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handoutMasterIdLst>
    <p:handoutMasterId r:id="rId56"/>
  </p:handoutMasterIdLst>
  <p:sldIdLst>
    <p:sldId id="294" r:id="rId2"/>
    <p:sldId id="272" r:id="rId3"/>
    <p:sldId id="261" r:id="rId4"/>
    <p:sldId id="295" r:id="rId5"/>
    <p:sldId id="296" r:id="rId6"/>
    <p:sldId id="299" r:id="rId7"/>
    <p:sldId id="278" r:id="rId8"/>
    <p:sldId id="262" r:id="rId9"/>
    <p:sldId id="335" r:id="rId10"/>
    <p:sldId id="336" r:id="rId11"/>
    <p:sldId id="274" r:id="rId12"/>
    <p:sldId id="279" r:id="rId13"/>
    <p:sldId id="319" r:id="rId14"/>
    <p:sldId id="317" r:id="rId15"/>
    <p:sldId id="339" r:id="rId16"/>
    <p:sldId id="340" r:id="rId17"/>
    <p:sldId id="341" r:id="rId18"/>
    <p:sldId id="287" r:id="rId19"/>
    <p:sldId id="332" r:id="rId20"/>
    <p:sldId id="333" r:id="rId21"/>
    <p:sldId id="334" r:id="rId22"/>
    <p:sldId id="267" r:id="rId23"/>
    <p:sldId id="337" r:id="rId24"/>
    <p:sldId id="338" r:id="rId25"/>
    <p:sldId id="268" r:id="rId26"/>
    <p:sldId id="323" r:id="rId27"/>
    <p:sldId id="324" r:id="rId28"/>
    <p:sldId id="325" r:id="rId29"/>
    <p:sldId id="270" r:id="rId30"/>
    <p:sldId id="301" r:id="rId31"/>
    <p:sldId id="277" r:id="rId32"/>
    <p:sldId id="343" r:id="rId33"/>
    <p:sldId id="256" r:id="rId34"/>
    <p:sldId id="303" r:id="rId35"/>
    <p:sldId id="291" r:id="rId36"/>
    <p:sldId id="292" r:id="rId37"/>
    <p:sldId id="318" r:id="rId38"/>
    <p:sldId id="327" r:id="rId39"/>
    <p:sldId id="329" r:id="rId40"/>
    <p:sldId id="309" r:id="rId41"/>
    <p:sldId id="310" r:id="rId42"/>
    <p:sldId id="311" r:id="rId43"/>
    <p:sldId id="330" r:id="rId44"/>
    <p:sldId id="331" r:id="rId45"/>
    <p:sldId id="313" r:id="rId46"/>
    <p:sldId id="314" r:id="rId47"/>
    <p:sldId id="315" r:id="rId48"/>
    <p:sldId id="316" r:id="rId49"/>
    <p:sldId id="328" r:id="rId50"/>
    <p:sldId id="326" r:id="rId51"/>
    <p:sldId id="304" r:id="rId52"/>
    <p:sldId id="286" r:id="rId53"/>
    <p:sldId id="293" r:id="rId5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68B1ED70-F9C4-F54F-B866-58282A5A7904}">
          <p14:sldIdLst>
            <p14:sldId id="294"/>
            <p14:sldId id="272"/>
            <p14:sldId id="261"/>
            <p14:sldId id="295"/>
            <p14:sldId id="296"/>
            <p14:sldId id="299"/>
            <p14:sldId id="278"/>
            <p14:sldId id="262"/>
            <p14:sldId id="335"/>
            <p14:sldId id="336"/>
            <p14:sldId id="274"/>
            <p14:sldId id="279"/>
            <p14:sldId id="319"/>
            <p14:sldId id="317"/>
            <p14:sldId id="339"/>
            <p14:sldId id="340"/>
            <p14:sldId id="341"/>
            <p14:sldId id="287"/>
            <p14:sldId id="332"/>
            <p14:sldId id="333"/>
            <p14:sldId id="334"/>
            <p14:sldId id="267"/>
            <p14:sldId id="337"/>
            <p14:sldId id="338"/>
            <p14:sldId id="268"/>
            <p14:sldId id="323"/>
            <p14:sldId id="324"/>
            <p14:sldId id="325"/>
            <p14:sldId id="270"/>
            <p14:sldId id="301"/>
            <p14:sldId id="277"/>
            <p14:sldId id="343"/>
          </p14:sldIdLst>
        </p14:section>
        <p14:section name="予備スライド" id="{0B310DB5-3A87-8B41-9C80-0DF4EE12525E}">
          <p14:sldIdLst>
            <p14:sldId id="256"/>
            <p14:sldId id="303"/>
            <p14:sldId id="291"/>
            <p14:sldId id="292"/>
            <p14:sldId id="318"/>
            <p14:sldId id="327"/>
            <p14:sldId id="329"/>
            <p14:sldId id="309"/>
            <p14:sldId id="310"/>
            <p14:sldId id="311"/>
            <p14:sldId id="330"/>
            <p14:sldId id="331"/>
            <p14:sldId id="313"/>
            <p14:sldId id="314"/>
            <p14:sldId id="315"/>
            <p14:sldId id="316"/>
            <p14:sldId id="328"/>
            <p14:sldId id="326"/>
            <p14:sldId id="304"/>
            <p14:sldId id="286"/>
            <p14:sldId id="29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561"/>
    <a:srgbClr val="2088C2"/>
    <a:srgbClr val="A3A3A3"/>
    <a:srgbClr val="EBA621"/>
    <a:srgbClr val="DB3449"/>
    <a:srgbClr val="DD3246"/>
    <a:srgbClr val="D12843"/>
    <a:srgbClr val="499047"/>
    <a:srgbClr val="8A4010"/>
    <a:srgbClr val="FD5A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97" autoAdjust="0"/>
    <p:restoredTop sz="86346" autoAdjust="0"/>
  </p:normalViewPr>
  <p:slideViewPr>
    <p:cSldViewPr snapToGrid="0" snapToObjects="1">
      <p:cViewPr>
        <p:scale>
          <a:sx n="99" d="100"/>
          <a:sy n="99" d="100"/>
        </p:scale>
        <p:origin x="-392" y="-5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oleObject" Target="home:shakoug:s1511268:Downloads:&#20840;&#20307;&#12398;&#36027;&#29992;&#12392;&#20415;&#30410;.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 Id="rId2"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年少人口</c:v>
                </c:pt>
              </c:strCache>
            </c:strRef>
          </c:tx>
          <c:spPr>
            <a:solidFill>
              <a:srgbClr val="1986C4"/>
            </a:solidFill>
            <a:ln>
              <a:noFill/>
            </a:ln>
          </c:spPr>
          <c:invertIfNegative val="0"/>
          <c:cat>
            <c:numRef>
              <c:f>Sheet1!$A$2:$A$12</c:f>
              <c:numCache>
                <c:formatCode>General</c:formatCode>
                <c:ptCount val="11"/>
                <c:pt idx="0">
                  <c:v>2010.0</c:v>
                </c:pt>
                <c:pt idx="1">
                  <c:v>2015.0</c:v>
                </c:pt>
                <c:pt idx="2">
                  <c:v>2020.0</c:v>
                </c:pt>
                <c:pt idx="3">
                  <c:v>2025.0</c:v>
                </c:pt>
                <c:pt idx="4">
                  <c:v>2030.0</c:v>
                </c:pt>
                <c:pt idx="5">
                  <c:v>2035.0</c:v>
                </c:pt>
                <c:pt idx="6">
                  <c:v>2040.0</c:v>
                </c:pt>
                <c:pt idx="7">
                  <c:v>2045.0</c:v>
                </c:pt>
                <c:pt idx="8">
                  <c:v>2050.0</c:v>
                </c:pt>
                <c:pt idx="9">
                  <c:v>2055.0</c:v>
                </c:pt>
                <c:pt idx="10">
                  <c:v>2060.0</c:v>
                </c:pt>
              </c:numCache>
            </c:numRef>
          </c:cat>
          <c:val>
            <c:numRef>
              <c:f>Sheet1!$B$2:$B$12</c:f>
              <c:numCache>
                <c:formatCode>General</c:formatCode>
                <c:ptCount val="11"/>
                <c:pt idx="0">
                  <c:v>19015.0</c:v>
                </c:pt>
                <c:pt idx="1">
                  <c:v>17064.0</c:v>
                </c:pt>
                <c:pt idx="2">
                  <c:v>16009.0</c:v>
                </c:pt>
                <c:pt idx="3">
                  <c:v>14454.0</c:v>
                </c:pt>
                <c:pt idx="4">
                  <c:v>13040.0</c:v>
                </c:pt>
                <c:pt idx="5">
                  <c:v>12144.0</c:v>
                </c:pt>
                <c:pt idx="6">
                  <c:v>11494.0</c:v>
                </c:pt>
                <c:pt idx="7">
                  <c:v>11156.0</c:v>
                </c:pt>
                <c:pt idx="8">
                  <c:v>10329.0</c:v>
                </c:pt>
                <c:pt idx="9">
                  <c:v>9488.0</c:v>
                </c:pt>
                <c:pt idx="10">
                  <c:v>8722.0</c:v>
                </c:pt>
              </c:numCache>
            </c:numRef>
          </c:val>
        </c:ser>
        <c:ser>
          <c:idx val="1"/>
          <c:order val="1"/>
          <c:tx>
            <c:strRef>
              <c:f>Sheet1!$C$1</c:f>
              <c:strCache>
                <c:ptCount val="1"/>
                <c:pt idx="0">
                  <c:v>生産年齢人口</c:v>
                </c:pt>
              </c:strCache>
            </c:strRef>
          </c:tx>
          <c:spPr>
            <a:solidFill>
              <a:srgbClr val="499047"/>
            </a:solidFill>
            <a:ln>
              <a:noFill/>
            </a:ln>
          </c:spPr>
          <c:invertIfNegative val="0"/>
          <c:cat>
            <c:numRef>
              <c:f>Sheet1!$A$2:$A$12</c:f>
              <c:numCache>
                <c:formatCode>General</c:formatCode>
                <c:ptCount val="11"/>
                <c:pt idx="0">
                  <c:v>2010.0</c:v>
                </c:pt>
                <c:pt idx="1">
                  <c:v>2015.0</c:v>
                </c:pt>
                <c:pt idx="2">
                  <c:v>2020.0</c:v>
                </c:pt>
                <c:pt idx="3">
                  <c:v>2025.0</c:v>
                </c:pt>
                <c:pt idx="4">
                  <c:v>2030.0</c:v>
                </c:pt>
                <c:pt idx="5">
                  <c:v>2035.0</c:v>
                </c:pt>
                <c:pt idx="6">
                  <c:v>2040.0</c:v>
                </c:pt>
                <c:pt idx="7">
                  <c:v>2045.0</c:v>
                </c:pt>
                <c:pt idx="8">
                  <c:v>2050.0</c:v>
                </c:pt>
                <c:pt idx="9">
                  <c:v>2055.0</c:v>
                </c:pt>
                <c:pt idx="10">
                  <c:v>2060.0</c:v>
                </c:pt>
              </c:numCache>
            </c:numRef>
          </c:cat>
          <c:val>
            <c:numRef>
              <c:f>Sheet1!$C$2:$C$12</c:f>
              <c:numCache>
                <c:formatCode>General</c:formatCode>
                <c:ptCount val="11"/>
                <c:pt idx="0">
                  <c:v>92590.0</c:v>
                </c:pt>
                <c:pt idx="1">
                  <c:v>86217.0</c:v>
                </c:pt>
                <c:pt idx="2">
                  <c:v>81767.0</c:v>
                </c:pt>
                <c:pt idx="3">
                  <c:v>78600.0</c:v>
                </c:pt>
                <c:pt idx="4">
                  <c:v>74916.0</c:v>
                </c:pt>
                <c:pt idx="5">
                  <c:v>69609.0</c:v>
                </c:pt>
                <c:pt idx="6">
                  <c:v>62901.0</c:v>
                </c:pt>
                <c:pt idx="7">
                  <c:v>56546.0</c:v>
                </c:pt>
                <c:pt idx="8">
                  <c:v>52625.0</c:v>
                </c:pt>
                <c:pt idx="9">
                  <c:v>49326.0</c:v>
                </c:pt>
                <c:pt idx="10">
                  <c:v>46074.0</c:v>
                </c:pt>
              </c:numCache>
            </c:numRef>
          </c:val>
        </c:ser>
        <c:ser>
          <c:idx val="2"/>
          <c:order val="2"/>
          <c:tx>
            <c:strRef>
              <c:f>Sheet1!$D$1</c:f>
              <c:strCache>
                <c:ptCount val="1"/>
                <c:pt idx="0">
                  <c:v>老年人口</c:v>
                </c:pt>
              </c:strCache>
            </c:strRef>
          </c:tx>
          <c:spPr>
            <a:solidFill>
              <a:srgbClr val="FD5A07"/>
            </a:solidFill>
            <a:ln>
              <a:noFill/>
            </a:ln>
          </c:spPr>
          <c:invertIfNegative val="0"/>
          <c:cat>
            <c:numRef>
              <c:f>Sheet1!$A$2:$A$12</c:f>
              <c:numCache>
                <c:formatCode>General</c:formatCode>
                <c:ptCount val="11"/>
                <c:pt idx="0">
                  <c:v>2010.0</c:v>
                </c:pt>
                <c:pt idx="1">
                  <c:v>2015.0</c:v>
                </c:pt>
                <c:pt idx="2">
                  <c:v>2020.0</c:v>
                </c:pt>
                <c:pt idx="3">
                  <c:v>2025.0</c:v>
                </c:pt>
                <c:pt idx="4">
                  <c:v>2030.0</c:v>
                </c:pt>
                <c:pt idx="5">
                  <c:v>2035.0</c:v>
                </c:pt>
                <c:pt idx="6">
                  <c:v>2040.0</c:v>
                </c:pt>
                <c:pt idx="7">
                  <c:v>2045.0</c:v>
                </c:pt>
                <c:pt idx="8">
                  <c:v>2050.0</c:v>
                </c:pt>
                <c:pt idx="9">
                  <c:v>2055.0</c:v>
                </c:pt>
                <c:pt idx="10">
                  <c:v>2060.0</c:v>
                </c:pt>
              </c:numCache>
            </c:numRef>
          </c:cat>
          <c:val>
            <c:numRef>
              <c:f>Sheet1!$D$2:$D$12</c:f>
              <c:numCache>
                <c:formatCode>General</c:formatCode>
                <c:ptCount val="11"/>
                <c:pt idx="0">
                  <c:v>32234.0</c:v>
                </c:pt>
                <c:pt idx="1">
                  <c:v>38163.0</c:v>
                </c:pt>
                <c:pt idx="2">
                  <c:v>41133.0</c:v>
                </c:pt>
                <c:pt idx="3">
                  <c:v>41660.0</c:v>
                </c:pt>
                <c:pt idx="4">
                  <c:v>41687.0</c:v>
                </c:pt>
                <c:pt idx="5">
                  <c:v>42155.0</c:v>
                </c:pt>
                <c:pt idx="6">
                  <c:v>43342.0</c:v>
                </c:pt>
                <c:pt idx="7">
                  <c:v>40631.0</c:v>
                </c:pt>
                <c:pt idx="8">
                  <c:v>39503.0</c:v>
                </c:pt>
                <c:pt idx="9">
                  <c:v>38020.0</c:v>
                </c:pt>
                <c:pt idx="10">
                  <c:v>36333.0</c:v>
                </c:pt>
              </c:numCache>
            </c:numRef>
          </c:val>
        </c:ser>
        <c:dLbls>
          <c:showLegendKey val="0"/>
          <c:showVal val="0"/>
          <c:showCatName val="0"/>
          <c:showSerName val="0"/>
          <c:showPercent val="0"/>
          <c:showBubbleSize val="0"/>
        </c:dLbls>
        <c:gapWidth val="300"/>
        <c:overlap val="100"/>
        <c:serLines/>
        <c:axId val="2108601736"/>
        <c:axId val="2108607320"/>
      </c:barChart>
      <c:catAx>
        <c:axId val="2108601736"/>
        <c:scaling>
          <c:orientation val="minMax"/>
        </c:scaling>
        <c:delete val="0"/>
        <c:axPos val="b"/>
        <c:title>
          <c:tx>
            <c:rich>
              <a:bodyPr/>
              <a:lstStyle/>
              <a:p>
                <a:pPr>
                  <a:defRPr sz="1100"/>
                </a:pPr>
                <a:r>
                  <a:rPr lang="ja-JP" altLang="en-US" sz="1100" dirty="0" smtClean="0"/>
                  <a:t>年</a:t>
                </a:r>
                <a:endParaRPr lang="ja-JP" altLang="en-US" sz="1100" dirty="0"/>
              </a:p>
            </c:rich>
          </c:tx>
          <c:layout/>
          <c:overlay val="0"/>
        </c:title>
        <c:numFmt formatCode="General" sourceLinked="1"/>
        <c:majorTickMark val="none"/>
        <c:minorTickMark val="none"/>
        <c:tickLblPos val="nextTo"/>
        <c:txPr>
          <a:bodyPr rot="5400000" vert="horz" anchor="ctr" anchorCtr="1"/>
          <a:lstStyle/>
          <a:p>
            <a:pPr>
              <a:defRPr sz="1200"/>
            </a:pPr>
            <a:endParaRPr lang="ja-JP"/>
          </a:p>
        </c:txPr>
        <c:crossAx val="2108607320"/>
        <c:crosses val="autoZero"/>
        <c:auto val="1"/>
        <c:lblAlgn val="ctr"/>
        <c:lblOffset val="100"/>
        <c:noMultiLvlLbl val="0"/>
      </c:catAx>
      <c:valAx>
        <c:axId val="2108607320"/>
        <c:scaling>
          <c:orientation val="minMax"/>
        </c:scaling>
        <c:delete val="0"/>
        <c:axPos val="l"/>
        <c:majorGridlines/>
        <c:numFmt formatCode="General" sourceLinked="1"/>
        <c:majorTickMark val="out"/>
        <c:minorTickMark val="none"/>
        <c:tickLblPos val="nextTo"/>
        <c:txPr>
          <a:bodyPr/>
          <a:lstStyle/>
          <a:p>
            <a:pPr>
              <a:defRPr sz="1200"/>
            </a:pPr>
            <a:endParaRPr lang="ja-JP"/>
          </a:p>
        </c:txPr>
        <c:crossAx val="2108601736"/>
        <c:crosses val="autoZero"/>
        <c:crossBetween val="between"/>
      </c:valAx>
    </c:plotArea>
    <c:legend>
      <c:legendPos val="t"/>
      <c:layout/>
      <c:overlay val="0"/>
      <c:txPr>
        <a:bodyPr/>
        <a:lstStyle/>
        <a:p>
          <a:pPr>
            <a:defRPr sz="1200"/>
          </a:pPr>
          <a:endParaRPr lang="ja-JP"/>
        </a:p>
      </c:txPr>
    </c:legend>
    <c:plotVisOnly val="1"/>
    <c:dispBlanksAs val="gap"/>
    <c:showDLblsOverMax val="0"/>
  </c:chart>
  <c:spPr>
    <a:noFill/>
  </c:spPr>
  <c:txPr>
    <a:bodyPr/>
    <a:lstStyle/>
    <a:p>
      <a:pPr>
        <a:defRPr sz="1800"/>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Sheet1!$C$1</c:f>
              <c:strCache>
                <c:ptCount val="1"/>
                <c:pt idx="0">
                  <c:v>目標</c:v>
                </c:pt>
              </c:strCache>
            </c:strRef>
          </c:tx>
          <c:spPr>
            <a:ln>
              <a:solidFill>
                <a:srgbClr val="DF3044"/>
              </a:solidFill>
            </a:ln>
          </c:spPr>
          <c:marker>
            <c:symbol val="none"/>
          </c:marker>
          <c:cat>
            <c:numRef>
              <c:f>Sheet1!$A$2:$A$12</c:f>
              <c:numCache>
                <c:formatCode>General</c:formatCode>
                <c:ptCount val="11"/>
                <c:pt idx="0">
                  <c:v>2010.0</c:v>
                </c:pt>
                <c:pt idx="1">
                  <c:v>2015.0</c:v>
                </c:pt>
                <c:pt idx="2">
                  <c:v>2020.0</c:v>
                </c:pt>
                <c:pt idx="3">
                  <c:v>2025.0</c:v>
                </c:pt>
                <c:pt idx="4">
                  <c:v>2030.0</c:v>
                </c:pt>
                <c:pt idx="5">
                  <c:v>2035.0</c:v>
                </c:pt>
                <c:pt idx="6">
                  <c:v>2040.0</c:v>
                </c:pt>
                <c:pt idx="7">
                  <c:v>2045.0</c:v>
                </c:pt>
                <c:pt idx="8">
                  <c:v>2050.0</c:v>
                </c:pt>
                <c:pt idx="9">
                  <c:v>2055.0</c:v>
                </c:pt>
                <c:pt idx="10">
                  <c:v>2060.0</c:v>
                </c:pt>
              </c:numCache>
            </c:numRef>
          </c:cat>
          <c:val>
            <c:numRef>
              <c:f>Sheet1!$C$2:$C$12</c:f>
              <c:numCache>
                <c:formatCode>General</c:formatCode>
                <c:ptCount val="11"/>
                <c:pt idx="0">
                  <c:v>143839.0</c:v>
                </c:pt>
                <c:pt idx="1">
                  <c:v>141500.0</c:v>
                </c:pt>
                <c:pt idx="2">
                  <c:v>139000.0</c:v>
                </c:pt>
                <c:pt idx="3">
                  <c:v>136000.0</c:v>
                </c:pt>
                <c:pt idx="4" formatCode="0">
                  <c:v>132000.0</c:v>
                </c:pt>
                <c:pt idx="5">
                  <c:v>128000.0</c:v>
                </c:pt>
                <c:pt idx="6">
                  <c:v>125000.0</c:v>
                </c:pt>
                <c:pt idx="7">
                  <c:v>122500.0</c:v>
                </c:pt>
                <c:pt idx="8">
                  <c:v>120000.0</c:v>
                </c:pt>
                <c:pt idx="9">
                  <c:v>118000.0</c:v>
                </c:pt>
                <c:pt idx="10">
                  <c:v>117000.0</c:v>
                </c:pt>
              </c:numCache>
            </c:numRef>
          </c:val>
          <c:smooth val="0"/>
        </c:ser>
        <c:ser>
          <c:idx val="0"/>
          <c:order val="1"/>
          <c:tx>
            <c:strRef>
              <c:f>Sheet1!$B$1</c:f>
              <c:strCache>
                <c:ptCount val="1"/>
                <c:pt idx="0">
                  <c:v>現状</c:v>
                </c:pt>
              </c:strCache>
            </c:strRef>
          </c:tx>
          <c:spPr>
            <a:ln>
              <a:solidFill>
                <a:srgbClr val="666666"/>
              </a:solidFill>
            </a:ln>
          </c:spPr>
          <c:marker>
            <c:symbol val="none"/>
          </c:marker>
          <c:cat>
            <c:numRef>
              <c:f>Sheet1!$A$2:$A$12</c:f>
              <c:numCache>
                <c:formatCode>General</c:formatCode>
                <c:ptCount val="11"/>
                <c:pt idx="0">
                  <c:v>2010.0</c:v>
                </c:pt>
                <c:pt idx="1">
                  <c:v>2015.0</c:v>
                </c:pt>
                <c:pt idx="2">
                  <c:v>2020.0</c:v>
                </c:pt>
                <c:pt idx="3">
                  <c:v>2025.0</c:v>
                </c:pt>
                <c:pt idx="4">
                  <c:v>2030.0</c:v>
                </c:pt>
                <c:pt idx="5">
                  <c:v>2035.0</c:v>
                </c:pt>
                <c:pt idx="6">
                  <c:v>2040.0</c:v>
                </c:pt>
                <c:pt idx="7">
                  <c:v>2045.0</c:v>
                </c:pt>
                <c:pt idx="8">
                  <c:v>2050.0</c:v>
                </c:pt>
                <c:pt idx="9">
                  <c:v>2055.0</c:v>
                </c:pt>
                <c:pt idx="10">
                  <c:v>2060.0</c:v>
                </c:pt>
              </c:numCache>
            </c:numRef>
          </c:cat>
          <c:val>
            <c:numRef>
              <c:f>Sheet1!$B$2:$B$12</c:f>
              <c:numCache>
                <c:formatCode>General</c:formatCode>
                <c:ptCount val="11"/>
                <c:pt idx="0">
                  <c:v>143839.0</c:v>
                </c:pt>
                <c:pt idx="1">
                  <c:v>141444.0</c:v>
                </c:pt>
                <c:pt idx="2">
                  <c:v>138909.0</c:v>
                </c:pt>
                <c:pt idx="3">
                  <c:v>134714.0</c:v>
                </c:pt>
                <c:pt idx="4" formatCode="0">
                  <c:v>129643.0</c:v>
                </c:pt>
                <c:pt idx="5">
                  <c:v>123908.0</c:v>
                </c:pt>
                <c:pt idx="6">
                  <c:v>117737.0</c:v>
                </c:pt>
                <c:pt idx="7">
                  <c:v>108333.0</c:v>
                </c:pt>
                <c:pt idx="8">
                  <c:v>102457.0</c:v>
                </c:pt>
                <c:pt idx="9">
                  <c:v>96834.0</c:v>
                </c:pt>
                <c:pt idx="10">
                  <c:v>91129.0</c:v>
                </c:pt>
              </c:numCache>
            </c:numRef>
          </c:val>
          <c:smooth val="0"/>
        </c:ser>
        <c:dLbls>
          <c:showLegendKey val="0"/>
          <c:showVal val="0"/>
          <c:showCatName val="0"/>
          <c:showSerName val="0"/>
          <c:showPercent val="0"/>
          <c:showBubbleSize val="0"/>
        </c:dLbls>
        <c:marker val="1"/>
        <c:smooth val="0"/>
        <c:axId val="2111812168"/>
        <c:axId val="2110855416"/>
      </c:lineChart>
      <c:catAx>
        <c:axId val="2111812168"/>
        <c:scaling>
          <c:orientation val="minMax"/>
        </c:scaling>
        <c:delete val="0"/>
        <c:axPos val="b"/>
        <c:numFmt formatCode="General" sourceLinked="1"/>
        <c:majorTickMark val="none"/>
        <c:minorTickMark val="none"/>
        <c:tickLblPos val="nextTo"/>
        <c:txPr>
          <a:bodyPr/>
          <a:lstStyle/>
          <a:p>
            <a:pPr>
              <a:defRPr sz="1200"/>
            </a:pPr>
            <a:endParaRPr lang="ja-JP"/>
          </a:p>
        </c:txPr>
        <c:crossAx val="2110855416"/>
        <c:crosses val="autoZero"/>
        <c:auto val="1"/>
        <c:lblAlgn val="ctr"/>
        <c:lblOffset val="100"/>
        <c:noMultiLvlLbl val="0"/>
      </c:catAx>
      <c:valAx>
        <c:axId val="2110855416"/>
        <c:scaling>
          <c:orientation val="minMax"/>
          <c:min val="80000.0"/>
        </c:scaling>
        <c:delete val="0"/>
        <c:axPos val="l"/>
        <c:majorGridlines/>
        <c:numFmt formatCode="General" sourceLinked="1"/>
        <c:majorTickMark val="out"/>
        <c:minorTickMark val="none"/>
        <c:tickLblPos val="nextTo"/>
        <c:txPr>
          <a:bodyPr/>
          <a:lstStyle/>
          <a:p>
            <a:pPr>
              <a:defRPr sz="1200"/>
            </a:pPr>
            <a:endParaRPr lang="ja-JP"/>
          </a:p>
        </c:txPr>
        <c:crossAx val="2111812168"/>
        <c:crosses val="autoZero"/>
        <c:crossBetween val="between"/>
      </c:valAx>
    </c:plotArea>
    <c:legend>
      <c:legendPos val="r"/>
      <c:layout>
        <c:manualLayout>
          <c:xMode val="edge"/>
          <c:yMode val="edge"/>
          <c:x val="0.759990928445223"/>
          <c:y val="0.417648092522003"/>
          <c:w val="0.204630007923165"/>
          <c:h val="0.290113257458327"/>
        </c:manualLayout>
      </c:layout>
      <c:overlay val="0"/>
      <c:txPr>
        <a:bodyPr/>
        <a:lstStyle/>
        <a:p>
          <a:pPr>
            <a:defRPr sz="1200"/>
          </a:pPr>
          <a:endParaRPr lang="ja-JP"/>
        </a:p>
      </c:txPr>
    </c:legend>
    <c:plotVisOnly val="1"/>
    <c:dispBlanksAs val="gap"/>
    <c:showDLblsOverMax val="0"/>
  </c:chart>
  <c:spPr>
    <a:noFill/>
    <a:ln>
      <a:noFill/>
    </a:ln>
  </c:spPr>
  <c:txPr>
    <a:bodyPr/>
    <a:lstStyle/>
    <a:p>
      <a:pPr>
        <a:defRPr sz="1800"/>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000"/>
            </a:pPr>
            <a:r>
              <a:rPr lang="ja-JP" altLang="en-US" sz="2000"/>
              <a:t>政策による財政状況の変化</a:t>
            </a:r>
            <a:r>
              <a:rPr lang="en-US" altLang="ja-JP" sz="2000"/>
              <a:t>(H30</a:t>
            </a:r>
            <a:r>
              <a:rPr lang="ja-JP" altLang="en-US" sz="2000"/>
              <a:t>開始</a:t>
            </a:r>
            <a:r>
              <a:rPr lang="en-US" altLang="ja-JP" sz="2000"/>
              <a:t>)</a:t>
            </a:r>
            <a:endParaRPr lang="ja-JP" altLang="en-US" sz="2000"/>
          </a:p>
        </c:rich>
      </c:tx>
      <c:layout/>
      <c:overlay val="0"/>
    </c:title>
    <c:autoTitleDeleted val="0"/>
    <c:plotArea>
      <c:layout/>
      <c:lineChart>
        <c:grouping val="standard"/>
        <c:varyColors val="0"/>
        <c:ser>
          <c:idx val="0"/>
          <c:order val="0"/>
          <c:tx>
            <c:strRef>
              <c:f>財政2!$B$5</c:f>
              <c:strCache>
                <c:ptCount val="1"/>
                <c:pt idx="0">
                  <c:v>財政状況</c:v>
                </c:pt>
              </c:strCache>
            </c:strRef>
          </c:tx>
          <c:spPr>
            <a:ln>
              <a:solidFill>
                <a:schemeClr val="tx2"/>
              </a:solidFill>
            </a:ln>
            <a:effectLst/>
          </c:spPr>
          <c:marker>
            <c:spPr>
              <a:solidFill>
                <a:srgbClr val="666666"/>
              </a:solidFill>
              <a:ln>
                <a:solidFill>
                  <a:schemeClr val="tx2"/>
                </a:solidFill>
              </a:ln>
              <a:effectLst/>
            </c:spPr>
          </c:marker>
          <c:cat>
            <c:strRef>
              <c:f>財政2!$C$2:$N$2</c:f>
              <c:strCache>
                <c:ptCount val="12"/>
                <c:pt idx="0">
                  <c:v>H28</c:v>
                </c:pt>
                <c:pt idx="1">
                  <c:v>H29</c:v>
                </c:pt>
                <c:pt idx="2">
                  <c:v>H30</c:v>
                </c:pt>
                <c:pt idx="3">
                  <c:v>H31</c:v>
                </c:pt>
                <c:pt idx="4">
                  <c:v>H32</c:v>
                </c:pt>
                <c:pt idx="5">
                  <c:v>H33</c:v>
                </c:pt>
                <c:pt idx="6">
                  <c:v>H34</c:v>
                </c:pt>
                <c:pt idx="7">
                  <c:v>H35</c:v>
                </c:pt>
                <c:pt idx="8">
                  <c:v>H36</c:v>
                </c:pt>
                <c:pt idx="9">
                  <c:v>H37</c:v>
                </c:pt>
                <c:pt idx="10">
                  <c:v>H38</c:v>
                </c:pt>
                <c:pt idx="11">
                  <c:v>H39</c:v>
                </c:pt>
              </c:strCache>
            </c:strRef>
          </c:cat>
          <c:val>
            <c:numRef>
              <c:f>財政2!$C$5:$N$5</c:f>
              <c:numCache>
                <c:formatCode>#,##0.0;[Red]\-#,##0.0</c:formatCode>
                <c:ptCount val="12"/>
                <c:pt idx="0">
                  <c:v>8366.6</c:v>
                </c:pt>
                <c:pt idx="1">
                  <c:v>6761.9</c:v>
                </c:pt>
                <c:pt idx="2">
                  <c:v>6024.9</c:v>
                </c:pt>
                <c:pt idx="3">
                  <c:v>5231.3</c:v>
                </c:pt>
                <c:pt idx="4">
                  <c:v>4679.7</c:v>
                </c:pt>
                <c:pt idx="5">
                  <c:v>2919.2</c:v>
                </c:pt>
                <c:pt idx="6">
                  <c:v>941.2999999999997</c:v>
                </c:pt>
                <c:pt idx="7">
                  <c:v>-1090.8</c:v>
                </c:pt>
                <c:pt idx="8">
                  <c:v>-2918.4</c:v>
                </c:pt>
                <c:pt idx="9">
                  <c:v>-4441.9</c:v>
                </c:pt>
                <c:pt idx="10">
                  <c:v>-5780.5</c:v>
                </c:pt>
                <c:pt idx="11">
                  <c:v>-7178.7</c:v>
                </c:pt>
              </c:numCache>
            </c:numRef>
          </c:val>
          <c:smooth val="0"/>
        </c:ser>
        <c:ser>
          <c:idx val="1"/>
          <c:order val="1"/>
          <c:tx>
            <c:strRef>
              <c:f>財政2!$B$41</c:f>
              <c:strCache>
                <c:ptCount val="1"/>
                <c:pt idx="0">
                  <c:v>政策後</c:v>
                </c:pt>
              </c:strCache>
            </c:strRef>
          </c:tx>
          <c:spPr>
            <a:ln>
              <a:solidFill>
                <a:schemeClr val="accent6"/>
              </a:solidFill>
            </a:ln>
            <a:effectLst/>
          </c:spPr>
          <c:marker>
            <c:spPr>
              <a:solidFill>
                <a:schemeClr val="accent6"/>
              </a:solidFill>
              <a:ln>
                <a:solidFill>
                  <a:schemeClr val="accent6"/>
                </a:solidFill>
              </a:ln>
              <a:effectLst/>
            </c:spPr>
          </c:marker>
          <c:cat>
            <c:strRef>
              <c:f>財政2!$C$2:$N$2</c:f>
              <c:strCache>
                <c:ptCount val="12"/>
                <c:pt idx="0">
                  <c:v>H28</c:v>
                </c:pt>
                <c:pt idx="1">
                  <c:v>H29</c:v>
                </c:pt>
                <c:pt idx="2">
                  <c:v>H30</c:v>
                </c:pt>
                <c:pt idx="3">
                  <c:v>H31</c:v>
                </c:pt>
                <c:pt idx="4">
                  <c:v>H32</c:v>
                </c:pt>
                <c:pt idx="5">
                  <c:v>H33</c:v>
                </c:pt>
                <c:pt idx="6">
                  <c:v>H34</c:v>
                </c:pt>
                <c:pt idx="7">
                  <c:v>H35</c:v>
                </c:pt>
                <c:pt idx="8">
                  <c:v>H36</c:v>
                </c:pt>
                <c:pt idx="9">
                  <c:v>H37</c:v>
                </c:pt>
                <c:pt idx="10">
                  <c:v>H38</c:v>
                </c:pt>
                <c:pt idx="11">
                  <c:v>H39</c:v>
                </c:pt>
              </c:strCache>
            </c:strRef>
          </c:cat>
          <c:val>
            <c:numRef>
              <c:f>財政2!$C$41:$N$41</c:f>
              <c:numCache>
                <c:formatCode>General</c:formatCode>
                <c:ptCount val="12"/>
                <c:pt idx="0">
                  <c:v>8366.6</c:v>
                </c:pt>
                <c:pt idx="1">
                  <c:v>6761.9</c:v>
                </c:pt>
                <c:pt idx="2" formatCode="#,##0.0000_ ;[Red]\-#,##0.0000\ ">
                  <c:v>8767.6296</c:v>
                </c:pt>
                <c:pt idx="3" formatCode="#,##0.0000_ ;[Red]\-#,##0.0000\ ">
                  <c:v>8191.0142</c:v>
                </c:pt>
                <c:pt idx="4" formatCode="#,##0.0000_ ;[Red]\-#,##0.0000\ ">
                  <c:v>7856.5988</c:v>
                </c:pt>
                <c:pt idx="5" formatCode="#,##0.0000_ ;[Red]\-#,##0.0000\ ">
                  <c:v>6313.483399999998</c:v>
                </c:pt>
                <c:pt idx="6" formatCode="#,##0.0000_ ;[Red]\-#,##0.0000\ ">
                  <c:v>4553.168</c:v>
                </c:pt>
                <c:pt idx="7" formatCode="#,##0.0000_ ;[Red]\-#,##0.0000\ ">
                  <c:v>2791.8526</c:v>
                </c:pt>
                <c:pt idx="8" formatCode="#,##0.0000_ ;[Red]\-#,##0.0000\ ">
                  <c:v>1235.2372</c:v>
                </c:pt>
                <c:pt idx="9" formatCode="#,##0.0000_ ;[Red]\-#,##0.0000\ ">
                  <c:v>-17.07819999999992</c:v>
                </c:pt>
                <c:pt idx="10" formatCode="#,##0.0000_ ;[Red]\-#,##0.0000\ ">
                  <c:v>-1084.2936</c:v>
                </c:pt>
                <c:pt idx="11" formatCode="#,##0.0000_ ;[Red]\-#,##0.0000\ ">
                  <c:v>-2210.909</c:v>
                </c:pt>
              </c:numCache>
            </c:numRef>
          </c:val>
          <c:smooth val="0"/>
        </c:ser>
        <c:dLbls>
          <c:showLegendKey val="0"/>
          <c:showVal val="0"/>
          <c:showCatName val="0"/>
          <c:showSerName val="0"/>
          <c:showPercent val="0"/>
          <c:showBubbleSize val="0"/>
        </c:dLbls>
        <c:marker val="1"/>
        <c:smooth val="0"/>
        <c:axId val="-2138663208"/>
        <c:axId val="-2138631576"/>
      </c:lineChart>
      <c:catAx>
        <c:axId val="-2138663208"/>
        <c:scaling>
          <c:orientation val="minMax"/>
        </c:scaling>
        <c:delete val="0"/>
        <c:axPos val="b"/>
        <c:majorTickMark val="out"/>
        <c:minorTickMark val="none"/>
        <c:tickLblPos val="nextTo"/>
        <c:txPr>
          <a:bodyPr/>
          <a:lstStyle/>
          <a:p>
            <a:pPr>
              <a:defRPr sz="1400"/>
            </a:pPr>
            <a:endParaRPr lang="ja-JP"/>
          </a:p>
        </c:txPr>
        <c:crossAx val="-2138631576"/>
        <c:crosses val="autoZero"/>
        <c:auto val="1"/>
        <c:lblAlgn val="ctr"/>
        <c:lblOffset val="100"/>
        <c:noMultiLvlLbl val="0"/>
      </c:catAx>
      <c:valAx>
        <c:axId val="-2138631576"/>
        <c:scaling>
          <c:orientation val="minMax"/>
        </c:scaling>
        <c:delete val="0"/>
        <c:axPos val="l"/>
        <c:majorGridlines/>
        <c:numFmt formatCode="#,##0_);[Red]\(#,##0\)" sourceLinked="0"/>
        <c:majorTickMark val="out"/>
        <c:minorTickMark val="none"/>
        <c:tickLblPos val="nextTo"/>
        <c:txPr>
          <a:bodyPr/>
          <a:lstStyle/>
          <a:p>
            <a:pPr>
              <a:defRPr sz="1400"/>
            </a:pPr>
            <a:endParaRPr lang="ja-JP"/>
          </a:p>
        </c:txPr>
        <c:crossAx val="-2138663208"/>
        <c:crosses val="autoZero"/>
        <c:crossBetween val="between"/>
      </c:valAx>
    </c:plotArea>
    <c:legend>
      <c:legendPos val="t"/>
      <c:layout/>
      <c:overlay val="0"/>
      <c:txPr>
        <a:bodyPr/>
        <a:lstStyle/>
        <a:p>
          <a:pPr>
            <a:defRPr sz="1600"/>
          </a:pPr>
          <a:endParaRPr lang="ja-JP"/>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a:pPr>
            <a:r>
              <a:rPr lang="en-US" altLang="ja-JP" sz="2800" dirty="0" smtClean="0"/>
              <a:t>CSA</a:t>
            </a:r>
            <a:r>
              <a:rPr lang="ja-JP" altLang="en-US" sz="2800" dirty="0" smtClean="0"/>
              <a:t>利用意向</a:t>
            </a:r>
            <a:endParaRPr lang="ja-JP" altLang="en-US" sz="2800" dirty="0"/>
          </a:p>
        </c:rich>
      </c:tx>
      <c:layout>
        <c:manualLayout>
          <c:xMode val="edge"/>
          <c:yMode val="edge"/>
          <c:x val="0.100658713459645"/>
          <c:y val="0.0"/>
        </c:manualLayout>
      </c:layout>
      <c:overlay val="0"/>
    </c:title>
    <c:autoTitleDeleted val="0"/>
    <c:plotArea>
      <c:layout>
        <c:manualLayout>
          <c:layoutTarget val="inner"/>
          <c:xMode val="edge"/>
          <c:yMode val="edge"/>
          <c:x val="0.0640280568861636"/>
          <c:y val="0.293214398523169"/>
          <c:w val="0.744241174624178"/>
          <c:h val="0.614677862401937"/>
        </c:manualLayout>
      </c:layout>
      <c:pieChart>
        <c:varyColors val="1"/>
        <c:ser>
          <c:idx val="0"/>
          <c:order val="0"/>
          <c:tx>
            <c:strRef>
              <c:f>Sheet1!$B$1</c:f>
              <c:strCache>
                <c:ptCount val="1"/>
                <c:pt idx="0">
                  <c:v>割合</c:v>
                </c:pt>
              </c:strCache>
            </c:strRef>
          </c:tx>
          <c:dPt>
            <c:idx val="1"/>
            <c:bubble3D val="0"/>
            <c:spPr>
              <a:solidFill>
                <a:srgbClr val="A6A6A6"/>
              </a:solidFill>
            </c:spPr>
          </c:dPt>
          <c:dLbls>
            <c:txPr>
              <a:bodyPr/>
              <a:lstStyle/>
              <a:p>
                <a:pPr>
                  <a:defRPr sz="2400"/>
                </a:pPr>
                <a:endParaRPr lang="ja-JP"/>
              </a:p>
            </c:txPr>
            <c:showLegendKey val="0"/>
            <c:showVal val="1"/>
            <c:showCatName val="0"/>
            <c:showSerName val="0"/>
            <c:showPercent val="0"/>
            <c:showBubbleSize val="0"/>
            <c:showLeaderLines val="1"/>
          </c:dLbls>
          <c:cat>
            <c:strRef>
              <c:f>Sheet1!$A$2:$A$3</c:f>
              <c:strCache>
                <c:ptCount val="2"/>
                <c:pt idx="0">
                  <c:v>試したい</c:v>
                </c:pt>
                <c:pt idx="1">
                  <c:v>試したくない</c:v>
                </c:pt>
              </c:strCache>
            </c:strRef>
          </c:cat>
          <c:val>
            <c:numRef>
              <c:f>Sheet1!$B$2:$B$3</c:f>
              <c:numCache>
                <c:formatCode>General</c:formatCode>
                <c:ptCount val="2"/>
                <c:pt idx="0">
                  <c:v>68.2</c:v>
                </c:pt>
                <c:pt idx="1">
                  <c:v>31.8</c:v>
                </c:pt>
              </c:numCache>
            </c:numRef>
          </c:val>
        </c:ser>
        <c:dLbls>
          <c:showLegendKey val="0"/>
          <c:showVal val="0"/>
          <c:showCatName val="0"/>
          <c:showSerName val="0"/>
          <c:showPercent val="0"/>
          <c:showBubbleSize val="0"/>
          <c:showLeaderLines val="1"/>
        </c:dLbls>
        <c:firstSliceAng val="0"/>
      </c:pieChart>
    </c:plotArea>
    <c:legend>
      <c:legendPos val="t"/>
      <c:layout>
        <c:manualLayout>
          <c:xMode val="edge"/>
          <c:yMode val="edge"/>
          <c:x val="0.00287693035347806"/>
          <c:y val="0.160948693280752"/>
          <c:w val="0.87661160178252"/>
          <c:h val="0.0910167885432847"/>
        </c:manualLayout>
      </c:layout>
      <c:overlay val="0"/>
    </c:legend>
    <c:plotVisOnly val="1"/>
    <c:dispBlanksAs val="gap"/>
    <c:showDLblsOverMax val="0"/>
  </c:chart>
  <c:txPr>
    <a:bodyPr/>
    <a:lstStyle/>
    <a:p>
      <a:pPr>
        <a:defRPr sz="1800"/>
      </a:pPr>
      <a:endParaRPr lang="ja-JP"/>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ja-JP" altLang="en-US" dirty="0" smtClean="0"/>
              <a:t>地域の範囲</a:t>
            </a:r>
            <a:endParaRPr lang="ja-JP" altLang="en-US" dirty="0"/>
          </a:p>
        </c:rich>
      </c:tx>
      <c:layout/>
      <c:overlay val="0"/>
    </c:title>
    <c:autoTitleDeleted val="0"/>
    <c:plotArea>
      <c:layout/>
      <c:barChart>
        <c:barDir val="bar"/>
        <c:grouping val="percentStacked"/>
        <c:varyColors val="0"/>
        <c:ser>
          <c:idx val="0"/>
          <c:order val="0"/>
          <c:tx>
            <c:strRef>
              <c:f>Sheet1!$B$1</c:f>
              <c:strCache>
                <c:ptCount val="1"/>
                <c:pt idx="0">
                  <c:v>徒歩範囲</c:v>
                </c:pt>
              </c:strCache>
            </c:strRef>
          </c:tx>
          <c:invertIfNegative val="0"/>
          <c:cat>
            <c:strRef>
              <c:f>Sheet1!$A$2</c:f>
              <c:strCache>
                <c:ptCount val="1"/>
                <c:pt idx="0">
                  <c:v>希望地域範囲</c:v>
                </c:pt>
              </c:strCache>
            </c:strRef>
          </c:cat>
          <c:val>
            <c:numRef>
              <c:f>Sheet1!$B$2</c:f>
              <c:numCache>
                <c:formatCode>General</c:formatCode>
                <c:ptCount val="1"/>
                <c:pt idx="0">
                  <c:v>22.1</c:v>
                </c:pt>
              </c:numCache>
            </c:numRef>
          </c:val>
        </c:ser>
        <c:ser>
          <c:idx val="1"/>
          <c:order val="1"/>
          <c:tx>
            <c:strRef>
              <c:f>Sheet1!$C$1</c:f>
              <c:strCache>
                <c:ptCount val="1"/>
                <c:pt idx="0">
                  <c:v>中学校区</c:v>
                </c:pt>
              </c:strCache>
            </c:strRef>
          </c:tx>
          <c:invertIfNegative val="0"/>
          <c:cat>
            <c:strRef>
              <c:f>Sheet1!$A$2</c:f>
              <c:strCache>
                <c:ptCount val="1"/>
                <c:pt idx="0">
                  <c:v>希望地域範囲</c:v>
                </c:pt>
              </c:strCache>
            </c:strRef>
          </c:cat>
          <c:val>
            <c:numRef>
              <c:f>Sheet1!$C$2</c:f>
              <c:numCache>
                <c:formatCode>General</c:formatCode>
                <c:ptCount val="1"/>
                <c:pt idx="0">
                  <c:v>21.4</c:v>
                </c:pt>
              </c:numCache>
            </c:numRef>
          </c:val>
        </c:ser>
        <c:ser>
          <c:idx val="2"/>
          <c:order val="2"/>
          <c:tx>
            <c:strRef>
              <c:f>Sheet1!$D$1</c:f>
              <c:strCache>
                <c:ptCount val="1"/>
                <c:pt idx="0">
                  <c:v>市・区</c:v>
                </c:pt>
              </c:strCache>
            </c:strRef>
          </c:tx>
          <c:invertIfNegative val="0"/>
          <c:cat>
            <c:strRef>
              <c:f>Sheet1!$A$2</c:f>
              <c:strCache>
                <c:ptCount val="1"/>
                <c:pt idx="0">
                  <c:v>希望地域範囲</c:v>
                </c:pt>
              </c:strCache>
            </c:strRef>
          </c:cat>
          <c:val>
            <c:numRef>
              <c:f>Sheet1!$D$2</c:f>
              <c:numCache>
                <c:formatCode>General</c:formatCode>
                <c:ptCount val="1"/>
                <c:pt idx="0">
                  <c:v>27.1</c:v>
                </c:pt>
              </c:numCache>
            </c:numRef>
          </c:val>
        </c:ser>
        <c:ser>
          <c:idx val="3"/>
          <c:order val="3"/>
          <c:tx>
            <c:strRef>
              <c:f>Sheet1!$E$1</c:f>
              <c:strCache>
                <c:ptCount val="1"/>
                <c:pt idx="0">
                  <c:v>隣接市区</c:v>
                </c:pt>
              </c:strCache>
            </c:strRef>
          </c:tx>
          <c:invertIfNegative val="0"/>
          <c:cat>
            <c:strRef>
              <c:f>Sheet1!$A$2</c:f>
              <c:strCache>
                <c:ptCount val="1"/>
                <c:pt idx="0">
                  <c:v>希望地域範囲</c:v>
                </c:pt>
              </c:strCache>
            </c:strRef>
          </c:cat>
          <c:val>
            <c:numRef>
              <c:f>Sheet1!$E$2</c:f>
              <c:numCache>
                <c:formatCode>General</c:formatCode>
                <c:ptCount val="1"/>
                <c:pt idx="0">
                  <c:v>15.7</c:v>
                </c:pt>
              </c:numCache>
            </c:numRef>
          </c:val>
        </c:ser>
        <c:ser>
          <c:idx val="4"/>
          <c:order val="4"/>
          <c:tx>
            <c:strRef>
              <c:f>Sheet1!$F$1</c:f>
              <c:strCache>
                <c:ptCount val="1"/>
                <c:pt idx="0">
                  <c:v>県内</c:v>
                </c:pt>
              </c:strCache>
            </c:strRef>
          </c:tx>
          <c:invertIfNegative val="0"/>
          <c:dLbls>
            <c:dLbl>
              <c:idx val="0"/>
              <c:layout>
                <c:manualLayout>
                  <c:x val="-0.00420481278898776"/>
                  <c:y val="0.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希望地域範囲</c:v>
                </c:pt>
              </c:strCache>
            </c:strRef>
          </c:cat>
          <c:val>
            <c:numRef>
              <c:f>Sheet1!$F$2</c:f>
              <c:numCache>
                <c:formatCode>General</c:formatCode>
                <c:ptCount val="1"/>
                <c:pt idx="0">
                  <c:v>8.6</c:v>
                </c:pt>
              </c:numCache>
            </c:numRef>
          </c:val>
        </c:ser>
        <c:ser>
          <c:idx val="5"/>
          <c:order val="5"/>
          <c:tx>
            <c:strRef>
              <c:f>Sheet1!$G$1</c:f>
              <c:strCache>
                <c:ptCount val="1"/>
                <c:pt idx="0">
                  <c:v>隣接県</c:v>
                </c:pt>
              </c:strCache>
            </c:strRef>
          </c:tx>
          <c:invertIfNegative val="0"/>
          <c:dLbls>
            <c:dLbl>
              <c:idx val="0"/>
              <c:layout>
                <c:manualLayout>
                  <c:x val="-0.00630721918348164"/>
                  <c:y val="-0.0950244099849477"/>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希望地域範囲</c:v>
                </c:pt>
              </c:strCache>
            </c:strRef>
          </c:cat>
          <c:val>
            <c:numRef>
              <c:f>Sheet1!$G$2</c:f>
              <c:numCache>
                <c:formatCode>General</c:formatCode>
                <c:ptCount val="1"/>
                <c:pt idx="0">
                  <c:v>3.8</c:v>
                </c:pt>
              </c:numCache>
            </c:numRef>
          </c:val>
        </c:ser>
        <c:ser>
          <c:idx val="6"/>
          <c:order val="6"/>
          <c:tx>
            <c:strRef>
              <c:f>Sheet1!$H$1</c:f>
              <c:strCache>
                <c:ptCount val="1"/>
                <c:pt idx="0">
                  <c:v>それ以上の広域</c:v>
                </c:pt>
              </c:strCache>
            </c:strRef>
          </c:tx>
          <c:invertIfNegative val="0"/>
          <c:dLbls>
            <c:dLbl>
              <c:idx val="0"/>
              <c:layout>
                <c:manualLayout>
                  <c:x val="0.0294336895229143"/>
                  <c:y val="-0.012394488258906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希望地域範囲</c:v>
                </c:pt>
              </c:strCache>
            </c:strRef>
          </c:cat>
          <c:val>
            <c:numRef>
              <c:f>Sheet1!$H$2</c:f>
              <c:numCache>
                <c:formatCode>General</c:formatCode>
                <c:ptCount val="1"/>
                <c:pt idx="0">
                  <c:v>1.1</c:v>
                </c:pt>
              </c:numCache>
            </c:numRef>
          </c:val>
        </c:ser>
        <c:dLbls>
          <c:showLegendKey val="0"/>
          <c:showVal val="1"/>
          <c:showCatName val="0"/>
          <c:showSerName val="0"/>
          <c:showPercent val="0"/>
          <c:showBubbleSize val="0"/>
        </c:dLbls>
        <c:gapWidth val="150"/>
        <c:overlap val="100"/>
        <c:axId val="-2141226888"/>
        <c:axId val="-2141224008"/>
      </c:barChart>
      <c:catAx>
        <c:axId val="-2141226888"/>
        <c:scaling>
          <c:orientation val="minMax"/>
        </c:scaling>
        <c:delete val="1"/>
        <c:axPos val="l"/>
        <c:majorTickMark val="out"/>
        <c:minorTickMark val="none"/>
        <c:tickLblPos val="nextTo"/>
        <c:crossAx val="-2141224008"/>
        <c:crosses val="autoZero"/>
        <c:auto val="1"/>
        <c:lblAlgn val="ctr"/>
        <c:lblOffset val="100"/>
        <c:noMultiLvlLbl val="0"/>
      </c:catAx>
      <c:valAx>
        <c:axId val="-2141224008"/>
        <c:scaling>
          <c:orientation val="minMax"/>
        </c:scaling>
        <c:delete val="0"/>
        <c:axPos val="b"/>
        <c:majorGridlines/>
        <c:numFmt formatCode="0%" sourceLinked="1"/>
        <c:majorTickMark val="out"/>
        <c:minorTickMark val="none"/>
        <c:tickLblPos val="nextTo"/>
        <c:crossAx val="-2141226888"/>
        <c:crosses val="autoZero"/>
        <c:crossBetween val="between"/>
      </c:valAx>
    </c:plotArea>
    <c:legend>
      <c:legendPos val="b"/>
      <c:layout>
        <c:manualLayout>
          <c:xMode val="edge"/>
          <c:yMode val="edge"/>
          <c:x val="0.0777049997890326"/>
          <c:y val="0.594993538669129"/>
          <c:w val="0.862355560830893"/>
          <c:h val="0.389850473467574"/>
        </c:manualLayout>
      </c:layout>
      <c:overlay val="0"/>
    </c:legend>
    <c:plotVisOnly val="1"/>
    <c:dispBlanksAs val="gap"/>
    <c:showDLblsOverMax val="0"/>
  </c:chart>
  <c:txPr>
    <a:bodyPr/>
    <a:lstStyle/>
    <a:p>
      <a:pPr>
        <a:defRPr sz="1800"/>
      </a:pPr>
      <a:endParaRPr lang="ja-JP"/>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0.08044</cdr:y>
    </cdr:from>
    <cdr:to>
      <cdr:x>0.20773</cdr:x>
      <cdr:y>0.20555</cdr:y>
    </cdr:to>
    <cdr:sp macro="" textlink="">
      <cdr:nvSpPr>
        <cdr:cNvPr id="2" name="テキスト ボックス 1"/>
        <cdr:cNvSpPr txBox="1"/>
      </cdr:nvSpPr>
      <cdr:spPr>
        <a:xfrm xmlns:a="http://schemas.openxmlformats.org/drawingml/2006/main">
          <a:off x="0" y="333859"/>
          <a:ext cx="914400" cy="5192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800" dirty="0" smtClean="0"/>
            <a:t>N=14000</a:t>
          </a:r>
          <a:endParaRPr lang="ja-JP" altLang="en-US"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5130BE-5544-1248-A61C-938061B8C939}" type="datetimeFigureOut">
              <a:rPr kumimoji="1" lang="ja-JP" altLang="en-US" smtClean="0"/>
              <a:t>2018/01/19</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4FA1B1-2729-7F48-8511-A6ADA6665D13}" type="slidenum">
              <a:rPr kumimoji="1" lang="ja-JP" altLang="en-US" smtClean="0"/>
              <a:t>‹#›</a:t>
            </a:fld>
            <a:endParaRPr kumimoji="1" lang="ja-JP" altLang="en-US"/>
          </a:p>
        </p:txBody>
      </p:sp>
    </p:spTree>
    <p:extLst>
      <p:ext uri="{BB962C8B-B14F-4D97-AF65-F5344CB8AC3E}">
        <p14:creationId xmlns:p14="http://schemas.microsoft.com/office/powerpoint/2010/main" val="16737378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9C2B80-DF0D-FF48-B6D5-FD56B069E9C6}" type="datetimeFigureOut">
              <a:rPr kumimoji="1" lang="ja-JP" altLang="en-US" smtClean="0"/>
              <a:t>2018/01/19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84C126-4897-C84F-A36E-F9DE4CC3F66F}" type="slidenum">
              <a:rPr kumimoji="1" lang="ja-JP" altLang="en-US" smtClean="0"/>
              <a:t>‹#›</a:t>
            </a:fld>
            <a:endParaRPr kumimoji="1" lang="ja-JP" altLang="en-US"/>
          </a:p>
        </p:txBody>
      </p:sp>
    </p:spTree>
    <p:extLst>
      <p:ext uri="{BB962C8B-B14F-4D97-AF65-F5344CB8AC3E}">
        <p14:creationId xmlns:p14="http://schemas.microsoft.com/office/powerpoint/2010/main" val="7497252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こどもの教育に焦点をあて、</a:t>
            </a:r>
            <a:endParaRPr kumimoji="1" lang="en-US" altLang="ja-JP" dirty="0" smtClean="0"/>
          </a:p>
          <a:p>
            <a:r>
              <a:rPr kumimoji="1" lang="ja-JP" altLang="en-US" dirty="0" smtClean="0"/>
              <a:t>土浦を「知る」「考える」「思う」きっかけをつくる</a:t>
            </a:r>
            <a:endParaRPr kumimoji="1" lang="ja-JP" altLang="en-US" dirty="0"/>
          </a:p>
        </p:txBody>
      </p:sp>
      <p:sp>
        <p:nvSpPr>
          <p:cNvPr id="4" name="スライド番号プレースホルダー 3"/>
          <p:cNvSpPr>
            <a:spLocks noGrp="1"/>
          </p:cNvSpPr>
          <p:nvPr>
            <p:ph type="sldNum" sz="quarter" idx="10"/>
          </p:nvPr>
        </p:nvSpPr>
        <p:spPr/>
        <p:txBody>
          <a:bodyPr/>
          <a:lstStyle/>
          <a:p>
            <a:fld id="{B584C126-4897-C84F-A36E-F9DE4CC3F66F}" type="slidenum">
              <a:rPr kumimoji="1" lang="ja-JP" altLang="en-US" smtClean="0"/>
              <a:t>9</a:t>
            </a:fld>
            <a:endParaRPr kumimoji="1" lang="ja-JP" altLang="en-US"/>
          </a:p>
        </p:txBody>
      </p:sp>
    </p:spTree>
    <p:extLst>
      <p:ext uri="{BB962C8B-B14F-4D97-AF65-F5344CB8AC3E}">
        <p14:creationId xmlns:p14="http://schemas.microsoft.com/office/powerpoint/2010/main" val="4073187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納税対象者は以下のように計算し、その結果このプロジェクトの</a:t>
            </a:r>
            <a:r>
              <a:rPr kumimoji="1" lang="en-US" altLang="ja-JP" dirty="0" smtClean="0"/>
              <a:t>○</a:t>
            </a:r>
            <a:r>
              <a:rPr kumimoji="1" lang="ja-JP" altLang="en-US" dirty="0" smtClean="0"/>
              <a:t>対象人数は</a:t>
            </a:r>
            <a:r>
              <a:rPr kumimoji="1" lang="en-US" altLang="ja-JP" dirty="0" smtClean="0"/>
              <a:t>107072</a:t>
            </a:r>
            <a:r>
              <a:rPr kumimoji="1" lang="ja-JP" altLang="en-US" dirty="0" smtClean="0"/>
              <a:t>人となりました。</a:t>
            </a:r>
            <a:br>
              <a:rPr kumimoji="1" lang="ja-JP" altLang="en-US" dirty="0" smtClean="0"/>
            </a:br>
            <a:r>
              <a:rPr kumimoji="1" lang="ja-JP" altLang="en-US" dirty="0" smtClean="0"/>
              <a:t>期待される効果として考えられるものが二つあり、</a:t>
            </a:r>
            <a:r>
              <a:rPr kumimoji="1" lang="en-US" altLang="ja-JP" dirty="0" smtClean="0"/>
              <a:t>○</a:t>
            </a:r>
            <a:r>
              <a:rPr kumimoji="1" lang="ja-JP" altLang="en-US" dirty="0" smtClean="0"/>
              <a:t>一つ目は財政収支の増加です。仮に、対象者の</a:t>
            </a:r>
            <a:r>
              <a:rPr kumimoji="1" lang="en-US" altLang="ja-JP" dirty="0" smtClean="0"/>
              <a:t>10</a:t>
            </a:r>
            <a:r>
              <a:rPr kumimoji="1" lang="ja-JP" altLang="en-US" dirty="0" smtClean="0"/>
              <a:t>％が公園活用事業に参加した場合、以下の式のようになり</a:t>
            </a:r>
            <a:r>
              <a:rPr kumimoji="1" lang="en-US" altLang="ja-JP" dirty="0" smtClean="0"/>
              <a:t>○</a:t>
            </a:r>
            <a:r>
              <a:rPr kumimoji="1" lang="ja-JP" altLang="en-US" dirty="0" smtClean="0"/>
              <a:t>約</a:t>
            </a:r>
            <a:r>
              <a:rPr kumimoji="1" lang="en-US" altLang="ja-JP" dirty="0" smtClean="0"/>
              <a:t>1</a:t>
            </a:r>
            <a:r>
              <a:rPr kumimoji="1" lang="ja-JP" altLang="en-US" dirty="0" smtClean="0"/>
              <a:t>億</a:t>
            </a:r>
            <a:r>
              <a:rPr kumimoji="1" lang="en-US" altLang="ja-JP" dirty="0" smtClean="0"/>
              <a:t>9</a:t>
            </a:r>
            <a:r>
              <a:rPr kumimoji="1" lang="ja-JP" altLang="en-US" dirty="0" smtClean="0"/>
              <a:t>万円の税収が見込めます。</a:t>
            </a:r>
            <a:br>
              <a:rPr kumimoji="1" lang="ja-JP" altLang="en-US" dirty="0" smtClean="0"/>
            </a:br>
            <a:r>
              <a:rPr kumimoji="1" lang="en-US" altLang="ja-JP" smtClean="0"/>
              <a:t>○</a:t>
            </a:r>
            <a:r>
              <a:rPr kumimoji="1" lang="ja-JP" altLang="en-US" smtClean="0"/>
              <a:t>もう</a:t>
            </a:r>
            <a:r>
              <a:rPr kumimoji="1" lang="ja-JP" altLang="en-US" dirty="0" smtClean="0"/>
              <a:t>一つの期待される効果は市民参加型の公園の創成です。公園活用事業に一般の市民の方が参加し、住民の意見を聞きながら事業を進めて行くことで、地域性に特化した公園の創成が可能となる。 </a:t>
            </a:r>
            <a:endParaRPr kumimoji="1" lang="ja-JP" altLang="en-US" dirty="0"/>
          </a:p>
        </p:txBody>
      </p:sp>
      <p:sp>
        <p:nvSpPr>
          <p:cNvPr id="4" name="スライド番号プレースホルダー 3"/>
          <p:cNvSpPr>
            <a:spLocks noGrp="1"/>
          </p:cNvSpPr>
          <p:nvPr>
            <p:ph type="sldNum" sz="quarter" idx="10"/>
          </p:nvPr>
        </p:nvSpPr>
        <p:spPr/>
        <p:txBody>
          <a:bodyPr/>
          <a:lstStyle/>
          <a:p>
            <a:fld id="{B584C126-4897-C84F-A36E-F9DE4CC3F66F}" type="slidenum">
              <a:rPr kumimoji="1" lang="ja-JP" altLang="en-US" smtClean="0"/>
              <a:t>24</a:t>
            </a:fld>
            <a:endParaRPr kumimoji="1" lang="ja-JP" altLang="en-US"/>
          </a:p>
        </p:txBody>
      </p:sp>
    </p:spTree>
    <p:extLst>
      <p:ext uri="{BB962C8B-B14F-4D97-AF65-F5344CB8AC3E}">
        <p14:creationId xmlns:p14="http://schemas.microsoft.com/office/powerpoint/2010/main" val="255353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財政的な側面から提案の実現可能性を考えます．</a:t>
            </a:r>
          </a:p>
          <a:p>
            <a:r>
              <a:rPr kumimoji="1" lang="ja-JP" altLang="ja-JP" sz="1200" kern="1200" dirty="0" smtClean="0">
                <a:solidFill>
                  <a:schemeClr val="tx1"/>
                </a:solidFill>
                <a:effectLst/>
                <a:latin typeface="+mn-lt"/>
                <a:ea typeface="+mn-ea"/>
                <a:cs typeface="+mn-cs"/>
              </a:rPr>
              <a:t>まず費用について，提案した事業の初期費用はそれぞれご覧の通りになっており，合計で</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億</a:t>
            </a:r>
            <a:r>
              <a:rPr kumimoji="1" lang="en-US" altLang="ja-JP" sz="1200" kern="1200" dirty="0" smtClean="0">
                <a:solidFill>
                  <a:schemeClr val="tx1"/>
                </a:solidFill>
                <a:effectLst/>
                <a:latin typeface="+mn-lt"/>
                <a:ea typeface="+mn-ea"/>
                <a:cs typeface="+mn-cs"/>
              </a:rPr>
              <a:t>205</a:t>
            </a:r>
            <a:r>
              <a:rPr kumimoji="1" lang="ja-JP" altLang="ja-JP" sz="1200" kern="1200" dirty="0" smtClean="0">
                <a:solidFill>
                  <a:schemeClr val="tx1"/>
                </a:solidFill>
                <a:effectLst/>
                <a:latin typeface="+mn-lt"/>
                <a:ea typeface="+mn-ea"/>
                <a:cs typeface="+mn-cs"/>
              </a:rPr>
              <a:t>万</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千円です．また，継続費用は合計</a:t>
            </a:r>
            <a:r>
              <a:rPr kumimoji="1" lang="en-US" altLang="ja-JP" sz="1200" kern="1200" dirty="0" smtClean="0">
                <a:solidFill>
                  <a:schemeClr val="tx1"/>
                </a:solidFill>
                <a:effectLst/>
                <a:latin typeface="+mn-lt"/>
                <a:ea typeface="+mn-ea"/>
                <a:cs typeface="+mn-cs"/>
              </a:rPr>
              <a:t>754.5</a:t>
            </a:r>
            <a:r>
              <a:rPr kumimoji="1" lang="ja-JP" altLang="ja-JP" sz="1200" kern="1200" dirty="0" smtClean="0">
                <a:solidFill>
                  <a:schemeClr val="tx1"/>
                </a:solidFill>
                <a:effectLst/>
                <a:latin typeface="+mn-lt"/>
                <a:ea typeface="+mn-ea"/>
                <a:cs typeface="+mn-cs"/>
              </a:rPr>
              <a:t>万円なので，☆初年度の費用が</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億</a:t>
            </a:r>
            <a:r>
              <a:rPr kumimoji="1" lang="en-US" altLang="ja-JP" sz="1200" kern="1200" dirty="0" smtClean="0">
                <a:solidFill>
                  <a:schemeClr val="tx1"/>
                </a:solidFill>
                <a:effectLst/>
                <a:latin typeface="+mn-lt"/>
                <a:ea typeface="+mn-ea"/>
                <a:cs typeface="+mn-cs"/>
              </a:rPr>
              <a:t>960</a:t>
            </a:r>
            <a:r>
              <a:rPr kumimoji="1" lang="ja-JP" altLang="ja-JP" sz="1200" kern="1200" dirty="0" smtClean="0">
                <a:solidFill>
                  <a:schemeClr val="tx1"/>
                </a:solidFill>
                <a:effectLst/>
                <a:latin typeface="+mn-lt"/>
                <a:ea typeface="+mn-ea"/>
                <a:cs typeface="+mn-cs"/>
              </a:rPr>
              <a:t>万円，</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年目以降は</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年あたり</a:t>
            </a:r>
            <a:r>
              <a:rPr kumimoji="1" lang="en-US" altLang="ja-JP" sz="1200" kern="1200" dirty="0" smtClean="0">
                <a:solidFill>
                  <a:schemeClr val="tx1"/>
                </a:solidFill>
                <a:effectLst/>
                <a:latin typeface="+mn-lt"/>
                <a:ea typeface="+mn-ea"/>
                <a:cs typeface="+mn-cs"/>
              </a:rPr>
              <a:t>754.5</a:t>
            </a:r>
            <a:r>
              <a:rPr kumimoji="1" lang="ja-JP" altLang="ja-JP" sz="1200" kern="1200" dirty="0" smtClean="0">
                <a:solidFill>
                  <a:schemeClr val="tx1"/>
                </a:solidFill>
                <a:effectLst/>
                <a:latin typeface="+mn-lt"/>
                <a:ea typeface="+mn-ea"/>
                <a:cs typeface="+mn-cs"/>
              </a:rPr>
              <a:t>万円の費用額が推定されます．★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584C126-4897-C84F-A36E-F9DE4CC3F66F}" type="slidenum">
              <a:rPr kumimoji="1" lang="ja-JP" altLang="en-US" smtClean="0"/>
              <a:t>26</a:t>
            </a:fld>
            <a:endParaRPr kumimoji="1" lang="ja-JP" altLang="en-US"/>
          </a:p>
        </p:txBody>
      </p:sp>
    </p:spTree>
    <p:extLst>
      <p:ext uri="{BB962C8B-B14F-4D97-AF65-F5344CB8AC3E}">
        <p14:creationId xmlns:p14="http://schemas.microsoft.com/office/powerpoint/2010/main" val="1139676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一方で，便益についてはおおつ野工業団地誘致事業から分譲価格として</a:t>
            </a:r>
            <a:r>
              <a:rPr kumimoji="1" lang="en-US" altLang="ja-JP" sz="1200" kern="1200" dirty="0" smtClean="0">
                <a:solidFill>
                  <a:schemeClr val="tx1"/>
                </a:solidFill>
                <a:effectLst/>
                <a:latin typeface="+mn-lt"/>
                <a:ea typeface="+mn-ea"/>
                <a:cs typeface="+mn-cs"/>
              </a:rPr>
              <a:t>22</a:t>
            </a:r>
            <a:r>
              <a:rPr kumimoji="1" lang="ja-JP" altLang="ja-JP" sz="1200" kern="1200" dirty="0" smtClean="0">
                <a:solidFill>
                  <a:schemeClr val="tx1"/>
                </a:solidFill>
                <a:effectLst/>
                <a:latin typeface="+mn-lt"/>
                <a:ea typeface="+mn-ea"/>
                <a:cs typeface="+mn-cs"/>
              </a:rPr>
              <a:t>億</a:t>
            </a:r>
            <a:r>
              <a:rPr kumimoji="1" lang="en-US" altLang="ja-JP" sz="1200" kern="1200" dirty="0" smtClean="0">
                <a:solidFill>
                  <a:schemeClr val="tx1"/>
                </a:solidFill>
                <a:effectLst/>
                <a:latin typeface="+mn-lt"/>
                <a:ea typeface="+mn-ea"/>
                <a:cs typeface="+mn-cs"/>
              </a:rPr>
              <a:t>2,100</a:t>
            </a:r>
            <a:r>
              <a:rPr kumimoji="1" lang="ja-JP" altLang="ja-JP" sz="1200" kern="1200" dirty="0" smtClean="0">
                <a:solidFill>
                  <a:schemeClr val="tx1"/>
                </a:solidFill>
                <a:effectLst/>
                <a:latin typeface="+mn-lt"/>
                <a:ea typeface="+mn-ea"/>
                <a:cs typeface="+mn-cs"/>
              </a:rPr>
              <a:t>万円の初期便益があると仮定します．これに加えて，各提案の税収や人口増加分の増収が継続的に見込まれます．さらには，おおつ野工業団地誘致事業において</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年目以降，固定資産税も含まれるため，大幅な便益の増加が推定されます．★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584C126-4897-C84F-A36E-F9DE4CC3F66F}" type="slidenum">
              <a:rPr kumimoji="1" lang="ja-JP" altLang="en-US" smtClean="0"/>
              <a:t>27</a:t>
            </a:fld>
            <a:endParaRPr kumimoji="1" lang="ja-JP" altLang="en-US"/>
          </a:p>
        </p:txBody>
      </p:sp>
    </p:spTree>
    <p:extLst>
      <p:ext uri="{BB962C8B-B14F-4D97-AF65-F5344CB8AC3E}">
        <p14:creationId xmlns:p14="http://schemas.microsoft.com/office/powerpoint/2010/main" val="3466221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以上の費用便益をまとめると，このグラフのような財政状況の推移となります．これは，従来の政策を継続した場合に対して☆</a:t>
            </a:r>
            <a:r>
              <a:rPr kumimoji="1" lang="en-US" altLang="ja-JP" sz="1200" kern="1200" dirty="0" smtClean="0">
                <a:solidFill>
                  <a:schemeClr val="tx1"/>
                </a:solidFill>
                <a:effectLst/>
                <a:latin typeface="+mn-lt"/>
                <a:ea typeface="+mn-ea"/>
                <a:cs typeface="+mn-cs"/>
              </a:rPr>
              <a:t>2027</a:t>
            </a:r>
            <a:r>
              <a:rPr kumimoji="1" lang="ja-JP" altLang="ja-JP" sz="1200" kern="1200" dirty="0" smtClean="0">
                <a:solidFill>
                  <a:schemeClr val="tx1"/>
                </a:solidFill>
                <a:effectLst/>
                <a:latin typeface="+mn-lt"/>
                <a:ea typeface="+mn-ea"/>
                <a:cs typeface="+mn-cs"/>
              </a:rPr>
              <a:t>年時点で</a:t>
            </a:r>
            <a:r>
              <a:rPr kumimoji="1" lang="en-US" altLang="ja-JP" sz="1200" kern="1200" dirty="0" smtClean="0">
                <a:solidFill>
                  <a:schemeClr val="tx1"/>
                </a:solidFill>
                <a:effectLst/>
                <a:latin typeface="+mn-lt"/>
                <a:ea typeface="+mn-ea"/>
                <a:cs typeface="+mn-cs"/>
              </a:rPr>
              <a:t>50</a:t>
            </a:r>
            <a:r>
              <a:rPr kumimoji="1" lang="ja-JP" altLang="ja-JP" sz="1200" kern="1200" dirty="0" smtClean="0">
                <a:solidFill>
                  <a:schemeClr val="tx1"/>
                </a:solidFill>
                <a:effectLst/>
                <a:latin typeface="+mn-lt"/>
                <a:ea typeface="+mn-ea"/>
                <a:cs typeface="+mn-cs"/>
              </a:rPr>
              <a:t>億円の財源効果が見込めます．</a:t>
            </a:r>
          </a:p>
          <a:p>
            <a:r>
              <a:rPr kumimoji="1" lang="ja-JP" altLang="ja-JP" sz="1200" kern="1200" dirty="0" smtClean="0">
                <a:solidFill>
                  <a:schemeClr val="tx1"/>
                </a:solidFill>
                <a:effectLst/>
                <a:latin typeface="+mn-lt"/>
                <a:ea typeface="+mn-ea"/>
                <a:cs typeface="+mn-cs"/>
              </a:rPr>
              <a:t>しかし，依然として財政赤字が生じているため，☆これをいかに抑制するかが今後の課題として挙げられます．さらに長期的に見た場合の財源確保も考慮する必要があります．★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584C126-4897-C84F-A36E-F9DE4CC3F66F}" type="slidenum">
              <a:rPr kumimoji="1" lang="ja-JP" altLang="en-US" smtClean="0"/>
              <a:t>28</a:t>
            </a:fld>
            <a:endParaRPr kumimoji="1" lang="ja-JP" altLang="en-US"/>
          </a:p>
        </p:txBody>
      </p:sp>
    </p:spTree>
    <p:extLst>
      <p:ext uri="{BB962C8B-B14F-4D97-AF65-F5344CB8AC3E}">
        <p14:creationId xmlns:p14="http://schemas.microsoft.com/office/powerpoint/2010/main" val="2065830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584C126-4897-C84F-A36E-F9DE4CC3F66F}" type="slidenum">
              <a:rPr kumimoji="1" lang="ja-JP" altLang="en-US" smtClean="0"/>
              <a:t>29</a:t>
            </a:fld>
            <a:endParaRPr kumimoji="1" lang="ja-JP" altLang="en-US"/>
          </a:p>
        </p:txBody>
      </p:sp>
    </p:spTree>
    <p:extLst>
      <p:ext uri="{BB962C8B-B14F-4D97-AF65-F5344CB8AC3E}">
        <p14:creationId xmlns:p14="http://schemas.microsoft.com/office/powerpoint/2010/main" val="1016501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最後に，今後の展望です．</a:t>
            </a:r>
          </a:p>
          <a:p>
            <a:r>
              <a:rPr kumimoji="1" lang="ja-JP" altLang="ja-JP" sz="1200" kern="1200" dirty="0" smtClean="0">
                <a:solidFill>
                  <a:schemeClr val="tx1"/>
                </a:solidFill>
                <a:effectLst/>
                <a:latin typeface="+mn-lt"/>
                <a:ea typeface="+mn-ea"/>
                <a:cs typeface="+mn-cs"/>
              </a:rPr>
              <a:t>私たちは土浦市の住民が地域への愛着を持ち，「住み続けたい」「帰ってきたい」と思うようなまちを目指してこども・しごと・くらし・しさんの４つの側面からアプローチしました．☆これにより，流出人口が減少し，</a:t>
            </a:r>
            <a:r>
              <a:rPr kumimoji="1" lang="en-US" altLang="ja-JP" sz="1200" kern="1200" dirty="0" smtClean="0">
                <a:solidFill>
                  <a:schemeClr val="tx1"/>
                </a:solidFill>
                <a:effectLst/>
                <a:latin typeface="+mn-lt"/>
                <a:ea typeface="+mn-ea"/>
                <a:cs typeface="+mn-cs"/>
              </a:rPr>
              <a:t>U</a:t>
            </a:r>
            <a:r>
              <a:rPr kumimoji="1" lang="ja-JP" altLang="ja-JP" sz="1200" kern="1200" dirty="0" smtClean="0">
                <a:solidFill>
                  <a:schemeClr val="tx1"/>
                </a:solidFill>
                <a:effectLst/>
                <a:latin typeface="+mn-lt"/>
                <a:ea typeface="+mn-ea"/>
                <a:cs typeface="+mn-cs"/>
              </a:rPr>
              <a:t>ターン人口が増加することを目標に「土に根を張るまち」を推進します．★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584C126-4897-C84F-A36E-F9DE4CC3F66F}" type="slidenum">
              <a:rPr kumimoji="1" lang="ja-JP" altLang="en-US" smtClean="0"/>
              <a:t>30</a:t>
            </a:fld>
            <a:endParaRPr kumimoji="1" lang="ja-JP" altLang="en-US"/>
          </a:p>
        </p:txBody>
      </p:sp>
    </p:spTree>
    <p:extLst>
      <p:ext uri="{BB962C8B-B14F-4D97-AF65-F5344CB8AC3E}">
        <p14:creationId xmlns:p14="http://schemas.microsoft.com/office/powerpoint/2010/main" val="1687724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584C126-4897-C84F-A36E-F9DE4CC3F66F}" type="slidenum">
              <a:rPr kumimoji="1" lang="ja-JP" altLang="en-US" smtClean="0"/>
              <a:t>32</a:t>
            </a:fld>
            <a:endParaRPr kumimoji="1" lang="ja-JP" altLang="en-US"/>
          </a:p>
        </p:txBody>
      </p:sp>
    </p:spTree>
    <p:extLst>
      <p:ext uri="{BB962C8B-B14F-4D97-AF65-F5344CB8AC3E}">
        <p14:creationId xmlns:p14="http://schemas.microsoft.com/office/powerpoint/2010/main" val="1016501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ja-JP" altLang="en-US" dirty="0" smtClean="0"/>
              <a:t>報酬に関わる活動・・・市民主体の清掃活動など</a:t>
            </a:r>
            <a:endParaRPr kumimoji="1" lang="ja-JP" altLang="en-US" dirty="0"/>
          </a:p>
        </p:txBody>
      </p:sp>
      <p:sp>
        <p:nvSpPr>
          <p:cNvPr id="4" name="スライド番号プレースホルダー 3"/>
          <p:cNvSpPr>
            <a:spLocks noGrp="1"/>
          </p:cNvSpPr>
          <p:nvPr>
            <p:ph type="sldNum" sz="quarter" idx="10"/>
          </p:nvPr>
        </p:nvSpPr>
        <p:spPr/>
        <p:txBody>
          <a:bodyPr/>
          <a:lstStyle/>
          <a:p>
            <a:fld id="{23737041-A2FE-3C4F-8E6A-DE20E9A817A7}" type="slidenum">
              <a:rPr kumimoji="1" lang="ja-JP" altLang="en-US" smtClean="0"/>
              <a:t>35</a:t>
            </a:fld>
            <a:endParaRPr kumimoji="1" lang="ja-JP" altLang="en-US"/>
          </a:p>
        </p:txBody>
      </p:sp>
    </p:spTree>
    <p:extLst>
      <p:ext uri="{BB962C8B-B14F-4D97-AF65-F5344CB8AC3E}">
        <p14:creationId xmlns:p14="http://schemas.microsoft.com/office/powerpoint/2010/main" val="2802555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ja-JP" altLang="en-US" dirty="0" smtClean="0"/>
              <a:t>報酬に関わる活動・・・市民主体の清掃活動など</a:t>
            </a:r>
            <a:endParaRPr kumimoji="1" lang="ja-JP" altLang="en-US" dirty="0"/>
          </a:p>
        </p:txBody>
      </p:sp>
      <p:sp>
        <p:nvSpPr>
          <p:cNvPr id="4" name="スライド番号プレースホルダー 3"/>
          <p:cNvSpPr>
            <a:spLocks noGrp="1"/>
          </p:cNvSpPr>
          <p:nvPr>
            <p:ph type="sldNum" sz="quarter" idx="10"/>
          </p:nvPr>
        </p:nvSpPr>
        <p:spPr/>
        <p:txBody>
          <a:bodyPr/>
          <a:lstStyle/>
          <a:p>
            <a:fld id="{23737041-A2FE-3C4F-8E6A-DE20E9A817A7}" type="slidenum">
              <a:rPr kumimoji="1" lang="ja-JP" altLang="en-US" smtClean="0"/>
              <a:t>36</a:t>
            </a:fld>
            <a:endParaRPr kumimoji="1" lang="ja-JP" altLang="en-US"/>
          </a:p>
        </p:txBody>
      </p:sp>
    </p:spTree>
    <p:extLst>
      <p:ext uri="{BB962C8B-B14F-4D97-AF65-F5344CB8AC3E}">
        <p14:creationId xmlns:p14="http://schemas.microsoft.com/office/powerpoint/2010/main" val="2802555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584C126-4897-C84F-A36E-F9DE4CC3F66F}" type="slidenum">
              <a:rPr kumimoji="1" lang="ja-JP" altLang="en-US" smtClean="0"/>
              <a:t>49</a:t>
            </a:fld>
            <a:endParaRPr kumimoji="1" lang="ja-JP" altLang="en-US"/>
          </a:p>
        </p:txBody>
      </p:sp>
    </p:spTree>
    <p:extLst>
      <p:ext uri="{BB962C8B-B14F-4D97-AF65-F5344CB8AC3E}">
        <p14:creationId xmlns:p14="http://schemas.microsoft.com/office/powerpoint/2010/main" val="1224768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地域愛着は３つに分けられ、</a:t>
            </a:r>
            <a:endParaRPr kumimoji="1" lang="en-US" altLang="ja-JP" dirty="0" smtClean="0"/>
          </a:p>
          <a:p>
            <a:r>
              <a:rPr kumimoji="1" lang="ja-JP" altLang="en-US" dirty="0" smtClean="0"/>
              <a:t>地域愛着意識は</a:t>
            </a:r>
            <a:r>
              <a:rPr kumimoji="1" lang="en-US" altLang="ja-JP" dirty="0" smtClean="0"/>
              <a:t>U</a:t>
            </a:r>
            <a:r>
              <a:rPr kumimoji="1" lang="ja-JP" altLang="en-US" dirty="0" smtClean="0"/>
              <a:t>ターンの要因として無視できないもの</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584C126-4897-C84F-A36E-F9DE4CC3F66F}" type="slidenum">
              <a:rPr kumimoji="1" lang="ja-JP" altLang="en-US" smtClean="0"/>
              <a:t>10</a:t>
            </a:fld>
            <a:endParaRPr kumimoji="1" lang="ja-JP" altLang="en-US"/>
          </a:p>
        </p:txBody>
      </p:sp>
    </p:spTree>
    <p:extLst>
      <p:ext uri="{BB962C8B-B14F-4D97-AF65-F5344CB8AC3E}">
        <p14:creationId xmlns:p14="http://schemas.microsoft.com/office/powerpoint/2010/main" val="4173511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続いて工業の提案です。土浦協同病院が隣接しているというおおつ野ヒルズの立地を活かし、３つの空き区画に医療系企業を誘致する施策を提案します。医療系企業を誘致することにより、さらなる雇用の創出そして医工連携の促進を目指します。この施策の対象としては、医薬品と医療器具の製造等に関わる企業、研究機関を考え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584C126-4897-C84F-A36E-F9DE4CC3F66F}" type="slidenum">
              <a:rPr kumimoji="1" lang="ja-JP" altLang="en-US" smtClean="0"/>
              <a:t>15</a:t>
            </a:fld>
            <a:endParaRPr kumimoji="1" lang="ja-JP" altLang="en-US"/>
          </a:p>
        </p:txBody>
      </p:sp>
    </p:spTree>
    <p:extLst>
      <p:ext uri="{BB962C8B-B14F-4D97-AF65-F5344CB8AC3E}">
        <p14:creationId xmlns:p14="http://schemas.microsoft.com/office/powerpoint/2010/main" val="2166443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具体的な内容として工場建設費の２割を交付するとともに、固定資産税を５年間控除するという金銭的な２つの優遇制度を提案します。先行事例を参考に初期費用と継続的費用の両面から企業を補助します。また、おおつ野ヒルズ医療ネットワークの構築を行います。この医療ネットワークというのは病院関係者、学校関係者、住民、行政、そして企業がお互いに意見を交換する場を設けたり、主に企業と病院間で取引がしやすいよう行政が中間に入って紹介、仲介をしたりといったように病院と企業とその他の主体が同じ地区に集積していることにより医工連携による多様なニーズを共有しやすい環境を作るというも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584C126-4897-C84F-A36E-F9DE4CC3F66F}" type="slidenum">
              <a:rPr kumimoji="1" lang="ja-JP" altLang="en-US" smtClean="0"/>
              <a:t>16</a:t>
            </a:fld>
            <a:endParaRPr kumimoji="1" lang="ja-JP" altLang="en-US"/>
          </a:p>
        </p:txBody>
      </p:sp>
    </p:spTree>
    <p:extLst>
      <p:ext uri="{BB962C8B-B14F-4D97-AF65-F5344CB8AC3E}">
        <p14:creationId xmlns:p14="http://schemas.microsoft.com/office/powerpoint/2010/main" val="1173537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この施策の効果として、まず１つ目は雇用の増加です。分譲がうまく完了した場合、先攻研究より算出し</a:t>
            </a:r>
            <a:r>
              <a:rPr kumimoji="1" lang="en-US" altLang="ja-JP" sz="1200" kern="1200" dirty="0" smtClean="0">
                <a:solidFill>
                  <a:schemeClr val="tx1"/>
                </a:solidFill>
                <a:effectLst/>
                <a:latin typeface="+mn-lt"/>
                <a:ea typeface="+mn-ea"/>
                <a:cs typeface="+mn-cs"/>
              </a:rPr>
              <a:t>1017</a:t>
            </a:r>
            <a:r>
              <a:rPr kumimoji="1" lang="ja-JP" altLang="ja-JP" sz="1200" kern="1200" dirty="0" smtClean="0">
                <a:solidFill>
                  <a:schemeClr val="tx1"/>
                </a:solidFill>
                <a:effectLst/>
                <a:latin typeface="+mn-lt"/>
                <a:ea typeface="+mn-ea"/>
                <a:cs typeface="+mn-cs"/>
              </a:rPr>
              <a:t>人の雇用の増加とそれに伴った一定量の人口増加が見込めます。２つ目は歳入の増加です。控除する固定資産税を除いた税収と分譲価格を合計して約</a:t>
            </a:r>
            <a:r>
              <a:rPr kumimoji="1" lang="en-US" altLang="ja-JP" sz="1200" kern="1200" dirty="0" smtClean="0">
                <a:solidFill>
                  <a:schemeClr val="tx1"/>
                </a:solidFill>
                <a:effectLst/>
                <a:latin typeface="+mn-lt"/>
                <a:ea typeface="+mn-ea"/>
                <a:cs typeface="+mn-cs"/>
              </a:rPr>
              <a:t>26</a:t>
            </a:r>
            <a:r>
              <a:rPr kumimoji="1" lang="ja-JP" altLang="ja-JP" sz="1200" kern="1200" dirty="0" smtClean="0">
                <a:solidFill>
                  <a:schemeClr val="tx1"/>
                </a:solidFill>
                <a:effectLst/>
                <a:latin typeface="+mn-lt"/>
                <a:ea typeface="+mn-ea"/>
                <a:cs typeface="+mn-cs"/>
              </a:rPr>
              <a:t>億</a:t>
            </a:r>
            <a:r>
              <a:rPr kumimoji="1" lang="en-US" altLang="ja-JP" sz="1200" kern="1200" dirty="0" smtClean="0">
                <a:solidFill>
                  <a:schemeClr val="tx1"/>
                </a:solidFill>
                <a:effectLst/>
                <a:latin typeface="+mn-lt"/>
                <a:ea typeface="+mn-ea"/>
                <a:cs typeface="+mn-cs"/>
              </a:rPr>
              <a:t>8500</a:t>
            </a:r>
            <a:r>
              <a:rPr kumimoji="1" lang="ja-JP" altLang="ja-JP" sz="1200" kern="1200" dirty="0" smtClean="0">
                <a:solidFill>
                  <a:schemeClr val="tx1"/>
                </a:solidFill>
                <a:effectLst/>
                <a:latin typeface="+mn-lt"/>
                <a:ea typeface="+mn-ea"/>
                <a:cs typeface="+mn-cs"/>
              </a:rPr>
              <a:t>万円の歳入の増加が見込めます。３つ目は医療拠点の創出です。医工連携による新たなネットワーク形成により土浦における医療拠点を創出します。</a:t>
            </a:r>
          </a:p>
          <a:p>
            <a:r>
              <a:rPr kumimoji="1" lang="ja-JP" altLang="ja-JP" sz="1200" kern="1200" dirty="0" smtClean="0">
                <a:solidFill>
                  <a:schemeClr val="tx1"/>
                </a:solidFill>
                <a:effectLst/>
                <a:latin typeface="+mn-lt"/>
                <a:ea typeface="+mn-ea"/>
                <a:cs typeface="+mn-cs"/>
              </a:rPr>
              <a:t>この提案の費用としては、企業に交付する３区画分の補助金約</a:t>
            </a:r>
            <a:r>
              <a:rPr kumimoji="1" lang="en-US" altLang="ja-JP" sz="1200" kern="1200" dirty="0" smtClean="0">
                <a:solidFill>
                  <a:schemeClr val="tx1"/>
                </a:solidFill>
                <a:effectLst/>
                <a:latin typeface="+mn-lt"/>
                <a:ea typeface="+mn-ea"/>
                <a:cs typeface="+mn-cs"/>
              </a:rPr>
              <a:t>8900</a:t>
            </a:r>
            <a:r>
              <a:rPr kumimoji="1" lang="ja-JP" altLang="ja-JP" sz="1200" kern="1200" dirty="0" smtClean="0">
                <a:solidFill>
                  <a:schemeClr val="tx1"/>
                </a:solidFill>
                <a:effectLst/>
                <a:latin typeface="+mn-lt"/>
                <a:ea typeface="+mn-ea"/>
                <a:cs typeface="+mn-cs"/>
              </a:rPr>
              <a:t>万円が考えられます。</a:t>
            </a:r>
          </a:p>
        </p:txBody>
      </p:sp>
      <p:sp>
        <p:nvSpPr>
          <p:cNvPr id="4" name="スライド番号プレースホルダー 3"/>
          <p:cNvSpPr>
            <a:spLocks noGrp="1"/>
          </p:cNvSpPr>
          <p:nvPr>
            <p:ph type="sldNum" sz="quarter" idx="10"/>
          </p:nvPr>
        </p:nvSpPr>
        <p:spPr/>
        <p:txBody>
          <a:bodyPr/>
          <a:lstStyle/>
          <a:p>
            <a:fld id="{B584C126-4897-C84F-A36E-F9DE4CC3F66F}" type="slidenum">
              <a:rPr kumimoji="1" lang="ja-JP" altLang="en-US" smtClean="0"/>
              <a:t>17</a:t>
            </a:fld>
            <a:endParaRPr kumimoji="1" lang="ja-JP" altLang="en-US"/>
          </a:p>
        </p:txBody>
      </p:sp>
    </p:spTree>
    <p:extLst>
      <p:ext uri="{BB962C8B-B14F-4D97-AF65-F5344CB8AC3E}">
        <p14:creationId xmlns:p14="http://schemas.microsoft.com/office/powerpoint/2010/main" val="277590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②自分たちはくらしをさらに防犯、防災、福祉、景観の４つの項目に分け、これら４つの項目全体にわたる提案として市民参加型まちづくりアプリ「つちナビ」を提案します。このアプリの目的としては市民恊働の考え方に基づき、市民自身がくらしに関するまちの問題に取り組み、まちづくりに参加していることを実感できるようなシステムを構築することです。</a:t>
            </a:r>
          </a:p>
          <a:p>
            <a:r>
              <a:rPr kumimoji="1" lang="ja-JP" altLang="ja-JP" sz="1200" kern="1200" dirty="0" smtClean="0">
                <a:solidFill>
                  <a:schemeClr val="tx1"/>
                </a:solidFill>
                <a:effectLst/>
                <a:latin typeface="+mn-lt"/>
                <a:ea typeface="+mn-ea"/>
                <a:cs typeface="+mn-cs"/>
              </a:rPr>
              <a:t>アプリの内容は市民が景観上ふさわしくない場所などくらしに関わる様々な問題を発見しアプリを使って投稿します。それから行政もしくは市民自身がその問題を解決していき、市民自身が解決する場合は金銭的な補助を行っていくという内容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584C126-4897-C84F-A36E-F9DE4CC3F66F}" type="slidenum">
              <a:rPr kumimoji="1" lang="ja-JP" altLang="en-US" smtClean="0"/>
              <a:t>19</a:t>
            </a:fld>
            <a:endParaRPr kumimoji="1" lang="ja-JP" altLang="en-US"/>
          </a:p>
        </p:txBody>
      </p:sp>
    </p:spTree>
    <p:extLst>
      <p:ext uri="{BB962C8B-B14F-4D97-AF65-F5344CB8AC3E}">
        <p14:creationId xmlns:p14="http://schemas.microsoft.com/office/powerpoint/2010/main" val="3347156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③効果については、市が行う調査等が削減されるため市の業務の軽減、市民のまちづくりに対する意識の向上、現在あまり使われていない恊働のまちづくり基金の友好的な利用等が考えられます。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584C126-4897-C84F-A36E-F9DE4CC3F66F}" type="slidenum">
              <a:rPr kumimoji="1" lang="ja-JP" altLang="en-US" smtClean="0"/>
              <a:t>20</a:t>
            </a:fld>
            <a:endParaRPr kumimoji="1" lang="ja-JP" altLang="en-US"/>
          </a:p>
        </p:txBody>
      </p:sp>
    </p:spTree>
    <p:extLst>
      <p:ext uri="{BB962C8B-B14F-4D97-AF65-F5344CB8AC3E}">
        <p14:creationId xmlns:p14="http://schemas.microsoft.com/office/powerpoint/2010/main" val="2172251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④このアプリの費用としては類似の事例を参考に開発費を</a:t>
            </a:r>
            <a:r>
              <a:rPr kumimoji="1" lang="en-US" altLang="ja-JP" sz="1200" kern="1200" dirty="0" smtClean="0">
                <a:solidFill>
                  <a:schemeClr val="tx1"/>
                </a:solidFill>
                <a:effectLst/>
                <a:latin typeface="+mn-lt"/>
                <a:ea typeface="+mn-ea"/>
                <a:cs typeface="+mn-cs"/>
              </a:rPr>
              <a:t>1260</a:t>
            </a:r>
            <a:r>
              <a:rPr kumimoji="1" lang="ja-JP" altLang="ja-JP" sz="1200" kern="1200" dirty="0" smtClean="0">
                <a:solidFill>
                  <a:schemeClr val="tx1"/>
                </a:solidFill>
                <a:effectLst/>
                <a:latin typeface="+mn-lt"/>
                <a:ea typeface="+mn-ea"/>
                <a:cs typeface="+mn-cs"/>
              </a:rPr>
              <a:t>万円、サーバー費などの運用費が毎年</a:t>
            </a:r>
            <a:r>
              <a:rPr kumimoji="1" lang="en-US" altLang="ja-JP" sz="1200" kern="1200" dirty="0" smtClean="0">
                <a:solidFill>
                  <a:schemeClr val="tx1"/>
                </a:solidFill>
                <a:effectLst/>
                <a:latin typeface="+mn-lt"/>
                <a:ea typeface="+mn-ea"/>
                <a:cs typeface="+mn-cs"/>
              </a:rPr>
              <a:t>170</a:t>
            </a:r>
            <a:r>
              <a:rPr kumimoji="1" lang="ja-JP" altLang="ja-JP" sz="1200" kern="1200" smtClean="0">
                <a:solidFill>
                  <a:schemeClr val="tx1"/>
                </a:solidFill>
                <a:effectLst/>
                <a:latin typeface="+mn-lt"/>
                <a:ea typeface="+mn-ea"/>
                <a:cs typeface="+mn-cs"/>
              </a:rPr>
              <a:t>万円かかるとします。先程述べた市民自身が行う活動に対する補助についてはミント機構から積み立てられている協働のまちづくり基金を運用することを考えています。この協働のまちづくり基金はなかなか活用が進まず、使われないまま置かれているとミント機構に返還しなければならなくなることもあるということで、この「つちナビ」を通して友好的に活用できるのではないかと考えました。</a:t>
            </a:r>
          </a:p>
        </p:txBody>
      </p:sp>
      <p:sp>
        <p:nvSpPr>
          <p:cNvPr id="4" name="スライド番号プレースホルダー 3"/>
          <p:cNvSpPr>
            <a:spLocks noGrp="1"/>
          </p:cNvSpPr>
          <p:nvPr>
            <p:ph type="sldNum" sz="quarter" idx="10"/>
          </p:nvPr>
        </p:nvSpPr>
        <p:spPr/>
        <p:txBody>
          <a:bodyPr/>
          <a:lstStyle/>
          <a:p>
            <a:fld id="{23737041-A2FE-3C4F-8E6A-DE20E9A817A7}" type="slidenum">
              <a:rPr kumimoji="1" lang="ja-JP" altLang="en-US" smtClean="0"/>
              <a:t>21</a:t>
            </a:fld>
            <a:endParaRPr kumimoji="1" lang="ja-JP" altLang="en-US"/>
          </a:p>
        </p:txBody>
      </p:sp>
    </p:spTree>
    <p:extLst>
      <p:ext uri="{BB962C8B-B14F-4D97-AF65-F5344CB8AC3E}">
        <p14:creationId xmlns:p14="http://schemas.microsoft.com/office/powerpoint/2010/main" val="2802555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資産の部門で私たちが提案するプロジェクトは公園税の導入です。</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私たちは今ある公園を活かす、事業の財源の確保、地域事業への住民参加の促進を目的に掲げ、このプロジェクトを考えました。</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プロジェクトの内容は、</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現在公園の整備の財源が不足している現状を踏まえて、公園整備税として納税対象者から年に一律</a:t>
            </a:r>
            <a:r>
              <a:rPr kumimoji="1" lang="en-US" altLang="ja-JP" sz="1200" kern="1200" dirty="0" smtClean="0">
                <a:solidFill>
                  <a:schemeClr val="tx1"/>
                </a:solidFill>
                <a:effectLst/>
                <a:latin typeface="+mn-lt"/>
                <a:ea typeface="+mn-ea"/>
                <a:cs typeface="+mn-cs"/>
              </a:rPr>
              <a:t>2000</a:t>
            </a:r>
            <a:r>
              <a:rPr kumimoji="1" lang="ja-JP" altLang="ja-JP" sz="1200" kern="1200" dirty="0" smtClean="0">
                <a:solidFill>
                  <a:schemeClr val="tx1"/>
                </a:solidFill>
                <a:effectLst/>
                <a:latin typeface="+mn-lt"/>
                <a:ea typeface="+mn-ea"/>
                <a:cs typeface="+mn-cs"/>
              </a:rPr>
              <a:t>円を徴収します。しかし、市民の方に公園の活用事業に参加していただくことで、その徴収額を減額するという制度です。</a:t>
            </a:r>
            <a:r>
              <a:rPr lang="ja-JP" altLang="ja-JP" dirty="0" smtClean="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B584C126-4897-C84F-A36E-F9DE4CC3F66F}" type="slidenum">
              <a:rPr kumimoji="1" lang="ja-JP" altLang="en-US" smtClean="0"/>
              <a:t>23</a:t>
            </a:fld>
            <a:endParaRPr kumimoji="1" lang="ja-JP" altLang="en-US"/>
          </a:p>
        </p:txBody>
      </p:sp>
    </p:spTree>
    <p:extLst>
      <p:ext uri="{BB962C8B-B14F-4D97-AF65-F5344CB8AC3E}">
        <p14:creationId xmlns:p14="http://schemas.microsoft.com/office/powerpoint/2010/main" val="223925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5F21F10-5218-A74E-9047-AC80C64A0333}" type="datetime1">
              <a:rPr kumimoji="1" lang="ja-JP" altLang="en-US" smtClean="0"/>
              <a:t>2018/01/19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1F4726-83E1-9743-9CB9-26C44A472F2A}" type="slidenum">
              <a:rPr kumimoji="1" lang="ja-JP" altLang="en-US" smtClean="0"/>
              <a:t>‹#›</a:t>
            </a:fld>
            <a:endParaRPr kumimoji="1" lang="ja-JP" altLang="en-US"/>
          </a:p>
        </p:txBody>
      </p:sp>
    </p:spTree>
    <p:extLst>
      <p:ext uri="{BB962C8B-B14F-4D97-AF65-F5344CB8AC3E}">
        <p14:creationId xmlns:p14="http://schemas.microsoft.com/office/powerpoint/2010/main" val="237549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46" y="0"/>
            <a:ext cx="8229600" cy="1143000"/>
          </a:xfrm>
        </p:spPr>
        <p:txBody>
          <a:bodyPr/>
          <a:lstStyle>
            <a:lvl1pPr algn="l">
              <a:defRPr>
                <a:latin typeface="メイリオ"/>
                <a:ea typeface="メイリオ"/>
                <a:cs typeface="メイリオ"/>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031CAC5-5CE5-3742-9359-F037EAA5609B}" type="datetime1">
              <a:rPr kumimoji="1" lang="ja-JP" altLang="en-US" smtClean="0"/>
              <a:t>2018/01/19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1F4726-83E1-9743-9CB9-26C44A472F2A}" type="slidenum">
              <a:rPr kumimoji="1" lang="ja-JP" altLang="en-US" smtClean="0"/>
              <a:t>‹#›</a:t>
            </a:fld>
            <a:endParaRPr kumimoji="1" lang="ja-JP" altLang="en-US"/>
          </a:p>
        </p:txBody>
      </p:sp>
      <p:pic>
        <p:nvPicPr>
          <p:cNvPr id="7" name="図 6" descr="icon_100070_256.png"/>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964909" y="225319"/>
            <a:ext cx="983199" cy="983199"/>
          </a:xfrm>
          <a:prstGeom prst="rect">
            <a:avLst/>
          </a:prstGeom>
        </p:spPr>
      </p:pic>
      <p:pic>
        <p:nvPicPr>
          <p:cNvPr id="8" name="図 7" descr="icon_100070_256.png"/>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813911" y="627551"/>
            <a:ext cx="355643" cy="355643"/>
          </a:xfrm>
          <a:prstGeom prst="rect">
            <a:avLst/>
          </a:prstGeom>
        </p:spPr>
      </p:pic>
      <p:pic>
        <p:nvPicPr>
          <p:cNvPr id="9" name="図 8" descr="icon_100070_256.png"/>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35946" y="627551"/>
            <a:ext cx="355643" cy="355643"/>
          </a:xfrm>
          <a:prstGeom prst="rect">
            <a:avLst/>
          </a:prstGeom>
        </p:spPr>
      </p:pic>
      <p:pic>
        <p:nvPicPr>
          <p:cNvPr id="10" name="図 9" descr="icon_100070_256.png"/>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54167" y="627551"/>
            <a:ext cx="355643" cy="355643"/>
          </a:xfrm>
          <a:prstGeom prst="rect">
            <a:avLst/>
          </a:prstGeom>
        </p:spPr>
      </p:pic>
      <p:sp>
        <p:nvSpPr>
          <p:cNvPr id="11" name="正方形/長方形 10"/>
          <p:cNvSpPr/>
          <p:nvPr userDrawn="1"/>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テキスト ボックス 11"/>
          <p:cNvSpPr txBox="1"/>
          <p:nvPr userDrawn="1"/>
        </p:nvSpPr>
        <p:spPr>
          <a:xfrm rot="19529938">
            <a:off x="7401612" y="350552"/>
            <a:ext cx="566982" cy="276999"/>
          </a:xfrm>
          <a:prstGeom prst="rect">
            <a:avLst/>
          </a:prstGeom>
          <a:noFill/>
        </p:spPr>
        <p:txBody>
          <a:bodyPr wrap="none" rtlCol="0">
            <a:spAutoFit/>
          </a:bodyPr>
          <a:lstStyle/>
          <a:p>
            <a:r>
              <a:rPr kumimoji="1" lang="ja-JP" altLang="en-US" sz="1200" dirty="0" smtClean="0">
                <a:solidFill>
                  <a:schemeClr val="bg1"/>
                </a:solidFill>
              </a:rPr>
              <a:t>こども</a:t>
            </a:r>
            <a:endParaRPr kumimoji="1" lang="ja-JP" altLang="en-US" sz="1200" dirty="0">
              <a:solidFill>
                <a:schemeClr val="bg1"/>
              </a:solidFill>
            </a:endParaRPr>
          </a:p>
        </p:txBody>
      </p:sp>
    </p:spTree>
    <p:extLst>
      <p:ext uri="{BB962C8B-B14F-4D97-AF65-F5344CB8AC3E}">
        <p14:creationId xmlns:p14="http://schemas.microsoft.com/office/powerpoint/2010/main" val="61390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D3853A7-E8BC-D049-828E-5D3016A08CBC}" type="datetime1">
              <a:rPr kumimoji="1" lang="ja-JP" altLang="en-US" smtClean="0"/>
              <a:t>2018/01/19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1F4726-83E1-9743-9CB9-26C44A472F2A}" type="slidenum">
              <a:rPr kumimoji="1" lang="ja-JP" altLang="en-US" smtClean="0"/>
              <a:t>‹#›</a:t>
            </a:fld>
            <a:endParaRPr kumimoji="1" lang="ja-JP" altLang="en-US"/>
          </a:p>
        </p:txBody>
      </p:sp>
    </p:spTree>
    <p:extLst>
      <p:ext uri="{BB962C8B-B14F-4D97-AF65-F5344CB8AC3E}">
        <p14:creationId xmlns:p14="http://schemas.microsoft.com/office/powerpoint/2010/main" val="233706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EA55E62-F1B1-A447-BAF6-2760FBFD1546}" type="datetime1">
              <a:rPr kumimoji="1" lang="ja-JP" altLang="en-US" smtClean="0"/>
              <a:t>2018/01/19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1F4726-83E1-9743-9CB9-26C44A472F2A}" type="slidenum">
              <a:rPr kumimoji="1" lang="ja-JP" altLang="en-US" smtClean="0"/>
              <a:t>‹#›</a:t>
            </a:fld>
            <a:endParaRPr kumimoji="1" lang="ja-JP" altLang="en-US"/>
          </a:p>
        </p:txBody>
      </p:sp>
    </p:spTree>
    <p:extLst>
      <p:ext uri="{BB962C8B-B14F-4D97-AF65-F5344CB8AC3E}">
        <p14:creationId xmlns:p14="http://schemas.microsoft.com/office/powerpoint/2010/main" val="145807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B4993AC-B348-1748-B0A5-AC78E4BF1E64}" type="datetime1">
              <a:rPr kumimoji="1" lang="ja-JP" altLang="en-US" smtClean="0"/>
              <a:t>2018/01/19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71F4726-83E1-9743-9CB9-26C44A472F2A}" type="slidenum">
              <a:rPr kumimoji="1" lang="ja-JP" altLang="en-US" smtClean="0"/>
              <a:t>‹#›</a:t>
            </a:fld>
            <a:endParaRPr kumimoji="1" lang="ja-JP" altLang="en-US"/>
          </a:p>
        </p:txBody>
      </p:sp>
    </p:spTree>
    <p:extLst>
      <p:ext uri="{BB962C8B-B14F-4D97-AF65-F5344CB8AC3E}">
        <p14:creationId xmlns:p14="http://schemas.microsoft.com/office/powerpoint/2010/main" val="4043524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5A5620C-0EB9-3349-B4B8-0B7EE0160CF4}" type="datetime1">
              <a:rPr kumimoji="1" lang="ja-JP" altLang="en-US" smtClean="0"/>
              <a:t>2018/01/19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71F4726-83E1-9743-9CB9-26C44A472F2A}" type="slidenum">
              <a:rPr kumimoji="1" lang="ja-JP" altLang="en-US" smtClean="0"/>
              <a:t>‹#›</a:t>
            </a:fld>
            <a:endParaRPr kumimoji="1" lang="ja-JP" altLang="en-US"/>
          </a:p>
        </p:txBody>
      </p:sp>
    </p:spTree>
    <p:extLst>
      <p:ext uri="{BB962C8B-B14F-4D97-AF65-F5344CB8AC3E}">
        <p14:creationId xmlns:p14="http://schemas.microsoft.com/office/powerpoint/2010/main" val="684239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5C9CB90-2D83-1743-8E20-F0E833229F3E}" type="datetime1">
              <a:rPr lang="ja-JP" altLang="en-US" smtClean="0"/>
              <a:t>2018/01/19</a:t>
            </a:fld>
            <a:endParaRPr lang="ja-JP" altLang="en-US"/>
          </a:p>
        </p:txBody>
      </p:sp>
      <p:sp>
        <p:nvSpPr>
          <p:cNvPr id="4" name="フッター プレースホルダー 3"/>
          <p:cNvSpPr>
            <a:spLocks noGrp="1"/>
          </p:cNvSpPr>
          <p:nvPr>
            <p:ph type="ftr" sz="quarter" idx="11"/>
          </p:nvPr>
        </p:nvSpPr>
        <p:spPr/>
        <p:txBody>
          <a:bodyPr/>
          <a:lstStyle/>
          <a:p>
            <a:endParaRPr lang="ja-JP" altLang="en-US"/>
          </a:p>
        </p:txBody>
      </p:sp>
      <p:sp>
        <p:nvSpPr>
          <p:cNvPr id="5" name="スライド番号プレースホルダー 4"/>
          <p:cNvSpPr>
            <a:spLocks noGrp="1"/>
          </p:cNvSpPr>
          <p:nvPr>
            <p:ph type="sldNum" sz="quarter" idx="12"/>
          </p:nvPr>
        </p:nvSpPr>
        <p:spPr/>
        <p:txBody>
          <a:bodyPr/>
          <a:lstStyle/>
          <a:p>
            <a:fld id="{271F4726-83E1-9743-9CB9-26C44A472F2A}" type="slidenum">
              <a:rPr lang="ja-JP" altLang="en-US" smtClean="0"/>
              <a:pPr/>
              <a:t>‹#›</a:t>
            </a:fld>
            <a:endParaRPr lang="ja-JP" altLang="en-US"/>
          </a:p>
        </p:txBody>
      </p:sp>
    </p:spTree>
    <p:extLst>
      <p:ext uri="{BB962C8B-B14F-4D97-AF65-F5344CB8AC3E}">
        <p14:creationId xmlns:p14="http://schemas.microsoft.com/office/powerpoint/2010/main" val="78726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A383B57-09F9-BA43-9AB5-A8269DD13FEC}" type="datetime1">
              <a:rPr lang="ja-JP" altLang="en-US" smtClean="0"/>
              <a:t>2018/01/19</a:t>
            </a:fld>
            <a:endParaRPr lang="ja-JP" altLang="en-US"/>
          </a:p>
        </p:txBody>
      </p:sp>
      <p:sp>
        <p:nvSpPr>
          <p:cNvPr id="4" name="フッター プレースホルダー 3"/>
          <p:cNvSpPr>
            <a:spLocks noGrp="1"/>
          </p:cNvSpPr>
          <p:nvPr>
            <p:ph type="ftr" sz="quarter" idx="11"/>
          </p:nvPr>
        </p:nvSpPr>
        <p:spPr/>
        <p:txBody>
          <a:bodyPr/>
          <a:lstStyle/>
          <a:p>
            <a:endParaRPr lang="ja-JP" altLang="en-US"/>
          </a:p>
        </p:txBody>
      </p:sp>
      <p:sp>
        <p:nvSpPr>
          <p:cNvPr id="5" name="スライド番号プレースホルダー 4"/>
          <p:cNvSpPr>
            <a:spLocks noGrp="1"/>
          </p:cNvSpPr>
          <p:nvPr>
            <p:ph type="sldNum" sz="quarter" idx="12"/>
          </p:nvPr>
        </p:nvSpPr>
        <p:spPr/>
        <p:txBody>
          <a:bodyPr/>
          <a:lstStyle/>
          <a:p>
            <a:fld id="{271F4726-83E1-9743-9CB9-26C44A472F2A}" type="slidenum">
              <a:rPr lang="ja-JP" altLang="en-US" smtClean="0"/>
              <a:pPr/>
              <a:t>‹#›</a:t>
            </a:fld>
            <a:endParaRPr lang="ja-JP" altLang="en-US"/>
          </a:p>
        </p:txBody>
      </p:sp>
    </p:spTree>
    <p:extLst>
      <p:ext uri="{BB962C8B-B14F-4D97-AF65-F5344CB8AC3E}">
        <p14:creationId xmlns:p14="http://schemas.microsoft.com/office/powerpoint/2010/main" val="1574597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40E0C6B-B619-6249-BA52-6AC4BC48A6B8}" type="datetime1">
              <a:rPr kumimoji="1" lang="ja-JP" altLang="en-US" smtClean="0"/>
              <a:t>2018/01/19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71F4726-83E1-9743-9CB9-26C44A472F2A}" type="slidenum">
              <a:rPr kumimoji="1" lang="ja-JP" altLang="en-US" smtClean="0"/>
              <a:t>‹#›</a:t>
            </a:fld>
            <a:endParaRPr kumimoji="1" lang="ja-JP" altLang="en-US"/>
          </a:p>
        </p:txBody>
      </p:sp>
    </p:spTree>
    <p:extLst>
      <p:ext uri="{BB962C8B-B14F-4D97-AF65-F5344CB8AC3E}">
        <p14:creationId xmlns:p14="http://schemas.microsoft.com/office/powerpoint/2010/main" val="1491471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メイリオ"/>
                <a:ea typeface="メイリオ"/>
                <a:cs typeface="メイリオ"/>
              </a:defRPr>
            </a:lvl1pPr>
          </a:lstStyle>
          <a:p>
            <a:fld id="{05FA9884-B166-F04F-BCF2-45E029C638D0}" type="datetime1">
              <a:rPr lang="ja-JP" altLang="en-US" smtClean="0"/>
              <a:t>2018/01/19</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メイリオ"/>
                <a:ea typeface="メイリオ"/>
                <a:cs typeface="メイリオ"/>
              </a:defRPr>
            </a:lvl1pPr>
          </a:lstStyle>
          <a:p>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メイリオ"/>
                <a:ea typeface="メイリオ"/>
                <a:cs typeface="メイリオ"/>
              </a:defRPr>
            </a:lvl1pPr>
          </a:lstStyle>
          <a:p>
            <a:fld id="{271F4726-83E1-9743-9CB9-26C44A472F2A}" type="slidenum">
              <a:rPr lang="ja-JP" altLang="en-US" smtClean="0"/>
              <a:pPr/>
              <a:t>‹#›</a:t>
            </a:fld>
            <a:endParaRPr lang="ja-JP" altLang="en-US"/>
          </a:p>
        </p:txBody>
      </p:sp>
    </p:spTree>
    <p:extLst>
      <p:ext uri="{BB962C8B-B14F-4D97-AF65-F5344CB8AC3E}">
        <p14:creationId xmlns:p14="http://schemas.microsoft.com/office/powerpoint/2010/main" val="1301691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55" r:id="rId9"/>
  </p:sldLayoutIdLst>
  <p:hf hdr="0" ftr="0" dt="0"/>
  <p:txStyles>
    <p:titleStyle>
      <a:lvl1pPr algn="ctr" defTabSz="457200" rtl="0" eaLnBrk="1" latinLnBrk="0" hangingPunct="1">
        <a:spcBef>
          <a:spcPct val="0"/>
        </a:spcBef>
        <a:buNone/>
        <a:defRPr kumimoji="1" sz="4000" kern="1200">
          <a:solidFill>
            <a:schemeClr val="tx1"/>
          </a:solidFill>
          <a:latin typeface="メイリオ"/>
          <a:ea typeface="メイリオ"/>
          <a:cs typeface="メイリオ"/>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メイリオ"/>
          <a:ea typeface="メイリオ"/>
          <a:cs typeface="メイリオ"/>
        </a:defRPr>
      </a:lvl1pPr>
      <a:lvl2pPr marL="742950" indent="-285750" algn="l" defTabSz="457200" rtl="0" eaLnBrk="1" latinLnBrk="0" hangingPunct="1">
        <a:spcBef>
          <a:spcPct val="20000"/>
        </a:spcBef>
        <a:buFont typeface="Arial"/>
        <a:buChar char="–"/>
        <a:defRPr kumimoji="1" sz="2800" kern="1200">
          <a:solidFill>
            <a:schemeClr val="tx1"/>
          </a:solidFill>
          <a:latin typeface="メイリオ"/>
          <a:ea typeface="メイリオ"/>
          <a:cs typeface="メイリオ"/>
        </a:defRPr>
      </a:lvl2pPr>
      <a:lvl3pPr marL="1143000" indent="-228600" algn="l" defTabSz="457200" rtl="0" eaLnBrk="1" latinLnBrk="0" hangingPunct="1">
        <a:spcBef>
          <a:spcPct val="20000"/>
        </a:spcBef>
        <a:buFont typeface="Arial"/>
        <a:buChar char="•"/>
        <a:defRPr kumimoji="1" sz="2400" kern="1200">
          <a:solidFill>
            <a:schemeClr val="tx1"/>
          </a:solidFill>
          <a:latin typeface="メイリオ"/>
          <a:ea typeface="メイリオ"/>
          <a:cs typeface="メイリオ"/>
        </a:defRPr>
      </a:lvl3pPr>
      <a:lvl4pPr marL="1600200" indent="-228600" algn="l" defTabSz="457200" rtl="0" eaLnBrk="1" latinLnBrk="0" hangingPunct="1">
        <a:spcBef>
          <a:spcPct val="20000"/>
        </a:spcBef>
        <a:buFont typeface="Arial"/>
        <a:buChar char="–"/>
        <a:defRPr kumimoji="1" sz="2000" kern="1200">
          <a:solidFill>
            <a:schemeClr val="tx1"/>
          </a:solidFill>
          <a:latin typeface="メイリオ"/>
          <a:ea typeface="メイリオ"/>
          <a:cs typeface="メイリオ"/>
        </a:defRPr>
      </a:lvl4pPr>
      <a:lvl5pPr marL="2057400" indent="-228600" algn="l" defTabSz="457200" rtl="0" eaLnBrk="1" latinLnBrk="0" hangingPunct="1">
        <a:spcBef>
          <a:spcPct val="20000"/>
        </a:spcBef>
        <a:buFont typeface="Arial"/>
        <a:buChar char="»"/>
        <a:defRPr kumimoji="1" sz="20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1" Type="http://schemas.openxmlformats.org/officeDocument/2006/relationships/image" Target="../media/image26.jpeg"/><Relationship Id="rId12" Type="http://schemas.openxmlformats.org/officeDocument/2006/relationships/image" Target="../media/image27.jpe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0.jpg"/><Relationship Id="rId6" Type="http://schemas.openxmlformats.org/officeDocument/2006/relationships/image" Target="../media/image21.jpg"/><Relationship Id="rId7" Type="http://schemas.openxmlformats.org/officeDocument/2006/relationships/image" Target="../media/image22.jpg"/><Relationship Id="rId8" Type="http://schemas.openxmlformats.org/officeDocument/2006/relationships/image" Target="../media/image23.jpg"/><Relationship Id="rId9" Type="http://schemas.openxmlformats.org/officeDocument/2006/relationships/image" Target="../media/image24.jpg"/><Relationship Id="rId10"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8.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chart" Target="../charts/chart3.xml"/><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1" Type="http://schemas.openxmlformats.org/officeDocument/2006/relationships/image" Target="../media/image40.png"/><Relationship Id="rId12" Type="http://schemas.openxmlformats.org/officeDocument/2006/relationships/image" Target="../media/image41.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4.pn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image" Target="../media/image37.png"/><Relationship Id="rId7" Type="http://schemas.microsoft.com/office/2007/relationships/hdphoto" Target="../media/hdphoto2.wdp"/><Relationship Id="rId8" Type="http://schemas.openxmlformats.org/officeDocument/2006/relationships/image" Target="../media/image1.png"/><Relationship Id="rId9" Type="http://schemas.openxmlformats.org/officeDocument/2006/relationships/image" Target="../media/image38.png"/><Relationship Id="rId10"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hyperlink" Target="http://www4.pref.fukushima.jp/kouzyocomecome/system.html" TargetMode="External"/><Relationship Id="rId4" Type="http://schemas.openxmlformats.org/officeDocument/2006/relationships/hyperlink" Target="http://tochigi-tkk.or.jp/nakatawara/yugu_n.html" TargetMode="External"/><Relationship Id="rId5" Type="http://schemas.openxmlformats.org/officeDocument/2006/relationships/hyperlink" Target="http://www.city.tsuchiura.lg.jp/page/page006114.html" TargetMode="External"/><Relationship Id="rId6" Type="http://schemas.openxmlformats.org/officeDocument/2006/relationships/hyperlink" Target="http://www.city.seto.aichi.jp/docs/2017071200039/" TargetMode="External"/><Relationship Id="rId7" Type="http://schemas.openxmlformats.org/officeDocument/2006/relationships/hyperlink" Target="https://chibarepo.secure.force.com" TargetMode="External"/><Relationship Id="rId8" Type="http://schemas.openxmlformats.org/officeDocument/2006/relationships/hyperlink" Target="http://www.minto.or.jp" TargetMode="Externa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2.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chart" Target="../charts/chart4.xml"/><Relationship Id="rId5" Type="http://schemas.openxmlformats.org/officeDocument/2006/relationships/chart" Target="../charts/chart5.xml"/><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www.ipss.go.jp/syoushika/tohkei/Mainmenu.asp" TargetMode="External"/><Relationship Id="rId4" Type="http://schemas.openxmlformats.org/officeDocument/2006/relationships/chart" Target="../charts/chart1.xm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5.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4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8.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6.jpeg"/><Relationship Id="rId5" Type="http://schemas.openxmlformats.org/officeDocument/2006/relationships/image" Target="../media/image35.jpe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png"/><Relationship Id="rId1" Type="http://schemas.openxmlformats.org/officeDocument/2006/relationships/slideLayout" Target="../slideLayouts/slideLayout1.xml"/><Relationship Id="rId2"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4.pref.fukushima.jp/kouzyocomecome/system.html" TargetMode="External"/><Relationship Id="rId5" Type="http://schemas.openxmlformats.org/officeDocument/2006/relationships/hyperlink" Target="http://tochigi-tkk.or.jp/nakatawara/yugu_n.html" TargetMode="External"/><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city.tsuchiura.lg.jp/page/page006114.html" TargetMode="External"/><Relationship Id="rId5" Type="http://schemas.openxmlformats.org/officeDocument/2006/relationships/hyperlink" Target="http://www.city.seto.aichi.jp/docs/2017071200039/" TargetMode="External"/><Relationship Id="rId6" Type="http://schemas.openxmlformats.org/officeDocument/2006/relationships/hyperlink" Target="https://chibarepo.secure.force.com" TargetMode="External"/><Relationship Id="rId7" Type="http://schemas.openxmlformats.org/officeDocument/2006/relationships/hyperlink" Target="http://www.minto.or.jp" TargetMode="External"/><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shutterstock-plant-roo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6201"/>
            <a:ext cx="9144000" cy="5652198"/>
          </a:xfrm>
          <a:prstGeom prst="rect">
            <a:avLst/>
          </a:prstGeom>
        </p:spPr>
      </p:pic>
      <p:sp>
        <p:nvSpPr>
          <p:cNvPr id="3" name="サブタイトル 2"/>
          <p:cNvSpPr>
            <a:spLocks noGrp="1"/>
          </p:cNvSpPr>
          <p:nvPr>
            <p:ph type="subTitle" idx="1"/>
          </p:nvPr>
        </p:nvSpPr>
        <p:spPr>
          <a:xfrm>
            <a:off x="2057400" y="5701674"/>
            <a:ext cx="7086600" cy="926725"/>
          </a:xfrm>
        </p:spPr>
        <p:txBody>
          <a:bodyPr>
            <a:normAutofit/>
          </a:bodyPr>
          <a:lstStyle/>
          <a:p>
            <a:pPr algn="r"/>
            <a:r>
              <a:rPr kumimoji="1" lang="ja-JP" altLang="en-US" sz="2400" dirty="0" smtClean="0">
                <a:solidFill>
                  <a:schemeClr val="bg1">
                    <a:lumMod val="95000"/>
                  </a:schemeClr>
                </a:solidFill>
              </a:rPr>
              <a:t>石渡和哉</a:t>
            </a:r>
            <a:r>
              <a:rPr kumimoji="1" lang="en-US" altLang="ja-JP" sz="2400" dirty="0" smtClean="0">
                <a:solidFill>
                  <a:schemeClr val="bg1">
                    <a:lumMod val="95000"/>
                  </a:schemeClr>
                </a:solidFill>
              </a:rPr>
              <a:t>	</a:t>
            </a:r>
            <a:r>
              <a:rPr kumimoji="1" lang="ja-JP" altLang="en-US" sz="2400" dirty="0" smtClean="0">
                <a:solidFill>
                  <a:schemeClr val="bg1">
                    <a:lumMod val="95000"/>
                  </a:schemeClr>
                </a:solidFill>
              </a:rPr>
              <a:t>板橋奈央</a:t>
            </a:r>
            <a:r>
              <a:rPr kumimoji="1" lang="en-US" altLang="ja-JP" sz="2400" dirty="0" smtClean="0">
                <a:solidFill>
                  <a:schemeClr val="bg1">
                    <a:lumMod val="95000"/>
                  </a:schemeClr>
                </a:solidFill>
              </a:rPr>
              <a:t>	</a:t>
            </a:r>
            <a:r>
              <a:rPr kumimoji="1" lang="ja-JP" altLang="en-US" sz="2400" dirty="0" smtClean="0">
                <a:solidFill>
                  <a:schemeClr val="bg1">
                    <a:lumMod val="95000"/>
                  </a:schemeClr>
                </a:solidFill>
              </a:rPr>
              <a:t>岡田剛治</a:t>
            </a:r>
            <a:r>
              <a:rPr kumimoji="1" lang="en-US" altLang="ja-JP" sz="2400" dirty="0" smtClean="0">
                <a:solidFill>
                  <a:schemeClr val="bg1">
                    <a:lumMod val="95000"/>
                  </a:schemeClr>
                </a:solidFill>
              </a:rPr>
              <a:t>	</a:t>
            </a:r>
            <a:r>
              <a:rPr kumimoji="1" lang="ja-JP" altLang="en-US" sz="2400" dirty="0" smtClean="0">
                <a:solidFill>
                  <a:schemeClr val="bg1">
                    <a:lumMod val="95000"/>
                  </a:schemeClr>
                </a:solidFill>
              </a:rPr>
              <a:t>小林香渚</a:t>
            </a:r>
            <a:r>
              <a:rPr kumimoji="1" lang="en-US" altLang="ja-JP" sz="2400" dirty="0" smtClean="0">
                <a:solidFill>
                  <a:schemeClr val="bg1">
                    <a:lumMod val="95000"/>
                  </a:schemeClr>
                </a:solidFill>
              </a:rPr>
              <a:t>	</a:t>
            </a:r>
            <a:r>
              <a:rPr kumimoji="1" lang="ja-JP" altLang="en-US" sz="2400" dirty="0" smtClean="0">
                <a:solidFill>
                  <a:schemeClr val="bg1">
                    <a:lumMod val="95000"/>
                  </a:schemeClr>
                </a:solidFill>
              </a:rPr>
              <a:t>下津大輔</a:t>
            </a:r>
            <a:r>
              <a:rPr kumimoji="1" lang="en-US" altLang="ja-JP" sz="2400" dirty="0" smtClean="0">
                <a:solidFill>
                  <a:schemeClr val="bg1">
                    <a:lumMod val="95000"/>
                  </a:schemeClr>
                </a:solidFill>
              </a:rPr>
              <a:t>	</a:t>
            </a:r>
            <a:r>
              <a:rPr kumimoji="1" lang="ja-JP" altLang="en-US" sz="2400" dirty="0" smtClean="0">
                <a:solidFill>
                  <a:schemeClr val="bg1">
                    <a:lumMod val="95000"/>
                  </a:schemeClr>
                </a:solidFill>
              </a:rPr>
              <a:t>ソルステインソン慧グンナル</a:t>
            </a:r>
            <a:r>
              <a:rPr kumimoji="1" lang="en-US" altLang="ja-JP" sz="2400" dirty="0" smtClean="0">
                <a:solidFill>
                  <a:schemeClr val="bg1">
                    <a:lumMod val="95000"/>
                  </a:schemeClr>
                </a:solidFill>
              </a:rPr>
              <a:t>	</a:t>
            </a:r>
            <a:r>
              <a:rPr kumimoji="1" lang="ja-JP" altLang="en-US" sz="2400" dirty="0" smtClean="0">
                <a:solidFill>
                  <a:schemeClr val="bg1">
                    <a:lumMod val="95000"/>
                  </a:schemeClr>
                </a:solidFill>
              </a:rPr>
              <a:t>藤本遼太郎</a:t>
            </a:r>
            <a:endParaRPr kumimoji="1" lang="ja-JP" altLang="en-US" sz="2400" dirty="0">
              <a:solidFill>
                <a:schemeClr val="bg1">
                  <a:lumMod val="95000"/>
                </a:schemeClr>
              </a:solidFill>
            </a:endParaRPr>
          </a:p>
        </p:txBody>
      </p:sp>
      <p:sp>
        <p:nvSpPr>
          <p:cNvPr id="5" name="テキスト ボックス 4"/>
          <p:cNvSpPr txBox="1"/>
          <p:nvPr/>
        </p:nvSpPr>
        <p:spPr>
          <a:xfrm>
            <a:off x="0" y="167115"/>
            <a:ext cx="6686446" cy="707886"/>
          </a:xfrm>
          <a:prstGeom prst="rect">
            <a:avLst/>
          </a:prstGeom>
          <a:noFill/>
        </p:spPr>
        <p:txBody>
          <a:bodyPr wrap="none" rtlCol="0">
            <a:spAutoFit/>
          </a:bodyPr>
          <a:lstStyle/>
          <a:p>
            <a:r>
              <a:rPr kumimoji="1" lang="ja-JP" altLang="en-US" sz="2000" dirty="0" smtClean="0">
                <a:latin typeface="メイリオ"/>
                <a:ea typeface="メイリオ"/>
                <a:cs typeface="メイリオ"/>
              </a:rPr>
              <a:t>都市計画マスタープラン策定実習</a:t>
            </a:r>
            <a:r>
              <a:rPr lang="ja-JP" altLang="ja-JP" sz="2000" dirty="0">
                <a:latin typeface="メイリオ"/>
                <a:ea typeface="メイリオ"/>
                <a:cs typeface="メイリオ"/>
              </a:rPr>
              <a:t>　</a:t>
            </a:r>
            <a:r>
              <a:rPr kumimoji="1" lang="ja-JP" altLang="en-US" sz="2000" dirty="0" smtClean="0">
                <a:latin typeface="メイリオ"/>
                <a:ea typeface="メイリオ"/>
                <a:cs typeface="メイリオ"/>
              </a:rPr>
              <a:t>学内発表</a:t>
            </a:r>
            <a:r>
              <a:rPr lang="ja-JP" altLang="ja-JP" sz="2000" dirty="0">
                <a:latin typeface="メイリオ"/>
                <a:ea typeface="メイリオ"/>
                <a:cs typeface="メイリオ"/>
              </a:rPr>
              <a:t>　</a:t>
            </a:r>
            <a:r>
              <a:rPr kumimoji="1" lang="ja-JP" altLang="en-US" sz="2000" dirty="0" smtClean="0">
                <a:latin typeface="メイリオ"/>
                <a:ea typeface="メイリオ"/>
                <a:cs typeface="メイリオ"/>
              </a:rPr>
              <a:t>計画</a:t>
            </a:r>
            <a:r>
              <a:rPr kumimoji="1" lang="en-US" altLang="ja-JP" sz="2000" dirty="0" smtClean="0">
                <a:latin typeface="メイリオ"/>
                <a:ea typeface="メイリオ"/>
                <a:cs typeface="メイリオ"/>
              </a:rPr>
              <a:t>G3</a:t>
            </a:r>
            <a:r>
              <a:rPr kumimoji="1" lang="ja-JP" altLang="en-US" sz="2000" dirty="0" smtClean="0">
                <a:latin typeface="メイリオ"/>
                <a:ea typeface="メイリオ"/>
                <a:cs typeface="メイリオ"/>
              </a:rPr>
              <a:t>班</a:t>
            </a:r>
            <a:endParaRPr kumimoji="1" lang="en-US" altLang="ja-JP" sz="2000" dirty="0" smtClean="0">
              <a:latin typeface="メイリオ"/>
              <a:ea typeface="メイリオ"/>
              <a:cs typeface="メイリオ"/>
            </a:endParaRPr>
          </a:p>
          <a:p>
            <a:r>
              <a:rPr lang="en-US" altLang="ja-JP" sz="2000" dirty="0">
                <a:latin typeface="メイリオ"/>
                <a:ea typeface="メイリオ"/>
                <a:cs typeface="メイリオ"/>
              </a:rPr>
              <a:t>January 19</a:t>
            </a:r>
            <a:r>
              <a:rPr lang="en-US" altLang="ja-JP" sz="2000" baseline="30000" dirty="0">
                <a:latin typeface="メイリオ"/>
                <a:ea typeface="メイリオ"/>
                <a:cs typeface="メイリオ"/>
              </a:rPr>
              <a:t>th</a:t>
            </a:r>
            <a:r>
              <a:rPr lang="en-US" altLang="ja-JP" sz="2000" dirty="0">
                <a:latin typeface="メイリオ"/>
                <a:ea typeface="メイリオ"/>
                <a:cs typeface="メイリオ"/>
              </a:rPr>
              <a:t>, </a:t>
            </a:r>
            <a:r>
              <a:rPr lang="en-US" altLang="ja-JP" sz="2000" dirty="0" smtClean="0">
                <a:latin typeface="メイリオ"/>
                <a:ea typeface="メイリオ"/>
                <a:cs typeface="メイリオ"/>
              </a:rPr>
              <a:t>2018</a:t>
            </a:r>
            <a:endParaRPr lang="ja-JP" altLang="en-US" sz="2000" dirty="0">
              <a:latin typeface="メイリオ"/>
              <a:ea typeface="メイリオ"/>
              <a:cs typeface="メイリオ"/>
            </a:endParaRPr>
          </a:p>
        </p:txBody>
      </p:sp>
      <p:sp>
        <p:nvSpPr>
          <p:cNvPr id="8" name="正方形/長方形 7"/>
          <p:cNvSpPr/>
          <p:nvPr/>
        </p:nvSpPr>
        <p:spPr>
          <a:xfrm>
            <a:off x="2070229" y="2295015"/>
            <a:ext cx="4801314" cy="1015663"/>
          </a:xfrm>
          <a:prstGeom prst="rect">
            <a:avLst/>
          </a:prstGeom>
        </p:spPr>
        <p:txBody>
          <a:bodyPr wrap="none">
            <a:spAutoFit/>
          </a:bodyPr>
          <a:lstStyle/>
          <a:p>
            <a:pPr algn="r"/>
            <a:r>
              <a:rPr lang="ja-JP" altLang="en-US" sz="6000" b="1" dirty="0">
                <a:latin typeface="ＤＦＰ中楷書体"/>
                <a:ea typeface="ＤＦＰ中楷書体"/>
                <a:cs typeface="ＤＦＰ中楷書体"/>
              </a:rPr>
              <a:t>土に根を</a:t>
            </a:r>
            <a:r>
              <a:rPr lang="ja-JP" altLang="en-US" sz="6000" b="1" dirty="0" smtClean="0">
                <a:latin typeface="ＤＦＰ中楷書体"/>
                <a:ea typeface="ＤＦＰ中楷書体"/>
                <a:cs typeface="ＤＦＰ中楷書体"/>
              </a:rPr>
              <a:t>張る</a:t>
            </a:r>
            <a:endParaRPr lang="ja-JP" altLang="en-US" sz="6000" b="1" dirty="0">
              <a:latin typeface="ＤＦＰ中楷書体"/>
              <a:ea typeface="ＤＦＰ中楷書体"/>
              <a:cs typeface="ＤＦＰ中楷書体"/>
            </a:endParaRPr>
          </a:p>
        </p:txBody>
      </p:sp>
      <p:sp>
        <p:nvSpPr>
          <p:cNvPr id="4" name="スライド番号プレースホルダー 3"/>
          <p:cNvSpPr>
            <a:spLocks noGrp="1"/>
          </p:cNvSpPr>
          <p:nvPr>
            <p:ph type="sldNum" sz="quarter" idx="12"/>
          </p:nvPr>
        </p:nvSpPr>
        <p:spPr/>
        <p:txBody>
          <a:bodyPr/>
          <a:lstStyle/>
          <a:p>
            <a:fld id="{271F4726-83E1-9743-9CB9-26C44A472F2A}" type="slidenum">
              <a:rPr kumimoji="1" lang="ja-JP" altLang="en-US" smtClean="0"/>
              <a:t>1</a:t>
            </a:fld>
            <a:endParaRPr kumimoji="1" lang="ja-JP" altLang="en-US"/>
          </a:p>
        </p:txBody>
      </p:sp>
    </p:spTree>
    <p:extLst>
      <p:ext uri="{BB962C8B-B14F-4D97-AF65-F5344CB8AC3E}">
        <p14:creationId xmlns:p14="http://schemas.microsoft.com/office/powerpoint/2010/main" val="37268079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p:cNvSpPr/>
          <p:nvPr/>
        </p:nvSpPr>
        <p:spPr>
          <a:xfrm>
            <a:off x="189163" y="3445719"/>
            <a:ext cx="8780543" cy="1889277"/>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9" name="正方形/長方形 78"/>
          <p:cNvSpPr/>
          <p:nvPr/>
        </p:nvSpPr>
        <p:spPr>
          <a:xfrm>
            <a:off x="189163" y="5460427"/>
            <a:ext cx="8780543" cy="1269631"/>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8" name="角丸四角形 77"/>
          <p:cNvSpPr/>
          <p:nvPr/>
        </p:nvSpPr>
        <p:spPr>
          <a:xfrm>
            <a:off x="2303936" y="3537097"/>
            <a:ext cx="1257194" cy="447785"/>
          </a:xfrm>
          <a:prstGeom prst="round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7" name="角丸四角形 76"/>
          <p:cNvSpPr/>
          <p:nvPr/>
        </p:nvSpPr>
        <p:spPr>
          <a:xfrm>
            <a:off x="2283819" y="4139892"/>
            <a:ext cx="1257194" cy="447785"/>
          </a:xfrm>
          <a:prstGeom prst="round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 name="図 2" descr="icon_156520_256.png"/>
          <p:cNvPicPr>
            <a:picLocks noChangeAspect="1"/>
          </p:cNvPicPr>
          <p:nvPr/>
        </p:nvPicPr>
        <p:blipFill rotWithShape="1">
          <a:blip r:embed="rId3">
            <a:extLst>
              <a:ext uri="{28A0092B-C50C-407E-A947-70E740481C1C}">
                <a14:useLocalDpi xmlns:a14="http://schemas.microsoft.com/office/drawing/2010/main" val="0"/>
              </a:ext>
            </a:extLst>
          </a:blip>
          <a:srcRect b="-1073"/>
          <a:stretch/>
        </p:blipFill>
        <p:spPr>
          <a:xfrm rot="20479974">
            <a:off x="6501221" y="-129545"/>
            <a:ext cx="932632" cy="942636"/>
          </a:xfrm>
          <a:prstGeom prst="rect">
            <a:avLst/>
          </a:prstGeom>
          <a:scene3d>
            <a:camera prst="orthographicFront">
              <a:rot lat="0" lon="10800000" rev="0"/>
            </a:camera>
            <a:lightRig rig="threePt" dir="t"/>
          </a:scene3d>
        </p:spPr>
      </p:pic>
      <p:pic>
        <p:nvPicPr>
          <p:cNvPr id="11" name="図 10"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951541" y="372367"/>
            <a:ext cx="983199" cy="983199"/>
          </a:xfrm>
          <a:prstGeom prst="rect">
            <a:avLst/>
          </a:prstGeom>
        </p:spPr>
      </p:pic>
      <p:pic>
        <p:nvPicPr>
          <p:cNvPr id="12" name="図 11"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87175" y="761231"/>
            <a:ext cx="355643" cy="355643"/>
          </a:xfrm>
          <a:prstGeom prst="rect">
            <a:avLst/>
          </a:prstGeom>
        </p:spPr>
      </p:pic>
      <p:pic>
        <p:nvPicPr>
          <p:cNvPr id="13" name="図 12"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95842" y="761231"/>
            <a:ext cx="355643" cy="355643"/>
          </a:xfrm>
          <a:prstGeom prst="rect">
            <a:avLst/>
          </a:prstGeom>
        </p:spPr>
      </p:pic>
      <p:pic>
        <p:nvPicPr>
          <p:cNvPr id="14" name="図 13"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7388244" y="497600"/>
            <a:ext cx="566982" cy="276999"/>
          </a:xfrm>
          <a:prstGeom prst="rect">
            <a:avLst/>
          </a:prstGeom>
          <a:noFill/>
        </p:spPr>
        <p:txBody>
          <a:bodyPr wrap="none" rtlCol="0">
            <a:spAutoFit/>
          </a:bodyPr>
          <a:lstStyle/>
          <a:p>
            <a:r>
              <a:rPr kumimoji="1" lang="ja-JP" altLang="en-US" sz="1200" dirty="0" smtClean="0">
                <a:solidFill>
                  <a:schemeClr val="bg1"/>
                </a:solidFill>
              </a:rPr>
              <a:t>こども</a:t>
            </a:r>
            <a:endParaRPr kumimoji="1" lang="ja-JP" altLang="en-US" sz="1200" dirty="0">
              <a:solidFill>
                <a:schemeClr val="bg1"/>
              </a:solidFill>
            </a:endParaRPr>
          </a:p>
        </p:txBody>
      </p:sp>
      <p:sp>
        <p:nvSpPr>
          <p:cNvPr id="16" name="テキスト ボックス 15"/>
          <p:cNvSpPr txBox="1"/>
          <p:nvPr/>
        </p:nvSpPr>
        <p:spPr>
          <a:xfrm>
            <a:off x="450670" y="20281"/>
            <a:ext cx="2698175" cy="1077218"/>
          </a:xfrm>
          <a:prstGeom prst="rect">
            <a:avLst/>
          </a:prstGeom>
          <a:noFill/>
        </p:spPr>
        <p:txBody>
          <a:bodyPr wrap="none" rtlCol="0">
            <a:spAutoFit/>
          </a:bodyPr>
          <a:lstStyle/>
          <a:p>
            <a:r>
              <a:rPr kumimoji="1" lang="ja-JP" altLang="en-US" sz="2800" dirty="0" smtClean="0"/>
              <a:t>独自科目の開設</a:t>
            </a:r>
            <a:endParaRPr kumimoji="1" lang="en-US" altLang="ja-JP" sz="2800" dirty="0" smtClean="0"/>
          </a:p>
          <a:p>
            <a:r>
              <a:rPr lang="ja-JP" altLang="en-US" sz="3600" dirty="0" smtClean="0"/>
              <a:t>効果</a:t>
            </a:r>
            <a:endParaRPr kumimoji="1" lang="ja-JP" altLang="en-US" sz="3600" dirty="0"/>
          </a:p>
        </p:txBody>
      </p:sp>
      <p:sp>
        <p:nvSpPr>
          <p:cNvPr id="9" name="テキスト ボックス 8"/>
          <p:cNvSpPr txBox="1"/>
          <p:nvPr/>
        </p:nvSpPr>
        <p:spPr>
          <a:xfrm>
            <a:off x="5003315" y="2153016"/>
            <a:ext cx="3898831" cy="646331"/>
          </a:xfrm>
          <a:prstGeom prst="rect">
            <a:avLst/>
          </a:prstGeom>
          <a:noFill/>
        </p:spPr>
        <p:txBody>
          <a:bodyPr wrap="square" rtlCol="0">
            <a:spAutoFit/>
          </a:bodyPr>
          <a:lstStyle/>
          <a:p>
            <a:r>
              <a:rPr lang="ja-JP" altLang="en-US" dirty="0" smtClean="0"/>
              <a:t>団体行動は学生の仲を深め、加えて様々なスキル向上を促す</a:t>
            </a:r>
            <a:endParaRPr lang="en-US" altLang="ja-JP" dirty="0" smtClean="0"/>
          </a:p>
        </p:txBody>
      </p:sp>
      <p:sp>
        <p:nvSpPr>
          <p:cNvPr id="17" name="テキスト ボックス 16"/>
          <p:cNvSpPr txBox="1"/>
          <p:nvPr/>
        </p:nvSpPr>
        <p:spPr>
          <a:xfrm>
            <a:off x="520135" y="2154695"/>
            <a:ext cx="3871148" cy="646331"/>
          </a:xfrm>
          <a:prstGeom prst="rect">
            <a:avLst/>
          </a:prstGeom>
          <a:noFill/>
        </p:spPr>
        <p:txBody>
          <a:bodyPr wrap="square" rtlCol="0">
            <a:spAutoFit/>
          </a:bodyPr>
          <a:lstStyle/>
          <a:p>
            <a:r>
              <a:rPr lang="ja-JP" altLang="en-US" dirty="0" smtClean="0"/>
              <a:t>現状について考えることで地域に対するより深い理解を促す</a:t>
            </a:r>
            <a:endParaRPr kumimoji="1" lang="ja-JP" altLang="en-US" dirty="0"/>
          </a:p>
        </p:txBody>
      </p:sp>
      <p:sp>
        <p:nvSpPr>
          <p:cNvPr id="2" name="テキスト ボックス 1"/>
          <p:cNvSpPr txBox="1"/>
          <p:nvPr/>
        </p:nvSpPr>
        <p:spPr>
          <a:xfrm>
            <a:off x="189163" y="1319852"/>
            <a:ext cx="4364265" cy="830997"/>
          </a:xfrm>
          <a:prstGeom prst="rect">
            <a:avLst/>
          </a:prstGeom>
          <a:solidFill>
            <a:srgbClr val="1A3463"/>
          </a:solidFill>
        </p:spPr>
        <p:txBody>
          <a:bodyPr wrap="square" rtlCol="0">
            <a:spAutoFit/>
          </a:bodyPr>
          <a:lstStyle/>
          <a:p>
            <a:r>
              <a:rPr lang="ja-JP" altLang="en-US" sz="2400" b="1" dirty="0" smtClean="0">
                <a:solidFill>
                  <a:schemeClr val="bg1"/>
                </a:solidFill>
              </a:rPr>
              <a:t>　</a:t>
            </a:r>
            <a:r>
              <a:rPr lang="ja-JP" altLang="ja-JP" sz="2400" b="1" dirty="0">
                <a:solidFill>
                  <a:schemeClr val="bg1"/>
                </a:solidFill>
              </a:rPr>
              <a:t>　</a:t>
            </a:r>
            <a:r>
              <a:rPr lang="ja-JP" altLang="en-US" sz="2400" b="1" dirty="0" smtClean="0">
                <a:solidFill>
                  <a:schemeClr val="bg1"/>
                </a:solidFill>
              </a:rPr>
              <a:t>自分のまちを</a:t>
            </a:r>
            <a:endParaRPr lang="en-US" altLang="ja-JP" sz="2400" b="1" dirty="0" smtClean="0">
              <a:solidFill>
                <a:schemeClr val="bg1"/>
              </a:solidFill>
            </a:endParaRPr>
          </a:p>
          <a:p>
            <a:r>
              <a:rPr lang="ja-JP" altLang="ja-JP" sz="2400" b="1" dirty="0">
                <a:solidFill>
                  <a:schemeClr val="bg1"/>
                </a:solidFill>
              </a:rPr>
              <a:t>　</a:t>
            </a:r>
            <a:r>
              <a:rPr lang="ja-JP" altLang="en-US" sz="2400" b="1" dirty="0" smtClean="0">
                <a:solidFill>
                  <a:schemeClr val="bg1"/>
                </a:solidFill>
              </a:rPr>
              <a:t>　　　　　深く知ることができる</a:t>
            </a:r>
            <a:endParaRPr kumimoji="1" lang="ja-JP" altLang="en-US" sz="2400" b="1" dirty="0">
              <a:solidFill>
                <a:schemeClr val="bg1"/>
              </a:solidFill>
            </a:endParaRPr>
          </a:p>
        </p:txBody>
      </p:sp>
      <p:sp>
        <p:nvSpPr>
          <p:cNvPr id="19" name="Freeform 560"/>
          <p:cNvSpPr>
            <a:spLocks noEditPoints="1"/>
          </p:cNvSpPr>
          <p:nvPr/>
        </p:nvSpPr>
        <p:spPr bwMode="auto">
          <a:xfrm>
            <a:off x="294054" y="1361281"/>
            <a:ext cx="309172" cy="360201"/>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ja-JP" altLang="en-US" dirty="0">
              <a:solidFill>
                <a:srgbClr val="FFFFFF"/>
              </a:solidFill>
            </a:endParaRPr>
          </a:p>
        </p:txBody>
      </p:sp>
      <p:sp>
        <p:nvSpPr>
          <p:cNvPr id="5" name="テキスト ボックス 4"/>
          <p:cNvSpPr txBox="1"/>
          <p:nvPr/>
        </p:nvSpPr>
        <p:spPr>
          <a:xfrm>
            <a:off x="4606588" y="1320211"/>
            <a:ext cx="4363118" cy="830997"/>
          </a:xfrm>
          <a:prstGeom prst="rect">
            <a:avLst/>
          </a:prstGeom>
          <a:solidFill>
            <a:srgbClr val="1A3463"/>
          </a:solidFill>
        </p:spPr>
        <p:txBody>
          <a:bodyPr wrap="square" rtlCol="0">
            <a:spAutoFit/>
          </a:bodyPr>
          <a:lstStyle/>
          <a:p>
            <a:r>
              <a:rPr kumimoji="1" lang="ja-JP" altLang="en-US" sz="2400" b="1" dirty="0" smtClean="0">
                <a:solidFill>
                  <a:schemeClr val="bg1"/>
                </a:solidFill>
              </a:rPr>
              <a:t>　</a:t>
            </a:r>
            <a:r>
              <a:rPr lang="en-US" altLang="ja-JP" sz="2400" b="1" dirty="0">
                <a:solidFill>
                  <a:schemeClr val="bg1"/>
                </a:solidFill>
              </a:rPr>
              <a:t>　</a:t>
            </a:r>
            <a:r>
              <a:rPr kumimoji="1" lang="ja-JP" altLang="en-US" sz="2400" b="1" dirty="0" smtClean="0">
                <a:solidFill>
                  <a:schemeClr val="bg1"/>
                </a:solidFill>
              </a:rPr>
              <a:t>コミュニケーション、問題解決、</a:t>
            </a:r>
            <a:endParaRPr kumimoji="1" lang="en-US" altLang="ja-JP" sz="2400" b="1" dirty="0" smtClean="0">
              <a:solidFill>
                <a:schemeClr val="bg1"/>
              </a:solidFill>
            </a:endParaRPr>
          </a:p>
          <a:p>
            <a:r>
              <a:rPr kumimoji="1" lang="ja-JP" altLang="en-US" sz="2400" b="1" dirty="0" smtClean="0">
                <a:solidFill>
                  <a:schemeClr val="bg1"/>
                </a:solidFill>
              </a:rPr>
              <a:t>　　　　　プレゼンの能力を高める</a:t>
            </a:r>
            <a:endParaRPr kumimoji="1" lang="ja-JP" altLang="en-US" sz="2400" b="1" dirty="0">
              <a:solidFill>
                <a:schemeClr val="bg1"/>
              </a:solidFill>
            </a:endParaRPr>
          </a:p>
        </p:txBody>
      </p:sp>
      <p:sp>
        <p:nvSpPr>
          <p:cNvPr id="22" name="Freeform 560"/>
          <p:cNvSpPr>
            <a:spLocks noEditPoints="1"/>
          </p:cNvSpPr>
          <p:nvPr/>
        </p:nvSpPr>
        <p:spPr bwMode="auto">
          <a:xfrm>
            <a:off x="4697967" y="1375150"/>
            <a:ext cx="309172" cy="360201"/>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ja-JP" altLang="en-US" sz="2400" dirty="0">
              <a:solidFill>
                <a:srgbClr val="FFFFFF"/>
              </a:solidFill>
            </a:endParaRPr>
          </a:p>
        </p:txBody>
      </p:sp>
      <p:sp>
        <p:nvSpPr>
          <p:cNvPr id="6" name="テキスト ボックス 5"/>
          <p:cNvSpPr txBox="1"/>
          <p:nvPr/>
        </p:nvSpPr>
        <p:spPr>
          <a:xfrm>
            <a:off x="189163" y="2918268"/>
            <a:ext cx="8780543" cy="461665"/>
          </a:xfrm>
          <a:prstGeom prst="rect">
            <a:avLst/>
          </a:prstGeom>
          <a:solidFill>
            <a:srgbClr val="1A3463"/>
          </a:solidFill>
        </p:spPr>
        <p:txBody>
          <a:bodyPr wrap="square" rtlCol="0">
            <a:spAutoFit/>
          </a:bodyPr>
          <a:lstStyle/>
          <a:p>
            <a:r>
              <a:rPr kumimoji="1" lang="ja-JP" altLang="en-US" sz="2400" b="1" dirty="0" smtClean="0">
                <a:solidFill>
                  <a:schemeClr val="bg1"/>
                </a:solidFill>
              </a:rPr>
              <a:t>　</a:t>
            </a:r>
            <a:r>
              <a:rPr lang="ja-JP" altLang="ja-JP" sz="2400" b="1" dirty="0">
                <a:solidFill>
                  <a:schemeClr val="bg1"/>
                </a:solidFill>
              </a:rPr>
              <a:t>　</a:t>
            </a:r>
            <a:r>
              <a:rPr kumimoji="1" lang="ja-JP" altLang="en-US" sz="2400" b="1" dirty="0" smtClean="0">
                <a:solidFill>
                  <a:schemeClr val="bg1"/>
                </a:solidFill>
              </a:rPr>
              <a:t>地域愛着の向上</a:t>
            </a:r>
            <a:endParaRPr kumimoji="1" lang="ja-JP" altLang="en-US" sz="2400" b="1" dirty="0">
              <a:solidFill>
                <a:schemeClr val="bg1"/>
              </a:solidFill>
            </a:endParaRPr>
          </a:p>
        </p:txBody>
      </p:sp>
      <p:sp>
        <p:nvSpPr>
          <p:cNvPr id="23" name="Freeform 560"/>
          <p:cNvSpPr>
            <a:spLocks noEditPoints="1"/>
          </p:cNvSpPr>
          <p:nvPr/>
        </p:nvSpPr>
        <p:spPr bwMode="auto">
          <a:xfrm>
            <a:off x="307565" y="2967207"/>
            <a:ext cx="309172" cy="360201"/>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ja-JP" altLang="en-US" dirty="0">
              <a:solidFill>
                <a:srgbClr val="FFFFFF"/>
              </a:solidFill>
            </a:endParaRPr>
          </a:p>
        </p:txBody>
      </p:sp>
      <p:sp>
        <p:nvSpPr>
          <p:cNvPr id="35" name="右矢印 34"/>
          <p:cNvSpPr/>
          <p:nvPr/>
        </p:nvSpPr>
        <p:spPr>
          <a:xfrm>
            <a:off x="227028" y="2247586"/>
            <a:ext cx="335662" cy="220976"/>
          </a:xfrm>
          <a:prstGeom prst="rightArrow">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6" name="角丸四角形 35"/>
          <p:cNvSpPr/>
          <p:nvPr/>
        </p:nvSpPr>
        <p:spPr>
          <a:xfrm>
            <a:off x="287942" y="4092934"/>
            <a:ext cx="1237077" cy="559903"/>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37" name="角丸四角形 36"/>
          <p:cNvSpPr/>
          <p:nvPr/>
        </p:nvSpPr>
        <p:spPr>
          <a:xfrm>
            <a:off x="2303936" y="4752601"/>
            <a:ext cx="1257194" cy="447785"/>
          </a:xfrm>
          <a:prstGeom prst="round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307565" y="4153402"/>
            <a:ext cx="1210588" cy="400110"/>
          </a:xfrm>
          <a:prstGeom prst="rect">
            <a:avLst/>
          </a:prstGeom>
          <a:noFill/>
        </p:spPr>
        <p:txBody>
          <a:bodyPr wrap="none" rtlCol="0">
            <a:spAutoFit/>
          </a:bodyPr>
          <a:lstStyle/>
          <a:p>
            <a:r>
              <a:rPr lang="ja-JP" altLang="en-US" sz="2000" b="1" dirty="0" smtClean="0">
                <a:solidFill>
                  <a:srgbClr val="FFFFFF"/>
                </a:solidFill>
              </a:rPr>
              <a:t>地域愛着</a:t>
            </a:r>
            <a:endParaRPr kumimoji="1" lang="ja-JP" altLang="en-US" sz="2000" b="1" dirty="0">
              <a:solidFill>
                <a:srgbClr val="FFFFFF"/>
              </a:solidFill>
            </a:endParaRPr>
          </a:p>
        </p:txBody>
      </p:sp>
      <p:sp>
        <p:nvSpPr>
          <p:cNvPr id="31" name="テキスト ボックス 30"/>
          <p:cNvSpPr txBox="1"/>
          <p:nvPr/>
        </p:nvSpPr>
        <p:spPr>
          <a:xfrm>
            <a:off x="2574750" y="3562097"/>
            <a:ext cx="697627" cy="400110"/>
          </a:xfrm>
          <a:prstGeom prst="rect">
            <a:avLst/>
          </a:prstGeom>
          <a:noFill/>
        </p:spPr>
        <p:txBody>
          <a:bodyPr wrap="none" rtlCol="0">
            <a:spAutoFit/>
          </a:bodyPr>
          <a:lstStyle/>
          <a:p>
            <a:r>
              <a:rPr kumimoji="1" lang="ja-JP" altLang="en-US" sz="2000" b="1" dirty="0" smtClean="0">
                <a:solidFill>
                  <a:srgbClr val="FFFFFF"/>
                </a:solidFill>
              </a:rPr>
              <a:t>選好</a:t>
            </a:r>
            <a:endParaRPr kumimoji="1" lang="ja-JP" altLang="en-US" sz="2000" b="1" dirty="0">
              <a:solidFill>
                <a:srgbClr val="FFFFFF"/>
              </a:solidFill>
            </a:endParaRPr>
          </a:p>
        </p:txBody>
      </p:sp>
      <p:sp>
        <p:nvSpPr>
          <p:cNvPr id="32" name="テキスト ボックス 31"/>
          <p:cNvSpPr txBox="1"/>
          <p:nvPr/>
        </p:nvSpPr>
        <p:spPr>
          <a:xfrm>
            <a:off x="2574750" y="4139892"/>
            <a:ext cx="697627" cy="400110"/>
          </a:xfrm>
          <a:prstGeom prst="rect">
            <a:avLst/>
          </a:prstGeom>
          <a:noFill/>
        </p:spPr>
        <p:txBody>
          <a:bodyPr wrap="none" rtlCol="0">
            <a:spAutoFit/>
          </a:bodyPr>
          <a:lstStyle/>
          <a:p>
            <a:r>
              <a:rPr kumimoji="1" lang="ja-JP" altLang="en-US" sz="2000" b="1" dirty="0" smtClean="0">
                <a:solidFill>
                  <a:srgbClr val="FFFFFF"/>
                </a:solidFill>
              </a:rPr>
              <a:t>感情</a:t>
            </a:r>
            <a:endParaRPr kumimoji="1" lang="ja-JP" altLang="en-US" sz="2000" b="1" dirty="0">
              <a:solidFill>
                <a:srgbClr val="FFFFFF"/>
              </a:solidFill>
            </a:endParaRPr>
          </a:p>
        </p:txBody>
      </p:sp>
      <p:sp>
        <p:nvSpPr>
          <p:cNvPr id="33" name="テキスト ボックス 32"/>
          <p:cNvSpPr txBox="1"/>
          <p:nvPr/>
        </p:nvSpPr>
        <p:spPr>
          <a:xfrm>
            <a:off x="2330425" y="4773069"/>
            <a:ext cx="1210588" cy="400110"/>
          </a:xfrm>
          <a:prstGeom prst="rect">
            <a:avLst/>
          </a:prstGeom>
          <a:noFill/>
        </p:spPr>
        <p:txBody>
          <a:bodyPr wrap="none" rtlCol="0">
            <a:spAutoFit/>
          </a:bodyPr>
          <a:lstStyle/>
          <a:p>
            <a:r>
              <a:rPr kumimoji="1" lang="ja-JP" altLang="en-US" sz="2000" b="1" dirty="0" smtClean="0">
                <a:solidFill>
                  <a:srgbClr val="FFFFFF"/>
                </a:solidFill>
              </a:rPr>
              <a:t>持続願望</a:t>
            </a:r>
            <a:endParaRPr kumimoji="1" lang="ja-JP" altLang="en-US" sz="2000" b="1" dirty="0">
              <a:solidFill>
                <a:srgbClr val="FFFFFF"/>
              </a:solidFill>
            </a:endParaRPr>
          </a:p>
        </p:txBody>
      </p:sp>
      <p:sp>
        <p:nvSpPr>
          <p:cNvPr id="42" name="テキスト ボックス 41"/>
          <p:cNvSpPr txBox="1"/>
          <p:nvPr/>
        </p:nvSpPr>
        <p:spPr>
          <a:xfrm>
            <a:off x="3608511" y="3580170"/>
            <a:ext cx="5107889" cy="369332"/>
          </a:xfrm>
          <a:prstGeom prst="rect">
            <a:avLst/>
          </a:prstGeom>
          <a:noFill/>
          <a:ln>
            <a:solidFill>
              <a:schemeClr val="tx2"/>
            </a:solidFill>
          </a:ln>
        </p:spPr>
        <p:txBody>
          <a:bodyPr wrap="none" rtlCol="0">
            <a:spAutoFit/>
          </a:bodyPr>
          <a:lstStyle/>
          <a:p>
            <a:r>
              <a:rPr kumimoji="1" lang="ja-JP" altLang="en-US" dirty="0" smtClean="0"/>
              <a:t>個人的な嗜好の観点から地域を肯定的に評価する</a:t>
            </a:r>
            <a:endParaRPr kumimoji="1" lang="ja-JP" altLang="en-US" dirty="0"/>
          </a:p>
        </p:txBody>
      </p:sp>
      <p:sp>
        <p:nvSpPr>
          <p:cNvPr id="43" name="テキスト ボックス 42"/>
          <p:cNvSpPr txBox="1"/>
          <p:nvPr/>
        </p:nvSpPr>
        <p:spPr>
          <a:xfrm>
            <a:off x="3608511" y="4166912"/>
            <a:ext cx="5107889" cy="369332"/>
          </a:xfrm>
          <a:prstGeom prst="rect">
            <a:avLst/>
          </a:prstGeom>
          <a:noFill/>
          <a:ln>
            <a:solidFill>
              <a:schemeClr val="tx2"/>
            </a:solidFill>
          </a:ln>
        </p:spPr>
        <p:txBody>
          <a:bodyPr wrap="square" rtlCol="0">
            <a:spAutoFit/>
          </a:bodyPr>
          <a:lstStyle/>
          <a:p>
            <a:r>
              <a:rPr kumimoji="1" lang="ja-JP" altLang="en-US" dirty="0" smtClean="0"/>
              <a:t>慣れ親しんだものに深く惹かれ、離れがたく感じる</a:t>
            </a:r>
            <a:endParaRPr kumimoji="1" lang="ja-JP" altLang="en-US" dirty="0"/>
          </a:p>
        </p:txBody>
      </p:sp>
      <p:sp>
        <p:nvSpPr>
          <p:cNvPr id="44" name="テキスト ボックス 43"/>
          <p:cNvSpPr txBox="1"/>
          <p:nvPr/>
        </p:nvSpPr>
        <p:spPr>
          <a:xfrm>
            <a:off x="3608510" y="4786579"/>
            <a:ext cx="5107889" cy="369332"/>
          </a:xfrm>
          <a:prstGeom prst="rect">
            <a:avLst/>
          </a:prstGeom>
          <a:noFill/>
          <a:ln>
            <a:solidFill>
              <a:schemeClr val="tx2"/>
            </a:solidFill>
          </a:ln>
        </p:spPr>
        <p:txBody>
          <a:bodyPr wrap="square" rtlCol="0">
            <a:spAutoFit/>
          </a:bodyPr>
          <a:lstStyle/>
          <a:p>
            <a:r>
              <a:rPr kumimoji="1" lang="ja-JP" altLang="en-US" dirty="0" smtClean="0"/>
              <a:t>地域のあり方そのものに対して願いを抱く</a:t>
            </a:r>
            <a:endParaRPr kumimoji="1" lang="ja-JP" altLang="en-US" dirty="0"/>
          </a:p>
        </p:txBody>
      </p:sp>
      <p:cxnSp>
        <p:nvCxnSpPr>
          <p:cNvPr id="49" name="直線コネクタ 48"/>
          <p:cNvCxnSpPr>
            <a:stCxn id="36" idx="3"/>
            <a:endCxn id="78" idx="1"/>
          </p:cNvCxnSpPr>
          <p:nvPr/>
        </p:nvCxnSpPr>
        <p:spPr>
          <a:xfrm flipV="1">
            <a:off x="1525019" y="3760990"/>
            <a:ext cx="778917" cy="611896"/>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直線コネクタ 49"/>
          <p:cNvCxnSpPr>
            <a:stCxn id="36" idx="3"/>
            <a:endCxn id="77" idx="1"/>
          </p:cNvCxnSpPr>
          <p:nvPr/>
        </p:nvCxnSpPr>
        <p:spPr>
          <a:xfrm flipV="1">
            <a:off x="1525019" y="4363785"/>
            <a:ext cx="758800" cy="9101"/>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直線コネクタ 55"/>
          <p:cNvCxnSpPr>
            <a:stCxn id="36" idx="3"/>
            <a:endCxn id="37" idx="1"/>
          </p:cNvCxnSpPr>
          <p:nvPr/>
        </p:nvCxnSpPr>
        <p:spPr>
          <a:xfrm>
            <a:off x="1525019" y="4372886"/>
            <a:ext cx="778917" cy="603608"/>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69" name="図形グループ 68"/>
          <p:cNvGrpSpPr/>
          <p:nvPr/>
        </p:nvGrpSpPr>
        <p:grpSpPr>
          <a:xfrm>
            <a:off x="2036860" y="4017003"/>
            <a:ext cx="594512" cy="591059"/>
            <a:chOff x="2121325" y="5957898"/>
            <a:chExt cx="594512" cy="591059"/>
          </a:xfrm>
        </p:grpSpPr>
        <p:sp>
          <p:nvSpPr>
            <p:cNvPr id="59" name="上矢印 58"/>
            <p:cNvSpPr/>
            <p:nvPr/>
          </p:nvSpPr>
          <p:spPr>
            <a:xfrm>
              <a:off x="2121325" y="5957898"/>
              <a:ext cx="594512" cy="591059"/>
            </a:xfrm>
            <a:prstGeom prst="upArrow">
              <a:avLst/>
            </a:prstGeom>
            <a:solidFill>
              <a:srgbClr val="EBA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2188885" y="6015068"/>
              <a:ext cx="461665" cy="493359"/>
            </a:xfrm>
            <a:prstGeom prst="rect">
              <a:avLst/>
            </a:prstGeom>
            <a:noFill/>
          </p:spPr>
          <p:txBody>
            <a:bodyPr vert="eaVert" wrap="none" rtlCol="0">
              <a:spAutoFit/>
            </a:bodyPr>
            <a:lstStyle/>
            <a:p>
              <a:r>
                <a:rPr kumimoji="1" lang="en-US" altLang="ja-JP" b="1" dirty="0" smtClean="0">
                  <a:solidFill>
                    <a:srgbClr val="FFFFFF"/>
                  </a:solidFill>
                </a:rPr>
                <a:t>4</a:t>
              </a:r>
              <a:r>
                <a:rPr kumimoji="1" lang="ja-JP" altLang="en-US" b="1" dirty="0" smtClean="0">
                  <a:solidFill>
                    <a:srgbClr val="FFFFFF"/>
                  </a:solidFill>
                </a:rPr>
                <a:t>年</a:t>
              </a:r>
              <a:endParaRPr kumimoji="1" lang="ja-JP" altLang="en-US" b="1" dirty="0">
                <a:solidFill>
                  <a:srgbClr val="FFFFFF"/>
                </a:solidFill>
              </a:endParaRPr>
            </a:p>
          </p:txBody>
        </p:sp>
      </p:grpSp>
      <p:grpSp>
        <p:nvGrpSpPr>
          <p:cNvPr id="70" name="図形グループ 69"/>
          <p:cNvGrpSpPr/>
          <p:nvPr/>
        </p:nvGrpSpPr>
        <p:grpSpPr>
          <a:xfrm>
            <a:off x="3199042" y="4011234"/>
            <a:ext cx="594512" cy="544917"/>
            <a:chOff x="3148845" y="5957898"/>
            <a:chExt cx="594512" cy="647034"/>
          </a:xfrm>
        </p:grpSpPr>
        <p:sp>
          <p:nvSpPr>
            <p:cNvPr id="65" name="上矢印 64"/>
            <p:cNvSpPr/>
            <p:nvPr/>
          </p:nvSpPr>
          <p:spPr>
            <a:xfrm>
              <a:off x="3148845" y="5957898"/>
              <a:ext cx="594512" cy="647034"/>
            </a:xfrm>
            <a:prstGeom prst="upArrow">
              <a:avLst/>
            </a:prstGeom>
            <a:solidFill>
              <a:srgbClr val="3798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3216405" y="5996494"/>
              <a:ext cx="461665" cy="553998"/>
            </a:xfrm>
            <a:prstGeom prst="rect">
              <a:avLst/>
            </a:prstGeom>
            <a:noFill/>
          </p:spPr>
          <p:txBody>
            <a:bodyPr vert="eaVert" wrap="none" rtlCol="0">
              <a:spAutoFit/>
            </a:bodyPr>
            <a:lstStyle/>
            <a:p>
              <a:r>
                <a:rPr lang="ja-JP" altLang="ja-JP" b="1" dirty="0" smtClean="0">
                  <a:solidFill>
                    <a:srgbClr val="FFFFFF"/>
                  </a:solidFill>
                </a:rPr>
                <a:t>5</a:t>
              </a:r>
              <a:r>
                <a:rPr kumimoji="1" lang="ja-JP" altLang="en-US" b="1" dirty="0" smtClean="0">
                  <a:solidFill>
                    <a:srgbClr val="FFFFFF"/>
                  </a:solidFill>
                </a:rPr>
                <a:t>年</a:t>
              </a:r>
              <a:endParaRPr kumimoji="1" lang="ja-JP" altLang="en-US" b="1" dirty="0">
                <a:solidFill>
                  <a:srgbClr val="FFFFFF"/>
                </a:solidFill>
              </a:endParaRPr>
            </a:p>
          </p:txBody>
        </p:sp>
      </p:grpSp>
      <p:grpSp>
        <p:nvGrpSpPr>
          <p:cNvPr id="71" name="図形グループ 70"/>
          <p:cNvGrpSpPr/>
          <p:nvPr/>
        </p:nvGrpSpPr>
        <p:grpSpPr>
          <a:xfrm>
            <a:off x="1870178" y="4595380"/>
            <a:ext cx="594512" cy="570638"/>
            <a:chOff x="4097796" y="5949578"/>
            <a:chExt cx="594512" cy="570638"/>
          </a:xfrm>
        </p:grpSpPr>
        <p:sp>
          <p:nvSpPr>
            <p:cNvPr id="67" name="上矢印 66"/>
            <p:cNvSpPr/>
            <p:nvPr/>
          </p:nvSpPr>
          <p:spPr>
            <a:xfrm>
              <a:off x="4097796" y="5949578"/>
              <a:ext cx="594512" cy="536641"/>
            </a:xfrm>
            <a:prstGeom prst="upArrow">
              <a:avLst/>
            </a:prstGeom>
            <a:solidFill>
              <a:srgbClr val="1986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4165356" y="5966218"/>
              <a:ext cx="461665" cy="553998"/>
            </a:xfrm>
            <a:prstGeom prst="rect">
              <a:avLst/>
            </a:prstGeom>
            <a:noFill/>
          </p:spPr>
          <p:txBody>
            <a:bodyPr vert="eaVert" wrap="none" rtlCol="0">
              <a:spAutoFit/>
            </a:bodyPr>
            <a:lstStyle/>
            <a:p>
              <a:r>
                <a:rPr lang="ja-JP" altLang="ja-JP" b="1" dirty="0" smtClean="0">
                  <a:solidFill>
                    <a:srgbClr val="FFFFFF"/>
                  </a:solidFill>
                </a:rPr>
                <a:t>6</a:t>
              </a:r>
              <a:r>
                <a:rPr kumimoji="1" lang="ja-JP" altLang="en-US" b="1" dirty="0" smtClean="0">
                  <a:solidFill>
                    <a:srgbClr val="FFFFFF"/>
                  </a:solidFill>
                </a:rPr>
                <a:t>年</a:t>
              </a:r>
              <a:endParaRPr kumimoji="1" lang="ja-JP" altLang="en-US" b="1" dirty="0">
                <a:solidFill>
                  <a:srgbClr val="FFFFFF"/>
                </a:solidFill>
              </a:endParaRPr>
            </a:p>
          </p:txBody>
        </p:sp>
      </p:grpSp>
      <p:grpSp>
        <p:nvGrpSpPr>
          <p:cNvPr id="72" name="図形グループ 71"/>
          <p:cNvGrpSpPr/>
          <p:nvPr/>
        </p:nvGrpSpPr>
        <p:grpSpPr>
          <a:xfrm>
            <a:off x="1937738" y="3522362"/>
            <a:ext cx="594512" cy="570638"/>
            <a:chOff x="4097796" y="5949578"/>
            <a:chExt cx="594512" cy="570638"/>
          </a:xfrm>
        </p:grpSpPr>
        <p:sp>
          <p:nvSpPr>
            <p:cNvPr id="73" name="上矢印 72"/>
            <p:cNvSpPr/>
            <p:nvPr/>
          </p:nvSpPr>
          <p:spPr>
            <a:xfrm>
              <a:off x="4097796" y="5949578"/>
              <a:ext cx="594512" cy="532770"/>
            </a:xfrm>
            <a:prstGeom prst="upArrow">
              <a:avLst/>
            </a:prstGeom>
            <a:solidFill>
              <a:srgbClr val="1986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4" name="テキスト ボックス 73"/>
            <p:cNvSpPr txBox="1"/>
            <p:nvPr/>
          </p:nvSpPr>
          <p:spPr>
            <a:xfrm>
              <a:off x="4165356" y="5966218"/>
              <a:ext cx="461665" cy="553998"/>
            </a:xfrm>
            <a:prstGeom prst="rect">
              <a:avLst/>
            </a:prstGeom>
            <a:noFill/>
          </p:spPr>
          <p:txBody>
            <a:bodyPr vert="eaVert" wrap="none" rtlCol="0">
              <a:spAutoFit/>
            </a:bodyPr>
            <a:lstStyle/>
            <a:p>
              <a:r>
                <a:rPr lang="ja-JP" altLang="ja-JP" b="1" dirty="0" smtClean="0">
                  <a:solidFill>
                    <a:srgbClr val="FFFFFF"/>
                  </a:solidFill>
                </a:rPr>
                <a:t>6</a:t>
              </a:r>
              <a:r>
                <a:rPr kumimoji="1" lang="ja-JP" altLang="en-US" b="1" dirty="0" smtClean="0">
                  <a:solidFill>
                    <a:srgbClr val="FFFFFF"/>
                  </a:solidFill>
                </a:rPr>
                <a:t>年</a:t>
              </a:r>
              <a:endParaRPr kumimoji="1" lang="ja-JP" altLang="en-US" b="1" dirty="0">
                <a:solidFill>
                  <a:srgbClr val="FFFFFF"/>
                </a:solidFill>
              </a:endParaRPr>
            </a:p>
          </p:txBody>
        </p:sp>
      </p:grpSp>
      <p:sp>
        <p:nvSpPr>
          <p:cNvPr id="75" name="テキスト ボックス 74"/>
          <p:cNvSpPr txBox="1"/>
          <p:nvPr/>
        </p:nvSpPr>
        <p:spPr>
          <a:xfrm>
            <a:off x="1996316" y="5460428"/>
            <a:ext cx="5208327" cy="400110"/>
          </a:xfrm>
          <a:prstGeom prst="rect">
            <a:avLst/>
          </a:prstGeom>
          <a:noFill/>
          <a:ln>
            <a:noFill/>
          </a:ln>
        </p:spPr>
        <p:txBody>
          <a:bodyPr wrap="none" rtlCol="0">
            <a:spAutoFit/>
          </a:bodyPr>
          <a:lstStyle/>
          <a:p>
            <a:r>
              <a:rPr lang="en-US" altLang="ja-JP" sz="2000" dirty="0" smtClean="0"/>
              <a:t>U</a:t>
            </a:r>
            <a:r>
              <a:rPr lang="ja-JP" altLang="en-US" sz="2000" dirty="0" smtClean="0"/>
              <a:t>ターンに関わる新たな政策展開において、、、</a:t>
            </a:r>
            <a:endParaRPr lang="en-US" altLang="ja-JP" sz="2000" dirty="0" smtClean="0"/>
          </a:p>
        </p:txBody>
      </p:sp>
      <p:sp>
        <p:nvSpPr>
          <p:cNvPr id="52" name="右矢印 51"/>
          <p:cNvSpPr/>
          <p:nvPr/>
        </p:nvSpPr>
        <p:spPr>
          <a:xfrm>
            <a:off x="4684989" y="2247586"/>
            <a:ext cx="335662" cy="220976"/>
          </a:xfrm>
          <a:prstGeom prst="rightArrow">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29695" y="3433933"/>
            <a:ext cx="1335622" cy="338554"/>
          </a:xfrm>
          <a:prstGeom prst="rect">
            <a:avLst/>
          </a:prstGeom>
          <a:noFill/>
        </p:spPr>
        <p:txBody>
          <a:bodyPr wrap="none" rtlCol="0">
            <a:spAutoFit/>
          </a:bodyPr>
          <a:lstStyle/>
          <a:p>
            <a:r>
              <a:rPr kumimoji="1" lang="ja-JP" altLang="en-US" sz="1600" dirty="0" smtClean="0">
                <a:solidFill>
                  <a:schemeClr val="tx2"/>
                </a:solidFill>
              </a:rPr>
              <a:t>先行研究より</a:t>
            </a:r>
            <a:endParaRPr kumimoji="1" lang="ja-JP" altLang="en-US" sz="1600" dirty="0">
              <a:solidFill>
                <a:schemeClr val="tx2"/>
              </a:solidFill>
            </a:endParaRPr>
          </a:p>
        </p:txBody>
      </p:sp>
      <p:sp>
        <p:nvSpPr>
          <p:cNvPr id="24" name="テキスト ボックス 23"/>
          <p:cNvSpPr txBox="1"/>
          <p:nvPr/>
        </p:nvSpPr>
        <p:spPr>
          <a:xfrm>
            <a:off x="4617657" y="5984532"/>
            <a:ext cx="2132314" cy="400110"/>
          </a:xfrm>
          <a:prstGeom prst="rect">
            <a:avLst/>
          </a:prstGeom>
          <a:noFill/>
        </p:spPr>
        <p:txBody>
          <a:bodyPr wrap="none" rtlCol="0">
            <a:spAutoFit/>
          </a:bodyPr>
          <a:lstStyle/>
          <a:p>
            <a:r>
              <a:rPr lang="ja-JP" altLang="en-US" sz="2000" dirty="0" smtClean="0">
                <a:solidFill>
                  <a:schemeClr val="tx2"/>
                </a:solidFill>
              </a:rPr>
              <a:t>無視できない要因</a:t>
            </a:r>
            <a:endParaRPr kumimoji="1" lang="ja-JP" altLang="en-US" sz="2000" dirty="0">
              <a:solidFill>
                <a:schemeClr val="tx2"/>
              </a:solidFill>
            </a:endParaRPr>
          </a:p>
        </p:txBody>
      </p:sp>
      <p:sp>
        <p:nvSpPr>
          <p:cNvPr id="26" name="角丸四角形 25"/>
          <p:cNvSpPr/>
          <p:nvPr/>
        </p:nvSpPr>
        <p:spPr>
          <a:xfrm>
            <a:off x="2163406" y="5956357"/>
            <a:ext cx="2036371" cy="707886"/>
          </a:xfrm>
          <a:prstGeom prst="roundRect">
            <a:avLst/>
          </a:prstGeom>
          <a:solidFill>
            <a:srgbClr val="FD5A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195477" y="5956357"/>
            <a:ext cx="1980029" cy="707886"/>
          </a:xfrm>
          <a:prstGeom prst="rect">
            <a:avLst/>
          </a:prstGeom>
          <a:noFill/>
        </p:spPr>
        <p:txBody>
          <a:bodyPr wrap="none" rtlCol="0">
            <a:spAutoFit/>
          </a:bodyPr>
          <a:lstStyle/>
          <a:p>
            <a:pPr algn="ctr"/>
            <a:r>
              <a:rPr kumimoji="1" lang="ja-JP" altLang="en-US" sz="2000" b="1" dirty="0" smtClean="0">
                <a:solidFill>
                  <a:schemeClr val="bg1"/>
                </a:solidFill>
              </a:rPr>
              <a:t>「地域愛着意識」</a:t>
            </a:r>
            <a:endParaRPr kumimoji="1" lang="en-US" altLang="ja-JP" sz="2000" b="1" dirty="0" smtClean="0">
              <a:solidFill>
                <a:schemeClr val="bg1"/>
              </a:solidFill>
            </a:endParaRPr>
          </a:p>
          <a:p>
            <a:pPr algn="ctr"/>
            <a:r>
              <a:rPr lang="ja-JP" altLang="en-US" sz="2000" b="1" dirty="0" smtClean="0">
                <a:solidFill>
                  <a:schemeClr val="bg1"/>
                </a:solidFill>
              </a:rPr>
              <a:t>の育成</a:t>
            </a:r>
            <a:endParaRPr kumimoji="1" lang="ja-JP" altLang="en-US" sz="2000" b="1" dirty="0">
              <a:solidFill>
                <a:schemeClr val="bg1"/>
              </a:solidFill>
            </a:endParaRPr>
          </a:p>
        </p:txBody>
      </p:sp>
      <p:sp>
        <p:nvSpPr>
          <p:cNvPr id="27" name="角丸四角形吹き出し 26"/>
          <p:cNvSpPr/>
          <p:nvPr/>
        </p:nvSpPr>
        <p:spPr>
          <a:xfrm>
            <a:off x="4596667" y="5956357"/>
            <a:ext cx="2186324" cy="529454"/>
          </a:xfrm>
          <a:prstGeom prst="wedgeRoundRectCallout">
            <a:avLst>
              <a:gd name="adj1" fmla="val -73348"/>
              <a:gd name="adj2" fmla="val -6175"/>
              <a:gd name="adj3" fmla="val 16667"/>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6" name="テキスト ボックス 75"/>
          <p:cNvSpPr txBox="1"/>
          <p:nvPr/>
        </p:nvSpPr>
        <p:spPr>
          <a:xfrm>
            <a:off x="227028" y="5460428"/>
            <a:ext cx="1335622" cy="338554"/>
          </a:xfrm>
          <a:prstGeom prst="rect">
            <a:avLst/>
          </a:prstGeom>
          <a:noFill/>
        </p:spPr>
        <p:txBody>
          <a:bodyPr wrap="none" rtlCol="0">
            <a:spAutoFit/>
          </a:bodyPr>
          <a:lstStyle/>
          <a:p>
            <a:r>
              <a:rPr kumimoji="1" lang="ja-JP" altLang="en-US" sz="1600" dirty="0" smtClean="0">
                <a:solidFill>
                  <a:schemeClr val="tx2"/>
                </a:solidFill>
              </a:rPr>
              <a:t>先行研究より</a:t>
            </a:r>
            <a:endParaRPr kumimoji="1" lang="ja-JP" altLang="en-US" sz="1600" dirty="0">
              <a:solidFill>
                <a:schemeClr val="tx2"/>
              </a:solidFill>
            </a:endParaRPr>
          </a:p>
        </p:txBody>
      </p:sp>
      <p:grpSp>
        <p:nvGrpSpPr>
          <p:cNvPr id="18" name="図形グループ 17"/>
          <p:cNvGrpSpPr/>
          <p:nvPr/>
        </p:nvGrpSpPr>
        <p:grpSpPr>
          <a:xfrm>
            <a:off x="6557387" y="4976494"/>
            <a:ext cx="2459575" cy="1484045"/>
            <a:chOff x="6557387" y="4976494"/>
            <a:chExt cx="2459575" cy="1484045"/>
          </a:xfrm>
        </p:grpSpPr>
        <p:sp>
          <p:nvSpPr>
            <p:cNvPr id="8" name="円/楕円 7"/>
            <p:cNvSpPr/>
            <p:nvPr/>
          </p:nvSpPr>
          <p:spPr>
            <a:xfrm>
              <a:off x="6557388" y="4976494"/>
              <a:ext cx="2459574" cy="1484045"/>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557387" y="5403903"/>
              <a:ext cx="2410335" cy="830997"/>
            </a:xfrm>
            <a:prstGeom prst="rect">
              <a:avLst/>
            </a:prstGeom>
            <a:noFill/>
          </p:spPr>
          <p:txBody>
            <a:bodyPr wrap="none" rtlCol="0">
              <a:spAutoFit/>
            </a:bodyPr>
            <a:lstStyle/>
            <a:p>
              <a:r>
                <a:rPr kumimoji="1" lang="en-US" altLang="ja-JP" sz="2400" b="1" dirty="0" smtClean="0">
                  <a:solidFill>
                    <a:schemeClr val="bg1"/>
                  </a:solidFill>
                </a:rPr>
                <a:t>U</a:t>
              </a:r>
              <a:r>
                <a:rPr kumimoji="1" lang="ja-JP" altLang="en-US" sz="2400" b="1" dirty="0" smtClean="0">
                  <a:solidFill>
                    <a:schemeClr val="bg1"/>
                  </a:solidFill>
                </a:rPr>
                <a:t>ターン人口増加</a:t>
              </a:r>
              <a:endParaRPr kumimoji="1" lang="en-US" altLang="ja-JP" sz="2400" b="1" dirty="0" smtClean="0">
                <a:solidFill>
                  <a:schemeClr val="bg1"/>
                </a:solidFill>
              </a:endParaRPr>
            </a:p>
            <a:p>
              <a:r>
                <a:rPr lang="ja-JP" altLang="ja-JP" sz="2400" b="1" dirty="0">
                  <a:solidFill>
                    <a:schemeClr val="bg1"/>
                  </a:solidFill>
                </a:rPr>
                <a:t>　</a:t>
              </a:r>
              <a:r>
                <a:rPr lang="ja-JP" altLang="en-US" sz="2400" b="1" dirty="0" smtClean="0">
                  <a:solidFill>
                    <a:schemeClr val="bg1"/>
                  </a:solidFill>
                </a:rPr>
                <a:t>　　　　　</a:t>
              </a:r>
              <a:r>
                <a:rPr kumimoji="1" lang="ja-JP" altLang="en-US" sz="2400" b="1" dirty="0" smtClean="0">
                  <a:solidFill>
                    <a:schemeClr val="bg1"/>
                  </a:solidFill>
                </a:rPr>
                <a:t>に有効</a:t>
              </a:r>
              <a:endParaRPr kumimoji="1" lang="ja-JP" altLang="en-US" sz="2400" b="1" dirty="0">
                <a:solidFill>
                  <a:schemeClr val="bg1"/>
                </a:solidFill>
              </a:endParaRPr>
            </a:p>
          </p:txBody>
        </p:sp>
      </p:grpSp>
      <p:sp>
        <p:nvSpPr>
          <p:cNvPr id="20" name="スライド番号プレースホルダー 19"/>
          <p:cNvSpPr>
            <a:spLocks noGrp="1"/>
          </p:cNvSpPr>
          <p:nvPr>
            <p:ph type="sldNum" sz="quarter" idx="12"/>
          </p:nvPr>
        </p:nvSpPr>
        <p:spPr/>
        <p:txBody>
          <a:bodyPr/>
          <a:lstStyle/>
          <a:p>
            <a:fld id="{271F4726-83E1-9743-9CB9-26C44A472F2A}" type="slidenum">
              <a:rPr kumimoji="1" lang="ja-JP" altLang="en-US" smtClean="0"/>
              <a:t>10</a:t>
            </a:fld>
            <a:endParaRPr kumimoji="1" lang="ja-JP" altLang="en-US"/>
          </a:p>
        </p:txBody>
      </p:sp>
    </p:spTree>
    <p:extLst>
      <p:ext uri="{BB962C8B-B14F-4D97-AF65-F5344CB8AC3E}">
        <p14:creationId xmlns:p14="http://schemas.microsoft.com/office/powerpoint/2010/main" val="3924877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down)">
                                      <p:cBhvr>
                                        <p:cTn id="7" dur="500"/>
                                        <p:tgtEl>
                                          <p:spTgt spid="69"/>
                                        </p:tgtEl>
                                      </p:cBhvr>
                                    </p:animEffect>
                                  </p:childTnLst>
                                </p:cTn>
                              </p:par>
                              <p:par>
                                <p:cTn id="8" presetID="22" presetClass="entr" presetSubtype="4"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wipe(down)">
                                      <p:cBhvr>
                                        <p:cTn id="10" dur="500"/>
                                        <p:tgtEl>
                                          <p:spTgt spid="7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wipe(down)">
                                      <p:cBhvr>
                                        <p:cTn id="15" dur="500"/>
                                        <p:tgtEl>
                                          <p:spTgt spid="72"/>
                                        </p:tgtEl>
                                      </p:cBhvr>
                                    </p:animEffect>
                                  </p:childTnLst>
                                </p:cTn>
                              </p:par>
                              <p:par>
                                <p:cTn id="16" presetID="22" presetClass="entr" presetSubtype="4" fill="hold"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wipe(down)">
                                      <p:cBhvr>
                                        <p:cTn id="18" dur="500"/>
                                        <p:tgtEl>
                                          <p:spTgt spid="71"/>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00" fill="hold"/>
                                        <p:tgtEl>
                                          <p:spTgt spid="18"/>
                                        </p:tgtEl>
                                        <p:attrNameLst>
                                          <p:attrName>ppt_w</p:attrName>
                                        </p:attrNameLst>
                                      </p:cBhvr>
                                      <p:tavLst>
                                        <p:tav tm="0">
                                          <p:val>
                                            <p:strVal val="#ppt_w*0.70"/>
                                          </p:val>
                                        </p:tav>
                                        <p:tav tm="100000">
                                          <p:val>
                                            <p:strVal val="#ppt_w"/>
                                          </p:val>
                                        </p:tav>
                                      </p:tavLst>
                                    </p:anim>
                                    <p:anim calcmode="lin" valueType="num">
                                      <p:cBhvr>
                                        <p:cTn id="24" dur="700" fill="hold"/>
                                        <p:tgtEl>
                                          <p:spTgt spid="18"/>
                                        </p:tgtEl>
                                        <p:attrNameLst>
                                          <p:attrName>ppt_h</p:attrName>
                                        </p:attrNameLst>
                                      </p:cBhvr>
                                      <p:tavLst>
                                        <p:tav tm="0">
                                          <p:val>
                                            <p:strVal val="#ppt_h"/>
                                          </p:val>
                                        </p:tav>
                                        <p:tav tm="100000">
                                          <p:val>
                                            <p:strVal val="#ppt_h"/>
                                          </p:val>
                                        </p:tav>
                                      </p:tavLst>
                                    </p:anim>
                                    <p:animEffect transition="in" filter="fade">
                                      <p:cBhvr>
                                        <p:cTn id="25" dur="7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icon_156520_256.png"/>
          <p:cNvPicPr>
            <a:picLocks noChangeAspect="1"/>
          </p:cNvPicPr>
          <p:nvPr/>
        </p:nvPicPr>
        <p:blipFill rotWithShape="1">
          <a:blip r:embed="rId2">
            <a:extLst>
              <a:ext uri="{28A0092B-C50C-407E-A947-70E740481C1C}">
                <a14:useLocalDpi xmlns:a14="http://schemas.microsoft.com/office/drawing/2010/main" val="0"/>
              </a:ext>
            </a:extLst>
          </a:blip>
          <a:srcRect b="-1073"/>
          <a:stretch/>
        </p:blipFill>
        <p:spPr>
          <a:xfrm rot="20479974">
            <a:off x="6501221" y="-129545"/>
            <a:ext cx="932632" cy="942636"/>
          </a:xfrm>
          <a:prstGeom prst="rect">
            <a:avLst/>
          </a:prstGeom>
          <a:scene3d>
            <a:camera prst="orthographicFront">
              <a:rot lat="0" lon="10800000" rev="0"/>
            </a:camera>
            <a:lightRig rig="threePt" dir="t"/>
          </a:scene3d>
        </p:spPr>
      </p:pic>
      <p:pic>
        <p:nvPicPr>
          <p:cNvPr id="11" name="図 10"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951541" y="372367"/>
            <a:ext cx="983199" cy="983199"/>
          </a:xfrm>
          <a:prstGeom prst="rect">
            <a:avLst/>
          </a:prstGeom>
        </p:spPr>
      </p:pic>
      <p:pic>
        <p:nvPicPr>
          <p:cNvPr id="12" name="図 11"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87175" y="761231"/>
            <a:ext cx="355643" cy="355643"/>
          </a:xfrm>
          <a:prstGeom prst="rect">
            <a:avLst/>
          </a:prstGeom>
        </p:spPr>
      </p:pic>
      <p:pic>
        <p:nvPicPr>
          <p:cNvPr id="13" name="図 12"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95842" y="761231"/>
            <a:ext cx="355643" cy="355643"/>
          </a:xfrm>
          <a:prstGeom prst="rect">
            <a:avLst/>
          </a:prstGeom>
        </p:spPr>
      </p:pic>
      <p:pic>
        <p:nvPicPr>
          <p:cNvPr id="14" name="図 13"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7388244" y="497600"/>
            <a:ext cx="566982" cy="276999"/>
          </a:xfrm>
          <a:prstGeom prst="rect">
            <a:avLst/>
          </a:prstGeom>
          <a:noFill/>
        </p:spPr>
        <p:txBody>
          <a:bodyPr wrap="none" rtlCol="0">
            <a:spAutoFit/>
          </a:bodyPr>
          <a:lstStyle/>
          <a:p>
            <a:r>
              <a:rPr kumimoji="1" lang="ja-JP" altLang="en-US" sz="1200" dirty="0" smtClean="0">
                <a:solidFill>
                  <a:schemeClr val="bg1"/>
                </a:solidFill>
              </a:rPr>
              <a:t>こども</a:t>
            </a:r>
            <a:endParaRPr kumimoji="1" lang="ja-JP" altLang="en-US" sz="1200" dirty="0">
              <a:solidFill>
                <a:schemeClr val="bg1"/>
              </a:solidFill>
            </a:endParaRPr>
          </a:p>
        </p:txBody>
      </p:sp>
      <p:sp>
        <p:nvSpPr>
          <p:cNvPr id="16" name="テキスト ボックス 15"/>
          <p:cNvSpPr txBox="1"/>
          <p:nvPr/>
        </p:nvSpPr>
        <p:spPr>
          <a:xfrm>
            <a:off x="450670" y="20281"/>
            <a:ext cx="2698175" cy="1077218"/>
          </a:xfrm>
          <a:prstGeom prst="rect">
            <a:avLst/>
          </a:prstGeom>
          <a:noFill/>
        </p:spPr>
        <p:txBody>
          <a:bodyPr wrap="none" rtlCol="0">
            <a:spAutoFit/>
          </a:bodyPr>
          <a:lstStyle/>
          <a:p>
            <a:r>
              <a:rPr kumimoji="1" lang="ja-JP" altLang="en-US" sz="2800" dirty="0" smtClean="0"/>
              <a:t>独自科目の開設</a:t>
            </a:r>
            <a:endParaRPr kumimoji="1" lang="en-US" altLang="ja-JP" sz="2800" dirty="0" smtClean="0"/>
          </a:p>
          <a:p>
            <a:r>
              <a:rPr lang="ja-JP" altLang="en-US" sz="3600" dirty="0" smtClean="0"/>
              <a:t>費用</a:t>
            </a:r>
            <a:endParaRPr kumimoji="1" lang="ja-JP" altLang="en-US" sz="3600" dirty="0"/>
          </a:p>
        </p:txBody>
      </p:sp>
      <p:sp>
        <p:nvSpPr>
          <p:cNvPr id="90" name="角丸四角形 89"/>
          <p:cNvSpPr/>
          <p:nvPr/>
        </p:nvSpPr>
        <p:spPr>
          <a:xfrm>
            <a:off x="7146917" y="1922676"/>
            <a:ext cx="1263536" cy="677221"/>
          </a:xfrm>
          <a:prstGeom prst="roundRect">
            <a:avLst/>
          </a:prstGeom>
          <a:solidFill>
            <a:srgbClr val="EBA621"/>
          </a:solidFill>
          <a:ln w="6350" cap="flat" cmpd="sng" algn="ctr">
            <a:noFill/>
            <a:prstDash val="solid"/>
            <a:miter lim="800000"/>
          </a:ln>
          <a:effectLst/>
        </p:spPr>
        <p:txBody>
          <a:bodyPr rtlCol="0" anchor="ctr"/>
          <a:lstStyle/>
          <a:p>
            <a:pPr marL="0" marR="0" lvl="0" indent="0" algn="ctr" defTabSz="478908"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dirty="0">
              <a:ln>
                <a:noFill/>
              </a:ln>
              <a:solidFill>
                <a:prstClr val="white"/>
              </a:solidFill>
              <a:effectLst/>
              <a:uLnTx/>
              <a:uFillTx/>
              <a:latin typeface="Calibri"/>
              <a:ea typeface="ＭＳ Ｐゴシック"/>
              <a:cs typeface="+mn-cs"/>
            </a:endParaRPr>
          </a:p>
        </p:txBody>
      </p:sp>
      <p:sp>
        <p:nvSpPr>
          <p:cNvPr id="91" name="テキスト ボックス 90"/>
          <p:cNvSpPr txBox="1"/>
          <p:nvPr/>
        </p:nvSpPr>
        <p:spPr>
          <a:xfrm>
            <a:off x="189162" y="1387860"/>
            <a:ext cx="8780543" cy="430887"/>
          </a:xfrm>
          <a:prstGeom prst="rect">
            <a:avLst/>
          </a:prstGeom>
          <a:solidFill>
            <a:srgbClr val="666666"/>
          </a:solidFill>
        </p:spPr>
        <p:txBody>
          <a:bodyPr wrap="square" rtlCol="0">
            <a:spAutoFit/>
          </a:bodyPr>
          <a:lstStyle/>
          <a:p>
            <a:pPr marL="0" marR="0" lvl="0" indent="0" defTabSz="478908" eaLnBrk="1" fontAlgn="auto" latinLnBrk="0" hangingPunct="1">
              <a:lnSpc>
                <a:spcPct val="100000"/>
              </a:lnSpc>
              <a:spcBef>
                <a:spcPts val="0"/>
              </a:spcBef>
              <a:spcAft>
                <a:spcPts val="0"/>
              </a:spcAft>
              <a:buClrTx/>
              <a:buSzTx/>
              <a:buFontTx/>
              <a:buNone/>
              <a:tabLst/>
              <a:defRPr/>
            </a:pPr>
            <a:r>
              <a:rPr kumimoji="0" lang="en-US" altLang="ja-JP" sz="2200" b="1" i="0" u="none" strike="noStrike" kern="0" cap="none" spc="0" normalizeH="0" baseline="0" noProof="0" dirty="0" smtClean="0">
                <a:ln>
                  <a:noFill/>
                </a:ln>
                <a:solidFill>
                  <a:prstClr val="white"/>
                </a:solidFill>
                <a:effectLst/>
                <a:uLnTx/>
                <a:uFillTx/>
                <a:latin typeface="Calibri"/>
                <a:ea typeface="ＭＳ Ｐゴシック"/>
              </a:rPr>
              <a:t>①</a:t>
            </a:r>
            <a:r>
              <a:rPr kumimoji="0" lang="ja-JP" altLang="en-US" sz="2200" b="1" kern="0" dirty="0" smtClean="0">
                <a:solidFill>
                  <a:prstClr val="white"/>
                </a:solidFill>
                <a:latin typeface="Calibri"/>
                <a:ea typeface="ＭＳ Ｐゴシック"/>
              </a:rPr>
              <a:t>4年生プログラム（郷土料理調理実習）</a:t>
            </a:r>
            <a:endParaRPr kumimoji="0" lang="ja-JP" altLang="en-US" sz="2200" b="1" i="0" u="none" strike="noStrike" kern="0" cap="none" spc="0" normalizeH="0" baseline="0" noProof="0" dirty="0">
              <a:ln>
                <a:noFill/>
              </a:ln>
              <a:solidFill>
                <a:prstClr val="white"/>
              </a:solidFill>
              <a:effectLst/>
              <a:uLnTx/>
              <a:uFillTx/>
              <a:latin typeface="Calibri"/>
              <a:ea typeface="ＭＳ Ｐゴシック"/>
            </a:endParaRPr>
          </a:p>
        </p:txBody>
      </p:sp>
      <p:sp>
        <p:nvSpPr>
          <p:cNvPr id="92" name="テキスト ボックス 91"/>
          <p:cNvSpPr txBox="1"/>
          <p:nvPr/>
        </p:nvSpPr>
        <p:spPr>
          <a:xfrm>
            <a:off x="508933" y="1936465"/>
            <a:ext cx="1862540" cy="677108"/>
          </a:xfrm>
          <a:prstGeom prst="rect">
            <a:avLst/>
          </a:prstGeom>
          <a:noFill/>
          <a:ln>
            <a:solidFill>
              <a:srgbClr val="666666"/>
            </a:solidFill>
          </a:ln>
        </p:spPr>
        <p:txBody>
          <a:bodyPr wrap="none" rtlCol="0">
            <a:spAutoFit/>
          </a:bodyPr>
          <a:lstStyle/>
          <a:p>
            <a:pPr marL="0" marR="0" lvl="0" indent="0" algn="ctr" defTabSz="478908" eaLnBrk="1" fontAlgn="auto" latinLnBrk="0" hangingPunct="1">
              <a:lnSpc>
                <a:spcPct val="100000"/>
              </a:lnSpc>
              <a:spcBef>
                <a:spcPts val="0"/>
              </a:spcBef>
              <a:spcAft>
                <a:spcPts val="0"/>
              </a:spcAft>
              <a:buClrTx/>
              <a:buSzTx/>
              <a:buFontTx/>
              <a:buNone/>
              <a:tabLst/>
              <a:defRPr/>
            </a:pPr>
            <a:r>
              <a:rPr kumimoji="0" lang="ja-JP" altLang="en-US" sz="1900" kern="0" dirty="0" smtClean="0">
                <a:solidFill>
                  <a:prstClr val="black"/>
                </a:solidFill>
                <a:latin typeface="Calibri"/>
                <a:ea typeface="ＭＳ Ｐゴシック"/>
              </a:rPr>
              <a:t>謝礼</a:t>
            </a:r>
            <a:r>
              <a:rPr kumimoji="0" lang="en-US" altLang="ja-JP" sz="1900" b="0" i="0" u="none" strike="noStrike" kern="0" cap="none" spc="0" normalizeH="0" baseline="0" noProof="0" dirty="0" smtClean="0">
                <a:ln>
                  <a:noFill/>
                </a:ln>
                <a:solidFill>
                  <a:prstClr val="black"/>
                </a:solidFill>
                <a:effectLst/>
                <a:uLnTx/>
                <a:uFillTx/>
                <a:latin typeface="Calibri"/>
                <a:ea typeface="ＭＳ Ｐゴシック"/>
              </a:rPr>
              <a:t>/</a:t>
            </a:r>
            <a:r>
              <a:rPr kumimoji="0" lang="ja-JP" altLang="en-US" sz="1900" kern="0" noProof="0" dirty="0" smtClean="0">
                <a:solidFill>
                  <a:prstClr val="black"/>
                </a:solidFill>
                <a:latin typeface="Calibri"/>
                <a:ea typeface="ＭＳ Ｐゴシック"/>
              </a:rPr>
              <a:t>1回の授業</a:t>
            </a:r>
            <a:endParaRPr kumimoji="0" lang="en-US" altLang="ja-JP" sz="1900" b="0" i="0" u="none" strike="noStrike" kern="0" cap="none" spc="0" normalizeH="0" baseline="0" noProof="0" dirty="0">
              <a:ln>
                <a:noFill/>
              </a:ln>
              <a:solidFill>
                <a:prstClr val="black"/>
              </a:solidFill>
              <a:effectLst/>
              <a:uLnTx/>
              <a:uFillTx/>
              <a:latin typeface="Calibri"/>
              <a:ea typeface="ＭＳ Ｐゴシック"/>
            </a:endParaRPr>
          </a:p>
          <a:p>
            <a:pPr marL="0" marR="0" lvl="0" indent="0" algn="ctr" defTabSz="478908" eaLnBrk="1" fontAlgn="auto" latinLnBrk="0" hangingPunct="1">
              <a:lnSpc>
                <a:spcPct val="100000"/>
              </a:lnSpc>
              <a:spcBef>
                <a:spcPts val="0"/>
              </a:spcBef>
              <a:spcAft>
                <a:spcPts val="0"/>
              </a:spcAft>
              <a:buClrTx/>
              <a:buSzTx/>
              <a:buFontTx/>
              <a:buNone/>
              <a:tabLst/>
              <a:defRPr/>
            </a:pPr>
            <a:r>
              <a:rPr kumimoji="0" lang="ja-JP" altLang="ja-JP" sz="1900" kern="0" dirty="0" smtClean="0">
                <a:solidFill>
                  <a:prstClr val="black"/>
                </a:solidFill>
                <a:latin typeface="Calibri"/>
                <a:ea typeface="ＭＳ Ｐゴシック"/>
              </a:rPr>
              <a:t>5</a:t>
            </a:r>
            <a:r>
              <a:rPr kumimoji="0" lang="en-US" altLang="ja-JP" sz="1900" kern="0" dirty="0" smtClean="0">
                <a:solidFill>
                  <a:prstClr val="black"/>
                </a:solidFill>
                <a:latin typeface="Calibri"/>
                <a:ea typeface="ＭＳ Ｐゴシック"/>
              </a:rPr>
              <a:t>,000</a:t>
            </a:r>
            <a:r>
              <a:rPr kumimoji="0" lang="ja-JP" altLang="en-US" sz="1900" kern="0" dirty="0" smtClean="0">
                <a:solidFill>
                  <a:prstClr val="black"/>
                </a:solidFill>
                <a:latin typeface="Calibri"/>
                <a:ea typeface="ＭＳ Ｐゴシック"/>
              </a:rPr>
              <a:t>円</a:t>
            </a:r>
            <a:endParaRPr kumimoji="0" lang="ja-JP" altLang="en-US" sz="1900" b="0" i="0" u="none" strike="noStrike" kern="0" cap="none" spc="0" normalizeH="0" baseline="0" noProof="0" dirty="0">
              <a:ln>
                <a:noFill/>
              </a:ln>
              <a:solidFill>
                <a:prstClr val="black"/>
              </a:solidFill>
              <a:effectLst/>
              <a:uLnTx/>
              <a:uFillTx/>
              <a:latin typeface="Calibri"/>
              <a:ea typeface="ＭＳ Ｐゴシック"/>
            </a:endParaRPr>
          </a:p>
        </p:txBody>
      </p:sp>
      <p:sp>
        <p:nvSpPr>
          <p:cNvPr id="93" name="テキスト ボックス 92"/>
          <p:cNvSpPr txBox="1"/>
          <p:nvPr/>
        </p:nvSpPr>
        <p:spPr>
          <a:xfrm>
            <a:off x="2843665" y="1936353"/>
            <a:ext cx="1041271" cy="677108"/>
          </a:xfrm>
          <a:prstGeom prst="rect">
            <a:avLst/>
          </a:prstGeom>
          <a:noFill/>
          <a:ln>
            <a:solidFill>
              <a:srgbClr val="666666"/>
            </a:solidFill>
          </a:ln>
        </p:spPr>
        <p:txBody>
          <a:bodyPr wrap="none" rtlCol="0">
            <a:spAutoFit/>
          </a:bodyPr>
          <a:lstStyle/>
          <a:p>
            <a:pPr marL="0" marR="0" lvl="0" indent="0" algn="ctr" defTabSz="478908" eaLnBrk="1" fontAlgn="auto" latinLnBrk="0" hangingPunct="1">
              <a:lnSpc>
                <a:spcPct val="100000"/>
              </a:lnSpc>
              <a:spcBef>
                <a:spcPts val="0"/>
              </a:spcBef>
              <a:spcAft>
                <a:spcPts val="0"/>
              </a:spcAft>
              <a:buClrTx/>
              <a:buSzTx/>
              <a:buFontTx/>
              <a:buNone/>
              <a:tabLst/>
              <a:defRPr/>
            </a:pPr>
            <a:r>
              <a:rPr kumimoji="0" lang="ja-JP" altLang="en-US" sz="1900" kern="0" dirty="0" smtClean="0">
                <a:solidFill>
                  <a:prstClr val="black"/>
                </a:solidFill>
                <a:latin typeface="Calibri"/>
                <a:ea typeface="ＭＳ Ｐゴシック"/>
              </a:rPr>
              <a:t>クラス数</a:t>
            </a:r>
            <a:endParaRPr kumimoji="0" lang="en-US" altLang="ja-JP" sz="1900" b="0" i="0" u="none" strike="noStrike" kern="0" cap="none" spc="0" normalizeH="0" baseline="0" noProof="0" dirty="0" smtClean="0">
              <a:ln>
                <a:noFill/>
              </a:ln>
              <a:solidFill>
                <a:prstClr val="black"/>
              </a:solidFill>
              <a:effectLst/>
              <a:uLnTx/>
              <a:uFillTx/>
              <a:latin typeface="Calibri"/>
              <a:ea typeface="ＭＳ Ｐゴシック"/>
            </a:endParaRPr>
          </a:p>
          <a:p>
            <a:pPr marL="0" marR="0" lvl="0" indent="0" algn="ctr" defTabSz="478908" eaLnBrk="1" fontAlgn="auto" latinLnBrk="0" hangingPunct="1">
              <a:lnSpc>
                <a:spcPct val="100000"/>
              </a:lnSpc>
              <a:spcBef>
                <a:spcPts val="0"/>
              </a:spcBef>
              <a:spcAft>
                <a:spcPts val="0"/>
              </a:spcAft>
              <a:buClrTx/>
              <a:buSzTx/>
              <a:buFontTx/>
              <a:buNone/>
              <a:tabLst/>
              <a:defRPr/>
            </a:pPr>
            <a:r>
              <a:rPr kumimoji="0" lang="ja-JP" altLang="ja-JP" sz="1900" kern="0" dirty="0" smtClean="0">
                <a:solidFill>
                  <a:prstClr val="black"/>
                </a:solidFill>
                <a:latin typeface="Calibri"/>
                <a:ea typeface="ＭＳ Ｐゴシック"/>
              </a:rPr>
              <a:t>4</a:t>
            </a:r>
            <a:r>
              <a:rPr kumimoji="0" lang="en-US" altLang="ja-JP" sz="1900" kern="0" dirty="0" smtClean="0">
                <a:solidFill>
                  <a:prstClr val="black"/>
                </a:solidFill>
                <a:latin typeface="Calibri"/>
                <a:ea typeface="ＭＳ Ｐゴシック"/>
              </a:rPr>
              <a:t>4</a:t>
            </a:r>
            <a:endParaRPr kumimoji="0" lang="ja-JP" altLang="en-US" sz="1900" b="0" i="0" u="none" strike="noStrike" kern="0" cap="none" spc="0" normalizeH="0" baseline="0" noProof="0" dirty="0">
              <a:ln>
                <a:noFill/>
              </a:ln>
              <a:solidFill>
                <a:prstClr val="black"/>
              </a:solidFill>
              <a:effectLst/>
              <a:uLnTx/>
              <a:uFillTx/>
              <a:latin typeface="Calibri"/>
              <a:ea typeface="ＭＳ Ｐゴシック"/>
            </a:endParaRPr>
          </a:p>
        </p:txBody>
      </p:sp>
      <p:sp>
        <p:nvSpPr>
          <p:cNvPr id="94" name="乗算記号 93"/>
          <p:cNvSpPr/>
          <p:nvPr/>
        </p:nvSpPr>
        <p:spPr>
          <a:xfrm>
            <a:off x="2355688" y="2008369"/>
            <a:ext cx="504686" cy="504686"/>
          </a:xfrm>
          <a:prstGeom prst="mathMultiply">
            <a:avLst/>
          </a:prstGeom>
          <a:solidFill>
            <a:srgbClr val="666666"/>
          </a:solidFill>
          <a:ln w="6350" cap="flat" cmpd="sng" algn="ctr">
            <a:noFill/>
            <a:prstDash val="solid"/>
            <a:miter lim="800000"/>
          </a:ln>
          <a:effectLst/>
        </p:spPr>
        <p:txBody>
          <a:bodyPr rtlCol="0" anchor="ctr"/>
          <a:lstStyle/>
          <a:p>
            <a:pPr marL="0" marR="0" lvl="0" indent="0" algn="ctr" defTabSz="478908"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95" name="等号 94"/>
          <p:cNvSpPr/>
          <p:nvPr/>
        </p:nvSpPr>
        <p:spPr>
          <a:xfrm>
            <a:off x="6632137" y="2005229"/>
            <a:ext cx="504686" cy="504686"/>
          </a:xfrm>
          <a:prstGeom prst="mathEqual">
            <a:avLst/>
          </a:prstGeom>
          <a:solidFill>
            <a:srgbClr val="666666"/>
          </a:solidFill>
          <a:ln w="6350" cap="flat" cmpd="sng" algn="ctr">
            <a:noFill/>
            <a:prstDash val="solid"/>
            <a:miter lim="800000"/>
          </a:ln>
          <a:effectLst/>
        </p:spPr>
        <p:txBody>
          <a:bodyPr rtlCol="0" anchor="ctr"/>
          <a:lstStyle/>
          <a:p>
            <a:pPr marL="0" marR="0" lvl="0" indent="0" algn="ctr" defTabSz="478908"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dirty="0">
              <a:ln>
                <a:noFill/>
              </a:ln>
              <a:solidFill>
                <a:prstClr val="black"/>
              </a:solidFill>
              <a:effectLst/>
              <a:uLnTx/>
              <a:uFillTx/>
              <a:latin typeface="Calibri"/>
              <a:ea typeface="ＭＳ Ｐゴシック"/>
              <a:cs typeface="+mn-cs"/>
            </a:endParaRPr>
          </a:p>
        </p:txBody>
      </p:sp>
      <p:sp>
        <p:nvSpPr>
          <p:cNvPr id="96" name="テキスト ボックス 95"/>
          <p:cNvSpPr txBox="1"/>
          <p:nvPr/>
        </p:nvSpPr>
        <p:spPr>
          <a:xfrm>
            <a:off x="7228575" y="2023281"/>
            <a:ext cx="1110100" cy="461665"/>
          </a:xfrm>
          <a:prstGeom prst="rect">
            <a:avLst/>
          </a:prstGeom>
          <a:noFill/>
        </p:spPr>
        <p:txBody>
          <a:bodyPr wrap="none" rtlCol="0">
            <a:spAutoFit/>
          </a:bodyPr>
          <a:lstStyle/>
          <a:p>
            <a:pPr marL="0" marR="0" lvl="0" indent="0" defTabSz="478908" eaLnBrk="1" fontAlgn="auto" latinLnBrk="0" hangingPunct="1">
              <a:lnSpc>
                <a:spcPct val="100000"/>
              </a:lnSpc>
              <a:spcBef>
                <a:spcPts val="0"/>
              </a:spcBef>
              <a:spcAft>
                <a:spcPts val="0"/>
              </a:spcAft>
              <a:buClrTx/>
              <a:buSzTx/>
              <a:buFontTx/>
              <a:buNone/>
              <a:tabLst/>
              <a:defRPr/>
            </a:pPr>
            <a:r>
              <a:rPr kumimoji="0" lang="ja-JP" altLang="ja-JP" sz="2400" b="1" kern="0" noProof="0" dirty="0" smtClean="0">
                <a:solidFill>
                  <a:srgbClr val="FFFFFF"/>
                </a:solidFill>
                <a:latin typeface="Calibri"/>
                <a:ea typeface="ＭＳ Ｐゴシック"/>
              </a:rPr>
              <a:t>6</a:t>
            </a:r>
            <a:r>
              <a:rPr kumimoji="0" lang="en-US" altLang="ja-JP" sz="2400" b="1" kern="0" noProof="0" dirty="0" smtClean="0">
                <a:solidFill>
                  <a:srgbClr val="FFFFFF"/>
                </a:solidFill>
                <a:latin typeface="Calibri"/>
                <a:ea typeface="ＭＳ Ｐゴシック"/>
              </a:rPr>
              <a:t>6</a:t>
            </a:r>
            <a:r>
              <a:rPr kumimoji="0" lang="ja-JP" altLang="en-US" sz="2400" b="1" i="0" u="none" strike="noStrike" kern="0" cap="none" spc="0" normalizeH="0" baseline="0" noProof="0" dirty="0" smtClean="0">
                <a:ln>
                  <a:noFill/>
                </a:ln>
                <a:solidFill>
                  <a:srgbClr val="FFFFFF"/>
                </a:solidFill>
                <a:effectLst/>
                <a:uLnTx/>
                <a:uFillTx/>
                <a:latin typeface="Calibri"/>
                <a:ea typeface="ＭＳ Ｐゴシック"/>
              </a:rPr>
              <a:t>万円</a:t>
            </a:r>
            <a:endParaRPr kumimoji="0" lang="ja-JP" altLang="en-US" sz="2400" b="1" i="0" u="none" strike="noStrike" kern="0" cap="none" spc="0" normalizeH="0" baseline="0" noProof="0" dirty="0">
              <a:ln>
                <a:noFill/>
              </a:ln>
              <a:solidFill>
                <a:srgbClr val="FFFFFF"/>
              </a:solidFill>
              <a:effectLst/>
              <a:uLnTx/>
              <a:uFillTx/>
              <a:latin typeface="Calibri"/>
              <a:ea typeface="ＭＳ Ｐゴシック"/>
            </a:endParaRPr>
          </a:p>
        </p:txBody>
      </p:sp>
      <p:sp>
        <p:nvSpPr>
          <p:cNvPr id="97" name="テキスト ボックス 96"/>
          <p:cNvSpPr txBox="1"/>
          <p:nvPr/>
        </p:nvSpPr>
        <p:spPr>
          <a:xfrm>
            <a:off x="8352452" y="2295700"/>
            <a:ext cx="522430" cy="384721"/>
          </a:xfrm>
          <a:prstGeom prst="rect">
            <a:avLst/>
          </a:prstGeom>
          <a:noFill/>
        </p:spPr>
        <p:txBody>
          <a:bodyPr wrap="none" rtlCol="0">
            <a:spAutoFit/>
          </a:bodyPr>
          <a:lstStyle/>
          <a:p>
            <a:pPr marL="0" marR="0" lvl="0" indent="0" defTabSz="478908" eaLnBrk="1" fontAlgn="auto" latinLnBrk="0" hangingPunct="1">
              <a:lnSpc>
                <a:spcPct val="100000"/>
              </a:lnSpc>
              <a:spcBef>
                <a:spcPts val="0"/>
              </a:spcBef>
              <a:spcAft>
                <a:spcPts val="0"/>
              </a:spcAft>
              <a:buClrTx/>
              <a:buSzTx/>
              <a:buFontTx/>
              <a:buNone/>
              <a:tabLst/>
              <a:defRPr/>
            </a:pPr>
            <a:r>
              <a:rPr kumimoji="0" lang="en-US" altLang="ja-JP" sz="1900" b="0" i="0" u="none" strike="noStrike" kern="0" cap="none" spc="0" normalizeH="0" baseline="0" noProof="0" dirty="0">
                <a:ln>
                  <a:noFill/>
                </a:ln>
                <a:solidFill>
                  <a:srgbClr val="EBA621"/>
                </a:solidFill>
                <a:effectLst/>
                <a:uLnTx/>
                <a:uFillTx/>
                <a:latin typeface="Calibri"/>
                <a:ea typeface="ＭＳ Ｐゴシック"/>
              </a:rPr>
              <a:t>/</a:t>
            </a:r>
            <a:r>
              <a:rPr kumimoji="0" lang="ja-JP" altLang="en-US" sz="1900" b="0" i="0" u="none" strike="noStrike" kern="0" cap="none" spc="0" normalizeH="0" baseline="0" noProof="0" dirty="0">
                <a:ln>
                  <a:noFill/>
                </a:ln>
                <a:solidFill>
                  <a:srgbClr val="EBA621"/>
                </a:solidFill>
                <a:effectLst/>
                <a:uLnTx/>
                <a:uFillTx/>
                <a:latin typeface="Calibri"/>
                <a:ea typeface="ＭＳ Ｐゴシック"/>
              </a:rPr>
              <a:t>年</a:t>
            </a:r>
          </a:p>
        </p:txBody>
      </p:sp>
      <p:sp>
        <p:nvSpPr>
          <p:cNvPr id="103" name="正方形/長方形 102"/>
          <p:cNvSpPr/>
          <p:nvPr/>
        </p:nvSpPr>
        <p:spPr>
          <a:xfrm>
            <a:off x="189163" y="1379941"/>
            <a:ext cx="8780542" cy="1427597"/>
          </a:xfrm>
          <a:prstGeom prst="rect">
            <a:avLst/>
          </a:prstGeom>
          <a:noFill/>
          <a:ln w="19050" cap="flat" cmpd="sng" algn="ctr">
            <a:solidFill>
              <a:srgbClr val="66666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131" name="テキスト ボックス 130"/>
          <p:cNvSpPr txBox="1"/>
          <p:nvPr/>
        </p:nvSpPr>
        <p:spPr>
          <a:xfrm>
            <a:off x="4372913" y="1936353"/>
            <a:ext cx="2228025" cy="677108"/>
          </a:xfrm>
          <a:prstGeom prst="rect">
            <a:avLst/>
          </a:prstGeom>
          <a:noFill/>
          <a:ln>
            <a:solidFill>
              <a:srgbClr val="666666"/>
            </a:solidFill>
          </a:ln>
        </p:spPr>
        <p:txBody>
          <a:bodyPr wrap="none" rtlCol="0">
            <a:spAutoFit/>
          </a:bodyPr>
          <a:lstStyle/>
          <a:p>
            <a:pPr marL="0" marR="0" lvl="0" indent="0" algn="ctr" defTabSz="478908" eaLnBrk="1" fontAlgn="auto" latinLnBrk="0" hangingPunct="1">
              <a:lnSpc>
                <a:spcPct val="100000"/>
              </a:lnSpc>
              <a:spcBef>
                <a:spcPts val="0"/>
              </a:spcBef>
              <a:spcAft>
                <a:spcPts val="0"/>
              </a:spcAft>
              <a:buClrTx/>
              <a:buSzTx/>
              <a:buFontTx/>
              <a:buNone/>
              <a:tabLst/>
              <a:defRPr/>
            </a:pPr>
            <a:r>
              <a:rPr kumimoji="0" lang="ja-JP" altLang="en-US" sz="1900" kern="0" noProof="0" dirty="0" smtClean="0">
                <a:solidFill>
                  <a:prstClr val="black"/>
                </a:solidFill>
                <a:latin typeface="Calibri"/>
                <a:ea typeface="ＭＳ Ｐゴシック"/>
              </a:rPr>
              <a:t>調理実習の回数</a:t>
            </a:r>
            <a:r>
              <a:rPr kumimoji="0" lang="en-US" altLang="ja-JP" sz="1900" b="0" i="0" u="none" strike="noStrike" kern="0" cap="none" spc="0" normalizeH="0" baseline="0" noProof="0" dirty="0" smtClean="0">
                <a:ln>
                  <a:noFill/>
                </a:ln>
                <a:solidFill>
                  <a:prstClr val="black"/>
                </a:solidFill>
                <a:effectLst/>
                <a:uLnTx/>
                <a:uFillTx/>
                <a:latin typeface="Calibri"/>
                <a:ea typeface="ＭＳ Ｐゴシック"/>
              </a:rPr>
              <a:t>/</a:t>
            </a:r>
            <a:r>
              <a:rPr kumimoji="0" lang="ja-JP" altLang="en-US" sz="1900" kern="0" dirty="0" smtClean="0">
                <a:solidFill>
                  <a:prstClr val="black"/>
                </a:solidFill>
                <a:latin typeface="Calibri"/>
                <a:ea typeface="ＭＳ Ｐゴシック"/>
              </a:rPr>
              <a:t>年</a:t>
            </a:r>
            <a:endParaRPr kumimoji="0" lang="en-US" altLang="ja-JP" sz="1900" b="0" i="0" u="none" strike="noStrike" kern="0" cap="none" spc="0" normalizeH="0" baseline="0" noProof="0" dirty="0">
              <a:ln>
                <a:noFill/>
              </a:ln>
              <a:solidFill>
                <a:prstClr val="black"/>
              </a:solidFill>
              <a:effectLst/>
              <a:uLnTx/>
              <a:uFillTx/>
              <a:latin typeface="Calibri"/>
              <a:ea typeface="ＭＳ Ｐゴシック"/>
            </a:endParaRPr>
          </a:p>
          <a:p>
            <a:pPr marL="0" marR="0" lvl="0" indent="0" algn="ctr" defTabSz="478908" eaLnBrk="1" fontAlgn="auto" latinLnBrk="0" hangingPunct="1">
              <a:lnSpc>
                <a:spcPct val="100000"/>
              </a:lnSpc>
              <a:spcBef>
                <a:spcPts val="0"/>
              </a:spcBef>
              <a:spcAft>
                <a:spcPts val="0"/>
              </a:spcAft>
              <a:buClrTx/>
              <a:buSzTx/>
              <a:buFontTx/>
              <a:buNone/>
              <a:tabLst/>
              <a:defRPr/>
            </a:pPr>
            <a:r>
              <a:rPr kumimoji="0" lang="ja-JP" altLang="ja-JP" sz="1900" kern="0" noProof="0" dirty="0" smtClean="0">
                <a:solidFill>
                  <a:prstClr val="black"/>
                </a:solidFill>
                <a:latin typeface="Calibri"/>
                <a:ea typeface="ＭＳ Ｐゴシック"/>
              </a:rPr>
              <a:t>3</a:t>
            </a:r>
            <a:r>
              <a:rPr kumimoji="0" lang="ja-JP" altLang="en-US" sz="1900" kern="0" noProof="0" dirty="0" smtClean="0">
                <a:solidFill>
                  <a:prstClr val="black"/>
                </a:solidFill>
                <a:latin typeface="Calibri"/>
                <a:ea typeface="ＭＳ Ｐゴシック"/>
              </a:rPr>
              <a:t>回</a:t>
            </a:r>
            <a:endParaRPr kumimoji="0" lang="ja-JP" altLang="en-US" sz="1900" b="0" i="0" u="none" strike="noStrike" kern="0" cap="none" spc="0" normalizeH="0" baseline="0" noProof="0" dirty="0">
              <a:ln>
                <a:noFill/>
              </a:ln>
              <a:solidFill>
                <a:prstClr val="black"/>
              </a:solidFill>
              <a:effectLst/>
              <a:uLnTx/>
              <a:uFillTx/>
              <a:latin typeface="Calibri"/>
              <a:ea typeface="ＭＳ Ｐゴシック"/>
            </a:endParaRPr>
          </a:p>
        </p:txBody>
      </p:sp>
      <p:sp>
        <p:nvSpPr>
          <p:cNvPr id="132" name="乗算記号 131"/>
          <p:cNvSpPr/>
          <p:nvPr/>
        </p:nvSpPr>
        <p:spPr>
          <a:xfrm>
            <a:off x="3868227" y="2008832"/>
            <a:ext cx="504686" cy="504686"/>
          </a:xfrm>
          <a:prstGeom prst="mathMultiply">
            <a:avLst/>
          </a:prstGeom>
          <a:solidFill>
            <a:srgbClr val="666666"/>
          </a:solidFill>
          <a:ln w="6350" cap="flat" cmpd="sng" algn="ctr">
            <a:noFill/>
            <a:prstDash val="solid"/>
            <a:miter lim="800000"/>
          </a:ln>
          <a:effectLst/>
        </p:spPr>
        <p:txBody>
          <a:bodyPr rtlCol="0" anchor="ctr"/>
          <a:lstStyle/>
          <a:p>
            <a:pPr marL="0" marR="0" lvl="0" indent="0" algn="ctr" defTabSz="478908"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133" name="角丸四角形 132"/>
          <p:cNvSpPr/>
          <p:nvPr/>
        </p:nvSpPr>
        <p:spPr>
          <a:xfrm>
            <a:off x="6861329" y="3506460"/>
            <a:ext cx="1263536" cy="677221"/>
          </a:xfrm>
          <a:prstGeom prst="roundRect">
            <a:avLst/>
          </a:prstGeom>
          <a:solidFill>
            <a:srgbClr val="379837"/>
          </a:solidFill>
          <a:ln w="6350" cap="flat" cmpd="sng" algn="ctr">
            <a:noFill/>
            <a:prstDash val="solid"/>
            <a:miter lim="800000"/>
          </a:ln>
          <a:effectLst/>
        </p:spPr>
        <p:txBody>
          <a:bodyPr rtlCol="0" anchor="ctr"/>
          <a:lstStyle/>
          <a:p>
            <a:pPr marL="0" marR="0" lvl="0" indent="0" algn="ctr" defTabSz="478908"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dirty="0">
              <a:ln>
                <a:noFill/>
              </a:ln>
              <a:solidFill>
                <a:prstClr val="white"/>
              </a:solidFill>
              <a:effectLst/>
              <a:uLnTx/>
              <a:uFillTx/>
              <a:latin typeface="Calibri"/>
              <a:ea typeface="ＭＳ Ｐゴシック"/>
              <a:cs typeface="+mn-cs"/>
            </a:endParaRPr>
          </a:p>
        </p:txBody>
      </p:sp>
      <p:sp>
        <p:nvSpPr>
          <p:cNvPr id="134" name="テキスト ボックス 133"/>
          <p:cNvSpPr txBox="1"/>
          <p:nvPr/>
        </p:nvSpPr>
        <p:spPr>
          <a:xfrm>
            <a:off x="189164" y="2998905"/>
            <a:ext cx="8780542" cy="430887"/>
          </a:xfrm>
          <a:prstGeom prst="rect">
            <a:avLst/>
          </a:prstGeom>
          <a:solidFill>
            <a:srgbClr val="666666"/>
          </a:solidFill>
        </p:spPr>
        <p:txBody>
          <a:bodyPr wrap="square" rtlCol="0">
            <a:spAutoFit/>
          </a:bodyPr>
          <a:lstStyle/>
          <a:p>
            <a:pPr marL="0" marR="0" lvl="0" indent="0" defTabSz="478908" eaLnBrk="1" fontAlgn="auto" latinLnBrk="0" hangingPunct="1">
              <a:lnSpc>
                <a:spcPct val="100000"/>
              </a:lnSpc>
              <a:spcBef>
                <a:spcPts val="0"/>
              </a:spcBef>
              <a:spcAft>
                <a:spcPts val="0"/>
              </a:spcAft>
              <a:buClrTx/>
              <a:buSzTx/>
              <a:buFontTx/>
              <a:buNone/>
              <a:tabLst/>
              <a:defRPr/>
            </a:pPr>
            <a:r>
              <a:rPr kumimoji="0" lang="en-US" altLang="ja-JP" sz="2200" b="1" kern="0" dirty="0" smtClean="0">
                <a:solidFill>
                  <a:prstClr val="white"/>
                </a:solidFill>
                <a:latin typeface="Calibri"/>
                <a:ea typeface="ＭＳ Ｐゴシック"/>
              </a:rPr>
              <a:t>②</a:t>
            </a:r>
            <a:r>
              <a:rPr kumimoji="0" lang="ja-JP" altLang="en-US" sz="2200" b="1" kern="0" dirty="0">
                <a:solidFill>
                  <a:prstClr val="white"/>
                </a:solidFill>
                <a:latin typeface="Calibri"/>
                <a:ea typeface="ＭＳ Ｐゴシック"/>
              </a:rPr>
              <a:t>5</a:t>
            </a:r>
            <a:r>
              <a:rPr kumimoji="0" lang="ja-JP" altLang="en-US" sz="2200" b="1" kern="0" dirty="0" smtClean="0">
                <a:solidFill>
                  <a:prstClr val="white"/>
                </a:solidFill>
                <a:latin typeface="Calibri"/>
                <a:ea typeface="ＭＳ Ｐゴシック"/>
              </a:rPr>
              <a:t>年生プログラム（農地購入代・固定資産税）</a:t>
            </a:r>
            <a:endParaRPr kumimoji="0" lang="ja-JP" altLang="en-US" sz="2200" b="1" i="0" u="none" strike="noStrike" kern="0" cap="none" spc="0" normalizeH="0" baseline="0" noProof="0" dirty="0">
              <a:ln>
                <a:noFill/>
              </a:ln>
              <a:solidFill>
                <a:prstClr val="white"/>
              </a:solidFill>
              <a:effectLst/>
              <a:uLnTx/>
              <a:uFillTx/>
              <a:latin typeface="Calibri"/>
              <a:ea typeface="ＭＳ Ｐゴシック"/>
            </a:endParaRPr>
          </a:p>
        </p:txBody>
      </p:sp>
      <p:sp>
        <p:nvSpPr>
          <p:cNvPr id="135" name="テキスト ボックス 134"/>
          <p:cNvSpPr txBox="1"/>
          <p:nvPr/>
        </p:nvSpPr>
        <p:spPr>
          <a:xfrm>
            <a:off x="706667" y="3845239"/>
            <a:ext cx="1009743" cy="677108"/>
          </a:xfrm>
          <a:prstGeom prst="rect">
            <a:avLst/>
          </a:prstGeom>
          <a:noFill/>
          <a:ln>
            <a:solidFill>
              <a:srgbClr val="666666"/>
            </a:solidFill>
          </a:ln>
        </p:spPr>
        <p:txBody>
          <a:bodyPr wrap="none" rtlCol="0">
            <a:spAutoFit/>
          </a:bodyPr>
          <a:lstStyle/>
          <a:p>
            <a:pPr marL="0" marR="0" lvl="0" indent="0" algn="ctr" defTabSz="478908" eaLnBrk="1" fontAlgn="auto" latinLnBrk="0" hangingPunct="1">
              <a:lnSpc>
                <a:spcPct val="100000"/>
              </a:lnSpc>
              <a:spcBef>
                <a:spcPts val="0"/>
              </a:spcBef>
              <a:spcAft>
                <a:spcPts val="0"/>
              </a:spcAft>
              <a:buClrTx/>
              <a:buSzTx/>
              <a:buFontTx/>
              <a:buNone/>
              <a:tabLst/>
              <a:defRPr/>
            </a:pPr>
            <a:r>
              <a:rPr kumimoji="0" lang="ja-JP" altLang="en-US" sz="1900" kern="0" dirty="0" smtClean="0">
                <a:solidFill>
                  <a:prstClr val="black"/>
                </a:solidFill>
                <a:latin typeface="Calibri"/>
                <a:ea typeface="ＭＳ Ｐゴシック"/>
              </a:rPr>
              <a:t>農地</a:t>
            </a:r>
            <a:r>
              <a:rPr kumimoji="0" lang="en-US" altLang="ja-JP" sz="1900" b="0" i="0" u="none" strike="noStrike" kern="0" cap="none" spc="0" normalizeH="0" baseline="0" noProof="0" dirty="0" smtClean="0">
                <a:ln>
                  <a:noFill/>
                </a:ln>
                <a:solidFill>
                  <a:prstClr val="black"/>
                </a:solidFill>
                <a:effectLst/>
                <a:uLnTx/>
                <a:uFillTx/>
                <a:latin typeface="Calibri"/>
                <a:ea typeface="ＭＳ Ｐゴシック"/>
              </a:rPr>
              <a:t>/</a:t>
            </a:r>
            <a:r>
              <a:rPr kumimoji="0" lang="ja-JP" altLang="en-US" sz="1900" kern="0" noProof="0" dirty="0" smtClean="0">
                <a:solidFill>
                  <a:prstClr val="black"/>
                </a:solidFill>
                <a:latin typeface="Calibri"/>
                <a:ea typeface="ＭＳ Ｐゴシック"/>
              </a:rPr>
              <a:t>人</a:t>
            </a:r>
            <a:endParaRPr kumimoji="0" lang="en-US" altLang="ja-JP" sz="1900" b="0" i="0" u="none" strike="noStrike" kern="0" cap="none" spc="0" normalizeH="0" baseline="0" noProof="0" dirty="0">
              <a:ln>
                <a:noFill/>
              </a:ln>
              <a:solidFill>
                <a:prstClr val="black"/>
              </a:solidFill>
              <a:effectLst/>
              <a:uLnTx/>
              <a:uFillTx/>
              <a:latin typeface="Calibri"/>
              <a:ea typeface="ＭＳ Ｐゴシック"/>
            </a:endParaRPr>
          </a:p>
          <a:p>
            <a:pPr marL="0" marR="0" lvl="0" indent="0" algn="ctr" defTabSz="478908" eaLnBrk="1" fontAlgn="auto" latinLnBrk="0" hangingPunct="1">
              <a:lnSpc>
                <a:spcPct val="100000"/>
              </a:lnSpc>
              <a:spcBef>
                <a:spcPts val="0"/>
              </a:spcBef>
              <a:spcAft>
                <a:spcPts val="0"/>
              </a:spcAft>
              <a:buClrTx/>
              <a:buSzTx/>
              <a:buFontTx/>
              <a:buNone/>
              <a:tabLst/>
              <a:defRPr/>
            </a:pPr>
            <a:r>
              <a:rPr kumimoji="0" lang="ja-JP" altLang="ja-JP" sz="1900" kern="0" noProof="0" dirty="0" smtClean="0">
                <a:solidFill>
                  <a:prstClr val="black"/>
                </a:solidFill>
                <a:latin typeface="Calibri"/>
                <a:ea typeface="ＭＳ Ｐゴシック"/>
              </a:rPr>
              <a:t>4</a:t>
            </a:r>
            <a:r>
              <a:rPr kumimoji="0" lang="en-US" altLang="ja-JP" sz="1900" kern="0" noProof="0" dirty="0" smtClean="0">
                <a:solidFill>
                  <a:prstClr val="black"/>
                </a:solidFill>
                <a:latin typeface="Calibri"/>
                <a:ea typeface="ＭＳ Ｐゴシック"/>
              </a:rPr>
              <a:t>m</a:t>
            </a:r>
            <a:r>
              <a:rPr kumimoji="0" lang="ja-JP" altLang="en-US" sz="1900" kern="0" baseline="30000" noProof="0" dirty="0" smtClean="0">
                <a:solidFill>
                  <a:prstClr val="black"/>
                </a:solidFill>
                <a:latin typeface="Calibri"/>
                <a:ea typeface="ＭＳ Ｐゴシック"/>
              </a:rPr>
              <a:t>２</a:t>
            </a:r>
            <a:endParaRPr kumimoji="0" lang="ja-JP" altLang="en-US" sz="1900" b="0" i="0" u="none" strike="noStrike" kern="0" cap="none" spc="0" normalizeH="0" baseline="30000" noProof="0" dirty="0">
              <a:ln>
                <a:noFill/>
              </a:ln>
              <a:solidFill>
                <a:prstClr val="black"/>
              </a:solidFill>
              <a:effectLst/>
              <a:uLnTx/>
              <a:uFillTx/>
              <a:latin typeface="Calibri"/>
              <a:ea typeface="ＭＳ Ｐゴシック"/>
            </a:endParaRPr>
          </a:p>
        </p:txBody>
      </p:sp>
      <p:sp>
        <p:nvSpPr>
          <p:cNvPr id="136" name="テキスト ボックス 135"/>
          <p:cNvSpPr txBox="1"/>
          <p:nvPr/>
        </p:nvSpPr>
        <p:spPr>
          <a:xfrm>
            <a:off x="2287074" y="3845127"/>
            <a:ext cx="1526442" cy="677108"/>
          </a:xfrm>
          <a:prstGeom prst="rect">
            <a:avLst/>
          </a:prstGeom>
          <a:noFill/>
          <a:ln>
            <a:solidFill>
              <a:srgbClr val="666666"/>
            </a:solidFill>
          </a:ln>
        </p:spPr>
        <p:txBody>
          <a:bodyPr wrap="none" rtlCol="0">
            <a:spAutoFit/>
          </a:bodyPr>
          <a:lstStyle/>
          <a:p>
            <a:pPr marL="0" marR="0" lvl="0" indent="0" algn="ctr" defTabSz="478908" eaLnBrk="1" fontAlgn="auto" latinLnBrk="0" hangingPunct="1">
              <a:lnSpc>
                <a:spcPct val="100000"/>
              </a:lnSpc>
              <a:spcBef>
                <a:spcPts val="0"/>
              </a:spcBef>
              <a:spcAft>
                <a:spcPts val="0"/>
              </a:spcAft>
              <a:buClrTx/>
              <a:buSzTx/>
              <a:buFontTx/>
              <a:buNone/>
              <a:tabLst/>
              <a:defRPr/>
            </a:pPr>
            <a:r>
              <a:rPr kumimoji="0" lang="en-US" altLang="ja-JP" sz="1900" b="0" i="0" u="none" strike="noStrike" kern="0" cap="none" spc="0" normalizeH="0" baseline="0" noProof="0" dirty="0" smtClean="0">
                <a:ln>
                  <a:noFill/>
                </a:ln>
                <a:solidFill>
                  <a:prstClr val="black"/>
                </a:solidFill>
                <a:effectLst/>
                <a:uLnTx/>
                <a:uFillTx/>
                <a:latin typeface="Calibri"/>
                <a:ea typeface="ＭＳ Ｐゴシック"/>
              </a:rPr>
              <a:t>5</a:t>
            </a:r>
            <a:r>
              <a:rPr kumimoji="0" lang="ja-JP" altLang="en-US" sz="1900" b="0" i="0" u="none" strike="noStrike" kern="0" cap="none" spc="0" normalizeH="0" baseline="0" noProof="0" dirty="0" smtClean="0">
                <a:ln>
                  <a:noFill/>
                </a:ln>
                <a:solidFill>
                  <a:prstClr val="black"/>
                </a:solidFill>
                <a:effectLst/>
                <a:uLnTx/>
                <a:uFillTx/>
                <a:latin typeface="Calibri"/>
                <a:ea typeface="ＭＳ Ｐゴシック"/>
              </a:rPr>
              <a:t>年生</a:t>
            </a:r>
            <a:r>
              <a:rPr kumimoji="0" lang="ja-JP" altLang="en-US" sz="1900" kern="0" dirty="0" smtClean="0">
                <a:solidFill>
                  <a:prstClr val="black"/>
                </a:solidFill>
                <a:latin typeface="Calibri"/>
                <a:ea typeface="ＭＳ Ｐゴシック"/>
              </a:rPr>
              <a:t>の人数</a:t>
            </a:r>
            <a:endParaRPr kumimoji="0" lang="en-US" altLang="ja-JP" sz="1900" b="0" i="0" u="none" strike="noStrike" kern="0" cap="none" spc="0" normalizeH="0" baseline="0" noProof="0" dirty="0" smtClean="0">
              <a:ln>
                <a:noFill/>
              </a:ln>
              <a:solidFill>
                <a:prstClr val="black"/>
              </a:solidFill>
              <a:effectLst/>
              <a:uLnTx/>
              <a:uFillTx/>
              <a:latin typeface="Calibri"/>
              <a:ea typeface="ＭＳ Ｐゴシック"/>
            </a:endParaRPr>
          </a:p>
          <a:p>
            <a:pPr marL="0" marR="0" lvl="0" indent="0" algn="ctr" defTabSz="478908" eaLnBrk="1" fontAlgn="auto" latinLnBrk="0" hangingPunct="1">
              <a:lnSpc>
                <a:spcPct val="100000"/>
              </a:lnSpc>
              <a:spcBef>
                <a:spcPts val="0"/>
              </a:spcBef>
              <a:spcAft>
                <a:spcPts val="0"/>
              </a:spcAft>
              <a:buClrTx/>
              <a:buSzTx/>
              <a:buFontTx/>
              <a:buNone/>
              <a:tabLst/>
              <a:defRPr/>
            </a:pPr>
            <a:r>
              <a:rPr kumimoji="0" lang="ja-JP" altLang="ja-JP" sz="1900" kern="0" noProof="0" dirty="0" smtClean="0">
                <a:solidFill>
                  <a:prstClr val="black"/>
                </a:solidFill>
                <a:latin typeface="Calibri"/>
                <a:ea typeface="ＭＳ Ｐゴシック"/>
              </a:rPr>
              <a:t>1</a:t>
            </a:r>
            <a:r>
              <a:rPr kumimoji="0" lang="en-US" altLang="ja-JP" sz="1900" kern="0" noProof="0" dirty="0" smtClean="0">
                <a:solidFill>
                  <a:prstClr val="black"/>
                </a:solidFill>
                <a:latin typeface="Calibri"/>
                <a:ea typeface="ＭＳ Ｐゴシック"/>
              </a:rPr>
              <a:t>,249</a:t>
            </a:r>
            <a:r>
              <a:rPr kumimoji="0" lang="ja-JP" altLang="en-US" sz="1900" kern="0" noProof="0" dirty="0" smtClean="0">
                <a:solidFill>
                  <a:prstClr val="black"/>
                </a:solidFill>
                <a:latin typeface="Calibri"/>
                <a:ea typeface="ＭＳ Ｐゴシック"/>
              </a:rPr>
              <a:t>人</a:t>
            </a:r>
            <a:endParaRPr kumimoji="0" lang="ja-JP" altLang="en-US" sz="1900" b="0" i="0" u="none" strike="noStrike" kern="0" cap="none" spc="0" normalizeH="0" baseline="0" noProof="0" dirty="0">
              <a:ln>
                <a:noFill/>
              </a:ln>
              <a:solidFill>
                <a:prstClr val="black"/>
              </a:solidFill>
              <a:effectLst/>
              <a:uLnTx/>
              <a:uFillTx/>
              <a:latin typeface="Calibri"/>
              <a:ea typeface="ＭＳ Ｐゴシック"/>
            </a:endParaRPr>
          </a:p>
        </p:txBody>
      </p:sp>
      <p:sp>
        <p:nvSpPr>
          <p:cNvPr id="137" name="乗算記号 136"/>
          <p:cNvSpPr/>
          <p:nvPr/>
        </p:nvSpPr>
        <p:spPr>
          <a:xfrm>
            <a:off x="1753410" y="3917143"/>
            <a:ext cx="504686" cy="504686"/>
          </a:xfrm>
          <a:prstGeom prst="mathMultiply">
            <a:avLst/>
          </a:prstGeom>
          <a:solidFill>
            <a:srgbClr val="666666"/>
          </a:solidFill>
          <a:ln w="6350" cap="flat" cmpd="sng" algn="ctr">
            <a:noFill/>
            <a:prstDash val="solid"/>
            <a:miter lim="800000"/>
          </a:ln>
          <a:effectLst/>
        </p:spPr>
        <p:txBody>
          <a:bodyPr rtlCol="0" anchor="ctr"/>
          <a:lstStyle/>
          <a:p>
            <a:pPr marL="0" marR="0" lvl="0" indent="0" algn="ctr" defTabSz="478908"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138" name="等号 137"/>
          <p:cNvSpPr/>
          <p:nvPr/>
        </p:nvSpPr>
        <p:spPr>
          <a:xfrm>
            <a:off x="6346549" y="3589013"/>
            <a:ext cx="504686" cy="504686"/>
          </a:xfrm>
          <a:prstGeom prst="mathEqual">
            <a:avLst/>
          </a:prstGeom>
          <a:solidFill>
            <a:srgbClr val="666666"/>
          </a:solidFill>
          <a:ln w="6350" cap="flat" cmpd="sng" algn="ctr">
            <a:noFill/>
            <a:prstDash val="solid"/>
            <a:miter lim="800000"/>
          </a:ln>
          <a:effectLst/>
        </p:spPr>
        <p:txBody>
          <a:bodyPr rtlCol="0" anchor="ctr"/>
          <a:lstStyle/>
          <a:p>
            <a:pPr marL="0" marR="0" lvl="0" indent="0" algn="ctr" defTabSz="478908"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dirty="0">
              <a:ln>
                <a:noFill/>
              </a:ln>
              <a:solidFill>
                <a:prstClr val="black"/>
              </a:solidFill>
              <a:effectLst/>
              <a:uLnTx/>
              <a:uFillTx/>
              <a:latin typeface="Calibri"/>
              <a:ea typeface="ＭＳ Ｐゴシック"/>
              <a:cs typeface="+mn-cs"/>
            </a:endParaRPr>
          </a:p>
        </p:txBody>
      </p:sp>
      <p:sp>
        <p:nvSpPr>
          <p:cNvPr id="139" name="テキスト ボックス 138"/>
          <p:cNvSpPr txBox="1"/>
          <p:nvPr/>
        </p:nvSpPr>
        <p:spPr>
          <a:xfrm>
            <a:off x="6845112" y="3607065"/>
            <a:ext cx="1345891" cy="461665"/>
          </a:xfrm>
          <a:prstGeom prst="rect">
            <a:avLst/>
          </a:prstGeom>
          <a:noFill/>
        </p:spPr>
        <p:txBody>
          <a:bodyPr wrap="none" rtlCol="0">
            <a:spAutoFit/>
          </a:bodyPr>
          <a:lstStyle/>
          <a:p>
            <a:pPr marL="0" marR="0" lvl="0" indent="0" defTabSz="478908" eaLnBrk="1" fontAlgn="auto" latinLnBrk="0" hangingPunct="1">
              <a:lnSpc>
                <a:spcPct val="100000"/>
              </a:lnSpc>
              <a:spcBef>
                <a:spcPts val="0"/>
              </a:spcBef>
              <a:spcAft>
                <a:spcPts val="0"/>
              </a:spcAft>
              <a:buClrTx/>
              <a:buSzTx/>
              <a:buFontTx/>
              <a:buNone/>
              <a:tabLst/>
              <a:defRPr/>
            </a:pPr>
            <a:r>
              <a:rPr kumimoji="0" lang="en-US" altLang="ja-JP" sz="2400" b="1" kern="0" noProof="0" dirty="0" smtClean="0">
                <a:solidFill>
                  <a:srgbClr val="FFFFFF"/>
                </a:solidFill>
                <a:latin typeface="Calibri"/>
                <a:ea typeface="ＭＳ Ｐゴシック"/>
              </a:rPr>
              <a:t>45.5</a:t>
            </a:r>
            <a:r>
              <a:rPr kumimoji="0" lang="ja-JP" altLang="en-US" sz="2400" b="1" i="0" u="none" strike="noStrike" kern="0" cap="none" spc="0" normalizeH="0" baseline="0" noProof="0" dirty="0" smtClean="0">
                <a:ln>
                  <a:noFill/>
                </a:ln>
                <a:solidFill>
                  <a:srgbClr val="FFFFFF"/>
                </a:solidFill>
                <a:effectLst/>
                <a:uLnTx/>
                <a:uFillTx/>
                <a:latin typeface="Calibri"/>
                <a:ea typeface="ＭＳ Ｐゴシック"/>
              </a:rPr>
              <a:t>万円</a:t>
            </a:r>
            <a:endParaRPr kumimoji="0" lang="ja-JP" altLang="en-US" sz="2400" b="1" i="0" u="none" strike="noStrike" kern="0" cap="none" spc="0" normalizeH="0" baseline="0" noProof="0" dirty="0">
              <a:ln>
                <a:noFill/>
              </a:ln>
              <a:solidFill>
                <a:srgbClr val="FFFFFF"/>
              </a:solidFill>
              <a:effectLst/>
              <a:uLnTx/>
              <a:uFillTx/>
              <a:latin typeface="Calibri"/>
              <a:ea typeface="ＭＳ Ｐゴシック"/>
            </a:endParaRPr>
          </a:p>
        </p:txBody>
      </p:sp>
      <p:sp>
        <p:nvSpPr>
          <p:cNvPr id="141" name="正方形/長方形 140"/>
          <p:cNvSpPr/>
          <p:nvPr/>
        </p:nvSpPr>
        <p:spPr>
          <a:xfrm>
            <a:off x="189162" y="2990986"/>
            <a:ext cx="8780543" cy="2091585"/>
          </a:xfrm>
          <a:prstGeom prst="rect">
            <a:avLst/>
          </a:prstGeom>
          <a:noFill/>
          <a:ln w="19050" cap="flat" cmpd="sng" algn="ctr">
            <a:solidFill>
              <a:srgbClr val="66666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142" name="テキスト ボックス 141"/>
          <p:cNvSpPr txBox="1"/>
          <p:nvPr/>
        </p:nvSpPr>
        <p:spPr>
          <a:xfrm>
            <a:off x="4638854" y="3515939"/>
            <a:ext cx="1613768" cy="677108"/>
          </a:xfrm>
          <a:prstGeom prst="rect">
            <a:avLst/>
          </a:prstGeom>
          <a:noFill/>
          <a:ln>
            <a:solidFill>
              <a:srgbClr val="666666"/>
            </a:solidFill>
          </a:ln>
        </p:spPr>
        <p:txBody>
          <a:bodyPr wrap="none" rtlCol="0">
            <a:spAutoFit/>
          </a:bodyPr>
          <a:lstStyle/>
          <a:p>
            <a:pPr marL="0" marR="0" lvl="0" indent="0" algn="ctr" defTabSz="478908" eaLnBrk="1" fontAlgn="auto" latinLnBrk="0" hangingPunct="1">
              <a:lnSpc>
                <a:spcPct val="100000"/>
              </a:lnSpc>
              <a:spcBef>
                <a:spcPts val="0"/>
              </a:spcBef>
              <a:spcAft>
                <a:spcPts val="0"/>
              </a:spcAft>
              <a:buClrTx/>
              <a:buSzTx/>
              <a:buFontTx/>
              <a:buNone/>
              <a:tabLst/>
              <a:defRPr/>
            </a:pPr>
            <a:r>
              <a:rPr kumimoji="0" lang="ja-JP" altLang="en-US" sz="1900" kern="0" dirty="0" smtClean="0">
                <a:solidFill>
                  <a:prstClr val="black"/>
                </a:solidFill>
                <a:latin typeface="Calibri"/>
                <a:ea typeface="ＭＳ Ｐゴシック"/>
              </a:rPr>
              <a:t>農地購入費</a:t>
            </a:r>
            <a:r>
              <a:rPr kumimoji="0" lang="en-US" altLang="ja-JP" sz="1900" b="0" i="0" u="none" strike="noStrike" kern="0" cap="none" spc="0" normalizeH="0" baseline="0" noProof="0" dirty="0" smtClean="0">
                <a:ln>
                  <a:noFill/>
                </a:ln>
                <a:solidFill>
                  <a:prstClr val="black"/>
                </a:solidFill>
                <a:effectLst/>
                <a:uLnTx/>
                <a:uFillTx/>
                <a:latin typeface="Calibri"/>
                <a:ea typeface="ＭＳ Ｐゴシック"/>
              </a:rPr>
              <a:t>/</a:t>
            </a:r>
            <a:r>
              <a:rPr kumimoji="0" lang="en-US" altLang="ja-JP" sz="1900" kern="0" dirty="0">
                <a:solidFill>
                  <a:prstClr val="black"/>
                </a:solidFill>
                <a:latin typeface="Calibri"/>
                <a:ea typeface="ＭＳ Ｐゴシック"/>
              </a:rPr>
              <a:t>a</a:t>
            </a:r>
            <a:endParaRPr kumimoji="0" lang="en-US" altLang="ja-JP" sz="1900" b="0" i="0" u="none" strike="noStrike" kern="0" cap="none" spc="0" normalizeH="0" baseline="0" noProof="0" dirty="0">
              <a:ln>
                <a:noFill/>
              </a:ln>
              <a:solidFill>
                <a:prstClr val="black"/>
              </a:solidFill>
              <a:effectLst/>
              <a:uLnTx/>
              <a:uFillTx/>
              <a:latin typeface="Calibri"/>
              <a:ea typeface="ＭＳ Ｐゴシック"/>
            </a:endParaRPr>
          </a:p>
          <a:p>
            <a:pPr marL="0" marR="0" lvl="0" indent="0" algn="ctr" defTabSz="478908" eaLnBrk="1" fontAlgn="auto" latinLnBrk="0" hangingPunct="1">
              <a:lnSpc>
                <a:spcPct val="100000"/>
              </a:lnSpc>
              <a:spcBef>
                <a:spcPts val="0"/>
              </a:spcBef>
              <a:spcAft>
                <a:spcPts val="0"/>
              </a:spcAft>
              <a:buClrTx/>
              <a:buSzTx/>
              <a:buFontTx/>
              <a:buNone/>
              <a:tabLst/>
              <a:defRPr/>
            </a:pPr>
            <a:r>
              <a:rPr kumimoji="0" lang="en-US" altLang="ja-JP" sz="1900" kern="0" dirty="0" smtClean="0">
                <a:solidFill>
                  <a:prstClr val="black"/>
                </a:solidFill>
                <a:latin typeface="Calibri"/>
                <a:ea typeface="ＭＳ Ｐゴシック"/>
              </a:rPr>
              <a:t>91,000</a:t>
            </a:r>
            <a:r>
              <a:rPr kumimoji="0" lang="ja-JP" altLang="en-US" sz="1900" kern="0" dirty="0" smtClean="0">
                <a:solidFill>
                  <a:prstClr val="black"/>
                </a:solidFill>
                <a:latin typeface="Calibri"/>
                <a:ea typeface="ＭＳ Ｐゴシック"/>
              </a:rPr>
              <a:t>円</a:t>
            </a:r>
            <a:endParaRPr kumimoji="0" lang="ja-JP" altLang="en-US" sz="1900" b="0" i="0" u="none" strike="noStrike" kern="0" cap="none" spc="0" normalizeH="0" baseline="0" noProof="0" dirty="0">
              <a:ln>
                <a:noFill/>
              </a:ln>
              <a:solidFill>
                <a:prstClr val="black"/>
              </a:solidFill>
              <a:effectLst/>
              <a:uLnTx/>
              <a:uFillTx/>
              <a:latin typeface="Calibri"/>
              <a:ea typeface="ＭＳ Ｐゴシック"/>
            </a:endParaRPr>
          </a:p>
        </p:txBody>
      </p:sp>
      <p:sp>
        <p:nvSpPr>
          <p:cNvPr id="144" name="テキスト ボックス 143"/>
          <p:cNvSpPr txBox="1"/>
          <p:nvPr/>
        </p:nvSpPr>
        <p:spPr>
          <a:xfrm>
            <a:off x="4638854" y="4282121"/>
            <a:ext cx="1633781" cy="677108"/>
          </a:xfrm>
          <a:prstGeom prst="rect">
            <a:avLst/>
          </a:prstGeom>
          <a:noFill/>
          <a:ln>
            <a:solidFill>
              <a:srgbClr val="666666"/>
            </a:solidFill>
          </a:ln>
        </p:spPr>
        <p:txBody>
          <a:bodyPr wrap="none" rtlCol="0">
            <a:spAutoFit/>
          </a:bodyPr>
          <a:lstStyle/>
          <a:p>
            <a:pPr marL="0" marR="0" lvl="0" indent="0" algn="ctr" defTabSz="478908" eaLnBrk="1" fontAlgn="auto" latinLnBrk="0" hangingPunct="1">
              <a:lnSpc>
                <a:spcPct val="100000"/>
              </a:lnSpc>
              <a:spcBef>
                <a:spcPts val="0"/>
              </a:spcBef>
              <a:spcAft>
                <a:spcPts val="0"/>
              </a:spcAft>
              <a:buClrTx/>
              <a:buSzTx/>
              <a:buFontTx/>
              <a:buNone/>
              <a:tabLst/>
              <a:defRPr/>
            </a:pPr>
            <a:r>
              <a:rPr kumimoji="0" lang="ja-JP" altLang="en-US" sz="1900" kern="0" noProof="0" dirty="0" smtClean="0">
                <a:latin typeface="Calibri"/>
                <a:ea typeface="ＭＳ Ｐゴシック"/>
              </a:rPr>
              <a:t>固定資産税</a:t>
            </a:r>
            <a:r>
              <a:rPr kumimoji="0" lang="en-US" altLang="ja-JP" sz="1900" i="0" u="none" strike="noStrike" kern="0" cap="none" spc="0" normalizeH="0" baseline="0" noProof="0" dirty="0" smtClean="0">
                <a:ln>
                  <a:noFill/>
                </a:ln>
                <a:effectLst/>
                <a:uLnTx/>
                <a:uFillTx/>
                <a:latin typeface="Calibri"/>
                <a:ea typeface="ＭＳ Ｐゴシック"/>
              </a:rPr>
              <a:t>/</a:t>
            </a:r>
            <a:r>
              <a:rPr kumimoji="0" lang="en-US" altLang="ja-JP" sz="1900" kern="0" dirty="0" smtClean="0">
                <a:latin typeface="Calibri"/>
                <a:ea typeface="ＭＳ Ｐゴシック"/>
              </a:rPr>
              <a:t>a</a:t>
            </a:r>
            <a:endParaRPr kumimoji="0" lang="en-US" altLang="ja-JP" sz="1900" kern="0" dirty="0">
              <a:latin typeface="Calibri"/>
              <a:ea typeface="ＭＳ Ｐゴシック"/>
            </a:endParaRPr>
          </a:p>
          <a:p>
            <a:pPr marL="0" marR="0" lvl="0" indent="0" algn="ctr" defTabSz="478908" eaLnBrk="1" fontAlgn="auto" latinLnBrk="0" hangingPunct="1">
              <a:lnSpc>
                <a:spcPct val="100000"/>
              </a:lnSpc>
              <a:spcBef>
                <a:spcPts val="0"/>
              </a:spcBef>
              <a:spcAft>
                <a:spcPts val="0"/>
              </a:spcAft>
              <a:buClrTx/>
              <a:buSzTx/>
              <a:buFontTx/>
              <a:buNone/>
              <a:tabLst/>
              <a:defRPr/>
            </a:pPr>
            <a:r>
              <a:rPr kumimoji="0" lang="en-US" altLang="ja-JP" sz="1900" kern="0" dirty="0" smtClean="0">
                <a:latin typeface="Calibri"/>
                <a:ea typeface="ＭＳ Ｐゴシック"/>
              </a:rPr>
              <a:t>100</a:t>
            </a:r>
            <a:r>
              <a:rPr kumimoji="0" lang="ja-JP" altLang="en-US" sz="1900" kern="0" dirty="0" smtClean="0">
                <a:latin typeface="Calibri"/>
                <a:ea typeface="ＭＳ Ｐゴシック"/>
              </a:rPr>
              <a:t>円</a:t>
            </a:r>
            <a:endParaRPr kumimoji="0" lang="ja-JP" altLang="en-US" sz="1900" i="0" u="none" strike="noStrike" kern="0" cap="none" spc="0" normalizeH="0" baseline="0" noProof="0" dirty="0">
              <a:ln>
                <a:noFill/>
              </a:ln>
              <a:effectLst/>
              <a:uLnTx/>
              <a:uFillTx/>
              <a:latin typeface="Calibri"/>
              <a:ea typeface="ＭＳ Ｐゴシック"/>
            </a:endParaRPr>
          </a:p>
        </p:txBody>
      </p:sp>
      <p:sp>
        <p:nvSpPr>
          <p:cNvPr id="147" name="角丸四角形 146"/>
          <p:cNvSpPr/>
          <p:nvPr/>
        </p:nvSpPr>
        <p:spPr>
          <a:xfrm>
            <a:off x="7255766" y="5817574"/>
            <a:ext cx="1263536" cy="677221"/>
          </a:xfrm>
          <a:prstGeom prst="roundRect">
            <a:avLst/>
          </a:prstGeom>
          <a:solidFill>
            <a:srgbClr val="1986C4"/>
          </a:solidFill>
          <a:ln w="6350" cap="flat" cmpd="sng" algn="ctr">
            <a:noFill/>
            <a:prstDash val="solid"/>
            <a:miter lim="800000"/>
          </a:ln>
          <a:effectLst/>
        </p:spPr>
        <p:txBody>
          <a:bodyPr rtlCol="0" anchor="ctr"/>
          <a:lstStyle/>
          <a:p>
            <a:pPr marL="0" marR="0" lvl="0" indent="0" algn="ctr" defTabSz="478908"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dirty="0">
              <a:ln>
                <a:noFill/>
              </a:ln>
              <a:solidFill>
                <a:prstClr val="white"/>
              </a:solidFill>
              <a:effectLst/>
              <a:uLnTx/>
              <a:uFillTx/>
              <a:latin typeface="Calibri"/>
              <a:ea typeface="ＭＳ Ｐゴシック"/>
              <a:cs typeface="+mn-cs"/>
            </a:endParaRPr>
          </a:p>
        </p:txBody>
      </p:sp>
      <p:sp>
        <p:nvSpPr>
          <p:cNvPr id="148" name="テキスト ボックス 147"/>
          <p:cNvSpPr txBox="1"/>
          <p:nvPr/>
        </p:nvSpPr>
        <p:spPr>
          <a:xfrm>
            <a:off x="189164" y="5282758"/>
            <a:ext cx="8780542" cy="430887"/>
          </a:xfrm>
          <a:prstGeom prst="rect">
            <a:avLst/>
          </a:prstGeom>
          <a:solidFill>
            <a:srgbClr val="666666"/>
          </a:solidFill>
        </p:spPr>
        <p:txBody>
          <a:bodyPr wrap="square" rtlCol="0">
            <a:spAutoFit/>
          </a:bodyPr>
          <a:lstStyle/>
          <a:p>
            <a:pPr marL="0" marR="0" lvl="0" indent="0" defTabSz="478908" eaLnBrk="1" fontAlgn="auto" latinLnBrk="0" hangingPunct="1">
              <a:lnSpc>
                <a:spcPct val="100000"/>
              </a:lnSpc>
              <a:spcBef>
                <a:spcPts val="0"/>
              </a:spcBef>
              <a:spcAft>
                <a:spcPts val="0"/>
              </a:spcAft>
              <a:buClrTx/>
              <a:buSzTx/>
              <a:buFontTx/>
              <a:buNone/>
              <a:tabLst/>
              <a:defRPr/>
            </a:pPr>
            <a:r>
              <a:rPr kumimoji="0" lang="en-US" altLang="ja-JP" sz="2200" b="1" kern="0" dirty="0" smtClean="0">
                <a:solidFill>
                  <a:prstClr val="white"/>
                </a:solidFill>
                <a:latin typeface="Calibri"/>
                <a:ea typeface="ＭＳ Ｐゴシック"/>
              </a:rPr>
              <a:t>③</a:t>
            </a:r>
            <a:r>
              <a:rPr kumimoji="0" lang="ja-JP" altLang="en-US" sz="2200" b="1" kern="0" dirty="0">
                <a:solidFill>
                  <a:prstClr val="white"/>
                </a:solidFill>
                <a:latin typeface="Calibri"/>
                <a:ea typeface="ＭＳ Ｐゴシック"/>
              </a:rPr>
              <a:t>6</a:t>
            </a:r>
            <a:r>
              <a:rPr kumimoji="0" lang="ja-JP" altLang="en-US" sz="2200" b="1" kern="0" dirty="0" smtClean="0">
                <a:solidFill>
                  <a:prstClr val="white"/>
                </a:solidFill>
                <a:latin typeface="Calibri"/>
                <a:ea typeface="ＭＳ Ｐゴシック"/>
              </a:rPr>
              <a:t>年生プログラム（使い捨てカメラ＋ホール代）</a:t>
            </a:r>
            <a:endParaRPr kumimoji="0" lang="ja-JP" altLang="en-US" sz="2200" b="1" i="0" u="none" strike="noStrike" kern="0" cap="none" spc="0" normalizeH="0" baseline="0" noProof="0" dirty="0">
              <a:ln>
                <a:noFill/>
              </a:ln>
              <a:solidFill>
                <a:prstClr val="white"/>
              </a:solidFill>
              <a:effectLst/>
              <a:uLnTx/>
              <a:uFillTx/>
              <a:latin typeface="Calibri"/>
              <a:ea typeface="ＭＳ Ｐゴシック"/>
            </a:endParaRPr>
          </a:p>
        </p:txBody>
      </p:sp>
      <p:sp>
        <p:nvSpPr>
          <p:cNvPr id="149" name="テキスト ボックス 148"/>
          <p:cNvSpPr txBox="1"/>
          <p:nvPr/>
        </p:nvSpPr>
        <p:spPr>
          <a:xfrm>
            <a:off x="341556" y="5831363"/>
            <a:ext cx="2154738" cy="677108"/>
          </a:xfrm>
          <a:prstGeom prst="rect">
            <a:avLst/>
          </a:prstGeom>
          <a:noFill/>
          <a:ln>
            <a:solidFill>
              <a:srgbClr val="666666"/>
            </a:solidFill>
          </a:ln>
        </p:spPr>
        <p:txBody>
          <a:bodyPr wrap="none" rtlCol="0">
            <a:spAutoFit/>
          </a:bodyPr>
          <a:lstStyle/>
          <a:p>
            <a:pPr marL="0" marR="0" lvl="0" indent="0" algn="ctr" defTabSz="478908" eaLnBrk="1" fontAlgn="auto" latinLnBrk="0" hangingPunct="1">
              <a:lnSpc>
                <a:spcPct val="100000"/>
              </a:lnSpc>
              <a:spcBef>
                <a:spcPts val="0"/>
              </a:spcBef>
              <a:spcAft>
                <a:spcPts val="0"/>
              </a:spcAft>
              <a:buClrTx/>
              <a:buSzTx/>
              <a:buFontTx/>
              <a:buNone/>
              <a:tabLst/>
              <a:defRPr/>
            </a:pPr>
            <a:r>
              <a:rPr kumimoji="0" lang="ja-JP" altLang="en-US" sz="1900" kern="0" noProof="0" dirty="0" smtClean="0">
                <a:solidFill>
                  <a:prstClr val="black"/>
                </a:solidFill>
                <a:latin typeface="Calibri"/>
                <a:ea typeface="ＭＳ Ｐゴシック"/>
              </a:rPr>
              <a:t>使い捨てカメラ</a:t>
            </a:r>
            <a:r>
              <a:rPr kumimoji="0" lang="en-US" altLang="ja-JP" sz="1900" b="0" i="0" u="none" strike="noStrike" kern="0" cap="none" spc="0" normalizeH="0" baseline="0" noProof="0" dirty="0" smtClean="0">
                <a:ln>
                  <a:noFill/>
                </a:ln>
                <a:solidFill>
                  <a:prstClr val="black"/>
                </a:solidFill>
                <a:effectLst/>
                <a:uLnTx/>
                <a:uFillTx/>
                <a:latin typeface="Calibri"/>
                <a:ea typeface="ＭＳ Ｐゴシック"/>
              </a:rPr>
              <a:t>/</a:t>
            </a:r>
            <a:r>
              <a:rPr kumimoji="0" lang="ja-JP" altLang="en-US" sz="1900" kern="0" noProof="0" dirty="0" smtClean="0">
                <a:solidFill>
                  <a:prstClr val="black"/>
                </a:solidFill>
                <a:latin typeface="Calibri"/>
                <a:ea typeface="ＭＳ Ｐゴシック"/>
              </a:rPr>
              <a:t>1個</a:t>
            </a:r>
            <a:endParaRPr kumimoji="0" lang="en-US" altLang="ja-JP" sz="1900" b="0" i="0" u="none" strike="noStrike" kern="0" cap="none" spc="0" normalizeH="0" baseline="0" noProof="0" dirty="0">
              <a:ln>
                <a:noFill/>
              </a:ln>
              <a:solidFill>
                <a:prstClr val="black"/>
              </a:solidFill>
              <a:effectLst/>
              <a:uLnTx/>
              <a:uFillTx/>
              <a:latin typeface="Calibri"/>
              <a:ea typeface="ＭＳ Ｐゴシック"/>
            </a:endParaRPr>
          </a:p>
          <a:p>
            <a:pPr marL="0" marR="0" lvl="0" indent="0" algn="ctr" defTabSz="478908" eaLnBrk="1" fontAlgn="auto" latinLnBrk="0" hangingPunct="1">
              <a:lnSpc>
                <a:spcPct val="100000"/>
              </a:lnSpc>
              <a:spcBef>
                <a:spcPts val="0"/>
              </a:spcBef>
              <a:spcAft>
                <a:spcPts val="0"/>
              </a:spcAft>
              <a:buClrTx/>
              <a:buSzTx/>
              <a:buFontTx/>
              <a:buNone/>
              <a:tabLst/>
              <a:defRPr/>
            </a:pPr>
            <a:r>
              <a:rPr kumimoji="0" lang="ja-JP" altLang="ja-JP" sz="1900" kern="0" dirty="0" smtClean="0">
                <a:solidFill>
                  <a:prstClr val="black"/>
                </a:solidFill>
                <a:latin typeface="Calibri"/>
                <a:ea typeface="ＭＳ Ｐゴシック"/>
              </a:rPr>
              <a:t>7</a:t>
            </a:r>
            <a:r>
              <a:rPr kumimoji="0" lang="en-US" altLang="ja-JP" sz="1900" kern="0" dirty="0" smtClean="0">
                <a:solidFill>
                  <a:prstClr val="black"/>
                </a:solidFill>
                <a:latin typeface="Calibri"/>
                <a:ea typeface="ＭＳ Ｐゴシック"/>
              </a:rPr>
              <a:t>34</a:t>
            </a:r>
            <a:r>
              <a:rPr kumimoji="0" lang="ja-JP" altLang="en-US" sz="1900" kern="0" dirty="0" smtClean="0">
                <a:solidFill>
                  <a:prstClr val="black"/>
                </a:solidFill>
                <a:latin typeface="Calibri"/>
                <a:ea typeface="ＭＳ Ｐゴシック"/>
              </a:rPr>
              <a:t>円</a:t>
            </a:r>
            <a:endParaRPr kumimoji="0" lang="ja-JP" altLang="en-US" sz="1900" b="0" i="0" u="none" strike="noStrike" kern="0" cap="none" spc="0" normalizeH="0" baseline="0" noProof="0" dirty="0">
              <a:ln>
                <a:noFill/>
              </a:ln>
              <a:solidFill>
                <a:prstClr val="black"/>
              </a:solidFill>
              <a:effectLst/>
              <a:uLnTx/>
              <a:uFillTx/>
              <a:latin typeface="Calibri"/>
              <a:ea typeface="ＭＳ Ｐゴシック"/>
            </a:endParaRPr>
          </a:p>
        </p:txBody>
      </p:sp>
      <p:sp>
        <p:nvSpPr>
          <p:cNvPr id="150" name="テキスト ボックス 149"/>
          <p:cNvSpPr txBox="1"/>
          <p:nvPr/>
        </p:nvSpPr>
        <p:spPr>
          <a:xfrm>
            <a:off x="2965273" y="5817687"/>
            <a:ext cx="1716085" cy="677108"/>
          </a:xfrm>
          <a:prstGeom prst="rect">
            <a:avLst/>
          </a:prstGeom>
          <a:noFill/>
          <a:ln>
            <a:solidFill>
              <a:srgbClr val="666666"/>
            </a:solidFill>
          </a:ln>
        </p:spPr>
        <p:txBody>
          <a:bodyPr wrap="none" rtlCol="0">
            <a:spAutoFit/>
          </a:bodyPr>
          <a:lstStyle/>
          <a:p>
            <a:pPr marL="0" marR="0" lvl="0" indent="0" algn="ctr" defTabSz="478908" eaLnBrk="1" fontAlgn="auto" latinLnBrk="0" hangingPunct="1">
              <a:lnSpc>
                <a:spcPct val="100000"/>
              </a:lnSpc>
              <a:spcBef>
                <a:spcPts val="0"/>
              </a:spcBef>
              <a:spcAft>
                <a:spcPts val="0"/>
              </a:spcAft>
              <a:buClrTx/>
              <a:buSzTx/>
              <a:buFontTx/>
              <a:buNone/>
              <a:tabLst/>
              <a:defRPr/>
            </a:pPr>
            <a:r>
              <a:rPr kumimoji="0" lang="ja-JP" altLang="en-US" sz="1900" kern="0" noProof="0" dirty="0" smtClean="0">
                <a:solidFill>
                  <a:prstClr val="black"/>
                </a:solidFill>
                <a:latin typeface="Calibri"/>
                <a:ea typeface="ＭＳ Ｐゴシック"/>
              </a:rPr>
              <a:t>6人グループ数</a:t>
            </a:r>
            <a:endParaRPr kumimoji="0" lang="en-US" altLang="ja-JP" sz="1900" b="0" i="0" u="none" strike="noStrike" kern="0" cap="none" spc="0" normalizeH="0" baseline="0" noProof="0" dirty="0" smtClean="0">
              <a:ln>
                <a:noFill/>
              </a:ln>
              <a:solidFill>
                <a:prstClr val="black"/>
              </a:solidFill>
              <a:effectLst/>
              <a:uLnTx/>
              <a:uFillTx/>
              <a:latin typeface="Calibri"/>
              <a:ea typeface="ＭＳ Ｐゴシック"/>
            </a:endParaRPr>
          </a:p>
          <a:p>
            <a:pPr marL="0" marR="0" lvl="0" indent="0" algn="ctr" defTabSz="478908" eaLnBrk="1" fontAlgn="auto" latinLnBrk="0" hangingPunct="1">
              <a:lnSpc>
                <a:spcPct val="100000"/>
              </a:lnSpc>
              <a:spcBef>
                <a:spcPts val="0"/>
              </a:spcBef>
              <a:spcAft>
                <a:spcPts val="0"/>
              </a:spcAft>
              <a:buClrTx/>
              <a:buSzTx/>
              <a:buFontTx/>
              <a:buNone/>
              <a:tabLst/>
              <a:defRPr/>
            </a:pPr>
            <a:r>
              <a:rPr kumimoji="0" lang="ja-JP" altLang="ja-JP" sz="1900" kern="0" noProof="0" dirty="0" smtClean="0">
                <a:solidFill>
                  <a:prstClr val="black"/>
                </a:solidFill>
                <a:latin typeface="Calibri"/>
                <a:ea typeface="ＭＳ Ｐゴシック"/>
              </a:rPr>
              <a:t>2</a:t>
            </a:r>
            <a:r>
              <a:rPr kumimoji="0" lang="en-US" altLang="ja-JP" sz="1900" kern="0" noProof="0" dirty="0" smtClean="0">
                <a:solidFill>
                  <a:prstClr val="black"/>
                </a:solidFill>
                <a:latin typeface="Calibri"/>
                <a:ea typeface="ＭＳ Ｐゴシック"/>
              </a:rPr>
              <a:t>04</a:t>
            </a:r>
            <a:endParaRPr kumimoji="0" lang="ja-JP" altLang="en-US" sz="1900" b="0" i="0" u="none" strike="noStrike" kern="0" cap="none" spc="0" normalizeH="0" baseline="0" noProof="0" dirty="0">
              <a:ln>
                <a:noFill/>
              </a:ln>
              <a:solidFill>
                <a:prstClr val="black"/>
              </a:solidFill>
              <a:effectLst/>
              <a:uLnTx/>
              <a:uFillTx/>
              <a:latin typeface="Calibri"/>
              <a:ea typeface="ＭＳ Ｐゴシック"/>
            </a:endParaRPr>
          </a:p>
        </p:txBody>
      </p:sp>
      <p:sp>
        <p:nvSpPr>
          <p:cNvPr id="151" name="乗算記号 150"/>
          <p:cNvSpPr/>
          <p:nvPr/>
        </p:nvSpPr>
        <p:spPr>
          <a:xfrm>
            <a:off x="2464537" y="5903267"/>
            <a:ext cx="504686" cy="504686"/>
          </a:xfrm>
          <a:prstGeom prst="mathMultiply">
            <a:avLst/>
          </a:prstGeom>
          <a:solidFill>
            <a:srgbClr val="666666"/>
          </a:solidFill>
          <a:ln w="6350" cap="flat" cmpd="sng" algn="ctr">
            <a:noFill/>
            <a:prstDash val="solid"/>
            <a:miter lim="800000"/>
          </a:ln>
          <a:effectLst/>
        </p:spPr>
        <p:txBody>
          <a:bodyPr rtlCol="0" anchor="ctr"/>
          <a:lstStyle/>
          <a:p>
            <a:pPr marL="0" marR="0" lvl="0" indent="0" algn="ctr" defTabSz="478908"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152" name="等号 151"/>
          <p:cNvSpPr/>
          <p:nvPr/>
        </p:nvSpPr>
        <p:spPr>
          <a:xfrm>
            <a:off x="6740986" y="5900127"/>
            <a:ext cx="504686" cy="504686"/>
          </a:xfrm>
          <a:prstGeom prst="mathEqual">
            <a:avLst/>
          </a:prstGeom>
          <a:solidFill>
            <a:srgbClr val="666666"/>
          </a:solidFill>
          <a:ln w="6350" cap="flat" cmpd="sng" algn="ctr">
            <a:noFill/>
            <a:prstDash val="solid"/>
            <a:miter lim="800000"/>
          </a:ln>
          <a:effectLst/>
        </p:spPr>
        <p:txBody>
          <a:bodyPr rtlCol="0" anchor="ctr"/>
          <a:lstStyle/>
          <a:p>
            <a:pPr marL="0" marR="0" lvl="0" indent="0" algn="ctr" defTabSz="478908"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dirty="0">
              <a:ln>
                <a:noFill/>
              </a:ln>
              <a:solidFill>
                <a:prstClr val="black"/>
              </a:solidFill>
              <a:effectLst/>
              <a:uLnTx/>
              <a:uFillTx/>
              <a:latin typeface="Calibri"/>
              <a:ea typeface="ＭＳ Ｐゴシック"/>
              <a:cs typeface="+mn-cs"/>
            </a:endParaRPr>
          </a:p>
        </p:txBody>
      </p:sp>
      <p:sp>
        <p:nvSpPr>
          <p:cNvPr id="153" name="テキスト ボックス 152"/>
          <p:cNvSpPr txBox="1"/>
          <p:nvPr/>
        </p:nvSpPr>
        <p:spPr>
          <a:xfrm>
            <a:off x="7337424" y="5918179"/>
            <a:ext cx="1110100" cy="461665"/>
          </a:xfrm>
          <a:prstGeom prst="rect">
            <a:avLst/>
          </a:prstGeom>
          <a:noFill/>
        </p:spPr>
        <p:txBody>
          <a:bodyPr wrap="none" rtlCol="0">
            <a:spAutoFit/>
          </a:bodyPr>
          <a:lstStyle/>
          <a:p>
            <a:pPr marL="0" marR="0" lvl="0" indent="0" defTabSz="478908" eaLnBrk="1" fontAlgn="auto" latinLnBrk="0" hangingPunct="1">
              <a:lnSpc>
                <a:spcPct val="100000"/>
              </a:lnSpc>
              <a:spcBef>
                <a:spcPts val="0"/>
              </a:spcBef>
              <a:spcAft>
                <a:spcPts val="0"/>
              </a:spcAft>
              <a:buClrTx/>
              <a:buSzTx/>
              <a:buFontTx/>
              <a:buNone/>
              <a:tabLst/>
              <a:defRPr/>
            </a:pPr>
            <a:r>
              <a:rPr kumimoji="0" lang="ja-JP" altLang="ja-JP" sz="2400" b="1" kern="0" dirty="0" smtClean="0">
                <a:solidFill>
                  <a:srgbClr val="FFFFFF"/>
                </a:solidFill>
                <a:latin typeface="Calibri"/>
                <a:ea typeface="ＭＳ Ｐゴシック"/>
              </a:rPr>
              <a:t>1</a:t>
            </a:r>
            <a:r>
              <a:rPr kumimoji="0" lang="en-US" altLang="ja-JP" sz="2400" b="1" kern="0" dirty="0" smtClean="0">
                <a:solidFill>
                  <a:srgbClr val="FFFFFF"/>
                </a:solidFill>
                <a:latin typeface="Calibri"/>
                <a:ea typeface="ＭＳ Ｐゴシック"/>
              </a:rPr>
              <a:t>8</a:t>
            </a:r>
            <a:r>
              <a:rPr kumimoji="0" lang="ja-JP" altLang="en-US" sz="2400" b="1" i="0" u="none" strike="noStrike" kern="0" cap="none" spc="0" normalizeH="0" baseline="0" noProof="0" dirty="0" smtClean="0">
                <a:ln>
                  <a:noFill/>
                </a:ln>
                <a:solidFill>
                  <a:srgbClr val="FFFFFF"/>
                </a:solidFill>
                <a:effectLst/>
                <a:uLnTx/>
                <a:uFillTx/>
                <a:latin typeface="Calibri"/>
                <a:ea typeface="ＭＳ Ｐゴシック"/>
              </a:rPr>
              <a:t>万円</a:t>
            </a:r>
            <a:endParaRPr kumimoji="0" lang="ja-JP" altLang="en-US" sz="2400" b="1" i="0" u="none" strike="noStrike" kern="0" cap="none" spc="0" normalizeH="0" baseline="0" noProof="0" dirty="0">
              <a:ln>
                <a:noFill/>
              </a:ln>
              <a:solidFill>
                <a:srgbClr val="FFFFFF"/>
              </a:solidFill>
              <a:effectLst/>
              <a:uLnTx/>
              <a:uFillTx/>
              <a:latin typeface="Calibri"/>
              <a:ea typeface="ＭＳ Ｐゴシック"/>
            </a:endParaRPr>
          </a:p>
        </p:txBody>
      </p:sp>
      <p:sp>
        <p:nvSpPr>
          <p:cNvPr id="154" name="テキスト ボックス 153"/>
          <p:cNvSpPr txBox="1"/>
          <p:nvPr/>
        </p:nvSpPr>
        <p:spPr>
          <a:xfrm>
            <a:off x="8461301" y="6190598"/>
            <a:ext cx="522430" cy="384721"/>
          </a:xfrm>
          <a:prstGeom prst="rect">
            <a:avLst/>
          </a:prstGeom>
          <a:noFill/>
        </p:spPr>
        <p:txBody>
          <a:bodyPr wrap="none" rtlCol="0">
            <a:spAutoFit/>
          </a:bodyPr>
          <a:lstStyle/>
          <a:p>
            <a:pPr marL="0" marR="0" lvl="0" indent="0" defTabSz="478908" eaLnBrk="1" fontAlgn="auto" latinLnBrk="0" hangingPunct="1">
              <a:lnSpc>
                <a:spcPct val="100000"/>
              </a:lnSpc>
              <a:spcBef>
                <a:spcPts val="0"/>
              </a:spcBef>
              <a:spcAft>
                <a:spcPts val="0"/>
              </a:spcAft>
              <a:buClrTx/>
              <a:buSzTx/>
              <a:buFontTx/>
              <a:buNone/>
              <a:tabLst/>
              <a:defRPr/>
            </a:pPr>
            <a:r>
              <a:rPr kumimoji="0" lang="en-US" altLang="ja-JP" sz="1900" b="0" i="0" u="none" strike="noStrike" kern="0" cap="none" spc="0" normalizeH="0" baseline="0" noProof="0" dirty="0">
                <a:ln>
                  <a:noFill/>
                </a:ln>
                <a:solidFill>
                  <a:srgbClr val="1986C4"/>
                </a:solidFill>
                <a:effectLst/>
                <a:uLnTx/>
                <a:uFillTx/>
                <a:latin typeface="Calibri"/>
                <a:ea typeface="ＭＳ Ｐゴシック"/>
              </a:rPr>
              <a:t>/</a:t>
            </a:r>
            <a:r>
              <a:rPr kumimoji="0" lang="ja-JP" altLang="en-US" sz="1900" b="0" i="0" u="none" strike="noStrike" kern="0" cap="none" spc="0" normalizeH="0" baseline="0" noProof="0" dirty="0">
                <a:ln>
                  <a:noFill/>
                </a:ln>
                <a:solidFill>
                  <a:srgbClr val="1986C4"/>
                </a:solidFill>
                <a:effectLst/>
                <a:uLnTx/>
                <a:uFillTx/>
                <a:latin typeface="Calibri"/>
                <a:ea typeface="ＭＳ Ｐゴシック"/>
              </a:rPr>
              <a:t>年</a:t>
            </a:r>
          </a:p>
        </p:txBody>
      </p:sp>
      <p:sp>
        <p:nvSpPr>
          <p:cNvPr id="155" name="正方形/長方形 154"/>
          <p:cNvSpPr/>
          <p:nvPr/>
        </p:nvSpPr>
        <p:spPr>
          <a:xfrm>
            <a:off x="189163" y="5274839"/>
            <a:ext cx="8780543" cy="1427597"/>
          </a:xfrm>
          <a:prstGeom prst="rect">
            <a:avLst/>
          </a:prstGeom>
          <a:noFill/>
          <a:ln w="19050" cap="flat" cmpd="sng" algn="ctr">
            <a:solidFill>
              <a:srgbClr val="66666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156" name="テキスト ボックス 155"/>
          <p:cNvSpPr txBox="1"/>
          <p:nvPr/>
        </p:nvSpPr>
        <p:spPr>
          <a:xfrm>
            <a:off x="5132216" y="5831251"/>
            <a:ext cx="1590330" cy="677108"/>
          </a:xfrm>
          <a:prstGeom prst="rect">
            <a:avLst/>
          </a:prstGeom>
          <a:noFill/>
          <a:ln>
            <a:solidFill>
              <a:srgbClr val="666666"/>
            </a:solidFill>
          </a:ln>
        </p:spPr>
        <p:txBody>
          <a:bodyPr wrap="none" rtlCol="0">
            <a:spAutoFit/>
          </a:bodyPr>
          <a:lstStyle/>
          <a:p>
            <a:pPr marL="0" marR="0" lvl="0" indent="0" algn="ctr" defTabSz="478908" eaLnBrk="1" fontAlgn="auto" latinLnBrk="0" hangingPunct="1">
              <a:lnSpc>
                <a:spcPct val="100000"/>
              </a:lnSpc>
              <a:spcBef>
                <a:spcPts val="0"/>
              </a:spcBef>
              <a:spcAft>
                <a:spcPts val="0"/>
              </a:spcAft>
              <a:buClrTx/>
              <a:buSzTx/>
              <a:buFontTx/>
              <a:buNone/>
              <a:tabLst/>
              <a:defRPr/>
            </a:pPr>
            <a:r>
              <a:rPr kumimoji="0" lang="ja-JP" altLang="en-US" sz="1900" kern="0" dirty="0" smtClean="0">
                <a:solidFill>
                  <a:prstClr val="black"/>
                </a:solidFill>
                <a:latin typeface="Calibri"/>
                <a:ea typeface="ＭＳ Ｐゴシック"/>
              </a:rPr>
              <a:t>ホール代</a:t>
            </a:r>
            <a:r>
              <a:rPr kumimoji="0" lang="en-US" altLang="ja-JP" sz="1900" b="0" i="0" u="none" strike="noStrike" kern="0" cap="none" spc="0" normalizeH="0" baseline="0" noProof="0" dirty="0" smtClean="0">
                <a:ln>
                  <a:noFill/>
                </a:ln>
                <a:solidFill>
                  <a:prstClr val="black"/>
                </a:solidFill>
                <a:effectLst/>
                <a:uLnTx/>
                <a:uFillTx/>
                <a:latin typeface="Calibri"/>
                <a:ea typeface="ＭＳ Ｐゴシック"/>
              </a:rPr>
              <a:t>/</a:t>
            </a:r>
            <a:r>
              <a:rPr kumimoji="0" lang="ja-JP" altLang="en-US" sz="1900" kern="0" noProof="0" dirty="0" smtClean="0">
                <a:solidFill>
                  <a:prstClr val="black"/>
                </a:solidFill>
                <a:latin typeface="Calibri"/>
                <a:ea typeface="ＭＳ Ｐゴシック"/>
              </a:rPr>
              <a:t>1回</a:t>
            </a:r>
            <a:endParaRPr kumimoji="0" lang="en-US" altLang="ja-JP" sz="1900" b="0" i="0" u="none" strike="noStrike" kern="0" cap="none" spc="0" normalizeH="0" baseline="0" noProof="0" dirty="0">
              <a:ln>
                <a:noFill/>
              </a:ln>
              <a:solidFill>
                <a:prstClr val="black"/>
              </a:solidFill>
              <a:effectLst/>
              <a:uLnTx/>
              <a:uFillTx/>
              <a:latin typeface="Calibri"/>
              <a:ea typeface="ＭＳ Ｐゴシック"/>
            </a:endParaRPr>
          </a:p>
          <a:p>
            <a:pPr marL="0" marR="0" lvl="0" indent="0" algn="ctr" defTabSz="478908" eaLnBrk="1" fontAlgn="auto" latinLnBrk="0" hangingPunct="1">
              <a:lnSpc>
                <a:spcPct val="100000"/>
              </a:lnSpc>
              <a:spcBef>
                <a:spcPts val="0"/>
              </a:spcBef>
              <a:spcAft>
                <a:spcPts val="0"/>
              </a:spcAft>
              <a:buClrTx/>
              <a:buSzTx/>
              <a:buFontTx/>
              <a:buNone/>
              <a:tabLst/>
              <a:defRPr/>
            </a:pPr>
            <a:r>
              <a:rPr kumimoji="0" lang="ja-JP" altLang="ja-JP" sz="1900" kern="0" dirty="0" smtClean="0">
                <a:solidFill>
                  <a:prstClr val="black"/>
                </a:solidFill>
                <a:latin typeface="Calibri"/>
                <a:ea typeface="ＭＳ Ｐゴシック"/>
              </a:rPr>
              <a:t>3</a:t>
            </a:r>
            <a:r>
              <a:rPr kumimoji="0" lang="en-US" altLang="ja-JP" sz="1900" kern="0" dirty="0" smtClean="0">
                <a:solidFill>
                  <a:prstClr val="black"/>
                </a:solidFill>
                <a:latin typeface="Calibri"/>
                <a:ea typeface="ＭＳ Ｐゴシック"/>
              </a:rPr>
              <a:t>0,240</a:t>
            </a:r>
            <a:r>
              <a:rPr kumimoji="0" lang="ja-JP" altLang="en-US" sz="1900" kern="0" dirty="0" smtClean="0">
                <a:solidFill>
                  <a:prstClr val="black"/>
                </a:solidFill>
                <a:latin typeface="Calibri"/>
                <a:ea typeface="ＭＳ Ｐゴシック"/>
              </a:rPr>
              <a:t>円</a:t>
            </a:r>
            <a:endParaRPr kumimoji="0" lang="ja-JP" altLang="en-US" sz="1900" b="0" i="0" u="none" strike="noStrike" kern="0" cap="none" spc="0" normalizeH="0" baseline="0" noProof="0" dirty="0">
              <a:ln>
                <a:noFill/>
              </a:ln>
              <a:solidFill>
                <a:prstClr val="black"/>
              </a:solidFill>
              <a:effectLst/>
              <a:uLnTx/>
              <a:uFillTx/>
              <a:latin typeface="Calibri"/>
              <a:ea typeface="ＭＳ Ｐゴシック"/>
            </a:endParaRPr>
          </a:p>
        </p:txBody>
      </p:sp>
      <p:sp>
        <p:nvSpPr>
          <p:cNvPr id="158" name="テキスト ボックス 157"/>
          <p:cNvSpPr txBox="1"/>
          <p:nvPr/>
        </p:nvSpPr>
        <p:spPr>
          <a:xfrm>
            <a:off x="8051020" y="4620675"/>
            <a:ext cx="522430" cy="384721"/>
          </a:xfrm>
          <a:prstGeom prst="rect">
            <a:avLst/>
          </a:prstGeom>
          <a:noFill/>
        </p:spPr>
        <p:txBody>
          <a:bodyPr wrap="none" rtlCol="0">
            <a:spAutoFit/>
          </a:bodyPr>
          <a:lstStyle/>
          <a:p>
            <a:pPr marL="0" marR="0" lvl="0" indent="0" defTabSz="478908" eaLnBrk="1" fontAlgn="auto" latinLnBrk="0" hangingPunct="1">
              <a:lnSpc>
                <a:spcPct val="100000"/>
              </a:lnSpc>
              <a:spcBef>
                <a:spcPts val="0"/>
              </a:spcBef>
              <a:spcAft>
                <a:spcPts val="0"/>
              </a:spcAft>
              <a:buClrTx/>
              <a:buSzTx/>
              <a:buFontTx/>
              <a:buNone/>
              <a:tabLst/>
              <a:defRPr/>
            </a:pPr>
            <a:r>
              <a:rPr kumimoji="0" lang="en-US" altLang="ja-JP" sz="1900" b="0" i="0" u="none" strike="noStrike" kern="0" cap="none" spc="0" normalizeH="0" baseline="0" noProof="0" dirty="0">
                <a:ln>
                  <a:noFill/>
                </a:ln>
                <a:solidFill>
                  <a:srgbClr val="379837"/>
                </a:solidFill>
                <a:effectLst/>
                <a:uLnTx/>
                <a:uFillTx/>
                <a:latin typeface="Calibri"/>
                <a:ea typeface="ＭＳ Ｐゴシック"/>
              </a:rPr>
              <a:t>/</a:t>
            </a:r>
            <a:r>
              <a:rPr kumimoji="0" lang="ja-JP" altLang="en-US" sz="1900" b="0" i="0" u="none" strike="noStrike" kern="0" cap="none" spc="0" normalizeH="0" baseline="0" noProof="0" dirty="0">
                <a:ln>
                  <a:noFill/>
                </a:ln>
                <a:solidFill>
                  <a:srgbClr val="379837"/>
                </a:solidFill>
                <a:effectLst/>
                <a:uLnTx/>
                <a:uFillTx/>
                <a:latin typeface="Calibri"/>
                <a:ea typeface="ＭＳ Ｐゴシック"/>
              </a:rPr>
              <a:t>年</a:t>
            </a:r>
          </a:p>
        </p:txBody>
      </p:sp>
      <p:sp>
        <p:nvSpPr>
          <p:cNvPr id="159" name="加算記号 158"/>
          <p:cNvSpPr/>
          <p:nvPr/>
        </p:nvSpPr>
        <p:spPr>
          <a:xfrm>
            <a:off x="4663755" y="5908549"/>
            <a:ext cx="499404" cy="499404"/>
          </a:xfrm>
          <a:prstGeom prst="mathPlus">
            <a:avLst/>
          </a:prstGeom>
          <a:solidFill>
            <a:srgbClr val="666666"/>
          </a:solidFill>
          <a:ln w="6350" cap="flat" cmpd="sng" algn="ctr">
            <a:noFill/>
            <a:prstDash val="solid"/>
            <a:miter lim="800000"/>
          </a:ln>
          <a:effectLst/>
        </p:spPr>
        <p:txBody>
          <a:bodyPr rtlCol="0" anchor="ctr"/>
          <a:lstStyle/>
          <a:p>
            <a:pPr marL="0" marR="0" lvl="0" indent="0" algn="ctr" defTabSz="478908"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dirty="0">
              <a:ln>
                <a:noFill/>
              </a:ln>
              <a:solidFill>
                <a:prstClr val="white"/>
              </a:solidFill>
              <a:effectLst/>
              <a:uLnTx/>
              <a:uFillTx/>
              <a:latin typeface="Calibri"/>
              <a:ea typeface="ＭＳ Ｐゴシック"/>
              <a:cs typeface="+mn-cs"/>
            </a:endParaRPr>
          </a:p>
        </p:txBody>
      </p:sp>
      <p:sp>
        <p:nvSpPr>
          <p:cNvPr id="45" name="乗算記号 44"/>
          <p:cNvSpPr/>
          <p:nvPr/>
        </p:nvSpPr>
        <p:spPr>
          <a:xfrm>
            <a:off x="3854052" y="3912589"/>
            <a:ext cx="504686" cy="504686"/>
          </a:xfrm>
          <a:prstGeom prst="mathMultiply">
            <a:avLst/>
          </a:prstGeom>
          <a:solidFill>
            <a:srgbClr val="666666"/>
          </a:solidFill>
          <a:ln w="6350" cap="flat" cmpd="sng" algn="ctr">
            <a:noFill/>
            <a:prstDash val="solid"/>
            <a:miter lim="800000"/>
          </a:ln>
          <a:effectLst/>
        </p:spPr>
        <p:txBody>
          <a:bodyPr rtlCol="0" anchor="ctr"/>
          <a:lstStyle/>
          <a:p>
            <a:pPr marL="0" marR="0" lvl="0" indent="0" algn="ctr" defTabSz="478908"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4" name="左大かっこ 3"/>
          <p:cNvSpPr/>
          <p:nvPr/>
        </p:nvSpPr>
        <p:spPr>
          <a:xfrm>
            <a:off x="4389622" y="3497342"/>
            <a:ext cx="185225" cy="1475397"/>
          </a:xfrm>
          <a:prstGeom prst="leftBracket">
            <a:avLst/>
          </a:prstGeom>
          <a:ln>
            <a:solidFill>
              <a:srgbClr val="66666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0" name="角丸四角形 49"/>
          <p:cNvSpPr/>
          <p:nvPr/>
        </p:nvSpPr>
        <p:spPr>
          <a:xfrm>
            <a:off x="6861915" y="4281388"/>
            <a:ext cx="1263536" cy="677221"/>
          </a:xfrm>
          <a:prstGeom prst="roundRect">
            <a:avLst/>
          </a:prstGeom>
          <a:solidFill>
            <a:srgbClr val="379837"/>
          </a:solidFill>
          <a:ln w="6350" cap="flat" cmpd="sng" algn="ctr">
            <a:noFill/>
            <a:prstDash val="solid"/>
            <a:miter lim="800000"/>
          </a:ln>
          <a:effectLst/>
        </p:spPr>
        <p:txBody>
          <a:bodyPr rtlCol="0" anchor="ctr"/>
          <a:lstStyle/>
          <a:p>
            <a:pPr marL="0" marR="0" lvl="0" indent="0" algn="ctr" defTabSz="478908"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dirty="0">
              <a:ln>
                <a:noFill/>
              </a:ln>
              <a:solidFill>
                <a:prstClr val="white"/>
              </a:solidFill>
              <a:effectLst/>
              <a:uLnTx/>
              <a:uFillTx/>
              <a:latin typeface="Calibri"/>
              <a:ea typeface="ＭＳ Ｐゴシック"/>
              <a:cs typeface="+mn-cs"/>
            </a:endParaRPr>
          </a:p>
        </p:txBody>
      </p:sp>
      <p:sp>
        <p:nvSpPr>
          <p:cNvPr id="51" name="等号 50"/>
          <p:cNvSpPr/>
          <p:nvPr/>
        </p:nvSpPr>
        <p:spPr>
          <a:xfrm>
            <a:off x="6347135" y="4363941"/>
            <a:ext cx="504686" cy="504686"/>
          </a:xfrm>
          <a:prstGeom prst="mathEqual">
            <a:avLst/>
          </a:prstGeom>
          <a:solidFill>
            <a:srgbClr val="666666"/>
          </a:solidFill>
          <a:ln w="6350" cap="flat" cmpd="sng" algn="ctr">
            <a:noFill/>
            <a:prstDash val="solid"/>
            <a:miter lim="800000"/>
          </a:ln>
          <a:effectLst/>
        </p:spPr>
        <p:txBody>
          <a:bodyPr rtlCol="0" anchor="ctr"/>
          <a:lstStyle/>
          <a:p>
            <a:pPr marL="0" marR="0" lvl="0" indent="0" algn="ctr" defTabSz="478908"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dirty="0">
              <a:ln>
                <a:noFill/>
              </a:ln>
              <a:solidFill>
                <a:prstClr val="black"/>
              </a:solidFill>
              <a:effectLst/>
              <a:uLnTx/>
              <a:uFillTx/>
              <a:latin typeface="Calibri"/>
              <a:ea typeface="ＭＳ Ｐゴシック"/>
              <a:cs typeface="+mn-cs"/>
            </a:endParaRPr>
          </a:p>
        </p:txBody>
      </p:sp>
      <p:sp>
        <p:nvSpPr>
          <p:cNvPr id="52" name="テキスト ボックス 51"/>
          <p:cNvSpPr txBox="1"/>
          <p:nvPr/>
        </p:nvSpPr>
        <p:spPr>
          <a:xfrm>
            <a:off x="6877978" y="4381993"/>
            <a:ext cx="1187795" cy="461665"/>
          </a:xfrm>
          <a:prstGeom prst="rect">
            <a:avLst/>
          </a:prstGeom>
          <a:noFill/>
        </p:spPr>
        <p:txBody>
          <a:bodyPr wrap="none" rtlCol="0">
            <a:spAutoFit/>
          </a:bodyPr>
          <a:lstStyle/>
          <a:p>
            <a:pPr marL="0" marR="0" lvl="0" indent="0" defTabSz="478908" eaLnBrk="1" fontAlgn="auto" latinLnBrk="0" hangingPunct="1">
              <a:lnSpc>
                <a:spcPct val="100000"/>
              </a:lnSpc>
              <a:spcBef>
                <a:spcPts val="0"/>
              </a:spcBef>
              <a:spcAft>
                <a:spcPts val="0"/>
              </a:spcAft>
              <a:buClrTx/>
              <a:buSzTx/>
              <a:buFontTx/>
              <a:buNone/>
              <a:tabLst/>
              <a:defRPr/>
            </a:pPr>
            <a:r>
              <a:rPr kumimoji="0" lang="ja-JP" altLang="ja-JP" sz="2400" b="1" kern="0" dirty="0">
                <a:solidFill>
                  <a:srgbClr val="FFFFFF"/>
                </a:solidFill>
                <a:latin typeface="Calibri"/>
                <a:ea typeface="ＭＳ Ｐゴシック"/>
              </a:rPr>
              <a:t>0</a:t>
            </a:r>
            <a:r>
              <a:rPr kumimoji="0" lang="en-US" altLang="ja-JP" sz="2400" b="1" kern="0" noProof="0" dirty="0" smtClean="0">
                <a:solidFill>
                  <a:srgbClr val="FFFFFF"/>
                </a:solidFill>
                <a:latin typeface="Calibri"/>
                <a:ea typeface="ＭＳ Ｐゴシック"/>
              </a:rPr>
              <a:t>.5</a:t>
            </a:r>
            <a:r>
              <a:rPr kumimoji="0" lang="ja-JP" altLang="en-US" sz="2400" b="1" i="0" u="none" strike="noStrike" kern="0" cap="none" spc="0" normalizeH="0" baseline="0" noProof="0" dirty="0" smtClean="0">
                <a:ln>
                  <a:noFill/>
                </a:ln>
                <a:solidFill>
                  <a:srgbClr val="FFFFFF"/>
                </a:solidFill>
                <a:effectLst/>
                <a:uLnTx/>
                <a:uFillTx/>
                <a:latin typeface="Calibri"/>
                <a:ea typeface="ＭＳ Ｐゴシック"/>
              </a:rPr>
              <a:t>万円</a:t>
            </a:r>
            <a:endParaRPr kumimoji="0" lang="ja-JP" altLang="en-US" sz="2400" b="1" i="0" u="none" strike="noStrike" kern="0" cap="none" spc="0" normalizeH="0" baseline="0" noProof="0" dirty="0">
              <a:ln>
                <a:noFill/>
              </a:ln>
              <a:solidFill>
                <a:srgbClr val="FFFFFF"/>
              </a:solidFill>
              <a:effectLst/>
              <a:uLnTx/>
              <a:uFillTx/>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271F4726-83E1-9743-9CB9-26C44A472F2A}" type="slidenum">
              <a:rPr kumimoji="1" lang="ja-JP" altLang="en-US" smtClean="0"/>
              <a:t>11</a:t>
            </a:fld>
            <a:endParaRPr kumimoji="1" lang="ja-JP" altLang="en-US"/>
          </a:p>
        </p:txBody>
      </p:sp>
    </p:spTree>
    <p:extLst>
      <p:ext uri="{BB962C8B-B14F-4D97-AF65-F5344CB8AC3E}">
        <p14:creationId xmlns:p14="http://schemas.microsoft.com/office/powerpoint/2010/main" val="23955425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674824" y="4262157"/>
            <a:ext cx="1277722" cy="1277722"/>
          </a:xfrm>
          <a:prstGeom prst="rect">
            <a:avLst/>
          </a:prstGeom>
        </p:spPr>
      </p:pic>
      <p:pic>
        <p:nvPicPr>
          <p:cNvPr id="32" name="図 31"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891328" y="4887231"/>
            <a:ext cx="630725" cy="630725"/>
          </a:xfrm>
          <a:prstGeom prst="rect">
            <a:avLst/>
          </a:prstGeom>
        </p:spPr>
      </p:pic>
      <p:pic>
        <p:nvPicPr>
          <p:cNvPr id="33" name="図 32"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47951" y="4887231"/>
            <a:ext cx="630725" cy="630725"/>
          </a:xfrm>
          <a:prstGeom prst="rect">
            <a:avLst/>
          </a:prstGeom>
        </p:spPr>
      </p:pic>
      <p:pic>
        <p:nvPicPr>
          <p:cNvPr id="34" name="図 33"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775" y="4887231"/>
            <a:ext cx="630725" cy="630725"/>
          </a:xfrm>
          <a:prstGeom prst="rect">
            <a:avLst/>
          </a:prstGeom>
        </p:spPr>
      </p:pic>
      <p:pic>
        <p:nvPicPr>
          <p:cNvPr id="36" name="図 35"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37955" y="4887231"/>
            <a:ext cx="630725" cy="630725"/>
          </a:xfrm>
          <a:prstGeom prst="rect">
            <a:avLst/>
          </a:prstGeom>
        </p:spPr>
      </p:pic>
      <p:grpSp>
        <p:nvGrpSpPr>
          <p:cNvPr id="37" name="図形グループ 36"/>
          <p:cNvGrpSpPr/>
          <p:nvPr/>
        </p:nvGrpSpPr>
        <p:grpSpPr>
          <a:xfrm>
            <a:off x="442461" y="4875297"/>
            <a:ext cx="626020" cy="921788"/>
            <a:chOff x="4988904" y="4856888"/>
            <a:chExt cx="626020" cy="921788"/>
          </a:xfrm>
        </p:grpSpPr>
        <p:sp>
          <p:nvSpPr>
            <p:cNvPr id="38"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39" name="図 38"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29" name="図形グループ 28"/>
          <p:cNvGrpSpPr/>
          <p:nvPr/>
        </p:nvGrpSpPr>
        <p:grpSpPr>
          <a:xfrm>
            <a:off x="1672207" y="4869217"/>
            <a:ext cx="626020" cy="921788"/>
            <a:chOff x="4988904" y="4856888"/>
            <a:chExt cx="626020" cy="921788"/>
          </a:xfrm>
        </p:grpSpPr>
        <p:sp>
          <p:nvSpPr>
            <p:cNvPr id="30"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31" name="図 30"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sp>
        <p:nvSpPr>
          <p:cNvPr id="4" name="正方形/長方形 3"/>
          <p:cNvSpPr/>
          <p:nvPr/>
        </p:nvSpPr>
        <p:spPr>
          <a:xfrm>
            <a:off x="0" y="5421314"/>
            <a:ext cx="9144000" cy="1439990"/>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9" name="テキスト ボックス 8"/>
          <p:cNvSpPr txBox="1"/>
          <p:nvPr/>
        </p:nvSpPr>
        <p:spPr>
          <a:xfrm>
            <a:off x="1409076" y="5539879"/>
            <a:ext cx="821860" cy="400110"/>
          </a:xfrm>
          <a:prstGeom prst="rect">
            <a:avLst/>
          </a:prstGeom>
          <a:noFill/>
        </p:spPr>
        <p:txBody>
          <a:bodyPr wrap="none" rtlCol="0">
            <a:spAutoFit/>
          </a:bodyPr>
          <a:lstStyle/>
          <a:p>
            <a:r>
              <a:rPr kumimoji="1" lang="ja-JP" altLang="en-US" sz="2000" dirty="0" smtClean="0">
                <a:solidFill>
                  <a:schemeClr val="bg1"/>
                </a:solidFill>
              </a:rPr>
              <a:t>こども</a:t>
            </a:r>
            <a:endParaRPr kumimoji="1" lang="ja-JP" altLang="en-US" sz="2000" dirty="0">
              <a:solidFill>
                <a:schemeClr val="bg1"/>
              </a:solidFill>
            </a:endParaRPr>
          </a:p>
        </p:txBody>
      </p:sp>
      <p:sp>
        <p:nvSpPr>
          <p:cNvPr id="10" name="テキスト ボックス 9"/>
          <p:cNvSpPr txBox="1"/>
          <p:nvPr/>
        </p:nvSpPr>
        <p:spPr>
          <a:xfrm>
            <a:off x="2793028" y="5440161"/>
            <a:ext cx="1055698" cy="523220"/>
          </a:xfrm>
          <a:prstGeom prst="rect">
            <a:avLst/>
          </a:prstGeom>
          <a:noFill/>
        </p:spPr>
        <p:txBody>
          <a:bodyPr wrap="none" rtlCol="0">
            <a:spAutoFit/>
          </a:bodyPr>
          <a:lstStyle/>
          <a:p>
            <a:r>
              <a:rPr lang="ja-JP" altLang="en-US" sz="2800" dirty="0" smtClean="0">
                <a:solidFill>
                  <a:srgbClr val="FFFFFF"/>
                </a:solidFill>
              </a:rPr>
              <a:t>しごと</a:t>
            </a:r>
            <a:endParaRPr kumimoji="1" lang="ja-JP" altLang="en-US" sz="2800" dirty="0">
              <a:solidFill>
                <a:srgbClr val="FFFFFF"/>
              </a:solidFill>
            </a:endParaRPr>
          </a:p>
        </p:txBody>
      </p:sp>
      <p:sp>
        <p:nvSpPr>
          <p:cNvPr id="2" name="テキスト ボックス 1"/>
          <p:cNvSpPr txBox="1"/>
          <p:nvPr/>
        </p:nvSpPr>
        <p:spPr>
          <a:xfrm>
            <a:off x="322197" y="1910080"/>
            <a:ext cx="8638753" cy="1446550"/>
          </a:xfrm>
          <a:prstGeom prst="rect">
            <a:avLst/>
          </a:prstGeom>
          <a:noFill/>
        </p:spPr>
        <p:txBody>
          <a:bodyPr wrap="none" rtlCol="0">
            <a:spAutoFit/>
          </a:bodyPr>
          <a:lstStyle/>
          <a:p>
            <a:r>
              <a:rPr kumimoji="1" lang="ja-JP" altLang="en-US" sz="4000" dirty="0" smtClean="0"/>
              <a:t>就きたい、続けたい</a:t>
            </a:r>
            <a:r>
              <a:rPr kumimoji="1" lang="ja-JP" altLang="en-US" sz="4800" dirty="0" smtClean="0"/>
              <a:t>「</a:t>
            </a:r>
            <a:r>
              <a:rPr kumimoji="1" lang="ja-JP" altLang="en-US" sz="4800" b="1" dirty="0" smtClean="0">
                <a:solidFill>
                  <a:srgbClr val="1986C4"/>
                </a:solidFill>
                <a:latin typeface="メイリオ"/>
                <a:ea typeface="メイリオ"/>
                <a:cs typeface="メイリオ"/>
              </a:rPr>
              <a:t>しごと</a:t>
            </a:r>
            <a:r>
              <a:rPr kumimoji="1" lang="ja-JP" altLang="en-US" sz="4800" dirty="0" smtClean="0"/>
              <a:t>」</a:t>
            </a:r>
            <a:r>
              <a:rPr kumimoji="1" lang="ja-JP" altLang="en-US" sz="4000" dirty="0" smtClean="0"/>
              <a:t>のある</a:t>
            </a:r>
            <a:endParaRPr kumimoji="1" lang="en-US" altLang="ja-JP" sz="4000" dirty="0" smtClean="0"/>
          </a:p>
          <a:p>
            <a:r>
              <a:rPr lang="en-US" altLang="ja-JP" sz="4000" dirty="0"/>
              <a:t> </a:t>
            </a:r>
            <a:r>
              <a:rPr lang="en-US" altLang="ja-JP" sz="4000" dirty="0" smtClean="0"/>
              <a:t>                                                      </a:t>
            </a:r>
            <a:r>
              <a:rPr kumimoji="1" lang="ja-JP" altLang="en-US" sz="4000" dirty="0" smtClean="0"/>
              <a:t>まちづくり</a:t>
            </a:r>
            <a:endParaRPr kumimoji="1" lang="ja-JP" altLang="en-US" sz="4000" dirty="0"/>
          </a:p>
        </p:txBody>
      </p:sp>
      <p:sp>
        <p:nvSpPr>
          <p:cNvPr id="41" name="テキスト ボックス 40"/>
          <p:cNvSpPr txBox="1"/>
          <p:nvPr/>
        </p:nvSpPr>
        <p:spPr>
          <a:xfrm>
            <a:off x="151848" y="5529807"/>
            <a:ext cx="1210588" cy="400110"/>
          </a:xfrm>
          <a:prstGeom prst="rect">
            <a:avLst/>
          </a:prstGeom>
          <a:noFill/>
        </p:spPr>
        <p:txBody>
          <a:bodyPr wrap="none" rtlCol="0">
            <a:spAutoFit/>
          </a:bodyPr>
          <a:lstStyle/>
          <a:p>
            <a:r>
              <a:rPr kumimoji="1" lang="ja-JP" altLang="en-US" sz="2000" dirty="0" smtClean="0">
                <a:solidFill>
                  <a:srgbClr val="FFFFFF"/>
                </a:solidFill>
              </a:rPr>
              <a:t>基本構想</a:t>
            </a:r>
            <a:endParaRPr kumimoji="1" lang="ja-JP" altLang="en-US" sz="2000" dirty="0">
              <a:solidFill>
                <a:srgbClr val="FFFFFF"/>
              </a:solidFill>
            </a:endParaRPr>
          </a:p>
        </p:txBody>
      </p:sp>
      <p:sp>
        <p:nvSpPr>
          <p:cNvPr id="43" name="テキスト ボックス 42"/>
          <p:cNvSpPr txBox="1"/>
          <p:nvPr/>
        </p:nvSpPr>
        <p:spPr>
          <a:xfrm>
            <a:off x="4361775" y="5534404"/>
            <a:ext cx="738704" cy="400110"/>
          </a:xfrm>
          <a:prstGeom prst="rect">
            <a:avLst/>
          </a:prstGeom>
          <a:noFill/>
        </p:spPr>
        <p:txBody>
          <a:bodyPr wrap="none" rtlCol="0">
            <a:spAutoFit/>
          </a:bodyPr>
          <a:lstStyle/>
          <a:p>
            <a:r>
              <a:rPr kumimoji="1" lang="ja-JP" altLang="en-US" sz="2000" dirty="0" smtClean="0">
                <a:solidFill>
                  <a:srgbClr val="FFFFFF"/>
                </a:solidFill>
              </a:rPr>
              <a:t>くらし</a:t>
            </a:r>
            <a:endParaRPr kumimoji="1" lang="ja-JP" altLang="en-US" sz="2000" dirty="0">
              <a:solidFill>
                <a:srgbClr val="FFFFFF"/>
              </a:solidFill>
            </a:endParaRPr>
          </a:p>
        </p:txBody>
      </p:sp>
      <p:sp>
        <p:nvSpPr>
          <p:cNvPr id="44" name="テキスト ボックス 43"/>
          <p:cNvSpPr txBox="1"/>
          <p:nvPr/>
        </p:nvSpPr>
        <p:spPr>
          <a:xfrm>
            <a:off x="5545936" y="5534404"/>
            <a:ext cx="825867" cy="400110"/>
          </a:xfrm>
          <a:prstGeom prst="rect">
            <a:avLst/>
          </a:prstGeom>
          <a:noFill/>
        </p:spPr>
        <p:txBody>
          <a:bodyPr wrap="none" rtlCol="0">
            <a:spAutoFit/>
          </a:bodyPr>
          <a:lstStyle/>
          <a:p>
            <a:r>
              <a:rPr lang="ja-JP" altLang="en-US" sz="2000" dirty="0" smtClean="0">
                <a:solidFill>
                  <a:srgbClr val="FFFFFF"/>
                </a:solidFill>
              </a:rPr>
              <a:t>しさん</a:t>
            </a:r>
            <a:endParaRPr kumimoji="1" lang="ja-JP" altLang="en-US" sz="2000" dirty="0">
              <a:solidFill>
                <a:srgbClr val="FFFFFF"/>
              </a:solidFill>
            </a:endParaRPr>
          </a:p>
        </p:txBody>
      </p:sp>
      <p:sp>
        <p:nvSpPr>
          <p:cNvPr id="45" name="テキスト ボックス 44"/>
          <p:cNvSpPr txBox="1"/>
          <p:nvPr/>
        </p:nvSpPr>
        <p:spPr>
          <a:xfrm>
            <a:off x="8017661" y="5422360"/>
            <a:ext cx="877163" cy="646331"/>
          </a:xfrm>
          <a:prstGeom prst="rect">
            <a:avLst/>
          </a:prstGeom>
          <a:noFill/>
        </p:spPr>
        <p:txBody>
          <a:bodyPr wrap="none" rtlCol="0">
            <a:spAutoFit/>
          </a:bodyPr>
          <a:lstStyle/>
          <a:p>
            <a:pPr algn="ctr"/>
            <a:r>
              <a:rPr lang="ja-JP" altLang="en-US" dirty="0" smtClean="0">
                <a:solidFill>
                  <a:srgbClr val="FFFFFF"/>
                </a:solidFill>
              </a:rPr>
              <a:t>今後の</a:t>
            </a:r>
            <a:endParaRPr lang="en-US" altLang="ja-JP" dirty="0" smtClean="0">
              <a:solidFill>
                <a:srgbClr val="FFFFFF"/>
              </a:solidFill>
            </a:endParaRPr>
          </a:p>
          <a:p>
            <a:pPr algn="ctr"/>
            <a:r>
              <a:rPr lang="ja-JP" altLang="en-US" dirty="0" smtClean="0">
                <a:solidFill>
                  <a:srgbClr val="FFFFFF"/>
                </a:solidFill>
              </a:rPr>
              <a:t>展望</a:t>
            </a:r>
            <a:endParaRPr kumimoji="1" lang="ja-JP" altLang="en-US" dirty="0">
              <a:solidFill>
                <a:srgbClr val="FFFFFF"/>
              </a:solidFill>
            </a:endParaRPr>
          </a:p>
        </p:txBody>
      </p:sp>
      <p:sp>
        <p:nvSpPr>
          <p:cNvPr id="46" name="テキスト ボックス 45"/>
          <p:cNvSpPr txBox="1"/>
          <p:nvPr/>
        </p:nvSpPr>
        <p:spPr>
          <a:xfrm>
            <a:off x="6838040" y="5420179"/>
            <a:ext cx="793306" cy="646331"/>
          </a:xfrm>
          <a:prstGeom prst="rect">
            <a:avLst/>
          </a:prstGeom>
          <a:noFill/>
        </p:spPr>
        <p:txBody>
          <a:bodyPr wrap="none" rtlCol="0">
            <a:spAutoFit/>
          </a:bodyPr>
          <a:lstStyle/>
          <a:p>
            <a:pPr algn="ctr"/>
            <a:r>
              <a:rPr kumimoji="1" lang="ja-JP" altLang="en-US" dirty="0" smtClean="0">
                <a:solidFill>
                  <a:srgbClr val="FFFFFF"/>
                </a:solidFill>
              </a:rPr>
              <a:t>提案</a:t>
            </a:r>
            <a:endParaRPr kumimoji="1" lang="en-US" altLang="ja-JP" dirty="0" smtClean="0">
              <a:solidFill>
                <a:srgbClr val="FFFFFF"/>
              </a:solidFill>
            </a:endParaRPr>
          </a:p>
          <a:p>
            <a:pPr algn="ctr"/>
            <a:r>
              <a:rPr kumimoji="1" lang="ja-JP" altLang="en-US" dirty="0" smtClean="0">
                <a:solidFill>
                  <a:srgbClr val="FFFFFF"/>
                </a:solidFill>
              </a:rPr>
              <a:t>まとめ</a:t>
            </a:r>
            <a:endParaRPr kumimoji="1" lang="ja-JP" altLang="en-US" dirty="0">
              <a:solidFill>
                <a:srgbClr val="FFFFFF"/>
              </a:solidFill>
            </a:endParaRPr>
          </a:p>
        </p:txBody>
      </p:sp>
      <p:sp>
        <p:nvSpPr>
          <p:cNvPr id="5" name="スライド番号プレースホルダー 4"/>
          <p:cNvSpPr>
            <a:spLocks noGrp="1"/>
          </p:cNvSpPr>
          <p:nvPr>
            <p:ph type="sldNum" sz="quarter" idx="12"/>
          </p:nvPr>
        </p:nvSpPr>
        <p:spPr/>
        <p:txBody>
          <a:bodyPr/>
          <a:lstStyle/>
          <a:p>
            <a:fld id="{271F4726-83E1-9743-9CB9-26C44A472F2A}" type="slidenum">
              <a:rPr kumimoji="1" lang="ja-JP" altLang="en-US" smtClean="0"/>
              <a:t>12</a:t>
            </a:fld>
            <a:endParaRPr kumimoji="1" lang="ja-JP" altLang="en-US"/>
          </a:p>
        </p:txBody>
      </p:sp>
    </p:spTree>
    <p:extLst>
      <p:ext uri="{BB962C8B-B14F-4D97-AF65-F5344CB8AC3E}">
        <p14:creationId xmlns:p14="http://schemas.microsoft.com/office/powerpoint/2010/main" val="35268817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icon_156520_256.png"/>
          <p:cNvPicPr>
            <a:picLocks noChangeAspect="1"/>
          </p:cNvPicPr>
          <p:nvPr/>
        </p:nvPicPr>
        <p:blipFill rotWithShape="1">
          <a:blip r:embed="rId2">
            <a:extLst>
              <a:ext uri="{28A0092B-C50C-407E-A947-70E740481C1C}">
                <a14:useLocalDpi xmlns:a14="http://schemas.microsoft.com/office/drawing/2010/main" val="0"/>
              </a:ext>
            </a:extLst>
          </a:blip>
          <a:srcRect b="-1073"/>
          <a:stretch/>
        </p:blipFill>
        <p:spPr>
          <a:xfrm rot="20479974">
            <a:off x="6915629" y="-129545"/>
            <a:ext cx="932632" cy="942636"/>
          </a:xfrm>
          <a:prstGeom prst="rect">
            <a:avLst/>
          </a:prstGeom>
          <a:scene3d>
            <a:camera prst="orthographicFront">
              <a:rot lat="0" lon="10800000" rev="0"/>
            </a:camera>
            <a:lightRig rig="threePt" dir="t"/>
          </a:scene3d>
        </p:spPr>
      </p:pic>
      <p:pic>
        <p:nvPicPr>
          <p:cNvPr id="11" name="図 10"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65949" y="372367"/>
            <a:ext cx="983199" cy="983199"/>
          </a:xfrm>
          <a:prstGeom prst="rect">
            <a:avLst/>
          </a:prstGeom>
        </p:spPr>
      </p:pic>
      <p:pic>
        <p:nvPicPr>
          <p:cNvPr id="13" name="図 12"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95842" y="761231"/>
            <a:ext cx="355643" cy="355643"/>
          </a:xfrm>
          <a:prstGeom prst="rect">
            <a:avLst/>
          </a:prstGeom>
        </p:spPr>
      </p:pic>
      <p:pic>
        <p:nvPicPr>
          <p:cNvPr id="14" name="図 13"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7807163" y="497600"/>
            <a:ext cx="557965" cy="276999"/>
          </a:xfrm>
          <a:prstGeom prst="rect">
            <a:avLst/>
          </a:prstGeom>
          <a:noFill/>
        </p:spPr>
        <p:txBody>
          <a:bodyPr wrap="none" rtlCol="0">
            <a:spAutoFit/>
          </a:bodyPr>
          <a:lstStyle/>
          <a:p>
            <a:r>
              <a:rPr lang="ja-JP" altLang="en-US" sz="1200" dirty="0" smtClean="0">
                <a:solidFill>
                  <a:schemeClr val="bg1"/>
                </a:solidFill>
              </a:rPr>
              <a:t>しごと</a:t>
            </a:r>
            <a:endParaRPr kumimoji="1" lang="ja-JP" altLang="en-US" sz="1200" dirty="0">
              <a:solidFill>
                <a:schemeClr val="bg1"/>
              </a:solidFill>
            </a:endParaRPr>
          </a:p>
        </p:txBody>
      </p:sp>
      <p:sp>
        <p:nvSpPr>
          <p:cNvPr id="16" name="テキスト ボックス 15"/>
          <p:cNvSpPr txBox="1"/>
          <p:nvPr/>
        </p:nvSpPr>
        <p:spPr>
          <a:xfrm>
            <a:off x="450670" y="50393"/>
            <a:ext cx="3621454" cy="1077218"/>
          </a:xfrm>
          <a:prstGeom prst="rect">
            <a:avLst/>
          </a:prstGeom>
          <a:noFill/>
        </p:spPr>
        <p:txBody>
          <a:bodyPr wrap="none" rtlCol="0">
            <a:spAutoFit/>
          </a:bodyPr>
          <a:lstStyle/>
          <a:p>
            <a:r>
              <a:rPr kumimoji="1" lang="en-US" altLang="ja-JP" sz="2800" dirty="0" smtClean="0"/>
              <a:t>CSA</a:t>
            </a:r>
            <a:r>
              <a:rPr lang="ja-JP" altLang="en-US" sz="2800" dirty="0" smtClean="0"/>
              <a:t>（</a:t>
            </a:r>
            <a:r>
              <a:rPr lang="ja-JP" altLang="en-US" sz="2800" dirty="0">
                <a:latin typeface="メイリオ" panose="020B0604030504040204" pitchFamily="50" charset="-128"/>
                <a:ea typeface="メイリオ" panose="020B0604030504040204" pitchFamily="50" charset="-128"/>
              </a:rPr>
              <a:t>地域支援型</a:t>
            </a:r>
            <a:r>
              <a:rPr lang="ja-JP" altLang="en-US" sz="2800" dirty="0" smtClean="0">
                <a:latin typeface="メイリオ" panose="020B0604030504040204" pitchFamily="50" charset="-128"/>
                <a:ea typeface="メイリオ" panose="020B0604030504040204" pitchFamily="50" charset="-128"/>
              </a:rPr>
              <a:t>農業</a:t>
            </a:r>
            <a:r>
              <a:rPr lang="ja-JP" altLang="en-US" sz="2800" dirty="0" smtClean="0"/>
              <a:t>）</a:t>
            </a:r>
            <a:endParaRPr kumimoji="1" lang="en-US" altLang="ja-JP" sz="2800" dirty="0" smtClean="0"/>
          </a:p>
          <a:p>
            <a:r>
              <a:rPr lang="ja-JP" altLang="en-US" sz="3600" dirty="0" smtClean="0"/>
              <a:t>概要</a:t>
            </a:r>
            <a:endParaRPr kumimoji="1" lang="ja-JP" altLang="en-US" sz="3600" dirty="0"/>
          </a:p>
        </p:txBody>
      </p:sp>
      <p:pic>
        <p:nvPicPr>
          <p:cNvPr id="17" name="図 16"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7944" y="763685"/>
            <a:ext cx="355643" cy="355643"/>
          </a:xfrm>
          <a:prstGeom prst="rect">
            <a:avLst/>
          </a:prstGeom>
        </p:spPr>
      </p:pic>
      <p:sp>
        <p:nvSpPr>
          <p:cNvPr id="2" name="テキスト ボックス 1"/>
          <p:cNvSpPr txBox="1"/>
          <p:nvPr/>
        </p:nvSpPr>
        <p:spPr>
          <a:xfrm>
            <a:off x="152400" y="1355566"/>
            <a:ext cx="800219" cy="461665"/>
          </a:xfrm>
          <a:prstGeom prst="rect">
            <a:avLst/>
          </a:prstGeom>
          <a:solidFill>
            <a:schemeClr val="tx2"/>
          </a:solidFill>
        </p:spPr>
        <p:txBody>
          <a:bodyPr wrap="none" rtlCol="0">
            <a:spAutoFit/>
          </a:bodyPr>
          <a:lstStyle/>
          <a:p>
            <a:r>
              <a:rPr kumimoji="1" lang="ja-JP" altLang="en-US" sz="2400" b="1" dirty="0" smtClean="0">
                <a:solidFill>
                  <a:srgbClr val="FFFFFF"/>
                </a:solidFill>
              </a:rPr>
              <a:t>目的</a:t>
            </a:r>
            <a:endParaRPr kumimoji="1" lang="ja-JP" altLang="en-US" sz="2400" b="1" dirty="0">
              <a:solidFill>
                <a:srgbClr val="FFFFFF"/>
              </a:solidFill>
            </a:endParaRPr>
          </a:p>
        </p:txBody>
      </p:sp>
      <p:sp>
        <p:nvSpPr>
          <p:cNvPr id="22" name="テキスト ボックス 21"/>
          <p:cNvSpPr txBox="1"/>
          <p:nvPr/>
        </p:nvSpPr>
        <p:spPr>
          <a:xfrm>
            <a:off x="152400" y="3426768"/>
            <a:ext cx="800219" cy="461665"/>
          </a:xfrm>
          <a:prstGeom prst="rect">
            <a:avLst/>
          </a:prstGeom>
          <a:solidFill>
            <a:srgbClr val="666666"/>
          </a:solidFill>
        </p:spPr>
        <p:txBody>
          <a:bodyPr wrap="none" rtlCol="0">
            <a:spAutoFit/>
          </a:bodyPr>
          <a:lstStyle/>
          <a:p>
            <a:r>
              <a:rPr kumimoji="1" lang="ja-JP" altLang="en-US" sz="2400" b="1" dirty="0" smtClean="0">
                <a:solidFill>
                  <a:srgbClr val="FFFFFF"/>
                </a:solidFill>
              </a:rPr>
              <a:t>内容</a:t>
            </a:r>
            <a:endParaRPr kumimoji="1" lang="ja-JP" altLang="en-US" sz="2400" b="1" dirty="0">
              <a:solidFill>
                <a:srgbClr val="FFFFFF"/>
              </a:solidFill>
            </a:endParaRPr>
          </a:p>
        </p:txBody>
      </p:sp>
      <p:pic>
        <p:nvPicPr>
          <p:cNvPr id="28" name="図 27"/>
          <p:cNvPicPr>
            <a:picLocks noChangeAspect="1"/>
          </p:cNvPicPr>
          <p:nvPr/>
        </p:nvPicPr>
        <p:blipFill>
          <a:blip r:embed="rId4"/>
          <a:stretch>
            <a:fillRect/>
          </a:stretch>
        </p:blipFill>
        <p:spPr>
          <a:xfrm>
            <a:off x="6916252" y="4282222"/>
            <a:ext cx="2116666" cy="1981199"/>
          </a:xfrm>
          <a:prstGeom prst="rect">
            <a:avLst/>
          </a:prstGeom>
        </p:spPr>
      </p:pic>
      <p:pic>
        <p:nvPicPr>
          <p:cNvPr id="29" name="図 28"/>
          <p:cNvPicPr>
            <a:picLocks noChangeAspect="1"/>
          </p:cNvPicPr>
          <p:nvPr/>
        </p:nvPicPr>
        <p:blipFill>
          <a:blip r:embed="rId5"/>
          <a:stretch>
            <a:fillRect/>
          </a:stretch>
        </p:blipFill>
        <p:spPr>
          <a:xfrm>
            <a:off x="450670" y="4277360"/>
            <a:ext cx="1801219" cy="1886094"/>
          </a:xfrm>
          <a:prstGeom prst="rect">
            <a:avLst/>
          </a:prstGeom>
        </p:spPr>
      </p:pic>
      <p:grpSp>
        <p:nvGrpSpPr>
          <p:cNvPr id="24" name="図形グループ 23"/>
          <p:cNvGrpSpPr/>
          <p:nvPr/>
        </p:nvGrpSpPr>
        <p:grpSpPr>
          <a:xfrm>
            <a:off x="2251889" y="3942653"/>
            <a:ext cx="4537415" cy="2816579"/>
            <a:chOff x="2569610" y="3942653"/>
            <a:chExt cx="3933981" cy="2816579"/>
          </a:xfrm>
        </p:grpSpPr>
        <p:pic>
          <p:nvPicPr>
            <p:cNvPr id="30" name="図 29"/>
            <p:cNvPicPr>
              <a:picLocks noChangeAspect="1"/>
            </p:cNvPicPr>
            <p:nvPr/>
          </p:nvPicPr>
          <p:blipFill>
            <a:blip r:embed="rId6"/>
            <a:stretch>
              <a:fillRect/>
            </a:stretch>
          </p:blipFill>
          <p:spPr>
            <a:xfrm>
              <a:off x="2569610" y="6028427"/>
              <a:ext cx="1120866" cy="730805"/>
            </a:xfrm>
            <a:prstGeom prst="rect">
              <a:avLst/>
            </a:prstGeom>
          </p:spPr>
        </p:pic>
        <p:sp>
          <p:nvSpPr>
            <p:cNvPr id="31" name="右矢印 30"/>
            <p:cNvSpPr/>
            <p:nvPr/>
          </p:nvSpPr>
          <p:spPr>
            <a:xfrm>
              <a:off x="2596459" y="5577007"/>
              <a:ext cx="3907131" cy="579120"/>
            </a:xfrm>
            <a:prstGeom prst="rightArrow">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 name="右矢印 31"/>
            <p:cNvSpPr/>
            <p:nvPr/>
          </p:nvSpPr>
          <p:spPr>
            <a:xfrm rot="10800000">
              <a:off x="2569611" y="4743887"/>
              <a:ext cx="3933980" cy="579120"/>
            </a:xfrm>
            <a:prstGeom prst="rightArrow">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3" name="テキスト ボックス 32"/>
            <p:cNvSpPr txBox="1"/>
            <p:nvPr/>
          </p:nvSpPr>
          <p:spPr>
            <a:xfrm>
              <a:off x="3588876" y="6156127"/>
              <a:ext cx="1507143" cy="461665"/>
            </a:xfrm>
            <a:prstGeom prst="rect">
              <a:avLst/>
            </a:prstGeom>
            <a:noFill/>
          </p:spPr>
          <p:txBody>
            <a:bodyPr wrap="none" rtlCol="0">
              <a:spAutoFit/>
            </a:bodyPr>
            <a:lstStyle/>
            <a:p>
              <a:r>
                <a:rPr kumimoji="1" lang="ja-JP" altLang="en-US" sz="2400" dirty="0" smtClean="0"/>
                <a:t>野菜セット</a:t>
              </a:r>
              <a:endParaRPr kumimoji="1" lang="ja-JP" altLang="en-US" sz="2400" dirty="0"/>
            </a:p>
          </p:txBody>
        </p:sp>
        <p:pic>
          <p:nvPicPr>
            <p:cNvPr id="34" name="図 33" descr="3828.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2960" y="3942653"/>
              <a:ext cx="530630" cy="896340"/>
            </a:xfrm>
            <a:prstGeom prst="rect">
              <a:avLst/>
            </a:prstGeom>
          </p:spPr>
        </p:pic>
        <p:sp>
          <p:nvSpPr>
            <p:cNvPr id="35" name="テキスト ボックス 34"/>
            <p:cNvSpPr txBox="1"/>
            <p:nvPr/>
          </p:nvSpPr>
          <p:spPr>
            <a:xfrm>
              <a:off x="4760448" y="4282222"/>
              <a:ext cx="1212513" cy="461665"/>
            </a:xfrm>
            <a:prstGeom prst="rect">
              <a:avLst/>
            </a:prstGeom>
            <a:noFill/>
          </p:spPr>
          <p:txBody>
            <a:bodyPr wrap="square" rtlCol="0">
              <a:spAutoFit/>
            </a:bodyPr>
            <a:lstStyle/>
            <a:p>
              <a:r>
                <a:rPr kumimoji="1" lang="ja-JP" altLang="en-US" sz="2400" dirty="0" smtClean="0"/>
                <a:t>前払い金</a:t>
              </a:r>
              <a:endParaRPr kumimoji="1" lang="ja-JP" altLang="en-US" sz="2400" dirty="0"/>
            </a:p>
          </p:txBody>
        </p:sp>
      </p:grpSp>
      <p:grpSp>
        <p:nvGrpSpPr>
          <p:cNvPr id="36" name="図形グループ 35"/>
          <p:cNvGrpSpPr/>
          <p:nvPr/>
        </p:nvGrpSpPr>
        <p:grpSpPr>
          <a:xfrm>
            <a:off x="2193833" y="3799839"/>
            <a:ext cx="4626435" cy="3016688"/>
            <a:chOff x="2193833" y="2516589"/>
            <a:chExt cx="4626435" cy="3016688"/>
          </a:xfrm>
        </p:grpSpPr>
        <p:sp>
          <p:nvSpPr>
            <p:cNvPr id="37" name="正方形/長方形 36"/>
            <p:cNvSpPr/>
            <p:nvPr/>
          </p:nvSpPr>
          <p:spPr>
            <a:xfrm>
              <a:off x="2193833" y="2516589"/>
              <a:ext cx="4626433" cy="30166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8" name="図 37"/>
            <p:cNvPicPr>
              <a:picLocks noChangeAspect="1"/>
            </p:cNvPicPr>
            <p:nvPr/>
          </p:nvPicPr>
          <p:blipFill>
            <a:blip r:embed="rId6"/>
            <a:stretch>
              <a:fillRect/>
            </a:stretch>
          </p:blipFill>
          <p:spPr>
            <a:xfrm>
              <a:off x="2282853" y="4602363"/>
              <a:ext cx="1292796" cy="730805"/>
            </a:xfrm>
            <a:prstGeom prst="rect">
              <a:avLst/>
            </a:prstGeom>
          </p:spPr>
        </p:pic>
        <p:sp>
          <p:nvSpPr>
            <p:cNvPr id="39" name="右矢印 38"/>
            <p:cNvSpPr/>
            <p:nvPr/>
          </p:nvSpPr>
          <p:spPr>
            <a:xfrm rot="10800000">
              <a:off x="5100805" y="3317823"/>
              <a:ext cx="1719463" cy="579120"/>
            </a:xfrm>
            <a:prstGeom prst="rightArrow">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0" name="テキスト ボックス 39"/>
            <p:cNvSpPr txBox="1"/>
            <p:nvPr/>
          </p:nvSpPr>
          <p:spPr>
            <a:xfrm>
              <a:off x="3458464" y="4730063"/>
              <a:ext cx="800219" cy="461665"/>
            </a:xfrm>
            <a:prstGeom prst="rect">
              <a:avLst/>
            </a:prstGeom>
            <a:noFill/>
          </p:spPr>
          <p:txBody>
            <a:bodyPr wrap="none" rtlCol="0">
              <a:spAutoFit/>
            </a:bodyPr>
            <a:lstStyle/>
            <a:p>
              <a:r>
                <a:rPr kumimoji="1" lang="ja-JP" altLang="en-US" sz="2400" dirty="0" smtClean="0"/>
                <a:t>野菜</a:t>
              </a:r>
              <a:endParaRPr kumimoji="1" lang="ja-JP" altLang="en-US" sz="2400" dirty="0"/>
            </a:p>
          </p:txBody>
        </p:sp>
        <p:pic>
          <p:nvPicPr>
            <p:cNvPr id="41" name="図 40" descr="3828.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8243" y="2516589"/>
              <a:ext cx="612023" cy="896340"/>
            </a:xfrm>
            <a:prstGeom prst="rect">
              <a:avLst/>
            </a:prstGeom>
          </p:spPr>
        </p:pic>
        <p:sp>
          <p:nvSpPr>
            <p:cNvPr id="42" name="右矢印 41"/>
            <p:cNvSpPr/>
            <p:nvPr/>
          </p:nvSpPr>
          <p:spPr>
            <a:xfrm>
              <a:off x="2313820" y="4150943"/>
              <a:ext cx="1719463" cy="579120"/>
            </a:xfrm>
            <a:prstGeom prst="rightArrow">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3" name="テキスト ボックス 42"/>
            <p:cNvSpPr txBox="1"/>
            <p:nvPr/>
          </p:nvSpPr>
          <p:spPr>
            <a:xfrm>
              <a:off x="4227045" y="3317823"/>
              <a:ext cx="741679" cy="1446550"/>
            </a:xfrm>
            <a:prstGeom prst="rect">
              <a:avLst/>
            </a:prstGeom>
            <a:noFill/>
            <a:ln w="38100" cmpd="sng">
              <a:solidFill>
                <a:srgbClr val="339933"/>
              </a:solidFill>
            </a:ln>
          </p:spPr>
          <p:txBody>
            <a:bodyPr vert="horz" wrap="square" rtlCol="0">
              <a:spAutoFit/>
            </a:bodyPr>
            <a:lstStyle/>
            <a:p>
              <a:pPr algn="ctr"/>
              <a:r>
                <a:rPr kumimoji="1" lang="en-US" altLang="ja-JP" sz="4400" b="1" dirty="0" smtClean="0">
                  <a:latin typeface="Arial Black"/>
                  <a:cs typeface="Arial Black"/>
                </a:rPr>
                <a:t>J</a:t>
              </a:r>
            </a:p>
            <a:p>
              <a:pPr algn="ctr"/>
              <a:r>
                <a:rPr kumimoji="1" lang="en-US" altLang="ja-JP" sz="4400" b="1" dirty="0" smtClean="0">
                  <a:latin typeface="Arial Black"/>
                  <a:cs typeface="Arial Black"/>
                </a:rPr>
                <a:t>A</a:t>
              </a:r>
              <a:endParaRPr kumimoji="1" lang="ja-JP" altLang="en-US" sz="4400" b="1" dirty="0">
                <a:latin typeface="Arial Black"/>
                <a:cs typeface="Arial Black"/>
              </a:endParaRPr>
            </a:p>
          </p:txBody>
        </p:sp>
        <p:sp>
          <p:nvSpPr>
            <p:cNvPr id="44" name="右矢印 43"/>
            <p:cNvSpPr/>
            <p:nvPr/>
          </p:nvSpPr>
          <p:spPr>
            <a:xfrm>
              <a:off x="5100803" y="4150943"/>
              <a:ext cx="1719463" cy="579120"/>
            </a:xfrm>
            <a:prstGeom prst="rightArrow">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5" name="右矢印 44"/>
            <p:cNvSpPr/>
            <p:nvPr/>
          </p:nvSpPr>
          <p:spPr>
            <a:xfrm rot="10800000">
              <a:off x="2313820" y="3317823"/>
              <a:ext cx="1719463" cy="579120"/>
            </a:xfrm>
            <a:prstGeom prst="rightArrow">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46" name="図 45" descr="3828.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5649" y="2865119"/>
              <a:ext cx="374045" cy="547809"/>
            </a:xfrm>
            <a:prstGeom prst="rect">
              <a:avLst/>
            </a:prstGeom>
          </p:spPr>
        </p:pic>
      </p:grpSp>
      <p:sp>
        <p:nvSpPr>
          <p:cNvPr id="4" name="円形吹き出し 3"/>
          <p:cNvSpPr/>
          <p:nvPr/>
        </p:nvSpPr>
        <p:spPr>
          <a:xfrm>
            <a:off x="1202268" y="3657601"/>
            <a:ext cx="1549400" cy="624622"/>
          </a:xfrm>
          <a:prstGeom prst="wedgeEllipseCallout">
            <a:avLst>
              <a:gd name="adj1" fmla="val -36356"/>
              <a:gd name="adj2" fmla="val 93683"/>
            </a:avLst>
          </a:prstGeom>
          <a:solidFill>
            <a:schemeClr val="accent2"/>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smtClean="0">
                <a:solidFill>
                  <a:schemeClr val="bg1"/>
                </a:solidFill>
              </a:rPr>
              <a:t>手取金</a:t>
            </a:r>
            <a:r>
              <a:rPr lang="ja-JP" altLang="en-US" b="1" dirty="0" smtClean="0">
                <a:solidFill>
                  <a:schemeClr val="bg1"/>
                </a:solidFill>
              </a:rPr>
              <a:t>が</a:t>
            </a:r>
            <a:r>
              <a:rPr kumimoji="1" lang="ja-JP" altLang="en-US" b="1" dirty="0" smtClean="0">
                <a:solidFill>
                  <a:schemeClr val="bg1"/>
                </a:solidFill>
              </a:rPr>
              <a:t>増える！</a:t>
            </a:r>
            <a:endParaRPr kumimoji="1" lang="ja-JP" altLang="en-US" b="1" dirty="0">
              <a:solidFill>
                <a:schemeClr val="bg1"/>
              </a:solidFill>
            </a:endParaRPr>
          </a:p>
        </p:txBody>
      </p:sp>
      <p:sp>
        <p:nvSpPr>
          <p:cNvPr id="48" name="円形吹き出し 47"/>
          <p:cNvSpPr/>
          <p:nvPr/>
        </p:nvSpPr>
        <p:spPr>
          <a:xfrm>
            <a:off x="6916252" y="3592458"/>
            <a:ext cx="2227748" cy="624622"/>
          </a:xfrm>
          <a:prstGeom prst="wedgeEllipseCallout">
            <a:avLst>
              <a:gd name="adj1" fmla="val -22380"/>
              <a:gd name="adj2" fmla="val 89617"/>
            </a:avLst>
          </a:prstGeom>
          <a:solidFill>
            <a:srgbClr val="1986C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smtClean="0">
                <a:solidFill>
                  <a:schemeClr val="bg1"/>
                </a:solidFill>
              </a:rPr>
              <a:t>新鮮！安心！</a:t>
            </a:r>
            <a:endParaRPr kumimoji="1" lang="en-US" altLang="ja-JP" b="1" dirty="0" smtClean="0">
              <a:solidFill>
                <a:schemeClr val="bg1"/>
              </a:solidFill>
            </a:endParaRPr>
          </a:p>
          <a:p>
            <a:pPr algn="ctr"/>
            <a:r>
              <a:rPr lang="ja-JP" altLang="en-US" b="1" dirty="0" smtClean="0">
                <a:solidFill>
                  <a:schemeClr val="bg1"/>
                </a:solidFill>
              </a:rPr>
              <a:t>安い！</a:t>
            </a:r>
            <a:endParaRPr kumimoji="1" lang="ja-JP" altLang="en-US" b="1" dirty="0">
              <a:solidFill>
                <a:schemeClr val="bg1"/>
              </a:solidFill>
            </a:endParaRPr>
          </a:p>
        </p:txBody>
      </p:sp>
      <p:sp>
        <p:nvSpPr>
          <p:cNvPr id="49" name="角丸四角形 48"/>
          <p:cNvSpPr/>
          <p:nvPr/>
        </p:nvSpPr>
        <p:spPr>
          <a:xfrm>
            <a:off x="1062591" y="2156723"/>
            <a:ext cx="3273698" cy="579120"/>
          </a:xfrm>
          <a:prstGeom prst="round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2800" dirty="0" smtClean="0"/>
              <a:t>新規就農者の増加</a:t>
            </a:r>
            <a:endParaRPr kumimoji="1" lang="en-US" altLang="ja-JP" sz="2800" dirty="0" smtClean="0"/>
          </a:p>
        </p:txBody>
      </p:sp>
      <p:sp>
        <p:nvSpPr>
          <p:cNvPr id="54" name="角丸四角形 53"/>
          <p:cNvSpPr/>
          <p:nvPr/>
        </p:nvSpPr>
        <p:spPr>
          <a:xfrm>
            <a:off x="1067511" y="2018058"/>
            <a:ext cx="3281348" cy="899999"/>
          </a:xfrm>
          <a:prstGeom prst="roundRect">
            <a:avLst/>
          </a:prstGeom>
          <a:noFill/>
          <a:ln w="19050" cmpd="sng">
            <a:solidFill>
              <a:srgbClr val="FF000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en-US" altLang="ja-JP" sz="2400" dirty="0" smtClean="0"/>
          </a:p>
        </p:txBody>
      </p:sp>
      <p:sp>
        <p:nvSpPr>
          <p:cNvPr id="55" name="角丸四角形 54"/>
          <p:cNvSpPr/>
          <p:nvPr/>
        </p:nvSpPr>
        <p:spPr>
          <a:xfrm>
            <a:off x="1709170" y="2735843"/>
            <a:ext cx="1988524" cy="565869"/>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sz="2400" b="1" dirty="0" smtClean="0"/>
              <a:t>促す要因</a:t>
            </a:r>
            <a:r>
              <a:rPr lang="ja-JP" altLang="en-US" sz="2400" b="1" dirty="0" smtClean="0"/>
              <a:t>作り</a:t>
            </a:r>
            <a:endParaRPr kumimoji="1" lang="ja-JP" altLang="en-US" sz="2400" b="1" dirty="0"/>
          </a:p>
        </p:txBody>
      </p:sp>
      <p:sp>
        <p:nvSpPr>
          <p:cNvPr id="6" name="スライド番号プレースホルダー 5"/>
          <p:cNvSpPr>
            <a:spLocks noGrp="1"/>
          </p:cNvSpPr>
          <p:nvPr>
            <p:ph type="sldNum" sz="quarter" idx="12"/>
          </p:nvPr>
        </p:nvSpPr>
        <p:spPr/>
        <p:txBody>
          <a:bodyPr/>
          <a:lstStyle/>
          <a:p>
            <a:fld id="{271F4726-83E1-9743-9CB9-26C44A472F2A}" type="slidenum">
              <a:rPr kumimoji="1" lang="ja-JP" altLang="en-US" smtClean="0"/>
              <a:t>13</a:t>
            </a:fld>
            <a:endParaRPr kumimoji="1" lang="ja-JP" altLang="en-US"/>
          </a:p>
        </p:txBody>
      </p:sp>
      <p:sp>
        <p:nvSpPr>
          <p:cNvPr id="5" name="右矢印 4"/>
          <p:cNvSpPr/>
          <p:nvPr/>
        </p:nvSpPr>
        <p:spPr>
          <a:xfrm>
            <a:off x="4642598" y="2212727"/>
            <a:ext cx="542452" cy="484632"/>
          </a:xfrm>
          <a:prstGeom prst="rightArrow">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5386800" y="2018059"/>
            <a:ext cx="2809042" cy="899998"/>
          </a:xfrm>
          <a:prstGeom prst="roundRect">
            <a:avLst/>
          </a:prstGeom>
          <a:no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solidFill>
                  <a:schemeClr val="tx1"/>
                </a:solidFill>
              </a:rPr>
              <a:t>農地</a:t>
            </a:r>
            <a:r>
              <a:rPr lang="ja-JP" altLang="en-US" sz="2400" dirty="0">
                <a:solidFill>
                  <a:schemeClr val="tx1"/>
                </a:solidFill>
              </a:rPr>
              <a:t>の有効</a:t>
            </a:r>
            <a:r>
              <a:rPr lang="ja-JP" altLang="en-US" sz="2400" dirty="0" smtClean="0">
                <a:solidFill>
                  <a:schemeClr val="tx1"/>
                </a:solidFill>
              </a:rPr>
              <a:t>活用</a:t>
            </a:r>
            <a:endParaRPr lang="en-US" altLang="ja-JP" sz="2400" dirty="0" smtClean="0">
              <a:solidFill>
                <a:schemeClr val="tx1"/>
              </a:solidFill>
            </a:endParaRPr>
          </a:p>
          <a:p>
            <a:pPr algn="ctr"/>
            <a:r>
              <a:rPr lang="ja-JP" altLang="en-US" sz="2400" dirty="0" smtClean="0">
                <a:solidFill>
                  <a:schemeClr val="tx1"/>
                </a:solidFill>
              </a:rPr>
              <a:t>雇用</a:t>
            </a:r>
            <a:r>
              <a:rPr lang="ja-JP" altLang="en-US" sz="2400" dirty="0">
                <a:solidFill>
                  <a:schemeClr val="tx1"/>
                </a:solidFill>
              </a:rPr>
              <a:t>機会の</a:t>
            </a:r>
            <a:r>
              <a:rPr lang="ja-JP" altLang="en-US" sz="2400" dirty="0" smtClean="0">
                <a:solidFill>
                  <a:schemeClr val="tx1"/>
                </a:solidFill>
              </a:rPr>
              <a:t>増加</a:t>
            </a:r>
            <a:endParaRPr lang="ja-JP" altLang="en-US" sz="2400" dirty="0">
              <a:solidFill>
                <a:schemeClr val="tx1"/>
              </a:solidFill>
            </a:endParaRPr>
          </a:p>
        </p:txBody>
      </p:sp>
    </p:spTree>
    <p:extLst>
      <p:ext uri="{BB962C8B-B14F-4D97-AF65-F5344CB8AC3E}">
        <p14:creationId xmlns:p14="http://schemas.microsoft.com/office/powerpoint/2010/main" val="3897007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barn(inVertical)">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6"/>
                                        </p:tgtEl>
                                      </p:cBhvr>
                                    </p:animEffect>
                                    <p:set>
                                      <p:cBhvr>
                                        <p:cTn id="15" dur="1" fill="hold">
                                          <p:stCondLst>
                                            <p:cond delay="499"/>
                                          </p:stCondLst>
                                        </p:cTn>
                                        <p:tgtEl>
                                          <p:spTgt spid="3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icon_156520_256.png"/>
          <p:cNvPicPr>
            <a:picLocks noChangeAspect="1"/>
          </p:cNvPicPr>
          <p:nvPr/>
        </p:nvPicPr>
        <p:blipFill rotWithShape="1">
          <a:blip r:embed="rId2">
            <a:extLst>
              <a:ext uri="{28A0092B-C50C-407E-A947-70E740481C1C}">
                <a14:useLocalDpi xmlns:a14="http://schemas.microsoft.com/office/drawing/2010/main" val="0"/>
              </a:ext>
            </a:extLst>
          </a:blip>
          <a:srcRect b="-1073"/>
          <a:stretch/>
        </p:blipFill>
        <p:spPr>
          <a:xfrm rot="20479974">
            <a:off x="6915629" y="-129545"/>
            <a:ext cx="932632" cy="942636"/>
          </a:xfrm>
          <a:prstGeom prst="rect">
            <a:avLst/>
          </a:prstGeom>
          <a:scene3d>
            <a:camera prst="orthographicFront">
              <a:rot lat="0" lon="10800000" rev="0"/>
            </a:camera>
            <a:lightRig rig="threePt" dir="t"/>
          </a:scene3d>
        </p:spPr>
      </p:pic>
      <p:pic>
        <p:nvPicPr>
          <p:cNvPr id="11" name="図 10"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65949" y="372367"/>
            <a:ext cx="983199" cy="983199"/>
          </a:xfrm>
          <a:prstGeom prst="rect">
            <a:avLst/>
          </a:prstGeom>
        </p:spPr>
      </p:pic>
      <p:pic>
        <p:nvPicPr>
          <p:cNvPr id="13" name="図 12"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95842" y="761231"/>
            <a:ext cx="355643" cy="355643"/>
          </a:xfrm>
          <a:prstGeom prst="rect">
            <a:avLst/>
          </a:prstGeom>
        </p:spPr>
      </p:pic>
      <p:pic>
        <p:nvPicPr>
          <p:cNvPr id="14" name="図 13"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7807163" y="497600"/>
            <a:ext cx="557965" cy="276999"/>
          </a:xfrm>
          <a:prstGeom prst="rect">
            <a:avLst/>
          </a:prstGeom>
          <a:noFill/>
        </p:spPr>
        <p:txBody>
          <a:bodyPr wrap="none" rtlCol="0">
            <a:spAutoFit/>
          </a:bodyPr>
          <a:lstStyle/>
          <a:p>
            <a:r>
              <a:rPr lang="ja-JP" altLang="en-US" sz="1200" dirty="0" smtClean="0">
                <a:solidFill>
                  <a:schemeClr val="bg1"/>
                </a:solidFill>
              </a:rPr>
              <a:t>しごと</a:t>
            </a:r>
            <a:endParaRPr kumimoji="1" lang="ja-JP" altLang="en-US" sz="1200" dirty="0">
              <a:solidFill>
                <a:schemeClr val="bg1"/>
              </a:solidFill>
            </a:endParaRPr>
          </a:p>
        </p:txBody>
      </p:sp>
      <p:sp>
        <p:nvSpPr>
          <p:cNvPr id="16" name="テキスト ボックス 15"/>
          <p:cNvSpPr txBox="1"/>
          <p:nvPr/>
        </p:nvSpPr>
        <p:spPr>
          <a:xfrm>
            <a:off x="450670" y="50393"/>
            <a:ext cx="6120411" cy="1077218"/>
          </a:xfrm>
          <a:prstGeom prst="rect">
            <a:avLst/>
          </a:prstGeom>
          <a:noFill/>
        </p:spPr>
        <p:txBody>
          <a:bodyPr wrap="none" rtlCol="0">
            <a:spAutoFit/>
          </a:bodyPr>
          <a:lstStyle/>
          <a:p>
            <a:r>
              <a:rPr kumimoji="1" lang="en-US" altLang="ja-JP" sz="2800" dirty="0" smtClean="0"/>
              <a:t>CSA</a:t>
            </a:r>
            <a:r>
              <a:rPr lang="ja-JP" altLang="en-US" sz="2800" dirty="0" smtClean="0"/>
              <a:t>（</a:t>
            </a:r>
            <a:r>
              <a:rPr lang="en-US" altLang="ja-JP" sz="2800" dirty="0" smtClean="0"/>
              <a:t>Community Supported Agriculture</a:t>
            </a:r>
            <a:r>
              <a:rPr lang="ja-JP" altLang="en-US" sz="2800" dirty="0" smtClean="0"/>
              <a:t>）</a:t>
            </a:r>
            <a:endParaRPr kumimoji="1" lang="en-US" altLang="ja-JP" sz="2800" dirty="0" smtClean="0"/>
          </a:p>
          <a:p>
            <a:r>
              <a:rPr lang="ja-JP" altLang="en-US" sz="3600" dirty="0" smtClean="0"/>
              <a:t>費用・効果</a:t>
            </a:r>
            <a:endParaRPr kumimoji="1" lang="ja-JP" altLang="en-US" sz="3600" dirty="0"/>
          </a:p>
        </p:txBody>
      </p:sp>
      <p:pic>
        <p:nvPicPr>
          <p:cNvPr id="17" name="図 16"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7944" y="763685"/>
            <a:ext cx="355643" cy="355643"/>
          </a:xfrm>
          <a:prstGeom prst="rect">
            <a:avLst/>
          </a:prstGeom>
        </p:spPr>
      </p:pic>
      <p:sp>
        <p:nvSpPr>
          <p:cNvPr id="36" name="テキスト ボックス 35"/>
          <p:cNvSpPr txBox="1"/>
          <p:nvPr/>
        </p:nvSpPr>
        <p:spPr>
          <a:xfrm>
            <a:off x="203199" y="3017034"/>
            <a:ext cx="4211999" cy="400110"/>
          </a:xfrm>
          <a:prstGeom prst="rect">
            <a:avLst/>
          </a:prstGeom>
          <a:solidFill>
            <a:schemeClr val="tx2"/>
          </a:solidFill>
          <a:ln>
            <a:noFill/>
          </a:ln>
        </p:spPr>
        <p:style>
          <a:lnRef idx="2">
            <a:schemeClr val="accent2"/>
          </a:lnRef>
          <a:fillRef idx="1">
            <a:schemeClr val="lt1"/>
          </a:fillRef>
          <a:effectRef idx="0">
            <a:schemeClr val="accent2"/>
          </a:effectRef>
          <a:fontRef idx="minor">
            <a:schemeClr val="dk1"/>
          </a:fontRef>
        </p:style>
        <p:txBody>
          <a:bodyPr vert="horz" wrap="square" rtlCol="0">
            <a:spAutoFit/>
          </a:bodyPr>
          <a:lstStyle/>
          <a:p>
            <a:pPr algn="ctr"/>
            <a:r>
              <a:rPr kumimoji="1" lang="ja-JP" altLang="en-US" sz="2000" dirty="0" smtClean="0">
                <a:solidFill>
                  <a:schemeClr val="bg1"/>
                </a:solidFill>
              </a:rPr>
              <a:t>費用</a:t>
            </a:r>
            <a:endParaRPr kumimoji="1" lang="ja-JP" altLang="en-US" sz="2000" dirty="0">
              <a:solidFill>
                <a:schemeClr val="bg1"/>
              </a:solidFill>
            </a:endParaRPr>
          </a:p>
        </p:txBody>
      </p:sp>
      <p:sp>
        <p:nvSpPr>
          <p:cNvPr id="39" name="正方形/長方形 38"/>
          <p:cNvSpPr/>
          <p:nvPr/>
        </p:nvSpPr>
        <p:spPr>
          <a:xfrm>
            <a:off x="203198" y="3026636"/>
            <a:ext cx="4212000" cy="1963333"/>
          </a:xfrm>
          <a:prstGeom prst="rect">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0" name="テキスト ボックス 39"/>
          <p:cNvSpPr txBox="1"/>
          <p:nvPr/>
        </p:nvSpPr>
        <p:spPr>
          <a:xfrm>
            <a:off x="2376719" y="3924542"/>
            <a:ext cx="1441420" cy="523220"/>
          </a:xfrm>
          <a:prstGeom prst="rect">
            <a:avLst/>
          </a:prstGeom>
          <a:noFill/>
        </p:spPr>
        <p:txBody>
          <a:bodyPr wrap="none" rtlCol="0">
            <a:spAutoFit/>
          </a:bodyPr>
          <a:lstStyle/>
          <a:p>
            <a:r>
              <a:rPr kumimoji="1" lang="en-US" altLang="ja-JP" sz="2800" dirty="0" smtClean="0">
                <a:solidFill>
                  <a:srgbClr val="000000"/>
                </a:solidFill>
                <a:latin typeface="+mn-ea"/>
              </a:rPr>
              <a:t>500</a:t>
            </a:r>
            <a:r>
              <a:rPr kumimoji="1" lang="ja-JP" altLang="en-US" sz="2800" dirty="0" smtClean="0">
                <a:solidFill>
                  <a:srgbClr val="000000"/>
                </a:solidFill>
                <a:latin typeface="+mn-ea"/>
              </a:rPr>
              <a:t>万円</a:t>
            </a:r>
            <a:endParaRPr kumimoji="1" lang="ja-JP" altLang="en-US" sz="2800" dirty="0">
              <a:solidFill>
                <a:srgbClr val="000000"/>
              </a:solidFill>
              <a:latin typeface="+mn-ea"/>
            </a:endParaRPr>
          </a:p>
        </p:txBody>
      </p:sp>
      <p:sp>
        <p:nvSpPr>
          <p:cNvPr id="42" name="テキスト ボックス 41"/>
          <p:cNvSpPr txBox="1"/>
          <p:nvPr/>
        </p:nvSpPr>
        <p:spPr>
          <a:xfrm>
            <a:off x="585653" y="3503593"/>
            <a:ext cx="1261884" cy="1384995"/>
          </a:xfrm>
          <a:prstGeom prst="rect">
            <a:avLst/>
          </a:prstGeom>
          <a:noFill/>
        </p:spPr>
        <p:txBody>
          <a:bodyPr wrap="none" rtlCol="0">
            <a:spAutoFit/>
          </a:bodyPr>
          <a:lstStyle/>
          <a:p>
            <a:r>
              <a:rPr kumimoji="1" lang="en-US" altLang="ja-JP" sz="2800" dirty="0" smtClean="0"/>
              <a:t>PR</a:t>
            </a:r>
            <a:r>
              <a:rPr kumimoji="1" lang="ja-JP" altLang="en-US" sz="2800" dirty="0" smtClean="0"/>
              <a:t>費</a:t>
            </a:r>
            <a:endParaRPr kumimoji="1" lang="en-US" altLang="ja-JP" sz="2800" dirty="0" smtClean="0"/>
          </a:p>
          <a:p>
            <a:r>
              <a:rPr kumimoji="1" lang="ja-JP" altLang="en-US" sz="2800" dirty="0" smtClean="0"/>
              <a:t>研修費</a:t>
            </a:r>
            <a:endParaRPr lang="en-US" altLang="ja-JP" sz="2800" dirty="0"/>
          </a:p>
          <a:p>
            <a:r>
              <a:rPr kumimoji="1" lang="ja-JP" altLang="en-US" sz="2800" dirty="0" smtClean="0"/>
              <a:t>人件費</a:t>
            </a:r>
            <a:endParaRPr kumimoji="1" lang="ja-JP" altLang="en-US" sz="2800" dirty="0"/>
          </a:p>
        </p:txBody>
      </p:sp>
      <p:sp>
        <p:nvSpPr>
          <p:cNvPr id="45" name="テキスト ボックス 44"/>
          <p:cNvSpPr txBox="1"/>
          <p:nvPr/>
        </p:nvSpPr>
        <p:spPr>
          <a:xfrm>
            <a:off x="4689384" y="3014232"/>
            <a:ext cx="4198225" cy="40011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vert="horz" wrap="square" rtlCol="0">
            <a:spAutoFit/>
          </a:bodyPr>
          <a:lstStyle/>
          <a:p>
            <a:pPr algn="ctr"/>
            <a:r>
              <a:rPr kumimoji="1" lang="ja-JP" altLang="en-US" sz="2000" dirty="0" smtClean="0">
                <a:solidFill>
                  <a:schemeClr val="bg1"/>
                </a:solidFill>
              </a:rPr>
              <a:t>便益</a:t>
            </a:r>
            <a:endParaRPr kumimoji="1" lang="ja-JP" altLang="en-US" sz="2000" dirty="0">
              <a:solidFill>
                <a:schemeClr val="bg1"/>
              </a:solidFill>
            </a:endParaRPr>
          </a:p>
        </p:txBody>
      </p:sp>
      <p:sp>
        <p:nvSpPr>
          <p:cNvPr id="46" name="正方形/長方形 45"/>
          <p:cNvSpPr/>
          <p:nvPr/>
        </p:nvSpPr>
        <p:spPr>
          <a:xfrm>
            <a:off x="4689385" y="3014233"/>
            <a:ext cx="4199840" cy="1975736"/>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7" name="テキスト ボックス 46"/>
          <p:cNvSpPr txBox="1"/>
          <p:nvPr/>
        </p:nvSpPr>
        <p:spPr>
          <a:xfrm>
            <a:off x="7266652" y="3681228"/>
            <a:ext cx="1620957" cy="954107"/>
          </a:xfrm>
          <a:prstGeom prst="rect">
            <a:avLst/>
          </a:prstGeom>
          <a:noFill/>
        </p:spPr>
        <p:txBody>
          <a:bodyPr wrap="none" rtlCol="0">
            <a:spAutoFit/>
          </a:bodyPr>
          <a:lstStyle/>
          <a:p>
            <a:pPr algn="r"/>
            <a:r>
              <a:rPr lang="en-US" altLang="ja-JP" sz="2800" dirty="0" smtClean="0">
                <a:latin typeface="+mn-ea"/>
              </a:rPr>
              <a:t>1000</a:t>
            </a:r>
            <a:r>
              <a:rPr kumimoji="1" lang="ja-JP" altLang="en-US" sz="2800" dirty="0" smtClean="0">
                <a:latin typeface="+mn-ea"/>
              </a:rPr>
              <a:t>万円</a:t>
            </a:r>
            <a:endParaRPr kumimoji="1" lang="en-US" altLang="ja-JP" sz="2800" dirty="0" smtClean="0">
              <a:latin typeface="+mn-ea"/>
            </a:endParaRPr>
          </a:p>
          <a:p>
            <a:pPr algn="r"/>
            <a:r>
              <a:rPr lang="en-US" altLang="ja-JP" sz="2800" dirty="0" smtClean="0">
                <a:latin typeface="+mn-ea"/>
              </a:rPr>
              <a:t>20</a:t>
            </a:r>
            <a:r>
              <a:rPr lang="ja-JP" altLang="en-US" sz="2800" dirty="0" smtClean="0">
                <a:latin typeface="+mn-ea"/>
              </a:rPr>
              <a:t>万円</a:t>
            </a:r>
            <a:endParaRPr kumimoji="1" lang="en-US" altLang="ja-JP" sz="2800" dirty="0" smtClean="0">
              <a:latin typeface="+mn-ea"/>
            </a:endParaRPr>
          </a:p>
        </p:txBody>
      </p:sp>
      <p:sp>
        <p:nvSpPr>
          <p:cNvPr id="49" name="テキスト ボックス 48"/>
          <p:cNvSpPr txBox="1"/>
          <p:nvPr/>
        </p:nvSpPr>
        <p:spPr>
          <a:xfrm>
            <a:off x="4827310" y="3681228"/>
            <a:ext cx="2157787" cy="954107"/>
          </a:xfrm>
          <a:prstGeom prst="rect">
            <a:avLst/>
          </a:prstGeom>
          <a:noFill/>
        </p:spPr>
        <p:txBody>
          <a:bodyPr wrap="none" rtlCol="0">
            <a:spAutoFit/>
          </a:bodyPr>
          <a:lstStyle/>
          <a:p>
            <a:r>
              <a:rPr kumimoji="1" lang="ja-JP" altLang="en-US" sz="2800" dirty="0" smtClean="0"/>
              <a:t>多面的機能</a:t>
            </a:r>
            <a:endParaRPr kumimoji="1" lang="en-US" altLang="ja-JP" sz="2800" dirty="0" smtClean="0"/>
          </a:p>
          <a:p>
            <a:r>
              <a:rPr lang="ja-JP" altLang="en-US" sz="2800" dirty="0" smtClean="0"/>
              <a:t>税収</a:t>
            </a:r>
            <a:r>
              <a:rPr lang="ja-JP" altLang="en-US" sz="2000" dirty="0" smtClean="0"/>
              <a:t>（</a:t>
            </a:r>
            <a:r>
              <a:rPr lang="en-US" altLang="ja-JP" sz="2000" dirty="0" smtClean="0"/>
              <a:t>2</a:t>
            </a:r>
            <a:r>
              <a:rPr lang="ja-JP" altLang="en-US" sz="2000" dirty="0" smtClean="0"/>
              <a:t>世帯</a:t>
            </a:r>
            <a:r>
              <a:rPr lang="en-US" altLang="ja-JP" sz="2000" dirty="0" smtClean="0"/>
              <a:t>/</a:t>
            </a:r>
            <a:r>
              <a:rPr lang="ja-JP" altLang="en-US" sz="2000" dirty="0" smtClean="0"/>
              <a:t>年）</a:t>
            </a:r>
            <a:endParaRPr kumimoji="1" lang="ja-JP" altLang="en-US" sz="2000" dirty="0"/>
          </a:p>
        </p:txBody>
      </p:sp>
      <p:sp>
        <p:nvSpPr>
          <p:cNvPr id="50" name="テキスト ボックス 49"/>
          <p:cNvSpPr txBox="1"/>
          <p:nvPr/>
        </p:nvSpPr>
        <p:spPr>
          <a:xfrm>
            <a:off x="2677576" y="5304763"/>
            <a:ext cx="3811479" cy="400110"/>
          </a:xfrm>
          <a:prstGeom prst="rect">
            <a:avLst/>
          </a:prstGeom>
          <a:solidFill>
            <a:schemeClr val="accent6"/>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vert="horz" wrap="square" rtlCol="0" anchor="t" anchorCtr="0">
            <a:spAutoFit/>
          </a:bodyPr>
          <a:lstStyle/>
          <a:p>
            <a:pPr algn="ctr"/>
            <a:r>
              <a:rPr lang="ja-JP" altLang="en-US" sz="2000" dirty="0" smtClean="0">
                <a:solidFill>
                  <a:schemeClr val="bg1"/>
                </a:solidFill>
              </a:rPr>
              <a:t>便益</a:t>
            </a:r>
            <a:r>
              <a:rPr kumimoji="1" lang="en-US" altLang="ja-JP" sz="2000" dirty="0" smtClean="0">
                <a:solidFill>
                  <a:schemeClr val="bg1"/>
                </a:solidFill>
              </a:rPr>
              <a:t>/</a:t>
            </a:r>
            <a:r>
              <a:rPr lang="ja-JP" altLang="en-US" sz="2000" dirty="0" smtClean="0">
                <a:solidFill>
                  <a:schemeClr val="bg1"/>
                </a:solidFill>
              </a:rPr>
              <a:t>費用</a:t>
            </a:r>
            <a:endParaRPr kumimoji="1" lang="ja-JP" altLang="en-US" sz="2000" dirty="0">
              <a:solidFill>
                <a:schemeClr val="bg1"/>
              </a:solidFill>
            </a:endParaRPr>
          </a:p>
        </p:txBody>
      </p:sp>
      <p:sp>
        <p:nvSpPr>
          <p:cNvPr id="51" name="正方形/長方形 50"/>
          <p:cNvSpPr/>
          <p:nvPr/>
        </p:nvSpPr>
        <p:spPr>
          <a:xfrm>
            <a:off x="2677577" y="5304763"/>
            <a:ext cx="3811478" cy="1174435"/>
          </a:xfrm>
          <a:prstGeom prst="rect">
            <a:avLst/>
          </a:prstGeom>
          <a:no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2" name="テキスト ボックス 51"/>
          <p:cNvSpPr txBox="1"/>
          <p:nvPr/>
        </p:nvSpPr>
        <p:spPr>
          <a:xfrm>
            <a:off x="3953412" y="5622545"/>
            <a:ext cx="1276010" cy="830997"/>
          </a:xfrm>
          <a:prstGeom prst="rect">
            <a:avLst/>
          </a:prstGeom>
          <a:noFill/>
        </p:spPr>
        <p:txBody>
          <a:bodyPr wrap="none" rtlCol="0">
            <a:spAutoFit/>
          </a:bodyPr>
          <a:lstStyle/>
          <a:p>
            <a:r>
              <a:rPr lang="en-US" altLang="ja-JP" sz="4800" dirty="0" smtClean="0"/>
              <a:t>2.45</a:t>
            </a:r>
            <a:endParaRPr kumimoji="1" lang="ja-JP" altLang="en-US" sz="4800" dirty="0"/>
          </a:p>
        </p:txBody>
      </p:sp>
      <p:sp>
        <p:nvSpPr>
          <p:cNvPr id="63" name="テキスト ボックス 62"/>
          <p:cNvSpPr txBox="1"/>
          <p:nvPr/>
        </p:nvSpPr>
        <p:spPr>
          <a:xfrm>
            <a:off x="1216595" y="1278135"/>
            <a:ext cx="5767124" cy="1257780"/>
          </a:xfrm>
          <a:prstGeom prst="rect">
            <a:avLst/>
          </a:prstGeom>
          <a:noFill/>
        </p:spPr>
        <p:txBody>
          <a:bodyPr wrap="none" rtlCol="0">
            <a:spAutoFit/>
          </a:bodyPr>
          <a:lstStyle/>
          <a:p>
            <a:pPr>
              <a:lnSpc>
                <a:spcPct val="120000"/>
              </a:lnSpc>
            </a:pPr>
            <a:r>
              <a:rPr kumimoji="1" lang="ja-JP" altLang="en-US" sz="3200" dirty="0" smtClean="0"/>
              <a:t>・</a:t>
            </a:r>
            <a:r>
              <a:rPr kumimoji="1" lang="ja-JP" altLang="en-US" sz="3200" dirty="0" smtClean="0">
                <a:solidFill>
                  <a:srgbClr val="000000"/>
                </a:solidFill>
                <a:latin typeface="+mn-ea"/>
              </a:rPr>
              <a:t>毎年</a:t>
            </a:r>
            <a:r>
              <a:rPr kumimoji="1" lang="en-US" altLang="ja-JP" sz="3200" dirty="0" smtClean="0">
                <a:solidFill>
                  <a:srgbClr val="000000"/>
                </a:solidFill>
                <a:latin typeface="+mn-ea"/>
              </a:rPr>
              <a:t>5</a:t>
            </a:r>
            <a:r>
              <a:rPr kumimoji="1" lang="ja-JP" altLang="en-US" sz="3200" dirty="0" smtClean="0">
                <a:solidFill>
                  <a:srgbClr val="000000"/>
                </a:solidFill>
                <a:latin typeface="+mn-ea"/>
              </a:rPr>
              <a:t>組</a:t>
            </a:r>
            <a:r>
              <a:rPr kumimoji="1" lang="ja-JP" altLang="en-US" sz="2400" dirty="0" smtClean="0">
                <a:solidFill>
                  <a:srgbClr val="000000"/>
                </a:solidFill>
                <a:latin typeface="+mn-ea"/>
              </a:rPr>
              <a:t>（内</a:t>
            </a:r>
            <a:r>
              <a:rPr kumimoji="1" lang="en-US" altLang="ja-JP" sz="2400" dirty="0" smtClean="0">
                <a:solidFill>
                  <a:srgbClr val="000000"/>
                </a:solidFill>
                <a:latin typeface="+mn-ea"/>
              </a:rPr>
              <a:t>2</a:t>
            </a:r>
            <a:r>
              <a:rPr kumimoji="1" lang="ja-JP" altLang="en-US" sz="2400" dirty="0" smtClean="0">
                <a:solidFill>
                  <a:srgbClr val="000000"/>
                </a:solidFill>
                <a:latin typeface="+mn-ea"/>
              </a:rPr>
              <a:t>組は市外）</a:t>
            </a:r>
            <a:r>
              <a:rPr kumimoji="1" lang="en-US" altLang="ja-JP" sz="2400" dirty="0" smtClean="0">
                <a:solidFill>
                  <a:srgbClr val="000000"/>
                </a:solidFill>
                <a:latin typeface="+mn-ea"/>
              </a:rPr>
              <a:t> </a:t>
            </a:r>
            <a:r>
              <a:rPr kumimoji="1" lang="ja-JP" altLang="en-US" sz="2400" dirty="0" smtClean="0"/>
              <a:t>の新規就農者</a:t>
            </a:r>
            <a:endParaRPr kumimoji="1" lang="en-US" altLang="ja-JP" sz="2800" dirty="0" smtClean="0"/>
          </a:p>
          <a:p>
            <a:pPr>
              <a:lnSpc>
                <a:spcPct val="120000"/>
              </a:lnSpc>
            </a:pPr>
            <a:r>
              <a:rPr lang="ja-JP" altLang="en-US" sz="3200" dirty="0" smtClean="0"/>
              <a:t>・</a:t>
            </a:r>
            <a:r>
              <a:rPr lang="ja-JP" altLang="en-US" sz="3200" dirty="0" smtClean="0">
                <a:solidFill>
                  <a:srgbClr val="000000"/>
                </a:solidFill>
              </a:rPr>
              <a:t>毎年</a:t>
            </a:r>
            <a:r>
              <a:rPr lang="en-US" altLang="ja-JP" sz="3200" dirty="0" smtClean="0">
                <a:solidFill>
                  <a:srgbClr val="000000"/>
                </a:solidFill>
                <a:latin typeface="+mn-ea"/>
              </a:rPr>
              <a:t>5ha</a:t>
            </a:r>
            <a:r>
              <a:rPr lang="en-US" altLang="ja-JP" sz="3200" dirty="0">
                <a:solidFill>
                  <a:srgbClr val="000000"/>
                </a:solidFill>
                <a:latin typeface="+mn-ea"/>
              </a:rPr>
              <a:t> </a:t>
            </a:r>
            <a:r>
              <a:rPr lang="ja-JP" altLang="en-US" sz="2400" dirty="0" smtClean="0"/>
              <a:t>の耕作放棄地の利用</a:t>
            </a:r>
            <a:endParaRPr kumimoji="1" lang="ja-JP" altLang="en-US" sz="2400" dirty="0"/>
          </a:p>
        </p:txBody>
      </p:sp>
      <p:sp>
        <p:nvSpPr>
          <p:cNvPr id="29" name="テキスト ボックス 28"/>
          <p:cNvSpPr txBox="1"/>
          <p:nvPr/>
        </p:nvSpPr>
        <p:spPr>
          <a:xfrm>
            <a:off x="175364" y="1445360"/>
            <a:ext cx="800219" cy="461665"/>
          </a:xfrm>
          <a:prstGeom prst="rect">
            <a:avLst/>
          </a:prstGeom>
          <a:solidFill>
            <a:schemeClr val="tx2"/>
          </a:solidFill>
        </p:spPr>
        <p:txBody>
          <a:bodyPr wrap="none" rtlCol="0">
            <a:spAutoFit/>
          </a:bodyPr>
          <a:lstStyle/>
          <a:p>
            <a:r>
              <a:rPr kumimoji="1" lang="ja-JP" altLang="en-US" sz="2400" dirty="0" smtClean="0">
                <a:solidFill>
                  <a:srgbClr val="FFFFFF"/>
                </a:solidFill>
              </a:rPr>
              <a:t>効果</a:t>
            </a:r>
            <a:endParaRPr kumimoji="1" lang="ja-JP" altLang="en-US" sz="2400" dirty="0">
              <a:solidFill>
                <a:srgbClr val="FFFFFF"/>
              </a:solidFill>
            </a:endParaRPr>
          </a:p>
        </p:txBody>
      </p:sp>
      <p:sp>
        <p:nvSpPr>
          <p:cNvPr id="4" name="テキスト ボックス 3"/>
          <p:cNvSpPr txBox="1"/>
          <p:nvPr/>
        </p:nvSpPr>
        <p:spPr>
          <a:xfrm>
            <a:off x="175364" y="2607845"/>
            <a:ext cx="1968007" cy="400110"/>
          </a:xfrm>
          <a:prstGeom prst="rect">
            <a:avLst/>
          </a:prstGeom>
          <a:noFill/>
        </p:spPr>
        <p:txBody>
          <a:bodyPr wrap="none" rtlCol="0">
            <a:spAutoFit/>
          </a:bodyPr>
          <a:lstStyle/>
          <a:p>
            <a:r>
              <a:rPr kumimoji="1" lang="ja-JP" altLang="en-US" sz="2000" dirty="0" smtClean="0"/>
              <a:t>と仮定した場合：</a:t>
            </a:r>
            <a:endParaRPr kumimoji="1" lang="ja-JP" altLang="en-US" sz="2000" dirty="0"/>
          </a:p>
        </p:txBody>
      </p:sp>
      <p:sp>
        <p:nvSpPr>
          <p:cNvPr id="5" name="スライド番号プレースホルダー 4"/>
          <p:cNvSpPr>
            <a:spLocks noGrp="1"/>
          </p:cNvSpPr>
          <p:nvPr>
            <p:ph type="sldNum" sz="quarter" idx="12"/>
          </p:nvPr>
        </p:nvSpPr>
        <p:spPr/>
        <p:txBody>
          <a:bodyPr/>
          <a:lstStyle/>
          <a:p>
            <a:fld id="{271F4726-83E1-9743-9CB9-26C44A472F2A}" type="slidenum">
              <a:rPr kumimoji="1" lang="ja-JP" altLang="en-US" smtClean="0"/>
              <a:t>14</a:t>
            </a:fld>
            <a:endParaRPr kumimoji="1" lang="ja-JP" altLang="en-US"/>
          </a:p>
        </p:txBody>
      </p:sp>
      <p:sp>
        <p:nvSpPr>
          <p:cNvPr id="6" name="右中かっこ 5"/>
          <p:cNvSpPr/>
          <p:nvPr/>
        </p:nvSpPr>
        <p:spPr>
          <a:xfrm>
            <a:off x="2071022" y="3659017"/>
            <a:ext cx="155448" cy="1125861"/>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7616051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icon_156520_256.png"/>
          <p:cNvPicPr>
            <a:picLocks noChangeAspect="1"/>
          </p:cNvPicPr>
          <p:nvPr/>
        </p:nvPicPr>
        <p:blipFill rotWithShape="1">
          <a:blip r:embed="rId3">
            <a:extLst>
              <a:ext uri="{28A0092B-C50C-407E-A947-70E740481C1C}">
                <a14:useLocalDpi xmlns:a14="http://schemas.microsoft.com/office/drawing/2010/main" val="0"/>
              </a:ext>
            </a:extLst>
          </a:blip>
          <a:srcRect b="-1073"/>
          <a:stretch/>
        </p:blipFill>
        <p:spPr>
          <a:xfrm rot="20479974">
            <a:off x="6915629" y="-129545"/>
            <a:ext cx="932632" cy="942636"/>
          </a:xfrm>
          <a:prstGeom prst="rect">
            <a:avLst/>
          </a:prstGeom>
          <a:scene3d>
            <a:camera prst="orthographicFront">
              <a:rot lat="0" lon="10800000" rev="0"/>
            </a:camera>
            <a:lightRig rig="threePt" dir="t"/>
          </a:scene3d>
        </p:spPr>
      </p:pic>
      <p:pic>
        <p:nvPicPr>
          <p:cNvPr id="11" name="図 10"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65949" y="372367"/>
            <a:ext cx="983199" cy="983199"/>
          </a:xfrm>
          <a:prstGeom prst="rect">
            <a:avLst/>
          </a:prstGeom>
        </p:spPr>
      </p:pic>
      <p:pic>
        <p:nvPicPr>
          <p:cNvPr id="13" name="図 12"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95842" y="761231"/>
            <a:ext cx="355643" cy="355643"/>
          </a:xfrm>
          <a:prstGeom prst="rect">
            <a:avLst/>
          </a:prstGeom>
        </p:spPr>
      </p:pic>
      <p:pic>
        <p:nvPicPr>
          <p:cNvPr id="14" name="図 13"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7807163" y="497600"/>
            <a:ext cx="557965" cy="276999"/>
          </a:xfrm>
          <a:prstGeom prst="rect">
            <a:avLst/>
          </a:prstGeom>
          <a:noFill/>
        </p:spPr>
        <p:txBody>
          <a:bodyPr wrap="none" rtlCol="0">
            <a:spAutoFit/>
          </a:bodyPr>
          <a:lstStyle/>
          <a:p>
            <a:r>
              <a:rPr lang="ja-JP" altLang="en-US" sz="1200" dirty="0" smtClean="0">
                <a:solidFill>
                  <a:schemeClr val="bg1"/>
                </a:solidFill>
              </a:rPr>
              <a:t>しごと</a:t>
            </a:r>
            <a:endParaRPr kumimoji="1" lang="ja-JP" altLang="en-US" sz="1200" dirty="0">
              <a:solidFill>
                <a:schemeClr val="bg1"/>
              </a:solidFill>
            </a:endParaRPr>
          </a:p>
        </p:txBody>
      </p:sp>
      <p:sp>
        <p:nvSpPr>
          <p:cNvPr id="16" name="テキスト ボックス 15"/>
          <p:cNvSpPr txBox="1"/>
          <p:nvPr/>
        </p:nvSpPr>
        <p:spPr>
          <a:xfrm>
            <a:off x="450670" y="50393"/>
            <a:ext cx="3416320" cy="1077218"/>
          </a:xfrm>
          <a:prstGeom prst="rect">
            <a:avLst/>
          </a:prstGeom>
          <a:noFill/>
        </p:spPr>
        <p:txBody>
          <a:bodyPr wrap="none" rtlCol="0">
            <a:spAutoFit/>
          </a:bodyPr>
          <a:lstStyle/>
          <a:p>
            <a:r>
              <a:rPr lang="ja-JP" altLang="en-US" sz="2800" dirty="0" smtClean="0"/>
              <a:t>医療系企業誘致政策</a:t>
            </a:r>
            <a:endParaRPr kumimoji="1" lang="en-US" altLang="ja-JP" sz="2800" dirty="0" smtClean="0"/>
          </a:p>
          <a:p>
            <a:r>
              <a:rPr lang="ja-JP" altLang="en-US" sz="3600" dirty="0" smtClean="0"/>
              <a:t>概要</a:t>
            </a:r>
            <a:endParaRPr kumimoji="1" lang="ja-JP" altLang="en-US" sz="3600" dirty="0"/>
          </a:p>
        </p:txBody>
      </p:sp>
      <p:pic>
        <p:nvPicPr>
          <p:cNvPr id="17" name="図 16"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7944" y="763685"/>
            <a:ext cx="355643" cy="355643"/>
          </a:xfrm>
          <a:prstGeom prst="rect">
            <a:avLst/>
          </a:prstGeom>
        </p:spPr>
      </p:pic>
      <p:sp>
        <p:nvSpPr>
          <p:cNvPr id="18" name="テキスト ボックス 17"/>
          <p:cNvSpPr txBox="1"/>
          <p:nvPr/>
        </p:nvSpPr>
        <p:spPr>
          <a:xfrm>
            <a:off x="574150" y="1477245"/>
            <a:ext cx="1066734" cy="461665"/>
          </a:xfrm>
          <a:prstGeom prst="rect">
            <a:avLst/>
          </a:prstGeom>
          <a:solidFill>
            <a:schemeClr val="tx2"/>
          </a:solidFill>
        </p:spPr>
        <p:txBody>
          <a:bodyPr wrap="square" rtlCol="0">
            <a:spAutoFit/>
          </a:bodyPr>
          <a:lstStyle/>
          <a:p>
            <a:pPr algn="ctr"/>
            <a:r>
              <a:rPr kumimoji="1" lang="ja-JP" altLang="en-US" sz="2400" dirty="0" smtClean="0">
                <a:solidFill>
                  <a:srgbClr val="FFFFFF"/>
                </a:solidFill>
              </a:rPr>
              <a:t>目的</a:t>
            </a:r>
            <a:endParaRPr kumimoji="1" lang="ja-JP" altLang="en-US" sz="2400" dirty="0">
              <a:solidFill>
                <a:srgbClr val="FFFFFF"/>
              </a:solidFill>
            </a:endParaRPr>
          </a:p>
        </p:txBody>
      </p:sp>
      <p:sp>
        <p:nvSpPr>
          <p:cNvPr id="32" name="テキスト ボックス 31"/>
          <p:cNvSpPr txBox="1"/>
          <p:nvPr/>
        </p:nvSpPr>
        <p:spPr>
          <a:xfrm>
            <a:off x="203150" y="4505007"/>
            <a:ext cx="492443" cy="1260521"/>
          </a:xfrm>
          <a:prstGeom prst="rect">
            <a:avLst/>
          </a:prstGeom>
          <a:noFill/>
        </p:spPr>
        <p:txBody>
          <a:bodyPr vert="eaVert" wrap="none" rtlCol="0">
            <a:spAutoFit/>
          </a:bodyPr>
          <a:lstStyle/>
          <a:p>
            <a:r>
              <a:rPr kumimoji="1" lang="ja-JP" altLang="en-US" sz="2000" dirty="0" smtClean="0">
                <a:solidFill>
                  <a:srgbClr val="FFFFFF"/>
                </a:solidFill>
              </a:rPr>
              <a:t>プログラム</a:t>
            </a:r>
            <a:endParaRPr kumimoji="1" lang="ja-JP" altLang="en-US" sz="2000" dirty="0">
              <a:solidFill>
                <a:srgbClr val="FFFFFF"/>
              </a:solidFill>
            </a:endParaRPr>
          </a:p>
        </p:txBody>
      </p:sp>
      <p:sp>
        <p:nvSpPr>
          <p:cNvPr id="2" name="テキスト ボックス 1"/>
          <p:cNvSpPr txBox="1"/>
          <p:nvPr/>
        </p:nvSpPr>
        <p:spPr>
          <a:xfrm>
            <a:off x="819073" y="1876978"/>
            <a:ext cx="5248151" cy="1995418"/>
          </a:xfrm>
          <a:prstGeom prst="rect">
            <a:avLst/>
          </a:prstGeom>
          <a:noFill/>
        </p:spPr>
        <p:txBody>
          <a:bodyPr wrap="none" rtlCol="0">
            <a:spAutoFit/>
          </a:bodyPr>
          <a:lstStyle/>
          <a:p>
            <a:pPr>
              <a:lnSpc>
                <a:spcPct val="150000"/>
              </a:lnSpc>
            </a:pPr>
            <a:r>
              <a:rPr kumimoji="1" lang="ja-JP" altLang="en-US" sz="2800" dirty="0" smtClean="0"/>
              <a:t>雇用の創世</a:t>
            </a:r>
            <a:endParaRPr kumimoji="1" lang="en-US" altLang="ja-JP" sz="2800" dirty="0" smtClean="0"/>
          </a:p>
          <a:p>
            <a:pPr>
              <a:lnSpc>
                <a:spcPct val="150000"/>
              </a:lnSpc>
            </a:pPr>
            <a:r>
              <a:rPr kumimoji="1" lang="ja-JP" altLang="en-US" sz="2800" dirty="0" smtClean="0"/>
              <a:t>おおつ野ヒルズ</a:t>
            </a:r>
            <a:r>
              <a:rPr lang="ja-JP" altLang="en-US" sz="2800" dirty="0" smtClean="0"/>
              <a:t>空き</a:t>
            </a:r>
            <a:r>
              <a:rPr kumimoji="1" lang="ja-JP" altLang="en-US" sz="2800" dirty="0" smtClean="0"/>
              <a:t>３区画の分譲</a:t>
            </a:r>
            <a:endParaRPr kumimoji="1" lang="en-US" altLang="ja-JP" sz="2800" dirty="0" smtClean="0"/>
          </a:p>
          <a:p>
            <a:pPr>
              <a:lnSpc>
                <a:spcPct val="150000"/>
              </a:lnSpc>
            </a:pPr>
            <a:r>
              <a:rPr kumimoji="1" lang="ja-JP" altLang="en-US" sz="2800" dirty="0" smtClean="0"/>
              <a:t>医療系企業の誘致</a:t>
            </a:r>
            <a:endParaRPr kumimoji="1" lang="en-US" altLang="ja-JP" sz="2800" dirty="0" smtClean="0"/>
          </a:p>
        </p:txBody>
      </p:sp>
      <p:sp>
        <p:nvSpPr>
          <p:cNvPr id="4" name="下矢印 3"/>
          <p:cNvSpPr/>
          <p:nvPr/>
        </p:nvSpPr>
        <p:spPr>
          <a:xfrm rot="16200000">
            <a:off x="4467562" y="3098040"/>
            <a:ext cx="382554" cy="1054497"/>
          </a:xfrm>
          <a:prstGeom prst="down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574150" y="4505007"/>
            <a:ext cx="1066734" cy="461665"/>
          </a:xfrm>
          <a:prstGeom prst="rect">
            <a:avLst/>
          </a:prstGeom>
          <a:solidFill>
            <a:schemeClr val="tx2"/>
          </a:solidFill>
        </p:spPr>
        <p:txBody>
          <a:bodyPr wrap="square" rtlCol="0">
            <a:spAutoFit/>
          </a:bodyPr>
          <a:lstStyle/>
          <a:p>
            <a:pPr algn="ctr"/>
            <a:r>
              <a:rPr lang="ja-JP" altLang="en-US" sz="2400" dirty="0" smtClean="0">
                <a:solidFill>
                  <a:srgbClr val="FFFFFF"/>
                </a:solidFill>
              </a:rPr>
              <a:t>対象</a:t>
            </a:r>
            <a:endParaRPr kumimoji="1" lang="ja-JP" altLang="en-US" sz="2400" dirty="0">
              <a:solidFill>
                <a:srgbClr val="FFFFFF"/>
              </a:solidFill>
            </a:endParaRPr>
          </a:p>
        </p:txBody>
      </p:sp>
      <p:sp>
        <p:nvSpPr>
          <p:cNvPr id="9" name="テキスト ボックス 8"/>
          <p:cNvSpPr txBox="1"/>
          <p:nvPr/>
        </p:nvSpPr>
        <p:spPr>
          <a:xfrm>
            <a:off x="695593" y="5165363"/>
            <a:ext cx="7998504" cy="1200329"/>
          </a:xfrm>
          <a:prstGeom prst="rect">
            <a:avLst/>
          </a:prstGeom>
          <a:noFill/>
        </p:spPr>
        <p:txBody>
          <a:bodyPr wrap="none" rtlCol="0">
            <a:spAutoFit/>
          </a:bodyPr>
          <a:lstStyle/>
          <a:p>
            <a:r>
              <a:rPr kumimoji="1" lang="ja-JP" altLang="en-US" sz="3600" dirty="0" smtClean="0"/>
              <a:t>医薬品、医療器具</a:t>
            </a:r>
            <a:r>
              <a:rPr kumimoji="1" lang="ja-JP" altLang="en-US" sz="2800" dirty="0" smtClean="0"/>
              <a:t>の製造等に関わる</a:t>
            </a:r>
            <a:endParaRPr kumimoji="1" lang="en-US" altLang="ja-JP" sz="2800" dirty="0" smtClean="0"/>
          </a:p>
          <a:p>
            <a:r>
              <a:rPr lang="ja-JP" altLang="ja-JP" sz="2800" dirty="0"/>
              <a:t>　</a:t>
            </a:r>
            <a:r>
              <a:rPr lang="ja-JP" altLang="en-US" sz="2800" dirty="0" smtClean="0"/>
              <a:t>　　　　　　　　　　　　　　　　　　　</a:t>
            </a:r>
            <a:r>
              <a:rPr kumimoji="1" lang="ja-JP" altLang="en-US" sz="3600" dirty="0" smtClean="0"/>
              <a:t>企業</a:t>
            </a:r>
            <a:r>
              <a:rPr kumimoji="1" lang="ja-JP" altLang="en-US" sz="2800" dirty="0" smtClean="0"/>
              <a:t>と</a:t>
            </a:r>
            <a:r>
              <a:rPr kumimoji="1" lang="ja-JP" altLang="en-US" sz="3600" dirty="0" smtClean="0"/>
              <a:t>研究機関</a:t>
            </a:r>
            <a:endParaRPr kumimoji="1" lang="ja-JP" altLang="en-US" sz="3600" dirty="0"/>
          </a:p>
        </p:txBody>
      </p:sp>
      <p:cxnSp>
        <p:nvCxnSpPr>
          <p:cNvPr id="12" name="直線コネクタ 11"/>
          <p:cNvCxnSpPr/>
          <p:nvPr/>
        </p:nvCxnSpPr>
        <p:spPr>
          <a:xfrm>
            <a:off x="0" y="4335896"/>
            <a:ext cx="91440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 name="角丸四角形 6"/>
          <p:cNvSpPr/>
          <p:nvPr/>
        </p:nvSpPr>
        <p:spPr>
          <a:xfrm>
            <a:off x="5461684" y="3239958"/>
            <a:ext cx="2857638" cy="905249"/>
          </a:xfrm>
          <a:prstGeom prst="roundRect">
            <a:avLst/>
          </a:prstGeom>
          <a:solidFill>
            <a:schemeClr val="accent6"/>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sp>
        <p:nvSpPr>
          <p:cNvPr id="8" name="テキスト ボックス 7"/>
          <p:cNvSpPr txBox="1"/>
          <p:nvPr/>
        </p:nvSpPr>
        <p:spPr>
          <a:xfrm>
            <a:off x="5547471" y="3434012"/>
            <a:ext cx="2698175" cy="523220"/>
          </a:xfrm>
          <a:prstGeom prst="rect">
            <a:avLst/>
          </a:prstGeom>
          <a:noFill/>
        </p:spPr>
        <p:txBody>
          <a:bodyPr wrap="none" rtlCol="0">
            <a:spAutoFit/>
          </a:bodyPr>
          <a:lstStyle/>
          <a:p>
            <a:r>
              <a:rPr lang="ja-JP" altLang="en-US" sz="2800" dirty="0">
                <a:solidFill>
                  <a:srgbClr val="FFFFFF"/>
                </a:solidFill>
              </a:rPr>
              <a:t>医工連携の</a:t>
            </a:r>
            <a:r>
              <a:rPr lang="ja-JP" altLang="en-US" sz="2800" dirty="0" smtClean="0">
                <a:solidFill>
                  <a:srgbClr val="FFFFFF"/>
                </a:solidFill>
              </a:rPr>
              <a:t>促進</a:t>
            </a:r>
            <a:endParaRPr lang="ja-JP" altLang="en-US" sz="2800" dirty="0">
              <a:solidFill>
                <a:srgbClr val="FFFFFF"/>
              </a:solidFill>
            </a:endParaRPr>
          </a:p>
        </p:txBody>
      </p:sp>
      <p:sp>
        <p:nvSpPr>
          <p:cNvPr id="19" name="テキスト ボックス 18"/>
          <p:cNvSpPr txBox="1"/>
          <p:nvPr/>
        </p:nvSpPr>
        <p:spPr>
          <a:xfrm>
            <a:off x="3955190" y="3722357"/>
            <a:ext cx="1356862" cy="400110"/>
          </a:xfrm>
          <a:prstGeom prst="rect">
            <a:avLst/>
          </a:prstGeom>
          <a:noFill/>
        </p:spPr>
        <p:txBody>
          <a:bodyPr wrap="none" rtlCol="0">
            <a:spAutoFit/>
          </a:bodyPr>
          <a:lstStyle/>
          <a:p>
            <a:r>
              <a:rPr kumimoji="1" lang="ja-JP" altLang="en-US" sz="2000" dirty="0" smtClean="0"/>
              <a:t>それに伴う</a:t>
            </a:r>
            <a:endParaRPr kumimoji="1" lang="ja-JP" altLang="en-US" sz="2000" dirty="0"/>
          </a:p>
        </p:txBody>
      </p:sp>
      <p:sp>
        <p:nvSpPr>
          <p:cNvPr id="6" name="スライド番号プレースホルダー 5"/>
          <p:cNvSpPr>
            <a:spLocks noGrp="1"/>
          </p:cNvSpPr>
          <p:nvPr>
            <p:ph type="sldNum" sz="quarter" idx="12"/>
          </p:nvPr>
        </p:nvSpPr>
        <p:spPr/>
        <p:txBody>
          <a:bodyPr/>
          <a:lstStyle/>
          <a:p>
            <a:fld id="{271F4726-83E1-9743-9CB9-26C44A472F2A}" type="slidenum">
              <a:rPr kumimoji="1" lang="ja-JP" altLang="en-US" smtClean="0"/>
              <a:t>15</a:t>
            </a:fld>
            <a:endParaRPr kumimoji="1" lang="ja-JP" altLang="en-US" dirty="0"/>
          </a:p>
        </p:txBody>
      </p:sp>
      <p:cxnSp>
        <p:nvCxnSpPr>
          <p:cNvPr id="20" name="直線コネクタ 19"/>
          <p:cNvCxnSpPr/>
          <p:nvPr/>
        </p:nvCxnSpPr>
        <p:spPr>
          <a:xfrm>
            <a:off x="819073" y="5765528"/>
            <a:ext cx="3478703"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6" name="直線コネクタ 25"/>
          <p:cNvCxnSpPr/>
          <p:nvPr/>
        </p:nvCxnSpPr>
        <p:spPr>
          <a:xfrm>
            <a:off x="5521813" y="6317866"/>
            <a:ext cx="3004014"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73886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円/楕円 28"/>
          <p:cNvSpPr/>
          <p:nvPr/>
        </p:nvSpPr>
        <p:spPr>
          <a:xfrm>
            <a:off x="563513" y="4572323"/>
            <a:ext cx="3953406" cy="197104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 name="図 2" descr="icon_156520_256.png"/>
          <p:cNvPicPr>
            <a:picLocks noChangeAspect="1"/>
          </p:cNvPicPr>
          <p:nvPr/>
        </p:nvPicPr>
        <p:blipFill rotWithShape="1">
          <a:blip r:embed="rId3">
            <a:extLst>
              <a:ext uri="{28A0092B-C50C-407E-A947-70E740481C1C}">
                <a14:useLocalDpi xmlns:a14="http://schemas.microsoft.com/office/drawing/2010/main" val="0"/>
              </a:ext>
            </a:extLst>
          </a:blip>
          <a:srcRect b="-1073"/>
          <a:stretch/>
        </p:blipFill>
        <p:spPr>
          <a:xfrm rot="20479974">
            <a:off x="6915629" y="-129545"/>
            <a:ext cx="932632" cy="942636"/>
          </a:xfrm>
          <a:prstGeom prst="rect">
            <a:avLst/>
          </a:prstGeom>
          <a:scene3d>
            <a:camera prst="orthographicFront">
              <a:rot lat="0" lon="10800000" rev="0"/>
            </a:camera>
            <a:lightRig rig="threePt" dir="t"/>
          </a:scene3d>
        </p:spPr>
      </p:pic>
      <p:pic>
        <p:nvPicPr>
          <p:cNvPr id="11" name="図 10"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65949" y="372367"/>
            <a:ext cx="983199" cy="983199"/>
          </a:xfrm>
          <a:prstGeom prst="rect">
            <a:avLst/>
          </a:prstGeom>
        </p:spPr>
      </p:pic>
      <p:pic>
        <p:nvPicPr>
          <p:cNvPr id="13" name="図 12"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95842" y="761231"/>
            <a:ext cx="355643" cy="355643"/>
          </a:xfrm>
          <a:prstGeom prst="rect">
            <a:avLst/>
          </a:prstGeom>
        </p:spPr>
      </p:pic>
      <p:pic>
        <p:nvPicPr>
          <p:cNvPr id="14" name="図 13"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7807163" y="497600"/>
            <a:ext cx="557965" cy="276999"/>
          </a:xfrm>
          <a:prstGeom prst="rect">
            <a:avLst/>
          </a:prstGeom>
          <a:noFill/>
        </p:spPr>
        <p:txBody>
          <a:bodyPr wrap="none" rtlCol="0">
            <a:spAutoFit/>
          </a:bodyPr>
          <a:lstStyle/>
          <a:p>
            <a:r>
              <a:rPr lang="ja-JP" altLang="en-US" sz="1200" dirty="0" smtClean="0">
                <a:solidFill>
                  <a:schemeClr val="bg1"/>
                </a:solidFill>
              </a:rPr>
              <a:t>しごと</a:t>
            </a:r>
            <a:endParaRPr kumimoji="1" lang="ja-JP" altLang="en-US" sz="1200" dirty="0">
              <a:solidFill>
                <a:schemeClr val="bg1"/>
              </a:solidFill>
            </a:endParaRPr>
          </a:p>
        </p:txBody>
      </p:sp>
      <p:sp>
        <p:nvSpPr>
          <p:cNvPr id="16" name="テキスト ボックス 15"/>
          <p:cNvSpPr txBox="1"/>
          <p:nvPr/>
        </p:nvSpPr>
        <p:spPr>
          <a:xfrm>
            <a:off x="450670" y="50393"/>
            <a:ext cx="3416320" cy="1077218"/>
          </a:xfrm>
          <a:prstGeom prst="rect">
            <a:avLst/>
          </a:prstGeom>
          <a:noFill/>
        </p:spPr>
        <p:txBody>
          <a:bodyPr wrap="none" rtlCol="0">
            <a:spAutoFit/>
          </a:bodyPr>
          <a:lstStyle/>
          <a:p>
            <a:r>
              <a:rPr lang="ja-JP" altLang="en-US" sz="2800" dirty="0" smtClean="0"/>
              <a:t>医療系企業誘致政策</a:t>
            </a:r>
            <a:endParaRPr kumimoji="1" lang="en-US" altLang="ja-JP" sz="2800" dirty="0" smtClean="0"/>
          </a:p>
          <a:p>
            <a:r>
              <a:rPr lang="ja-JP" altLang="en-US" sz="3600" dirty="0" smtClean="0"/>
              <a:t>概要</a:t>
            </a:r>
            <a:endParaRPr kumimoji="1" lang="ja-JP" altLang="en-US" sz="3600" dirty="0"/>
          </a:p>
        </p:txBody>
      </p:sp>
      <p:pic>
        <p:nvPicPr>
          <p:cNvPr id="17" name="図 16"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7944" y="763685"/>
            <a:ext cx="355643" cy="355643"/>
          </a:xfrm>
          <a:prstGeom prst="rect">
            <a:avLst/>
          </a:prstGeom>
        </p:spPr>
      </p:pic>
      <p:sp>
        <p:nvSpPr>
          <p:cNvPr id="32" name="テキスト ボックス 31"/>
          <p:cNvSpPr txBox="1"/>
          <p:nvPr/>
        </p:nvSpPr>
        <p:spPr>
          <a:xfrm>
            <a:off x="203150" y="4195040"/>
            <a:ext cx="492443" cy="1260521"/>
          </a:xfrm>
          <a:prstGeom prst="rect">
            <a:avLst/>
          </a:prstGeom>
          <a:noFill/>
        </p:spPr>
        <p:txBody>
          <a:bodyPr vert="eaVert" wrap="none" rtlCol="0">
            <a:spAutoFit/>
          </a:bodyPr>
          <a:lstStyle/>
          <a:p>
            <a:r>
              <a:rPr kumimoji="1" lang="ja-JP" altLang="en-US" sz="2000" dirty="0" smtClean="0">
                <a:solidFill>
                  <a:srgbClr val="FFFFFF"/>
                </a:solidFill>
              </a:rPr>
              <a:t>プログラム</a:t>
            </a:r>
            <a:endParaRPr kumimoji="1" lang="ja-JP" altLang="en-US" sz="2000" dirty="0">
              <a:solidFill>
                <a:srgbClr val="FFFFFF"/>
              </a:solidFill>
            </a:endParaRPr>
          </a:p>
        </p:txBody>
      </p:sp>
      <p:sp>
        <p:nvSpPr>
          <p:cNvPr id="12" name="テキスト ボックス 11"/>
          <p:cNvSpPr txBox="1"/>
          <p:nvPr/>
        </p:nvSpPr>
        <p:spPr>
          <a:xfrm>
            <a:off x="695594" y="1524962"/>
            <a:ext cx="8019849" cy="523220"/>
          </a:xfrm>
          <a:prstGeom prst="rect">
            <a:avLst/>
          </a:prstGeom>
          <a:noFill/>
          <a:ln>
            <a:solidFill>
              <a:srgbClr val="666666"/>
            </a:solidFill>
          </a:ln>
        </p:spPr>
        <p:txBody>
          <a:bodyPr wrap="square" rtlCol="0">
            <a:spAutoFit/>
          </a:bodyPr>
          <a:lstStyle/>
          <a:p>
            <a:r>
              <a:rPr lang="ja-JP" altLang="en-US" sz="2800" dirty="0" smtClean="0"/>
              <a:t>工場建設費の２割を交付</a:t>
            </a:r>
            <a:endParaRPr kumimoji="1" lang="ja-JP" altLang="en-US" sz="2800" dirty="0"/>
          </a:p>
        </p:txBody>
      </p:sp>
      <p:sp>
        <p:nvSpPr>
          <p:cNvPr id="26" name="テキスト ボックス 25"/>
          <p:cNvSpPr txBox="1"/>
          <p:nvPr/>
        </p:nvSpPr>
        <p:spPr>
          <a:xfrm>
            <a:off x="695593" y="2337162"/>
            <a:ext cx="8019850" cy="954107"/>
          </a:xfrm>
          <a:prstGeom prst="rect">
            <a:avLst/>
          </a:prstGeom>
          <a:noFill/>
          <a:ln>
            <a:solidFill>
              <a:schemeClr val="tx2"/>
            </a:solidFill>
          </a:ln>
        </p:spPr>
        <p:txBody>
          <a:bodyPr wrap="square" rtlCol="0">
            <a:spAutoFit/>
          </a:bodyPr>
          <a:lstStyle/>
          <a:p>
            <a:r>
              <a:rPr lang="ja-JP" altLang="en-US" sz="2800" dirty="0" smtClean="0"/>
              <a:t>固定資産税を５年間控除</a:t>
            </a:r>
            <a:endParaRPr lang="en-US" altLang="ja-JP" sz="2800" dirty="0" smtClean="0"/>
          </a:p>
          <a:p>
            <a:r>
              <a:rPr lang="ja-JP" altLang="ja-JP" sz="2800" dirty="0"/>
              <a:t>　</a:t>
            </a:r>
            <a:r>
              <a:rPr lang="ja-JP" altLang="en-US" sz="2800" dirty="0" smtClean="0"/>
              <a:t>　</a:t>
            </a:r>
            <a:r>
              <a:rPr lang="ja-JP" altLang="en-US" sz="2000" dirty="0" smtClean="0"/>
              <a:t>（主な税金は固定資産税、都市計画税、法人税）</a:t>
            </a:r>
            <a:endParaRPr lang="en-US" altLang="ja-JP" sz="2000" dirty="0" smtClean="0"/>
          </a:p>
        </p:txBody>
      </p:sp>
      <p:sp>
        <p:nvSpPr>
          <p:cNvPr id="27" name="テキスト ボックス 26"/>
          <p:cNvSpPr txBox="1"/>
          <p:nvPr/>
        </p:nvSpPr>
        <p:spPr>
          <a:xfrm>
            <a:off x="696892" y="3561267"/>
            <a:ext cx="8018551" cy="523220"/>
          </a:xfrm>
          <a:prstGeom prst="rect">
            <a:avLst/>
          </a:prstGeom>
          <a:noFill/>
          <a:ln>
            <a:solidFill>
              <a:srgbClr val="666666"/>
            </a:solidFill>
          </a:ln>
        </p:spPr>
        <p:txBody>
          <a:bodyPr wrap="square" rtlCol="0">
            <a:spAutoFit/>
          </a:bodyPr>
          <a:lstStyle/>
          <a:p>
            <a:r>
              <a:rPr lang="ja-JP" altLang="en-US" sz="2800" dirty="0" smtClean="0"/>
              <a:t>おおつ野ヒルズ医療ネットワーク構築</a:t>
            </a:r>
            <a:endParaRPr kumimoji="1" lang="ja-JP" altLang="en-US" sz="2800" dirty="0"/>
          </a:p>
        </p:txBody>
      </p:sp>
      <p:sp>
        <p:nvSpPr>
          <p:cNvPr id="48" name="角丸四角形 47"/>
          <p:cNvSpPr/>
          <p:nvPr/>
        </p:nvSpPr>
        <p:spPr>
          <a:xfrm>
            <a:off x="2138843" y="5236825"/>
            <a:ext cx="776442" cy="587917"/>
          </a:xfrm>
          <a:prstGeom prst="roundRect">
            <a:avLst/>
          </a:prstGeom>
          <a:solidFill>
            <a:srgbClr val="1B35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2227043" y="5236825"/>
            <a:ext cx="595035" cy="584776"/>
          </a:xfrm>
          <a:prstGeom prst="rect">
            <a:avLst/>
          </a:prstGeom>
          <a:noFill/>
        </p:spPr>
        <p:txBody>
          <a:bodyPr wrap="none" rtlCol="0">
            <a:spAutoFit/>
          </a:bodyPr>
          <a:lstStyle/>
          <a:p>
            <a:r>
              <a:rPr kumimoji="1" lang="ja-JP" altLang="en-US" sz="3200" dirty="0" smtClean="0">
                <a:solidFill>
                  <a:schemeClr val="bg1"/>
                </a:solidFill>
              </a:rPr>
              <a:t>市</a:t>
            </a:r>
            <a:endParaRPr kumimoji="1" lang="ja-JP" altLang="en-US" sz="3200" dirty="0">
              <a:solidFill>
                <a:schemeClr val="bg1"/>
              </a:solidFill>
            </a:endParaRPr>
          </a:p>
        </p:txBody>
      </p:sp>
      <p:sp>
        <p:nvSpPr>
          <p:cNvPr id="4" name="円/楕円 3"/>
          <p:cNvSpPr/>
          <p:nvPr/>
        </p:nvSpPr>
        <p:spPr>
          <a:xfrm>
            <a:off x="899628" y="4780753"/>
            <a:ext cx="3276083" cy="1522673"/>
          </a:xfrm>
          <a:prstGeom prst="ellipse">
            <a:avLst/>
          </a:prstGeom>
          <a:noFill/>
          <a:ln w="76200" cmpd="sng">
            <a:solidFill>
              <a:srgbClr val="1B35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2" name="図 21" descr="介護施設.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9718" y="4252387"/>
            <a:ext cx="1283073" cy="1029310"/>
          </a:xfrm>
          <a:prstGeom prst="rect">
            <a:avLst/>
          </a:prstGeom>
        </p:spPr>
      </p:pic>
      <p:pic>
        <p:nvPicPr>
          <p:cNvPr id="23" name="図 22" descr="学校.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220" y="4146363"/>
            <a:ext cx="1196872" cy="1029310"/>
          </a:xfrm>
          <a:prstGeom prst="rect">
            <a:avLst/>
          </a:prstGeom>
        </p:spPr>
      </p:pic>
      <p:pic>
        <p:nvPicPr>
          <p:cNvPr id="24" name="図 23" descr="病院.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259" y="5229007"/>
            <a:ext cx="933641" cy="1104900"/>
          </a:xfrm>
          <a:prstGeom prst="rect">
            <a:avLst/>
          </a:prstGeom>
        </p:spPr>
      </p:pic>
      <p:pic>
        <p:nvPicPr>
          <p:cNvPr id="25" name="図 24" descr="住宅街.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64151" y="5264289"/>
            <a:ext cx="1555607" cy="1221152"/>
          </a:xfrm>
          <a:prstGeom prst="rect">
            <a:avLst/>
          </a:prstGeom>
        </p:spPr>
      </p:pic>
      <p:pic>
        <p:nvPicPr>
          <p:cNvPr id="28" name="図 27" descr="工場.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36812" y="5755456"/>
            <a:ext cx="1188065" cy="1104900"/>
          </a:xfrm>
          <a:prstGeom prst="rect">
            <a:avLst/>
          </a:prstGeom>
        </p:spPr>
      </p:pic>
      <p:sp>
        <p:nvSpPr>
          <p:cNvPr id="6" name="角丸四角形吹き出し 5"/>
          <p:cNvSpPr/>
          <p:nvPr/>
        </p:nvSpPr>
        <p:spPr>
          <a:xfrm>
            <a:off x="5503595" y="4537041"/>
            <a:ext cx="3183871" cy="1784027"/>
          </a:xfrm>
          <a:prstGeom prst="wedgeRoundRectCallout">
            <a:avLst>
              <a:gd name="adj1" fmla="val -94519"/>
              <a:gd name="adj2" fmla="val -5729"/>
              <a:gd name="adj3" fmla="val 16667"/>
            </a:avLst>
          </a:prstGeom>
          <a:solidFill>
            <a:srgbClr val="1B35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5619364" y="4501759"/>
            <a:ext cx="2979902" cy="1723549"/>
          </a:xfrm>
          <a:prstGeom prst="rect">
            <a:avLst/>
          </a:prstGeom>
          <a:noFill/>
        </p:spPr>
        <p:txBody>
          <a:bodyPr wrap="none" rtlCol="0">
            <a:spAutoFit/>
          </a:bodyPr>
          <a:lstStyle/>
          <a:p>
            <a:pPr>
              <a:lnSpc>
                <a:spcPct val="150000"/>
              </a:lnSpc>
            </a:pPr>
            <a:r>
              <a:rPr kumimoji="1" lang="ja-JP" altLang="en-US" sz="2400" b="1" dirty="0" smtClean="0">
                <a:solidFill>
                  <a:schemeClr val="bg1"/>
                </a:solidFill>
              </a:rPr>
              <a:t>・定期的な意見交換</a:t>
            </a:r>
            <a:endParaRPr kumimoji="1" lang="en-US" altLang="ja-JP" sz="2400" b="1" dirty="0" smtClean="0">
              <a:solidFill>
                <a:schemeClr val="bg1"/>
              </a:solidFill>
            </a:endParaRPr>
          </a:p>
          <a:p>
            <a:pPr>
              <a:lnSpc>
                <a:spcPct val="150000"/>
              </a:lnSpc>
            </a:pPr>
            <a:r>
              <a:rPr kumimoji="1" lang="ja-JP" altLang="en-US" sz="2400" b="1" dirty="0" smtClean="0">
                <a:solidFill>
                  <a:schemeClr val="bg1"/>
                </a:solidFill>
              </a:rPr>
              <a:t>・ニーズの擦り合わせ</a:t>
            </a:r>
            <a:endParaRPr lang="en-US" altLang="ja-JP" sz="2400" b="1" dirty="0">
              <a:solidFill>
                <a:schemeClr val="bg1"/>
              </a:solidFill>
            </a:endParaRPr>
          </a:p>
          <a:p>
            <a:pPr>
              <a:lnSpc>
                <a:spcPct val="150000"/>
              </a:lnSpc>
            </a:pPr>
            <a:r>
              <a:rPr kumimoji="1" lang="ja-JP" altLang="en-US" sz="2400" b="1" dirty="0" smtClean="0">
                <a:solidFill>
                  <a:schemeClr val="bg1"/>
                </a:solidFill>
              </a:rPr>
              <a:t>・直接の取引</a:t>
            </a:r>
            <a:endParaRPr kumimoji="1" lang="ja-JP" altLang="en-US" sz="2400" b="1" dirty="0">
              <a:solidFill>
                <a:schemeClr val="bg1"/>
              </a:solidFill>
            </a:endParaRPr>
          </a:p>
        </p:txBody>
      </p:sp>
      <p:sp>
        <p:nvSpPr>
          <p:cNvPr id="8" name="円/楕円 7"/>
          <p:cNvSpPr/>
          <p:nvPr/>
        </p:nvSpPr>
        <p:spPr>
          <a:xfrm>
            <a:off x="6348305" y="1443733"/>
            <a:ext cx="1926138" cy="1926138"/>
          </a:xfrm>
          <a:prstGeom prst="ellipse">
            <a:avLst/>
          </a:prstGeom>
          <a:solidFill>
            <a:schemeClr val="bg1"/>
          </a:solidFill>
          <a:ln w="19050" cmpd="sng">
            <a:solidFill>
              <a:srgbClr val="EBA6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6445054" y="1704038"/>
            <a:ext cx="1723549" cy="461665"/>
          </a:xfrm>
          <a:prstGeom prst="rect">
            <a:avLst/>
          </a:prstGeom>
          <a:noFill/>
        </p:spPr>
        <p:txBody>
          <a:bodyPr wrap="none" rtlCol="0">
            <a:spAutoFit/>
          </a:bodyPr>
          <a:lstStyle/>
          <a:p>
            <a:r>
              <a:rPr kumimoji="1" lang="ja-JP" altLang="en-US" sz="2400" dirty="0" smtClean="0"/>
              <a:t>金銭的補助</a:t>
            </a:r>
            <a:endParaRPr kumimoji="1" lang="ja-JP" altLang="en-US" sz="2400" dirty="0"/>
          </a:p>
        </p:txBody>
      </p:sp>
      <p:pic>
        <p:nvPicPr>
          <p:cNvPr id="21" name="図 20" descr="お金.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53146" y="2041372"/>
            <a:ext cx="1394247" cy="1317563"/>
          </a:xfrm>
          <a:prstGeom prst="rect">
            <a:avLst/>
          </a:prstGeom>
        </p:spPr>
      </p:pic>
      <p:sp>
        <p:nvSpPr>
          <p:cNvPr id="5" name="スライド番号プレースホルダー 4"/>
          <p:cNvSpPr>
            <a:spLocks noGrp="1"/>
          </p:cNvSpPr>
          <p:nvPr>
            <p:ph type="sldNum" sz="quarter" idx="12"/>
          </p:nvPr>
        </p:nvSpPr>
        <p:spPr/>
        <p:txBody>
          <a:bodyPr/>
          <a:lstStyle/>
          <a:p>
            <a:fld id="{271F4726-83E1-9743-9CB9-26C44A472F2A}" type="slidenum">
              <a:rPr kumimoji="1" lang="ja-JP" altLang="en-US" smtClean="0"/>
              <a:t>16</a:t>
            </a:fld>
            <a:endParaRPr kumimoji="1" lang="ja-JP" altLang="en-US"/>
          </a:p>
        </p:txBody>
      </p:sp>
      <p:sp>
        <p:nvSpPr>
          <p:cNvPr id="2" name="正方形/長方形 1"/>
          <p:cNvSpPr/>
          <p:nvPr/>
        </p:nvSpPr>
        <p:spPr>
          <a:xfrm>
            <a:off x="203150" y="1524962"/>
            <a:ext cx="492444" cy="523220"/>
          </a:xfrm>
          <a:prstGeom prst="rect">
            <a:avLst/>
          </a:prstGeom>
          <a:solidFill>
            <a:schemeClr val="tx2"/>
          </a:solidFill>
          <a:ln w="9525" cmpd="sng">
            <a:solidFill>
              <a:schemeClr val="tx2"/>
            </a:solidFill>
          </a:ln>
        </p:spPr>
        <p:txBody>
          <a:bodyPr wrap="square">
            <a:spAutoFit/>
          </a:bodyPr>
          <a:lstStyle/>
          <a:p>
            <a:pPr algn="ctr"/>
            <a:r>
              <a:rPr lang="en-US" altLang="ja-JP" sz="2800" b="1" dirty="0">
                <a:solidFill>
                  <a:schemeClr val="bg1"/>
                </a:solidFill>
              </a:rPr>
              <a:t>1</a:t>
            </a:r>
            <a:endParaRPr lang="en-US" altLang="ja-JP" sz="2800" b="1" dirty="0" smtClean="0">
              <a:solidFill>
                <a:schemeClr val="bg1"/>
              </a:solidFill>
            </a:endParaRPr>
          </a:p>
        </p:txBody>
      </p:sp>
      <p:sp>
        <p:nvSpPr>
          <p:cNvPr id="9" name="正方形/長方形 8"/>
          <p:cNvSpPr/>
          <p:nvPr/>
        </p:nvSpPr>
        <p:spPr>
          <a:xfrm>
            <a:off x="203150" y="2337161"/>
            <a:ext cx="492443" cy="954108"/>
          </a:xfrm>
          <a:prstGeom prst="rect">
            <a:avLst/>
          </a:prstGeom>
          <a:solidFill>
            <a:schemeClr val="tx2"/>
          </a:solidFill>
          <a:ln>
            <a:solidFill>
              <a:srgbClr val="6666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800" b="1" dirty="0" smtClean="0"/>
              <a:t>2</a:t>
            </a:r>
          </a:p>
          <a:p>
            <a:pPr algn="ctr"/>
            <a:endParaRPr kumimoji="1" lang="en-US" altLang="ja-JP" sz="2800" b="1" dirty="0" smtClean="0"/>
          </a:p>
        </p:txBody>
      </p:sp>
      <p:sp>
        <p:nvSpPr>
          <p:cNvPr id="33" name="正方形/長方形 32"/>
          <p:cNvSpPr/>
          <p:nvPr/>
        </p:nvSpPr>
        <p:spPr>
          <a:xfrm>
            <a:off x="204448" y="3561267"/>
            <a:ext cx="492444" cy="523220"/>
          </a:xfrm>
          <a:prstGeom prst="rect">
            <a:avLst/>
          </a:prstGeom>
          <a:solidFill>
            <a:schemeClr val="tx2"/>
          </a:solidFill>
          <a:ln w="9525" cmpd="sng">
            <a:solidFill>
              <a:schemeClr val="tx2"/>
            </a:solidFill>
          </a:ln>
        </p:spPr>
        <p:txBody>
          <a:bodyPr wrap="square">
            <a:spAutoFit/>
          </a:bodyPr>
          <a:lstStyle/>
          <a:p>
            <a:pPr algn="ctr"/>
            <a:r>
              <a:rPr lang="en-US" altLang="ja-JP" sz="2800" b="1" dirty="0" smtClean="0">
                <a:solidFill>
                  <a:schemeClr val="bg1"/>
                </a:solidFill>
              </a:rPr>
              <a:t>3</a:t>
            </a:r>
          </a:p>
        </p:txBody>
      </p:sp>
    </p:spTree>
    <p:extLst>
      <p:ext uri="{BB962C8B-B14F-4D97-AF65-F5344CB8AC3E}">
        <p14:creationId xmlns:p14="http://schemas.microsoft.com/office/powerpoint/2010/main" val="462652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203149" y="4405420"/>
            <a:ext cx="8348335" cy="538778"/>
          </a:xfrm>
          <a:prstGeom prst="roundRect">
            <a:avLst>
              <a:gd name="adj" fmla="val 11041"/>
            </a:avLst>
          </a:prstGeom>
          <a:solidFill>
            <a:srgbClr val="1A34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2400" b="1" dirty="0" smtClean="0"/>
              <a:t>　　医療拠点の創出</a:t>
            </a:r>
            <a:endParaRPr kumimoji="1" lang="ja-JP" altLang="en-US" sz="2400" b="1" dirty="0"/>
          </a:p>
        </p:txBody>
      </p:sp>
      <p:sp>
        <p:nvSpPr>
          <p:cNvPr id="33" name="角丸四角形 32"/>
          <p:cNvSpPr/>
          <p:nvPr/>
        </p:nvSpPr>
        <p:spPr>
          <a:xfrm>
            <a:off x="203150" y="3150774"/>
            <a:ext cx="8348334" cy="538778"/>
          </a:xfrm>
          <a:prstGeom prst="roundRect">
            <a:avLst>
              <a:gd name="adj" fmla="val 11041"/>
            </a:avLst>
          </a:prstGeom>
          <a:solidFill>
            <a:srgbClr val="1A34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2400" b="1" dirty="0" smtClean="0"/>
              <a:t>　　歳入</a:t>
            </a:r>
            <a:r>
              <a:rPr lang="ja-JP" altLang="en-US" sz="2400" b="1" dirty="0" smtClean="0"/>
              <a:t>の増加</a:t>
            </a:r>
            <a:endParaRPr kumimoji="1" lang="ja-JP" altLang="en-US" sz="2400" b="1" dirty="0"/>
          </a:p>
        </p:txBody>
      </p:sp>
      <p:sp>
        <p:nvSpPr>
          <p:cNvPr id="31" name="角丸四角形 30"/>
          <p:cNvSpPr/>
          <p:nvPr/>
        </p:nvSpPr>
        <p:spPr>
          <a:xfrm>
            <a:off x="203150" y="1949045"/>
            <a:ext cx="8348334" cy="538778"/>
          </a:xfrm>
          <a:prstGeom prst="roundRect">
            <a:avLst>
              <a:gd name="adj" fmla="val 11041"/>
            </a:avLst>
          </a:prstGeom>
          <a:solidFill>
            <a:srgbClr val="1A34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400" b="1" dirty="0"/>
              <a:t>　</a:t>
            </a:r>
            <a:r>
              <a:rPr lang="ja-JP" altLang="en-US" sz="2400" b="1" dirty="0" smtClean="0"/>
              <a:t>　</a:t>
            </a:r>
            <a:r>
              <a:rPr kumimoji="1" lang="ja-JP" altLang="en-US" sz="2400" b="1" dirty="0" smtClean="0"/>
              <a:t>雇用の増加</a:t>
            </a:r>
            <a:endParaRPr kumimoji="1" lang="ja-JP" altLang="en-US" sz="2400" b="1" dirty="0"/>
          </a:p>
        </p:txBody>
      </p:sp>
      <p:pic>
        <p:nvPicPr>
          <p:cNvPr id="3" name="図 2" descr="icon_156520_256.png"/>
          <p:cNvPicPr>
            <a:picLocks noChangeAspect="1"/>
          </p:cNvPicPr>
          <p:nvPr/>
        </p:nvPicPr>
        <p:blipFill rotWithShape="1">
          <a:blip r:embed="rId3">
            <a:extLst>
              <a:ext uri="{28A0092B-C50C-407E-A947-70E740481C1C}">
                <a14:useLocalDpi xmlns:a14="http://schemas.microsoft.com/office/drawing/2010/main" val="0"/>
              </a:ext>
            </a:extLst>
          </a:blip>
          <a:srcRect b="-1073"/>
          <a:stretch/>
        </p:blipFill>
        <p:spPr>
          <a:xfrm rot="20479974">
            <a:off x="6915629" y="-129545"/>
            <a:ext cx="932632" cy="942636"/>
          </a:xfrm>
          <a:prstGeom prst="rect">
            <a:avLst/>
          </a:prstGeom>
          <a:scene3d>
            <a:camera prst="orthographicFront">
              <a:rot lat="0" lon="10800000" rev="0"/>
            </a:camera>
            <a:lightRig rig="threePt" dir="t"/>
          </a:scene3d>
        </p:spPr>
      </p:pic>
      <p:pic>
        <p:nvPicPr>
          <p:cNvPr id="11" name="図 10"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65949" y="372367"/>
            <a:ext cx="983199" cy="983199"/>
          </a:xfrm>
          <a:prstGeom prst="rect">
            <a:avLst/>
          </a:prstGeom>
        </p:spPr>
      </p:pic>
      <p:pic>
        <p:nvPicPr>
          <p:cNvPr id="13" name="図 12"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95842" y="761231"/>
            <a:ext cx="355643" cy="355643"/>
          </a:xfrm>
          <a:prstGeom prst="rect">
            <a:avLst/>
          </a:prstGeom>
        </p:spPr>
      </p:pic>
      <p:pic>
        <p:nvPicPr>
          <p:cNvPr id="14" name="図 13"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7807163" y="497600"/>
            <a:ext cx="557965" cy="276999"/>
          </a:xfrm>
          <a:prstGeom prst="rect">
            <a:avLst/>
          </a:prstGeom>
          <a:noFill/>
        </p:spPr>
        <p:txBody>
          <a:bodyPr wrap="none" rtlCol="0">
            <a:spAutoFit/>
          </a:bodyPr>
          <a:lstStyle/>
          <a:p>
            <a:r>
              <a:rPr lang="ja-JP" altLang="en-US" sz="1200" dirty="0" smtClean="0">
                <a:solidFill>
                  <a:schemeClr val="bg1"/>
                </a:solidFill>
              </a:rPr>
              <a:t>しごと</a:t>
            </a:r>
            <a:endParaRPr kumimoji="1" lang="ja-JP" altLang="en-US" sz="1200" dirty="0">
              <a:solidFill>
                <a:schemeClr val="bg1"/>
              </a:solidFill>
            </a:endParaRPr>
          </a:p>
        </p:txBody>
      </p:sp>
      <p:sp>
        <p:nvSpPr>
          <p:cNvPr id="16" name="テキスト ボックス 15"/>
          <p:cNvSpPr txBox="1"/>
          <p:nvPr/>
        </p:nvSpPr>
        <p:spPr>
          <a:xfrm>
            <a:off x="450670" y="50393"/>
            <a:ext cx="3459801" cy="1077218"/>
          </a:xfrm>
          <a:prstGeom prst="rect">
            <a:avLst/>
          </a:prstGeom>
          <a:noFill/>
        </p:spPr>
        <p:txBody>
          <a:bodyPr wrap="none" rtlCol="0">
            <a:spAutoFit/>
          </a:bodyPr>
          <a:lstStyle/>
          <a:p>
            <a:r>
              <a:rPr lang="ja-JP" altLang="en-US" sz="2800" dirty="0" smtClean="0"/>
              <a:t>医療系企業誘致施策</a:t>
            </a:r>
            <a:endParaRPr kumimoji="1" lang="en-US" altLang="ja-JP" sz="2800" dirty="0" smtClean="0"/>
          </a:p>
          <a:p>
            <a:r>
              <a:rPr lang="ja-JP" altLang="en-US" sz="3600" dirty="0" smtClean="0"/>
              <a:t>効果・費用</a:t>
            </a:r>
            <a:endParaRPr kumimoji="1" lang="ja-JP" altLang="en-US" sz="3600" dirty="0"/>
          </a:p>
        </p:txBody>
      </p:sp>
      <p:pic>
        <p:nvPicPr>
          <p:cNvPr id="17" name="図 16"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7944" y="763685"/>
            <a:ext cx="355643" cy="355643"/>
          </a:xfrm>
          <a:prstGeom prst="rect">
            <a:avLst/>
          </a:prstGeom>
        </p:spPr>
      </p:pic>
      <p:sp>
        <p:nvSpPr>
          <p:cNvPr id="36" name="テキスト ボックス 35"/>
          <p:cNvSpPr txBox="1"/>
          <p:nvPr/>
        </p:nvSpPr>
        <p:spPr>
          <a:xfrm>
            <a:off x="6001208" y="5900943"/>
            <a:ext cx="2659702" cy="646331"/>
          </a:xfrm>
          <a:prstGeom prst="rect">
            <a:avLst/>
          </a:prstGeom>
          <a:noFill/>
        </p:spPr>
        <p:txBody>
          <a:bodyPr wrap="none" rtlCol="0">
            <a:spAutoFit/>
          </a:bodyPr>
          <a:lstStyle/>
          <a:p>
            <a:r>
              <a:rPr lang="ja-JP" altLang="en-US" b="1" dirty="0" smtClean="0">
                <a:solidFill>
                  <a:schemeClr val="bg1"/>
                </a:solidFill>
              </a:rPr>
              <a:t>最後には行政に提案する</a:t>
            </a:r>
            <a:endParaRPr lang="en-US" altLang="ja-JP" b="1" dirty="0" smtClean="0">
              <a:solidFill>
                <a:schemeClr val="bg1"/>
              </a:solidFill>
            </a:endParaRPr>
          </a:p>
          <a:p>
            <a:r>
              <a:rPr lang="ja-JP" altLang="en-US" b="1" dirty="0" smtClean="0">
                <a:solidFill>
                  <a:schemeClr val="bg1"/>
                </a:solidFill>
              </a:rPr>
              <a:t>イベントを開催！</a:t>
            </a:r>
            <a:endParaRPr lang="en-US" altLang="ja-JP" b="1" dirty="0" smtClean="0">
              <a:solidFill>
                <a:schemeClr val="bg1"/>
              </a:solidFill>
            </a:endParaRPr>
          </a:p>
        </p:txBody>
      </p:sp>
      <p:sp>
        <p:nvSpPr>
          <p:cNvPr id="42" name="右矢印 41"/>
          <p:cNvSpPr/>
          <p:nvPr/>
        </p:nvSpPr>
        <p:spPr>
          <a:xfrm>
            <a:off x="286112" y="2674180"/>
            <a:ext cx="503450" cy="220976"/>
          </a:xfrm>
          <a:prstGeom prst="rightArrow">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826196" y="2487823"/>
            <a:ext cx="7372932" cy="584776"/>
          </a:xfrm>
          <a:prstGeom prst="rect">
            <a:avLst/>
          </a:prstGeom>
          <a:noFill/>
        </p:spPr>
        <p:txBody>
          <a:bodyPr wrap="none" rtlCol="0">
            <a:spAutoFit/>
          </a:bodyPr>
          <a:lstStyle/>
          <a:p>
            <a:r>
              <a:rPr kumimoji="1" lang="en-US" altLang="ja-JP" sz="3200" dirty="0" smtClean="0">
                <a:latin typeface="+mn-ea"/>
              </a:rPr>
              <a:t>1017</a:t>
            </a:r>
            <a:r>
              <a:rPr kumimoji="1" lang="ja-JP" altLang="en-US" sz="3200" dirty="0" smtClean="0">
                <a:latin typeface="+mn-ea"/>
              </a:rPr>
              <a:t>人</a:t>
            </a:r>
            <a:r>
              <a:rPr kumimoji="1" lang="ja-JP" altLang="en-US" sz="2400" dirty="0" smtClean="0"/>
              <a:t>の雇用従事者の増加とそれに伴った人口増加</a:t>
            </a:r>
            <a:endParaRPr kumimoji="1" lang="ja-JP" altLang="en-US" sz="2400" dirty="0"/>
          </a:p>
        </p:txBody>
      </p:sp>
      <p:sp>
        <p:nvSpPr>
          <p:cNvPr id="43" name="右矢印 42"/>
          <p:cNvSpPr/>
          <p:nvPr/>
        </p:nvSpPr>
        <p:spPr>
          <a:xfrm>
            <a:off x="286112" y="3963260"/>
            <a:ext cx="503450" cy="220976"/>
          </a:xfrm>
          <a:prstGeom prst="rightArrow">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815799" y="3717916"/>
            <a:ext cx="7914046" cy="584776"/>
          </a:xfrm>
          <a:prstGeom prst="rect">
            <a:avLst/>
          </a:prstGeom>
          <a:noFill/>
        </p:spPr>
        <p:txBody>
          <a:bodyPr wrap="none" rtlCol="0">
            <a:spAutoFit/>
          </a:bodyPr>
          <a:lstStyle/>
          <a:p>
            <a:r>
              <a:rPr kumimoji="1" lang="ja-JP" altLang="en-US" sz="2400" dirty="0" smtClean="0"/>
              <a:t>税収と分譲価格により</a:t>
            </a:r>
            <a:r>
              <a:rPr kumimoji="1" lang="en-US" altLang="ja-JP" sz="2400" dirty="0" smtClean="0"/>
              <a:t>5</a:t>
            </a:r>
            <a:r>
              <a:rPr kumimoji="1" lang="ja-JP" altLang="en-US" sz="2400" dirty="0" smtClean="0"/>
              <a:t>年間で</a:t>
            </a:r>
            <a:r>
              <a:rPr kumimoji="1" lang="ja-JP" altLang="en-US" sz="3200" dirty="0" smtClean="0"/>
              <a:t>約</a:t>
            </a:r>
            <a:r>
              <a:rPr kumimoji="1" lang="en-US" altLang="ja-JP" sz="3200" dirty="0" smtClean="0"/>
              <a:t>26</a:t>
            </a:r>
            <a:r>
              <a:rPr kumimoji="1" lang="ja-JP" altLang="en-US" sz="3200" dirty="0" smtClean="0"/>
              <a:t>億</a:t>
            </a:r>
            <a:r>
              <a:rPr kumimoji="1" lang="en-US" altLang="ja-JP" sz="3200" dirty="0" smtClean="0"/>
              <a:t>8500</a:t>
            </a:r>
            <a:r>
              <a:rPr kumimoji="1" lang="ja-JP" altLang="en-US" sz="3200" dirty="0" smtClean="0"/>
              <a:t>万円</a:t>
            </a:r>
            <a:r>
              <a:rPr kumimoji="1" lang="ja-JP" altLang="en-US" sz="2400" dirty="0" smtClean="0"/>
              <a:t>の収益</a:t>
            </a:r>
            <a:endParaRPr kumimoji="1" lang="ja-JP" altLang="en-US" sz="2400" dirty="0"/>
          </a:p>
        </p:txBody>
      </p:sp>
      <p:sp>
        <p:nvSpPr>
          <p:cNvPr id="45" name="右矢印 44"/>
          <p:cNvSpPr/>
          <p:nvPr/>
        </p:nvSpPr>
        <p:spPr>
          <a:xfrm>
            <a:off x="286112" y="5183816"/>
            <a:ext cx="503450" cy="220976"/>
          </a:xfrm>
          <a:prstGeom prst="rightArrow">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815799" y="4950801"/>
            <a:ext cx="6789305" cy="584776"/>
          </a:xfrm>
          <a:prstGeom prst="rect">
            <a:avLst/>
          </a:prstGeom>
          <a:noFill/>
        </p:spPr>
        <p:txBody>
          <a:bodyPr wrap="square" rtlCol="0">
            <a:spAutoFit/>
          </a:bodyPr>
          <a:lstStyle/>
          <a:p>
            <a:r>
              <a:rPr lang="ja-JP" altLang="en-US" sz="3200" dirty="0" smtClean="0"/>
              <a:t>医工連携</a:t>
            </a:r>
            <a:r>
              <a:rPr lang="ja-JP" altLang="en-US" sz="2400" dirty="0" smtClean="0"/>
              <a:t>による新たなネットワークの形成</a:t>
            </a:r>
            <a:endParaRPr kumimoji="1" lang="ja-JP" altLang="en-US" sz="2400" dirty="0"/>
          </a:p>
        </p:txBody>
      </p:sp>
      <p:sp>
        <p:nvSpPr>
          <p:cNvPr id="20" name="テキスト ボックス 19"/>
          <p:cNvSpPr txBox="1"/>
          <p:nvPr/>
        </p:nvSpPr>
        <p:spPr>
          <a:xfrm>
            <a:off x="1304010" y="5811356"/>
            <a:ext cx="7247475" cy="646331"/>
          </a:xfrm>
          <a:prstGeom prst="rect">
            <a:avLst/>
          </a:prstGeom>
          <a:noFill/>
        </p:spPr>
        <p:txBody>
          <a:bodyPr wrap="square" rtlCol="0">
            <a:spAutoFit/>
          </a:bodyPr>
          <a:lstStyle/>
          <a:p>
            <a:r>
              <a:rPr lang="ja-JP" altLang="en-US" sz="2400" dirty="0" smtClean="0"/>
              <a:t>企業に交付する補助金（</a:t>
            </a:r>
            <a:r>
              <a:rPr lang="en-US" altLang="ja-JP" sz="2400" dirty="0" smtClean="0"/>
              <a:t>3</a:t>
            </a:r>
            <a:r>
              <a:rPr lang="ja-JP" altLang="en-US" sz="2400" dirty="0" smtClean="0"/>
              <a:t>区画分）</a:t>
            </a:r>
            <a:r>
              <a:rPr lang="ja-JP" altLang="en-US" sz="3600" dirty="0" smtClean="0"/>
              <a:t>約</a:t>
            </a:r>
            <a:r>
              <a:rPr lang="en-US" altLang="ja-JP" sz="3600" dirty="0" smtClean="0"/>
              <a:t>8900</a:t>
            </a:r>
            <a:r>
              <a:rPr lang="ja-JP" altLang="en-US" sz="3600" dirty="0" smtClean="0"/>
              <a:t>万円</a:t>
            </a:r>
            <a:endParaRPr kumimoji="1" lang="ja-JP" altLang="en-US" sz="3600" dirty="0"/>
          </a:p>
        </p:txBody>
      </p:sp>
      <p:sp>
        <p:nvSpPr>
          <p:cNvPr id="4" name="スライド番号プレースホルダー 3"/>
          <p:cNvSpPr>
            <a:spLocks noGrp="1"/>
          </p:cNvSpPr>
          <p:nvPr>
            <p:ph type="sldNum" sz="quarter" idx="12"/>
          </p:nvPr>
        </p:nvSpPr>
        <p:spPr/>
        <p:txBody>
          <a:bodyPr/>
          <a:lstStyle/>
          <a:p>
            <a:fld id="{271F4726-83E1-9743-9CB9-26C44A472F2A}" type="slidenum">
              <a:rPr kumimoji="1" lang="ja-JP" altLang="en-US" smtClean="0"/>
              <a:t>17</a:t>
            </a:fld>
            <a:endParaRPr kumimoji="1" lang="ja-JP" altLang="en-US"/>
          </a:p>
        </p:txBody>
      </p:sp>
      <p:sp>
        <p:nvSpPr>
          <p:cNvPr id="26" name="テキスト ボックス 25"/>
          <p:cNvSpPr txBox="1"/>
          <p:nvPr/>
        </p:nvSpPr>
        <p:spPr>
          <a:xfrm>
            <a:off x="203150" y="1355566"/>
            <a:ext cx="1066734" cy="461665"/>
          </a:xfrm>
          <a:prstGeom prst="rect">
            <a:avLst/>
          </a:prstGeom>
          <a:solidFill>
            <a:schemeClr val="tx2"/>
          </a:solidFill>
        </p:spPr>
        <p:txBody>
          <a:bodyPr wrap="square" rtlCol="0">
            <a:spAutoFit/>
          </a:bodyPr>
          <a:lstStyle/>
          <a:p>
            <a:pPr algn="ctr"/>
            <a:r>
              <a:rPr kumimoji="1" lang="ja-JP" altLang="en-US" sz="2400" b="1" dirty="0" smtClean="0">
                <a:solidFill>
                  <a:srgbClr val="FFFFFF"/>
                </a:solidFill>
              </a:rPr>
              <a:t>効果</a:t>
            </a:r>
            <a:endParaRPr kumimoji="1" lang="ja-JP" altLang="en-US" sz="2400" b="1" dirty="0">
              <a:solidFill>
                <a:srgbClr val="FFFFFF"/>
              </a:solidFill>
            </a:endParaRPr>
          </a:p>
        </p:txBody>
      </p:sp>
      <p:sp>
        <p:nvSpPr>
          <p:cNvPr id="27" name="テキスト ボックス 26"/>
          <p:cNvSpPr txBox="1"/>
          <p:nvPr/>
        </p:nvSpPr>
        <p:spPr>
          <a:xfrm>
            <a:off x="203149" y="5970366"/>
            <a:ext cx="1066734" cy="461665"/>
          </a:xfrm>
          <a:prstGeom prst="rect">
            <a:avLst/>
          </a:prstGeom>
          <a:solidFill>
            <a:schemeClr val="tx2"/>
          </a:solidFill>
        </p:spPr>
        <p:txBody>
          <a:bodyPr wrap="square" rtlCol="0">
            <a:spAutoFit/>
          </a:bodyPr>
          <a:lstStyle/>
          <a:p>
            <a:pPr algn="ctr"/>
            <a:r>
              <a:rPr lang="ja-JP" altLang="en-US" sz="2400" b="1" dirty="0" smtClean="0">
                <a:solidFill>
                  <a:srgbClr val="FFFFFF"/>
                </a:solidFill>
              </a:rPr>
              <a:t>費用</a:t>
            </a:r>
            <a:endParaRPr kumimoji="1" lang="ja-JP" altLang="en-US" sz="2400" b="1" dirty="0">
              <a:solidFill>
                <a:srgbClr val="FFFFFF"/>
              </a:solidFill>
            </a:endParaRPr>
          </a:p>
        </p:txBody>
      </p:sp>
      <p:sp>
        <p:nvSpPr>
          <p:cNvPr id="28" name="Freeform 560"/>
          <p:cNvSpPr>
            <a:spLocks noEditPoints="1"/>
          </p:cNvSpPr>
          <p:nvPr/>
        </p:nvSpPr>
        <p:spPr bwMode="auto">
          <a:xfrm>
            <a:off x="294054" y="2037826"/>
            <a:ext cx="309172" cy="360201"/>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ja-JP" altLang="en-US" dirty="0">
              <a:solidFill>
                <a:srgbClr val="FFFFFF"/>
              </a:solidFill>
            </a:endParaRPr>
          </a:p>
        </p:txBody>
      </p:sp>
      <p:sp>
        <p:nvSpPr>
          <p:cNvPr id="32" name="Freeform 560"/>
          <p:cNvSpPr>
            <a:spLocks noEditPoints="1"/>
          </p:cNvSpPr>
          <p:nvPr/>
        </p:nvSpPr>
        <p:spPr bwMode="auto">
          <a:xfrm>
            <a:off x="294054" y="3252383"/>
            <a:ext cx="309172" cy="360201"/>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ja-JP" altLang="en-US" dirty="0">
              <a:solidFill>
                <a:srgbClr val="FFFFFF"/>
              </a:solidFill>
            </a:endParaRPr>
          </a:p>
        </p:txBody>
      </p:sp>
      <p:sp>
        <p:nvSpPr>
          <p:cNvPr id="35" name="Freeform 560"/>
          <p:cNvSpPr>
            <a:spLocks noEditPoints="1"/>
          </p:cNvSpPr>
          <p:nvPr/>
        </p:nvSpPr>
        <p:spPr bwMode="auto">
          <a:xfrm>
            <a:off x="296084" y="4495216"/>
            <a:ext cx="309172" cy="360201"/>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ja-JP" altLang="en-US" dirty="0">
              <a:solidFill>
                <a:srgbClr val="FFFFFF"/>
              </a:solidFill>
            </a:endParaRPr>
          </a:p>
        </p:txBody>
      </p:sp>
    </p:spTree>
    <p:extLst>
      <p:ext uri="{BB962C8B-B14F-4D97-AF65-F5344CB8AC3E}">
        <p14:creationId xmlns:p14="http://schemas.microsoft.com/office/powerpoint/2010/main" val="22381441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039073" y="4262157"/>
            <a:ext cx="1277722" cy="1277722"/>
          </a:xfrm>
          <a:prstGeom prst="rect">
            <a:avLst/>
          </a:prstGeom>
        </p:spPr>
      </p:pic>
      <p:pic>
        <p:nvPicPr>
          <p:cNvPr id="26" name="図 25"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891328" y="4887231"/>
            <a:ext cx="630725" cy="630725"/>
          </a:xfrm>
          <a:prstGeom prst="rect">
            <a:avLst/>
          </a:prstGeom>
        </p:spPr>
      </p:pic>
      <p:pic>
        <p:nvPicPr>
          <p:cNvPr id="36" name="図 35"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47951" y="4887231"/>
            <a:ext cx="630725" cy="630725"/>
          </a:xfrm>
          <a:prstGeom prst="rect">
            <a:avLst/>
          </a:prstGeom>
        </p:spPr>
      </p:pic>
      <p:pic>
        <p:nvPicPr>
          <p:cNvPr id="38" name="図 37"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37955" y="4887231"/>
            <a:ext cx="630725" cy="630725"/>
          </a:xfrm>
          <a:prstGeom prst="rect">
            <a:avLst/>
          </a:prstGeom>
        </p:spPr>
      </p:pic>
      <p:grpSp>
        <p:nvGrpSpPr>
          <p:cNvPr id="39" name="図形グループ 38"/>
          <p:cNvGrpSpPr/>
          <p:nvPr/>
        </p:nvGrpSpPr>
        <p:grpSpPr>
          <a:xfrm>
            <a:off x="442461" y="4875297"/>
            <a:ext cx="626020" cy="921788"/>
            <a:chOff x="4988904" y="4856888"/>
            <a:chExt cx="626020" cy="921788"/>
          </a:xfrm>
        </p:grpSpPr>
        <p:sp>
          <p:nvSpPr>
            <p:cNvPr id="40"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41" name="図 40"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42" name="図形グループ 41"/>
          <p:cNvGrpSpPr/>
          <p:nvPr/>
        </p:nvGrpSpPr>
        <p:grpSpPr>
          <a:xfrm>
            <a:off x="1672207" y="4869217"/>
            <a:ext cx="626020" cy="921788"/>
            <a:chOff x="4988904" y="4856888"/>
            <a:chExt cx="626020" cy="921788"/>
          </a:xfrm>
        </p:grpSpPr>
        <p:sp>
          <p:nvSpPr>
            <p:cNvPr id="43"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44" name="図 43"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33" name="図形グループ 32"/>
          <p:cNvGrpSpPr/>
          <p:nvPr/>
        </p:nvGrpSpPr>
        <p:grpSpPr>
          <a:xfrm>
            <a:off x="2993980" y="4859246"/>
            <a:ext cx="626020" cy="921788"/>
            <a:chOff x="4988904" y="4856888"/>
            <a:chExt cx="626020" cy="921788"/>
          </a:xfrm>
        </p:grpSpPr>
        <p:sp>
          <p:nvSpPr>
            <p:cNvPr id="34"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35" name="図 34"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sp>
        <p:nvSpPr>
          <p:cNvPr id="4" name="正方形/長方形 3"/>
          <p:cNvSpPr/>
          <p:nvPr/>
        </p:nvSpPr>
        <p:spPr>
          <a:xfrm>
            <a:off x="0" y="5421314"/>
            <a:ext cx="9144000" cy="1439990"/>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0" name="テキスト ボックス 9"/>
          <p:cNvSpPr txBox="1"/>
          <p:nvPr/>
        </p:nvSpPr>
        <p:spPr>
          <a:xfrm>
            <a:off x="2908163" y="5539879"/>
            <a:ext cx="806831" cy="400110"/>
          </a:xfrm>
          <a:prstGeom prst="rect">
            <a:avLst/>
          </a:prstGeom>
          <a:noFill/>
        </p:spPr>
        <p:txBody>
          <a:bodyPr wrap="none" rtlCol="0">
            <a:spAutoFit/>
          </a:bodyPr>
          <a:lstStyle/>
          <a:p>
            <a:r>
              <a:rPr lang="ja-JP" altLang="en-US" sz="2000" dirty="0" smtClean="0">
                <a:solidFill>
                  <a:srgbClr val="FFFFFF"/>
                </a:solidFill>
              </a:rPr>
              <a:t>しごと</a:t>
            </a:r>
            <a:endParaRPr kumimoji="1" lang="ja-JP" altLang="en-US" sz="2000" dirty="0">
              <a:solidFill>
                <a:srgbClr val="FFFFFF"/>
              </a:solidFill>
            </a:endParaRPr>
          </a:p>
        </p:txBody>
      </p:sp>
      <p:sp>
        <p:nvSpPr>
          <p:cNvPr id="11" name="テキスト ボックス 10"/>
          <p:cNvSpPr txBox="1"/>
          <p:nvPr/>
        </p:nvSpPr>
        <p:spPr>
          <a:xfrm>
            <a:off x="4209497" y="5429817"/>
            <a:ext cx="960319" cy="523220"/>
          </a:xfrm>
          <a:prstGeom prst="rect">
            <a:avLst/>
          </a:prstGeom>
          <a:noFill/>
        </p:spPr>
        <p:txBody>
          <a:bodyPr wrap="none" rtlCol="0">
            <a:spAutoFit/>
          </a:bodyPr>
          <a:lstStyle/>
          <a:p>
            <a:r>
              <a:rPr kumimoji="1" lang="ja-JP" altLang="en-US" sz="2800" dirty="0" smtClean="0">
                <a:solidFill>
                  <a:srgbClr val="FFFFFF"/>
                </a:solidFill>
              </a:rPr>
              <a:t>くらし</a:t>
            </a:r>
            <a:endParaRPr kumimoji="1" lang="ja-JP" altLang="en-US" sz="2800" dirty="0">
              <a:solidFill>
                <a:srgbClr val="FFFFFF"/>
              </a:solidFill>
            </a:endParaRPr>
          </a:p>
        </p:txBody>
      </p:sp>
      <p:sp>
        <p:nvSpPr>
          <p:cNvPr id="45" name="テキスト ボックス 44"/>
          <p:cNvSpPr txBox="1"/>
          <p:nvPr/>
        </p:nvSpPr>
        <p:spPr>
          <a:xfrm>
            <a:off x="1581534" y="5539879"/>
            <a:ext cx="821860" cy="400110"/>
          </a:xfrm>
          <a:prstGeom prst="rect">
            <a:avLst/>
          </a:prstGeom>
          <a:noFill/>
        </p:spPr>
        <p:txBody>
          <a:bodyPr wrap="none" rtlCol="0">
            <a:spAutoFit/>
          </a:bodyPr>
          <a:lstStyle/>
          <a:p>
            <a:r>
              <a:rPr kumimoji="1" lang="ja-JP" altLang="en-US" sz="2000" dirty="0" smtClean="0">
                <a:solidFill>
                  <a:schemeClr val="bg1"/>
                </a:solidFill>
              </a:rPr>
              <a:t>こども</a:t>
            </a:r>
            <a:endParaRPr kumimoji="1" lang="ja-JP" altLang="en-US" sz="2000" dirty="0">
              <a:solidFill>
                <a:schemeClr val="bg1"/>
              </a:solidFill>
            </a:endParaRPr>
          </a:p>
        </p:txBody>
      </p:sp>
      <p:sp>
        <p:nvSpPr>
          <p:cNvPr id="47" name="テキスト ボックス 46"/>
          <p:cNvSpPr txBox="1"/>
          <p:nvPr/>
        </p:nvSpPr>
        <p:spPr>
          <a:xfrm>
            <a:off x="151848" y="5529807"/>
            <a:ext cx="1210588" cy="400110"/>
          </a:xfrm>
          <a:prstGeom prst="rect">
            <a:avLst/>
          </a:prstGeom>
          <a:noFill/>
        </p:spPr>
        <p:txBody>
          <a:bodyPr wrap="none" rtlCol="0">
            <a:spAutoFit/>
          </a:bodyPr>
          <a:lstStyle/>
          <a:p>
            <a:r>
              <a:rPr kumimoji="1" lang="ja-JP" altLang="en-US" sz="2000" dirty="0" smtClean="0">
                <a:solidFill>
                  <a:srgbClr val="FFFFFF"/>
                </a:solidFill>
              </a:rPr>
              <a:t>基本構想</a:t>
            </a:r>
            <a:endParaRPr kumimoji="1" lang="ja-JP" altLang="en-US" sz="2000" dirty="0">
              <a:solidFill>
                <a:srgbClr val="FFFFFF"/>
              </a:solidFill>
            </a:endParaRPr>
          </a:p>
        </p:txBody>
      </p:sp>
      <p:sp>
        <p:nvSpPr>
          <p:cNvPr id="49" name="テキスト ボックス 48"/>
          <p:cNvSpPr txBox="1"/>
          <p:nvPr/>
        </p:nvSpPr>
        <p:spPr>
          <a:xfrm>
            <a:off x="5545936" y="5534404"/>
            <a:ext cx="825867" cy="400110"/>
          </a:xfrm>
          <a:prstGeom prst="rect">
            <a:avLst/>
          </a:prstGeom>
          <a:noFill/>
        </p:spPr>
        <p:txBody>
          <a:bodyPr wrap="none" rtlCol="0">
            <a:spAutoFit/>
          </a:bodyPr>
          <a:lstStyle/>
          <a:p>
            <a:r>
              <a:rPr lang="ja-JP" altLang="en-US" sz="2000" dirty="0" smtClean="0">
                <a:solidFill>
                  <a:srgbClr val="FFFFFF"/>
                </a:solidFill>
              </a:rPr>
              <a:t>しさん</a:t>
            </a:r>
            <a:endParaRPr kumimoji="1" lang="ja-JP" altLang="en-US" sz="2000" dirty="0">
              <a:solidFill>
                <a:srgbClr val="FFFFFF"/>
              </a:solidFill>
            </a:endParaRPr>
          </a:p>
        </p:txBody>
      </p:sp>
      <p:sp>
        <p:nvSpPr>
          <p:cNvPr id="50" name="テキスト ボックス 49"/>
          <p:cNvSpPr txBox="1"/>
          <p:nvPr/>
        </p:nvSpPr>
        <p:spPr>
          <a:xfrm>
            <a:off x="8017660" y="5422360"/>
            <a:ext cx="877163" cy="646331"/>
          </a:xfrm>
          <a:prstGeom prst="rect">
            <a:avLst/>
          </a:prstGeom>
          <a:noFill/>
        </p:spPr>
        <p:txBody>
          <a:bodyPr wrap="none" rtlCol="0">
            <a:spAutoFit/>
          </a:bodyPr>
          <a:lstStyle/>
          <a:p>
            <a:pPr algn="ctr"/>
            <a:r>
              <a:rPr lang="ja-JP" altLang="en-US" dirty="0" smtClean="0">
                <a:solidFill>
                  <a:srgbClr val="FFFFFF"/>
                </a:solidFill>
              </a:rPr>
              <a:t>今後の</a:t>
            </a:r>
            <a:endParaRPr lang="en-US" altLang="ja-JP" dirty="0" smtClean="0">
              <a:solidFill>
                <a:srgbClr val="FFFFFF"/>
              </a:solidFill>
            </a:endParaRPr>
          </a:p>
          <a:p>
            <a:pPr algn="ctr"/>
            <a:r>
              <a:rPr lang="ja-JP" altLang="en-US" dirty="0" smtClean="0">
                <a:solidFill>
                  <a:srgbClr val="FFFFFF"/>
                </a:solidFill>
              </a:rPr>
              <a:t>展望</a:t>
            </a:r>
            <a:endParaRPr kumimoji="1" lang="ja-JP" altLang="en-US" dirty="0">
              <a:solidFill>
                <a:srgbClr val="FFFFFF"/>
              </a:solidFill>
            </a:endParaRPr>
          </a:p>
        </p:txBody>
      </p:sp>
      <p:sp>
        <p:nvSpPr>
          <p:cNvPr id="51" name="テキスト ボックス 50"/>
          <p:cNvSpPr txBox="1"/>
          <p:nvPr/>
        </p:nvSpPr>
        <p:spPr>
          <a:xfrm>
            <a:off x="6838040" y="5420179"/>
            <a:ext cx="793306" cy="646331"/>
          </a:xfrm>
          <a:prstGeom prst="rect">
            <a:avLst/>
          </a:prstGeom>
          <a:noFill/>
        </p:spPr>
        <p:txBody>
          <a:bodyPr wrap="none" rtlCol="0">
            <a:spAutoFit/>
          </a:bodyPr>
          <a:lstStyle/>
          <a:p>
            <a:pPr algn="ctr"/>
            <a:r>
              <a:rPr kumimoji="1" lang="ja-JP" altLang="en-US" dirty="0" smtClean="0">
                <a:solidFill>
                  <a:srgbClr val="FFFFFF"/>
                </a:solidFill>
              </a:rPr>
              <a:t>提案</a:t>
            </a:r>
            <a:endParaRPr kumimoji="1" lang="en-US" altLang="ja-JP" dirty="0" smtClean="0">
              <a:solidFill>
                <a:srgbClr val="FFFFFF"/>
              </a:solidFill>
            </a:endParaRPr>
          </a:p>
          <a:p>
            <a:pPr algn="ctr"/>
            <a:r>
              <a:rPr kumimoji="1" lang="ja-JP" altLang="en-US" dirty="0" smtClean="0">
                <a:solidFill>
                  <a:srgbClr val="FFFFFF"/>
                </a:solidFill>
              </a:rPr>
              <a:t>まとめ</a:t>
            </a:r>
            <a:endParaRPr kumimoji="1" lang="ja-JP" altLang="en-US" dirty="0">
              <a:solidFill>
                <a:srgbClr val="FFFFFF"/>
              </a:solidFill>
            </a:endParaRPr>
          </a:p>
        </p:txBody>
      </p:sp>
      <p:sp>
        <p:nvSpPr>
          <p:cNvPr id="24" name="テキスト ボックス 23"/>
          <p:cNvSpPr txBox="1"/>
          <p:nvPr/>
        </p:nvSpPr>
        <p:spPr>
          <a:xfrm>
            <a:off x="1614672" y="1971331"/>
            <a:ext cx="6007574" cy="1446550"/>
          </a:xfrm>
          <a:prstGeom prst="rect">
            <a:avLst/>
          </a:prstGeom>
          <a:noFill/>
        </p:spPr>
        <p:txBody>
          <a:bodyPr wrap="none" rtlCol="0">
            <a:spAutoFit/>
          </a:bodyPr>
          <a:lstStyle/>
          <a:p>
            <a:r>
              <a:rPr kumimoji="1" lang="ja-JP" altLang="en-US" sz="4000" dirty="0" smtClean="0"/>
              <a:t>快適な</a:t>
            </a:r>
            <a:r>
              <a:rPr kumimoji="1" lang="ja-JP" altLang="en-US" sz="4800" dirty="0" smtClean="0"/>
              <a:t>「</a:t>
            </a:r>
            <a:r>
              <a:rPr kumimoji="1" lang="ja-JP" altLang="en-US" sz="4800" b="1" dirty="0" smtClean="0">
                <a:solidFill>
                  <a:srgbClr val="FD5A07"/>
                </a:solidFill>
                <a:latin typeface="メイリオ"/>
                <a:ea typeface="メイリオ"/>
                <a:cs typeface="メイリオ"/>
              </a:rPr>
              <a:t>くらし</a:t>
            </a:r>
            <a:r>
              <a:rPr kumimoji="1" lang="ja-JP" altLang="en-US" sz="4800" dirty="0" smtClean="0"/>
              <a:t>」</a:t>
            </a:r>
            <a:r>
              <a:rPr kumimoji="1" lang="ja-JP" altLang="en-US" sz="4000" dirty="0" smtClean="0"/>
              <a:t>のある</a:t>
            </a:r>
            <a:endParaRPr kumimoji="1" lang="en-US" altLang="ja-JP" sz="4000" dirty="0" smtClean="0"/>
          </a:p>
          <a:p>
            <a:r>
              <a:rPr lang="ja-JP" altLang="ja-JP" sz="4000" dirty="0"/>
              <a:t>　</a:t>
            </a:r>
            <a:r>
              <a:rPr lang="ja-JP" altLang="en-US" sz="4000" dirty="0" smtClean="0"/>
              <a:t>　　　　　　　　　　</a:t>
            </a:r>
            <a:r>
              <a:rPr kumimoji="1" lang="ja-JP" altLang="en-US" sz="4000" dirty="0" smtClean="0"/>
              <a:t>まちづくり</a:t>
            </a:r>
            <a:endParaRPr kumimoji="1" lang="ja-JP" altLang="en-US" sz="4000" dirty="0"/>
          </a:p>
        </p:txBody>
      </p:sp>
      <p:sp>
        <p:nvSpPr>
          <p:cNvPr id="3" name="スライド番号プレースホルダー 2"/>
          <p:cNvSpPr>
            <a:spLocks noGrp="1"/>
          </p:cNvSpPr>
          <p:nvPr>
            <p:ph type="sldNum" sz="quarter" idx="12"/>
          </p:nvPr>
        </p:nvSpPr>
        <p:spPr/>
        <p:txBody>
          <a:bodyPr/>
          <a:lstStyle/>
          <a:p>
            <a:fld id="{271F4726-83E1-9743-9CB9-26C44A472F2A}" type="slidenum">
              <a:rPr kumimoji="1" lang="ja-JP" altLang="en-US" smtClean="0"/>
              <a:t>18</a:t>
            </a:fld>
            <a:endParaRPr kumimoji="1" lang="ja-JP" altLang="en-US"/>
          </a:p>
        </p:txBody>
      </p:sp>
    </p:spTree>
    <p:extLst>
      <p:ext uri="{BB962C8B-B14F-4D97-AF65-F5344CB8AC3E}">
        <p14:creationId xmlns:p14="http://schemas.microsoft.com/office/powerpoint/2010/main" val="383401836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icon_156520_256.png"/>
          <p:cNvPicPr>
            <a:picLocks noChangeAspect="1"/>
          </p:cNvPicPr>
          <p:nvPr/>
        </p:nvPicPr>
        <p:blipFill rotWithShape="1">
          <a:blip r:embed="rId3">
            <a:extLst>
              <a:ext uri="{28A0092B-C50C-407E-A947-70E740481C1C}">
                <a14:useLocalDpi xmlns:a14="http://schemas.microsoft.com/office/drawing/2010/main" val="0"/>
              </a:ext>
            </a:extLst>
          </a:blip>
          <a:srcRect b="-1073"/>
          <a:stretch/>
        </p:blipFill>
        <p:spPr>
          <a:xfrm rot="20479974">
            <a:off x="7330037" y="-129545"/>
            <a:ext cx="932632" cy="942636"/>
          </a:xfrm>
          <a:prstGeom prst="rect">
            <a:avLst/>
          </a:prstGeom>
          <a:effectLst/>
          <a:scene3d>
            <a:camera prst="orthographicFront">
              <a:rot lat="0" lon="10800000" rev="0"/>
            </a:camera>
            <a:lightRig rig="threePt" dir="t"/>
          </a:scene3d>
        </p:spPr>
      </p:pic>
      <p:pic>
        <p:nvPicPr>
          <p:cNvPr id="11" name="図 10"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80357" y="372367"/>
            <a:ext cx="983199" cy="983199"/>
          </a:xfrm>
          <a:prstGeom prst="rect">
            <a:avLst/>
          </a:prstGeom>
          <a:effectLst/>
        </p:spPr>
      </p:pic>
      <p:pic>
        <p:nvPicPr>
          <p:cNvPr id="14" name="図 13"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a:effectLst/>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8241507" y="497600"/>
            <a:ext cx="518091" cy="276999"/>
          </a:xfrm>
          <a:prstGeom prst="rect">
            <a:avLst/>
          </a:prstGeom>
          <a:noFill/>
          <a:effectLst/>
        </p:spPr>
        <p:txBody>
          <a:bodyPr wrap="none" rtlCol="0">
            <a:spAutoFit/>
          </a:bodyPr>
          <a:lstStyle/>
          <a:p>
            <a:r>
              <a:rPr lang="ja-JP" altLang="en-US" sz="1200" dirty="0" smtClean="0">
                <a:solidFill>
                  <a:schemeClr val="bg1"/>
                </a:solidFill>
              </a:rPr>
              <a:t>くらし</a:t>
            </a:r>
            <a:endParaRPr kumimoji="1" lang="ja-JP" altLang="en-US" sz="1200" dirty="0">
              <a:solidFill>
                <a:schemeClr val="bg1"/>
              </a:solidFill>
            </a:endParaRPr>
          </a:p>
        </p:txBody>
      </p:sp>
      <p:sp>
        <p:nvSpPr>
          <p:cNvPr id="16" name="テキスト ボックス 15"/>
          <p:cNvSpPr txBox="1"/>
          <p:nvPr/>
        </p:nvSpPr>
        <p:spPr>
          <a:xfrm>
            <a:off x="122500" y="-22859"/>
            <a:ext cx="6481061" cy="1077218"/>
          </a:xfrm>
          <a:prstGeom prst="rect">
            <a:avLst/>
          </a:prstGeom>
          <a:noFill/>
          <a:effectLst/>
        </p:spPr>
        <p:txBody>
          <a:bodyPr wrap="none" rtlCol="0">
            <a:spAutoFit/>
          </a:bodyPr>
          <a:lstStyle/>
          <a:p>
            <a:r>
              <a:rPr kumimoji="1" lang="ja-JP" altLang="en-US" sz="2800" dirty="0" smtClean="0"/>
              <a:t>市民参加型まちづくりアプリ「つちうライフ」</a:t>
            </a:r>
          </a:p>
          <a:p>
            <a:r>
              <a:rPr kumimoji="1" lang="ja-JP" altLang="en-US" sz="3600" dirty="0" smtClean="0"/>
              <a:t>概要</a:t>
            </a:r>
            <a:endParaRPr kumimoji="1" lang="en-US" altLang="ja-JP" sz="3600" dirty="0" smtClean="0"/>
          </a:p>
        </p:txBody>
      </p:sp>
      <p:pic>
        <p:nvPicPr>
          <p:cNvPr id="17" name="図 16"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7944" y="763685"/>
            <a:ext cx="355643" cy="355643"/>
          </a:xfrm>
          <a:prstGeom prst="rect">
            <a:avLst/>
          </a:prstGeom>
          <a:effectLst/>
        </p:spPr>
      </p:pic>
      <p:pic>
        <p:nvPicPr>
          <p:cNvPr id="18" name="図 17"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599960" y="757612"/>
            <a:ext cx="355643" cy="355643"/>
          </a:xfrm>
          <a:prstGeom prst="rect">
            <a:avLst/>
          </a:prstGeom>
          <a:effectLst/>
        </p:spPr>
      </p:pic>
      <p:sp>
        <p:nvSpPr>
          <p:cNvPr id="65" name="テキスト ボックス 64"/>
          <p:cNvSpPr txBox="1"/>
          <p:nvPr/>
        </p:nvSpPr>
        <p:spPr>
          <a:xfrm>
            <a:off x="313681" y="1428841"/>
            <a:ext cx="1066734" cy="461665"/>
          </a:xfrm>
          <a:prstGeom prst="rect">
            <a:avLst/>
          </a:prstGeom>
          <a:solidFill>
            <a:srgbClr val="666666"/>
          </a:solidFill>
        </p:spPr>
        <p:txBody>
          <a:bodyPr wrap="square" rtlCol="0">
            <a:spAutoFit/>
          </a:bodyPr>
          <a:lstStyle/>
          <a:p>
            <a:pPr algn="ctr"/>
            <a:r>
              <a:rPr kumimoji="1" lang="ja-JP" altLang="en-US" sz="2400" dirty="0" smtClean="0">
                <a:solidFill>
                  <a:srgbClr val="FFFFFF"/>
                </a:solidFill>
              </a:rPr>
              <a:t>目的</a:t>
            </a:r>
            <a:endParaRPr kumimoji="1" lang="ja-JP" altLang="en-US" sz="2400" dirty="0">
              <a:solidFill>
                <a:srgbClr val="FFFFFF"/>
              </a:solidFill>
            </a:endParaRPr>
          </a:p>
        </p:txBody>
      </p:sp>
      <p:grpSp>
        <p:nvGrpSpPr>
          <p:cNvPr id="73" name="図形グループ 72"/>
          <p:cNvGrpSpPr/>
          <p:nvPr/>
        </p:nvGrpSpPr>
        <p:grpSpPr>
          <a:xfrm>
            <a:off x="4137114" y="3269701"/>
            <a:ext cx="1076380" cy="2085658"/>
            <a:chOff x="5825838" y="1511132"/>
            <a:chExt cx="2142461" cy="4151358"/>
          </a:xfrm>
        </p:grpSpPr>
        <p:pic>
          <p:nvPicPr>
            <p:cNvPr id="80" name="図 7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5838" y="1511132"/>
              <a:ext cx="2142461" cy="4050589"/>
            </a:xfrm>
            <a:prstGeom prst="rect">
              <a:avLst/>
            </a:prstGeom>
          </p:spPr>
        </p:pic>
        <p:pic>
          <p:nvPicPr>
            <p:cNvPr id="81" name="図 80" descr="13525572のコピー.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3485" y="3491082"/>
              <a:ext cx="604919" cy="540000"/>
            </a:xfrm>
            <a:prstGeom prst="rect">
              <a:avLst/>
            </a:prstGeom>
          </p:spPr>
        </p:pic>
        <p:grpSp>
          <p:nvGrpSpPr>
            <p:cNvPr id="82" name="図形グループ 81"/>
            <p:cNvGrpSpPr/>
            <p:nvPr/>
          </p:nvGrpSpPr>
          <p:grpSpPr>
            <a:xfrm>
              <a:off x="6241656" y="4179449"/>
              <a:ext cx="611999" cy="540000"/>
              <a:chOff x="6987961" y="3492712"/>
              <a:chExt cx="611999" cy="540000"/>
            </a:xfrm>
          </p:grpSpPr>
          <p:sp>
            <p:nvSpPr>
              <p:cNvPr id="96" name="正方形/長方形 95"/>
              <p:cNvSpPr/>
              <p:nvPr/>
            </p:nvSpPr>
            <p:spPr>
              <a:xfrm>
                <a:off x="6987961" y="3492712"/>
                <a:ext cx="611999" cy="53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97" name="図 96" descr="Unknown-2.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08295" y="3492713"/>
                <a:ext cx="196363" cy="539999"/>
              </a:xfrm>
              <a:prstGeom prst="rect">
                <a:avLst/>
              </a:prstGeom>
            </p:spPr>
          </p:pic>
        </p:grpSp>
        <p:grpSp>
          <p:nvGrpSpPr>
            <p:cNvPr id="83" name="図形グループ 82"/>
            <p:cNvGrpSpPr/>
            <p:nvPr/>
          </p:nvGrpSpPr>
          <p:grpSpPr>
            <a:xfrm>
              <a:off x="6227095" y="3492713"/>
              <a:ext cx="612000" cy="553687"/>
              <a:chOff x="6210625" y="4179449"/>
              <a:chExt cx="612000" cy="553687"/>
            </a:xfrm>
          </p:grpSpPr>
          <p:sp>
            <p:nvSpPr>
              <p:cNvPr id="94" name="正方形/長方形 93"/>
              <p:cNvSpPr/>
              <p:nvPr/>
            </p:nvSpPr>
            <p:spPr>
              <a:xfrm>
                <a:off x="6210625" y="4179449"/>
                <a:ext cx="611999" cy="53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95" name="図 94" descr="Unknown-1.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0625" y="4276490"/>
                <a:ext cx="612000" cy="456646"/>
              </a:xfrm>
              <a:prstGeom prst="rect">
                <a:avLst/>
              </a:prstGeom>
            </p:spPr>
          </p:pic>
        </p:grpSp>
        <p:grpSp>
          <p:nvGrpSpPr>
            <p:cNvPr id="84" name="図形グループ 83"/>
            <p:cNvGrpSpPr/>
            <p:nvPr/>
          </p:nvGrpSpPr>
          <p:grpSpPr>
            <a:xfrm>
              <a:off x="7003485" y="4178650"/>
              <a:ext cx="611999" cy="540798"/>
              <a:chOff x="6987961" y="4179449"/>
              <a:chExt cx="611999" cy="540798"/>
            </a:xfrm>
          </p:grpSpPr>
          <p:sp>
            <p:nvSpPr>
              <p:cNvPr id="92" name="正方形/長方形 91"/>
              <p:cNvSpPr/>
              <p:nvPr/>
            </p:nvSpPr>
            <p:spPr>
              <a:xfrm>
                <a:off x="6987961" y="4179449"/>
                <a:ext cx="611999" cy="53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93" name="図 92" descr="Unknown-3.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11759" y="4180247"/>
                <a:ext cx="395724" cy="540000"/>
              </a:xfrm>
              <a:prstGeom prst="rect">
                <a:avLst/>
              </a:prstGeom>
            </p:spPr>
          </p:pic>
        </p:grpSp>
        <p:sp>
          <p:nvSpPr>
            <p:cNvPr id="85" name="テキスト ボックス 84"/>
            <p:cNvSpPr txBox="1"/>
            <p:nvPr/>
          </p:nvSpPr>
          <p:spPr>
            <a:xfrm>
              <a:off x="7007932" y="3387735"/>
              <a:ext cx="621924" cy="1243848"/>
            </a:xfrm>
            <a:prstGeom prst="rect">
              <a:avLst/>
            </a:prstGeom>
            <a:noFill/>
          </p:spPr>
          <p:txBody>
            <a:bodyPr wrap="none" rtlCol="0">
              <a:spAutoFit/>
            </a:bodyPr>
            <a:lstStyle/>
            <a:p>
              <a:endParaRPr kumimoji="1" lang="ja-JP" altLang="en-US" dirty="0"/>
            </a:p>
          </p:txBody>
        </p:sp>
        <p:sp>
          <p:nvSpPr>
            <p:cNvPr id="86" name="テキスト ボックス 85"/>
            <p:cNvSpPr txBox="1"/>
            <p:nvPr/>
          </p:nvSpPr>
          <p:spPr>
            <a:xfrm>
              <a:off x="6250735" y="4399452"/>
              <a:ext cx="621924" cy="1243848"/>
            </a:xfrm>
            <a:prstGeom prst="rect">
              <a:avLst/>
            </a:prstGeom>
            <a:noFill/>
          </p:spPr>
          <p:txBody>
            <a:bodyPr wrap="none" rtlCol="0">
              <a:spAutoFit/>
            </a:bodyPr>
            <a:lstStyle/>
            <a:p>
              <a:endParaRPr kumimoji="1" lang="ja-JP" altLang="en-US" dirty="0"/>
            </a:p>
          </p:txBody>
        </p:sp>
        <p:sp>
          <p:nvSpPr>
            <p:cNvPr id="87" name="テキスト ボックス 86"/>
            <p:cNvSpPr txBox="1"/>
            <p:nvPr/>
          </p:nvSpPr>
          <p:spPr>
            <a:xfrm>
              <a:off x="7007932" y="4418642"/>
              <a:ext cx="621924" cy="1243848"/>
            </a:xfrm>
            <a:prstGeom prst="rect">
              <a:avLst/>
            </a:prstGeom>
            <a:noFill/>
          </p:spPr>
          <p:txBody>
            <a:bodyPr wrap="none" rtlCol="0">
              <a:spAutoFit/>
            </a:bodyPr>
            <a:lstStyle/>
            <a:p>
              <a:endParaRPr kumimoji="1" lang="ja-JP" altLang="en-US" dirty="0"/>
            </a:p>
          </p:txBody>
        </p:sp>
        <p:sp>
          <p:nvSpPr>
            <p:cNvPr id="88" name="円/楕円 87"/>
            <p:cNvSpPr/>
            <p:nvPr/>
          </p:nvSpPr>
          <p:spPr>
            <a:xfrm>
              <a:off x="6241656" y="2410152"/>
              <a:ext cx="417725" cy="417725"/>
            </a:xfrm>
            <a:prstGeom prst="ellipse">
              <a:avLst/>
            </a:prstGeom>
            <a:solidFill>
              <a:srgbClr val="1A3464"/>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kumimoji="1" lang="ja-JP" altLang="en-US" dirty="0"/>
            </a:p>
          </p:txBody>
        </p:sp>
        <p:sp>
          <p:nvSpPr>
            <p:cNvPr id="89" name="円/楕円 88"/>
            <p:cNvSpPr/>
            <p:nvPr/>
          </p:nvSpPr>
          <p:spPr>
            <a:xfrm>
              <a:off x="6799070" y="2410152"/>
              <a:ext cx="417725" cy="417725"/>
            </a:xfrm>
            <a:prstGeom prst="ellipse">
              <a:avLst/>
            </a:prstGeom>
            <a:solidFill>
              <a:srgbClr val="1986C3"/>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0" name="円/楕円 89"/>
            <p:cNvSpPr/>
            <p:nvPr/>
          </p:nvSpPr>
          <p:spPr>
            <a:xfrm>
              <a:off x="6592433" y="2861915"/>
              <a:ext cx="417725" cy="417725"/>
            </a:xfrm>
            <a:prstGeom prst="ellipse">
              <a:avLst/>
            </a:prstGeom>
            <a:solidFill>
              <a:srgbClr val="1986C3"/>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1" name="円/楕円 90"/>
            <p:cNvSpPr/>
            <p:nvPr/>
          </p:nvSpPr>
          <p:spPr>
            <a:xfrm>
              <a:off x="7181205" y="2839945"/>
              <a:ext cx="417725" cy="417725"/>
            </a:xfrm>
            <a:prstGeom prst="ellipse">
              <a:avLst/>
            </a:prstGeom>
            <a:solidFill>
              <a:srgbClr val="1A3464"/>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pic>
        <p:nvPicPr>
          <p:cNvPr id="74" name="図 73" descr="images-1.jpe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0597" y="3122548"/>
            <a:ext cx="2353242" cy="1565975"/>
          </a:xfrm>
          <a:prstGeom prst="rect">
            <a:avLst/>
          </a:prstGeom>
        </p:spPr>
      </p:pic>
      <p:sp>
        <p:nvSpPr>
          <p:cNvPr id="75" name="右矢印 74"/>
          <p:cNvSpPr/>
          <p:nvPr/>
        </p:nvSpPr>
        <p:spPr>
          <a:xfrm>
            <a:off x="3101644" y="3959611"/>
            <a:ext cx="958062" cy="354398"/>
          </a:xfrm>
          <a:prstGeom prst="rightArrow">
            <a:avLst>
              <a:gd name="adj1" fmla="val 50000"/>
              <a:gd name="adj2" fmla="val 47474"/>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6" name="図 75" descr="Unknown-1.jpe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83781" y="5236094"/>
            <a:ext cx="1288255" cy="1288255"/>
          </a:xfrm>
          <a:prstGeom prst="rect">
            <a:avLst/>
          </a:prstGeom>
        </p:spPr>
      </p:pic>
      <p:pic>
        <p:nvPicPr>
          <p:cNvPr id="77" name="図 76" descr="images-2.jpe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55288" y="3491880"/>
            <a:ext cx="1005800" cy="1159798"/>
          </a:xfrm>
          <a:prstGeom prst="rect">
            <a:avLst/>
          </a:prstGeom>
        </p:spPr>
      </p:pic>
      <p:sp>
        <p:nvSpPr>
          <p:cNvPr id="78" name="右矢印 77"/>
          <p:cNvSpPr/>
          <p:nvPr/>
        </p:nvSpPr>
        <p:spPr>
          <a:xfrm>
            <a:off x="5381735" y="3958132"/>
            <a:ext cx="1115998" cy="354398"/>
          </a:xfrm>
          <a:prstGeom prst="rightArrow">
            <a:avLst>
              <a:gd name="adj1" fmla="val 50000"/>
              <a:gd name="adj2" fmla="val 47474"/>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9" name="屈折矢印 78"/>
          <p:cNvSpPr/>
          <p:nvPr/>
        </p:nvSpPr>
        <p:spPr>
          <a:xfrm rot="5400000">
            <a:off x="5282055" y="4681718"/>
            <a:ext cx="1641012" cy="755996"/>
          </a:xfrm>
          <a:prstGeom prst="bentUpArrow">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1" name="テキスト ボックス 70"/>
          <p:cNvSpPr txBox="1"/>
          <p:nvPr/>
        </p:nvSpPr>
        <p:spPr>
          <a:xfrm>
            <a:off x="1117318" y="4520749"/>
            <a:ext cx="697627" cy="400110"/>
          </a:xfrm>
          <a:prstGeom prst="rect">
            <a:avLst/>
          </a:prstGeom>
          <a:noFill/>
        </p:spPr>
        <p:txBody>
          <a:bodyPr wrap="none" rtlCol="0">
            <a:spAutoFit/>
          </a:bodyPr>
          <a:lstStyle/>
          <a:p>
            <a:r>
              <a:rPr kumimoji="1" lang="ja-JP" altLang="en-US" sz="2000" dirty="0" smtClean="0"/>
              <a:t>市民</a:t>
            </a:r>
            <a:endParaRPr kumimoji="1" lang="ja-JP" altLang="en-US" sz="2000" dirty="0"/>
          </a:p>
        </p:txBody>
      </p:sp>
      <p:sp>
        <p:nvSpPr>
          <p:cNvPr id="72" name="テキスト ボックス 71"/>
          <p:cNvSpPr txBox="1"/>
          <p:nvPr/>
        </p:nvSpPr>
        <p:spPr>
          <a:xfrm>
            <a:off x="2952761" y="3558022"/>
            <a:ext cx="1210588" cy="400110"/>
          </a:xfrm>
          <a:prstGeom prst="rect">
            <a:avLst/>
          </a:prstGeom>
          <a:noFill/>
        </p:spPr>
        <p:txBody>
          <a:bodyPr wrap="none" rtlCol="0">
            <a:spAutoFit/>
          </a:bodyPr>
          <a:lstStyle/>
          <a:p>
            <a:r>
              <a:rPr kumimoji="1" lang="ja-JP" altLang="en-US" sz="2000" dirty="0" smtClean="0"/>
              <a:t>問題発見</a:t>
            </a:r>
            <a:endParaRPr kumimoji="1" lang="ja-JP" altLang="en-US" sz="2000" dirty="0"/>
          </a:p>
        </p:txBody>
      </p:sp>
      <p:sp>
        <p:nvSpPr>
          <p:cNvPr id="98" name="テキスト ボックス 97"/>
          <p:cNvSpPr txBox="1"/>
          <p:nvPr/>
        </p:nvSpPr>
        <p:spPr>
          <a:xfrm>
            <a:off x="6661926" y="3122548"/>
            <a:ext cx="2151350" cy="400110"/>
          </a:xfrm>
          <a:prstGeom prst="rect">
            <a:avLst/>
          </a:prstGeom>
          <a:noFill/>
        </p:spPr>
        <p:txBody>
          <a:bodyPr wrap="none" rtlCol="0">
            <a:spAutoFit/>
          </a:bodyPr>
          <a:lstStyle/>
          <a:p>
            <a:r>
              <a:rPr kumimoji="1" lang="en-US" altLang="ja-JP" sz="2000" dirty="0" smtClean="0">
                <a:latin typeface="+mj-ea"/>
                <a:ea typeface="+mj-ea"/>
              </a:rPr>
              <a:t>①</a:t>
            </a:r>
            <a:r>
              <a:rPr kumimoji="1" lang="ja-JP" altLang="en-US" sz="2000" dirty="0" smtClean="0">
                <a:latin typeface="+mj-ea"/>
                <a:ea typeface="+mj-ea"/>
              </a:rPr>
              <a:t>行政による解決</a:t>
            </a:r>
            <a:endParaRPr kumimoji="1" lang="ja-JP" altLang="en-US" sz="2000" dirty="0">
              <a:latin typeface="+mj-ea"/>
              <a:ea typeface="+mj-ea"/>
            </a:endParaRPr>
          </a:p>
        </p:txBody>
      </p:sp>
      <p:sp>
        <p:nvSpPr>
          <p:cNvPr id="99" name="テキスト ボックス 98"/>
          <p:cNvSpPr txBox="1"/>
          <p:nvPr/>
        </p:nvSpPr>
        <p:spPr>
          <a:xfrm>
            <a:off x="6770681" y="4873351"/>
            <a:ext cx="2151350" cy="400110"/>
          </a:xfrm>
          <a:prstGeom prst="rect">
            <a:avLst/>
          </a:prstGeom>
          <a:noFill/>
        </p:spPr>
        <p:txBody>
          <a:bodyPr wrap="none" rtlCol="0">
            <a:spAutoFit/>
          </a:bodyPr>
          <a:lstStyle/>
          <a:p>
            <a:r>
              <a:rPr kumimoji="1" lang="en-US" altLang="ja-JP" sz="2000" dirty="0" smtClean="0">
                <a:latin typeface="+mj-ea"/>
                <a:ea typeface="+mj-ea"/>
              </a:rPr>
              <a:t>②</a:t>
            </a:r>
            <a:r>
              <a:rPr kumimoji="1" lang="ja-JP" altLang="en-US" sz="2000" dirty="0" smtClean="0">
                <a:latin typeface="+mj-ea"/>
                <a:ea typeface="+mj-ea"/>
              </a:rPr>
              <a:t>市民による解決</a:t>
            </a:r>
            <a:endParaRPr kumimoji="1" lang="ja-JP" altLang="en-US" sz="2000" dirty="0">
              <a:latin typeface="+mj-ea"/>
              <a:ea typeface="+mj-ea"/>
            </a:endParaRPr>
          </a:p>
        </p:txBody>
      </p:sp>
      <p:sp>
        <p:nvSpPr>
          <p:cNvPr id="100" name="曲折矢印 99"/>
          <p:cNvSpPr/>
          <p:nvPr/>
        </p:nvSpPr>
        <p:spPr>
          <a:xfrm rot="10800000" flipH="1">
            <a:off x="4597704" y="5546369"/>
            <a:ext cx="1907999" cy="840868"/>
          </a:xfrm>
          <a:prstGeom prst="bentArrow">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01" name="正方形/長方形 100"/>
          <p:cNvSpPr/>
          <p:nvPr/>
        </p:nvSpPr>
        <p:spPr>
          <a:xfrm flipV="1">
            <a:off x="4597703" y="5344313"/>
            <a:ext cx="213323" cy="301433"/>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2" name="テキスト ボックス 101"/>
          <p:cNvSpPr txBox="1"/>
          <p:nvPr/>
        </p:nvSpPr>
        <p:spPr>
          <a:xfrm>
            <a:off x="3710254" y="6352837"/>
            <a:ext cx="3556983" cy="400110"/>
          </a:xfrm>
          <a:prstGeom prst="rect">
            <a:avLst/>
          </a:prstGeom>
          <a:noFill/>
        </p:spPr>
        <p:txBody>
          <a:bodyPr wrap="none" rtlCol="0">
            <a:spAutoFit/>
          </a:bodyPr>
          <a:lstStyle/>
          <a:p>
            <a:r>
              <a:rPr kumimoji="1" lang="ja-JP" altLang="en-US" sz="2000" dirty="0" smtClean="0"/>
              <a:t>恊働のまちづくり基金より補助</a:t>
            </a:r>
            <a:endParaRPr kumimoji="1" lang="ja-JP" altLang="en-US" sz="2000" dirty="0"/>
          </a:p>
        </p:txBody>
      </p:sp>
      <p:grpSp>
        <p:nvGrpSpPr>
          <p:cNvPr id="103" name="図形グループ 102"/>
          <p:cNvGrpSpPr/>
          <p:nvPr/>
        </p:nvGrpSpPr>
        <p:grpSpPr>
          <a:xfrm>
            <a:off x="620838" y="4763822"/>
            <a:ext cx="3409303" cy="1927155"/>
            <a:chOff x="582665" y="2757813"/>
            <a:chExt cx="3409303" cy="1927155"/>
          </a:xfrm>
        </p:grpSpPr>
        <p:sp>
          <p:nvSpPr>
            <p:cNvPr id="104" name="ドーナツ 103"/>
            <p:cNvSpPr/>
            <p:nvPr/>
          </p:nvSpPr>
          <p:spPr>
            <a:xfrm>
              <a:off x="1468168" y="3224513"/>
              <a:ext cx="1658990" cy="1006968"/>
            </a:xfrm>
            <a:prstGeom prst="donut">
              <a:avLst>
                <a:gd name="adj" fmla="val 1360"/>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smtClean="0">
                  <a:solidFill>
                    <a:schemeClr val="tx1"/>
                  </a:solidFill>
                </a:rPr>
                <a:t>つちサポ</a:t>
              </a:r>
              <a:endParaRPr kumimoji="1" lang="ja-JP" altLang="en-US" sz="2000" dirty="0">
                <a:solidFill>
                  <a:schemeClr val="tx1"/>
                </a:solidFill>
              </a:endParaRPr>
            </a:p>
          </p:txBody>
        </p:sp>
        <p:sp>
          <p:nvSpPr>
            <p:cNvPr id="105" name="ドーナツ 104"/>
            <p:cNvSpPr/>
            <p:nvPr/>
          </p:nvSpPr>
          <p:spPr>
            <a:xfrm>
              <a:off x="582665" y="3461283"/>
              <a:ext cx="1080000" cy="647999"/>
            </a:xfrm>
            <a:prstGeom prst="donut">
              <a:avLst>
                <a:gd name="adj" fmla="val 1895"/>
              </a:avLst>
            </a:prstGeom>
            <a:solidFill>
              <a:srgbClr val="369837"/>
            </a:solidFill>
            <a:ln>
              <a:solidFill>
                <a:srgbClr val="3698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smtClean="0">
                  <a:solidFill>
                    <a:srgbClr val="369837"/>
                  </a:solidFill>
                </a:rPr>
                <a:t>景観</a:t>
              </a:r>
              <a:endParaRPr kumimoji="1" lang="ja-JP" altLang="en-US" sz="2000" dirty="0">
                <a:solidFill>
                  <a:srgbClr val="369837"/>
                </a:solidFill>
              </a:endParaRPr>
            </a:p>
          </p:txBody>
        </p:sp>
        <p:sp>
          <p:nvSpPr>
            <p:cNvPr id="106" name="ドーナツ 105"/>
            <p:cNvSpPr/>
            <p:nvPr/>
          </p:nvSpPr>
          <p:spPr>
            <a:xfrm>
              <a:off x="2911968" y="3412986"/>
              <a:ext cx="1080000" cy="647999"/>
            </a:xfrm>
            <a:prstGeom prst="donut">
              <a:avLst>
                <a:gd name="adj" fmla="val 1895"/>
              </a:avLst>
            </a:prstGeom>
            <a:solidFill>
              <a:srgbClr val="FA661C"/>
            </a:solidFill>
            <a:ln>
              <a:solidFill>
                <a:srgbClr val="FA66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b="1" dirty="0" smtClean="0">
                  <a:solidFill>
                    <a:srgbClr val="FA661C"/>
                  </a:solidFill>
                </a:rPr>
                <a:t>福祉</a:t>
              </a:r>
              <a:endParaRPr kumimoji="1" lang="ja-JP" altLang="en-US" sz="2000" b="1" dirty="0">
                <a:solidFill>
                  <a:srgbClr val="FA661C"/>
                </a:solidFill>
              </a:endParaRPr>
            </a:p>
          </p:txBody>
        </p:sp>
        <p:sp>
          <p:nvSpPr>
            <p:cNvPr id="107" name="ドーナツ 106"/>
            <p:cNvSpPr/>
            <p:nvPr/>
          </p:nvSpPr>
          <p:spPr>
            <a:xfrm>
              <a:off x="1795848" y="2757813"/>
              <a:ext cx="973162" cy="645867"/>
            </a:xfrm>
            <a:prstGeom prst="donut">
              <a:avLst>
                <a:gd name="adj" fmla="val 1895"/>
              </a:avLst>
            </a:prstGeom>
            <a:solidFill>
              <a:srgbClr val="DC3246"/>
            </a:solidFill>
            <a:ln>
              <a:solidFill>
                <a:srgbClr val="DC32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smtClean="0">
                  <a:solidFill>
                    <a:srgbClr val="FF0000"/>
                  </a:solidFill>
                </a:rPr>
                <a:t>防犯</a:t>
              </a:r>
              <a:endParaRPr kumimoji="1" lang="ja-JP" altLang="en-US" sz="2000" dirty="0">
                <a:solidFill>
                  <a:srgbClr val="FF0000"/>
                </a:solidFill>
              </a:endParaRPr>
            </a:p>
          </p:txBody>
        </p:sp>
        <p:sp>
          <p:nvSpPr>
            <p:cNvPr id="108" name="ドーナツ 107"/>
            <p:cNvSpPr/>
            <p:nvPr/>
          </p:nvSpPr>
          <p:spPr>
            <a:xfrm>
              <a:off x="1797015" y="4036969"/>
              <a:ext cx="971995" cy="647999"/>
            </a:xfrm>
            <a:prstGeom prst="donut">
              <a:avLst>
                <a:gd name="adj" fmla="val 1895"/>
              </a:avLst>
            </a:prstGeom>
            <a:solidFill>
              <a:srgbClr val="1986C3"/>
            </a:solidFill>
            <a:ln>
              <a:solidFill>
                <a:srgbClr val="1986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smtClean="0">
                  <a:solidFill>
                    <a:srgbClr val="1986C3"/>
                  </a:solidFill>
                </a:rPr>
                <a:t>防災</a:t>
              </a:r>
              <a:endParaRPr kumimoji="1" lang="ja-JP" altLang="en-US" sz="2000" dirty="0">
                <a:solidFill>
                  <a:srgbClr val="1986C3"/>
                </a:solidFill>
              </a:endParaRPr>
            </a:p>
          </p:txBody>
        </p:sp>
      </p:grpSp>
      <p:sp>
        <p:nvSpPr>
          <p:cNvPr id="2" name="スライド番号プレースホルダー 1"/>
          <p:cNvSpPr>
            <a:spLocks noGrp="1"/>
          </p:cNvSpPr>
          <p:nvPr>
            <p:ph type="sldNum" sz="quarter" idx="12"/>
          </p:nvPr>
        </p:nvSpPr>
        <p:spPr/>
        <p:txBody>
          <a:bodyPr/>
          <a:lstStyle/>
          <a:p>
            <a:fld id="{271F4726-83E1-9743-9CB9-26C44A472F2A}" type="slidenum">
              <a:rPr kumimoji="1" lang="ja-JP" altLang="en-US" smtClean="0"/>
              <a:t>19</a:t>
            </a:fld>
            <a:endParaRPr kumimoji="1" lang="ja-JP" altLang="en-US"/>
          </a:p>
        </p:txBody>
      </p:sp>
      <p:sp>
        <p:nvSpPr>
          <p:cNvPr id="51" name="テキスト ボックス 50"/>
          <p:cNvSpPr txBox="1"/>
          <p:nvPr/>
        </p:nvSpPr>
        <p:spPr>
          <a:xfrm>
            <a:off x="2069328" y="1478576"/>
            <a:ext cx="3448781" cy="1015663"/>
          </a:xfrm>
          <a:prstGeom prst="rect">
            <a:avLst/>
          </a:prstGeom>
          <a:noFill/>
        </p:spPr>
        <p:txBody>
          <a:bodyPr wrap="none" rtlCol="0">
            <a:spAutoFit/>
          </a:bodyPr>
          <a:lstStyle/>
          <a:p>
            <a:r>
              <a:rPr lang="ja-JP" altLang="en-US" sz="2000" dirty="0" smtClean="0"/>
              <a:t>市民協働を促す</a:t>
            </a:r>
            <a:endParaRPr lang="en-US" altLang="ja-JP" sz="2000" dirty="0" smtClean="0"/>
          </a:p>
          <a:p>
            <a:r>
              <a:rPr lang="ja-JP" altLang="en-US" sz="2000" dirty="0" smtClean="0"/>
              <a:t>市民がまちの問題に取り組む</a:t>
            </a:r>
            <a:endParaRPr lang="ja-JP" altLang="en-US" sz="2000" dirty="0"/>
          </a:p>
          <a:p>
            <a:r>
              <a:rPr lang="ja-JP" altLang="en-US" sz="2000" dirty="0" smtClean="0"/>
              <a:t>まちづくりへの参加を実感する</a:t>
            </a:r>
            <a:endParaRPr lang="en-US" altLang="ja-JP" sz="2000" dirty="0" smtClean="0"/>
          </a:p>
        </p:txBody>
      </p:sp>
      <p:sp>
        <p:nvSpPr>
          <p:cNvPr id="52" name="テキスト ボックス 51"/>
          <p:cNvSpPr txBox="1"/>
          <p:nvPr/>
        </p:nvSpPr>
        <p:spPr>
          <a:xfrm>
            <a:off x="6130969" y="1776148"/>
            <a:ext cx="2044750" cy="461665"/>
          </a:xfrm>
          <a:prstGeom prst="rect">
            <a:avLst/>
          </a:prstGeom>
          <a:noFill/>
        </p:spPr>
        <p:txBody>
          <a:bodyPr wrap="none" rtlCol="0">
            <a:spAutoFit/>
          </a:bodyPr>
          <a:lstStyle/>
          <a:p>
            <a:r>
              <a:rPr kumimoji="1" lang="ja-JP" altLang="en-US" sz="2400" dirty="0" smtClean="0"/>
              <a:t>システム</a:t>
            </a:r>
            <a:r>
              <a:rPr kumimoji="1" lang="ja-JP" altLang="en-US" sz="2000" dirty="0" smtClean="0"/>
              <a:t>を構築</a:t>
            </a:r>
            <a:endParaRPr kumimoji="1" lang="ja-JP" altLang="en-US" sz="2400" dirty="0"/>
          </a:p>
        </p:txBody>
      </p:sp>
      <p:sp>
        <p:nvSpPr>
          <p:cNvPr id="53" name="ホームベース 52"/>
          <p:cNvSpPr/>
          <p:nvPr/>
        </p:nvSpPr>
        <p:spPr>
          <a:xfrm>
            <a:off x="1942142" y="1428429"/>
            <a:ext cx="4175998" cy="1115997"/>
          </a:xfrm>
          <a:prstGeom prst="homePlate">
            <a:avLst/>
          </a:prstGeom>
          <a:no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13681" y="2722438"/>
            <a:ext cx="8656024" cy="4030509"/>
          </a:xfrm>
          <a:prstGeom prst="rect">
            <a:avLst/>
          </a:prstGeom>
          <a:no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313682" y="2722438"/>
            <a:ext cx="8656024" cy="400110"/>
          </a:xfrm>
          <a:prstGeom prst="rect">
            <a:avLst/>
          </a:prstGeom>
          <a:solidFill>
            <a:srgbClr val="666666"/>
          </a:solidFill>
        </p:spPr>
        <p:txBody>
          <a:bodyPr wrap="square" rtlCol="0">
            <a:spAutoFit/>
          </a:bodyPr>
          <a:lstStyle/>
          <a:p>
            <a:pPr algn="ctr"/>
            <a:r>
              <a:rPr kumimoji="1" lang="ja-JP" altLang="en-US" sz="2000" b="1" dirty="0" smtClean="0">
                <a:solidFill>
                  <a:srgbClr val="FFFFFF"/>
                </a:solidFill>
              </a:rPr>
              <a:t>システムのイメージ</a:t>
            </a:r>
            <a:endParaRPr kumimoji="1" lang="ja-JP" altLang="en-US" sz="2000" b="1" dirty="0">
              <a:solidFill>
                <a:srgbClr val="FFFFFF"/>
              </a:solidFill>
            </a:endParaRPr>
          </a:p>
        </p:txBody>
      </p:sp>
    </p:spTree>
    <p:extLst>
      <p:ext uri="{BB962C8B-B14F-4D97-AF65-F5344CB8AC3E}">
        <p14:creationId xmlns:p14="http://schemas.microsoft.com/office/powerpoint/2010/main" val="37533478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par>
                                <p:cTn id="11" presetID="10"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fade">
                                      <p:cBhvr>
                                        <p:cTn id="18" dur="500"/>
                                        <p:tgtEl>
                                          <p:spTgt spid="7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fade">
                                      <p:cBhvr>
                                        <p:cTn id="21" dur="500"/>
                                        <p:tgtEl>
                                          <p:spTgt spid="79"/>
                                        </p:tgtEl>
                                      </p:cBhvr>
                                    </p:animEffect>
                                  </p:childTnLst>
                                </p:cTn>
                              </p:par>
                              <p:par>
                                <p:cTn id="22" presetID="10" presetClass="entr" presetSubtype="0" fill="hold" nodeType="with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fade">
                                      <p:cBhvr>
                                        <p:cTn id="24" dur="500"/>
                                        <p:tgtEl>
                                          <p:spTgt spid="7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fade">
                                      <p:cBhvr>
                                        <p:cTn id="27" dur="500"/>
                                        <p:tgtEl>
                                          <p:spTgt spid="99"/>
                                        </p:tgtEl>
                                      </p:cBhvr>
                                    </p:animEffect>
                                  </p:childTnLst>
                                </p:cTn>
                              </p:par>
                              <p:par>
                                <p:cTn id="28" presetID="10" presetClass="entr" presetSubtype="0" fill="hold" nodeType="with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fade">
                                      <p:cBhvr>
                                        <p:cTn id="30" dur="500"/>
                                        <p:tgtEl>
                                          <p:spTgt spid="7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8"/>
                                        </p:tgtEl>
                                        <p:attrNameLst>
                                          <p:attrName>style.visibility</p:attrName>
                                        </p:attrNameLst>
                                      </p:cBhvr>
                                      <p:to>
                                        <p:strVal val="visible"/>
                                      </p:to>
                                    </p:set>
                                    <p:animEffect transition="in" filter="fade">
                                      <p:cBhvr>
                                        <p:cTn id="33" dur="500"/>
                                        <p:tgtEl>
                                          <p:spTgt spid="9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0"/>
                                        </p:tgtEl>
                                        <p:attrNameLst>
                                          <p:attrName>style.visibility</p:attrName>
                                        </p:attrNameLst>
                                      </p:cBhvr>
                                      <p:to>
                                        <p:strVal val="visible"/>
                                      </p:to>
                                    </p:set>
                                    <p:animEffect transition="in" filter="fade">
                                      <p:cBhvr>
                                        <p:cTn id="38" dur="500"/>
                                        <p:tgtEl>
                                          <p:spTgt spid="10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fade">
                                      <p:cBhvr>
                                        <p:cTn id="41" dur="500"/>
                                        <p:tgtEl>
                                          <p:spTgt spid="10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2"/>
                                        </p:tgtEl>
                                        <p:attrNameLst>
                                          <p:attrName>style.visibility</p:attrName>
                                        </p:attrNameLst>
                                      </p:cBhvr>
                                      <p:to>
                                        <p:strVal val="visible"/>
                                      </p:to>
                                    </p:set>
                                    <p:animEffect transition="in" filter="fade">
                                      <p:cBhvr>
                                        <p:cTn id="44"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8" grpId="0" animBg="1"/>
      <p:bldP spid="79" grpId="0" animBg="1"/>
      <p:bldP spid="72" grpId="0"/>
      <p:bldP spid="98" grpId="0"/>
      <p:bldP spid="99" grpId="0"/>
      <p:bldP spid="100" grpId="0" animBg="1"/>
      <p:bldP spid="101" grpId="0" animBg="1"/>
      <p:bldP spid="1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テキスト ボックス 15"/>
          <p:cNvSpPr txBox="1"/>
          <p:nvPr/>
        </p:nvSpPr>
        <p:spPr>
          <a:xfrm>
            <a:off x="450670" y="304385"/>
            <a:ext cx="2749471" cy="707886"/>
          </a:xfrm>
          <a:prstGeom prst="rect">
            <a:avLst/>
          </a:prstGeom>
          <a:noFill/>
        </p:spPr>
        <p:txBody>
          <a:bodyPr wrap="none" rtlCol="0">
            <a:spAutoFit/>
          </a:bodyPr>
          <a:lstStyle/>
          <a:p>
            <a:r>
              <a:rPr lang="ja-JP" altLang="en-US" sz="4000" dirty="0" smtClean="0"/>
              <a:t>発表の流れ</a:t>
            </a:r>
            <a:endParaRPr kumimoji="1" lang="ja-JP" altLang="en-US" sz="4000" dirty="0"/>
          </a:p>
        </p:txBody>
      </p:sp>
      <p:pic>
        <p:nvPicPr>
          <p:cNvPr id="15" name="図 14" descr="icon_156520_256.png"/>
          <p:cNvPicPr>
            <a:picLocks noChangeAspect="1"/>
          </p:cNvPicPr>
          <p:nvPr/>
        </p:nvPicPr>
        <p:blipFill rotWithShape="1">
          <a:blip r:embed="rId2">
            <a:extLst>
              <a:ext uri="{28A0092B-C50C-407E-A947-70E740481C1C}">
                <a14:useLocalDpi xmlns:a14="http://schemas.microsoft.com/office/drawing/2010/main" val="0"/>
              </a:ext>
            </a:extLst>
          </a:blip>
          <a:srcRect b="-1073"/>
          <a:stretch/>
        </p:blipFill>
        <p:spPr>
          <a:xfrm rot="21443192">
            <a:off x="7660211" y="202908"/>
            <a:ext cx="932632" cy="942636"/>
          </a:xfrm>
          <a:prstGeom prst="rect">
            <a:avLst/>
          </a:prstGeom>
        </p:spPr>
      </p:pic>
      <p:pic>
        <p:nvPicPr>
          <p:cNvPr id="12" name="図 11" descr="icon_100070_256.png"/>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411977" y="1461999"/>
            <a:ext cx="389026" cy="389026"/>
          </a:xfrm>
          <a:prstGeom prst="rect">
            <a:avLst/>
          </a:prstGeom>
        </p:spPr>
      </p:pic>
      <p:sp>
        <p:nvSpPr>
          <p:cNvPr id="2" name="テキスト ボックス 1"/>
          <p:cNvSpPr txBox="1"/>
          <p:nvPr/>
        </p:nvSpPr>
        <p:spPr>
          <a:xfrm>
            <a:off x="1912935" y="1440687"/>
            <a:ext cx="1313180" cy="430887"/>
          </a:xfrm>
          <a:prstGeom prst="rect">
            <a:avLst/>
          </a:prstGeom>
          <a:noFill/>
        </p:spPr>
        <p:txBody>
          <a:bodyPr wrap="none" rtlCol="0">
            <a:spAutoFit/>
          </a:bodyPr>
          <a:lstStyle/>
          <a:p>
            <a:r>
              <a:rPr kumimoji="1" lang="ja-JP" altLang="en-US" sz="2200" dirty="0" smtClean="0"/>
              <a:t>基本構想</a:t>
            </a:r>
            <a:endParaRPr kumimoji="1" lang="ja-JP" altLang="en-US" sz="2200" dirty="0"/>
          </a:p>
        </p:txBody>
      </p:sp>
      <p:sp>
        <p:nvSpPr>
          <p:cNvPr id="3" name="テキスト ボックス 2"/>
          <p:cNvSpPr txBox="1"/>
          <p:nvPr/>
        </p:nvSpPr>
        <p:spPr>
          <a:xfrm>
            <a:off x="1912935" y="2129631"/>
            <a:ext cx="5119310" cy="430887"/>
          </a:xfrm>
          <a:prstGeom prst="rect">
            <a:avLst/>
          </a:prstGeom>
          <a:noFill/>
        </p:spPr>
        <p:txBody>
          <a:bodyPr wrap="none" rtlCol="0">
            <a:spAutoFit/>
          </a:bodyPr>
          <a:lstStyle/>
          <a:p>
            <a:r>
              <a:rPr kumimoji="1" lang="ja-JP" altLang="en-US" sz="2200" dirty="0" smtClean="0"/>
              <a:t>提案</a:t>
            </a:r>
            <a:r>
              <a:rPr lang="ja-JP" altLang="ja-JP" sz="2200" dirty="0"/>
              <a:t>　</a:t>
            </a:r>
            <a:r>
              <a:rPr kumimoji="1" lang="ja-JP" altLang="en-US" sz="2000" dirty="0" smtClean="0"/>
              <a:t>今いる</a:t>
            </a:r>
            <a:r>
              <a:rPr kumimoji="1" lang="ja-JP" altLang="en-US" sz="2200" dirty="0" smtClean="0"/>
              <a:t>「こども」</a:t>
            </a:r>
            <a:r>
              <a:rPr kumimoji="1" lang="ja-JP" altLang="en-US" sz="2000" dirty="0" smtClean="0"/>
              <a:t>を大切にするまちづくり</a:t>
            </a:r>
            <a:endParaRPr kumimoji="1" lang="ja-JP" altLang="en-US" sz="2000" dirty="0"/>
          </a:p>
        </p:txBody>
      </p:sp>
      <p:sp>
        <p:nvSpPr>
          <p:cNvPr id="4" name="テキスト ボックス 3"/>
          <p:cNvSpPr txBox="1"/>
          <p:nvPr/>
        </p:nvSpPr>
        <p:spPr>
          <a:xfrm>
            <a:off x="1912935" y="2912359"/>
            <a:ext cx="5760010" cy="430887"/>
          </a:xfrm>
          <a:prstGeom prst="rect">
            <a:avLst/>
          </a:prstGeom>
          <a:noFill/>
        </p:spPr>
        <p:txBody>
          <a:bodyPr wrap="none" rtlCol="0">
            <a:spAutoFit/>
          </a:bodyPr>
          <a:lstStyle/>
          <a:p>
            <a:r>
              <a:rPr kumimoji="1" lang="ja-JP" altLang="en-US" sz="2200" dirty="0" smtClean="0"/>
              <a:t>提案</a:t>
            </a:r>
            <a:r>
              <a:rPr lang="ja-JP" altLang="ja-JP" sz="2200" dirty="0"/>
              <a:t>　</a:t>
            </a:r>
            <a:r>
              <a:rPr kumimoji="1" lang="ja-JP" altLang="en-US" sz="2000" dirty="0" smtClean="0"/>
              <a:t>就きたい、続けたい</a:t>
            </a:r>
            <a:r>
              <a:rPr kumimoji="1" lang="ja-JP" altLang="en-US" sz="2200" dirty="0" smtClean="0"/>
              <a:t>「しごと」</a:t>
            </a:r>
            <a:r>
              <a:rPr kumimoji="1" lang="ja-JP" altLang="en-US" sz="2000" dirty="0" smtClean="0"/>
              <a:t>のあるまちづくり</a:t>
            </a:r>
            <a:endParaRPr kumimoji="1" lang="ja-JP" altLang="en-US" sz="2000" dirty="0"/>
          </a:p>
        </p:txBody>
      </p:sp>
      <p:sp>
        <p:nvSpPr>
          <p:cNvPr id="29" name="テキスト ボックス 28"/>
          <p:cNvSpPr txBox="1"/>
          <p:nvPr/>
        </p:nvSpPr>
        <p:spPr>
          <a:xfrm>
            <a:off x="1912935" y="3704229"/>
            <a:ext cx="4329531" cy="430887"/>
          </a:xfrm>
          <a:prstGeom prst="rect">
            <a:avLst/>
          </a:prstGeom>
          <a:noFill/>
        </p:spPr>
        <p:txBody>
          <a:bodyPr wrap="none" rtlCol="0">
            <a:spAutoFit/>
          </a:bodyPr>
          <a:lstStyle/>
          <a:p>
            <a:r>
              <a:rPr kumimoji="1" lang="ja-JP" altLang="en-US" sz="2200" dirty="0" smtClean="0"/>
              <a:t>提案</a:t>
            </a:r>
            <a:r>
              <a:rPr lang="ja-JP" altLang="ja-JP" sz="2200" dirty="0"/>
              <a:t>　</a:t>
            </a:r>
            <a:r>
              <a:rPr lang="ja-JP" altLang="en-US" sz="2000" dirty="0" smtClean="0"/>
              <a:t>快適な</a:t>
            </a:r>
            <a:r>
              <a:rPr lang="ja-JP" altLang="en-US" sz="2200" dirty="0" smtClean="0"/>
              <a:t>「くらし」</a:t>
            </a:r>
            <a:r>
              <a:rPr lang="ja-JP" altLang="en-US" sz="2000" dirty="0" smtClean="0"/>
              <a:t>のあるまちづくり</a:t>
            </a:r>
            <a:endParaRPr kumimoji="1" lang="ja-JP" altLang="en-US" sz="2000" dirty="0"/>
          </a:p>
        </p:txBody>
      </p:sp>
      <p:sp>
        <p:nvSpPr>
          <p:cNvPr id="30" name="テキスト ボックス 29"/>
          <p:cNvSpPr txBox="1"/>
          <p:nvPr/>
        </p:nvSpPr>
        <p:spPr>
          <a:xfrm>
            <a:off x="1912935" y="4530402"/>
            <a:ext cx="5803793" cy="430887"/>
          </a:xfrm>
          <a:prstGeom prst="rect">
            <a:avLst/>
          </a:prstGeom>
          <a:noFill/>
        </p:spPr>
        <p:txBody>
          <a:bodyPr wrap="none" rtlCol="0">
            <a:spAutoFit/>
          </a:bodyPr>
          <a:lstStyle/>
          <a:p>
            <a:r>
              <a:rPr kumimoji="1" lang="ja-JP" altLang="en-US" sz="2200" dirty="0" smtClean="0"/>
              <a:t>提案</a:t>
            </a:r>
            <a:r>
              <a:rPr lang="ja-JP" altLang="ja-JP" sz="2200" dirty="0"/>
              <a:t>　</a:t>
            </a:r>
            <a:r>
              <a:rPr lang="ja-JP" altLang="en-US" sz="2000" dirty="0" smtClean="0"/>
              <a:t>今ある</a:t>
            </a:r>
            <a:r>
              <a:rPr lang="ja-JP" altLang="en-US" sz="2200" dirty="0" smtClean="0"/>
              <a:t>「しさん」</a:t>
            </a:r>
            <a:r>
              <a:rPr lang="ja-JP" altLang="en-US" sz="2000" dirty="0" smtClean="0"/>
              <a:t>を大切に、活用するまちづくり</a:t>
            </a:r>
            <a:endParaRPr kumimoji="1" lang="ja-JP" altLang="en-US" sz="2000" dirty="0"/>
          </a:p>
        </p:txBody>
      </p:sp>
      <p:sp>
        <p:nvSpPr>
          <p:cNvPr id="31" name="テキスト ボックス 30"/>
          <p:cNvSpPr txBox="1"/>
          <p:nvPr/>
        </p:nvSpPr>
        <p:spPr>
          <a:xfrm>
            <a:off x="1912935" y="5300170"/>
            <a:ext cx="1492817" cy="430887"/>
          </a:xfrm>
          <a:prstGeom prst="rect">
            <a:avLst/>
          </a:prstGeom>
          <a:noFill/>
        </p:spPr>
        <p:txBody>
          <a:bodyPr wrap="none" rtlCol="0">
            <a:spAutoFit/>
          </a:bodyPr>
          <a:lstStyle/>
          <a:p>
            <a:r>
              <a:rPr kumimoji="1" lang="ja-JP" altLang="en-US" sz="2200" dirty="0" smtClean="0"/>
              <a:t>提案まとめ</a:t>
            </a:r>
            <a:endParaRPr kumimoji="1" lang="ja-JP" altLang="en-US" sz="2200" dirty="0"/>
          </a:p>
        </p:txBody>
      </p:sp>
      <p:sp>
        <p:nvSpPr>
          <p:cNvPr id="35" name="テキスト ボックス 34"/>
          <p:cNvSpPr txBox="1"/>
          <p:nvPr/>
        </p:nvSpPr>
        <p:spPr>
          <a:xfrm>
            <a:off x="1912935" y="6092998"/>
            <a:ext cx="1595309" cy="430887"/>
          </a:xfrm>
          <a:prstGeom prst="rect">
            <a:avLst/>
          </a:prstGeom>
          <a:noFill/>
        </p:spPr>
        <p:txBody>
          <a:bodyPr wrap="none" rtlCol="0">
            <a:spAutoFit/>
          </a:bodyPr>
          <a:lstStyle/>
          <a:p>
            <a:r>
              <a:rPr lang="ja-JP" altLang="en-US" sz="2200" dirty="0" smtClean="0"/>
              <a:t>今後の展望</a:t>
            </a:r>
            <a:endParaRPr kumimoji="1" lang="ja-JP" altLang="en-US" sz="2200" dirty="0"/>
          </a:p>
        </p:txBody>
      </p:sp>
      <p:pic>
        <p:nvPicPr>
          <p:cNvPr id="36" name="図 35" descr="icon_100070_256.png"/>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411977" y="2140364"/>
            <a:ext cx="389026" cy="389026"/>
          </a:xfrm>
          <a:prstGeom prst="rect">
            <a:avLst/>
          </a:prstGeom>
        </p:spPr>
      </p:pic>
      <p:pic>
        <p:nvPicPr>
          <p:cNvPr id="37" name="図 36" descr="icon_100070_256.png"/>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411977" y="2913690"/>
            <a:ext cx="389026" cy="389026"/>
          </a:xfrm>
          <a:prstGeom prst="rect">
            <a:avLst/>
          </a:prstGeom>
        </p:spPr>
      </p:pic>
      <p:pic>
        <p:nvPicPr>
          <p:cNvPr id="38" name="図 37" descr="icon_100070_256.png"/>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411977" y="3729759"/>
            <a:ext cx="389026" cy="389026"/>
          </a:xfrm>
          <a:prstGeom prst="rect">
            <a:avLst/>
          </a:prstGeom>
        </p:spPr>
      </p:pic>
      <p:pic>
        <p:nvPicPr>
          <p:cNvPr id="39" name="図 38" descr="icon_100070_256.png"/>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411977" y="6092998"/>
            <a:ext cx="389026" cy="389026"/>
          </a:xfrm>
          <a:prstGeom prst="rect">
            <a:avLst/>
          </a:prstGeom>
        </p:spPr>
      </p:pic>
      <p:pic>
        <p:nvPicPr>
          <p:cNvPr id="42" name="図 41" descr="icon_100070_256.png"/>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411977" y="4530402"/>
            <a:ext cx="389026" cy="389026"/>
          </a:xfrm>
          <a:prstGeom prst="rect">
            <a:avLst/>
          </a:prstGeom>
        </p:spPr>
      </p:pic>
      <p:pic>
        <p:nvPicPr>
          <p:cNvPr id="43" name="図 42" descr="icon_100070_256.png"/>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411977" y="5328220"/>
            <a:ext cx="389026" cy="389026"/>
          </a:xfrm>
          <a:prstGeom prst="rect">
            <a:avLst/>
          </a:prstGeom>
        </p:spPr>
      </p:pic>
      <p:sp>
        <p:nvSpPr>
          <p:cNvPr id="6" name="スライド番号プレースホルダー 5"/>
          <p:cNvSpPr>
            <a:spLocks noGrp="1"/>
          </p:cNvSpPr>
          <p:nvPr>
            <p:ph type="sldNum" sz="quarter" idx="12"/>
          </p:nvPr>
        </p:nvSpPr>
        <p:spPr/>
        <p:txBody>
          <a:bodyPr/>
          <a:lstStyle/>
          <a:p>
            <a:fld id="{271F4726-83E1-9743-9CB9-26C44A472F2A}" type="slidenum">
              <a:rPr kumimoji="1" lang="ja-JP" altLang="en-US" smtClean="0"/>
              <a:t>2</a:t>
            </a:fld>
            <a:endParaRPr kumimoji="1" lang="ja-JP" altLang="en-US"/>
          </a:p>
        </p:txBody>
      </p:sp>
    </p:spTree>
    <p:extLst>
      <p:ext uri="{BB962C8B-B14F-4D97-AF65-F5344CB8AC3E}">
        <p14:creationId xmlns:p14="http://schemas.microsoft.com/office/powerpoint/2010/main" val="29198959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icon_156520_256.png"/>
          <p:cNvPicPr>
            <a:picLocks noChangeAspect="1"/>
          </p:cNvPicPr>
          <p:nvPr/>
        </p:nvPicPr>
        <p:blipFill rotWithShape="1">
          <a:blip r:embed="rId3">
            <a:extLst>
              <a:ext uri="{28A0092B-C50C-407E-A947-70E740481C1C}">
                <a14:useLocalDpi xmlns:a14="http://schemas.microsoft.com/office/drawing/2010/main" val="0"/>
              </a:ext>
            </a:extLst>
          </a:blip>
          <a:srcRect b="-1073"/>
          <a:stretch/>
        </p:blipFill>
        <p:spPr>
          <a:xfrm rot="20479974">
            <a:off x="7330037" y="-129545"/>
            <a:ext cx="932632" cy="942636"/>
          </a:xfrm>
          <a:prstGeom prst="rect">
            <a:avLst/>
          </a:prstGeom>
          <a:effectLst/>
          <a:scene3d>
            <a:camera prst="orthographicFront">
              <a:rot lat="0" lon="10800000" rev="0"/>
            </a:camera>
            <a:lightRig rig="threePt" dir="t"/>
          </a:scene3d>
        </p:spPr>
      </p:pic>
      <p:pic>
        <p:nvPicPr>
          <p:cNvPr id="11" name="図 10"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80357" y="372367"/>
            <a:ext cx="983199" cy="983199"/>
          </a:xfrm>
          <a:prstGeom prst="rect">
            <a:avLst/>
          </a:prstGeom>
          <a:effectLst/>
        </p:spPr>
      </p:pic>
      <p:pic>
        <p:nvPicPr>
          <p:cNvPr id="14" name="図 13"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a:effectLst/>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8241507" y="497600"/>
            <a:ext cx="518091" cy="276999"/>
          </a:xfrm>
          <a:prstGeom prst="rect">
            <a:avLst/>
          </a:prstGeom>
          <a:noFill/>
          <a:effectLst/>
        </p:spPr>
        <p:txBody>
          <a:bodyPr wrap="none" rtlCol="0">
            <a:spAutoFit/>
          </a:bodyPr>
          <a:lstStyle/>
          <a:p>
            <a:r>
              <a:rPr lang="ja-JP" altLang="en-US" sz="1200" dirty="0" smtClean="0">
                <a:solidFill>
                  <a:schemeClr val="bg1"/>
                </a:solidFill>
              </a:rPr>
              <a:t>くらし</a:t>
            </a:r>
            <a:endParaRPr kumimoji="1" lang="ja-JP" altLang="en-US" sz="1200" dirty="0">
              <a:solidFill>
                <a:schemeClr val="bg1"/>
              </a:solidFill>
            </a:endParaRPr>
          </a:p>
        </p:txBody>
      </p:sp>
      <p:sp>
        <p:nvSpPr>
          <p:cNvPr id="16" name="テキスト ボックス 15"/>
          <p:cNvSpPr txBox="1"/>
          <p:nvPr/>
        </p:nvSpPr>
        <p:spPr>
          <a:xfrm>
            <a:off x="72139" y="2796"/>
            <a:ext cx="6481061" cy="1077218"/>
          </a:xfrm>
          <a:prstGeom prst="rect">
            <a:avLst/>
          </a:prstGeom>
          <a:noFill/>
          <a:effectLst/>
        </p:spPr>
        <p:txBody>
          <a:bodyPr wrap="none" rtlCol="0">
            <a:spAutoFit/>
          </a:bodyPr>
          <a:lstStyle/>
          <a:p>
            <a:r>
              <a:rPr kumimoji="1" lang="ja-JP" altLang="en-US" sz="2800" dirty="0" smtClean="0"/>
              <a:t>市民参加型まちづくりアプリ「つちうライフ」</a:t>
            </a:r>
            <a:endParaRPr kumimoji="1" lang="en-US" altLang="ja-JP" sz="2800" dirty="0" smtClean="0"/>
          </a:p>
          <a:p>
            <a:r>
              <a:rPr lang="ja-JP" altLang="en-US" sz="3600" dirty="0" smtClean="0"/>
              <a:t>効果</a:t>
            </a:r>
            <a:endParaRPr kumimoji="1" lang="ja-JP" altLang="en-US" sz="3600" dirty="0"/>
          </a:p>
        </p:txBody>
      </p:sp>
      <p:pic>
        <p:nvPicPr>
          <p:cNvPr id="17" name="図 16"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7944" y="763685"/>
            <a:ext cx="355643" cy="355643"/>
          </a:xfrm>
          <a:prstGeom prst="rect">
            <a:avLst/>
          </a:prstGeom>
          <a:effectLst/>
        </p:spPr>
      </p:pic>
      <p:pic>
        <p:nvPicPr>
          <p:cNvPr id="18" name="図 17"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599960" y="757612"/>
            <a:ext cx="355643" cy="355643"/>
          </a:xfrm>
          <a:prstGeom prst="rect">
            <a:avLst/>
          </a:prstGeom>
          <a:effectLst/>
        </p:spPr>
      </p:pic>
      <p:sp>
        <p:nvSpPr>
          <p:cNvPr id="5" name="正方形/長方形 4"/>
          <p:cNvSpPr/>
          <p:nvPr/>
        </p:nvSpPr>
        <p:spPr>
          <a:xfrm>
            <a:off x="395974" y="1540380"/>
            <a:ext cx="8347542" cy="1332791"/>
          </a:xfrm>
          <a:prstGeom prst="rect">
            <a:avLst/>
          </a:prstGeom>
          <a:no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ja-JP" sz="2400" dirty="0" smtClean="0">
              <a:solidFill>
                <a:srgbClr val="000000"/>
              </a:solidFill>
            </a:endParaRPr>
          </a:p>
          <a:p>
            <a:r>
              <a:rPr kumimoji="1" lang="ja-JP" altLang="en-US" sz="2400" dirty="0" smtClean="0">
                <a:solidFill>
                  <a:srgbClr val="000000"/>
                </a:solidFill>
              </a:rPr>
              <a:t>市民が問題を発見・報告する</a:t>
            </a:r>
            <a:endParaRPr kumimoji="1" lang="en-US" altLang="ja-JP" sz="2400" dirty="0" smtClean="0">
              <a:solidFill>
                <a:srgbClr val="000000"/>
              </a:solidFill>
            </a:endParaRPr>
          </a:p>
          <a:p>
            <a:r>
              <a:rPr lang="ja-JP" altLang="ja-JP" sz="2400" dirty="0">
                <a:solidFill>
                  <a:srgbClr val="000000"/>
                </a:solidFill>
              </a:rPr>
              <a:t>　</a:t>
            </a:r>
            <a:r>
              <a:rPr lang="ja-JP" altLang="en-US" sz="2400" dirty="0" smtClean="0">
                <a:solidFill>
                  <a:srgbClr val="000000"/>
                </a:solidFill>
              </a:rPr>
              <a:t>　　</a:t>
            </a:r>
            <a:r>
              <a:rPr kumimoji="1" lang="ja-JP" altLang="en-US" sz="2400" dirty="0" smtClean="0">
                <a:solidFill>
                  <a:srgbClr val="000000"/>
                </a:solidFill>
              </a:rPr>
              <a:t>市が行う調査等の業務が軽減される</a:t>
            </a:r>
            <a:endParaRPr kumimoji="1" lang="ja-JP" altLang="en-US" sz="2400" dirty="0">
              <a:solidFill>
                <a:srgbClr val="000000"/>
              </a:solidFill>
            </a:endParaRPr>
          </a:p>
        </p:txBody>
      </p:sp>
      <p:sp>
        <p:nvSpPr>
          <p:cNvPr id="19" name="正方形/長方形 18"/>
          <p:cNvSpPr/>
          <p:nvPr/>
        </p:nvSpPr>
        <p:spPr>
          <a:xfrm>
            <a:off x="395974" y="3065141"/>
            <a:ext cx="8347542" cy="1693662"/>
          </a:xfrm>
          <a:prstGeom prst="rect">
            <a:avLst/>
          </a:prstGeom>
          <a:no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ja-JP" sz="2400" dirty="0" smtClean="0">
              <a:solidFill>
                <a:srgbClr val="000000"/>
              </a:solidFill>
            </a:endParaRPr>
          </a:p>
          <a:p>
            <a:r>
              <a:rPr kumimoji="1" lang="ja-JP" altLang="en-US" sz="2400" dirty="0" smtClean="0">
                <a:solidFill>
                  <a:srgbClr val="000000"/>
                </a:solidFill>
              </a:rPr>
              <a:t>市民自身がまちの問題を発見する</a:t>
            </a:r>
            <a:endParaRPr kumimoji="1" lang="en-US" altLang="ja-JP" sz="2400" dirty="0" smtClean="0">
              <a:solidFill>
                <a:srgbClr val="000000"/>
              </a:solidFill>
            </a:endParaRPr>
          </a:p>
          <a:p>
            <a:r>
              <a:rPr lang="ja-JP" altLang="ja-JP" sz="2400" dirty="0">
                <a:solidFill>
                  <a:srgbClr val="000000"/>
                </a:solidFill>
              </a:rPr>
              <a:t>　</a:t>
            </a:r>
            <a:r>
              <a:rPr lang="ja-JP" altLang="en-US" sz="2400" dirty="0" smtClean="0">
                <a:solidFill>
                  <a:srgbClr val="000000"/>
                </a:solidFill>
              </a:rPr>
              <a:t>　　</a:t>
            </a:r>
            <a:r>
              <a:rPr kumimoji="1" lang="ja-JP" altLang="en-US" sz="2400" dirty="0" smtClean="0">
                <a:solidFill>
                  <a:srgbClr val="000000"/>
                </a:solidFill>
              </a:rPr>
              <a:t>まちづくりに参加している実感を得やす</a:t>
            </a:r>
            <a:r>
              <a:rPr lang="ja-JP" altLang="en-US" sz="2400" dirty="0" smtClean="0">
                <a:solidFill>
                  <a:srgbClr val="000000"/>
                </a:solidFill>
              </a:rPr>
              <a:t>い</a:t>
            </a:r>
            <a:endParaRPr lang="en-US" altLang="ja-JP" sz="2400" dirty="0" smtClean="0">
              <a:solidFill>
                <a:srgbClr val="000000"/>
              </a:solidFill>
            </a:endParaRPr>
          </a:p>
          <a:p>
            <a:r>
              <a:rPr kumimoji="1" lang="ja-JP" altLang="en-US" sz="2400" dirty="0" smtClean="0">
                <a:solidFill>
                  <a:srgbClr val="000000"/>
                </a:solidFill>
              </a:rPr>
              <a:t>　　　市民がよりまちづくりに意識を向けるようになる</a:t>
            </a:r>
            <a:endParaRPr kumimoji="1" lang="ja-JP" altLang="en-US" sz="2400" dirty="0">
              <a:solidFill>
                <a:srgbClr val="000000"/>
              </a:solidFill>
            </a:endParaRPr>
          </a:p>
        </p:txBody>
      </p:sp>
      <p:sp>
        <p:nvSpPr>
          <p:cNvPr id="20" name="正方形/長方形 19"/>
          <p:cNvSpPr/>
          <p:nvPr/>
        </p:nvSpPr>
        <p:spPr>
          <a:xfrm>
            <a:off x="395974" y="4958599"/>
            <a:ext cx="8347542" cy="1332791"/>
          </a:xfrm>
          <a:prstGeom prst="rect">
            <a:avLst/>
          </a:prstGeom>
          <a:noFill/>
          <a:ln w="19050" cmpd="sng">
            <a:solidFill>
              <a:srgbClr val="1A3464"/>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ja-JP" sz="2400" dirty="0" smtClean="0">
              <a:solidFill>
                <a:srgbClr val="000000"/>
              </a:solidFill>
            </a:endParaRPr>
          </a:p>
          <a:p>
            <a:r>
              <a:rPr kumimoji="1" lang="ja-JP" altLang="en-US" sz="2400" dirty="0" smtClean="0">
                <a:solidFill>
                  <a:srgbClr val="000000"/>
                </a:solidFill>
              </a:rPr>
              <a:t>現在使われていない恊働のまちづくり基金</a:t>
            </a:r>
            <a:endParaRPr kumimoji="1" lang="en-US" altLang="ja-JP" sz="2400" dirty="0" smtClean="0">
              <a:solidFill>
                <a:srgbClr val="000000"/>
              </a:solidFill>
            </a:endParaRPr>
          </a:p>
          <a:p>
            <a:r>
              <a:rPr lang="ja-JP" altLang="ja-JP" sz="2400" dirty="0">
                <a:solidFill>
                  <a:srgbClr val="000000"/>
                </a:solidFill>
              </a:rPr>
              <a:t>　</a:t>
            </a:r>
            <a:r>
              <a:rPr lang="ja-JP" altLang="en-US" sz="2400" dirty="0" smtClean="0">
                <a:solidFill>
                  <a:srgbClr val="000000"/>
                </a:solidFill>
              </a:rPr>
              <a:t>　　</a:t>
            </a:r>
            <a:r>
              <a:rPr kumimoji="1" lang="ja-JP" altLang="en-US" sz="2400" dirty="0" smtClean="0">
                <a:solidFill>
                  <a:srgbClr val="000000"/>
                </a:solidFill>
              </a:rPr>
              <a:t>主にハード面で有効に利用できる</a:t>
            </a:r>
            <a:endParaRPr kumimoji="1" lang="ja-JP" altLang="en-US" sz="2400" dirty="0">
              <a:solidFill>
                <a:srgbClr val="000000"/>
              </a:solidFill>
            </a:endParaRPr>
          </a:p>
        </p:txBody>
      </p:sp>
      <p:sp>
        <p:nvSpPr>
          <p:cNvPr id="22" name="正方形/長方形 21"/>
          <p:cNvSpPr/>
          <p:nvPr/>
        </p:nvSpPr>
        <p:spPr>
          <a:xfrm>
            <a:off x="395974" y="1540380"/>
            <a:ext cx="8347542" cy="4152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ja-JP" sz="2400" b="1" dirty="0">
                <a:latin typeface="+mj-ea"/>
                <a:ea typeface="+mj-ea"/>
              </a:rPr>
              <a:t>　</a:t>
            </a:r>
            <a:r>
              <a:rPr lang="ja-JP" altLang="en-US" sz="2400" b="1" dirty="0" smtClean="0">
                <a:latin typeface="+mj-ea"/>
                <a:ea typeface="+mj-ea"/>
              </a:rPr>
              <a:t>　</a:t>
            </a:r>
            <a:r>
              <a:rPr kumimoji="1" lang="ja-JP" altLang="en-US" sz="2400" b="1" dirty="0" smtClean="0">
                <a:latin typeface="+mj-ea"/>
                <a:ea typeface="+mj-ea"/>
              </a:rPr>
              <a:t>市の業務軽減</a:t>
            </a:r>
            <a:endParaRPr kumimoji="1" lang="ja-JP" altLang="en-US" sz="2400" b="1" dirty="0">
              <a:latin typeface="+mj-ea"/>
              <a:ea typeface="+mj-ea"/>
            </a:endParaRPr>
          </a:p>
        </p:txBody>
      </p:sp>
      <p:sp>
        <p:nvSpPr>
          <p:cNvPr id="23" name="正方形/長方形 22"/>
          <p:cNvSpPr/>
          <p:nvPr/>
        </p:nvSpPr>
        <p:spPr>
          <a:xfrm>
            <a:off x="395974" y="3065141"/>
            <a:ext cx="8347542" cy="415286"/>
          </a:xfrm>
          <a:prstGeom prst="rect">
            <a:avLst/>
          </a:prstGeom>
          <a:solidFill>
            <a:srgbClr val="1A34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ja-JP" sz="2400" b="1" dirty="0">
                <a:latin typeface="+mj-ea"/>
                <a:ea typeface="+mj-ea"/>
              </a:rPr>
              <a:t>　</a:t>
            </a:r>
            <a:r>
              <a:rPr lang="ja-JP" altLang="en-US" sz="2400" b="1" dirty="0" smtClean="0">
                <a:latin typeface="+mj-ea"/>
                <a:ea typeface="+mj-ea"/>
              </a:rPr>
              <a:t>　市民のまちづくりに対する意識の向上</a:t>
            </a:r>
            <a:endParaRPr kumimoji="1" lang="ja-JP" altLang="en-US" sz="2400" b="1" dirty="0">
              <a:latin typeface="+mj-ea"/>
              <a:ea typeface="+mj-ea"/>
            </a:endParaRPr>
          </a:p>
        </p:txBody>
      </p:sp>
      <p:sp>
        <p:nvSpPr>
          <p:cNvPr id="24" name="正方形/長方形 23"/>
          <p:cNvSpPr/>
          <p:nvPr/>
        </p:nvSpPr>
        <p:spPr>
          <a:xfrm>
            <a:off x="395974" y="4958599"/>
            <a:ext cx="8347542" cy="415286"/>
          </a:xfrm>
          <a:prstGeom prst="rect">
            <a:avLst/>
          </a:prstGeom>
          <a:solidFill>
            <a:srgbClr val="1A34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ja-JP" sz="2400" b="1" dirty="0">
                <a:latin typeface="+mj-ea"/>
                <a:ea typeface="+mj-ea"/>
              </a:rPr>
              <a:t>　</a:t>
            </a:r>
            <a:r>
              <a:rPr lang="ja-JP" altLang="en-US" sz="2400" b="1" dirty="0" smtClean="0">
                <a:latin typeface="+mj-ea"/>
                <a:ea typeface="+mj-ea"/>
              </a:rPr>
              <a:t>　恊働のまちづくり基金の有効利用</a:t>
            </a:r>
            <a:endParaRPr kumimoji="1" lang="ja-JP" altLang="en-US" sz="2400" b="1" dirty="0">
              <a:latin typeface="+mj-ea"/>
              <a:ea typeface="+mj-ea"/>
            </a:endParaRPr>
          </a:p>
        </p:txBody>
      </p:sp>
      <p:sp>
        <p:nvSpPr>
          <p:cNvPr id="2" name="スライド番号プレースホルダー 1"/>
          <p:cNvSpPr>
            <a:spLocks noGrp="1"/>
          </p:cNvSpPr>
          <p:nvPr>
            <p:ph type="sldNum" sz="quarter" idx="12"/>
          </p:nvPr>
        </p:nvSpPr>
        <p:spPr/>
        <p:txBody>
          <a:bodyPr/>
          <a:lstStyle/>
          <a:p>
            <a:fld id="{271F4726-83E1-9743-9CB9-26C44A472F2A}" type="slidenum">
              <a:rPr kumimoji="1" lang="ja-JP" altLang="en-US" smtClean="0"/>
              <a:t>20</a:t>
            </a:fld>
            <a:endParaRPr kumimoji="1" lang="ja-JP" altLang="en-US"/>
          </a:p>
        </p:txBody>
      </p:sp>
      <p:sp>
        <p:nvSpPr>
          <p:cNvPr id="25" name="Freeform 560"/>
          <p:cNvSpPr>
            <a:spLocks noEditPoints="1"/>
          </p:cNvSpPr>
          <p:nvPr/>
        </p:nvSpPr>
        <p:spPr bwMode="auto">
          <a:xfrm>
            <a:off x="452354" y="1567243"/>
            <a:ext cx="309172" cy="360201"/>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ja-JP" altLang="en-US" dirty="0">
              <a:solidFill>
                <a:srgbClr val="FFFFFF"/>
              </a:solidFill>
            </a:endParaRPr>
          </a:p>
        </p:txBody>
      </p:sp>
      <p:sp>
        <p:nvSpPr>
          <p:cNvPr id="26" name="右矢印 25"/>
          <p:cNvSpPr/>
          <p:nvPr/>
        </p:nvSpPr>
        <p:spPr>
          <a:xfrm>
            <a:off x="523912" y="2479441"/>
            <a:ext cx="503450" cy="220976"/>
          </a:xfrm>
          <a:prstGeom prst="rightArrow">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a:off x="523912" y="4375846"/>
            <a:ext cx="503450" cy="220976"/>
          </a:xfrm>
          <a:prstGeom prst="rightArrow">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a:xfrm>
            <a:off x="523912" y="3994846"/>
            <a:ext cx="503450" cy="220976"/>
          </a:xfrm>
          <a:prstGeom prst="rightArrow">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a:off x="523912" y="5903640"/>
            <a:ext cx="503450" cy="220976"/>
          </a:xfrm>
          <a:prstGeom prst="rightArrow">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Freeform 560"/>
          <p:cNvSpPr>
            <a:spLocks noEditPoints="1"/>
          </p:cNvSpPr>
          <p:nvPr/>
        </p:nvSpPr>
        <p:spPr bwMode="auto">
          <a:xfrm>
            <a:off x="450168" y="3103681"/>
            <a:ext cx="309172" cy="360201"/>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ja-JP" altLang="en-US" dirty="0">
              <a:solidFill>
                <a:srgbClr val="FFFFFF"/>
              </a:solidFill>
            </a:endParaRPr>
          </a:p>
        </p:txBody>
      </p:sp>
      <p:sp>
        <p:nvSpPr>
          <p:cNvPr id="31" name="Freeform 560"/>
          <p:cNvSpPr>
            <a:spLocks noEditPoints="1"/>
          </p:cNvSpPr>
          <p:nvPr/>
        </p:nvSpPr>
        <p:spPr bwMode="auto">
          <a:xfrm>
            <a:off x="452354" y="4985149"/>
            <a:ext cx="309172" cy="360201"/>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ja-JP" altLang="en-US" dirty="0">
              <a:solidFill>
                <a:srgbClr val="FFFFFF"/>
              </a:solidFill>
            </a:endParaRPr>
          </a:p>
        </p:txBody>
      </p:sp>
    </p:spTree>
    <p:extLst>
      <p:ext uri="{BB962C8B-B14F-4D97-AF65-F5344CB8AC3E}">
        <p14:creationId xmlns:p14="http://schemas.microsoft.com/office/powerpoint/2010/main" val="23344188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icon_156520_256.png"/>
          <p:cNvPicPr>
            <a:picLocks noChangeAspect="1"/>
          </p:cNvPicPr>
          <p:nvPr/>
        </p:nvPicPr>
        <p:blipFill rotWithShape="1">
          <a:blip r:embed="rId3">
            <a:extLst>
              <a:ext uri="{28A0092B-C50C-407E-A947-70E740481C1C}">
                <a14:useLocalDpi xmlns:a14="http://schemas.microsoft.com/office/drawing/2010/main" val="0"/>
              </a:ext>
            </a:extLst>
          </a:blip>
          <a:srcRect b="-1073"/>
          <a:stretch/>
        </p:blipFill>
        <p:spPr>
          <a:xfrm rot="20479974">
            <a:off x="7330037" y="-129545"/>
            <a:ext cx="932632" cy="942636"/>
          </a:xfrm>
          <a:prstGeom prst="rect">
            <a:avLst/>
          </a:prstGeom>
          <a:effectLst/>
          <a:scene3d>
            <a:camera prst="orthographicFront">
              <a:rot lat="0" lon="10800000" rev="0"/>
            </a:camera>
            <a:lightRig rig="threePt" dir="t"/>
          </a:scene3d>
        </p:spPr>
      </p:pic>
      <p:pic>
        <p:nvPicPr>
          <p:cNvPr id="11" name="図 10"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80357" y="372367"/>
            <a:ext cx="983199" cy="983199"/>
          </a:xfrm>
          <a:prstGeom prst="rect">
            <a:avLst/>
          </a:prstGeom>
          <a:effectLst/>
        </p:spPr>
      </p:pic>
      <p:pic>
        <p:nvPicPr>
          <p:cNvPr id="14" name="図 13"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a:effectLst/>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8241507" y="497600"/>
            <a:ext cx="518091" cy="276999"/>
          </a:xfrm>
          <a:prstGeom prst="rect">
            <a:avLst/>
          </a:prstGeom>
          <a:noFill/>
          <a:effectLst/>
        </p:spPr>
        <p:txBody>
          <a:bodyPr wrap="none" rtlCol="0">
            <a:spAutoFit/>
          </a:bodyPr>
          <a:lstStyle/>
          <a:p>
            <a:r>
              <a:rPr lang="ja-JP" altLang="en-US" sz="1200" dirty="0" smtClean="0">
                <a:solidFill>
                  <a:schemeClr val="bg1"/>
                </a:solidFill>
              </a:rPr>
              <a:t>くらし</a:t>
            </a:r>
            <a:endParaRPr kumimoji="1" lang="ja-JP" altLang="en-US" sz="1200" dirty="0">
              <a:solidFill>
                <a:schemeClr val="bg1"/>
              </a:solidFill>
            </a:endParaRPr>
          </a:p>
        </p:txBody>
      </p:sp>
      <p:sp>
        <p:nvSpPr>
          <p:cNvPr id="16" name="テキスト ボックス 15"/>
          <p:cNvSpPr txBox="1"/>
          <p:nvPr/>
        </p:nvSpPr>
        <p:spPr>
          <a:xfrm>
            <a:off x="72139" y="0"/>
            <a:ext cx="6481061" cy="1077218"/>
          </a:xfrm>
          <a:prstGeom prst="rect">
            <a:avLst/>
          </a:prstGeom>
          <a:noFill/>
          <a:effectLst/>
        </p:spPr>
        <p:txBody>
          <a:bodyPr wrap="none" rtlCol="0">
            <a:spAutoFit/>
          </a:bodyPr>
          <a:lstStyle/>
          <a:p>
            <a:r>
              <a:rPr kumimoji="1" lang="ja-JP" altLang="en-US" sz="2800" dirty="0" smtClean="0"/>
              <a:t>市民参加型まちづくりアプリ「つちうライフ」</a:t>
            </a:r>
            <a:endParaRPr kumimoji="1" lang="en-US" altLang="ja-JP" sz="2800" dirty="0" smtClean="0"/>
          </a:p>
          <a:p>
            <a:r>
              <a:rPr lang="ja-JP" altLang="en-US" sz="3600" dirty="0" smtClean="0"/>
              <a:t>費用</a:t>
            </a:r>
            <a:endParaRPr kumimoji="1" lang="ja-JP" altLang="en-US" sz="3600" dirty="0"/>
          </a:p>
        </p:txBody>
      </p:sp>
      <p:pic>
        <p:nvPicPr>
          <p:cNvPr id="17" name="図 16"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7944" y="763685"/>
            <a:ext cx="355643" cy="355643"/>
          </a:xfrm>
          <a:prstGeom prst="rect">
            <a:avLst/>
          </a:prstGeom>
          <a:effectLst/>
        </p:spPr>
      </p:pic>
      <p:pic>
        <p:nvPicPr>
          <p:cNvPr id="18" name="図 17"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599960" y="757612"/>
            <a:ext cx="355643" cy="355643"/>
          </a:xfrm>
          <a:prstGeom prst="rect">
            <a:avLst/>
          </a:prstGeom>
          <a:effectLst/>
        </p:spPr>
      </p:pic>
      <p:sp>
        <p:nvSpPr>
          <p:cNvPr id="6" name="テキスト ボックス 5"/>
          <p:cNvSpPr txBox="1"/>
          <p:nvPr/>
        </p:nvSpPr>
        <p:spPr>
          <a:xfrm>
            <a:off x="152337" y="1833137"/>
            <a:ext cx="3806451" cy="400110"/>
          </a:xfrm>
          <a:prstGeom prst="rect">
            <a:avLst/>
          </a:prstGeom>
          <a:noFill/>
        </p:spPr>
        <p:txBody>
          <a:bodyPr wrap="none" rtlCol="0">
            <a:spAutoFit/>
          </a:bodyPr>
          <a:lstStyle/>
          <a:p>
            <a:r>
              <a:rPr kumimoji="1" lang="ja-JP" altLang="en-US" sz="2000" dirty="0" smtClean="0">
                <a:solidFill>
                  <a:schemeClr val="tx2"/>
                </a:solidFill>
              </a:rPr>
              <a:t>先行事例「せとまちナビ」を参考に</a:t>
            </a:r>
            <a:endParaRPr kumimoji="1" lang="ja-JP" altLang="en-US" sz="2000" dirty="0">
              <a:solidFill>
                <a:schemeClr val="tx2"/>
              </a:solidFill>
            </a:endParaRPr>
          </a:p>
        </p:txBody>
      </p:sp>
      <p:sp>
        <p:nvSpPr>
          <p:cNvPr id="8" name="テキスト ボックス 7"/>
          <p:cNvSpPr txBox="1"/>
          <p:nvPr/>
        </p:nvSpPr>
        <p:spPr>
          <a:xfrm>
            <a:off x="1663288" y="2162692"/>
            <a:ext cx="3606025" cy="954107"/>
          </a:xfrm>
          <a:prstGeom prst="rect">
            <a:avLst/>
          </a:prstGeom>
          <a:noFill/>
        </p:spPr>
        <p:txBody>
          <a:bodyPr wrap="none" rtlCol="0">
            <a:spAutoFit/>
          </a:bodyPr>
          <a:lstStyle/>
          <a:p>
            <a:r>
              <a:rPr kumimoji="1" lang="ja-JP" altLang="en-US" sz="2800" dirty="0" smtClean="0"/>
              <a:t>アプリ開発費</a:t>
            </a:r>
            <a:endParaRPr kumimoji="1" lang="en-US" altLang="ja-JP" sz="2800" dirty="0" smtClean="0">
              <a:solidFill>
                <a:srgbClr val="DC3246"/>
              </a:solidFill>
            </a:endParaRPr>
          </a:p>
          <a:p>
            <a:r>
              <a:rPr lang="ja-JP" altLang="en-US" sz="2800" dirty="0" smtClean="0"/>
              <a:t>運用費</a:t>
            </a:r>
            <a:r>
              <a:rPr lang="en-US" altLang="ja-JP" sz="2800" dirty="0" smtClean="0"/>
              <a:t>(</a:t>
            </a:r>
            <a:r>
              <a:rPr lang="ja-JP" altLang="en-US" sz="2800" dirty="0" smtClean="0"/>
              <a:t>サーバー費等</a:t>
            </a:r>
            <a:r>
              <a:rPr lang="en-US" altLang="ja-JP" sz="2800" dirty="0" smtClean="0"/>
              <a:t>)</a:t>
            </a:r>
            <a:endParaRPr kumimoji="1" lang="ja-JP" altLang="en-US" sz="2800" dirty="0">
              <a:solidFill>
                <a:srgbClr val="DC3246"/>
              </a:solidFill>
            </a:endParaRPr>
          </a:p>
        </p:txBody>
      </p:sp>
      <p:sp>
        <p:nvSpPr>
          <p:cNvPr id="13" name="テキスト ボックス 12"/>
          <p:cNvSpPr txBox="1"/>
          <p:nvPr/>
        </p:nvSpPr>
        <p:spPr>
          <a:xfrm>
            <a:off x="1801760" y="3799888"/>
            <a:ext cx="5806397" cy="523220"/>
          </a:xfrm>
          <a:prstGeom prst="rect">
            <a:avLst/>
          </a:prstGeom>
          <a:noFill/>
        </p:spPr>
        <p:txBody>
          <a:bodyPr wrap="none" rtlCol="0">
            <a:spAutoFit/>
          </a:bodyPr>
          <a:lstStyle/>
          <a:p>
            <a:r>
              <a:rPr kumimoji="1" lang="ja-JP" altLang="en-US" sz="2800" dirty="0" smtClean="0"/>
              <a:t>土浦市恊働のまちづくり</a:t>
            </a:r>
            <a:r>
              <a:rPr lang="ja-JP" altLang="en-US" sz="2800" dirty="0" smtClean="0"/>
              <a:t>基金</a:t>
            </a:r>
            <a:r>
              <a:rPr kumimoji="1" lang="ja-JP" altLang="en-US" sz="2800" dirty="0" smtClean="0"/>
              <a:t>より運用</a:t>
            </a:r>
            <a:endParaRPr kumimoji="1" lang="ja-JP" altLang="en-US" sz="2800" dirty="0"/>
          </a:p>
        </p:txBody>
      </p:sp>
      <p:cxnSp>
        <p:nvCxnSpPr>
          <p:cNvPr id="22" name="直線コネクタ 21"/>
          <p:cNvCxnSpPr/>
          <p:nvPr/>
        </p:nvCxnSpPr>
        <p:spPr>
          <a:xfrm>
            <a:off x="1908236" y="4301943"/>
            <a:ext cx="4215986" cy="21165"/>
          </a:xfrm>
          <a:prstGeom prst="line">
            <a:avLst/>
          </a:prstGeom>
          <a:ln w="38100" cmpd="sng">
            <a:solidFill>
              <a:srgbClr val="DC3246"/>
            </a:solidFill>
          </a:ln>
          <a:effectLst/>
        </p:spPr>
        <p:style>
          <a:lnRef idx="2">
            <a:schemeClr val="accent1"/>
          </a:lnRef>
          <a:fillRef idx="0">
            <a:schemeClr val="accent1"/>
          </a:fillRef>
          <a:effectRef idx="1">
            <a:schemeClr val="accent1"/>
          </a:effectRef>
          <a:fontRef idx="minor">
            <a:schemeClr val="tx1"/>
          </a:fontRef>
        </p:style>
      </p:cxnSp>
      <p:sp>
        <p:nvSpPr>
          <p:cNvPr id="24" name="屈折矢印 23"/>
          <p:cNvSpPr/>
          <p:nvPr/>
        </p:nvSpPr>
        <p:spPr>
          <a:xfrm rot="5400000">
            <a:off x="2138979" y="4321471"/>
            <a:ext cx="651058" cy="612000"/>
          </a:xfrm>
          <a:prstGeom prst="bentUpArrow">
            <a:avLst>
              <a:gd name="adj1" fmla="val 25000"/>
              <a:gd name="adj2" fmla="val 37581"/>
              <a:gd name="adj3" fmla="val 36321"/>
            </a:avLst>
          </a:prstGeom>
          <a:solidFill>
            <a:srgbClr val="DC3246"/>
          </a:solidFill>
          <a:ln>
            <a:solidFill>
              <a:srgbClr val="DC32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6" name="図 25" descr="images-1.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337" y="4554922"/>
            <a:ext cx="1313156" cy="1815043"/>
          </a:xfrm>
          <a:prstGeom prst="rect">
            <a:avLst/>
          </a:prstGeom>
        </p:spPr>
      </p:pic>
      <p:sp>
        <p:nvSpPr>
          <p:cNvPr id="27" name="正方形/長方形 26"/>
          <p:cNvSpPr/>
          <p:nvPr/>
        </p:nvSpPr>
        <p:spPr>
          <a:xfrm>
            <a:off x="2927285" y="4450664"/>
            <a:ext cx="5839116" cy="612000"/>
          </a:xfrm>
          <a:prstGeom prst="rect">
            <a:avLst/>
          </a:prstGeom>
          <a:solidFill>
            <a:srgbClr val="DC3246"/>
          </a:solidFill>
          <a:ln>
            <a:solidFill>
              <a:srgbClr val="DC3246"/>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400" dirty="0"/>
              <a:t>平成</a:t>
            </a:r>
            <a:r>
              <a:rPr lang="en-US" altLang="ja-JP" sz="2400" dirty="0"/>
              <a:t>28</a:t>
            </a:r>
            <a:r>
              <a:rPr lang="ja-JP" altLang="en-US" sz="2400" dirty="0" smtClean="0"/>
              <a:t>年度会計</a:t>
            </a:r>
            <a:r>
              <a:rPr lang="ja-JP" altLang="en-US" sz="2400" dirty="0"/>
              <a:t>では</a:t>
            </a:r>
            <a:r>
              <a:rPr lang="en-US" altLang="ja-JP" sz="2400" dirty="0"/>
              <a:t>2</a:t>
            </a:r>
            <a:r>
              <a:rPr lang="ja-JP" altLang="en-US" sz="2400" dirty="0"/>
              <a:t>億</a:t>
            </a:r>
            <a:r>
              <a:rPr lang="en-US" altLang="ja-JP" sz="2400" dirty="0"/>
              <a:t>7600</a:t>
            </a:r>
            <a:r>
              <a:rPr lang="ja-JP" altLang="en-US" sz="2400" dirty="0"/>
              <a:t>万円</a:t>
            </a:r>
            <a:r>
              <a:rPr lang="ja-JP" altLang="en-US" sz="2400" dirty="0" smtClean="0"/>
              <a:t>の積立金</a:t>
            </a:r>
            <a:endParaRPr lang="ja-JP" altLang="en-US" sz="2400" dirty="0"/>
          </a:p>
        </p:txBody>
      </p:sp>
      <p:sp>
        <p:nvSpPr>
          <p:cNvPr id="30" name="テキスト ボックス 29"/>
          <p:cNvSpPr txBox="1"/>
          <p:nvPr/>
        </p:nvSpPr>
        <p:spPr>
          <a:xfrm>
            <a:off x="152337" y="6176950"/>
            <a:ext cx="1338828" cy="369332"/>
          </a:xfrm>
          <a:prstGeom prst="rect">
            <a:avLst/>
          </a:prstGeom>
          <a:noFill/>
        </p:spPr>
        <p:txBody>
          <a:bodyPr wrap="none" rtlCol="0">
            <a:spAutoFit/>
          </a:bodyPr>
          <a:lstStyle/>
          <a:p>
            <a:r>
              <a:rPr kumimoji="1" lang="ja-JP" altLang="en-US" dirty="0" smtClean="0"/>
              <a:t>市役所職員</a:t>
            </a:r>
            <a:endParaRPr kumimoji="1" lang="ja-JP" altLang="en-US" dirty="0"/>
          </a:p>
        </p:txBody>
      </p:sp>
      <p:sp>
        <p:nvSpPr>
          <p:cNvPr id="4" name="スライド番号プレースホルダー 3"/>
          <p:cNvSpPr>
            <a:spLocks noGrp="1"/>
          </p:cNvSpPr>
          <p:nvPr>
            <p:ph type="sldNum" sz="quarter" idx="12"/>
          </p:nvPr>
        </p:nvSpPr>
        <p:spPr/>
        <p:txBody>
          <a:bodyPr/>
          <a:lstStyle/>
          <a:p>
            <a:fld id="{271F4726-83E1-9743-9CB9-26C44A472F2A}" type="slidenum">
              <a:rPr kumimoji="1" lang="ja-JP" altLang="en-US" smtClean="0"/>
              <a:t>21</a:t>
            </a:fld>
            <a:endParaRPr kumimoji="1" lang="ja-JP" altLang="en-US"/>
          </a:p>
        </p:txBody>
      </p:sp>
      <p:sp>
        <p:nvSpPr>
          <p:cNvPr id="2" name="角丸四角形吹き出し 1"/>
          <p:cNvSpPr/>
          <p:nvPr/>
        </p:nvSpPr>
        <p:spPr>
          <a:xfrm>
            <a:off x="1801760" y="5256957"/>
            <a:ext cx="6990726" cy="1099393"/>
          </a:xfrm>
          <a:prstGeom prst="wedgeRoundRectCallout">
            <a:avLst>
              <a:gd name="adj1" fmla="val -58487"/>
              <a:gd name="adj2" fmla="val -20383"/>
              <a:gd name="adj3" fmla="val 1666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000" dirty="0" smtClean="0">
                <a:solidFill>
                  <a:schemeClr val="bg1"/>
                </a:solidFill>
              </a:rPr>
              <a:t>まちづくりファンドが</a:t>
            </a:r>
            <a:r>
              <a:rPr lang="ja-JP" altLang="en-US" sz="2000" dirty="0">
                <a:solidFill>
                  <a:schemeClr val="bg1"/>
                </a:solidFill>
              </a:rPr>
              <a:t>使われずに余ってしまっている。</a:t>
            </a:r>
            <a:endParaRPr lang="en-US" altLang="ja-JP" sz="2000" dirty="0">
              <a:solidFill>
                <a:schemeClr val="bg1"/>
              </a:solidFill>
            </a:endParaRPr>
          </a:p>
          <a:p>
            <a:r>
              <a:rPr lang="ja-JP" altLang="en-US" sz="2000" dirty="0">
                <a:solidFill>
                  <a:schemeClr val="bg1"/>
                </a:solidFill>
              </a:rPr>
              <a:t>このまま使わなければ</a:t>
            </a:r>
            <a:r>
              <a:rPr lang="en-US" altLang="ja-JP" sz="2000" dirty="0">
                <a:solidFill>
                  <a:schemeClr val="bg1"/>
                </a:solidFill>
              </a:rPr>
              <a:t>MINTO</a:t>
            </a:r>
            <a:r>
              <a:rPr lang="ja-JP" altLang="en-US" sz="2000" dirty="0">
                <a:solidFill>
                  <a:schemeClr val="bg1"/>
                </a:solidFill>
              </a:rPr>
              <a:t>機構に基金を返すことになるか</a:t>
            </a:r>
            <a:r>
              <a:rPr lang="ja-JP" altLang="en-US" sz="2000" dirty="0" smtClean="0">
                <a:solidFill>
                  <a:schemeClr val="bg1"/>
                </a:solidFill>
              </a:rPr>
              <a:t>も。</a:t>
            </a:r>
            <a:endParaRPr kumimoji="1" lang="ja-JP" altLang="en-US" sz="2000" dirty="0"/>
          </a:p>
        </p:txBody>
      </p:sp>
      <p:sp>
        <p:nvSpPr>
          <p:cNvPr id="5" name="正方形/長方形 4"/>
          <p:cNvSpPr/>
          <p:nvPr/>
        </p:nvSpPr>
        <p:spPr>
          <a:xfrm>
            <a:off x="5488826" y="2162692"/>
            <a:ext cx="1980029" cy="954107"/>
          </a:xfrm>
          <a:prstGeom prst="rect">
            <a:avLst/>
          </a:prstGeom>
        </p:spPr>
        <p:txBody>
          <a:bodyPr wrap="none">
            <a:spAutoFit/>
          </a:bodyPr>
          <a:lstStyle/>
          <a:p>
            <a:pPr algn="r"/>
            <a:r>
              <a:rPr lang="en-US" altLang="ja-JP" sz="2800" dirty="0" smtClean="0">
                <a:latin typeface="+mn-ea"/>
              </a:rPr>
              <a:t>1,260</a:t>
            </a:r>
            <a:r>
              <a:rPr lang="ja-JP" altLang="en-US" sz="2800" dirty="0" smtClean="0">
                <a:latin typeface="+mn-ea"/>
              </a:rPr>
              <a:t>万円</a:t>
            </a:r>
            <a:endParaRPr lang="en-US" altLang="ja-JP" sz="2800" dirty="0" smtClean="0">
              <a:latin typeface="+mn-ea"/>
            </a:endParaRPr>
          </a:p>
          <a:p>
            <a:pPr algn="r"/>
            <a:r>
              <a:rPr lang="en-US" altLang="ja-JP" sz="2800" dirty="0">
                <a:latin typeface="+mn-ea"/>
              </a:rPr>
              <a:t>170</a:t>
            </a:r>
            <a:r>
              <a:rPr lang="ja-JP" altLang="en-US" sz="2800" dirty="0">
                <a:latin typeface="+mn-ea"/>
              </a:rPr>
              <a:t>万円</a:t>
            </a:r>
            <a:r>
              <a:rPr lang="en-US" altLang="ja-JP" sz="2800" dirty="0">
                <a:latin typeface="+mn-ea"/>
              </a:rPr>
              <a:t>/</a:t>
            </a:r>
            <a:r>
              <a:rPr lang="ja-JP" altLang="en-US" sz="2800" dirty="0" smtClean="0">
                <a:latin typeface="+mn-ea"/>
              </a:rPr>
              <a:t>年</a:t>
            </a:r>
            <a:endParaRPr lang="ja-JP" altLang="en-US" sz="2800" dirty="0">
              <a:latin typeface="+mn-ea"/>
            </a:endParaRPr>
          </a:p>
        </p:txBody>
      </p:sp>
      <p:sp>
        <p:nvSpPr>
          <p:cNvPr id="7" name="正方形/長方形 6"/>
          <p:cNvSpPr/>
          <p:nvPr/>
        </p:nvSpPr>
        <p:spPr>
          <a:xfrm>
            <a:off x="152337" y="1433026"/>
            <a:ext cx="8782820" cy="1773775"/>
          </a:xfrm>
          <a:prstGeom prst="rect">
            <a:avLst/>
          </a:prstGeom>
          <a:no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52337" y="1433027"/>
            <a:ext cx="8782820" cy="400110"/>
          </a:xfrm>
          <a:prstGeom prst="rect">
            <a:avLst/>
          </a:prstGeom>
          <a:solidFill>
            <a:schemeClr val="tx2"/>
          </a:solidFill>
        </p:spPr>
        <p:txBody>
          <a:bodyPr wrap="square" rtlCol="0">
            <a:spAutoFit/>
          </a:bodyPr>
          <a:lstStyle/>
          <a:p>
            <a:pPr algn="ctr"/>
            <a:r>
              <a:rPr kumimoji="1" lang="ja-JP" altLang="en-US" sz="2000" dirty="0" smtClean="0">
                <a:solidFill>
                  <a:schemeClr val="bg1"/>
                </a:solidFill>
              </a:rPr>
              <a:t>アプリケーション　導入・維持費</a:t>
            </a:r>
            <a:endParaRPr kumimoji="1" lang="ja-JP" altLang="en-US" sz="2000" dirty="0">
              <a:solidFill>
                <a:schemeClr val="bg1"/>
              </a:solidFill>
            </a:endParaRPr>
          </a:p>
        </p:txBody>
      </p:sp>
      <p:sp>
        <p:nvSpPr>
          <p:cNvPr id="29" name="テキスト ボックス 28"/>
          <p:cNvSpPr txBox="1"/>
          <p:nvPr/>
        </p:nvSpPr>
        <p:spPr>
          <a:xfrm>
            <a:off x="147377" y="3372194"/>
            <a:ext cx="8782820" cy="400110"/>
          </a:xfrm>
          <a:prstGeom prst="rect">
            <a:avLst/>
          </a:prstGeom>
          <a:solidFill>
            <a:schemeClr val="tx2"/>
          </a:solidFill>
        </p:spPr>
        <p:txBody>
          <a:bodyPr wrap="square" rtlCol="0">
            <a:spAutoFit/>
          </a:bodyPr>
          <a:lstStyle/>
          <a:p>
            <a:pPr algn="ctr"/>
            <a:r>
              <a:rPr kumimoji="1" lang="ja-JP" altLang="en-US" sz="2000" dirty="0" smtClean="0">
                <a:solidFill>
                  <a:schemeClr val="bg1"/>
                </a:solidFill>
              </a:rPr>
              <a:t>市民に対する補助費用</a:t>
            </a:r>
            <a:endParaRPr kumimoji="1" lang="ja-JP" altLang="en-US" sz="2000" dirty="0">
              <a:solidFill>
                <a:schemeClr val="bg1"/>
              </a:solidFill>
            </a:endParaRPr>
          </a:p>
        </p:txBody>
      </p:sp>
      <p:sp>
        <p:nvSpPr>
          <p:cNvPr id="31" name="正方形/長方形 30"/>
          <p:cNvSpPr/>
          <p:nvPr/>
        </p:nvSpPr>
        <p:spPr>
          <a:xfrm>
            <a:off x="152337" y="3420627"/>
            <a:ext cx="8782820" cy="3183373"/>
          </a:xfrm>
          <a:prstGeom prst="rect">
            <a:avLst/>
          </a:prstGeom>
          <a:no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675492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22911" y="4262157"/>
            <a:ext cx="1277722" cy="1277722"/>
          </a:xfrm>
          <a:prstGeom prst="rect">
            <a:avLst/>
          </a:prstGeom>
        </p:spPr>
      </p:pic>
      <p:pic>
        <p:nvPicPr>
          <p:cNvPr id="41" name="図 40"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891328" y="4887231"/>
            <a:ext cx="630725" cy="630725"/>
          </a:xfrm>
          <a:prstGeom prst="rect">
            <a:avLst/>
          </a:prstGeom>
        </p:spPr>
      </p:pic>
      <p:pic>
        <p:nvPicPr>
          <p:cNvPr id="43" name="図 42"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37955" y="4887231"/>
            <a:ext cx="630725" cy="630725"/>
          </a:xfrm>
          <a:prstGeom prst="rect">
            <a:avLst/>
          </a:prstGeom>
        </p:spPr>
      </p:pic>
      <p:grpSp>
        <p:nvGrpSpPr>
          <p:cNvPr id="44" name="図形グループ 43"/>
          <p:cNvGrpSpPr/>
          <p:nvPr/>
        </p:nvGrpSpPr>
        <p:grpSpPr>
          <a:xfrm>
            <a:off x="442461" y="4875297"/>
            <a:ext cx="626020" cy="921788"/>
            <a:chOff x="4988904" y="4856888"/>
            <a:chExt cx="626020" cy="921788"/>
          </a:xfrm>
        </p:grpSpPr>
        <p:sp>
          <p:nvSpPr>
            <p:cNvPr id="45"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46" name="図 45"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47" name="図形グループ 46"/>
          <p:cNvGrpSpPr/>
          <p:nvPr/>
        </p:nvGrpSpPr>
        <p:grpSpPr>
          <a:xfrm>
            <a:off x="1672207" y="4869217"/>
            <a:ext cx="626020" cy="921788"/>
            <a:chOff x="4988904" y="4856888"/>
            <a:chExt cx="626020" cy="921788"/>
          </a:xfrm>
        </p:grpSpPr>
        <p:sp>
          <p:nvSpPr>
            <p:cNvPr id="48"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49" name="図 48"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50" name="図形グループ 49"/>
          <p:cNvGrpSpPr/>
          <p:nvPr/>
        </p:nvGrpSpPr>
        <p:grpSpPr>
          <a:xfrm>
            <a:off x="2993980" y="4859246"/>
            <a:ext cx="626020" cy="921788"/>
            <a:chOff x="4988904" y="4856888"/>
            <a:chExt cx="626020" cy="921788"/>
          </a:xfrm>
        </p:grpSpPr>
        <p:sp>
          <p:nvSpPr>
            <p:cNvPr id="51"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52" name="図 51"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38" name="図形グループ 37"/>
          <p:cNvGrpSpPr/>
          <p:nvPr/>
        </p:nvGrpSpPr>
        <p:grpSpPr>
          <a:xfrm>
            <a:off x="4358447" y="4856888"/>
            <a:ext cx="626020" cy="921788"/>
            <a:chOff x="4988904" y="4856888"/>
            <a:chExt cx="626020" cy="921788"/>
          </a:xfrm>
        </p:grpSpPr>
        <p:sp>
          <p:nvSpPr>
            <p:cNvPr id="39"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40" name="図 39"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sp>
        <p:nvSpPr>
          <p:cNvPr id="4" name="正方形/長方形 3"/>
          <p:cNvSpPr/>
          <p:nvPr/>
        </p:nvSpPr>
        <p:spPr>
          <a:xfrm>
            <a:off x="0" y="5421314"/>
            <a:ext cx="9144000" cy="1439990"/>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1" name="テキスト ボックス 10"/>
          <p:cNvSpPr txBox="1"/>
          <p:nvPr/>
        </p:nvSpPr>
        <p:spPr>
          <a:xfrm>
            <a:off x="4313349" y="5534404"/>
            <a:ext cx="738704" cy="400110"/>
          </a:xfrm>
          <a:prstGeom prst="rect">
            <a:avLst/>
          </a:prstGeom>
          <a:noFill/>
        </p:spPr>
        <p:txBody>
          <a:bodyPr wrap="none" rtlCol="0">
            <a:spAutoFit/>
          </a:bodyPr>
          <a:lstStyle/>
          <a:p>
            <a:r>
              <a:rPr kumimoji="1" lang="ja-JP" altLang="en-US" sz="2000" dirty="0" smtClean="0">
                <a:solidFill>
                  <a:srgbClr val="FFFFFF"/>
                </a:solidFill>
              </a:rPr>
              <a:t>くらし</a:t>
            </a:r>
            <a:endParaRPr kumimoji="1" lang="ja-JP" altLang="en-US" sz="2000" dirty="0">
              <a:solidFill>
                <a:srgbClr val="FFFFFF"/>
              </a:solidFill>
            </a:endParaRPr>
          </a:p>
        </p:txBody>
      </p:sp>
      <p:sp>
        <p:nvSpPr>
          <p:cNvPr id="12" name="テキスト ボックス 11"/>
          <p:cNvSpPr txBox="1"/>
          <p:nvPr/>
        </p:nvSpPr>
        <p:spPr>
          <a:xfrm>
            <a:off x="5422074" y="5429817"/>
            <a:ext cx="1079542" cy="523220"/>
          </a:xfrm>
          <a:prstGeom prst="rect">
            <a:avLst/>
          </a:prstGeom>
          <a:noFill/>
        </p:spPr>
        <p:txBody>
          <a:bodyPr wrap="none" rtlCol="0">
            <a:spAutoFit/>
          </a:bodyPr>
          <a:lstStyle/>
          <a:p>
            <a:r>
              <a:rPr lang="ja-JP" altLang="en-US" sz="2800" dirty="0" smtClean="0">
                <a:solidFill>
                  <a:srgbClr val="FFFFFF"/>
                </a:solidFill>
              </a:rPr>
              <a:t>しさん</a:t>
            </a:r>
            <a:endParaRPr kumimoji="1" lang="ja-JP" altLang="en-US" sz="2800" dirty="0">
              <a:solidFill>
                <a:srgbClr val="FFFFFF"/>
              </a:solidFill>
            </a:endParaRPr>
          </a:p>
        </p:txBody>
      </p:sp>
      <p:sp>
        <p:nvSpPr>
          <p:cNvPr id="53" name="テキスト ボックス 52"/>
          <p:cNvSpPr txBox="1"/>
          <p:nvPr/>
        </p:nvSpPr>
        <p:spPr>
          <a:xfrm>
            <a:off x="2908163" y="5539879"/>
            <a:ext cx="806831" cy="400110"/>
          </a:xfrm>
          <a:prstGeom prst="rect">
            <a:avLst/>
          </a:prstGeom>
          <a:noFill/>
        </p:spPr>
        <p:txBody>
          <a:bodyPr wrap="none" rtlCol="0">
            <a:spAutoFit/>
          </a:bodyPr>
          <a:lstStyle/>
          <a:p>
            <a:r>
              <a:rPr lang="ja-JP" altLang="en-US" sz="2000" dirty="0" smtClean="0">
                <a:solidFill>
                  <a:srgbClr val="FFFFFF"/>
                </a:solidFill>
              </a:rPr>
              <a:t>しごと</a:t>
            </a:r>
            <a:endParaRPr kumimoji="1" lang="ja-JP" altLang="en-US" sz="2000" dirty="0">
              <a:solidFill>
                <a:srgbClr val="FFFFFF"/>
              </a:solidFill>
            </a:endParaRPr>
          </a:p>
        </p:txBody>
      </p:sp>
      <p:sp>
        <p:nvSpPr>
          <p:cNvPr id="55" name="テキスト ボックス 54"/>
          <p:cNvSpPr txBox="1"/>
          <p:nvPr/>
        </p:nvSpPr>
        <p:spPr>
          <a:xfrm>
            <a:off x="1581534" y="5539879"/>
            <a:ext cx="821860" cy="400110"/>
          </a:xfrm>
          <a:prstGeom prst="rect">
            <a:avLst/>
          </a:prstGeom>
          <a:noFill/>
        </p:spPr>
        <p:txBody>
          <a:bodyPr wrap="none" rtlCol="0">
            <a:spAutoFit/>
          </a:bodyPr>
          <a:lstStyle/>
          <a:p>
            <a:r>
              <a:rPr kumimoji="1" lang="ja-JP" altLang="en-US" sz="2000" dirty="0" smtClean="0">
                <a:solidFill>
                  <a:schemeClr val="bg1"/>
                </a:solidFill>
              </a:rPr>
              <a:t>こども</a:t>
            </a:r>
            <a:endParaRPr kumimoji="1" lang="ja-JP" altLang="en-US" sz="2000" dirty="0">
              <a:solidFill>
                <a:schemeClr val="bg1"/>
              </a:solidFill>
            </a:endParaRPr>
          </a:p>
        </p:txBody>
      </p:sp>
      <p:sp>
        <p:nvSpPr>
          <p:cNvPr id="56" name="テキスト ボックス 55"/>
          <p:cNvSpPr txBox="1"/>
          <p:nvPr/>
        </p:nvSpPr>
        <p:spPr>
          <a:xfrm>
            <a:off x="151848" y="5529807"/>
            <a:ext cx="1210588" cy="400110"/>
          </a:xfrm>
          <a:prstGeom prst="rect">
            <a:avLst/>
          </a:prstGeom>
          <a:noFill/>
        </p:spPr>
        <p:txBody>
          <a:bodyPr wrap="none" rtlCol="0">
            <a:spAutoFit/>
          </a:bodyPr>
          <a:lstStyle/>
          <a:p>
            <a:r>
              <a:rPr kumimoji="1" lang="ja-JP" altLang="en-US" sz="2000" dirty="0" smtClean="0">
                <a:solidFill>
                  <a:srgbClr val="FFFFFF"/>
                </a:solidFill>
              </a:rPr>
              <a:t>基本構想</a:t>
            </a:r>
            <a:endParaRPr kumimoji="1" lang="ja-JP" altLang="en-US" sz="2000" dirty="0">
              <a:solidFill>
                <a:srgbClr val="FFFFFF"/>
              </a:solidFill>
            </a:endParaRPr>
          </a:p>
        </p:txBody>
      </p:sp>
      <p:sp>
        <p:nvSpPr>
          <p:cNvPr id="58" name="テキスト ボックス 57"/>
          <p:cNvSpPr txBox="1"/>
          <p:nvPr/>
        </p:nvSpPr>
        <p:spPr>
          <a:xfrm>
            <a:off x="8017660" y="5422360"/>
            <a:ext cx="877163" cy="646331"/>
          </a:xfrm>
          <a:prstGeom prst="rect">
            <a:avLst/>
          </a:prstGeom>
          <a:noFill/>
        </p:spPr>
        <p:txBody>
          <a:bodyPr wrap="none" rtlCol="0">
            <a:spAutoFit/>
          </a:bodyPr>
          <a:lstStyle/>
          <a:p>
            <a:pPr algn="ctr"/>
            <a:r>
              <a:rPr lang="ja-JP" altLang="en-US" dirty="0" smtClean="0">
                <a:solidFill>
                  <a:srgbClr val="FFFFFF"/>
                </a:solidFill>
              </a:rPr>
              <a:t>今後の</a:t>
            </a:r>
            <a:endParaRPr lang="en-US" altLang="ja-JP" dirty="0" smtClean="0">
              <a:solidFill>
                <a:srgbClr val="FFFFFF"/>
              </a:solidFill>
            </a:endParaRPr>
          </a:p>
          <a:p>
            <a:pPr algn="ctr"/>
            <a:r>
              <a:rPr lang="ja-JP" altLang="en-US" dirty="0" smtClean="0">
                <a:solidFill>
                  <a:srgbClr val="FFFFFF"/>
                </a:solidFill>
              </a:rPr>
              <a:t>展望</a:t>
            </a:r>
            <a:endParaRPr kumimoji="1" lang="ja-JP" altLang="en-US" dirty="0">
              <a:solidFill>
                <a:srgbClr val="FFFFFF"/>
              </a:solidFill>
            </a:endParaRPr>
          </a:p>
        </p:txBody>
      </p:sp>
      <p:sp>
        <p:nvSpPr>
          <p:cNvPr id="59" name="テキスト ボックス 58"/>
          <p:cNvSpPr txBox="1"/>
          <p:nvPr/>
        </p:nvSpPr>
        <p:spPr>
          <a:xfrm>
            <a:off x="6838040" y="5420179"/>
            <a:ext cx="793306" cy="646331"/>
          </a:xfrm>
          <a:prstGeom prst="rect">
            <a:avLst/>
          </a:prstGeom>
          <a:noFill/>
        </p:spPr>
        <p:txBody>
          <a:bodyPr wrap="none" rtlCol="0">
            <a:spAutoFit/>
          </a:bodyPr>
          <a:lstStyle/>
          <a:p>
            <a:pPr algn="ctr"/>
            <a:r>
              <a:rPr kumimoji="1" lang="ja-JP" altLang="en-US" dirty="0" smtClean="0">
                <a:solidFill>
                  <a:srgbClr val="FFFFFF"/>
                </a:solidFill>
              </a:rPr>
              <a:t>提案</a:t>
            </a:r>
            <a:endParaRPr kumimoji="1" lang="en-US" altLang="ja-JP" dirty="0" smtClean="0">
              <a:solidFill>
                <a:srgbClr val="FFFFFF"/>
              </a:solidFill>
            </a:endParaRPr>
          </a:p>
          <a:p>
            <a:pPr algn="ctr"/>
            <a:r>
              <a:rPr kumimoji="1" lang="ja-JP" altLang="en-US" dirty="0" smtClean="0">
                <a:solidFill>
                  <a:srgbClr val="FFFFFF"/>
                </a:solidFill>
              </a:rPr>
              <a:t>まとめ</a:t>
            </a:r>
            <a:endParaRPr kumimoji="1" lang="ja-JP" altLang="en-US" dirty="0">
              <a:solidFill>
                <a:srgbClr val="FFFFFF"/>
              </a:solidFill>
            </a:endParaRPr>
          </a:p>
        </p:txBody>
      </p:sp>
      <p:sp>
        <p:nvSpPr>
          <p:cNvPr id="26" name="テキスト ボックス 25"/>
          <p:cNvSpPr txBox="1"/>
          <p:nvPr/>
        </p:nvSpPr>
        <p:spPr>
          <a:xfrm>
            <a:off x="-78390" y="1924033"/>
            <a:ext cx="9413955" cy="2062103"/>
          </a:xfrm>
          <a:prstGeom prst="rect">
            <a:avLst/>
          </a:prstGeom>
          <a:noFill/>
        </p:spPr>
        <p:txBody>
          <a:bodyPr wrap="none" rtlCol="0">
            <a:spAutoFit/>
          </a:bodyPr>
          <a:lstStyle/>
          <a:p>
            <a:r>
              <a:rPr lang="ja-JP" altLang="en-US" sz="4000" dirty="0" smtClean="0"/>
              <a:t>今ある</a:t>
            </a:r>
            <a:r>
              <a:rPr lang="ja-JP" altLang="en-US" sz="4800" dirty="0" smtClean="0"/>
              <a:t>「</a:t>
            </a:r>
            <a:r>
              <a:rPr lang="ja-JP" altLang="en-US" sz="4800" b="1" dirty="0" smtClean="0">
                <a:solidFill>
                  <a:srgbClr val="498E47"/>
                </a:solidFill>
                <a:latin typeface="メイリオ"/>
                <a:ea typeface="メイリオ"/>
                <a:cs typeface="メイリオ"/>
              </a:rPr>
              <a:t>しさん</a:t>
            </a:r>
            <a:r>
              <a:rPr lang="ja-JP" altLang="en-US" sz="4800" dirty="0" smtClean="0"/>
              <a:t>」</a:t>
            </a:r>
            <a:r>
              <a:rPr lang="ja-JP" altLang="en-US" sz="4000" dirty="0" smtClean="0"/>
              <a:t>を大切にし、活用する</a:t>
            </a:r>
            <a:endParaRPr lang="en-US" altLang="ja-JP" sz="4000" dirty="0" smtClean="0"/>
          </a:p>
          <a:p>
            <a:r>
              <a:rPr lang="ja-JP" altLang="ja-JP" sz="4000" dirty="0"/>
              <a:t>　</a:t>
            </a:r>
            <a:r>
              <a:rPr lang="ja-JP" altLang="en-US" sz="4000" dirty="0" smtClean="0"/>
              <a:t>　　　　　　　　　　　　　　　　　　　　まちづくり</a:t>
            </a:r>
            <a:endParaRPr lang="en-US" altLang="ja-JP" sz="4000" dirty="0" smtClean="0"/>
          </a:p>
          <a:p>
            <a:endParaRPr kumimoji="1" lang="ja-JP" altLang="en-US" sz="4000" dirty="0"/>
          </a:p>
        </p:txBody>
      </p:sp>
      <p:sp>
        <p:nvSpPr>
          <p:cNvPr id="3" name="スライド番号プレースホルダー 2"/>
          <p:cNvSpPr>
            <a:spLocks noGrp="1"/>
          </p:cNvSpPr>
          <p:nvPr>
            <p:ph type="sldNum" sz="quarter" idx="12"/>
          </p:nvPr>
        </p:nvSpPr>
        <p:spPr/>
        <p:txBody>
          <a:bodyPr/>
          <a:lstStyle/>
          <a:p>
            <a:fld id="{271F4726-83E1-9743-9CB9-26C44A472F2A}" type="slidenum">
              <a:rPr kumimoji="1" lang="ja-JP" altLang="en-US" smtClean="0"/>
              <a:t>22</a:t>
            </a:fld>
            <a:endParaRPr kumimoji="1" lang="ja-JP" altLang="en-US"/>
          </a:p>
        </p:txBody>
      </p:sp>
    </p:spTree>
    <p:extLst>
      <p:ext uri="{BB962C8B-B14F-4D97-AF65-F5344CB8AC3E}">
        <p14:creationId xmlns:p14="http://schemas.microsoft.com/office/powerpoint/2010/main" val="42558589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吹き出し 6"/>
          <p:cNvSpPr/>
          <p:nvPr/>
        </p:nvSpPr>
        <p:spPr>
          <a:xfrm>
            <a:off x="1830245" y="3546898"/>
            <a:ext cx="2056022" cy="878618"/>
          </a:xfrm>
          <a:prstGeom prst="wedgeRoundRectCallout">
            <a:avLst>
              <a:gd name="adj1" fmla="val 2320"/>
              <a:gd name="adj2" fmla="val 74978"/>
              <a:gd name="adj3" fmla="val 16667"/>
            </a:avLst>
          </a:prstGeom>
          <a:solidFill>
            <a:srgbClr val="DB344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dirty="0">
              <a:solidFill>
                <a:srgbClr val="FFFFFF"/>
              </a:solidFill>
              <a:latin typeface="メイリオ"/>
              <a:ea typeface="メイリオ"/>
              <a:cs typeface="メイリオ"/>
            </a:endParaRPr>
          </a:p>
        </p:txBody>
      </p:sp>
      <p:pic>
        <p:nvPicPr>
          <p:cNvPr id="3" name="図 2" descr="icon_156520_256.png"/>
          <p:cNvPicPr>
            <a:picLocks noChangeAspect="1"/>
          </p:cNvPicPr>
          <p:nvPr/>
        </p:nvPicPr>
        <p:blipFill rotWithShape="1">
          <a:blip r:embed="rId3">
            <a:extLst>
              <a:ext uri="{28A0092B-C50C-407E-A947-70E740481C1C}">
                <a14:useLocalDpi xmlns:a14="http://schemas.microsoft.com/office/drawing/2010/main" val="0"/>
              </a:ext>
            </a:extLst>
          </a:blip>
          <a:srcRect b="-1073"/>
          <a:stretch/>
        </p:blipFill>
        <p:spPr>
          <a:xfrm rot="20479974">
            <a:off x="7704341" y="-129545"/>
            <a:ext cx="932632" cy="942636"/>
          </a:xfrm>
          <a:prstGeom prst="rect">
            <a:avLst/>
          </a:prstGeom>
          <a:scene3d>
            <a:camera prst="orthographicFront">
              <a:rot lat="0" lon="10800000" rev="0"/>
            </a:camera>
            <a:lightRig rig="threePt" dir="t"/>
          </a:scene3d>
        </p:spPr>
      </p:pic>
      <p:pic>
        <p:nvPicPr>
          <p:cNvPr id="11" name="図 10"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54661" y="372367"/>
            <a:ext cx="983199" cy="983199"/>
          </a:xfrm>
          <a:prstGeom prst="rect">
            <a:avLst/>
          </a:prstGeom>
        </p:spPr>
      </p:pic>
      <p:pic>
        <p:nvPicPr>
          <p:cNvPr id="14" name="図 13"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020981" y="757612"/>
            <a:ext cx="355643" cy="355643"/>
          </a:xfrm>
          <a:prstGeom prst="rect">
            <a:avLst/>
          </a:prstGeom>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8590766" y="497600"/>
            <a:ext cx="568184" cy="276999"/>
          </a:xfrm>
          <a:prstGeom prst="rect">
            <a:avLst/>
          </a:prstGeom>
          <a:noFill/>
        </p:spPr>
        <p:txBody>
          <a:bodyPr wrap="none" rtlCol="0">
            <a:spAutoFit/>
          </a:bodyPr>
          <a:lstStyle/>
          <a:p>
            <a:r>
              <a:rPr lang="ja-JP" altLang="en-US" sz="1200" dirty="0" smtClean="0">
                <a:solidFill>
                  <a:schemeClr val="bg1"/>
                </a:solidFill>
              </a:rPr>
              <a:t>しさん</a:t>
            </a:r>
            <a:endParaRPr kumimoji="1" lang="ja-JP" altLang="en-US" sz="1200" dirty="0">
              <a:solidFill>
                <a:schemeClr val="bg1"/>
              </a:solidFill>
            </a:endParaRPr>
          </a:p>
        </p:txBody>
      </p:sp>
      <p:pic>
        <p:nvPicPr>
          <p:cNvPr id="17" name="図 16"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7944" y="763685"/>
            <a:ext cx="355643" cy="355643"/>
          </a:xfrm>
          <a:prstGeom prst="rect">
            <a:avLst/>
          </a:prstGeom>
        </p:spPr>
      </p:pic>
      <p:pic>
        <p:nvPicPr>
          <p:cNvPr id="18" name="図 17"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599960" y="757612"/>
            <a:ext cx="355643" cy="355643"/>
          </a:xfrm>
          <a:prstGeom prst="rect">
            <a:avLst/>
          </a:prstGeom>
        </p:spPr>
      </p:pic>
      <p:sp>
        <p:nvSpPr>
          <p:cNvPr id="12" name="正方形/長方形 11"/>
          <p:cNvSpPr/>
          <p:nvPr/>
        </p:nvSpPr>
        <p:spPr>
          <a:xfrm>
            <a:off x="354879" y="1531718"/>
            <a:ext cx="1028891" cy="505488"/>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b="1" dirty="0" smtClean="0"/>
              <a:t>目的</a:t>
            </a:r>
            <a:endParaRPr kumimoji="1" lang="ja-JP" altLang="en-US" sz="2400" b="1" dirty="0"/>
          </a:p>
        </p:txBody>
      </p:sp>
      <p:sp>
        <p:nvSpPr>
          <p:cNvPr id="13" name="テキスト ボックス 12"/>
          <p:cNvSpPr txBox="1"/>
          <p:nvPr/>
        </p:nvSpPr>
        <p:spPr>
          <a:xfrm>
            <a:off x="1744513" y="1369982"/>
            <a:ext cx="4185761" cy="1409617"/>
          </a:xfrm>
          <a:prstGeom prst="rect">
            <a:avLst/>
          </a:prstGeom>
          <a:noFill/>
        </p:spPr>
        <p:txBody>
          <a:bodyPr wrap="none" rtlCol="0" anchor="t">
            <a:spAutoFit/>
          </a:bodyPr>
          <a:lstStyle/>
          <a:p>
            <a:pPr>
              <a:lnSpc>
                <a:spcPct val="120000"/>
              </a:lnSpc>
            </a:pPr>
            <a:r>
              <a:rPr lang="ja-JP" altLang="en-US" sz="2400" dirty="0" smtClean="0"/>
              <a:t>今ある公園を活かす</a:t>
            </a:r>
            <a:endParaRPr lang="en-US" altLang="ja-JP" sz="2400" dirty="0" smtClean="0"/>
          </a:p>
          <a:p>
            <a:pPr>
              <a:lnSpc>
                <a:spcPct val="120000"/>
              </a:lnSpc>
            </a:pPr>
            <a:r>
              <a:rPr lang="ja-JP" altLang="en-US" sz="2400" dirty="0"/>
              <a:t>事業の財源確保</a:t>
            </a:r>
          </a:p>
          <a:p>
            <a:pPr>
              <a:lnSpc>
                <a:spcPct val="120000"/>
              </a:lnSpc>
            </a:pPr>
            <a:r>
              <a:rPr lang="ja-JP" altLang="en-US" sz="2400" dirty="0"/>
              <a:t>地域事業への住民参加の</a:t>
            </a:r>
            <a:r>
              <a:rPr lang="ja-JP" altLang="en-US" sz="2400" dirty="0" smtClean="0"/>
              <a:t>促進</a:t>
            </a:r>
            <a:endParaRPr lang="ja-JP" altLang="en-US" sz="2400" dirty="0"/>
          </a:p>
        </p:txBody>
      </p:sp>
      <p:pic>
        <p:nvPicPr>
          <p:cNvPr id="32" name="図 31"/>
          <p:cNvPicPr>
            <a:picLocks noChangeAspect="1"/>
          </p:cNvPicPr>
          <p:nvPr/>
        </p:nvPicPr>
        <p:blipFill>
          <a:blip r:embed="rId5"/>
          <a:stretch>
            <a:fillRect/>
          </a:stretch>
        </p:blipFill>
        <p:spPr>
          <a:xfrm>
            <a:off x="407776" y="4606450"/>
            <a:ext cx="1701207" cy="1634347"/>
          </a:xfrm>
          <a:prstGeom prst="rect">
            <a:avLst/>
          </a:prstGeom>
        </p:spPr>
      </p:pic>
      <p:pic>
        <p:nvPicPr>
          <p:cNvPr id="33" name="図 32"/>
          <p:cNvPicPr>
            <a:picLocks noChangeAspect="1"/>
          </p:cNvPicPr>
          <p:nvPr/>
        </p:nvPicPr>
        <p:blipFill>
          <a:blip r:embed="rId6"/>
          <a:stretch>
            <a:fillRect/>
          </a:stretch>
        </p:blipFill>
        <p:spPr>
          <a:xfrm>
            <a:off x="7671426" y="4748391"/>
            <a:ext cx="1326502" cy="1368518"/>
          </a:xfrm>
          <a:prstGeom prst="rect">
            <a:avLst/>
          </a:prstGeom>
        </p:spPr>
      </p:pic>
      <p:pic>
        <p:nvPicPr>
          <p:cNvPr id="34" name="図 33"/>
          <p:cNvPicPr>
            <a:picLocks noChangeAspect="1"/>
          </p:cNvPicPr>
          <p:nvPr/>
        </p:nvPicPr>
        <p:blipFill rotWithShape="1">
          <a:blip r:embed="rId7"/>
          <a:srcRect r="6530"/>
          <a:stretch/>
        </p:blipFill>
        <p:spPr>
          <a:xfrm>
            <a:off x="6738068" y="4748391"/>
            <a:ext cx="1015200" cy="1368518"/>
          </a:xfrm>
          <a:prstGeom prst="rect">
            <a:avLst/>
          </a:prstGeom>
        </p:spPr>
      </p:pic>
      <p:pic>
        <p:nvPicPr>
          <p:cNvPr id="35" name="図 34"/>
          <p:cNvPicPr>
            <a:picLocks noChangeAspect="1"/>
          </p:cNvPicPr>
          <p:nvPr/>
        </p:nvPicPr>
        <p:blipFill>
          <a:blip r:embed="rId8"/>
          <a:stretch>
            <a:fillRect/>
          </a:stretch>
        </p:blipFill>
        <p:spPr>
          <a:xfrm>
            <a:off x="3578618" y="4863238"/>
            <a:ext cx="1751368" cy="1377559"/>
          </a:xfrm>
          <a:prstGeom prst="rect">
            <a:avLst/>
          </a:prstGeom>
        </p:spPr>
      </p:pic>
      <p:sp>
        <p:nvSpPr>
          <p:cNvPr id="36" name="左矢印 35"/>
          <p:cNvSpPr/>
          <p:nvPr/>
        </p:nvSpPr>
        <p:spPr>
          <a:xfrm>
            <a:off x="2401133" y="4963453"/>
            <a:ext cx="893901" cy="345212"/>
          </a:xfrm>
          <a:prstGeom prst="lef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dirty="0">
              <a:solidFill>
                <a:srgbClr val="FFFFFF"/>
              </a:solidFill>
              <a:latin typeface="+mn-ea"/>
              <a:cs typeface="メイリオ"/>
            </a:endParaRPr>
          </a:p>
        </p:txBody>
      </p:sp>
      <p:sp>
        <p:nvSpPr>
          <p:cNvPr id="37" name="左矢印 36"/>
          <p:cNvSpPr/>
          <p:nvPr/>
        </p:nvSpPr>
        <p:spPr>
          <a:xfrm rot="10800000">
            <a:off x="2401134" y="5783256"/>
            <a:ext cx="893901" cy="345212"/>
          </a:xfrm>
          <a:prstGeom prst="lef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dirty="0">
              <a:solidFill>
                <a:srgbClr val="FFFFFF"/>
              </a:solidFill>
              <a:latin typeface="+mn-ea"/>
              <a:cs typeface="メイリオ"/>
            </a:endParaRPr>
          </a:p>
        </p:txBody>
      </p:sp>
      <p:sp>
        <p:nvSpPr>
          <p:cNvPr id="38" name="左矢印 37"/>
          <p:cNvSpPr/>
          <p:nvPr/>
        </p:nvSpPr>
        <p:spPr>
          <a:xfrm rot="10800000">
            <a:off x="5580668" y="5355164"/>
            <a:ext cx="893901" cy="345212"/>
          </a:xfrm>
          <a:prstGeom prst="lef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dirty="0">
              <a:solidFill>
                <a:srgbClr val="FFFFFF"/>
              </a:solidFill>
              <a:latin typeface="+mn-ea"/>
              <a:cs typeface="メイリオ"/>
            </a:endParaRPr>
          </a:p>
        </p:txBody>
      </p:sp>
      <p:sp>
        <p:nvSpPr>
          <p:cNvPr id="39" name="テキスト ボックス 38"/>
          <p:cNvSpPr txBox="1"/>
          <p:nvPr/>
        </p:nvSpPr>
        <p:spPr>
          <a:xfrm>
            <a:off x="2499860" y="4606450"/>
            <a:ext cx="697627" cy="400110"/>
          </a:xfrm>
          <a:prstGeom prst="rect">
            <a:avLst/>
          </a:prstGeom>
          <a:noFill/>
        </p:spPr>
        <p:txBody>
          <a:bodyPr wrap="none" rtlCol="0">
            <a:spAutoFit/>
          </a:bodyPr>
          <a:lstStyle/>
          <a:p>
            <a:r>
              <a:rPr kumimoji="1" lang="ja-JP" altLang="en-US" sz="2000" dirty="0" smtClean="0"/>
              <a:t>納税</a:t>
            </a:r>
            <a:endParaRPr kumimoji="1" lang="ja-JP" altLang="en-US" sz="2000" dirty="0"/>
          </a:p>
        </p:txBody>
      </p:sp>
      <p:sp>
        <p:nvSpPr>
          <p:cNvPr id="40" name="Freeform 18"/>
          <p:cNvSpPr>
            <a:spLocks noChangeAspect="1" noEditPoints="1"/>
          </p:cNvSpPr>
          <p:nvPr/>
        </p:nvSpPr>
        <p:spPr bwMode="auto">
          <a:xfrm>
            <a:off x="2521063" y="5416809"/>
            <a:ext cx="676425" cy="303120"/>
          </a:xfrm>
          <a:custGeom>
            <a:avLst/>
            <a:gdLst>
              <a:gd name="T0" fmla="*/ 0 w 665"/>
              <a:gd name="T1" fmla="*/ 230 h 298"/>
              <a:gd name="T2" fmla="*/ 665 w 665"/>
              <a:gd name="T3" fmla="*/ 230 h 298"/>
              <a:gd name="T4" fmla="*/ 0 w 665"/>
              <a:gd name="T5" fmla="*/ 184 h 298"/>
              <a:gd name="T6" fmla="*/ 665 w 665"/>
              <a:gd name="T7" fmla="*/ 184 h 298"/>
              <a:gd name="T8" fmla="*/ 0 w 665"/>
              <a:gd name="T9" fmla="*/ 138 h 298"/>
              <a:gd name="T10" fmla="*/ 665 w 665"/>
              <a:gd name="T11" fmla="*/ 138 h 298"/>
              <a:gd name="T12" fmla="*/ 0 w 665"/>
              <a:gd name="T13" fmla="*/ 93 h 298"/>
              <a:gd name="T14" fmla="*/ 665 w 665"/>
              <a:gd name="T15" fmla="*/ 93 h 298"/>
              <a:gd name="T16" fmla="*/ 97 w 665"/>
              <a:gd name="T17" fmla="*/ 24 h 298"/>
              <a:gd name="T18" fmla="*/ 87 w 665"/>
              <a:gd name="T19" fmla="*/ 39 h 298"/>
              <a:gd name="T20" fmla="*/ 91 w 665"/>
              <a:gd name="T21" fmla="*/ 48 h 298"/>
              <a:gd name="T22" fmla="*/ 135 w 665"/>
              <a:gd name="T23" fmla="*/ 48 h 298"/>
              <a:gd name="T24" fmla="*/ 140 w 665"/>
              <a:gd name="T25" fmla="*/ 31 h 298"/>
              <a:gd name="T26" fmla="*/ 122 w 665"/>
              <a:gd name="T27" fmla="*/ 24 h 298"/>
              <a:gd name="T28" fmla="*/ 113 w 665"/>
              <a:gd name="T29" fmla="*/ 34 h 298"/>
              <a:gd name="T30" fmla="*/ 98 w 665"/>
              <a:gd name="T31" fmla="*/ 24 h 298"/>
              <a:gd name="T32" fmla="*/ 456 w 665"/>
              <a:gd name="T33" fmla="*/ 28 h 298"/>
              <a:gd name="T34" fmla="*/ 443 w 665"/>
              <a:gd name="T35" fmla="*/ 43 h 298"/>
              <a:gd name="T36" fmla="*/ 453 w 665"/>
              <a:gd name="T37" fmla="*/ 47 h 298"/>
              <a:gd name="T38" fmla="*/ 470 w 665"/>
              <a:gd name="T39" fmla="*/ 41 h 298"/>
              <a:gd name="T40" fmla="*/ 468 w 665"/>
              <a:gd name="T41" fmla="*/ 32 h 298"/>
              <a:gd name="T42" fmla="*/ 172 w 665"/>
              <a:gd name="T43" fmla="*/ 23 h 298"/>
              <a:gd name="T44" fmla="*/ 161 w 665"/>
              <a:gd name="T45" fmla="*/ 32 h 298"/>
              <a:gd name="T46" fmla="*/ 172 w 665"/>
              <a:gd name="T47" fmla="*/ 47 h 298"/>
              <a:gd name="T48" fmla="*/ 181 w 665"/>
              <a:gd name="T49" fmla="*/ 43 h 298"/>
              <a:gd name="T50" fmla="*/ 183 w 665"/>
              <a:gd name="T51" fmla="*/ 30 h 298"/>
              <a:gd name="T52" fmla="*/ 173 w 665"/>
              <a:gd name="T53" fmla="*/ 24 h 298"/>
              <a:gd name="T54" fmla="*/ 368 w 665"/>
              <a:gd name="T55" fmla="*/ 93 h 298"/>
              <a:gd name="T56" fmla="*/ 505 w 665"/>
              <a:gd name="T57" fmla="*/ 26 h 298"/>
              <a:gd name="T58" fmla="*/ 505 w 665"/>
              <a:gd name="T59" fmla="*/ 36 h 298"/>
              <a:gd name="T60" fmla="*/ 513 w 665"/>
              <a:gd name="T61" fmla="*/ 36 h 298"/>
              <a:gd name="T62" fmla="*/ 505 w 665"/>
              <a:gd name="T63" fmla="*/ 47 h 298"/>
              <a:gd name="T64" fmla="*/ 507 w 665"/>
              <a:gd name="T65" fmla="*/ 55 h 298"/>
              <a:gd name="T66" fmla="*/ 532 w 665"/>
              <a:gd name="T67" fmla="*/ 47 h 298"/>
              <a:gd name="T68" fmla="*/ 520 w 665"/>
              <a:gd name="T69" fmla="*/ 26 h 298"/>
              <a:gd name="T70" fmla="*/ 491 w 665"/>
              <a:gd name="T71" fmla="*/ 21 h 298"/>
              <a:gd name="T72" fmla="*/ 487 w 665"/>
              <a:gd name="T73" fmla="*/ 48 h 298"/>
              <a:gd name="T74" fmla="*/ 495 w 665"/>
              <a:gd name="T75" fmla="*/ 38 h 298"/>
              <a:gd name="T76" fmla="*/ 492 w 665"/>
              <a:gd name="T77" fmla="*/ 19 h 298"/>
              <a:gd name="T78" fmla="*/ 204 w 665"/>
              <a:gd name="T79" fmla="*/ 21 h 298"/>
              <a:gd name="T80" fmla="*/ 189 w 665"/>
              <a:gd name="T81" fmla="*/ 21 h 298"/>
              <a:gd name="T82" fmla="*/ 190 w 665"/>
              <a:gd name="T83" fmla="*/ 38 h 298"/>
              <a:gd name="T84" fmla="*/ 199 w 665"/>
              <a:gd name="T85" fmla="*/ 51 h 298"/>
              <a:gd name="T86" fmla="*/ 206 w 665"/>
              <a:gd name="T87" fmla="*/ 38 h 298"/>
              <a:gd name="T88" fmla="*/ 210 w 665"/>
              <a:gd name="T89" fmla="*/ 22 h 298"/>
              <a:gd name="T90" fmla="*/ 553 w 665"/>
              <a:gd name="T91" fmla="*/ 15 h 298"/>
              <a:gd name="T92" fmla="*/ 541 w 665"/>
              <a:gd name="T93" fmla="*/ 23 h 298"/>
              <a:gd name="T94" fmla="*/ 547 w 665"/>
              <a:gd name="T95" fmla="*/ 40 h 298"/>
              <a:gd name="T96" fmla="*/ 551 w 665"/>
              <a:gd name="T97" fmla="*/ 49 h 298"/>
              <a:gd name="T98" fmla="*/ 559 w 665"/>
              <a:gd name="T99" fmla="*/ 43 h 298"/>
              <a:gd name="T100" fmla="*/ 564 w 665"/>
              <a:gd name="T101" fmla="*/ 34 h 298"/>
              <a:gd name="T102" fmla="*/ 575 w 665"/>
              <a:gd name="T103" fmla="*/ 24 h 298"/>
              <a:gd name="T104" fmla="*/ 560 w 665"/>
              <a:gd name="T105" fmla="*/ 15 h 298"/>
              <a:gd name="T106" fmla="*/ 231 w 665"/>
              <a:gd name="T107" fmla="*/ 298 h 298"/>
              <a:gd name="T108" fmla="*/ 371 w 665"/>
              <a:gd name="T109" fmla="*/ 69 h 298"/>
              <a:gd name="T110" fmla="*/ 97 w 665"/>
              <a:gd name="T111"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5" h="298">
                <a:moveTo>
                  <a:pt x="0" y="276"/>
                </a:moveTo>
                <a:lnTo>
                  <a:pt x="207" y="276"/>
                </a:lnTo>
                <a:lnTo>
                  <a:pt x="207" y="298"/>
                </a:lnTo>
                <a:lnTo>
                  <a:pt x="0" y="298"/>
                </a:lnTo>
                <a:lnTo>
                  <a:pt x="0" y="276"/>
                </a:lnTo>
                <a:close/>
                <a:moveTo>
                  <a:pt x="0" y="230"/>
                </a:moveTo>
                <a:lnTo>
                  <a:pt x="207" y="230"/>
                </a:lnTo>
                <a:lnTo>
                  <a:pt x="207" y="252"/>
                </a:lnTo>
                <a:lnTo>
                  <a:pt x="0" y="252"/>
                </a:lnTo>
                <a:lnTo>
                  <a:pt x="0" y="230"/>
                </a:lnTo>
                <a:close/>
                <a:moveTo>
                  <a:pt x="665" y="206"/>
                </a:moveTo>
                <a:lnTo>
                  <a:pt x="665" y="230"/>
                </a:lnTo>
                <a:lnTo>
                  <a:pt x="574" y="298"/>
                </a:lnTo>
                <a:lnTo>
                  <a:pt x="368" y="298"/>
                </a:lnTo>
                <a:lnTo>
                  <a:pt x="368" y="276"/>
                </a:lnTo>
                <a:lnTo>
                  <a:pt x="574" y="276"/>
                </a:lnTo>
                <a:lnTo>
                  <a:pt x="665" y="206"/>
                </a:lnTo>
                <a:close/>
                <a:moveTo>
                  <a:pt x="0" y="184"/>
                </a:moveTo>
                <a:lnTo>
                  <a:pt x="207" y="184"/>
                </a:lnTo>
                <a:lnTo>
                  <a:pt x="207" y="206"/>
                </a:lnTo>
                <a:lnTo>
                  <a:pt x="0" y="206"/>
                </a:lnTo>
                <a:lnTo>
                  <a:pt x="0" y="184"/>
                </a:lnTo>
                <a:close/>
                <a:moveTo>
                  <a:pt x="665" y="161"/>
                </a:moveTo>
                <a:lnTo>
                  <a:pt x="665" y="184"/>
                </a:lnTo>
                <a:lnTo>
                  <a:pt x="574" y="252"/>
                </a:lnTo>
                <a:lnTo>
                  <a:pt x="368" y="252"/>
                </a:lnTo>
                <a:lnTo>
                  <a:pt x="368" y="230"/>
                </a:lnTo>
                <a:lnTo>
                  <a:pt x="574" y="230"/>
                </a:lnTo>
                <a:lnTo>
                  <a:pt x="665" y="161"/>
                </a:lnTo>
                <a:close/>
                <a:moveTo>
                  <a:pt x="0" y="138"/>
                </a:moveTo>
                <a:lnTo>
                  <a:pt x="207" y="138"/>
                </a:lnTo>
                <a:lnTo>
                  <a:pt x="207" y="161"/>
                </a:lnTo>
                <a:lnTo>
                  <a:pt x="0" y="161"/>
                </a:lnTo>
                <a:lnTo>
                  <a:pt x="0" y="138"/>
                </a:lnTo>
                <a:close/>
                <a:moveTo>
                  <a:pt x="665" y="115"/>
                </a:moveTo>
                <a:lnTo>
                  <a:pt x="665" y="138"/>
                </a:lnTo>
                <a:lnTo>
                  <a:pt x="574" y="206"/>
                </a:lnTo>
                <a:lnTo>
                  <a:pt x="368" y="206"/>
                </a:lnTo>
                <a:lnTo>
                  <a:pt x="368" y="184"/>
                </a:lnTo>
                <a:lnTo>
                  <a:pt x="574" y="184"/>
                </a:lnTo>
                <a:lnTo>
                  <a:pt x="665" y="115"/>
                </a:lnTo>
                <a:close/>
                <a:moveTo>
                  <a:pt x="0" y="93"/>
                </a:moveTo>
                <a:lnTo>
                  <a:pt x="207" y="93"/>
                </a:lnTo>
                <a:lnTo>
                  <a:pt x="207" y="115"/>
                </a:lnTo>
                <a:lnTo>
                  <a:pt x="0" y="115"/>
                </a:lnTo>
                <a:lnTo>
                  <a:pt x="0" y="93"/>
                </a:lnTo>
                <a:close/>
                <a:moveTo>
                  <a:pt x="665" y="69"/>
                </a:moveTo>
                <a:lnTo>
                  <a:pt x="665" y="93"/>
                </a:lnTo>
                <a:lnTo>
                  <a:pt x="574" y="161"/>
                </a:lnTo>
                <a:lnTo>
                  <a:pt x="368" y="161"/>
                </a:lnTo>
                <a:lnTo>
                  <a:pt x="368" y="138"/>
                </a:lnTo>
                <a:lnTo>
                  <a:pt x="574" y="138"/>
                </a:lnTo>
                <a:lnTo>
                  <a:pt x="665" y="69"/>
                </a:lnTo>
                <a:close/>
                <a:moveTo>
                  <a:pt x="97" y="24"/>
                </a:moveTo>
                <a:lnTo>
                  <a:pt x="94" y="26"/>
                </a:lnTo>
                <a:lnTo>
                  <a:pt x="93" y="27"/>
                </a:lnTo>
                <a:lnTo>
                  <a:pt x="92" y="30"/>
                </a:lnTo>
                <a:lnTo>
                  <a:pt x="91" y="34"/>
                </a:lnTo>
                <a:lnTo>
                  <a:pt x="89" y="36"/>
                </a:lnTo>
                <a:lnTo>
                  <a:pt x="87" y="39"/>
                </a:lnTo>
                <a:lnTo>
                  <a:pt x="85" y="41"/>
                </a:lnTo>
                <a:lnTo>
                  <a:pt x="85" y="43"/>
                </a:lnTo>
                <a:lnTo>
                  <a:pt x="85" y="45"/>
                </a:lnTo>
                <a:lnTo>
                  <a:pt x="85" y="47"/>
                </a:lnTo>
                <a:lnTo>
                  <a:pt x="88" y="48"/>
                </a:lnTo>
                <a:lnTo>
                  <a:pt x="91" y="48"/>
                </a:lnTo>
                <a:lnTo>
                  <a:pt x="102" y="48"/>
                </a:lnTo>
                <a:lnTo>
                  <a:pt x="109" y="48"/>
                </a:lnTo>
                <a:lnTo>
                  <a:pt x="114" y="48"/>
                </a:lnTo>
                <a:lnTo>
                  <a:pt x="121" y="48"/>
                </a:lnTo>
                <a:lnTo>
                  <a:pt x="128" y="49"/>
                </a:lnTo>
                <a:lnTo>
                  <a:pt x="135" y="48"/>
                </a:lnTo>
                <a:lnTo>
                  <a:pt x="139" y="45"/>
                </a:lnTo>
                <a:lnTo>
                  <a:pt x="140" y="43"/>
                </a:lnTo>
                <a:lnTo>
                  <a:pt x="142" y="39"/>
                </a:lnTo>
                <a:lnTo>
                  <a:pt x="143" y="36"/>
                </a:lnTo>
                <a:lnTo>
                  <a:pt x="142" y="32"/>
                </a:lnTo>
                <a:lnTo>
                  <a:pt x="140" y="31"/>
                </a:lnTo>
                <a:lnTo>
                  <a:pt x="138" y="28"/>
                </a:lnTo>
                <a:lnTo>
                  <a:pt x="134" y="27"/>
                </a:lnTo>
                <a:lnTo>
                  <a:pt x="131" y="26"/>
                </a:lnTo>
                <a:lnTo>
                  <a:pt x="127" y="24"/>
                </a:lnTo>
                <a:lnTo>
                  <a:pt x="125" y="24"/>
                </a:lnTo>
                <a:lnTo>
                  <a:pt x="122" y="24"/>
                </a:lnTo>
                <a:lnTo>
                  <a:pt x="119" y="26"/>
                </a:lnTo>
                <a:lnTo>
                  <a:pt x="118" y="28"/>
                </a:lnTo>
                <a:lnTo>
                  <a:pt x="117" y="31"/>
                </a:lnTo>
                <a:lnTo>
                  <a:pt x="115" y="32"/>
                </a:lnTo>
                <a:lnTo>
                  <a:pt x="114" y="32"/>
                </a:lnTo>
                <a:lnTo>
                  <a:pt x="113" y="34"/>
                </a:lnTo>
                <a:lnTo>
                  <a:pt x="110" y="32"/>
                </a:lnTo>
                <a:lnTo>
                  <a:pt x="108" y="30"/>
                </a:lnTo>
                <a:lnTo>
                  <a:pt x="105" y="28"/>
                </a:lnTo>
                <a:lnTo>
                  <a:pt x="104" y="27"/>
                </a:lnTo>
                <a:lnTo>
                  <a:pt x="101" y="26"/>
                </a:lnTo>
                <a:lnTo>
                  <a:pt x="98" y="24"/>
                </a:lnTo>
                <a:lnTo>
                  <a:pt x="97" y="24"/>
                </a:lnTo>
                <a:close/>
                <a:moveTo>
                  <a:pt x="460" y="23"/>
                </a:moveTo>
                <a:lnTo>
                  <a:pt x="460" y="24"/>
                </a:lnTo>
                <a:lnTo>
                  <a:pt x="458" y="26"/>
                </a:lnTo>
                <a:lnTo>
                  <a:pt x="457" y="27"/>
                </a:lnTo>
                <a:lnTo>
                  <a:pt x="456" y="28"/>
                </a:lnTo>
                <a:lnTo>
                  <a:pt x="453" y="31"/>
                </a:lnTo>
                <a:lnTo>
                  <a:pt x="451" y="34"/>
                </a:lnTo>
                <a:lnTo>
                  <a:pt x="448" y="36"/>
                </a:lnTo>
                <a:lnTo>
                  <a:pt x="445" y="39"/>
                </a:lnTo>
                <a:lnTo>
                  <a:pt x="443" y="41"/>
                </a:lnTo>
                <a:lnTo>
                  <a:pt x="443" y="43"/>
                </a:lnTo>
                <a:lnTo>
                  <a:pt x="443" y="44"/>
                </a:lnTo>
                <a:lnTo>
                  <a:pt x="444" y="44"/>
                </a:lnTo>
                <a:lnTo>
                  <a:pt x="447" y="44"/>
                </a:lnTo>
                <a:lnTo>
                  <a:pt x="449" y="45"/>
                </a:lnTo>
                <a:lnTo>
                  <a:pt x="451" y="45"/>
                </a:lnTo>
                <a:lnTo>
                  <a:pt x="453" y="47"/>
                </a:lnTo>
                <a:lnTo>
                  <a:pt x="454" y="48"/>
                </a:lnTo>
                <a:lnTo>
                  <a:pt x="457" y="48"/>
                </a:lnTo>
                <a:lnTo>
                  <a:pt x="461" y="47"/>
                </a:lnTo>
                <a:lnTo>
                  <a:pt x="464" y="45"/>
                </a:lnTo>
                <a:lnTo>
                  <a:pt x="468" y="43"/>
                </a:lnTo>
                <a:lnTo>
                  <a:pt x="470" y="41"/>
                </a:lnTo>
                <a:lnTo>
                  <a:pt x="471" y="39"/>
                </a:lnTo>
                <a:lnTo>
                  <a:pt x="473" y="36"/>
                </a:lnTo>
                <a:lnTo>
                  <a:pt x="474" y="35"/>
                </a:lnTo>
                <a:lnTo>
                  <a:pt x="473" y="34"/>
                </a:lnTo>
                <a:lnTo>
                  <a:pt x="471" y="32"/>
                </a:lnTo>
                <a:lnTo>
                  <a:pt x="468" y="32"/>
                </a:lnTo>
                <a:lnTo>
                  <a:pt x="466" y="30"/>
                </a:lnTo>
                <a:lnTo>
                  <a:pt x="464" y="28"/>
                </a:lnTo>
                <a:lnTo>
                  <a:pt x="462" y="26"/>
                </a:lnTo>
                <a:lnTo>
                  <a:pt x="461" y="24"/>
                </a:lnTo>
                <a:lnTo>
                  <a:pt x="460" y="23"/>
                </a:lnTo>
                <a:close/>
                <a:moveTo>
                  <a:pt x="172" y="23"/>
                </a:moveTo>
                <a:lnTo>
                  <a:pt x="169" y="23"/>
                </a:lnTo>
                <a:lnTo>
                  <a:pt x="166" y="24"/>
                </a:lnTo>
                <a:lnTo>
                  <a:pt x="165" y="27"/>
                </a:lnTo>
                <a:lnTo>
                  <a:pt x="164" y="28"/>
                </a:lnTo>
                <a:lnTo>
                  <a:pt x="163" y="31"/>
                </a:lnTo>
                <a:lnTo>
                  <a:pt x="161" y="32"/>
                </a:lnTo>
                <a:lnTo>
                  <a:pt x="161" y="34"/>
                </a:lnTo>
                <a:lnTo>
                  <a:pt x="161" y="34"/>
                </a:lnTo>
                <a:lnTo>
                  <a:pt x="163" y="36"/>
                </a:lnTo>
                <a:lnTo>
                  <a:pt x="165" y="39"/>
                </a:lnTo>
                <a:lnTo>
                  <a:pt x="168" y="43"/>
                </a:lnTo>
                <a:lnTo>
                  <a:pt x="172" y="47"/>
                </a:lnTo>
                <a:lnTo>
                  <a:pt x="174" y="48"/>
                </a:lnTo>
                <a:lnTo>
                  <a:pt x="176" y="48"/>
                </a:lnTo>
                <a:lnTo>
                  <a:pt x="178" y="48"/>
                </a:lnTo>
                <a:lnTo>
                  <a:pt x="178" y="47"/>
                </a:lnTo>
                <a:lnTo>
                  <a:pt x="180" y="44"/>
                </a:lnTo>
                <a:lnTo>
                  <a:pt x="181" y="43"/>
                </a:lnTo>
                <a:lnTo>
                  <a:pt x="181" y="41"/>
                </a:lnTo>
                <a:lnTo>
                  <a:pt x="183" y="38"/>
                </a:lnTo>
                <a:lnTo>
                  <a:pt x="185" y="34"/>
                </a:lnTo>
                <a:lnTo>
                  <a:pt x="185" y="32"/>
                </a:lnTo>
                <a:lnTo>
                  <a:pt x="185" y="30"/>
                </a:lnTo>
                <a:lnTo>
                  <a:pt x="183" y="30"/>
                </a:lnTo>
                <a:lnTo>
                  <a:pt x="182" y="28"/>
                </a:lnTo>
                <a:lnTo>
                  <a:pt x="180" y="27"/>
                </a:lnTo>
                <a:lnTo>
                  <a:pt x="178" y="27"/>
                </a:lnTo>
                <a:lnTo>
                  <a:pt x="176" y="26"/>
                </a:lnTo>
                <a:lnTo>
                  <a:pt x="174" y="26"/>
                </a:lnTo>
                <a:lnTo>
                  <a:pt x="173" y="24"/>
                </a:lnTo>
                <a:lnTo>
                  <a:pt x="172" y="23"/>
                </a:lnTo>
                <a:close/>
                <a:moveTo>
                  <a:pt x="665" y="23"/>
                </a:moveTo>
                <a:lnTo>
                  <a:pt x="665" y="47"/>
                </a:lnTo>
                <a:lnTo>
                  <a:pt x="574" y="115"/>
                </a:lnTo>
                <a:lnTo>
                  <a:pt x="368" y="115"/>
                </a:lnTo>
                <a:lnTo>
                  <a:pt x="368" y="93"/>
                </a:lnTo>
                <a:lnTo>
                  <a:pt x="574" y="93"/>
                </a:lnTo>
                <a:lnTo>
                  <a:pt x="665" y="23"/>
                </a:lnTo>
                <a:close/>
                <a:moveTo>
                  <a:pt x="512" y="21"/>
                </a:moveTo>
                <a:lnTo>
                  <a:pt x="509" y="21"/>
                </a:lnTo>
                <a:lnTo>
                  <a:pt x="507" y="23"/>
                </a:lnTo>
                <a:lnTo>
                  <a:pt x="505" y="26"/>
                </a:lnTo>
                <a:lnTo>
                  <a:pt x="504" y="27"/>
                </a:lnTo>
                <a:lnTo>
                  <a:pt x="504" y="28"/>
                </a:lnTo>
                <a:lnTo>
                  <a:pt x="504" y="31"/>
                </a:lnTo>
                <a:lnTo>
                  <a:pt x="504" y="34"/>
                </a:lnTo>
                <a:lnTo>
                  <a:pt x="504" y="35"/>
                </a:lnTo>
                <a:lnTo>
                  <a:pt x="505" y="36"/>
                </a:lnTo>
                <a:lnTo>
                  <a:pt x="507" y="36"/>
                </a:lnTo>
                <a:lnTo>
                  <a:pt x="508" y="36"/>
                </a:lnTo>
                <a:lnTo>
                  <a:pt x="509" y="36"/>
                </a:lnTo>
                <a:lnTo>
                  <a:pt x="511" y="36"/>
                </a:lnTo>
                <a:lnTo>
                  <a:pt x="512" y="36"/>
                </a:lnTo>
                <a:lnTo>
                  <a:pt x="513" y="36"/>
                </a:lnTo>
                <a:lnTo>
                  <a:pt x="513" y="38"/>
                </a:lnTo>
                <a:lnTo>
                  <a:pt x="512" y="40"/>
                </a:lnTo>
                <a:lnTo>
                  <a:pt x="511" y="43"/>
                </a:lnTo>
                <a:lnTo>
                  <a:pt x="509" y="44"/>
                </a:lnTo>
                <a:lnTo>
                  <a:pt x="508" y="45"/>
                </a:lnTo>
                <a:lnTo>
                  <a:pt x="505" y="47"/>
                </a:lnTo>
                <a:lnTo>
                  <a:pt x="504" y="49"/>
                </a:lnTo>
                <a:lnTo>
                  <a:pt x="503" y="51"/>
                </a:lnTo>
                <a:lnTo>
                  <a:pt x="503" y="52"/>
                </a:lnTo>
                <a:lnTo>
                  <a:pt x="503" y="53"/>
                </a:lnTo>
                <a:lnTo>
                  <a:pt x="504" y="53"/>
                </a:lnTo>
                <a:lnTo>
                  <a:pt x="507" y="55"/>
                </a:lnTo>
                <a:lnTo>
                  <a:pt x="512" y="55"/>
                </a:lnTo>
                <a:lnTo>
                  <a:pt x="519" y="53"/>
                </a:lnTo>
                <a:lnTo>
                  <a:pt x="524" y="52"/>
                </a:lnTo>
                <a:lnTo>
                  <a:pt x="528" y="51"/>
                </a:lnTo>
                <a:lnTo>
                  <a:pt x="530" y="49"/>
                </a:lnTo>
                <a:lnTo>
                  <a:pt x="532" y="47"/>
                </a:lnTo>
                <a:lnTo>
                  <a:pt x="530" y="44"/>
                </a:lnTo>
                <a:lnTo>
                  <a:pt x="529" y="41"/>
                </a:lnTo>
                <a:lnTo>
                  <a:pt x="526" y="38"/>
                </a:lnTo>
                <a:lnTo>
                  <a:pt x="525" y="34"/>
                </a:lnTo>
                <a:lnTo>
                  <a:pt x="523" y="30"/>
                </a:lnTo>
                <a:lnTo>
                  <a:pt x="520" y="26"/>
                </a:lnTo>
                <a:lnTo>
                  <a:pt x="517" y="23"/>
                </a:lnTo>
                <a:lnTo>
                  <a:pt x="515" y="21"/>
                </a:lnTo>
                <a:lnTo>
                  <a:pt x="512" y="21"/>
                </a:lnTo>
                <a:close/>
                <a:moveTo>
                  <a:pt x="494" y="19"/>
                </a:moveTo>
                <a:lnTo>
                  <a:pt x="492" y="19"/>
                </a:lnTo>
                <a:lnTo>
                  <a:pt x="491" y="21"/>
                </a:lnTo>
                <a:lnTo>
                  <a:pt x="487" y="27"/>
                </a:lnTo>
                <a:lnTo>
                  <a:pt x="483" y="35"/>
                </a:lnTo>
                <a:lnTo>
                  <a:pt x="482" y="43"/>
                </a:lnTo>
                <a:lnTo>
                  <a:pt x="483" y="47"/>
                </a:lnTo>
                <a:lnTo>
                  <a:pt x="485" y="48"/>
                </a:lnTo>
                <a:lnTo>
                  <a:pt x="487" y="48"/>
                </a:lnTo>
                <a:lnTo>
                  <a:pt x="488" y="48"/>
                </a:lnTo>
                <a:lnTo>
                  <a:pt x="491" y="47"/>
                </a:lnTo>
                <a:lnTo>
                  <a:pt x="492" y="45"/>
                </a:lnTo>
                <a:lnTo>
                  <a:pt x="494" y="43"/>
                </a:lnTo>
                <a:lnTo>
                  <a:pt x="495" y="40"/>
                </a:lnTo>
                <a:lnTo>
                  <a:pt x="495" y="38"/>
                </a:lnTo>
                <a:lnTo>
                  <a:pt x="494" y="34"/>
                </a:lnTo>
                <a:lnTo>
                  <a:pt x="494" y="30"/>
                </a:lnTo>
                <a:lnTo>
                  <a:pt x="492" y="27"/>
                </a:lnTo>
                <a:lnTo>
                  <a:pt x="491" y="23"/>
                </a:lnTo>
                <a:lnTo>
                  <a:pt x="491" y="21"/>
                </a:lnTo>
                <a:lnTo>
                  <a:pt x="492" y="19"/>
                </a:lnTo>
                <a:lnTo>
                  <a:pt x="494" y="19"/>
                </a:lnTo>
                <a:close/>
                <a:moveTo>
                  <a:pt x="208" y="18"/>
                </a:moveTo>
                <a:lnTo>
                  <a:pt x="208" y="18"/>
                </a:lnTo>
                <a:lnTo>
                  <a:pt x="207" y="19"/>
                </a:lnTo>
                <a:lnTo>
                  <a:pt x="206" y="21"/>
                </a:lnTo>
                <a:lnTo>
                  <a:pt x="204" y="21"/>
                </a:lnTo>
                <a:lnTo>
                  <a:pt x="203" y="22"/>
                </a:lnTo>
                <a:lnTo>
                  <a:pt x="200" y="22"/>
                </a:lnTo>
                <a:lnTo>
                  <a:pt x="197" y="22"/>
                </a:lnTo>
                <a:lnTo>
                  <a:pt x="193" y="21"/>
                </a:lnTo>
                <a:lnTo>
                  <a:pt x="190" y="21"/>
                </a:lnTo>
                <a:lnTo>
                  <a:pt x="189" y="21"/>
                </a:lnTo>
                <a:lnTo>
                  <a:pt x="189" y="22"/>
                </a:lnTo>
                <a:lnTo>
                  <a:pt x="189" y="24"/>
                </a:lnTo>
                <a:lnTo>
                  <a:pt x="189" y="26"/>
                </a:lnTo>
                <a:lnTo>
                  <a:pt x="189" y="30"/>
                </a:lnTo>
                <a:lnTo>
                  <a:pt x="189" y="32"/>
                </a:lnTo>
                <a:lnTo>
                  <a:pt x="190" y="38"/>
                </a:lnTo>
                <a:lnTo>
                  <a:pt x="190" y="40"/>
                </a:lnTo>
                <a:lnTo>
                  <a:pt x="191" y="43"/>
                </a:lnTo>
                <a:lnTo>
                  <a:pt x="193" y="44"/>
                </a:lnTo>
                <a:lnTo>
                  <a:pt x="195" y="47"/>
                </a:lnTo>
                <a:lnTo>
                  <a:pt x="197" y="49"/>
                </a:lnTo>
                <a:lnTo>
                  <a:pt x="199" y="51"/>
                </a:lnTo>
                <a:lnTo>
                  <a:pt x="200" y="51"/>
                </a:lnTo>
                <a:lnTo>
                  <a:pt x="202" y="48"/>
                </a:lnTo>
                <a:lnTo>
                  <a:pt x="203" y="47"/>
                </a:lnTo>
                <a:lnTo>
                  <a:pt x="204" y="43"/>
                </a:lnTo>
                <a:lnTo>
                  <a:pt x="204" y="40"/>
                </a:lnTo>
                <a:lnTo>
                  <a:pt x="206" y="38"/>
                </a:lnTo>
                <a:lnTo>
                  <a:pt x="207" y="35"/>
                </a:lnTo>
                <a:lnTo>
                  <a:pt x="207" y="32"/>
                </a:lnTo>
                <a:lnTo>
                  <a:pt x="208" y="30"/>
                </a:lnTo>
                <a:lnTo>
                  <a:pt x="208" y="26"/>
                </a:lnTo>
                <a:lnTo>
                  <a:pt x="208" y="23"/>
                </a:lnTo>
                <a:lnTo>
                  <a:pt x="210" y="22"/>
                </a:lnTo>
                <a:lnTo>
                  <a:pt x="210" y="21"/>
                </a:lnTo>
                <a:lnTo>
                  <a:pt x="210" y="18"/>
                </a:lnTo>
                <a:lnTo>
                  <a:pt x="208" y="18"/>
                </a:lnTo>
                <a:close/>
                <a:moveTo>
                  <a:pt x="558" y="15"/>
                </a:moveTo>
                <a:lnTo>
                  <a:pt x="555" y="15"/>
                </a:lnTo>
                <a:lnTo>
                  <a:pt x="553" y="15"/>
                </a:lnTo>
                <a:lnTo>
                  <a:pt x="550" y="17"/>
                </a:lnTo>
                <a:lnTo>
                  <a:pt x="546" y="17"/>
                </a:lnTo>
                <a:lnTo>
                  <a:pt x="543" y="18"/>
                </a:lnTo>
                <a:lnTo>
                  <a:pt x="542" y="19"/>
                </a:lnTo>
                <a:lnTo>
                  <a:pt x="541" y="21"/>
                </a:lnTo>
                <a:lnTo>
                  <a:pt x="541" y="23"/>
                </a:lnTo>
                <a:lnTo>
                  <a:pt x="543" y="27"/>
                </a:lnTo>
                <a:lnTo>
                  <a:pt x="546" y="31"/>
                </a:lnTo>
                <a:lnTo>
                  <a:pt x="547" y="34"/>
                </a:lnTo>
                <a:lnTo>
                  <a:pt x="547" y="36"/>
                </a:lnTo>
                <a:lnTo>
                  <a:pt x="547" y="38"/>
                </a:lnTo>
                <a:lnTo>
                  <a:pt x="547" y="40"/>
                </a:lnTo>
                <a:lnTo>
                  <a:pt x="546" y="40"/>
                </a:lnTo>
                <a:lnTo>
                  <a:pt x="546" y="41"/>
                </a:lnTo>
                <a:lnTo>
                  <a:pt x="546" y="43"/>
                </a:lnTo>
                <a:lnTo>
                  <a:pt x="547" y="45"/>
                </a:lnTo>
                <a:lnTo>
                  <a:pt x="549" y="47"/>
                </a:lnTo>
                <a:lnTo>
                  <a:pt x="551" y="49"/>
                </a:lnTo>
                <a:lnTo>
                  <a:pt x="553" y="51"/>
                </a:lnTo>
                <a:lnTo>
                  <a:pt x="554" y="52"/>
                </a:lnTo>
                <a:lnTo>
                  <a:pt x="557" y="52"/>
                </a:lnTo>
                <a:lnTo>
                  <a:pt x="558" y="51"/>
                </a:lnTo>
                <a:lnTo>
                  <a:pt x="559" y="47"/>
                </a:lnTo>
                <a:lnTo>
                  <a:pt x="559" y="43"/>
                </a:lnTo>
                <a:lnTo>
                  <a:pt x="559" y="40"/>
                </a:lnTo>
                <a:lnTo>
                  <a:pt x="559" y="38"/>
                </a:lnTo>
                <a:lnTo>
                  <a:pt x="559" y="36"/>
                </a:lnTo>
                <a:lnTo>
                  <a:pt x="559" y="35"/>
                </a:lnTo>
                <a:lnTo>
                  <a:pt x="560" y="34"/>
                </a:lnTo>
                <a:lnTo>
                  <a:pt x="564" y="34"/>
                </a:lnTo>
                <a:lnTo>
                  <a:pt x="567" y="34"/>
                </a:lnTo>
                <a:lnTo>
                  <a:pt x="570" y="32"/>
                </a:lnTo>
                <a:lnTo>
                  <a:pt x="571" y="31"/>
                </a:lnTo>
                <a:lnTo>
                  <a:pt x="572" y="28"/>
                </a:lnTo>
                <a:lnTo>
                  <a:pt x="574" y="27"/>
                </a:lnTo>
                <a:lnTo>
                  <a:pt x="575" y="24"/>
                </a:lnTo>
                <a:lnTo>
                  <a:pt x="574" y="22"/>
                </a:lnTo>
                <a:lnTo>
                  <a:pt x="572" y="21"/>
                </a:lnTo>
                <a:lnTo>
                  <a:pt x="570" y="18"/>
                </a:lnTo>
                <a:lnTo>
                  <a:pt x="566" y="17"/>
                </a:lnTo>
                <a:lnTo>
                  <a:pt x="560" y="15"/>
                </a:lnTo>
                <a:lnTo>
                  <a:pt x="560" y="15"/>
                </a:lnTo>
                <a:lnTo>
                  <a:pt x="558" y="15"/>
                </a:lnTo>
                <a:close/>
                <a:moveTo>
                  <a:pt x="326" y="1"/>
                </a:moveTo>
                <a:lnTo>
                  <a:pt x="433" y="1"/>
                </a:lnTo>
                <a:lnTo>
                  <a:pt x="344" y="69"/>
                </a:lnTo>
                <a:lnTo>
                  <a:pt x="344" y="298"/>
                </a:lnTo>
                <a:lnTo>
                  <a:pt x="231" y="298"/>
                </a:lnTo>
                <a:lnTo>
                  <a:pt x="231" y="69"/>
                </a:lnTo>
                <a:lnTo>
                  <a:pt x="326" y="1"/>
                </a:lnTo>
                <a:close/>
                <a:moveTo>
                  <a:pt x="465" y="0"/>
                </a:moveTo>
                <a:lnTo>
                  <a:pt x="665" y="0"/>
                </a:lnTo>
                <a:lnTo>
                  <a:pt x="574" y="69"/>
                </a:lnTo>
                <a:lnTo>
                  <a:pt x="371" y="69"/>
                </a:lnTo>
                <a:lnTo>
                  <a:pt x="465" y="0"/>
                </a:lnTo>
                <a:close/>
                <a:moveTo>
                  <a:pt x="97" y="0"/>
                </a:moveTo>
                <a:lnTo>
                  <a:pt x="296" y="0"/>
                </a:lnTo>
                <a:lnTo>
                  <a:pt x="204" y="69"/>
                </a:lnTo>
                <a:lnTo>
                  <a:pt x="4" y="69"/>
                </a:lnTo>
                <a:lnTo>
                  <a:pt x="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kern="1200"/>
          </a:p>
        </p:txBody>
      </p:sp>
      <p:pic>
        <p:nvPicPr>
          <p:cNvPr id="41" name="図 40"/>
          <p:cNvPicPr>
            <a:picLocks noChangeAspect="1"/>
          </p:cNvPicPr>
          <p:nvPr/>
        </p:nvPicPr>
        <p:blipFill rotWithShape="1">
          <a:blip r:embed="rId9"/>
          <a:srcRect l="11957" t="24213" r="12181" b="16622"/>
          <a:stretch/>
        </p:blipFill>
        <p:spPr>
          <a:xfrm>
            <a:off x="5654647" y="5740737"/>
            <a:ext cx="678133" cy="528882"/>
          </a:xfrm>
          <a:prstGeom prst="rect">
            <a:avLst/>
          </a:prstGeom>
        </p:spPr>
      </p:pic>
      <p:sp>
        <p:nvSpPr>
          <p:cNvPr id="42" name="テキスト ボックス 41"/>
          <p:cNvSpPr txBox="1"/>
          <p:nvPr/>
        </p:nvSpPr>
        <p:spPr>
          <a:xfrm>
            <a:off x="5654647" y="4961601"/>
            <a:ext cx="697627" cy="400110"/>
          </a:xfrm>
          <a:prstGeom prst="rect">
            <a:avLst/>
          </a:prstGeom>
          <a:noFill/>
        </p:spPr>
        <p:txBody>
          <a:bodyPr wrap="none" rtlCol="0">
            <a:spAutoFit/>
          </a:bodyPr>
          <a:lstStyle/>
          <a:p>
            <a:r>
              <a:rPr lang="ja-JP" altLang="en-US" sz="2000" dirty="0" smtClean="0"/>
              <a:t>協力</a:t>
            </a:r>
            <a:endParaRPr kumimoji="1" lang="ja-JP" altLang="en-US" sz="2000" dirty="0"/>
          </a:p>
        </p:txBody>
      </p:sp>
      <p:sp>
        <p:nvSpPr>
          <p:cNvPr id="43" name="テキスト ボックス 42"/>
          <p:cNvSpPr txBox="1"/>
          <p:nvPr/>
        </p:nvSpPr>
        <p:spPr>
          <a:xfrm>
            <a:off x="117769" y="51754"/>
            <a:ext cx="2339102" cy="1077218"/>
          </a:xfrm>
          <a:prstGeom prst="rect">
            <a:avLst/>
          </a:prstGeom>
          <a:noFill/>
        </p:spPr>
        <p:txBody>
          <a:bodyPr wrap="none" rtlCol="0">
            <a:spAutoFit/>
          </a:bodyPr>
          <a:lstStyle/>
          <a:p>
            <a:r>
              <a:rPr lang="ja-JP" altLang="en-US" sz="2800" dirty="0" smtClean="0">
                <a:latin typeface="+mj-ea"/>
                <a:ea typeface="+mj-ea"/>
              </a:rPr>
              <a:t>公園</a:t>
            </a:r>
            <a:r>
              <a:rPr lang="en-US" altLang="en-US" sz="2800" dirty="0" smtClean="0">
                <a:latin typeface="+mj-ea"/>
                <a:ea typeface="+mj-ea"/>
              </a:rPr>
              <a:t>税の導入</a:t>
            </a:r>
          </a:p>
          <a:p>
            <a:r>
              <a:rPr kumimoji="1" lang="ja-JP" altLang="en-US" sz="3600" dirty="0" smtClean="0">
                <a:latin typeface="+mj-ea"/>
                <a:ea typeface="+mj-ea"/>
              </a:rPr>
              <a:t>概要</a:t>
            </a:r>
            <a:endParaRPr kumimoji="1" lang="ja-JP" altLang="en-US" sz="3600" dirty="0">
              <a:latin typeface="+mj-ea"/>
              <a:ea typeface="+mj-ea"/>
            </a:endParaRPr>
          </a:p>
        </p:txBody>
      </p:sp>
      <p:sp>
        <p:nvSpPr>
          <p:cNvPr id="5" name="テキスト ボックス 4"/>
          <p:cNvSpPr txBox="1"/>
          <p:nvPr/>
        </p:nvSpPr>
        <p:spPr>
          <a:xfrm>
            <a:off x="1809594" y="3595802"/>
            <a:ext cx="2056022" cy="769441"/>
          </a:xfrm>
          <a:prstGeom prst="rect">
            <a:avLst/>
          </a:prstGeom>
          <a:noFill/>
        </p:spPr>
        <p:txBody>
          <a:bodyPr wrap="none" rtlCol="0">
            <a:spAutoFit/>
          </a:bodyPr>
          <a:lstStyle/>
          <a:p>
            <a:pPr algn="ctr"/>
            <a:r>
              <a:rPr kumimoji="1" lang="ja-JP" altLang="en-US" sz="2000" dirty="0" smtClean="0">
                <a:solidFill>
                  <a:schemeClr val="bg1"/>
                </a:solidFill>
              </a:rPr>
              <a:t>財源確保</a:t>
            </a:r>
            <a:endParaRPr kumimoji="1" lang="en-US" altLang="ja-JP" sz="2000" dirty="0" smtClean="0">
              <a:solidFill>
                <a:schemeClr val="bg1"/>
              </a:solidFill>
            </a:endParaRPr>
          </a:p>
          <a:p>
            <a:pPr algn="ctr"/>
            <a:r>
              <a:rPr lang="ja-JP" altLang="en-US" sz="2000" dirty="0" smtClean="0">
                <a:solidFill>
                  <a:schemeClr val="bg1"/>
                </a:solidFill>
              </a:rPr>
              <a:t>一律</a:t>
            </a:r>
            <a:r>
              <a:rPr lang="en-US" altLang="ja-JP" sz="2400" dirty="0" smtClean="0">
                <a:solidFill>
                  <a:schemeClr val="bg1"/>
                </a:solidFill>
              </a:rPr>
              <a:t>2000</a:t>
            </a:r>
            <a:r>
              <a:rPr lang="ja-JP" altLang="en-US" sz="2400" dirty="0" smtClean="0">
                <a:solidFill>
                  <a:schemeClr val="bg1"/>
                </a:solidFill>
              </a:rPr>
              <a:t>円</a:t>
            </a:r>
            <a:r>
              <a:rPr lang="en-US" altLang="ja-JP" sz="2400" dirty="0" smtClean="0">
                <a:solidFill>
                  <a:schemeClr val="bg1"/>
                </a:solidFill>
              </a:rPr>
              <a:t>/</a:t>
            </a:r>
            <a:r>
              <a:rPr lang="ja-JP" altLang="en-US" sz="2400" dirty="0" smtClean="0">
                <a:solidFill>
                  <a:schemeClr val="bg1"/>
                </a:solidFill>
              </a:rPr>
              <a:t>年</a:t>
            </a:r>
            <a:endParaRPr kumimoji="1" lang="ja-JP" altLang="en-US" sz="2400" dirty="0">
              <a:solidFill>
                <a:schemeClr val="bg1"/>
              </a:solidFill>
            </a:endParaRPr>
          </a:p>
        </p:txBody>
      </p:sp>
      <p:sp>
        <p:nvSpPr>
          <p:cNvPr id="6" name="テキスト ボックス 5"/>
          <p:cNvSpPr txBox="1"/>
          <p:nvPr/>
        </p:nvSpPr>
        <p:spPr>
          <a:xfrm>
            <a:off x="7001021" y="6145731"/>
            <a:ext cx="1569660" cy="369332"/>
          </a:xfrm>
          <a:prstGeom prst="rect">
            <a:avLst/>
          </a:prstGeom>
          <a:noFill/>
        </p:spPr>
        <p:txBody>
          <a:bodyPr wrap="none" rtlCol="0">
            <a:spAutoFit/>
          </a:bodyPr>
          <a:lstStyle/>
          <a:p>
            <a:r>
              <a:rPr kumimoji="1" lang="ja-JP" altLang="en-US" dirty="0" smtClean="0"/>
              <a:t>公園活用事業</a:t>
            </a:r>
            <a:endParaRPr kumimoji="1" lang="ja-JP" altLang="en-US" dirty="0"/>
          </a:p>
        </p:txBody>
      </p:sp>
      <p:sp>
        <p:nvSpPr>
          <p:cNvPr id="44" name="角丸四角形吹き出し 43"/>
          <p:cNvSpPr/>
          <p:nvPr/>
        </p:nvSpPr>
        <p:spPr>
          <a:xfrm>
            <a:off x="5222169" y="3546898"/>
            <a:ext cx="3486750" cy="878618"/>
          </a:xfrm>
          <a:prstGeom prst="wedgeRoundRectCallout">
            <a:avLst>
              <a:gd name="adj1" fmla="val -269"/>
              <a:gd name="adj2" fmla="val 100829"/>
              <a:gd name="adj3" fmla="val 16667"/>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dirty="0">
              <a:solidFill>
                <a:srgbClr val="FFFFFF"/>
              </a:solidFill>
              <a:latin typeface="メイリオ"/>
              <a:ea typeface="メイリオ"/>
              <a:cs typeface="メイリオ"/>
            </a:endParaRPr>
          </a:p>
        </p:txBody>
      </p:sp>
      <p:sp>
        <p:nvSpPr>
          <p:cNvPr id="4" name="テキスト ボックス 3"/>
          <p:cNvSpPr txBox="1"/>
          <p:nvPr/>
        </p:nvSpPr>
        <p:spPr>
          <a:xfrm>
            <a:off x="5329986" y="3626784"/>
            <a:ext cx="3336571" cy="707886"/>
          </a:xfrm>
          <a:prstGeom prst="rect">
            <a:avLst/>
          </a:prstGeom>
          <a:noFill/>
        </p:spPr>
        <p:txBody>
          <a:bodyPr wrap="none" rtlCol="0">
            <a:spAutoFit/>
          </a:bodyPr>
          <a:lstStyle/>
          <a:p>
            <a:r>
              <a:rPr lang="ja-JP" altLang="en-US" sz="2000" dirty="0" smtClean="0">
                <a:solidFill>
                  <a:srgbClr val="FFFFFF"/>
                </a:solidFill>
              </a:rPr>
              <a:t>花を植える・</a:t>
            </a:r>
            <a:r>
              <a:rPr kumimoji="1" lang="ja-JP" altLang="en-US" sz="2000" dirty="0" smtClean="0">
                <a:solidFill>
                  <a:srgbClr val="FFFFFF"/>
                </a:solidFill>
              </a:rPr>
              <a:t>除草作業</a:t>
            </a:r>
            <a:endParaRPr kumimoji="1" lang="en-US" altLang="ja-JP" sz="2000" dirty="0" smtClean="0">
              <a:solidFill>
                <a:srgbClr val="FFFFFF"/>
              </a:solidFill>
            </a:endParaRPr>
          </a:p>
          <a:p>
            <a:r>
              <a:rPr lang="ja-JP" altLang="en-US" sz="2000" dirty="0" smtClean="0">
                <a:solidFill>
                  <a:srgbClr val="FFFFFF"/>
                </a:solidFill>
              </a:rPr>
              <a:t>遊具の改善・</a:t>
            </a:r>
            <a:r>
              <a:rPr kumimoji="1" lang="ja-JP" altLang="en-US" sz="2000" dirty="0" smtClean="0">
                <a:solidFill>
                  <a:srgbClr val="FFFFFF"/>
                </a:solidFill>
              </a:rPr>
              <a:t>イベント開催</a:t>
            </a:r>
            <a:r>
              <a:rPr kumimoji="1" lang="en-US" altLang="ja-JP" sz="2000" dirty="0" smtClean="0">
                <a:solidFill>
                  <a:srgbClr val="FFFFFF"/>
                </a:solidFill>
              </a:rPr>
              <a:t>etc.</a:t>
            </a:r>
            <a:endParaRPr kumimoji="1" lang="ja-JP" altLang="en-US" sz="2000" dirty="0">
              <a:solidFill>
                <a:srgbClr val="FFFFFF"/>
              </a:solidFill>
            </a:endParaRPr>
          </a:p>
        </p:txBody>
      </p:sp>
      <p:sp>
        <p:nvSpPr>
          <p:cNvPr id="8" name="スライド番号プレースホルダー 7"/>
          <p:cNvSpPr>
            <a:spLocks noGrp="1"/>
          </p:cNvSpPr>
          <p:nvPr>
            <p:ph type="sldNum" sz="quarter" idx="12"/>
          </p:nvPr>
        </p:nvSpPr>
        <p:spPr/>
        <p:txBody>
          <a:bodyPr/>
          <a:lstStyle/>
          <a:p>
            <a:fld id="{271F4726-83E1-9743-9CB9-26C44A472F2A}" type="slidenum">
              <a:rPr kumimoji="1" lang="ja-JP" altLang="en-US" smtClean="0"/>
              <a:t>23</a:t>
            </a:fld>
            <a:endParaRPr kumimoji="1" lang="ja-JP" altLang="en-US"/>
          </a:p>
        </p:txBody>
      </p:sp>
      <p:sp>
        <p:nvSpPr>
          <p:cNvPr id="2" name="正方形/長方形 1"/>
          <p:cNvSpPr/>
          <p:nvPr/>
        </p:nvSpPr>
        <p:spPr>
          <a:xfrm>
            <a:off x="203824" y="3001946"/>
            <a:ext cx="8743928" cy="400110"/>
          </a:xfrm>
          <a:prstGeom prst="rect">
            <a:avLst/>
          </a:prstGeom>
          <a:solidFill>
            <a:srgbClr val="666666"/>
          </a:solidFill>
        </p:spPr>
        <p:txBody>
          <a:bodyPr wrap="square">
            <a:spAutoFit/>
          </a:bodyPr>
          <a:lstStyle/>
          <a:p>
            <a:pPr algn="ctr"/>
            <a:r>
              <a:rPr lang="ja-JP" altLang="en-US" sz="2000" b="1" dirty="0">
                <a:solidFill>
                  <a:srgbClr val="FFFFFF"/>
                </a:solidFill>
              </a:rPr>
              <a:t>税制度のイメージ</a:t>
            </a:r>
          </a:p>
        </p:txBody>
      </p:sp>
      <p:sp>
        <p:nvSpPr>
          <p:cNvPr id="9" name="正方形/長方形 8"/>
          <p:cNvSpPr/>
          <p:nvPr/>
        </p:nvSpPr>
        <p:spPr>
          <a:xfrm>
            <a:off x="203824" y="3001945"/>
            <a:ext cx="8743928" cy="3513117"/>
          </a:xfrm>
          <a:prstGeom prst="rect">
            <a:avLst/>
          </a:prstGeom>
          <a:no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25895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1000"/>
                                        <p:tgtEl>
                                          <p:spTgt spid="1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wipe(left)">
                                      <p:cBhvr>
                                        <p:cTn id="11" dur="1000"/>
                                        <p:tgtEl>
                                          <p:spTgt spid="13">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wipe(left)">
                                      <p:cBhvr>
                                        <p:cTn id="15" dur="1000"/>
                                        <p:tgtEl>
                                          <p:spTgt spid="1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500"/>
                                        <p:tgtEl>
                                          <p:spTgt spid="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6" grpId="0" animBg="1"/>
      <p:bldP spid="37" grpId="0" animBg="1"/>
      <p:bldP spid="38" grpId="0" animBg="1"/>
      <p:bldP spid="39" grpId="0"/>
      <p:bldP spid="40" grpId="0" animBg="1"/>
      <p:bldP spid="42" grpId="0"/>
      <p:bldP spid="5" grpId="0"/>
      <p:bldP spid="6" grpId="0"/>
      <p:bldP spid="44" grpId="0" animBg="1"/>
      <p:bldP spid="4" grpId="0"/>
      <p:bldP spid="8" grpId="0"/>
      <p:bldP spid="2"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角丸四角形 57"/>
          <p:cNvSpPr/>
          <p:nvPr/>
        </p:nvSpPr>
        <p:spPr>
          <a:xfrm>
            <a:off x="6242483" y="4373868"/>
            <a:ext cx="2518964" cy="761663"/>
          </a:xfrm>
          <a:prstGeom prst="roundRect">
            <a:avLst/>
          </a:prstGeom>
          <a:solidFill>
            <a:srgbClr val="DB344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dirty="0">
              <a:solidFill>
                <a:srgbClr val="FFFFFF"/>
              </a:solidFill>
              <a:latin typeface="メイリオ"/>
              <a:ea typeface="メイリオ"/>
              <a:cs typeface="メイリオ"/>
            </a:endParaRPr>
          </a:p>
        </p:txBody>
      </p:sp>
      <p:pic>
        <p:nvPicPr>
          <p:cNvPr id="3" name="図 2" descr="icon_156520_256.png"/>
          <p:cNvPicPr>
            <a:picLocks noChangeAspect="1"/>
          </p:cNvPicPr>
          <p:nvPr/>
        </p:nvPicPr>
        <p:blipFill rotWithShape="1">
          <a:blip r:embed="rId3">
            <a:extLst>
              <a:ext uri="{28A0092B-C50C-407E-A947-70E740481C1C}">
                <a14:useLocalDpi xmlns:a14="http://schemas.microsoft.com/office/drawing/2010/main" val="0"/>
              </a:ext>
            </a:extLst>
          </a:blip>
          <a:srcRect b="-1073"/>
          <a:stretch/>
        </p:blipFill>
        <p:spPr>
          <a:xfrm rot="20479974">
            <a:off x="7704341" y="-129545"/>
            <a:ext cx="932632" cy="942636"/>
          </a:xfrm>
          <a:prstGeom prst="rect">
            <a:avLst/>
          </a:prstGeom>
          <a:scene3d>
            <a:camera prst="orthographicFront">
              <a:rot lat="0" lon="10800000" rev="0"/>
            </a:camera>
            <a:lightRig rig="threePt" dir="t"/>
          </a:scene3d>
        </p:spPr>
      </p:pic>
      <p:pic>
        <p:nvPicPr>
          <p:cNvPr id="11" name="図 10"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54661" y="372367"/>
            <a:ext cx="983199" cy="983199"/>
          </a:xfrm>
          <a:prstGeom prst="rect">
            <a:avLst/>
          </a:prstGeom>
        </p:spPr>
      </p:pic>
      <p:pic>
        <p:nvPicPr>
          <p:cNvPr id="14" name="図 13"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020981" y="757612"/>
            <a:ext cx="355643" cy="355643"/>
          </a:xfrm>
          <a:prstGeom prst="rect">
            <a:avLst/>
          </a:prstGeom>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8590766" y="497600"/>
            <a:ext cx="568184" cy="276999"/>
          </a:xfrm>
          <a:prstGeom prst="rect">
            <a:avLst/>
          </a:prstGeom>
          <a:noFill/>
        </p:spPr>
        <p:txBody>
          <a:bodyPr wrap="none" rtlCol="0">
            <a:spAutoFit/>
          </a:bodyPr>
          <a:lstStyle/>
          <a:p>
            <a:r>
              <a:rPr lang="ja-JP" altLang="en-US" sz="1200" dirty="0" smtClean="0">
                <a:solidFill>
                  <a:schemeClr val="bg1"/>
                </a:solidFill>
              </a:rPr>
              <a:t>しさん</a:t>
            </a:r>
            <a:endParaRPr kumimoji="1" lang="ja-JP" altLang="en-US" sz="1200" dirty="0">
              <a:solidFill>
                <a:schemeClr val="bg1"/>
              </a:solidFill>
            </a:endParaRPr>
          </a:p>
        </p:txBody>
      </p:sp>
      <p:pic>
        <p:nvPicPr>
          <p:cNvPr id="17" name="図 16"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7944" y="763685"/>
            <a:ext cx="355643" cy="355643"/>
          </a:xfrm>
          <a:prstGeom prst="rect">
            <a:avLst/>
          </a:prstGeom>
        </p:spPr>
      </p:pic>
      <p:pic>
        <p:nvPicPr>
          <p:cNvPr id="18" name="図 17"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599960" y="757612"/>
            <a:ext cx="355643" cy="355643"/>
          </a:xfrm>
          <a:prstGeom prst="rect">
            <a:avLst/>
          </a:prstGeom>
        </p:spPr>
      </p:pic>
      <p:sp>
        <p:nvSpPr>
          <p:cNvPr id="43" name="角丸四角形 42"/>
          <p:cNvSpPr/>
          <p:nvPr/>
        </p:nvSpPr>
        <p:spPr>
          <a:xfrm>
            <a:off x="6329926" y="1560770"/>
            <a:ext cx="2722006" cy="789054"/>
          </a:xfrm>
          <a:prstGeom prst="roundRect">
            <a:avLst/>
          </a:prstGeom>
          <a:noFill/>
          <a:ln>
            <a:solidFill>
              <a:srgbClr val="6666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000" dirty="0" smtClean="0">
                <a:solidFill>
                  <a:srgbClr val="000000"/>
                </a:solidFill>
                <a:latin typeface="+mn-ea"/>
                <a:cs typeface="メイリオ"/>
              </a:rPr>
              <a:t>外出</a:t>
            </a:r>
            <a:r>
              <a:rPr lang="ja-JP" altLang="en-US" sz="2000" dirty="0">
                <a:solidFill>
                  <a:srgbClr val="000000"/>
                </a:solidFill>
                <a:latin typeface="+mn-ea"/>
                <a:cs typeface="メイリオ"/>
              </a:rPr>
              <a:t>困難な</a:t>
            </a:r>
            <a:r>
              <a:rPr lang="en-US" altLang="ja-JP" sz="2000" dirty="0">
                <a:solidFill>
                  <a:srgbClr val="000000"/>
                </a:solidFill>
                <a:latin typeface="+mn-ea"/>
                <a:cs typeface="メイリオ"/>
              </a:rPr>
              <a:t>65</a:t>
            </a:r>
            <a:r>
              <a:rPr lang="ja-JP" altLang="en-US" sz="2000" dirty="0">
                <a:solidFill>
                  <a:srgbClr val="000000"/>
                </a:solidFill>
                <a:latin typeface="+mn-ea"/>
                <a:cs typeface="メイリオ"/>
              </a:rPr>
              <a:t>歳以上の高齢者の全国</a:t>
            </a:r>
            <a:r>
              <a:rPr lang="ja-JP" altLang="en-US" sz="2000" dirty="0" smtClean="0">
                <a:solidFill>
                  <a:srgbClr val="000000"/>
                </a:solidFill>
                <a:latin typeface="+mn-ea"/>
                <a:cs typeface="メイリオ"/>
              </a:rPr>
              <a:t>平均</a:t>
            </a:r>
            <a:endParaRPr kumimoji="1" lang="ja-JP" altLang="en-US" sz="2000" dirty="0">
              <a:solidFill>
                <a:srgbClr val="000000"/>
              </a:solidFill>
              <a:latin typeface="+mn-ea"/>
            </a:endParaRPr>
          </a:p>
        </p:txBody>
      </p:sp>
      <p:sp>
        <p:nvSpPr>
          <p:cNvPr id="44" name="角丸四角形 43"/>
          <p:cNvSpPr/>
          <p:nvPr/>
        </p:nvSpPr>
        <p:spPr>
          <a:xfrm>
            <a:off x="1499000" y="1559251"/>
            <a:ext cx="1591913" cy="789054"/>
          </a:xfrm>
          <a:prstGeom prst="round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2000" dirty="0">
                <a:solidFill>
                  <a:schemeClr val="tx1"/>
                </a:solidFill>
                <a:latin typeface="+mn-ea"/>
                <a:cs typeface="メイリオ"/>
              </a:rPr>
              <a:t>20</a:t>
            </a:r>
            <a:r>
              <a:rPr lang="ja-JP" altLang="en-US" sz="2000" dirty="0">
                <a:solidFill>
                  <a:schemeClr val="tx1"/>
                </a:solidFill>
                <a:latin typeface="+mn-ea"/>
                <a:cs typeface="メイリオ"/>
              </a:rPr>
              <a:t>歳</a:t>
            </a:r>
            <a:r>
              <a:rPr lang="ja-JP" altLang="en-US" sz="2000" dirty="0" smtClean="0">
                <a:solidFill>
                  <a:schemeClr val="tx1"/>
                </a:solidFill>
                <a:latin typeface="+mn-ea"/>
                <a:cs typeface="メイリオ"/>
              </a:rPr>
              <a:t>以上の土浦市民</a:t>
            </a:r>
            <a:endParaRPr kumimoji="1" lang="ja-JP" altLang="en-US" sz="2000" dirty="0">
              <a:solidFill>
                <a:schemeClr val="tx1"/>
              </a:solidFill>
              <a:latin typeface="+mn-ea"/>
              <a:cs typeface="メイリオ"/>
            </a:endParaRPr>
          </a:p>
        </p:txBody>
      </p:sp>
      <p:sp>
        <p:nvSpPr>
          <p:cNvPr id="45" name="角丸四角形 44"/>
          <p:cNvSpPr/>
          <p:nvPr/>
        </p:nvSpPr>
        <p:spPr>
          <a:xfrm>
            <a:off x="3640147" y="1560770"/>
            <a:ext cx="1802064" cy="789054"/>
          </a:xfrm>
          <a:prstGeom prst="roundRect">
            <a:avLst/>
          </a:prstGeom>
          <a:noFill/>
          <a:ln>
            <a:solidFill>
              <a:srgbClr val="66666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000" dirty="0" smtClean="0">
                <a:solidFill>
                  <a:srgbClr val="000000"/>
                </a:solidFill>
                <a:latin typeface="+mn-ea"/>
                <a:cs typeface="メイリオ"/>
              </a:rPr>
              <a:t>障害のある方</a:t>
            </a:r>
            <a:endParaRPr kumimoji="1" lang="ja-JP" altLang="en-US" sz="2000" dirty="0">
              <a:solidFill>
                <a:srgbClr val="000000"/>
              </a:solidFill>
              <a:latin typeface="+mn-ea"/>
              <a:cs typeface="メイリオ"/>
            </a:endParaRPr>
          </a:p>
        </p:txBody>
      </p:sp>
      <p:sp>
        <p:nvSpPr>
          <p:cNvPr id="46" name="減算記号 45"/>
          <p:cNvSpPr/>
          <p:nvPr/>
        </p:nvSpPr>
        <p:spPr>
          <a:xfrm>
            <a:off x="3124042" y="1725661"/>
            <a:ext cx="498217" cy="456172"/>
          </a:xfrm>
          <a:prstGeom prst="mathMinus">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dirty="0">
              <a:solidFill>
                <a:schemeClr val="tx2"/>
              </a:solidFill>
              <a:latin typeface="メイリオ"/>
              <a:ea typeface="メイリオ"/>
              <a:cs typeface="メイリオ"/>
            </a:endParaRPr>
          </a:p>
        </p:txBody>
      </p:sp>
      <p:sp>
        <p:nvSpPr>
          <p:cNvPr id="47" name="乗算記号 46"/>
          <p:cNvSpPr/>
          <p:nvPr/>
        </p:nvSpPr>
        <p:spPr>
          <a:xfrm>
            <a:off x="5763975" y="1727180"/>
            <a:ext cx="556237" cy="517817"/>
          </a:xfrm>
          <a:prstGeom prst="mathMultiply">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dirty="0">
              <a:solidFill>
                <a:schemeClr val="tx2"/>
              </a:solidFill>
              <a:latin typeface="メイリオ"/>
              <a:ea typeface="メイリオ"/>
              <a:cs typeface="メイリオ"/>
            </a:endParaRPr>
          </a:p>
        </p:txBody>
      </p:sp>
      <p:sp>
        <p:nvSpPr>
          <p:cNvPr id="48" name="等号 47"/>
          <p:cNvSpPr/>
          <p:nvPr/>
        </p:nvSpPr>
        <p:spPr>
          <a:xfrm>
            <a:off x="5773439" y="2609791"/>
            <a:ext cx="535704" cy="443843"/>
          </a:xfrm>
          <a:prstGeom prst="mathEqual">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dirty="0">
              <a:solidFill>
                <a:schemeClr val="tx2"/>
              </a:solidFill>
              <a:latin typeface="メイリオ"/>
              <a:ea typeface="メイリオ"/>
              <a:cs typeface="メイリオ"/>
            </a:endParaRPr>
          </a:p>
        </p:txBody>
      </p:sp>
      <p:sp>
        <p:nvSpPr>
          <p:cNvPr id="49" name="正方形/長方形 48"/>
          <p:cNvSpPr/>
          <p:nvPr/>
        </p:nvSpPr>
        <p:spPr>
          <a:xfrm>
            <a:off x="169934" y="1488392"/>
            <a:ext cx="1028891" cy="431951"/>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b="1" dirty="0" smtClean="0"/>
              <a:t>対象</a:t>
            </a:r>
            <a:endParaRPr kumimoji="1" lang="ja-JP" altLang="en-US" sz="2400" b="1" dirty="0"/>
          </a:p>
        </p:txBody>
      </p:sp>
      <p:sp>
        <p:nvSpPr>
          <p:cNvPr id="50" name="テキスト ボックス 49"/>
          <p:cNvSpPr txBox="1"/>
          <p:nvPr/>
        </p:nvSpPr>
        <p:spPr>
          <a:xfrm>
            <a:off x="6304168" y="2425351"/>
            <a:ext cx="2771913" cy="830997"/>
          </a:xfrm>
          <a:prstGeom prst="rect">
            <a:avLst/>
          </a:prstGeom>
          <a:noFill/>
        </p:spPr>
        <p:txBody>
          <a:bodyPr wrap="none" rtlCol="0">
            <a:spAutoFit/>
          </a:bodyPr>
          <a:lstStyle/>
          <a:p>
            <a:pPr algn="ctr"/>
            <a:r>
              <a:rPr lang="en-US" altLang="ja-JP" sz="4800" b="1" dirty="0" smtClean="0">
                <a:latin typeface="+mn-ea"/>
                <a:cs typeface="メイリオ"/>
              </a:rPr>
              <a:t>107,072</a:t>
            </a:r>
            <a:r>
              <a:rPr lang="ja-JP" altLang="en-US" sz="4800" b="1" dirty="0">
                <a:latin typeface="+mn-ea"/>
                <a:cs typeface="メイリオ"/>
              </a:rPr>
              <a:t>人</a:t>
            </a:r>
            <a:endParaRPr lang="en-US" altLang="ja-JP" sz="4800" b="1" dirty="0">
              <a:latin typeface="+mn-ea"/>
              <a:cs typeface="メイリオ"/>
            </a:endParaRPr>
          </a:p>
        </p:txBody>
      </p:sp>
      <p:sp>
        <p:nvSpPr>
          <p:cNvPr id="53" name="タイトル 1"/>
          <p:cNvSpPr txBox="1">
            <a:spLocks/>
          </p:cNvSpPr>
          <p:nvPr/>
        </p:nvSpPr>
        <p:spPr>
          <a:xfrm>
            <a:off x="320425" y="0"/>
            <a:ext cx="3482954"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kumimoji="1" sz="4000" kern="1200">
                <a:solidFill>
                  <a:schemeClr val="tx1"/>
                </a:solidFill>
                <a:latin typeface="メイリオ"/>
                <a:ea typeface="メイリオ"/>
                <a:cs typeface="メイリオ"/>
              </a:defRPr>
            </a:lvl1pPr>
          </a:lstStyle>
          <a:p>
            <a:pPr algn="l"/>
            <a:r>
              <a:rPr lang="ja-JP" altLang="en-US" sz="2900" dirty="0" smtClean="0">
                <a:latin typeface="+mj-ea"/>
                <a:ea typeface="+mj-ea"/>
              </a:rPr>
              <a:t>公園税の導入</a:t>
            </a:r>
            <a:r>
              <a:rPr lang="en-US" altLang="ja-JP" dirty="0" smtClean="0">
                <a:latin typeface="+mj-ea"/>
                <a:ea typeface="+mj-ea"/>
              </a:rPr>
              <a:t/>
            </a:r>
            <a:br>
              <a:rPr lang="en-US" altLang="ja-JP" dirty="0" smtClean="0">
                <a:latin typeface="+mj-ea"/>
                <a:ea typeface="+mj-ea"/>
              </a:rPr>
            </a:br>
            <a:r>
              <a:rPr lang="ja-JP" altLang="en-US" sz="3700" dirty="0" smtClean="0">
                <a:latin typeface="+mj-ea"/>
                <a:ea typeface="+mj-ea"/>
              </a:rPr>
              <a:t>効果</a:t>
            </a:r>
            <a:endParaRPr lang="ja-JP" altLang="en-US" sz="3700" dirty="0">
              <a:latin typeface="+mj-ea"/>
              <a:ea typeface="+mj-ea"/>
            </a:endParaRPr>
          </a:p>
        </p:txBody>
      </p:sp>
      <p:sp>
        <p:nvSpPr>
          <p:cNvPr id="4" name="テキスト ボックス 3"/>
          <p:cNvSpPr txBox="1"/>
          <p:nvPr/>
        </p:nvSpPr>
        <p:spPr>
          <a:xfrm>
            <a:off x="522165" y="4060078"/>
            <a:ext cx="3310522" cy="400110"/>
          </a:xfrm>
          <a:prstGeom prst="rect">
            <a:avLst/>
          </a:prstGeom>
          <a:noFill/>
        </p:spPr>
        <p:txBody>
          <a:bodyPr wrap="none" rtlCol="0">
            <a:spAutoFit/>
          </a:bodyPr>
          <a:lstStyle/>
          <a:p>
            <a:r>
              <a:rPr lang="ja-JP" altLang="en-US" sz="2000" dirty="0">
                <a:latin typeface="+mn-ea"/>
              </a:rPr>
              <a:t>市民の約</a:t>
            </a:r>
            <a:r>
              <a:rPr lang="en-US" altLang="ja-JP" sz="2000" dirty="0">
                <a:latin typeface="+mn-ea"/>
              </a:rPr>
              <a:t>10%</a:t>
            </a:r>
            <a:r>
              <a:rPr lang="ja-JP" altLang="en-US" sz="2000" dirty="0">
                <a:latin typeface="+mn-ea"/>
              </a:rPr>
              <a:t>が参加した</a:t>
            </a:r>
            <a:r>
              <a:rPr lang="ja-JP" altLang="en-US" sz="2000" dirty="0" smtClean="0">
                <a:latin typeface="+mn-ea"/>
              </a:rPr>
              <a:t>場合</a:t>
            </a:r>
            <a:endParaRPr lang="en-US" altLang="ja-JP" sz="2000" dirty="0">
              <a:latin typeface="+mn-ea"/>
            </a:endParaRPr>
          </a:p>
        </p:txBody>
      </p:sp>
      <p:sp>
        <p:nvSpPr>
          <p:cNvPr id="7" name="テキスト ボックス 6"/>
          <p:cNvSpPr txBox="1"/>
          <p:nvPr/>
        </p:nvSpPr>
        <p:spPr>
          <a:xfrm>
            <a:off x="478799" y="4556934"/>
            <a:ext cx="1736172" cy="461665"/>
          </a:xfrm>
          <a:prstGeom prst="rect">
            <a:avLst/>
          </a:prstGeom>
          <a:noFill/>
          <a:ln>
            <a:solidFill>
              <a:schemeClr val="tx2"/>
            </a:solidFill>
          </a:ln>
        </p:spPr>
        <p:txBody>
          <a:bodyPr wrap="none" rtlCol="0">
            <a:spAutoFit/>
          </a:bodyPr>
          <a:lstStyle/>
          <a:p>
            <a:r>
              <a:rPr kumimoji="1" lang="en-US" altLang="ja-JP" sz="2400" dirty="0" smtClean="0"/>
              <a:t>107072</a:t>
            </a:r>
            <a:r>
              <a:rPr kumimoji="1" lang="ja-JP" altLang="en-US" sz="2400" dirty="0" smtClean="0"/>
              <a:t>（人）</a:t>
            </a:r>
            <a:endParaRPr kumimoji="1" lang="ja-JP" altLang="en-US" sz="2400" dirty="0"/>
          </a:p>
        </p:txBody>
      </p:sp>
      <p:sp>
        <p:nvSpPr>
          <p:cNvPr id="8" name="テキスト ボックス 7"/>
          <p:cNvSpPr txBox="1"/>
          <p:nvPr/>
        </p:nvSpPr>
        <p:spPr>
          <a:xfrm>
            <a:off x="2825458" y="4556934"/>
            <a:ext cx="730338" cy="461665"/>
          </a:xfrm>
          <a:prstGeom prst="rect">
            <a:avLst/>
          </a:prstGeom>
          <a:noFill/>
          <a:ln>
            <a:solidFill>
              <a:schemeClr val="tx2"/>
            </a:solidFill>
          </a:ln>
        </p:spPr>
        <p:txBody>
          <a:bodyPr wrap="none" rtlCol="0">
            <a:spAutoFit/>
          </a:bodyPr>
          <a:lstStyle/>
          <a:p>
            <a:r>
              <a:rPr kumimoji="1" lang="en-US" altLang="ja-JP" sz="2400" dirty="0" smtClean="0"/>
              <a:t>0.90</a:t>
            </a:r>
            <a:endParaRPr kumimoji="1" lang="ja-JP" altLang="en-US" sz="2400" dirty="0"/>
          </a:p>
        </p:txBody>
      </p:sp>
      <p:sp>
        <p:nvSpPr>
          <p:cNvPr id="9" name="テキスト ボックス 8"/>
          <p:cNvSpPr txBox="1"/>
          <p:nvPr/>
        </p:nvSpPr>
        <p:spPr>
          <a:xfrm>
            <a:off x="4136560" y="4556934"/>
            <a:ext cx="1424188" cy="461665"/>
          </a:xfrm>
          <a:prstGeom prst="rect">
            <a:avLst/>
          </a:prstGeom>
          <a:noFill/>
          <a:ln>
            <a:solidFill>
              <a:schemeClr val="tx2"/>
            </a:solidFill>
          </a:ln>
        </p:spPr>
        <p:txBody>
          <a:bodyPr wrap="none" rtlCol="0">
            <a:spAutoFit/>
          </a:bodyPr>
          <a:lstStyle/>
          <a:p>
            <a:r>
              <a:rPr lang="en-US" altLang="ja-JP" sz="2400" dirty="0"/>
              <a:t>2</a:t>
            </a:r>
            <a:r>
              <a:rPr kumimoji="1" lang="en-US" altLang="ja-JP" sz="2400" dirty="0" smtClean="0"/>
              <a:t>000</a:t>
            </a:r>
            <a:r>
              <a:rPr kumimoji="1" lang="ja-JP" altLang="en-US" sz="2400" dirty="0" smtClean="0"/>
              <a:t>（円）</a:t>
            </a:r>
            <a:endParaRPr kumimoji="1" lang="ja-JP" altLang="en-US" sz="2400" dirty="0"/>
          </a:p>
        </p:txBody>
      </p:sp>
      <p:sp>
        <p:nvSpPr>
          <p:cNvPr id="54" name="テキスト ボックス 53"/>
          <p:cNvSpPr txBox="1"/>
          <p:nvPr/>
        </p:nvSpPr>
        <p:spPr>
          <a:xfrm>
            <a:off x="6305727" y="4444223"/>
            <a:ext cx="2455720" cy="584776"/>
          </a:xfrm>
          <a:prstGeom prst="rect">
            <a:avLst/>
          </a:prstGeom>
          <a:noFill/>
        </p:spPr>
        <p:txBody>
          <a:bodyPr wrap="none" rtlCol="0">
            <a:spAutoFit/>
          </a:bodyPr>
          <a:lstStyle/>
          <a:p>
            <a:r>
              <a:rPr kumimoji="1" lang="en-US" altLang="ja-JP" sz="3200" b="1" dirty="0" smtClean="0">
                <a:solidFill>
                  <a:schemeClr val="bg1"/>
                </a:solidFill>
              </a:rPr>
              <a:t>1</a:t>
            </a:r>
            <a:r>
              <a:rPr kumimoji="1" lang="ja-JP" altLang="en-US" sz="3200" b="1" dirty="0" smtClean="0">
                <a:solidFill>
                  <a:schemeClr val="bg1"/>
                </a:solidFill>
              </a:rPr>
              <a:t>億</a:t>
            </a:r>
            <a:r>
              <a:rPr kumimoji="1" lang="en-US" altLang="ja-JP" sz="3200" b="1" dirty="0" smtClean="0">
                <a:solidFill>
                  <a:schemeClr val="bg1"/>
                </a:solidFill>
              </a:rPr>
              <a:t>9274</a:t>
            </a:r>
            <a:r>
              <a:rPr kumimoji="1" lang="ja-JP" altLang="en-US" sz="3200" b="1" dirty="0" smtClean="0">
                <a:solidFill>
                  <a:schemeClr val="bg1"/>
                </a:solidFill>
              </a:rPr>
              <a:t>万円</a:t>
            </a:r>
            <a:endParaRPr kumimoji="1" lang="ja-JP" altLang="en-US" sz="3200" b="1" dirty="0">
              <a:solidFill>
                <a:schemeClr val="bg1"/>
              </a:solidFill>
            </a:endParaRPr>
          </a:p>
        </p:txBody>
      </p:sp>
      <p:sp>
        <p:nvSpPr>
          <p:cNvPr id="55" name="乗算記号 54"/>
          <p:cNvSpPr/>
          <p:nvPr/>
        </p:nvSpPr>
        <p:spPr>
          <a:xfrm>
            <a:off x="2248417" y="4522132"/>
            <a:ext cx="556237" cy="517817"/>
          </a:xfrm>
          <a:prstGeom prst="mathMultiply">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dirty="0">
              <a:solidFill>
                <a:schemeClr val="tx2"/>
              </a:solidFill>
              <a:latin typeface="メイリオ"/>
              <a:ea typeface="メイリオ"/>
              <a:cs typeface="メイリオ"/>
            </a:endParaRPr>
          </a:p>
        </p:txBody>
      </p:sp>
      <p:sp>
        <p:nvSpPr>
          <p:cNvPr id="56" name="乗算記号 55"/>
          <p:cNvSpPr/>
          <p:nvPr/>
        </p:nvSpPr>
        <p:spPr>
          <a:xfrm>
            <a:off x="3570244" y="4522132"/>
            <a:ext cx="556237" cy="517817"/>
          </a:xfrm>
          <a:prstGeom prst="mathMultiply">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dirty="0">
              <a:solidFill>
                <a:schemeClr val="tx2"/>
              </a:solidFill>
              <a:latin typeface="メイリオ"/>
              <a:ea typeface="メイリオ"/>
              <a:cs typeface="メイリオ"/>
            </a:endParaRPr>
          </a:p>
        </p:txBody>
      </p:sp>
      <p:sp>
        <p:nvSpPr>
          <p:cNvPr id="57" name="等号 56"/>
          <p:cNvSpPr/>
          <p:nvPr/>
        </p:nvSpPr>
        <p:spPr>
          <a:xfrm>
            <a:off x="5631597" y="4556934"/>
            <a:ext cx="535704" cy="443843"/>
          </a:xfrm>
          <a:prstGeom prst="mathEqual">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dirty="0">
              <a:solidFill>
                <a:schemeClr val="tx2"/>
              </a:solidFill>
              <a:latin typeface="メイリオ"/>
              <a:ea typeface="メイリオ"/>
              <a:cs typeface="メイリオ"/>
            </a:endParaRPr>
          </a:p>
        </p:txBody>
      </p:sp>
      <p:sp>
        <p:nvSpPr>
          <p:cNvPr id="5" name="スライド番号プレースホルダー 4"/>
          <p:cNvSpPr>
            <a:spLocks noGrp="1"/>
          </p:cNvSpPr>
          <p:nvPr>
            <p:ph type="sldNum" sz="quarter" idx="12"/>
          </p:nvPr>
        </p:nvSpPr>
        <p:spPr/>
        <p:txBody>
          <a:bodyPr/>
          <a:lstStyle/>
          <a:p>
            <a:fld id="{271F4726-83E1-9743-9CB9-26C44A472F2A}" type="slidenum">
              <a:rPr kumimoji="1" lang="ja-JP" altLang="en-US" smtClean="0"/>
              <a:t>24</a:t>
            </a:fld>
            <a:endParaRPr kumimoji="1" lang="ja-JP" altLang="en-US"/>
          </a:p>
        </p:txBody>
      </p:sp>
      <p:sp>
        <p:nvSpPr>
          <p:cNvPr id="38" name="正方形/長方形 37"/>
          <p:cNvSpPr/>
          <p:nvPr/>
        </p:nvSpPr>
        <p:spPr>
          <a:xfrm>
            <a:off x="214610" y="2993964"/>
            <a:ext cx="1028891" cy="431951"/>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b="1" dirty="0" smtClean="0"/>
              <a:t>効果</a:t>
            </a:r>
            <a:endParaRPr kumimoji="1" lang="ja-JP" altLang="en-US" sz="2400" b="1" dirty="0"/>
          </a:p>
        </p:txBody>
      </p:sp>
      <p:sp>
        <p:nvSpPr>
          <p:cNvPr id="39" name="正方形/長方形 38"/>
          <p:cNvSpPr/>
          <p:nvPr/>
        </p:nvSpPr>
        <p:spPr>
          <a:xfrm>
            <a:off x="320416" y="3629364"/>
            <a:ext cx="8540061" cy="1575073"/>
          </a:xfrm>
          <a:prstGeom prst="rect">
            <a:avLst/>
          </a:prstGeom>
          <a:no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ja-JP" sz="2400" dirty="0" smtClean="0">
              <a:solidFill>
                <a:srgbClr val="000000"/>
              </a:solidFill>
            </a:endParaRPr>
          </a:p>
        </p:txBody>
      </p:sp>
      <p:sp>
        <p:nvSpPr>
          <p:cNvPr id="40" name="正方形/長方形 39"/>
          <p:cNvSpPr/>
          <p:nvPr/>
        </p:nvSpPr>
        <p:spPr>
          <a:xfrm>
            <a:off x="320416" y="3629364"/>
            <a:ext cx="8540061" cy="4152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ja-JP" sz="2400" b="1" dirty="0">
                <a:latin typeface="+mj-ea"/>
                <a:ea typeface="+mj-ea"/>
              </a:rPr>
              <a:t>　</a:t>
            </a:r>
            <a:r>
              <a:rPr lang="ja-JP" altLang="en-US" sz="2400" b="1" dirty="0" smtClean="0">
                <a:latin typeface="+mj-ea"/>
                <a:ea typeface="+mj-ea"/>
              </a:rPr>
              <a:t>　財政収支の増加</a:t>
            </a:r>
            <a:endParaRPr kumimoji="1" lang="ja-JP" altLang="en-US" sz="2400" b="1" dirty="0">
              <a:latin typeface="+mj-ea"/>
              <a:ea typeface="+mj-ea"/>
            </a:endParaRPr>
          </a:p>
        </p:txBody>
      </p:sp>
      <p:sp>
        <p:nvSpPr>
          <p:cNvPr id="59" name="Freeform 560"/>
          <p:cNvSpPr>
            <a:spLocks noEditPoints="1"/>
          </p:cNvSpPr>
          <p:nvPr/>
        </p:nvSpPr>
        <p:spPr bwMode="auto">
          <a:xfrm>
            <a:off x="376796" y="3670338"/>
            <a:ext cx="312703" cy="360201"/>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ja-JP" altLang="en-US" dirty="0">
              <a:solidFill>
                <a:srgbClr val="FFFFFF"/>
              </a:solidFill>
            </a:endParaRPr>
          </a:p>
        </p:txBody>
      </p:sp>
      <p:sp>
        <p:nvSpPr>
          <p:cNvPr id="60" name="正方形/長方形 59"/>
          <p:cNvSpPr/>
          <p:nvPr/>
        </p:nvSpPr>
        <p:spPr>
          <a:xfrm>
            <a:off x="320417" y="5361317"/>
            <a:ext cx="8540060" cy="1000231"/>
          </a:xfrm>
          <a:prstGeom prst="rect">
            <a:avLst/>
          </a:prstGeom>
          <a:no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ja-JP" sz="2400" dirty="0" smtClean="0">
              <a:solidFill>
                <a:srgbClr val="000000"/>
              </a:solidFill>
            </a:endParaRPr>
          </a:p>
          <a:p>
            <a:r>
              <a:rPr kumimoji="1" lang="ja-JP" altLang="en-US" sz="2400" dirty="0" smtClean="0">
                <a:solidFill>
                  <a:srgbClr val="000000"/>
                </a:solidFill>
              </a:rPr>
              <a:t>住民意見を反映した地域性の高い公園が創られる</a:t>
            </a:r>
            <a:endParaRPr kumimoji="1" lang="en-US" altLang="ja-JP" sz="2400" dirty="0" smtClean="0">
              <a:solidFill>
                <a:srgbClr val="000000"/>
              </a:solidFill>
            </a:endParaRPr>
          </a:p>
        </p:txBody>
      </p:sp>
      <p:sp>
        <p:nvSpPr>
          <p:cNvPr id="61" name="正方形/長方形 60"/>
          <p:cNvSpPr/>
          <p:nvPr/>
        </p:nvSpPr>
        <p:spPr>
          <a:xfrm>
            <a:off x="320417" y="5361317"/>
            <a:ext cx="8540060" cy="4152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ja-JP" sz="2400" b="1" dirty="0">
                <a:latin typeface="+mj-ea"/>
                <a:ea typeface="+mj-ea"/>
              </a:rPr>
              <a:t>　</a:t>
            </a:r>
            <a:r>
              <a:rPr lang="ja-JP" altLang="en-US" sz="2400" b="1" dirty="0" smtClean="0">
                <a:latin typeface="+mj-ea"/>
                <a:ea typeface="+mj-ea"/>
              </a:rPr>
              <a:t>　市民参加型の公園の創成</a:t>
            </a:r>
            <a:endParaRPr kumimoji="1" lang="ja-JP" altLang="en-US" sz="2400" b="1" dirty="0">
              <a:latin typeface="+mj-ea"/>
              <a:ea typeface="+mj-ea"/>
            </a:endParaRPr>
          </a:p>
        </p:txBody>
      </p:sp>
      <p:sp>
        <p:nvSpPr>
          <p:cNvPr id="62" name="Freeform 560"/>
          <p:cNvSpPr>
            <a:spLocks noEditPoints="1"/>
          </p:cNvSpPr>
          <p:nvPr/>
        </p:nvSpPr>
        <p:spPr bwMode="auto">
          <a:xfrm>
            <a:off x="376796" y="5388180"/>
            <a:ext cx="312703" cy="360201"/>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ja-JP" altLang="en-US" dirty="0">
              <a:solidFill>
                <a:srgbClr val="FFFFFF"/>
              </a:solidFill>
            </a:endParaRPr>
          </a:p>
        </p:txBody>
      </p:sp>
      <p:sp>
        <p:nvSpPr>
          <p:cNvPr id="12" name="大かっこ 11"/>
          <p:cNvSpPr/>
          <p:nvPr/>
        </p:nvSpPr>
        <p:spPr>
          <a:xfrm>
            <a:off x="1334235" y="1510951"/>
            <a:ext cx="4297362" cy="914400"/>
          </a:xfrm>
          <a:prstGeom prst="bracketPair">
            <a:avLst/>
          </a:prstGeom>
          <a:ln w="381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1294681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500"/>
                                        <p:tgtEl>
                                          <p:spTgt spid="6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0" grpId="0"/>
      <p:bldP spid="4" grpId="0"/>
      <p:bldP spid="7" grpId="0" animBg="1"/>
      <p:bldP spid="8" grpId="0" animBg="1"/>
      <p:bldP spid="9" grpId="0" animBg="1"/>
      <p:bldP spid="55" grpId="0" animBg="1"/>
      <p:bldP spid="56" grpId="0" animBg="1"/>
      <p:bldP spid="57" grpId="0" animBg="1"/>
      <p:bldP spid="39" grpId="0" animBg="1"/>
      <p:bldP spid="40" grpId="0" animBg="1"/>
      <p:bldP spid="59" grpId="0" animBg="1"/>
      <p:bldP spid="60" grpId="0" animBg="1"/>
      <p:bldP spid="61" grpId="0" animBg="1"/>
      <p:bldP spid="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562933" y="4262157"/>
            <a:ext cx="1277722" cy="1277722"/>
          </a:xfrm>
          <a:prstGeom prst="rect">
            <a:avLst/>
          </a:prstGeom>
        </p:spPr>
      </p:pic>
      <p:pic>
        <p:nvPicPr>
          <p:cNvPr id="32" name="図 31"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37955" y="4887231"/>
            <a:ext cx="630725" cy="630725"/>
          </a:xfrm>
          <a:prstGeom prst="rect">
            <a:avLst/>
          </a:prstGeom>
        </p:spPr>
      </p:pic>
      <p:grpSp>
        <p:nvGrpSpPr>
          <p:cNvPr id="33" name="図形グループ 32"/>
          <p:cNvGrpSpPr/>
          <p:nvPr/>
        </p:nvGrpSpPr>
        <p:grpSpPr>
          <a:xfrm>
            <a:off x="442461" y="4875297"/>
            <a:ext cx="626020" cy="921788"/>
            <a:chOff x="4988904" y="4856888"/>
            <a:chExt cx="626020" cy="921788"/>
          </a:xfrm>
        </p:grpSpPr>
        <p:sp>
          <p:nvSpPr>
            <p:cNvPr id="46"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47" name="図 46"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48" name="図形グループ 47"/>
          <p:cNvGrpSpPr/>
          <p:nvPr/>
        </p:nvGrpSpPr>
        <p:grpSpPr>
          <a:xfrm>
            <a:off x="1672207" y="4869217"/>
            <a:ext cx="626020" cy="921788"/>
            <a:chOff x="4988904" y="4856888"/>
            <a:chExt cx="626020" cy="921788"/>
          </a:xfrm>
        </p:grpSpPr>
        <p:sp>
          <p:nvSpPr>
            <p:cNvPr id="49"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50" name="図 49"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51" name="図形グループ 50"/>
          <p:cNvGrpSpPr/>
          <p:nvPr/>
        </p:nvGrpSpPr>
        <p:grpSpPr>
          <a:xfrm>
            <a:off x="2993980" y="4859246"/>
            <a:ext cx="626020" cy="921788"/>
            <a:chOff x="4988904" y="4856888"/>
            <a:chExt cx="626020" cy="921788"/>
          </a:xfrm>
        </p:grpSpPr>
        <p:sp>
          <p:nvSpPr>
            <p:cNvPr id="52"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53" name="図 52"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54" name="図形グループ 53"/>
          <p:cNvGrpSpPr/>
          <p:nvPr/>
        </p:nvGrpSpPr>
        <p:grpSpPr>
          <a:xfrm>
            <a:off x="4358447" y="4856888"/>
            <a:ext cx="626020" cy="921788"/>
            <a:chOff x="4988904" y="4856888"/>
            <a:chExt cx="626020" cy="921788"/>
          </a:xfrm>
        </p:grpSpPr>
        <p:sp>
          <p:nvSpPr>
            <p:cNvPr id="55"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56" name="図 55"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2" name="図形グループ 1"/>
          <p:cNvGrpSpPr/>
          <p:nvPr/>
        </p:nvGrpSpPr>
        <p:grpSpPr>
          <a:xfrm>
            <a:off x="5647380" y="4856888"/>
            <a:ext cx="626020" cy="921788"/>
            <a:chOff x="4988904" y="4856888"/>
            <a:chExt cx="626020" cy="921788"/>
          </a:xfrm>
        </p:grpSpPr>
        <p:sp>
          <p:nvSpPr>
            <p:cNvPr id="24"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29" name="図 28"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sp>
        <p:nvSpPr>
          <p:cNvPr id="4" name="正方形/長方形 3"/>
          <p:cNvSpPr/>
          <p:nvPr/>
        </p:nvSpPr>
        <p:spPr>
          <a:xfrm>
            <a:off x="0" y="5421314"/>
            <a:ext cx="9144000" cy="1439990"/>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2" name="テキスト ボックス 11"/>
          <p:cNvSpPr txBox="1"/>
          <p:nvPr/>
        </p:nvSpPr>
        <p:spPr>
          <a:xfrm>
            <a:off x="5537674" y="5532046"/>
            <a:ext cx="825867" cy="400110"/>
          </a:xfrm>
          <a:prstGeom prst="rect">
            <a:avLst/>
          </a:prstGeom>
          <a:noFill/>
        </p:spPr>
        <p:txBody>
          <a:bodyPr wrap="none" rtlCol="0">
            <a:spAutoFit/>
          </a:bodyPr>
          <a:lstStyle/>
          <a:p>
            <a:r>
              <a:rPr lang="ja-JP" altLang="en-US" sz="2000" dirty="0" smtClean="0">
                <a:solidFill>
                  <a:srgbClr val="FFFFFF"/>
                </a:solidFill>
              </a:rPr>
              <a:t>しさん</a:t>
            </a:r>
            <a:endParaRPr kumimoji="1" lang="ja-JP" altLang="en-US" sz="2000" dirty="0">
              <a:solidFill>
                <a:srgbClr val="FFFFFF"/>
              </a:solidFill>
            </a:endParaRPr>
          </a:p>
        </p:txBody>
      </p:sp>
      <p:sp>
        <p:nvSpPr>
          <p:cNvPr id="22" name="テキスト ボックス 21"/>
          <p:cNvSpPr txBox="1"/>
          <p:nvPr/>
        </p:nvSpPr>
        <p:spPr>
          <a:xfrm>
            <a:off x="6701640" y="5417821"/>
            <a:ext cx="996186" cy="830997"/>
          </a:xfrm>
          <a:prstGeom prst="rect">
            <a:avLst/>
          </a:prstGeom>
          <a:noFill/>
        </p:spPr>
        <p:txBody>
          <a:bodyPr wrap="none" rtlCol="0">
            <a:spAutoFit/>
          </a:bodyPr>
          <a:lstStyle/>
          <a:p>
            <a:pPr algn="ctr"/>
            <a:r>
              <a:rPr kumimoji="1" lang="ja-JP" altLang="en-US" sz="2400" dirty="0" smtClean="0">
                <a:solidFill>
                  <a:srgbClr val="FFFFFF"/>
                </a:solidFill>
              </a:rPr>
              <a:t>提案</a:t>
            </a:r>
            <a:endParaRPr kumimoji="1" lang="en-US" altLang="ja-JP" sz="2400" dirty="0" smtClean="0">
              <a:solidFill>
                <a:srgbClr val="FFFFFF"/>
              </a:solidFill>
            </a:endParaRPr>
          </a:p>
          <a:p>
            <a:pPr algn="ctr"/>
            <a:r>
              <a:rPr kumimoji="1" lang="ja-JP" altLang="en-US" sz="2400" dirty="0" smtClean="0">
                <a:solidFill>
                  <a:srgbClr val="FFFFFF"/>
                </a:solidFill>
              </a:rPr>
              <a:t>まとめ</a:t>
            </a:r>
            <a:endParaRPr kumimoji="1" lang="ja-JP" altLang="en-US" sz="2400" dirty="0">
              <a:solidFill>
                <a:srgbClr val="FFFFFF"/>
              </a:solidFill>
            </a:endParaRPr>
          </a:p>
        </p:txBody>
      </p:sp>
      <p:sp>
        <p:nvSpPr>
          <p:cNvPr id="57" name="テキスト ボックス 56"/>
          <p:cNvSpPr txBox="1"/>
          <p:nvPr/>
        </p:nvSpPr>
        <p:spPr>
          <a:xfrm>
            <a:off x="4313349" y="5534404"/>
            <a:ext cx="738704" cy="400110"/>
          </a:xfrm>
          <a:prstGeom prst="rect">
            <a:avLst/>
          </a:prstGeom>
          <a:noFill/>
        </p:spPr>
        <p:txBody>
          <a:bodyPr wrap="none" rtlCol="0">
            <a:spAutoFit/>
          </a:bodyPr>
          <a:lstStyle/>
          <a:p>
            <a:r>
              <a:rPr kumimoji="1" lang="ja-JP" altLang="en-US" sz="2000" dirty="0" smtClean="0">
                <a:solidFill>
                  <a:srgbClr val="FFFFFF"/>
                </a:solidFill>
              </a:rPr>
              <a:t>くらし</a:t>
            </a:r>
            <a:endParaRPr kumimoji="1" lang="ja-JP" altLang="en-US" sz="2000" dirty="0">
              <a:solidFill>
                <a:srgbClr val="FFFFFF"/>
              </a:solidFill>
            </a:endParaRPr>
          </a:p>
        </p:txBody>
      </p:sp>
      <p:sp>
        <p:nvSpPr>
          <p:cNvPr id="59" name="テキスト ボックス 58"/>
          <p:cNvSpPr txBox="1"/>
          <p:nvPr/>
        </p:nvSpPr>
        <p:spPr>
          <a:xfrm>
            <a:off x="2908163" y="5539879"/>
            <a:ext cx="806831" cy="400110"/>
          </a:xfrm>
          <a:prstGeom prst="rect">
            <a:avLst/>
          </a:prstGeom>
          <a:noFill/>
        </p:spPr>
        <p:txBody>
          <a:bodyPr wrap="none" rtlCol="0">
            <a:spAutoFit/>
          </a:bodyPr>
          <a:lstStyle/>
          <a:p>
            <a:r>
              <a:rPr lang="ja-JP" altLang="en-US" sz="2000" dirty="0" smtClean="0">
                <a:solidFill>
                  <a:srgbClr val="FFFFFF"/>
                </a:solidFill>
              </a:rPr>
              <a:t>しごと</a:t>
            </a:r>
            <a:endParaRPr kumimoji="1" lang="ja-JP" altLang="en-US" sz="2000" dirty="0">
              <a:solidFill>
                <a:srgbClr val="FFFFFF"/>
              </a:solidFill>
            </a:endParaRPr>
          </a:p>
        </p:txBody>
      </p:sp>
      <p:sp>
        <p:nvSpPr>
          <p:cNvPr id="60" name="テキスト ボックス 59"/>
          <p:cNvSpPr txBox="1"/>
          <p:nvPr/>
        </p:nvSpPr>
        <p:spPr>
          <a:xfrm>
            <a:off x="1581534" y="5539879"/>
            <a:ext cx="821860" cy="400110"/>
          </a:xfrm>
          <a:prstGeom prst="rect">
            <a:avLst/>
          </a:prstGeom>
          <a:noFill/>
        </p:spPr>
        <p:txBody>
          <a:bodyPr wrap="none" rtlCol="0">
            <a:spAutoFit/>
          </a:bodyPr>
          <a:lstStyle/>
          <a:p>
            <a:r>
              <a:rPr kumimoji="1" lang="ja-JP" altLang="en-US" sz="2000" dirty="0" smtClean="0">
                <a:solidFill>
                  <a:schemeClr val="bg1"/>
                </a:solidFill>
              </a:rPr>
              <a:t>こども</a:t>
            </a:r>
            <a:endParaRPr kumimoji="1" lang="ja-JP" altLang="en-US" sz="2000" dirty="0">
              <a:solidFill>
                <a:schemeClr val="bg1"/>
              </a:solidFill>
            </a:endParaRPr>
          </a:p>
        </p:txBody>
      </p:sp>
      <p:sp>
        <p:nvSpPr>
          <p:cNvPr id="61" name="テキスト ボックス 60"/>
          <p:cNvSpPr txBox="1"/>
          <p:nvPr/>
        </p:nvSpPr>
        <p:spPr>
          <a:xfrm>
            <a:off x="151848" y="5529807"/>
            <a:ext cx="1210588" cy="400110"/>
          </a:xfrm>
          <a:prstGeom prst="rect">
            <a:avLst/>
          </a:prstGeom>
          <a:noFill/>
        </p:spPr>
        <p:txBody>
          <a:bodyPr wrap="none" rtlCol="0">
            <a:spAutoFit/>
          </a:bodyPr>
          <a:lstStyle/>
          <a:p>
            <a:r>
              <a:rPr kumimoji="1" lang="ja-JP" altLang="en-US" sz="2000" dirty="0" smtClean="0">
                <a:solidFill>
                  <a:srgbClr val="FFFFFF"/>
                </a:solidFill>
              </a:rPr>
              <a:t>基本構想</a:t>
            </a:r>
            <a:endParaRPr kumimoji="1" lang="ja-JP" altLang="en-US" sz="2000" dirty="0">
              <a:solidFill>
                <a:srgbClr val="FFFFFF"/>
              </a:solidFill>
            </a:endParaRPr>
          </a:p>
        </p:txBody>
      </p:sp>
      <p:sp>
        <p:nvSpPr>
          <p:cNvPr id="62" name="テキスト ボックス 61"/>
          <p:cNvSpPr txBox="1"/>
          <p:nvPr/>
        </p:nvSpPr>
        <p:spPr>
          <a:xfrm>
            <a:off x="8017661" y="5422360"/>
            <a:ext cx="877163" cy="646331"/>
          </a:xfrm>
          <a:prstGeom prst="rect">
            <a:avLst/>
          </a:prstGeom>
          <a:noFill/>
        </p:spPr>
        <p:txBody>
          <a:bodyPr wrap="none" rtlCol="0">
            <a:spAutoFit/>
          </a:bodyPr>
          <a:lstStyle/>
          <a:p>
            <a:pPr algn="ctr"/>
            <a:r>
              <a:rPr lang="ja-JP" altLang="en-US" dirty="0" smtClean="0">
                <a:solidFill>
                  <a:srgbClr val="FFFFFF"/>
                </a:solidFill>
              </a:rPr>
              <a:t>今後の</a:t>
            </a:r>
            <a:endParaRPr lang="en-US" altLang="ja-JP" dirty="0" smtClean="0">
              <a:solidFill>
                <a:srgbClr val="FFFFFF"/>
              </a:solidFill>
            </a:endParaRPr>
          </a:p>
          <a:p>
            <a:pPr algn="ctr"/>
            <a:r>
              <a:rPr lang="ja-JP" altLang="en-US" dirty="0" smtClean="0">
                <a:solidFill>
                  <a:srgbClr val="FFFFFF"/>
                </a:solidFill>
              </a:rPr>
              <a:t>展望</a:t>
            </a:r>
            <a:endParaRPr kumimoji="1" lang="ja-JP" altLang="en-US" dirty="0">
              <a:solidFill>
                <a:srgbClr val="FFFFFF"/>
              </a:solidFill>
            </a:endParaRPr>
          </a:p>
        </p:txBody>
      </p:sp>
      <p:sp>
        <p:nvSpPr>
          <p:cNvPr id="28" name="テキスト ボックス 27"/>
          <p:cNvSpPr txBox="1"/>
          <p:nvPr/>
        </p:nvSpPr>
        <p:spPr>
          <a:xfrm>
            <a:off x="3064920" y="2228429"/>
            <a:ext cx="3038813" cy="830997"/>
          </a:xfrm>
          <a:prstGeom prst="rect">
            <a:avLst/>
          </a:prstGeom>
          <a:noFill/>
        </p:spPr>
        <p:txBody>
          <a:bodyPr wrap="none" rtlCol="0">
            <a:spAutoFit/>
          </a:bodyPr>
          <a:lstStyle/>
          <a:p>
            <a:r>
              <a:rPr kumimoji="1" lang="ja-JP" altLang="en-US" sz="4800" dirty="0" smtClean="0"/>
              <a:t>提案まとめ</a:t>
            </a:r>
            <a:endParaRPr kumimoji="1" lang="ja-JP" altLang="en-US" sz="4800" dirty="0"/>
          </a:p>
        </p:txBody>
      </p:sp>
      <p:sp>
        <p:nvSpPr>
          <p:cNvPr id="5" name="スライド番号プレースホルダー 4"/>
          <p:cNvSpPr>
            <a:spLocks noGrp="1"/>
          </p:cNvSpPr>
          <p:nvPr>
            <p:ph type="sldNum" sz="quarter" idx="12"/>
          </p:nvPr>
        </p:nvSpPr>
        <p:spPr/>
        <p:txBody>
          <a:bodyPr/>
          <a:lstStyle/>
          <a:p>
            <a:fld id="{271F4726-83E1-9743-9CB9-26C44A472F2A}" type="slidenum">
              <a:rPr kumimoji="1" lang="ja-JP" altLang="en-US" smtClean="0"/>
              <a:t>25</a:t>
            </a:fld>
            <a:endParaRPr kumimoji="1" lang="ja-JP" altLang="en-US"/>
          </a:p>
        </p:txBody>
      </p:sp>
    </p:spTree>
    <p:extLst>
      <p:ext uri="{BB962C8B-B14F-4D97-AF65-F5344CB8AC3E}">
        <p14:creationId xmlns:p14="http://schemas.microsoft.com/office/powerpoint/2010/main" val="89169463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図形グループ 25"/>
          <p:cNvGrpSpPr/>
          <p:nvPr/>
        </p:nvGrpSpPr>
        <p:grpSpPr>
          <a:xfrm>
            <a:off x="7329381" y="714177"/>
            <a:ext cx="380950" cy="560933"/>
            <a:chOff x="4988904" y="4856888"/>
            <a:chExt cx="626020" cy="921788"/>
          </a:xfrm>
        </p:grpSpPr>
        <p:sp>
          <p:nvSpPr>
            <p:cNvPr id="27"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28" name="図 27"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29" name="図形グループ 28"/>
          <p:cNvGrpSpPr/>
          <p:nvPr/>
        </p:nvGrpSpPr>
        <p:grpSpPr>
          <a:xfrm>
            <a:off x="7770067" y="714177"/>
            <a:ext cx="380950" cy="560933"/>
            <a:chOff x="4988904" y="4856888"/>
            <a:chExt cx="626020" cy="921788"/>
          </a:xfrm>
        </p:grpSpPr>
        <p:sp>
          <p:nvSpPr>
            <p:cNvPr id="30"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31" name="図 30"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32" name="図形グループ 31"/>
          <p:cNvGrpSpPr/>
          <p:nvPr/>
        </p:nvGrpSpPr>
        <p:grpSpPr>
          <a:xfrm>
            <a:off x="8199103" y="714177"/>
            <a:ext cx="380950" cy="560933"/>
            <a:chOff x="4988904" y="4856888"/>
            <a:chExt cx="626020" cy="921788"/>
          </a:xfrm>
        </p:grpSpPr>
        <p:sp>
          <p:nvSpPr>
            <p:cNvPr id="33"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34" name="図 33"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35" name="図形グループ 34"/>
          <p:cNvGrpSpPr/>
          <p:nvPr/>
        </p:nvGrpSpPr>
        <p:grpSpPr>
          <a:xfrm>
            <a:off x="8603307" y="707146"/>
            <a:ext cx="380950" cy="560933"/>
            <a:chOff x="4988904" y="4856888"/>
            <a:chExt cx="626020" cy="921788"/>
          </a:xfrm>
        </p:grpSpPr>
        <p:sp>
          <p:nvSpPr>
            <p:cNvPr id="36"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37" name="図 36"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19" name="表 18"/>
          <p:cNvGraphicFramePr>
            <a:graphicFrameLocks noGrp="1"/>
          </p:cNvGraphicFramePr>
          <p:nvPr>
            <p:extLst>
              <p:ext uri="{D42A27DB-BD31-4B8C-83A1-F6EECF244321}">
                <p14:modId xmlns:p14="http://schemas.microsoft.com/office/powerpoint/2010/main" val="3725251338"/>
              </p:ext>
            </p:extLst>
          </p:nvPr>
        </p:nvGraphicFramePr>
        <p:xfrm>
          <a:off x="450671" y="3270500"/>
          <a:ext cx="8340552" cy="1879600"/>
        </p:xfrm>
        <a:graphic>
          <a:graphicData uri="http://schemas.openxmlformats.org/drawingml/2006/table">
            <a:tbl>
              <a:tblPr firstRow="1" firstCol="1" bandRow="1">
                <a:tableStyleId>{5C22544A-7EE6-4342-B048-85BDC9FD1C3A}</a:tableStyleId>
              </a:tblPr>
              <a:tblGrid>
                <a:gridCol w="781927"/>
                <a:gridCol w="2210513"/>
                <a:gridCol w="3042017"/>
                <a:gridCol w="2306095"/>
              </a:tblGrid>
              <a:tr h="370840">
                <a:tc rowSpan="5">
                  <a:txBody>
                    <a:bodyPr/>
                    <a:lstStyle/>
                    <a:p>
                      <a:pPr algn="ctr"/>
                      <a:r>
                        <a:rPr kumimoji="1" lang="ja-JP" altLang="en-US" sz="2800" dirty="0" smtClean="0">
                          <a:solidFill>
                            <a:srgbClr val="FFFFFF"/>
                          </a:solidFill>
                        </a:rPr>
                        <a:t>継続費用</a:t>
                      </a:r>
                      <a:endParaRPr kumimoji="1" lang="ja-JP" altLang="en-US" sz="2800" dirty="0">
                        <a:solidFill>
                          <a:srgbClr val="FFFFFF"/>
                        </a:solidFill>
                      </a:endParaRPr>
                    </a:p>
                  </a:txBody>
                  <a:tcPr vert="eaVert"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3246"/>
                    </a:solidFill>
                  </a:tcPr>
                </a:tc>
                <a:tc>
                  <a:txBody>
                    <a:bodyPr/>
                    <a:lstStyle/>
                    <a:p>
                      <a:pPr algn="ctr"/>
                      <a:r>
                        <a:rPr kumimoji="1" lang="ja-JP" altLang="en-US" sz="2000" dirty="0" smtClean="0">
                          <a:solidFill>
                            <a:srgbClr val="FFFFFF"/>
                          </a:solidFill>
                        </a:rPr>
                        <a:t>提案名</a:t>
                      </a:r>
                      <a:endParaRPr kumimoji="1" lang="ja-JP" altLang="en-US" sz="20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6666"/>
                    </a:solidFill>
                  </a:tcPr>
                </a:tc>
                <a:tc>
                  <a:txBody>
                    <a:bodyPr/>
                    <a:lstStyle/>
                    <a:p>
                      <a:pPr algn="ctr"/>
                      <a:r>
                        <a:rPr kumimoji="1" lang="ja-JP" altLang="en-US" sz="2000" dirty="0" smtClean="0">
                          <a:solidFill>
                            <a:srgbClr val="FFFFFF"/>
                          </a:solidFill>
                        </a:rPr>
                        <a:t>具体的項目</a:t>
                      </a:r>
                      <a:endParaRPr kumimoji="1" lang="ja-JP" altLang="en-US" sz="20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6666"/>
                    </a:solidFill>
                  </a:tcPr>
                </a:tc>
                <a:tc>
                  <a:txBody>
                    <a:bodyPr/>
                    <a:lstStyle/>
                    <a:p>
                      <a:pPr algn="ctr"/>
                      <a:r>
                        <a:rPr kumimoji="1" lang="ja-JP" altLang="en-US" sz="2000" dirty="0" smtClean="0">
                          <a:solidFill>
                            <a:srgbClr val="FFFFFF"/>
                          </a:solidFill>
                        </a:rPr>
                        <a:t>費用額（円</a:t>
                      </a:r>
                      <a:r>
                        <a:rPr kumimoji="1" lang="en-US" altLang="ja-JP" sz="2000" dirty="0" smtClean="0">
                          <a:solidFill>
                            <a:srgbClr val="FFFFFF"/>
                          </a:solidFill>
                        </a:rPr>
                        <a:t>/</a:t>
                      </a:r>
                      <a:r>
                        <a:rPr kumimoji="1" lang="ja-JP" altLang="en-US" sz="2000" dirty="0" smtClean="0">
                          <a:solidFill>
                            <a:srgbClr val="FFFFFF"/>
                          </a:solidFill>
                        </a:rPr>
                        <a:t>年）</a:t>
                      </a:r>
                      <a:endParaRPr kumimoji="1" lang="ja-JP" altLang="en-US" sz="20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6666"/>
                    </a:solidFill>
                  </a:tcPr>
                </a:tc>
              </a:tr>
              <a:tr h="370840">
                <a:tc vMerge="1">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S PGothic"/>
                        </a:rPr>
                        <a:t>CSA</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altLang="ja-JP" sz="2000" b="0" i="0" u="none" strike="noStrike" dirty="0">
                          <a:solidFill>
                            <a:srgbClr val="000000"/>
                          </a:solidFill>
                          <a:effectLst/>
                          <a:latin typeface="MS PGothic"/>
                        </a:rPr>
                        <a:t>PR</a:t>
                      </a:r>
                      <a:r>
                        <a:rPr lang="ja-JP" altLang="en-US" sz="2000" b="0" i="0" u="none" strike="noStrike" dirty="0">
                          <a:solidFill>
                            <a:srgbClr val="000000"/>
                          </a:solidFill>
                          <a:effectLst/>
                          <a:latin typeface="MS PGothic"/>
                        </a:rPr>
                        <a:t>費・研修費・人件費等</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altLang="ja-JP" sz="2000" b="0" i="0" u="none" strike="noStrike" dirty="0" smtClean="0">
                          <a:solidFill>
                            <a:srgbClr val="000000"/>
                          </a:solidFill>
                          <a:effectLst/>
                          <a:latin typeface="MS PGothic"/>
                        </a:rPr>
                        <a:t>500</a:t>
                      </a:r>
                      <a:r>
                        <a:rPr lang="ja-JP" altLang="en-US" sz="2000" b="0" i="0" u="none" strike="noStrike" dirty="0" smtClean="0">
                          <a:solidFill>
                            <a:srgbClr val="000000"/>
                          </a:solidFill>
                          <a:effectLst/>
                          <a:latin typeface="MS PGothic"/>
                        </a:rPr>
                        <a:t>万円</a:t>
                      </a:r>
                      <a:endParaRPr lang="en-US" altLang="ja-JP" sz="2000" b="0" i="0" u="none" strike="noStrike" dirty="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vMerge="1">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ja-JP" altLang="en-US" sz="2000" b="0" i="0" u="none" strike="noStrike" dirty="0">
                          <a:solidFill>
                            <a:srgbClr val="000000"/>
                          </a:solidFill>
                          <a:effectLst/>
                          <a:latin typeface="MS PGothic"/>
                        </a:rPr>
                        <a:t>アプリ</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ja-JP" altLang="en-US" sz="2000" b="0" i="0" u="none" strike="noStrike" dirty="0">
                          <a:solidFill>
                            <a:srgbClr val="000000"/>
                          </a:solidFill>
                          <a:effectLst/>
                          <a:latin typeface="MS PGothic"/>
                        </a:rPr>
                        <a:t>維持費</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altLang="ja-JP" sz="2000" b="0" i="0" u="none" strike="noStrike" dirty="0" smtClean="0">
                          <a:solidFill>
                            <a:srgbClr val="000000"/>
                          </a:solidFill>
                          <a:effectLst/>
                          <a:latin typeface="MS PGothic"/>
                        </a:rPr>
                        <a:t>170</a:t>
                      </a:r>
                      <a:r>
                        <a:rPr lang="ja-JP" altLang="en-US" sz="2000" b="0" i="0" u="none" strike="noStrike" dirty="0" smtClean="0">
                          <a:solidFill>
                            <a:srgbClr val="000000"/>
                          </a:solidFill>
                          <a:effectLst/>
                          <a:latin typeface="MS PGothic"/>
                        </a:rPr>
                        <a:t>万円</a:t>
                      </a:r>
                      <a:endParaRPr lang="en-US" altLang="ja-JP" sz="2000" b="0" i="0" u="none" strike="noStrike" dirty="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vMerge="1">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ja-JP" altLang="en-US" sz="2000" b="0" i="0" u="none" strike="noStrike" dirty="0">
                          <a:solidFill>
                            <a:srgbClr val="000000"/>
                          </a:solidFill>
                          <a:effectLst/>
                          <a:latin typeface="MS PGothic"/>
                        </a:rPr>
                        <a:t>独自科目</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ja-JP" altLang="en-US" sz="2000" b="0" i="0" u="none" strike="noStrike" dirty="0">
                          <a:solidFill>
                            <a:srgbClr val="000000"/>
                          </a:solidFill>
                          <a:effectLst/>
                          <a:latin typeface="MS PGothic"/>
                        </a:rPr>
                        <a:t>実施費</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altLang="ja-JP" sz="2000" b="0" i="0" u="none" strike="noStrike" dirty="0" smtClean="0">
                          <a:solidFill>
                            <a:srgbClr val="000000"/>
                          </a:solidFill>
                          <a:effectLst/>
                          <a:latin typeface="MS PGothic"/>
                        </a:rPr>
                        <a:t>84.5</a:t>
                      </a:r>
                      <a:r>
                        <a:rPr lang="ja-JP" altLang="en-US" sz="2000" b="0" i="0" u="none" strike="noStrike" dirty="0" smtClean="0">
                          <a:solidFill>
                            <a:srgbClr val="000000"/>
                          </a:solidFill>
                          <a:effectLst/>
                          <a:latin typeface="MS PGothic"/>
                        </a:rPr>
                        <a:t>万円</a:t>
                      </a:r>
                      <a:endParaRPr lang="en-US" altLang="ja-JP" sz="2000" b="0" i="0" u="none" strike="noStrike" dirty="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vMerge="1">
                  <a:txBody>
                    <a:bodyPr/>
                    <a:lstStyle/>
                    <a:p>
                      <a:pPr algn="ctr"/>
                      <a:endParaRPr kumimoji="1" lang="ja-JP" altLang="en-US" sz="2800" dirty="0">
                        <a:solidFill>
                          <a:srgbClr val="FFFFFF"/>
                        </a:solidFill>
                      </a:endParaRPr>
                    </a:p>
                  </a:txBody>
                  <a:tcPr vert="eaVert"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3246"/>
                    </a:solidFill>
                  </a:tcPr>
                </a:tc>
                <a:tc gridSpan="2">
                  <a:txBody>
                    <a:bodyPr/>
                    <a:lstStyle/>
                    <a:p>
                      <a:pPr algn="r" fontAlgn="b"/>
                      <a:r>
                        <a:rPr lang="ja-JP" altLang="en-US" sz="2000" b="0" i="0" u="none" strike="noStrike" dirty="0" smtClean="0">
                          <a:solidFill>
                            <a:srgbClr val="000000"/>
                          </a:solidFill>
                          <a:effectLst/>
                          <a:latin typeface="MS PGothic"/>
                        </a:rPr>
                        <a:t>合計</a:t>
                      </a:r>
                      <a:endParaRPr lang="ja-JP" altLang="en-US" sz="2000" b="0" i="0" u="none" strike="noStrike" dirty="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ja-JP" altLang="en-US" sz="2000" b="0" i="0" u="none" strike="noStrike" dirty="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altLang="ja-JP" sz="2000" b="0" i="0" u="none" strike="noStrike" dirty="0" smtClean="0">
                          <a:solidFill>
                            <a:srgbClr val="000000"/>
                          </a:solidFill>
                          <a:effectLst/>
                          <a:latin typeface="MS PGothic"/>
                        </a:rPr>
                        <a:t>754.5</a:t>
                      </a:r>
                      <a:r>
                        <a:rPr lang="ja-JP" altLang="en-US" sz="2000" b="0" i="0" u="none" strike="noStrike" dirty="0" smtClean="0">
                          <a:solidFill>
                            <a:srgbClr val="000000"/>
                          </a:solidFill>
                          <a:effectLst/>
                          <a:latin typeface="MS PGothic"/>
                        </a:rPr>
                        <a:t>万円</a:t>
                      </a:r>
                      <a:endParaRPr lang="en-US" altLang="ja-JP" sz="2000" b="0" i="0" u="none" strike="noStrike" dirty="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2600312809"/>
              </p:ext>
            </p:extLst>
          </p:nvPr>
        </p:nvGraphicFramePr>
        <p:xfrm>
          <a:off x="450670" y="1317328"/>
          <a:ext cx="8340553" cy="1879600"/>
        </p:xfrm>
        <a:graphic>
          <a:graphicData uri="http://schemas.openxmlformats.org/drawingml/2006/table">
            <a:tbl>
              <a:tblPr firstRow="1" firstCol="1" bandRow="1">
                <a:tableStyleId>{5C22544A-7EE6-4342-B048-85BDC9FD1C3A}</a:tableStyleId>
              </a:tblPr>
              <a:tblGrid>
                <a:gridCol w="781927"/>
                <a:gridCol w="3254774"/>
                <a:gridCol w="1991366"/>
                <a:gridCol w="2312486"/>
              </a:tblGrid>
              <a:tr h="370840">
                <a:tc rowSpan="5">
                  <a:txBody>
                    <a:bodyPr/>
                    <a:lstStyle/>
                    <a:p>
                      <a:pPr algn="ctr"/>
                      <a:r>
                        <a:rPr kumimoji="1" lang="ja-JP" altLang="en-US" sz="2800" dirty="0" smtClean="0">
                          <a:solidFill>
                            <a:schemeClr val="bg1"/>
                          </a:solidFill>
                        </a:rPr>
                        <a:t>初期費用</a:t>
                      </a:r>
                      <a:endParaRPr kumimoji="1" lang="ja-JP" altLang="en-US" sz="2800" dirty="0">
                        <a:solidFill>
                          <a:schemeClr val="bg1"/>
                        </a:solidFill>
                      </a:endParaRPr>
                    </a:p>
                  </a:txBody>
                  <a:tcPr vert="eaVert"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solidFill>
                  </a:tcPr>
                </a:tc>
                <a:tc>
                  <a:txBody>
                    <a:bodyPr/>
                    <a:lstStyle/>
                    <a:p>
                      <a:pPr algn="ctr"/>
                      <a:r>
                        <a:rPr kumimoji="1" lang="ja-JP" altLang="en-US" sz="2000" dirty="0" smtClean="0">
                          <a:solidFill>
                            <a:srgbClr val="FFFFFF"/>
                          </a:solidFill>
                        </a:rPr>
                        <a:t>提案名</a:t>
                      </a:r>
                      <a:endParaRPr kumimoji="1" lang="ja-JP" altLang="en-US" sz="20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solidFill>
                  </a:tcPr>
                </a:tc>
                <a:tc>
                  <a:txBody>
                    <a:bodyPr/>
                    <a:lstStyle/>
                    <a:p>
                      <a:pPr algn="ctr"/>
                      <a:r>
                        <a:rPr kumimoji="1" lang="ja-JP" altLang="en-US" sz="2000" dirty="0" smtClean="0">
                          <a:solidFill>
                            <a:srgbClr val="FFFFFF"/>
                          </a:solidFill>
                        </a:rPr>
                        <a:t>具体的項目</a:t>
                      </a:r>
                      <a:endParaRPr kumimoji="1" lang="ja-JP" altLang="en-US" sz="20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solidFill>
                  </a:tcPr>
                </a:tc>
                <a:tc>
                  <a:txBody>
                    <a:bodyPr/>
                    <a:lstStyle/>
                    <a:p>
                      <a:pPr algn="ctr"/>
                      <a:r>
                        <a:rPr kumimoji="1" lang="ja-JP" altLang="en-US" sz="2000" dirty="0" smtClean="0">
                          <a:solidFill>
                            <a:srgbClr val="FFFFFF"/>
                          </a:solidFill>
                        </a:rPr>
                        <a:t>費用額（円）</a:t>
                      </a:r>
                      <a:endParaRPr kumimoji="1" lang="ja-JP" altLang="en-US" sz="20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solidFill>
                  </a:tcPr>
                </a:tc>
              </a:tr>
              <a:tr h="370840">
                <a:tc vMerge="1">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ja-JP" altLang="en-US" sz="2000" b="0" i="0" u="none" strike="noStrike" dirty="0">
                          <a:solidFill>
                            <a:srgbClr val="000000"/>
                          </a:solidFill>
                          <a:effectLst/>
                          <a:latin typeface="MS PGothic"/>
                        </a:rPr>
                        <a:t>アプリ</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ja-JP" altLang="en-US" sz="2000" b="0" i="0" u="none" strike="noStrike" dirty="0">
                          <a:solidFill>
                            <a:srgbClr val="000000"/>
                          </a:solidFill>
                          <a:effectLst/>
                          <a:latin typeface="ＭＳ Ｐゴシック"/>
                        </a:rPr>
                        <a:t>開発費</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altLang="ja-JP" sz="2000" b="0" i="0" u="none" strike="noStrike" dirty="0" smtClean="0">
                          <a:solidFill>
                            <a:srgbClr val="000000"/>
                          </a:solidFill>
                          <a:effectLst/>
                          <a:latin typeface="MS PGothic"/>
                        </a:rPr>
                        <a:t>1,260</a:t>
                      </a:r>
                      <a:r>
                        <a:rPr lang="ja-JP" altLang="en-US" sz="2000" b="0" i="0" u="none" strike="noStrike" dirty="0" smtClean="0">
                          <a:solidFill>
                            <a:srgbClr val="000000"/>
                          </a:solidFill>
                          <a:effectLst/>
                          <a:latin typeface="MS PGothic"/>
                        </a:rPr>
                        <a:t>万円</a:t>
                      </a:r>
                      <a:endParaRPr lang="en-US" altLang="ja-JP" sz="2000" b="0" i="0" u="none" strike="noStrike" dirty="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vMerge="1">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ja-JP" altLang="en-US" sz="2000" b="0" i="0" u="none" strike="noStrike" dirty="0">
                          <a:solidFill>
                            <a:srgbClr val="000000"/>
                          </a:solidFill>
                          <a:effectLst/>
                          <a:latin typeface="MS PGothic"/>
                        </a:rPr>
                        <a:t>独自科目</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ja-JP" altLang="en-US" sz="2000" b="0" i="0" u="none" strike="noStrike" dirty="0">
                          <a:solidFill>
                            <a:srgbClr val="000000"/>
                          </a:solidFill>
                          <a:effectLst/>
                          <a:latin typeface="MS PGothic"/>
                        </a:rPr>
                        <a:t>農地購入費</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altLang="ja-JP" sz="2000" b="0" i="0" u="none" strike="noStrike" dirty="0" smtClean="0">
                          <a:solidFill>
                            <a:srgbClr val="000000"/>
                          </a:solidFill>
                          <a:effectLst/>
                          <a:latin typeface="MS PGothic"/>
                        </a:rPr>
                        <a:t>45.5</a:t>
                      </a:r>
                      <a:r>
                        <a:rPr lang="ja-JP" altLang="en-US" sz="2000" b="0" i="0" u="none" strike="noStrike" dirty="0" smtClean="0">
                          <a:solidFill>
                            <a:srgbClr val="000000"/>
                          </a:solidFill>
                          <a:effectLst/>
                          <a:latin typeface="MS PGothic"/>
                        </a:rPr>
                        <a:t>万円</a:t>
                      </a:r>
                      <a:endParaRPr lang="en-US" altLang="ja-JP" sz="2000" b="0" i="0" u="none" strike="noStrike" dirty="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vMerge="1">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ja-JP" altLang="en-US" sz="2000" b="0" i="0" u="none" strike="noStrike" dirty="0">
                          <a:solidFill>
                            <a:srgbClr val="000000"/>
                          </a:solidFill>
                          <a:effectLst/>
                          <a:latin typeface="MS PGothic"/>
                        </a:rPr>
                        <a:t>おおつ野工業団地誘致</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ja-JP" altLang="en-US" sz="2000" b="0" i="0" u="none" strike="noStrike" dirty="0">
                          <a:solidFill>
                            <a:srgbClr val="000000"/>
                          </a:solidFill>
                          <a:effectLst/>
                          <a:latin typeface="MS PGothic"/>
                        </a:rPr>
                        <a:t>誘致政策</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altLang="ja-JP" sz="2000" b="0" i="0" u="none" strike="noStrike" dirty="0" smtClean="0">
                          <a:solidFill>
                            <a:srgbClr val="000000"/>
                          </a:solidFill>
                          <a:effectLst/>
                          <a:latin typeface="MS PGothic"/>
                        </a:rPr>
                        <a:t>8,900</a:t>
                      </a:r>
                      <a:r>
                        <a:rPr lang="ja-JP" altLang="en-US" sz="2000" b="0" i="0" u="none" strike="noStrike" dirty="0" smtClean="0">
                          <a:solidFill>
                            <a:srgbClr val="000000"/>
                          </a:solidFill>
                          <a:effectLst/>
                          <a:latin typeface="MS PGothic"/>
                        </a:rPr>
                        <a:t>万円</a:t>
                      </a:r>
                      <a:endParaRPr lang="en-US" altLang="ja-JP" sz="2000" b="0" i="0" u="none" strike="noStrike" dirty="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vMerge="1">
                  <a:txBody>
                    <a:bodyPr/>
                    <a:lstStyle/>
                    <a:p>
                      <a:pPr algn="ctr"/>
                      <a:endParaRPr kumimoji="1" lang="ja-JP" altLang="en-US" sz="2800" dirty="0">
                        <a:solidFill>
                          <a:schemeClr val="bg1"/>
                        </a:solidFill>
                      </a:endParaRPr>
                    </a:p>
                  </a:txBody>
                  <a:tcPr vert="eaVert"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solidFill>
                  </a:tcPr>
                </a:tc>
                <a:tc gridSpan="2">
                  <a:txBody>
                    <a:bodyPr/>
                    <a:lstStyle/>
                    <a:p>
                      <a:pPr algn="r" fontAlgn="b"/>
                      <a:r>
                        <a:rPr lang="ja-JP" altLang="en-US" sz="2000" b="0" i="0" u="none" strike="noStrike" dirty="0" smtClean="0">
                          <a:solidFill>
                            <a:srgbClr val="000000"/>
                          </a:solidFill>
                          <a:effectLst/>
                          <a:latin typeface="MS PGothic"/>
                        </a:rPr>
                        <a:t>合計</a:t>
                      </a:r>
                      <a:endParaRPr lang="ja-JP" altLang="en-US" sz="2000" b="0" i="0" u="none" strike="noStrike" dirty="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ja-JP" altLang="en-US" sz="2000" b="0" i="0" u="none" strike="noStrike" dirty="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altLang="ja-JP" sz="2000" b="0" i="0" u="none" strike="noStrike" dirty="0" smtClean="0">
                          <a:solidFill>
                            <a:srgbClr val="000000"/>
                          </a:solidFill>
                          <a:effectLst/>
                          <a:latin typeface="MS PGothic"/>
                        </a:rPr>
                        <a:t>10,205.5</a:t>
                      </a:r>
                      <a:r>
                        <a:rPr lang="ja-JP" altLang="en-US" sz="2000" b="0" i="0" u="none" strike="noStrike" dirty="0" smtClean="0">
                          <a:solidFill>
                            <a:srgbClr val="000000"/>
                          </a:solidFill>
                          <a:effectLst/>
                          <a:latin typeface="MS PGothic"/>
                        </a:rPr>
                        <a:t>万円</a:t>
                      </a:r>
                      <a:endParaRPr lang="en-US" altLang="ja-JP" sz="2000" b="0" i="0" u="none" strike="noStrike" dirty="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3460168236"/>
              </p:ext>
            </p:extLst>
          </p:nvPr>
        </p:nvGraphicFramePr>
        <p:xfrm>
          <a:off x="2584834" y="5290114"/>
          <a:ext cx="4075610" cy="1388535"/>
        </p:xfrm>
        <a:graphic>
          <a:graphicData uri="http://schemas.openxmlformats.org/drawingml/2006/table">
            <a:tbl>
              <a:tblPr firstRow="1" bandRow="1">
                <a:tableStyleId>{5C22544A-7EE6-4342-B048-85BDC9FD1C3A}</a:tableStyleId>
              </a:tblPr>
              <a:tblGrid>
                <a:gridCol w="1751319"/>
                <a:gridCol w="2324291"/>
              </a:tblGrid>
              <a:tr h="458599">
                <a:tc>
                  <a:txBody>
                    <a:bodyPr/>
                    <a:lstStyle/>
                    <a:p>
                      <a:pPr algn="ctr"/>
                      <a:r>
                        <a:rPr kumimoji="1" lang="ja-JP" altLang="en-US" sz="2400" dirty="0" smtClean="0">
                          <a:solidFill>
                            <a:srgbClr val="FFFFFF"/>
                          </a:solidFill>
                        </a:rPr>
                        <a:t>対象年</a:t>
                      </a:r>
                      <a:endParaRPr kumimoji="1" lang="en-US" altLang="ja-JP" sz="2400" dirty="0" smtClean="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pPr algn="ctr"/>
                      <a:r>
                        <a:rPr kumimoji="1" lang="ja-JP" altLang="en-US" sz="2400" dirty="0" smtClean="0">
                          <a:solidFill>
                            <a:srgbClr val="FFFFFF"/>
                          </a:solidFill>
                        </a:rPr>
                        <a:t>費用額</a:t>
                      </a:r>
                      <a:endParaRPr kumimoji="1" lang="ja-JP" altLang="en-US" sz="24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r>
              <a:tr h="464968">
                <a:tc>
                  <a:txBody>
                    <a:bodyPr/>
                    <a:lstStyle/>
                    <a:p>
                      <a:pPr algn="r"/>
                      <a:r>
                        <a:rPr kumimoji="1" lang="ja-JP" altLang="en-US" sz="2400" dirty="0" smtClean="0"/>
                        <a:t>初年度</a:t>
                      </a:r>
                      <a:endParaRPr kumimoji="1" lang="ja-JP" alt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sz="2400" dirty="0" smtClean="0"/>
                        <a:t>1</a:t>
                      </a:r>
                      <a:r>
                        <a:rPr kumimoji="1" lang="ja-JP" altLang="en-US" sz="2400" dirty="0" smtClean="0"/>
                        <a:t>億</a:t>
                      </a:r>
                      <a:r>
                        <a:rPr kumimoji="1" lang="en-US" altLang="ja-JP" sz="2400" dirty="0" smtClean="0"/>
                        <a:t>960</a:t>
                      </a:r>
                      <a:r>
                        <a:rPr kumimoji="1" lang="ja-JP" altLang="en-US" sz="2400" dirty="0" smtClean="0"/>
                        <a:t>万円</a:t>
                      </a:r>
                      <a:endParaRPr kumimoji="1" lang="ja-JP" alt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64968">
                <a:tc>
                  <a:txBody>
                    <a:bodyPr/>
                    <a:lstStyle/>
                    <a:p>
                      <a:pPr algn="r"/>
                      <a:r>
                        <a:rPr kumimoji="1" lang="en-US" altLang="ja-JP" sz="2400" dirty="0" smtClean="0"/>
                        <a:t>2</a:t>
                      </a:r>
                      <a:r>
                        <a:rPr kumimoji="1" lang="ja-JP" altLang="en-US" sz="2400" dirty="0" smtClean="0"/>
                        <a:t>年目以降</a:t>
                      </a:r>
                      <a:endParaRPr kumimoji="1" lang="ja-JP" alt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sz="2400" dirty="0" smtClean="0"/>
                        <a:t>754.5</a:t>
                      </a:r>
                      <a:r>
                        <a:rPr kumimoji="1" lang="ja-JP" altLang="en-US" sz="2400" dirty="0" smtClean="0"/>
                        <a:t>万</a:t>
                      </a:r>
                      <a:r>
                        <a:rPr kumimoji="1" lang="en-US" altLang="ja-JP" sz="2400" dirty="0" smtClean="0"/>
                        <a:t>(</a:t>
                      </a:r>
                      <a:r>
                        <a:rPr kumimoji="1" lang="ja-JP" altLang="en-US" sz="2400" dirty="0" smtClean="0"/>
                        <a:t>円</a:t>
                      </a:r>
                      <a:r>
                        <a:rPr kumimoji="1" lang="en-US" altLang="ja-JP" sz="2400" dirty="0" smtClean="0"/>
                        <a:t>/</a:t>
                      </a:r>
                      <a:r>
                        <a:rPr kumimoji="1" lang="ja-JP" altLang="en-US" sz="2400" dirty="0" smtClean="0"/>
                        <a:t>年</a:t>
                      </a:r>
                      <a:r>
                        <a:rPr kumimoji="1" lang="en-US" altLang="ja-JP" sz="2400" dirty="0" smtClean="0"/>
                        <a:t>)</a:t>
                      </a:r>
                      <a:endParaRPr kumimoji="1" lang="ja-JP" alt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4" name="右矢印 3"/>
          <p:cNvSpPr/>
          <p:nvPr/>
        </p:nvSpPr>
        <p:spPr>
          <a:xfrm>
            <a:off x="1286613" y="5700889"/>
            <a:ext cx="1049867" cy="536222"/>
          </a:xfrm>
          <a:prstGeom prst="rightArrow">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450670" y="50393"/>
            <a:ext cx="3057247" cy="1077218"/>
          </a:xfrm>
          <a:prstGeom prst="rect">
            <a:avLst/>
          </a:prstGeom>
          <a:noFill/>
        </p:spPr>
        <p:txBody>
          <a:bodyPr wrap="none" rtlCol="0">
            <a:spAutoFit/>
          </a:bodyPr>
          <a:lstStyle/>
          <a:p>
            <a:r>
              <a:rPr lang="ja-JP" altLang="en-US" sz="2800" dirty="0" smtClean="0"/>
              <a:t>財政的実現可能性</a:t>
            </a:r>
          </a:p>
          <a:p>
            <a:r>
              <a:rPr lang="ja-JP" altLang="en-US" sz="3600" dirty="0" smtClean="0"/>
              <a:t>政策費用</a:t>
            </a:r>
            <a:endParaRPr lang="en-US" altLang="ja-JP" sz="3600" dirty="0" smtClean="0"/>
          </a:p>
        </p:txBody>
      </p:sp>
      <p:sp>
        <p:nvSpPr>
          <p:cNvPr id="2" name="スライド番号プレースホルダー 1"/>
          <p:cNvSpPr>
            <a:spLocks noGrp="1"/>
          </p:cNvSpPr>
          <p:nvPr>
            <p:ph type="sldNum" sz="quarter" idx="12"/>
          </p:nvPr>
        </p:nvSpPr>
        <p:spPr/>
        <p:txBody>
          <a:bodyPr/>
          <a:lstStyle/>
          <a:p>
            <a:fld id="{271F4726-83E1-9743-9CB9-26C44A472F2A}" type="slidenum">
              <a:rPr kumimoji="1" lang="ja-JP" altLang="en-US" smtClean="0"/>
              <a:t>26</a:t>
            </a:fld>
            <a:endParaRPr kumimoji="1" lang="ja-JP" altLang="en-US"/>
          </a:p>
        </p:txBody>
      </p:sp>
    </p:spTree>
    <p:extLst>
      <p:ext uri="{BB962C8B-B14F-4D97-AF65-F5344CB8AC3E}">
        <p14:creationId xmlns:p14="http://schemas.microsoft.com/office/powerpoint/2010/main" val="416741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図形グループ 25"/>
          <p:cNvGrpSpPr/>
          <p:nvPr/>
        </p:nvGrpSpPr>
        <p:grpSpPr>
          <a:xfrm>
            <a:off x="7329381" y="714177"/>
            <a:ext cx="380950" cy="560933"/>
            <a:chOff x="4988904" y="4856888"/>
            <a:chExt cx="626020" cy="921788"/>
          </a:xfrm>
        </p:grpSpPr>
        <p:sp>
          <p:nvSpPr>
            <p:cNvPr id="27"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28" name="図 27"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29" name="図形グループ 28"/>
          <p:cNvGrpSpPr/>
          <p:nvPr/>
        </p:nvGrpSpPr>
        <p:grpSpPr>
          <a:xfrm>
            <a:off x="7770067" y="714177"/>
            <a:ext cx="380950" cy="560933"/>
            <a:chOff x="4988904" y="4856888"/>
            <a:chExt cx="626020" cy="921788"/>
          </a:xfrm>
        </p:grpSpPr>
        <p:sp>
          <p:nvSpPr>
            <p:cNvPr id="30"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31" name="図 30"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32" name="図形グループ 31"/>
          <p:cNvGrpSpPr/>
          <p:nvPr/>
        </p:nvGrpSpPr>
        <p:grpSpPr>
          <a:xfrm>
            <a:off x="8199103" y="714177"/>
            <a:ext cx="380950" cy="560933"/>
            <a:chOff x="4988904" y="4856888"/>
            <a:chExt cx="626020" cy="921788"/>
          </a:xfrm>
        </p:grpSpPr>
        <p:sp>
          <p:nvSpPr>
            <p:cNvPr id="33"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34" name="図 33"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35" name="図形グループ 34"/>
          <p:cNvGrpSpPr/>
          <p:nvPr/>
        </p:nvGrpSpPr>
        <p:grpSpPr>
          <a:xfrm>
            <a:off x="8603307" y="707146"/>
            <a:ext cx="380950" cy="560933"/>
            <a:chOff x="4988904" y="4856888"/>
            <a:chExt cx="626020" cy="921788"/>
          </a:xfrm>
        </p:grpSpPr>
        <p:sp>
          <p:nvSpPr>
            <p:cNvPr id="36"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37" name="図 36"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3319530382"/>
              </p:ext>
            </p:extLst>
          </p:nvPr>
        </p:nvGraphicFramePr>
        <p:xfrm>
          <a:off x="169334" y="1588120"/>
          <a:ext cx="8814923" cy="1536081"/>
        </p:xfrm>
        <a:graphic>
          <a:graphicData uri="http://schemas.openxmlformats.org/drawingml/2006/table">
            <a:tbl>
              <a:tblPr firstRow="1" firstCol="1" bandRow="1">
                <a:tableStyleId>{5C22544A-7EE6-4342-B048-85BDC9FD1C3A}</a:tableStyleId>
              </a:tblPr>
              <a:tblGrid>
                <a:gridCol w="636987"/>
                <a:gridCol w="2737493"/>
                <a:gridCol w="3039739"/>
                <a:gridCol w="2400704"/>
              </a:tblGrid>
              <a:tr h="370840">
                <a:tc rowSpan="2">
                  <a:txBody>
                    <a:bodyPr/>
                    <a:lstStyle/>
                    <a:p>
                      <a:pPr algn="ctr"/>
                      <a:r>
                        <a:rPr kumimoji="1" lang="ja-JP" altLang="en-US" sz="2800" dirty="0" smtClean="0">
                          <a:solidFill>
                            <a:srgbClr val="FFFFFF"/>
                          </a:solidFill>
                        </a:rPr>
                        <a:t>初期便益</a:t>
                      </a:r>
                      <a:endParaRPr kumimoji="1" lang="en-US" altLang="ja-JP" sz="2800" dirty="0" smtClean="0">
                        <a:solidFill>
                          <a:srgbClr val="FFFFFF"/>
                        </a:solidFill>
                      </a:endParaRPr>
                    </a:p>
                  </a:txBody>
                  <a:tcPr vert="eaVert"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pPr algn="ctr"/>
                      <a:r>
                        <a:rPr kumimoji="1" lang="ja-JP" altLang="en-US" sz="1800" dirty="0" smtClean="0">
                          <a:solidFill>
                            <a:srgbClr val="FFFFFF"/>
                          </a:solidFill>
                        </a:rPr>
                        <a:t>提案名</a:t>
                      </a:r>
                      <a:endParaRPr kumimoji="1" lang="ja-JP" altLang="en-US" sz="18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solidFill>
                  </a:tcPr>
                </a:tc>
                <a:tc>
                  <a:txBody>
                    <a:bodyPr/>
                    <a:lstStyle/>
                    <a:p>
                      <a:pPr algn="ctr"/>
                      <a:r>
                        <a:rPr kumimoji="1" lang="ja-JP" altLang="en-US" sz="1800" dirty="0" smtClean="0">
                          <a:solidFill>
                            <a:srgbClr val="FFFFFF"/>
                          </a:solidFill>
                        </a:rPr>
                        <a:t>具体的項目</a:t>
                      </a:r>
                      <a:endParaRPr kumimoji="1" lang="ja-JP" altLang="en-US" sz="18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solidFill>
                  </a:tcPr>
                </a:tc>
                <a:tc>
                  <a:txBody>
                    <a:bodyPr/>
                    <a:lstStyle/>
                    <a:p>
                      <a:pPr algn="ctr"/>
                      <a:r>
                        <a:rPr kumimoji="1" lang="ja-JP" altLang="en-US" sz="1800" dirty="0" smtClean="0">
                          <a:solidFill>
                            <a:srgbClr val="FFFFFF"/>
                          </a:solidFill>
                        </a:rPr>
                        <a:t>便益</a:t>
                      </a:r>
                      <a:r>
                        <a:rPr kumimoji="1" lang="ja-JP" altLang="en-US" sz="1800" dirty="0" smtClean="0">
                          <a:solidFill>
                            <a:srgbClr val="FFFFFF"/>
                          </a:solidFill>
                        </a:rPr>
                        <a:t>額</a:t>
                      </a:r>
                      <a:r>
                        <a:rPr kumimoji="1" lang="ja-JP" altLang="en-US" sz="1800" dirty="0" smtClean="0">
                          <a:solidFill>
                            <a:srgbClr val="FFFFFF"/>
                          </a:solidFill>
                        </a:rPr>
                        <a:t>（円）</a:t>
                      </a:r>
                      <a:endParaRPr kumimoji="1" lang="ja-JP" altLang="en-US" sz="18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solidFill>
                  </a:tcPr>
                </a:tc>
              </a:tr>
              <a:tr h="1165241">
                <a:tc vMerge="1">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ja-JP" altLang="en-US" sz="2000" b="0" i="0" u="none" strike="noStrike" dirty="0">
                          <a:solidFill>
                            <a:srgbClr val="000000"/>
                          </a:solidFill>
                          <a:effectLst/>
                          <a:latin typeface="MS PGothic"/>
                        </a:rPr>
                        <a:t>おおつ野工業団地誘致</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ja-JP" altLang="en-US" sz="2000" b="0" i="0" u="none" strike="noStrike" dirty="0" smtClean="0">
                          <a:solidFill>
                            <a:srgbClr val="000000"/>
                          </a:solidFill>
                          <a:effectLst/>
                          <a:latin typeface="MS PGothic"/>
                        </a:rPr>
                        <a:t>分譲価格</a:t>
                      </a:r>
                      <a:endParaRPr lang="ja-JP" altLang="en-US" sz="2000" b="0" i="0" u="none" strike="noStrike" dirty="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altLang="ja-JP" sz="2000" b="0" i="0" u="none" strike="noStrike" dirty="0" smtClean="0">
                          <a:solidFill>
                            <a:srgbClr val="000000"/>
                          </a:solidFill>
                          <a:effectLst/>
                          <a:latin typeface="MS PGothic"/>
                        </a:rPr>
                        <a:t>22</a:t>
                      </a:r>
                      <a:r>
                        <a:rPr lang="ja-JP" altLang="en-US" sz="2000" b="0" i="0" u="none" strike="noStrike" dirty="0" smtClean="0">
                          <a:solidFill>
                            <a:srgbClr val="000000"/>
                          </a:solidFill>
                          <a:effectLst/>
                          <a:latin typeface="MS PGothic"/>
                        </a:rPr>
                        <a:t>億</a:t>
                      </a:r>
                      <a:r>
                        <a:rPr lang="en-US" altLang="ja-JP" sz="2000" b="0" i="0" u="none" strike="noStrike" dirty="0" smtClean="0">
                          <a:solidFill>
                            <a:srgbClr val="000000"/>
                          </a:solidFill>
                          <a:effectLst/>
                          <a:latin typeface="MS PGothic"/>
                        </a:rPr>
                        <a:t>2,100</a:t>
                      </a:r>
                      <a:r>
                        <a:rPr lang="ja-JP" altLang="en-US" sz="2000" b="0" i="0" u="none" strike="noStrike" dirty="0" smtClean="0">
                          <a:solidFill>
                            <a:srgbClr val="000000"/>
                          </a:solidFill>
                          <a:effectLst/>
                          <a:latin typeface="MS PGothic"/>
                        </a:rPr>
                        <a:t>万円</a:t>
                      </a:r>
                      <a:endParaRPr lang="en-US" altLang="ja-JP" sz="2000" b="0" i="0" u="none" strike="noStrike" dirty="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3240575300"/>
              </p:ext>
            </p:extLst>
          </p:nvPr>
        </p:nvGraphicFramePr>
        <p:xfrm>
          <a:off x="169333" y="3496734"/>
          <a:ext cx="8814924" cy="2590804"/>
        </p:xfrm>
        <a:graphic>
          <a:graphicData uri="http://schemas.openxmlformats.org/drawingml/2006/table">
            <a:tbl>
              <a:tblPr firstRow="1" firstCol="1" bandRow="1">
                <a:tableStyleId>{5C22544A-7EE6-4342-B048-85BDC9FD1C3A}</a:tableStyleId>
              </a:tblPr>
              <a:tblGrid>
                <a:gridCol w="645623"/>
                <a:gridCol w="2719401"/>
                <a:gridCol w="3066467"/>
                <a:gridCol w="2383433"/>
              </a:tblGrid>
              <a:tr h="345864">
                <a:tc rowSpan="7">
                  <a:txBody>
                    <a:bodyPr/>
                    <a:lstStyle/>
                    <a:p>
                      <a:pPr algn="ctr"/>
                      <a:r>
                        <a:rPr kumimoji="1" lang="ja-JP" altLang="en-US" sz="2800" dirty="0" smtClean="0">
                          <a:solidFill>
                            <a:srgbClr val="FFFFFF"/>
                          </a:solidFill>
                        </a:rPr>
                        <a:t>継続便益</a:t>
                      </a:r>
                      <a:endParaRPr kumimoji="1" lang="ja-JP" altLang="en-US" sz="2800" dirty="0">
                        <a:solidFill>
                          <a:srgbClr val="FFFFFF"/>
                        </a:solidFill>
                      </a:endParaRPr>
                    </a:p>
                  </a:txBody>
                  <a:tcPr vert="eaVert"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1986C3"/>
                    </a:solidFill>
                  </a:tcPr>
                </a:tc>
                <a:tc>
                  <a:txBody>
                    <a:bodyPr/>
                    <a:lstStyle/>
                    <a:p>
                      <a:pPr algn="ctr"/>
                      <a:r>
                        <a:rPr kumimoji="1" lang="ja-JP" altLang="en-US" sz="2000" dirty="0" smtClean="0">
                          <a:solidFill>
                            <a:srgbClr val="FFFFFF"/>
                          </a:solidFill>
                        </a:rPr>
                        <a:t>提案名</a:t>
                      </a:r>
                      <a:endParaRPr kumimoji="1" lang="ja-JP" altLang="en-US" sz="20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6666"/>
                    </a:solidFill>
                  </a:tcPr>
                </a:tc>
                <a:tc>
                  <a:txBody>
                    <a:bodyPr/>
                    <a:lstStyle/>
                    <a:p>
                      <a:pPr algn="ctr"/>
                      <a:r>
                        <a:rPr kumimoji="1" lang="ja-JP" altLang="en-US" sz="2000" dirty="0" smtClean="0">
                          <a:solidFill>
                            <a:srgbClr val="FFFFFF"/>
                          </a:solidFill>
                        </a:rPr>
                        <a:t>具体的項目</a:t>
                      </a:r>
                      <a:endParaRPr kumimoji="1" lang="ja-JP" altLang="en-US" sz="20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6666"/>
                    </a:solidFill>
                  </a:tcPr>
                </a:tc>
                <a:tc>
                  <a:txBody>
                    <a:bodyPr/>
                    <a:lstStyle/>
                    <a:p>
                      <a:pPr algn="ctr"/>
                      <a:r>
                        <a:rPr kumimoji="1" lang="ja-JP" altLang="en-US" sz="2000" dirty="0" smtClean="0">
                          <a:solidFill>
                            <a:srgbClr val="FFFFFF"/>
                          </a:solidFill>
                        </a:rPr>
                        <a:t>便益</a:t>
                      </a:r>
                      <a:r>
                        <a:rPr kumimoji="1" lang="ja-JP" altLang="en-US" sz="2000" dirty="0" smtClean="0">
                          <a:solidFill>
                            <a:srgbClr val="FFFFFF"/>
                          </a:solidFill>
                        </a:rPr>
                        <a:t>額</a:t>
                      </a:r>
                      <a:r>
                        <a:rPr kumimoji="1" lang="ja-JP" altLang="en-US" sz="2000" dirty="0" smtClean="0">
                          <a:solidFill>
                            <a:srgbClr val="FFFFFF"/>
                          </a:solidFill>
                        </a:rPr>
                        <a:t>（円</a:t>
                      </a:r>
                      <a:r>
                        <a:rPr kumimoji="1" lang="en-US" altLang="ja-JP" sz="2000" dirty="0" smtClean="0">
                          <a:solidFill>
                            <a:srgbClr val="FFFFFF"/>
                          </a:solidFill>
                        </a:rPr>
                        <a:t>/</a:t>
                      </a:r>
                      <a:r>
                        <a:rPr kumimoji="1" lang="ja-JP" altLang="en-US" sz="2000" dirty="0" smtClean="0">
                          <a:solidFill>
                            <a:srgbClr val="FFFFFF"/>
                          </a:solidFill>
                        </a:rPr>
                        <a:t>年）</a:t>
                      </a:r>
                      <a:endParaRPr kumimoji="1" lang="ja-JP" altLang="en-US" sz="20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6666"/>
                    </a:solidFill>
                  </a:tcPr>
                </a:tc>
              </a:tr>
              <a:tr h="389891">
                <a:tc vMerge="1">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ja-JP" altLang="en-US" sz="2000" b="0" i="0" u="none" strike="noStrike" dirty="0" smtClean="0">
                          <a:solidFill>
                            <a:srgbClr val="000000"/>
                          </a:solidFill>
                          <a:effectLst/>
                          <a:latin typeface="MS PGothic"/>
                        </a:rPr>
                        <a:t>おおつ野工業団地誘致</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ja-JP" altLang="en-US" sz="2000" b="0" i="0" u="none" strike="noStrike" dirty="0" smtClean="0">
                          <a:solidFill>
                            <a:srgbClr val="000000"/>
                          </a:solidFill>
                          <a:effectLst/>
                          <a:latin typeface="MS PGothic"/>
                        </a:rPr>
                        <a:t>税収</a:t>
                      </a:r>
                      <a:endParaRPr lang="ja-JP" altLang="en-US" sz="2000" b="0" i="0" u="none" strike="noStrike" dirty="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altLang="ja-JP" sz="2000" b="0" i="0" u="none" strike="noStrike" dirty="0" smtClean="0">
                          <a:solidFill>
                            <a:srgbClr val="000000"/>
                          </a:solidFill>
                          <a:effectLst/>
                          <a:latin typeface="MS PGothic"/>
                        </a:rPr>
                        <a:t>1,100</a:t>
                      </a:r>
                      <a:r>
                        <a:rPr lang="ja-JP" altLang="en-US" sz="2000" b="0" i="0" u="none" strike="noStrike" dirty="0" smtClean="0">
                          <a:solidFill>
                            <a:srgbClr val="000000"/>
                          </a:solidFill>
                          <a:effectLst/>
                          <a:latin typeface="MS PGothic"/>
                        </a:rPr>
                        <a:t>万円</a:t>
                      </a:r>
                      <a:endParaRPr lang="en-US" altLang="ja-JP" sz="2000" b="0" i="0" u="none" strike="noStrike" dirty="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89891">
                <a:tc vMerge="1">
                  <a:txBody>
                    <a:bodyPr/>
                    <a:lstStyle/>
                    <a:p>
                      <a:endParaRPr kumimoji="1" lang="ja-JP" altLang="en-US"/>
                    </a:p>
                  </a:txBody>
                  <a:tcPr/>
                </a:tc>
                <a:tc v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ja-JP" altLang="en-US" sz="2000" b="0" i="0" u="none" strike="noStrike" dirty="0" smtClean="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ja-JP" altLang="en-US" sz="2000" b="0" i="0" u="none" strike="noStrike" dirty="0" smtClean="0">
                          <a:solidFill>
                            <a:srgbClr val="000000"/>
                          </a:solidFill>
                          <a:effectLst/>
                          <a:latin typeface="MS PGothic"/>
                        </a:rPr>
                        <a:t>人口増加分</a:t>
                      </a:r>
                      <a:r>
                        <a:rPr lang="en-US" altLang="ja-JP" sz="2000" b="0" i="0" u="none" strike="noStrike" dirty="0" smtClean="0">
                          <a:solidFill>
                            <a:srgbClr val="000000"/>
                          </a:solidFill>
                          <a:effectLst/>
                          <a:latin typeface="MS PGothic"/>
                        </a:rPr>
                        <a:t>(200</a:t>
                      </a:r>
                      <a:r>
                        <a:rPr lang="ja-JP" altLang="en-US" sz="2000" b="0" i="0" u="none" strike="noStrike" dirty="0" smtClean="0">
                          <a:solidFill>
                            <a:srgbClr val="000000"/>
                          </a:solidFill>
                          <a:effectLst/>
                          <a:latin typeface="MS PGothic"/>
                        </a:rPr>
                        <a:t>組</a:t>
                      </a:r>
                      <a:r>
                        <a:rPr lang="en-US" altLang="ja-JP" sz="2000" b="0" i="0" u="none" strike="noStrike" dirty="0" smtClean="0">
                          <a:solidFill>
                            <a:srgbClr val="000000"/>
                          </a:solidFill>
                          <a:effectLst/>
                          <a:latin typeface="MS PGothic"/>
                        </a:rPr>
                        <a:t>)</a:t>
                      </a:r>
                      <a:r>
                        <a:rPr lang="ja-JP" altLang="en-US" sz="2000" b="0" i="0" u="none" strike="noStrike" dirty="0" smtClean="0">
                          <a:solidFill>
                            <a:srgbClr val="000000"/>
                          </a:solidFill>
                          <a:effectLst/>
                          <a:latin typeface="MS PGothic"/>
                        </a:rPr>
                        <a:t>の増収</a:t>
                      </a:r>
                      <a:endParaRPr lang="ja-JP" altLang="en-US" sz="2000" b="0" i="0" u="none" strike="noStrike" dirty="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altLang="ja-JP" sz="2000" b="0" i="0" u="none" strike="noStrike" dirty="0" smtClean="0">
                          <a:solidFill>
                            <a:srgbClr val="000000"/>
                          </a:solidFill>
                          <a:effectLst/>
                          <a:latin typeface="MS PGothic"/>
                        </a:rPr>
                        <a:t>2,000</a:t>
                      </a:r>
                      <a:r>
                        <a:rPr lang="ja-JP" altLang="en-US" sz="2000" b="0" i="0" u="none" strike="noStrike" dirty="0" smtClean="0">
                          <a:solidFill>
                            <a:srgbClr val="000000"/>
                          </a:solidFill>
                          <a:effectLst/>
                          <a:latin typeface="MS PGothic"/>
                        </a:rPr>
                        <a:t>万円</a:t>
                      </a:r>
                      <a:endParaRPr lang="en-US" altLang="ja-JP" sz="2000" b="0" i="0" u="none" strike="noStrike" dirty="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89891">
                <a:tc vMerge="1">
                  <a:txBody>
                    <a:bodyPr/>
                    <a:lstStyle/>
                    <a:p>
                      <a:endParaRPr kumimoji="1" lang="ja-JP" altLang="en-US"/>
                    </a:p>
                  </a:txBody>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ja-JP" altLang="en-US" sz="2000" b="0" i="0" u="none" strike="noStrike" dirty="0" smtClean="0">
                          <a:solidFill>
                            <a:srgbClr val="000000"/>
                          </a:solidFill>
                          <a:effectLst/>
                          <a:latin typeface="MS PGothic"/>
                        </a:rPr>
                        <a:t>公園税</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ja-JP" altLang="en-US" sz="2000" b="0" i="0" u="none" strike="noStrike" dirty="0" smtClean="0">
                          <a:solidFill>
                            <a:srgbClr val="000000"/>
                          </a:solidFill>
                          <a:effectLst/>
                          <a:latin typeface="MS PGothic"/>
                        </a:rPr>
                        <a:t>税収</a:t>
                      </a:r>
                      <a:endParaRPr lang="ja-JP" altLang="en-US" sz="2000" b="0" i="0" u="none" strike="noStrike" dirty="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ja-JP" altLang="en-US" sz="2000" b="0" i="0" u="none" strike="noStrike" dirty="0" smtClean="0">
                          <a:solidFill>
                            <a:srgbClr val="000000"/>
                          </a:solidFill>
                          <a:effectLst/>
                          <a:latin typeface="MS PGothic"/>
                        </a:rPr>
                        <a:t>１億</a:t>
                      </a:r>
                      <a:r>
                        <a:rPr lang="en-US" altLang="ja-JP" sz="2000" b="0" i="0" u="none" strike="noStrike" dirty="0" smtClean="0">
                          <a:solidFill>
                            <a:srgbClr val="000000"/>
                          </a:solidFill>
                          <a:effectLst/>
                          <a:latin typeface="MS PGothic"/>
                        </a:rPr>
                        <a:t>9,200</a:t>
                      </a:r>
                      <a:r>
                        <a:rPr lang="ja-JP" altLang="en-US" sz="2000" b="0" i="0" u="none" strike="noStrike" dirty="0" smtClean="0">
                          <a:solidFill>
                            <a:srgbClr val="000000"/>
                          </a:solidFill>
                          <a:effectLst/>
                          <a:latin typeface="MS PGothic"/>
                        </a:rPr>
                        <a:t>万円</a:t>
                      </a:r>
                      <a:endParaRPr lang="en-US" altLang="ja-JP" sz="2000" b="0" i="0" u="none" strike="noStrike" dirty="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89891">
                <a:tc vMerge="1">
                  <a:txBody>
                    <a:bodyPr/>
                    <a:lstStyle/>
                    <a:p>
                      <a:endParaRPr kumimoji="1" lang="ja-JP" altLang="en-US"/>
                    </a:p>
                  </a:txBody>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altLang="ja-JP" sz="2000" b="0" i="0" u="none" strike="noStrike" dirty="0" smtClean="0">
                          <a:solidFill>
                            <a:srgbClr val="000000"/>
                          </a:solidFill>
                          <a:effectLst/>
                          <a:latin typeface="MS PGothic"/>
                        </a:rPr>
                        <a:t>CSA</a:t>
                      </a:r>
                      <a:endParaRPr lang="ja-JP" altLang="en-US" sz="2000" b="0" i="0" u="none" strike="noStrike" dirty="0" smtClean="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ja-JP" altLang="en-US" sz="2000" b="0" i="0" u="none" strike="noStrike" dirty="0" smtClean="0">
                          <a:solidFill>
                            <a:srgbClr val="000000"/>
                          </a:solidFill>
                          <a:effectLst/>
                          <a:latin typeface="MS PGothic"/>
                        </a:rPr>
                        <a:t>人口増加分</a:t>
                      </a:r>
                      <a:r>
                        <a:rPr lang="en-US" altLang="ja-JP" sz="2000" b="0" i="0" u="none" strike="noStrike" dirty="0" smtClean="0">
                          <a:solidFill>
                            <a:srgbClr val="000000"/>
                          </a:solidFill>
                          <a:effectLst/>
                          <a:latin typeface="MS PGothic"/>
                        </a:rPr>
                        <a:t>(2</a:t>
                      </a:r>
                      <a:r>
                        <a:rPr lang="ja-JP" altLang="en-US" sz="2000" b="0" i="0" u="none" strike="noStrike" dirty="0" smtClean="0">
                          <a:solidFill>
                            <a:srgbClr val="000000"/>
                          </a:solidFill>
                          <a:effectLst/>
                          <a:latin typeface="MS PGothic"/>
                        </a:rPr>
                        <a:t>組</a:t>
                      </a:r>
                      <a:r>
                        <a:rPr lang="en-US" altLang="ja-JP" sz="2000" b="0" i="0" u="none" strike="noStrike" dirty="0" smtClean="0">
                          <a:solidFill>
                            <a:srgbClr val="000000"/>
                          </a:solidFill>
                          <a:effectLst/>
                          <a:latin typeface="MS PGothic"/>
                        </a:rPr>
                        <a:t>/</a:t>
                      </a:r>
                      <a:r>
                        <a:rPr lang="ja-JP" altLang="en-US" sz="2000" b="0" i="0" u="none" strike="noStrike" dirty="0" smtClean="0">
                          <a:solidFill>
                            <a:srgbClr val="000000"/>
                          </a:solidFill>
                          <a:effectLst/>
                          <a:latin typeface="MS PGothic"/>
                        </a:rPr>
                        <a:t>年</a:t>
                      </a:r>
                      <a:r>
                        <a:rPr lang="en-US" altLang="ja-JP" sz="2000" b="0" i="0" u="none" strike="noStrike" dirty="0" smtClean="0">
                          <a:solidFill>
                            <a:srgbClr val="000000"/>
                          </a:solidFill>
                          <a:effectLst/>
                          <a:latin typeface="MS PGothic"/>
                        </a:rPr>
                        <a:t>)</a:t>
                      </a:r>
                      <a:r>
                        <a:rPr lang="ja-JP" altLang="en-US" sz="2000" b="0" i="0" u="none" strike="noStrike" dirty="0" smtClean="0">
                          <a:solidFill>
                            <a:srgbClr val="000000"/>
                          </a:solidFill>
                          <a:effectLst/>
                          <a:latin typeface="MS PGothic"/>
                        </a:rPr>
                        <a:t>の増収</a:t>
                      </a:r>
                      <a:endParaRPr lang="ja-JP" altLang="en-US" sz="2000" b="0" i="0" u="none" strike="noStrike" dirty="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altLang="ja-JP" sz="2000" b="0" i="0" u="none" strike="noStrike" dirty="0" smtClean="0">
                          <a:solidFill>
                            <a:srgbClr val="000000"/>
                          </a:solidFill>
                          <a:effectLst/>
                          <a:latin typeface="MS PGothic"/>
                        </a:rPr>
                        <a:t>20</a:t>
                      </a:r>
                      <a:r>
                        <a:rPr lang="ja-JP" altLang="en-US" sz="2000" b="0" i="0" u="none" strike="noStrike" dirty="0" smtClean="0">
                          <a:solidFill>
                            <a:srgbClr val="000000"/>
                          </a:solidFill>
                          <a:effectLst/>
                          <a:latin typeface="MS PGothic"/>
                        </a:rPr>
                        <a:t>万円</a:t>
                      </a:r>
                      <a:r>
                        <a:rPr lang="en-US" altLang="ja-JP" sz="2000" b="0" i="0" u="none" strike="noStrike" dirty="0" smtClean="0">
                          <a:solidFill>
                            <a:srgbClr val="000000"/>
                          </a:solidFill>
                          <a:effectLst/>
                          <a:latin typeface="MS PGothic"/>
                        </a:rPr>
                        <a:t>(</a:t>
                      </a:r>
                      <a:r>
                        <a:rPr lang="ja-JP" altLang="en-US" sz="2000" b="0" i="0" u="none" strike="noStrike" dirty="0" smtClean="0">
                          <a:solidFill>
                            <a:srgbClr val="000000"/>
                          </a:solidFill>
                          <a:effectLst/>
                          <a:latin typeface="MS PGothic"/>
                        </a:rPr>
                        <a:t>毎年上乗せ</a:t>
                      </a:r>
                      <a:r>
                        <a:rPr lang="en-US" altLang="ja-JP" sz="2000" b="0" i="0" u="none" strike="noStrike" dirty="0" smtClean="0">
                          <a:solidFill>
                            <a:srgbClr val="000000"/>
                          </a:solidFill>
                          <a:effectLst/>
                          <a:latin typeface="MS PGothic"/>
                        </a:rPr>
                        <a:t>)</a:t>
                      </a:r>
                      <a:endParaRPr lang="en-US" altLang="ja-JP" sz="2000" b="0" i="0" u="none" strike="noStrike" dirty="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63924">
                <a:tc vMerge="1">
                  <a:txBody>
                    <a:bodyPr/>
                    <a:lstStyle/>
                    <a:p>
                      <a:pPr algn="ctr"/>
                      <a:endParaRPr kumimoji="1" lang="ja-JP" altLang="en-US" sz="2800" dirty="0">
                        <a:solidFill>
                          <a:schemeClr val="tx1"/>
                        </a:solidFill>
                      </a:endParaRPr>
                    </a:p>
                  </a:txBody>
                  <a:tcPr vert="eaVert"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gridSpan="3">
                  <a:txBody>
                    <a:bodyPr/>
                    <a:lstStyle/>
                    <a:p>
                      <a:pPr algn="ctr" fontAlgn="b"/>
                      <a:r>
                        <a:rPr lang="en-US" altLang="ja-JP" sz="2000" b="0" i="0" u="none" strike="noStrike" dirty="0" smtClean="0">
                          <a:solidFill>
                            <a:srgbClr val="000000"/>
                          </a:solidFill>
                          <a:effectLst/>
                          <a:latin typeface="MS PGothic"/>
                        </a:rPr>
                        <a:t>〜6</a:t>
                      </a:r>
                      <a:r>
                        <a:rPr lang="ja-JP" altLang="en-US" sz="2000" b="0" i="0" u="none" strike="noStrike" dirty="0" smtClean="0">
                          <a:solidFill>
                            <a:srgbClr val="000000"/>
                          </a:solidFill>
                          <a:effectLst/>
                          <a:latin typeface="MS PGothic"/>
                        </a:rPr>
                        <a:t>年後以降</a:t>
                      </a:r>
                      <a:r>
                        <a:rPr lang="en-US" altLang="ja-JP" sz="2000" b="0" i="0" u="none" strike="noStrike" dirty="0" smtClean="0">
                          <a:solidFill>
                            <a:srgbClr val="000000"/>
                          </a:solidFill>
                          <a:effectLst/>
                          <a:latin typeface="MS PGothic"/>
                        </a:rPr>
                        <a:t>〜</a:t>
                      </a:r>
                      <a:endParaRPr lang="ja-JP" altLang="en-US" sz="2000" b="0" i="0" u="none" strike="noStrike" dirty="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hMerge="1">
                  <a:txBody>
                    <a:bodyPr/>
                    <a:lstStyle/>
                    <a:p>
                      <a:pPr algn="ctr" fontAlgn="b"/>
                      <a:endParaRPr lang="ja-JP" altLang="en-US" sz="2000" b="0" i="0" u="none" strike="noStrike" dirty="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altLang="ja-JP" sz="2000" b="0" i="0" u="none" strike="noStrike" dirty="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0">
                <a:tc vMerge="1">
                  <a:txBody>
                    <a:bodyPr/>
                    <a:lstStyle/>
                    <a:p>
                      <a:pPr algn="ctr"/>
                      <a:endParaRPr kumimoji="1" lang="ja-JP" altLang="en-US" sz="2800" dirty="0">
                        <a:solidFill>
                          <a:schemeClr val="tx1"/>
                        </a:solidFill>
                      </a:endParaRPr>
                    </a:p>
                  </a:txBody>
                  <a:tcPr vert="eaVert"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pPr algn="ctr" fontAlgn="b"/>
                      <a:r>
                        <a:rPr lang="ja-JP" altLang="en-US" sz="2000" b="0" i="0" u="none" strike="noStrike" dirty="0" smtClean="0">
                          <a:solidFill>
                            <a:srgbClr val="000000"/>
                          </a:solidFill>
                          <a:effectLst/>
                          <a:latin typeface="MS PGothic"/>
                        </a:rPr>
                        <a:t>おおつ野工業団地誘致</a:t>
                      </a:r>
                      <a:endParaRPr lang="ja-JP" altLang="en-US" sz="2000" b="0" i="0" u="none" strike="noStrike" dirty="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ja-JP" altLang="en-US" sz="2000" b="0" i="0" u="none" strike="noStrike" dirty="0" smtClean="0">
                          <a:solidFill>
                            <a:srgbClr val="000000"/>
                          </a:solidFill>
                          <a:effectLst/>
                          <a:latin typeface="MS PGothic"/>
                        </a:rPr>
                        <a:t>税収</a:t>
                      </a:r>
                      <a:endParaRPr lang="ja-JP" altLang="en-US" sz="2000" b="0" i="0" u="none" strike="noStrike" dirty="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altLang="ja-JP" sz="2000" b="0" i="0" u="none" strike="noStrike" dirty="0" smtClean="0">
                          <a:solidFill>
                            <a:srgbClr val="000000"/>
                          </a:solidFill>
                          <a:effectLst/>
                          <a:latin typeface="MS PGothic"/>
                        </a:rPr>
                        <a:t>5,300</a:t>
                      </a:r>
                      <a:r>
                        <a:rPr lang="ja-JP" altLang="en-US" sz="2000" b="0" i="0" u="none" strike="noStrike" dirty="0" smtClean="0">
                          <a:solidFill>
                            <a:srgbClr val="000000"/>
                          </a:solidFill>
                          <a:effectLst/>
                          <a:latin typeface="MS PGothic"/>
                        </a:rPr>
                        <a:t>万円</a:t>
                      </a:r>
                      <a:endParaRPr lang="en-US" altLang="ja-JP" sz="2000" b="0" i="0" u="none" strike="noStrike" dirty="0">
                        <a:solidFill>
                          <a:srgbClr val="000000"/>
                        </a:solidFill>
                        <a:effectLst/>
                        <a:latin typeface="MS PGothic"/>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20" name="テキスト ボックス 19"/>
          <p:cNvSpPr txBox="1"/>
          <p:nvPr/>
        </p:nvSpPr>
        <p:spPr>
          <a:xfrm>
            <a:off x="450670" y="50393"/>
            <a:ext cx="3877985" cy="1077218"/>
          </a:xfrm>
          <a:prstGeom prst="rect">
            <a:avLst/>
          </a:prstGeom>
          <a:noFill/>
        </p:spPr>
        <p:txBody>
          <a:bodyPr wrap="none" rtlCol="0">
            <a:spAutoFit/>
          </a:bodyPr>
          <a:lstStyle/>
          <a:p>
            <a:r>
              <a:rPr lang="ja-JP" altLang="en-US" sz="2800" dirty="0" smtClean="0"/>
              <a:t>財政的実現可能性</a:t>
            </a:r>
          </a:p>
          <a:p>
            <a:r>
              <a:rPr lang="ja-JP" altLang="en-US" sz="3600" dirty="0" smtClean="0"/>
              <a:t>政策便益（財政面）</a:t>
            </a:r>
            <a:endParaRPr lang="en-US" altLang="ja-JP" sz="3600" dirty="0" smtClean="0"/>
          </a:p>
        </p:txBody>
      </p:sp>
      <p:sp>
        <p:nvSpPr>
          <p:cNvPr id="2" name="スライド番号プレースホルダー 1"/>
          <p:cNvSpPr>
            <a:spLocks noGrp="1"/>
          </p:cNvSpPr>
          <p:nvPr>
            <p:ph type="sldNum" sz="quarter" idx="12"/>
          </p:nvPr>
        </p:nvSpPr>
        <p:spPr/>
        <p:txBody>
          <a:bodyPr/>
          <a:lstStyle/>
          <a:p>
            <a:fld id="{271F4726-83E1-9743-9CB9-26C44A472F2A}" type="slidenum">
              <a:rPr kumimoji="1" lang="ja-JP" altLang="en-US" smtClean="0"/>
              <a:t>27</a:t>
            </a:fld>
            <a:endParaRPr kumimoji="1" lang="ja-JP" altLang="en-US"/>
          </a:p>
        </p:txBody>
      </p:sp>
    </p:spTree>
    <p:extLst>
      <p:ext uri="{BB962C8B-B14F-4D97-AF65-F5344CB8AC3E}">
        <p14:creationId xmlns:p14="http://schemas.microsoft.com/office/powerpoint/2010/main" val="279528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図形グループ 25"/>
          <p:cNvGrpSpPr/>
          <p:nvPr/>
        </p:nvGrpSpPr>
        <p:grpSpPr>
          <a:xfrm>
            <a:off x="7329381" y="714177"/>
            <a:ext cx="380950" cy="560933"/>
            <a:chOff x="4988904" y="4856888"/>
            <a:chExt cx="626020" cy="921788"/>
          </a:xfrm>
        </p:grpSpPr>
        <p:sp>
          <p:nvSpPr>
            <p:cNvPr id="27"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28" name="図 27"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29" name="図形グループ 28"/>
          <p:cNvGrpSpPr/>
          <p:nvPr/>
        </p:nvGrpSpPr>
        <p:grpSpPr>
          <a:xfrm>
            <a:off x="7770067" y="714177"/>
            <a:ext cx="380950" cy="560933"/>
            <a:chOff x="4988904" y="4856888"/>
            <a:chExt cx="626020" cy="921788"/>
          </a:xfrm>
        </p:grpSpPr>
        <p:sp>
          <p:nvSpPr>
            <p:cNvPr id="30"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31" name="図 30"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32" name="図形グループ 31"/>
          <p:cNvGrpSpPr/>
          <p:nvPr/>
        </p:nvGrpSpPr>
        <p:grpSpPr>
          <a:xfrm>
            <a:off x="8199103" y="714177"/>
            <a:ext cx="380950" cy="560933"/>
            <a:chOff x="4988904" y="4856888"/>
            <a:chExt cx="626020" cy="921788"/>
          </a:xfrm>
        </p:grpSpPr>
        <p:sp>
          <p:nvSpPr>
            <p:cNvPr id="33"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34" name="図 33"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35" name="図形グループ 34"/>
          <p:cNvGrpSpPr/>
          <p:nvPr/>
        </p:nvGrpSpPr>
        <p:grpSpPr>
          <a:xfrm>
            <a:off x="8603307" y="707146"/>
            <a:ext cx="380950" cy="560933"/>
            <a:chOff x="4988904" y="4856888"/>
            <a:chExt cx="626020" cy="921788"/>
          </a:xfrm>
        </p:grpSpPr>
        <p:sp>
          <p:nvSpPr>
            <p:cNvPr id="36"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37" name="図 36"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テキスト ボックス 19"/>
          <p:cNvSpPr txBox="1"/>
          <p:nvPr/>
        </p:nvSpPr>
        <p:spPr>
          <a:xfrm>
            <a:off x="450670" y="50393"/>
            <a:ext cx="3057247" cy="1077218"/>
          </a:xfrm>
          <a:prstGeom prst="rect">
            <a:avLst/>
          </a:prstGeom>
          <a:noFill/>
        </p:spPr>
        <p:txBody>
          <a:bodyPr wrap="none" rtlCol="0">
            <a:spAutoFit/>
          </a:bodyPr>
          <a:lstStyle/>
          <a:p>
            <a:r>
              <a:rPr lang="ja-JP" altLang="en-US" sz="2800" dirty="0" smtClean="0"/>
              <a:t>財政的実現可能性</a:t>
            </a:r>
            <a:endParaRPr lang="en-US" altLang="ja-JP" sz="2800" dirty="0" smtClean="0"/>
          </a:p>
          <a:p>
            <a:r>
              <a:rPr lang="ja-JP" altLang="en-US" sz="3600" dirty="0" smtClean="0"/>
              <a:t>まとめ</a:t>
            </a:r>
            <a:endParaRPr lang="ja-JP" altLang="en-US" sz="4000" dirty="0" smtClean="0"/>
          </a:p>
        </p:txBody>
      </p:sp>
      <p:sp>
        <p:nvSpPr>
          <p:cNvPr id="54" name="右矢印 53"/>
          <p:cNvSpPr/>
          <p:nvPr/>
        </p:nvSpPr>
        <p:spPr>
          <a:xfrm>
            <a:off x="803387" y="5582682"/>
            <a:ext cx="1846740" cy="950768"/>
          </a:xfrm>
          <a:prstGeom prst="rightArrow">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751668" y="5555765"/>
            <a:ext cx="5399350" cy="1034129"/>
          </a:xfrm>
          <a:prstGeom prst="rect">
            <a:avLst/>
          </a:prstGeom>
          <a:noFill/>
          <a:ln w="19050" cmpd="sng">
            <a:solidFill>
              <a:schemeClr val="tx2"/>
            </a:solidFill>
          </a:ln>
        </p:spPr>
        <p:txBody>
          <a:bodyPr wrap="square" rtlCol="0">
            <a:spAutoFit/>
          </a:bodyPr>
          <a:lstStyle/>
          <a:p>
            <a:pPr marL="342900" indent="-342900">
              <a:lnSpc>
                <a:spcPct val="130000"/>
              </a:lnSpc>
              <a:buFont typeface="Arial"/>
              <a:buChar char="•"/>
            </a:pPr>
            <a:r>
              <a:rPr lang="ja-JP" altLang="en-US" sz="2400" dirty="0" smtClean="0"/>
              <a:t>いかに財政赤字を抑制するか</a:t>
            </a:r>
            <a:endParaRPr lang="en-US" altLang="ja-JP" sz="2400" dirty="0" smtClean="0"/>
          </a:p>
          <a:p>
            <a:pPr marL="342900" indent="-342900">
              <a:lnSpc>
                <a:spcPct val="130000"/>
              </a:lnSpc>
              <a:buFont typeface="Arial"/>
              <a:buChar char="•"/>
            </a:pPr>
            <a:r>
              <a:rPr lang="ja-JP" altLang="en-US" sz="2400" dirty="0" smtClean="0"/>
              <a:t>さらに</a:t>
            </a:r>
            <a:r>
              <a:rPr lang="ja-JP" altLang="en-US" sz="2400" dirty="0" smtClean="0"/>
              <a:t>長期的に見た場合の財源確保</a:t>
            </a:r>
            <a:endParaRPr kumimoji="1" lang="ja-JP" altLang="en-US" sz="2400" dirty="0"/>
          </a:p>
        </p:txBody>
      </p:sp>
      <p:sp>
        <p:nvSpPr>
          <p:cNvPr id="2" name="スライド番号プレースホルダー 1"/>
          <p:cNvSpPr>
            <a:spLocks noGrp="1"/>
          </p:cNvSpPr>
          <p:nvPr>
            <p:ph type="sldNum" sz="quarter" idx="12"/>
          </p:nvPr>
        </p:nvSpPr>
        <p:spPr/>
        <p:txBody>
          <a:bodyPr/>
          <a:lstStyle/>
          <a:p>
            <a:fld id="{271F4726-83E1-9743-9CB9-26C44A472F2A}" type="slidenum">
              <a:rPr kumimoji="1" lang="ja-JP" altLang="en-US" smtClean="0"/>
              <a:t>28</a:t>
            </a:fld>
            <a:endParaRPr kumimoji="1" lang="ja-JP" altLang="en-US"/>
          </a:p>
        </p:txBody>
      </p:sp>
      <p:graphicFrame>
        <p:nvGraphicFramePr>
          <p:cNvPr id="23" name="グラフ 22"/>
          <p:cNvGraphicFramePr>
            <a:graphicFrameLocks/>
          </p:cNvGraphicFramePr>
          <p:nvPr>
            <p:extLst>
              <p:ext uri="{D42A27DB-BD31-4B8C-83A1-F6EECF244321}">
                <p14:modId xmlns:p14="http://schemas.microsoft.com/office/powerpoint/2010/main" val="2427794295"/>
              </p:ext>
            </p:extLst>
          </p:nvPr>
        </p:nvGraphicFramePr>
        <p:xfrm>
          <a:off x="41686" y="1275110"/>
          <a:ext cx="7728381" cy="4228223"/>
        </p:xfrm>
        <a:graphic>
          <a:graphicData uri="http://schemas.openxmlformats.org/drawingml/2006/chart">
            <c:chart xmlns:c="http://schemas.openxmlformats.org/drawingml/2006/chart" xmlns:r="http://schemas.openxmlformats.org/officeDocument/2006/relationships" r:id="rId4"/>
          </a:graphicData>
        </a:graphic>
      </p:graphicFrame>
      <p:sp>
        <p:nvSpPr>
          <p:cNvPr id="3" name="角丸四角形吹き出し 2"/>
          <p:cNvSpPr/>
          <p:nvPr/>
        </p:nvSpPr>
        <p:spPr>
          <a:xfrm>
            <a:off x="7452741" y="3443371"/>
            <a:ext cx="1579061" cy="888739"/>
          </a:xfrm>
          <a:prstGeom prst="wedgeRoundRectCallout">
            <a:avLst>
              <a:gd name="adj1" fmla="val -50323"/>
              <a:gd name="adj2" fmla="val 105370"/>
              <a:gd name="adj3" fmla="val 16667"/>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400" b="1" dirty="0" smtClean="0"/>
              <a:t>50</a:t>
            </a:r>
            <a:r>
              <a:rPr kumimoji="1" lang="ja-JP" altLang="en-US" sz="2400" b="1" dirty="0" smtClean="0"/>
              <a:t>億円の</a:t>
            </a:r>
            <a:endParaRPr kumimoji="1" lang="en-US" altLang="ja-JP" sz="2400" b="1" dirty="0" smtClean="0"/>
          </a:p>
          <a:p>
            <a:pPr algn="ctr"/>
            <a:r>
              <a:rPr kumimoji="1" lang="ja-JP" altLang="en-US" sz="2400" b="1" dirty="0" smtClean="0"/>
              <a:t>財源効果</a:t>
            </a:r>
            <a:endParaRPr kumimoji="1" lang="ja-JP" altLang="en-US" sz="2400" b="1" dirty="0"/>
          </a:p>
        </p:txBody>
      </p:sp>
      <p:sp>
        <p:nvSpPr>
          <p:cNvPr id="9" name="上矢印 8"/>
          <p:cNvSpPr/>
          <p:nvPr/>
        </p:nvSpPr>
        <p:spPr>
          <a:xfrm>
            <a:off x="7181214" y="4447663"/>
            <a:ext cx="271527" cy="688781"/>
          </a:xfrm>
          <a:prstGeom prst="upArrow">
            <a:avLst/>
          </a:prstGeom>
          <a:solidFill>
            <a:srgbClr val="1986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1686" y="1859150"/>
            <a:ext cx="902811" cy="307777"/>
          </a:xfrm>
          <a:prstGeom prst="rect">
            <a:avLst/>
          </a:prstGeom>
          <a:noFill/>
        </p:spPr>
        <p:txBody>
          <a:bodyPr wrap="none" rtlCol="0">
            <a:spAutoFit/>
          </a:bodyPr>
          <a:lstStyle/>
          <a:p>
            <a:r>
              <a:rPr lang="ja-JP" altLang="en-US" sz="1400" dirty="0" smtClean="0"/>
              <a:t>（百万円）</a:t>
            </a:r>
            <a:endParaRPr kumimoji="1" lang="ja-JP" altLang="en-US" sz="1400" dirty="0"/>
          </a:p>
        </p:txBody>
      </p:sp>
      <p:sp>
        <p:nvSpPr>
          <p:cNvPr id="4" name="正方形/長方形 3"/>
          <p:cNvSpPr/>
          <p:nvPr/>
        </p:nvSpPr>
        <p:spPr>
          <a:xfrm>
            <a:off x="803387" y="5843407"/>
            <a:ext cx="1521033" cy="400110"/>
          </a:xfrm>
          <a:prstGeom prst="rect">
            <a:avLst/>
          </a:prstGeom>
        </p:spPr>
        <p:txBody>
          <a:bodyPr wrap="square">
            <a:spAutoFit/>
          </a:bodyPr>
          <a:lstStyle/>
          <a:p>
            <a:r>
              <a:rPr lang="ja-JP" altLang="en-US" sz="2000" dirty="0"/>
              <a:t>今後の課題</a:t>
            </a:r>
          </a:p>
        </p:txBody>
      </p:sp>
    </p:spTree>
    <p:extLst>
      <p:ext uri="{BB962C8B-B14F-4D97-AF65-F5344CB8AC3E}">
        <p14:creationId xmlns:p14="http://schemas.microsoft.com/office/powerpoint/2010/main" val="4291988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left)">
                                      <p:cBhvr>
                                        <p:cTn id="19" dur="500"/>
                                        <p:tgtEl>
                                          <p:spTgt spid="5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12" grpId="0" animBg="1"/>
      <p:bldP spid="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822592" y="4254324"/>
            <a:ext cx="1277722" cy="1277722"/>
          </a:xfrm>
          <a:prstGeom prst="rect">
            <a:avLst/>
          </a:prstGeom>
        </p:spPr>
      </p:pic>
      <p:grpSp>
        <p:nvGrpSpPr>
          <p:cNvPr id="52" name="図形グループ 51"/>
          <p:cNvGrpSpPr/>
          <p:nvPr/>
        </p:nvGrpSpPr>
        <p:grpSpPr>
          <a:xfrm>
            <a:off x="442461" y="4875297"/>
            <a:ext cx="626020" cy="921788"/>
            <a:chOff x="4988904" y="4856888"/>
            <a:chExt cx="626020" cy="921788"/>
          </a:xfrm>
        </p:grpSpPr>
        <p:sp>
          <p:nvSpPr>
            <p:cNvPr id="53"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54" name="図 53"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55" name="図形グループ 54"/>
          <p:cNvGrpSpPr/>
          <p:nvPr/>
        </p:nvGrpSpPr>
        <p:grpSpPr>
          <a:xfrm>
            <a:off x="1672207" y="4869217"/>
            <a:ext cx="626020" cy="921788"/>
            <a:chOff x="4988904" y="4856888"/>
            <a:chExt cx="626020" cy="921788"/>
          </a:xfrm>
        </p:grpSpPr>
        <p:sp>
          <p:nvSpPr>
            <p:cNvPr id="56"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57" name="図 56"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58" name="図形グループ 57"/>
          <p:cNvGrpSpPr/>
          <p:nvPr/>
        </p:nvGrpSpPr>
        <p:grpSpPr>
          <a:xfrm>
            <a:off x="2993980" y="4859246"/>
            <a:ext cx="626020" cy="921788"/>
            <a:chOff x="4988904" y="4856888"/>
            <a:chExt cx="626020" cy="921788"/>
          </a:xfrm>
        </p:grpSpPr>
        <p:sp>
          <p:nvSpPr>
            <p:cNvPr id="59"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60" name="図 59"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61" name="図形グループ 60"/>
          <p:cNvGrpSpPr/>
          <p:nvPr/>
        </p:nvGrpSpPr>
        <p:grpSpPr>
          <a:xfrm>
            <a:off x="4358447" y="4856888"/>
            <a:ext cx="626020" cy="921788"/>
            <a:chOff x="4988904" y="4856888"/>
            <a:chExt cx="626020" cy="921788"/>
          </a:xfrm>
        </p:grpSpPr>
        <p:sp>
          <p:nvSpPr>
            <p:cNvPr id="62"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63" name="図 62"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64" name="図形グループ 63"/>
          <p:cNvGrpSpPr/>
          <p:nvPr/>
        </p:nvGrpSpPr>
        <p:grpSpPr>
          <a:xfrm>
            <a:off x="5647380" y="4856888"/>
            <a:ext cx="626020" cy="921788"/>
            <a:chOff x="4988904" y="4856888"/>
            <a:chExt cx="626020" cy="921788"/>
          </a:xfrm>
        </p:grpSpPr>
        <p:sp>
          <p:nvSpPr>
            <p:cNvPr id="65"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66" name="図 65"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31" name="図形グループ 30"/>
          <p:cNvGrpSpPr/>
          <p:nvPr/>
        </p:nvGrpSpPr>
        <p:grpSpPr>
          <a:xfrm>
            <a:off x="6883756" y="4856888"/>
            <a:ext cx="626020" cy="921788"/>
            <a:chOff x="4988904" y="4856888"/>
            <a:chExt cx="626020" cy="921788"/>
          </a:xfrm>
        </p:grpSpPr>
        <p:sp>
          <p:nvSpPr>
            <p:cNvPr id="32"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33" name="図 32"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sp>
        <p:nvSpPr>
          <p:cNvPr id="4" name="正方形/長方形 3"/>
          <p:cNvSpPr/>
          <p:nvPr/>
        </p:nvSpPr>
        <p:spPr>
          <a:xfrm>
            <a:off x="0" y="5421314"/>
            <a:ext cx="9144000" cy="1439990"/>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20" name="テキスト ボックス 19"/>
          <p:cNvSpPr txBox="1"/>
          <p:nvPr/>
        </p:nvSpPr>
        <p:spPr>
          <a:xfrm>
            <a:off x="7964956" y="5420002"/>
            <a:ext cx="1107996" cy="830997"/>
          </a:xfrm>
          <a:prstGeom prst="rect">
            <a:avLst/>
          </a:prstGeom>
          <a:noFill/>
        </p:spPr>
        <p:txBody>
          <a:bodyPr wrap="none" rtlCol="0">
            <a:spAutoFit/>
          </a:bodyPr>
          <a:lstStyle/>
          <a:p>
            <a:pPr algn="ctr"/>
            <a:r>
              <a:rPr lang="ja-JP" altLang="en-US" sz="2400" dirty="0" smtClean="0">
                <a:solidFill>
                  <a:srgbClr val="FFFFFF"/>
                </a:solidFill>
              </a:rPr>
              <a:t>今後の</a:t>
            </a:r>
            <a:endParaRPr lang="en-US" altLang="ja-JP" sz="2400" dirty="0" smtClean="0">
              <a:solidFill>
                <a:srgbClr val="FFFFFF"/>
              </a:solidFill>
            </a:endParaRPr>
          </a:p>
          <a:p>
            <a:pPr algn="ctr"/>
            <a:r>
              <a:rPr lang="ja-JP" altLang="en-US" sz="2400" dirty="0" smtClean="0">
                <a:solidFill>
                  <a:srgbClr val="FFFFFF"/>
                </a:solidFill>
              </a:rPr>
              <a:t>展望</a:t>
            </a:r>
            <a:endParaRPr kumimoji="1" lang="ja-JP" altLang="en-US" sz="2400" dirty="0">
              <a:solidFill>
                <a:srgbClr val="FFFFFF"/>
              </a:solidFill>
            </a:endParaRPr>
          </a:p>
        </p:txBody>
      </p:sp>
      <p:sp>
        <p:nvSpPr>
          <p:cNvPr id="22" name="テキスト ボックス 21"/>
          <p:cNvSpPr txBox="1"/>
          <p:nvPr/>
        </p:nvSpPr>
        <p:spPr>
          <a:xfrm>
            <a:off x="6803080" y="5417821"/>
            <a:ext cx="793306" cy="646331"/>
          </a:xfrm>
          <a:prstGeom prst="rect">
            <a:avLst/>
          </a:prstGeom>
          <a:noFill/>
        </p:spPr>
        <p:txBody>
          <a:bodyPr wrap="none" rtlCol="0">
            <a:spAutoFit/>
          </a:bodyPr>
          <a:lstStyle/>
          <a:p>
            <a:pPr algn="ctr"/>
            <a:r>
              <a:rPr kumimoji="1" lang="ja-JP" altLang="en-US" dirty="0" smtClean="0">
                <a:solidFill>
                  <a:srgbClr val="FFFFFF"/>
                </a:solidFill>
              </a:rPr>
              <a:t>提案</a:t>
            </a:r>
            <a:endParaRPr kumimoji="1" lang="en-US" altLang="ja-JP" dirty="0" smtClean="0">
              <a:solidFill>
                <a:srgbClr val="FFFFFF"/>
              </a:solidFill>
            </a:endParaRPr>
          </a:p>
          <a:p>
            <a:pPr algn="ctr"/>
            <a:r>
              <a:rPr kumimoji="1" lang="ja-JP" altLang="en-US" dirty="0" smtClean="0">
                <a:solidFill>
                  <a:srgbClr val="FFFFFF"/>
                </a:solidFill>
              </a:rPr>
              <a:t>まとめ</a:t>
            </a:r>
            <a:endParaRPr kumimoji="1" lang="ja-JP" altLang="en-US" dirty="0">
              <a:solidFill>
                <a:srgbClr val="FFFFFF"/>
              </a:solidFill>
            </a:endParaRPr>
          </a:p>
        </p:txBody>
      </p:sp>
      <p:sp>
        <p:nvSpPr>
          <p:cNvPr id="67" name="テキスト ボックス 66"/>
          <p:cNvSpPr txBox="1"/>
          <p:nvPr/>
        </p:nvSpPr>
        <p:spPr>
          <a:xfrm>
            <a:off x="5537674" y="5532046"/>
            <a:ext cx="825867" cy="400110"/>
          </a:xfrm>
          <a:prstGeom prst="rect">
            <a:avLst/>
          </a:prstGeom>
          <a:noFill/>
        </p:spPr>
        <p:txBody>
          <a:bodyPr wrap="none" rtlCol="0">
            <a:spAutoFit/>
          </a:bodyPr>
          <a:lstStyle/>
          <a:p>
            <a:r>
              <a:rPr lang="ja-JP" altLang="en-US" sz="2000" dirty="0" smtClean="0">
                <a:solidFill>
                  <a:srgbClr val="FFFFFF"/>
                </a:solidFill>
              </a:rPr>
              <a:t>しさん</a:t>
            </a:r>
            <a:endParaRPr kumimoji="1" lang="ja-JP" altLang="en-US" sz="2000" dirty="0">
              <a:solidFill>
                <a:srgbClr val="FFFFFF"/>
              </a:solidFill>
            </a:endParaRPr>
          </a:p>
        </p:txBody>
      </p:sp>
      <p:sp>
        <p:nvSpPr>
          <p:cNvPr id="69" name="テキスト ボックス 68"/>
          <p:cNvSpPr txBox="1"/>
          <p:nvPr/>
        </p:nvSpPr>
        <p:spPr>
          <a:xfrm>
            <a:off x="4313349" y="5534404"/>
            <a:ext cx="738704" cy="400110"/>
          </a:xfrm>
          <a:prstGeom prst="rect">
            <a:avLst/>
          </a:prstGeom>
          <a:noFill/>
        </p:spPr>
        <p:txBody>
          <a:bodyPr wrap="none" rtlCol="0">
            <a:spAutoFit/>
          </a:bodyPr>
          <a:lstStyle/>
          <a:p>
            <a:r>
              <a:rPr kumimoji="1" lang="ja-JP" altLang="en-US" sz="2000" dirty="0" smtClean="0">
                <a:solidFill>
                  <a:srgbClr val="FFFFFF"/>
                </a:solidFill>
              </a:rPr>
              <a:t>くらし</a:t>
            </a:r>
            <a:endParaRPr kumimoji="1" lang="ja-JP" altLang="en-US" sz="2000" dirty="0">
              <a:solidFill>
                <a:srgbClr val="FFFFFF"/>
              </a:solidFill>
            </a:endParaRPr>
          </a:p>
        </p:txBody>
      </p:sp>
      <p:sp>
        <p:nvSpPr>
          <p:cNvPr id="70" name="テキスト ボックス 69"/>
          <p:cNvSpPr txBox="1"/>
          <p:nvPr/>
        </p:nvSpPr>
        <p:spPr>
          <a:xfrm>
            <a:off x="2908163" y="5539879"/>
            <a:ext cx="806831" cy="400110"/>
          </a:xfrm>
          <a:prstGeom prst="rect">
            <a:avLst/>
          </a:prstGeom>
          <a:noFill/>
        </p:spPr>
        <p:txBody>
          <a:bodyPr wrap="none" rtlCol="0">
            <a:spAutoFit/>
          </a:bodyPr>
          <a:lstStyle/>
          <a:p>
            <a:r>
              <a:rPr lang="ja-JP" altLang="en-US" sz="2000" dirty="0" smtClean="0">
                <a:solidFill>
                  <a:srgbClr val="FFFFFF"/>
                </a:solidFill>
              </a:rPr>
              <a:t>しごと</a:t>
            </a:r>
            <a:endParaRPr kumimoji="1" lang="ja-JP" altLang="en-US" sz="2000" dirty="0">
              <a:solidFill>
                <a:srgbClr val="FFFFFF"/>
              </a:solidFill>
            </a:endParaRPr>
          </a:p>
        </p:txBody>
      </p:sp>
      <p:sp>
        <p:nvSpPr>
          <p:cNvPr id="71" name="テキスト ボックス 70"/>
          <p:cNvSpPr txBox="1"/>
          <p:nvPr/>
        </p:nvSpPr>
        <p:spPr>
          <a:xfrm>
            <a:off x="1581534" y="5539879"/>
            <a:ext cx="821860" cy="400110"/>
          </a:xfrm>
          <a:prstGeom prst="rect">
            <a:avLst/>
          </a:prstGeom>
          <a:noFill/>
        </p:spPr>
        <p:txBody>
          <a:bodyPr wrap="none" rtlCol="0">
            <a:spAutoFit/>
          </a:bodyPr>
          <a:lstStyle/>
          <a:p>
            <a:r>
              <a:rPr kumimoji="1" lang="ja-JP" altLang="en-US" sz="2000" dirty="0" smtClean="0">
                <a:solidFill>
                  <a:schemeClr val="bg1"/>
                </a:solidFill>
              </a:rPr>
              <a:t>こども</a:t>
            </a:r>
            <a:endParaRPr kumimoji="1" lang="ja-JP" altLang="en-US" sz="2000" dirty="0">
              <a:solidFill>
                <a:schemeClr val="bg1"/>
              </a:solidFill>
            </a:endParaRPr>
          </a:p>
        </p:txBody>
      </p:sp>
      <p:sp>
        <p:nvSpPr>
          <p:cNvPr id="72" name="テキスト ボックス 71"/>
          <p:cNvSpPr txBox="1"/>
          <p:nvPr/>
        </p:nvSpPr>
        <p:spPr>
          <a:xfrm>
            <a:off x="151848" y="5529807"/>
            <a:ext cx="1210588" cy="400110"/>
          </a:xfrm>
          <a:prstGeom prst="rect">
            <a:avLst/>
          </a:prstGeom>
          <a:noFill/>
        </p:spPr>
        <p:txBody>
          <a:bodyPr wrap="none" rtlCol="0">
            <a:spAutoFit/>
          </a:bodyPr>
          <a:lstStyle/>
          <a:p>
            <a:r>
              <a:rPr kumimoji="1" lang="ja-JP" altLang="en-US" sz="2000" dirty="0" smtClean="0">
                <a:solidFill>
                  <a:srgbClr val="FFFFFF"/>
                </a:solidFill>
              </a:rPr>
              <a:t>基本構想</a:t>
            </a:r>
            <a:endParaRPr kumimoji="1" lang="ja-JP" altLang="en-US" sz="2000" dirty="0">
              <a:solidFill>
                <a:srgbClr val="FFFFFF"/>
              </a:solidFill>
            </a:endParaRPr>
          </a:p>
        </p:txBody>
      </p:sp>
      <p:sp>
        <p:nvSpPr>
          <p:cNvPr id="30" name="テキスト ボックス 29"/>
          <p:cNvSpPr txBox="1"/>
          <p:nvPr/>
        </p:nvSpPr>
        <p:spPr>
          <a:xfrm>
            <a:off x="2937355" y="2228429"/>
            <a:ext cx="3262432" cy="830997"/>
          </a:xfrm>
          <a:prstGeom prst="rect">
            <a:avLst/>
          </a:prstGeom>
          <a:noFill/>
        </p:spPr>
        <p:txBody>
          <a:bodyPr wrap="none" rtlCol="0">
            <a:spAutoFit/>
          </a:bodyPr>
          <a:lstStyle/>
          <a:p>
            <a:r>
              <a:rPr kumimoji="1" lang="ja-JP" altLang="en-US" sz="4800" dirty="0" smtClean="0"/>
              <a:t>今後の展望</a:t>
            </a:r>
            <a:endParaRPr kumimoji="1" lang="ja-JP" altLang="en-US" sz="4800" dirty="0"/>
          </a:p>
        </p:txBody>
      </p:sp>
      <p:sp>
        <p:nvSpPr>
          <p:cNvPr id="3" name="スライド番号プレースホルダー 2"/>
          <p:cNvSpPr>
            <a:spLocks noGrp="1"/>
          </p:cNvSpPr>
          <p:nvPr>
            <p:ph type="sldNum" sz="quarter" idx="12"/>
          </p:nvPr>
        </p:nvSpPr>
        <p:spPr/>
        <p:txBody>
          <a:bodyPr/>
          <a:lstStyle/>
          <a:p>
            <a:fld id="{271F4726-83E1-9743-9CB9-26C44A472F2A}" type="slidenum">
              <a:rPr kumimoji="1" lang="ja-JP" altLang="en-US" smtClean="0"/>
              <a:t>29</a:t>
            </a:fld>
            <a:endParaRPr kumimoji="1" lang="ja-JP" altLang="en-US"/>
          </a:p>
        </p:txBody>
      </p:sp>
    </p:spTree>
    <p:extLst>
      <p:ext uri="{BB962C8B-B14F-4D97-AF65-F5344CB8AC3E}">
        <p14:creationId xmlns:p14="http://schemas.microsoft.com/office/powerpoint/2010/main" val="6485456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891328" y="4887231"/>
            <a:ext cx="630725" cy="630725"/>
          </a:xfrm>
          <a:prstGeom prst="rect">
            <a:avLst/>
          </a:prstGeom>
        </p:spPr>
      </p:pic>
      <p:pic>
        <p:nvPicPr>
          <p:cNvPr id="15" name="図 14"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47951" y="4887231"/>
            <a:ext cx="630725" cy="630725"/>
          </a:xfrm>
          <a:prstGeom prst="rect">
            <a:avLst/>
          </a:prstGeom>
        </p:spPr>
      </p:pic>
      <p:pic>
        <p:nvPicPr>
          <p:cNvPr id="16" name="図 15"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775" y="4887231"/>
            <a:ext cx="630725" cy="630725"/>
          </a:xfrm>
          <a:prstGeom prst="rect">
            <a:avLst/>
          </a:prstGeom>
        </p:spPr>
      </p:pic>
      <p:pic>
        <p:nvPicPr>
          <p:cNvPr id="17" name="図 16"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009786" y="4909153"/>
            <a:ext cx="630725" cy="630725"/>
          </a:xfrm>
          <a:prstGeom prst="rect">
            <a:avLst/>
          </a:prstGeom>
        </p:spPr>
      </p:pic>
      <p:pic>
        <p:nvPicPr>
          <p:cNvPr id="5" name="図 4"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7932" y="4262157"/>
            <a:ext cx="1277722" cy="1277722"/>
          </a:xfrm>
          <a:prstGeom prst="rect">
            <a:avLst/>
          </a:prstGeom>
        </p:spPr>
      </p:pic>
      <p:pic>
        <p:nvPicPr>
          <p:cNvPr id="6" name="図 5"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37955" y="4887231"/>
            <a:ext cx="630725" cy="630725"/>
          </a:xfrm>
          <a:prstGeom prst="rect">
            <a:avLst/>
          </a:prstGeom>
        </p:spPr>
      </p:pic>
      <p:pic>
        <p:nvPicPr>
          <p:cNvPr id="8" name="図 7"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658986" y="4887231"/>
            <a:ext cx="630725" cy="630725"/>
          </a:xfrm>
          <a:prstGeom prst="rect">
            <a:avLst/>
          </a:prstGeom>
        </p:spPr>
      </p:pic>
      <p:sp>
        <p:nvSpPr>
          <p:cNvPr id="4" name="正方形/長方形 3"/>
          <p:cNvSpPr/>
          <p:nvPr/>
        </p:nvSpPr>
        <p:spPr>
          <a:xfrm>
            <a:off x="0" y="5421314"/>
            <a:ext cx="9144000" cy="1439990"/>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9" name="テキスト ボックス 8"/>
          <p:cNvSpPr txBox="1"/>
          <p:nvPr/>
        </p:nvSpPr>
        <p:spPr>
          <a:xfrm>
            <a:off x="1566239" y="5529807"/>
            <a:ext cx="821860" cy="400110"/>
          </a:xfrm>
          <a:prstGeom prst="rect">
            <a:avLst/>
          </a:prstGeom>
          <a:noFill/>
        </p:spPr>
        <p:txBody>
          <a:bodyPr wrap="none" rtlCol="0">
            <a:spAutoFit/>
          </a:bodyPr>
          <a:lstStyle/>
          <a:p>
            <a:r>
              <a:rPr kumimoji="1" lang="ja-JP" altLang="en-US" sz="2000" dirty="0" smtClean="0">
                <a:solidFill>
                  <a:schemeClr val="bg1"/>
                </a:solidFill>
              </a:rPr>
              <a:t>こども</a:t>
            </a:r>
            <a:endParaRPr kumimoji="1" lang="ja-JP" altLang="en-US" sz="2000" dirty="0">
              <a:solidFill>
                <a:schemeClr val="bg1"/>
              </a:solidFill>
            </a:endParaRPr>
          </a:p>
        </p:txBody>
      </p:sp>
      <p:sp>
        <p:nvSpPr>
          <p:cNvPr id="10" name="テキスト ボックス 9"/>
          <p:cNvSpPr txBox="1"/>
          <p:nvPr/>
        </p:nvSpPr>
        <p:spPr>
          <a:xfrm>
            <a:off x="2928971" y="5529807"/>
            <a:ext cx="806831" cy="400110"/>
          </a:xfrm>
          <a:prstGeom prst="rect">
            <a:avLst/>
          </a:prstGeom>
          <a:noFill/>
        </p:spPr>
        <p:txBody>
          <a:bodyPr wrap="none" rtlCol="0">
            <a:spAutoFit/>
          </a:bodyPr>
          <a:lstStyle/>
          <a:p>
            <a:r>
              <a:rPr lang="ja-JP" altLang="en-US" sz="2000" dirty="0" smtClean="0">
                <a:solidFill>
                  <a:srgbClr val="FFFFFF"/>
                </a:solidFill>
              </a:rPr>
              <a:t>しごと</a:t>
            </a:r>
            <a:endParaRPr kumimoji="1" lang="ja-JP" altLang="en-US" sz="2000" dirty="0">
              <a:solidFill>
                <a:srgbClr val="FFFFFF"/>
              </a:solidFill>
            </a:endParaRPr>
          </a:p>
        </p:txBody>
      </p:sp>
      <p:sp>
        <p:nvSpPr>
          <p:cNvPr id="11" name="テキスト ボックス 10"/>
          <p:cNvSpPr txBox="1"/>
          <p:nvPr/>
        </p:nvSpPr>
        <p:spPr>
          <a:xfrm>
            <a:off x="4361775" y="5534404"/>
            <a:ext cx="738704" cy="400110"/>
          </a:xfrm>
          <a:prstGeom prst="rect">
            <a:avLst/>
          </a:prstGeom>
          <a:noFill/>
        </p:spPr>
        <p:txBody>
          <a:bodyPr wrap="none" rtlCol="0">
            <a:spAutoFit/>
          </a:bodyPr>
          <a:lstStyle/>
          <a:p>
            <a:r>
              <a:rPr kumimoji="1" lang="ja-JP" altLang="en-US" sz="2000" dirty="0" smtClean="0">
                <a:solidFill>
                  <a:srgbClr val="FFFFFF"/>
                </a:solidFill>
              </a:rPr>
              <a:t>くらし</a:t>
            </a:r>
            <a:endParaRPr kumimoji="1" lang="ja-JP" altLang="en-US" sz="2000" dirty="0">
              <a:solidFill>
                <a:srgbClr val="FFFFFF"/>
              </a:solidFill>
            </a:endParaRPr>
          </a:p>
        </p:txBody>
      </p:sp>
      <p:sp>
        <p:nvSpPr>
          <p:cNvPr id="12" name="テキスト ボックス 11"/>
          <p:cNvSpPr txBox="1"/>
          <p:nvPr/>
        </p:nvSpPr>
        <p:spPr>
          <a:xfrm>
            <a:off x="5545936" y="5534404"/>
            <a:ext cx="825867" cy="400110"/>
          </a:xfrm>
          <a:prstGeom prst="rect">
            <a:avLst/>
          </a:prstGeom>
          <a:noFill/>
        </p:spPr>
        <p:txBody>
          <a:bodyPr wrap="none" rtlCol="0">
            <a:spAutoFit/>
          </a:bodyPr>
          <a:lstStyle/>
          <a:p>
            <a:r>
              <a:rPr lang="ja-JP" altLang="en-US" sz="2000" dirty="0" smtClean="0">
                <a:solidFill>
                  <a:srgbClr val="FFFFFF"/>
                </a:solidFill>
              </a:rPr>
              <a:t>しさん</a:t>
            </a:r>
            <a:endParaRPr kumimoji="1" lang="ja-JP" altLang="en-US" sz="2000" dirty="0">
              <a:solidFill>
                <a:srgbClr val="FFFFFF"/>
              </a:solidFill>
            </a:endParaRPr>
          </a:p>
        </p:txBody>
      </p:sp>
      <p:sp>
        <p:nvSpPr>
          <p:cNvPr id="18" name="テキスト ボックス 17"/>
          <p:cNvSpPr txBox="1"/>
          <p:nvPr/>
        </p:nvSpPr>
        <p:spPr>
          <a:xfrm>
            <a:off x="-20118" y="5472849"/>
            <a:ext cx="1415772" cy="461665"/>
          </a:xfrm>
          <a:prstGeom prst="rect">
            <a:avLst/>
          </a:prstGeom>
          <a:noFill/>
        </p:spPr>
        <p:txBody>
          <a:bodyPr wrap="none" rtlCol="0">
            <a:spAutoFit/>
          </a:bodyPr>
          <a:lstStyle/>
          <a:p>
            <a:r>
              <a:rPr kumimoji="1" lang="ja-JP" altLang="en-US" sz="2400" dirty="0" smtClean="0">
                <a:solidFill>
                  <a:srgbClr val="FFFFFF"/>
                </a:solidFill>
              </a:rPr>
              <a:t>基本構想</a:t>
            </a:r>
            <a:endParaRPr kumimoji="1" lang="ja-JP" altLang="en-US" sz="2400" dirty="0">
              <a:solidFill>
                <a:srgbClr val="FFFFFF"/>
              </a:solidFill>
            </a:endParaRPr>
          </a:p>
        </p:txBody>
      </p:sp>
      <p:sp>
        <p:nvSpPr>
          <p:cNvPr id="20" name="テキスト ボックス 19"/>
          <p:cNvSpPr txBox="1"/>
          <p:nvPr/>
        </p:nvSpPr>
        <p:spPr>
          <a:xfrm>
            <a:off x="8017662" y="5422360"/>
            <a:ext cx="877163" cy="646331"/>
          </a:xfrm>
          <a:prstGeom prst="rect">
            <a:avLst/>
          </a:prstGeom>
          <a:noFill/>
        </p:spPr>
        <p:txBody>
          <a:bodyPr wrap="none" rtlCol="0">
            <a:spAutoFit/>
          </a:bodyPr>
          <a:lstStyle/>
          <a:p>
            <a:pPr algn="ctr"/>
            <a:r>
              <a:rPr lang="ja-JP" altLang="en-US" dirty="0" smtClean="0">
                <a:solidFill>
                  <a:srgbClr val="FFFFFF"/>
                </a:solidFill>
              </a:rPr>
              <a:t>今後の</a:t>
            </a:r>
            <a:endParaRPr lang="en-US" altLang="ja-JP" dirty="0" smtClean="0">
              <a:solidFill>
                <a:srgbClr val="FFFFFF"/>
              </a:solidFill>
            </a:endParaRPr>
          </a:p>
          <a:p>
            <a:pPr algn="ctr"/>
            <a:r>
              <a:rPr lang="ja-JP" altLang="en-US" dirty="0" smtClean="0">
                <a:solidFill>
                  <a:srgbClr val="FFFFFF"/>
                </a:solidFill>
              </a:rPr>
              <a:t>展望</a:t>
            </a:r>
            <a:endParaRPr kumimoji="1" lang="ja-JP" altLang="en-US" dirty="0">
              <a:solidFill>
                <a:srgbClr val="FFFFFF"/>
              </a:solidFill>
            </a:endParaRPr>
          </a:p>
        </p:txBody>
      </p:sp>
      <p:sp>
        <p:nvSpPr>
          <p:cNvPr id="22" name="テキスト ボックス 21"/>
          <p:cNvSpPr txBox="1"/>
          <p:nvPr/>
        </p:nvSpPr>
        <p:spPr>
          <a:xfrm>
            <a:off x="6838040" y="5420179"/>
            <a:ext cx="793306" cy="646331"/>
          </a:xfrm>
          <a:prstGeom prst="rect">
            <a:avLst/>
          </a:prstGeom>
          <a:noFill/>
        </p:spPr>
        <p:txBody>
          <a:bodyPr wrap="none" rtlCol="0">
            <a:spAutoFit/>
          </a:bodyPr>
          <a:lstStyle/>
          <a:p>
            <a:pPr algn="ctr"/>
            <a:r>
              <a:rPr kumimoji="1" lang="ja-JP" altLang="en-US" dirty="0" smtClean="0">
                <a:solidFill>
                  <a:srgbClr val="FFFFFF"/>
                </a:solidFill>
              </a:rPr>
              <a:t>提案</a:t>
            </a:r>
            <a:endParaRPr kumimoji="1" lang="en-US" altLang="ja-JP" dirty="0" smtClean="0">
              <a:solidFill>
                <a:srgbClr val="FFFFFF"/>
              </a:solidFill>
            </a:endParaRPr>
          </a:p>
          <a:p>
            <a:pPr algn="ctr"/>
            <a:r>
              <a:rPr kumimoji="1" lang="ja-JP" altLang="en-US" dirty="0" smtClean="0">
                <a:solidFill>
                  <a:srgbClr val="FFFFFF"/>
                </a:solidFill>
              </a:rPr>
              <a:t>まとめ</a:t>
            </a:r>
            <a:endParaRPr kumimoji="1" lang="ja-JP" altLang="en-US" dirty="0">
              <a:solidFill>
                <a:srgbClr val="FFFFFF"/>
              </a:solidFill>
            </a:endParaRPr>
          </a:p>
        </p:txBody>
      </p:sp>
      <p:sp>
        <p:nvSpPr>
          <p:cNvPr id="2" name="テキスト ボックス 1"/>
          <p:cNvSpPr txBox="1"/>
          <p:nvPr/>
        </p:nvSpPr>
        <p:spPr>
          <a:xfrm>
            <a:off x="3332114" y="2228429"/>
            <a:ext cx="2646878" cy="830997"/>
          </a:xfrm>
          <a:prstGeom prst="rect">
            <a:avLst/>
          </a:prstGeom>
          <a:noFill/>
        </p:spPr>
        <p:txBody>
          <a:bodyPr wrap="none" rtlCol="0">
            <a:spAutoFit/>
          </a:bodyPr>
          <a:lstStyle/>
          <a:p>
            <a:r>
              <a:rPr lang="ja-JP" altLang="en-US" sz="4800" dirty="0" smtClean="0"/>
              <a:t>基本構想</a:t>
            </a:r>
            <a:endParaRPr kumimoji="1" lang="ja-JP" altLang="en-US" sz="4800" dirty="0"/>
          </a:p>
        </p:txBody>
      </p:sp>
      <p:sp>
        <p:nvSpPr>
          <p:cNvPr id="7" name="スライド番号プレースホルダー 6"/>
          <p:cNvSpPr>
            <a:spLocks noGrp="1"/>
          </p:cNvSpPr>
          <p:nvPr>
            <p:ph type="sldNum" sz="quarter" idx="12"/>
          </p:nvPr>
        </p:nvSpPr>
        <p:spPr/>
        <p:txBody>
          <a:bodyPr/>
          <a:lstStyle/>
          <a:p>
            <a:fld id="{271F4726-83E1-9743-9CB9-26C44A472F2A}" type="slidenum">
              <a:rPr kumimoji="1" lang="ja-JP" altLang="en-US" smtClean="0"/>
              <a:t>3</a:t>
            </a:fld>
            <a:endParaRPr kumimoji="1" lang="ja-JP" altLang="en-US"/>
          </a:p>
        </p:txBody>
      </p:sp>
    </p:spTree>
    <p:extLst>
      <p:ext uri="{BB962C8B-B14F-4D97-AF65-F5344CB8AC3E}">
        <p14:creationId xmlns:p14="http://schemas.microsoft.com/office/powerpoint/2010/main" val="161581936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5731599" y="3418168"/>
            <a:ext cx="1624369" cy="1759733"/>
          </a:xfrm>
          <a:prstGeom prst="rect">
            <a:avLst/>
          </a:prstGeom>
        </p:spPr>
      </p:pic>
      <p:pic>
        <p:nvPicPr>
          <p:cNvPr id="11" name="図 10" descr="Unknown 4.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702" y="3601595"/>
            <a:ext cx="1308100" cy="1663700"/>
          </a:xfrm>
          <a:prstGeom prst="rect">
            <a:avLst/>
          </a:prstGeom>
        </p:spPr>
      </p:pic>
      <p:pic>
        <p:nvPicPr>
          <p:cNvPr id="9" name="図 8" descr="Unknown.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4" y="2789292"/>
            <a:ext cx="1529100" cy="2744000"/>
          </a:xfrm>
          <a:prstGeom prst="rect">
            <a:avLst/>
          </a:prstGeom>
        </p:spPr>
      </p:pic>
      <p:sp>
        <p:nvSpPr>
          <p:cNvPr id="8" name="正方形/長方形 7"/>
          <p:cNvSpPr/>
          <p:nvPr/>
        </p:nvSpPr>
        <p:spPr>
          <a:xfrm>
            <a:off x="-3981" y="4929060"/>
            <a:ext cx="9144000" cy="1928940"/>
          </a:xfrm>
          <a:prstGeom prst="rect">
            <a:avLst/>
          </a:prstGeom>
          <a:solidFill>
            <a:srgbClr val="8B4106"/>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800" dirty="0"/>
          </a:p>
        </p:txBody>
      </p:sp>
      <p:sp>
        <p:nvSpPr>
          <p:cNvPr id="54" name="円/楕円 53"/>
          <p:cNvSpPr/>
          <p:nvPr/>
        </p:nvSpPr>
        <p:spPr>
          <a:xfrm>
            <a:off x="8276893" y="5113727"/>
            <a:ext cx="739166" cy="371010"/>
          </a:xfrm>
          <a:prstGeom prst="ellipse">
            <a:avLst/>
          </a:prstGeom>
          <a:solidFill>
            <a:schemeClr val="accent3">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0" name="図 19" descr="白地図.png"/>
          <p:cNvPicPr>
            <a:picLocks noChangeAspect="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10800" y="1382145"/>
            <a:ext cx="1469764" cy="1598754"/>
          </a:xfrm>
          <a:prstGeom prst="rect">
            <a:avLst/>
          </a:prstGeom>
        </p:spPr>
      </p:pic>
      <p:sp>
        <p:nvSpPr>
          <p:cNvPr id="15" name="ハート 14"/>
          <p:cNvSpPr/>
          <p:nvPr/>
        </p:nvSpPr>
        <p:spPr>
          <a:xfrm>
            <a:off x="1913011" y="1753360"/>
            <a:ext cx="914400" cy="689896"/>
          </a:xfrm>
          <a:prstGeom prst="heart">
            <a:avLst/>
          </a:prstGeom>
          <a:solidFill>
            <a:srgbClr val="DC32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6" name="図形グループ 25"/>
          <p:cNvGrpSpPr/>
          <p:nvPr/>
        </p:nvGrpSpPr>
        <p:grpSpPr>
          <a:xfrm>
            <a:off x="7329381" y="714177"/>
            <a:ext cx="380950" cy="560933"/>
            <a:chOff x="4988904" y="4856888"/>
            <a:chExt cx="626020" cy="921788"/>
          </a:xfrm>
        </p:grpSpPr>
        <p:sp>
          <p:nvSpPr>
            <p:cNvPr id="27"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28" name="図 27" descr="icon_100070_256.png"/>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29" name="図形グループ 28"/>
          <p:cNvGrpSpPr/>
          <p:nvPr/>
        </p:nvGrpSpPr>
        <p:grpSpPr>
          <a:xfrm>
            <a:off x="7770067" y="714177"/>
            <a:ext cx="380950" cy="560933"/>
            <a:chOff x="4988904" y="4856888"/>
            <a:chExt cx="626020" cy="921788"/>
          </a:xfrm>
        </p:grpSpPr>
        <p:sp>
          <p:nvSpPr>
            <p:cNvPr id="30"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31" name="図 30" descr="icon_100070_256.png"/>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32" name="図形グループ 31"/>
          <p:cNvGrpSpPr/>
          <p:nvPr/>
        </p:nvGrpSpPr>
        <p:grpSpPr>
          <a:xfrm>
            <a:off x="8199103" y="714177"/>
            <a:ext cx="380950" cy="560933"/>
            <a:chOff x="4988904" y="4856888"/>
            <a:chExt cx="626020" cy="921788"/>
          </a:xfrm>
        </p:grpSpPr>
        <p:sp>
          <p:nvSpPr>
            <p:cNvPr id="33"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34" name="図 33" descr="icon_100070_256.png"/>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35" name="図形グループ 34"/>
          <p:cNvGrpSpPr/>
          <p:nvPr/>
        </p:nvGrpSpPr>
        <p:grpSpPr>
          <a:xfrm>
            <a:off x="8603307" y="707146"/>
            <a:ext cx="380950" cy="560933"/>
            <a:chOff x="4988904" y="4856888"/>
            <a:chExt cx="626020" cy="921788"/>
          </a:xfrm>
        </p:grpSpPr>
        <p:sp>
          <p:nvSpPr>
            <p:cNvPr id="36"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37" name="図 36" descr="icon_100070_256.png"/>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テキスト ボックス 15"/>
          <p:cNvSpPr txBox="1"/>
          <p:nvPr/>
        </p:nvSpPr>
        <p:spPr>
          <a:xfrm>
            <a:off x="450670" y="304385"/>
            <a:ext cx="2749471" cy="707886"/>
          </a:xfrm>
          <a:prstGeom prst="rect">
            <a:avLst/>
          </a:prstGeom>
          <a:noFill/>
        </p:spPr>
        <p:txBody>
          <a:bodyPr wrap="none" rtlCol="0">
            <a:spAutoFit/>
          </a:bodyPr>
          <a:lstStyle/>
          <a:p>
            <a:r>
              <a:rPr lang="ja-JP" altLang="en-US" sz="4000" dirty="0" smtClean="0"/>
              <a:t>今後の展望</a:t>
            </a:r>
            <a:endParaRPr kumimoji="1" lang="ja-JP" altLang="en-US" sz="4000" dirty="0"/>
          </a:p>
        </p:txBody>
      </p:sp>
      <p:sp>
        <p:nvSpPr>
          <p:cNvPr id="3" name="テキスト ボックス 2"/>
          <p:cNvSpPr txBox="1"/>
          <p:nvPr/>
        </p:nvSpPr>
        <p:spPr>
          <a:xfrm>
            <a:off x="750046" y="1830328"/>
            <a:ext cx="2868093" cy="461665"/>
          </a:xfrm>
          <a:prstGeom prst="rect">
            <a:avLst/>
          </a:prstGeom>
          <a:noFill/>
        </p:spPr>
        <p:txBody>
          <a:bodyPr wrap="none" rtlCol="0">
            <a:spAutoFit/>
          </a:bodyPr>
          <a:lstStyle/>
          <a:p>
            <a:r>
              <a:rPr kumimoji="1" lang="ja-JP" altLang="en-US" sz="2400" dirty="0" smtClean="0"/>
              <a:t>地域への</a:t>
            </a:r>
            <a:r>
              <a:rPr kumimoji="1" lang="ja-JP" altLang="en-US" sz="2400" dirty="0" smtClean="0">
                <a:solidFill>
                  <a:srgbClr val="FFFFFF"/>
                </a:solidFill>
              </a:rPr>
              <a:t>愛着</a:t>
            </a:r>
            <a:r>
              <a:rPr kumimoji="1" lang="ja-JP" altLang="en-US" sz="2400" dirty="0" smtClean="0"/>
              <a:t>を持ち</a:t>
            </a:r>
            <a:endParaRPr kumimoji="1" lang="ja-JP" altLang="en-US" sz="2400" dirty="0"/>
          </a:p>
        </p:txBody>
      </p:sp>
      <p:sp>
        <p:nvSpPr>
          <p:cNvPr id="5" name="テキスト ボックス 4"/>
          <p:cNvSpPr txBox="1"/>
          <p:nvPr/>
        </p:nvSpPr>
        <p:spPr>
          <a:xfrm>
            <a:off x="5623486" y="1846706"/>
            <a:ext cx="2101056" cy="461665"/>
          </a:xfrm>
          <a:prstGeom prst="rect">
            <a:avLst/>
          </a:prstGeom>
          <a:noFill/>
        </p:spPr>
        <p:txBody>
          <a:bodyPr wrap="none" rtlCol="0">
            <a:spAutoFit/>
          </a:bodyPr>
          <a:lstStyle/>
          <a:p>
            <a:r>
              <a:rPr lang="ja-JP" altLang="en-US" sz="2400" dirty="0" smtClean="0"/>
              <a:t>と</a:t>
            </a:r>
            <a:r>
              <a:rPr lang="ja-JP" altLang="en-US" sz="2400" dirty="0"/>
              <a:t>思うまち</a:t>
            </a:r>
            <a:r>
              <a:rPr lang="ja-JP" altLang="en-US" sz="2400" dirty="0" smtClean="0">
                <a:solidFill>
                  <a:srgbClr val="FFFFFF"/>
                </a:solidFill>
              </a:rPr>
              <a:t>土浦</a:t>
            </a:r>
            <a:endParaRPr lang="ja-JP" altLang="en-US" sz="2400" dirty="0">
              <a:solidFill>
                <a:srgbClr val="FFFFFF"/>
              </a:solidFill>
            </a:endParaRPr>
          </a:p>
        </p:txBody>
      </p:sp>
      <p:grpSp>
        <p:nvGrpSpPr>
          <p:cNvPr id="21" name="図形グループ 20"/>
          <p:cNvGrpSpPr/>
          <p:nvPr/>
        </p:nvGrpSpPr>
        <p:grpSpPr>
          <a:xfrm>
            <a:off x="3492668" y="1446285"/>
            <a:ext cx="2213895" cy="1215837"/>
            <a:chOff x="3492668" y="1446285"/>
            <a:chExt cx="2213895" cy="1215837"/>
          </a:xfrm>
        </p:grpSpPr>
        <p:sp>
          <p:nvSpPr>
            <p:cNvPr id="48" name="円/楕円 47"/>
            <p:cNvSpPr/>
            <p:nvPr/>
          </p:nvSpPr>
          <p:spPr>
            <a:xfrm>
              <a:off x="3501462" y="2063024"/>
              <a:ext cx="2205101" cy="599098"/>
            </a:xfrm>
            <a:prstGeom prst="ellipse">
              <a:avLst/>
            </a:prstGeom>
            <a:solidFill>
              <a:srgbClr val="CCCCCC">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円/楕円 1"/>
            <p:cNvSpPr/>
            <p:nvPr/>
          </p:nvSpPr>
          <p:spPr>
            <a:xfrm>
              <a:off x="3492668" y="1446285"/>
              <a:ext cx="2205101" cy="599098"/>
            </a:xfrm>
            <a:prstGeom prst="ellipse">
              <a:avLst/>
            </a:prstGeom>
            <a:solidFill>
              <a:schemeClr val="bg2">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642562" y="1499208"/>
              <a:ext cx="1973617" cy="461665"/>
            </a:xfrm>
            <a:prstGeom prst="rect">
              <a:avLst/>
            </a:prstGeom>
            <a:noFill/>
          </p:spPr>
          <p:txBody>
            <a:bodyPr wrap="none" rtlCol="0">
              <a:spAutoFit/>
            </a:bodyPr>
            <a:lstStyle/>
            <a:p>
              <a:r>
                <a:rPr lang="ja-JP" altLang="en-US" sz="2400" dirty="0"/>
                <a:t>住み続けたい</a:t>
              </a:r>
              <a:endParaRPr kumimoji="1" lang="ja-JP" altLang="en-US" sz="2400" dirty="0"/>
            </a:p>
          </p:txBody>
        </p:sp>
        <p:sp>
          <p:nvSpPr>
            <p:cNvPr id="7" name="テキスト ボックス 6"/>
            <p:cNvSpPr txBox="1"/>
            <p:nvPr/>
          </p:nvSpPr>
          <p:spPr>
            <a:xfrm>
              <a:off x="3713122" y="2115947"/>
              <a:ext cx="1852190" cy="461665"/>
            </a:xfrm>
            <a:prstGeom prst="rect">
              <a:avLst/>
            </a:prstGeom>
            <a:noFill/>
          </p:spPr>
          <p:txBody>
            <a:bodyPr wrap="none" rtlCol="0">
              <a:spAutoFit/>
            </a:bodyPr>
            <a:lstStyle/>
            <a:p>
              <a:r>
                <a:rPr lang="ja-JP" altLang="en-US" sz="2400" dirty="0"/>
                <a:t>帰ってきたい</a:t>
              </a:r>
              <a:endParaRPr kumimoji="1" lang="ja-JP" altLang="en-US" sz="2400" dirty="0"/>
            </a:p>
          </p:txBody>
        </p:sp>
      </p:grpSp>
      <p:pic>
        <p:nvPicPr>
          <p:cNvPr id="41" name="図 40" descr="images 2.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3116" y="4111096"/>
            <a:ext cx="298534" cy="870724"/>
          </a:xfrm>
          <a:prstGeom prst="rect">
            <a:avLst/>
          </a:prstGeom>
        </p:spPr>
      </p:pic>
      <p:pic>
        <p:nvPicPr>
          <p:cNvPr id="42" name="図 41" descr="images-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12854" y="4184039"/>
            <a:ext cx="745022" cy="745022"/>
          </a:xfrm>
          <a:prstGeom prst="rect">
            <a:avLst/>
          </a:prstGeom>
        </p:spPr>
      </p:pic>
      <p:pic>
        <p:nvPicPr>
          <p:cNvPr id="43" name="図 42" descr="images.psd"/>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79715" y="3879180"/>
            <a:ext cx="543820" cy="1105373"/>
          </a:xfrm>
          <a:prstGeom prst="rect">
            <a:avLst/>
          </a:prstGeom>
        </p:spPr>
      </p:pic>
      <p:pic>
        <p:nvPicPr>
          <p:cNvPr id="45" name="図 44" descr="Unknown-1.psd"/>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43963" y="4102424"/>
            <a:ext cx="1371908" cy="1249312"/>
          </a:xfrm>
          <a:prstGeom prst="rect">
            <a:avLst/>
          </a:prstGeom>
        </p:spPr>
      </p:pic>
      <p:sp>
        <p:nvSpPr>
          <p:cNvPr id="49" name="テキスト ボックス 48"/>
          <p:cNvSpPr txBox="1"/>
          <p:nvPr/>
        </p:nvSpPr>
        <p:spPr>
          <a:xfrm>
            <a:off x="1300167" y="3707342"/>
            <a:ext cx="1737375" cy="369332"/>
          </a:xfrm>
          <a:prstGeom prst="rect">
            <a:avLst/>
          </a:prstGeom>
          <a:noFill/>
        </p:spPr>
        <p:txBody>
          <a:bodyPr wrap="none" rtlCol="0">
            <a:spAutoFit/>
          </a:bodyPr>
          <a:lstStyle/>
          <a:p>
            <a:r>
              <a:rPr lang="ja-JP" altLang="en-US" dirty="0">
                <a:solidFill>
                  <a:srgbClr val="000000"/>
                </a:solidFill>
              </a:rPr>
              <a:t>土浦がすきだ</a:t>
            </a:r>
            <a:r>
              <a:rPr lang="ja-JP" altLang="en-US" dirty="0" smtClean="0">
                <a:solidFill>
                  <a:srgbClr val="000000"/>
                </a:solidFill>
              </a:rPr>
              <a:t>！</a:t>
            </a:r>
            <a:endParaRPr lang="ja-JP" altLang="en-US" dirty="0">
              <a:solidFill>
                <a:srgbClr val="000000"/>
              </a:solidFill>
            </a:endParaRPr>
          </a:p>
        </p:txBody>
      </p:sp>
      <p:sp>
        <p:nvSpPr>
          <p:cNvPr id="50" name="テキスト ボックス 49"/>
          <p:cNvSpPr txBox="1"/>
          <p:nvPr/>
        </p:nvSpPr>
        <p:spPr>
          <a:xfrm>
            <a:off x="4005483" y="3133307"/>
            <a:ext cx="1942058" cy="369332"/>
          </a:xfrm>
          <a:prstGeom prst="rect">
            <a:avLst/>
          </a:prstGeom>
          <a:noFill/>
        </p:spPr>
        <p:txBody>
          <a:bodyPr wrap="none" rtlCol="0">
            <a:spAutoFit/>
          </a:bodyPr>
          <a:lstStyle/>
          <a:p>
            <a:r>
              <a:rPr lang="ja-JP" altLang="en-US" dirty="0">
                <a:solidFill>
                  <a:srgbClr val="000000"/>
                </a:solidFill>
              </a:rPr>
              <a:t>土浦で働きたい</a:t>
            </a:r>
            <a:r>
              <a:rPr lang="ja-JP" altLang="en-US" dirty="0" smtClean="0">
                <a:solidFill>
                  <a:srgbClr val="000000"/>
                </a:solidFill>
              </a:rPr>
              <a:t>！</a:t>
            </a:r>
            <a:endParaRPr lang="ja-JP" altLang="en-US" dirty="0">
              <a:solidFill>
                <a:srgbClr val="000000"/>
              </a:solidFill>
            </a:endParaRPr>
          </a:p>
        </p:txBody>
      </p:sp>
      <p:sp>
        <p:nvSpPr>
          <p:cNvPr id="51" name="テキスト ボックス 50"/>
          <p:cNvSpPr txBox="1"/>
          <p:nvPr/>
        </p:nvSpPr>
        <p:spPr>
          <a:xfrm>
            <a:off x="7402061" y="3038609"/>
            <a:ext cx="1439817" cy="646331"/>
          </a:xfrm>
          <a:prstGeom prst="rect">
            <a:avLst/>
          </a:prstGeom>
          <a:noFill/>
        </p:spPr>
        <p:txBody>
          <a:bodyPr wrap="none" rtlCol="0">
            <a:spAutoFit/>
          </a:bodyPr>
          <a:lstStyle/>
          <a:p>
            <a:r>
              <a:rPr lang="ja-JP" altLang="en-US" dirty="0">
                <a:solidFill>
                  <a:srgbClr val="000000"/>
                </a:solidFill>
              </a:rPr>
              <a:t>土浦</a:t>
            </a:r>
            <a:r>
              <a:rPr lang="ja-JP" altLang="en-US" dirty="0" smtClean="0">
                <a:solidFill>
                  <a:srgbClr val="000000"/>
                </a:solidFill>
              </a:rPr>
              <a:t>で</a:t>
            </a:r>
            <a:endParaRPr lang="en-US" altLang="ja-JP" dirty="0" smtClean="0">
              <a:solidFill>
                <a:srgbClr val="000000"/>
              </a:solidFill>
            </a:endParaRPr>
          </a:p>
          <a:p>
            <a:r>
              <a:rPr lang="ja-JP" altLang="en-US" dirty="0" smtClean="0">
                <a:solidFill>
                  <a:srgbClr val="000000"/>
                </a:solidFill>
              </a:rPr>
              <a:t>暮らしたい！</a:t>
            </a:r>
            <a:endParaRPr lang="ja-JP" altLang="en-US" dirty="0">
              <a:solidFill>
                <a:srgbClr val="000000"/>
              </a:solidFill>
            </a:endParaRPr>
          </a:p>
        </p:txBody>
      </p:sp>
      <p:sp>
        <p:nvSpPr>
          <p:cNvPr id="17" name="角丸四角形吹き出し 16"/>
          <p:cNvSpPr/>
          <p:nvPr/>
        </p:nvSpPr>
        <p:spPr>
          <a:xfrm>
            <a:off x="1211885" y="3687268"/>
            <a:ext cx="1799999" cy="454348"/>
          </a:xfrm>
          <a:prstGeom prst="wedgeRoundRectCallout">
            <a:avLst>
              <a:gd name="adj1" fmla="val -41027"/>
              <a:gd name="adj2" fmla="val 82914"/>
              <a:gd name="adj3" fmla="val 16667"/>
            </a:avLst>
          </a:prstGeom>
          <a:noFill/>
          <a:ln w="28575" cmpd="sng">
            <a:solidFill>
              <a:srgbClr val="DB344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角丸四角形吹き出し 51"/>
          <p:cNvSpPr/>
          <p:nvPr/>
        </p:nvSpPr>
        <p:spPr>
          <a:xfrm>
            <a:off x="4005483" y="3117216"/>
            <a:ext cx="1800000" cy="454348"/>
          </a:xfrm>
          <a:prstGeom prst="wedgeRoundRectCallout">
            <a:avLst>
              <a:gd name="adj1" fmla="val -28712"/>
              <a:gd name="adj2" fmla="val 112510"/>
              <a:gd name="adj3" fmla="val 16667"/>
            </a:avLst>
          </a:prstGeom>
          <a:noFill/>
          <a:ln w="28575" cmpd="sng">
            <a:solidFill>
              <a:srgbClr val="2088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角丸四角形吹き出し 54"/>
          <p:cNvSpPr/>
          <p:nvPr/>
        </p:nvSpPr>
        <p:spPr>
          <a:xfrm>
            <a:off x="7199837" y="3069167"/>
            <a:ext cx="1799727" cy="622878"/>
          </a:xfrm>
          <a:prstGeom prst="wedgeRoundRectCallout">
            <a:avLst>
              <a:gd name="adj1" fmla="val 2160"/>
              <a:gd name="adj2" fmla="val 120276"/>
              <a:gd name="adj3" fmla="val 16667"/>
            </a:avLst>
          </a:prstGeom>
          <a:noFill/>
          <a:ln w="28575" cmpd="sng">
            <a:solidFill>
              <a:srgbClr val="FD5A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374650" y="4719777"/>
            <a:ext cx="669925" cy="369332"/>
          </a:xfrm>
          <a:prstGeom prst="ellipse">
            <a:avLst/>
          </a:prstGeom>
          <a:solidFill>
            <a:schemeClr val="accent6">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36328" y="4719777"/>
            <a:ext cx="756788" cy="369332"/>
          </a:xfrm>
          <a:prstGeom prst="rect">
            <a:avLst/>
          </a:prstGeom>
          <a:noFill/>
        </p:spPr>
        <p:txBody>
          <a:bodyPr wrap="none" rtlCol="0">
            <a:spAutoFit/>
          </a:bodyPr>
          <a:lstStyle/>
          <a:p>
            <a:r>
              <a:rPr kumimoji="1" lang="ja-JP" altLang="en-US" dirty="0" smtClean="0">
                <a:solidFill>
                  <a:srgbClr val="FFFFFF"/>
                </a:solidFill>
              </a:rPr>
              <a:t>こども</a:t>
            </a:r>
            <a:endParaRPr kumimoji="1" lang="ja-JP" altLang="en-US" dirty="0">
              <a:solidFill>
                <a:srgbClr val="FFFFFF"/>
              </a:solidFill>
            </a:endParaRPr>
          </a:p>
        </p:txBody>
      </p:sp>
      <p:sp>
        <p:nvSpPr>
          <p:cNvPr id="60" name="円/楕円 59"/>
          <p:cNvSpPr/>
          <p:nvPr/>
        </p:nvSpPr>
        <p:spPr>
          <a:xfrm>
            <a:off x="3260272" y="4719777"/>
            <a:ext cx="669925" cy="369332"/>
          </a:xfrm>
          <a:prstGeom prst="ellipse">
            <a:avLst/>
          </a:prstGeom>
          <a:solidFill>
            <a:schemeClr val="accent2">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3221950" y="4719777"/>
            <a:ext cx="744615" cy="369332"/>
          </a:xfrm>
          <a:prstGeom prst="rect">
            <a:avLst/>
          </a:prstGeom>
          <a:noFill/>
        </p:spPr>
        <p:txBody>
          <a:bodyPr wrap="none" rtlCol="0">
            <a:spAutoFit/>
          </a:bodyPr>
          <a:lstStyle/>
          <a:p>
            <a:r>
              <a:rPr lang="ja-JP" altLang="en-US" dirty="0" smtClean="0">
                <a:solidFill>
                  <a:srgbClr val="FFFFFF"/>
                </a:solidFill>
              </a:rPr>
              <a:t>しごと</a:t>
            </a:r>
            <a:endParaRPr kumimoji="1" lang="ja-JP" altLang="en-US" dirty="0">
              <a:solidFill>
                <a:srgbClr val="FFFFFF"/>
              </a:solidFill>
            </a:endParaRPr>
          </a:p>
        </p:txBody>
      </p:sp>
      <p:sp>
        <p:nvSpPr>
          <p:cNvPr id="62" name="円/楕円 61"/>
          <p:cNvSpPr/>
          <p:nvPr/>
        </p:nvSpPr>
        <p:spPr>
          <a:xfrm>
            <a:off x="6205113" y="4744395"/>
            <a:ext cx="669925" cy="369332"/>
          </a:xfrm>
          <a:prstGeom prst="ellipse">
            <a:avLst/>
          </a:prstGeom>
          <a:solidFill>
            <a:schemeClr val="accent5">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6205278" y="4718739"/>
            <a:ext cx="683300" cy="369332"/>
          </a:xfrm>
          <a:prstGeom prst="rect">
            <a:avLst/>
          </a:prstGeom>
          <a:noFill/>
        </p:spPr>
        <p:txBody>
          <a:bodyPr wrap="none" rtlCol="0">
            <a:spAutoFit/>
          </a:bodyPr>
          <a:lstStyle/>
          <a:p>
            <a:r>
              <a:rPr lang="ja-JP" altLang="en-US" dirty="0" smtClean="0">
                <a:solidFill>
                  <a:srgbClr val="FFFFFF"/>
                </a:solidFill>
              </a:rPr>
              <a:t>くらし</a:t>
            </a:r>
            <a:endParaRPr kumimoji="1" lang="ja-JP" altLang="en-US" dirty="0">
              <a:solidFill>
                <a:srgbClr val="FFFFFF"/>
              </a:solidFill>
            </a:endParaRPr>
          </a:p>
        </p:txBody>
      </p:sp>
      <p:sp>
        <p:nvSpPr>
          <p:cNvPr id="18" name="テキスト ボックス 17"/>
          <p:cNvSpPr txBox="1"/>
          <p:nvPr/>
        </p:nvSpPr>
        <p:spPr>
          <a:xfrm>
            <a:off x="8242272" y="5089109"/>
            <a:ext cx="1214306" cy="400110"/>
          </a:xfrm>
          <a:prstGeom prst="rect">
            <a:avLst/>
          </a:prstGeom>
          <a:noFill/>
        </p:spPr>
        <p:txBody>
          <a:bodyPr wrap="square" rtlCol="0">
            <a:spAutoFit/>
          </a:bodyPr>
          <a:lstStyle/>
          <a:p>
            <a:r>
              <a:rPr kumimoji="1" lang="ja-JP" altLang="en-US" sz="2000" b="1" dirty="0" smtClean="0">
                <a:solidFill>
                  <a:srgbClr val="FFFFFF"/>
                </a:solidFill>
              </a:rPr>
              <a:t>しさん</a:t>
            </a:r>
            <a:endParaRPr kumimoji="1" lang="ja-JP" altLang="en-US" sz="2000" b="1" dirty="0">
              <a:solidFill>
                <a:srgbClr val="FFFFFF"/>
              </a:solidFill>
            </a:endParaRPr>
          </a:p>
        </p:txBody>
      </p:sp>
      <p:sp>
        <p:nvSpPr>
          <p:cNvPr id="58" name="右矢印 57"/>
          <p:cNvSpPr/>
          <p:nvPr/>
        </p:nvSpPr>
        <p:spPr>
          <a:xfrm>
            <a:off x="250473" y="5824333"/>
            <a:ext cx="725155" cy="360638"/>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271F4726-83E1-9743-9CB9-26C44A472F2A}" type="slidenum">
              <a:rPr kumimoji="1" lang="ja-JP" altLang="en-US" smtClean="0"/>
              <a:t>30</a:t>
            </a:fld>
            <a:endParaRPr kumimoji="1" lang="ja-JP" altLang="en-US"/>
          </a:p>
        </p:txBody>
      </p:sp>
      <p:sp>
        <p:nvSpPr>
          <p:cNvPr id="14" name="角丸四角形 13"/>
          <p:cNvSpPr/>
          <p:nvPr/>
        </p:nvSpPr>
        <p:spPr>
          <a:xfrm>
            <a:off x="1152501" y="5533292"/>
            <a:ext cx="6717463" cy="914400"/>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dirty="0"/>
              <a:t>流出人口の減少・</a:t>
            </a:r>
            <a:r>
              <a:rPr lang="en-US" altLang="ja-JP" sz="3200" dirty="0"/>
              <a:t>U</a:t>
            </a:r>
            <a:r>
              <a:rPr lang="ja-JP" altLang="en-US" sz="3200" dirty="0"/>
              <a:t>ターン人口の増加</a:t>
            </a:r>
          </a:p>
        </p:txBody>
      </p:sp>
    </p:spTree>
    <p:extLst>
      <p:ext uri="{BB962C8B-B14F-4D97-AF65-F5344CB8AC3E}">
        <p14:creationId xmlns:p14="http://schemas.microsoft.com/office/powerpoint/2010/main" val="2120730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par>
                                <p:cTn id="9" presetID="12" presetClass="entr" presetSubtype="8" fill="hold" grpId="1"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p:tgtEl>
                                          <p:spTgt spid="58"/>
                                        </p:tgtEl>
                                        <p:attrNameLst>
                                          <p:attrName>ppt_x</p:attrName>
                                        </p:attrNameLst>
                                      </p:cBhvr>
                                      <p:tavLst>
                                        <p:tav tm="0">
                                          <p:val>
                                            <p:strVal val="#ppt_x-#ppt_w*1.125000"/>
                                          </p:val>
                                        </p:tav>
                                        <p:tav tm="100000">
                                          <p:val>
                                            <p:strVal val="#ppt_x"/>
                                          </p:val>
                                        </p:tav>
                                      </p:tavLst>
                                    </p:anim>
                                    <p:animEffect transition="in" filter="wipe(right)">
                                      <p:cBhvr>
                                        <p:cTn id="1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1" animBg="1"/>
      <p:bldP spid="14"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図形グループ 25"/>
          <p:cNvGrpSpPr/>
          <p:nvPr/>
        </p:nvGrpSpPr>
        <p:grpSpPr>
          <a:xfrm>
            <a:off x="7329381" y="714177"/>
            <a:ext cx="380950" cy="560933"/>
            <a:chOff x="4988904" y="4856888"/>
            <a:chExt cx="626020" cy="921788"/>
          </a:xfrm>
        </p:grpSpPr>
        <p:sp>
          <p:nvSpPr>
            <p:cNvPr id="27"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28" name="図 27"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29" name="図形グループ 28"/>
          <p:cNvGrpSpPr/>
          <p:nvPr/>
        </p:nvGrpSpPr>
        <p:grpSpPr>
          <a:xfrm>
            <a:off x="7770067" y="714177"/>
            <a:ext cx="380950" cy="560933"/>
            <a:chOff x="4988904" y="4856888"/>
            <a:chExt cx="626020" cy="921788"/>
          </a:xfrm>
        </p:grpSpPr>
        <p:sp>
          <p:nvSpPr>
            <p:cNvPr id="30"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31" name="図 30"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32" name="図形グループ 31"/>
          <p:cNvGrpSpPr/>
          <p:nvPr/>
        </p:nvGrpSpPr>
        <p:grpSpPr>
          <a:xfrm>
            <a:off x="8199103" y="714177"/>
            <a:ext cx="380950" cy="560933"/>
            <a:chOff x="4988904" y="4856888"/>
            <a:chExt cx="626020" cy="921788"/>
          </a:xfrm>
        </p:grpSpPr>
        <p:sp>
          <p:nvSpPr>
            <p:cNvPr id="33"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34" name="図 33"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35" name="図形グループ 34"/>
          <p:cNvGrpSpPr/>
          <p:nvPr/>
        </p:nvGrpSpPr>
        <p:grpSpPr>
          <a:xfrm>
            <a:off x="8603307" y="707146"/>
            <a:ext cx="380950" cy="560933"/>
            <a:chOff x="4988904" y="4856888"/>
            <a:chExt cx="626020" cy="921788"/>
          </a:xfrm>
        </p:grpSpPr>
        <p:sp>
          <p:nvSpPr>
            <p:cNvPr id="36"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37" name="図 36"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テキスト ボックス 15"/>
          <p:cNvSpPr txBox="1"/>
          <p:nvPr/>
        </p:nvSpPr>
        <p:spPr>
          <a:xfrm>
            <a:off x="450670" y="304385"/>
            <a:ext cx="2236510" cy="707886"/>
          </a:xfrm>
          <a:prstGeom prst="rect">
            <a:avLst/>
          </a:prstGeom>
          <a:noFill/>
        </p:spPr>
        <p:txBody>
          <a:bodyPr wrap="none" rtlCol="0">
            <a:spAutoFit/>
          </a:bodyPr>
          <a:lstStyle/>
          <a:p>
            <a:r>
              <a:rPr lang="ja-JP" altLang="en-US" sz="4000" dirty="0" smtClean="0"/>
              <a:t>参考文献</a:t>
            </a:r>
            <a:endParaRPr kumimoji="1" lang="ja-JP" altLang="en-US" sz="4000" dirty="0"/>
          </a:p>
        </p:txBody>
      </p:sp>
      <p:sp>
        <p:nvSpPr>
          <p:cNvPr id="2" name="テキスト ボックス 1"/>
          <p:cNvSpPr txBox="1"/>
          <p:nvPr/>
        </p:nvSpPr>
        <p:spPr>
          <a:xfrm>
            <a:off x="188132" y="1337829"/>
            <a:ext cx="8796125" cy="4524316"/>
          </a:xfrm>
          <a:prstGeom prst="rect">
            <a:avLst/>
          </a:prstGeom>
          <a:noFill/>
        </p:spPr>
        <p:txBody>
          <a:bodyPr wrap="square" rtlCol="0">
            <a:spAutoFit/>
          </a:bodyPr>
          <a:lstStyle/>
          <a:p>
            <a:pPr marL="285750" indent="-285750">
              <a:buFont typeface="Arial"/>
              <a:buChar char="•"/>
            </a:pPr>
            <a:r>
              <a:rPr lang="ja-JP" altLang="en-US" dirty="0"/>
              <a:t>江口貴康：「地方高校生の地域愛着意識と</a:t>
            </a:r>
            <a:r>
              <a:rPr lang="en-US" altLang="ja-JP" dirty="0"/>
              <a:t>U</a:t>
            </a:r>
            <a:r>
              <a:rPr lang="ja-JP" altLang="en-US" dirty="0"/>
              <a:t>ターン</a:t>
            </a:r>
            <a:r>
              <a:rPr lang="en-US" altLang="ja-JP" dirty="0"/>
              <a:t>-</a:t>
            </a:r>
            <a:r>
              <a:rPr lang="ja-JP" altLang="en-US" dirty="0"/>
              <a:t>島根県の高校生調査から</a:t>
            </a:r>
            <a:r>
              <a:rPr lang="en-US" altLang="ja-JP" dirty="0"/>
              <a:t>-(2002</a:t>
            </a:r>
            <a:r>
              <a:rPr lang="en-US" altLang="ja-JP" dirty="0" smtClean="0"/>
              <a:t>)</a:t>
            </a:r>
            <a:endParaRPr lang="en-US" altLang="ja-JP" dirty="0"/>
          </a:p>
          <a:p>
            <a:pPr marL="285750" indent="-285750">
              <a:buFont typeface="Arial"/>
              <a:buChar char="•"/>
            </a:pPr>
            <a:r>
              <a:rPr lang="ja-JP" altLang="en-US" dirty="0">
                <a:solidFill>
                  <a:srgbClr val="000000"/>
                </a:solidFill>
              </a:rPr>
              <a:t>鈴木春菜、藤井聡：「地域風土」への移動途上接触が「地域愛着」に及ぼす影響（</a:t>
            </a:r>
            <a:r>
              <a:rPr lang="en-US" altLang="ja-JP" dirty="0">
                <a:solidFill>
                  <a:srgbClr val="000000"/>
                </a:solidFill>
              </a:rPr>
              <a:t>2008</a:t>
            </a:r>
            <a:r>
              <a:rPr lang="ja-JP" altLang="en-US" dirty="0" smtClean="0">
                <a:solidFill>
                  <a:srgbClr val="000000"/>
                </a:solidFill>
              </a:rPr>
              <a:t>）</a:t>
            </a:r>
            <a:endParaRPr lang="en-US" altLang="ja-JP" dirty="0" smtClean="0">
              <a:solidFill>
                <a:srgbClr val="000000"/>
              </a:solidFill>
            </a:endParaRPr>
          </a:p>
          <a:p>
            <a:pPr marL="285750" indent="-285750">
              <a:buFont typeface="Arial"/>
              <a:buChar char="•"/>
            </a:pPr>
            <a:r>
              <a:rPr lang="ja-JP" altLang="en-US" dirty="0"/>
              <a:t>唐崎卓也ら</a:t>
            </a:r>
            <a:r>
              <a:rPr lang="en-US" altLang="ja-JP" dirty="0"/>
              <a:t>(2012),</a:t>
            </a:r>
            <a:r>
              <a:rPr lang="ja-JP" altLang="en-US" dirty="0"/>
              <a:t>「</a:t>
            </a:r>
            <a:r>
              <a:rPr lang="en-US" altLang="ja-JP" dirty="0"/>
              <a:t>CSA</a:t>
            </a:r>
            <a:r>
              <a:rPr lang="ja-JP" altLang="en-US" dirty="0"/>
              <a:t>が地域に及ぼす多面的効果と定着の可能性」</a:t>
            </a:r>
            <a:r>
              <a:rPr lang="en-US" altLang="ja-JP" dirty="0"/>
              <a:t>,</a:t>
            </a:r>
            <a:r>
              <a:rPr lang="ja-JP" altLang="en-US" dirty="0"/>
              <a:t>農村生活研究</a:t>
            </a:r>
            <a:r>
              <a:rPr lang="en-US" altLang="ja-JP" dirty="0"/>
              <a:t>144</a:t>
            </a:r>
            <a:r>
              <a:rPr lang="ja-JP" altLang="en-US" dirty="0"/>
              <a:t>号</a:t>
            </a:r>
            <a:r>
              <a:rPr lang="en-US" altLang="ja-JP" dirty="0"/>
              <a:t>,p.25-</a:t>
            </a:r>
            <a:r>
              <a:rPr lang="en-US" altLang="ja-JP" dirty="0" smtClean="0"/>
              <a:t>37</a:t>
            </a:r>
          </a:p>
          <a:p>
            <a:pPr marL="285750" indent="-285750">
              <a:buFont typeface="Arial"/>
              <a:buChar char="•"/>
            </a:pPr>
            <a:r>
              <a:rPr lang="ja-JP" altLang="ja-JP" dirty="0" smtClean="0"/>
              <a:t>企業</a:t>
            </a:r>
            <a:r>
              <a:rPr lang="ja-JP" altLang="ja-JP" dirty="0"/>
              <a:t>の立地は「新生ふくしま」で！！福島県営工業</a:t>
            </a:r>
            <a:r>
              <a:rPr lang="ja-JP" altLang="ja-JP" dirty="0" smtClean="0"/>
              <a:t>団地</a:t>
            </a:r>
            <a:endParaRPr lang="en-US" altLang="ja-JP" dirty="0" smtClean="0"/>
          </a:p>
          <a:p>
            <a:r>
              <a:rPr lang="en-US" altLang="ja-JP" dirty="0" smtClean="0">
                <a:hlinkClick r:id="rId3"/>
              </a:rPr>
              <a:t>http</a:t>
            </a:r>
            <a:r>
              <a:rPr lang="en-US" altLang="ja-JP" dirty="0">
                <a:hlinkClick r:id="rId3"/>
              </a:rPr>
              <a:t>://www4.pref.fukushima.jp/kouzyocomecome/</a:t>
            </a:r>
            <a:r>
              <a:rPr lang="en-US" altLang="ja-JP" dirty="0" smtClean="0">
                <a:hlinkClick r:id="rId3"/>
              </a:rPr>
              <a:t>system.html</a:t>
            </a:r>
            <a:endParaRPr lang="en-US" altLang="ja-JP" dirty="0" smtClean="0"/>
          </a:p>
          <a:p>
            <a:pPr marL="285750" indent="-285750">
              <a:buFont typeface="Arial"/>
              <a:buChar char="•"/>
            </a:pPr>
            <a:r>
              <a:rPr lang="ja-JP" altLang="ja-JP" dirty="0" smtClean="0"/>
              <a:t>栃木県</a:t>
            </a:r>
            <a:r>
              <a:rPr lang="ja-JP" altLang="ja-JP" dirty="0"/>
              <a:t>土地開発公社　中田原工業団地</a:t>
            </a:r>
          </a:p>
          <a:p>
            <a:r>
              <a:rPr lang="en-US" altLang="ja-JP" dirty="0">
                <a:hlinkClick r:id="rId4"/>
              </a:rPr>
              <a:t>http://tochigi-tkk.or.jp/nakatawara/yugu_n.html</a:t>
            </a:r>
            <a:endParaRPr lang="ja-JP" altLang="ja-JP" dirty="0"/>
          </a:p>
          <a:p>
            <a:pPr marL="285750" indent="-285750">
              <a:buFont typeface="Arial"/>
              <a:buChar char="•"/>
            </a:pPr>
            <a:r>
              <a:rPr lang="ja-JP" altLang="ja-JP" dirty="0" smtClean="0"/>
              <a:t>医療</a:t>
            </a:r>
            <a:r>
              <a:rPr lang="ja-JP" altLang="ja-JP" dirty="0"/>
              <a:t>機器クラスター形成に向けた地域の動向～各地での取り組みがわが国の競争力強化に寄与～</a:t>
            </a:r>
          </a:p>
          <a:p>
            <a:pPr marL="285750" indent="-285750">
              <a:buFont typeface="Arial"/>
              <a:buChar char="•"/>
            </a:pPr>
            <a:r>
              <a:rPr lang="ja-JP" altLang="ja-JP" dirty="0" smtClean="0"/>
              <a:t>平成</a:t>
            </a:r>
            <a:r>
              <a:rPr lang="en-US" altLang="ja-JP" dirty="0" smtClean="0"/>
              <a:t> </a:t>
            </a:r>
            <a:r>
              <a:rPr lang="en-US" altLang="ja-JP" dirty="0"/>
              <a:t>24 </a:t>
            </a:r>
            <a:r>
              <a:rPr lang="ja-JP" altLang="ja-JP" dirty="0"/>
              <a:t>年度工業団地造成検討に係る基礎調査業務報告書</a:t>
            </a:r>
          </a:p>
          <a:p>
            <a:pPr marL="285750" indent="-285750">
              <a:buFont typeface="Arial"/>
              <a:buChar char="•"/>
            </a:pPr>
            <a:r>
              <a:rPr lang="ja-JP" altLang="en-US" dirty="0"/>
              <a:t>土浦市恊働のまちづくり</a:t>
            </a:r>
            <a:r>
              <a:rPr lang="ja-JP" altLang="en-US" dirty="0" smtClean="0"/>
              <a:t>ファンド</a:t>
            </a:r>
            <a:r>
              <a:rPr lang="en-US" altLang="ja-JP" dirty="0" smtClean="0">
                <a:hlinkClick r:id="rId5"/>
              </a:rPr>
              <a:t>http</a:t>
            </a:r>
            <a:r>
              <a:rPr lang="en-US" altLang="ja-JP" dirty="0">
                <a:hlinkClick r:id="rId5"/>
              </a:rPr>
              <a:t>://www.city.tsuchiura.lg.jp/page/page006114.html</a:t>
            </a:r>
            <a:endParaRPr lang="en-US" altLang="ja-JP" dirty="0"/>
          </a:p>
          <a:p>
            <a:pPr marL="285750" indent="-285750">
              <a:buFont typeface="Arial"/>
              <a:buChar char="•"/>
            </a:pPr>
            <a:r>
              <a:rPr lang="ja-JP" altLang="en-US" dirty="0"/>
              <a:t>「せとまちナビ</a:t>
            </a:r>
            <a:r>
              <a:rPr lang="ja-JP" altLang="en-US" dirty="0" smtClean="0"/>
              <a:t>」</a:t>
            </a:r>
            <a:r>
              <a:rPr lang="en-US" altLang="ja-JP" dirty="0" smtClean="0">
                <a:hlinkClick r:id="rId6"/>
              </a:rPr>
              <a:t>http</a:t>
            </a:r>
            <a:r>
              <a:rPr lang="en-US" altLang="ja-JP" dirty="0">
                <a:hlinkClick r:id="rId6"/>
              </a:rPr>
              <a:t>://www.city.seto.aichi.jp/docs/2017071200039/</a:t>
            </a:r>
            <a:endParaRPr lang="en-US" altLang="ja-JP" dirty="0"/>
          </a:p>
          <a:p>
            <a:pPr marL="285750" indent="-285750">
              <a:buFont typeface="Arial"/>
              <a:buChar char="•"/>
            </a:pPr>
            <a:r>
              <a:rPr lang="ja-JP" altLang="en-US" dirty="0"/>
              <a:t>ちば</a:t>
            </a:r>
            <a:r>
              <a:rPr lang="ja-JP" altLang="en-US" dirty="0" smtClean="0"/>
              <a:t>レポ</a:t>
            </a:r>
            <a:r>
              <a:rPr lang="en-US" altLang="ja-JP" dirty="0" smtClean="0">
                <a:hlinkClick r:id="rId7"/>
              </a:rPr>
              <a:t>https</a:t>
            </a:r>
            <a:r>
              <a:rPr lang="en-US" altLang="ja-JP" dirty="0">
                <a:hlinkClick r:id="rId7"/>
              </a:rPr>
              <a:t>://chibarepo.secure.force.com</a:t>
            </a:r>
            <a:endParaRPr lang="en-US" altLang="ja-JP" dirty="0"/>
          </a:p>
          <a:p>
            <a:pPr marL="285750" indent="-285750">
              <a:buFont typeface="Arial"/>
              <a:buChar char="•"/>
            </a:pPr>
            <a:r>
              <a:rPr lang="en-US" altLang="ja-JP" dirty="0"/>
              <a:t>MINTO</a:t>
            </a:r>
            <a:r>
              <a:rPr lang="ja-JP" altLang="en-US" dirty="0" smtClean="0"/>
              <a:t>機構</a:t>
            </a:r>
            <a:r>
              <a:rPr lang="en-US" altLang="ja-JP" dirty="0" smtClean="0">
                <a:hlinkClick r:id="rId8"/>
              </a:rPr>
              <a:t>http</a:t>
            </a:r>
            <a:r>
              <a:rPr lang="en-US" altLang="ja-JP" dirty="0">
                <a:hlinkClick r:id="rId8"/>
              </a:rPr>
              <a:t>://www.minto.or.jp</a:t>
            </a:r>
            <a:endParaRPr lang="en-US" altLang="ja-JP" dirty="0"/>
          </a:p>
          <a:p>
            <a:pPr marL="285750" indent="-285750">
              <a:buFont typeface="Arial"/>
              <a:buChar char="•"/>
            </a:pPr>
            <a:endParaRPr lang="en-US" altLang="ja-JP" dirty="0" smtClean="0"/>
          </a:p>
        </p:txBody>
      </p:sp>
      <p:sp>
        <p:nvSpPr>
          <p:cNvPr id="4" name="スライド番号プレースホルダー 3"/>
          <p:cNvSpPr>
            <a:spLocks noGrp="1"/>
          </p:cNvSpPr>
          <p:nvPr>
            <p:ph type="sldNum" sz="quarter" idx="12"/>
          </p:nvPr>
        </p:nvSpPr>
        <p:spPr/>
        <p:txBody>
          <a:bodyPr/>
          <a:lstStyle/>
          <a:p>
            <a:fld id="{271F4726-83E1-9743-9CB9-26C44A472F2A}" type="slidenum">
              <a:rPr kumimoji="1" lang="ja-JP" altLang="en-US" smtClean="0"/>
              <a:t>31</a:t>
            </a:fld>
            <a:endParaRPr kumimoji="1" lang="ja-JP" altLang="en-US"/>
          </a:p>
        </p:txBody>
      </p:sp>
    </p:spTree>
    <p:extLst>
      <p:ext uri="{BB962C8B-B14F-4D97-AF65-F5344CB8AC3E}">
        <p14:creationId xmlns:p14="http://schemas.microsoft.com/office/powerpoint/2010/main" val="384881260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図形グループ 33"/>
          <p:cNvGrpSpPr/>
          <p:nvPr/>
        </p:nvGrpSpPr>
        <p:grpSpPr>
          <a:xfrm>
            <a:off x="8152295" y="4856888"/>
            <a:ext cx="626020" cy="921788"/>
            <a:chOff x="4988904" y="4856888"/>
            <a:chExt cx="626020" cy="921788"/>
          </a:xfrm>
        </p:grpSpPr>
        <p:sp>
          <p:nvSpPr>
            <p:cNvPr id="35"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36" name="図 35"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52" name="図形グループ 51"/>
          <p:cNvGrpSpPr/>
          <p:nvPr/>
        </p:nvGrpSpPr>
        <p:grpSpPr>
          <a:xfrm>
            <a:off x="442461" y="4875297"/>
            <a:ext cx="626020" cy="921788"/>
            <a:chOff x="4988904" y="4856888"/>
            <a:chExt cx="626020" cy="921788"/>
          </a:xfrm>
        </p:grpSpPr>
        <p:sp>
          <p:nvSpPr>
            <p:cNvPr id="53"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54" name="図 53"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55" name="図形グループ 54"/>
          <p:cNvGrpSpPr/>
          <p:nvPr/>
        </p:nvGrpSpPr>
        <p:grpSpPr>
          <a:xfrm>
            <a:off x="1672207" y="4869217"/>
            <a:ext cx="626020" cy="921788"/>
            <a:chOff x="4988904" y="4856888"/>
            <a:chExt cx="626020" cy="921788"/>
          </a:xfrm>
        </p:grpSpPr>
        <p:sp>
          <p:nvSpPr>
            <p:cNvPr id="56"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57" name="図 56"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58" name="図形グループ 57"/>
          <p:cNvGrpSpPr/>
          <p:nvPr/>
        </p:nvGrpSpPr>
        <p:grpSpPr>
          <a:xfrm>
            <a:off x="2993980" y="4859246"/>
            <a:ext cx="626020" cy="921788"/>
            <a:chOff x="4988904" y="4856888"/>
            <a:chExt cx="626020" cy="921788"/>
          </a:xfrm>
        </p:grpSpPr>
        <p:sp>
          <p:nvSpPr>
            <p:cNvPr id="59"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60" name="図 59"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61" name="図形グループ 60"/>
          <p:cNvGrpSpPr/>
          <p:nvPr/>
        </p:nvGrpSpPr>
        <p:grpSpPr>
          <a:xfrm>
            <a:off x="4358447" y="4856888"/>
            <a:ext cx="626020" cy="921788"/>
            <a:chOff x="4988904" y="4856888"/>
            <a:chExt cx="626020" cy="921788"/>
          </a:xfrm>
        </p:grpSpPr>
        <p:sp>
          <p:nvSpPr>
            <p:cNvPr id="62"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63" name="図 62"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64" name="図形グループ 63"/>
          <p:cNvGrpSpPr/>
          <p:nvPr/>
        </p:nvGrpSpPr>
        <p:grpSpPr>
          <a:xfrm>
            <a:off x="5647380" y="4856888"/>
            <a:ext cx="626020" cy="921788"/>
            <a:chOff x="4988904" y="4856888"/>
            <a:chExt cx="626020" cy="921788"/>
          </a:xfrm>
        </p:grpSpPr>
        <p:sp>
          <p:nvSpPr>
            <p:cNvPr id="65"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66" name="図 65"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31" name="図形グループ 30"/>
          <p:cNvGrpSpPr/>
          <p:nvPr/>
        </p:nvGrpSpPr>
        <p:grpSpPr>
          <a:xfrm>
            <a:off x="6883756" y="4856888"/>
            <a:ext cx="626020" cy="921788"/>
            <a:chOff x="4988904" y="4856888"/>
            <a:chExt cx="626020" cy="921788"/>
          </a:xfrm>
        </p:grpSpPr>
        <p:sp>
          <p:nvSpPr>
            <p:cNvPr id="32"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33" name="図 32"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sp>
        <p:nvSpPr>
          <p:cNvPr id="4" name="正方形/長方形 3"/>
          <p:cNvSpPr/>
          <p:nvPr/>
        </p:nvSpPr>
        <p:spPr>
          <a:xfrm>
            <a:off x="0" y="5421314"/>
            <a:ext cx="9144000" cy="1439990"/>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22" name="テキスト ボックス 21"/>
          <p:cNvSpPr txBox="1"/>
          <p:nvPr/>
        </p:nvSpPr>
        <p:spPr>
          <a:xfrm>
            <a:off x="6803080" y="5417821"/>
            <a:ext cx="793306" cy="646331"/>
          </a:xfrm>
          <a:prstGeom prst="rect">
            <a:avLst/>
          </a:prstGeom>
          <a:noFill/>
        </p:spPr>
        <p:txBody>
          <a:bodyPr wrap="none" rtlCol="0">
            <a:spAutoFit/>
          </a:bodyPr>
          <a:lstStyle/>
          <a:p>
            <a:pPr algn="ctr"/>
            <a:r>
              <a:rPr kumimoji="1" lang="ja-JP" altLang="en-US" dirty="0" smtClean="0">
                <a:solidFill>
                  <a:srgbClr val="FFFFFF"/>
                </a:solidFill>
              </a:rPr>
              <a:t>提案</a:t>
            </a:r>
            <a:endParaRPr kumimoji="1" lang="en-US" altLang="ja-JP" dirty="0" smtClean="0">
              <a:solidFill>
                <a:srgbClr val="FFFFFF"/>
              </a:solidFill>
            </a:endParaRPr>
          </a:p>
          <a:p>
            <a:pPr algn="ctr"/>
            <a:r>
              <a:rPr kumimoji="1" lang="ja-JP" altLang="en-US" dirty="0" smtClean="0">
                <a:solidFill>
                  <a:srgbClr val="FFFFFF"/>
                </a:solidFill>
              </a:rPr>
              <a:t>まとめ</a:t>
            </a:r>
            <a:endParaRPr kumimoji="1" lang="ja-JP" altLang="en-US" dirty="0">
              <a:solidFill>
                <a:srgbClr val="FFFFFF"/>
              </a:solidFill>
            </a:endParaRPr>
          </a:p>
        </p:txBody>
      </p:sp>
      <p:sp>
        <p:nvSpPr>
          <p:cNvPr id="67" name="テキスト ボックス 66"/>
          <p:cNvSpPr txBox="1"/>
          <p:nvPr/>
        </p:nvSpPr>
        <p:spPr>
          <a:xfrm>
            <a:off x="5537674" y="5532046"/>
            <a:ext cx="825867" cy="400110"/>
          </a:xfrm>
          <a:prstGeom prst="rect">
            <a:avLst/>
          </a:prstGeom>
          <a:noFill/>
        </p:spPr>
        <p:txBody>
          <a:bodyPr wrap="none" rtlCol="0">
            <a:spAutoFit/>
          </a:bodyPr>
          <a:lstStyle/>
          <a:p>
            <a:r>
              <a:rPr lang="ja-JP" altLang="en-US" sz="2000" dirty="0" smtClean="0">
                <a:solidFill>
                  <a:srgbClr val="FFFFFF"/>
                </a:solidFill>
              </a:rPr>
              <a:t>しさん</a:t>
            </a:r>
            <a:endParaRPr kumimoji="1" lang="ja-JP" altLang="en-US" sz="2000" dirty="0">
              <a:solidFill>
                <a:srgbClr val="FFFFFF"/>
              </a:solidFill>
            </a:endParaRPr>
          </a:p>
        </p:txBody>
      </p:sp>
      <p:sp>
        <p:nvSpPr>
          <p:cNvPr id="69" name="テキスト ボックス 68"/>
          <p:cNvSpPr txBox="1"/>
          <p:nvPr/>
        </p:nvSpPr>
        <p:spPr>
          <a:xfrm>
            <a:off x="4313349" y="5534404"/>
            <a:ext cx="738704" cy="400110"/>
          </a:xfrm>
          <a:prstGeom prst="rect">
            <a:avLst/>
          </a:prstGeom>
          <a:noFill/>
        </p:spPr>
        <p:txBody>
          <a:bodyPr wrap="none" rtlCol="0">
            <a:spAutoFit/>
          </a:bodyPr>
          <a:lstStyle/>
          <a:p>
            <a:r>
              <a:rPr kumimoji="1" lang="ja-JP" altLang="en-US" sz="2000" dirty="0" smtClean="0">
                <a:solidFill>
                  <a:srgbClr val="FFFFFF"/>
                </a:solidFill>
              </a:rPr>
              <a:t>くらし</a:t>
            </a:r>
            <a:endParaRPr kumimoji="1" lang="ja-JP" altLang="en-US" sz="2000" dirty="0">
              <a:solidFill>
                <a:srgbClr val="FFFFFF"/>
              </a:solidFill>
            </a:endParaRPr>
          </a:p>
        </p:txBody>
      </p:sp>
      <p:sp>
        <p:nvSpPr>
          <p:cNvPr id="70" name="テキスト ボックス 69"/>
          <p:cNvSpPr txBox="1"/>
          <p:nvPr/>
        </p:nvSpPr>
        <p:spPr>
          <a:xfrm>
            <a:off x="2908163" y="5539879"/>
            <a:ext cx="806831" cy="400110"/>
          </a:xfrm>
          <a:prstGeom prst="rect">
            <a:avLst/>
          </a:prstGeom>
          <a:noFill/>
        </p:spPr>
        <p:txBody>
          <a:bodyPr wrap="none" rtlCol="0">
            <a:spAutoFit/>
          </a:bodyPr>
          <a:lstStyle/>
          <a:p>
            <a:r>
              <a:rPr lang="ja-JP" altLang="en-US" sz="2000" dirty="0" smtClean="0">
                <a:solidFill>
                  <a:srgbClr val="FFFFFF"/>
                </a:solidFill>
              </a:rPr>
              <a:t>しごと</a:t>
            </a:r>
            <a:endParaRPr kumimoji="1" lang="ja-JP" altLang="en-US" sz="2000" dirty="0">
              <a:solidFill>
                <a:srgbClr val="FFFFFF"/>
              </a:solidFill>
            </a:endParaRPr>
          </a:p>
        </p:txBody>
      </p:sp>
      <p:sp>
        <p:nvSpPr>
          <p:cNvPr id="71" name="テキスト ボックス 70"/>
          <p:cNvSpPr txBox="1"/>
          <p:nvPr/>
        </p:nvSpPr>
        <p:spPr>
          <a:xfrm>
            <a:off x="1581534" y="5539879"/>
            <a:ext cx="821860" cy="400110"/>
          </a:xfrm>
          <a:prstGeom prst="rect">
            <a:avLst/>
          </a:prstGeom>
          <a:noFill/>
        </p:spPr>
        <p:txBody>
          <a:bodyPr wrap="none" rtlCol="0">
            <a:spAutoFit/>
          </a:bodyPr>
          <a:lstStyle/>
          <a:p>
            <a:r>
              <a:rPr kumimoji="1" lang="ja-JP" altLang="en-US" sz="2000" dirty="0" smtClean="0">
                <a:solidFill>
                  <a:schemeClr val="bg1"/>
                </a:solidFill>
              </a:rPr>
              <a:t>こども</a:t>
            </a:r>
            <a:endParaRPr kumimoji="1" lang="ja-JP" altLang="en-US" sz="2000" dirty="0">
              <a:solidFill>
                <a:schemeClr val="bg1"/>
              </a:solidFill>
            </a:endParaRPr>
          </a:p>
        </p:txBody>
      </p:sp>
      <p:sp>
        <p:nvSpPr>
          <p:cNvPr id="72" name="テキスト ボックス 71"/>
          <p:cNvSpPr txBox="1"/>
          <p:nvPr/>
        </p:nvSpPr>
        <p:spPr>
          <a:xfrm>
            <a:off x="151848" y="5529807"/>
            <a:ext cx="1210588" cy="400110"/>
          </a:xfrm>
          <a:prstGeom prst="rect">
            <a:avLst/>
          </a:prstGeom>
          <a:noFill/>
        </p:spPr>
        <p:txBody>
          <a:bodyPr wrap="none" rtlCol="0">
            <a:spAutoFit/>
          </a:bodyPr>
          <a:lstStyle/>
          <a:p>
            <a:r>
              <a:rPr kumimoji="1" lang="ja-JP" altLang="en-US" sz="2000" dirty="0" smtClean="0">
                <a:solidFill>
                  <a:srgbClr val="FFFFFF"/>
                </a:solidFill>
              </a:rPr>
              <a:t>基本構想</a:t>
            </a:r>
            <a:endParaRPr kumimoji="1" lang="ja-JP" altLang="en-US" sz="2000" dirty="0">
              <a:solidFill>
                <a:srgbClr val="FFFFFF"/>
              </a:solidFill>
            </a:endParaRPr>
          </a:p>
        </p:txBody>
      </p:sp>
      <p:sp>
        <p:nvSpPr>
          <p:cNvPr id="30" name="テキスト ボックス 29"/>
          <p:cNvSpPr txBox="1"/>
          <p:nvPr/>
        </p:nvSpPr>
        <p:spPr>
          <a:xfrm>
            <a:off x="1944964" y="2241256"/>
            <a:ext cx="5254964" cy="584776"/>
          </a:xfrm>
          <a:prstGeom prst="rect">
            <a:avLst/>
          </a:prstGeom>
          <a:noFill/>
        </p:spPr>
        <p:txBody>
          <a:bodyPr wrap="none" rtlCol="0">
            <a:spAutoFit/>
          </a:bodyPr>
          <a:lstStyle/>
          <a:p>
            <a:r>
              <a:rPr kumimoji="1" lang="ja-JP" altLang="en-US" sz="3200" dirty="0" smtClean="0"/>
              <a:t>ご清聴ありがとうございました</a:t>
            </a:r>
            <a:endParaRPr kumimoji="1" lang="ja-JP" altLang="en-US" sz="3200" dirty="0"/>
          </a:p>
        </p:txBody>
      </p:sp>
      <p:sp>
        <p:nvSpPr>
          <p:cNvPr id="3" name="スライド番号プレースホルダー 2"/>
          <p:cNvSpPr>
            <a:spLocks noGrp="1"/>
          </p:cNvSpPr>
          <p:nvPr>
            <p:ph type="sldNum" sz="quarter" idx="12"/>
          </p:nvPr>
        </p:nvSpPr>
        <p:spPr/>
        <p:txBody>
          <a:bodyPr/>
          <a:lstStyle/>
          <a:p>
            <a:fld id="{271F4726-83E1-9743-9CB9-26C44A472F2A}" type="slidenum">
              <a:rPr kumimoji="1" lang="ja-JP" altLang="en-US" smtClean="0"/>
              <a:t>32</a:t>
            </a:fld>
            <a:endParaRPr kumimoji="1" lang="ja-JP" altLang="en-US"/>
          </a:p>
        </p:txBody>
      </p:sp>
      <p:sp>
        <p:nvSpPr>
          <p:cNvPr id="37" name="テキスト ボックス 36"/>
          <p:cNvSpPr txBox="1"/>
          <p:nvPr/>
        </p:nvSpPr>
        <p:spPr>
          <a:xfrm>
            <a:off x="8017661" y="5422360"/>
            <a:ext cx="877163" cy="646331"/>
          </a:xfrm>
          <a:prstGeom prst="rect">
            <a:avLst/>
          </a:prstGeom>
          <a:noFill/>
        </p:spPr>
        <p:txBody>
          <a:bodyPr wrap="none" rtlCol="0">
            <a:spAutoFit/>
          </a:bodyPr>
          <a:lstStyle/>
          <a:p>
            <a:pPr algn="ctr"/>
            <a:r>
              <a:rPr lang="ja-JP" altLang="en-US" dirty="0" smtClean="0">
                <a:solidFill>
                  <a:srgbClr val="FFFFFF"/>
                </a:solidFill>
              </a:rPr>
              <a:t>今後の</a:t>
            </a:r>
            <a:endParaRPr lang="en-US" altLang="ja-JP" dirty="0" smtClean="0">
              <a:solidFill>
                <a:srgbClr val="FFFFFF"/>
              </a:solidFill>
            </a:endParaRPr>
          </a:p>
          <a:p>
            <a:pPr algn="ctr"/>
            <a:r>
              <a:rPr lang="ja-JP" altLang="en-US" dirty="0" smtClean="0">
                <a:solidFill>
                  <a:srgbClr val="FFFFFF"/>
                </a:solidFill>
              </a:rPr>
              <a:t>展望</a:t>
            </a:r>
            <a:endParaRPr kumimoji="1" lang="ja-JP" altLang="en-US" dirty="0">
              <a:solidFill>
                <a:srgbClr val="FFFFFF"/>
              </a:solidFill>
            </a:endParaRPr>
          </a:p>
        </p:txBody>
      </p:sp>
    </p:spTree>
    <p:extLst>
      <p:ext uri="{BB962C8B-B14F-4D97-AF65-F5344CB8AC3E}">
        <p14:creationId xmlns:p14="http://schemas.microsoft.com/office/powerpoint/2010/main" val="66789951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円/楕円 3"/>
          <p:cNvSpPr/>
          <p:nvPr/>
        </p:nvSpPr>
        <p:spPr>
          <a:xfrm>
            <a:off x="1933452" y="2740693"/>
            <a:ext cx="1171580" cy="1171580"/>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6284811" y="2740693"/>
            <a:ext cx="1171580" cy="1171580"/>
          </a:xfrm>
          <a:prstGeom prst="ellipse">
            <a:avLst/>
          </a:prstGeom>
          <a:solidFill>
            <a:srgbClr val="0F85C6"/>
          </a:solidFill>
          <a:ln>
            <a:solidFill>
              <a:srgbClr val="0F85C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458897" y="2740693"/>
            <a:ext cx="1171580" cy="1171580"/>
          </a:xfrm>
          <a:prstGeom prst="ellipse">
            <a:avLst/>
          </a:prstGeom>
          <a:solidFill>
            <a:srgbClr val="DF3044"/>
          </a:solidFill>
          <a:ln>
            <a:solidFill>
              <a:srgbClr val="DF304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3385185" y="2740693"/>
            <a:ext cx="1171580" cy="1171580"/>
          </a:xfrm>
          <a:prstGeom prst="ellipse">
            <a:avLst/>
          </a:prstGeom>
          <a:solidFill>
            <a:srgbClr val="EDA807"/>
          </a:solidFill>
          <a:ln>
            <a:solidFill>
              <a:srgbClr val="EDA8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円/楕円 7"/>
          <p:cNvSpPr/>
          <p:nvPr/>
        </p:nvSpPr>
        <p:spPr>
          <a:xfrm>
            <a:off x="4831419" y="2740693"/>
            <a:ext cx="1171580" cy="1171580"/>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7705076" y="2740693"/>
            <a:ext cx="1171580" cy="1171580"/>
          </a:xfrm>
          <a:prstGeom prst="ellipse">
            <a:avLst/>
          </a:prstGeom>
          <a:solidFill>
            <a:schemeClr val="accent1">
              <a:lumMod val="5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271F4726-83E1-9743-9CB9-26C44A472F2A}" type="slidenum">
              <a:rPr kumimoji="1" lang="ja-JP" altLang="en-US" smtClean="0"/>
              <a:t>33</a:t>
            </a:fld>
            <a:endParaRPr kumimoji="1" lang="ja-JP" altLang="en-US"/>
          </a:p>
        </p:txBody>
      </p:sp>
    </p:spTree>
    <p:extLst>
      <p:ext uri="{BB962C8B-B14F-4D97-AF65-F5344CB8AC3E}">
        <p14:creationId xmlns:p14="http://schemas.microsoft.com/office/powerpoint/2010/main" val="20776814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 name="角丸四角形吹き出し 41"/>
          <p:cNvSpPr/>
          <p:nvPr/>
        </p:nvSpPr>
        <p:spPr>
          <a:xfrm>
            <a:off x="5879807" y="3523714"/>
            <a:ext cx="3089899" cy="808159"/>
          </a:xfrm>
          <a:prstGeom prst="wedgeRoundRectCallout">
            <a:avLst>
              <a:gd name="adj1" fmla="val -65717"/>
              <a:gd name="adj2" fmla="val -11026"/>
              <a:gd name="adj3" fmla="val 16667"/>
            </a:avLst>
          </a:prstGeom>
          <a:solidFill>
            <a:srgbClr val="EBA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 name="図 2" descr="icon_156520_256.png"/>
          <p:cNvPicPr>
            <a:picLocks noChangeAspect="1"/>
          </p:cNvPicPr>
          <p:nvPr/>
        </p:nvPicPr>
        <p:blipFill rotWithShape="1">
          <a:blip r:embed="rId2">
            <a:extLst>
              <a:ext uri="{28A0092B-C50C-407E-A947-70E740481C1C}">
                <a14:useLocalDpi xmlns:a14="http://schemas.microsoft.com/office/drawing/2010/main" val="0"/>
              </a:ext>
            </a:extLst>
          </a:blip>
          <a:srcRect b="-1073"/>
          <a:stretch/>
        </p:blipFill>
        <p:spPr>
          <a:xfrm rot="20479974">
            <a:off x="6501221" y="-129545"/>
            <a:ext cx="932632" cy="942636"/>
          </a:xfrm>
          <a:prstGeom prst="rect">
            <a:avLst/>
          </a:prstGeom>
          <a:scene3d>
            <a:camera prst="orthographicFront">
              <a:rot lat="0" lon="10800000" rev="0"/>
            </a:camera>
            <a:lightRig rig="threePt" dir="t"/>
          </a:scene3d>
        </p:spPr>
      </p:pic>
      <p:pic>
        <p:nvPicPr>
          <p:cNvPr id="11" name="図 10"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951541" y="372367"/>
            <a:ext cx="983199" cy="983199"/>
          </a:xfrm>
          <a:prstGeom prst="rect">
            <a:avLst/>
          </a:prstGeom>
        </p:spPr>
      </p:pic>
      <p:pic>
        <p:nvPicPr>
          <p:cNvPr id="12" name="図 11"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87175" y="761231"/>
            <a:ext cx="355643" cy="355643"/>
          </a:xfrm>
          <a:prstGeom prst="rect">
            <a:avLst/>
          </a:prstGeom>
        </p:spPr>
      </p:pic>
      <p:pic>
        <p:nvPicPr>
          <p:cNvPr id="13" name="図 12"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95842" y="761231"/>
            <a:ext cx="355643" cy="355643"/>
          </a:xfrm>
          <a:prstGeom prst="rect">
            <a:avLst/>
          </a:prstGeom>
        </p:spPr>
      </p:pic>
      <p:pic>
        <p:nvPicPr>
          <p:cNvPr id="14" name="図 13"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7388244" y="497600"/>
            <a:ext cx="566982" cy="276999"/>
          </a:xfrm>
          <a:prstGeom prst="rect">
            <a:avLst/>
          </a:prstGeom>
          <a:noFill/>
        </p:spPr>
        <p:txBody>
          <a:bodyPr wrap="none" rtlCol="0">
            <a:spAutoFit/>
          </a:bodyPr>
          <a:lstStyle/>
          <a:p>
            <a:r>
              <a:rPr kumimoji="1" lang="ja-JP" altLang="en-US" sz="1200" dirty="0" smtClean="0">
                <a:solidFill>
                  <a:schemeClr val="bg1"/>
                </a:solidFill>
              </a:rPr>
              <a:t>こども</a:t>
            </a:r>
            <a:endParaRPr kumimoji="1" lang="ja-JP" altLang="en-US" sz="1200" dirty="0">
              <a:solidFill>
                <a:schemeClr val="bg1"/>
              </a:solidFill>
            </a:endParaRPr>
          </a:p>
        </p:txBody>
      </p:sp>
      <p:sp>
        <p:nvSpPr>
          <p:cNvPr id="16" name="テキスト ボックス 15"/>
          <p:cNvSpPr txBox="1"/>
          <p:nvPr/>
        </p:nvSpPr>
        <p:spPr>
          <a:xfrm>
            <a:off x="450670" y="20281"/>
            <a:ext cx="2698175" cy="1077218"/>
          </a:xfrm>
          <a:prstGeom prst="rect">
            <a:avLst/>
          </a:prstGeom>
          <a:noFill/>
        </p:spPr>
        <p:txBody>
          <a:bodyPr wrap="none" rtlCol="0">
            <a:spAutoFit/>
          </a:bodyPr>
          <a:lstStyle/>
          <a:p>
            <a:r>
              <a:rPr kumimoji="1" lang="ja-JP" altLang="en-US" sz="2800" dirty="0" smtClean="0"/>
              <a:t>独自科目の開設</a:t>
            </a:r>
            <a:endParaRPr kumimoji="1" lang="en-US" altLang="ja-JP" sz="2800" dirty="0" smtClean="0"/>
          </a:p>
          <a:p>
            <a:r>
              <a:rPr lang="ja-JP" altLang="en-US" sz="3600" dirty="0" smtClean="0"/>
              <a:t>概要</a:t>
            </a:r>
            <a:endParaRPr kumimoji="1" lang="ja-JP" altLang="en-US" sz="3600" dirty="0"/>
          </a:p>
        </p:txBody>
      </p:sp>
      <p:sp>
        <p:nvSpPr>
          <p:cNvPr id="2" name="テキスト ボックス 1"/>
          <p:cNvSpPr txBox="1"/>
          <p:nvPr/>
        </p:nvSpPr>
        <p:spPr>
          <a:xfrm>
            <a:off x="203150" y="1353758"/>
            <a:ext cx="1066734" cy="523220"/>
          </a:xfrm>
          <a:prstGeom prst="rect">
            <a:avLst/>
          </a:prstGeom>
          <a:solidFill>
            <a:srgbClr val="666666"/>
          </a:solidFill>
        </p:spPr>
        <p:txBody>
          <a:bodyPr wrap="square" rtlCol="0">
            <a:spAutoFit/>
          </a:bodyPr>
          <a:lstStyle/>
          <a:p>
            <a:pPr algn="ctr"/>
            <a:r>
              <a:rPr kumimoji="1" lang="ja-JP" altLang="en-US" sz="2800" dirty="0" smtClean="0">
                <a:solidFill>
                  <a:srgbClr val="FFFFFF"/>
                </a:solidFill>
              </a:rPr>
              <a:t>目的</a:t>
            </a:r>
            <a:endParaRPr kumimoji="1" lang="ja-JP" altLang="en-US" sz="2800" dirty="0">
              <a:solidFill>
                <a:srgbClr val="FFFFFF"/>
              </a:solidFill>
            </a:endParaRPr>
          </a:p>
        </p:txBody>
      </p:sp>
      <p:sp>
        <p:nvSpPr>
          <p:cNvPr id="5" name="テキスト ボックス 4"/>
          <p:cNvSpPr txBox="1"/>
          <p:nvPr/>
        </p:nvSpPr>
        <p:spPr>
          <a:xfrm>
            <a:off x="1869299" y="1422861"/>
            <a:ext cx="3715280" cy="1015663"/>
          </a:xfrm>
          <a:prstGeom prst="rect">
            <a:avLst/>
          </a:prstGeom>
          <a:noFill/>
        </p:spPr>
        <p:txBody>
          <a:bodyPr wrap="none" rtlCol="0">
            <a:spAutoFit/>
          </a:bodyPr>
          <a:lstStyle/>
          <a:p>
            <a:r>
              <a:rPr kumimoji="1" lang="ja-JP" altLang="en-US" sz="2000" dirty="0" smtClean="0"/>
              <a:t>土浦のことを知ってもらう</a:t>
            </a:r>
            <a:endParaRPr kumimoji="1" lang="en-US" altLang="ja-JP" sz="2000" dirty="0" smtClean="0"/>
          </a:p>
          <a:p>
            <a:r>
              <a:rPr lang="ja-JP" altLang="en-US" sz="2000" dirty="0"/>
              <a:t>土浦について考える</a:t>
            </a:r>
          </a:p>
          <a:p>
            <a:r>
              <a:rPr lang="ja-JP" altLang="en-US" sz="2000" dirty="0"/>
              <a:t>土浦に対する思いを深めて</a:t>
            </a:r>
            <a:r>
              <a:rPr lang="ja-JP" altLang="en-US" sz="2000" dirty="0" smtClean="0"/>
              <a:t>もらう</a:t>
            </a:r>
            <a:endParaRPr lang="ja-JP" altLang="en-US" sz="2000" dirty="0"/>
          </a:p>
        </p:txBody>
      </p:sp>
      <p:sp>
        <p:nvSpPr>
          <p:cNvPr id="8" name="テキスト ボックス 7"/>
          <p:cNvSpPr txBox="1"/>
          <p:nvPr/>
        </p:nvSpPr>
        <p:spPr>
          <a:xfrm>
            <a:off x="5879807" y="2057767"/>
            <a:ext cx="1942960" cy="400110"/>
          </a:xfrm>
          <a:prstGeom prst="rect">
            <a:avLst/>
          </a:prstGeom>
          <a:noFill/>
        </p:spPr>
        <p:txBody>
          <a:bodyPr wrap="none" rtlCol="0">
            <a:spAutoFit/>
          </a:bodyPr>
          <a:lstStyle/>
          <a:p>
            <a:r>
              <a:rPr kumimoji="1" lang="ja-JP" altLang="en-US" sz="2000" dirty="0" smtClean="0"/>
              <a:t>きっかけをつくる</a:t>
            </a:r>
            <a:endParaRPr kumimoji="1" lang="ja-JP" altLang="en-US" sz="2000" dirty="0"/>
          </a:p>
        </p:txBody>
      </p:sp>
      <p:sp>
        <p:nvSpPr>
          <p:cNvPr id="9" name="テキスト ボックス 8"/>
          <p:cNvSpPr txBox="1"/>
          <p:nvPr/>
        </p:nvSpPr>
        <p:spPr>
          <a:xfrm>
            <a:off x="0" y="2723955"/>
            <a:ext cx="9144000" cy="523220"/>
          </a:xfrm>
          <a:prstGeom prst="rect">
            <a:avLst/>
          </a:prstGeom>
          <a:solidFill>
            <a:srgbClr val="FA661C"/>
          </a:solidFill>
        </p:spPr>
        <p:txBody>
          <a:bodyPr wrap="square" rtlCol="0">
            <a:spAutoFit/>
          </a:bodyPr>
          <a:lstStyle/>
          <a:p>
            <a:pPr algn="ctr"/>
            <a:r>
              <a:rPr lang="ja-JP" altLang="en-US" sz="2800" dirty="0" smtClean="0">
                <a:solidFill>
                  <a:schemeClr val="bg1"/>
                </a:solidFill>
              </a:rPr>
              <a:t>（仮）つちうらだいすきプロジェクト</a:t>
            </a:r>
            <a:endParaRPr kumimoji="1" lang="ja-JP" altLang="en-US" sz="2800" dirty="0">
              <a:solidFill>
                <a:schemeClr val="bg1"/>
              </a:solidFill>
            </a:endParaRPr>
          </a:p>
        </p:txBody>
      </p:sp>
      <p:sp>
        <p:nvSpPr>
          <p:cNvPr id="24" name="角丸四角形 23"/>
          <p:cNvSpPr/>
          <p:nvPr/>
        </p:nvSpPr>
        <p:spPr>
          <a:xfrm>
            <a:off x="1587355" y="1372726"/>
            <a:ext cx="4244086" cy="1168712"/>
          </a:xfrm>
          <a:prstGeom prst="roundRect">
            <a:avLst>
              <a:gd name="adj" fmla="val 11041"/>
            </a:avLst>
          </a:prstGeom>
          <a:noFill/>
          <a:ln>
            <a:solidFill>
              <a:srgbClr val="6666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8" name="図形グループ 37"/>
          <p:cNvGrpSpPr/>
          <p:nvPr/>
        </p:nvGrpSpPr>
        <p:grpSpPr>
          <a:xfrm>
            <a:off x="833527" y="5704889"/>
            <a:ext cx="4812354" cy="1015663"/>
            <a:chOff x="231440" y="6339945"/>
            <a:chExt cx="4812354" cy="1015663"/>
          </a:xfrm>
        </p:grpSpPr>
        <p:sp>
          <p:nvSpPr>
            <p:cNvPr id="20" name="テキスト ボックス 19"/>
            <p:cNvSpPr txBox="1"/>
            <p:nvPr/>
          </p:nvSpPr>
          <p:spPr>
            <a:xfrm>
              <a:off x="924817" y="6339945"/>
              <a:ext cx="3663182" cy="1015663"/>
            </a:xfrm>
            <a:prstGeom prst="rect">
              <a:avLst/>
            </a:prstGeom>
            <a:noFill/>
          </p:spPr>
          <p:txBody>
            <a:bodyPr wrap="none" rtlCol="0">
              <a:spAutoFit/>
            </a:bodyPr>
            <a:lstStyle/>
            <a:p>
              <a:r>
                <a:rPr kumimoji="1" lang="ja-JP" altLang="en-US" sz="2000" dirty="0" smtClean="0"/>
                <a:t>通学路を中心とする学校周辺の</a:t>
              </a:r>
              <a:endParaRPr kumimoji="1" lang="en-US" altLang="ja-JP" sz="2000" dirty="0" smtClean="0"/>
            </a:p>
            <a:p>
              <a:r>
                <a:rPr kumimoji="1" lang="ja-JP" altLang="en-US" sz="2000" dirty="0" smtClean="0"/>
                <a:t>好きな点と問題点を発掘し、</a:t>
              </a:r>
              <a:endParaRPr lang="en-US" altLang="ja-JP" sz="2000" dirty="0" smtClean="0"/>
            </a:p>
            <a:p>
              <a:r>
                <a:rPr kumimoji="1" lang="ja-JP" altLang="en-US" sz="2000" dirty="0" smtClean="0"/>
                <a:t>魅力発信や問題解決を行う授業</a:t>
              </a:r>
              <a:endParaRPr kumimoji="1" lang="ja-JP" altLang="en-US" sz="2000" dirty="0"/>
            </a:p>
          </p:txBody>
        </p:sp>
        <p:sp>
          <p:nvSpPr>
            <p:cNvPr id="29" name="テキスト ボックス 28"/>
            <p:cNvSpPr txBox="1"/>
            <p:nvPr/>
          </p:nvSpPr>
          <p:spPr>
            <a:xfrm>
              <a:off x="370819" y="6387208"/>
              <a:ext cx="553998" cy="938568"/>
            </a:xfrm>
            <a:prstGeom prst="rect">
              <a:avLst/>
            </a:prstGeom>
            <a:noFill/>
          </p:spPr>
          <p:txBody>
            <a:bodyPr vert="eaVert" wrap="none" rtlCol="0">
              <a:spAutoFit/>
            </a:bodyPr>
            <a:lstStyle/>
            <a:p>
              <a:r>
                <a:rPr kumimoji="1" lang="en-US" altLang="ja-JP" sz="2400" dirty="0" smtClean="0">
                  <a:solidFill>
                    <a:srgbClr val="1986C4"/>
                  </a:solidFill>
                </a:rPr>
                <a:t>6</a:t>
              </a:r>
              <a:r>
                <a:rPr kumimoji="1" lang="ja-JP" altLang="en-US" sz="2400" dirty="0" smtClean="0">
                  <a:solidFill>
                    <a:srgbClr val="1986C4"/>
                  </a:solidFill>
                </a:rPr>
                <a:t>年生</a:t>
              </a:r>
              <a:endParaRPr kumimoji="1" lang="en-US" altLang="ja-JP" sz="2400" dirty="0" smtClean="0">
                <a:solidFill>
                  <a:srgbClr val="1986C4"/>
                </a:solidFill>
              </a:endParaRPr>
            </a:p>
          </p:txBody>
        </p:sp>
        <p:sp>
          <p:nvSpPr>
            <p:cNvPr id="33" name="角丸四角形 32"/>
            <p:cNvSpPr/>
            <p:nvPr/>
          </p:nvSpPr>
          <p:spPr>
            <a:xfrm>
              <a:off x="231440" y="6339945"/>
              <a:ext cx="4812354" cy="1015663"/>
            </a:xfrm>
            <a:prstGeom prst="roundRect">
              <a:avLst/>
            </a:prstGeom>
            <a:noFill/>
            <a:ln>
              <a:solidFill>
                <a:srgbClr val="1986C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36" name="図形グループ 35"/>
          <p:cNvGrpSpPr/>
          <p:nvPr/>
        </p:nvGrpSpPr>
        <p:grpSpPr>
          <a:xfrm>
            <a:off x="833527" y="3392727"/>
            <a:ext cx="4865654" cy="1015663"/>
            <a:chOff x="231440" y="3777103"/>
            <a:chExt cx="4865654" cy="1015663"/>
          </a:xfrm>
        </p:grpSpPr>
        <p:sp>
          <p:nvSpPr>
            <p:cNvPr id="18" name="テキスト ボックス 17"/>
            <p:cNvSpPr txBox="1"/>
            <p:nvPr/>
          </p:nvSpPr>
          <p:spPr>
            <a:xfrm>
              <a:off x="876868" y="3924803"/>
              <a:ext cx="4220226" cy="707886"/>
            </a:xfrm>
            <a:prstGeom prst="rect">
              <a:avLst/>
            </a:prstGeom>
            <a:noFill/>
          </p:spPr>
          <p:txBody>
            <a:bodyPr wrap="none" rtlCol="0">
              <a:spAutoFit/>
            </a:bodyPr>
            <a:lstStyle/>
            <a:p>
              <a:r>
                <a:rPr kumimoji="1" lang="ja-JP" altLang="en-US" sz="2000" dirty="0" smtClean="0"/>
                <a:t>土浦の特色・魅力を調べ学習と</a:t>
              </a:r>
              <a:endParaRPr kumimoji="1" lang="en-US" altLang="ja-JP" sz="2000" dirty="0" smtClean="0"/>
            </a:p>
            <a:p>
              <a:r>
                <a:rPr kumimoji="1" lang="ja-JP" altLang="en-US" sz="2000" dirty="0" smtClean="0"/>
                <a:t>フィールドワークや体験型で学ぶ授業</a:t>
              </a:r>
              <a:endParaRPr kumimoji="1" lang="ja-JP" altLang="en-US" sz="2000" dirty="0"/>
            </a:p>
          </p:txBody>
        </p:sp>
        <p:sp>
          <p:nvSpPr>
            <p:cNvPr id="30" name="テキスト ボックス 29"/>
            <p:cNvSpPr txBox="1"/>
            <p:nvPr/>
          </p:nvSpPr>
          <p:spPr>
            <a:xfrm>
              <a:off x="359834" y="3824531"/>
              <a:ext cx="553998" cy="934811"/>
            </a:xfrm>
            <a:prstGeom prst="rect">
              <a:avLst/>
            </a:prstGeom>
            <a:noFill/>
          </p:spPr>
          <p:txBody>
            <a:bodyPr vert="eaVert" wrap="none" rtlCol="0">
              <a:spAutoFit/>
            </a:bodyPr>
            <a:lstStyle/>
            <a:p>
              <a:r>
                <a:rPr kumimoji="1" lang="en-US" altLang="ja-JP" sz="2400" dirty="0" smtClean="0">
                  <a:solidFill>
                    <a:srgbClr val="EBA621"/>
                  </a:solidFill>
                </a:rPr>
                <a:t>4</a:t>
              </a:r>
              <a:r>
                <a:rPr kumimoji="1" lang="ja-JP" altLang="en-US" sz="2400" dirty="0" smtClean="0">
                  <a:solidFill>
                    <a:srgbClr val="EBA621"/>
                  </a:solidFill>
                </a:rPr>
                <a:t>年生</a:t>
              </a:r>
              <a:endParaRPr kumimoji="1" lang="ja-JP" altLang="en-US" sz="2400" dirty="0">
                <a:solidFill>
                  <a:srgbClr val="EBA621"/>
                </a:solidFill>
              </a:endParaRPr>
            </a:p>
          </p:txBody>
        </p:sp>
        <p:sp>
          <p:nvSpPr>
            <p:cNvPr id="34" name="角丸四角形 33"/>
            <p:cNvSpPr/>
            <p:nvPr/>
          </p:nvSpPr>
          <p:spPr>
            <a:xfrm>
              <a:off x="231440" y="3777103"/>
              <a:ext cx="4812354" cy="1015663"/>
            </a:xfrm>
            <a:prstGeom prst="roundRect">
              <a:avLst/>
            </a:prstGeom>
            <a:noFill/>
            <a:ln>
              <a:solidFill>
                <a:srgbClr val="EBA6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37" name="図形グループ 36"/>
          <p:cNvGrpSpPr/>
          <p:nvPr/>
        </p:nvGrpSpPr>
        <p:grpSpPr>
          <a:xfrm>
            <a:off x="833527" y="4547188"/>
            <a:ext cx="4812354" cy="1015663"/>
            <a:chOff x="231440" y="5098684"/>
            <a:chExt cx="4812354" cy="1015663"/>
          </a:xfrm>
        </p:grpSpPr>
        <p:sp>
          <p:nvSpPr>
            <p:cNvPr id="19" name="テキスト ボックス 18"/>
            <p:cNvSpPr txBox="1"/>
            <p:nvPr/>
          </p:nvSpPr>
          <p:spPr>
            <a:xfrm>
              <a:off x="876868" y="5259813"/>
              <a:ext cx="3725299" cy="707886"/>
            </a:xfrm>
            <a:prstGeom prst="rect">
              <a:avLst/>
            </a:prstGeom>
            <a:noFill/>
          </p:spPr>
          <p:txBody>
            <a:bodyPr wrap="none" rtlCol="0">
              <a:spAutoFit/>
            </a:bodyPr>
            <a:lstStyle/>
            <a:p>
              <a:r>
                <a:rPr kumimoji="1" lang="ja-JP" altLang="en-US" sz="2000" dirty="0" smtClean="0"/>
                <a:t>地区の特産的農作物を</a:t>
              </a:r>
              <a:endParaRPr kumimoji="1" lang="en-US" altLang="ja-JP" sz="2000" dirty="0" smtClean="0"/>
            </a:p>
            <a:p>
              <a:r>
                <a:rPr kumimoji="1" lang="ja-JP" altLang="en-US" sz="2000" dirty="0" smtClean="0"/>
                <a:t>栽培から収穫・販売まで行う授業</a:t>
              </a:r>
              <a:endParaRPr kumimoji="1" lang="ja-JP" altLang="en-US" sz="2000" dirty="0"/>
            </a:p>
          </p:txBody>
        </p:sp>
        <p:sp>
          <p:nvSpPr>
            <p:cNvPr id="31" name="テキスト ボックス 30"/>
            <p:cNvSpPr txBox="1"/>
            <p:nvPr/>
          </p:nvSpPr>
          <p:spPr>
            <a:xfrm>
              <a:off x="345988" y="5132108"/>
              <a:ext cx="553998" cy="935863"/>
            </a:xfrm>
            <a:prstGeom prst="rect">
              <a:avLst/>
            </a:prstGeom>
            <a:noFill/>
          </p:spPr>
          <p:txBody>
            <a:bodyPr vert="eaVert" wrap="none" rtlCol="0">
              <a:spAutoFit/>
            </a:bodyPr>
            <a:lstStyle/>
            <a:p>
              <a:r>
                <a:rPr kumimoji="1" lang="en-US" altLang="ja-JP" sz="2400" dirty="0" smtClean="0">
                  <a:solidFill>
                    <a:srgbClr val="379837"/>
                  </a:solidFill>
                </a:rPr>
                <a:t>5</a:t>
              </a:r>
              <a:r>
                <a:rPr kumimoji="1" lang="ja-JP" altLang="en-US" sz="2400" dirty="0" smtClean="0">
                  <a:solidFill>
                    <a:srgbClr val="379837"/>
                  </a:solidFill>
                </a:rPr>
                <a:t>年生</a:t>
              </a:r>
              <a:endParaRPr kumimoji="1" lang="ja-JP" altLang="en-US" sz="2400" dirty="0">
                <a:solidFill>
                  <a:srgbClr val="379837"/>
                </a:solidFill>
              </a:endParaRPr>
            </a:p>
          </p:txBody>
        </p:sp>
        <p:sp>
          <p:nvSpPr>
            <p:cNvPr id="35" name="角丸四角形 34"/>
            <p:cNvSpPr/>
            <p:nvPr/>
          </p:nvSpPr>
          <p:spPr>
            <a:xfrm>
              <a:off x="231440" y="5098684"/>
              <a:ext cx="4812354" cy="1015663"/>
            </a:xfrm>
            <a:prstGeom prst="roundRect">
              <a:avLst/>
            </a:prstGeom>
            <a:noFill/>
            <a:ln>
              <a:solidFill>
                <a:srgbClr val="3798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379837"/>
                </a:solidFill>
              </a:endParaRPr>
            </a:p>
          </p:txBody>
        </p:sp>
      </p:grpSp>
      <p:sp>
        <p:nvSpPr>
          <p:cNvPr id="39" name="下矢印 38"/>
          <p:cNvSpPr/>
          <p:nvPr/>
        </p:nvSpPr>
        <p:spPr>
          <a:xfrm>
            <a:off x="83546" y="3557139"/>
            <a:ext cx="712302" cy="3050021"/>
          </a:xfrm>
          <a:prstGeom prst="downArrow">
            <a:avLst/>
          </a:prstGeom>
          <a:solidFill>
            <a:srgbClr val="666666"/>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0" name="テキスト ボックス 39"/>
          <p:cNvSpPr txBox="1"/>
          <p:nvPr/>
        </p:nvSpPr>
        <p:spPr>
          <a:xfrm>
            <a:off x="203150" y="4195040"/>
            <a:ext cx="492443" cy="1260521"/>
          </a:xfrm>
          <a:prstGeom prst="rect">
            <a:avLst/>
          </a:prstGeom>
          <a:noFill/>
        </p:spPr>
        <p:txBody>
          <a:bodyPr vert="eaVert" wrap="none" rtlCol="0">
            <a:spAutoFit/>
          </a:bodyPr>
          <a:lstStyle/>
          <a:p>
            <a:r>
              <a:rPr kumimoji="1" lang="ja-JP" altLang="en-US" sz="2000" dirty="0" smtClean="0">
                <a:solidFill>
                  <a:srgbClr val="FFFFFF"/>
                </a:solidFill>
              </a:rPr>
              <a:t>プログラム</a:t>
            </a:r>
            <a:endParaRPr kumimoji="1" lang="ja-JP" altLang="en-US" sz="2000" dirty="0">
              <a:solidFill>
                <a:srgbClr val="FFFFFF"/>
              </a:solidFill>
            </a:endParaRPr>
          </a:p>
        </p:txBody>
      </p:sp>
      <p:sp>
        <p:nvSpPr>
          <p:cNvPr id="41" name="テキスト ボックス 40"/>
          <p:cNvSpPr txBox="1"/>
          <p:nvPr/>
        </p:nvSpPr>
        <p:spPr>
          <a:xfrm>
            <a:off x="6118171" y="3607275"/>
            <a:ext cx="2674230" cy="646331"/>
          </a:xfrm>
          <a:prstGeom prst="rect">
            <a:avLst/>
          </a:prstGeom>
          <a:noFill/>
        </p:spPr>
        <p:txBody>
          <a:bodyPr wrap="none" rtlCol="0">
            <a:spAutoFit/>
          </a:bodyPr>
          <a:lstStyle/>
          <a:p>
            <a:r>
              <a:rPr lang="ja-JP" altLang="en-US" b="1" dirty="0" smtClean="0">
                <a:solidFill>
                  <a:schemeClr val="bg1"/>
                </a:solidFill>
              </a:rPr>
              <a:t>まちあるきや</a:t>
            </a:r>
            <a:endParaRPr lang="en-US" altLang="ja-JP" b="1" dirty="0" smtClean="0">
              <a:solidFill>
                <a:schemeClr val="bg1"/>
              </a:solidFill>
            </a:endParaRPr>
          </a:p>
          <a:p>
            <a:r>
              <a:rPr lang="ja-JP" altLang="en-US" b="1" dirty="0" smtClean="0">
                <a:solidFill>
                  <a:schemeClr val="bg1"/>
                </a:solidFill>
              </a:rPr>
              <a:t>郷土料理の調理実習など</a:t>
            </a:r>
            <a:endParaRPr kumimoji="1" lang="ja-JP" altLang="en-US" b="1" dirty="0">
              <a:solidFill>
                <a:schemeClr val="bg1"/>
              </a:solidFill>
            </a:endParaRPr>
          </a:p>
        </p:txBody>
      </p:sp>
      <p:sp>
        <p:nvSpPr>
          <p:cNvPr id="43" name="角丸四角形吹き出し 42"/>
          <p:cNvSpPr/>
          <p:nvPr/>
        </p:nvSpPr>
        <p:spPr>
          <a:xfrm>
            <a:off x="5879807" y="4691604"/>
            <a:ext cx="3089899" cy="808159"/>
          </a:xfrm>
          <a:prstGeom prst="wedgeRoundRectCallout">
            <a:avLst>
              <a:gd name="adj1" fmla="val -65717"/>
              <a:gd name="adj2" fmla="val -11026"/>
              <a:gd name="adj3" fmla="val 16667"/>
            </a:avLst>
          </a:prstGeom>
          <a:solidFill>
            <a:srgbClr val="3798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5947160" y="4775165"/>
            <a:ext cx="3020478" cy="646331"/>
          </a:xfrm>
          <a:prstGeom prst="rect">
            <a:avLst/>
          </a:prstGeom>
          <a:noFill/>
        </p:spPr>
        <p:txBody>
          <a:bodyPr wrap="none" rtlCol="0">
            <a:spAutoFit/>
          </a:bodyPr>
          <a:lstStyle/>
          <a:p>
            <a:r>
              <a:rPr lang="ja-JP" altLang="en-US" b="1" dirty="0" smtClean="0">
                <a:solidFill>
                  <a:schemeClr val="bg1"/>
                </a:solidFill>
              </a:rPr>
              <a:t>学生市場を開催し、地域の人</a:t>
            </a:r>
            <a:endParaRPr lang="en-US" altLang="ja-JP" b="1" dirty="0" smtClean="0">
              <a:solidFill>
                <a:schemeClr val="bg1"/>
              </a:solidFill>
            </a:endParaRPr>
          </a:p>
          <a:p>
            <a:r>
              <a:rPr lang="ja-JP" altLang="en-US" b="1" dirty="0" smtClean="0">
                <a:solidFill>
                  <a:schemeClr val="bg1"/>
                </a:solidFill>
              </a:rPr>
              <a:t>を招いた販売イベントを開催</a:t>
            </a:r>
            <a:endParaRPr lang="en-US" altLang="ja-JP" b="1" dirty="0" smtClean="0">
              <a:solidFill>
                <a:schemeClr val="bg1"/>
              </a:solidFill>
            </a:endParaRPr>
          </a:p>
        </p:txBody>
      </p:sp>
      <p:sp>
        <p:nvSpPr>
          <p:cNvPr id="45" name="角丸四角形吹き出し 44"/>
          <p:cNvSpPr/>
          <p:nvPr/>
        </p:nvSpPr>
        <p:spPr>
          <a:xfrm>
            <a:off x="5879807" y="5817382"/>
            <a:ext cx="3089899" cy="808159"/>
          </a:xfrm>
          <a:prstGeom prst="wedgeRoundRectCallout">
            <a:avLst>
              <a:gd name="adj1" fmla="val -65717"/>
              <a:gd name="adj2" fmla="val -11026"/>
              <a:gd name="adj3" fmla="val 16667"/>
            </a:avLst>
          </a:prstGeom>
          <a:solidFill>
            <a:srgbClr val="1986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6001208" y="5900943"/>
            <a:ext cx="2659702" cy="646331"/>
          </a:xfrm>
          <a:prstGeom prst="rect">
            <a:avLst/>
          </a:prstGeom>
          <a:noFill/>
        </p:spPr>
        <p:txBody>
          <a:bodyPr wrap="none" rtlCol="0">
            <a:spAutoFit/>
          </a:bodyPr>
          <a:lstStyle/>
          <a:p>
            <a:r>
              <a:rPr lang="ja-JP" altLang="en-US" b="1" dirty="0" smtClean="0">
                <a:solidFill>
                  <a:schemeClr val="bg1"/>
                </a:solidFill>
              </a:rPr>
              <a:t>最後には行政に提案する</a:t>
            </a:r>
            <a:endParaRPr lang="en-US" altLang="ja-JP" b="1" dirty="0" smtClean="0">
              <a:solidFill>
                <a:schemeClr val="bg1"/>
              </a:solidFill>
            </a:endParaRPr>
          </a:p>
          <a:p>
            <a:r>
              <a:rPr lang="ja-JP" altLang="en-US" b="1" dirty="0" smtClean="0">
                <a:solidFill>
                  <a:schemeClr val="bg1"/>
                </a:solidFill>
              </a:rPr>
              <a:t>イベントを開催！</a:t>
            </a:r>
            <a:endParaRPr lang="en-US" altLang="ja-JP" b="1" dirty="0" smtClean="0">
              <a:solidFill>
                <a:schemeClr val="bg1"/>
              </a:solidFill>
            </a:endParaRPr>
          </a:p>
        </p:txBody>
      </p:sp>
      <p:sp>
        <p:nvSpPr>
          <p:cNvPr id="6" name="スライド番号プレースホルダー 5"/>
          <p:cNvSpPr>
            <a:spLocks noGrp="1"/>
          </p:cNvSpPr>
          <p:nvPr>
            <p:ph type="sldNum" sz="quarter" idx="12"/>
          </p:nvPr>
        </p:nvSpPr>
        <p:spPr/>
        <p:txBody>
          <a:bodyPr/>
          <a:lstStyle/>
          <a:p>
            <a:fld id="{271F4726-83E1-9743-9CB9-26C44A472F2A}" type="slidenum">
              <a:rPr kumimoji="1" lang="ja-JP" altLang="en-US" smtClean="0"/>
              <a:t>34</a:t>
            </a:fld>
            <a:endParaRPr kumimoji="1" lang="ja-JP" altLang="en-US"/>
          </a:p>
        </p:txBody>
      </p:sp>
    </p:spTree>
    <p:extLst>
      <p:ext uri="{BB962C8B-B14F-4D97-AF65-F5344CB8AC3E}">
        <p14:creationId xmlns:p14="http://schemas.microsoft.com/office/powerpoint/2010/main" val="9271422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図 2" descr="icon_156520_256.png"/>
          <p:cNvPicPr>
            <a:picLocks noChangeAspect="1"/>
          </p:cNvPicPr>
          <p:nvPr/>
        </p:nvPicPr>
        <p:blipFill rotWithShape="1">
          <a:blip r:embed="rId3">
            <a:extLst>
              <a:ext uri="{28A0092B-C50C-407E-A947-70E740481C1C}">
                <a14:useLocalDpi xmlns:a14="http://schemas.microsoft.com/office/drawing/2010/main" val="0"/>
              </a:ext>
            </a:extLst>
          </a:blip>
          <a:srcRect b="-1073"/>
          <a:stretch/>
        </p:blipFill>
        <p:spPr>
          <a:xfrm rot="20479974">
            <a:off x="7330037" y="-129545"/>
            <a:ext cx="932632" cy="942636"/>
          </a:xfrm>
          <a:prstGeom prst="rect">
            <a:avLst/>
          </a:prstGeom>
          <a:effectLst/>
          <a:scene3d>
            <a:camera prst="orthographicFront">
              <a:rot lat="0" lon="10800000" rev="0"/>
            </a:camera>
            <a:lightRig rig="threePt" dir="t"/>
          </a:scene3d>
        </p:spPr>
      </p:pic>
      <p:pic>
        <p:nvPicPr>
          <p:cNvPr id="11" name="図 10"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80357" y="372367"/>
            <a:ext cx="983199" cy="983199"/>
          </a:xfrm>
          <a:prstGeom prst="rect">
            <a:avLst/>
          </a:prstGeom>
          <a:effectLst/>
        </p:spPr>
      </p:pic>
      <p:pic>
        <p:nvPicPr>
          <p:cNvPr id="14" name="図 13"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a:effectLst/>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8241507" y="497600"/>
            <a:ext cx="518091" cy="276999"/>
          </a:xfrm>
          <a:prstGeom prst="rect">
            <a:avLst/>
          </a:prstGeom>
          <a:noFill/>
          <a:effectLst/>
        </p:spPr>
        <p:txBody>
          <a:bodyPr wrap="none" rtlCol="0">
            <a:spAutoFit/>
          </a:bodyPr>
          <a:lstStyle/>
          <a:p>
            <a:r>
              <a:rPr lang="ja-JP" altLang="en-US" sz="1200" dirty="0" smtClean="0">
                <a:solidFill>
                  <a:schemeClr val="bg1"/>
                </a:solidFill>
              </a:rPr>
              <a:t>くらし</a:t>
            </a:r>
            <a:endParaRPr kumimoji="1" lang="ja-JP" altLang="en-US" sz="1200" dirty="0">
              <a:solidFill>
                <a:schemeClr val="bg1"/>
              </a:solidFill>
            </a:endParaRPr>
          </a:p>
        </p:txBody>
      </p:sp>
      <p:sp>
        <p:nvSpPr>
          <p:cNvPr id="16" name="テキスト ボックス 15"/>
          <p:cNvSpPr txBox="1"/>
          <p:nvPr/>
        </p:nvSpPr>
        <p:spPr>
          <a:xfrm>
            <a:off x="450670" y="37000"/>
            <a:ext cx="5432898" cy="954107"/>
          </a:xfrm>
          <a:prstGeom prst="rect">
            <a:avLst/>
          </a:prstGeom>
          <a:noFill/>
          <a:effectLst/>
        </p:spPr>
        <p:txBody>
          <a:bodyPr wrap="none" rtlCol="0">
            <a:spAutoFit/>
          </a:bodyPr>
          <a:lstStyle/>
          <a:p>
            <a:r>
              <a:rPr kumimoji="1" lang="ja-JP" altLang="en-US" sz="2400" dirty="0" smtClean="0"/>
              <a:t>市民参加型まちづくりアプリ「つちナビ」</a:t>
            </a:r>
            <a:endParaRPr kumimoji="1" lang="en-US" altLang="ja-JP" sz="2400" dirty="0" smtClean="0"/>
          </a:p>
          <a:p>
            <a:r>
              <a:rPr lang="ja-JP" altLang="en-US" sz="3200" dirty="0" smtClean="0"/>
              <a:t>恊働のまちづくり基金について</a:t>
            </a:r>
            <a:endParaRPr kumimoji="1" lang="ja-JP" altLang="en-US" sz="3200" dirty="0"/>
          </a:p>
        </p:txBody>
      </p:sp>
      <p:pic>
        <p:nvPicPr>
          <p:cNvPr id="17" name="図 16"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7944" y="763685"/>
            <a:ext cx="355643" cy="355643"/>
          </a:xfrm>
          <a:prstGeom prst="rect">
            <a:avLst/>
          </a:prstGeom>
          <a:effectLst/>
        </p:spPr>
      </p:pic>
      <p:pic>
        <p:nvPicPr>
          <p:cNvPr id="18" name="図 17"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599960" y="757612"/>
            <a:ext cx="355643" cy="355643"/>
          </a:xfrm>
          <a:prstGeom prst="rect">
            <a:avLst/>
          </a:prstGeom>
          <a:effectLst/>
        </p:spPr>
      </p:pic>
      <p:sp>
        <p:nvSpPr>
          <p:cNvPr id="23" name="正方形/長方形 22"/>
          <p:cNvSpPr/>
          <p:nvPr/>
        </p:nvSpPr>
        <p:spPr>
          <a:xfrm>
            <a:off x="450670" y="1584132"/>
            <a:ext cx="7938323" cy="1602560"/>
          </a:xfrm>
          <a:prstGeom prst="rect">
            <a:avLst/>
          </a:prstGeom>
          <a:noFill/>
          <a:ln w="38100" cmpd="sng">
            <a:solidFill>
              <a:srgbClr val="DC32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2400" dirty="0" smtClean="0">
              <a:solidFill>
                <a:srgbClr val="000000"/>
              </a:solidFill>
            </a:endParaRPr>
          </a:p>
          <a:p>
            <a:pPr algn="ctr"/>
            <a:r>
              <a:rPr lang="ja-JP" altLang="en-US" sz="2400" dirty="0" smtClean="0">
                <a:solidFill>
                  <a:srgbClr val="000000"/>
                </a:solidFill>
              </a:rPr>
              <a:t>平成</a:t>
            </a:r>
            <a:r>
              <a:rPr lang="en-US" altLang="ja-JP" sz="2400" dirty="0" smtClean="0">
                <a:solidFill>
                  <a:srgbClr val="000000"/>
                </a:solidFill>
              </a:rPr>
              <a:t>25</a:t>
            </a:r>
            <a:r>
              <a:rPr lang="ja-JP" altLang="en-US" sz="2400" dirty="0" smtClean="0">
                <a:solidFill>
                  <a:srgbClr val="000000"/>
                </a:solidFill>
              </a:rPr>
              <a:t>年に民間都市開発支援機構より、住民主体のまちづくりを目的として土浦市に与えられた。同時に市民からの寄付もあり、初年度の基金はおおよそ</a:t>
            </a:r>
            <a:r>
              <a:rPr lang="en-US" altLang="ja-JP" sz="2400" dirty="0" smtClean="0">
                <a:solidFill>
                  <a:srgbClr val="000000"/>
                </a:solidFill>
              </a:rPr>
              <a:t>1</a:t>
            </a:r>
            <a:r>
              <a:rPr lang="ja-JP" altLang="en-US" sz="2400" dirty="0" smtClean="0">
                <a:solidFill>
                  <a:srgbClr val="000000"/>
                </a:solidFill>
              </a:rPr>
              <a:t>億</a:t>
            </a:r>
            <a:r>
              <a:rPr lang="en-US" altLang="ja-JP" sz="2400" dirty="0" smtClean="0">
                <a:solidFill>
                  <a:srgbClr val="000000"/>
                </a:solidFill>
              </a:rPr>
              <a:t>5000</a:t>
            </a:r>
            <a:r>
              <a:rPr lang="ja-JP" altLang="en-US" sz="2400" dirty="0" smtClean="0">
                <a:solidFill>
                  <a:srgbClr val="000000"/>
                </a:solidFill>
              </a:rPr>
              <a:t>万円となった。</a:t>
            </a:r>
            <a:endParaRPr lang="en-US" altLang="ja-JP" sz="2400" dirty="0" smtClean="0">
              <a:solidFill>
                <a:srgbClr val="000000"/>
              </a:solidFill>
            </a:endParaRPr>
          </a:p>
        </p:txBody>
      </p:sp>
      <p:sp>
        <p:nvSpPr>
          <p:cNvPr id="25" name="正方形/長方形 24"/>
          <p:cNvSpPr/>
          <p:nvPr/>
        </p:nvSpPr>
        <p:spPr>
          <a:xfrm>
            <a:off x="450670" y="1584132"/>
            <a:ext cx="7938323" cy="415286"/>
          </a:xfrm>
          <a:prstGeom prst="rect">
            <a:avLst/>
          </a:prstGeom>
          <a:solidFill>
            <a:srgbClr val="DC3246"/>
          </a:solidFill>
          <a:ln>
            <a:solidFill>
              <a:srgbClr val="DC32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latin typeface="+mj-ea"/>
                <a:ea typeface="+mj-ea"/>
              </a:rPr>
              <a:t>恊働のまちづくり基金</a:t>
            </a:r>
            <a:endParaRPr kumimoji="1" lang="ja-JP" altLang="en-US" dirty="0">
              <a:latin typeface="+mj-ea"/>
              <a:ea typeface="+mj-ea"/>
            </a:endParaRPr>
          </a:p>
        </p:txBody>
      </p:sp>
      <p:sp>
        <p:nvSpPr>
          <p:cNvPr id="36" name="正方形/長方形 35"/>
          <p:cNvSpPr/>
          <p:nvPr/>
        </p:nvSpPr>
        <p:spPr>
          <a:xfrm>
            <a:off x="1037518" y="3904300"/>
            <a:ext cx="3213922" cy="1834546"/>
          </a:xfrm>
          <a:prstGeom prst="rect">
            <a:avLst/>
          </a:prstGeom>
          <a:noFill/>
          <a:ln w="381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ltLang="ja-JP" sz="2000" dirty="0" smtClean="0">
              <a:solidFill>
                <a:srgbClr val="000000"/>
              </a:solidFill>
            </a:endParaRPr>
          </a:p>
          <a:p>
            <a:r>
              <a:rPr lang="ja-JP" altLang="en-US" sz="2000" dirty="0" smtClean="0">
                <a:solidFill>
                  <a:srgbClr val="000000"/>
                </a:solidFill>
              </a:rPr>
              <a:t>民都開発機構からの基金が使えない。住民の寄付金から資金運用がなされる。比較的少額。</a:t>
            </a:r>
            <a:endParaRPr kumimoji="1" lang="ja-JP" altLang="en-US" sz="2000" dirty="0">
              <a:solidFill>
                <a:srgbClr val="000000"/>
              </a:solidFill>
            </a:endParaRPr>
          </a:p>
        </p:txBody>
      </p:sp>
      <p:sp>
        <p:nvSpPr>
          <p:cNvPr id="37" name="正方形/長方形 36"/>
          <p:cNvSpPr/>
          <p:nvPr/>
        </p:nvSpPr>
        <p:spPr>
          <a:xfrm>
            <a:off x="4741681" y="3904300"/>
            <a:ext cx="3213922" cy="1834546"/>
          </a:xfrm>
          <a:prstGeom prst="rect">
            <a:avLst/>
          </a:prstGeom>
          <a:noFill/>
          <a:ln w="381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ja-JP" sz="2000" dirty="0" smtClean="0">
              <a:solidFill>
                <a:srgbClr val="000000"/>
              </a:solidFill>
            </a:endParaRPr>
          </a:p>
          <a:p>
            <a:r>
              <a:rPr kumimoji="1" lang="ja-JP" altLang="en-US" sz="2000" dirty="0" smtClean="0">
                <a:solidFill>
                  <a:srgbClr val="000000"/>
                </a:solidFill>
              </a:rPr>
              <a:t>民都開発機構からの基金から優先的に資金運用がなされる。高額な補助が行われる。</a:t>
            </a:r>
            <a:endParaRPr kumimoji="1" lang="ja-JP" altLang="en-US" sz="2000" dirty="0">
              <a:solidFill>
                <a:srgbClr val="000000"/>
              </a:solidFill>
            </a:endParaRPr>
          </a:p>
        </p:txBody>
      </p:sp>
      <p:sp>
        <p:nvSpPr>
          <p:cNvPr id="38" name="正方形/長方形 37"/>
          <p:cNvSpPr/>
          <p:nvPr/>
        </p:nvSpPr>
        <p:spPr>
          <a:xfrm>
            <a:off x="1037518" y="3904300"/>
            <a:ext cx="3213922" cy="454717"/>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ソフト事業</a:t>
            </a:r>
            <a:endParaRPr kumimoji="1" lang="ja-JP" altLang="en-US" dirty="0"/>
          </a:p>
        </p:txBody>
      </p:sp>
      <p:sp>
        <p:nvSpPr>
          <p:cNvPr id="39" name="正方形/長方形 38"/>
          <p:cNvSpPr/>
          <p:nvPr/>
        </p:nvSpPr>
        <p:spPr>
          <a:xfrm>
            <a:off x="4741681" y="3904300"/>
            <a:ext cx="3213922" cy="454717"/>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ハード事業</a:t>
            </a:r>
            <a:endParaRPr kumimoji="1" lang="ja-JP" altLang="en-US" dirty="0"/>
          </a:p>
        </p:txBody>
      </p:sp>
      <p:sp>
        <p:nvSpPr>
          <p:cNvPr id="40" name="下矢印 39"/>
          <p:cNvSpPr/>
          <p:nvPr/>
        </p:nvSpPr>
        <p:spPr>
          <a:xfrm>
            <a:off x="2335973" y="3186692"/>
            <a:ext cx="580073" cy="607847"/>
          </a:xfrm>
          <a:prstGeom prst="downArrow">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下矢印 40"/>
          <p:cNvSpPr/>
          <p:nvPr/>
        </p:nvSpPr>
        <p:spPr>
          <a:xfrm>
            <a:off x="6094237" y="3186692"/>
            <a:ext cx="580073" cy="607847"/>
          </a:xfrm>
          <a:prstGeom prst="downArrow">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1037518" y="5832926"/>
            <a:ext cx="7112202" cy="946674"/>
          </a:xfrm>
          <a:prstGeom prst="rect">
            <a:avLst/>
          </a:prstGeom>
          <a:solidFill>
            <a:srgbClr val="1A3464"/>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000" dirty="0"/>
              <a:t>いずれ</a:t>
            </a:r>
            <a:r>
              <a:rPr lang="ja-JP" altLang="en-US" sz="2000" dirty="0" smtClean="0"/>
              <a:t>も十分に活用</a:t>
            </a:r>
            <a:r>
              <a:rPr lang="ja-JP" altLang="en-US" sz="2000" dirty="0"/>
              <a:t>されておらず、基金が余ってしまって</a:t>
            </a:r>
            <a:r>
              <a:rPr lang="ja-JP" altLang="en-US" sz="2000" dirty="0" smtClean="0"/>
              <a:t>いる。</a:t>
            </a:r>
            <a:endParaRPr lang="en-US" altLang="ja-JP" sz="2000" dirty="0"/>
          </a:p>
          <a:p>
            <a:r>
              <a:rPr lang="ja-JP" altLang="en-US" sz="2000" dirty="0"/>
              <a:t>プレゼン等交付までのハードルの高さと認知度に問題が</a:t>
            </a:r>
            <a:r>
              <a:rPr lang="ja-JP" altLang="en-US" sz="2000" dirty="0" smtClean="0"/>
              <a:t>ある。</a:t>
            </a:r>
            <a:endParaRPr lang="ja-JP" altLang="en-US" sz="2000" dirty="0"/>
          </a:p>
        </p:txBody>
      </p:sp>
      <p:sp>
        <p:nvSpPr>
          <p:cNvPr id="45" name="右矢印 44"/>
          <p:cNvSpPr/>
          <p:nvPr/>
        </p:nvSpPr>
        <p:spPr>
          <a:xfrm>
            <a:off x="211397" y="6115164"/>
            <a:ext cx="725155" cy="360638"/>
          </a:xfrm>
          <a:prstGeom prst="rightArrow">
            <a:avLst/>
          </a:prstGeom>
          <a:solidFill>
            <a:srgbClr val="1A3464"/>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271F4726-83E1-9743-9CB9-26C44A472F2A}" type="slidenum">
              <a:rPr kumimoji="1" lang="ja-JP" altLang="en-US" smtClean="0"/>
              <a:t>35</a:t>
            </a:fld>
            <a:endParaRPr kumimoji="1" lang="ja-JP" altLang="en-US"/>
          </a:p>
        </p:txBody>
      </p:sp>
    </p:spTree>
    <p:extLst>
      <p:ext uri="{BB962C8B-B14F-4D97-AF65-F5344CB8AC3E}">
        <p14:creationId xmlns:p14="http://schemas.microsoft.com/office/powerpoint/2010/main" val="20482200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図 2" descr="icon_156520_256.png"/>
          <p:cNvPicPr>
            <a:picLocks noChangeAspect="1"/>
          </p:cNvPicPr>
          <p:nvPr/>
        </p:nvPicPr>
        <p:blipFill rotWithShape="1">
          <a:blip r:embed="rId3">
            <a:extLst>
              <a:ext uri="{28A0092B-C50C-407E-A947-70E740481C1C}">
                <a14:useLocalDpi xmlns:a14="http://schemas.microsoft.com/office/drawing/2010/main" val="0"/>
              </a:ext>
            </a:extLst>
          </a:blip>
          <a:srcRect b="-1073"/>
          <a:stretch/>
        </p:blipFill>
        <p:spPr>
          <a:xfrm rot="20479974">
            <a:off x="7330037" y="-129545"/>
            <a:ext cx="932632" cy="942636"/>
          </a:xfrm>
          <a:prstGeom prst="rect">
            <a:avLst/>
          </a:prstGeom>
          <a:effectLst/>
          <a:scene3d>
            <a:camera prst="orthographicFront">
              <a:rot lat="0" lon="10800000" rev="0"/>
            </a:camera>
            <a:lightRig rig="threePt" dir="t"/>
          </a:scene3d>
        </p:spPr>
      </p:pic>
      <p:pic>
        <p:nvPicPr>
          <p:cNvPr id="11" name="図 10"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80357" y="372367"/>
            <a:ext cx="983199" cy="983199"/>
          </a:xfrm>
          <a:prstGeom prst="rect">
            <a:avLst/>
          </a:prstGeom>
          <a:effectLst/>
        </p:spPr>
      </p:pic>
      <p:pic>
        <p:nvPicPr>
          <p:cNvPr id="14" name="図 13"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a:effectLst/>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8241507" y="497600"/>
            <a:ext cx="518091" cy="276999"/>
          </a:xfrm>
          <a:prstGeom prst="rect">
            <a:avLst/>
          </a:prstGeom>
          <a:noFill/>
          <a:effectLst/>
        </p:spPr>
        <p:txBody>
          <a:bodyPr wrap="none" rtlCol="0">
            <a:spAutoFit/>
          </a:bodyPr>
          <a:lstStyle/>
          <a:p>
            <a:r>
              <a:rPr lang="ja-JP" altLang="en-US" sz="1200" dirty="0" smtClean="0">
                <a:solidFill>
                  <a:schemeClr val="bg1"/>
                </a:solidFill>
              </a:rPr>
              <a:t>くらし</a:t>
            </a:r>
            <a:endParaRPr kumimoji="1" lang="ja-JP" altLang="en-US" sz="1200" dirty="0">
              <a:solidFill>
                <a:schemeClr val="bg1"/>
              </a:solidFill>
            </a:endParaRPr>
          </a:p>
        </p:txBody>
      </p:sp>
      <p:sp>
        <p:nvSpPr>
          <p:cNvPr id="16" name="テキスト ボックス 15"/>
          <p:cNvSpPr txBox="1"/>
          <p:nvPr/>
        </p:nvSpPr>
        <p:spPr>
          <a:xfrm>
            <a:off x="450670" y="37000"/>
            <a:ext cx="5432898" cy="954107"/>
          </a:xfrm>
          <a:prstGeom prst="rect">
            <a:avLst/>
          </a:prstGeom>
          <a:noFill/>
          <a:effectLst/>
        </p:spPr>
        <p:txBody>
          <a:bodyPr wrap="none" rtlCol="0">
            <a:spAutoFit/>
          </a:bodyPr>
          <a:lstStyle/>
          <a:p>
            <a:r>
              <a:rPr kumimoji="1" lang="ja-JP" altLang="en-US" sz="2400" dirty="0" smtClean="0"/>
              <a:t>市民参加型まちづくりアプリ「つちナビ」</a:t>
            </a:r>
            <a:endParaRPr kumimoji="1" lang="en-US" altLang="ja-JP" sz="2400" dirty="0" smtClean="0"/>
          </a:p>
          <a:p>
            <a:r>
              <a:rPr lang="ja-JP" altLang="en-US" sz="3200" dirty="0" smtClean="0"/>
              <a:t>恊働のまちづくり基金について</a:t>
            </a:r>
            <a:endParaRPr kumimoji="1" lang="ja-JP" altLang="en-US" sz="3200" dirty="0"/>
          </a:p>
        </p:txBody>
      </p:sp>
      <p:pic>
        <p:nvPicPr>
          <p:cNvPr id="17" name="図 16"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7944" y="763685"/>
            <a:ext cx="355643" cy="355643"/>
          </a:xfrm>
          <a:prstGeom prst="rect">
            <a:avLst/>
          </a:prstGeom>
          <a:effectLst/>
        </p:spPr>
      </p:pic>
      <p:pic>
        <p:nvPicPr>
          <p:cNvPr id="18" name="図 17"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599960" y="757612"/>
            <a:ext cx="355643" cy="355643"/>
          </a:xfrm>
          <a:prstGeom prst="rect">
            <a:avLst/>
          </a:prstGeom>
          <a:effectLst/>
        </p:spPr>
      </p:pic>
      <p:pic>
        <p:nvPicPr>
          <p:cNvPr id="20" name="図 19" descr="1404719266_3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6203" y="2263634"/>
            <a:ext cx="6629400" cy="3400425"/>
          </a:xfrm>
          <a:prstGeom prst="rect">
            <a:avLst/>
          </a:prstGeom>
        </p:spPr>
      </p:pic>
      <p:sp>
        <p:nvSpPr>
          <p:cNvPr id="21" name="テキスト ボックス 20"/>
          <p:cNvSpPr txBox="1"/>
          <p:nvPr/>
        </p:nvSpPr>
        <p:spPr>
          <a:xfrm>
            <a:off x="2774724" y="1894302"/>
            <a:ext cx="3108844" cy="369332"/>
          </a:xfrm>
          <a:prstGeom prst="rect">
            <a:avLst/>
          </a:prstGeom>
          <a:noFill/>
        </p:spPr>
        <p:txBody>
          <a:bodyPr wrap="none" rtlCol="0">
            <a:spAutoFit/>
          </a:bodyPr>
          <a:lstStyle/>
          <a:p>
            <a:r>
              <a:rPr lang="ja-JP" altLang="en-US" dirty="0"/>
              <a:t>ハード事業補助金交付の</a:t>
            </a:r>
            <a:r>
              <a:rPr lang="ja-JP" altLang="en-US" dirty="0" smtClean="0"/>
              <a:t>流れ</a:t>
            </a:r>
            <a:endParaRPr lang="ja-JP" altLang="en-US" dirty="0"/>
          </a:p>
        </p:txBody>
      </p:sp>
      <p:sp>
        <p:nvSpPr>
          <p:cNvPr id="4" name="スライド番号プレースホルダー 3"/>
          <p:cNvSpPr>
            <a:spLocks noGrp="1"/>
          </p:cNvSpPr>
          <p:nvPr>
            <p:ph type="sldNum" sz="quarter" idx="12"/>
          </p:nvPr>
        </p:nvSpPr>
        <p:spPr/>
        <p:txBody>
          <a:bodyPr/>
          <a:lstStyle/>
          <a:p>
            <a:fld id="{271F4726-83E1-9743-9CB9-26C44A472F2A}" type="slidenum">
              <a:rPr kumimoji="1" lang="ja-JP" altLang="en-US" smtClean="0"/>
              <a:t>36</a:t>
            </a:fld>
            <a:endParaRPr kumimoji="1" lang="ja-JP" altLang="en-US"/>
          </a:p>
        </p:txBody>
      </p:sp>
    </p:spTree>
    <p:extLst>
      <p:ext uri="{BB962C8B-B14F-4D97-AF65-F5344CB8AC3E}">
        <p14:creationId xmlns:p14="http://schemas.microsoft.com/office/powerpoint/2010/main" val="33837212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図 2" descr="icon_156520_256.png"/>
          <p:cNvPicPr>
            <a:picLocks noChangeAspect="1"/>
          </p:cNvPicPr>
          <p:nvPr/>
        </p:nvPicPr>
        <p:blipFill rotWithShape="1">
          <a:blip r:embed="rId2">
            <a:extLst>
              <a:ext uri="{28A0092B-C50C-407E-A947-70E740481C1C}">
                <a14:useLocalDpi xmlns:a14="http://schemas.microsoft.com/office/drawing/2010/main" val="0"/>
              </a:ext>
            </a:extLst>
          </a:blip>
          <a:srcRect b="-1073"/>
          <a:stretch/>
        </p:blipFill>
        <p:spPr>
          <a:xfrm rot="20479974">
            <a:off x="6915629" y="-129545"/>
            <a:ext cx="932632" cy="942636"/>
          </a:xfrm>
          <a:prstGeom prst="rect">
            <a:avLst/>
          </a:prstGeom>
          <a:scene3d>
            <a:camera prst="orthographicFront">
              <a:rot lat="0" lon="10800000" rev="0"/>
            </a:camera>
            <a:lightRig rig="threePt" dir="t"/>
          </a:scene3d>
        </p:spPr>
      </p:pic>
      <p:pic>
        <p:nvPicPr>
          <p:cNvPr id="11" name="図 10"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65949" y="372367"/>
            <a:ext cx="983199" cy="983199"/>
          </a:xfrm>
          <a:prstGeom prst="rect">
            <a:avLst/>
          </a:prstGeom>
        </p:spPr>
      </p:pic>
      <p:pic>
        <p:nvPicPr>
          <p:cNvPr id="13" name="図 12"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95842" y="761231"/>
            <a:ext cx="355643" cy="355643"/>
          </a:xfrm>
          <a:prstGeom prst="rect">
            <a:avLst/>
          </a:prstGeom>
        </p:spPr>
      </p:pic>
      <p:pic>
        <p:nvPicPr>
          <p:cNvPr id="14" name="図 13"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7807163" y="497600"/>
            <a:ext cx="557965" cy="276999"/>
          </a:xfrm>
          <a:prstGeom prst="rect">
            <a:avLst/>
          </a:prstGeom>
          <a:noFill/>
        </p:spPr>
        <p:txBody>
          <a:bodyPr wrap="none" rtlCol="0">
            <a:spAutoFit/>
          </a:bodyPr>
          <a:lstStyle/>
          <a:p>
            <a:r>
              <a:rPr lang="ja-JP" altLang="en-US" sz="1200" dirty="0" smtClean="0">
                <a:solidFill>
                  <a:schemeClr val="bg1"/>
                </a:solidFill>
              </a:rPr>
              <a:t>しごと</a:t>
            </a:r>
            <a:endParaRPr kumimoji="1" lang="ja-JP" altLang="en-US" sz="1200" dirty="0">
              <a:solidFill>
                <a:schemeClr val="bg1"/>
              </a:solidFill>
            </a:endParaRPr>
          </a:p>
        </p:txBody>
      </p:sp>
      <p:sp>
        <p:nvSpPr>
          <p:cNvPr id="16" name="テキスト ボックス 15"/>
          <p:cNvSpPr txBox="1"/>
          <p:nvPr/>
        </p:nvSpPr>
        <p:spPr>
          <a:xfrm>
            <a:off x="450670" y="50393"/>
            <a:ext cx="6120411" cy="1077218"/>
          </a:xfrm>
          <a:prstGeom prst="rect">
            <a:avLst/>
          </a:prstGeom>
          <a:noFill/>
        </p:spPr>
        <p:txBody>
          <a:bodyPr wrap="none" rtlCol="0">
            <a:spAutoFit/>
          </a:bodyPr>
          <a:lstStyle/>
          <a:p>
            <a:r>
              <a:rPr kumimoji="1" lang="en-US" altLang="ja-JP" sz="2800" dirty="0" smtClean="0"/>
              <a:t>CSA</a:t>
            </a:r>
            <a:r>
              <a:rPr lang="ja-JP" altLang="en-US" sz="2800" dirty="0" smtClean="0"/>
              <a:t>（</a:t>
            </a:r>
            <a:r>
              <a:rPr lang="en-US" altLang="ja-JP" sz="2800" dirty="0" smtClean="0"/>
              <a:t>Community Supported Agriculture</a:t>
            </a:r>
            <a:r>
              <a:rPr lang="ja-JP" altLang="en-US" sz="2800" dirty="0" smtClean="0"/>
              <a:t>）</a:t>
            </a:r>
            <a:endParaRPr kumimoji="1" lang="en-US" altLang="ja-JP" sz="2800" dirty="0" smtClean="0"/>
          </a:p>
          <a:p>
            <a:r>
              <a:rPr lang="ja-JP" altLang="en-US" sz="3600" dirty="0"/>
              <a:t>多面的機能評価</a:t>
            </a:r>
            <a:r>
              <a:rPr lang="ja-JP" altLang="en-US" sz="3600" dirty="0" smtClean="0"/>
              <a:t>額</a:t>
            </a:r>
            <a:endParaRPr lang="en-US" altLang="ja-JP" sz="3600" dirty="0" smtClean="0"/>
          </a:p>
        </p:txBody>
      </p:sp>
      <p:pic>
        <p:nvPicPr>
          <p:cNvPr id="17" name="図 16"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7944" y="763685"/>
            <a:ext cx="355643" cy="355643"/>
          </a:xfrm>
          <a:prstGeom prst="rect">
            <a:avLst/>
          </a:prstGeom>
        </p:spPr>
      </p:pic>
      <p:sp>
        <p:nvSpPr>
          <p:cNvPr id="63" name="テキスト ボックス 62"/>
          <p:cNvSpPr txBox="1"/>
          <p:nvPr/>
        </p:nvSpPr>
        <p:spPr>
          <a:xfrm>
            <a:off x="811158" y="1249057"/>
            <a:ext cx="7583351" cy="523220"/>
          </a:xfrm>
          <a:prstGeom prst="rect">
            <a:avLst/>
          </a:prstGeom>
          <a:noFill/>
        </p:spPr>
        <p:txBody>
          <a:bodyPr wrap="none" rtlCol="0">
            <a:spAutoFit/>
          </a:bodyPr>
          <a:lstStyle/>
          <a:p>
            <a:r>
              <a:rPr kumimoji="1" lang="en-US" altLang="ja-JP" sz="2800" u="sng" dirty="0" smtClean="0"/>
              <a:t>CSA</a:t>
            </a:r>
            <a:r>
              <a:rPr kumimoji="1" lang="ja-JP" altLang="en-US" sz="2800" u="sng" dirty="0" smtClean="0"/>
              <a:t>により</a:t>
            </a:r>
            <a:r>
              <a:rPr kumimoji="1" lang="en-US" altLang="ja-JP" sz="2800" u="sng" dirty="0" smtClean="0"/>
              <a:t>5</a:t>
            </a:r>
            <a:r>
              <a:rPr kumimoji="1" lang="ja-JP" altLang="en-US" sz="2800" u="sng" dirty="0" smtClean="0"/>
              <a:t>人</a:t>
            </a:r>
            <a:r>
              <a:rPr kumimoji="1" lang="en-US" altLang="ja-JP" sz="2800" u="sng" dirty="0" smtClean="0"/>
              <a:t>/</a:t>
            </a:r>
            <a:r>
              <a:rPr kumimoji="1" lang="ja-JP" altLang="en-US" sz="2800" u="sng" dirty="0" smtClean="0"/>
              <a:t>年の新規就農者が増加すると仮定</a:t>
            </a:r>
            <a:endParaRPr kumimoji="1" lang="ja-JP" altLang="en-US" sz="2800" u="sng" dirty="0"/>
          </a:p>
        </p:txBody>
      </p:sp>
      <p:graphicFrame>
        <p:nvGraphicFramePr>
          <p:cNvPr id="28" name="表 27"/>
          <p:cNvGraphicFramePr>
            <a:graphicFrameLocks noGrp="1"/>
          </p:cNvGraphicFramePr>
          <p:nvPr>
            <p:extLst>
              <p:ext uri="{D42A27DB-BD31-4B8C-83A1-F6EECF244321}">
                <p14:modId xmlns:p14="http://schemas.microsoft.com/office/powerpoint/2010/main" val="2393010629"/>
              </p:ext>
            </p:extLst>
          </p:nvPr>
        </p:nvGraphicFramePr>
        <p:xfrm>
          <a:off x="690689" y="1839707"/>
          <a:ext cx="7703820" cy="4849407"/>
        </p:xfrm>
        <a:graphic>
          <a:graphicData uri="http://schemas.openxmlformats.org/drawingml/2006/table">
            <a:tbl>
              <a:tblPr firstRow="1" bandRow="1">
                <a:tableStyleId>{5C22544A-7EE6-4342-B048-85BDC9FD1C3A}</a:tableStyleId>
              </a:tblPr>
              <a:tblGrid>
                <a:gridCol w="2621280">
                  <a:extLst>
                    <a:ext uri="{9D8B030D-6E8A-4147-A177-3AD203B41FA5}">
                      <a16:colId xmlns:a16="http://schemas.microsoft.com/office/drawing/2014/main" xmlns="" val="20000"/>
                    </a:ext>
                  </a:extLst>
                </a:gridCol>
                <a:gridCol w="1592580">
                  <a:extLst>
                    <a:ext uri="{9D8B030D-6E8A-4147-A177-3AD203B41FA5}">
                      <a16:colId xmlns:a16="http://schemas.microsoft.com/office/drawing/2014/main" xmlns="" val="20001"/>
                    </a:ext>
                  </a:extLst>
                </a:gridCol>
                <a:gridCol w="1592580">
                  <a:extLst>
                    <a:ext uri="{9D8B030D-6E8A-4147-A177-3AD203B41FA5}">
                      <a16:colId xmlns:a16="http://schemas.microsoft.com/office/drawing/2014/main" xmlns="" val="20002"/>
                    </a:ext>
                  </a:extLst>
                </a:gridCol>
                <a:gridCol w="1897380">
                  <a:extLst>
                    <a:ext uri="{9D8B030D-6E8A-4147-A177-3AD203B41FA5}">
                      <a16:colId xmlns:a16="http://schemas.microsoft.com/office/drawing/2014/main" xmlns="" val="20003"/>
                    </a:ext>
                  </a:extLst>
                </a:gridCol>
              </a:tblGrid>
              <a:tr h="801303">
                <a:tc>
                  <a:txBody>
                    <a:bodyPr/>
                    <a:lstStyle/>
                    <a:p>
                      <a:pPr algn="ctr"/>
                      <a:r>
                        <a:rPr kumimoji="1" lang="ja-JP" altLang="en-US" sz="2400" dirty="0">
                          <a:solidFill>
                            <a:schemeClr val="tx1"/>
                          </a:solidFill>
                          <a:latin typeface="+mn-ea"/>
                          <a:ea typeface="+mn-ea"/>
                        </a:rPr>
                        <a:t>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2400" dirty="0">
                          <a:solidFill>
                            <a:schemeClr val="tx1"/>
                          </a:solidFill>
                          <a:latin typeface="+mn-ea"/>
                          <a:ea typeface="+mn-ea"/>
                        </a:rPr>
                        <a:t>現在</a:t>
                      </a:r>
                      <a:r>
                        <a:rPr kumimoji="1" lang="en-US" altLang="ja-JP" sz="2400" dirty="0">
                          <a:solidFill>
                            <a:schemeClr val="tx1"/>
                          </a:solidFill>
                          <a:latin typeface="+mn-ea"/>
                          <a:ea typeface="+mn-ea"/>
                        </a:rPr>
                        <a:t>(2015)</a:t>
                      </a:r>
                      <a:endParaRPr kumimoji="1" lang="ja-JP" altLang="en-US" sz="24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2400" dirty="0">
                          <a:solidFill>
                            <a:schemeClr val="tx1"/>
                          </a:solidFill>
                          <a:latin typeface="+mn-ea"/>
                          <a:ea typeface="+mn-ea"/>
                        </a:rPr>
                        <a:t>将来</a:t>
                      </a:r>
                      <a:r>
                        <a:rPr kumimoji="1" lang="en-US" altLang="ja-JP" sz="2400" dirty="0">
                          <a:solidFill>
                            <a:schemeClr val="tx1"/>
                          </a:solidFill>
                          <a:latin typeface="+mn-ea"/>
                          <a:ea typeface="+mn-ea"/>
                        </a:rPr>
                        <a:t>(2035)</a:t>
                      </a:r>
                      <a:endParaRPr kumimoji="1" lang="ja-JP" altLang="en-US" sz="24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2400" dirty="0">
                          <a:solidFill>
                            <a:schemeClr val="tx1"/>
                          </a:solidFill>
                          <a:latin typeface="+mn-ea"/>
                          <a:ea typeface="+mn-ea"/>
                        </a:rPr>
                        <a:t>対策後</a:t>
                      </a:r>
                      <a:r>
                        <a:rPr kumimoji="1" lang="en-US" altLang="ja-JP" sz="2400" dirty="0">
                          <a:solidFill>
                            <a:schemeClr val="tx1"/>
                          </a:solidFill>
                          <a:latin typeface="+mn-ea"/>
                          <a:ea typeface="+mn-ea"/>
                        </a:rPr>
                        <a:t>(2035)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0"/>
                  </a:ext>
                </a:extLst>
              </a:tr>
              <a:tr h="674684">
                <a:tc>
                  <a:txBody>
                    <a:bodyPr/>
                    <a:lstStyle/>
                    <a:p>
                      <a:pPr algn="ctr"/>
                      <a:r>
                        <a:rPr kumimoji="1" lang="ja-JP" altLang="en-US" sz="2400" b="1" dirty="0">
                          <a:latin typeface="+mn-ea"/>
                          <a:ea typeface="+mn-ea"/>
                        </a:rPr>
                        <a:t>洪水防止機能</a:t>
                      </a:r>
                      <a:endParaRPr kumimoji="1" lang="en-US" altLang="ja-JP" sz="24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r"/>
                      <a:r>
                        <a:rPr kumimoji="1" lang="en-US" altLang="ja-JP" sz="2200" dirty="0">
                          <a:latin typeface="+mn-ea"/>
                          <a:ea typeface="+mn-ea"/>
                        </a:rPr>
                        <a:t>24</a:t>
                      </a:r>
                      <a:r>
                        <a:rPr kumimoji="1" lang="ja-JP" altLang="en-US" sz="2200" dirty="0">
                          <a:latin typeface="+mn-ea"/>
                          <a:ea typeface="+mn-ea"/>
                        </a:rPr>
                        <a:t>億</a:t>
                      </a:r>
                      <a:r>
                        <a:rPr kumimoji="1" lang="en-US" altLang="ja-JP" sz="2200" dirty="0">
                          <a:latin typeface="+mn-ea"/>
                          <a:ea typeface="+mn-ea"/>
                        </a:rPr>
                        <a:t>6700</a:t>
                      </a:r>
                      <a:r>
                        <a:rPr kumimoji="1" lang="ja-JP" altLang="en-US" sz="2200" dirty="0">
                          <a:latin typeface="+mn-ea"/>
                          <a:ea typeface="+mn-ea"/>
                        </a:rPr>
                        <a:t>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kumimoji="1" lang="en-US" altLang="ja-JP" sz="2200" dirty="0">
                          <a:latin typeface="+mn-ea"/>
                          <a:ea typeface="+mn-ea"/>
                        </a:rPr>
                        <a:t>14</a:t>
                      </a:r>
                      <a:r>
                        <a:rPr kumimoji="1" lang="ja-JP" altLang="en-US" sz="2200" dirty="0">
                          <a:latin typeface="+mn-ea"/>
                          <a:ea typeface="+mn-ea"/>
                        </a:rPr>
                        <a:t>億</a:t>
                      </a:r>
                      <a:r>
                        <a:rPr kumimoji="1" lang="en-US" altLang="ja-JP" sz="2200" dirty="0">
                          <a:latin typeface="+mn-ea"/>
                          <a:ea typeface="+mn-ea"/>
                        </a:rPr>
                        <a:t>5000</a:t>
                      </a:r>
                      <a:r>
                        <a:rPr kumimoji="1" lang="ja-JP" altLang="en-US" sz="2200" dirty="0">
                          <a:latin typeface="+mn-ea"/>
                          <a:ea typeface="+mn-ea"/>
                        </a:rPr>
                        <a:t>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kumimoji="1" lang="en-US" altLang="ja-JP" sz="2200" dirty="0">
                          <a:latin typeface="+mn-ea"/>
                          <a:ea typeface="+mn-ea"/>
                        </a:rPr>
                        <a:t>15</a:t>
                      </a:r>
                      <a:r>
                        <a:rPr kumimoji="1" lang="ja-JP" altLang="en-US" sz="2200" dirty="0">
                          <a:latin typeface="+mn-ea"/>
                          <a:ea typeface="+mn-ea"/>
                        </a:rPr>
                        <a:t>憶</a:t>
                      </a:r>
                      <a:r>
                        <a:rPr kumimoji="1" lang="en-US" altLang="ja-JP" sz="2200" dirty="0">
                          <a:latin typeface="+mn-ea"/>
                          <a:ea typeface="+mn-ea"/>
                        </a:rPr>
                        <a:t>2000</a:t>
                      </a:r>
                      <a:r>
                        <a:rPr kumimoji="1" lang="ja-JP" altLang="en-US" sz="2200" dirty="0">
                          <a:latin typeface="+mn-ea"/>
                          <a:ea typeface="+mn-ea"/>
                        </a:rPr>
                        <a:t>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1"/>
                  </a:ext>
                </a:extLst>
              </a:tr>
              <a:tr h="674684">
                <a:tc>
                  <a:txBody>
                    <a:bodyPr/>
                    <a:lstStyle/>
                    <a:p>
                      <a:pPr algn="ctr"/>
                      <a:r>
                        <a:rPr kumimoji="1" lang="ja-JP" altLang="en-US" sz="2400" b="1" dirty="0">
                          <a:latin typeface="+mn-ea"/>
                          <a:ea typeface="+mn-ea"/>
                        </a:rPr>
                        <a:t>流況安定機能</a:t>
                      </a:r>
                      <a:endParaRPr kumimoji="1" lang="en-US" altLang="ja-JP" sz="24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r"/>
                      <a:r>
                        <a:rPr kumimoji="1" lang="en-US" altLang="ja-JP" sz="2200" dirty="0">
                          <a:latin typeface="+mn-ea"/>
                          <a:ea typeface="+mn-ea"/>
                        </a:rPr>
                        <a:t>9</a:t>
                      </a:r>
                      <a:r>
                        <a:rPr kumimoji="1" lang="ja-JP" altLang="en-US" sz="2200" dirty="0">
                          <a:latin typeface="+mn-ea"/>
                          <a:ea typeface="+mn-ea"/>
                        </a:rPr>
                        <a:t>億</a:t>
                      </a:r>
                      <a:r>
                        <a:rPr kumimoji="1" lang="en-US" altLang="ja-JP" sz="2200" dirty="0">
                          <a:latin typeface="+mn-ea"/>
                          <a:ea typeface="+mn-ea"/>
                        </a:rPr>
                        <a:t>5000</a:t>
                      </a:r>
                      <a:r>
                        <a:rPr kumimoji="1" lang="ja-JP" altLang="en-US" sz="2200" dirty="0">
                          <a:latin typeface="+mn-ea"/>
                          <a:ea typeface="+mn-ea"/>
                        </a:rPr>
                        <a:t>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kumimoji="1" lang="en-US" altLang="ja-JP" sz="2200" dirty="0">
                          <a:latin typeface="+mn-ea"/>
                          <a:ea typeface="+mn-ea"/>
                        </a:rPr>
                        <a:t>7</a:t>
                      </a:r>
                      <a:r>
                        <a:rPr kumimoji="1" lang="ja-JP" altLang="en-US" sz="2200" dirty="0">
                          <a:latin typeface="+mn-ea"/>
                          <a:ea typeface="+mn-ea"/>
                        </a:rPr>
                        <a:t>憶</a:t>
                      </a:r>
                      <a:r>
                        <a:rPr kumimoji="1" lang="en-US" altLang="ja-JP" sz="2200" dirty="0">
                          <a:latin typeface="+mn-ea"/>
                          <a:ea typeface="+mn-ea"/>
                        </a:rPr>
                        <a:t>4000</a:t>
                      </a:r>
                      <a:r>
                        <a:rPr kumimoji="1" lang="ja-JP" altLang="en-US" sz="2200" dirty="0">
                          <a:latin typeface="+mn-ea"/>
                          <a:ea typeface="+mn-ea"/>
                        </a:rPr>
                        <a:t>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kumimoji="1" lang="en-US" altLang="ja-JP" sz="2200" dirty="0">
                          <a:latin typeface="+mn-ea"/>
                          <a:ea typeface="+mn-ea"/>
                        </a:rPr>
                        <a:t>7</a:t>
                      </a:r>
                      <a:r>
                        <a:rPr kumimoji="1" lang="ja-JP" altLang="en-US" sz="2200" dirty="0">
                          <a:latin typeface="+mn-ea"/>
                          <a:ea typeface="+mn-ea"/>
                        </a:rPr>
                        <a:t>億</a:t>
                      </a:r>
                      <a:r>
                        <a:rPr kumimoji="1" lang="en-US" altLang="ja-JP" sz="2200" dirty="0">
                          <a:latin typeface="+mn-ea"/>
                          <a:ea typeface="+mn-ea"/>
                        </a:rPr>
                        <a:t>7500</a:t>
                      </a:r>
                      <a:r>
                        <a:rPr kumimoji="1" lang="ja-JP" altLang="en-US" sz="2200" dirty="0">
                          <a:latin typeface="+mn-ea"/>
                          <a:ea typeface="+mn-ea"/>
                        </a:rPr>
                        <a:t>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2"/>
                  </a:ext>
                </a:extLst>
              </a:tr>
              <a:tr h="674684">
                <a:tc>
                  <a:txBody>
                    <a:bodyPr/>
                    <a:lstStyle/>
                    <a:p>
                      <a:pPr algn="ctr"/>
                      <a:r>
                        <a:rPr kumimoji="1" lang="ja-JP" altLang="en-US" sz="2400" b="1" dirty="0">
                          <a:latin typeface="+mn-ea"/>
                          <a:ea typeface="+mn-ea"/>
                        </a:rPr>
                        <a:t>土砂災害防止機能</a:t>
                      </a:r>
                      <a:endParaRPr kumimoji="1" lang="en-US" altLang="ja-JP" sz="24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r"/>
                      <a:r>
                        <a:rPr kumimoji="1" lang="en-US" altLang="ja-JP" sz="2200" dirty="0">
                          <a:latin typeface="+mn-ea"/>
                          <a:ea typeface="+mn-ea"/>
                        </a:rPr>
                        <a:t>25</a:t>
                      </a:r>
                      <a:r>
                        <a:rPr kumimoji="1" lang="ja-JP" altLang="en-US" sz="2200" dirty="0">
                          <a:latin typeface="+mn-ea"/>
                          <a:ea typeface="+mn-ea"/>
                        </a:rPr>
                        <a:t>億</a:t>
                      </a:r>
                      <a:r>
                        <a:rPr kumimoji="1" lang="en-US" altLang="ja-JP" sz="2200" dirty="0">
                          <a:latin typeface="+mn-ea"/>
                          <a:ea typeface="+mn-ea"/>
                        </a:rPr>
                        <a:t>8000</a:t>
                      </a:r>
                      <a:r>
                        <a:rPr kumimoji="1" lang="ja-JP" altLang="en-US" sz="2200" dirty="0">
                          <a:latin typeface="+mn-ea"/>
                          <a:ea typeface="+mn-ea"/>
                        </a:rPr>
                        <a:t>万</a:t>
                      </a:r>
                      <a:endParaRPr kumimoji="1" lang="en-US" altLang="ja-JP" sz="2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kumimoji="1" lang="en-US" altLang="ja-JP" sz="2200" dirty="0">
                          <a:latin typeface="+mn-ea"/>
                          <a:ea typeface="+mn-ea"/>
                        </a:rPr>
                        <a:t>22</a:t>
                      </a:r>
                      <a:r>
                        <a:rPr kumimoji="1" lang="ja-JP" altLang="en-US" sz="2200" dirty="0">
                          <a:latin typeface="+mn-ea"/>
                          <a:ea typeface="+mn-ea"/>
                        </a:rPr>
                        <a:t>億</a:t>
                      </a:r>
                      <a:r>
                        <a:rPr kumimoji="1" lang="en-US" altLang="ja-JP" sz="2200" dirty="0">
                          <a:latin typeface="+mn-ea"/>
                          <a:ea typeface="+mn-ea"/>
                        </a:rPr>
                        <a:t>1400</a:t>
                      </a:r>
                      <a:r>
                        <a:rPr kumimoji="1" lang="ja-JP" altLang="en-US" sz="2200" dirty="0">
                          <a:latin typeface="+mn-ea"/>
                          <a:ea typeface="+mn-ea"/>
                        </a:rPr>
                        <a:t>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kumimoji="1" lang="en-US" altLang="ja-JP" sz="2200" dirty="0">
                          <a:latin typeface="+mn-ea"/>
                          <a:ea typeface="+mn-ea"/>
                        </a:rPr>
                        <a:t>22</a:t>
                      </a:r>
                      <a:r>
                        <a:rPr kumimoji="1" lang="ja-JP" altLang="en-US" sz="2200" dirty="0">
                          <a:latin typeface="+mn-ea"/>
                          <a:ea typeface="+mn-ea"/>
                        </a:rPr>
                        <a:t>億</a:t>
                      </a:r>
                      <a:r>
                        <a:rPr kumimoji="1" lang="en-US" altLang="ja-JP" sz="2200" dirty="0">
                          <a:latin typeface="+mn-ea"/>
                          <a:ea typeface="+mn-ea"/>
                        </a:rPr>
                        <a:t>9500</a:t>
                      </a:r>
                      <a:r>
                        <a:rPr kumimoji="1" lang="ja-JP" altLang="en-US" sz="2200" dirty="0">
                          <a:latin typeface="+mn-ea"/>
                          <a:ea typeface="+mn-ea"/>
                        </a:rPr>
                        <a:t>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3"/>
                  </a:ext>
                </a:extLst>
              </a:tr>
              <a:tr h="674684">
                <a:tc>
                  <a:txBody>
                    <a:bodyPr/>
                    <a:lstStyle/>
                    <a:p>
                      <a:pPr algn="ctr"/>
                      <a:r>
                        <a:rPr kumimoji="1" lang="ja-JP" altLang="en-US" sz="2400" b="1" dirty="0">
                          <a:latin typeface="+mn-ea"/>
                          <a:ea typeface="+mn-ea"/>
                        </a:rPr>
                        <a:t>地下水涵養機能</a:t>
                      </a:r>
                      <a:endParaRPr kumimoji="1" lang="en-US" altLang="ja-JP" sz="24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r"/>
                      <a:r>
                        <a:rPr kumimoji="1" lang="en-US" altLang="ja-JP" sz="2200" dirty="0">
                          <a:latin typeface="+mn-ea"/>
                          <a:ea typeface="+mn-ea"/>
                        </a:rPr>
                        <a:t>4200</a:t>
                      </a:r>
                      <a:r>
                        <a:rPr kumimoji="1" lang="ja-JP" altLang="en-US" sz="2200" dirty="0">
                          <a:latin typeface="+mn-ea"/>
                          <a:ea typeface="+mn-ea"/>
                        </a:rPr>
                        <a:t>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kumimoji="1" lang="en-US" altLang="ja-JP" sz="2200" dirty="0">
                          <a:latin typeface="+mn-ea"/>
                          <a:ea typeface="+mn-ea"/>
                        </a:rPr>
                        <a:t>3840</a:t>
                      </a:r>
                      <a:r>
                        <a:rPr kumimoji="1" lang="ja-JP" altLang="en-US" sz="2200" dirty="0">
                          <a:latin typeface="+mn-ea"/>
                          <a:ea typeface="+mn-ea"/>
                        </a:rPr>
                        <a:t>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kumimoji="1" lang="en-US" altLang="ja-JP" sz="2200" dirty="0">
                          <a:latin typeface="+mn-ea"/>
                          <a:ea typeface="+mn-ea"/>
                        </a:rPr>
                        <a:t>3625</a:t>
                      </a:r>
                      <a:r>
                        <a:rPr kumimoji="1" lang="ja-JP" altLang="en-US" sz="2200" dirty="0">
                          <a:latin typeface="+mn-ea"/>
                          <a:ea typeface="+mn-ea"/>
                        </a:rPr>
                        <a:t>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4"/>
                  </a:ext>
                </a:extLst>
              </a:tr>
              <a:tr h="674684">
                <a:tc>
                  <a:txBody>
                    <a:bodyPr/>
                    <a:lstStyle/>
                    <a:p>
                      <a:pPr algn="ctr"/>
                      <a:r>
                        <a:rPr kumimoji="1" lang="ja-JP" altLang="en-US" sz="2400" b="1" dirty="0">
                          <a:latin typeface="+mn-ea"/>
                          <a:ea typeface="+mn-ea"/>
                        </a:rPr>
                        <a:t>土壌流出防止機能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r"/>
                      <a:r>
                        <a:rPr kumimoji="1" lang="en-US" altLang="ja-JP" sz="2200" dirty="0">
                          <a:latin typeface="+mn-ea"/>
                          <a:ea typeface="+mn-ea"/>
                        </a:rPr>
                        <a:t>4</a:t>
                      </a:r>
                      <a:r>
                        <a:rPr kumimoji="1" lang="ja-JP" altLang="en-US" sz="2200" dirty="0">
                          <a:latin typeface="+mn-ea"/>
                          <a:ea typeface="+mn-ea"/>
                        </a:rPr>
                        <a:t>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kumimoji="1" lang="en-US" altLang="ja-JP" sz="2200" dirty="0">
                          <a:latin typeface="+mn-ea"/>
                          <a:ea typeface="+mn-ea"/>
                        </a:rPr>
                        <a:t>3</a:t>
                      </a:r>
                      <a:r>
                        <a:rPr kumimoji="1" lang="ja-JP" altLang="en-US" sz="2200" dirty="0">
                          <a:latin typeface="+mn-ea"/>
                          <a:ea typeface="+mn-ea"/>
                        </a:rPr>
                        <a:t>億</a:t>
                      </a:r>
                      <a:r>
                        <a:rPr kumimoji="1" lang="en-US" altLang="ja-JP" sz="2200" dirty="0">
                          <a:latin typeface="+mn-ea"/>
                          <a:ea typeface="+mn-ea"/>
                        </a:rPr>
                        <a:t>4600</a:t>
                      </a:r>
                      <a:r>
                        <a:rPr kumimoji="1" lang="ja-JP" altLang="en-US" sz="2200" dirty="0">
                          <a:latin typeface="+mn-ea"/>
                          <a:ea typeface="+mn-ea"/>
                        </a:rPr>
                        <a:t>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kumimoji="1" lang="en-US" altLang="ja-JP" sz="2200" dirty="0">
                          <a:latin typeface="+mn-ea"/>
                          <a:ea typeface="+mn-ea"/>
                        </a:rPr>
                        <a:t>3</a:t>
                      </a:r>
                      <a:r>
                        <a:rPr kumimoji="1" lang="ja-JP" altLang="en-US" sz="2200" dirty="0">
                          <a:latin typeface="+mn-ea"/>
                          <a:ea typeface="+mn-ea"/>
                        </a:rPr>
                        <a:t>億</a:t>
                      </a:r>
                      <a:r>
                        <a:rPr kumimoji="1" lang="en-US" altLang="ja-JP" sz="2200" dirty="0">
                          <a:latin typeface="+mn-ea"/>
                          <a:ea typeface="+mn-ea"/>
                        </a:rPr>
                        <a:t>6200</a:t>
                      </a:r>
                      <a:r>
                        <a:rPr kumimoji="1" lang="ja-JP" altLang="en-US" sz="2200" dirty="0">
                          <a:latin typeface="+mn-ea"/>
                          <a:ea typeface="+mn-ea"/>
                        </a:rPr>
                        <a:t>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5"/>
                  </a:ext>
                </a:extLst>
              </a:tr>
              <a:tr h="674684">
                <a:tc>
                  <a:txBody>
                    <a:bodyPr/>
                    <a:lstStyle/>
                    <a:p>
                      <a:pPr algn="ctr"/>
                      <a:r>
                        <a:rPr kumimoji="1" lang="ja-JP" altLang="en-US" sz="2400" b="1" dirty="0">
                          <a:latin typeface="+mn-ea"/>
                          <a:ea typeface="+mn-ea"/>
                        </a:rPr>
                        <a:t>合計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kumimoji="1" lang="en-US" altLang="ja-JP" sz="2200" dirty="0">
                          <a:latin typeface="+mn-ea"/>
                          <a:ea typeface="+mn-ea"/>
                        </a:rPr>
                        <a:t>64</a:t>
                      </a:r>
                      <a:r>
                        <a:rPr kumimoji="1" lang="ja-JP" altLang="en-US" sz="2200" dirty="0">
                          <a:latin typeface="+mn-ea"/>
                          <a:ea typeface="+mn-ea"/>
                        </a:rPr>
                        <a:t>億</a:t>
                      </a:r>
                      <a:r>
                        <a:rPr kumimoji="1" lang="en-US" altLang="ja-JP" sz="2200" dirty="0">
                          <a:latin typeface="+mn-ea"/>
                          <a:ea typeface="+mn-ea"/>
                        </a:rPr>
                        <a:t>4400</a:t>
                      </a:r>
                      <a:r>
                        <a:rPr kumimoji="1" lang="ja-JP" altLang="en-US" sz="2200" dirty="0">
                          <a:latin typeface="+mn-ea"/>
                          <a:ea typeface="+mn-ea"/>
                        </a:rPr>
                        <a:t>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2200" dirty="0">
                          <a:latin typeface="+mn-ea"/>
                          <a:ea typeface="+mn-ea"/>
                        </a:rPr>
                        <a:t>47</a:t>
                      </a:r>
                      <a:r>
                        <a:rPr kumimoji="1" lang="ja-JP" altLang="en-US" sz="2200" dirty="0">
                          <a:latin typeface="+mn-ea"/>
                          <a:ea typeface="+mn-ea"/>
                        </a:rPr>
                        <a:t>億</a:t>
                      </a:r>
                      <a:r>
                        <a:rPr kumimoji="1" lang="en-US" altLang="ja-JP" sz="2200" dirty="0">
                          <a:latin typeface="+mn-ea"/>
                          <a:ea typeface="+mn-ea"/>
                        </a:rPr>
                        <a:t>8500</a:t>
                      </a:r>
                      <a:r>
                        <a:rPr kumimoji="1" lang="ja-JP" altLang="en-US" sz="2200" dirty="0">
                          <a:latin typeface="+mn-ea"/>
                          <a:ea typeface="+mn-ea"/>
                        </a:rPr>
                        <a:t>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2200" dirty="0">
                          <a:latin typeface="+mn-ea"/>
                          <a:ea typeface="+mn-ea"/>
                        </a:rPr>
                        <a:t>49</a:t>
                      </a:r>
                      <a:r>
                        <a:rPr kumimoji="1" lang="ja-JP" altLang="en-US" sz="2200" dirty="0">
                          <a:latin typeface="+mn-ea"/>
                          <a:ea typeface="+mn-ea"/>
                        </a:rPr>
                        <a:t>億</a:t>
                      </a:r>
                      <a:r>
                        <a:rPr kumimoji="1" lang="en-US" altLang="ja-JP" sz="2200" dirty="0">
                          <a:latin typeface="+mn-ea"/>
                          <a:ea typeface="+mn-ea"/>
                        </a:rPr>
                        <a:t>9900</a:t>
                      </a:r>
                      <a:r>
                        <a:rPr kumimoji="1" lang="ja-JP" altLang="en-US" sz="2200" dirty="0">
                          <a:latin typeface="+mn-ea"/>
                          <a:ea typeface="+mn-ea"/>
                        </a:rPr>
                        <a:t>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6"/>
                  </a:ext>
                </a:extLst>
              </a:tr>
            </a:tbl>
          </a:graphicData>
        </a:graphic>
      </p:graphicFrame>
      <p:sp>
        <p:nvSpPr>
          <p:cNvPr id="4" name="スライド番号プレースホルダー 3"/>
          <p:cNvSpPr>
            <a:spLocks noGrp="1"/>
          </p:cNvSpPr>
          <p:nvPr>
            <p:ph type="sldNum" sz="quarter" idx="12"/>
          </p:nvPr>
        </p:nvSpPr>
        <p:spPr/>
        <p:txBody>
          <a:bodyPr/>
          <a:lstStyle/>
          <a:p>
            <a:fld id="{271F4726-83E1-9743-9CB9-26C44A472F2A}" type="slidenum">
              <a:rPr kumimoji="1" lang="ja-JP" altLang="en-US" smtClean="0"/>
              <a:t>37</a:t>
            </a:fld>
            <a:endParaRPr kumimoji="1" lang="ja-JP" altLang="en-US"/>
          </a:p>
        </p:txBody>
      </p:sp>
    </p:spTree>
    <p:extLst>
      <p:ext uri="{BB962C8B-B14F-4D97-AF65-F5344CB8AC3E}">
        <p14:creationId xmlns:p14="http://schemas.microsoft.com/office/powerpoint/2010/main" val="811067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正方形/長方形 18"/>
          <p:cNvSpPr/>
          <p:nvPr/>
        </p:nvSpPr>
        <p:spPr>
          <a:xfrm>
            <a:off x="81653" y="1286022"/>
            <a:ext cx="8705546" cy="205184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3" name="図 2" descr="icon_156520_256.png"/>
          <p:cNvPicPr>
            <a:picLocks noChangeAspect="1"/>
          </p:cNvPicPr>
          <p:nvPr/>
        </p:nvPicPr>
        <p:blipFill rotWithShape="1">
          <a:blip r:embed="rId2">
            <a:extLst>
              <a:ext uri="{28A0092B-C50C-407E-A947-70E740481C1C}">
                <a14:useLocalDpi xmlns:a14="http://schemas.microsoft.com/office/drawing/2010/main" val="0"/>
              </a:ext>
            </a:extLst>
          </a:blip>
          <a:srcRect b="-1073"/>
          <a:stretch/>
        </p:blipFill>
        <p:spPr>
          <a:xfrm rot="20479974">
            <a:off x="6915629" y="-129545"/>
            <a:ext cx="932632" cy="942636"/>
          </a:xfrm>
          <a:prstGeom prst="rect">
            <a:avLst/>
          </a:prstGeom>
          <a:scene3d>
            <a:camera prst="orthographicFront">
              <a:rot lat="0" lon="10800000" rev="0"/>
            </a:camera>
            <a:lightRig rig="threePt" dir="t"/>
          </a:scene3d>
        </p:spPr>
      </p:pic>
      <p:pic>
        <p:nvPicPr>
          <p:cNvPr id="11" name="図 10"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65949" y="372367"/>
            <a:ext cx="983199" cy="983199"/>
          </a:xfrm>
          <a:prstGeom prst="rect">
            <a:avLst/>
          </a:prstGeom>
        </p:spPr>
      </p:pic>
      <p:pic>
        <p:nvPicPr>
          <p:cNvPr id="13" name="図 12"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95842" y="761231"/>
            <a:ext cx="355643" cy="355643"/>
          </a:xfrm>
          <a:prstGeom prst="rect">
            <a:avLst/>
          </a:prstGeom>
        </p:spPr>
      </p:pic>
      <p:pic>
        <p:nvPicPr>
          <p:cNvPr id="14" name="図 13"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7807163" y="497600"/>
            <a:ext cx="557965" cy="276999"/>
          </a:xfrm>
          <a:prstGeom prst="rect">
            <a:avLst/>
          </a:prstGeom>
          <a:noFill/>
        </p:spPr>
        <p:txBody>
          <a:bodyPr wrap="none" rtlCol="0">
            <a:spAutoFit/>
          </a:bodyPr>
          <a:lstStyle/>
          <a:p>
            <a:r>
              <a:rPr lang="ja-JP" altLang="en-US" sz="1200" dirty="0" smtClean="0">
                <a:solidFill>
                  <a:schemeClr val="bg1"/>
                </a:solidFill>
              </a:rPr>
              <a:t>しごと</a:t>
            </a:r>
            <a:endParaRPr kumimoji="1" lang="ja-JP" altLang="en-US" sz="1200" dirty="0">
              <a:solidFill>
                <a:schemeClr val="bg1"/>
              </a:solidFill>
            </a:endParaRPr>
          </a:p>
        </p:txBody>
      </p:sp>
      <p:sp>
        <p:nvSpPr>
          <p:cNvPr id="16" name="テキスト ボックス 15"/>
          <p:cNvSpPr txBox="1"/>
          <p:nvPr/>
        </p:nvSpPr>
        <p:spPr>
          <a:xfrm>
            <a:off x="450670" y="50393"/>
            <a:ext cx="6120411" cy="1077218"/>
          </a:xfrm>
          <a:prstGeom prst="rect">
            <a:avLst/>
          </a:prstGeom>
          <a:noFill/>
        </p:spPr>
        <p:txBody>
          <a:bodyPr wrap="none" rtlCol="0">
            <a:spAutoFit/>
          </a:bodyPr>
          <a:lstStyle/>
          <a:p>
            <a:r>
              <a:rPr kumimoji="1" lang="en-US" altLang="ja-JP" sz="2800" dirty="0" smtClean="0"/>
              <a:t>CSA</a:t>
            </a:r>
            <a:r>
              <a:rPr lang="ja-JP" altLang="en-US" sz="2800" dirty="0" smtClean="0"/>
              <a:t>（</a:t>
            </a:r>
            <a:r>
              <a:rPr lang="en-US" altLang="ja-JP" sz="2800" dirty="0" smtClean="0"/>
              <a:t>Community Supported Agriculture</a:t>
            </a:r>
            <a:r>
              <a:rPr lang="ja-JP" altLang="en-US" sz="2800" dirty="0" smtClean="0"/>
              <a:t>）</a:t>
            </a:r>
          </a:p>
          <a:p>
            <a:r>
              <a:rPr kumimoji="1" lang="ja-JP" altLang="en-US" sz="3600" dirty="0" smtClean="0"/>
              <a:t>根拠</a:t>
            </a:r>
            <a:r>
              <a:rPr kumimoji="1" lang="en-US" altLang="ja-JP" sz="3600" dirty="0" smtClean="0"/>
              <a:t>1</a:t>
            </a:r>
          </a:p>
        </p:txBody>
      </p:sp>
      <p:pic>
        <p:nvPicPr>
          <p:cNvPr id="17" name="図 16"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7944" y="763685"/>
            <a:ext cx="355643" cy="355643"/>
          </a:xfrm>
          <a:prstGeom prst="rect">
            <a:avLst/>
          </a:prstGeom>
        </p:spPr>
      </p:pic>
      <p:sp>
        <p:nvSpPr>
          <p:cNvPr id="18" name="テキスト ボックス 17"/>
          <p:cNvSpPr txBox="1"/>
          <p:nvPr/>
        </p:nvSpPr>
        <p:spPr>
          <a:xfrm>
            <a:off x="87644" y="1290932"/>
            <a:ext cx="1292662" cy="584776"/>
          </a:xfrm>
          <a:prstGeom prst="rect">
            <a:avLst/>
          </a:prstGeom>
          <a:solidFill>
            <a:schemeClr val="bg2"/>
          </a:solidFill>
          <a:ln>
            <a:solidFill>
              <a:schemeClr val="tx1"/>
            </a:solidFill>
          </a:ln>
        </p:spPr>
        <p:style>
          <a:lnRef idx="2">
            <a:schemeClr val="accent2"/>
          </a:lnRef>
          <a:fillRef idx="1">
            <a:schemeClr val="lt1"/>
          </a:fillRef>
          <a:effectRef idx="0">
            <a:schemeClr val="accent2"/>
          </a:effectRef>
          <a:fontRef idx="minor">
            <a:schemeClr val="dk1"/>
          </a:fontRef>
        </p:style>
        <p:txBody>
          <a:bodyPr vert="horz" wrap="square" rtlCol="0">
            <a:spAutoFit/>
          </a:bodyPr>
          <a:lstStyle/>
          <a:p>
            <a:pPr algn="ctr"/>
            <a:r>
              <a:rPr kumimoji="1" lang="ja-JP" altLang="en-US" sz="3200" dirty="0" smtClean="0">
                <a:solidFill>
                  <a:srgbClr val="000000"/>
                </a:solidFill>
              </a:rPr>
              <a:t>費用</a:t>
            </a:r>
            <a:endParaRPr kumimoji="1" lang="ja-JP" altLang="en-US" sz="3200" dirty="0">
              <a:solidFill>
                <a:srgbClr val="000000"/>
              </a:solidFill>
            </a:endParaRPr>
          </a:p>
        </p:txBody>
      </p:sp>
      <p:sp>
        <p:nvSpPr>
          <p:cNvPr id="20" name="テキスト ボックス 19"/>
          <p:cNvSpPr txBox="1"/>
          <p:nvPr/>
        </p:nvSpPr>
        <p:spPr>
          <a:xfrm>
            <a:off x="5824876" y="2696445"/>
            <a:ext cx="2964123" cy="646331"/>
          </a:xfrm>
          <a:prstGeom prst="rect">
            <a:avLst/>
          </a:prstGeom>
          <a:noFill/>
        </p:spPr>
        <p:txBody>
          <a:bodyPr wrap="none" rtlCol="0">
            <a:spAutoFit/>
          </a:bodyPr>
          <a:lstStyle/>
          <a:p>
            <a:r>
              <a:rPr kumimoji="1" lang="ja-JP" altLang="en-US" sz="3600" dirty="0" smtClean="0"/>
              <a:t>合計：</a:t>
            </a:r>
            <a:r>
              <a:rPr kumimoji="1" lang="en-US" altLang="ja-JP" sz="3600" dirty="0" smtClean="0"/>
              <a:t>500</a:t>
            </a:r>
            <a:r>
              <a:rPr kumimoji="1" lang="ja-JP" altLang="en-US" sz="3600" dirty="0" smtClean="0"/>
              <a:t>万円</a:t>
            </a:r>
            <a:endParaRPr kumimoji="1" lang="ja-JP" altLang="en-US" sz="3600" dirty="0"/>
          </a:p>
        </p:txBody>
      </p:sp>
      <p:sp>
        <p:nvSpPr>
          <p:cNvPr id="22" name="テキスト ボックス 21"/>
          <p:cNvSpPr txBox="1"/>
          <p:nvPr/>
        </p:nvSpPr>
        <p:spPr>
          <a:xfrm>
            <a:off x="1376894" y="1226144"/>
            <a:ext cx="1620957" cy="1569660"/>
          </a:xfrm>
          <a:prstGeom prst="rect">
            <a:avLst/>
          </a:prstGeom>
          <a:noFill/>
        </p:spPr>
        <p:txBody>
          <a:bodyPr wrap="none" rtlCol="0">
            <a:spAutoFit/>
          </a:bodyPr>
          <a:lstStyle/>
          <a:p>
            <a:r>
              <a:rPr kumimoji="1" lang="ja-JP" altLang="en-US" sz="3200" dirty="0" smtClean="0"/>
              <a:t>・</a:t>
            </a:r>
            <a:r>
              <a:rPr kumimoji="1" lang="en-US" altLang="ja-JP" sz="3200" dirty="0" smtClean="0"/>
              <a:t>PR</a:t>
            </a:r>
            <a:r>
              <a:rPr kumimoji="1" lang="ja-JP" altLang="en-US" sz="3200" dirty="0" smtClean="0"/>
              <a:t>費</a:t>
            </a:r>
            <a:endParaRPr kumimoji="1" lang="en-US" altLang="ja-JP" sz="3200" dirty="0" smtClean="0"/>
          </a:p>
          <a:p>
            <a:r>
              <a:rPr kumimoji="1" lang="ja-JP" altLang="en-US" sz="3200" dirty="0" smtClean="0"/>
              <a:t>・研修費</a:t>
            </a:r>
            <a:endParaRPr kumimoji="1" lang="en-US" altLang="ja-JP" sz="3200" dirty="0" smtClean="0"/>
          </a:p>
          <a:p>
            <a:r>
              <a:rPr kumimoji="1" lang="ja-JP" altLang="en-US" sz="3200" dirty="0" smtClean="0"/>
              <a:t>・人件費</a:t>
            </a:r>
            <a:endParaRPr kumimoji="1" lang="ja-JP" altLang="en-US" sz="3200" dirty="0"/>
          </a:p>
        </p:txBody>
      </p:sp>
      <p:sp>
        <p:nvSpPr>
          <p:cNvPr id="4" name="テキスト ボックス 3"/>
          <p:cNvSpPr txBox="1"/>
          <p:nvPr/>
        </p:nvSpPr>
        <p:spPr>
          <a:xfrm>
            <a:off x="2997851" y="2224071"/>
            <a:ext cx="4367602" cy="461665"/>
          </a:xfrm>
          <a:prstGeom prst="rect">
            <a:avLst/>
          </a:prstGeom>
          <a:noFill/>
        </p:spPr>
        <p:txBody>
          <a:bodyPr wrap="none" rtlCol="0">
            <a:spAutoFit/>
          </a:bodyPr>
          <a:lstStyle/>
          <a:p>
            <a:r>
              <a:rPr kumimoji="1" lang="en-US" altLang="ja-JP" sz="2400" dirty="0" smtClean="0"/>
              <a:t>630</a:t>
            </a:r>
            <a:r>
              <a:rPr kumimoji="1" lang="ja-JP" altLang="en-US" sz="2400" dirty="0" smtClean="0"/>
              <a:t>万（円</a:t>
            </a:r>
            <a:r>
              <a:rPr kumimoji="1" lang="en-US" altLang="ja-JP" sz="2400" dirty="0" smtClean="0"/>
              <a:t>/</a:t>
            </a:r>
            <a:r>
              <a:rPr kumimoji="1" lang="ja-JP" altLang="en-US" sz="2400" dirty="0" smtClean="0"/>
              <a:t>人</a:t>
            </a:r>
            <a:r>
              <a:rPr kumimoji="1" lang="en-US" altLang="ja-JP" sz="2400" dirty="0" smtClean="0"/>
              <a:t>/</a:t>
            </a:r>
            <a:r>
              <a:rPr kumimoji="1" lang="ja-JP" altLang="en-US" sz="2400" dirty="0" smtClean="0"/>
              <a:t>年）</a:t>
            </a:r>
            <a:r>
              <a:rPr kumimoji="1" lang="en-US" altLang="ja-JP" sz="2400" dirty="0" smtClean="0"/>
              <a:t>/2=</a:t>
            </a:r>
            <a:r>
              <a:rPr lang="en-US" altLang="ja-JP" sz="2400" u="sng" dirty="0" smtClean="0"/>
              <a:t>315</a:t>
            </a:r>
            <a:r>
              <a:rPr lang="ja-JP" altLang="en-US" sz="2400" u="sng" dirty="0" smtClean="0"/>
              <a:t>万円</a:t>
            </a:r>
            <a:r>
              <a:rPr lang="en-US" altLang="ja-JP" sz="2400" u="sng" dirty="0" smtClean="0"/>
              <a:t>/</a:t>
            </a:r>
            <a:r>
              <a:rPr lang="ja-JP" altLang="en-US" sz="2400" u="sng" dirty="0" smtClean="0"/>
              <a:t>年</a:t>
            </a:r>
            <a:endParaRPr kumimoji="1" lang="ja-JP" altLang="en-US" sz="2400" u="sng" dirty="0"/>
          </a:p>
        </p:txBody>
      </p:sp>
      <p:sp>
        <p:nvSpPr>
          <p:cNvPr id="5" name="テキスト ボックス 4"/>
          <p:cNvSpPr txBox="1"/>
          <p:nvPr/>
        </p:nvSpPr>
        <p:spPr>
          <a:xfrm>
            <a:off x="2990359" y="1762406"/>
            <a:ext cx="1268196" cy="461665"/>
          </a:xfrm>
          <a:prstGeom prst="rect">
            <a:avLst/>
          </a:prstGeom>
          <a:noFill/>
        </p:spPr>
        <p:txBody>
          <a:bodyPr wrap="none" rtlCol="0">
            <a:spAutoFit/>
          </a:bodyPr>
          <a:lstStyle/>
          <a:p>
            <a:r>
              <a:rPr kumimoji="1" lang="en-US" altLang="ja-JP" sz="2400" u="sng" dirty="0" smtClean="0"/>
              <a:t>100</a:t>
            </a:r>
            <a:r>
              <a:rPr kumimoji="1" lang="ja-JP" altLang="en-US" sz="2400" u="sng" dirty="0" smtClean="0"/>
              <a:t>万円</a:t>
            </a:r>
            <a:endParaRPr kumimoji="1" lang="en-US" altLang="ja-JP" sz="2400" u="sng" dirty="0" smtClean="0"/>
          </a:p>
        </p:txBody>
      </p:sp>
      <p:sp>
        <p:nvSpPr>
          <p:cNvPr id="24" name="テキスト ボックス 23"/>
          <p:cNvSpPr txBox="1"/>
          <p:nvPr/>
        </p:nvSpPr>
        <p:spPr>
          <a:xfrm>
            <a:off x="2990359" y="1226986"/>
            <a:ext cx="1112204" cy="461665"/>
          </a:xfrm>
          <a:prstGeom prst="rect">
            <a:avLst/>
          </a:prstGeom>
          <a:noFill/>
        </p:spPr>
        <p:txBody>
          <a:bodyPr wrap="none" rtlCol="0">
            <a:spAutoFit/>
          </a:bodyPr>
          <a:lstStyle/>
          <a:p>
            <a:r>
              <a:rPr kumimoji="1" lang="en-US" altLang="ja-JP" sz="2400" u="sng" dirty="0" smtClean="0"/>
              <a:t>85</a:t>
            </a:r>
            <a:r>
              <a:rPr kumimoji="1" lang="ja-JP" altLang="en-US" sz="2400" u="sng" dirty="0" smtClean="0"/>
              <a:t>万円</a:t>
            </a:r>
            <a:endParaRPr kumimoji="1" lang="ja-JP" altLang="en-US" sz="2400" u="sng" dirty="0"/>
          </a:p>
        </p:txBody>
      </p:sp>
      <p:pic>
        <p:nvPicPr>
          <p:cNvPr id="8" name="図 7"/>
          <p:cNvPicPr>
            <a:picLocks noChangeAspect="1"/>
          </p:cNvPicPr>
          <p:nvPr/>
        </p:nvPicPr>
        <p:blipFill>
          <a:blip r:embed="rId4"/>
          <a:stretch>
            <a:fillRect/>
          </a:stretch>
        </p:blipFill>
        <p:spPr>
          <a:xfrm>
            <a:off x="134266" y="3998380"/>
            <a:ext cx="8890000" cy="1524000"/>
          </a:xfrm>
          <a:prstGeom prst="rect">
            <a:avLst/>
          </a:prstGeom>
        </p:spPr>
      </p:pic>
      <p:pic>
        <p:nvPicPr>
          <p:cNvPr id="9" name="図 8"/>
          <p:cNvPicPr>
            <a:picLocks noChangeAspect="1"/>
          </p:cNvPicPr>
          <p:nvPr/>
        </p:nvPicPr>
        <p:blipFill>
          <a:blip r:embed="rId5"/>
          <a:stretch>
            <a:fillRect/>
          </a:stretch>
        </p:blipFill>
        <p:spPr>
          <a:xfrm>
            <a:off x="108865" y="5904456"/>
            <a:ext cx="8890000" cy="876300"/>
          </a:xfrm>
          <a:prstGeom prst="rect">
            <a:avLst/>
          </a:prstGeom>
        </p:spPr>
      </p:pic>
      <p:sp>
        <p:nvSpPr>
          <p:cNvPr id="12" name="テキスト ボックス 11"/>
          <p:cNvSpPr txBox="1"/>
          <p:nvPr/>
        </p:nvSpPr>
        <p:spPr>
          <a:xfrm>
            <a:off x="418627" y="5465874"/>
            <a:ext cx="461665" cy="438582"/>
          </a:xfrm>
          <a:prstGeom prst="rect">
            <a:avLst/>
          </a:prstGeom>
          <a:noFill/>
        </p:spPr>
        <p:txBody>
          <a:bodyPr vert="eaVert" wrap="none" rtlCol="0">
            <a:spAutoFit/>
          </a:bodyPr>
          <a:lstStyle/>
          <a:p>
            <a:r>
              <a:rPr lang="ja-JP" altLang="en-US" dirty="0" smtClean="0"/>
              <a:t>・・・</a:t>
            </a:r>
            <a:endParaRPr kumimoji="1" lang="en-US" altLang="ja-JP" dirty="0" smtClean="0"/>
          </a:p>
        </p:txBody>
      </p:sp>
      <p:sp>
        <p:nvSpPr>
          <p:cNvPr id="29" name="テキスト ボックス 28"/>
          <p:cNvSpPr txBox="1"/>
          <p:nvPr/>
        </p:nvSpPr>
        <p:spPr>
          <a:xfrm>
            <a:off x="67133" y="3397134"/>
            <a:ext cx="973667" cy="584776"/>
          </a:xfrm>
          <a:prstGeom prst="rect">
            <a:avLst/>
          </a:prstGeom>
          <a:solidFill>
            <a:schemeClr val="bg2"/>
          </a:solidFill>
          <a:ln>
            <a:solidFill>
              <a:schemeClr val="tx1"/>
            </a:solidFill>
          </a:ln>
        </p:spPr>
        <p:style>
          <a:lnRef idx="2">
            <a:schemeClr val="accent2"/>
          </a:lnRef>
          <a:fillRef idx="1">
            <a:schemeClr val="lt1"/>
          </a:fillRef>
          <a:effectRef idx="0">
            <a:schemeClr val="accent2"/>
          </a:effectRef>
          <a:fontRef idx="minor">
            <a:schemeClr val="dk1"/>
          </a:fontRef>
        </p:style>
        <p:txBody>
          <a:bodyPr vert="horz" wrap="square" rtlCol="0">
            <a:spAutoFit/>
          </a:bodyPr>
          <a:lstStyle/>
          <a:p>
            <a:pPr algn="ctr"/>
            <a:r>
              <a:rPr lang="en-US" altLang="ja-JP" sz="3200" dirty="0" smtClean="0">
                <a:solidFill>
                  <a:srgbClr val="000000"/>
                </a:solidFill>
              </a:rPr>
              <a:t>B/C</a:t>
            </a:r>
            <a:endParaRPr kumimoji="1" lang="ja-JP" altLang="en-US" sz="3200" dirty="0">
              <a:solidFill>
                <a:srgbClr val="000000"/>
              </a:solidFill>
            </a:endParaRPr>
          </a:p>
        </p:txBody>
      </p:sp>
    </p:spTree>
    <p:extLst>
      <p:ext uri="{BB962C8B-B14F-4D97-AF65-F5344CB8AC3E}">
        <p14:creationId xmlns:p14="http://schemas.microsoft.com/office/powerpoint/2010/main" val="26839964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図 2" descr="icon_156520_256.png"/>
          <p:cNvPicPr>
            <a:picLocks noChangeAspect="1"/>
          </p:cNvPicPr>
          <p:nvPr/>
        </p:nvPicPr>
        <p:blipFill rotWithShape="1">
          <a:blip r:embed="rId2">
            <a:extLst>
              <a:ext uri="{28A0092B-C50C-407E-A947-70E740481C1C}">
                <a14:useLocalDpi xmlns:a14="http://schemas.microsoft.com/office/drawing/2010/main" val="0"/>
              </a:ext>
            </a:extLst>
          </a:blip>
          <a:srcRect b="-1073"/>
          <a:stretch/>
        </p:blipFill>
        <p:spPr>
          <a:xfrm rot="20479974">
            <a:off x="6915629" y="-129545"/>
            <a:ext cx="932632" cy="942636"/>
          </a:xfrm>
          <a:prstGeom prst="rect">
            <a:avLst/>
          </a:prstGeom>
          <a:scene3d>
            <a:camera prst="orthographicFront">
              <a:rot lat="0" lon="10800000" rev="0"/>
            </a:camera>
            <a:lightRig rig="threePt" dir="t"/>
          </a:scene3d>
        </p:spPr>
      </p:pic>
      <p:pic>
        <p:nvPicPr>
          <p:cNvPr id="11" name="図 10"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65949" y="372367"/>
            <a:ext cx="983199" cy="983199"/>
          </a:xfrm>
          <a:prstGeom prst="rect">
            <a:avLst/>
          </a:prstGeom>
        </p:spPr>
      </p:pic>
      <p:pic>
        <p:nvPicPr>
          <p:cNvPr id="13" name="図 12"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95842" y="761231"/>
            <a:ext cx="355643" cy="355643"/>
          </a:xfrm>
          <a:prstGeom prst="rect">
            <a:avLst/>
          </a:prstGeom>
        </p:spPr>
      </p:pic>
      <p:pic>
        <p:nvPicPr>
          <p:cNvPr id="14" name="図 13"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7807163" y="497600"/>
            <a:ext cx="557965" cy="276999"/>
          </a:xfrm>
          <a:prstGeom prst="rect">
            <a:avLst/>
          </a:prstGeom>
          <a:noFill/>
        </p:spPr>
        <p:txBody>
          <a:bodyPr wrap="none" rtlCol="0">
            <a:spAutoFit/>
          </a:bodyPr>
          <a:lstStyle/>
          <a:p>
            <a:r>
              <a:rPr lang="ja-JP" altLang="en-US" sz="1200" dirty="0" smtClean="0">
                <a:solidFill>
                  <a:schemeClr val="bg1"/>
                </a:solidFill>
              </a:rPr>
              <a:t>しごと</a:t>
            </a:r>
            <a:endParaRPr kumimoji="1" lang="ja-JP" altLang="en-US" sz="1200" dirty="0">
              <a:solidFill>
                <a:schemeClr val="bg1"/>
              </a:solidFill>
            </a:endParaRPr>
          </a:p>
        </p:txBody>
      </p:sp>
      <p:sp>
        <p:nvSpPr>
          <p:cNvPr id="16" name="テキスト ボックス 15"/>
          <p:cNvSpPr txBox="1"/>
          <p:nvPr/>
        </p:nvSpPr>
        <p:spPr>
          <a:xfrm>
            <a:off x="450670" y="50393"/>
            <a:ext cx="3621454" cy="1077218"/>
          </a:xfrm>
          <a:prstGeom prst="rect">
            <a:avLst/>
          </a:prstGeom>
          <a:noFill/>
        </p:spPr>
        <p:txBody>
          <a:bodyPr wrap="none" rtlCol="0">
            <a:spAutoFit/>
          </a:bodyPr>
          <a:lstStyle/>
          <a:p>
            <a:r>
              <a:rPr kumimoji="1" lang="en-US" altLang="ja-JP" sz="2800" dirty="0" smtClean="0"/>
              <a:t>CSA</a:t>
            </a:r>
            <a:r>
              <a:rPr lang="ja-JP" altLang="en-US" sz="2800" dirty="0" smtClean="0"/>
              <a:t>（地域支援型農業）</a:t>
            </a:r>
          </a:p>
          <a:p>
            <a:r>
              <a:rPr kumimoji="1" lang="ja-JP" altLang="en-US" sz="3600" dirty="0" smtClean="0"/>
              <a:t>根拠</a:t>
            </a:r>
            <a:r>
              <a:rPr lang="en-US" altLang="ja-JP" sz="3600" dirty="0"/>
              <a:t>2</a:t>
            </a:r>
            <a:endParaRPr kumimoji="1" lang="en-US" altLang="ja-JP" sz="3600" dirty="0" smtClean="0"/>
          </a:p>
        </p:txBody>
      </p:sp>
      <p:pic>
        <p:nvPicPr>
          <p:cNvPr id="17" name="図 16"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7944" y="763685"/>
            <a:ext cx="355643" cy="355643"/>
          </a:xfrm>
          <a:prstGeom prst="rect">
            <a:avLst/>
          </a:prstGeom>
        </p:spPr>
      </p:pic>
      <p:graphicFrame>
        <p:nvGraphicFramePr>
          <p:cNvPr id="2" name="グラフ 1"/>
          <p:cNvGraphicFramePr/>
          <p:nvPr>
            <p:extLst>
              <p:ext uri="{D42A27DB-BD31-4B8C-83A1-F6EECF244321}">
                <p14:modId xmlns:p14="http://schemas.microsoft.com/office/powerpoint/2010/main" val="3735154670"/>
              </p:ext>
            </p:extLst>
          </p:nvPr>
        </p:nvGraphicFramePr>
        <p:xfrm>
          <a:off x="0" y="1988987"/>
          <a:ext cx="3427956" cy="41505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グラフ 6"/>
          <p:cNvGraphicFramePr/>
          <p:nvPr>
            <p:extLst>
              <p:ext uri="{D42A27DB-BD31-4B8C-83A1-F6EECF244321}">
                <p14:modId xmlns:p14="http://schemas.microsoft.com/office/powerpoint/2010/main" val="2639130277"/>
              </p:ext>
            </p:extLst>
          </p:nvPr>
        </p:nvGraphicFramePr>
        <p:xfrm>
          <a:off x="3361115" y="2348284"/>
          <a:ext cx="5782884" cy="3924888"/>
        </p:xfrm>
        <a:graphic>
          <a:graphicData uri="http://schemas.openxmlformats.org/drawingml/2006/chart">
            <c:chart xmlns:c="http://schemas.openxmlformats.org/drawingml/2006/chart" xmlns:r="http://schemas.openxmlformats.org/officeDocument/2006/relationships" r:id="rId5"/>
          </a:graphicData>
        </a:graphic>
      </p:graphicFrame>
      <p:sp>
        <p:nvSpPr>
          <p:cNvPr id="21" name="正方形/長方形 20"/>
          <p:cNvSpPr/>
          <p:nvPr/>
        </p:nvSpPr>
        <p:spPr>
          <a:xfrm>
            <a:off x="773438" y="6581001"/>
            <a:ext cx="8370561" cy="276999"/>
          </a:xfrm>
          <a:prstGeom prst="rect">
            <a:avLst/>
          </a:prstGeom>
        </p:spPr>
        <p:txBody>
          <a:bodyPr wrap="square">
            <a:spAutoFit/>
          </a:bodyPr>
          <a:lstStyle/>
          <a:p>
            <a:r>
              <a:rPr lang="ja-JP" altLang="en-US" sz="1200" dirty="0" smtClean="0"/>
              <a:t>日本における地域支援型農業</a:t>
            </a:r>
            <a:r>
              <a:rPr lang="en-US" altLang="ja-JP" sz="1200" dirty="0" smtClean="0"/>
              <a:t>(CSA)</a:t>
            </a:r>
            <a:r>
              <a:rPr lang="ja-JP" altLang="en-US" sz="1200" dirty="0" smtClean="0"/>
              <a:t>普及の可能性</a:t>
            </a:r>
            <a:r>
              <a:rPr lang="en-US" altLang="ja-JP" sz="1200" dirty="0" smtClean="0"/>
              <a:t>(2013)</a:t>
            </a:r>
            <a:r>
              <a:rPr lang="ja-JP" altLang="en-US" sz="1200" dirty="0" smtClean="0"/>
              <a:t>、高木秀彰、</a:t>
            </a:r>
            <a:r>
              <a:rPr lang="en-US" altLang="ja-JP" sz="1200" dirty="0" smtClean="0"/>
              <a:t>〈https</a:t>
            </a:r>
            <a:r>
              <a:rPr lang="en-US" altLang="ja-JP" sz="1200" dirty="0"/>
              <a:t>://</a:t>
            </a:r>
            <a:r>
              <a:rPr lang="en-US" altLang="ja-JP" sz="1200" dirty="0" err="1"/>
              <a:t>www.jkri.or.jp</a:t>
            </a:r>
            <a:r>
              <a:rPr lang="en-US" altLang="ja-JP" sz="1200" dirty="0"/>
              <a:t>/PDF/2013/</a:t>
            </a:r>
            <a:r>
              <a:rPr lang="en-US" altLang="ja-JP" sz="1200" dirty="0" smtClean="0"/>
              <a:t>Rep126takagi.pdf〉</a:t>
            </a:r>
            <a:r>
              <a:rPr lang="ja-JP" altLang="en-US" sz="1200" dirty="0" smtClean="0"/>
              <a:t>より</a:t>
            </a:r>
            <a:endParaRPr lang="ja-JP" altLang="en-US" sz="1200" dirty="0"/>
          </a:p>
        </p:txBody>
      </p:sp>
    </p:spTree>
    <p:extLst>
      <p:ext uri="{BB962C8B-B14F-4D97-AF65-F5344CB8AC3E}">
        <p14:creationId xmlns:p14="http://schemas.microsoft.com/office/powerpoint/2010/main" val="24541904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87175" y="761231"/>
            <a:ext cx="355643" cy="355643"/>
          </a:xfrm>
          <a:prstGeom prst="rect">
            <a:avLst/>
          </a:prstGeom>
        </p:spPr>
      </p:pic>
      <p:pic>
        <p:nvPicPr>
          <p:cNvPr id="13" name="図 12"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95842" y="761231"/>
            <a:ext cx="355643" cy="355643"/>
          </a:xfrm>
          <a:prstGeom prst="rect">
            <a:avLst/>
          </a:prstGeom>
        </p:spPr>
      </p:pic>
      <p:pic>
        <p:nvPicPr>
          <p:cNvPr id="14" name="図 13"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テキスト ボックス 15"/>
          <p:cNvSpPr txBox="1"/>
          <p:nvPr/>
        </p:nvSpPr>
        <p:spPr>
          <a:xfrm>
            <a:off x="196086" y="61803"/>
            <a:ext cx="3185487" cy="1077218"/>
          </a:xfrm>
          <a:prstGeom prst="rect">
            <a:avLst/>
          </a:prstGeom>
          <a:noFill/>
        </p:spPr>
        <p:txBody>
          <a:bodyPr wrap="none" rtlCol="0">
            <a:spAutoFit/>
          </a:bodyPr>
          <a:lstStyle/>
          <a:p>
            <a:r>
              <a:rPr lang="ja-JP" altLang="en-US" sz="2800" dirty="0" smtClean="0"/>
              <a:t>基本構想</a:t>
            </a:r>
            <a:endParaRPr lang="en-US" altLang="ja-JP" sz="2800" dirty="0" smtClean="0"/>
          </a:p>
          <a:p>
            <a:r>
              <a:rPr kumimoji="1" lang="ja-JP" altLang="en-US" sz="3600" dirty="0" smtClean="0"/>
              <a:t>背景：人口問題</a:t>
            </a:r>
            <a:endParaRPr kumimoji="1" lang="ja-JP" altLang="en-US" sz="3600" dirty="0"/>
          </a:p>
        </p:txBody>
      </p:sp>
      <p:pic>
        <p:nvPicPr>
          <p:cNvPr id="22" name="図 21"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56705" y="761231"/>
            <a:ext cx="355643" cy="355643"/>
          </a:xfrm>
          <a:prstGeom prst="rect">
            <a:avLst/>
          </a:prstGeom>
        </p:spPr>
      </p:pic>
      <p:sp>
        <p:nvSpPr>
          <p:cNvPr id="5" name="下矢印 4"/>
          <p:cNvSpPr/>
          <p:nvPr/>
        </p:nvSpPr>
        <p:spPr>
          <a:xfrm>
            <a:off x="1559946" y="4715330"/>
            <a:ext cx="643649" cy="359997"/>
          </a:xfrm>
          <a:prstGeom prst="downArrow">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1559946" y="2870086"/>
            <a:ext cx="643649" cy="359997"/>
          </a:xfrm>
          <a:prstGeom prst="downArrow">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Freeform 54"/>
          <p:cNvSpPr>
            <a:spLocks noEditPoints="1"/>
          </p:cNvSpPr>
          <p:nvPr/>
        </p:nvSpPr>
        <p:spPr bwMode="auto">
          <a:xfrm>
            <a:off x="3664312" y="1796298"/>
            <a:ext cx="709757" cy="720000"/>
          </a:xfrm>
          <a:custGeom>
            <a:avLst/>
            <a:gdLst>
              <a:gd name="T0" fmla="*/ 56 w 160"/>
              <a:gd name="T1" fmla="*/ 96 h 160"/>
              <a:gd name="T2" fmla="*/ 104 w 160"/>
              <a:gd name="T3" fmla="*/ 96 h 160"/>
              <a:gd name="T4" fmla="*/ 104 w 160"/>
              <a:gd name="T5" fmla="*/ 108 h 160"/>
              <a:gd name="T6" fmla="*/ 56 w 160"/>
              <a:gd name="T7" fmla="*/ 108 h 160"/>
              <a:gd name="T8" fmla="*/ 56 w 160"/>
              <a:gd name="T9" fmla="*/ 96 h 160"/>
              <a:gd name="T10" fmla="*/ 108 w 160"/>
              <a:gd name="T11" fmla="*/ 48 h 160"/>
              <a:gd name="T12" fmla="*/ 96 w 160"/>
              <a:gd name="T13" fmla="*/ 60 h 160"/>
              <a:gd name="T14" fmla="*/ 108 w 160"/>
              <a:gd name="T15" fmla="*/ 72 h 160"/>
              <a:gd name="T16" fmla="*/ 120 w 160"/>
              <a:gd name="T17" fmla="*/ 60 h 160"/>
              <a:gd name="T18" fmla="*/ 108 w 160"/>
              <a:gd name="T19" fmla="*/ 48 h 160"/>
              <a:gd name="T20" fmla="*/ 64 w 160"/>
              <a:gd name="T21" fmla="*/ 60 h 160"/>
              <a:gd name="T22" fmla="*/ 52 w 160"/>
              <a:gd name="T23" fmla="*/ 48 h 160"/>
              <a:gd name="T24" fmla="*/ 40 w 160"/>
              <a:gd name="T25" fmla="*/ 60 h 160"/>
              <a:gd name="T26" fmla="*/ 52 w 160"/>
              <a:gd name="T27" fmla="*/ 72 h 160"/>
              <a:gd name="T28" fmla="*/ 64 w 160"/>
              <a:gd name="T29" fmla="*/ 60 h 160"/>
              <a:gd name="T30" fmla="*/ 80 w 160"/>
              <a:gd name="T31" fmla="*/ 0 h 160"/>
              <a:gd name="T32" fmla="*/ 0 w 160"/>
              <a:gd name="T33" fmla="*/ 80 h 160"/>
              <a:gd name="T34" fmla="*/ 80 w 160"/>
              <a:gd name="T35" fmla="*/ 160 h 160"/>
              <a:gd name="T36" fmla="*/ 160 w 160"/>
              <a:gd name="T37" fmla="*/ 80 h 160"/>
              <a:gd name="T38" fmla="*/ 80 w 160"/>
              <a:gd name="T39" fmla="*/ 0 h 160"/>
              <a:gd name="T40" fmla="*/ 80 w 160"/>
              <a:gd name="T41" fmla="*/ 144 h 160"/>
              <a:gd name="T42" fmla="*/ 16 w 160"/>
              <a:gd name="T43" fmla="*/ 80 h 160"/>
              <a:gd name="T44" fmla="*/ 80 w 160"/>
              <a:gd name="T45" fmla="*/ 16 h 160"/>
              <a:gd name="T46" fmla="*/ 144 w 160"/>
              <a:gd name="T47" fmla="*/ 80 h 160"/>
              <a:gd name="T48" fmla="*/ 80 w 160"/>
              <a:gd name="T49" fmla="*/ 14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56" y="96"/>
                </a:moveTo>
                <a:cubicBezTo>
                  <a:pt x="104" y="96"/>
                  <a:pt x="104" y="96"/>
                  <a:pt x="104" y="96"/>
                </a:cubicBezTo>
                <a:cubicBezTo>
                  <a:pt x="104" y="108"/>
                  <a:pt x="104" y="108"/>
                  <a:pt x="104" y="108"/>
                </a:cubicBezTo>
                <a:cubicBezTo>
                  <a:pt x="56" y="108"/>
                  <a:pt x="56" y="108"/>
                  <a:pt x="56" y="108"/>
                </a:cubicBezTo>
                <a:lnTo>
                  <a:pt x="56" y="96"/>
                </a:lnTo>
                <a:close/>
                <a:moveTo>
                  <a:pt x="108" y="48"/>
                </a:moveTo>
                <a:cubicBezTo>
                  <a:pt x="101" y="48"/>
                  <a:pt x="96" y="53"/>
                  <a:pt x="96" y="60"/>
                </a:cubicBezTo>
                <a:cubicBezTo>
                  <a:pt x="96" y="67"/>
                  <a:pt x="101" y="72"/>
                  <a:pt x="108" y="72"/>
                </a:cubicBezTo>
                <a:cubicBezTo>
                  <a:pt x="115" y="72"/>
                  <a:pt x="120" y="67"/>
                  <a:pt x="120" y="60"/>
                </a:cubicBezTo>
                <a:cubicBezTo>
                  <a:pt x="120" y="53"/>
                  <a:pt x="115" y="48"/>
                  <a:pt x="108" y="48"/>
                </a:cubicBezTo>
                <a:close/>
                <a:moveTo>
                  <a:pt x="64" y="60"/>
                </a:moveTo>
                <a:cubicBezTo>
                  <a:pt x="64" y="53"/>
                  <a:pt x="59" y="48"/>
                  <a:pt x="52" y="48"/>
                </a:cubicBezTo>
                <a:cubicBezTo>
                  <a:pt x="45" y="48"/>
                  <a:pt x="40" y="53"/>
                  <a:pt x="40" y="60"/>
                </a:cubicBezTo>
                <a:cubicBezTo>
                  <a:pt x="40" y="67"/>
                  <a:pt x="45" y="72"/>
                  <a:pt x="52" y="72"/>
                </a:cubicBezTo>
                <a:cubicBezTo>
                  <a:pt x="59" y="72"/>
                  <a:pt x="64" y="67"/>
                  <a:pt x="64" y="60"/>
                </a:cubicBezTo>
                <a:close/>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80" y="144"/>
                </a:moveTo>
                <a:cubicBezTo>
                  <a:pt x="45" y="144"/>
                  <a:pt x="16" y="115"/>
                  <a:pt x="16" y="80"/>
                </a:cubicBezTo>
                <a:cubicBezTo>
                  <a:pt x="16" y="45"/>
                  <a:pt x="45" y="16"/>
                  <a:pt x="80" y="16"/>
                </a:cubicBezTo>
                <a:cubicBezTo>
                  <a:pt x="115" y="16"/>
                  <a:pt x="144" y="45"/>
                  <a:pt x="144" y="80"/>
                </a:cubicBezTo>
                <a:cubicBezTo>
                  <a:pt x="144" y="115"/>
                  <a:pt x="115" y="144"/>
                  <a:pt x="80" y="144"/>
                </a:cubicBezTo>
                <a:close/>
              </a:path>
            </a:pathLst>
          </a:custGeom>
          <a:solidFill>
            <a:schemeClr val="tx1"/>
          </a:solidFill>
          <a:ln>
            <a:solidFill>
              <a:schemeClr val="tx1"/>
            </a:solidFill>
          </a:ln>
          <a:extLst/>
        </p:spPr>
        <p:txBody>
          <a:bodyPr vert="horz" wrap="square" lIns="91440" tIns="45720" rIns="91440" bIns="45720" numCol="1" anchor="t" anchorCtr="0" compatLnSpc="1">
            <a:prstTxWarp prst="textNoShape">
              <a:avLst/>
            </a:prstTxWarp>
          </a:bodyPr>
          <a:lstStyle/>
          <a:p>
            <a:endParaRPr lang="ja-JP" altLang="en-US" kern="1200">
              <a:solidFill>
                <a:srgbClr val="000000"/>
              </a:solidFill>
            </a:endParaRPr>
          </a:p>
        </p:txBody>
      </p:sp>
      <p:sp>
        <p:nvSpPr>
          <p:cNvPr id="17" name="Freeform 57"/>
          <p:cNvSpPr>
            <a:spLocks noChangeAspect="1" noEditPoints="1"/>
          </p:cNvSpPr>
          <p:nvPr/>
        </p:nvSpPr>
        <p:spPr bwMode="auto">
          <a:xfrm>
            <a:off x="3664312" y="3646151"/>
            <a:ext cx="720000" cy="720000"/>
          </a:xfrm>
          <a:custGeom>
            <a:avLst/>
            <a:gdLst>
              <a:gd name="T0" fmla="*/ 108 w 160"/>
              <a:gd name="T1" fmla="*/ 72 h 160"/>
              <a:gd name="T2" fmla="*/ 120 w 160"/>
              <a:gd name="T3" fmla="*/ 60 h 160"/>
              <a:gd name="T4" fmla="*/ 108 w 160"/>
              <a:gd name="T5" fmla="*/ 48 h 160"/>
              <a:gd name="T6" fmla="*/ 96 w 160"/>
              <a:gd name="T7" fmla="*/ 60 h 160"/>
              <a:gd name="T8" fmla="*/ 108 w 160"/>
              <a:gd name="T9" fmla="*/ 72 h 160"/>
              <a:gd name="T10" fmla="*/ 52 w 160"/>
              <a:gd name="T11" fmla="*/ 72 h 160"/>
              <a:gd name="T12" fmla="*/ 64 w 160"/>
              <a:gd name="T13" fmla="*/ 60 h 160"/>
              <a:gd name="T14" fmla="*/ 52 w 160"/>
              <a:gd name="T15" fmla="*/ 48 h 160"/>
              <a:gd name="T16" fmla="*/ 40 w 160"/>
              <a:gd name="T17" fmla="*/ 60 h 160"/>
              <a:gd name="T18" fmla="*/ 52 w 160"/>
              <a:gd name="T19" fmla="*/ 72 h 160"/>
              <a:gd name="T20" fmla="*/ 80 w 160"/>
              <a:gd name="T21" fmla="*/ 0 h 160"/>
              <a:gd name="T22" fmla="*/ 0 w 160"/>
              <a:gd name="T23" fmla="*/ 80 h 160"/>
              <a:gd name="T24" fmla="*/ 80 w 160"/>
              <a:gd name="T25" fmla="*/ 160 h 160"/>
              <a:gd name="T26" fmla="*/ 160 w 160"/>
              <a:gd name="T27" fmla="*/ 80 h 160"/>
              <a:gd name="T28" fmla="*/ 80 w 160"/>
              <a:gd name="T29" fmla="*/ 0 h 160"/>
              <a:gd name="T30" fmla="*/ 80 w 160"/>
              <a:gd name="T31" fmla="*/ 144 h 160"/>
              <a:gd name="T32" fmla="*/ 16 w 160"/>
              <a:gd name="T33" fmla="*/ 80 h 160"/>
              <a:gd name="T34" fmla="*/ 80 w 160"/>
              <a:gd name="T35" fmla="*/ 16 h 160"/>
              <a:gd name="T36" fmla="*/ 144 w 160"/>
              <a:gd name="T37" fmla="*/ 80 h 160"/>
              <a:gd name="T38" fmla="*/ 80 w 160"/>
              <a:gd name="T39" fmla="*/ 144 h 160"/>
              <a:gd name="T40" fmla="*/ 80 w 160"/>
              <a:gd name="T41" fmla="*/ 96 h 160"/>
              <a:gd name="T42" fmla="*/ 39 w 160"/>
              <a:gd name="T43" fmla="*/ 124 h 160"/>
              <a:gd name="T44" fmla="*/ 52 w 160"/>
              <a:gd name="T45" fmla="*/ 124 h 160"/>
              <a:gd name="T46" fmla="*/ 80 w 160"/>
              <a:gd name="T47" fmla="*/ 108 h 160"/>
              <a:gd name="T48" fmla="*/ 108 w 160"/>
              <a:gd name="T49" fmla="*/ 124 h 160"/>
              <a:gd name="T50" fmla="*/ 121 w 160"/>
              <a:gd name="T51" fmla="*/ 124 h 160"/>
              <a:gd name="T52" fmla="*/ 80 w 160"/>
              <a:gd name="T53"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 h="160">
                <a:moveTo>
                  <a:pt x="108" y="72"/>
                </a:moveTo>
                <a:cubicBezTo>
                  <a:pt x="115" y="72"/>
                  <a:pt x="120" y="67"/>
                  <a:pt x="120" y="60"/>
                </a:cubicBezTo>
                <a:cubicBezTo>
                  <a:pt x="120" y="53"/>
                  <a:pt x="115" y="48"/>
                  <a:pt x="108" y="48"/>
                </a:cubicBezTo>
                <a:cubicBezTo>
                  <a:pt x="101" y="48"/>
                  <a:pt x="96" y="53"/>
                  <a:pt x="96" y="60"/>
                </a:cubicBezTo>
                <a:cubicBezTo>
                  <a:pt x="96" y="67"/>
                  <a:pt x="101" y="72"/>
                  <a:pt x="108" y="72"/>
                </a:cubicBezTo>
                <a:close/>
                <a:moveTo>
                  <a:pt x="52" y="72"/>
                </a:moveTo>
                <a:cubicBezTo>
                  <a:pt x="59" y="72"/>
                  <a:pt x="64" y="67"/>
                  <a:pt x="64" y="60"/>
                </a:cubicBezTo>
                <a:cubicBezTo>
                  <a:pt x="64" y="53"/>
                  <a:pt x="59" y="48"/>
                  <a:pt x="52" y="48"/>
                </a:cubicBezTo>
                <a:cubicBezTo>
                  <a:pt x="45" y="48"/>
                  <a:pt x="40" y="53"/>
                  <a:pt x="40" y="60"/>
                </a:cubicBezTo>
                <a:cubicBezTo>
                  <a:pt x="40" y="67"/>
                  <a:pt x="45" y="72"/>
                  <a:pt x="52" y="72"/>
                </a:cubicBezTo>
                <a:close/>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80" y="144"/>
                </a:moveTo>
                <a:cubicBezTo>
                  <a:pt x="45" y="144"/>
                  <a:pt x="16" y="115"/>
                  <a:pt x="16" y="80"/>
                </a:cubicBezTo>
                <a:cubicBezTo>
                  <a:pt x="16" y="45"/>
                  <a:pt x="45" y="16"/>
                  <a:pt x="80" y="16"/>
                </a:cubicBezTo>
                <a:cubicBezTo>
                  <a:pt x="115" y="16"/>
                  <a:pt x="144" y="45"/>
                  <a:pt x="144" y="80"/>
                </a:cubicBezTo>
                <a:cubicBezTo>
                  <a:pt x="144" y="115"/>
                  <a:pt x="115" y="144"/>
                  <a:pt x="80" y="144"/>
                </a:cubicBezTo>
                <a:close/>
                <a:moveTo>
                  <a:pt x="80" y="96"/>
                </a:moveTo>
                <a:cubicBezTo>
                  <a:pt x="61" y="96"/>
                  <a:pt x="45" y="108"/>
                  <a:pt x="39" y="124"/>
                </a:cubicBezTo>
                <a:cubicBezTo>
                  <a:pt x="52" y="124"/>
                  <a:pt x="52" y="124"/>
                  <a:pt x="52" y="124"/>
                </a:cubicBezTo>
                <a:cubicBezTo>
                  <a:pt x="58" y="114"/>
                  <a:pt x="68" y="108"/>
                  <a:pt x="80" y="108"/>
                </a:cubicBezTo>
                <a:cubicBezTo>
                  <a:pt x="92" y="108"/>
                  <a:pt x="102" y="114"/>
                  <a:pt x="108" y="124"/>
                </a:cubicBezTo>
                <a:cubicBezTo>
                  <a:pt x="121" y="124"/>
                  <a:pt x="121" y="124"/>
                  <a:pt x="121" y="124"/>
                </a:cubicBezTo>
                <a:cubicBezTo>
                  <a:pt x="115" y="108"/>
                  <a:pt x="99" y="96"/>
                  <a:pt x="80" y="96"/>
                </a:cubicBezTo>
                <a:close/>
              </a:path>
            </a:pathLst>
          </a:custGeom>
          <a:solidFill>
            <a:schemeClr val="tx1"/>
          </a:solidFill>
          <a:ln>
            <a:solidFill>
              <a:schemeClr val="tx1"/>
            </a:solidFill>
          </a:ln>
          <a:extLst/>
        </p:spPr>
        <p:txBody>
          <a:bodyPr vert="horz" wrap="square" lIns="91440" tIns="45720" rIns="91440" bIns="45720" numCol="1" anchor="t" anchorCtr="0" compatLnSpc="1">
            <a:prstTxWarp prst="textNoShape">
              <a:avLst/>
            </a:prstTxWarp>
          </a:bodyPr>
          <a:lstStyle/>
          <a:p>
            <a:endParaRPr lang="ja-JP" altLang="en-US" kern="1200">
              <a:solidFill>
                <a:srgbClr val="000000"/>
              </a:solidFill>
            </a:endParaRPr>
          </a:p>
        </p:txBody>
      </p:sp>
      <p:sp>
        <p:nvSpPr>
          <p:cNvPr id="18" name="Freeform 48"/>
          <p:cNvSpPr>
            <a:spLocks noChangeAspect="1" noEditPoints="1"/>
          </p:cNvSpPr>
          <p:nvPr/>
        </p:nvSpPr>
        <p:spPr bwMode="auto">
          <a:xfrm>
            <a:off x="3664312" y="5474803"/>
            <a:ext cx="720000" cy="720000"/>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80 w 160"/>
              <a:gd name="T11" fmla="*/ 144 h 160"/>
              <a:gd name="T12" fmla="*/ 16 w 160"/>
              <a:gd name="T13" fmla="*/ 80 h 160"/>
              <a:gd name="T14" fmla="*/ 80 w 160"/>
              <a:gd name="T15" fmla="*/ 16 h 160"/>
              <a:gd name="T16" fmla="*/ 144 w 160"/>
              <a:gd name="T17" fmla="*/ 80 h 160"/>
              <a:gd name="T18" fmla="*/ 80 w 160"/>
              <a:gd name="T19" fmla="*/ 144 h 160"/>
              <a:gd name="T20" fmla="*/ 113 w 160"/>
              <a:gd name="T21" fmla="*/ 46 h 160"/>
              <a:gd name="T22" fmla="*/ 105 w 160"/>
              <a:gd name="T23" fmla="*/ 55 h 160"/>
              <a:gd name="T24" fmla="*/ 96 w 160"/>
              <a:gd name="T25" fmla="*/ 46 h 160"/>
              <a:gd name="T26" fmla="*/ 88 w 160"/>
              <a:gd name="T27" fmla="*/ 55 h 160"/>
              <a:gd name="T28" fmla="*/ 96 w 160"/>
              <a:gd name="T29" fmla="*/ 63 h 160"/>
              <a:gd name="T30" fmla="*/ 88 w 160"/>
              <a:gd name="T31" fmla="*/ 72 h 160"/>
              <a:gd name="T32" fmla="*/ 96 w 160"/>
              <a:gd name="T33" fmla="*/ 80 h 160"/>
              <a:gd name="T34" fmla="*/ 105 w 160"/>
              <a:gd name="T35" fmla="*/ 72 h 160"/>
              <a:gd name="T36" fmla="*/ 113 w 160"/>
              <a:gd name="T37" fmla="*/ 80 h 160"/>
              <a:gd name="T38" fmla="*/ 122 w 160"/>
              <a:gd name="T39" fmla="*/ 72 h 160"/>
              <a:gd name="T40" fmla="*/ 113 w 160"/>
              <a:gd name="T41" fmla="*/ 63 h 160"/>
              <a:gd name="T42" fmla="*/ 122 w 160"/>
              <a:gd name="T43" fmla="*/ 55 h 160"/>
              <a:gd name="T44" fmla="*/ 113 w 160"/>
              <a:gd name="T45" fmla="*/ 46 h 160"/>
              <a:gd name="T46" fmla="*/ 47 w 160"/>
              <a:gd name="T47" fmla="*/ 80 h 160"/>
              <a:gd name="T48" fmla="*/ 55 w 160"/>
              <a:gd name="T49" fmla="*/ 72 h 160"/>
              <a:gd name="T50" fmla="*/ 64 w 160"/>
              <a:gd name="T51" fmla="*/ 80 h 160"/>
              <a:gd name="T52" fmla="*/ 72 w 160"/>
              <a:gd name="T53" fmla="*/ 72 h 160"/>
              <a:gd name="T54" fmla="*/ 64 w 160"/>
              <a:gd name="T55" fmla="*/ 63 h 160"/>
              <a:gd name="T56" fmla="*/ 72 w 160"/>
              <a:gd name="T57" fmla="*/ 55 h 160"/>
              <a:gd name="T58" fmla="*/ 64 w 160"/>
              <a:gd name="T59" fmla="*/ 46 h 160"/>
              <a:gd name="T60" fmla="*/ 55 w 160"/>
              <a:gd name="T61" fmla="*/ 55 h 160"/>
              <a:gd name="T62" fmla="*/ 47 w 160"/>
              <a:gd name="T63" fmla="*/ 46 h 160"/>
              <a:gd name="T64" fmla="*/ 38 w 160"/>
              <a:gd name="T65" fmla="*/ 55 h 160"/>
              <a:gd name="T66" fmla="*/ 47 w 160"/>
              <a:gd name="T67" fmla="*/ 63 h 160"/>
              <a:gd name="T68" fmla="*/ 38 w 160"/>
              <a:gd name="T69" fmla="*/ 72 h 160"/>
              <a:gd name="T70" fmla="*/ 47 w 160"/>
              <a:gd name="T71" fmla="*/ 80 h 160"/>
              <a:gd name="T72" fmla="*/ 80 w 160"/>
              <a:gd name="T73" fmla="*/ 96 h 160"/>
              <a:gd name="T74" fmla="*/ 39 w 160"/>
              <a:gd name="T75" fmla="*/ 124 h 160"/>
              <a:gd name="T76" fmla="*/ 121 w 160"/>
              <a:gd name="T77" fmla="*/ 124 h 160"/>
              <a:gd name="T78" fmla="*/ 80 w 160"/>
              <a:gd name="T79"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80" y="144"/>
                </a:moveTo>
                <a:cubicBezTo>
                  <a:pt x="45" y="144"/>
                  <a:pt x="16" y="115"/>
                  <a:pt x="16" y="80"/>
                </a:cubicBezTo>
                <a:cubicBezTo>
                  <a:pt x="16" y="45"/>
                  <a:pt x="45" y="16"/>
                  <a:pt x="80" y="16"/>
                </a:cubicBezTo>
                <a:cubicBezTo>
                  <a:pt x="115" y="16"/>
                  <a:pt x="144" y="45"/>
                  <a:pt x="144" y="80"/>
                </a:cubicBezTo>
                <a:cubicBezTo>
                  <a:pt x="144" y="115"/>
                  <a:pt x="115" y="144"/>
                  <a:pt x="80" y="144"/>
                </a:cubicBezTo>
                <a:close/>
                <a:moveTo>
                  <a:pt x="113" y="46"/>
                </a:moveTo>
                <a:cubicBezTo>
                  <a:pt x="105" y="55"/>
                  <a:pt x="105" y="55"/>
                  <a:pt x="105" y="55"/>
                </a:cubicBezTo>
                <a:cubicBezTo>
                  <a:pt x="96" y="46"/>
                  <a:pt x="96" y="46"/>
                  <a:pt x="96" y="46"/>
                </a:cubicBezTo>
                <a:cubicBezTo>
                  <a:pt x="88" y="55"/>
                  <a:pt x="88" y="55"/>
                  <a:pt x="88" y="55"/>
                </a:cubicBezTo>
                <a:cubicBezTo>
                  <a:pt x="96" y="63"/>
                  <a:pt x="96" y="63"/>
                  <a:pt x="96" y="63"/>
                </a:cubicBezTo>
                <a:cubicBezTo>
                  <a:pt x="88" y="72"/>
                  <a:pt x="88" y="72"/>
                  <a:pt x="88" y="72"/>
                </a:cubicBezTo>
                <a:cubicBezTo>
                  <a:pt x="96" y="80"/>
                  <a:pt x="96" y="80"/>
                  <a:pt x="96" y="80"/>
                </a:cubicBezTo>
                <a:cubicBezTo>
                  <a:pt x="105" y="72"/>
                  <a:pt x="105" y="72"/>
                  <a:pt x="105" y="72"/>
                </a:cubicBezTo>
                <a:cubicBezTo>
                  <a:pt x="113" y="80"/>
                  <a:pt x="113" y="80"/>
                  <a:pt x="113" y="80"/>
                </a:cubicBezTo>
                <a:cubicBezTo>
                  <a:pt x="122" y="72"/>
                  <a:pt x="122" y="72"/>
                  <a:pt x="122" y="72"/>
                </a:cubicBezTo>
                <a:cubicBezTo>
                  <a:pt x="113" y="63"/>
                  <a:pt x="113" y="63"/>
                  <a:pt x="113" y="63"/>
                </a:cubicBezTo>
                <a:cubicBezTo>
                  <a:pt x="122" y="55"/>
                  <a:pt x="122" y="55"/>
                  <a:pt x="122" y="55"/>
                </a:cubicBezTo>
                <a:lnTo>
                  <a:pt x="113" y="46"/>
                </a:lnTo>
                <a:close/>
                <a:moveTo>
                  <a:pt x="47" y="80"/>
                </a:moveTo>
                <a:cubicBezTo>
                  <a:pt x="55" y="72"/>
                  <a:pt x="55" y="72"/>
                  <a:pt x="55" y="72"/>
                </a:cubicBezTo>
                <a:cubicBezTo>
                  <a:pt x="64" y="80"/>
                  <a:pt x="64" y="80"/>
                  <a:pt x="64" y="80"/>
                </a:cubicBezTo>
                <a:cubicBezTo>
                  <a:pt x="72" y="72"/>
                  <a:pt x="72" y="72"/>
                  <a:pt x="72" y="72"/>
                </a:cubicBezTo>
                <a:cubicBezTo>
                  <a:pt x="64" y="63"/>
                  <a:pt x="64" y="63"/>
                  <a:pt x="64" y="63"/>
                </a:cubicBezTo>
                <a:cubicBezTo>
                  <a:pt x="72" y="55"/>
                  <a:pt x="72" y="55"/>
                  <a:pt x="72" y="55"/>
                </a:cubicBezTo>
                <a:cubicBezTo>
                  <a:pt x="64" y="46"/>
                  <a:pt x="64" y="46"/>
                  <a:pt x="64" y="46"/>
                </a:cubicBezTo>
                <a:cubicBezTo>
                  <a:pt x="55" y="55"/>
                  <a:pt x="55" y="55"/>
                  <a:pt x="55" y="55"/>
                </a:cubicBezTo>
                <a:cubicBezTo>
                  <a:pt x="47" y="46"/>
                  <a:pt x="47" y="46"/>
                  <a:pt x="47" y="46"/>
                </a:cubicBezTo>
                <a:cubicBezTo>
                  <a:pt x="38" y="55"/>
                  <a:pt x="38" y="55"/>
                  <a:pt x="38" y="55"/>
                </a:cubicBezTo>
                <a:cubicBezTo>
                  <a:pt x="47" y="63"/>
                  <a:pt x="47" y="63"/>
                  <a:pt x="47" y="63"/>
                </a:cubicBezTo>
                <a:cubicBezTo>
                  <a:pt x="38" y="72"/>
                  <a:pt x="38" y="72"/>
                  <a:pt x="38" y="72"/>
                </a:cubicBezTo>
                <a:lnTo>
                  <a:pt x="47" y="80"/>
                </a:lnTo>
                <a:close/>
                <a:moveTo>
                  <a:pt x="80" y="96"/>
                </a:moveTo>
                <a:cubicBezTo>
                  <a:pt x="61" y="96"/>
                  <a:pt x="46" y="108"/>
                  <a:pt x="39" y="124"/>
                </a:cubicBezTo>
                <a:cubicBezTo>
                  <a:pt x="121" y="124"/>
                  <a:pt x="121" y="124"/>
                  <a:pt x="121" y="124"/>
                </a:cubicBezTo>
                <a:cubicBezTo>
                  <a:pt x="114" y="108"/>
                  <a:pt x="99" y="96"/>
                  <a:pt x="80" y="96"/>
                </a:cubicBezTo>
                <a:close/>
              </a:path>
            </a:pathLst>
          </a:custGeom>
          <a:solidFill>
            <a:schemeClr val="tx1"/>
          </a:solidFill>
          <a:ln>
            <a:solidFill>
              <a:schemeClr val="tx1"/>
            </a:solidFill>
          </a:ln>
          <a:extLst/>
        </p:spPr>
        <p:txBody>
          <a:bodyPr vert="horz" wrap="square" lIns="91440" tIns="45720" rIns="91440" bIns="45720" numCol="1" anchor="t" anchorCtr="0" compatLnSpc="1">
            <a:prstTxWarp prst="textNoShape">
              <a:avLst/>
            </a:prstTxWarp>
          </a:bodyPr>
          <a:lstStyle/>
          <a:p>
            <a:endParaRPr lang="ja-JP" altLang="en-US" kern="1200">
              <a:solidFill>
                <a:srgbClr val="000000"/>
              </a:solidFill>
            </a:endParaRPr>
          </a:p>
        </p:txBody>
      </p:sp>
      <p:sp>
        <p:nvSpPr>
          <p:cNvPr id="9" name="角丸四角形 8"/>
          <p:cNvSpPr/>
          <p:nvPr/>
        </p:nvSpPr>
        <p:spPr>
          <a:xfrm>
            <a:off x="275407" y="1597904"/>
            <a:ext cx="3270081" cy="1076506"/>
          </a:xfrm>
          <a:prstGeom prst="roundRect">
            <a:avLst/>
          </a:prstGeom>
          <a:solidFill>
            <a:schemeClr val="accent4"/>
          </a:solidFill>
          <a:ln w="76200" cmpd="sng">
            <a:solidFill>
              <a:srgbClr val="EDA8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smtClean="0">
                <a:solidFill>
                  <a:schemeClr val="tx1"/>
                </a:solidFill>
              </a:rPr>
              <a:t>人口の減少</a:t>
            </a:r>
            <a:endParaRPr lang="en-US" altLang="ja-JP" sz="2800" dirty="0" smtClean="0">
              <a:solidFill>
                <a:schemeClr val="tx1"/>
              </a:solidFill>
            </a:endParaRPr>
          </a:p>
          <a:p>
            <a:pPr algn="ctr"/>
            <a:r>
              <a:rPr lang="ja-JP" altLang="en-US" sz="2800" dirty="0" smtClean="0">
                <a:solidFill>
                  <a:schemeClr val="tx1"/>
                </a:solidFill>
              </a:rPr>
              <a:t>高齢者</a:t>
            </a:r>
            <a:r>
              <a:rPr lang="ja-JP" altLang="en-US" sz="2800" dirty="0">
                <a:solidFill>
                  <a:schemeClr val="tx1"/>
                </a:solidFill>
              </a:rPr>
              <a:t>比率の増加</a:t>
            </a:r>
          </a:p>
        </p:txBody>
      </p:sp>
      <p:sp>
        <p:nvSpPr>
          <p:cNvPr id="11" name="角丸四角形 10"/>
          <p:cNvSpPr/>
          <p:nvPr/>
        </p:nvSpPr>
        <p:spPr>
          <a:xfrm>
            <a:off x="269488" y="3440426"/>
            <a:ext cx="3276000" cy="1053140"/>
          </a:xfrm>
          <a:prstGeom prst="roundRect">
            <a:avLst/>
          </a:prstGeom>
          <a:solidFill>
            <a:schemeClr val="accent4"/>
          </a:solidFill>
          <a:ln w="76200" cmpd="sng">
            <a:solidFill>
              <a:srgbClr val="EDA807"/>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800" dirty="0">
                <a:solidFill>
                  <a:srgbClr val="000000"/>
                </a:solidFill>
                <a:latin typeface="+mn-ea"/>
              </a:rPr>
              <a:t>労働力の不足</a:t>
            </a:r>
            <a:endParaRPr lang="en-US" altLang="ja-JP" sz="2800" dirty="0">
              <a:solidFill>
                <a:srgbClr val="000000"/>
              </a:solidFill>
              <a:latin typeface="+mn-ea"/>
            </a:endParaRPr>
          </a:p>
          <a:p>
            <a:pPr algn="ctr"/>
            <a:r>
              <a:rPr lang="ja-JP" altLang="en-US" sz="2800" dirty="0">
                <a:solidFill>
                  <a:srgbClr val="000000"/>
                </a:solidFill>
                <a:latin typeface="+mn-ea"/>
              </a:rPr>
              <a:t>生産力の低下</a:t>
            </a:r>
          </a:p>
        </p:txBody>
      </p:sp>
      <p:sp>
        <p:nvSpPr>
          <p:cNvPr id="20" name="角丸四角形 19"/>
          <p:cNvSpPr/>
          <p:nvPr/>
        </p:nvSpPr>
        <p:spPr>
          <a:xfrm>
            <a:off x="269488" y="5276350"/>
            <a:ext cx="3276000" cy="1080000"/>
          </a:xfrm>
          <a:prstGeom prst="roundRect">
            <a:avLst/>
          </a:prstGeom>
          <a:solidFill>
            <a:schemeClr val="accent4"/>
          </a:solidFill>
          <a:ln w="76200" cmpd="sng">
            <a:solidFill>
              <a:srgbClr val="EDA807"/>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3600" b="1" dirty="0" smtClean="0">
                <a:solidFill>
                  <a:srgbClr val="000000"/>
                </a:solidFill>
              </a:rPr>
              <a:t>財政の深刻化</a:t>
            </a:r>
            <a:endParaRPr lang="ja-JP" altLang="en-US" sz="3600" b="1" dirty="0">
              <a:solidFill>
                <a:srgbClr val="000000"/>
              </a:solidFill>
            </a:endParaRPr>
          </a:p>
        </p:txBody>
      </p:sp>
      <p:sp>
        <p:nvSpPr>
          <p:cNvPr id="23" name="正方形/長方形 22"/>
          <p:cNvSpPr/>
          <p:nvPr/>
        </p:nvSpPr>
        <p:spPr>
          <a:xfrm>
            <a:off x="5277714" y="6079351"/>
            <a:ext cx="3745112" cy="276999"/>
          </a:xfrm>
          <a:prstGeom prst="rect">
            <a:avLst/>
          </a:prstGeom>
        </p:spPr>
        <p:txBody>
          <a:bodyPr wrap="square">
            <a:spAutoFit/>
          </a:bodyPr>
          <a:lstStyle/>
          <a:p>
            <a:r>
              <a:rPr lang="en-US" altLang="ja-JP" sz="1200" dirty="0">
                <a:solidFill>
                  <a:srgbClr val="000000"/>
                </a:solidFill>
                <a:hlinkClick r:id="rId3"/>
              </a:rPr>
              <a:t>http://www.ipss.go.jp/syoushika/tohkei/</a:t>
            </a:r>
            <a:r>
              <a:rPr lang="en-US" altLang="ja-JP" sz="1200" dirty="0" smtClean="0">
                <a:solidFill>
                  <a:srgbClr val="000000"/>
                </a:solidFill>
                <a:hlinkClick r:id="rId3"/>
              </a:rPr>
              <a:t>Mainmenu.asp</a:t>
            </a:r>
            <a:r>
              <a:rPr lang="ja-JP" altLang="en-US" sz="1200" dirty="0" smtClean="0"/>
              <a:t>　</a:t>
            </a:r>
            <a:endParaRPr lang="ja-JP" altLang="en-US" sz="1200" dirty="0"/>
          </a:p>
        </p:txBody>
      </p:sp>
      <p:graphicFrame>
        <p:nvGraphicFramePr>
          <p:cNvPr id="25" name="グラフ 24"/>
          <p:cNvGraphicFramePr/>
          <p:nvPr>
            <p:extLst>
              <p:ext uri="{D42A27DB-BD31-4B8C-83A1-F6EECF244321}">
                <p14:modId xmlns:p14="http://schemas.microsoft.com/office/powerpoint/2010/main" val="3789626739"/>
              </p:ext>
            </p:extLst>
          </p:nvPr>
        </p:nvGraphicFramePr>
        <p:xfrm>
          <a:off x="4757839" y="1775090"/>
          <a:ext cx="4319872" cy="3239580"/>
        </p:xfrm>
        <a:graphic>
          <a:graphicData uri="http://schemas.openxmlformats.org/drawingml/2006/chart">
            <c:chart xmlns:c="http://schemas.openxmlformats.org/drawingml/2006/chart" xmlns:r="http://schemas.openxmlformats.org/officeDocument/2006/relationships" r:id="rId4"/>
          </a:graphicData>
        </a:graphic>
      </p:graphicFrame>
      <p:sp>
        <p:nvSpPr>
          <p:cNvPr id="4" name="正方形/長方形 3"/>
          <p:cNvSpPr/>
          <p:nvPr/>
        </p:nvSpPr>
        <p:spPr>
          <a:xfrm>
            <a:off x="4985595" y="2033536"/>
            <a:ext cx="338554" cy="261610"/>
          </a:xfrm>
          <a:prstGeom prst="rect">
            <a:avLst/>
          </a:prstGeom>
        </p:spPr>
        <p:txBody>
          <a:bodyPr wrap="none">
            <a:spAutoFit/>
          </a:bodyPr>
          <a:lstStyle/>
          <a:p>
            <a:pPr algn="ctr">
              <a:defRPr sz="1100" b="1" i="0" u="none" strike="noStrike" kern="1200" baseline="0">
                <a:solidFill>
                  <a:prstClr val="black"/>
                </a:solidFill>
                <a:latin typeface="+mn-lt"/>
                <a:ea typeface="+mn-ea"/>
                <a:cs typeface="+mn-cs"/>
              </a:defRPr>
            </a:pPr>
            <a:r>
              <a:rPr lang="ja-JP" altLang="en-US" dirty="0"/>
              <a:t>人</a:t>
            </a:r>
          </a:p>
        </p:txBody>
      </p:sp>
      <p:sp>
        <p:nvSpPr>
          <p:cNvPr id="7" name="正方形/長方形 6"/>
          <p:cNvSpPr/>
          <p:nvPr/>
        </p:nvSpPr>
        <p:spPr>
          <a:xfrm>
            <a:off x="4749531" y="1395512"/>
            <a:ext cx="4320000" cy="400110"/>
          </a:xfrm>
          <a:prstGeom prst="rect">
            <a:avLst/>
          </a:prstGeom>
          <a:solidFill>
            <a:schemeClr val="tx2"/>
          </a:solidFill>
        </p:spPr>
        <p:txBody>
          <a:bodyPr wrap="square">
            <a:spAutoFit/>
          </a:bodyPr>
          <a:lstStyle/>
          <a:p>
            <a:pPr algn="ctr">
              <a:defRPr sz="2000" b="1" i="0" u="none" strike="noStrike" kern="1200" baseline="0">
                <a:solidFill>
                  <a:prstClr val="black"/>
                </a:solidFill>
                <a:latin typeface="+mn-lt"/>
                <a:ea typeface="+mn-ea"/>
                <a:cs typeface="+mn-cs"/>
              </a:defRPr>
            </a:pPr>
            <a:r>
              <a:rPr lang="ja-JP" altLang="en-US" dirty="0" smtClean="0">
                <a:solidFill>
                  <a:schemeClr val="bg1"/>
                </a:solidFill>
              </a:rPr>
              <a:t>将来</a:t>
            </a:r>
            <a:r>
              <a:rPr lang="ja-JP" altLang="en-US" dirty="0">
                <a:solidFill>
                  <a:schemeClr val="bg1"/>
                </a:solidFill>
              </a:rPr>
              <a:t>人口推計</a:t>
            </a:r>
          </a:p>
        </p:txBody>
      </p:sp>
      <p:sp>
        <p:nvSpPr>
          <p:cNvPr id="8" name="正方形/長方形 7"/>
          <p:cNvSpPr/>
          <p:nvPr/>
        </p:nvSpPr>
        <p:spPr>
          <a:xfrm>
            <a:off x="4738807" y="1395512"/>
            <a:ext cx="4320000" cy="4960838"/>
          </a:xfrm>
          <a:prstGeom prst="rect">
            <a:avLst/>
          </a:prstGeom>
          <a:no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角丸四角形吹き出し 25"/>
          <p:cNvSpPr/>
          <p:nvPr/>
        </p:nvSpPr>
        <p:spPr>
          <a:xfrm>
            <a:off x="5324149" y="5014670"/>
            <a:ext cx="3113683" cy="1064681"/>
          </a:xfrm>
          <a:prstGeom prst="wedgeRoundRectCallout">
            <a:avLst>
              <a:gd name="adj1" fmla="val 58763"/>
              <a:gd name="adj2" fmla="val -81768"/>
              <a:gd name="adj3" fmla="val 16667"/>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5324149" y="5075327"/>
            <a:ext cx="3086702" cy="954107"/>
          </a:xfrm>
          <a:prstGeom prst="rect">
            <a:avLst/>
          </a:prstGeom>
        </p:spPr>
        <p:txBody>
          <a:bodyPr wrap="square">
            <a:spAutoFit/>
          </a:bodyPr>
          <a:lstStyle/>
          <a:p>
            <a:pPr algn="ctr"/>
            <a:r>
              <a:rPr lang="en-US" altLang="ja-JP" sz="2800" dirty="0" smtClean="0">
                <a:solidFill>
                  <a:schemeClr val="bg1"/>
                </a:solidFill>
                <a:latin typeface="+mn-ea"/>
              </a:rPr>
              <a:t>2060</a:t>
            </a:r>
            <a:r>
              <a:rPr lang="ja-JP" altLang="en-US" sz="2800" dirty="0" smtClean="0">
                <a:solidFill>
                  <a:schemeClr val="bg1"/>
                </a:solidFill>
                <a:latin typeface="+mn-ea"/>
              </a:rPr>
              <a:t>年</a:t>
            </a:r>
            <a:r>
              <a:rPr lang="ja-JP" altLang="en-US" sz="2800" dirty="0">
                <a:solidFill>
                  <a:schemeClr val="bg1"/>
                </a:solidFill>
                <a:latin typeface="+mn-ea"/>
              </a:rPr>
              <a:t>には</a:t>
            </a:r>
            <a:r>
              <a:rPr lang="ja-JP" altLang="en-US" sz="2800" dirty="0" smtClean="0">
                <a:solidFill>
                  <a:schemeClr val="bg1"/>
                </a:solidFill>
                <a:latin typeface="+mn-ea"/>
              </a:rPr>
              <a:t>約</a:t>
            </a:r>
            <a:r>
              <a:rPr lang="en-US" altLang="ja-JP" sz="2800" dirty="0" smtClean="0">
                <a:solidFill>
                  <a:schemeClr val="bg1"/>
                </a:solidFill>
                <a:latin typeface="+mn-ea"/>
              </a:rPr>
              <a:t>4</a:t>
            </a:r>
            <a:r>
              <a:rPr lang="ja-JP" altLang="en-US" sz="2800" dirty="0" smtClean="0">
                <a:solidFill>
                  <a:schemeClr val="bg1"/>
                </a:solidFill>
                <a:latin typeface="+mn-ea"/>
              </a:rPr>
              <a:t>割が</a:t>
            </a:r>
            <a:r>
              <a:rPr lang="en-US" altLang="ja-JP" sz="2800" dirty="0" smtClean="0">
                <a:solidFill>
                  <a:schemeClr val="bg1"/>
                </a:solidFill>
                <a:latin typeface="+mn-ea"/>
              </a:rPr>
              <a:t>65</a:t>
            </a:r>
            <a:r>
              <a:rPr lang="ja-JP" altLang="en-US" sz="2800" dirty="0" smtClean="0">
                <a:solidFill>
                  <a:schemeClr val="bg1"/>
                </a:solidFill>
                <a:latin typeface="+mn-ea"/>
              </a:rPr>
              <a:t>歳</a:t>
            </a:r>
            <a:r>
              <a:rPr lang="ja-JP" altLang="en-US" sz="2800" dirty="0">
                <a:solidFill>
                  <a:schemeClr val="bg1"/>
                </a:solidFill>
                <a:latin typeface="+mn-ea"/>
              </a:rPr>
              <a:t>以上</a:t>
            </a:r>
            <a:r>
              <a:rPr lang="ja-JP" altLang="en-US" sz="2800" dirty="0" smtClean="0">
                <a:solidFill>
                  <a:schemeClr val="bg1"/>
                </a:solidFill>
                <a:latin typeface="+mn-ea"/>
              </a:rPr>
              <a:t>に</a:t>
            </a:r>
            <a:r>
              <a:rPr lang="en-US" altLang="ja-JP" sz="2800" dirty="0" smtClean="0">
                <a:solidFill>
                  <a:schemeClr val="bg1"/>
                </a:solidFill>
                <a:latin typeface="+mn-ea"/>
              </a:rPr>
              <a:t>!!</a:t>
            </a:r>
            <a:endParaRPr lang="ja-JP" altLang="en-US" sz="2800" dirty="0">
              <a:solidFill>
                <a:schemeClr val="bg1"/>
              </a:solidFill>
              <a:latin typeface="+mn-ea"/>
            </a:endParaRPr>
          </a:p>
        </p:txBody>
      </p:sp>
      <p:sp>
        <p:nvSpPr>
          <p:cNvPr id="3" name="スライド番号プレースホルダー 2"/>
          <p:cNvSpPr>
            <a:spLocks noGrp="1"/>
          </p:cNvSpPr>
          <p:nvPr>
            <p:ph type="sldNum" sz="quarter" idx="12"/>
          </p:nvPr>
        </p:nvSpPr>
        <p:spPr/>
        <p:txBody>
          <a:bodyPr/>
          <a:lstStyle/>
          <a:p>
            <a:fld id="{271F4726-83E1-9743-9CB9-26C44A472F2A}" type="slidenum">
              <a:rPr kumimoji="1" lang="ja-JP" altLang="en-US" smtClean="0"/>
              <a:t>4</a:t>
            </a:fld>
            <a:endParaRPr kumimoji="1" lang="ja-JP" altLang="en-US"/>
          </a:p>
        </p:txBody>
      </p:sp>
    </p:spTree>
    <p:extLst>
      <p:ext uri="{BB962C8B-B14F-4D97-AF65-F5344CB8AC3E}">
        <p14:creationId xmlns:p14="http://schemas.microsoft.com/office/powerpoint/2010/main" val="279993246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図 2" descr="icon_156520_256.png"/>
          <p:cNvPicPr>
            <a:picLocks noChangeAspect="1"/>
          </p:cNvPicPr>
          <p:nvPr/>
        </p:nvPicPr>
        <p:blipFill rotWithShape="1">
          <a:blip r:embed="rId2">
            <a:extLst>
              <a:ext uri="{28A0092B-C50C-407E-A947-70E740481C1C}">
                <a14:useLocalDpi xmlns:a14="http://schemas.microsoft.com/office/drawing/2010/main" val="0"/>
              </a:ext>
            </a:extLst>
          </a:blip>
          <a:srcRect b="-1073"/>
          <a:stretch/>
        </p:blipFill>
        <p:spPr>
          <a:xfrm rot="20479974">
            <a:off x="6915629" y="-129545"/>
            <a:ext cx="932632" cy="942636"/>
          </a:xfrm>
          <a:prstGeom prst="rect">
            <a:avLst/>
          </a:prstGeom>
          <a:scene3d>
            <a:camera prst="orthographicFront">
              <a:rot lat="0" lon="10800000" rev="0"/>
            </a:camera>
            <a:lightRig rig="threePt" dir="t"/>
          </a:scene3d>
        </p:spPr>
      </p:pic>
      <p:pic>
        <p:nvPicPr>
          <p:cNvPr id="11" name="図 10"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65949" y="372367"/>
            <a:ext cx="983199" cy="983199"/>
          </a:xfrm>
          <a:prstGeom prst="rect">
            <a:avLst/>
          </a:prstGeom>
        </p:spPr>
      </p:pic>
      <p:pic>
        <p:nvPicPr>
          <p:cNvPr id="13" name="図 12"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95842" y="761231"/>
            <a:ext cx="355643" cy="355643"/>
          </a:xfrm>
          <a:prstGeom prst="rect">
            <a:avLst/>
          </a:prstGeom>
        </p:spPr>
      </p:pic>
      <p:pic>
        <p:nvPicPr>
          <p:cNvPr id="14" name="図 13"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7807163" y="497600"/>
            <a:ext cx="557965" cy="276999"/>
          </a:xfrm>
          <a:prstGeom prst="rect">
            <a:avLst/>
          </a:prstGeom>
          <a:noFill/>
        </p:spPr>
        <p:txBody>
          <a:bodyPr wrap="none" rtlCol="0">
            <a:spAutoFit/>
          </a:bodyPr>
          <a:lstStyle/>
          <a:p>
            <a:r>
              <a:rPr lang="ja-JP" altLang="en-US" sz="1200" dirty="0" smtClean="0">
                <a:solidFill>
                  <a:schemeClr val="bg1"/>
                </a:solidFill>
              </a:rPr>
              <a:t>しごと</a:t>
            </a:r>
            <a:endParaRPr kumimoji="1" lang="ja-JP" altLang="en-US" sz="1200" dirty="0">
              <a:solidFill>
                <a:schemeClr val="bg1"/>
              </a:solidFill>
            </a:endParaRPr>
          </a:p>
        </p:txBody>
      </p:sp>
      <p:sp>
        <p:nvSpPr>
          <p:cNvPr id="16" name="テキスト ボックス 15"/>
          <p:cNvSpPr txBox="1"/>
          <p:nvPr/>
        </p:nvSpPr>
        <p:spPr>
          <a:xfrm>
            <a:off x="450670" y="50393"/>
            <a:ext cx="5724644" cy="1077218"/>
          </a:xfrm>
          <a:prstGeom prst="rect">
            <a:avLst/>
          </a:prstGeom>
          <a:noFill/>
        </p:spPr>
        <p:txBody>
          <a:bodyPr wrap="none" rtlCol="0">
            <a:spAutoFit/>
          </a:bodyPr>
          <a:lstStyle/>
          <a:p>
            <a:r>
              <a:rPr lang="ja-JP" altLang="en-US" sz="2800" dirty="0" smtClean="0"/>
              <a:t>医療系企業誘致政策</a:t>
            </a:r>
            <a:endParaRPr kumimoji="1" lang="en-US" altLang="ja-JP" sz="2800" dirty="0" smtClean="0"/>
          </a:p>
          <a:p>
            <a:r>
              <a:rPr lang="ja-JP" altLang="en-US" sz="3600" dirty="0" smtClean="0"/>
              <a:t>工場建設費補助額設定基準</a:t>
            </a:r>
            <a:endParaRPr kumimoji="1" lang="ja-JP" altLang="en-US" sz="3600" dirty="0"/>
          </a:p>
        </p:txBody>
      </p:sp>
      <p:pic>
        <p:nvPicPr>
          <p:cNvPr id="17" name="図 16"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7944" y="763685"/>
            <a:ext cx="355643" cy="355643"/>
          </a:xfrm>
          <a:prstGeom prst="rect">
            <a:avLst/>
          </a:prstGeom>
        </p:spPr>
      </p:pic>
      <p:sp>
        <p:nvSpPr>
          <p:cNvPr id="32" name="テキスト ボックス 31"/>
          <p:cNvSpPr txBox="1"/>
          <p:nvPr/>
        </p:nvSpPr>
        <p:spPr>
          <a:xfrm>
            <a:off x="203150" y="4505007"/>
            <a:ext cx="492443" cy="1260521"/>
          </a:xfrm>
          <a:prstGeom prst="rect">
            <a:avLst/>
          </a:prstGeom>
          <a:noFill/>
        </p:spPr>
        <p:txBody>
          <a:bodyPr vert="eaVert" wrap="none" rtlCol="0">
            <a:spAutoFit/>
          </a:bodyPr>
          <a:lstStyle/>
          <a:p>
            <a:r>
              <a:rPr kumimoji="1" lang="ja-JP" altLang="en-US" sz="2000" dirty="0" smtClean="0">
                <a:solidFill>
                  <a:srgbClr val="FFFFFF"/>
                </a:solidFill>
              </a:rPr>
              <a:t>プログラム</a:t>
            </a:r>
            <a:endParaRPr kumimoji="1" lang="ja-JP" altLang="en-US" sz="2000" dirty="0">
              <a:solidFill>
                <a:srgbClr val="FFFFFF"/>
              </a:solidFill>
            </a:endParaRPr>
          </a:p>
        </p:txBody>
      </p:sp>
      <p:sp>
        <p:nvSpPr>
          <p:cNvPr id="36" name="テキスト ボックス 35"/>
          <p:cNvSpPr txBox="1"/>
          <p:nvPr/>
        </p:nvSpPr>
        <p:spPr>
          <a:xfrm>
            <a:off x="6001208" y="5900943"/>
            <a:ext cx="2659702" cy="646331"/>
          </a:xfrm>
          <a:prstGeom prst="rect">
            <a:avLst/>
          </a:prstGeom>
          <a:noFill/>
        </p:spPr>
        <p:txBody>
          <a:bodyPr wrap="none" rtlCol="0">
            <a:spAutoFit/>
          </a:bodyPr>
          <a:lstStyle/>
          <a:p>
            <a:r>
              <a:rPr lang="ja-JP" altLang="en-US" b="1" dirty="0" smtClean="0">
                <a:solidFill>
                  <a:schemeClr val="bg1"/>
                </a:solidFill>
              </a:rPr>
              <a:t>最後には行政に提案する</a:t>
            </a:r>
            <a:endParaRPr lang="en-US" altLang="ja-JP" b="1" dirty="0" smtClean="0">
              <a:solidFill>
                <a:schemeClr val="bg1"/>
              </a:solidFill>
            </a:endParaRPr>
          </a:p>
          <a:p>
            <a:r>
              <a:rPr lang="ja-JP" altLang="en-US" b="1" dirty="0" smtClean="0">
                <a:solidFill>
                  <a:schemeClr val="bg1"/>
                </a:solidFill>
              </a:rPr>
              <a:t>イベントを開催！</a:t>
            </a:r>
            <a:endParaRPr lang="en-US" altLang="ja-JP" b="1" dirty="0" smtClean="0">
              <a:solidFill>
                <a:schemeClr val="bg1"/>
              </a:solidFill>
            </a:endParaRPr>
          </a:p>
        </p:txBody>
      </p:sp>
      <p:sp>
        <p:nvSpPr>
          <p:cNvPr id="19" name="テキスト ボックス 18"/>
          <p:cNvSpPr txBox="1"/>
          <p:nvPr/>
        </p:nvSpPr>
        <p:spPr>
          <a:xfrm>
            <a:off x="1" y="1498620"/>
            <a:ext cx="9265501" cy="1384995"/>
          </a:xfrm>
          <a:prstGeom prst="rect">
            <a:avLst/>
          </a:prstGeom>
          <a:noFill/>
        </p:spPr>
        <p:txBody>
          <a:bodyPr wrap="square" rtlCol="0">
            <a:spAutoFit/>
          </a:bodyPr>
          <a:lstStyle/>
          <a:p>
            <a:r>
              <a:rPr kumimoji="1" lang="ja-JP" altLang="en-US" sz="2800" dirty="0" smtClean="0"/>
              <a:t>先行事例</a:t>
            </a:r>
            <a:r>
              <a:rPr kumimoji="1" lang="en-US" altLang="ja-JP" sz="2800" dirty="0" smtClean="0"/>
              <a:t>①〜</a:t>
            </a:r>
            <a:r>
              <a:rPr kumimoji="1" lang="ja-JP" altLang="en-US" sz="2800" dirty="0" smtClean="0"/>
              <a:t>都城広域定住自立圏の企業立地優遇制度</a:t>
            </a:r>
            <a:r>
              <a:rPr kumimoji="1" lang="en-US" altLang="ja-JP" sz="2800" dirty="0" smtClean="0"/>
              <a:t>〜</a:t>
            </a:r>
          </a:p>
          <a:p>
            <a:endParaRPr lang="en-US" altLang="ja-JP" sz="2800" dirty="0"/>
          </a:p>
          <a:p>
            <a:r>
              <a:rPr lang="ja-JP" altLang="en-US" sz="2800" dirty="0" smtClean="0"/>
              <a:t>・用地所得費</a:t>
            </a:r>
            <a:r>
              <a:rPr lang="en-US" altLang="ja-JP" sz="2800" dirty="0" smtClean="0"/>
              <a:t>×50%(</a:t>
            </a:r>
            <a:r>
              <a:rPr lang="ja-JP" altLang="en-US" sz="2800" u="sng" dirty="0" smtClean="0"/>
              <a:t>限度額</a:t>
            </a:r>
            <a:r>
              <a:rPr lang="en-US" altLang="ja-JP" sz="2800" u="sng" dirty="0" smtClean="0"/>
              <a:t>5,000</a:t>
            </a:r>
            <a:r>
              <a:rPr lang="ja-JP" altLang="en-US" sz="2800" u="sng" dirty="0" smtClean="0"/>
              <a:t>万円</a:t>
            </a:r>
            <a:r>
              <a:rPr lang="ja-JP" altLang="en-US" sz="2800" dirty="0" smtClean="0"/>
              <a:t>）</a:t>
            </a:r>
            <a:endParaRPr kumimoji="1" lang="ja-JP" altLang="en-US" sz="2800" dirty="0"/>
          </a:p>
        </p:txBody>
      </p:sp>
      <p:cxnSp>
        <p:nvCxnSpPr>
          <p:cNvPr id="30" name="直線矢印コネクタ 29"/>
          <p:cNvCxnSpPr/>
          <p:nvPr/>
        </p:nvCxnSpPr>
        <p:spPr>
          <a:xfrm>
            <a:off x="3997805" y="2960230"/>
            <a:ext cx="0" cy="1005003"/>
          </a:xfrm>
          <a:prstGeom prst="straightConnector1">
            <a:avLst/>
          </a:prstGeom>
          <a:ln>
            <a:solidFill>
              <a:srgbClr val="DD3246"/>
            </a:solidFill>
            <a:tailEnd type="arrow"/>
          </a:ln>
        </p:spPr>
        <p:style>
          <a:lnRef idx="2">
            <a:schemeClr val="accent1"/>
          </a:lnRef>
          <a:fillRef idx="0">
            <a:schemeClr val="accent1"/>
          </a:fillRef>
          <a:effectRef idx="1">
            <a:schemeClr val="accent1"/>
          </a:effectRef>
          <a:fontRef idx="minor">
            <a:schemeClr val="tx1"/>
          </a:fontRef>
        </p:style>
      </p:cxnSp>
      <p:sp>
        <p:nvSpPr>
          <p:cNvPr id="31" name="テキスト ボックス 30"/>
          <p:cNvSpPr txBox="1"/>
          <p:nvPr/>
        </p:nvSpPr>
        <p:spPr>
          <a:xfrm>
            <a:off x="359912" y="4122033"/>
            <a:ext cx="6614311" cy="1077218"/>
          </a:xfrm>
          <a:prstGeom prst="rect">
            <a:avLst/>
          </a:prstGeom>
          <a:noFill/>
        </p:spPr>
        <p:txBody>
          <a:bodyPr wrap="none" rtlCol="0">
            <a:spAutoFit/>
          </a:bodyPr>
          <a:lstStyle/>
          <a:p>
            <a:r>
              <a:rPr kumimoji="1" lang="ja-JP" altLang="en-US" sz="2800" dirty="0" smtClean="0"/>
              <a:t>上記を基準に妥当な割合を算出した結果、</a:t>
            </a:r>
            <a:endParaRPr kumimoji="1" lang="en-US" altLang="ja-JP" sz="2800" dirty="0" smtClean="0"/>
          </a:p>
          <a:p>
            <a:r>
              <a:rPr kumimoji="1" lang="ja-JP" altLang="en-US" sz="2800" dirty="0" smtClean="0"/>
              <a:t>補助額を</a:t>
            </a:r>
            <a:r>
              <a:rPr kumimoji="1" lang="ja-JP" altLang="en-US" sz="3600" b="1" dirty="0" smtClean="0"/>
              <a:t>２割</a:t>
            </a:r>
            <a:r>
              <a:rPr kumimoji="1" lang="ja-JP" altLang="en-US" sz="2800" dirty="0" smtClean="0"/>
              <a:t>と設定</a:t>
            </a:r>
            <a:endParaRPr kumimoji="1" lang="ja-JP" altLang="en-US" sz="2800" dirty="0"/>
          </a:p>
        </p:txBody>
      </p:sp>
      <p:sp>
        <p:nvSpPr>
          <p:cNvPr id="27" name="正方形/長方形 26"/>
          <p:cNvSpPr/>
          <p:nvPr/>
        </p:nvSpPr>
        <p:spPr>
          <a:xfrm>
            <a:off x="450670" y="4122033"/>
            <a:ext cx="6338635" cy="1077218"/>
          </a:xfrm>
          <a:prstGeom prst="rect">
            <a:avLst/>
          </a:prstGeom>
          <a:noFill/>
          <a:ln>
            <a:solidFill>
              <a:srgbClr val="3798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271F4726-83E1-9743-9CB9-26C44A472F2A}" type="slidenum">
              <a:rPr kumimoji="1" lang="ja-JP" altLang="en-US" smtClean="0"/>
              <a:t>40</a:t>
            </a:fld>
            <a:endParaRPr kumimoji="1" lang="ja-JP" altLang="en-US"/>
          </a:p>
        </p:txBody>
      </p:sp>
    </p:spTree>
    <p:extLst>
      <p:ext uri="{BB962C8B-B14F-4D97-AF65-F5344CB8AC3E}">
        <p14:creationId xmlns:p14="http://schemas.microsoft.com/office/powerpoint/2010/main" val="483498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図 2" descr="icon_156520_256.png"/>
          <p:cNvPicPr>
            <a:picLocks noChangeAspect="1"/>
          </p:cNvPicPr>
          <p:nvPr/>
        </p:nvPicPr>
        <p:blipFill rotWithShape="1">
          <a:blip r:embed="rId2">
            <a:extLst>
              <a:ext uri="{28A0092B-C50C-407E-A947-70E740481C1C}">
                <a14:useLocalDpi xmlns:a14="http://schemas.microsoft.com/office/drawing/2010/main" val="0"/>
              </a:ext>
            </a:extLst>
          </a:blip>
          <a:srcRect b="-1073"/>
          <a:stretch/>
        </p:blipFill>
        <p:spPr>
          <a:xfrm rot="20479974">
            <a:off x="6915629" y="-129545"/>
            <a:ext cx="932632" cy="942636"/>
          </a:xfrm>
          <a:prstGeom prst="rect">
            <a:avLst/>
          </a:prstGeom>
          <a:scene3d>
            <a:camera prst="orthographicFront">
              <a:rot lat="0" lon="10800000" rev="0"/>
            </a:camera>
            <a:lightRig rig="threePt" dir="t"/>
          </a:scene3d>
        </p:spPr>
      </p:pic>
      <p:pic>
        <p:nvPicPr>
          <p:cNvPr id="11" name="図 10"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65949" y="372367"/>
            <a:ext cx="983199" cy="983199"/>
          </a:xfrm>
          <a:prstGeom prst="rect">
            <a:avLst/>
          </a:prstGeom>
        </p:spPr>
      </p:pic>
      <p:pic>
        <p:nvPicPr>
          <p:cNvPr id="13" name="図 12"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95842" y="761231"/>
            <a:ext cx="355643" cy="355643"/>
          </a:xfrm>
          <a:prstGeom prst="rect">
            <a:avLst/>
          </a:prstGeom>
        </p:spPr>
      </p:pic>
      <p:pic>
        <p:nvPicPr>
          <p:cNvPr id="14" name="図 13"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7807163" y="497600"/>
            <a:ext cx="557965" cy="276999"/>
          </a:xfrm>
          <a:prstGeom prst="rect">
            <a:avLst/>
          </a:prstGeom>
          <a:noFill/>
        </p:spPr>
        <p:txBody>
          <a:bodyPr wrap="none" rtlCol="0">
            <a:spAutoFit/>
          </a:bodyPr>
          <a:lstStyle/>
          <a:p>
            <a:r>
              <a:rPr lang="ja-JP" altLang="en-US" sz="1200" dirty="0" smtClean="0">
                <a:solidFill>
                  <a:schemeClr val="bg1"/>
                </a:solidFill>
              </a:rPr>
              <a:t>しごと</a:t>
            </a:r>
            <a:endParaRPr kumimoji="1" lang="ja-JP" altLang="en-US" sz="1200" dirty="0">
              <a:solidFill>
                <a:schemeClr val="bg1"/>
              </a:solidFill>
            </a:endParaRPr>
          </a:p>
        </p:txBody>
      </p:sp>
      <p:sp>
        <p:nvSpPr>
          <p:cNvPr id="16" name="テキスト ボックス 15"/>
          <p:cNvSpPr txBox="1"/>
          <p:nvPr/>
        </p:nvSpPr>
        <p:spPr>
          <a:xfrm>
            <a:off x="450670" y="50393"/>
            <a:ext cx="5724644" cy="1077218"/>
          </a:xfrm>
          <a:prstGeom prst="rect">
            <a:avLst/>
          </a:prstGeom>
          <a:noFill/>
        </p:spPr>
        <p:txBody>
          <a:bodyPr wrap="none" rtlCol="0">
            <a:spAutoFit/>
          </a:bodyPr>
          <a:lstStyle/>
          <a:p>
            <a:r>
              <a:rPr lang="ja-JP" altLang="en-US" sz="2800" dirty="0" smtClean="0"/>
              <a:t>医療系企業誘致政策</a:t>
            </a:r>
          </a:p>
          <a:p>
            <a:r>
              <a:rPr lang="ja-JP" altLang="en-US" sz="3600" dirty="0" smtClean="0"/>
              <a:t>固定資産税補助額設定基準</a:t>
            </a:r>
            <a:endParaRPr kumimoji="1" lang="ja-JP" altLang="en-US" sz="3600" dirty="0"/>
          </a:p>
        </p:txBody>
      </p:sp>
      <p:pic>
        <p:nvPicPr>
          <p:cNvPr id="17" name="図 16"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7944" y="763685"/>
            <a:ext cx="355643" cy="355643"/>
          </a:xfrm>
          <a:prstGeom prst="rect">
            <a:avLst/>
          </a:prstGeom>
        </p:spPr>
      </p:pic>
      <p:sp>
        <p:nvSpPr>
          <p:cNvPr id="32" name="テキスト ボックス 31"/>
          <p:cNvSpPr txBox="1"/>
          <p:nvPr/>
        </p:nvSpPr>
        <p:spPr>
          <a:xfrm>
            <a:off x="203150" y="4505007"/>
            <a:ext cx="492443" cy="1260521"/>
          </a:xfrm>
          <a:prstGeom prst="rect">
            <a:avLst/>
          </a:prstGeom>
          <a:noFill/>
        </p:spPr>
        <p:txBody>
          <a:bodyPr vert="eaVert" wrap="none" rtlCol="0">
            <a:spAutoFit/>
          </a:bodyPr>
          <a:lstStyle/>
          <a:p>
            <a:r>
              <a:rPr kumimoji="1" lang="ja-JP" altLang="en-US" sz="2000" dirty="0" smtClean="0">
                <a:solidFill>
                  <a:srgbClr val="FFFFFF"/>
                </a:solidFill>
              </a:rPr>
              <a:t>プログラム</a:t>
            </a:r>
            <a:endParaRPr kumimoji="1" lang="ja-JP" altLang="en-US" sz="2000" dirty="0">
              <a:solidFill>
                <a:srgbClr val="FFFFFF"/>
              </a:solidFill>
            </a:endParaRPr>
          </a:p>
        </p:txBody>
      </p:sp>
      <p:sp>
        <p:nvSpPr>
          <p:cNvPr id="19" name="テキスト ボックス 18"/>
          <p:cNvSpPr txBox="1"/>
          <p:nvPr/>
        </p:nvSpPr>
        <p:spPr>
          <a:xfrm>
            <a:off x="1" y="1498620"/>
            <a:ext cx="9265501" cy="2246769"/>
          </a:xfrm>
          <a:prstGeom prst="rect">
            <a:avLst/>
          </a:prstGeom>
          <a:noFill/>
        </p:spPr>
        <p:txBody>
          <a:bodyPr wrap="square" rtlCol="0">
            <a:spAutoFit/>
          </a:bodyPr>
          <a:lstStyle/>
          <a:p>
            <a:r>
              <a:rPr kumimoji="1" lang="ja-JP" altLang="en-US" sz="2800" dirty="0" smtClean="0"/>
              <a:t>先行事例</a:t>
            </a:r>
            <a:r>
              <a:rPr lang="en-US" altLang="ja-JP" sz="2800" dirty="0" smtClean="0"/>
              <a:t>②</a:t>
            </a:r>
            <a:r>
              <a:rPr kumimoji="1" lang="en-US" altLang="ja-JP" sz="2800" dirty="0" smtClean="0"/>
              <a:t>〜</a:t>
            </a:r>
            <a:r>
              <a:rPr kumimoji="1" lang="ja-JP" altLang="en-US" sz="2800" dirty="0" smtClean="0"/>
              <a:t>中田原工業団地医療産業等立地推奨金</a:t>
            </a:r>
            <a:r>
              <a:rPr kumimoji="1" lang="en-US" altLang="ja-JP" sz="2800" dirty="0" smtClean="0"/>
              <a:t>〜</a:t>
            </a:r>
          </a:p>
          <a:p>
            <a:endParaRPr lang="en-US" altLang="ja-JP" sz="2800" dirty="0"/>
          </a:p>
          <a:p>
            <a:r>
              <a:rPr kumimoji="1" lang="ja-JP" altLang="en-US" sz="2800" dirty="0" smtClean="0"/>
              <a:t>・</a:t>
            </a:r>
            <a:r>
              <a:rPr lang="ja-JP" altLang="en-US" sz="2800" dirty="0"/>
              <a:t>医薬品、医療用具、医薬部外品、化粧品、特別用途食品の製造等に係る</a:t>
            </a:r>
            <a:r>
              <a:rPr lang="ja-JP" altLang="en-US" sz="2800" dirty="0" smtClean="0"/>
              <a:t>企業に対し、</a:t>
            </a:r>
            <a:r>
              <a:rPr lang="ja-JP" altLang="en-US" sz="2800" u="sng" dirty="0" smtClean="0"/>
              <a:t>固定資産税相当額を</a:t>
            </a:r>
            <a:r>
              <a:rPr lang="en-US" altLang="ja-JP" sz="2800" u="sng" dirty="0" smtClean="0"/>
              <a:t>5</a:t>
            </a:r>
            <a:r>
              <a:rPr lang="ja-JP" altLang="en-US" sz="2800" u="sng" dirty="0" smtClean="0"/>
              <a:t>年間助成</a:t>
            </a:r>
            <a:endParaRPr kumimoji="1" lang="en-US" altLang="ja-JP" sz="2800" u="sng" dirty="0" smtClean="0"/>
          </a:p>
          <a:p>
            <a:endParaRPr lang="en-US" altLang="ja-JP" sz="2800" dirty="0"/>
          </a:p>
        </p:txBody>
      </p:sp>
      <p:cxnSp>
        <p:nvCxnSpPr>
          <p:cNvPr id="18" name="直線矢印コネクタ 17"/>
          <p:cNvCxnSpPr/>
          <p:nvPr/>
        </p:nvCxnSpPr>
        <p:spPr>
          <a:xfrm>
            <a:off x="4219632" y="3343204"/>
            <a:ext cx="0" cy="1005003"/>
          </a:xfrm>
          <a:prstGeom prst="straightConnector1">
            <a:avLst/>
          </a:prstGeom>
          <a:ln>
            <a:solidFill>
              <a:srgbClr val="DD3246"/>
            </a:solidFill>
            <a:tailEnd type="arrow"/>
          </a:ln>
        </p:spPr>
        <p:style>
          <a:lnRef idx="2">
            <a:schemeClr val="accent1"/>
          </a:lnRef>
          <a:fillRef idx="0">
            <a:schemeClr val="accent1"/>
          </a:fillRef>
          <a:effectRef idx="1">
            <a:schemeClr val="accent1"/>
          </a:effectRef>
          <a:fontRef idx="minor">
            <a:schemeClr val="tx1"/>
          </a:fontRef>
        </p:style>
      </p:cxnSp>
      <p:sp>
        <p:nvSpPr>
          <p:cNvPr id="20" name="テキスト ボックス 19"/>
          <p:cNvSpPr txBox="1"/>
          <p:nvPr/>
        </p:nvSpPr>
        <p:spPr>
          <a:xfrm>
            <a:off x="1023985" y="4614766"/>
            <a:ext cx="6391293" cy="954107"/>
          </a:xfrm>
          <a:prstGeom prst="rect">
            <a:avLst/>
          </a:prstGeom>
          <a:noFill/>
        </p:spPr>
        <p:txBody>
          <a:bodyPr wrap="none" rtlCol="0">
            <a:spAutoFit/>
          </a:bodyPr>
          <a:lstStyle/>
          <a:p>
            <a:r>
              <a:rPr kumimoji="1" lang="ja-JP" altLang="en-US" sz="2800" dirty="0" smtClean="0"/>
              <a:t>上記を基準に、土浦協同病院が隣接する</a:t>
            </a:r>
            <a:endParaRPr kumimoji="1" lang="en-US" altLang="ja-JP" sz="2800" dirty="0" smtClean="0"/>
          </a:p>
          <a:p>
            <a:r>
              <a:rPr kumimoji="1" lang="ja-JP" altLang="en-US" sz="2800" dirty="0" smtClean="0"/>
              <a:t>おおつ野ヒルズでも応用</a:t>
            </a:r>
            <a:endParaRPr kumimoji="1" lang="ja-JP" altLang="en-US" sz="2800" dirty="0"/>
          </a:p>
        </p:txBody>
      </p:sp>
      <p:sp>
        <p:nvSpPr>
          <p:cNvPr id="4" name="正方形/長方形 3"/>
          <p:cNvSpPr/>
          <p:nvPr/>
        </p:nvSpPr>
        <p:spPr>
          <a:xfrm>
            <a:off x="1023985" y="4614766"/>
            <a:ext cx="6341964" cy="954107"/>
          </a:xfrm>
          <a:prstGeom prst="rect">
            <a:avLst/>
          </a:prstGeom>
          <a:noFill/>
          <a:ln>
            <a:solidFill>
              <a:srgbClr val="1A346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271F4726-83E1-9743-9CB9-26C44A472F2A}" type="slidenum">
              <a:rPr kumimoji="1" lang="ja-JP" altLang="en-US" smtClean="0"/>
              <a:t>41</a:t>
            </a:fld>
            <a:endParaRPr kumimoji="1" lang="ja-JP" altLang="en-US"/>
          </a:p>
        </p:txBody>
      </p:sp>
    </p:spTree>
    <p:extLst>
      <p:ext uri="{BB962C8B-B14F-4D97-AF65-F5344CB8AC3E}">
        <p14:creationId xmlns:p14="http://schemas.microsoft.com/office/powerpoint/2010/main" val="644799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図 2" descr="icon_156520_256.png"/>
          <p:cNvPicPr>
            <a:picLocks noChangeAspect="1"/>
          </p:cNvPicPr>
          <p:nvPr/>
        </p:nvPicPr>
        <p:blipFill rotWithShape="1">
          <a:blip r:embed="rId2">
            <a:extLst>
              <a:ext uri="{28A0092B-C50C-407E-A947-70E740481C1C}">
                <a14:useLocalDpi xmlns:a14="http://schemas.microsoft.com/office/drawing/2010/main" val="0"/>
              </a:ext>
            </a:extLst>
          </a:blip>
          <a:srcRect b="-1073"/>
          <a:stretch/>
        </p:blipFill>
        <p:spPr>
          <a:xfrm rot="20479974">
            <a:off x="6915629" y="-129545"/>
            <a:ext cx="932632" cy="942636"/>
          </a:xfrm>
          <a:prstGeom prst="rect">
            <a:avLst/>
          </a:prstGeom>
          <a:scene3d>
            <a:camera prst="orthographicFront">
              <a:rot lat="0" lon="10800000" rev="0"/>
            </a:camera>
            <a:lightRig rig="threePt" dir="t"/>
          </a:scene3d>
        </p:spPr>
      </p:pic>
      <p:pic>
        <p:nvPicPr>
          <p:cNvPr id="11" name="図 10"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65949" y="372367"/>
            <a:ext cx="983199" cy="983199"/>
          </a:xfrm>
          <a:prstGeom prst="rect">
            <a:avLst/>
          </a:prstGeom>
        </p:spPr>
      </p:pic>
      <p:pic>
        <p:nvPicPr>
          <p:cNvPr id="13" name="図 12"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95842" y="761231"/>
            <a:ext cx="355643" cy="355643"/>
          </a:xfrm>
          <a:prstGeom prst="rect">
            <a:avLst/>
          </a:prstGeom>
        </p:spPr>
      </p:pic>
      <p:pic>
        <p:nvPicPr>
          <p:cNvPr id="14" name="図 13"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7807163" y="497600"/>
            <a:ext cx="557965" cy="276999"/>
          </a:xfrm>
          <a:prstGeom prst="rect">
            <a:avLst/>
          </a:prstGeom>
          <a:noFill/>
        </p:spPr>
        <p:txBody>
          <a:bodyPr wrap="none" rtlCol="0">
            <a:spAutoFit/>
          </a:bodyPr>
          <a:lstStyle/>
          <a:p>
            <a:r>
              <a:rPr lang="ja-JP" altLang="en-US" sz="1200" dirty="0" smtClean="0">
                <a:solidFill>
                  <a:schemeClr val="bg1"/>
                </a:solidFill>
              </a:rPr>
              <a:t>しごと</a:t>
            </a:r>
            <a:endParaRPr kumimoji="1" lang="ja-JP" altLang="en-US" sz="1200" dirty="0">
              <a:solidFill>
                <a:schemeClr val="bg1"/>
              </a:solidFill>
            </a:endParaRPr>
          </a:p>
        </p:txBody>
      </p:sp>
      <p:sp>
        <p:nvSpPr>
          <p:cNvPr id="16" name="テキスト ボックス 15"/>
          <p:cNvSpPr txBox="1"/>
          <p:nvPr/>
        </p:nvSpPr>
        <p:spPr>
          <a:xfrm>
            <a:off x="450670" y="50393"/>
            <a:ext cx="6494687" cy="1077218"/>
          </a:xfrm>
          <a:prstGeom prst="rect">
            <a:avLst/>
          </a:prstGeom>
          <a:noFill/>
        </p:spPr>
        <p:txBody>
          <a:bodyPr wrap="none" rtlCol="0">
            <a:spAutoFit/>
          </a:bodyPr>
          <a:lstStyle/>
          <a:p>
            <a:r>
              <a:rPr lang="ja-JP" altLang="en-US" sz="2800" dirty="0" smtClean="0"/>
              <a:t>医療系企業誘致政策</a:t>
            </a:r>
          </a:p>
          <a:p>
            <a:r>
              <a:rPr lang="ja-JP" altLang="en-US" sz="3600" dirty="0" smtClean="0"/>
              <a:t>おおつ野ヒルズ医療ネットワーク</a:t>
            </a:r>
            <a:endParaRPr kumimoji="1" lang="ja-JP" altLang="en-US" sz="3600" dirty="0"/>
          </a:p>
        </p:txBody>
      </p:sp>
      <p:pic>
        <p:nvPicPr>
          <p:cNvPr id="17" name="図 16"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7944" y="763685"/>
            <a:ext cx="355643" cy="355643"/>
          </a:xfrm>
          <a:prstGeom prst="rect">
            <a:avLst/>
          </a:prstGeom>
        </p:spPr>
      </p:pic>
      <p:sp>
        <p:nvSpPr>
          <p:cNvPr id="32" name="テキスト ボックス 31"/>
          <p:cNvSpPr txBox="1"/>
          <p:nvPr/>
        </p:nvSpPr>
        <p:spPr>
          <a:xfrm>
            <a:off x="203150" y="4505007"/>
            <a:ext cx="492443" cy="1260521"/>
          </a:xfrm>
          <a:prstGeom prst="rect">
            <a:avLst/>
          </a:prstGeom>
          <a:noFill/>
        </p:spPr>
        <p:txBody>
          <a:bodyPr vert="eaVert" wrap="none" rtlCol="0">
            <a:spAutoFit/>
          </a:bodyPr>
          <a:lstStyle/>
          <a:p>
            <a:r>
              <a:rPr kumimoji="1" lang="ja-JP" altLang="en-US" sz="2000" dirty="0" smtClean="0">
                <a:solidFill>
                  <a:srgbClr val="FFFFFF"/>
                </a:solidFill>
              </a:rPr>
              <a:t>プログラム</a:t>
            </a:r>
            <a:endParaRPr kumimoji="1" lang="ja-JP" altLang="en-US" sz="2000" dirty="0">
              <a:solidFill>
                <a:srgbClr val="FFFFFF"/>
              </a:solidFill>
            </a:endParaRPr>
          </a:p>
        </p:txBody>
      </p:sp>
      <p:sp>
        <p:nvSpPr>
          <p:cNvPr id="18" name="テキスト ボックス 17"/>
          <p:cNvSpPr txBox="1"/>
          <p:nvPr/>
        </p:nvSpPr>
        <p:spPr>
          <a:xfrm>
            <a:off x="203722" y="1598291"/>
            <a:ext cx="6974222" cy="1384995"/>
          </a:xfrm>
          <a:prstGeom prst="rect">
            <a:avLst/>
          </a:prstGeom>
          <a:noFill/>
        </p:spPr>
        <p:txBody>
          <a:bodyPr wrap="square" rtlCol="0">
            <a:spAutoFit/>
          </a:bodyPr>
          <a:lstStyle/>
          <a:p>
            <a:r>
              <a:rPr kumimoji="1" lang="ja-JP" altLang="en-US" sz="2800" dirty="0" smtClean="0"/>
              <a:t>医療機器生産市場は拡大基調にある</a:t>
            </a:r>
            <a:endParaRPr kumimoji="1" lang="en-US" altLang="ja-JP" sz="2800" dirty="0" smtClean="0"/>
          </a:p>
          <a:p>
            <a:r>
              <a:rPr lang="ja-JP" altLang="en-US" sz="2800" dirty="0" smtClean="0"/>
              <a:t>「医工連携」の重要性が注目されている</a:t>
            </a:r>
            <a:endParaRPr lang="en-US" altLang="ja-JP" sz="2800" dirty="0" smtClean="0"/>
          </a:p>
          <a:p>
            <a:r>
              <a:rPr kumimoji="1" lang="ja-JP" altLang="en-US" sz="2800" dirty="0" smtClean="0"/>
              <a:t>産業クラスター化の動きが推進されている</a:t>
            </a:r>
            <a:endParaRPr kumimoji="1" lang="ja-JP" altLang="en-US" sz="2800" dirty="0"/>
          </a:p>
        </p:txBody>
      </p:sp>
      <p:sp>
        <p:nvSpPr>
          <p:cNvPr id="20" name="正方形/長方形 19"/>
          <p:cNvSpPr/>
          <p:nvPr/>
        </p:nvSpPr>
        <p:spPr>
          <a:xfrm>
            <a:off x="203720" y="1598291"/>
            <a:ext cx="6974224" cy="1384995"/>
          </a:xfrm>
          <a:prstGeom prst="rect">
            <a:avLst/>
          </a:prstGeom>
          <a:noFill/>
          <a:ln>
            <a:solidFill>
              <a:srgbClr val="1986C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テキスト ボックス 6"/>
          <p:cNvSpPr txBox="1"/>
          <p:nvPr/>
        </p:nvSpPr>
        <p:spPr>
          <a:xfrm>
            <a:off x="203722" y="2983286"/>
            <a:ext cx="9144000" cy="1200328"/>
          </a:xfrm>
          <a:prstGeom prst="rect">
            <a:avLst/>
          </a:prstGeom>
          <a:noFill/>
        </p:spPr>
        <p:txBody>
          <a:bodyPr wrap="square" rtlCol="0">
            <a:spAutoFit/>
          </a:bodyPr>
          <a:lstStyle/>
          <a:p>
            <a:r>
              <a:rPr kumimoji="1" lang="en-US" altLang="ja-JP" sz="2400" dirty="0" smtClean="0"/>
              <a:t>※</a:t>
            </a:r>
            <a:r>
              <a:rPr lang="ja-JP" altLang="en-US" sz="2400" dirty="0" smtClean="0"/>
              <a:t>「産業クラスター」・・・企業</a:t>
            </a:r>
            <a:r>
              <a:rPr lang="ja-JP" altLang="en-US" sz="2400" dirty="0"/>
              <a:t>、大学、研究機関</a:t>
            </a:r>
            <a:r>
              <a:rPr lang="ja-JP" altLang="en-US" sz="2400" dirty="0" smtClean="0"/>
              <a:t>、自治体</a:t>
            </a:r>
            <a:r>
              <a:rPr lang="ja-JP" altLang="en-US" sz="2400" dirty="0"/>
              <a:t>などが</a:t>
            </a:r>
            <a:r>
              <a:rPr lang="ja-JP" altLang="en-US" sz="2400" dirty="0" smtClean="0"/>
              <a:t>、</a:t>
            </a:r>
            <a:endParaRPr lang="en-US" altLang="ja-JP" sz="2400" dirty="0" smtClean="0"/>
          </a:p>
          <a:p>
            <a:r>
              <a:rPr lang="ja-JP" altLang="en-US" sz="2400" dirty="0" smtClean="0"/>
              <a:t>地理的</a:t>
            </a:r>
            <a:r>
              <a:rPr lang="ja-JP" altLang="en-US" sz="2400" dirty="0"/>
              <a:t>に集積し、相互の連携・競争を通じて新た</a:t>
            </a:r>
            <a:r>
              <a:rPr lang="ja-JP" altLang="en-US" sz="2400" dirty="0" smtClean="0"/>
              <a:t>な付加価値を</a:t>
            </a:r>
            <a:endParaRPr lang="en-US" altLang="ja-JP" sz="2400" dirty="0" smtClean="0"/>
          </a:p>
          <a:p>
            <a:r>
              <a:rPr lang="ja-JP" altLang="en-US" sz="2400" dirty="0" smtClean="0"/>
              <a:t>創出</a:t>
            </a:r>
            <a:r>
              <a:rPr lang="ja-JP" altLang="en-US" sz="2400" dirty="0"/>
              <a:t>する状態のこと</a:t>
            </a:r>
            <a:endParaRPr kumimoji="1" lang="ja-JP" altLang="en-US" sz="2400" dirty="0"/>
          </a:p>
        </p:txBody>
      </p:sp>
      <p:pic>
        <p:nvPicPr>
          <p:cNvPr id="8" name="図 7" descr="鍵.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722" y="4403407"/>
            <a:ext cx="1053578" cy="1053578"/>
          </a:xfrm>
          <a:prstGeom prst="rect">
            <a:avLst/>
          </a:prstGeom>
        </p:spPr>
      </p:pic>
      <p:sp>
        <p:nvSpPr>
          <p:cNvPr id="9" name="テキスト ボックス 8"/>
          <p:cNvSpPr txBox="1"/>
          <p:nvPr/>
        </p:nvSpPr>
        <p:spPr>
          <a:xfrm>
            <a:off x="1549737" y="4810654"/>
            <a:ext cx="2031325" cy="646331"/>
          </a:xfrm>
          <a:prstGeom prst="rect">
            <a:avLst/>
          </a:prstGeom>
          <a:noFill/>
        </p:spPr>
        <p:txBody>
          <a:bodyPr wrap="none" rtlCol="0">
            <a:spAutoFit/>
          </a:bodyPr>
          <a:lstStyle/>
          <a:p>
            <a:r>
              <a:rPr kumimoji="1" lang="ja-JP" altLang="en-US" sz="3600" dirty="0" smtClean="0"/>
              <a:t>医工連携</a:t>
            </a:r>
            <a:endParaRPr kumimoji="1" lang="ja-JP" altLang="en-US" sz="3600" dirty="0"/>
          </a:p>
        </p:txBody>
      </p:sp>
      <p:sp>
        <p:nvSpPr>
          <p:cNvPr id="12" name="テキスト ボックス 11"/>
          <p:cNvSpPr txBox="1"/>
          <p:nvPr/>
        </p:nvSpPr>
        <p:spPr>
          <a:xfrm>
            <a:off x="1549737" y="5892528"/>
            <a:ext cx="2492990" cy="646331"/>
          </a:xfrm>
          <a:prstGeom prst="rect">
            <a:avLst/>
          </a:prstGeom>
          <a:noFill/>
        </p:spPr>
        <p:txBody>
          <a:bodyPr wrap="none" rtlCol="0">
            <a:spAutoFit/>
          </a:bodyPr>
          <a:lstStyle/>
          <a:p>
            <a:r>
              <a:rPr kumimoji="1" lang="ja-JP" altLang="en-US" sz="3600" dirty="0" smtClean="0"/>
              <a:t>産業の集積</a:t>
            </a:r>
            <a:endParaRPr kumimoji="1" lang="ja-JP" altLang="en-US" sz="3600" dirty="0"/>
          </a:p>
        </p:txBody>
      </p:sp>
      <p:pic>
        <p:nvPicPr>
          <p:cNvPr id="22" name="図 21" descr="鍵.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722" y="5562600"/>
            <a:ext cx="1053578" cy="1053578"/>
          </a:xfrm>
          <a:prstGeom prst="rect">
            <a:avLst/>
          </a:prstGeom>
        </p:spPr>
      </p:pic>
      <p:cxnSp>
        <p:nvCxnSpPr>
          <p:cNvPr id="23" name="直線コネクタ 22"/>
          <p:cNvCxnSpPr/>
          <p:nvPr/>
        </p:nvCxnSpPr>
        <p:spPr>
          <a:xfrm>
            <a:off x="317500" y="5456985"/>
            <a:ext cx="4102100" cy="0"/>
          </a:xfrm>
          <a:prstGeom prst="line">
            <a:avLst/>
          </a:prstGeom>
          <a:ln>
            <a:solidFill>
              <a:srgbClr val="DD3246"/>
            </a:solidFill>
          </a:ln>
          <a:effectLst/>
        </p:spPr>
        <p:style>
          <a:lnRef idx="2">
            <a:schemeClr val="accent1"/>
          </a:lnRef>
          <a:fillRef idx="0">
            <a:schemeClr val="accent1"/>
          </a:fillRef>
          <a:effectRef idx="1">
            <a:schemeClr val="accent1"/>
          </a:effectRef>
          <a:fontRef idx="minor">
            <a:schemeClr val="tx1"/>
          </a:fontRef>
        </p:style>
      </p:cxnSp>
      <p:cxnSp>
        <p:nvCxnSpPr>
          <p:cNvPr id="31" name="直線コネクタ 30"/>
          <p:cNvCxnSpPr/>
          <p:nvPr/>
        </p:nvCxnSpPr>
        <p:spPr>
          <a:xfrm>
            <a:off x="317500" y="6574063"/>
            <a:ext cx="4102100" cy="0"/>
          </a:xfrm>
          <a:prstGeom prst="line">
            <a:avLst/>
          </a:prstGeom>
          <a:ln>
            <a:solidFill>
              <a:srgbClr val="DD3246"/>
            </a:solidFill>
          </a:ln>
          <a:effectLst/>
        </p:spPr>
        <p:style>
          <a:lnRef idx="2">
            <a:schemeClr val="accent1"/>
          </a:lnRef>
          <a:fillRef idx="0">
            <a:schemeClr val="accent1"/>
          </a:fillRef>
          <a:effectRef idx="1">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271F4726-83E1-9743-9CB9-26C44A472F2A}" type="slidenum">
              <a:rPr kumimoji="1" lang="ja-JP" altLang="en-US" smtClean="0"/>
              <a:t>42</a:t>
            </a:fld>
            <a:endParaRPr kumimoji="1" lang="ja-JP" altLang="en-US"/>
          </a:p>
        </p:txBody>
      </p:sp>
    </p:spTree>
    <p:extLst>
      <p:ext uri="{BB962C8B-B14F-4D97-AF65-F5344CB8AC3E}">
        <p14:creationId xmlns:p14="http://schemas.microsoft.com/office/powerpoint/2010/main" val="11662674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図 1" descr="京浜スキーム.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50" y="1847850"/>
            <a:ext cx="7143750" cy="5010150"/>
          </a:xfrm>
          <a:prstGeom prst="rect">
            <a:avLst/>
          </a:prstGeom>
        </p:spPr>
      </p:pic>
      <p:pic>
        <p:nvPicPr>
          <p:cNvPr id="3" name="図 2" descr="icon_156520_256.png"/>
          <p:cNvPicPr>
            <a:picLocks noChangeAspect="1"/>
          </p:cNvPicPr>
          <p:nvPr/>
        </p:nvPicPr>
        <p:blipFill rotWithShape="1">
          <a:blip r:embed="rId3">
            <a:extLst>
              <a:ext uri="{28A0092B-C50C-407E-A947-70E740481C1C}">
                <a14:useLocalDpi xmlns:a14="http://schemas.microsoft.com/office/drawing/2010/main" val="0"/>
              </a:ext>
            </a:extLst>
          </a:blip>
          <a:srcRect b="-1073"/>
          <a:stretch/>
        </p:blipFill>
        <p:spPr>
          <a:xfrm rot="20479974">
            <a:off x="6915629" y="-129545"/>
            <a:ext cx="932632" cy="942636"/>
          </a:xfrm>
          <a:prstGeom prst="rect">
            <a:avLst/>
          </a:prstGeom>
          <a:scene3d>
            <a:camera prst="orthographicFront">
              <a:rot lat="0" lon="10800000" rev="0"/>
            </a:camera>
            <a:lightRig rig="threePt" dir="t"/>
          </a:scene3d>
        </p:spPr>
      </p:pic>
      <p:pic>
        <p:nvPicPr>
          <p:cNvPr id="11" name="図 10"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65949" y="372367"/>
            <a:ext cx="983199" cy="983199"/>
          </a:xfrm>
          <a:prstGeom prst="rect">
            <a:avLst/>
          </a:prstGeom>
        </p:spPr>
      </p:pic>
      <p:pic>
        <p:nvPicPr>
          <p:cNvPr id="13" name="図 12"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95842" y="761231"/>
            <a:ext cx="355643" cy="355643"/>
          </a:xfrm>
          <a:prstGeom prst="rect">
            <a:avLst/>
          </a:prstGeom>
        </p:spPr>
      </p:pic>
      <p:pic>
        <p:nvPicPr>
          <p:cNvPr id="14" name="図 13"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7807163" y="497600"/>
            <a:ext cx="557965" cy="276999"/>
          </a:xfrm>
          <a:prstGeom prst="rect">
            <a:avLst/>
          </a:prstGeom>
          <a:noFill/>
        </p:spPr>
        <p:txBody>
          <a:bodyPr wrap="none" rtlCol="0">
            <a:spAutoFit/>
          </a:bodyPr>
          <a:lstStyle/>
          <a:p>
            <a:r>
              <a:rPr lang="ja-JP" altLang="en-US" sz="1200" dirty="0" smtClean="0">
                <a:solidFill>
                  <a:schemeClr val="bg1"/>
                </a:solidFill>
              </a:rPr>
              <a:t>しごと</a:t>
            </a:r>
            <a:endParaRPr kumimoji="1" lang="ja-JP" altLang="en-US" sz="1200" dirty="0">
              <a:solidFill>
                <a:schemeClr val="bg1"/>
              </a:solidFill>
            </a:endParaRPr>
          </a:p>
        </p:txBody>
      </p:sp>
      <p:sp>
        <p:nvSpPr>
          <p:cNvPr id="16" name="テキスト ボックス 15"/>
          <p:cNvSpPr txBox="1"/>
          <p:nvPr/>
        </p:nvSpPr>
        <p:spPr>
          <a:xfrm>
            <a:off x="450670" y="50393"/>
            <a:ext cx="6494687" cy="1077218"/>
          </a:xfrm>
          <a:prstGeom prst="rect">
            <a:avLst/>
          </a:prstGeom>
          <a:noFill/>
        </p:spPr>
        <p:txBody>
          <a:bodyPr wrap="none" rtlCol="0">
            <a:spAutoFit/>
          </a:bodyPr>
          <a:lstStyle/>
          <a:p>
            <a:r>
              <a:rPr lang="ja-JP" altLang="en-US" sz="2800" dirty="0" smtClean="0"/>
              <a:t>医療系企業誘致政策</a:t>
            </a:r>
          </a:p>
          <a:p>
            <a:r>
              <a:rPr lang="ja-JP" altLang="en-US" sz="3600" dirty="0" smtClean="0"/>
              <a:t>おおつ野ヒルズ医療ネットワーク</a:t>
            </a:r>
            <a:endParaRPr kumimoji="1" lang="ja-JP" altLang="en-US" sz="3600" dirty="0"/>
          </a:p>
        </p:txBody>
      </p:sp>
      <p:pic>
        <p:nvPicPr>
          <p:cNvPr id="17" name="図 16"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7944" y="763685"/>
            <a:ext cx="355643" cy="355643"/>
          </a:xfrm>
          <a:prstGeom prst="rect">
            <a:avLst/>
          </a:prstGeom>
        </p:spPr>
      </p:pic>
      <p:sp>
        <p:nvSpPr>
          <p:cNvPr id="32" name="テキスト ボックス 31"/>
          <p:cNvSpPr txBox="1"/>
          <p:nvPr/>
        </p:nvSpPr>
        <p:spPr>
          <a:xfrm>
            <a:off x="203150" y="4505007"/>
            <a:ext cx="492443" cy="1260521"/>
          </a:xfrm>
          <a:prstGeom prst="rect">
            <a:avLst/>
          </a:prstGeom>
          <a:noFill/>
        </p:spPr>
        <p:txBody>
          <a:bodyPr vert="eaVert" wrap="none" rtlCol="0">
            <a:spAutoFit/>
          </a:bodyPr>
          <a:lstStyle/>
          <a:p>
            <a:r>
              <a:rPr kumimoji="1" lang="ja-JP" altLang="en-US" sz="2000" dirty="0" smtClean="0">
                <a:solidFill>
                  <a:srgbClr val="FFFFFF"/>
                </a:solidFill>
              </a:rPr>
              <a:t>プログラム</a:t>
            </a:r>
            <a:endParaRPr kumimoji="1" lang="ja-JP" altLang="en-US" sz="2000" dirty="0">
              <a:solidFill>
                <a:srgbClr val="FFFFFF"/>
              </a:solidFill>
            </a:endParaRPr>
          </a:p>
        </p:txBody>
      </p:sp>
      <p:sp>
        <p:nvSpPr>
          <p:cNvPr id="5" name="スライド番号プレースホルダー 4"/>
          <p:cNvSpPr>
            <a:spLocks noGrp="1"/>
          </p:cNvSpPr>
          <p:nvPr>
            <p:ph type="sldNum" sz="quarter" idx="12"/>
          </p:nvPr>
        </p:nvSpPr>
        <p:spPr/>
        <p:txBody>
          <a:bodyPr/>
          <a:lstStyle/>
          <a:p>
            <a:fld id="{271F4726-83E1-9743-9CB9-26C44A472F2A}" type="slidenum">
              <a:rPr kumimoji="1" lang="ja-JP" altLang="en-US" smtClean="0"/>
              <a:t>43</a:t>
            </a:fld>
            <a:endParaRPr kumimoji="1" lang="ja-JP" altLang="en-US"/>
          </a:p>
        </p:txBody>
      </p:sp>
      <p:sp>
        <p:nvSpPr>
          <p:cNvPr id="6" name="正方形/長方形 5"/>
          <p:cNvSpPr/>
          <p:nvPr/>
        </p:nvSpPr>
        <p:spPr>
          <a:xfrm>
            <a:off x="304800" y="1260012"/>
            <a:ext cx="8839200" cy="5878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800" dirty="0">
                <a:solidFill>
                  <a:srgbClr val="000000"/>
                </a:solidFill>
              </a:rPr>
              <a:t>先行</a:t>
            </a:r>
            <a:r>
              <a:rPr lang="ja-JP" altLang="en-US" sz="2800" dirty="0" smtClean="0">
                <a:solidFill>
                  <a:srgbClr val="000000"/>
                </a:solidFill>
              </a:rPr>
              <a:t>事例</a:t>
            </a:r>
            <a:r>
              <a:rPr lang="en-US" altLang="ja-JP" sz="2800" dirty="0" smtClean="0">
                <a:solidFill>
                  <a:srgbClr val="000000"/>
                </a:solidFill>
              </a:rPr>
              <a:t>③〜</a:t>
            </a:r>
            <a:r>
              <a:rPr lang="ja-JP" altLang="en-US" sz="2800" dirty="0" smtClean="0">
                <a:solidFill>
                  <a:srgbClr val="000000"/>
                </a:solidFill>
              </a:rPr>
              <a:t>大田区医工連携支援室</a:t>
            </a:r>
            <a:r>
              <a:rPr kumimoji="1" lang="en-US" altLang="ja-JP" sz="2800" dirty="0" smtClean="0">
                <a:solidFill>
                  <a:schemeClr val="tx1"/>
                </a:solidFill>
              </a:rPr>
              <a:t>〜</a:t>
            </a:r>
            <a:endParaRPr kumimoji="1" lang="ja-JP" altLang="en-US" sz="2800" dirty="0">
              <a:solidFill>
                <a:schemeClr val="tx1"/>
              </a:solidFill>
            </a:endParaRPr>
          </a:p>
        </p:txBody>
      </p:sp>
    </p:spTree>
    <p:extLst>
      <p:ext uri="{BB962C8B-B14F-4D97-AF65-F5344CB8AC3E}">
        <p14:creationId xmlns:p14="http://schemas.microsoft.com/office/powerpoint/2010/main" val="27581483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descr="クラスター事例.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96319"/>
            <a:ext cx="7117543" cy="5661681"/>
          </a:xfrm>
          <a:prstGeom prst="rect">
            <a:avLst/>
          </a:prstGeom>
        </p:spPr>
      </p:pic>
      <p:pic>
        <p:nvPicPr>
          <p:cNvPr id="3" name="図 2" descr="icon_156520_256.png"/>
          <p:cNvPicPr>
            <a:picLocks noChangeAspect="1"/>
          </p:cNvPicPr>
          <p:nvPr/>
        </p:nvPicPr>
        <p:blipFill rotWithShape="1">
          <a:blip r:embed="rId3">
            <a:extLst>
              <a:ext uri="{28A0092B-C50C-407E-A947-70E740481C1C}">
                <a14:useLocalDpi xmlns:a14="http://schemas.microsoft.com/office/drawing/2010/main" val="0"/>
              </a:ext>
            </a:extLst>
          </a:blip>
          <a:srcRect b="-1073"/>
          <a:stretch/>
        </p:blipFill>
        <p:spPr>
          <a:xfrm rot="20479974">
            <a:off x="6915629" y="-129545"/>
            <a:ext cx="932632" cy="942636"/>
          </a:xfrm>
          <a:prstGeom prst="rect">
            <a:avLst/>
          </a:prstGeom>
          <a:scene3d>
            <a:camera prst="orthographicFront">
              <a:rot lat="0" lon="10800000" rev="0"/>
            </a:camera>
            <a:lightRig rig="threePt" dir="t"/>
          </a:scene3d>
        </p:spPr>
      </p:pic>
      <p:pic>
        <p:nvPicPr>
          <p:cNvPr id="11" name="図 10"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65949" y="372367"/>
            <a:ext cx="983199" cy="983199"/>
          </a:xfrm>
          <a:prstGeom prst="rect">
            <a:avLst/>
          </a:prstGeom>
        </p:spPr>
      </p:pic>
      <p:pic>
        <p:nvPicPr>
          <p:cNvPr id="13" name="図 12"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95842" y="761231"/>
            <a:ext cx="355643" cy="355643"/>
          </a:xfrm>
          <a:prstGeom prst="rect">
            <a:avLst/>
          </a:prstGeom>
        </p:spPr>
      </p:pic>
      <p:pic>
        <p:nvPicPr>
          <p:cNvPr id="14" name="図 13"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7807163" y="497600"/>
            <a:ext cx="557965" cy="276999"/>
          </a:xfrm>
          <a:prstGeom prst="rect">
            <a:avLst/>
          </a:prstGeom>
          <a:noFill/>
        </p:spPr>
        <p:txBody>
          <a:bodyPr wrap="none" rtlCol="0">
            <a:spAutoFit/>
          </a:bodyPr>
          <a:lstStyle/>
          <a:p>
            <a:r>
              <a:rPr lang="ja-JP" altLang="en-US" sz="1200" dirty="0" smtClean="0">
                <a:solidFill>
                  <a:schemeClr val="bg1"/>
                </a:solidFill>
              </a:rPr>
              <a:t>しごと</a:t>
            </a:r>
            <a:endParaRPr kumimoji="1" lang="ja-JP" altLang="en-US" sz="1200" dirty="0">
              <a:solidFill>
                <a:schemeClr val="bg1"/>
              </a:solidFill>
            </a:endParaRPr>
          </a:p>
        </p:txBody>
      </p:sp>
      <p:sp>
        <p:nvSpPr>
          <p:cNvPr id="16" name="テキスト ボックス 15"/>
          <p:cNvSpPr txBox="1"/>
          <p:nvPr/>
        </p:nvSpPr>
        <p:spPr>
          <a:xfrm>
            <a:off x="450670" y="50393"/>
            <a:ext cx="6494687" cy="1077218"/>
          </a:xfrm>
          <a:prstGeom prst="rect">
            <a:avLst/>
          </a:prstGeom>
          <a:noFill/>
        </p:spPr>
        <p:txBody>
          <a:bodyPr wrap="none" rtlCol="0">
            <a:spAutoFit/>
          </a:bodyPr>
          <a:lstStyle/>
          <a:p>
            <a:r>
              <a:rPr lang="ja-JP" altLang="en-US" sz="2800" dirty="0" smtClean="0"/>
              <a:t>医療系企業誘致政策</a:t>
            </a:r>
          </a:p>
          <a:p>
            <a:r>
              <a:rPr lang="ja-JP" altLang="en-US" sz="3600" dirty="0" smtClean="0"/>
              <a:t>おおつ野ヒルズ医療ネットワーク</a:t>
            </a:r>
            <a:endParaRPr kumimoji="1" lang="ja-JP" altLang="en-US" sz="3600" dirty="0"/>
          </a:p>
        </p:txBody>
      </p:sp>
      <p:pic>
        <p:nvPicPr>
          <p:cNvPr id="17" name="図 16"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7944" y="763685"/>
            <a:ext cx="355643" cy="355643"/>
          </a:xfrm>
          <a:prstGeom prst="rect">
            <a:avLst/>
          </a:prstGeom>
        </p:spPr>
      </p:pic>
      <p:sp>
        <p:nvSpPr>
          <p:cNvPr id="32" name="テキスト ボックス 31"/>
          <p:cNvSpPr txBox="1"/>
          <p:nvPr/>
        </p:nvSpPr>
        <p:spPr>
          <a:xfrm>
            <a:off x="203150" y="4505007"/>
            <a:ext cx="492443" cy="1260521"/>
          </a:xfrm>
          <a:prstGeom prst="rect">
            <a:avLst/>
          </a:prstGeom>
          <a:noFill/>
        </p:spPr>
        <p:txBody>
          <a:bodyPr vert="eaVert" wrap="none" rtlCol="0">
            <a:spAutoFit/>
          </a:bodyPr>
          <a:lstStyle/>
          <a:p>
            <a:r>
              <a:rPr kumimoji="1" lang="ja-JP" altLang="en-US" sz="2000" dirty="0" smtClean="0">
                <a:solidFill>
                  <a:srgbClr val="FFFFFF"/>
                </a:solidFill>
              </a:rPr>
              <a:t>プログラム</a:t>
            </a:r>
            <a:endParaRPr kumimoji="1" lang="ja-JP" altLang="en-US" sz="2000" dirty="0">
              <a:solidFill>
                <a:srgbClr val="FFFFFF"/>
              </a:solidFill>
            </a:endParaRPr>
          </a:p>
        </p:txBody>
      </p:sp>
      <p:sp>
        <p:nvSpPr>
          <p:cNvPr id="5" name="スライド番号プレースホルダー 4"/>
          <p:cNvSpPr>
            <a:spLocks noGrp="1"/>
          </p:cNvSpPr>
          <p:nvPr>
            <p:ph type="sldNum" sz="quarter" idx="12"/>
          </p:nvPr>
        </p:nvSpPr>
        <p:spPr/>
        <p:txBody>
          <a:bodyPr/>
          <a:lstStyle/>
          <a:p>
            <a:fld id="{271F4726-83E1-9743-9CB9-26C44A472F2A}" type="slidenum">
              <a:rPr kumimoji="1" lang="ja-JP" altLang="en-US" smtClean="0"/>
              <a:t>44</a:t>
            </a:fld>
            <a:endParaRPr kumimoji="1" lang="ja-JP" altLang="en-US"/>
          </a:p>
        </p:txBody>
      </p:sp>
      <p:sp>
        <p:nvSpPr>
          <p:cNvPr id="6" name="正方形/長方形 5"/>
          <p:cNvSpPr/>
          <p:nvPr/>
        </p:nvSpPr>
        <p:spPr>
          <a:xfrm>
            <a:off x="304800" y="1260012"/>
            <a:ext cx="8839200" cy="8354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800" dirty="0">
                <a:solidFill>
                  <a:srgbClr val="000000"/>
                </a:solidFill>
              </a:rPr>
              <a:t>先行</a:t>
            </a:r>
            <a:r>
              <a:rPr lang="ja-JP" altLang="en-US" sz="2800" dirty="0" smtClean="0">
                <a:solidFill>
                  <a:srgbClr val="000000"/>
                </a:solidFill>
              </a:rPr>
              <a:t>事例</a:t>
            </a:r>
            <a:r>
              <a:rPr lang="en-US" altLang="ja-JP" sz="2800" dirty="0" smtClean="0">
                <a:solidFill>
                  <a:srgbClr val="000000"/>
                </a:solidFill>
              </a:rPr>
              <a:t>④〜</a:t>
            </a:r>
            <a:r>
              <a:rPr kumimoji="1" lang="ja-JP" altLang="en-US" sz="2800" dirty="0" smtClean="0">
                <a:solidFill>
                  <a:schemeClr val="tx1"/>
                </a:solidFill>
              </a:rPr>
              <a:t>東九州メディカルバレー構想特区</a:t>
            </a:r>
            <a:r>
              <a:rPr kumimoji="1" lang="en-US" altLang="ja-JP" sz="2800" dirty="0" smtClean="0">
                <a:solidFill>
                  <a:schemeClr val="tx1"/>
                </a:solidFill>
              </a:rPr>
              <a:t>〜</a:t>
            </a:r>
            <a:endParaRPr kumimoji="1" lang="ja-JP" altLang="en-US" sz="2800" dirty="0">
              <a:solidFill>
                <a:schemeClr val="tx1"/>
              </a:solidFill>
            </a:endParaRPr>
          </a:p>
        </p:txBody>
      </p:sp>
    </p:spTree>
    <p:extLst>
      <p:ext uri="{BB962C8B-B14F-4D97-AF65-F5344CB8AC3E}">
        <p14:creationId xmlns:p14="http://schemas.microsoft.com/office/powerpoint/2010/main" val="34628697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正方形/長方形 7"/>
          <p:cNvSpPr/>
          <p:nvPr/>
        </p:nvSpPr>
        <p:spPr>
          <a:xfrm>
            <a:off x="2273172" y="4079204"/>
            <a:ext cx="3700803" cy="1200328"/>
          </a:xfrm>
          <a:prstGeom prst="rect">
            <a:avLst/>
          </a:prstGeom>
          <a:solidFill>
            <a:srgbClr val="FA66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228791" y="2226937"/>
            <a:ext cx="5789566" cy="830997"/>
          </a:xfrm>
          <a:prstGeom prst="rect">
            <a:avLst/>
          </a:prstGeom>
          <a:solidFill>
            <a:srgbClr val="2088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pic>
        <p:nvPicPr>
          <p:cNvPr id="3" name="図 2" descr="icon_156520_256.png"/>
          <p:cNvPicPr>
            <a:picLocks noChangeAspect="1"/>
          </p:cNvPicPr>
          <p:nvPr/>
        </p:nvPicPr>
        <p:blipFill rotWithShape="1">
          <a:blip r:embed="rId2">
            <a:extLst>
              <a:ext uri="{28A0092B-C50C-407E-A947-70E740481C1C}">
                <a14:useLocalDpi xmlns:a14="http://schemas.microsoft.com/office/drawing/2010/main" val="0"/>
              </a:ext>
            </a:extLst>
          </a:blip>
          <a:srcRect b="-1073"/>
          <a:stretch/>
        </p:blipFill>
        <p:spPr>
          <a:xfrm rot="20479974">
            <a:off x="6915629" y="-129545"/>
            <a:ext cx="932632" cy="942636"/>
          </a:xfrm>
          <a:prstGeom prst="rect">
            <a:avLst/>
          </a:prstGeom>
          <a:scene3d>
            <a:camera prst="orthographicFront">
              <a:rot lat="0" lon="10800000" rev="0"/>
            </a:camera>
            <a:lightRig rig="threePt" dir="t"/>
          </a:scene3d>
        </p:spPr>
      </p:pic>
      <p:pic>
        <p:nvPicPr>
          <p:cNvPr id="11" name="図 10"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65949" y="372367"/>
            <a:ext cx="983199" cy="983199"/>
          </a:xfrm>
          <a:prstGeom prst="rect">
            <a:avLst/>
          </a:prstGeom>
        </p:spPr>
      </p:pic>
      <p:pic>
        <p:nvPicPr>
          <p:cNvPr id="13" name="図 12"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95842" y="761231"/>
            <a:ext cx="355643" cy="355643"/>
          </a:xfrm>
          <a:prstGeom prst="rect">
            <a:avLst/>
          </a:prstGeom>
        </p:spPr>
      </p:pic>
      <p:pic>
        <p:nvPicPr>
          <p:cNvPr id="14" name="図 13"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7807163" y="497600"/>
            <a:ext cx="557965" cy="276999"/>
          </a:xfrm>
          <a:prstGeom prst="rect">
            <a:avLst/>
          </a:prstGeom>
          <a:noFill/>
        </p:spPr>
        <p:txBody>
          <a:bodyPr wrap="none" rtlCol="0">
            <a:spAutoFit/>
          </a:bodyPr>
          <a:lstStyle/>
          <a:p>
            <a:r>
              <a:rPr lang="ja-JP" altLang="en-US" sz="1200" dirty="0" smtClean="0">
                <a:solidFill>
                  <a:schemeClr val="bg1"/>
                </a:solidFill>
              </a:rPr>
              <a:t>しごと</a:t>
            </a:r>
            <a:endParaRPr kumimoji="1" lang="ja-JP" altLang="en-US" sz="1200" dirty="0">
              <a:solidFill>
                <a:schemeClr val="bg1"/>
              </a:solidFill>
            </a:endParaRPr>
          </a:p>
        </p:txBody>
      </p:sp>
      <p:sp>
        <p:nvSpPr>
          <p:cNvPr id="16" name="テキスト ボックス 15"/>
          <p:cNvSpPr txBox="1"/>
          <p:nvPr/>
        </p:nvSpPr>
        <p:spPr>
          <a:xfrm>
            <a:off x="450670" y="50393"/>
            <a:ext cx="3416320" cy="1077218"/>
          </a:xfrm>
          <a:prstGeom prst="rect">
            <a:avLst/>
          </a:prstGeom>
          <a:noFill/>
        </p:spPr>
        <p:txBody>
          <a:bodyPr wrap="none" rtlCol="0">
            <a:spAutoFit/>
          </a:bodyPr>
          <a:lstStyle/>
          <a:p>
            <a:r>
              <a:rPr lang="ja-JP" altLang="en-US" sz="2800" dirty="0" smtClean="0"/>
              <a:t>医療系企業誘致政策</a:t>
            </a:r>
          </a:p>
          <a:p>
            <a:r>
              <a:rPr lang="ja-JP" altLang="en-US" sz="3600" dirty="0" smtClean="0"/>
              <a:t>雇用増加分計算</a:t>
            </a:r>
            <a:endParaRPr kumimoji="1" lang="ja-JP" altLang="en-US" sz="3600" dirty="0"/>
          </a:p>
        </p:txBody>
      </p:sp>
      <p:pic>
        <p:nvPicPr>
          <p:cNvPr id="17" name="図 16"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7944" y="763685"/>
            <a:ext cx="355643" cy="355643"/>
          </a:xfrm>
          <a:prstGeom prst="rect">
            <a:avLst/>
          </a:prstGeom>
        </p:spPr>
      </p:pic>
      <p:sp>
        <p:nvSpPr>
          <p:cNvPr id="32" name="テキスト ボックス 31"/>
          <p:cNvSpPr txBox="1"/>
          <p:nvPr/>
        </p:nvSpPr>
        <p:spPr>
          <a:xfrm>
            <a:off x="203150" y="4505007"/>
            <a:ext cx="492443" cy="1260521"/>
          </a:xfrm>
          <a:prstGeom prst="rect">
            <a:avLst/>
          </a:prstGeom>
          <a:noFill/>
        </p:spPr>
        <p:txBody>
          <a:bodyPr vert="eaVert" wrap="none" rtlCol="0">
            <a:spAutoFit/>
          </a:bodyPr>
          <a:lstStyle/>
          <a:p>
            <a:r>
              <a:rPr kumimoji="1" lang="ja-JP" altLang="en-US" sz="2000" dirty="0" smtClean="0">
                <a:solidFill>
                  <a:srgbClr val="FFFFFF"/>
                </a:solidFill>
              </a:rPr>
              <a:t>プログラム</a:t>
            </a:r>
            <a:endParaRPr kumimoji="1" lang="ja-JP" altLang="en-US" sz="2000" dirty="0">
              <a:solidFill>
                <a:srgbClr val="FFFFFF"/>
              </a:solidFill>
            </a:endParaRPr>
          </a:p>
        </p:txBody>
      </p:sp>
      <p:sp>
        <p:nvSpPr>
          <p:cNvPr id="19" name="テキスト ボックス 18"/>
          <p:cNvSpPr txBox="1"/>
          <p:nvPr/>
        </p:nvSpPr>
        <p:spPr>
          <a:xfrm>
            <a:off x="1" y="1522056"/>
            <a:ext cx="8969706" cy="400110"/>
          </a:xfrm>
          <a:prstGeom prst="rect">
            <a:avLst/>
          </a:prstGeom>
          <a:noFill/>
        </p:spPr>
        <p:txBody>
          <a:bodyPr wrap="square" rtlCol="0">
            <a:spAutoFit/>
          </a:bodyPr>
          <a:lstStyle/>
          <a:p>
            <a:pPr algn="ctr"/>
            <a:r>
              <a:rPr lang="ja-JP" altLang="en-US" sz="2000" dirty="0" smtClean="0"/>
              <a:t>紺野昭：各種工場の土地面積、建物面積、従業員数についての検討（</a:t>
            </a:r>
            <a:r>
              <a:rPr lang="en-US" altLang="ja-JP" sz="2000" dirty="0" smtClean="0"/>
              <a:t>1958</a:t>
            </a:r>
            <a:r>
              <a:rPr lang="ja-JP" altLang="en-US" sz="2000" dirty="0" smtClean="0"/>
              <a:t>年）より</a:t>
            </a:r>
            <a:endParaRPr lang="en-US" altLang="ja-JP" sz="2000" dirty="0"/>
          </a:p>
        </p:txBody>
      </p:sp>
      <p:sp>
        <p:nvSpPr>
          <p:cNvPr id="2" name="テキスト ボックス 1"/>
          <p:cNvSpPr txBox="1"/>
          <p:nvPr/>
        </p:nvSpPr>
        <p:spPr>
          <a:xfrm>
            <a:off x="1228791" y="2226937"/>
            <a:ext cx="5789566" cy="830997"/>
          </a:xfrm>
          <a:prstGeom prst="rect">
            <a:avLst/>
          </a:prstGeom>
          <a:noFill/>
        </p:spPr>
        <p:txBody>
          <a:bodyPr wrap="none" rtlCol="0">
            <a:spAutoFit/>
          </a:bodyPr>
          <a:lstStyle/>
          <a:p>
            <a:r>
              <a:rPr kumimoji="1" lang="ja-JP" altLang="en-US" sz="2400" dirty="0" smtClean="0">
                <a:solidFill>
                  <a:srgbClr val="FFFFFF"/>
                </a:solidFill>
              </a:rPr>
              <a:t>医薬品工場の１工場平均敷地面積：</a:t>
            </a:r>
            <a:r>
              <a:rPr kumimoji="1" lang="en-US" altLang="ja-JP" sz="2400" dirty="0" smtClean="0">
                <a:solidFill>
                  <a:srgbClr val="FFFFFF"/>
                </a:solidFill>
              </a:rPr>
              <a:t>8900</a:t>
            </a:r>
            <a:r>
              <a:rPr kumimoji="1" lang="ja-JP" altLang="en-US" sz="2400" dirty="0" smtClean="0">
                <a:solidFill>
                  <a:srgbClr val="FFFFFF"/>
                </a:solidFill>
              </a:rPr>
              <a:t>坪</a:t>
            </a:r>
            <a:endParaRPr kumimoji="1" lang="en-US" altLang="ja-JP" sz="2400" dirty="0" smtClean="0">
              <a:solidFill>
                <a:srgbClr val="FFFFFF"/>
              </a:solidFill>
            </a:endParaRPr>
          </a:p>
          <a:p>
            <a:r>
              <a:rPr lang="ja-JP" altLang="ja-JP" sz="2400" dirty="0">
                <a:solidFill>
                  <a:srgbClr val="FFFFFF"/>
                </a:solidFill>
              </a:rPr>
              <a:t>　</a:t>
            </a:r>
            <a:r>
              <a:rPr lang="ja-JP" altLang="en-US" sz="2400" dirty="0" smtClean="0">
                <a:solidFill>
                  <a:srgbClr val="FFFFFF"/>
                </a:solidFill>
              </a:rPr>
              <a:t>　　　　　　　　　　　</a:t>
            </a:r>
            <a:r>
              <a:rPr lang="ja-JP" altLang="en-US" sz="2400" dirty="0">
                <a:solidFill>
                  <a:srgbClr val="FFFFFF"/>
                </a:solidFill>
              </a:rPr>
              <a:t>　</a:t>
            </a:r>
            <a:r>
              <a:rPr lang="ja-JP" altLang="en-US" sz="2400" dirty="0" smtClean="0">
                <a:solidFill>
                  <a:srgbClr val="FFFFFF"/>
                </a:solidFill>
              </a:rPr>
              <a:t>平均従業員数：</a:t>
            </a:r>
            <a:r>
              <a:rPr lang="en-US" altLang="ja-JP" sz="2400" dirty="0" smtClean="0">
                <a:solidFill>
                  <a:srgbClr val="FFFFFF"/>
                </a:solidFill>
              </a:rPr>
              <a:t>348</a:t>
            </a:r>
            <a:r>
              <a:rPr lang="ja-JP" altLang="en-US" sz="2400" dirty="0" smtClean="0">
                <a:solidFill>
                  <a:srgbClr val="FFFFFF"/>
                </a:solidFill>
              </a:rPr>
              <a:t>人</a:t>
            </a:r>
            <a:endParaRPr kumimoji="1" lang="ja-JP" altLang="en-US" sz="2400" dirty="0">
              <a:solidFill>
                <a:srgbClr val="FFFFFF"/>
              </a:solidFill>
            </a:endParaRPr>
          </a:p>
        </p:txBody>
      </p:sp>
      <p:sp>
        <p:nvSpPr>
          <p:cNvPr id="6" name="下矢印 5"/>
          <p:cNvSpPr/>
          <p:nvPr/>
        </p:nvSpPr>
        <p:spPr>
          <a:xfrm>
            <a:off x="3866990" y="3168438"/>
            <a:ext cx="513167" cy="744005"/>
          </a:xfrm>
          <a:prstGeom prst="downArrow">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273172" y="4092033"/>
            <a:ext cx="3700803" cy="1200328"/>
          </a:xfrm>
          <a:prstGeom prst="rect">
            <a:avLst/>
          </a:prstGeom>
          <a:noFill/>
        </p:spPr>
        <p:txBody>
          <a:bodyPr wrap="none" rtlCol="0">
            <a:spAutoFit/>
          </a:bodyPr>
          <a:lstStyle/>
          <a:p>
            <a:r>
              <a:rPr lang="en-US" altLang="ja-JP" sz="2400" dirty="0">
                <a:solidFill>
                  <a:srgbClr val="FFFFFF"/>
                </a:solidFill>
              </a:rPr>
              <a:t>7</a:t>
            </a:r>
            <a:r>
              <a:rPr lang="ja-JP" altLang="ja-JP" sz="2400" dirty="0">
                <a:solidFill>
                  <a:srgbClr val="FFFFFF"/>
                </a:solidFill>
              </a:rPr>
              <a:t>番区画</a:t>
            </a:r>
            <a:r>
              <a:rPr lang="en-US" altLang="ja-JP" sz="2400" dirty="0">
                <a:solidFill>
                  <a:srgbClr val="FFFFFF"/>
                </a:solidFill>
              </a:rPr>
              <a:t>(4,614</a:t>
            </a:r>
            <a:r>
              <a:rPr lang="ja-JP" altLang="ja-JP" sz="2400" dirty="0">
                <a:solidFill>
                  <a:srgbClr val="FFFFFF"/>
                </a:solidFill>
              </a:rPr>
              <a:t>坪</a:t>
            </a:r>
            <a:r>
              <a:rPr lang="en-US" altLang="ja-JP" sz="2400" dirty="0">
                <a:solidFill>
                  <a:srgbClr val="FFFFFF"/>
                </a:solidFill>
              </a:rPr>
              <a:t>)</a:t>
            </a:r>
            <a:r>
              <a:rPr lang="ja-JP" altLang="ja-JP" sz="2400" dirty="0">
                <a:solidFill>
                  <a:srgbClr val="FFFFFF"/>
                </a:solidFill>
              </a:rPr>
              <a:t>：</a:t>
            </a:r>
            <a:r>
              <a:rPr lang="en-US" altLang="ja-JP" sz="2400" b="1" u="sng" dirty="0">
                <a:solidFill>
                  <a:srgbClr val="FFFFFF"/>
                </a:solidFill>
              </a:rPr>
              <a:t>180</a:t>
            </a:r>
            <a:r>
              <a:rPr lang="ja-JP" altLang="ja-JP" sz="2400" b="1" u="sng" dirty="0">
                <a:solidFill>
                  <a:srgbClr val="FFFFFF"/>
                </a:solidFill>
              </a:rPr>
              <a:t>人</a:t>
            </a:r>
          </a:p>
          <a:p>
            <a:r>
              <a:rPr lang="en-US" altLang="ja-JP" sz="2400" dirty="0">
                <a:solidFill>
                  <a:srgbClr val="FFFFFF"/>
                </a:solidFill>
              </a:rPr>
              <a:t>28</a:t>
            </a:r>
            <a:r>
              <a:rPr lang="ja-JP" altLang="ja-JP" sz="2400" dirty="0">
                <a:solidFill>
                  <a:srgbClr val="FFFFFF"/>
                </a:solidFill>
              </a:rPr>
              <a:t>番区画</a:t>
            </a:r>
            <a:r>
              <a:rPr lang="en-US" altLang="ja-JP" sz="2400" dirty="0">
                <a:solidFill>
                  <a:srgbClr val="FFFFFF"/>
                </a:solidFill>
              </a:rPr>
              <a:t>(12,533</a:t>
            </a:r>
            <a:r>
              <a:rPr lang="ja-JP" altLang="ja-JP" sz="2400" dirty="0">
                <a:solidFill>
                  <a:srgbClr val="FFFFFF"/>
                </a:solidFill>
              </a:rPr>
              <a:t>坪</a:t>
            </a:r>
            <a:r>
              <a:rPr lang="en-US" altLang="ja-JP" sz="2400" dirty="0">
                <a:solidFill>
                  <a:srgbClr val="FFFFFF"/>
                </a:solidFill>
              </a:rPr>
              <a:t>)</a:t>
            </a:r>
            <a:r>
              <a:rPr lang="ja-JP" altLang="ja-JP" sz="2400" dirty="0">
                <a:solidFill>
                  <a:srgbClr val="FFFFFF"/>
                </a:solidFill>
              </a:rPr>
              <a:t>：</a:t>
            </a:r>
            <a:r>
              <a:rPr lang="en-US" altLang="ja-JP" sz="2400" b="1" u="sng" dirty="0">
                <a:solidFill>
                  <a:srgbClr val="FFFFFF"/>
                </a:solidFill>
              </a:rPr>
              <a:t>490</a:t>
            </a:r>
            <a:r>
              <a:rPr lang="ja-JP" altLang="ja-JP" sz="2400" b="1" u="sng" dirty="0">
                <a:solidFill>
                  <a:srgbClr val="FFFFFF"/>
                </a:solidFill>
              </a:rPr>
              <a:t>人</a:t>
            </a:r>
          </a:p>
          <a:p>
            <a:r>
              <a:rPr lang="en-US" altLang="ja-JP" sz="2400" dirty="0">
                <a:solidFill>
                  <a:srgbClr val="FFFFFF"/>
                </a:solidFill>
              </a:rPr>
              <a:t>29</a:t>
            </a:r>
            <a:r>
              <a:rPr lang="ja-JP" altLang="ja-JP" sz="2400" dirty="0">
                <a:solidFill>
                  <a:srgbClr val="FFFFFF"/>
                </a:solidFill>
              </a:rPr>
              <a:t>番区画</a:t>
            </a:r>
            <a:r>
              <a:rPr lang="en-US" altLang="ja-JP" sz="2400" dirty="0">
                <a:solidFill>
                  <a:srgbClr val="FFFFFF"/>
                </a:solidFill>
              </a:rPr>
              <a:t>(8,869</a:t>
            </a:r>
            <a:r>
              <a:rPr lang="ja-JP" altLang="ja-JP" sz="2400" dirty="0">
                <a:solidFill>
                  <a:srgbClr val="FFFFFF"/>
                </a:solidFill>
              </a:rPr>
              <a:t>人</a:t>
            </a:r>
            <a:r>
              <a:rPr lang="en-US" altLang="ja-JP" sz="2400" dirty="0">
                <a:solidFill>
                  <a:srgbClr val="FFFFFF"/>
                </a:solidFill>
              </a:rPr>
              <a:t>)</a:t>
            </a:r>
            <a:r>
              <a:rPr lang="ja-JP" altLang="ja-JP" sz="2400" dirty="0">
                <a:solidFill>
                  <a:srgbClr val="FFFFFF"/>
                </a:solidFill>
              </a:rPr>
              <a:t>：</a:t>
            </a:r>
            <a:r>
              <a:rPr lang="en-US" altLang="ja-JP" sz="2400" b="1" u="sng" dirty="0">
                <a:solidFill>
                  <a:srgbClr val="FFFFFF"/>
                </a:solidFill>
              </a:rPr>
              <a:t>347</a:t>
            </a:r>
            <a:r>
              <a:rPr lang="ja-JP" altLang="ja-JP" sz="2400" b="1" u="sng" dirty="0" smtClean="0">
                <a:solidFill>
                  <a:srgbClr val="FFFFFF"/>
                </a:solidFill>
              </a:rPr>
              <a:t>人</a:t>
            </a:r>
            <a:endParaRPr lang="ja-JP" altLang="ja-JP" sz="2400" b="1" u="sng" dirty="0">
              <a:solidFill>
                <a:srgbClr val="FFFFFF"/>
              </a:solidFill>
            </a:endParaRPr>
          </a:p>
        </p:txBody>
      </p:sp>
      <p:sp>
        <p:nvSpPr>
          <p:cNvPr id="21" name="下矢印 20"/>
          <p:cNvSpPr/>
          <p:nvPr/>
        </p:nvSpPr>
        <p:spPr>
          <a:xfrm rot="16200000">
            <a:off x="600205" y="5665712"/>
            <a:ext cx="513167" cy="744005"/>
          </a:xfrm>
          <a:prstGeom prst="downArrow">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364170" y="5640023"/>
            <a:ext cx="7398161" cy="646331"/>
          </a:xfrm>
          <a:prstGeom prst="rect">
            <a:avLst/>
          </a:prstGeom>
        </p:spPr>
        <p:txBody>
          <a:bodyPr wrap="square">
            <a:spAutoFit/>
          </a:bodyPr>
          <a:lstStyle/>
          <a:p>
            <a:r>
              <a:rPr lang="en-US" altLang="ja-JP" sz="2800" dirty="0"/>
              <a:t>3</a:t>
            </a:r>
            <a:r>
              <a:rPr lang="ja-JP" altLang="ja-JP" sz="2800" dirty="0"/>
              <a:t>区画の分譲完了に</a:t>
            </a:r>
            <a:r>
              <a:rPr lang="ja-JP" altLang="ja-JP" sz="2800" dirty="0" smtClean="0"/>
              <a:t>より従業員が</a:t>
            </a:r>
            <a:r>
              <a:rPr lang="en-US" altLang="ja-JP" sz="3600" b="1" dirty="0" smtClean="0"/>
              <a:t>1017</a:t>
            </a:r>
            <a:r>
              <a:rPr lang="ja-JP" altLang="en-US" sz="3600" b="1" dirty="0" smtClean="0"/>
              <a:t>人</a:t>
            </a:r>
            <a:r>
              <a:rPr lang="ja-JP" altLang="en-US" sz="2800" dirty="0" smtClean="0"/>
              <a:t>増加</a:t>
            </a:r>
            <a:r>
              <a:rPr lang="ja-JP" altLang="ja-JP" sz="2800" dirty="0" smtClean="0"/>
              <a:t> </a:t>
            </a:r>
            <a:endParaRPr lang="ja-JP" altLang="en-US" sz="2800" dirty="0"/>
          </a:p>
        </p:txBody>
      </p:sp>
      <p:sp>
        <p:nvSpPr>
          <p:cNvPr id="4" name="スライド番号プレースホルダー 3"/>
          <p:cNvSpPr>
            <a:spLocks noGrp="1"/>
          </p:cNvSpPr>
          <p:nvPr>
            <p:ph type="sldNum" sz="quarter" idx="12"/>
          </p:nvPr>
        </p:nvSpPr>
        <p:spPr/>
        <p:txBody>
          <a:bodyPr/>
          <a:lstStyle/>
          <a:p>
            <a:fld id="{271F4726-83E1-9743-9CB9-26C44A472F2A}" type="slidenum">
              <a:rPr kumimoji="1" lang="ja-JP" altLang="en-US" smtClean="0"/>
              <a:t>45</a:t>
            </a:fld>
            <a:endParaRPr kumimoji="1" lang="ja-JP" altLang="en-US"/>
          </a:p>
        </p:txBody>
      </p:sp>
    </p:spTree>
    <p:extLst>
      <p:ext uri="{BB962C8B-B14F-4D97-AF65-F5344CB8AC3E}">
        <p14:creationId xmlns:p14="http://schemas.microsoft.com/office/powerpoint/2010/main" val="35948593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図 2" descr="icon_156520_256.png"/>
          <p:cNvPicPr>
            <a:picLocks noChangeAspect="1"/>
          </p:cNvPicPr>
          <p:nvPr/>
        </p:nvPicPr>
        <p:blipFill rotWithShape="1">
          <a:blip r:embed="rId2">
            <a:extLst>
              <a:ext uri="{28A0092B-C50C-407E-A947-70E740481C1C}">
                <a14:useLocalDpi xmlns:a14="http://schemas.microsoft.com/office/drawing/2010/main" val="0"/>
              </a:ext>
            </a:extLst>
          </a:blip>
          <a:srcRect b="-1073"/>
          <a:stretch/>
        </p:blipFill>
        <p:spPr>
          <a:xfrm rot="20479974">
            <a:off x="6915629" y="-129545"/>
            <a:ext cx="932632" cy="942636"/>
          </a:xfrm>
          <a:prstGeom prst="rect">
            <a:avLst/>
          </a:prstGeom>
          <a:scene3d>
            <a:camera prst="orthographicFront">
              <a:rot lat="0" lon="10800000" rev="0"/>
            </a:camera>
            <a:lightRig rig="threePt" dir="t"/>
          </a:scene3d>
        </p:spPr>
      </p:pic>
      <p:pic>
        <p:nvPicPr>
          <p:cNvPr id="11" name="図 10"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65949" y="372367"/>
            <a:ext cx="983199" cy="983199"/>
          </a:xfrm>
          <a:prstGeom prst="rect">
            <a:avLst/>
          </a:prstGeom>
        </p:spPr>
      </p:pic>
      <p:pic>
        <p:nvPicPr>
          <p:cNvPr id="13" name="図 12"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95842" y="761231"/>
            <a:ext cx="355643" cy="355643"/>
          </a:xfrm>
          <a:prstGeom prst="rect">
            <a:avLst/>
          </a:prstGeom>
        </p:spPr>
      </p:pic>
      <p:pic>
        <p:nvPicPr>
          <p:cNvPr id="14" name="図 13"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7807163" y="497600"/>
            <a:ext cx="557965" cy="276999"/>
          </a:xfrm>
          <a:prstGeom prst="rect">
            <a:avLst/>
          </a:prstGeom>
          <a:noFill/>
        </p:spPr>
        <p:txBody>
          <a:bodyPr wrap="none" rtlCol="0">
            <a:spAutoFit/>
          </a:bodyPr>
          <a:lstStyle/>
          <a:p>
            <a:r>
              <a:rPr lang="ja-JP" altLang="en-US" sz="1200" dirty="0" smtClean="0">
                <a:solidFill>
                  <a:schemeClr val="bg1"/>
                </a:solidFill>
              </a:rPr>
              <a:t>しごと</a:t>
            </a:r>
            <a:endParaRPr kumimoji="1" lang="ja-JP" altLang="en-US" sz="1200" dirty="0">
              <a:solidFill>
                <a:schemeClr val="bg1"/>
              </a:solidFill>
            </a:endParaRPr>
          </a:p>
        </p:txBody>
      </p:sp>
      <p:sp>
        <p:nvSpPr>
          <p:cNvPr id="16" name="テキスト ボックス 15"/>
          <p:cNvSpPr txBox="1"/>
          <p:nvPr/>
        </p:nvSpPr>
        <p:spPr>
          <a:xfrm>
            <a:off x="450670" y="50393"/>
            <a:ext cx="3416320" cy="1077218"/>
          </a:xfrm>
          <a:prstGeom prst="rect">
            <a:avLst/>
          </a:prstGeom>
          <a:noFill/>
        </p:spPr>
        <p:txBody>
          <a:bodyPr wrap="none" rtlCol="0">
            <a:spAutoFit/>
          </a:bodyPr>
          <a:lstStyle/>
          <a:p>
            <a:r>
              <a:rPr lang="ja-JP" altLang="en-US" sz="2800" dirty="0" smtClean="0"/>
              <a:t>医療系企業誘致政策</a:t>
            </a:r>
          </a:p>
          <a:p>
            <a:r>
              <a:rPr lang="ja-JP" altLang="en-US" sz="3600" dirty="0" smtClean="0"/>
              <a:t>歳入計算</a:t>
            </a:r>
            <a:endParaRPr kumimoji="1" lang="ja-JP" altLang="en-US" sz="3600" dirty="0"/>
          </a:p>
        </p:txBody>
      </p:sp>
      <p:pic>
        <p:nvPicPr>
          <p:cNvPr id="17" name="図 16"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7944" y="763685"/>
            <a:ext cx="355643" cy="355643"/>
          </a:xfrm>
          <a:prstGeom prst="rect">
            <a:avLst/>
          </a:prstGeom>
        </p:spPr>
      </p:pic>
      <p:sp>
        <p:nvSpPr>
          <p:cNvPr id="32" name="テキスト ボックス 31"/>
          <p:cNvSpPr txBox="1"/>
          <p:nvPr/>
        </p:nvSpPr>
        <p:spPr>
          <a:xfrm>
            <a:off x="203150" y="4505007"/>
            <a:ext cx="492443" cy="1260521"/>
          </a:xfrm>
          <a:prstGeom prst="rect">
            <a:avLst/>
          </a:prstGeom>
          <a:noFill/>
        </p:spPr>
        <p:txBody>
          <a:bodyPr vert="eaVert" wrap="none" rtlCol="0">
            <a:spAutoFit/>
          </a:bodyPr>
          <a:lstStyle/>
          <a:p>
            <a:r>
              <a:rPr kumimoji="1" lang="ja-JP" altLang="en-US" sz="2000" dirty="0" smtClean="0">
                <a:solidFill>
                  <a:srgbClr val="FFFFFF"/>
                </a:solidFill>
              </a:rPr>
              <a:t>プログラム</a:t>
            </a:r>
            <a:endParaRPr kumimoji="1" lang="ja-JP" altLang="en-US" sz="2000" dirty="0">
              <a:solidFill>
                <a:srgbClr val="FFFFFF"/>
              </a:solidFill>
            </a:endParaRPr>
          </a:p>
        </p:txBody>
      </p:sp>
      <p:sp>
        <p:nvSpPr>
          <p:cNvPr id="19" name="テキスト ボックス 18"/>
          <p:cNvSpPr txBox="1"/>
          <p:nvPr/>
        </p:nvSpPr>
        <p:spPr>
          <a:xfrm>
            <a:off x="1" y="1281229"/>
            <a:ext cx="8969706" cy="4893647"/>
          </a:xfrm>
          <a:prstGeom prst="rect">
            <a:avLst/>
          </a:prstGeom>
          <a:noFill/>
        </p:spPr>
        <p:txBody>
          <a:bodyPr wrap="square" rtlCol="0">
            <a:spAutoFit/>
          </a:bodyPr>
          <a:lstStyle/>
          <a:p>
            <a:r>
              <a:rPr lang="en-US" altLang="ja-JP" sz="2400" dirty="0" smtClean="0"/>
              <a:t>①</a:t>
            </a:r>
            <a:r>
              <a:rPr lang="ja-JP" altLang="en-US" sz="2400" dirty="0" smtClean="0"/>
              <a:t>固定資産税</a:t>
            </a:r>
            <a:endParaRPr lang="en-US" altLang="ja-JP" sz="2400" dirty="0" smtClean="0"/>
          </a:p>
          <a:p>
            <a:r>
              <a:rPr lang="en-US" altLang="ja-JP" sz="2400" dirty="0" smtClean="0"/>
              <a:t>      </a:t>
            </a:r>
            <a:r>
              <a:rPr lang="ja-JP" altLang="en-US" sz="2400" dirty="0" smtClean="0"/>
              <a:t>施策で控除するために割愛</a:t>
            </a:r>
            <a:endParaRPr lang="en-US" altLang="ja-JP" sz="2400" dirty="0" smtClean="0"/>
          </a:p>
          <a:p>
            <a:endParaRPr lang="en-US" altLang="ja-JP" sz="2400" dirty="0" smtClean="0"/>
          </a:p>
          <a:p>
            <a:r>
              <a:rPr lang="en-US" altLang="ja-JP" sz="2400" dirty="0" smtClean="0"/>
              <a:t>②</a:t>
            </a:r>
            <a:r>
              <a:rPr lang="ja-JP" altLang="en-US" sz="2400" dirty="0" smtClean="0"/>
              <a:t>都市計画税</a:t>
            </a:r>
            <a:endParaRPr lang="en-US" altLang="ja-JP" sz="2400" dirty="0" smtClean="0"/>
          </a:p>
          <a:p>
            <a:r>
              <a:rPr lang="en-US" altLang="ja-JP" sz="2400" dirty="0" smtClean="0"/>
              <a:t>      7</a:t>
            </a:r>
            <a:r>
              <a:rPr lang="ja-JP" altLang="ja-JP" sz="2400" dirty="0"/>
              <a:t>番区画</a:t>
            </a:r>
            <a:r>
              <a:rPr lang="en-US" altLang="ja-JP" sz="2400" dirty="0"/>
              <a:t>15,254(</a:t>
            </a:r>
            <a:r>
              <a:rPr lang="ja-JP" altLang="ja-JP" sz="2400" dirty="0"/>
              <a:t>㎡</a:t>
            </a:r>
            <a:r>
              <a:rPr lang="en-US" altLang="ja-JP" sz="2400" dirty="0"/>
              <a:t>)</a:t>
            </a:r>
            <a:r>
              <a:rPr lang="ja-JP" altLang="ja-JP" sz="2400" dirty="0"/>
              <a:t>×</a:t>
            </a:r>
            <a:r>
              <a:rPr lang="en-US" altLang="ja-JP" sz="2400" dirty="0"/>
              <a:t>44,220</a:t>
            </a:r>
            <a:r>
              <a:rPr lang="ja-JP" altLang="ja-JP" sz="2400" dirty="0"/>
              <a:t>（円</a:t>
            </a:r>
            <a:r>
              <a:rPr lang="en-US" altLang="ja-JP" sz="2400" dirty="0"/>
              <a:t>/</a:t>
            </a:r>
            <a:r>
              <a:rPr lang="ja-JP" altLang="ja-JP" sz="2400" dirty="0"/>
              <a:t>㎡）×</a:t>
            </a:r>
            <a:r>
              <a:rPr lang="en-US" altLang="ja-JP" sz="2400" dirty="0"/>
              <a:t>0.3</a:t>
            </a:r>
            <a:r>
              <a:rPr lang="ja-JP" altLang="ja-JP" sz="2400" dirty="0"/>
              <a:t>％</a:t>
            </a:r>
            <a:r>
              <a:rPr lang="en-US" altLang="ja-JP" sz="2400" dirty="0" smtClean="0"/>
              <a:t>=</a:t>
            </a:r>
            <a:r>
              <a:rPr lang="ja-JP" altLang="en-US" sz="2400" dirty="0" smtClean="0"/>
              <a:t>約</a:t>
            </a:r>
            <a:r>
              <a:rPr lang="en-US" altLang="ja-JP" sz="2400" dirty="0" smtClean="0"/>
              <a:t>200</a:t>
            </a:r>
            <a:r>
              <a:rPr lang="ja-JP" altLang="en-US" sz="2400" dirty="0" smtClean="0"/>
              <a:t>万</a:t>
            </a:r>
            <a:r>
              <a:rPr lang="ja-JP" altLang="ja-JP" sz="2400" dirty="0" smtClean="0"/>
              <a:t>円</a:t>
            </a:r>
            <a:endParaRPr lang="ja-JP" altLang="ja-JP" sz="2400" dirty="0"/>
          </a:p>
          <a:p>
            <a:r>
              <a:rPr lang="en-US" altLang="ja-JP" sz="2400" dirty="0" smtClean="0"/>
              <a:t>      28</a:t>
            </a:r>
            <a:r>
              <a:rPr lang="ja-JP" altLang="ja-JP" sz="2400" dirty="0"/>
              <a:t>番区画</a:t>
            </a:r>
            <a:r>
              <a:rPr lang="en-US" altLang="ja-JP" sz="2400" dirty="0"/>
              <a:t>41,434(</a:t>
            </a:r>
            <a:r>
              <a:rPr lang="ja-JP" altLang="ja-JP" sz="2400" dirty="0"/>
              <a:t>㎡</a:t>
            </a:r>
            <a:r>
              <a:rPr lang="en-US" altLang="ja-JP" sz="2400" dirty="0"/>
              <a:t>)</a:t>
            </a:r>
            <a:r>
              <a:rPr lang="ja-JP" altLang="ja-JP" sz="2400" dirty="0"/>
              <a:t>×</a:t>
            </a:r>
            <a:r>
              <a:rPr lang="en-US" altLang="ja-JP" sz="2400" dirty="0"/>
              <a:t>44,220</a:t>
            </a:r>
            <a:r>
              <a:rPr lang="ja-JP" altLang="ja-JP" sz="2400" dirty="0"/>
              <a:t>（円</a:t>
            </a:r>
            <a:r>
              <a:rPr lang="en-US" altLang="ja-JP" sz="2400" dirty="0"/>
              <a:t>/</a:t>
            </a:r>
            <a:r>
              <a:rPr lang="ja-JP" altLang="ja-JP" sz="2400" dirty="0"/>
              <a:t>㎡）×</a:t>
            </a:r>
            <a:r>
              <a:rPr lang="en-US" altLang="ja-JP" sz="2400" dirty="0"/>
              <a:t>0.3</a:t>
            </a:r>
            <a:r>
              <a:rPr lang="ja-JP" altLang="ja-JP" sz="2400" dirty="0"/>
              <a:t>％</a:t>
            </a:r>
            <a:r>
              <a:rPr lang="en-US" altLang="ja-JP" sz="2400" dirty="0" smtClean="0"/>
              <a:t>=</a:t>
            </a:r>
            <a:r>
              <a:rPr lang="ja-JP" altLang="en-US" sz="2400" dirty="0" smtClean="0"/>
              <a:t>約</a:t>
            </a:r>
            <a:r>
              <a:rPr lang="en-US" altLang="ja-JP" sz="2400" dirty="0" smtClean="0"/>
              <a:t>550</a:t>
            </a:r>
            <a:r>
              <a:rPr lang="ja-JP" altLang="en-US" sz="2400" dirty="0" smtClean="0"/>
              <a:t>万</a:t>
            </a:r>
            <a:r>
              <a:rPr lang="ja-JP" altLang="ja-JP" sz="2400" dirty="0" smtClean="0"/>
              <a:t>円</a:t>
            </a:r>
            <a:endParaRPr lang="ja-JP" altLang="ja-JP" sz="2400" dirty="0"/>
          </a:p>
          <a:p>
            <a:r>
              <a:rPr lang="en-US" altLang="ja-JP" sz="2400" dirty="0" smtClean="0"/>
              <a:t>      29</a:t>
            </a:r>
            <a:r>
              <a:rPr lang="ja-JP" altLang="ja-JP" sz="2400" dirty="0"/>
              <a:t>番区画</a:t>
            </a:r>
            <a:r>
              <a:rPr lang="en-US" altLang="ja-JP" sz="2400" dirty="0"/>
              <a:t>29,322(</a:t>
            </a:r>
            <a:r>
              <a:rPr lang="ja-JP" altLang="ja-JP" sz="2400" dirty="0"/>
              <a:t>㎡</a:t>
            </a:r>
            <a:r>
              <a:rPr lang="en-US" altLang="ja-JP" sz="2400" dirty="0"/>
              <a:t>)</a:t>
            </a:r>
            <a:r>
              <a:rPr lang="ja-JP" altLang="ja-JP" sz="2400" dirty="0"/>
              <a:t>×</a:t>
            </a:r>
            <a:r>
              <a:rPr lang="en-US" altLang="ja-JP" sz="2400" dirty="0"/>
              <a:t>44,220</a:t>
            </a:r>
            <a:r>
              <a:rPr lang="ja-JP" altLang="ja-JP" sz="2400" dirty="0"/>
              <a:t>（円</a:t>
            </a:r>
            <a:r>
              <a:rPr lang="en-US" altLang="ja-JP" sz="2400" dirty="0"/>
              <a:t>/</a:t>
            </a:r>
            <a:r>
              <a:rPr lang="ja-JP" altLang="ja-JP" sz="2400" dirty="0"/>
              <a:t>㎡）×</a:t>
            </a:r>
            <a:r>
              <a:rPr lang="en-US" altLang="ja-JP" sz="2400" dirty="0"/>
              <a:t>0.3</a:t>
            </a:r>
            <a:r>
              <a:rPr lang="ja-JP" altLang="ja-JP" sz="2400" dirty="0"/>
              <a:t>％</a:t>
            </a:r>
            <a:r>
              <a:rPr lang="en-US" altLang="ja-JP" sz="2400" dirty="0" smtClean="0"/>
              <a:t>=</a:t>
            </a:r>
            <a:r>
              <a:rPr lang="ja-JP" altLang="en-US" sz="2400" dirty="0" smtClean="0"/>
              <a:t>約</a:t>
            </a:r>
            <a:r>
              <a:rPr lang="en-US" altLang="ja-JP" sz="2400" dirty="0" smtClean="0"/>
              <a:t>390</a:t>
            </a:r>
            <a:r>
              <a:rPr lang="ja-JP" altLang="en-US" sz="2400" dirty="0" smtClean="0"/>
              <a:t>万</a:t>
            </a:r>
            <a:r>
              <a:rPr lang="ja-JP" altLang="ja-JP" sz="2400" dirty="0" smtClean="0"/>
              <a:t>円</a:t>
            </a:r>
            <a:endParaRPr lang="ja-JP" altLang="ja-JP" sz="2400" dirty="0"/>
          </a:p>
          <a:p>
            <a:r>
              <a:rPr lang="en-US" altLang="ja-JP" sz="2400" dirty="0" smtClean="0"/>
              <a:t>     </a:t>
            </a:r>
            <a:r>
              <a:rPr lang="ja-JP" altLang="ja-JP" sz="2400" dirty="0" smtClean="0"/>
              <a:t>約</a:t>
            </a:r>
            <a:r>
              <a:rPr lang="en-US" altLang="ja-JP" sz="2400" dirty="0" smtClean="0"/>
              <a:t>1140</a:t>
            </a:r>
            <a:r>
              <a:rPr lang="ja-JP" altLang="ja-JP" sz="2400" dirty="0"/>
              <a:t>万円</a:t>
            </a:r>
            <a:r>
              <a:rPr lang="en-US" altLang="ja-JP" sz="2400" dirty="0"/>
              <a:t>/</a:t>
            </a:r>
            <a:r>
              <a:rPr lang="ja-JP" altLang="ja-JP" sz="2400" dirty="0" smtClean="0"/>
              <a:t>年</a:t>
            </a:r>
            <a:endParaRPr lang="ja-JP" altLang="ja-JP" sz="2400" dirty="0"/>
          </a:p>
          <a:p>
            <a:r>
              <a:rPr lang="en-US" altLang="ja-JP" sz="2400" dirty="0" smtClean="0"/>
              <a:t>      5</a:t>
            </a:r>
            <a:r>
              <a:rPr lang="ja-JP" altLang="ja-JP" sz="2400" dirty="0"/>
              <a:t>年間で約</a:t>
            </a:r>
            <a:r>
              <a:rPr lang="en-US" altLang="ja-JP" sz="2400" dirty="0"/>
              <a:t>5700</a:t>
            </a:r>
            <a:r>
              <a:rPr lang="ja-JP" altLang="ja-JP" sz="2400" dirty="0"/>
              <a:t>万</a:t>
            </a:r>
            <a:r>
              <a:rPr lang="ja-JP" altLang="ja-JP" sz="2400" dirty="0" smtClean="0"/>
              <a:t>円</a:t>
            </a:r>
            <a:endParaRPr lang="en-US" altLang="ja-JP" sz="2400" dirty="0" smtClean="0"/>
          </a:p>
          <a:p>
            <a:endParaRPr lang="en-US" altLang="ja-JP" sz="2400" dirty="0" smtClean="0"/>
          </a:p>
          <a:p>
            <a:endParaRPr lang="ja-JP" altLang="ja-JP" sz="2400" dirty="0"/>
          </a:p>
          <a:p>
            <a:endParaRPr lang="en-US" altLang="ja-JP" sz="2400" dirty="0" smtClean="0"/>
          </a:p>
          <a:p>
            <a:endParaRPr lang="en-US" altLang="ja-JP" sz="2400" dirty="0"/>
          </a:p>
        </p:txBody>
      </p:sp>
      <p:sp>
        <p:nvSpPr>
          <p:cNvPr id="2" name="スライド番号プレースホルダー 1"/>
          <p:cNvSpPr>
            <a:spLocks noGrp="1"/>
          </p:cNvSpPr>
          <p:nvPr>
            <p:ph type="sldNum" sz="quarter" idx="12"/>
          </p:nvPr>
        </p:nvSpPr>
        <p:spPr/>
        <p:txBody>
          <a:bodyPr/>
          <a:lstStyle/>
          <a:p>
            <a:fld id="{271F4726-83E1-9743-9CB9-26C44A472F2A}" type="slidenum">
              <a:rPr kumimoji="1" lang="ja-JP" altLang="en-US" smtClean="0"/>
              <a:t>46</a:t>
            </a:fld>
            <a:endParaRPr kumimoji="1" lang="ja-JP" altLang="en-US"/>
          </a:p>
        </p:txBody>
      </p:sp>
    </p:spTree>
    <p:extLst>
      <p:ext uri="{BB962C8B-B14F-4D97-AF65-F5344CB8AC3E}">
        <p14:creationId xmlns:p14="http://schemas.microsoft.com/office/powerpoint/2010/main" val="33740200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図 2" descr="icon_156520_256.png"/>
          <p:cNvPicPr>
            <a:picLocks noChangeAspect="1"/>
          </p:cNvPicPr>
          <p:nvPr/>
        </p:nvPicPr>
        <p:blipFill rotWithShape="1">
          <a:blip r:embed="rId2">
            <a:extLst>
              <a:ext uri="{28A0092B-C50C-407E-A947-70E740481C1C}">
                <a14:useLocalDpi xmlns:a14="http://schemas.microsoft.com/office/drawing/2010/main" val="0"/>
              </a:ext>
            </a:extLst>
          </a:blip>
          <a:srcRect b="-1073"/>
          <a:stretch/>
        </p:blipFill>
        <p:spPr>
          <a:xfrm rot="20479974">
            <a:off x="6915629" y="-129545"/>
            <a:ext cx="932632" cy="942636"/>
          </a:xfrm>
          <a:prstGeom prst="rect">
            <a:avLst/>
          </a:prstGeom>
          <a:scene3d>
            <a:camera prst="orthographicFront">
              <a:rot lat="0" lon="10800000" rev="0"/>
            </a:camera>
            <a:lightRig rig="threePt" dir="t"/>
          </a:scene3d>
        </p:spPr>
      </p:pic>
      <p:pic>
        <p:nvPicPr>
          <p:cNvPr id="11" name="図 10"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65949" y="372367"/>
            <a:ext cx="983199" cy="983199"/>
          </a:xfrm>
          <a:prstGeom prst="rect">
            <a:avLst/>
          </a:prstGeom>
        </p:spPr>
      </p:pic>
      <p:pic>
        <p:nvPicPr>
          <p:cNvPr id="13" name="図 12"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95842" y="761231"/>
            <a:ext cx="355643" cy="355643"/>
          </a:xfrm>
          <a:prstGeom prst="rect">
            <a:avLst/>
          </a:prstGeom>
        </p:spPr>
      </p:pic>
      <p:pic>
        <p:nvPicPr>
          <p:cNvPr id="14" name="図 13"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7807163" y="497600"/>
            <a:ext cx="557965" cy="276999"/>
          </a:xfrm>
          <a:prstGeom prst="rect">
            <a:avLst/>
          </a:prstGeom>
          <a:noFill/>
        </p:spPr>
        <p:txBody>
          <a:bodyPr wrap="none" rtlCol="0">
            <a:spAutoFit/>
          </a:bodyPr>
          <a:lstStyle/>
          <a:p>
            <a:r>
              <a:rPr lang="ja-JP" altLang="en-US" sz="1200" dirty="0" smtClean="0">
                <a:solidFill>
                  <a:schemeClr val="bg1"/>
                </a:solidFill>
              </a:rPr>
              <a:t>しごと</a:t>
            </a:r>
            <a:endParaRPr kumimoji="1" lang="ja-JP" altLang="en-US" sz="1200" dirty="0">
              <a:solidFill>
                <a:schemeClr val="bg1"/>
              </a:solidFill>
            </a:endParaRPr>
          </a:p>
        </p:txBody>
      </p:sp>
      <p:sp>
        <p:nvSpPr>
          <p:cNvPr id="16" name="テキスト ボックス 15"/>
          <p:cNvSpPr txBox="1"/>
          <p:nvPr/>
        </p:nvSpPr>
        <p:spPr>
          <a:xfrm>
            <a:off x="450670" y="50393"/>
            <a:ext cx="3416320" cy="1077218"/>
          </a:xfrm>
          <a:prstGeom prst="rect">
            <a:avLst/>
          </a:prstGeom>
          <a:noFill/>
        </p:spPr>
        <p:txBody>
          <a:bodyPr wrap="none" rtlCol="0">
            <a:spAutoFit/>
          </a:bodyPr>
          <a:lstStyle/>
          <a:p>
            <a:r>
              <a:rPr lang="ja-JP" altLang="en-US" sz="2800" dirty="0" smtClean="0"/>
              <a:t>医療系企業誘致政策</a:t>
            </a:r>
          </a:p>
          <a:p>
            <a:r>
              <a:rPr lang="ja-JP" altLang="en-US" sz="3600" dirty="0" smtClean="0"/>
              <a:t>歳入計算</a:t>
            </a:r>
            <a:endParaRPr kumimoji="1" lang="ja-JP" altLang="en-US" sz="3600" dirty="0"/>
          </a:p>
        </p:txBody>
      </p:sp>
      <p:pic>
        <p:nvPicPr>
          <p:cNvPr id="17" name="図 16"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7944" y="763685"/>
            <a:ext cx="355643" cy="355643"/>
          </a:xfrm>
          <a:prstGeom prst="rect">
            <a:avLst/>
          </a:prstGeom>
        </p:spPr>
      </p:pic>
      <p:sp>
        <p:nvSpPr>
          <p:cNvPr id="32" name="テキスト ボックス 31"/>
          <p:cNvSpPr txBox="1"/>
          <p:nvPr/>
        </p:nvSpPr>
        <p:spPr>
          <a:xfrm>
            <a:off x="203150" y="4505007"/>
            <a:ext cx="492443" cy="1260521"/>
          </a:xfrm>
          <a:prstGeom prst="rect">
            <a:avLst/>
          </a:prstGeom>
          <a:noFill/>
        </p:spPr>
        <p:txBody>
          <a:bodyPr vert="eaVert" wrap="none" rtlCol="0">
            <a:spAutoFit/>
          </a:bodyPr>
          <a:lstStyle/>
          <a:p>
            <a:r>
              <a:rPr kumimoji="1" lang="ja-JP" altLang="en-US" sz="2000" dirty="0" smtClean="0">
                <a:solidFill>
                  <a:srgbClr val="FFFFFF"/>
                </a:solidFill>
              </a:rPr>
              <a:t>プログラム</a:t>
            </a:r>
            <a:endParaRPr kumimoji="1" lang="ja-JP" altLang="en-US" sz="2000" dirty="0">
              <a:solidFill>
                <a:srgbClr val="FFFFFF"/>
              </a:solidFill>
            </a:endParaRPr>
          </a:p>
        </p:txBody>
      </p:sp>
      <p:sp>
        <p:nvSpPr>
          <p:cNvPr id="19" name="テキスト ボックス 18"/>
          <p:cNvSpPr txBox="1"/>
          <p:nvPr/>
        </p:nvSpPr>
        <p:spPr>
          <a:xfrm>
            <a:off x="1" y="1281229"/>
            <a:ext cx="8969706" cy="5816977"/>
          </a:xfrm>
          <a:prstGeom prst="rect">
            <a:avLst/>
          </a:prstGeom>
          <a:noFill/>
        </p:spPr>
        <p:txBody>
          <a:bodyPr wrap="square" rtlCol="0">
            <a:spAutoFit/>
          </a:bodyPr>
          <a:lstStyle/>
          <a:p>
            <a:r>
              <a:rPr lang="en-US" altLang="ja-JP" sz="2400" dirty="0" smtClean="0"/>
              <a:t>③</a:t>
            </a:r>
            <a:r>
              <a:rPr lang="ja-JP" altLang="en-US" sz="2400" dirty="0" smtClean="0"/>
              <a:t>法人税</a:t>
            </a:r>
            <a:endParaRPr lang="en-US" altLang="ja-JP" sz="2400" dirty="0" smtClean="0"/>
          </a:p>
          <a:p>
            <a:r>
              <a:rPr lang="en-US" altLang="ja-JP" sz="2400" dirty="0" smtClean="0"/>
              <a:t> </a:t>
            </a:r>
            <a:r>
              <a:rPr lang="ja-JP" altLang="ja-JP" sz="2400" dirty="0" smtClean="0"/>
              <a:t>　</a:t>
            </a:r>
            <a:r>
              <a:rPr lang="en-US" altLang="ja-JP" sz="2400" dirty="0" smtClean="0"/>
              <a:t> </a:t>
            </a:r>
            <a:r>
              <a:rPr lang="ja-JP" altLang="ja-JP" sz="2400" dirty="0" smtClean="0"/>
              <a:t>工場毎の法人税の算出は不可能であるため割愛。</a:t>
            </a:r>
            <a:endParaRPr lang="en-US" altLang="ja-JP" sz="2400" dirty="0" smtClean="0"/>
          </a:p>
          <a:p>
            <a:endParaRPr lang="en-US" altLang="ja-JP" sz="2400" dirty="0" smtClean="0"/>
          </a:p>
          <a:p>
            <a:r>
              <a:rPr lang="en-US" altLang="ja-JP" sz="2400" dirty="0" smtClean="0"/>
              <a:t>④</a:t>
            </a:r>
            <a:r>
              <a:rPr lang="ja-JP" altLang="en-US" sz="2400" dirty="0" smtClean="0"/>
              <a:t>分譲価格</a:t>
            </a:r>
            <a:endParaRPr lang="ja-JP" altLang="ja-JP" sz="2400" dirty="0" smtClean="0"/>
          </a:p>
          <a:p>
            <a:r>
              <a:rPr lang="en-US" altLang="ja-JP" sz="2400" dirty="0" smtClean="0"/>
              <a:t>      7</a:t>
            </a:r>
            <a:r>
              <a:rPr lang="ja-JP" altLang="ja-JP" sz="2400" dirty="0" smtClean="0"/>
              <a:t>番区画</a:t>
            </a:r>
            <a:r>
              <a:rPr lang="en-US" altLang="ja-JP" sz="2400" dirty="0" smtClean="0"/>
              <a:t>15,254(</a:t>
            </a:r>
            <a:r>
              <a:rPr lang="ja-JP" altLang="ja-JP" sz="2400" dirty="0" smtClean="0"/>
              <a:t>㎡</a:t>
            </a:r>
            <a:r>
              <a:rPr lang="en-US" altLang="ja-JP" sz="2400" dirty="0" smtClean="0"/>
              <a:t>)</a:t>
            </a:r>
            <a:r>
              <a:rPr lang="ja-JP" altLang="ja-JP" sz="2400" dirty="0" smtClean="0"/>
              <a:t>×</a:t>
            </a:r>
            <a:r>
              <a:rPr lang="en-US" altLang="ja-JP" sz="2400" dirty="0" smtClean="0"/>
              <a:t>30550</a:t>
            </a:r>
            <a:r>
              <a:rPr lang="ja-JP" altLang="ja-JP" sz="2400" dirty="0" smtClean="0"/>
              <a:t>（円</a:t>
            </a:r>
            <a:r>
              <a:rPr lang="en-US" altLang="ja-JP" sz="2400" dirty="0" smtClean="0"/>
              <a:t>/</a:t>
            </a:r>
            <a:r>
              <a:rPr lang="ja-JP" altLang="ja-JP" sz="2400" dirty="0" smtClean="0"/>
              <a:t>㎡）</a:t>
            </a:r>
            <a:r>
              <a:rPr lang="en-US" altLang="ja-JP" sz="2400" dirty="0" smtClean="0"/>
              <a:t>=</a:t>
            </a:r>
            <a:r>
              <a:rPr lang="ja-JP" altLang="en-US" sz="2400" dirty="0" smtClean="0"/>
              <a:t>約</a:t>
            </a:r>
            <a:r>
              <a:rPr lang="en-US" altLang="ja-JP" sz="2400" dirty="0" smtClean="0"/>
              <a:t>4</a:t>
            </a:r>
            <a:r>
              <a:rPr lang="ja-JP" altLang="en-US" sz="2400" dirty="0" smtClean="0"/>
              <a:t>億</a:t>
            </a:r>
            <a:r>
              <a:rPr lang="en-US" altLang="ja-JP" sz="2400" dirty="0" smtClean="0"/>
              <a:t>6600</a:t>
            </a:r>
            <a:r>
              <a:rPr lang="ja-JP" altLang="en-US" sz="2400" dirty="0" smtClean="0"/>
              <a:t>万</a:t>
            </a:r>
            <a:r>
              <a:rPr lang="ja-JP" altLang="ja-JP" sz="2400" dirty="0" smtClean="0"/>
              <a:t>円</a:t>
            </a:r>
          </a:p>
          <a:p>
            <a:r>
              <a:rPr lang="en-US" altLang="ja-JP" sz="2400" dirty="0" smtClean="0"/>
              <a:t>      28</a:t>
            </a:r>
            <a:r>
              <a:rPr lang="ja-JP" altLang="ja-JP" sz="2400" dirty="0" smtClean="0"/>
              <a:t>番区画</a:t>
            </a:r>
            <a:r>
              <a:rPr lang="en-US" altLang="ja-JP" sz="2400" dirty="0" smtClean="0"/>
              <a:t>41,434(</a:t>
            </a:r>
            <a:r>
              <a:rPr lang="ja-JP" altLang="ja-JP" sz="2400" dirty="0" smtClean="0"/>
              <a:t>㎡</a:t>
            </a:r>
            <a:r>
              <a:rPr lang="en-US" altLang="ja-JP" sz="2400" dirty="0" smtClean="0"/>
              <a:t>)</a:t>
            </a:r>
            <a:r>
              <a:rPr lang="ja-JP" altLang="ja-JP" sz="2400" dirty="0" smtClean="0"/>
              <a:t>×</a:t>
            </a:r>
            <a:r>
              <a:rPr lang="en-US" altLang="ja-JP" sz="2400" dirty="0" smtClean="0"/>
              <a:t>30550</a:t>
            </a:r>
            <a:r>
              <a:rPr lang="ja-JP" altLang="ja-JP" sz="2400" dirty="0" smtClean="0"/>
              <a:t>（円</a:t>
            </a:r>
            <a:r>
              <a:rPr lang="en-US" altLang="ja-JP" sz="2400" dirty="0" smtClean="0"/>
              <a:t>/</a:t>
            </a:r>
            <a:r>
              <a:rPr lang="ja-JP" altLang="ja-JP" sz="2400" dirty="0" smtClean="0"/>
              <a:t>㎡）</a:t>
            </a:r>
            <a:r>
              <a:rPr lang="en-US" altLang="ja-JP" sz="2400" dirty="0" smtClean="0"/>
              <a:t>=</a:t>
            </a:r>
            <a:r>
              <a:rPr lang="ja-JP" altLang="en-US" sz="2400" dirty="0" smtClean="0"/>
              <a:t>約</a:t>
            </a:r>
            <a:r>
              <a:rPr lang="en-US" altLang="ja-JP" sz="2400" dirty="0" smtClean="0"/>
              <a:t>12</a:t>
            </a:r>
            <a:r>
              <a:rPr lang="ja-JP" altLang="en-US" sz="2400" dirty="0" smtClean="0"/>
              <a:t>億</a:t>
            </a:r>
            <a:r>
              <a:rPr lang="en-US" altLang="ja-JP" sz="2400" dirty="0" smtClean="0"/>
              <a:t>6600</a:t>
            </a:r>
            <a:r>
              <a:rPr lang="ja-JP" altLang="en-US" sz="2400" dirty="0" smtClean="0"/>
              <a:t>万</a:t>
            </a:r>
            <a:r>
              <a:rPr lang="ja-JP" altLang="ja-JP" sz="2400" dirty="0" smtClean="0"/>
              <a:t>円</a:t>
            </a:r>
          </a:p>
          <a:p>
            <a:r>
              <a:rPr lang="en-US" altLang="ja-JP" sz="2400" dirty="0" smtClean="0"/>
              <a:t>      29</a:t>
            </a:r>
            <a:r>
              <a:rPr lang="ja-JP" altLang="ja-JP" sz="2400" dirty="0" smtClean="0"/>
              <a:t>番区画</a:t>
            </a:r>
            <a:r>
              <a:rPr lang="en-US" altLang="ja-JP" sz="2400" dirty="0" smtClean="0"/>
              <a:t>29,322(</a:t>
            </a:r>
            <a:r>
              <a:rPr lang="ja-JP" altLang="ja-JP" sz="2400" dirty="0" smtClean="0"/>
              <a:t>㎡</a:t>
            </a:r>
            <a:r>
              <a:rPr lang="en-US" altLang="ja-JP" sz="2400" dirty="0" smtClean="0"/>
              <a:t>)</a:t>
            </a:r>
            <a:r>
              <a:rPr lang="ja-JP" altLang="ja-JP" sz="2400" dirty="0" smtClean="0"/>
              <a:t>×</a:t>
            </a:r>
            <a:r>
              <a:rPr lang="en-US" altLang="ja-JP" sz="2400" dirty="0" smtClean="0"/>
              <a:t>30550</a:t>
            </a:r>
            <a:r>
              <a:rPr lang="ja-JP" altLang="ja-JP" sz="2400" dirty="0" smtClean="0"/>
              <a:t>（円</a:t>
            </a:r>
            <a:r>
              <a:rPr lang="en-US" altLang="ja-JP" sz="2400" dirty="0" smtClean="0"/>
              <a:t>/</a:t>
            </a:r>
            <a:r>
              <a:rPr lang="ja-JP" altLang="ja-JP" sz="2400" dirty="0" smtClean="0"/>
              <a:t>㎡）</a:t>
            </a:r>
            <a:r>
              <a:rPr lang="en-US" altLang="ja-JP" sz="2400" dirty="0" smtClean="0"/>
              <a:t>=</a:t>
            </a:r>
            <a:r>
              <a:rPr lang="ja-JP" altLang="en-US" sz="2400" dirty="0" smtClean="0"/>
              <a:t>約</a:t>
            </a:r>
            <a:r>
              <a:rPr lang="en-US" altLang="ja-JP" sz="2400" dirty="0" smtClean="0"/>
              <a:t>8</a:t>
            </a:r>
            <a:r>
              <a:rPr lang="ja-JP" altLang="en-US" sz="2400" dirty="0" smtClean="0"/>
              <a:t>億</a:t>
            </a:r>
            <a:r>
              <a:rPr lang="en-US" altLang="ja-JP" sz="2400" dirty="0" smtClean="0"/>
              <a:t>9600</a:t>
            </a:r>
            <a:r>
              <a:rPr lang="ja-JP" altLang="en-US" sz="2400" dirty="0" smtClean="0"/>
              <a:t>万</a:t>
            </a:r>
            <a:r>
              <a:rPr lang="ja-JP" altLang="ja-JP" sz="2400" dirty="0" smtClean="0"/>
              <a:t>円</a:t>
            </a:r>
          </a:p>
          <a:p>
            <a:r>
              <a:rPr lang="en-US" altLang="ja-JP" sz="2400" dirty="0" smtClean="0"/>
              <a:t>     </a:t>
            </a:r>
            <a:r>
              <a:rPr lang="ja-JP" altLang="ja-JP" sz="2400" dirty="0" smtClean="0"/>
              <a:t>計約</a:t>
            </a:r>
            <a:r>
              <a:rPr lang="en-US" altLang="ja-JP" sz="2400" dirty="0" smtClean="0"/>
              <a:t>26</a:t>
            </a:r>
            <a:r>
              <a:rPr lang="ja-JP" altLang="ja-JP" sz="2400" dirty="0" smtClean="0"/>
              <a:t>億</a:t>
            </a:r>
            <a:r>
              <a:rPr lang="en-US" altLang="ja-JP" sz="2400" dirty="0" smtClean="0"/>
              <a:t>2800</a:t>
            </a:r>
            <a:r>
              <a:rPr lang="ja-JP" altLang="ja-JP" sz="2400" dirty="0" smtClean="0"/>
              <a:t>万円</a:t>
            </a:r>
            <a:endParaRPr lang="en-US" altLang="ja-JP" sz="2400" dirty="0" smtClean="0"/>
          </a:p>
          <a:p>
            <a:endParaRPr lang="en-US" altLang="ja-JP" sz="2400" dirty="0"/>
          </a:p>
          <a:p>
            <a:endParaRPr lang="en-US" altLang="ja-JP" sz="2400" dirty="0" smtClean="0"/>
          </a:p>
          <a:p>
            <a:r>
              <a:rPr lang="en-US" altLang="ja-JP" sz="2400" dirty="0" smtClean="0"/>
              <a:t>①〜④</a:t>
            </a:r>
            <a:r>
              <a:rPr lang="ja-JP" altLang="en-US" sz="2400" dirty="0" smtClean="0"/>
              <a:t>の税収と分譲価格の合計を控除分差し引いて計算し、</a:t>
            </a:r>
            <a:endParaRPr lang="en-US" altLang="ja-JP" sz="2400" dirty="0" smtClean="0"/>
          </a:p>
          <a:p>
            <a:r>
              <a:rPr lang="ja-JP" altLang="en-US" sz="3600" b="1" dirty="0" smtClean="0"/>
              <a:t>約</a:t>
            </a:r>
            <a:r>
              <a:rPr lang="en-US" altLang="ja-JP" sz="3600" b="1" dirty="0" smtClean="0"/>
              <a:t>26</a:t>
            </a:r>
            <a:r>
              <a:rPr lang="ja-JP" altLang="en-US" sz="3600" b="1" dirty="0" smtClean="0"/>
              <a:t>億</a:t>
            </a:r>
            <a:r>
              <a:rPr lang="en-US" altLang="ja-JP" sz="3600" b="1" dirty="0" smtClean="0"/>
              <a:t>8500</a:t>
            </a:r>
            <a:r>
              <a:rPr lang="ja-JP" altLang="en-US" sz="3600" b="1" dirty="0" smtClean="0"/>
              <a:t>万円</a:t>
            </a:r>
            <a:r>
              <a:rPr lang="ja-JP" altLang="en-US" sz="2400" dirty="0" smtClean="0"/>
              <a:t>の歳入増加が見込まれる。</a:t>
            </a:r>
            <a:endParaRPr lang="en-US" altLang="ja-JP" sz="2400" dirty="0" smtClean="0"/>
          </a:p>
          <a:p>
            <a:endParaRPr lang="ja-JP" altLang="ja-JP" sz="2400" dirty="0"/>
          </a:p>
          <a:p>
            <a:endParaRPr lang="en-US" altLang="ja-JP" sz="2400" dirty="0" smtClean="0"/>
          </a:p>
          <a:p>
            <a:r>
              <a:rPr lang="en-US" altLang="ja-JP" sz="2400" dirty="0" smtClean="0"/>
              <a:t>  </a:t>
            </a:r>
            <a:endParaRPr lang="en-US" altLang="ja-JP" sz="2400" dirty="0"/>
          </a:p>
        </p:txBody>
      </p:sp>
      <p:sp>
        <p:nvSpPr>
          <p:cNvPr id="2" name="スライド番号プレースホルダー 1"/>
          <p:cNvSpPr>
            <a:spLocks noGrp="1"/>
          </p:cNvSpPr>
          <p:nvPr>
            <p:ph type="sldNum" sz="quarter" idx="12"/>
          </p:nvPr>
        </p:nvSpPr>
        <p:spPr/>
        <p:txBody>
          <a:bodyPr/>
          <a:lstStyle/>
          <a:p>
            <a:fld id="{271F4726-83E1-9743-9CB9-26C44A472F2A}" type="slidenum">
              <a:rPr kumimoji="1" lang="ja-JP" altLang="en-US" smtClean="0"/>
              <a:t>47</a:t>
            </a:fld>
            <a:endParaRPr kumimoji="1" lang="ja-JP" altLang="en-US"/>
          </a:p>
        </p:txBody>
      </p:sp>
    </p:spTree>
    <p:extLst>
      <p:ext uri="{BB962C8B-B14F-4D97-AF65-F5344CB8AC3E}">
        <p14:creationId xmlns:p14="http://schemas.microsoft.com/office/powerpoint/2010/main" val="14951429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正方形/長方形 19"/>
          <p:cNvSpPr/>
          <p:nvPr/>
        </p:nvSpPr>
        <p:spPr>
          <a:xfrm>
            <a:off x="1149253" y="1970380"/>
            <a:ext cx="6430143" cy="830997"/>
          </a:xfrm>
          <a:prstGeom prst="rect">
            <a:avLst/>
          </a:prstGeom>
          <a:solidFill>
            <a:srgbClr val="2088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sp>
        <p:nvSpPr>
          <p:cNvPr id="8" name="正方形/長方形 7"/>
          <p:cNvSpPr/>
          <p:nvPr/>
        </p:nvSpPr>
        <p:spPr>
          <a:xfrm>
            <a:off x="1840539" y="3553255"/>
            <a:ext cx="4585059" cy="1200328"/>
          </a:xfrm>
          <a:prstGeom prst="rect">
            <a:avLst/>
          </a:prstGeom>
          <a:solidFill>
            <a:srgbClr val="FA66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 name="図 2" descr="icon_156520_256.png"/>
          <p:cNvPicPr>
            <a:picLocks noChangeAspect="1"/>
          </p:cNvPicPr>
          <p:nvPr/>
        </p:nvPicPr>
        <p:blipFill rotWithShape="1">
          <a:blip r:embed="rId2">
            <a:extLst>
              <a:ext uri="{28A0092B-C50C-407E-A947-70E740481C1C}">
                <a14:useLocalDpi xmlns:a14="http://schemas.microsoft.com/office/drawing/2010/main" val="0"/>
              </a:ext>
            </a:extLst>
          </a:blip>
          <a:srcRect b="-1073"/>
          <a:stretch/>
        </p:blipFill>
        <p:spPr>
          <a:xfrm rot="20479974">
            <a:off x="6915629" y="-129545"/>
            <a:ext cx="932632" cy="942636"/>
          </a:xfrm>
          <a:prstGeom prst="rect">
            <a:avLst/>
          </a:prstGeom>
          <a:scene3d>
            <a:camera prst="orthographicFront">
              <a:rot lat="0" lon="10800000" rev="0"/>
            </a:camera>
            <a:lightRig rig="threePt" dir="t"/>
          </a:scene3d>
        </p:spPr>
      </p:pic>
      <p:pic>
        <p:nvPicPr>
          <p:cNvPr id="11" name="図 10"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65949" y="372367"/>
            <a:ext cx="983199" cy="983199"/>
          </a:xfrm>
          <a:prstGeom prst="rect">
            <a:avLst/>
          </a:prstGeom>
        </p:spPr>
      </p:pic>
      <p:pic>
        <p:nvPicPr>
          <p:cNvPr id="13" name="図 12"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95842" y="761231"/>
            <a:ext cx="355643" cy="355643"/>
          </a:xfrm>
          <a:prstGeom prst="rect">
            <a:avLst/>
          </a:prstGeom>
        </p:spPr>
      </p:pic>
      <p:pic>
        <p:nvPicPr>
          <p:cNvPr id="14" name="図 13"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7807163" y="497600"/>
            <a:ext cx="557965" cy="276999"/>
          </a:xfrm>
          <a:prstGeom prst="rect">
            <a:avLst/>
          </a:prstGeom>
          <a:noFill/>
        </p:spPr>
        <p:txBody>
          <a:bodyPr wrap="none" rtlCol="0">
            <a:spAutoFit/>
          </a:bodyPr>
          <a:lstStyle/>
          <a:p>
            <a:r>
              <a:rPr lang="ja-JP" altLang="en-US" sz="1200" dirty="0" smtClean="0">
                <a:solidFill>
                  <a:schemeClr val="bg1"/>
                </a:solidFill>
              </a:rPr>
              <a:t>しごと</a:t>
            </a:r>
            <a:endParaRPr kumimoji="1" lang="ja-JP" altLang="en-US" sz="1200" dirty="0">
              <a:solidFill>
                <a:schemeClr val="bg1"/>
              </a:solidFill>
            </a:endParaRPr>
          </a:p>
        </p:txBody>
      </p:sp>
      <p:sp>
        <p:nvSpPr>
          <p:cNvPr id="16" name="テキスト ボックス 15"/>
          <p:cNvSpPr txBox="1"/>
          <p:nvPr/>
        </p:nvSpPr>
        <p:spPr>
          <a:xfrm>
            <a:off x="450670" y="50393"/>
            <a:ext cx="3416320" cy="1077218"/>
          </a:xfrm>
          <a:prstGeom prst="rect">
            <a:avLst/>
          </a:prstGeom>
          <a:noFill/>
        </p:spPr>
        <p:txBody>
          <a:bodyPr wrap="none" rtlCol="0">
            <a:spAutoFit/>
          </a:bodyPr>
          <a:lstStyle/>
          <a:p>
            <a:r>
              <a:rPr lang="ja-JP" altLang="en-US" sz="2800" dirty="0" smtClean="0"/>
              <a:t>医療系企業誘致政策</a:t>
            </a:r>
          </a:p>
          <a:p>
            <a:r>
              <a:rPr lang="ja-JP" altLang="en-US" sz="3600" dirty="0" smtClean="0"/>
              <a:t>雇用増加分計算</a:t>
            </a:r>
            <a:endParaRPr kumimoji="1" lang="ja-JP" altLang="en-US" sz="3600" dirty="0"/>
          </a:p>
        </p:txBody>
      </p:sp>
      <p:pic>
        <p:nvPicPr>
          <p:cNvPr id="17" name="図 16"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7944" y="763685"/>
            <a:ext cx="355643" cy="355643"/>
          </a:xfrm>
          <a:prstGeom prst="rect">
            <a:avLst/>
          </a:prstGeom>
        </p:spPr>
      </p:pic>
      <p:sp>
        <p:nvSpPr>
          <p:cNvPr id="19" name="テキスト ボックス 18"/>
          <p:cNvSpPr txBox="1"/>
          <p:nvPr/>
        </p:nvSpPr>
        <p:spPr>
          <a:xfrm>
            <a:off x="1" y="1406604"/>
            <a:ext cx="8969706" cy="400110"/>
          </a:xfrm>
          <a:prstGeom prst="rect">
            <a:avLst/>
          </a:prstGeom>
          <a:noFill/>
        </p:spPr>
        <p:txBody>
          <a:bodyPr wrap="square" rtlCol="0">
            <a:spAutoFit/>
          </a:bodyPr>
          <a:lstStyle/>
          <a:p>
            <a:pPr algn="ctr"/>
            <a:r>
              <a:rPr lang="ja-JP" altLang="en-US" sz="2000" dirty="0" smtClean="0"/>
              <a:t>平成</a:t>
            </a:r>
            <a:r>
              <a:rPr lang="en-US" altLang="ja-JP" sz="2000" dirty="0" smtClean="0"/>
              <a:t>24</a:t>
            </a:r>
            <a:r>
              <a:rPr lang="ja-JP" altLang="en-US" sz="2000" dirty="0" smtClean="0"/>
              <a:t>年度工業団地造成検討に係る基礎調査業務より</a:t>
            </a:r>
            <a:endParaRPr lang="en-US" altLang="ja-JP" sz="2000" dirty="0"/>
          </a:p>
        </p:txBody>
      </p:sp>
      <p:sp>
        <p:nvSpPr>
          <p:cNvPr id="2" name="テキスト ボックス 1"/>
          <p:cNvSpPr txBox="1"/>
          <p:nvPr/>
        </p:nvSpPr>
        <p:spPr>
          <a:xfrm>
            <a:off x="1149253" y="1970380"/>
            <a:ext cx="6628529" cy="830997"/>
          </a:xfrm>
          <a:prstGeom prst="rect">
            <a:avLst/>
          </a:prstGeom>
          <a:noFill/>
        </p:spPr>
        <p:txBody>
          <a:bodyPr wrap="square" rtlCol="0">
            <a:spAutoFit/>
          </a:bodyPr>
          <a:lstStyle/>
          <a:p>
            <a:r>
              <a:rPr lang="ja-JP" altLang="ja-JP" sz="2400" dirty="0">
                <a:solidFill>
                  <a:srgbClr val="FFFFFF"/>
                </a:solidFill>
              </a:rPr>
              <a:t>低地部における地区外インフラ</a:t>
            </a:r>
            <a:r>
              <a:rPr lang="ja-JP" altLang="ja-JP" sz="2400" dirty="0" smtClean="0">
                <a:solidFill>
                  <a:srgbClr val="FFFFFF"/>
                </a:solidFill>
              </a:rPr>
              <a:t>整備</a:t>
            </a:r>
            <a:endParaRPr lang="en-US" altLang="ja-JP" sz="2400" dirty="0" smtClean="0">
              <a:solidFill>
                <a:srgbClr val="FFFFFF"/>
              </a:solidFill>
            </a:endParaRPr>
          </a:p>
          <a:p>
            <a:r>
              <a:rPr lang="ja-JP" altLang="ja-JP" sz="2400" dirty="0" smtClean="0">
                <a:solidFill>
                  <a:srgbClr val="FFFFFF"/>
                </a:solidFill>
              </a:rPr>
              <a:t>を除いた</a:t>
            </a:r>
            <a:r>
              <a:rPr lang="ja-JP" altLang="ja-JP" sz="2400" dirty="0">
                <a:solidFill>
                  <a:srgbClr val="FFFFFF"/>
                </a:solidFill>
              </a:rPr>
              <a:t>場合の㎡当たりの工事</a:t>
            </a:r>
            <a:r>
              <a:rPr lang="ja-JP" altLang="ja-JP" sz="2400" dirty="0" smtClean="0">
                <a:solidFill>
                  <a:srgbClr val="FFFFFF"/>
                </a:solidFill>
              </a:rPr>
              <a:t>単価 </a:t>
            </a:r>
            <a:r>
              <a:rPr lang="ja-JP" altLang="en-US" sz="2400" dirty="0" smtClean="0">
                <a:solidFill>
                  <a:srgbClr val="FFFFFF"/>
                </a:solidFill>
              </a:rPr>
              <a:t>：</a:t>
            </a:r>
            <a:r>
              <a:rPr lang="en-US" altLang="ja-JP" sz="2400" dirty="0" smtClean="0">
                <a:solidFill>
                  <a:srgbClr val="FFFFFF"/>
                </a:solidFill>
              </a:rPr>
              <a:t>5,200</a:t>
            </a:r>
            <a:r>
              <a:rPr lang="ja-JP" altLang="en-US" sz="2400" dirty="0" smtClean="0">
                <a:solidFill>
                  <a:srgbClr val="FFFFFF"/>
                </a:solidFill>
              </a:rPr>
              <a:t>円</a:t>
            </a:r>
            <a:r>
              <a:rPr lang="en-US" altLang="ja-JP" sz="2400" dirty="0" smtClean="0">
                <a:solidFill>
                  <a:srgbClr val="FFFFFF"/>
                </a:solidFill>
              </a:rPr>
              <a:t>/㎡</a:t>
            </a:r>
            <a:endParaRPr kumimoji="1" lang="ja-JP" altLang="en-US" sz="2400" dirty="0">
              <a:solidFill>
                <a:srgbClr val="FFFFFF"/>
              </a:solidFill>
            </a:endParaRPr>
          </a:p>
        </p:txBody>
      </p:sp>
      <p:sp>
        <p:nvSpPr>
          <p:cNvPr id="6" name="下矢印 5"/>
          <p:cNvSpPr/>
          <p:nvPr/>
        </p:nvSpPr>
        <p:spPr>
          <a:xfrm>
            <a:off x="3353823" y="2911879"/>
            <a:ext cx="513167" cy="487458"/>
          </a:xfrm>
          <a:prstGeom prst="downArrow">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840539" y="3566084"/>
            <a:ext cx="4585059" cy="1200328"/>
          </a:xfrm>
          <a:prstGeom prst="rect">
            <a:avLst/>
          </a:prstGeom>
          <a:noFill/>
        </p:spPr>
        <p:txBody>
          <a:bodyPr wrap="none" rtlCol="0">
            <a:spAutoFit/>
          </a:bodyPr>
          <a:lstStyle/>
          <a:p>
            <a:r>
              <a:rPr lang="en-US" altLang="ja-JP" sz="2400" dirty="0">
                <a:solidFill>
                  <a:srgbClr val="FFFFFF"/>
                </a:solidFill>
              </a:rPr>
              <a:t>7</a:t>
            </a:r>
            <a:r>
              <a:rPr lang="ja-JP" altLang="ja-JP" sz="2400" dirty="0">
                <a:solidFill>
                  <a:srgbClr val="FFFFFF"/>
                </a:solidFill>
              </a:rPr>
              <a:t>番</a:t>
            </a:r>
            <a:r>
              <a:rPr lang="ja-JP" altLang="ja-JP" sz="2400" dirty="0" smtClean="0">
                <a:solidFill>
                  <a:srgbClr val="FFFFFF"/>
                </a:solidFill>
              </a:rPr>
              <a:t>区画</a:t>
            </a:r>
            <a:r>
              <a:rPr lang="ja-JP" altLang="en-US" sz="2400" dirty="0" smtClean="0">
                <a:solidFill>
                  <a:srgbClr val="FFFFFF"/>
                </a:solidFill>
              </a:rPr>
              <a:t>工事費</a:t>
            </a:r>
            <a:r>
              <a:rPr lang="ja-JP" altLang="ja-JP" sz="2400" dirty="0" smtClean="0">
                <a:solidFill>
                  <a:srgbClr val="FFFFFF"/>
                </a:solidFill>
              </a:rPr>
              <a:t>：</a:t>
            </a:r>
            <a:r>
              <a:rPr lang="ja-JP" altLang="en-US" sz="2400" b="1" u="sng" dirty="0" smtClean="0">
                <a:solidFill>
                  <a:srgbClr val="FFFFFF"/>
                </a:solidFill>
              </a:rPr>
              <a:t>約</a:t>
            </a:r>
            <a:r>
              <a:rPr lang="en-US" altLang="ja-JP" sz="2400" b="1" u="sng" dirty="0" smtClean="0">
                <a:solidFill>
                  <a:srgbClr val="FFFFFF"/>
                </a:solidFill>
              </a:rPr>
              <a:t>7,900</a:t>
            </a:r>
            <a:r>
              <a:rPr lang="ja-JP" altLang="en-US" sz="2400" b="1" u="sng" dirty="0" smtClean="0">
                <a:solidFill>
                  <a:srgbClr val="FFFFFF"/>
                </a:solidFill>
              </a:rPr>
              <a:t>万円</a:t>
            </a:r>
            <a:endParaRPr lang="ja-JP" altLang="ja-JP" sz="2400" b="1" u="sng" dirty="0">
              <a:solidFill>
                <a:srgbClr val="FFFFFF"/>
              </a:solidFill>
            </a:endParaRPr>
          </a:p>
          <a:p>
            <a:r>
              <a:rPr lang="en-US" altLang="ja-JP" sz="2400" dirty="0">
                <a:solidFill>
                  <a:srgbClr val="FFFFFF"/>
                </a:solidFill>
              </a:rPr>
              <a:t>28</a:t>
            </a:r>
            <a:r>
              <a:rPr lang="ja-JP" altLang="ja-JP" sz="2400" dirty="0">
                <a:solidFill>
                  <a:srgbClr val="FFFFFF"/>
                </a:solidFill>
              </a:rPr>
              <a:t>番</a:t>
            </a:r>
            <a:r>
              <a:rPr lang="ja-JP" altLang="ja-JP" sz="2400" dirty="0" smtClean="0">
                <a:solidFill>
                  <a:srgbClr val="FFFFFF"/>
                </a:solidFill>
              </a:rPr>
              <a:t>区画</a:t>
            </a:r>
            <a:r>
              <a:rPr lang="ja-JP" altLang="en-US" sz="2400" dirty="0" smtClean="0">
                <a:solidFill>
                  <a:srgbClr val="FFFFFF"/>
                </a:solidFill>
              </a:rPr>
              <a:t>工事費</a:t>
            </a:r>
            <a:r>
              <a:rPr lang="ja-JP" altLang="ja-JP" sz="2400" dirty="0" smtClean="0">
                <a:solidFill>
                  <a:srgbClr val="FFFFFF"/>
                </a:solidFill>
              </a:rPr>
              <a:t>：</a:t>
            </a:r>
            <a:r>
              <a:rPr lang="ja-JP" altLang="en-US" sz="2400" u="sng" dirty="0" smtClean="0">
                <a:solidFill>
                  <a:srgbClr val="FFFFFF"/>
                </a:solidFill>
              </a:rPr>
              <a:t>約</a:t>
            </a:r>
            <a:r>
              <a:rPr lang="en-US" altLang="ja-JP" sz="2400" u="sng" dirty="0" smtClean="0">
                <a:solidFill>
                  <a:srgbClr val="FFFFFF"/>
                </a:solidFill>
              </a:rPr>
              <a:t>2</a:t>
            </a:r>
            <a:r>
              <a:rPr lang="ja-JP" altLang="en-US" sz="2400" u="sng" dirty="0" smtClean="0">
                <a:solidFill>
                  <a:srgbClr val="FFFFFF"/>
                </a:solidFill>
              </a:rPr>
              <a:t>億</a:t>
            </a:r>
            <a:r>
              <a:rPr lang="en-US" altLang="ja-JP" sz="2400" u="sng" dirty="0" smtClean="0">
                <a:solidFill>
                  <a:srgbClr val="FFFFFF"/>
                </a:solidFill>
              </a:rPr>
              <a:t>1,500</a:t>
            </a:r>
            <a:r>
              <a:rPr lang="ja-JP" altLang="en-US" sz="2400" u="sng" dirty="0" smtClean="0">
                <a:solidFill>
                  <a:srgbClr val="FFFFFF"/>
                </a:solidFill>
              </a:rPr>
              <a:t>万円</a:t>
            </a:r>
            <a:endParaRPr lang="ja-JP" altLang="ja-JP" sz="2400" b="1" u="sng" dirty="0">
              <a:solidFill>
                <a:srgbClr val="FFFFFF"/>
              </a:solidFill>
            </a:endParaRPr>
          </a:p>
          <a:p>
            <a:r>
              <a:rPr lang="en-US" altLang="ja-JP" sz="2400" dirty="0">
                <a:solidFill>
                  <a:srgbClr val="FFFFFF"/>
                </a:solidFill>
              </a:rPr>
              <a:t>29</a:t>
            </a:r>
            <a:r>
              <a:rPr lang="ja-JP" altLang="ja-JP" sz="2400" dirty="0">
                <a:solidFill>
                  <a:srgbClr val="FFFFFF"/>
                </a:solidFill>
              </a:rPr>
              <a:t>番</a:t>
            </a:r>
            <a:r>
              <a:rPr lang="ja-JP" altLang="ja-JP" sz="2400" dirty="0" smtClean="0">
                <a:solidFill>
                  <a:srgbClr val="FFFFFF"/>
                </a:solidFill>
              </a:rPr>
              <a:t>区画</a:t>
            </a:r>
            <a:r>
              <a:rPr lang="ja-JP" altLang="en-US" sz="2400" dirty="0" smtClean="0">
                <a:solidFill>
                  <a:srgbClr val="FFFFFF"/>
                </a:solidFill>
              </a:rPr>
              <a:t>工事費</a:t>
            </a:r>
            <a:r>
              <a:rPr lang="ja-JP" altLang="ja-JP" sz="2400" dirty="0" smtClean="0">
                <a:solidFill>
                  <a:srgbClr val="FFFFFF"/>
                </a:solidFill>
              </a:rPr>
              <a:t>：</a:t>
            </a:r>
            <a:r>
              <a:rPr lang="ja-JP" altLang="en-US" sz="2400" u="sng" dirty="0" smtClean="0">
                <a:solidFill>
                  <a:srgbClr val="FFFFFF"/>
                </a:solidFill>
              </a:rPr>
              <a:t>約</a:t>
            </a:r>
            <a:r>
              <a:rPr lang="en-US" altLang="ja-JP" sz="2400" u="sng" dirty="0" smtClean="0">
                <a:solidFill>
                  <a:srgbClr val="FFFFFF"/>
                </a:solidFill>
              </a:rPr>
              <a:t>1</a:t>
            </a:r>
            <a:r>
              <a:rPr lang="ja-JP" altLang="en-US" sz="2400" u="sng" dirty="0" smtClean="0">
                <a:solidFill>
                  <a:srgbClr val="FFFFFF"/>
                </a:solidFill>
              </a:rPr>
              <a:t>億</a:t>
            </a:r>
            <a:r>
              <a:rPr lang="en-US" altLang="ja-JP" sz="2400" u="sng" dirty="0" smtClean="0">
                <a:solidFill>
                  <a:srgbClr val="FFFFFF"/>
                </a:solidFill>
              </a:rPr>
              <a:t>5200</a:t>
            </a:r>
            <a:r>
              <a:rPr lang="ja-JP" altLang="en-US" sz="2400" u="sng" dirty="0" smtClean="0">
                <a:solidFill>
                  <a:srgbClr val="FFFFFF"/>
                </a:solidFill>
              </a:rPr>
              <a:t>万円</a:t>
            </a:r>
            <a:endParaRPr lang="ja-JP" altLang="ja-JP" sz="2400" b="1" u="sng" dirty="0">
              <a:solidFill>
                <a:srgbClr val="FFFFFF"/>
              </a:solidFill>
            </a:endParaRPr>
          </a:p>
        </p:txBody>
      </p:sp>
      <p:sp>
        <p:nvSpPr>
          <p:cNvPr id="22" name="正方形/長方形 21"/>
          <p:cNvSpPr/>
          <p:nvPr/>
        </p:nvSpPr>
        <p:spPr>
          <a:xfrm>
            <a:off x="447952" y="5529391"/>
            <a:ext cx="4143013" cy="1200328"/>
          </a:xfrm>
          <a:prstGeom prst="rect">
            <a:avLst/>
          </a:prstGeom>
          <a:solidFill>
            <a:srgbClr val="FA66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447952" y="5542220"/>
            <a:ext cx="4121290" cy="1200328"/>
          </a:xfrm>
          <a:prstGeom prst="rect">
            <a:avLst/>
          </a:prstGeom>
          <a:noFill/>
        </p:spPr>
        <p:txBody>
          <a:bodyPr wrap="none" rtlCol="0">
            <a:spAutoFit/>
          </a:bodyPr>
          <a:lstStyle/>
          <a:p>
            <a:r>
              <a:rPr lang="en-US" altLang="ja-JP" sz="2400" dirty="0">
                <a:solidFill>
                  <a:srgbClr val="FFFFFF"/>
                </a:solidFill>
              </a:rPr>
              <a:t>7</a:t>
            </a:r>
            <a:r>
              <a:rPr lang="ja-JP" altLang="ja-JP" sz="2400" dirty="0">
                <a:solidFill>
                  <a:srgbClr val="FFFFFF"/>
                </a:solidFill>
              </a:rPr>
              <a:t>番</a:t>
            </a:r>
            <a:r>
              <a:rPr lang="ja-JP" altLang="ja-JP" sz="2400" dirty="0" smtClean="0">
                <a:solidFill>
                  <a:srgbClr val="FFFFFF"/>
                </a:solidFill>
              </a:rPr>
              <a:t>区画</a:t>
            </a:r>
            <a:r>
              <a:rPr lang="ja-JP" altLang="en-US" sz="2400" dirty="0" smtClean="0">
                <a:solidFill>
                  <a:srgbClr val="FFFFFF"/>
                </a:solidFill>
              </a:rPr>
              <a:t>補助額</a:t>
            </a:r>
            <a:r>
              <a:rPr lang="ja-JP" altLang="ja-JP" sz="2400" dirty="0" smtClean="0">
                <a:solidFill>
                  <a:srgbClr val="FFFFFF"/>
                </a:solidFill>
              </a:rPr>
              <a:t>：</a:t>
            </a:r>
            <a:r>
              <a:rPr lang="ja-JP" altLang="en-US" sz="2400" b="1" u="sng" dirty="0" smtClean="0">
                <a:solidFill>
                  <a:srgbClr val="FFFFFF"/>
                </a:solidFill>
              </a:rPr>
              <a:t>約</a:t>
            </a:r>
            <a:r>
              <a:rPr lang="en-US" altLang="ja-JP" sz="2400" b="1" u="sng" dirty="0" smtClean="0">
                <a:solidFill>
                  <a:srgbClr val="FFFFFF"/>
                </a:solidFill>
              </a:rPr>
              <a:t>1,600</a:t>
            </a:r>
            <a:r>
              <a:rPr lang="ja-JP" altLang="en-US" sz="2400" b="1" u="sng" dirty="0" smtClean="0">
                <a:solidFill>
                  <a:srgbClr val="FFFFFF"/>
                </a:solidFill>
              </a:rPr>
              <a:t>万円</a:t>
            </a:r>
            <a:endParaRPr lang="ja-JP" altLang="ja-JP" sz="2400" b="1" u="sng" dirty="0">
              <a:solidFill>
                <a:srgbClr val="FFFFFF"/>
              </a:solidFill>
            </a:endParaRPr>
          </a:p>
          <a:p>
            <a:r>
              <a:rPr lang="en-US" altLang="ja-JP" sz="2400" dirty="0">
                <a:solidFill>
                  <a:srgbClr val="FFFFFF"/>
                </a:solidFill>
              </a:rPr>
              <a:t>28</a:t>
            </a:r>
            <a:r>
              <a:rPr lang="ja-JP" altLang="ja-JP" sz="2400" dirty="0">
                <a:solidFill>
                  <a:srgbClr val="FFFFFF"/>
                </a:solidFill>
              </a:rPr>
              <a:t>番</a:t>
            </a:r>
            <a:r>
              <a:rPr lang="ja-JP" altLang="ja-JP" sz="2400" dirty="0" smtClean="0">
                <a:solidFill>
                  <a:srgbClr val="FFFFFF"/>
                </a:solidFill>
              </a:rPr>
              <a:t>区画</a:t>
            </a:r>
            <a:r>
              <a:rPr lang="ja-JP" altLang="en-US" sz="2400" dirty="0" smtClean="0">
                <a:solidFill>
                  <a:srgbClr val="FFFFFF"/>
                </a:solidFill>
              </a:rPr>
              <a:t>補助額</a:t>
            </a:r>
            <a:r>
              <a:rPr lang="ja-JP" altLang="ja-JP" sz="2400" dirty="0" smtClean="0">
                <a:solidFill>
                  <a:srgbClr val="FFFFFF"/>
                </a:solidFill>
              </a:rPr>
              <a:t>：</a:t>
            </a:r>
            <a:r>
              <a:rPr lang="ja-JP" altLang="en-US" sz="2400" u="sng" dirty="0" smtClean="0">
                <a:solidFill>
                  <a:srgbClr val="FFFFFF"/>
                </a:solidFill>
              </a:rPr>
              <a:t>約</a:t>
            </a:r>
            <a:r>
              <a:rPr lang="en-US" altLang="ja-JP" sz="2400" u="sng" dirty="0" smtClean="0">
                <a:solidFill>
                  <a:srgbClr val="FFFFFF"/>
                </a:solidFill>
              </a:rPr>
              <a:t>4,300</a:t>
            </a:r>
            <a:r>
              <a:rPr lang="ja-JP" altLang="en-US" sz="2400" u="sng" dirty="0" smtClean="0">
                <a:solidFill>
                  <a:srgbClr val="FFFFFF"/>
                </a:solidFill>
              </a:rPr>
              <a:t>万円</a:t>
            </a:r>
            <a:endParaRPr lang="ja-JP" altLang="ja-JP" sz="2400" b="1" u="sng" dirty="0">
              <a:solidFill>
                <a:srgbClr val="FFFFFF"/>
              </a:solidFill>
            </a:endParaRPr>
          </a:p>
          <a:p>
            <a:r>
              <a:rPr lang="en-US" altLang="ja-JP" sz="2400" dirty="0">
                <a:solidFill>
                  <a:srgbClr val="FFFFFF"/>
                </a:solidFill>
              </a:rPr>
              <a:t>29</a:t>
            </a:r>
            <a:r>
              <a:rPr lang="ja-JP" altLang="ja-JP" sz="2400" dirty="0">
                <a:solidFill>
                  <a:srgbClr val="FFFFFF"/>
                </a:solidFill>
              </a:rPr>
              <a:t>番</a:t>
            </a:r>
            <a:r>
              <a:rPr lang="ja-JP" altLang="ja-JP" sz="2400" dirty="0" smtClean="0">
                <a:solidFill>
                  <a:srgbClr val="FFFFFF"/>
                </a:solidFill>
              </a:rPr>
              <a:t>区画</a:t>
            </a:r>
            <a:r>
              <a:rPr lang="ja-JP" altLang="en-US" sz="2400" dirty="0" smtClean="0">
                <a:solidFill>
                  <a:srgbClr val="FFFFFF"/>
                </a:solidFill>
              </a:rPr>
              <a:t>補助額</a:t>
            </a:r>
            <a:r>
              <a:rPr lang="ja-JP" altLang="ja-JP" sz="2400" dirty="0" smtClean="0">
                <a:solidFill>
                  <a:srgbClr val="FFFFFF"/>
                </a:solidFill>
              </a:rPr>
              <a:t>：</a:t>
            </a:r>
            <a:r>
              <a:rPr lang="ja-JP" altLang="en-US" sz="2400" u="sng" dirty="0" smtClean="0">
                <a:solidFill>
                  <a:srgbClr val="FFFFFF"/>
                </a:solidFill>
              </a:rPr>
              <a:t>約</a:t>
            </a:r>
            <a:r>
              <a:rPr lang="en-US" altLang="ja-JP" sz="2400" u="sng" dirty="0" smtClean="0">
                <a:solidFill>
                  <a:srgbClr val="FFFFFF"/>
                </a:solidFill>
              </a:rPr>
              <a:t>8,900</a:t>
            </a:r>
            <a:r>
              <a:rPr lang="ja-JP" altLang="en-US" sz="2400" u="sng" dirty="0" smtClean="0">
                <a:solidFill>
                  <a:srgbClr val="FFFFFF"/>
                </a:solidFill>
              </a:rPr>
              <a:t>万円</a:t>
            </a:r>
            <a:endParaRPr lang="ja-JP" altLang="ja-JP" sz="2400" b="1" u="sng" dirty="0">
              <a:solidFill>
                <a:srgbClr val="FFFFFF"/>
              </a:solidFill>
            </a:endParaRPr>
          </a:p>
        </p:txBody>
      </p:sp>
      <p:sp>
        <p:nvSpPr>
          <p:cNvPr id="25" name="下矢印 24"/>
          <p:cNvSpPr/>
          <p:nvPr/>
        </p:nvSpPr>
        <p:spPr>
          <a:xfrm>
            <a:off x="3353823" y="4885810"/>
            <a:ext cx="513167" cy="487458"/>
          </a:xfrm>
          <a:prstGeom prst="downArrow">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447952" y="4920149"/>
            <a:ext cx="2686528" cy="400110"/>
          </a:xfrm>
          <a:prstGeom prst="rect">
            <a:avLst/>
          </a:prstGeom>
        </p:spPr>
        <p:txBody>
          <a:bodyPr wrap="none">
            <a:spAutoFit/>
          </a:bodyPr>
          <a:lstStyle/>
          <a:p>
            <a:r>
              <a:rPr lang="en-US" altLang="ja-JP" dirty="0"/>
              <a:t>2</a:t>
            </a:r>
            <a:r>
              <a:rPr lang="ja-JP" altLang="ja-JP" dirty="0"/>
              <a:t>割補助額を</a:t>
            </a:r>
            <a:r>
              <a:rPr lang="ja-JP" altLang="ja-JP" sz="2000" dirty="0"/>
              <a:t>算出</a:t>
            </a:r>
            <a:r>
              <a:rPr lang="ja-JP" altLang="ja-JP" dirty="0"/>
              <a:t>すると、</a:t>
            </a:r>
          </a:p>
        </p:txBody>
      </p:sp>
      <p:sp>
        <p:nvSpPr>
          <p:cNvPr id="26" name="下矢印 25"/>
          <p:cNvSpPr/>
          <p:nvPr/>
        </p:nvSpPr>
        <p:spPr>
          <a:xfrm rot="16200000">
            <a:off x="4789142" y="5923319"/>
            <a:ext cx="513167" cy="487458"/>
          </a:xfrm>
          <a:prstGeom prst="downArrow">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503416" y="5542220"/>
            <a:ext cx="3110647" cy="1015663"/>
          </a:xfrm>
          <a:prstGeom prst="rect">
            <a:avLst/>
          </a:prstGeom>
        </p:spPr>
        <p:txBody>
          <a:bodyPr wrap="none">
            <a:spAutoFit/>
          </a:bodyPr>
          <a:lstStyle/>
          <a:p>
            <a:r>
              <a:rPr lang="en-US" altLang="ja-JP" sz="2400" dirty="0"/>
              <a:t>3</a:t>
            </a:r>
            <a:r>
              <a:rPr lang="ja-JP" altLang="ja-JP" sz="2400" dirty="0" smtClean="0"/>
              <a:t>区画</a:t>
            </a:r>
            <a:r>
              <a:rPr lang="ja-JP" altLang="en-US" sz="2400" dirty="0" smtClean="0"/>
              <a:t>の合計</a:t>
            </a:r>
            <a:r>
              <a:rPr lang="ja-JP" altLang="ja-JP" sz="2400" dirty="0" smtClean="0"/>
              <a:t>補助</a:t>
            </a:r>
            <a:r>
              <a:rPr lang="ja-JP" altLang="ja-JP" sz="2400" dirty="0"/>
              <a:t>額</a:t>
            </a:r>
            <a:r>
              <a:rPr lang="ja-JP" altLang="ja-JP" sz="2400" dirty="0" smtClean="0"/>
              <a:t>は</a:t>
            </a:r>
            <a:endParaRPr lang="en-US" altLang="ja-JP" sz="2400" dirty="0" smtClean="0"/>
          </a:p>
          <a:p>
            <a:r>
              <a:rPr lang="ja-JP" altLang="ja-JP" sz="3600" b="1" dirty="0" smtClean="0"/>
              <a:t>約</a:t>
            </a:r>
            <a:r>
              <a:rPr lang="en-US" altLang="ja-JP" sz="3600" b="1" dirty="0"/>
              <a:t>8900</a:t>
            </a:r>
            <a:r>
              <a:rPr lang="ja-JP" altLang="ja-JP" sz="3600" b="1" dirty="0"/>
              <a:t>万円</a:t>
            </a:r>
          </a:p>
        </p:txBody>
      </p:sp>
      <p:sp>
        <p:nvSpPr>
          <p:cNvPr id="5" name="スライド番号プレースホルダー 4"/>
          <p:cNvSpPr>
            <a:spLocks noGrp="1"/>
          </p:cNvSpPr>
          <p:nvPr>
            <p:ph type="sldNum" sz="quarter" idx="12"/>
          </p:nvPr>
        </p:nvSpPr>
        <p:spPr/>
        <p:txBody>
          <a:bodyPr/>
          <a:lstStyle/>
          <a:p>
            <a:fld id="{271F4726-83E1-9743-9CB9-26C44A472F2A}" type="slidenum">
              <a:rPr kumimoji="1" lang="ja-JP" altLang="en-US" smtClean="0"/>
              <a:t>48</a:t>
            </a:fld>
            <a:endParaRPr kumimoji="1" lang="ja-JP" altLang="en-US"/>
          </a:p>
        </p:txBody>
      </p:sp>
    </p:spTree>
    <p:extLst>
      <p:ext uri="{BB962C8B-B14F-4D97-AF65-F5344CB8AC3E}">
        <p14:creationId xmlns:p14="http://schemas.microsoft.com/office/powerpoint/2010/main" val="40948563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図 2" descr="icon_156520_256.png"/>
          <p:cNvPicPr>
            <a:picLocks noChangeAspect="1"/>
          </p:cNvPicPr>
          <p:nvPr/>
        </p:nvPicPr>
        <p:blipFill rotWithShape="1">
          <a:blip r:embed="rId3">
            <a:extLst>
              <a:ext uri="{28A0092B-C50C-407E-A947-70E740481C1C}">
                <a14:useLocalDpi xmlns:a14="http://schemas.microsoft.com/office/drawing/2010/main" val="0"/>
              </a:ext>
            </a:extLst>
          </a:blip>
          <a:srcRect b="-1073"/>
          <a:stretch/>
        </p:blipFill>
        <p:spPr>
          <a:xfrm rot="20479974">
            <a:off x="6915629" y="-129545"/>
            <a:ext cx="932632" cy="942636"/>
          </a:xfrm>
          <a:prstGeom prst="rect">
            <a:avLst/>
          </a:prstGeom>
          <a:scene3d>
            <a:camera prst="orthographicFront">
              <a:rot lat="0" lon="10800000" rev="0"/>
            </a:camera>
            <a:lightRig rig="threePt" dir="t"/>
          </a:scene3d>
        </p:spPr>
      </p:pic>
      <p:pic>
        <p:nvPicPr>
          <p:cNvPr id="11" name="図 10"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65949" y="372367"/>
            <a:ext cx="983199" cy="983199"/>
          </a:xfrm>
          <a:prstGeom prst="rect">
            <a:avLst/>
          </a:prstGeom>
        </p:spPr>
      </p:pic>
      <p:pic>
        <p:nvPicPr>
          <p:cNvPr id="13" name="図 12"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95842" y="761231"/>
            <a:ext cx="355643" cy="355643"/>
          </a:xfrm>
          <a:prstGeom prst="rect">
            <a:avLst/>
          </a:prstGeom>
        </p:spPr>
      </p:pic>
      <p:pic>
        <p:nvPicPr>
          <p:cNvPr id="14" name="図 13"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7807163" y="497600"/>
            <a:ext cx="557965" cy="276999"/>
          </a:xfrm>
          <a:prstGeom prst="rect">
            <a:avLst/>
          </a:prstGeom>
          <a:noFill/>
        </p:spPr>
        <p:txBody>
          <a:bodyPr wrap="none" rtlCol="0">
            <a:spAutoFit/>
          </a:bodyPr>
          <a:lstStyle/>
          <a:p>
            <a:r>
              <a:rPr lang="ja-JP" altLang="en-US" sz="1200" dirty="0" smtClean="0">
                <a:solidFill>
                  <a:schemeClr val="bg1"/>
                </a:solidFill>
              </a:rPr>
              <a:t>しごと</a:t>
            </a:r>
            <a:endParaRPr kumimoji="1" lang="ja-JP" altLang="en-US" sz="1200" dirty="0">
              <a:solidFill>
                <a:schemeClr val="bg1"/>
              </a:solidFill>
            </a:endParaRPr>
          </a:p>
        </p:txBody>
      </p:sp>
      <p:sp>
        <p:nvSpPr>
          <p:cNvPr id="16" name="テキスト ボックス 15"/>
          <p:cNvSpPr txBox="1"/>
          <p:nvPr/>
        </p:nvSpPr>
        <p:spPr>
          <a:xfrm>
            <a:off x="450670" y="50393"/>
            <a:ext cx="1980029" cy="1077218"/>
          </a:xfrm>
          <a:prstGeom prst="rect">
            <a:avLst/>
          </a:prstGeom>
          <a:noFill/>
        </p:spPr>
        <p:txBody>
          <a:bodyPr wrap="none" rtlCol="0">
            <a:spAutoFit/>
          </a:bodyPr>
          <a:lstStyle/>
          <a:p>
            <a:r>
              <a:rPr lang="ja-JP" altLang="en-US" sz="2800" dirty="0" smtClean="0"/>
              <a:t>達成可能性</a:t>
            </a:r>
            <a:endParaRPr lang="en-US" altLang="ja-JP" sz="2800" dirty="0" smtClean="0"/>
          </a:p>
          <a:p>
            <a:r>
              <a:rPr lang="ja-JP" altLang="en-US" sz="3600" dirty="0" smtClean="0"/>
              <a:t>人口</a:t>
            </a:r>
            <a:endParaRPr kumimoji="1" lang="en-US" altLang="ja-JP" sz="3600" dirty="0" smtClean="0"/>
          </a:p>
        </p:txBody>
      </p:sp>
      <p:pic>
        <p:nvPicPr>
          <p:cNvPr id="17" name="図 16"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7944" y="763685"/>
            <a:ext cx="355643" cy="355643"/>
          </a:xfrm>
          <a:prstGeom prst="rect">
            <a:avLst/>
          </a:prstGeom>
        </p:spPr>
      </p:pic>
      <p:pic>
        <p:nvPicPr>
          <p:cNvPr id="23" name="図 22"/>
          <p:cNvPicPr>
            <a:picLocks noChangeAspect="1"/>
          </p:cNvPicPr>
          <p:nvPr/>
        </p:nvPicPr>
        <p:blipFill>
          <a:blip r:embed="rId5"/>
          <a:stretch>
            <a:fillRect/>
          </a:stretch>
        </p:blipFill>
        <p:spPr>
          <a:xfrm>
            <a:off x="450670" y="1260012"/>
            <a:ext cx="8195842" cy="3030450"/>
          </a:xfrm>
          <a:prstGeom prst="rect">
            <a:avLst/>
          </a:prstGeom>
        </p:spPr>
      </p:pic>
      <p:sp>
        <p:nvSpPr>
          <p:cNvPr id="26" name="上矢印 25"/>
          <p:cNvSpPr/>
          <p:nvPr/>
        </p:nvSpPr>
        <p:spPr>
          <a:xfrm>
            <a:off x="8029480" y="2989440"/>
            <a:ext cx="319668" cy="622080"/>
          </a:xfrm>
          <a:prstGeom prst="upArrow">
            <a:avLst/>
          </a:prstGeom>
          <a:solidFill>
            <a:srgbClr val="FF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27" name="表 26"/>
          <p:cNvGraphicFramePr>
            <a:graphicFrameLocks noGrp="1"/>
          </p:cNvGraphicFramePr>
          <p:nvPr>
            <p:extLst>
              <p:ext uri="{D42A27DB-BD31-4B8C-83A1-F6EECF244321}">
                <p14:modId xmlns:p14="http://schemas.microsoft.com/office/powerpoint/2010/main" val="3508011746"/>
              </p:ext>
            </p:extLst>
          </p:nvPr>
        </p:nvGraphicFramePr>
        <p:xfrm>
          <a:off x="317500" y="4950399"/>
          <a:ext cx="8652205" cy="914400"/>
        </p:xfrm>
        <a:graphic>
          <a:graphicData uri="http://schemas.openxmlformats.org/drawingml/2006/table">
            <a:tbl>
              <a:tblPr firstCol="1" bandRow="1">
                <a:tableStyleId>{073A0DAA-6AF3-43AB-8588-CEC1D06C72B9}</a:tableStyleId>
              </a:tblPr>
              <a:tblGrid>
                <a:gridCol w="2640566"/>
                <a:gridCol w="1415126"/>
                <a:gridCol w="1532171"/>
                <a:gridCol w="1532171"/>
                <a:gridCol w="1532171"/>
              </a:tblGrid>
              <a:tr h="370840">
                <a:tc>
                  <a:txBody>
                    <a:bodyPr/>
                    <a:lstStyle/>
                    <a:p>
                      <a:pPr algn="r"/>
                      <a:r>
                        <a:rPr kumimoji="1" lang="ja-JP" altLang="en-US" sz="2400" dirty="0" smtClean="0">
                          <a:solidFill>
                            <a:srgbClr val="000000"/>
                          </a:solidFill>
                        </a:rPr>
                        <a:t>年度</a:t>
                      </a:r>
                      <a:endParaRPr kumimoji="1" lang="en-US" altLang="ja-JP" sz="2400" dirty="0" smtClean="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algn="ctr"/>
                      <a:r>
                        <a:rPr kumimoji="1" lang="en-US" altLang="ja-JP" sz="2400" dirty="0" smtClean="0"/>
                        <a:t>2045</a:t>
                      </a:r>
                      <a:endParaRPr kumimoji="1" lang="ja-JP" alt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sz="2400" dirty="0" smtClean="0"/>
                        <a:t>2050</a:t>
                      </a:r>
                      <a:endParaRPr kumimoji="1" lang="ja-JP" alt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sz="2400" dirty="0" smtClean="0"/>
                        <a:t>2055</a:t>
                      </a:r>
                      <a:endParaRPr kumimoji="1" lang="ja-JP" alt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sz="2400" dirty="0" smtClean="0"/>
                        <a:t>2060</a:t>
                      </a:r>
                      <a:endParaRPr kumimoji="1" lang="ja-JP" alt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algn="r"/>
                      <a:r>
                        <a:rPr kumimoji="1" lang="en-US" altLang="ja-JP" sz="2400" dirty="0" smtClean="0">
                          <a:solidFill>
                            <a:srgbClr val="000000"/>
                          </a:solidFill>
                        </a:rPr>
                        <a:t>11</a:t>
                      </a:r>
                      <a:r>
                        <a:rPr kumimoji="1" lang="ja-JP" altLang="en-US" sz="2400" dirty="0" smtClean="0">
                          <a:solidFill>
                            <a:srgbClr val="000000"/>
                          </a:solidFill>
                        </a:rPr>
                        <a:t>万人不足人数</a:t>
                      </a:r>
                      <a:endParaRPr kumimoji="1" lang="ja-JP" altLang="en-US" sz="24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algn="ctr"/>
                      <a:r>
                        <a:rPr kumimoji="1" lang="en-US" altLang="ja-JP" sz="2400" dirty="0" smtClean="0"/>
                        <a:t>1667</a:t>
                      </a:r>
                      <a:r>
                        <a:rPr kumimoji="1" lang="ja-JP" altLang="en-US" sz="2400" dirty="0" smtClean="0"/>
                        <a:t>人</a:t>
                      </a:r>
                      <a:endParaRPr kumimoji="1" lang="ja-JP" alt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sz="2400" dirty="0" smtClean="0"/>
                        <a:t>7543</a:t>
                      </a:r>
                      <a:r>
                        <a:rPr kumimoji="1" lang="ja-JP" altLang="en-US" sz="2400" dirty="0" smtClean="0"/>
                        <a:t>人</a:t>
                      </a:r>
                      <a:endParaRPr kumimoji="1" lang="ja-JP" alt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sz="2400" dirty="0" smtClean="0"/>
                        <a:t>13166</a:t>
                      </a:r>
                      <a:r>
                        <a:rPr kumimoji="1" lang="ja-JP" altLang="en-US" sz="2400" dirty="0" smtClean="0"/>
                        <a:t>人</a:t>
                      </a:r>
                      <a:endParaRPr kumimoji="1" lang="ja-JP" alt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sz="2400" dirty="0" smtClean="0"/>
                        <a:t>18871</a:t>
                      </a:r>
                      <a:r>
                        <a:rPr kumimoji="1" lang="ja-JP" altLang="en-US" sz="2400" dirty="0" smtClean="0"/>
                        <a:t>人</a:t>
                      </a:r>
                      <a:endParaRPr kumimoji="1" lang="ja-JP" alt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28" name="右矢印 27"/>
          <p:cNvSpPr/>
          <p:nvPr/>
        </p:nvSpPr>
        <p:spPr>
          <a:xfrm>
            <a:off x="317500" y="5949464"/>
            <a:ext cx="980197" cy="874668"/>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1297697" y="5993135"/>
            <a:ext cx="7985780" cy="830997"/>
          </a:xfrm>
          <a:prstGeom prst="rect">
            <a:avLst/>
          </a:prstGeom>
          <a:noFill/>
        </p:spPr>
        <p:txBody>
          <a:bodyPr wrap="none" rtlCol="0">
            <a:spAutoFit/>
          </a:bodyPr>
          <a:lstStyle/>
          <a:p>
            <a:r>
              <a:rPr kumimoji="1" lang="ja-JP" altLang="en-US" sz="2400" dirty="0" smtClean="0"/>
              <a:t>今後の課題：</a:t>
            </a:r>
            <a:endParaRPr kumimoji="1" lang="en-US" altLang="ja-JP" sz="2400" dirty="0" smtClean="0"/>
          </a:p>
          <a:p>
            <a:r>
              <a:rPr kumimoji="1" lang="ja-JP" altLang="en-US" sz="2400" dirty="0" smtClean="0"/>
              <a:t>　</a:t>
            </a:r>
            <a:r>
              <a:rPr kumimoji="1" lang="en-US" altLang="ja-JP" sz="2400" dirty="0" smtClean="0"/>
              <a:t>  2045</a:t>
            </a:r>
            <a:r>
              <a:rPr kumimoji="1" lang="ja-JP" altLang="en-US" sz="2400" dirty="0" smtClean="0"/>
              <a:t>年でも産業を抜いて</a:t>
            </a:r>
            <a:r>
              <a:rPr kumimoji="1" lang="en-US" altLang="ja-JP" sz="2400" dirty="0" smtClean="0"/>
              <a:t>1000</a:t>
            </a:r>
            <a:r>
              <a:rPr kumimoji="1" lang="ja-JP" altLang="en-US" sz="2400" dirty="0" smtClean="0"/>
              <a:t>人の更なる人口増加は必要</a:t>
            </a:r>
            <a:endParaRPr kumimoji="1" lang="ja-JP" altLang="en-US" sz="2400" dirty="0"/>
          </a:p>
        </p:txBody>
      </p:sp>
    </p:spTree>
    <p:extLst>
      <p:ext uri="{BB962C8B-B14F-4D97-AF65-F5344CB8AC3E}">
        <p14:creationId xmlns:p14="http://schemas.microsoft.com/office/powerpoint/2010/main" val="15996810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吹き出し 20"/>
          <p:cNvSpPr/>
          <p:nvPr/>
        </p:nvSpPr>
        <p:spPr>
          <a:xfrm>
            <a:off x="4766011" y="2320626"/>
            <a:ext cx="4203696" cy="1529344"/>
          </a:xfrm>
          <a:prstGeom prst="wedgeRoundRectCallout">
            <a:avLst>
              <a:gd name="adj1" fmla="val -71130"/>
              <a:gd name="adj2" fmla="val -20607"/>
              <a:gd name="adj3" fmla="val 16667"/>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2" name="図 11"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87175" y="761231"/>
            <a:ext cx="355643" cy="355643"/>
          </a:xfrm>
          <a:prstGeom prst="rect">
            <a:avLst/>
          </a:prstGeom>
        </p:spPr>
      </p:pic>
      <p:pic>
        <p:nvPicPr>
          <p:cNvPr id="13" name="図 12"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95842" y="761231"/>
            <a:ext cx="355643" cy="355643"/>
          </a:xfrm>
          <a:prstGeom prst="rect">
            <a:avLst/>
          </a:prstGeom>
        </p:spPr>
      </p:pic>
      <p:pic>
        <p:nvPicPr>
          <p:cNvPr id="14" name="図 13"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テキスト ボックス 15"/>
          <p:cNvSpPr txBox="1"/>
          <p:nvPr/>
        </p:nvSpPr>
        <p:spPr>
          <a:xfrm>
            <a:off x="194703" y="46123"/>
            <a:ext cx="1620957" cy="1077218"/>
          </a:xfrm>
          <a:prstGeom prst="rect">
            <a:avLst/>
          </a:prstGeom>
          <a:noFill/>
        </p:spPr>
        <p:txBody>
          <a:bodyPr wrap="none" rtlCol="0">
            <a:spAutoFit/>
          </a:bodyPr>
          <a:lstStyle/>
          <a:p>
            <a:r>
              <a:rPr lang="ja-JP" altLang="en-US" sz="2800" dirty="0" smtClean="0"/>
              <a:t>基本構想</a:t>
            </a:r>
            <a:endParaRPr lang="en-US" altLang="ja-JP" sz="2800" dirty="0" smtClean="0"/>
          </a:p>
          <a:p>
            <a:r>
              <a:rPr kumimoji="1" lang="ja-JP" altLang="en-US" sz="3600" dirty="0" smtClean="0"/>
              <a:t>目標</a:t>
            </a:r>
            <a:endParaRPr kumimoji="1" lang="ja-JP" altLang="en-US" sz="3600" dirty="0"/>
          </a:p>
        </p:txBody>
      </p:sp>
      <p:pic>
        <p:nvPicPr>
          <p:cNvPr id="22" name="図 21"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56705" y="761231"/>
            <a:ext cx="355643" cy="355643"/>
          </a:xfrm>
          <a:prstGeom prst="rect">
            <a:avLst/>
          </a:prstGeom>
        </p:spPr>
      </p:pic>
      <p:graphicFrame>
        <p:nvGraphicFramePr>
          <p:cNvPr id="8" name="グラフ 7"/>
          <p:cNvGraphicFramePr/>
          <p:nvPr>
            <p:extLst>
              <p:ext uri="{D42A27DB-BD31-4B8C-83A1-F6EECF244321}">
                <p14:modId xmlns:p14="http://schemas.microsoft.com/office/powerpoint/2010/main" val="727874321"/>
              </p:ext>
            </p:extLst>
          </p:nvPr>
        </p:nvGraphicFramePr>
        <p:xfrm>
          <a:off x="137442" y="1749701"/>
          <a:ext cx="4428076" cy="2571749"/>
        </p:xfrm>
        <a:graphic>
          <a:graphicData uri="http://schemas.openxmlformats.org/drawingml/2006/chart">
            <c:chart xmlns:c="http://schemas.openxmlformats.org/drawingml/2006/chart" xmlns:r="http://schemas.openxmlformats.org/officeDocument/2006/relationships" r:id="rId3"/>
          </a:graphicData>
        </a:graphic>
      </p:graphicFrame>
      <p:grpSp>
        <p:nvGrpSpPr>
          <p:cNvPr id="34" name="図形グループ 33"/>
          <p:cNvGrpSpPr>
            <a:grpSpLocks noChangeAspect="1"/>
          </p:cNvGrpSpPr>
          <p:nvPr/>
        </p:nvGrpSpPr>
        <p:grpSpPr>
          <a:xfrm rot="2012704">
            <a:off x="706398" y="4812557"/>
            <a:ext cx="292185" cy="653793"/>
            <a:chOff x="619739" y="4094597"/>
            <a:chExt cx="419100" cy="937778"/>
          </a:xfrm>
          <a:solidFill>
            <a:schemeClr val="accent4"/>
          </a:solidFill>
        </p:grpSpPr>
        <p:sp>
          <p:nvSpPr>
            <p:cNvPr id="26" name="Freeform 1912"/>
            <p:cNvSpPr>
              <a:spLocks noEditPoints="1"/>
            </p:cNvSpPr>
            <p:nvPr/>
          </p:nvSpPr>
          <p:spPr bwMode="auto">
            <a:xfrm rot="5400000">
              <a:off x="450670" y="4263666"/>
              <a:ext cx="757238" cy="419100"/>
            </a:xfrm>
            <a:custGeom>
              <a:avLst/>
              <a:gdLst>
                <a:gd name="T0" fmla="*/ 93 w 176"/>
                <a:gd name="T1" fmla="*/ 32 h 96"/>
                <a:gd name="T2" fmla="*/ 48 w 176"/>
                <a:gd name="T3" fmla="*/ 0 h 96"/>
                <a:gd name="T4" fmla="*/ 0 w 176"/>
                <a:gd name="T5" fmla="*/ 48 h 96"/>
                <a:gd name="T6" fmla="*/ 48 w 176"/>
                <a:gd name="T7" fmla="*/ 96 h 96"/>
                <a:gd name="T8" fmla="*/ 93 w 176"/>
                <a:gd name="T9" fmla="*/ 64 h 96"/>
                <a:gd name="T10" fmla="*/ 128 w 176"/>
                <a:gd name="T11" fmla="*/ 64 h 96"/>
                <a:gd name="T12" fmla="*/ 128 w 176"/>
                <a:gd name="T13" fmla="*/ 96 h 96"/>
                <a:gd name="T14" fmla="*/ 160 w 176"/>
                <a:gd name="T15" fmla="*/ 96 h 96"/>
                <a:gd name="T16" fmla="*/ 160 w 176"/>
                <a:gd name="T17" fmla="*/ 64 h 96"/>
                <a:gd name="T18" fmla="*/ 176 w 176"/>
                <a:gd name="T19" fmla="*/ 64 h 96"/>
                <a:gd name="T20" fmla="*/ 176 w 176"/>
                <a:gd name="T21" fmla="*/ 32 h 96"/>
                <a:gd name="T22" fmla="*/ 93 w 176"/>
                <a:gd name="T23" fmla="*/ 32 h 96"/>
                <a:gd name="T24" fmla="*/ 48 w 176"/>
                <a:gd name="T25" fmla="*/ 64 h 96"/>
                <a:gd name="T26" fmla="*/ 32 w 176"/>
                <a:gd name="T27" fmla="*/ 48 h 96"/>
                <a:gd name="T28" fmla="*/ 48 w 176"/>
                <a:gd name="T29" fmla="*/ 32 h 96"/>
                <a:gd name="T30" fmla="*/ 64 w 176"/>
                <a:gd name="T31" fmla="*/ 48 h 96"/>
                <a:gd name="T32" fmla="*/ 48 w 176"/>
                <a:gd name="T33" fmla="*/ 6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96">
                  <a:moveTo>
                    <a:pt x="93" y="32"/>
                  </a:moveTo>
                  <a:cubicBezTo>
                    <a:pt x="87" y="13"/>
                    <a:pt x="69" y="0"/>
                    <a:pt x="48" y="0"/>
                  </a:cubicBezTo>
                  <a:cubicBezTo>
                    <a:pt x="21" y="0"/>
                    <a:pt x="0" y="21"/>
                    <a:pt x="0" y="48"/>
                  </a:cubicBezTo>
                  <a:cubicBezTo>
                    <a:pt x="0" y="75"/>
                    <a:pt x="21" y="96"/>
                    <a:pt x="48" y="96"/>
                  </a:cubicBezTo>
                  <a:cubicBezTo>
                    <a:pt x="69" y="96"/>
                    <a:pt x="87" y="83"/>
                    <a:pt x="93" y="64"/>
                  </a:cubicBezTo>
                  <a:cubicBezTo>
                    <a:pt x="128" y="64"/>
                    <a:pt x="128" y="64"/>
                    <a:pt x="128" y="64"/>
                  </a:cubicBezTo>
                  <a:cubicBezTo>
                    <a:pt x="128" y="96"/>
                    <a:pt x="128" y="96"/>
                    <a:pt x="128" y="96"/>
                  </a:cubicBezTo>
                  <a:cubicBezTo>
                    <a:pt x="160" y="96"/>
                    <a:pt x="160" y="96"/>
                    <a:pt x="160" y="96"/>
                  </a:cubicBezTo>
                  <a:cubicBezTo>
                    <a:pt x="160" y="64"/>
                    <a:pt x="160" y="64"/>
                    <a:pt x="160" y="64"/>
                  </a:cubicBezTo>
                  <a:cubicBezTo>
                    <a:pt x="176" y="64"/>
                    <a:pt x="176" y="64"/>
                    <a:pt x="176" y="64"/>
                  </a:cubicBezTo>
                  <a:cubicBezTo>
                    <a:pt x="176" y="32"/>
                    <a:pt x="176" y="32"/>
                    <a:pt x="176" y="32"/>
                  </a:cubicBezTo>
                  <a:lnTo>
                    <a:pt x="93" y="32"/>
                  </a:lnTo>
                  <a:close/>
                  <a:moveTo>
                    <a:pt x="48" y="64"/>
                  </a:moveTo>
                  <a:cubicBezTo>
                    <a:pt x="39" y="64"/>
                    <a:pt x="32" y="57"/>
                    <a:pt x="32" y="48"/>
                  </a:cubicBezTo>
                  <a:cubicBezTo>
                    <a:pt x="32" y="39"/>
                    <a:pt x="39" y="32"/>
                    <a:pt x="48" y="32"/>
                  </a:cubicBezTo>
                  <a:cubicBezTo>
                    <a:pt x="57" y="32"/>
                    <a:pt x="64" y="39"/>
                    <a:pt x="64" y="48"/>
                  </a:cubicBezTo>
                  <a:cubicBezTo>
                    <a:pt x="64" y="57"/>
                    <a:pt x="57" y="64"/>
                    <a:pt x="48" y="6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ja-JP" altLang="en-US" kern="1200"/>
            </a:p>
          </p:txBody>
        </p:sp>
        <p:sp>
          <p:nvSpPr>
            <p:cNvPr id="30" name="正方形/長方形 29"/>
            <p:cNvSpPr/>
            <p:nvPr/>
          </p:nvSpPr>
          <p:spPr>
            <a:xfrm>
              <a:off x="763058" y="4851835"/>
              <a:ext cx="129118" cy="180540"/>
            </a:xfrm>
            <a:prstGeom prst="rect">
              <a:avLst/>
            </a:prstGeom>
            <a:grpFill/>
            <a:ln>
              <a:solidFill>
                <a:srgbClr val="EDA807"/>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正方形/長方形 32"/>
            <p:cNvSpPr/>
            <p:nvPr/>
          </p:nvSpPr>
          <p:spPr>
            <a:xfrm>
              <a:off x="619739" y="4851835"/>
              <a:ext cx="143319" cy="117040"/>
            </a:xfrm>
            <a:prstGeom prst="rect">
              <a:avLst/>
            </a:prstGeom>
            <a:grpFill/>
            <a:ln>
              <a:solidFill>
                <a:srgbClr val="EDA807"/>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35" name="図形グループ 34"/>
          <p:cNvGrpSpPr>
            <a:grpSpLocks noChangeAspect="1"/>
          </p:cNvGrpSpPr>
          <p:nvPr/>
        </p:nvGrpSpPr>
        <p:grpSpPr>
          <a:xfrm rot="2012704">
            <a:off x="663888" y="5930364"/>
            <a:ext cx="293753" cy="657302"/>
            <a:chOff x="619739" y="4094597"/>
            <a:chExt cx="419100" cy="937778"/>
          </a:xfrm>
          <a:solidFill>
            <a:schemeClr val="accent4"/>
          </a:solidFill>
        </p:grpSpPr>
        <p:sp>
          <p:nvSpPr>
            <p:cNvPr id="36" name="Freeform 1912"/>
            <p:cNvSpPr>
              <a:spLocks noEditPoints="1"/>
            </p:cNvSpPr>
            <p:nvPr/>
          </p:nvSpPr>
          <p:spPr bwMode="auto">
            <a:xfrm rot="5400000">
              <a:off x="450670" y="4263666"/>
              <a:ext cx="757238" cy="419100"/>
            </a:xfrm>
            <a:custGeom>
              <a:avLst/>
              <a:gdLst>
                <a:gd name="T0" fmla="*/ 93 w 176"/>
                <a:gd name="T1" fmla="*/ 32 h 96"/>
                <a:gd name="T2" fmla="*/ 48 w 176"/>
                <a:gd name="T3" fmla="*/ 0 h 96"/>
                <a:gd name="T4" fmla="*/ 0 w 176"/>
                <a:gd name="T5" fmla="*/ 48 h 96"/>
                <a:gd name="T6" fmla="*/ 48 w 176"/>
                <a:gd name="T7" fmla="*/ 96 h 96"/>
                <a:gd name="T8" fmla="*/ 93 w 176"/>
                <a:gd name="T9" fmla="*/ 64 h 96"/>
                <a:gd name="T10" fmla="*/ 128 w 176"/>
                <a:gd name="T11" fmla="*/ 64 h 96"/>
                <a:gd name="T12" fmla="*/ 128 w 176"/>
                <a:gd name="T13" fmla="*/ 96 h 96"/>
                <a:gd name="T14" fmla="*/ 160 w 176"/>
                <a:gd name="T15" fmla="*/ 96 h 96"/>
                <a:gd name="T16" fmla="*/ 160 w 176"/>
                <a:gd name="T17" fmla="*/ 64 h 96"/>
                <a:gd name="T18" fmla="*/ 176 w 176"/>
                <a:gd name="T19" fmla="*/ 64 h 96"/>
                <a:gd name="T20" fmla="*/ 176 w 176"/>
                <a:gd name="T21" fmla="*/ 32 h 96"/>
                <a:gd name="T22" fmla="*/ 93 w 176"/>
                <a:gd name="T23" fmla="*/ 32 h 96"/>
                <a:gd name="T24" fmla="*/ 48 w 176"/>
                <a:gd name="T25" fmla="*/ 64 h 96"/>
                <a:gd name="T26" fmla="*/ 32 w 176"/>
                <a:gd name="T27" fmla="*/ 48 h 96"/>
                <a:gd name="T28" fmla="*/ 48 w 176"/>
                <a:gd name="T29" fmla="*/ 32 h 96"/>
                <a:gd name="T30" fmla="*/ 64 w 176"/>
                <a:gd name="T31" fmla="*/ 48 h 96"/>
                <a:gd name="T32" fmla="*/ 48 w 176"/>
                <a:gd name="T33" fmla="*/ 6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96">
                  <a:moveTo>
                    <a:pt x="93" y="32"/>
                  </a:moveTo>
                  <a:cubicBezTo>
                    <a:pt x="87" y="13"/>
                    <a:pt x="69" y="0"/>
                    <a:pt x="48" y="0"/>
                  </a:cubicBezTo>
                  <a:cubicBezTo>
                    <a:pt x="21" y="0"/>
                    <a:pt x="0" y="21"/>
                    <a:pt x="0" y="48"/>
                  </a:cubicBezTo>
                  <a:cubicBezTo>
                    <a:pt x="0" y="75"/>
                    <a:pt x="21" y="96"/>
                    <a:pt x="48" y="96"/>
                  </a:cubicBezTo>
                  <a:cubicBezTo>
                    <a:pt x="69" y="96"/>
                    <a:pt x="87" y="83"/>
                    <a:pt x="93" y="64"/>
                  </a:cubicBezTo>
                  <a:cubicBezTo>
                    <a:pt x="128" y="64"/>
                    <a:pt x="128" y="64"/>
                    <a:pt x="128" y="64"/>
                  </a:cubicBezTo>
                  <a:cubicBezTo>
                    <a:pt x="128" y="96"/>
                    <a:pt x="128" y="96"/>
                    <a:pt x="128" y="96"/>
                  </a:cubicBezTo>
                  <a:cubicBezTo>
                    <a:pt x="160" y="96"/>
                    <a:pt x="160" y="96"/>
                    <a:pt x="160" y="96"/>
                  </a:cubicBezTo>
                  <a:cubicBezTo>
                    <a:pt x="160" y="64"/>
                    <a:pt x="160" y="64"/>
                    <a:pt x="160" y="64"/>
                  </a:cubicBezTo>
                  <a:cubicBezTo>
                    <a:pt x="176" y="64"/>
                    <a:pt x="176" y="64"/>
                    <a:pt x="176" y="64"/>
                  </a:cubicBezTo>
                  <a:cubicBezTo>
                    <a:pt x="176" y="32"/>
                    <a:pt x="176" y="32"/>
                    <a:pt x="176" y="32"/>
                  </a:cubicBezTo>
                  <a:lnTo>
                    <a:pt x="93" y="32"/>
                  </a:lnTo>
                  <a:close/>
                  <a:moveTo>
                    <a:pt x="48" y="64"/>
                  </a:moveTo>
                  <a:cubicBezTo>
                    <a:pt x="39" y="64"/>
                    <a:pt x="32" y="57"/>
                    <a:pt x="32" y="48"/>
                  </a:cubicBezTo>
                  <a:cubicBezTo>
                    <a:pt x="32" y="39"/>
                    <a:pt x="39" y="32"/>
                    <a:pt x="48" y="32"/>
                  </a:cubicBezTo>
                  <a:cubicBezTo>
                    <a:pt x="57" y="32"/>
                    <a:pt x="64" y="39"/>
                    <a:pt x="64" y="48"/>
                  </a:cubicBezTo>
                  <a:cubicBezTo>
                    <a:pt x="64" y="57"/>
                    <a:pt x="57" y="64"/>
                    <a:pt x="48" y="6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ja-JP" altLang="en-US" kern="1200"/>
            </a:p>
          </p:txBody>
        </p:sp>
        <p:sp>
          <p:nvSpPr>
            <p:cNvPr id="37" name="正方形/長方形 36"/>
            <p:cNvSpPr/>
            <p:nvPr/>
          </p:nvSpPr>
          <p:spPr>
            <a:xfrm>
              <a:off x="763058" y="4851835"/>
              <a:ext cx="129118" cy="180540"/>
            </a:xfrm>
            <a:prstGeom prst="rect">
              <a:avLst/>
            </a:prstGeom>
            <a:grpFill/>
            <a:ln>
              <a:solidFill>
                <a:srgbClr val="EDA807"/>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正方形/長方形 37"/>
            <p:cNvSpPr/>
            <p:nvPr/>
          </p:nvSpPr>
          <p:spPr>
            <a:xfrm>
              <a:off x="619739" y="4851835"/>
              <a:ext cx="143319" cy="117040"/>
            </a:xfrm>
            <a:prstGeom prst="rect">
              <a:avLst/>
            </a:prstGeom>
            <a:grpFill/>
            <a:ln>
              <a:solidFill>
                <a:srgbClr val="EDA807"/>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0" name="稲妻 39"/>
          <p:cNvSpPr/>
          <p:nvPr/>
        </p:nvSpPr>
        <p:spPr>
          <a:xfrm rot="10412724">
            <a:off x="1186283" y="5135295"/>
            <a:ext cx="4629160" cy="428398"/>
          </a:xfrm>
          <a:prstGeom prst="lightningBolt">
            <a:avLst/>
          </a:prstGeom>
          <a:solidFill>
            <a:srgbClr val="EDA807">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稲妻 40"/>
          <p:cNvSpPr/>
          <p:nvPr/>
        </p:nvSpPr>
        <p:spPr>
          <a:xfrm rot="10412724">
            <a:off x="1290935" y="6187610"/>
            <a:ext cx="4629160" cy="428398"/>
          </a:xfrm>
          <a:prstGeom prst="lightningBolt">
            <a:avLst/>
          </a:prstGeom>
          <a:solidFill>
            <a:srgbClr val="EDA807">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テキスト ボックス 4"/>
          <p:cNvSpPr txBox="1"/>
          <p:nvPr/>
        </p:nvSpPr>
        <p:spPr>
          <a:xfrm>
            <a:off x="5381186" y="2395267"/>
            <a:ext cx="3416320" cy="1270091"/>
          </a:xfrm>
          <a:prstGeom prst="rect">
            <a:avLst/>
          </a:prstGeom>
          <a:noFill/>
        </p:spPr>
        <p:txBody>
          <a:bodyPr wrap="none" rtlCol="0">
            <a:spAutoFit/>
          </a:bodyPr>
          <a:lstStyle/>
          <a:p>
            <a:pPr>
              <a:lnSpc>
                <a:spcPct val="140000"/>
              </a:lnSpc>
            </a:pPr>
            <a:r>
              <a:rPr lang="ja-JP" altLang="en-US" sz="2800" b="1" dirty="0" smtClean="0">
                <a:solidFill>
                  <a:schemeClr val="bg1"/>
                </a:solidFill>
                <a:latin typeface="+mn-ea"/>
              </a:rPr>
              <a:t>高齢者率増加</a:t>
            </a:r>
            <a:r>
              <a:rPr lang="ja-JP" altLang="en-US" sz="2800" b="1" dirty="0">
                <a:solidFill>
                  <a:schemeClr val="bg1"/>
                </a:solidFill>
                <a:latin typeface="+mn-ea"/>
              </a:rPr>
              <a:t>の</a:t>
            </a:r>
            <a:r>
              <a:rPr lang="ja-JP" altLang="en-US" sz="2800" b="1" dirty="0" smtClean="0">
                <a:solidFill>
                  <a:schemeClr val="bg1"/>
                </a:solidFill>
                <a:latin typeface="+mn-ea"/>
              </a:rPr>
              <a:t>抑制</a:t>
            </a:r>
            <a:endParaRPr lang="en-US" altLang="ja-JP" sz="2800" b="1" dirty="0" smtClean="0">
              <a:solidFill>
                <a:schemeClr val="bg1"/>
              </a:solidFill>
              <a:latin typeface="+mn-ea"/>
            </a:endParaRPr>
          </a:p>
          <a:p>
            <a:pPr>
              <a:lnSpc>
                <a:spcPct val="140000"/>
              </a:lnSpc>
            </a:pPr>
            <a:r>
              <a:rPr lang="ja-JP" altLang="en-US" sz="2800" b="1" dirty="0" smtClean="0">
                <a:solidFill>
                  <a:schemeClr val="bg1"/>
                </a:solidFill>
                <a:latin typeface="+mn-ea"/>
              </a:rPr>
              <a:t>人口</a:t>
            </a:r>
            <a:r>
              <a:rPr lang="ja-JP" altLang="en-US" sz="2800" b="1" dirty="0">
                <a:solidFill>
                  <a:schemeClr val="bg1"/>
                </a:solidFill>
                <a:latin typeface="+mn-ea"/>
              </a:rPr>
              <a:t>規模の</a:t>
            </a:r>
            <a:r>
              <a:rPr lang="ja-JP" altLang="en-US" sz="2800" b="1" dirty="0" smtClean="0">
                <a:solidFill>
                  <a:schemeClr val="bg1"/>
                </a:solidFill>
                <a:latin typeface="+mn-ea"/>
              </a:rPr>
              <a:t>維持</a:t>
            </a:r>
            <a:endParaRPr lang="en-US" altLang="ja-JP" sz="2800" b="1" dirty="0">
              <a:solidFill>
                <a:schemeClr val="bg1"/>
              </a:solidFill>
              <a:latin typeface="+mn-ea"/>
            </a:endParaRPr>
          </a:p>
        </p:txBody>
      </p:sp>
      <p:pic>
        <p:nvPicPr>
          <p:cNvPr id="6" name="図 5"/>
          <p:cNvPicPr>
            <a:picLocks noChangeAspect="1"/>
          </p:cNvPicPr>
          <p:nvPr/>
        </p:nvPicPr>
        <p:blipFill>
          <a:blip r:embed="rId4"/>
          <a:stretch>
            <a:fillRect/>
          </a:stretch>
        </p:blipFill>
        <p:spPr>
          <a:xfrm>
            <a:off x="5748978" y="4399851"/>
            <a:ext cx="1607727" cy="1204243"/>
          </a:xfrm>
          <a:prstGeom prst="rect">
            <a:avLst/>
          </a:prstGeom>
        </p:spPr>
      </p:pic>
      <p:pic>
        <p:nvPicPr>
          <p:cNvPr id="15" name="図 14"/>
          <p:cNvPicPr>
            <a:picLocks noChangeAspect="1"/>
          </p:cNvPicPr>
          <p:nvPr/>
        </p:nvPicPr>
        <p:blipFill rotWithShape="1">
          <a:blip r:embed="rId5"/>
          <a:srcRect t="17608"/>
          <a:stretch/>
        </p:blipFill>
        <p:spPr>
          <a:xfrm>
            <a:off x="7460540" y="5046233"/>
            <a:ext cx="1313791" cy="1591509"/>
          </a:xfrm>
          <a:prstGeom prst="rect">
            <a:avLst/>
          </a:prstGeom>
        </p:spPr>
      </p:pic>
      <p:sp>
        <p:nvSpPr>
          <p:cNvPr id="7" name="テキスト ボックス 6"/>
          <p:cNvSpPr txBox="1"/>
          <p:nvPr/>
        </p:nvSpPr>
        <p:spPr>
          <a:xfrm>
            <a:off x="1280991" y="4824497"/>
            <a:ext cx="3991798" cy="584776"/>
          </a:xfrm>
          <a:prstGeom prst="rect">
            <a:avLst/>
          </a:prstGeom>
          <a:noFill/>
        </p:spPr>
        <p:txBody>
          <a:bodyPr wrap="none" rtlCol="0">
            <a:spAutoFit/>
          </a:bodyPr>
          <a:lstStyle/>
          <a:p>
            <a:r>
              <a:rPr kumimoji="1" lang="ja-JP" altLang="en-US" sz="3200" dirty="0" smtClean="0"/>
              <a:t>今いる人を逃がさない</a:t>
            </a:r>
            <a:endParaRPr kumimoji="1" lang="en-US" altLang="ja-JP" sz="3200" dirty="0" smtClean="0"/>
          </a:p>
        </p:txBody>
      </p:sp>
      <p:sp>
        <p:nvSpPr>
          <p:cNvPr id="19" name="テキスト ボックス 18"/>
          <p:cNvSpPr txBox="1"/>
          <p:nvPr/>
        </p:nvSpPr>
        <p:spPr>
          <a:xfrm>
            <a:off x="1281526" y="5923850"/>
            <a:ext cx="5142754" cy="584776"/>
          </a:xfrm>
          <a:prstGeom prst="rect">
            <a:avLst/>
          </a:prstGeom>
          <a:noFill/>
        </p:spPr>
        <p:txBody>
          <a:bodyPr wrap="none" rtlCol="0">
            <a:spAutoFit/>
          </a:bodyPr>
          <a:lstStyle/>
          <a:p>
            <a:r>
              <a:rPr kumimoji="1" lang="ja-JP" altLang="en-US" sz="3200" dirty="0" smtClean="0"/>
              <a:t>一度離れた人達が戻ってくる</a:t>
            </a:r>
            <a:endParaRPr kumimoji="1" lang="ja-JP" altLang="en-US" sz="3200" dirty="0"/>
          </a:p>
        </p:txBody>
      </p:sp>
      <p:sp>
        <p:nvSpPr>
          <p:cNvPr id="11" name="正方形/長方形 10"/>
          <p:cNvSpPr/>
          <p:nvPr/>
        </p:nvSpPr>
        <p:spPr>
          <a:xfrm>
            <a:off x="310736" y="3849970"/>
            <a:ext cx="338554" cy="261610"/>
          </a:xfrm>
          <a:prstGeom prst="rect">
            <a:avLst/>
          </a:prstGeom>
        </p:spPr>
        <p:txBody>
          <a:bodyPr wrap="none">
            <a:spAutoFit/>
          </a:bodyPr>
          <a:lstStyle/>
          <a:p>
            <a:pPr algn="ctr">
              <a:defRPr sz="1100" b="1" i="0" u="none" strike="noStrike" kern="1200" baseline="0">
                <a:solidFill>
                  <a:prstClr val="black"/>
                </a:solidFill>
                <a:latin typeface="+mn-lt"/>
                <a:ea typeface="+mn-ea"/>
                <a:cs typeface="+mn-cs"/>
              </a:defRPr>
            </a:pPr>
            <a:r>
              <a:rPr lang="ja-JP" altLang="en-US" dirty="0"/>
              <a:t>人</a:t>
            </a:r>
          </a:p>
        </p:txBody>
      </p:sp>
      <p:sp>
        <p:nvSpPr>
          <p:cNvPr id="17" name="正方形/長方形 16"/>
          <p:cNvSpPr/>
          <p:nvPr/>
        </p:nvSpPr>
        <p:spPr>
          <a:xfrm>
            <a:off x="137442" y="1346239"/>
            <a:ext cx="8906934" cy="400110"/>
          </a:xfrm>
          <a:prstGeom prst="rect">
            <a:avLst/>
          </a:prstGeom>
          <a:solidFill>
            <a:schemeClr val="tx2"/>
          </a:solidFill>
        </p:spPr>
        <p:txBody>
          <a:bodyPr wrap="square">
            <a:spAutoFit/>
          </a:bodyPr>
          <a:lstStyle/>
          <a:p>
            <a:pPr algn="ctr">
              <a:defRPr sz="2000" b="1" i="0" u="none" strike="noStrike" kern="1200" baseline="0">
                <a:solidFill>
                  <a:srgbClr val="FFFFFF"/>
                </a:solidFill>
                <a:latin typeface="+mn-lt"/>
                <a:ea typeface="+mn-ea"/>
                <a:cs typeface="+mn-cs"/>
              </a:defRPr>
            </a:pPr>
            <a:r>
              <a:rPr lang="ja-JP" altLang="en-US" b="1" dirty="0">
                <a:solidFill>
                  <a:srgbClr val="FFFFFF"/>
                </a:solidFill>
              </a:rPr>
              <a:t>将来人口</a:t>
            </a:r>
            <a:r>
              <a:rPr lang="ja-JP" altLang="en-US" b="1" dirty="0" smtClean="0">
                <a:solidFill>
                  <a:srgbClr val="FFFFFF"/>
                </a:solidFill>
              </a:rPr>
              <a:t>推計の現状と目標</a:t>
            </a:r>
            <a:endParaRPr lang="ja-JP" altLang="en-US" b="1" dirty="0">
              <a:solidFill>
                <a:srgbClr val="FFFFFF"/>
              </a:solidFill>
            </a:endParaRPr>
          </a:p>
        </p:txBody>
      </p:sp>
      <p:sp>
        <p:nvSpPr>
          <p:cNvPr id="18" name="正方形/長方形 17"/>
          <p:cNvSpPr/>
          <p:nvPr/>
        </p:nvSpPr>
        <p:spPr>
          <a:xfrm>
            <a:off x="137442" y="1363035"/>
            <a:ext cx="8906934" cy="2958415"/>
          </a:xfrm>
          <a:prstGeom prst="rect">
            <a:avLst/>
          </a:prstGeom>
          <a:no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3618840" y="3886744"/>
            <a:ext cx="338554" cy="261610"/>
          </a:xfrm>
          <a:prstGeom prst="rect">
            <a:avLst/>
          </a:prstGeom>
        </p:spPr>
        <p:txBody>
          <a:bodyPr wrap="none">
            <a:spAutoFit/>
          </a:bodyPr>
          <a:lstStyle/>
          <a:p>
            <a:pPr algn="ctr">
              <a:defRPr sz="1100" b="1" i="0" u="none" strike="noStrike" kern="1200" baseline="0">
                <a:solidFill>
                  <a:prstClr val="black"/>
                </a:solidFill>
                <a:latin typeface="+mn-lt"/>
                <a:ea typeface="+mn-ea"/>
                <a:cs typeface="+mn-cs"/>
              </a:defRPr>
            </a:pPr>
            <a:r>
              <a:rPr lang="ja-JP" altLang="en-US" dirty="0"/>
              <a:t>年</a:t>
            </a:r>
          </a:p>
        </p:txBody>
      </p:sp>
      <p:sp>
        <p:nvSpPr>
          <p:cNvPr id="27" name="下矢印 26"/>
          <p:cNvSpPr/>
          <p:nvPr/>
        </p:nvSpPr>
        <p:spPr>
          <a:xfrm>
            <a:off x="4044684" y="4173509"/>
            <a:ext cx="1041668" cy="467999"/>
          </a:xfrm>
          <a:prstGeom prst="downArrow">
            <a:avLst/>
          </a:prstGeom>
          <a:solidFill>
            <a:schemeClr val="tx2"/>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1" name="図 30" descr="icon_125912_256.png"/>
          <p:cNvPicPr>
            <a:picLocks noChangeAspect="1"/>
          </p:cNvPicPr>
          <p:nvPr/>
        </p:nvPicPr>
        <p:blipFill>
          <a:blip r:embed="rId6">
            <a:duotone>
              <a:prstClr val="black"/>
              <a:srgbClr val="EBA621">
                <a:tint val="45000"/>
                <a:satMod val="400000"/>
              </a:srgbClr>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4975029" y="2581593"/>
            <a:ext cx="409511" cy="409511"/>
          </a:xfrm>
          <a:prstGeom prst="rect">
            <a:avLst/>
          </a:prstGeom>
        </p:spPr>
      </p:pic>
      <p:pic>
        <p:nvPicPr>
          <p:cNvPr id="46" name="図 45" descr="icon_125912_256.png"/>
          <p:cNvPicPr>
            <a:picLocks noChangeAspect="1"/>
          </p:cNvPicPr>
          <p:nvPr/>
        </p:nvPicPr>
        <p:blipFill>
          <a:blip r:embed="rId6">
            <a:duotone>
              <a:prstClr val="black"/>
              <a:srgbClr val="EBA621">
                <a:tint val="45000"/>
                <a:satMod val="400000"/>
              </a:srgbClr>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4980121" y="3193127"/>
            <a:ext cx="409511" cy="409511"/>
          </a:xfrm>
          <a:prstGeom prst="rect">
            <a:avLst/>
          </a:prstGeom>
        </p:spPr>
      </p:pic>
      <p:sp>
        <p:nvSpPr>
          <p:cNvPr id="2" name="スライド番号プレースホルダー 1"/>
          <p:cNvSpPr>
            <a:spLocks noGrp="1"/>
          </p:cNvSpPr>
          <p:nvPr>
            <p:ph type="sldNum" sz="quarter" idx="12"/>
          </p:nvPr>
        </p:nvSpPr>
        <p:spPr/>
        <p:txBody>
          <a:bodyPr/>
          <a:lstStyle/>
          <a:p>
            <a:fld id="{271F4726-83E1-9743-9CB9-26C44A472F2A}" type="slidenum">
              <a:rPr kumimoji="1" lang="ja-JP" altLang="en-US" smtClean="0"/>
              <a:t>5</a:t>
            </a:fld>
            <a:endParaRPr kumimoji="1" lang="ja-JP" altLang="en-US"/>
          </a:p>
        </p:txBody>
      </p:sp>
    </p:spTree>
    <p:extLst>
      <p:ext uri="{BB962C8B-B14F-4D97-AF65-F5344CB8AC3E}">
        <p14:creationId xmlns:p14="http://schemas.microsoft.com/office/powerpoint/2010/main" val="379571446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図形グループ 25"/>
          <p:cNvGrpSpPr/>
          <p:nvPr/>
        </p:nvGrpSpPr>
        <p:grpSpPr>
          <a:xfrm>
            <a:off x="7329381" y="714177"/>
            <a:ext cx="380950" cy="560933"/>
            <a:chOff x="4988904" y="4856888"/>
            <a:chExt cx="626020" cy="921788"/>
          </a:xfrm>
        </p:grpSpPr>
        <p:sp>
          <p:nvSpPr>
            <p:cNvPr id="27"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28" name="図 27"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29" name="図形グループ 28"/>
          <p:cNvGrpSpPr/>
          <p:nvPr/>
        </p:nvGrpSpPr>
        <p:grpSpPr>
          <a:xfrm>
            <a:off x="7770067" y="714177"/>
            <a:ext cx="380950" cy="560933"/>
            <a:chOff x="4988904" y="4856888"/>
            <a:chExt cx="626020" cy="921788"/>
          </a:xfrm>
        </p:grpSpPr>
        <p:sp>
          <p:nvSpPr>
            <p:cNvPr id="30"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31" name="図 30"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32" name="図形グループ 31"/>
          <p:cNvGrpSpPr/>
          <p:nvPr/>
        </p:nvGrpSpPr>
        <p:grpSpPr>
          <a:xfrm>
            <a:off x="8199103" y="714177"/>
            <a:ext cx="380950" cy="560933"/>
            <a:chOff x="4988904" y="4856888"/>
            <a:chExt cx="626020" cy="921788"/>
          </a:xfrm>
        </p:grpSpPr>
        <p:sp>
          <p:nvSpPr>
            <p:cNvPr id="33"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34" name="図 33"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35" name="図形グループ 34"/>
          <p:cNvGrpSpPr/>
          <p:nvPr/>
        </p:nvGrpSpPr>
        <p:grpSpPr>
          <a:xfrm>
            <a:off x="8603307" y="707146"/>
            <a:ext cx="380950" cy="560933"/>
            <a:chOff x="4988904" y="4856888"/>
            <a:chExt cx="626020" cy="921788"/>
          </a:xfrm>
        </p:grpSpPr>
        <p:sp>
          <p:nvSpPr>
            <p:cNvPr id="36"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37" name="図 36"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テキスト ボックス 19"/>
          <p:cNvSpPr txBox="1"/>
          <p:nvPr/>
        </p:nvSpPr>
        <p:spPr>
          <a:xfrm>
            <a:off x="450670" y="50393"/>
            <a:ext cx="3877384" cy="1077218"/>
          </a:xfrm>
          <a:prstGeom prst="rect">
            <a:avLst/>
          </a:prstGeom>
          <a:noFill/>
        </p:spPr>
        <p:txBody>
          <a:bodyPr wrap="none" rtlCol="0">
            <a:spAutoFit/>
          </a:bodyPr>
          <a:lstStyle/>
          <a:p>
            <a:r>
              <a:rPr lang="ja-JP" altLang="en-US" sz="2800" dirty="0" smtClean="0"/>
              <a:t>コンセプトの達成可能性</a:t>
            </a:r>
            <a:endParaRPr lang="en-US" altLang="ja-JP" sz="2800" dirty="0" smtClean="0"/>
          </a:p>
          <a:p>
            <a:r>
              <a:rPr lang="ja-JP" altLang="en-US" sz="3600" smtClean="0"/>
              <a:t>人口</a:t>
            </a:r>
            <a:endParaRPr lang="ja-JP" altLang="en-US" sz="4000" dirty="0" smtClean="0"/>
          </a:p>
        </p:txBody>
      </p:sp>
      <p:pic>
        <p:nvPicPr>
          <p:cNvPr id="8" name="図 7"/>
          <p:cNvPicPr>
            <a:picLocks noChangeAspect="1"/>
          </p:cNvPicPr>
          <p:nvPr/>
        </p:nvPicPr>
        <p:blipFill>
          <a:blip r:embed="rId3"/>
          <a:stretch>
            <a:fillRect/>
          </a:stretch>
        </p:blipFill>
        <p:spPr>
          <a:xfrm>
            <a:off x="86482" y="1528630"/>
            <a:ext cx="7367336" cy="4165037"/>
          </a:xfrm>
          <a:prstGeom prst="rect">
            <a:avLst/>
          </a:prstGeom>
        </p:spPr>
      </p:pic>
      <p:sp>
        <p:nvSpPr>
          <p:cNvPr id="7" name="テキスト ボックス 6"/>
          <p:cNvSpPr txBox="1"/>
          <p:nvPr/>
        </p:nvSpPr>
        <p:spPr>
          <a:xfrm>
            <a:off x="86482" y="1705262"/>
            <a:ext cx="1107996" cy="369332"/>
          </a:xfrm>
          <a:prstGeom prst="rect">
            <a:avLst/>
          </a:prstGeom>
          <a:noFill/>
        </p:spPr>
        <p:txBody>
          <a:bodyPr wrap="none" rtlCol="0">
            <a:spAutoFit/>
          </a:bodyPr>
          <a:lstStyle/>
          <a:p>
            <a:r>
              <a:rPr lang="ja-JP" altLang="en-US" dirty="0" smtClean="0"/>
              <a:t>（百万円）</a:t>
            </a:r>
            <a:endParaRPr kumimoji="1" lang="ja-JP" altLang="en-US" dirty="0"/>
          </a:p>
        </p:txBody>
      </p:sp>
      <p:sp>
        <p:nvSpPr>
          <p:cNvPr id="9" name="上矢印 8"/>
          <p:cNvSpPr/>
          <p:nvPr/>
        </p:nvSpPr>
        <p:spPr>
          <a:xfrm>
            <a:off x="6942615" y="4521202"/>
            <a:ext cx="296334" cy="863600"/>
          </a:xfrm>
          <a:prstGeom prst="up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四角形吹き出し 10"/>
          <p:cNvSpPr/>
          <p:nvPr/>
        </p:nvSpPr>
        <p:spPr>
          <a:xfrm>
            <a:off x="7480393" y="3429000"/>
            <a:ext cx="1503864" cy="965200"/>
          </a:xfrm>
          <a:prstGeom prst="wedgeRectCallout">
            <a:avLst>
              <a:gd name="adj1" fmla="val -69483"/>
              <a:gd name="adj2" fmla="val 83064"/>
            </a:avLst>
          </a:prstGeom>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dirty="0" smtClean="0">
                <a:solidFill>
                  <a:srgbClr val="FF0000"/>
                </a:solidFill>
              </a:rPr>
              <a:t>50</a:t>
            </a:r>
            <a:r>
              <a:rPr kumimoji="1" lang="ja-JP" altLang="en-US" sz="2400" dirty="0" smtClean="0">
                <a:solidFill>
                  <a:srgbClr val="FF0000"/>
                </a:solidFill>
              </a:rPr>
              <a:t>億円の</a:t>
            </a:r>
            <a:endParaRPr kumimoji="1" lang="en-US" altLang="ja-JP" sz="2400" dirty="0" smtClean="0">
              <a:solidFill>
                <a:srgbClr val="FF0000"/>
              </a:solidFill>
            </a:endParaRPr>
          </a:p>
          <a:p>
            <a:r>
              <a:rPr lang="ja-JP" altLang="en-US" sz="2400" dirty="0" smtClean="0">
                <a:solidFill>
                  <a:srgbClr val="FF0000"/>
                </a:solidFill>
              </a:rPr>
              <a:t>財源効果</a:t>
            </a:r>
            <a:endParaRPr kumimoji="1" lang="en-US" altLang="ja-JP" sz="2400" dirty="0" smtClean="0">
              <a:solidFill>
                <a:srgbClr val="FF0000"/>
              </a:solidFill>
            </a:endParaRPr>
          </a:p>
        </p:txBody>
      </p:sp>
      <p:sp>
        <p:nvSpPr>
          <p:cNvPr id="54" name="右矢印 53"/>
          <p:cNvSpPr/>
          <p:nvPr/>
        </p:nvSpPr>
        <p:spPr>
          <a:xfrm>
            <a:off x="86482" y="5879933"/>
            <a:ext cx="895651" cy="702733"/>
          </a:xfrm>
          <a:prstGeom prst="rightArrow">
            <a:avLst/>
          </a:prstGeom>
          <a:solidFill>
            <a:schemeClr val="tx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982133" y="5759686"/>
            <a:ext cx="8199280" cy="954107"/>
          </a:xfrm>
          <a:prstGeom prst="rect">
            <a:avLst/>
          </a:prstGeom>
          <a:noFill/>
        </p:spPr>
        <p:txBody>
          <a:bodyPr wrap="none" rtlCol="0">
            <a:spAutoFit/>
          </a:bodyPr>
          <a:lstStyle/>
          <a:p>
            <a:r>
              <a:rPr kumimoji="1" lang="ja-JP" altLang="en-US" sz="2800" dirty="0" smtClean="0"/>
              <a:t>今後の課題：</a:t>
            </a:r>
            <a:r>
              <a:rPr kumimoji="1" lang="en-US" altLang="ja-JP" sz="2800" dirty="0" smtClean="0"/>
              <a:t>①</a:t>
            </a:r>
            <a:r>
              <a:rPr kumimoji="1" lang="ja-JP" altLang="en-US" sz="2800" dirty="0" smtClean="0"/>
              <a:t>残り</a:t>
            </a:r>
            <a:r>
              <a:rPr kumimoji="1" lang="en-US" altLang="ja-JP" sz="2800" dirty="0" smtClean="0"/>
              <a:t>22</a:t>
            </a:r>
            <a:r>
              <a:rPr kumimoji="1" lang="ja-JP" altLang="en-US" sz="2800" dirty="0" smtClean="0"/>
              <a:t>億円をいかに確保するか</a:t>
            </a:r>
            <a:endParaRPr kumimoji="1" lang="en-US" altLang="ja-JP" sz="2800" dirty="0" smtClean="0"/>
          </a:p>
          <a:p>
            <a:r>
              <a:rPr lang="ja-JP" altLang="ja-JP" sz="2800" dirty="0"/>
              <a:t>　</a:t>
            </a:r>
            <a:r>
              <a:rPr lang="ja-JP" altLang="en-US" sz="2800" dirty="0" smtClean="0"/>
              <a:t>　　　　　　　</a:t>
            </a:r>
            <a:r>
              <a:rPr lang="en-US" altLang="ja-JP" sz="2800" dirty="0" smtClean="0"/>
              <a:t> ②</a:t>
            </a:r>
            <a:r>
              <a:rPr lang="ja-JP" altLang="en-US" sz="2800" dirty="0" smtClean="0"/>
              <a:t>さらに長期的に見た場合の財源確保</a:t>
            </a:r>
            <a:endParaRPr kumimoji="1" lang="ja-JP" altLang="en-US" sz="2800" dirty="0"/>
          </a:p>
        </p:txBody>
      </p:sp>
      <p:sp>
        <p:nvSpPr>
          <p:cNvPr id="2" name="スライド番号プレースホルダー 1"/>
          <p:cNvSpPr>
            <a:spLocks noGrp="1"/>
          </p:cNvSpPr>
          <p:nvPr>
            <p:ph type="sldNum" sz="quarter" idx="12"/>
          </p:nvPr>
        </p:nvSpPr>
        <p:spPr/>
        <p:txBody>
          <a:bodyPr/>
          <a:lstStyle/>
          <a:p>
            <a:fld id="{271F4726-83E1-9743-9CB9-26C44A472F2A}" type="slidenum">
              <a:rPr kumimoji="1" lang="ja-JP" altLang="en-US" smtClean="0"/>
              <a:t>50</a:t>
            </a:fld>
            <a:endParaRPr kumimoji="1" lang="ja-JP" altLang="en-US"/>
          </a:p>
        </p:txBody>
      </p:sp>
    </p:spTree>
    <p:extLst>
      <p:ext uri="{BB962C8B-B14F-4D97-AF65-F5344CB8AC3E}">
        <p14:creationId xmlns:p14="http://schemas.microsoft.com/office/powerpoint/2010/main" val="34512476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6081735" y="3225748"/>
            <a:ext cx="1624369" cy="1759733"/>
          </a:xfrm>
          <a:prstGeom prst="rect">
            <a:avLst/>
          </a:prstGeom>
        </p:spPr>
      </p:pic>
      <p:grpSp>
        <p:nvGrpSpPr>
          <p:cNvPr id="26" name="図形グループ 25"/>
          <p:cNvGrpSpPr/>
          <p:nvPr/>
        </p:nvGrpSpPr>
        <p:grpSpPr>
          <a:xfrm>
            <a:off x="7329381" y="714177"/>
            <a:ext cx="380950" cy="560933"/>
            <a:chOff x="4988904" y="4856888"/>
            <a:chExt cx="626020" cy="921788"/>
          </a:xfrm>
        </p:grpSpPr>
        <p:sp>
          <p:nvSpPr>
            <p:cNvPr id="27"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28" name="図 27"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29" name="図形グループ 28"/>
          <p:cNvGrpSpPr/>
          <p:nvPr/>
        </p:nvGrpSpPr>
        <p:grpSpPr>
          <a:xfrm>
            <a:off x="7770067" y="714177"/>
            <a:ext cx="380950" cy="560933"/>
            <a:chOff x="4988904" y="4856888"/>
            <a:chExt cx="626020" cy="921788"/>
          </a:xfrm>
        </p:grpSpPr>
        <p:sp>
          <p:nvSpPr>
            <p:cNvPr id="30"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31" name="図 30"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32" name="図形グループ 31"/>
          <p:cNvGrpSpPr/>
          <p:nvPr/>
        </p:nvGrpSpPr>
        <p:grpSpPr>
          <a:xfrm>
            <a:off x="8199103" y="714177"/>
            <a:ext cx="380950" cy="560933"/>
            <a:chOff x="4988904" y="4856888"/>
            <a:chExt cx="626020" cy="921788"/>
          </a:xfrm>
        </p:grpSpPr>
        <p:sp>
          <p:nvSpPr>
            <p:cNvPr id="33"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34" name="図 33"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grpSp>
        <p:nvGrpSpPr>
          <p:cNvPr id="35" name="図形グループ 34"/>
          <p:cNvGrpSpPr/>
          <p:nvPr/>
        </p:nvGrpSpPr>
        <p:grpSpPr>
          <a:xfrm>
            <a:off x="8603307" y="707146"/>
            <a:ext cx="380950" cy="560933"/>
            <a:chOff x="4988904" y="4856888"/>
            <a:chExt cx="626020" cy="921788"/>
          </a:xfrm>
        </p:grpSpPr>
        <p:sp>
          <p:nvSpPr>
            <p:cNvPr id="36"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37" name="図 36"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テキスト ボックス 15"/>
          <p:cNvSpPr txBox="1"/>
          <p:nvPr/>
        </p:nvSpPr>
        <p:spPr>
          <a:xfrm>
            <a:off x="450670" y="304385"/>
            <a:ext cx="2749471" cy="707886"/>
          </a:xfrm>
          <a:prstGeom prst="rect">
            <a:avLst/>
          </a:prstGeom>
          <a:noFill/>
        </p:spPr>
        <p:txBody>
          <a:bodyPr wrap="none" rtlCol="0">
            <a:spAutoFit/>
          </a:bodyPr>
          <a:lstStyle/>
          <a:p>
            <a:r>
              <a:rPr lang="ja-JP" altLang="en-US" sz="4000" dirty="0" smtClean="0"/>
              <a:t>今後の展望</a:t>
            </a:r>
            <a:endParaRPr kumimoji="1" lang="ja-JP" altLang="en-US" sz="4000" dirty="0"/>
          </a:p>
        </p:txBody>
      </p:sp>
      <p:sp>
        <p:nvSpPr>
          <p:cNvPr id="3" name="テキスト ボックス 2"/>
          <p:cNvSpPr txBox="1"/>
          <p:nvPr/>
        </p:nvSpPr>
        <p:spPr>
          <a:xfrm>
            <a:off x="785323" y="1657140"/>
            <a:ext cx="2420855" cy="400110"/>
          </a:xfrm>
          <a:prstGeom prst="rect">
            <a:avLst/>
          </a:prstGeom>
          <a:noFill/>
        </p:spPr>
        <p:txBody>
          <a:bodyPr wrap="none" rtlCol="0">
            <a:spAutoFit/>
          </a:bodyPr>
          <a:lstStyle/>
          <a:p>
            <a:r>
              <a:rPr kumimoji="1" lang="ja-JP" altLang="en-US" sz="2000" dirty="0" smtClean="0"/>
              <a:t>地域への</a:t>
            </a:r>
            <a:r>
              <a:rPr kumimoji="1" lang="ja-JP" altLang="en-US" sz="2000" dirty="0" smtClean="0">
                <a:solidFill>
                  <a:srgbClr val="F90036"/>
                </a:solidFill>
              </a:rPr>
              <a:t>愛着</a:t>
            </a:r>
            <a:r>
              <a:rPr kumimoji="1" lang="ja-JP" altLang="en-US" sz="2000" dirty="0" smtClean="0"/>
              <a:t>を持ち</a:t>
            </a:r>
            <a:endParaRPr kumimoji="1" lang="ja-JP" altLang="en-US" sz="2000" dirty="0"/>
          </a:p>
        </p:txBody>
      </p:sp>
      <p:sp>
        <p:nvSpPr>
          <p:cNvPr id="4" name="左中かっこ 3"/>
          <p:cNvSpPr/>
          <p:nvPr/>
        </p:nvSpPr>
        <p:spPr>
          <a:xfrm>
            <a:off x="3195441" y="1336914"/>
            <a:ext cx="447121" cy="1054148"/>
          </a:xfrm>
          <a:prstGeom prst="leftBrace">
            <a:avLst/>
          </a:prstGeom>
          <a:ln>
            <a:solidFill>
              <a:srgbClr val="0F85C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 name="テキスト ボックス 4"/>
          <p:cNvSpPr txBox="1"/>
          <p:nvPr/>
        </p:nvSpPr>
        <p:spPr>
          <a:xfrm>
            <a:off x="5697769" y="1649814"/>
            <a:ext cx="1781658" cy="677108"/>
          </a:xfrm>
          <a:prstGeom prst="rect">
            <a:avLst/>
          </a:prstGeom>
          <a:noFill/>
        </p:spPr>
        <p:txBody>
          <a:bodyPr wrap="none" rtlCol="0">
            <a:spAutoFit/>
          </a:bodyPr>
          <a:lstStyle/>
          <a:p>
            <a:r>
              <a:rPr lang="ja-JP" altLang="en-US" sz="2000" dirty="0" smtClean="0"/>
              <a:t>と</a:t>
            </a:r>
            <a:r>
              <a:rPr lang="ja-JP" altLang="en-US" sz="2000" dirty="0"/>
              <a:t>思うまち</a:t>
            </a:r>
            <a:r>
              <a:rPr lang="ja-JP" altLang="en-US" sz="2000" dirty="0">
                <a:solidFill>
                  <a:srgbClr val="8B4106"/>
                </a:solidFill>
              </a:rPr>
              <a:t>土浦</a:t>
            </a:r>
          </a:p>
          <a:p>
            <a:endParaRPr kumimoji="1" lang="ja-JP" altLang="en-US" dirty="0"/>
          </a:p>
        </p:txBody>
      </p:sp>
      <p:sp>
        <p:nvSpPr>
          <p:cNvPr id="6" name="テキスト ボックス 5"/>
          <p:cNvSpPr txBox="1"/>
          <p:nvPr/>
        </p:nvSpPr>
        <p:spPr>
          <a:xfrm>
            <a:off x="3642562" y="1366115"/>
            <a:ext cx="1973617" cy="461665"/>
          </a:xfrm>
          <a:prstGeom prst="rect">
            <a:avLst/>
          </a:prstGeom>
          <a:noFill/>
        </p:spPr>
        <p:txBody>
          <a:bodyPr wrap="none" rtlCol="0">
            <a:spAutoFit/>
          </a:bodyPr>
          <a:lstStyle/>
          <a:p>
            <a:r>
              <a:rPr lang="ja-JP" altLang="en-US" sz="2400" dirty="0"/>
              <a:t>住み続けたい</a:t>
            </a:r>
            <a:endParaRPr kumimoji="1" lang="ja-JP" altLang="en-US" sz="2400" dirty="0"/>
          </a:p>
        </p:txBody>
      </p:sp>
      <p:sp>
        <p:nvSpPr>
          <p:cNvPr id="7" name="テキスト ボックス 6"/>
          <p:cNvSpPr txBox="1"/>
          <p:nvPr/>
        </p:nvSpPr>
        <p:spPr>
          <a:xfrm>
            <a:off x="3642562" y="1965213"/>
            <a:ext cx="1852190" cy="461665"/>
          </a:xfrm>
          <a:prstGeom prst="rect">
            <a:avLst/>
          </a:prstGeom>
          <a:noFill/>
        </p:spPr>
        <p:txBody>
          <a:bodyPr wrap="none" rtlCol="0">
            <a:spAutoFit/>
          </a:bodyPr>
          <a:lstStyle/>
          <a:p>
            <a:r>
              <a:rPr lang="ja-JP" altLang="en-US" sz="2400" dirty="0"/>
              <a:t>帰ってきたい</a:t>
            </a:r>
            <a:endParaRPr kumimoji="1" lang="ja-JP" altLang="en-US" sz="2400" dirty="0"/>
          </a:p>
        </p:txBody>
      </p:sp>
      <p:pic>
        <p:nvPicPr>
          <p:cNvPr id="9" name="図 8" descr="Unknown.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53" y="3431476"/>
            <a:ext cx="927100" cy="1663700"/>
          </a:xfrm>
          <a:prstGeom prst="rect">
            <a:avLst/>
          </a:prstGeom>
        </p:spPr>
      </p:pic>
      <p:pic>
        <p:nvPicPr>
          <p:cNvPr id="11" name="図 10" descr="Unknown 4.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702" y="3409175"/>
            <a:ext cx="1308100" cy="1663700"/>
          </a:xfrm>
          <a:prstGeom prst="rect">
            <a:avLst/>
          </a:prstGeom>
        </p:spPr>
      </p:pic>
      <p:sp>
        <p:nvSpPr>
          <p:cNvPr id="8" name="正方形/長方形 7"/>
          <p:cNvSpPr/>
          <p:nvPr/>
        </p:nvSpPr>
        <p:spPr>
          <a:xfrm>
            <a:off x="-3981" y="4736641"/>
            <a:ext cx="9144000" cy="718596"/>
          </a:xfrm>
          <a:prstGeom prst="rect">
            <a:avLst/>
          </a:prstGeom>
          <a:solidFill>
            <a:srgbClr val="8B4106"/>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smtClean="0"/>
              <a:t>しさん</a:t>
            </a:r>
            <a:endParaRPr kumimoji="1" lang="ja-JP" altLang="en-US" sz="2800" dirty="0"/>
          </a:p>
        </p:txBody>
      </p:sp>
      <p:sp>
        <p:nvSpPr>
          <p:cNvPr id="13" name="テキスト ボックス 12"/>
          <p:cNvSpPr txBox="1"/>
          <p:nvPr/>
        </p:nvSpPr>
        <p:spPr>
          <a:xfrm>
            <a:off x="1099441" y="4343702"/>
            <a:ext cx="756788" cy="369332"/>
          </a:xfrm>
          <a:prstGeom prst="rect">
            <a:avLst/>
          </a:prstGeom>
          <a:noFill/>
        </p:spPr>
        <p:txBody>
          <a:bodyPr wrap="none" rtlCol="0">
            <a:spAutoFit/>
          </a:bodyPr>
          <a:lstStyle/>
          <a:p>
            <a:r>
              <a:rPr kumimoji="1" lang="ja-JP" altLang="en-US" dirty="0" smtClean="0"/>
              <a:t>こども</a:t>
            </a:r>
            <a:endParaRPr kumimoji="1" lang="ja-JP" altLang="en-US" dirty="0"/>
          </a:p>
        </p:txBody>
      </p:sp>
      <p:sp>
        <p:nvSpPr>
          <p:cNvPr id="14" name="テキスト ボックス 13"/>
          <p:cNvSpPr txBox="1"/>
          <p:nvPr/>
        </p:nvSpPr>
        <p:spPr>
          <a:xfrm>
            <a:off x="4623535" y="4361645"/>
            <a:ext cx="744615" cy="369332"/>
          </a:xfrm>
          <a:prstGeom prst="rect">
            <a:avLst/>
          </a:prstGeom>
          <a:noFill/>
        </p:spPr>
        <p:txBody>
          <a:bodyPr wrap="none" rtlCol="0">
            <a:spAutoFit/>
          </a:bodyPr>
          <a:lstStyle/>
          <a:p>
            <a:r>
              <a:rPr kumimoji="1" lang="ja-JP" altLang="en-US" dirty="0" smtClean="0"/>
              <a:t>しごと</a:t>
            </a:r>
            <a:endParaRPr kumimoji="1" lang="ja-JP" altLang="en-US" dirty="0"/>
          </a:p>
        </p:txBody>
      </p:sp>
      <p:sp>
        <p:nvSpPr>
          <p:cNvPr id="15" name="テキスト ボックス 14"/>
          <p:cNvSpPr txBox="1"/>
          <p:nvPr/>
        </p:nvSpPr>
        <p:spPr>
          <a:xfrm>
            <a:off x="8455005" y="3614572"/>
            <a:ext cx="683300" cy="369332"/>
          </a:xfrm>
          <a:prstGeom prst="rect">
            <a:avLst/>
          </a:prstGeom>
          <a:noFill/>
        </p:spPr>
        <p:txBody>
          <a:bodyPr wrap="none" rtlCol="0">
            <a:spAutoFit/>
          </a:bodyPr>
          <a:lstStyle/>
          <a:p>
            <a:r>
              <a:rPr kumimoji="1" lang="ja-JP" altLang="en-US" dirty="0" smtClean="0"/>
              <a:t>くらし</a:t>
            </a:r>
            <a:endParaRPr kumimoji="1" lang="ja-JP" altLang="en-US" dirty="0"/>
          </a:p>
        </p:txBody>
      </p:sp>
      <p:pic>
        <p:nvPicPr>
          <p:cNvPr id="41" name="図 40" descr="images 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178" y="3918676"/>
            <a:ext cx="298534" cy="870724"/>
          </a:xfrm>
          <a:prstGeom prst="rect">
            <a:avLst/>
          </a:prstGeom>
        </p:spPr>
      </p:pic>
      <p:pic>
        <p:nvPicPr>
          <p:cNvPr id="42" name="図 41" descr="images-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2990" y="3991619"/>
            <a:ext cx="745022" cy="745022"/>
          </a:xfrm>
          <a:prstGeom prst="rect">
            <a:avLst/>
          </a:prstGeom>
        </p:spPr>
      </p:pic>
      <p:pic>
        <p:nvPicPr>
          <p:cNvPr id="43" name="図 42" descr="images.psd"/>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9715" y="3686760"/>
            <a:ext cx="543820" cy="1105373"/>
          </a:xfrm>
          <a:prstGeom prst="rect">
            <a:avLst/>
          </a:prstGeom>
        </p:spPr>
      </p:pic>
      <p:pic>
        <p:nvPicPr>
          <p:cNvPr id="45" name="図 44" descr="Unknown-1.psd"/>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94099" y="3910004"/>
            <a:ext cx="1371908" cy="1249312"/>
          </a:xfrm>
          <a:prstGeom prst="rect">
            <a:avLst/>
          </a:prstGeom>
        </p:spPr>
      </p:pic>
      <p:grpSp>
        <p:nvGrpSpPr>
          <p:cNvPr id="56" name="図形グループ 55"/>
          <p:cNvGrpSpPr/>
          <p:nvPr/>
        </p:nvGrpSpPr>
        <p:grpSpPr>
          <a:xfrm>
            <a:off x="450670" y="2810407"/>
            <a:ext cx="1950762" cy="503999"/>
            <a:chOff x="450670" y="3182761"/>
            <a:chExt cx="1950762" cy="503999"/>
          </a:xfrm>
        </p:grpSpPr>
        <p:sp>
          <p:nvSpPr>
            <p:cNvPr id="40" name="円形吹き出し 39"/>
            <p:cNvSpPr/>
            <p:nvPr/>
          </p:nvSpPr>
          <p:spPr>
            <a:xfrm>
              <a:off x="450670" y="3182761"/>
              <a:ext cx="1950762" cy="503999"/>
            </a:xfrm>
            <a:prstGeom prst="wedgeEllipseCallout">
              <a:avLst>
                <a:gd name="adj1" fmla="val -19041"/>
                <a:gd name="adj2" fmla="val 141061"/>
              </a:avLst>
            </a:prstGeom>
            <a:noFill/>
            <a:ln w="38100" cmpd="sng">
              <a:solidFill>
                <a:srgbClr val="DF304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dirty="0">
                <a:solidFill>
                  <a:srgbClr val="000000"/>
                </a:solidFill>
              </a:endParaRPr>
            </a:p>
          </p:txBody>
        </p:sp>
        <p:sp>
          <p:nvSpPr>
            <p:cNvPr id="49" name="テキスト ボックス 48"/>
            <p:cNvSpPr txBox="1"/>
            <p:nvPr/>
          </p:nvSpPr>
          <p:spPr>
            <a:xfrm>
              <a:off x="664057" y="3232412"/>
              <a:ext cx="1737375" cy="369332"/>
            </a:xfrm>
            <a:prstGeom prst="rect">
              <a:avLst/>
            </a:prstGeom>
            <a:noFill/>
          </p:spPr>
          <p:txBody>
            <a:bodyPr wrap="none" rtlCol="0">
              <a:spAutoFit/>
            </a:bodyPr>
            <a:lstStyle/>
            <a:p>
              <a:r>
                <a:rPr lang="ja-JP" altLang="en-US" dirty="0">
                  <a:solidFill>
                    <a:srgbClr val="000000"/>
                  </a:solidFill>
                </a:rPr>
                <a:t>土浦がすきだ</a:t>
              </a:r>
              <a:r>
                <a:rPr lang="ja-JP" altLang="en-US" dirty="0" smtClean="0">
                  <a:solidFill>
                    <a:srgbClr val="000000"/>
                  </a:solidFill>
                </a:rPr>
                <a:t>！</a:t>
              </a:r>
              <a:endParaRPr lang="ja-JP" altLang="en-US" dirty="0">
                <a:solidFill>
                  <a:srgbClr val="000000"/>
                </a:solidFill>
              </a:endParaRPr>
            </a:p>
          </p:txBody>
        </p:sp>
      </p:grpSp>
      <p:grpSp>
        <p:nvGrpSpPr>
          <p:cNvPr id="54" name="図形グループ 53"/>
          <p:cNvGrpSpPr/>
          <p:nvPr/>
        </p:nvGrpSpPr>
        <p:grpSpPr>
          <a:xfrm>
            <a:off x="3784608" y="2810407"/>
            <a:ext cx="2044143" cy="503999"/>
            <a:chOff x="3784608" y="2672169"/>
            <a:chExt cx="2044143" cy="503999"/>
          </a:xfrm>
        </p:grpSpPr>
        <p:sp>
          <p:nvSpPr>
            <p:cNvPr id="44" name="円形吹き出し 43"/>
            <p:cNvSpPr/>
            <p:nvPr/>
          </p:nvSpPr>
          <p:spPr>
            <a:xfrm>
              <a:off x="3784608" y="2672169"/>
              <a:ext cx="1979998" cy="503999"/>
            </a:xfrm>
            <a:prstGeom prst="wedgeEllipseCallout">
              <a:avLst>
                <a:gd name="adj1" fmla="val -16330"/>
                <a:gd name="adj2" fmla="val 101948"/>
              </a:avLst>
            </a:prstGeom>
            <a:noFill/>
            <a:ln w="38100" cmpd="sng">
              <a:solidFill>
                <a:srgbClr val="0F85C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000000"/>
                </a:solidFill>
              </a:endParaRPr>
            </a:p>
          </p:txBody>
        </p:sp>
        <p:sp>
          <p:nvSpPr>
            <p:cNvPr id="50" name="テキスト ボックス 49"/>
            <p:cNvSpPr txBox="1"/>
            <p:nvPr/>
          </p:nvSpPr>
          <p:spPr>
            <a:xfrm>
              <a:off x="3886693" y="2723480"/>
              <a:ext cx="1942058" cy="369332"/>
            </a:xfrm>
            <a:prstGeom prst="rect">
              <a:avLst/>
            </a:prstGeom>
            <a:noFill/>
          </p:spPr>
          <p:txBody>
            <a:bodyPr wrap="none" rtlCol="0">
              <a:spAutoFit/>
            </a:bodyPr>
            <a:lstStyle/>
            <a:p>
              <a:r>
                <a:rPr lang="ja-JP" altLang="en-US" dirty="0">
                  <a:solidFill>
                    <a:srgbClr val="000000"/>
                  </a:solidFill>
                </a:rPr>
                <a:t>土浦で働きたい</a:t>
              </a:r>
              <a:r>
                <a:rPr lang="ja-JP" altLang="en-US" dirty="0" smtClean="0">
                  <a:solidFill>
                    <a:srgbClr val="000000"/>
                  </a:solidFill>
                </a:rPr>
                <a:t>！</a:t>
              </a:r>
              <a:endParaRPr lang="ja-JP" altLang="en-US" dirty="0">
                <a:solidFill>
                  <a:srgbClr val="000000"/>
                </a:solidFill>
              </a:endParaRPr>
            </a:p>
          </p:txBody>
        </p:sp>
      </p:grpSp>
      <p:grpSp>
        <p:nvGrpSpPr>
          <p:cNvPr id="53" name="図形グループ 52"/>
          <p:cNvGrpSpPr/>
          <p:nvPr/>
        </p:nvGrpSpPr>
        <p:grpSpPr>
          <a:xfrm>
            <a:off x="7163729" y="2764083"/>
            <a:ext cx="1979997" cy="923330"/>
            <a:chOff x="7163729" y="2537157"/>
            <a:chExt cx="1979997" cy="923330"/>
          </a:xfrm>
        </p:grpSpPr>
        <p:sp>
          <p:nvSpPr>
            <p:cNvPr id="46" name="円形吹き出し 45"/>
            <p:cNvSpPr/>
            <p:nvPr/>
          </p:nvSpPr>
          <p:spPr>
            <a:xfrm>
              <a:off x="7163729" y="2583481"/>
              <a:ext cx="1979997" cy="612000"/>
            </a:xfrm>
            <a:prstGeom prst="wedgeEllipseCallout">
              <a:avLst>
                <a:gd name="adj1" fmla="val 5805"/>
                <a:gd name="adj2" fmla="val 107702"/>
              </a:avLst>
            </a:prstGeom>
            <a:noFill/>
            <a:ln w="38100" cmpd="sng">
              <a:solidFill>
                <a:srgbClr val="FA66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000000"/>
                </a:solidFill>
              </a:endParaRPr>
            </a:p>
          </p:txBody>
        </p:sp>
        <p:sp>
          <p:nvSpPr>
            <p:cNvPr id="51" name="テキスト ボックス 50"/>
            <p:cNvSpPr txBox="1"/>
            <p:nvPr/>
          </p:nvSpPr>
          <p:spPr>
            <a:xfrm>
              <a:off x="7585056" y="2537157"/>
              <a:ext cx="1439817" cy="923330"/>
            </a:xfrm>
            <a:prstGeom prst="rect">
              <a:avLst/>
            </a:prstGeom>
            <a:noFill/>
          </p:spPr>
          <p:txBody>
            <a:bodyPr wrap="none" rtlCol="0">
              <a:spAutoFit/>
            </a:bodyPr>
            <a:lstStyle/>
            <a:p>
              <a:r>
                <a:rPr lang="ja-JP" altLang="en-US" dirty="0">
                  <a:solidFill>
                    <a:srgbClr val="000000"/>
                  </a:solidFill>
                </a:rPr>
                <a:t>土浦</a:t>
              </a:r>
              <a:r>
                <a:rPr lang="ja-JP" altLang="en-US" dirty="0" smtClean="0">
                  <a:solidFill>
                    <a:srgbClr val="000000"/>
                  </a:solidFill>
                </a:rPr>
                <a:t>で</a:t>
              </a:r>
              <a:endParaRPr lang="en-US" altLang="ja-JP" dirty="0" smtClean="0">
                <a:solidFill>
                  <a:srgbClr val="000000"/>
                </a:solidFill>
              </a:endParaRPr>
            </a:p>
            <a:p>
              <a:r>
                <a:rPr lang="ja-JP" altLang="en-US" dirty="0" smtClean="0">
                  <a:solidFill>
                    <a:srgbClr val="000000"/>
                  </a:solidFill>
                </a:rPr>
                <a:t>暮らしたい</a:t>
              </a:r>
              <a:r>
                <a:rPr lang="ja-JP" altLang="en-US" dirty="0">
                  <a:solidFill>
                    <a:srgbClr val="000000"/>
                  </a:solidFill>
                </a:rPr>
                <a:t>！</a:t>
              </a:r>
            </a:p>
            <a:p>
              <a:endParaRPr kumimoji="1" lang="ja-JP" altLang="en-US" dirty="0"/>
            </a:p>
          </p:txBody>
        </p:sp>
      </p:grpSp>
      <p:sp>
        <p:nvSpPr>
          <p:cNvPr id="57" name="正方形/長方形 56"/>
          <p:cNvSpPr/>
          <p:nvPr/>
        </p:nvSpPr>
        <p:spPr>
          <a:xfrm>
            <a:off x="1279980" y="5721147"/>
            <a:ext cx="7112202" cy="764733"/>
          </a:xfrm>
          <a:prstGeom prst="rect">
            <a:avLst/>
          </a:prstGeom>
          <a:solidFill>
            <a:srgbClr val="1A34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dirty="0" smtClean="0"/>
              <a:t>流出人口の減少・</a:t>
            </a:r>
            <a:r>
              <a:rPr lang="en-US" altLang="ja-JP" sz="3200" dirty="0"/>
              <a:t>U</a:t>
            </a:r>
            <a:r>
              <a:rPr lang="ja-JP" altLang="en-US" sz="3200" dirty="0"/>
              <a:t>ターン人口の</a:t>
            </a:r>
            <a:r>
              <a:rPr lang="ja-JP" altLang="en-US" sz="3200" dirty="0" smtClean="0"/>
              <a:t>増加</a:t>
            </a:r>
            <a:endParaRPr lang="ja-JP" altLang="en-US" sz="3200" dirty="0"/>
          </a:p>
        </p:txBody>
      </p:sp>
      <p:sp>
        <p:nvSpPr>
          <p:cNvPr id="58" name="右矢印 57"/>
          <p:cNvSpPr/>
          <p:nvPr/>
        </p:nvSpPr>
        <p:spPr>
          <a:xfrm>
            <a:off x="453859" y="5924065"/>
            <a:ext cx="725155" cy="360638"/>
          </a:xfrm>
          <a:prstGeom prst="rightArrow">
            <a:avLst/>
          </a:prstGeom>
          <a:solidFill>
            <a:srgbClr val="1A34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271F4726-83E1-9743-9CB9-26C44A472F2A}" type="slidenum">
              <a:rPr kumimoji="1" lang="ja-JP" altLang="en-US" smtClean="0"/>
              <a:t>51</a:t>
            </a:fld>
            <a:endParaRPr kumimoji="1" lang="ja-JP" altLang="en-US"/>
          </a:p>
        </p:txBody>
      </p:sp>
    </p:spTree>
    <p:extLst>
      <p:ext uri="{BB962C8B-B14F-4D97-AF65-F5344CB8AC3E}">
        <p14:creationId xmlns:p14="http://schemas.microsoft.com/office/powerpoint/2010/main" val="33112107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図 2" descr="icon_156520_256.png"/>
          <p:cNvPicPr>
            <a:picLocks noChangeAspect="1"/>
          </p:cNvPicPr>
          <p:nvPr/>
        </p:nvPicPr>
        <p:blipFill rotWithShape="1">
          <a:blip r:embed="rId2">
            <a:extLst>
              <a:ext uri="{28A0092B-C50C-407E-A947-70E740481C1C}">
                <a14:useLocalDpi xmlns:a14="http://schemas.microsoft.com/office/drawing/2010/main" val="0"/>
              </a:ext>
            </a:extLst>
          </a:blip>
          <a:srcRect b="-1073"/>
          <a:stretch/>
        </p:blipFill>
        <p:spPr>
          <a:xfrm rot="20479974">
            <a:off x="6915629" y="-129545"/>
            <a:ext cx="932632" cy="942636"/>
          </a:xfrm>
          <a:prstGeom prst="rect">
            <a:avLst/>
          </a:prstGeom>
          <a:scene3d>
            <a:camera prst="orthographicFront">
              <a:rot lat="0" lon="10800000" rev="0"/>
            </a:camera>
            <a:lightRig rig="threePt" dir="t"/>
          </a:scene3d>
        </p:spPr>
      </p:pic>
      <p:pic>
        <p:nvPicPr>
          <p:cNvPr id="11" name="図 10"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65949" y="372367"/>
            <a:ext cx="983199" cy="983199"/>
          </a:xfrm>
          <a:prstGeom prst="rect">
            <a:avLst/>
          </a:prstGeom>
        </p:spPr>
      </p:pic>
      <p:pic>
        <p:nvPicPr>
          <p:cNvPr id="13" name="図 12"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95842" y="761231"/>
            <a:ext cx="355643" cy="355643"/>
          </a:xfrm>
          <a:prstGeom prst="rect">
            <a:avLst/>
          </a:prstGeom>
        </p:spPr>
      </p:pic>
      <p:pic>
        <p:nvPicPr>
          <p:cNvPr id="14" name="図 13"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7807163" y="497600"/>
            <a:ext cx="557965" cy="276999"/>
          </a:xfrm>
          <a:prstGeom prst="rect">
            <a:avLst/>
          </a:prstGeom>
          <a:noFill/>
        </p:spPr>
        <p:txBody>
          <a:bodyPr wrap="none" rtlCol="0">
            <a:spAutoFit/>
          </a:bodyPr>
          <a:lstStyle/>
          <a:p>
            <a:r>
              <a:rPr lang="ja-JP" altLang="en-US" sz="1200" dirty="0" smtClean="0">
                <a:solidFill>
                  <a:schemeClr val="bg1"/>
                </a:solidFill>
              </a:rPr>
              <a:t>しごと</a:t>
            </a:r>
            <a:endParaRPr kumimoji="1" lang="ja-JP" altLang="en-US" sz="1200" dirty="0">
              <a:solidFill>
                <a:schemeClr val="bg1"/>
              </a:solidFill>
            </a:endParaRPr>
          </a:p>
        </p:txBody>
      </p:sp>
      <p:sp>
        <p:nvSpPr>
          <p:cNvPr id="16" name="テキスト ボックス 15"/>
          <p:cNvSpPr txBox="1"/>
          <p:nvPr/>
        </p:nvSpPr>
        <p:spPr>
          <a:xfrm>
            <a:off x="450670" y="50393"/>
            <a:ext cx="2236510" cy="707886"/>
          </a:xfrm>
          <a:prstGeom prst="rect">
            <a:avLst/>
          </a:prstGeom>
          <a:noFill/>
        </p:spPr>
        <p:txBody>
          <a:bodyPr wrap="none" rtlCol="0">
            <a:spAutoFit/>
          </a:bodyPr>
          <a:lstStyle/>
          <a:p>
            <a:r>
              <a:rPr lang="en-US" altLang="en-US" sz="4000" dirty="0" smtClean="0"/>
              <a:t>参考文献</a:t>
            </a:r>
            <a:endParaRPr kumimoji="1" lang="en-US" altLang="ja-JP" sz="4000" dirty="0" smtClean="0"/>
          </a:p>
        </p:txBody>
      </p:sp>
      <p:pic>
        <p:nvPicPr>
          <p:cNvPr id="17" name="図 16"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7944" y="763685"/>
            <a:ext cx="355643" cy="355643"/>
          </a:xfrm>
          <a:prstGeom prst="rect">
            <a:avLst/>
          </a:prstGeom>
        </p:spPr>
      </p:pic>
      <p:sp>
        <p:nvSpPr>
          <p:cNvPr id="36" name="テキスト ボックス 35"/>
          <p:cNvSpPr txBox="1"/>
          <p:nvPr/>
        </p:nvSpPr>
        <p:spPr>
          <a:xfrm>
            <a:off x="6001208" y="5900943"/>
            <a:ext cx="2659702" cy="646331"/>
          </a:xfrm>
          <a:prstGeom prst="rect">
            <a:avLst/>
          </a:prstGeom>
          <a:noFill/>
        </p:spPr>
        <p:txBody>
          <a:bodyPr wrap="none" rtlCol="0">
            <a:spAutoFit/>
          </a:bodyPr>
          <a:lstStyle/>
          <a:p>
            <a:r>
              <a:rPr lang="ja-JP" altLang="en-US" b="1" dirty="0" smtClean="0">
                <a:solidFill>
                  <a:schemeClr val="bg1"/>
                </a:solidFill>
              </a:rPr>
              <a:t>最後には行政に提案する</a:t>
            </a:r>
            <a:endParaRPr lang="en-US" altLang="ja-JP" b="1" dirty="0" smtClean="0">
              <a:solidFill>
                <a:schemeClr val="bg1"/>
              </a:solidFill>
            </a:endParaRPr>
          </a:p>
          <a:p>
            <a:r>
              <a:rPr lang="ja-JP" altLang="en-US" b="1" dirty="0" smtClean="0">
                <a:solidFill>
                  <a:schemeClr val="bg1"/>
                </a:solidFill>
              </a:rPr>
              <a:t>イベントを開催！</a:t>
            </a:r>
            <a:endParaRPr lang="en-US" altLang="ja-JP" b="1" dirty="0" smtClean="0">
              <a:solidFill>
                <a:schemeClr val="bg1"/>
              </a:solidFill>
            </a:endParaRPr>
          </a:p>
        </p:txBody>
      </p:sp>
      <p:sp>
        <p:nvSpPr>
          <p:cNvPr id="5" name="正方形/長方形 4"/>
          <p:cNvSpPr/>
          <p:nvPr/>
        </p:nvSpPr>
        <p:spPr>
          <a:xfrm>
            <a:off x="304800" y="1355566"/>
            <a:ext cx="8664906" cy="3139321"/>
          </a:xfrm>
          <a:prstGeom prst="rect">
            <a:avLst/>
          </a:prstGeom>
        </p:spPr>
        <p:txBody>
          <a:bodyPr wrap="square">
            <a:spAutoFit/>
          </a:bodyPr>
          <a:lstStyle/>
          <a:p>
            <a:r>
              <a:rPr lang="ja-JP" altLang="ja-JP" dirty="0"/>
              <a:t>・企業の立地は「新生ふくしま」で！！福島県営工業団地</a:t>
            </a:r>
          </a:p>
          <a:p>
            <a:r>
              <a:rPr lang="en-US" altLang="ja-JP" dirty="0">
                <a:hlinkClick r:id="rId4"/>
              </a:rPr>
              <a:t>http://www4.pref.fukushima.jp/kouzyocomecome/system.html</a:t>
            </a:r>
            <a:endParaRPr lang="ja-JP" altLang="ja-JP" dirty="0"/>
          </a:p>
          <a:p>
            <a:r>
              <a:rPr lang="ja-JP" altLang="ja-JP" dirty="0"/>
              <a:t>・栃木県土地開発公社　中田原工業団地</a:t>
            </a:r>
          </a:p>
          <a:p>
            <a:r>
              <a:rPr lang="en-US" altLang="ja-JP" dirty="0">
                <a:hlinkClick r:id="rId5"/>
              </a:rPr>
              <a:t>http://tochigi-tkk.or.jp/nakatawara/yugu_n.html</a:t>
            </a:r>
            <a:endParaRPr lang="ja-JP" altLang="ja-JP" dirty="0"/>
          </a:p>
          <a:p>
            <a:r>
              <a:rPr lang="ja-JP" altLang="ja-JP" dirty="0"/>
              <a:t>・医療機器クラスター形成に向けた地域の動向～各地での取り組みがわが国の競争力強化に寄与～</a:t>
            </a:r>
          </a:p>
          <a:p>
            <a:r>
              <a:rPr lang="en-US" altLang="ja-JP" dirty="0"/>
              <a:t>file:///C:/Users/Owner/</a:t>
            </a:r>
            <a:r>
              <a:rPr lang="en-US" altLang="ja-JP" dirty="0" err="1"/>
              <a:t>AppData</a:t>
            </a:r>
            <a:r>
              <a:rPr lang="en-US" altLang="ja-JP" dirty="0"/>
              <a:t>/Local/Microsoft/Windows/</a:t>
            </a:r>
            <a:r>
              <a:rPr lang="en-US" altLang="ja-JP" dirty="0" err="1"/>
              <a:t>INetCache</a:t>
            </a:r>
            <a:r>
              <a:rPr lang="en-US" altLang="ja-JP" dirty="0"/>
              <a:t>/IE/WCPIVSS8/book1402_03.pdf</a:t>
            </a:r>
            <a:endParaRPr lang="ja-JP" altLang="ja-JP" dirty="0"/>
          </a:p>
          <a:p>
            <a:r>
              <a:rPr lang="ja-JP" altLang="ja-JP" dirty="0"/>
              <a:t>・平成</a:t>
            </a:r>
            <a:r>
              <a:rPr lang="en-US" altLang="ja-JP" dirty="0"/>
              <a:t> 24 </a:t>
            </a:r>
            <a:r>
              <a:rPr lang="ja-JP" altLang="ja-JP" dirty="0"/>
              <a:t>年度工業団地造成検討に係る基礎調査業務報告書</a:t>
            </a:r>
          </a:p>
          <a:p>
            <a:r>
              <a:rPr lang="en-US" altLang="ja-JP" dirty="0"/>
              <a:t>file:///C:/Users/Owner/</a:t>
            </a:r>
            <a:r>
              <a:rPr lang="en-US" altLang="ja-JP" dirty="0" err="1"/>
              <a:t>AppData</a:t>
            </a:r>
            <a:r>
              <a:rPr lang="en-US" altLang="ja-JP" dirty="0"/>
              <a:t>/Local/Microsoft/Windows/</a:t>
            </a:r>
            <a:r>
              <a:rPr lang="en-US" altLang="ja-JP" dirty="0" err="1"/>
              <a:t>INetCache</a:t>
            </a:r>
            <a:r>
              <a:rPr lang="en-US" altLang="ja-JP" dirty="0"/>
              <a:t>/IE/WVW6WNQ5/24machikiso-4.pdf</a:t>
            </a:r>
            <a:endParaRPr lang="ja-JP" altLang="ja-JP" dirty="0"/>
          </a:p>
        </p:txBody>
      </p:sp>
      <p:sp>
        <p:nvSpPr>
          <p:cNvPr id="4" name="スライド番号プレースホルダー 3"/>
          <p:cNvSpPr>
            <a:spLocks noGrp="1"/>
          </p:cNvSpPr>
          <p:nvPr>
            <p:ph type="sldNum" sz="quarter" idx="12"/>
          </p:nvPr>
        </p:nvSpPr>
        <p:spPr/>
        <p:txBody>
          <a:bodyPr/>
          <a:lstStyle/>
          <a:p>
            <a:fld id="{271F4726-83E1-9743-9CB9-26C44A472F2A}" type="slidenum">
              <a:rPr kumimoji="1" lang="ja-JP" altLang="en-US" smtClean="0"/>
              <a:t>52</a:t>
            </a:fld>
            <a:endParaRPr kumimoji="1" lang="ja-JP" altLang="en-US"/>
          </a:p>
        </p:txBody>
      </p:sp>
    </p:spTree>
    <p:extLst>
      <p:ext uri="{BB962C8B-B14F-4D97-AF65-F5344CB8AC3E}">
        <p14:creationId xmlns:p14="http://schemas.microsoft.com/office/powerpoint/2010/main" val="39732169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図 2" descr="icon_156520_256.png"/>
          <p:cNvPicPr>
            <a:picLocks noChangeAspect="1"/>
          </p:cNvPicPr>
          <p:nvPr/>
        </p:nvPicPr>
        <p:blipFill rotWithShape="1">
          <a:blip r:embed="rId2">
            <a:extLst>
              <a:ext uri="{28A0092B-C50C-407E-A947-70E740481C1C}">
                <a14:useLocalDpi xmlns:a14="http://schemas.microsoft.com/office/drawing/2010/main" val="0"/>
              </a:ext>
            </a:extLst>
          </a:blip>
          <a:srcRect b="-1073"/>
          <a:stretch/>
        </p:blipFill>
        <p:spPr>
          <a:xfrm rot="20479974">
            <a:off x="7330037" y="-129545"/>
            <a:ext cx="932632" cy="942636"/>
          </a:xfrm>
          <a:prstGeom prst="rect">
            <a:avLst/>
          </a:prstGeom>
          <a:effectLst/>
          <a:scene3d>
            <a:camera prst="orthographicFront">
              <a:rot lat="0" lon="10800000" rev="0"/>
            </a:camera>
            <a:lightRig rig="threePt" dir="t"/>
          </a:scene3d>
        </p:spPr>
      </p:pic>
      <p:pic>
        <p:nvPicPr>
          <p:cNvPr id="11" name="図 10"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80357" y="372367"/>
            <a:ext cx="983199" cy="983199"/>
          </a:xfrm>
          <a:prstGeom prst="rect">
            <a:avLst/>
          </a:prstGeom>
          <a:effectLst/>
        </p:spPr>
      </p:pic>
      <p:pic>
        <p:nvPicPr>
          <p:cNvPr id="14" name="図 13"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a:effectLst/>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8241507" y="497600"/>
            <a:ext cx="518091" cy="276999"/>
          </a:xfrm>
          <a:prstGeom prst="rect">
            <a:avLst/>
          </a:prstGeom>
          <a:noFill/>
          <a:effectLst/>
        </p:spPr>
        <p:txBody>
          <a:bodyPr wrap="none" rtlCol="0">
            <a:spAutoFit/>
          </a:bodyPr>
          <a:lstStyle/>
          <a:p>
            <a:r>
              <a:rPr lang="ja-JP" altLang="en-US" sz="1200" dirty="0" smtClean="0">
                <a:solidFill>
                  <a:schemeClr val="bg1"/>
                </a:solidFill>
              </a:rPr>
              <a:t>くらし</a:t>
            </a:r>
            <a:endParaRPr kumimoji="1" lang="ja-JP" altLang="en-US" sz="1200" dirty="0">
              <a:solidFill>
                <a:schemeClr val="bg1"/>
              </a:solidFill>
            </a:endParaRPr>
          </a:p>
        </p:txBody>
      </p:sp>
      <p:sp>
        <p:nvSpPr>
          <p:cNvPr id="16" name="テキスト ボックス 15"/>
          <p:cNvSpPr txBox="1"/>
          <p:nvPr/>
        </p:nvSpPr>
        <p:spPr>
          <a:xfrm>
            <a:off x="450670" y="37000"/>
            <a:ext cx="5169203" cy="830997"/>
          </a:xfrm>
          <a:prstGeom prst="rect">
            <a:avLst/>
          </a:prstGeom>
          <a:noFill/>
          <a:effectLst/>
        </p:spPr>
        <p:txBody>
          <a:bodyPr wrap="none" rtlCol="0">
            <a:spAutoFit/>
          </a:bodyPr>
          <a:lstStyle/>
          <a:p>
            <a:r>
              <a:rPr kumimoji="1" lang="ja-JP" altLang="en-US" sz="2400" dirty="0" smtClean="0"/>
              <a:t>市民参加型まちづくりアプリ「つちナビ」</a:t>
            </a:r>
          </a:p>
          <a:p>
            <a:r>
              <a:rPr kumimoji="1" lang="ja-JP" altLang="en-US" sz="2400" dirty="0" smtClean="0"/>
              <a:t>参考文献</a:t>
            </a:r>
            <a:endParaRPr kumimoji="1" lang="en-US" altLang="ja-JP" sz="2400" dirty="0" smtClean="0"/>
          </a:p>
        </p:txBody>
      </p:sp>
      <p:pic>
        <p:nvPicPr>
          <p:cNvPr id="17" name="図 16"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7944" y="763685"/>
            <a:ext cx="355643" cy="355643"/>
          </a:xfrm>
          <a:prstGeom prst="rect">
            <a:avLst/>
          </a:prstGeom>
          <a:effectLst/>
        </p:spPr>
      </p:pic>
      <p:pic>
        <p:nvPicPr>
          <p:cNvPr id="18" name="図 17"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599960" y="757612"/>
            <a:ext cx="355643" cy="355643"/>
          </a:xfrm>
          <a:prstGeom prst="rect">
            <a:avLst/>
          </a:prstGeom>
          <a:effectLst/>
        </p:spPr>
      </p:pic>
      <p:sp>
        <p:nvSpPr>
          <p:cNvPr id="2" name="テキスト ボックス 1"/>
          <p:cNvSpPr txBox="1"/>
          <p:nvPr/>
        </p:nvSpPr>
        <p:spPr>
          <a:xfrm>
            <a:off x="249255" y="1630711"/>
            <a:ext cx="5370618" cy="2862323"/>
          </a:xfrm>
          <a:prstGeom prst="rect">
            <a:avLst/>
          </a:prstGeom>
          <a:noFill/>
        </p:spPr>
        <p:txBody>
          <a:bodyPr wrap="none" rtlCol="0">
            <a:spAutoFit/>
          </a:bodyPr>
          <a:lstStyle/>
          <a:p>
            <a:r>
              <a:rPr kumimoji="1" lang="ja-JP" altLang="en-US" dirty="0" smtClean="0"/>
              <a:t>土浦市恊働のまちづくりファンド</a:t>
            </a:r>
            <a:endParaRPr kumimoji="1" lang="en-US" altLang="ja-JP" dirty="0" smtClean="0"/>
          </a:p>
          <a:p>
            <a:r>
              <a:rPr lang="en-US" altLang="ja-JP" dirty="0">
                <a:hlinkClick r:id="rId4"/>
              </a:rPr>
              <a:t>http://www.city.tsuchiura.lg.jp/page/page006114.</a:t>
            </a:r>
            <a:r>
              <a:rPr lang="en-US" altLang="ja-JP" dirty="0" smtClean="0">
                <a:hlinkClick r:id="rId4"/>
              </a:rPr>
              <a:t>html</a:t>
            </a:r>
            <a:endParaRPr lang="en-US" altLang="ja-JP" dirty="0" smtClean="0"/>
          </a:p>
          <a:p>
            <a:r>
              <a:rPr kumimoji="1" lang="ja-JP" altLang="en-US" dirty="0" smtClean="0"/>
              <a:t>「せとまちナビ」</a:t>
            </a:r>
            <a:endParaRPr kumimoji="1" lang="en-US" altLang="ja-JP" dirty="0" smtClean="0"/>
          </a:p>
          <a:p>
            <a:r>
              <a:rPr lang="en-US" altLang="ja-JP" dirty="0">
                <a:hlinkClick r:id="rId5"/>
              </a:rPr>
              <a:t>http://www.city.seto.aichi.jp/docs/2017071200039</a:t>
            </a:r>
            <a:r>
              <a:rPr lang="en-US" altLang="ja-JP" dirty="0" smtClean="0">
                <a:hlinkClick r:id="rId5"/>
              </a:rPr>
              <a:t>/</a:t>
            </a:r>
            <a:endParaRPr lang="en-US" altLang="ja-JP" dirty="0" smtClean="0"/>
          </a:p>
          <a:p>
            <a:r>
              <a:rPr lang="ja-JP" altLang="en-US" dirty="0" smtClean="0"/>
              <a:t>ちばレポ</a:t>
            </a:r>
            <a:endParaRPr lang="en-US" altLang="ja-JP" dirty="0" smtClean="0"/>
          </a:p>
          <a:p>
            <a:r>
              <a:rPr lang="en-US" altLang="ja-JP" dirty="0">
                <a:hlinkClick r:id="rId6"/>
              </a:rPr>
              <a:t>https://</a:t>
            </a:r>
            <a:r>
              <a:rPr lang="en-US" altLang="ja-JP" dirty="0" smtClean="0">
                <a:hlinkClick r:id="rId6"/>
              </a:rPr>
              <a:t>chibarepo.secure.force.com</a:t>
            </a:r>
            <a:endParaRPr lang="en-US" altLang="ja-JP" dirty="0" smtClean="0"/>
          </a:p>
          <a:p>
            <a:r>
              <a:rPr lang="en-US" altLang="ja-JP" dirty="0" smtClean="0"/>
              <a:t>MINTO</a:t>
            </a:r>
            <a:r>
              <a:rPr lang="ja-JP" altLang="en-US" dirty="0" smtClean="0"/>
              <a:t>機構</a:t>
            </a:r>
            <a:endParaRPr lang="en-US" altLang="ja-JP" dirty="0" smtClean="0"/>
          </a:p>
          <a:p>
            <a:r>
              <a:rPr lang="en-US" altLang="ja-JP" dirty="0">
                <a:hlinkClick r:id="rId7"/>
              </a:rPr>
              <a:t>http://</a:t>
            </a:r>
            <a:r>
              <a:rPr lang="en-US" altLang="ja-JP" dirty="0" smtClean="0">
                <a:hlinkClick r:id="rId7"/>
              </a:rPr>
              <a:t>www.minto.or.jp</a:t>
            </a:r>
            <a:endParaRPr lang="en-US" altLang="ja-JP" dirty="0" smtClean="0"/>
          </a:p>
          <a:p>
            <a:endParaRPr lang="en-US" altLang="ja-JP" dirty="0" smtClean="0"/>
          </a:p>
          <a:p>
            <a:endParaRPr kumimoji="1" lang="ja-JP" altLang="en-US" dirty="0"/>
          </a:p>
        </p:txBody>
      </p:sp>
      <p:sp>
        <p:nvSpPr>
          <p:cNvPr id="5" name="スライド番号プレースホルダー 4"/>
          <p:cNvSpPr>
            <a:spLocks noGrp="1"/>
          </p:cNvSpPr>
          <p:nvPr>
            <p:ph type="sldNum" sz="quarter" idx="12"/>
          </p:nvPr>
        </p:nvSpPr>
        <p:spPr/>
        <p:txBody>
          <a:bodyPr/>
          <a:lstStyle/>
          <a:p>
            <a:fld id="{271F4726-83E1-9743-9CB9-26C44A472F2A}" type="slidenum">
              <a:rPr kumimoji="1" lang="ja-JP" altLang="en-US" smtClean="0"/>
              <a:t>53</a:t>
            </a:fld>
            <a:endParaRPr kumimoji="1" lang="ja-JP" altLang="en-US"/>
          </a:p>
        </p:txBody>
      </p:sp>
    </p:spTree>
    <p:extLst>
      <p:ext uri="{BB962C8B-B14F-4D97-AF65-F5344CB8AC3E}">
        <p14:creationId xmlns:p14="http://schemas.microsoft.com/office/powerpoint/2010/main" val="29489408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49969" y="2428262"/>
            <a:ext cx="4068341" cy="1323439"/>
          </a:xfrm>
          <a:prstGeom prst="rect">
            <a:avLst/>
          </a:prstGeom>
          <a:noFill/>
        </p:spPr>
        <p:txBody>
          <a:bodyPr wrap="none" rtlCol="0">
            <a:spAutoFit/>
          </a:bodyPr>
          <a:lstStyle/>
          <a:p>
            <a:r>
              <a:rPr kumimoji="1" lang="ja-JP" altLang="en-US" sz="2400" dirty="0" smtClean="0"/>
              <a:t>今あるもの</a:t>
            </a:r>
            <a:r>
              <a:rPr kumimoji="1" lang="ja-JP" altLang="en-US" sz="2000" dirty="0" smtClean="0"/>
              <a:t>を大切に、</a:t>
            </a:r>
            <a:endParaRPr kumimoji="1" lang="en-US" altLang="ja-JP" sz="2000" dirty="0" smtClean="0"/>
          </a:p>
          <a:p>
            <a:endParaRPr lang="en-US" altLang="ja-JP" sz="3200" dirty="0"/>
          </a:p>
          <a:p>
            <a:r>
              <a:rPr kumimoji="1" lang="ja-JP" altLang="en-US" sz="2400" dirty="0" smtClean="0"/>
              <a:t>新たな施策</a:t>
            </a:r>
            <a:r>
              <a:rPr kumimoji="1" lang="ja-JP" altLang="en-US" sz="2000" dirty="0" smtClean="0"/>
              <a:t>を加えて、</a:t>
            </a:r>
            <a:r>
              <a:rPr kumimoji="1" lang="ja-JP" altLang="en-US" sz="2400" dirty="0" smtClean="0"/>
              <a:t>成長</a:t>
            </a:r>
            <a:r>
              <a:rPr kumimoji="1" lang="ja-JP" altLang="en-US" sz="2000" dirty="0" smtClean="0"/>
              <a:t>させる</a:t>
            </a:r>
            <a:endParaRPr kumimoji="1" lang="ja-JP" altLang="en-US" sz="2000" dirty="0"/>
          </a:p>
        </p:txBody>
      </p:sp>
      <p:sp>
        <p:nvSpPr>
          <p:cNvPr id="17" name="正方形/長方形 16"/>
          <p:cNvSpPr/>
          <p:nvPr/>
        </p:nvSpPr>
        <p:spPr>
          <a:xfrm>
            <a:off x="0" y="5421314"/>
            <a:ext cx="9144000" cy="1439990"/>
          </a:xfrm>
          <a:prstGeom prst="rect">
            <a:avLst/>
          </a:prstGeom>
          <a:solidFill>
            <a:srgbClr val="8B4106">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pic>
        <p:nvPicPr>
          <p:cNvPr id="8" name="図 7" descr="f_tree1910.png"/>
          <p:cNvPicPr>
            <a:picLocks noChangeAspect="1"/>
          </p:cNvPicPr>
          <p:nvPr/>
        </p:nvPicPr>
        <p:blipFill rotWithShape="1">
          <a:blip r:embed="rId2">
            <a:extLst>
              <a:ext uri="{28A0092B-C50C-407E-A947-70E740481C1C}">
                <a14:useLocalDpi xmlns:a14="http://schemas.microsoft.com/office/drawing/2010/main" val="0"/>
              </a:ext>
            </a:extLst>
          </a:blip>
          <a:srcRect l="-1147" t="1208" r="19787" b="4833"/>
          <a:stretch/>
        </p:blipFill>
        <p:spPr>
          <a:xfrm>
            <a:off x="4296707" y="1260013"/>
            <a:ext cx="4847293" cy="5597988"/>
          </a:xfrm>
          <a:prstGeom prst="rect">
            <a:avLst/>
          </a:prstGeom>
        </p:spPr>
      </p:pic>
      <p:pic>
        <p:nvPicPr>
          <p:cNvPr id="12" name="図 11"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87175" y="761231"/>
            <a:ext cx="355643" cy="355643"/>
          </a:xfrm>
          <a:prstGeom prst="rect">
            <a:avLst/>
          </a:prstGeom>
        </p:spPr>
      </p:pic>
      <p:pic>
        <p:nvPicPr>
          <p:cNvPr id="13" name="図 12"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95842" y="761231"/>
            <a:ext cx="355643" cy="355643"/>
          </a:xfrm>
          <a:prstGeom prst="rect">
            <a:avLst/>
          </a:prstGeom>
        </p:spPr>
      </p:pic>
      <p:pic>
        <p:nvPicPr>
          <p:cNvPr id="14" name="図 13"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6" name="テキスト ボックス 15"/>
          <p:cNvSpPr txBox="1"/>
          <p:nvPr/>
        </p:nvSpPr>
        <p:spPr>
          <a:xfrm>
            <a:off x="450670" y="42357"/>
            <a:ext cx="2080016" cy="1077218"/>
          </a:xfrm>
          <a:prstGeom prst="rect">
            <a:avLst/>
          </a:prstGeom>
          <a:noFill/>
        </p:spPr>
        <p:txBody>
          <a:bodyPr wrap="none" rtlCol="0">
            <a:spAutoFit/>
          </a:bodyPr>
          <a:lstStyle/>
          <a:p>
            <a:r>
              <a:rPr lang="ja-JP" altLang="en-US" sz="2800" dirty="0" smtClean="0"/>
              <a:t>基本構想</a:t>
            </a:r>
            <a:endParaRPr lang="en-US" altLang="ja-JP" sz="2800" dirty="0" smtClean="0"/>
          </a:p>
          <a:p>
            <a:r>
              <a:rPr kumimoji="1" lang="ja-JP" altLang="en-US" sz="3600" dirty="0" smtClean="0"/>
              <a:t>コンセプト</a:t>
            </a:r>
            <a:endParaRPr kumimoji="1" lang="ja-JP" altLang="en-US" sz="3600" dirty="0"/>
          </a:p>
        </p:txBody>
      </p:sp>
      <p:pic>
        <p:nvPicPr>
          <p:cNvPr id="22" name="図 21"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56705" y="761231"/>
            <a:ext cx="355643" cy="355643"/>
          </a:xfrm>
          <a:prstGeom prst="rect">
            <a:avLst/>
          </a:prstGeom>
        </p:spPr>
      </p:pic>
      <p:sp>
        <p:nvSpPr>
          <p:cNvPr id="4" name="テキスト ボックス 3"/>
          <p:cNvSpPr txBox="1"/>
          <p:nvPr/>
        </p:nvSpPr>
        <p:spPr>
          <a:xfrm>
            <a:off x="984764" y="2841786"/>
            <a:ext cx="492443" cy="461665"/>
          </a:xfrm>
          <a:prstGeom prst="rect">
            <a:avLst/>
          </a:prstGeom>
          <a:noFill/>
        </p:spPr>
        <p:txBody>
          <a:bodyPr wrap="none" rtlCol="0">
            <a:spAutoFit/>
          </a:bodyPr>
          <a:lstStyle/>
          <a:p>
            <a:r>
              <a:rPr kumimoji="1" lang="ja-JP" altLang="en-US" sz="2400" b="1" dirty="0" smtClean="0">
                <a:solidFill>
                  <a:srgbClr val="FD5A07"/>
                </a:solidFill>
              </a:rPr>
              <a:t>種</a:t>
            </a:r>
            <a:endParaRPr kumimoji="1" lang="ja-JP" altLang="en-US" sz="2400" b="1" dirty="0">
              <a:solidFill>
                <a:srgbClr val="FD5A07"/>
              </a:solidFill>
            </a:endParaRPr>
          </a:p>
        </p:txBody>
      </p:sp>
      <p:sp>
        <p:nvSpPr>
          <p:cNvPr id="5" name="テキスト ボックス 4"/>
          <p:cNvSpPr txBox="1"/>
          <p:nvPr/>
        </p:nvSpPr>
        <p:spPr>
          <a:xfrm>
            <a:off x="667721" y="3733839"/>
            <a:ext cx="1261884" cy="461665"/>
          </a:xfrm>
          <a:prstGeom prst="rect">
            <a:avLst/>
          </a:prstGeom>
          <a:noFill/>
        </p:spPr>
        <p:txBody>
          <a:bodyPr wrap="none" rtlCol="0">
            <a:spAutoFit/>
          </a:bodyPr>
          <a:lstStyle/>
          <a:p>
            <a:r>
              <a:rPr kumimoji="1" lang="ja-JP" altLang="en-US" sz="2400" b="1" dirty="0" smtClean="0">
                <a:solidFill>
                  <a:srgbClr val="1986C4"/>
                </a:solidFill>
              </a:rPr>
              <a:t>水・肥料</a:t>
            </a:r>
            <a:endParaRPr kumimoji="1" lang="ja-JP" altLang="en-US" sz="2400" b="1" dirty="0">
              <a:solidFill>
                <a:srgbClr val="1986C4"/>
              </a:solidFill>
            </a:endParaRPr>
          </a:p>
        </p:txBody>
      </p:sp>
      <p:sp>
        <p:nvSpPr>
          <p:cNvPr id="6" name="テキスト ボックス 5"/>
          <p:cNvSpPr txBox="1"/>
          <p:nvPr/>
        </p:nvSpPr>
        <p:spPr>
          <a:xfrm>
            <a:off x="2935777" y="3733002"/>
            <a:ext cx="1035860" cy="461665"/>
          </a:xfrm>
          <a:prstGeom prst="rect">
            <a:avLst/>
          </a:prstGeom>
          <a:noFill/>
        </p:spPr>
        <p:txBody>
          <a:bodyPr wrap="none" rtlCol="0">
            <a:spAutoFit/>
          </a:bodyPr>
          <a:lstStyle/>
          <a:p>
            <a:r>
              <a:rPr kumimoji="1" lang="ja-JP" altLang="en-US" sz="2400" dirty="0" smtClean="0">
                <a:solidFill>
                  <a:srgbClr val="F90036"/>
                </a:solidFill>
              </a:rPr>
              <a:t>育てる</a:t>
            </a:r>
            <a:endParaRPr kumimoji="1" lang="ja-JP" altLang="en-US" sz="2400" dirty="0">
              <a:solidFill>
                <a:srgbClr val="F90036"/>
              </a:solidFill>
            </a:endParaRPr>
          </a:p>
        </p:txBody>
      </p:sp>
      <p:sp>
        <p:nvSpPr>
          <p:cNvPr id="7" name="円/楕円 6"/>
          <p:cNvSpPr/>
          <p:nvPr/>
        </p:nvSpPr>
        <p:spPr>
          <a:xfrm rot="19014621">
            <a:off x="662142" y="5724963"/>
            <a:ext cx="488055" cy="337749"/>
          </a:xfrm>
          <a:prstGeom prst="ellipse">
            <a:avLst/>
          </a:prstGeom>
          <a:solidFill>
            <a:srgbClr val="8A40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9" name="図形グループ 8"/>
          <p:cNvGrpSpPr/>
          <p:nvPr/>
        </p:nvGrpSpPr>
        <p:grpSpPr>
          <a:xfrm>
            <a:off x="4350477" y="4896900"/>
            <a:ext cx="1061700" cy="1190807"/>
            <a:chOff x="2870885" y="4853593"/>
            <a:chExt cx="1061700" cy="1190807"/>
          </a:xfrm>
        </p:grpSpPr>
        <p:sp>
          <p:nvSpPr>
            <p:cNvPr id="18" name="円/楕円 17"/>
            <p:cNvSpPr/>
            <p:nvPr/>
          </p:nvSpPr>
          <p:spPr>
            <a:xfrm rot="19014621">
              <a:off x="3049777" y="5706651"/>
              <a:ext cx="488055" cy="337749"/>
            </a:xfrm>
            <a:prstGeom prst="ellipse">
              <a:avLst/>
            </a:prstGeom>
            <a:solidFill>
              <a:srgbClr val="8A40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9" name="図 18"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870885" y="4853593"/>
              <a:ext cx="1061700" cy="922490"/>
            </a:xfrm>
            <a:prstGeom prst="rect">
              <a:avLst/>
            </a:prstGeom>
          </p:spPr>
        </p:pic>
      </p:grpSp>
      <p:sp>
        <p:nvSpPr>
          <p:cNvPr id="21" name="円/楕円 20"/>
          <p:cNvSpPr/>
          <p:nvPr/>
        </p:nvSpPr>
        <p:spPr>
          <a:xfrm rot="19014621">
            <a:off x="2503246" y="5724677"/>
            <a:ext cx="488055" cy="337749"/>
          </a:xfrm>
          <a:prstGeom prst="ellipse">
            <a:avLst/>
          </a:prstGeom>
          <a:solidFill>
            <a:srgbClr val="8A40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23" name="図 22" descr="icon_156520_256.png"/>
          <p:cNvPicPr>
            <a:picLocks noChangeAspect="1"/>
          </p:cNvPicPr>
          <p:nvPr/>
        </p:nvPicPr>
        <p:blipFill rotWithShape="1">
          <a:blip r:embed="rId4">
            <a:extLst>
              <a:ext uri="{28A0092B-C50C-407E-A947-70E740481C1C}">
                <a14:useLocalDpi xmlns:a14="http://schemas.microsoft.com/office/drawing/2010/main" val="0"/>
              </a:ext>
            </a:extLst>
          </a:blip>
          <a:srcRect b="-1073"/>
          <a:stretch/>
        </p:blipFill>
        <p:spPr>
          <a:xfrm rot="21443192">
            <a:off x="2513242" y="4188068"/>
            <a:ext cx="1434048" cy="1449431"/>
          </a:xfrm>
          <a:prstGeom prst="rect">
            <a:avLst/>
          </a:prstGeom>
        </p:spPr>
      </p:pic>
      <p:sp>
        <p:nvSpPr>
          <p:cNvPr id="11" name="テキスト ボックス 10"/>
          <p:cNvSpPr txBox="1"/>
          <p:nvPr/>
        </p:nvSpPr>
        <p:spPr>
          <a:xfrm rot="19553589">
            <a:off x="3236145" y="4479994"/>
            <a:ext cx="492443" cy="605294"/>
          </a:xfrm>
          <a:prstGeom prst="rect">
            <a:avLst/>
          </a:prstGeom>
          <a:noFill/>
        </p:spPr>
        <p:txBody>
          <a:bodyPr vert="eaVert" wrap="none" rtlCol="0">
            <a:spAutoFit/>
          </a:bodyPr>
          <a:lstStyle/>
          <a:p>
            <a:r>
              <a:rPr kumimoji="1" lang="ja-JP" altLang="en-US" sz="2000" dirty="0" smtClean="0">
                <a:solidFill>
                  <a:srgbClr val="FFFFFF"/>
                </a:solidFill>
              </a:rPr>
              <a:t>施策</a:t>
            </a:r>
            <a:endParaRPr kumimoji="1" lang="ja-JP" altLang="en-US" sz="2000" dirty="0">
              <a:solidFill>
                <a:srgbClr val="FFFFFF"/>
              </a:solidFill>
            </a:endParaRPr>
          </a:p>
        </p:txBody>
      </p:sp>
      <p:sp>
        <p:nvSpPr>
          <p:cNvPr id="24" name="テキスト ボックス 23"/>
          <p:cNvSpPr txBox="1"/>
          <p:nvPr/>
        </p:nvSpPr>
        <p:spPr>
          <a:xfrm>
            <a:off x="15678" y="5037621"/>
            <a:ext cx="1848583" cy="738664"/>
          </a:xfrm>
          <a:prstGeom prst="rect">
            <a:avLst/>
          </a:prstGeom>
          <a:noFill/>
        </p:spPr>
        <p:txBody>
          <a:bodyPr wrap="none" rtlCol="0">
            <a:spAutoFit/>
          </a:bodyPr>
          <a:lstStyle/>
          <a:p>
            <a:pPr algn="ctr"/>
            <a:r>
              <a:rPr kumimoji="1" lang="ja-JP" altLang="en-US" dirty="0" smtClean="0"/>
              <a:t>土浦の</a:t>
            </a:r>
            <a:endParaRPr lang="en-US" altLang="ja-JP" dirty="0"/>
          </a:p>
          <a:p>
            <a:pPr algn="ctr"/>
            <a:r>
              <a:rPr kumimoji="1" lang="ja-JP" altLang="en-US" sz="2400" dirty="0" smtClean="0"/>
              <a:t>ポテンシャル</a:t>
            </a:r>
            <a:endParaRPr kumimoji="1" lang="ja-JP" altLang="en-US" sz="2400" dirty="0"/>
          </a:p>
        </p:txBody>
      </p:sp>
      <p:sp>
        <p:nvSpPr>
          <p:cNvPr id="25" name="テキスト ボックス 24"/>
          <p:cNvSpPr txBox="1"/>
          <p:nvPr/>
        </p:nvSpPr>
        <p:spPr>
          <a:xfrm>
            <a:off x="4362503" y="4481936"/>
            <a:ext cx="1035860" cy="461665"/>
          </a:xfrm>
          <a:prstGeom prst="rect">
            <a:avLst/>
          </a:prstGeom>
          <a:noFill/>
        </p:spPr>
        <p:txBody>
          <a:bodyPr wrap="none" rtlCol="0">
            <a:spAutoFit/>
          </a:bodyPr>
          <a:lstStyle/>
          <a:p>
            <a:r>
              <a:rPr kumimoji="1" lang="ja-JP" altLang="en-US" sz="2400" dirty="0" smtClean="0"/>
              <a:t>育てる</a:t>
            </a:r>
            <a:endParaRPr kumimoji="1" lang="ja-JP" altLang="en-US" sz="2400" dirty="0"/>
          </a:p>
        </p:txBody>
      </p:sp>
      <p:sp>
        <p:nvSpPr>
          <p:cNvPr id="2" name="テキスト ボックス 1"/>
          <p:cNvSpPr txBox="1"/>
          <p:nvPr/>
        </p:nvSpPr>
        <p:spPr>
          <a:xfrm>
            <a:off x="354161" y="1531947"/>
            <a:ext cx="6701006" cy="769441"/>
          </a:xfrm>
          <a:prstGeom prst="rect">
            <a:avLst/>
          </a:prstGeom>
          <a:noFill/>
        </p:spPr>
        <p:txBody>
          <a:bodyPr wrap="square" rtlCol="0">
            <a:spAutoFit/>
          </a:bodyPr>
          <a:lstStyle/>
          <a:p>
            <a:r>
              <a:rPr kumimoji="1" lang="ja-JP" altLang="en-US" sz="4400" dirty="0" smtClean="0"/>
              <a:t>「</a:t>
            </a:r>
            <a:r>
              <a:rPr kumimoji="1" lang="ja-JP" altLang="en-US" sz="4400" b="1" dirty="0" smtClean="0">
                <a:latin typeface="メイリオ"/>
                <a:ea typeface="メイリオ"/>
                <a:cs typeface="メイリオ"/>
              </a:rPr>
              <a:t>土に根を張るまち</a:t>
            </a:r>
            <a:r>
              <a:rPr kumimoji="1" lang="ja-JP" altLang="en-US" sz="4400" dirty="0" smtClean="0"/>
              <a:t>」</a:t>
            </a:r>
            <a:r>
              <a:rPr kumimoji="1" lang="ja-JP" altLang="en-US" sz="2800" dirty="0" smtClean="0"/>
              <a:t>を目指す</a:t>
            </a:r>
            <a:endParaRPr kumimoji="1" lang="ja-JP" altLang="en-US" sz="2800" dirty="0"/>
          </a:p>
        </p:txBody>
      </p:sp>
      <p:grpSp>
        <p:nvGrpSpPr>
          <p:cNvPr id="40" name="図形グループ 39"/>
          <p:cNvGrpSpPr/>
          <p:nvPr/>
        </p:nvGrpSpPr>
        <p:grpSpPr>
          <a:xfrm>
            <a:off x="5691904" y="4502092"/>
            <a:ext cx="932303" cy="754363"/>
            <a:chOff x="1138144" y="3440693"/>
            <a:chExt cx="932303" cy="754363"/>
          </a:xfrm>
        </p:grpSpPr>
        <p:sp>
          <p:nvSpPr>
            <p:cNvPr id="28" name="右矢印 27"/>
            <p:cNvSpPr/>
            <p:nvPr/>
          </p:nvSpPr>
          <p:spPr>
            <a:xfrm>
              <a:off x="1138144" y="3580143"/>
              <a:ext cx="932303" cy="535344"/>
            </a:xfrm>
            <a:prstGeom prst="rightArrow">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7" name="大波 36"/>
            <p:cNvSpPr/>
            <p:nvPr/>
          </p:nvSpPr>
          <p:spPr>
            <a:xfrm rot="5400000">
              <a:off x="1217896" y="3705483"/>
              <a:ext cx="586768" cy="228012"/>
            </a:xfrm>
            <a:prstGeom prst="wave">
              <a:avLst/>
            </a:prstGeom>
            <a:solidFill>
              <a:srgbClr val="FFFF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1321752" y="3440693"/>
              <a:ext cx="398820" cy="10007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9" name="正方形/長方形 38"/>
            <p:cNvSpPr/>
            <p:nvPr/>
          </p:nvSpPr>
          <p:spPr>
            <a:xfrm>
              <a:off x="1321752" y="4094982"/>
              <a:ext cx="398820" cy="10007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43" name="図形グループ 42"/>
          <p:cNvGrpSpPr/>
          <p:nvPr/>
        </p:nvGrpSpPr>
        <p:grpSpPr>
          <a:xfrm>
            <a:off x="6704839" y="4481936"/>
            <a:ext cx="2162900" cy="1061399"/>
            <a:chOff x="10418040" y="4327083"/>
            <a:chExt cx="2162900" cy="1061399"/>
          </a:xfrm>
        </p:grpSpPr>
        <p:sp>
          <p:nvSpPr>
            <p:cNvPr id="42" name="円/楕円 41"/>
            <p:cNvSpPr/>
            <p:nvPr/>
          </p:nvSpPr>
          <p:spPr>
            <a:xfrm>
              <a:off x="10418040" y="4327083"/>
              <a:ext cx="2162900" cy="1061399"/>
            </a:xfrm>
            <a:prstGeom prst="ellipse">
              <a:avLst/>
            </a:prstGeom>
            <a:solidFill>
              <a:srgbClr val="FD5A07">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7" name="テキスト ボックス 26"/>
            <p:cNvSpPr txBox="1"/>
            <p:nvPr/>
          </p:nvSpPr>
          <p:spPr>
            <a:xfrm>
              <a:off x="10607770" y="4366503"/>
              <a:ext cx="1908495" cy="954107"/>
            </a:xfrm>
            <a:prstGeom prst="rect">
              <a:avLst/>
            </a:prstGeom>
            <a:noFill/>
          </p:spPr>
          <p:txBody>
            <a:bodyPr wrap="none" rtlCol="0">
              <a:spAutoFit/>
            </a:bodyPr>
            <a:lstStyle/>
            <a:p>
              <a:r>
                <a:rPr kumimoji="1" lang="ja-JP" altLang="en-US" sz="2800" b="1" dirty="0" smtClean="0">
                  <a:solidFill>
                    <a:srgbClr val="FFFFFF"/>
                  </a:solidFill>
                </a:rPr>
                <a:t>強い基盤を</a:t>
              </a:r>
              <a:endParaRPr kumimoji="1" lang="en-US" altLang="ja-JP" sz="2800" b="1" dirty="0" smtClean="0">
                <a:solidFill>
                  <a:srgbClr val="FFFFFF"/>
                </a:solidFill>
              </a:endParaRPr>
            </a:p>
            <a:p>
              <a:r>
                <a:rPr kumimoji="1" lang="ja-JP" altLang="en-US" sz="2800" b="1" dirty="0" smtClean="0">
                  <a:solidFill>
                    <a:srgbClr val="FFFFFF"/>
                  </a:solidFill>
                </a:rPr>
                <a:t>持つまちへ</a:t>
              </a:r>
              <a:endParaRPr kumimoji="1" lang="ja-JP" altLang="en-US" sz="2800" b="1" dirty="0">
                <a:solidFill>
                  <a:srgbClr val="FFFFFF"/>
                </a:solidFill>
              </a:endParaRPr>
            </a:p>
          </p:txBody>
        </p:sp>
      </p:grpSp>
      <p:cxnSp>
        <p:nvCxnSpPr>
          <p:cNvPr id="45" name="直線コネクタ 44"/>
          <p:cNvCxnSpPr/>
          <p:nvPr/>
        </p:nvCxnSpPr>
        <p:spPr>
          <a:xfrm>
            <a:off x="545105" y="2889927"/>
            <a:ext cx="1318921" cy="0"/>
          </a:xfrm>
          <a:prstGeom prst="line">
            <a:avLst/>
          </a:prstGeom>
          <a:ln w="38100">
            <a:solidFill>
              <a:srgbClr val="FD5A07"/>
            </a:solidFill>
          </a:ln>
          <a:effectLst/>
        </p:spPr>
        <p:style>
          <a:lnRef idx="2">
            <a:schemeClr val="accent1"/>
          </a:lnRef>
          <a:fillRef idx="0">
            <a:schemeClr val="accent1"/>
          </a:fillRef>
          <a:effectRef idx="1">
            <a:schemeClr val="accent1"/>
          </a:effectRef>
          <a:fontRef idx="minor">
            <a:schemeClr val="tx1"/>
          </a:fontRef>
        </p:style>
      </p:cxnSp>
      <p:cxnSp>
        <p:nvCxnSpPr>
          <p:cNvPr id="47" name="直線コネクタ 46"/>
          <p:cNvCxnSpPr/>
          <p:nvPr/>
        </p:nvCxnSpPr>
        <p:spPr>
          <a:xfrm>
            <a:off x="515357" y="3713597"/>
            <a:ext cx="1473860" cy="0"/>
          </a:xfrm>
          <a:prstGeom prst="line">
            <a:avLst/>
          </a:prstGeom>
          <a:ln w="38100">
            <a:solidFill>
              <a:srgbClr val="1986C4"/>
            </a:solidFill>
          </a:ln>
          <a:effectLst/>
        </p:spPr>
        <p:style>
          <a:lnRef idx="2">
            <a:schemeClr val="accent1"/>
          </a:lnRef>
          <a:fillRef idx="0">
            <a:schemeClr val="accent1"/>
          </a:fillRef>
          <a:effectRef idx="1">
            <a:schemeClr val="accent1"/>
          </a:effectRef>
          <a:fontRef idx="minor">
            <a:schemeClr val="tx1"/>
          </a:fontRef>
        </p:style>
      </p:cxnSp>
      <p:cxnSp>
        <p:nvCxnSpPr>
          <p:cNvPr id="50" name="直線コネクタ 49"/>
          <p:cNvCxnSpPr/>
          <p:nvPr/>
        </p:nvCxnSpPr>
        <p:spPr>
          <a:xfrm>
            <a:off x="3006577" y="3712760"/>
            <a:ext cx="798486" cy="0"/>
          </a:xfrm>
          <a:prstGeom prst="line">
            <a:avLst/>
          </a:prstGeom>
          <a:ln w="38100">
            <a:solidFill>
              <a:srgbClr val="DD3246"/>
            </a:solidFill>
          </a:ln>
          <a:effectLst/>
        </p:spPr>
        <p:style>
          <a:lnRef idx="2">
            <a:schemeClr val="accent1"/>
          </a:lnRef>
          <a:fillRef idx="0">
            <a:schemeClr val="accent1"/>
          </a:fillRef>
          <a:effectRef idx="1">
            <a:schemeClr val="accent1"/>
          </a:effectRef>
          <a:fontRef idx="minor">
            <a:schemeClr val="tx1"/>
          </a:fontRef>
        </p:style>
      </p:cxnSp>
      <p:sp>
        <p:nvSpPr>
          <p:cNvPr id="20" name="スライド番号プレースホルダー 19"/>
          <p:cNvSpPr>
            <a:spLocks noGrp="1"/>
          </p:cNvSpPr>
          <p:nvPr>
            <p:ph type="sldNum" sz="quarter" idx="12"/>
          </p:nvPr>
        </p:nvSpPr>
        <p:spPr/>
        <p:txBody>
          <a:bodyPr/>
          <a:lstStyle/>
          <a:p>
            <a:fld id="{271F4726-83E1-9743-9CB9-26C44A472F2A}" type="slidenum">
              <a:rPr kumimoji="1" lang="ja-JP" altLang="en-US" smtClean="0"/>
              <a:t>6</a:t>
            </a:fld>
            <a:endParaRPr kumimoji="1" lang="ja-JP" altLang="en-US"/>
          </a:p>
        </p:txBody>
      </p:sp>
    </p:spTree>
    <p:extLst>
      <p:ext uri="{BB962C8B-B14F-4D97-AF65-F5344CB8AC3E}">
        <p14:creationId xmlns:p14="http://schemas.microsoft.com/office/powerpoint/2010/main" val="3895361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unclassified_unclassified--70_36-1920x1440.jpg"/>
          <p:cNvPicPr>
            <a:picLocks noChangeAspect="1"/>
          </p:cNvPicPr>
          <p:nvPr/>
        </p:nvPicPr>
        <p:blipFill rotWithShape="1">
          <a:blip r:embed="rId2">
            <a:alphaModFix amt="43000"/>
            <a:extLst>
              <a:ext uri="{28A0092B-C50C-407E-A947-70E740481C1C}">
                <a14:useLocalDpi xmlns:a14="http://schemas.microsoft.com/office/drawing/2010/main" val="0"/>
              </a:ext>
            </a:extLst>
          </a:blip>
          <a:srcRect t="18373"/>
          <a:stretch/>
        </p:blipFill>
        <p:spPr>
          <a:xfrm>
            <a:off x="0" y="1260012"/>
            <a:ext cx="9144000" cy="5597988"/>
          </a:xfrm>
          <a:prstGeom prst="rect">
            <a:avLst/>
          </a:prstGeom>
        </p:spPr>
      </p:pic>
      <p:pic>
        <p:nvPicPr>
          <p:cNvPr id="12" name="図 11"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87175" y="761231"/>
            <a:ext cx="355643" cy="355643"/>
          </a:xfrm>
          <a:prstGeom prst="rect">
            <a:avLst/>
          </a:prstGeom>
        </p:spPr>
      </p:pic>
      <p:pic>
        <p:nvPicPr>
          <p:cNvPr id="13" name="図 12"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95842" y="761231"/>
            <a:ext cx="355643" cy="355643"/>
          </a:xfrm>
          <a:prstGeom prst="rect">
            <a:avLst/>
          </a:prstGeom>
        </p:spPr>
      </p:pic>
      <p:pic>
        <p:nvPicPr>
          <p:cNvPr id="14" name="図 13"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6" name="テキスト ボックス 15"/>
          <p:cNvSpPr txBox="1"/>
          <p:nvPr/>
        </p:nvSpPr>
        <p:spPr>
          <a:xfrm>
            <a:off x="450670" y="42357"/>
            <a:ext cx="2080016" cy="1077218"/>
          </a:xfrm>
          <a:prstGeom prst="rect">
            <a:avLst/>
          </a:prstGeom>
          <a:noFill/>
        </p:spPr>
        <p:txBody>
          <a:bodyPr wrap="none" rtlCol="0">
            <a:spAutoFit/>
          </a:bodyPr>
          <a:lstStyle/>
          <a:p>
            <a:r>
              <a:rPr lang="ja-JP" altLang="en-US" sz="2800" dirty="0" smtClean="0"/>
              <a:t>基本構想</a:t>
            </a:r>
            <a:endParaRPr lang="en-US" altLang="ja-JP" sz="2800" dirty="0" smtClean="0"/>
          </a:p>
          <a:p>
            <a:r>
              <a:rPr kumimoji="1" lang="ja-JP" altLang="en-US" sz="3600" dirty="0" smtClean="0"/>
              <a:t>コンセプト</a:t>
            </a:r>
            <a:endParaRPr kumimoji="1" lang="ja-JP" altLang="en-US" sz="3600" dirty="0"/>
          </a:p>
        </p:txBody>
      </p:sp>
      <p:pic>
        <p:nvPicPr>
          <p:cNvPr id="22" name="図 21" descr="icon_100070_256.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56705" y="761231"/>
            <a:ext cx="355643" cy="355643"/>
          </a:xfrm>
          <a:prstGeom prst="rect">
            <a:avLst/>
          </a:prstGeom>
        </p:spPr>
      </p:pic>
      <p:sp>
        <p:nvSpPr>
          <p:cNvPr id="15" name="テキスト ボックス 14"/>
          <p:cNvSpPr txBox="1"/>
          <p:nvPr/>
        </p:nvSpPr>
        <p:spPr>
          <a:xfrm>
            <a:off x="1050010" y="1909105"/>
            <a:ext cx="6511318" cy="646331"/>
          </a:xfrm>
          <a:prstGeom prst="rect">
            <a:avLst/>
          </a:prstGeom>
          <a:noFill/>
        </p:spPr>
        <p:txBody>
          <a:bodyPr wrap="none" rtlCol="0">
            <a:spAutoFit/>
          </a:bodyPr>
          <a:lstStyle/>
          <a:p>
            <a:r>
              <a:rPr kumimoji="1" lang="ja-JP" altLang="en-US" sz="2800" dirty="0" smtClean="0"/>
              <a:t>今いる</a:t>
            </a:r>
            <a:r>
              <a:rPr kumimoji="1" lang="ja-JP" altLang="en-US" sz="3600" dirty="0" smtClean="0"/>
              <a:t>「</a:t>
            </a:r>
            <a:r>
              <a:rPr kumimoji="1" lang="ja-JP" altLang="en-US" sz="3600" b="1" dirty="0" smtClean="0">
                <a:solidFill>
                  <a:srgbClr val="DD3246"/>
                </a:solidFill>
                <a:latin typeface="メイリオ"/>
                <a:ea typeface="メイリオ"/>
                <a:cs typeface="メイリオ"/>
              </a:rPr>
              <a:t>こども</a:t>
            </a:r>
            <a:r>
              <a:rPr kumimoji="1" lang="ja-JP" altLang="en-US" sz="3600" dirty="0" smtClean="0"/>
              <a:t>」</a:t>
            </a:r>
            <a:r>
              <a:rPr kumimoji="1" lang="ja-JP" altLang="en-US" sz="2800" dirty="0" smtClean="0"/>
              <a:t>を大切にするまちづくり</a:t>
            </a:r>
            <a:endParaRPr kumimoji="1" lang="ja-JP" altLang="en-US" sz="2800" dirty="0"/>
          </a:p>
        </p:txBody>
      </p:sp>
      <p:sp>
        <p:nvSpPr>
          <p:cNvPr id="26" name="テキスト ボックス 25"/>
          <p:cNvSpPr txBox="1"/>
          <p:nvPr/>
        </p:nvSpPr>
        <p:spPr>
          <a:xfrm>
            <a:off x="1050010" y="2917303"/>
            <a:ext cx="7431441" cy="646331"/>
          </a:xfrm>
          <a:prstGeom prst="rect">
            <a:avLst/>
          </a:prstGeom>
          <a:noFill/>
        </p:spPr>
        <p:txBody>
          <a:bodyPr wrap="none" rtlCol="0">
            <a:spAutoFit/>
          </a:bodyPr>
          <a:lstStyle/>
          <a:p>
            <a:r>
              <a:rPr kumimoji="1" lang="ja-JP" altLang="en-US" sz="2800" dirty="0" smtClean="0"/>
              <a:t>就きたい、続けたい</a:t>
            </a:r>
            <a:r>
              <a:rPr kumimoji="1" lang="ja-JP" altLang="en-US" sz="3600" dirty="0" smtClean="0"/>
              <a:t>「</a:t>
            </a:r>
            <a:r>
              <a:rPr kumimoji="1" lang="ja-JP" altLang="en-US" sz="3600" b="1" dirty="0" smtClean="0">
                <a:solidFill>
                  <a:srgbClr val="1986C4"/>
                </a:solidFill>
                <a:latin typeface="メイリオ"/>
                <a:ea typeface="メイリオ"/>
                <a:cs typeface="メイリオ"/>
              </a:rPr>
              <a:t>しごと</a:t>
            </a:r>
            <a:r>
              <a:rPr kumimoji="1" lang="ja-JP" altLang="en-US" sz="3600" dirty="0" smtClean="0"/>
              <a:t>」</a:t>
            </a:r>
            <a:r>
              <a:rPr kumimoji="1" lang="ja-JP" altLang="en-US" sz="2800" dirty="0" smtClean="0"/>
              <a:t>のあるまちづくり</a:t>
            </a:r>
            <a:endParaRPr kumimoji="1" lang="ja-JP" altLang="en-US" sz="2800" dirty="0"/>
          </a:p>
        </p:txBody>
      </p:sp>
      <p:sp>
        <p:nvSpPr>
          <p:cNvPr id="29" name="テキスト ボックス 28"/>
          <p:cNvSpPr txBox="1"/>
          <p:nvPr/>
        </p:nvSpPr>
        <p:spPr>
          <a:xfrm>
            <a:off x="1050010" y="3986839"/>
            <a:ext cx="5533686" cy="646331"/>
          </a:xfrm>
          <a:prstGeom prst="rect">
            <a:avLst/>
          </a:prstGeom>
          <a:noFill/>
        </p:spPr>
        <p:txBody>
          <a:bodyPr wrap="none" rtlCol="0">
            <a:spAutoFit/>
          </a:bodyPr>
          <a:lstStyle/>
          <a:p>
            <a:r>
              <a:rPr kumimoji="1" lang="ja-JP" altLang="en-US" sz="2800" dirty="0" smtClean="0"/>
              <a:t>快適な</a:t>
            </a:r>
            <a:r>
              <a:rPr kumimoji="1" lang="ja-JP" altLang="en-US" sz="3600" dirty="0" smtClean="0"/>
              <a:t>「</a:t>
            </a:r>
            <a:r>
              <a:rPr kumimoji="1" lang="ja-JP" altLang="en-US" sz="3600" b="1" dirty="0" smtClean="0">
                <a:solidFill>
                  <a:srgbClr val="FD5A07"/>
                </a:solidFill>
                <a:latin typeface="メイリオ"/>
                <a:ea typeface="メイリオ"/>
                <a:cs typeface="メイリオ"/>
              </a:rPr>
              <a:t>くらし</a:t>
            </a:r>
            <a:r>
              <a:rPr kumimoji="1" lang="ja-JP" altLang="en-US" sz="3600" dirty="0" smtClean="0"/>
              <a:t>」</a:t>
            </a:r>
            <a:r>
              <a:rPr kumimoji="1" lang="ja-JP" altLang="en-US" sz="2800" dirty="0" smtClean="0"/>
              <a:t>のあるまちづくり</a:t>
            </a:r>
            <a:endParaRPr kumimoji="1" lang="ja-JP" altLang="en-US" sz="2800" dirty="0"/>
          </a:p>
        </p:txBody>
      </p:sp>
      <p:sp>
        <p:nvSpPr>
          <p:cNvPr id="30" name="テキスト ボックス 29"/>
          <p:cNvSpPr txBox="1"/>
          <p:nvPr/>
        </p:nvSpPr>
        <p:spPr>
          <a:xfrm>
            <a:off x="1050010" y="5201134"/>
            <a:ext cx="7741422" cy="646331"/>
          </a:xfrm>
          <a:prstGeom prst="rect">
            <a:avLst/>
          </a:prstGeom>
          <a:noFill/>
        </p:spPr>
        <p:txBody>
          <a:bodyPr wrap="none" rtlCol="0">
            <a:spAutoFit/>
          </a:bodyPr>
          <a:lstStyle/>
          <a:p>
            <a:r>
              <a:rPr lang="ja-JP" altLang="en-US" sz="2800" dirty="0" smtClean="0"/>
              <a:t>今ある</a:t>
            </a:r>
            <a:r>
              <a:rPr lang="ja-JP" altLang="en-US" sz="3600" dirty="0" smtClean="0"/>
              <a:t>「</a:t>
            </a:r>
            <a:r>
              <a:rPr lang="ja-JP" altLang="en-US" sz="3600" b="1" dirty="0" smtClean="0">
                <a:solidFill>
                  <a:srgbClr val="498E47"/>
                </a:solidFill>
                <a:latin typeface="メイリオ"/>
                <a:ea typeface="メイリオ"/>
                <a:cs typeface="メイリオ"/>
              </a:rPr>
              <a:t>しさん</a:t>
            </a:r>
            <a:r>
              <a:rPr lang="ja-JP" altLang="en-US" sz="3600" dirty="0" smtClean="0"/>
              <a:t>」</a:t>
            </a:r>
            <a:r>
              <a:rPr lang="ja-JP" altLang="en-US" sz="2800" dirty="0" smtClean="0"/>
              <a:t>を大切にし、活用するまちづくり</a:t>
            </a:r>
            <a:endParaRPr kumimoji="1" lang="ja-JP" altLang="en-US" sz="2800" dirty="0"/>
          </a:p>
        </p:txBody>
      </p:sp>
      <p:pic>
        <p:nvPicPr>
          <p:cNvPr id="32" name="図 31" descr="icon_151800_25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129" y="1955891"/>
            <a:ext cx="581274" cy="581274"/>
          </a:xfrm>
          <a:prstGeom prst="rect">
            <a:avLst/>
          </a:prstGeom>
        </p:spPr>
      </p:pic>
      <p:pic>
        <p:nvPicPr>
          <p:cNvPr id="55" name="図 54" descr="icon_151800_25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129" y="3013720"/>
            <a:ext cx="581274" cy="581274"/>
          </a:xfrm>
          <a:prstGeom prst="rect">
            <a:avLst/>
          </a:prstGeom>
        </p:spPr>
      </p:pic>
      <p:pic>
        <p:nvPicPr>
          <p:cNvPr id="56" name="図 55" descr="icon_151800_25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129" y="4091556"/>
            <a:ext cx="581274" cy="581274"/>
          </a:xfrm>
          <a:prstGeom prst="rect">
            <a:avLst/>
          </a:prstGeom>
        </p:spPr>
      </p:pic>
      <p:pic>
        <p:nvPicPr>
          <p:cNvPr id="57" name="図 56" descr="icon_151800_25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129" y="5266191"/>
            <a:ext cx="581274" cy="581274"/>
          </a:xfrm>
          <a:prstGeom prst="rect">
            <a:avLst/>
          </a:prstGeom>
        </p:spPr>
      </p:pic>
      <p:sp>
        <p:nvSpPr>
          <p:cNvPr id="4" name="スライド番号プレースホルダー 3"/>
          <p:cNvSpPr>
            <a:spLocks noGrp="1"/>
          </p:cNvSpPr>
          <p:nvPr>
            <p:ph type="sldNum" sz="quarter" idx="12"/>
          </p:nvPr>
        </p:nvSpPr>
        <p:spPr/>
        <p:txBody>
          <a:bodyPr/>
          <a:lstStyle/>
          <a:p>
            <a:fld id="{271F4726-83E1-9743-9CB9-26C44A472F2A}" type="slidenum">
              <a:rPr kumimoji="1" lang="ja-JP" altLang="en-US" smtClean="0"/>
              <a:t>7</a:t>
            </a:fld>
            <a:endParaRPr kumimoji="1" lang="ja-JP" altLang="en-US"/>
          </a:p>
        </p:txBody>
      </p:sp>
    </p:spTree>
    <p:extLst>
      <p:ext uri="{BB962C8B-B14F-4D97-AF65-F5344CB8AC3E}">
        <p14:creationId xmlns:p14="http://schemas.microsoft.com/office/powerpoint/2010/main" val="36673942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344112" y="4262157"/>
            <a:ext cx="1277722" cy="1277722"/>
          </a:xfrm>
          <a:prstGeom prst="rect">
            <a:avLst/>
          </a:prstGeom>
        </p:spPr>
      </p:pic>
      <p:pic>
        <p:nvPicPr>
          <p:cNvPr id="23" name="図 22"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891328" y="4887231"/>
            <a:ext cx="630725" cy="630725"/>
          </a:xfrm>
          <a:prstGeom prst="rect">
            <a:avLst/>
          </a:prstGeom>
        </p:spPr>
      </p:pic>
      <p:pic>
        <p:nvPicPr>
          <p:cNvPr id="27" name="図 26"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47951" y="4887231"/>
            <a:ext cx="630725" cy="630725"/>
          </a:xfrm>
          <a:prstGeom prst="rect">
            <a:avLst/>
          </a:prstGeom>
        </p:spPr>
      </p:pic>
      <p:pic>
        <p:nvPicPr>
          <p:cNvPr id="28" name="図 27"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775" y="4887231"/>
            <a:ext cx="630725" cy="630725"/>
          </a:xfrm>
          <a:prstGeom prst="rect">
            <a:avLst/>
          </a:prstGeom>
        </p:spPr>
      </p:pic>
      <p:pic>
        <p:nvPicPr>
          <p:cNvPr id="29" name="図 28"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009786" y="4909153"/>
            <a:ext cx="630725" cy="630725"/>
          </a:xfrm>
          <a:prstGeom prst="rect">
            <a:avLst/>
          </a:prstGeom>
        </p:spPr>
      </p:pic>
      <p:pic>
        <p:nvPicPr>
          <p:cNvPr id="31" name="図 30"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37955" y="4887231"/>
            <a:ext cx="630725" cy="630725"/>
          </a:xfrm>
          <a:prstGeom prst="rect">
            <a:avLst/>
          </a:prstGeom>
        </p:spPr>
      </p:pic>
      <p:grpSp>
        <p:nvGrpSpPr>
          <p:cNvPr id="24" name="図形グループ 23"/>
          <p:cNvGrpSpPr/>
          <p:nvPr/>
        </p:nvGrpSpPr>
        <p:grpSpPr>
          <a:xfrm>
            <a:off x="442461" y="4875297"/>
            <a:ext cx="626020" cy="921788"/>
            <a:chOff x="4988904" y="4856888"/>
            <a:chExt cx="626020" cy="921788"/>
          </a:xfrm>
        </p:grpSpPr>
        <p:sp>
          <p:nvSpPr>
            <p:cNvPr id="25" name="Freeform 560"/>
            <p:cNvSpPr>
              <a:spLocks noEditPoints="1"/>
            </p:cNvSpPr>
            <p:nvPr/>
          </p:nvSpPr>
          <p:spPr bwMode="auto">
            <a:xfrm>
              <a:off x="5059844" y="4856888"/>
              <a:ext cx="481467" cy="560933"/>
            </a:xfrm>
            <a:custGeom>
              <a:avLst/>
              <a:gdLst>
                <a:gd name="T0" fmla="*/ 72 w 144"/>
                <a:gd name="T1" fmla="*/ 168 h 168"/>
                <a:gd name="T2" fmla="*/ 144 w 144"/>
                <a:gd name="T3" fmla="*/ 96 h 168"/>
                <a:gd name="T4" fmla="*/ 72 w 144"/>
                <a:gd name="T5" fmla="*/ 168 h 168"/>
                <a:gd name="T6" fmla="*/ 21 w 144"/>
                <a:gd name="T7" fmla="*/ 74 h 168"/>
                <a:gd name="T8" fmla="*/ 41 w 144"/>
                <a:gd name="T9" fmla="*/ 94 h 168"/>
                <a:gd name="T10" fmla="*/ 52 w 144"/>
                <a:gd name="T11" fmla="*/ 90 h 168"/>
                <a:gd name="T12" fmla="*/ 52 w 144"/>
                <a:gd name="T13" fmla="*/ 92 h 168"/>
                <a:gd name="T14" fmla="*/ 72 w 144"/>
                <a:gd name="T15" fmla="*/ 112 h 168"/>
                <a:gd name="T16" fmla="*/ 92 w 144"/>
                <a:gd name="T17" fmla="*/ 92 h 168"/>
                <a:gd name="T18" fmla="*/ 92 w 144"/>
                <a:gd name="T19" fmla="*/ 90 h 168"/>
                <a:gd name="T20" fmla="*/ 103 w 144"/>
                <a:gd name="T21" fmla="*/ 94 h 168"/>
                <a:gd name="T22" fmla="*/ 123 w 144"/>
                <a:gd name="T23" fmla="*/ 74 h 168"/>
                <a:gd name="T24" fmla="*/ 112 w 144"/>
                <a:gd name="T25" fmla="*/ 56 h 168"/>
                <a:gd name="T26" fmla="*/ 123 w 144"/>
                <a:gd name="T27" fmla="*/ 38 h 168"/>
                <a:gd name="T28" fmla="*/ 103 w 144"/>
                <a:gd name="T29" fmla="*/ 18 h 168"/>
                <a:gd name="T30" fmla="*/ 92 w 144"/>
                <a:gd name="T31" fmla="*/ 22 h 168"/>
                <a:gd name="T32" fmla="*/ 92 w 144"/>
                <a:gd name="T33" fmla="*/ 20 h 168"/>
                <a:gd name="T34" fmla="*/ 72 w 144"/>
                <a:gd name="T35" fmla="*/ 0 h 168"/>
                <a:gd name="T36" fmla="*/ 52 w 144"/>
                <a:gd name="T37" fmla="*/ 20 h 168"/>
                <a:gd name="T38" fmla="*/ 52 w 144"/>
                <a:gd name="T39" fmla="*/ 22 h 168"/>
                <a:gd name="T40" fmla="*/ 41 w 144"/>
                <a:gd name="T41" fmla="*/ 18 h 168"/>
                <a:gd name="T42" fmla="*/ 21 w 144"/>
                <a:gd name="T43" fmla="*/ 38 h 168"/>
                <a:gd name="T44" fmla="*/ 32 w 144"/>
                <a:gd name="T45" fmla="*/ 56 h 168"/>
                <a:gd name="T46" fmla="*/ 21 w 144"/>
                <a:gd name="T47" fmla="*/ 74 h 168"/>
                <a:gd name="T48" fmla="*/ 72 w 144"/>
                <a:gd name="T49" fmla="*/ 36 h 168"/>
                <a:gd name="T50" fmla="*/ 92 w 144"/>
                <a:gd name="T51" fmla="*/ 56 h 168"/>
                <a:gd name="T52" fmla="*/ 72 w 144"/>
                <a:gd name="T53" fmla="*/ 76 h 168"/>
                <a:gd name="T54" fmla="*/ 52 w 144"/>
                <a:gd name="T55" fmla="*/ 56 h 168"/>
                <a:gd name="T56" fmla="*/ 72 w 144"/>
                <a:gd name="T57" fmla="*/ 36 h 168"/>
                <a:gd name="T58" fmla="*/ 0 w 144"/>
                <a:gd name="T59" fmla="*/ 96 h 168"/>
                <a:gd name="T60" fmla="*/ 72 w 144"/>
                <a:gd name="T61" fmla="*/ 168 h 168"/>
                <a:gd name="T62" fmla="*/ 0 w 144"/>
                <a:gd name="T6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72" y="168"/>
                  </a:moveTo>
                  <a:cubicBezTo>
                    <a:pt x="112" y="168"/>
                    <a:pt x="144" y="136"/>
                    <a:pt x="144" y="96"/>
                  </a:cubicBezTo>
                  <a:cubicBezTo>
                    <a:pt x="104" y="96"/>
                    <a:pt x="72" y="128"/>
                    <a:pt x="72" y="168"/>
                  </a:cubicBezTo>
                  <a:close/>
                  <a:moveTo>
                    <a:pt x="21" y="74"/>
                  </a:moveTo>
                  <a:cubicBezTo>
                    <a:pt x="21" y="85"/>
                    <a:pt x="30" y="94"/>
                    <a:pt x="41" y="94"/>
                  </a:cubicBezTo>
                  <a:cubicBezTo>
                    <a:pt x="45" y="94"/>
                    <a:pt x="49" y="93"/>
                    <a:pt x="52" y="90"/>
                  </a:cubicBezTo>
                  <a:cubicBezTo>
                    <a:pt x="52" y="92"/>
                    <a:pt x="52" y="92"/>
                    <a:pt x="52" y="92"/>
                  </a:cubicBezTo>
                  <a:cubicBezTo>
                    <a:pt x="52" y="103"/>
                    <a:pt x="61" y="112"/>
                    <a:pt x="72" y="112"/>
                  </a:cubicBezTo>
                  <a:cubicBezTo>
                    <a:pt x="83" y="112"/>
                    <a:pt x="92" y="103"/>
                    <a:pt x="92" y="92"/>
                  </a:cubicBezTo>
                  <a:cubicBezTo>
                    <a:pt x="92" y="90"/>
                    <a:pt x="92" y="90"/>
                    <a:pt x="92" y="90"/>
                  </a:cubicBezTo>
                  <a:cubicBezTo>
                    <a:pt x="95" y="93"/>
                    <a:pt x="99" y="94"/>
                    <a:pt x="103" y="94"/>
                  </a:cubicBezTo>
                  <a:cubicBezTo>
                    <a:pt x="114" y="94"/>
                    <a:pt x="123" y="85"/>
                    <a:pt x="123" y="74"/>
                  </a:cubicBezTo>
                  <a:cubicBezTo>
                    <a:pt x="123" y="66"/>
                    <a:pt x="118" y="59"/>
                    <a:pt x="112" y="56"/>
                  </a:cubicBezTo>
                  <a:cubicBezTo>
                    <a:pt x="118" y="53"/>
                    <a:pt x="123" y="46"/>
                    <a:pt x="123" y="38"/>
                  </a:cubicBezTo>
                  <a:cubicBezTo>
                    <a:pt x="123" y="27"/>
                    <a:pt x="114" y="18"/>
                    <a:pt x="103" y="18"/>
                  </a:cubicBezTo>
                  <a:cubicBezTo>
                    <a:pt x="99" y="18"/>
                    <a:pt x="95" y="19"/>
                    <a:pt x="92" y="22"/>
                  </a:cubicBezTo>
                  <a:cubicBezTo>
                    <a:pt x="92" y="20"/>
                    <a:pt x="92" y="20"/>
                    <a:pt x="92" y="20"/>
                  </a:cubicBezTo>
                  <a:cubicBezTo>
                    <a:pt x="92" y="9"/>
                    <a:pt x="83" y="0"/>
                    <a:pt x="72" y="0"/>
                  </a:cubicBezTo>
                  <a:cubicBezTo>
                    <a:pt x="61" y="0"/>
                    <a:pt x="52" y="9"/>
                    <a:pt x="52" y="20"/>
                  </a:cubicBezTo>
                  <a:cubicBezTo>
                    <a:pt x="52" y="22"/>
                    <a:pt x="52" y="22"/>
                    <a:pt x="52" y="22"/>
                  </a:cubicBezTo>
                  <a:cubicBezTo>
                    <a:pt x="49" y="19"/>
                    <a:pt x="45" y="18"/>
                    <a:pt x="41" y="18"/>
                  </a:cubicBezTo>
                  <a:cubicBezTo>
                    <a:pt x="30" y="18"/>
                    <a:pt x="21" y="27"/>
                    <a:pt x="21" y="38"/>
                  </a:cubicBezTo>
                  <a:cubicBezTo>
                    <a:pt x="21" y="46"/>
                    <a:pt x="26" y="53"/>
                    <a:pt x="32" y="56"/>
                  </a:cubicBezTo>
                  <a:cubicBezTo>
                    <a:pt x="26" y="59"/>
                    <a:pt x="21" y="66"/>
                    <a:pt x="21" y="74"/>
                  </a:cubicBezTo>
                  <a:close/>
                  <a:moveTo>
                    <a:pt x="72" y="36"/>
                  </a:moveTo>
                  <a:cubicBezTo>
                    <a:pt x="83" y="36"/>
                    <a:pt x="92" y="45"/>
                    <a:pt x="92" y="56"/>
                  </a:cubicBezTo>
                  <a:cubicBezTo>
                    <a:pt x="92" y="67"/>
                    <a:pt x="83" y="76"/>
                    <a:pt x="72" y="76"/>
                  </a:cubicBezTo>
                  <a:cubicBezTo>
                    <a:pt x="61" y="76"/>
                    <a:pt x="52" y="67"/>
                    <a:pt x="52" y="56"/>
                  </a:cubicBezTo>
                  <a:cubicBezTo>
                    <a:pt x="52" y="45"/>
                    <a:pt x="61" y="36"/>
                    <a:pt x="72" y="36"/>
                  </a:cubicBezTo>
                  <a:close/>
                  <a:moveTo>
                    <a:pt x="0" y="96"/>
                  </a:moveTo>
                  <a:cubicBezTo>
                    <a:pt x="0" y="136"/>
                    <a:pt x="32" y="168"/>
                    <a:pt x="72" y="168"/>
                  </a:cubicBezTo>
                  <a:cubicBezTo>
                    <a:pt x="72" y="128"/>
                    <a:pt x="40" y="96"/>
                    <a:pt x="0" y="96"/>
                  </a:cubicBezTo>
                  <a:close/>
                </a:path>
              </a:pathLst>
            </a:custGeom>
            <a:solidFill>
              <a:srgbClr val="F90036"/>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pic>
          <p:nvPicPr>
            <p:cNvPr id="26" name="図 25" descr="icon_100070_256.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8904" y="5102458"/>
              <a:ext cx="626020" cy="676218"/>
            </a:xfrm>
            <a:prstGeom prst="rect">
              <a:avLst/>
            </a:prstGeom>
          </p:spPr>
        </p:pic>
      </p:grpSp>
      <p:sp>
        <p:nvSpPr>
          <p:cNvPr id="4" name="正方形/長方形 3"/>
          <p:cNvSpPr/>
          <p:nvPr/>
        </p:nvSpPr>
        <p:spPr>
          <a:xfrm>
            <a:off x="0" y="5421314"/>
            <a:ext cx="9144000" cy="1439990"/>
          </a:xfrm>
          <a:prstGeom prst="rect">
            <a:avLst/>
          </a:prstGeom>
          <a:solidFill>
            <a:srgbClr val="8A4010"/>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9" name="テキスト ボックス 8"/>
          <p:cNvSpPr txBox="1"/>
          <p:nvPr/>
        </p:nvSpPr>
        <p:spPr>
          <a:xfrm>
            <a:off x="1456985" y="5436231"/>
            <a:ext cx="1076737" cy="523220"/>
          </a:xfrm>
          <a:prstGeom prst="rect">
            <a:avLst/>
          </a:prstGeom>
          <a:noFill/>
        </p:spPr>
        <p:txBody>
          <a:bodyPr wrap="none" rtlCol="0">
            <a:spAutoFit/>
          </a:bodyPr>
          <a:lstStyle/>
          <a:p>
            <a:r>
              <a:rPr kumimoji="1" lang="ja-JP" altLang="en-US" sz="2800" dirty="0" smtClean="0">
                <a:solidFill>
                  <a:schemeClr val="bg1"/>
                </a:solidFill>
              </a:rPr>
              <a:t>こども</a:t>
            </a:r>
            <a:endParaRPr kumimoji="1" lang="ja-JP" altLang="en-US" sz="2800" dirty="0">
              <a:solidFill>
                <a:schemeClr val="bg1"/>
              </a:solidFill>
            </a:endParaRPr>
          </a:p>
        </p:txBody>
      </p:sp>
      <p:sp>
        <p:nvSpPr>
          <p:cNvPr id="18" name="テキスト ボックス 17"/>
          <p:cNvSpPr txBox="1"/>
          <p:nvPr/>
        </p:nvSpPr>
        <p:spPr>
          <a:xfrm>
            <a:off x="151848" y="5529807"/>
            <a:ext cx="1210588" cy="400110"/>
          </a:xfrm>
          <a:prstGeom prst="rect">
            <a:avLst/>
          </a:prstGeom>
          <a:noFill/>
        </p:spPr>
        <p:txBody>
          <a:bodyPr wrap="none" rtlCol="0">
            <a:spAutoFit/>
          </a:bodyPr>
          <a:lstStyle/>
          <a:p>
            <a:r>
              <a:rPr kumimoji="1" lang="ja-JP" altLang="en-US" sz="2000" dirty="0" smtClean="0">
                <a:solidFill>
                  <a:srgbClr val="FFFFFF"/>
                </a:solidFill>
              </a:rPr>
              <a:t>基本構想</a:t>
            </a:r>
            <a:endParaRPr kumimoji="1" lang="ja-JP" altLang="en-US" sz="2000" dirty="0">
              <a:solidFill>
                <a:srgbClr val="FFFFFF"/>
              </a:solidFill>
            </a:endParaRPr>
          </a:p>
        </p:txBody>
      </p:sp>
      <p:sp>
        <p:nvSpPr>
          <p:cNvPr id="2" name="テキスト ボックス 1"/>
          <p:cNvSpPr txBox="1"/>
          <p:nvPr/>
        </p:nvSpPr>
        <p:spPr>
          <a:xfrm>
            <a:off x="882346" y="2013959"/>
            <a:ext cx="7370127" cy="1446550"/>
          </a:xfrm>
          <a:prstGeom prst="rect">
            <a:avLst/>
          </a:prstGeom>
          <a:noFill/>
        </p:spPr>
        <p:txBody>
          <a:bodyPr wrap="none" rtlCol="0">
            <a:spAutoFit/>
          </a:bodyPr>
          <a:lstStyle/>
          <a:p>
            <a:r>
              <a:rPr lang="ja-JP" altLang="en-US" sz="4000" dirty="0" smtClean="0"/>
              <a:t>今いる</a:t>
            </a:r>
            <a:r>
              <a:rPr lang="ja-JP" altLang="en-US" sz="4800" dirty="0" smtClean="0"/>
              <a:t>「</a:t>
            </a:r>
            <a:r>
              <a:rPr lang="ja-JP" altLang="en-US" sz="4800" b="1" dirty="0" smtClean="0">
                <a:solidFill>
                  <a:srgbClr val="DD3246"/>
                </a:solidFill>
                <a:latin typeface="メイリオ"/>
                <a:ea typeface="メイリオ"/>
                <a:cs typeface="メイリオ"/>
              </a:rPr>
              <a:t>こども</a:t>
            </a:r>
            <a:r>
              <a:rPr lang="ja-JP" altLang="en-US" sz="4800" dirty="0" smtClean="0"/>
              <a:t>」</a:t>
            </a:r>
            <a:r>
              <a:rPr lang="ja-JP" altLang="en-US" sz="4000" dirty="0" smtClean="0"/>
              <a:t>を大切にする</a:t>
            </a:r>
            <a:endParaRPr lang="en-US" altLang="ja-JP" sz="4000" dirty="0" smtClean="0"/>
          </a:p>
          <a:p>
            <a:r>
              <a:rPr lang="ja-JP" altLang="ja-JP" sz="4000" dirty="0"/>
              <a:t>　</a:t>
            </a:r>
            <a:r>
              <a:rPr lang="ja-JP" altLang="en-US" sz="4000" dirty="0" smtClean="0"/>
              <a:t>　　　　　　　　　　　　　</a:t>
            </a:r>
            <a:r>
              <a:rPr lang="ja-JP" altLang="en-US" sz="4000" dirty="0"/>
              <a:t>　</a:t>
            </a:r>
            <a:r>
              <a:rPr lang="ja-JP" altLang="en-US" sz="4000" dirty="0" smtClean="0"/>
              <a:t>まちづくり</a:t>
            </a:r>
            <a:endParaRPr kumimoji="1" lang="ja-JP" altLang="en-US" sz="4000" dirty="0"/>
          </a:p>
        </p:txBody>
      </p:sp>
      <p:sp>
        <p:nvSpPr>
          <p:cNvPr id="34" name="テキスト ボックス 33"/>
          <p:cNvSpPr txBox="1"/>
          <p:nvPr/>
        </p:nvSpPr>
        <p:spPr>
          <a:xfrm>
            <a:off x="2928971" y="5529807"/>
            <a:ext cx="806831" cy="400110"/>
          </a:xfrm>
          <a:prstGeom prst="rect">
            <a:avLst/>
          </a:prstGeom>
          <a:noFill/>
        </p:spPr>
        <p:txBody>
          <a:bodyPr wrap="none" rtlCol="0">
            <a:spAutoFit/>
          </a:bodyPr>
          <a:lstStyle/>
          <a:p>
            <a:r>
              <a:rPr lang="ja-JP" altLang="en-US" sz="2000" dirty="0" smtClean="0">
                <a:solidFill>
                  <a:srgbClr val="FFFFFF"/>
                </a:solidFill>
              </a:rPr>
              <a:t>しごと</a:t>
            </a:r>
            <a:endParaRPr kumimoji="1" lang="ja-JP" altLang="en-US" sz="2000" dirty="0">
              <a:solidFill>
                <a:srgbClr val="FFFFFF"/>
              </a:solidFill>
            </a:endParaRPr>
          </a:p>
        </p:txBody>
      </p:sp>
      <p:sp>
        <p:nvSpPr>
          <p:cNvPr id="35" name="テキスト ボックス 34"/>
          <p:cNvSpPr txBox="1"/>
          <p:nvPr/>
        </p:nvSpPr>
        <p:spPr>
          <a:xfrm>
            <a:off x="4361775" y="5534404"/>
            <a:ext cx="738704" cy="400110"/>
          </a:xfrm>
          <a:prstGeom prst="rect">
            <a:avLst/>
          </a:prstGeom>
          <a:noFill/>
        </p:spPr>
        <p:txBody>
          <a:bodyPr wrap="none" rtlCol="0">
            <a:spAutoFit/>
          </a:bodyPr>
          <a:lstStyle/>
          <a:p>
            <a:r>
              <a:rPr kumimoji="1" lang="ja-JP" altLang="en-US" sz="2000" dirty="0" smtClean="0">
                <a:solidFill>
                  <a:srgbClr val="FFFFFF"/>
                </a:solidFill>
              </a:rPr>
              <a:t>くらし</a:t>
            </a:r>
            <a:endParaRPr kumimoji="1" lang="ja-JP" altLang="en-US" sz="2000" dirty="0">
              <a:solidFill>
                <a:srgbClr val="FFFFFF"/>
              </a:solidFill>
            </a:endParaRPr>
          </a:p>
        </p:txBody>
      </p:sp>
      <p:sp>
        <p:nvSpPr>
          <p:cNvPr id="36" name="テキスト ボックス 35"/>
          <p:cNvSpPr txBox="1"/>
          <p:nvPr/>
        </p:nvSpPr>
        <p:spPr>
          <a:xfrm>
            <a:off x="5545936" y="5534404"/>
            <a:ext cx="825867" cy="400110"/>
          </a:xfrm>
          <a:prstGeom prst="rect">
            <a:avLst/>
          </a:prstGeom>
          <a:noFill/>
        </p:spPr>
        <p:txBody>
          <a:bodyPr wrap="none" rtlCol="0">
            <a:spAutoFit/>
          </a:bodyPr>
          <a:lstStyle/>
          <a:p>
            <a:r>
              <a:rPr lang="ja-JP" altLang="en-US" sz="2000" dirty="0" smtClean="0">
                <a:solidFill>
                  <a:srgbClr val="FFFFFF"/>
                </a:solidFill>
              </a:rPr>
              <a:t>しさん</a:t>
            </a:r>
            <a:endParaRPr kumimoji="1" lang="ja-JP" altLang="en-US" sz="2000" dirty="0">
              <a:solidFill>
                <a:srgbClr val="FFFFFF"/>
              </a:solidFill>
            </a:endParaRPr>
          </a:p>
        </p:txBody>
      </p:sp>
      <p:sp>
        <p:nvSpPr>
          <p:cNvPr id="38" name="テキスト ボックス 37"/>
          <p:cNvSpPr txBox="1"/>
          <p:nvPr/>
        </p:nvSpPr>
        <p:spPr>
          <a:xfrm>
            <a:off x="8017661" y="5422360"/>
            <a:ext cx="877163" cy="646331"/>
          </a:xfrm>
          <a:prstGeom prst="rect">
            <a:avLst/>
          </a:prstGeom>
          <a:noFill/>
        </p:spPr>
        <p:txBody>
          <a:bodyPr wrap="none" rtlCol="0">
            <a:spAutoFit/>
          </a:bodyPr>
          <a:lstStyle/>
          <a:p>
            <a:pPr algn="ctr"/>
            <a:r>
              <a:rPr lang="ja-JP" altLang="en-US" dirty="0" smtClean="0">
                <a:solidFill>
                  <a:srgbClr val="FFFFFF"/>
                </a:solidFill>
              </a:rPr>
              <a:t>今後の</a:t>
            </a:r>
            <a:endParaRPr lang="en-US" altLang="ja-JP" dirty="0" smtClean="0">
              <a:solidFill>
                <a:srgbClr val="FFFFFF"/>
              </a:solidFill>
            </a:endParaRPr>
          </a:p>
          <a:p>
            <a:pPr algn="ctr"/>
            <a:r>
              <a:rPr lang="ja-JP" altLang="en-US" dirty="0" smtClean="0">
                <a:solidFill>
                  <a:srgbClr val="FFFFFF"/>
                </a:solidFill>
              </a:rPr>
              <a:t>展望</a:t>
            </a:r>
            <a:endParaRPr kumimoji="1" lang="ja-JP" altLang="en-US" dirty="0">
              <a:solidFill>
                <a:srgbClr val="FFFFFF"/>
              </a:solidFill>
            </a:endParaRPr>
          </a:p>
        </p:txBody>
      </p:sp>
      <p:sp>
        <p:nvSpPr>
          <p:cNvPr id="39" name="テキスト ボックス 38"/>
          <p:cNvSpPr txBox="1"/>
          <p:nvPr/>
        </p:nvSpPr>
        <p:spPr>
          <a:xfrm>
            <a:off x="6838040" y="5420179"/>
            <a:ext cx="793306" cy="646331"/>
          </a:xfrm>
          <a:prstGeom prst="rect">
            <a:avLst/>
          </a:prstGeom>
          <a:noFill/>
        </p:spPr>
        <p:txBody>
          <a:bodyPr wrap="none" rtlCol="0">
            <a:spAutoFit/>
          </a:bodyPr>
          <a:lstStyle/>
          <a:p>
            <a:pPr algn="ctr"/>
            <a:r>
              <a:rPr kumimoji="1" lang="ja-JP" altLang="en-US" dirty="0" smtClean="0">
                <a:solidFill>
                  <a:srgbClr val="FFFFFF"/>
                </a:solidFill>
              </a:rPr>
              <a:t>提案</a:t>
            </a:r>
            <a:endParaRPr kumimoji="1" lang="en-US" altLang="ja-JP" dirty="0" smtClean="0">
              <a:solidFill>
                <a:srgbClr val="FFFFFF"/>
              </a:solidFill>
            </a:endParaRPr>
          </a:p>
          <a:p>
            <a:pPr algn="ctr"/>
            <a:r>
              <a:rPr kumimoji="1" lang="ja-JP" altLang="en-US" dirty="0" smtClean="0">
                <a:solidFill>
                  <a:srgbClr val="FFFFFF"/>
                </a:solidFill>
              </a:rPr>
              <a:t>まとめ</a:t>
            </a:r>
            <a:endParaRPr kumimoji="1" lang="ja-JP" altLang="en-US" dirty="0">
              <a:solidFill>
                <a:srgbClr val="FFFFFF"/>
              </a:solidFill>
            </a:endParaRPr>
          </a:p>
        </p:txBody>
      </p:sp>
      <p:sp>
        <p:nvSpPr>
          <p:cNvPr id="5" name="スライド番号プレースホルダー 4"/>
          <p:cNvSpPr>
            <a:spLocks noGrp="1"/>
          </p:cNvSpPr>
          <p:nvPr>
            <p:ph type="sldNum" sz="quarter" idx="12"/>
          </p:nvPr>
        </p:nvSpPr>
        <p:spPr/>
        <p:txBody>
          <a:bodyPr/>
          <a:lstStyle/>
          <a:p>
            <a:fld id="{271F4726-83E1-9743-9CB9-26C44A472F2A}" type="slidenum">
              <a:rPr kumimoji="1" lang="ja-JP" altLang="en-US" smtClean="0"/>
              <a:t>8</a:t>
            </a:fld>
            <a:endParaRPr kumimoji="1" lang="ja-JP" altLang="en-US"/>
          </a:p>
        </p:txBody>
      </p:sp>
    </p:spTree>
    <p:extLst>
      <p:ext uri="{BB962C8B-B14F-4D97-AF65-F5344CB8AC3E}">
        <p14:creationId xmlns:p14="http://schemas.microsoft.com/office/powerpoint/2010/main" val="9004208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icon_156520_256.png"/>
          <p:cNvPicPr>
            <a:picLocks noChangeAspect="1"/>
          </p:cNvPicPr>
          <p:nvPr/>
        </p:nvPicPr>
        <p:blipFill rotWithShape="1">
          <a:blip r:embed="rId3">
            <a:extLst>
              <a:ext uri="{28A0092B-C50C-407E-A947-70E740481C1C}">
                <a14:useLocalDpi xmlns:a14="http://schemas.microsoft.com/office/drawing/2010/main" val="0"/>
              </a:ext>
            </a:extLst>
          </a:blip>
          <a:srcRect b="-1073"/>
          <a:stretch/>
        </p:blipFill>
        <p:spPr>
          <a:xfrm rot="20479974">
            <a:off x="6501221" y="-129545"/>
            <a:ext cx="932632" cy="942636"/>
          </a:xfrm>
          <a:prstGeom prst="rect">
            <a:avLst/>
          </a:prstGeom>
          <a:scene3d>
            <a:camera prst="orthographicFront">
              <a:rot lat="0" lon="10800000" rev="0"/>
            </a:camera>
            <a:lightRig rig="threePt" dir="t"/>
          </a:scene3d>
        </p:spPr>
      </p:pic>
      <p:pic>
        <p:nvPicPr>
          <p:cNvPr id="11" name="図 10"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951541" y="372367"/>
            <a:ext cx="983199" cy="983199"/>
          </a:xfrm>
          <a:prstGeom prst="rect">
            <a:avLst/>
          </a:prstGeom>
        </p:spPr>
      </p:pic>
      <p:pic>
        <p:nvPicPr>
          <p:cNvPr id="12" name="図 11"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87175" y="761231"/>
            <a:ext cx="355643" cy="355643"/>
          </a:xfrm>
          <a:prstGeom prst="rect">
            <a:avLst/>
          </a:prstGeom>
        </p:spPr>
      </p:pic>
      <p:pic>
        <p:nvPicPr>
          <p:cNvPr id="13" name="図 12"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95842" y="761231"/>
            <a:ext cx="355643" cy="355643"/>
          </a:xfrm>
          <a:prstGeom prst="rect">
            <a:avLst/>
          </a:prstGeom>
        </p:spPr>
      </p:pic>
      <p:pic>
        <p:nvPicPr>
          <p:cNvPr id="14" name="図 13" descr="icon_100070_256.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4063" y="761231"/>
            <a:ext cx="355643" cy="355643"/>
          </a:xfrm>
          <a:prstGeom prst="rect">
            <a:avLst/>
          </a:prstGeom>
        </p:spPr>
      </p:pic>
      <p:sp>
        <p:nvSpPr>
          <p:cNvPr id="10" name="正方形/長方形 9"/>
          <p:cNvSpPr/>
          <p:nvPr/>
        </p:nvSpPr>
        <p:spPr>
          <a:xfrm>
            <a:off x="0" y="1080014"/>
            <a:ext cx="9144000" cy="179998"/>
          </a:xfrm>
          <a:prstGeom prst="rect">
            <a:avLst/>
          </a:prstGeom>
          <a:solidFill>
            <a:srgbClr val="8B4106"/>
          </a:solidFill>
          <a:ln>
            <a:solidFill>
              <a:srgbClr val="8B410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rot="19529938">
            <a:off x="7388244" y="497600"/>
            <a:ext cx="566982" cy="276999"/>
          </a:xfrm>
          <a:prstGeom prst="rect">
            <a:avLst/>
          </a:prstGeom>
          <a:noFill/>
        </p:spPr>
        <p:txBody>
          <a:bodyPr wrap="none" rtlCol="0">
            <a:spAutoFit/>
          </a:bodyPr>
          <a:lstStyle/>
          <a:p>
            <a:r>
              <a:rPr kumimoji="1" lang="ja-JP" altLang="en-US" sz="1200" dirty="0" smtClean="0">
                <a:solidFill>
                  <a:schemeClr val="bg1"/>
                </a:solidFill>
              </a:rPr>
              <a:t>こども</a:t>
            </a:r>
            <a:endParaRPr kumimoji="1" lang="ja-JP" altLang="en-US" sz="1200" dirty="0">
              <a:solidFill>
                <a:schemeClr val="bg1"/>
              </a:solidFill>
            </a:endParaRPr>
          </a:p>
        </p:txBody>
      </p:sp>
      <p:sp>
        <p:nvSpPr>
          <p:cNvPr id="16" name="テキスト ボックス 15"/>
          <p:cNvSpPr txBox="1"/>
          <p:nvPr/>
        </p:nvSpPr>
        <p:spPr>
          <a:xfrm>
            <a:off x="450670" y="20281"/>
            <a:ext cx="2698175" cy="1077218"/>
          </a:xfrm>
          <a:prstGeom prst="rect">
            <a:avLst/>
          </a:prstGeom>
          <a:noFill/>
        </p:spPr>
        <p:txBody>
          <a:bodyPr wrap="none" rtlCol="0">
            <a:spAutoFit/>
          </a:bodyPr>
          <a:lstStyle/>
          <a:p>
            <a:r>
              <a:rPr kumimoji="1" lang="ja-JP" altLang="en-US" sz="2800" dirty="0" smtClean="0"/>
              <a:t>独自科目の開設</a:t>
            </a:r>
            <a:endParaRPr kumimoji="1" lang="en-US" altLang="ja-JP" sz="2800" dirty="0" smtClean="0"/>
          </a:p>
          <a:p>
            <a:r>
              <a:rPr lang="ja-JP" altLang="en-US" sz="3600" dirty="0" smtClean="0"/>
              <a:t>概要</a:t>
            </a:r>
            <a:endParaRPr kumimoji="1" lang="ja-JP" altLang="en-US" sz="3600" dirty="0"/>
          </a:p>
        </p:txBody>
      </p:sp>
      <p:sp>
        <p:nvSpPr>
          <p:cNvPr id="2" name="テキスト ボックス 1"/>
          <p:cNvSpPr txBox="1"/>
          <p:nvPr/>
        </p:nvSpPr>
        <p:spPr>
          <a:xfrm>
            <a:off x="203150" y="1353758"/>
            <a:ext cx="1066734" cy="461665"/>
          </a:xfrm>
          <a:prstGeom prst="rect">
            <a:avLst/>
          </a:prstGeom>
          <a:solidFill>
            <a:srgbClr val="666666"/>
          </a:solidFill>
        </p:spPr>
        <p:txBody>
          <a:bodyPr wrap="square" rtlCol="0">
            <a:spAutoFit/>
          </a:bodyPr>
          <a:lstStyle/>
          <a:p>
            <a:pPr algn="ctr"/>
            <a:r>
              <a:rPr kumimoji="1" lang="ja-JP" altLang="en-US" sz="2400" b="1" dirty="0" smtClean="0">
                <a:solidFill>
                  <a:srgbClr val="FFFFFF"/>
                </a:solidFill>
              </a:rPr>
              <a:t>目的</a:t>
            </a:r>
            <a:endParaRPr kumimoji="1" lang="ja-JP" altLang="en-US" sz="2400" b="1" dirty="0">
              <a:solidFill>
                <a:srgbClr val="FFFFFF"/>
              </a:solidFill>
            </a:endParaRPr>
          </a:p>
        </p:txBody>
      </p:sp>
      <p:sp>
        <p:nvSpPr>
          <p:cNvPr id="5" name="テキスト ボックス 4"/>
          <p:cNvSpPr txBox="1"/>
          <p:nvPr/>
        </p:nvSpPr>
        <p:spPr>
          <a:xfrm>
            <a:off x="1642365" y="1416617"/>
            <a:ext cx="3843520" cy="1015663"/>
          </a:xfrm>
          <a:prstGeom prst="rect">
            <a:avLst/>
          </a:prstGeom>
          <a:noFill/>
        </p:spPr>
        <p:txBody>
          <a:bodyPr wrap="none" rtlCol="0">
            <a:spAutoFit/>
          </a:bodyPr>
          <a:lstStyle/>
          <a:p>
            <a:r>
              <a:rPr kumimoji="1" lang="ja-JP" altLang="en-US" sz="2000" dirty="0" smtClean="0"/>
              <a:t>土浦のことを知ってもらう</a:t>
            </a:r>
            <a:endParaRPr kumimoji="1" lang="en-US" altLang="ja-JP" sz="2000" dirty="0" smtClean="0"/>
          </a:p>
          <a:p>
            <a:r>
              <a:rPr lang="ja-JP" altLang="en-US" sz="2000" dirty="0" smtClean="0"/>
              <a:t>土浦</a:t>
            </a:r>
            <a:r>
              <a:rPr lang="ja-JP" altLang="en-US" sz="2000" dirty="0"/>
              <a:t>について考える</a:t>
            </a:r>
          </a:p>
          <a:p>
            <a:r>
              <a:rPr lang="ja-JP" altLang="en-US" sz="2000" dirty="0" smtClean="0"/>
              <a:t>土浦</a:t>
            </a:r>
            <a:r>
              <a:rPr lang="ja-JP" altLang="en-US" sz="2000" dirty="0"/>
              <a:t>に対する思いを深めて</a:t>
            </a:r>
            <a:r>
              <a:rPr lang="ja-JP" altLang="en-US" sz="2000" dirty="0" smtClean="0"/>
              <a:t>もらう</a:t>
            </a:r>
            <a:endParaRPr lang="en-US" altLang="ja-JP" sz="2000" dirty="0" smtClean="0"/>
          </a:p>
        </p:txBody>
      </p:sp>
      <p:sp>
        <p:nvSpPr>
          <p:cNvPr id="8" name="テキスト ボックス 7"/>
          <p:cNvSpPr txBox="1"/>
          <p:nvPr/>
        </p:nvSpPr>
        <p:spPr>
          <a:xfrm>
            <a:off x="5832233" y="1701477"/>
            <a:ext cx="2127305" cy="461665"/>
          </a:xfrm>
          <a:prstGeom prst="rect">
            <a:avLst/>
          </a:prstGeom>
          <a:noFill/>
        </p:spPr>
        <p:txBody>
          <a:bodyPr wrap="none" rtlCol="0">
            <a:spAutoFit/>
          </a:bodyPr>
          <a:lstStyle/>
          <a:p>
            <a:r>
              <a:rPr kumimoji="1" lang="ja-JP" altLang="en-US" sz="2400" dirty="0" smtClean="0"/>
              <a:t>きっかけ</a:t>
            </a:r>
            <a:r>
              <a:rPr kumimoji="1" lang="ja-JP" altLang="en-US" sz="2000" dirty="0" smtClean="0"/>
              <a:t>をつくる</a:t>
            </a:r>
            <a:endParaRPr kumimoji="1" lang="ja-JP" altLang="en-US" sz="2400" dirty="0"/>
          </a:p>
        </p:txBody>
      </p:sp>
      <p:sp>
        <p:nvSpPr>
          <p:cNvPr id="47" name="テキスト ボックス 46"/>
          <p:cNvSpPr txBox="1"/>
          <p:nvPr/>
        </p:nvSpPr>
        <p:spPr>
          <a:xfrm>
            <a:off x="203150" y="2608068"/>
            <a:ext cx="1066734" cy="461665"/>
          </a:xfrm>
          <a:prstGeom prst="rect">
            <a:avLst/>
          </a:prstGeom>
          <a:solidFill>
            <a:srgbClr val="666666"/>
          </a:solidFill>
        </p:spPr>
        <p:txBody>
          <a:bodyPr wrap="square" rtlCol="0">
            <a:spAutoFit/>
          </a:bodyPr>
          <a:lstStyle/>
          <a:p>
            <a:pPr algn="ctr"/>
            <a:r>
              <a:rPr kumimoji="1" lang="ja-JP" altLang="en-US" sz="2400" b="1" dirty="0" smtClean="0">
                <a:solidFill>
                  <a:srgbClr val="FFFFFF"/>
                </a:solidFill>
              </a:rPr>
              <a:t>対象</a:t>
            </a:r>
            <a:endParaRPr kumimoji="1" lang="ja-JP" altLang="en-US" sz="2400" b="1" dirty="0">
              <a:solidFill>
                <a:srgbClr val="FFFFFF"/>
              </a:solidFill>
            </a:endParaRPr>
          </a:p>
        </p:txBody>
      </p:sp>
      <p:sp>
        <p:nvSpPr>
          <p:cNvPr id="6" name="テキスト ボックス 5"/>
          <p:cNvSpPr txBox="1"/>
          <p:nvPr/>
        </p:nvSpPr>
        <p:spPr>
          <a:xfrm>
            <a:off x="1478955" y="2586463"/>
            <a:ext cx="3570208" cy="461665"/>
          </a:xfrm>
          <a:prstGeom prst="rect">
            <a:avLst/>
          </a:prstGeom>
          <a:noFill/>
        </p:spPr>
        <p:txBody>
          <a:bodyPr wrap="none" rtlCol="0">
            <a:spAutoFit/>
          </a:bodyPr>
          <a:lstStyle/>
          <a:p>
            <a:r>
              <a:rPr kumimoji="1" lang="ja-JP" altLang="en-US" sz="2400" dirty="0" smtClean="0">
                <a:latin typeface="+mn-ea"/>
              </a:rPr>
              <a:t>市内の小学</a:t>
            </a:r>
            <a:r>
              <a:rPr kumimoji="1" lang="en-US" altLang="ja-JP" sz="2400" dirty="0" smtClean="0">
                <a:latin typeface="+mn-ea"/>
              </a:rPr>
              <a:t>4</a:t>
            </a:r>
            <a:r>
              <a:rPr kumimoji="1" lang="ja-JP" altLang="en-US" sz="2400" dirty="0" smtClean="0">
                <a:latin typeface="+mn-ea"/>
              </a:rPr>
              <a:t>年生</a:t>
            </a:r>
            <a:r>
              <a:rPr kumimoji="1" lang="en-US" altLang="ja-JP" sz="2400" dirty="0" smtClean="0">
                <a:latin typeface="+mn-ea"/>
              </a:rPr>
              <a:t>〜</a:t>
            </a:r>
            <a:r>
              <a:rPr lang="en-US" altLang="ja-JP" sz="2400" dirty="0">
                <a:latin typeface="+mn-ea"/>
              </a:rPr>
              <a:t>6</a:t>
            </a:r>
            <a:r>
              <a:rPr kumimoji="1" lang="ja-JP" altLang="en-US" sz="2400" dirty="0" smtClean="0">
                <a:latin typeface="+mn-ea"/>
              </a:rPr>
              <a:t>年生</a:t>
            </a:r>
            <a:endParaRPr kumimoji="1" lang="ja-JP" altLang="en-US" sz="2400" dirty="0">
              <a:latin typeface="+mn-ea"/>
            </a:endParaRPr>
          </a:p>
        </p:txBody>
      </p:sp>
      <p:sp>
        <p:nvSpPr>
          <p:cNvPr id="9" name="ホームベース 8"/>
          <p:cNvSpPr/>
          <p:nvPr/>
        </p:nvSpPr>
        <p:spPr>
          <a:xfrm>
            <a:off x="1643406" y="1353758"/>
            <a:ext cx="4175998" cy="1115997"/>
          </a:xfrm>
          <a:prstGeom prst="homePlate">
            <a:avLst/>
          </a:prstGeom>
          <a:no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565160" y="4092031"/>
            <a:ext cx="184666" cy="369332"/>
          </a:xfrm>
          <a:prstGeom prst="rect">
            <a:avLst/>
          </a:prstGeom>
          <a:noFill/>
        </p:spPr>
        <p:txBody>
          <a:bodyPr wrap="none" rtlCol="0">
            <a:spAutoFit/>
          </a:bodyPr>
          <a:lstStyle/>
          <a:p>
            <a:endParaRPr kumimoji="1" lang="ja-JP" altLang="en-US" dirty="0"/>
          </a:p>
        </p:txBody>
      </p:sp>
      <p:grpSp>
        <p:nvGrpSpPr>
          <p:cNvPr id="18" name="図形グループ 17"/>
          <p:cNvGrpSpPr/>
          <p:nvPr/>
        </p:nvGrpSpPr>
        <p:grpSpPr>
          <a:xfrm>
            <a:off x="203149" y="3204139"/>
            <a:ext cx="8762261" cy="3527998"/>
            <a:chOff x="203149" y="3204139"/>
            <a:chExt cx="8762261" cy="3527998"/>
          </a:xfrm>
        </p:grpSpPr>
        <p:sp>
          <p:nvSpPr>
            <p:cNvPr id="42" name="角丸四角形吹き出し 41"/>
            <p:cNvSpPr/>
            <p:nvPr/>
          </p:nvSpPr>
          <p:spPr>
            <a:xfrm>
              <a:off x="5738688" y="3766333"/>
              <a:ext cx="3089899" cy="808159"/>
            </a:xfrm>
            <a:prstGeom prst="wedgeRoundRectCallout">
              <a:avLst>
                <a:gd name="adj1" fmla="val -65717"/>
                <a:gd name="adj2" fmla="val -11026"/>
                <a:gd name="adj3" fmla="val 16667"/>
              </a:avLst>
            </a:prstGeom>
            <a:solidFill>
              <a:srgbClr val="EBA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b="1" dirty="0" smtClean="0">
                  <a:solidFill>
                    <a:schemeClr val="bg1"/>
                  </a:solidFill>
                </a:rPr>
                <a:t>まち</a:t>
              </a:r>
              <a:r>
                <a:rPr lang="ja-JP" altLang="en-US" b="1" dirty="0">
                  <a:solidFill>
                    <a:schemeClr val="bg1"/>
                  </a:solidFill>
                </a:rPr>
                <a:t>あるきや</a:t>
              </a:r>
              <a:endParaRPr lang="en-US" altLang="ja-JP" b="1" dirty="0">
                <a:solidFill>
                  <a:schemeClr val="bg1"/>
                </a:solidFill>
              </a:endParaRPr>
            </a:p>
            <a:p>
              <a:r>
                <a:rPr lang="ja-JP" altLang="en-US" b="1" dirty="0">
                  <a:solidFill>
                    <a:schemeClr val="bg1"/>
                  </a:solidFill>
                </a:rPr>
                <a:t>郷土料理の調理実習</a:t>
              </a:r>
              <a:r>
                <a:rPr lang="ja-JP" altLang="en-US" b="1" dirty="0" smtClean="0">
                  <a:solidFill>
                    <a:schemeClr val="bg1"/>
                  </a:solidFill>
                </a:rPr>
                <a:t>など</a:t>
              </a:r>
              <a:endParaRPr lang="ja-JP" altLang="en-US" b="1" dirty="0">
                <a:solidFill>
                  <a:schemeClr val="bg1"/>
                </a:solidFill>
              </a:endParaRPr>
            </a:p>
          </p:txBody>
        </p:sp>
        <p:sp>
          <p:nvSpPr>
            <p:cNvPr id="33" name="角丸四角形 32"/>
            <p:cNvSpPr/>
            <p:nvPr/>
          </p:nvSpPr>
          <p:spPr>
            <a:xfrm>
              <a:off x="1011543" y="5747105"/>
              <a:ext cx="4500000" cy="827997"/>
            </a:xfrm>
            <a:prstGeom prst="roundRect">
              <a:avLst/>
            </a:prstGeom>
            <a:noFill/>
            <a:ln w="19050" cmpd="sng">
              <a:solidFill>
                <a:srgbClr val="1986C4"/>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000" dirty="0" smtClean="0">
                  <a:solidFill>
                    <a:srgbClr val="000000"/>
                  </a:solidFill>
                </a:rPr>
                <a:t>学校</a:t>
              </a:r>
              <a:r>
                <a:rPr lang="ja-JP" altLang="en-US" sz="2000" dirty="0">
                  <a:solidFill>
                    <a:srgbClr val="000000"/>
                  </a:solidFill>
                </a:rPr>
                <a:t>周辺の好きな点と問題点を発掘し、</a:t>
              </a:r>
              <a:endParaRPr lang="en-US" altLang="ja-JP" sz="2000" dirty="0">
                <a:solidFill>
                  <a:srgbClr val="000000"/>
                </a:solidFill>
              </a:endParaRPr>
            </a:p>
            <a:p>
              <a:r>
                <a:rPr lang="ja-JP" altLang="en-US" sz="2000" dirty="0">
                  <a:solidFill>
                    <a:srgbClr val="000000"/>
                  </a:solidFill>
                </a:rPr>
                <a:t>魅力発信や問題解決を行う</a:t>
              </a:r>
              <a:r>
                <a:rPr lang="ja-JP" altLang="en-US" sz="2000" dirty="0" smtClean="0">
                  <a:solidFill>
                    <a:srgbClr val="000000"/>
                  </a:solidFill>
                </a:rPr>
                <a:t>授業</a:t>
              </a:r>
              <a:endParaRPr lang="ja-JP" altLang="en-US" sz="2000" dirty="0">
                <a:solidFill>
                  <a:srgbClr val="000000"/>
                </a:solidFill>
              </a:endParaRPr>
            </a:p>
          </p:txBody>
        </p:sp>
        <p:sp>
          <p:nvSpPr>
            <p:cNvPr id="34" name="角丸四角形 33"/>
            <p:cNvSpPr/>
            <p:nvPr/>
          </p:nvSpPr>
          <p:spPr>
            <a:xfrm>
              <a:off x="1011543" y="3772149"/>
              <a:ext cx="4500000" cy="827999"/>
            </a:xfrm>
            <a:prstGeom prst="roundRect">
              <a:avLst/>
            </a:prstGeom>
            <a:noFill/>
            <a:ln w="19050" cmpd="sng">
              <a:solidFill>
                <a:srgbClr val="EBA62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000" dirty="0">
                  <a:solidFill>
                    <a:srgbClr val="000000"/>
                  </a:solidFill>
                </a:rPr>
                <a:t>土浦の特色・魅力を調べ学習と</a:t>
              </a:r>
              <a:endParaRPr lang="en-US" altLang="ja-JP" sz="2000" dirty="0">
                <a:solidFill>
                  <a:srgbClr val="000000"/>
                </a:solidFill>
              </a:endParaRPr>
            </a:p>
            <a:p>
              <a:r>
                <a:rPr lang="ja-JP" altLang="en-US" sz="2000" dirty="0">
                  <a:solidFill>
                    <a:srgbClr val="000000"/>
                  </a:solidFill>
                </a:rPr>
                <a:t>フィールドワークや体験型で学ぶ授業</a:t>
              </a:r>
            </a:p>
          </p:txBody>
        </p:sp>
        <p:sp>
          <p:nvSpPr>
            <p:cNvPr id="35" name="角丸四角形 34"/>
            <p:cNvSpPr/>
            <p:nvPr/>
          </p:nvSpPr>
          <p:spPr>
            <a:xfrm>
              <a:off x="1011543" y="4762975"/>
              <a:ext cx="4500000" cy="827998"/>
            </a:xfrm>
            <a:prstGeom prst="roundRect">
              <a:avLst/>
            </a:prstGeom>
            <a:noFill/>
            <a:ln w="19050" cmpd="sng">
              <a:solidFill>
                <a:srgbClr val="379837"/>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000" dirty="0" smtClean="0">
                  <a:solidFill>
                    <a:srgbClr val="000000"/>
                  </a:solidFill>
                  <a:latin typeface="+mn-ea"/>
                </a:rPr>
                <a:t>地区</a:t>
              </a:r>
              <a:r>
                <a:rPr lang="ja-JP" altLang="en-US" sz="2000" dirty="0">
                  <a:solidFill>
                    <a:srgbClr val="000000"/>
                  </a:solidFill>
                  <a:latin typeface="+mn-ea"/>
                </a:rPr>
                <a:t>の特産的農作物を</a:t>
              </a:r>
              <a:endParaRPr lang="en-US" altLang="ja-JP" sz="2000" dirty="0">
                <a:solidFill>
                  <a:srgbClr val="000000"/>
                </a:solidFill>
                <a:latin typeface="+mn-ea"/>
              </a:endParaRPr>
            </a:p>
            <a:p>
              <a:r>
                <a:rPr lang="ja-JP" altLang="en-US" sz="2000" dirty="0">
                  <a:solidFill>
                    <a:srgbClr val="000000"/>
                  </a:solidFill>
                  <a:latin typeface="+mn-ea"/>
                </a:rPr>
                <a:t>栽培から収穫・販売まで行う</a:t>
              </a:r>
              <a:r>
                <a:rPr lang="ja-JP" altLang="en-US" sz="2000" dirty="0" smtClean="0">
                  <a:solidFill>
                    <a:srgbClr val="000000"/>
                  </a:solidFill>
                  <a:latin typeface="+mn-ea"/>
                </a:rPr>
                <a:t>授業</a:t>
              </a:r>
              <a:endParaRPr lang="ja-JP" altLang="en-US" sz="2000" dirty="0">
                <a:solidFill>
                  <a:srgbClr val="000000"/>
                </a:solidFill>
                <a:latin typeface="+mn-ea"/>
              </a:endParaRPr>
            </a:p>
          </p:txBody>
        </p:sp>
        <p:sp>
          <p:nvSpPr>
            <p:cNvPr id="43" name="角丸四角形吹き出し 42"/>
            <p:cNvSpPr/>
            <p:nvPr/>
          </p:nvSpPr>
          <p:spPr>
            <a:xfrm>
              <a:off x="5734393" y="4757158"/>
              <a:ext cx="3089899" cy="808159"/>
            </a:xfrm>
            <a:prstGeom prst="wedgeRoundRectCallout">
              <a:avLst>
                <a:gd name="adj1" fmla="val -65717"/>
                <a:gd name="adj2" fmla="val -11026"/>
                <a:gd name="adj3" fmla="val 16667"/>
              </a:avLst>
            </a:prstGeom>
            <a:solidFill>
              <a:srgbClr val="3798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b="1" dirty="0" smtClean="0">
                  <a:solidFill>
                    <a:schemeClr val="bg1"/>
                  </a:solidFill>
                </a:rPr>
                <a:t>学生</a:t>
              </a:r>
              <a:r>
                <a:rPr lang="ja-JP" altLang="en-US" b="1" dirty="0">
                  <a:solidFill>
                    <a:schemeClr val="bg1"/>
                  </a:solidFill>
                </a:rPr>
                <a:t>市場を開催し、地域の人</a:t>
              </a:r>
              <a:endParaRPr lang="en-US" altLang="ja-JP" b="1" dirty="0">
                <a:solidFill>
                  <a:schemeClr val="bg1"/>
                </a:solidFill>
              </a:endParaRPr>
            </a:p>
            <a:p>
              <a:r>
                <a:rPr lang="ja-JP" altLang="en-US" b="1" dirty="0">
                  <a:solidFill>
                    <a:schemeClr val="bg1"/>
                  </a:solidFill>
                </a:rPr>
                <a:t>を招いた販売イベントを</a:t>
              </a:r>
              <a:r>
                <a:rPr lang="ja-JP" altLang="en-US" b="1" dirty="0" smtClean="0">
                  <a:solidFill>
                    <a:schemeClr val="bg1"/>
                  </a:solidFill>
                </a:rPr>
                <a:t>開催</a:t>
              </a:r>
              <a:endParaRPr lang="en-US" altLang="ja-JP" b="1" dirty="0">
                <a:solidFill>
                  <a:schemeClr val="bg1"/>
                </a:solidFill>
              </a:endParaRPr>
            </a:p>
          </p:txBody>
        </p:sp>
        <p:sp>
          <p:nvSpPr>
            <p:cNvPr id="45" name="角丸四角形吹き出し 44"/>
            <p:cNvSpPr/>
            <p:nvPr/>
          </p:nvSpPr>
          <p:spPr>
            <a:xfrm>
              <a:off x="5738688" y="5746552"/>
              <a:ext cx="3089899" cy="808159"/>
            </a:xfrm>
            <a:prstGeom prst="wedgeRoundRectCallout">
              <a:avLst>
                <a:gd name="adj1" fmla="val -65717"/>
                <a:gd name="adj2" fmla="val -11026"/>
                <a:gd name="adj3" fmla="val 16667"/>
              </a:avLst>
            </a:prstGeom>
            <a:solidFill>
              <a:srgbClr val="1986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b="1" dirty="0" smtClean="0">
                  <a:solidFill>
                    <a:schemeClr val="bg1"/>
                  </a:solidFill>
                </a:rPr>
                <a:t>最後</a:t>
              </a:r>
              <a:r>
                <a:rPr lang="ja-JP" altLang="en-US" b="1" dirty="0">
                  <a:solidFill>
                    <a:schemeClr val="bg1"/>
                  </a:solidFill>
                </a:rPr>
                <a:t>には行政に提案する</a:t>
              </a:r>
              <a:endParaRPr lang="en-US" altLang="ja-JP" b="1" dirty="0">
                <a:solidFill>
                  <a:schemeClr val="bg1"/>
                </a:solidFill>
              </a:endParaRPr>
            </a:p>
            <a:p>
              <a:r>
                <a:rPr lang="ja-JP" altLang="en-US" b="1" dirty="0">
                  <a:solidFill>
                    <a:schemeClr val="bg1"/>
                  </a:solidFill>
                </a:rPr>
                <a:t>イベントを開催</a:t>
              </a:r>
              <a:r>
                <a:rPr lang="ja-JP" altLang="en-US" b="1" dirty="0" smtClean="0">
                  <a:solidFill>
                    <a:schemeClr val="bg1"/>
                  </a:solidFill>
                </a:rPr>
                <a:t>！</a:t>
              </a:r>
              <a:endParaRPr lang="en-US" altLang="ja-JP" b="1" dirty="0">
                <a:solidFill>
                  <a:schemeClr val="bg1"/>
                </a:solidFill>
              </a:endParaRPr>
            </a:p>
          </p:txBody>
        </p:sp>
        <p:grpSp>
          <p:nvGrpSpPr>
            <p:cNvPr id="17" name="図形グループ 16"/>
            <p:cNvGrpSpPr/>
            <p:nvPr/>
          </p:nvGrpSpPr>
          <p:grpSpPr>
            <a:xfrm>
              <a:off x="400607" y="5662166"/>
              <a:ext cx="539999" cy="1007997"/>
              <a:chOff x="400607" y="5662166"/>
              <a:chExt cx="539999" cy="1007997"/>
            </a:xfrm>
          </p:grpSpPr>
          <p:sp>
            <p:nvSpPr>
              <p:cNvPr id="53" name="山形 52"/>
              <p:cNvSpPr/>
              <p:nvPr/>
            </p:nvSpPr>
            <p:spPr>
              <a:xfrm rot="5400000">
                <a:off x="166608" y="5896165"/>
                <a:ext cx="1007997" cy="539999"/>
              </a:xfrm>
              <a:prstGeom prst="chevron">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テキスト ボックス 53"/>
              <p:cNvSpPr txBox="1"/>
              <p:nvPr/>
            </p:nvSpPr>
            <p:spPr>
              <a:xfrm>
                <a:off x="440458" y="5890499"/>
                <a:ext cx="461665" cy="727911"/>
              </a:xfrm>
              <a:prstGeom prst="rect">
                <a:avLst/>
              </a:prstGeom>
              <a:noFill/>
            </p:spPr>
            <p:txBody>
              <a:bodyPr vert="eaVert" wrap="none" rtlCol="0">
                <a:spAutoFit/>
              </a:bodyPr>
              <a:lstStyle/>
              <a:p>
                <a:r>
                  <a:rPr lang="en-US" altLang="ja-JP" b="1" dirty="0" smtClean="0">
                    <a:solidFill>
                      <a:srgbClr val="FFFFFF"/>
                    </a:solidFill>
                  </a:rPr>
                  <a:t>6</a:t>
                </a:r>
                <a:r>
                  <a:rPr kumimoji="1" lang="ja-JP" altLang="en-US" b="1" dirty="0" smtClean="0">
                    <a:solidFill>
                      <a:srgbClr val="FFFFFF"/>
                    </a:solidFill>
                  </a:rPr>
                  <a:t>年生</a:t>
                </a:r>
                <a:endParaRPr kumimoji="1" lang="ja-JP" altLang="en-US" b="1" dirty="0">
                  <a:solidFill>
                    <a:srgbClr val="FFFFFF"/>
                  </a:solidFill>
                </a:endParaRPr>
              </a:p>
            </p:txBody>
          </p:sp>
        </p:grpSp>
        <p:grpSp>
          <p:nvGrpSpPr>
            <p:cNvPr id="7" name="図形グループ 6"/>
            <p:cNvGrpSpPr/>
            <p:nvPr/>
          </p:nvGrpSpPr>
          <p:grpSpPr>
            <a:xfrm>
              <a:off x="400607" y="4687796"/>
              <a:ext cx="539999" cy="1007997"/>
              <a:chOff x="400607" y="4687796"/>
              <a:chExt cx="539999" cy="1007997"/>
            </a:xfrm>
          </p:grpSpPr>
          <p:sp>
            <p:nvSpPr>
              <p:cNvPr id="56" name="山形 55"/>
              <p:cNvSpPr/>
              <p:nvPr/>
            </p:nvSpPr>
            <p:spPr>
              <a:xfrm rot="5400000">
                <a:off x="166608" y="4921795"/>
                <a:ext cx="1007997" cy="539999"/>
              </a:xfrm>
              <a:prstGeom prst="chevron">
                <a:avLst/>
              </a:prstGeom>
              <a:solidFill>
                <a:schemeClr val="accent3"/>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テキスト ボックス 56"/>
              <p:cNvSpPr txBox="1"/>
              <p:nvPr/>
            </p:nvSpPr>
            <p:spPr>
              <a:xfrm>
                <a:off x="440458" y="4916129"/>
                <a:ext cx="461665" cy="725431"/>
              </a:xfrm>
              <a:prstGeom prst="rect">
                <a:avLst/>
              </a:prstGeom>
              <a:noFill/>
            </p:spPr>
            <p:txBody>
              <a:bodyPr vert="eaVert" wrap="none" rtlCol="0">
                <a:spAutoFit/>
              </a:bodyPr>
              <a:lstStyle/>
              <a:p>
                <a:r>
                  <a:rPr lang="en-US" altLang="ja-JP" b="1" dirty="0">
                    <a:solidFill>
                      <a:srgbClr val="FFFFFF"/>
                    </a:solidFill>
                  </a:rPr>
                  <a:t>5</a:t>
                </a:r>
                <a:r>
                  <a:rPr kumimoji="1" lang="ja-JP" altLang="en-US" b="1" dirty="0" smtClean="0">
                    <a:solidFill>
                      <a:srgbClr val="FFFFFF"/>
                    </a:solidFill>
                  </a:rPr>
                  <a:t>年生</a:t>
                </a:r>
                <a:endParaRPr kumimoji="1" lang="ja-JP" altLang="en-US" b="1" dirty="0">
                  <a:solidFill>
                    <a:srgbClr val="FFFFFF"/>
                  </a:solidFill>
                </a:endParaRPr>
              </a:p>
            </p:txBody>
          </p:sp>
        </p:grpSp>
        <p:grpSp>
          <p:nvGrpSpPr>
            <p:cNvPr id="4" name="図形グループ 3"/>
            <p:cNvGrpSpPr/>
            <p:nvPr/>
          </p:nvGrpSpPr>
          <p:grpSpPr>
            <a:xfrm>
              <a:off x="400607" y="3731111"/>
              <a:ext cx="539999" cy="1007997"/>
              <a:chOff x="400607" y="3731111"/>
              <a:chExt cx="539999" cy="1007997"/>
            </a:xfrm>
          </p:grpSpPr>
          <p:sp>
            <p:nvSpPr>
              <p:cNvPr id="59" name="山形 58"/>
              <p:cNvSpPr/>
              <p:nvPr/>
            </p:nvSpPr>
            <p:spPr>
              <a:xfrm rot="5400000">
                <a:off x="166608" y="3965110"/>
                <a:ext cx="1007997" cy="539999"/>
              </a:xfrm>
              <a:prstGeom prst="chevron">
                <a:avLst/>
              </a:prstGeom>
              <a:solidFill>
                <a:srgbClr val="EBA62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60" name="テキスト ボックス 59"/>
              <p:cNvSpPr txBox="1"/>
              <p:nvPr/>
            </p:nvSpPr>
            <p:spPr>
              <a:xfrm>
                <a:off x="440458" y="3959444"/>
                <a:ext cx="461665" cy="724192"/>
              </a:xfrm>
              <a:prstGeom prst="rect">
                <a:avLst/>
              </a:prstGeom>
              <a:noFill/>
            </p:spPr>
            <p:txBody>
              <a:bodyPr vert="eaVert" wrap="none" rtlCol="0">
                <a:spAutoFit/>
              </a:bodyPr>
              <a:lstStyle/>
              <a:p>
                <a:r>
                  <a:rPr lang="en-US" altLang="ja-JP" b="1" dirty="0" smtClean="0">
                    <a:solidFill>
                      <a:srgbClr val="FFFFFF"/>
                    </a:solidFill>
                  </a:rPr>
                  <a:t>4</a:t>
                </a:r>
                <a:r>
                  <a:rPr kumimoji="1" lang="ja-JP" altLang="en-US" b="1" dirty="0" smtClean="0">
                    <a:solidFill>
                      <a:srgbClr val="FFFFFF"/>
                    </a:solidFill>
                  </a:rPr>
                  <a:t>年生</a:t>
                </a:r>
                <a:endParaRPr kumimoji="1" lang="ja-JP" altLang="en-US" b="1" dirty="0">
                  <a:solidFill>
                    <a:srgbClr val="FFFFFF"/>
                  </a:solidFill>
                </a:endParaRPr>
              </a:p>
            </p:txBody>
          </p:sp>
        </p:grpSp>
        <p:sp>
          <p:nvSpPr>
            <p:cNvPr id="32" name="正方形/長方形 31"/>
            <p:cNvSpPr/>
            <p:nvPr/>
          </p:nvSpPr>
          <p:spPr>
            <a:xfrm>
              <a:off x="203150" y="3204141"/>
              <a:ext cx="8762260" cy="3527996"/>
            </a:xfrm>
            <a:prstGeom prst="rect">
              <a:avLst/>
            </a:prstGeom>
            <a:no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203149" y="3204139"/>
              <a:ext cx="8762261" cy="400110"/>
            </a:xfrm>
            <a:prstGeom prst="rect">
              <a:avLst/>
            </a:prstGeom>
            <a:solidFill>
              <a:srgbClr val="666666"/>
            </a:solidFill>
          </p:spPr>
          <p:txBody>
            <a:bodyPr wrap="square" rtlCol="0">
              <a:spAutoFit/>
            </a:bodyPr>
            <a:lstStyle/>
            <a:p>
              <a:pPr algn="ctr"/>
              <a:r>
                <a:rPr lang="ja-JP" altLang="en-US" sz="2000" b="1" dirty="0" smtClean="0">
                  <a:solidFill>
                    <a:srgbClr val="FFFFFF"/>
                  </a:solidFill>
                </a:rPr>
                <a:t>カリキュラム</a:t>
              </a:r>
              <a:endParaRPr kumimoji="1" lang="ja-JP" altLang="en-US" sz="2000" b="1" dirty="0">
                <a:solidFill>
                  <a:srgbClr val="FFFFFF"/>
                </a:solidFill>
              </a:endParaRPr>
            </a:p>
          </p:txBody>
        </p:sp>
      </p:grpSp>
      <p:sp>
        <p:nvSpPr>
          <p:cNvPr id="62" name="スライド番号プレースホルダー 61"/>
          <p:cNvSpPr>
            <a:spLocks noGrp="1"/>
          </p:cNvSpPr>
          <p:nvPr>
            <p:ph type="sldNum" sz="quarter" idx="12"/>
          </p:nvPr>
        </p:nvSpPr>
        <p:spPr>
          <a:xfrm>
            <a:off x="6630174" y="6305038"/>
            <a:ext cx="2133600" cy="365125"/>
          </a:xfrm>
        </p:spPr>
        <p:txBody>
          <a:bodyPr/>
          <a:lstStyle/>
          <a:p>
            <a:fld id="{271F4726-83E1-9743-9CB9-26C44A472F2A}" type="slidenum">
              <a:rPr kumimoji="1" lang="ja-JP" altLang="en-US" smtClean="0"/>
              <a:t>9</a:t>
            </a:fld>
            <a:endParaRPr kumimoji="1" lang="ja-JP" altLang="en-US"/>
          </a:p>
        </p:txBody>
      </p:sp>
    </p:spTree>
    <p:extLst>
      <p:ext uri="{BB962C8B-B14F-4D97-AF65-F5344CB8AC3E}">
        <p14:creationId xmlns:p14="http://schemas.microsoft.com/office/powerpoint/2010/main" val="1479270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ホワイト">
  <a:themeElements>
    <a:clrScheme name="あ">
      <a:dk1>
        <a:sysClr val="windowText" lastClr="000000"/>
      </a:dk1>
      <a:lt1>
        <a:sysClr val="window" lastClr="FFFFFF"/>
      </a:lt1>
      <a:dk2>
        <a:srgbClr val="666666"/>
      </a:dk2>
      <a:lt2>
        <a:srgbClr val="CCCCCC"/>
      </a:lt2>
      <a:accent1>
        <a:srgbClr val="1A3464"/>
      </a:accent1>
      <a:accent2>
        <a:srgbClr val="1986C3"/>
      </a:accent2>
      <a:accent3>
        <a:srgbClr val="369837"/>
      </a:accent3>
      <a:accent4>
        <a:srgbClr val="EBA621"/>
      </a:accent4>
      <a:accent5>
        <a:srgbClr val="FA661C"/>
      </a:accent5>
      <a:accent6>
        <a:srgbClr val="DC3246"/>
      </a:accent6>
      <a:hlink>
        <a:srgbClr val="EBA621"/>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2"/>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自然">
    <a:dk1>
      <a:sysClr val="windowText" lastClr="000000"/>
    </a:dk1>
    <a:lt1>
      <a:sysClr val="window" lastClr="FFFFFF"/>
    </a:lt1>
    <a:dk2>
      <a:srgbClr val="666666"/>
    </a:dk2>
    <a:lt2>
      <a:srgbClr val="CCCCCC"/>
    </a:lt2>
    <a:accent1>
      <a:srgbClr val="3366CC"/>
    </a:accent1>
    <a:accent2>
      <a:srgbClr val="0099CC"/>
    </a:accent2>
    <a:accent3>
      <a:srgbClr val="339933"/>
    </a:accent3>
    <a:accent4>
      <a:srgbClr val="996633"/>
    </a:accent4>
    <a:accent5>
      <a:srgbClr val="FF6600"/>
    </a:accent5>
    <a:accent6>
      <a:srgbClr val="D81341"/>
    </a:accent6>
    <a:hlink>
      <a:srgbClr val="FFCC00"/>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自然">
    <a:dk1>
      <a:sysClr val="windowText" lastClr="000000"/>
    </a:dk1>
    <a:lt1>
      <a:sysClr val="window" lastClr="FFFFFF"/>
    </a:lt1>
    <a:dk2>
      <a:srgbClr val="666666"/>
    </a:dk2>
    <a:lt2>
      <a:srgbClr val="CCCCCC"/>
    </a:lt2>
    <a:accent1>
      <a:srgbClr val="3366CC"/>
    </a:accent1>
    <a:accent2>
      <a:srgbClr val="0099CC"/>
    </a:accent2>
    <a:accent3>
      <a:srgbClr val="339933"/>
    </a:accent3>
    <a:accent4>
      <a:srgbClr val="996633"/>
    </a:accent4>
    <a:accent5>
      <a:srgbClr val="FF6600"/>
    </a:accent5>
    <a:accent6>
      <a:srgbClr val="D81341"/>
    </a:accent6>
    <a:hlink>
      <a:srgbClr val="FFCC00"/>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2786</TotalTime>
  <Words>4099</Words>
  <Application>Microsoft Macintosh PowerPoint</Application>
  <PresentationFormat>画面に合わせる (4:3)</PresentationFormat>
  <Paragraphs>846</Paragraphs>
  <Slides>53</Slides>
  <Notes>19</Notes>
  <HiddenSlides>21</HiddenSlides>
  <MMClips>0</MMClips>
  <ScaleCrop>false</ScaleCrop>
  <HeadingPairs>
    <vt:vector size="4" baseType="variant">
      <vt:variant>
        <vt:lpstr>テーマ</vt:lpstr>
      </vt:variant>
      <vt:variant>
        <vt:i4>1</vt:i4>
      </vt:variant>
      <vt:variant>
        <vt:lpstr>スライド タイトル</vt:lpstr>
      </vt:variant>
      <vt:variant>
        <vt:i4>53</vt:i4>
      </vt:variant>
    </vt:vector>
  </HeadingPairs>
  <TitlesOfParts>
    <vt:vector size="54" baseType="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itabashi</dc:creator>
  <cp:lastModifiedBy>kobayashi</cp:lastModifiedBy>
  <cp:revision>166</cp:revision>
  <dcterms:created xsi:type="dcterms:W3CDTF">2018-01-15T13:02:53Z</dcterms:created>
  <dcterms:modified xsi:type="dcterms:W3CDTF">2018-01-19T01:56:21Z</dcterms:modified>
</cp:coreProperties>
</file>