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notesSlides/notesSlide3.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drawings/drawing3.xml" ContentType="application/vnd.openxmlformats-officedocument.drawingml.chartshapes+xml"/>
  <Override PartName="/ppt/charts/chart5.xml" ContentType="application/vnd.openxmlformats-officedocument.drawingml.chart+xml"/>
  <Override PartName="/ppt/drawings/drawing4.xml" ContentType="application/vnd.openxmlformats-officedocument.drawingml.chartshapes+xml"/>
  <Override PartName="/ppt/notesSlides/notesSlide4.xml" ContentType="application/vnd.openxmlformats-officedocument.presentationml.notesSlide+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7.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8.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9.xml" ContentType="application/vnd.openxmlformats-officedocument.drawingml.chart+xml"/>
  <Override PartName="/ppt/notesSlides/notesSlide15.xml" ContentType="application/vnd.openxmlformats-officedocument.presentationml.notesSlide+xml"/>
  <Override PartName="/ppt/charts/chart10.xml" ContentType="application/vnd.openxmlformats-officedocument.drawingml.chart+xml"/>
  <Override PartName="/ppt/notesSlides/notesSlide16.xml" ContentType="application/vnd.openxmlformats-officedocument.presentationml.notesSlide+xml"/>
  <Override PartName="/ppt/charts/chart11.xml" ContentType="application/vnd.openxmlformats-officedocument.drawingml.chart+xml"/>
  <Override PartName="/ppt/notesSlides/notesSlide17.xml" ContentType="application/vnd.openxmlformats-officedocument.presentationml.notesSlide+xml"/>
  <Override PartName="/ppt/charts/chart12.xml" ContentType="application/vnd.openxmlformats-officedocument.drawingml.chart+xml"/>
  <Override PartName="/ppt/notesSlides/notesSlide18.xml" ContentType="application/vnd.openxmlformats-officedocument.presentationml.notesSlide+xml"/>
  <Override PartName="/ppt/charts/chart13.xml" ContentType="application/vnd.openxmlformats-officedocument.drawingml.chart+xml"/>
  <Override PartName="/ppt/notesSlides/notesSlide19.xml" ContentType="application/vnd.openxmlformats-officedocument.presentationml.notesSlide+xml"/>
  <Override PartName="/ppt/charts/chart14.xml" ContentType="application/vnd.openxmlformats-officedocument.drawingml.chart+xml"/>
  <Override PartName="/ppt/notesSlides/notesSlide20.xml" ContentType="application/vnd.openxmlformats-officedocument.presentationml.notesSlide+xml"/>
  <Override PartName="/ppt/charts/chart15.xml" ContentType="application/vnd.openxmlformats-officedocument.drawingml.chart+xml"/>
  <Override PartName="/ppt/notesSlides/notesSlide21.xml" ContentType="application/vnd.openxmlformats-officedocument.presentationml.notesSlide+xml"/>
  <Override PartName="/ppt/charts/chart16.xml" ContentType="application/vnd.openxmlformats-officedocument.drawingml.chart+xml"/>
  <Override PartName="/ppt/theme/themeOverride2.xml" ContentType="application/vnd.openxmlformats-officedocument.themeOverride+xml"/>
  <Override PartName="/ppt/notesSlides/notesSlide22.xml" ContentType="application/vnd.openxmlformats-officedocument.presentationml.notesSlide+xml"/>
  <Override PartName="/ppt/charts/chart17.xml" ContentType="application/vnd.openxmlformats-officedocument.drawingml.chart+xml"/>
  <Override PartName="/ppt/notesSlides/notesSlide23.xml" ContentType="application/vnd.openxmlformats-officedocument.presentationml.notesSlide+xml"/>
  <Override PartName="/ppt/charts/chart18.xml" ContentType="application/vnd.openxmlformats-officedocument.drawingml.chart+xml"/>
  <Override PartName="/ppt/drawings/drawing5.xml" ContentType="application/vnd.openxmlformats-officedocument.drawingml.chartshapes+xml"/>
  <Override PartName="/ppt/notesSlides/notesSlide24.xml" ContentType="application/vnd.openxmlformats-officedocument.presentationml.notesSlide+xml"/>
  <Override PartName="/ppt/charts/chart19.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0.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75" r:id="rId3"/>
  </p:sldMasterIdLst>
  <p:notesMasterIdLst>
    <p:notesMasterId r:id="rId69"/>
  </p:notesMasterIdLst>
  <p:handoutMasterIdLst>
    <p:handoutMasterId r:id="rId70"/>
  </p:handoutMasterIdLst>
  <p:sldIdLst>
    <p:sldId id="313" r:id="rId4"/>
    <p:sldId id="315" r:id="rId5"/>
    <p:sldId id="341" r:id="rId6"/>
    <p:sldId id="257" r:id="rId7"/>
    <p:sldId id="312" r:id="rId8"/>
    <p:sldId id="342" r:id="rId9"/>
    <p:sldId id="343" r:id="rId10"/>
    <p:sldId id="344" r:id="rId11"/>
    <p:sldId id="362" r:id="rId12"/>
    <p:sldId id="319" r:id="rId13"/>
    <p:sldId id="369" r:id="rId14"/>
    <p:sldId id="345" r:id="rId15"/>
    <p:sldId id="278" r:id="rId16"/>
    <p:sldId id="280" r:id="rId17"/>
    <p:sldId id="346" r:id="rId18"/>
    <p:sldId id="284" r:id="rId19"/>
    <p:sldId id="283" r:id="rId20"/>
    <p:sldId id="381" r:id="rId21"/>
    <p:sldId id="382" r:id="rId22"/>
    <p:sldId id="385" r:id="rId23"/>
    <p:sldId id="384" r:id="rId24"/>
    <p:sldId id="349" r:id="rId25"/>
    <p:sldId id="325" r:id="rId26"/>
    <p:sldId id="326" r:id="rId27"/>
    <p:sldId id="378" r:id="rId28"/>
    <p:sldId id="387" r:id="rId29"/>
    <p:sldId id="388" r:id="rId30"/>
    <p:sldId id="286" r:id="rId31"/>
    <p:sldId id="393" r:id="rId32"/>
    <p:sldId id="392" r:id="rId33"/>
    <p:sldId id="370" r:id="rId34"/>
    <p:sldId id="288" r:id="rId35"/>
    <p:sldId id="289" r:id="rId36"/>
    <p:sldId id="290" r:id="rId37"/>
    <p:sldId id="360" r:id="rId38"/>
    <p:sldId id="386" r:id="rId39"/>
    <p:sldId id="389" r:id="rId40"/>
    <p:sldId id="390" r:id="rId41"/>
    <p:sldId id="394" r:id="rId42"/>
    <p:sldId id="377" r:id="rId43"/>
    <p:sldId id="287" r:id="rId44"/>
    <p:sldId id="395" r:id="rId45"/>
    <p:sldId id="338" r:id="rId46"/>
    <p:sldId id="291" r:id="rId47"/>
    <p:sldId id="396" r:id="rId48"/>
    <p:sldId id="391" r:id="rId49"/>
    <p:sldId id="266" r:id="rId50"/>
    <p:sldId id="261" r:id="rId51"/>
    <p:sldId id="262" r:id="rId52"/>
    <p:sldId id="264" r:id="rId53"/>
    <p:sldId id="263" r:id="rId54"/>
    <p:sldId id="265" r:id="rId55"/>
    <p:sldId id="260" r:id="rId56"/>
    <p:sldId id="267" r:id="rId57"/>
    <p:sldId id="316" r:id="rId58"/>
    <p:sldId id="324" r:id="rId59"/>
    <p:sldId id="327" r:id="rId60"/>
    <p:sldId id="297" r:id="rId61"/>
    <p:sldId id="298" r:id="rId62"/>
    <p:sldId id="336" r:id="rId63"/>
    <p:sldId id="279" r:id="rId64"/>
    <p:sldId id="310" r:id="rId65"/>
    <p:sldId id="276" r:id="rId66"/>
    <p:sldId id="335" r:id="rId67"/>
    <p:sldId id="399" r:id="rId68"/>
  </p:sldIdLst>
  <p:sldSz cx="9144000" cy="6858000" type="screen4x3"/>
  <p:notesSz cx="9931400" cy="67945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瀬藤　乃介" initials="瀬藤　乃介"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07B9"/>
    <a:srgbClr val="48F52B"/>
    <a:srgbClr val="876B15"/>
    <a:srgbClr val="A14D0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16" autoAdjust="0"/>
    <p:restoredTop sz="89691" autoAdjust="0"/>
  </p:normalViewPr>
  <p:slideViewPr>
    <p:cSldViewPr snapToGrid="0" snapToObjects="1">
      <p:cViewPr varScale="1">
        <p:scale>
          <a:sx n="51" d="100"/>
          <a:sy n="51" d="100"/>
        </p:scale>
        <p:origin x="90" y="360"/>
      </p:cViewPr>
      <p:guideLst>
        <p:guide orient="horz" pos="2160"/>
        <p:guide pos="2880"/>
      </p:guideLst>
    </p:cSldViewPr>
  </p:slideViewPr>
  <p:notesTextViewPr>
    <p:cViewPr>
      <p:scale>
        <a:sx n="100" d="100"/>
        <a:sy n="100" d="100"/>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 Type="http://schemas.openxmlformats.org/officeDocument/2006/relationships/slide" Target="slides/slide4.xml"/><Relationship Id="rId71"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Sony_4GR:&#22303;&#22320;_&#20154;&#21475;&#12464;&#12521;&#12501;&#12354;&#12426;xlsx.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Sony_4GR:&#22303;&#22320;_&#20154;&#21475;&#12464;&#12521;&#12501;&#12354;&#12426;xlsx.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Sony_4GR:&#22303;&#22320;_&#20154;&#21475;&#12464;&#12521;&#12501;&#12354;&#12426;xlsx.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Sony_4GR:&#22303;&#22320;_&#20154;&#21475;&#12464;&#12521;&#12501;&#12354;&#12426;xlsx.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Sony_4GR:&#22303;&#22320;_&#20154;&#21475;&#12464;&#12521;&#12501;&#12354;&#12426;xlsx.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Sony_4GR:&#22303;&#22320;_&#20154;&#21475;&#12464;&#12521;&#12501;&#12354;&#12426;xlsx.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Sony_4GR:&#22303;&#22320;_&#20154;&#21475;&#12464;&#12521;&#12501;&#12354;&#12426;xlsx.xlsx" TargetMode="External"/></Relationships>
</file>

<file path=ppt/charts/_rels/chart16.xml.rels><?xml version="1.0" encoding="UTF-8" standalone="yes"?>
<Relationships xmlns="http://schemas.openxmlformats.org/package/2006/relationships"><Relationship Id="rId2" Type="http://schemas.openxmlformats.org/officeDocument/2006/relationships/oleObject" Target="Macintosh%20HD:Users:MatsumotoNana:Desktop:&#22303;&#22320;/&#20154;&#21475;.xlsx" TargetMode="External"/><Relationship Id="rId1" Type="http://schemas.openxmlformats.org/officeDocument/2006/relationships/themeOverride" Target="../theme/themeOverride2.xml"/></Relationships>
</file>

<file path=ppt/charts/_rels/chart17.xml.rels><?xml version="1.0" encoding="UTF-8" standalone="yes"?>
<Relationships xmlns="http://schemas.openxmlformats.org/package/2006/relationships"><Relationship Id="rId1" Type="http://schemas.openxmlformats.org/officeDocument/2006/relationships/oleObject" Target="Sony_4GR:&#22303;&#22320;_&#20154;&#21475;&#12464;&#12521;&#12501;&#12354;&#12426;xlsx.xlsx" TargetMode="External"/></Relationships>
</file>

<file path=ppt/charts/_rels/chart18.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home:shakoug:s1411318:Desktop:&#12414;&#12377;&#12407;&#12425;.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home:shakoug:s1411318:Desktop:&#12414;&#12377;&#12407;&#12425;.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______1.xlsx"/></Relationships>
</file>

<file path=ppt/charts/_rels/chart20.xml.rels><?xml version="1.0" encoding="UTF-8" standalone="yes"?>
<Relationships xmlns="http://schemas.openxmlformats.org/package/2006/relationships"><Relationship Id="rId1" Type="http://schemas.openxmlformats.org/officeDocument/2006/relationships/oleObject" Target="Sony_4GR:&#22303;&#22320;_&#20154;&#21475;&#12464;&#12521;&#12501;&#12354;&#12426;xlsx.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______2.xlsx"/></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F:\&#22823;&#23398;3&#24180;\&#37117;&#24066;&#35336;&#30011;&#12510;&#12473;&#12479;&#12540;&#12503;&#12521;&#12531;&#23455;&#32722;\&#22303;&#28006;&#24066;&#32113;&#35336;.xlsx" TargetMode="External"/><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20035;&#20171;\Desktop\&#24037;&#26989;.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C:\Users\&#20581;&#22826;&#37070;\Desktop\&#12510;&#12473;&#12503;&#12521;\&#36939;&#36664;&#12288;&#36786;&#26519;&#27700;&#29987;.xlsx" TargetMode="External"/><Relationship Id="rId2" Type="http://schemas.microsoft.com/office/2011/relationships/chartColorStyle" Target="colors1.xml"/><Relationship Id="rId1" Type="http://schemas.microsoft.com/office/2011/relationships/chartStyle" Target="style1.xml"/></Relationships>
</file>

<file path=ppt/charts/_rels/chart7.xml.rels><?xml version="1.0" encoding="UTF-8" standalone="yes"?>
<Relationships xmlns="http://schemas.openxmlformats.org/package/2006/relationships"><Relationship Id="rId1" Type="http://schemas.openxmlformats.org/officeDocument/2006/relationships/oleObject" Target="home:shakoug:s1411318:Desktop:&#12414;&#12377;&#12407;&#12425;.xlsx" TargetMode="Externa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______3.xlsx"/></Relationships>
</file>

<file path=ppt/charts/_rels/chart9.xml.rels><?xml version="1.0" encoding="UTF-8" standalone="yes"?>
<Relationships xmlns="http://schemas.openxmlformats.org/package/2006/relationships"><Relationship Id="rId1" Type="http://schemas.openxmlformats.org/officeDocument/2006/relationships/oleObject" Target="Sony_4GR:&#22303;&#22320;_&#20154;&#21475;&#12464;&#12521;&#12501;&#12354;&#12426;xlsx.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1042735291761099"/>
          <c:y val="9.4872677130417402E-2"/>
          <c:w val="0.86552084319709799"/>
          <c:h val="0.70388644016569302"/>
        </c:manualLayout>
      </c:layout>
      <c:barChart>
        <c:barDir val="col"/>
        <c:grouping val="stacked"/>
        <c:varyColors val="0"/>
        <c:ser>
          <c:idx val="0"/>
          <c:order val="0"/>
          <c:tx>
            <c:strRef>
              <c:f>Sheet1!$A$3</c:f>
              <c:strCache>
                <c:ptCount val="1"/>
                <c:pt idx="0">
                  <c:v>0〜14歳</c:v>
                </c:pt>
              </c:strCache>
            </c:strRef>
          </c:tx>
          <c:invertIfNegative val="0"/>
          <c:cat>
            <c:strRef>
              <c:f>Sheet1!$B$2:$I$2</c:f>
              <c:strCache>
                <c:ptCount val="8"/>
                <c:pt idx="0">
                  <c:v>1980年</c:v>
                </c:pt>
                <c:pt idx="1">
                  <c:v>1985年</c:v>
                </c:pt>
                <c:pt idx="2">
                  <c:v>1990年</c:v>
                </c:pt>
                <c:pt idx="3">
                  <c:v>1995年</c:v>
                </c:pt>
                <c:pt idx="4">
                  <c:v>2000年</c:v>
                </c:pt>
                <c:pt idx="5">
                  <c:v>2005年</c:v>
                </c:pt>
                <c:pt idx="6">
                  <c:v>2010年</c:v>
                </c:pt>
                <c:pt idx="7">
                  <c:v>2015年</c:v>
                </c:pt>
              </c:strCache>
            </c:strRef>
          </c:cat>
          <c:val>
            <c:numRef>
              <c:f>Sheet1!$B$3:$I$3</c:f>
              <c:numCache>
                <c:formatCode>General</c:formatCode>
                <c:ptCount val="8"/>
                <c:pt idx="0">
                  <c:v>29979</c:v>
                </c:pt>
                <c:pt idx="1">
                  <c:v>28873</c:v>
                </c:pt>
                <c:pt idx="2">
                  <c:v>25413</c:v>
                </c:pt>
                <c:pt idx="3">
                  <c:v>22758</c:v>
                </c:pt>
                <c:pt idx="4">
                  <c:v>21076</c:v>
                </c:pt>
                <c:pt idx="5" formatCode="#,##0_ ">
                  <c:v>20233</c:v>
                </c:pt>
                <c:pt idx="6" formatCode="#,##0_ ">
                  <c:v>19695</c:v>
                </c:pt>
                <c:pt idx="7" formatCode="#,##0_ ">
                  <c:v>17808</c:v>
                </c:pt>
              </c:numCache>
            </c:numRef>
          </c:val>
        </c:ser>
        <c:ser>
          <c:idx val="1"/>
          <c:order val="1"/>
          <c:tx>
            <c:strRef>
              <c:f>Sheet1!$A$4</c:f>
              <c:strCache>
                <c:ptCount val="1"/>
                <c:pt idx="0">
                  <c:v>15〜64歳</c:v>
                </c:pt>
              </c:strCache>
            </c:strRef>
          </c:tx>
          <c:invertIfNegative val="0"/>
          <c:cat>
            <c:strRef>
              <c:f>Sheet1!$B$2:$I$2</c:f>
              <c:strCache>
                <c:ptCount val="8"/>
                <c:pt idx="0">
                  <c:v>1980年</c:v>
                </c:pt>
                <c:pt idx="1">
                  <c:v>1985年</c:v>
                </c:pt>
                <c:pt idx="2">
                  <c:v>1990年</c:v>
                </c:pt>
                <c:pt idx="3">
                  <c:v>1995年</c:v>
                </c:pt>
                <c:pt idx="4">
                  <c:v>2000年</c:v>
                </c:pt>
                <c:pt idx="5">
                  <c:v>2005年</c:v>
                </c:pt>
                <c:pt idx="6">
                  <c:v>2010年</c:v>
                </c:pt>
                <c:pt idx="7">
                  <c:v>2015年</c:v>
                </c:pt>
              </c:strCache>
            </c:strRef>
          </c:cat>
          <c:val>
            <c:numRef>
              <c:f>Sheet1!$B$4:$I$4</c:f>
              <c:numCache>
                <c:formatCode>General</c:formatCode>
                <c:ptCount val="8"/>
                <c:pt idx="0">
                  <c:v>81333</c:v>
                </c:pt>
                <c:pt idx="1">
                  <c:v>88197</c:v>
                </c:pt>
                <c:pt idx="2">
                  <c:v>96558</c:v>
                </c:pt>
                <c:pt idx="3">
                  <c:v>100533</c:v>
                </c:pt>
                <c:pt idx="4">
                  <c:v>100533</c:v>
                </c:pt>
                <c:pt idx="5" formatCode="#,##0_ ">
                  <c:v>97194</c:v>
                </c:pt>
                <c:pt idx="6" formatCode="#,##0_ ">
                  <c:v>93397</c:v>
                </c:pt>
                <c:pt idx="7" formatCode="#,##0_ ">
                  <c:v>86025</c:v>
                </c:pt>
              </c:numCache>
            </c:numRef>
          </c:val>
        </c:ser>
        <c:ser>
          <c:idx val="2"/>
          <c:order val="2"/>
          <c:tx>
            <c:strRef>
              <c:f>Sheet1!$A$5</c:f>
              <c:strCache>
                <c:ptCount val="1"/>
                <c:pt idx="0">
                  <c:v>65歳以上</c:v>
                </c:pt>
              </c:strCache>
            </c:strRef>
          </c:tx>
          <c:invertIfNegative val="0"/>
          <c:cat>
            <c:strRef>
              <c:f>Sheet1!$B$2:$I$2</c:f>
              <c:strCache>
                <c:ptCount val="8"/>
                <c:pt idx="0">
                  <c:v>1980年</c:v>
                </c:pt>
                <c:pt idx="1">
                  <c:v>1985年</c:v>
                </c:pt>
                <c:pt idx="2">
                  <c:v>1990年</c:v>
                </c:pt>
                <c:pt idx="3">
                  <c:v>1995年</c:v>
                </c:pt>
                <c:pt idx="4">
                  <c:v>2000年</c:v>
                </c:pt>
                <c:pt idx="5">
                  <c:v>2005年</c:v>
                </c:pt>
                <c:pt idx="6">
                  <c:v>2010年</c:v>
                </c:pt>
                <c:pt idx="7">
                  <c:v>2015年</c:v>
                </c:pt>
              </c:strCache>
            </c:strRef>
          </c:cat>
          <c:val>
            <c:numRef>
              <c:f>Sheet1!$B$5:$I$5</c:f>
              <c:numCache>
                <c:formatCode>General</c:formatCode>
                <c:ptCount val="8"/>
                <c:pt idx="0">
                  <c:v>9963</c:v>
                </c:pt>
                <c:pt idx="1">
                  <c:v>12156</c:v>
                </c:pt>
                <c:pt idx="2">
                  <c:v>14785</c:v>
                </c:pt>
                <c:pt idx="3">
                  <c:v>18507</c:v>
                </c:pt>
                <c:pt idx="4">
                  <c:v>22467</c:v>
                </c:pt>
                <c:pt idx="5" formatCode="#,##0_ ">
                  <c:v>26630</c:v>
                </c:pt>
                <c:pt idx="6" formatCode="#,##0_ ">
                  <c:v>31294</c:v>
                </c:pt>
                <c:pt idx="7" formatCode="#,##0_ ">
                  <c:v>37007</c:v>
                </c:pt>
              </c:numCache>
            </c:numRef>
          </c:val>
        </c:ser>
        <c:dLbls>
          <c:showLegendKey val="0"/>
          <c:showVal val="0"/>
          <c:showCatName val="0"/>
          <c:showSerName val="0"/>
          <c:showPercent val="0"/>
          <c:showBubbleSize val="0"/>
        </c:dLbls>
        <c:gapWidth val="75"/>
        <c:overlap val="100"/>
        <c:serLines/>
        <c:axId val="244781360"/>
        <c:axId val="244773912"/>
      </c:barChart>
      <c:catAx>
        <c:axId val="244781360"/>
        <c:scaling>
          <c:orientation val="minMax"/>
        </c:scaling>
        <c:delete val="1"/>
        <c:axPos val="b"/>
        <c:numFmt formatCode="General" sourceLinked="0"/>
        <c:majorTickMark val="none"/>
        <c:minorTickMark val="none"/>
        <c:tickLblPos val="nextTo"/>
        <c:crossAx val="244773912"/>
        <c:crosses val="autoZero"/>
        <c:auto val="1"/>
        <c:lblAlgn val="ctr"/>
        <c:lblOffset val="100"/>
        <c:noMultiLvlLbl val="0"/>
      </c:catAx>
      <c:valAx>
        <c:axId val="244773912"/>
        <c:scaling>
          <c:orientation val="minMax"/>
        </c:scaling>
        <c:delete val="0"/>
        <c:axPos val="l"/>
        <c:majorGridlines/>
        <c:title>
          <c:tx>
            <c:rich>
              <a:bodyPr rot="0" vert="horz"/>
              <a:lstStyle/>
              <a:p>
                <a:pPr>
                  <a:defRPr sz="1600"/>
                </a:pPr>
                <a:r>
                  <a:rPr lang="ja-JP" altLang="en-US" sz="1600"/>
                  <a:t>（人）</a:t>
                </a:r>
              </a:p>
            </c:rich>
          </c:tx>
          <c:layout>
            <c:manualLayout>
              <c:xMode val="edge"/>
              <c:yMode val="edge"/>
              <c:x val="3.3399876226783219E-2"/>
              <c:y val="2.2277592167149581E-2"/>
            </c:manualLayout>
          </c:layout>
          <c:overlay val="0"/>
        </c:title>
        <c:numFmt formatCode="General" sourceLinked="1"/>
        <c:majorTickMark val="none"/>
        <c:minorTickMark val="none"/>
        <c:tickLblPos val="nextTo"/>
        <c:spPr>
          <a:ln w="9525">
            <a:noFill/>
          </a:ln>
        </c:spPr>
        <c:txPr>
          <a:bodyPr/>
          <a:lstStyle/>
          <a:p>
            <a:pPr>
              <a:defRPr sz="1600"/>
            </a:pPr>
            <a:endParaRPr lang="ja-JP"/>
          </a:p>
        </c:txPr>
        <c:crossAx val="244781360"/>
        <c:crosses val="autoZero"/>
        <c:crossBetween val="between"/>
      </c:valAx>
    </c:plotArea>
    <c:legend>
      <c:legendPos val="b"/>
      <c:layout>
        <c:manualLayout>
          <c:xMode val="edge"/>
          <c:yMode val="edge"/>
          <c:x val="0.19133255435974267"/>
          <c:y val="0.89900519388767341"/>
          <c:w val="0.61188177081574102"/>
          <c:h val="6.3040316036379704E-2"/>
        </c:manualLayout>
      </c:layout>
      <c:overlay val="0"/>
      <c:txPr>
        <a:bodyPr/>
        <a:lstStyle/>
        <a:p>
          <a:pPr>
            <a:defRPr sz="2400"/>
          </a:pPr>
          <a:endParaRPr lang="ja-JP"/>
        </a:p>
      </c:txPr>
    </c:legend>
    <c:plotVisOnly val="1"/>
    <c:dispBlanksAs val="gap"/>
    <c:showDLblsOverMax val="0"/>
  </c:chart>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bar"/>
        <c:grouping val="percentStacked"/>
        <c:varyColors val="0"/>
        <c:ser>
          <c:idx val="0"/>
          <c:order val="0"/>
          <c:tx>
            <c:strRef>
              <c:f>人口!$B$166</c:f>
              <c:strCache>
                <c:ptCount val="1"/>
                <c:pt idx="0">
                  <c:v>第一次産業</c:v>
                </c:pt>
              </c:strCache>
            </c:strRef>
          </c:tx>
          <c:invertIfNegative val="0"/>
          <c:dLbls>
            <c:spPr>
              <a:noFill/>
              <a:ln>
                <a:noFill/>
              </a:ln>
              <a:effectLst/>
            </c:spPr>
            <c:txPr>
              <a:bodyPr/>
              <a:lstStyle/>
              <a:p>
                <a:pPr>
                  <a:defRPr sz="16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人口!$A$167:$A$168</c:f>
              <c:strCache>
                <c:ptCount val="2"/>
                <c:pt idx="0">
                  <c:v>2010年</c:v>
                </c:pt>
                <c:pt idx="1">
                  <c:v>1995年</c:v>
                </c:pt>
              </c:strCache>
            </c:strRef>
          </c:cat>
          <c:val>
            <c:numRef>
              <c:f>人口!$B$167:$B$168</c:f>
              <c:numCache>
                <c:formatCode>General</c:formatCode>
                <c:ptCount val="2"/>
                <c:pt idx="0">
                  <c:v>3.2</c:v>
                </c:pt>
                <c:pt idx="1">
                  <c:v>4.2</c:v>
                </c:pt>
              </c:numCache>
            </c:numRef>
          </c:val>
        </c:ser>
        <c:ser>
          <c:idx val="1"/>
          <c:order val="1"/>
          <c:tx>
            <c:strRef>
              <c:f>人口!$C$166</c:f>
              <c:strCache>
                <c:ptCount val="1"/>
                <c:pt idx="0">
                  <c:v>第二次産業</c:v>
                </c:pt>
              </c:strCache>
            </c:strRef>
          </c:tx>
          <c:invertIfNegative val="0"/>
          <c:dLbls>
            <c:spPr>
              <a:noFill/>
              <a:ln>
                <a:noFill/>
              </a:ln>
              <a:effectLst/>
            </c:spPr>
            <c:txPr>
              <a:bodyPr/>
              <a:lstStyle/>
              <a:p>
                <a:pPr>
                  <a:defRPr sz="16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人口!$A$167:$A$168</c:f>
              <c:strCache>
                <c:ptCount val="2"/>
                <c:pt idx="0">
                  <c:v>2010年</c:v>
                </c:pt>
                <c:pt idx="1">
                  <c:v>1995年</c:v>
                </c:pt>
              </c:strCache>
            </c:strRef>
          </c:cat>
          <c:val>
            <c:numRef>
              <c:f>人口!$C$167:$C$168</c:f>
              <c:numCache>
                <c:formatCode>General</c:formatCode>
                <c:ptCount val="2"/>
                <c:pt idx="0">
                  <c:v>22.4</c:v>
                </c:pt>
                <c:pt idx="1">
                  <c:v>30.2</c:v>
                </c:pt>
              </c:numCache>
            </c:numRef>
          </c:val>
        </c:ser>
        <c:ser>
          <c:idx val="2"/>
          <c:order val="2"/>
          <c:tx>
            <c:strRef>
              <c:f>人口!$D$166</c:f>
              <c:strCache>
                <c:ptCount val="1"/>
                <c:pt idx="0">
                  <c:v>第三次産業</c:v>
                </c:pt>
              </c:strCache>
            </c:strRef>
          </c:tx>
          <c:invertIfNegative val="0"/>
          <c:dLbls>
            <c:spPr>
              <a:noFill/>
              <a:ln>
                <a:noFill/>
              </a:ln>
              <a:effectLst/>
            </c:spPr>
            <c:txPr>
              <a:bodyPr/>
              <a:lstStyle/>
              <a:p>
                <a:pPr>
                  <a:defRPr sz="16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人口!$A$167:$A$168</c:f>
              <c:strCache>
                <c:ptCount val="2"/>
                <c:pt idx="0">
                  <c:v>2010年</c:v>
                </c:pt>
                <c:pt idx="1">
                  <c:v>1995年</c:v>
                </c:pt>
              </c:strCache>
            </c:strRef>
          </c:cat>
          <c:val>
            <c:numRef>
              <c:f>人口!$D$167:$D$168</c:f>
              <c:numCache>
                <c:formatCode>General</c:formatCode>
                <c:ptCount val="2"/>
                <c:pt idx="0">
                  <c:v>67.900000000000006</c:v>
                </c:pt>
                <c:pt idx="1">
                  <c:v>64.900000000000006</c:v>
                </c:pt>
              </c:numCache>
            </c:numRef>
          </c:val>
        </c:ser>
        <c:ser>
          <c:idx val="3"/>
          <c:order val="3"/>
          <c:tx>
            <c:strRef>
              <c:f>人口!$E$166</c:f>
              <c:strCache>
                <c:ptCount val="1"/>
                <c:pt idx="0">
                  <c:v>その他</c:v>
                </c:pt>
              </c:strCache>
            </c:strRef>
          </c:tx>
          <c:invertIfNegative val="0"/>
          <c:dLbls>
            <c:spPr>
              <a:noFill/>
              <a:ln>
                <a:noFill/>
              </a:ln>
              <a:effectLst/>
            </c:spPr>
            <c:txPr>
              <a:bodyPr/>
              <a:lstStyle/>
              <a:p>
                <a:pPr>
                  <a:defRPr sz="16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人口!$A$167:$A$168</c:f>
              <c:strCache>
                <c:ptCount val="2"/>
                <c:pt idx="0">
                  <c:v>2010年</c:v>
                </c:pt>
                <c:pt idx="1">
                  <c:v>1995年</c:v>
                </c:pt>
              </c:strCache>
            </c:strRef>
          </c:cat>
          <c:val>
            <c:numRef>
              <c:f>人口!$E$167:$E$168</c:f>
              <c:numCache>
                <c:formatCode>General</c:formatCode>
                <c:ptCount val="2"/>
                <c:pt idx="0">
                  <c:v>6.5</c:v>
                </c:pt>
                <c:pt idx="1">
                  <c:v>0.7</c:v>
                </c:pt>
              </c:numCache>
            </c:numRef>
          </c:val>
        </c:ser>
        <c:dLbls>
          <c:showLegendKey val="0"/>
          <c:showVal val="1"/>
          <c:showCatName val="0"/>
          <c:showSerName val="0"/>
          <c:showPercent val="0"/>
          <c:showBubbleSize val="0"/>
        </c:dLbls>
        <c:gapWidth val="150"/>
        <c:overlap val="100"/>
        <c:axId val="297161584"/>
        <c:axId val="294436040"/>
      </c:barChart>
      <c:catAx>
        <c:axId val="297161584"/>
        <c:scaling>
          <c:orientation val="minMax"/>
        </c:scaling>
        <c:delete val="0"/>
        <c:axPos val="l"/>
        <c:numFmt formatCode="General" sourceLinked="0"/>
        <c:majorTickMark val="out"/>
        <c:minorTickMark val="none"/>
        <c:tickLblPos val="nextTo"/>
        <c:txPr>
          <a:bodyPr/>
          <a:lstStyle/>
          <a:p>
            <a:pPr>
              <a:defRPr sz="1600"/>
            </a:pPr>
            <a:endParaRPr lang="ja-JP"/>
          </a:p>
        </c:txPr>
        <c:crossAx val="294436040"/>
        <c:crosses val="autoZero"/>
        <c:auto val="1"/>
        <c:lblAlgn val="ctr"/>
        <c:lblOffset val="100"/>
        <c:noMultiLvlLbl val="0"/>
      </c:catAx>
      <c:valAx>
        <c:axId val="294436040"/>
        <c:scaling>
          <c:orientation val="minMax"/>
        </c:scaling>
        <c:delete val="0"/>
        <c:axPos val="b"/>
        <c:majorGridlines/>
        <c:numFmt formatCode="0%" sourceLinked="1"/>
        <c:majorTickMark val="out"/>
        <c:minorTickMark val="none"/>
        <c:tickLblPos val="nextTo"/>
        <c:txPr>
          <a:bodyPr/>
          <a:lstStyle/>
          <a:p>
            <a:pPr>
              <a:defRPr sz="1400"/>
            </a:pPr>
            <a:endParaRPr lang="ja-JP"/>
          </a:p>
        </c:txPr>
        <c:crossAx val="297161584"/>
        <c:crosses val="autoZero"/>
        <c:crossBetween val="between"/>
      </c:valAx>
    </c:plotArea>
    <c:legend>
      <c:legendPos val="r"/>
      <c:overlay val="0"/>
      <c:txPr>
        <a:bodyPr/>
        <a:lstStyle/>
        <a:p>
          <a:pPr>
            <a:defRPr sz="1600"/>
          </a:pPr>
          <a:endParaRPr lang="ja-JP"/>
        </a:p>
      </c:txPr>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9.9568871305196094E-2"/>
          <c:y val="8.2750200683256503E-2"/>
          <c:w val="0.82149088446123897"/>
          <c:h val="0.82657475684656601"/>
        </c:manualLayout>
      </c:layout>
      <c:lineChart>
        <c:grouping val="standard"/>
        <c:varyColors val="0"/>
        <c:ser>
          <c:idx val="0"/>
          <c:order val="0"/>
          <c:tx>
            <c:strRef>
              <c:f>Sheet1!$M$37</c:f>
              <c:strCache>
                <c:ptCount val="1"/>
                <c:pt idx="0">
                  <c:v>男</c:v>
                </c:pt>
              </c:strCache>
            </c:strRef>
          </c:tx>
          <c:cat>
            <c:strRef>
              <c:f>Sheet1!$L$38:$L$44</c:f>
              <c:strCache>
                <c:ptCount val="7"/>
                <c:pt idx="0">
                  <c:v>2010年</c:v>
                </c:pt>
                <c:pt idx="1">
                  <c:v>2011年</c:v>
                </c:pt>
                <c:pt idx="2">
                  <c:v>2012年</c:v>
                </c:pt>
                <c:pt idx="3">
                  <c:v>2013年</c:v>
                </c:pt>
                <c:pt idx="4">
                  <c:v>2014年</c:v>
                </c:pt>
                <c:pt idx="5">
                  <c:v>2015年</c:v>
                </c:pt>
                <c:pt idx="6">
                  <c:v>2016年</c:v>
                </c:pt>
              </c:strCache>
            </c:strRef>
          </c:cat>
          <c:val>
            <c:numRef>
              <c:f>Sheet1!$M$38:$M$44</c:f>
              <c:numCache>
                <c:formatCode>#,##0_);[Red]\(#,##0\)</c:formatCode>
                <c:ptCount val="7"/>
                <c:pt idx="0">
                  <c:v>30945</c:v>
                </c:pt>
                <c:pt idx="1">
                  <c:v>30599</c:v>
                </c:pt>
                <c:pt idx="2" formatCode="General">
                  <c:v>30669</c:v>
                </c:pt>
                <c:pt idx="3" formatCode="General">
                  <c:v>30576</c:v>
                </c:pt>
                <c:pt idx="4" formatCode="General">
                  <c:v>30455</c:v>
                </c:pt>
                <c:pt idx="5" formatCode="General">
                  <c:v>30190</c:v>
                </c:pt>
                <c:pt idx="6" formatCode="General">
                  <c:v>30182</c:v>
                </c:pt>
              </c:numCache>
            </c:numRef>
          </c:val>
          <c:smooth val="0"/>
        </c:ser>
        <c:ser>
          <c:idx val="1"/>
          <c:order val="1"/>
          <c:tx>
            <c:strRef>
              <c:f>Sheet1!$N$37</c:f>
              <c:strCache>
                <c:ptCount val="1"/>
                <c:pt idx="0">
                  <c:v>女</c:v>
                </c:pt>
              </c:strCache>
            </c:strRef>
          </c:tx>
          <c:cat>
            <c:strRef>
              <c:f>Sheet1!$L$38:$L$44</c:f>
              <c:strCache>
                <c:ptCount val="7"/>
                <c:pt idx="0">
                  <c:v>2010年</c:v>
                </c:pt>
                <c:pt idx="1">
                  <c:v>2011年</c:v>
                </c:pt>
                <c:pt idx="2">
                  <c:v>2012年</c:v>
                </c:pt>
                <c:pt idx="3">
                  <c:v>2013年</c:v>
                </c:pt>
                <c:pt idx="4">
                  <c:v>2014年</c:v>
                </c:pt>
                <c:pt idx="5">
                  <c:v>2015年</c:v>
                </c:pt>
                <c:pt idx="6">
                  <c:v>2016年</c:v>
                </c:pt>
              </c:strCache>
            </c:strRef>
          </c:cat>
          <c:val>
            <c:numRef>
              <c:f>Sheet1!$N$38:$N$44</c:f>
              <c:numCache>
                <c:formatCode>#,##0_);[Red]\(#,##0\)</c:formatCode>
                <c:ptCount val="7"/>
                <c:pt idx="0" formatCode="General">
                  <c:v>31360</c:v>
                </c:pt>
                <c:pt idx="1">
                  <c:v>31096</c:v>
                </c:pt>
                <c:pt idx="2" formatCode="General">
                  <c:v>30969</c:v>
                </c:pt>
                <c:pt idx="3" formatCode="General">
                  <c:v>30863</c:v>
                </c:pt>
                <c:pt idx="4" formatCode="General">
                  <c:v>30739</c:v>
                </c:pt>
                <c:pt idx="5" formatCode="General">
                  <c:v>30391</c:v>
                </c:pt>
                <c:pt idx="6" formatCode="General">
                  <c:v>30404</c:v>
                </c:pt>
              </c:numCache>
            </c:numRef>
          </c:val>
          <c:smooth val="0"/>
        </c:ser>
        <c:dLbls>
          <c:showLegendKey val="0"/>
          <c:showVal val="0"/>
          <c:showCatName val="0"/>
          <c:showSerName val="0"/>
          <c:showPercent val="0"/>
          <c:showBubbleSize val="0"/>
        </c:dLbls>
        <c:marker val="1"/>
        <c:smooth val="0"/>
        <c:axId val="297548536"/>
        <c:axId val="297545792"/>
      </c:lineChart>
      <c:catAx>
        <c:axId val="297548536"/>
        <c:scaling>
          <c:orientation val="minMax"/>
        </c:scaling>
        <c:delete val="0"/>
        <c:axPos val="b"/>
        <c:numFmt formatCode="General" sourceLinked="0"/>
        <c:majorTickMark val="out"/>
        <c:minorTickMark val="none"/>
        <c:tickLblPos val="nextTo"/>
        <c:txPr>
          <a:bodyPr/>
          <a:lstStyle/>
          <a:p>
            <a:pPr>
              <a:defRPr sz="1400"/>
            </a:pPr>
            <a:endParaRPr lang="ja-JP"/>
          </a:p>
        </c:txPr>
        <c:crossAx val="297545792"/>
        <c:crosses val="autoZero"/>
        <c:auto val="1"/>
        <c:lblAlgn val="ctr"/>
        <c:lblOffset val="100"/>
        <c:noMultiLvlLbl val="0"/>
      </c:catAx>
      <c:valAx>
        <c:axId val="297545792"/>
        <c:scaling>
          <c:orientation val="minMax"/>
        </c:scaling>
        <c:delete val="0"/>
        <c:axPos val="l"/>
        <c:majorGridlines/>
        <c:title>
          <c:tx>
            <c:rich>
              <a:bodyPr rot="0" vert="horz"/>
              <a:lstStyle/>
              <a:p>
                <a:pPr>
                  <a:defRPr sz="1200"/>
                </a:pPr>
                <a:r>
                  <a:rPr lang="ja-JP" altLang="en-US" sz="1200" dirty="0" smtClean="0"/>
                  <a:t>（人）</a:t>
                </a:r>
                <a:endParaRPr lang="ja-JP" altLang="en-US" sz="1200" dirty="0"/>
              </a:p>
            </c:rich>
          </c:tx>
          <c:layout>
            <c:manualLayout>
              <c:xMode val="edge"/>
              <c:yMode val="edge"/>
              <c:x val="1.5304318413213801E-2"/>
              <c:y val="1.73614352119775E-2"/>
            </c:manualLayout>
          </c:layout>
          <c:overlay val="0"/>
        </c:title>
        <c:numFmt formatCode="#,##0_);[Red]\(#,##0\)" sourceLinked="1"/>
        <c:majorTickMark val="out"/>
        <c:minorTickMark val="none"/>
        <c:tickLblPos val="nextTo"/>
        <c:txPr>
          <a:bodyPr/>
          <a:lstStyle/>
          <a:p>
            <a:pPr>
              <a:defRPr sz="1400"/>
            </a:pPr>
            <a:endParaRPr lang="ja-JP"/>
          </a:p>
        </c:txPr>
        <c:crossAx val="297548536"/>
        <c:crosses val="autoZero"/>
        <c:crossBetween val="between"/>
      </c:valAx>
    </c:plotArea>
    <c:legend>
      <c:legendPos val="r"/>
      <c:layout>
        <c:manualLayout>
          <c:xMode val="edge"/>
          <c:yMode val="edge"/>
          <c:x val="0.931577387181453"/>
          <c:y val="0.44093191703847501"/>
          <c:w val="6.8422612818546696E-2"/>
          <c:h val="0.11813616592305"/>
        </c:manualLayout>
      </c:layout>
      <c:overlay val="0"/>
      <c:txPr>
        <a:bodyPr/>
        <a:lstStyle/>
        <a:p>
          <a:pPr>
            <a:defRPr sz="1800"/>
          </a:pPr>
          <a:endParaRPr lang="ja-JP"/>
        </a:p>
      </c:txPr>
    </c:legend>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8.1150262699923106E-2"/>
          <c:y val="0.108631226570234"/>
          <c:w val="0.84034568006871002"/>
          <c:h val="0.80679750465818401"/>
        </c:manualLayout>
      </c:layout>
      <c:lineChart>
        <c:grouping val="standard"/>
        <c:varyColors val="0"/>
        <c:ser>
          <c:idx val="0"/>
          <c:order val="0"/>
          <c:tx>
            <c:strRef>
              <c:f>Sheet1!$M$71</c:f>
              <c:strCache>
                <c:ptCount val="1"/>
                <c:pt idx="0">
                  <c:v>男</c:v>
                </c:pt>
              </c:strCache>
            </c:strRef>
          </c:tx>
          <c:cat>
            <c:strRef>
              <c:f>Sheet1!$L$72:$L$78</c:f>
              <c:strCache>
                <c:ptCount val="7"/>
                <c:pt idx="0">
                  <c:v>2010年</c:v>
                </c:pt>
                <c:pt idx="1">
                  <c:v>2011年</c:v>
                </c:pt>
                <c:pt idx="2">
                  <c:v>2012年</c:v>
                </c:pt>
                <c:pt idx="3">
                  <c:v>2013年</c:v>
                </c:pt>
                <c:pt idx="4">
                  <c:v>2014年</c:v>
                </c:pt>
                <c:pt idx="5">
                  <c:v>2015年</c:v>
                </c:pt>
                <c:pt idx="6">
                  <c:v>2016年</c:v>
                </c:pt>
              </c:strCache>
            </c:strRef>
          </c:cat>
          <c:val>
            <c:numRef>
              <c:f>Sheet1!$M$72:$M$78</c:f>
              <c:numCache>
                <c:formatCode>#,##0_);[Red]\(#,##0\)</c:formatCode>
                <c:ptCount val="7"/>
                <c:pt idx="0" formatCode="General">
                  <c:v>20641</c:v>
                </c:pt>
                <c:pt idx="1">
                  <c:v>20813</c:v>
                </c:pt>
                <c:pt idx="2" formatCode="General">
                  <c:v>20687</c:v>
                </c:pt>
                <c:pt idx="3" formatCode="General">
                  <c:v>20676</c:v>
                </c:pt>
                <c:pt idx="4" formatCode="General">
                  <c:v>20567</c:v>
                </c:pt>
                <c:pt idx="5" formatCode="General">
                  <c:v>20480</c:v>
                </c:pt>
                <c:pt idx="6" formatCode="General">
                  <c:v>20468</c:v>
                </c:pt>
              </c:numCache>
            </c:numRef>
          </c:val>
          <c:smooth val="0"/>
        </c:ser>
        <c:ser>
          <c:idx val="1"/>
          <c:order val="1"/>
          <c:tx>
            <c:strRef>
              <c:f>Sheet1!$N$71</c:f>
              <c:strCache>
                <c:ptCount val="1"/>
                <c:pt idx="0">
                  <c:v>女</c:v>
                </c:pt>
              </c:strCache>
            </c:strRef>
          </c:tx>
          <c:cat>
            <c:strRef>
              <c:f>Sheet1!$L$72:$L$78</c:f>
              <c:strCache>
                <c:ptCount val="7"/>
                <c:pt idx="0">
                  <c:v>2010年</c:v>
                </c:pt>
                <c:pt idx="1">
                  <c:v>2011年</c:v>
                </c:pt>
                <c:pt idx="2">
                  <c:v>2012年</c:v>
                </c:pt>
                <c:pt idx="3">
                  <c:v>2013年</c:v>
                </c:pt>
                <c:pt idx="4">
                  <c:v>2014年</c:v>
                </c:pt>
                <c:pt idx="5">
                  <c:v>2015年</c:v>
                </c:pt>
                <c:pt idx="6">
                  <c:v>2016年</c:v>
                </c:pt>
              </c:strCache>
            </c:strRef>
          </c:cat>
          <c:val>
            <c:numRef>
              <c:f>Sheet1!$N$72:$N$78</c:f>
              <c:numCache>
                <c:formatCode>#,##0_);[Red]\(#,##0\)</c:formatCode>
                <c:ptCount val="7"/>
                <c:pt idx="0" formatCode="General">
                  <c:v>20897</c:v>
                </c:pt>
                <c:pt idx="1">
                  <c:v>21026</c:v>
                </c:pt>
                <c:pt idx="2" formatCode="General">
                  <c:v>20928</c:v>
                </c:pt>
                <c:pt idx="3" formatCode="General">
                  <c:v>20784</c:v>
                </c:pt>
                <c:pt idx="4" formatCode="General">
                  <c:v>20817</c:v>
                </c:pt>
                <c:pt idx="5" formatCode="General">
                  <c:v>20775</c:v>
                </c:pt>
                <c:pt idx="6" formatCode="General">
                  <c:v>20762</c:v>
                </c:pt>
              </c:numCache>
            </c:numRef>
          </c:val>
          <c:smooth val="0"/>
        </c:ser>
        <c:dLbls>
          <c:showLegendKey val="0"/>
          <c:showVal val="0"/>
          <c:showCatName val="0"/>
          <c:showSerName val="0"/>
          <c:showPercent val="0"/>
          <c:showBubbleSize val="0"/>
        </c:dLbls>
        <c:marker val="1"/>
        <c:smooth val="0"/>
        <c:axId val="297550104"/>
        <c:axId val="297549712"/>
      </c:lineChart>
      <c:catAx>
        <c:axId val="297550104"/>
        <c:scaling>
          <c:orientation val="minMax"/>
        </c:scaling>
        <c:delete val="0"/>
        <c:axPos val="b"/>
        <c:numFmt formatCode="General" sourceLinked="0"/>
        <c:majorTickMark val="out"/>
        <c:minorTickMark val="none"/>
        <c:tickLblPos val="nextTo"/>
        <c:txPr>
          <a:bodyPr/>
          <a:lstStyle/>
          <a:p>
            <a:pPr>
              <a:defRPr sz="1400"/>
            </a:pPr>
            <a:endParaRPr lang="ja-JP"/>
          </a:p>
        </c:txPr>
        <c:crossAx val="297549712"/>
        <c:crosses val="autoZero"/>
        <c:auto val="1"/>
        <c:lblAlgn val="ctr"/>
        <c:lblOffset val="100"/>
        <c:noMultiLvlLbl val="0"/>
      </c:catAx>
      <c:valAx>
        <c:axId val="297549712"/>
        <c:scaling>
          <c:orientation val="minMax"/>
        </c:scaling>
        <c:delete val="0"/>
        <c:axPos val="l"/>
        <c:majorGridlines/>
        <c:title>
          <c:tx>
            <c:rich>
              <a:bodyPr rot="0" vert="horz"/>
              <a:lstStyle/>
              <a:p>
                <a:pPr>
                  <a:defRPr sz="1400"/>
                </a:pPr>
                <a:r>
                  <a:rPr lang="ja-JP" altLang="en-US" sz="1400" dirty="0" smtClean="0"/>
                  <a:t>（人）</a:t>
                </a:r>
                <a:endParaRPr lang="ja-JP" altLang="en-US" sz="1400" dirty="0"/>
              </a:p>
            </c:rich>
          </c:tx>
          <c:layout>
            <c:manualLayout>
              <c:xMode val="edge"/>
              <c:yMode val="edge"/>
              <c:x val="1.4736934353311E-2"/>
              <c:y val="2.66206756733295E-2"/>
            </c:manualLayout>
          </c:layout>
          <c:overlay val="0"/>
        </c:title>
        <c:numFmt formatCode="General" sourceLinked="1"/>
        <c:majorTickMark val="out"/>
        <c:minorTickMark val="none"/>
        <c:tickLblPos val="nextTo"/>
        <c:txPr>
          <a:bodyPr/>
          <a:lstStyle/>
          <a:p>
            <a:pPr>
              <a:defRPr sz="1400"/>
            </a:pPr>
            <a:endParaRPr lang="ja-JP"/>
          </a:p>
        </c:txPr>
        <c:crossAx val="297550104"/>
        <c:crosses val="autoZero"/>
        <c:crossBetween val="between"/>
      </c:valAx>
    </c:plotArea>
    <c:legend>
      <c:legendPos val="r"/>
      <c:overlay val="0"/>
      <c:txPr>
        <a:bodyPr/>
        <a:lstStyle/>
        <a:p>
          <a:pPr>
            <a:defRPr sz="1800"/>
          </a:pPr>
          <a:endParaRPr lang="ja-JP"/>
        </a:p>
      </c:txPr>
    </c:legend>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8.1491083677889806E-2"/>
          <c:y val="9.5654187774451505E-2"/>
          <c:w val="0.85194269466316697"/>
          <c:h val="0.83247589113402498"/>
        </c:manualLayout>
      </c:layout>
      <c:lineChart>
        <c:grouping val="standard"/>
        <c:varyColors val="0"/>
        <c:ser>
          <c:idx val="0"/>
          <c:order val="0"/>
          <c:tx>
            <c:strRef>
              <c:f>Sheet1!$M$61</c:f>
              <c:strCache>
                <c:ptCount val="1"/>
                <c:pt idx="0">
                  <c:v>男</c:v>
                </c:pt>
              </c:strCache>
            </c:strRef>
          </c:tx>
          <c:cat>
            <c:strRef>
              <c:f>Sheet1!$L$62:$L$68</c:f>
              <c:strCache>
                <c:ptCount val="7"/>
                <c:pt idx="0">
                  <c:v>2010年</c:v>
                </c:pt>
                <c:pt idx="1">
                  <c:v>2011年</c:v>
                </c:pt>
                <c:pt idx="2">
                  <c:v>2012年</c:v>
                </c:pt>
                <c:pt idx="3">
                  <c:v>2013年</c:v>
                </c:pt>
                <c:pt idx="4">
                  <c:v>2014年</c:v>
                </c:pt>
                <c:pt idx="5">
                  <c:v>2015年</c:v>
                </c:pt>
                <c:pt idx="6">
                  <c:v>2016年</c:v>
                </c:pt>
              </c:strCache>
            </c:strRef>
          </c:cat>
          <c:val>
            <c:numRef>
              <c:f>Sheet1!$M$62:$M$68</c:f>
              <c:numCache>
                <c:formatCode>#,##0_);[Red]\(#,##0\)</c:formatCode>
                <c:ptCount val="7"/>
                <c:pt idx="0">
                  <c:v>16025</c:v>
                </c:pt>
                <c:pt idx="1">
                  <c:v>15842</c:v>
                </c:pt>
                <c:pt idx="2" formatCode="General">
                  <c:v>15973</c:v>
                </c:pt>
                <c:pt idx="3" formatCode="General">
                  <c:v>16127</c:v>
                </c:pt>
                <c:pt idx="4" formatCode="General">
                  <c:v>15972</c:v>
                </c:pt>
                <c:pt idx="5" formatCode="General">
                  <c:v>15714</c:v>
                </c:pt>
                <c:pt idx="6" formatCode="General">
                  <c:v>15712</c:v>
                </c:pt>
              </c:numCache>
            </c:numRef>
          </c:val>
          <c:smooth val="0"/>
        </c:ser>
        <c:ser>
          <c:idx val="1"/>
          <c:order val="1"/>
          <c:tx>
            <c:strRef>
              <c:f>Sheet1!$N$61</c:f>
              <c:strCache>
                <c:ptCount val="1"/>
                <c:pt idx="0">
                  <c:v>女</c:v>
                </c:pt>
              </c:strCache>
            </c:strRef>
          </c:tx>
          <c:cat>
            <c:strRef>
              <c:f>Sheet1!$L$62:$L$68</c:f>
              <c:strCache>
                <c:ptCount val="7"/>
                <c:pt idx="0">
                  <c:v>2010年</c:v>
                </c:pt>
                <c:pt idx="1">
                  <c:v>2011年</c:v>
                </c:pt>
                <c:pt idx="2">
                  <c:v>2012年</c:v>
                </c:pt>
                <c:pt idx="3">
                  <c:v>2013年</c:v>
                </c:pt>
                <c:pt idx="4">
                  <c:v>2014年</c:v>
                </c:pt>
                <c:pt idx="5">
                  <c:v>2015年</c:v>
                </c:pt>
                <c:pt idx="6">
                  <c:v>2016年</c:v>
                </c:pt>
              </c:strCache>
            </c:strRef>
          </c:cat>
          <c:val>
            <c:numRef>
              <c:f>Sheet1!$N$62:$N$68</c:f>
              <c:numCache>
                <c:formatCode>#,##0_);[Red]\(#,##0\)</c:formatCode>
                <c:ptCount val="7"/>
                <c:pt idx="0" formatCode="General">
                  <c:v>15716</c:v>
                </c:pt>
                <c:pt idx="1">
                  <c:v>15633</c:v>
                </c:pt>
                <c:pt idx="2" formatCode="General">
                  <c:v>15648</c:v>
                </c:pt>
                <c:pt idx="3" formatCode="General">
                  <c:v>15631</c:v>
                </c:pt>
                <c:pt idx="4" formatCode="General">
                  <c:v>15511</c:v>
                </c:pt>
                <c:pt idx="5" formatCode="General">
                  <c:v>15336</c:v>
                </c:pt>
                <c:pt idx="6" formatCode="General">
                  <c:v>15328</c:v>
                </c:pt>
              </c:numCache>
            </c:numRef>
          </c:val>
          <c:smooth val="0"/>
        </c:ser>
        <c:dLbls>
          <c:showLegendKey val="0"/>
          <c:showVal val="0"/>
          <c:showCatName val="0"/>
          <c:showSerName val="0"/>
          <c:showPercent val="0"/>
          <c:showBubbleSize val="0"/>
        </c:dLbls>
        <c:marker val="1"/>
        <c:smooth val="0"/>
        <c:axId val="297548928"/>
        <c:axId val="297547360"/>
      </c:lineChart>
      <c:catAx>
        <c:axId val="297548928"/>
        <c:scaling>
          <c:orientation val="minMax"/>
        </c:scaling>
        <c:delete val="0"/>
        <c:axPos val="b"/>
        <c:numFmt formatCode="General" sourceLinked="0"/>
        <c:majorTickMark val="out"/>
        <c:minorTickMark val="none"/>
        <c:tickLblPos val="nextTo"/>
        <c:txPr>
          <a:bodyPr/>
          <a:lstStyle/>
          <a:p>
            <a:pPr>
              <a:defRPr sz="1400"/>
            </a:pPr>
            <a:endParaRPr lang="ja-JP"/>
          </a:p>
        </c:txPr>
        <c:crossAx val="297547360"/>
        <c:crosses val="autoZero"/>
        <c:auto val="1"/>
        <c:lblAlgn val="ctr"/>
        <c:lblOffset val="100"/>
        <c:noMultiLvlLbl val="0"/>
      </c:catAx>
      <c:valAx>
        <c:axId val="297547360"/>
        <c:scaling>
          <c:orientation val="minMax"/>
        </c:scaling>
        <c:delete val="0"/>
        <c:axPos val="l"/>
        <c:majorGridlines/>
        <c:title>
          <c:tx>
            <c:rich>
              <a:bodyPr rot="0" vert="horz"/>
              <a:lstStyle/>
              <a:p>
                <a:pPr>
                  <a:defRPr sz="1400"/>
                </a:pPr>
                <a:r>
                  <a:rPr lang="ja-JP" altLang="en-US" sz="1400" dirty="0" smtClean="0"/>
                  <a:t>（人）</a:t>
                </a:r>
                <a:endParaRPr lang="ja-JP" altLang="en-US" sz="1400" dirty="0"/>
              </a:p>
            </c:rich>
          </c:tx>
          <c:layout>
            <c:manualLayout>
              <c:xMode val="edge"/>
              <c:yMode val="edge"/>
              <c:x val="3.2361111270368503E-2"/>
              <c:y val="3.0236316566930099E-2"/>
            </c:manualLayout>
          </c:layout>
          <c:overlay val="0"/>
        </c:title>
        <c:numFmt formatCode="#,##0_);[Red]\(#,##0\)" sourceLinked="1"/>
        <c:majorTickMark val="out"/>
        <c:minorTickMark val="none"/>
        <c:tickLblPos val="nextTo"/>
        <c:txPr>
          <a:bodyPr/>
          <a:lstStyle/>
          <a:p>
            <a:pPr>
              <a:defRPr sz="1400"/>
            </a:pPr>
            <a:endParaRPr lang="ja-JP"/>
          </a:p>
        </c:txPr>
        <c:crossAx val="297548928"/>
        <c:crosses val="autoZero"/>
        <c:crossBetween val="between"/>
      </c:valAx>
    </c:plotArea>
    <c:legend>
      <c:legendPos val="r"/>
      <c:layout>
        <c:manualLayout>
          <c:xMode val="edge"/>
          <c:yMode val="edge"/>
          <c:x val="0.93611111111111101"/>
          <c:y val="0.44625549195221498"/>
          <c:w val="6.3888888888888898E-2"/>
          <c:h val="0.111983798962165"/>
        </c:manualLayout>
      </c:layout>
      <c:overlay val="0"/>
      <c:txPr>
        <a:bodyPr/>
        <a:lstStyle/>
        <a:p>
          <a:pPr>
            <a:defRPr sz="1800"/>
          </a:pPr>
          <a:endParaRPr lang="ja-JP"/>
        </a:p>
      </c:txPr>
    </c:legend>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8.45342772708957E-2"/>
          <c:y val="7.9648015057461802E-2"/>
          <c:w val="0.84669902085509796"/>
          <c:h val="0.844671065597277"/>
        </c:manualLayout>
      </c:layout>
      <c:lineChart>
        <c:grouping val="standard"/>
        <c:varyColors val="0"/>
        <c:ser>
          <c:idx val="0"/>
          <c:order val="0"/>
          <c:tx>
            <c:strRef>
              <c:f>Sheet1!$I$73</c:f>
              <c:strCache>
                <c:ptCount val="1"/>
                <c:pt idx="0">
                  <c:v>男</c:v>
                </c:pt>
              </c:strCache>
            </c:strRef>
          </c:tx>
          <c:cat>
            <c:strRef>
              <c:f>Sheet1!$H$74:$H$80</c:f>
              <c:strCache>
                <c:ptCount val="7"/>
                <c:pt idx="0">
                  <c:v>2010年</c:v>
                </c:pt>
                <c:pt idx="1">
                  <c:v>2011年</c:v>
                </c:pt>
                <c:pt idx="2">
                  <c:v>2012年</c:v>
                </c:pt>
                <c:pt idx="3">
                  <c:v>2013年</c:v>
                </c:pt>
                <c:pt idx="4">
                  <c:v>2014年</c:v>
                </c:pt>
                <c:pt idx="5">
                  <c:v>2015年</c:v>
                </c:pt>
                <c:pt idx="6">
                  <c:v>2016年</c:v>
                </c:pt>
              </c:strCache>
            </c:strRef>
          </c:cat>
          <c:val>
            <c:numRef>
              <c:f>Sheet1!$I$74:$I$80</c:f>
              <c:numCache>
                <c:formatCode>#,##0_);[Red]\(#,##0\)</c:formatCode>
                <c:ptCount val="7"/>
                <c:pt idx="0" formatCode="General">
                  <c:v>4329</c:v>
                </c:pt>
                <c:pt idx="1">
                  <c:v>4314</c:v>
                </c:pt>
                <c:pt idx="2">
                  <c:v>4265</c:v>
                </c:pt>
                <c:pt idx="3">
                  <c:v>4204</c:v>
                </c:pt>
                <c:pt idx="4">
                  <c:v>4179</c:v>
                </c:pt>
                <c:pt idx="5">
                  <c:v>4064</c:v>
                </c:pt>
                <c:pt idx="6">
                  <c:v>4056</c:v>
                </c:pt>
              </c:numCache>
            </c:numRef>
          </c:val>
          <c:smooth val="0"/>
        </c:ser>
        <c:ser>
          <c:idx val="1"/>
          <c:order val="1"/>
          <c:tx>
            <c:strRef>
              <c:f>Sheet1!$J$73</c:f>
              <c:strCache>
                <c:ptCount val="1"/>
                <c:pt idx="0">
                  <c:v>女</c:v>
                </c:pt>
              </c:strCache>
            </c:strRef>
          </c:tx>
          <c:cat>
            <c:strRef>
              <c:f>Sheet1!$H$74:$H$80</c:f>
              <c:strCache>
                <c:ptCount val="7"/>
                <c:pt idx="0">
                  <c:v>2010年</c:v>
                </c:pt>
                <c:pt idx="1">
                  <c:v>2011年</c:v>
                </c:pt>
                <c:pt idx="2">
                  <c:v>2012年</c:v>
                </c:pt>
                <c:pt idx="3">
                  <c:v>2013年</c:v>
                </c:pt>
                <c:pt idx="4">
                  <c:v>2014年</c:v>
                </c:pt>
                <c:pt idx="5">
                  <c:v>2015年</c:v>
                </c:pt>
                <c:pt idx="6">
                  <c:v>2016年</c:v>
                </c:pt>
              </c:strCache>
            </c:strRef>
          </c:cat>
          <c:val>
            <c:numRef>
              <c:f>Sheet1!$J$74:$J$80</c:f>
              <c:numCache>
                <c:formatCode>#,##0_);[Red]\(#,##0\)</c:formatCode>
                <c:ptCount val="7"/>
                <c:pt idx="0" formatCode="General">
                  <c:v>4486</c:v>
                </c:pt>
                <c:pt idx="1">
                  <c:v>4422</c:v>
                </c:pt>
                <c:pt idx="2">
                  <c:v>4380</c:v>
                </c:pt>
                <c:pt idx="3">
                  <c:v>4301</c:v>
                </c:pt>
                <c:pt idx="4">
                  <c:v>4261</c:v>
                </c:pt>
                <c:pt idx="5">
                  <c:v>4148</c:v>
                </c:pt>
                <c:pt idx="6">
                  <c:v>4145</c:v>
                </c:pt>
              </c:numCache>
            </c:numRef>
          </c:val>
          <c:smooth val="0"/>
        </c:ser>
        <c:dLbls>
          <c:showLegendKey val="0"/>
          <c:showVal val="0"/>
          <c:showCatName val="0"/>
          <c:showSerName val="0"/>
          <c:showPercent val="0"/>
          <c:showBubbleSize val="0"/>
        </c:dLbls>
        <c:marker val="1"/>
        <c:smooth val="0"/>
        <c:axId val="297548144"/>
        <c:axId val="297549320"/>
      </c:lineChart>
      <c:catAx>
        <c:axId val="297548144"/>
        <c:scaling>
          <c:orientation val="minMax"/>
        </c:scaling>
        <c:delete val="0"/>
        <c:axPos val="b"/>
        <c:numFmt formatCode="General" sourceLinked="0"/>
        <c:majorTickMark val="out"/>
        <c:minorTickMark val="none"/>
        <c:tickLblPos val="nextTo"/>
        <c:txPr>
          <a:bodyPr/>
          <a:lstStyle/>
          <a:p>
            <a:pPr>
              <a:defRPr sz="1400"/>
            </a:pPr>
            <a:endParaRPr lang="ja-JP"/>
          </a:p>
        </c:txPr>
        <c:crossAx val="297549320"/>
        <c:crosses val="autoZero"/>
        <c:auto val="1"/>
        <c:lblAlgn val="ctr"/>
        <c:lblOffset val="100"/>
        <c:noMultiLvlLbl val="0"/>
      </c:catAx>
      <c:valAx>
        <c:axId val="297549320"/>
        <c:scaling>
          <c:orientation val="minMax"/>
        </c:scaling>
        <c:delete val="0"/>
        <c:axPos val="l"/>
        <c:majorGridlines/>
        <c:title>
          <c:tx>
            <c:rich>
              <a:bodyPr rot="0" vert="horz"/>
              <a:lstStyle/>
              <a:p>
                <a:pPr>
                  <a:defRPr sz="1200"/>
                </a:pPr>
                <a:r>
                  <a:rPr lang="ja-JP" altLang="en-US" sz="1200" dirty="0" smtClean="0"/>
                  <a:t>（人）</a:t>
                </a:r>
                <a:endParaRPr lang="ja-JP" altLang="en-US" sz="1200" dirty="0"/>
              </a:p>
            </c:rich>
          </c:tx>
          <c:layout>
            <c:manualLayout>
              <c:xMode val="edge"/>
              <c:yMode val="edge"/>
              <c:x val="1.42388909182111E-2"/>
              <c:y val="2.1014850903015601E-2"/>
            </c:manualLayout>
          </c:layout>
          <c:overlay val="0"/>
        </c:title>
        <c:numFmt formatCode="General" sourceLinked="1"/>
        <c:majorTickMark val="out"/>
        <c:minorTickMark val="none"/>
        <c:tickLblPos val="nextTo"/>
        <c:txPr>
          <a:bodyPr/>
          <a:lstStyle/>
          <a:p>
            <a:pPr>
              <a:defRPr sz="1400"/>
            </a:pPr>
            <a:endParaRPr lang="ja-JP"/>
          </a:p>
        </c:txPr>
        <c:crossAx val="297548144"/>
        <c:crosses val="autoZero"/>
        <c:crossBetween val="between"/>
      </c:valAx>
    </c:plotArea>
    <c:legend>
      <c:legendPos val="r"/>
      <c:layout>
        <c:manualLayout>
          <c:xMode val="edge"/>
          <c:yMode val="edge"/>
          <c:x val="0.93611110412413601"/>
          <c:y val="0.44231476388579199"/>
          <c:w val="6.3888895875863494E-2"/>
          <c:h val="0.11537028991703201"/>
        </c:manualLayout>
      </c:layout>
      <c:overlay val="0"/>
      <c:txPr>
        <a:bodyPr/>
        <a:lstStyle/>
        <a:p>
          <a:pPr>
            <a:defRPr sz="1800"/>
          </a:pPr>
          <a:endParaRPr lang="ja-JP"/>
        </a:p>
      </c:txPr>
    </c:legend>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2"/>
          <c:order val="2"/>
          <c:tx>
            <c:strRef>
              <c:f>人口!$D$172</c:f>
              <c:strCache>
                <c:ptCount val="1"/>
                <c:pt idx="0">
                  <c:v>総人口</c:v>
                </c:pt>
              </c:strCache>
            </c:strRef>
          </c:tx>
          <c:invertIfNegative val="0"/>
          <c:cat>
            <c:strRef>
              <c:f>人口!$A$173:$A$177</c:f>
              <c:strCache>
                <c:ptCount val="5"/>
                <c:pt idx="0">
                  <c:v>1990年</c:v>
                </c:pt>
                <c:pt idx="1">
                  <c:v>1995年</c:v>
                </c:pt>
                <c:pt idx="2">
                  <c:v>2000年</c:v>
                </c:pt>
                <c:pt idx="3">
                  <c:v>2005年</c:v>
                </c:pt>
                <c:pt idx="4">
                  <c:v>2010年</c:v>
                </c:pt>
              </c:strCache>
            </c:strRef>
          </c:cat>
          <c:val>
            <c:numRef>
              <c:f>人口!$D$173:$D$177</c:f>
              <c:numCache>
                <c:formatCode>General</c:formatCode>
                <c:ptCount val="5"/>
                <c:pt idx="0">
                  <c:v>136756</c:v>
                </c:pt>
                <c:pt idx="1">
                  <c:v>141798</c:v>
                </c:pt>
                <c:pt idx="2">
                  <c:v>144076</c:v>
                </c:pt>
                <c:pt idx="3">
                  <c:v>144057</c:v>
                </c:pt>
                <c:pt idx="4">
                  <c:v>144386</c:v>
                </c:pt>
              </c:numCache>
            </c:numRef>
          </c:val>
        </c:ser>
        <c:dLbls>
          <c:showLegendKey val="0"/>
          <c:showVal val="0"/>
          <c:showCatName val="0"/>
          <c:showSerName val="0"/>
          <c:showPercent val="0"/>
          <c:showBubbleSize val="0"/>
        </c:dLbls>
        <c:gapWidth val="150"/>
        <c:axId val="297546968"/>
        <c:axId val="297550888"/>
      </c:barChart>
      <c:lineChart>
        <c:grouping val="standard"/>
        <c:varyColors val="0"/>
        <c:ser>
          <c:idx val="0"/>
          <c:order val="0"/>
          <c:tx>
            <c:strRef>
              <c:f>人口!$B$172</c:f>
              <c:strCache>
                <c:ptCount val="1"/>
                <c:pt idx="0">
                  <c:v>流入</c:v>
                </c:pt>
              </c:strCache>
            </c:strRef>
          </c:tx>
          <c:cat>
            <c:strRef>
              <c:f>人口!$A$173:$A$177</c:f>
              <c:strCache>
                <c:ptCount val="5"/>
                <c:pt idx="0">
                  <c:v>1990年</c:v>
                </c:pt>
                <c:pt idx="1">
                  <c:v>1995年</c:v>
                </c:pt>
                <c:pt idx="2">
                  <c:v>2000年</c:v>
                </c:pt>
                <c:pt idx="3">
                  <c:v>2005年</c:v>
                </c:pt>
                <c:pt idx="4">
                  <c:v>2010年</c:v>
                </c:pt>
              </c:strCache>
            </c:strRef>
          </c:cat>
          <c:val>
            <c:numRef>
              <c:f>人口!$B$173:$B$177</c:f>
              <c:numCache>
                <c:formatCode>General</c:formatCode>
                <c:ptCount val="5"/>
                <c:pt idx="0">
                  <c:v>47331</c:v>
                </c:pt>
                <c:pt idx="1">
                  <c:v>49783</c:v>
                </c:pt>
                <c:pt idx="2">
                  <c:v>47411</c:v>
                </c:pt>
                <c:pt idx="3">
                  <c:v>45666</c:v>
                </c:pt>
                <c:pt idx="4">
                  <c:v>43644</c:v>
                </c:pt>
              </c:numCache>
            </c:numRef>
          </c:val>
          <c:smooth val="0"/>
        </c:ser>
        <c:ser>
          <c:idx val="1"/>
          <c:order val="1"/>
          <c:tx>
            <c:strRef>
              <c:f>人口!$C$172</c:f>
              <c:strCache>
                <c:ptCount val="1"/>
                <c:pt idx="0">
                  <c:v>流出</c:v>
                </c:pt>
              </c:strCache>
            </c:strRef>
          </c:tx>
          <c:cat>
            <c:strRef>
              <c:f>人口!$A$173:$A$177</c:f>
              <c:strCache>
                <c:ptCount val="5"/>
                <c:pt idx="0">
                  <c:v>1990年</c:v>
                </c:pt>
                <c:pt idx="1">
                  <c:v>1995年</c:v>
                </c:pt>
                <c:pt idx="2">
                  <c:v>2000年</c:v>
                </c:pt>
                <c:pt idx="3">
                  <c:v>2005年</c:v>
                </c:pt>
                <c:pt idx="4">
                  <c:v>2010年</c:v>
                </c:pt>
              </c:strCache>
            </c:strRef>
          </c:cat>
          <c:val>
            <c:numRef>
              <c:f>人口!$C$173:$C$177</c:f>
              <c:numCache>
                <c:formatCode>General</c:formatCode>
                <c:ptCount val="5"/>
                <c:pt idx="0">
                  <c:v>26636</c:v>
                </c:pt>
                <c:pt idx="1">
                  <c:v>30557</c:v>
                </c:pt>
                <c:pt idx="2">
                  <c:v>30126</c:v>
                </c:pt>
                <c:pt idx="3">
                  <c:v>30219</c:v>
                </c:pt>
                <c:pt idx="4">
                  <c:v>31900</c:v>
                </c:pt>
              </c:numCache>
            </c:numRef>
          </c:val>
          <c:smooth val="0"/>
        </c:ser>
        <c:dLbls>
          <c:showLegendKey val="0"/>
          <c:showVal val="0"/>
          <c:showCatName val="0"/>
          <c:showSerName val="0"/>
          <c:showPercent val="0"/>
          <c:showBubbleSize val="0"/>
        </c:dLbls>
        <c:marker val="1"/>
        <c:smooth val="0"/>
        <c:axId val="297551280"/>
        <c:axId val="297550496"/>
      </c:lineChart>
      <c:catAx>
        <c:axId val="297546968"/>
        <c:scaling>
          <c:orientation val="minMax"/>
        </c:scaling>
        <c:delete val="0"/>
        <c:axPos val="b"/>
        <c:numFmt formatCode="General" sourceLinked="0"/>
        <c:majorTickMark val="out"/>
        <c:minorTickMark val="none"/>
        <c:tickLblPos val="nextTo"/>
        <c:crossAx val="297550888"/>
        <c:crosses val="autoZero"/>
        <c:auto val="1"/>
        <c:lblAlgn val="ctr"/>
        <c:lblOffset val="100"/>
        <c:noMultiLvlLbl val="0"/>
      </c:catAx>
      <c:valAx>
        <c:axId val="297550888"/>
        <c:scaling>
          <c:orientation val="minMax"/>
          <c:min val="0"/>
        </c:scaling>
        <c:delete val="0"/>
        <c:axPos val="l"/>
        <c:majorGridlines/>
        <c:numFmt formatCode="General" sourceLinked="1"/>
        <c:majorTickMark val="out"/>
        <c:minorTickMark val="none"/>
        <c:tickLblPos val="nextTo"/>
        <c:crossAx val="297546968"/>
        <c:crosses val="autoZero"/>
        <c:crossBetween val="between"/>
      </c:valAx>
      <c:valAx>
        <c:axId val="297550496"/>
        <c:scaling>
          <c:orientation val="minMax"/>
        </c:scaling>
        <c:delete val="0"/>
        <c:axPos val="r"/>
        <c:numFmt formatCode="General" sourceLinked="1"/>
        <c:majorTickMark val="out"/>
        <c:minorTickMark val="none"/>
        <c:tickLblPos val="nextTo"/>
        <c:crossAx val="297551280"/>
        <c:crosses val="max"/>
        <c:crossBetween val="between"/>
      </c:valAx>
      <c:catAx>
        <c:axId val="297551280"/>
        <c:scaling>
          <c:orientation val="minMax"/>
        </c:scaling>
        <c:delete val="1"/>
        <c:axPos val="b"/>
        <c:numFmt formatCode="General" sourceLinked="1"/>
        <c:majorTickMark val="out"/>
        <c:minorTickMark val="none"/>
        <c:tickLblPos val="nextTo"/>
        <c:crossAx val="297550496"/>
        <c:crosses val="autoZero"/>
        <c:auto val="1"/>
        <c:lblAlgn val="ctr"/>
        <c:lblOffset val="100"/>
        <c:noMultiLvlLbl val="0"/>
      </c:catAx>
    </c:plotArea>
    <c:legend>
      <c:legendPos val="r"/>
      <c:overlay val="0"/>
      <c:txPr>
        <a:bodyPr/>
        <a:lstStyle/>
        <a:p>
          <a:pPr>
            <a:defRPr sz="1600"/>
          </a:pPr>
          <a:endParaRPr lang="ja-JP"/>
        </a:p>
      </c:txPr>
    </c:legend>
    <c:plotVisOnly val="1"/>
    <c:dispBlanksAs val="gap"/>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8368110236220399E-2"/>
          <c:y val="0.15098455604271799"/>
          <c:w val="0.86552077865266797"/>
          <c:h val="0.65358394238181206"/>
        </c:manualLayout>
      </c:layout>
      <c:lineChart>
        <c:grouping val="standard"/>
        <c:varyColors val="0"/>
        <c:ser>
          <c:idx val="0"/>
          <c:order val="0"/>
          <c:tx>
            <c:strRef>
              <c:f>人口!$B$150</c:f>
              <c:strCache>
                <c:ptCount val="1"/>
                <c:pt idx="0">
                  <c:v>昼間人口</c:v>
                </c:pt>
              </c:strCache>
            </c:strRef>
          </c:tx>
          <c:cat>
            <c:strRef>
              <c:f>人口!$A$151:$A$155</c:f>
              <c:strCache>
                <c:ptCount val="5"/>
                <c:pt idx="0">
                  <c:v>1990年</c:v>
                </c:pt>
                <c:pt idx="1">
                  <c:v>1995年</c:v>
                </c:pt>
                <c:pt idx="2">
                  <c:v>2000年</c:v>
                </c:pt>
                <c:pt idx="3">
                  <c:v>2005年</c:v>
                </c:pt>
                <c:pt idx="4">
                  <c:v>2010年</c:v>
                </c:pt>
              </c:strCache>
            </c:strRef>
          </c:cat>
          <c:val>
            <c:numRef>
              <c:f>人口!$B$151:$B$155</c:f>
              <c:numCache>
                <c:formatCode>General</c:formatCode>
                <c:ptCount val="5"/>
                <c:pt idx="0">
                  <c:v>147869</c:v>
                </c:pt>
                <c:pt idx="1">
                  <c:v>151405</c:v>
                </c:pt>
                <c:pt idx="2">
                  <c:v>151957</c:v>
                </c:pt>
                <c:pt idx="3">
                  <c:v>150492</c:v>
                </c:pt>
                <c:pt idx="4">
                  <c:v>157266</c:v>
                </c:pt>
              </c:numCache>
            </c:numRef>
          </c:val>
          <c:smooth val="0"/>
        </c:ser>
        <c:ser>
          <c:idx val="1"/>
          <c:order val="1"/>
          <c:tx>
            <c:strRef>
              <c:f>人口!$C$150</c:f>
              <c:strCache>
                <c:ptCount val="1"/>
                <c:pt idx="0">
                  <c:v>夜間人口</c:v>
                </c:pt>
              </c:strCache>
            </c:strRef>
          </c:tx>
          <c:cat>
            <c:strRef>
              <c:f>人口!$A$151:$A$155</c:f>
              <c:strCache>
                <c:ptCount val="5"/>
                <c:pt idx="0">
                  <c:v>1990年</c:v>
                </c:pt>
                <c:pt idx="1">
                  <c:v>1995年</c:v>
                </c:pt>
                <c:pt idx="2">
                  <c:v>2000年</c:v>
                </c:pt>
                <c:pt idx="3">
                  <c:v>2005年</c:v>
                </c:pt>
                <c:pt idx="4">
                  <c:v>2010年</c:v>
                </c:pt>
              </c:strCache>
            </c:strRef>
          </c:cat>
          <c:val>
            <c:numRef>
              <c:f>人口!$C$151:$C$155</c:f>
              <c:numCache>
                <c:formatCode>General</c:formatCode>
                <c:ptCount val="5"/>
                <c:pt idx="0">
                  <c:v>127174</c:v>
                </c:pt>
                <c:pt idx="1">
                  <c:v>132179</c:v>
                </c:pt>
                <c:pt idx="2">
                  <c:v>134672</c:v>
                </c:pt>
                <c:pt idx="3">
                  <c:v>135045</c:v>
                </c:pt>
                <c:pt idx="4">
                  <c:v>143839</c:v>
                </c:pt>
              </c:numCache>
            </c:numRef>
          </c:val>
          <c:smooth val="0"/>
        </c:ser>
        <c:dLbls>
          <c:showLegendKey val="0"/>
          <c:showVal val="0"/>
          <c:showCatName val="0"/>
          <c:showSerName val="0"/>
          <c:showPercent val="0"/>
          <c:showBubbleSize val="0"/>
        </c:dLbls>
        <c:marker val="1"/>
        <c:smooth val="0"/>
        <c:axId val="297552064"/>
        <c:axId val="297552848"/>
      </c:lineChart>
      <c:catAx>
        <c:axId val="297552064"/>
        <c:scaling>
          <c:orientation val="minMax"/>
        </c:scaling>
        <c:delete val="0"/>
        <c:axPos val="b"/>
        <c:numFmt formatCode="General" sourceLinked="0"/>
        <c:majorTickMark val="none"/>
        <c:minorTickMark val="none"/>
        <c:tickLblPos val="nextTo"/>
        <c:txPr>
          <a:bodyPr/>
          <a:lstStyle/>
          <a:p>
            <a:pPr>
              <a:defRPr sz="1600"/>
            </a:pPr>
            <a:endParaRPr lang="ja-JP"/>
          </a:p>
        </c:txPr>
        <c:crossAx val="297552848"/>
        <c:crosses val="autoZero"/>
        <c:auto val="1"/>
        <c:lblAlgn val="ctr"/>
        <c:lblOffset val="100"/>
        <c:noMultiLvlLbl val="0"/>
      </c:catAx>
      <c:valAx>
        <c:axId val="297552848"/>
        <c:scaling>
          <c:orientation val="minMax"/>
        </c:scaling>
        <c:delete val="0"/>
        <c:axPos val="l"/>
        <c:majorGridlines/>
        <c:title>
          <c:tx>
            <c:rich>
              <a:bodyPr rot="0" vert="horz"/>
              <a:lstStyle/>
              <a:p>
                <a:pPr>
                  <a:defRPr sz="1200"/>
                </a:pPr>
                <a:r>
                  <a:rPr lang="ja-JP" altLang="en-US" sz="1200"/>
                  <a:t>（万人）</a:t>
                </a:r>
              </a:p>
            </c:rich>
          </c:tx>
          <c:layout>
            <c:manualLayout>
              <c:xMode val="edge"/>
              <c:yMode val="edge"/>
              <c:x val="3.5673367924554597E-2"/>
              <c:y val="5.2409946832983799E-2"/>
            </c:manualLayout>
          </c:layout>
          <c:overlay val="0"/>
        </c:title>
        <c:numFmt formatCode="General" sourceLinked="1"/>
        <c:majorTickMark val="none"/>
        <c:minorTickMark val="none"/>
        <c:tickLblPos val="nextTo"/>
        <c:spPr>
          <a:ln w="9525">
            <a:noFill/>
          </a:ln>
        </c:spPr>
        <c:txPr>
          <a:bodyPr/>
          <a:lstStyle/>
          <a:p>
            <a:pPr>
              <a:defRPr sz="1400"/>
            </a:pPr>
            <a:endParaRPr lang="ja-JP"/>
          </a:p>
        </c:txPr>
        <c:crossAx val="297552064"/>
        <c:crosses val="autoZero"/>
        <c:crossBetween val="between"/>
        <c:dispUnits>
          <c:builtInUnit val="tenThousands"/>
        </c:dispUnits>
      </c:valAx>
    </c:plotArea>
    <c:legend>
      <c:legendPos val="b"/>
      <c:layout>
        <c:manualLayout>
          <c:xMode val="edge"/>
          <c:yMode val="edge"/>
          <c:x val="0.36687620915459601"/>
          <c:y val="0.887719379039551"/>
          <c:w val="0.34663634427861151"/>
          <c:h val="5.4887100252083897E-2"/>
        </c:manualLayout>
      </c:layout>
      <c:overlay val="0"/>
      <c:txPr>
        <a:bodyPr/>
        <a:lstStyle/>
        <a:p>
          <a:pPr>
            <a:defRPr sz="1400"/>
          </a:pPr>
          <a:endParaRPr lang="ja-JP"/>
        </a:p>
      </c:txPr>
    </c:legend>
    <c:plotVisOnly val="1"/>
    <c:dispBlanksAs val="zero"/>
    <c:showDLblsOverMax val="0"/>
  </c:chart>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9.9826820698486904E-2"/>
          <c:y val="3.8697658545549303E-2"/>
          <c:w val="0.82692996742978897"/>
          <c:h val="0.85388200097130895"/>
        </c:manualLayout>
      </c:layout>
      <c:barChart>
        <c:barDir val="bar"/>
        <c:grouping val="clustered"/>
        <c:varyColors val="0"/>
        <c:ser>
          <c:idx val="0"/>
          <c:order val="0"/>
          <c:tx>
            <c:strRef>
              <c:f>人口!$M$150</c:f>
              <c:strCache>
                <c:ptCount val="1"/>
                <c:pt idx="0">
                  <c:v>人口対比</c:v>
                </c:pt>
              </c:strCache>
            </c:strRef>
          </c:tx>
          <c:invertIfNegative val="0"/>
          <c:dLbls>
            <c:spPr>
              <a:noFill/>
              <a:ln>
                <a:noFill/>
              </a:ln>
              <a:effectLst/>
            </c:spPr>
            <c:txPr>
              <a:bodyPr/>
              <a:lstStyle/>
              <a:p>
                <a:pPr>
                  <a:defRPr sz="1600">
                    <a:solidFill>
                      <a:schemeClr val="tx1"/>
                    </a:solidFill>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人口!$L$151:$L$155</c:f>
              <c:strCache>
                <c:ptCount val="5"/>
                <c:pt idx="0">
                  <c:v>2010年</c:v>
                </c:pt>
                <c:pt idx="1">
                  <c:v>2005年</c:v>
                </c:pt>
                <c:pt idx="2">
                  <c:v>2000年</c:v>
                </c:pt>
                <c:pt idx="3">
                  <c:v>1995年</c:v>
                </c:pt>
                <c:pt idx="4">
                  <c:v>1990年</c:v>
                </c:pt>
              </c:strCache>
            </c:strRef>
          </c:cat>
          <c:val>
            <c:numRef>
              <c:f>人口!$M$151:$M$155</c:f>
              <c:numCache>
                <c:formatCode>General</c:formatCode>
                <c:ptCount val="5"/>
                <c:pt idx="0">
                  <c:v>109.3</c:v>
                </c:pt>
                <c:pt idx="1">
                  <c:v>111.4</c:v>
                </c:pt>
                <c:pt idx="2">
                  <c:v>112.8</c:v>
                </c:pt>
                <c:pt idx="3">
                  <c:v>114.5</c:v>
                </c:pt>
                <c:pt idx="4">
                  <c:v>116.3</c:v>
                </c:pt>
              </c:numCache>
            </c:numRef>
          </c:val>
        </c:ser>
        <c:dLbls>
          <c:dLblPos val="inEnd"/>
          <c:showLegendKey val="0"/>
          <c:showVal val="1"/>
          <c:showCatName val="0"/>
          <c:showSerName val="0"/>
          <c:showPercent val="0"/>
          <c:showBubbleSize val="0"/>
        </c:dLbls>
        <c:gapWidth val="150"/>
        <c:axId val="298065200"/>
        <c:axId val="298057752"/>
      </c:barChart>
      <c:catAx>
        <c:axId val="298065200"/>
        <c:scaling>
          <c:orientation val="minMax"/>
        </c:scaling>
        <c:delete val="0"/>
        <c:axPos val="l"/>
        <c:numFmt formatCode="General" sourceLinked="0"/>
        <c:majorTickMark val="out"/>
        <c:minorTickMark val="none"/>
        <c:tickLblPos val="nextTo"/>
        <c:txPr>
          <a:bodyPr/>
          <a:lstStyle/>
          <a:p>
            <a:pPr>
              <a:defRPr sz="1600"/>
            </a:pPr>
            <a:endParaRPr lang="ja-JP"/>
          </a:p>
        </c:txPr>
        <c:crossAx val="298057752"/>
        <c:crosses val="autoZero"/>
        <c:auto val="1"/>
        <c:lblAlgn val="ctr"/>
        <c:lblOffset val="100"/>
        <c:noMultiLvlLbl val="0"/>
      </c:catAx>
      <c:valAx>
        <c:axId val="298057752"/>
        <c:scaling>
          <c:orientation val="minMax"/>
        </c:scaling>
        <c:delete val="0"/>
        <c:axPos val="b"/>
        <c:majorGridlines/>
        <c:title>
          <c:tx>
            <c:rich>
              <a:bodyPr/>
              <a:lstStyle/>
              <a:p>
                <a:pPr>
                  <a:defRPr sz="1600"/>
                </a:pPr>
                <a:r>
                  <a:rPr lang="ja-JP" altLang="en-US" sz="1600" dirty="0" smtClean="0"/>
                  <a:t>（</a:t>
                </a:r>
                <a:r>
                  <a:rPr lang="en-US" altLang="ja-JP" sz="1600" dirty="0" smtClean="0"/>
                  <a:t>%</a:t>
                </a:r>
                <a:r>
                  <a:rPr lang="ja-JP" altLang="en-US" sz="1600" dirty="0" smtClean="0"/>
                  <a:t>）</a:t>
                </a:r>
                <a:endParaRPr lang="ja-JP" altLang="en-US" sz="1600" dirty="0"/>
              </a:p>
            </c:rich>
          </c:tx>
          <c:layout>
            <c:manualLayout>
              <c:xMode val="edge"/>
              <c:yMode val="edge"/>
              <c:x val="0.95685817714226995"/>
              <c:y val="0.91546049979279998"/>
            </c:manualLayout>
          </c:layout>
          <c:overlay val="0"/>
        </c:title>
        <c:numFmt formatCode="General" sourceLinked="1"/>
        <c:majorTickMark val="out"/>
        <c:minorTickMark val="none"/>
        <c:tickLblPos val="nextTo"/>
        <c:txPr>
          <a:bodyPr/>
          <a:lstStyle/>
          <a:p>
            <a:pPr>
              <a:defRPr sz="1600"/>
            </a:pPr>
            <a:endParaRPr lang="ja-JP"/>
          </a:p>
        </c:txPr>
        <c:crossAx val="298065200"/>
        <c:crosses val="autoZero"/>
        <c:crossBetween val="between"/>
      </c:valAx>
    </c:plotArea>
    <c:plotVisOnly val="1"/>
    <c:dispBlanksAs val="gap"/>
    <c:showDLblsOverMax val="0"/>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ltLang="ja-JP" dirty="0" smtClean="0"/>
              <a:t>65</a:t>
            </a:r>
            <a:r>
              <a:rPr lang="ja-JP" altLang="en-US" dirty="0" smtClean="0"/>
              <a:t>歳以上高齢者の要支援・要介護認定者の推移</a:t>
            </a:r>
            <a:endParaRPr lang="ja-JP" altLang="en-US" dirty="0"/>
          </a:p>
        </c:rich>
      </c:tx>
      <c:overlay val="0"/>
    </c:title>
    <c:autoTitleDeleted val="0"/>
    <c:plotArea>
      <c:layout>
        <c:manualLayout>
          <c:layoutTarget val="inner"/>
          <c:xMode val="edge"/>
          <c:yMode val="edge"/>
          <c:x val="6.5873881741992893E-2"/>
          <c:y val="8.6209943233839958E-2"/>
          <c:w val="0.90526631415395797"/>
          <c:h val="0.75799006592199203"/>
        </c:manualLayout>
      </c:layout>
      <c:barChart>
        <c:barDir val="col"/>
        <c:grouping val="stacked"/>
        <c:varyColors val="0"/>
        <c:ser>
          <c:idx val="0"/>
          <c:order val="0"/>
          <c:tx>
            <c:strRef>
              <c:f>Sheet1!$A$22</c:f>
              <c:strCache>
                <c:ptCount val="1"/>
                <c:pt idx="0">
                  <c:v>要支援</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c:spPr>
          <c:invertIfNegative val="0"/>
          <c:dLbls>
            <c:spPr>
              <a:noFill/>
              <a:ln>
                <a:noFill/>
              </a:ln>
              <a:effectLst/>
            </c:spPr>
            <c:txPr>
              <a:bodyPr/>
              <a:lstStyle/>
              <a:p>
                <a:pPr>
                  <a:defRPr sz="14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Sheet1!$B$21:$G$21</c:f>
              <c:strCache>
                <c:ptCount val="6"/>
                <c:pt idx="0">
                  <c:v>2011年</c:v>
                </c:pt>
                <c:pt idx="1">
                  <c:v>2012年</c:v>
                </c:pt>
                <c:pt idx="2">
                  <c:v>2013年</c:v>
                </c:pt>
                <c:pt idx="3">
                  <c:v>2014年</c:v>
                </c:pt>
                <c:pt idx="4">
                  <c:v>2015年</c:v>
                </c:pt>
                <c:pt idx="5">
                  <c:v>2016年</c:v>
                </c:pt>
              </c:strCache>
            </c:strRef>
          </c:cat>
          <c:val>
            <c:numRef>
              <c:f>Sheet1!$B$22:$G$22</c:f>
              <c:numCache>
                <c:formatCode>General</c:formatCode>
                <c:ptCount val="6"/>
                <c:pt idx="0">
                  <c:v>835</c:v>
                </c:pt>
                <c:pt idx="1">
                  <c:v>826</c:v>
                </c:pt>
                <c:pt idx="2">
                  <c:v>893</c:v>
                </c:pt>
                <c:pt idx="3">
                  <c:v>982</c:v>
                </c:pt>
                <c:pt idx="4">
                  <c:v>1003</c:v>
                </c:pt>
                <c:pt idx="5">
                  <c:v>1036</c:v>
                </c:pt>
              </c:numCache>
            </c:numRef>
          </c:val>
        </c:ser>
        <c:ser>
          <c:idx val="1"/>
          <c:order val="1"/>
          <c:tx>
            <c:strRef>
              <c:f>Sheet1!$A$23</c:f>
              <c:strCache>
                <c:ptCount val="1"/>
                <c:pt idx="0">
                  <c:v>要介護</c:v>
                </c:pt>
              </c:strCache>
            </c:strRef>
          </c:tx>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c:spPr>
          <c:invertIfNegative val="0"/>
          <c:dLbls>
            <c:spPr>
              <a:noFill/>
              <a:ln>
                <a:noFill/>
              </a:ln>
              <a:effectLst/>
            </c:spPr>
            <c:txPr>
              <a:bodyPr/>
              <a:lstStyle/>
              <a:p>
                <a:pPr>
                  <a:defRPr sz="14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Sheet1!$B$21:$G$21</c:f>
              <c:strCache>
                <c:ptCount val="6"/>
                <c:pt idx="0">
                  <c:v>2011年</c:v>
                </c:pt>
                <c:pt idx="1">
                  <c:v>2012年</c:v>
                </c:pt>
                <c:pt idx="2">
                  <c:v>2013年</c:v>
                </c:pt>
                <c:pt idx="3">
                  <c:v>2014年</c:v>
                </c:pt>
                <c:pt idx="4">
                  <c:v>2015年</c:v>
                </c:pt>
                <c:pt idx="5">
                  <c:v>2016年</c:v>
                </c:pt>
              </c:strCache>
            </c:strRef>
          </c:cat>
          <c:val>
            <c:numRef>
              <c:f>Sheet1!$B$23:$G$23</c:f>
              <c:numCache>
                <c:formatCode>General</c:formatCode>
                <c:ptCount val="6"/>
                <c:pt idx="0">
                  <c:v>3641</c:v>
                </c:pt>
                <c:pt idx="1">
                  <c:v>3849</c:v>
                </c:pt>
                <c:pt idx="2">
                  <c:v>4062</c:v>
                </c:pt>
                <c:pt idx="3">
                  <c:v>4236</c:v>
                </c:pt>
                <c:pt idx="4">
                  <c:v>4325</c:v>
                </c:pt>
                <c:pt idx="5">
                  <c:v>4468</c:v>
                </c:pt>
              </c:numCache>
            </c:numRef>
          </c:val>
        </c:ser>
        <c:dLbls>
          <c:showLegendKey val="0"/>
          <c:showVal val="1"/>
          <c:showCatName val="0"/>
          <c:showSerName val="0"/>
          <c:showPercent val="0"/>
          <c:showBubbleSize val="0"/>
        </c:dLbls>
        <c:gapWidth val="75"/>
        <c:overlap val="100"/>
        <c:axId val="298064808"/>
        <c:axId val="298058928"/>
      </c:barChart>
      <c:catAx>
        <c:axId val="298064808"/>
        <c:scaling>
          <c:orientation val="minMax"/>
        </c:scaling>
        <c:delete val="0"/>
        <c:axPos val="b"/>
        <c:numFmt formatCode="General" sourceLinked="0"/>
        <c:majorTickMark val="none"/>
        <c:minorTickMark val="none"/>
        <c:tickLblPos val="nextTo"/>
        <c:txPr>
          <a:bodyPr/>
          <a:lstStyle/>
          <a:p>
            <a:pPr>
              <a:defRPr sz="1400"/>
            </a:pPr>
            <a:endParaRPr lang="ja-JP"/>
          </a:p>
        </c:txPr>
        <c:crossAx val="298058928"/>
        <c:crosses val="autoZero"/>
        <c:auto val="1"/>
        <c:lblAlgn val="ctr"/>
        <c:lblOffset val="100"/>
        <c:noMultiLvlLbl val="0"/>
      </c:catAx>
      <c:valAx>
        <c:axId val="298058928"/>
        <c:scaling>
          <c:orientation val="minMax"/>
        </c:scaling>
        <c:delete val="0"/>
        <c:axPos val="l"/>
        <c:majorGridlines/>
        <c:title>
          <c:tx>
            <c:rich>
              <a:bodyPr rot="0" vert="horz"/>
              <a:lstStyle/>
              <a:p>
                <a:pPr>
                  <a:defRPr sz="1400"/>
                </a:pPr>
                <a:r>
                  <a:rPr lang="ja-JP" altLang="en-US" sz="1400" dirty="0" smtClean="0"/>
                  <a:t>（人）</a:t>
                </a:r>
                <a:endParaRPr lang="ja-JP" altLang="en-US" sz="1400" dirty="0"/>
              </a:p>
            </c:rich>
          </c:tx>
          <c:layout>
            <c:manualLayout>
              <c:xMode val="edge"/>
              <c:yMode val="edge"/>
              <c:x val="5.9402687023672501E-4"/>
              <c:y val="2.73324482695477E-3"/>
            </c:manualLayout>
          </c:layout>
          <c:overlay val="0"/>
        </c:title>
        <c:numFmt formatCode="General" sourceLinked="1"/>
        <c:majorTickMark val="none"/>
        <c:minorTickMark val="none"/>
        <c:tickLblPos val="nextTo"/>
        <c:spPr>
          <a:ln w="6350">
            <a:noFill/>
          </a:ln>
        </c:spPr>
        <c:txPr>
          <a:bodyPr/>
          <a:lstStyle/>
          <a:p>
            <a:pPr>
              <a:defRPr sz="1400"/>
            </a:pPr>
            <a:endParaRPr lang="ja-JP"/>
          </a:p>
        </c:txPr>
        <c:crossAx val="298064808"/>
        <c:crosses val="autoZero"/>
        <c:crossBetween val="between"/>
      </c:valAx>
    </c:plotArea>
    <c:legend>
      <c:legendPos val="b"/>
      <c:layout>
        <c:manualLayout>
          <c:xMode val="edge"/>
          <c:yMode val="edge"/>
          <c:x val="0.373696616574614"/>
          <c:y val="0.92055301226881503"/>
          <c:w val="0.25260676685077299"/>
          <c:h val="7.9446987731184804E-2"/>
        </c:manualLayout>
      </c:layout>
      <c:overlay val="0"/>
      <c:txPr>
        <a:bodyPr/>
        <a:lstStyle/>
        <a:p>
          <a:pPr>
            <a:defRPr sz="1600"/>
          </a:pPr>
          <a:endParaRPr lang="ja-JP"/>
        </a:p>
      </c:txPr>
    </c:legend>
    <c:plotVisOnly val="1"/>
    <c:dispBlanksAs val="gap"/>
    <c:showDLblsOverMax val="0"/>
  </c:chart>
  <c:spPr>
    <a:ln>
      <a:solidFill>
        <a:schemeClr val="tx1"/>
      </a:solidFill>
    </a:ln>
  </c:spPr>
  <c:externalData r:id="rId1">
    <c:autoUpdate val="0"/>
  </c:externalData>
  <c:userShapes r:id="rId2"/>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6289606238621497E-2"/>
          <c:y val="3.8360984531995997E-2"/>
          <c:w val="0.92214069168063995"/>
          <c:h val="0.78109145017068404"/>
        </c:manualLayout>
      </c:layout>
      <c:barChart>
        <c:barDir val="col"/>
        <c:grouping val="stacked"/>
        <c:varyColors val="0"/>
        <c:ser>
          <c:idx val="0"/>
          <c:order val="0"/>
          <c:tx>
            <c:strRef>
              <c:f>Sheet1!$A$14</c:f>
              <c:strCache>
                <c:ptCount val="1"/>
                <c:pt idx="0">
                  <c:v>住宅</c:v>
                </c:pt>
              </c:strCache>
            </c:strRef>
          </c:tx>
          <c:invertIfNegative val="0"/>
          <c:dLbls>
            <c:spPr>
              <a:noFill/>
              <a:ln>
                <a:noFill/>
              </a:ln>
              <a:effectLst/>
            </c:spPr>
            <c:txPr>
              <a:bodyPr/>
              <a:lstStyle/>
              <a:p>
                <a:pPr>
                  <a:defRPr sz="14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Sheet1!$B$13:$E$13</c:f>
              <c:strCache>
                <c:ptCount val="4"/>
                <c:pt idx="0">
                  <c:v>中央区</c:v>
                </c:pt>
                <c:pt idx="1">
                  <c:v>北部地区</c:v>
                </c:pt>
                <c:pt idx="2">
                  <c:v>南部地区</c:v>
                </c:pt>
                <c:pt idx="3">
                  <c:v>新治地区</c:v>
                </c:pt>
              </c:strCache>
            </c:strRef>
          </c:cat>
          <c:val>
            <c:numRef>
              <c:f>Sheet1!$B$14:$E$14</c:f>
              <c:numCache>
                <c:formatCode>General</c:formatCode>
                <c:ptCount val="4"/>
                <c:pt idx="0">
                  <c:v>111</c:v>
                </c:pt>
                <c:pt idx="1">
                  <c:v>39</c:v>
                </c:pt>
                <c:pt idx="2">
                  <c:v>52</c:v>
                </c:pt>
                <c:pt idx="3">
                  <c:v>12</c:v>
                </c:pt>
              </c:numCache>
            </c:numRef>
          </c:val>
        </c:ser>
        <c:ser>
          <c:idx val="1"/>
          <c:order val="1"/>
          <c:tx>
            <c:strRef>
              <c:f>Sheet1!$A$15</c:f>
              <c:strCache>
                <c:ptCount val="1"/>
                <c:pt idx="0">
                  <c:v>地域密着型</c:v>
                </c:pt>
              </c:strCache>
            </c:strRef>
          </c:tx>
          <c:invertIfNegative val="0"/>
          <c:dLbls>
            <c:spPr>
              <a:noFill/>
              <a:ln>
                <a:noFill/>
              </a:ln>
              <a:effectLst/>
            </c:spPr>
            <c:txPr>
              <a:bodyPr/>
              <a:lstStyle/>
              <a:p>
                <a:pPr>
                  <a:defRPr sz="12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Sheet1!$B$13:$E$13</c:f>
              <c:strCache>
                <c:ptCount val="4"/>
                <c:pt idx="0">
                  <c:v>中央区</c:v>
                </c:pt>
                <c:pt idx="1">
                  <c:v>北部地区</c:v>
                </c:pt>
                <c:pt idx="2">
                  <c:v>南部地区</c:v>
                </c:pt>
                <c:pt idx="3">
                  <c:v>新治地区</c:v>
                </c:pt>
              </c:strCache>
            </c:strRef>
          </c:cat>
          <c:val>
            <c:numRef>
              <c:f>Sheet1!$B$15:$E$15</c:f>
              <c:numCache>
                <c:formatCode>General</c:formatCode>
                <c:ptCount val="4"/>
                <c:pt idx="0">
                  <c:v>8</c:v>
                </c:pt>
                <c:pt idx="1">
                  <c:v>9</c:v>
                </c:pt>
                <c:pt idx="2">
                  <c:v>5</c:v>
                </c:pt>
                <c:pt idx="3">
                  <c:v>3</c:v>
                </c:pt>
              </c:numCache>
            </c:numRef>
          </c:val>
        </c:ser>
        <c:ser>
          <c:idx val="2"/>
          <c:order val="2"/>
          <c:tx>
            <c:strRef>
              <c:f>Sheet1!$A$16</c:f>
              <c:strCache>
                <c:ptCount val="1"/>
                <c:pt idx="0">
                  <c:v>施設</c:v>
                </c:pt>
              </c:strCache>
            </c:strRef>
          </c:tx>
          <c:invertIfNegative val="0"/>
          <c:dLbls>
            <c:dLbl>
              <c:idx val="3"/>
              <c:layout>
                <c:manualLayout>
                  <c:x val="1.44547052587103E-3"/>
                  <c:y val="-2.482171784717510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2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Sheet1!$B$13:$E$13</c:f>
              <c:strCache>
                <c:ptCount val="4"/>
                <c:pt idx="0">
                  <c:v>中央区</c:v>
                </c:pt>
                <c:pt idx="1">
                  <c:v>北部地区</c:v>
                </c:pt>
                <c:pt idx="2">
                  <c:v>南部地区</c:v>
                </c:pt>
                <c:pt idx="3">
                  <c:v>新治地区</c:v>
                </c:pt>
              </c:strCache>
            </c:strRef>
          </c:cat>
          <c:val>
            <c:numRef>
              <c:f>Sheet1!$B$16:$E$16</c:f>
              <c:numCache>
                <c:formatCode>General</c:formatCode>
                <c:ptCount val="4"/>
                <c:pt idx="0">
                  <c:v>4</c:v>
                </c:pt>
                <c:pt idx="1">
                  <c:v>4</c:v>
                </c:pt>
                <c:pt idx="2">
                  <c:v>6</c:v>
                </c:pt>
                <c:pt idx="3">
                  <c:v>2</c:v>
                </c:pt>
              </c:numCache>
            </c:numRef>
          </c:val>
        </c:ser>
        <c:dLbls>
          <c:showLegendKey val="0"/>
          <c:showVal val="1"/>
          <c:showCatName val="0"/>
          <c:showSerName val="0"/>
          <c:showPercent val="0"/>
          <c:showBubbleSize val="0"/>
        </c:dLbls>
        <c:gapWidth val="75"/>
        <c:overlap val="100"/>
        <c:axId val="298060888"/>
        <c:axId val="298064024"/>
      </c:barChart>
      <c:catAx>
        <c:axId val="298060888"/>
        <c:scaling>
          <c:orientation val="minMax"/>
        </c:scaling>
        <c:delete val="0"/>
        <c:axPos val="b"/>
        <c:numFmt formatCode="General" sourceLinked="0"/>
        <c:majorTickMark val="none"/>
        <c:minorTickMark val="none"/>
        <c:tickLblPos val="nextTo"/>
        <c:txPr>
          <a:bodyPr/>
          <a:lstStyle/>
          <a:p>
            <a:pPr>
              <a:defRPr sz="1400"/>
            </a:pPr>
            <a:endParaRPr lang="ja-JP"/>
          </a:p>
        </c:txPr>
        <c:crossAx val="298064024"/>
        <c:crosses val="autoZero"/>
        <c:auto val="1"/>
        <c:lblAlgn val="ctr"/>
        <c:lblOffset val="100"/>
        <c:noMultiLvlLbl val="0"/>
      </c:catAx>
      <c:valAx>
        <c:axId val="298064024"/>
        <c:scaling>
          <c:orientation val="minMax"/>
        </c:scaling>
        <c:delete val="0"/>
        <c:axPos val="l"/>
        <c:majorGridlines/>
        <c:numFmt formatCode="General" sourceLinked="1"/>
        <c:majorTickMark val="none"/>
        <c:minorTickMark val="none"/>
        <c:tickLblPos val="nextTo"/>
        <c:spPr>
          <a:ln w="6350">
            <a:noFill/>
          </a:ln>
        </c:spPr>
        <c:txPr>
          <a:bodyPr/>
          <a:lstStyle/>
          <a:p>
            <a:pPr>
              <a:defRPr sz="1100"/>
            </a:pPr>
            <a:endParaRPr lang="ja-JP"/>
          </a:p>
        </c:txPr>
        <c:crossAx val="298060888"/>
        <c:crosses val="autoZero"/>
        <c:crossBetween val="between"/>
      </c:valAx>
    </c:plotArea>
    <c:legend>
      <c:legendPos val="b"/>
      <c:layout>
        <c:manualLayout>
          <c:xMode val="edge"/>
          <c:yMode val="edge"/>
          <c:x val="0.32864073642699398"/>
          <c:y val="0.92648213739691798"/>
          <c:w val="0.34271852714601198"/>
          <c:h val="7.3517862603082101E-2"/>
        </c:manualLayout>
      </c:layout>
      <c:overlay val="0"/>
      <c:txPr>
        <a:bodyPr/>
        <a:lstStyle/>
        <a:p>
          <a:pPr>
            <a:defRPr sz="1400"/>
          </a:pPr>
          <a:endParaRPr lang="ja-JP"/>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6467925841903E-2"/>
          <c:y val="0.13872997185660299"/>
          <c:w val="0.91769488482142603"/>
          <c:h val="0.78091471557631198"/>
        </c:manualLayout>
      </c:layout>
      <c:barChart>
        <c:barDir val="bar"/>
        <c:grouping val="clustered"/>
        <c:varyColors val="0"/>
        <c:ser>
          <c:idx val="0"/>
          <c:order val="0"/>
          <c:tx>
            <c:strRef>
              <c:f>Sheet1!$K$58</c:f>
              <c:strCache>
                <c:ptCount val="1"/>
                <c:pt idx="0">
                  <c:v>男</c:v>
                </c:pt>
              </c:strCache>
            </c:strRef>
          </c:tx>
          <c:spPr>
            <a:solidFill>
              <a:schemeClr val="accent1"/>
            </a:solidFill>
            <a:ln>
              <a:solidFill>
                <a:schemeClr val="tx1"/>
              </a:solidFill>
            </a:ln>
            <a:effectLst/>
          </c:spPr>
          <c:invertIfNegative val="0"/>
          <c:cat>
            <c:strRef>
              <c:f>Sheet1!$J$59:$J$77</c:f>
              <c:strCache>
                <c:ptCount val="19"/>
                <c:pt idx="0">
                  <c:v>0～4歳</c:v>
                </c:pt>
                <c:pt idx="1">
                  <c:v>5～9歳</c:v>
                </c:pt>
                <c:pt idx="2">
                  <c:v>10～14歳</c:v>
                </c:pt>
                <c:pt idx="3">
                  <c:v>15～19歳</c:v>
                </c:pt>
                <c:pt idx="4">
                  <c:v>20～24歳</c:v>
                </c:pt>
                <c:pt idx="5">
                  <c:v>25～29歳</c:v>
                </c:pt>
                <c:pt idx="6">
                  <c:v>30～34歳</c:v>
                </c:pt>
                <c:pt idx="7">
                  <c:v>35～39歳</c:v>
                </c:pt>
                <c:pt idx="8">
                  <c:v>40～44歳</c:v>
                </c:pt>
                <c:pt idx="9">
                  <c:v>45～49歳</c:v>
                </c:pt>
                <c:pt idx="10">
                  <c:v>50～54歳</c:v>
                </c:pt>
                <c:pt idx="11">
                  <c:v>55～59歳</c:v>
                </c:pt>
                <c:pt idx="12">
                  <c:v>60～64歳</c:v>
                </c:pt>
                <c:pt idx="13">
                  <c:v>65～69歳</c:v>
                </c:pt>
                <c:pt idx="14">
                  <c:v>70～74歳</c:v>
                </c:pt>
                <c:pt idx="15">
                  <c:v>75～79歳</c:v>
                </c:pt>
                <c:pt idx="16">
                  <c:v>80～84歳</c:v>
                </c:pt>
                <c:pt idx="17">
                  <c:v>85～89歳</c:v>
                </c:pt>
                <c:pt idx="18">
                  <c:v>90歳以上</c:v>
                </c:pt>
              </c:strCache>
            </c:strRef>
          </c:cat>
          <c:val>
            <c:numRef>
              <c:f>Sheet1!$K$59:$K$77</c:f>
              <c:numCache>
                <c:formatCode>#,##0_ </c:formatCode>
                <c:ptCount val="19"/>
                <c:pt idx="0">
                  <c:v>2864</c:v>
                </c:pt>
                <c:pt idx="1">
                  <c:v>2988</c:v>
                </c:pt>
                <c:pt idx="2">
                  <c:v>3347</c:v>
                </c:pt>
                <c:pt idx="3">
                  <c:v>3515</c:v>
                </c:pt>
                <c:pt idx="4">
                  <c:v>3829</c:v>
                </c:pt>
                <c:pt idx="5">
                  <c:v>4157</c:v>
                </c:pt>
                <c:pt idx="6">
                  <c:v>4476</c:v>
                </c:pt>
                <c:pt idx="7">
                  <c:v>4910</c:v>
                </c:pt>
                <c:pt idx="8">
                  <c:v>5888</c:v>
                </c:pt>
                <c:pt idx="9">
                  <c:v>5547</c:v>
                </c:pt>
                <c:pt idx="10">
                  <c:v>4437</c:v>
                </c:pt>
                <c:pt idx="11">
                  <c:v>4129</c:v>
                </c:pt>
                <c:pt idx="12">
                  <c:v>4601</c:v>
                </c:pt>
                <c:pt idx="13">
                  <c:v>5642</c:v>
                </c:pt>
                <c:pt idx="14">
                  <c:v>4298</c:v>
                </c:pt>
                <c:pt idx="15">
                  <c:v>3457</c:v>
                </c:pt>
                <c:pt idx="16">
                  <c:v>2123</c:v>
                </c:pt>
                <c:pt idx="17">
                  <c:v>1167</c:v>
                </c:pt>
                <c:pt idx="18">
                  <c:v>456</c:v>
                </c:pt>
              </c:numCache>
            </c:numRef>
          </c:val>
          <c:extLst xmlns:c16r2="http://schemas.microsoft.com/office/drawing/2015/06/chart">
            <c:ext xmlns:c16="http://schemas.microsoft.com/office/drawing/2014/chart" uri="{C3380CC4-5D6E-409C-BE32-E72D297353CC}">
              <c16:uniqueId val="{00000000-2F45-439A-B031-061EAE572FED}"/>
            </c:ext>
          </c:extLst>
        </c:ser>
        <c:dLbls>
          <c:showLegendKey val="0"/>
          <c:showVal val="0"/>
          <c:showCatName val="0"/>
          <c:showSerName val="0"/>
          <c:showPercent val="0"/>
          <c:showBubbleSize val="0"/>
        </c:dLbls>
        <c:gapWidth val="0"/>
        <c:axId val="244777048"/>
        <c:axId val="244780184"/>
      </c:barChart>
      <c:barChart>
        <c:barDir val="bar"/>
        <c:grouping val="clustered"/>
        <c:varyColors val="0"/>
        <c:ser>
          <c:idx val="1"/>
          <c:order val="1"/>
          <c:tx>
            <c:strRef>
              <c:f>Sheet1!$L$58</c:f>
              <c:strCache>
                <c:ptCount val="1"/>
                <c:pt idx="0">
                  <c:v>女</c:v>
                </c:pt>
              </c:strCache>
            </c:strRef>
          </c:tx>
          <c:spPr>
            <a:solidFill>
              <a:schemeClr val="accent2"/>
            </a:solidFill>
            <a:ln>
              <a:solidFill>
                <a:schemeClr val="tx1"/>
              </a:solidFill>
            </a:ln>
            <a:effectLst/>
          </c:spPr>
          <c:invertIfNegative val="0"/>
          <c:cat>
            <c:strRef>
              <c:f>Sheet1!$J$59:$J$77</c:f>
              <c:strCache>
                <c:ptCount val="19"/>
                <c:pt idx="0">
                  <c:v>0～4歳</c:v>
                </c:pt>
                <c:pt idx="1">
                  <c:v>5～9歳</c:v>
                </c:pt>
                <c:pt idx="2">
                  <c:v>10～14歳</c:v>
                </c:pt>
                <c:pt idx="3">
                  <c:v>15～19歳</c:v>
                </c:pt>
                <c:pt idx="4">
                  <c:v>20～24歳</c:v>
                </c:pt>
                <c:pt idx="5">
                  <c:v>25～29歳</c:v>
                </c:pt>
                <c:pt idx="6">
                  <c:v>30～34歳</c:v>
                </c:pt>
                <c:pt idx="7">
                  <c:v>35～39歳</c:v>
                </c:pt>
                <c:pt idx="8">
                  <c:v>40～44歳</c:v>
                </c:pt>
                <c:pt idx="9">
                  <c:v>45～49歳</c:v>
                </c:pt>
                <c:pt idx="10">
                  <c:v>50～54歳</c:v>
                </c:pt>
                <c:pt idx="11">
                  <c:v>55～59歳</c:v>
                </c:pt>
                <c:pt idx="12">
                  <c:v>60～64歳</c:v>
                </c:pt>
                <c:pt idx="13">
                  <c:v>65～69歳</c:v>
                </c:pt>
                <c:pt idx="14">
                  <c:v>70～74歳</c:v>
                </c:pt>
                <c:pt idx="15">
                  <c:v>75～79歳</c:v>
                </c:pt>
                <c:pt idx="16">
                  <c:v>80～84歳</c:v>
                </c:pt>
                <c:pt idx="17">
                  <c:v>85～89歳</c:v>
                </c:pt>
                <c:pt idx="18">
                  <c:v>90歳以上</c:v>
                </c:pt>
              </c:strCache>
            </c:strRef>
          </c:cat>
          <c:val>
            <c:numRef>
              <c:f>Sheet1!$L$59:$L$77</c:f>
              <c:numCache>
                <c:formatCode>#,##0_ </c:formatCode>
                <c:ptCount val="19"/>
                <c:pt idx="0">
                  <c:v>2554</c:v>
                </c:pt>
                <c:pt idx="1">
                  <c:v>2865</c:v>
                </c:pt>
                <c:pt idx="2">
                  <c:v>3006</c:v>
                </c:pt>
                <c:pt idx="3">
                  <c:v>3468</c:v>
                </c:pt>
                <c:pt idx="4">
                  <c:v>3455</c:v>
                </c:pt>
                <c:pt idx="5">
                  <c:v>3505</c:v>
                </c:pt>
                <c:pt idx="6">
                  <c:v>3914</c:v>
                </c:pt>
                <c:pt idx="7">
                  <c:v>4316</c:v>
                </c:pt>
                <c:pt idx="8">
                  <c:v>5216</c:v>
                </c:pt>
                <c:pt idx="9">
                  <c:v>5097</c:v>
                </c:pt>
                <c:pt idx="10">
                  <c:v>4211</c:v>
                </c:pt>
                <c:pt idx="11">
                  <c:v>4101</c:v>
                </c:pt>
                <c:pt idx="12">
                  <c:v>4630</c:v>
                </c:pt>
                <c:pt idx="13">
                  <c:v>6106</c:v>
                </c:pt>
                <c:pt idx="14">
                  <c:v>4752</c:v>
                </c:pt>
                <c:pt idx="15">
                  <c:v>3938</c:v>
                </c:pt>
                <c:pt idx="16">
                  <c:v>3069</c:v>
                </c:pt>
                <c:pt idx="17">
                  <c:v>2144</c:v>
                </c:pt>
                <c:pt idx="18">
                  <c:v>1521</c:v>
                </c:pt>
              </c:numCache>
            </c:numRef>
          </c:val>
          <c:extLst xmlns:c16r2="http://schemas.microsoft.com/office/drawing/2015/06/chart">
            <c:ext xmlns:c16="http://schemas.microsoft.com/office/drawing/2014/chart" uri="{C3380CC4-5D6E-409C-BE32-E72D297353CC}">
              <c16:uniqueId val="{00000001-2F45-439A-B031-061EAE572FED}"/>
            </c:ext>
          </c:extLst>
        </c:ser>
        <c:dLbls>
          <c:showLegendKey val="0"/>
          <c:showVal val="0"/>
          <c:showCatName val="0"/>
          <c:showSerName val="0"/>
          <c:showPercent val="0"/>
          <c:showBubbleSize val="0"/>
        </c:dLbls>
        <c:gapWidth val="0"/>
        <c:axId val="244780576"/>
        <c:axId val="244779008"/>
      </c:barChart>
      <c:catAx>
        <c:axId val="244777048"/>
        <c:scaling>
          <c:orientation val="minMax"/>
        </c:scaling>
        <c:delete val="0"/>
        <c:axPos val="r"/>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244780184"/>
        <c:crosses val="autoZero"/>
        <c:auto val="1"/>
        <c:lblAlgn val="ctr"/>
        <c:lblOffset val="100"/>
        <c:noMultiLvlLbl val="0"/>
      </c:catAx>
      <c:valAx>
        <c:axId val="244780184"/>
        <c:scaling>
          <c:orientation val="maxMin"/>
          <c:max val="6000"/>
          <c:min val="-800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244777048"/>
        <c:crosses val="autoZero"/>
        <c:crossBetween val="between"/>
      </c:valAx>
      <c:valAx>
        <c:axId val="244779008"/>
        <c:scaling>
          <c:orientation val="minMax"/>
          <c:max val="6000"/>
          <c:min val="-8000"/>
        </c:scaling>
        <c:delete val="0"/>
        <c:axPos val="t"/>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244780576"/>
        <c:crosses val="max"/>
        <c:crossBetween val="between"/>
      </c:valAx>
      <c:catAx>
        <c:axId val="244780576"/>
        <c:scaling>
          <c:orientation val="minMax"/>
        </c:scaling>
        <c:delete val="1"/>
        <c:axPos val="l"/>
        <c:numFmt formatCode="General" sourceLinked="1"/>
        <c:majorTickMark val="out"/>
        <c:minorTickMark val="none"/>
        <c:tickLblPos val="nextTo"/>
        <c:crossAx val="244779008"/>
        <c:crosses val="autoZero"/>
        <c:auto val="1"/>
        <c:lblAlgn val="ctr"/>
        <c:lblOffset val="100"/>
        <c:noMultiLvlLbl val="0"/>
      </c:cat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1">
    <c:autoUpdate val="0"/>
  </c:externalData>
  <c:userShapes r:id="rId2"/>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9545147230719999E-2"/>
          <c:y val="9.3206412986515594E-2"/>
          <c:w val="0.71703292941896479"/>
          <c:h val="0.82227665378886095"/>
        </c:manualLayout>
      </c:layout>
      <c:lineChart>
        <c:grouping val="standard"/>
        <c:varyColors val="0"/>
        <c:ser>
          <c:idx val="0"/>
          <c:order val="0"/>
          <c:tx>
            <c:strRef>
              <c:f>Sheet1!$B$95</c:f>
              <c:strCache>
                <c:ptCount val="1"/>
                <c:pt idx="0">
                  <c:v>市内訪問者数</c:v>
                </c:pt>
              </c:strCache>
            </c:strRef>
          </c:tx>
          <c:cat>
            <c:strRef>
              <c:f>Sheet1!$A$96:$A$100</c:f>
              <c:strCache>
                <c:ptCount val="5"/>
                <c:pt idx="0">
                  <c:v>2003年</c:v>
                </c:pt>
                <c:pt idx="1">
                  <c:v>2004年</c:v>
                </c:pt>
                <c:pt idx="2">
                  <c:v>2005年</c:v>
                </c:pt>
                <c:pt idx="3">
                  <c:v>2006年</c:v>
                </c:pt>
                <c:pt idx="4">
                  <c:v>2007年</c:v>
                </c:pt>
              </c:strCache>
            </c:strRef>
          </c:cat>
          <c:val>
            <c:numRef>
              <c:f>Sheet1!$B$96:$B$100</c:f>
              <c:numCache>
                <c:formatCode>#,##0</c:formatCode>
                <c:ptCount val="5"/>
                <c:pt idx="0">
                  <c:v>1673600</c:v>
                </c:pt>
                <c:pt idx="1">
                  <c:v>1399400</c:v>
                </c:pt>
                <c:pt idx="2">
                  <c:v>1542300</c:v>
                </c:pt>
                <c:pt idx="3">
                  <c:v>1284400</c:v>
                </c:pt>
                <c:pt idx="4">
                  <c:v>1502090</c:v>
                </c:pt>
              </c:numCache>
            </c:numRef>
          </c:val>
          <c:smooth val="0"/>
        </c:ser>
        <c:ser>
          <c:idx val="1"/>
          <c:order val="1"/>
          <c:tx>
            <c:strRef>
              <c:f>Sheet1!$C$95</c:f>
              <c:strCache>
                <c:ptCount val="1"/>
                <c:pt idx="0">
                  <c:v>日帰り客数</c:v>
                </c:pt>
              </c:strCache>
            </c:strRef>
          </c:tx>
          <c:cat>
            <c:strRef>
              <c:f>Sheet1!$A$96:$A$100</c:f>
              <c:strCache>
                <c:ptCount val="5"/>
                <c:pt idx="0">
                  <c:v>2003年</c:v>
                </c:pt>
                <c:pt idx="1">
                  <c:v>2004年</c:v>
                </c:pt>
                <c:pt idx="2">
                  <c:v>2005年</c:v>
                </c:pt>
                <c:pt idx="3">
                  <c:v>2006年</c:v>
                </c:pt>
                <c:pt idx="4">
                  <c:v>2007年</c:v>
                </c:pt>
              </c:strCache>
            </c:strRef>
          </c:cat>
          <c:val>
            <c:numRef>
              <c:f>Sheet1!$C$96:$C$100</c:f>
              <c:numCache>
                <c:formatCode>#,##0</c:formatCode>
                <c:ptCount val="5"/>
                <c:pt idx="0">
                  <c:v>1502090</c:v>
                </c:pt>
                <c:pt idx="1">
                  <c:v>1277700</c:v>
                </c:pt>
                <c:pt idx="2">
                  <c:v>1437800</c:v>
                </c:pt>
                <c:pt idx="3">
                  <c:v>950500</c:v>
                </c:pt>
                <c:pt idx="4">
                  <c:v>1307000</c:v>
                </c:pt>
              </c:numCache>
            </c:numRef>
          </c:val>
          <c:smooth val="0"/>
        </c:ser>
        <c:ser>
          <c:idx val="2"/>
          <c:order val="2"/>
          <c:tx>
            <c:strRef>
              <c:f>Sheet1!$D$95</c:f>
              <c:strCache>
                <c:ptCount val="1"/>
                <c:pt idx="0">
                  <c:v>宿泊者数</c:v>
                </c:pt>
              </c:strCache>
            </c:strRef>
          </c:tx>
          <c:cat>
            <c:strRef>
              <c:f>Sheet1!$A$96:$A$100</c:f>
              <c:strCache>
                <c:ptCount val="5"/>
                <c:pt idx="0">
                  <c:v>2003年</c:v>
                </c:pt>
                <c:pt idx="1">
                  <c:v>2004年</c:v>
                </c:pt>
                <c:pt idx="2">
                  <c:v>2005年</c:v>
                </c:pt>
                <c:pt idx="3">
                  <c:v>2006年</c:v>
                </c:pt>
                <c:pt idx="4">
                  <c:v>2007年</c:v>
                </c:pt>
              </c:strCache>
            </c:strRef>
          </c:cat>
          <c:val>
            <c:numRef>
              <c:f>Sheet1!$D$96:$D$100</c:f>
              <c:numCache>
                <c:formatCode>#,##0</c:formatCode>
                <c:ptCount val="5"/>
                <c:pt idx="0">
                  <c:v>120300</c:v>
                </c:pt>
                <c:pt idx="1">
                  <c:v>121700</c:v>
                </c:pt>
                <c:pt idx="2">
                  <c:v>104500</c:v>
                </c:pt>
                <c:pt idx="3">
                  <c:v>333900</c:v>
                </c:pt>
                <c:pt idx="4">
                  <c:v>195090</c:v>
                </c:pt>
              </c:numCache>
            </c:numRef>
          </c:val>
          <c:smooth val="0"/>
        </c:ser>
        <c:dLbls>
          <c:showLegendKey val="0"/>
          <c:showVal val="0"/>
          <c:showCatName val="0"/>
          <c:showSerName val="0"/>
          <c:showPercent val="0"/>
          <c:showBubbleSize val="0"/>
        </c:dLbls>
        <c:marker val="1"/>
        <c:smooth val="0"/>
        <c:axId val="298063240"/>
        <c:axId val="298061280"/>
      </c:lineChart>
      <c:catAx>
        <c:axId val="298063240"/>
        <c:scaling>
          <c:orientation val="minMax"/>
        </c:scaling>
        <c:delete val="1"/>
        <c:axPos val="b"/>
        <c:numFmt formatCode="General" sourceLinked="0"/>
        <c:majorTickMark val="out"/>
        <c:minorTickMark val="none"/>
        <c:tickLblPos val="nextTo"/>
        <c:crossAx val="298061280"/>
        <c:crosses val="autoZero"/>
        <c:auto val="1"/>
        <c:lblAlgn val="ctr"/>
        <c:lblOffset val="100"/>
        <c:noMultiLvlLbl val="0"/>
      </c:catAx>
      <c:valAx>
        <c:axId val="298061280"/>
        <c:scaling>
          <c:orientation val="minMax"/>
        </c:scaling>
        <c:delete val="0"/>
        <c:axPos val="l"/>
        <c:majorGridlines/>
        <c:title>
          <c:tx>
            <c:rich>
              <a:bodyPr rot="0" vert="horz"/>
              <a:lstStyle/>
              <a:p>
                <a:pPr>
                  <a:defRPr sz="1400" b="0"/>
                </a:pPr>
                <a:r>
                  <a:rPr lang="ja-JP" altLang="en-US" sz="1400" b="0" dirty="0" smtClean="0"/>
                  <a:t>（人）</a:t>
                </a:r>
                <a:endParaRPr lang="ja-JP" altLang="en-US" sz="1400" b="0" dirty="0"/>
              </a:p>
            </c:rich>
          </c:tx>
          <c:layout>
            <c:manualLayout>
              <c:xMode val="edge"/>
              <c:yMode val="edge"/>
              <c:x val="1.6573102388673999E-2"/>
              <c:y val="4.4745499935206699E-4"/>
            </c:manualLayout>
          </c:layout>
          <c:overlay val="0"/>
        </c:title>
        <c:numFmt formatCode="#,##0" sourceLinked="1"/>
        <c:majorTickMark val="out"/>
        <c:minorTickMark val="none"/>
        <c:tickLblPos val="nextTo"/>
        <c:txPr>
          <a:bodyPr/>
          <a:lstStyle/>
          <a:p>
            <a:pPr>
              <a:defRPr sz="1200"/>
            </a:pPr>
            <a:endParaRPr lang="ja-JP"/>
          </a:p>
        </c:txPr>
        <c:crossAx val="298063240"/>
        <c:crosses val="autoZero"/>
        <c:crossBetween val="between"/>
      </c:valAx>
    </c:plotArea>
    <c:legend>
      <c:legendPos val="r"/>
      <c:layout>
        <c:manualLayout>
          <c:xMode val="edge"/>
          <c:yMode val="edge"/>
          <c:x val="0.81717767135935115"/>
          <c:y val="0.35251036932811802"/>
          <c:w val="0.18282232864064887"/>
          <c:h val="0.28915386053210701"/>
        </c:manualLayout>
      </c:layout>
      <c:overlay val="0"/>
      <c:txPr>
        <a:bodyPr/>
        <a:lstStyle/>
        <a:p>
          <a:pPr>
            <a:defRPr sz="1600"/>
          </a:pPr>
          <a:endParaRPr lang="ja-JP"/>
        </a:p>
      </c:txPr>
    </c:legend>
    <c:plotVisOnly val="1"/>
    <c:dispBlanksAs val="gap"/>
    <c:showDLblsOverMax val="0"/>
  </c:chart>
  <c:spPr>
    <a:ln>
      <a:solidFill>
        <a:schemeClr val="tx1"/>
      </a:solid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061191626409001E-2"/>
          <c:y val="0.13588313355959999"/>
          <c:w val="0.91037037037037005"/>
          <c:h val="0.79135698157880896"/>
        </c:manualLayout>
      </c:layout>
      <c:barChart>
        <c:barDir val="bar"/>
        <c:grouping val="clustered"/>
        <c:varyColors val="0"/>
        <c:ser>
          <c:idx val="0"/>
          <c:order val="0"/>
          <c:tx>
            <c:strRef>
              <c:f>Sheet1!$O$58</c:f>
              <c:strCache>
                <c:ptCount val="1"/>
                <c:pt idx="0">
                  <c:v>男</c:v>
                </c:pt>
              </c:strCache>
            </c:strRef>
          </c:tx>
          <c:spPr>
            <a:solidFill>
              <a:schemeClr val="accent1"/>
            </a:solidFill>
            <a:ln>
              <a:solidFill>
                <a:schemeClr val="tx1"/>
              </a:solidFill>
            </a:ln>
            <a:effectLst/>
          </c:spPr>
          <c:invertIfNegative val="0"/>
          <c:cat>
            <c:strRef>
              <c:f>Sheet1!$N$59:$N$77</c:f>
              <c:strCache>
                <c:ptCount val="19"/>
                <c:pt idx="0">
                  <c:v>0～4歳</c:v>
                </c:pt>
                <c:pt idx="1">
                  <c:v>5～9歳</c:v>
                </c:pt>
                <c:pt idx="2">
                  <c:v>10～14歳</c:v>
                </c:pt>
                <c:pt idx="3">
                  <c:v>15～19歳</c:v>
                </c:pt>
                <c:pt idx="4">
                  <c:v>20～24歳</c:v>
                </c:pt>
                <c:pt idx="5">
                  <c:v>25～29歳</c:v>
                </c:pt>
                <c:pt idx="6">
                  <c:v>30～34歳</c:v>
                </c:pt>
                <c:pt idx="7">
                  <c:v>35～39歳</c:v>
                </c:pt>
                <c:pt idx="8">
                  <c:v>40～44歳</c:v>
                </c:pt>
                <c:pt idx="9">
                  <c:v>45～49歳</c:v>
                </c:pt>
                <c:pt idx="10">
                  <c:v>50～54歳</c:v>
                </c:pt>
                <c:pt idx="11">
                  <c:v>55～59歳</c:v>
                </c:pt>
                <c:pt idx="12">
                  <c:v>60～64歳</c:v>
                </c:pt>
                <c:pt idx="13">
                  <c:v>65～69歳</c:v>
                </c:pt>
                <c:pt idx="14">
                  <c:v>70～74歳</c:v>
                </c:pt>
                <c:pt idx="15">
                  <c:v>75～79歳</c:v>
                </c:pt>
                <c:pt idx="16">
                  <c:v>80～84歳</c:v>
                </c:pt>
                <c:pt idx="17">
                  <c:v>85～89歳</c:v>
                </c:pt>
                <c:pt idx="18">
                  <c:v>90歳以上</c:v>
                </c:pt>
              </c:strCache>
            </c:strRef>
          </c:cat>
          <c:val>
            <c:numRef>
              <c:f>Sheet1!$O$59:$O$77</c:f>
              <c:numCache>
                <c:formatCode>0</c:formatCode>
                <c:ptCount val="19"/>
                <c:pt idx="0">
                  <c:v>1889</c:v>
                </c:pt>
                <c:pt idx="1">
                  <c:v>1970</c:v>
                </c:pt>
                <c:pt idx="2">
                  <c:v>2032</c:v>
                </c:pt>
                <c:pt idx="3">
                  <c:v>2152</c:v>
                </c:pt>
                <c:pt idx="4">
                  <c:v>2386</c:v>
                </c:pt>
                <c:pt idx="5">
                  <c:v>2961</c:v>
                </c:pt>
                <c:pt idx="6">
                  <c:v>3139</c:v>
                </c:pt>
                <c:pt idx="7">
                  <c:v>3275</c:v>
                </c:pt>
                <c:pt idx="8">
                  <c:v>3464</c:v>
                </c:pt>
                <c:pt idx="9">
                  <c:v>3558</c:v>
                </c:pt>
                <c:pt idx="10">
                  <c:v>3641</c:v>
                </c:pt>
                <c:pt idx="11">
                  <c:v>3980</c:v>
                </c:pt>
                <c:pt idx="12">
                  <c:v>4414</c:v>
                </c:pt>
                <c:pt idx="13">
                  <c:v>5057</c:v>
                </c:pt>
                <c:pt idx="14">
                  <c:v>4222</c:v>
                </c:pt>
                <c:pt idx="15">
                  <c:v>3282</c:v>
                </c:pt>
                <c:pt idx="16">
                  <c:v>2623</c:v>
                </c:pt>
                <c:pt idx="17">
                  <c:v>2212</c:v>
                </c:pt>
                <c:pt idx="18">
                  <c:v>1800</c:v>
                </c:pt>
              </c:numCache>
            </c:numRef>
          </c:val>
          <c:extLst xmlns:c16r2="http://schemas.microsoft.com/office/drawing/2015/06/chart">
            <c:ext xmlns:c16="http://schemas.microsoft.com/office/drawing/2014/chart" uri="{C3380CC4-5D6E-409C-BE32-E72D297353CC}">
              <c16:uniqueId val="{00000000-CC1E-4839-B1DA-803D674381D9}"/>
            </c:ext>
          </c:extLst>
        </c:ser>
        <c:dLbls>
          <c:showLegendKey val="0"/>
          <c:showVal val="0"/>
          <c:showCatName val="0"/>
          <c:showSerName val="0"/>
          <c:showPercent val="0"/>
          <c:showBubbleSize val="0"/>
        </c:dLbls>
        <c:gapWidth val="0"/>
        <c:axId val="244774304"/>
        <c:axId val="244774696"/>
      </c:barChart>
      <c:barChart>
        <c:barDir val="bar"/>
        <c:grouping val="clustered"/>
        <c:varyColors val="0"/>
        <c:ser>
          <c:idx val="1"/>
          <c:order val="1"/>
          <c:tx>
            <c:strRef>
              <c:f>Sheet1!$P$58</c:f>
              <c:strCache>
                <c:ptCount val="1"/>
                <c:pt idx="0">
                  <c:v>女</c:v>
                </c:pt>
              </c:strCache>
            </c:strRef>
          </c:tx>
          <c:spPr>
            <a:solidFill>
              <a:schemeClr val="accent2"/>
            </a:solidFill>
            <a:ln>
              <a:solidFill>
                <a:schemeClr val="tx1"/>
              </a:solidFill>
            </a:ln>
            <a:effectLst/>
          </c:spPr>
          <c:invertIfNegative val="0"/>
          <c:cat>
            <c:strRef>
              <c:f>Sheet1!$N$59:$N$77</c:f>
              <c:strCache>
                <c:ptCount val="19"/>
                <c:pt idx="0">
                  <c:v>0～4歳</c:v>
                </c:pt>
                <c:pt idx="1">
                  <c:v>5～9歳</c:v>
                </c:pt>
                <c:pt idx="2">
                  <c:v>10～14歳</c:v>
                </c:pt>
                <c:pt idx="3">
                  <c:v>15～19歳</c:v>
                </c:pt>
                <c:pt idx="4">
                  <c:v>20～24歳</c:v>
                </c:pt>
                <c:pt idx="5">
                  <c:v>25～29歳</c:v>
                </c:pt>
                <c:pt idx="6">
                  <c:v>30～34歳</c:v>
                </c:pt>
                <c:pt idx="7">
                  <c:v>35～39歳</c:v>
                </c:pt>
                <c:pt idx="8">
                  <c:v>40～44歳</c:v>
                </c:pt>
                <c:pt idx="9">
                  <c:v>45～49歳</c:v>
                </c:pt>
                <c:pt idx="10">
                  <c:v>50～54歳</c:v>
                </c:pt>
                <c:pt idx="11">
                  <c:v>55～59歳</c:v>
                </c:pt>
                <c:pt idx="12">
                  <c:v>60～64歳</c:v>
                </c:pt>
                <c:pt idx="13">
                  <c:v>65～69歳</c:v>
                </c:pt>
                <c:pt idx="14">
                  <c:v>70～74歳</c:v>
                </c:pt>
                <c:pt idx="15">
                  <c:v>75～79歳</c:v>
                </c:pt>
                <c:pt idx="16">
                  <c:v>80～84歳</c:v>
                </c:pt>
                <c:pt idx="17">
                  <c:v>85～89歳</c:v>
                </c:pt>
                <c:pt idx="18">
                  <c:v>90歳以上</c:v>
                </c:pt>
              </c:strCache>
            </c:strRef>
          </c:cat>
          <c:val>
            <c:numRef>
              <c:f>Sheet1!$P$59:$P$77</c:f>
              <c:numCache>
                <c:formatCode>0</c:formatCode>
                <c:ptCount val="19"/>
                <c:pt idx="0">
                  <c:v>1793</c:v>
                </c:pt>
                <c:pt idx="1">
                  <c:v>1879</c:v>
                </c:pt>
                <c:pt idx="2">
                  <c:v>1931</c:v>
                </c:pt>
                <c:pt idx="3">
                  <c:v>2054</c:v>
                </c:pt>
                <c:pt idx="4">
                  <c:v>2301</c:v>
                </c:pt>
                <c:pt idx="5">
                  <c:v>2673</c:v>
                </c:pt>
                <c:pt idx="6">
                  <c:v>2754</c:v>
                </c:pt>
                <c:pt idx="7">
                  <c:v>2982</c:v>
                </c:pt>
                <c:pt idx="8">
                  <c:v>3164</c:v>
                </c:pt>
                <c:pt idx="9">
                  <c:v>3157</c:v>
                </c:pt>
                <c:pt idx="10">
                  <c:v>3165</c:v>
                </c:pt>
                <c:pt idx="11">
                  <c:v>3514</c:v>
                </c:pt>
                <c:pt idx="12">
                  <c:v>4167</c:v>
                </c:pt>
                <c:pt idx="13">
                  <c:v>4892</c:v>
                </c:pt>
                <c:pt idx="14">
                  <c:v>4316</c:v>
                </c:pt>
                <c:pt idx="15">
                  <c:v>3755</c:v>
                </c:pt>
                <c:pt idx="16">
                  <c:v>3393</c:v>
                </c:pt>
                <c:pt idx="17">
                  <c:v>3489</c:v>
                </c:pt>
                <c:pt idx="18">
                  <c:v>4301</c:v>
                </c:pt>
              </c:numCache>
            </c:numRef>
          </c:val>
          <c:extLst xmlns:c16r2="http://schemas.microsoft.com/office/drawing/2015/06/chart">
            <c:ext xmlns:c16="http://schemas.microsoft.com/office/drawing/2014/chart" uri="{C3380CC4-5D6E-409C-BE32-E72D297353CC}">
              <c16:uniqueId val="{00000001-CC1E-4839-B1DA-803D674381D9}"/>
            </c:ext>
          </c:extLst>
        </c:ser>
        <c:dLbls>
          <c:showLegendKey val="0"/>
          <c:showVal val="0"/>
          <c:showCatName val="0"/>
          <c:showSerName val="0"/>
          <c:showPercent val="0"/>
          <c:showBubbleSize val="0"/>
        </c:dLbls>
        <c:gapWidth val="0"/>
        <c:axId val="218275552"/>
        <c:axId val="244776264"/>
      </c:barChart>
      <c:catAx>
        <c:axId val="244774304"/>
        <c:scaling>
          <c:orientation val="minMax"/>
        </c:scaling>
        <c:delete val="0"/>
        <c:axPos val="r"/>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244774696"/>
        <c:crosses val="autoZero"/>
        <c:auto val="1"/>
        <c:lblAlgn val="ctr"/>
        <c:lblOffset val="100"/>
        <c:noMultiLvlLbl val="0"/>
      </c:catAx>
      <c:valAx>
        <c:axId val="244774696"/>
        <c:scaling>
          <c:orientation val="maxMin"/>
          <c:max val="6000"/>
          <c:min val="-800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244774304"/>
        <c:crosses val="autoZero"/>
        <c:crossBetween val="between"/>
      </c:valAx>
      <c:valAx>
        <c:axId val="244776264"/>
        <c:scaling>
          <c:orientation val="minMax"/>
          <c:min val="-8000"/>
        </c:scaling>
        <c:delete val="0"/>
        <c:axPos val="t"/>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218275552"/>
        <c:crosses val="max"/>
        <c:crossBetween val="between"/>
      </c:valAx>
      <c:catAx>
        <c:axId val="218275552"/>
        <c:scaling>
          <c:orientation val="minMax"/>
        </c:scaling>
        <c:delete val="1"/>
        <c:axPos val="l"/>
        <c:numFmt formatCode="General" sourceLinked="1"/>
        <c:majorTickMark val="out"/>
        <c:minorTickMark val="none"/>
        <c:tickLblPos val="nextTo"/>
        <c:crossAx val="244776264"/>
        <c:crosses val="autoZero"/>
        <c:auto val="1"/>
        <c:lblAlgn val="ctr"/>
        <c:lblOffset val="100"/>
        <c:noMultiLvlLbl val="0"/>
      </c:catAx>
      <c:spPr>
        <a:noFill/>
        <a:ln>
          <a:noFill/>
        </a:ln>
        <a:effectLst/>
      </c:spPr>
    </c:plotArea>
    <c:legend>
      <c:legendPos val="t"/>
      <c:layout>
        <c:manualLayout>
          <c:xMode val="edge"/>
          <c:yMode val="edge"/>
          <c:x val="0.43345860752913101"/>
          <c:y val="2.2241296074070702E-2"/>
          <c:w val="0.145965232606794"/>
          <c:h val="7.3508359166381404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9245280240639069E-2"/>
          <c:y val="0.18840331907410851"/>
          <c:w val="0.83274423305672829"/>
          <c:h val="0.7495855384407285"/>
        </c:manualLayout>
      </c:layout>
      <c:barChart>
        <c:barDir val="col"/>
        <c:grouping val="clustered"/>
        <c:varyColors val="0"/>
        <c:ser>
          <c:idx val="1"/>
          <c:order val="1"/>
          <c:tx>
            <c:strRef>
              <c:f>商業!$J$7</c:f>
              <c:strCache>
                <c:ptCount val="1"/>
                <c:pt idx="0">
                  <c:v>年間商品販売額（百万円）</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商業!$H$8:$H$12</c:f>
              <c:strCache>
                <c:ptCount val="5"/>
                <c:pt idx="0">
                  <c:v>平成１４年</c:v>
                </c:pt>
                <c:pt idx="1">
                  <c:v>平成１６年</c:v>
                </c:pt>
                <c:pt idx="2">
                  <c:v>平成１９年</c:v>
                </c:pt>
                <c:pt idx="3">
                  <c:v>平成２４年</c:v>
                </c:pt>
                <c:pt idx="4">
                  <c:v>平成２６年</c:v>
                </c:pt>
              </c:strCache>
            </c:strRef>
          </c:cat>
          <c:val>
            <c:numRef>
              <c:f>商業!$J$8:$J$12</c:f>
              <c:numCache>
                <c:formatCode>#,##0</c:formatCode>
                <c:ptCount val="5"/>
                <c:pt idx="0">
                  <c:v>546339</c:v>
                </c:pt>
                <c:pt idx="1">
                  <c:v>538146</c:v>
                </c:pt>
                <c:pt idx="2">
                  <c:v>574273</c:v>
                </c:pt>
                <c:pt idx="3">
                  <c:v>401336</c:v>
                </c:pt>
                <c:pt idx="4">
                  <c:v>466083</c:v>
                </c:pt>
              </c:numCache>
            </c:numRef>
          </c:val>
        </c:ser>
        <c:dLbls>
          <c:showLegendKey val="0"/>
          <c:showVal val="0"/>
          <c:showCatName val="0"/>
          <c:showSerName val="0"/>
          <c:showPercent val="0"/>
          <c:showBubbleSize val="0"/>
        </c:dLbls>
        <c:gapWidth val="150"/>
        <c:axId val="293221168"/>
        <c:axId val="293219208"/>
      </c:barChart>
      <c:lineChart>
        <c:grouping val="standard"/>
        <c:varyColors val="0"/>
        <c:ser>
          <c:idx val="0"/>
          <c:order val="0"/>
          <c:tx>
            <c:strRef>
              <c:f>商業!$I$7</c:f>
              <c:strCache>
                <c:ptCount val="1"/>
                <c:pt idx="0">
                  <c:v>事業所数(件)</c:v>
                </c:pt>
              </c:strCache>
            </c:strRef>
          </c:tx>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商業!$H$8:$H$12</c:f>
              <c:strCache>
                <c:ptCount val="5"/>
                <c:pt idx="0">
                  <c:v>平成１４年</c:v>
                </c:pt>
                <c:pt idx="1">
                  <c:v>平成１６年</c:v>
                </c:pt>
                <c:pt idx="2">
                  <c:v>平成１９年</c:v>
                </c:pt>
                <c:pt idx="3">
                  <c:v>平成２４年</c:v>
                </c:pt>
                <c:pt idx="4">
                  <c:v>平成２６年</c:v>
                </c:pt>
              </c:strCache>
            </c:strRef>
          </c:cat>
          <c:val>
            <c:numRef>
              <c:f>商業!$I$8:$I$12</c:f>
              <c:numCache>
                <c:formatCode>#,##0</c:formatCode>
                <c:ptCount val="5"/>
                <c:pt idx="0">
                  <c:v>2022</c:v>
                </c:pt>
                <c:pt idx="1">
                  <c:v>1952</c:v>
                </c:pt>
                <c:pt idx="2">
                  <c:v>1802</c:v>
                </c:pt>
                <c:pt idx="3">
                  <c:v>1378</c:v>
                </c:pt>
                <c:pt idx="4">
                  <c:v>1369</c:v>
                </c:pt>
              </c:numCache>
            </c:numRef>
          </c:val>
          <c:smooth val="0"/>
        </c:ser>
        <c:dLbls>
          <c:showLegendKey val="0"/>
          <c:showVal val="0"/>
          <c:showCatName val="0"/>
          <c:showSerName val="0"/>
          <c:showPercent val="0"/>
          <c:showBubbleSize val="0"/>
        </c:dLbls>
        <c:marker val="1"/>
        <c:smooth val="0"/>
        <c:axId val="293219992"/>
        <c:axId val="293219600"/>
      </c:lineChart>
      <c:catAx>
        <c:axId val="293221168"/>
        <c:scaling>
          <c:orientation val="minMax"/>
        </c:scaling>
        <c:delete val="1"/>
        <c:axPos val="b"/>
        <c:numFmt formatCode="General" sourceLinked="0"/>
        <c:majorTickMark val="out"/>
        <c:minorTickMark val="none"/>
        <c:tickLblPos val="nextTo"/>
        <c:crossAx val="293219208"/>
        <c:crosses val="autoZero"/>
        <c:auto val="1"/>
        <c:lblAlgn val="ctr"/>
        <c:lblOffset val="100"/>
        <c:noMultiLvlLbl val="0"/>
      </c:catAx>
      <c:valAx>
        <c:axId val="293219208"/>
        <c:scaling>
          <c:orientation val="minMax"/>
          <c:max val="1000000"/>
        </c:scaling>
        <c:delete val="0"/>
        <c:axPos val="l"/>
        <c:majorGridlines/>
        <c:numFmt formatCode="#,##0" sourceLinked="1"/>
        <c:majorTickMark val="out"/>
        <c:minorTickMark val="none"/>
        <c:tickLblPos val="nextTo"/>
        <c:crossAx val="293221168"/>
        <c:crosses val="autoZero"/>
        <c:crossBetween val="between"/>
      </c:valAx>
      <c:valAx>
        <c:axId val="293219600"/>
        <c:scaling>
          <c:orientation val="minMax"/>
        </c:scaling>
        <c:delete val="0"/>
        <c:axPos val="r"/>
        <c:numFmt formatCode="#,##0" sourceLinked="1"/>
        <c:majorTickMark val="out"/>
        <c:minorTickMark val="none"/>
        <c:tickLblPos val="nextTo"/>
        <c:crossAx val="293219992"/>
        <c:crosses val="max"/>
        <c:crossBetween val="between"/>
      </c:valAx>
      <c:catAx>
        <c:axId val="293219992"/>
        <c:scaling>
          <c:orientation val="minMax"/>
        </c:scaling>
        <c:delete val="1"/>
        <c:axPos val="b"/>
        <c:numFmt formatCode="General" sourceLinked="1"/>
        <c:majorTickMark val="out"/>
        <c:minorTickMark val="none"/>
        <c:tickLblPos val="nextTo"/>
        <c:crossAx val="293219600"/>
        <c:crosses val="autoZero"/>
        <c:auto val="1"/>
        <c:lblAlgn val="ctr"/>
        <c:lblOffset val="100"/>
        <c:noMultiLvlLbl val="0"/>
      </c:catAx>
    </c:plotArea>
    <c:legend>
      <c:legendPos val="t"/>
      <c:legendEntry>
        <c:idx val="1"/>
        <c:txPr>
          <a:bodyPr/>
          <a:lstStyle/>
          <a:p>
            <a:pPr>
              <a:defRPr sz="1600" b="0">
                <a:latin typeface="ＭＳ ゴシック" panose="020B0609070205080204" pitchFamily="49" charset="-128"/>
                <a:ea typeface="ＭＳ ゴシック" panose="020B0609070205080204" pitchFamily="49" charset="-128"/>
              </a:defRPr>
            </a:pPr>
            <a:endParaRPr lang="ja-JP"/>
          </a:p>
        </c:txPr>
      </c:legendEntry>
      <c:layout>
        <c:manualLayout>
          <c:xMode val="edge"/>
          <c:yMode val="edge"/>
          <c:x val="0.14463153809278198"/>
          <c:y val="9.395955565324722E-2"/>
          <c:w val="0.66663240184413275"/>
          <c:h val="4.8537654498419083E-2"/>
        </c:manualLayout>
      </c:layout>
      <c:overlay val="0"/>
      <c:spPr>
        <a:ln>
          <a:noFill/>
        </a:ln>
      </c:spPr>
      <c:txPr>
        <a:bodyPr/>
        <a:lstStyle/>
        <a:p>
          <a:pPr>
            <a:defRPr sz="1600" b="0">
              <a:latin typeface="ＭＳ ゴシック" panose="020B0609070205080204" pitchFamily="49" charset="-128"/>
              <a:ea typeface="ＭＳ ゴシック" panose="020B0609070205080204" pitchFamily="49" charset="-128"/>
            </a:defRPr>
          </a:pPr>
          <a:endParaRPr lang="ja-JP"/>
        </a:p>
      </c:txPr>
    </c:legend>
    <c:plotVisOnly val="1"/>
    <c:dispBlanksAs val="gap"/>
    <c:showDLblsOverMax val="0"/>
  </c:chart>
  <c:spPr>
    <a:ln>
      <a:noFill/>
    </a:ln>
  </c:spPr>
  <c:txPr>
    <a:bodyPr/>
    <a:lstStyle/>
    <a:p>
      <a:pPr>
        <a:defRPr>
          <a:latin typeface="+mn-ea"/>
          <a:ea typeface="+mn-ea"/>
        </a:defRPr>
      </a:pPr>
      <a:endParaRPr lang="ja-JP"/>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ja-JP" altLang="en-US" sz="2800" dirty="0" smtClean="0"/>
              <a:t>工業の推移</a:t>
            </a:r>
            <a:endParaRPr lang="ja-JP" altLang="en-US" sz="2800" dirty="0"/>
          </a:p>
        </c:rich>
      </c:tx>
      <c:layout/>
      <c:overlay val="0"/>
      <c:spPr>
        <a:noFill/>
        <a:ln>
          <a:noFill/>
        </a:ln>
        <a:effectLst/>
      </c:spPr>
    </c:title>
    <c:autoTitleDeleted val="0"/>
    <c:plotArea>
      <c:layout>
        <c:manualLayout>
          <c:layoutTarget val="inner"/>
          <c:xMode val="edge"/>
          <c:yMode val="edge"/>
          <c:x val="0.16160912610492117"/>
          <c:y val="0.26262355525197101"/>
          <c:w val="0.67678174779015765"/>
          <c:h val="0.66867133518154276"/>
        </c:manualLayout>
      </c:layout>
      <c:barChart>
        <c:barDir val="col"/>
        <c:grouping val="clustered"/>
        <c:varyColors val="0"/>
        <c:ser>
          <c:idx val="1"/>
          <c:order val="1"/>
          <c:tx>
            <c:strRef>
              <c:f>Sheet1!$D$3</c:f>
              <c:strCache>
                <c:ptCount val="1"/>
                <c:pt idx="0">
                  <c:v>製造品出荷額等</c:v>
                </c:pt>
              </c:strCache>
            </c:strRef>
          </c:tx>
          <c:spPr>
            <a:solidFill>
              <a:schemeClr val="accent2"/>
            </a:solidFill>
            <a:ln>
              <a:noFill/>
            </a:ln>
            <a:effectLst/>
          </c:spPr>
          <c:invertIfNegative val="0"/>
          <c:cat>
            <c:strRef>
              <c:f>Sheet1!$A$4:$A$9</c:f>
              <c:strCache>
                <c:ptCount val="6"/>
                <c:pt idx="0">
                  <c:v>平成20年</c:v>
                </c:pt>
                <c:pt idx="1">
                  <c:v>平成21年</c:v>
                </c:pt>
                <c:pt idx="2">
                  <c:v>平成22年</c:v>
                </c:pt>
                <c:pt idx="3">
                  <c:v>平成23年</c:v>
                </c:pt>
                <c:pt idx="4">
                  <c:v>平成24年</c:v>
                </c:pt>
                <c:pt idx="5">
                  <c:v>平成25年</c:v>
                </c:pt>
              </c:strCache>
            </c:strRef>
          </c:cat>
          <c:val>
            <c:numRef>
              <c:f>Sheet1!$D$4:$D$9</c:f>
              <c:numCache>
                <c:formatCode>#,##0</c:formatCode>
                <c:ptCount val="6"/>
                <c:pt idx="0">
                  <c:v>8933.0287000000008</c:v>
                </c:pt>
                <c:pt idx="1">
                  <c:v>5181.1459999999997</c:v>
                </c:pt>
                <c:pt idx="2">
                  <c:v>6045.7030000000004</c:v>
                </c:pt>
                <c:pt idx="3">
                  <c:v>6518.0604000000003</c:v>
                </c:pt>
                <c:pt idx="4">
                  <c:v>6854.3158999999996</c:v>
                </c:pt>
                <c:pt idx="5">
                  <c:v>6692.9287999999997</c:v>
                </c:pt>
              </c:numCache>
            </c:numRef>
          </c:val>
          <c:extLst xmlns:c16r2="http://schemas.microsoft.com/office/drawing/2015/06/chart">
            <c:ext xmlns:c16="http://schemas.microsoft.com/office/drawing/2014/chart" uri="{C3380CC4-5D6E-409C-BE32-E72D297353CC}">
              <c16:uniqueId val="{00000000-2893-4D22-B6F8-225F8C5F1116}"/>
            </c:ext>
          </c:extLst>
        </c:ser>
        <c:dLbls>
          <c:showLegendKey val="0"/>
          <c:showVal val="0"/>
          <c:showCatName val="0"/>
          <c:showSerName val="0"/>
          <c:showPercent val="0"/>
          <c:showBubbleSize val="0"/>
        </c:dLbls>
        <c:gapWidth val="219"/>
        <c:axId val="293223128"/>
        <c:axId val="293223912"/>
      </c:barChart>
      <c:lineChart>
        <c:grouping val="standard"/>
        <c:varyColors val="0"/>
        <c:ser>
          <c:idx val="0"/>
          <c:order val="0"/>
          <c:tx>
            <c:strRef>
              <c:f>Sheet1!$C$3</c:f>
              <c:strCache>
                <c:ptCount val="1"/>
                <c:pt idx="0">
                  <c:v>従業員数</c:v>
                </c:pt>
              </c:strCache>
            </c:strRef>
          </c:tx>
          <c:spPr>
            <a:ln w="28575" cap="rnd">
              <a:solidFill>
                <a:schemeClr val="accent1"/>
              </a:solidFill>
              <a:round/>
            </a:ln>
            <a:effectLst/>
          </c:spPr>
          <c:cat>
            <c:strRef>
              <c:f>Sheet1!$A$4:$A$9</c:f>
              <c:strCache>
                <c:ptCount val="6"/>
                <c:pt idx="0">
                  <c:v>平成20年</c:v>
                </c:pt>
                <c:pt idx="1">
                  <c:v>平成21年</c:v>
                </c:pt>
                <c:pt idx="2">
                  <c:v>平成22年</c:v>
                </c:pt>
                <c:pt idx="3">
                  <c:v>平成23年</c:v>
                </c:pt>
                <c:pt idx="4">
                  <c:v>平成24年</c:v>
                </c:pt>
                <c:pt idx="5">
                  <c:v>平成25年</c:v>
                </c:pt>
              </c:strCache>
            </c:strRef>
          </c:cat>
          <c:val>
            <c:numRef>
              <c:f>Sheet1!$C$4:$C$9</c:f>
              <c:numCache>
                <c:formatCode>#,##0</c:formatCode>
                <c:ptCount val="6"/>
                <c:pt idx="0">
                  <c:v>12312</c:v>
                </c:pt>
                <c:pt idx="1">
                  <c:v>11743</c:v>
                </c:pt>
                <c:pt idx="2">
                  <c:v>12570</c:v>
                </c:pt>
                <c:pt idx="3">
                  <c:v>11840</c:v>
                </c:pt>
                <c:pt idx="4">
                  <c:v>14839</c:v>
                </c:pt>
                <c:pt idx="5">
                  <c:v>13674</c:v>
                </c:pt>
              </c:numCache>
            </c:numRef>
          </c:val>
          <c:smooth val="0"/>
          <c:extLst xmlns:c16r2="http://schemas.microsoft.com/office/drawing/2015/06/chart">
            <c:ext xmlns:c16="http://schemas.microsoft.com/office/drawing/2014/chart" uri="{C3380CC4-5D6E-409C-BE32-E72D297353CC}">
              <c16:uniqueId val="{00000001-2893-4D22-B6F8-225F8C5F1116}"/>
            </c:ext>
          </c:extLst>
        </c:ser>
        <c:dLbls>
          <c:showLegendKey val="0"/>
          <c:showVal val="0"/>
          <c:showCatName val="0"/>
          <c:showSerName val="0"/>
          <c:showPercent val="0"/>
          <c:showBubbleSize val="0"/>
        </c:dLbls>
        <c:marker val="1"/>
        <c:smooth val="0"/>
        <c:axId val="293220776"/>
        <c:axId val="293220384"/>
      </c:lineChart>
      <c:catAx>
        <c:axId val="293223128"/>
        <c:scaling>
          <c:orientation val="minMax"/>
        </c:scaling>
        <c:delete val="1"/>
        <c:axPos val="b"/>
        <c:numFmt formatCode="General" sourceLinked="1"/>
        <c:majorTickMark val="none"/>
        <c:minorTickMark val="none"/>
        <c:tickLblPos val="nextTo"/>
        <c:crossAx val="293223912"/>
        <c:crosses val="autoZero"/>
        <c:auto val="1"/>
        <c:lblAlgn val="ctr"/>
        <c:lblOffset val="100"/>
        <c:noMultiLvlLbl val="0"/>
      </c:catAx>
      <c:valAx>
        <c:axId val="2932239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eaVert" wrap="square" anchor="ctr" anchorCtr="1"/>
              <a:lstStyle/>
              <a:p>
                <a:pPr>
                  <a:defRPr sz="2000" b="0" i="0" u="none" strike="noStrike" kern="1200" baseline="0">
                    <a:solidFill>
                      <a:schemeClr val="tx1">
                        <a:lumMod val="65000"/>
                        <a:lumOff val="35000"/>
                      </a:schemeClr>
                    </a:solidFill>
                    <a:latin typeface="+mj-ea"/>
                    <a:ea typeface="+mj-ea"/>
                    <a:cs typeface="+mn-cs"/>
                  </a:defRPr>
                </a:pPr>
                <a:r>
                  <a:rPr lang="ja-JP" altLang="en-US" sz="2000">
                    <a:latin typeface="+mj-ea"/>
                    <a:ea typeface="+mj-ea"/>
                  </a:rPr>
                  <a:t>製造品出荷額等</a:t>
                </a:r>
                <a:r>
                  <a:rPr lang="en-US" altLang="ja-JP" sz="2000">
                    <a:latin typeface="+mj-ea"/>
                    <a:ea typeface="+mj-ea"/>
                  </a:rPr>
                  <a:t>(</a:t>
                </a:r>
                <a:r>
                  <a:rPr lang="ja-JP" altLang="en-US" sz="2000">
                    <a:latin typeface="+mj-ea"/>
                    <a:ea typeface="+mj-ea"/>
                  </a:rPr>
                  <a:t>億円</a:t>
                </a:r>
                <a:r>
                  <a:rPr lang="en-US" altLang="ja-JP" sz="2000">
                    <a:latin typeface="+mj-ea"/>
                    <a:ea typeface="+mj-ea"/>
                  </a:rPr>
                  <a:t>)</a:t>
                </a:r>
                <a:endParaRPr lang="ja-JP" altLang="en-US" sz="2000">
                  <a:latin typeface="+mj-ea"/>
                  <a:ea typeface="+mj-ea"/>
                </a:endParaRPr>
              </a:p>
            </c:rich>
          </c:tx>
          <c:layout/>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crossAx val="293223128"/>
        <c:crosses val="autoZero"/>
        <c:crossBetween val="between"/>
      </c:valAx>
      <c:valAx>
        <c:axId val="293220384"/>
        <c:scaling>
          <c:orientation val="minMax"/>
        </c:scaling>
        <c:delete val="0"/>
        <c:axPos val="r"/>
        <c:title>
          <c:tx>
            <c:rich>
              <a:bodyPr rot="0" spcFirstLastPara="1" vertOverflow="ellipsis" vert="eaVert" wrap="square" anchor="ctr" anchorCtr="1"/>
              <a:lstStyle/>
              <a:p>
                <a:pPr>
                  <a:defRPr sz="2000" b="0" i="0" u="none" strike="noStrike" kern="1200" baseline="0">
                    <a:solidFill>
                      <a:schemeClr val="tx1">
                        <a:lumMod val="65000"/>
                        <a:lumOff val="35000"/>
                      </a:schemeClr>
                    </a:solidFill>
                    <a:latin typeface="+mn-lt"/>
                    <a:ea typeface="+mn-ea"/>
                    <a:cs typeface="+mn-cs"/>
                  </a:defRPr>
                </a:pPr>
                <a:r>
                  <a:rPr lang="ja-JP" altLang="en-US" sz="2000"/>
                  <a:t>従業員数</a:t>
                </a:r>
                <a:r>
                  <a:rPr lang="en-US" altLang="ja-JP" sz="2000"/>
                  <a:t>(</a:t>
                </a:r>
                <a:r>
                  <a:rPr lang="ja-JP" altLang="en-US" sz="2000"/>
                  <a:t>人</a:t>
                </a:r>
                <a:r>
                  <a:rPr lang="en-US" altLang="ja-JP" sz="2000"/>
                  <a:t>)</a:t>
                </a:r>
                <a:endParaRPr lang="ja-JP" altLang="en-US" sz="2000"/>
              </a:p>
            </c:rich>
          </c:tx>
          <c:layout/>
          <c:overlay val="0"/>
          <c:spPr>
            <a:noFill/>
            <a:ln>
              <a:noFill/>
            </a:ln>
            <a:effectLst/>
          </c:sp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crossAx val="293220776"/>
        <c:crosses val="max"/>
        <c:crossBetween val="between"/>
      </c:valAx>
      <c:catAx>
        <c:axId val="293220776"/>
        <c:scaling>
          <c:orientation val="minMax"/>
        </c:scaling>
        <c:delete val="1"/>
        <c:axPos val="b"/>
        <c:numFmt formatCode="General" sourceLinked="1"/>
        <c:majorTickMark val="out"/>
        <c:minorTickMark val="none"/>
        <c:tickLblPos val="nextTo"/>
        <c:crossAx val="293220384"/>
        <c:crosses val="autoZero"/>
        <c:auto val="1"/>
        <c:lblAlgn val="ctr"/>
        <c:lblOffset val="100"/>
        <c:noMultiLvlLbl val="0"/>
      </c:catAx>
      <c:spPr>
        <a:noFill/>
        <a:ln>
          <a:noFill/>
        </a:ln>
        <a:effectLst/>
      </c:spPr>
    </c:plotArea>
    <c:legend>
      <c:legendPos val="t"/>
      <c:legendEntry>
        <c:idx val="0"/>
        <c:txPr>
          <a:bodyPr rot="0" spcFirstLastPara="1" vertOverflow="ellipsis" vert="horz" wrap="square" anchor="ctr" anchorCtr="1"/>
          <a:lstStyle/>
          <a:p>
            <a:pPr>
              <a:defRPr sz="2000" b="0" i="0" u="none" strike="noStrike" kern="1200" baseline="0">
                <a:solidFill>
                  <a:schemeClr val="tx1">
                    <a:lumMod val="65000"/>
                    <a:lumOff val="35000"/>
                  </a:schemeClr>
                </a:solidFill>
                <a:latin typeface="ＭＳ ゴシック" panose="020B0609070205080204" pitchFamily="49" charset="-128"/>
                <a:ea typeface="ＭＳ ゴシック" panose="020B0609070205080204" pitchFamily="49" charset="-128"/>
                <a:cs typeface="+mn-cs"/>
              </a:defRPr>
            </a:pPr>
            <a:endParaRPr lang="ja-JP"/>
          </a:p>
        </c:txPr>
      </c:legendEntry>
      <c:layout/>
      <c:overlay val="0"/>
      <c:spPr>
        <a:noFill/>
        <a:ln>
          <a:solidFill>
            <a:schemeClr val="tx1"/>
          </a:solid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ea"/>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ja-JP"/>
              <a:t>公共交通利用者数と</a:t>
            </a:r>
            <a:r>
              <a:rPr lang="en-US"/>
              <a:t>1000</a:t>
            </a:r>
            <a:r>
              <a:rPr lang="ja-JP"/>
              <a:t>人あたりの</a:t>
            </a:r>
            <a:endParaRPr lang="en-US"/>
          </a:p>
          <a:p>
            <a:pPr>
              <a:defRPr/>
            </a:pPr>
            <a:r>
              <a:rPr lang="ja-JP"/>
              <a:t>自動車保有台数の推移</a:t>
            </a:r>
          </a:p>
        </c:rich>
      </c:tx>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2"/>
          <c:order val="2"/>
          <c:tx>
            <c:strRef>
              <c:f>運輸!$D$133</c:f>
              <c:strCache>
                <c:ptCount val="1"/>
                <c:pt idx="0">
                  <c:v>自動車保有台数（人口1000人あたり）</c:v>
                </c:pt>
              </c:strCache>
            </c:strRef>
          </c:tx>
          <c:spPr>
            <a:solidFill>
              <a:schemeClr val="accent3"/>
            </a:solidFill>
            <a:ln>
              <a:noFill/>
            </a:ln>
            <a:effectLst/>
          </c:spPr>
          <c:invertIfNegative val="0"/>
          <c:cat>
            <c:strRef>
              <c:f>運輸!$A$134:$A$143</c:f>
              <c:strCache>
                <c:ptCount val="10"/>
                <c:pt idx="0">
                  <c:v>H13</c:v>
                </c:pt>
                <c:pt idx="1">
                  <c:v>H14</c:v>
                </c:pt>
                <c:pt idx="2">
                  <c:v>H15</c:v>
                </c:pt>
                <c:pt idx="3">
                  <c:v>H16</c:v>
                </c:pt>
                <c:pt idx="4">
                  <c:v>H17</c:v>
                </c:pt>
                <c:pt idx="5">
                  <c:v>H19</c:v>
                </c:pt>
                <c:pt idx="6">
                  <c:v>H20</c:v>
                </c:pt>
                <c:pt idx="7">
                  <c:v>H21</c:v>
                </c:pt>
                <c:pt idx="8">
                  <c:v>H22</c:v>
                </c:pt>
                <c:pt idx="9">
                  <c:v>H23</c:v>
                </c:pt>
              </c:strCache>
            </c:strRef>
          </c:cat>
          <c:val>
            <c:numRef>
              <c:f>運輸!$H$126:$H$135</c:f>
              <c:numCache>
                <c:formatCode>General</c:formatCode>
                <c:ptCount val="10"/>
                <c:pt idx="0">
                  <c:v>534.10717596884854</c:v>
                </c:pt>
                <c:pt idx="1">
                  <c:v>548.7202281735008</c:v>
                </c:pt>
                <c:pt idx="2">
                  <c:v>554.98550574209855</c:v>
                </c:pt>
                <c:pt idx="3">
                  <c:v>566.99869560061666</c:v>
                </c:pt>
                <c:pt idx="4">
                  <c:v>614.51228653490773</c:v>
                </c:pt>
                <c:pt idx="5">
                  <c:v>591.63613057835119</c:v>
                </c:pt>
                <c:pt idx="6">
                  <c:v>594.94817209094958</c:v>
                </c:pt>
                <c:pt idx="7">
                  <c:v>596.68792286639166</c:v>
                </c:pt>
                <c:pt idx="8">
                  <c:v>600.8747911799976</c:v>
                </c:pt>
                <c:pt idx="9">
                  <c:v>611.52</c:v>
                </c:pt>
              </c:numCache>
            </c:numRef>
          </c:val>
        </c:ser>
        <c:dLbls>
          <c:showLegendKey val="0"/>
          <c:showVal val="0"/>
          <c:showCatName val="0"/>
          <c:showSerName val="0"/>
          <c:showPercent val="0"/>
          <c:showBubbleSize val="0"/>
        </c:dLbls>
        <c:gapWidth val="150"/>
        <c:axId val="293224304"/>
        <c:axId val="293217640"/>
      </c:barChart>
      <c:lineChart>
        <c:grouping val="standard"/>
        <c:varyColors val="0"/>
        <c:ser>
          <c:idx val="0"/>
          <c:order val="0"/>
          <c:tx>
            <c:strRef>
              <c:f>運輸!$B$133</c:f>
              <c:strCache>
                <c:ptCount val="1"/>
                <c:pt idx="0">
                  <c:v>駅</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運輸!$A$134:$A$143</c:f>
              <c:strCache>
                <c:ptCount val="10"/>
                <c:pt idx="0">
                  <c:v>H13</c:v>
                </c:pt>
                <c:pt idx="1">
                  <c:v>H14</c:v>
                </c:pt>
                <c:pt idx="2">
                  <c:v>H15</c:v>
                </c:pt>
                <c:pt idx="3">
                  <c:v>H16</c:v>
                </c:pt>
                <c:pt idx="4">
                  <c:v>H17</c:v>
                </c:pt>
                <c:pt idx="5">
                  <c:v>H19</c:v>
                </c:pt>
                <c:pt idx="6">
                  <c:v>H20</c:v>
                </c:pt>
                <c:pt idx="7">
                  <c:v>H21</c:v>
                </c:pt>
                <c:pt idx="8">
                  <c:v>H22</c:v>
                </c:pt>
                <c:pt idx="9">
                  <c:v>H23</c:v>
                </c:pt>
              </c:strCache>
            </c:strRef>
          </c:cat>
          <c:val>
            <c:numRef>
              <c:f>運輸!$B$134:$B$143</c:f>
              <c:numCache>
                <c:formatCode>General</c:formatCode>
                <c:ptCount val="10"/>
                <c:pt idx="0">
                  <c:v>38708</c:v>
                </c:pt>
                <c:pt idx="1">
                  <c:v>37394</c:v>
                </c:pt>
                <c:pt idx="2">
                  <c:v>36552</c:v>
                </c:pt>
                <c:pt idx="3">
                  <c:v>36211</c:v>
                </c:pt>
                <c:pt idx="4">
                  <c:v>34339</c:v>
                </c:pt>
                <c:pt idx="5">
                  <c:v>32527</c:v>
                </c:pt>
                <c:pt idx="6">
                  <c:v>32147</c:v>
                </c:pt>
                <c:pt idx="7">
                  <c:v>31382</c:v>
                </c:pt>
                <c:pt idx="8">
                  <c:v>30454</c:v>
                </c:pt>
                <c:pt idx="9">
                  <c:v>29789</c:v>
                </c:pt>
              </c:numCache>
            </c:numRef>
          </c:val>
          <c:smooth val="0"/>
        </c:ser>
        <c:ser>
          <c:idx val="1"/>
          <c:order val="1"/>
          <c:tx>
            <c:strRef>
              <c:f>運輸!$C$133</c:f>
              <c:strCache>
                <c:ptCount val="1"/>
                <c:pt idx="0">
                  <c:v>路線バス</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運輸!$A$134:$A$143</c:f>
              <c:strCache>
                <c:ptCount val="10"/>
                <c:pt idx="0">
                  <c:v>H13</c:v>
                </c:pt>
                <c:pt idx="1">
                  <c:v>H14</c:v>
                </c:pt>
                <c:pt idx="2">
                  <c:v>H15</c:v>
                </c:pt>
                <c:pt idx="3">
                  <c:v>H16</c:v>
                </c:pt>
                <c:pt idx="4">
                  <c:v>H17</c:v>
                </c:pt>
                <c:pt idx="5">
                  <c:v>H19</c:v>
                </c:pt>
                <c:pt idx="6">
                  <c:v>H20</c:v>
                </c:pt>
                <c:pt idx="7">
                  <c:v>H21</c:v>
                </c:pt>
                <c:pt idx="8">
                  <c:v>H22</c:v>
                </c:pt>
                <c:pt idx="9">
                  <c:v>H23</c:v>
                </c:pt>
              </c:strCache>
            </c:strRef>
          </c:cat>
          <c:val>
            <c:numRef>
              <c:f>運輸!$C$134:$C$143</c:f>
              <c:numCache>
                <c:formatCode>0</c:formatCode>
                <c:ptCount val="10"/>
                <c:pt idx="0">
                  <c:v>17003.687671232878</c:v>
                </c:pt>
                <c:pt idx="1">
                  <c:v>15076.895890410959</c:v>
                </c:pt>
                <c:pt idx="2">
                  <c:v>13439.909589041095</c:v>
                </c:pt>
                <c:pt idx="3">
                  <c:v>12861.701369863014</c:v>
                </c:pt>
                <c:pt idx="4">
                  <c:v>13222.019178082192</c:v>
                </c:pt>
                <c:pt idx="5">
                  <c:v>13081.509589041096</c:v>
                </c:pt>
                <c:pt idx="6">
                  <c:v>12694.060273972602</c:v>
                </c:pt>
                <c:pt idx="7">
                  <c:v>12390.772602739726</c:v>
                </c:pt>
                <c:pt idx="8">
                  <c:v>11845.849315068494</c:v>
                </c:pt>
                <c:pt idx="9">
                  <c:v>10892.898630136986</c:v>
                </c:pt>
              </c:numCache>
            </c:numRef>
          </c:val>
          <c:smooth val="0"/>
        </c:ser>
        <c:dLbls>
          <c:showLegendKey val="0"/>
          <c:showVal val="0"/>
          <c:showCatName val="0"/>
          <c:showSerName val="0"/>
          <c:showPercent val="0"/>
          <c:showBubbleSize val="0"/>
        </c:dLbls>
        <c:marker val="1"/>
        <c:smooth val="0"/>
        <c:axId val="293222344"/>
        <c:axId val="293223520"/>
      </c:lineChart>
      <c:catAx>
        <c:axId val="293222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293223520"/>
        <c:crosses val="autoZero"/>
        <c:auto val="1"/>
        <c:lblAlgn val="ctr"/>
        <c:lblOffset val="100"/>
        <c:noMultiLvlLbl val="0"/>
      </c:catAx>
      <c:valAx>
        <c:axId val="293223520"/>
        <c:scaling>
          <c:orientation val="minMax"/>
          <c:max val="40000"/>
          <c:min val="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eaVert" wrap="square" anchor="ctr" anchorCtr="1"/>
              <a:lstStyle/>
              <a:p>
                <a:pPr>
                  <a:defRPr sz="1400" b="0" i="0" u="none" strike="noStrike" kern="1200" baseline="0">
                    <a:solidFill>
                      <a:schemeClr val="tx1">
                        <a:lumMod val="65000"/>
                        <a:lumOff val="35000"/>
                      </a:schemeClr>
                    </a:solidFill>
                    <a:latin typeface="+mn-lt"/>
                    <a:ea typeface="+mn-ea"/>
                    <a:cs typeface="+mn-cs"/>
                  </a:defRPr>
                </a:pPr>
                <a:r>
                  <a:rPr lang="ja-JP" dirty="0"/>
                  <a:t>公共交通</a:t>
                </a:r>
                <a:r>
                  <a:rPr lang="ja-JP" dirty="0" smtClean="0"/>
                  <a:t>利用者数</a:t>
                </a:r>
                <a:r>
                  <a:rPr lang="en-US" altLang="ja-JP" dirty="0" smtClean="0"/>
                  <a:t>(</a:t>
                </a:r>
                <a:r>
                  <a:rPr lang="ja-JP" altLang="en-US" dirty="0" smtClean="0"/>
                  <a:t>人</a:t>
                </a:r>
                <a:r>
                  <a:rPr lang="en-US" altLang="ja-JP" dirty="0" smtClean="0"/>
                  <a:t>)</a:t>
                </a:r>
                <a:endParaRPr lang="ja-JP" dirty="0"/>
              </a:p>
            </c:rich>
          </c:tx>
          <c:layout/>
          <c:overlay val="0"/>
          <c:spPr>
            <a:noFill/>
            <a:ln>
              <a:noFill/>
            </a:ln>
            <a:effectLst/>
          </c:spPr>
          <c:txPr>
            <a:bodyPr rot="0" spcFirstLastPara="1" vertOverflow="ellipsis" vert="eaVert"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293222344"/>
        <c:crosses val="autoZero"/>
        <c:crossBetween val="between"/>
      </c:valAx>
      <c:valAx>
        <c:axId val="293217640"/>
        <c:scaling>
          <c:orientation val="minMax"/>
        </c:scaling>
        <c:delete val="0"/>
        <c:axPos val="r"/>
        <c:title>
          <c:tx>
            <c:rich>
              <a:bodyPr rot="0" spcFirstLastPara="1" vertOverflow="ellipsis" vert="eaVert" wrap="square" anchor="ctr" anchorCtr="1"/>
              <a:lstStyle/>
              <a:p>
                <a:pPr>
                  <a:defRPr sz="1400" b="0" i="0" u="none" strike="noStrike" kern="1200" baseline="0">
                    <a:solidFill>
                      <a:schemeClr val="tx1">
                        <a:lumMod val="65000"/>
                        <a:lumOff val="35000"/>
                      </a:schemeClr>
                    </a:solidFill>
                    <a:latin typeface="+mn-lt"/>
                    <a:ea typeface="+mn-ea"/>
                    <a:cs typeface="+mn-cs"/>
                  </a:defRPr>
                </a:pPr>
                <a:r>
                  <a:rPr lang="ja-JP" sz="1400" dirty="0"/>
                  <a:t>人口</a:t>
                </a:r>
                <a:r>
                  <a:rPr lang="en-US" sz="1400" dirty="0"/>
                  <a:t>1000</a:t>
                </a:r>
                <a:r>
                  <a:rPr lang="ja-JP" sz="1400" dirty="0"/>
                  <a:t>人当たりの自動車保有</a:t>
                </a:r>
                <a:r>
                  <a:rPr lang="ja-JP" sz="1400" dirty="0" smtClean="0"/>
                  <a:t>台数</a:t>
                </a:r>
                <a:r>
                  <a:rPr lang="en-US" altLang="ja-JP" sz="1400" dirty="0" smtClean="0"/>
                  <a:t>(</a:t>
                </a:r>
                <a:r>
                  <a:rPr lang="ja-JP" altLang="en-US" sz="1400" dirty="0" smtClean="0"/>
                  <a:t>台</a:t>
                </a:r>
                <a:r>
                  <a:rPr lang="en-US" altLang="ja-JP" sz="1400" dirty="0" smtClean="0"/>
                  <a:t>)</a:t>
                </a:r>
                <a:endParaRPr lang="ja-JP" sz="1400" dirty="0"/>
              </a:p>
            </c:rich>
          </c:tx>
          <c:layout>
            <c:manualLayout>
              <c:xMode val="edge"/>
              <c:yMode val="edge"/>
              <c:x val="0.94935072720237768"/>
              <c:y val="0.15181607996291596"/>
            </c:manualLayout>
          </c:layout>
          <c:overlay val="0"/>
          <c:spPr>
            <a:noFill/>
            <a:ln>
              <a:noFill/>
            </a:ln>
            <a:effectLst/>
          </c:spPr>
          <c:txPr>
            <a:bodyPr rot="0" spcFirstLastPara="1" vertOverflow="ellipsis" vert="eaVert"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293224304"/>
        <c:crosses val="max"/>
        <c:crossBetween val="between"/>
      </c:valAx>
      <c:catAx>
        <c:axId val="293224304"/>
        <c:scaling>
          <c:orientation val="minMax"/>
        </c:scaling>
        <c:delete val="1"/>
        <c:axPos val="b"/>
        <c:numFmt formatCode="General" sourceLinked="1"/>
        <c:majorTickMark val="none"/>
        <c:minorTickMark val="none"/>
        <c:tickLblPos val="nextTo"/>
        <c:crossAx val="293217640"/>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sz="1400"/>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ja-JP" altLang="en-US" dirty="0" smtClean="0"/>
              <a:t>介護保険サービスの利用者数</a:t>
            </a:r>
            <a:endParaRPr lang="ja-JP" altLang="en-US" dirty="0"/>
          </a:p>
        </c:rich>
      </c:tx>
      <c:layout/>
      <c:overlay val="0"/>
    </c:title>
    <c:autoTitleDeleted val="0"/>
    <c:plotArea>
      <c:layout>
        <c:manualLayout>
          <c:layoutTarget val="inner"/>
          <c:xMode val="edge"/>
          <c:yMode val="edge"/>
          <c:x val="8.5961715665320806E-2"/>
          <c:y val="0.11751732598318"/>
          <c:w val="0.89459139806857402"/>
          <c:h val="0.69166002822730099"/>
        </c:manualLayout>
      </c:layout>
      <c:barChart>
        <c:barDir val="col"/>
        <c:grouping val="stacked"/>
        <c:varyColors val="0"/>
        <c:ser>
          <c:idx val="0"/>
          <c:order val="0"/>
          <c:tx>
            <c:strRef>
              <c:f>Sheet1!$A$7</c:f>
              <c:strCache>
                <c:ptCount val="1"/>
                <c:pt idx="0">
                  <c:v>住宅</c:v>
                </c:pt>
              </c:strCache>
            </c:strRef>
          </c:tx>
          <c:invertIfNegative val="0"/>
          <c:dLbls>
            <c:spPr>
              <a:noFill/>
              <a:ln>
                <a:noFill/>
              </a:ln>
              <a:effectLst/>
            </c:spPr>
            <c:txPr>
              <a:bodyPr/>
              <a:lstStyle/>
              <a:p>
                <a:pPr>
                  <a:defRPr sz="1200"/>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Sheet1!$B$6:$G$6</c:f>
              <c:strCache>
                <c:ptCount val="6"/>
                <c:pt idx="0">
                  <c:v>2008年</c:v>
                </c:pt>
                <c:pt idx="1">
                  <c:v>2009年</c:v>
                </c:pt>
                <c:pt idx="2">
                  <c:v>2010年</c:v>
                </c:pt>
                <c:pt idx="3">
                  <c:v>2011年</c:v>
                </c:pt>
                <c:pt idx="4">
                  <c:v>2012年</c:v>
                </c:pt>
                <c:pt idx="5">
                  <c:v>2013年</c:v>
                </c:pt>
              </c:strCache>
            </c:strRef>
          </c:cat>
          <c:val>
            <c:numRef>
              <c:f>Sheet1!$B$7:$G$7</c:f>
              <c:numCache>
                <c:formatCode>General</c:formatCode>
                <c:ptCount val="6"/>
                <c:pt idx="0">
                  <c:v>27512</c:v>
                </c:pt>
                <c:pt idx="1">
                  <c:v>29102</c:v>
                </c:pt>
                <c:pt idx="2">
                  <c:v>30656</c:v>
                </c:pt>
                <c:pt idx="3">
                  <c:v>32725</c:v>
                </c:pt>
                <c:pt idx="4">
                  <c:v>34841</c:v>
                </c:pt>
                <c:pt idx="5">
                  <c:v>37225</c:v>
                </c:pt>
              </c:numCache>
            </c:numRef>
          </c:val>
        </c:ser>
        <c:ser>
          <c:idx val="1"/>
          <c:order val="1"/>
          <c:tx>
            <c:strRef>
              <c:f>Sheet1!$A$8</c:f>
              <c:strCache>
                <c:ptCount val="1"/>
                <c:pt idx="0">
                  <c:v>地域密着型</c:v>
                </c:pt>
              </c:strCache>
            </c:strRef>
          </c:tx>
          <c:invertIfNegative val="0"/>
          <c:dLbls>
            <c:spPr>
              <a:noFill/>
              <a:ln>
                <a:noFill/>
              </a:ln>
              <a:effectLst/>
            </c:spPr>
            <c:txPr>
              <a:bodyPr/>
              <a:lstStyle/>
              <a:p>
                <a:pPr>
                  <a:defRPr sz="1200"/>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Sheet1!$B$6:$G$6</c:f>
              <c:strCache>
                <c:ptCount val="6"/>
                <c:pt idx="0">
                  <c:v>2008年</c:v>
                </c:pt>
                <c:pt idx="1">
                  <c:v>2009年</c:v>
                </c:pt>
                <c:pt idx="2">
                  <c:v>2010年</c:v>
                </c:pt>
                <c:pt idx="3">
                  <c:v>2011年</c:v>
                </c:pt>
                <c:pt idx="4">
                  <c:v>2012年</c:v>
                </c:pt>
                <c:pt idx="5">
                  <c:v>2013年</c:v>
                </c:pt>
              </c:strCache>
            </c:strRef>
          </c:cat>
          <c:val>
            <c:numRef>
              <c:f>Sheet1!$B$8:$G$8</c:f>
              <c:numCache>
                <c:formatCode>General</c:formatCode>
                <c:ptCount val="6"/>
                <c:pt idx="0">
                  <c:v>2548</c:v>
                </c:pt>
                <c:pt idx="1">
                  <c:v>2671</c:v>
                </c:pt>
                <c:pt idx="2">
                  <c:v>2833</c:v>
                </c:pt>
                <c:pt idx="3">
                  <c:v>3021</c:v>
                </c:pt>
                <c:pt idx="4">
                  <c:v>3210</c:v>
                </c:pt>
                <c:pt idx="5">
                  <c:v>3493</c:v>
                </c:pt>
              </c:numCache>
            </c:numRef>
          </c:val>
        </c:ser>
        <c:ser>
          <c:idx val="2"/>
          <c:order val="2"/>
          <c:tx>
            <c:strRef>
              <c:f>Sheet1!$A$9</c:f>
              <c:strCache>
                <c:ptCount val="1"/>
                <c:pt idx="0">
                  <c:v>施設</c:v>
                </c:pt>
              </c:strCache>
            </c:strRef>
          </c:tx>
          <c:invertIfNegative val="0"/>
          <c:dLbls>
            <c:spPr>
              <a:noFill/>
              <a:ln>
                <a:noFill/>
              </a:ln>
              <a:effectLst/>
            </c:spPr>
            <c:txPr>
              <a:bodyPr/>
              <a:lstStyle/>
              <a:p>
                <a:pPr>
                  <a:defRPr sz="1200"/>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Sheet1!$B$6:$G$6</c:f>
              <c:strCache>
                <c:ptCount val="6"/>
                <c:pt idx="0">
                  <c:v>2008年</c:v>
                </c:pt>
                <c:pt idx="1">
                  <c:v>2009年</c:v>
                </c:pt>
                <c:pt idx="2">
                  <c:v>2010年</c:v>
                </c:pt>
                <c:pt idx="3">
                  <c:v>2011年</c:v>
                </c:pt>
                <c:pt idx="4">
                  <c:v>2012年</c:v>
                </c:pt>
                <c:pt idx="5">
                  <c:v>2013年</c:v>
                </c:pt>
              </c:strCache>
            </c:strRef>
          </c:cat>
          <c:val>
            <c:numRef>
              <c:f>Sheet1!$B$9:$G$9</c:f>
              <c:numCache>
                <c:formatCode>General</c:formatCode>
                <c:ptCount val="6"/>
                <c:pt idx="0">
                  <c:v>10276</c:v>
                </c:pt>
                <c:pt idx="1">
                  <c:v>10524</c:v>
                </c:pt>
                <c:pt idx="2">
                  <c:v>11043</c:v>
                </c:pt>
                <c:pt idx="3">
                  <c:v>11252</c:v>
                </c:pt>
                <c:pt idx="4">
                  <c:v>11302</c:v>
                </c:pt>
                <c:pt idx="5">
                  <c:v>11601</c:v>
                </c:pt>
              </c:numCache>
            </c:numRef>
          </c:val>
        </c:ser>
        <c:dLbls>
          <c:showLegendKey val="0"/>
          <c:showVal val="1"/>
          <c:showCatName val="0"/>
          <c:showSerName val="0"/>
          <c:showPercent val="0"/>
          <c:showBubbleSize val="0"/>
        </c:dLbls>
        <c:gapWidth val="75"/>
        <c:overlap val="100"/>
        <c:serLines/>
        <c:axId val="293218032"/>
        <c:axId val="293218816"/>
      </c:barChart>
      <c:catAx>
        <c:axId val="293218032"/>
        <c:scaling>
          <c:orientation val="minMax"/>
        </c:scaling>
        <c:delete val="1"/>
        <c:axPos val="b"/>
        <c:numFmt formatCode="General" sourceLinked="0"/>
        <c:majorTickMark val="none"/>
        <c:minorTickMark val="none"/>
        <c:tickLblPos val="nextTo"/>
        <c:crossAx val="293218816"/>
        <c:crosses val="autoZero"/>
        <c:auto val="1"/>
        <c:lblAlgn val="ctr"/>
        <c:lblOffset val="100"/>
        <c:noMultiLvlLbl val="0"/>
      </c:catAx>
      <c:valAx>
        <c:axId val="293218816"/>
        <c:scaling>
          <c:orientation val="minMax"/>
        </c:scaling>
        <c:delete val="0"/>
        <c:axPos val="l"/>
        <c:majorGridlines/>
        <c:title>
          <c:tx>
            <c:rich>
              <a:bodyPr rot="0" vert="horz"/>
              <a:lstStyle/>
              <a:p>
                <a:pPr>
                  <a:defRPr sz="1200"/>
                </a:pPr>
                <a:r>
                  <a:rPr lang="ja-JP" altLang="en-US" sz="1200" dirty="0" smtClean="0"/>
                  <a:t>（人）</a:t>
                </a:r>
                <a:endParaRPr lang="ja-JP" altLang="en-US" sz="1200" dirty="0"/>
              </a:p>
            </c:rich>
          </c:tx>
          <c:layout>
            <c:manualLayout>
              <c:xMode val="edge"/>
              <c:yMode val="edge"/>
              <c:x val="1.6455057609780999E-2"/>
              <c:y val="2.1202083561422301E-2"/>
            </c:manualLayout>
          </c:layout>
          <c:overlay val="0"/>
        </c:title>
        <c:numFmt formatCode="General" sourceLinked="1"/>
        <c:majorTickMark val="none"/>
        <c:minorTickMark val="none"/>
        <c:tickLblPos val="nextTo"/>
        <c:spPr>
          <a:ln w="9525">
            <a:noFill/>
          </a:ln>
        </c:spPr>
        <c:txPr>
          <a:bodyPr/>
          <a:lstStyle/>
          <a:p>
            <a:pPr>
              <a:defRPr sz="1400"/>
            </a:pPr>
            <a:endParaRPr lang="ja-JP"/>
          </a:p>
        </c:txPr>
        <c:crossAx val="293218032"/>
        <c:crosses val="autoZero"/>
        <c:crossBetween val="between"/>
      </c:valAx>
    </c:plotArea>
    <c:legend>
      <c:legendPos val="b"/>
      <c:layout/>
      <c:overlay val="0"/>
      <c:txPr>
        <a:bodyPr/>
        <a:lstStyle/>
        <a:p>
          <a:pPr>
            <a:defRPr sz="1400"/>
          </a:pPr>
          <a:endParaRPr lang="ja-JP"/>
        </a:p>
      </c:txPr>
    </c:legend>
    <c:plotVisOnly val="1"/>
    <c:dispBlanksAs val="gap"/>
    <c:showDLblsOverMax val="0"/>
  </c:chart>
  <c:spPr>
    <a:ln>
      <a:no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dirty="0"/>
              <a:t>住み心地に</a:t>
            </a:r>
            <a:r>
              <a:rPr lang="ja-JP" dirty="0" smtClean="0"/>
              <a:t>ついて</a:t>
            </a:r>
            <a:r>
              <a:rPr lang="ja-JP" altLang="en-US" dirty="0" smtClean="0"/>
              <a:t>（</a:t>
            </a:r>
            <a:r>
              <a:rPr lang="en-US" altLang="ja-JP" dirty="0" smtClean="0"/>
              <a:t>N=1369</a:t>
            </a:r>
            <a:r>
              <a:rPr lang="ja-JP" altLang="en-US" dirty="0" smtClean="0"/>
              <a:t>）</a:t>
            </a:r>
            <a:endParaRPr lang="ja-JP" dirty="0"/>
          </a:p>
        </c:rich>
      </c:tx>
      <c:layout/>
      <c:overlay val="0"/>
    </c:title>
    <c:autoTitleDeleted val="0"/>
    <c:plotArea>
      <c:layout/>
      <c:pieChart>
        <c:varyColors val="1"/>
        <c:ser>
          <c:idx val="0"/>
          <c:order val="0"/>
          <c:spPr>
            <a:ln>
              <a:noFill/>
            </a:ln>
          </c:spPr>
          <c:dPt>
            <c:idx val="0"/>
            <c:bubble3D val="0"/>
            <c:spPr>
              <a:solidFill>
                <a:schemeClr val="accent1"/>
              </a:solidFill>
              <a:ln>
                <a:noFill/>
              </a:ln>
            </c:spPr>
          </c:dPt>
          <c:dPt>
            <c:idx val="1"/>
            <c:bubble3D val="0"/>
            <c:spPr>
              <a:solidFill>
                <a:schemeClr val="tx2">
                  <a:lumMod val="40000"/>
                  <a:lumOff val="60000"/>
                </a:schemeClr>
              </a:solidFill>
              <a:ln>
                <a:noFill/>
              </a:ln>
            </c:spPr>
          </c:dPt>
          <c:dPt>
            <c:idx val="2"/>
            <c:bubble3D val="0"/>
            <c:spPr>
              <a:solidFill>
                <a:srgbClr val="92D050"/>
              </a:solidFill>
              <a:ln>
                <a:noFill/>
              </a:ln>
            </c:spPr>
          </c:dPt>
          <c:dPt>
            <c:idx val="3"/>
            <c:bubble3D val="0"/>
            <c:spPr>
              <a:solidFill>
                <a:srgbClr val="FFC000"/>
              </a:solidFill>
              <a:ln>
                <a:noFill/>
              </a:ln>
            </c:spPr>
          </c:dPt>
          <c:dPt>
            <c:idx val="4"/>
            <c:bubble3D val="0"/>
            <c:spPr>
              <a:solidFill>
                <a:srgbClr val="FF0000"/>
              </a:solidFill>
              <a:ln>
                <a:noFill/>
              </a:ln>
            </c:spPr>
          </c:dPt>
          <c:dPt>
            <c:idx val="5"/>
            <c:bubble3D val="0"/>
            <c:spPr>
              <a:solidFill>
                <a:schemeClr val="bg1">
                  <a:lumMod val="50000"/>
                </a:schemeClr>
              </a:solidFill>
              <a:ln>
                <a:noFill/>
              </a:ln>
            </c:spPr>
          </c:dPt>
          <c:dPt>
            <c:idx val="6"/>
            <c:bubble3D val="0"/>
            <c:spPr>
              <a:solidFill>
                <a:schemeClr val="bg1">
                  <a:lumMod val="75000"/>
                </a:schemeClr>
              </a:solidFill>
              <a:ln>
                <a:noFill/>
              </a:ln>
            </c:spPr>
          </c:dPt>
          <c:dLbls>
            <c:spPr>
              <a:noFill/>
              <a:ln>
                <a:noFill/>
              </a:ln>
              <a:effectLst/>
            </c:spPr>
            <c:txPr>
              <a:bodyPr/>
              <a:lstStyle/>
              <a:p>
                <a:pPr>
                  <a:defRPr sz="2400">
                    <a:solidFill>
                      <a:schemeClr val="bg1"/>
                    </a:solidFill>
                  </a:defRPr>
                </a:pPr>
                <a:endParaRPr lang="ja-JP"/>
              </a:p>
            </c:txPr>
            <c:dLblPos val="inEnd"/>
            <c:showLegendKey val="0"/>
            <c:showVal val="1"/>
            <c:showCatName val="0"/>
            <c:showSerName val="0"/>
            <c:showPercent val="0"/>
            <c:showBubbleSize val="0"/>
            <c:showLeaderLines val="1"/>
            <c:extLst>
              <c:ext xmlns:c15="http://schemas.microsoft.com/office/drawing/2012/chart" uri="{CE6537A1-D6FC-4f65-9D91-7224C49458BB}">
                <c15:layout/>
              </c:ext>
            </c:extLst>
          </c:dLbls>
          <c:cat>
            <c:strRef>
              <c:f>満足度調査!$A$4:$A$10</c:f>
              <c:strCache>
                <c:ptCount val="7"/>
                <c:pt idx="0">
                  <c:v>住みよい</c:v>
                </c:pt>
                <c:pt idx="1">
                  <c:v>どちらかといえば住みよい</c:v>
                </c:pt>
                <c:pt idx="2">
                  <c:v>普通である</c:v>
                </c:pt>
                <c:pt idx="3">
                  <c:v>どちらかといえば住みにくい</c:v>
                </c:pt>
                <c:pt idx="4">
                  <c:v>住みにくい</c:v>
                </c:pt>
                <c:pt idx="5">
                  <c:v>よくわからない</c:v>
                </c:pt>
                <c:pt idx="6">
                  <c:v>未回答</c:v>
                </c:pt>
              </c:strCache>
            </c:strRef>
          </c:cat>
          <c:val>
            <c:numRef>
              <c:f>満足度調査!$B$4:$B$10</c:f>
              <c:numCache>
                <c:formatCode>0.0%</c:formatCode>
                <c:ptCount val="7"/>
                <c:pt idx="0">
                  <c:v>0.14899999999999999</c:v>
                </c:pt>
                <c:pt idx="1">
                  <c:v>0.23699999999999999</c:v>
                </c:pt>
                <c:pt idx="2">
                  <c:v>0.373</c:v>
                </c:pt>
                <c:pt idx="3">
                  <c:v>6.3E-2</c:v>
                </c:pt>
                <c:pt idx="4">
                  <c:v>3.3000000000000002E-2</c:v>
                </c:pt>
                <c:pt idx="5">
                  <c:v>1.2E-2</c:v>
                </c:pt>
                <c:pt idx="6">
                  <c:v>0.13300000000000001</c:v>
                </c:pt>
              </c:numCache>
            </c:numRef>
          </c:val>
        </c:ser>
        <c:dLbls>
          <c:dLblPos val="inEnd"/>
          <c:showLegendKey val="0"/>
          <c:showVal val="1"/>
          <c:showCatName val="0"/>
          <c:showSerName val="0"/>
          <c:showPercent val="0"/>
          <c:showBubbleSize val="0"/>
          <c:showLeaderLines val="1"/>
        </c:dLbls>
        <c:firstSliceAng val="0"/>
      </c:pieChart>
    </c:plotArea>
    <c:legend>
      <c:legendPos val="r"/>
      <c:layout>
        <c:manualLayout>
          <c:xMode val="edge"/>
          <c:yMode val="edge"/>
          <c:x val="0.60475237002730153"/>
          <c:y val="0.10049353245151771"/>
          <c:w val="0.38566197795778062"/>
          <c:h val="0.84898852259562529"/>
        </c:manualLayout>
      </c:layout>
      <c:overlay val="0"/>
    </c:legend>
    <c:plotVisOnly val="1"/>
    <c:dispBlanksAs val="gap"/>
    <c:showDLblsOverMax val="0"/>
  </c:chart>
  <c:txPr>
    <a:bodyPr/>
    <a:lstStyle/>
    <a:p>
      <a:pPr>
        <a:defRPr sz="1800"/>
      </a:pPr>
      <a:endParaRPr lang="ja-JP"/>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7.8037969279628902E-2"/>
          <c:y val="9.8798062589481705E-2"/>
          <c:w val="0.84702954856652701"/>
          <c:h val="0.81248288907805499"/>
        </c:manualLayout>
      </c:layout>
      <c:barChart>
        <c:barDir val="col"/>
        <c:grouping val="stacked"/>
        <c:varyColors val="0"/>
        <c:ser>
          <c:idx val="0"/>
          <c:order val="0"/>
          <c:tx>
            <c:strRef>
              <c:f>Sheet1!$L$20</c:f>
              <c:strCache>
                <c:ptCount val="1"/>
                <c:pt idx="0">
                  <c:v>男</c:v>
                </c:pt>
              </c:strCache>
            </c:strRef>
          </c:tx>
          <c:invertIfNegative val="0"/>
          <c:dLbls>
            <c:spPr>
              <a:noFill/>
              <a:ln>
                <a:noFill/>
              </a:ln>
              <a:effectLst/>
            </c:spPr>
            <c:txPr>
              <a:bodyPr/>
              <a:lstStyle/>
              <a:p>
                <a:pPr>
                  <a:defRPr sz="16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Sheet1!$K$21:$K$24</c:f>
              <c:strCache>
                <c:ptCount val="4"/>
                <c:pt idx="0">
                  <c:v>中央地区</c:v>
                </c:pt>
                <c:pt idx="1">
                  <c:v>南部地区</c:v>
                </c:pt>
                <c:pt idx="2">
                  <c:v>北部地区</c:v>
                </c:pt>
                <c:pt idx="3">
                  <c:v>新治地区</c:v>
                </c:pt>
              </c:strCache>
            </c:strRef>
          </c:cat>
          <c:val>
            <c:numRef>
              <c:f>Sheet1!$L$21:$L$24</c:f>
              <c:numCache>
                <c:formatCode>General</c:formatCode>
                <c:ptCount val="4"/>
                <c:pt idx="0">
                  <c:v>30182</c:v>
                </c:pt>
                <c:pt idx="1">
                  <c:v>20468</c:v>
                </c:pt>
                <c:pt idx="2">
                  <c:v>15712</c:v>
                </c:pt>
                <c:pt idx="3" formatCode="#,##0_);[Red]\(#,##0\)">
                  <c:v>4056</c:v>
                </c:pt>
              </c:numCache>
            </c:numRef>
          </c:val>
        </c:ser>
        <c:ser>
          <c:idx val="1"/>
          <c:order val="1"/>
          <c:tx>
            <c:strRef>
              <c:f>Sheet1!$M$20</c:f>
              <c:strCache>
                <c:ptCount val="1"/>
                <c:pt idx="0">
                  <c:v>女</c:v>
                </c:pt>
              </c:strCache>
            </c:strRef>
          </c:tx>
          <c:invertIfNegative val="0"/>
          <c:dLbls>
            <c:spPr>
              <a:noFill/>
              <a:ln>
                <a:noFill/>
              </a:ln>
              <a:effectLst/>
            </c:spPr>
            <c:txPr>
              <a:bodyPr/>
              <a:lstStyle/>
              <a:p>
                <a:pPr>
                  <a:defRPr sz="16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Sheet1!$K$21:$K$24</c:f>
              <c:strCache>
                <c:ptCount val="4"/>
                <c:pt idx="0">
                  <c:v>中央地区</c:v>
                </c:pt>
                <c:pt idx="1">
                  <c:v>南部地区</c:v>
                </c:pt>
                <c:pt idx="2">
                  <c:v>北部地区</c:v>
                </c:pt>
                <c:pt idx="3">
                  <c:v>新治地区</c:v>
                </c:pt>
              </c:strCache>
            </c:strRef>
          </c:cat>
          <c:val>
            <c:numRef>
              <c:f>Sheet1!$M$21:$M$24</c:f>
              <c:numCache>
                <c:formatCode>General</c:formatCode>
                <c:ptCount val="4"/>
                <c:pt idx="0">
                  <c:v>30404</c:v>
                </c:pt>
                <c:pt idx="1">
                  <c:v>20762</c:v>
                </c:pt>
                <c:pt idx="2">
                  <c:v>15328</c:v>
                </c:pt>
                <c:pt idx="3" formatCode="#,##0_);[Red]\(#,##0\)">
                  <c:v>4145</c:v>
                </c:pt>
              </c:numCache>
            </c:numRef>
          </c:val>
        </c:ser>
        <c:dLbls>
          <c:showLegendKey val="0"/>
          <c:showVal val="1"/>
          <c:showCatName val="0"/>
          <c:showSerName val="0"/>
          <c:showPercent val="0"/>
          <c:showBubbleSize val="0"/>
        </c:dLbls>
        <c:gapWidth val="150"/>
        <c:overlap val="100"/>
        <c:axId val="297161192"/>
        <c:axId val="297163152"/>
      </c:barChart>
      <c:catAx>
        <c:axId val="297161192"/>
        <c:scaling>
          <c:orientation val="minMax"/>
        </c:scaling>
        <c:delete val="0"/>
        <c:axPos val="b"/>
        <c:numFmt formatCode="General" sourceLinked="0"/>
        <c:majorTickMark val="out"/>
        <c:minorTickMark val="none"/>
        <c:tickLblPos val="nextTo"/>
        <c:txPr>
          <a:bodyPr/>
          <a:lstStyle/>
          <a:p>
            <a:pPr>
              <a:defRPr sz="1600"/>
            </a:pPr>
            <a:endParaRPr lang="ja-JP"/>
          </a:p>
        </c:txPr>
        <c:crossAx val="297163152"/>
        <c:crosses val="autoZero"/>
        <c:auto val="1"/>
        <c:lblAlgn val="ctr"/>
        <c:lblOffset val="100"/>
        <c:noMultiLvlLbl val="0"/>
      </c:catAx>
      <c:valAx>
        <c:axId val="297163152"/>
        <c:scaling>
          <c:orientation val="minMax"/>
        </c:scaling>
        <c:delete val="0"/>
        <c:axPos val="l"/>
        <c:majorGridlines/>
        <c:title>
          <c:tx>
            <c:rich>
              <a:bodyPr rot="0" vert="horz"/>
              <a:lstStyle/>
              <a:p>
                <a:pPr>
                  <a:defRPr sz="1600"/>
                </a:pPr>
                <a:r>
                  <a:rPr lang="ja-JP" altLang="en-US" sz="1600" dirty="0" smtClean="0"/>
                  <a:t>（人）</a:t>
                </a:r>
                <a:endParaRPr lang="ja-JP" altLang="en-US" sz="1600" dirty="0"/>
              </a:p>
            </c:rich>
          </c:tx>
          <c:layout>
            <c:manualLayout>
              <c:xMode val="edge"/>
              <c:yMode val="edge"/>
              <c:x val="1.9336825361763191E-2"/>
              <c:y val="2.3533728899735398E-2"/>
            </c:manualLayout>
          </c:layout>
          <c:overlay val="0"/>
        </c:title>
        <c:numFmt formatCode="General" sourceLinked="1"/>
        <c:majorTickMark val="out"/>
        <c:minorTickMark val="none"/>
        <c:tickLblPos val="nextTo"/>
        <c:txPr>
          <a:bodyPr/>
          <a:lstStyle/>
          <a:p>
            <a:pPr>
              <a:defRPr sz="1600"/>
            </a:pPr>
            <a:endParaRPr lang="ja-JP"/>
          </a:p>
        </c:txPr>
        <c:crossAx val="297161192"/>
        <c:crosses val="autoZero"/>
        <c:crossBetween val="between"/>
      </c:valAx>
    </c:plotArea>
    <c:legend>
      <c:legendPos val="r"/>
      <c:overlay val="0"/>
      <c:txPr>
        <a:bodyPr/>
        <a:lstStyle/>
        <a:p>
          <a:pPr>
            <a:defRPr sz="1600"/>
          </a:pPr>
          <a:endParaRPr lang="ja-JP"/>
        </a:p>
      </c:txPr>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022837-430B-413B-B409-7DAA457654D9}"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kumimoji="1" lang="ja-JP" altLang="en-US"/>
        </a:p>
      </dgm:t>
    </dgm:pt>
    <dgm:pt modelId="{951F439A-6041-4C63-8EB1-0F6ECEBAE0B7}">
      <dgm:prSet phldrT="[テキスト]" custT="1"/>
      <dgm:spPr>
        <a:solidFill>
          <a:schemeClr val="accent6"/>
        </a:solidFill>
        <a:ln>
          <a:noFill/>
        </a:ln>
      </dgm:spPr>
      <dgm:t>
        <a:bodyPr/>
        <a:lstStyle/>
        <a:p>
          <a:r>
            <a:rPr kumimoji="1" lang="ja-JP" altLang="en-US" sz="2800" b="1" dirty="0" smtClean="0">
              <a:solidFill>
                <a:schemeClr val="bg1"/>
              </a:solidFill>
            </a:rPr>
            <a:t>住みやすさ</a:t>
          </a:r>
          <a:endParaRPr kumimoji="1" lang="ja-JP" altLang="en-US" sz="2800" b="1" dirty="0">
            <a:solidFill>
              <a:schemeClr val="bg1"/>
            </a:solidFill>
          </a:endParaRPr>
        </a:p>
      </dgm:t>
    </dgm:pt>
    <dgm:pt modelId="{FE7D002C-7184-49F2-8063-B10248525007}" type="parTrans" cxnId="{B7019282-A58E-4745-89C0-D992B02F89C3}">
      <dgm:prSet/>
      <dgm:spPr/>
      <dgm:t>
        <a:bodyPr/>
        <a:lstStyle/>
        <a:p>
          <a:endParaRPr kumimoji="1" lang="ja-JP" altLang="en-US"/>
        </a:p>
      </dgm:t>
    </dgm:pt>
    <dgm:pt modelId="{711AC5F9-EEED-4295-9C2F-E55C6714486A}" type="sibTrans" cxnId="{B7019282-A58E-4745-89C0-D992B02F89C3}">
      <dgm:prSet/>
      <dgm:spPr/>
      <dgm:t>
        <a:bodyPr/>
        <a:lstStyle/>
        <a:p>
          <a:endParaRPr kumimoji="1" lang="ja-JP" altLang="en-US"/>
        </a:p>
      </dgm:t>
    </dgm:pt>
    <dgm:pt modelId="{22B8C3CB-CED1-47BC-88C0-B124E5FF5271}">
      <dgm:prSet phldrT="[テキスト]" custT="1"/>
      <dgm:spPr>
        <a:solidFill>
          <a:srgbClr val="00B0F0"/>
        </a:solidFill>
        <a:ln>
          <a:noFill/>
        </a:ln>
      </dgm:spPr>
      <dgm:t>
        <a:bodyPr/>
        <a:lstStyle/>
        <a:p>
          <a:r>
            <a:rPr kumimoji="1" lang="ja-JP" altLang="en-US" sz="2800" b="1" dirty="0" smtClean="0">
              <a:solidFill>
                <a:schemeClr val="bg1"/>
              </a:solidFill>
            </a:rPr>
            <a:t>安全性</a:t>
          </a:r>
          <a:endParaRPr kumimoji="1" lang="ja-JP" altLang="en-US" sz="2800" b="1" dirty="0">
            <a:solidFill>
              <a:schemeClr val="bg1"/>
            </a:solidFill>
          </a:endParaRPr>
        </a:p>
      </dgm:t>
    </dgm:pt>
    <dgm:pt modelId="{0493C23F-D628-4847-9FC3-998A8A9AEF27}" type="parTrans" cxnId="{A012C215-8101-4692-ABEA-DAA8D9DAA3DC}">
      <dgm:prSet/>
      <dgm:spPr>
        <a:ln w="57150">
          <a:solidFill>
            <a:schemeClr val="tx1"/>
          </a:solidFill>
        </a:ln>
        <a:effectLst/>
      </dgm:spPr>
      <dgm:t>
        <a:bodyPr/>
        <a:lstStyle/>
        <a:p>
          <a:endParaRPr kumimoji="1" lang="ja-JP" altLang="en-US">
            <a:solidFill>
              <a:schemeClr val="tx1"/>
            </a:solidFill>
          </a:endParaRPr>
        </a:p>
      </dgm:t>
    </dgm:pt>
    <dgm:pt modelId="{06F22471-8CFD-4406-B2C6-0CFEC72FD146}" type="sibTrans" cxnId="{A012C215-8101-4692-ABEA-DAA8D9DAA3DC}">
      <dgm:prSet/>
      <dgm:spPr/>
      <dgm:t>
        <a:bodyPr/>
        <a:lstStyle/>
        <a:p>
          <a:endParaRPr kumimoji="1" lang="ja-JP" altLang="en-US"/>
        </a:p>
      </dgm:t>
    </dgm:pt>
    <dgm:pt modelId="{0E43033A-07B4-479D-9CF7-B706F2506BAE}">
      <dgm:prSet phldrT="[テキスト]"/>
      <dgm:spPr>
        <a:solidFill>
          <a:srgbClr val="00B0F0"/>
        </a:solidFill>
      </dgm:spPr>
      <dgm:t>
        <a:bodyPr/>
        <a:lstStyle/>
        <a:p>
          <a:r>
            <a:rPr kumimoji="1" lang="ja-JP" altLang="en-US" dirty="0" smtClean="0">
              <a:solidFill>
                <a:schemeClr val="tx1"/>
              </a:solidFill>
            </a:rPr>
            <a:t>医療福祉体制</a:t>
          </a:r>
          <a:endParaRPr kumimoji="1" lang="ja-JP" altLang="en-US" dirty="0">
            <a:solidFill>
              <a:schemeClr val="tx1"/>
            </a:solidFill>
          </a:endParaRPr>
        </a:p>
      </dgm:t>
    </dgm:pt>
    <dgm:pt modelId="{5D27B4C4-1E82-41D8-AEA6-D83DE09A2E7D}" type="parTrans" cxnId="{31904B52-9DE9-4D79-B068-A4C0DF197E37}">
      <dgm:prSet/>
      <dgm:spPr>
        <a:ln w="38100">
          <a:solidFill>
            <a:schemeClr val="tx1"/>
          </a:solidFill>
        </a:ln>
      </dgm:spPr>
      <dgm:t>
        <a:bodyPr/>
        <a:lstStyle/>
        <a:p>
          <a:endParaRPr kumimoji="1" lang="ja-JP" altLang="en-US">
            <a:solidFill>
              <a:schemeClr val="tx1"/>
            </a:solidFill>
          </a:endParaRPr>
        </a:p>
      </dgm:t>
    </dgm:pt>
    <dgm:pt modelId="{E2A06E53-81B1-4CCC-97DF-61B9C3CA1EAD}" type="sibTrans" cxnId="{31904B52-9DE9-4D79-B068-A4C0DF197E37}">
      <dgm:prSet/>
      <dgm:spPr/>
      <dgm:t>
        <a:bodyPr/>
        <a:lstStyle/>
        <a:p>
          <a:endParaRPr kumimoji="1" lang="ja-JP" altLang="en-US"/>
        </a:p>
      </dgm:t>
    </dgm:pt>
    <dgm:pt modelId="{AED1AB50-FF06-4569-A5AA-627C26B95A22}">
      <dgm:prSet phldrT="[テキスト]"/>
      <dgm:spPr>
        <a:solidFill>
          <a:srgbClr val="00B0F0"/>
        </a:solidFill>
      </dgm:spPr>
      <dgm:t>
        <a:bodyPr/>
        <a:lstStyle/>
        <a:p>
          <a:r>
            <a:rPr kumimoji="1" lang="ja-JP" altLang="en-US" dirty="0" smtClean="0">
              <a:solidFill>
                <a:schemeClr val="tx1"/>
              </a:solidFill>
            </a:rPr>
            <a:t>災害への備え</a:t>
          </a:r>
          <a:endParaRPr kumimoji="1" lang="ja-JP" altLang="en-US" dirty="0">
            <a:solidFill>
              <a:schemeClr val="tx1"/>
            </a:solidFill>
          </a:endParaRPr>
        </a:p>
      </dgm:t>
    </dgm:pt>
    <dgm:pt modelId="{D8CC12A0-7EC3-4959-8087-8F2BCB9322CE}" type="parTrans" cxnId="{E19B7657-13C2-463E-B9F4-6AFC5D3F9BBA}">
      <dgm:prSet/>
      <dgm:spPr>
        <a:ln w="38100">
          <a:solidFill>
            <a:schemeClr val="tx1"/>
          </a:solidFill>
        </a:ln>
      </dgm:spPr>
      <dgm:t>
        <a:bodyPr/>
        <a:lstStyle/>
        <a:p>
          <a:endParaRPr kumimoji="1" lang="ja-JP" altLang="en-US">
            <a:solidFill>
              <a:schemeClr val="tx1"/>
            </a:solidFill>
          </a:endParaRPr>
        </a:p>
      </dgm:t>
    </dgm:pt>
    <dgm:pt modelId="{BD3D2E40-3DE3-450D-A9B7-967237C6588B}" type="sibTrans" cxnId="{E19B7657-13C2-463E-B9F4-6AFC5D3F9BBA}">
      <dgm:prSet/>
      <dgm:spPr/>
      <dgm:t>
        <a:bodyPr/>
        <a:lstStyle/>
        <a:p>
          <a:endParaRPr kumimoji="1" lang="ja-JP" altLang="en-US"/>
        </a:p>
      </dgm:t>
    </dgm:pt>
    <dgm:pt modelId="{A99CAA60-3A70-4E31-BE9E-BCED9901A1AC}">
      <dgm:prSet phldrT="[テキスト]" custT="1"/>
      <dgm:spPr>
        <a:solidFill>
          <a:srgbClr val="FF0000"/>
        </a:solidFill>
        <a:ln>
          <a:noFill/>
        </a:ln>
      </dgm:spPr>
      <dgm:t>
        <a:bodyPr/>
        <a:lstStyle/>
        <a:p>
          <a:r>
            <a:rPr kumimoji="1" lang="ja-JP" altLang="en-US" sz="2800" b="1" dirty="0" smtClean="0">
              <a:solidFill>
                <a:schemeClr val="bg1"/>
              </a:solidFill>
            </a:rPr>
            <a:t>利便性</a:t>
          </a:r>
          <a:endParaRPr kumimoji="1" lang="ja-JP" altLang="en-US" sz="2800" b="1" dirty="0">
            <a:solidFill>
              <a:schemeClr val="bg1"/>
            </a:solidFill>
          </a:endParaRPr>
        </a:p>
      </dgm:t>
    </dgm:pt>
    <dgm:pt modelId="{3CF1A2FF-BBB6-4C65-9BFA-4E8BA8AF0633}" type="parTrans" cxnId="{D6FF6CA6-97C8-4A6C-A72C-6B36075DFA25}">
      <dgm:prSet/>
      <dgm:spPr>
        <a:ln w="57150">
          <a:solidFill>
            <a:schemeClr val="tx1"/>
          </a:solidFill>
        </a:ln>
      </dgm:spPr>
      <dgm:t>
        <a:bodyPr/>
        <a:lstStyle/>
        <a:p>
          <a:endParaRPr kumimoji="1" lang="ja-JP" altLang="en-US">
            <a:solidFill>
              <a:schemeClr val="tx1"/>
            </a:solidFill>
          </a:endParaRPr>
        </a:p>
      </dgm:t>
    </dgm:pt>
    <dgm:pt modelId="{A676CB6D-24B3-4EB4-9338-864F3F839292}" type="sibTrans" cxnId="{D6FF6CA6-97C8-4A6C-A72C-6B36075DFA25}">
      <dgm:prSet/>
      <dgm:spPr/>
      <dgm:t>
        <a:bodyPr/>
        <a:lstStyle/>
        <a:p>
          <a:endParaRPr kumimoji="1" lang="ja-JP" altLang="en-US"/>
        </a:p>
      </dgm:t>
    </dgm:pt>
    <dgm:pt modelId="{BCD4AC01-D90D-4479-8738-8252CA3E748F}">
      <dgm:prSet phldrT="[テキスト]"/>
      <dgm:spPr>
        <a:solidFill>
          <a:srgbClr val="FF0000">
            <a:alpha val="50000"/>
          </a:srgbClr>
        </a:solidFill>
      </dgm:spPr>
      <dgm:t>
        <a:bodyPr/>
        <a:lstStyle/>
        <a:p>
          <a:r>
            <a:rPr kumimoji="1" lang="ja-JP" altLang="en-US" dirty="0" smtClean="0">
              <a:solidFill>
                <a:schemeClr val="tx1"/>
              </a:solidFill>
            </a:rPr>
            <a:t>公共交通の充実</a:t>
          </a:r>
          <a:endParaRPr kumimoji="1" lang="ja-JP" altLang="en-US" dirty="0">
            <a:solidFill>
              <a:schemeClr val="tx1"/>
            </a:solidFill>
          </a:endParaRPr>
        </a:p>
      </dgm:t>
    </dgm:pt>
    <dgm:pt modelId="{B3348690-2C7F-4724-B052-C0287C436CAF}" type="parTrans" cxnId="{8EAF3C76-CCA7-4CC8-8C81-8C4378A9B2B9}">
      <dgm:prSet/>
      <dgm:spPr>
        <a:ln w="38100">
          <a:solidFill>
            <a:schemeClr val="tx1"/>
          </a:solidFill>
        </a:ln>
      </dgm:spPr>
      <dgm:t>
        <a:bodyPr/>
        <a:lstStyle/>
        <a:p>
          <a:endParaRPr kumimoji="1" lang="ja-JP" altLang="en-US">
            <a:solidFill>
              <a:schemeClr val="tx1"/>
            </a:solidFill>
          </a:endParaRPr>
        </a:p>
      </dgm:t>
    </dgm:pt>
    <dgm:pt modelId="{40AA486C-91AE-40A9-9683-54AEB1F06F6C}" type="sibTrans" cxnId="{8EAF3C76-CCA7-4CC8-8C81-8C4378A9B2B9}">
      <dgm:prSet/>
      <dgm:spPr/>
      <dgm:t>
        <a:bodyPr/>
        <a:lstStyle/>
        <a:p>
          <a:endParaRPr kumimoji="1" lang="ja-JP" altLang="en-US"/>
        </a:p>
      </dgm:t>
    </dgm:pt>
    <dgm:pt modelId="{F89DDB88-806E-49FE-84B3-FD481D13D5E8}">
      <dgm:prSet phldrT="[テキスト]" custT="1"/>
      <dgm:spPr>
        <a:solidFill>
          <a:srgbClr val="00B050"/>
        </a:solidFill>
      </dgm:spPr>
      <dgm:t>
        <a:bodyPr/>
        <a:lstStyle/>
        <a:p>
          <a:r>
            <a:rPr kumimoji="1" lang="ja-JP" altLang="en-US" sz="2800" b="1" dirty="0" smtClean="0">
              <a:solidFill>
                <a:schemeClr val="bg1"/>
              </a:solidFill>
            </a:rPr>
            <a:t>快適性</a:t>
          </a:r>
          <a:endParaRPr kumimoji="1" lang="ja-JP" altLang="en-US" sz="2800" b="1" dirty="0">
            <a:solidFill>
              <a:schemeClr val="bg1"/>
            </a:solidFill>
          </a:endParaRPr>
        </a:p>
      </dgm:t>
    </dgm:pt>
    <dgm:pt modelId="{73CFD55F-1FE8-4131-843F-F082849D8BC3}" type="parTrans" cxnId="{A56F769F-C72E-4C32-A1BF-914D6E40D848}">
      <dgm:prSet/>
      <dgm:spPr>
        <a:ln w="57150">
          <a:solidFill>
            <a:schemeClr val="tx1"/>
          </a:solidFill>
        </a:ln>
        <a:effectLst/>
      </dgm:spPr>
      <dgm:t>
        <a:bodyPr/>
        <a:lstStyle/>
        <a:p>
          <a:endParaRPr kumimoji="1" lang="ja-JP" altLang="en-US">
            <a:solidFill>
              <a:schemeClr val="tx1"/>
            </a:solidFill>
          </a:endParaRPr>
        </a:p>
      </dgm:t>
    </dgm:pt>
    <dgm:pt modelId="{7FDC7CF1-9093-4235-ABEA-3E90E19A49D7}" type="sibTrans" cxnId="{A56F769F-C72E-4C32-A1BF-914D6E40D848}">
      <dgm:prSet/>
      <dgm:spPr/>
      <dgm:t>
        <a:bodyPr/>
        <a:lstStyle/>
        <a:p>
          <a:endParaRPr kumimoji="1" lang="ja-JP" altLang="en-US"/>
        </a:p>
      </dgm:t>
    </dgm:pt>
    <dgm:pt modelId="{349EFB3A-A6FC-4266-8070-965D197413DD}">
      <dgm:prSet phldrT="[テキスト]"/>
      <dgm:spPr>
        <a:solidFill>
          <a:srgbClr val="FF0000">
            <a:alpha val="50000"/>
          </a:srgbClr>
        </a:solidFill>
      </dgm:spPr>
      <dgm:t>
        <a:bodyPr/>
        <a:lstStyle/>
        <a:p>
          <a:r>
            <a:rPr kumimoji="1" lang="ja-JP" altLang="en-US" dirty="0" smtClean="0">
              <a:solidFill>
                <a:schemeClr val="tx1"/>
              </a:solidFill>
            </a:rPr>
            <a:t>情報</a:t>
          </a:r>
          <a:endParaRPr kumimoji="1" lang="ja-JP" altLang="en-US" dirty="0">
            <a:solidFill>
              <a:schemeClr val="tx1"/>
            </a:solidFill>
          </a:endParaRPr>
        </a:p>
      </dgm:t>
    </dgm:pt>
    <dgm:pt modelId="{6F6E609E-54E8-403D-98D2-2AFDFE659A9C}" type="parTrans" cxnId="{269BB7B9-5DA6-4AD4-A53C-BF01E74CD8CF}">
      <dgm:prSet/>
      <dgm:spPr>
        <a:ln w="38100">
          <a:solidFill>
            <a:schemeClr val="tx1"/>
          </a:solidFill>
        </a:ln>
      </dgm:spPr>
      <dgm:t>
        <a:bodyPr/>
        <a:lstStyle/>
        <a:p>
          <a:endParaRPr kumimoji="1" lang="ja-JP" altLang="en-US">
            <a:solidFill>
              <a:schemeClr val="tx1"/>
            </a:solidFill>
          </a:endParaRPr>
        </a:p>
      </dgm:t>
    </dgm:pt>
    <dgm:pt modelId="{87E261C4-AA25-4B12-8FA7-F15DC7AD3567}" type="sibTrans" cxnId="{269BB7B9-5DA6-4AD4-A53C-BF01E74CD8CF}">
      <dgm:prSet/>
      <dgm:spPr/>
      <dgm:t>
        <a:bodyPr/>
        <a:lstStyle/>
        <a:p>
          <a:endParaRPr kumimoji="1" lang="ja-JP" altLang="en-US"/>
        </a:p>
      </dgm:t>
    </dgm:pt>
    <dgm:pt modelId="{9788A7D9-23B4-415E-80CE-FB900C4EB589}">
      <dgm:prSet phldrT="[テキスト]"/>
      <dgm:spPr>
        <a:solidFill>
          <a:srgbClr val="00B050">
            <a:alpha val="50000"/>
          </a:srgbClr>
        </a:solidFill>
      </dgm:spPr>
      <dgm:t>
        <a:bodyPr/>
        <a:lstStyle/>
        <a:p>
          <a:r>
            <a:rPr kumimoji="1" lang="ja-JP" altLang="en-US" dirty="0" smtClean="0">
              <a:solidFill>
                <a:schemeClr val="tx1"/>
              </a:solidFill>
            </a:rPr>
            <a:t>自然環境</a:t>
          </a:r>
          <a:endParaRPr kumimoji="1" lang="ja-JP" altLang="en-US" dirty="0">
            <a:solidFill>
              <a:schemeClr val="tx1"/>
            </a:solidFill>
          </a:endParaRPr>
        </a:p>
      </dgm:t>
    </dgm:pt>
    <dgm:pt modelId="{A0AE922D-DCBC-4947-900E-5539417C7405}" type="parTrans" cxnId="{E04CC7FF-18F0-4F0D-9177-CC0447193F78}">
      <dgm:prSet/>
      <dgm:spPr>
        <a:ln w="38100">
          <a:solidFill>
            <a:schemeClr val="tx1"/>
          </a:solidFill>
        </a:ln>
      </dgm:spPr>
      <dgm:t>
        <a:bodyPr/>
        <a:lstStyle/>
        <a:p>
          <a:endParaRPr kumimoji="1" lang="ja-JP" altLang="en-US">
            <a:solidFill>
              <a:schemeClr val="tx1"/>
            </a:solidFill>
          </a:endParaRPr>
        </a:p>
      </dgm:t>
    </dgm:pt>
    <dgm:pt modelId="{F5E8A73A-E3BF-4F7D-A8DB-96A50F05194E}" type="sibTrans" cxnId="{E04CC7FF-18F0-4F0D-9177-CC0447193F78}">
      <dgm:prSet/>
      <dgm:spPr/>
      <dgm:t>
        <a:bodyPr/>
        <a:lstStyle/>
        <a:p>
          <a:endParaRPr kumimoji="1" lang="ja-JP" altLang="en-US"/>
        </a:p>
      </dgm:t>
    </dgm:pt>
    <dgm:pt modelId="{C9B83DEA-EEE9-4659-94CA-FD023A49F0CA}">
      <dgm:prSet phldrT="[テキスト]"/>
      <dgm:spPr>
        <a:solidFill>
          <a:srgbClr val="00B050">
            <a:alpha val="50000"/>
          </a:srgbClr>
        </a:solidFill>
      </dgm:spPr>
      <dgm:t>
        <a:bodyPr/>
        <a:lstStyle/>
        <a:p>
          <a:r>
            <a:rPr kumimoji="1" lang="ja-JP" altLang="en-US" dirty="0" smtClean="0">
              <a:solidFill>
                <a:schemeClr val="tx1"/>
              </a:solidFill>
            </a:rPr>
            <a:t>住環境</a:t>
          </a:r>
          <a:endParaRPr kumimoji="1" lang="ja-JP" altLang="en-US" dirty="0">
            <a:solidFill>
              <a:schemeClr val="tx1"/>
            </a:solidFill>
          </a:endParaRPr>
        </a:p>
      </dgm:t>
    </dgm:pt>
    <dgm:pt modelId="{92DEEC05-AB2C-4A93-8758-0E56220DF96B}" type="parTrans" cxnId="{C558406F-747F-4831-9132-6AB444C347AA}">
      <dgm:prSet/>
      <dgm:spPr>
        <a:ln w="38100">
          <a:solidFill>
            <a:schemeClr val="tx1"/>
          </a:solidFill>
        </a:ln>
      </dgm:spPr>
      <dgm:t>
        <a:bodyPr/>
        <a:lstStyle/>
        <a:p>
          <a:endParaRPr kumimoji="1" lang="ja-JP" altLang="en-US">
            <a:solidFill>
              <a:schemeClr val="tx1"/>
            </a:solidFill>
          </a:endParaRPr>
        </a:p>
      </dgm:t>
    </dgm:pt>
    <dgm:pt modelId="{5F8AD8EE-BD47-41E7-A0EE-9C73E3A389FD}" type="sibTrans" cxnId="{C558406F-747F-4831-9132-6AB444C347AA}">
      <dgm:prSet/>
      <dgm:spPr/>
      <dgm:t>
        <a:bodyPr/>
        <a:lstStyle/>
        <a:p>
          <a:endParaRPr kumimoji="1" lang="ja-JP" altLang="en-US"/>
        </a:p>
      </dgm:t>
    </dgm:pt>
    <dgm:pt modelId="{82EA066E-0330-42D1-9F1B-331956374F8F}">
      <dgm:prSet phldrT="[テキスト]"/>
      <dgm:spPr>
        <a:solidFill>
          <a:srgbClr val="00B050">
            <a:alpha val="42000"/>
          </a:srgbClr>
        </a:solidFill>
      </dgm:spPr>
      <dgm:t>
        <a:bodyPr/>
        <a:lstStyle/>
        <a:p>
          <a:r>
            <a:rPr kumimoji="1" lang="ja-JP" altLang="en-US" dirty="0" smtClean="0">
              <a:solidFill>
                <a:schemeClr val="tx1"/>
              </a:solidFill>
            </a:rPr>
            <a:t>コミュニティ</a:t>
          </a:r>
          <a:endParaRPr kumimoji="1" lang="ja-JP" altLang="en-US" dirty="0">
            <a:solidFill>
              <a:schemeClr val="tx1"/>
            </a:solidFill>
          </a:endParaRPr>
        </a:p>
      </dgm:t>
    </dgm:pt>
    <dgm:pt modelId="{C84B9351-1A8B-4218-B56B-654F7F420320}" type="parTrans" cxnId="{E2370850-3D36-4570-8282-53FC0AB8F2CE}">
      <dgm:prSet/>
      <dgm:spPr>
        <a:ln w="28575">
          <a:solidFill>
            <a:schemeClr val="tx1"/>
          </a:solidFill>
        </a:ln>
      </dgm:spPr>
      <dgm:t>
        <a:bodyPr/>
        <a:lstStyle/>
        <a:p>
          <a:endParaRPr kumimoji="1" lang="ja-JP" altLang="en-US">
            <a:solidFill>
              <a:schemeClr val="tx1"/>
            </a:solidFill>
          </a:endParaRPr>
        </a:p>
      </dgm:t>
    </dgm:pt>
    <dgm:pt modelId="{2035EC97-AE57-4303-B0EB-9EC2FC3711CF}" type="sibTrans" cxnId="{E2370850-3D36-4570-8282-53FC0AB8F2CE}">
      <dgm:prSet/>
      <dgm:spPr/>
      <dgm:t>
        <a:bodyPr/>
        <a:lstStyle/>
        <a:p>
          <a:endParaRPr kumimoji="1" lang="ja-JP" altLang="en-US"/>
        </a:p>
      </dgm:t>
    </dgm:pt>
    <dgm:pt modelId="{3B8B83E4-B39C-4FC9-891F-82C712530806}" type="pres">
      <dgm:prSet presAssocID="{BF022837-430B-413B-B409-7DAA457654D9}" presName="hierChild1" presStyleCnt="0">
        <dgm:presLayoutVars>
          <dgm:orgChart val="1"/>
          <dgm:chPref val="1"/>
          <dgm:dir/>
          <dgm:animOne val="branch"/>
          <dgm:animLvl val="lvl"/>
          <dgm:resizeHandles/>
        </dgm:presLayoutVars>
      </dgm:prSet>
      <dgm:spPr/>
      <dgm:t>
        <a:bodyPr/>
        <a:lstStyle/>
        <a:p>
          <a:endParaRPr kumimoji="1" lang="ja-JP" altLang="en-US"/>
        </a:p>
      </dgm:t>
    </dgm:pt>
    <dgm:pt modelId="{3A278F1F-132E-47EE-AEBE-DFB856B38768}" type="pres">
      <dgm:prSet presAssocID="{951F439A-6041-4C63-8EB1-0F6ECEBAE0B7}" presName="hierRoot1" presStyleCnt="0">
        <dgm:presLayoutVars>
          <dgm:hierBranch val="init"/>
        </dgm:presLayoutVars>
      </dgm:prSet>
      <dgm:spPr/>
    </dgm:pt>
    <dgm:pt modelId="{32D7E0E0-E633-4827-824D-EE91430C9A50}" type="pres">
      <dgm:prSet presAssocID="{951F439A-6041-4C63-8EB1-0F6ECEBAE0B7}" presName="rootComposite1" presStyleCnt="0"/>
      <dgm:spPr/>
    </dgm:pt>
    <dgm:pt modelId="{24AABFF0-FD87-43D4-9CFD-6FE3C246E4C7}" type="pres">
      <dgm:prSet presAssocID="{951F439A-6041-4C63-8EB1-0F6ECEBAE0B7}" presName="rootText1" presStyleLbl="node0" presStyleIdx="0" presStyleCnt="1" custScaleY="159935">
        <dgm:presLayoutVars>
          <dgm:chPref val="3"/>
        </dgm:presLayoutVars>
      </dgm:prSet>
      <dgm:spPr/>
      <dgm:t>
        <a:bodyPr/>
        <a:lstStyle/>
        <a:p>
          <a:endParaRPr kumimoji="1" lang="ja-JP" altLang="en-US"/>
        </a:p>
      </dgm:t>
    </dgm:pt>
    <dgm:pt modelId="{9551DACE-437F-4A27-A192-2D50B9EAEF17}" type="pres">
      <dgm:prSet presAssocID="{951F439A-6041-4C63-8EB1-0F6ECEBAE0B7}" presName="rootConnector1" presStyleLbl="node1" presStyleIdx="0" presStyleCnt="0"/>
      <dgm:spPr/>
      <dgm:t>
        <a:bodyPr/>
        <a:lstStyle/>
        <a:p>
          <a:endParaRPr kumimoji="1" lang="ja-JP" altLang="en-US"/>
        </a:p>
      </dgm:t>
    </dgm:pt>
    <dgm:pt modelId="{C70B100B-9904-403C-8B37-45E29B0654A3}" type="pres">
      <dgm:prSet presAssocID="{951F439A-6041-4C63-8EB1-0F6ECEBAE0B7}" presName="hierChild2" presStyleCnt="0"/>
      <dgm:spPr/>
    </dgm:pt>
    <dgm:pt modelId="{E1FC39DE-DEE8-4E2C-AF25-0D55590F937A}" type="pres">
      <dgm:prSet presAssocID="{0493C23F-D628-4847-9FC3-998A8A9AEF27}" presName="Name64" presStyleLbl="parChTrans1D2" presStyleIdx="0" presStyleCnt="3"/>
      <dgm:spPr/>
      <dgm:t>
        <a:bodyPr/>
        <a:lstStyle/>
        <a:p>
          <a:endParaRPr kumimoji="1" lang="ja-JP" altLang="en-US"/>
        </a:p>
      </dgm:t>
    </dgm:pt>
    <dgm:pt modelId="{DFA18266-E753-466C-BF3A-D257C9E28679}" type="pres">
      <dgm:prSet presAssocID="{22B8C3CB-CED1-47BC-88C0-B124E5FF5271}" presName="hierRoot2" presStyleCnt="0">
        <dgm:presLayoutVars>
          <dgm:hierBranch val="init"/>
        </dgm:presLayoutVars>
      </dgm:prSet>
      <dgm:spPr/>
    </dgm:pt>
    <dgm:pt modelId="{21693BA3-9A57-4894-891B-F84F8F6D1A0A}" type="pres">
      <dgm:prSet presAssocID="{22B8C3CB-CED1-47BC-88C0-B124E5FF5271}" presName="rootComposite" presStyleCnt="0"/>
      <dgm:spPr/>
    </dgm:pt>
    <dgm:pt modelId="{3BB71A25-7FF7-4FA3-97A6-6F20290587FB}" type="pres">
      <dgm:prSet presAssocID="{22B8C3CB-CED1-47BC-88C0-B124E5FF5271}" presName="rootText" presStyleLbl="node2" presStyleIdx="0" presStyleCnt="3" custScaleY="147695">
        <dgm:presLayoutVars>
          <dgm:chPref val="3"/>
        </dgm:presLayoutVars>
      </dgm:prSet>
      <dgm:spPr/>
      <dgm:t>
        <a:bodyPr/>
        <a:lstStyle/>
        <a:p>
          <a:endParaRPr kumimoji="1" lang="ja-JP" altLang="en-US"/>
        </a:p>
      </dgm:t>
    </dgm:pt>
    <dgm:pt modelId="{F343B8C2-DB2B-4BB5-81A3-079478F80C1D}" type="pres">
      <dgm:prSet presAssocID="{22B8C3CB-CED1-47BC-88C0-B124E5FF5271}" presName="rootConnector" presStyleLbl="node2" presStyleIdx="0" presStyleCnt="3"/>
      <dgm:spPr/>
      <dgm:t>
        <a:bodyPr/>
        <a:lstStyle/>
        <a:p>
          <a:endParaRPr kumimoji="1" lang="ja-JP" altLang="en-US"/>
        </a:p>
      </dgm:t>
    </dgm:pt>
    <dgm:pt modelId="{810C2209-C494-4132-ACA2-25D696C9F335}" type="pres">
      <dgm:prSet presAssocID="{22B8C3CB-CED1-47BC-88C0-B124E5FF5271}" presName="hierChild4" presStyleCnt="0"/>
      <dgm:spPr/>
    </dgm:pt>
    <dgm:pt modelId="{D8812051-DEBE-4356-BF1C-A1291A4D8AA9}" type="pres">
      <dgm:prSet presAssocID="{5D27B4C4-1E82-41D8-AEA6-D83DE09A2E7D}" presName="Name64" presStyleLbl="parChTrans1D3" presStyleIdx="0" presStyleCnt="6"/>
      <dgm:spPr/>
      <dgm:t>
        <a:bodyPr/>
        <a:lstStyle/>
        <a:p>
          <a:endParaRPr kumimoji="1" lang="ja-JP" altLang="en-US"/>
        </a:p>
      </dgm:t>
    </dgm:pt>
    <dgm:pt modelId="{CE985CD9-D5B4-4705-A519-50953BACAC56}" type="pres">
      <dgm:prSet presAssocID="{0E43033A-07B4-479D-9CF7-B706F2506BAE}" presName="hierRoot2" presStyleCnt="0">
        <dgm:presLayoutVars>
          <dgm:hierBranch val="init"/>
        </dgm:presLayoutVars>
      </dgm:prSet>
      <dgm:spPr/>
    </dgm:pt>
    <dgm:pt modelId="{16DFCEFF-BC57-4DDE-9BA7-C9FE70DB080F}" type="pres">
      <dgm:prSet presAssocID="{0E43033A-07B4-479D-9CF7-B706F2506BAE}" presName="rootComposite" presStyleCnt="0"/>
      <dgm:spPr/>
    </dgm:pt>
    <dgm:pt modelId="{D04658AB-3DA7-47E7-9D5F-0DE18A62DB75}" type="pres">
      <dgm:prSet presAssocID="{0E43033A-07B4-479D-9CF7-B706F2506BAE}" presName="rootText" presStyleLbl="node3" presStyleIdx="0" presStyleCnt="6">
        <dgm:presLayoutVars>
          <dgm:chPref val="3"/>
        </dgm:presLayoutVars>
      </dgm:prSet>
      <dgm:spPr/>
      <dgm:t>
        <a:bodyPr/>
        <a:lstStyle/>
        <a:p>
          <a:endParaRPr kumimoji="1" lang="ja-JP" altLang="en-US"/>
        </a:p>
      </dgm:t>
    </dgm:pt>
    <dgm:pt modelId="{82F3669F-7A41-4C3F-A224-4237523F8A10}" type="pres">
      <dgm:prSet presAssocID="{0E43033A-07B4-479D-9CF7-B706F2506BAE}" presName="rootConnector" presStyleLbl="node3" presStyleIdx="0" presStyleCnt="6"/>
      <dgm:spPr/>
      <dgm:t>
        <a:bodyPr/>
        <a:lstStyle/>
        <a:p>
          <a:endParaRPr kumimoji="1" lang="ja-JP" altLang="en-US"/>
        </a:p>
      </dgm:t>
    </dgm:pt>
    <dgm:pt modelId="{636A0627-CB0A-4D47-96F9-5957F5C7108A}" type="pres">
      <dgm:prSet presAssocID="{0E43033A-07B4-479D-9CF7-B706F2506BAE}" presName="hierChild4" presStyleCnt="0"/>
      <dgm:spPr/>
    </dgm:pt>
    <dgm:pt modelId="{C4E8A872-2427-43F0-9D04-452F287ED90F}" type="pres">
      <dgm:prSet presAssocID="{0E43033A-07B4-479D-9CF7-B706F2506BAE}" presName="hierChild5" presStyleCnt="0"/>
      <dgm:spPr/>
    </dgm:pt>
    <dgm:pt modelId="{F1E331F0-EB18-41B3-9D38-3E3A3C769DFD}" type="pres">
      <dgm:prSet presAssocID="{D8CC12A0-7EC3-4959-8087-8F2BCB9322CE}" presName="Name64" presStyleLbl="parChTrans1D3" presStyleIdx="1" presStyleCnt="6"/>
      <dgm:spPr/>
      <dgm:t>
        <a:bodyPr/>
        <a:lstStyle/>
        <a:p>
          <a:endParaRPr kumimoji="1" lang="ja-JP" altLang="en-US"/>
        </a:p>
      </dgm:t>
    </dgm:pt>
    <dgm:pt modelId="{1C16F8FB-9BD8-4FCC-9399-1A64DEA1504D}" type="pres">
      <dgm:prSet presAssocID="{AED1AB50-FF06-4569-A5AA-627C26B95A22}" presName="hierRoot2" presStyleCnt="0">
        <dgm:presLayoutVars>
          <dgm:hierBranch val="init"/>
        </dgm:presLayoutVars>
      </dgm:prSet>
      <dgm:spPr/>
    </dgm:pt>
    <dgm:pt modelId="{A533F175-C7C8-48FE-B94D-C369409D8162}" type="pres">
      <dgm:prSet presAssocID="{AED1AB50-FF06-4569-A5AA-627C26B95A22}" presName="rootComposite" presStyleCnt="0"/>
      <dgm:spPr/>
    </dgm:pt>
    <dgm:pt modelId="{71A3B011-3543-4450-B251-FDB56D835C95}" type="pres">
      <dgm:prSet presAssocID="{AED1AB50-FF06-4569-A5AA-627C26B95A22}" presName="rootText" presStyleLbl="node3" presStyleIdx="1" presStyleCnt="6">
        <dgm:presLayoutVars>
          <dgm:chPref val="3"/>
        </dgm:presLayoutVars>
      </dgm:prSet>
      <dgm:spPr/>
      <dgm:t>
        <a:bodyPr/>
        <a:lstStyle/>
        <a:p>
          <a:endParaRPr kumimoji="1" lang="ja-JP" altLang="en-US"/>
        </a:p>
      </dgm:t>
    </dgm:pt>
    <dgm:pt modelId="{852FC59A-D264-4BAF-862E-485A17FBFA10}" type="pres">
      <dgm:prSet presAssocID="{AED1AB50-FF06-4569-A5AA-627C26B95A22}" presName="rootConnector" presStyleLbl="node3" presStyleIdx="1" presStyleCnt="6"/>
      <dgm:spPr/>
      <dgm:t>
        <a:bodyPr/>
        <a:lstStyle/>
        <a:p>
          <a:endParaRPr kumimoji="1" lang="ja-JP" altLang="en-US"/>
        </a:p>
      </dgm:t>
    </dgm:pt>
    <dgm:pt modelId="{835B19B9-E412-4722-B727-428EE24F4E0C}" type="pres">
      <dgm:prSet presAssocID="{AED1AB50-FF06-4569-A5AA-627C26B95A22}" presName="hierChild4" presStyleCnt="0"/>
      <dgm:spPr/>
    </dgm:pt>
    <dgm:pt modelId="{C66B46F3-31BA-469E-A8BB-26794BCECEAC}" type="pres">
      <dgm:prSet presAssocID="{AED1AB50-FF06-4569-A5AA-627C26B95A22}" presName="hierChild5" presStyleCnt="0"/>
      <dgm:spPr/>
    </dgm:pt>
    <dgm:pt modelId="{16F1C782-902D-42EC-9E9C-6BBF1309B82B}" type="pres">
      <dgm:prSet presAssocID="{22B8C3CB-CED1-47BC-88C0-B124E5FF5271}" presName="hierChild5" presStyleCnt="0"/>
      <dgm:spPr/>
    </dgm:pt>
    <dgm:pt modelId="{91068311-9C69-430B-9D97-80176CB7928A}" type="pres">
      <dgm:prSet presAssocID="{3CF1A2FF-BBB6-4C65-9BFA-4E8BA8AF0633}" presName="Name64" presStyleLbl="parChTrans1D2" presStyleIdx="1" presStyleCnt="3"/>
      <dgm:spPr/>
      <dgm:t>
        <a:bodyPr/>
        <a:lstStyle/>
        <a:p>
          <a:endParaRPr kumimoji="1" lang="ja-JP" altLang="en-US"/>
        </a:p>
      </dgm:t>
    </dgm:pt>
    <dgm:pt modelId="{C4A81B55-0BBB-4D71-AAC0-7831800AD692}" type="pres">
      <dgm:prSet presAssocID="{A99CAA60-3A70-4E31-BE9E-BCED9901A1AC}" presName="hierRoot2" presStyleCnt="0">
        <dgm:presLayoutVars>
          <dgm:hierBranch val="init"/>
        </dgm:presLayoutVars>
      </dgm:prSet>
      <dgm:spPr/>
    </dgm:pt>
    <dgm:pt modelId="{8320C4CD-8965-42F5-B0EF-28E68BD416CD}" type="pres">
      <dgm:prSet presAssocID="{A99CAA60-3A70-4E31-BE9E-BCED9901A1AC}" presName="rootComposite" presStyleCnt="0"/>
      <dgm:spPr/>
    </dgm:pt>
    <dgm:pt modelId="{D0B7D895-3054-4CEF-B169-58C1881576C2}" type="pres">
      <dgm:prSet presAssocID="{A99CAA60-3A70-4E31-BE9E-BCED9901A1AC}" presName="rootText" presStyleLbl="node2" presStyleIdx="1" presStyleCnt="3" custScaleY="147695">
        <dgm:presLayoutVars>
          <dgm:chPref val="3"/>
        </dgm:presLayoutVars>
      </dgm:prSet>
      <dgm:spPr/>
      <dgm:t>
        <a:bodyPr/>
        <a:lstStyle/>
        <a:p>
          <a:endParaRPr kumimoji="1" lang="ja-JP" altLang="en-US"/>
        </a:p>
      </dgm:t>
    </dgm:pt>
    <dgm:pt modelId="{93D78ACF-C861-4729-A31B-CA0FEC31003A}" type="pres">
      <dgm:prSet presAssocID="{A99CAA60-3A70-4E31-BE9E-BCED9901A1AC}" presName="rootConnector" presStyleLbl="node2" presStyleIdx="1" presStyleCnt="3"/>
      <dgm:spPr/>
      <dgm:t>
        <a:bodyPr/>
        <a:lstStyle/>
        <a:p>
          <a:endParaRPr kumimoji="1" lang="ja-JP" altLang="en-US"/>
        </a:p>
      </dgm:t>
    </dgm:pt>
    <dgm:pt modelId="{F94650ED-2F64-429F-8D29-9A3DE3542F72}" type="pres">
      <dgm:prSet presAssocID="{A99CAA60-3A70-4E31-BE9E-BCED9901A1AC}" presName="hierChild4" presStyleCnt="0"/>
      <dgm:spPr/>
    </dgm:pt>
    <dgm:pt modelId="{233BFC82-4EAA-40BB-AB11-DCA7C68C845F}" type="pres">
      <dgm:prSet presAssocID="{B3348690-2C7F-4724-B052-C0287C436CAF}" presName="Name64" presStyleLbl="parChTrans1D3" presStyleIdx="2" presStyleCnt="6"/>
      <dgm:spPr/>
      <dgm:t>
        <a:bodyPr/>
        <a:lstStyle/>
        <a:p>
          <a:endParaRPr kumimoji="1" lang="ja-JP" altLang="en-US"/>
        </a:p>
      </dgm:t>
    </dgm:pt>
    <dgm:pt modelId="{820860D4-38CB-496D-8378-1D33383C1FB0}" type="pres">
      <dgm:prSet presAssocID="{BCD4AC01-D90D-4479-8738-8252CA3E748F}" presName="hierRoot2" presStyleCnt="0">
        <dgm:presLayoutVars>
          <dgm:hierBranch val="init"/>
        </dgm:presLayoutVars>
      </dgm:prSet>
      <dgm:spPr/>
    </dgm:pt>
    <dgm:pt modelId="{7726FC04-BB1B-482A-92CF-64BF004C3488}" type="pres">
      <dgm:prSet presAssocID="{BCD4AC01-D90D-4479-8738-8252CA3E748F}" presName="rootComposite" presStyleCnt="0"/>
      <dgm:spPr/>
    </dgm:pt>
    <dgm:pt modelId="{0107CD41-6910-4FA4-9B6F-E80E9FEA0615}" type="pres">
      <dgm:prSet presAssocID="{BCD4AC01-D90D-4479-8738-8252CA3E748F}" presName="rootText" presStyleLbl="node3" presStyleIdx="2" presStyleCnt="6">
        <dgm:presLayoutVars>
          <dgm:chPref val="3"/>
        </dgm:presLayoutVars>
      </dgm:prSet>
      <dgm:spPr/>
      <dgm:t>
        <a:bodyPr/>
        <a:lstStyle/>
        <a:p>
          <a:endParaRPr kumimoji="1" lang="ja-JP" altLang="en-US"/>
        </a:p>
      </dgm:t>
    </dgm:pt>
    <dgm:pt modelId="{18C6653E-31B4-44A7-906A-05D52440107E}" type="pres">
      <dgm:prSet presAssocID="{BCD4AC01-D90D-4479-8738-8252CA3E748F}" presName="rootConnector" presStyleLbl="node3" presStyleIdx="2" presStyleCnt="6"/>
      <dgm:spPr/>
      <dgm:t>
        <a:bodyPr/>
        <a:lstStyle/>
        <a:p>
          <a:endParaRPr kumimoji="1" lang="ja-JP" altLang="en-US"/>
        </a:p>
      </dgm:t>
    </dgm:pt>
    <dgm:pt modelId="{7C39C71F-D9FC-4DDC-A286-A197005C1B30}" type="pres">
      <dgm:prSet presAssocID="{BCD4AC01-D90D-4479-8738-8252CA3E748F}" presName="hierChild4" presStyleCnt="0"/>
      <dgm:spPr/>
    </dgm:pt>
    <dgm:pt modelId="{E17DC4CE-0D53-4EF3-9532-F52CDEB5CA45}" type="pres">
      <dgm:prSet presAssocID="{BCD4AC01-D90D-4479-8738-8252CA3E748F}" presName="hierChild5" presStyleCnt="0"/>
      <dgm:spPr/>
    </dgm:pt>
    <dgm:pt modelId="{D8F717B8-2E00-47E1-8CB9-98AB7D8701EB}" type="pres">
      <dgm:prSet presAssocID="{6F6E609E-54E8-403D-98D2-2AFDFE659A9C}" presName="Name64" presStyleLbl="parChTrans1D3" presStyleIdx="3" presStyleCnt="6"/>
      <dgm:spPr/>
      <dgm:t>
        <a:bodyPr/>
        <a:lstStyle/>
        <a:p>
          <a:endParaRPr kumimoji="1" lang="ja-JP" altLang="en-US"/>
        </a:p>
      </dgm:t>
    </dgm:pt>
    <dgm:pt modelId="{F77B05C9-4A75-4A7B-9685-59D622753590}" type="pres">
      <dgm:prSet presAssocID="{349EFB3A-A6FC-4266-8070-965D197413DD}" presName="hierRoot2" presStyleCnt="0">
        <dgm:presLayoutVars>
          <dgm:hierBranch val="init"/>
        </dgm:presLayoutVars>
      </dgm:prSet>
      <dgm:spPr/>
    </dgm:pt>
    <dgm:pt modelId="{9A16651B-90B2-47E4-8399-595B8A6CAF02}" type="pres">
      <dgm:prSet presAssocID="{349EFB3A-A6FC-4266-8070-965D197413DD}" presName="rootComposite" presStyleCnt="0"/>
      <dgm:spPr/>
    </dgm:pt>
    <dgm:pt modelId="{B0E1359A-2C8E-47D2-835D-6D2208D2D7C0}" type="pres">
      <dgm:prSet presAssocID="{349EFB3A-A6FC-4266-8070-965D197413DD}" presName="rootText" presStyleLbl="node3" presStyleIdx="3" presStyleCnt="6">
        <dgm:presLayoutVars>
          <dgm:chPref val="3"/>
        </dgm:presLayoutVars>
      </dgm:prSet>
      <dgm:spPr/>
      <dgm:t>
        <a:bodyPr/>
        <a:lstStyle/>
        <a:p>
          <a:endParaRPr kumimoji="1" lang="ja-JP" altLang="en-US"/>
        </a:p>
      </dgm:t>
    </dgm:pt>
    <dgm:pt modelId="{BD250081-FAEB-4AA9-8372-444EEC8981DB}" type="pres">
      <dgm:prSet presAssocID="{349EFB3A-A6FC-4266-8070-965D197413DD}" presName="rootConnector" presStyleLbl="node3" presStyleIdx="3" presStyleCnt="6"/>
      <dgm:spPr/>
      <dgm:t>
        <a:bodyPr/>
        <a:lstStyle/>
        <a:p>
          <a:endParaRPr kumimoji="1" lang="ja-JP" altLang="en-US"/>
        </a:p>
      </dgm:t>
    </dgm:pt>
    <dgm:pt modelId="{A6619B5C-43F5-4984-B418-E1752BF44D29}" type="pres">
      <dgm:prSet presAssocID="{349EFB3A-A6FC-4266-8070-965D197413DD}" presName="hierChild4" presStyleCnt="0"/>
      <dgm:spPr/>
    </dgm:pt>
    <dgm:pt modelId="{0387F33A-1C12-45E2-8164-B7413FA75726}" type="pres">
      <dgm:prSet presAssocID="{349EFB3A-A6FC-4266-8070-965D197413DD}" presName="hierChild5" presStyleCnt="0"/>
      <dgm:spPr/>
    </dgm:pt>
    <dgm:pt modelId="{FB27E91A-BBB0-4271-9233-4BA00E125307}" type="pres">
      <dgm:prSet presAssocID="{A99CAA60-3A70-4E31-BE9E-BCED9901A1AC}" presName="hierChild5" presStyleCnt="0"/>
      <dgm:spPr/>
    </dgm:pt>
    <dgm:pt modelId="{67E6ED02-2669-4BA2-B2A3-5365E82C725B}" type="pres">
      <dgm:prSet presAssocID="{73CFD55F-1FE8-4131-843F-F082849D8BC3}" presName="Name64" presStyleLbl="parChTrans1D2" presStyleIdx="2" presStyleCnt="3"/>
      <dgm:spPr/>
      <dgm:t>
        <a:bodyPr/>
        <a:lstStyle/>
        <a:p>
          <a:endParaRPr kumimoji="1" lang="ja-JP" altLang="en-US"/>
        </a:p>
      </dgm:t>
    </dgm:pt>
    <dgm:pt modelId="{B8276879-C4C5-4072-8238-F592558D4A09}" type="pres">
      <dgm:prSet presAssocID="{F89DDB88-806E-49FE-84B3-FD481D13D5E8}" presName="hierRoot2" presStyleCnt="0">
        <dgm:presLayoutVars>
          <dgm:hierBranch val="init"/>
        </dgm:presLayoutVars>
      </dgm:prSet>
      <dgm:spPr/>
    </dgm:pt>
    <dgm:pt modelId="{D3869FE5-804D-4942-B58A-9799490A7837}" type="pres">
      <dgm:prSet presAssocID="{F89DDB88-806E-49FE-84B3-FD481D13D5E8}" presName="rootComposite" presStyleCnt="0"/>
      <dgm:spPr/>
    </dgm:pt>
    <dgm:pt modelId="{39CAC6D0-7ABC-4E89-AD93-0FBE1A7CDE03}" type="pres">
      <dgm:prSet presAssocID="{F89DDB88-806E-49FE-84B3-FD481D13D5E8}" presName="rootText" presStyleLbl="node2" presStyleIdx="2" presStyleCnt="3" custScaleY="147695">
        <dgm:presLayoutVars>
          <dgm:chPref val="3"/>
        </dgm:presLayoutVars>
      </dgm:prSet>
      <dgm:spPr/>
      <dgm:t>
        <a:bodyPr/>
        <a:lstStyle/>
        <a:p>
          <a:endParaRPr kumimoji="1" lang="ja-JP" altLang="en-US"/>
        </a:p>
      </dgm:t>
    </dgm:pt>
    <dgm:pt modelId="{EF4D013F-FCC0-47B8-BC68-401C516930E2}" type="pres">
      <dgm:prSet presAssocID="{F89DDB88-806E-49FE-84B3-FD481D13D5E8}" presName="rootConnector" presStyleLbl="node2" presStyleIdx="2" presStyleCnt="3"/>
      <dgm:spPr/>
      <dgm:t>
        <a:bodyPr/>
        <a:lstStyle/>
        <a:p>
          <a:endParaRPr kumimoji="1" lang="ja-JP" altLang="en-US"/>
        </a:p>
      </dgm:t>
    </dgm:pt>
    <dgm:pt modelId="{2B3821F5-F3C8-40B6-AE9C-B85257E58C9B}" type="pres">
      <dgm:prSet presAssocID="{F89DDB88-806E-49FE-84B3-FD481D13D5E8}" presName="hierChild4" presStyleCnt="0"/>
      <dgm:spPr/>
    </dgm:pt>
    <dgm:pt modelId="{E79B3206-C6D8-4551-AEB1-44A1C3BD9B16}" type="pres">
      <dgm:prSet presAssocID="{A0AE922D-DCBC-4947-900E-5539417C7405}" presName="Name64" presStyleLbl="parChTrans1D3" presStyleIdx="4" presStyleCnt="6"/>
      <dgm:spPr/>
      <dgm:t>
        <a:bodyPr/>
        <a:lstStyle/>
        <a:p>
          <a:endParaRPr kumimoji="1" lang="ja-JP" altLang="en-US"/>
        </a:p>
      </dgm:t>
    </dgm:pt>
    <dgm:pt modelId="{DD4FF89C-1B8F-455F-8B84-3561A41EDF36}" type="pres">
      <dgm:prSet presAssocID="{9788A7D9-23B4-415E-80CE-FB900C4EB589}" presName="hierRoot2" presStyleCnt="0">
        <dgm:presLayoutVars>
          <dgm:hierBranch val="init"/>
        </dgm:presLayoutVars>
      </dgm:prSet>
      <dgm:spPr/>
    </dgm:pt>
    <dgm:pt modelId="{F6C00292-EE71-4AD3-8C87-A143A63545F6}" type="pres">
      <dgm:prSet presAssocID="{9788A7D9-23B4-415E-80CE-FB900C4EB589}" presName="rootComposite" presStyleCnt="0"/>
      <dgm:spPr/>
    </dgm:pt>
    <dgm:pt modelId="{1A6792E8-6EB7-4548-B49E-E21224211176}" type="pres">
      <dgm:prSet presAssocID="{9788A7D9-23B4-415E-80CE-FB900C4EB589}" presName="rootText" presStyleLbl="node3" presStyleIdx="4" presStyleCnt="6">
        <dgm:presLayoutVars>
          <dgm:chPref val="3"/>
        </dgm:presLayoutVars>
      </dgm:prSet>
      <dgm:spPr/>
      <dgm:t>
        <a:bodyPr/>
        <a:lstStyle/>
        <a:p>
          <a:endParaRPr kumimoji="1" lang="ja-JP" altLang="en-US"/>
        </a:p>
      </dgm:t>
    </dgm:pt>
    <dgm:pt modelId="{F6275D26-A150-44FA-9E0B-1F4C23E7C460}" type="pres">
      <dgm:prSet presAssocID="{9788A7D9-23B4-415E-80CE-FB900C4EB589}" presName="rootConnector" presStyleLbl="node3" presStyleIdx="4" presStyleCnt="6"/>
      <dgm:spPr/>
      <dgm:t>
        <a:bodyPr/>
        <a:lstStyle/>
        <a:p>
          <a:endParaRPr kumimoji="1" lang="ja-JP" altLang="en-US"/>
        </a:p>
      </dgm:t>
    </dgm:pt>
    <dgm:pt modelId="{2F791349-F82A-47B1-BC94-1ABD1A57C8AC}" type="pres">
      <dgm:prSet presAssocID="{9788A7D9-23B4-415E-80CE-FB900C4EB589}" presName="hierChild4" presStyleCnt="0"/>
      <dgm:spPr/>
    </dgm:pt>
    <dgm:pt modelId="{8214E96B-5A3D-48C0-9BFE-CDC2719B8FBB}" type="pres">
      <dgm:prSet presAssocID="{9788A7D9-23B4-415E-80CE-FB900C4EB589}" presName="hierChild5" presStyleCnt="0"/>
      <dgm:spPr/>
    </dgm:pt>
    <dgm:pt modelId="{C113F51F-1B6C-4CF6-B63A-8C47A61F20B1}" type="pres">
      <dgm:prSet presAssocID="{92DEEC05-AB2C-4A93-8758-0E56220DF96B}" presName="Name64" presStyleLbl="parChTrans1D3" presStyleIdx="5" presStyleCnt="6"/>
      <dgm:spPr/>
      <dgm:t>
        <a:bodyPr/>
        <a:lstStyle/>
        <a:p>
          <a:endParaRPr kumimoji="1" lang="ja-JP" altLang="en-US"/>
        </a:p>
      </dgm:t>
    </dgm:pt>
    <dgm:pt modelId="{C41598EE-8920-48B7-AA39-37F6537C84A4}" type="pres">
      <dgm:prSet presAssocID="{C9B83DEA-EEE9-4659-94CA-FD023A49F0CA}" presName="hierRoot2" presStyleCnt="0">
        <dgm:presLayoutVars>
          <dgm:hierBranch val="init"/>
        </dgm:presLayoutVars>
      </dgm:prSet>
      <dgm:spPr/>
    </dgm:pt>
    <dgm:pt modelId="{E181A929-F4F1-4B70-8378-4793A488EAE2}" type="pres">
      <dgm:prSet presAssocID="{C9B83DEA-EEE9-4659-94CA-FD023A49F0CA}" presName="rootComposite" presStyleCnt="0"/>
      <dgm:spPr/>
    </dgm:pt>
    <dgm:pt modelId="{9CDBCE62-85B8-46C0-B48D-0A04C9028C02}" type="pres">
      <dgm:prSet presAssocID="{C9B83DEA-EEE9-4659-94CA-FD023A49F0CA}" presName="rootText" presStyleLbl="node3" presStyleIdx="5" presStyleCnt="6">
        <dgm:presLayoutVars>
          <dgm:chPref val="3"/>
        </dgm:presLayoutVars>
      </dgm:prSet>
      <dgm:spPr/>
      <dgm:t>
        <a:bodyPr/>
        <a:lstStyle/>
        <a:p>
          <a:endParaRPr kumimoji="1" lang="ja-JP" altLang="en-US"/>
        </a:p>
      </dgm:t>
    </dgm:pt>
    <dgm:pt modelId="{237AFC61-C2DD-4C29-B4B9-0FC732AB824A}" type="pres">
      <dgm:prSet presAssocID="{C9B83DEA-EEE9-4659-94CA-FD023A49F0CA}" presName="rootConnector" presStyleLbl="node3" presStyleIdx="5" presStyleCnt="6"/>
      <dgm:spPr/>
      <dgm:t>
        <a:bodyPr/>
        <a:lstStyle/>
        <a:p>
          <a:endParaRPr kumimoji="1" lang="ja-JP" altLang="en-US"/>
        </a:p>
      </dgm:t>
    </dgm:pt>
    <dgm:pt modelId="{75B5B76F-6A9E-4F4C-B697-93FF412D42EC}" type="pres">
      <dgm:prSet presAssocID="{C9B83DEA-EEE9-4659-94CA-FD023A49F0CA}" presName="hierChild4" presStyleCnt="0"/>
      <dgm:spPr/>
    </dgm:pt>
    <dgm:pt modelId="{AA4B47CF-DACC-45ED-ABB0-53660C1706FF}" type="pres">
      <dgm:prSet presAssocID="{C84B9351-1A8B-4218-B56B-654F7F420320}" presName="Name64" presStyleLbl="parChTrans1D4" presStyleIdx="0" presStyleCnt="1"/>
      <dgm:spPr/>
      <dgm:t>
        <a:bodyPr/>
        <a:lstStyle/>
        <a:p>
          <a:endParaRPr kumimoji="1" lang="ja-JP" altLang="en-US"/>
        </a:p>
      </dgm:t>
    </dgm:pt>
    <dgm:pt modelId="{06F2DA30-009D-44C9-8603-C38769B08773}" type="pres">
      <dgm:prSet presAssocID="{82EA066E-0330-42D1-9F1B-331956374F8F}" presName="hierRoot2" presStyleCnt="0">
        <dgm:presLayoutVars>
          <dgm:hierBranch val="init"/>
        </dgm:presLayoutVars>
      </dgm:prSet>
      <dgm:spPr/>
    </dgm:pt>
    <dgm:pt modelId="{BB0BC570-9ED1-4C8E-9FAA-D76C5A34856F}" type="pres">
      <dgm:prSet presAssocID="{82EA066E-0330-42D1-9F1B-331956374F8F}" presName="rootComposite" presStyleCnt="0"/>
      <dgm:spPr/>
    </dgm:pt>
    <dgm:pt modelId="{2CBB75CA-BC1E-4C35-8C85-9741AFA3BBD6}" type="pres">
      <dgm:prSet presAssocID="{82EA066E-0330-42D1-9F1B-331956374F8F}" presName="rootText" presStyleLbl="node4" presStyleIdx="0" presStyleCnt="1">
        <dgm:presLayoutVars>
          <dgm:chPref val="3"/>
        </dgm:presLayoutVars>
      </dgm:prSet>
      <dgm:spPr/>
      <dgm:t>
        <a:bodyPr/>
        <a:lstStyle/>
        <a:p>
          <a:endParaRPr kumimoji="1" lang="ja-JP" altLang="en-US"/>
        </a:p>
      </dgm:t>
    </dgm:pt>
    <dgm:pt modelId="{CDE0FD9E-1A00-4F3B-99C7-789E348DD1D0}" type="pres">
      <dgm:prSet presAssocID="{82EA066E-0330-42D1-9F1B-331956374F8F}" presName="rootConnector" presStyleLbl="node4" presStyleIdx="0" presStyleCnt="1"/>
      <dgm:spPr/>
      <dgm:t>
        <a:bodyPr/>
        <a:lstStyle/>
        <a:p>
          <a:endParaRPr kumimoji="1" lang="ja-JP" altLang="en-US"/>
        </a:p>
      </dgm:t>
    </dgm:pt>
    <dgm:pt modelId="{35688027-F571-4C27-A5BC-F51D9C0AECCB}" type="pres">
      <dgm:prSet presAssocID="{82EA066E-0330-42D1-9F1B-331956374F8F}" presName="hierChild4" presStyleCnt="0"/>
      <dgm:spPr/>
    </dgm:pt>
    <dgm:pt modelId="{EF85F0BD-D3B1-476C-819F-30BE194E5AA8}" type="pres">
      <dgm:prSet presAssocID="{82EA066E-0330-42D1-9F1B-331956374F8F}" presName="hierChild5" presStyleCnt="0"/>
      <dgm:spPr/>
    </dgm:pt>
    <dgm:pt modelId="{6BB6DEEF-D251-4C69-AA50-FF4383232D46}" type="pres">
      <dgm:prSet presAssocID="{C9B83DEA-EEE9-4659-94CA-FD023A49F0CA}" presName="hierChild5" presStyleCnt="0"/>
      <dgm:spPr/>
    </dgm:pt>
    <dgm:pt modelId="{F232CD13-4FA6-4C45-B0DF-31C83E7AD88D}" type="pres">
      <dgm:prSet presAssocID="{F89DDB88-806E-49FE-84B3-FD481D13D5E8}" presName="hierChild5" presStyleCnt="0"/>
      <dgm:spPr/>
    </dgm:pt>
    <dgm:pt modelId="{B8193DD8-F664-4811-8750-1D3DD1998E14}" type="pres">
      <dgm:prSet presAssocID="{951F439A-6041-4C63-8EB1-0F6ECEBAE0B7}" presName="hierChild3" presStyleCnt="0"/>
      <dgm:spPr/>
    </dgm:pt>
  </dgm:ptLst>
  <dgm:cxnLst>
    <dgm:cxn modelId="{2B9753AE-BAED-479D-9099-AE3D9550922A}" type="presOf" srcId="{0E43033A-07B4-479D-9CF7-B706F2506BAE}" destId="{D04658AB-3DA7-47E7-9D5F-0DE18A62DB75}" srcOrd="0" destOrd="0" presId="urn:microsoft.com/office/officeart/2009/3/layout/HorizontalOrganizationChart"/>
    <dgm:cxn modelId="{EF07D881-9E8A-43A7-8ADB-F029C60AF6FA}" type="presOf" srcId="{22B8C3CB-CED1-47BC-88C0-B124E5FF5271}" destId="{F343B8C2-DB2B-4BB5-81A3-079478F80C1D}" srcOrd="1" destOrd="0" presId="urn:microsoft.com/office/officeart/2009/3/layout/HorizontalOrganizationChart"/>
    <dgm:cxn modelId="{9AB16454-DB94-45B2-B4A1-552FF7FB6573}" type="presOf" srcId="{C84B9351-1A8B-4218-B56B-654F7F420320}" destId="{AA4B47CF-DACC-45ED-ABB0-53660C1706FF}" srcOrd="0" destOrd="0" presId="urn:microsoft.com/office/officeart/2009/3/layout/HorizontalOrganizationChart"/>
    <dgm:cxn modelId="{0ECF9EDE-DD25-438C-9E37-4597F547494C}" type="presOf" srcId="{BF022837-430B-413B-B409-7DAA457654D9}" destId="{3B8B83E4-B39C-4FC9-891F-82C712530806}" srcOrd="0" destOrd="0" presId="urn:microsoft.com/office/officeart/2009/3/layout/HorizontalOrganizationChart"/>
    <dgm:cxn modelId="{0CF4A225-E61B-4076-9CB7-E2C4C28DA369}" type="presOf" srcId="{82EA066E-0330-42D1-9F1B-331956374F8F}" destId="{CDE0FD9E-1A00-4F3B-99C7-789E348DD1D0}" srcOrd="1" destOrd="0" presId="urn:microsoft.com/office/officeart/2009/3/layout/HorizontalOrganizationChart"/>
    <dgm:cxn modelId="{E19B7657-13C2-463E-B9F4-6AFC5D3F9BBA}" srcId="{22B8C3CB-CED1-47BC-88C0-B124E5FF5271}" destId="{AED1AB50-FF06-4569-A5AA-627C26B95A22}" srcOrd="1" destOrd="0" parTransId="{D8CC12A0-7EC3-4959-8087-8F2BCB9322CE}" sibTransId="{BD3D2E40-3DE3-450D-A9B7-967237C6588B}"/>
    <dgm:cxn modelId="{70C1EC64-A188-4354-B2A8-ED328A483A3E}" type="presOf" srcId="{951F439A-6041-4C63-8EB1-0F6ECEBAE0B7}" destId="{24AABFF0-FD87-43D4-9CFD-6FE3C246E4C7}" srcOrd="0" destOrd="0" presId="urn:microsoft.com/office/officeart/2009/3/layout/HorizontalOrganizationChart"/>
    <dgm:cxn modelId="{30F4CAAC-8A75-45FE-B6AE-19062F7BCC2C}" type="presOf" srcId="{AED1AB50-FF06-4569-A5AA-627C26B95A22}" destId="{71A3B011-3543-4450-B251-FDB56D835C95}" srcOrd="0" destOrd="0" presId="urn:microsoft.com/office/officeart/2009/3/layout/HorizontalOrganizationChart"/>
    <dgm:cxn modelId="{3540713F-1C6A-4FF9-AF8E-7FF506B802DA}" type="presOf" srcId="{C9B83DEA-EEE9-4659-94CA-FD023A49F0CA}" destId="{9CDBCE62-85B8-46C0-B48D-0A04C9028C02}" srcOrd="0" destOrd="0" presId="urn:microsoft.com/office/officeart/2009/3/layout/HorizontalOrganizationChart"/>
    <dgm:cxn modelId="{7E21DF05-FDF2-44BB-8132-E39E08E0670F}" type="presOf" srcId="{349EFB3A-A6FC-4266-8070-965D197413DD}" destId="{BD250081-FAEB-4AA9-8372-444EEC8981DB}" srcOrd="1" destOrd="0" presId="urn:microsoft.com/office/officeart/2009/3/layout/HorizontalOrganizationChart"/>
    <dgm:cxn modelId="{3963EFFB-31D4-4E2F-BD36-B59DDFDE59B0}" type="presOf" srcId="{A99CAA60-3A70-4E31-BE9E-BCED9901A1AC}" destId="{D0B7D895-3054-4CEF-B169-58C1881576C2}" srcOrd="0" destOrd="0" presId="urn:microsoft.com/office/officeart/2009/3/layout/HorizontalOrganizationChart"/>
    <dgm:cxn modelId="{43320F32-E261-4064-95B3-EE674225D228}" type="presOf" srcId="{A99CAA60-3A70-4E31-BE9E-BCED9901A1AC}" destId="{93D78ACF-C861-4729-A31B-CA0FEC31003A}" srcOrd="1" destOrd="0" presId="urn:microsoft.com/office/officeart/2009/3/layout/HorizontalOrganizationChart"/>
    <dgm:cxn modelId="{97307313-8C13-451C-9ECD-CE342B2E4556}" type="presOf" srcId="{0E43033A-07B4-479D-9CF7-B706F2506BAE}" destId="{82F3669F-7A41-4C3F-A224-4237523F8A10}" srcOrd="1" destOrd="0" presId="urn:microsoft.com/office/officeart/2009/3/layout/HorizontalOrganizationChart"/>
    <dgm:cxn modelId="{95F0EDBB-17BE-4E09-9CA5-62BFF14F35A5}" type="presOf" srcId="{B3348690-2C7F-4724-B052-C0287C436CAF}" destId="{233BFC82-4EAA-40BB-AB11-DCA7C68C845F}" srcOrd="0" destOrd="0" presId="urn:microsoft.com/office/officeart/2009/3/layout/HorizontalOrganizationChart"/>
    <dgm:cxn modelId="{1B38EA26-A96E-4477-AB9B-5252E2D8A56A}" type="presOf" srcId="{0493C23F-D628-4847-9FC3-998A8A9AEF27}" destId="{E1FC39DE-DEE8-4E2C-AF25-0D55590F937A}" srcOrd="0" destOrd="0" presId="urn:microsoft.com/office/officeart/2009/3/layout/HorizontalOrganizationChart"/>
    <dgm:cxn modelId="{4120F569-F587-4539-A1D5-FEB17BF3B527}" type="presOf" srcId="{22B8C3CB-CED1-47BC-88C0-B124E5FF5271}" destId="{3BB71A25-7FF7-4FA3-97A6-6F20290587FB}" srcOrd="0" destOrd="0" presId="urn:microsoft.com/office/officeart/2009/3/layout/HorizontalOrganizationChart"/>
    <dgm:cxn modelId="{B26790C3-A45C-4A32-9DD7-7E4C2718A8AC}" type="presOf" srcId="{BCD4AC01-D90D-4479-8738-8252CA3E748F}" destId="{0107CD41-6910-4FA4-9B6F-E80E9FEA0615}" srcOrd="0" destOrd="0" presId="urn:microsoft.com/office/officeart/2009/3/layout/HorizontalOrganizationChart"/>
    <dgm:cxn modelId="{D6FF6CA6-97C8-4A6C-A72C-6B36075DFA25}" srcId="{951F439A-6041-4C63-8EB1-0F6ECEBAE0B7}" destId="{A99CAA60-3A70-4E31-BE9E-BCED9901A1AC}" srcOrd="1" destOrd="0" parTransId="{3CF1A2FF-BBB6-4C65-9BFA-4E8BA8AF0633}" sibTransId="{A676CB6D-24B3-4EB4-9338-864F3F839292}"/>
    <dgm:cxn modelId="{B7019282-A58E-4745-89C0-D992B02F89C3}" srcId="{BF022837-430B-413B-B409-7DAA457654D9}" destId="{951F439A-6041-4C63-8EB1-0F6ECEBAE0B7}" srcOrd="0" destOrd="0" parTransId="{FE7D002C-7184-49F2-8063-B10248525007}" sibTransId="{711AC5F9-EEED-4295-9C2F-E55C6714486A}"/>
    <dgm:cxn modelId="{67536AAC-C7A8-412E-A09B-33B506F7A49B}" type="presOf" srcId="{5D27B4C4-1E82-41D8-AEA6-D83DE09A2E7D}" destId="{D8812051-DEBE-4356-BF1C-A1291A4D8AA9}" srcOrd="0" destOrd="0" presId="urn:microsoft.com/office/officeart/2009/3/layout/HorizontalOrganizationChart"/>
    <dgm:cxn modelId="{E7FCF840-24A2-4552-B375-1E77A01DC29D}" type="presOf" srcId="{C9B83DEA-EEE9-4659-94CA-FD023A49F0CA}" destId="{237AFC61-C2DD-4C29-B4B9-0FC732AB824A}" srcOrd="1" destOrd="0" presId="urn:microsoft.com/office/officeart/2009/3/layout/HorizontalOrganizationChart"/>
    <dgm:cxn modelId="{D7130610-A67F-42AB-BC23-02FDFB1DE5A8}" type="presOf" srcId="{73CFD55F-1FE8-4131-843F-F082849D8BC3}" destId="{67E6ED02-2669-4BA2-B2A3-5365E82C725B}" srcOrd="0" destOrd="0" presId="urn:microsoft.com/office/officeart/2009/3/layout/HorizontalOrganizationChart"/>
    <dgm:cxn modelId="{86774711-3C27-4EB3-8237-701E5535E938}" type="presOf" srcId="{349EFB3A-A6FC-4266-8070-965D197413DD}" destId="{B0E1359A-2C8E-47D2-835D-6D2208D2D7C0}" srcOrd="0" destOrd="0" presId="urn:microsoft.com/office/officeart/2009/3/layout/HorizontalOrganizationChart"/>
    <dgm:cxn modelId="{38A3A25F-C542-4CF2-AD9F-71CD2FC5B10A}" type="presOf" srcId="{951F439A-6041-4C63-8EB1-0F6ECEBAE0B7}" destId="{9551DACE-437F-4A27-A192-2D50B9EAEF17}" srcOrd="1" destOrd="0" presId="urn:microsoft.com/office/officeart/2009/3/layout/HorizontalOrganizationChart"/>
    <dgm:cxn modelId="{A56F769F-C72E-4C32-A1BF-914D6E40D848}" srcId="{951F439A-6041-4C63-8EB1-0F6ECEBAE0B7}" destId="{F89DDB88-806E-49FE-84B3-FD481D13D5E8}" srcOrd="2" destOrd="0" parTransId="{73CFD55F-1FE8-4131-843F-F082849D8BC3}" sibTransId="{7FDC7CF1-9093-4235-ABEA-3E90E19A49D7}"/>
    <dgm:cxn modelId="{34FE115B-1553-4948-81BB-E0E8AF65A0AB}" type="presOf" srcId="{9788A7D9-23B4-415E-80CE-FB900C4EB589}" destId="{1A6792E8-6EB7-4548-B49E-E21224211176}" srcOrd="0" destOrd="0" presId="urn:microsoft.com/office/officeart/2009/3/layout/HorizontalOrganizationChart"/>
    <dgm:cxn modelId="{C558406F-747F-4831-9132-6AB444C347AA}" srcId="{F89DDB88-806E-49FE-84B3-FD481D13D5E8}" destId="{C9B83DEA-EEE9-4659-94CA-FD023A49F0CA}" srcOrd="1" destOrd="0" parTransId="{92DEEC05-AB2C-4A93-8758-0E56220DF96B}" sibTransId="{5F8AD8EE-BD47-41E7-A0EE-9C73E3A389FD}"/>
    <dgm:cxn modelId="{E5B88D2F-5212-4828-A25E-59490BD86BAD}" type="presOf" srcId="{92DEEC05-AB2C-4A93-8758-0E56220DF96B}" destId="{C113F51F-1B6C-4CF6-B63A-8C47A61F20B1}" srcOrd="0" destOrd="0" presId="urn:microsoft.com/office/officeart/2009/3/layout/HorizontalOrganizationChart"/>
    <dgm:cxn modelId="{65EEA74E-F9F9-412F-AEC9-67541C401710}" type="presOf" srcId="{3CF1A2FF-BBB6-4C65-9BFA-4E8BA8AF0633}" destId="{91068311-9C69-430B-9D97-80176CB7928A}" srcOrd="0" destOrd="0" presId="urn:microsoft.com/office/officeart/2009/3/layout/HorizontalOrganizationChart"/>
    <dgm:cxn modelId="{1B5ADF88-27E4-4C17-8EEC-59D7F2E398F7}" type="presOf" srcId="{BCD4AC01-D90D-4479-8738-8252CA3E748F}" destId="{18C6653E-31B4-44A7-906A-05D52440107E}" srcOrd="1" destOrd="0" presId="urn:microsoft.com/office/officeart/2009/3/layout/HorizontalOrganizationChart"/>
    <dgm:cxn modelId="{7394BFF2-96ED-4CAA-B0D4-00A2777E0957}" type="presOf" srcId="{D8CC12A0-7EC3-4959-8087-8F2BCB9322CE}" destId="{F1E331F0-EB18-41B3-9D38-3E3A3C769DFD}" srcOrd="0" destOrd="0" presId="urn:microsoft.com/office/officeart/2009/3/layout/HorizontalOrganizationChart"/>
    <dgm:cxn modelId="{31904B52-9DE9-4D79-B068-A4C0DF197E37}" srcId="{22B8C3CB-CED1-47BC-88C0-B124E5FF5271}" destId="{0E43033A-07B4-479D-9CF7-B706F2506BAE}" srcOrd="0" destOrd="0" parTransId="{5D27B4C4-1E82-41D8-AEA6-D83DE09A2E7D}" sibTransId="{E2A06E53-81B1-4CCC-97DF-61B9C3CA1EAD}"/>
    <dgm:cxn modelId="{187B049D-E702-4CD3-9C60-150ED340D83C}" type="presOf" srcId="{F89DDB88-806E-49FE-84B3-FD481D13D5E8}" destId="{EF4D013F-FCC0-47B8-BC68-401C516930E2}" srcOrd="1" destOrd="0" presId="urn:microsoft.com/office/officeart/2009/3/layout/HorizontalOrganizationChart"/>
    <dgm:cxn modelId="{3D75385F-BD55-4C2C-80E9-18752623BB2D}" type="presOf" srcId="{82EA066E-0330-42D1-9F1B-331956374F8F}" destId="{2CBB75CA-BC1E-4C35-8C85-9741AFA3BBD6}" srcOrd="0" destOrd="0" presId="urn:microsoft.com/office/officeart/2009/3/layout/HorizontalOrganizationChart"/>
    <dgm:cxn modelId="{A012C215-8101-4692-ABEA-DAA8D9DAA3DC}" srcId="{951F439A-6041-4C63-8EB1-0F6ECEBAE0B7}" destId="{22B8C3CB-CED1-47BC-88C0-B124E5FF5271}" srcOrd="0" destOrd="0" parTransId="{0493C23F-D628-4847-9FC3-998A8A9AEF27}" sibTransId="{06F22471-8CFD-4406-B2C6-0CFEC72FD146}"/>
    <dgm:cxn modelId="{E04CC7FF-18F0-4F0D-9177-CC0447193F78}" srcId="{F89DDB88-806E-49FE-84B3-FD481D13D5E8}" destId="{9788A7D9-23B4-415E-80CE-FB900C4EB589}" srcOrd="0" destOrd="0" parTransId="{A0AE922D-DCBC-4947-900E-5539417C7405}" sibTransId="{F5E8A73A-E3BF-4F7D-A8DB-96A50F05194E}"/>
    <dgm:cxn modelId="{9208CD39-6FAA-4300-8687-5EB868AF95B5}" type="presOf" srcId="{AED1AB50-FF06-4569-A5AA-627C26B95A22}" destId="{852FC59A-D264-4BAF-862E-485A17FBFA10}" srcOrd="1" destOrd="0" presId="urn:microsoft.com/office/officeart/2009/3/layout/HorizontalOrganizationChart"/>
    <dgm:cxn modelId="{269BB7B9-5DA6-4AD4-A53C-BF01E74CD8CF}" srcId="{A99CAA60-3A70-4E31-BE9E-BCED9901A1AC}" destId="{349EFB3A-A6FC-4266-8070-965D197413DD}" srcOrd="1" destOrd="0" parTransId="{6F6E609E-54E8-403D-98D2-2AFDFE659A9C}" sibTransId="{87E261C4-AA25-4B12-8FA7-F15DC7AD3567}"/>
    <dgm:cxn modelId="{E2370850-3D36-4570-8282-53FC0AB8F2CE}" srcId="{C9B83DEA-EEE9-4659-94CA-FD023A49F0CA}" destId="{82EA066E-0330-42D1-9F1B-331956374F8F}" srcOrd="0" destOrd="0" parTransId="{C84B9351-1A8B-4218-B56B-654F7F420320}" sibTransId="{2035EC97-AE57-4303-B0EB-9EC2FC3711CF}"/>
    <dgm:cxn modelId="{8EAF3C76-CCA7-4CC8-8C81-8C4378A9B2B9}" srcId="{A99CAA60-3A70-4E31-BE9E-BCED9901A1AC}" destId="{BCD4AC01-D90D-4479-8738-8252CA3E748F}" srcOrd="0" destOrd="0" parTransId="{B3348690-2C7F-4724-B052-C0287C436CAF}" sibTransId="{40AA486C-91AE-40A9-9683-54AEB1F06F6C}"/>
    <dgm:cxn modelId="{A348B8F9-7ABE-474C-A075-2695A328C17E}" type="presOf" srcId="{A0AE922D-DCBC-4947-900E-5539417C7405}" destId="{E79B3206-C6D8-4551-AEB1-44A1C3BD9B16}" srcOrd="0" destOrd="0" presId="urn:microsoft.com/office/officeart/2009/3/layout/HorizontalOrganizationChart"/>
    <dgm:cxn modelId="{672F840C-CEBA-40E6-857F-CD82E58BA19A}" type="presOf" srcId="{9788A7D9-23B4-415E-80CE-FB900C4EB589}" destId="{F6275D26-A150-44FA-9E0B-1F4C23E7C460}" srcOrd="1" destOrd="0" presId="urn:microsoft.com/office/officeart/2009/3/layout/HorizontalOrganizationChart"/>
    <dgm:cxn modelId="{687BB57B-ADD1-4EFE-9A45-356EABF21204}" type="presOf" srcId="{6F6E609E-54E8-403D-98D2-2AFDFE659A9C}" destId="{D8F717B8-2E00-47E1-8CB9-98AB7D8701EB}" srcOrd="0" destOrd="0" presId="urn:microsoft.com/office/officeart/2009/3/layout/HorizontalOrganizationChart"/>
    <dgm:cxn modelId="{40C72CF5-5ACA-419B-BE27-12EA6DF2189A}" type="presOf" srcId="{F89DDB88-806E-49FE-84B3-FD481D13D5E8}" destId="{39CAC6D0-7ABC-4E89-AD93-0FBE1A7CDE03}" srcOrd="0" destOrd="0" presId="urn:microsoft.com/office/officeart/2009/3/layout/HorizontalOrganizationChart"/>
    <dgm:cxn modelId="{D8ABBD1B-F3A8-4EC3-9525-9F1B04FE2DE4}" type="presParOf" srcId="{3B8B83E4-B39C-4FC9-891F-82C712530806}" destId="{3A278F1F-132E-47EE-AEBE-DFB856B38768}" srcOrd="0" destOrd="0" presId="urn:microsoft.com/office/officeart/2009/3/layout/HorizontalOrganizationChart"/>
    <dgm:cxn modelId="{6E688FAD-D5FA-421B-88FC-726F472DA419}" type="presParOf" srcId="{3A278F1F-132E-47EE-AEBE-DFB856B38768}" destId="{32D7E0E0-E633-4827-824D-EE91430C9A50}" srcOrd="0" destOrd="0" presId="urn:microsoft.com/office/officeart/2009/3/layout/HorizontalOrganizationChart"/>
    <dgm:cxn modelId="{AE0CF3B7-C8D4-49BB-8872-AACD864A6F90}" type="presParOf" srcId="{32D7E0E0-E633-4827-824D-EE91430C9A50}" destId="{24AABFF0-FD87-43D4-9CFD-6FE3C246E4C7}" srcOrd="0" destOrd="0" presId="urn:microsoft.com/office/officeart/2009/3/layout/HorizontalOrganizationChart"/>
    <dgm:cxn modelId="{231DF89B-082F-4D85-88B8-106F3A942158}" type="presParOf" srcId="{32D7E0E0-E633-4827-824D-EE91430C9A50}" destId="{9551DACE-437F-4A27-A192-2D50B9EAEF17}" srcOrd="1" destOrd="0" presId="urn:microsoft.com/office/officeart/2009/3/layout/HorizontalOrganizationChart"/>
    <dgm:cxn modelId="{D87DC416-11DA-4E7F-A290-6334B3486D8F}" type="presParOf" srcId="{3A278F1F-132E-47EE-AEBE-DFB856B38768}" destId="{C70B100B-9904-403C-8B37-45E29B0654A3}" srcOrd="1" destOrd="0" presId="urn:microsoft.com/office/officeart/2009/3/layout/HorizontalOrganizationChart"/>
    <dgm:cxn modelId="{D50B845C-87A5-42BE-9EDD-65931E527B50}" type="presParOf" srcId="{C70B100B-9904-403C-8B37-45E29B0654A3}" destId="{E1FC39DE-DEE8-4E2C-AF25-0D55590F937A}" srcOrd="0" destOrd="0" presId="urn:microsoft.com/office/officeart/2009/3/layout/HorizontalOrganizationChart"/>
    <dgm:cxn modelId="{6C8539CC-A39C-4DB5-A00F-50A86E98DBD0}" type="presParOf" srcId="{C70B100B-9904-403C-8B37-45E29B0654A3}" destId="{DFA18266-E753-466C-BF3A-D257C9E28679}" srcOrd="1" destOrd="0" presId="urn:microsoft.com/office/officeart/2009/3/layout/HorizontalOrganizationChart"/>
    <dgm:cxn modelId="{386E1E79-56AE-47E3-BD97-41178EBA311F}" type="presParOf" srcId="{DFA18266-E753-466C-BF3A-D257C9E28679}" destId="{21693BA3-9A57-4894-891B-F84F8F6D1A0A}" srcOrd="0" destOrd="0" presId="urn:microsoft.com/office/officeart/2009/3/layout/HorizontalOrganizationChart"/>
    <dgm:cxn modelId="{2F3BF21A-6060-40B0-8C68-CECE1C689616}" type="presParOf" srcId="{21693BA3-9A57-4894-891B-F84F8F6D1A0A}" destId="{3BB71A25-7FF7-4FA3-97A6-6F20290587FB}" srcOrd="0" destOrd="0" presId="urn:microsoft.com/office/officeart/2009/3/layout/HorizontalOrganizationChart"/>
    <dgm:cxn modelId="{78DFF7FF-51F4-4501-AB8E-715D3CEA371B}" type="presParOf" srcId="{21693BA3-9A57-4894-891B-F84F8F6D1A0A}" destId="{F343B8C2-DB2B-4BB5-81A3-079478F80C1D}" srcOrd="1" destOrd="0" presId="urn:microsoft.com/office/officeart/2009/3/layout/HorizontalOrganizationChart"/>
    <dgm:cxn modelId="{A6E2D741-2221-462F-8627-C0A200E509BC}" type="presParOf" srcId="{DFA18266-E753-466C-BF3A-D257C9E28679}" destId="{810C2209-C494-4132-ACA2-25D696C9F335}" srcOrd="1" destOrd="0" presId="urn:microsoft.com/office/officeart/2009/3/layout/HorizontalOrganizationChart"/>
    <dgm:cxn modelId="{753B84FB-20B8-4F52-94EB-B990D5C90D2A}" type="presParOf" srcId="{810C2209-C494-4132-ACA2-25D696C9F335}" destId="{D8812051-DEBE-4356-BF1C-A1291A4D8AA9}" srcOrd="0" destOrd="0" presId="urn:microsoft.com/office/officeart/2009/3/layout/HorizontalOrganizationChart"/>
    <dgm:cxn modelId="{377298A5-C944-4509-A4A3-F27F10AC8D13}" type="presParOf" srcId="{810C2209-C494-4132-ACA2-25D696C9F335}" destId="{CE985CD9-D5B4-4705-A519-50953BACAC56}" srcOrd="1" destOrd="0" presId="urn:microsoft.com/office/officeart/2009/3/layout/HorizontalOrganizationChart"/>
    <dgm:cxn modelId="{C30459DB-C736-4160-A508-F21ED823B959}" type="presParOf" srcId="{CE985CD9-D5B4-4705-A519-50953BACAC56}" destId="{16DFCEFF-BC57-4DDE-9BA7-C9FE70DB080F}" srcOrd="0" destOrd="0" presId="urn:microsoft.com/office/officeart/2009/3/layout/HorizontalOrganizationChart"/>
    <dgm:cxn modelId="{6AC4C606-3C1F-4893-89B1-80D5145DB711}" type="presParOf" srcId="{16DFCEFF-BC57-4DDE-9BA7-C9FE70DB080F}" destId="{D04658AB-3DA7-47E7-9D5F-0DE18A62DB75}" srcOrd="0" destOrd="0" presId="urn:microsoft.com/office/officeart/2009/3/layout/HorizontalOrganizationChart"/>
    <dgm:cxn modelId="{6AD917D0-6A08-40CC-9746-1CA5EB84DEBD}" type="presParOf" srcId="{16DFCEFF-BC57-4DDE-9BA7-C9FE70DB080F}" destId="{82F3669F-7A41-4C3F-A224-4237523F8A10}" srcOrd="1" destOrd="0" presId="urn:microsoft.com/office/officeart/2009/3/layout/HorizontalOrganizationChart"/>
    <dgm:cxn modelId="{1EF7E543-0F81-4594-8BEB-509D0531CC83}" type="presParOf" srcId="{CE985CD9-D5B4-4705-A519-50953BACAC56}" destId="{636A0627-CB0A-4D47-96F9-5957F5C7108A}" srcOrd="1" destOrd="0" presId="urn:microsoft.com/office/officeart/2009/3/layout/HorizontalOrganizationChart"/>
    <dgm:cxn modelId="{BF81D967-BEDF-48DB-B281-7954F5DA1CD3}" type="presParOf" srcId="{CE985CD9-D5B4-4705-A519-50953BACAC56}" destId="{C4E8A872-2427-43F0-9D04-452F287ED90F}" srcOrd="2" destOrd="0" presId="urn:microsoft.com/office/officeart/2009/3/layout/HorizontalOrganizationChart"/>
    <dgm:cxn modelId="{A25D6248-EE9D-4911-AA6A-CB212ED841D4}" type="presParOf" srcId="{810C2209-C494-4132-ACA2-25D696C9F335}" destId="{F1E331F0-EB18-41B3-9D38-3E3A3C769DFD}" srcOrd="2" destOrd="0" presId="urn:microsoft.com/office/officeart/2009/3/layout/HorizontalOrganizationChart"/>
    <dgm:cxn modelId="{057E6830-CF92-41A1-A8F6-3A25408E1793}" type="presParOf" srcId="{810C2209-C494-4132-ACA2-25D696C9F335}" destId="{1C16F8FB-9BD8-4FCC-9399-1A64DEA1504D}" srcOrd="3" destOrd="0" presId="urn:microsoft.com/office/officeart/2009/3/layout/HorizontalOrganizationChart"/>
    <dgm:cxn modelId="{63F1DCF1-9ECA-4CA9-9608-C97FA0ECB3C8}" type="presParOf" srcId="{1C16F8FB-9BD8-4FCC-9399-1A64DEA1504D}" destId="{A533F175-C7C8-48FE-B94D-C369409D8162}" srcOrd="0" destOrd="0" presId="urn:microsoft.com/office/officeart/2009/3/layout/HorizontalOrganizationChart"/>
    <dgm:cxn modelId="{DD2DF54C-6A07-4EFC-BBDA-884CC2FF2391}" type="presParOf" srcId="{A533F175-C7C8-48FE-B94D-C369409D8162}" destId="{71A3B011-3543-4450-B251-FDB56D835C95}" srcOrd="0" destOrd="0" presId="urn:microsoft.com/office/officeart/2009/3/layout/HorizontalOrganizationChart"/>
    <dgm:cxn modelId="{CF0F59D6-CBAE-431C-BA1D-960E7CC22543}" type="presParOf" srcId="{A533F175-C7C8-48FE-B94D-C369409D8162}" destId="{852FC59A-D264-4BAF-862E-485A17FBFA10}" srcOrd="1" destOrd="0" presId="urn:microsoft.com/office/officeart/2009/3/layout/HorizontalOrganizationChart"/>
    <dgm:cxn modelId="{D8220356-2FDA-44C0-860B-BE04A5CE7ADA}" type="presParOf" srcId="{1C16F8FB-9BD8-4FCC-9399-1A64DEA1504D}" destId="{835B19B9-E412-4722-B727-428EE24F4E0C}" srcOrd="1" destOrd="0" presId="urn:microsoft.com/office/officeart/2009/3/layout/HorizontalOrganizationChart"/>
    <dgm:cxn modelId="{66043A52-2A55-4954-83B7-FBA672020A63}" type="presParOf" srcId="{1C16F8FB-9BD8-4FCC-9399-1A64DEA1504D}" destId="{C66B46F3-31BA-469E-A8BB-26794BCECEAC}" srcOrd="2" destOrd="0" presId="urn:microsoft.com/office/officeart/2009/3/layout/HorizontalOrganizationChart"/>
    <dgm:cxn modelId="{A2A08C60-F94A-425B-A603-71986E5F371F}" type="presParOf" srcId="{DFA18266-E753-466C-BF3A-D257C9E28679}" destId="{16F1C782-902D-42EC-9E9C-6BBF1309B82B}" srcOrd="2" destOrd="0" presId="urn:microsoft.com/office/officeart/2009/3/layout/HorizontalOrganizationChart"/>
    <dgm:cxn modelId="{4358B3CD-8C49-482B-9091-BA3C2A493CC1}" type="presParOf" srcId="{C70B100B-9904-403C-8B37-45E29B0654A3}" destId="{91068311-9C69-430B-9D97-80176CB7928A}" srcOrd="2" destOrd="0" presId="urn:microsoft.com/office/officeart/2009/3/layout/HorizontalOrganizationChart"/>
    <dgm:cxn modelId="{7CBAEA04-2ABF-4EAF-ADEB-11460E5AA838}" type="presParOf" srcId="{C70B100B-9904-403C-8B37-45E29B0654A3}" destId="{C4A81B55-0BBB-4D71-AAC0-7831800AD692}" srcOrd="3" destOrd="0" presId="urn:microsoft.com/office/officeart/2009/3/layout/HorizontalOrganizationChart"/>
    <dgm:cxn modelId="{50DFF064-95A5-4231-B137-941C812C260F}" type="presParOf" srcId="{C4A81B55-0BBB-4D71-AAC0-7831800AD692}" destId="{8320C4CD-8965-42F5-B0EF-28E68BD416CD}" srcOrd="0" destOrd="0" presId="urn:microsoft.com/office/officeart/2009/3/layout/HorizontalOrganizationChart"/>
    <dgm:cxn modelId="{9CE66F75-9492-4E65-A93E-E70037FDC479}" type="presParOf" srcId="{8320C4CD-8965-42F5-B0EF-28E68BD416CD}" destId="{D0B7D895-3054-4CEF-B169-58C1881576C2}" srcOrd="0" destOrd="0" presId="urn:microsoft.com/office/officeart/2009/3/layout/HorizontalOrganizationChart"/>
    <dgm:cxn modelId="{865D9044-DEED-4419-A390-A57CE264552A}" type="presParOf" srcId="{8320C4CD-8965-42F5-B0EF-28E68BD416CD}" destId="{93D78ACF-C861-4729-A31B-CA0FEC31003A}" srcOrd="1" destOrd="0" presId="urn:microsoft.com/office/officeart/2009/3/layout/HorizontalOrganizationChart"/>
    <dgm:cxn modelId="{8BB617A1-D704-4954-B30F-E4E4AF8B9A5A}" type="presParOf" srcId="{C4A81B55-0BBB-4D71-AAC0-7831800AD692}" destId="{F94650ED-2F64-429F-8D29-9A3DE3542F72}" srcOrd="1" destOrd="0" presId="urn:microsoft.com/office/officeart/2009/3/layout/HorizontalOrganizationChart"/>
    <dgm:cxn modelId="{E14EFF1D-2AB6-4B7C-9322-86E43E95120D}" type="presParOf" srcId="{F94650ED-2F64-429F-8D29-9A3DE3542F72}" destId="{233BFC82-4EAA-40BB-AB11-DCA7C68C845F}" srcOrd="0" destOrd="0" presId="urn:microsoft.com/office/officeart/2009/3/layout/HorizontalOrganizationChart"/>
    <dgm:cxn modelId="{61F740EC-6274-4C92-9277-A9334C2457C9}" type="presParOf" srcId="{F94650ED-2F64-429F-8D29-9A3DE3542F72}" destId="{820860D4-38CB-496D-8378-1D33383C1FB0}" srcOrd="1" destOrd="0" presId="urn:microsoft.com/office/officeart/2009/3/layout/HorizontalOrganizationChart"/>
    <dgm:cxn modelId="{E133FFE4-9552-488B-8747-12A47E7BA5E3}" type="presParOf" srcId="{820860D4-38CB-496D-8378-1D33383C1FB0}" destId="{7726FC04-BB1B-482A-92CF-64BF004C3488}" srcOrd="0" destOrd="0" presId="urn:microsoft.com/office/officeart/2009/3/layout/HorizontalOrganizationChart"/>
    <dgm:cxn modelId="{6D7B5D93-FC37-44D2-83BC-B8521C17C33A}" type="presParOf" srcId="{7726FC04-BB1B-482A-92CF-64BF004C3488}" destId="{0107CD41-6910-4FA4-9B6F-E80E9FEA0615}" srcOrd="0" destOrd="0" presId="urn:microsoft.com/office/officeart/2009/3/layout/HorizontalOrganizationChart"/>
    <dgm:cxn modelId="{4431DEB4-914F-4398-9AB1-89FE9573D27A}" type="presParOf" srcId="{7726FC04-BB1B-482A-92CF-64BF004C3488}" destId="{18C6653E-31B4-44A7-906A-05D52440107E}" srcOrd="1" destOrd="0" presId="urn:microsoft.com/office/officeart/2009/3/layout/HorizontalOrganizationChart"/>
    <dgm:cxn modelId="{A3A105BD-95BD-494E-A5A0-41BC42FB53DE}" type="presParOf" srcId="{820860D4-38CB-496D-8378-1D33383C1FB0}" destId="{7C39C71F-D9FC-4DDC-A286-A197005C1B30}" srcOrd="1" destOrd="0" presId="urn:microsoft.com/office/officeart/2009/3/layout/HorizontalOrganizationChart"/>
    <dgm:cxn modelId="{092E26C3-613F-4CEA-89E5-6ADB25659B2B}" type="presParOf" srcId="{820860D4-38CB-496D-8378-1D33383C1FB0}" destId="{E17DC4CE-0D53-4EF3-9532-F52CDEB5CA45}" srcOrd="2" destOrd="0" presId="urn:microsoft.com/office/officeart/2009/3/layout/HorizontalOrganizationChart"/>
    <dgm:cxn modelId="{6F1ACC08-3F5B-4F57-86B8-98DDA3F3C3C4}" type="presParOf" srcId="{F94650ED-2F64-429F-8D29-9A3DE3542F72}" destId="{D8F717B8-2E00-47E1-8CB9-98AB7D8701EB}" srcOrd="2" destOrd="0" presId="urn:microsoft.com/office/officeart/2009/3/layout/HorizontalOrganizationChart"/>
    <dgm:cxn modelId="{D70B9707-7DB0-4DA9-B9F3-F76156C68705}" type="presParOf" srcId="{F94650ED-2F64-429F-8D29-9A3DE3542F72}" destId="{F77B05C9-4A75-4A7B-9685-59D622753590}" srcOrd="3" destOrd="0" presId="urn:microsoft.com/office/officeart/2009/3/layout/HorizontalOrganizationChart"/>
    <dgm:cxn modelId="{0389BDFE-173A-4550-B371-22BBC77C00A0}" type="presParOf" srcId="{F77B05C9-4A75-4A7B-9685-59D622753590}" destId="{9A16651B-90B2-47E4-8399-595B8A6CAF02}" srcOrd="0" destOrd="0" presId="urn:microsoft.com/office/officeart/2009/3/layout/HorizontalOrganizationChart"/>
    <dgm:cxn modelId="{76813CEB-0F06-4C39-878D-DB133BE9D31D}" type="presParOf" srcId="{9A16651B-90B2-47E4-8399-595B8A6CAF02}" destId="{B0E1359A-2C8E-47D2-835D-6D2208D2D7C0}" srcOrd="0" destOrd="0" presId="urn:microsoft.com/office/officeart/2009/3/layout/HorizontalOrganizationChart"/>
    <dgm:cxn modelId="{DB16D22F-8E54-454D-BFCB-50DFC1530FEA}" type="presParOf" srcId="{9A16651B-90B2-47E4-8399-595B8A6CAF02}" destId="{BD250081-FAEB-4AA9-8372-444EEC8981DB}" srcOrd="1" destOrd="0" presId="urn:microsoft.com/office/officeart/2009/3/layout/HorizontalOrganizationChart"/>
    <dgm:cxn modelId="{0431259D-C6C6-475B-9FC2-B76FB49646C2}" type="presParOf" srcId="{F77B05C9-4A75-4A7B-9685-59D622753590}" destId="{A6619B5C-43F5-4984-B418-E1752BF44D29}" srcOrd="1" destOrd="0" presId="urn:microsoft.com/office/officeart/2009/3/layout/HorizontalOrganizationChart"/>
    <dgm:cxn modelId="{952CA0CE-99E2-4F4B-BBA3-FA806E0B1861}" type="presParOf" srcId="{F77B05C9-4A75-4A7B-9685-59D622753590}" destId="{0387F33A-1C12-45E2-8164-B7413FA75726}" srcOrd="2" destOrd="0" presId="urn:microsoft.com/office/officeart/2009/3/layout/HorizontalOrganizationChart"/>
    <dgm:cxn modelId="{7400AEDF-C385-4935-8CB4-BE8269AE41CD}" type="presParOf" srcId="{C4A81B55-0BBB-4D71-AAC0-7831800AD692}" destId="{FB27E91A-BBB0-4271-9233-4BA00E125307}" srcOrd="2" destOrd="0" presId="urn:microsoft.com/office/officeart/2009/3/layout/HorizontalOrganizationChart"/>
    <dgm:cxn modelId="{2094FB5C-12B7-4D56-9C22-C8B994499FF5}" type="presParOf" srcId="{C70B100B-9904-403C-8B37-45E29B0654A3}" destId="{67E6ED02-2669-4BA2-B2A3-5365E82C725B}" srcOrd="4" destOrd="0" presId="urn:microsoft.com/office/officeart/2009/3/layout/HorizontalOrganizationChart"/>
    <dgm:cxn modelId="{F2E1BBD1-9BD5-4600-86B9-C6C784D57696}" type="presParOf" srcId="{C70B100B-9904-403C-8B37-45E29B0654A3}" destId="{B8276879-C4C5-4072-8238-F592558D4A09}" srcOrd="5" destOrd="0" presId="urn:microsoft.com/office/officeart/2009/3/layout/HorizontalOrganizationChart"/>
    <dgm:cxn modelId="{C0681FCD-5D00-4BA6-9F1A-C53C8D11E674}" type="presParOf" srcId="{B8276879-C4C5-4072-8238-F592558D4A09}" destId="{D3869FE5-804D-4942-B58A-9799490A7837}" srcOrd="0" destOrd="0" presId="urn:microsoft.com/office/officeart/2009/3/layout/HorizontalOrganizationChart"/>
    <dgm:cxn modelId="{846C48E2-5C0A-48D0-9C68-8728B8C7B191}" type="presParOf" srcId="{D3869FE5-804D-4942-B58A-9799490A7837}" destId="{39CAC6D0-7ABC-4E89-AD93-0FBE1A7CDE03}" srcOrd="0" destOrd="0" presId="urn:microsoft.com/office/officeart/2009/3/layout/HorizontalOrganizationChart"/>
    <dgm:cxn modelId="{E622ED79-D4FC-4F72-B4CD-F8D7437A4492}" type="presParOf" srcId="{D3869FE5-804D-4942-B58A-9799490A7837}" destId="{EF4D013F-FCC0-47B8-BC68-401C516930E2}" srcOrd="1" destOrd="0" presId="urn:microsoft.com/office/officeart/2009/3/layout/HorizontalOrganizationChart"/>
    <dgm:cxn modelId="{CBEF4BB7-0BB4-4114-8C72-43BF0D835DA3}" type="presParOf" srcId="{B8276879-C4C5-4072-8238-F592558D4A09}" destId="{2B3821F5-F3C8-40B6-AE9C-B85257E58C9B}" srcOrd="1" destOrd="0" presId="urn:microsoft.com/office/officeart/2009/3/layout/HorizontalOrganizationChart"/>
    <dgm:cxn modelId="{69537194-7F6B-45CC-91CC-120CD7263DBD}" type="presParOf" srcId="{2B3821F5-F3C8-40B6-AE9C-B85257E58C9B}" destId="{E79B3206-C6D8-4551-AEB1-44A1C3BD9B16}" srcOrd="0" destOrd="0" presId="urn:microsoft.com/office/officeart/2009/3/layout/HorizontalOrganizationChart"/>
    <dgm:cxn modelId="{7D75BCB1-4739-43B7-AD7D-9124C3521077}" type="presParOf" srcId="{2B3821F5-F3C8-40B6-AE9C-B85257E58C9B}" destId="{DD4FF89C-1B8F-455F-8B84-3561A41EDF36}" srcOrd="1" destOrd="0" presId="urn:microsoft.com/office/officeart/2009/3/layout/HorizontalOrganizationChart"/>
    <dgm:cxn modelId="{DA216C0C-D9AB-4F0C-874E-44A810CA2E28}" type="presParOf" srcId="{DD4FF89C-1B8F-455F-8B84-3561A41EDF36}" destId="{F6C00292-EE71-4AD3-8C87-A143A63545F6}" srcOrd="0" destOrd="0" presId="urn:microsoft.com/office/officeart/2009/3/layout/HorizontalOrganizationChart"/>
    <dgm:cxn modelId="{6D537AF7-518A-4420-9854-1FB2CFF38C8D}" type="presParOf" srcId="{F6C00292-EE71-4AD3-8C87-A143A63545F6}" destId="{1A6792E8-6EB7-4548-B49E-E21224211176}" srcOrd="0" destOrd="0" presId="urn:microsoft.com/office/officeart/2009/3/layout/HorizontalOrganizationChart"/>
    <dgm:cxn modelId="{5D9B55FA-0DBE-4686-BC69-33E407AAA2B0}" type="presParOf" srcId="{F6C00292-EE71-4AD3-8C87-A143A63545F6}" destId="{F6275D26-A150-44FA-9E0B-1F4C23E7C460}" srcOrd="1" destOrd="0" presId="urn:microsoft.com/office/officeart/2009/3/layout/HorizontalOrganizationChart"/>
    <dgm:cxn modelId="{B088BF39-895F-48F8-8C63-994C4F8B7497}" type="presParOf" srcId="{DD4FF89C-1B8F-455F-8B84-3561A41EDF36}" destId="{2F791349-F82A-47B1-BC94-1ABD1A57C8AC}" srcOrd="1" destOrd="0" presId="urn:microsoft.com/office/officeart/2009/3/layout/HorizontalOrganizationChart"/>
    <dgm:cxn modelId="{5D685BDB-1D3E-4210-A434-E96891707135}" type="presParOf" srcId="{DD4FF89C-1B8F-455F-8B84-3561A41EDF36}" destId="{8214E96B-5A3D-48C0-9BFE-CDC2719B8FBB}" srcOrd="2" destOrd="0" presId="urn:microsoft.com/office/officeart/2009/3/layout/HorizontalOrganizationChart"/>
    <dgm:cxn modelId="{5C21052C-E7C2-42F6-9581-34A1101F55BC}" type="presParOf" srcId="{2B3821F5-F3C8-40B6-AE9C-B85257E58C9B}" destId="{C113F51F-1B6C-4CF6-B63A-8C47A61F20B1}" srcOrd="2" destOrd="0" presId="urn:microsoft.com/office/officeart/2009/3/layout/HorizontalOrganizationChart"/>
    <dgm:cxn modelId="{3191CA6C-86CE-4C56-A347-CFB99C4D6AEB}" type="presParOf" srcId="{2B3821F5-F3C8-40B6-AE9C-B85257E58C9B}" destId="{C41598EE-8920-48B7-AA39-37F6537C84A4}" srcOrd="3" destOrd="0" presId="urn:microsoft.com/office/officeart/2009/3/layout/HorizontalOrganizationChart"/>
    <dgm:cxn modelId="{ABC34DE8-3088-4484-AB28-AE98A70C859F}" type="presParOf" srcId="{C41598EE-8920-48B7-AA39-37F6537C84A4}" destId="{E181A929-F4F1-4B70-8378-4793A488EAE2}" srcOrd="0" destOrd="0" presId="urn:microsoft.com/office/officeart/2009/3/layout/HorizontalOrganizationChart"/>
    <dgm:cxn modelId="{F02B4A6B-A9DD-468A-93EB-6E1158E5DF96}" type="presParOf" srcId="{E181A929-F4F1-4B70-8378-4793A488EAE2}" destId="{9CDBCE62-85B8-46C0-B48D-0A04C9028C02}" srcOrd="0" destOrd="0" presId="urn:microsoft.com/office/officeart/2009/3/layout/HorizontalOrganizationChart"/>
    <dgm:cxn modelId="{6C9F0A98-28FF-4977-8C62-5DB741A83C55}" type="presParOf" srcId="{E181A929-F4F1-4B70-8378-4793A488EAE2}" destId="{237AFC61-C2DD-4C29-B4B9-0FC732AB824A}" srcOrd="1" destOrd="0" presId="urn:microsoft.com/office/officeart/2009/3/layout/HorizontalOrganizationChart"/>
    <dgm:cxn modelId="{2A249D91-C4D7-436A-A363-28231355C1E3}" type="presParOf" srcId="{C41598EE-8920-48B7-AA39-37F6537C84A4}" destId="{75B5B76F-6A9E-4F4C-B697-93FF412D42EC}" srcOrd="1" destOrd="0" presId="urn:microsoft.com/office/officeart/2009/3/layout/HorizontalOrganizationChart"/>
    <dgm:cxn modelId="{B2C41071-B6E5-4FD4-BE07-3BD3837888CA}" type="presParOf" srcId="{75B5B76F-6A9E-4F4C-B697-93FF412D42EC}" destId="{AA4B47CF-DACC-45ED-ABB0-53660C1706FF}" srcOrd="0" destOrd="0" presId="urn:microsoft.com/office/officeart/2009/3/layout/HorizontalOrganizationChart"/>
    <dgm:cxn modelId="{ED7D0433-FBA7-4390-ABAD-B8800992B612}" type="presParOf" srcId="{75B5B76F-6A9E-4F4C-B697-93FF412D42EC}" destId="{06F2DA30-009D-44C9-8603-C38769B08773}" srcOrd="1" destOrd="0" presId="urn:microsoft.com/office/officeart/2009/3/layout/HorizontalOrganizationChart"/>
    <dgm:cxn modelId="{027171E8-F6F4-4773-9472-1DB17AE4CAC7}" type="presParOf" srcId="{06F2DA30-009D-44C9-8603-C38769B08773}" destId="{BB0BC570-9ED1-4C8E-9FAA-D76C5A34856F}" srcOrd="0" destOrd="0" presId="urn:microsoft.com/office/officeart/2009/3/layout/HorizontalOrganizationChart"/>
    <dgm:cxn modelId="{BF833A73-6413-48AB-9324-342127BEB780}" type="presParOf" srcId="{BB0BC570-9ED1-4C8E-9FAA-D76C5A34856F}" destId="{2CBB75CA-BC1E-4C35-8C85-9741AFA3BBD6}" srcOrd="0" destOrd="0" presId="urn:microsoft.com/office/officeart/2009/3/layout/HorizontalOrganizationChart"/>
    <dgm:cxn modelId="{88E3C9A7-5B50-4F75-8A94-0477AB4C959C}" type="presParOf" srcId="{BB0BC570-9ED1-4C8E-9FAA-D76C5A34856F}" destId="{CDE0FD9E-1A00-4F3B-99C7-789E348DD1D0}" srcOrd="1" destOrd="0" presId="urn:microsoft.com/office/officeart/2009/3/layout/HorizontalOrganizationChart"/>
    <dgm:cxn modelId="{18EF80E2-3179-4F1C-9B09-24B0273A87E1}" type="presParOf" srcId="{06F2DA30-009D-44C9-8603-C38769B08773}" destId="{35688027-F571-4C27-A5BC-F51D9C0AECCB}" srcOrd="1" destOrd="0" presId="urn:microsoft.com/office/officeart/2009/3/layout/HorizontalOrganizationChart"/>
    <dgm:cxn modelId="{857AC647-F050-4DCA-B9E5-441B6BD7336B}" type="presParOf" srcId="{06F2DA30-009D-44C9-8603-C38769B08773}" destId="{EF85F0BD-D3B1-476C-819F-30BE194E5AA8}" srcOrd="2" destOrd="0" presId="urn:microsoft.com/office/officeart/2009/3/layout/HorizontalOrganizationChart"/>
    <dgm:cxn modelId="{41A8FFCD-424E-43FD-9FB4-A928C1F0A243}" type="presParOf" srcId="{C41598EE-8920-48B7-AA39-37F6537C84A4}" destId="{6BB6DEEF-D251-4C69-AA50-FF4383232D46}" srcOrd="2" destOrd="0" presId="urn:microsoft.com/office/officeart/2009/3/layout/HorizontalOrganizationChart"/>
    <dgm:cxn modelId="{C4006E6F-9CD7-4D89-ADE2-65188E29E131}" type="presParOf" srcId="{B8276879-C4C5-4072-8238-F592558D4A09}" destId="{F232CD13-4FA6-4C45-B0DF-31C83E7AD88D}" srcOrd="2" destOrd="0" presId="urn:microsoft.com/office/officeart/2009/3/layout/HorizontalOrganizationChart"/>
    <dgm:cxn modelId="{2EF7CCF3-E3CC-4E39-8EBF-03FACAFF8087}" type="presParOf" srcId="{3A278F1F-132E-47EE-AEBE-DFB856B38768}" destId="{B8193DD8-F664-4811-8750-1D3DD1998E14}" srcOrd="2" destOrd="0" presId="urn:microsoft.com/office/officeart/2009/3/layout/HorizontalOrganizationChar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B47CF-DACC-45ED-ABB0-53660C1706FF}">
      <dsp:nvSpPr>
        <dsp:cNvPr id="0" name=""/>
        <dsp:cNvSpPr/>
      </dsp:nvSpPr>
      <dsp:spPr>
        <a:xfrm>
          <a:off x="6222569" y="4307647"/>
          <a:ext cx="365912" cy="91440"/>
        </a:xfrm>
        <a:custGeom>
          <a:avLst/>
          <a:gdLst/>
          <a:ahLst/>
          <a:cxnLst/>
          <a:rect l="0" t="0" r="0" b="0"/>
          <a:pathLst>
            <a:path>
              <a:moveTo>
                <a:pt x="0" y="45720"/>
              </a:moveTo>
              <a:lnTo>
                <a:pt x="365912" y="45720"/>
              </a:lnTo>
            </a:path>
          </a:pathLst>
        </a:custGeom>
        <a:noFill/>
        <a:ln w="28575"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C113F51F-1B6C-4CF6-B63A-8C47A61F20B1}">
      <dsp:nvSpPr>
        <dsp:cNvPr id="0" name=""/>
        <dsp:cNvSpPr/>
      </dsp:nvSpPr>
      <dsp:spPr>
        <a:xfrm>
          <a:off x="4027093" y="3960011"/>
          <a:ext cx="365912" cy="393355"/>
        </a:xfrm>
        <a:custGeom>
          <a:avLst/>
          <a:gdLst/>
          <a:ahLst/>
          <a:cxnLst/>
          <a:rect l="0" t="0" r="0" b="0"/>
          <a:pathLst>
            <a:path>
              <a:moveTo>
                <a:pt x="0" y="0"/>
              </a:moveTo>
              <a:lnTo>
                <a:pt x="182956" y="0"/>
              </a:lnTo>
              <a:lnTo>
                <a:pt x="182956" y="393355"/>
              </a:lnTo>
              <a:lnTo>
                <a:pt x="365912" y="393355"/>
              </a:lnTo>
            </a:path>
          </a:pathLst>
        </a:custGeom>
        <a:noFill/>
        <a:ln w="381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E79B3206-C6D8-4551-AEB1-44A1C3BD9B16}">
      <dsp:nvSpPr>
        <dsp:cNvPr id="0" name=""/>
        <dsp:cNvSpPr/>
      </dsp:nvSpPr>
      <dsp:spPr>
        <a:xfrm>
          <a:off x="4027093" y="3566655"/>
          <a:ext cx="365912" cy="393355"/>
        </a:xfrm>
        <a:custGeom>
          <a:avLst/>
          <a:gdLst/>
          <a:ahLst/>
          <a:cxnLst/>
          <a:rect l="0" t="0" r="0" b="0"/>
          <a:pathLst>
            <a:path>
              <a:moveTo>
                <a:pt x="0" y="393355"/>
              </a:moveTo>
              <a:lnTo>
                <a:pt x="182956" y="393355"/>
              </a:lnTo>
              <a:lnTo>
                <a:pt x="182956" y="0"/>
              </a:lnTo>
              <a:lnTo>
                <a:pt x="365912" y="0"/>
              </a:lnTo>
            </a:path>
          </a:pathLst>
        </a:custGeom>
        <a:noFill/>
        <a:ln w="381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67E6ED02-2669-4BA2-B2A3-5365E82C725B}">
      <dsp:nvSpPr>
        <dsp:cNvPr id="0" name=""/>
        <dsp:cNvSpPr/>
      </dsp:nvSpPr>
      <dsp:spPr>
        <a:xfrm>
          <a:off x="1831618" y="2386587"/>
          <a:ext cx="365912" cy="1573423"/>
        </a:xfrm>
        <a:custGeom>
          <a:avLst/>
          <a:gdLst/>
          <a:ahLst/>
          <a:cxnLst/>
          <a:rect l="0" t="0" r="0" b="0"/>
          <a:pathLst>
            <a:path>
              <a:moveTo>
                <a:pt x="0" y="0"/>
              </a:moveTo>
              <a:lnTo>
                <a:pt x="182956" y="0"/>
              </a:lnTo>
              <a:lnTo>
                <a:pt x="182956" y="1573423"/>
              </a:lnTo>
              <a:lnTo>
                <a:pt x="365912" y="1573423"/>
              </a:lnTo>
            </a:path>
          </a:pathLst>
        </a:custGeom>
        <a:noFill/>
        <a:ln w="5715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D8F717B8-2E00-47E1-8CB9-98AB7D8701EB}">
      <dsp:nvSpPr>
        <dsp:cNvPr id="0" name=""/>
        <dsp:cNvSpPr/>
      </dsp:nvSpPr>
      <dsp:spPr>
        <a:xfrm>
          <a:off x="4027093" y="2386587"/>
          <a:ext cx="365912" cy="393355"/>
        </a:xfrm>
        <a:custGeom>
          <a:avLst/>
          <a:gdLst/>
          <a:ahLst/>
          <a:cxnLst/>
          <a:rect l="0" t="0" r="0" b="0"/>
          <a:pathLst>
            <a:path>
              <a:moveTo>
                <a:pt x="0" y="0"/>
              </a:moveTo>
              <a:lnTo>
                <a:pt x="182956" y="0"/>
              </a:lnTo>
              <a:lnTo>
                <a:pt x="182956" y="393355"/>
              </a:lnTo>
              <a:lnTo>
                <a:pt x="365912" y="393355"/>
              </a:lnTo>
            </a:path>
          </a:pathLst>
        </a:custGeom>
        <a:noFill/>
        <a:ln w="381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233BFC82-4EAA-40BB-AB11-DCA7C68C845F}">
      <dsp:nvSpPr>
        <dsp:cNvPr id="0" name=""/>
        <dsp:cNvSpPr/>
      </dsp:nvSpPr>
      <dsp:spPr>
        <a:xfrm>
          <a:off x="4027093" y="1993231"/>
          <a:ext cx="365912" cy="393355"/>
        </a:xfrm>
        <a:custGeom>
          <a:avLst/>
          <a:gdLst/>
          <a:ahLst/>
          <a:cxnLst/>
          <a:rect l="0" t="0" r="0" b="0"/>
          <a:pathLst>
            <a:path>
              <a:moveTo>
                <a:pt x="0" y="393355"/>
              </a:moveTo>
              <a:lnTo>
                <a:pt x="182956" y="393355"/>
              </a:lnTo>
              <a:lnTo>
                <a:pt x="182956" y="0"/>
              </a:lnTo>
              <a:lnTo>
                <a:pt x="365912" y="0"/>
              </a:lnTo>
            </a:path>
          </a:pathLst>
        </a:custGeom>
        <a:noFill/>
        <a:ln w="381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91068311-9C69-430B-9D97-80176CB7928A}">
      <dsp:nvSpPr>
        <dsp:cNvPr id="0" name=""/>
        <dsp:cNvSpPr/>
      </dsp:nvSpPr>
      <dsp:spPr>
        <a:xfrm>
          <a:off x="1831618" y="2340867"/>
          <a:ext cx="365912" cy="91440"/>
        </a:xfrm>
        <a:custGeom>
          <a:avLst/>
          <a:gdLst/>
          <a:ahLst/>
          <a:cxnLst/>
          <a:rect l="0" t="0" r="0" b="0"/>
          <a:pathLst>
            <a:path>
              <a:moveTo>
                <a:pt x="0" y="45720"/>
              </a:moveTo>
              <a:lnTo>
                <a:pt x="365912" y="45720"/>
              </a:lnTo>
            </a:path>
          </a:pathLst>
        </a:custGeom>
        <a:noFill/>
        <a:ln w="5715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F1E331F0-EB18-41B3-9D38-3E3A3C769DFD}">
      <dsp:nvSpPr>
        <dsp:cNvPr id="0" name=""/>
        <dsp:cNvSpPr/>
      </dsp:nvSpPr>
      <dsp:spPr>
        <a:xfrm>
          <a:off x="4027093" y="813163"/>
          <a:ext cx="365912" cy="393355"/>
        </a:xfrm>
        <a:custGeom>
          <a:avLst/>
          <a:gdLst/>
          <a:ahLst/>
          <a:cxnLst/>
          <a:rect l="0" t="0" r="0" b="0"/>
          <a:pathLst>
            <a:path>
              <a:moveTo>
                <a:pt x="0" y="0"/>
              </a:moveTo>
              <a:lnTo>
                <a:pt x="182956" y="0"/>
              </a:lnTo>
              <a:lnTo>
                <a:pt x="182956" y="393355"/>
              </a:lnTo>
              <a:lnTo>
                <a:pt x="365912" y="393355"/>
              </a:lnTo>
            </a:path>
          </a:pathLst>
        </a:custGeom>
        <a:noFill/>
        <a:ln w="381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D8812051-DEBE-4356-BF1C-A1291A4D8AA9}">
      <dsp:nvSpPr>
        <dsp:cNvPr id="0" name=""/>
        <dsp:cNvSpPr/>
      </dsp:nvSpPr>
      <dsp:spPr>
        <a:xfrm>
          <a:off x="4027093" y="419807"/>
          <a:ext cx="365912" cy="393355"/>
        </a:xfrm>
        <a:custGeom>
          <a:avLst/>
          <a:gdLst/>
          <a:ahLst/>
          <a:cxnLst/>
          <a:rect l="0" t="0" r="0" b="0"/>
          <a:pathLst>
            <a:path>
              <a:moveTo>
                <a:pt x="0" y="393355"/>
              </a:moveTo>
              <a:lnTo>
                <a:pt x="182956" y="393355"/>
              </a:lnTo>
              <a:lnTo>
                <a:pt x="182956" y="0"/>
              </a:lnTo>
              <a:lnTo>
                <a:pt x="365912" y="0"/>
              </a:lnTo>
            </a:path>
          </a:pathLst>
        </a:custGeom>
        <a:noFill/>
        <a:ln w="381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E1FC39DE-DEE8-4E2C-AF25-0D55590F937A}">
      <dsp:nvSpPr>
        <dsp:cNvPr id="0" name=""/>
        <dsp:cNvSpPr/>
      </dsp:nvSpPr>
      <dsp:spPr>
        <a:xfrm>
          <a:off x="1831618" y="813163"/>
          <a:ext cx="365912" cy="1573423"/>
        </a:xfrm>
        <a:custGeom>
          <a:avLst/>
          <a:gdLst/>
          <a:ahLst/>
          <a:cxnLst/>
          <a:rect l="0" t="0" r="0" b="0"/>
          <a:pathLst>
            <a:path>
              <a:moveTo>
                <a:pt x="0" y="1573423"/>
              </a:moveTo>
              <a:lnTo>
                <a:pt x="182956" y="1573423"/>
              </a:lnTo>
              <a:lnTo>
                <a:pt x="182956" y="0"/>
              </a:lnTo>
              <a:lnTo>
                <a:pt x="365912" y="0"/>
              </a:lnTo>
            </a:path>
          </a:pathLst>
        </a:custGeom>
        <a:noFill/>
        <a:ln w="5715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24AABFF0-FD87-43D4-9CFD-6FE3C246E4C7}">
      <dsp:nvSpPr>
        <dsp:cNvPr id="0" name=""/>
        <dsp:cNvSpPr/>
      </dsp:nvSpPr>
      <dsp:spPr>
        <a:xfrm>
          <a:off x="2055" y="1940355"/>
          <a:ext cx="1829562" cy="892463"/>
        </a:xfrm>
        <a:prstGeom prst="rect">
          <a:avLst/>
        </a:prstGeom>
        <a:solidFill>
          <a:schemeClr val="accent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kumimoji="1" lang="ja-JP" altLang="en-US" sz="2800" b="1" kern="1200" dirty="0" smtClean="0">
              <a:solidFill>
                <a:schemeClr val="bg1"/>
              </a:solidFill>
            </a:rPr>
            <a:t>住みやすさ</a:t>
          </a:r>
          <a:endParaRPr kumimoji="1" lang="ja-JP" altLang="en-US" sz="2800" b="1" kern="1200" dirty="0">
            <a:solidFill>
              <a:schemeClr val="bg1"/>
            </a:solidFill>
          </a:endParaRPr>
        </a:p>
      </dsp:txBody>
      <dsp:txXfrm>
        <a:off x="2055" y="1940355"/>
        <a:ext cx="1829562" cy="892463"/>
      </dsp:txXfrm>
    </dsp:sp>
    <dsp:sp modelId="{3BB71A25-7FF7-4FA3-97A6-6F20290587FB}">
      <dsp:nvSpPr>
        <dsp:cNvPr id="0" name=""/>
        <dsp:cNvSpPr/>
      </dsp:nvSpPr>
      <dsp:spPr>
        <a:xfrm>
          <a:off x="2197530" y="401082"/>
          <a:ext cx="1829562" cy="824162"/>
        </a:xfrm>
        <a:prstGeom prst="rect">
          <a:avLst/>
        </a:prstGeom>
        <a:solidFill>
          <a:srgbClr val="00B0F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kumimoji="1" lang="ja-JP" altLang="en-US" sz="2800" b="1" kern="1200" dirty="0" smtClean="0">
              <a:solidFill>
                <a:schemeClr val="bg1"/>
              </a:solidFill>
            </a:rPr>
            <a:t>安全性</a:t>
          </a:r>
          <a:endParaRPr kumimoji="1" lang="ja-JP" altLang="en-US" sz="2800" b="1" kern="1200" dirty="0">
            <a:solidFill>
              <a:schemeClr val="bg1"/>
            </a:solidFill>
          </a:endParaRPr>
        </a:p>
      </dsp:txBody>
      <dsp:txXfrm>
        <a:off x="2197530" y="401082"/>
        <a:ext cx="1829562" cy="824162"/>
      </dsp:txXfrm>
    </dsp:sp>
    <dsp:sp modelId="{D04658AB-3DA7-47E7-9D5F-0DE18A62DB75}">
      <dsp:nvSpPr>
        <dsp:cNvPr id="0" name=""/>
        <dsp:cNvSpPr/>
      </dsp:nvSpPr>
      <dsp:spPr>
        <a:xfrm>
          <a:off x="4393006" y="140799"/>
          <a:ext cx="1829562" cy="558016"/>
        </a:xfrm>
        <a:prstGeom prst="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smtClean="0">
              <a:solidFill>
                <a:schemeClr val="tx1"/>
              </a:solidFill>
            </a:rPr>
            <a:t>医療福祉体制</a:t>
          </a:r>
          <a:endParaRPr kumimoji="1" lang="ja-JP" altLang="en-US" sz="2000" kern="1200" dirty="0">
            <a:solidFill>
              <a:schemeClr val="tx1"/>
            </a:solidFill>
          </a:endParaRPr>
        </a:p>
      </dsp:txBody>
      <dsp:txXfrm>
        <a:off x="4393006" y="140799"/>
        <a:ext cx="1829562" cy="558016"/>
      </dsp:txXfrm>
    </dsp:sp>
    <dsp:sp modelId="{71A3B011-3543-4450-B251-FDB56D835C95}">
      <dsp:nvSpPr>
        <dsp:cNvPr id="0" name=""/>
        <dsp:cNvSpPr/>
      </dsp:nvSpPr>
      <dsp:spPr>
        <a:xfrm>
          <a:off x="4393006" y="927511"/>
          <a:ext cx="1829562" cy="558016"/>
        </a:xfrm>
        <a:prstGeom prst="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smtClean="0">
              <a:solidFill>
                <a:schemeClr val="tx1"/>
              </a:solidFill>
            </a:rPr>
            <a:t>災害への備え</a:t>
          </a:r>
          <a:endParaRPr kumimoji="1" lang="ja-JP" altLang="en-US" sz="2000" kern="1200" dirty="0">
            <a:solidFill>
              <a:schemeClr val="tx1"/>
            </a:solidFill>
          </a:endParaRPr>
        </a:p>
      </dsp:txBody>
      <dsp:txXfrm>
        <a:off x="4393006" y="927511"/>
        <a:ext cx="1829562" cy="558016"/>
      </dsp:txXfrm>
    </dsp:sp>
    <dsp:sp modelId="{D0B7D895-3054-4CEF-B169-58C1881576C2}">
      <dsp:nvSpPr>
        <dsp:cNvPr id="0" name=""/>
        <dsp:cNvSpPr/>
      </dsp:nvSpPr>
      <dsp:spPr>
        <a:xfrm>
          <a:off x="2197530" y="1974506"/>
          <a:ext cx="1829562" cy="824162"/>
        </a:xfrm>
        <a:prstGeom prst="rect">
          <a:avLst/>
        </a:prstGeom>
        <a:solidFill>
          <a:srgbClr val="FF0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kumimoji="1" lang="ja-JP" altLang="en-US" sz="2800" b="1" kern="1200" dirty="0" smtClean="0">
              <a:solidFill>
                <a:schemeClr val="bg1"/>
              </a:solidFill>
            </a:rPr>
            <a:t>利便性</a:t>
          </a:r>
          <a:endParaRPr kumimoji="1" lang="ja-JP" altLang="en-US" sz="2800" b="1" kern="1200" dirty="0">
            <a:solidFill>
              <a:schemeClr val="bg1"/>
            </a:solidFill>
          </a:endParaRPr>
        </a:p>
      </dsp:txBody>
      <dsp:txXfrm>
        <a:off x="2197530" y="1974506"/>
        <a:ext cx="1829562" cy="824162"/>
      </dsp:txXfrm>
    </dsp:sp>
    <dsp:sp modelId="{0107CD41-6910-4FA4-9B6F-E80E9FEA0615}">
      <dsp:nvSpPr>
        <dsp:cNvPr id="0" name=""/>
        <dsp:cNvSpPr/>
      </dsp:nvSpPr>
      <dsp:spPr>
        <a:xfrm>
          <a:off x="4393006" y="1714223"/>
          <a:ext cx="1829562" cy="558016"/>
        </a:xfrm>
        <a:prstGeom prst="rect">
          <a:avLst/>
        </a:prstGeom>
        <a:solidFill>
          <a:srgbClr val="FF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smtClean="0">
              <a:solidFill>
                <a:schemeClr val="tx1"/>
              </a:solidFill>
            </a:rPr>
            <a:t>公共交通の充実</a:t>
          </a:r>
          <a:endParaRPr kumimoji="1" lang="ja-JP" altLang="en-US" sz="2000" kern="1200" dirty="0">
            <a:solidFill>
              <a:schemeClr val="tx1"/>
            </a:solidFill>
          </a:endParaRPr>
        </a:p>
      </dsp:txBody>
      <dsp:txXfrm>
        <a:off x="4393006" y="1714223"/>
        <a:ext cx="1829562" cy="558016"/>
      </dsp:txXfrm>
    </dsp:sp>
    <dsp:sp modelId="{B0E1359A-2C8E-47D2-835D-6D2208D2D7C0}">
      <dsp:nvSpPr>
        <dsp:cNvPr id="0" name=""/>
        <dsp:cNvSpPr/>
      </dsp:nvSpPr>
      <dsp:spPr>
        <a:xfrm>
          <a:off x="4393006" y="2500935"/>
          <a:ext cx="1829562" cy="558016"/>
        </a:xfrm>
        <a:prstGeom prst="rect">
          <a:avLst/>
        </a:prstGeom>
        <a:solidFill>
          <a:srgbClr val="FF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smtClean="0">
              <a:solidFill>
                <a:schemeClr val="tx1"/>
              </a:solidFill>
            </a:rPr>
            <a:t>情報</a:t>
          </a:r>
          <a:endParaRPr kumimoji="1" lang="ja-JP" altLang="en-US" sz="2000" kern="1200" dirty="0">
            <a:solidFill>
              <a:schemeClr val="tx1"/>
            </a:solidFill>
          </a:endParaRPr>
        </a:p>
      </dsp:txBody>
      <dsp:txXfrm>
        <a:off x="4393006" y="2500935"/>
        <a:ext cx="1829562" cy="558016"/>
      </dsp:txXfrm>
    </dsp:sp>
    <dsp:sp modelId="{39CAC6D0-7ABC-4E89-AD93-0FBE1A7CDE03}">
      <dsp:nvSpPr>
        <dsp:cNvPr id="0" name=""/>
        <dsp:cNvSpPr/>
      </dsp:nvSpPr>
      <dsp:spPr>
        <a:xfrm>
          <a:off x="2197530" y="3547930"/>
          <a:ext cx="1829562" cy="824162"/>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kumimoji="1" lang="ja-JP" altLang="en-US" sz="2800" b="1" kern="1200" dirty="0" smtClean="0">
              <a:solidFill>
                <a:schemeClr val="bg1"/>
              </a:solidFill>
            </a:rPr>
            <a:t>快適性</a:t>
          </a:r>
          <a:endParaRPr kumimoji="1" lang="ja-JP" altLang="en-US" sz="2800" b="1" kern="1200" dirty="0">
            <a:solidFill>
              <a:schemeClr val="bg1"/>
            </a:solidFill>
          </a:endParaRPr>
        </a:p>
      </dsp:txBody>
      <dsp:txXfrm>
        <a:off x="2197530" y="3547930"/>
        <a:ext cx="1829562" cy="824162"/>
      </dsp:txXfrm>
    </dsp:sp>
    <dsp:sp modelId="{1A6792E8-6EB7-4548-B49E-E21224211176}">
      <dsp:nvSpPr>
        <dsp:cNvPr id="0" name=""/>
        <dsp:cNvSpPr/>
      </dsp:nvSpPr>
      <dsp:spPr>
        <a:xfrm>
          <a:off x="4393006" y="3287647"/>
          <a:ext cx="1829562" cy="558016"/>
        </a:xfrm>
        <a:prstGeom prst="rect">
          <a:avLst/>
        </a:prstGeom>
        <a:solidFill>
          <a:srgbClr val="00B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smtClean="0">
              <a:solidFill>
                <a:schemeClr val="tx1"/>
              </a:solidFill>
            </a:rPr>
            <a:t>自然環境</a:t>
          </a:r>
          <a:endParaRPr kumimoji="1" lang="ja-JP" altLang="en-US" sz="2000" kern="1200" dirty="0">
            <a:solidFill>
              <a:schemeClr val="tx1"/>
            </a:solidFill>
          </a:endParaRPr>
        </a:p>
      </dsp:txBody>
      <dsp:txXfrm>
        <a:off x="4393006" y="3287647"/>
        <a:ext cx="1829562" cy="558016"/>
      </dsp:txXfrm>
    </dsp:sp>
    <dsp:sp modelId="{9CDBCE62-85B8-46C0-B48D-0A04C9028C02}">
      <dsp:nvSpPr>
        <dsp:cNvPr id="0" name=""/>
        <dsp:cNvSpPr/>
      </dsp:nvSpPr>
      <dsp:spPr>
        <a:xfrm>
          <a:off x="4393006" y="4074359"/>
          <a:ext cx="1829562" cy="558016"/>
        </a:xfrm>
        <a:prstGeom prst="rect">
          <a:avLst/>
        </a:prstGeom>
        <a:solidFill>
          <a:srgbClr val="00B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smtClean="0">
              <a:solidFill>
                <a:schemeClr val="tx1"/>
              </a:solidFill>
            </a:rPr>
            <a:t>住環境</a:t>
          </a:r>
          <a:endParaRPr kumimoji="1" lang="ja-JP" altLang="en-US" sz="2000" kern="1200" dirty="0">
            <a:solidFill>
              <a:schemeClr val="tx1"/>
            </a:solidFill>
          </a:endParaRPr>
        </a:p>
      </dsp:txBody>
      <dsp:txXfrm>
        <a:off x="4393006" y="4074359"/>
        <a:ext cx="1829562" cy="558016"/>
      </dsp:txXfrm>
    </dsp:sp>
    <dsp:sp modelId="{2CBB75CA-BC1E-4C35-8C85-9741AFA3BBD6}">
      <dsp:nvSpPr>
        <dsp:cNvPr id="0" name=""/>
        <dsp:cNvSpPr/>
      </dsp:nvSpPr>
      <dsp:spPr>
        <a:xfrm>
          <a:off x="6588481" y="4074359"/>
          <a:ext cx="1829562" cy="558016"/>
        </a:xfrm>
        <a:prstGeom prst="rect">
          <a:avLst/>
        </a:prstGeom>
        <a:solidFill>
          <a:srgbClr val="00B050">
            <a:alpha val="42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smtClean="0">
              <a:solidFill>
                <a:schemeClr val="tx1"/>
              </a:solidFill>
            </a:rPr>
            <a:t>コミュニティ</a:t>
          </a:r>
          <a:endParaRPr kumimoji="1" lang="ja-JP" altLang="en-US" sz="2000" kern="1200" dirty="0">
            <a:solidFill>
              <a:schemeClr val="tx1"/>
            </a:solidFill>
          </a:endParaRPr>
        </a:p>
      </dsp:txBody>
      <dsp:txXfrm>
        <a:off x="6588481" y="4074359"/>
        <a:ext cx="1829562" cy="558016"/>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2.xml.rels><?xml version="1.0" encoding="UTF-8" standalone="yes"?>
<Relationships xmlns="http://schemas.openxmlformats.org/package/2006/relationships"><Relationship Id="rId1" Type="http://schemas.openxmlformats.org/officeDocument/2006/relationships/image" Target="../media/image5.png"/></Relationships>
</file>

<file path=ppt/drawings/drawing1.xml><?xml version="1.0" encoding="utf-8"?>
<c:userShapes xmlns:c="http://schemas.openxmlformats.org/drawingml/2006/chart">
  <cdr:relSizeAnchor xmlns:cdr="http://schemas.openxmlformats.org/drawingml/2006/chartDrawing">
    <cdr:from>
      <cdr:x>0.46481</cdr:x>
      <cdr:y>0.7996</cdr:y>
    </cdr:from>
    <cdr:to>
      <cdr:x>0.51587</cdr:x>
      <cdr:y>0.87318</cdr:y>
    </cdr:to>
    <cdr:sp macro="" textlink="">
      <cdr:nvSpPr>
        <cdr:cNvPr id="2" name="テキスト ボックス 9"/>
        <cdr:cNvSpPr txBox="1"/>
      </cdr:nvSpPr>
      <cdr:spPr>
        <a:xfrm xmlns:a="http://schemas.openxmlformats.org/drawingml/2006/main">
          <a:off x="4059517" y="4013320"/>
          <a:ext cx="445956"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xmlns:a="http://schemas.openxmlformats.org/drawingml/2006/main">
          <a:r>
            <a:rPr kumimoji="1" lang="en-US" altLang="ja-JP" dirty="0" smtClean="0"/>
            <a:t>H7</a:t>
          </a:r>
          <a:endParaRPr kumimoji="1" lang="ja-JP" altLang="en-US" dirty="0"/>
        </a:p>
      </cdr:txBody>
    </cdr:sp>
  </cdr:relSizeAnchor>
  <cdr:relSizeAnchor xmlns:cdr="http://schemas.openxmlformats.org/drawingml/2006/chartDrawing">
    <cdr:from>
      <cdr:x>0.67051</cdr:x>
      <cdr:y>0.80178</cdr:y>
    </cdr:from>
    <cdr:to>
      <cdr:x>0.73497</cdr:x>
      <cdr:y>0.87537</cdr:y>
    </cdr:to>
    <cdr:sp macro="" textlink="">
      <cdr:nvSpPr>
        <cdr:cNvPr id="5" name="テキスト ボックス 10"/>
        <cdr:cNvSpPr txBox="1"/>
      </cdr:nvSpPr>
      <cdr:spPr>
        <a:xfrm xmlns:a="http://schemas.openxmlformats.org/drawingml/2006/main">
          <a:off x="5856075" y="4024288"/>
          <a:ext cx="562975"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xmlns:a="http://schemas.openxmlformats.org/drawingml/2006/main">
          <a:r>
            <a:rPr kumimoji="1" lang="en-US" altLang="ja-JP" dirty="0" smtClean="0"/>
            <a:t>H17</a:t>
          </a:r>
          <a:endParaRPr kumimoji="1" lang="ja-JP" altLang="en-US" dirty="0"/>
        </a:p>
      </cdr:txBody>
    </cdr:sp>
  </cdr:relSizeAnchor>
  <cdr:relSizeAnchor xmlns:cdr="http://schemas.openxmlformats.org/drawingml/2006/chartDrawing">
    <cdr:from>
      <cdr:x>0.78341</cdr:x>
      <cdr:y>0.7996</cdr:y>
    </cdr:from>
    <cdr:to>
      <cdr:x>0.84787</cdr:x>
      <cdr:y>0.87318</cdr:y>
    </cdr:to>
    <cdr:sp macro="" textlink="">
      <cdr:nvSpPr>
        <cdr:cNvPr id="6" name="テキスト ボックス 10"/>
        <cdr:cNvSpPr txBox="1"/>
      </cdr:nvSpPr>
      <cdr:spPr>
        <a:xfrm xmlns:a="http://schemas.openxmlformats.org/drawingml/2006/main">
          <a:off x="6842119" y="4013320"/>
          <a:ext cx="562975"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xmlns:a="http://schemas.openxmlformats.org/drawingml/2006/main">
          <a:r>
            <a:rPr kumimoji="1" lang="en-US" altLang="ja-JP" dirty="0" smtClean="0"/>
            <a:t>H22</a:t>
          </a:r>
          <a:endParaRPr kumimoji="1" lang="ja-JP" altLang="en-US" dirty="0"/>
        </a:p>
      </cdr:txBody>
    </cdr:sp>
  </cdr:relSizeAnchor>
  <cdr:relSizeAnchor xmlns:cdr="http://schemas.openxmlformats.org/drawingml/2006/chartDrawing">
    <cdr:from>
      <cdr:x>0.88333</cdr:x>
      <cdr:y>0.7981</cdr:y>
    </cdr:from>
    <cdr:to>
      <cdr:x>0.94779</cdr:x>
      <cdr:y>0.87169</cdr:y>
    </cdr:to>
    <cdr:sp macro="" textlink="">
      <cdr:nvSpPr>
        <cdr:cNvPr id="7" name="テキスト ボックス 10"/>
        <cdr:cNvSpPr txBox="1"/>
      </cdr:nvSpPr>
      <cdr:spPr>
        <a:xfrm xmlns:a="http://schemas.openxmlformats.org/drawingml/2006/main">
          <a:off x="7714742" y="4005812"/>
          <a:ext cx="562975"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xmlns:a="http://schemas.openxmlformats.org/drawingml/2006/main">
          <a:r>
            <a:rPr kumimoji="1" lang="en-US" altLang="ja-JP" dirty="0" smtClean="0"/>
            <a:t>H27</a:t>
          </a:r>
          <a:endParaRPr kumimoji="1" lang="ja-JP" altLang="en-US" dirty="0"/>
        </a:p>
      </cdr:txBody>
    </cdr:sp>
  </cdr:relSizeAnchor>
</c:userShapes>
</file>

<file path=ppt/drawings/drawing2.xml><?xml version="1.0" encoding="utf-8"?>
<c:userShapes xmlns:c="http://schemas.openxmlformats.org/drawingml/2006/chart">
  <cdr:relSizeAnchor xmlns:cdr="http://schemas.openxmlformats.org/drawingml/2006/chartDrawing">
    <cdr:from>
      <cdr:x>0.44339</cdr:x>
      <cdr:y>0.94411</cdr:y>
    </cdr:from>
    <cdr:to>
      <cdr:x>0.50245</cdr:x>
      <cdr:y>1</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648922" y="4273007"/>
          <a:ext cx="486041" cy="252956"/>
        </a:xfrm>
        <a:prstGeom xmlns:a="http://schemas.openxmlformats.org/drawingml/2006/main" prst="rect">
          <a:avLst/>
        </a:prstGeom>
      </cdr:spPr>
    </cdr:pic>
  </cdr:relSizeAnchor>
</c:userShapes>
</file>

<file path=ppt/drawings/drawing3.xml><?xml version="1.0" encoding="utf-8"?>
<c:userShapes xmlns:c="http://schemas.openxmlformats.org/drawingml/2006/chart">
  <cdr:relSizeAnchor xmlns:cdr="http://schemas.openxmlformats.org/drawingml/2006/chartDrawing">
    <cdr:from>
      <cdr:x>0.14137</cdr:x>
      <cdr:y>0.91945</cdr:y>
    </cdr:from>
    <cdr:to>
      <cdr:x>0.21957</cdr:x>
      <cdr:y>0.99751</cdr:y>
    </cdr:to>
    <cdr:sp macro="" textlink="">
      <cdr:nvSpPr>
        <cdr:cNvPr id="2" name="テキスト ボックス 10"/>
        <cdr:cNvSpPr txBox="1"/>
      </cdr:nvSpPr>
      <cdr:spPr>
        <a:xfrm xmlns:a="http://schemas.openxmlformats.org/drawingml/2006/main">
          <a:off x="1017683" y="4350307"/>
          <a:ext cx="562975"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xmlns:a="http://schemas.openxmlformats.org/drawingml/2006/main">
          <a:r>
            <a:rPr kumimoji="1" lang="en-US" altLang="ja-JP" dirty="0" smtClean="0"/>
            <a:t>H14</a:t>
          </a:r>
          <a:endParaRPr kumimoji="1" lang="ja-JP" altLang="en-US" dirty="0"/>
        </a:p>
      </cdr:txBody>
    </cdr:sp>
  </cdr:relSizeAnchor>
</c:userShapes>
</file>

<file path=ppt/drawings/drawing4.xml><?xml version="1.0" encoding="utf-8"?>
<c:userShapes xmlns:c="http://schemas.openxmlformats.org/drawingml/2006/chart">
  <cdr:relSizeAnchor xmlns:cdr="http://schemas.openxmlformats.org/drawingml/2006/chartDrawing">
    <cdr:from>
      <cdr:x>0.30109</cdr:x>
      <cdr:y>0.92004</cdr:y>
    </cdr:from>
    <cdr:to>
      <cdr:x>0.36723</cdr:x>
      <cdr:y>1</cdr:y>
    </cdr:to>
    <cdr:sp macro="" textlink="">
      <cdr:nvSpPr>
        <cdr:cNvPr id="2" name="テキスト ボックス 10"/>
        <cdr:cNvSpPr txBox="1"/>
      </cdr:nvSpPr>
      <cdr:spPr>
        <a:xfrm xmlns:a="http://schemas.openxmlformats.org/drawingml/2006/main">
          <a:off x="2563027" y="4249553"/>
          <a:ext cx="562975"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xmlns:a="http://schemas.openxmlformats.org/drawingml/2006/main">
          <a:r>
            <a:rPr kumimoji="1" lang="en-US" altLang="ja-JP" dirty="0" smtClean="0"/>
            <a:t>H21</a:t>
          </a:r>
          <a:endParaRPr kumimoji="1" lang="ja-JP" altLang="en-US" dirty="0"/>
        </a:p>
      </cdr:txBody>
    </cdr:sp>
  </cdr:relSizeAnchor>
</c:userShapes>
</file>

<file path=ppt/drawings/drawing5.xml><?xml version="1.0" encoding="utf-8"?>
<c:userShapes xmlns:c="http://schemas.openxmlformats.org/drawingml/2006/chart">
  <cdr:relSizeAnchor xmlns:cdr="http://schemas.openxmlformats.org/drawingml/2006/chartDrawing">
    <cdr:from>
      <cdr:x>0.1389</cdr:x>
      <cdr:y>0.17071</cdr:y>
    </cdr:from>
    <cdr:to>
      <cdr:x>0.87238</cdr:x>
      <cdr:y>0.34804</cdr:y>
    </cdr:to>
    <cdr:sp macro="" textlink="">
      <cdr:nvSpPr>
        <cdr:cNvPr id="2" name="右矢印 1"/>
        <cdr:cNvSpPr/>
      </cdr:nvSpPr>
      <cdr:spPr>
        <a:xfrm xmlns:a="http://schemas.openxmlformats.org/drawingml/2006/main" rot="21067319">
          <a:off x="1161808" y="745804"/>
          <a:ext cx="6135070" cy="774700"/>
        </a:xfrm>
        <a:prstGeom xmlns:a="http://schemas.openxmlformats.org/drawingml/2006/main" prst="rightArrow">
          <a:avLst/>
        </a:prstGeom>
      </cdr:spPr>
      <cdr:style>
        <a:lnRef xmlns:a="http://schemas.openxmlformats.org/drawingml/2006/main" idx="1">
          <a:schemeClr val="accent2"/>
        </a:lnRef>
        <a:fillRef xmlns:a="http://schemas.openxmlformats.org/drawingml/2006/main" idx="3">
          <a:schemeClr val="accent2"/>
        </a:fillRef>
        <a:effectRef xmlns:a="http://schemas.openxmlformats.org/drawingml/2006/main" idx="2">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304381" cy="34102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624700" y="0"/>
            <a:ext cx="4304381" cy="341028"/>
          </a:xfrm>
          <a:prstGeom prst="rect">
            <a:avLst/>
          </a:prstGeom>
        </p:spPr>
        <p:txBody>
          <a:bodyPr vert="horz" lIns="91440" tIns="45720" rIns="91440" bIns="45720" rtlCol="0"/>
          <a:lstStyle>
            <a:lvl1pPr algn="r">
              <a:defRPr sz="1200"/>
            </a:lvl1pPr>
          </a:lstStyle>
          <a:p>
            <a:fld id="{48D63D92-CE2D-4901-BA11-432E90714DDE}" type="datetimeFigureOut">
              <a:rPr kumimoji="1" lang="ja-JP" altLang="en-US" smtClean="0"/>
              <a:t>2016/11/2</a:t>
            </a:fld>
            <a:endParaRPr kumimoji="1" lang="ja-JP" altLang="en-US"/>
          </a:p>
        </p:txBody>
      </p:sp>
      <p:sp>
        <p:nvSpPr>
          <p:cNvPr id="4" name="フッター プレースホルダー 3"/>
          <p:cNvSpPr>
            <a:spLocks noGrp="1"/>
          </p:cNvSpPr>
          <p:nvPr>
            <p:ph type="ftr" sz="quarter" idx="2"/>
          </p:nvPr>
        </p:nvSpPr>
        <p:spPr>
          <a:xfrm>
            <a:off x="1" y="6453472"/>
            <a:ext cx="4304381" cy="34102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624700" y="6453472"/>
            <a:ext cx="4304381" cy="341028"/>
          </a:xfrm>
          <a:prstGeom prst="rect">
            <a:avLst/>
          </a:prstGeom>
        </p:spPr>
        <p:txBody>
          <a:bodyPr vert="horz" lIns="91440" tIns="45720" rIns="91440" bIns="45720" rtlCol="0" anchor="b"/>
          <a:lstStyle>
            <a:lvl1pPr algn="r">
              <a:defRPr sz="1200"/>
            </a:lvl1pPr>
          </a:lstStyle>
          <a:p>
            <a:fld id="{5CD62557-38F0-48DA-8FCB-AD1E2D77F8FA}" type="slidenum">
              <a:rPr kumimoji="1" lang="ja-JP" altLang="en-US" smtClean="0"/>
              <a:t>‹#›</a:t>
            </a:fld>
            <a:endParaRPr kumimoji="1" lang="ja-JP" altLang="en-US"/>
          </a:p>
        </p:txBody>
      </p:sp>
    </p:spTree>
    <p:extLst>
      <p:ext uri="{BB962C8B-B14F-4D97-AF65-F5344CB8AC3E}">
        <p14:creationId xmlns:p14="http://schemas.microsoft.com/office/powerpoint/2010/main" val="2754475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303606" cy="33972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625497" y="0"/>
            <a:ext cx="4303606" cy="339725"/>
          </a:xfrm>
          <a:prstGeom prst="rect">
            <a:avLst/>
          </a:prstGeom>
        </p:spPr>
        <p:txBody>
          <a:bodyPr vert="horz" lIns="91440" tIns="45720" rIns="91440" bIns="45720" rtlCol="0"/>
          <a:lstStyle>
            <a:lvl1pPr algn="r">
              <a:defRPr sz="1200"/>
            </a:lvl1pPr>
          </a:lstStyle>
          <a:p>
            <a:fld id="{5E3F94CD-5ADC-A24C-B5DD-47AF4BFB3757}" type="datetimeFigureOut">
              <a:rPr kumimoji="1" lang="ja-JP" altLang="en-US" smtClean="0"/>
              <a:t>2016/11/2</a:t>
            </a:fld>
            <a:endParaRPr kumimoji="1" lang="ja-JP" altLang="en-US"/>
          </a:p>
        </p:txBody>
      </p:sp>
      <p:sp>
        <p:nvSpPr>
          <p:cNvPr id="4" name="スライド イメージ プレースホルダー 3"/>
          <p:cNvSpPr>
            <a:spLocks noGrp="1" noRot="1" noChangeAspect="1"/>
          </p:cNvSpPr>
          <p:nvPr>
            <p:ph type="sldImg" idx="2"/>
          </p:nvPr>
        </p:nvSpPr>
        <p:spPr>
          <a:xfrm>
            <a:off x="3267075" y="509588"/>
            <a:ext cx="3397250" cy="254793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93140" y="3227388"/>
            <a:ext cx="7945120" cy="3057525"/>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6453596"/>
            <a:ext cx="4303606" cy="33972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25497" y="6453596"/>
            <a:ext cx="4303606" cy="339725"/>
          </a:xfrm>
          <a:prstGeom prst="rect">
            <a:avLst/>
          </a:prstGeom>
        </p:spPr>
        <p:txBody>
          <a:bodyPr vert="horz" lIns="91440" tIns="45720" rIns="91440" bIns="45720" rtlCol="0" anchor="b"/>
          <a:lstStyle>
            <a:lvl1pPr algn="r">
              <a:defRPr sz="1200"/>
            </a:lvl1pPr>
          </a:lstStyle>
          <a:p>
            <a:fld id="{7335A6D0-95B4-5649-B9E0-860C0173E0DF}" type="slidenum">
              <a:rPr kumimoji="1" lang="ja-JP" altLang="en-US" smtClean="0"/>
              <a:t>‹#›</a:t>
            </a:fld>
            <a:endParaRPr kumimoji="1" lang="ja-JP" altLang="en-US"/>
          </a:p>
        </p:txBody>
      </p:sp>
    </p:spTree>
    <p:extLst>
      <p:ext uri="{BB962C8B-B14F-4D97-AF65-F5344CB8AC3E}">
        <p14:creationId xmlns:p14="http://schemas.microsoft.com/office/powerpoint/2010/main" val="1242665958"/>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32AFE47-CAB6-49D6-BF2F-1EDAD8BCFBC3}" type="slidenum">
              <a:rPr lang="ja-JP" altLang="en-US" smtClean="0">
                <a:solidFill>
                  <a:prstClr val="black"/>
                </a:solidFill>
              </a:rPr>
              <a:pPr/>
              <a:t>3</a:t>
            </a:fld>
            <a:endParaRPr lang="ja-JP" altLang="en-US">
              <a:solidFill>
                <a:prstClr val="black"/>
              </a:solidFill>
            </a:endParaRPr>
          </a:p>
        </p:txBody>
      </p:sp>
    </p:spTree>
    <p:extLst>
      <p:ext uri="{BB962C8B-B14F-4D97-AF65-F5344CB8AC3E}">
        <p14:creationId xmlns:p14="http://schemas.microsoft.com/office/powerpoint/2010/main" val="3598782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335A6D0-95B4-5649-B9E0-860C0173E0DF}" type="slidenum">
              <a:rPr lang="ja-JP" altLang="en-US" smtClean="0">
                <a:solidFill>
                  <a:prstClr val="black"/>
                </a:solidFill>
              </a:rPr>
              <a:pPr/>
              <a:t>26</a:t>
            </a:fld>
            <a:endParaRPr lang="ja-JP" altLang="en-US">
              <a:solidFill>
                <a:prstClr val="black"/>
              </a:solidFill>
            </a:endParaRPr>
          </a:p>
        </p:txBody>
      </p:sp>
    </p:spTree>
    <p:extLst>
      <p:ext uri="{BB962C8B-B14F-4D97-AF65-F5344CB8AC3E}">
        <p14:creationId xmlns:p14="http://schemas.microsoft.com/office/powerpoint/2010/main" val="688085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ja-JP" altLang="en-US" dirty="0" smtClean="0">
                <a:latin typeface="+mn-ea"/>
              </a:rPr>
              <a:t>あらゆる場所で電子的な表示機器を使って企業広告や地域情報を発信するシステム</a:t>
            </a:r>
            <a:endParaRPr lang="en-US" altLang="ja-JP" dirty="0" smtClean="0">
              <a:latin typeface="+mn-ea"/>
            </a:endParaRPr>
          </a:p>
          <a:p>
            <a:r>
              <a:rPr lang="ja-JP" altLang="en-US" sz="1200" dirty="0" smtClean="0">
                <a:solidFill>
                  <a:srgbClr val="FF0000"/>
                </a:solidFill>
              </a:rPr>
              <a:t>災害発生時</a:t>
            </a:r>
            <a:r>
              <a:rPr lang="ja-JP" altLang="en-US" sz="1200" dirty="0" smtClean="0"/>
              <a:t>➡緊急地震速報や</a:t>
            </a:r>
            <a:endParaRPr lang="en-US" altLang="ja-JP" sz="1200" dirty="0" smtClean="0"/>
          </a:p>
          <a:p>
            <a:r>
              <a:rPr lang="ja-JP" altLang="en-US" sz="1200" dirty="0" smtClean="0"/>
              <a:t>避難場所の告知、</a:t>
            </a:r>
            <a:endParaRPr lang="en-US" altLang="ja-JP" sz="1200" dirty="0" smtClean="0"/>
          </a:p>
          <a:p>
            <a:r>
              <a:rPr lang="ja-JP" altLang="en-US" sz="1200" dirty="0" smtClean="0"/>
              <a:t>被災情報や安否情報の発信</a:t>
            </a:r>
          </a:p>
          <a:p>
            <a:pPr marL="0" marR="0" indent="0" algn="l" defTabSz="457200" rtl="0" eaLnBrk="1" fontAlgn="auto" latinLnBrk="0" hangingPunct="1">
              <a:lnSpc>
                <a:spcPct val="100000"/>
              </a:lnSpc>
              <a:spcBef>
                <a:spcPts val="0"/>
              </a:spcBef>
              <a:spcAft>
                <a:spcPts val="0"/>
              </a:spcAft>
              <a:buClrTx/>
              <a:buSzTx/>
              <a:buFontTx/>
              <a:buNone/>
              <a:tabLst/>
              <a:defRPr/>
            </a:pPr>
            <a:endParaRPr lang="ja-JP" altLang="en-US" dirty="0" smtClean="0">
              <a:latin typeface="+mn-ea"/>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7335A6D0-95B4-5649-B9E0-860C0173E0DF}" type="slidenum">
              <a:rPr kumimoji="1" lang="ja-JP" altLang="en-US" smtClean="0"/>
              <a:t>37</a:t>
            </a:fld>
            <a:endParaRPr kumimoji="1" lang="ja-JP" altLang="en-US"/>
          </a:p>
        </p:txBody>
      </p:sp>
    </p:spTree>
    <p:extLst>
      <p:ext uri="{BB962C8B-B14F-4D97-AF65-F5344CB8AC3E}">
        <p14:creationId xmlns:p14="http://schemas.microsoft.com/office/powerpoint/2010/main" val="2433784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ドローン</a:t>
            </a:r>
            <a:r>
              <a:rPr lang="en-US" altLang="ja-JP" dirty="0" smtClean="0"/>
              <a:t>(UAV)</a:t>
            </a:r>
            <a:r>
              <a:rPr lang="ja-JP" altLang="en-US" dirty="0" smtClean="0"/>
              <a:t>は農業の改革に欠かせないもの。これまでのさまざまな農業の常識をかえた、新しい農業のスタイルを作り上げています。さらに今ま で衛星や航空機、農業用ヘリを使っておこなわれていた作業がドローンやクラウドにかわり、画期的で効率的、低コスト、短時間、確実性など、メリットの宝庫 といえる改革が期待されています。ドローンにマルチスペクトルカメラ（多機能カメラ）を搭載し、空からリモートセンシング（対象を遠隔から測定）すれば、それまで人間が目視で行っていたよりも確実かつ短時間で正確な情報を読み取ることが可能になります。農業の機械化やコンピューターによる制御が進むことで、圃場の管理が誰でも同じようにできるようになりました。結果的に農業経験が浅い初心者でも、長年農業に携わっているベテラン並みの圃場管理ができ、収穫が見込めると期待され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7335A6D0-95B4-5649-B9E0-860C0173E0DF}" type="slidenum">
              <a:rPr kumimoji="1" lang="ja-JP" altLang="en-US" smtClean="0"/>
              <a:t>38</a:t>
            </a:fld>
            <a:endParaRPr kumimoji="1" lang="ja-JP" altLang="en-US"/>
          </a:p>
        </p:txBody>
      </p:sp>
    </p:spTree>
    <p:extLst>
      <p:ext uri="{BB962C8B-B14F-4D97-AF65-F5344CB8AC3E}">
        <p14:creationId xmlns:p14="http://schemas.microsoft.com/office/powerpoint/2010/main" val="3371783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最新技術の追加</a:t>
            </a:r>
            <a:endParaRPr kumimoji="1" lang="ja-JP" altLang="en-US" dirty="0"/>
          </a:p>
        </p:txBody>
      </p:sp>
      <p:sp>
        <p:nvSpPr>
          <p:cNvPr id="4" name="スライド番号プレースホルダー 3"/>
          <p:cNvSpPr>
            <a:spLocks noGrp="1"/>
          </p:cNvSpPr>
          <p:nvPr>
            <p:ph type="sldNum" sz="quarter" idx="10"/>
          </p:nvPr>
        </p:nvSpPr>
        <p:spPr/>
        <p:txBody>
          <a:bodyPr/>
          <a:lstStyle/>
          <a:p>
            <a:fld id="{7335A6D0-95B4-5649-B9E0-860C0173E0DF}" type="slidenum">
              <a:rPr lang="ja-JP" altLang="en-US" smtClean="0">
                <a:solidFill>
                  <a:prstClr val="black"/>
                </a:solidFill>
              </a:rPr>
              <a:pPr/>
              <a:t>40</a:t>
            </a:fld>
            <a:endParaRPr lang="ja-JP" altLang="en-US">
              <a:solidFill>
                <a:prstClr val="black"/>
              </a:solidFill>
            </a:endParaRPr>
          </a:p>
        </p:txBody>
      </p:sp>
    </p:spTree>
    <p:extLst>
      <p:ext uri="{BB962C8B-B14F-4D97-AF65-F5344CB8AC3E}">
        <p14:creationId xmlns:p14="http://schemas.microsoft.com/office/powerpoint/2010/main" val="1347892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非表示</a:t>
            </a:r>
            <a:endParaRPr kumimoji="1" lang="ja-JP" altLang="en-US" dirty="0"/>
          </a:p>
        </p:txBody>
      </p:sp>
      <p:sp>
        <p:nvSpPr>
          <p:cNvPr id="4" name="スライド番号プレースホルダー 3"/>
          <p:cNvSpPr>
            <a:spLocks noGrp="1"/>
          </p:cNvSpPr>
          <p:nvPr>
            <p:ph type="sldNum" sz="quarter" idx="10"/>
          </p:nvPr>
        </p:nvSpPr>
        <p:spPr/>
        <p:txBody>
          <a:bodyPr/>
          <a:lstStyle/>
          <a:p>
            <a:fld id="{7335A6D0-95B4-5649-B9E0-860C0173E0DF}" type="slidenum">
              <a:rPr kumimoji="1" lang="ja-JP" altLang="en-US" smtClean="0"/>
              <a:t>47</a:t>
            </a:fld>
            <a:endParaRPr kumimoji="1" lang="ja-JP" altLang="en-US"/>
          </a:p>
        </p:txBody>
      </p:sp>
    </p:spTree>
    <p:extLst>
      <p:ext uri="{BB962C8B-B14F-4D97-AF65-F5344CB8AC3E}">
        <p14:creationId xmlns:p14="http://schemas.microsoft.com/office/powerpoint/2010/main" val="2874513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非表示</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7335A6D0-95B4-5649-B9E0-860C0173E0DF}" type="slidenum">
              <a:rPr kumimoji="1" lang="ja-JP" altLang="en-US" smtClean="0"/>
              <a:t>48</a:t>
            </a:fld>
            <a:endParaRPr kumimoji="1" lang="ja-JP" altLang="en-US"/>
          </a:p>
        </p:txBody>
      </p:sp>
    </p:spTree>
    <p:extLst>
      <p:ext uri="{BB962C8B-B14F-4D97-AF65-F5344CB8AC3E}">
        <p14:creationId xmlns:p14="http://schemas.microsoft.com/office/powerpoint/2010/main" val="3586839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かくし</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7335A6D0-95B4-5649-B9E0-860C0173E0DF}" type="slidenum">
              <a:rPr kumimoji="1" lang="ja-JP" altLang="en-US" smtClean="0"/>
              <a:t>49</a:t>
            </a:fld>
            <a:endParaRPr kumimoji="1" lang="ja-JP" altLang="en-US"/>
          </a:p>
        </p:txBody>
      </p:sp>
    </p:spTree>
    <p:extLst>
      <p:ext uri="{BB962C8B-B14F-4D97-AF65-F5344CB8AC3E}">
        <p14:creationId xmlns:p14="http://schemas.microsoft.com/office/powerpoint/2010/main" val="2435907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かくし</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7335A6D0-95B4-5649-B9E0-860C0173E0DF}" type="slidenum">
              <a:rPr kumimoji="1" lang="ja-JP" altLang="en-US" smtClean="0"/>
              <a:t>50</a:t>
            </a:fld>
            <a:endParaRPr kumimoji="1" lang="ja-JP" altLang="en-US"/>
          </a:p>
        </p:txBody>
      </p:sp>
    </p:spTree>
    <p:extLst>
      <p:ext uri="{BB962C8B-B14F-4D97-AF65-F5344CB8AC3E}">
        <p14:creationId xmlns:p14="http://schemas.microsoft.com/office/powerpoint/2010/main" val="2435907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かくし</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7335A6D0-95B4-5649-B9E0-860C0173E0DF}" type="slidenum">
              <a:rPr kumimoji="1" lang="ja-JP" altLang="en-US" smtClean="0"/>
              <a:t>51</a:t>
            </a:fld>
            <a:endParaRPr kumimoji="1" lang="ja-JP" altLang="en-US"/>
          </a:p>
        </p:txBody>
      </p:sp>
    </p:spTree>
    <p:extLst>
      <p:ext uri="{BB962C8B-B14F-4D97-AF65-F5344CB8AC3E}">
        <p14:creationId xmlns:p14="http://schemas.microsoft.com/office/powerpoint/2010/main" val="2435907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かくし</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7335A6D0-95B4-5649-B9E0-860C0173E0DF}" type="slidenum">
              <a:rPr kumimoji="1" lang="ja-JP" altLang="en-US" smtClean="0"/>
              <a:t>52</a:t>
            </a:fld>
            <a:endParaRPr kumimoji="1" lang="ja-JP" altLang="en-US"/>
          </a:p>
        </p:txBody>
      </p:sp>
    </p:spTree>
    <p:extLst>
      <p:ext uri="{BB962C8B-B14F-4D97-AF65-F5344CB8AC3E}">
        <p14:creationId xmlns:p14="http://schemas.microsoft.com/office/powerpoint/2010/main" val="2435907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2010,2014</a:t>
            </a:r>
            <a:r>
              <a:rPr kumimoji="1" lang="ja-JP" altLang="en-US" dirty="0" smtClean="0"/>
              <a:t>の追加</a:t>
            </a:r>
            <a:endParaRPr kumimoji="1" lang="en-US" altLang="ja-JP" dirty="0" smtClean="0"/>
          </a:p>
          <a:p>
            <a:r>
              <a:rPr kumimoji="1" lang="en-US" altLang="ja-JP" dirty="0" smtClean="0"/>
              <a:t>○</a:t>
            </a:r>
            <a:endParaRPr kumimoji="1" lang="ja-JP" altLang="en-US" dirty="0"/>
          </a:p>
        </p:txBody>
      </p:sp>
      <p:sp>
        <p:nvSpPr>
          <p:cNvPr id="4" name="スライド番号プレースホルダー 3"/>
          <p:cNvSpPr>
            <a:spLocks noGrp="1"/>
          </p:cNvSpPr>
          <p:nvPr>
            <p:ph type="sldNum" sz="quarter" idx="10"/>
          </p:nvPr>
        </p:nvSpPr>
        <p:spPr/>
        <p:txBody>
          <a:bodyPr/>
          <a:lstStyle/>
          <a:p>
            <a:fld id="{7335A6D0-95B4-5649-B9E0-860C0173E0DF}" type="slidenum">
              <a:rPr kumimoji="1" lang="ja-JP" altLang="en-US" smtClean="0"/>
              <a:t>4</a:t>
            </a:fld>
            <a:endParaRPr kumimoji="1" lang="ja-JP" altLang="en-US"/>
          </a:p>
        </p:txBody>
      </p:sp>
    </p:spTree>
    <p:extLst>
      <p:ext uri="{BB962C8B-B14F-4D97-AF65-F5344CB8AC3E}">
        <p14:creationId xmlns:p14="http://schemas.microsoft.com/office/powerpoint/2010/main" val="2874513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かくし</a:t>
            </a:r>
            <a:endParaRPr kumimoji="1" lang="ja-JP" altLang="en-US" dirty="0"/>
          </a:p>
        </p:txBody>
      </p:sp>
      <p:sp>
        <p:nvSpPr>
          <p:cNvPr id="4" name="スライド番号プレースホルダー 3"/>
          <p:cNvSpPr>
            <a:spLocks noGrp="1"/>
          </p:cNvSpPr>
          <p:nvPr>
            <p:ph type="sldNum" sz="quarter" idx="10"/>
          </p:nvPr>
        </p:nvSpPr>
        <p:spPr/>
        <p:txBody>
          <a:bodyPr/>
          <a:lstStyle/>
          <a:p>
            <a:fld id="{7335A6D0-95B4-5649-B9E0-860C0173E0DF}" type="slidenum">
              <a:rPr kumimoji="1" lang="ja-JP" altLang="en-US" smtClean="0"/>
              <a:t>53</a:t>
            </a:fld>
            <a:endParaRPr kumimoji="1" lang="ja-JP" altLang="en-US"/>
          </a:p>
        </p:txBody>
      </p:sp>
    </p:spTree>
    <p:extLst>
      <p:ext uri="{BB962C8B-B14F-4D97-AF65-F5344CB8AC3E}">
        <p14:creationId xmlns:p14="http://schemas.microsoft.com/office/powerpoint/2010/main" val="4217042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かくし</a:t>
            </a:r>
            <a:endParaRPr kumimoji="1" lang="ja-JP" altLang="en-US" dirty="0"/>
          </a:p>
        </p:txBody>
      </p:sp>
      <p:sp>
        <p:nvSpPr>
          <p:cNvPr id="4" name="スライド番号プレースホルダー 3"/>
          <p:cNvSpPr>
            <a:spLocks noGrp="1"/>
          </p:cNvSpPr>
          <p:nvPr>
            <p:ph type="sldNum" sz="quarter" idx="10"/>
          </p:nvPr>
        </p:nvSpPr>
        <p:spPr/>
        <p:txBody>
          <a:bodyPr/>
          <a:lstStyle/>
          <a:p>
            <a:fld id="{7335A6D0-95B4-5649-B9E0-860C0173E0DF}" type="slidenum">
              <a:rPr kumimoji="1" lang="ja-JP" altLang="en-US" smtClean="0"/>
              <a:t>54</a:t>
            </a:fld>
            <a:endParaRPr kumimoji="1" lang="ja-JP" altLang="en-US"/>
          </a:p>
        </p:txBody>
      </p:sp>
    </p:spTree>
    <p:extLst>
      <p:ext uri="{BB962C8B-B14F-4D97-AF65-F5344CB8AC3E}">
        <p14:creationId xmlns:p14="http://schemas.microsoft.com/office/powerpoint/2010/main" val="2431747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隠しスライド</a:t>
            </a:r>
            <a:endParaRPr kumimoji="1" lang="en-US" altLang="ja-JP" dirty="0" smtClean="0"/>
          </a:p>
          <a:p>
            <a:r>
              <a:rPr kumimoji="1" lang="ja-JP" altLang="en-US" dirty="0" smtClean="0"/>
              <a:t>比率に変更かも</a:t>
            </a:r>
            <a:endParaRPr kumimoji="1" lang="ja-JP" altLang="en-US" dirty="0"/>
          </a:p>
        </p:txBody>
      </p:sp>
      <p:sp>
        <p:nvSpPr>
          <p:cNvPr id="4" name="スライド番号プレースホルダー 3"/>
          <p:cNvSpPr>
            <a:spLocks noGrp="1"/>
          </p:cNvSpPr>
          <p:nvPr>
            <p:ph type="sldNum" sz="quarter" idx="10"/>
          </p:nvPr>
        </p:nvSpPr>
        <p:spPr/>
        <p:txBody>
          <a:bodyPr/>
          <a:lstStyle/>
          <a:p>
            <a:fld id="{7335A6D0-95B4-5649-B9E0-860C0173E0DF}" type="slidenum">
              <a:rPr kumimoji="1" lang="ja-JP" altLang="en-US" smtClean="0"/>
              <a:t>55</a:t>
            </a:fld>
            <a:endParaRPr kumimoji="1" lang="ja-JP" altLang="en-US"/>
          </a:p>
        </p:txBody>
      </p:sp>
    </p:spTree>
    <p:extLst>
      <p:ext uri="{BB962C8B-B14F-4D97-AF65-F5344CB8AC3E}">
        <p14:creationId xmlns:p14="http://schemas.microsoft.com/office/powerpoint/2010/main" val="3789818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非表示</a:t>
            </a:r>
            <a:endParaRPr kumimoji="1" lang="ja-JP" altLang="en-US" dirty="0"/>
          </a:p>
        </p:txBody>
      </p:sp>
      <p:sp>
        <p:nvSpPr>
          <p:cNvPr id="4" name="スライド番号プレースホルダー 3"/>
          <p:cNvSpPr>
            <a:spLocks noGrp="1"/>
          </p:cNvSpPr>
          <p:nvPr>
            <p:ph type="sldNum" sz="quarter" idx="10"/>
          </p:nvPr>
        </p:nvSpPr>
        <p:spPr/>
        <p:txBody>
          <a:bodyPr/>
          <a:lstStyle/>
          <a:p>
            <a:fld id="{7335A6D0-95B4-5649-B9E0-860C0173E0DF}" type="slidenum">
              <a:rPr kumimoji="1" lang="ja-JP" altLang="en-US" smtClean="0"/>
              <a:t>56</a:t>
            </a:fld>
            <a:endParaRPr kumimoji="1" lang="ja-JP" altLang="en-US"/>
          </a:p>
        </p:txBody>
      </p:sp>
    </p:spTree>
    <p:extLst>
      <p:ext uri="{BB962C8B-B14F-4D97-AF65-F5344CB8AC3E}">
        <p14:creationId xmlns:p14="http://schemas.microsoft.com/office/powerpoint/2010/main" val="3969613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かくし</a:t>
            </a:r>
            <a:endParaRPr kumimoji="1" lang="ja-JP" altLang="en-US" dirty="0"/>
          </a:p>
        </p:txBody>
      </p:sp>
      <p:sp>
        <p:nvSpPr>
          <p:cNvPr id="4" name="スライド番号プレースホルダー 3"/>
          <p:cNvSpPr>
            <a:spLocks noGrp="1"/>
          </p:cNvSpPr>
          <p:nvPr>
            <p:ph type="sldNum" sz="quarter" idx="10"/>
          </p:nvPr>
        </p:nvSpPr>
        <p:spPr/>
        <p:txBody>
          <a:bodyPr/>
          <a:lstStyle/>
          <a:p>
            <a:fld id="{7335A6D0-95B4-5649-B9E0-860C0173E0DF}" type="slidenum">
              <a:rPr kumimoji="1" lang="ja-JP" altLang="en-US" smtClean="0"/>
              <a:t>57</a:t>
            </a:fld>
            <a:endParaRPr kumimoji="1" lang="ja-JP" altLang="en-US"/>
          </a:p>
        </p:txBody>
      </p:sp>
    </p:spTree>
    <p:extLst>
      <p:ext uri="{BB962C8B-B14F-4D97-AF65-F5344CB8AC3E}">
        <p14:creationId xmlns:p14="http://schemas.microsoft.com/office/powerpoint/2010/main" val="4675005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36938" y="849313"/>
            <a:ext cx="3057525" cy="229235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霞ケ浦自転車道沿線の土浦・つくばりんりんロード沿線に、レンタサイクルの貸出・返却施設を設置し、訪れた観光客に現地で自転車を借りてサイクリングを楽しんでもらう事業です。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県と土浦、つくば市など沿線</a:t>
            </a:r>
            <a:r>
              <a:rPr lang="en-US" altLang="ja-JP" dirty="0"/>
              <a:t>7</a:t>
            </a:r>
            <a:r>
              <a:rPr lang="ja-JP" altLang="en-US" dirty="0"/>
              <a:t>市が、共同で</a:t>
            </a:r>
            <a:r>
              <a:rPr lang="en-US" altLang="ja-JP" dirty="0"/>
              <a:t>7</a:t>
            </a:r>
            <a:r>
              <a:rPr lang="ja-JP" altLang="en-US" dirty="0"/>
              <a:t>カ所に貸出・返却施設を設置し実施し、結果は計</a:t>
            </a:r>
            <a:r>
              <a:rPr lang="en-US" altLang="ja-JP" dirty="0"/>
              <a:t>155</a:t>
            </a:r>
            <a:r>
              <a:rPr lang="ja-JP" altLang="en-US" dirty="0"/>
              <a:t>台の利用があり、平日の利用はあまりなく、土日曜や祝日の利用がほとんどで、</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利用者の住所は県内が</a:t>
            </a:r>
            <a:r>
              <a:rPr lang="en-US" altLang="ja-JP" dirty="0"/>
              <a:t>6</a:t>
            </a:r>
            <a:r>
              <a:rPr lang="ja-JP" altLang="en-US" dirty="0"/>
              <a:t>割、県外が</a:t>
            </a:r>
            <a:r>
              <a:rPr lang="en-US" altLang="ja-JP" dirty="0"/>
              <a:t>4</a:t>
            </a:r>
            <a:r>
              <a:rPr lang="ja-JP" altLang="en-US" dirty="0"/>
              <a:t>割で、県内は水戸、日立、つくばなど、県外は東京、千葉、埼玉、神奈川など首都圏がほとんどというのが現状です。</a:t>
            </a:r>
            <a:endParaRPr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832AFE47-CAB6-49D6-BF2F-1EDAD8BCFBC3}" type="slidenum">
              <a:rPr kumimoji="1" lang="ja-JP" altLang="en-US" smtClean="0"/>
              <a:t>58</a:t>
            </a:fld>
            <a:endParaRPr kumimoji="1" lang="ja-JP" altLang="en-US"/>
          </a:p>
        </p:txBody>
      </p:sp>
    </p:spTree>
    <p:extLst>
      <p:ext uri="{BB962C8B-B14F-4D97-AF65-F5344CB8AC3E}">
        <p14:creationId xmlns:p14="http://schemas.microsoft.com/office/powerpoint/2010/main" val="15064973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36938" y="849313"/>
            <a:ext cx="3057525" cy="2292350"/>
          </a:xfrm>
        </p:spPr>
      </p:sp>
      <p:sp>
        <p:nvSpPr>
          <p:cNvPr id="3" name="ノート プレースホルダー 2"/>
          <p:cNvSpPr>
            <a:spLocks noGrp="1"/>
          </p:cNvSpPr>
          <p:nvPr>
            <p:ph type="body" idx="1"/>
          </p:nvPr>
        </p:nvSpPr>
        <p:spPr/>
        <p:txBody>
          <a:bodyPr/>
          <a:lstStyle/>
          <a:p>
            <a:r>
              <a:rPr kumimoji="1" lang="ja-JP" altLang="en-US" dirty="0"/>
              <a:t>また、レンタサイクルした人向けのメンテナンス施設として土浦駅東口サイクルステーションが今年の５月にオープンしました。また、観光客にだけ焦点を当てるのではなく、地域住民にも中距離、短距離移動のための手段として利用してもらい、土浦の車依存の生活を少しでも変えることができるのでは？？</a:t>
            </a:r>
          </a:p>
        </p:txBody>
      </p:sp>
      <p:sp>
        <p:nvSpPr>
          <p:cNvPr id="4" name="スライド番号プレースホルダー 3"/>
          <p:cNvSpPr>
            <a:spLocks noGrp="1"/>
          </p:cNvSpPr>
          <p:nvPr>
            <p:ph type="sldNum" sz="quarter" idx="10"/>
          </p:nvPr>
        </p:nvSpPr>
        <p:spPr/>
        <p:txBody>
          <a:bodyPr/>
          <a:lstStyle/>
          <a:p>
            <a:fld id="{832AFE47-CAB6-49D6-BF2F-1EDAD8BCFBC3}" type="slidenum">
              <a:rPr kumimoji="1" lang="ja-JP" altLang="en-US" smtClean="0"/>
              <a:t>59</a:t>
            </a:fld>
            <a:endParaRPr kumimoji="1" lang="ja-JP" altLang="en-US"/>
          </a:p>
        </p:txBody>
      </p:sp>
    </p:spTree>
    <p:extLst>
      <p:ext uri="{BB962C8B-B14F-4D97-AF65-F5344CB8AC3E}">
        <p14:creationId xmlns:p14="http://schemas.microsoft.com/office/powerpoint/2010/main" val="3889059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平成１４年以降商店数、従業員数ともにゆるやかな減少傾向でリーマンショック後の</a:t>
            </a:r>
            <a:r>
              <a:rPr kumimoji="1" lang="en-US" altLang="ja-JP" dirty="0"/>
              <a:t>5</a:t>
            </a:r>
            <a:r>
              <a:rPr kumimoji="1" lang="ja-JP" altLang="en-US" dirty="0"/>
              <a:t>年間でさらに激減し、ここ数年では横ばい状態。</a:t>
            </a:r>
            <a:r>
              <a:rPr lang="ja-JP" altLang="en-US" dirty="0"/>
              <a:t>大規模集客施設の立地等に伴い、売り場面積は増加している。</a:t>
            </a:r>
            <a:r>
              <a:rPr kumimoji="1" lang="ja-JP" altLang="en-US" dirty="0"/>
              <a:t>小規模商店の衰退が言える？</a:t>
            </a:r>
          </a:p>
          <a:p>
            <a:endParaRPr lang="en-US" altLang="ja-JP" dirty="0"/>
          </a:p>
          <a:p>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C7DE19B1-2B16-B844-8E57-0BF96A309B1F}" type="slidenum">
              <a:rPr kumimoji="1" lang="ja-JP" altLang="en-US" smtClean="0"/>
              <a:t>10</a:t>
            </a:fld>
            <a:endParaRPr kumimoji="1" lang="ja-JP" altLang="en-US"/>
          </a:p>
        </p:txBody>
      </p:sp>
    </p:spTree>
    <p:extLst>
      <p:ext uri="{BB962C8B-B14F-4D97-AF65-F5344CB8AC3E}">
        <p14:creationId xmlns:p14="http://schemas.microsoft.com/office/powerpoint/2010/main" val="2199318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耕地面積→放棄地</a:t>
            </a:r>
            <a:endParaRPr kumimoji="1" lang="ja-JP" altLang="en-US" dirty="0"/>
          </a:p>
        </p:txBody>
      </p:sp>
      <p:sp>
        <p:nvSpPr>
          <p:cNvPr id="4" name="スライド番号プレースホルダー 3"/>
          <p:cNvSpPr>
            <a:spLocks noGrp="1"/>
          </p:cNvSpPr>
          <p:nvPr>
            <p:ph type="sldNum" sz="quarter" idx="10"/>
          </p:nvPr>
        </p:nvSpPr>
        <p:spPr/>
        <p:txBody>
          <a:bodyPr/>
          <a:lstStyle/>
          <a:p>
            <a:fld id="{7335A6D0-95B4-5649-B9E0-860C0173E0DF}" type="slidenum">
              <a:rPr kumimoji="1" lang="ja-JP" altLang="en-US" smtClean="0"/>
              <a:t>17</a:t>
            </a:fld>
            <a:endParaRPr kumimoji="1" lang="ja-JP" altLang="en-US"/>
          </a:p>
        </p:txBody>
      </p:sp>
    </p:spTree>
    <p:extLst>
      <p:ext uri="{BB962C8B-B14F-4D97-AF65-F5344CB8AC3E}">
        <p14:creationId xmlns:p14="http://schemas.microsoft.com/office/powerpoint/2010/main" val="928176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凡例を載せる</a:t>
            </a:r>
            <a:endParaRPr kumimoji="1" lang="ja-JP" altLang="en-US" dirty="0"/>
          </a:p>
        </p:txBody>
      </p:sp>
      <p:sp>
        <p:nvSpPr>
          <p:cNvPr id="4" name="スライド番号プレースホルダー 3"/>
          <p:cNvSpPr>
            <a:spLocks noGrp="1"/>
          </p:cNvSpPr>
          <p:nvPr>
            <p:ph type="sldNum" sz="quarter" idx="10"/>
          </p:nvPr>
        </p:nvSpPr>
        <p:spPr/>
        <p:txBody>
          <a:bodyPr/>
          <a:lstStyle/>
          <a:p>
            <a:fld id="{7335A6D0-95B4-5649-B9E0-860C0173E0DF}" type="slidenum">
              <a:rPr lang="ja-JP" altLang="en-US" smtClean="0">
                <a:solidFill>
                  <a:prstClr val="black"/>
                </a:solidFill>
              </a:rPr>
              <a:pPr/>
              <a:t>21</a:t>
            </a:fld>
            <a:endParaRPr lang="ja-JP" altLang="en-US">
              <a:solidFill>
                <a:prstClr val="black"/>
              </a:solidFill>
            </a:endParaRPr>
          </a:p>
        </p:txBody>
      </p:sp>
    </p:spTree>
    <p:extLst>
      <p:ext uri="{BB962C8B-B14F-4D97-AF65-F5344CB8AC3E}">
        <p14:creationId xmlns:p14="http://schemas.microsoft.com/office/powerpoint/2010/main" val="1058058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32AFE47-CAB6-49D6-BF2F-1EDAD8BCFBC3}" type="slidenum">
              <a:rPr lang="ja-JP" altLang="en-US" smtClean="0">
                <a:solidFill>
                  <a:prstClr val="black"/>
                </a:solidFill>
              </a:rPr>
              <a:pPr/>
              <a:t>22</a:t>
            </a:fld>
            <a:endParaRPr lang="ja-JP" altLang="en-US">
              <a:solidFill>
                <a:prstClr val="black"/>
              </a:solidFill>
            </a:endParaRPr>
          </a:p>
        </p:txBody>
      </p:sp>
    </p:spTree>
    <p:extLst>
      <p:ext uri="{BB962C8B-B14F-4D97-AF65-F5344CB8AC3E}">
        <p14:creationId xmlns:p14="http://schemas.microsoft.com/office/powerpoint/2010/main" val="3598782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335A6D0-95B4-5649-B9E0-860C0173E0DF}" type="slidenum">
              <a:rPr kumimoji="1" lang="ja-JP" altLang="en-US" smtClean="0"/>
              <a:t>23</a:t>
            </a:fld>
            <a:endParaRPr kumimoji="1" lang="ja-JP" altLang="en-US"/>
          </a:p>
        </p:txBody>
      </p:sp>
    </p:spTree>
    <p:extLst>
      <p:ext uri="{BB962C8B-B14F-4D97-AF65-F5344CB8AC3E}">
        <p14:creationId xmlns:p14="http://schemas.microsoft.com/office/powerpoint/2010/main" val="3156928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隠しスライド</a:t>
            </a:r>
            <a:endParaRPr kumimoji="1" lang="en-US" altLang="ja-JP" dirty="0" smtClean="0"/>
          </a:p>
          <a:p>
            <a:r>
              <a:rPr kumimoji="1" lang="ja-JP" altLang="en-US" dirty="0" smtClean="0"/>
              <a:t>比率に変更かも</a:t>
            </a:r>
            <a:endParaRPr kumimoji="1" lang="ja-JP" altLang="en-US" dirty="0"/>
          </a:p>
        </p:txBody>
      </p:sp>
      <p:sp>
        <p:nvSpPr>
          <p:cNvPr id="4" name="スライド番号プレースホルダー 3"/>
          <p:cNvSpPr>
            <a:spLocks noGrp="1"/>
          </p:cNvSpPr>
          <p:nvPr>
            <p:ph type="sldNum" sz="quarter" idx="10"/>
          </p:nvPr>
        </p:nvSpPr>
        <p:spPr/>
        <p:txBody>
          <a:bodyPr/>
          <a:lstStyle/>
          <a:p>
            <a:fld id="{7335A6D0-95B4-5649-B9E0-860C0173E0DF}" type="slidenum">
              <a:rPr kumimoji="1" lang="ja-JP" altLang="en-US" smtClean="0"/>
              <a:t>24</a:t>
            </a:fld>
            <a:endParaRPr kumimoji="1" lang="ja-JP" altLang="en-US"/>
          </a:p>
        </p:txBody>
      </p:sp>
    </p:spTree>
    <p:extLst>
      <p:ext uri="{BB962C8B-B14F-4D97-AF65-F5344CB8AC3E}">
        <p14:creationId xmlns:p14="http://schemas.microsoft.com/office/powerpoint/2010/main" val="36987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36938" y="849313"/>
            <a:ext cx="3057525" cy="2292350"/>
          </a:xfrm>
        </p:spPr>
      </p:sp>
      <p:sp>
        <p:nvSpPr>
          <p:cNvPr id="3" name="ノート プレースホルダー 2"/>
          <p:cNvSpPr>
            <a:spLocks noGrp="1"/>
          </p:cNvSpPr>
          <p:nvPr>
            <p:ph type="body" idx="1"/>
          </p:nvPr>
        </p:nvSpPr>
        <p:spPr/>
        <p:txBody>
          <a:bodyPr/>
          <a:lstStyle/>
          <a:p>
            <a:r>
              <a:rPr kumimoji="1" lang="ja-JP" altLang="en-US" dirty="0"/>
              <a:t>次に土浦の自然・景観について説明していきたいと思います。</a:t>
            </a:r>
            <a:endParaRPr kumimoji="1" lang="en-US" altLang="ja-JP" dirty="0"/>
          </a:p>
          <a:p>
            <a:r>
              <a:rPr kumimoji="1" lang="ja-JP" altLang="en-US" dirty="0"/>
              <a:t>まず、土浦の特徴的な３つの景観について紹介していきます。</a:t>
            </a:r>
            <a:endParaRPr kumimoji="1" lang="en-US" altLang="ja-JP" dirty="0"/>
          </a:p>
          <a:p>
            <a:r>
              <a:rPr kumimoji="1" lang="ja-JP" altLang="en-US" dirty="0"/>
              <a:t>次に最近の土浦の自然ン・景観面での取り組みについて説明していきます。</a:t>
            </a:r>
          </a:p>
        </p:txBody>
      </p:sp>
      <p:sp>
        <p:nvSpPr>
          <p:cNvPr id="4" name="スライド番号プレースホルダー 3"/>
          <p:cNvSpPr>
            <a:spLocks noGrp="1"/>
          </p:cNvSpPr>
          <p:nvPr>
            <p:ph type="sldNum" sz="quarter" idx="10"/>
          </p:nvPr>
        </p:nvSpPr>
        <p:spPr/>
        <p:txBody>
          <a:bodyPr/>
          <a:lstStyle/>
          <a:p>
            <a:fld id="{832AFE47-CAB6-49D6-BF2F-1EDAD8BCFBC3}" type="slidenum">
              <a:rPr lang="ja-JP" altLang="en-US" smtClean="0">
                <a:solidFill>
                  <a:prstClr val="black"/>
                </a:solidFill>
              </a:rPr>
              <a:pPr/>
              <a:t>25</a:t>
            </a:fld>
            <a:endParaRPr lang="ja-JP" altLang="en-US">
              <a:solidFill>
                <a:prstClr val="black"/>
              </a:solidFill>
            </a:endParaRPr>
          </a:p>
        </p:txBody>
      </p:sp>
    </p:spTree>
    <p:extLst>
      <p:ext uri="{BB962C8B-B14F-4D97-AF65-F5344CB8AC3E}">
        <p14:creationId xmlns:p14="http://schemas.microsoft.com/office/powerpoint/2010/main" val="1821239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2E80AF87-692C-4851-BA5C-9C93FA9F41B4}" type="datetime1">
              <a:rPr kumimoji="1" lang="ja-JP" altLang="en-US" smtClean="0"/>
              <a:t>2016/11/2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78D6C10-8235-2F4E-9B6B-EAD05C470B7C}" type="slidenum">
              <a:rPr kumimoji="1" lang="ja-JP" altLang="en-US" smtClean="0"/>
              <a:t>‹#›</a:t>
            </a:fld>
            <a:endParaRPr kumimoji="1" lang="ja-JP" altLang="en-US"/>
          </a:p>
        </p:txBody>
      </p:sp>
    </p:spTree>
    <p:extLst>
      <p:ext uri="{BB962C8B-B14F-4D97-AF65-F5344CB8AC3E}">
        <p14:creationId xmlns:p14="http://schemas.microsoft.com/office/powerpoint/2010/main" val="3759405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CA66297-D582-4578-BD8B-E50FDEBD3F48}" type="datetime1">
              <a:rPr kumimoji="1" lang="ja-JP" altLang="en-US" smtClean="0"/>
              <a:t>2016/11/2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78D6C10-8235-2F4E-9B6B-EAD05C470B7C}" type="slidenum">
              <a:rPr kumimoji="1" lang="ja-JP" altLang="en-US" smtClean="0"/>
              <a:t>‹#›</a:t>
            </a:fld>
            <a:endParaRPr kumimoji="1" lang="ja-JP" altLang="en-US"/>
          </a:p>
        </p:txBody>
      </p:sp>
    </p:spTree>
    <p:extLst>
      <p:ext uri="{BB962C8B-B14F-4D97-AF65-F5344CB8AC3E}">
        <p14:creationId xmlns:p14="http://schemas.microsoft.com/office/powerpoint/2010/main" val="3377003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C6D7E9B-6BD5-40BE-B528-C9A9B9EDB35A}" type="datetime1">
              <a:rPr kumimoji="1" lang="ja-JP" altLang="en-US" smtClean="0"/>
              <a:t>2016/11/2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78D6C10-8235-2F4E-9B6B-EAD05C470B7C}" type="slidenum">
              <a:rPr kumimoji="1" lang="ja-JP" altLang="en-US" smtClean="0"/>
              <a:t>‹#›</a:t>
            </a:fld>
            <a:endParaRPr kumimoji="1" lang="ja-JP" altLang="en-US"/>
          </a:p>
        </p:txBody>
      </p:sp>
    </p:spTree>
    <p:extLst>
      <p:ext uri="{BB962C8B-B14F-4D97-AF65-F5344CB8AC3E}">
        <p14:creationId xmlns:p14="http://schemas.microsoft.com/office/powerpoint/2010/main" val="453198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77401" y="65491"/>
            <a:ext cx="8229600" cy="1042092"/>
          </a:xfrm>
        </p:spPr>
        <p:txBody>
          <a:bodyPr/>
          <a:lstStyle/>
          <a:p>
            <a:r>
              <a:rPr kumimoji="1" lang="ja-JP" altLang="en-US" dirty="0" smtClean="0"/>
              <a:t>マスター タイトルの書式設定</a:t>
            </a:r>
            <a:endParaRPr kumimoji="1" lang="ja-JP" altLang="en-US" dirty="0"/>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814AC1A-365A-439E-887A-20FA5ACF3332}" type="datetime1">
              <a:rPr lang="ja-JP" altLang="en-US" smtClean="0">
                <a:solidFill>
                  <a:prstClr val="black">
                    <a:tint val="75000"/>
                  </a:prstClr>
                </a:solidFill>
              </a:rPr>
              <a:pPr/>
              <a:t>2016/11/2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a:t>
            </a:fld>
            <a:endParaRPr lang="ja-JP" altLang="en-US">
              <a:solidFill>
                <a:prstClr val="black">
                  <a:tint val="75000"/>
                </a:prstClr>
              </a:solidFill>
            </a:endParaRPr>
          </a:p>
        </p:txBody>
      </p:sp>
      <p:pic>
        <p:nvPicPr>
          <p:cNvPr id="7" name="図 6"/>
          <p:cNvPicPr>
            <a:picLocks noChangeAspect="1"/>
          </p:cNvPicPr>
          <p:nvPr userDrawn="1"/>
        </p:nvPicPr>
        <p:blipFill>
          <a:blip r:embed="rId2"/>
          <a:stretch>
            <a:fillRect/>
          </a:stretch>
        </p:blipFill>
        <p:spPr>
          <a:xfrm>
            <a:off x="418979" y="141987"/>
            <a:ext cx="668769" cy="823607"/>
          </a:xfrm>
          <a:prstGeom prst="rect">
            <a:avLst/>
          </a:prstGeom>
        </p:spPr>
      </p:pic>
      <p:sp>
        <p:nvSpPr>
          <p:cNvPr id="8" name="正方形/長方形 7"/>
          <p:cNvSpPr/>
          <p:nvPr userDrawn="1"/>
        </p:nvSpPr>
        <p:spPr>
          <a:xfrm>
            <a:off x="1" y="1"/>
            <a:ext cx="9144000" cy="1107582"/>
          </a:xfrm>
          <a:prstGeom prst="rect">
            <a:avLst/>
          </a:prstGeom>
          <a:noFill/>
          <a:ln w="571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Tree>
    <p:extLst>
      <p:ext uri="{BB962C8B-B14F-4D97-AF65-F5344CB8AC3E}">
        <p14:creationId xmlns:p14="http://schemas.microsoft.com/office/powerpoint/2010/main" val="761841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2E80AF87-692C-4851-BA5C-9C93FA9F41B4}" type="datetime1">
              <a:rPr lang="ja-JP" altLang="en-US" smtClean="0">
                <a:solidFill>
                  <a:prstClr val="black">
                    <a:tint val="75000"/>
                  </a:prstClr>
                </a:solidFill>
              </a:rPr>
              <a:pPr/>
              <a:t>2016/11/2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70099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77401" y="65491"/>
            <a:ext cx="8229600" cy="900103"/>
          </a:xfrm>
        </p:spPr>
        <p:txBody>
          <a:bodyPr/>
          <a:lstStyle/>
          <a:p>
            <a:r>
              <a:rPr kumimoji="1" lang="ja-JP" altLang="en-US" dirty="0" smtClean="0"/>
              <a:t>マスター タイトルの書式設定</a:t>
            </a:r>
            <a:endParaRPr kumimoji="1" lang="ja-JP" altLang="en-US" dirty="0"/>
          </a:p>
        </p:txBody>
      </p:sp>
      <p:sp>
        <p:nvSpPr>
          <p:cNvPr id="4" name="日付プレースホルダー 3"/>
          <p:cNvSpPr>
            <a:spLocks noGrp="1"/>
          </p:cNvSpPr>
          <p:nvPr>
            <p:ph type="dt" sz="half" idx="10"/>
          </p:nvPr>
        </p:nvSpPr>
        <p:spPr/>
        <p:txBody>
          <a:bodyPr/>
          <a:lstStyle/>
          <a:p>
            <a:fld id="{C814AC1A-365A-439E-887A-20FA5ACF3332}" type="datetime1">
              <a:rPr lang="ja-JP" altLang="en-US" smtClean="0">
                <a:solidFill>
                  <a:prstClr val="black">
                    <a:tint val="75000"/>
                  </a:prstClr>
                </a:solidFill>
              </a:rPr>
              <a:pPr/>
              <a:t>2016/11/2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a:t>
            </a:fld>
            <a:endParaRPr lang="ja-JP" altLang="en-US">
              <a:solidFill>
                <a:prstClr val="black">
                  <a:tint val="75000"/>
                </a:prstClr>
              </a:solidFill>
            </a:endParaRPr>
          </a:p>
        </p:txBody>
      </p:sp>
      <p:pic>
        <p:nvPicPr>
          <p:cNvPr id="7" name="図 6"/>
          <p:cNvPicPr>
            <a:picLocks noChangeAspect="1"/>
          </p:cNvPicPr>
          <p:nvPr userDrawn="1"/>
        </p:nvPicPr>
        <p:blipFill>
          <a:blip r:embed="rId2"/>
          <a:stretch>
            <a:fillRect/>
          </a:stretch>
        </p:blipFill>
        <p:spPr>
          <a:xfrm>
            <a:off x="457200" y="65491"/>
            <a:ext cx="668769" cy="823607"/>
          </a:xfrm>
          <a:prstGeom prst="rect">
            <a:avLst/>
          </a:prstGeom>
        </p:spPr>
      </p:pic>
      <p:sp>
        <p:nvSpPr>
          <p:cNvPr id="8" name="正方形/長方形 7"/>
          <p:cNvSpPr/>
          <p:nvPr userDrawn="1"/>
        </p:nvSpPr>
        <p:spPr>
          <a:xfrm>
            <a:off x="1" y="1"/>
            <a:ext cx="9144000" cy="965593"/>
          </a:xfrm>
          <a:prstGeom prst="rect">
            <a:avLst/>
          </a:prstGeom>
          <a:noFill/>
          <a:ln w="571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3206101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E04BF875-44FB-46FA-8D33-7B5DD63B30C9}" type="datetime1">
              <a:rPr lang="ja-JP" altLang="en-US" smtClean="0">
                <a:solidFill>
                  <a:prstClr val="black">
                    <a:tint val="75000"/>
                  </a:prstClr>
                </a:solidFill>
              </a:rPr>
              <a:pPr/>
              <a:t>2016/11/2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75132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81E383C6-62FE-48CD-8559-5D563370A837}" type="datetime1">
              <a:rPr lang="ja-JP" altLang="en-US" smtClean="0">
                <a:solidFill>
                  <a:prstClr val="black">
                    <a:tint val="75000"/>
                  </a:prstClr>
                </a:solidFill>
              </a:rPr>
              <a:pPr/>
              <a:t>2016/11/2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68723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BC375064-6B5F-4FDD-8879-154B01E4704F}" type="datetime1">
              <a:rPr lang="ja-JP" altLang="en-US" smtClean="0">
                <a:solidFill>
                  <a:prstClr val="black">
                    <a:tint val="75000"/>
                  </a:prstClr>
                </a:solidFill>
              </a:rPr>
              <a:pPr/>
              <a:t>2016/11/2</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1516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E4D6064F-47BA-4407-A385-A5D98D113968}" type="datetime1">
              <a:rPr lang="ja-JP" altLang="en-US" smtClean="0">
                <a:solidFill>
                  <a:prstClr val="black">
                    <a:tint val="75000"/>
                  </a:prstClr>
                </a:solidFill>
              </a:rPr>
              <a:pPr/>
              <a:t>2016/11/2</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49853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97E7D8F-2D37-4EC0-9EA0-C30B99246256}" type="datetime1">
              <a:rPr lang="ja-JP" altLang="en-US" smtClean="0">
                <a:solidFill>
                  <a:prstClr val="black">
                    <a:tint val="75000"/>
                  </a:prstClr>
                </a:solidFill>
              </a:rPr>
              <a:pPr/>
              <a:t>2016/11/2</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3679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77401" y="65491"/>
            <a:ext cx="8229600" cy="900103"/>
          </a:xfrm>
        </p:spPr>
        <p:txBody>
          <a:bodyPr/>
          <a:lstStyle/>
          <a:p>
            <a:r>
              <a:rPr kumimoji="1" lang="ja-JP" altLang="en-US" dirty="0" smtClean="0"/>
              <a:t>マスター タイトルの書式設定</a:t>
            </a:r>
            <a:endParaRPr kumimoji="1" lang="ja-JP" altLang="en-US" dirty="0"/>
          </a:p>
        </p:txBody>
      </p:sp>
      <p:sp>
        <p:nvSpPr>
          <p:cNvPr id="4" name="日付プレースホルダー 3"/>
          <p:cNvSpPr>
            <a:spLocks noGrp="1"/>
          </p:cNvSpPr>
          <p:nvPr>
            <p:ph type="dt" sz="half" idx="10"/>
          </p:nvPr>
        </p:nvSpPr>
        <p:spPr/>
        <p:txBody>
          <a:bodyPr/>
          <a:lstStyle/>
          <a:p>
            <a:fld id="{C814AC1A-365A-439E-887A-20FA5ACF3332}" type="datetime1">
              <a:rPr kumimoji="1" lang="ja-JP" altLang="en-US" smtClean="0"/>
              <a:t>2016/11/2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78D6C10-8235-2F4E-9B6B-EAD05C470B7C}" type="slidenum">
              <a:rPr kumimoji="1" lang="ja-JP" altLang="en-US" smtClean="0"/>
              <a:t>‹#›</a:t>
            </a:fld>
            <a:endParaRPr kumimoji="1" lang="ja-JP" altLang="en-US"/>
          </a:p>
        </p:txBody>
      </p:sp>
      <p:pic>
        <p:nvPicPr>
          <p:cNvPr id="7" name="図 6"/>
          <p:cNvPicPr>
            <a:picLocks noChangeAspect="1"/>
          </p:cNvPicPr>
          <p:nvPr userDrawn="1"/>
        </p:nvPicPr>
        <p:blipFill>
          <a:blip r:embed="rId2"/>
          <a:stretch>
            <a:fillRect/>
          </a:stretch>
        </p:blipFill>
        <p:spPr>
          <a:xfrm>
            <a:off x="457200" y="65491"/>
            <a:ext cx="668769" cy="823607"/>
          </a:xfrm>
          <a:prstGeom prst="rect">
            <a:avLst/>
          </a:prstGeom>
        </p:spPr>
      </p:pic>
      <p:sp>
        <p:nvSpPr>
          <p:cNvPr id="8" name="正方形/長方形 7"/>
          <p:cNvSpPr/>
          <p:nvPr userDrawn="1"/>
        </p:nvSpPr>
        <p:spPr>
          <a:xfrm>
            <a:off x="1" y="1"/>
            <a:ext cx="9144000" cy="965593"/>
          </a:xfrm>
          <a:prstGeom prst="rect">
            <a:avLst/>
          </a:prstGeom>
          <a:noFill/>
          <a:ln w="571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40751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8BFB2785-88E7-4ACF-A900-D8B664E7A66A}" type="datetime1">
              <a:rPr lang="ja-JP" altLang="en-US" smtClean="0">
                <a:solidFill>
                  <a:prstClr val="black">
                    <a:tint val="75000"/>
                  </a:prstClr>
                </a:solidFill>
              </a:rPr>
              <a:pPr/>
              <a:t>2016/11/2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34255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B80ECE8-AF88-4CB4-B45B-40A5765ECF55}" type="datetime1">
              <a:rPr lang="ja-JP" altLang="en-US" smtClean="0">
                <a:solidFill>
                  <a:prstClr val="black">
                    <a:tint val="75000"/>
                  </a:prstClr>
                </a:solidFill>
              </a:rPr>
              <a:pPr/>
              <a:t>2016/11/2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08498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CA66297-D582-4578-BD8B-E50FDEBD3F48}" type="datetime1">
              <a:rPr lang="ja-JP" altLang="en-US" smtClean="0">
                <a:solidFill>
                  <a:prstClr val="black">
                    <a:tint val="75000"/>
                  </a:prstClr>
                </a:solidFill>
              </a:rPr>
              <a:pPr/>
              <a:t>2016/11/2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620037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C6D7E9B-6BD5-40BE-B528-C9A9B9EDB35A}" type="datetime1">
              <a:rPr lang="ja-JP" altLang="en-US" smtClean="0">
                <a:solidFill>
                  <a:prstClr val="black">
                    <a:tint val="75000"/>
                  </a:prstClr>
                </a:solidFill>
              </a:rPr>
              <a:pPr/>
              <a:t>2016/11/2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835640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77401" y="65491"/>
            <a:ext cx="8229600" cy="1042092"/>
          </a:xfrm>
        </p:spPr>
        <p:txBody>
          <a:bodyPr/>
          <a:lstStyle/>
          <a:p>
            <a:r>
              <a:rPr kumimoji="1" lang="ja-JP" altLang="en-US" dirty="0" smtClean="0"/>
              <a:t>マスター タイトルの書式設定</a:t>
            </a:r>
            <a:endParaRPr kumimoji="1" lang="ja-JP" altLang="en-US" dirty="0"/>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814AC1A-365A-439E-887A-20FA5ACF3332}" type="datetime1">
              <a:rPr lang="ja-JP" altLang="en-US" smtClean="0">
                <a:solidFill>
                  <a:prstClr val="black">
                    <a:tint val="75000"/>
                  </a:prstClr>
                </a:solidFill>
              </a:rPr>
              <a:pPr/>
              <a:t>2016/11/2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a:t>
            </a:fld>
            <a:endParaRPr lang="ja-JP" altLang="en-US">
              <a:solidFill>
                <a:prstClr val="black">
                  <a:tint val="75000"/>
                </a:prstClr>
              </a:solidFill>
            </a:endParaRPr>
          </a:p>
        </p:txBody>
      </p:sp>
      <p:pic>
        <p:nvPicPr>
          <p:cNvPr id="7" name="図 6"/>
          <p:cNvPicPr>
            <a:picLocks noChangeAspect="1"/>
          </p:cNvPicPr>
          <p:nvPr userDrawn="1"/>
        </p:nvPicPr>
        <p:blipFill>
          <a:blip r:embed="rId2"/>
          <a:stretch>
            <a:fillRect/>
          </a:stretch>
        </p:blipFill>
        <p:spPr>
          <a:xfrm>
            <a:off x="418979" y="141987"/>
            <a:ext cx="668769" cy="823607"/>
          </a:xfrm>
          <a:prstGeom prst="rect">
            <a:avLst/>
          </a:prstGeom>
        </p:spPr>
      </p:pic>
      <p:sp>
        <p:nvSpPr>
          <p:cNvPr id="8" name="正方形/長方形 7"/>
          <p:cNvSpPr/>
          <p:nvPr userDrawn="1"/>
        </p:nvSpPr>
        <p:spPr>
          <a:xfrm>
            <a:off x="1" y="1"/>
            <a:ext cx="9144000" cy="1107582"/>
          </a:xfrm>
          <a:prstGeom prst="rect">
            <a:avLst/>
          </a:prstGeom>
          <a:noFill/>
          <a:ln w="571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2526784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77401" y="65493"/>
            <a:ext cx="8229600" cy="900103"/>
          </a:xfrm>
        </p:spPr>
        <p:txBody>
          <a:bodyPr/>
          <a:lstStyle/>
          <a:p>
            <a:r>
              <a:rPr kumimoji="1" lang="ja-JP" altLang="en-US" dirty="0" smtClean="0"/>
              <a:t>マスター タイトルの書式設定</a:t>
            </a:r>
            <a:endParaRPr kumimoji="1" lang="ja-JP" altLang="en-US" dirty="0"/>
          </a:p>
        </p:txBody>
      </p:sp>
      <p:sp>
        <p:nvSpPr>
          <p:cNvPr id="4" name="日付プレースホルダー 3"/>
          <p:cNvSpPr>
            <a:spLocks noGrp="1"/>
          </p:cNvSpPr>
          <p:nvPr>
            <p:ph type="dt" sz="half" idx="10"/>
          </p:nvPr>
        </p:nvSpPr>
        <p:spPr/>
        <p:txBody>
          <a:bodyPr/>
          <a:lstStyle/>
          <a:p>
            <a:fld id="{C814AC1A-365A-439E-887A-20FA5ACF3332}" type="datetime1">
              <a:rPr kumimoji="1" lang="ja-JP" altLang="en-US" smtClean="0"/>
              <a:t>2016/11/2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78D6C10-8235-2F4E-9B6B-EAD05C470B7C}" type="slidenum">
              <a:rPr kumimoji="1" lang="ja-JP" altLang="en-US" smtClean="0"/>
              <a:t>‹#›</a:t>
            </a:fld>
            <a:endParaRPr kumimoji="1" lang="ja-JP" altLang="en-US"/>
          </a:p>
        </p:txBody>
      </p:sp>
      <p:pic>
        <p:nvPicPr>
          <p:cNvPr id="7" name="図 6"/>
          <p:cNvPicPr>
            <a:picLocks noChangeAspect="1"/>
          </p:cNvPicPr>
          <p:nvPr userDrawn="1"/>
        </p:nvPicPr>
        <p:blipFill>
          <a:blip r:embed="rId2"/>
          <a:stretch>
            <a:fillRect/>
          </a:stretch>
        </p:blipFill>
        <p:spPr>
          <a:xfrm>
            <a:off x="457201" y="65491"/>
            <a:ext cx="668769" cy="823607"/>
          </a:xfrm>
          <a:prstGeom prst="rect">
            <a:avLst/>
          </a:prstGeom>
        </p:spPr>
      </p:pic>
      <p:sp>
        <p:nvSpPr>
          <p:cNvPr id="8" name="正方形/長方形 7"/>
          <p:cNvSpPr/>
          <p:nvPr userDrawn="1"/>
        </p:nvSpPr>
        <p:spPr>
          <a:xfrm>
            <a:off x="1" y="2"/>
            <a:ext cx="9144000" cy="965593"/>
          </a:xfrm>
          <a:prstGeom prst="rect">
            <a:avLst/>
          </a:prstGeom>
          <a:noFill/>
          <a:ln w="571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350"/>
          </a:p>
        </p:txBody>
      </p:sp>
    </p:spTree>
    <p:extLst>
      <p:ext uri="{BB962C8B-B14F-4D97-AF65-F5344CB8AC3E}">
        <p14:creationId xmlns:p14="http://schemas.microsoft.com/office/powerpoint/2010/main" val="39697499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2E80AF87-692C-4851-BA5C-9C93FA9F41B4}" type="datetime1">
              <a:rPr lang="ja-JP" altLang="en-US" smtClean="0">
                <a:solidFill>
                  <a:prstClr val="black">
                    <a:tint val="75000"/>
                  </a:prstClr>
                </a:solidFill>
              </a:rPr>
              <a:pPr/>
              <a:t>2016/11/2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491987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77401" y="65491"/>
            <a:ext cx="8229600" cy="900103"/>
          </a:xfrm>
        </p:spPr>
        <p:txBody>
          <a:bodyPr/>
          <a:lstStyle/>
          <a:p>
            <a:r>
              <a:rPr kumimoji="1" lang="ja-JP" altLang="en-US" dirty="0" smtClean="0"/>
              <a:t>マスター タイトルの書式設定</a:t>
            </a:r>
            <a:endParaRPr kumimoji="1" lang="ja-JP" altLang="en-US" dirty="0"/>
          </a:p>
        </p:txBody>
      </p:sp>
      <p:sp>
        <p:nvSpPr>
          <p:cNvPr id="4" name="日付プレースホルダー 3"/>
          <p:cNvSpPr>
            <a:spLocks noGrp="1"/>
          </p:cNvSpPr>
          <p:nvPr>
            <p:ph type="dt" sz="half" idx="10"/>
          </p:nvPr>
        </p:nvSpPr>
        <p:spPr/>
        <p:txBody>
          <a:bodyPr/>
          <a:lstStyle/>
          <a:p>
            <a:fld id="{C814AC1A-365A-439E-887A-20FA5ACF3332}" type="datetime1">
              <a:rPr lang="ja-JP" altLang="en-US" smtClean="0">
                <a:solidFill>
                  <a:prstClr val="black">
                    <a:tint val="75000"/>
                  </a:prstClr>
                </a:solidFill>
              </a:rPr>
              <a:pPr/>
              <a:t>2016/11/2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a:t>
            </a:fld>
            <a:endParaRPr lang="ja-JP" altLang="en-US">
              <a:solidFill>
                <a:prstClr val="black">
                  <a:tint val="75000"/>
                </a:prstClr>
              </a:solidFill>
            </a:endParaRPr>
          </a:p>
        </p:txBody>
      </p:sp>
      <p:pic>
        <p:nvPicPr>
          <p:cNvPr id="7" name="図 6"/>
          <p:cNvPicPr>
            <a:picLocks noChangeAspect="1"/>
          </p:cNvPicPr>
          <p:nvPr userDrawn="1"/>
        </p:nvPicPr>
        <p:blipFill>
          <a:blip r:embed="rId2"/>
          <a:stretch>
            <a:fillRect/>
          </a:stretch>
        </p:blipFill>
        <p:spPr>
          <a:xfrm>
            <a:off x="457200" y="65491"/>
            <a:ext cx="668769" cy="823607"/>
          </a:xfrm>
          <a:prstGeom prst="rect">
            <a:avLst/>
          </a:prstGeom>
        </p:spPr>
      </p:pic>
      <p:sp>
        <p:nvSpPr>
          <p:cNvPr id="8" name="正方形/長方形 7"/>
          <p:cNvSpPr/>
          <p:nvPr userDrawn="1"/>
        </p:nvSpPr>
        <p:spPr>
          <a:xfrm>
            <a:off x="1" y="1"/>
            <a:ext cx="9144000" cy="965593"/>
          </a:xfrm>
          <a:prstGeom prst="rect">
            <a:avLst/>
          </a:prstGeom>
          <a:noFill/>
          <a:ln w="571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40646866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E04BF875-44FB-46FA-8D33-7B5DD63B30C9}" type="datetime1">
              <a:rPr lang="ja-JP" altLang="en-US" smtClean="0">
                <a:solidFill>
                  <a:prstClr val="black">
                    <a:tint val="75000"/>
                  </a:prstClr>
                </a:solidFill>
              </a:rPr>
              <a:pPr/>
              <a:t>2016/11/2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484817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81E383C6-62FE-48CD-8559-5D563370A837}" type="datetime1">
              <a:rPr lang="ja-JP" altLang="en-US" smtClean="0">
                <a:solidFill>
                  <a:prstClr val="black">
                    <a:tint val="75000"/>
                  </a:prstClr>
                </a:solidFill>
              </a:rPr>
              <a:pPr/>
              <a:t>2016/11/2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01614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E04BF875-44FB-46FA-8D33-7B5DD63B30C9}" type="datetime1">
              <a:rPr kumimoji="1" lang="ja-JP" altLang="en-US" smtClean="0"/>
              <a:t>2016/11/2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78D6C10-8235-2F4E-9B6B-EAD05C470B7C}" type="slidenum">
              <a:rPr kumimoji="1" lang="ja-JP" altLang="en-US" smtClean="0"/>
              <a:t>‹#›</a:t>
            </a:fld>
            <a:endParaRPr kumimoji="1" lang="ja-JP" altLang="en-US"/>
          </a:p>
        </p:txBody>
      </p:sp>
    </p:spTree>
    <p:extLst>
      <p:ext uri="{BB962C8B-B14F-4D97-AF65-F5344CB8AC3E}">
        <p14:creationId xmlns:p14="http://schemas.microsoft.com/office/powerpoint/2010/main" val="15062240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BC375064-6B5F-4FDD-8879-154B01E4704F}" type="datetime1">
              <a:rPr lang="ja-JP" altLang="en-US" smtClean="0">
                <a:solidFill>
                  <a:prstClr val="black">
                    <a:tint val="75000"/>
                  </a:prstClr>
                </a:solidFill>
              </a:rPr>
              <a:pPr/>
              <a:t>2016/11/2</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714637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E4D6064F-47BA-4407-A385-A5D98D113968}" type="datetime1">
              <a:rPr lang="ja-JP" altLang="en-US" smtClean="0">
                <a:solidFill>
                  <a:prstClr val="black">
                    <a:tint val="75000"/>
                  </a:prstClr>
                </a:solidFill>
              </a:rPr>
              <a:pPr/>
              <a:t>2016/11/2</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668749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97E7D8F-2D37-4EC0-9EA0-C30B99246256}" type="datetime1">
              <a:rPr lang="ja-JP" altLang="en-US" smtClean="0">
                <a:solidFill>
                  <a:prstClr val="black">
                    <a:tint val="75000"/>
                  </a:prstClr>
                </a:solidFill>
              </a:rPr>
              <a:pPr/>
              <a:t>2016/11/2</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091502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8BFB2785-88E7-4ACF-A900-D8B664E7A66A}" type="datetime1">
              <a:rPr lang="ja-JP" altLang="en-US" smtClean="0">
                <a:solidFill>
                  <a:prstClr val="black">
                    <a:tint val="75000"/>
                  </a:prstClr>
                </a:solidFill>
              </a:rPr>
              <a:pPr/>
              <a:t>2016/11/2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861446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B80ECE8-AF88-4CB4-B45B-40A5765ECF55}" type="datetime1">
              <a:rPr lang="ja-JP" altLang="en-US" smtClean="0">
                <a:solidFill>
                  <a:prstClr val="black">
                    <a:tint val="75000"/>
                  </a:prstClr>
                </a:solidFill>
              </a:rPr>
              <a:pPr/>
              <a:t>2016/11/2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868472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CA66297-D582-4578-BD8B-E50FDEBD3F48}" type="datetime1">
              <a:rPr lang="ja-JP" altLang="en-US" smtClean="0">
                <a:solidFill>
                  <a:prstClr val="black">
                    <a:tint val="75000"/>
                  </a:prstClr>
                </a:solidFill>
              </a:rPr>
              <a:pPr/>
              <a:t>2016/11/2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164064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C6D7E9B-6BD5-40BE-B528-C9A9B9EDB35A}" type="datetime1">
              <a:rPr lang="ja-JP" altLang="en-US" smtClean="0">
                <a:solidFill>
                  <a:prstClr val="black">
                    <a:tint val="75000"/>
                  </a:prstClr>
                </a:solidFill>
              </a:rPr>
              <a:pPr/>
              <a:t>2016/11/2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549922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77401" y="65491"/>
            <a:ext cx="8229600" cy="1042092"/>
          </a:xfrm>
        </p:spPr>
        <p:txBody>
          <a:bodyPr/>
          <a:lstStyle/>
          <a:p>
            <a:r>
              <a:rPr kumimoji="1" lang="ja-JP" altLang="en-US" dirty="0" smtClean="0"/>
              <a:t>マスター タイトルの書式設定</a:t>
            </a:r>
            <a:endParaRPr kumimoji="1" lang="ja-JP" altLang="en-US" dirty="0"/>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814AC1A-365A-439E-887A-20FA5ACF3332}" type="datetime1">
              <a:rPr lang="ja-JP" altLang="en-US" smtClean="0">
                <a:solidFill>
                  <a:prstClr val="black">
                    <a:tint val="75000"/>
                  </a:prstClr>
                </a:solidFill>
              </a:rPr>
              <a:pPr/>
              <a:t>2016/11/2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a:t>
            </a:fld>
            <a:endParaRPr lang="ja-JP" altLang="en-US">
              <a:solidFill>
                <a:prstClr val="black">
                  <a:tint val="75000"/>
                </a:prstClr>
              </a:solidFill>
            </a:endParaRPr>
          </a:p>
        </p:txBody>
      </p:sp>
      <p:pic>
        <p:nvPicPr>
          <p:cNvPr id="7" name="図 6"/>
          <p:cNvPicPr>
            <a:picLocks noChangeAspect="1"/>
          </p:cNvPicPr>
          <p:nvPr userDrawn="1"/>
        </p:nvPicPr>
        <p:blipFill>
          <a:blip r:embed="rId2"/>
          <a:stretch>
            <a:fillRect/>
          </a:stretch>
        </p:blipFill>
        <p:spPr>
          <a:xfrm>
            <a:off x="418979" y="141987"/>
            <a:ext cx="668769" cy="823607"/>
          </a:xfrm>
          <a:prstGeom prst="rect">
            <a:avLst/>
          </a:prstGeom>
        </p:spPr>
      </p:pic>
      <p:sp>
        <p:nvSpPr>
          <p:cNvPr id="8" name="正方形/長方形 7"/>
          <p:cNvSpPr/>
          <p:nvPr userDrawn="1"/>
        </p:nvSpPr>
        <p:spPr>
          <a:xfrm>
            <a:off x="1" y="1"/>
            <a:ext cx="9144000" cy="1107582"/>
          </a:xfrm>
          <a:prstGeom prst="rect">
            <a:avLst/>
          </a:prstGeom>
          <a:noFill/>
          <a:ln w="571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1898433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81E383C6-62FE-48CD-8559-5D563370A837}" type="datetime1">
              <a:rPr kumimoji="1" lang="ja-JP" altLang="en-US" smtClean="0"/>
              <a:t>2016/11/2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78D6C10-8235-2F4E-9B6B-EAD05C470B7C}" type="slidenum">
              <a:rPr kumimoji="1" lang="ja-JP" altLang="en-US" smtClean="0"/>
              <a:t>‹#›</a:t>
            </a:fld>
            <a:endParaRPr kumimoji="1" lang="ja-JP" altLang="en-US"/>
          </a:p>
        </p:txBody>
      </p:sp>
    </p:spTree>
    <p:extLst>
      <p:ext uri="{BB962C8B-B14F-4D97-AF65-F5344CB8AC3E}">
        <p14:creationId xmlns:p14="http://schemas.microsoft.com/office/powerpoint/2010/main" val="2514420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BC375064-6B5F-4FDD-8879-154B01E4704F}" type="datetime1">
              <a:rPr kumimoji="1" lang="ja-JP" altLang="en-US" smtClean="0"/>
              <a:t>2016/11/2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78D6C10-8235-2F4E-9B6B-EAD05C470B7C}" type="slidenum">
              <a:rPr kumimoji="1" lang="ja-JP" altLang="en-US" smtClean="0"/>
              <a:t>‹#›</a:t>
            </a:fld>
            <a:endParaRPr kumimoji="1" lang="ja-JP" altLang="en-US"/>
          </a:p>
        </p:txBody>
      </p:sp>
    </p:spTree>
    <p:extLst>
      <p:ext uri="{BB962C8B-B14F-4D97-AF65-F5344CB8AC3E}">
        <p14:creationId xmlns:p14="http://schemas.microsoft.com/office/powerpoint/2010/main" val="1818439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E4D6064F-47BA-4407-A385-A5D98D113968}" type="datetime1">
              <a:rPr kumimoji="1" lang="ja-JP" altLang="en-US" smtClean="0"/>
              <a:t>2016/11/2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78D6C10-8235-2F4E-9B6B-EAD05C470B7C}" type="slidenum">
              <a:rPr kumimoji="1" lang="ja-JP" altLang="en-US" smtClean="0"/>
              <a:t>‹#›</a:t>
            </a:fld>
            <a:endParaRPr kumimoji="1" lang="ja-JP" altLang="en-US"/>
          </a:p>
        </p:txBody>
      </p:sp>
    </p:spTree>
    <p:extLst>
      <p:ext uri="{BB962C8B-B14F-4D97-AF65-F5344CB8AC3E}">
        <p14:creationId xmlns:p14="http://schemas.microsoft.com/office/powerpoint/2010/main" val="1909151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97E7D8F-2D37-4EC0-9EA0-C30B99246256}" type="datetime1">
              <a:rPr kumimoji="1" lang="ja-JP" altLang="en-US" smtClean="0"/>
              <a:t>2016/11/2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78D6C10-8235-2F4E-9B6B-EAD05C470B7C}" type="slidenum">
              <a:rPr kumimoji="1" lang="ja-JP" altLang="en-US" smtClean="0"/>
              <a:t>‹#›</a:t>
            </a:fld>
            <a:endParaRPr kumimoji="1" lang="ja-JP" altLang="en-US"/>
          </a:p>
        </p:txBody>
      </p:sp>
    </p:spTree>
    <p:extLst>
      <p:ext uri="{BB962C8B-B14F-4D97-AF65-F5344CB8AC3E}">
        <p14:creationId xmlns:p14="http://schemas.microsoft.com/office/powerpoint/2010/main" val="3317639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8BFB2785-88E7-4ACF-A900-D8B664E7A66A}" type="datetime1">
              <a:rPr kumimoji="1" lang="ja-JP" altLang="en-US" smtClean="0"/>
              <a:t>2016/11/2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78D6C10-8235-2F4E-9B6B-EAD05C470B7C}" type="slidenum">
              <a:rPr kumimoji="1" lang="ja-JP" altLang="en-US" smtClean="0"/>
              <a:t>‹#›</a:t>
            </a:fld>
            <a:endParaRPr kumimoji="1" lang="ja-JP" altLang="en-US"/>
          </a:p>
        </p:txBody>
      </p:sp>
    </p:spTree>
    <p:extLst>
      <p:ext uri="{BB962C8B-B14F-4D97-AF65-F5344CB8AC3E}">
        <p14:creationId xmlns:p14="http://schemas.microsoft.com/office/powerpoint/2010/main" val="2789808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B80ECE8-AF88-4CB4-B45B-40A5765ECF55}" type="datetime1">
              <a:rPr kumimoji="1" lang="ja-JP" altLang="en-US" smtClean="0"/>
              <a:t>2016/11/2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78D6C10-8235-2F4E-9B6B-EAD05C470B7C}" type="slidenum">
              <a:rPr kumimoji="1" lang="ja-JP" altLang="en-US" smtClean="0"/>
              <a:t>‹#›</a:t>
            </a:fld>
            <a:endParaRPr kumimoji="1" lang="ja-JP" altLang="en-US"/>
          </a:p>
        </p:txBody>
      </p:sp>
    </p:spTree>
    <p:extLst>
      <p:ext uri="{BB962C8B-B14F-4D97-AF65-F5344CB8AC3E}">
        <p14:creationId xmlns:p14="http://schemas.microsoft.com/office/powerpoint/2010/main" val="206735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9B0F02-9DEE-4B64-998A-1CD995F7F7BB}" type="datetime1">
              <a:rPr kumimoji="1" lang="ja-JP" altLang="en-US" smtClean="0"/>
              <a:t>2016/11/2</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8D6C10-8235-2F4E-9B6B-EAD05C470B7C}" type="slidenum">
              <a:rPr kumimoji="1" lang="ja-JP" altLang="en-US" smtClean="0"/>
              <a:t>‹#›</a:t>
            </a:fld>
            <a:endParaRPr kumimoji="1" lang="ja-JP" altLang="en-US"/>
          </a:p>
        </p:txBody>
      </p:sp>
    </p:spTree>
    <p:extLst>
      <p:ext uri="{BB962C8B-B14F-4D97-AF65-F5344CB8AC3E}">
        <p14:creationId xmlns:p14="http://schemas.microsoft.com/office/powerpoint/2010/main" val="17288305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9B0F02-9DEE-4B64-998A-1CD995F7F7BB}" type="datetime1">
              <a:rPr lang="ja-JP" altLang="en-US" smtClean="0">
                <a:solidFill>
                  <a:prstClr val="black">
                    <a:tint val="75000"/>
                  </a:prstClr>
                </a:solidFill>
              </a:rPr>
              <a:pPr/>
              <a:t>2016/11/2</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8D6C10-8235-2F4E-9B6B-EAD05C470B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6811605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hdr="0" ftr="0" dt="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9B0F02-9DEE-4B64-998A-1CD995F7F7BB}" type="datetime1">
              <a:rPr lang="ja-JP" altLang="en-US" smtClean="0">
                <a:solidFill>
                  <a:prstClr val="black">
                    <a:tint val="75000"/>
                  </a:prstClr>
                </a:solidFill>
              </a:rPr>
              <a:pPr/>
              <a:t>2016/11/2</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8D6C10-8235-2F4E-9B6B-EAD05C470B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967336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hdr="0" ftr="0" dt="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39.jp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hyperlink" Target="http://www.city.tsuchiura.lg.jp/page/page008732.html" TargetMode="External"/><Relationship Id="rId13" Type="http://schemas.openxmlformats.org/officeDocument/2006/relationships/hyperlink" Target="http://www.t-koutsu.jp/index.html" TargetMode="External"/><Relationship Id="rId3" Type="http://schemas.openxmlformats.org/officeDocument/2006/relationships/hyperlink" Target="http://www.city.tsuchiura.lg.jp/page/page000289.html" TargetMode="External"/><Relationship Id="rId7" Type="http://schemas.openxmlformats.org/officeDocument/2006/relationships/hyperlink" Target="http://www.city.tsuchiura.lg.jp/page/page005477.html" TargetMode="External"/><Relationship Id="rId12" Type="http://schemas.openxmlformats.org/officeDocument/2006/relationships/hyperlink" Target="http://npo-kirara.org/" TargetMode="External"/><Relationship Id="rId2" Type="http://schemas.openxmlformats.org/officeDocument/2006/relationships/hyperlink" Target="http://www.pref.ibaraki.jp/nourinsuisan/nokan/katsei/cont/guide/map_south16.html" TargetMode="External"/><Relationship Id="rId1" Type="http://schemas.openxmlformats.org/officeDocument/2006/relationships/slideLayout" Target="../slideLayouts/slideLayout2.xml"/><Relationship Id="rId6" Type="http://schemas.openxmlformats.org/officeDocument/2006/relationships/hyperlink" Target="http://www.city.tsuchiura.lg.jp/page/page008782.html" TargetMode="External"/><Relationship Id="rId11" Type="http://schemas.openxmlformats.org/officeDocument/2006/relationships/hyperlink" Target="http://www.tsuchiura-kankou.jp/guide_map/index.html" TargetMode="External"/><Relationship Id="rId5" Type="http://schemas.openxmlformats.org/officeDocument/2006/relationships/hyperlink" Target="http://www.mlit.go.jp/pri/houkoku/gaiyou/pdf/H07.03.4.pdf" TargetMode="External"/><Relationship Id="rId10" Type="http://schemas.openxmlformats.org/officeDocument/2006/relationships/hyperlink" Target="https://www.pref.ibaraki.jp/kikaku/chikei/kennan/20160511.html" TargetMode="External"/><Relationship Id="rId4" Type="http://schemas.openxmlformats.org/officeDocument/2006/relationships/hyperlink" Target="http://www.city.tsuchiura.lg.jp/page/dir001548.html" TargetMode="External"/><Relationship Id="rId9" Type="http://schemas.openxmlformats.org/officeDocument/2006/relationships/hyperlink" Target="http://tsukuba-geopark.jp/"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chart" Target="../charts/chart1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chart" Target="../charts/chart1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chart" Target="../charts/char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chart" Target="../charts/chart14.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chart" Target="../charts/chart15.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chart" Target="../charts/chart16.xml"/></Relationships>
</file>

<file path=ppt/slides/_rels/slide5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12.xml"/><Relationship Id="rId4" Type="http://schemas.openxmlformats.org/officeDocument/2006/relationships/image" Target="../media/image49.jpg"/></Relationships>
</file>

<file path=ppt/slides/_rels/slide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6" name="テキスト ボックス 5"/>
          <p:cNvSpPr txBox="1"/>
          <p:nvPr/>
        </p:nvSpPr>
        <p:spPr>
          <a:xfrm>
            <a:off x="2387720" y="5230256"/>
            <a:ext cx="6652688" cy="1508105"/>
          </a:xfrm>
          <a:prstGeom prst="rect">
            <a:avLst/>
          </a:prstGeom>
          <a:solidFill>
            <a:schemeClr val="bg1"/>
          </a:solidFill>
        </p:spPr>
        <p:txBody>
          <a:bodyPr wrap="square" rtlCol="0">
            <a:spAutoFit/>
          </a:bodyPr>
          <a:lstStyle/>
          <a:p>
            <a:r>
              <a:rPr kumimoji="1" lang="ja-JP" altLang="en-US" sz="2400" dirty="0" smtClean="0"/>
              <a:t>都市計画マスタープラン策定実習</a:t>
            </a:r>
            <a:r>
              <a:rPr kumimoji="1" lang="en-US" altLang="ja-JP" sz="2400" dirty="0" smtClean="0"/>
              <a:t>8</a:t>
            </a:r>
            <a:r>
              <a:rPr kumimoji="1" lang="ja-JP" altLang="en-US" sz="2400" dirty="0" smtClean="0"/>
              <a:t>班</a:t>
            </a:r>
            <a:endParaRPr kumimoji="1" lang="en-US" altLang="ja-JP" sz="2400" dirty="0" smtClean="0"/>
          </a:p>
          <a:p>
            <a:endParaRPr kumimoji="1" lang="en-US" altLang="ja-JP" sz="800" dirty="0" smtClean="0"/>
          </a:p>
          <a:p>
            <a:r>
              <a:rPr kumimoji="1" lang="ja-JP" altLang="en-US" sz="2000" dirty="0" smtClean="0"/>
              <a:t>班長 </a:t>
            </a:r>
            <a:r>
              <a:rPr kumimoji="1" lang="en-US" altLang="ja-JP" sz="2000" dirty="0" smtClean="0"/>
              <a:t>201411226</a:t>
            </a:r>
            <a:r>
              <a:rPr lang="ja-JP" altLang="en-US" sz="2000" dirty="0" smtClean="0"/>
              <a:t> </a:t>
            </a:r>
            <a:r>
              <a:rPr kumimoji="1" lang="ja-JP" altLang="en-US" sz="2000" dirty="0" smtClean="0"/>
              <a:t>東 達志　　   副班長 </a:t>
            </a:r>
            <a:r>
              <a:rPr kumimoji="1" lang="en-US" altLang="ja-JP" sz="2000" dirty="0" smtClean="0"/>
              <a:t>201411283</a:t>
            </a:r>
            <a:r>
              <a:rPr lang="ja-JP" altLang="en-US" sz="2000" dirty="0" smtClean="0"/>
              <a:t> </a:t>
            </a:r>
            <a:r>
              <a:rPr kumimoji="1" lang="ja-JP" altLang="en-US" sz="2000" dirty="0" smtClean="0"/>
              <a:t>武田 健太郎</a:t>
            </a:r>
            <a:endParaRPr kumimoji="1" lang="en-US" altLang="ja-JP" sz="2000" dirty="0" smtClean="0"/>
          </a:p>
          <a:p>
            <a:r>
              <a:rPr lang="ja-JP" altLang="en-US" sz="2000" dirty="0" smtClean="0"/>
              <a:t>　　　 </a:t>
            </a:r>
            <a:r>
              <a:rPr lang="en-US" altLang="ja-JP" sz="2000" dirty="0" smtClean="0"/>
              <a:t>201411277</a:t>
            </a:r>
            <a:r>
              <a:rPr lang="ja-JP" altLang="en-US" sz="2000" dirty="0" smtClean="0"/>
              <a:t> 瀬藤 乃介　                </a:t>
            </a:r>
            <a:r>
              <a:rPr lang="en-US" altLang="ja-JP" sz="2000" dirty="0" smtClean="0"/>
              <a:t>201411318</a:t>
            </a:r>
            <a:r>
              <a:rPr lang="ja-JP" altLang="en-US" sz="2000" dirty="0" smtClean="0"/>
              <a:t> 松本 奈々</a:t>
            </a:r>
            <a:endParaRPr lang="en-US" altLang="ja-JP" sz="2000" dirty="0" smtClean="0"/>
          </a:p>
          <a:p>
            <a:r>
              <a:rPr kumimoji="1" lang="ja-JP" altLang="en-US" sz="2000" dirty="0" smtClean="0"/>
              <a:t>　　　 </a:t>
            </a:r>
            <a:r>
              <a:rPr kumimoji="1" lang="en-US" altLang="ja-JP" sz="2000" dirty="0" smtClean="0"/>
              <a:t>201411323</a:t>
            </a:r>
            <a:r>
              <a:rPr lang="ja-JP" altLang="en-US" sz="2000" dirty="0" smtClean="0"/>
              <a:t> </a:t>
            </a:r>
            <a:r>
              <a:rPr kumimoji="1" lang="ja-JP" altLang="en-US" sz="2000" dirty="0" smtClean="0"/>
              <a:t>水谷 功輝     　　　</a:t>
            </a:r>
            <a:r>
              <a:rPr kumimoji="1" lang="en-US" altLang="ja-JP" sz="2000" dirty="0" smtClean="0"/>
              <a:t>TA </a:t>
            </a:r>
            <a:r>
              <a:rPr kumimoji="1" lang="ja-JP" altLang="en-US" sz="2000" dirty="0" smtClean="0"/>
              <a:t>　　　　　　　若林優妃 </a:t>
            </a:r>
            <a:endParaRPr kumimoji="1" lang="ja-JP" altLang="en-US" sz="2000" dirty="0"/>
          </a:p>
        </p:txBody>
      </p:sp>
      <p:sp>
        <p:nvSpPr>
          <p:cNvPr id="4" name="正方形/長方形 3"/>
          <p:cNvSpPr/>
          <p:nvPr/>
        </p:nvSpPr>
        <p:spPr>
          <a:xfrm>
            <a:off x="242930" y="224135"/>
            <a:ext cx="6330579" cy="1446550"/>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ja-JP" altLang="en-US" sz="8800" b="0" cap="none" spc="0" dirty="0" smtClean="0">
                <a:ln w="0">
                  <a:noFill/>
                </a:ln>
                <a:solidFill>
                  <a:srgbClr val="00B050"/>
                </a:solidFill>
                <a:effectLst>
                  <a:innerShdw blurRad="63500" dist="50800">
                    <a:prstClr val="black">
                      <a:alpha val="50000"/>
                    </a:prstClr>
                  </a:innerShdw>
                </a:effectLst>
                <a:latin typeface="HGP創英角ﾎﾟｯﾌﾟ体" panose="040B0A00000000000000" pitchFamily="50" charset="-128"/>
                <a:ea typeface="HGP創英角ﾎﾟｯﾌﾟ体" panose="040B0A00000000000000" pitchFamily="50" charset="-128"/>
              </a:rPr>
              <a:t>つちうらいふ</a:t>
            </a:r>
            <a:endParaRPr lang="ja-JP" altLang="en-US" sz="8800" b="0" cap="none" spc="0" dirty="0">
              <a:ln w="0">
                <a:noFill/>
              </a:ln>
              <a:solidFill>
                <a:srgbClr val="00B050"/>
              </a:solidFill>
              <a:effectLst>
                <a:innerShdw blurRad="63500" dist="50800">
                  <a:prstClr val="black">
                    <a:alpha val="50000"/>
                  </a:prstClr>
                </a:innerShdw>
              </a:effectLst>
              <a:latin typeface="HGP創英角ﾎﾟｯﾌﾟ体" panose="040B0A00000000000000" pitchFamily="50" charset="-128"/>
              <a:ea typeface="HGP創英角ﾎﾟｯﾌﾟ体" panose="040B0A00000000000000" pitchFamily="50" charset="-128"/>
            </a:endParaRPr>
          </a:p>
        </p:txBody>
      </p:sp>
      <p:sp>
        <p:nvSpPr>
          <p:cNvPr id="7" name="正方形/長方形 6"/>
          <p:cNvSpPr/>
          <p:nvPr/>
        </p:nvSpPr>
        <p:spPr>
          <a:xfrm>
            <a:off x="0" y="2184706"/>
            <a:ext cx="9144000" cy="769441"/>
          </a:xfrm>
          <a:prstGeom prst="rect">
            <a:avLst/>
          </a:prstGeom>
          <a:noFill/>
        </p:spPr>
        <p:txBody>
          <a:bodyPr wrap="square" lIns="91440" tIns="45720" rIns="91440" bIns="45720">
            <a:spAutoFit/>
          </a:bodyPr>
          <a:lstStyle/>
          <a:p>
            <a:pPr algn="ctr"/>
            <a:r>
              <a:rPr lang="ja-JP" altLang="en-US" sz="4000" b="0" cap="none" spc="0" dirty="0" smtClean="0">
                <a:ln w="0"/>
                <a:solidFill>
                  <a:srgbClr val="00B050"/>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～みんなの</a:t>
            </a:r>
            <a:r>
              <a:rPr lang="ja-JP" altLang="en-US" sz="4400" b="0" cap="none" spc="0" dirty="0" smtClean="0">
                <a:ln w="0"/>
                <a:solidFill>
                  <a:schemeClr val="accent6"/>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「住みたい」</a:t>
            </a:r>
            <a:r>
              <a:rPr lang="ja-JP" altLang="en-US" sz="4000" b="0" cap="none" spc="0" dirty="0" smtClean="0">
                <a:ln w="0"/>
                <a:solidFill>
                  <a:srgbClr val="00B050"/>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叶えるミライ～</a:t>
            </a:r>
            <a:endParaRPr lang="ja-JP" altLang="en-US" sz="4000" b="0" cap="none" spc="0" dirty="0">
              <a:ln w="0"/>
              <a:solidFill>
                <a:srgbClr val="00B050"/>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endParaRPr>
          </a:p>
        </p:txBody>
      </p:sp>
      <p:pic>
        <p:nvPicPr>
          <p:cNvPr id="8" name="図 7"/>
          <p:cNvPicPr>
            <a:picLocks noChangeAspect="1"/>
          </p:cNvPicPr>
          <p:nvPr/>
        </p:nvPicPr>
        <p:blipFill>
          <a:blip r:embed="rId3"/>
          <a:stretch>
            <a:fillRect/>
          </a:stretch>
        </p:blipFill>
        <p:spPr>
          <a:xfrm>
            <a:off x="1163783" y="5230256"/>
            <a:ext cx="1223938" cy="1507313"/>
          </a:xfrm>
          <a:prstGeom prst="rect">
            <a:avLst/>
          </a:prstGeom>
        </p:spPr>
      </p:pic>
    </p:spTree>
    <p:extLst>
      <p:ext uri="{BB962C8B-B14F-4D97-AF65-F5344CB8AC3E}">
        <p14:creationId xmlns:p14="http://schemas.microsoft.com/office/powerpoint/2010/main" val="19175770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事業所数と販売額の推移</a:t>
            </a:r>
            <a:endParaRPr kumimoji="1" lang="ja-JP" altLang="en-US" dirty="0"/>
          </a:p>
        </p:txBody>
      </p:sp>
      <p:sp>
        <p:nvSpPr>
          <p:cNvPr id="3" name="コンテンツ プレースホルダー 2"/>
          <p:cNvSpPr>
            <a:spLocks noGrp="1"/>
          </p:cNvSpPr>
          <p:nvPr>
            <p:ph idx="4294967295"/>
          </p:nvPr>
        </p:nvSpPr>
        <p:spPr>
          <a:xfrm>
            <a:off x="457200" y="1600200"/>
            <a:ext cx="8229600" cy="4525963"/>
          </a:xfrm>
        </p:spPr>
        <p:txBody>
          <a:bodyPr/>
          <a:lstStyle/>
          <a:p>
            <a:pPr marL="0" indent="0">
              <a:buNone/>
            </a:pPr>
            <a:endParaRPr lang="en-US" altLang="ja-JP" dirty="0"/>
          </a:p>
          <a:p>
            <a:endParaRPr lang="en-US" altLang="ja-JP" dirty="0"/>
          </a:p>
        </p:txBody>
      </p:sp>
      <p:graphicFrame>
        <p:nvGraphicFramePr>
          <p:cNvPr id="9" name="グラフ 8"/>
          <p:cNvGraphicFramePr>
            <a:graphicFrameLocks/>
          </p:cNvGraphicFramePr>
          <p:nvPr>
            <p:extLst>
              <p:ext uri="{D42A27DB-BD31-4B8C-83A1-F6EECF244321}">
                <p14:modId xmlns:p14="http://schemas.microsoft.com/office/powerpoint/2010/main" val="2652377696"/>
              </p:ext>
            </p:extLst>
          </p:nvPr>
        </p:nvGraphicFramePr>
        <p:xfrm>
          <a:off x="1146170" y="1076626"/>
          <a:ext cx="7198831" cy="4731440"/>
        </p:xfrm>
        <a:graphic>
          <a:graphicData uri="http://schemas.openxmlformats.org/drawingml/2006/chart">
            <c:chart xmlns:c="http://schemas.openxmlformats.org/drawingml/2006/chart" xmlns:r="http://schemas.openxmlformats.org/officeDocument/2006/relationships" r:id="rId3"/>
          </a:graphicData>
        </a:graphic>
      </p:graphicFrame>
      <p:sp>
        <p:nvSpPr>
          <p:cNvPr id="10" name="円形吹き出し 9"/>
          <p:cNvSpPr/>
          <p:nvPr/>
        </p:nvSpPr>
        <p:spPr>
          <a:xfrm>
            <a:off x="5075582" y="2226469"/>
            <a:ext cx="2743201" cy="781774"/>
          </a:xfrm>
          <a:prstGeom prst="wedgeEllipseCallout">
            <a:avLst>
              <a:gd name="adj1" fmla="val -34843"/>
              <a:gd name="adj2" fmla="val 862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000" b="1" dirty="0" smtClean="0">
                <a:solidFill>
                  <a:schemeClr val="tx1"/>
                </a:solidFill>
              </a:rPr>
              <a:t>リーマンショック</a:t>
            </a:r>
            <a:endParaRPr kumimoji="1" lang="ja-JP" altLang="en-US" sz="2000" b="1" dirty="0">
              <a:solidFill>
                <a:schemeClr val="tx1"/>
              </a:solidFill>
            </a:endParaRPr>
          </a:p>
        </p:txBody>
      </p:sp>
      <p:sp>
        <p:nvSpPr>
          <p:cNvPr id="11" name="正方形/長方形 10"/>
          <p:cNvSpPr/>
          <p:nvPr/>
        </p:nvSpPr>
        <p:spPr>
          <a:xfrm>
            <a:off x="0" y="5724518"/>
            <a:ext cx="9144000" cy="1131047"/>
          </a:xfrm>
          <a:prstGeom prst="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a:t>事業所数は減少傾向だが販売額は増加傾向</a:t>
            </a:r>
          </a:p>
        </p:txBody>
      </p:sp>
      <p:sp>
        <p:nvSpPr>
          <p:cNvPr id="7" name="テキスト ボックス 6"/>
          <p:cNvSpPr txBox="1"/>
          <p:nvPr/>
        </p:nvSpPr>
        <p:spPr>
          <a:xfrm>
            <a:off x="3381541" y="5438734"/>
            <a:ext cx="562975" cy="369332"/>
          </a:xfrm>
          <a:prstGeom prst="rect">
            <a:avLst/>
          </a:prstGeom>
          <a:noFill/>
        </p:spPr>
        <p:txBody>
          <a:bodyPr wrap="none" rtlCol="0">
            <a:spAutoFit/>
          </a:bodyPr>
          <a:lstStyle/>
          <a:p>
            <a:r>
              <a:rPr kumimoji="1" lang="en-US" altLang="ja-JP" dirty="0" smtClean="0"/>
              <a:t>H16</a:t>
            </a:r>
            <a:endParaRPr kumimoji="1" lang="ja-JP" altLang="en-US" dirty="0"/>
          </a:p>
        </p:txBody>
      </p:sp>
      <p:sp>
        <p:nvSpPr>
          <p:cNvPr id="8" name="テキスト ボックス 7"/>
          <p:cNvSpPr txBox="1"/>
          <p:nvPr/>
        </p:nvSpPr>
        <p:spPr>
          <a:xfrm>
            <a:off x="4586036" y="5438734"/>
            <a:ext cx="562975" cy="369332"/>
          </a:xfrm>
          <a:prstGeom prst="rect">
            <a:avLst/>
          </a:prstGeom>
          <a:noFill/>
        </p:spPr>
        <p:txBody>
          <a:bodyPr wrap="none" rtlCol="0">
            <a:spAutoFit/>
          </a:bodyPr>
          <a:lstStyle/>
          <a:p>
            <a:r>
              <a:rPr kumimoji="1" lang="en-US" altLang="ja-JP" dirty="0" smtClean="0"/>
              <a:t>H19</a:t>
            </a:r>
            <a:endParaRPr kumimoji="1" lang="ja-JP" altLang="en-US" dirty="0"/>
          </a:p>
        </p:txBody>
      </p:sp>
      <p:sp>
        <p:nvSpPr>
          <p:cNvPr id="12" name="テキスト ボックス 11"/>
          <p:cNvSpPr txBox="1"/>
          <p:nvPr/>
        </p:nvSpPr>
        <p:spPr>
          <a:xfrm>
            <a:off x="5790531" y="5450424"/>
            <a:ext cx="562975" cy="369332"/>
          </a:xfrm>
          <a:prstGeom prst="rect">
            <a:avLst/>
          </a:prstGeom>
          <a:noFill/>
        </p:spPr>
        <p:txBody>
          <a:bodyPr wrap="none" rtlCol="0">
            <a:spAutoFit/>
          </a:bodyPr>
          <a:lstStyle/>
          <a:p>
            <a:r>
              <a:rPr kumimoji="1" lang="en-US" altLang="ja-JP" dirty="0" smtClean="0"/>
              <a:t>H24</a:t>
            </a:r>
            <a:endParaRPr kumimoji="1" lang="ja-JP" altLang="en-US" dirty="0"/>
          </a:p>
        </p:txBody>
      </p:sp>
      <p:sp>
        <p:nvSpPr>
          <p:cNvPr id="13" name="テキスト ボックス 12"/>
          <p:cNvSpPr txBox="1"/>
          <p:nvPr/>
        </p:nvSpPr>
        <p:spPr>
          <a:xfrm>
            <a:off x="6957177" y="5438734"/>
            <a:ext cx="562975" cy="369332"/>
          </a:xfrm>
          <a:prstGeom prst="rect">
            <a:avLst/>
          </a:prstGeom>
          <a:noFill/>
        </p:spPr>
        <p:txBody>
          <a:bodyPr wrap="none" rtlCol="0">
            <a:spAutoFit/>
          </a:bodyPr>
          <a:lstStyle/>
          <a:p>
            <a:r>
              <a:rPr kumimoji="1" lang="en-US" altLang="ja-JP" dirty="0" smtClean="0"/>
              <a:t>H25</a:t>
            </a:r>
            <a:endParaRPr kumimoji="1" lang="ja-JP" altLang="en-US" dirty="0"/>
          </a:p>
        </p:txBody>
      </p:sp>
    </p:spTree>
    <p:extLst>
      <p:ext uri="{BB962C8B-B14F-4D97-AF65-F5344CB8AC3E}">
        <p14:creationId xmlns:p14="http://schemas.microsoft.com/office/powerpoint/2010/main" val="8034228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309768" y="6062133"/>
            <a:ext cx="8224632" cy="584775"/>
          </a:xfrm>
          <a:prstGeom prst="rect">
            <a:avLst/>
          </a:prstGeom>
          <a:noFill/>
        </p:spPr>
        <p:txBody>
          <a:bodyPr wrap="square" rtlCol="0">
            <a:spAutoFit/>
          </a:bodyPr>
          <a:lstStyle/>
          <a:p>
            <a:pPr algn="ctr" defTabSz="457200"/>
            <a:r>
              <a:rPr lang="ja-JP" altLang="en-US" sz="3200" dirty="0">
                <a:solidFill>
                  <a:prstClr val="white"/>
                </a:solidFill>
              </a:rPr>
              <a:t>中心市街地の空き店舗数が増加している</a:t>
            </a:r>
          </a:p>
        </p:txBody>
      </p:sp>
      <p:sp>
        <p:nvSpPr>
          <p:cNvPr id="2" name="タイトル 1"/>
          <p:cNvSpPr>
            <a:spLocks noGrp="1"/>
          </p:cNvSpPr>
          <p:nvPr>
            <p:ph type="title"/>
          </p:nvPr>
        </p:nvSpPr>
        <p:spPr/>
        <p:txBody>
          <a:bodyPr/>
          <a:lstStyle/>
          <a:p>
            <a:r>
              <a:rPr kumimoji="1" lang="ja-JP" altLang="en-US" dirty="0" smtClean="0"/>
              <a:t>中心市街地の空き店舗数</a:t>
            </a:r>
            <a:endParaRPr kumimoji="1" lang="ja-JP" altLang="en-US" dirty="0"/>
          </a:p>
        </p:txBody>
      </p:sp>
      <p:sp>
        <p:nvSpPr>
          <p:cNvPr id="7" name="スライド番号プレースホルダー 6"/>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11</a:t>
            </a:fld>
            <a:endParaRPr lang="ja-JP" altLang="en-US">
              <a:solidFill>
                <a:prstClr val="black">
                  <a:tint val="75000"/>
                </a:prstClr>
              </a:solidFill>
            </a:endParaRPr>
          </a:p>
        </p:txBody>
      </p:sp>
      <p:sp>
        <p:nvSpPr>
          <p:cNvPr id="14" name="正方形/長方形 13"/>
          <p:cNvSpPr/>
          <p:nvPr/>
        </p:nvSpPr>
        <p:spPr>
          <a:xfrm>
            <a:off x="0" y="5681386"/>
            <a:ext cx="9144000" cy="1176614"/>
          </a:xfrm>
          <a:prstGeom prst="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ja-JP" altLang="en-US" sz="3200" dirty="0">
                <a:solidFill>
                  <a:prstClr val="white"/>
                </a:solidFill>
              </a:rPr>
              <a:t>モール５０５や駅前商店街での衰退が目立つ</a:t>
            </a: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003" y="1182254"/>
            <a:ext cx="6462128" cy="4499131"/>
          </a:xfrm>
          <a:prstGeom prst="rect">
            <a:avLst/>
          </a:prstGeom>
        </p:spPr>
      </p:pic>
      <p:sp>
        <p:nvSpPr>
          <p:cNvPr id="5" name="円/楕円 4"/>
          <p:cNvSpPr/>
          <p:nvPr/>
        </p:nvSpPr>
        <p:spPr>
          <a:xfrm rot="19747847">
            <a:off x="3324299" y="2030928"/>
            <a:ext cx="179736" cy="858359"/>
          </a:xfrm>
          <a:prstGeom prst="ellipse">
            <a:avLst/>
          </a:prstGeom>
          <a:solidFill>
            <a:srgbClr val="0070C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10" name="円/楕円 9"/>
          <p:cNvSpPr/>
          <p:nvPr/>
        </p:nvSpPr>
        <p:spPr>
          <a:xfrm rot="21095403">
            <a:off x="4043415" y="3450537"/>
            <a:ext cx="1768224" cy="175340"/>
          </a:xfrm>
          <a:prstGeom prst="ellipse">
            <a:avLst/>
          </a:prstGeom>
          <a:solidFill>
            <a:srgbClr val="0070C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11" name="円/楕円 10"/>
          <p:cNvSpPr/>
          <p:nvPr/>
        </p:nvSpPr>
        <p:spPr>
          <a:xfrm rot="15160457">
            <a:off x="5287089" y="2458309"/>
            <a:ext cx="192968" cy="1638355"/>
          </a:xfrm>
          <a:prstGeom prst="ellipse">
            <a:avLst/>
          </a:prstGeom>
          <a:solidFill>
            <a:srgbClr val="0070C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12" name="円/楕円 11"/>
          <p:cNvSpPr/>
          <p:nvPr/>
        </p:nvSpPr>
        <p:spPr>
          <a:xfrm rot="19747847">
            <a:off x="3985704" y="3288547"/>
            <a:ext cx="196813" cy="1187611"/>
          </a:xfrm>
          <a:prstGeom prst="ellipse">
            <a:avLst/>
          </a:prstGeom>
          <a:solidFill>
            <a:srgbClr val="0070C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13" name="円/楕円 12"/>
          <p:cNvSpPr/>
          <p:nvPr/>
        </p:nvSpPr>
        <p:spPr>
          <a:xfrm rot="19747847">
            <a:off x="2869868" y="3193379"/>
            <a:ext cx="872658" cy="211260"/>
          </a:xfrm>
          <a:prstGeom prst="ellipse">
            <a:avLst/>
          </a:prstGeom>
          <a:solidFill>
            <a:srgbClr val="0070C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15" name="円/楕円 14"/>
          <p:cNvSpPr/>
          <p:nvPr/>
        </p:nvSpPr>
        <p:spPr>
          <a:xfrm rot="19747847">
            <a:off x="3808903" y="2695094"/>
            <a:ext cx="198052" cy="793494"/>
          </a:xfrm>
          <a:prstGeom prst="ellipse">
            <a:avLst/>
          </a:prstGeom>
          <a:solidFill>
            <a:srgbClr val="0070C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16" name="円/楕円 15"/>
          <p:cNvSpPr/>
          <p:nvPr/>
        </p:nvSpPr>
        <p:spPr>
          <a:xfrm rot="20484904">
            <a:off x="1928121" y="2033248"/>
            <a:ext cx="1176410" cy="195442"/>
          </a:xfrm>
          <a:prstGeom prst="ellipse">
            <a:avLst/>
          </a:prstGeom>
          <a:solidFill>
            <a:srgbClr val="0070C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9" name="正方形/長方形 8"/>
          <p:cNvSpPr/>
          <p:nvPr/>
        </p:nvSpPr>
        <p:spPr>
          <a:xfrm>
            <a:off x="557912" y="1580093"/>
            <a:ext cx="1702002" cy="304452"/>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ja-JP" altLang="en-US" dirty="0">
                <a:solidFill>
                  <a:prstClr val="white"/>
                </a:solidFill>
              </a:rPr>
              <a:t>中城振興会</a:t>
            </a:r>
          </a:p>
        </p:txBody>
      </p:sp>
      <p:sp>
        <p:nvSpPr>
          <p:cNvPr id="17" name="正方形/長方形 16"/>
          <p:cNvSpPr/>
          <p:nvPr/>
        </p:nvSpPr>
        <p:spPr>
          <a:xfrm>
            <a:off x="1179591" y="2570148"/>
            <a:ext cx="1702002" cy="304452"/>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ja-JP" altLang="en-US" dirty="0">
                <a:solidFill>
                  <a:prstClr val="white"/>
                </a:solidFill>
              </a:rPr>
              <a:t>中央商店会</a:t>
            </a:r>
          </a:p>
        </p:txBody>
      </p:sp>
      <p:sp>
        <p:nvSpPr>
          <p:cNvPr id="18" name="正方形/長方形 17"/>
          <p:cNvSpPr/>
          <p:nvPr/>
        </p:nvSpPr>
        <p:spPr>
          <a:xfrm>
            <a:off x="1364208" y="3689563"/>
            <a:ext cx="1702002" cy="304452"/>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ja-JP" altLang="en-US" dirty="0">
                <a:solidFill>
                  <a:prstClr val="white"/>
                </a:solidFill>
              </a:rPr>
              <a:t>土浦名店街</a:t>
            </a:r>
          </a:p>
        </p:txBody>
      </p:sp>
      <p:sp>
        <p:nvSpPr>
          <p:cNvPr id="19" name="正方形/長方形 18"/>
          <p:cNvSpPr/>
          <p:nvPr/>
        </p:nvSpPr>
        <p:spPr>
          <a:xfrm>
            <a:off x="3345490" y="1360460"/>
            <a:ext cx="1702002" cy="304452"/>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ja-JP" altLang="en-US" dirty="0">
                <a:solidFill>
                  <a:prstClr val="white"/>
                </a:solidFill>
              </a:rPr>
              <a:t>川口商店会</a:t>
            </a:r>
          </a:p>
        </p:txBody>
      </p:sp>
      <p:sp>
        <p:nvSpPr>
          <p:cNvPr id="20" name="正方形/長方形 19"/>
          <p:cNvSpPr/>
          <p:nvPr/>
        </p:nvSpPr>
        <p:spPr>
          <a:xfrm>
            <a:off x="4740401" y="1732319"/>
            <a:ext cx="1702002" cy="304452"/>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ja-JP" altLang="en-US" dirty="0">
                <a:solidFill>
                  <a:prstClr val="white"/>
                </a:solidFill>
              </a:rPr>
              <a:t>モール</a:t>
            </a:r>
            <a:r>
              <a:rPr lang="en-US" altLang="ja-JP" dirty="0">
                <a:solidFill>
                  <a:prstClr val="white"/>
                </a:solidFill>
              </a:rPr>
              <a:t>505</a:t>
            </a:r>
            <a:endParaRPr lang="ja-JP" altLang="en-US" dirty="0">
              <a:solidFill>
                <a:prstClr val="white"/>
              </a:solidFill>
            </a:endParaRPr>
          </a:p>
        </p:txBody>
      </p:sp>
      <p:sp>
        <p:nvSpPr>
          <p:cNvPr id="21" name="正方形/長方形 20"/>
          <p:cNvSpPr/>
          <p:nvPr/>
        </p:nvSpPr>
        <p:spPr>
          <a:xfrm>
            <a:off x="3105003" y="4722799"/>
            <a:ext cx="2060005" cy="304452"/>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ja-JP" altLang="en-US" dirty="0">
                <a:solidFill>
                  <a:prstClr val="white"/>
                </a:solidFill>
              </a:rPr>
              <a:t>土浦駅前振興組合</a:t>
            </a:r>
          </a:p>
        </p:txBody>
      </p:sp>
      <p:sp>
        <p:nvSpPr>
          <p:cNvPr id="22" name="正方形/長方形 21"/>
          <p:cNvSpPr/>
          <p:nvPr/>
        </p:nvSpPr>
        <p:spPr>
          <a:xfrm>
            <a:off x="5711725" y="2151079"/>
            <a:ext cx="1908275" cy="304452"/>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ja-JP" altLang="en-US" dirty="0">
                <a:solidFill>
                  <a:prstClr val="white"/>
                </a:solidFill>
              </a:rPr>
              <a:t>川口</a:t>
            </a:r>
            <a:r>
              <a:rPr lang="en-US" altLang="ja-JP" dirty="0">
                <a:solidFill>
                  <a:prstClr val="white"/>
                </a:solidFill>
              </a:rPr>
              <a:t>1</a:t>
            </a:r>
            <a:r>
              <a:rPr lang="ja-JP" altLang="en-US" dirty="0">
                <a:solidFill>
                  <a:prstClr val="white"/>
                </a:solidFill>
              </a:rPr>
              <a:t>丁目商店会</a:t>
            </a:r>
          </a:p>
        </p:txBody>
      </p:sp>
      <p:cxnSp>
        <p:nvCxnSpPr>
          <p:cNvPr id="24" name="直線矢印コネクタ 23"/>
          <p:cNvCxnSpPr>
            <a:stCxn id="19" idx="2"/>
          </p:cNvCxnSpPr>
          <p:nvPr/>
        </p:nvCxnSpPr>
        <p:spPr>
          <a:xfrm flipH="1">
            <a:off x="3828605" y="1664912"/>
            <a:ext cx="367886" cy="1065422"/>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flipH="1">
            <a:off x="4473247" y="2045615"/>
            <a:ext cx="547580" cy="612842"/>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30" name="直線矢印コネクタ 29"/>
          <p:cNvCxnSpPr>
            <a:stCxn id="22" idx="2"/>
          </p:cNvCxnSpPr>
          <p:nvPr/>
        </p:nvCxnSpPr>
        <p:spPr>
          <a:xfrm flipH="1">
            <a:off x="5765182" y="2455531"/>
            <a:ext cx="900681" cy="41906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33" name="直線矢印コネクタ 32"/>
          <p:cNvCxnSpPr>
            <a:stCxn id="21" idx="0"/>
            <a:endCxn id="12" idx="3"/>
          </p:cNvCxnSpPr>
          <p:nvPr/>
        </p:nvCxnSpPr>
        <p:spPr>
          <a:xfrm flipV="1">
            <a:off x="4135006" y="4278458"/>
            <a:ext cx="104812" cy="444341"/>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36" name="直線矢印コネクタ 35"/>
          <p:cNvCxnSpPr>
            <a:stCxn id="18" idx="0"/>
          </p:cNvCxnSpPr>
          <p:nvPr/>
        </p:nvCxnSpPr>
        <p:spPr>
          <a:xfrm flipV="1">
            <a:off x="2215209" y="3091841"/>
            <a:ext cx="1090988" cy="597722"/>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39" name="直線矢印コネクタ 38"/>
          <p:cNvCxnSpPr>
            <a:stCxn id="17" idx="3"/>
          </p:cNvCxnSpPr>
          <p:nvPr/>
        </p:nvCxnSpPr>
        <p:spPr>
          <a:xfrm flipV="1">
            <a:off x="2881593" y="2695043"/>
            <a:ext cx="235233" cy="27331"/>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42" name="直線矢印コネクタ 41"/>
          <p:cNvCxnSpPr>
            <a:stCxn id="9" idx="2"/>
          </p:cNvCxnSpPr>
          <p:nvPr/>
        </p:nvCxnSpPr>
        <p:spPr>
          <a:xfrm>
            <a:off x="1408913" y="1884545"/>
            <a:ext cx="806296" cy="18715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45" name="正方形/長方形 44"/>
          <p:cNvSpPr/>
          <p:nvPr/>
        </p:nvSpPr>
        <p:spPr>
          <a:xfrm>
            <a:off x="6326909" y="3754240"/>
            <a:ext cx="1293091" cy="1861469"/>
          </a:xfrm>
          <a:prstGeom prst="rect">
            <a:avLst/>
          </a:prstGeom>
          <a:solidFill>
            <a:schemeClr val="bg1"/>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ja-JP" altLang="en-US" dirty="0">
                <a:solidFill>
                  <a:sysClr val="windowText" lastClr="000000"/>
                </a:solidFill>
              </a:rPr>
              <a:t>空き店舗数</a:t>
            </a:r>
            <a:endParaRPr lang="en-US" altLang="ja-JP" dirty="0">
              <a:solidFill>
                <a:sysClr val="windowText" lastClr="000000"/>
              </a:solidFill>
            </a:endParaRPr>
          </a:p>
          <a:p>
            <a:pPr algn="ctr" defTabSz="457200"/>
            <a:r>
              <a:rPr lang="ja-JP" altLang="en-US" dirty="0">
                <a:solidFill>
                  <a:srgbClr val="0070C0"/>
                </a:solidFill>
              </a:rPr>
              <a:t>■</a:t>
            </a:r>
            <a:r>
              <a:rPr lang="ja-JP" altLang="en-US" dirty="0">
                <a:solidFill>
                  <a:sysClr val="windowText" lastClr="000000"/>
                </a:solidFill>
              </a:rPr>
              <a:t>　</a:t>
            </a:r>
            <a:r>
              <a:rPr lang="en-US" altLang="ja-JP" dirty="0">
                <a:solidFill>
                  <a:sysClr val="windowText" lastClr="000000"/>
                </a:solidFill>
              </a:rPr>
              <a:t>H</a:t>
            </a:r>
            <a:r>
              <a:rPr lang="ja-JP" altLang="en-US" dirty="0">
                <a:solidFill>
                  <a:sysClr val="windowText" lastClr="000000"/>
                </a:solidFill>
              </a:rPr>
              <a:t>１５</a:t>
            </a:r>
            <a:endParaRPr lang="en-US" altLang="ja-JP" dirty="0">
              <a:solidFill>
                <a:sysClr val="windowText" lastClr="000000"/>
              </a:solidFill>
            </a:endParaRPr>
          </a:p>
          <a:p>
            <a:pPr algn="ctr" defTabSz="457200"/>
            <a:r>
              <a:rPr lang="ja-JP" altLang="en-US" dirty="0">
                <a:solidFill>
                  <a:srgbClr val="FF0000"/>
                </a:solidFill>
              </a:rPr>
              <a:t>■</a:t>
            </a:r>
            <a:r>
              <a:rPr lang="ja-JP" altLang="en-US" dirty="0">
                <a:solidFill>
                  <a:sysClr val="windowText" lastClr="000000"/>
                </a:solidFill>
              </a:rPr>
              <a:t>　</a:t>
            </a:r>
            <a:r>
              <a:rPr lang="en-US" altLang="ja-JP" dirty="0">
                <a:solidFill>
                  <a:sysClr val="windowText" lastClr="000000"/>
                </a:solidFill>
              </a:rPr>
              <a:t>H</a:t>
            </a:r>
            <a:r>
              <a:rPr lang="ja-JP" altLang="en-US" dirty="0">
                <a:solidFill>
                  <a:sysClr val="windowText" lastClr="000000"/>
                </a:solidFill>
              </a:rPr>
              <a:t>２４</a:t>
            </a:r>
          </a:p>
        </p:txBody>
      </p:sp>
    </p:spTree>
    <p:extLst>
      <p:ext uri="{BB962C8B-B14F-4D97-AF65-F5344CB8AC3E}">
        <p14:creationId xmlns:p14="http://schemas.microsoft.com/office/powerpoint/2010/main" val="35465604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12</a:t>
            </a:fld>
            <a:endParaRPr lang="ja-JP" altLang="en-US">
              <a:solidFill>
                <a:prstClr val="black">
                  <a:tint val="75000"/>
                </a:prstClr>
              </a:solidFill>
            </a:endParaRPr>
          </a:p>
        </p:txBody>
      </p:sp>
      <p:sp>
        <p:nvSpPr>
          <p:cNvPr id="6" name="タイトル 1"/>
          <p:cNvSpPr txBox="1">
            <a:spLocks/>
          </p:cNvSpPr>
          <p:nvPr/>
        </p:nvSpPr>
        <p:spPr>
          <a:xfrm>
            <a:off x="1425501" y="569041"/>
            <a:ext cx="6128657" cy="1325563"/>
          </a:xfrm>
          <a:prstGeom prst="rect">
            <a:avLst/>
          </a:prstGeom>
          <a:solidFill>
            <a:schemeClr val="accent1">
              <a:lumMod val="40000"/>
              <a:lumOff val="60000"/>
            </a:schemeClr>
          </a:solidFill>
          <a:ln>
            <a:solidFill>
              <a:schemeClr val="accent1"/>
            </a:solid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ja-JP" altLang="en-US" sz="5400" dirty="0" smtClean="0">
                <a:solidFill>
                  <a:srgbClr val="4F81BD"/>
                </a:solidFill>
                <a:latin typeface="AR丸ゴシック体M" panose="020B0609010101010101" pitchFamily="49" charset="-128"/>
                <a:ea typeface="AR丸ゴシック体M" panose="020B0609010101010101" pitchFamily="49" charset="-128"/>
              </a:rPr>
              <a:t>工業</a:t>
            </a:r>
            <a:endParaRPr lang="ja-JP" altLang="en-US" sz="5400" dirty="0">
              <a:solidFill>
                <a:srgbClr val="4F81BD"/>
              </a:solidFill>
              <a:latin typeface="AR丸ゴシック体M" panose="020B0609010101010101" pitchFamily="49" charset="-128"/>
              <a:ea typeface="AR丸ゴシック体M" panose="020B0609010101010101" pitchFamily="49" charset="-128"/>
            </a:endParaRPr>
          </a:p>
        </p:txBody>
      </p:sp>
      <p:pic>
        <p:nvPicPr>
          <p:cNvPr id="7" name="図 6"/>
          <p:cNvPicPr>
            <a:picLocks noChangeAspect="1"/>
          </p:cNvPicPr>
          <p:nvPr/>
        </p:nvPicPr>
        <p:blipFill>
          <a:blip r:embed="rId2"/>
          <a:stretch>
            <a:fillRect/>
          </a:stretch>
        </p:blipFill>
        <p:spPr>
          <a:xfrm>
            <a:off x="4959637" y="2839644"/>
            <a:ext cx="3437580" cy="3516706"/>
          </a:xfrm>
          <a:prstGeom prst="rect">
            <a:avLst/>
          </a:prstGeom>
        </p:spPr>
      </p:pic>
    </p:spTree>
    <p:extLst>
      <p:ext uri="{BB962C8B-B14F-4D97-AF65-F5344CB8AC3E}">
        <p14:creationId xmlns:p14="http://schemas.microsoft.com/office/powerpoint/2010/main" val="21774918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p:cNvGrpSpPr/>
          <p:nvPr/>
        </p:nvGrpSpPr>
        <p:grpSpPr>
          <a:xfrm>
            <a:off x="4178014" y="1132607"/>
            <a:ext cx="4832035" cy="5604158"/>
            <a:chOff x="0" y="747774"/>
            <a:chExt cx="4931372" cy="6110227"/>
          </a:xfrm>
        </p:grpSpPr>
        <p:pic>
          <p:nvPicPr>
            <p:cNvPr id="2" name="図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747774"/>
              <a:ext cx="4931372" cy="6110227"/>
            </a:xfrm>
            <a:prstGeom prst="rect">
              <a:avLst/>
            </a:prstGeom>
            <a:ln w="19050">
              <a:noFill/>
            </a:ln>
          </p:spPr>
        </p:pic>
        <p:sp>
          <p:nvSpPr>
            <p:cNvPr id="4" name="楕円 3"/>
            <p:cNvSpPr/>
            <p:nvPr/>
          </p:nvSpPr>
          <p:spPr>
            <a:xfrm>
              <a:off x="3801977" y="3822435"/>
              <a:ext cx="368969" cy="396639"/>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6" name="直線コネクタ 5"/>
            <p:cNvCxnSpPr>
              <a:endCxn id="8" idx="0"/>
            </p:cNvCxnSpPr>
            <p:nvPr/>
          </p:nvCxnSpPr>
          <p:spPr>
            <a:xfrm flipH="1">
              <a:off x="2578624" y="2571294"/>
              <a:ext cx="312826" cy="1593935"/>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1768144" y="4165229"/>
              <a:ext cx="1620957" cy="523220"/>
            </a:xfrm>
            <a:prstGeom prst="rect">
              <a:avLst/>
            </a:prstGeom>
            <a:noFill/>
            <a:ln>
              <a:noFill/>
            </a:ln>
          </p:spPr>
          <p:txBody>
            <a:bodyPr wrap="none" rtlCol="0">
              <a:spAutoFit/>
            </a:bodyPr>
            <a:lstStyle/>
            <a:p>
              <a:r>
                <a:rPr lang="ja-JP" altLang="en-US" sz="2800" dirty="0">
                  <a:latin typeface="ＭＳ ゴシック" panose="020B0609070205080204" pitchFamily="49" charset="-128"/>
                  <a:ea typeface="ＭＳ ゴシック" panose="020B0609070205080204" pitchFamily="49" charset="-128"/>
                </a:rPr>
                <a:t>おおつ野</a:t>
              </a:r>
            </a:p>
          </p:txBody>
        </p:sp>
        <p:sp>
          <p:nvSpPr>
            <p:cNvPr id="10" name="楕円 9"/>
            <p:cNvSpPr/>
            <p:nvPr/>
          </p:nvSpPr>
          <p:spPr>
            <a:xfrm>
              <a:off x="553450" y="2434793"/>
              <a:ext cx="368969" cy="396639"/>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1" name="直線コネクタ 10"/>
            <p:cNvCxnSpPr/>
            <p:nvPr/>
          </p:nvCxnSpPr>
          <p:spPr>
            <a:xfrm flipV="1">
              <a:off x="745957" y="2061260"/>
              <a:ext cx="326378" cy="577666"/>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620931" y="1519004"/>
              <a:ext cx="902811" cy="523220"/>
            </a:xfrm>
            <a:prstGeom prst="rect">
              <a:avLst/>
            </a:prstGeom>
            <a:noFill/>
            <a:ln>
              <a:noFill/>
            </a:ln>
          </p:spPr>
          <p:txBody>
            <a:bodyPr wrap="none" rtlCol="0">
              <a:spAutoFit/>
            </a:bodyPr>
            <a:lstStyle/>
            <a:p>
              <a:r>
                <a:rPr lang="ja-JP" altLang="en-US" sz="2800" dirty="0">
                  <a:latin typeface="ＭＳ ゴシック" panose="020B0609070205080204" pitchFamily="49" charset="-128"/>
                  <a:ea typeface="ＭＳ ゴシック" panose="020B0609070205080204" pitchFamily="49" charset="-128"/>
                </a:rPr>
                <a:t>新治</a:t>
              </a:r>
            </a:p>
          </p:txBody>
        </p:sp>
        <p:sp>
          <p:nvSpPr>
            <p:cNvPr id="14" name="楕円 13"/>
            <p:cNvSpPr/>
            <p:nvPr/>
          </p:nvSpPr>
          <p:spPr>
            <a:xfrm>
              <a:off x="1900987" y="2061260"/>
              <a:ext cx="368969" cy="396639"/>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5" name="直線コネクタ 14"/>
            <p:cNvCxnSpPr/>
            <p:nvPr/>
          </p:nvCxnSpPr>
          <p:spPr>
            <a:xfrm flipV="1">
              <a:off x="2093494" y="1622182"/>
              <a:ext cx="1219200" cy="643211"/>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457656" y="1322295"/>
              <a:ext cx="1261884" cy="523220"/>
            </a:xfrm>
            <a:prstGeom prst="rect">
              <a:avLst/>
            </a:prstGeom>
            <a:noFill/>
            <a:ln>
              <a:noFill/>
            </a:ln>
          </p:spPr>
          <p:txBody>
            <a:bodyPr wrap="none" rtlCol="0">
              <a:spAutoFit/>
            </a:bodyPr>
            <a:lstStyle/>
            <a:p>
              <a:r>
                <a:rPr lang="ja-JP" altLang="en-US" sz="2800" dirty="0">
                  <a:latin typeface="ＭＳ ゴシック" panose="020B0609070205080204" pitchFamily="49" charset="-128"/>
                  <a:ea typeface="ＭＳ ゴシック" panose="020B0609070205080204" pitchFamily="49" charset="-128"/>
                </a:rPr>
                <a:t>紫ヶ丘</a:t>
              </a:r>
            </a:p>
          </p:txBody>
        </p:sp>
        <p:sp>
          <p:nvSpPr>
            <p:cNvPr id="17" name="楕円 16"/>
            <p:cNvSpPr/>
            <p:nvPr/>
          </p:nvSpPr>
          <p:spPr>
            <a:xfrm>
              <a:off x="3497179" y="2818011"/>
              <a:ext cx="368969" cy="396639"/>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8" name="直線コネクタ 17"/>
            <p:cNvCxnSpPr/>
            <p:nvPr/>
          </p:nvCxnSpPr>
          <p:spPr>
            <a:xfrm flipV="1">
              <a:off x="3689686" y="2473973"/>
              <a:ext cx="481259" cy="548171"/>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3719540" y="1922216"/>
              <a:ext cx="902811" cy="523220"/>
            </a:xfrm>
            <a:prstGeom prst="rect">
              <a:avLst/>
            </a:prstGeom>
            <a:noFill/>
            <a:ln>
              <a:noFill/>
            </a:ln>
          </p:spPr>
          <p:txBody>
            <a:bodyPr wrap="none" rtlCol="0">
              <a:spAutoFit/>
            </a:bodyPr>
            <a:lstStyle/>
            <a:p>
              <a:r>
                <a:rPr lang="ja-JP" altLang="en-US" sz="2800" dirty="0">
                  <a:latin typeface="ＭＳ ゴシック" panose="020B0609070205080204" pitchFamily="49" charset="-128"/>
                  <a:ea typeface="ＭＳ ゴシック" panose="020B0609070205080204" pitchFamily="49" charset="-128"/>
                </a:rPr>
                <a:t>神立</a:t>
              </a:r>
            </a:p>
          </p:txBody>
        </p:sp>
      </p:grpSp>
      <p:sp>
        <p:nvSpPr>
          <p:cNvPr id="7" name="角丸四角形 6"/>
          <p:cNvSpPr/>
          <p:nvPr/>
        </p:nvSpPr>
        <p:spPr>
          <a:xfrm>
            <a:off x="97841" y="1047002"/>
            <a:ext cx="2366438" cy="2887684"/>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8" name="直線コネクタ 27"/>
          <p:cNvCxnSpPr/>
          <p:nvPr/>
        </p:nvCxnSpPr>
        <p:spPr>
          <a:xfrm>
            <a:off x="1168364" y="3218607"/>
            <a:ext cx="4007438" cy="3502868"/>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31" name="角丸四角形 30"/>
          <p:cNvSpPr/>
          <p:nvPr/>
        </p:nvSpPr>
        <p:spPr>
          <a:xfrm>
            <a:off x="56931" y="4892727"/>
            <a:ext cx="4034589" cy="78456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latin typeface="ＭＳ ゴシック" panose="020B0609070205080204" pitchFamily="49" charset="-128"/>
                <a:ea typeface="ＭＳ ゴシック" panose="020B0609070205080204" pitchFamily="49" charset="-128"/>
              </a:rPr>
              <a:t>従業員</a:t>
            </a:r>
            <a:r>
              <a:rPr lang="ja-JP" altLang="en-US" sz="3200" dirty="0" smtClean="0">
                <a:latin typeface="ＭＳ ゴシック" panose="020B0609070205080204" pitchFamily="49" charset="-128"/>
                <a:ea typeface="ＭＳ ゴシック" panose="020B0609070205080204" pitchFamily="49" charset="-128"/>
              </a:rPr>
              <a:t>数</a:t>
            </a:r>
            <a:r>
              <a:rPr lang="ja-JP" altLang="en-US" sz="3200" dirty="0">
                <a:latin typeface="ＭＳ ゴシック" panose="020B0609070205080204" pitchFamily="49" charset="-128"/>
                <a:ea typeface="ＭＳ ゴシック" panose="020B0609070205080204" pitchFamily="49" charset="-128"/>
              </a:rPr>
              <a:t>：</a:t>
            </a:r>
            <a:r>
              <a:rPr lang="ja-JP" altLang="en-US" sz="3200" dirty="0" smtClean="0">
                <a:latin typeface="ＭＳ ゴシック" panose="020B0609070205080204" pitchFamily="49" charset="-128"/>
                <a:ea typeface="ＭＳ ゴシック" panose="020B0609070205080204" pitchFamily="49" charset="-128"/>
              </a:rPr>
              <a:t>県内</a:t>
            </a:r>
            <a:r>
              <a:rPr lang="en-US" altLang="ja-JP" sz="5400" dirty="0" smtClean="0">
                <a:latin typeface="ＭＳ ゴシック" panose="020B0609070205080204" pitchFamily="49" charset="-128"/>
                <a:ea typeface="ＭＳ ゴシック" panose="020B0609070205080204" pitchFamily="49" charset="-128"/>
              </a:rPr>
              <a:t>4</a:t>
            </a:r>
            <a:r>
              <a:rPr lang="ja-JP" altLang="en-US" sz="3200" dirty="0" smtClean="0">
                <a:latin typeface="ＭＳ ゴシック" panose="020B0609070205080204" pitchFamily="49" charset="-128"/>
                <a:ea typeface="ＭＳ ゴシック" panose="020B0609070205080204" pitchFamily="49" charset="-128"/>
              </a:rPr>
              <a:t>位</a:t>
            </a:r>
            <a:endParaRPr lang="ja-JP" altLang="en-US" sz="3200" dirty="0">
              <a:latin typeface="ＭＳ ゴシック" panose="020B0609070205080204" pitchFamily="49" charset="-128"/>
              <a:ea typeface="ＭＳ ゴシック" panose="020B0609070205080204" pitchFamily="49" charset="-128"/>
            </a:endParaRPr>
          </a:p>
        </p:txBody>
      </p:sp>
      <p:sp>
        <p:nvSpPr>
          <p:cNvPr id="32" name="テキスト ボックス 31"/>
          <p:cNvSpPr txBox="1"/>
          <p:nvPr/>
        </p:nvSpPr>
        <p:spPr>
          <a:xfrm>
            <a:off x="3496183" y="6504973"/>
            <a:ext cx="1223412" cy="369332"/>
          </a:xfrm>
          <a:prstGeom prst="rect">
            <a:avLst/>
          </a:prstGeom>
          <a:noFill/>
        </p:spPr>
        <p:txBody>
          <a:bodyPr wrap="none" rtlCol="0">
            <a:spAutoFit/>
          </a:bodyPr>
          <a:lstStyle/>
          <a:p>
            <a:r>
              <a:rPr lang="en-US" altLang="ja-JP" dirty="0" smtClean="0">
                <a:latin typeface="ＭＳ ゴシック" panose="020B0609070205080204" pitchFamily="49" charset="-128"/>
                <a:ea typeface="ＭＳ ゴシック" panose="020B0609070205080204" pitchFamily="49" charset="-128"/>
              </a:rPr>
              <a:t>(H25</a:t>
            </a:r>
            <a:r>
              <a:rPr lang="ja-JP" altLang="en-US" dirty="0" smtClean="0">
                <a:latin typeface="ＭＳ ゴシック" panose="020B0609070205080204" pitchFamily="49" charset="-128"/>
                <a:ea typeface="ＭＳ ゴシック" panose="020B0609070205080204" pitchFamily="49" charset="-128"/>
              </a:rPr>
              <a:t>時点</a:t>
            </a:r>
            <a:r>
              <a:rPr lang="en-US" altLang="ja-JP" dirty="0">
                <a:latin typeface="ＭＳ ゴシック" panose="020B0609070205080204" pitchFamily="49" charset="-128"/>
                <a:ea typeface="ＭＳ ゴシック" panose="020B0609070205080204" pitchFamily="49" charset="-128"/>
              </a:rPr>
              <a:t>)</a:t>
            </a:r>
            <a:endParaRPr lang="ja-JP" altLang="en-US" dirty="0">
              <a:latin typeface="ＭＳ ゴシック" panose="020B0609070205080204" pitchFamily="49" charset="-128"/>
              <a:ea typeface="ＭＳ ゴシック" panose="020B0609070205080204" pitchFamily="49" charset="-128"/>
            </a:endParaRPr>
          </a:p>
        </p:txBody>
      </p:sp>
      <p:sp>
        <p:nvSpPr>
          <p:cNvPr id="5" name="タイトル 4"/>
          <p:cNvSpPr>
            <a:spLocks noGrp="1"/>
          </p:cNvSpPr>
          <p:nvPr>
            <p:ph type="title"/>
          </p:nvPr>
        </p:nvSpPr>
        <p:spPr/>
        <p:txBody>
          <a:bodyPr>
            <a:normAutofit/>
          </a:bodyPr>
          <a:lstStyle/>
          <a:p>
            <a:r>
              <a:rPr lang="ja-JP" altLang="en-US" dirty="0" smtClean="0"/>
              <a:t>土浦市の工業</a:t>
            </a:r>
            <a:r>
              <a:rPr lang="ja-JP" altLang="en-US" dirty="0"/>
              <a:t>の</a:t>
            </a:r>
            <a:r>
              <a:rPr lang="ja-JP" altLang="en-US" dirty="0" smtClean="0"/>
              <a:t>位置</a:t>
            </a:r>
            <a:endParaRPr kumimoji="1" lang="ja-JP" altLang="en-US" dirty="0"/>
          </a:p>
        </p:txBody>
      </p:sp>
      <p:sp>
        <p:nvSpPr>
          <p:cNvPr id="3" name="スライド番号プレースホルダー 2"/>
          <p:cNvSpPr>
            <a:spLocks noGrp="1"/>
          </p:cNvSpPr>
          <p:nvPr>
            <p:ph type="sldNum" sz="quarter" idx="12"/>
          </p:nvPr>
        </p:nvSpPr>
        <p:spPr/>
        <p:txBody>
          <a:bodyPr/>
          <a:lstStyle/>
          <a:p>
            <a:fld id="{478D6C10-8235-2F4E-9B6B-EAD05C470B7C}" type="slidenum">
              <a:rPr kumimoji="1" lang="ja-JP" altLang="en-US" smtClean="0"/>
              <a:t>13</a:t>
            </a:fld>
            <a:endParaRPr kumimoji="1" lang="ja-JP" altLang="en-US"/>
          </a:p>
        </p:txBody>
      </p:sp>
      <p:sp>
        <p:nvSpPr>
          <p:cNvPr id="23" name="角丸四角形 22"/>
          <p:cNvSpPr/>
          <p:nvPr/>
        </p:nvSpPr>
        <p:spPr>
          <a:xfrm>
            <a:off x="56930" y="3994254"/>
            <a:ext cx="4034589" cy="784569"/>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latin typeface="ＭＳ ゴシック" panose="020B0609070205080204" pitchFamily="49" charset="-128"/>
                <a:ea typeface="ＭＳ ゴシック" panose="020B0609070205080204" pitchFamily="49" charset="-128"/>
              </a:rPr>
              <a:t>事業所数：県内</a:t>
            </a:r>
            <a:r>
              <a:rPr lang="en-US" altLang="ja-JP" sz="3200" dirty="0">
                <a:latin typeface="ＭＳ ゴシック" panose="020B0609070205080204" pitchFamily="49" charset="-128"/>
                <a:ea typeface="ＭＳ ゴシック" panose="020B0609070205080204" pitchFamily="49" charset="-128"/>
              </a:rPr>
              <a:t>12</a:t>
            </a:r>
            <a:r>
              <a:rPr lang="ja-JP" altLang="en-US" sz="3200" dirty="0">
                <a:latin typeface="ＭＳ ゴシック" panose="020B0609070205080204" pitchFamily="49" charset="-128"/>
                <a:ea typeface="ＭＳ ゴシック" panose="020B0609070205080204" pitchFamily="49" charset="-128"/>
              </a:rPr>
              <a:t>位</a:t>
            </a:r>
          </a:p>
        </p:txBody>
      </p:sp>
      <p:sp>
        <p:nvSpPr>
          <p:cNvPr id="24" name="角丸四角形 23"/>
          <p:cNvSpPr/>
          <p:nvPr/>
        </p:nvSpPr>
        <p:spPr>
          <a:xfrm>
            <a:off x="56932" y="5791200"/>
            <a:ext cx="4729505" cy="78456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smtClean="0">
                <a:latin typeface="ＭＳ ゴシック" panose="020B0609070205080204" pitchFamily="49" charset="-128"/>
                <a:ea typeface="ＭＳ ゴシック" panose="020B0609070205080204" pitchFamily="49" charset="-128"/>
              </a:rPr>
              <a:t>製造品出荷額：県内</a:t>
            </a:r>
            <a:r>
              <a:rPr lang="en-US" altLang="ja-JP" sz="5400" dirty="0" smtClean="0">
                <a:latin typeface="ＭＳ ゴシック" panose="020B0609070205080204" pitchFamily="49" charset="-128"/>
                <a:ea typeface="ＭＳ ゴシック" panose="020B0609070205080204" pitchFamily="49" charset="-128"/>
              </a:rPr>
              <a:t>6</a:t>
            </a:r>
            <a:r>
              <a:rPr lang="ja-JP" altLang="en-US" sz="3200" dirty="0" smtClean="0">
                <a:latin typeface="ＭＳ ゴシック" panose="020B0609070205080204" pitchFamily="49" charset="-128"/>
                <a:ea typeface="ＭＳ ゴシック" panose="020B0609070205080204" pitchFamily="49" charset="-128"/>
              </a:rPr>
              <a:t>位</a:t>
            </a:r>
            <a:endParaRPr lang="ja-JP" altLang="en-US" sz="3200" dirty="0">
              <a:latin typeface="ＭＳ ゴシック" panose="020B0609070205080204" pitchFamily="49" charset="-128"/>
              <a:ea typeface="ＭＳ ゴシック" panose="020B0609070205080204" pitchFamily="49" charset="-128"/>
            </a:endParaRPr>
          </a:p>
        </p:txBody>
      </p:sp>
      <p:cxnSp>
        <p:nvCxnSpPr>
          <p:cNvPr id="13" name="直線コネクタ 12"/>
          <p:cNvCxnSpPr/>
          <p:nvPr/>
        </p:nvCxnSpPr>
        <p:spPr>
          <a:xfrm flipV="1">
            <a:off x="1015964" y="1200727"/>
            <a:ext cx="3321352" cy="1666401"/>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6" name="直線コネクタ 25"/>
          <p:cNvCxnSpPr>
            <a:endCxn id="10" idx="0"/>
          </p:cNvCxnSpPr>
          <p:nvPr/>
        </p:nvCxnSpPr>
        <p:spPr>
          <a:xfrm flipH="1">
            <a:off x="4901084" y="2337306"/>
            <a:ext cx="180768" cy="342596"/>
          </a:xfrm>
          <a:prstGeom prst="line">
            <a:avLst/>
          </a:prstGeom>
          <a:ln>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直線コネクタ 34"/>
          <p:cNvCxnSpPr/>
          <p:nvPr/>
        </p:nvCxnSpPr>
        <p:spPr>
          <a:xfrm flipH="1">
            <a:off x="6266716" y="2036296"/>
            <a:ext cx="404935" cy="342596"/>
          </a:xfrm>
          <a:prstGeom prst="line">
            <a:avLst/>
          </a:prstGeom>
          <a:ln>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直線コネクタ 35"/>
          <p:cNvCxnSpPr/>
          <p:nvPr/>
        </p:nvCxnSpPr>
        <p:spPr>
          <a:xfrm flipH="1">
            <a:off x="7844459" y="2695830"/>
            <a:ext cx="180768" cy="342596"/>
          </a:xfrm>
          <a:prstGeom prst="line">
            <a:avLst/>
          </a:prstGeom>
          <a:ln>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7" name="直線コネクタ 36"/>
          <p:cNvCxnSpPr/>
          <p:nvPr/>
        </p:nvCxnSpPr>
        <p:spPr>
          <a:xfrm flipH="1">
            <a:off x="7418052" y="4225462"/>
            <a:ext cx="516791" cy="271104"/>
          </a:xfrm>
          <a:prstGeom prst="line">
            <a:avLst/>
          </a:prstGeom>
          <a:ln>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41" name="テキスト ボックス 40"/>
          <p:cNvSpPr txBox="1"/>
          <p:nvPr/>
        </p:nvSpPr>
        <p:spPr>
          <a:xfrm>
            <a:off x="6148520" y="6088178"/>
            <a:ext cx="2470548" cy="369332"/>
          </a:xfrm>
          <a:prstGeom prst="rect">
            <a:avLst/>
          </a:prstGeom>
          <a:noFill/>
        </p:spPr>
        <p:txBody>
          <a:bodyPr wrap="none" rtlCol="0">
            <a:spAutoFit/>
          </a:bodyPr>
          <a:lstStyle/>
          <a:p>
            <a:r>
              <a:rPr kumimoji="1" lang="ja-JP" altLang="en-US" dirty="0" smtClean="0"/>
              <a:t>土浦市の主な工業団地</a:t>
            </a:r>
            <a:endParaRPr kumimoji="1" lang="ja-JP" altLang="en-US" dirty="0"/>
          </a:p>
        </p:txBody>
      </p:sp>
    </p:spTree>
    <p:extLst>
      <p:ext uri="{BB962C8B-B14F-4D97-AF65-F5344CB8AC3E}">
        <p14:creationId xmlns:p14="http://schemas.microsoft.com/office/powerpoint/2010/main" val="227211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P spid="23"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グラフ 3"/>
          <p:cNvGraphicFramePr>
            <a:graphicFrameLocks/>
          </p:cNvGraphicFramePr>
          <p:nvPr>
            <p:extLst>
              <p:ext uri="{D42A27DB-BD31-4B8C-83A1-F6EECF244321}">
                <p14:modId xmlns:p14="http://schemas.microsoft.com/office/powerpoint/2010/main" val="2252946010"/>
              </p:ext>
            </p:extLst>
          </p:nvPr>
        </p:nvGraphicFramePr>
        <p:xfrm>
          <a:off x="507051" y="1062501"/>
          <a:ext cx="8512372" cy="4618885"/>
        </p:xfrm>
        <a:graphic>
          <a:graphicData uri="http://schemas.openxmlformats.org/drawingml/2006/chart">
            <c:chart xmlns:c="http://schemas.openxmlformats.org/drawingml/2006/chart" xmlns:r="http://schemas.openxmlformats.org/officeDocument/2006/relationships" r:id="rId2"/>
          </a:graphicData>
        </a:graphic>
      </p:graphicFrame>
      <p:sp>
        <p:nvSpPr>
          <p:cNvPr id="3" name="スライド番号プレースホルダー 2"/>
          <p:cNvSpPr>
            <a:spLocks noGrp="1"/>
          </p:cNvSpPr>
          <p:nvPr>
            <p:ph type="sldNum" sz="quarter" idx="12"/>
          </p:nvPr>
        </p:nvSpPr>
        <p:spPr/>
        <p:txBody>
          <a:bodyPr/>
          <a:lstStyle/>
          <a:p>
            <a:fld id="{478D6C10-8235-2F4E-9B6B-EAD05C470B7C}" type="slidenum">
              <a:rPr kumimoji="1" lang="ja-JP" altLang="en-US" smtClean="0"/>
              <a:t>14</a:t>
            </a:fld>
            <a:endParaRPr kumimoji="1" lang="ja-JP" altLang="en-US"/>
          </a:p>
        </p:txBody>
      </p:sp>
      <p:sp>
        <p:nvSpPr>
          <p:cNvPr id="7" name="テキスト ボックス 6"/>
          <p:cNvSpPr txBox="1"/>
          <p:nvPr/>
        </p:nvSpPr>
        <p:spPr>
          <a:xfrm>
            <a:off x="1316519" y="146621"/>
            <a:ext cx="2492990" cy="646331"/>
          </a:xfrm>
          <a:prstGeom prst="rect">
            <a:avLst/>
          </a:prstGeom>
          <a:noFill/>
        </p:spPr>
        <p:txBody>
          <a:bodyPr wrap="none" rtlCol="0">
            <a:spAutoFit/>
          </a:bodyPr>
          <a:lstStyle/>
          <a:p>
            <a:r>
              <a:rPr kumimoji="1" lang="ja-JP" altLang="en-US" sz="3600" dirty="0" smtClean="0"/>
              <a:t>工業の推移</a:t>
            </a:r>
            <a:endParaRPr kumimoji="1" lang="ja-JP" altLang="en-US" sz="3600" dirty="0"/>
          </a:p>
        </p:txBody>
      </p:sp>
      <p:sp>
        <p:nvSpPr>
          <p:cNvPr id="5" name="正方形/長方形 4"/>
          <p:cNvSpPr/>
          <p:nvPr/>
        </p:nvSpPr>
        <p:spPr>
          <a:xfrm>
            <a:off x="0" y="5681386"/>
            <a:ext cx="9144000" cy="1176614"/>
          </a:xfrm>
          <a:prstGeom prst="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a:t>従業員数、製造品出荷額等ともに</a:t>
            </a:r>
          </a:p>
          <a:p>
            <a:pPr algn="ctr"/>
            <a:r>
              <a:rPr lang="ja-JP" altLang="en-US" sz="3200" dirty="0"/>
              <a:t>伸び悩んでいる</a:t>
            </a:r>
          </a:p>
        </p:txBody>
      </p:sp>
      <p:sp>
        <p:nvSpPr>
          <p:cNvPr id="6" name="テキスト ボックス 5"/>
          <p:cNvSpPr txBox="1"/>
          <p:nvPr/>
        </p:nvSpPr>
        <p:spPr>
          <a:xfrm>
            <a:off x="6901998" y="5312054"/>
            <a:ext cx="562975" cy="369332"/>
          </a:xfrm>
          <a:prstGeom prst="rect">
            <a:avLst/>
          </a:prstGeom>
          <a:noFill/>
        </p:spPr>
        <p:txBody>
          <a:bodyPr wrap="none" rtlCol="0">
            <a:spAutoFit/>
          </a:bodyPr>
          <a:lstStyle/>
          <a:p>
            <a:r>
              <a:rPr kumimoji="1" lang="en-US" altLang="ja-JP" dirty="0" smtClean="0"/>
              <a:t>H25</a:t>
            </a:r>
            <a:endParaRPr kumimoji="1" lang="ja-JP" altLang="en-US" dirty="0"/>
          </a:p>
        </p:txBody>
      </p:sp>
      <p:sp>
        <p:nvSpPr>
          <p:cNvPr id="9" name="テキスト ボックス 8"/>
          <p:cNvSpPr txBox="1"/>
          <p:nvPr/>
        </p:nvSpPr>
        <p:spPr>
          <a:xfrm>
            <a:off x="4009025" y="5312054"/>
            <a:ext cx="562975" cy="369332"/>
          </a:xfrm>
          <a:prstGeom prst="rect">
            <a:avLst/>
          </a:prstGeom>
          <a:noFill/>
        </p:spPr>
        <p:txBody>
          <a:bodyPr wrap="none" rtlCol="0">
            <a:spAutoFit/>
          </a:bodyPr>
          <a:lstStyle/>
          <a:p>
            <a:r>
              <a:rPr kumimoji="1" lang="en-US" altLang="ja-JP" dirty="0" smtClean="0"/>
              <a:t>H22</a:t>
            </a:r>
            <a:endParaRPr kumimoji="1" lang="ja-JP" altLang="en-US" dirty="0"/>
          </a:p>
        </p:txBody>
      </p:sp>
      <p:sp>
        <p:nvSpPr>
          <p:cNvPr id="10" name="テキスト ボックス 9"/>
          <p:cNvSpPr txBox="1"/>
          <p:nvPr/>
        </p:nvSpPr>
        <p:spPr>
          <a:xfrm>
            <a:off x="4973497" y="5312054"/>
            <a:ext cx="562975" cy="369332"/>
          </a:xfrm>
          <a:prstGeom prst="rect">
            <a:avLst/>
          </a:prstGeom>
          <a:noFill/>
        </p:spPr>
        <p:txBody>
          <a:bodyPr wrap="none" rtlCol="0">
            <a:spAutoFit/>
          </a:bodyPr>
          <a:lstStyle/>
          <a:p>
            <a:r>
              <a:rPr kumimoji="1" lang="en-US" altLang="ja-JP" dirty="0" smtClean="0"/>
              <a:t>H23</a:t>
            </a:r>
            <a:endParaRPr kumimoji="1" lang="ja-JP" altLang="en-US" dirty="0"/>
          </a:p>
        </p:txBody>
      </p:sp>
      <p:sp>
        <p:nvSpPr>
          <p:cNvPr id="11" name="テキスト ボックス 10"/>
          <p:cNvSpPr txBox="1"/>
          <p:nvPr/>
        </p:nvSpPr>
        <p:spPr>
          <a:xfrm>
            <a:off x="5937969" y="5312054"/>
            <a:ext cx="562975" cy="369332"/>
          </a:xfrm>
          <a:prstGeom prst="rect">
            <a:avLst/>
          </a:prstGeom>
          <a:noFill/>
        </p:spPr>
        <p:txBody>
          <a:bodyPr wrap="none" rtlCol="0">
            <a:spAutoFit/>
          </a:bodyPr>
          <a:lstStyle/>
          <a:p>
            <a:r>
              <a:rPr kumimoji="1" lang="en-US" altLang="ja-JP" dirty="0" smtClean="0"/>
              <a:t>H24</a:t>
            </a:r>
            <a:endParaRPr kumimoji="1" lang="ja-JP" altLang="en-US" dirty="0"/>
          </a:p>
        </p:txBody>
      </p:sp>
      <p:sp>
        <p:nvSpPr>
          <p:cNvPr id="12" name="テキスト ボックス 11"/>
          <p:cNvSpPr txBox="1"/>
          <p:nvPr/>
        </p:nvSpPr>
        <p:spPr>
          <a:xfrm>
            <a:off x="2077232" y="5312054"/>
            <a:ext cx="562975" cy="369332"/>
          </a:xfrm>
          <a:prstGeom prst="rect">
            <a:avLst/>
          </a:prstGeom>
          <a:noFill/>
        </p:spPr>
        <p:txBody>
          <a:bodyPr wrap="none" rtlCol="0">
            <a:spAutoFit/>
          </a:bodyPr>
          <a:lstStyle/>
          <a:p>
            <a:r>
              <a:rPr kumimoji="1" lang="en-US" altLang="ja-JP" dirty="0" smtClean="0"/>
              <a:t>H20</a:t>
            </a:r>
            <a:endParaRPr kumimoji="1" lang="ja-JP" altLang="en-US" dirty="0"/>
          </a:p>
        </p:txBody>
      </p:sp>
    </p:spTree>
    <p:extLst>
      <p:ext uri="{BB962C8B-B14F-4D97-AF65-F5344CB8AC3E}">
        <p14:creationId xmlns:p14="http://schemas.microsoft.com/office/powerpoint/2010/main" val="36322232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15</a:t>
            </a:fld>
            <a:endParaRPr lang="ja-JP" altLang="en-US">
              <a:solidFill>
                <a:prstClr val="black">
                  <a:tint val="75000"/>
                </a:prstClr>
              </a:solidFill>
            </a:endParaRPr>
          </a:p>
        </p:txBody>
      </p:sp>
      <p:sp>
        <p:nvSpPr>
          <p:cNvPr id="7" name="タイトル 1"/>
          <p:cNvSpPr txBox="1">
            <a:spLocks/>
          </p:cNvSpPr>
          <p:nvPr/>
        </p:nvSpPr>
        <p:spPr>
          <a:xfrm>
            <a:off x="1425501" y="569041"/>
            <a:ext cx="6128657" cy="1325563"/>
          </a:xfrm>
          <a:prstGeom prst="rect">
            <a:avLst/>
          </a:prstGeom>
          <a:solidFill>
            <a:schemeClr val="accent3">
              <a:lumMod val="40000"/>
              <a:lumOff val="60000"/>
            </a:schemeClr>
          </a:solidFill>
          <a:ln>
            <a:solidFill>
              <a:schemeClr val="accent3"/>
            </a:solid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ja-JP" altLang="en-US" sz="5400" dirty="0" smtClean="0">
                <a:solidFill>
                  <a:srgbClr val="9BBB59"/>
                </a:solidFill>
                <a:latin typeface="AR丸ゴシック体M" panose="020B0609010101010101" pitchFamily="49" charset="-128"/>
                <a:ea typeface="AR丸ゴシック体M" panose="020B0609010101010101" pitchFamily="49" charset="-128"/>
              </a:rPr>
              <a:t>農業</a:t>
            </a:r>
            <a:endParaRPr lang="ja-JP" altLang="en-US" sz="5400" dirty="0">
              <a:solidFill>
                <a:srgbClr val="9BBB59"/>
              </a:solidFill>
              <a:latin typeface="AR丸ゴシック体M" panose="020B0609010101010101" pitchFamily="49" charset="-128"/>
              <a:ea typeface="AR丸ゴシック体M" panose="020B0609010101010101" pitchFamily="49" charset="-128"/>
            </a:endParaRPr>
          </a:p>
        </p:txBody>
      </p:sp>
      <p:pic>
        <p:nvPicPr>
          <p:cNvPr id="8" name="図 7"/>
          <p:cNvPicPr>
            <a:picLocks noChangeAspect="1"/>
          </p:cNvPicPr>
          <p:nvPr/>
        </p:nvPicPr>
        <p:blipFill>
          <a:blip r:embed="rId2"/>
          <a:stretch>
            <a:fillRect/>
          </a:stretch>
        </p:blipFill>
        <p:spPr>
          <a:xfrm>
            <a:off x="0" y="3429000"/>
            <a:ext cx="4462922" cy="3436450"/>
          </a:xfrm>
          <a:prstGeom prst="rect">
            <a:avLst/>
          </a:prstGeom>
        </p:spPr>
      </p:pic>
      <p:sp>
        <p:nvSpPr>
          <p:cNvPr id="3" name="角丸四角形 2"/>
          <p:cNvSpPr/>
          <p:nvPr/>
        </p:nvSpPr>
        <p:spPr>
          <a:xfrm>
            <a:off x="4886036" y="2123353"/>
            <a:ext cx="3906981" cy="3002829"/>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5326742" y="5112904"/>
            <a:ext cx="3227165" cy="461665"/>
          </a:xfrm>
          <a:prstGeom prst="rect">
            <a:avLst/>
          </a:prstGeom>
          <a:solidFill>
            <a:schemeClr val="accent6"/>
          </a:solidFill>
          <a:ln>
            <a:noFill/>
          </a:ln>
        </p:spPr>
        <p:txBody>
          <a:bodyPr wrap="none" rtlCol="0">
            <a:spAutoFit/>
          </a:bodyPr>
          <a:lstStyle/>
          <a:p>
            <a:r>
              <a:rPr kumimoji="1" lang="ja-JP" altLang="en-US" sz="2400" dirty="0" smtClean="0">
                <a:solidFill>
                  <a:schemeClr val="bg1"/>
                </a:solidFill>
              </a:rPr>
              <a:t>レンコン出荷額全国</a:t>
            </a:r>
            <a:r>
              <a:rPr kumimoji="1" lang="en-US" altLang="ja-JP" sz="2400" dirty="0" smtClean="0">
                <a:solidFill>
                  <a:schemeClr val="bg1"/>
                </a:solidFill>
              </a:rPr>
              <a:t>1</a:t>
            </a:r>
            <a:r>
              <a:rPr kumimoji="1" lang="ja-JP" altLang="en-US" sz="2400" dirty="0" smtClean="0">
                <a:solidFill>
                  <a:schemeClr val="bg1"/>
                </a:solidFill>
              </a:rPr>
              <a:t>位</a:t>
            </a:r>
            <a:endParaRPr kumimoji="1" lang="ja-JP" altLang="en-US" sz="2400" dirty="0">
              <a:solidFill>
                <a:schemeClr val="bg1"/>
              </a:solidFill>
            </a:endParaRPr>
          </a:p>
        </p:txBody>
      </p:sp>
      <p:sp>
        <p:nvSpPr>
          <p:cNvPr id="6" name="テキスト ボックス 5"/>
          <p:cNvSpPr txBox="1"/>
          <p:nvPr/>
        </p:nvSpPr>
        <p:spPr>
          <a:xfrm>
            <a:off x="4161202" y="6595957"/>
            <a:ext cx="4889800" cy="276999"/>
          </a:xfrm>
          <a:prstGeom prst="rect">
            <a:avLst/>
          </a:prstGeom>
          <a:noFill/>
        </p:spPr>
        <p:txBody>
          <a:bodyPr wrap="none" rtlCol="0">
            <a:spAutoFit/>
          </a:bodyPr>
          <a:lstStyle/>
          <a:p>
            <a:r>
              <a:rPr lang="en-US" altLang="ja-JP" sz="1200" dirty="0"/>
              <a:t>http://www.ib.zennoh.or.jp/amore/topics/res/images/002351/image03.jpg</a:t>
            </a:r>
            <a:endParaRPr kumimoji="1" lang="ja-JP" altLang="en-US" sz="1200" dirty="0"/>
          </a:p>
        </p:txBody>
      </p:sp>
    </p:spTree>
    <p:extLst>
      <p:ext uri="{BB962C8B-B14F-4D97-AF65-F5344CB8AC3E}">
        <p14:creationId xmlns:p14="http://schemas.microsoft.com/office/powerpoint/2010/main" val="28080133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768" y="1362075"/>
            <a:ext cx="2812506"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3387144" y="4980563"/>
            <a:ext cx="5653826" cy="1692771"/>
          </a:xfrm>
          <a:prstGeom prst="rect">
            <a:avLst/>
          </a:prstGeom>
          <a:noFill/>
        </p:spPr>
        <p:txBody>
          <a:bodyPr wrap="square" rtlCol="0">
            <a:spAutoFit/>
          </a:bodyPr>
          <a:lstStyle/>
          <a:p>
            <a:r>
              <a:rPr kumimoji="1" lang="ja-JP" altLang="en-US" sz="3200" dirty="0" smtClean="0"/>
              <a:t>都市と農村との交流事業</a:t>
            </a:r>
            <a:endParaRPr kumimoji="1" lang="en-US" altLang="ja-JP" sz="3200" dirty="0" smtClean="0"/>
          </a:p>
          <a:p>
            <a:r>
              <a:rPr kumimoji="1" lang="ja-JP" altLang="en-US" sz="2400" dirty="0" smtClean="0"/>
              <a:t>例）貸し農園（高津農園）の実施</a:t>
            </a:r>
            <a:endParaRPr kumimoji="1" lang="en-US" altLang="ja-JP" sz="2400" dirty="0" smtClean="0"/>
          </a:p>
          <a:p>
            <a:r>
              <a:rPr lang="ja-JP" altLang="en-US" sz="2400" dirty="0" smtClean="0"/>
              <a:t>　　１区画（</a:t>
            </a:r>
            <a:r>
              <a:rPr lang="en-US" altLang="ja-JP" sz="2400" dirty="0" smtClean="0"/>
              <a:t>20</a:t>
            </a:r>
            <a:r>
              <a:rPr lang="ja-JP" altLang="en-US" sz="2400" dirty="0" smtClean="0"/>
              <a:t>～</a:t>
            </a:r>
            <a:r>
              <a:rPr lang="en-US" altLang="ja-JP" sz="2400" dirty="0" smtClean="0"/>
              <a:t>30</a:t>
            </a:r>
            <a:r>
              <a:rPr lang="ja-JP" altLang="en-US" sz="2400" dirty="0"/>
              <a:t>㎡</a:t>
            </a:r>
            <a:r>
              <a:rPr lang="ja-JP" altLang="en-US" sz="2400" dirty="0" smtClean="0"/>
              <a:t>）</a:t>
            </a:r>
            <a:r>
              <a:rPr lang="en-US" altLang="ja-JP" sz="2400" dirty="0" smtClean="0"/>
              <a:t>3500</a:t>
            </a:r>
            <a:r>
              <a:rPr lang="ja-JP" altLang="en-US" sz="2400" dirty="0" smtClean="0"/>
              <a:t>円ほど</a:t>
            </a:r>
            <a:endParaRPr kumimoji="1" lang="en-US" altLang="ja-JP" sz="2400" dirty="0" smtClean="0"/>
          </a:p>
          <a:p>
            <a:r>
              <a:rPr lang="ja-JP" altLang="en-US" sz="2400" dirty="0" smtClean="0"/>
              <a:t>　　耕運機、草刈機</a:t>
            </a:r>
            <a:r>
              <a:rPr lang="ja-JP" altLang="en-US" sz="2400" dirty="0"/>
              <a:t>が</a:t>
            </a:r>
            <a:r>
              <a:rPr lang="ja-JP" altLang="en-US" sz="2400" dirty="0" smtClean="0"/>
              <a:t>無料で借りられる</a:t>
            </a:r>
            <a:endParaRPr kumimoji="1" lang="ja-JP" altLang="en-US" sz="2400" dirty="0"/>
          </a:p>
        </p:txBody>
      </p:sp>
      <p:sp>
        <p:nvSpPr>
          <p:cNvPr id="7" name="テキスト ボックス 6"/>
          <p:cNvSpPr txBox="1"/>
          <p:nvPr/>
        </p:nvSpPr>
        <p:spPr>
          <a:xfrm>
            <a:off x="3554569" y="1416819"/>
            <a:ext cx="4731510" cy="1077218"/>
          </a:xfrm>
          <a:prstGeom prst="rect">
            <a:avLst/>
          </a:prstGeom>
          <a:noFill/>
        </p:spPr>
        <p:txBody>
          <a:bodyPr wrap="square" rtlCol="0">
            <a:spAutoFit/>
          </a:bodyPr>
          <a:lstStyle/>
          <a:p>
            <a:r>
              <a:rPr kumimoji="1" lang="ja-JP" altLang="en-US" sz="3200" dirty="0" smtClean="0"/>
              <a:t>小町の館　体験工房</a:t>
            </a:r>
            <a:endParaRPr kumimoji="1" lang="en-US" altLang="ja-JP" sz="3200" dirty="0" smtClean="0"/>
          </a:p>
          <a:p>
            <a:r>
              <a:rPr lang="ja-JP" altLang="en-US" sz="3200" dirty="0" smtClean="0"/>
              <a:t>　</a:t>
            </a:r>
            <a:r>
              <a:rPr lang="ja-JP" altLang="en-US" sz="2400" dirty="0" smtClean="0"/>
              <a:t>そば打ちが体験できる</a:t>
            </a:r>
            <a:endParaRPr kumimoji="1" lang="ja-JP" altLang="en-US" sz="2800" dirty="0"/>
          </a:p>
        </p:txBody>
      </p:sp>
      <p:sp>
        <p:nvSpPr>
          <p:cNvPr id="8" name="右矢印 7"/>
          <p:cNvSpPr/>
          <p:nvPr/>
        </p:nvSpPr>
        <p:spPr>
          <a:xfrm rot="10800000">
            <a:off x="3219718" y="1545465"/>
            <a:ext cx="334851" cy="40996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9" name="図 8"/>
          <p:cNvPicPr>
            <a:picLocks noChangeAspect="1"/>
          </p:cNvPicPr>
          <p:nvPr/>
        </p:nvPicPr>
        <p:blipFill>
          <a:blip r:embed="rId3"/>
          <a:stretch>
            <a:fillRect/>
          </a:stretch>
        </p:blipFill>
        <p:spPr>
          <a:xfrm>
            <a:off x="5383369" y="2459625"/>
            <a:ext cx="3303431" cy="2477573"/>
          </a:xfrm>
          <a:prstGeom prst="rect">
            <a:avLst/>
          </a:prstGeom>
        </p:spPr>
      </p:pic>
      <p:sp>
        <p:nvSpPr>
          <p:cNvPr id="11" name="右矢印 10"/>
          <p:cNvSpPr/>
          <p:nvPr/>
        </p:nvSpPr>
        <p:spPr>
          <a:xfrm rot="16200000">
            <a:off x="7997155" y="5004160"/>
            <a:ext cx="334851" cy="40996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タイトル 3"/>
          <p:cNvSpPr>
            <a:spLocks noGrp="1"/>
          </p:cNvSpPr>
          <p:nvPr>
            <p:ph type="title"/>
          </p:nvPr>
        </p:nvSpPr>
        <p:spPr/>
        <p:txBody>
          <a:bodyPr>
            <a:normAutofit/>
          </a:bodyPr>
          <a:lstStyle/>
          <a:p>
            <a:r>
              <a:rPr lang="ja-JP" altLang="en-US" dirty="0" smtClean="0"/>
              <a:t>農業の取り組み</a:t>
            </a:r>
            <a:endParaRPr kumimoji="1" lang="ja-JP" altLang="en-US" dirty="0"/>
          </a:p>
        </p:txBody>
      </p:sp>
      <p:sp>
        <p:nvSpPr>
          <p:cNvPr id="3" name="スライド番号プレースホルダー 2"/>
          <p:cNvSpPr>
            <a:spLocks noGrp="1"/>
          </p:cNvSpPr>
          <p:nvPr>
            <p:ph type="sldNum" sz="quarter" idx="12"/>
          </p:nvPr>
        </p:nvSpPr>
        <p:spPr/>
        <p:txBody>
          <a:bodyPr/>
          <a:lstStyle/>
          <a:p>
            <a:fld id="{478D6C10-8235-2F4E-9B6B-EAD05C470B7C}" type="slidenum">
              <a:rPr kumimoji="1" lang="ja-JP" altLang="en-US" smtClean="0"/>
              <a:t>16</a:t>
            </a:fld>
            <a:endParaRPr kumimoji="1" lang="ja-JP" altLang="en-US" dirty="0"/>
          </a:p>
        </p:txBody>
      </p:sp>
    </p:spTree>
    <p:extLst>
      <p:ext uri="{BB962C8B-B14F-4D97-AF65-F5344CB8AC3E}">
        <p14:creationId xmlns:p14="http://schemas.microsoft.com/office/powerpoint/2010/main" val="188934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3"/>
          <a:stretch>
            <a:fillRect/>
          </a:stretch>
        </p:blipFill>
        <p:spPr>
          <a:xfrm>
            <a:off x="528992" y="1327355"/>
            <a:ext cx="8178009" cy="4748841"/>
          </a:xfrm>
          <a:prstGeom prst="rect">
            <a:avLst/>
          </a:prstGeom>
        </p:spPr>
      </p:pic>
      <p:sp>
        <p:nvSpPr>
          <p:cNvPr id="9" name="角丸四角形吹き出し 8"/>
          <p:cNvSpPr/>
          <p:nvPr/>
        </p:nvSpPr>
        <p:spPr>
          <a:xfrm>
            <a:off x="6021704" y="2548226"/>
            <a:ext cx="1828800" cy="523875"/>
          </a:xfrm>
          <a:prstGeom prst="wedgeRoundRectCallout">
            <a:avLst>
              <a:gd name="adj1" fmla="val 9731"/>
              <a:gd name="adj2" fmla="val 201824"/>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a:solidFill>
                  <a:schemeClr val="tx1"/>
                </a:solidFill>
              </a:rPr>
              <a:t>新治村の</a:t>
            </a:r>
            <a:r>
              <a:rPr lang="ja-JP" altLang="en-US" dirty="0" smtClean="0">
                <a:solidFill>
                  <a:schemeClr val="tx1"/>
                </a:solidFill>
              </a:rPr>
              <a:t>合併</a:t>
            </a:r>
            <a:endParaRPr lang="ja-JP" altLang="en-US" dirty="0">
              <a:solidFill>
                <a:schemeClr val="tx1"/>
              </a:solidFill>
            </a:endParaRPr>
          </a:p>
        </p:txBody>
      </p:sp>
      <p:sp>
        <p:nvSpPr>
          <p:cNvPr id="3" name="タイトル 2"/>
          <p:cNvSpPr>
            <a:spLocks noGrp="1"/>
          </p:cNvSpPr>
          <p:nvPr>
            <p:ph type="title"/>
          </p:nvPr>
        </p:nvSpPr>
        <p:spPr/>
        <p:txBody>
          <a:bodyPr/>
          <a:lstStyle/>
          <a:p>
            <a:r>
              <a:rPr kumimoji="1" lang="ja-JP" altLang="en-US" dirty="0" smtClean="0"/>
              <a:t>農業の推移</a:t>
            </a:r>
            <a:endParaRPr kumimoji="1" lang="ja-JP" altLang="en-US" dirty="0"/>
          </a:p>
        </p:txBody>
      </p:sp>
      <p:sp>
        <p:nvSpPr>
          <p:cNvPr id="11" name="スライド番号プレースホルダー 10"/>
          <p:cNvSpPr>
            <a:spLocks noGrp="1"/>
          </p:cNvSpPr>
          <p:nvPr>
            <p:ph type="sldNum" sz="quarter" idx="12"/>
          </p:nvPr>
        </p:nvSpPr>
        <p:spPr/>
        <p:txBody>
          <a:bodyPr/>
          <a:lstStyle/>
          <a:p>
            <a:fld id="{478D6C10-8235-2F4E-9B6B-EAD05C470B7C}" type="slidenum">
              <a:rPr kumimoji="1" lang="ja-JP" altLang="en-US" smtClean="0"/>
              <a:t>17</a:t>
            </a:fld>
            <a:endParaRPr kumimoji="1" lang="ja-JP" altLang="en-US"/>
          </a:p>
        </p:txBody>
      </p:sp>
      <p:sp>
        <p:nvSpPr>
          <p:cNvPr id="5" name="テキスト ボックス 4"/>
          <p:cNvSpPr txBox="1"/>
          <p:nvPr/>
        </p:nvSpPr>
        <p:spPr>
          <a:xfrm>
            <a:off x="855406" y="1327355"/>
            <a:ext cx="752168" cy="369332"/>
          </a:xfrm>
          <a:prstGeom prst="rect">
            <a:avLst/>
          </a:prstGeom>
          <a:noFill/>
        </p:spPr>
        <p:txBody>
          <a:bodyPr wrap="square" rtlCol="0">
            <a:spAutoFit/>
          </a:bodyPr>
          <a:lstStyle/>
          <a:p>
            <a:r>
              <a:rPr kumimoji="1" lang="ja-JP" altLang="en-US" dirty="0" smtClean="0"/>
              <a:t>（</a:t>
            </a:r>
            <a:r>
              <a:rPr kumimoji="1" lang="en-US" altLang="ja-JP" dirty="0" smtClean="0"/>
              <a:t>ha</a:t>
            </a:r>
            <a:r>
              <a:rPr kumimoji="1" lang="ja-JP" altLang="en-US" dirty="0" smtClean="0"/>
              <a:t>）</a:t>
            </a:r>
            <a:endParaRPr kumimoji="1" lang="ja-JP" altLang="en-US" dirty="0"/>
          </a:p>
        </p:txBody>
      </p:sp>
      <p:sp>
        <p:nvSpPr>
          <p:cNvPr id="6" name="テキスト ボックス 5"/>
          <p:cNvSpPr txBox="1"/>
          <p:nvPr/>
        </p:nvSpPr>
        <p:spPr>
          <a:xfrm>
            <a:off x="8303342" y="1327355"/>
            <a:ext cx="648929" cy="369332"/>
          </a:xfrm>
          <a:prstGeom prst="rect">
            <a:avLst/>
          </a:prstGeom>
          <a:noFill/>
        </p:spPr>
        <p:txBody>
          <a:bodyPr wrap="square" rtlCol="0">
            <a:spAutoFit/>
          </a:bodyPr>
          <a:lstStyle/>
          <a:p>
            <a:r>
              <a:rPr kumimoji="1" lang="en-US" altLang="ja-JP" dirty="0" smtClean="0"/>
              <a:t>(</a:t>
            </a:r>
            <a:r>
              <a:rPr kumimoji="1" lang="ja-JP" altLang="en-US" dirty="0" smtClean="0"/>
              <a:t>件</a:t>
            </a:r>
            <a:r>
              <a:rPr kumimoji="1" lang="en-US" altLang="ja-JP" dirty="0" smtClean="0"/>
              <a:t>)</a:t>
            </a:r>
            <a:endParaRPr kumimoji="1" lang="ja-JP" altLang="en-US" dirty="0"/>
          </a:p>
        </p:txBody>
      </p:sp>
      <p:sp>
        <p:nvSpPr>
          <p:cNvPr id="7" name="正方形/長方形 6"/>
          <p:cNvSpPr/>
          <p:nvPr/>
        </p:nvSpPr>
        <p:spPr>
          <a:xfrm>
            <a:off x="0" y="5958348"/>
            <a:ext cx="9144000" cy="899652"/>
          </a:xfrm>
          <a:prstGeom prst="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a:t>耕作放棄地</a:t>
            </a:r>
            <a:r>
              <a:rPr lang="ja-JP" altLang="en-US" sz="3200" dirty="0" smtClean="0"/>
              <a:t>の増加が目立つ</a:t>
            </a:r>
            <a:endParaRPr kumimoji="1" lang="ja-JP" altLang="en-US" sz="3200" dirty="0"/>
          </a:p>
        </p:txBody>
      </p:sp>
    </p:spTree>
    <p:extLst>
      <p:ext uri="{BB962C8B-B14F-4D97-AF65-F5344CB8AC3E}">
        <p14:creationId xmlns:p14="http://schemas.microsoft.com/office/powerpoint/2010/main" val="30655744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18</a:t>
            </a:fld>
            <a:endParaRPr lang="ja-JP" altLang="en-US">
              <a:solidFill>
                <a:prstClr val="black">
                  <a:tint val="75000"/>
                </a:prstClr>
              </a:solidFill>
            </a:endParaRPr>
          </a:p>
        </p:txBody>
      </p:sp>
      <p:sp>
        <p:nvSpPr>
          <p:cNvPr id="5" name="タイトル 1"/>
          <p:cNvSpPr txBox="1">
            <a:spLocks/>
          </p:cNvSpPr>
          <p:nvPr/>
        </p:nvSpPr>
        <p:spPr>
          <a:xfrm>
            <a:off x="1425501" y="569041"/>
            <a:ext cx="6128657" cy="1325563"/>
          </a:xfrm>
          <a:prstGeom prst="rect">
            <a:avLst/>
          </a:prstGeom>
          <a:solidFill>
            <a:schemeClr val="accent4">
              <a:lumMod val="40000"/>
              <a:lumOff val="60000"/>
            </a:schemeClr>
          </a:solidFill>
          <a:ln>
            <a:solidFill>
              <a:schemeClr val="accent4"/>
            </a:solid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ja-JP" altLang="en-US" sz="5400" dirty="0" smtClean="0">
                <a:solidFill>
                  <a:srgbClr val="8064A2"/>
                </a:solidFill>
                <a:latin typeface="AR丸ゴシック体M" panose="020B0609010101010101" pitchFamily="49" charset="-128"/>
                <a:ea typeface="AR丸ゴシック体M" panose="020B0609010101010101" pitchFamily="49" charset="-128"/>
              </a:rPr>
              <a:t>交通</a:t>
            </a:r>
            <a:endParaRPr lang="ja-JP" altLang="en-US" sz="5400" dirty="0">
              <a:solidFill>
                <a:srgbClr val="8064A2"/>
              </a:solidFill>
              <a:latin typeface="AR丸ゴシック体M" panose="020B0609010101010101" pitchFamily="49" charset="-128"/>
              <a:ea typeface="AR丸ゴシック体M" panose="020B0609010101010101" pitchFamily="49" charset="-128"/>
            </a:endParaRPr>
          </a:p>
        </p:txBody>
      </p:sp>
      <p:pic>
        <p:nvPicPr>
          <p:cNvPr id="6" name="図 5"/>
          <p:cNvPicPr>
            <a:picLocks noChangeAspect="1"/>
          </p:cNvPicPr>
          <p:nvPr/>
        </p:nvPicPr>
        <p:blipFill>
          <a:blip r:embed="rId2"/>
          <a:stretch>
            <a:fillRect/>
          </a:stretch>
        </p:blipFill>
        <p:spPr>
          <a:xfrm>
            <a:off x="2278216" y="2214800"/>
            <a:ext cx="4654702" cy="4317236"/>
          </a:xfrm>
          <a:prstGeom prst="rect">
            <a:avLst/>
          </a:prstGeom>
        </p:spPr>
      </p:pic>
    </p:spTree>
    <p:extLst>
      <p:ext uri="{BB962C8B-B14F-4D97-AF65-F5344CB8AC3E}">
        <p14:creationId xmlns:p14="http://schemas.microsoft.com/office/powerpoint/2010/main" val="23404181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087" y="1195184"/>
            <a:ext cx="3943985" cy="2530400"/>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579" y="1209674"/>
            <a:ext cx="3694304" cy="2534851"/>
          </a:xfrm>
          <a:prstGeom prst="rect">
            <a:avLst/>
          </a:prstGeom>
        </p:spPr>
      </p:pic>
      <p:sp>
        <p:nvSpPr>
          <p:cNvPr id="11" name="スライド番号プレースホルダー 10"/>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19</a:t>
            </a:fld>
            <a:endParaRPr lang="ja-JP" altLang="en-US" dirty="0">
              <a:solidFill>
                <a:prstClr val="black">
                  <a:tint val="75000"/>
                </a:prstClr>
              </a:solidFill>
            </a:endParaRPr>
          </a:p>
        </p:txBody>
      </p:sp>
      <p:sp>
        <p:nvSpPr>
          <p:cNvPr id="15" name="テキスト ボックス 14"/>
          <p:cNvSpPr txBox="1"/>
          <p:nvPr/>
        </p:nvSpPr>
        <p:spPr>
          <a:xfrm>
            <a:off x="0" y="3747884"/>
            <a:ext cx="4705134" cy="461665"/>
          </a:xfrm>
          <a:prstGeom prst="rect">
            <a:avLst/>
          </a:prstGeom>
          <a:noFill/>
        </p:spPr>
        <p:txBody>
          <a:bodyPr wrap="none" rtlCol="0">
            <a:spAutoFit/>
          </a:bodyPr>
          <a:lstStyle/>
          <a:p>
            <a:r>
              <a:rPr lang="ja-JP" altLang="en-US" sz="2000" dirty="0" smtClean="0">
                <a:solidFill>
                  <a:prstClr val="black"/>
                </a:solidFill>
              </a:rPr>
              <a:t>まちづくり活性化土浦</a:t>
            </a:r>
            <a:r>
              <a:rPr lang="ja-JP" altLang="en-US" sz="2400" dirty="0" smtClean="0">
                <a:solidFill>
                  <a:prstClr val="black"/>
                </a:solidFill>
              </a:rPr>
              <a:t>キララちゃんバス</a:t>
            </a:r>
            <a:endParaRPr lang="ja-JP" altLang="en-US" sz="2400" dirty="0">
              <a:solidFill>
                <a:prstClr val="black"/>
              </a:solidFill>
            </a:endParaRPr>
          </a:p>
        </p:txBody>
      </p:sp>
      <p:sp>
        <p:nvSpPr>
          <p:cNvPr id="17" name="テキスト ボックス 16"/>
          <p:cNvSpPr txBox="1"/>
          <p:nvPr/>
        </p:nvSpPr>
        <p:spPr>
          <a:xfrm>
            <a:off x="5374182" y="3756882"/>
            <a:ext cx="2977097" cy="461665"/>
          </a:xfrm>
          <a:prstGeom prst="rect">
            <a:avLst/>
          </a:prstGeom>
          <a:noFill/>
        </p:spPr>
        <p:txBody>
          <a:bodyPr wrap="none" rtlCol="0">
            <a:spAutoFit/>
          </a:bodyPr>
          <a:lstStyle/>
          <a:p>
            <a:r>
              <a:rPr lang="ja-JP" altLang="en-US" sz="2400" dirty="0" smtClean="0">
                <a:solidFill>
                  <a:prstClr val="black"/>
                </a:solidFill>
              </a:rPr>
              <a:t>のりあいタクシー土浦</a:t>
            </a:r>
            <a:endParaRPr lang="ja-JP" altLang="en-US" sz="2400" dirty="0">
              <a:solidFill>
                <a:prstClr val="black"/>
              </a:solidFill>
            </a:endParaRPr>
          </a:p>
        </p:txBody>
      </p:sp>
      <p:sp>
        <p:nvSpPr>
          <p:cNvPr id="18" name="円形吹き出し 17"/>
          <p:cNvSpPr/>
          <p:nvPr/>
        </p:nvSpPr>
        <p:spPr>
          <a:xfrm>
            <a:off x="1118337" y="4407370"/>
            <a:ext cx="2457803" cy="821542"/>
          </a:xfrm>
          <a:prstGeom prst="wedgeEllipseCallout">
            <a:avLst>
              <a:gd name="adj1" fmla="val -16211"/>
              <a:gd name="adj2" fmla="val -70444"/>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dirty="0" smtClean="0">
                <a:solidFill>
                  <a:prstClr val="white"/>
                </a:solidFill>
              </a:rPr>
              <a:t>乗車料金　</a:t>
            </a:r>
            <a:r>
              <a:rPr lang="en-US" altLang="ja-JP" dirty="0" smtClean="0">
                <a:solidFill>
                  <a:prstClr val="white"/>
                </a:solidFill>
              </a:rPr>
              <a:t>150</a:t>
            </a:r>
            <a:r>
              <a:rPr lang="ja-JP" altLang="en-US" dirty="0" smtClean="0">
                <a:solidFill>
                  <a:prstClr val="white"/>
                </a:solidFill>
              </a:rPr>
              <a:t>円</a:t>
            </a:r>
            <a:endParaRPr lang="en-US" altLang="ja-JP" dirty="0" smtClean="0">
              <a:solidFill>
                <a:prstClr val="white"/>
              </a:solidFill>
            </a:endParaRPr>
          </a:p>
          <a:p>
            <a:pPr algn="ctr"/>
            <a:r>
              <a:rPr lang="ja-JP" altLang="en-US" dirty="0" smtClean="0">
                <a:solidFill>
                  <a:prstClr val="white"/>
                </a:solidFill>
              </a:rPr>
              <a:t>運行範囲　市内中心</a:t>
            </a:r>
            <a:endParaRPr lang="en-US" altLang="ja-JP" dirty="0" smtClean="0">
              <a:solidFill>
                <a:prstClr val="white"/>
              </a:solidFill>
            </a:endParaRPr>
          </a:p>
        </p:txBody>
      </p:sp>
      <p:sp>
        <p:nvSpPr>
          <p:cNvPr id="16" name="テキスト ボックス 15"/>
          <p:cNvSpPr txBox="1"/>
          <p:nvPr/>
        </p:nvSpPr>
        <p:spPr>
          <a:xfrm>
            <a:off x="1774053" y="241389"/>
            <a:ext cx="5595893" cy="646331"/>
          </a:xfrm>
          <a:prstGeom prst="rect">
            <a:avLst/>
          </a:prstGeom>
          <a:noFill/>
        </p:spPr>
        <p:txBody>
          <a:bodyPr wrap="square" rtlCol="0">
            <a:spAutoFit/>
          </a:bodyPr>
          <a:lstStyle/>
          <a:p>
            <a:r>
              <a:rPr lang="ja-JP" altLang="en-US" sz="3600" dirty="0">
                <a:solidFill>
                  <a:prstClr val="black"/>
                </a:solidFill>
              </a:rPr>
              <a:t>現在</a:t>
            </a:r>
            <a:r>
              <a:rPr lang="ja-JP" altLang="en-US" sz="3600" dirty="0" smtClean="0">
                <a:solidFill>
                  <a:prstClr val="black"/>
                </a:solidFill>
              </a:rPr>
              <a:t>の公共交通の取り組み</a:t>
            </a:r>
            <a:endParaRPr lang="ja-JP" altLang="en-US" sz="3600" dirty="0">
              <a:solidFill>
                <a:prstClr val="black"/>
              </a:solidFill>
            </a:endParaRPr>
          </a:p>
        </p:txBody>
      </p:sp>
      <p:sp>
        <p:nvSpPr>
          <p:cNvPr id="9" name="正方形/長方形 8"/>
          <p:cNvSpPr/>
          <p:nvPr/>
        </p:nvSpPr>
        <p:spPr>
          <a:xfrm>
            <a:off x="-5328" y="5712442"/>
            <a:ext cx="9149328" cy="1135626"/>
          </a:xfrm>
          <a:prstGeom prst="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600" dirty="0" smtClean="0">
                <a:solidFill>
                  <a:prstClr val="white"/>
                </a:solidFill>
              </a:rPr>
              <a:t>鉄道・路線バスを補完する</a:t>
            </a:r>
            <a:endParaRPr lang="en-US" altLang="ja-JP" sz="3600" dirty="0" smtClean="0">
              <a:solidFill>
                <a:prstClr val="white"/>
              </a:solidFill>
            </a:endParaRPr>
          </a:p>
          <a:p>
            <a:pPr algn="ctr"/>
            <a:r>
              <a:rPr lang="ja-JP" altLang="en-US" sz="3600" dirty="0" smtClean="0">
                <a:solidFill>
                  <a:prstClr val="white"/>
                </a:solidFill>
              </a:rPr>
              <a:t>公共</a:t>
            </a:r>
            <a:r>
              <a:rPr lang="ja-JP" altLang="en-US" sz="3600" dirty="0">
                <a:solidFill>
                  <a:prstClr val="white"/>
                </a:solidFill>
              </a:rPr>
              <a:t>交通</a:t>
            </a:r>
            <a:r>
              <a:rPr lang="ja-JP" altLang="en-US" sz="3600" dirty="0" smtClean="0">
                <a:solidFill>
                  <a:prstClr val="white"/>
                </a:solidFill>
              </a:rPr>
              <a:t>の運行</a:t>
            </a:r>
            <a:endParaRPr lang="ja-JP" altLang="en-US" sz="3600" dirty="0">
              <a:solidFill>
                <a:prstClr val="white"/>
              </a:solidFill>
            </a:endParaRPr>
          </a:p>
        </p:txBody>
      </p:sp>
      <p:sp>
        <p:nvSpPr>
          <p:cNvPr id="22" name="円形吹き出し 21"/>
          <p:cNvSpPr/>
          <p:nvPr/>
        </p:nvSpPr>
        <p:spPr>
          <a:xfrm>
            <a:off x="5523817" y="4407370"/>
            <a:ext cx="2822741" cy="1178623"/>
          </a:xfrm>
          <a:prstGeom prst="wedgeEllipseCallout">
            <a:avLst>
              <a:gd name="adj1" fmla="val -16211"/>
              <a:gd name="adj2" fmla="val -70444"/>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dirty="0" smtClean="0">
                <a:solidFill>
                  <a:prstClr val="white"/>
                </a:solidFill>
              </a:rPr>
              <a:t>乗車料金　</a:t>
            </a:r>
            <a:r>
              <a:rPr lang="en-US" altLang="ja-JP" dirty="0" smtClean="0">
                <a:solidFill>
                  <a:prstClr val="white"/>
                </a:solidFill>
              </a:rPr>
              <a:t>60</a:t>
            </a:r>
            <a:r>
              <a:rPr lang="en-US" altLang="ja-JP" dirty="0">
                <a:solidFill>
                  <a:prstClr val="white"/>
                </a:solidFill>
              </a:rPr>
              <a:t>0</a:t>
            </a:r>
            <a:r>
              <a:rPr lang="ja-JP" altLang="en-US" dirty="0" smtClean="0">
                <a:solidFill>
                  <a:prstClr val="white"/>
                </a:solidFill>
              </a:rPr>
              <a:t>円</a:t>
            </a:r>
            <a:endParaRPr lang="en-US" altLang="ja-JP" dirty="0" smtClean="0">
              <a:solidFill>
                <a:prstClr val="white"/>
              </a:solidFill>
            </a:endParaRPr>
          </a:p>
          <a:p>
            <a:pPr algn="ctr"/>
            <a:r>
              <a:rPr lang="ja-JP" altLang="en-US" dirty="0" smtClean="0">
                <a:solidFill>
                  <a:prstClr val="white"/>
                </a:solidFill>
              </a:rPr>
              <a:t>運行範囲　市内全域</a:t>
            </a:r>
            <a:endParaRPr lang="en-US" altLang="ja-JP" dirty="0" smtClean="0">
              <a:solidFill>
                <a:prstClr val="white"/>
              </a:solidFill>
            </a:endParaRPr>
          </a:p>
          <a:p>
            <a:pPr algn="ctr"/>
            <a:r>
              <a:rPr lang="ja-JP" altLang="en-US" dirty="0" smtClean="0">
                <a:solidFill>
                  <a:prstClr val="white"/>
                </a:solidFill>
              </a:rPr>
              <a:t>利用者　</a:t>
            </a:r>
            <a:r>
              <a:rPr lang="en-US" altLang="ja-JP" dirty="0" smtClean="0">
                <a:solidFill>
                  <a:prstClr val="white"/>
                </a:solidFill>
              </a:rPr>
              <a:t>65</a:t>
            </a:r>
            <a:r>
              <a:rPr lang="ja-JP" altLang="en-US" dirty="0" smtClean="0">
                <a:solidFill>
                  <a:prstClr val="white"/>
                </a:solidFill>
              </a:rPr>
              <a:t>歳以上</a:t>
            </a:r>
            <a:endParaRPr lang="ja-JP" altLang="en-US" dirty="0">
              <a:solidFill>
                <a:prstClr val="white"/>
              </a:solidFill>
            </a:endParaRPr>
          </a:p>
        </p:txBody>
      </p:sp>
      <p:sp>
        <p:nvSpPr>
          <p:cNvPr id="26" name="テキスト ボックス 25"/>
          <p:cNvSpPr txBox="1"/>
          <p:nvPr/>
        </p:nvSpPr>
        <p:spPr>
          <a:xfrm>
            <a:off x="1063792" y="3505579"/>
            <a:ext cx="3251807" cy="293963"/>
          </a:xfrm>
          <a:prstGeom prst="rect">
            <a:avLst/>
          </a:prstGeom>
          <a:noFill/>
        </p:spPr>
        <p:txBody>
          <a:bodyPr wrap="square" rtlCol="0">
            <a:spAutoFit/>
          </a:bodyPr>
          <a:lstStyle/>
          <a:p>
            <a:r>
              <a:rPr lang="en-US" altLang="ja-JP" sz="1200" dirty="0">
                <a:solidFill>
                  <a:prstClr val="white"/>
                </a:solidFill>
              </a:rPr>
              <a:t>http://jay6890.blog.fc2.com/blog-entry-173.html</a:t>
            </a:r>
            <a:endParaRPr lang="ja-JP" altLang="en-US" sz="1200" dirty="0">
              <a:solidFill>
                <a:prstClr val="white"/>
              </a:solidFill>
            </a:endParaRPr>
          </a:p>
        </p:txBody>
      </p:sp>
      <p:sp>
        <p:nvSpPr>
          <p:cNvPr id="28" name="テキスト ボックス 27"/>
          <p:cNvSpPr txBox="1"/>
          <p:nvPr/>
        </p:nvSpPr>
        <p:spPr>
          <a:xfrm>
            <a:off x="6935187" y="3507545"/>
            <a:ext cx="1875884" cy="231217"/>
          </a:xfrm>
          <a:prstGeom prst="rect">
            <a:avLst/>
          </a:prstGeom>
          <a:noFill/>
        </p:spPr>
        <p:txBody>
          <a:bodyPr wrap="square" rtlCol="0">
            <a:spAutoFit/>
          </a:bodyPr>
          <a:lstStyle/>
          <a:p>
            <a:r>
              <a:rPr lang="en-US" altLang="ja-JP" sz="1200" dirty="0">
                <a:solidFill>
                  <a:prstClr val="white"/>
                </a:solidFill>
              </a:rPr>
              <a:t>https://joyonews.ne.jp/smart/</a:t>
            </a:r>
            <a:endParaRPr lang="ja-JP" altLang="en-US" sz="1200" dirty="0">
              <a:solidFill>
                <a:prstClr val="white"/>
              </a:solidFill>
            </a:endParaRPr>
          </a:p>
        </p:txBody>
      </p:sp>
    </p:spTree>
    <p:extLst>
      <p:ext uri="{BB962C8B-B14F-4D97-AF65-F5344CB8AC3E}">
        <p14:creationId xmlns:p14="http://schemas.microsoft.com/office/powerpoint/2010/main" val="20325367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ja-JP" altLang="en-US" dirty="0" smtClean="0"/>
              <a:t>発表の手順</a:t>
            </a:r>
            <a:endParaRPr kumimoji="1" lang="ja-JP" altLang="en-US" dirty="0"/>
          </a:p>
        </p:txBody>
      </p:sp>
      <p:sp>
        <p:nvSpPr>
          <p:cNvPr id="4" name="スライド番号プレースホルダー 3"/>
          <p:cNvSpPr>
            <a:spLocks noGrp="1"/>
          </p:cNvSpPr>
          <p:nvPr>
            <p:ph type="sldNum" sz="quarter" idx="12"/>
          </p:nvPr>
        </p:nvSpPr>
        <p:spPr/>
        <p:txBody>
          <a:bodyPr/>
          <a:lstStyle/>
          <a:p>
            <a:fld id="{478D6C10-8235-2F4E-9B6B-EAD05C470B7C}" type="slidenum">
              <a:rPr kumimoji="1" lang="ja-JP" altLang="en-US" smtClean="0"/>
              <a:t>2</a:t>
            </a:fld>
            <a:endParaRPr kumimoji="1" lang="ja-JP" altLang="en-US"/>
          </a:p>
        </p:txBody>
      </p:sp>
      <p:sp>
        <p:nvSpPr>
          <p:cNvPr id="15" name="ストライプ矢印 14"/>
          <p:cNvSpPr/>
          <p:nvPr/>
        </p:nvSpPr>
        <p:spPr>
          <a:xfrm rot="5400000">
            <a:off x="2666152" y="1593731"/>
            <a:ext cx="940525" cy="1045029"/>
          </a:xfrm>
          <a:prstGeom prst="stripedRightArrow">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ストライプ矢印 15"/>
          <p:cNvSpPr/>
          <p:nvPr/>
        </p:nvSpPr>
        <p:spPr>
          <a:xfrm rot="5400000">
            <a:off x="2666152" y="2805637"/>
            <a:ext cx="940525" cy="1045029"/>
          </a:xfrm>
          <a:prstGeom prst="stripedRightArrow">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ストライプ矢印 16"/>
          <p:cNvSpPr/>
          <p:nvPr/>
        </p:nvSpPr>
        <p:spPr>
          <a:xfrm rot="5400000">
            <a:off x="2666152" y="4017544"/>
            <a:ext cx="940525" cy="1045029"/>
          </a:xfrm>
          <a:prstGeom prst="stripedRightArrow">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ストライプ矢印 17"/>
          <p:cNvSpPr/>
          <p:nvPr/>
        </p:nvSpPr>
        <p:spPr>
          <a:xfrm rot="5400000">
            <a:off x="2666152" y="5250259"/>
            <a:ext cx="940525" cy="1045029"/>
          </a:xfrm>
          <a:prstGeom prst="stripedRightArrow">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3658929" y="1787167"/>
            <a:ext cx="2961067" cy="584775"/>
          </a:xfrm>
          <a:prstGeom prst="rect">
            <a:avLst/>
          </a:prstGeom>
          <a:noFill/>
          <a:ln w="38100">
            <a:noFill/>
          </a:ln>
        </p:spPr>
        <p:txBody>
          <a:bodyPr wrap="none" rtlCol="0">
            <a:spAutoFit/>
          </a:bodyPr>
          <a:lstStyle/>
          <a:p>
            <a:r>
              <a:rPr kumimoji="1" lang="ja-JP" altLang="en-US" sz="3200" dirty="0" smtClean="0"/>
              <a:t>現状把握と課題</a:t>
            </a:r>
            <a:endParaRPr kumimoji="1" lang="ja-JP" altLang="en-US" sz="3200" dirty="0"/>
          </a:p>
        </p:txBody>
      </p:sp>
      <p:sp>
        <p:nvSpPr>
          <p:cNvPr id="20" name="テキスト ボックス 19"/>
          <p:cNvSpPr txBox="1"/>
          <p:nvPr/>
        </p:nvSpPr>
        <p:spPr>
          <a:xfrm>
            <a:off x="3658927" y="4212399"/>
            <a:ext cx="2728632" cy="584775"/>
          </a:xfrm>
          <a:prstGeom prst="rect">
            <a:avLst/>
          </a:prstGeom>
          <a:noFill/>
        </p:spPr>
        <p:txBody>
          <a:bodyPr wrap="none" rtlCol="0">
            <a:spAutoFit/>
          </a:bodyPr>
          <a:lstStyle/>
          <a:p>
            <a:r>
              <a:rPr kumimoji="1" lang="ja-JP" altLang="en-US" sz="3200" dirty="0" smtClean="0"/>
              <a:t>理想の都市像</a:t>
            </a:r>
            <a:endParaRPr kumimoji="1" lang="ja-JP" altLang="en-US" sz="3200" dirty="0"/>
          </a:p>
        </p:txBody>
      </p:sp>
      <p:sp>
        <p:nvSpPr>
          <p:cNvPr id="22" name="テキスト ボックス 21"/>
          <p:cNvSpPr txBox="1"/>
          <p:nvPr/>
        </p:nvSpPr>
        <p:spPr>
          <a:xfrm>
            <a:off x="3658927" y="5480385"/>
            <a:ext cx="2236510" cy="584775"/>
          </a:xfrm>
          <a:prstGeom prst="rect">
            <a:avLst/>
          </a:prstGeom>
          <a:noFill/>
        </p:spPr>
        <p:txBody>
          <a:bodyPr wrap="none" rtlCol="0">
            <a:spAutoFit/>
          </a:bodyPr>
          <a:lstStyle/>
          <a:p>
            <a:r>
              <a:rPr kumimoji="1" lang="ja-JP" altLang="en-US" sz="3200" dirty="0" smtClean="0"/>
              <a:t>今後の方針</a:t>
            </a:r>
            <a:endParaRPr kumimoji="1" lang="ja-JP" altLang="en-US" sz="3200" dirty="0"/>
          </a:p>
        </p:txBody>
      </p:sp>
      <p:sp>
        <p:nvSpPr>
          <p:cNvPr id="26" name="正方形/長方形 25"/>
          <p:cNvSpPr/>
          <p:nvPr/>
        </p:nvSpPr>
        <p:spPr>
          <a:xfrm>
            <a:off x="3658927" y="1788960"/>
            <a:ext cx="2961069" cy="584775"/>
          </a:xfrm>
          <a:prstGeom prst="rect">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3658927" y="2998886"/>
            <a:ext cx="4079963" cy="584775"/>
          </a:xfrm>
          <a:prstGeom prst="rect">
            <a:avLst/>
          </a:prstGeom>
          <a:noFill/>
        </p:spPr>
        <p:txBody>
          <a:bodyPr wrap="none" rtlCol="0">
            <a:spAutoFit/>
          </a:bodyPr>
          <a:lstStyle/>
          <a:p>
            <a:r>
              <a:rPr lang="ja-JP" altLang="en-US" sz="3200" dirty="0" smtClean="0"/>
              <a:t>「住みやすさ」とは何か</a:t>
            </a:r>
            <a:endParaRPr kumimoji="1" lang="ja-JP" altLang="en-US" sz="3200" dirty="0"/>
          </a:p>
        </p:txBody>
      </p:sp>
    </p:spTree>
    <p:extLst>
      <p:ext uri="{BB962C8B-B14F-4D97-AF65-F5344CB8AC3E}">
        <p14:creationId xmlns:p14="http://schemas.microsoft.com/office/powerpoint/2010/main" val="73203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20</a:t>
            </a:fld>
            <a:endParaRPr lang="ja-JP" altLang="en-US">
              <a:solidFill>
                <a:prstClr val="black">
                  <a:tint val="75000"/>
                </a:prstClr>
              </a:solidFill>
            </a:endParaRPr>
          </a:p>
        </p:txBody>
      </p:sp>
      <p:sp>
        <p:nvSpPr>
          <p:cNvPr id="5" name="スライド番号プレースホルダー 2"/>
          <p:cNvSpPr txBox="1">
            <a:spLocks/>
          </p:cNvSpPr>
          <p:nvPr/>
        </p:nvSpPr>
        <p:spPr>
          <a:xfrm>
            <a:off x="6553200" y="6356350"/>
            <a:ext cx="2133600" cy="365125"/>
          </a:xfrm>
          <a:prstGeom prst="rect">
            <a:avLst/>
          </a:prstGeom>
        </p:spPr>
        <p:txBody>
          <a:bodyPr vert="horz" lIns="91440" tIns="45720" rIns="91440" bIns="45720" rtlCol="0" anchor="ctr"/>
          <a:lstStyle>
            <a:defPPr>
              <a:defRPr lang="ja-JP"/>
            </a:defPPr>
            <a:lvl1pPr marL="0" algn="r" defTabSz="457200" rtl="0" eaLnBrk="1" latinLnBrk="0" hangingPunct="1">
              <a:defRPr kumimoji="1" sz="12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478D6C10-8235-2F4E-9B6B-EAD05C470B7C}" type="slidenum">
              <a:rPr lang="ja-JP" altLang="en-US" smtClean="0">
                <a:solidFill>
                  <a:prstClr val="black">
                    <a:tint val="75000"/>
                  </a:prstClr>
                </a:solidFill>
              </a:rPr>
              <a:pPr/>
              <a:t>20</a:t>
            </a:fld>
            <a:endParaRPr lang="ja-JP" altLang="en-US">
              <a:solidFill>
                <a:prstClr val="black">
                  <a:tint val="75000"/>
                </a:prstClr>
              </a:solidFill>
            </a:endParaRPr>
          </a:p>
        </p:txBody>
      </p:sp>
      <p:sp>
        <p:nvSpPr>
          <p:cNvPr id="6" name="テキスト ボックス 5"/>
          <p:cNvSpPr txBox="1"/>
          <p:nvPr/>
        </p:nvSpPr>
        <p:spPr>
          <a:xfrm>
            <a:off x="2402175" y="241709"/>
            <a:ext cx="4339650" cy="646331"/>
          </a:xfrm>
          <a:prstGeom prst="rect">
            <a:avLst/>
          </a:prstGeom>
          <a:noFill/>
        </p:spPr>
        <p:txBody>
          <a:bodyPr wrap="none" rtlCol="0">
            <a:spAutoFit/>
          </a:bodyPr>
          <a:lstStyle/>
          <a:p>
            <a:pPr algn="ctr"/>
            <a:r>
              <a:rPr lang="ja-JP" altLang="en-US" sz="3600" dirty="0" smtClean="0">
                <a:solidFill>
                  <a:prstClr val="black"/>
                </a:solidFill>
              </a:rPr>
              <a:t>公共交通利用の変遷</a:t>
            </a:r>
            <a:endParaRPr lang="ja-JP" altLang="en-US" sz="3600" dirty="0">
              <a:solidFill>
                <a:prstClr val="black"/>
              </a:solidFill>
            </a:endParaRPr>
          </a:p>
        </p:txBody>
      </p:sp>
      <p:sp>
        <p:nvSpPr>
          <p:cNvPr id="7" name="四角形吹き出し 6"/>
          <p:cNvSpPr/>
          <p:nvPr/>
        </p:nvSpPr>
        <p:spPr>
          <a:xfrm>
            <a:off x="0" y="5844209"/>
            <a:ext cx="9144000" cy="1010336"/>
          </a:xfrm>
          <a:prstGeom prst="wedgeRectCallout">
            <a:avLst>
              <a:gd name="adj1" fmla="val -9347"/>
              <a:gd name="adj2" fmla="val 23876"/>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smtClean="0">
                <a:solidFill>
                  <a:prstClr val="white"/>
                </a:solidFill>
              </a:rPr>
              <a:t>自動車保有台数が増加、公共交通の利用者は減少</a:t>
            </a:r>
            <a:endParaRPr lang="en-US" altLang="ja-JP" sz="3200" dirty="0" smtClean="0">
              <a:solidFill>
                <a:prstClr val="white"/>
              </a:solidFill>
            </a:endParaRPr>
          </a:p>
        </p:txBody>
      </p:sp>
      <p:graphicFrame>
        <p:nvGraphicFramePr>
          <p:cNvPr id="8" name="グラフ 7"/>
          <p:cNvGraphicFramePr>
            <a:graphicFrameLocks/>
          </p:cNvGraphicFramePr>
          <p:nvPr>
            <p:extLst>
              <p:ext uri="{D42A27DB-BD31-4B8C-83A1-F6EECF244321}">
                <p14:modId xmlns:p14="http://schemas.microsoft.com/office/powerpoint/2010/main" val="1931833439"/>
              </p:ext>
            </p:extLst>
          </p:nvPr>
        </p:nvGraphicFramePr>
        <p:xfrm>
          <a:off x="535022" y="1327826"/>
          <a:ext cx="8073956" cy="42023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965370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2881" y="1290581"/>
            <a:ext cx="3633920" cy="5135085"/>
          </a:xfrm>
          <a:prstGeom prst="rect">
            <a:avLst/>
          </a:prstGeom>
        </p:spPr>
      </p:pic>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298837"/>
            <a:ext cx="3871640" cy="4797164"/>
          </a:xfrm>
          <a:prstGeom prst="rect">
            <a:avLst/>
          </a:prstGeom>
        </p:spPr>
      </p:pic>
      <p:sp>
        <p:nvSpPr>
          <p:cNvPr id="9" name="タイトル 8"/>
          <p:cNvSpPr>
            <a:spLocks noGrp="1"/>
          </p:cNvSpPr>
          <p:nvPr>
            <p:ph type="title"/>
          </p:nvPr>
        </p:nvSpPr>
        <p:spPr/>
        <p:txBody>
          <a:bodyPr>
            <a:normAutofit/>
          </a:bodyPr>
          <a:lstStyle/>
          <a:p>
            <a:r>
              <a:rPr kumimoji="1" lang="ja-JP" altLang="en-US" sz="4000" dirty="0" smtClean="0"/>
              <a:t>公共交通空白地</a:t>
            </a:r>
            <a:endParaRPr kumimoji="1" lang="ja-JP" altLang="en-US" sz="4000" dirty="0"/>
          </a:p>
        </p:txBody>
      </p:sp>
      <p:sp>
        <p:nvSpPr>
          <p:cNvPr id="4" name="スライド番号プレースホルダー 3"/>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21</a:t>
            </a:fld>
            <a:endParaRPr lang="ja-JP" altLang="en-US">
              <a:solidFill>
                <a:prstClr val="black">
                  <a:tint val="75000"/>
                </a:prstClr>
              </a:solidFill>
            </a:endParaRPr>
          </a:p>
        </p:txBody>
      </p:sp>
      <p:grpSp>
        <p:nvGrpSpPr>
          <p:cNvPr id="12" name="グループ化 11"/>
          <p:cNvGrpSpPr/>
          <p:nvPr/>
        </p:nvGrpSpPr>
        <p:grpSpPr>
          <a:xfrm>
            <a:off x="1146171" y="1417710"/>
            <a:ext cx="1654686" cy="2632005"/>
            <a:chOff x="5996781" y="697812"/>
            <a:chExt cx="1990165" cy="2881701"/>
          </a:xfrm>
        </p:grpSpPr>
        <p:sp>
          <p:nvSpPr>
            <p:cNvPr id="6" name="円/楕円 5"/>
            <p:cNvSpPr/>
            <p:nvPr/>
          </p:nvSpPr>
          <p:spPr>
            <a:xfrm>
              <a:off x="5996781" y="697812"/>
              <a:ext cx="1990165" cy="1689139"/>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 name="円/楕円 6"/>
            <p:cNvSpPr/>
            <p:nvPr/>
          </p:nvSpPr>
          <p:spPr>
            <a:xfrm>
              <a:off x="5996781" y="2845055"/>
              <a:ext cx="793376" cy="734458"/>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8" name="コンテンツ プレースホルダー 2"/>
          <p:cNvSpPr txBox="1">
            <a:spLocks/>
          </p:cNvSpPr>
          <p:nvPr/>
        </p:nvSpPr>
        <p:spPr>
          <a:xfrm>
            <a:off x="875288" y="6467906"/>
            <a:ext cx="3465803" cy="4135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000" dirty="0" smtClean="0">
                <a:solidFill>
                  <a:prstClr val="black"/>
                </a:solidFill>
              </a:rPr>
              <a:t>区間</a:t>
            </a:r>
            <a:r>
              <a:rPr lang="ja-JP" altLang="en-US" sz="2000" dirty="0">
                <a:solidFill>
                  <a:prstClr val="black"/>
                </a:solidFill>
              </a:rPr>
              <a:t>別のバス本数と廃止路線　</a:t>
            </a:r>
          </a:p>
        </p:txBody>
      </p:sp>
      <p:cxnSp>
        <p:nvCxnSpPr>
          <p:cNvPr id="13" name="直線コネクタ 12"/>
          <p:cNvCxnSpPr>
            <a:endCxn id="16" idx="3"/>
          </p:cNvCxnSpPr>
          <p:nvPr/>
        </p:nvCxnSpPr>
        <p:spPr>
          <a:xfrm flipV="1">
            <a:off x="2800857" y="1879765"/>
            <a:ext cx="558333" cy="272388"/>
          </a:xfrm>
          <a:prstGeom prst="line">
            <a:avLst/>
          </a:prstGeom>
          <a:ln w="3810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14" name="直線コネクタ 13"/>
          <p:cNvCxnSpPr>
            <a:endCxn id="16" idx="3"/>
          </p:cNvCxnSpPr>
          <p:nvPr/>
        </p:nvCxnSpPr>
        <p:spPr>
          <a:xfrm flipV="1">
            <a:off x="1734083" y="1879765"/>
            <a:ext cx="1625107" cy="1671003"/>
          </a:xfrm>
          <a:prstGeom prst="line">
            <a:avLst/>
          </a:prstGeom>
          <a:ln w="38100">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16" name="円/楕円 15"/>
          <p:cNvSpPr/>
          <p:nvPr/>
        </p:nvSpPr>
        <p:spPr>
          <a:xfrm>
            <a:off x="3090016" y="977401"/>
            <a:ext cx="1838036" cy="1057185"/>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2400" dirty="0" smtClean="0">
                <a:solidFill>
                  <a:prstClr val="white"/>
                </a:solidFill>
              </a:rPr>
              <a:t>交通空白地</a:t>
            </a:r>
            <a:endParaRPr lang="ja-JP" altLang="en-US" sz="2400" dirty="0">
              <a:solidFill>
                <a:prstClr val="white"/>
              </a:solidFill>
            </a:endParaRPr>
          </a:p>
        </p:txBody>
      </p:sp>
      <p:grpSp>
        <p:nvGrpSpPr>
          <p:cNvPr id="21" name="グループ化 20"/>
          <p:cNvGrpSpPr/>
          <p:nvPr/>
        </p:nvGrpSpPr>
        <p:grpSpPr>
          <a:xfrm>
            <a:off x="5459754" y="1540995"/>
            <a:ext cx="1654686" cy="2624071"/>
            <a:chOff x="5996781" y="697812"/>
            <a:chExt cx="1990165" cy="2873014"/>
          </a:xfrm>
        </p:grpSpPr>
        <p:sp>
          <p:nvSpPr>
            <p:cNvPr id="23" name="円/楕円 22"/>
            <p:cNvSpPr/>
            <p:nvPr/>
          </p:nvSpPr>
          <p:spPr>
            <a:xfrm>
              <a:off x="5996781" y="697812"/>
              <a:ext cx="1990165" cy="1689139"/>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4" name="円/楕円 23"/>
            <p:cNvSpPr/>
            <p:nvPr/>
          </p:nvSpPr>
          <p:spPr>
            <a:xfrm>
              <a:off x="6198487" y="2836368"/>
              <a:ext cx="793376" cy="734458"/>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5" name="角丸四角形吹き出し 4"/>
          <p:cNvSpPr/>
          <p:nvPr/>
        </p:nvSpPr>
        <p:spPr>
          <a:xfrm>
            <a:off x="6679272" y="628844"/>
            <a:ext cx="2391355" cy="957477"/>
          </a:xfrm>
          <a:prstGeom prst="wedgeRoundRectCallout">
            <a:avLst>
              <a:gd name="adj1" fmla="val -38450"/>
              <a:gd name="adj2" fmla="val 76754"/>
              <a:gd name="adj3" fmla="val 16667"/>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800" dirty="0" smtClean="0">
                <a:solidFill>
                  <a:prstClr val="white"/>
                </a:solidFill>
              </a:rPr>
              <a:t>500</a:t>
            </a:r>
            <a:r>
              <a:rPr lang="ja-JP" altLang="en-US" sz="2800" dirty="0" smtClean="0">
                <a:solidFill>
                  <a:prstClr val="white"/>
                </a:solidFill>
              </a:rPr>
              <a:t>人以上の地区がある</a:t>
            </a:r>
            <a:endParaRPr lang="en-US" altLang="ja-JP" sz="2800" dirty="0" smtClean="0">
              <a:solidFill>
                <a:prstClr val="white"/>
              </a:solidFill>
            </a:endParaRPr>
          </a:p>
        </p:txBody>
      </p:sp>
      <p:sp>
        <p:nvSpPr>
          <p:cNvPr id="10" name="正方形/長方形 9"/>
          <p:cNvSpPr/>
          <p:nvPr/>
        </p:nvSpPr>
        <p:spPr>
          <a:xfrm>
            <a:off x="5422121" y="6433922"/>
            <a:ext cx="2262158" cy="369332"/>
          </a:xfrm>
          <a:prstGeom prst="rect">
            <a:avLst/>
          </a:prstGeom>
        </p:spPr>
        <p:txBody>
          <a:bodyPr wrap="none">
            <a:spAutoFit/>
          </a:bodyPr>
          <a:lstStyle/>
          <a:p>
            <a:r>
              <a:rPr lang="ja-JP" altLang="en-US" dirty="0" smtClean="0">
                <a:solidFill>
                  <a:prstClr val="black"/>
                </a:solidFill>
              </a:rPr>
              <a:t>土浦市小地域別人口</a:t>
            </a:r>
            <a:endParaRPr lang="ja-JP" altLang="en-US" dirty="0">
              <a:solidFill>
                <a:prstClr val="black"/>
              </a:solidFill>
            </a:endParaRPr>
          </a:p>
        </p:txBody>
      </p:sp>
      <p:cxnSp>
        <p:nvCxnSpPr>
          <p:cNvPr id="22" name="直線コネクタ 21"/>
          <p:cNvCxnSpPr>
            <a:stCxn id="23" idx="1"/>
          </p:cNvCxnSpPr>
          <p:nvPr/>
        </p:nvCxnSpPr>
        <p:spPr>
          <a:xfrm flipH="1" flipV="1">
            <a:off x="4928052" y="1507861"/>
            <a:ext cx="774025" cy="259068"/>
          </a:xfrm>
          <a:prstGeom prst="line">
            <a:avLst/>
          </a:prstGeom>
          <a:ln w="3810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25" name="直線コネクタ 24"/>
          <p:cNvCxnSpPr>
            <a:stCxn id="24" idx="1"/>
            <a:endCxn id="16" idx="6"/>
          </p:cNvCxnSpPr>
          <p:nvPr/>
        </p:nvCxnSpPr>
        <p:spPr>
          <a:xfrm flipH="1" flipV="1">
            <a:off x="4928052" y="1505994"/>
            <a:ext cx="796009" cy="2086493"/>
          </a:xfrm>
          <a:prstGeom prst="line">
            <a:avLst/>
          </a:prstGeom>
          <a:ln w="38100">
            <a:solidFill>
              <a:srgbClr val="00B05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231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nodeType="withEffect">
                                  <p:stCondLst>
                                    <p:cond delay="5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1425501" y="569041"/>
            <a:ext cx="6128657" cy="1325563"/>
          </a:xfrm>
          <a:prstGeom prst="rect">
            <a:avLst/>
          </a:prstGeom>
          <a:solidFill>
            <a:schemeClr val="accent5">
              <a:lumMod val="40000"/>
              <a:lumOff val="60000"/>
            </a:schemeClr>
          </a:solidFill>
          <a:ln>
            <a:solidFill>
              <a:schemeClr val="accent5"/>
            </a:solid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ja-JP" altLang="en-US" sz="5400" dirty="0" smtClean="0">
                <a:solidFill>
                  <a:srgbClr val="4BACC6"/>
                </a:solidFill>
                <a:latin typeface="AR丸ゴシック体M" panose="020B0609010101010101" pitchFamily="49" charset="-128"/>
                <a:ea typeface="AR丸ゴシック体M" panose="020B0609010101010101" pitchFamily="49" charset="-128"/>
              </a:rPr>
              <a:t>医療・福祉</a:t>
            </a:r>
            <a:endParaRPr lang="ja-JP" altLang="en-US" sz="5400" dirty="0">
              <a:solidFill>
                <a:srgbClr val="4BACC6"/>
              </a:solidFill>
              <a:latin typeface="AR丸ゴシック体M" panose="020B0609010101010101" pitchFamily="49" charset="-128"/>
              <a:ea typeface="AR丸ゴシック体M" panose="020B0609010101010101" pitchFamily="49" charset="-128"/>
            </a:endParaRPr>
          </a:p>
        </p:txBody>
      </p:sp>
      <p:pic>
        <p:nvPicPr>
          <p:cNvPr id="9" name="図 8"/>
          <p:cNvPicPr>
            <a:picLocks noChangeAspect="1"/>
          </p:cNvPicPr>
          <p:nvPr/>
        </p:nvPicPr>
        <p:blipFill>
          <a:blip r:embed="rId3"/>
          <a:stretch>
            <a:fillRect/>
          </a:stretch>
        </p:blipFill>
        <p:spPr>
          <a:xfrm>
            <a:off x="233042" y="2934605"/>
            <a:ext cx="3747431" cy="3480947"/>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0580" y="2152941"/>
            <a:ext cx="4560158" cy="303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5726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グラフ 7"/>
          <p:cNvGraphicFramePr>
            <a:graphicFrameLocks/>
          </p:cNvGraphicFramePr>
          <p:nvPr>
            <p:extLst>
              <p:ext uri="{D42A27DB-BD31-4B8C-83A1-F6EECF244321}">
                <p14:modId xmlns:p14="http://schemas.microsoft.com/office/powerpoint/2010/main" val="849363599"/>
              </p:ext>
            </p:extLst>
          </p:nvPr>
        </p:nvGraphicFramePr>
        <p:xfrm>
          <a:off x="327104" y="1147896"/>
          <a:ext cx="8489791" cy="4479388"/>
        </p:xfrm>
        <a:graphic>
          <a:graphicData uri="http://schemas.openxmlformats.org/drawingml/2006/chart">
            <c:chart xmlns:c="http://schemas.openxmlformats.org/drawingml/2006/chart" xmlns:r="http://schemas.openxmlformats.org/officeDocument/2006/relationships" r:id="rId3"/>
          </a:graphicData>
        </a:graphic>
      </p:graphicFrame>
      <p:sp>
        <p:nvSpPr>
          <p:cNvPr id="2" name="タイトル 1"/>
          <p:cNvSpPr>
            <a:spLocks noGrp="1"/>
          </p:cNvSpPr>
          <p:nvPr>
            <p:ph type="title"/>
          </p:nvPr>
        </p:nvSpPr>
        <p:spPr>
          <a:xfrm>
            <a:off x="844931" y="0"/>
            <a:ext cx="8229600" cy="1042092"/>
          </a:xfrm>
        </p:spPr>
        <p:txBody>
          <a:bodyPr>
            <a:normAutofit/>
          </a:bodyPr>
          <a:lstStyle/>
          <a:p>
            <a:r>
              <a:rPr lang="ja-JP" altLang="en-US" dirty="0"/>
              <a:t>介護保険サービスの</a:t>
            </a:r>
            <a:r>
              <a:rPr lang="ja-JP" altLang="en-US" dirty="0" smtClean="0"/>
              <a:t>需要</a:t>
            </a:r>
            <a:endParaRPr kumimoji="1" lang="ja-JP" altLang="en-US" dirty="0"/>
          </a:p>
        </p:txBody>
      </p:sp>
      <p:sp>
        <p:nvSpPr>
          <p:cNvPr id="4" name="正方形/長方形 3"/>
          <p:cNvSpPr/>
          <p:nvPr/>
        </p:nvSpPr>
        <p:spPr>
          <a:xfrm>
            <a:off x="0" y="5627284"/>
            <a:ext cx="9144000" cy="1230716"/>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600" dirty="0"/>
              <a:t>介護保険サービス</a:t>
            </a:r>
            <a:r>
              <a:rPr lang="ja-JP" altLang="en-US" sz="3600" dirty="0" smtClean="0"/>
              <a:t>の利用者</a:t>
            </a:r>
            <a:r>
              <a:rPr lang="ja-JP" altLang="en-US" sz="3600" dirty="0"/>
              <a:t>は年々増加</a:t>
            </a:r>
          </a:p>
        </p:txBody>
      </p:sp>
      <p:sp>
        <p:nvSpPr>
          <p:cNvPr id="5" name="テキスト ボックス 4"/>
          <p:cNvSpPr txBox="1"/>
          <p:nvPr/>
        </p:nvSpPr>
        <p:spPr>
          <a:xfrm>
            <a:off x="1494655" y="4825753"/>
            <a:ext cx="562975" cy="369332"/>
          </a:xfrm>
          <a:prstGeom prst="rect">
            <a:avLst/>
          </a:prstGeom>
          <a:noFill/>
        </p:spPr>
        <p:txBody>
          <a:bodyPr wrap="none" rtlCol="0">
            <a:spAutoFit/>
          </a:bodyPr>
          <a:lstStyle/>
          <a:p>
            <a:r>
              <a:rPr kumimoji="1" lang="en-US" altLang="ja-JP" dirty="0" smtClean="0"/>
              <a:t>H20</a:t>
            </a:r>
            <a:endParaRPr kumimoji="1" lang="ja-JP" altLang="en-US" dirty="0"/>
          </a:p>
        </p:txBody>
      </p:sp>
      <p:sp>
        <p:nvSpPr>
          <p:cNvPr id="6" name="テキスト ボックス 5"/>
          <p:cNvSpPr txBox="1"/>
          <p:nvPr/>
        </p:nvSpPr>
        <p:spPr>
          <a:xfrm>
            <a:off x="2747433" y="4830555"/>
            <a:ext cx="562975" cy="369332"/>
          </a:xfrm>
          <a:prstGeom prst="rect">
            <a:avLst/>
          </a:prstGeom>
          <a:noFill/>
        </p:spPr>
        <p:txBody>
          <a:bodyPr wrap="none" rtlCol="0">
            <a:spAutoFit/>
          </a:bodyPr>
          <a:lstStyle/>
          <a:p>
            <a:r>
              <a:rPr kumimoji="1" lang="en-US" altLang="ja-JP" dirty="0" smtClean="0"/>
              <a:t>H21</a:t>
            </a:r>
            <a:endParaRPr kumimoji="1" lang="ja-JP" altLang="en-US" dirty="0"/>
          </a:p>
        </p:txBody>
      </p:sp>
      <p:sp>
        <p:nvSpPr>
          <p:cNvPr id="7" name="テキスト ボックス 6"/>
          <p:cNvSpPr txBox="1"/>
          <p:nvPr/>
        </p:nvSpPr>
        <p:spPr>
          <a:xfrm>
            <a:off x="4000211" y="4830555"/>
            <a:ext cx="562975" cy="369332"/>
          </a:xfrm>
          <a:prstGeom prst="rect">
            <a:avLst/>
          </a:prstGeom>
          <a:noFill/>
        </p:spPr>
        <p:txBody>
          <a:bodyPr wrap="none" rtlCol="0">
            <a:spAutoFit/>
          </a:bodyPr>
          <a:lstStyle/>
          <a:p>
            <a:r>
              <a:rPr kumimoji="1" lang="en-US" altLang="ja-JP" dirty="0" smtClean="0"/>
              <a:t>H22</a:t>
            </a:r>
            <a:endParaRPr kumimoji="1" lang="ja-JP" altLang="en-US" dirty="0"/>
          </a:p>
        </p:txBody>
      </p:sp>
      <p:sp>
        <p:nvSpPr>
          <p:cNvPr id="9" name="テキスト ボックス 8"/>
          <p:cNvSpPr txBox="1"/>
          <p:nvPr/>
        </p:nvSpPr>
        <p:spPr>
          <a:xfrm>
            <a:off x="5252989" y="4830555"/>
            <a:ext cx="562975" cy="369332"/>
          </a:xfrm>
          <a:prstGeom prst="rect">
            <a:avLst/>
          </a:prstGeom>
          <a:noFill/>
        </p:spPr>
        <p:txBody>
          <a:bodyPr wrap="none" rtlCol="0">
            <a:spAutoFit/>
          </a:bodyPr>
          <a:lstStyle/>
          <a:p>
            <a:r>
              <a:rPr kumimoji="1" lang="en-US" altLang="ja-JP" dirty="0" smtClean="0"/>
              <a:t>H23</a:t>
            </a:r>
            <a:endParaRPr kumimoji="1" lang="ja-JP" altLang="en-US" dirty="0"/>
          </a:p>
        </p:txBody>
      </p:sp>
      <p:sp>
        <p:nvSpPr>
          <p:cNvPr id="10" name="テキスト ボックス 9"/>
          <p:cNvSpPr txBox="1"/>
          <p:nvPr/>
        </p:nvSpPr>
        <p:spPr>
          <a:xfrm>
            <a:off x="6505767" y="4830555"/>
            <a:ext cx="562975" cy="369332"/>
          </a:xfrm>
          <a:prstGeom prst="rect">
            <a:avLst/>
          </a:prstGeom>
          <a:noFill/>
        </p:spPr>
        <p:txBody>
          <a:bodyPr wrap="none" rtlCol="0">
            <a:spAutoFit/>
          </a:bodyPr>
          <a:lstStyle/>
          <a:p>
            <a:r>
              <a:rPr kumimoji="1" lang="en-US" altLang="ja-JP" dirty="0" smtClean="0"/>
              <a:t>H24</a:t>
            </a:r>
            <a:endParaRPr kumimoji="1" lang="ja-JP" altLang="en-US" dirty="0"/>
          </a:p>
        </p:txBody>
      </p:sp>
      <p:sp>
        <p:nvSpPr>
          <p:cNvPr id="11" name="テキスト ボックス 10"/>
          <p:cNvSpPr txBox="1"/>
          <p:nvPr/>
        </p:nvSpPr>
        <p:spPr>
          <a:xfrm>
            <a:off x="7758545" y="4830679"/>
            <a:ext cx="562975" cy="369332"/>
          </a:xfrm>
          <a:prstGeom prst="rect">
            <a:avLst/>
          </a:prstGeom>
          <a:noFill/>
        </p:spPr>
        <p:txBody>
          <a:bodyPr wrap="none" rtlCol="0">
            <a:spAutoFit/>
          </a:bodyPr>
          <a:lstStyle/>
          <a:p>
            <a:r>
              <a:rPr kumimoji="1" lang="en-US" altLang="ja-JP" dirty="0" smtClean="0"/>
              <a:t>H25</a:t>
            </a:r>
            <a:endParaRPr kumimoji="1" lang="ja-JP" altLang="en-US" dirty="0"/>
          </a:p>
        </p:txBody>
      </p:sp>
    </p:spTree>
    <p:extLst>
      <p:ext uri="{BB962C8B-B14F-4D97-AF65-F5344CB8AC3E}">
        <p14:creationId xmlns:p14="http://schemas.microsoft.com/office/powerpoint/2010/main" val="30560332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7401" y="632439"/>
            <a:ext cx="4134356" cy="5842251"/>
          </a:xfrm>
          <a:prstGeom prst="rect">
            <a:avLst/>
          </a:prstGeom>
        </p:spPr>
      </p:pic>
      <p:sp>
        <p:nvSpPr>
          <p:cNvPr id="4" name="円/楕円 3"/>
          <p:cNvSpPr/>
          <p:nvPr/>
        </p:nvSpPr>
        <p:spPr>
          <a:xfrm>
            <a:off x="3988904" y="1232452"/>
            <a:ext cx="4916557" cy="1603513"/>
          </a:xfrm>
          <a:prstGeom prst="ellipse">
            <a:avLst/>
          </a:prstGeom>
          <a:solidFill>
            <a:srgbClr val="48F52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chemeClr val="tx1"/>
                </a:solidFill>
              </a:rPr>
              <a:t>医療施設がほとんどない</a:t>
            </a:r>
            <a:endParaRPr kumimoji="1" lang="en-US" altLang="ja-JP" sz="2400" dirty="0" smtClean="0">
              <a:solidFill>
                <a:schemeClr val="tx1"/>
              </a:solidFill>
            </a:endParaRPr>
          </a:p>
          <a:p>
            <a:pPr algn="ctr"/>
            <a:r>
              <a:rPr lang="ja-JP" altLang="en-US" sz="2400" dirty="0" smtClean="0">
                <a:solidFill>
                  <a:schemeClr val="tx1"/>
                </a:solidFill>
              </a:rPr>
              <a:t>➡長距離移動が必要</a:t>
            </a:r>
            <a:endParaRPr kumimoji="1" lang="ja-JP" altLang="en-US" sz="2400" dirty="0">
              <a:solidFill>
                <a:schemeClr val="tx1"/>
              </a:solidFill>
            </a:endParaRPr>
          </a:p>
        </p:txBody>
      </p:sp>
      <p:sp>
        <p:nvSpPr>
          <p:cNvPr id="5" name="円/楕円 4"/>
          <p:cNvSpPr/>
          <p:nvPr/>
        </p:nvSpPr>
        <p:spPr>
          <a:xfrm>
            <a:off x="581022" y="1417982"/>
            <a:ext cx="1762539" cy="1563756"/>
          </a:xfrm>
          <a:prstGeom prst="ellipse">
            <a:avLst/>
          </a:prstGeom>
          <a:noFill/>
          <a:ln w="571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 name="直線コネクタ 6"/>
          <p:cNvCxnSpPr>
            <a:stCxn id="5" idx="6"/>
            <a:endCxn id="4" idx="2"/>
          </p:cNvCxnSpPr>
          <p:nvPr/>
        </p:nvCxnSpPr>
        <p:spPr>
          <a:xfrm flipV="1">
            <a:off x="2343561" y="2034209"/>
            <a:ext cx="1645343" cy="165651"/>
          </a:xfrm>
          <a:prstGeom prst="line">
            <a:avLst/>
          </a:prstGeom>
          <a:ln w="28575">
            <a:solidFill>
              <a:srgbClr val="00B050"/>
            </a:solidFill>
          </a:ln>
        </p:spPr>
        <p:style>
          <a:lnRef idx="2">
            <a:schemeClr val="accent1"/>
          </a:lnRef>
          <a:fillRef idx="0">
            <a:schemeClr val="accent1"/>
          </a:fillRef>
          <a:effectRef idx="1">
            <a:schemeClr val="accent1"/>
          </a:effectRef>
          <a:fontRef idx="minor">
            <a:schemeClr val="tx1"/>
          </a:fontRef>
        </p:style>
      </p:cxnSp>
      <p:sp>
        <p:nvSpPr>
          <p:cNvPr id="11" name="円/楕円 10"/>
          <p:cNvSpPr/>
          <p:nvPr/>
        </p:nvSpPr>
        <p:spPr>
          <a:xfrm rot="2241177">
            <a:off x="1574314" y="2363841"/>
            <a:ext cx="1793968" cy="3463594"/>
          </a:xfrm>
          <a:prstGeom prst="ellipse">
            <a:avLst/>
          </a:prstGeom>
          <a:noFill/>
          <a:ln w="571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4068416" y="3147391"/>
            <a:ext cx="4916557" cy="1875183"/>
          </a:xfrm>
          <a:prstGeom prst="ellipse">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b="1" dirty="0" smtClean="0">
                <a:solidFill>
                  <a:schemeClr val="tx1"/>
                </a:solidFill>
              </a:rPr>
              <a:t>「常磐線沿線」</a:t>
            </a:r>
            <a:r>
              <a:rPr kumimoji="1" lang="ja-JP" altLang="en-US" sz="2400" dirty="0" smtClean="0">
                <a:solidFill>
                  <a:schemeClr val="tx1"/>
                </a:solidFill>
              </a:rPr>
              <a:t>と</a:t>
            </a:r>
            <a:endParaRPr kumimoji="1" lang="en-US" altLang="ja-JP" sz="2400" dirty="0" smtClean="0">
              <a:solidFill>
                <a:schemeClr val="tx1"/>
              </a:solidFill>
            </a:endParaRPr>
          </a:p>
          <a:p>
            <a:pPr algn="ctr"/>
            <a:r>
              <a:rPr kumimoji="1" lang="ja-JP" altLang="en-US" sz="2400" dirty="0" smtClean="0">
                <a:solidFill>
                  <a:schemeClr val="tx1"/>
                </a:solidFill>
              </a:rPr>
              <a:t>協同病院がある</a:t>
            </a:r>
            <a:endParaRPr kumimoji="1" lang="en-US" altLang="ja-JP" sz="2400" dirty="0" smtClean="0">
              <a:solidFill>
                <a:schemeClr val="tx1"/>
              </a:solidFill>
            </a:endParaRPr>
          </a:p>
          <a:p>
            <a:pPr algn="ctr"/>
            <a:r>
              <a:rPr kumimoji="1" lang="ja-JP" altLang="en-US" sz="2400" b="1" dirty="0" smtClean="0">
                <a:solidFill>
                  <a:schemeClr val="tx1"/>
                </a:solidFill>
              </a:rPr>
              <a:t>「おおつの地区」</a:t>
            </a:r>
            <a:r>
              <a:rPr kumimoji="1" lang="ja-JP" altLang="en-US" sz="2400" dirty="0" smtClean="0">
                <a:solidFill>
                  <a:schemeClr val="tx1"/>
                </a:solidFill>
              </a:rPr>
              <a:t>は充実</a:t>
            </a:r>
            <a:endParaRPr kumimoji="1" lang="ja-JP" altLang="en-US" sz="2400" dirty="0">
              <a:solidFill>
                <a:schemeClr val="tx1"/>
              </a:solidFill>
            </a:endParaRPr>
          </a:p>
        </p:txBody>
      </p:sp>
      <p:cxnSp>
        <p:nvCxnSpPr>
          <p:cNvPr id="13" name="直線コネクタ 12"/>
          <p:cNvCxnSpPr>
            <a:endCxn id="12" idx="2"/>
          </p:cNvCxnSpPr>
          <p:nvPr/>
        </p:nvCxnSpPr>
        <p:spPr>
          <a:xfrm flipV="1">
            <a:off x="3511826" y="4084983"/>
            <a:ext cx="556590" cy="29818"/>
          </a:xfrm>
          <a:prstGeom prst="line">
            <a:avLst/>
          </a:prstGeom>
          <a:ln w="28575">
            <a:solidFill>
              <a:srgbClr val="0070C0"/>
            </a:solidFill>
          </a:ln>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a:xfrm>
            <a:off x="914400" y="37833"/>
            <a:ext cx="8229600" cy="1042092"/>
          </a:xfrm>
        </p:spPr>
        <p:txBody>
          <a:bodyPr>
            <a:normAutofit/>
          </a:bodyPr>
          <a:lstStyle/>
          <a:p>
            <a:r>
              <a:rPr lang="ja-JP" altLang="en-US" dirty="0"/>
              <a:t>高齢化率と医療施設の</a:t>
            </a:r>
            <a:r>
              <a:rPr lang="ja-JP" altLang="en-US" dirty="0" smtClean="0"/>
              <a:t>分布</a:t>
            </a:r>
            <a:endParaRPr kumimoji="1" lang="ja-JP" altLang="en-US" dirty="0"/>
          </a:p>
        </p:txBody>
      </p:sp>
      <p:sp>
        <p:nvSpPr>
          <p:cNvPr id="14" name="正方形/長方形 13"/>
          <p:cNvSpPr/>
          <p:nvPr/>
        </p:nvSpPr>
        <p:spPr>
          <a:xfrm>
            <a:off x="4611757" y="5368413"/>
            <a:ext cx="4532243" cy="148958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dirty="0" smtClean="0"/>
              <a:t>医療施設がなく困る</a:t>
            </a:r>
            <a:endParaRPr kumimoji="1" lang="en-US" altLang="ja-JP" sz="2800" dirty="0" smtClean="0"/>
          </a:p>
          <a:p>
            <a:pPr algn="ctr"/>
            <a:r>
              <a:rPr kumimoji="1" lang="ja-JP" altLang="en-US" sz="2800" dirty="0" smtClean="0"/>
              <a:t>高齢者の増加が予想される</a:t>
            </a:r>
            <a:endParaRPr kumimoji="1" lang="ja-JP" altLang="en-US" sz="2800" dirty="0"/>
          </a:p>
        </p:txBody>
      </p:sp>
    </p:spTree>
    <p:extLst>
      <p:ext uri="{BB962C8B-B14F-4D97-AF65-F5344CB8AC3E}">
        <p14:creationId xmlns:p14="http://schemas.microsoft.com/office/powerpoint/2010/main" val="383161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1000"/>
                            </p:stCondLst>
                            <p:childTnLst>
                              <p:par>
                                <p:cTn id="25" presetID="10" presetClass="entr" presetSubtype="0" fill="hold" grpId="0" nodeType="afterEffect">
                                  <p:stCondLst>
                                    <p:cond delay="5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2"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chemeClr val="accent3">
              <a:lumMod val="40000"/>
              <a:lumOff val="60000"/>
            </a:schemeClr>
          </a:solidFill>
          <a:ln>
            <a:solidFill>
              <a:schemeClr val="accent3"/>
            </a:solid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ormAutofit/>
          </a:bodyPr>
          <a:lstStyle/>
          <a:p>
            <a:pPr algn="ctr"/>
            <a:r>
              <a:rPr lang="ja-JP" altLang="en-US" sz="5400" dirty="0" smtClean="0">
                <a:solidFill>
                  <a:schemeClr val="accent3"/>
                </a:solidFill>
                <a:latin typeface="AR丸ゴシック体M" panose="020B0609010101010101" pitchFamily="49" charset="-128"/>
                <a:ea typeface="AR丸ゴシック体M" panose="020B0609010101010101" pitchFamily="49" charset="-128"/>
              </a:rPr>
              <a:t>自然</a:t>
            </a:r>
            <a:endParaRPr lang="ja-JP" altLang="en-US" sz="5400" dirty="0">
              <a:solidFill>
                <a:schemeClr val="accent3"/>
              </a:solidFill>
              <a:latin typeface="AR丸ゴシック体M" panose="020B0609010101010101" pitchFamily="49" charset="-128"/>
              <a:ea typeface="AR丸ゴシック体M" panose="020B0609010101010101" pitchFamily="49" charset="-128"/>
            </a:endParaRPr>
          </a:p>
        </p:txBody>
      </p:sp>
      <p:sp>
        <p:nvSpPr>
          <p:cNvPr id="3" name="スライド番号プレースホルダー 2"/>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25</a:t>
            </a:fld>
            <a:endParaRPr lang="ja-JP" altLang="en-US">
              <a:solidFill>
                <a:prstClr val="black">
                  <a:tint val="75000"/>
                </a:prstClr>
              </a:solidFill>
            </a:endParaRPr>
          </a:p>
        </p:txBody>
      </p:sp>
      <p:pic>
        <p:nvPicPr>
          <p:cNvPr id="6" name="図 5"/>
          <p:cNvPicPr>
            <a:picLocks noChangeAspect="1"/>
          </p:cNvPicPr>
          <p:nvPr/>
        </p:nvPicPr>
        <p:blipFill>
          <a:blip r:embed="rId3"/>
          <a:stretch>
            <a:fillRect/>
          </a:stretch>
        </p:blipFill>
        <p:spPr>
          <a:xfrm>
            <a:off x="2507270" y="2074943"/>
            <a:ext cx="4045930" cy="4281407"/>
          </a:xfrm>
          <a:prstGeom prst="rect">
            <a:avLst/>
          </a:prstGeom>
        </p:spPr>
      </p:pic>
    </p:spTree>
    <p:extLst>
      <p:ext uri="{BB962C8B-B14F-4D97-AF65-F5344CB8AC3E}">
        <p14:creationId xmlns:p14="http://schemas.microsoft.com/office/powerpoint/2010/main" val="42815385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角丸四角形 21"/>
          <p:cNvSpPr/>
          <p:nvPr/>
        </p:nvSpPr>
        <p:spPr>
          <a:xfrm>
            <a:off x="6600189" y="1263479"/>
            <a:ext cx="2476886" cy="1856370"/>
          </a:xfrm>
          <a:prstGeom prst="roundRect">
            <a:avLst/>
          </a:prstGeom>
          <a:solidFill>
            <a:srgbClr val="F79646"/>
          </a:solidFill>
          <a:ln>
            <a:solidFill>
              <a:srgbClr val="F7964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solidFill>
                <a:prstClr val="white"/>
              </a:solidFill>
            </a:endParaRPr>
          </a:p>
        </p:txBody>
      </p:sp>
      <p:sp>
        <p:nvSpPr>
          <p:cNvPr id="25" name="テキスト ボックス 24"/>
          <p:cNvSpPr txBox="1"/>
          <p:nvPr/>
        </p:nvSpPr>
        <p:spPr>
          <a:xfrm>
            <a:off x="7276538" y="1263479"/>
            <a:ext cx="1107996" cy="369332"/>
          </a:xfrm>
          <a:prstGeom prst="rect">
            <a:avLst/>
          </a:prstGeom>
          <a:noFill/>
        </p:spPr>
        <p:txBody>
          <a:bodyPr wrap="none" rtlCol="0">
            <a:spAutoFit/>
          </a:bodyPr>
          <a:lstStyle/>
          <a:p>
            <a:r>
              <a:rPr lang="ja-JP" altLang="en-US" dirty="0" smtClean="0">
                <a:solidFill>
                  <a:prstClr val="white"/>
                </a:solidFill>
              </a:rPr>
              <a:t>小町の里</a:t>
            </a:r>
            <a:endParaRPr lang="ja-JP" altLang="en-US" dirty="0">
              <a:solidFill>
                <a:prstClr val="white"/>
              </a:solidFill>
            </a:endParaRPr>
          </a:p>
        </p:txBody>
      </p:sp>
      <p:sp>
        <p:nvSpPr>
          <p:cNvPr id="6" name="角丸四角形 5"/>
          <p:cNvSpPr/>
          <p:nvPr/>
        </p:nvSpPr>
        <p:spPr>
          <a:xfrm>
            <a:off x="6575370" y="4592962"/>
            <a:ext cx="2501705" cy="1866654"/>
          </a:xfrm>
          <a:prstGeom prst="round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solidFill>
                <a:prstClr val="white"/>
              </a:solidFill>
            </a:endParaRPr>
          </a:p>
        </p:txBody>
      </p:sp>
      <p:sp>
        <p:nvSpPr>
          <p:cNvPr id="7" name="テキスト ボックス 6"/>
          <p:cNvSpPr txBox="1"/>
          <p:nvPr/>
        </p:nvSpPr>
        <p:spPr>
          <a:xfrm>
            <a:off x="2894426" y="253851"/>
            <a:ext cx="3371436" cy="646331"/>
          </a:xfrm>
          <a:prstGeom prst="rect">
            <a:avLst/>
          </a:prstGeom>
          <a:noFill/>
        </p:spPr>
        <p:txBody>
          <a:bodyPr wrap="none" rtlCol="0">
            <a:spAutoFit/>
          </a:bodyPr>
          <a:lstStyle/>
          <a:p>
            <a:r>
              <a:rPr lang="ja-JP" altLang="en-US" sz="3600" dirty="0">
                <a:solidFill>
                  <a:prstClr val="black"/>
                </a:solidFill>
              </a:rPr>
              <a:t>豊富</a:t>
            </a:r>
            <a:r>
              <a:rPr lang="ja-JP" altLang="en-US" sz="3600" dirty="0" smtClean="0">
                <a:solidFill>
                  <a:prstClr val="black"/>
                </a:solidFill>
              </a:rPr>
              <a:t>な自然環境</a:t>
            </a:r>
            <a:endParaRPr lang="ja-JP" altLang="en-US" sz="3600" dirty="0">
              <a:solidFill>
                <a:prstClr val="black"/>
              </a:solidFill>
            </a:endParaRPr>
          </a:p>
        </p:txBody>
      </p:sp>
      <p:pic>
        <p:nvPicPr>
          <p:cNvPr id="2" name="図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9769" y="100683"/>
            <a:ext cx="736150" cy="906589"/>
          </a:xfrm>
          <a:prstGeom prst="rect">
            <a:avLst/>
          </a:prstGeom>
        </p:spPr>
      </p:pic>
      <p:sp>
        <p:nvSpPr>
          <p:cNvPr id="3" name="正方形/長方形 2"/>
          <p:cNvSpPr/>
          <p:nvPr/>
        </p:nvSpPr>
        <p:spPr>
          <a:xfrm>
            <a:off x="0" y="1"/>
            <a:ext cx="9144000" cy="1130736"/>
          </a:xfrm>
          <a:prstGeom prst="rect">
            <a:avLst/>
          </a:prstGeom>
          <a:noFill/>
          <a:ln w="5715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pic>
        <p:nvPicPr>
          <p:cNvPr id="10" name="図 9"/>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2726605" y="369627"/>
            <a:ext cx="4245929" cy="6920337"/>
          </a:xfrm>
          <a:prstGeom prst="rect">
            <a:avLst/>
          </a:prstGeom>
        </p:spPr>
      </p:pic>
      <p:sp>
        <p:nvSpPr>
          <p:cNvPr id="4" name="円/楕円 3"/>
          <p:cNvSpPr/>
          <p:nvPr/>
        </p:nvSpPr>
        <p:spPr>
          <a:xfrm>
            <a:off x="4694102" y="3932428"/>
            <a:ext cx="1519072" cy="1196036"/>
          </a:xfrm>
          <a:prstGeom prst="ellipse">
            <a:avLst/>
          </a:prstGeom>
          <a:solidFill>
            <a:schemeClr val="accent1">
              <a:alpha val="39000"/>
            </a:schemeClr>
          </a:solidFill>
          <a:ln w="57150" cmpd="sng">
            <a:solidFill>
              <a:srgbClr val="4F81B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pic>
        <p:nvPicPr>
          <p:cNvPr id="12" name="図 11" descr="IMG_7627.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71209" y="4853385"/>
            <a:ext cx="2331771" cy="1554515"/>
          </a:xfrm>
          <a:prstGeom prst="rect">
            <a:avLst/>
          </a:prstGeom>
          <a:ln>
            <a:noFill/>
          </a:ln>
          <a:effectLst>
            <a:softEdge rad="112500"/>
          </a:effectLst>
        </p:spPr>
      </p:pic>
      <p:sp>
        <p:nvSpPr>
          <p:cNvPr id="11" name="円形吹き出し 10"/>
          <p:cNvSpPr/>
          <p:nvPr/>
        </p:nvSpPr>
        <p:spPr>
          <a:xfrm>
            <a:off x="6213174" y="3460725"/>
            <a:ext cx="2863901" cy="990791"/>
          </a:xfrm>
          <a:prstGeom prst="wedgeEllipseCallout">
            <a:avLst>
              <a:gd name="adj1" fmla="val -67108"/>
              <a:gd name="adj2" fmla="val 5680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100" dirty="0" smtClean="0">
                <a:solidFill>
                  <a:prstClr val="white"/>
                </a:solidFill>
              </a:rPr>
              <a:t>水辺空間保全・</a:t>
            </a:r>
            <a:endParaRPr lang="en-US" altLang="ja-JP" sz="2100" dirty="0" smtClean="0">
              <a:solidFill>
                <a:prstClr val="white"/>
              </a:solidFill>
            </a:endParaRPr>
          </a:p>
          <a:p>
            <a:pPr algn="ctr"/>
            <a:r>
              <a:rPr lang="ja-JP" altLang="en-US" sz="2100" dirty="0" smtClean="0">
                <a:solidFill>
                  <a:prstClr val="white"/>
                </a:solidFill>
              </a:rPr>
              <a:t>活用ゾーン</a:t>
            </a:r>
            <a:endParaRPr lang="ja-JP" altLang="en-US" sz="2100" dirty="0">
              <a:solidFill>
                <a:prstClr val="white"/>
              </a:solidFill>
            </a:endParaRPr>
          </a:p>
        </p:txBody>
      </p:sp>
      <p:sp>
        <p:nvSpPr>
          <p:cNvPr id="13" name="円/楕円 12"/>
          <p:cNvSpPr/>
          <p:nvPr/>
        </p:nvSpPr>
        <p:spPr>
          <a:xfrm>
            <a:off x="2661539" y="1632811"/>
            <a:ext cx="1954871" cy="1900692"/>
          </a:xfrm>
          <a:prstGeom prst="ellipse">
            <a:avLst/>
          </a:prstGeom>
          <a:solidFill>
            <a:schemeClr val="accent2">
              <a:alpha val="39000"/>
            </a:schemeClr>
          </a:solidFill>
          <a:ln w="571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14" name="円形吹き出し 13"/>
          <p:cNvSpPr/>
          <p:nvPr/>
        </p:nvSpPr>
        <p:spPr>
          <a:xfrm>
            <a:off x="67315" y="1895434"/>
            <a:ext cx="2827111" cy="1102452"/>
          </a:xfrm>
          <a:prstGeom prst="wedgeEllipseCallout">
            <a:avLst>
              <a:gd name="adj1" fmla="val 61964"/>
              <a:gd name="adj2" fmla="val 14735"/>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sz="2100" dirty="0" smtClean="0">
                <a:solidFill>
                  <a:prstClr val="white"/>
                </a:solidFill>
              </a:rPr>
              <a:t>緑地空間保全・</a:t>
            </a:r>
            <a:endParaRPr lang="en-US" altLang="ja-JP" sz="2100" dirty="0" smtClean="0">
              <a:solidFill>
                <a:prstClr val="white"/>
              </a:solidFill>
            </a:endParaRPr>
          </a:p>
          <a:p>
            <a:pPr algn="ctr"/>
            <a:r>
              <a:rPr lang="ja-JP" altLang="en-US" sz="2100" dirty="0" smtClean="0">
                <a:solidFill>
                  <a:prstClr val="white"/>
                </a:solidFill>
              </a:rPr>
              <a:t>活用ゾーン</a:t>
            </a:r>
            <a:endParaRPr lang="ja-JP" altLang="en-US" sz="2000" dirty="0">
              <a:solidFill>
                <a:prstClr val="white"/>
              </a:solidFill>
            </a:endParaRPr>
          </a:p>
        </p:txBody>
      </p:sp>
      <p:sp>
        <p:nvSpPr>
          <p:cNvPr id="17" name="テキスト ボックス 16"/>
          <p:cNvSpPr txBox="1"/>
          <p:nvPr/>
        </p:nvSpPr>
        <p:spPr>
          <a:xfrm>
            <a:off x="144955" y="1365056"/>
            <a:ext cx="2749471" cy="400110"/>
          </a:xfrm>
          <a:prstGeom prst="rect">
            <a:avLst/>
          </a:prstGeom>
          <a:noFill/>
        </p:spPr>
        <p:txBody>
          <a:bodyPr wrap="none" rtlCol="0">
            <a:spAutoFit/>
          </a:bodyPr>
          <a:lstStyle/>
          <a:p>
            <a:r>
              <a:rPr lang="ja-JP" altLang="en-US" sz="2000" b="1" dirty="0" smtClean="0">
                <a:solidFill>
                  <a:srgbClr val="C0504D"/>
                </a:solidFill>
              </a:rPr>
              <a:t>水郷筑波国定公園地域</a:t>
            </a:r>
            <a:endParaRPr lang="en-US" altLang="ja-JP" sz="2000" b="1" dirty="0" smtClean="0">
              <a:solidFill>
                <a:srgbClr val="C0504D"/>
              </a:solidFill>
            </a:endParaRPr>
          </a:p>
        </p:txBody>
      </p:sp>
      <p:sp>
        <p:nvSpPr>
          <p:cNvPr id="19" name="円/楕円 18"/>
          <p:cNvSpPr/>
          <p:nvPr/>
        </p:nvSpPr>
        <p:spPr>
          <a:xfrm>
            <a:off x="3956280" y="2446660"/>
            <a:ext cx="2256894" cy="1341299"/>
          </a:xfrm>
          <a:prstGeom prst="ellipse">
            <a:avLst/>
          </a:prstGeom>
          <a:solidFill>
            <a:srgbClr val="F79646">
              <a:alpha val="39000"/>
            </a:srgbClr>
          </a:solidFill>
          <a:ln w="57150" cmpd="sng">
            <a:solidFill>
              <a:srgbClr val="F7964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20" name="円/楕円 19"/>
          <p:cNvSpPr/>
          <p:nvPr/>
        </p:nvSpPr>
        <p:spPr>
          <a:xfrm>
            <a:off x="3369676" y="4645750"/>
            <a:ext cx="544672" cy="758860"/>
          </a:xfrm>
          <a:prstGeom prst="ellipse">
            <a:avLst/>
          </a:prstGeom>
          <a:solidFill>
            <a:srgbClr val="F79646">
              <a:alpha val="39000"/>
            </a:srgbClr>
          </a:solidFill>
          <a:ln w="57150" cmpd="sng">
            <a:solidFill>
              <a:srgbClr val="F7964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21" name="円/楕円 20"/>
          <p:cNvSpPr/>
          <p:nvPr/>
        </p:nvSpPr>
        <p:spPr>
          <a:xfrm>
            <a:off x="4163889" y="4785806"/>
            <a:ext cx="660131" cy="403559"/>
          </a:xfrm>
          <a:prstGeom prst="ellipse">
            <a:avLst/>
          </a:prstGeom>
          <a:solidFill>
            <a:srgbClr val="F79646">
              <a:alpha val="39000"/>
            </a:srgbClr>
          </a:solidFill>
          <a:ln w="57150" cmpd="sng">
            <a:solidFill>
              <a:srgbClr val="F7964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pic>
        <p:nvPicPr>
          <p:cNvPr id="24" name="図 23" descr="IMG_7575.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85786" y="1565111"/>
            <a:ext cx="2332105" cy="1554737"/>
          </a:xfrm>
          <a:prstGeom prst="rect">
            <a:avLst/>
          </a:prstGeom>
          <a:ln>
            <a:noFill/>
          </a:ln>
          <a:effectLst>
            <a:softEdge rad="112500"/>
          </a:effectLst>
        </p:spPr>
      </p:pic>
      <p:sp>
        <p:nvSpPr>
          <p:cNvPr id="23" name="円形吹き出し 22"/>
          <p:cNvSpPr/>
          <p:nvPr/>
        </p:nvSpPr>
        <p:spPr>
          <a:xfrm>
            <a:off x="4616410" y="1284439"/>
            <a:ext cx="2261825" cy="1062435"/>
          </a:xfrm>
          <a:prstGeom prst="wedgeEllipseCallout">
            <a:avLst>
              <a:gd name="adj1" fmla="val -30981"/>
              <a:gd name="adj2" fmla="val 98141"/>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2100" dirty="0" smtClean="0">
                <a:solidFill>
                  <a:prstClr val="white"/>
                </a:solidFill>
              </a:rPr>
              <a:t>農村・田園活用ゾーン</a:t>
            </a:r>
            <a:endParaRPr lang="ja-JP" altLang="en-US" sz="2000" dirty="0">
              <a:solidFill>
                <a:prstClr val="white"/>
              </a:solidFill>
            </a:endParaRPr>
          </a:p>
        </p:txBody>
      </p:sp>
      <p:sp>
        <p:nvSpPr>
          <p:cNvPr id="8" name="テキスト ボックス 7"/>
          <p:cNvSpPr txBox="1"/>
          <p:nvPr/>
        </p:nvSpPr>
        <p:spPr>
          <a:xfrm>
            <a:off x="7419464" y="4592962"/>
            <a:ext cx="1033542" cy="369332"/>
          </a:xfrm>
          <a:prstGeom prst="rect">
            <a:avLst/>
          </a:prstGeom>
          <a:noFill/>
        </p:spPr>
        <p:txBody>
          <a:bodyPr wrap="square" rtlCol="0">
            <a:spAutoFit/>
          </a:bodyPr>
          <a:lstStyle/>
          <a:p>
            <a:r>
              <a:rPr lang="ja-JP" altLang="en-US" dirty="0" smtClean="0">
                <a:solidFill>
                  <a:prstClr val="white"/>
                </a:solidFill>
              </a:rPr>
              <a:t>霞ヶ浦</a:t>
            </a:r>
            <a:endParaRPr lang="ja-JP" altLang="en-US" dirty="0">
              <a:solidFill>
                <a:prstClr val="white"/>
              </a:solidFill>
            </a:endParaRPr>
          </a:p>
        </p:txBody>
      </p:sp>
      <p:sp>
        <p:nvSpPr>
          <p:cNvPr id="15" name="テキスト ボックス 14"/>
          <p:cNvSpPr txBox="1"/>
          <p:nvPr/>
        </p:nvSpPr>
        <p:spPr>
          <a:xfrm>
            <a:off x="208511" y="5940534"/>
            <a:ext cx="6427561" cy="861774"/>
          </a:xfrm>
          <a:prstGeom prst="rect">
            <a:avLst/>
          </a:prstGeom>
          <a:noFill/>
        </p:spPr>
        <p:txBody>
          <a:bodyPr wrap="none" rtlCol="0">
            <a:spAutoFit/>
          </a:bodyPr>
          <a:lstStyle/>
          <a:p>
            <a:r>
              <a:rPr lang="ja-JP" altLang="en-US" sz="2400" dirty="0" smtClean="0">
                <a:solidFill>
                  <a:prstClr val="black"/>
                </a:solidFill>
              </a:rPr>
              <a:t>市民にとって土浦市の強みは</a:t>
            </a:r>
            <a:r>
              <a:rPr lang="ja-JP" altLang="en-US" sz="3200" dirty="0" smtClean="0">
                <a:solidFill>
                  <a:srgbClr val="FF0000"/>
                </a:solidFill>
              </a:rPr>
              <a:t>「豊かな自然」</a:t>
            </a:r>
            <a:endParaRPr lang="en-US" altLang="ja-JP" sz="3200" dirty="0" smtClean="0">
              <a:solidFill>
                <a:srgbClr val="FF0000"/>
              </a:solidFill>
            </a:endParaRPr>
          </a:p>
          <a:p>
            <a:r>
              <a:rPr lang="ja-JP" altLang="en-US" dirty="0" smtClean="0">
                <a:solidFill>
                  <a:prstClr val="black"/>
                </a:solidFill>
              </a:rPr>
              <a:t>（市民満足度調査</a:t>
            </a:r>
            <a:r>
              <a:rPr lang="en-US" altLang="ja-JP" dirty="0" smtClean="0">
                <a:solidFill>
                  <a:prstClr val="black"/>
                </a:solidFill>
              </a:rPr>
              <a:t>H</a:t>
            </a:r>
            <a:r>
              <a:rPr lang="ja-JP" altLang="en-US" dirty="0" smtClean="0">
                <a:solidFill>
                  <a:prstClr val="black"/>
                </a:solidFill>
              </a:rPr>
              <a:t>2</a:t>
            </a:r>
            <a:r>
              <a:rPr lang="en-US" altLang="ja-JP" dirty="0" smtClean="0">
                <a:solidFill>
                  <a:prstClr val="black"/>
                </a:solidFill>
              </a:rPr>
              <a:t>7</a:t>
            </a:r>
            <a:r>
              <a:rPr lang="ja-JP" altLang="en-US" dirty="0" smtClean="0">
                <a:solidFill>
                  <a:prstClr val="black"/>
                </a:solidFill>
              </a:rPr>
              <a:t>年度より）</a:t>
            </a:r>
            <a:endParaRPr lang="ja-JP" altLang="en-US" dirty="0">
              <a:solidFill>
                <a:prstClr val="black"/>
              </a:solidFill>
            </a:endParaRPr>
          </a:p>
        </p:txBody>
      </p:sp>
      <p:sp>
        <p:nvSpPr>
          <p:cNvPr id="28" name="角丸四角形 27"/>
          <p:cNvSpPr/>
          <p:nvPr/>
        </p:nvSpPr>
        <p:spPr>
          <a:xfrm>
            <a:off x="309769" y="3787959"/>
            <a:ext cx="2645969" cy="1807261"/>
          </a:xfrm>
          <a:prstGeom prst="round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solidFill>
                <a:prstClr val="white"/>
              </a:solidFill>
            </a:endParaRPr>
          </a:p>
        </p:txBody>
      </p:sp>
      <p:sp>
        <p:nvSpPr>
          <p:cNvPr id="29" name="テキスト ボックス 28"/>
          <p:cNvSpPr txBox="1"/>
          <p:nvPr/>
        </p:nvSpPr>
        <p:spPr>
          <a:xfrm>
            <a:off x="1192718" y="3787959"/>
            <a:ext cx="1033542" cy="369332"/>
          </a:xfrm>
          <a:prstGeom prst="rect">
            <a:avLst/>
          </a:prstGeom>
          <a:noFill/>
        </p:spPr>
        <p:txBody>
          <a:bodyPr wrap="square" rtlCol="0">
            <a:spAutoFit/>
          </a:bodyPr>
          <a:lstStyle/>
          <a:p>
            <a:r>
              <a:rPr lang="ja-JP" altLang="en-US" dirty="0" smtClean="0">
                <a:solidFill>
                  <a:prstClr val="white"/>
                </a:solidFill>
              </a:rPr>
              <a:t>そば畑</a:t>
            </a:r>
            <a:endParaRPr lang="ja-JP" altLang="en-US" dirty="0">
              <a:solidFill>
                <a:prstClr val="white"/>
              </a:solidFill>
            </a:endParaRPr>
          </a:p>
        </p:txBody>
      </p:sp>
      <p:pic>
        <p:nvPicPr>
          <p:cNvPr id="18" name="図 17"/>
          <p:cNvPicPr>
            <a:picLocks noChangeAspect="1"/>
          </p:cNvPicPr>
          <p:nvPr/>
        </p:nvPicPr>
        <p:blipFill>
          <a:blip r:embed="rId7"/>
          <a:stretch>
            <a:fillRect/>
          </a:stretch>
        </p:blipFill>
        <p:spPr>
          <a:xfrm>
            <a:off x="538451" y="4129485"/>
            <a:ext cx="2184400" cy="1447800"/>
          </a:xfrm>
          <a:prstGeom prst="rect">
            <a:avLst/>
          </a:prstGeom>
          <a:ln>
            <a:noFill/>
          </a:ln>
          <a:effectLst>
            <a:softEdge rad="112500"/>
          </a:effectLst>
        </p:spPr>
      </p:pic>
    </p:spTree>
    <p:extLst>
      <p:ext uri="{BB962C8B-B14F-4D97-AF65-F5344CB8AC3E}">
        <p14:creationId xmlns:p14="http://schemas.microsoft.com/office/powerpoint/2010/main" val="4873176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横巻き 6"/>
          <p:cNvSpPr/>
          <p:nvPr/>
        </p:nvSpPr>
        <p:spPr>
          <a:xfrm>
            <a:off x="1966190" y="3354794"/>
            <a:ext cx="5190250" cy="916670"/>
          </a:xfrm>
          <a:prstGeom prst="horizontalScroll">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4" name="スライド番号プレースホルダー 3"/>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27</a:t>
            </a:fld>
            <a:endParaRPr lang="ja-JP" altLang="en-US">
              <a:solidFill>
                <a:prstClr val="black">
                  <a:tint val="75000"/>
                </a:prstClr>
              </a:solidFill>
            </a:endParaRPr>
          </a:p>
        </p:txBody>
      </p:sp>
      <p:sp>
        <p:nvSpPr>
          <p:cNvPr id="5" name="テキスト ボックス 4"/>
          <p:cNvSpPr txBox="1"/>
          <p:nvPr/>
        </p:nvSpPr>
        <p:spPr>
          <a:xfrm>
            <a:off x="2273540" y="137067"/>
            <a:ext cx="4615566" cy="646331"/>
          </a:xfrm>
          <a:prstGeom prst="rect">
            <a:avLst/>
          </a:prstGeom>
          <a:noFill/>
        </p:spPr>
        <p:txBody>
          <a:bodyPr wrap="none" rtlCol="0">
            <a:spAutoFit/>
          </a:bodyPr>
          <a:lstStyle/>
          <a:p>
            <a:pPr algn="ctr"/>
            <a:r>
              <a:rPr lang="ja-JP" altLang="en-US" sz="3600" dirty="0" smtClean="0">
                <a:solidFill>
                  <a:prstClr val="black"/>
                </a:solidFill>
              </a:rPr>
              <a:t>筑波山地域ジオパーク</a:t>
            </a:r>
            <a:endParaRPr lang="ja-JP" altLang="en-US" sz="3600" dirty="0">
              <a:solidFill>
                <a:prstClr val="black"/>
              </a:solidFill>
            </a:endParaRPr>
          </a:p>
        </p:txBody>
      </p:sp>
      <p:pic>
        <p:nvPicPr>
          <p:cNvPr id="6" name="図 5"/>
          <p:cNvPicPr>
            <a:picLocks noChangeAspect="1"/>
          </p:cNvPicPr>
          <p:nvPr/>
        </p:nvPicPr>
        <p:blipFill>
          <a:blip r:embed="rId2"/>
          <a:stretch>
            <a:fillRect/>
          </a:stretch>
        </p:blipFill>
        <p:spPr>
          <a:xfrm>
            <a:off x="477401" y="48430"/>
            <a:ext cx="668769" cy="823607"/>
          </a:xfrm>
          <a:prstGeom prst="rect">
            <a:avLst/>
          </a:prstGeom>
        </p:spPr>
      </p:pic>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691" y="4286059"/>
            <a:ext cx="3001324" cy="2255653"/>
          </a:xfrm>
          <a:prstGeom prst="ellipse">
            <a:avLst/>
          </a:prstGeom>
          <a:noFill/>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14" name="図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2069" y="4273156"/>
            <a:ext cx="3024739" cy="227988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5" name="テキスト ボックス 14"/>
          <p:cNvSpPr txBox="1"/>
          <p:nvPr/>
        </p:nvSpPr>
        <p:spPr>
          <a:xfrm>
            <a:off x="5308384" y="6553036"/>
            <a:ext cx="3161443" cy="307777"/>
          </a:xfrm>
          <a:prstGeom prst="rect">
            <a:avLst/>
          </a:prstGeom>
          <a:noFill/>
        </p:spPr>
        <p:txBody>
          <a:bodyPr wrap="none" rtlCol="0">
            <a:spAutoFit/>
          </a:bodyPr>
          <a:lstStyle/>
          <a:p>
            <a:r>
              <a:rPr lang="ja-JP" altLang="en-US" sz="1400" dirty="0">
                <a:solidFill>
                  <a:prstClr val="black"/>
                </a:solidFill>
              </a:rPr>
              <a:t>画像出典：筑波山地域ジオサイトパーク</a:t>
            </a:r>
          </a:p>
        </p:txBody>
      </p:sp>
      <p:sp>
        <p:nvSpPr>
          <p:cNvPr id="2" name="テキスト ボックス 1"/>
          <p:cNvSpPr txBox="1"/>
          <p:nvPr/>
        </p:nvSpPr>
        <p:spPr>
          <a:xfrm>
            <a:off x="2341066" y="3512691"/>
            <a:ext cx="4548040" cy="584776"/>
          </a:xfrm>
          <a:prstGeom prst="rect">
            <a:avLst/>
          </a:prstGeom>
          <a:noFill/>
        </p:spPr>
        <p:txBody>
          <a:bodyPr wrap="none" rtlCol="0">
            <a:spAutoFit/>
          </a:bodyPr>
          <a:lstStyle/>
          <a:p>
            <a:r>
              <a:rPr lang="ja-JP" altLang="en-US" sz="3200" dirty="0" smtClean="0">
                <a:solidFill>
                  <a:schemeClr val="bg1"/>
                </a:solidFill>
              </a:rPr>
              <a:t>平成</a:t>
            </a:r>
            <a:r>
              <a:rPr lang="en-US" altLang="ja-JP" sz="3200" dirty="0" smtClean="0">
                <a:solidFill>
                  <a:schemeClr val="bg1"/>
                </a:solidFill>
              </a:rPr>
              <a:t>28</a:t>
            </a:r>
            <a:r>
              <a:rPr lang="ja-JP" altLang="en-US" sz="3200" dirty="0" smtClean="0">
                <a:solidFill>
                  <a:schemeClr val="bg1"/>
                </a:solidFill>
              </a:rPr>
              <a:t>年　</a:t>
            </a:r>
            <a:r>
              <a:rPr lang="en-US" altLang="ja-JP" sz="3200" dirty="0" smtClean="0">
                <a:solidFill>
                  <a:schemeClr val="bg1"/>
                </a:solidFill>
              </a:rPr>
              <a:t>9</a:t>
            </a:r>
            <a:r>
              <a:rPr lang="ja-JP" altLang="en-US" sz="3200" dirty="0" smtClean="0">
                <a:solidFill>
                  <a:schemeClr val="bg1"/>
                </a:solidFill>
              </a:rPr>
              <a:t>月</a:t>
            </a:r>
            <a:r>
              <a:rPr lang="en-US" altLang="ja-JP" sz="3200" dirty="0" smtClean="0">
                <a:solidFill>
                  <a:schemeClr val="bg1"/>
                </a:solidFill>
              </a:rPr>
              <a:t>9</a:t>
            </a:r>
            <a:r>
              <a:rPr lang="ja-JP" altLang="en-US" sz="3200" dirty="0" smtClean="0">
                <a:solidFill>
                  <a:schemeClr val="bg1"/>
                </a:solidFill>
              </a:rPr>
              <a:t>日に認定</a:t>
            </a:r>
            <a:endParaRPr lang="ja-JP" altLang="en-US" sz="3200" dirty="0">
              <a:solidFill>
                <a:schemeClr val="bg1"/>
              </a:solidFill>
            </a:endParaRPr>
          </a:p>
        </p:txBody>
      </p:sp>
      <p:sp>
        <p:nvSpPr>
          <p:cNvPr id="19" name="テキスト ボックス 18"/>
          <p:cNvSpPr txBox="1"/>
          <p:nvPr/>
        </p:nvSpPr>
        <p:spPr>
          <a:xfrm>
            <a:off x="317737" y="1237159"/>
            <a:ext cx="8618666" cy="954107"/>
          </a:xfrm>
          <a:prstGeom prst="rect">
            <a:avLst/>
          </a:prstGeom>
          <a:noFill/>
        </p:spPr>
        <p:txBody>
          <a:bodyPr wrap="none" rtlCol="0">
            <a:spAutoFit/>
          </a:bodyPr>
          <a:lstStyle/>
          <a:p>
            <a:pPr marL="457200" indent="-457200">
              <a:buFont typeface="Wingdings" charset="2"/>
              <a:buChar char="n"/>
            </a:pPr>
            <a:r>
              <a:rPr lang="ja-JP" altLang="en-US" sz="2800" dirty="0" smtClean="0">
                <a:solidFill>
                  <a:prstClr val="black"/>
                </a:solidFill>
              </a:rPr>
              <a:t>ジオパークとは</a:t>
            </a:r>
            <a:endParaRPr lang="en-US" altLang="ja-JP" sz="2800" dirty="0" smtClean="0">
              <a:solidFill>
                <a:prstClr val="black"/>
              </a:solidFill>
            </a:endParaRPr>
          </a:p>
          <a:p>
            <a:r>
              <a:rPr lang="ja-JP" altLang="en-US" sz="2800" dirty="0" smtClean="0">
                <a:solidFill>
                  <a:prstClr val="black"/>
                </a:solidFill>
              </a:rPr>
              <a:t>“大地の公園”とも言い、地質遺産を見所とした自然公園</a:t>
            </a:r>
            <a:endParaRPr lang="ja-JP" altLang="en-US" sz="2800" dirty="0">
              <a:solidFill>
                <a:prstClr val="black"/>
              </a:solidFill>
            </a:endParaRPr>
          </a:p>
        </p:txBody>
      </p:sp>
      <p:sp>
        <p:nvSpPr>
          <p:cNvPr id="20" name="テキスト ボックス 19"/>
          <p:cNvSpPr txBox="1"/>
          <p:nvPr/>
        </p:nvSpPr>
        <p:spPr>
          <a:xfrm>
            <a:off x="317737" y="2415282"/>
            <a:ext cx="7969249" cy="954107"/>
          </a:xfrm>
          <a:prstGeom prst="rect">
            <a:avLst/>
          </a:prstGeom>
          <a:noFill/>
        </p:spPr>
        <p:txBody>
          <a:bodyPr wrap="none" rtlCol="0">
            <a:spAutoFit/>
          </a:bodyPr>
          <a:lstStyle/>
          <a:p>
            <a:pPr marL="457200" indent="-457200">
              <a:buFont typeface="Wingdings" charset="2"/>
              <a:buChar char="n"/>
            </a:pPr>
            <a:r>
              <a:rPr lang="ja-JP" altLang="en-US" sz="2800" dirty="0" smtClean="0">
                <a:solidFill>
                  <a:prstClr val="black"/>
                </a:solidFill>
              </a:rPr>
              <a:t>土浦市の選定場所</a:t>
            </a:r>
            <a:endParaRPr lang="en-US" altLang="ja-JP" sz="2800" dirty="0" smtClean="0">
              <a:solidFill>
                <a:prstClr val="black"/>
              </a:solidFill>
            </a:endParaRPr>
          </a:p>
          <a:p>
            <a:r>
              <a:rPr lang="ja-JP" altLang="en-US" sz="2800" dirty="0" smtClean="0">
                <a:solidFill>
                  <a:prstClr val="black"/>
                </a:solidFill>
              </a:rPr>
              <a:t>沖宿のハス田、土浦城跡、上高津貝塚、花室川など</a:t>
            </a:r>
            <a:endParaRPr lang="en-US" altLang="ja-JP" sz="2800" dirty="0" smtClean="0">
              <a:solidFill>
                <a:prstClr val="black"/>
              </a:solidFill>
            </a:endParaRPr>
          </a:p>
        </p:txBody>
      </p:sp>
    </p:spTree>
    <p:extLst>
      <p:ext uri="{BB962C8B-B14F-4D97-AF65-F5344CB8AC3E}">
        <p14:creationId xmlns:p14="http://schemas.microsoft.com/office/powerpoint/2010/main" val="37464345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課題のまとめ</a:t>
            </a:r>
            <a:endParaRPr kumimoji="1" lang="ja-JP" altLang="en-US" dirty="0"/>
          </a:p>
        </p:txBody>
      </p:sp>
      <p:sp>
        <p:nvSpPr>
          <p:cNvPr id="7" name="スライド番号プレースホルダー 6"/>
          <p:cNvSpPr>
            <a:spLocks noGrp="1"/>
          </p:cNvSpPr>
          <p:nvPr>
            <p:ph type="sldNum" sz="quarter" idx="12"/>
          </p:nvPr>
        </p:nvSpPr>
        <p:spPr/>
        <p:txBody>
          <a:bodyPr/>
          <a:lstStyle/>
          <a:p>
            <a:fld id="{478D6C10-8235-2F4E-9B6B-EAD05C470B7C}" type="slidenum">
              <a:rPr kumimoji="1" lang="ja-JP" altLang="en-US" smtClean="0"/>
              <a:t>28</a:t>
            </a:fld>
            <a:endParaRPr kumimoji="1" lang="ja-JP" altLang="en-US" dirty="0"/>
          </a:p>
        </p:txBody>
      </p:sp>
      <p:sp>
        <p:nvSpPr>
          <p:cNvPr id="4" name="テキスト ボックス 3"/>
          <p:cNvSpPr txBox="1"/>
          <p:nvPr/>
        </p:nvSpPr>
        <p:spPr>
          <a:xfrm>
            <a:off x="2352366" y="1304603"/>
            <a:ext cx="4200833" cy="461665"/>
          </a:xfrm>
          <a:prstGeom prst="rect">
            <a:avLst/>
          </a:prstGeom>
          <a:noFill/>
        </p:spPr>
        <p:txBody>
          <a:bodyPr wrap="square" rtlCol="0">
            <a:spAutoFit/>
          </a:bodyPr>
          <a:lstStyle/>
          <a:p>
            <a:r>
              <a:rPr kumimoji="1" lang="ja-JP" altLang="en-US" sz="2400" dirty="0" smtClean="0"/>
              <a:t>人口の減少、高齢化の進行</a:t>
            </a:r>
            <a:endParaRPr kumimoji="1" lang="ja-JP" altLang="en-US" sz="2400" dirty="0"/>
          </a:p>
        </p:txBody>
      </p:sp>
      <p:sp>
        <p:nvSpPr>
          <p:cNvPr id="5" name="テキスト ボックス 4"/>
          <p:cNvSpPr txBox="1"/>
          <p:nvPr/>
        </p:nvSpPr>
        <p:spPr>
          <a:xfrm>
            <a:off x="2352378" y="2066300"/>
            <a:ext cx="2973443" cy="461665"/>
          </a:xfrm>
          <a:prstGeom prst="rect">
            <a:avLst/>
          </a:prstGeom>
          <a:noFill/>
        </p:spPr>
        <p:txBody>
          <a:bodyPr wrap="square" rtlCol="0">
            <a:spAutoFit/>
          </a:bodyPr>
          <a:lstStyle/>
          <a:p>
            <a:r>
              <a:rPr kumimoji="1" lang="ja-JP" altLang="en-US" sz="2400" dirty="0" smtClean="0"/>
              <a:t>中心市街地の衰退</a:t>
            </a:r>
            <a:endParaRPr kumimoji="1" lang="ja-JP" altLang="en-US" sz="2400" dirty="0"/>
          </a:p>
        </p:txBody>
      </p:sp>
      <p:sp>
        <p:nvSpPr>
          <p:cNvPr id="17" name="テキスト ボックス 16"/>
          <p:cNvSpPr txBox="1"/>
          <p:nvPr/>
        </p:nvSpPr>
        <p:spPr>
          <a:xfrm>
            <a:off x="2352376" y="3755277"/>
            <a:ext cx="2973445" cy="461665"/>
          </a:xfrm>
          <a:prstGeom prst="rect">
            <a:avLst/>
          </a:prstGeom>
          <a:noFill/>
        </p:spPr>
        <p:txBody>
          <a:bodyPr wrap="square" rtlCol="0">
            <a:spAutoFit/>
          </a:bodyPr>
          <a:lstStyle/>
          <a:p>
            <a:r>
              <a:rPr kumimoji="1" lang="ja-JP" altLang="en-US" sz="2400" dirty="0" smtClean="0"/>
              <a:t>耕作放棄地の増加</a:t>
            </a:r>
            <a:endParaRPr kumimoji="1" lang="ja-JP" altLang="en-US" sz="2400" dirty="0"/>
          </a:p>
        </p:txBody>
      </p:sp>
      <p:sp>
        <p:nvSpPr>
          <p:cNvPr id="18" name="テキスト ボックス 17"/>
          <p:cNvSpPr txBox="1"/>
          <p:nvPr/>
        </p:nvSpPr>
        <p:spPr>
          <a:xfrm>
            <a:off x="2352364" y="5418400"/>
            <a:ext cx="5399663" cy="461665"/>
          </a:xfrm>
          <a:prstGeom prst="rect">
            <a:avLst/>
          </a:prstGeom>
          <a:noFill/>
        </p:spPr>
        <p:txBody>
          <a:bodyPr wrap="square" rtlCol="0">
            <a:spAutoFit/>
          </a:bodyPr>
          <a:lstStyle/>
          <a:p>
            <a:r>
              <a:rPr kumimoji="1" lang="ja-JP" altLang="en-US" sz="2400" dirty="0" smtClean="0"/>
              <a:t>公共交通の衰退、交通空白地の拡大</a:t>
            </a:r>
            <a:endParaRPr kumimoji="1" lang="ja-JP" altLang="en-US" sz="2400" dirty="0"/>
          </a:p>
        </p:txBody>
      </p:sp>
      <p:sp>
        <p:nvSpPr>
          <p:cNvPr id="19" name="テキスト ボックス 18"/>
          <p:cNvSpPr txBox="1"/>
          <p:nvPr/>
        </p:nvSpPr>
        <p:spPr>
          <a:xfrm>
            <a:off x="2352371" y="4553816"/>
            <a:ext cx="6606218" cy="461665"/>
          </a:xfrm>
          <a:prstGeom prst="rect">
            <a:avLst/>
          </a:prstGeom>
          <a:noFill/>
        </p:spPr>
        <p:txBody>
          <a:bodyPr wrap="square" rtlCol="0">
            <a:spAutoFit/>
          </a:bodyPr>
          <a:lstStyle/>
          <a:p>
            <a:r>
              <a:rPr kumimoji="1" lang="ja-JP" altLang="en-US" sz="2400" dirty="0" smtClean="0"/>
              <a:t>新治地区・北部地区での医療施設の不足</a:t>
            </a:r>
            <a:endParaRPr kumimoji="1" lang="ja-JP" altLang="en-US" sz="2400" dirty="0"/>
          </a:p>
        </p:txBody>
      </p:sp>
      <p:sp>
        <p:nvSpPr>
          <p:cNvPr id="20" name="角丸四角形 19"/>
          <p:cNvSpPr/>
          <p:nvPr/>
        </p:nvSpPr>
        <p:spPr>
          <a:xfrm>
            <a:off x="400972" y="1234323"/>
            <a:ext cx="1690613" cy="513611"/>
          </a:xfrm>
          <a:prstGeom prst="roundRect">
            <a:avLst/>
          </a:prstGeom>
          <a:solidFill>
            <a:schemeClr val="accent6">
              <a:lumMod val="40000"/>
              <a:lumOff val="60000"/>
            </a:schemeClr>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2400" dirty="0" smtClean="0">
                <a:solidFill>
                  <a:srgbClr val="F79646"/>
                </a:solidFill>
              </a:rPr>
              <a:t>人口</a:t>
            </a:r>
            <a:endParaRPr lang="ja-JP" altLang="en-US" sz="2400" dirty="0">
              <a:solidFill>
                <a:srgbClr val="F79646"/>
              </a:solidFill>
            </a:endParaRPr>
          </a:p>
        </p:txBody>
      </p:sp>
      <p:sp>
        <p:nvSpPr>
          <p:cNvPr id="21" name="角丸四角形 20"/>
          <p:cNvSpPr/>
          <p:nvPr/>
        </p:nvSpPr>
        <p:spPr>
          <a:xfrm>
            <a:off x="400986" y="2046484"/>
            <a:ext cx="1690613" cy="513611"/>
          </a:xfrm>
          <a:prstGeom prst="roundRect">
            <a:avLst/>
          </a:prstGeom>
          <a:solidFill>
            <a:schemeClr val="accent2">
              <a:lumMod val="40000"/>
              <a:lumOff val="60000"/>
            </a:scheme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sz="2400" dirty="0" smtClean="0">
                <a:solidFill>
                  <a:srgbClr val="C0504D"/>
                </a:solidFill>
              </a:rPr>
              <a:t>商業</a:t>
            </a:r>
            <a:endParaRPr lang="ja-JP" altLang="en-US" sz="2400" dirty="0">
              <a:solidFill>
                <a:srgbClr val="C0504D"/>
              </a:solidFill>
            </a:endParaRPr>
          </a:p>
        </p:txBody>
      </p:sp>
      <p:sp>
        <p:nvSpPr>
          <p:cNvPr id="22" name="角丸四角形 21"/>
          <p:cNvSpPr/>
          <p:nvPr/>
        </p:nvSpPr>
        <p:spPr>
          <a:xfrm>
            <a:off x="400970" y="2890784"/>
            <a:ext cx="1690613" cy="513611"/>
          </a:xfrm>
          <a:prstGeom prst="round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solidFill>
                  <a:srgbClr val="4F81BD"/>
                </a:solidFill>
              </a:rPr>
              <a:t>工業</a:t>
            </a:r>
            <a:endParaRPr lang="ja-JP" altLang="en-US" sz="2400" dirty="0">
              <a:solidFill>
                <a:srgbClr val="4F81BD"/>
              </a:solidFill>
            </a:endParaRPr>
          </a:p>
        </p:txBody>
      </p:sp>
      <p:sp>
        <p:nvSpPr>
          <p:cNvPr id="23" name="角丸四角形 22"/>
          <p:cNvSpPr/>
          <p:nvPr/>
        </p:nvSpPr>
        <p:spPr>
          <a:xfrm>
            <a:off x="400979" y="3712894"/>
            <a:ext cx="1690613" cy="513611"/>
          </a:xfrm>
          <a:prstGeom prst="roundRect">
            <a:avLst/>
          </a:prstGeom>
          <a:solidFill>
            <a:schemeClr val="accent3">
              <a:lumMod val="60000"/>
              <a:lumOff val="40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ja-JP" altLang="en-US" sz="2400" dirty="0" smtClean="0">
                <a:solidFill>
                  <a:srgbClr val="9BBB59"/>
                </a:solidFill>
              </a:rPr>
              <a:t>農業</a:t>
            </a:r>
            <a:endParaRPr lang="ja-JP" altLang="en-US" sz="2400" dirty="0">
              <a:solidFill>
                <a:srgbClr val="9BBB59"/>
              </a:solidFill>
            </a:endParaRPr>
          </a:p>
        </p:txBody>
      </p:sp>
      <p:sp>
        <p:nvSpPr>
          <p:cNvPr id="24" name="角丸四角形 23"/>
          <p:cNvSpPr/>
          <p:nvPr/>
        </p:nvSpPr>
        <p:spPr>
          <a:xfrm>
            <a:off x="400970" y="5432324"/>
            <a:ext cx="1690613" cy="513611"/>
          </a:xfrm>
          <a:prstGeom prst="roundRect">
            <a:avLst/>
          </a:prstGeom>
          <a:solidFill>
            <a:schemeClr val="accent4">
              <a:lumMod val="40000"/>
              <a:lumOff val="60000"/>
            </a:schemeClr>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ja-JP" altLang="en-US" sz="2400" dirty="0" smtClean="0">
                <a:solidFill>
                  <a:srgbClr val="8064A2"/>
                </a:solidFill>
              </a:rPr>
              <a:t>交通</a:t>
            </a:r>
            <a:endParaRPr lang="ja-JP" altLang="en-US" sz="2400" dirty="0">
              <a:solidFill>
                <a:srgbClr val="8064A2"/>
              </a:solidFill>
            </a:endParaRPr>
          </a:p>
        </p:txBody>
      </p:sp>
      <p:sp>
        <p:nvSpPr>
          <p:cNvPr id="25" name="角丸四角形 24"/>
          <p:cNvSpPr/>
          <p:nvPr/>
        </p:nvSpPr>
        <p:spPr>
          <a:xfrm>
            <a:off x="400969" y="4527842"/>
            <a:ext cx="1690613" cy="513611"/>
          </a:xfrm>
          <a:prstGeom prst="roundRect">
            <a:avLst/>
          </a:prstGeom>
          <a:solidFill>
            <a:schemeClr val="accent5">
              <a:lumMod val="40000"/>
              <a:lumOff val="60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2400" dirty="0" smtClean="0">
                <a:solidFill>
                  <a:srgbClr val="4BACC6"/>
                </a:solidFill>
              </a:rPr>
              <a:t>医療福祉</a:t>
            </a:r>
            <a:endParaRPr lang="ja-JP" altLang="en-US" sz="2400" dirty="0">
              <a:solidFill>
                <a:srgbClr val="4BACC6"/>
              </a:solidFill>
            </a:endParaRPr>
          </a:p>
        </p:txBody>
      </p:sp>
      <p:sp>
        <p:nvSpPr>
          <p:cNvPr id="2" name="テキスト ボックス 1"/>
          <p:cNvSpPr txBox="1"/>
          <p:nvPr/>
        </p:nvSpPr>
        <p:spPr>
          <a:xfrm>
            <a:off x="2352367" y="2962923"/>
            <a:ext cx="5711199" cy="461665"/>
          </a:xfrm>
          <a:prstGeom prst="rect">
            <a:avLst/>
          </a:prstGeom>
          <a:noFill/>
        </p:spPr>
        <p:txBody>
          <a:bodyPr wrap="square" rtlCol="0">
            <a:spAutoFit/>
          </a:bodyPr>
          <a:lstStyle/>
          <a:p>
            <a:r>
              <a:rPr kumimoji="1" lang="ja-JP" altLang="en-US" sz="2400" dirty="0" smtClean="0"/>
              <a:t>従業者数・製造品出荷額等の伸び悩み</a:t>
            </a:r>
            <a:endParaRPr kumimoji="1" lang="ja-JP" altLang="en-US" sz="2400" dirty="0"/>
          </a:p>
        </p:txBody>
      </p:sp>
    </p:spTree>
    <p:extLst>
      <p:ext uri="{BB962C8B-B14F-4D97-AF65-F5344CB8AC3E}">
        <p14:creationId xmlns:p14="http://schemas.microsoft.com/office/powerpoint/2010/main" val="6999764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ja-JP" altLang="en-US" dirty="0" smtClean="0"/>
              <a:t>発表の手順</a:t>
            </a:r>
            <a:endParaRPr kumimoji="1" lang="ja-JP" altLang="en-US" dirty="0"/>
          </a:p>
        </p:txBody>
      </p:sp>
      <p:sp>
        <p:nvSpPr>
          <p:cNvPr id="4" name="スライド番号プレースホルダー 3"/>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29</a:t>
            </a:fld>
            <a:endParaRPr lang="ja-JP" altLang="en-US">
              <a:solidFill>
                <a:prstClr val="black">
                  <a:tint val="75000"/>
                </a:prstClr>
              </a:solidFill>
            </a:endParaRPr>
          </a:p>
        </p:txBody>
      </p:sp>
      <p:sp>
        <p:nvSpPr>
          <p:cNvPr id="15" name="ストライプ矢印 14"/>
          <p:cNvSpPr/>
          <p:nvPr/>
        </p:nvSpPr>
        <p:spPr>
          <a:xfrm rot="5400000">
            <a:off x="2666152" y="1593731"/>
            <a:ext cx="940525" cy="1045029"/>
          </a:xfrm>
          <a:prstGeom prst="stripedRightArrow">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16" name="ストライプ矢印 15"/>
          <p:cNvSpPr/>
          <p:nvPr/>
        </p:nvSpPr>
        <p:spPr>
          <a:xfrm rot="5400000">
            <a:off x="2666152" y="2805637"/>
            <a:ext cx="940525" cy="1045029"/>
          </a:xfrm>
          <a:prstGeom prst="stripedRightArrow">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17" name="ストライプ矢印 16"/>
          <p:cNvSpPr/>
          <p:nvPr/>
        </p:nvSpPr>
        <p:spPr>
          <a:xfrm rot="5400000">
            <a:off x="2666152" y="4017544"/>
            <a:ext cx="940525" cy="1045029"/>
          </a:xfrm>
          <a:prstGeom prst="stripedRightArrow">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18" name="ストライプ矢印 17"/>
          <p:cNvSpPr/>
          <p:nvPr/>
        </p:nvSpPr>
        <p:spPr>
          <a:xfrm rot="5400000">
            <a:off x="2666152" y="5250259"/>
            <a:ext cx="940525" cy="1045029"/>
          </a:xfrm>
          <a:prstGeom prst="stripedRightArrow">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19" name="テキスト ボックス 18"/>
          <p:cNvSpPr txBox="1"/>
          <p:nvPr/>
        </p:nvSpPr>
        <p:spPr>
          <a:xfrm>
            <a:off x="3658927" y="1797560"/>
            <a:ext cx="2961067" cy="584775"/>
          </a:xfrm>
          <a:prstGeom prst="rect">
            <a:avLst/>
          </a:prstGeom>
          <a:noFill/>
          <a:ln w="38100">
            <a:noFill/>
          </a:ln>
        </p:spPr>
        <p:txBody>
          <a:bodyPr wrap="none" rtlCol="0">
            <a:spAutoFit/>
          </a:bodyPr>
          <a:lstStyle/>
          <a:p>
            <a:r>
              <a:rPr lang="ja-JP" altLang="en-US" sz="3200" dirty="0" smtClean="0">
                <a:solidFill>
                  <a:prstClr val="black"/>
                </a:solidFill>
              </a:rPr>
              <a:t>現状把握と課題</a:t>
            </a:r>
            <a:endParaRPr lang="ja-JP" altLang="en-US" sz="3200" dirty="0">
              <a:solidFill>
                <a:prstClr val="black"/>
              </a:solidFill>
            </a:endParaRPr>
          </a:p>
        </p:txBody>
      </p:sp>
      <p:sp>
        <p:nvSpPr>
          <p:cNvPr id="20" name="テキスト ボックス 19"/>
          <p:cNvSpPr txBox="1"/>
          <p:nvPr/>
        </p:nvSpPr>
        <p:spPr>
          <a:xfrm>
            <a:off x="3658927" y="4212399"/>
            <a:ext cx="2728632" cy="584775"/>
          </a:xfrm>
          <a:prstGeom prst="rect">
            <a:avLst/>
          </a:prstGeom>
          <a:noFill/>
        </p:spPr>
        <p:txBody>
          <a:bodyPr wrap="none" rtlCol="0">
            <a:spAutoFit/>
          </a:bodyPr>
          <a:lstStyle/>
          <a:p>
            <a:r>
              <a:rPr lang="ja-JP" altLang="en-US" sz="3200" dirty="0" smtClean="0">
                <a:solidFill>
                  <a:prstClr val="black"/>
                </a:solidFill>
              </a:rPr>
              <a:t>理想の都市像</a:t>
            </a:r>
            <a:endParaRPr lang="ja-JP" altLang="en-US" sz="3200" dirty="0">
              <a:solidFill>
                <a:prstClr val="black"/>
              </a:solidFill>
            </a:endParaRPr>
          </a:p>
        </p:txBody>
      </p:sp>
      <p:sp>
        <p:nvSpPr>
          <p:cNvPr id="22" name="テキスト ボックス 21"/>
          <p:cNvSpPr txBox="1"/>
          <p:nvPr/>
        </p:nvSpPr>
        <p:spPr>
          <a:xfrm>
            <a:off x="3658927" y="5480385"/>
            <a:ext cx="2236510" cy="584775"/>
          </a:xfrm>
          <a:prstGeom prst="rect">
            <a:avLst/>
          </a:prstGeom>
          <a:noFill/>
        </p:spPr>
        <p:txBody>
          <a:bodyPr wrap="none" rtlCol="0">
            <a:spAutoFit/>
          </a:bodyPr>
          <a:lstStyle/>
          <a:p>
            <a:r>
              <a:rPr lang="ja-JP" altLang="en-US" sz="3200" dirty="0" smtClean="0">
                <a:solidFill>
                  <a:prstClr val="black"/>
                </a:solidFill>
              </a:rPr>
              <a:t>今後の方針</a:t>
            </a:r>
            <a:endParaRPr lang="ja-JP" altLang="en-US" sz="3200" dirty="0">
              <a:solidFill>
                <a:prstClr val="black"/>
              </a:solidFill>
            </a:endParaRPr>
          </a:p>
        </p:txBody>
      </p:sp>
      <p:sp>
        <p:nvSpPr>
          <p:cNvPr id="26" name="正方形/長方形 25"/>
          <p:cNvSpPr/>
          <p:nvPr/>
        </p:nvSpPr>
        <p:spPr>
          <a:xfrm>
            <a:off x="3709725" y="2998886"/>
            <a:ext cx="4029165" cy="584775"/>
          </a:xfrm>
          <a:prstGeom prst="rect">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13" name="テキスト ボックス 12"/>
          <p:cNvSpPr txBox="1"/>
          <p:nvPr/>
        </p:nvSpPr>
        <p:spPr>
          <a:xfrm>
            <a:off x="3658927" y="2998886"/>
            <a:ext cx="4079963" cy="584775"/>
          </a:xfrm>
          <a:prstGeom prst="rect">
            <a:avLst/>
          </a:prstGeom>
          <a:noFill/>
        </p:spPr>
        <p:txBody>
          <a:bodyPr wrap="none" rtlCol="0">
            <a:spAutoFit/>
          </a:bodyPr>
          <a:lstStyle/>
          <a:p>
            <a:r>
              <a:rPr lang="ja-JP" altLang="en-US" sz="3200" dirty="0" smtClean="0">
                <a:solidFill>
                  <a:prstClr val="black"/>
                </a:solidFill>
              </a:rPr>
              <a:t>「住みやすさ」とは何か</a:t>
            </a:r>
            <a:endParaRPr lang="ja-JP" altLang="en-US" sz="3200" dirty="0">
              <a:solidFill>
                <a:prstClr val="black"/>
              </a:solidFill>
            </a:endParaRPr>
          </a:p>
        </p:txBody>
      </p:sp>
    </p:spTree>
    <p:extLst>
      <p:ext uri="{BB962C8B-B14F-4D97-AF65-F5344CB8AC3E}">
        <p14:creationId xmlns:p14="http://schemas.microsoft.com/office/powerpoint/2010/main" val="30811638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1425501" y="569041"/>
            <a:ext cx="6128657" cy="1325563"/>
          </a:xfrm>
          <a:prstGeom prst="rect">
            <a:avLst/>
          </a:prstGeom>
          <a:solidFill>
            <a:schemeClr val="accent6">
              <a:lumMod val="40000"/>
              <a:lumOff val="60000"/>
            </a:schemeClr>
          </a:solidFill>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ja-JP" altLang="en-US" sz="5400" dirty="0" smtClean="0">
                <a:solidFill>
                  <a:srgbClr val="F79646"/>
                </a:solidFill>
                <a:latin typeface="AR丸ゴシック体M" panose="020B0609010101010101" pitchFamily="49" charset="-128"/>
                <a:ea typeface="AR丸ゴシック体M" panose="020B0609010101010101" pitchFamily="49" charset="-128"/>
              </a:rPr>
              <a:t>人口</a:t>
            </a:r>
            <a:endParaRPr lang="ja-JP" altLang="en-US" sz="5400" dirty="0">
              <a:solidFill>
                <a:srgbClr val="F79646"/>
              </a:solidFill>
              <a:latin typeface="AR丸ゴシック体M" panose="020B0609010101010101" pitchFamily="49" charset="-128"/>
              <a:ea typeface="AR丸ゴシック体M" panose="020B0609010101010101" pitchFamily="49" charset="-128"/>
            </a:endParaRPr>
          </a:p>
        </p:txBody>
      </p:sp>
      <p:pic>
        <p:nvPicPr>
          <p:cNvPr id="2" name="図 1"/>
          <p:cNvPicPr>
            <a:picLocks noChangeAspect="1"/>
          </p:cNvPicPr>
          <p:nvPr/>
        </p:nvPicPr>
        <p:blipFill>
          <a:blip r:embed="rId3"/>
          <a:stretch>
            <a:fillRect/>
          </a:stretch>
        </p:blipFill>
        <p:spPr>
          <a:xfrm>
            <a:off x="1681314" y="1894604"/>
            <a:ext cx="5782133" cy="5192355"/>
          </a:xfrm>
          <a:prstGeom prst="rect">
            <a:avLst/>
          </a:prstGeom>
        </p:spPr>
      </p:pic>
    </p:spTree>
    <p:extLst>
      <p:ext uri="{BB962C8B-B14F-4D97-AF65-F5344CB8AC3E}">
        <p14:creationId xmlns:p14="http://schemas.microsoft.com/office/powerpoint/2010/main" val="16610622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課題が与える影響</a:t>
            </a:r>
            <a:endParaRPr kumimoji="1" lang="ja-JP" altLang="en-US" dirty="0"/>
          </a:p>
        </p:txBody>
      </p:sp>
      <p:sp>
        <p:nvSpPr>
          <p:cNvPr id="3" name="スライド番号プレースホルダー 2"/>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30</a:t>
            </a:fld>
            <a:endParaRPr lang="ja-JP" altLang="en-US">
              <a:solidFill>
                <a:prstClr val="black">
                  <a:tint val="75000"/>
                </a:prstClr>
              </a:solidFill>
            </a:endParaRPr>
          </a:p>
        </p:txBody>
      </p:sp>
      <p:sp>
        <p:nvSpPr>
          <p:cNvPr id="4" name="円/楕円 3"/>
          <p:cNvSpPr/>
          <p:nvPr/>
        </p:nvSpPr>
        <p:spPr>
          <a:xfrm>
            <a:off x="2608729" y="1315042"/>
            <a:ext cx="3926540" cy="1775012"/>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ja-JP" altLang="en-US" sz="3200" dirty="0" smtClean="0">
                <a:solidFill>
                  <a:prstClr val="white"/>
                </a:solidFill>
              </a:rPr>
              <a:t>都市の課題</a:t>
            </a:r>
            <a:endParaRPr lang="en-US" altLang="ja-JP" sz="3200" dirty="0" smtClean="0">
              <a:solidFill>
                <a:prstClr val="white"/>
              </a:solidFill>
            </a:endParaRPr>
          </a:p>
          <a:p>
            <a:pPr defTabSz="914400"/>
            <a:r>
              <a:rPr lang="ja-JP" altLang="en-US" dirty="0" smtClean="0">
                <a:solidFill>
                  <a:prstClr val="white"/>
                </a:solidFill>
              </a:rPr>
              <a:t>例）空き店舗増加</a:t>
            </a:r>
            <a:endParaRPr lang="en-US" altLang="ja-JP" dirty="0" smtClean="0">
              <a:solidFill>
                <a:prstClr val="white"/>
              </a:solidFill>
            </a:endParaRPr>
          </a:p>
          <a:p>
            <a:pPr defTabSz="914400"/>
            <a:r>
              <a:rPr lang="ja-JP" altLang="en-US" dirty="0">
                <a:solidFill>
                  <a:prstClr val="white"/>
                </a:solidFill>
              </a:rPr>
              <a:t>交通</a:t>
            </a:r>
            <a:r>
              <a:rPr lang="ja-JP" altLang="en-US" dirty="0" smtClean="0">
                <a:solidFill>
                  <a:prstClr val="white"/>
                </a:solidFill>
              </a:rPr>
              <a:t>機関のサービス低下</a:t>
            </a:r>
            <a:endParaRPr lang="ja-JP" altLang="en-US" dirty="0">
              <a:solidFill>
                <a:prstClr val="white"/>
              </a:solidFill>
            </a:endParaRPr>
          </a:p>
        </p:txBody>
      </p:sp>
      <p:sp>
        <p:nvSpPr>
          <p:cNvPr id="6" name="円/楕円 5"/>
          <p:cNvSpPr/>
          <p:nvPr/>
        </p:nvSpPr>
        <p:spPr>
          <a:xfrm>
            <a:off x="4984377" y="3576914"/>
            <a:ext cx="3823446" cy="1819837"/>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ja-JP" altLang="en-US" sz="3200" dirty="0" smtClean="0">
                <a:solidFill>
                  <a:prstClr val="white"/>
                </a:solidFill>
              </a:rPr>
              <a:t>「</a:t>
            </a:r>
            <a:r>
              <a:rPr lang="ja-JP" altLang="en-US" sz="3200" dirty="0" smtClean="0">
                <a:solidFill>
                  <a:prstClr val="white"/>
                </a:solidFill>
              </a:rPr>
              <a:t>住み</a:t>
            </a:r>
            <a:r>
              <a:rPr lang="ja-JP" altLang="en-US" sz="3200" dirty="0" smtClean="0">
                <a:solidFill>
                  <a:prstClr val="white"/>
                </a:solidFill>
              </a:rPr>
              <a:t>やす</a:t>
            </a:r>
            <a:r>
              <a:rPr lang="ja-JP" altLang="en-US" sz="3200" dirty="0">
                <a:solidFill>
                  <a:prstClr val="white"/>
                </a:solidFill>
              </a:rPr>
              <a:t>さ</a:t>
            </a:r>
            <a:r>
              <a:rPr lang="ja-JP" altLang="en-US" sz="3200" dirty="0" smtClean="0">
                <a:solidFill>
                  <a:prstClr val="white"/>
                </a:solidFill>
              </a:rPr>
              <a:t>」</a:t>
            </a:r>
            <a:endParaRPr lang="en-US" altLang="ja-JP" sz="3200" dirty="0" smtClean="0">
              <a:solidFill>
                <a:prstClr val="white"/>
              </a:solidFill>
            </a:endParaRPr>
          </a:p>
          <a:p>
            <a:pPr algn="ctr" defTabSz="914400"/>
            <a:r>
              <a:rPr lang="ja-JP" altLang="en-US" sz="3200" dirty="0" smtClean="0">
                <a:solidFill>
                  <a:prstClr val="white"/>
                </a:solidFill>
              </a:rPr>
              <a:t>の</a:t>
            </a:r>
            <a:r>
              <a:rPr lang="ja-JP" altLang="en-US" sz="3200" dirty="0">
                <a:solidFill>
                  <a:prstClr val="white"/>
                </a:solidFill>
              </a:rPr>
              <a:t>低下</a:t>
            </a:r>
            <a:endParaRPr lang="en-US" altLang="ja-JP" sz="3200" dirty="0" smtClean="0">
              <a:solidFill>
                <a:prstClr val="white"/>
              </a:solidFill>
            </a:endParaRPr>
          </a:p>
        </p:txBody>
      </p:sp>
      <p:sp>
        <p:nvSpPr>
          <p:cNvPr id="7" name="円/楕円 6"/>
          <p:cNvSpPr/>
          <p:nvPr/>
        </p:nvSpPr>
        <p:spPr>
          <a:xfrm>
            <a:off x="352671" y="3612772"/>
            <a:ext cx="3797987" cy="1748119"/>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ja-JP" altLang="en-US" sz="3200" dirty="0" smtClean="0">
                <a:solidFill>
                  <a:prstClr val="white"/>
                </a:solidFill>
              </a:rPr>
              <a:t>社会</a:t>
            </a:r>
            <a:r>
              <a:rPr lang="ja-JP" altLang="en-US" sz="3200" dirty="0">
                <a:solidFill>
                  <a:prstClr val="white"/>
                </a:solidFill>
              </a:rPr>
              <a:t>問題</a:t>
            </a:r>
            <a:endParaRPr lang="en-US" altLang="ja-JP" sz="3200" dirty="0" smtClean="0">
              <a:solidFill>
                <a:prstClr val="white"/>
              </a:solidFill>
            </a:endParaRPr>
          </a:p>
          <a:p>
            <a:pPr algn="ctr" defTabSz="914400"/>
            <a:r>
              <a:rPr lang="ja-JP" altLang="en-US" dirty="0" smtClean="0">
                <a:solidFill>
                  <a:prstClr val="white"/>
                </a:solidFill>
              </a:rPr>
              <a:t>例）商業の衰退</a:t>
            </a:r>
            <a:endParaRPr lang="en-US" altLang="ja-JP" dirty="0" smtClean="0">
              <a:solidFill>
                <a:prstClr val="white"/>
              </a:solidFill>
            </a:endParaRPr>
          </a:p>
          <a:p>
            <a:pPr algn="ctr" defTabSz="914400"/>
            <a:r>
              <a:rPr lang="ja-JP" altLang="en-US" dirty="0" smtClean="0">
                <a:solidFill>
                  <a:prstClr val="white"/>
                </a:solidFill>
              </a:rPr>
              <a:t>人口減少</a:t>
            </a:r>
            <a:endParaRPr lang="en-US" altLang="ja-JP" dirty="0" smtClean="0">
              <a:solidFill>
                <a:prstClr val="white"/>
              </a:solidFill>
            </a:endParaRPr>
          </a:p>
        </p:txBody>
      </p:sp>
      <p:sp>
        <p:nvSpPr>
          <p:cNvPr id="11" name="円/楕円 10"/>
          <p:cNvSpPr/>
          <p:nvPr/>
        </p:nvSpPr>
        <p:spPr>
          <a:xfrm>
            <a:off x="4984377" y="3568400"/>
            <a:ext cx="3823446" cy="18198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ja-JP" altLang="en-US" sz="3200" dirty="0" smtClean="0">
                <a:solidFill>
                  <a:prstClr val="white"/>
                </a:solidFill>
              </a:rPr>
              <a:t>「</a:t>
            </a:r>
            <a:r>
              <a:rPr lang="ja-JP" altLang="en-US" sz="3200" dirty="0" smtClean="0">
                <a:solidFill>
                  <a:prstClr val="white"/>
                </a:solidFill>
              </a:rPr>
              <a:t>住み</a:t>
            </a:r>
            <a:r>
              <a:rPr lang="ja-JP" altLang="en-US" sz="3200" dirty="0" smtClean="0">
                <a:solidFill>
                  <a:prstClr val="white"/>
                </a:solidFill>
              </a:rPr>
              <a:t>やす</a:t>
            </a:r>
            <a:r>
              <a:rPr lang="ja-JP" altLang="en-US" sz="3200" dirty="0">
                <a:solidFill>
                  <a:prstClr val="white"/>
                </a:solidFill>
              </a:rPr>
              <a:t>さ</a:t>
            </a:r>
            <a:r>
              <a:rPr lang="ja-JP" altLang="en-US" sz="3200" dirty="0" smtClean="0">
                <a:solidFill>
                  <a:prstClr val="white"/>
                </a:solidFill>
              </a:rPr>
              <a:t>」</a:t>
            </a:r>
            <a:endParaRPr lang="en-US" altLang="ja-JP" sz="3200" dirty="0" smtClean="0">
              <a:solidFill>
                <a:prstClr val="white"/>
              </a:solidFill>
            </a:endParaRPr>
          </a:p>
          <a:p>
            <a:pPr algn="ctr" defTabSz="914400"/>
            <a:r>
              <a:rPr lang="ja-JP" altLang="en-US" sz="3200" dirty="0" smtClean="0">
                <a:solidFill>
                  <a:prstClr val="white"/>
                </a:solidFill>
              </a:rPr>
              <a:t>の低下</a:t>
            </a:r>
            <a:endParaRPr lang="en-US" altLang="ja-JP" sz="3200" dirty="0" smtClean="0">
              <a:solidFill>
                <a:prstClr val="white"/>
              </a:solidFill>
            </a:endParaRPr>
          </a:p>
        </p:txBody>
      </p:sp>
      <p:sp>
        <p:nvSpPr>
          <p:cNvPr id="12" name="正方形/長方形 11"/>
          <p:cNvSpPr/>
          <p:nvPr/>
        </p:nvSpPr>
        <p:spPr>
          <a:xfrm>
            <a:off x="0" y="5647765"/>
            <a:ext cx="9144000" cy="1219200"/>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ja-JP" altLang="en-US" sz="3200" dirty="0" smtClean="0">
                <a:solidFill>
                  <a:prstClr val="white"/>
                </a:solidFill>
              </a:rPr>
              <a:t>課題がたくさんある</a:t>
            </a:r>
            <a:endParaRPr lang="en-US" altLang="ja-JP" sz="3200" dirty="0" smtClean="0">
              <a:solidFill>
                <a:prstClr val="white"/>
              </a:solidFill>
            </a:endParaRPr>
          </a:p>
          <a:p>
            <a:pPr algn="ctr" defTabSz="914400"/>
            <a:r>
              <a:rPr lang="ja-JP" altLang="en-US" sz="3200" dirty="0" smtClean="0">
                <a:solidFill>
                  <a:prstClr val="white"/>
                </a:solidFill>
              </a:rPr>
              <a:t>＝市民の「住みやすさ」に悪影響を与える？</a:t>
            </a:r>
            <a:endParaRPr lang="ja-JP" altLang="en-US" sz="3200" dirty="0">
              <a:solidFill>
                <a:prstClr val="white"/>
              </a:solidFill>
            </a:endParaRPr>
          </a:p>
        </p:txBody>
      </p:sp>
      <p:sp>
        <p:nvSpPr>
          <p:cNvPr id="5" name="左右矢印 4"/>
          <p:cNvSpPr/>
          <p:nvPr/>
        </p:nvSpPr>
        <p:spPr>
          <a:xfrm>
            <a:off x="4213411" y="4134967"/>
            <a:ext cx="717177" cy="632011"/>
          </a:xfrm>
          <a:prstGeom prst="leftRightArrow">
            <a:avLst>
              <a:gd name="adj1" fmla="val 37234"/>
              <a:gd name="adj2" fmla="val 37234"/>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13" name="左右矢印 12"/>
          <p:cNvSpPr/>
          <p:nvPr/>
        </p:nvSpPr>
        <p:spPr>
          <a:xfrm rot="2690200">
            <a:off x="5427662" y="3017479"/>
            <a:ext cx="717177" cy="632011"/>
          </a:xfrm>
          <a:prstGeom prst="leftRightArrow">
            <a:avLst>
              <a:gd name="adj1" fmla="val 37234"/>
              <a:gd name="adj2" fmla="val 37234"/>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14" name="左右矢印 13"/>
          <p:cNvSpPr/>
          <p:nvPr/>
        </p:nvSpPr>
        <p:spPr>
          <a:xfrm rot="8197466">
            <a:off x="3039254" y="3009892"/>
            <a:ext cx="717177" cy="632011"/>
          </a:xfrm>
          <a:prstGeom prst="leftRightArrow">
            <a:avLst>
              <a:gd name="adj1" fmla="val 37234"/>
              <a:gd name="adj2" fmla="val 37234"/>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ja-JP" altLang="en-US">
              <a:solidFill>
                <a:prstClr val="white"/>
              </a:solidFill>
            </a:endParaRPr>
          </a:p>
        </p:txBody>
      </p:sp>
    </p:spTree>
    <p:extLst>
      <p:ext uri="{BB962C8B-B14F-4D97-AF65-F5344CB8AC3E}">
        <p14:creationId xmlns:p14="http://schemas.microsoft.com/office/powerpoint/2010/main" val="21831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土浦市民満足度調査</a:t>
            </a:r>
            <a:endParaRPr kumimoji="1" lang="ja-JP" altLang="en-US" dirty="0"/>
          </a:p>
        </p:txBody>
      </p:sp>
      <p:sp>
        <p:nvSpPr>
          <p:cNvPr id="4" name="スライド番号プレースホルダー 3"/>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31</a:t>
            </a:fld>
            <a:endParaRPr lang="ja-JP" altLang="en-US">
              <a:solidFill>
                <a:prstClr val="black">
                  <a:tint val="75000"/>
                </a:prstClr>
              </a:solidFill>
            </a:endParaRPr>
          </a:p>
        </p:txBody>
      </p:sp>
      <p:graphicFrame>
        <p:nvGraphicFramePr>
          <p:cNvPr id="5" name="グラフ 4"/>
          <p:cNvGraphicFramePr>
            <a:graphicFrameLocks/>
          </p:cNvGraphicFramePr>
          <p:nvPr>
            <p:extLst>
              <p:ext uri="{D42A27DB-BD31-4B8C-83A1-F6EECF244321}">
                <p14:modId xmlns:p14="http://schemas.microsoft.com/office/powerpoint/2010/main" val="831008948"/>
              </p:ext>
            </p:extLst>
          </p:nvPr>
        </p:nvGraphicFramePr>
        <p:xfrm>
          <a:off x="477401" y="1107583"/>
          <a:ext cx="7949381" cy="4675883"/>
        </p:xfrm>
        <a:graphic>
          <a:graphicData uri="http://schemas.openxmlformats.org/drawingml/2006/chart">
            <c:chart xmlns:c="http://schemas.openxmlformats.org/drawingml/2006/chart" xmlns:r="http://schemas.openxmlformats.org/officeDocument/2006/relationships" r:id="rId2"/>
          </a:graphicData>
        </a:graphic>
      </p:graphicFrame>
      <p:sp>
        <p:nvSpPr>
          <p:cNvPr id="6" name="正方形/長方形 5"/>
          <p:cNvSpPr/>
          <p:nvPr/>
        </p:nvSpPr>
        <p:spPr>
          <a:xfrm>
            <a:off x="0" y="5663381"/>
            <a:ext cx="9144000" cy="1194619"/>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ja-JP" altLang="en-US" sz="3600" dirty="0">
                <a:solidFill>
                  <a:prstClr val="white"/>
                </a:solidFill>
              </a:rPr>
              <a:t>住みよいと回答している人はまだまだ少ない</a:t>
            </a:r>
          </a:p>
        </p:txBody>
      </p:sp>
    </p:spTree>
    <p:extLst>
      <p:ext uri="{BB962C8B-B14F-4D97-AF65-F5344CB8AC3E}">
        <p14:creationId xmlns:p14="http://schemas.microsoft.com/office/powerpoint/2010/main" val="18829428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336827" y="1086710"/>
            <a:ext cx="4124338" cy="584775"/>
          </a:xfrm>
          <a:prstGeom prst="rect">
            <a:avLst/>
          </a:prstGeom>
          <a:noFill/>
        </p:spPr>
        <p:txBody>
          <a:bodyPr wrap="square" rtlCol="0">
            <a:spAutoFit/>
          </a:bodyPr>
          <a:lstStyle/>
          <a:p>
            <a:r>
              <a:rPr kumimoji="1" lang="ja-JP" altLang="en-US" sz="3200" dirty="0" smtClean="0">
                <a:latin typeface="ＭＳ ゴシック" panose="020B0609070205080204" pitchFamily="49" charset="-128"/>
                <a:ea typeface="ＭＳ ゴシック" panose="020B0609070205080204" pitchFamily="49" charset="-128"/>
              </a:rPr>
              <a:t>ＫＪ法の実施</a:t>
            </a:r>
            <a:r>
              <a:rPr kumimoji="1" lang="en-US" altLang="ja-JP" sz="3200" dirty="0" smtClean="0">
                <a:latin typeface="ＭＳ ゴシック" panose="020B0609070205080204" pitchFamily="49" charset="-128"/>
                <a:ea typeface="ＭＳ ゴシック" panose="020B0609070205080204" pitchFamily="49" charset="-128"/>
              </a:rPr>
              <a:t>(10/21)</a:t>
            </a:r>
          </a:p>
        </p:txBody>
      </p:sp>
      <p:sp>
        <p:nvSpPr>
          <p:cNvPr id="5" name="タイトル 4"/>
          <p:cNvSpPr>
            <a:spLocks noGrp="1"/>
          </p:cNvSpPr>
          <p:nvPr>
            <p:ph type="title"/>
          </p:nvPr>
        </p:nvSpPr>
        <p:spPr/>
        <p:txBody>
          <a:bodyPr/>
          <a:lstStyle/>
          <a:p>
            <a:r>
              <a:rPr lang="ja-JP" altLang="en-US" dirty="0"/>
              <a:t>私たちが考える「</a:t>
            </a:r>
            <a:r>
              <a:rPr lang="ja-JP" altLang="en-US" dirty="0" smtClean="0"/>
              <a:t>住みやすさ」</a:t>
            </a:r>
            <a:endParaRPr kumimoji="1" lang="ja-JP" altLang="en-US" dirty="0"/>
          </a:p>
        </p:txBody>
      </p:sp>
      <p:sp>
        <p:nvSpPr>
          <p:cNvPr id="3" name="スライド番号プレースホルダー 2"/>
          <p:cNvSpPr>
            <a:spLocks noGrp="1"/>
          </p:cNvSpPr>
          <p:nvPr>
            <p:ph type="sldNum" sz="quarter" idx="12"/>
          </p:nvPr>
        </p:nvSpPr>
        <p:spPr/>
        <p:txBody>
          <a:bodyPr/>
          <a:lstStyle/>
          <a:p>
            <a:fld id="{478D6C10-8235-2F4E-9B6B-EAD05C470B7C}" type="slidenum">
              <a:rPr kumimoji="1" lang="ja-JP" altLang="en-US" smtClean="0"/>
              <a:t>32</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258" y="1671485"/>
            <a:ext cx="7615587" cy="5040396"/>
          </a:xfrm>
          <a:prstGeom prst="rect">
            <a:avLst/>
          </a:prstGeom>
        </p:spPr>
      </p:pic>
      <p:sp>
        <p:nvSpPr>
          <p:cNvPr id="2" name="円/楕円 1"/>
          <p:cNvSpPr/>
          <p:nvPr/>
        </p:nvSpPr>
        <p:spPr>
          <a:xfrm>
            <a:off x="1316519" y="1843548"/>
            <a:ext cx="2813029" cy="2040282"/>
          </a:xfrm>
          <a:prstGeom prst="ellipse">
            <a:avLst/>
          </a:prstGeom>
          <a:solidFill>
            <a:srgbClr val="FFFF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b="1" dirty="0" smtClean="0"/>
              <a:t>自然環境</a:t>
            </a:r>
            <a:endParaRPr kumimoji="1" lang="ja-JP" altLang="en-US" sz="3200" b="1" dirty="0"/>
          </a:p>
        </p:txBody>
      </p:sp>
      <p:sp>
        <p:nvSpPr>
          <p:cNvPr id="12" name="円/楕円 11"/>
          <p:cNvSpPr/>
          <p:nvPr/>
        </p:nvSpPr>
        <p:spPr>
          <a:xfrm>
            <a:off x="4461165" y="1600883"/>
            <a:ext cx="3259897" cy="2590800"/>
          </a:xfrm>
          <a:prstGeom prst="ellipse">
            <a:avLst/>
          </a:prstGeom>
          <a:solidFill>
            <a:srgbClr val="FFFF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smtClean="0"/>
              <a:t>利便性</a:t>
            </a:r>
            <a:endParaRPr kumimoji="1" lang="ja-JP" altLang="en-US" sz="3600" dirty="0"/>
          </a:p>
        </p:txBody>
      </p:sp>
      <p:sp>
        <p:nvSpPr>
          <p:cNvPr id="13" name="円/楕円 12"/>
          <p:cNvSpPr/>
          <p:nvPr/>
        </p:nvSpPr>
        <p:spPr>
          <a:xfrm>
            <a:off x="5554223" y="4576916"/>
            <a:ext cx="2350912" cy="1779434"/>
          </a:xfrm>
          <a:prstGeom prst="ellipse">
            <a:avLst/>
          </a:prstGeom>
          <a:solidFill>
            <a:srgbClr val="FFFF00">
              <a:alpha val="42000"/>
            </a:srgbClr>
          </a:solidFill>
          <a:ln>
            <a:no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kumimoji="1" lang="ja-JP" altLang="en-US" sz="3200" dirty="0" smtClean="0"/>
              <a:t>コミュニティ</a:t>
            </a:r>
            <a:endParaRPr kumimoji="1" lang="ja-JP" altLang="en-US" sz="3200" dirty="0"/>
          </a:p>
        </p:txBody>
      </p:sp>
      <p:sp>
        <p:nvSpPr>
          <p:cNvPr id="14" name="円/楕円 13"/>
          <p:cNvSpPr/>
          <p:nvPr/>
        </p:nvSpPr>
        <p:spPr>
          <a:xfrm>
            <a:off x="3119285" y="4149301"/>
            <a:ext cx="2232925" cy="1779434"/>
          </a:xfrm>
          <a:prstGeom prst="ellipse">
            <a:avLst/>
          </a:prstGeom>
          <a:solidFill>
            <a:srgbClr val="FFFF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dirty="0" smtClean="0"/>
              <a:t>安全性</a:t>
            </a:r>
            <a:endParaRPr kumimoji="1" lang="ja-JP" altLang="en-US" sz="3200" dirty="0"/>
          </a:p>
        </p:txBody>
      </p:sp>
      <p:sp>
        <p:nvSpPr>
          <p:cNvPr id="15" name="円/楕円 14"/>
          <p:cNvSpPr/>
          <p:nvPr/>
        </p:nvSpPr>
        <p:spPr>
          <a:xfrm>
            <a:off x="811786" y="3883830"/>
            <a:ext cx="2510326" cy="1902249"/>
          </a:xfrm>
          <a:prstGeom prst="ellipse">
            <a:avLst/>
          </a:prstGeom>
          <a:solidFill>
            <a:srgbClr val="FFFF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dirty="0" smtClean="0"/>
              <a:t>快適性</a:t>
            </a:r>
            <a:endParaRPr kumimoji="1" lang="ja-JP" altLang="en-US" sz="3200" dirty="0"/>
          </a:p>
        </p:txBody>
      </p:sp>
      <p:sp>
        <p:nvSpPr>
          <p:cNvPr id="8" name="正方形/長方形 7"/>
          <p:cNvSpPr/>
          <p:nvPr/>
        </p:nvSpPr>
        <p:spPr>
          <a:xfrm>
            <a:off x="3120099" y="3380814"/>
            <a:ext cx="2232111" cy="1006031"/>
          </a:xfrm>
          <a:prstGeom prst="rect">
            <a:avLst/>
          </a:prstGeom>
          <a:solidFill>
            <a:srgbClr val="FFC000">
              <a:alpha val="7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dirty="0" smtClean="0"/>
              <a:t>住みやすさ</a:t>
            </a:r>
            <a:endParaRPr kumimoji="1" lang="ja-JP" altLang="en-US" sz="3200" dirty="0"/>
          </a:p>
        </p:txBody>
      </p:sp>
    </p:spTree>
    <p:extLst>
      <p:ext uri="{BB962C8B-B14F-4D97-AF65-F5344CB8AC3E}">
        <p14:creationId xmlns:p14="http://schemas.microsoft.com/office/powerpoint/2010/main" val="318123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P spid="14" grpId="0" animBg="1"/>
      <p:bldP spid="15"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「住みやすさ」の</a:t>
            </a:r>
            <a:r>
              <a:rPr lang="ja-JP" altLang="en-US" dirty="0" smtClean="0"/>
              <a:t>指標</a:t>
            </a:r>
            <a:endParaRPr kumimoji="1" lang="ja-JP" altLang="en-US" dirty="0"/>
          </a:p>
        </p:txBody>
      </p:sp>
      <p:sp>
        <p:nvSpPr>
          <p:cNvPr id="3" name="コンテンツ プレースホルダー 2"/>
          <p:cNvSpPr>
            <a:spLocks noGrp="1"/>
          </p:cNvSpPr>
          <p:nvPr>
            <p:ph idx="4294967295"/>
          </p:nvPr>
        </p:nvSpPr>
        <p:spPr>
          <a:xfrm>
            <a:off x="457200" y="2080488"/>
            <a:ext cx="8229600" cy="3673767"/>
          </a:xfrm>
        </p:spPr>
        <p:txBody>
          <a:bodyPr>
            <a:normAutofit/>
          </a:bodyPr>
          <a:lstStyle/>
          <a:p>
            <a:r>
              <a:rPr kumimoji="1" lang="ja-JP" altLang="en-US" dirty="0" smtClean="0"/>
              <a:t>国土交通省より</a:t>
            </a:r>
            <a:endParaRPr kumimoji="1" lang="en-US" altLang="ja-JP" dirty="0" smtClean="0"/>
          </a:p>
          <a:p>
            <a:pPr marL="0" indent="0">
              <a:buNone/>
            </a:pPr>
            <a:r>
              <a:rPr lang="ja-JP" altLang="en-US" dirty="0" smtClean="0"/>
              <a:t>①　就業機会</a:t>
            </a:r>
            <a:r>
              <a:rPr lang="ja-JP" altLang="en-US" dirty="0"/>
              <a:t> </a:t>
            </a:r>
            <a:r>
              <a:rPr lang="ja-JP" altLang="en-US" dirty="0" smtClean="0"/>
              <a:t>                ⑥　自然環境</a:t>
            </a:r>
            <a:endParaRPr lang="en-US" altLang="ja-JP" dirty="0" smtClean="0"/>
          </a:p>
          <a:p>
            <a:pPr marL="0" indent="0">
              <a:buNone/>
            </a:pPr>
            <a:r>
              <a:rPr lang="ja-JP" altLang="en-US" dirty="0" smtClean="0"/>
              <a:t>②　住環境　　　　　　</a:t>
            </a:r>
            <a:r>
              <a:rPr lang="ja-JP" altLang="en-US" dirty="0"/>
              <a:t>　 </a:t>
            </a:r>
            <a:r>
              <a:rPr lang="ja-JP" altLang="en-US" dirty="0" smtClean="0"/>
              <a:t>⑦　災害への備え</a:t>
            </a:r>
            <a:endParaRPr lang="en-US" altLang="ja-JP" dirty="0" smtClean="0"/>
          </a:p>
          <a:p>
            <a:pPr marL="0" indent="0">
              <a:buNone/>
            </a:pPr>
            <a:r>
              <a:rPr kumimoji="1" lang="ja-JP" altLang="en-US" dirty="0" smtClean="0"/>
              <a:t>③　にぎわい                  </a:t>
            </a:r>
            <a:r>
              <a:rPr lang="ja-JP" altLang="en-US" dirty="0" smtClean="0"/>
              <a:t>⑧　情報</a:t>
            </a:r>
            <a:endParaRPr kumimoji="1" lang="en-US" altLang="ja-JP" dirty="0" smtClean="0"/>
          </a:p>
          <a:p>
            <a:pPr marL="0" indent="0">
              <a:buNone/>
            </a:pPr>
            <a:r>
              <a:rPr lang="ja-JP" altLang="en-US" dirty="0" smtClean="0"/>
              <a:t>④　教育・文化環境　　⑨　利便性</a:t>
            </a:r>
            <a:endParaRPr lang="en-US" altLang="ja-JP" dirty="0" smtClean="0"/>
          </a:p>
          <a:p>
            <a:pPr marL="0" indent="0">
              <a:buNone/>
            </a:pPr>
            <a:r>
              <a:rPr kumimoji="1" lang="ja-JP" altLang="en-US" dirty="0" smtClean="0"/>
              <a:t>⑤　福祉・医療体制</a:t>
            </a:r>
            <a:endParaRPr kumimoji="1" lang="en-US" altLang="ja-JP" dirty="0" smtClean="0"/>
          </a:p>
        </p:txBody>
      </p:sp>
      <p:sp>
        <p:nvSpPr>
          <p:cNvPr id="6" name="スライド番号プレースホルダー 5"/>
          <p:cNvSpPr>
            <a:spLocks noGrp="1"/>
          </p:cNvSpPr>
          <p:nvPr>
            <p:ph type="sldNum" sz="quarter" idx="12"/>
          </p:nvPr>
        </p:nvSpPr>
        <p:spPr/>
        <p:txBody>
          <a:bodyPr/>
          <a:lstStyle/>
          <a:p>
            <a:fld id="{478D6C10-8235-2F4E-9B6B-EAD05C470B7C}" type="slidenum">
              <a:rPr kumimoji="1" lang="ja-JP" altLang="en-US" smtClean="0"/>
              <a:t>33</a:t>
            </a:fld>
            <a:endParaRPr kumimoji="1" lang="ja-JP" altLang="en-US"/>
          </a:p>
        </p:txBody>
      </p:sp>
    </p:spTree>
    <p:extLst>
      <p:ext uri="{BB962C8B-B14F-4D97-AF65-F5344CB8AC3E}">
        <p14:creationId xmlns:p14="http://schemas.microsoft.com/office/powerpoint/2010/main" val="42503675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コンテンツ プレースホルダー 5"/>
          <p:cNvGraphicFramePr>
            <a:graphicFrameLocks noGrp="1"/>
          </p:cNvGraphicFramePr>
          <p:nvPr>
            <p:ph idx="4294967295"/>
            <p:extLst>
              <p:ext uri="{D42A27DB-BD31-4B8C-83A1-F6EECF244321}">
                <p14:modId xmlns:p14="http://schemas.microsoft.com/office/powerpoint/2010/main" val="1263847905"/>
              </p:ext>
            </p:extLst>
          </p:nvPr>
        </p:nvGraphicFramePr>
        <p:xfrm>
          <a:off x="427702" y="1237737"/>
          <a:ext cx="8420100" cy="4773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スライド番号プレースホルダー 2"/>
          <p:cNvSpPr>
            <a:spLocks noGrp="1"/>
          </p:cNvSpPr>
          <p:nvPr>
            <p:ph type="sldNum" sz="quarter" idx="12"/>
          </p:nvPr>
        </p:nvSpPr>
        <p:spPr/>
        <p:txBody>
          <a:bodyPr/>
          <a:lstStyle/>
          <a:p>
            <a:fld id="{478D6C10-8235-2F4E-9B6B-EAD05C470B7C}" type="slidenum">
              <a:rPr kumimoji="1" lang="ja-JP" altLang="en-US" smtClean="0"/>
              <a:t>34</a:t>
            </a:fld>
            <a:endParaRPr kumimoji="1" lang="ja-JP" altLang="en-US"/>
          </a:p>
        </p:txBody>
      </p:sp>
      <p:sp>
        <p:nvSpPr>
          <p:cNvPr id="11" name="テキスト ボックス 10"/>
          <p:cNvSpPr txBox="1"/>
          <p:nvPr/>
        </p:nvSpPr>
        <p:spPr>
          <a:xfrm>
            <a:off x="1316519" y="239592"/>
            <a:ext cx="7297190" cy="646331"/>
          </a:xfrm>
          <a:prstGeom prst="rect">
            <a:avLst/>
          </a:prstGeom>
          <a:noFill/>
        </p:spPr>
        <p:txBody>
          <a:bodyPr wrap="none" rtlCol="0">
            <a:spAutoFit/>
          </a:bodyPr>
          <a:lstStyle/>
          <a:p>
            <a:r>
              <a:rPr lang="ja-JP" altLang="en-US" sz="3600" dirty="0" smtClean="0"/>
              <a:t>ブレインストーミング</a:t>
            </a:r>
            <a:r>
              <a:rPr lang="en-US" altLang="ja-JP" sz="3600" dirty="0" smtClean="0"/>
              <a:t>×</a:t>
            </a:r>
            <a:r>
              <a:rPr lang="ja-JP" altLang="en-US" sz="3600" dirty="0" smtClean="0"/>
              <a:t>国交省の指標</a:t>
            </a:r>
            <a:endParaRPr kumimoji="1" lang="ja-JP" altLang="en-US" sz="3600" dirty="0"/>
          </a:p>
        </p:txBody>
      </p:sp>
    </p:spTree>
    <p:extLst>
      <p:ext uri="{BB962C8B-B14F-4D97-AF65-F5344CB8AC3E}">
        <p14:creationId xmlns:p14="http://schemas.microsoft.com/office/powerpoint/2010/main" val="38603635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分野別構想</a:t>
            </a:r>
            <a:endParaRPr kumimoji="1" lang="ja-JP" altLang="en-US" dirty="0"/>
          </a:p>
        </p:txBody>
      </p:sp>
      <p:sp>
        <p:nvSpPr>
          <p:cNvPr id="4" name="スライド番号プレースホルダー 3"/>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35</a:t>
            </a:fld>
            <a:endParaRPr lang="ja-JP" altLang="en-US">
              <a:solidFill>
                <a:prstClr val="black">
                  <a:tint val="75000"/>
                </a:prstClr>
              </a:solidFill>
            </a:endParaRPr>
          </a:p>
        </p:txBody>
      </p:sp>
      <p:sp>
        <p:nvSpPr>
          <p:cNvPr id="13" name="角丸四角形 12"/>
          <p:cNvSpPr/>
          <p:nvPr/>
        </p:nvSpPr>
        <p:spPr>
          <a:xfrm>
            <a:off x="477402" y="1608869"/>
            <a:ext cx="1690613" cy="513611"/>
          </a:xfrm>
          <a:prstGeom prst="roundRect">
            <a:avLst/>
          </a:prstGeom>
          <a:solidFill>
            <a:schemeClr val="accent2">
              <a:lumMod val="40000"/>
              <a:lumOff val="60000"/>
            </a:scheme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sz="2400" dirty="0" smtClean="0">
                <a:solidFill>
                  <a:srgbClr val="C0504D"/>
                </a:solidFill>
              </a:rPr>
              <a:t>商業</a:t>
            </a:r>
            <a:endParaRPr lang="ja-JP" altLang="en-US" sz="2400" dirty="0">
              <a:solidFill>
                <a:srgbClr val="C0504D"/>
              </a:solidFill>
            </a:endParaRPr>
          </a:p>
        </p:txBody>
      </p:sp>
      <p:sp>
        <p:nvSpPr>
          <p:cNvPr id="15" name="角丸四角形 14"/>
          <p:cNvSpPr/>
          <p:nvPr/>
        </p:nvSpPr>
        <p:spPr>
          <a:xfrm>
            <a:off x="477402" y="2342716"/>
            <a:ext cx="1690613" cy="513611"/>
          </a:xfrm>
          <a:prstGeom prst="round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solidFill>
                  <a:srgbClr val="4F81BD"/>
                </a:solidFill>
              </a:rPr>
              <a:t>工業</a:t>
            </a:r>
            <a:endParaRPr lang="ja-JP" altLang="en-US" sz="2400" dirty="0">
              <a:solidFill>
                <a:srgbClr val="4F81BD"/>
              </a:solidFill>
            </a:endParaRPr>
          </a:p>
        </p:txBody>
      </p:sp>
      <p:sp>
        <p:nvSpPr>
          <p:cNvPr id="16" name="角丸四角形 15"/>
          <p:cNvSpPr/>
          <p:nvPr/>
        </p:nvSpPr>
        <p:spPr>
          <a:xfrm>
            <a:off x="477401" y="3066381"/>
            <a:ext cx="1690613" cy="513611"/>
          </a:xfrm>
          <a:prstGeom prst="roundRect">
            <a:avLst/>
          </a:prstGeom>
          <a:solidFill>
            <a:schemeClr val="accent3">
              <a:lumMod val="60000"/>
              <a:lumOff val="40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ja-JP" altLang="en-US" sz="2400" dirty="0" smtClean="0">
                <a:solidFill>
                  <a:srgbClr val="9BBB59"/>
                </a:solidFill>
              </a:rPr>
              <a:t>農業</a:t>
            </a:r>
            <a:endParaRPr lang="ja-JP" altLang="en-US" sz="2400" dirty="0">
              <a:solidFill>
                <a:srgbClr val="9BBB59"/>
              </a:solidFill>
            </a:endParaRPr>
          </a:p>
        </p:txBody>
      </p:sp>
      <p:sp>
        <p:nvSpPr>
          <p:cNvPr id="22" name="角丸四角形 21"/>
          <p:cNvSpPr/>
          <p:nvPr/>
        </p:nvSpPr>
        <p:spPr>
          <a:xfrm>
            <a:off x="477402" y="5681722"/>
            <a:ext cx="1690613" cy="513611"/>
          </a:xfrm>
          <a:prstGeom prst="roundRect">
            <a:avLst/>
          </a:prstGeom>
          <a:solidFill>
            <a:schemeClr val="accent4">
              <a:lumMod val="40000"/>
              <a:lumOff val="60000"/>
            </a:schemeClr>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ja-JP" altLang="en-US" sz="2400" dirty="0" smtClean="0">
                <a:solidFill>
                  <a:srgbClr val="8064A2"/>
                </a:solidFill>
              </a:rPr>
              <a:t>交通</a:t>
            </a:r>
            <a:endParaRPr lang="ja-JP" altLang="en-US" sz="2400" dirty="0">
              <a:solidFill>
                <a:srgbClr val="8064A2"/>
              </a:solidFill>
            </a:endParaRPr>
          </a:p>
        </p:txBody>
      </p:sp>
      <p:sp>
        <p:nvSpPr>
          <p:cNvPr id="25" name="角丸四角形 24"/>
          <p:cNvSpPr/>
          <p:nvPr/>
        </p:nvSpPr>
        <p:spPr>
          <a:xfrm>
            <a:off x="477402" y="4665454"/>
            <a:ext cx="1690613" cy="577897"/>
          </a:xfrm>
          <a:prstGeom prst="roundRect">
            <a:avLst/>
          </a:prstGeom>
          <a:solidFill>
            <a:schemeClr val="accent5">
              <a:lumMod val="40000"/>
              <a:lumOff val="60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2400" dirty="0" smtClean="0">
                <a:solidFill>
                  <a:srgbClr val="4BACC6"/>
                </a:solidFill>
              </a:rPr>
              <a:t>医療・福祉</a:t>
            </a:r>
            <a:endParaRPr lang="ja-JP" altLang="en-US" sz="2400" dirty="0">
              <a:solidFill>
                <a:srgbClr val="4BACC6"/>
              </a:solidFill>
            </a:endParaRPr>
          </a:p>
        </p:txBody>
      </p:sp>
      <p:sp>
        <p:nvSpPr>
          <p:cNvPr id="26" name="角丸四角形 25"/>
          <p:cNvSpPr/>
          <p:nvPr/>
        </p:nvSpPr>
        <p:spPr>
          <a:xfrm>
            <a:off x="477401" y="3824827"/>
            <a:ext cx="1690612" cy="503429"/>
          </a:xfrm>
          <a:prstGeom prst="round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rgbClr val="00B050"/>
                </a:solidFill>
              </a:rPr>
              <a:t>自然</a:t>
            </a:r>
            <a:endParaRPr kumimoji="1" lang="ja-JP" altLang="en-US" sz="2400" dirty="0">
              <a:solidFill>
                <a:srgbClr val="00B050"/>
              </a:solidFill>
            </a:endParaRPr>
          </a:p>
        </p:txBody>
      </p:sp>
      <p:sp>
        <p:nvSpPr>
          <p:cNvPr id="3" name="テキスト ボックス 2"/>
          <p:cNvSpPr txBox="1"/>
          <p:nvPr/>
        </p:nvSpPr>
        <p:spPr>
          <a:xfrm>
            <a:off x="2415309" y="2433325"/>
            <a:ext cx="5315879" cy="461665"/>
          </a:xfrm>
          <a:prstGeom prst="rect">
            <a:avLst/>
          </a:prstGeom>
          <a:noFill/>
        </p:spPr>
        <p:txBody>
          <a:bodyPr wrap="none" rtlCol="0">
            <a:spAutoFit/>
          </a:bodyPr>
          <a:lstStyle/>
          <a:p>
            <a:r>
              <a:rPr lang="ja-JP" altLang="en-US" sz="2400" dirty="0" smtClean="0"/>
              <a:t>職住近接社会の形成による</a:t>
            </a:r>
            <a:r>
              <a:rPr lang="ja-JP" altLang="en-US" sz="2400" dirty="0" smtClean="0">
                <a:solidFill>
                  <a:srgbClr val="FF0000"/>
                </a:solidFill>
              </a:rPr>
              <a:t>利便性</a:t>
            </a:r>
            <a:r>
              <a:rPr lang="ja-JP" altLang="en-US" sz="2400" dirty="0"/>
              <a:t>向上</a:t>
            </a:r>
          </a:p>
        </p:txBody>
      </p:sp>
      <p:sp>
        <p:nvSpPr>
          <p:cNvPr id="14" name="テキスト ボックス 13"/>
          <p:cNvSpPr txBox="1"/>
          <p:nvPr/>
        </p:nvSpPr>
        <p:spPr>
          <a:xfrm>
            <a:off x="2461492" y="1476816"/>
            <a:ext cx="4960012" cy="830997"/>
          </a:xfrm>
          <a:prstGeom prst="rect">
            <a:avLst/>
          </a:prstGeom>
          <a:noFill/>
        </p:spPr>
        <p:txBody>
          <a:bodyPr wrap="none" rtlCol="0">
            <a:spAutoFit/>
          </a:bodyPr>
          <a:lstStyle/>
          <a:p>
            <a:r>
              <a:rPr lang="ja-JP" altLang="en-US" sz="2400" dirty="0" smtClean="0"/>
              <a:t>中心市街地の空き店舗の減少による</a:t>
            </a:r>
            <a:endParaRPr lang="en-US" altLang="ja-JP" sz="2400" dirty="0" smtClean="0"/>
          </a:p>
          <a:p>
            <a:r>
              <a:rPr lang="ja-JP" altLang="en-US" sz="2400" dirty="0" smtClean="0">
                <a:solidFill>
                  <a:srgbClr val="FF0000"/>
                </a:solidFill>
              </a:rPr>
              <a:t>安全性・利便性</a:t>
            </a:r>
            <a:r>
              <a:rPr lang="ja-JP" altLang="en-US" sz="2400" dirty="0" smtClean="0"/>
              <a:t>の向上</a:t>
            </a:r>
            <a:endParaRPr lang="ja-JP" altLang="en-US" sz="2400" dirty="0"/>
          </a:p>
        </p:txBody>
      </p:sp>
      <p:sp>
        <p:nvSpPr>
          <p:cNvPr id="17" name="テキスト ボックス 16"/>
          <p:cNvSpPr txBox="1"/>
          <p:nvPr/>
        </p:nvSpPr>
        <p:spPr>
          <a:xfrm>
            <a:off x="2397032" y="3066381"/>
            <a:ext cx="5315879" cy="461665"/>
          </a:xfrm>
          <a:prstGeom prst="rect">
            <a:avLst/>
          </a:prstGeom>
          <a:noFill/>
        </p:spPr>
        <p:txBody>
          <a:bodyPr wrap="none" rtlCol="0">
            <a:spAutoFit/>
          </a:bodyPr>
          <a:lstStyle/>
          <a:p>
            <a:r>
              <a:rPr lang="ja-JP" altLang="en-US" sz="2400" dirty="0" smtClean="0"/>
              <a:t>耕作放棄地の活用による</a:t>
            </a:r>
            <a:r>
              <a:rPr lang="ja-JP" altLang="en-US" sz="2400" dirty="0" smtClean="0">
                <a:solidFill>
                  <a:srgbClr val="FF0000"/>
                </a:solidFill>
              </a:rPr>
              <a:t>利便性</a:t>
            </a:r>
            <a:r>
              <a:rPr lang="ja-JP" altLang="en-US" sz="2400" dirty="0" smtClean="0"/>
              <a:t>の向上</a:t>
            </a:r>
            <a:endParaRPr lang="ja-JP" altLang="en-US" sz="2400" dirty="0"/>
          </a:p>
        </p:txBody>
      </p:sp>
      <p:sp>
        <p:nvSpPr>
          <p:cNvPr id="19" name="テキスト ボックス 18"/>
          <p:cNvSpPr txBox="1"/>
          <p:nvPr/>
        </p:nvSpPr>
        <p:spPr>
          <a:xfrm>
            <a:off x="2461492" y="4541455"/>
            <a:ext cx="4924746" cy="830997"/>
          </a:xfrm>
          <a:prstGeom prst="rect">
            <a:avLst/>
          </a:prstGeom>
          <a:noFill/>
        </p:spPr>
        <p:txBody>
          <a:bodyPr wrap="none" rtlCol="0">
            <a:spAutoFit/>
          </a:bodyPr>
          <a:lstStyle/>
          <a:p>
            <a:r>
              <a:rPr lang="ja-JP" altLang="en-US" sz="2400" dirty="0" smtClean="0"/>
              <a:t>常磐線沿線・協同病院周辺以外での</a:t>
            </a:r>
            <a:endParaRPr lang="en-US" altLang="ja-JP" sz="2400" dirty="0" smtClean="0"/>
          </a:p>
          <a:p>
            <a:r>
              <a:rPr lang="ja-JP" altLang="en-US" sz="2400" dirty="0" smtClean="0"/>
              <a:t>医療施設の確保</a:t>
            </a:r>
            <a:r>
              <a:rPr lang="ja-JP" altLang="en-US" sz="2400" dirty="0"/>
              <a:t>に</a:t>
            </a:r>
            <a:r>
              <a:rPr lang="ja-JP" altLang="en-US" sz="2400" dirty="0" smtClean="0"/>
              <a:t>よる</a:t>
            </a:r>
            <a:r>
              <a:rPr lang="ja-JP" altLang="en-US" sz="2400" dirty="0">
                <a:solidFill>
                  <a:srgbClr val="FF0000"/>
                </a:solidFill>
              </a:rPr>
              <a:t>安全</a:t>
            </a:r>
            <a:r>
              <a:rPr lang="ja-JP" altLang="en-US" sz="2400" dirty="0" smtClean="0">
                <a:solidFill>
                  <a:srgbClr val="FF0000"/>
                </a:solidFill>
              </a:rPr>
              <a:t>性</a:t>
            </a:r>
            <a:r>
              <a:rPr lang="ja-JP" altLang="en-US" sz="2400" dirty="0"/>
              <a:t>向上</a:t>
            </a:r>
          </a:p>
        </p:txBody>
      </p:sp>
      <p:sp>
        <p:nvSpPr>
          <p:cNvPr id="20" name="テキスト ボックス 19"/>
          <p:cNvSpPr txBox="1"/>
          <p:nvPr/>
        </p:nvSpPr>
        <p:spPr>
          <a:xfrm>
            <a:off x="2415309" y="5523028"/>
            <a:ext cx="5840060" cy="830997"/>
          </a:xfrm>
          <a:prstGeom prst="rect">
            <a:avLst/>
          </a:prstGeom>
          <a:noFill/>
        </p:spPr>
        <p:txBody>
          <a:bodyPr wrap="none" rtlCol="0">
            <a:spAutoFit/>
          </a:bodyPr>
          <a:lstStyle/>
          <a:p>
            <a:r>
              <a:rPr lang="ja-JP" altLang="en-US" sz="2400" dirty="0" smtClean="0"/>
              <a:t>交通空白地における公共交通の整備による</a:t>
            </a:r>
            <a:endParaRPr lang="en-US" altLang="ja-JP" sz="2400" dirty="0" smtClean="0"/>
          </a:p>
          <a:p>
            <a:r>
              <a:rPr lang="ja-JP" altLang="en-US" sz="2400" dirty="0" smtClean="0">
                <a:solidFill>
                  <a:srgbClr val="FF0000"/>
                </a:solidFill>
              </a:rPr>
              <a:t>利便性・快適性</a:t>
            </a:r>
            <a:r>
              <a:rPr lang="ja-JP" altLang="en-US" sz="2400" dirty="0" smtClean="0"/>
              <a:t>の向上</a:t>
            </a:r>
            <a:endParaRPr lang="ja-JP" altLang="en-US" sz="2400" dirty="0"/>
          </a:p>
        </p:txBody>
      </p:sp>
      <p:sp>
        <p:nvSpPr>
          <p:cNvPr id="18" name="テキスト ボックス 17"/>
          <p:cNvSpPr txBox="1"/>
          <p:nvPr/>
        </p:nvSpPr>
        <p:spPr>
          <a:xfrm>
            <a:off x="2461492" y="3841200"/>
            <a:ext cx="6138219" cy="461665"/>
          </a:xfrm>
          <a:prstGeom prst="rect">
            <a:avLst/>
          </a:prstGeom>
          <a:noFill/>
        </p:spPr>
        <p:txBody>
          <a:bodyPr wrap="none" rtlCol="0">
            <a:spAutoFit/>
          </a:bodyPr>
          <a:lstStyle/>
          <a:p>
            <a:r>
              <a:rPr lang="ja-JP" altLang="en-US" sz="2400" dirty="0" smtClean="0"/>
              <a:t>豊かな自然を活かした心理的な</a:t>
            </a:r>
            <a:r>
              <a:rPr lang="ja-JP" altLang="en-US" sz="2400" dirty="0" smtClean="0">
                <a:solidFill>
                  <a:srgbClr val="FF0000"/>
                </a:solidFill>
              </a:rPr>
              <a:t>快適性</a:t>
            </a:r>
            <a:r>
              <a:rPr lang="ja-JP" altLang="en-US" sz="2400" dirty="0" smtClean="0"/>
              <a:t>の向上</a:t>
            </a:r>
            <a:endParaRPr lang="ja-JP" altLang="en-US" sz="2400" dirty="0"/>
          </a:p>
        </p:txBody>
      </p:sp>
    </p:spTree>
    <p:extLst>
      <p:ext uri="{BB962C8B-B14F-4D97-AF65-F5344CB8AC3E}">
        <p14:creationId xmlns:p14="http://schemas.microsoft.com/office/powerpoint/2010/main" val="2368367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下矢印 20"/>
          <p:cNvSpPr/>
          <p:nvPr/>
        </p:nvSpPr>
        <p:spPr>
          <a:xfrm>
            <a:off x="4065373" y="420130"/>
            <a:ext cx="963827" cy="5325762"/>
          </a:xfrm>
          <a:prstGeom prst="downArrow">
            <a:avLst>
              <a:gd name="adj1" fmla="val 50000"/>
              <a:gd name="adj2" fmla="val 24359"/>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3" name="スライド番号プレースホルダー 2"/>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36</a:t>
            </a:fld>
            <a:endParaRPr lang="ja-JP" altLang="en-US">
              <a:solidFill>
                <a:prstClr val="black">
                  <a:tint val="75000"/>
                </a:prstClr>
              </a:solidFill>
            </a:endParaRPr>
          </a:p>
        </p:txBody>
      </p:sp>
      <p:sp>
        <p:nvSpPr>
          <p:cNvPr id="11" name="正方形/長方形 10"/>
          <p:cNvSpPr/>
          <p:nvPr/>
        </p:nvSpPr>
        <p:spPr>
          <a:xfrm>
            <a:off x="0" y="5870341"/>
            <a:ext cx="9144000" cy="962946"/>
          </a:xfrm>
          <a:prstGeom prst="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ja-JP" altLang="en-US" sz="3200" dirty="0">
                <a:solidFill>
                  <a:prstClr val="white"/>
                </a:solidFill>
              </a:rPr>
              <a:t>最新技術の</a:t>
            </a:r>
            <a:r>
              <a:rPr lang="ja-JP" altLang="en-US" sz="3200" dirty="0" smtClean="0">
                <a:solidFill>
                  <a:prstClr val="white"/>
                </a:solidFill>
              </a:rPr>
              <a:t>導入</a:t>
            </a:r>
            <a:r>
              <a:rPr lang="ja-JP" altLang="en-US" sz="3200" dirty="0">
                <a:solidFill>
                  <a:prstClr val="white"/>
                </a:solidFill>
              </a:rPr>
              <a:t>を</a:t>
            </a:r>
            <a:r>
              <a:rPr lang="ja-JP" altLang="en-US" sz="3200" dirty="0" smtClean="0">
                <a:solidFill>
                  <a:prstClr val="white"/>
                </a:solidFill>
              </a:rPr>
              <a:t>踏まえて「住みやすさ」を考える</a:t>
            </a:r>
            <a:endParaRPr lang="ja-JP" altLang="en-US" sz="3200" dirty="0">
              <a:solidFill>
                <a:prstClr val="white"/>
              </a:solidFill>
            </a:endParaRPr>
          </a:p>
        </p:txBody>
      </p:sp>
      <p:sp>
        <p:nvSpPr>
          <p:cNvPr id="19" name="正方形/長方形 18"/>
          <p:cNvSpPr/>
          <p:nvPr/>
        </p:nvSpPr>
        <p:spPr>
          <a:xfrm>
            <a:off x="1124464" y="497955"/>
            <a:ext cx="6993924" cy="827903"/>
          </a:xfrm>
          <a:prstGeom prst="rect">
            <a:avLst/>
          </a:prstGeom>
          <a:solidFill>
            <a:schemeClr val="accent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ja-JP" altLang="en-US" sz="3200" dirty="0">
                <a:solidFill>
                  <a:prstClr val="white"/>
                </a:solidFill>
              </a:rPr>
              <a:t>住みやすさの</a:t>
            </a:r>
            <a:r>
              <a:rPr lang="ja-JP" altLang="en-US" sz="3200" dirty="0" smtClean="0">
                <a:solidFill>
                  <a:prstClr val="white"/>
                </a:solidFill>
              </a:rPr>
              <a:t>改善＝課題の解決</a:t>
            </a:r>
            <a:endParaRPr lang="ja-JP" altLang="en-US" sz="3200" dirty="0">
              <a:solidFill>
                <a:prstClr val="white"/>
              </a:solidFill>
            </a:endParaRPr>
          </a:p>
        </p:txBody>
      </p:sp>
      <p:sp>
        <p:nvSpPr>
          <p:cNvPr id="22" name="円/楕円 21"/>
          <p:cNvSpPr/>
          <p:nvPr/>
        </p:nvSpPr>
        <p:spPr>
          <a:xfrm>
            <a:off x="1767017" y="1507398"/>
            <a:ext cx="5362832" cy="864973"/>
          </a:xfrm>
          <a:prstGeom prst="ellipse">
            <a:avLst/>
          </a:prstGeom>
          <a:solidFill>
            <a:schemeClr val="bg1">
              <a:lumMod val="9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ja-JP" altLang="en-US" sz="2800" dirty="0" smtClean="0">
                <a:solidFill>
                  <a:srgbClr val="FF0000"/>
                </a:solidFill>
              </a:rPr>
              <a:t>それだけでは不十分</a:t>
            </a:r>
            <a:endParaRPr lang="ja-JP" altLang="en-US" sz="2800" dirty="0">
              <a:solidFill>
                <a:srgbClr val="FF0000"/>
              </a:solidFill>
            </a:endParaRPr>
          </a:p>
        </p:txBody>
      </p:sp>
      <p:sp>
        <p:nvSpPr>
          <p:cNvPr id="23" name="正方形/長方形 22"/>
          <p:cNvSpPr/>
          <p:nvPr/>
        </p:nvSpPr>
        <p:spPr>
          <a:xfrm>
            <a:off x="939113" y="2512675"/>
            <a:ext cx="7364626" cy="827903"/>
          </a:xfrm>
          <a:prstGeom prst="rect">
            <a:avLst/>
          </a:prstGeom>
          <a:solidFill>
            <a:schemeClr val="accent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ja-JP" altLang="en-US" sz="3200" dirty="0" smtClean="0">
                <a:solidFill>
                  <a:prstClr val="white"/>
                </a:solidFill>
              </a:rPr>
              <a:t>マスタープランは</a:t>
            </a:r>
            <a:r>
              <a:rPr lang="en-US" altLang="ja-JP" sz="3200" dirty="0" smtClean="0">
                <a:solidFill>
                  <a:prstClr val="white"/>
                </a:solidFill>
              </a:rPr>
              <a:t>20</a:t>
            </a:r>
            <a:r>
              <a:rPr lang="ja-JP" altLang="en-US" sz="3200" dirty="0" smtClean="0">
                <a:solidFill>
                  <a:prstClr val="white"/>
                </a:solidFill>
              </a:rPr>
              <a:t>年後の都市像を意図</a:t>
            </a:r>
            <a:endParaRPr lang="ja-JP" altLang="en-US" sz="3200" dirty="0">
              <a:solidFill>
                <a:prstClr val="white"/>
              </a:solidFill>
            </a:endParaRPr>
          </a:p>
        </p:txBody>
      </p:sp>
      <p:pic>
        <p:nvPicPr>
          <p:cNvPr id="24" name="図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425" y="3445136"/>
            <a:ext cx="2805559" cy="2504599"/>
          </a:xfrm>
          <a:prstGeom prst="rect">
            <a:avLst/>
          </a:prstGeom>
        </p:spPr>
      </p:pic>
      <p:pic>
        <p:nvPicPr>
          <p:cNvPr id="25" name="図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252" y="3324497"/>
            <a:ext cx="2768487" cy="2768487"/>
          </a:xfrm>
          <a:prstGeom prst="rect">
            <a:avLst/>
          </a:prstGeom>
        </p:spPr>
      </p:pic>
    </p:spTree>
    <p:extLst>
      <p:ext uri="{BB962C8B-B14F-4D97-AF65-F5344CB8AC3E}">
        <p14:creationId xmlns:p14="http://schemas.microsoft.com/office/powerpoint/2010/main" val="141753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10" presetClass="entr" presetSubtype="0" fill="hold" nodeType="afterEffect">
                                  <p:stCondLst>
                                    <p:cond delay="50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P spid="2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33768" y="129221"/>
            <a:ext cx="7214195" cy="675077"/>
          </a:xfrm>
        </p:spPr>
        <p:txBody>
          <a:bodyPr>
            <a:noAutofit/>
          </a:bodyPr>
          <a:lstStyle/>
          <a:p>
            <a:r>
              <a:rPr lang="ja-JP" altLang="en-US" sz="3200" dirty="0"/>
              <a:t>最新技術による住みやすさ向上の提案</a:t>
            </a:r>
          </a:p>
        </p:txBody>
      </p:sp>
      <p:sp>
        <p:nvSpPr>
          <p:cNvPr id="3" name="スライド番号プレースホルダー 2"/>
          <p:cNvSpPr>
            <a:spLocks noGrp="1"/>
          </p:cNvSpPr>
          <p:nvPr>
            <p:ph type="sldNum" sz="quarter" idx="12"/>
          </p:nvPr>
        </p:nvSpPr>
        <p:spPr>
          <a:xfrm>
            <a:off x="7543800" y="6584156"/>
            <a:ext cx="1600200" cy="273844"/>
          </a:xfrm>
        </p:spPr>
        <p:txBody>
          <a:bodyPr/>
          <a:lstStyle/>
          <a:p>
            <a:fld id="{478D6C10-8235-2F4E-9B6B-EAD05C470B7C}" type="slidenum">
              <a:rPr kumimoji="1" lang="ja-JP" altLang="en-US" smtClean="0"/>
              <a:t>37</a:t>
            </a:fld>
            <a:endParaRPr kumimoji="1" lang="ja-JP" altLang="en-US" dirty="0"/>
          </a:p>
        </p:txBody>
      </p:sp>
      <p:sp>
        <p:nvSpPr>
          <p:cNvPr id="4" name="コンテンツ プレースホルダー 2"/>
          <p:cNvSpPr txBox="1">
            <a:spLocks/>
          </p:cNvSpPr>
          <p:nvPr/>
        </p:nvSpPr>
        <p:spPr>
          <a:xfrm>
            <a:off x="244954" y="1710050"/>
            <a:ext cx="5561420" cy="5147949"/>
          </a:xfrm>
          <a:prstGeom prst="rect">
            <a:avLst/>
          </a:prstGeom>
        </p:spPr>
        <p:txBody>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None/>
            </a:pPr>
            <a:r>
              <a:rPr lang="ja-JP" altLang="en-US" sz="2800" dirty="0" smtClean="0">
                <a:solidFill>
                  <a:srgbClr val="00B0F0"/>
                </a:solidFill>
                <a:latin typeface="+mn-ea"/>
              </a:rPr>
              <a:t>安全性</a:t>
            </a:r>
            <a:r>
              <a:rPr lang="ja-JP" altLang="en-US" sz="2800" dirty="0" smtClean="0">
                <a:latin typeface="+mn-ea"/>
              </a:rPr>
              <a:t>：</a:t>
            </a:r>
            <a:r>
              <a:rPr lang="ja-JP" altLang="en-US" sz="2800" b="1" u="sng" dirty="0">
                <a:latin typeface="+mn-ea"/>
              </a:rPr>
              <a:t>防犯カメラ</a:t>
            </a:r>
            <a:r>
              <a:rPr lang="ja-JP" altLang="en-US" sz="2800" b="1" u="sng" dirty="0" smtClean="0">
                <a:latin typeface="+mn-ea"/>
              </a:rPr>
              <a:t>取り付け</a:t>
            </a:r>
            <a:endParaRPr lang="en-US" altLang="ja-JP" sz="2800" b="1" u="sng" dirty="0" smtClean="0">
              <a:latin typeface="+mn-ea"/>
            </a:endParaRPr>
          </a:p>
          <a:p>
            <a:pPr marL="0" indent="0">
              <a:buNone/>
            </a:pPr>
            <a:r>
              <a:rPr lang="ja-JP" altLang="en-US" sz="2800" dirty="0" smtClean="0">
                <a:latin typeface="+mn-ea"/>
              </a:rPr>
              <a:t>　　　　　被災</a:t>
            </a:r>
            <a:r>
              <a:rPr lang="ja-JP" altLang="en-US" sz="2800" dirty="0">
                <a:latin typeface="+mn-ea"/>
              </a:rPr>
              <a:t>情報の発信</a:t>
            </a:r>
            <a:endParaRPr lang="en-US" altLang="ja-JP" sz="2800" dirty="0">
              <a:latin typeface="+mn-ea"/>
            </a:endParaRPr>
          </a:p>
          <a:p>
            <a:pPr marL="0" indent="0">
              <a:buNone/>
            </a:pPr>
            <a:endParaRPr lang="en-US" altLang="ja-JP" sz="2800" dirty="0">
              <a:solidFill>
                <a:srgbClr val="FF0000"/>
              </a:solidFill>
              <a:latin typeface="+mn-ea"/>
            </a:endParaRPr>
          </a:p>
          <a:p>
            <a:pPr marL="0" indent="0">
              <a:buNone/>
            </a:pPr>
            <a:r>
              <a:rPr lang="ja-JP" altLang="en-US" sz="2800" dirty="0" smtClean="0">
                <a:solidFill>
                  <a:srgbClr val="FF0000"/>
                </a:solidFill>
                <a:latin typeface="+mn-ea"/>
              </a:rPr>
              <a:t>利便性</a:t>
            </a:r>
            <a:r>
              <a:rPr lang="ja-JP" altLang="en-US" sz="2800" dirty="0">
                <a:latin typeface="+mn-ea"/>
              </a:rPr>
              <a:t>：</a:t>
            </a:r>
            <a:r>
              <a:rPr lang="en-US" altLang="ja-JP" sz="2800" b="1" u="sng" dirty="0" smtClean="0"/>
              <a:t>Wi-Fi</a:t>
            </a:r>
            <a:r>
              <a:rPr lang="ja-JP" altLang="en-US" sz="2800" b="1" u="sng" dirty="0"/>
              <a:t>スポットの</a:t>
            </a:r>
            <a:r>
              <a:rPr lang="ja-JP" altLang="en-US" sz="2800" b="1" u="sng" dirty="0" smtClean="0"/>
              <a:t>搭載</a:t>
            </a:r>
            <a:r>
              <a:rPr lang="ja-JP" altLang="en-US" sz="2800" dirty="0" smtClean="0"/>
              <a:t>　　　</a:t>
            </a:r>
            <a:endParaRPr lang="en-US" altLang="ja-JP" sz="2800" dirty="0" smtClean="0"/>
          </a:p>
          <a:p>
            <a:pPr marL="0" indent="0">
              <a:buNone/>
            </a:pPr>
            <a:r>
              <a:rPr lang="ja-JP" altLang="en-US" sz="2800" dirty="0"/>
              <a:t>　</a:t>
            </a:r>
            <a:r>
              <a:rPr lang="ja-JP" altLang="en-US" sz="2800" dirty="0" smtClean="0"/>
              <a:t>　　　　最新</a:t>
            </a:r>
            <a:r>
              <a:rPr lang="ja-JP" altLang="en-US" sz="2800" dirty="0"/>
              <a:t>ニュースの</a:t>
            </a:r>
            <a:r>
              <a:rPr lang="ja-JP" altLang="en-US" sz="2800" dirty="0" smtClean="0"/>
              <a:t>発信</a:t>
            </a:r>
            <a:endParaRPr lang="en-US" altLang="ja-JP" sz="2800" dirty="0" smtClean="0"/>
          </a:p>
          <a:p>
            <a:pPr marL="0" indent="0">
              <a:buNone/>
            </a:pPr>
            <a:r>
              <a:rPr lang="ja-JP" altLang="en-US" sz="2800" dirty="0" smtClean="0"/>
              <a:t>　　　　　商業</a:t>
            </a:r>
            <a:r>
              <a:rPr lang="ja-JP" altLang="en-US" sz="2800" dirty="0"/>
              <a:t>への</a:t>
            </a:r>
            <a:r>
              <a:rPr lang="ja-JP" altLang="en-US" sz="2800" dirty="0" smtClean="0"/>
              <a:t>活用</a:t>
            </a:r>
            <a:endParaRPr lang="en-US" altLang="ja-JP" sz="2800" dirty="0"/>
          </a:p>
          <a:p>
            <a:pPr marL="0" indent="0">
              <a:buNone/>
            </a:pPr>
            <a:endParaRPr lang="en-US" altLang="ja-JP" sz="2800" dirty="0">
              <a:solidFill>
                <a:srgbClr val="00B050"/>
              </a:solidFill>
            </a:endParaRPr>
          </a:p>
          <a:p>
            <a:pPr marL="0" indent="0">
              <a:buNone/>
            </a:pPr>
            <a:r>
              <a:rPr lang="ja-JP" altLang="en-US" sz="2800" dirty="0">
                <a:solidFill>
                  <a:srgbClr val="00B050"/>
                </a:solidFill>
              </a:rPr>
              <a:t>快適性</a:t>
            </a:r>
            <a:r>
              <a:rPr lang="ja-JP" altLang="en-US" sz="2800" dirty="0"/>
              <a:t>：自然エネルギー</a:t>
            </a:r>
            <a:r>
              <a:rPr lang="ja-JP" altLang="en-US" sz="2800" dirty="0" smtClean="0"/>
              <a:t>による発電　　　　　　　　　　　　　　　　　　　　　　　　　　　　　　　　　　　　　　　　　　　　　　　　　　　　　　　　　　　　　　　　　</a:t>
            </a:r>
            <a:endParaRPr lang="en-US" altLang="ja-JP" sz="2800" dirty="0" smtClean="0"/>
          </a:p>
          <a:p>
            <a:pPr marL="0" indent="0">
              <a:buNone/>
            </a:pPr>
            <a:r>
              <a:rPr lang="ja-JP" altLang="en-US" sz="2800" dirty="0">
                <a:latin typeface="+mn-ea"/>
              </a:rPr>
              <a:t>　</a:t>
            </a:r>
            <a:r>
              <a:rPr lang="ja-JP" altLang="en-US" sz="2800" dirty="0" smtClean="0">
                <a:latin typeface="+mn-ea"/>
              </a:rPr>
              <a:t>　　　　景観がよくなる</a:t>
            </a:r>
            <a:endParaRPr lang="en-US" altLang="ja-JP" sz="2800" dirty="0">
              <a:latin typeface="+mn-ea"/>
            </a:endParaRPr>
          </a:p>
          <a:p>
            <a:pPr marL="0" indent="0">
              <a:buNone/>
            </a:pPr>
            <a:endParaRPr lang="ja-JP" altLang="en-US" sz="2800" dirty="0">
              <a:latin typeface="+mn-ea"/>
            </a:endParaRPr>
          </a:p>
        </p:txBody>
      </p:sp>
      <p:pic>
        <p:nvPicPr>
          <p:cNvPr id="8" name="図 7"/>
          <p:cNvPicPr>
            <a:picLocks noChangeAspect="1"/>
          </p:cNvPicPr>
          <p:nvPr/>
        </p:nvPicPr>
        <p:blipFill rotWithShape="1">
          <a:blip r:embed="rId3" cstate="print">
            <a:extLst>
              <a:ext uri="{28A0092B-C50C-407E-A947-70E740481C1C}">
                <a14:useLocalDpi xmlns:a14="http://schemas.microsoft.com/office/drawing/2010/main" val="0"/>
              </a:ext>
            </a:extLst>
          </a:blip>
          <a:srcRect r="12327"/>
          <a:stretch/>
        </p:blipFill>
        <p:spPr>
          <a:xfrm>
            <a:off x="5806374" y="4075539"/>
            <a:ext cx="2907999" cy="1865739"/>
          </a:xfrm>
          <a:prstGeom prst="rect">
            <a:avLst/>
          </a:prstGeom>
          <a:ln>
            <a:noFill/>
          </a:ln>
          <a:effectLst>
            <a:softEdge rad="112500"/>
          </a:effectLst>
        </p:spPr>
      </p:pic>
      <p:sp>
        <p:nvSpPr>
          <p:cNvPr id="9" name="テキスト ボックス 8"/>
          <p:cNvSpPr txBox="1"/>
          <p:nvPr/>
        </p:nvSpPr>
        <p:spPr>
          <a:xfrm>
            <a:off x="1233769" y="1125276"/>
            <a:ext cx="6564533" cy="584775"/>
          </a:xfrm>
          <a:prstGeom prst="rect">
            <a:avLst/>
          </a:prstGeom>
          <a:noFill/>
        </p:spPr>
        <p:txBody>
          <a:bodyPr wrap="square" rtlCol="0">
            <a:spAutoFit/>
          </a:bodyPr>
          <a:lstStyle/>
          <a:p>
            <a:pPr algn="ctr"/>
            <a:r>
              <a:rPr lang="en-US" altLang="ja-JP" sz="3200" dirty="0">
                <a:solidFill>
                  <a:srgbClr val="FFC000"/>
                </a:solidFill>
                <a:latin typeface="+mn-ea"/>
              </a:rPr>
              <a:t>1.</a:t>
            </a:r>
            <a:r>
              <a:rPr lang="ja-JP" altLang="en-US" sz="3200" dirty="0">
                <a:solidFill>
                  <a:srgbClr val="FFC000"/>
                </a:solidFill>
                <a:latin typeface="+mn-ea"/>
              </a:rPr>
              <a:t>デジタルサイネージシステムの導入</a:t>
            </a:r>
            <a:endParaRPr lang="en-US" altLang="ja-JP" sz="3200" b="1" dirty="0">
              <a:latin typeface="+mn-ea"/>
            </a:endParaRPr>
          </a:p>
        </p:txBody>
      </p:sp>
      <p:pic>
        <p:nvPicPr>
          <p:cNvPr id="12" name="図 11"/>
          <p:cNvPicPr>
            <a:picLocks noChangeAspect="1"/>
          </p:cNvPicPr>
          <p:nvPr/>
        </p:nvPicPr>
        <p:blipFill rotWithShape="1">
          <a:blip r:embed="rId4">
            <a:extLst>
              <a:ext uri="{28A0092B-C50C-407E-A947-70E740481C1C}">
                <a14:useLocalDpi xmlns:a14="http://schemas.microsoft.com/office/drawing/2010/main" val="0"/>
              </a:ext>
            </a:extLst>
          </a:blip>
          <a:srcRect t="25590" b="6667"/>
          <a:stretch/>
        </p:blipFill>
        <p:spPr>
          <a:xfrm>
            <a:off x="5815272" y="1783553"/>
            <a:ext cx="2899101" cy="1910673"/>
          </a:xfrm>
          <a:prstGeom prst="rect">
            <a:avLst/>
          </a:prstGeom>
          <a:ln>
            <a:noFill/>
          </a:ln>
          <a:effectLst>
            <a:softEdge rad="112500"/>
          </a:effectLst>
        </p:spPr>
      </p:pic>
      <p:sp>
        <p:nvSpPr>
          <p:cNvPr id="14" name="テキスト ボックス 13"/>
          <p:cNvSpPr txBox="1"/>
          <p:nvPr/>
        </p:nvSpPr>
        <p:spPr>
          <a:xfrm>
            <a:off x="5815272" y="3618121"/>
            <a:ext cx="2300630" cy="400110"/>
          </a:xfrm>
          <a:prstGeom prst="rect">
            <a:avLst/>
          </a:prstGeom>
          <a:noFill/>
        </p:spPr>
        <p:txBody>
          <a:bodyPr wrap="none" rtlCol="0">
            <a:spAutoFit/>
          </a:bodyPr>
          <a:lstStyle/>
          <a:p>
            <a:r>
              <a:rPr lang="en-US" altLang="ja-JP" sz="2000" dirty="0"/>
              <a:t>DNP</a:t>
            </a:r>
            <a:r>
              <a:rPr lang="ja-JP" altLang="en-US" sz="2000" dirty="0"/>
              <a:t>の自立型タイプ</a:t>
            </a:r>
          </a:p>
        </p:txBody>
      </p:sp>
      <p:sp>
        <p:nvSpPr>
          <p:cNvPr id="15" name="テキスト ボックス 14"/>
          <p:cNvSpPr txBox="1"/>
          <p:nvPr/>
        </p:nvSpPr>
        <p:spPr>
          <a:xfrm>
            <a:off x="5815272" y="5941278"/>
            <a:ext cx="2704587" cy="400110"/>
          </a:xfrm>
          <a:prstGeom prst="rect">
            <a:avLst/>
          </a:prstGeom>
          <a:noFill/>
        </p:spPr>
        <p:txBody>
          <a:bodyPr wrap="none" rtlCol="0">
            <a:spAutoFit/>
          </a:bodyPr>
          <a:lstStyle/>
          <a:p>
            <a:r>
              <a:rPr lang="ja-JP" altLang="en-US" sz="2000" dirty="0"/>
              <a:t>大型タッチパネルタイプ</a:t>
            </a:r>
          </a:p>
        </p:txBody>
      </p:sp>
    </p:spTree>
    <p:extLst>
      <p:ext uri="{BB962C8B-B14F-4D97-AF65-F5344CB8AC3E}">
        <p14:creationId xmlns:p14="http://schemas.microsoft.com/office/powerpoint/2010/main" val="5499108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05719" y="179536"/>
            <a:ext cx="7055893" cy="675077"/>
          </a:xfrm>
        </p:spPr>
        <p:txBody>
          <a:bodyPr>
            <a:noAutofit/>
          </a:bodyPr>
          <a:lstStyle/>
          <a:p>
            <a:r>
              <a:rPr lang="ja-JP" altLang="en-US" sz="3200" dirty="0"/>
              <a:t>最新技術による住みやすさ向上の提案</a:t>
            </a:r>
          </a:p>
        </p:txBody>
      </p:sp>
      <p:sp>
        <p:nvSpPr>
          <p:cNvPr id="3" name="スライド番号プレースホルダー 2"/>
          <p:cNvSpPr>
            <a:spLocks noGrp="1"/>
          </p:cNvSpPr>
          <p:nvPr>
            <p:ph type="sldNum" sz="quarter" idx="12"/>
          </p:nvPr>
        </p:nvSpPr>
        <p:spPr/>
        <p:txBody>
          <a:bodyPr/>
          <a:lstStyle/>
          <a:p>
            <a:fld id="{478D6C10-8235-2F4E-9B6B-EAD05C470B7C}" type="slidenum">
              <a:rPr kumimoji="1" lang="ja-JP" altLang="en-US" smtClean="0"/>
              <a:t>38</a:t>
            </a:fld>
            <a:endParaRPr kumimoji="1" lang="ja-JP" altLang="en-US"/>
          </a:p>
        </p:txBody>
      </p:sp>
      <p:sp>
        <p:nvSpPr>
          <p:cNvPr id="4" name="テキスト ボックス 3"/>
          <p:cNvSpPr txBox="1"/>
          <p:nvPr/>
        </p:nvSpPr>
        <p:spPr>
          <a:xfrm>
            <a:off x="1284450" y="1101029"/>
            <a:ext cx="6157820" cy="830997"/>
          </a:xfrm>
          <a:prstGeom prst="rect">
            <a:avLst/>
          </a:prstGeom>
          <a:noFill/>
        </p:spPr>
        <p:txBody>
          <a:bodyPr wrap="square" rtlCol="0">
            <a:spAutoFit/>
          </a:bodyPr>
          <a:lstStyle/>
          <a:p>
            <a:pPr algn="ctr">
              <a:lnSpc>
                <a:spcPct val="150000"/>
              </a:lnSpc>
            </a:pPr>
            <a:r>
              <a:rPr lang="en-US" altLang="ja-JP" sz="3200" dirty="0">
                <a:solidFill>
                  <a:srgbClr val="008000"/>
                </a:solidFill>
              </a:rPr>
              <a:t>2.</a:t>
            </a:r>
            <a:r>
              <a:rPr lang="ja-JP" altLang="en-US" sz="3200" dirty="0">
                <a:solidFill>
                  <a:srgbClr val="008000"/>
                </a:solidFill>
              </a:rPr>
              <a:t>農業におけるドローンの活用</a:t>
            </a:r>
            <a:endParaRPr lang="en-US" altLang="ja-JP" sz="3200" dirty="0">
              <a:solidFill>
                <a:srgbClr val="008000"/>
              </a:solidFill>
            </a:endParaRPr>
          </a:p>
        </p:txBody>
      </p:sp>
      <p:pic>
        <p:nvPicPr>
          <p:cNvPr id="5" name="図 4"/>
          <p:cNvPicPr>
            <a:picLocks noChangeAspect="1"/>
          </p:cNvPicPr>
          <p:nvPr/>
        </p:nvPicPr>
        <p:blipFill>
          <a:blip r:embed="rId3"/>
          <a:stretch>
            <a:fillRect/>
          </a:stretch>
        </p:blipFill>
        <p:spPr>
          <a:xfrm>
            <a:off x="668740" y="4529689"/>
            <a:ext cx="3179929" cy="2114652"/>
          </a:xfrm>
          <a:prstGeom prst="rect">
            <a:avLst/>
          </a:prstGeom>
          <a:ln>
            <a:noFill/>
          </a:ln>
          <a:effectLst>
            <a:softEdge rad="112500"/>
          </a:effectLst>
        </p:spPr>
      </p:pic>
      <p:pic>
        <p:nvPicPr>
          <p:cNvPr id="6" name="図 5"/>
          <p:cNvPicPr>
            <a:picLocks noChangeAspect="1"/>
          </p:cNvPicPr>
          <p:nvPr/>
        </p:nvPicPr>
        <p:blipFill>
          <a:blip r:embed="rId4"/>
          <a:stretch>
            <a:fillRect/>
          </a:stretch>
        </p:blipFill>
        <p:spPr>
          <a:xfrm>
            <a:off x="4794498" y="4504717"/>
            <a:ext cx="3517403" cy="1978539"/>
          </a:xfrm>
          <a:prstGeom prst="rect">
            <a:avLst/>
          </a:prstGeom>
          <a:ln>
            <a:noFill/>
          </a:ln>
          <a:effectLst>
            <a:softEdge rad="112500"/>
          </a:effectLst>
        </p:spPr>
      </p:pic>
      <p:sp>
        <p:nvSpPr>
          <p:cNvPr id="11" name="テキスト ボックス 10"/>
          <p:cNvSpPr txBox="1"/>
          <p:nvPr/>
        </p:nvSpPr>
        <p:spPr>
          <a:xfrm>
            <a:off x="936726" y="1932026"/>
            <a:ext cx="7460697" cy="954107"/>
          </a:xfrm>
          <a:prstGeom prst="rect">
            <a:avLst/>
          </a:prstGeom>
          <a:noFill/>
        </p:spPr>
        <p:txBody>
          <a:bodyPr wrap="none" rtlCol="0">
            <a:spAutoFit/>
          </a:bodyPr>
          <a:lstStyle/>
          <a:p>
            <a:pPr algn="ctr"/>
            <a:r>
              <a:rPr lang="ja-JP" altLang="en-US" sz="2800" dirty="0"/>
              <a:t>正確かつ短時間での生育状況のチェックにより、</a:t>
            </a:r>
            <a:endParaRPr lang="en-US" altLang="ja-JP" sz="2800" dirty="0"/>
          </a:p>
          <a:p>
            <a:pPr algn="ctr"/>
            <a:r>
              <a:rPr lang="ja-JP" altLang="en-US" sz="2800" dirty="0"/>
              <a:t>農地管理の容易化</a:t>
            </a:r>
          </a:p>
        </p:txBody>
      </p:sp>
      <p:sp>
        <p:nvSpPr>
          <p:cNvPr id="12" name="下矢印 11"/>
          <p:cNvSpPr/>
          <p:nvPr/>
        </p:nvSpPr>
        <p:spPr>
          <a:xfrm>
            <a:off x="4176523" y="3021789"/>
            <a:ext cx="829515" cy="521491"/>
          </a:xfrm>
          <a:prstGeom prst="downArrow">
            <a:avLst/>
          </a:prstGeom>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a:p>
        </p:txBody>
      </p:sp>
      <p:sp>
        <p:nvSpPr>
          <p:cNvPr id="13" name="テキスト ボックス 12"/>
          <p:cNvSpPr txBox="1"/>
          <p:nvPr/>
        </p:nvSpPr>
        <p:spPr>
          <a:xfrm>
            <a:off x="1886490" y="3662985"/>
            <a:ext cx="5816016" cy="523220"/>
          </a:xfrm>
          <a:prstGeom prst="rect">
            <a:avLst/>
          </a:prstGeom>
          <a:noFill/>
        </p:spPr>
        <p:txBody>
          <a:bodyPr wrap="none" rtlCol="0">
            <a:spAutoFit/>
          </a:bodyPr>
          <a:lstStyle/>
          <a:p>
            <a:r>
              <a:rPr lang="ja-JP" altLang="en-US" sz="2800" dirty="0"/>
              <a:t>誰でも簡単に農業が行えるようになる</a:t>
            </a:r>
          </a:p>
        </p:txBody>
      </p:sp>
      <p:sp>
        <p:nvSpPr>
          <p:cNvPr id="9" name="爆発 1 8"/>
          <p:cNvSpPr/>
          <p:nvPr/>
        </p:nvSpPr>
        <p:spPr>
          <a:xfrm>
            <a:off x="1174547" y="1855835"/>
            <a:ext cx="6794906" cy="2742004"/>
          </a:xfrm>
          <a:prstGeom prst="irregularSeal1">
            <a:avLst/>
          </a:prstGeom>
          <a:solidFill>
            <a:srgbClr val="FF0000"/>
          </a:solidFill>
          <a:ln w="28575">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ja-JP" altLang="en-US" sz="2800" dirty="0"/>
              <a:t>高齢化・人口減少による人手不足の解消</a:t>
            </a:r>
            <a:endParaRPr lang="en-US" altLang="ja-JP" sz="2800" dirty="0"/>
          </a:p>
        </p:txBody>
      </p:sp>
    </p:spTree>
    <p:extLst>
      <p:ext uri="{BB962C8B-B14F-4D97-AF65-F5344CB8AC3E}">
        <p14:creationId xmlns:p14="http://schemas.microsoft.com/office/powerpoint/2010/main" val="357680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ja-JP" altLang="en-US" dirty="0" smtClean="0"/>
              <a:t>発表の手順</a:t>
            </a:r>
            <a:endParaRPr kumimoji="1" lang="ja-JP" altLang="en-US" dirty="0"/>
          </a:p>
        </p:txBody>
      </p:sp>
      <p:sp>
        <p:nvSpPr>
          <p:cNvPr id="4" name="スライド番号プレースホルダー 3"/>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39</a:t>
            </a:fld>
            <a:endParaRPr lang="ja-JP" altLang="en-US">
              <a:solidFill>
                <a:prstClr val="black">
                  <a:tint val="75000"/>
                </a:prstClr>
              </a:solidFill>
            </a:endParaRPr>
          </a:p>
        </p:txBody>
      </p:sp>
      <p:sp>
        <p:nvSpPr>
          <p:cNvPr id="15" name="ストライプ矢印 14"/>
          <p:cNvSpPr/>
          <p:nvPr/>
        </p:nvSpPr>
        <p:spPr>
          <a:xfrm rot="5400000">
            <a:off x="2666152" y="1593731"/>
            <a:ext cx="940525" cy="1045029"/>
          </a:xfrm>
          <a:prstGeom prst="stripedRightArrow">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16" name="ストライプ矢印 15"/>
          <p:cNvSpPr/>
          <p:nvPr/>
        </p:nvSpPr>
        <p:spPr>
          <a:xfrm rot="5400000">
            <a:off x="2666152" y="2805637"/>
            <a:ext cx="940525" cy="1045029"/>
          </a:xfrm>
          <a:prstGeom prst="stripedRightArrow">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17" name="ストライプ矢印 16"/>
          <p:cNvSpPr/>
          <p:nvPr/>
        </p:nvSpPr>
        <p:spPr>
          <a:xfrm rot="5400000">
            <a:off x="2666152" y="4017544"/>
            <a:ext cx="940525" cy="1045029"/>
          </a:xfrm>
          <a:prstGeom prst="stripedRightArrow">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18" name="ストライプ矢印 17"/>
          <p:cNvSpPr/>
          <p:nvPr/>
        </p:nvSpPr>
        <p:spPr>
          <a:xfrm rot="5400000">
            <a:off x="2666152" y="5250259"/>
            <a:ext cx="940525" cy="1045029"/>
          </a:xfrm>
          <a:prstGeom prst="stripedRightArrow">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19" name="テキスト ボックス 18"/>
          <p:cNvSpPr txBox="1"/>
          <p:nvPr/>
        </p:nvSpPr>
        <p:spPr>
          <a:xfrm>
            <a:off x="3658927" y="1797560"/>
            <a:ext cx="2961067" cy="584775"/>
          </a:xfrm>
          <a:prstGeom prst="rect">
            <a:avLst/>
          </a:prstGeom>
          <a:noFill/>
          <a:ln w="38100">
            <a:noFill/>
          </a:ln>
        </p:spPr>
        <p:txBody>
          <a:bodyPr wrap="none" rtlCol="0">
            <a:spAutoFit/>
          </a:bodyPr>
          <a:lstStyle/>
          <a:p>
            <a:r>
              <a:rPr lang="ja-JP" altLang="en-US" sz="3200" dirty="0" smtClean="0">
                <a:solidFill>
                  <a:prstClr val="black"/>
                </a:solidFill>
              </a:rPr>
              <a:t>現状把握と課題</a:t>
            </a:r>
            <a:endParaRPr lang="ja-JP" altLang="en-US" sz="3200" dirty="0">
              <a:solidFill>
                <a:prstClr val="black"/>
              </a:solidFill>
            </a:endParaRPr>
          </a:p>
        </p:txBody>
      </p:sp>
      <p:sp>
        <p:nvSpPr>
          <p:cNvPr id="20" name="テキスト ボックス 19"/>
          <p:cNvSpPr txBox="1"/>
          <p:nvPr/>
        </p:nvSpPr>
        <p:spPr>
          <a:xfrm>
            <a:off x="3658927" y="4212399"/>
            <a:ext cx="2728632" cy="584775"/>
          </a:xfrm>
          <a:prstGeom prst="rect">
            <a:avLst/>
          </a:prstGeom>
          <a:noFill/>
        </p:spPr>
        <p:txBody>
          <a:bodyPr wrap="none" rtlCol="0">
            <a:spAutoFit/>
          </a:bodyPr>
          <a:lstStyle/>
          <a:p>
            <a:r>
              <a:rPr lang="ja-JP" altLang="en-US" sz="3200" dirty="0" smtClean="0">
                <a:solidFill>
                  <a:prstClr val="black"/>
                </a:solidFill>
              </a:rPr>
              <a:t>理想の都市像</a:t>
            </a:r>
            <a:endParaRPr lang="ja-JP" altLang="en-US" sz="3200" dirty="0">
              <a:solidFill>
                <a:prstClr val="black"/>
              </a:solidFill>
            </a:endParaRPr>
          </a:p>
        </p:txBody>
      </p:sp>
      <p:sp>
        <p:nvSpPr>
          <p:cNvPr id="22" name="テキスト ボックス 21"/>
          <p:cNvSpPr txBox="1"/>
          <p:nvPr/>
        </p:nvSpPr>
        <p:spPr>
          <a:xfrm>
            <a:off x="3658927" y="5480385"/>
            <a:ext cx="2236510" cy="584775"/>
          </a:xfrm>
          <a:prstGeom prst="rect">
            <a:avLst/>
          </a:prstGeom>
          <a:noFill/>
        </p:spPr>
        <p:txBody>
          <a:bodyPr wrap="none" rtlCol="0">
            <a:spAutoFit/>
          </a:bodyPr>
          <a:lstStyle/>
          <a:p>
            <a:r>
              <a:rPr lang="ja-JP" altLang="en-US" sz="3200" dirty="0" smtClean="0">
                <a:solidFill>
                  <a:prstClr val="black"/>
                </a:solidFill>
              </a:rPr>
              <a:t>今後の方針</a:t>
            </a:r>
            <a:endParaRPr lang="ja-JP" altLang="en-US" sz="3200" dirty="0">
              <a:solidFill>
                <a:prstClr val="black"/>
              </a:solidFill>
            </a:endParaRPr>
          </a:p>
        </p:txBody>
      </p:sp>
      <p:sp>
        <p:nvSpPr>
          <p:cNvPr id="26" name="正方形/長方形 25"/>
          <p:cNvSpPr/>
          <p:nvPr/>
        </p:nvSpPr>
        <p:spPr>
          <a:xfrm>
            <a:off x="3709726" y="4212399"/>
            <a:ext cx="2607948" cy="584775"/>
          </a:xfrm>
          <a:prstGeom prst="rect">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13" name="テキスト ボックス 12"/>
          <p:cNvSpPr txBox="1"/>
          <p:nvPr/>
        </p:nvSpPr>
        <p:spPr>
          <a:xfrm>
            <a:off x="3658927" y="2998886"/>
            <a:ext cx="4079963" cy="584775"/>
          </a:xfrm>
          <a:prstGeom prst="rect">
            <a:avLst/>
          </a:prstGeom>
          <a:noFill/>
        </p:spPr>
        <p:txBody>
          <a:bodyPr wrap="none" rtlCol="0">
            <a:spAutoFit/>
          </a:bodyPr>
          <a:lstStyle/>
          <a:p>
            <a:r>
              <a:rPr lang="ja-JP" altLang="en-US" sz="3200" dirty="0" smtClean="0">
                <a:solidFill>
                  <a:prstClr val="black"/>
                </a:solidFill>
              </a:rPr>
              <a:t>「住みやすさ」とは何か</a:t>
            </a:r>
            <a:endParaRPr lang="ja-JP" altLang="en-US" sz="3200" dirty="0">
              <a:solidFill>
                <a:prstClr val="black"/>
              </a:solidFill>
            </a:endParaRPr>
          </a:p>
        </p:txBody>
      </p:sp>
    </p:spTree>
    <p:extLst>
      <p:ext uri="{BB962C8B-B14F-4D97-AF65-F5344CB8AC3E}">
        <p14:creationId xmlns:p14="http://schemas.microsoft.com/office/powerpoint/2010/main" val="29585291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グラフ 7"/>
          <p:cNvGraphicFramePr>
            <a:graphicFrameLocks/>
          </p:cNvGraphicFramePr>
          <p:nvPr>
            <p:extLst>
              <p:ext uri="{D42A27DB-BD31-4B8C-83A1-F6EECF244321}">
                <p14:modId xmlns:p14="http://schemas.microsoft.com/office/powerpoint/2010/main" val="465394241"/>
              </p:ext>
            </p:extLst>
          </p:nvPr>
        </p:nvGraphicFramePr>
        <p:xfrm>
          <a:off x="205142" y="1685636"/>
          <a:ext cx="8733715" cy="5019169"/>
        </p:xfrm>
        <a:graphic>
          <a:graphicData uri="http://schemas.openxmlformats.org/drawingml/2006/chart">
            <c:chart xmlns:c="http://schemas.openxmlformats.org/drawingml/2006/chart" xmlns:r="http://schemas.openxmlformats.org/officeDocument/2006/relationships" r:id="rId3"/>
          </a:graphicData>
        </a:graphic>
      </p:graphicFrame>
      <p:sp>
        <p:nvSpPr>
          <p:cNvPr id="9" name="タイトル 8"/>
          <p:cNvSpPr>
            <a:spLocks noGrp="1"/>
          </p:cNvSpPr>
          <p:nvPr>
            <p:ph type="title"/>
          </p:nvPr>
        </p:nvSpPr>
        <p:spPr>
          <a:xfrm>
            <a:off x="457200" y="84895"/>
            <a:ext cx="8229600" cy="1042092"/>
          </a:xfrm>
        </p:spPr>
        <p:txBody>
          <a:bodyPr/>
          <a:lstStyle/>
          <a:p>
            <a:r>
              <a:rPr kumimoji="1" lang="ja-JP" altLang="en-US" dirty="0" smtClean="0"/>
              <a:t>人口推移</a:t>
            </a:r>
            <a:endParaRPr kumimoji="1" lang="ja-JP" altLang="en-US" dirty="0"/>
          </a:p>
        </p:txBody>
      </p:sp>
      <p:sp>
        <p:nvSpPr>
          <p:cNvPr id="4" name="スライド番号プレースホルダー 3"/>
          <p:cNvSpPr>
            <a:spLocks noGrp="1"/>
          </p:cNvSpPr>
          <p:nvPr>
            <p:ph type="sldNum" sz="quarter" idx="12"/>
          </p:nvPr>
        </p:nvSpPr>
        <p:spPr/>
        <p:txBody>
          <a:bodyPr/>
          <a:lstStyle/>
          <a:p>
            <a:fld id="{478D6C10-8235-2F4E-9B6B-EAD05C470B7C}" type="slidenum">
              <a:rPr kumimoji="1" lang="ja-JP" altLang="en-US" smtClean="0"/>
              <a:t>4</a:t>
            </a:fld>
            <a:endParaRPr kumimoji="1" lang="ja-JP" altLang="en-US"/>
          </a:p>
        </p:txBody>
      </p:sp>
      <p:sp>
        <p:nvSpPr>
          <p:cNvPr id="5" name="四角形吹き出し 4"/>
          <p:cNvSpPr/>
          <p:nvPr/>
        </p:nvSpPr>
        <p:spPr>
          <a:xfrm>
            <a:off x="3804633" y="1162594"/>
            <a:ext cx="4115251" cy="843187"/>
          </a:xfrm>
          <a:prstGeom prst="wedgeRectCallout">
            <a:avLst>
              <a:gd name="adj1" fmla="val 49308"/>
              <a:gd name="adj2" fmla="val 101639"/>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kumimoji="1" lang="ja-JP" altLang="en-US" sz="3200" dirty="0" smtClean="0"/>
              <a:t>・</a:t>
            </a:r>
            <a:r>
              <a:rPr kumimoji="1" lang="ja-JP" altLang="en-US" sz="2800" dirty="0" smtClean="0"/>
              <a:t>全体の人口は減少傾向</a:t>
            </a:r>
            <a:endParaRPr kumimoji="1" lang="en-US" altLang="ja-JP" sz="2800" dirty="0" smtClean="0"/>
          </a:p>
          <a:p>
            <a:r>
              <a:rPr lang="ja-JP" altLang="en-US" sz="2800" dirty="0" smtClean="0"/>
              <a:t>・高齢化の進行</a:t>
            </a:r>
            <a:endParaRPr kumimoji="1" lang="ja-JP" altLang="en-US" sz="2800" dirty="0"/>
          </a:p>
        </p:txBody>
      </p:sp>
      <p:sp>
        <p:nvSpPr>
          <p:cNvPr id="2" name="テキスト ボックス 1"/>
          <p:cNvSpPr txBox="1"/>
          <p:nvPr/>
        </p:nvSpPr>
        <p:spPr>
          <a:xfrm>
            <a:off x="1366982" y="5709924"/>
            <a:ext cx="524503" cy="369332"/>
          </a:xfrm>
          <a:prstGeom prst="rect">
            <a:avLst/>
          </a:prstGeom>
          <a:noFill/>
        </p:spPr>
        <p:txBody>
          <a:bodyPr wrap="none" rtlCol="0">
            <a:spAutoFit/>
          </a:bodyPr>
          <a:lstStyle/>
          <a:p>
            <a:r>
              <a:rPr kumimoji="1" lang="en-US" altLang="ja-JP" dirty="0" smtClean="0"/>
              <a:t>S55</a:t>
            </a:r>
            <a:endParaRPr kumimoji="1" lang="ja-JP" altLang="en-US" dirty="0"/>
          </a:p>
        </p:txBody>
      </p:sp>
      <p:sp>
        <p:nvSpPr>
          <p:cNvPr id="10" name="テキスト ボックス 9"/>
          <p:cNvSpPr txBox="1"/>
          <p:nvPr/>
        </p:nvSpPr>
        <p:spPr>
          <a:xfrm>
            <a:off x="2322945" y="5709924"/>
            <a:ext cx="524503" cy="369332"/>
          </a:xfrm>
          <a:prstGeom prst="rect">
            <a:avLst/>
          </a:prstGeom>
          <a:noFill/>
        </p:spPr>
        <p:txBody>
          <a:bodyPr wrap="none" rtlCol="0">
            <a:spAutoFit/>
          </a:bodyPr>
          <a:lstStyle/>
          <a:p>
            <a:r>
              <a:rPr kumimoji="1" lang="en-US" altLang="ja-JP" dirty="0" smtClean="0"/>
              <a:t>S60</a:t>
            </a:r>
            <a:endParaRPr kumimoji="1" lang="ja-JP" altLang="en-US" dirty="0"/>
          </a:p>
        </p:txBody>
      </p:sp>
      <p:sp>
        <p:nvSpPr>
          <p:cNvPr id="11" name="テキスト ボックス 10"/>
          <p:cNvSpPr txBox="1"/>
          <p:nvPr/>
        </p:nvSpPr>
        <p:spPr>
          <a:xfrm>
            <a:off x="3300597" y="5698956"/>
            <a:ext cx="445956" cy="369332"/>
          </a:xfrm>
          <a:prstGeom prst="rect">
            <a:avLst/>
          </a:prstGeom>
          <a:noFill/>
        </p:spPr>
        <p:txBody>
          <a:bodyPr wrap="none" rtlCol="0">
            <a:spAutoFit/>
          </a:bodyPr>
          <a:lstStyle/>
          <a:p>
            <a:r>
              <a:rPr kumimoji="1" lang="en-US" altLang="ja-JP" dirty="0" smtClean="0"/>
              <a:t>H2</a:t>
            </a:r>
            <a:endParaRPr kumimoji="1" lang="ja-JP" altLang="en-US" dirty="0"/>
          </a:p>
        </p:txBody>
      </p:sp>
      <p:sp>
        <p:nvSpPr>
          <p:cNvPr id="13" name="テキスト ボックス 12"/>
          <p:cNvSpPr txBox="1"/>
          <p:nvPr/>
        </p:nvSpPr>
        <p:spPr>
          <a:xfrm>
            <a:off x="5155665" y="5709924"/>
            <a:ext cx="562975" cy="369332"/>
          </a:xfrm>
          <a:prstGeom prst="rect">
            <a:avLst/>
          </a:prstGeom>
          <a:noFill/>
        </p:spPr>
        <p:txBody>
          <a:bodyPr wrap="none" rtlCol="0">
            <a:spAutoFit/>
          </a:bodyPr>
          <a:lstStyle/>
          <a:p>
            <a:r>
              <a:rPr kumimoji="1" lang="en-US" altLang="ja-JP" dirty="0" smtClean="0"/>
              <a:t>H12</a:t>
            </a:r>
            <a:endParaRPr kumimoji="1" lang="ja-JP" altLang="en-US" dirty="0"/>
          </a:p>
        </p:txBody>
      </p:sp>
    </p:spTree>
    <p:extLst>
      <p:ext uri="{BB962C8B-B14F-4D97-AF65-F5344CB8AC3E}">
        <p14:creationId xmlns:p14="http://schemas.microsoft.com/office/powerpoint/2010/main" val="109149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「住みやすいまち」の</a:t>
            </a:r>
            <a:r>
              <a:rPr lang="ja-JP" altLang="en-US" dirty="0" smtClean="0"/>
              <a:t>形成</a:t>
            </a:r>
            <a:endParaRPr kumimoji="1" lang="ja-JP" altLang="en-US" dirty="0"/>
          </a:p>
        </p:txBody>
      </p:sp>
      <p:sp>
        <p:nvSpPr>
          <p:cNvPr id="3" name="スライド番号プレースホルダー 2"/>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40</a:t>
            </a:fld>
            <a:endParaRPr lang="ja-JP" altLang="en-US">
              <a:solidFill>
                <a:prstClr val="black">
                  <a:tint val="75000"/>
                </a:prstClr>
              </a:solidFill>
            </a:endParaRPr>
          </a:p>
        </p:txBody>
      </p:sp>
      <p:sp>
        <p:nvSpPr>
          <p:cNvPr id="6" name="正方形/長方形 5"/>
          <p:cNvSpPr/>
          <p:nvPr/>
        </p:nvSpPr>
        <p:spPr>
          <a:xfrm>
            <a:off x="7551885" y="1611717"/>
            <a:ext cx="1307909" cy="4121624"/>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vert="eaVert" rtlCol="0" anchor="ctr"/>
          <a:lstStyle/>
          <a:p>
            <a:pPr algn="ctr" defTabSz="457200"/>
            <a:r>
              <a:rPr lang="ja-JP" altLang="en-US" sz="2800" dirty="0">
                <a:solidFill>
                  <a:prstClr val="black"/>
                </a:solidFill>
              </a:rPr>
              <a:t>住みやすいまちの形成</a:t>
            </a:r>
          </a:p>
        </p:txBody>
      </p:sp>
      <p:sp>
        <p:nvSpPr>
          <p:cNvPr id="8" name="等号 7"/>
          <p:cNvSpPr/>
          <p:nvPr/>
        </p:nvSpPr>
        <p:spPr>
          <a:xfrm>
            <a:off x="6925777" y="3164992"/>
            <a:ext cx="626108" cy="532635"/>
          </a:xfrm>
          <a:prstGeom prst="mathEqual">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black"/>
              </a:solidFill>
            </a:endParaRPr>
          </a:p>
        </p:txBody>
      </p:sp>
      <p:sp>
        <p:nvSpPr>
          <p:cNvPr id="11" name="正方形/長方形 10"/>
          <p:cNvSpPr/>
          <p:nvPr/>
        </p:nvSpPr>
        <p:spPr>
          <a:xfrm>
            <a:off x="489533" y="2678546"/>
            <a:ext cx="2521528" cy="1505528"/>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smtClean="0"/>
              <a:t>地域</a:t>
            </a:r>
            <a:r>
              <a:rPr kumimoji="1" lang="ja-JP" altLang="en-US" sz="3600" dirty="0" smtClean="0"/>
              <a:t>の</a:t>
            </a:r>
            <a:r>
              <a:rPr lang="ja-JP" altLang="en-US" sz="3600" dirty="0"/>
              <a:t>現状</a:t>
            </a:r>
            <a:endParaRPr kumimoji="1" lang="ja-JP" altLang="en-US" sz="3600" dirty="0"/>
          </a:p>
        </p:txBody>
      </p:sp>
      <p:sp>
        <p:nvSpPr>
          <p:cNvPr id="12" name="加算記号 11"/>
          <p:cNvSpPr/>
          <p:nvPr/>
        </p:nvSpPr>
        <p:spPr>
          <a:xfrm>
            <a:off x="3287998" y="3051992"/>
            <a:ext cx="733661" cy="758634"/>
          </a:xfrm>
          <a:prstGeom prst="mathPlus">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4357892" y="2678546"/>
            <a:ext cx="2521528" cy="150552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kumimoji="1" lang="ja-JP" altLang="en-US" sz="3600" dirty="0" smtClean="0"/>
              <a:t>住みやすい</a:t>
            </a:r>
            <a:endParaRPr kumimoji="1" lang="en-US" altLang="ja-JP" sz="3600" dirty="0" smtClean="0"/>
          </a:p>
          <a:p>
            <a:pPr algn="ctr"/>
            <a:r>
              <a:rPr kumimoji="1" lang="ja-JP" altLang="en-US" sz="3600" dirty="0" smtClean="0"/>
              <a:t>条件</a:t>
            </a:r>
            <a:endParaRPr kumimoji="1" lang="ja-JP" altLang="en-US" sz="3600" dirty="0"/>
          </a:p>
        </p:txBody>
      </p:sp>
      <p:sp>
        <p:nvSpPr>
          <p:cNvPr id="15" name="円/楕円 14"/>
          <p:cNvSpPr/>
          <p:nvPr/>
        </p:nvSpPr>
        <p:spPr>
          <a:xfrm>
            <a:off x="2456871" y="4775199"/>
            <a:ext cx="2586182" cy="162733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kumimoji="1" lang="en-US" altLang="ja-JP" sz="3600" dirty="0" smtClean="0"/>
              <a:t>IT+</a:t>
            </a:r>
            <a:r>
              <a:rPr kumimoji="1" lang="ja-JP" altLang="en-US" sz="3600" dirty="0" smtClean="0"/>
              <a:t>最新技術</a:t>
            </a:r>
            <a:endParaRPr kumimoji="1" lang="ja-JP" altLang="en-US" sz="3600" dirty="0"/>
          </a:p>
        </p:txBody>
      </p:sp>
      <p:sp>
        <p:nvSpPr>
          <p:cNvPr id="16" name="右矢印 15"/>
          <p:cNvSpPr/>
          <p:nvPr/>
        </p:nvSpPr>
        <p:spPr>
          <a:xfrm rot="18678113">
            <a:off x="4345506" y="4386269"/>
            <a:ext cx="676131" cy="350982"/>
          </a:xfrm>
          <a:prstGeom prst="rightArrow">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右矢印 18"/>
          <p:cNvSpPr/>
          <p:nvPr/>
        </p:nvSpPr>
        <p:spPr>
          <a:xfrm rot="18678113">
            <a:off x="2558267" y="4381652"/>
            <a:ext cx="676131" cy="350982"/>
          </a:xfrm>
          <a:prstGeom prst="rightArrow">
            <a:avLst/>
          </a:prstGeom>
          <a:solidFill>
            <a:srgbClr val="00B0F0"/>
          </a:solidFill>
          <a:ln>
            <a:noFill/>
          </a:ln>
          <a:effectLst/>
          <a:scene3d>
            <a:camera prst="orthographicFront">
              <a:rot lat="0" lon="0" rev="54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2767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5" grpId="0" animBg="1"/>
      <p:bldP spid="16" grpId="0" animBg="1"/>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理想の都市像</a:t>
            </a:r>
            <a:endParaRPr kumimoji="1" lang="ja-JP" altLang="en-US" dirty="0"/>
          </a:p>
        </p:txBody>
      </p:sp>
      <p:sp>
        <p:nvSpPr>
          <p:cNvPr id="6" name="スライド番号プレースホルダー 5"/>
          <p:cNvSpPr>
            <a:spLocks noGrp="1"/>
          </p:cNvSpPr>
          <p:nvPr>
            <p:ph type="sldNum" sz="quarter" idx="12"/>
          </p:nvPr>
        </p:nvSpPr>
        <p:spPr/>
        <p:txBody>
          <a:bodyPr/>
          <a:lstStyle/>
          <a:p>
            <a:fld id="{478D6C10-8235-2F4E-9B6B-EAD05C470B7C}" type="slidenum">
              <a:rPr kumimoji="1" lang="ja-JP" altLang="en-US" smtClean="0"/>
              <a:t>41</a:t>
            </a:fld>
            <a:endParaRPr kumimoji="1" lang="ja-JP" altLang="en-US"/>
          </a:p>
        </p:txBody>
      </p:sp>
      <p:sp>
        <p:nvSpPr>
          <p:cNvPr id="3" name="円/楕円 2"/>
          <p:cNvSpPr/>
          <p:nvPr/>
        </p:nvSpPr>
        <p:spPr>
          <a:xfrm>
            <a:off x="1200725" y="1366985"/>
            <a:ext cx="6742545" cy="4897005"/>
          </a:xfrm>
          <a:prstGeom prst="ellipse">
            <a:avLst/>
          </a:prstGeom>
          <a:solidFill>
            <a:schemeClr val="accent6"/>
          </a:soli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lnSpc>
                <a:spcPct val="150000"/>
              </a:lnSpc>
            </a:pPr>
            <a:r>
              <a:rPr lang="ja-JP" altLang="en-US" sz="5400" dirty="0" smtClean="0">
                <a:latin typeface="HGS創英角ｺﾞｼｯｸUB" panose="020B0900000000000000" pitchFamily="50" charset="-128"/>
                <a:ea typeface="HGS創英角ｺﾞｼｯｸUB" panose="020B0900000000000000" pitchFamily="50" charset="-128"/>
              </a:rPr>
              <a:t>「ずっと住みたい」</a:t>
            </a:r>
            <a:endParaRPr lang="en-US" altLang="ja-JP" sz="5400" dirty="0" smtClean="0">
              <a:latin typeface="HGS創英角ｺﾞｼｯｸUB" panose="020B0900000000000000" pitchFamily="50" charset="-128"/>
              <a:ea typeface="HGS創英角ｺﾞｼｯｸUB" panose="020B0900000000000000" pitchFamily="50" charset="-128"/>
            </a:endParaRPr>
          </a:p>
          <a:p>
            <a:pPr algn="ctr">
              <a:lnSpc>
                <a:spcPct val="150000"/>
              </a:lnSpc>
            </a:pPr>
            <a:r>
              <a:rPr lang="ja-JP" altLang="en-US" sz="5400" dirty="0" smtClean="0">
                <a:latin typeface="HGS創英角ｺﾞｼｯｸUB" panose="020B0900000000000000" pitchFamily="50" charset="-128"/>
                <a:ea typeface="HGS創英角ｺﾞｼｯｸUB" panose="020B0900000000000000" pitchFamily="50" charset="-128"/>
              </a:rPr>
              <a:t>を叶える未来</a:t>
            </a:r>
            <a:r>
              <a:rPr lang="ja-JP" altLang="en-US" sz="5400" dirty="0">
                <a:latin typeface="HGS創英角ｺﾞｼｯｸUB" panose="020B0900000000000000" pitchFamily="50" charset="-128"/>
                <a:ea typeface="HGS創英角ｺﾞｼｯｸUB" panose="020B0900000000000000" pitchFamily="50" charset="-128"/>
              </a:rPr>
              <a:t>都市</a:t>
            </a:r>
            <a:endParaRPr lang="en-US" altLang="ja-JP" sz="5400" dirty="0" smtClean="0">
              <a:latin typeface="HGS創英角ｺﾞｼｯｸUB" panose="020B0900000000000000" pitchFamily="50" charset="-128"/>
              <a:ea typeface="HGS創英角ｺﾞｼｯｸUB" panose="020B0900000000000000" pitchFamily="50" charset="-128"/>
            </a:endParaRPr>
          </a:p>
        </p:txBody>
      </p:sp>
      <p:sp>
        <p:nvSpPr>
          <p:cNvPr id="5" name="正方形/長方形 4"/>
          <p:cNvSpPr/>
          <p:nvPr/>
        </p:nvSpPr>
        <p:spPr>
          <a:xfrm>
            <a:off x="3158837" y="5521146"/>
            <a:ext cx="5213287" cy="120032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ja-JP" altLang="en-US" sz="7200" b="0" cap="none" spc="0" dirty="0" smtClean="0">
                <a:ln w="0">
                  <a:noFill/>
                </a:ln>
                <a:solidFill>
                  <a:srgbClr val="00B050"/>
                </a:solidFill>
                <a:effectLst>
                  <a:innerShdw blurRad="63500" dist="50800">
                    <a:prstClr val="black">
                      <a:alpha val="50000"/>
                    </a:prstClr>
                  </a:innerShdw>
                </a:effectLst>
                <a:latin typeface="HGP創英角ﾎﾟｯﾌﾟ体" panose="040B0A00000000000000" pitchFamily="50" charset="-128"/>
                <a:ea typeface="HGP創英角ﾎﾟｯﾌﾟ体" panose="040B0A00000000000000" pitchFamily="50" charset="-128"/>
              </a:rPr>
              <a:t>つちうらいふ</a:t>
            </a:r>
            <a:endParaRPr lang="ja-JP" altLang="en-US" sz="7200" b="0" cap="none" spc="0" dirty="0">
              <a:ln w="0">
                <a:noFill/>
              </a:ln>
              <a:solidFill>
                <a:srgbClr val="00B050"/>
              </a:solidFill>
              <a:effectLst>
                <a:innerShdw blurRad="63500" dist="50800">
                  <a:prstClr val="black">
                    <a:alpha val="50000"/>
                  </a:prstClr>
                </a:innerShdw>
              </a:effectLst>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33044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ja-JP" altLang="en-US" dirty="0" smtClean="0"/>
              <a:t>発表の手順</a:t>
            </a:r>
            <a:endParaRPr kumimoji="1" lang="ja-JP" altLang="en-US" dirty="0"/>
          </a:p>
        </p:txBody>
      </p:sp>
      <p:sp>
        <p:nvSpPr>
          <p:cNvPr id="4" name="スライド番号プレースホルダー 3"/>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42</a:t>
            </a:fld>
            <a:endParaRPr lang="ja-JP" altLang="en-US">
              <a:solidFill>
                <a:prstClr val="black">
                  <a:tint val="75000"/>
                </a:prstClr>
              </a:solidFill>
            </a:endParaRPr>
          </a:p>
        </p:txBody>
      </p:sp>
      <p:sp>
        <p:nvSpPr>
          <p:cNvPr id="15" name="ストライプ矢印 14"/>
          <p:cNvSpPr/>
          <p:nvPr/>
        </p:nvSpPr>
        <p:spPr>
          <a:xfrm rot="5400000">
            <a:off x="2666152" y="1593731"/>
            <a:ext cx="940525" cy="1045029"/>
          </a:xfrm>
          <a:prstGeom prst="stripedRightArrow">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16" name="ストライプ矢印 15"/>
          <p:cNvSpPr/>
          <p:nvPr/>
        </p:nvSpPr>
        <p:spPr>
          <a:xfrm rot="5400000">
            <a:off x="2666152" y="2805637"/>
            <a:ext cx="940525" cy="1045029"/>
          </a:xfrm>
          <a:prstGeom prst="stripedRightArrow">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17" name="ストライプ矢印 16"/>
          <p:cNvSpPr/>
          <p:nvPr/>
        </p:nvSpPr>
        <p:spPr>
          <a:xfrm rot="5400000">
            <a:off x="2666152" y="4017544"/>
            <a:ext cx="940525" cy="1045029"/>
          </a:xfrm>
          <a:prstGeom prst="stripedRightArrow">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18" name="ストライプ矢印 17"/>
          <p:cNvSpPr/>
          <p:nvPr/>
        </p:nvSpPr>
        <p:spPr>
          <a:xfrm rot="5400000">
            <a:off x="2666152" y="5250259"/>
            <a:ext cx="940525" cy="1045029"/>
          </a:xfrm>
          <a:prstGeom prst="stripedRightArrow">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19" name="テキスト ボックス 18"/>
          <p:cNvSpPr txBox="1"/>
          <p:nvPr/>
        </p:nvSpPr>
        <p:spPr>
          <a:xfrm>
            <a:off x="3658927" y="1797560"/>
            <a:ext cx="2961067" cy="584775"/>
          </a:xfrm>
          <a:prstGeom prst="rect">
            <a:avLst/>
          </a:prstGeom>
          <a:noFill/>
          <a:ln w="38100">
            <a:noFill/>
          </a:ln>
        </p:spPr>
        <p:txBody>
          <a:bodyPr wrap="none" rtlCol="0">
            <a:spAutoFit/>
          </a:bodyPr>
          <a:lstStyle/>
          <a:p>
            <a:r>
              <a:rPr lang="ja-JP" altLang="en-US" sz="3200" dirty="0" smtClean="0">
                <a:solidFill>
                  <a:prstClr val="black"/>
                </a:solidFill>
              </a:rPr>
              <a:t>現状把握と課題</a:t>
            </a:r>
            <a:endParaRPr lang="ja-JP" altLang="en-US" sz="3200" dirty="0">
              <a:solidFill>
                <a:prstClr val="black"/>
              </a:solidFill>
            </a:endParaRPr>
          </a:p>
        </p:txBody>
      </p:sp>
      <p:sp>
        <p:nvSpPr>
          <p:cNvPr id="20" name="テキスト ボックス 19"/>
          <p:cNvSpPr txBox="1"/>
          <p:nvPr/>
        </p:nvSpPr>
        <p:spPr>
          <a:xfrm>
            <a:off x="3658927" y="4212399"/>
            <a:ext cx="2728632" cy="584775"/>
          </a:xfrm>
          <a:prstGeom prst="rect">
            <a:avLst/>
          </a:prstGeom>
          <a:noFill/>
        </p:spPr>
        <p:txBody>
          <a:bodyPr wrap="none" rtlCol="0">
            <a:spAutoFit/>
          </a:bodyPr>
          <a:lstStyle/>
          <a:p>
            <a:r>
              <a:rPr lang="ja-JP" altLang="en-US" sz="3200" dirty="0" smtClean="0">
                <a:solidFill>
                  <a:prstClr val="black"/>
                </a:solidFill>
              </a:rPr>
              <a:t>理想の都市像</a:t>
            </a:r>
            <a:endParaRPr lang="ja-JP" altLang="en-US" sz="3200" dirty="0">
              <a:solidFill>
                <a:prstClr val="black"/>
              </a:solidFill>
            </a:endParaRPr>
          </a:p>
        </p:txBody>
      </p:sp>
      <p:sp>
        <p:nvSpPr>
          <p:cNvPr id="22" name="テキスト ボックス 21"/>
          <p:cNvSpPr txBox="1"/>
          <p:nvPr/>
        </p:nvSpPr>
        <p:spPr>
          <a:xfrm>
            <a:off x="3658927" y="5480385"/>
            <a:ext cx="2236510" cy="584775"/>
          </a:xfrm>
          <a:prstGeom prst="rect">
            <a:avLst/>
          </a:prstGeom>
          <a:noFill/>
        </p:spPr>
        <p:txBody>
          <a:bodyPr wrap="none" rtlCol="0">
            <a:spAutoFit/>
          </a:bodyPr>
          <a:lstStyle/>
          <a:p>
            <a:r>
              <a:rPr lang="ja-JP" altLang="en-US" sz="3200" dirty="0" smtClean="0">
                <a:solidFill>
                  <a:prstClr val="black"/>
                </a:solidFill>
              </a:rPr>
              <a:t>今後の方針</a:t>
            </a:r>
            <a:endParaRPr lang="ja-JP" altLang="en-US" sz="3200" dirty="0">
              <a:solidFill>
                <a:prstClr val="black"/>
              </a:solidFill>
            </a:endParaRPr>
          </a:p>
        </p:txBody>
      </p:sp>
      <p:sp>
        <p:nvSpPr>
          <p:cNvPr id="26" name="正方形/長方形 25"/>
          <p:cNvSpPr/>
          <p:nvPr/>
        </p:nvSpPr>
        <p:spPr>
          <a:xfrm>
            <a:off x="3709726" y="5480385"/>
            <a:ext cx="2185712" cy="584775"/>
          </a:xfrm>
          <a:prstGeom prst="rect">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13" name="テキスト ボックス 12"/>
          <p:cNvSpPr txBox="1"/>
          <p:nvPr/>
        </p:nvSpPr>
        <p:spPr>
          <a:xfrm>
            <a:off x="3658927" y="2998886"/>
            <a:ext cx="4079963" cy="584775"/>
          </a:xfrm>
          <a:prstGeom prst="rect">
            <a:avLst/>
          </a:prstGeom>
          <a:noFill/>
        </p:spPr>
        <p:txBody>
          <a:bodyPr wrap="none" rtlCol="0">
            <a:spAutoFit/>
          </a:bodyPr>
          <a:lstStyle/>
          <a:p>
            <a:r>
              <a:rPr lang="ja-JP" altLang="en-US" sz="3200" dirty="0" smtClean="0">
                <a:solidFill>
                  <a:prstClr val="black"/>
                </a:solidFill>
              </a:rPr>
              <a:t>「住みやすさ」とは何か</a:t>
            </a:r>
            <a:endParaRPr lang="ja-JP" altLang="en-US" sz="3200" dirty="0">
              <a:solidFill>
                <a:prstClr val="black"/>
              </a:solidFill>
            </a:endParaRPr>
          </a:p>
        </p:txBody>
      </p:sp>
    </p:spTree>
    <p:extLst>
      <p:ext uri="{BB962C8B-B14F-4D97-AF65-F5344CB8AC3E}">
        <p14:creationId xmlns:p14="http://schemas.microsoft.com/office/powerpoint/2010/main" val="39921182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右矢印 10"/>
          <p:cNvSpPr/>
          <p:nvPr/>
        </p:nvSpPr>
        <p:spPr>
          <a:xfrm>
            <a:off x="1225620" y="1570183"/>
            <a:ext cx="6419013" cy="720434"/>
          </a:xfrm>
          <a:prstGeom prst="rightArrow">
            <a:avLst>
              <a:gd name="adj1" fmla="val 50000"/>
              <a:gd name="adj2" fmla="val 23258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角丸四角形 3"/>
          <p:cNvSpPr/>
          <p:nvPr/>
        </p:nvSpPr>
        <p:spPr>
          <a:xfrm>
            <a:off x="395380" y="1214359"/>
            <a:ext cx="626007" cy="3056079"/>
          </a:xfrm>
          <a:prstGeom prst="round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sz="2800" dirty="0" smtClean="0"/>
              <a:t>第一回中間発表</a:t>
            </a:r>
            <a:endParaRPr kumimoji="1" lang="ja-JP" altLang="en-US" sz="2800" dirty="0"/>
          </a:p>
        </p:txBody>
      </p:sp>
      <p:sp>
        <p:nvSpPr>
          <p:cNvPr id="18" name="角丸四角形 17"/>
          <p:cNvSpPr/>
          <p:nvPr/>
        </p:nvSpPr>
        <p:spPr>
          <a:xfrm>
            <a:off x="7848866" y="1214358"/>
            <a:ext cx="626007" cy="3056079"/>
          </a:xfrm>
          <a:prstGeom prst="round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sz="2800" dirty="0" smtClean="0"/>
              <a:t>第二回中間発表</a:t>
            </a:r>
            <a:endParaRPr kumimoji="1" lang="ja-JP" altLang="en-US" sz="2800" dirty="0"/>
          </a:p>
        </p:txBody>
      </p:sp>
      <p:sp>
        <p:nvSpPr>
          <p:cNvPr id="2" name="正方形/長方形 1"/>
          <p:cNvSpPr/>
          <p:nvPr/>
        </p:nvSpPr>
        <p:spPr>
          <a:xfrm>
            <a:off x="1316518" y="2456873"/>
            <a:ext cx="5989445" cy="831273"/>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dirty="0" smtClean="0"/>
              <a:t>①</a:t>
            </a:r>
            <a:r>
              <a:rPr lang="ja-JP" altLang="en-US" sz="2800" dirty="0" smtClean="0">
                <a:solidFill>
                  <a:schemeClr val="bg1"/>
                </a:solidFill>
              </a:rPr>
              <a:t>土浦市</a:t>
            </a:r>
            <a:r>
              <a:rPr lang="en-US" altLang="ja-JP" sz="2800" dirty="0" smtClean="0">
                <a:solidFill>
                  <a:schemeClr val="bg1"/>
                </a:solidFill>
              </a:rPr>
              <a:t>4</a:t>
            </a:r>
            <a:r>
              <a:rPr lang="ja-JP" altLang="en-US" sz="2800" dirty="0" smtClean="0">
                <a:solidFill>
                  <a:schemeClr val="bg1"/>
                </a:solidFill>
              </a:rPr>
              <a:t>地区別の</a:t>
            </a:r>
            <a:r>
              <a:rPr lang="ja-JP" altLang="en-US" sz="2800" dirty="0">
                <a:solidFill>
                  <a:schemeClr val="bg1"/>
                </a:solidFill>
              </a:rPr>
              <a:t>特徴の</a:t>
            </a:r>
            <a:r>
              <a:rPr lang="ja-JP" altLang="en-US" sz="2800" dirty="0" smtClean="0">
                <a:solidFill>
                  <a:schemeClr val="bg1"/>
                </a:solidFill>
              </a:rPr>
              <a:t>把握</a:t>
            </a:r>
            <a:endParaRPr lang="en-US" altLang="ja-JP" sz="2800" dirty="0">
              <a:solidFill>
                <a:schemeClr val="bg1"/>
              </a:solidFill>
            </a:endParaRPr>
          </a:p>
        </p:txBody>
      </p:sp>
      <p:sp>
        <p:nvSpPr>
          <p:cNvPr id="14" name="正方形/長方形 13"/>
          <p:cNvSpPr/>
          <p:nvPr/>
        </p:nvSpPr>
        <p:spPr>
          <a:xfrm>
            <a:off x="1316517" y="3429000"/>
            <a:ext cx="5989445" cy="84143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dirty="0">
                <a:solidFill>
                  <a:schemeClr val="bg1"/>
                </a:solidFill>
              </a:rPr>
              <a:t>②</a:t>
            </a:r>
            <a:r>
              <a:rPr lang="ja-JP" altLang="en-US" sz="2800" dirty="0" smtClean="0">
                <a:solidFill>
                  <a:schemeClr val="bg1"/>
                </a:solidFill>
              </a:rPr>
              <a:t>各地区の「住みやすさ」を効率的に改善する指標の検討</a:t>
            </a:r>
            <a:endParaRPr lang="en-US" altLang="ja-JP" sz="2800" dirty="0">
              <a:solidFill>
                <a:schemeClr val="bg1"/>
              </a:solidFill>
            </a:endParaRPr>
          </a:p>
        </p:txBody>
      </p:sp>
      <p:sp>
        <p:nvSpPr>
          <p:cNvPr id="15" name="正方形/長方形 14"/>
          <p:cNvSpPr/>
          <p:nvPr/>
        </p:nvSpPr>
        <p:spPr>
          <a:xfrm>
            <a:off x="1316519" y="4466716"/>
            <a:ext cx="5989445" cy="831273"/>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dirty="0" smtClean="0">
                <a:solidFill>
                  <a:schemeClr val="bg1"/>
                </a:solidFill>
              </a:rPr>
              <a:t>③最新技術導入の検討</a:t>
            </a:r>
            <a:endParaRPr lang="en-US" altLang="ja-JP" sz="2800" dirty="0">
              <a:solidFill>
                <a:schemeClr val="bg1"/>
              </a:solidFill>
            </a:endParaRPr>
          </a:p>
        </p:txBody>
      </p:sp>
      <p:sp>
        <p:nvSpPr>
          <p:cNvPr id="17" name="正方形/長方形 16"/>
          <p:cNvSpPr/>
          <p:nvPr/>
        </p:nvSpPr>
        <p:spPr>
          <a:xfrm>
            <a:off x="1316516" y="5582002"/>
            <a:ext cx="5989445" cy="831273"/>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dirty="0" smtClean="0">
                <a:solidFill>
                  <a:schemeClr val="bg1"/>
                </a:solidFill>
              </a:rPr>
              <a:t>④分野間</a:t>
            </a:r>
            <a:r>
              <a:rPr lang="ja-JP" altLang="en-US" sz="2800" dirty="0">
                <a:solidFill>
                  <a:schemeClr val="bg1"/>
                </a:solidFill>
              </a:rPr>
              <a:t>の関係を考慮した</a:t>
            </a:r>
            <a:r>
              <a:rPr lang="ja-JP" altLang="en-US" sz="2800" dirty="0" smtClean="0">
                <a:solidFill>
                  <a:schemeClr val="bg1"/>
                </a:solidFill>
              </a:rPr>
              <a:t>うえ</a:t>
            </a:r>
            <a:r>
              <a:rPr lang="ja-JP" altLang="en-US" sz="2800" dirty="0">
                <a:solidFill>
                  <a:schemeClr val="bg1"/>
                </a:solidFill>
              </a:rPr>
              <a:t>で</a:t>
            </a:r>
            <a:endParaRPr lang="en-US" altLang="ja-JP" sz="2800" dirty="0" smtClean="0">
              <a:solidFill>
                <a:schemeClr val="bg1"/>
              </a:solidFill>
            </a:endParaRPr>
          </a:p>
          <a:p>
            <a:pPr algn="ctr"/>
            <a:r>
              <a:rPr lang="ja-JP" altLang="en-US" sz="2800" dirty="0" smtClean="0">
                <a:solidFill>
                  <a:schemeClr val="bg1"/>
                </a:solidFill>
              </a:rPr>
              <a:t>改善案の提案</a:t>
            </a:r>
            <a:endParaRPr lang="ja-JP" altLang="en-US" sz="2800" dirty="0">
              <a:solidFill>
                <a:schemeClr val="bg1"/>
              </a:solidFill>
            </a:endParaRPr>
          </a:p>
        </p:txBody>
      </p:sp>
      <p:sp>
        <p:nvSpPr>
          <p:cNvPr id="3" name="タイトル 2"/>
          <p:cNvSpPr>
            <a:spLocks noGrp="1"/>
          </p:cNvSpPr>
          <p:nvPr>
            <p:ph type="title"/>
          </p:nvPr>
        </p:nvSpPr>
        <p:spPr/>
        <p:txBody>
          <a:bodyPr/>
          <a:lstStyle/>
          <a:p>
            <a:r>
              <a:rPr kumimoji="1" lang="ja-JP" altLang="en-US" dirty="0" smtClean="0"/>
              <a:t>今後の方針</a:t>
            </a:r>
            <a:endParaRPr kumimoji="1" lang="ja-JP" altLang="en-US" dirty="0"/>
          </a:p>
        </p:txBody>
      </p:sp>
    </p:spTree>
    <p:extLst>
      <p:ext uri="{BB962C8B-B14F-4D97-AF65-F5344CB8AC3E}">
        <p14:creationId xmlns:p14="http://schemas.microsoft.com/office/powerpoint/2010/main" val="34652463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参考文献</a:t>
            </a:r>
            <a:endParaRPr kumimoji="1" lang="ja-JP" altLang="en-US" dirty="0"/>
          </a:p>
        </p:txBody>
      </p:sp>
      <p:sp>
        <p:nvSpPr>
          <p:cNvPr id="3" name="コンテンツ プレースホルダー 2"/>
          <p:cNvSpPr>
            <a:spLocks noGrp="1"/>
          </p:cNvSpPr>
          <p:nvPr>
            <p:ph idx="4294967295"/>
          </p:nvPr>
        </p:nvSpPr>
        <p:spPr>
          <a:xfrm>
            <a:off x="457200" y="1256146"/>
            <a:ext cx="8506496" cy="5465330"/>
          </a:xfrm>
        </p:spPr>
        <p:txBody>
          <a:bodyPr>
            <a:normAutofit fontScale="85000" lnSpcReduction="20000"/>
          </a:bodyPr>
          <a:lstStyle/>
          <a:p>
            <a:pPr marL="0" indent="0">
              <a:buNone/>
            </a:pPr>
            <a:r>
              <a:rPr lang="ja-JP" altLang="en-US" sz="1600" dirty="0" smtClean="0">
                <a:latin typeface="ＭＳ ゴシック" panose="020B0609070205080204" pitchFamily="49" charset="-128"/>
                <a:ea typeface="ＭＳ ゴシック" panose="020B0609070205080204" pitchFamily="49" charset="-128"/>
              </a:rPr>
              <a:t>・茨城県</a:t>
            </a:r>
            <a:r>
              <a:rPr lang="ja-JP" altLang="en-US" sz="1600" dirty="0">
                <a:latin typeface="ＭＳ ゴシック" panose="020B0609070205080204" pitchFamily="49" charset="-128"/>
                <a:ea typeface="ＭＳ ゴシック" panose="020B0609070205080204" pitchFamily="49" charset="-128"/>
              </a:rPr>
              <a:t>都市農村交流推進協議会</a:t>
            </a:r>
            <a:endParaRPr lang="en-US" altLang="ja-JP" sz="1600" dirty="0">
              <a:latin typeface="ＭＳ ゴシック" panose="020B0609070205080204" pitchFamily="49" charset="-128"/>
              <a:ea typeface="ＭＳ ゴシック" panose="020B0609070205080204" pitchFamily="49" charset="-128"/>
            </a:endParaRPr>
          </a:p>
          <a:p>
            <a:pPr marL="0" indent="0">
              <a:buNone/>
            </a:pPr>
            <a:r>
              <a:rPr lang="en-US" altLang="ja-JP" sz="1600" dirty="0" smtClean="0">
                <a:solidFill>
                  <a:srgbClr val="1C07B9"/>
                </a:solidFill>
                <a:latin typeface="Times New Roman" panose="02020603050405020304" pitchFamily="18" charset="0"/>
                <a:ea typeface="ＭＳ ゴシック" panose="020B0609070205080204" pitchFamily="49" charset="-128"/>
                <a:cs typeface="Times New Roman" panose="02020603050405020304" pitchFamily="18" charset="0"/>
                <a:hlinkClick r:id="rId2"/>
              </a:rPr>
              <a:t>http</a:t>
            </a:r>
            <a:r>
              <a:rPr lang="en-US" altLang="ja-JP" sz="1600" dirty="0">
                <a:solidFill>
                  <a:srgbClr val="1C07B9"/>
                </a:solidFill>
                <a:latin typeface="Times New Roman" panose="02020603050405020304" pitchFamily="18" charset="0"/>
                <a:ea typeface="ＭＳ ゴシック" panose="020B0609070205080204" pitchFamily="49" charset="-128"/>
                <a:cs typeface="Times New Roman" panose="02020603050405020304" pitchFamily="18" charset="0"/>
                <a:hlinkClick r:id="rId2"/>
              </a:rPr>
              <a:t>://www.pref.ibaraki.jp/nourinsuisan/nokan/katsei/cont/guide/map_south16.html</a:t>
            </a:r>
            <a:endParaRPr lang="en-US" altLang="ja-JP" sz="1600" dirty="0">
              <a:solidFill>
                <a:srgbClr val="1C07B9"/>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0" indent="0">
              <a:buNone/>
            </a:pPr>
            <a:r>
              <a:rPr lang="ja-JP" altLang="en-US" sz="1600" dirty="0" smtClean="0">
                <a:latin typeface="ＭＳ ゴシック" panose="020B0609070205080204" pitchFamily="49" charset="-128"/>
                <a:ea typeface="ＭＳ ゴシック" panose="020B0609070205080204" pitchFamily="49" charset="-128"/>
              </a:rPr>
              <a:t>・土浦市</a:t>
            </a:r>
            <a:r>
              <a:rPr lang="ja-JP" altLang="en-US" sz="1600" dirty="0">
                <a:latin typeface="ＭＳ ゴシック" panose="020B0609070205080204" pitchFamily="49" charset="-128"/>
                <a:ea typeface="ＭＳ ゴシック" panose="020B0609070205080204" pitchFamily="49" charset="-128"/>
              </a:rPr>
              <a:t>公式ホームページ</a:t>
            </a:r>
          </a:p>
          <a:p>
            <a:pPr marL="0" indent="0">
              <a:buNone/>
            </a:pPr>
            <a:r>
              <a:rPr lang="en-US" altLang="ja-JP" sz="1600" u="sng" dirty="0">
                <a:solidFill>
                  <a:srgbClr val="1C07B9"/>
                </a:solidFill>
                <a:latin typeface="Times New Roman" panose="02020603050405020304" pitchFamily="18" charset="0"/>
                <a:ea typeface="ＭＳ ゴシック" panose="020B0609070205080204" pitchFamily="49" charset="-128"/>
                <a:cs typeface="Times New Roman" panose="02020603050405020304" pitchFamily="18" charset="0"/>
                <a:hlinkClick r:id="rId3"/>
              </a:rPr>
              <a:t>http://</a:t>
            </a:r>
            <a:r>
              <a:rPr lang="en-US" altLang="ja-JP" sz="1600" u="sng" dirty="0" smtClean="0">
                <a:solidFill>
                  <a:srgbClr val="1C07B9"/>
                </a:solidFill>
                <a:latin typeface="Times New Roman" panose="02020603050405020304" pitchFamily="18" charset="0"/>
                <a:ea typeface="ＭＳ ゴシック" panose="020B0609070205080204" pitchFamily="49" charset="-128"/>
                <a:cs typeface="Times New Roman" panose="02020603050405020304" pitchFamily="18" charset="0"/>
                <a:hlinkClick r:id="rId3"/>
              </a:rPr>
              <a:t>www.city.tsuchiura.lg.jp/page/page000289.html</a:t>
            </a:r>
            <a:endParaRPr lang="en-US" altLang="ja-JP" sz="1600" u="sng" dirty="0">
              <a:solidFill>
                <a:srgbClr val="1C07B9"/>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0" indent="0">
              <a:buNone/>
            </a:pPr>
            <a:r>
              <a:rPr lang="ja-JP" altLang="en-US" sz="1600" dirty="0" smtClean="0">
                <a:latin typeface="ＭＳ ゴシック" panose="020B0609070205080204" pitchFamily="49" charset="-128"/>
                <a:ea typeface="ＭＳ ゴシック" panose="020B0609070205080204" pitchFamily="49" charset="-128"/>
              </a:rPr>
              <a:t>・統計</a:t>
            </a:r>
            <a:r>
              <a:rPr lang="ja-JP" altLang="en-US" sz="1600" dirty="0">
                <a:latin typeface="ＭＳ ゴシック" panose="020B0609070205080204" pitchFamily="49" charset="-128"/>
                <a:ea typeface="ＭＳ ゴシック" panose="020B0609070205080204" pitchFamily="49" charset="-128"/>
              </a:rPr>
              <a:t>つちうら</a:t>
            </a:r>
          </a:p>
          <a:p>
            <a:pPr marL="0" indent="0">
              <a:buNone/>
            </a:pPr>
            <a:r>
              <a:rPr lang="en-US" altLang="ja-JP" sz="1600" u="sng" dirty="0">
                <a:solidFill>
                  <a:srgbClr val="1C07B9"/>
                </a:solidFill>
                <a:latin typeface="Times New Roman" panose="02020603050405020304" pitchFamily="18" charset="0"/>
                <a:ea typeface="ＭＳ ゴシック" panose="020B0609070205080204" pitchFamily="49" charset="-128"/>
                <a:cs typeface="Times New Roman" panose="02020603050405020304" pitchFamily="18" charset="0"/>
                <a:hlinkClick r:id="rId4"/>
              </a:rPr>
              <a:t>http://</a:t>
            </a:r>
            <a:r>
              <a:rPr lang="en-US" altLang="ja-JP" sz="1600" u="sng" dirty="0" smtClean="0">
                <a:solidFill>
                  <a:srgbClr val="1C07B9"/>
                </a:solidFill>
                <a:latin typeface="Times New Roman" panose="02020603050405020304" pitchFamily="18" charset="0"/>
                <a:ea typeface="ＭＳ ゴシック" panose="020B0609070205080204" pitchFamily="49" charset="-128"/>
                <a:cs typeface="Times New Roman" panose="02020603050405020304" pitchFamily="18" charset="0"/>
                <a:hlinkClick r:id="rId4"/>
              </a:rPr>
              <a:t>www.city.tsuchiura.lg.jp/page/dir001548.html</a:t>
            </a:r>
            <a:endParaRPr lang="en-US" altLang="ja-JP" sz="1600" u="sng" dirty="0">
              <a:solidFill>
                <a:srgbClr val="1C07B9"/>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0" indent="0">
              <a:buNone/>
            </a:pPr>
            <a:r>
              <a:rPr lang="ja-JP" altLang="en-US" sz="1600" dirty="0" smtClean="0">
                <a:latin typeface="ＭＳ ゴシック" panose="020B0609070205080204" pitchFamily="49" charset="-128"/>
                <a:ea typeface="ＭＳ ゴシック" panose="020B0609070205080204" pitchFamily="49" charset="-128"/>
              </a:rPr>
              <a:t>・豊か</a:t>
            </a:r>
            <a:r>
              <a:rPr lang="ja-JP" altLang="en-US" sz="1600" dirty="0">
                <a:latin typeface="ＭＳ ゴシック" panose="020B0609070205080204" pitchFamily="49" charset="-128"/>
                <a:ea typeface="ＭＳ ゴシック" panose="020B0609070205080204" pitchFamily="49" charset="-128"/>
              </a:rPr>
              <a:t>さ・住みやすさの要因 国土交通省</a:t>
            </a:r>
          </a:p>
          <a:p>
            <a:pPr marL="0" indent="0">
              <a:buNone/>
            </a:pPr>
            <a:r>
              <a:rPr lang="en-US" altLang="ja-JP" sz="1600" u="sng" dirty="0">
                <a:solidFill>
                  <a:srgbClr val="1C07B9"/>
                </a:solidFill>
                <a:latin typeface="Times New Roman" panose="02020603050405020304" pitchFamily="18" charset="0"/>
                <a:ea typeface="ＭＳ ゴシック" panose="020B0609070205080204" pitchFamily="49" charset="-128"/>
                <a:cs typeface="Times New Roman" panose="02020603050405020304" pitchFamily="18" charset="0"/>
                <a:hlinkClick r:id="rId5"/>
              </a:rPr>
              <a:t>http://</a:t>
            </a:r>
            <a:r>
              <a:rPr lang="en-US" altLang="ja-JP" sz="1600" u="sng" dirty="0" smtClean="0">
                <a:solidFill>
                  <a:srgbClr val="1C07B9"/>
                </a:solidFill>
                <a:latin typeface="Times New Roman" panose="02020603050405020304" pitchFamily="18" charset="0"/>
                <a:ea typeface="ＭＳ ゴシック" panose="020B0609070205080204" pitchFamily="49" charset="-128"/>
                <a:cs typeface="Times New Roman" panose="02020603050405020304" pitchFamily="18" charset="0"/>
                <a:hlinkClick r:id="rId5"/>
              </a:rPr>
              <a:t>www.mlit.go.jp/pri/houkoku/gaiyou/pdf/H07.03.4.pdf</a:t>
            </a:r>
            <a:endParaRPr lang="en-US" altLang="ja-JP" sz="1600" u="sng" dirty="0">
              <a:solidFill>
                <a:srgbClr val="1C07B9"/>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0" indent="0">
              <a:buNone/>
            </a:pPr>
            <a:r>
              <a:rPr lang="ja-JP" altLang="en-US" sz="1600" dirty="0" smtClean="0">
                <a:latin typeface="ＭＳ ゴシック" panose="020B0609070205080204" pitchFamily="49" charset="-128"/>
                <a:ea typeface="ＭＳ ゴシック" panose="020B0609070205080204" pitchFamily="49" charset="-128"/>
              </a:rPr>
              <a:t>・土浦市</a:t>
            </a:r>
            <a:r>
              <a:rPr lang="ja-JP" altLang="en-US" sz="1600" dirty="0">
                <a:latin typeface="ＭＳ ゴシック" panose="020B0609070205080204" pitchFamily="49" charset="-128"/>
                <a:ea typeface="ＭＳ ゴシック" panose="020B0609070205080204" pitchFamily="49" charset="-128"/>
              </a:rPr>
              <a:t>満足度調査</a:t>
            </a:r>
          </a:p>
          <a:p>
            <a:pPr marL="0" indent="0">
              <a:buNone/>
            </a:pPr>
            <a:r>
              <a:rPr lang="en-US" altLang="ja-JP" sz="1600" u="sng" dirty="0">
                <a:solidFill>
                  <a:srgbClr val="1C07B9"/>
                </a:solidFill>
                <a:latin typeface="Times New Roman" panose="02020603050405020304" pitchFamily="18" charset="0"/>
                <a:ea typeface="ＭＳ ゴシック" panose="020B0609070205080204" pitchFamily="49" charset="-128"/>
                <a:cs typeface="Times New Roman" panose="02020603050405020304" pitchFamily="18" charset="0"/>
                <a:hlinkClick r:id="rId6"/>
              </a:rPr>
              <a:t>http://</a:t>
            </a:r>
            <a:r>
              <a:rPr lang="en-US" altLang="ja-JP" sz="1600" u="sng" dirty="0" smtClean="0">
                <a:solidFill>
                  <a:srgbClr val="1C07B9"/>
                </a:solidFill>
                <a:latin typeface="Times New Roman" panose="02020603050405020304" pitchFamily="18" charset="0"/>
                <a:ea typeface="ＭＳ ゴシック" panose="020B0609070205080204" pitchFamily="49" charset="-128"/>
                <a:cs typeface="Times New Roman" panose="02020603050405020304" pitchFamily="18" charset="0"/>
                <a:hlinkClick r:id="rId6"/>
              </a:rPr>
              <a:t>www.city.tsuchiura.lg.jp/page/page008782.html</a:t>
            </a:r>
            <a:endParaRPr lang="en-US" altLang="ja-JP" sz="1600" u="sng" dirty="0">
              <a:solidFill>
                <a:srgbClr val="1C07B9"/>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0" indent="0">
              <a:buNone/>
            </a:pPr>
            <a:r>
              <a:rPr lang="ja-JP" altLang="en-US" sz="1600" dirty="0" smtClean="0">
                <a:latin typeface="ＭＳ ゴシック" panose="020B0609070205080204" pitchFamily="49" charset="-128"/>
                <a:ea typeface="ＭＳ ゴシック" panose="020B0609070205080204" pitchFamily="49" charset="-128"/>
              </a:rPr>
              <a:t>・</a:t>
            </a:r>
            <a:r>
              <a:rPr lang="en-US" altLang="ja-JP" sz="1600" dirty="0" smtClean="0">
                <a:latin typeface="ＭＳ ゴシック" panose="020B0609070205080204" pitchFamily="49" charset="-128"/>
                <a:ea typeface="ＭＳ ゴシック" panose="020B0609070205080204" pitchFamily="49" charset="-128"/>
              </a:rPr>
              <a:t>H26</a:t>
            </a:r>
            <a:r>
              <a:rPr lang="ja-JP" altLang="en-US" sz="1600" dirty="0">
                <a:latin typeface="ＭＳ ゴシック" panose="020B0609070205080204" pitchFamily="49" charset="-128"/>
                <a:ea typeface="ＭＳ ゴシック" panose="020B0609070205080204" pitchFamily="49" charset="-128"/>
              </a:rPr>
              <a:t>土浦市中心市街地活性化計画</a:t>
            </a:r>
          </a:p>
          <a:p>
            <a:pPr marL="0" indent="0">
              <a:buNone/>
            </a:pPr>
            <a:r>
              <a:rPr lang="en-US" altLang="ja-JP" sz="1600" u="sng" dirty="0" smtClean="0">
                <a:solidFill>
                  <a:srgbClr val="1C07B9"/>
                </a:solidFill>
                <a:latin typeface="Times New Roman" panose="02020603050405020304" pitchFamily="18" charset="0"/>
                <a:ea typeface="ＭＳ ゴシック" panose="020B0609070205080204" pitchFamily="49" charset="-128"/>
                <a:cs typeface="Times New Roman" panose="02020603050405020304" pitchFamily="18" charset="0"/>
                <a:hlinkClick r:id="rId7"/>
              </a:rPr>
              <a:t>http://www.city.tsuchiura.lg.jp/page/page005477.html</a:t>
            </a:r>
            <a:endParaRPr lang="en-US" altLang="ja-JP" sz="1600" u="sng" dirty="0" smtClean="0">
              <a:solidFill>
                <a:srgbClr val="1C07B9"/>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0" indent="0">
              <a:buNone/>
            </a:pPr>
            <a:r>
              <a:rPr lang="ja-JP" altLang="en-US" sz="1600" dirty="0" smtClean="0">
                <a:latin typeface="ＭＳ ゴシック" panose="020B0609070205080204" pitchFamily="49" charset="-128"/>
                <a:ea typeface="ＭＳ ゴシック" panose="020B0609070205080204" pitchFamily="49" charset="-128"/>
              </a:rPr>
              <a:t>・土浦駅</a:t>
            </a:r>
            <a:r>
              <a:rPr lang="ja-JP" altLang="en-US" sz="1600" dirty="0">
                <a:latin typeface="ＭＳ ゴシック" panose="020B0609070205080204" pitchFamily="49" charset="-128"/>
                <a:ea typeface="ＭＳ ゴシック" panose="020B0609070205080204" pitchFamily="49" charset="-128"/>
              </a:rPr>
              <a:t>東口</a:t>
            </a:r>
            <a:r>
              <a:rPr lang="ja-JP" altLang="en-US" sz="1600" dirty="0" smtClean="0">
                <a:latin typeface="ＭＳ ゴシック" panose="020B0609070205080204" pitchFamily="49" charset="-128"/>
                <a:ea typeface="ＭＳ ゴシック" panose="020B0609070205080204" pitchFamily="49" charset="-128"/>
              </a:rPr>
              <a:t>サイクルステーションオープン</a:t>
            </a:r>
            <a:endParaRPr lang="en-US" altLang="ja-JP" sz="1600" dirty="0" smtClean="0">
              <a:latin typeface="ＭＳ ゴシック" panose="020B0609070205080204" pitchFamily="49" charset="-128"/>
              <a:ea typeface="ＭＳ ゴシック" panose="020B0609070205080204" pitchFamily="49" charset="-128"/>
            </a:endParaRPr>
          </a:p>
          <a:p>
            <a:pPr marL="0" indent="0">
              <a:buNone/>
            </a:pPr>
            <a:r>
              <a:rPr lang="en-US" altLang="ja-JP" sz="1600" dirty="0" smtClean="0">
                <a:solidFill>
                  <a:srgbClr val="1C07B9"/>
                </a:solidFill>
                <a:latin typeface="Times New Roman" panose="02020603050405020304" pitchFamily="18" charset="0"/>
                <a:ea typeface="ＭＳ ゴシック" panose="020B0609070205080204" pitchFamily="49" charset="-128"/>
                <a:cs typeface="Times New Roman" panose="02020603050405020304" pitchFamily="18" charset="0"/>
                <a:hlinkClick r:id="rId8"/>
              </a:rPr>
              <a:t>http</a:t>
            </a:r>
            <a:r>
              <a:rPr lang="en-US" altLang="ja-JP" sz="1600" dirty="0">
                <a:solidFill>
                  <a:srgbClr val="1C07B9"/>
                </a:solidFill>
                <a:latin typeface="Times New Roman" panose="02020603050405020304" pitchFamily="18" charset="0"/>
                <a:ea typeface="ＭＳ ゴシック" panose="020B0609070205080204" pitchFamily="49" charset="-128"/>
                <a:cs typeface="Times New Roman" panose="02020603050405020304" pitchFamily="18" charset="0"/>
                <a:hlinkClick r:id="rId8"/>
              </a:rPr>
              <a:t>://www.city.tsuchiura.lg.jp/page/page008732.html</a:t>
            </a:r>
            <a:endParaRPr lang="en-US" altLang="ja-JP" sz="1600" dirty="0">
              <a:solidFill>
                <a:srgbClr val="1C07B9"/>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0" indent="0">
              <a:buNone/>
            </a:pPr>
            <a:r>
              <a:rPr lang="ja-JP" altLang="en-US" sz="1600" dirty="0" smtClean="0">
                <a:latin typeface="ＭＳ ゴシック" panose="020B0609070205080204" pitchFamily="49" charset="-128"/>
                <a:ea typeface="ＭＳ ゴシック" panose="020B0609070205080204" pitchFamily="49" charset="-128"/>
              </a:rPr>
              <a:t>・筑波</a:t>
            </a:r>
            <a:r>
              <a:rPr lang="ja-JP" altLang="en-US" sz="1600" dirty="0">
                <a:latin typeface="ＭＳ ゴシック" panose="020B0609070205080204" pitchFamily="49" charset="-128"/>
                <a:ea typeface="ＭＳ ゴシック" panose="020B0609070205080204" pitchFamily="49" charset="-128"/>
              </a:rPr>
              <a:t>山地域ジオサイトパーク</a:t>
            </a:r>
            <a:endParaRPr lang="en-US" altLang="ja-JP" sz="1600" dirty="0">
              <a:latin typeface="ＭＳ ゴシック" panose="020B0609070205080204" pitchFamily="49" charset="-128"/>
              <a:ea typeface="ＭＳ ゴシック" panose="020B0609070205080204" pitchFamily="49" charset="-128"/>
            </a:endParaRPr>
          </a:p>
          <a:p>
            <a:pPr marL="0" indent="0">
              <a:buNone/>
            </a:pPr>
            <a:r>
              <a:rPr lang="en-US" altLang="ja-JP" sz="1600" dirty="0" smtClean="0">
                <a:solidFill>
                  <a:srgbClr val="1C07B9"/>
                </a:solidFill>
                <a:latin typeface="Times New Roman" panose="02020603050405020304" pitchFamily="18" charset="0"/>
                <a:ea typeface="ＭＳ ゴシック" panose="020B0609070205080204" pitchFamily="49" charset="-128"/>
                <a:cs typeface="Times New Roman" panose="02020603050405020304" pitchFamily="18" charset="0"/>
                <a:hlinkClick r:id="rId9"/>
              </a:rPr>
              <a:t>http://tsukuba-geopark.jp</a:t>
            </a:r>
            <a:r>
              <a:rPr lang="en-US" altLang="ja-JP" sz="1600" dirty="0" smtClean="0">
                <a:latin typeface="ＭＳ ゴシック" panose="020B0609070205080204" pitchFamily="49" charset="-128"/>
                <a:ea typeface="ＭＳ ゴシック" panose="020B0609070205080204" pitchFamily="49" charset="-128"/>
                <a:hlinkClick r:id="rId9"/>
              </a:rPr>
              <a:t>/</a:t>
            </a:r>
            <a:endParaRPr lang="en-US" altLang="ja-JP" sz="1600" dirty="0" smtClean="0">
              <a:latin typeface="ＭＳ ゴシック" panose="020B0609070205080204" pitchFamily="49" charset="-128"/>
              <a:ea typeface="ＭＳ ゴシック" panose="020B0609070205080204" pitchFamily="49" charset="-128"/>
            </a:endParaRPr>
          </a:p>
          <a:p>
            <a:pPr marL="0" indent="0">
              <a:buNone/>
            </a:pPr>
            <a:r>
              <a:rPr lang="ja-JP" altLang="en-US" sz="1600" dirty="0" smtClean="0">
                <a:latin typeface="ＭＳ ゴシック" panose="020B0609070205080204" pitchFamily="49" charset="-128"/>
                <a:ea typeface="ＭＳ ゴシック" panose="020B0609070205080204" pitchFamily="49" charset="-128"/>
              </a:rPr>
              <a:t>・水郷</a:t>
            </a:r>
            <a:r>
              <a:rPr lang="ja-JP" altLang="en-US" sz="1600" dirty="0">
                <a:latin typeface="ＭＳ ゴシック" panose="020B0609070205080204" pitchFamily="49" charset="-128"/>
                <a:ea typeface="ＭＳ ゴシック" panose="020B0609070205080204" pitchFamily="49" charset="-128"/>
              </a:rPr>
              <a:t>筑波広域</a:t>
            </a:r>
            <a:r>
              <a:rPr lang="ja-JP" altLang="en-US" sz="1600" dirty="0" smtClean="0">
                <a:latin typeface="ＭＳ ゴシック" panose="020B0609070205080204" pitchFamily="49" charset="-128"/>
                <a:ea typeface="ＭＳ ゴシック" panose="020B0609070205080204" pitchFamily="49" charset="-128"/>
              </a:rPr>
              <a:t>レンタサイクル</a:t>
            </a:r>
            <a:endParaRPr lang="en-US" altLang="ja-JP" sz="1600" dirty="0" smtClean="0">
              <a:latin typeface="ＭＳ ゴシック" panose="020B0609070205080204" pitchFamily="49" charset="-128"/>
              <a:ea typeface="ＭＳ ゴシック" panose="020B0609070205080204" pitchFamily="49" charset="-128"/>
            </a:endParaRPr>
          </a:p>
          <a:p>
            <a:pPr marL="0" indent="0">
              <a:buNone/>
            </a:pPr>
            <a:r>
              <a:rPr lang="en-US" altLang="ja-JP" sz="1600" dirty="0" smtClean="0">
                <a:solidFill>
                  <a:srgbClr val="1C07B9"/>
                </a:solidFill>
                <a:latin typeface="Times New Roman" panose="02020603050405020304" pitchFamily="18" charset="0"/>
                <a:ea typeface="ＭＳ ゴシック" panose="020B0609070205080204" pitchFamily="49" charset="-128"/>
                <a:cs typeface="Times New Roman" panose="02020603050405020304" pitchFamily="18" charset="0"/>
                <a:hlinkClick r:id="rId10"/>
              </a:rPr>
              <a:t>https</a:t>
            </a:r>
            <a:r>
              <a:rPr lang="en-US" altLang="ja-JP" sz="1600" dirty="0">
                <a:solidFill>
                  <a:srgbClr val="1C07B9"/>
                </a:solidFill>
                <a:latin typeface="Times New Roman" panose="02020603050405020304" pitchFamily="18" charset="0"/>
                <a:ea typeface="ＭＳ ゴシック" panose="020B0609070205080204" pitchFamily="49" charset="-128"/>
                <a:cs typeface="Times New Roman" panose="02020603050405020304" pitchFamily="18" charset="0"/>
                <a:hlinkClick r:id="rId10"/>
              </a:rPr>
              <a:t>://www.pref.ibaraki.jp/kikaku/chikei/kennan/20160511.html</a:t>
            </a:r>
            <a:endParaRPr lang="en-US" altLang="ja-JP" sz="1600" dirty="0">
              <a:solidFill>
                <a:srgbClr val="1C07B9"/>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0" indent="0">
              <a:buNone/>
            </a:pPr>
            <a:r>
              <a:rPr lang="ja-JP" altLang="en-US" sz="1600" dirty="0" smtClean="0">
                <a:latin typeface="ＭＳ ゴシック" panose="020B0609070205080204" pitchFamily="49" charset="-128"/>
                <a:ea typeface="ＭＳ ゴシック" panose="020B0609070205080204" pitchFamily="49" charset="-128"/>
              </a:rPr>
              <a:t>・土浦市</a:t>
            </a:r>
            <a:r>
              <a:rPr lang="ja-JP" altLang="en-US" sz="1600" dirty="0">
                <a:latin typeface="ＭＳ ゴシック" panose="020B0609070205080204" pitchFamily="49" charset="-128"/>
                <a:ea typeface="ＭＳ ゴシック" panose="020B0609070205080204" pitchFamily="49" charset="-128"/>
              </a:rPr>
              <a:t>ガイドマップ</a:t>
            </a:r>
            <a:endParaRPr lang="en-US" altLang="ja-JP" sz="1600" dirty="0">
              <a:latin typeface="ＭＳ ゴシック" panose="020B0609070205080204" pitchFamily="49" charset="-128"/>
              <a:ea typeface="ＭＳ ゴシック" panose="020B0609070205080204" pitchFamily="49" charset="-128"/>
            </a:endParaRPr>
          </a:p>
          <a:p>
            <a:pPr marL="0" indent="0">
              <a:buNone/>
            </a:pPr>
            <a:r>
              <a:rPr lang="en-US" altLang="ja-JP" sz="1600" dirty="0">
                <a:solidFill>
                  <a:srgbClr val="1C07B9"/>
                </a:solidFill>
                <a:latin typeface="Times New Roman" panose="02020603050405020304" pitchFamily="18" charset="0"/>
                <a:ea typeface="ＭＳ ゴシック" panose="020B0609070205080204" pitchFamily="49" charset="-128"/>
                <a:cs typeface="Times New Roman" panose="02020603050405020304" pitchFamily="18" charset="0"/>
                <a:hlinkClick r:id="rId11"/>
              </a:rPr>
              <a:t>http://</a:t>
            </a:r>
            <a:r>
              <a:rPr lang="en-US" altLang="ja-JP" sz="1600" dirty="0" smtClean="0">
                <a:solidFill>
                  <a:srgbClr val="1C07B9"/>
                </a:solidFill>
                <a:latin typeface="Times New Roman" panose="02020603050405020304" pitchFamily="18" charset="0"/>
                <a:ea typeface="ＭＳ ゴシック" panose="020B0609070205080204" pitchFamily="49" charset="-128"/>
                <a:cs typeface="Times New Roman" panose="02020603050405020304" pitchFamily="18" charset="0"/>
                <a:hlinkClick r:id="rId11"/>
              </a:rPr>
              <a:t>www.tsuchiura-kankou.jp/guide_map/index.html</a:t>
            </a:r>
            <a:endParaRPr lang="en-US" altLang="ja-JP" sz="1600" dirty="0" smtClean="0">
              <a:solidFill>
                <a:srgbClr val="1C07B9"/>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0" lvl="0" indent="0">
              <a:spcBef>
                <a:spcPts val="0"/>
              </a:spcBef>
              <a:buNone/>
            </a:pPr>
            <a:r>
              <a:rPr lang="ja-JP" altLang="en-US" sz="1600" dirty="0" smtClean="0">
                <a:solidFill>
                  <a:prstClr val="black"/>
                </a:solidFill>
                <a:latin typeface="ＭＳ ゴシック" panose="020B0609070205080204" pitchFamily="49" charset="-128"/>
                <a:ea typeface="ＭＳ ゴシック" panose="020B0609070205080204" pitchFamily="49" charset="-128"/>
              </a:rPr>
              <a:t>・</a:t>
            </a:r>
            <a:r>
              <a:rPr lang="en-US" altLang="ja-JP" sz="1600" dirty="0" smtClean="0">
                <a:solidFill>
                  <a:prstClr val="black"/>
                </a:solidFill>
                <a:latin typeface="ＭＳ ゴシック" panose="020B0609070205080204" pitchFamily="49" charset="-128"/>
                <a:ea typeface="ＭＳ ゴシック" panose="020B0609070205080204" pitchFamily="49" charset="-128"/>
              </a:rPr>
              <a:t>NPO</a:t>
            </a:r>
            <a:r>
              <a:rPr lang="ja-JP" altLang="en-US" sz="1600" dirty="0">
                <a:solidFill>
                  <a:prstClr val="black"/>
                </a:solidFill>
                <a:latin typeface="ＭＳ ゴシック" panose="020B0609070205080204" pitchFamily="49" charset="-128"/>
                <a:ea typeface="ＭＳ ゴシック" panose="020B0609070205080204" pitchFamily="49" charset="-128"/>
              </a:rPr>
              <a:t>法人まちづくり活性化土浦キララちゃん</a:t>
            </a:r>
            <a:r>
              <a:rPr lang="ja-JP" altLang="en-US" sz="1600" dirty="0" smtClean="0">
                <a:solidFill>
                  <a:prstClr val="black"/>
                </a:solidFill>
                <a:latin typeface="ＭＳ ゴシック" panose="020B0609070205080204" pitchFamily="49" charset="-128"/>
                <a:ea typeface="ＭＳ ゴシック" panose="020B0609070205080204" pitchFamily="49" charset="-128"/>
              </a:rPr>
              <a:t>バス</a:t>
            </a:r>
            <a:endParaRPr lang="en-US" altLang="ja-JP" sz="1600" dirty="0" smtClean="0">
              <a:solidFill>
                <a:prstClr val="black"/>
              </a:solidFill>
              <a:latin typeface="ＭＳ ゴシック" panose="020B0609070205080204" pitchFamily="49" charset="-128"/>
              <a:ea typeface="ＭＳ ゴシック" panose="020B0609070205080204" pitchFamily="49" charset="-128"/>
            </a:endParaRPr>
          </a:p>
          <a:p>
            <a:pPr marL="0" lvl="0" indent="0">
              <a:spcBef>
                <a:spcPts val="0"/>
              </a:spcBef>
              <a:buNone/>
            </a:pPr>
            <a:r>
              <a:rPr lang="en-US" altLang="ja-JP" sz="1600" dirty="0" smtClean="0">
                <a:solidFill>
                  <a:srgbClr val="1C07B9"/>
                </a:solidFill>
                <a:latin typeface="Times New Roman" panose="02020603050405020304" pitchFamily="18" charset="0"/>
                <a:ea typeface="ＭＳ ゴシック" panose="020B0609070205080204" pitchFamily="49" charset="-128"/>
                <a:cs typeface="Times New Roman" panose="02020603050405020304" pitchFamily="18" charset="0"/>
                <a:hlinkClick r:id="rId12"/>
              </a:rPr>
              <a:t>http</a:t>
            </a:r>
            <a:r>
              <a:rPr lang="en-US" altLang="ja-JP" sz="1600" dirty="0">
                <a:solidFill>
                  <a:srgbClr val="1C07B9"/>
                </a:solidFill>
                <a:latin typeface="Times New Roman" panose="02020603050405020304" pitchFamily="18" charset="0"/>
                <a:ea typeface="ＭＳ ゴシック" panose="020B0609070205080204" pitchFamily="49" charset="-128"/>
                <a:cs typeface="Times New Roman" panose="02020603050405020304" pitchFamily="18" charset="0"/>
                <a:hlinkClick r:id="rId12"/>
              </a:rPr>
              <a:t>://npo-kirara.org</a:t>
            </a:r>
            <a:r>
              <a:rPr lang="en-US" altLang="ja-JP" sz="1600" dirty="0">
                <a:solidFill>
                  <a:prstClr val="black"/>
                </a:solidFill>
                <a:latin typeface="ＭＳ ゴシック" panose="020B0609070205080204" pitchFamily="49" charset="-128"/>
                <a:ea typeface="ＭＳ ゴシック" panose="020B0609070205080204" pitchFamily="49" charset="-128"/>
                <a:hlinkClick r:id="rId12"/>
              </a:rPr>
              <a:t>/</a:t>
            </a:r>
            <a:endParaRPr lang="en-US" altLang="ja-JP" sz="1600" dirty="0">
              <a:solidFill>
                <a:prstClr val="black"/>
              </a:solidFill>
              <a:latin typeface="ＭＳ ゴシック" panose="020B0609070205080204" pitchFamily="49" charset="-128"/>
              <a:ea typeface="ＭＳ ゴシック" panose="020B0609070205080204" pitchFamily="49" charset="-128"/>
            </a:endParaRPr>
          </a:p>
          <a:p>
            <a:pPr marL="0" lvl="0" indent="0">
              <a:spcBef>
                <a:spcPts val="0"/>
              </a:spcBef>
              <a:buNone/>
            </a:pPr>
            <a:r>
              <a:rPr lang="ja-JP" altLang="en-US" sz="1600" dirty="0" smtClean="0">
                <a:solidFill>
                  <a:prstClr val="black"/>
                </a:solidFill>
                <a:latin typeface="ＭＳ ゴシック" panose="020B0609070205080204" pitchFamily="49" charset="-128"/>
                <a:ea typeface="ＭＳ ゴシック" panose="020B0609070205080204" pitchFamily="49" charset="-128"/>
              </a:rPr>
              <a:t>・土浦市</a:t>
            </a:r>
            <a:r>
              <a:rPr lang="ja-JP" altLang="en-US" sz="1600" dirty="0">
                <a:solidFill>
                  <a:prstClr val="black"/>
                </a:solidFill>
                <a:latin typeface="ＭＳ ゴシック" panose="020B0609070205080204" pitchFamily="49" charset="-128"/>
                <a:ea typeface="ＭＳ ゴシック" panose="020B0609070205080204" pitchFamily="49" charset="-128"/>
              </a:rPr>
              <a:t>公共交通</a:t>
            </a:r>
            <a:r>
              <a:rPr lang="ja-JP" altLang="en-US" sz="1600" dirty="0" smtClean="0">
                <a:solidFill>
                  <a:prstClr val="black"/>
                </a:solidFill>
                <a:latin typeface="ＭＳ ゴシック" panose="020B0609070205080204" pitchFamily="49" charset="-128"/>
                <a:ea typeface="ＭＳ ゴシック" panose="020B0609070205080204" pitchFamily="49" charset="-128"/>
              </a:rPr>
              <a:t>案内</a:t>
            </a:r>
            <a:endParaRPr lang="en-US" altLang="ja-JP" sz="1600" dirty="0" smtClean="0">
              <a:solidFill>
                <a:prstClr val="black"/>
              </a:solidFill>
              <a:latin typeface="ＭＳ ゴシック" panose="020B0609070205080204" pitchFamily="49" charset="-128"/>
              <a:ea typeface="ＭＳ ゴシック" panose="020B0609070205080204" pitchFamily="49" charset="-128"/>
            </a:endParaRPr>
          </a:p>
          <a:p>
            <a:pPr marL="0" lvl="0" indent="0">
              <a:spcBef>
                <a:spcPts val="0"/>
              </a:spcBef>
              <a:buNone/>
            </a:pPr>
            <a:r>
              <a:rPr lang="en-US" altLang="ja-JP" sz="1600" dirty="0" smtClean="0">
                <a:solidFill>
                  <a:srgbClr val="1C07B9"/>
                </a:solidFill>
                <a:latin typeface="Times New Roman" panose="02020603050405020304" pitchFamily="18" charset="0"/>
                <a:ea typeface="ＭＳ ゴシック" panose="020B0609070205080204" pitchFamily="49" charset="-128"/>
                <a:cs typeface="Times New Roman" panose="02020603050405020304" pitchFamily="18" charset="0"/>
                <a:hlinkClick r:id="rId13"/>
              </a:rPr>
              <a:t>http</a:t>
            </a:r>
            <a:r>
              <a:rPr lang="en-US" altLang="ja-JP" sz="1600" dirty="0">
                <a:solidFill>
                  <a:srgbClr val="1C07B9"/>
                </a:solidFill>
                <a:latin typeface="Times New Roman" panose="02020603050405020304" pitchFamily="18" charset="0"/>
                <a:ea typeface="ＭＳ ゴシック" panose="020B0609070205080204" pitchFamily="49" charset="-128"/>
                <a:cs typeface="Times New Roman" panose="02020603050405020304" pitchFamily="18" charset="0"/>
                <a:hlinkClick r:id="rId13"/>
              </a:rPr>
              <a:t>://www.t-koutsu.jp/index.html</a:t>
            </a:r>
            <a:endParaRPr lang="en-US" altLang="ja-JP" sz="1600" dirty="0">
              <a:solidFill>
                <a:srgbClr val="1C07B9"/>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0" lvl="0" indent="0">
              <a:spcBef>
                <a:spcPts val="0"/>
              </a:spcBef>
              <a:buNone/>
            </a:pPr>
            <a:r>
              <a:rPr lang="ja-JP" altLang="en-US" sz="1600" dirty="0" smtClean="0">
                <a:solidFill>
                  <a:prstClr val="black"/>
                </a:solidFill>
                <a:latin typeface="ＭＳ ゴシック" panose="020B0609070205080204" pitchFamily="49" charset="-128"/>
                <a:ea typeface="ＭＳ ゴシック" panose="020B0609070205080204" pitchFamily="49" charset="-128"/>
              </a:rPr>
              <a:t>・</a:t>
            </a:r>
            <a:r>
              <a:rPr lang="zh-TW" altLang="en-US" sz="1600" dirty="0" smtClean="0">
                <a:solidFill>
                  <a:prstClr val="black"/>
                </a:solidFill>
                <a:latin typeface="ＭＳ ゴシック" panose="020B0609070205080204" pitchFamily="49" charset="-128"/>
                <a:ea typeface="ＭＳ ゴシック" panose="020B0609070205080204" pitchFamily="49" charset="-128"/>
              </a:rPr>
              <a:t>土浦市</a:t>
            </a:r>
            <a:r>
              <a:rPr lang="zh-TW" altLang="en-US" sz="1600" dirty="0">
                <a:solidFill>
                  <a:prstClr val="black"/>
                </a:solidFill>
                <a:latin typeface="ＭＳ ゴシック" panose="020B0609070205080204" pitchFamily="49" charset="-128"/>
                <a:ea typeface="ＭＳ ゴシック" panose="020B0609070205080204" pitchFamily="49" charset="-128"/>
              </a:rPr>
              <a:t>統計書</a:t>
            </a:r>
          </a:p>
          <a:p>
            <a:pPr marL="0" lvl="0" indent="0">
              <a:spcBef>
                <a:spcPts val="0"/>
              </a:spcBef>
              <a:buNone/>
            </a:pPr>
            <a:r>
              <a:rPr lang="ja-JP" altLang="en-US" sz="1600" dirty="0" smtClean="0">
                <a:solidFill>
                  <a:prstClr val="black"/>
                </a:solidFill>
                <a:latin typeface="ＭＳ ゴシック" panose="020B0609070205080204" pitchFamily="49" charset="-128"/>
                <a:ea typeface="ＭＳ ゴシック" panose="020B0609070205080204" pitchFamily="49" charset="-128"/>
              </a:rPr>
              <a:t>・</a:t>
            </a:r>
            <a:r>
              <a:rPr lang="zh-TW" altLang="en-US" sz="1600" dirty="0" smtClean="0">
                <a:solidFill>
                  <a:prstClr val="black"/>
                </a:solidFill>
                <a:latin typeface="ＭＳ ゴシック" panose="020B0609070205080204" pitchFamily="49" charset="-128"/>
                <a:ea typeface="ＭＳ ゴシック" panose="020B0609070205080204" pitchFamily="49" charset="-128"/>
              </a:rPr>
              <a:t>土浦市</a:t>
            </a:r>
            <a:r>
              <a:rPr lang="zh-TW" altLang="en-US" sz="1600" dirty="0">
                <a:solidFill>
                  <a:prstClr val="black"/>
                </a:solidFill>
                <a:latin typeface="ＭＳ ゴシック" panose="020B0609070205080204" pitchFamily="49" charset="-128"/>
                <a:ea typeface="ＭＳ ゴシック" panose="020B0609070205080204" pitchFamily="49" charset="-128"/>
              </a:rPr>
              <a:t>地域公共交通総合連携計画</a:t>
            </a:r>
            <a:endParaRPr lang="ja-JP" altLang="en-US" sz="1600" dirty="0">
              <a:solidFill>
                <a:prstClr val="black"/>
              </a:solidFill>
              <a:latin typeface="ＭＳ ゴシック" panose="020B0609070205080204" pitchFamily="49" charset="-128"/>
              <a:ea typeface="ＭＳ ゴシック" panose="020B0609070205080204" pitchFamily="49" charset="-128"/>
            </a:endParaRPr>
          </a:p>
          <a:p>
            <a:pPr marL="0" indent="0">
              <a:buNone/>
            </a:pPr>
            <a:endParaRPr lang="en-US" altLang="ja-JP" sz="1600" dirty="0"/>
          </a:p>
          <a:p>
            <a:pPr marL="0" indent="0">
              <a:buNone/>
            </a:pPr>
            <a:endParaRPr lang="ja-JP" altLang="en-US" sz="1600" u="sng" dirty="0" smtClean="0">
              <a:solidFill>
                <a:schemeClr val="accent1"/>
              </a:solidFill>
            </a:endParaRPr>
          </a:p>
          <a:p>
            <a:pPr marL="0" indent="0">
              <a:buNone/>
            </a:pPr>
            <a:endParaRPr kumimoji="1" lang="ja-JP" altLang="en-US" sz="1800" b="1" dirty="0"/>
          </a:p>
        </p:txBody>
      </p:sp>
      <p:sp>
        <p:nvSpPr>
          <p:cNvPr id="4" name="スライド番号プレースホルダー 3"/>
          <p:cNvSpPr>
            <a:spLocks noGrp="1"/>
          </p:cNvSpPr>
          <p:nvPr>
            <p:ph type="sldNum" sz="quarter" idx="12"/>
          </p:nvPr>
        </p:nvSpPr>
        <p:spPr/>
        <p:txBody>
          <a:bodyPr/>
          <a:lstStyle/>
          <a:p>
            <a:fld id="{478D6C10-8235-2F4E-9B6B-EAD05C470B7C}" type="slidenum">
              <a:rPr kumimoji="1" lang="ja-JP" altLang="en-US" smtClean="0"/>
              <a:t>44</a:t>
            </a:fld>
            <a:endParaRPr kumimoji="1" lang="ja-JP" altLang="en-US"/>
          </a:p>
        </p:txBody>
      </p:sp>
    </p:spTree>
    <p:extLst>
      <p:ext uri="{BB962C8B-B14F-4D97-AF65-F5344CB8AC3E}">
        <p14:creationId xmlns:p14="http://schemas.microsoft.com/office/powerpoint/2010/main" val="22113946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45</a:t>
            </a:fld>
            <a:endParaRPr lang="ja-JP" altLang="en-US">
              <a:solidFill>
                <a:prstClr val="black">
                  <a:tint val="75000"/>
                </a:prstClr>
              </a:solidFill>
            </a:endParaRPr>
          </a:p>
        </p:txBody>
      </p:sp>
      <p:sp>
        <p:nvSpPr>
          <p:cNvPr id="4" name="テキスト ボックス 3"/>
          <p:cNvSpPr txBox="1"/>
          <p:nvPr/>
        </p:nvSpPr>
        <p:spPr>
          <a:xfrm>
            <a:off x="0" y="6013589"/>
            <a:ext cx="9144000" cy="707886"/>
          </a:xfrm>
          <a:prstGeom prst="rect">
            <a:avLst/>
          </a:prstGeom>
          <a:noFill/>
        </p:spPr>
        <p:txBody>
          <a:bodyPr wrap="square" rtlCol="0">
            <a:spAutoFit/>
          </a:bodyPr>
          <a:lstStyle/>
          <a:p>
            <a:pPr algn="ctr"/>
            <a:r>
              <a:rPr kumimoji="1" lang="ja-JP" altLang="en-US" sz="4000" dirty="0" smtClean="0"/>
              <a:t>ご清聴ありがとうございました。</a:t>
            </a:r>
            <a:endParaRPr kumimoji="1" lang="ja-JP" altLang="en-US" sz="4000" dirty="0"/>
          </a:p>
        </p:txBody>
      </p:sp>
      <p:sp>
        <p:nvSpPr>
          <p:cNvPr id="5" name="円/楕円 4"/>
          <p:cNvSpPr/>
          <p:nvPr/>
        </p:nvSpPr>
        <p:spPr>
          <a:xfrm>
            <a:off x="1200725" y="1080660"/>
            <a:ext cx="6742545" cy="4897005"/>
          </a:xfrm>
          <a:prstGeom prst="ellipse">
            <a:avLst/>
          </a:prstGeom>
          <a:solidFill>
            <a:schemeClr val="accent6"/>
          </a:soli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lnSpc>
                <a:spcPct val="150000"/>
              </a:lnSpc>
            </a:pPr>
            <a:r>
              <a:rPr lang="ja-JP" altLang="en-US" sz="5400" dirty="0" smtClean="0">
                <a:latin typeface="HGS創英角ｺﾞｼｯｸUB" panose="020B0900000000000000" pitchFamily="50" charset="-128"/>
                <a:ea typeface="HGS創英角ｺﾞｼｯｸUB" panose="020B0900000000000000" pitchFamily="50" charset="-128"/>
              </a:rPr>
              <a:t>「ずっと住みたい」</a:t>
            </a:r>
            <a:endParaRPr lang="en-US" altLang="ja-JP" sz="5400" dirty="0" smtClean="0">
              <a:latin typeface="HGS創英角ｺﾞｼｯｸUB" panose="020B0900000000000000" pitchFamily="50" charset="-128"/>
              <a:ea typeface="HGS創英角ｺﾞｼｯｸUB" panose="020B0900000000000000" pitchFamily="50" charset="-128"/>
            </a:endParaRPr>
          </a:p>
          <a:p>
            <a:pPr algn="ctr">
              <a:lnSpc>
                <a:spcPct val="150000"/>
              </a:lnSpc>
            </a:pPr>
            <a:r>
              <a:rPr lang="ja-JP" altLang="en-US" sz="5400" dirty="0" smtClean="0">
                <a:latin typeface="HGS創英角ｺﾞｼｯｸUB" panose="020B0900000000000000" pitchFamily="50" charset="-128"/>
                <a:ea typeface="HGS創英角ｺﾞｼｯｸUB" panose="020B0900000000000000" pitchFamily="50" charset="-128"/>
              </a:rPr>
              <a:t>を叶える未来</a:t>
            </a:r>
            <a:r>
              <a:rPr lang="ja-JP" altLang="en-US" sz="5400" dirty="0">
                <a:latin typeface="HGS創英角ｺﾞｼｯｸUB" panose="020B0900000000000000" pitchFamily="50" charset="-128"/>
                <a:ea typeface="HGS創英角ｺﾞｼｯｸUB" panose="020B0900000000000000" pitchFamily="50" charset="-128"/>
              </a:rPr>
              <a:t>都市</a:t>
            </a:r>
            <a:endParaRPr lang="en-US" altLang="ja-JP" sz="5400" dirty="0" smtClean="0">
              <a:latin typeface="HGS創英角ｺﾞｼｯｸUB" panose="020B0900000000000000" pitchFamily="50" charset="-128"/>
              <a:ea typeface="HGS創英角ｺﾞｼｯｸUB" panose="020B0900000000000000" pitchFamily="50" charset="-128"/>
            </a:endParaRPr>
          </a:p>
        </p:txBody>
      </p:sp>
      <p:sp>
        <p:nvSpPr>
          <p:cNvPr id="7" name="正方形/長方形 6"/>
          <p:cNvSpPr/>
          <p:nvPr/>
        </p:nvSpPr>
        <p:spPr>
          <a:xfrm>
            <a:off x="0" y="0"/>
            <a:ext cx="5213287" cy="120032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ja-JP" altLang="en-US" sz="7200" b="0" cap="none" spc="0" dirty="0" smtClean="0">
                <a:ln w="0">
                  <a:noFill/>
                </a:ln>
                <a:solidFill>
                  <a:srgbClr val="00B050"/>
                </a:solidFill>
                <a:effectLst>
                  <a:innerShdw blurRad="63500" dist="50800">
                    <a:prstClr val="black">
                      <a:alpha val="50000"/>
                    </a:prstClr>
                  </a:innerShdw>
                </a:effectLst>
                <a:latin typeface="HGP創英角ﾎﾟｯﾌﾟ体" panose="040B0A00000000000000" pitchFamily="50" charset="-128"/>
                <a:ea typeface="HGP創英角ﾎﾟｯﾌﾟ体" panose="040B0A00000000000000" pitchFamily="50" charset="-128"/>
              </a:rPr>
              <a:t>つちうらいふ</a:t>
            </a:r>
            <a:endParaRPr lang="ja-JP" altLang="en-US" sz="7200" b="0" cap="none" spc="0" dirty="0">
              <a:ln w="0">
                <a:noFill/>
              </a:ln>
              <a:solidFill>
                <a:srgbClr val="00B050"/>
              </a:solidFill>
              <a:effectLst>
                <a:innerShdw blurRad="63500" dist="50800">
                  <a:prstClr val="black">
                    <a:alpha val="50000"/>
                  </a:prstClr>
                </a:innerShdw>
              </a:effectLst>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1642520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7400" y="65491"/>
            <a:ext cx="8468891" cy="1042092"/>
          </a:xfrm>
        </p:spPr>
        <p:txBody>
          <a:bodyPr/>
          <a:lstStyle/>
          <a:p>
            <a:r>
              <a:rPr kumimoji="1" lang="ja-JP" altLang="en-US" dirty="0" smtClean="0"/>
              <a:t>（補）新しい都市計画の取り組み</a:t>
            </a:r>
            <a:endParaRPr kumimoji="1" lang="ja-JP" altLang="en-US" dirty="0"/>
          </a:p>
        </p:txBody>
      </p:sp>
      <p:sp>
        <p:nvSpPr>
          <p:cNvPr id="3" name="コンテンツ プレースホルダー 2"/>
          <p:cNvSpPr>
            <a:spLocks noGrp="1"/>
          </p:cNvSpPr>
          <p:nvPr>
            <p:ph idx="1"/>
          </p:nvPr>
        </p:nvSpPr>
        <p:spPr>
          <a:xfrm>
            <a:off x="247135" y="1213509"/>
            <a:ext cx="8699157" cy="4710162"/>
          </a:xfrm>
        </p:spPr>
        <p:txBody>
          <a:bodyPr/>
          <a:lstStyle/>
          <a:p>
            <a:r>
              <a:rPr kumimoji="1" lang="ja-JP" altLang="en-US" dirty="0" smtClean="0"/>
              <a:t>立地適正化計画の導入</a:t>
            </a:r>
            <a:endParaRPr kumimoji="1" lang="ja-JP" altLang="en-US" dirty="0"/>
          </a:p>
        </p:txBody>
      </p:sp>
      <p:sp>
        <p:nvSpPr>
          <p:cNvPr id="4" name="スライド番号プレースホルダー 3"/>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46</a:t>
            </a:fld>
            <a:endParaRPr lang="ja-JP" altLang="en-US">
              <a:solidFill>
                <a:prstClr val="black">
                  <a:tint val="75000"/>
                </a:prstClr>
              </a:solidFill>
            </a:endParaRPr>
          </a:p>
        </p:txBody>
      </p:sp>
      <p:sp>
        <p:nvSpPr>
          <p:cNvPr id="5" name="円/楕円 4"/>
          <p:cNvSpPr/>
          <p:nvPr/>
        </p:nvSpPr>
        <p:spPr>
          <a:xfrm>
            <a:off x="5061908" y="1924243"/>
            <a:ext cx="3214620" cy="656403"/>
          </a:xfrm>
          <a:prstGeom prst="ellipse">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dirty="0" smtClean="0">
                <a:solidFill>
                  <a:schemeClr val="tx1"/>
                </a:solidFill>
              </a:rPr>
              <a:t>限られた財政</a:t>
            </a:r>
            <a:endParaRPr kumimoji="1" lang="ja-JP" altLang="en-US" sz="2800" dirty="0">
              <a:solidFill>
                <a:schemeClr val="tx1"/>
              </a:solidFill>
            </a:endParaRPr>
          </a:p>
        </p:txBody>
      </p:sp>
      <p:sp>
        <p:nvSpPr>
          <p:cNvPr id="6" name="円/楕円 5"/>
          <p:cNvSpPr/>
          <p:nvPr/>
        </p:nvSpPr>
        <p:spPr>
          <a:xfrm>
            <a:off x="247135" y="1924243"/>
            <a:ext cx="4670854" cy="963946"/>
          </a:xfrm>
          <a:prstGeom prst="ellipse">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dirty="0" smtClean="0">
                <a:solidFill>
                  <a:schemeClr val="tx1"/>
                </a:solidFill>
              </a:rPr>
              <a:t>高齢化・人口減少に起因する諸課題</a:t>
            </a:r>
            <a:endParaRPr kumimoji="1" lang="ja-JP" altLang="en-US" sz="2800" dirty="0">
              <a:solidFill>
                <a:schemeClr val="tx1"/>
              </a:solidFill>
            </a:endParaRPr>
          </a:p>
        </p:txBody>
      </p:sp>
      <p:sp>
        <p:nvSpPr>
          <p:cNvPr id="9" name="正方形/長方形 8"/>
          <p:cNvSpPr/>
          <p:nvPr/>
        </p:nvSpPr>
        <p:spPr>
          <a:xfrm>
            <a:off x="4855918" y="2686572"/>
            <a:ext cx="4246212" cy="3433683"/>
          </a:xfrm>
          <a:prstGeom prst="rect">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smtClean="0">
                <a:solidFill>
                  <a:schemeClr val="tx1"/>
                </a:solidFill>
                <a:effectLst/>
              </a:rPr>
              <a:t>基本理念</a:t>
            </a:r>
            <a:endParaRPr lang="en-US" altLang="ja-JP" sz="3200" dirty="0" smtClean="0">
              <a:solidFill>
                <a:schemeClr val="tx1"/>
              </a:solidFill>
              <a:effectLst/>
            </a:endParaRPr>
          </a:p>
          <a:p>
            <a:pPr algn="ctr"/>
            <a:r>
              <a:rPr lang="ja-JP" altLang="en-US" sz="3200" dirty="0" smtClean="0">
                <a:solidFill>
                  <a:schemeClr val="tx1"/>
                </a:solidFill>
                <a:effectLst/>
              </a:rPr>
              <a:t>「</a:t>
            </a:r>
            <a:r>
              <a:rPr lang="ja-JP" altLang="en-US" sz="3200" dirty="0" smtClean="0">
                <a:solidFill>
                  <a:srgbClr val="FF0000"/>
                </a:solidFill>
                <a:effectLst/>
              </a:rPr>
              <a:t>コンパクトシティ</a:t>
            </a:r>
            <a:endParaRPr lang="en-US" altLang="ja-JP" sz="3200" dirty="0" smtClean="0">
              <a:solidFill>
                <a:srgbClr val="FF0000"/>
              </a:solidFill>
              <a:effectLst/>
            </a:endParaRPr>
          </a:p>
          <a:p>
            <a:pPr algn="ctr"/>
            <a:r>
              <a:rPr lang="ja-JP" altLang="en-US" sz="3200" dirty="0" smtClean="0">
                <a:solidFill>
                  <a:srgbClr val="FF0000"/>
                </a:solidFill>
                <a:effectLst/>
              </a:rPr>
              <a:t>・プラス・ネットワーク</a:t>
            </a:r>
            <a:r>
              <a:rPr lang="ja-JP" altLang="en-US" sz="3200" dirty="0" smtClean="0">
                <a:solidFill>
                  <a:schemeClr val="tx1"/>
                </a:solidFill>
                <a:effectLst/>
              </a:rPr>
              <a:t>」</a:t>
            </a:r>
            <a:endParaRPr lang="en-US" altLang="ja-JP" sz="3200" dirty="0" smtClean="0">
              <a:solidFill>
                <a:schemeClr val="tx1"/>
              </a:solidFill>
              <a:effectLst/>
            </a:endParaRPr>
          </a:p>
          <a:p>
            <a:pPr algn="ctr"/>
            <a:r>
              <a:rPr lang="ja-JP" altLang="en-US" sz="3200" dirty="0" smtClean="0">
                <a:solidFill>
                  <a:schemeClr val="tx1"/>
                </a:solidFill>
                <a:effectLst/>
              </a:rPr>
              <a:t>都市</a:t>
            </a:r>
            <a:r>
              <a:rPr lang="ja-JP" altLang="en-US" sz="3200" dirty="0">
                <a:solidFill>
                  <a:schemeClr val="tx1"/>
                </a:solidFill>
                <a:effectLst/>
              </a:rPr>
              <a:t>施設や</a:t>
            </a:r>
            <a:r>
              <a:rPr lang="ja-JP" altLang="en-US" sz="3200" dirty="0" smtClean="0">
                <a:solidFill>
                  <a:schemeClr val="tx1"/>
                </a:solidFill>
                <a:effectLst/>
              </a:rPr>
              <a:t>居住</a:t>
            </a:r>
            <a:r>
              <a:rPr lang="ja-JP" altLang="en-US" sz="3200" dirty="0">
                <a:solidFill>
                  <a:schemeClr val="tx1"/>
                </a:solidFill>
                <a:effectLst/>
              </a:rPr>
              <a:t>地</a:t>
            </a:r>
            <a:r>
              <a:rPr lang="ja-JP" altLang="en-US" sz="3200" dirty="0" smtClean="0">
                <a:solidFill>
                  <a:schemeClr val="tx1"/>
                </a:solidFill>
                <a:effectLst/>
              </a:rPr>
              <a:t>を</a:t>
            </a:r>
            <a:endParaRPr lang="en-US" altLang="ja-JP" sz="3200" dirty="0" smtClean="0">
              <a:solidFill>
                <a:schemeClr val="tx1"/>
              </a:solidFill>
              <a:effectLst/>
            </a:endParaRPr>
          </a:p>
          <a:p>
            <a:pPr algn="ctr"/>
            <a:r>
              <a:rPr lang="ja-JP" altLang="en-US" sz="3200" dirty="0" smtClean="0">
                <a:solidFill>
                  <a:schemeClr val="tx1"/>
                </a:solidFill>
                <a:effectLst/>
              </a:rPr>
              <a:t>集約</a:t>
            </a:r>
            <a:r>
              <a:rPr lang="ja-JP" altLang="en-US" sz="3200" dirty="0">
                <a:solidFill>
                  <a:schemeClr val="tx1"/>
                </a:solidFill>
                <a:effectLst/>
              </a:rPr>
              <a:t>させることで、</a:t>
            </a:r>
          </a:p>
          <a:p>
            <a:pPr algn="ctr"/>
            <a:r>
              <a:rPr lang="ja-JP" altLang="en-US" sz="3200" dirty="0">
                <a:solidFill>
                  <a:schemeClr val="tx1"/>
                </a:solidFill>
                <a:effectLst/>
              </a:rPr>
              <a:t>上記の課題に対応</a:t>
            </a:r>
          </a:p>
        </p:txBody>
      </p:sp>
      <p:pic>
        <p:nvPicPr>
          <p:cNvPr id="11" name="図 10"/>
          <p:cNvPicPr>
            <a:picLocks noChangeAspect="1"/>
          </p:cNvPicPr>
          <p:nvPr/>
        </p:nvPicPr>
        <p:blipFill>
          <a:blip r:embed="rId2"/>
          <a:stretch>
            <a:fillRect/>
          </a:stretch>
        </p:blipFill>
        <p:spPr>
          <a:xfrm>
            <a:off x="420912" y="2978564"/>
            <a:ext cx="4323300" cy="3742911"/>
          </a:xfrm>
          <a:prstGeom prst="rect">
            <a:avLst/>
          </a:prstGeom>
        </p:spPr>
      </p:pic>
      <p:sp>
        <p:nvSpPr>
          <p:cNvPr id="12" name="テキスト ボックス 11"/>
          <p:cNvSpPr txBox="1"/>
          <p:nvPr/>
        </p:nvSpPr>
        <p:spPr>
          <a:xfrm>
            <a:off x="4700080" y="6311239"/>
            <a:ext cx="2278944" cy="646331"/>
          </a:xfrm>
          <a:prstGeom prst="rect">
            <a:avLst/>
          </a:prstGeom>
          <a:noFill/>
        </p:spPr>
        <p:txBody>
          <a:bodyPr wrap="square" rtlCol="0">
            <a:spAutoFit/>
          </a:bodyPr>
          <a:lstStyle/>
          <a:p>
            <a:r>
              <a:rPr lang="ja-JP" altLang="en-US" dirty="0"/>
              <a:t>（</a:t>
            </a:r>
            <a:r>
              <a:rPr lang="en-US" altLang="ja-JP" dirty="0"/>
              <a:t>2016</a:t>
            </a:r>
            <a:r>
              <a:rPr lang="ja-JP" altLang="en-US" dirty="0"/>
              <a:t>年</a:t>
            </a:r>
            <a:r>
              <a:rPr lang="en-US" altLang="ja-JP" dirty="0"/>
              <a:t>3</a:t>
            </a:r>
            <a:r>
              <a:rPr lang="ja-JP" altLang="en-US" dirty="0"/>
              <a:t>月</a:t>
            </a:r>
            <a:r>
              <a:rPr lang="ja-JP" altLang="en-US" dirty="0" smtClean="0"/>
              <a:t>時点）</a:t>
            </a:r>
            <a:endParaRPr lang="en-US" altLang="ja-JP" dirty="0" smtClean="0"/>
          </a:p>
          <a:p>
            <a:endParaRPr kumimoji="1" lang="ja-JP" altLang="en-US" dirty="0"/>
          </a:p>
        </p:txBody>
      </p:sp>
    </p:spTree>
    <p:extLst>
      <p:ext uri="{BB962C8B-B14F-4D97-AF65-F5344CB8AC3E}">
        <p14:creationId xmlns:p14="http://schemas.microsoft.com/office/powerpoint/2010/main" val="4011300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 name="グラフ 8"/>
          <p:cNvGraphicFramePr>
            <a:graphicFrameLocks/>
          </p:cNvGraphicFramePr>
          <p:nvPr>
            <p:extLst>
              <p:ext uri="{D42A27DB-BD31-4B8C-83A1-F6EECF244321}">
                <p14:modId xmlns:p14="http://schemas.microsoft.com/office/powerpoint/2010/main" val="2814234403"/>
              </p:ext>
            </p:extLst>
          </p:nvPr>
        </p:nvGraphicFramePr>
        <p:xfrm>
          <a:off x="309768" y="1245326"/>
          <a:ext cx="8538113" cy="5292625"/>
        </p:xfrm>
        <a:graphic>
          <a:graphicData uri="http://schemas.openxmlformats.org/drawingml/2006/chart">
            <c:chart xmlns:c="http://schemas.openxmlformats.org/drawingml/2006/chart" xmlns:r="http://schemas.openxmlformats.org/officeDocument/2006/relationships" r:id="rId3"/>
          </a:graphicData>
        </a:graphic>
      </p:graphicFrame>
      <p:sp>
        <p:nvSpPr>
          <p:cNvPr id="4" name="スライド番号プレースホルダー 3"/>
          <p:cNvSpPr>
            <a:spLocks noGrp="1"/>
          </p:cNvSpPr>
          <p:nvPr>
            <p:ph type="sldNum" sz="quarter" idx="12"/>
          </p:nvPr>
        </p:nvSpPr>
        <p:spPr/>
        <p:txBody>
          <a:bodyPr/>
          <a:lstStyle/>
          <a:p>
            <a:fld id="{478D6C10-8235-2F4E-9B6B-EAD05C470B7C}" type="slidenum">
              <a:rPr kumimoji="1" lang="ja-JP" altLang="en-US" smtClean="0"/>
              <a:t>47</a:t>
            </a:fld>
            <a:endParaRPr kumimoji="1" lang="ja-JP" altLang="en-US"/>
          </a:p>
        </p:txBody>
      </p:sp>
      <p:sp>
        <p:nvSpPr>
          <p:cNvPr id="12" name="テキスト ボックス 11"/>
          <p:cNvSpPr txBox="1"/>
          <p:nvPr/>
        </p:nvSpPr>
        <p:spPr>
          <a:xfrm>
            <a:off x="3290621" y="154697"/>
            <a:ext cx="2562755" cy="646331"/>
          </a:xfrm>
          <a:prstGeom prst="rect">
            <a:avLst/>
          </a:prstGeom>
          <a:noFill/>
        </p:spPr>
        <p:txBody>
          <a:bodyPr wrap="square" rtlCol="0">
            <a:spAutoFit/>
          </a:bodyPr>
          <a:lstStyle/>
          <a:p>
            <a:r>
              <a:rPr kumimoji="1" lang="ja-JP" altLang="en-US" sz="3600" dirty="0" smtClean="0"/>
              <a:t>地区別人口</a:t>
            </a:r>
            <a:endParaRPr kumimoji="1" lang="ja-JP" altLang="en-US" sz="3600" dirty="0"/>
          </a:p>
        </p:txBody>
      </p:sp>
      <p:pic>
        <p:nvPicPr>
          <p:cNvPr id="13" name="図 12"/>
          <p:cNvPicPr>
            <a:picLocks noChangeAspect="1"/>
          </p:cNvPicPr>
          <p:nvPr/>
        </p:nvPicPr>
        <p:blipFill>
          <a:blip r:embed="rId4"/>
          <a:stretch>
            <a:fillRect/>
          </a:stretch>
        </p:blipFill>
        <p:spPr>
          <a:xfrm>
            <a:off x="477401" y="48430"/>
            <a:ext cx="668769" cy="823607"/>
          </a:xfrm>
          <a:prstGeom prst="rect">
            <a:avLst/>
          </a:prstGeom>
        </p:spPr>
      </p:pic>
      <p:sp>
        <p:nvSpPr>
          <p:cNvPr id="14" name="正方形/長方形 13"/>
          <p:cNvSpPr/>
          <p:nvPr/>
        </p:nvSpPr>
        <p:spPr>
          <a:xfrm>
            <a:off x="-1" y="0"/>
            <a:ext cx="9144001" cy="924291"/>
          </a:xfrm>
          <a:prstGeom prst="rect">
            <a:avLst/>
          </a:prstGeom>
          <a:noFill/>
          <a:ln w="5715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四角形吹き出し 14"/>
          <p:cNvSpPr/>
          <p:nvPr/>
        </p:nvSpPr>
        <p:spPr>
          <a:xfrm>
            <a:off x="5351416" y="1467207"/>
            <a:ext cx="3056709" cy="1606087"/>
          </a:xfrm>
          <a:prstGeom prst="wedgeRectCallout">
            <a:avLst>
              <a:gd name="adj1" fmla="val -43016"/>
              <a:gd name="adj2" fmla="val 101231"/>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a:t>地区</a:t>
            </a:r>
            <a:r>
              <a:rPr lang="ja-JP" altLang="en-US" sz="3200" dirty="0" smtClean="0"/>
              <a:t>ごとで</a:t>
            </a:r>
            <a:endParaRPr lang="en-US" altLang="ja-JP" sz="3200" dirty="0" smtClean="0"/>
          </a:p>
          <a:p>
            <a:pPr algn="ctr"/>
            <a:r>
              <a:rPr lang="ja-JP" altLang="en-US" sz="3200" dirty="0"/>
              <a:t>人口</a:t>
            </a:r>
            <a:r>
              <a:rPr lang="ja-JP" altLang="en-US" sz="3200" dirty="0" smtClean="0"/>
              <a:t>には</a:t>
            </a:r>
            <a:endParaRPr lang="en-US" altLang="ja-JP" sz="3200" dirty="0" smtClean="0"/>
          </a:p>
          <a:p>
            <a:pPr algn="ctr"/>
            <a:r>
              <a:rPr lang="ja-JP" altLang="en-US" sz="3200" dirty="0"/>
              <a:t>差</a:t>
            </a:r>
            <a:r>
              <a:rPr lang="ja-JP" altLang="en-US" sz="3200" dirty="0" smtClean="0"/>
              <a:t>があ</a:t>
            </a:r>
            <a:r>
              <a:rPr lang="ja-JP" altLang="en-US" sz="3200" dirty="0"/>
              <a:t>る</a:t>
            </a:r>
            <a:endParaRPr lang="en-US" altLang="ja-JP" sz="3200" dirty="0" smtClean="0"/>
          </a:p>
        </p:txBody>
      </p:sp>
    </p:spTree>
    <p:extLst>
      <p:ext uri="{BB962C8B-B14F-4D97-AF65-F5344CB8AC3E}">
        <p14:creationId xmlns:p14="http://schemas.microsoft.com/office/powerpoint/2010/main" val="2618608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グラフ 7"/>
          <p:cNvGraphicFramePr>
            <a:graphicFrameLocks/>
          </p:cNvGraphicFramePr>
          <p:nvPr>
            <p:extLst>
              <p:ext uri="{D42A27DB-BD31-4B8C-83A1-F6EECF244321}">
                <p14:modId xmlns:p14="http://schemas.microsoft.com/office/powerpoint/2010/main" val="3818717997"/>
              </p:ext>
            </p:extLst>
          </p:nvPr>
        </p:nvGraphicFramePr>
        <p:xfrm>
          <a:off x="255331" y="2011680"/>
          <a:ext cx="8431468" cy="4737373"/>
        </p:xfrm>
        <a:graphic>
          <a:graphicData uri="http://schemas.openxmlformats.org/drawingml/2006/chart">
            <c:chart xmlns:c="http://schemas.openxmlformats.org/drawingml/2006/chart" xmlns:r="http://schemas.openxmlformats.org/officeDocument/2006/relationships" r:id="rId3"/>
          </a:graphicData>
        </a:graphic>
      </p:graphicFrame>
      <p:sp>
        <p:nvSpPr>
          <p:cNvPr id="4" name="スライド番号プレースホルダー 3"/>
          <p:cNvSpPr>
            <a:spLocks noGrp="1"/>
          </p:cNvSpPr>
          <p:nvPr>
            <p:ph type="sldNum" sz="quarter" idx="12"/>
          </p:nvPr>
        </p:nvSpPr>
        <p:spPr/>
        <p:txBody>
          <a:bodyPr/>
          <a:lstStyle/>
          <a:p>
            <a:fld id="{478D6C10-8235-2F4E-9B6B-EAD05C470B7C}" type="slidenum">
              <a:rPr kumimoji="1" lang="ja-JP" altLang="en-US" smtClean="0"/>
              <a:t>48</a:t>
            </a:fld>
            <a:endParaRPr kumimoji="1" lang="ja-JP" altLang="en-US"/>
          </a:p>
        </p:txBody>
      </p:sp>
      <p:sp>
        <p:nvSpPr>
          <p:cNvPr id="12" name="テキスト ボックス 11"/>
          <p:cNvSpPr txBox="1"/>
          <p:nvPr/>
        </p:nvSpPr>
        <p:spPr>
          <a:xfrm>
            <a:off x="2171341" y="146621"/>
            <a:ext cx="4801314" cy="646331"/>
          </a:xfrm>
          <a:prstGeom prst="rect">
            <a:avLst/>
          </a:prstGeom>
          <a:noFill/>
        </p:spPr>
        <p:txBody>
          <a:bodyPr wrap="none" rtlCol="0">
            <a:spAutoFit/>
          </a:bodyPr>
          <a:lstStyle/>
          <a:p>
            <a:r>
              <a:rPr kumimoji="1" lang="ja-JP" altLang="en-US" sz="3600" dirty="0" smtClean="0"/>
              <a:t>産業別就業者数の推移</a:t>
            </a:r>
            <a:endParaRPr kumimoji="1" lang="ja-JP" altLang="en-US" sz="3600" dirty="0"/>
          </a:p>
        </p:txBody>
      </p:sp>
      <p:pic>
        <p:nvPicPr>
          <p:cNvPr id="13" name="図 12"/>
          <p:cNvPicPr>
            <a:picLocks noChangeAspect="1"/>
          </p:cNvPicPr>
          <p:nvPr/>
        </p:nvPicPr>
        <p:blipFill>
          <a:blip r:embed="rId4"/>
          <a:stretch>
            <a:fillRect/>
          </a:stretch>
        </p:blipFill>
        <p:spPr>
          <a:xfrm>
            <a:off x="477401" y="48430"/>
            <a:ext cx="668769" cy="823607"/>
          </a:xfrm>
          <a:prstGeom prst="rect">
            <a:avLst/>
          </a:prstGeom>
        </p:spPr>
      </p:pic>
      <p:sp>
        <p:nvSpPr>
          <p:cNvPr id="14" name="正方形/長方形 13"/>
          <p:cNvSpPr/>
          <p:nvPr/>
        </p:nvSpPr>
        <p:spPr>
          <a:xfrm>
            <a:off x="-2" y="0"/>
            <a:ext cx="9144001" cy="924291"/>
          </a:xfrm>
          <a:prstGeom prst="rect">
            <a:avLst/>
          </a:prstGeom>
          <a:noFill/>
          <a:ln w="5715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四角形吹き出し 14"/>
          <p:cNvSpPr/>
          <p:nvPr/>
        </p:nvSpPr>
        <p:spPr>
          <a:xfrm>
            <a:off x="5818909" y="1010049"/>
            <a:ext cx="3238006" cy="1606087"/>
          </a:xfrm>
          <a:prstGeom prst="wedgeRectCallout">
            <a:avLst>
              <a:gd name="adj1" fmla="val -64384"/>
              <a:gd name="adj2" fmla="val 54600"/>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smtClean="0"/>
              <a:t>一次産業、</a:t>
            </a:r>
            <a:endParaRPr lang="en-US" altLang="ja-JP" sz="3200" dirty="0" smtClean="0"/>
          </a:p>
          <a:p>
            <a:pPr algn="ctr"/>
            <a:r>
              <a:rPr lang="ja-JP" altLang="en-US" sz="3200" dirty="0" smtClean="0"/>
              <a:t>二次産業は減少</a:t>
            </a:r>
            <a:endParaRPr lang="en-US" altLang="ja-JP" sz="3200" dirty="0" smtClean="0"/>
          </a:p>
        </p:txBody>
      </p:sp>
    </p:spTree>
    <p:extLst>
      <p:ext uri="{BB962C8B-B14F-4D97-AF65-F5344CB8AC3E}">
        <p14:creationId xmlns:p14="http://schemas.microsoft.com/office/powerpoint/2010/main" val="792430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テキスト ボックス 6"/>
          <p:cNvSpPr txBox="1"/>
          <p:nvPr/>
        </p:nvSpPr>
        <p:spPr>
          <a:xfrm>
            <a:off x="2402175" y="338172"/>
            <a:ext cx="4339650" cy="646331"/>
          </a:xfrm>
          <a:prstGeom prst="rect">
            <a:avLst/>
          </a:prstGeom>
          <a:noFill/>
        </p:spPr>
        <p:txBody>
          <a:bodyPr wrap="none" rtlCol="0">
            <a:spAutoFit/>
          </a:bodyPr>
          <a:lstStyle/>
          <a:p>
            <a:r>
              <a:rPr kumimoji="1" lang="ja-JP" altLang="en-US" sz="3600" dirty="0" smtClean="0"/>
              <a:t>中央地区</a:t>
            </a:r>
            <a:r>
              <a:rPr lang="ja-JP" altLang="en-US" sz="3600" dirty="0" smtClean="0"/>
              <a:t>の</a:t>
            </a:r>
            <a:r>
              <a:rPr kumimoji="1" lang="ja-JP" altLang="en-US" sz="3600" dirty="0" smtClean="0"/>
              <a:t>人口推移</a:t>
            </a:r>
            <a:endParaRPr kumimoji="1" lang="ja-JP" altLang="en-US" sz="3600" dirty="0"/>
          </a:p>
        </p:txBody>
      </p:sp>
      <p:pic>
        <p:nvPicPr>
          <p:cNvPr id="2" name="図 1"/>
          <p:cNvPicPr>
            <a:picLocks noChangeAspect="1"/>
          </p:cNvPicPr>
          <p:nvPr/>
        </p:nvPicPr>
        <p:blipFill>
          <a:blip r:embed="rId3"/>
          <a:stretch>
            <a:fillRect/>
          </a:stretch>
        </p:blipFill>
        <p:spPr>
          <a:xfrm>
            <a:off x="309768" y="100683"/>
            <a:ext cx="836403" cy="1030053"/>
          </a:xfrm>
          <a:prstGeom prst="rect">
            <a:avLst/>
          </a:prstGeom>
        </p:spPr>
      </p:pic>
      <p:sp>
        <p:nvSpPr>
          <p:cNvPr id="3" name="正方形/長方形 2"/>
          <p:cNvSpPr/>
          <p:nvPr/>
        </p:nvSpPr>
        <p:spPr>
          <a:xfrm>
            <a:off x="0" y="0"/>
            <a:ext cx="9144000" cy="1207003"/>
          </a:xfrm>
          <a:prstGeom prst="rect">
            <a:avLst/>
          </a:prstGeom>
          <a:noFill/>
          <a:ln w="5715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aphicFrame>
        <p:nvGraphicFramePr>
          <p:cNvPr id="9" name="グラフ 8"/>
          <p:cNvGraphicFramePr>
            <a:graphicFrameLocks/>
          </p:cNvGraphicFramePr>
          <p:nvPr>
            <p:extLst>
              <p:ext uri="{D42A27DB-BD31-4B8C-83A1-F6EECF244321}">
                <p14:modId xmlns:p14="http://schemas.microsoft.com/office/powerpoint/2010/main" val="2797061133"/>
              </p:ext>
            </p:extLst>
          </p:nvPr>
        </p:nvGraphicFramePr>
        <p:xfrm>
          <a:off x="309768" y="1207004"/>
          <a:ext cx="8834232" cy="5399506"/>
        </p:xfrm>
        <a:graphic>
          <a:graphicData uri="http://schemas.openxmlformats.org/drawingml/2006/chart">
            <c:chart xmlns:c="http://schemas.openxmlformats.org/drawingml/2006/chart" xmlns:r="http://schemas.openxmlformats.org/officeDocument/2006/relationships" r:id="rId4"/>
          </a:graphicData>
        </a:graphic>
      </p:graphicFrame>
      <p:sp>
        <p:nvSpPr>
          <p:cNvPr id="4" name="スライド番号プレースホルダー 3"/>
          <p:cNvSpPr>
            <a:spLocks noGrp="1"/>
          </p:cNvSpPr>
          <p:nvPr>
            <p:ph type="sldNum" sz="quarter" idx="12"/>
          </p:nvPr>
        </p:nvSpPr>
        <p:spPr/>
        <p:txBody>
          <a:bodyPr/>
          <a:lstStyle/>
          <a:p>
            <a:fld id="{478D6C10-8235-2F4E-9B6B-EAD05C470B7C}" type="slidenum">
              <a:rPr kumimoji="1" lang="ja-JP" altLang="en-US" smtClean="0"/>
              <a:t>49</a:t>
            </a:fld>
            <a:endParaRPr kumimoji="1" lang="ja-JP" altLang="en-US"/>
          </a:p>
        </p:txBody>
      </p:sp>
    </p:spTree>
    <p:extLst>
      <p:ext uri="{BB962C8B-B14F-4D97-AF65-F5344CB8AC3E}">
        <p14:creationId xmlns:p14="http://schemas.microsoft.com/office/powerpoint/2010/main" val="3491619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3"/>
          <p:cNvSpPr>
            <a:spLocks noGrp="1"/>
          </p:cNvSpPr>
          <p:nvPr>
            <p:ph type="title"/>
          </p:nvPr>
        </p:nvSpPr>
        <p:spPr/>
        <p:txBody>
          <a:bodyPr/>
          <a:lstStyle/>
          <a:p>
            <a:r>
              <a:rPr kumimoji="1" lang="ja-JP" altLang="en-US" dirty="0" smtClean="0"/>
              <a:t>地域別高齢化率</a:t>
            </a:r>
            <a:endParaRPr kumimoji="1" lang="ja-JP" altLang="en-US" dirty="0"/>
          </a:p>
        </p:txBody>
      </p:sp>
      <p:sp>
        <p:nvSpPr>
          <p:cNvPr id="4" name="スライド番号プレースホルダー 3"/>
          <p:cNvSpPr>
            <a:spLocks noGrp="1"/>
          </p:cNvSpPr>
          <p:nvPr>
            <p:ph type="sldNum" sz="quarter" idx="12"/>
          </p:nvPr>
        </p:nvSpPr>
        <p:spPr/>
        <p:txBody>
          <a:bodyPr/>
          <a:lstStyle/>
          <a:p>
            <a:fld id="{478D6C10-8235-2F4E-9B6B-EAD05C470B7C}" type="slidenum">
              <a:rPr kumimoji="1" lang="ja-JP" altLang="en-US" smtClean="0"/>
              <a:t>5</a:t>
            </a:fld>
            <a:endParaRPr kumimoji="1" lang="ja-JP" altLang="en-US" dirty="0"/>
          </a:p>
        </p:txBody>
      </p:sp>
      <p:pic>
        <p:nvPicPr>
          <p:cNvPr id="5" name="図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7653" y="634181"/>
            <a:ext cx="4410539" cy="6232524"/>
          </a:xfrm>
          <a:prstGeom prst="rect">
            <a:avLst/>
          </a:prstGeom>
        </p:spPr>
      </p:pic>
      <p:grpSp>
        <p:nvGrpSpPr>
          <p:cNvPr id="16" name="グループ化 15"/>
          <p:cNvGrpSpPr/>
          <p:nvPr/>
        </p:nvGrpSpPr>
        <p:grpSpPr>
          <a:xfrm>
            <a:off x="2998168" y="1266026"/>
            <a:ext cx="5831372" cy="1359187"/>
            <a:chOff x="2756431" y="832494"/>
            <a:chExt cx="2850041" cy="1002415"/>
          </a:xfrm>
        </p:grpSpPr>
        <p:cxnSp>
          <p:nvCxnSpPr>
            <p:cNvPr id="7" name="直線コネクタ 6"/>
            <p:cNvCxnSpPr/>
            <p:nvPr/>
          </p:nvCxnSpPr>
          <p:spPr>
            <a:xfrm flipV="1">
              <a:off x="2756431" y="1325645"/>
              <a:ext cx="1039714" cy="22353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円/楕円 7"/>
            <p:cNvSpPr/>
            <p:nvPr/>
          </p:nvSpPr>
          <p:spPr>
            <a:xfrm>
              <a:off x="3796145" y="832494"/>
              <a:ext cx="1810327" cy="1002415"/>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kumimoji="1" lang="ja-JP" altLang="en-US" sz="2400" dirty="0" smtClean="0"/>
                <a:t>市北側：高い</a:t>
              </a:r>
              <a:endParaRPr kumimoji="1" lang="ja-JP" altLang="en-US" sz="2400" dirty="0"/>
            </a:p>
          </p:txBody>
        </p:sp>
      </p:grpSp>
      <p:grpSp>
        <p:nvGrpSpPr>
          <p:cNvPr id="17" name="グループ化 16"/>
          <p:cNvGrpSpPr/>
          <p:nvPr/>
        </p:nvGrpSpPr>
        <p:grpSpPr>
          <a:xfrm>
            <a:off x="3347844" y="2850131"/>
            <a:ext cx="5522900" cy="1380570"/>
            <a:chOff x="2294555" y="832494"/>
            <a:chExt cx="3311918" cy="1002415"/>
          </a:xfrm>
        </p:grpSpPr>
        <p:cxnSp>
          <p:nvCxnSpPr>
            <p:cNvPr id="18" name="直線コネクタ 17"/>
            <p:cNvCxnSpPr>
              <a:endCxn id="19" idx="2"/>
            </p:cNvCxnSpPr>
            <p:nvPr/>
          </p:nvCxnSpPr>
          <p:spPr>
            <a:xfrm flipV="1">
              <a:off x="2294555" y="1333702"/>
              <a:ext cx="1151871" cy="8555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円/楕円 18"/>
            <p:cNvSpPr/>
            <p:nvPr/>
          </p:nvSpPr>
          <p:spPr>
            <a:xfrm>
              <a:off x="3446426" y="832494"/>
              <a:ext cx="2160047" cy="1002415"/>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kumimoji="1" lang="ja-JP" altLang="en-US" sz="2400" dirty="0" smtClean="0"/>
                <a:t>常磐線沿線：低い</a:t>
              </a:r>
              <a:endParaRPr kumimoji="1" lang="ja-JP" altLang="en-US" sz="2400" dirty="0"/>
            </a:p>
          </p:txBody>
        </p:sp>
      </p:grpSp>
      <p:grpSp>
        <p:nvGrpSpPr>
          <p:cNvPr id="20" name="グループ化 19"/>
          <p:cNvGrpSpPr/>
          <p:nvPr/>
        </p:nvGrpSpPr>
        <p:grpSpPr>
          <a:xfrm>
            <a:off x="2890684" y="4055806"/>
            <a:ext cx="5980058" cy="1814801"/>
            <a:chOff x="601217" y="191369"/>
            <a:chExt cx="5980058" cy="1814801"/>
          </a:xfrm>
        </p:grpSpPr>
        <p:cxnSp>
          <p:nvCxnSpPr>
            <p:cNvPr id="21" name="直線コネクタ 20"/>
            <p:cNvCxnSpPr>
              <a:endCxn id="22" idx="2"/>
            </p:cNvCxnSpPr>
            <p:nvPr/>
          </p:nvCxnSpPr>
          <p:spPr>
            <a:xfrm>
              <a:off x="601217" y="191369"/>
              <a:ext cx="2698955" cy="114233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円/楕円 21"/>
            <p:cNvSpPr/>
            <p:nvPr/>
          </p:nvSpPr>
          <p:spPr>
            <a:xfrm>
              <a:off x="3300172" y="661232"/>
              <a:ext cx="3281103" cy="134493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2400" dirty="0" smtClean="0"/>
                <a:t>中心</a:t>
              </a:r>
              <a:r>
                <a:rPr lang="ja-JP" altLang="en-US" sz="2400" dirty="0"/>
                <a:t>部</a:t>
              </a:r>
              <a:r>
                <a:rPr lang="ja-JP" altLang="en-US" sz="2400" dirty="0" smtClean="0"/>
                <a:t>：高いところあり</a:t>
              </a:r>
              <a:endParaRPr kumimoji="1" lang="ja-JP" altLang="en-US" sz="2400" dirty="0"/>
            </a:p>
          </p:txBody>
        </p:sp>
      </p:grpSp>
    </p:spTree>
    <p:extLst>
      <p:ext uri="{BB962C8B-B14F-4D97-AF65-F5344CB8AC3E}">
        <p14:creationId xmlns:p14="http://schemas.microsoft.com/office/powerpoint/2010/main" val="292178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テキスト ボックス 6"/>
          <p:cNvSpPr txBox="1"/>
          <p:nvPr/>
        </p:nvSpPr>
        <p:spPr>
          <a:xfrm>
            <a:off x="2402175" y="292543"/>
            <a:ext cx="4339650" cy="646331"/>
          </a:xfrm>
          <a:prstGeom prst="rect">
            <a:avLst/>
          </a:prstGeom>
          <a:noFill/>
        </p:spPr>
        <p:txBody>
          <a:bodyPr wrap="none" rtlCol="0">
            <a:spAutoFit/>
          </a:bodyPr>
          <a:lstStyle/>
          <a:p>
            <a:r>
              <a:rPr kumimoji="1" lang="ja-JP" altLang="en-US" sz="3600" dirty="0" smtClean="0"/>
              <a:t>南部地区</a:t>
            </a:r>
            <a:r>
              <a:rPr lang="ja-JP" altLang="en-US" sz="3600" dirty="0" smtClean="0"/>
              <a:t>の</a:t>
            </a:r>
            <a:r>
              <a:rPr kumimoji="1" lang="ja-JP" altLang="en-US" sz="3600" dirty="0" smtClean="0"/>
              <a:t>人口推移</a:t>
            </a:r>
            <a:endParaRPr kumimoji="1" lang="ja-JP" altLang="en-US" sz="3600" dirty="0"/>
          </a:p>
        </p:txBody>
      </p:sp>
      <p:pic>
        <p:nvPicPr>
          <p:cNvPr id="2" name="図 1"/>
          <p:cNvPicPr>
            <a:picLocks noChangeAspect="1"/>
          </p:cNvPicPr>
          <p:nvPr/>
        </p:nvPicPr>
        <p:blipFill>
          <a:blip r:embed="rId3"/>
          <a:stretch>
            <a:fillRect/>
          </a:stretch>
        </p:blipFill>
        <p:spPr>
          <a:xfrm>
            <a:off x="309768" y="100683"/>
            <a:ext cx="836403" cy="1030053"/>
          </a:xfrm>
          <a:prstGeom prst="rect">
            <a:avLst/>
          </a:prstGeom>
        </p:spPr>
      </p:pic>
      <p:sp>
        <p:nvSpPr>
          <p:cNvPr id="3" name="正方形/長方形 2"/>
          <p:cNvSpPr/>
          <p:nvPr/>
        </p:nvSpPr>
        <p:spPr>
          <a:xfrm>
            <a:off x="0" y="0"/>
            <a:ext cx="9144000" cy="1207003"/>
          </a:xfrm>
          <a:prstGeom prst="rect">
            <a:avLst/>
          </a:prstGeom>
          <a:noFill/>
          <a:ln w="5715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aphicFrame>
        <p:nvGraphicFramePr>
          <p:cNvPr id="8" name="グラフ 7"/>
          <p:cNvGraphicFramePr>
            <a:graphicFrameLocks/>
          </p:cNvGraphicFramePr>
          <p:nvPr>
            <p:extLst>
              <p:ext uri="{D42A27DB-BD31-4B8C-83A1-F6EECF244321}">
                <p14:modId xmlns:p14="http://schemas.microsoft.com/office/powerpoint/2010/main" val="1657701841"/>
              </p:ext>
            </p:extLst>
          </p:nvPr>
        </p:nvGraphicFramePr>
        <p:xfrm>
          <a:off x="309768" y="1207003"/>
          <a:ext cx="8834232" cy="5428045"/>
        </p:xfrm>
        <a:graphic>
          <a:graphicData uri="http://schemas.openxmlformats.org/drawingml/2006/chart">
            <c:chart xmlns:c="http://schemas.openxmlformats.org/drawingml/2006/chart" xmlns:r="http://schemas.openxmlformats.org/officeDocument/2006/relationships" r:id="rId4"/>
          </a:graphicData>
        </a:graphic>
      </p:graphicFrame>
      <p:sp>
        <p:nvSpPr>
          <p:cNvPr id="4" name="スライド番号プレースホルダー 3"/>
          <p:cNvSpPr>
            <a:spLocks noGrp="1"/>
          </p:cNvSpPr>
          <p:nvPr>
            <p:ph type="sldNum" sz="quarter" idx="12"/>
          </p:nvPr>
        </p:nvSpPr>
        <p:spPr/>
        <p:txBody>
          <a:bodyPr/>
          <a:lstStyle/>
          <a:p>
            <a:fld id="{478D6C10-8235-2F4E-9B6B-EAD05C470B7C}" type="slidenum">
              <a:rPr kumimoji="1" lang="ja-JP" altLang="en-US" smtClean="0"/>
              <a:t>50</a:t>
            </a:fld>
            <a:endParaRPr kumimoji="1" lang="ja-JP" altLang="en-US"/>
          </a:p>
        </p:txBody>
      </p:sp>
    </p:spTree>
    <p:extLst>
      <p:ext uri="{BB962C8B-B14F-4D97-AF65-F5344CB8AC3E}">
        <p14:creationId xmlns:p14="http://schemas.microsoft.com/office/powerpoint/2010/main" val="3759342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テキスト ボックス 6"/>
          <p:cNvSpPr txBox="1"/>
          <p:nvPr/>
        </p:nvSpPr>
        <p:spPr>
          <a:xfrm>
            <a:off x="2402175" y="292543"/>
            <a:ext cx="4339650" cy="646331"/>
          </a:xfrm>
          <a:prstGeom prst="rect">
            <a:avLst/>
          </a:prstGeom>
          <a:noFill/>
        </p:spPr>
        <p:txBody>
          <a:bodyPr wrap="none" rtlCol="0">
            <a:spAutoFit/>
          </a:bodyPr>
          <a:lstStyle/>
          <a:p>
            <a:r>
              <a:rPr lang="ja-JP" altLang="en-US" sz="3600" dirty="0" smtClean="0"/>
              <a:t>北部</a:t>
            </a:r>
            <a:r>
              <a:rPr kumimoji="1" lang="ja-JP" altLang="en-US" sz="3600" dirty="0" smtClean="0"/>
              <a:t>地区</a:t>
            </a:r>
            <a:r>
              <a:rPr lang="ja-JP" altLang="en-US" sz="3600" dirty="0" smtClean="0"/>
              <a:t>の</a:t>
            </a:r>
            <a:r>
              <a:rPr kumimoji="1" lang="ja-JP" altLang="en-US" sz="3600" dirty="0" smtClean="0"/>
              <a:t>人口推移</a:t>
            </a:r>
            <a:endParaRPr kumimoji="1" lang="ja-JP" altLang="en-US" sz="3600" dirty="0"/>
          </a:p>
        </p:txBody>
      </p:sp>
      <p:pic>
        <p:nvPicPr>
          <p:cNvPr id="2" name="図 1"/>
          <p:cNvPicPr>
            <a:picLocks noChangeAspect="1"/>
          </p:cNvPicPr>
          <p:nvPr/>
        </p:nvPicPr>
        <p:blipFill>
          <a:blip r:embed="rId3"/>
          <a:stretch>
            <a:fillRect/>
          </a:stretch>
        </p:blipFill>
        <p:spPr>
          <a:xfrm>
            <a:off x="309768" y="100683"/>
            <a:ext cx="836403" cy="1030053"/>
          </a:xfrm>
          <a:prstGeom prst="rect">
            <a:avLst/>
          </a:prstGeom>
        </p:spPr>
      </p:pic>
      <p:sp>
        <p:nvSpPr>
          <p:cNvPr id="3" name="正方形/長方形 2"/>
          <p:cNvSpPr/>
          <p:nvPr/>
        </p:nvSpPr>
        <p:spPr>
          <a:xfrm>
            <a:off x="0" y="0"/>
            <a:ext cx="9144000" cy="1207003"/>
          </a:xfrm>
          <a:prstGeom prst="rect">
            <a:avLst/>
          </a:prstGeom>
          <a:noFill/>
          <a:ln w="5715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aphicFrame>
        <p:nvGraphicFramePr>
          <p:cNvPr id="6" name="グラフ 5"/>
          <p:cNvGraphicFramePr>
            <a:graphicFrameLocks/>
          </p:cNvGraphicFramePr>
          <p:nvPr>
            <p:extLst>
              <p:ext uri="{D42A27DB-BD31-4B8C-83A1-F6EECF244321}">
                <p14:modId xmlns:p14="http://schemas.microsoft.com/office/powerpoint/2010/main" val="2219578540"/>
              </p:ext>
            </p:extLst>
          </p:nvPr>
        </p:nvGraphicFramePr>
        <p:xfrm>
          <a:off x="309768" y="1207004"/>
          <a:ext cx="8834232" cy="5428044"/>
        </p:xfrm>
        <a:graphic>
          <a:graphicData uri="http://schemas.openxmlformats.org/drawingml/2006/chart">
            <c:chart xmlns:c="http://schemas.openxmlformats.org/drawingml/2006/chart" xmlns:r="http://schemas.openxmlformats.org/officeDocument/2006/relationships" r:id="rId4"/>
          </a:graphicData>
        </a:graphic>
      </p:graphicFrame>
      <p:sp>
        <p:nvSpPr>
          <p:cNvPr id="4" name="スライド番号プレースホルダー 3"/>
          <p:cNvSpPr>
            <a:spLocks noGrp="1"/>
          </p:cNvSpPr>
          <p:nvPr>
            <p:ph type="sldNum" sz="quarter" idx="12"/>
          </p:nvPr>
        </p:nvSpPr>
        <p:spPr/>
        <p:txBody>
          <a:bodyPr/>
          <a:lstStyle/>
          <a:p>
            <a:fld id="{478D6C10-8235-2F4E-9B6B-EAD05C470B7C}" type="slidenum">
              <a:rPr kumimoji="1" lang="ja-JP" altLang="en-US" smtClean="0"/>
              <a:t>51</a:t>
            </a:fld>
            <a:endParaRPr kumimoji="1" lang="ja-JP" altLang="en-US"/>
          </a:p>
        </p:txBody>
      </p:sp>
    </p:spTree>
    <p:extLst>
      <p:ext uri="{BB962C8B-B14F-4D97-AF65-F5344CB8AC3E}">
        <p14:creationId xmlns:p14="http://schemas.microsoft.com/office/powerpoint/2010/main" val="328790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テキスト ボックス 6"/>
          <p:cNvSpPr txBox="1"/>
          <p:nvPr/>
        </p:nvSpPr>
        <p:spPr>
          <a:xfrm>
            <a:off x="2402175" y="326511"/>
            <a:ext cx="4339650" cy="646331"/>
          </a:xfrm>
          <a:prstGeom prst="rect">
            <a:avLst/>
          </a:prstGeom>
          <a:noFill/>
        </p:spPr>
        <p:txBody>
          <a:bodyPr wrap="none" rtlCol="0">
            <a:spAutoFit/>
          </a:bodyPr>
          <a:lstStyle/>
          <a:p>
            <a:r>
              <a:rPr kumimoji="1" lang="ja-JP" altLang="en-US" sz="3600" dirty="0" smtClean="0"/>
              <a:t>新治地区</a:t>
            </a:r>
            <a:r>
              <a:rPr lang="ja-JP" altLang="en-US" sz="3600" dirty="0" smtClean="0"/>
              <a:t>の</a:t>
            </a:r>
            <a:r>
              <a:rPr kumimoji="1" lang="ja-JP" altLang="en-US" sz="3600" dirty="0" smtClean="0"/>
              <a:t>人口推移</a:t>
            </a:r>
            <a:endParaRPr kumimoji="1" lang="ja-JP" altLang="en-US" sz="3600" dirty="0"/>
          </a:p>
        </p:txBody>
      </p:sp>
      <p:pic>
        <p:nvPicPr>
          <p:cNvPr id="2" name="図 1"/>
          <p:cNvPicPr>
            <a:picLocks noChangeAspect="1"/>
          </p:cNvPicPr>
          <p:nvPr/>
        </p:nvPicPr>
        <p:blipFill>
          <a:blip r:embed="rId3"/>
          <a:stretch>
            <a:fillRect/>
          </a:stretch>
        </p:blipFill>
        <p:spPr>
          <a:xfrm>
            <a:off x="309768" y="100683"/>
            <a:ext cx="836403" cy="1030053"/>
          </a:xfrm>
          <a:prstGeom prst="rect">
            <a:avLst/>
          </a:prstGeom>
        </p:spPr>
      </p:pic>
      <p:sp>
        <p:nvSpPr>
          <p:cNvPr id="3" name="正方形/長方形 2"/>
          <p:cNvSpPr/>
          <p:nvPr/>
        </p:nvSpPr>
        <p:spPr>
          <a:xfrm>
            <a:off x="0" y="0"/>
            <a:ext cx="9144000" cy="1207003"/>
          </a:xfrm>
          <a:prstGeom prst="rect">
            <a:avLst/>
          </a:prstGeom>
          <a:noFill/>
          <a:ln w="5715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aphicFrame>
        <p:nvGraphicFramePr>
          <p:cNvPr id="8" name="グラフ 7"/>
          <p:cNvGraphicFramePr>
            <a:graphicFrameLocks/>
          </p:cNvGraphicFramePr>
          <p:nvPr>
            <p:extLst>
              <p:ext uri="{D42A27DB-BD31-4B8C-83A1-F6EECF244321}">
                <p14:modId xmlns:p14="http://schemas.microsoft.com/office/powerpoint/2010/main" val="530254058"/>
              </p:ext>
            </p:extLst>
          </p:nvPr>
        </p:nvGraphicFramePr>
        <p:xfrm>
          <a:off x="309768" y="1207004"/>
          <a:ext cx="8834231" cy="5442314"/>
        </p:xfrm>
        <a:graphic>
          <a:graphicData uri="http://schemas.openxmlformats.org/drawingml/2006/chart">
            <c:chart xmlns:c="http://schemas.openxmlformats.org/drawingml/2006/chart" xmlns:r="http://schemas.openxmlformats.org/officeDocument/2006/relationships" r:id="rId4"/>
          </a:graphicData>
        </a:graphic>
      </p:graphicFrame>
      <p:sp>
        <p:nvSpPr>
          <p:cNvPr id="4" name="スライド番号プレースホルダー 3"/>
          <p:cNvSpPr>
            <a:spLocks noGrp="1"/>
          </p:cNvSpPr>
          <p:nvPr>
            <p:ph type="sldNum" sz="quarter" idx="12"/>
          </p:nvPr>
        </p:nvSpPr>
        <p:spPr/>
        <p:txBody>
          <a:bodyPr/>
          <a:lstStyle/>
          <a:p>
            <a:fld id="{478D6C10-8235-2F4E-9B6B-EAD05C470B7C}" type="slidenum">
              <a:rPr kumimoji="1" lang="ja-JP" altLang="en-US" smtClean="0"/>
              <a:t>52</a:t>
            </a:fld>
            <a:endParaRPr kumimoji="1" lang="ja-JP" altLang="en-US"/>
          </a:p>
        </p:txBody>
      </p:sp>
    </p:spTree>
    <p:extLst>
      <p:ext uri="{BB962C8B-B14F-4D97-AF65-F5344CB8AC3E}">
        <p14:creationId xmlns:p14="http://schemas.microsoft.com/office/powerpoint/2010/main" val="377105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正方形/長方形 5"/>
          <p:cNvSpPr/>
          <p:nvPr/>
        </p:nvSpPr>
        <p:spPr>
          <a:xfrm>
            <a:off x="0" y="5886032"/>
            <a:ext cx="9144000" cy="971968"/>
          </a:xfrm>
          <a:prstGeom prst="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smtClean="0"/>
              <a:t>流出は増加、流入は減少</a:t>
            </a:r>
            <a:endParaRPr kumimoji="1" lang="ja-JP" altLang="en-US" sz="3200" dirty="0"/>
          </a:p>
        </p:txBody>
      </p:sp>
      <p:sp>
        <p:nvSpPr>
          <p:cNvPr id="7" name="テキスト ボックス 6"/>
          <p:cNvSpPr txBox="1"/>
          <p:nvPr/>
        </p:nvSpPr>
        <p:spPr>
          <a:xfrm>
            <a:off x="2633007" y="329510"/>
            <a:ext cx="3877985" cy="646331"/>
          </a:xfrm>
          <a:prstGeom prst="rect">
            <a:avLst/>
          </a:prstGeom>
          <a:noFill/>
        </p:spPr>
        <p:txBody>
          <a:bodyPr wrap="none" rtlCol="0">
            <a:spAutoFit/>
          </a:bodyPr>
          <a:lstStyle/>
          <a:p>
            <a:r>
              <a:rPr lang="ja-JP" altLang="en-US" sz="3600" dirty="0" smtClean="0"/>
              <a:t>流出入人口の推移</a:t>
            </a:r>
            <a:endParaRPr kumimoji="1" lang="ja-JP" altLang="en-US" sz="3600" dirty="0"/>
          </a:p>
        </p:txBody>
      </p:sp>
      <p:pic>
        <p:nvPicPr>
          <p:cNvPr id="2" name="図 1"/>
          <p:cNvPicPr>
            <a:picLocks noChangeAspect="1"/>
          </p:cNvPicPr>
          <p:nvPr/>
        </p:nvPicPr>
        <p:blipFill>
          <a:blip r:embed="rId3"/>
          <a:stretch>
            <a:fillRect/>
          </a:stretch>
        </p:blipFill>
        <p:spPr>
          <a:xfrm>
            <a:off x="309768" y="100683"/>
            <a:ext cx="836403" cy="1030053"/>
          </a:xfrm>
          <a:prstGeom prst="rect">
            <a:avLst/>
          </a:prstGeom>
        </p:spPr>
      </p:pic>
      <p:sp>
        <p:nvSpPr>
          <p:cNvPr id="3" name="正方形/長方形 2"/>
          <p:cNvSpPr/>
          <p:nvPr/>
        </p:nvSpPr>
        <p:spPr>
          <a:xfrm>
            <a:off x="0" y="0"/>
            <a:ext cx="9144000" cy="1207003"/>
          </a:xfrm>
          <a:prstGeom prst="rect">
            <a:avLst/>
          </a:prstGeom>
          <a:noFill/>
          <a:ln w="5715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aphicFrame>
        <p:nvGraphicFramePr>
          <p:cNvPr id="9" name="グラフ 8"/>
          <p:cNvGraphicFramePr>
            <a:graphicFrameLocks/>
          </p:cNvGraphicFramePr>
          <p:nvPr>
            <p:extLst>
              <p:ext uri="{D42A27DB-BD31-4B8C-83A1-F6EECF244321}">
                <p14:modId xmlns:p14="http://schemas.microsoft.com/office/powerpoint/2010/main" val="2176222721"/>
              </p:ext>
            </p:extLst>
          </p:nvPr>
        </p:nvGraphicFramePr>
        <p:xfrm>
          <a:off x="445884" y="1317624"/>
          <a:ext cx="8431261" cy="4568407"/>
        </p:xfrm>
        <a:graphic>
          <a:graphicData uri="http://schemas.openxmlformats.org/drawingml/2006/chart">
            <c:chart xmlns:c="http://schemas.openxmlformats.org/drawingml/2006/chart" xmlns:r="http://schemas.openxmlformats.org/officeDocument/2006/relationships" r:id="rId4"/>
          </a:graphicData>
        </a:graphic>
      </p:graphicFrame>
      <p:sp>
        <p:nvSpPr>
          <p:cNvPr id="4" name="スライド番号プレースホルダー 3"/>
          <p:cNvSpPr>
            <a:spLocks noGrp="1"/>
          </p:cNvSpPr>
          <p:nvPr>
            <p:ph type="sldNum" sz="quarter" idx="12"/>
          </p:nvPr>
        </p:nvSpPr>
        <p:spPr/>
        <p:txBody>
          <a:bodyPr/>
          <a:lstStyle/>
          <a:p>
            <a:fld id="{478D6C10-8235-2F4E-9B6B-EAD05C470B7C}" type="slidenum">
              <a:rPr kumimoji="1" lang="ja-JP" altLang="en-US" smtClean="0"/>
              <a:t>53</a:t>
            </a:fld>
            <a:endParaRPr kumimoji="1" lang="ja-JP" altLang="en-US"/>
          </a:p>
        </p:txBody>
      </p:sp>
    </p:spTree>
    <p:extLst>
      <p:ext uri="{BB962C8B-B14F-4D97-AF65-F5344CB8AC3E}">
        <p14:creationId xmlns:p14="http://schemas.microsoft.com/office/powerpoint/2010/main" val="3365143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正方形/長方形 5"/>
          <p:cNvSpPr/>
          <p:nvPr/>
        </p:nvSpPr>
        <p:spPr>
          <a:xfrm>
            <a:off x="0" y="5886032"/>
            <a:ext cx="9144000" cy="971968"/>
          </a:xfrm>
          <a:prstGeom prst="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en-US" sz="3200" dirty="0" smtClean="0"/>
              <a:t>昼間人口・夜間人口ともに増加</a:t>
            </a:r>
            <a:endParaRPr kumimoji="1" lang="ja-JP" altLang="en-US" sz="3200" dirty="0"/>
          </a:p>
        </p:txBody>
      </p:sp>
      <p:sp>
        <p:nvSpPr>
          <p:cNvPr id="7" name="テキスト ボックス 6"/>
          <p:cNvSpPr txBox="1"/>
          <p:nvPr/>
        </p:nvSpPr>
        <p:spPr>
          <a:xfrm>
            <a:off x="2863840" y="315546"/>
            <a:ext cx="3416320" cy="646331"/>
          </a:xfrm>
          <a:prstGeom prst="rect">
            <a:avLst/>
          </a:prstGeom>
          <a:noFill/>
        </p:spPr>
        <p:txBody>
          <a:bodyPr wrap="none" rtlCol="0">
            <a:spAutoFit/>
          </a:bodyPr>
          <a:lstStyle/>
          <a:p>
            <a:r>
              <a:rPr lang="ja-JP" altLang="en-US" sz="3600" dirty="0" smtClean="0"/>
              <a:t>昼夜人口の推移</a:t>
            </a:r>
            <a:endParaRPr kumimoji="1" lang="ja-JP" altLang="en-US" sz="3600" dirty="0"/>
          </a:p>
        </p:txBody>
      </p:sp>
      <p:pic>
        <p:nvPicPr>
          <p:cNvPr id="2" name="図 1"/>
          <p:cNvPicPr>
            <a:picLocks noChangeAspect="1"/>
          </p:cNvPicPr>
          <p:nvPr/>
        </p:nvPicPr>
        <p:blipFill>
          <a:blip r:embed="rId3"/>
          <a:stretch>
            <a:fillRect/>
          </a:stretch>
        </p:blipFill>
        <p:spPr>
          <a:xfrm>
            <a:off x="309768" y="100683"/>
            <a:ext cx="836403" cy="1030053"/>
          </a:xfrm>
          <a:prstGeom prst="rect">
            <a:avLst/>
          </a:prstGeom>
        </p:spPr>
      </p:pic>
      <p:sp>
        <p:nvSpPr>
          <p:cNvPr id="3" name="正方形/長方形 2"/>
          <p:cNvSpPr/>
          <p:nvPr/>
        </p:nvSpPr>
        <p:spPr>
          <a:xfrm>
            <a:off x="0" y="0"/>
            <a:ext cx="9144000" cy="1207003"/>
          </a:xfrm>
          <a:prstGeom prst="rect">
            <a:avLst/>
          </a:prstGeom>
          <a:noFill/>
          <a:ln w="5715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aphicFrame>
        <p:nvGraphicFramePr>
          <p:cNvPr id="10" name="グラフ 9"/>
          <p:cNvGraphicFramePr>
            <a:graphicFrameLocks/>
          </p:cNvGraphicFramePr>
          <p:nvPr>
            <p:extLst>
              <p:ext uri="{D42A27DB-BD31-4B8C-83A1-F6EECF244321}">
                <p14:modId xmlns:p14="http://schemas.microsoft.com/office/powerpoint/2010/main" val="3021442476"/>
              </p:ext>
            </p:extLst>
          </p:nvPr>
        </p:nvGraphicFramePr>
        <p:xfrm>
          <a:off x="573074" y="1363081"/>
          <a:ext cx="7899114" cy="4646866"/>
        </p:xfrm>
        <a:graphic>
          <a:graphicData uri="http://schemas.openxmlformats.org/drawingml/2006/chart">
            <c:chart xmlns:c="http://schemas.openxmlformats.org/drawingml/2006/chart" xmlns:r="http://schemas.openxmlformats.org/officeDocument/2006/relationships" r:id="rId4"/>
          </a:graphicData>
        </a:graphic>
      </p:graphicFrame>
      <p:sp>
        <p:nvSpPr>
          <p:cNvPr id="4" name="スライド番号プレースホルダー 3"/>
          <p:cNvSpPr>
            <a:spLocks noGrp="1"/>
          </p:cNvSpPr>
          <p:nvPr>
            <p:ph type="sldNum" sz="quarter" idx="12"/>
          </p:nvPr>
        </p:nvSpPr>
        <p:spPr/>
        <p:txBody>
          <a:bodyPr/>
          <a:lstStyle/>
          <a:p>
            <a:fld id="{478D6C10-8235-2F4E-9B6B-EAD05C470B7C}" type="slidenum">
              <a:rPr kumimoji="1" lang="ja-JP" altLang="en-US" smtClean="0"/>
              <a:t>54</a:t>
            </a:fld>
            <a:endParaRPr kumimoji="1" lang="ja-JP" altLang="en-US"/>
          </a:p>
        </p:txBody>
      </p:sp>
    </p:spTree>
    <p:extLst>
      <p:ext uri="{BB962C8B-B14F-4D97-AF65-F5344CB8AC3E}">
        <p14:creationId xmlns:p14="http://schemas.microsoft.com/office/powerpoint/2010/main" val="1089442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グラフ 7"/>
          <p:cNvGraphicFramePr>
            <a:graphicFrameLocks/>
          </p:cNvGraphicFramePr>
          <p:nvPr>
            <p:extLst>
              <p:ext uri="{D42A27DB-BD31-4B8C-83A1-F6EECF244321}">
                <p14:modId xmlns:p14="http://schemas.microsoft.com/office/powerpoint/2010/main" val="3477776407"/>
              </p:ext>
            </p:extLst>
          </p:nvPr>
        </p:nvGraphicFramePr>
        <p:xfrm>
          <a:off x="309768" y="1767840"/>
          <a:ext cx="8295510" cy="4680694"/>
        </p:xfrm>
        <a:graphic>
          <a:graphicData uri="http://schemas.openxmlformats.org/drawingml/2006/chart">
            <c:chart xmlns:c="http://schemas.openxmlformats.org/drawingml/2006/chart" xmlns:r="http://schemas.openxmlformats.org/officeDocument/2006/relationships" r:id="rId3"/>
          </a:graphicData>
        </a:graphic>
      </p:graphicFrame>
      <p:sp>
        <p:nvSpPr>
          <p:cNvPr id="4" name="スライド番号プレースホルダー 3"/>
          <p:cNvSpPr>
            <a:spLocks noGrp="1"/>
          </p:cNvSpPr>
          <p:nvPr>
            <p:ph type="sldNum" sz="quarter" idx="12"/>
          </p:nvPr>
        </p:nvSpPr>
        <p:spPr/>
        <p:txBody>
          <a:bodyPr/>
          <a:lstStyle/>
          <a:p>
            <a:fld id="{478D6C10-8235-2F4E-9B6B-EAD05C470B7C}" type="slidenum">
              <a:rPr kumimoji="1" lang="ja-JP" altLang="en-US" smtClean="0"/>
              <a:t>55</a:t>
            </a:fld>
            <a:endParaRPr kumimoji="1" lang="ja-JP" altLang="en-US"/>
          </a:p>
        </p:txBody>
      </p:sp>
      <p:sp>
        <p:nvSpPr>
          <p:cNvPr id="9" name="テキスト ボックス 8"/>
          <p:cNvSpPr txBox="1"/>
          <p:nvPr/>
        </p:nvSpPr>
        <p:spPr>
          <a:xfrm>
            <a:off x="3094672" y="211774"/>
            <a:ext cx="2954655" cy="646331"/>
          </a:xfrm>
          <a:prstGeom prst="rect">
            <a:avLst/>
          </a:prstGeom>
          <a:noFill/>
        </p:spPr>
        <p:txBody>
          <a:bodyPr wrap="none" rtlCol="0">
            <a:spAutoFit/>
          </a:bodyPr>
          <a:lstStyle/>
          <a:p>
            <a:r>
              <a:rPr kumimoji="1" lang="ja-JP" altLang="en-US" sz="3600" dirty="0" smtClean="0"/>
              <a:t>昼夜人口比率</a:t>
            </a:r>
            <a:endParaRPr kumimoji="1" lang="ja-JP" altLang="en-US" sz="3600" dirty="0"/>
          </a:p>
        </p:txBody>
      </p:sp>
      <p:pic>
        <p:nvPicPr>
          <p:cNvPr id="10" name="図 9"/>
          <p:cNvPicPr>
            <a:picLocks noChangeAspect="1"/>
          </p:cNvPicPr>
          <p:nvPr/>
        </p:nvPicPr>
        <p:blipFill>
          <a:blip r:embed="rId4"/>
          <a:stretch>
            <a:fillRect/>
          </a:stretch>
        </p:blipFill>
        <p:spPr>
          <a:xfrm>
            <a:off x="477401" y="48430"/>
            <a:ext cx="668769" cy="823607"/>
          </a:xfrm>
          <a:prstGeom prst="rect">
            <a:avLst/>
          </a:prstGeom>
        </p:spPr>
      </p:pic>
      <p:sp>
        <p:nvSpPr>
          <p:cNvPr id="11" name="正方形/長方形 10"/>
          <p:cNvSpPr/>
          <p:nvPr/>
        </p:nvSpPr>
        <p:spPr>
          <a:xfrm>
            <a:off x="-1" y="0"/>
            <a:ext cx="9144001" cy="924291"/>
          </a:xfrm>
          <a:prstGeom prst="rect">
            <a:avLst/>
          </a:prstGeom>
          <a:noFill/>
          <a:ln w="5715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四角形吹き出し 11"/>
          <p:cNvSpPr/>
          <p:nvPr/>
        </p:nvSpPr>
        <p:spPr>
          <a:xfrm>
            <a:off x="6021976" y="4328488"/>
            <a:ext cx="3056709" cy="1606087"/>
          </a:xfrm>
          <a:prstGeom prst="wedgeRectCallout">
            <a:avLst>
              <a:gd name="adj1" fmla="val -37318"/>
              <a:gd name="adj2" fmla="val -76076"/>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smtClean="0"/>
              <a:t>比率は年々減少</a:t>
            </a:r>
            <a:endParaRPr lang="en-US" altLang="ja-JP" sz="3200" dirty="0" smtClean="0"/>
          </a:p>
        </p:txBody>
      </p:sp>
    </p:spTree>
    <p:extLst>
      <p:ext uri="{BB962C8B-B14F-4D97-AF65-F5344CB8AC3E}">
        <p14:creationId xmlns:p14="http://schemas.microsoft.com/office/powerpoint/2010/main" val="417351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 name="グラフ 8"/>
          <p:cNvGraphicFramePr>
            <a:graphicFrameLocks/>
          </p:cNvGraphicFramePr>
          <p:nvPr>
            <p:extLst>
              <p:ext uri="{D42A27DB-BD31-4B8C-83A1-F6EECF244321}">
                <p14:modId xmlns:p14="http://schemas.microsoft.com/office/powerpoint/2010/main" val="1093094234"/>
              </p:ext>
            </p:extLst>
          </p:nvPr>
        </p:nvGraphicFramePr>
        <p:xfrm>
          <a:off x="326334" y="2305957"/>
          <a:ext cx="8491332" cy="4368800"/>
        </p:xfrm>
        <a:graphic>
          <a:graphicData uri="http://schemas.openxmlformats.org/drawingml/2006/chart">
            <c:chart xmlns:c="http://schemas.openxmlformats.org/drawingml/2006/chart" xmlns:r="http://schemas.openxmlformats.org/officeDocument/2006/relationships" r:id="rId3"/>
          </a:graphicData>
        </a:graphic>
      </p:graphicFrame>
      <p:sp>
        <p:nvSpPr>
          <p:cNvPr id="8" name="テキスト ボックス 7"/>
          <p:cNvSpPr txBox="1"/>
          <p:nvPr/>
        </p:nvSpPr>
        <p:spPr>
          <a:xfrm>
            <a:off x="1316519" y="146621"/>
            <a:ext cx="5955476" cy="646331"/>
          </a:xfrm>
          <a:prstGeom prst="rect">
            <a:avLst/>
          </a:prstGeom>
          <a:noFill/>
        </p:spPr>
        <p:txBody>
          <a:bodyPr wrap="none" rtlCol="0">
            <a:spAutoFit/>
          </a:bodyPr>
          <a:lstStyle/>
          <a:p>
            <a:r>
              <a:rPr kumimoji="1" lang="ja-JP" altLang="en-US" sz="3600" dirty="0" smtClean="0"/>
              <a:t>要支援・要介護認定者の推移</a:t>
            </a:r>
            <a:endParaRPr kumimoji="1" lang="ja-JP" altLang="en-US" sz="3600" dirty="0"/>
          </a:p>
        </p:txBody>
      </p:sp>
      <p:pic>
        <p:nvPicPr>
          <p:cNvPr id="11" name="図 10"/>
          <p:cNvPicPr>
            <a:picLocks noChangeAspect="1"/>
          </p:cNvPicPr>
          <p:nvPr/>
        </p:nvPicPr>
        <p:blipFill>
          <a:blip r:embed="rId4"/>
          <a:stretch>
            <a:fillRect/>
          </a:stretch>
        </p:blipFill>
        <p:spPr>
          <a:xfrm>
            <a:off x="477401" y="48430"/>
            <a:ext cx="668769" cy="823607"/>
          </a:xfrm>
          <a:prstGeom prst="rect">
            <a:avLst/>
          </a:prstGeom>
        </p:spPr>
      </p:pic>
      <p:sp>
        <p:nvSpPr>
          <p:cNvPr id="12" name="正方形/長方形 11"/>
          <p:cNvSpPr/>
          <p:nvPr/>
        </p:nvSpPr>
        <p:spPr>
          <a:xfrm>
            <a:off x="-2" y="0"/>
            <a:ext cx="9144002" cy="924291"/>
          </a:xfrm>
          <a:prstGeom prst="rect">
            <a:avLst/>
          </a:prstGeom>
          <a:noFill/>
          <a:ln w="5715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四角形吹き出し 12"/>
          <p:cNvSpPr/>
          <p:nvPr/>
        </p:nvSpPr>
        <p:spPr>
          <a:xfrm>
            <a:off x="4145280" y="996596"/>
            <a:ext cx="4868291" cy="1219638"/>
          </a:xfrm>
          <a:prstGeom prst="wedgeRectCallout">
            <a:avLst>
              <a:gd name="adj1" fmla="val -28867"/>
              <a:gd name="adj2" fmla="val 65028"/>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a:t>高齢化</a:t>
            </a:r>
            <a:r>
              <a:rPr lang="ja-JP" altLang="en-US" sz="3200" dirty="0" smtClean="0"/>
              <a:t>に伴い、</a:t>
            </a:r>
            <a:endParaRPr lang="en-US" altLang="ja-JP" sz="3200" dirty="0" smtClean="0"/>
          </a:p>
          <a:p>
            <a:pPr algn="ctr"/>
            <a:r>
              <a:rPr lang="ja-JP" altLang="en-US" sz="3200" dirty="0"/>
              <a:t>介護</a:t>
            </a:r>
            <a:r>
              <a:rPr lang="ja-JP" altLang="en-US" sz="3200" dirty="0" smtClean="0"/>
              <a:t>サービスの需要高まる</a:t>
            </a:r>
            <a:endParaRPr lang="en-US" altLang="ja-JP" sz="3200" dirty="0" smtClean="0"/>
          </a:p>
        </p:txBody>
      </p:sp>
    </p:spTree>
    <p:extLst>
      <p:ext uri="{BB962C8B-B14F-4D97-AF65-F5344CB8AC3E}">
        <p14:creationId xmlns:p14="http://schemas.microsoft.com/office/powerpoint/2010/main" val="475683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正方形/長方形 5"/>
          <p:cNvSpPr/>
          <p:nvPr/>
        </p:nvSpPr>
        <p:spPr>
          <a:xfrm>
            <a:off x="0" y="5886032"/>
            <a:ext cx="9144000" cy="971968"/>
          </a:xfrm>
          <a:prstGeom prst="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dirty="0" smtClean="0"/>
              <a:t>サービスの利用者数に事業所数は足りているのか？</a:t>
            </a:r>
            <a:endParaRPr kumimoji="1" lang="ja-JP" altLang="en-US" sz="2800" dirty="0"/>
          </a:p>
        </p:txBody>
      </p:sp>
      <p:graphicFrame>
        <p:nvGraphicFramePr>
          <p:cNvPr id="9" name="グラフ 8"/>
          <p:cNvGraphicFramePr>
            <a:graphicFrameLocks/>
          </p:cNvGraphicFramePr>
          <p:nvPr>
            <p:extLst/>
          </p:nvPr>
        </p:nvGraphicFramePr>
        <p:xfrm>
          <a:off x="669038" y="1479663"/>
          <a:ext cx="7654255" cy="4303852"/>
        </p:xfrm>
        <a:graphic>
          <a:graphicData uri="http://schemas.openxmlformats.org/drawingml/2006/chart">
            <c:chart xmlns:c="http://schemas.openxmlformats.org/drawingml/2006/chart" xmlns:r="http://schemas.openxmlformats.org/officeDocument/2006/relationships" r:id="rId3"/>
          </a:graphicData>
        </a:graphic>
      </p:graphicFrame>
      <p:sp>
        <p:nvSpPr>
          <p:cNvPr id="8" name="テキスト ボックス 7"/>
          <p:cNvSpPr txBox="1"/>
          <p:nvPr/>
        </p:nvSpPr>
        <p:spPr>
          <a:xfrm>
            <a:off x="1942114" y="154697"/>
            <a:ext cx="5259771" cy="646331"/>
          </a:xfrm>
          <a:prstGeom prst="rect">
            <a:avLst/>
          </a:prstGeom>
          <a:noFill/>
        </p:spPr>
        <p:txBody>
          <a:bodyPr wrap="square" rtlCol="0">
            <a:spAutoFit/>
          </a:bodyPr>
          <a:lstStyle/>
          <a:p>
            <a:r>
              <a:rPr lang="ja-JP" altLang="en-US" sz="3600" dirty="0"/>
              <a:t>介護保険</a:t>
            </a:r>
            <a:r>
              <a:rPr lang="ja-JP" altLang="en-US" sz="3600" dirty="0" smtClean="0"/>
              <a:t>サービス事業数</a:t>
            </a:r>
            <a:endParaRPr kumimoji="1" lang="ja-JP" altLang="en-US" sz="3600" dirty="0"/>
          </a:p>
        </p:txBody>
      </p:sp>
      <p:pic>
        <p:nvPicPr>
          <p:cNvPr id="10" name="図 9"/>
          <p:cNvPicPr>
            <a:picLocks noChangeAspect="1"/>
          </p:cNvPicPr>
          <p:nvPr/>
        </p:nvPicPr>
        <p:blipFill>
          <a:blip r:embed="rId4"/>
          <a:stretch>
            <a:fillRect/>
          </a:stretch>
        </p:blipFill>
        <p:spPr>
          <a:xfrm>
            <a:off x="477401" y="48430"/>
            <a:ext cx="668769" cy="823607"/>
          </a:xfrm>
          <a:prstGeom prst="rect">
            <a:avLst/>
          </a:prstGeom>
        </p:spPr>
      </p:pic>
      <p:sp>
        <p:nvSpPr>
          <p:cNvPr id="11" name="正方形/長方形 10"/>
          <p:cNvSpPr/>
          <p:nvPr/>
        </p:nvSpPr>
        <p:spPr>
          <a:xfrm>
            <a:off x="-2" y="0"/>
            <a:ext cx="9144002" cy="924291"/>
          </a:xfrm>
          <a:prstGeom prst="rect">
            <a:avLst/>
          </a:prstGeom>
          <a:noFill/>
          <a:ln w="5715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48487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71365" y="65491"/>
            <a:ext cx="8229600" cy="900103"/>
          </a:xfrm>
        </p:spPr>
        <p:txBody>
          <a:bodyPr>
            <a:normAutofit/>
          </a:bodyPr>
          <a:lstStyle/>
          <a:p>
            <a:r>
              <a:rPr lang="ja-JP" altLang="en-US" sz="4800" b="1" dirty="0"/>
              <a:t>水郷筑波広域レンタサイクル</a:t>
            </a:r>
          </a:p>
        </p:txBody>
      </p:sp>
      <p:sp>
        <p:nvSpPr>
          <p:cNvPr id="3" name="コンテンツ プレースホルダー 2"/>
          <p:cNvSpPr>
            <a:spLocks noGrp="1"/>
          </p:cNvSpPr>
          <p:nvPr>
            <p:ph idx="4294967295"/>
          </p:nvPr>
        </p:nvSpPr>
        <p:spPr>
          <a:xfrm>
            <a:off x="0" y="1396976"/>
            <a:ext cx="10515600" cy="4351338"/>
          </a:xfrm>
        </p:spPr>
        <p:txBody>
          <a:bodyPr>
            <a:normAutofit lnSpcReduction="10000"/>
          </a:bodyPr>
          <a:lstStyle/>
          <a:p>
            <a:pPr marL="0" indent="0">
              <a:buNone/>
            </a:pPr>
            <a:r>
              <a:rPr lang="ja-JP" altLang="en-US" sz="3600" dirty="0"/>
              <a:t>・土浦まちかど蔵「大徳」、小町の館、まち</a:t>
            </a:r>
            <a:r>
              <a:rPr lang="ja-JP" altLang="en-US" sz="3600" dirty="0" smtClean="0"/>
              <a:t>なか</a:t>
            </a:r>
            <a:endParaRPr lang="en-US" altLang="ja-JP" sz="3600" dirty="0" smtClean="0"/>
          </a:p>
          <a:p>
            <a:pPr marL="0" indent="0">
              <a:buNone/>
            </a:pPr>
            <a:r>
              <a:rPr lang="ja-JP" altLang="en-US" sz="3600" dirty="0" smtClean="0"/>
              <a:t>交流</a:t>
            </a:r>
            <a:r>
              <a:rPr lang="ja-JP" altLang="en-US" sz="3600" dirty="0"/>
              <a:t>ステーション「ホット</a:t>
            </a:r>
            <a:r>
              <a:rPr lang="en-US" altLang="ja-JP" sz="3600" dirty="0"/>
              <a:t>one</a:t>
            </a:r>
            <a:r>
              <a:rPr lang="ja-JP" altLang="en-US" sz="3600" dirty="0"/>
              <a:t>」の３カ所</a:t>
            </a:r>
            <a:endParaRPr lang="en-US" altLang="ja-JP" sz="3600" dirty="0"/>
          </a:p>
          <a:p>
            <a:pPr marL="0" indent="0">
              <a:buNone/>
            </a:pPr>
            <a:r>
              <a:rPr lang="ja-JP" altLang="en-US" sz="3600" dirty="0"/>
              <a:t>・平成２８年５月１３日～平成２９年３月３１日</a:t>
            </a:r>
            <a:endParaRPr lang="en-US" altLang="ja-JP" sz="3600" dirty="0"/>
          </a:p>
          <a:p>
            <a:pPr marL="0" indent="0">
              <a:buNone/>
            </a:pPr>
            <a:r>
              <a:rPr lang="ja-JP" altLang="en-US" sz="3600" dirty="0"/>
              <a:t>・利用料一日</a:t>
            </a:r>
            <a:r>
              <a:rPr lang="en-US" altLang="ja-JP" sz="3600" dirty="0"/>
              <a:t>1500</a:t>
            </a:r>
            <a:r>
              <a:rPr lang="ja-JP" altLang="en-US" sz="3600" dirty="0"/>
              <a:t>円</a:t>
            </a:r>
            <a:endParaRPr lang="en-US" altLang="ja-JP" sz="3600" dirty="0"/>
          </a:p>
          <a:p>
            <a:pPr marL="0" indent="0">
              <a:buNone/>
            </a:pPr>
            <a:r>
              <a:rPr lang="ja-JP" altLang="en-US" sz="3600" dirty="0"/>
              <a:t>・クロスバイクやミニベロなど</a:t>
            </a:r>
            <a:endParaRPr lang="en-US" altLang="ja-JP" sz="3600" dirty="0"/>
          </a:p>
          <a:p>
            <a:pPr marL="0" indent="0">
              <a:buNone/>
            </a:pPr>
            <a:r>
              <a:rPr lang="ja-JP" altLang="en-US" sz="3600" dirty="0"/>
              <a:t>サイクリング用を各施設に</a:t>
            </a:r>
            <a:endParaRPr lang="en-US" altLang="ja-JP" sz="3600" dirty="0"/>
          </a:p>
          <a:p>
            <a:pPr marL="0" indent="0">
              <a:buNone/>
            </a:pPr>
            <a:r>
              <a:rPr lang="en-US" altLang="ja-JP" sz="3600" dirty="0"/>
              <a:t>6</a:t>
            </a:r>
            <a:r>
              <a:rPr lang="ja-JP" altLang="en-US" sz="3600" dirty="0"/>
              <a:t>台ずつ配置</a:t>
            </a:r>
            <a:endParaRPr lang="en-US" altLang="ja-JP" sz="3600" dirty="0"/>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3074" y="3674705"/>
            <a:ext cx="3580926" cy="2204650"/>
          </a:xfrm>
          <a:prstGeom prst="rect">
            <a:avLst/>
          </a:prstGeom>
        </p:spPr>
      </p:pic>
      <p:sp>
        <p:nvSpPr>
          <p:cNvPr id="5" name="テキスト ボックス 4"/>
          <p:cNvSpPr txBox="1"/>
          <p:nvPr/>
        </p:nvSpPr>
        <p:spPr>
          <a:xfrm>
            <a:off x="6400800" y="6225309"/>
            <a:ext cx="2433680" cy="276999"/>
          </a:xfrm>
          <a:prstGeom prst="rect">
            <a:avLst/>
          </a:prstGeom>
          <a:noFill/>
        </p:spPr>
        <p:txBody>
          <a:bodyPr wrap="none" rtlCol="0">
            <a:spAutoFit/>
          </a:bodyPr>
          <a:lstStyle/>
          <a:p>
            <a:r>
              <a:rPr lang="ja-JP" altLang="en-US" sz="1200" dirty="0"/>
              <a:t>画像出典：水郷筑波レンタサイクル</a:t>
            </a:r>
          </a:p>
        </p:txBody>
      </p:sp>
      <p:sp>
        <p:nvSpPr>
          <p:cNvPr id="6" name="スライド番号プレースホルダー 5"/>
          <p:cNvSpPr>
            <a:spLocks noGrp="1"/>
          </p:cNvSpPr>
          <p:nvPr>
            <p:ph type="sldNum" sz="quarter" idx="12"/>
          </p:nvPr>
        </p:nvSpPr>
        <p:spPr/>
        <p:txBody>
          <a:bodyPr/>
          <a:lstStyle/>
          <a:p>
            <a:fld id="{478D6C10-8235-2F4E-9B6B-EAD05C470B7C}" type="slidenum">
              <a:rPr kumimoji="1" lang="ja-JP" altLang="en-US" smtClean="0"/>
              <a:t>58</a:t>
            </a:fld>
            <a:endParaRPr kumimoji="1" lang="ja-JP" altLang="en-US"/>
          </a:p>
        </p:txBody>
      </p:sp>
    </p:spTree>
    <p:extLst>
      <p:ext uri="{BB962C8B-B14F-4D97-AF65-F5344CB8AC3E}">
        <p14:creationId xmlns:p14="http://schemas.microsoft.com/office/powerpoint/2010/main" val="1651727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sz="2800" dirty="0" smtClean="0"/>
              <a:t>土浦駅</a:t>
            </a:r>
            <a:r>
              <a:rPr kumimoji="1" lang="ja-JP" altLang="en-US" sz="2800" dirty="0"/>
              <a:t>東口サイクルステーションオープン</a:t>
            </a:r>
          </a:p>
        </p:txBody>
      </p:sp>
      <p:sp>
        <p:nvSpPr>
          <p:cNvPr id="3" name="コンテンツ プレースホルダー 2"/>
          <p:cNvSpPr>
            <a:spLocks noGrp="1"/>
          </p:cNvSpPr>
          <p:nvPr>
            <p:ph idx="4294967295"/>
          </p:nvPr>
        </p:nvSpPr>
        <p:spPr>
          <a:xfrm>
            <a:off x="20201" y="1212580"/>
            <a:ext cx="9144000" cy="4846320"/>
          </a:xfrm>
        </p:spPr>
        <p:txBody>
          <a:bodyPr>
            <a:normAutofit/>
          </a:bodyPr>
          <a:lstStyle/>
          <a:p>
            <a:r>
              <a:rPr lang="ja-JP" altLang="en-US" dirty="0"/>
              <a:t>設置設備：更衣室、洗面台、コインロッカー</a:t>
            </a:r>
            <a:r>
              <a:rPr lang="ja-JP" altLang="en-US" dirty="0" smtClean="0"/>
              <a:t>、</a:t>
            </a:r>
            <a:endParaRPr lang="en-US" altLang="ja-JP" dirty="0" smtClean="0"/>
          </a:p>
          <a:p>
            <a:r>
              <a:rPr lang="ja-JP" altLang="en-US" dirty="0" smtClean="0"/>
              <a:t>サイクルラック</a:t>
            </a:r>
            <a:r>
              <a:rPr lang="ja-JP" altLang="en-US" dirty="0"/>
              <a:t>、空気入れ</a:t>
            </a:r>
            <a:endParaRPr lang="en-US" altLang="ja-JP" dirty="0"/>
          </a:p>
          <a:p>
            <a:r>
              <a:rPr lang="ja-JP" altLang="en-US" dirty="0"/>
              <a:t>利用時間：</a:t>
            </a:r>
            <a:r>
              <a:rPr lang="en-US" altLang="ja-JP" dirty="0" smtClean="0"/>
              <a:t>6:30~19:00</a:t>
            </a:r>
            <a:endParaRPr lang="en-US" altLang="ja-JP" dirty="0">
              <a:solidFill>
                <a:srgbClr val="FF0000"/>
              </a:solidFill>
            </a:endParaRPr>
          </a:p>
          <a:p>
            <a:pPr marL="0" indent="0">
              <a:buNone/>
            </a:pPr>
            <a:r>
              <a:rPr lang="ja-JP" altLang="en-US" dirty="0">
                <a:solidFill>
                  <a:srgbClr val="FF0000"/>
                </a:solidFill>
              </a:rPr>
              <a:t>➡もっと設置場所を</a:t>
            </a:r>
            <a:endParaRPr lang="en-US" altLang="ja-JP" dirty="0">
              <a:solidFill>
                <a:srgbClr val="FF0000"/>
              </a:solidFill>
            </a:endParaRPr>
          </a:p>
          <a:p>
            <a:pPr marL="0" indent="0">
              <a:buNone/>
            </a:pPr>
            <a:r>
              <a:rPr lang="ja-JP" altLang="en-US" dirty="0">
                <a:solidFill>
                  <a:srgbClr val="FF0000"/>
                </a:solidFill>
              </a:rPr>
              <a:t>増やし宣伝も拡大し</a:t>
            </a:r>
            <a:endParaRPr lang="en-US" altLang="ja-JP" dirty="0">
              <a:solidFill>
                <a:srgbClr val="FF0000"/>
              </a:solidFill>
            </a:endParaRPr>
          </a:p>
          <a:p>
            <a:pPr marL="0" indent="0">
              <a:buNone/>
            </a:pPr>
            <a:r>
              <a:rPr lang="ja-JP" altLang="en-US" dirty="0">
                <a:solidFill>
                  <a:srgbClr val="FF0000"/>
                </a:solidFill>
              </a:rPr>
              <a:t>地域住民にも使って</a:t>
            </a:r>
            <a:endParaRPr lang="en-US" altLang="ja-JP" dirty="0">
              <a:solidFill>
                <a:srgbClr val="FF0000"/>
              </a:solidFill>
            </a:endParaRPr>
          </a:p>
          <a:p>
            <a:pPr marL="0" indent="0">
              <a:buNone/>
            </a:pPr>
            <a:r>
              <a:rPr lang="ja-JP" altLang="en-US" dirty="0">
                <a:solidFill>
                  <a:srgbClr val="FF0000"/>
                </a:solidFill>
              </a:rPr>
              <a:t>もらえれば？？</a:t>
            </a:r>
          </a:p>
          <a:p>
            <a:pPr marL="0" indent="0">
              <a:buNone/>
            </a:pPr>
            <a:endParaRPr lang="en-US" altLang="ja-JP" dirty="0"/>
          </a:p>
          <a:p>
            <a:endParaRPr kumimoji="1" lang="ja-JP" altLang="en-US" dirty="0"/>
          </a:p>
        </p:txBody>
      </p:sp>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l="2898" t="24652" r="68129" b="19111"/>
          <a:stretch/>
        </p:blipFill>
        <p:spPr>
          <a:xfrm>
            <a:off x="5897782" y="2082415"/>
            <a:ext cx="2937880" cy="3186288"/>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6856" y="4500308"/>
            <a:ext cx="3305175" cy="2357692"/>
          </a:xfrm>
          <a:prstGeom prst="ellipse">
            <a:avLst/>
          </a:prstGeom>
          <a:noFill/>
          <a:ln w="63500" cap="rnd">
            <a:noFill/>
          </a:ln>
          <a:effectLst/>
          <a:scene3d>
            <a:camera prst="orthographicFront"/>
            <a:lightRig rig="contrasting" dir="t">
              <a:rot lat="0" lon="0" rev="3000000"/>
            </a:lightRig>
          </a:scene3d>
          <a:sp3d contourW="7620">
            <a:bevelT w="95250" h="31750"/>
            <a:contourClr>
              <a:srgbClr val="333333"/>
            </a:contourClr>
          </a:sp3d>
        </p:spPr>
      </p:pic>
      <p:sp>
        <p:nvSpPr>
          <p:cNvPr id="8" name="テキスト ボックス 7"/>
          <p:cNvSpPr txBox="1"/>
          <p:nvPr/>
        </p:nvSpPr>
        <p:spPr>
          <a:xfrm>
            <a:off x="5270480" y="6604084"/>
            <a:ext cx="3762684" cy="261610"/>
          </a:xfrm>
          <a:prstGeom prst="rect">
            <a:avLst/>
          </a:prstGeom>
          <a:noFill/>
        </p:spPr>
        <p:txBody>
          <a:bodyPr wrap="square" rtlCol="0">
            <a:spAutoFit/>
          </a:bodyPr>
          <a:lstStyle/>
          <a:p>
            <a:r>
              <a:rPr lang="ja-JP" altLang="en-US" sz="1100" dirty="0"/>
              <a:t>画像出典：土浦駅東口サイクルステーションオープン</a:t>
            </a:r>
          </a:p>
        </p:txBody>
      </p:sp>
      <p:sp>
        <p:nvSpPr>
          <p:cNvPr id="6" name="スライド番号プレースホルダー 5"/>
          <p:cNvSpPr>
            <a:spLocks noGrp="1"/>
          </p:cNvSpPr>
          <p:nvPr>
            <p:ph type="sldNum" sz="quarter" idx="12"/>
          </p:nvPr>
        </p:nvSpPr>
        <p:spPr/>
        <p:txBody>
          <a:bodyPr/>
          <a:lstStyle/>
          <a:p>
            <a:fld id="{478D6C10-8235-2F4E-9B6B-EAD05C470B7C}" type="slidenum">
              <a:rPr kumimoji="1" lang="ja-JP" altLang="en-US" smtClean="0"/>
              <a:t>59</a:t>
            </a:fld>
            <a:endParaRPr kumimoji="1" lang="ja-JP" altLang="en-US"/>
          </a:p>
        </p:txBody>
      </p:sp>
    </p:spTree>
    <p:extLst>
      <p:ext uri="{BB962C8B-B14F-4D97-AF65-F5344CB8AC3E}">
        <p14:creationId xmlns:p14="http://schemas.microsoft.com/office/powerpoint/2010/main" val="2144023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2016</a:t>
            </a:r>
            <a:r>
              <a:rPr kumimoji="1" lang="ja-JP" altLang="en-US" dirty="0" smtClean="0"/>
              <a:t>年人口ピラミッド</a:t>
            </a:r>
            <a:endParaRPr kumimoji="1" lang="ja-JP" altLang="en-US" dirty="0"/>
          </a:p>
        </p:txBody>
      </p:sp>
      <p:graphicFrame>
        <p:nvGraphicFramePr>
          <p:cNvPr id="6" name="コンテンツ プレースホルダー 5">
            <a:extLst>
              <a:ext uri="{FF2B5EF4-FFF2-40B4-BE49-F238E27FC236}">
                <a16:creationId xmlns="" xmlns:a16="http://schemas.microsoft.com/office/drawing/2014/main" id="{76DC0B45-6520-4A24-BE98-351084AD1EB5}"/>
              </a:ext>
            </a:extLst>
          </p:cNvPr>
          <p:cNvGraphicFramePr>
            <a:graphicFrameLocks noGrp="1"/>
          </p:cNvGraphicFramePr>
          <p:nvPr>
            <p:ph idx="4294967295"/>
            <p:extLst>
              <p:ext uri="{D42A27DB-BD31-4B8C-83A1-F6EECF244321}">
                <p14:modId xmlns:p14="http://schemas.microsoft.com/office/powerpoint/2010/main" val="3944180207"/>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7" name="テキスト ボックス 6"/>
          <p:cNvSpPr txBox="1"/>
          <p:nvPr/>
        </p:nvSpPr>
        <p:spPr>
          <a:xfrm>
            <a:off x="8420725" y="2377440"/>
            <a:ext cx="723275" cy="307777"/>
          </a:xfrm>
          <a:prstGeom prst="rect">
            <a:avLst/>
          </a:prstGeom>
          <a:noFill/>
        </p:spPr>
        <p:txBody>
          <a:bodyPr wrap="none" rtlCol="0">
            <a:spAutoFit/>
          </a:bodyPr>
          <a:lstStyle/>
          <a:p>
            <a:r>
              <a:rPr lang="ja-JP" altLang="en-US" sz="1400" dirty="0">
                <a:solidFill>
                  <a:prstClr val="black"/>
                </a:solidFill>
              </a:rPr>
              <a:t>（人）</a:t>
            </a:r>
          </a:p>
        </p:txBody>
      </p:sp>
    </p:spTree>
    <p:extLst>
      <p:ext uri="{BB962C8B-B14F-4D97-AF65-F5344CB8AC3E}">
        <p14:creationId xmlns:p14="http://schemas.microsoft.com/office/powerpoint/2010/main" val="232928595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3023645026"/>
              </p:ext>
            </p:extLst>
          </p:nvPr>
        </p:nvGraphicFramePr>
        <p:xfrm>
          <a:off x="4" y="2593775"/>
          <a:ext cx="9144000" cy="2743200"/>
        </p:xfrm>
        <a:graphic>
          <a:graphicData uri="http://schemas.openxmlformats.org/drawingml/2006/table">
            <a:tbl>
              <a:tblPr firstRow="1" bandRow="1">
                <a:tableStyleId>{5C22544A-7EE6-4342-B048-85BDC9FD1C3A}</a:tableStyleId>
              </a:tblPr>
              <a:tblGrid>
                <a:gridCol w="914400"/>
                <a:gridCol w="914400"/>
                <a:gridCol w="914400"/>
                <a:gridCol w="914400"/>
                <a:gridCol w="914400"/>
                <a:gridCol w="914400"/>
                <a:gridCol w="914400"/>
                <a:gridCol w="914400"/>
                <a:gridCol w="914400"/>
                <a:gridCol w="914400"/>
              </a:tblGrid>
              <a:tr h="370840">
                <a:tc>
                  <a:txBody>
                    <a:bodyPr/>
                    <a:lstStyle/>
                    <a:p>
                      <a:pPr algn="ctr"/>
                      <a:endParaRPr kumimoji="1" lang="ja-JP" altLang="en-US" dirty="0"/>
                    </a:p>
                  </a:txBody>
                  <a:tcPr/>
                </a:tc>
                <a:tc>
                  <a:txBody>
                    <a:bodyPr/>
                    <a:lstStyle/>
                    <a:p>
                      <a:pPr algn="ctr"/>
                      <a:r>
                        <a:rPr kumimoji="1" lang="ja-JP" altLang="en-US" dirty="0" smtClean="0"/>
                        <a:t>就業</a:t>
                      </a:r>
                      <a:endParaRPr kumimoji="1" lang="en-US" altLang="ja-JP" dirty="0" smtClean="0"/>
                    </a:p>
                    <a:p>
                      <a:pPr algn="ctr"/>
                      <a:r>
                        <a:rPr kumimoji="1" lang="ja-JP" altLang="en-US" dirty="0" smtClean="0"/>
                        <a:t>機会</a:t>
                      </a:r>
                      <a:endParaRPr kumimoji="1" lang="ja-JP" altLang="en-US" dirty="0"/>
                    </a:p>
                  </a:txBody>
                  <a:tcPr/>
                </a:tc>
                <a:tc>
                  <a:txBody>
                    <a:bodyPr/>
                    <a:lstStyle/>
                    <a:p>
                      <a:pPr algn="ctr"/>
                      <a:r>
                        <a:rPr kumimoji="1" lang="ja-JP" altLang="en-US" dirty="0" smtClean="0"/>
                        <a:t>交通の利便性</a:t>
                      </a:r>
                      <a:endParaRPr kumimoji="1" lang="ja-JP" altLang="en-US" dirty="0"/>
                    </a:p>
                  </a:txBody>
                  <a:tcPr/>
                </a:tc>
                <a:tc>
                  <a:txBody>
                    <a:bodyPr/>
                    <a:lstStyle/>
                    <a:p>
                      <a:pPr algn="ctr"/>
                      <a:r>
                        <a:rPr kumimoji="1" lang="ja-JP" altLang="en-US" dirty="0" smtClean="0"/>
                        <a:t>住環境</a:t>
                      </a:r>
                      <a:endParaRPr kumimoji="1" lang="ja-JP" altLang="en-US" dirty="0"/>
                    </a:p>
                  </a:txBody>
                  <a:tcPr/>
                </a:tc>
                <a:tc>
                  <a:txBody>
                    <a:bodyPr/>
                    <a:lstStyle/>
                    <a:p>
                      <a:pPr algn="ctr"/>
                      <a:r>
                        <a:rPr kumimoji="1" lang="ja-JP" altLang="en-US" dirty="0" smtClean="0"/>
                        <a:t>街の</a:t>
                      </a:r>
                      <a:endParaRPr kumimoji="1" lang="en-US" altLang="ja-JP" dirty="0" smtClean="0"/>
                    </a:p>
                    <a:p>
                      <a:pPr algn="ctr"/>
                      <a:r>
                        <a:rPr kumimoji="1" lang="ja-JP" altLang="en-US" dirty="0" smtClean="0"/>
                        <a:t>賑わい</a:t>
                      </a:r>
                      <a:endParaRPr kumimoji="1" lang="ja-JP" altLang="en-US" dirty="0"/>
                    </a:p>
                  </a:txBody>
                  <a:tcPr/>
                </a:tc>
                <a:tc>
                  <a:txBody>
                    <a:bodyPr/>
                    <a:lstStyle/>
                    <a:p>
                      <a:pPr algn="ctr"/>
                      <a:r>
                        <a:rPr kumimoji="1" lang="ja-JP" altLang="en-US" dirty="0" smtClean="0"/>
                        <a:t>教育・文化</a:t>
                      </a:r>
                      <a:endParaRPr kumimoji="1" lang="en-US" altLang="ja-JP" dirty="0" smtClean="0"/>
                    </a:p>
                    <a:p>
                      <a:pPr algn="ctr"/>
                      <a:r>
                        <a:rPr kumimoji="1" lang="ja-JP" altLang="en-US" dirty="0" smtClean="0"/>
                        <a:t>環境</a:t>
                      </a:r>
                      <a:endParaRPr kumimoji="1" lang="ja-JP" altLang="en-US" dirty="0"/>
                    </a:p>
                  </a:txBody>
                  <a:tcPr/>
                </a:tc>
                <a:tc>
                  <a:txBody>
                    <a:bodyPr/>
                    <a:lstStyle/>
                    <a:p>
                      <a:pPr algn="ctr"/>
                      <a:r>
                        <a:rPr kumimoji="1" lang="ja-JP" altLang="en-US" dirty="0" smtClean="0"/>
                        <a:t>福祉・医療</a:t>
                      </a:r>
                      <a:endParaRPr kumimoji="1" lang="en-US" altLang="ja-JP" dirty="0" smtClean="0"/>
                    </a:p>
                    <a:p>
                      <a:pPr algn="ctr"/>
                      <a:r>
                        <a:rPr kumimoji="1" lang="ja-JP" altLang="en-US" dirty="0" smtClean="0"/>
                        <a:t>体制</a:t>
                      </a:r>
                      <a:endParaRPr kumimoji="1" lang="ja-JP" altLang="en-US" dirty="0"/>
                    </a:p>
                  </a:txBody>
                  <a:tcPr/>
                </a:tc>
                <a:tc>
                  <a:txBody>
                    <a:bodyPr/>
                    <a:lstStyle/>
                    <a:p>
                      <a:pPr algn="ctr"/>
                      <a:r>
                        <a:rPr kumimoji="1" lang="ja-JP" altLang="en-US" dirty="0" smtClean="0"/>
                        <a:t>自然</a:t>
                      </a:r>
                      <a:endParaRPr kumimoji="1" lang="en-US" altLang="ja-JP" dirty="0" smtClean="0"/>
                    </a:p>
                    <a:p>
                      <a:pPr algn="ctr"/>
                      <a:r>
                        <a:rPr kumimoji="1" lang="ja-JP" altLang="en-US" dirty="0" smtClean="0"/>
                        <a:t>環境</a:t>
                      </a:r>
                      <a:endParaRPr kumimoji="1" lang="ja-JP" altLang="en-US" dirty="0"/>
                    </a:p>
                  </a:txBody>
                  <a:tcPr/>
                </a:tc>
                <a:tc>
                  <a:txBody>
                    <a:bodyPr/>
                    <a:lstStyle/>
                    <a:p>
                      <a:pPr algn="ctr"/>
                      <a:r>
                        <a:rPr kumimoji="1" lang="ja-JP" altLang="en-US" dirty="0" smtClean="0"/>
                        <a:t>災害</a:t>
                      </a:r>
                      <a:endParaRPr kumimoji="1" lang="en-US" altLang="ja-JP" dirty="0" smtClean="0"/>
                    </a:p>
                    <a:p>
                      <a:pPr algn="ctr"/>
                      <a:r>
                        <a:rPr kumimoji="1" lang="ja-JP" altLang="en-US" dirty="0" smtClean="0"/>
                        <a:t>への</a:t>
                      </a:r>
                      <a:endParaRPr kumimoji="1" lang="en-US" altLang="ja-JP" dirty="0" smtClean="0"/>
                    </a:p>
                    <a:p>
                      <a:pPr algn="ctr"/>
                      <a:r>
                        <a:rPr kumimoji="1" lang="ja-JP" altLang="en-US" dirty="0" smtClean="0"/>
                        <a:t>備え</a:t>
                      </a:r>
                      <a:endParaRPr kumimoji="1" lang="ja-JP" altLang="en-US" dirty="0"/>
                    </a:p>
                  </a:txBody>
                  <a:tcPr/>
                </a:tc>
                <a:tc>
                  <a:txBody>
                    <a:bodyPr/>
                    <a:lstStyle/>
                    <a:p>
                      <a:pPr algn="ctr"/>
                      <a:r>
                        <a:rPr kumimoji="1" lang="ja-JP" altLang="en-US" dirty="0" smtClean="0"/>
                        <a:t>情報</a:t>
                      </a:r>
                      <a:endParaRPr kumimoji="1" lang="ja-JP" altLang="en-US" dirty="0"/>
                    </a:p>
                  </a:txBody>
                  <a:tcPr/>
                </a:tc>
              </a:tr>
              <a:tr h="370840">
                <a:tc>
                  <a:txBody>
                    <a:bodyPr/>
                    <a:lstStyle/>
                    <a:p>
                      <a:pPr algn="ctr"/>
                      <a:r>
                        <a:rPr kumimoji="1" lang="ja-JP" altLang="en-US" dirty="0" smtClean="0"/>
                        <a:t>住み</a:t>
                      </a:r>
                      <a:endParaRPr kumimoji="1" lang="en-US" altLang="ja-JP" dirty="0" smtClean="0"/>
                    </a:p>
                    <a:p>
                      <a:pPr algn="ctr"/>
                      <a:r>
                        <a:rPr kumimoji="1" lang="ja-JP" altLang="en-US" dirty="0" smtClean="0"/>
                        <a:t>やすい要因</a:t>
                      </a:r>
                      <a:endParaRPr kumimoji="1" lang="ja-JP" altLang="en-US" dirty="0"/>
                    </a:p>
                  </a:txBody>
                  <a:tcPr/>
                </a:tc>
                <a:tc>
                  <a:txBody>
                    <a:bodyPr/>
                    <a:lstStyle/>
                    <a:p>
                      <a:pPr algn="ctr"/>
                      <a:r>
                        <a:rPr kumimoji="1" lang="en-US" altLang="ja-JP" sz="2800" dirty="0" smtClean="0"/>
                        <a:t>16.7</a:t>
                      </a:r>
                      <a:endParaRPr kumimoji="1" lang="ja-JP" altLang="en-US" sz="2800" dirty="0"/>
                    </a:p>
                  </a:txBody>
                  <a:tcPr/>
                </a:tc>
                <a:tc>
                  <a:txBody>
                    <a:bodyPr/>
                    <a:lstStyle/>
                    <a:p>
                      <a:pPr algn="ctr"/>
                      <a:r>
                        <a:rPr kumimoji="1" lang="en-US" altLang="ja-JP" sz="2800" dirty="0" smtClean="0"/>
                        <a:t>32.8</a:t>
                      </a:r>
                      <a:endParaRPr kumimoji="1" lang="ja-JP" altLang="en-US" sz="2800" dirty="0"/>
                    </a:p>
                  </a:txBody>
                  <a:tcPr/>
                </a:tc>
                <a:tc>
                  <a:txBody>
                    <a:bodyPr/>
                    <a:lstStyle/>
                    <a:p>
                      <a:pPr algn="ctr"/>
                      <a:r>
                        <a:rPr kumimoji="1" lang="en-US" altLang="ja-JP" sz="2800" dirty="0" smtClean="0"/>
                        <a:t>59.8</a:t>
                      </a:r>
                      <a:endParaRPr kumimoji="1" lang="ja-JP" altLang="en-US" sz="2800" dirty="0"/>
                    </a:p>
                  </a:txBody>
                  <a:tcPr>
                    <a:solidFill>
                      <a:schemeClr val="accent2">
                        <a:lumMod val="40000"/>
                        <a:lumOff val="60000"/>
                      </a:schemeClr>
                    </a:solidFill>
                  </a:tcPr>
                </a:tc>
                <a:tc>
                  <a:txBody>
                    <a:bodyPr/>
                    <a:lstStyle/>
                    <a:p>
                      <a:pPr algn="ctr"/>
                      <a:r>
                        <a:rPr kumimoji="1" lang="en-US" altLang="ja-JP" sz="2800" dirty="0" smtClean="0"/>
                        <a:t>4.6</a:t>
                      </a:r>
                      <a:endParaRPr kumimoji="1" lang="ja-JP" altLang="en-US" sz="2800" dirty="0"/>
                    </a:p>
                  </a:txBody>
                  <a:tcPr/>
                </a:tc>
                <a:tc>
                  <a:txBody>
                    <a:bodyPr/>
                    <a:lstStyle/>
                    <a:p>
                      <a:pPr algn="ctr"/>
                      <a:r>
                        <a:rPr kumimoji="1" lang="en-US" altLang="ja-JP" sz="2800" dirty="0" smtClean="0"/>
                        <a:t>31.6</a:t>
                      </a:r>
                      <a:endParaRPr kumimoji="1" lang="ja-JP" altLang="en-US" sz="2800" dirty="0"/>
                    </a:p>
                  </a:txBody>
                  <a:tcPr/>
                </a:tc>
                <a:tc>
                  <a:txBody>
                    <a:bodyPr/>
                    <a:lstStyle/>
                    <a:p>
                      <a:pPr algn="ctr"/>
                      <a:r>
                        <a:rPr kumimoji="1" lang="en-US" altLang="ja-JP" sz="2800" dirty="0" smtClean="0"/>
                        <a:t>26.5</a:t>
                      </a:r>
                      <a:endParaRPr kumimoji="1" lang="ja-JP" altLang="en-US" sz="2800" dirty="0"/>
                    </a:p>
                  </a:txBody>
                  <a:tcPr/>
                </a:tc>
                <a:tc>
                  <a:txBody>
                    <a:bodyPr/>
                    <a:lstStyle/>
                    <a:p>
                      <a:pPr algn="ctr"/>
                      <a:r>
                        <a:rPr kumimoji="1" lang="en-US" altLang="ja-JP" sz="2800" dirty="0" smtClean="0"/>
                        <a:t>77.9</a:t>
                      </a:r>
                      <a:endParaRPr kumimoji="1" lang="ja-JP" altLang="en-US" sz="2800" dirty="0"/>
                    </a:p>
                  </a:txBody>
                  <a:tcPr>
                    <a:solidFill>
                      <a:schemeClr val="accent2">
                        <a:lumMod val="40000"/>
                        <a:lumOff val="60000"/>
                      </a:schemeClr>
                    </a:solidFill>
                  </a:tcPr>
                </a:tc>
                <a:tc>
                  <a:txBody>
                    <a:bodyPr/>
                    <a:lstStyle/>
                    <a:p>
                      <a:pPr algn="ctr"/>
                      <a:r>
                        <a:rPr kumimoji="1" lang="en-US" altLang="ja-JP" sz="2800" dirty="0" smtClean="0"/>
                        <a:t>29.2</a:t>
                      </a:r>
                      <a:endParaRPr kumimoji="1" lang="ja-JP" altLang="en-US" sz="2800" dirty="0"/>
                    </a:p>
                  </a:txBody>
                  <a:tcPr/>
                </a:tc>
                <a:tc>
                  <a:txBody>
                    <a:bodyPr/>
                    <a:lstStyle/>
                    <a:p>
                      <a:pPr algn="ctr"/>
                      <a:r>
                        <a:rPr kumimoji="1" lang="en-US" altLang="ja-JP" sz="2800" dirty="0" smtClean="0"/>
                        <a:t>1.6</a:t>
                      </a:r>
                      <a:endParaRPr kumimoji="1" lang="ja-JP" altLang="en-US" sz="2800" dirty="0"/>
                    </a:p>
                  </a:txBody>
                  <a:tcPr/>
                </a:tc>
              </a:tr>
              <a:tr h="370840">
                <a:tc>
                  <a:txBody>
                    <a:bodyPr/>
                    <a:lstStyle/>
                    <a:p>
                      <a:pPr algn="ctr"/>
                      <a:r>
                        <a:rPr kumimoji="1" lang="ja-JP" altLang="en-US" dirty="0" smtClean="0"/>
                        <a:t>住み</a:t>
                      </a:r>
                      <a:endParaRPr kumimoji="1" lang="en-US" altLang="ja-JP" dirty="0" smtClean="0"/>
                    </a:p>
                    <a:p>
                      <a:pPr algn="ctr"/>
                      <a:r>
                        <a:rPr kumimoji="1" lang="ja-JP" altLang="en-US" dirty="0" smtClean="0"/>
                        <a:t>にくい要因</a:t>
                      </a:r>
                      <a:endParaRPr kumimoji="1" lang="ja-JP" altLang="en-US" dirty="0"/>
                    </a:p>
                  </a:txBody>
                  <a:tcPr/>
                </a:tc>
                <a:tc>
                  <a:txBody>
                    <a:bodyPr/>
                    <a:lstStyle/>
                    <a:p>
                      <a:pPr algn="ctr"/>
                      <a:r>
                        <a:rPr kumimoji="1" lang="en-US" altLang="ja-JP" sz="2800" dirty="0" smtClean="0"/>
                        <a:t>66.8</a:t>
                      </a:r>
                      <a:endParaRPr kumimoji="1" lang="ja-JP" altLang="en-US" sz="2800" dirty="0"/>
                    </a:p>
                  </a:txBody>
                  <a:tcPr>
                    <a:solidFill>
                      <a:schemeClr val="accent2">
                        <a:lumMod val="40000"/>
                        <a:lumOff val="60000"/>
                      </a:schemeClr>
                    </a:solidFill>
                  </a:tcPr>
                </a:tc>
                <a:tc>
                  <a:txBody>
                    <a:bodyPr/>
                    <a:lstStyle/>
                    <a:p>
                      <a:pPr algn="ctr"/>
                      <a:r>
                        <a:rPr kumimoji="1" lang="en-US" altLang="ja-JP" sz="2800" dirty="0" smtClean="0"/>
                        <a:t>55.7</a:t>
                      </a:r>
                      <a:endParaRPr kumimoji="1" lang="ja-JP" altLang="en-US" sz="2800" dirty="0"/>
                    </a:p>
                  </a:txBody>
                  <a:tcPr>
                    <a:solidFill>
                      <a:schemeClr val="accent2">
                        <a:lumMod val="40000"/>
                        <a:lumOff val="60000"/>
                      </a:schemeClr>
                    </a:solidFill>
                  </a:tcPr>
                </a:tc>
                <a:tc>
                  <a:txBody>
                    <a:bodyPr/>
                    <a:lstStyle/>
                    <a:p>
                      <a:pPr algn="ctr"/>
                      <a:r>
                        <a:rPr kumimoji="1" lang="en-US" altLang="ja-JP" sz="2800" dirty="0" smtClean="0"/>
                        <a:t>20.7</a:t>
                      </a:r>
                      <a:endParaRPr kumimoji="1" lang="ja-JP" altLang="en-US" sz="2800" dirty="0"/>
                    </a:p>
                  </a:txBody>
                  <a:tcPr/>
                </a:tc>
                <a:tc>
                  <a:txBody>
                    <a:bodyPr/>
                    <a:lstStyle/>
                    <a:p>
                      <a:pPr algn="ctr"/>
                      <a:r>
                        <a:rPr kumimoji="1" lang="en-US" altLang="ja-JP" sz="2800" dirty="0" smtClean="0"/>
                        <a:t>57.8</a:t>
                      </a:r>
                      <a:endParaRPr kumimoji="1" lang="ja-JP" altLang="en-US" sz="2800" dirty="0"/>
                    </a:p>
                  </a:txBody>
                  <a:tcPr>
                    <a:solidFill>
                      <a:schemeClr val="accent2">
                        <a:lumMod val="40000"/>
                        <a:lumOff val="60000"/>
                      </a:schemeClr>
                    </a:solidFill>
                  </a:tcPr>
                </a:tc>
                <a:tc>
                  <a:txBody>
                    <a:bodyPr/>
                    <a:lstStyle/>
                    <a:p>
                      <a:pPr algn="ctr"/>
                      <a:r>
                        <a:rPr kumimoji="1" lang="en-US" altLang="ja-JP" sz="2800" dirty="0" smtClean="0"/>
                        <a:t>19.4</a:t>
                      </a:r>
                      <a:endParaRPr kumimoji="1" lang="ja-JP" altLang="en-US" sz="2800" dirty="0"/>
                    </a:p>
                  </a:txBody>
                  <a:tcPr/>
                </a:tc>
                <a:tc>
                  <a:txBody>
                    <a:bodyPr/>
                    <a:lstStyle/>
                    <a:p>
                      <a:pPr algn="ctr"/>
                      <a:r>
                        <a:rPr kumimoji="1" lang="en-US" altLang="ja-JP" sz="2800" dirty="0" smtClean="0"/>
                        <a:t>29.0</a:t>
                      </a:r>
                      <a:endParaRPr kumimoji="1" lang="ja-JP" altLang="en-US" sz="2800" dirty="0"/>
                    </a:p>
                  </a:txBody>
                  <a:tcPr/>
                </a:tc>
                <a:tc>
                  <a:txBody>
                    <a:bodyPr/>
                    <a:lstStyle/>
                    <a:p>
                      <a:pPr algn="ctr"/>
                      <a:r>
                        <a:rPr kumimoji="1" lang="en-US" altLang="ja-JP" sz="2800" dirty="0" smtClean="0"/>
                        <a:t>3.7</a:t>
                      </a:r>
                      <a:endParaRPr kumimoji="1" lang="ja-JP" altLang="en-US" sz="2800" dirty="0"/>
                    </a:p>
                  </a:txBody>
                  <a:tcPr/>
                </a:tc>
                <a:tc>
                  <a:txBody>
                    <a:bodyPr/>
                    <a:lstStyle/>
                    <a:p>
                      <a:pPr algn="ctr"/>
                      <a:r>
                        <a:rPr kumimoji="1" lang="en-US" altLang="ja-JP" sz="2800" dirty="0" smtClean="0"/>
                        <a:t>8.8</a:t>
                      </a:r>
                      <a:endParaRPr kumimoji="1" lang="ja-JP" altLang="en-US" sz="2800" dirty="0"/>
                    </a:p>
                  </a:txBody>
                  <a:tcPr/>
                </a:tc>
                <a:tc>
                  <a:txBody>
                    <a:bodyPr/>
                    <a:lstStyle/>
                    <a:p>
                      <a:pPr algn="ctr"/>
                      <a:r>
                        <a:rPr kumimoji="1" lang="en-US" altLang="ja-JP" sz="2800" dirty="0" smtClean="0"/>
                        <a:t>21.2</a:t>
                      </a:r>
                      <a:endParaRPr kumimoji="1" lang="ja-JP" altLang="en-US" sz="2800" dirty="0"/>
                    </a:p>
                  </a:txBody>
                  <a:tcPr/>
                </a:tc>
              </a:tr>
            </a:tbl>
          </a:graphicData>
        </a:graphic>
      </p:graphicFrame>
      <p:sp>
        <p:nvSpPr>
          <p:cNvPr id="5" name="正方形/長方形 4"/>
          <p:cNvSpPr/>
          <p:nvPr/>
        </p:nvSpPr>
        <p:spPr>
          <a:xfrm>
            <a:off x="3666836" y="2593775"/>
            <a:ext cx="905164" cy="18212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タイトル 1"/>
          <p:cNvSpPr>
            <a:spLocks noGrp="1"/>
          </p:cNvSpPr>
          <p:nvPr>
            <p:ph type="title"/>
          </p:nvPr>
        </p:nvSpPr>
        <p:spPr>
          <a:xfrm>
            <a:off x="477401" y="65491"/>
            <a:ext cx="8229600" cy="900103"/>
          </a:xfrm>
        </p:spPr>
        <p:txBody>
          <a:bodyPr>
            <a:noAutofit/>
          </a:bodyPr>
          <a:lstStyle/>
          <a:p>
            <a:r>
              <a:rPr kumimoji="1" lang="ja-JP" altLang="en-US" sz="2800" dirty="0" smtClean="0"/>
              <a:t>自治体における住みやすさの要因の調査</a:t>
            </a:r>
            <a:endParaRPr kumimoji="1" lang="ja-JP" altLang="en-US" sz="2800" dirty="0"/>
          </a:p>
        </p:txBody>
      </p:sp>
    </p:spTree>
    <p:extLst>
      <p:ext uri="{BB962C8B-B14F-4D97-AF65-F5344CB8AC3E}">
        <p14:creationId xmlns:p14="http://schemas.microsoft.com/office/powerpoint/2010/main" val="2575735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角丸四角形 5"/>
          <p:cNvSpPr/>
          <p:nvPr/>
        </p:nvSpPr>
        <p:spPr>
          <a:xfrm>
            <a:off x="132522" y="1524001"/>
            <a:ext cx="4311142" cy="283945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solidFill>
                  <a:schemeClr val="bg1"/>
                </a:solidFill>
                <a:latin typeface="ＭＳ ゴシック" panose="020B0609070205080204" pitchFamily="49" charset="-128"/>
                <a:ea typeface="ＭＳ ゴシック" panose="020B0609070205080204" pitchFamily="49" charset="-128"/>
              </a:rPr>
              <a:t>市内</a:t>
            </a:r>
            <a:r>
              <a:rPr lang="en-US" altLang="ja-JP" sz="2800" dirty="0">
                <a:solidFill>
                  <a:schemeClr val="bg1"/>
                </a:solidFill>
                <a:latin typeface="ＭＳ ゴシック" panose="020B0609070205080204" pitchFamily="49" charset="-128"/>
                <a:ea typeface="ＭＳ ゴシック" panose="020B0609070205080204" pitchFamily="49" charset="-128"/>
              </a:rPr>
              <a:t>4</a:t>
            </a:r>
            <a:r>
              <a:rPr lang="ja-JP" altLang="en-US" sz="2800" dirty="0" err="1">
                <a:solidFill>
                  <a:schemeClr val="bg1"/>
                </a:solidFill>
                <a:latin typeface="ＭＳ ゴシック" panose="020B0609070205080204" pitchFamily="49" charset="-128"/>
                <a:ea typeface="ＭＳ ゴシック" panose="020B0609070205080204" pitchFamily="49" charset="-128"/>
              </a:rPr>
              <a:t>つの</a:t>
            </a:r>
            <a:r>
              <a:rPr lang="ja-JP" altLang="en-US" sz="2800" dirty="0">
                <a:solidFill>
                  <a:schemeClr val="bg1"/>
                </a:solidFill>
                <a:latin typeface="ＭＳ ゴシック" panose="020B0609070205080204" pitchFamily="49" charset="-128"/>
                <a:ea typeface="ＭＳ ゴシック" panose="020B0609070205080204" pitchFamily="49" charset="-128"/>
              </a:rPr>
              <a:t>工業団地</a:t>
            </a:r>
            <a:endParaRPr lang="en-US" altLang="ja-JP" sz="2800" dirty="0">
              <a:solidFill>
                <a:schemeClr val="bg1"/>
              </a:solidFill>
              <a:latin typeface="ＭＳ ゴシック" panose="020B0609070205080204" pitchFamily="49" charset="-128"/>
              <a:ea typeface="ＭＳ ゴシック" panose="020B0609070205080204" pitchFamily="49" charset="-128"/>
            </a:endParaRPr>
          </a:p>
          <a:p>
            <a:r>
              <a:rPr lang="ja-JP" altLang="en-US" sz="2800" dirty="0">
                <a:solidFill>
                  <a:schemeClr val="bg1"/>
                </a:solidFill>
                <a:latin typeface="ＭＳ ゴシック" panose="020B0609070205080204" pitchFamily="49" charset="-128"/>
                <a:ea typeface="ＭＳ ゴシック" panose="020B0609070205080204" pitchFamily="49" charset="-128"/>
              </a:rPr>
              <a:t>　</a:t>
            </a:r>
            <a:r>
              <a:rPr lang="ja-JP" altLang="en-US" sz="2400" dirty="0">
                <a:solidFill>
                  <a:schemeClr val="bg1"/>
                </a:solidFill>
                <a:latin typeface="ＭＳ ゴシック" panose="020B0609070205080204" pitchFamily="49" charset="-128"/>
                <a:ea typeface="ＭＳ ゴシック" panose="020B0609070205080204" pitchFamily="49" charset="-128"/>
              </a:rPr>
              <a:t>・東筑波新治工業団地</a:t>
            </a:r>
            <a:endParaRPr lang="en-US" altLang="ja-JP" sz="2400" dirty="0">
              <a:solidFill>
                <a:schemeClr val="bg1"/>
              </a:solidFill>
              <a:latin typeface="ＭＳ ゴシック" panose="020B0609070205080204" pitchFamily="49" charset="-128"/>
              <a:ea typeface="ＭＳ ゴシック" panose="020B0609070205080204" pitchFamily="49" charset="-128"/>
            </a:endParaRPr>
          </a:p>
          <a:p>
            <a:r>
              <a:rPr lang="ja-JP" altLang="en-US" sz="2400" dirty="0">
                <a:solidFill>
                  <a:schemeClr val="bg1"/>
                </a:solidFill>
                <a:latin typeface="ＭＳ ゴシック" panose="020B0609070205080204" pitchFamily="49" charset="-128"/>
                <a:ea typeface="ＭＳ ゴシック" panose="020B0609070205080204" pitchFamily="49" charset="-128"/>
              </a:rPr>
              <a:t>　・テクノパーク</a:t>
            </a:r>
            <a:endParaRPr lang="en-US" altLang="ja-JP" sz="2400" dirty="0">
              <a:solidFill>
                <a:schemeClr val="bg1"/>
              </a:solidFill>
              <a:latin typeface="ＭＳ ゴシック" panose="020B0609070205080204" pitchFamily="49" charset="-128"/>
              <a:ea typeface="ＭＳ ゴシック" panose="020B0609070205080204" pitchFamily="49" charset="-128"/>
            </a:endParaRPr>
          </a:p>
          <a:p>
            <a:r>
              <a:rPr lang="ja-JP" altLang="en-US" sz="2400" dirty="0">
                <a:solidFill>
                  <a:schemeClr val="bg1"/>
                </a:solidFill>
                <a:latin typeface="ＭＳ ゴシック" panose="020B0609070205080204" pitchFamily="49" charset="-128"/>
                <a:ea typeface="ＭＳ ゴシック" panose="020B0609070205080204" pitchFamily="49" charset="-128"/>
              </a:rPr>
              <a:t>　　　　土浦北工業団地　　</a:t>
            </a:r>
            <a:endParaRPr lang="en-US" altLang="ja-JP" sz="2400" dirty="0">
              <a:solidFill>
                <a:schemeClr val="bg1"/>
              </a:solidFill>
              <a:latin typeface="ＭＳ ゴシック" panose="020B0609070205080204" pitchFamily="49" charset="-128"/>
              <a:ea typeface="ＭＳ ゴシック" panose="020B0609070205080204" pitchFamily="49" charset="-128"/>
            </a:endParaRPr>
          </a:p>
          <a:p>
            <a:r>
              <a:rPr lang="ja-JP" altLang="en-US" sz="2400" dirty="0">
                <a:solidFill>
                  <a:schemeClr val="bg1"/>
                </a:solidFill>
                <a:latin typeface="ＭＳ ゴシック" panose="020B0609070205080204" pitchFamily="49" charset="-128"/>
                <a:ea typeface="ＭＳ ゴシック" panose="020B0609070205080204" pitchFamily="49" charset="-128"/>
              </a:rPr>
              <a:t>　・土浦おおつ野ヒルズ</a:t>
            </a:r>
            <a:endParaRPr lang="en-US" altLang="ja-JP" sz="2400" dirty="0">
              <a:solidFill>
                <a:schemeClr val="bg1"/>
              </a:solidFill>
              <a:latin typeface="ＭＳ ゴシック" panose="020B0609070205080204" pitchFamily="49" charset="-128"/>
              <a:ea typeface="ＭＳ ゴシック" panose="020B0609070205080204" pitchFamily="49" charset="-128"/>
            </a:endParaRPr>
          </a:p>
          <a:p>
            <a:r>
              <a:rPr lang="ja-JP" altLang="en-US" sz="2400" dirty="0">
                <a:solidFill>
                  <a:schemeClr val="bg1"/>
                </a:solidFill>
                <a:latin typeface="ＭＳ ゴシック" panose="020B0609070205080204" pitchFamily="49" charset="-128"/>
                <a:ea typeface="ＭＳ ゴシック" panose="020B0609070205080204" pitchFamily="49" charset="-128"/>
              </a:rPr>
              <a:t>　・神立工業団地</a:t>
            </a:r>
            <a:endParaRPr lang="en-US" altLang="ja-JP" sz="2400" dirty="0">
              <a:solidFill>
                <a:schemeClr val="bg1"/>
              </a:solidFill>
              <a:latin typeface="ＭＳ ゴシック" panose="020B0609070205080204" pitchFamily="49" charset="-128"/>
              <a:ea typeface="ＭＳ ゴシック" panose="020B0609070205080204" pitchFamily="49" charset="-128"/>
            </a:endParaRPr>
          </a:p>
        </p:txBody>
      </p:sp>
      <p:sp>
        <p:nvSpPr>
          <p:cNvPr id="8" name="下矢印 7"/>
          <p:cNvSpPr/>
          <p:nvPr/>
        </p:nvSpPr>
        <p:spPr>
          <a:xfrm>
            <a:off x="2795336" y="4363452"/>
            <a:ext cx="1074821" cy="770021"/>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角丸四角形 6"/>
          <p:cNvSpPr/>
          <p:nvPr/>
        </p:nvSpPr>
        <p:spPr>
          <a:xfrm>
            <a:off x="4720390" y="1524001"/>
            <a:ext cx="4311139" cy="283945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bg1"/>
                </a:solidFill>
                <a:latin typeface="ＭＳ ゴシック" panose="020B0609070205080204" pitchFamily="49" charset="-128"/>
                <a:ea typeface="ＭＳ ゴシック" panose="020B0609070205080204" pitchFamily="49" charset="-128"/>
              </a:rPr>
              <a:t>市街化区域内</a:t>
            </a:r>
            <a:endParaRPr lang="en-US" altLang="ja-JP" sz="2800" dirty="0">
              <a:solidFill>
                <a:schemeClr val="bg1"/>
              </a:solidFill>
              <a:latin typeface="ＭＳ ゴシック" panose="020B0609070205080204" pitchFamily="49" charset="-128"/>
              <a:ea typeface="ＭＳ ゴシック" panose="020B0609070205080204" pitchFamily="49" charset="-128"/>
            </a:endParaRPr>
          </a:p>
          <a:p>
            <a:pPr algn="ctr"/>
            <a:r>
              <a:rPr lang="en-US" altLang="ja-JP" sz="2400" dirty="0">
                <a:solidFill>
                  <a:schemeClr val="bg1"/>
                </a:solidFill>
                <a:latin typeface="ＭＳ ゴシック" panose="020B0609070205080204" pitchFamily="49" charset="-128"/>
                <a:ea typeface="ＭＳ ゴシック" panose="020B0609070205080204" pitchFamily="49" charset="-128"/>
              </a:rPr>
              <a:t>(</a:t>
            </a:r>
            <a:r>
              <a:rPr lang="ja-JP" altLang="en-US" sz="2400" dirty="0">
                <a:solidFill>
                  <a:schemeClr val="bg1"/>
                </a:solidFill>
                <a:latin typeface="ＭＳ ゴシック" panose="020B0609070205080204" pitchFamily="49" charset="-128"/>
                <a:ea typeface="ＭＳ ゴシック" panose="020B0609070205080204" pitchFamily="49" charset="-128"/>
              </a:rPr>
              <a:t>土浦</a:t>
            </a:r>
            <a:r>
              <a:rPr lang="en-US" altLang="ja-JP" sz="2400" dirty="0">
                <a:solidFill>
                  <a:schemeClr val="bg1"/>
                </a:solidFill>
                <a:latin typeface="ＭＳ ゴシック" panose="020B0609070205080204" pitchFamily="49" charset="-128"/>
                <a:ea typeface="ＭＳ ゴシック" panose="020B0609070205080204" pitchFamily="49" charset="-128"/>
              </a:rPr>
              <a:t>IC</a:t>
            </a:r>
            <a:r>
              <a:rPr lang="ja-JP" altLang="en-US" sz="2400" dirty="0" err="1">
                <a:solidFill>
                  <a:schemeClr val="bg1"/>
                </a:solidFill>
                <a:latin typeface="ＭＳ ゴシック" panose="020B0609070205080204" pitchFamily="49" charset="-128"/>
                <a:ea typeface="ＭＳ ゴシック" panose="020B0609070205080204" pitchFamily="49" charset="-128"/>
              </a:rPr>
              <a:t>、</a:t>
            </a:r>
            <a:r>
              <a:rPr lang="ja-JP" altLang="en-US" sz="2400" dirty="0">
                <a:solidFill>
                  <a:schemeClr val="bg1"/>
                </a:solidFill>
                <a:latin typeface="ＭＳ ゴシック" panose="020B0609070205080204" pitchFamily="49" charset="-128"/>
                <a:ea typeface="ＭＳ ゴシック" panose="020B0609070205080204" pitchFamily="49" charset="-128"/>
              </a:rPr>
              <a:t>桜土浦</a:t>
            </a:r>
            <a:r>
              <a:rPr lang="en-US" altLang="ja-JP" sz="2400" dirty="0">
                <a:solidFill>
                  <a:schemeClr val="bg1"/>
                </a:solidFill>
                <a:latin typeface="ＭＳ ゴシック" panose="020B0609070205080204" pitchFamily="49" charset="-128"/>
                <a:ea typeface="ＭＳ ゴシック" panose="020B0609070205080204" pitchFamily="49" charset="-128"/>
              </a:rPr>
              <a:t>IC</a:t>
            </a:r>
            <a:r>
              <a:rPr lang="ja-JP" altLang="en-US" sz="2400" dirty="0">
                <a:solidFill>
                  <a:schemeClr val="bg1"/>
                </a:solidFill>
                <a:latin typeface="ＭＳ ゴシック" panose="020B0609070205080204" pitchFamily="49" charset="-128"/>
                <a:ea typeface="ＭＳ ゴシック" panose="020B0609070205080204" pitchFamily="49" charset="-128"/>
              </a:rPr>
              <a:t>周辺の</a:t>
            </a:r>
            <a:endParaRPr lang="en-US" altLang="ja-JP" sz="2400" dirty="0">
              <a:solidFill>
                <a:schemeClr val="bg1"/>
              </a:solidFill>
              <a:latin typeface="ＭＳ ゴシック" panose="020B0609070205080204" pitchFamily="49" charset="-128"/>
              <a:ea typeface="ＭＳ ゴシック" panose="020B0609070205080204" pitchFamily="49" charset="-128"/>
            </a:endParaRPr>
          </a:p>
          <a:p>
            <a:pPr algn="ctr"/>
            <a:r>
              <a:rPr lang="ja-JP" altLang="en-US" sz="2400" dirty="0">
                <a:solidFill>
                  <a:schemeClr val="bg1"/>
                </a:solidFill>
                <a:latin typeface="ＭＳ ゴシック" panose="020B0609070205080204" pitchFamily="49" charset="-128"/>
                <a:ea typeface="ＭＳ ゴシック" panose="020B0609070205080204" pitchFamily="49" charset="-128"/>
              </a:rPr>
              <a:t> 指定路線区域を含む</a:t>
            </a:r>
            <a:r>
              <a:rPr lang="en-US" altLang="ja-JP" sz="2400" dirty="0">
                <a:solidFill>
                  <a:schemeClr val="bg1"/>
                </a:solidFill>
                <a:latin typeface="ＭＳ ゴシック" panose="020B0609070205080204" pitchFamily="49" charset="-128"/>
                <a:ea typeface="ＭＳ ゴシック" panose="020B0609070205080204" pitchFamily="49" charset="-128"/>
              </a:rPr>
              <a:t>)</a:t>
            </a:r>
          </a:p>
          <a:p>
            <a:endParaRPr lang="en-US" altLang="ja-JP" sz="2800" dirty="0">
              <a:solidFill>
                <a:schemeClr val="bg1"/>
              </a:solidFill>
              <a:latin typeface="ＭＳ ゴシック" panose="020B0609070205080204" pitchFamily="49" charset="-128"/>
              <a:ea typeface="ＭＳ ゴシック" panose="020B0609070205080204" pitchFamily="49" charset="-128"/>
            </a:endParaRPr>
          </a:p>
        </p:txBody>
      </p:sp>
      <p:sp>
        <p:nvSpPr>
          <p:cNvPr id="9" name="下矢印 8"/>
          <p:cNvSpPr/>
          <p:nvPr/>
        </p:nvSpPr>
        <p:spPr>
          <a:xfrm>
            <a:off x="5293893" y="4363452"/>
            <a:ext cx="1074821" cy="770021"/>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 name="テキスト ボックス 11"/>
          <p:cNvSpPr txBox="1"/>
          <p:nvPr/>
        </p:nvSpPr>
        <p:spPr>
          <a:xfrm>
            <a:off x="786350" y="5325980"/>
            <a:ext cx="7571303" cy="1200329"/>
          </a:xfrm>
          <a:prstGeom prst="rect">
            <a:avLst/>
          </a:prstGeom>
          <a:noFill/>
          <a:ln>
            <a:solidFill>
              <a:schemeClr val="tx1"/>
            </a:solidFill>
          </a:ln>
        </p:spPr>
        <p:txBody>
          <a:bodyPr wrap="none" rtlCol="0">
            <a:spAutoFit/>
          </a:bodyPr>
          <a:lstStyle/>
          <a:p>
            <a:pPr algn="ctr"/>
            <a:r>
              <a:rPr lang="ja-JP" altLang="en-US" sz="3600" dirty="0">
                <a:latin typeface="ＭＳ ゴシック" panose="020B0609070205080204" pitchFamily="49" charset="-128"/>
                <a:ea typeface="ＭＳ ゴシック" panose="020B0609070205080204" pitchFamily="49" charset="-128"/>
              </a:rPr>
              <a:t>固定資産税・都市計画税の相当額を</a:t>
            </a:r>
            <a:endParaRPr lang="en-US" altLang="ja-JP" sz="3600" dirty="0">
              <a:latin typeface="ＭＳ ゴシック" panose="020B0609070205080204" pitchFamily="49" charset="-128"/>
              <a:ea typeface="ＭＳ ゴシック" panose="020B0609070205080204" pitchFamily="49" charset="-128"/>
            </a:endParaRPr>
          </a:p>
          <a:p>
            <a:pPr algn="ctr"/>
            <a:r>
              <a:rPr lang="ja-JP" altLang="en-US" sz="3600" dirty="0">
                <a:latin typeface="ＭＳ ゴシック" panose="020B0609070205080204" pitchFamily="49" charset="-128"/>
                <a:ea typeface="ＭＳ ゴシック" panose="020B0609070205080204" pitchFamily="49" charset="-128"/>
              </a:rPr>
              <a:t>連続する</a:t>
            </a:r>
            <a:r>
              <a:rPr lang="en-US" altLang="ja-JP" sz="3600" dirty="0">
                <a:latin typeface="ＭＳ ゴシック" panose="020B0609070205080204" pitchFamily="49" charset="-128"/>
                <a:ea typeface="ＭＳ ゴシック" panose="020B0609070205080204" pitchFamily="49" charset="-128"/>
              </a:rPr>
              <a:t>3</a:t>
            </a:r>
            <a:r>
              <a:rPr lang="ja-JP" altLang="en-US" sz="3600" dirty="0">
                <a:latin typeface="ＭＳ ゴシック" panose="020B0609070205080204" pitchFamily="49" charset="-128"/>
                <a:ea typeface="ＭＳ ゴシック" panose="020B0609070205080204" pitchFamily="49" charset="-128"/>
              </a:rPr>
              <a:t>年間交付</a:t>
            </a:r>
          </a:p>
        </p:txBody>
      </p:sp>
      <p:sp>
        <p:nvSpPr>
          <p:cNvPr id="15" name="円形吹き出し 14"/>
          <p:cNvSpPr/>
          <p:nvPr/>
        </p:nvSpPr>
        <p:spPr>
          <a:xfrm>
            <a:off x="6368714" y="4291264"/>
            <a:ext cx="2482592" cy="1010654"/>
          </a:xfrm>
          <a:prstGeom prst="wedgeEllipseCallout">
            <a:avLst>
              <a:gd name="adj1" fmla="val -33312"/>
              <a:gd name="adj2" fmla="val 58578"/>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ja-JP" altLang="en-US" sz="2400" dirty="0">
                <a:solidFill>
                  <a:srgbClr val="FF0000"/>
                </a:solidFill>
                <a:latin typeface="ＭＳ ゴシック" panose="020B0609070205080204" pitchFamily="49" charset="-128"/>
                <a:ea typeface="ＭＳ ゴシック" panose="020B0609070205080204" pitchFamily="49" charset="-128"/>
              </a:rPr>
              <a:t>しっかりした</a:t>
            </a:r>
            <a:endParaRPr lang="en-US" altLang="ja-JP" sz="2400" dirty="0">
              <a:solidFill>
                <a:srgbClr val="FF0000"/>
              </a:solidFill>
              <a:latin typeface="ＭＳ ゴシック" panose="020B0609070205080204" pitchFamily="49" charset="-128"/>
              <a:ea typeface="ＭＳ ゴシック" panose="020B0609070205080204" pitchFamily="49" charset="-128"/>
            </a:endParaRPr>
          </a:p>
          <a:p>
            <a:pPr algn="ctr"/>
            <a:r>
              <a:rPr lang="ja-JP" altLang="en-US" sz="2400" dirty="0">
                <a:solidFill>
                  <a:srgbClr val="FF0000"/>
                </a:solidFill>
                <a:latin typeface="ＭＳ ゴシック" panose="020B0609070205080204" pitchFamily="49" charset="-128"/>
                <a:ea typeface="ＭＳ ゴシック" panose="020B0609070205080204" pitchFamily="49" charset="-128"/>
              </a:rPr>
              <a:t>優遇制度</a:t>
            </a:r>
          </a:p>
        </p:txBody>
      </p:sp>
      <p:sp>
        <p:nvSpPr>
          <p:cNvPr id="16" name="楕円 15"/>
          <p:cNvSpPr/>
          <p:nvPr/>
        </p:nvSpPr>
        <p:spPr>
          <a:xfrm>
            <a:off x="3890282" y="4267199"/>
            <a:ext cx="1383487" cy="9625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ＭＳ ゴシック" panose="020B0609070205080204" pitchFamily="49" charset="-128"/>
                <a:ea typeface="ＭＳ ゴシック" panose="020B0609070205080204" pitchFamily="49" charset="-128"/>
              </a:rPr>
              <a:t>要件○</a:t>
            </a:r>
          </a:p>
        </p:txBody>
      </p:sp>
      <p:sp>
        <p:nvSpPr>
          <p:cNvPr id="2" name="スライド番号プレースホルダー 1"/>
          <p:cNvSpPr>
            <a:spLocks noGrp="1"/>
          </p:cNvSpPr>
          <p:nvPr>
            <p:ph type="sldNum" sz="quarter" idx="12"/>
          </p:nvPr>
        </p:nvSpPr>
        <p:spPr/>
        <p:txBody>
          <a:bodyPr/>
          <a:lstStyle/>
          <a:p>
            <a:fld id="{478D6C10-8235-2F4E-9B6B-EAD05C470B7C}" type="slidenum">
              <a:rPr kumimoji="1" lang="ja-JP" altLang="en-US" smtClean="0"/>
              <a:t>61</a:t>
            </a:fld>
            <a:endParaRPr kumimoji="1" lang="ja-JP" altLang="en-US"/>
          </a:p>
        </p:txBody>
      </p:sp>
      <p:sp>
        <p:nvSpPr>
          <p:cNvPr id="11" name="テキスト ボックス 10"/>
          <p:cNvSpPr txBox="1"/>
          <p:nvPr/>
        </p:nvSpPr>
        <p:spPr>
          <a:xfrm>
            <a:off x="1581342" y="137067"/>
            <a:ext cx="5724644" cy="646331"/>
          </a:xfrm>
          <a:prstGeom prst="rect">
            <a:avLst/>
          </a:prstGeom>
          <a:noFill/>
        </p:spPr>
        <p:txBody>
          <a:bodyPr wrap="none" rtlCol="0">
            <a:spAutoFit/>
          </a:bodyPr>
          <a:lstStyle/>
          <a:p>
            <a:r>
              <a:rPr lang="ja-JP" altLang="en-US" sz="3600" dirty="0" smtClean="0"/>
              <a:t>土浦市企業立地促進</a:t>
            </a:r>
            <a:r>
              <a:rPr lang="ja-JP" altLang="en-US" sz="3600" dirty="0"/>
              <a:t>奨励金</a:t>
            </a:r>
            <a:endParaRPr kumimoji="1" lang="ja-JP" altLang="en-US" sz="3600" dirty="0"/>
          </a:p>
        </p:txBody>
      </p:sp>
      <p:pic>
        <p:nvPicPr>
          <p:cNvPr id="13" name="図 12"/>
          <p:cNvPicPr>
            <a:picLocks noChangeAspect="1"/>
          </p:cNvPicPr>
          <p:nvPr/>
        </p:nvPicPr>
        <p:blipFill>
          <a:blip r:embed="rId2"/>
          <a:stretch>
            <a:fillRect/>
          </a:stretch>
        </p:blipFill>
        <p:spPr>
          <a:xfrm>
            <a:off x="477401" y="48430"/>
            <a:ext cx="668769" cy="823607"/>
          </a:xfrm>
          <a:prstGeom prst="rect">
            <a:avLst/>
          </a:prstGeom>
        </p:spPr>
      </p:pic>
    </p:spTree>
    <p:extLst>
      <p:ext uri="{BB962C8B-B14F-4D97-AF65-F5344CB8AC3E}">
        <p14:creationId xmlns:p14="http://schemas.microsoft.com/office/powerpoint/2010/main" val="1841520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78D6C10-8235-2F4E-9B6B-EAD05C470B7C}" type="slidenum">
              <a:rPr kumimoji="1" lang="ja-JP" altLang="en-US" smtClean="0"/>
              <a:t>62</a:t>
            </a:fld>
            <a:endParaRPr kumimoji="1" lang="ja-JP" altLang="en-US"/>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768" y="1404865"/>
            <a:ext cx="4652985" cy="4361743"/>
          </a:xfrm>
          <a:prstGeom prst="rect">
            <a:avLst/>
          </a:prstGeom>
        </p:spPr>
      </p:pic>
      <p:sp>
        <p:nvSpPr>
          <p:cNvPr id="6" name="コンテンツ プレースホルダー 2"/>
          <p:cNvSpPr txBox="1">
            <a:spLocks/>
          </p:cNvSpPr>
          <p:nvPr/>
        </p:nvSpPr>
        <p:spPr>
          <a:xfrm>
            <a:off x="309768" y="5832183"/>
            <a:ext cx="3469752" cy="3429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smtClean="0"/>
              <a:t>市内</a:t>
            </a:r>
            <a:r>
              <a:rPr lang="ja-JP" altLang="en-US" sz="2000" dirty="0"/>
              <a:t>中心部の駐輪場・駐車場</a:t>
            </a:r>
          </a:p>
        </p:txBody>
      </p:sp>
      <p:sp>
        <p:nvSpPr>
          <p:cNvPr id="10" name="テキスト ボックス 9"/>
          <p:cNvSpPr txBox="1"/>
          <p:nvPr/>
        </p:nvSpPr>
        <p:spPr>
          <a:xfrm>
            <a:off x="2402175" y="137067"/>
            <a:ext cx="4339650" cy="646331"/>
          </a:xfrm>
          <a:prstGeom prst="rect">
            <a:avLst/>
          </a:prstGeom>
          <a:noFill/>
        </p:spPr>
        <p:txBody>
          <a:bodyPr wrap="none" rtlCol="0">
            <a:spAutoFit/>
          </a:bodyPr>
          <a:lstStyle/>
          <a:p>
            <a:r>
              <a:rPr kumimoji="1" lang="ja-JP" altLang="en-US" sz="3600" dirty="0" smtClean="0"/>
              <a:t>公共交通利用の変遷</a:t>
            </a:r>
            <a:endParaRPr kumimoji="1" lang="ja-JP" altLang="en-US" sz="3600" dirty="0"/>
          </a:p>
        </p:txBody>
      </p:sp>
      <p:pic>
        <p:nvPicPr>
          <p:cNvPr id="11" name="図 10"/>
          <p:cNvPicPr>
            <a:picLocks noChangeAspect="1"/>
          </p:cNvPicPr>
          <p:nvPr/>
        </p:nvPicPr>
        <p:blipFill>
          <a:blip r:embed="rId3"/>
          <a:stretch>
            <a:fillRect/>
          </a:stretch>
        </p:blipFill>
        <p:spPr>
          <a:xfrm>
            <a:off x="477401" y="48430"/>
            <a:ext cx="668769" cy="823607"/>
          </a:xfrm>
          <a:prstGeom prst="rect">
            <a:avLst/>
          </a:prstGeom>
        </p:spPr>
      </p:pic>
      <p:sp>
        <p:nvSpPr>
          <p:cNvPr id="2" name="角丸四角形 1"/>
          <p:cNvSpPr/>
          <p:nvPr/>
        </p:nvSpPr>
        <p:spPr>
          <a:xfrm>
            <a:off x="5440218" y="1277030"/>
            <a:ext cx="2826327" cy="1392279"/>
          </a:xfrm>
          <a:prstGeom prst="round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kumimoji="1" lang="ja-JP" altLang="en-US" sz="2800" dirty="0" smtClean="0"/>
              <a:t>自家用車を</a:t>
            </a:r>
            <a:endParaRPr kumimoji="1" lang="en-US" altLang="ja-JP" sz="2800" dirty="0" smtClean="0"/>
          </a:p>
          <a:p>
            <a:pPr algn="ctr"/>
            <a:r>
              <a:rPr kumimoji="1" lang="ja-JP" altLang="en-US" sz="2800" dirty="0" smtClean="0"/>
              <a:t>利用しやすい環境</a:t>
            </a:r>
            <a:endParaRPr kumimoji="1" lang="ja-JP" altLang="en-US" sz="2800" dirty="0"/>
          </a:p>
        </p:txBody>
      </p:sp>
      <p:sp>
        <p:nvSpPr>
          <p:cNvPr id="3" name="下矢印 2"/>
          <p:cNvSpPr/>
          <p:nvPr/>
        </p:nvSpPr>
        <p:spPr>
          <a:xfrm>
            <a:off x="6336145" y="2774973"/>
            <a:ext cx="932873" cy="1464518"/>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角丸四角形 13"/>
          <p:cNvSpPr/>
          <p:nvPr/>
        </p:nvSpPr>
        <p:spPr>
          <a:xfrm>
            <a:off x="5389417" y="4345155"/>
            <a:ext cx="2826327" cy="1392279"/>
          </a:xfrm>
          <a:prstGeom prst="round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kumimoji="1" lang="ja-JP" altLang="en-US" sz="2800" dirty="0" smtClean="0"/>
              <a:t>自家用車から</a:t>
            </a:r>
            <a:endParaRPr kumimoji="1" lang="en-US" altLang="ja-JP" sz="2800" dirty="0" smtClean="0"/>
          </a:p>
          <a:p>
            <a:pPr algn="ctr"/>
            <a:r>
              <a:rPr lang="ja-JP" altLang="en-US" sz="2800" dirty="0" smtClean="0"/>
              <a:t>公共</a:t>
            </a:r>
            <a:r>
              <a:rPr lang="ja-JP" altLang="en-US" sz="2800" dirty="0"/>
              <a:t>交通</a:t>
            </a:r>
            <a:r>
              <a:rPr lang="ja-JP" altLang="en-US" sz="2800" dirty="0" smtClean="0"/>
              <a:t>への</a:t>
            </a:r>
            <a:r>
              <a:rPr lang="ja-JP" altLang="en-US" sz="2800" dirty="0"/>
              <a:t>転換</a:t>
            </a:r>
            <a:endParaRPr kumimoji="1" lang="ja-JP" altLang="en-US" sz="2800" dirty="0"/>
          </a:p>
        </p:txBody>
      </p:sp>
    </p:spTree>
    <p:extLst>
      <p:ext uri="{BB962C8B-B14F-4D97-AF65-F5344CB8AC3E}">
        <p14:creationId xmlns:p14="http://schemas.microsoft.com/office/powerpoint/2010/main" val="471662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グラフ 4"/>
          <p:cNvGraphicFramePr>
            <a:graphicFrameLocks/>
          </p:cNvGraphicFramePr>
          <p:nvPr>
            <p:extLst>
              <p:ext uri="{D42A27DB-BD31-4B8C-83A1-F6EECF244321}">
                <p14:modId xmlns:p14="http://schemas.microsoft.com/office/powerpoint/2010/main" val="3724889442"/>
              </p:ext>
            </p:extLst>
          </p:nvPr>
        </p:nvGraphicFramePr>
        <p:xfrm>
          <a:off x="189718" y="2222479"/>
          <a:ext cx="8764564" cy="4360215"/>
        </p:xfrm>
        <a:graphic>
          <a:graphicData uri="http://schemas.openxmlformats.org/drawingml/2006/chart">
            <c:chart xmlns:c="http://schemas.openxmlformats.org/drawingml/2006/chart" xmlns:r="http://schemas.openxmlformats.org/officeDocument/2006/relationships" r:id="rId2"/>
          </a:graphicData>
        </a:graphic>
      </p:graphicFrame>
      <p:sp>
        <p:nvSpPr>
          <p:cNvPr id="9" name="正方形/長方形 8"/>
          <p:cNvSpPr/>
          <p:nvPr/>
        </p:nvSpPr>
        <p:spPr>
          <a:xfrm>
            <a:off x="1124696" y="1300333"/>
            <a:ext cx="6894608" cy="78336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kumimoji="1" lang="ja-JP" altLang="en-US" sz="3200" dirty="0" smtClean="0"/>
              <a:t>観光客数は横ばいから、やや減少傾向</a:t>
            </a:r>
            <a:endParaRPr kumimoji="1" lang="ja-JP" altLang="en-US" sz="3200" dirty="0"/>
          </a:p>
        </p:txBody>
      </p:sp>
      <p:sp>
        <p:nvSpPr>
          <p:cNvPr id="2" name="スライド番号プレースホルダー 1"/>
          <p:cNvSpPr>
            <a:spLocks noGrp="1"/>
          </p:cNvSpPr>
          <p:nvPr>
            <p:ph type="sldNum" sz="quarter" idx="12"/>
          </p:nvPr>
        </p:nvSpPr>
        <p:spPr/>
        <p:txBody>
          <a:bodyPr/>
          <a:lstStyle/>
          <a:p>
            <a:fld id="{478D6C10-8235-2F4E-9B6B-EAD05C470B7C}" type="slidenum">
              <a:rPr kumimoji="1" lang="ja-JP" altLang="en-US" smtClean="0"/>
              <a:t>63</a:t>
            </a:fld>
            <a:endParaRPr kumimoji="1" lang="ja-JP" altLang="en-US"/>
          </a:p>
        </p:txBody>
      </p:sp>
      <p:sp>
        <p:nvSpPr>
          <p:cNvPr id="10" name="テキスト ボックス 9"/>
          <p:cNvSpPr txBox="1"/>
          <p:nvPr/>
        </p:nvSpPr>
        <p:spPr>
          <a:xfrm>
            <a:off x="2244279" y="116689"/>
            <a:ext cx="4655442" cy="646331"/>
          </a:xfrm>
          <a:prstGeom prst="rect">
            <a:avLst/>
          </a:prstGeom>
          <a:noFill/>
        </p:spPr>
        <p:txBody>
          <a:bodyPr wrap="none" rtlCol="0">
            <a:spAutoFit/>
          </a:bodyPr>
          <a:lstStyle/>
          <a:p>
            <a:r>
              <a:rPr kumimoji="1" lang="ja-JP" altLang="en-US" sz="3600" dirty="0" smtClean="0"/>
              <a:t>観光客の入り込み状況</a:t>
            </a:r>
            <a:endParaRPr kumimoji="1" lang="ja-JP" altLang="en-US" sz="3600" dirty="0"/>
          </a:p>
        </p:txBody>
      </p:sp>
      <p:pic>
        <p:nvPicPr>
          <p:cNvPr id="11" name="図 10"/>
          <p:cNvPicPr>
            <a:picLocks noChangeAspect="1"/>
          </p:cNvPicPr>
          <p:nvPr/>
        </p:nvPicPr>
        <p:blipFill>
          <a:blip r:embed="rId3"/>
          <a:stretch>
            <a:fillRect/>
          </a:stretch>
        </p:blipFill>
        <p:spPr>
          <a:xfrm>
            <a:off x="477401" y="48430"/>
            <a:ext cx="668769" cy="823607"/>
          </a:xfrm>
          <a:prstGeom prst="rect">
            <a:avLst/>
          </a:prstGeom>
        </p:spPr>
      </p:pic>
      <p:sp>
        <p:nvSpPr>
          <p:cNvPr id="8" name="テキスト ボックス 7"/>
          <p:cNvSpPr txBox="1"/>
          <p:nvPr/>
        </p:nvSpPr>
        <p:spPr>
          <a:xfrm>
            <a:off x="1394691" y="6164589"/>
            <a:ext cx="562975" cy="369332"/>
          </a:xfrm>
          <a:prstGeom prst="rect">
            <a:avLst/>
          </a:prstGeom>
          <a:noFill/>
        </p:spPr>
        <p:txBody>
          <a:bodyPr wrap="none" rtlCol="0">
            <a:spAutoFit/>
          </a:bodyPr>
          <a:lstStyle/>
          <a:p>
            <a:r>
              <a:rPr kumimoji="1" lang="en-US" altLang="ja-JP" dirty="0" smtClean="0"/>
              <a:t>H15</a:t>
            </a:r>
            <a:endParaRPr kumimoji="1" lang="ja-JP" altLang="en-US" dirty="0"/>
          </a:p>
        </p:txBody>
      </p:sp>
      <p:sp>
        <p:nvSpPr>
          <p:cNvPr id="14" name="テキスト ボックス 13"/>
          <p:cNvSpPr txBox="1"/>
          <p:nvPr/>
        </p:nvSpPr>
        <p:spPr>
          <a:xfrm>
            <a:off x="2632479" y="6164589"/>
            <a:ext cx="562975" cy="369332"/>
          </a:xfrm>
          <a:prstGeom prst="rect">
            <a:avLst/>
          </a:prstGeom>
          <a:noFill/>
        </p:spPr>
        <p:txBody>
          <a:bodyPr wrap="none" rtlCol="0">
            <a:spAutoFit/>
          </a:bodyPr>
          <a:lstStyle/>
          <a:p>
            <a:r>
              <a:rPr kumimoji="1" lang="en-US" altLang="ja-JP" dirty="0" smtClean="0"/>
              <a:t>H16</a:t>
            </a:r>
            <a:endParaRPr kumimoji="1" lang="ja-JP" altLang="en-US" dirty="0"/>
          </a:p>
        </p:txBody>
      </p:sp>
      <p:sp>
        <p:nvSpPr>
          <p:cNvPr id="15" name="テキスト ボックス 14"/>
          <p:cNvSpPr txBox="1"/>
          <p:nvPr/>
        </p:nvSpPr>
        <p:spPr>
          <a:xfrm>
            <a:off x="3870267" y="6164589"/>
            <a:ext cx="562975" cy="369332"/>
          </a:xfrm>
          <a:prstGeom prst="rect">
            <a:avLst/>
          </a:prstGeom>
          <a:noFill/>
        </p:spPr>
        <p:txBody>
          <a:bodyPr wrap="none" rtlCol="0">
            <a:spAutoFit/>
          </a:bodyPr>
          <a:lstStyle/>
          <a:p>
            <a:r>
              <a:rPr kumimoji="1" lang="en-US" altLang="ja-JP" dirty="0" smtClean="0"/>
              <a:t>H17</a:t>
            </a:r>
            <a:endParaRPr kumimoji="1" lang="ja-JP" altLang="en-US" dirty="0"/>
          </a:p>
        </p:txBody>
      </p:sp>
      <p:sp>
        <p:nvSpPr>
          <p:cNvPr id="16" name="テキスト ボックス 15"/>
          <p:cNvSpPr txBox="1"/>
          <p:nvPr/>
        </p:nvSpPr>
        <p:spPr>
          <a:xfrm>
            <a:off x="5108055" y="6164589"/>
            <a:ext cx="562975" cy="369332"/>
          </a:xfrm>
          <a:prstGeom prst="rect">
            <a:avLst/>
          </a:prstGeom>
          <a:noFill/>
        </p:spPr>
        <p:txBody>
          <a:bodyPr wrap="none" rtlCol="0">
            <a:spAutoFit/>
          </a:bodyPr>
          <a:lstStyle/>
          <a:p>
            <a:r>
              <a:rPr kumimoji="1" lang="en-US" altLang="ja-JP" dirty="0" smtClean="0"/>
              <a:t>H18</a:t>
            </a:r>
            <a:endParaRPr kumimoji="1" lang="ja-JP" altLang="en-US" dirty="0"/>
          </a:p>
        </p:txBody>
      </p:sp>
      <p:sp>
        <p:nvSpPr>
          <p:cNvPr id="17" name="テキスト ボックス 16"/>
          <p:cNvSpPr txBox="1"/>
          <p:nvPr/>
        </p:nvSpPr>
        <p:spPr>
          <a:xfrm>
            <a:off x="6345843" y="6164589"/>
            <a:ext cx="562975" cy="369332"/>
          </a:xfrm>
          <a:prstGeom prst="rect">
            <a:avLst/>
          </a:prstGeom>
          <a:noFill/>
        </p:spPr>
        <p:txBody>
          <a:bodyPr wrap="none" rtlCol="0">
            <a:spAutoFit/>
          </a:bodyPr>
          <a:lstStyle/>
          <a:p>
            <a:r>
              <a:rPr kumimoji="1" lang="en-US" altLang="ja-JP" dirty="0" smtClean="0"/>
              <a:t>H19</a:t>
            </a:r>
            <a:endParaRPr kumimoji="1" lang="ja-JP" altLang="en-US" dirty="0"/>
          </a:p>
        </p:txBody>
      </p:sp>
    </p:spTree>
    <p:extLst>
      <p:ext uri="{BB962C8B-B14F-4D97-AF65-F5344CB8AC3E}">
        <p14:creationId xmlns:p14="http://schemas.microsoft.com/office/powerpoint/2010/main" val="3703454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テキスト ボックス 9"/>
          <p:cNvSpPr txBox="1"/>
          <p:nvPr/>
        </p:nvSpPr>
        <p:spPr>
          <a:xfrm>
            <a:off x="2720376" y="122303"/>
            <a:ext cx="3690434" cy="646331"/>
          </a:xfrm>
          <a:prstGeom prst="rect">
            <a:avLst/>
          </a:prstGeom>
          <a:noFill/>
        </p:spPr>
        <p:txBody>
          <a:bodyPr wrap="none" rtlCol="0">
            <a:spAutoFit/>
          </a:bodyPr>
          <a:lstStyle/>
          <a:p>
            <a:r>
              <a:rPr kumimoji="1" lang="ja-JP" altLang="en-US" sz="3600" dirty="0" smtClean="0"/>
              <a:t>重視する項目とは</a:t>
            </a:r>
            <a:endParaRPr kumimoji="1" lang="ja-JP" altLang="en-US" sz="3600" dirty="0"/>
          </a:p>
        </p:txBody>
      </p:sp>
      <p:pic>
        <p:nvPicPr>
          <p:cNvPr id="11" name="図 10"/>
          <p:cNvPicPr>
            <a:picLocks noChangeAspect="1"/>
          </p:cNvPicPr>
          <p:nvPr/>
        </p:nvPicPr>
        <p:blipFill>
          <a:blip r:embed="rId2"/>
          <a:stretch>
            <a:fillRect/>
          </a:stretch>
        </p:blipFill>
        <p:spPr>
          <a:xfrm>
            <a:off x="477401" y="48430"/>
            <a:ext cx="668769" cy="823607"/>
          </a:xfrm>
          <a:prstGeom prst="rect">
            <a:avLst/>
          </a:prstGeom>
        </p:spPr>
      </p:pic>
      <p:sp>
        <p:nvSpPr>
          <p:cNvPr id="6" name="テキスト ボックス 5"/>
          <p:cNvSpPr txBox="1"/>
          <p:nvPr/>
        </p:nvSpPr>
        <p:spPr>
          <a:xfrm>
            <a:off x="116498" y="1237673"/>
            <a:ext cx="4134465" cy="954107"/>
          </a:xfrm>
          <a:prstGeom prst="rect">
            <a:avLst/>
          </a:prstGeom>
          <a:noFill/>
        </p:spPr>
        <p:txBody>
          <a:bodyPr wrap="none" rtlCol="0">
            <a:spAutoFit/>
          </a:bodyPr>
          <a:lstStyle/>
          <a:p>
            <a:r>
              <a:rPr kumimoji="1" lang="ja-JP" altLang="en-US" sz="2800" dirty="0" smtClean="0">
                <a:latin typeface="ＭＳ ゴシック" panose="020B0609070205080204" pitchFamily="49" charset="-128"/>
                <a:ea typeface="ＭＳ ゴシック" panose="020B0609070205080204" pitchFamily="49" charset="-128"/>
              </a:rPr>
              <a:t>国土交通省</a:t>
            </a:r>
            <a:endParaRPr kumimoji="1" lang="en-US" altLang="ja-JP" sz="2800" dirty="0" smtClean="0">
              <a:latin typeface="ＭＳ ゴシック" panose="020B0609070205080204" pitchFamily="49" charset="-128"/>
              <a:ea typeface="ＭＳ ゴシック" panose="020B0609070205080204" pitchFamily="49" charset="-128"/>
            </a:endParaRPr>
          </a:p>
          <a:p>
            <a:r>
              <a:rPr lang="ja-JP" altLang="en-US" sz="2800" dirty="0" smtClean="0">
                <a:latin typeface="ＭＳ ゴシック" panose="020B0609070205080204" pitchFamily="49" charset="-128"/>
                <a:ea typeface="ＭＳ ゴシック" panose="020B0609070205080204" pitchFamily="49" charset="-128"/>
              </a:rPr>
              <a:t>全</a:t>
            </a:r>
            <a:r>
              <a:rPr lang="ja-JP" altLang="en-US" sz="2800" dirty="0">
                <a:latin typeface="ＭＳ ゴシック" panose="020B0609070205080204" pitchFamily="49" charset="-128"/>
                <a:ea typeface="ＭＳ ゴシック" panose="020B0609070205080204" pitchFamily="49" charset="-128"/>
              </a:rPr>
              <a:t>自治体</a:t>
            </a:r>
            <a:r>
              <a:rPr lang="ja-JP" altLang="en-US" sz="2800" dirty="0" smtClean="0">
                <a:latin typeface="ＭＳ ゴシック" panose="020B0609070205080204" pitchFamily="49" charset="-128"/>
                <a:ea typeface="ＭＳ ゴシック" panose="020B0609070205080204" pitchFamily="49" charset="-128"/>
              </a:rPr>
              <a:t>への</a:t>
            </a:r>
            <a:r>
              <a:rPr lang="ja-JP" altLang="en-US" sz="2800" dirty="0">
                <a:latin typeface="ＭＳ ゴシック" panose="020B0609070205080204" pitchFamily="49" charset="-128"/>
                <a:ea typeface="ＭＳ ゴシック" panose="020B0609070205080204" pitchFamily="49" charset="-128"/>
              </a:rPr>
              <a:t>アンケート</a:t>
            </a:r>
            <a:endParaRPr kumimoji="1" lang="ja-JP" altLang="en-US" sz="2800" dirty="0">
              <a:latin typeface="ＭＳ ゴシック" panose="020B0609070205080204" pitchFamily="49" charset="-128"/>
              <a:ea typeface="ＭＳ ゴシック" panose="020B0609070205080204" pitchFamily="49" charset="-128"/>
            </a:endParaRPr>
          </a:p>
        </p:txBody>
      </p:sp>
      <p:sp>
        <p:nvSpPr>
          <p:cNvPr id="13" name="角丸四角形 12"/>
          <p:cNvSpPr/>
          <p:nvPr/>
        </p:nvSpPr>
        <p:spPr>
          <a:xfrm>
            <a:off x="116497" y="2555854"/>
            <a:ext cx="8898193" cy="1791855"/>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ja-JP" altLang="en-US" sz="2400" dirty="0" smtClean="0">
                <a:solidFill>
                  <a:schemeClr val="tx1"/>
                </a:solidFill>
              </a:rPr>
              <a:t>例</a:t>
            </a:r>
            <a:r>
              <a:rPr lang="en-US" altLang="ja-JP" sz="2400" dirty="0">
                <a:solidFill>
                  <a:schemeClr val="tx1"/>
                </a:solidFill>
              </a:rPr>
              <a:t>1</a:t>
            </a:r>
            <a:r>
              <a:rPr lang="ja-JP" altLang="en-US" sz="2400" dirty="0">
                <a:solidFill>
                  <a:schemeClr val="tx1"/>
                </a:solidFill>
              </a:rPr>
              <a:t>）「賑わい」がないと住みにくいと感じるが</a:t>
            </a:r>
            <a:r>
              <a:rPr lang="ja-JP" altLang="en-US" sz="2400" dirty="0" smtClean="0">
                <a:solidFill>
                  <a:schemeClr val="tx1"/>
                </a:solidFill>
              </a:rPr>
              <a:t>、</a:t>
            </a:r>
            <a:endParaRPr lang="en-US" altLang="ja-JP" sz="2400" dirty="0" smtClean="0">
              <a:solidFill>
                <a:schemeClr val="tx1"/>
              </a:solidFill>
            </a:endParaRPr>
          </a:p>
          <a:p>
            <a:r>
              <a:rPr lang="ja-JP" altLang="en-US" sz="2400" dirty="0" smtClean="0">
                <a:solidFill>
                  <a:schemeClr val="tx1"/>
                </a:solidFill>
              </a:rPr>
              <a:t>「</a:t>
            </a:r>
            <a:r>
              <a:rPr lang="ja-JP" altLang="en-US" sz="2400" dirty="0">
                <a:solidFill>
                  <a:schemeClr val="tx1"/>
                </a:solidFill>
              </a:rPr>
              <a:t>賑わい」があると住みやすいわけではない。</a:t>
            </a:r>
            <a:endParaRPr lang="en-US" altLang="ja-JP" sz="2400" dirty="0">
              <a:solidFill>
                <a:schemeClr val="tx1"/>
              </a:solidFill>
            </a:endParaRPr>
          </a:p>
          <a:p>
            <a:r>
              <a:rPr lang="ja-JP" altLang="en-US" sz="2400" dirty="0">
                <a:solidFill>
                  <a:schemeClr val="tx1"/>
                </a:solidFill>
              </a:rPr>
              <a:t>例</a:t>
            </a:r>
            <a:r>
              <a:rPr lang="en-US" altLang="ja-JP" sz="2400" dirty="0">
                <a:solidFill>
                  <a:schemeClr val="tx1"/>
                </a:solidFill>
              </a:rPr>
              <a:t>2</a:t>
            </a:r>
            <a:r>
              <a:rPr lang="ja-JP" altLang="en-US" sz="2400" dirty="0">
                <a:solidFill>
                  <a:schemeClr val="tx1"/>
                </a:solidFill>
              </a:rPr>
              <a:t>）「自然環境」が整っていると住みやすいと感じるが</a:t>
            </a:r>
            <a:r>
              <a:rPr lang="ja-JP" altLang="en-US" sz="2400" dirty="0" smtClean="0">
                <a:solidFill>
                  <a:schemeClr val="tx1"/>
                </a:solidFill>
              </a:rPr>
              <a:t>、</a:t>
            </a:r>
            <a:endParaRPr lang="en-US" altLang="ja-JP" sz="2400" dirty="0" smtClean="0">
              <a:solidFill>
                <a:schemeClr val="tx1"/>
              </a:solidFill>
            </a:endParaRPr>
          </a:p>
          <a:p>
            <a:r>
              <a:rPr lang="ja-JP" altLang="en-US" sz="2400" dirty="0" smtClean="0">
                <a:solidFill>
                  <a:schemeClr val="tx1"/>
                </a:solidFill>
              </a:rPr>
              <a:t>「</a:t>
            </a:r>
            <a:r>
              <a:rPr lang="ja-JP" altLang="en-US" sz="2400" dirty="0">
                <a:solidFill>
                  <a:schemeClr val="tx1"/>
                </a:solidFill>
              </a:rPr>
              <a:t>自然環境」が整っていないから住みにくいわけではない</a:t>
            </a:r>
            <a:r>
              <a:rPr lang="ja-JP" altLang="en-US" sz="2400" dirty="0" smtClean="0">
                <a:solidFill>
                  <a:schemeClr val="tx1"/>
                </a:solidFill>
              </a:rPr>
              <a:t>。</a:t>
            </a:r>
            <a:endParaRPr kumimoji="1" lang="ja-JP" altLang="en-US" sz="2400" dirty="0">
              <a:solidFill>
                <a:schemeClr val="tx1"/>
              </a:solidFill>
            </a:endParaRPr>
          </a:p>
        </p:txBody>
      </p:sp>
      <p:sp>
        <p:nvSpPr>
          <p:cNvPr id="14" name="テキスト ボックス 13"/>
          <p:cNvSpPr txBox="1"/>
          <p:nvPr/>
        </p:nvSpPr>
        <p:spPr>
          <a:xfrm>
            <a:off x="2050473" y="5104717"/>
            <a:ext cx="7154523" cy="523220"/>
          </a:xfrm>
          <a:prstGeom prst="rect">
            <a:avLst/>
          </a:prstGeom>
          <a:noFill/>
        </p:spPr>
        <p:txBody>
          <a:bodyPr wrap="none" rtlCol="0">
            <a:spAutoFit/>
          </a:bodyPr>
          <a:lstStyle/>
          <a:p>
            <a:r>
              <a:rPr kumimoji="1" lang="ja-JP" altLang="en-US" sz="2800" dirty="0" smtClean="0"/>
              <a:t>項目により、</a:t>
            </a:r>
            <a:r>
              <a:rPr kumimoji="1" lang="ja-JP" altLang="en-US" sz="2800" dirty="0" smtClean="0">
                <a:solidFill>
                  <a:srgbClr val="FF0000"/>
                </a:solidFill>
              </a:rPr>
              <a:t>住みやすさに与える影響は異なる</a:t>
            </a:r>
            <a:endParaRPr kumimoji="1" lang="ja-JP" altLang="en-US" sz="2800" dirty="0">
              <a:solidFill>
                <a:srgbClr val="FF0000"/>
              </a:solidFill>
            </a:endParaRPr>
          </a:p>
        </p:txBody>
      </p:sp>
      <p:sp>
        <p:nvSpPr>
          <p:cNvPr id="16" name="右矢印 15"/>
          <p:cNvSpPr/>
          <p:nvPr/>
        </p:nvSpPr>
        <p:spPr>
          <a:xfrm>
            <a:off x="609600" y="4996873"/>
            <a:ext cx="1440873" cy="738909"/>
          </a:xfrm>
          <a:prstGeom prst="rightArrow">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48686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709412" y="65491"/>
            <a:ext cx="8666599" cy="1042092"/>
          </a:xfrm>
        </p:spPr>
        <p:txBody>
          <a:bodyPr>
            <a:normAutofit fontScale="90000"/>
          </a:bodyPr>
          <a:lstStyle/>
          <a:p>
            <a:r>
              <a:rPr kumimoji="1" lang="ja-JP" altLang="en-US" dirty="0"/>
              <a:t>デジタルサイネージシステム導入事例</a:t>
            </a:r>
          </a:p>
        </p:txBody>
      </p:sp>
      <p:pic>
        <p:nvPicPr>
          <p:cNvPr id="8" name="コンテンツ プレースホルダー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9119" y="1816733"/>
            <a:ext cx="3756812" cy="1707642"/>
          </a:xfrm>
        </p:spPr>
      </p:pic>
      <p:sp>
        <p:nvSpPr>
          <p:cNvPr id="9" name="テキスト ボックス 8"/>
          <p:cNvSpPr txBox="1"/>
          <p:nvPr/>
        </p:nvSpPr>
        <p:spPr>
          <a:xfrm>
            <a:off x="5212080" y="2070390"/>
            <a:ext cx="3246120" cy="1231106"/>
          </a:xfrm>
          <a:prstGeom prst="rect">
            <a:avLst/>
          </a:prstGeom>
          <a:noFill/>
        </p:spPr>
        <p:txBody>
          <a:bodyPr wrap="square" rtlCol="0">
            <a:spAutoFit/>
          </a:bodyPr>
          <a:lstStyle/>
          <a:p>
            <a:r>
              <a:rPr lang="ja-JP" altLang="en-US" sz="2000" b="1" dirty="0">
                <a:latin typeface="+mn-ea"/>
              </a:rPr>
              <a:t>マルチサイネージ</a:t>
            </a:r>
            <a:endParaRPr lang="en-US" altLang="ja-JP" sz="2000" b="1" dirty="0">
              <a:latin typeface="+mn-ea"/>
            </a:endParaRPr>
          </a:p>
          <a:p>
            <a:r>
              <a:rPr lang="ja-JP" altLang="en-US" dirty="0">
                <a:latin typeface="+mn-ea"/>
              </a:rPr>
              <a:t>パネル面数、曲率、曲げ方向（凸・凹）、デザインは自由</a:t>
            </a:r>
            <a:r>
              <a:rPr lang="ja-JP" altLang="en-US" dirty="0" smtClean="0">
                <a:latin typeface="+mn-ea"/>
              </a:rPr>
              <a:t>に</a:t>
            </a:r>
            <a:endParaRPr lang="en-US" altLang="ja-JP" dirty="0" smtClean="0">
              <a:latin typeface="+mn-ea"/>
            </a:endParaRPr>
          </a:p>
          <a:p>
            <a:r>
              <a:rPr lang="ja-JP" altLang="en-US" dirty="0" smtClean="0">
                <a:latin typeface="+mn-ea"/>
              </a:rPr>
              <a:t>カスタマイズ可能</a:t>
            </a:r>
            <a:endParaRPr lang="ja-JP" altLang="en-US" dirty="0">
              <a:latin typeface="+mn-ea"/>
            </a:endParaRPr>
          </a:p>
        </p:txBody>
      </p:sp>
      <p:sp>
        <p:nvSpPr>
          <p:cNvPr id="10" name="正方形/長方形 9"/>
          <p:cNvSpPr/>
          <p:nvPr/>
        </p:nvSpPr>
        <p:spPr>
          <a:xfrm>
            <a:off x="5212080" y="4288133"/>
            <a:ext cx="3775166" cy="1631216"/>
          </a:xfrm>
          <a:prstGeom prst="rect">
            <a:avLst/>
          </a:prstGeom>
        </p:spPr>
        <p:txBody>
          <a:bodyPr wrap="square">
            <a:spAutoFit/>
          </a:bodyPr>
          <a:lstStyle/>
          <a:p>
            <a:r>
              <a:rPr lang="ja-JP" altLang="en-US" sz="2000" b="1" dirty="0">
                <a:latin typeface="+mn-ea"/>
              </a:rPr>
              <a:t>総合案内用タッチディスプレイ</a:t>
            </a:r>
            <a:endParaRPr lang="en-US" altLang="ja-JP" sz="2000" b="1" dirty="0">
              <a:latin typeface="+mn-ea"/>
            </a:endParaRPr>
          </a:p>
          <a:p>
            <a:r>
              <a:rPr lang="ja-JP" altLang="en-US" sz="2000" dirty="0">
                <a:latin typeface="+mn-ea"/>
              </a:rPr>
              <a:t>タッチ箇所の高さに</a:t>
            </a:r>
            <a:r>
              <a:rPr lang="ja-JP" altLang="en-US" sz="2000" dirty="0" smtClean="0">
                <a:latin typeface="+mn-ea"/>
              </a:rPr>
              <a:t>合わせて</a:t>
            </a:r>
            <a:endParaRPr lang="en-US" altLang="ja-JP" sz="2000" dirty="0" smtClean="0">
              <a:latin typeface="+mn-ea"/>
            </a:endParaRPr>
          </a:p>
          <a:p>
            <a:r>
              <a:rPr lang="ja-JP" altLang="en-US" sz="2000" dirty="0" smtClean="0">
                <a:latin typeface="+mn-ea"/>
              </a:rPr>
              <a:t>検索</a:t>
            </a:r>
            <a:r>
              <a:rPr lang="ja-JP" altLang="en-US" sz="2000" dirty="0">
                <a:latin typeface="+mn-ea"/>
              </a:rPr>
              <a:t>画面を表示することが可能</a:t>
            </a:r>
            <a:endParaRPr lang="en-US" altLang="ja-JP" sz="2000" dirty="0">
              <a:latin typeface="+mn-ea"/>
            </a:endParaRPr>
          </a:p>
          <a:p>
            <a:r>
              <a:rPr lang="ja-JP" altLang="en-US" sz="2000" dirty="0">
                <a:latin typeface="+mn-ea"/>
              </a:rPr>
              <a:t>外国語にも対応しており、誰でも使いやすい案内表示を実現</a:t>
            </a:r>
          </a:p>
        </p:txBody>
      </p:sp>
      <p:sp>
        <p:nvSpPr>
          <p:cNvPr id="11" name="正方形/長方形 10"/>
          <p:cNvSpPr/>
          <p:nvPr/>
        </p:nvSpPr>
        <p:spPr>
          <a:xfrm>
            <a:off x="1696133" y="3752992"/>
            <a:ext cx="1717137" cy="369332"/>
          </a:xfrm>
          <a:prstGeom prst="rect">
            <a:avLst/>
          </a:prstGeom>
        </p:spPr>
        <p:txBody>
          <a:bodyPr wrap="none">
            <a:spAutoFit/>
          </a:bodyPr>
          <a:lstStyle/>
          <a:p>
            <a:r>
              <a:rPr lang="en-US" altLang="ja-JP" dirty="0"/>
              <a:t>DNP</a:t>
            </a:r>
            <a:r>
              <a:rPr lang="ja-JP" altLang="en-US" dirty="0"/>
              <a:t>五反田ビル</a:t>
            </a:r>
          </a:p>
        </p:txBody>
      </p:sp>
      <p:sp>
        <p:nvSpPr>
          <p:cNvPr id="12" name="正方形/長方形 11"/>
          <p:cNvSpPr/>
          <p:nvPr/>
        </p:nvSpPr>
        <p:spPr>
          <a:xfrm>
            <a:off x="1287367" y="6059803"/>
            <a:ext cx="2945037" cy="369332"/>
          </a:xfrm>
          <a:prstGeom prst="rect">
            <a:avLst/>
          </a:prstGeom>
        </p:spPr>
        <p:txBody>
          <a:bodyPr wrap="none">
            <a:spAutoFit/>
          </a:bodyPr>
          <a:lstStyle/>
          <a:p>
            <a:r>
              <a:rPr lang="ja-JP" altLang="en-US" dirty="0"/>
              <a:t>東京駅一番街「のぞみ広場」</a:t>
            </a:r>
            <a:endParaRPr lang="en-US" altLang="ja-JP" dirty="0"/>
          </a:p>
        </p:txBody>
      </p:sp>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119" y="4288133"/>
            <a:ext cx="2093738" cy="1513528"/>
          </a:xfrm>
          <a:prstGeom prst="rect">
            <a:avLst/>
          </a:prstGeom>
        </p:spPr>
      </p:pic>
      <p:pic>
        <p:nvPicPr>
          <p:cNvPr id="14" name="図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7895" y="4303794"/>
            <a:ext cx="1945363" cy="1497867"/>
          </a:xfrm>
          <a:prstGeom prst="rect">
            <a:avLst/>
          </a:prstGeom>
        </p:spPr>
      </p:pic>
    </p:spTree>
    <p:extLst>
      <p:ext uri="{BB962C8B-B14F-4D97-AF65-F5344CB8AC3E}">
        <p14:creationId xmlns:p14="http://schemas.microsoft.com/office/powerpoint/2010/main" val="1047145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2040</a:t>
            </a:r>
            <a:r>
              <a:rPr lang="ja-JP" altLang="en-US" dirty="0"/>
              <a:t>年　人口予測</a:t>
            </a:r>
            <a:r>
              <a:rPr lang="ja-JP" altLang="en-US" dirty="0" smtClean="0"/>
              <a:t>ピラミッド</a:t>
            </a:r>
            <a:endParaRPr kumimoji="1" lang="ja-JP" altLang="en-US" dirty="0"/>
          </a:p>
        </p:txBody>
      </p:sp>
      <p:graphicFrame>
        <p:nvGraphicFramePr>
          <p:cNvPr id="4" name="コンテンツ プレースホルダー 3">
            <a:extLst>
              <a:ext uri="{FF2B5EF4-FFF2-40B4-BE49-F238E27FC236}">
                <a16:creationId xmlns="" xmlns:a16="http://schemas.microsoft.com/office/drawing/2014/main" id="{54E426DF-476F-411E-A0CC-341F128707BA}"/>
              </a:ext>
            </a:extLst>
          </p:cNvPr>
          <p:cNvGraphicFramePr>
            <a:graphicFrameLocks noGrp="1"/>
          </p:cNvGraphicFramePr>
          <p:nvPr>
            <p:ph idx="4294967295"/>
            <p:extLst>
              <p:ext uri="{D42A27DB-BD31-4B8C-83A1-F6EECF244321}">
                <p14:modId xmlns:p14="http://schemas.microsoft.com/office/powerpoint/2010/main" val="414978994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正方形/長方形 4"/>
          <p:cNvSpPr/>
          <p:nvPr/>
        </p:nvSpPr>
        <p:spPr>
          <a:xfrm>
            <a:off x="8266837" y="2556357"/>
            <a:ext cx="877163" cy="369332"/>
          </a:xfrm>
          <a:prstGeom prst="rect">
            <a:avLst/>
          </a:prstGeom>
        </p:spPr>
        <p:txBody>
          <a:bodyPr wrap="none">
            <a:spAutoFit/>
          </a:bodyPr>
          <a:lstStyle/>
          <a:p>
            <a:r>
              <a:rPr lang="ja-JP" altLang="en-US" dirty="0">
                <a:solidFill>
                  <a:prstClr val="black"/>
                </a:solidFill>
              </a:rPr>
              <a:t>（人）</a:t>
            </a:r>
          </a:p>
        </p:txBody>
      </p:sp>
      <p:sp>
        <p:nvSpPr>
          <p:cNvPr id="6" name="正方形/長方形 5"/>
          <p:cNvSpPr/>
          <p:nvPr/>
        </p:nvSpPr>
        <p:spPr>
          <a:xfrm>
            <a:off x="4382633" y="6197977"/>
            <a:ext cx="684227" cy="246221"/>
          </a:xfrm>
          <a:prstGeom prst="rect">
            <a:avLst/>
          </a:prstGeom>
        </p:spPr>
        <p:txBody>
          <a:bodyPr wrap="square">
            <a:spAutoFit/>
          </a:bodyPr>
          <a:lstStyle/>
          <a:p>
            <a:r>
              <a:rPr lang="ja-JP" altLang="en-US" sz="1000" dirty="0">
                <a:solidFill>
                  <a:prstClr val="black"/>
                </a:solidFill>
              </a:rPr>
              <a:t>（人）</a:t>
            </a:r>
          </a:p>
        </p:txBody>
      </p:sp>
    </p:spTree>
    <p:extLst>
      <p:ext uri="{BB962C8B-B14F-4D97-AF65-F5344CB8AC3E}">
        <p14:creationId xmlns:p14="http://schemas.microsoft.com/office/powerpoint/2010/main" val="5475238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1425501" y="569041"/>
            <a:ext cx="6128657" cy="1325563"/>
          </a:xfrm>
          <a:prstGeom prst="rect">
            <a:avLst/>
          </a:prstGeom>
          <a:solidFill>
            <a:schemeClr val="accent2">
              <a:lumMod val="40000"/>
              <a:lumOff val="60000"/>
            </a:schemeClr>
          </a:solidFill>
          <a:ln>
            <a:solidFill>
              <a:schemeClr val="accent2"/>
            </a:solid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ja-JP" altLang="en-US" sz="5400" dirty="0" smtClean="0">
                <a:solidFill>
                  <a:schemeClr val="accent2"/>
                </a:solidFill>
                <a:latin typeface="AR丸ゴシック体M" panose="020B0609010101010101" pitchFamily="49" charset="-128"/>
                <a:ea typeface="AR丸ゴシック体M" panose="020B0609010101010101" pitchFamily="49" charset="-128"/>
              </a:rPr>
              <a:t>商業</a:t>
            </a:r>
            <a:endParaRPr lang="ja-JP" altLang="en-US" sz="5400" dirty="0">
              <a:solidFill>
                <a:schemeClr val="accent2"/>
              </a:solidFill>
              <a:latin typeface="AR丸ゴシック体M" panose="020B0609010101010101" pitchFamily="49" charset="-128"/>
              <a:ea typeface="AR丸ゴシック体M" panose="020B0609010101010101" pitchFamily="49" charset="-128"/>
            </a:endParaRPr>
          </a:p>
        </p:txBody>
      </p:sp>
      <p:pic>
        <p:nvPicPr>
          <p:cNvPr id="3" name="図 2"/>
          <p:cNvPicPr>
            <a:picLocks noChangeAspect="1"/>
          </p:cNvPicPr>
          <p:nvPr/>
        </p:nvPicPr>
        <p:blipFill>
          <a:blip r:embed="rId2"/>
          <a:stretch>
            <a:fillRect/>
          </a:stretch>
        </p:blipFill>
        <p:spPr>
          <a:xfrm>
            <a:off x="742918" y="1894604"/>
            <a:ext cx="2147931" cy="3977649"/>
          </a:xfrm>
          <a:prstGeom prst="rect">
            <a:avLst/>
          </a:prstGeom>
        </p:spPr>
      </p:pic>
      <p:pic>
        <p:nvPicPr>
          <p:cNvPr id="6" name="図 5"/>
          <p:cNvPicPr>
            <a:picLocks noChangeAspect="1"/>
          </p:cNvPicPr>
          <p:nvPr/>
        </p:nvPicPr>
        <p:blipFill>
          <a:blip r:embed="rId3"/>
          <a:stretch>
            <a:fillRect/>
          </a:stretch>
        </p:blipFill>
        <p:spPr>
          <a:xfrm>
            <a:off x="6029024" y="1894604"/>
            <a:ext cx="2258646" cy="4182679"/>
          </a:xfrm>
          <a:prstGeom prst="rect">
            <a:avLst/>
          </a:prstGeom>
        </p:spPr>
      </p:pic>
      <p:pic>
        <p:nvPicPr>
          <p:cNvPr id="8" name="図 7"/>
          <p:cNvPicPr>
            <a:picLocks noChangeAspect="1"/>
          </p:cNvPicPr>
          <p:nvPr/>
        </p:nvPicPr>
        <p:blipFill>
          <a:blip r:embed="rId4"/>
          <a:stretch>
            <a:fillRect/>
          </a:stretch>
        </p:blipFill>
        <p:spPr>
          <a:xfrm>
            <a:off x="2890849" y="1976221"/>
            <a:ext cx="2642525" cy="4893564"/>
          </a:xfrm>
          <a:prstGeom prst="rect">
            <a:avLst/>
          </a:prstGeom>
        </p:spPr>
      </p:pic>
    </p:spTree>
    <p:extLst>
      <p:ext uri="{BB962C8B-B14F-4D97-AF65-F5344CB8AC3E}">
        <p14:creationId xmlns:p14="http://schemas.microsoft.com/office/powerpoint/2010/main" val="20450710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円/楕円 39"/>
          <p:cNvSpPr/>
          <p:nvPr/>
        </p:nvSpPr>
        <p:spPr>
          <a:xfrm>
            <a:off x="21332" y="2322945"/>
            <a:ext cx="4052525" cy="3569855"/>
          </a:xfrm>
          <a:prstGeom prst="ellipse">
            <a:avLst/>
          </a:prstGeom>
          <a:solidFill>
            <a:srgbClr val="FFFF00">
              <a:alpha val="1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2" name="タイトル 1"/>
          <p:cNvSpPr>
            <a:spLocks noGrp="1"/>
          </p:cNvSpPr>
          <p:nvPr>
            <p:ph type="title"/>
          </p:nvPr>
        </p:nvSpPr>
        <p:spPr>
          <a:xfrm>
            <a:off x="678872" y="59284"/>
            <a:ext cx="8229600" cy="1042092"/>
          </a:xfrm>
        </p:spPr>
        <p:txBody>
          <a:bodyPr>
            <a:normAutofit/>
          </a:bodyPr>
          <a:lstStyle/>
          <a:p>
            <a:r>
              <a:rPr kumimoji="1" lang="ja-JP" altLang="en-US" dirty="0" smtClean="0"/>
              <a:t>大型商業施設の紹介</a:t>
            </a:r>
            <a:endParaRPr kumimoji="1" lang="ja-JP" altLang="en-US" dirty="0"/>
          </a:p>
        </p:txBody>
      </p:sp>
      <p:sp>
        <p:nvSpPr>
          <p:cNvPr id="4" name="スライド番号プレースホルダー 3"/>
          <p:cNvSpPr>
            <a:spLocks noGrp="1"/>
          </p:cNvSpPr>
          <p:nvPr>
            <p:ph type="sldNum" sz="quarter" idx="12"/>
          </p:nvPr>
        </p:nvSpPr>
        <p:spPr/>
        <p:txBody>
          <a:bodyPr/>
          <a:lstStyle/>
          <a:p>
            <a:fld id="{478D6C10-8235-2F4E-9B6B-EAD05C470B7C}" type="slidenum">
              <a:rPr lang="ja-JP" altLang="en-US" smtClean="0">
                <a:solidFill>
                  <a:prstClr val="black">
                    <a:tint val="75000"/>
                  </a:prstClr>
                </a:solidFill>
              </a:rPr>
              <a:pPr/>
              <a:t>9</a:t>
            </a:fld>
            <a:endParaRPr lang="ja-JP" altLang="en-US">
              <a:solidFill>
                <a:prstClr val="black">
                  <a:tint val="75000"/>
                </a:prstClr>
              </a:solidFill>
            </a:endParaRPr>
          </a:p>
        </p:txBody>
      </p:sp>
      <p:pic>
        <p:nvPicPr>
          <p:cNvPr id="3" name="図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60811" y="445942"/>
            <a:ext cx="5036024" cy="7116396"/>
          </a:xfrm>
          <a:prstGeom prst="rect">
            <a:avLst/>
          </a:prstGeom>
        </p:spPr>
      </p:pic>
      <p:sp>
        <p:nvSpPr>
          <p:cNvPr id="5" name="正方形/長方形 4"/>
          <p:cNvSpPr/>
          <p:nvPr/>
        </p:nvSpPr>
        <p:spPr>
          <a:xfrm>
            <a:off x="5663822" y="5320145"/>
            <a:ext cx="1433013" cy="358949"/>
          </a:xfrm>
          <a:prstGeom prst="rect">
            <a:avLst/>
          </a:prstGeom>
          <a:solidFill>
            <a:schemeClr val="accent6">
              <a:lumMod val="20000"/>
              <a:lumOff val="80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ja-JP" altLang="en-US" dirty="0">
                <a:solidFill>
                  <a:prstClr val="black"/>
                </a:solidFill>
              </a:rPr>
              <a:t>モール</a:t>
            </a:r>
            <a:r>
              <a:rPr lang="en-US" altLang="ja-JP" dirty="0">
                <a:solidFill>
                  <a:prstClr val="black"/>
                </a:solidFill>
              </a:rPr>
              <a:t>505</a:t>
            </a:r>
            <a:endParaRPr lang="ja-JP" altLang="en-US" dirty="0">
              <a:solidFill>
                <a:prstClr val="black"/>
              </a:solidFill>
            </a:endParaRPr>
          </a:p>
        </p:txBody>
      </p:sp>
      <p:sp>
        <p:nvSpPr>
          <p:cNvPr id="8" name="正方形/長方形 7"/>
          <p:cNvSpPr/>
          <p:nvPr/>
        </p:nvSpPr>
        <p:spPr>
          <a:xfrm>
            <a:off x="75684" y="2720178"/>
            <a:ext cx="2960254" cy="646545"/>
          </a:xfrm>
          <a:prstGeom prst="rect">
            <a:avLst/>
          </a:prstGeom>
          <a:solidFill>
            <a:schemeClr val="accent6">
              <a:lumMod val="20000"/>
              <a:lumOff val="80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ja-JP" altLang="en-US" sz="2800" b="1" dirty="0">
                <a:solidFill>
                  <a:prstClr val="black"/>
                </a:solidFill>
              </a:rPr>
              <a:t>イオンモール土浦</a:t>
            </a:r>
          </a:p>
        </p:txBody>
      </p:sp>
      <p:sp>
        <p:nvSpPr>
          <p:cNvPr id="9" name="正方形/長方形 8"/>
          <p:cNvSpPr/>
          <p:nvPr/>
        </p:nvSpPr>
        <p:spPr>
          <a:xfrm>
            <a:off x="1126836" y="1921896"/>
            <a:ext cx="1574800" cy="401049"/>
          </a:xfrm>
          <a:prstGeom prst="rect">
            <a:avLst/>
          </a:prstGeom>
          <a:solidFill>
            <a:schemeClr val="accent3">
              <a:lumMod val="20000"/>
              <a:lumOff val="80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ja-JP" altLang="en-US" dirty="0">
                <a:solidFill>
                  <a:prstClr val="black"/>
                </a:solidFill>
              </a:rPr>
              <a:t>さん・あぴお</a:t>
            </a:r>
          </a:p>
        </p:txBody>
      </p:sp>
      <p:sp>
        <p:nvSpPr>
          <p:cNvPr id="10" name="正方形/長方形 9"/>
          <p:cNvSpPr/>
          <p:nvPr/>
        </p:nvSpPr>
        <p:spPr>
          <a:xfrm>
            <a:off x="5663821" y="1847273"/>
            <a:ext cx="1987247" cy="407123"/>
          </a:xfrm>
          <a:prstGeom prst="rect">
            <a:avLst/>
          </a:prstGeom>
          <a:solidFill>
            <a:schemeClr val="accent5">
              <a:lumMod val="20000"/>
              <a:lumOff val="80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ja-JP" altLang="en-US" dirty="0">
                <a:solidFill>
                  <a:prstClr val="black"/>
                </a:solidFill>
              </a:rPr>
              <a:t>土浦百貨センター</a:t>
            </a:r>
          </a:p>
        </p:txBody>
      </p:sp>
      <p:sp>
        <p:nvSpPr>
          <p:cNvPr id="12" name="正方形/長方形 11"/>
          <p:cNvSpPr/>
          <p:nvPr/>
        </p:nvSpPr>
        <p:spPr>
          <a:xfrm>
            <a:off x="6331528" y="3959501"/>
            <a:ext cx="1455210" cy="361805"/>
          </a:xfrm>
          <a:prstGeom prst="rect">
            <a:avLst/>
          </a:prstGeom>
          <a:solidFill>
            <a:schemeClr val="accent6">
              <a:lumMod val="20000"/>
              <a:lumOff val="80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ja-JP" altLang="en-US" dirty="0">
                <a:solidFill>
                  <a:prstClr val="black"/>
                </a:solidFill>
              </a:rPr>
              <a:t>ピアタウン</a:t>
            </a:r>
          </a:p>
        </p:txBody>
      </p:sp>
      <p:cxnSp>
        <p:nvCxnSpPr>
          <p:cNvPr id="14" name="直線矢印コネクタ 13"/>
          <p:cNvCxnSpPr>
            <a:stCxn id="8" idx="3"/>
          </p:cNvCxnSpPr>
          <p:nvPr/>
        </p:nvCxnSpPr>
        <p:spPr>
          <a:xfrm>
            <a:off x="3035938" y="3043451"/>
            <a:ext cx="1057425" cy="112155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直線矢印コネクタ 15"/>
          <p:cNvCxnSpPr/>
          <p:nvPr/>
        </p:nvCxnSpPr>
        <p:spPr>
          <a:xfrm>
            <a:off x="2701636" y="2322945"/>
            <a:ext cx="1309429" cy="79894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直線矢印コネクタ 18"/>
          <p:cNvCxnSpPr/>
          <p:nvPr/>
        </p:nvCxnSpPr>
        <p:spPr>
          <a:xfrm flipH="1">
            <a:off x="4345367" y="2254396"/>
            <a:ext cx="1318455" cy="1042997"/>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直線矢印コネクタ 21"/>
          <p:cNvCxnSpPr/>
          <p:nvPr/>
        </p:nvCxnSpPr>
        <p:spPr>
          <a:xfrm flipH="1" flipV="1">
            <a:off x="4981985" y="3939175"/>
            <a:ext cx="1349542" cy="3725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5" name="直線矢印コネクタ 24"/>
          <p:cNvCxnSpPr/>
          <p:nvPr/>
        </p:nvCxnSpPr>
        <p:spPr>
          <a:xfrm flipH="1" flipV="1">
            <a:off x="4741562" y="4373418"/>
            <a:ext cx="922259" cy="946727"/>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9" name="正方形/長方形 28"/>
          <p:cNvSpPr/>
          <p:nvPr/>
        </p:nvSpPr>
        <p:spPr>
          <a:xfrm>
            <a:off x="1506578" y="4883041"/>
            <a:ext cx="2310849" cy="592857"/>
          </a:xfrm>
          <a:prstGeom prst="rect">
            <a:avLst/>
          </a:prstGeom>
          <a:solidFill>
            <a:schemeClr val="bg1">
              <a:lumMod val="95000"/>
            </a:schemeClr>
          </a:solidFill>
          <a:ln w="38100">
            <a:solidFill>
              <a:schemeClr val="tx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ja-JP" altLang="en-US" sz="2000" b="1" dirty="0">
                <a:solidFill>
                  <a:prstClr val="black"/>
                </a:solidFill>
              </a:rPr>
              <a:t>イオンモールつくば</a:t>
            </a:r>
          </a:p>
        </p:txBody>
      </p:sp>
      <p:sp>
        <p:nvSpPr>
          <p:cNvPr id="30" name="正方形/長方形 29"/>
          <p:cNvSpPr/>
          <p:nvPr/>
        </p:nvSpPr>
        <p:spPr>
          <a:xfrm>
            <a:off x="124691" y="3763956"/>
            <a:ext cx="2221345" cy="557350"/>
          </a:xfrm>
          <a:prstGeom prst="rect">
            <a:avLst/>
          </a:prstGeom>
          <a:solidFill>
            <a:schemeClr val="bg1">
              <a:lumMod val="95000"/>
            </a:schemeClr>
          </a:solidFill>
          <a:ln w="38100">
            <a:solidFill>
              <a:schemeClr val="tx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ja-JP" altLang="en-US" sz="2400" b="1" dirty="0">
                <a:solidFill>
                  <a:prstClr val="black"/>
                </a:solidFill>
              </a:rPr>
              <a:t>イーアスつくば</a:t>
            </a:r>
          </a:p>
        </p:txBody>
      </p:sp>
      <p:sp>
        <p:nvSpPr>
          <p:cNvPr id="32" name="テキスト ボックス 31"/>
          <p:cNvSpPr txBox="1"/>
          <p:nvPr/>
        </p:nvSpPr>
        <p:spPr>
          <a:xfrm>
            <a:off x="748299" y="4444993"/>
            <a:ext cx="461665" cy="1750304"/>
          </a:xfrm>
          <a:prstGeom prst="rect">
            <a:avLst/>
          </a:prstGeom>
          <a:noFill/>
        </p:spPr>
        <p:txBody>
          <a:bodyPr vert="eaVert" wrap="square" rtlCol="0">
            <a:spAutoFit/>
          </a:bodyPr>
          <a:lstStyle/>
          <a:p>
            <a:pPr defTabSz="457200"/>
            <a:r>
              <a:rPr lang="ja-JP" altLang="en-US" dirty="0">
                <a:solidFill>
                  <a:prstClr val="black"/>
                </a:solidFill>
              </a:rPr>
              <a:t>つくば市</a:t>
            </a:r>
          </a:p>
        </p:txBody>
      </p:sp>
      <p:sp>
        <p:nvSpPr>
          <p:cNvPr id="33" name="円/楕円 32"/>
          <p:cNvSpPr/>
          <p:nvPr/>
        </p:nvSpPr>
        <p:spPr>
          <a:xfrm>
            <a:off x="4507345" y="4165005"/>
            <a:ext cx="369455" cy="279988"/>
          </a:xfrm>
          <a:prstGeom prst="ellipse">
            <a:avLst/>
          </a:prstGeom>
          <a:solidFill>
            <a:srgbClr val="FF0000">
              <a:alpha val="3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34" name="テキスト ボックス 33"/>
          <p:cNvSpPr txBox="1"/>
          <p:nvPr/>
        </p:nvSpPr>
        <p:spPr>
          <a:xfrm>
            <a:off x="5846618" y="2493818"/>
            <a:ext cx="1105675" cy="369332"/>
          </a:xfrm>
          <a:prstGeom prst="rect">
            <a:avLst/>
          </a:prstGeom>
          <a:noFill/>
        </p:spPr>
        <p:txBody>
          <a:bodyPr wrap="square" rtlCol="0">
            <a:spAutoFit/>
          </a:bodyPr>
          <a:lstStyle/>
          <a:p>
            <a:pPr defTabSz="457200"/>
            <a:r>
              <a:rPr lang="ja-JP" altLang="en-US" dirty="0">
                <a:solidFill>
                  <a:prstClr val="black"/>
                </a:solidFill>
              </a:rPr>
              <a:t>石岡市</a:t>
            </a:r>
          </a:p>
        </p:txBody>
      </p:sp>
      <p:sp>
        <p:nvSpPr>
          <p:cNvPr id="38" name="正方形/長方形 37"/>
          <p:cNvSpPr/>
          <p:nvPr/>
        </p:nvSpPr>
        <p:spPr>
          <a:xfrm>
            <a:off x="4741563" y="6068291"/>
            <a:ext cx="4405056" cy="789709"/>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ja-JP" altLang="en-US" sz="3200" dirty="0">
                <a:solidFill>
                  <a:prstClr val="white"/>
                </a:solidFill>
              </a:rPr>
              <a:t>中心部</a:t>
            </a:r>
            <a:r>
              <a:rPr lang="ja-JP" altLang="en-US" sz="3200" dirty="0" smtClean="0">
                <a:solidFill>
                  <a:prstClr val="white"/>
                </a:solidFill>
              </a:rPr>
              <a:t>から離れている</a:t>
            </a:r>
            <a:endParaRPr lang="ja-JP" altLang="en-US" sz="3200" dirty="0">
              <a:solidFill>
                <a:prstClr val="white"/>
              </a:solidFill>
            </a:endParaRPr>
          </a:p>
        </p:txBody>
      </p:sp>
    </p:spTree>
    <p:extLst>
      <p:ext uri="{BB962C8B-B14F-4D97-AF65-F5344CB8AC3E}">
        <p14:creationId xmlns:p14="http://schemas.microsoft.com/office/powerpoint/2010/main" val="88057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8" grpId="0" animBg="1"/>
    </p:bld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4866</TotalTime>
  <Words>2481</Words>
  <Application>Microsoft Office PowerPoint</Application>
  <PresentationFormat>画面に合わせる (4:3)</PresentationFormat>
  <Paragraphs>583</Paragraphs>
  <Slides>65</Slides>
  <Notes>26</Notes>
  <HiddenSlides>20</HiddenSlides>
  <MMClips>0</MMClips>
  <ScaleCrop>false</ScaleCrop>
  <HeadingPairs>
    <vt:vector size="6" baseType="variant">
      <vt:variant>
        <vt:lpstr>使用されているフォント</vt:lpstr>
      </vt:variant>
      <vt:variant>
        <vt:i4>9</vt:i4>
      </vt:variant>
      <vt:variant>
        <vt:lpstr>テーマ</vt:lpstr>
      </vt:variant>
      <vt:variant>
        <vt:i4>3</vt:i4>
      </vt:variant>
      <vt:variant>
        <vt:lpstr>スライド タイトル</vt:lpstr>
      </vt:variant>
      <vt:variant>
        <vt:i4>65</vt:i4>
      </vt:variant>
    </vt:vector>
  </HeadingPairs>
  <TitlesOfParts>
    <vt:vector size="77" baseType="lpstr">
      <vt:lpstr>AR丸ゴシック体M</vt:lpstr>
      <vt:lpstr>HGP創英角ﾎﾟｯﾌﾟ体</vt:lpstr>
      <vt:lpstr>HGS創英角ｺﾞｼｯｸUB</vt:lpstr>
      <vt:lpstr>ＭＳ Ｐゴシック</vt:lpstr>
      <vt:lpstr>ＭＳ ゴシック</vt:lpstr>
      <vt:lpstr>Arial</vt:lpstr>
      <vt:lpstr>Calibri</vt:lpstr>
      <vt:lpstr>Times New Roman</vt:lpstr>
      <vt:lpstr>Wingdings</vt:lpstr>
      <vt:lpstr>ホワイト</vt:lpstr>
      <vt:lpstr>2_ホワイト</vt:lpstr>
      <vt:lpstr>3_ホワイト</vt:lpstr>
      <vt:lpstr>PowerPoint プレゼンテーション</vt:lpstr>
      <vt:lpstr>発表の手順</vt:lpstr>
      <vt:lpstr>PowerPoint プレゼンテーション</vt:lpstr>
      <vt:lpstr>人口推移</vt:lpstr>
      <vt:lpstr>地域別高齢化率</vt:lpstr>
      <vt:lpstr>2016年人口ピラミッド</vt:lpstr>
      <vt:lpstr>2040年　人口予測ピラミッド</vt:lpstr>
      <vt:lpstr>PowerPoint プレゼンテーション</vt:lpstr>
      <vt:lpstr>大型商業施設の紹介</vt:lpstr>
      <vt:lpstr>事業所数と販売額の推移</vt:lpstr>
      <vt:lpstr>中心市街地の空き店舗数</vt:lpstr>
      <vt:lpstr>PowerPoint プレゼンテーション</vt:lpstr>
      <vt:lpstr>土浦市の工業の位置</vt:lpstr>
      <vt:lpstr>PowerPoint プレゼンテーション</vt:lpstr>
      <vt:lpstr>PowerPoint プレゼンテーション</vt:lpstr>
      <vt:lpstr>農業の取り組み</vt:lpstr>
      <vt:lpstr>農業の推移</vt:lpstr>
      <vt:lpstr>PowerPoint プレゼンテーション</vt:lpstr>
      <vt:lpstr>PowerPoint プレゼンテーション</vt:lpstr>
      <vt:lpstr>PowerPoint プレゼンテーション</vt:lpstr>
      <vt:lpstr>公共交通空白地</vt:lpstr>
      <vt:lpstr>PowerPoint プレゼンテーション</vt:lpstr>
      <vt:lpstr>介護保険サービスの需要</vt:lpstr>
      <vt:lpstr>高齢化率と医療施設の分布</vt:lpstr>
      <vt:lpstr>自然</vt:lpstr>
      <vt:lpstr>PowerPoint プレゼンテーション</vt:lpstr>
      <vt:lpstr>PowerPoint プレゼンテーション</vt:lpstr>
      <vt:lpstr>課題のまとめ</vt:lpstr>
      <vt:lpstr>発表の手順</vt:lpstr>
      <vt:lpstr>課題が与える影響</vt:lpstr>
      <vt:lpstr>土浦市民満足度調査</vt:lpstr>
      <vt:lpstr>私たちが考える「住みやすさ」</vt:lpstr>
      <vt:lpstr>「住みやすさ」の指標</vt:lpstr>
      <vt:lpstr>PowerPoint プレゼンテーション</vt:lpstr>
      <vt:lpstr>分野別構想</vt:lpstr>
      <vt:lpstr>PowerPoint プレゼンテーション</vt:lpstr>
      <vt:lpstr>最新技術による住みやすさ向上の提案</vt:lpstr>
      <vt:lpstr>最新技術による住みやすさ向上の提案</vt:lpstr>
      <vt:lpstr>発表の手順</vt:lpstr>
      <vt:lpstr>「住みやすいまち」の形成</vt:lpstr>
      <vt:lpstr>理想の都市像</vt:lpstr>
      <vt:lpstr>発表の手順</vt:lpstr>
      <vt:lpstr>今後の方針</vt:lpstr>
      <vt:lpstr>参考文献</vt:lpstr>
      <vt:lpstr>PowerPoint プレゼンテーション</vt:lpstr>
      <vt:lpstr>（補）新しい都市計画の取り組み</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水郷筑波広域レンタサイクル</vt:lpstr>
      <vt:lpstr>土浦駅東口サイクルステーションオープン</vt:lpstr>
      <vt:lpstr>自治体における住みやすさの要因の調査</vt:lpstr>
      <vt:lpstr>PowerPoint プレゼンテーション</vt:lpstr>
      <vt:lpstr>PowerPoint プレゼンテーション</vt:lpstr>
      <vt:lpstr>PowerPoint プレゼンテーション</vt:lpstr>
      <vt:lpstr>PowerPoint プレゼンテーション</vt:lpstr>
      <vt:lpstr>デジタルサイネージシステム導入事例</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松本 奈々</dc:creator>
  <cp:lastModifiedBy>東　達志</cp:lastModifiedBy>
  <cp:revision>263</cp:revision>
  <cp:lastPrinted>2016-11-02T01:15:26Z</cp:lastPrinted>
  <dcterms:created xsi:type="dcterms:W3CDTF">2016-10-13T10:36:11Z</dcterms:created>
  <dcterms:modified xsi:type="dcterms:W3CDTF">2016-11-02T02:28:58Z</dcterms:modified>
</cp:coreProperties>
</file>