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notesSlides/notesSlide2.xml" ContentType="application/vnd.openxmlformats-officedocument.presentationml.notesSlide+xml"/>
  <Override PartName="/ppt/comments/comment13.xml" ContentType="application/vnd.openxmlformats-officedocument.presentationml.comments+xml"/>
  <Override PartName="/ppt/comments/comment14.xml" ContentType="application/vnd.openxmlformats-officedocument.presentationml.comments+xml"/>
  <Override PartName="/ppt/comments/comment15.xml" ContentType="application/vnd.openxmlformats-officedocument.presentationml.comments+xml"/>
  <Override PartName="/ppt/charts/chart1.xml" ContentType="application/vnd.openxmlformats-officedocument.drawingml.chart+xml"/>
  <Override PartName="/ppt/theme/themeOverride1.xml" ContentType="application/vnd.openxmlformats-officedocument.themeOverride+xml"/>
  <Override PartName="/ppt/comments/comment16.xml" ContentType="application/vnd.openxmlformats-officedocument.presentationml.comments+xml"/>
  <Override PartName="/ppt/charts/chart2.xml" ContentType="application/vnd.openxmlformats-officedocument.drawingml.chart+xml"/>
  <Override PartName="/ppt/theme/themeOverride2.xml" ContentType="application/vnd.openxmlformats-officedocument.themeOverride+xml"/>
  <Override PartName="/ppt/comments/comment17.xml" ContentType="application/vnd.openxmlformats-officedocument.presentationml.comments+xml"/>
  <Override PartName="/ppt/comments/comment18.xml" ContentType="application/vnd.openxmlformats-officedocument.presentationml.comments+xml"/>
  <Override PartName="/ppt/notesSlides/notesSlide3.xml" ContentType="application/vnd.openxmlformats-officedocument.presentationml.notesSlide+xml"/>
  <Override PartName="/ppt/comments/comment19.xml" ContentType="application/vnd.openxmlformats-officedocument.presentationml.comments+xml"/>
  <Override PartName="/ppt/comments/comment20.xml" ContentType="application/vnd.openxmlformats-officedocument.presentationml.comments+xml"/>
  <Override PartName="/ppt/comments/comment21.xml" ContentType="application/vnd.openxmlformats-officedocument.presentationml.comments+xml"/>
  <Override PartName="/ppt/comments/comment22.xml" ContentType="application/vnd.openxmlformats-officedocument.presentationml.comments+xml"/>
  <Override PartName="/ppt/comments/comment23.xml" ContentType="application/vnd.openxmlformats-officedocument.presentationml.comments+xml"/>
  <Override PartName="/ppt/comments/comment24.xml" ContentType="application/vnd.openxmlformats-officedocument.presentationml.comments+xml"/>
  <Override PartName="/ppt/comments/comment25.xml" ContentType="application/vnd.openxmlformats-officedocument.presentationml.comments+xml"/>
  <Override PartName="/ppt/comments/comment26.xml" ContentType="application/vnd.openxmlformats-officedocument.presentationml.comments+xml"/>
  <Override PartName="/ppt/comments/comment27.xml" ContentType="application/vnd.openxmlformats-officedocument.presentationml.comments+xml"/>
  <Override PartName="/ppt/comments/comment28.xml" ContentType="application/vnd.openxmlformats-officedocument.presentationml.comments+xml"/>
  <Override PartName="/ppt/comments/comment29.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8"/>
  </p:notesMasterIdLst>
  <p:handoutMasterIdLst>
    <p:handoutMasterId r:id="rId49"/>
  </p:handoutMasterIdLst>
  <p:sldIdLst>
    <p:sldId id="616" r:id="rId2"/>
    <p:sldId id="257" r:id="rId3"/>
    <p:sldId id="563" r:id="rId4"/>
    <p:sldId id="570" r:id="rId5"/>
    <p:sldId id="571" r:id="rId6"/>
    <p:sldId id="615" r:id="rId7"/>
    <p:sldId id="398" r:id="rId8"/>
    <p:sldId id="551" r:id="rId9"/>
    <p:sldId id="521" r:id="rId10"/>
    <p:sldId id="522" r:id="rId11"/>
    <p:sldId id="587" r:id="rId12"/>
    <p:sldId id="567" r:id="rId13"/>
    <p:sldId id="620" r:id="rId14"/>
    <p:sldId id="621" r:id="rId15"/>
    <p:sldId id="622" r:id="rId16"/>
    <p:sldId id="630" r:id="rId17"/>
    <p:sldId id="626" r:id="rId18"/>
    <p:sldId id="627" r:id="rId19"/>
    <p:sldId id="632" r:id="rId20"/>
    <p:sldId id="633" r:id="rId21"/>
    <p:sldId id="634" r:id="rId22"/>
    <p:sldId id="635" r:id="rId23"/>
    <p:sldId id="636" r:id="rId24"/>
    <p:sldId id="637" r:id="rId25"/>
    <p:sldId id="638" r:id="rId26"/>
    <p:sldId id="639" r:id="rId27"/>
    <p:sldId id="609" r:id="rId28"/>
    <p:sldId id="610" r:id="rId29"/>
    <p:sldId id="640" r:id="rId30"/>
    <p:sldId id="612" r:id="rId31"/>
    <p:sldId id="642" r:id="rId32"/>
    <p:sldId id="568" r:id="rId33"/>
    <p:sldId id="643" r:id="rId34"/>
    <p:sldId id="608" r:id="rId35"/>
    <p:sldId id="565" r:id="rId36"/>
    <p:sldId id="604" r:id="rId37"/>
    <p:sldId id="605" r:id="rId38"/>
    <p:sldId id="525" r:id="rId39"/>
    <p:sldId id="526" r:id="rId40"/>
    <p:sldId id="531" r:id="rId41"/>
    <p:sldId id="601" r:id="rId42"/>
    <p:sldId id="602" r:id="rId43"/>
    <p:sldId id="617" r:id="rId44"/>
    <p:sldId id="619" r:id="rId45"/>
    <p:sldId id="281" r:id="rId46"/>
    <p:sldId id="641" r:id="rId47"/>
  </p:sldIdLst>
  <p:sldSz cx="9144000" cy="6858000" type="screen4x3"/>
  <p:notesSz cx="9931400" cy="67945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はじめ" id="{8C5A7B1F-5D6A-4085-B10B-18BDFCF372FD}">
          <p14:sldIdLst>
            <p14:sldId id="616"/>
            <p14:sldId id="257"/>
            <p14:sldId id="563"/>
            <p14:sldId id="570"/>
            <p14:sldId id="571"/>
            <p14:sldId id="615"/>
          </p14:sldIdLst>
        </p14:section>
        <p14:section name="農業" id="{DACA85CB-7C26-4C90-95BE-BD8B9B8A91FD}">
          <p14:sldIdLst>
            <p14:sldId id="398"/>
            <p14:sldId id="551"/>
            <p14:sldId id="521"/>
            <p14:sldId id="522"/>
            <p14:sldId id="587"/>
            <p14:sldId id="567"/>
          </p14:sldIdLst>
        </p14:section>
        <p14:section name="自然商業" id="{067E3049-29B0-47CE-AA53-F82B99E528B8}">
          <p14:sldIdLst>
            <p14:sldId id="620"/>
            <p14:sldId id="621"/>
            <p14:sldId id="622"/>
            <p14:sldId id="630"/>
            <p14:sldId id="626"/>
            <p14:sldId id="627"/>
          </p14:sldIdLst>
        </p14:section>
        <p14:section name="福祉教育" id="{1A763FFC-24E5-4F31-A144-5F2ABBD9D07C}">
          <p14:sldIdLst>
            <p14:sldId id="632"/>
            <p14:sldId id="633"/>
            <p14:sldId id="634"/>
            <p14:sldId id="635"/>
            <p14:sldId id="636"/>
            <p14:sldId id="637"/>
            <p14:sldId id="638"/>
            <p14:sldId id="639"/>
          </p14:sldIdLst>
        </p14:section>
        <p14:section name="交通" id="{CE7F4C97-406E-4B9A-94E2-313EACA43C97}">
          <p14:sldIdLst>
            <p14:sldId id="609"/>
            <p14:sldId id="610"/>
            <p14:sldId id="640"/>
            <p14:sldId id="612"/>
            <p14:sldId id="642"/>
          </p14:sldIdLst>
        </p14:section>
        <p14:section name="おわり" id="{7129285B-961D-4B00-9CFE-19B450B93940}">
          <p14:sldIdLst>
            <p14:sldId id="568"/>
            <p14:sldId id="643"/>
            <p14:sldId id="608"/>
          </p14:sldIdLst>
        </p14:section>
        <p14:section name="かくし" id="{6052F3C6-7ED9-8F4C-AD52-F270C9FB8D12}">
          <p14:sldIdLst>
            <p14:sldId id="565"/>
            <p14:sldId id="604"/>
            <p14:sldId id="605"/>
            <p14:sldId id="525"/>
            <p14:sldId id="526"/>
            <p14:sldId id="531"/>
            <p14:sldId id="601"/>
            <p14:sldId id="602"/>
            <p14:sldId id="617"/>
            <p14:sldId id="619"/>
            <p14:sldId id="281"/>
            <p14:sldId id="641"/>
          </p14:sldIdLst>
        </p14:section>
      </p14:sectionLst>
    </p:ext>
    <p:ext uri="{EFAFB233-063F-42B5-8137-9DF3F51BA10A}">
      <p15:sldGuideLst xmlns="" xmlns:p15="http://schemas.microsoft.com/office/powerpoint/2012/main">
        <p15:guide id="1" orient="horz" pos="2183"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中島遥希" initials="中島遥希" lastIdx="13" clrIdx="0"/>
  <p:cmAuthor id="2" name="中島　遥希" initials="中島　遥希" lastIdx="82" clrIdx="1"/>
  <p:cmAuthor id="3" name="川嶋優旗" initials="川嶋優旗" lastIdx="2" clrIdx="2"/>
  <p:cmAuthor id="4" name="川嶋優旗" initials="川嶋優旗 [2]" lastIdx="2" clrIdx="3"/>
  <p:cmAuthor id="5" name="川嶋優旗" initials="川嶋優旗 [3]" lastIdx="2" clrIdx="4"/>
  <p:cmAuthor id="6" name="川嶋優旗" initials="川嶋優旗 [4]" lastIdx="2" clrIdx="5"/>
  <p:cmAuthor id="7" name="川嶋優旗" initials="川嶋優旗 [5]" lastIdx="2" clrIdx="6"/>
  <p:cmAuthor id="8" name="川嶋優旗" initials="川嶋優旗 [6]" lastIdx="2" clrIdx="7"/>
  <p:cmAuthor id="9" name="川嶋優旗" initials="川嶋優旗 [10]" lastIdx="2" clrIdx="8"/>
  <p:cmAuthor id="10" name="小野将平" initials="小野将平" lastIdx="72" clrIdx="9">
    <p:extLst/>
  </p:cmAuthor>
  <p:cmAuthor id="11" name="須賀" initials="" lastIdx="6" clrIdx="10"/>
  <p:cmAuthor id="12" name="Shako Tsukuba" initials="" lastIdx="0" clrIdx="11"/>
  <p:cmAuthor id="13" name="須賀 佑実子" initials="" lastIdx="0" clrIdx="12"/>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CFE1"/>
    <a:srgbClr val="0073EF"/>
    <a:srgbClr val="9AE488"/>
    <a:srgbClr val="F0932F"/>
    <a:srgbClr val="FF0000"/>
    <a:srgbClr val="FF6681"/>
    <a:srgbClr val="23B085"/>
    <a:srgbClr val="525252"/>
    <a:srgbClr val="515151"/>
    <a:srgbClr val="90E1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16" autoAdjust="0"/>
    <p:restoredTop sz="50075" autoAdjust="0"/>
  </p:normalViewPr>
  <p:slideViewPr>
    <p:cSldViewPr snapToGrid="0" snapToObjects="1">
      <p:cViewPr>
        <p:scale>
          <a:sx n="108" d="100"/>
          <a:sy n="108" d="100"/>
        </p:scale>
        <p:origin x="-576" y="-120"/>
      </p:cViewPr>
      <p:guideLst>
        <p:guide orient="horz" pos="2183"/>
        <p:guide pos="2880"/>
      </p:guideLst>
    </p:cSldViewPr>
  </p:slideViewPr>
  <p:outlineViewPr>
    <p:cViewPr>
      <p:scale>
        <a:sx n="33" d="100"/>
        <a:sy n="33" d="100"/>
      </p:scale>
      <p:origin x="0" y="428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commentAuthors" Target="commentAuthors.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home:shakoug:s1411245:Library:Application%20Support:Microsoft:Office:Office%202011%20AutoRecovery:&#12502;&#12483;&#12463;1%20(&#12496;&#12540;&#12472;&#12519;&#12531;%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8300708083261"/>
          <c:y val="0.103235080169429"/>
          <c:w val="0.588241186036004"/>
          <c:h val="0.607179362979976"/>
        </c:manualLayout>
      </c:layout>
      <c:pieChart>
        <c:varyColors val="1"/>
        <c:ser>
          <c:idx val="0"/>
          <c:order val="0"/>
          <c:tx>
            <c:strRef>
              <c:f>Sheet1!$B$1</c:f>
              <c:strCache>
                <c:ptCount val="1"/>
                <c:pt idx="0">
                  <c:v>売上高</c:v>
                </c:pt>
              </c:strCache>
            </c:strRef>
          </c:tx>
          <c:dPt>
            <c:idx val="0"/>
            <c:bubble3D val="0"/>
            <c:spPr>
              <a:solidFill>
                <a:schemeClr val="accent1">
                  <a:lumMod val="60000"/>
                  <a:lumOff val="40000"/>
                </a:schemeClr>
              </a:solidFill>
            </c:spPr>
          </c:dPt>
          <c:dPt>
            <c:idx val="1"/>
            <c:bubble3D val="0"/>
            <c:explosion val="1"/>
            <c:spPr>
              <a:solidFill>
                <a:srgbClr val="9DEF8D"/>
              </a:solidFill>
              <a:ln w="19050">
                <a:noFill/>
              </a:ln>
            </c:spPr>
          </c:dPt>
          <c:dPt>
            <c:idx val="2"/>
            <c:bubble3D val="0"/>
            <c:spPr>
              <a:solidFill>
                <a:schemeClr val="bg2">
                  <a:lumMod val="40000"/>
                  <a:lumOff val="60000"/>
                </a:schemeClr>
              </a:solidFill>
              <a:ln w="19050">
                <a:solidFill>
                  <a:srgbClr val="FFFFFF"/>
                </a:solidFill>
              </a:ln>
            </c:spPr>
          </c:dPt>
          <c:cat>
            <c:strRef>
              <c:f>Sheet1!$A$2:$A$5</c:f>
              <c:strCache>
                <c:ptCount val="4"/>
                <c:pt idx="0">
                  <c:v>入手できている</c:v>
                </c:pt>
                <c:pt idx="1">
                  <c:v>あまり入手できていない</c:v>
                </c:pt>
                <c:pt idx="2">
                  <c:v>ほとんど入手できていない</c:v>
                </c:pt>
                <c:pt idx="3">
                  <c:v>わからない</c:v>
                </c:pt>
              </c:strCache>
            </c:strRef>
          </c:cat>
          <c:val>
            <c:numRef>
              <c:f>Sheet1!$B$2:$B$5</c:f>
              <c:numCache>
                <c:formatCode>General</c:formatCode>
                <c:ptCount val="4"/>
                <c:pt idx="0">
                  <c:v>15.7</c:v>
                </c:pt>
                <c:pt idx="1">
                  <c:v>36.7</c:v>
                </c:pt>
                <c:pt idx="2">
                  <c:v>30.7</c:v>
                </c:pt>
                <c:pt idx="3">
                  <c:v>12.8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Sheet4!$A$2</c:f>
              <c:strCache>
                <c:ptCount val="1"/>
                <c:pt idx="0">
                  <c:v>需要見込み</c:v>
                </c:pt>
              </c:strCache>
            </c:strRef>
          </c:tx>
          <c:spPr>
            <a:solidFill>
              <a:srgbClr val="FF71A3">
                <a:lumMod val="60000"/>
                <a:lumOff val="40000"/>
              </a:srgbClr>
            </a:solidFill>
            <a:ln>
              <a:solidFill>
                <a:srgbClr val="FF71A3">
                  <a:lumMod val="60000"/>
                  <a:lumOff val="40000"/>
                </a:srgbClr>
              </a:solidFill>
            </a:ln>
            <a:effectLst/>
          </c:spPr>
          <c:invertIfNegative val="0"/>
          <c:cat>
            <c:numRef>
              <c:f>Sheet4!$B$1:$D$1</c:f>
              <c:numCache>
                <c:formatCode>General</c:formatCode>
                <c:ptCount val="3"/>
                <c:pt idx="0">
                  <c:v>2017.0</c:v>
                </c:pt>
                <c:pt idx="1">
                  <c:v>2020.0</c:v>
                </c:pt>
                <c:pt idx="2">
                  <c:v>2025.0</c:v>
                </c:pt>
              </c:numCache>
            </c:numRef>
          </c:cat>
          <c:val>
            <c:numRef>
              <c:f>Sheet4!$B$2:$D$2</c:f>
              <c:numCache>
                <c:formatCode>General</c:formatCode>
                <c:ptCount val="3"/>
                <c:pt idx="0">
                  <c:v>2.0783E6</c:v>
                </c:pt>
                <c:pt idx="1">
                  <c:v>2.256854E6</c:v>
                </c:pt>
                <c:pt idx="2">
                  <c:v>2.529743E6</c:v>
                </c:pt>
              </c:numCache>
            </c:numRef>
          </c:val>
          <c:extLst xmlns:c16r2="http://schemas.microsoft.com/office/drawing/2015/06/chart">
            <c:ext xmlns:c16="http://schemas.microsoft.com/office/drawing/2014/chart" uri="{C3380CC4-5D6E-409C-BE32-E72D297353CC}">
              <c16:uniqueId val="{00000000-9C0F-4F28-AB12-7017765B0FAA}"/>
            </c:ext>
          </c:extLst>
        </c:ser>
        <c:ser>
          <c:idx val="1"/>
          <c:order val="1"/>
          <c:tx>
            <c:strRef>
              <c:f>Sheet4!$A$3</c:f>
              <c:strCache>
                <c:ptCount val="1"/>
                <c:pt idx="0">
                  <c:v>供給見込み</c:v>
                </c:pt>
              </c:strCache>
            </c:strRef>
          </c:tx>
          <c:spPr>
            <a:solidFill>
              <a:srgbClr val="89DB96"/>
            </a:solidFill>
            <a:ln>
              <a:solidFill>
                <a:srgbClr val="89DB96"/>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2-9C0F-4F28-AB12-7017765B0FAA}"/>
              </c:ext>
            </c:extLst>
          </c:dPt>
          <c:cat>
            <c:numRef>
              <c:f>Sheet4!$B$1:$D$1</c:f>
              <c:numCache>
                <c:formatCode>General</c:formatCode>
                <c:ptCount val="3"/>
                <c:pt idx="0">
                  <c:v>2017.0</c:v>
                </c:pt>
                <c:pt idx="1">
                  <c:v>2020.0</c:v>
                </c:pt>
                <c:pt idx="2">
                  <c:v>2025.0</c:v>
                </c:pt>
              </c:numCache>
            </c:numRef>
          </c:cat>
          <c:val>
            <c:numRef>
              <c:f>Sheet4!$B$3:$D$3</c:f>
              <c:numCache>
                <c:formatCode>General</c:formatCode>
                <c:ptCount val="3"/>
                <c:pt idx="0">
                  <c:v>1.953627E6</c:v>
                </c:pt>
                <c:pt idx="1">
                  <c:v>2.056654E6</c:v>
                </c:pt>
                <c:pt idx="2">
                  <c:v>2.152379E6</c:v>
                </c:pt>
              </c:numCache>
            </c:numRef>
          </c:val>
          <c:extLst xmlns:c16r2="http://schemas.microsoft.com/office/drawing/2015/06/chart">
            <c:ext xmlns:c16="http://schemas.microsoft.com/office/drawing/2014/chart" uri="{C3380CC4-5D6E-409C-BE32-E72D297353CC}">
              <c16:uniqueId val="{00000003-9C0F-4F28-AB12-7017765B0FAA}"/>
            </c:ext>
          </c:extLst>
        </c:ser>
        <c:dLbls>
          <c:showLegendKey val="0"/>
          <c:showVal val="0"/>
          <c:showCatName val="0"/>
          <c:showSerName val="0"/>
          <c:showPercent val="0"/>
          <c:showBubbleSize val="0"/>
        </c:dLbls>
        <c:gapWidth val="150"/>
        <c:axId val="-2020993736"/>
        <c:axId val="-2018420360"/>
      </c:barChart>
      <c:lineChart>
        <c:grouping val="standard"/>
        <c:varyColors val="0"/>
        <c:ser>
          <c:idx val="2"/>
          <c:order val="2"/>
          <c:tx>
            <c:strRef>
              <c:f>Sheet4!$A$4</c:f>
              <c:strCache>
                <c:ptCount val="1"/>
                <c:pt idx="0">
                  <c:v>充足率(%)</c:v>
                </c:pt>
              </c:strCache>
            </c:strRef>
          </c:tx>
          <c:spPr>
            <a:ln w="31750">
              <a:solidFill>
                <a:srgbClr val="191919">
                  <a:lumMod val="75000"/>
                  <a:lumOff val="25000"/>
                </a:srgbClr>
              </a:solidFill>
            </a:ln>
          </c:spPr>
          <c:marker>
            <c:symbol val="none"/>
          </c:marker>
          <c:dPt>
            <c:idx val="2"/>
            <c:bubble3D val="0"/>
            <c:extLst xmlns:c16r2="http://schemas.microsoft.com/office/drawing/2015/06/chart">
              <c:ext xmlns:c16="http://schemas.microsoft.com/office/drawing/2014/chart" uri="{C3380CC4-5D6E-409C-BE32-E72D297353CC}">
                <c16:uniqueId val="{00000004-9C0F-4F28-AB12-7017765B0FAA}"/>
              </c:ext>
            </c:extLst>
          </c:dPt>
          <c:cat>
            <c:numRef>
              <c:f>Sheet4!$B$1:$D$1</c:f>
              <c:numCache>
                <c:formatCode>General</c:formatCode>
                <c:ptCount val="3"/>
                <c:pt idx="0">
                  <c:v>2017.0</c:v>
                </c:pt>
                <c:pt idx="1">
                  <c:v>2020.0</c:v>
                </c:pt>
                <c:pt idx="2">
                  <c:v>2025.0</c:v>
                </c:pt>
              </c:numCache>
            </c:numRef>
          </c:cat>
          <c:val>
            <c:numRef>
              <c:f>Sheet4!$B$4:$D$4</c:f>
              <c:numCache>
                <c:formatCode>General</c:formatCode>
                <c:ptCount val="3"/>
                <c:pt idx="0">
                  <c:v>94.0</c:v>
                </c:pt>
                <c:pt idx="1">
                  <c:v>91.1</c:v>
                </c:pt>
                <c:pt idx="2">
                  <c:v>85.1</c:v>
                </c:pt>
              </c:numCache>
            </c:numRef>
          </c:val>
          <c:smooth val="0"/>
          <c:extLst xmlns:c16r2="http://schemas.microsoft.com/office/drawing/2015/06/chart">
            <c:ext xmlns:c16="http://schemas.microsoft.com/office/drawing/2014/chart" uri="{C3380CC4-5D6E-409C-BE32-E72D297353CC}">
              <c16:uniqueId val="{00000005-9C0F-4F28-AB12-7017765B0FAA}"/>
            </c:ext>
          </c:extLst>
        </c:ser>
        <c:dLbls>
          <c:showLegendKey val="0"/>
          <c:showVal val="0"/>
          <c:showCatName val="0"/>
          <c:showSerName val="0"/>
          <c:showPercent val="0"/>
          <c:showBubbleSize val="0"/>
        </c:dLbls>
        <c:marker val="1"/>
        <c:smooth val="0"/>
        <c:axId val="-2021480296"/>
        <c:axId val="-2021112392"/>
      </c:lineChart>
      <c:catAx>
        <c:axId val="-2020993736"/>
        <c:scaling>
          <c:orientation val="minMax"/>
        </c:scaling>
        <c:delete val="0"/>
        <c:axPos val="b"/>
        <c:numFmt formatCode="General" sourceLinked="1"/>
        <c:majorTickMark val="out"/>
        <c:minorTickMark val="none"/>
        <c:tickLblPos val="nextTo"/>
        <c:txPr>
          <a:bodyPr/>
          <a:lstStyle/>
          <a:p>
            <a:pPr>
              <a:defRPr sz="1200"/>
            </a:pPr>
            <a:endParaRPr lang="ja-JP"/>
          </a:p>
        </c:txPr>
        <c:crossAx val="-2018420360"/>
        <c:crosses val="autoZero"/>
        <c:auto val="1"/>
        <c:lblAlgn val="ctr"/>
        <c:lblOffset val="100"/>
        <c:noMultiLvlLbl val="0"/>
      </c:catAx>
      <c:valAx>
        <c:axId val="-2018420360"/>
        <c:scaling>
          <c:orientation val="minMax"/>
        </c:scaling>
        <c:delete val="0"/>
        <c:axPos val="l"/>
        <c:majorGridlines/>
        <c:numFmt formatCode="General" sourceLinked="1"/>
        <c:majorTickMark val="out"/>
        <c:minorTickMark val="none"/>
        <c:tickLblPos val="nextTo"/>
        <c:txPr>
          <a:bodyPr/>
          <a:lstStyle/>
          <a:p>
            <a:pPr>
              <a:defRPr sz="1050">
                <a:solidFill>
                  <a:srgbClr val="191919"/>
                </a:solidFill>
              </a:defRPr>
            </a:pPr>
            <a:endParaRPr lang="ja-JP"/>
          </a:p>
        </c:txPr>
        <c:crossAx val="-2020993736"/>
        <c:crosses val="autoZero"/>
        <c:crossBetween val="between"/>
        <c:dispUnits>
          <c:builtInUnit val="tenThousands"/>
          <c:dispUnitsLbl>
            <c:layout/>
            <c:tx>
              <c:rich>
                <a:bodyPr rot="0" vert="eaVert"/>
                <a:lstStyle/>
                <a:p>
                  <a:pPr>
                    <a:defRPr>
                      <a:solidFill>
                        <a:srgbClr val="191919"/>
                      </a:solidFill>
                      <a:ea typeface="メイリオ"/>
                    </a:defRPr>
                  </a:pPr>
                  <a:r>
                    <a:rPr lang="ja-JP" altLang="en-US" dirty="0" smtClean="0">
                      <a:solidFill>
                        <a:srgbClr val="191919"/>
                      </a:solidFill>
                      <a:ea typeface="メイリオ"/>
                    </a:rPr>
                    <a:t>（万）人</a:t>
                  </a:r>
                  <a:endParaRPr lang="en-US" altLang="ja-JP" dirty="0">
                    <a:solidFill>
                      <a:srgbClr val="191919"/>
                    </a:solidFill>
                    <a:ea typeface="メイリオ"/>
                  </a:endParaRPr>
                </a:p>
              </c:rich>
            </c:tx>
          </c:dispUnitsLbl>
        </c:dispUnits>
      </c:valAx>
      <c:valAx>
        <c:axId val="-2021112392"/>
        <c:scaling>
          <c:orientation val="minMax"/>
        </c:scaling>
        <c:delete val="0"/>
        <c:axPos val="r"/>
        <c:numFmt formatCode="General" sourceLinked="1"/>
        <c:majorTickMark val="out"/>
        <c:minorTickMark val="none"/>
        <c:tickLblPos val="nextTo"/>
        <c:txPr>
          <a:bodyPr/>
          <a:lstStyle/>
          <a:p>
            <a:pPr>
              <a:defRPr sz="1050">
                <a:solidFill>
                  <a:srgbClr val="191919"/>
                </a:solidFill>
              </a:defRPr>
            </a:pPr>
            <a:endParaRPr lang="ja-JP"/>
          </a:p>
        </c:txPr>
        <c:crossAx val="-2021480296"/>
        <c:crosses val="max"/>
        <c:crossBetween val="between"/>
      </c:valAx>
      <c:catAx>
        <c:axId val="-2021480296"/>
        <c:scaling>
          <c:orientation val="minMax"/>
        </c:scaling>
        <c:delete val="1"/>
        <c:axPos val="b"/>
        <c:numFmt formatCode="General" sourceLinked="1"/>
        <c:majorTickMark val="out"/>
        <c:minorTickMark val="none"/>
        <c:tickLblPos val="nextTo"/>
        <c:crossAx val="-2021112392"/>
        <c:crosses val="autoZero"/>
        <c:auto val="1"/>
        <c:lblAlgn val="ctr"/>
        <c:lblOffset val="100"/>
        <c:noMultiLvlLbl val="0"/>
      </c:catAx>
    </c:plotArea>
    <c:legend>
      <c:legendPos val="r"/>
      <c:legendEntry>
        <c:idx val="2"/>
        <c:txPr>
          <a:bodyPr/>
          <a:lstStyle/>
          <a:p>
            <a:pPr>
              <a:defRPr sz="1200">
                <a:solidFill>
                  <a:srgbClr val="103154"/>
                </a:solidFill>
                <a:latin typeface="メイリオ"/>
                <a:ea typeface="メイリオ"/>
                <a:cs typeface="メイリオ"/>
              </a:defRPr>
            </a:pPr>
            <a:endParaRPr lang="ja-JP"/>
          </a:p>
        </c:txPr>
      </c:legendEntry>
      <c:layout>
        <c:manualLayout>
          <c:xMode val="edge"/>
          <c:yMode val="edge"/>
          <c:x val="0.712"/>
          <c:y val="0.749097648305154"/>
          <c:w val="0.256"/>
          <c:h val="0.250536916123846"/>
        </c:manualLayout>
      </c:layout>
      <c:overlay val="0"/>
      <c:spPr>
        <a:noFill/>
      </c:spPr>
      <c:txPr>
        <a:bodyPr/>
        <a:lstStyle/>
        <a:p>
          <a:pPr>
            <a:defRPr sz="1200">
              <a:latin typeface="メイリオ"/>
              <a:ea typeface="メイリオ"/>
              <a:cs typeface="メイリオ"/>
            </a:defRPr>
          </a:pPr>
          <a:endParaRPr lang="ja-JP"/>
        </a:p>
      </c:txPr>
    </c:legend>
    <c:plotVisOnly val="1"/>
    <c:dispBlanksAs val="gap"/>
    <c:showDLblsOverMax val="0"/>
  </c:chart>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0" dt="2017-02-03T11:43:39.869" idx="49">
    <p:pos x="10" y="10"/>
    <p:text>副題が見えないー</p:text>
    <p:extLst>
      <p:ext uri="{C676402C-5697-4E1C-873F-D02D1690AC5C}">
        <p15:threadingInfo xmlns:p15="http://schemas.microsoft.com/office/powerpoint/2012/main" timeZoneBias="-540"/>
      </p:ext>
    </p:extLst>
  </p:cm>
  <p:cm authorId="10" dt="2017-02-03T12:00:23.325" idx="62">
    <p:pos x="146" y="146"/>
    <p:text>発表練習次第だけど、少し細かくアニメーションをつけすぎかなと思いました</p:text>
    <p:extLst>
      <p:ext uri="{C676402C-5697-4E1C-873F-D02D1690AC5C}">
        <p15:threadingInfo xmlns:p15="http://schemas.microsoft.com/office/powerpoint/2012/main" timeZoneBias="-5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17-02-02T22:01:28.031" idx="54">
    <p:pos x="10" y="10"/>
    <p:text>内容はこれでいいと思うけれど、深みが足りないと思っている。</p:text>
    <p:extLst>
      <p:ext uri="{C676402C-5697-4E1C-873F-D02D1690AC5C}">
        <p15:threadingInfo xmlns:p15="http://schemas.microsoft.com/office/powerpoint/2012/main" timeZoneBias="-540"/>
      </p:ext>
    </p:extLst>
  </p:cm>
  <p:cm authorId="2" dt="2017-02-03T01:51:27.991" idx="55">
    <p:pos x="10" y="146"/>
    <p:text>ということで検討しよう</p:text>
    <p:extLst>
      <p:ext uri="{C676402C-5697-4E1C-873F-D02D1690AC5C}">
        <p15:threadingInfo xmlns:p15="http://schemas.microsoft.com/office/powerpoint/2012/main" timeZoneBias="-540"/>
      </p:ext>
    </p:extLst>
  </p:cm>
  <p:cm authorId="10" dt="2017-02-03T11:47:49.041" idx="65">
    <p:pos x="146" y="146"/>
    <p:text>例えば、周辺にはチェーン店しかないことを示して、地域の食材を食べよう！という提案の方向にして、「地域愛着の増進」につなげてもいいかもね</p:text>
    <p:extLst>
      <p:ext uri="{C676402C-5697-4E1C-873F-D02D1690AC5C}">
        <p15:threadingInfo xmlns:p15="http://schemas.microsoft.com/office/powerpoint/2012/main" timeZoneBias="-5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17-02-02T22:10:05.071" idx="27">
    <p:pos x="10" y="10"/>
    <p:text>まとめのスライドにしては寂しい(気もする)。</p:text>
    <p:extLst>
      <p:ext uri="{C676402C-5697-4E1C-873F-D02D1690AC5C}">
        <p15:threadingInfo xmlns:p15="http://schemas.microsoft.com/office/powerpoint/2012/main" timeZoneBias="-540"/>
      </p:ext>
    </p:extLst>
  </p:cm>
  <p:cm authorId="2" dt="2017-02-02T22:11:09.958" idx="28">
    <p:pos x="5386" y="1111"/>
    <p:text>土浦市が具体的に何をしていくのかがわからない。</p:text>
    <p:extLst>
      <p:ext uri="{C676402C-5697-4E1C-873F-D02D1690AC5C}">
        <p15:threadingInfo xmlns:p15="http://schemas.microsoft.com/office/powerpoint/2012/main" timeZoneBias="-540"/>
      </p:ext>
    </p:extLst>
  </p:cm>
  <p:cm authorId="10" dt="2017-02-03T11:50:22.132" idx="58">
    <p:pos x="146" y="146"/>
    <p:text>土浦市としては、空き空間を提供したり、広報宣伝したり、何かアイコンレベルでもいいから土浦市の下の部分に足せるといいかもね。空き地アイコンとか宣伝アイコンとか</p:text>
    <p:extLst>
      <p:ext uri="{C676402C-5697-4E1C-873F-D02D1690AC5C}">
        <p15:threadingInfo xmlns:p15="http://schemas.microsoft.com/office/powerpoint/2012/main" timeZoneBias="-54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17-02-03T01:56:24.930" idx="72">
    <p:pos x="10" y="10"/>
    <p:text>商業が消えたからイラスト変えたい。</p:text>
    <p:extLst>
      <p:ext uri="{C676402C-5697-4E1C-873F-D02D1690AC5C}">
        <p15:threadingInfo xmlns:p15="http://schemas.microsoft.com/office/powerpoint/2012/main" timeZoneBias="-5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17-02-03T01:52:59.242" idx="73">
    <p:pos x="-52" y="-155"/>
    <p:text>一番下の文章は、他の3分野では課題を踏まえたうえでの方向性を示しているからそろえたい感isある</p:text>
    <p:extLst>
      <p:ext uri="{C676402C-5697-4E1C-873F-D02D1690AC5C}">
        <p15:threadingInfo xmlns:p15="http://schemas.microsoft.com/office/powerpoint/2012/main" timeZoneBias="-54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17-02-03T01:52:31.951" idx="74">
    <p:pos x="2742" y="1038"/>
    <p:text>文章は考え直す必要ありそう</p:text>
    <p:extLst>
      <p:ext uri="{C676402C-5697-4E1C-873F-D02D1690AC5C}">
        <p15:threadingInfo xmlns:p15="http://schemas.microsoft.com/office/powerpoint/2012/main" timeZoneBias="-54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0" dt="2017-02-03T11:53:27.172" idx="72">
    <p:pos x="10" y="10"/>
    <p:text>誰が、の要素がアイコンレベルでもいいから入るといいかもね</p:text>
    <p:extLst>
      <p:ext uri="{C676402C-5697-4E1C-873F-D02D1690AC5C}">
        <p15:threadingInfo xmlns:p15="http://schemas.microsoft.com/office/powerpoint/2012/main" timeZoneBias="-54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2" dt="2017-02-03T01:07:28.953" idx="56">
    <p:pos x="10" y="10"/>
    <p:text>福祉情報の背景を1枚バージョンでも作ってみました。個人的にはこっちのほうがすっきりしていていいかなと思う。</p:text>
    <p:extLst>
      <p:ext uri="{C676402C-5697-4E1C-873F-D02D1690AC5C}">
        <p15:threadingInfo xmlns:p15="http://schemas.microsoft.com/office/powerpoint/2012/main" timeZoneBias="-54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2" dt="2017-02-03T01:10:43.350" idx="57">
    <p:pos x="10" y="10"/>
    <p:text>(直すとこ！)
中間③でグラフが単位ないとかいろいろい書かれていたから修正する。</p:text>
    <p:extLst>
      <p:ext uri="{C676402C-5697-4E1C-873F-D02D1690AC5C}">
        <p15:threadingInfo xmlns:p15="http://schemas.microsoft.com/office/powerpoint/2012/main" timeZoneBias="-54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2" dt="2017-02-03T02:02:39.060" idx="80">
    <p:pos x="10" y="10"/>
    <p:text>マッチングの話ってですよね感ある話しかできないから困ったなあと中間③から思いまする。</p:text>
    <p:extLst>
      <p:ext uri="{C676402C-5697-4E1C-873F-D02D1690AC5C}">
        <p15:threadingInfo xmlns:p15="http://schemas.microsoft.com/office/powerpoint/2012/main" timeZoneBias="-540"/>
      </p:ext>
    </p:extLst>
  </p:cm>
  <p:cm authorId="2" dt="2017-02-03T02:04:50.877" idx="81">
    <p:pos x="4548" y="4706"/>
    <p:text>赤枠の文字考えたい</p:text>
    <p:extLst>
      <p:ext uri="{C676402C-5697-4E1C-873F-D02D1690AC5C}">
        <p15:threadingInfo xmlns:p15="http://schemas.microsoft.com/office/powerpoint/2012/main" timeZoneBias="-54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2" dt="2017-02-03T00:07:27.844" idx="69">
    <p:pos x="10" y="10"/>
    <p:text>1枚にしてみました。見やすさについては要検討です(案ほしい)</p:text>
    <p:extLst>
      <p:ext uri="{C676402C-5697-4E1C-873F-D02D1690AC5C}">
        <p15:threadingInfo xmlns:p15="http://schemas.microsoft.com/office/powerpoint/2012/main" timeZoneBias="-5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0" dt="2017-02-03T11:44:00.597" idx="50">
    <p:pos x="10" y="10"/>
    <p:text>「個人的には」写真ではなくて前のイラストの方が好きだったかな。ここだけ写真で少しリズムが悪いかも？</p:text>
    <p:extLst>
      <p:ext uri="{C676402C-5697-4E1C-873F-D02D1690AC5C}">
        <p15:threadingInfo xmlns:p15="http://schemas.microsoft.com/office/powerpoint/2012/main" timeZoneBias="-540"/>
      </p:ext>
    </p:extLst>
  </p:cm>
  <p:cm authorId="10" dt="2017-02-03T12:01:06.183" idx="63">
    <p:pos x="10" y="146"/>
    <p:text>でも全然あり！</p:text>
    <p:extLst>
      <p:ext uri="{C676402C-5697-4E1C-873F-D02D1690AC5C}">
        <p15:threadingInfo xmlns:p15="http://schemas.microsoft.com/office/powerpoint/2012/main" timeZoneBias="-540">
          <p15:parentCm authorId="10" idx="50"/>
        </p15:threadingInfo>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2" dt="2017-02-03T00:49:30.827" idx="70">
    <p:pos x="10" y="10"/>
    <p:text>地域通貨についてはどれくらい踏み込むべきなのか、他の分野とのつながりをどう伝えられるか悩んでいます。非表示であるスライドみたいに1枚まるまる使って説明することもできますが、どうなんでしょう・・・</p:text>
    <p:extLst>
      <p:ext uri="{C676402C-5697-4E1C-873F-D02D1690AC5C}">
        <p15:threadingInfo xmlns:p15="http://schemas.microsoft.com/office/powerpoint/2012/main" timeZoneBias="-54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1" dt="2017-02-03T18:02:05.426" idx="6">
    <p:pos x="5739" y="752"/>
    <p:text>市の予算、は前述してるから、言い換えできないかな？
で、下のまちづくりに活用と１つにできると全体がもっと見やすくなりそう？</p:text>
  </p:cm>
</p:cmLst>
</file>

<file path=ppt/comments/comment22.xml><?xml version="1.0" encoding="utf-8"?>
<p:cmLst xmlns:a="http://schemas.openxmlformats.org/drawingml/2006/main" xmlns:r="http://schemas.openxmlformats.org/officeDocument/2006/relationships" xmlns:p="http://schemas.openxmlformats.org/presentationml/2006/main">
  <p:cm authorId="2" dt="2017-02-03T02:57:05.673" idx="52">
    <p:pos x="10" y="10"/>
    <p:text>アニメーション加えながらけっこう大げさにつくてみました。黄色に染めるのはしなくてもいい気もするけど、変わっていく感じを出してみました</p:text>
    <p:extLst>
      <p:ext uri="{C676402C-5697-4E1C-873F-D02D1690AC5C}">
        <p15:threadingInfo xmlns:p15="http://schemas.microsoft.com/office/powerpoint/2012/main" timeZoneBias="-54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2" dt="2017-02-03T01:50:45.931" idx="82">
    <p:pos x="10" y="10"/>
    <p:text>「ＯＯなまち」を入れるか否か迷っています</p:text>
    <p:extLst>
      <p:ext uri="{C676402C-5697-4E1C-873F-D02D1690AC5C}">
        <p15:threadingInfo xmlns:p15="http://schemas.microsoft.com/office/powerpoint/2012/main" timeZoneBias="-54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2" dt="2017-02-03T02:57:05.673" idx="68">
    <p:pos x="10" y="10"/>
    <p:text>アニメーション加えながらけっこう大げさにつくてみました。黄色に染めるのはしなくてもいい気もするけど、変わっていく感じを出してみました</p:text>
    <p:extLst>
      <p:ext uri="{C676402C-5697-4E1C-873F-D02D1690AC5C}">
        <p15:threadingInfo xmlns:p15="http://schemas.microsoft.com/office/powerpoint/2012/main" timeZoneBias="-54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0" dt="2017-02-03T11:46:27.953" idx="53">
    <p:pos x="10" y="10"/>
    <p:text>こっちの方が個人的には好きかな</p:text>
    <p:extLst>
      <p:ext uri="{C676402C-5697-4E1C-873F-D02D1690AC5C}">
        <p15:threadingInfo xmlns:p15="http://schemas.microsoft.com/office/powerpoint/2012/main" timeZoneBias="-540"/>
      </p:ext>
    </p:extLst>
  </p:cm>
  <p:cm authorId="10" dt="2017-02-03T11:46:37.980" idx="54">
    <p:pos x="146" y="146"/>
    <p:text>福祉と交通の矢印は一方向？</p:text>
    <p:extLst>
      <p:ext uri="{C676402C-5697-4E1C-873F-D02D1690AC5C}">
        <p15:threadingInfo xmlns:p15="http://schemas.microsoft.com/office/powerpoint/2012/main" timeZoneBias="-54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2" dt="2017-02-02T22:10:05.071" idx="62">
    <p:pos x="10" y="10"/>
    <p:text>まとめのスライドにしては寂しい(気もする)。</p:text>
    <p:extLst>
      <p:ext uri="{C676402C-5697-4E1C-873F-D02D1690AC5C}">
        <p15:threadingInfo xmlns:p15="http://schemas.microsoft.com/office/powerpoint/2012/main" timeZoneBias="-540"/>
      </p:ext>
    </p:extLst>
  </p:cm>
  <p:cm authorId="2" dt="2017-02-02T22:11:09.958" idx="63">
    <p:pos x="5386" y="1111"/>
    <p:text>土浦市が具体的に何をしていくのかがわからない。</p:text>
    <p:extLst>
      <p:ext uri="{C676402C-5697-4E1C-873F-D02D1690AC5C}">
        <p15:threadingInfo xmlns:p15="http://schemas.microsoft.com/office/powerpoint/2012/main" timeZoneBias="-540"/>
      </p:ext>
    </p:extLst>
  </p:cm>
  <p:cm authorId="10" dt="2017-02-03T11:50:22.132" idx="66">
    <p:pos x="146" y="146"/>
    <p:text>土浦市としては、空き空間を提供したり、広報宣伝したり、何かアイコンレベルでもいいから土浦市の下の部分に足せるといいかもね。空き地アイコンとか宣伝アイコンとか</p:text>
    <p:extLst>
      <p:ext uri="{C676402C-5697-4E1C-873F-D02D1690AC5C}">
        <p15:threadingInfo xmlns:p15="http://schemas.microsoft.com/office/powerpoint/2012/main" timeZoneBias="-54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2" dt="2017-02-02T22:10:05.071" idx="64">
    <p:pos x="10" y="10"/>
    <p:text>まとめのスライドにしては寂しい(気もする)。</p:text>
    <p:extLst>
      <p:ext uri="{C676402C-5697-4E1C-873F-D02D1690AC5C}">
        <p15:threadingInfo xmlns:p15="http://schemas.microsoft.com/office/powerpoint/2012/main" timeZoneBias="-540"/>
      </p:ext>
    </p:extLst>
  </p:cm>
  <p:cm authorId="2" dt="2017-02-02T22:11:09.958" idx="65">
    <p:pos x="5386" y="1111"/>
    <p:text>土浦市が具体的に何をしていくのかがわからない。</p:text>
    <p:extLst>
      <p:ext uri="{C676402C-5697-4E1C-873F-D02D1690AC5C}">
        <p15:threadingInfo xmlns:p15="http://schemas.microsoft.com/office/powerpoint/2012/main" timeZoneBias="-540"/>
      </p:ext>
    </p:extLst>
  </p:cm>
  <p:cm authorId="10" dt="2017-02-03T11:50:22.132" idx="67">
    <p:pos x="146" y="146"/>
    <p:text>土浦市としては、空き空間を提供したり、広報宣伝したり、何かアイコンレベルでもいいから土浦市の下の部分に足せるといいかもね。空き地アイコンとか宣伝アイコンとか</p:text>
    <p:extLst>
      <p:ext uri="{C676402C-5697-4E1C-873F-D02D1690AC5C}">
        <p15:threadingInfo xmlns:p15="http://schemas.microsoft.com/office/powerpoint/2012/main" timeZoneBias="-54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1" dt="2017-02-03T18:02:05.426" idx="3">
    <p:pos x="5739" y="752"/>
    <p:text>市の予算、は前述してるから、言い換えできないかな？
で、下のまちづくりに活用と１つにできると全体がもっと見やすくなりそう？</p:text>
  </p:cm>
</p:cmLst>
</file>

<file path=ppt/comments/comment29.xml><?xml version="1.0" encoding="utf-8"?>
<p:cmLst xmlns:a="http://schemas.openxmlformats.org/drawingml/2006/main" xmlns:r="http://schemas.openxmlformats.org/officeDocument/2006/relationships" xmlns:p="http://schemas.openxmlformats.org/presentationml/2006/main">
  <p:cm authorId="11" dt="2017-02-03T18:02:05.426" idx="5">
    <p:pos x="5739" y="752"/>
    <p:text>市の予算、は前述してるから、言い換えできないかな？
で、下のまちづくりに活用と１つにできると全体がもっと見やすくなりそう？</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17-02-03T01:49:39.676" idx="39">
    <p:pos x="10" y="10"/>
    <p:text>従来と未来のシェアの違いをもっと詳しく端的に説明できるスライドにしたい感</p:text>
    <p:extLst>
      <p:ext uri="{C676402C-5697-4E1C-873F-D02D1690AC5C}">
        <p15:threadingInfo xmlns:p15="http://schemas.microsoft.com/office/powerpoint/2012/main" timeZoneBias="-5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7-02-02T22:34:11.185" idx="29">
    <p:pos x="10" y="10"/>
    <p:text>分野の発表でシェアをどう発表していいのか考えたい。</p:text>
    <p:extLst>
      <p:ext uri="{C676402C-5697-4E1C-873F-D02D1690AC5C}">
        <p15:threadingInfo xmlns:p15="http://schemas.microsoft.com/office/powerpoint/2012/main" timeZoneBias="-540"/>
      </p:ext>
    </p:extLst>
  </p:cm>
  <p:cm authorId="2" dt="2017-02-03T01:48:51.529" idx="38">
    <p:pos x="146" y="146"/>
    <p:text>文章はみんなで話し合いたい</p:text>
    <p:extLst>
      <p:ext uri="{C676402C-5697-4E1C-873F-D02D1690AC5C}">
        <p15:threadingInfo xmlns:p15="http://schemas.microsoft.com/office/powerpoint/2012/main" timeZoneBias="-540"/>
      </p:ext>
    </p:extLst>
  </p:cm>
  <p:cm authorId="10" dt="2017-02-03T11:43:16.679" idx="48">
    <p:pos x="282" y="288"/>
    <p:text>このようなまちを、は不要では？▼で代用</p:text>
    <p:extLst mod="1">
      <p:ext uri="{C676402C-5697-4E1C-873F-D02D1690AC5C}">
        <p15:threadingInfo xmlns:p15="http://schemas.microsoft.com/office/powerpoint/2012/main" timeZoneBias="-5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7-02-03T01:50:45.931" idx="71">
    <p:pos x="10" y="10"/>
    <p:text>「ＯＯなまち」を入れるか否か迷っています</p:text>
    <p:extLst>
      <p:ext uri="{C676402C-5697-4E1C-873F-D02D1690AC5C}">
        <p15:threadingInfo xmlns:p15="http://schemas.microsoft.com/office/powerpoint/2012/main" timeZoneBias="-5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0" dt="2017-02-03T11:45:54.096" idx="52">
    <p:pos x="10" y="10"/>
    <p:text>いいね！</p:text>
    <p:extLst>
      <p:ext uri="{C676402C-5697-4E1C-873F-D02D1690AC5C}">
        <p15:threadingInfo xmlns:p15="http://schemas.microsoft.com/office/powerpoint/2012/main" timeZoneBias="-5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17-02-03T01:51:50.685" idx="42">
    <p:pos x="10" y="10"/>
    <p:text>整理できた気がするけど、カスミの写真だけうまいこと当てはまらず悩む・・・</p:text>
    <p:extLst>
      <p:ext uri="{C676402C-5697-4E1C-873F-D02D1690AC5C}">
        <p15:threadingInfo xmlns:p15="http://schemas.microsoft.com/office/powerpoint/2012/main" timeZoneBias="-540"/>
      </p:ext>
    </p:extLst>
  </p:cm>
  <p:cm authorId="10" dt="2017-02-03T11:45:48.613" idx="51">
    <p:pos x="10" y="146"/>
    <p:text>そうだねー。これは難しいね</p:text>
    <p:extLst>
      <p:ext uri="{C676402C-5697-4E1C-873F-D02D1690AC5C}">
        <p15:threadingInfo xmlns:p15="http://schemas.microsoft.com/office/powerpoint/2012/main" timeZoneBias="-540">
          <p15:parentCm authorId="2" idx="42"/>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0" dt="2017-02-03T11:47:03.020" idx="55">
    <p:pos x="10" y="10"/>
    <p:text>いいね！！！</p:text>
    <p:extLst>
      <p:ext uri="{C676402C-5697-4E1C-873F-D02D1690AC5C}">
        <p15:threadingInfo xmlns:p15="http://schemas.microsoft.com/office/powerpoint/2012/main" timeZoneBias="-5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17-02-02T21:58:24.731" idx="24">
    <p:pos x="146" y="146"/>
    <p:text>Famars' Marketの特徴だけじゃなくて、駅でやるメリットとかもっと必要な情報はある気がする。</p:text>
    <p:extLst>
      <p:ext uri="{C676402C-5697-4E1C-873F-D02D1690AC5C}">
        <p15:threadingInfo xmlns:p15="http://schemas.microsoft.com/office/powerpoint/2012/main" timeZoneBias="-540"/>
      </p:ext>
    </p:extLst>
  </p:cm>
  <p:cm authorId="2" dt="2017-02-02T21:59:23.024" idx="25">
    <p:pos x="10" y="10"/>
    <p:text>従来型の部分がＰＰＴの1/3を使っちゃうからなんだかなあ。</p:text>
    <p:extLst>
      <p:ext uri="{C676402C-5697-4E1C-873F-D02D1690AC5C}">
        <p15:threadingInfo xmlns:p15="http://schemas.microsoft.com/office/powerpoint/2012/main" timeZoneBias="-540"/>
      </p:ext>
    </p:extLst>
  </p:cm>
  <p:cm authorId="10" dt="2017-02-03T11:48:39.751" idx="57">
    <p:pos x="282" y="282"/>
    <p:text>福岡？の事例から何か追加すべき要素があれば足してもいいかもね。全体の時間との兼ね合いで判断しましょう</p:text>
    <p:extLst>
      <p:ext uri="{C676402C-5697-4E1C-873F-D02D1690AC5C}">
        <p15:threadingInfo xmlns:p15="http://schemas.microsoft.com/office/powerpoint/2012/main" timeZoneBias="-5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3607" cy="34090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5495" y="0"/>
            <a:ext cx="4303607" cy="340905"/>
          </a:xfrm>
          <a:prstGeom prst="rect">
            <a:avLst/>
          </a:prstGeom>
        </p:spPr>
        <p:txBody>
          <a:bodyPr vert="horz" lIns="91440" tIns="45720" rIns="91440" bIns="45720" rtlCol="0"/>
          <a:lstStyle>
            <a:lvl1pPr algn="r">
              <a:defRPr sz="1200"/>
            </a:lvl1pPr>
          </a:lstStyle>
          <a:p>
            <a:fld id="{05A2E0D3-A3F6-4657-BB59-83A3F52A31B7}" type="datetimeFigureOut">
              <a:rPr kumimoji="1" lang="ja-JP" altLang="en-US" smtClean="0"/>
              <a:t>2017/02/09</a:t>
            </a:fld>
            <a:endParaRPr kumimoji="1" lang="ja-JP" altLang="en-US"/>
          </a:p>
        </p:txBody>
      </p:sp>
      <p:sp>
        <p:nvSpPr>
          <p:cNvPr id="4" name="フッター プレースホルダー 3"/>
          <p:cNvSpPr>
            <a:spLocks noGrp="1"/>
          </p:cNvSpPr>
          <p:nvPr>
            <p:ph type="ftr" sz="quarter" idx="2"/>
          </p:nvPr>
        </p:nvSpPr>
        <p:spPr>
          <a:xfrm>
            <a:off x="0" y="6453596"/>
            <a:ext cx="4303607" cy="340904"/>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5495" y="6453596"/>
            <a:ext cx="4303607" cy="340904"/>
          </a:xfrm>
          <a:prstGeom prst="rect">
            <a:avLst/>
          </a:prstGeom>
        </p:spPr>
        <p:txBody>
          <a:bodyPr vert="horz" lIns="91440" tIns="45720" rIns="91440" bIns="45720" rtlCol="0" anchor="b"/>
          <a:lstStyle>
            <a:lvl1pPr algn="r">
              <a:defRPr sz="1200"/>
            </a:lvl1pPr>
          </a:lstStyle>
          <a:p>
            <a:fld id="{5847274A-435D-431F-9267-C46B4C977732}" type="slidenum">
              <a:rPr kumimoji="1" lang="ja-JP" altLang="en-US" smtClean="0"/>
              <a:t>‹#›</a:t>
            </a:fld>
            <a:endParaRPr kumimoji="1" lang="ja-JP" altLang="en-US"/>
          </a:p>
        </p:txBody>
      </p:sp>
    </p:spTree>
    <p:extLst>
      <p:ext uri="{BB962C8B-B14F-4D97-AF65-F5344CB8AC3E}">
        <p14:creationId xmlns:p14="http://schemas.microsoft.com/office/powerpoint/2010/main" val="2053873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3607" cy="33972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5495" y="0"/>
            <a:ext cx="4303607" cy="339725"/>
          </a:xfrm>
          <a:prstGeom prst="rect">
            <a:avLst/>
          </a:prstGeom>
        </p:spPr>
        <p:txBody>
          <a:bodyPr vert="horz" lIns="91440" tIns="45720" rIns="91440" bIns="45720" rtlCol="0"/>
          <a:lstStyle>
            <a:lvl1pPr algn="r">
              <a:defRPr sz="1200"/>
            </a:lvl1pPr>
          </a:lstStyle>
          <a:p>
            <a:fld id="{07488B55-A77C-8B4B-9A2E-2504AC2B457F}" type="datetimeFigureOut">
              <a:rPr kumimoji="1" lang="ja-JP" altLang="en-US" smtClean="0"/>
              <a:t>2017/02/09</a:t>
            </a:fld>
            <a:endParaRPr kumimoji="1" lang="ja-JP" altLang="en-US"/>
          </a:p>
        </p:txBody>
      </p:sp>
      <p:sp>
        <p:nvSpPr>
          <p:cNvPr id="4" name="スライド イメージ プレースホルダー 3"/>
          <p:cNvSpPr>
            <a:spLocks noGrp="1" noRot="1" noChangeAspect="1"/>
          </p:cNvSpPr>
          <p:nvPr>
            <p:ph type="sldImg" idx="2"/>
          </p:nvPr>
        </p:nvSpPr>
        <p:spPr>
          <a:xfrm>
            <a:off x="3267075" y="509588"/>
            <a:ext cx="3397250" cy="25479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3140" y="3227388"/>
            <a:ext cx="7945120" cy="30575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53596"/>
            <a:ext cx="4303607" cy="33972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5495" y="6453596"/>
            <a:ext cx="4303607" cy="339725"/>
          </a:xfrm>
          <a:prstGeom prst="rect">
            <a:avLst/>
          </a:prstGeom>
        </p:spPr>
        <p:txBody>
          <a:bodyPr vert="horz" lIns="91440" tIns="45720" rIns="91440" bIns="45720" rtlCol="0" anchor="b"/>
          <a:lstStyle>
            <a:lvl1pPr algn="r">
              <a:defRPr sz="1200"/>
            </a:lvl1pPr>
          </a:lstStyle>
          <a:p>
            <a:fld id="{DA355E32-F113-BB4A-9571-2013AB654DBE}" type="slidenum">
              <a:rPr kumimoji="1" lang="ja-JP" altLang="en-US" smtClean="0"/>
              <a:t>‹#›</a:t>
            </a:fld>
            <a:endParaRPr kumimoji="1" lang="ja-JP" altLang="en-US"/>
          </a:p>
        </p:txBody>
      </p:sp>
    </p:spTree>
    <p:extLst>
      <p:ext uri="{BB962C8B-B14F-4D97-AF65-F5344CB8AC3E}">
        <p14:creationId xmlns:p14="http://schemas.microsoft.com/office/powerpoint/2010/main" val="3135257782"/>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A355E32-F113-BB4A-9571-2013AB654DBE}" type="slidenum">
              <a:rPr kumimoji="1" lang="ja-JP" altLang="en-US" smtClean="0"/>
              <a:t>2</a:t>
            </a:fld>
            <a:endParaRPr kumimoji="1" lang="ja-JP" altLang="en-US"/>
          </a:p>
        </p:txBody>
      </p:sp>
    </p:spTree>
    <p:extLst>
      <p:ext uri="{BB962C8B-B14F-4D97-AF65-F5344CB8AC3E}">
        <p14:creationId xmlns:p14="http://schemas.microsoft.com/office/powerpoint/2010/main" val="136583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A355E32-F113-BB4A-9571-2013AB654DBE}" type="slidenum">
              <a:rPr kumimoji="1" lang="ja-JP" altLang="en-US" smtClean="0"/>
              <a:t>14</a:t>
            </a:fld>
            <a:endParaRPr kumimoji="1" lang="ja-JP" altLang="en-US"/>
          </a:p>
        </p:txBody>
      </p:sp>
    </p:spTree>
    <p:extLst>
      <p:ext uri="{BB962C8B-B14F-4D97-AF65-F5344CB8AC3E}">
        <p14:creationId xmlns:p14="http://schemas.microsoft.com/office/powerpoint/2010/main" val="2037973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624BD04-5F4B-244F-825F-E29E0AE6F050}" type="slidenum">
              <a:rPr kumimoji="1" lang="ja-JP" altLang="en-US" smtClean="0"/>
              <a:t>27</a:t>
            </a:fld>
            <a:endParaRPr kumimoji="1" lang="ja-JP" altLang="en-US"/>
          </a:p>
        </p:txBody>
      </p:sp>
    </p:spTree>
    <p:extLst>
      <p:ext uri="{BB962C8B-B14F-4D97-AF65-F5344CB8AC3E}">
        <p14:creationId xmlns:p14="http://schemas.microsoft.com/office/powerpoint/2010/main" val="1554718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dirty="0"/>
              <a:t>マスター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0ED6371-7E49-4D5E-81B6-4788284E185F}" type="datetime1">
              <a:rPr kumimoji="1" lang="ja-JP" altLang="en-US" smtClean="0"/>
              <a:t>2017/02/09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4EE0B4D-4B59-374D-A284-0D27F4B4CF87}" type="slidenum">
              <a:rPr kumimoji="1" lang="ja-JP" altLang="en-US" smtClean="0"/>
              <a:t>‹#›</a:t>
            </a:fld>
            <a:endParaRPr kumimoji="1" lang="ja-JP" altLang="en-US"/>
          </a:p>
        </p:txBody>
      </p:sp>
      <p:sp>
        <p:nvSpPr>
          <p:cNvPr id="7" name="テキスト ボックス 6"/>
          <p:cNvSpPr txBox="1"/>
          <p:nvPr userDrawn="1"/>
        </p:nvSpPr>
        <p:spPr>
          <a:xfrm>
            <a:off x="-283491" y="5828875"/>
            <a:ext cx="184666"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659105116"/>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EECC8FB-2D41-4909-9C22-9CBE65BAEBA5}" type="datetime1">
              <a:rPr kumimoji="1" lang="ja-JP" altLang="en-US" smtClean="0"/>
              <a:t>2017/02/09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4EE0B4D-4B59-374D-A284-0D27F4B4CF87}" type="slidenum">
              <a:rPr kumimoji="1" lang="ja-JP" altLang="en-US" smtClean="0"/>
              <a:t>‹#›</a:t>
            </a:fld>
            <a:endParaRPr kumimoji="1" lang="ja-JP" altLang="en-US"/>
          </a:p>
        </p:txBody>
      </p:sp>
    </p:spTree>
    <p:extLst>
      <p:ext uri="{BB962C8B-B14F-4D97-AF65-F5344CB8AC3E}">
        <p14:creationId xmlns:p14="http://schemas.microsoft.com/office/powerpoint/2010/main" val="314971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EB82B91-0807-4315-A508-5D64629BCC2D}" type="datetime1">
              <a:rPr kumimoji="1" lang="ja-JP" altLang="en-US" smtClean="0"/>
              <a:t>2017/02/09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4EE0B4D-4B59-374D-A284-0D27F4B4CF87}" type="slidenum">
              <a:rPr kumimoji="1" lang="ja-JP" altLang="en-US" smtClean="0"/>
              <a:t>‹#›</a:t>
            </a:fld>
            <a:endParaRPr kumimoji="1" lang="ja-JP" altLang="en-US"/>
          </a:p>
        </p:txBody>
      </p:sp>
    </p:spTree>
    <p:extLst>
      <p:ext uri="{BB962C8B-B14F-4D97-AF65-F5344CB8AC3E}">
        <p14:creationId xmlns:p14="http://schemas.microsoft.com/office/powerpoint/2010/main" val="386410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kumimoji="1" lang="ja-JP" altLang="en-US" dirty="0"/>
              <a:t>マスター タイトルの書式設定</a:t>
            </a:r>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1218D0A-8B5B-47A3-94A5-8EE787AE2934}" type="datetime1">
              <a:rPr kumimoji="1" lang="ja-JP" altLang="en-US" smtClean="0"/>
              <a:t>2017/02/09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832664" y="6352721"/>
            <a:ext cx="2133600" cy="365125"/>
          </a:xfrm>
        </p:spPr>
        <p:txBody>
          <a:bodyPr/>
          <a:lstStyle/>
          <a:p>
            <a:fld id="{34EE0B4D-4B59-374D-A284-0D27F4B4CF87}" type="slidenum">
              <a:rPr kumimoji="1" lang="ja-JP" altLang="en-US" smtClean="0"/>
              <a:t>‹#›</a:t>
            </a:fld>
            <a:endParaRPr kumimoji="1" lang="ja-JP" altLang="en-US" dirty="0"/>
          </a:p>
        </p:txBody>
      </p:sp>
    </p:spTree>
    <p:extLst>
      <p:ext uri="{BB962C8B-B14F-4D97-AF65-F5344CB8AC3E}">
        <p14:creationId xmlns:p14="http://schemas.microsoft.com/office/powerpoint/2010/main" val="116032333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B4D6203-E5E0-4A37-92F7-97371A5E4F3F}" type="datetime1">
              <a:rPr kumimoji="1" lang="ja-JP" altLang="en-US" smtClean="0"/>
              <a:t>2017/02/09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4EE0B4D-4B59-374D-A284-0D27F4B4CF87}" type="slidenum">
              <a:rPr kumimoji="1" lang="ja-JP" altLang="en-US" smtClean="0"/>
              <a:t>‹#›</a:t>
            </a:fld>
            <a:endParaRPr kumimoji="1" lang="ja-JP" altLang="en-US"/>
          </a:p>
        </p:txBody>
      </p:sp>
    </p:spTree>
    <p:extLst>
      <p:ext uri="{BB962C8B-B14F-4D97-AF65-F5344CB8AC3E}">
        <p14:creationId xmlns:p14="http://schemas.microsoft.com/office/powerpoint/2010/main" val="73610770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32A1249-6C5A-4ECD-B56F-8DCEC045CCB4}" type="datetime1">
              <a:rPr kumimoji="1" lang="ja-JP" altLang="en-US" smtClean="0"/>
              <a:t>2017/02/09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4EE0B4D-4B59-374D-A284-0D27F4B4CF87}" type="slidenum">
              <a:rPr kumimoji="1" lang="ja-JP" altLang="en-US" smtClean="0"/>
              <a:t>‹#›</a:t>
            </a:fld>
            <a:endParaRPr kumimoji="1" lang="ja-JP" altLang="en-US"/>
          </a:p>
        </p:txBody>
      </p:sp>
    </p:spTree>
    <p:extLst>
      <p:ext uri="{BB962C8B-B14F-4D97-AF65-F5344CB8AC3E}">
        <p14:creationId xmlns:p14="http://schemas.microsoft.com/office/powerpoint/2010/main" val="224562048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AC7D320-05C8-45F6-8969-76804412E6B5}" type="datetime1">
              <a:rPr kumimoji="1" lang="ja-JP" altLang="en-US" smtClean="0"/>
              <a:t>2017/02/09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4EE0B4D-4B59-374D-A284-0D27F4B4CF87}" type="slidenum">
              <a:rPr kumimoji="1" lang="ja-JP" altLang="en-US" smtClean="0"/>
              <a:t>‹#›</a:t>
            </a:fld>
            <a:endParaRPr kumimoji="1" lang="ja-JP" altLang="en-US"/>
          </a:p>
        </p:txBody>
      </p:sp>
    </p:spTree>
    <p:extLst>
      <p:ext uri="{BB962C8B-B14F-4D97-AF65-F5344CB8AC3E}">
        <p14:creationId xmlns:p14="http://schemas.microsoft.com/office/powerpoint/2010/main" val="2762229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4F1991E-D294-484E-9F7D-80C6C90C2659}" type="datetime1">
              <a:rPr kumimoji="1" lang="ja-JP" altLang="en-US" smtClean="0"/>
              <a:t>2017/02/09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4EE0B4D-4B59-374D-A284-0D27F4B4CF87}" type="slidenum">
              <a:rPr kumimoji="1" lang="ja-JP" altLang="en-US" smtClean="0"/>
              <a:t>‹#›</a:t>
            </a:fld>
            <a:endParaRPr kumimoji="1" lang="ja-JP" altLang="en-US"/>
          </a:p>
        </p:txBody>
      </p:sp>
    </p:spTree>
    <p:extLst>
      <p:ext uri="{BB962C8B-B14F-4D97-AF65-F5344CB8AC3E}">
        <p14:creationId xmlns:p14="http://schemas.microsoft.com/office/powerpoint/2010/main" val="3221908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861DCD5-F95C-446A-BC62-7E01F5B7A12D}" type="datetime1">
              <a:rPr kumimoji="1" lang="ja-JP" altLang="en-US" smtClean="0"/>
              <a:t>2017/02/09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4EE0B4D-4B59-374D-A284-0D27F4B4CF87}" type="slidenum">
              <a:rPr kumimoji="1" lang="ja-JP" altLang="en-US" smtClean="0"/>
              <a:t>‹#›</a:t>
            </a:fld>
            <a:endParaRPr kumimoji="1" lang="ja-JP" altLang="en-US"/>
          </a:p>
        </p:txBody>
      </p:sp>
    </p:spTree>
    <p:extLst>
      <p:ext uri="{BB962C8B-B14F-4D97-AF65-F5344CB8AC3E}">
        <p14:creationId xmlns:p14="http://schemas.microsoft.com/office/powerpoint/2010/main" val="1909074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FB4231B-3524-4770-8921-28EF9BBEC838}" type="datetime1">
              <a:rPr kumimoji="1" lang="ja-JP" altLang="en-US" smtClean="0"/>
              <a:t>2017/02/09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4EE0B4D-4B59-374D-A284-0D27F4B4CF87}" type="slidenum">
              <a:rPr kumimoji="1" lang="ja-JP" altLang="en-US" smtClean="0"/>
              <a:t>‹#›</a:t>
            </a:fld>
            <a:endParaRPr kumimoji="1" lang="ja-JP" altLang="en-US"/>
          </a:p>
        </p:txBody>
      </p:sp>
    </p:spTree>
    <p:extLst>
      <p:ext uri="{BB962C8B-B14F-4D97-AF65-F5344CB8AC3E}">
        <p14:creationId xmlns:p14="http://schemas.microsoft.com/office/powerpoint/2010/main" val="271162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9BD9EC6-A601-4C8D-8703-EEE8C0D544F9}" type="datetime1">
              <a:rPr kumimoji="1" lang="ja-JP" altLang="en-US" smtClean="0"/>
              <a:t>2017/02/09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4EE0B4D-4B59-374D-A284-0D27F4B4CF87}" type="slidenum">
              <a:rPr kumimoji="1" lang="ja-JP" altLang="en-US" smtClean="0"/>
              <a:t>‹#›</a:t>
            </a:fld>
            <a:endParaRPr kumimoji="1" lang="ja-JP" altLang="en-US"/>
          </a:p>
        </p:txBody>
      </p:sp>
    </p:spTree>
    <p:extLst>
      <p:ext uri="{BB962C8B-B14F-4D97-AF65-F5344CB8AC3E}">
        <p14:creationId xmlns:p14="http://schemas.microsoft.com/office/powerpoint/2010/main" val="328017622"/>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microsoft.com/office/2007/relationships/hdphoto" Target="../media/hdphoto4.wdp"/><Relationship Id="rId21" Type="http://schemas.openxmlformats.org/officeDocument/2006/relationships/image" Target="../media/image5.png"/><Relationship Id="rId22" Type="http://schemas.openxmlformats.org/officeDocument/2006/relationships/image" Target="../media/image6.png"/><Relationship Id="rId23" Type="http://schemas.microsoft.com/office/2007/relationships/hdphoto" Target="../media/hdphoto5.wdp"/><Relationship Id="rId24" Type="http://schemas.openxmlformats.org/officeDocument/2006/relationships/image" Target="../media/image7.png"/><Relationship Id="rId25" Type="http://schemas.microsoft.com/office/2007/relationships/hdphoto" Target="../media/hdphoto6.wdp"/><Relationship Id="rId26" Type="http://schemas.openxmlformats.org/officeDocument/2006/relationships/image" Target="../media/image8.png"/><Relationship Id="rId27" Type="http://schemas.microsoft.com/office/2007/relationships/hdphoto" Target="../media/hdphoto7.wdp"/><Relationship Id="rId28" Type="http://schemas.openxmlformats.org/officeDocument/2006/relationships/image" Target="../media/image9.png"/><Relationship Id="rId29" Type="http://schemas.microsoft.com/office/2007/relationships/hdphoto" Target="../media/hdphoto8.wdp"/><Relationship Id="rId30" Type="http://schemas.openxmlformats.org/officeDocument/2006/relationships/image" Target="../media/image10.png"/><Relationship Id="rId31" Type="http://schemas.microsoft.com/office/2007/relationships/hdphoto" Target="../media/hdphoto9.wdp"/><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microsoft.com/office/2007/relationships/hdphoto" Target="../media/hdphoto1.wdp"/><Relationship Id="rId15" Type="http://schemas.openxmlformats.org/officeDocument/2006/relationships/image" Target="../media/image2.png"/><Relationship Id="rId16" Type="http://schemas.microsoft.com/office/2007/relationships/hdphoto" Target="../media/hdphoto2.wdp"/><Relationship Id="rId17" Type="http://schemas.openxmlformats.org/officeDocument/2006/relationships/image" Target="../media/image3.png"/><Relationship Id="rId18" Type="http://schemas.microsoft.com/office/2007/relationships/hdphoto" Target="../media/hdphoto3.wdp"/><Relationship Id="rId19"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図 10"/>
          <p:cNvPicPr>
            <a:picLocks noChangeAspect="1"/>
          </p:cNvPicPr>
          <p:nvPr userDrawn="1"/>
        </p:nvPicPr>
        <p:blipFill rotWithShape="1">
          <a:blip r:embed="rId13" cstate="screen">
            <a:extLst>
              <a:ext uri="{BEBA8EAE-BF5A-486C-A8C5-ECC9F3942E4B}">
                <a14:imgProps xmlns:a14="http://schemas.microsoft.com/office/drawing/2010/main">
                  <a14:imgLayer r:embed="rId14">
                    <a14:imgEffect>
                      <a14:saturation sat="400000"/>
                    </a14:imgEffect>
                    <a14:imgEffect>
                      <a14:brightnessContrast contrast="-55000"/>
                    </a14:imgEffect>
                  </a14:imgLayer>
                </a14:imgProps>
              </a:ext>
              <a:ext uri="{28A0092B-C50C-407E-A947-70E740481C1C}">
                <a14:useLocalDpi xmlns:a14="http://schemas.microsoft.com/office/drawing/2010/main"/>
              </a:ext>
            </a:extLst>
          </a:blip>
          <a:srcRect b="25752"/>
          <a:stretch/>
        </p:blipFill>
        <p:spPr>
          <a:xfrm>
            <a:off x="1995425" y="2486907"/>
            <a:ext cx="6669602" cy="4359061"/>
          </a:xfrm>
          <a:prstGeom prst="rect">
            <a:avLst/>
          </a:prstGeom>
        </p:spPr>
      </p:pic>
      <p:pic>
        <p:nvPicPr>
          <p:cNvPr id="3" name="図 2"/>
          <p:cNvPicPr>
            <a:picLocks noChangeAspect="1"/>
          </p:cNvPicPr>
          <p:nvPr userDrawn="1"/>
        </p:nvPicPr>
        <p:blipFill rotWithShape="1">
          <a:blip r:embed="rId15" cstate="screen">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a:ext>
            </a:extLst>
          </a:blip>
          <a:srcRect/>
          <a:stretch/>
        </p:blipFill>
        <p:spPr>
          <a:xfrm>
            <a:off x="6149040" y="1864943"/>
            <a:ext cx="3000690" cy="4993057"/>
          </a:xfrm>
          <a:prstGeom prst="rect">
            <a:avLst/>
          </a:prstGeom>
        </p:spPr>
      </p:pic>
      <p:pic>
        <p:nvPicPr>
          <p:cNvPr id="24" name="図 23"/>
          <p:cNvPicPr>
            <a:picLocks noChangeAspect="1"/>
          </p:cNvPicPr>
          <p:nvPr userDrawn="1"/>
        </p:nvPicPr>
        <p:blipFill rotWithShape="1">
          <a:blip r:embed="rId17" cstate="screen">
            <a:extLst>
              <a:ext uri="{BEBA8EAE-BF5A-486C-A8C5-ECC9F3942E4B}">
                <a14:imgProps xmlns:a14="http://schemas.microsoft.com/office/drawing/2010/main">
                  <a14:imgLayer r:embed="rId18">
                    <a14:imgEffect>
                      <a14:brightnessContrast contrast="-55000"/>
                    </a14:imgEffect>
                  </a14:imgLayer>
                </a14:imgProps>
              </a:ext>
              <a:ext uri="{28A0092B-C50C-407E-A947-70E740481C1C}">
                <a14:useLocalDpi xmlns:a14="http://schemas.microsoft.com/office/drawing/2010/main"/>
              </a:ext>
            </a:extLst>
          </a:blip>
          <a:srcRect t="33058" r="22528"/>
          <a:stretch/>
        </p:blipFill>
        <p:spPr>
          <a:xfrm>
            <a:off x="3988950" y="-48126"/>
            <a:ext cx="5167082" cy="4052596"/>
          </a:xfrm>
          <a:prstGeom prst="rect">
            <a:avLst/>
          </a:prstGeom>
        </p:spPr>
      </p:pic>
      <p:pic>
        <p:nvPicPr>
          <p:cNvPr id="16" name="図 15"/>
          <p:cNvPicPr>
            <a:picLocks noChangeAspect="1"/>
          </p:cNvPicPr>
          <p:nvPr userDrawn="1"/>
        </p:nvPicPr>
        <p:blipFill rotWithShape="1">
          <a:blip r:embed="rId19" cstate="screen">
            <a:extLst>
              <a:ext uri="{BEBA8EAE-BF5A-486C-A8C5-ECC9F3942E4B}">
                <a14:imgProps xmlns:a14="http://schemas.microsoft.com/office/drawing/2010/main">
                  <a14:imgLayer r:embed="rId20">
                    <a14:imgEffect>
                      <a14:brightnessContrast contrast="-40000"/>
                    </a14:imgEffect>
                  </a14:imgLayer>
                </a14:imgProps>
              </a:ext>
              <a:ext uri="{28A0092B-C50C-407E-A947-70E740481C1C}">
                <a14:useLocalDpi xmlns:a14="http://schemas.microsoft.com/office/drawing/2010/main"/>
              </a:ext>
            </a:extLst>
          </a:blip>
          <a:srcRect l="14401" t="28584"/>
          <a:stretch/>
        </p:blipFill>
        <p:spPr>
          <a:xfrm>
            <a:off x="24064" y="-36096"/>
            <a:ext cx="5954362" cy="4841557"/>
          </a:xfrm>
          <a:prstGeom prst="rect">
            <a:avLst/>
          </a:prstGeom>
        </p:spPr>
      </p:pic>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B593AC-74E2-4A3E-9DCA-5B523836FD8A}" type="datetime1">
              <a:rPr kumimoji="1" lang="ja-JP" altLang="en-US" smtClean="0"/>
              <a:t>2017/02/09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pic>
        <p:nvPicPr>
          <p:cNvPr id="12" name="図 11"/>
          <p:cNvPicPr>
            <a:picLocks noChangeAspect="1"/>
          </p:cNvPicPr>
          <p:nvPr userDrawn="1"/>
        </p:nvPicPr>
        <p:blipFill rotWithShape="1">
          <a:blip r:embed="rId21" cstate="screen">
            <a:extLst>
              <a:ext uri="{28A0092B-C50C-407E-A947-70E740481C1C}">
                <a14:useLocalDpi xmlns:a14="http://schemas.microsoft.com/office/drawing/2010/main"/>
              </a:ext>
            </a:extLst>
          </a:blip>
          <a:srcRect b="52880"/>
          <a:stretch/>
        </p:blipFill>
        <p:spPr>
          <a:xfrm>
            <a:off x="719034" y="5007426"/>
            <a:ext cx="4432176" cy="1838542"/>
          </a:xfrm>
          <a:prstGeom prst="rect">
            <a:avLst/>
          </a:prstGeom>
        </p:spPr>
      </p:pic>
      <p:pic>
        <p:nvPicPr>
          <p:cNvPr id="13" name="図 12"/>
          <p:cNvPicPr>
            <a:picLocks noChangeAspect="1"/>
          </p:cNvPicPr>
          <p:nvPr userDrawn="1"/>
        </p:nvPicPr>
        <p:blipFill rotWithShape="1">
          <a:blip r:embed="rId22" cstate="screen">
            <a:extLst>
              <a:ext uri="{BEBA8EAE-BF5A-486C-A8C5-ECC9F3942E4B}">
                <a14:imgProps xmlns:a14="http://schemas.microsoft.com/office/drawing/2010/main">
                  <a14:imgLayer r:embed="rId23">
                    <a14:imgEffect>
                      <a14:brightnessContrast contrast="-40000"/>
                    </a14:imgEffect>
                  </a14:imgLayer>
                </a14:imgProps>
              </a:ext>
              <a:ext uri="{28A0092B-C50C-407E-A947-70E740481C1C}">
                <a14:useLocalDpi xmlns:a14="http://schemas.microsoft.com/office/drawing/2010/main"/>
              </a:ext>
            </a:extLst>
          </a:blip>
          <a:srcRect/>
          <a:stretch/>
        </p:blipFill>
        <p:spPr>
          <a:xfrm>
            <a:off x="-24063" y="2445058"/>
            <a:ext cx="4226693" cy="4400910"/>
          </a:xfrm>
          <a:prstGeom prst="rect">
            <a:avLst/>
          </a:prstGeom>
        </p:spPr>
      </p:pic>
      <p:pic>
        <p:nvPicPr>
          <p:cNvPr id="14" name="図 13"/>
          <p:cNvPicPr>
            <a:picLocks noChangeAspect="1"/>
          </p:cNvPicPr>
          <p:nvPr userDrawn="1"/>
        </p:nvPicPr>
        <p:blipFill rotWithShape="1">
          <a:blip r:embed="rId24" cstate="screen">
            <a:extLst>
              <a:ext uri="{BEBA8EAE-BF5A-486C-A8C5-ECC9F3942E4B}">
                <a14:imgProps xmlns:a14="http://schemas.microsoft.com/office/drawing/2010/main">
                  <a14:imgLayer r:embed="rId25">
                    <a14:imgEffect>
                      <a14:brightnessContrast contrast="-55000"/>
                    </a14:imgEffect>
                  </a14:imgLayer>
                </a14:imgProps>
              </a:ext>
              <a:ext uri="{28A0092B-C50C-407E-A947-70E740481C1C}">
                <a14:useLocalDpi xmlns:a14="http://schemas.microsoft.com/office/drawing/2010/main"/>
              </a:ext>
            </a:extLst>
          </a:blip>
          <a:srcRect/>
          <a:stretch/>
        </p:blipFill>
        <p:spPr>
          <a:xfrm>
            <a:off x="-12032" y="1636080"/>
            <a:ext cx="2238148" cy="4316342"/>
          </a:xfrm>
          <a:prstGeom prst="rect">
            <a:avLst/>
          </a:prstGeom>
        </p:spPr>
      </p:pic>
      <p:pic>
        <p:nvPicPr>
          <p:cNvPr id="15" name="図 14"/>
          <p:cNvPicPr>
            <a:picLocks noChangeAspect="1"/>
          </p:cNvPicPr>
          <p:nvPr userDrawn="1"/>
        </p:nvPicPr>
        <p:blipFill rotWithShape="1">
          <a:blip r:embed="rId26" cstate="screen">
            <a:extLst>
              <a:ext uri="{BEBA8EAE-BF5A-486C-A8C5-ECC9F3942E4B}">
                <a14:imgProps xmlns:a14="http://schemas.microsoft.com/office/drawing/2010/main">
                  <a14:imgLayer r:embed="rId27">
                    <a14:imgEffect>
                      <a14:brightnessContrast contrast="-55000"/>
                    </a14:imgEffect>
                  </a14:imgLayer>
                </a14:imgProps>
              </a:ext>
              <a:ext uri="{28A0092B-C50C-407E-A947-70E740481C1C}">
                <a14:useLocalDpi xmlns:a14="http://schemas.microsoft.com/office/drawing/2010/main"/>
              </a:ext>
            </a:extLst>
          </a:blip>
          <a:srcRect/>
          <a:stretch/>
        </p:blipFill>
        <p:spPr>
          <a:xfrm>
            <a:off x="-12032" y="-20673"/>
            <a:ext cx="2488325" cy="2296975"/>
          </a:xfrm>
          <a:prstGeom prst="rect">
            <a:avLst/>
          </a:prstGeom>
        </p:spPr>
      </p:pic>
      <p:pic>
        <p:nvPicPr>
          <p:cNvPr id="18" name="図 17"/>
          <p:cNvPicPr>
            <a:picLocks noChangeAspect="1"/>
          </p:cNvPicPr>
          <p:nvPr userDrawn="1"/>
        </p:nvPicPr>
        <p:blipFill rotWithShape="1">
          <a:blip r:embed="rId28" cstate="screen">
            <a:extLst>
              <a:ext uri="{BEBA8EAE-BF5A-486C-A8C5-ECC9F3942E4B}">
                <a14:imgProps xmlns:a14="http://schemas.microsoft.com/office/drawing/2010/main">
                  <a14:imgLayer r:embed="rId29">
                    <a14:imgEffect>
                      <a14:brightnessContrast contrast="-40000"/>
                    </a14:imgEffect>
                  </a14:imgLayer>
                </a14:imgProps>
              </a:ext>
              <a:ext uri="{28A0092B-C50C-407E-A947-70E740481C1C}">
                <a14:useLocalDpi xmlns:a14="http://schemas.microsoft.com/office/drawing/2010/main"/>
              </a:ext>
            </a:extLst>
          </a:blip>
          <a:srcRect t="50522"/>
          <a:stretch/>
        </p:blipFill>
        <p:spPr>
          <a:xfrm>
            <a:off x="1783716" y="-32704"/>
            <a:ext cx="6023370" cy="2624307"/>
          </a:xfrm>
          <a:prstGeom prst="rect">
            <a:avLst/>
          </a:prstGeom>
        </p:spPr>
      </p:pic>
      <p:pic>
        <p:nvPicPr>
          <p:cNvPr id="25" name="図 24"/>
          <p:cNvPicPr>
            <a:picLocks noChangeAspect="1"/>
          </p:cNvPicPr>
          <p:nvPr userDrawn="1"/>
        </p:nvPicPr>
        <p:blipFill rotWithShape="1">
          <a:blip r:embed="rId30" cstate="screen">
            <a:extLst>
              <a:ext uri="{BEBA8EAE-BF5A-486C-A8C5-ECC9F3942E4B}">
                <a14:imgProps xmlns:a14="http://schemas.microsoft.com/office/drawing/2010/main">
                  <a14:imgLayer r:embed="rId31">
                    <a14:imgEffect>
                      <a14:brightnessContrast contrast="-55000"/>
                    </a14:imgEffect>
                  </a14:imgLayer>
                </a14:imgProps>
              </a:ext>
              <a:ext uri="{28A0092B-C50C-407E-A947-70E740481C1C}">
                <a14:useLocalDpi xmlns:a14="http://schemas.microsoft.com/office/drawing/2010/main"/>
              </a:ext>
            </a:extLst>
          </a:blip>
          <a:srcRect/>
          <a:stretch/>
        </p:blipFill>
        <p:spPr>
          <a:xfrm>
            <a:off x="6838560" y="-48126"/>
            <a:ext cx="2317472" cy="2122551"/>
          </a:xfrm>
          <a:prstGeom prst="rect">
            <a:avLst/>
          </a:prstGeom>
        </p:spPr>
      </p:pic>
      <p:sp>
        <p:nvSpPr>
          <p:cNvPr id="8" name="円/楕円 7"/>
          <p:cNvSpPr/>
          <p:nvPr userDrawn="1"/>
        </p:nvSpPr>
        <p:spPr>
          <a:xfrm>
            <a:off x="8491777" y="6223562"/>
            <a:ext cx="664255" cy="664255"/>
          </a:xfrm>
          <a:prstGeom prst="ellipse">
            <a:avLst/>
          </a:prstGeom>
          <a:solidFill>
            <a:schemeClr val="accent5">
              <a:alpha val="29000"/>
            </a:schemeClr>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スライド番号プレースホルダー 5"/>
          <p:cNvSpPr>
            <a:spLocks noGrp="1"/>
          </p:cNvSpPr>
          <p:nvPr>
            <p:ph type="sldNum" sz="quarter" idx="4"/>
          </p:nvPr>
        </p:nvSpPr>
        <p:spPr>
          <a:xfrm>
            <a:off x="6881648"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34EE0B4D-4B59-374D-A284-0D27F4B4CF87}" type="slidenum">
              <a:rPr lang="ja-JP" altLang="en-US" smtClean="0"/>
              <a:pPr/>
              <a:t>‹#›</a:t>
            </a:fld>
            <a:endParaRPr lang="ja-JP" altLang="en-US" dirty="0"/>
          </a:p>
        </p:txBody>
      </p:sp>
    </p:spTree>
    <p:extLst>
      <p:ext uri="{BB962C8B-B14F-4D97-AF65-F5344CB8AC3E}">
        <p14:creationId xmlns:p14="http://schemas.microsoft.com/office/powerpoint/2010/main" val="37737316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0.xml.rels><?xml version="1.0" encoding="UTF-8" standalone="yes"?>
<Relationships xmlns="http://schemas.openxmlformats.org/package/2006/relationships"><Relationship Id="rId11" Type="http://schemas.openxmlformats.org/officeDocument/2006/relationships/image" Target="../media/image39.png"/><Relationship Id="rId12" Type="http://schemas.microsoft.com/office/2007/relationships/hdphoto" Target="../media/hdphoto10.wdp"/><Relationship Id="rId13" Type="http://schemas.microsoft.com/office/2007/relationships/hdphoto" Target="../media/hdphoto11.wdp"/><Relationship Id="rId14" Type="http://schemas.openxmlformats.org/officeDocument/2006/relationships/image" Target="../media/image40.png"/><Relationship Id="rId15" Type="http://schemas.microsoft.com/office/2007/relationships/hdphoto" Target="../media/hdphoto24.wdp"/><Relationship Id="rId16" Type="http://schemas.openxmlformats.org/officeDocument/2006/relationships/comments" Target="../comments/comment9.xml"/><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43.gif"/><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jpe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33.png"/></Relationships>
</file>

<file path=ppt/slides/_rels/slide11.xml.rels><?xml version="1.0" encoding="UTF-8" standalone="yes"?>
<Relationships xmlns="http://schemas.openxmlformats.org/package/2006/relationships"><Relationship Id="rId11" Type="http://schemas.microsoft.com/office/2007/relationships/hdphoto" Target="../media/hdphoto10.wdp"/><Relationship Id="rId12" Type="http://schemas.microsoft.com/office/2007/relationships/hdphoto" Target="../media/hdphoto11.wdp"/><Relationship Id="rId13" Type="http://schemas.openxmlformats.org/officeDocument/2006/relationships/image" Target="../media/image40.png"/><Relationship Id="rId14" Type="http://schemas.microsoft.com/office/2007/relationships/hdphoto" Target="../media/hdphoto22.wdp"/><Relationship Id="rId15" Type="http://schemas.openxmlformats.org/officeDocument/2006/relationships/comments" Target="../comments/comment10.xml"/><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jpe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jpeg"/><Relationship Id="rId8" Type="http://schemas.openxmlformats.org/officeDocument/2006/relationships/image" Target="../media/image62.jpeg"/><Relationship Id="rId9" Type="http://schemas.openxmlformats.org/officeDocument/2006/relationships/image" Target="../media/image33.png"/><Relationship Id="rId10" Type="http://schemas.openxmlformats.org/officeDocument/2006/relationships/image" Target="../media/image39.png"/></Relationships>
</file>

<file path=ppt/slides/_rels/slide12.xml.rels><?xml version="1.0" encoding="UTF-8" standalone="yes"?>
<Relationships xmlns="http://schemas.openxmlformats.org/package/2006/relationships"><Relationship Id="rId11" Type="http://schemas.microsoft.com/office/2007/relationships/hdphoto" Target="../media/hdphoto11.wdp"/><Relationship Id="rId12" Type="http://schemas.openxmlformats.org/officeDocument/2006/relationships/image" Target="../media/image40.png"/><Relationship Id="rId13" Type="http://schemas.microsoft.com/office/2007/relationships/hdphoto" Target="../media/hdphoto25.wdp"/><Relationship Id="rId14" Type="http://schemas.openxmlformats.org/officeDocument/2006/relationships/comments" Target="../comments/comment11.xml"/><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63.png"/><Relationship Id="rId4" Type="http://schemas.openxmlformats.org/officeDocument/2006/relationships/image" Target="../media/image47.gif"/><Relationship Id="rId5" Type="http://schemas.openxmlformats.org/officeDocument/2006/relationships/image" Target="../media/image43.gif"/><Relationship Id="rId6" Type="http://schemas.openxmlformats.org/officeDocument/2006/relationships/image" Target="../media/image3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39.png"/><Relationship Id="rId10"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microsoft.com/office/2007/relationships/hdphoto" Target="../media/hdphoto26.wdp"/><Relationship Id="rId4" Type="http://schemas.openxmlformats.org/officeDocument/2006/relationships/image" Target="../media/image29.emf"/><Relationship Id="rId5" Type="http://schemas.openxmlformats.org/officeDocument/2006/relationships/image" Target="../media/image67.png"/><Relationship Id="rId6" Type="http://schemas.microsoft.com/office/2007/relationships/hdphoto" Target="../media/hdphoto27.wdp"/><Relationship Id="rId7" Type="http://schemas.openxmlformats.org/officeDocument/2006/relationships/image" Target="../media/image68.png"/><Relationship Id="rId8" Type="http://schemas.openxmlformats.org/officeDocument/2006/relationships/comments" Target="../comments/comment12.xml"/><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14.xml.rels><?xml version="1.0" encoding="UTF-8" standalone="yes"?>
<Relationships xmlns="http://schemas.openxmlformats.org/package/2006/relationships"><Relationship Id="rId11" Type="http://schemas.microsoft.com/office/2007/relationships/hdphoto" Target="../media/hdphoto28.wdp"/><Relationship Id="rId12" Type="http://schemas.openxmlformats.org/officeDocument/2006/relationships/image" Target="../media/image68.png"/><Relationship Id="rId13" Type="http://schemas.openxmlformats.org/officeDocument/2006/relationships/comments" Target="../comments/comment13.xm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9.jpeg"/><Relationship Id="rId4" Type="http://schemas.openxmlformats.org/officeDocument/2006/relationships/image" Target="../media/image70.png"/><Relationship Id="rId5" Type="http://schemas.openxmlformats.org/officeDocument/2006/relationships/image" Target="../media/image39.png"/><Relationship Id="rId6" Type="http://schemas.microsoft.com/office/2007/relationships/hdphoto" Target="../media/hdphoto10.wdp"/><Relationship Id="rId7" Type="http://schemas.microsoft.com/office/2007/relationships/hdphoto" Target="../media/hdphoto11.wdp"/><Relationship Id="rId8" Type="http://schemas.openxmlformats.org/officeDocument/2006/relationships/image" Target="../media/image71.png"/><Relationship Id="rId9" Type="http://schemas.microsoft.com/office/2007/relationships/hdphoto" Target="../media/hdphoto12.wdp"/><Relationship Id="rId10"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4" Type="http://schemas.microsoft.com/office/2007/relationships/hdphoto" Target="../media/hdphoto11.wdp"/><Relationship Id="rId5" Type="http://schemas.openxmlformats.org/officeDocument/2006/relationships/image" Target="../media/image71.png"/><Relationship Id="rId6" Type="http://schemas.microsoft.com/office/2007/relationships/hdphoto" Target="../media/hdphoto12.wdp"/><Relationship Id="rId7" Type="http://schemas.openxmlformats.org/officeDocument/2006/relationships/image" Target="../media/image67.png"/><Relationship Id="rId8" Type="http://schemas.microsoft.com/office/2007/relationships/hdphoto" Target="../media/hdphoto29.wdp"/><Relationship Id="rId9" Type="http://schemas.openxmlformats.org/officeDocument/2006/relationships/image" Target="../media/image68.png"/><Relationship Id="rId10" Type="http://schemas.openxmlformats.org/officeDocument/2006/relationships/image" Target="../media/image72.PNG"/><Relationship Id="rId11" Type="http://schemas.openxmlformats.org/officeDocument/2006/relationships/comments" Target="../comments/comment14.xml"/><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6.xml.rels><?xml version="1.0" encoding="UTF-8" standalone="yes"?>
<Relationships xmlns="http://schemas.openxmlformats.org/package/2006/relationships"><Relationship Id="rId11" Type="http://schemas.openxmlformats.org/officeDocument/2006/relationships/image" Target="../media/image74.jpeg"/><Relationship Id="rId12" Type="http://schemas.openxmlformats.org/officeDocument/2006/relationships/image" Target="../media/image75.emf"/><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image" Target="../media/image39.png"/><Relationship Id="rId4" Type="http://schemas.microsoft.com/office/2007/relationships/hdphoto" Target="../media/hdphoto10.wdp"/><Relationship Id="rId5" Type="http://schemas.microsoft.com/office/2007/relationships/hdphoto" Target="../media/hdphoto11.wdp"/><Relationship Id="rId6" Type="http://schemas.openxmlformats.org/officeDocument/2006/relationships/image" Target="../media/image71.png"/><Relationship Id="rId7" Type="http://schemas.microsoft.com/office/2007/relationships/hdphoto" Target="../media/hdphoto12.wdp"/><Relationship Id="rId8" Type="http://schemas.openxmlformats.org/officeDocument/2006/relationships/image" Target="../media/image67.png"/><Relationship Id="rId9" Type="http://schemas.microsoft.com/office/2007/relationships/hdphoto" Target="../media/hdphoto30.wdp"/><Relationship Id="rId10" Type="http://schemas.openxmlformats.org/officeDocument/2006/relationships/image" Target="../media/image68.png"/></Relationships>
</file>

<file path=ppt/slides/_rels/slide17.xml.rels><?xml version="1.0" encoding="UTF-8" standalone="yes"?>
<Relationships xmlns="http://schemas.openxmlformats.org/package/2006/relationships"><Relationship Id="rId11" Type="http://schemas.openxmlformats.org/officeDocument/2006/relationships/image" Target="../media/image68.png"/><Relationship Id="rId12" Type="http://schemas.openxmlformats.org/officeDocument/2006/relationships/image" Target="../media/image78.png"/><Relationship Id="rId13" Type="http://schemas.openxmlformats.org/officeDocument/2006/relationships/image" Target="../media/image79.png"/><Relationship Id="rId14" Type="http://schemas.microsoft.com/office/2007/relationships/hdphoto" Target="../media/hdphoto32.wdp"/><Relationship Id="rId15" Type="http://schemas.openxmlformats.org/officeDocument/2006/relationships/image" Target="../media/image80.png"/><Relationship Id="rId16" Type="http://schemas.microsoft.com/office/2007/relationships/hdphoto" Target="../media/hdphoto33.wdp"/><Relationship Id="rId17" Type="http://schemas.openxmlformats.org/officeDocument/2006/relationships/image" Target="../media/image81.jpeg"/><Relationship Id="rId18" Type="http://schemas.openxmlformats.org/officeDocument/2006/relationships/image" Target="../media/image82.png"/><Relationship Id="rId19" Type="http://schemas.openxmlformats.org/officeDocument/2006/relationships/comments" Target="../comments/comment15.xml"/><Relationship Id="rId1" Type="http://schemas.openxmlformats.org/officeDocument/2006/relationships/slideLayout" Target="../slideLayouts/slideLayout2.xml"/><Relationship Id="rId2" Type="http://schemas.openxmlformats.org/officeDocument/2006/relationships/image" Target="../media/image76.gif"/><Relationship Id="rId3" Type="http://schemas.openxmlformats.org/officeDocument/2006/relationships/image" Target="../media/image77.png"/><Relationship Id="rId4" Type="http://schemas.openxmlformats.org/officeDocument/2006/relationships/image" Target="../media/image39.png"/><Relationship Id="rId5" Type="http://schemas.microsoft.com/office/2007/relationships/hdphoto" Target="../media/hdphoto10.wdp"/><Relationship Id="rId6" Type="http://schemas.microsoft.com/office/2007/relationships/hdphoto" Target="../media/hdphoto11.wdp"/><Relationship Id="rId7" Type="http://schemas.openxmlformats.org/officeDocument/2006/relationships/image" Target="../media/image71.png"/><Relationship Id="rId8" Type="http://schemas.microsoft.com/office/2007/relationships/hdphoto" Target="../media/hdphoto12.wdp"/><Relationship Id="rId9" Type="http://schemas.openxmlformats.org/officeDocument/2006/relationships/image" Target="../media/image67.png"/><Relationship Id="rId10" Type="http://schemas.microsoft.com/office/2007/relationships/hdphoto" Target="../media/hdphoto31.wdp"/></Relationships>
</file>

<file path=ppt/slides/_rels/slide18.xml.rels><?xml version="1.0" encoding="UTF-8" standalone="yes"?>
<Relationships xmlns="http://schemas.openxmlformats.org/package/2006/relationships"><Relationship Id="rId11" Type="http://schemas.openxmlformats.org/officeDocument/2006/relationships/image" Target="../media/image71.png"/><Relationship Id="rId12" Type="http://schemas.microsoft.com/office/2007/relationships/hdphoto" Target="../media/hdphoto12.wdp"/><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4.png"/><Relationship Id="rId4" Type="http://schemas.microsoft.com/office/2007/relationships/hdphoto" Target="../media/hdphoto34.wdp"/><Relationship Id="rId5" Type="http://schemas.openxmlformats.org/officeDocument/2006/relationships/image" Target="../media/image67.png"/><Relationship Id="rId6" Type="http://schemas.microsoft.com/office/2007/relationships/hdphoto" Target="../media/hdphoto30.wdp"/><Relationship Id="rId7" Type="http://schemas.openxmlformats.org/officeDocument/2006/relationships/image" Target="../media/image68.png"/><Relationship Id="rId8" Type="http://schemas.openxmlformats.org/officeDocument/2006/relationships/image" Target="../media/image39.png"/><Relationship Id="rId9" Type="http://schemas.microsoft.com/office/2007/relationships/hdphoto" Target="../media/hdphoto10.wdp"/><Relationship Id="rId10"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7.png"/><Relationship Id="rId5" Type="http://schemas.microsoft.com/office/2007/relationships/hdphoto" Target="../media/hdphoto35.wdp"/><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microsoft.com/office/2007/relationships/hdphoto" Target="../media/hdphoto10.wdp"/><Relationship Id="rId6" Type="http://schemas.microsoft.com/office/2007/relationships/hdphoto" Target="../media/hdphoto11.wdp"/><Relationship Id="rId7" Type="http://schemas.openxmlformats.org/officeDocument/2006/relationships/image" Target="../media/image17.png"/><Relationship Id="rId8" Type="http://schemas.microsoft.com/office/2007/relationships/hdphoto" Target="../media/hdphoto12.wdp"/><Relationship Id="rId9" Type="http://schemas.openxmlformats.org/officeDocument/2006/relationships/image" Target="../media/image18.png"/><Relationship Id="rId10" Type="http://schemas.openxmlformats.org/officeDocument/2006/relationships/comments" Target="../comments/comment1.xm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1" Type="http://schemas.microsoft.com/office/2007/relationships/hdphoto" Target="../media/hdphoto37.wdp"/><Relationship Id="rId12" Type="http://schemas.openxmlformats.org/officeDocument/2006/relationships/image" Target="../media/image91.jpeg"/><Relationship Id="rId13" Type="http://schemas.openxmlformats.org/officeDocument/2006/relationships/image" Target="../media/image87.png"/><Relationship Id="rId14" Type="http://schemas.microsoft.com/office/2007/relationships/hdphoto" Target="../media/hdphoto38.wdp"/><Relationship Id="rId15" Type="http://schemas.openxmlformats.org/officeDocument/2006/relationships/comments" Target="../comments/comment16.xml"/><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image" Target="../media/image88.png"/><Relationship Id="rId4" Type="http://schemas.openxmlformats.org/officeDocument/2006/relationships/image" Target="../media/image89.png"/><Relationship Id="rId5" Type="http://schemas.microsoft.com/office/2007/relationships/hdphoto" Target="../media/hdphoto36.wdp"/><Relationship Id="rId6" Type="http://schemas.openxmlformats.org/officeDocument/2006/relationships/image" Target="../media/image90.png"/><Relationship Id="rId7" Type="http://schemas.openxmlformats.org/officeDocument/2006/relationships/image" Target="../media/image39.png"/><Relationship Id="rId8" Type="http://schemas.microsoft.com/office/2007/relationships/hdphoto" Target="../media/hdphoto10.wdp"/><Relationship Id="rId9" Type="http://schemas.microsoft.com/office/2007/relationships/hdphoto" Target="../media/hdphoto11.wdp"/><Relationship Id="rId10"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7.gif"/><Relationship Id="rId4" Type="http://schemas.openxmlformats.org/officeDocument/2006/relationships/image" Target="../media/image39.png"/><Relationship Id="rId5" Type="http://schemas.microsoft.com/office/2007/relationships/hdphoto" Target="../media/hdphoto10.wdp"/><Relationship Id="rId6" Type="http://schemas.microsoft.com/office/2007/relationships/hdphoto" Target="../media/hdphoto11.wdp"/><Relationship Id="rId7" Type="http://schemas.openxmlformats.org/officeDocument/2006/relationships/image" Target="../media/image40.png"/><Relationship Id="rId8" Type="http://schemas.microsoft.com/office/2007/relationships/hdphoto" Target="../media/hdphoto37.wdp"/><Relationship Id="rId9" Type="http://schemas.openxmlformats.org/officeDocument/2006/relationships/image" Target="../media/image87.png"/><Relationship Id="rId10" Type="http://schemas.microsoft.com/office/2007/relationships/hdphoto" Target="../media/hdphoto39.wdp"/><Relationship Id="rId11" Type="http://schemas.openxmlformats.org/officeDocument/2006/relationships/comments" Target="../comments/comment17.xml"/><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22.xml.rels><?xml version="1.0" encoding="UTF-8" standalone="yes"?>
<Relationships xmlns="http://schemas.openxmlformats.org/package/2006/relationships"><Relationship Id="rId11" Type="http://schemas.openxmlformats.org/officeDocument/2006/relationships/image" Target="../media/image87.png"/><Relationship Id="rId12" Type="http://schemas.microsoft.com/office/2007/relationships/hdphoto" Target="../media/hdphoto41.wdp"/><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93.png"/><Relationship Id="rId4" Type="http://schemas.microsoft.com/office/2007/relationships/hdphoto" Target="../media/hdphoto40.wdp"/><Relationship Id="rId5" Type="http://schemas.openxmlformats.org/officeDocument/2006/relationships/image" Target="../media/image94.png"/><Relationship Id="rId6" Type="http://schemas.openxmlformats.org/officeDocument/2006/relationships/image" Target="../media/image39.png"/><Relationship Id="rId7" Type="http://schemas.microsoft.com/office/2007/relationships/hdphoto" Target="../media/hdphoto10.wdp"/><Relationship Id="rId8" Type="http://schemas.microsoft.com/office/2007/relationships/hdphoto" Target="../media/hdphoto11.wdp"/><Relationship Id="rId9" Type="http://schemas.openxmlformats.org/officeDocument/2006/relationships/image" Target="../media/image40.png"/><Relationship Id="rId10" Type="http://schemas.microsoft.com/office/2007/relationships/hdphoto" Target="../media/hdphoto37.wdp"/></Relationships>
</file>

<file path=ppt/slides/_rels/slide23.xml.rels><?xml version="1.0" encoding="UTF-8" standalone="yes"?>
<Relationships xmlns="http://schemas.openxmlformats.org/package/2006/relationships"><Relationship Id="rId11" Type="http://schemas.microsoft.com/office/2007/relationships/hdphoto" Target="../media/hdphoto44.wdp"/><Relationship Id="rId12" Type="http://schemas.openxmlformats.org/officeDocument/2006/relationships/image" Target="../media/image39.png"/><Relationship Id="rId13" Type="http://schemas.microsoft.com/office/2007/relationships/hdphoto" Target="../media/hdphoto10.wdp"/><Relationship Id="rId14" Type="http://schemas.microsoft.com/office/2007/relationships/hdphoto" Target="../media/hdphoto11.wdp"/><Relationship Id="rId15" Type="http://schemas.openxmlformats.org/officeDocument/2006/relationships/image" Target="../media/image40.png"/><Relationship Id="rId16" Type="http://schemas.microsoft.com/office/2007/relationships/hdphoto" Target="../media/hdphoto37.wdp"/><Relationship Id="rId17" Type="http://schemas.openxmlformats.org/officeDocument/2006/relationships/image" Target="../media/image87.png"/><Relationship Id="rId18" Type="http://schemas.microsoft.com/office/2007/relationships/hdphoto" Target="../media/hdphoto45.wdp"/><Relationship Id="rId1" Type="http://schemas.openxmlformats.org/officeDocument/2006/relationships/slideLayout" Target="../slideLayouts/slideLayout2.xml"/><Relationship Id="rId2" Type="http://schemas.openxmlformats.org/officeDocument/2006/relationships/image" Target="../media/image95.png"/><Relationship Id="rId3" Type="http://schemas.microsoft.com/office/2007/relationships/hdphoto" Target="../media/hdphoto42.wdp"/><Relationship Id="rId4" Type="http://schemas.openxmlformats.org/officeDocument/2006/relationships/image" Target="../media/image96.emf"/><Relationship Id="rId5" Type="http://schemas.openxmlformats.org/officeDocument/2006/relationships/image" Target="../media/image97.png"/><Relationship Id="rId6" Type="http://schemas.microsoft.com/office/2007/relationships/hdphoto" Target="../media/hdphoto43.wdp"/><Relationship Id="rId7" Type="http://schemas.openxmlformats.org/officeDocument/2006/relationships/image" Target="../media/image98.gif"/><Relationship Id="rId8" Type="http://schemas.openxmlformats.org/officeDocument/2006/relationships/image" Target="../media/image99.png"/><Relationship Id="rId9" Type="http://schemas.openxmlformats.org/officeDocument/2006/relationships/image" Target="../media/image100.png"/><Relationship Id="rId10" Type="http://schemas.openxmlformats.org/officeDocument/2006/relationships/image" Target="../media/image101.png"/></Relationships>
</file>

<file path=ppt/slides/_rels/slide24.xml.rels><?xml version="1.0" encoding="UTF-8" standalone="yes"?>
<Relationships xmlns="http://schemas.openxmlformats.org/package/2006/relationships"><Relationship Id="rId9" Type="http://schemas.openxmlformats.org/officeDocument/2006/relationships/image" Target="../media/image105.png"/><Relationship Id="rId20" Type="http://schemas.openxmlformats.org/officeDocument/2006/relationships/image" Target="../media/image111.jpeg"/><Relationship Id="rId21" Type="http://schemas.openxmlformats.org/officeDocument/2006/relationships/image" Target="../media/image87.png"/><Relationship Id="rId22" Type="http://schemas.microsoft.com/office/2007/relationships/hdphoto" Target="../media/hdphoto49.wdp"/><Relationship Id="rId23" Type="http://schemas.openxmlformats.org/officeDocument/2006/relationships/comments" Target="../comments/comment18.xml"/><Relationship Id="rId10" Type="http://schemas.openxmlformats.org/officeDocument/2006/relationships/image" Target="../media/image106.png"/><Relationship Id="rId11" Type="http://schemas.openxmlformats.org/officeDocument/2006/relationships/image" Target="../media/image107.png"/><Relationship Id="rId12" Type="http://schemas.openxmlformats.org/officeDocument/2006/relationships/image" Target="../media/image108.png"/><Relationship Id="rId13" Type="http://schemas.openxmlformats.org/officeDocument/2006/relationships/image" Target="../media/image109.png"/><Relationship Id="rId14" Type="http://schemas.openxmlformats.org/officeDocument/2006/relationships/image" Target="../media/image110.png"/><Relationship Id="rId15" Type="http://schemas.openxmlformats.org/officeDocument/2006/relationships/image" Target="../media/image39.png"/><Relationship Id="rId16" Type="http://schemas.microsoft.com/office/2007/relationships/hdphoto" Target="../media/hdphoto10.wdp"/><Relationship Id="rId17" Type="http://schemas.microsoft.com/office/2007/relationships/hdphoto" Target="../media/hdphoto11.wdp"/><Relationship Id="rId18" Type="http://schemas.openxmlformats.org/officeDocument/2006/relationships/image" Target="../media/image40.png"/><Relationship Id="rId19" Type="http://schemas.microsoft.com/office/2007/relationships/hdphoto" Target="../media/hdphoto37.wdp"/><Relationship Id="rId1" Type="http://schemas.openxmlformats.org/officeDocument/2006/relationships/slideLayout" Target="../slideLayouts/slideLayout2.xml"/><Relationship Id="rId2" Type="http://schemas.openxmlformats.org/officeDocument/2006/relationships/image" Target="../media/image102.png"/><Relationship Id="rId3" Type="http://schemas.microsoft.com/office/2007/relationships/hdphoto" Target="../media/hdphoto46.wdp"/><Relationship Id="rId4" Type="http://schemas.openxmlformats.org/officeDocument/2006/relationships/image" Target="../media/image96.emf"/><Relationship Id="rId5" Type="http://schemas.openxmlformats.org/officeDocument/2006/relationships/image" Target="../media/image103.png"/><Relationship Id="rId6" Type="http://schemas.microsoft.com/office/2007/relationships/hdphoto" Target="../media/hdphoto47.wdp"/><Relationship Id="rId7" Type="http://schemas.openxmlformats.org/officeDocument/2006/relationships/image" Target="../media/image104.png"/><Relationship Id="rId8" Type="http://schemas.microsoft.com/office/2007/relationships/hdphoto" Target="../media/hdphoto48.wdp"/></Relationships>
</file>

<file path=ppt/slides/_rels/slide25.xml.rels><?xml version="1.0" encoding="UTF-8" standalone="yes"?>
<Relationships xmlns="http://schemas.openxmlformats.org/package/2006/relationships"><Relationship Id="rId11" Type="http://schemas.microsoft.com/office/2007/relationships/hdphoto" Target="../media/hdphoto10.wdp"/><Relationship Id="rId12" Type="http://schemas.microsoft.com/office/2007/relationships/hdphoto" Target="../media/hdphoto11.wdp"/><Relationship Id="rId13" Type="http://schemas.openxmlformats.org/officeDocument/2006/relationships/image" Target="../media/image40.png"/><Relationship Id="rId14" Type="http://schemas.microsoft.com/office/2007/relationships/hdphoto" Target="../media/hdphoto37.wdp"/><Relationship Id="rId15" Type="http://schemas.openxmlformats.org/officeDocument/2006/relationships/image" Target="../media/image87.png"/><Relationship Id="rId16" Type="http://schemas.microsoft.com/office/2007/relationships/hdphoto" Target="../media/hdphoto52.wdp"/><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jpeg"/><Relationship Id="rId4" Type="http://schemas.microsoft.com/office/2007/relationships/hdphoto" Target="../media/hdphoto50.wdp"/><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png"/><Relationship Id="rId8" Type="http://schemas.microsoft.com/office/2007/relationships/hdphoto" Target="../media/hdphoto51.wdp"/><Relationship Id="rId9" Type="http://schemas.openxmlformats.org/officeDocument/2006/relationships/image" Target="../media/image111.jpeg"/><Relationship Id="rId10" Type="http://schemas.openxmlformats.org/officeDocument/2006/relationships/image" Target="../media/image39.png"/></Relationships>
</file>

<file path=ppt/slides/_rels/slide26.xml.rels><?xml version="1.0" encoding="UTF-8" standalone="yes"?>
<Relationships xmlns="http://schemas.openxmlformats.org/package/2006/relationships"><Relationship Id="rId9" Type="http://schemas.openxmlformats.org/officeDocument/2006/relationships/image" Target="../media/image118.png"/><Relationship Id="rId20" Type="http://schemas.openxmlformats.org/officeDocument/2006/relationships/image" Target="../media/image87.png"/><Relationship Id="rId21" Type="http://schemas.microsoft.com/office/2007/relationships/hdphoto" Target="../media/hdphoto57.wdp"/><Relationship Id="rId10" Type="http://schemas.openxmlformats.org/officeDocument/2006/relationships/image" Target="../media/image119.png"/><Relationship Id="rId11" Type="http://schemas.openxmlformats.org/officeDocument/2006/relationships/image" Target="../media/image120.png"/><Relationship Id="rId12" Type="http://schemas.microsoft.com/office/2007/relationships/hdphoto" Target="../media/hdphoto54.wdp"/><Relationship Id="rId13" Type="http://schemas.openxmlformats.org/officeDocument/2006/relationships/image" Target="../media/image121.png"/><Relationship Id="rId14" Type="http://schemas.microsoft.com/office/2007/relationships/hdphoto" Target="../media/hdphoto55.wdp"/><Relationship Id="rId15" Type="http://schemas.openxmlformats.org/officeDocument/2006/relationships/image" Target="../media/image122.png"/><Relationship Id="rId16" Type="http://schemas.microsoft.com/office/2007/relationships/hdphoto" Target="../media/hdphoto56.wdp"/><Relationship Id="rId17" Type="http://schemas.openxmlformats.org/officeDocument/2006/relationships/image" Target="../media/image123.png"/><Relationship Id="rId18" Type="http://schemas.openxmlformats.org/officeDocument/2006/relationships/image" Target="../media/image98.gif"/><Relationship Id="rId19"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image" Target="../media/image39.png"/><Relationship Id="rId3" Type="http://schemas.microsoft.com/office/2007/relationships/hdphoto" Target="../media/hdphoto10.wdp"/><Relationship Id="rId4" Type="http://schemas.microsoft.com/office/2007/relationships/hdphoto" Target="../media/hdphoto11.wdp"/><Relationship Id="rId5" Type="http://schemas.openxmlformats.org/officeDocument/2006/relationships/image" Target="../media/image40.png"/><Relationship Id="rId6" Type="http://schemas.microsoft.com/office/2007/relationships/hdphoto" Target="../media/hdphoto53.wdp"/><Relationship Id="rId7" Type="http://schemas.openxmlformats.org/officeDocument/2006/relationships/image" Target="../media/image117.png"/><Relationship Id="rId8" Type="http://schemas.openxmlformats.org/officeDocument/2006/relationships/image" Target="../media/image96.emf"/></Relationships>
</file>

<file path=ppt/slides/_rels/slide27.xml.rels><?xml version="1.0" encoding="UTF-8" standalone="yes"?>
<Relationships xmlns="http://schemas.openxmlformats.org/package/2006/relationships"><Relationship Id="rId3" Type="http://schemas.openxmlformats.org/officeDocument/2006/relationships/image" Target="../media/image125.jpeg"/><Relationship Id="rId4" Type="http://schemas.microsoft.com/office/2007/relationships/hdphoto" Target="../media/hdphoto58.wdp"/><Relationship Id="rId5" Type="http://schemas.openxmlformats.org/officeDocument/2006/relationships/image" Target="../media/image126.png"/><Relationship Id="rId6" Type="http://schemas.microsoft.com/office/2007/relationships/hdphoto" Target="../media/hdphoto59.wdp"/><Relationship Id="rId7"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11" Type="http://schemas.microsoft.com/office/2007/relationships/hdphoto" Target="../media/hdphoto10.wdp"/><Relationship Id="rId12" Type="http://schemas.microsoft.com/office/2007/relationships/hdphoto" Target="../media/hdphoto11.wdp"/><Relationship Id="rId13" Type="http://schemas.openxmlformats.org/officeDocument/2006/relationships/image" Target="../media/image40.png"/><Relationship Id="rId14" Type="http://schemas.microsoft.com/office/2007/relationships/hdphoto" Target="../media/hdphoto62.wdp"/><Relationship Id="rId15" Type="http://schemas.openxmlformats.org/officeDocument/2006/relationships/image" Target="../media/image132.jpeg"/><Relationship Id="rId16" Type="http://schemas.openxmlformats.org/officeDocument/2006/relationships/comments" Target="../comments/comment19.xml"/><Relationship Id="rId1" Type="http://schemas.openxmlformats.org/officeDocument/2006/relationships/slideLayout" Target="../slideLayouts/slideLayout2.xml"/><Relationship Id="rId2" Type="http://schemas.openxmlformats.org/officeDocument/2006/relationships/image" Target="../media/image126.png"/><Relationship Id="rId3" Type="http://schemas.microsoft.com/office/2007/relationships/hdphoto" Target="../media/hdphoto60.wdp"/><Relationship Id="rId4" Type="http://schemas.openxmlformats.org/officeDocument/2006/relationships/image" Target="../media/image127.png"/><Relationship Id="rId5" Type="http://schemas.microsoft.com/office/2007/relationships/hdphoto" Target="../media/hdphoto61.wdp"/><Relationship Id="rId6" Type="http://schemas.openxmlformats.org/officeDocument/2006/relationships/image" Target="../media/image128.png"/><Relationship Id="rId7" Type="http://schemas.openxmlformats.org/officeDocument/2006/relationships/image" Target="../media/image129.png"/><Relationship Id="rId8" Type="http://schemas.openxmlformats.org/officeDocument/2006/relationships/image" Target="../media/image130.png"/><Relationship Id="rId9" Type="http://schemas.openxmlformats.org/officeDocument/2006/relationships/image" Target="../media/image131.png"/><Relationship Id="rId10" Type="http://schemas.openxmlformats.org/officeDocument/2006/relationships/image" Target="../media/image39.png"/></Relationships>
</file>

<file path=ppt/slides/_rels/slide29.xml.rels><?xml version="1.0" encoding="UTF-8" standalone="yes"?>
<Relationships xmlns="http://schemas.openxmlformats.org/package/2006/relationships"><Relationship Id="rId11" Type="http://schemas.microsoft.com/office/2007/relationships/hdphoto" Target="../media/hdphoto11.wdp"/><Relationship Id="rId12" Type="http://schemas.openxmlformats.org/officeDocument/2006/relationships/image" Target="../media/image40.png"/><Relationship Id="rId13" Type="http://schemas.microsoft.com/office/2007/relationships/hdphoto" Target="../media/hdphoto37.wdp"/><Relationship Id="rId14" Type="http://schemas.openxmlformats.org/officeDocument/2006/relationships/image" Target="../media/image138.png"/><Relationship Id="rId15" Type="http://schemas.openxmlformats.org/officeDocument/2006/relationships/image" Target="../media/image139.png"/><Relationship Id="rId1" Type="http://schemas.openxmlformats.org/officeDocument/2006/relationships/slideLayout" Target="../slideLayouts/slideLayout2.xml"/><Relationship Id="rId2" Type="http://schemas.openxmlformats.org/officeDocument/2006/relationships/image" Target="../media/image133.png"/><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26.png"/><Relationship Id="rId8" Type="http://schemas.microsoft.com/office/2007/relationships/hdphoto" Target="../media/hdphoto60.wdp"/><Relationship Id="rId9" Type="http://schemas.openxmlformats.org/officeDocument/2006/relationships/image" Target="../media/image39.png"/><Relationship Id="rId10" Type="http://schemas.microsoft.com/office/2007/relationships/hdphoto" Target="../media/hdphoto10.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comments" Target="../comments/comment2.xml"/></Relationships>
</file>

<file path=ppt/slides/_rels/slide30.xml.rels><?xml version="1.0" encoding="UTF-8" standalone="yes"?>
<Relationships xmlns="http://schemas.openxmlformats.org/package/2006/relationships"><Relationship Id="rId20" Type="http://schemas.openxmlformats.org/officeDocument/2006/relationships/image" Target="../media/image152.png"/><Relationship Id="rId21" Type="http://schemas.openxmlformats.org/officeDocument/2006/relationships/image" Target="../media/image153.png"/><Relationship Id="rId22" Type="http://schemas.openxmlformats.org/officeDocument/2006/relationships/image" Target="../media/image154.png"/><Relationship Id="rId23" Type="http://schemas.openxmlformats.org/officeDocument/2006/relationships/image" Target="../media/image155.gif"/><Relationship Id="rId24" Type="http://schemas.openxmlformats.org/officeDocument/2006/relationships/image" Target="../media/image156.jpeg"/><Relationship Id="rId25" Type="http://schemas.openxmlformats.org/officeDocument/2006/relationships/image" Target="../media/image157.png"/><Relationship Id="rId26" Type="http://schemas.openxmlformats.org/officeDocument/2006/relationships/image" Target="../media/image158.jpeg"/><Relationship Id="rId27" Type="http://schemas.openxmlformats.org/officeDocument/2006/relationships/image" Target="../media/image159.png"/><Relationship Id="rId28" Type="http://schemas.openxmlformats.org/officeDocument/2006/relationships/image" Target="../media/image160.png"/><Relationship Id="rId29" Type="http://schemas.microsoft.com/office/2007/relationships/hdphoto" Target="../media/hdphoto63.wdp"/><Relationship Id="rId1" Type="http://schemas.openxmlformats.org/officeDocument/2006/relationships/slideLayout" Target="../slideLayouts/slideLayout2.xml"/><Relationship Id="rId2" Type="http://schemas.openxmlformats.org/officeDocument/2006/relationships/image" Target="../media/image39.png"/><Relationship Id="rId3" Type="http://schemas.microsoft.com/office/2007/relationships/hdphoto" Target="../media/hdphoto10.wdp"/><Relationship Id="rId4" Type="http://schemas.microsoft.com/office/2007/relationships/hdphoto" Target="../media/hdphoto11.wdp"/><Relationship Id="rId5" Type="http://schemas.openxmlformats.org/officeDocument/2006/relationships/image" Target="../media/image40.png"/><Relationship Id="rId30" Type="http://schemas.openxmlformats.org/officeDocument/2006/relationships/image" Target="../media/image161.png"/><Relationship Id="rId31" Type="http://schemas.openxmlformats.org/officeDocument/2006/relationships/image" Target="../media/image162.png"/><Relationship Id="rId32" Type="http://schemas.microsoft.com/office/2007/relationships/hdphoto" Target="../media/hdphoto64.wdp"/><Relationship Id="rId9" Type="http://schemas.openxmlformats.org/officeDocument/2006/relationships/image" Target="../media/image142.png"/><Relationship Id="rId6" Type="http://schemas.microsoft.com/office/2007/relationships/hdphoto" Target="../media/hdphoto37.wdp"/><Relationship Id="rId7" Type="http://schemas.openxmlformats.org/officeDocument/2006/relationships/image" Target="../media/image140.png"/><Relationship Id="rId8" Type="http://schemas.openxmlformats.org/officeDocument/2006/relationships/image" Target="../media/image141.png"/><Relationship Id="rId33" Type="http://schemas.openxmlformats.org/officeDocument/2006/relationships/image" Target="../media/image126.png"/><Relationship Id="rId34" Type="http://schemas.microsoft.com/office/2007/relationships/hdphoto" Target="../media/hdphoto60.wdp"/><Relationship Id="rId35" Type="http://schemas.openxmlformats.org/officeDocument/2006/relationships/comments" Target="../comments/comment20.xml"/><Relationship Id="rId10" Type="http://schemas.openxmlformats.org/officeDocument/2006/relationships/image" Target="../media/image143.png"/><Relationship Id="rId11" Type="http://schemas.openxmlformats.org/officeDocument/2006/relationships/image" Target="../media/image144.png"/><Relationship Id="rId12" Type="http://schemas.openxmlformats.org/officeDocument/2006/relationships/image" Target="../media/image145.png"/><Relationship Id="rId13" Type="http://schemas.openxmlformats.org/officeDocument/2006/relationships/image" Target="../media/image146.png"/><Relationship Id="rId14" Type="http://schemas.openxmlformats.org/officeDocument/2006/relationships/image" Target="../media/image135.png"/><Relationship Id="rId15" Type="http://schemas.openxmlformats.org/officeDocument/2006/relationships/image" Target="../media/image147.png"/><Relationship Id="rId16" Type="http://schemas.openxmlformats.org/officeDocument/2006/relationships/image" Target="../media/image148.png"/><Relationship Id="rId17" Type="http://schemas.openxmlformats.org/officeDocument/2006/relationships/image" Target="../media/image149.png"/><Relationship Id="rId18" Type="http://schemas.openxmlformats.org/officeDocument/2006/relationships/image" Target="../media/image150.png"/><Relationship Id="rId19" Type="http://schemas.openxmlformats.org/officeDocument/2006/relationships/image" Target="../media/image151.png"/></Relationships>
</file>

<file path=ppt/slides/_rels/slide31.xml.rels><?xml version="1.0" encoding="UTF-8" standalone="yes"?>
<Relationships xmlns="http://schemas.openxmlformats.org/package/2006/relationships"><Relationship Id="rId11" Type="http://schemas.openxmlformats.org/officeDocument/2006/relationships/image" Target="../media/image168.png"/><Relationship Id="rId12" Type="http://schemas.openxmlformats.org/officeDocument/2006/relationships/image" Target="../media/image39.png"/><Relationship Id="rId13" Type="http://schemas.microsoft.com/office/2007/relationships/hdphoto" Target="../media/hdphoto10.wdp"/><Relationship Id="rId14" Type="http://schemas.microsoft.com/office/2007/relationships/hdphoto" Target="../media/hdphoto11.wdp"/><Relationship Id="rId15" Type="http://schemas.openxmlformats.org/officeDocument/2006/relationships/image" Target="../media/image40.png"/><Relationship Id="rId16" Type="http://schemas.microsoft.com/office/2007/relationships/hdphoto" Target="../media/hdphoto22.wdp"/><Relationship Id="rId17" Type="http://schemas.openxmlformats.org/officeDocument/2006/relationships/comments" Target="../comments/comment21.xml"/><Relationship Id="rId1" Type="http://schemas.openxmlformats.org/officeDocument/2006/relationships/slideLayout" Target="../slideLayouts/slideLayout2.xml"/><Relationship Id="rId2" Type="http://schemas.openxmlformats.org/officeDocument/2006/relationships/image" Target="../media/image126.png"/><Relationship Id="rId3" Type="http://schemas.microsoft.com/office/2007/relationships/hdphoto" Target="../media/hdphoto60.wdp"/><Relationship Id="rId4" Type="http://schemas.openxmlformats.org/officeDocument/2006/relationships/image" Target="../media/image163.png"/><Relationship Id="rId5" Type="http://schemas.openxmlformats.org/officeDocument/2006/relationships/image" Target="../media/image164.png"/><Relationship Id="rId6" Type="http://schemas.openxmlformats.org/officeDocument/2006/relationships/image" Target="../media/image165.png"/><Relationship Id="rId7" Type="http://schemas.openxmlformats.org/officeDocument/2006/relationships/image" Target="../media/image135.png"/><Relationship Id="rId8" Type="http://schemas.openxmlformats.org/officeDocument/2006/relationships/image" Target="../media/image136.png"/><Relationship Id="rId9" Type="http://schemas.openxmlformats.org/officeDocument/2006/relationships/image" Target="../media/image166.png"/><Relationship Id="rId10" Type="http://schemas.openxmlformats.org/officeDocument/2006/relationships/image" Target="../media/image1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png"/><Relationship Id="rId3" Type="http://schemas.openxmlformats.org/officeDocument/2006/relationships/comments" Target="../comments/comment22.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6" Type="http://schemas.openxmlformats.org/officeDocument/2006/relationships/comments" Target="../comments/comment23.xml"/><Relationship Id="rId1" Type="http://schemas.openxmlformats.org/officeDocument/2006/relationships/slideLayout" Target="../slideLayouts/slideLayout2.xml"/><Relationship Id="rId2" Type="http://schemas.openxmlformats.org/officeDocument/2006/relationships/image" Target="../media/image169.png"/></Relationships>
</file>

<file path=ppt/slides/_rels/slide34.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173.png"/><Relationship Id="rId7" Type="http://schemas.openxmlformats.org/officeDocument/2006/relationships/image" Target="../media/image18.png"/><Relationship Id="rId8" Type="http://schemas.openxmlformats.org/officeDocument/2006/relationships/comments" Target="../comments/comment24.xml"/><Relationship Id="rId1" Type="http://schemas.openxmlformats.org/officeDocument/2006/relationships/slideLayout" Target="../slideLayouts/slideLayout2.xml"/><Relationship Id="rId2" Type="http://schemas.openxmlformats.org/officeDocument/2006/relationships/image" Target="../media/image1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jpg"/><Relationship Id="rId3" Type="http://schemas.openxmlformats.org/officeDocument/2006/relationships/comments" Target="../comments/comment25.xml"/></Relationships>
</file>

<file path=ppt/slides/_rels/slide36.xml.rels><?xml version="1.0" encoding="UTF-8" standalone="yes"?>
<Relationships xmlns="http://schemas.openxmlformats.org/package/2006/relationships"><Relationship Id="rId3" Type="http://schemas.openxmlformats.org/officeDocument/2006/relationships/image" Target="../media/image175.jpeg"/><Relationship Id="rId4" Type="http://schemas.openxmlformats.org/officeDocument/2006/relationships/image" Target="../media/image39.png"/><Relationship Id="rId5" Type="http://schemas.microsoft.com/office/2007/relationships/hdphoto" Target="../media/hdphoto10.wdp"/><Relationship Id="rId6" Type="http://schemas.microsoft.com/office/2007/relationships/hdphoto" Target="../media/hdphoto11.wdp"/><Relationship Id="rId7" Type="http://schemas.openxmlformats.org/officeDocument/2006/relationships/image" Target="../media/image40.png"/><Relationship Id="rId8" Type="http://schemas.microsoft.com/office/2007/relationships/hdphoto" Target="../media/hdphoto23.wdp"/><Relationship Id="rId9" Type="http://schemas.openxmlformats.org/officeDocument/2006/relationships/comments" Target="../comments/comment26.xml"/><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39.png"/><Relationship Id="rId5" Type="http://schemas.microsoft.com/office/2007/relationships/hdphoto" Target="../media/hdphoto10.wdp"/><Relationship Id="rId6" Type="http://schemas.microsoft.com/office/2007/relationships/hdphoto" Target="../media/hdphoto11.wdp"/><Relationship Id="rId7" Type="http://schemas.openxmlformats.org/officeDocument/2006/relationships/image" Target="../media/image40.png"/><Relationship Id="rId8" Type="http://schemas.microsoft.com/office/2007/relationships/hdphoto" Target="../media/hdphoto37.wdp"/><Relationship Id="rId9" Type="http://schemas.openxmlformats.org/officeDocument/2006/relationships/comments" Target="../comments/comment27.xml"/><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microsoft.com/office/2007/relationships/hdphoto" Target="../media/hdphoto65.wdp"/><Relationship Id="rId4" Type="http://schemas.openxmlformats.org/officeDocument/2006/relationships/image" Target="../media/image33.png"/><Relationship Id="rId5" Type="http://schemas.openxmlformats.org/officeDocument/2006/relationships/image" Target="../media/image39.png"/><Relationship Id="rId6" Type="http://schemas.microsoft.com/office/2007/relationships/hdphoto" Target="../media/hdphoto10.wdp"/><Relationship Id="rId7" Type="http://schemas.microsoft.com/office/2007/relationships/hdphoto" Target="../media/hdphoto11.wdp"/><Relationship Id="rId8" Type="http://schemas.openxmlformats.org/officeDocument/2006/relationships/image" Target="../media/image40.png"/><Relationship Id="rId9" Type="http://schemas.microsoft.com/office/2007/relationships/hdphoto" Target="../media/hdphoto24.wdp"/><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39.xml.rels><?xml version="1.0" encoding="UTF-8" standalone="yes"?>
<Relationships xmlns="http://schemas.openxmlformats.org/package/2006/relationships"><Relationship Id="rId3" Type="http://schemas.microsoft.com/office/2007/relationships/hdphoto" Target="../media/hdphoto66.wdp"/><Relationship Id="rId4" Type="http://schemas.openxmlformats.org/officeDocument/2006/relationships/image" Target="../media/image33.png"/><Relationship Id="rId5" Type="http://schemas.openxmlformats.org/officeDocument/2006/relationships/image" Target="../media/image39.png"/><Relationship Id="rId6" Type="http://schemas.microsoft.com/office/2007/relationships/hdphoto" Target="../media/hdphoto10.wdp"/><Relationship Id="rId7" Type="http://schemas.microsoft.com/office/2007/relationships/hdphoto" Target="../media/hdphoto11.wdp"/><Relationship Id="rId8" Type="http://schemas.openxmlformats.org/officeDocument/2006/relationships/image" Target="../media/image40.png"/><Relationship Id="rId9" Type="http://schemas.microsoft.com/office/2007/relationships/hdphoto" Target="../media/hdphoto24.wdp"/><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4.xml.rels><?xml version="1.0" encoding="UTF-8" standalone="yes"?>
<Relationships xmlns="http://schemas.openxmlformats.org/package/2006/relationships"><Relationship Id="rId3" Type="http://schemas.microsoft.com/office/2007/relationships/hdphoto" Target="../media/hdphoto13.wdp"/><Relationship Id="rId4" Type="http://schemas.openxmlformats.org/officeDocument/2006/relationships/image" Target="../media/image21.png"/><Relationship Id="rId5" Type="http://schemas.microsoft.com/office/2007/relationships/hdphoto" Target="../media/hdphoto14.wdp"/><Relationship Id="rId6" Type="http://schemas.openxmlformats.org/officeDocument/2006/relationships/image" Target="../media/image22.png"/><Relationship Id="rId7" Type="http://schemas.microsoft.com/office/2007/relationships/hdphoto" Target="../media/hdphoto15.wdp"/><Relationship Id="rId8" Type="http://schemas.openxmlformats.org/officeDocument/2006/relationships/comments" Target="../comments/comment3.xml"/><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79.jpeg"/><Relationship Id="rId4" Type="http://schemas.openxmlformats.org/officeDocument/2006/relationships/image" Target="../media/image180.jpg"/><Relationship Id="rId5" Type="http://schemas.openxmlformats.org/officeDocument/2006/relationships/image" Target="../media/image181.jpeg"/><Relationship Id="rId6" Type="http://schemas.openxmlformats.org/officeDocument/2006/relationships/image" Target="../media/image33.png"/><Relationship Id="rId7" Type="http://schemas.openxmlformats.org/officeDocument/2006/relationships/image" Target="../media/image39.png"/><Relationship Id="rId8" Type="http://schemas.microsoft.com/office/2007/relationships/hdphoto" Target="../media/hdphoto10.wdp"/><Relationship Id="rId9" Type="http://schemas.microsoft.com/office/2007/relationships/hdphoto" Target="../media/hdphoto11.wdp"/><Relationship Id="rId10" Type="http://schemas.openxmlformats.org/officeDocument/2006/relationships/image" Target="../media/image40.png"/><Relationship Id="rId11" Type="http://schemas.microsoft.com/office/2007/relationships/hdphoto" Target="../media/hdphoto23.wdp"/><Relationship Id="rId1" Type="http://schemas.openxmlformats.org/officeDocument/2006/relationships/slideLayout" Target="../slideLayouts/slideLayout2.xml"/><Relationship Id="rId2" Type="http://schemas.openxmlformats.org/officeDocument/2006/relationships/image" Target="../media/image178.jpeg"/></Relationships>
</file>

<file path=ppt/slides/_rels/slide41.xml.rels><?xml version="1.0" encoding="UTF-8" standalone="yes"?>
<Relationships xmlns="http://schemas.openxmlformats.org/package/2006/relationships"><Relationship Id="rId3" Type="http://schemas.microsoft.com/office/2007/relationships/hdphoto" Target="../media/hdphoto67.wdp"/><Relationship Id="rId4" Type="http://schemas.openxmlformats.org/officeDocument/2006/relationships/image" Target="../media/image183.png"/><Relationship Id="rId5" Type="http://schemas.openxmlformats.org/officeDocument/2006/relationships/image" Target="../media/image184.png"/><Relationship Id="rId6" Type="http://schemas.openxmlformats.org/officeDocument/2006/relationships/image" Target="../media/image39.png"/><Relationship Id="rId7" Type="http://schemas.microsoft.com/office/2007/relationships/hdphoto" Target="../media/hdphoto10.wdp"/><Relationship Id="rId8" Type="http://schemas.microsoft.com/office/2007/relationships/hdphoto" Target="../media/hdphoto11.wdp"/><Relationship Id="rId9" Type="http://schemas.openxmlformats.org/officeDocument/2006/relationships/image" Target="../media/image40.png"/><Relationship Id="rId10" Type="http://schemas.microsoft.com/office/2007/relationships/hdphoto" Target="../media/hdphoto23.wdp"/><Relationship Id="rId1" Type="http://schemas.openxmlformats.org/officeDocument/2006/relationships/slideLayout" Target="../slideLayouts/slideLayout2.xml"/><Relationship Id="rId2" Type="http://schemas.openxmlformats.org/officeDocument/2006/relationships/image" Target="../media/image182.png"/></Relationships>
</file>

<file path=ppt/slides/_rels/slide42.xml.rels><?xml version="1.0" encoding="UTF-8" standalone="yes"?>
<Relationships xmlns="http://schemas.openxmlformats.org/package/2006/relationships"><Relationship Id="rId3" Type="http://schemas.openxmlformats.org/officeDocument/2006/relationships/image" Target="../media/image182.png"/><Relationship Id="rId4" Type="http://schemas.microsoft.com/office/2007/relationships/hdphoto" Target="../media/hdphoto67.wdp"/><Relationship Id="rId5" Type="http://schemas.openxmlformats.org/officeDocument/2006/relationships/image" Target="../media/image39.png"/><Relationship Id="rId6" Type="http://schemas.microsoft.com/office/2007/relationships/hdphoto" Target="../media/hdphoto10.wdp"/><Relationship Id="rId7" Type="http://schemas.microsoft.com/office/2007/relationships/hdphoto" Target="../media/hdphoto11.wdp"/><Relationship Id="rId8" Type="http://schemas.openxmlformats.org/officeDocument/2006/relationships/image" Target="../media/image40.png"/><Relationship Id="rId9" Type="http://schemas.microsoft.com/office/2007/relationships/hdphoto" Target="../media/hdphoto23.wdp"/><Relationship Id="rId1" Type="http://schemas.openxmlformats.org/officeDocument/2006/relationships/slideLayout" Target="../slideLayouts/slideLayout2.xml"/><Relationship Id="rId2" Type="http://schemas.openxmlformats.org/officeDocument/2006/relationships/image" Target="../media/image96.emf"/></Relationships>
</file>

<file path=ppt/slides/_rels/slide43.xml.rels><?xml version="1.0" encoding="UTF-8" standalone="yes"?>
<Relationships xmlns="http://schemas.openxmlformats.org/package/2006/relationships"><Relationship Id="rId3" Type="http://schemas.microsoft.com/office/2007/relationships/hdphoto" Target="../media/hdphoto60.wdp"/><Relationship Id="rId4" Type="http://schemas.openxmlformats.org/officeDocument/2006/relationships/image" Target="../media/image39.png"/><Relationship Id="rId5" Type="http://schemas.microsoft.com/office/2007/relationships/hdphoto" Target="../media/hdphoto10.wdp"/><Relationship Id="rId6" Type="http://schemas.microsoft.com/office/2007/relationships/hdphoto" Target="../media/hdphoto11.wdp"/><Relationship Id="rId7" Type="http://schemas.openxmlformats.org/officeDocument/2006/relationships/image" Target="../media/image40.png"/><Relationship Id="rId8" Type="http://schemas.microsoft.com/office/2007/relationships/hdphoto" Target="../media/hdphoto22.wdp"/><Relationship Id="rId9" Type="http://schemas.openxmlformats.org/officeDocument/2006/relationships/image" Target="../media/image185.jpg"/><Relationship Id="rId10" Type="http://schemas.openxmlformats.org/officeDocument/2006/relationships/comments" Target="../comments/comment28.xml"/><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44.xml.rels><?xml version="1.0" encoding="UTF-8" standalone="yes"?>
<Relationships xmlns="http://schemas.openxmlformats.org/package/2006/relationships"><Relationship Id="rId3" Type="http://schemas.microsoft.com/office/2007/relationships/hdphoto" Target="../media/hdphoto60.wdp"/><Relationship Id="rId4" Type="http://schemas.openxmlformats.org/officeDocument/2006/relationships/image" Target="../media/image39.png"/><Relationship Id="rId5" Type="http://schemas.microsoft.com/office/2007/relationships/hdphoto" Target="../media/hdphoto10.wdp"/><Relationship Id="rId6" Type="http://schemas.microsoft.com/office/2007/relationships/hdphoto" Target="../media/hdphoto11.wdp"/><Relationship Id="rId7" Type="http://schemas.openxmlformats.org/officeDocument/2006/relationships/image" Target="../media/image40.png"/><Relationship Id="rId8" Type="http://schemas.microsoft.com/office/2007/relationships/hdphoto" Target="../media/hdphoto22.wdp"/><Relationship Id="rId9" Type="http://schemas.openxmlformats.org/officeDocument/2006/relationships/image" Target="../media/image186.png"/><Relationship Id="rId10" Type="http://schemas.openxmlformats.org/officeDocument/2006/relationships/comments" Target="../comments/comment29.xml"/><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60.wdp"/><Relationship Id="rId4" Type="http://schemas.openxmlformats.org/officeDocument/2006/relationships/image" Target="../media/image39.png"/><Relationship Id="rId5" Type="http://schemas.microsoft.com/office/2007/relationships/hdphoto" Target="../media/hdphoto10.wdp"/><Relationship Id="rId6" Type="http://schemas.microsoft.com/office/2007/relationships/hdphoto" Target="../media/hdphoto11.wdp"/><Relationship Id="rId7" Type="http://schemas.openxmlformats.org/officeDocument/2006/relationships/image" Target="../media/image40.png"/><Relationship Id="rId8" Type="http://schemas.microsoft.com/office/2007/relationships/hdphoto" Target="../media/hdphoto37.wdp"/><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16.wdp"/><Relationship Id="rId5" Type="http://schemas.openxmlformats.org/officeDocument/2006/relationships/image" Target="../media/image25.png"/><Relationship Id="rId6" Type="http://schemas.microsoft.com/office/2007/relationships/hdphoto" Target="../media/hdphoto17.wdp"/><Relationship Id="rId7" Type="http://schemas.openxmlformats.org/officeDocument/2006/relationships/image" Target="../media/image26.png"/><Relationship Id="rId8" Type="http://schemas.microsoft.com/office/2007/relationships/hdphoto" Target="../media/hdphoto18.wdp"/><Relationship Id="rId9" Type="http://schemas.openxmlformats.org/officeDocument/2006/relationships/image" Target="../media/image27.png"/><Relationship Id="rId10" Type="http://schemas.microsoft.com/office/2007/relationships/hdphoto" Target="../media/hdphoto19.wdp"/><Relationship Id="rId11" Type="http://schemas.openxmlformats.org/officeDocument/2006/relationships/comments" Target="../comments/comment4.xml"/><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07/relationships/hdphoto" Target="../media/hdphoto20.wdp"/><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7" Type="http://schemas.openxmlformats.org/officeDocument/2006/relationships/comments" Target="../comments/comment5.xml"/><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29.emf"/><Relationship Id="rId5" Type="http://schemas.openxmlformats.org/officeDocument/2006/relationships/comments" Target="../comments/comment6.xml"/><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8.xml.rels><?xml version="1.0" encoding="UTF-8" standalone="yes"?>
<Relationships xmlns="http://schemas.openxmlformats.org/package/2006/relationships"><Relationship Id="rId11" Type="http://schemas.microsoft.com/office/2007/relationships/hdphoto" Target="../media/hdphoto11.wdp"/><Relationship Id="rId12" Type="http://schemas.openxmlformats.org/officeDocument/2006/relationships/image" Target="../media/image40.png"/><Relationship Id="rId13" Type="http://schemas.microsoft.com/office/2007/relationships/hdphoto" Target="../media/hdphoto22.wdp"/><Relationship Id="rId14" Type="http://schemas.openxmlformats.org/officeDocument/2006/relationships/comments" Target="../comments/comment7.xml"/><Relationship Id="rId1" Type="http://schemas.openxmlformats.org/officeDocument/2006/relationships/slideLayout" Target="../slideLayouts/slideLayout2.xml"/><Relationship Id="rId2" Type="http://schemas.openxmlformats.org/officeDocument/2006/relationships/image" Target="../media/image34.emf"/><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3.png"/><Relationship Id="rId6" Type="http://schemas.openxmlformats.org/officeDocument/2006/relationships/image" Target="../media/image37.jpeg"/><Relationship Id="rId7" Type="http://schemas.openxmlformats.org/officeDocument/2006/relationships/image" Target="../media/image38.jpeg"/><Relationship Id="rId8" Type="http://schemas.microsoft.com/office/2007/relationships/hdphoto" Target="../media/hdphoto21.wdp"/><Relationship Id="rId9" Type="http://schemas.openxmlformats.org/officeDocument/2006/relationships/image" Target="../media/image39.png"/><Relationship Id="rId10" Type="http://schemas.microsoft.com/office/2007/relationships/hdphoto" Target="../media/hdphoto10.wdp"/></Relationships>
</file>

<file path=ppt/slides/_rels/slide9.xml.rels><?xml version="1.0" encoding="UTF-8" standalone="yes"?>
<Relationships xmlns="http://schemas.openxmlformats.org/package/2006/relationships"><Relationship Id="rId11" Type="http://schemas.openxmlformats.org/officeDocument/2006/relationships/image" Target="../media/image39.png"/><Relationship Id="rId12" Type="http://schemas.microsoft.com/office/2007/relationships/hdphoto" Target="../media/hdphoto10.wdp"/><Relationship Id="rId13" Type="http://schemas.microsoft.com/office/2007/relationships/hdphoto" Target="../media/hdphoto11.wdp"/><Relationship Id="rId14" Type="http://schemas.openxmlformats.org/officeDocument/2006/relationships/image" Target="../media/image40.png"/><Relationship Id="rId15" Type="http://schemas.microsoft.com/office/2007/relationships/hdphoto" Target="../media/hdphoto23.wdp"/><Relationship Id="rId16" Type="http://schemas.openxmlformats.org/officeDocument/2006/relationships/comments" Target="../comments/comment8.xml"/><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33.png"/><Relationship Id="rId4" Type="http://schemas.openxmlformats.org/officeDocument/2006/relationships/image" Target="../media/image42.png"/><Relationship Id="rId5" Type="http://schemas.openxmlformats.org/officeDocument/2006/relationships/image" Target="../media/image43.gif"/><Relationship Id="rId6" Type="http://schemas.openxmlformats.org/officeDocument/2006/relationships/image" Target="../media/image44.png"/><Relationship Id="rId7" Type="http://schemas.openxmlformats.org/officeDocument/2006/relationships/image" Target="../media/image45.gif"/><Relationship Id="rId8" Type="http://schemas.openxmlformats.org/officeDocument/2006/relationships/image" Target="../media/image46.png"/><Relationship Id="rId9" Type="http://schemas.openxmlformats.org/officeDocument/2006/relationships/image" Target="../media/image47.gif"/><Relationship Id="rId10"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ファイル_003.jpeg"/>
          <p:cNvPicPr>
            <a:picLocks noChangeAspect="1"/>
          </p:cNvPicPr>
          <p:nvPr/>
        </p:nvPicPr>
        <p:blipFill rotWithShape="1">
          <a:blip r:embed="rId2">
            <a:extLst>
              <a:ext uri="{28A0092B-C50C-407E-A947-70E740481C1C}">
                <a14:useLocalDpi xmlns:a14="http://schemas.microsoft.com/office/drawing/2010/main" val="0"/>
              </a:ext>
            </a:extLst>
          </a:blip>
          <a:srcRect l="23146" t="11244" r="15821" b="7380"/>
          <a:stretch/>
        </p:blipFill>
        <p:spPr>
          <a:xfrm rot="5400000">
            <a:off x="256671" y="1223601"/>
            <a:ext cx="1925999" cy="1926001"/>
          </a:xfrm>
          <a:prstGeom prst="rect">
            <a:avLst/>
          </a:prstGeom>
        </p:spPr>
      </p:pic>
      <p:pic>
        <p:nvPicPr>
          <p:cNvPr id="5" name="図 4" descr="ファイル_002.jpeg"/>
          <p:cNvPicPr>
            <a:picLocks noChangeAspect="1"/>
          </p:cNvPicPr>
          <p:nvPr/>
        </p:nvPicPr>
        <p:blipFill rotWithShape="1">
          <a:blip r:embed="rId3">
            <a:extLst>
              <a:ext uri="{28A0092B-C50C-407E-A947-70E740481C1C}">
                <a14:useLocalDpi xmlns:a14="http://schemas.microsoft.com/office/drawing/2010/main" val="0"/>
              </a:ext>
            </a:extLst>
          </a:blip>
          <a:srcRect l="29063" t="14563" r="14172" b="10458"/>
          <a:stretch/>
        </p:blipFill>
        <p:spPr>
          <a:xfrm rot="5400000">
            <a:off x="2439799" y="1232601"/>
            <a:ext cx="1926000" cy="1908000"/>
          </a:xfrm>
          <a:prstGeom prst="rect">
            <a:avLst/>
          </a:prstGeom>
        </p:spPr>
      </p:pic>
      <p:pic>
        <p:nvPicPr>
          <p:cNvPr id="2" name="図 1" descr="ファイル_000.jpeg"/>
          <p:cNvPicPr>
            <a:picLocks noChangeAspect="1"/>
          </p:cNvPicPr>
          <p:nvPr/>
        </p:nvPicPr>
        <p:blipFill rotWithShape="1">
          <a:blip r:embed="rId4">
            <a:extLst>
              <a:ext uri="{28A0092B-C50C-407E-A947-70E740481C1C}">
                <a14:useLocalDpi xmlns:a14="http://schemas.microsoft.com/office/drawing/2010/main" val="0"/>
              </a:ext>
            </a:extLst>
          </a:blip>
          <a:srcRect l="20818" t="18254" r="26935" b="12083"/>
          <a:stretch/>
        </p:blipFill>
        <p:spPr>
          <a:xfrm rot="5400000">
            <a:off x="6961531" y="1223600"/>
            <a:ext cx="1926000" cy="1925999"/>
          </a:xfrm>
          <a:prstGeom prst="rect">
            <a:avLst/>
          </a:prstGeom>
        </p:spPr>
      </p:pic>
      <p:sp>
        <p:nvSpPr>
          <p:cNvPr id="4" name="スライド番号プレースホルダー 3"/>
          <p:cNvSpPr>
            <a:spLocks noGrp="1"/>
          </p:cNvSpPr>
          <p:nvPr>
            <p:ph type="sldNum" sz="quarter" idx="12"/>
          </p:nvPr>
        </p:nvSpPr>
        <p:spPr/>
        <p:txBody>
          <a:bodyPr/>
          <a:lstStyle/>
          <a:p>
            <a:fld id="{34EE0B4D-4B59-374D-A284-0D27F4B4CF87}" type="slidenum">
              <a:rPr kumimoji="1" lang="ja-JP" altLang="en-US" smtClean="0"/>
              <a:t>1</a:t>
            </a:fld>
            <a:endParaRPr kumimoji="1" lang="ja-JP" altLang="en-US" dirty="0"/>
          </a:p>
        </p:txBody>
      </p:sp>
      <p:sp>
        <p:nvSpPr>
          <p:cNvPr id="13" name="正方形/長方形 12"/>
          <p:cNvSpPr/>
          <p:nvPr/>
        </p:nvSpPr>
        <p:spPr>
          <a:xfrm>
            <a:off x="2448799" y="3149600"/>
            <a:ext cx="1908000" cy="3594100"/>
          </a:xfrm>
          <a:prstGeom prst="rect">
            <a:avLst/>
          </a:prstGeom>
          <a:solidFill>
            <a:schemeClr val="tx2"/>
          </a:solidFill>
          <a:ln w="28575">
            <a:noFill/>
          </a:ln>
        </p:spPr>
        <p:style>
          <a:lnRef idx="1">
            <a:schemeClr val="accent1"/>
          </a:lnRef>
          <a:fillRef idx="3">
            <a:schemeClr val="accent1"/>
          </a:fillRef>
          <a:effectRef idx="2">
            <a:schemeClr val="accent1"/>
          </a:effectRef>
          <a:fontRef idx="minor">
            <a:schemeClr val="lt1"/>
          </a:fontRef>
        </p:style>
        <p:txBody>
          <a:bodyPr vert="eaVert" rtlCol="0" anchor="ctr"/>
          <a:lstStyle/>
          <a:p>
            <a:r>
              <a:rPr kumimoji="1" lang="ja-JP" altLang="en-US" sz="3600" dirty="0" smtClean="0"/>
              <a:t>　</a:t>
            </a:r>
            <a:r>
              <a:rPr lang="ja-JP" altLang="en-US" sz="3600" dirty="0" smtClean="0">
                <a:latin typeface="+mj-ea"/>
                <a:ea typeface="+mj-ea"/>
              </a:rPr>
              <a:t>須賀</a:t>
            </a:r>
            <a:r>
              <a:rPr kumimoji="1" lang="ja-JP" altLang="en-US" sz="3600" dirty="0" smtClean="0">
                <a:latin typeface="+mj-ea"/>
                <a:ea typeface="+mj-ea"/>
              </a:rPr>
              <a:t>　</a:t>
            </a:r>
            <a:r>
              <a:rPr lang="ja-JP" altLang="en-US" sz="3600" dirty="0" smtClean="0">
                <a:latin typeface="+mj-ea"/>
                <a:ea typeface="+mj-ea"/>
              </a:rPr>
              <a:t>佑実子</a:t>
            </a:r>
            <a:r>
              <a:rPr kumimoji="1" lang="ja-JP" altLang="en-US" sz="3600" dirty="0" smtClean="0"/>
              <a:t>　</a:t>
            </a:r>
            <a:endParaRPr kumimoji="1" lang="ja-JP" altLang="en-US" sz="3600" dirty="0"/>
          </a:p>
        </p:txBody>
      </p:sp>
      <p:sp>
        <p:nvSpPr>
          <p:cNvPr id="14" name="正方形/長方形 13"/>
          <p:cNvSpPr/>
          <p:nvPr/>
        </p:nvSpPr>
        <p:spPr>
          <a:xfrm>
            <a:off x="4701445" y="3149600"/>
            <a:ext cx="1918800" cy="3594100"/>
          </a:xfrm>
          <a:prstGeom prst="rect">
            <a:avLst/>
          </a:prstGeom>
          <a:solidFill>
            <a:schemeClr val="accent1"/>
          </a:solidFill>
          <a:ln w="19050">
            <a:noFill/>
          </a:ln>
        </p:spPr>
        <p:style>
          <a:lnRef idx="1">
            <a:schemeClr val="accent1"/>
          </a:lnRef>
          <a:fillRef idx="3">
            <a:schemeClr val="accent1"/>
          </a:fillRef>
          <a:effectRef idx="2">
            <a:schemeClr val="accent1"/>
          </a:effectRef>
          <a:fontRef idx="minor">
            <a:schemeClr val="lt1"/>
          </a:fontRef>
        </p:style>
        <p:txBody>
          <a:bodyPr vert="eaVert" rtlCol="0" anchor="ctr"/>
          <a:lstStyle/>
          <a:p>
            <a:r>
              <a:rPr kumimoji="1" lang="ja-JP" altLang="en-US" sz="3600" dirty="0" smtClean="0"/>
              <a:t>　</a:t>
            </a:r>
            <a:r>
              <a:rPr lang="ja-JP" altLang="en-US" sz="3600" dirty="0" smtClean="0">
                <a:latin typeface="+mj-ea"/>
                <a:ea typeface="+mj-ea"/>
              </a:rPr>
              <a:t>川嶋</a:t>
            </a:r>
            <a:r>
              <a:rPr kumimoji="1" lang="ja-JP" altLang="en-US" sz="3600" dirty="0" smtClean="0">
                <a:latin typeface="+mj-ea"/>
                <a:ea typeface="+mj-ea"/>
              </a:rPr>
              <a:t>　</a:t>
            </a:r>
            <a:r>
              <a:rPr lang="ja-JP" altLang="en-US" sz="3600" dirty="0" smtClean="0">
                <a:latin typeface="+mj-ea"/>
                <a:ea typeface="+mj-ea"/>
              </a:rPr>
              <a:t>優旗</a:t>
            </a:r>
            <a:endParaRPr kumimoji="1" lang="ja-JP" altLang="en-US" sz="3600" dirty="0">
              <a:latin typeface="+mj-ea"/>
              <a:ea typeface="+mj-ea"/>
            </a:endParaRPr>
          </a:p>
        </p:txBody>
      </p:sp>
      <p:sp>
        <p:nvSpPr>
          <p:cNvPr id="15" name="正方形/長方形 14"/>
          <p:cNvSpPr/>
          <p:nvPr/>
        </p:nvSpPr>
        <p:spPr>
          <a:xfrm>
            <a:off x="6961531" y="3149600"/>
            <a:ext cx="1926000" cy="3594100"/>
          </a:xfrm>
          <a:prstGeom prst="rect">
            <a:avLst/>
          </a:prstGeom>
          <a:solidFill>
            <a:srgbClr val="62C43C"/>
          </a:solidFill>
          <a:ln w="19050">
            <a:noFill/>
          </a:ln>
        </p:spPr>
        <p:style>
          <a:lnRef idx="1">
            <a:schemeClr val="accent1"/>
          </a:lnRef>
          <a:fillRef idx="3">
            <a:schemeClr val="accent1"/>
          </a:fillRef>
          <a:effectRef idx="2">
            <a:schemeClr val="accent1"/>
          </a:effectRef>
          <a:fontRef idx="minor">
            <a:schemeClr val="lt1"/>
          </a:fontRef>
        </p:style>
        <p:txBody>
          <a:bodyPr vert="eaVert" rtlCol="0" anchor="ctr"/>
          <a:lstStyle/>
          <a:p>
            <a:r>
              <a:rPr kumimoji="1" lang="ja-JP" altLang="en-US" sz="3600" dirty="0" smtClean="0"/>
              <a:t>　</a:t>
            </a:r>
            <a:r>
              <a:rPr lang="ja-JP" altLang="en-US" sz="3600" dirty="0" smtClean="0"/>
              <a:t>宮嶋</a:t>
            </a:r>
            <a:r>
              <a:rPr kumimoji="1" lang="ja-JP" altLang="en-US" sz="3600" dirty="0" smtClean="0"/>
              <a:t>　</a:t>
            </a:r>
            <a:r>
              <a:rPr lang="ja-JP" altLang="en-US" sz="3600" dirty="0" smtClean="0"/>
              <a:t>裕太</a:t>
            </a:r>
            <a:endParaRPr kumimoji="1" lang="ja-JP" altLang="en-US" sz="3600" dirty="0"/>
          </a:p>
        </p:txBody>
      </p:sp>
      <p:sp>
        <p:nvSpPr>
          <p:cNvPr id="16" name="正方形/長方形 15"/>
          <p:cNvSpPr/>
          <p:nvPr/>
        </p:nvSpPr>
        <p:spPr>
          <a:xfrm>
            <a:off x="256672" y="3149600"/>
            <a:ext cx="1926000" cy="3594100"/>
          </a:xfrm>
          <a:prstGeom prst="rect">
            <a:avLst/>
          </a:prstGeom>
          <a:solidFill>
            <a:schemeClr val="accent2"/>
          </a:solidFill>
          <a:ln w="28575">
            <a:noFill/>
          </a:ln>
        </p:spPr>
        <p:style>
          <a:lnRef idx="1">
            <a:schemeClr val="accent1"/>
          </a:lnRef>
          <a:fillRef idx="3">
            <a:schemeClr val="accent1"/>
          </a:fillRef>
          <a:effectRef idx="2">
            <a:schemeClr val="accent1"/>
          </a:effectRef>
          <a:fontRef idx="minor">
            <a:schemeClr val="lt1"/>
          </a:fontRef>
        </p:style>
        <p:txBody>
          <a:bodyPr vert="eaVert" rtlCol="0" anchor="ctr"/>
          <a:lstStyle/>
          <a:p>
            <a:r>
              <a:rPr kumimoji="1" lang="ja-JP" altLang="en-US" sz="3600" dirty="0" smtClean="0"/>
              <a:t>　</a:t>
            </a:r>
            <a:r>
              <a:rPr lang="en-US" altLang="en-US" sz="3600" dirty="0" smtClean="0">
                <a:latin typeface="+mj-ea"/>
                <a:ea typeface="+mj-ea"/>
              </a:rPr>
              <a:t>中島</a:t>
            </a:r>
            <a:r>
              <a:rPr lang="ja-JP" altLang="en-US" sz="3600" dirty="0" smtClean="0">
                <a:latin typeface="+mj-ea"/>
                <a:ea typeface="+mj-ea"/>
              </a:rPr>
              <a:t>　</a:t>
            </a:r>
            <a:r>
              <a:rPr lang="en-US" altLang="en-US" sz="3600" dirty="0" smtClean="0">
                <a:latin typeface="+mj-ea"/>
                <a:ea typeface="+mj-ea"/>
              </a:rPr>
              <a:t>遥希</a:t>
            </a:r>
            <a:endParaRPr kumimoji="1" lang="ja-JP" altLang="en-US" sz="3600" dirty="0">
              <a:latin typeface="+mj-ea"/>
              <a:ea typeface="+mj-ea"/>
            </a:endParaRPr>
          </a:p>
        </p:txBody>
      </p:sp>
      <p:sp>
        <p:nvSpPr>
          <p:cNvPr id="17" name="テキスト ボックス 16"/>
          <p:cNvSpPr txBox="1"/>
          <p:nvPr/>
        </p:nvSpPr>
        <p:spPr>
          <a:xfrm>
            <a:off x="0" y="0"/>
            <a:ext cx="1450638" cy="1200329"/>
          </a:xfrm>
          <a:prstGeom prst="rect">
            <a:avLst/>
          </a:prstGeom>
          <a:noFill/>
        </p:spPr>
        <p:txBody>
          <a:bodyPr wrap="none" rtlCol="0">
            <a:spAutoFit/>
          </a:bodyPr>
          <a:lstStyle/>
          <a:p>
            <a:r>
              <a:rPr kumimoji="1" lang="en-US" altLang="ja-JP" sz="7200" dirty="0" smtClean="0">
                <a:latin typeface="+mj-ea"/>
                <a:ea typeface="+mj-ea"/>
              </a:rPr>
              <a:t>5</a:t>
            </a:r>
            <a:r>
              <a:rPr kumimoji="1" lang="ja-JP" altLang="en-US" sz="5400" dirty="0" smtClean="0">
                <a:latin typeface="+mj-ea"/>
                <a:ea typeface="+mj-ea"/>
              </a:rPr>
              <a:t>班</a:t>
            </a:r>
            <a:endParaRPr kumimoji="1" lang="ja-JP" altLang="en-US" sz="5400" dirty="0">
              <a:latin typeface="+mj-ea"/>
              <a:ea typeface="+mj-ea"/>
            </a:endParaRPr>
          </a:p>
        </p:txBody>
      </p:sp>
      <p:pic>
        <p:nvPicPr>
          <p:cNvPr id="3" name="図 2" descr="ファイル_001.jpeg"/>
          <p:cNvPicPr>
            <a:picLocks noChangeAspect="1"/>
          </p:cNvPicPr>
          <p:nvPr/>
        </p:nvPicPr>
        <p:blipFill rotWithShape="1">
          <a:blip r:embed="rId5">
            <a:extLst>
              <a:ext uri="{28A0092B-C50C-407E-A947-70E740481C1C}">
                <a14:useLocalDpi xmlns:a14="http://schemas.microsoft.com/office/drawing/2010/main" val="0"/>
              </a:ext>
            </a:extLst>
          </a:blip>
          <a:srcRect l="19162" t="10231" r="23614" b="14668"/>
          <a:stretch/>
        </p:blipFill>
        <p:spPr>
          <a:xfrm rot="5400000">
            <a:off x="4686208" y="1215566"/>
            <a:ext cx="1949269" cy="1918801"/>
          </a:xfrm>
          <a:prstGeom prst="rect">
            <a:avLst/>
          </a:prstGeom>
        </p:spPr>
      </p:pic>
    </p:spTree>
    <p:extLst>
      <p:ext uri="{BB962C8B-B14F-4D97-AF65-F5344CB8AC3E}">
        <p14:creationId xmlns:p14="http://schemas.microsoft.com/office/powerpoint/2010/main" val="22099159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 png」の画像検索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65088" y="1785625"/>
            <a:ext cx="1076518" cy="63084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2689477" y="954238"/>
            <a:ext cx="3762168" cy="523220"/>
          </a:xfrm>
          <a:prstGeom prst="rect">
            <a:avLst/>
          </a:prstGeom>
          <a:noFill/>
        </p:spPr>
        <p:txBody>
          <a:bodyPr wrap="square" rtlCol="0">
            <a:spAutoFit/>
          </a:bodyPr>
          <a:lstStyle/>
          <a:p>
            <a:r>
              <a:rPr lang="en-US" altLang="ja-JP" sz="2800" dirty="0" smtClean="0">
                <a:latin typeface="メイリオ"/>
                <a:ea typeface="メイリオ"/>
                <a:cs typeface="メイリオ"/>
              </a:rPr>
              <a:t>《</a:t>
            </a:r>
            <a:r>
              <a:rPr lang="ja-JP" altLang="en-US" sz="2800" dirty="0" smtClean="0">
                <a:latin typeface="メイリオ"/>
                <a:ea typeface="メイリオ"/>
                <a:cs typeface="メイリオ"/>
              </a:rPr>
              <a:t>従来型</a:t>
            </a:r>
            <a:r>
              <a:rPr lang="ja-JP" altLang="en-US" sz="2800" dirty="0">
                <a:latin typeface="メイリオ"/>
                <a:ea typeface="メイリオ"/>
                <a:cs typeface="メイリオ"/>
              </a:rPr>
              <a:t>の販売</a:t>
            </a:r>
            <a:r>
              <a:rPr lang="ja-JP" altLang="en-US" sz="2800" dirty="0" smtClean="0">
                <a:latin typeface="メイリオ"/>
                <a:ea typeface="メイリオ"/>
                <a:cs typeface="メイリオ"/>
              </a:rPr>
              <a:t>形態</a:t>
            </a:r>
            <a:r>
              <a:rPr lang="en-US" altLang="ja-JP" sz="2800" dirty="0" smtClean="0">
                <a:latin typeface="メイリオ"/>
                <a:ea typeface="メイリオ"/>
                <a:cs typeface="メイリオ"/>
              </a:rPr>
              <a:t>》</a:t>
            </a:r>
            <a:endParaRPr lang="en-US" altLang="ja-JP" sz="2800" dirty="0">
              <a:latin typeface="メイリオ"/>
              <a:ea typeface="メイリオ"/>
              <a:cs typeface="メイリオ"/>
            </a:endParaRPr>
          </a:p>
        </p:txBody>
      </p:sp>
      <p:grpSp>
        <p:nvGrpSpPr>
          <p:cNvPr id="16" name="グループ化 15"/>
          <p:cNvGrpSpPr/>
          <p:nvPr/>
        </p:nvGrpSpPr>
        <p:grpSpPr>
          <a:xfrm>
            <a:off x="7624255" y="1477458"/>
            <a:ext cx="1010653" cy="1066380"/>
            <a:chOff x="6511174" y="4045933"/>
            <a:chExt cx="1721039" cy="1815935"/>
          </a:xfrm>
        </p:grpSpPr>
        <p:sp>
          <p:nvSpPr>
            <p:cNvPr id="14" name="円/楕円 13"/>
            <p:cNvSpPr/>
            <p:nvPr/>
          </p:nvSpPr>
          <p:spPr>
            <a:xfrm>
              <a:off x="6576293" y="5651058"/>
              <a:ext cx="1655920" cy="210810"/>
            </a:xfrm>
            <a:prstGeom prst="ellipse">
              <a:avLst/>
            </a:prstGeom>
            <a:solidFill>
              <a:schemeClr val="tx1">
                <a:lumMod val="50000"/>
                <a:lumOff val="50000"/>
              </a:schemeClr>
            </a:solidFill>
            <a:ln>
              <a:noFill/>
            </a:ln>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0" name="Picture 2" descr="「図書館　 イラスト　」の画像検索結果"/>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46470"/>
            <a:stretch/>
          </p:blipFill>
          <p:spPr bwMode="auto">
            <a:xfrm>
              <a:off x="7346649" y="4380256"/>
              <a:ext cx="797338" cy="1363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主婦　 イラスト　買い物」の画像検索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1174" y="4045933"/>
              <a:ext cx="828387" cy="17668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グループ化 16"/>
          <p:cNvGrpSpPr/>
          <p:nvPr/>
        </p:nvGrpSpPr>
        <p:grpSpPr>
          <a:xfrm>
            <a:off x="352629" y="1425116"/>
            <a:ext cx="827699" cy="1103194"/>
            <a:chOff x="47094" y="3901086"/>
            <a:chExt cx="1428750" cy="1904303"/>
          </a:xfrm>
        </p:grpSpPr>
        <p:pic>
          <p:nvPicPr>
            <p:cNvPr id="3074" name="Picture 2" descr="「生産者 イラスト」の画像検索結果"/>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094" y="3901086"/>
              <a:ext cx="1428750" cy="1847851"/>
            </a:xfrm>
            <a:prstGeom prst="rect">
              <a:avLst/>
            </a:prstGeom>
            <a:noFill/>
            <a:extLst>
              <a:ext uri="{909E8E84-426E-40dd-AFC4-6F175D3DCCD1}">
                <a14:hiddenFill xmlns:a14="http://schemas.microsoft.com/office/drawing/2010/main">
                  <a:solidFill>
                    <a:srgbClr val="FFFFFF"/>
                  </a:solidFill>
                </a14:hiddenFill>
              </a:ext>
            </a:extLst>
          </p:spPr>
        </p:pic>
        <p:sp>
          <p:nvSpPr>
            <p:cNvPr id="13" name="円/楕円 12"/>
            <p:cNvSpPr/>
            <p:nvPr/>
          </p:nvSpPr>
          <p:spPr>
            <a:xfrm>
              <a:off x="141793" y="5690656"/>
              <a:ext cx="1201783" cy="114733"/>
            </a:xfrm>
            <a:prstGeom prst="ellipse">
              <a:avLst/>
            </a:prstGeom>
            <a:solidFill>
              <a:schemeClr val="tx1">
                <a:lumMod val="50000"/>
                <a:lumOff val="50000"/>
              </a:schemeClr>
            </a:solidFill>
            <a:ln>
              <a:noFill/>
            </a:ln>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8" name="テキスト ボックス 17"/>
          <p:cNvSpPr txBox="1"/>
          <p:nvPr/>
        </p:nvSpPr>
        <p:spPr>
          <a:xfrm>
            <a:off x="7661890" y="2508120"/>
            <a:ext cx="1107996"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消費者</a:t>
            </a:r>
          </a:p>
        </p:txBody>
      </p:sp>
      <p:sp>
        <p:nvSpPr>
          <p:cNvPr id="20" name="テキスト ボックス 19"/>
          <p:cNvSpPr txBox="1"/>
          <p:nvPr/>
        </p:nvSpPr>
        <p:spPr>
          <a:xfrm>
            <a:off x="185935" y="2508120"/>
            <a:ext cx="1107996"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rPr>
              <a:t>生産</a:t>
            </a:r>
            <a:r>
              <a:rPr kumimoji="1" lang="ja-JP" altLang="en-US" sz="2400" dirty="0">
                <a:latin typeface="メイリオ" panose="020B0604030504040204" pitchFamily="50" charset="-128"/>
                <a:ea typeface="メイリオ" panose="020B0604030504040204" pitchFamily="50" charset="-128"/>
              </a:rPr>
              <a:t>者</a:t>
            </a:r>
          </a:p>
        </p:txBody>
      </p:sp>
      <p:cxnSp>
        <p:nvCxnSpPr>
          <p:cNvPr id="23" name="直線矢印コネクタ 22"/>
          <p:cNvCxnSpPr/>
          <p:nvPr/>
        </p:nvCxnSpPr>
        <p:spPr>
          <a:xfrm>
            <a:off x="1304778" y="2733322"/>
            <a:ext cx="6399945" cy="0"/>
          </a:xfrm>
          <a:prstGeom prst="straightConnector1">
            <a:avLst/>
          </a:prstGeom>
          <a:ln w="76200">
            <a:solidFill>
              <a:schemeClr val="bg1">
                <a:lumMod val="5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4" name="正方形/長方形 23"/>
          <p:cNvSpPr/>
          <p:nvPr/>
        </p:nvSpPr>
        <p:spPr>
          <a:xfrm>
            <a:off x="5463563" y="2551934"/>
            <a:ext cx="877163" cy="369332"/>
          </a:xfrm>
          <a:prstGeom prst="rect">
            <a:avLst/>
          </a:prstGeom>
          <a:solidFill>
            <a:schemeClr val="bg1"/>
          </a:solidFill>
          <a:ln w="28575">
            <a:solidFill>
              <a:srgbClr val="7F7F7F"/>
            </a:solidFill>
          </a:ln>
        </p:spPr>
        <p:txBody>
          <a:bodyPr wrap="none">
            <a:spAutoFit/>
          </a:bodyPr>
          <a:lstStyle/>
          <a:p>
            <a:r>
              <a:rPr lang="ja-JP" altLang="en-US" dirty="0">
                <a:latin typeface="メイリオ"/>
                <a:ea typeface="メイリオ"/>
              </a:rPr>
              <a:t>販売店</a:t>
            </a:r>
            <a:endParaRPr lang="ja-JP" altLang="en-US" dirty="0"/>
          </a:p>
        </p:txBody>
      </p:sp>
      <p:sp>
        <p:nvSpPr>
          <p:cNvPr id="36" name="正方形/長方形 35"/>
          <p:cNvSpPr/>
          <p:nvPr/>
        </p:nvSpPr>
        <p:spPr>
          <a:xfrm>
            <a:off x="2112611" y="2548656"/>
            <a:ext cx="1309974" cy="369332"/>
          </a:xfrm>
          <a:prstGeom prst="rect">
            <a:avLst/>
          </a:prstGeom>
          <a:solidFill>
            <a:schemeClr val="bg1"/>
          </a:solidFill>
          <a:ln w="28575">
            <a:solidFill>
              <a:srgbClr val="7F7F7F"/>
            </a:solidFill>
          </a:ln>
        </p:spPr>
        <p:txBody>
          <a:bodyPr wrap="none">
            <a:spAutoFit/>
          </a:bodyPr>
          <a:lstStyle/>
          <a:p>
            <a:r>
              <a:rPr lang="ja-JP" altLang="en-US" dirty="0">
                <a:latin typeface="メイリオ"/>
                <a:ea typeface="メイリオ"/>
                <a:cs typeface="メイリオ"/>
              </a:rPr>
              <a:t>ＪＡ</a:t>
            </a:r>
            <a:r>
              <a:rPr lang="en-US" altLang="ja-JP" dirty="0">
                <a:latin typeface="メイリオ"/>
                <a:ea typeface="メイリオ"/>
                <a:cs typeface="メイリオ"/>
              </a:rPr>
              <a:t>(</a:t>
            </a:r>
            <a:r>
              <a:rPr lang="ja-JP" altLang="en-US" dirty="0">
                <a:latin typeface="メイリオ"/>
                <a:ea typeface="メイリオ"/>
                <a:cs typeface="メイリオ"/>
              </a:rPr>
              <a:t>農協</a:t>
            </a:r>
            <a:r>
              <a:rPr lang="en-US" altLang="ja-JP" dirty="0">
                <a:latin typeface="メイリオ"/>
                <a:ea typeface="メイリオ"/>
                <a:cs typeface="メイリオ"/>
              </a:rPr>
              <a:t>)</a:t>
            </a:r>
            <a:endParaRPr lang="ja-JP" altLang="en-US" dirty="0"/>
          </a:p>
        </p:txBody>
      </p:sp>
      <p:cxnSp>
        <p:nvCxnSpPr>
          <p:cNvPr id="40" name="直線矢印コネクタ 39"/>
          <p:cNvCxnSpPr/>
          <p:nvPr/>
        </p:nvCxnSpPr>
        <p:spPr>
          <a:xfrm>
            <a:off x="3258404" y="5673771"/>
            <a:ext cx="2627192" cy="0"/>
          </a:xfrm>
          <a:prstGeom prst="straightConnector1">
            <a:avLst/>
          </a:prstGeom>
          <a:ln w="76200">
            <a:solidFill>
              <a:srgbClr val="62C43C"/>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9" name="正方形/長方形 38"/>
          <p:cNvSpPr/>
          <p:nvPr/>
        </p:nvSpPr>
        <p:spPr>
          <a:xfrm>
            <a:off x="2689477" y="3066419"/>
            <a:ext cx="3739100" cy="523220"/>
          </a:xfrm>
          <a:prstGeom prst="rect">
            <a:avLst/>
          </a:prstGeom>
          <a:noFill/>
          <a:ln w="28575">
            <a:noFill/>
          </a:ln>
        </p:spPr>
        <p:txBody>
          <a:bodyPr wrap="none">
            <a:spAutoFit/>
          </a:bodyPr>
          <a:lstStyle/>
          <a:p>
            <a:r>
              <a:rPr lang="en-US" altLang="ja-JP" sz="2800" dirty="0" smtClean="0">
                <a:latin typeface="メイリオ"/>
                <a:ea typeface="メイリオ"/>
                <a:cs typeface="メイリオ"/>
              </a:rPr>
              <a:t>《Farmers</a:t>
            </a:r>
            <a:r>
              <a:rPr lang="en-US" altLang="ja-JP" sz="2800" dirty="0">
                <a:latin typeface="メイリオ"/>
                <a:ea typeface="メイリオ"/>
                <a:cs typeface="メイリオ"/>
              </a:rPr>
              <a:t>’ </a:t>
            </a:r>
            <a:r>
              <a:rPr lang="en-US" altLang="ja-JP" sz="2800" dirty="0" smtClean="0">
                <a:latin typeface="メイリオ"/>
                <a:ea typeface="メイリオ"/>
                <a:cs typeface="メイリオ"/>
              </a:rPr>
              <a:t>Market》</a:t>
            </a:r>
            <a:endParaRPr lang="ja-JP" altLang="en-US" sz="2800" dirty="0"/>
          </a:p>
        </p:txBody>
      </p:sp>
      <p:pic>
        <p:nvPicPr>
          <p:cNvPr id="3088" name="Picture 16" descr="「やおや　イラスト」の画像検索結果"/>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81999" y="1557898"/>
            <a:ext cx="1069646" cy="931762"/>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p:cNvSpPr/>
          <p:nvPr/>
        </p:nvSpPr>
        <p:spPr>
          <a:xfrm>
            <a:off x="3921826" y="2559860"/>
            <a:ext cx="1107996" cy="369332"/>
          </a:xfrm>
          <a:prstGeom prst="rect">
            <a:avLst/>
          </a:prstGeom>
          <a:solidFill>
            <a:schemeClr val="bg1"/>
          </a:solidFill>
          <a:ln w="28575">
            <a:solidFill>
              <a:srgbClr val="7F7F7F"/>
            </a:solidFill>
          </a:ln>
        </p:spPr>
        <p:txBody>
          <a:bodyPr wrap="none">
            <a:spAutoFit/>
          </a:bodyPr>
          <a:lstStyle/>
          <a:p>
            <a:r>
              <a:rPr lang="ja-JP" altLang="en-US" dirty="0">
                <a:latin typeface="メイリオ"/>
                <a:ea typeface="メイリオ"/>
                <a:cs typeface="メイリオ"/>
              </a:rPr>
              <a:t>仲卸業者</a:t>
            </a:r>
            <a:endParaRPr lang="ja-JP" altLang="en-US" dirty="0"/>
          </a:p>
        </p:txBody>
      </p:sp>
      <p:sp>
        <p:nvSpPr>
          <p:cNvPr id="46" name="テキスト ボックス 45"/>
          <p:cNvSpPr txBox="1"/>
          <p:nvPr/>
        </p:nvSpPr>
        <p:spPr>
          <a:xfrm>
            <a:off x="6428577" y="5448705"/>
            <a:ext cx="1107996"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消費者</a:t>
            </a:r>
          </a:p>
        </p:txBody>
      </p:sp>
      <p:pic>
        <p:nvPicPr>
          <p:cNvPr id="47" name="Picture 2" descr="「生産者 イラスト」の画像検索結果"/>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53587" y="4278923"/>
            <a:ext cx="925795" cy="1197363"/>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グループ化 47"/>
          <p:cNvGrpSpPr/>
          <p:nvPr/>
        </p:nvGrpSpPr>
        <p:grpSpPr>
          <a:xfrm>
            <a:off x="6340726" y="4278923"/>
            <a:ext cx="1127713" cy="1204168"/>
            <a:chOff x="6536382" y="4058537"/>
            <a:chExt cx="1663080" cy="1775829"/>
          </a:xfrm>
        </p:grpSpPr>
        <p:sp>
          <p:nvSpPr>
            <p:cNvPr id="49" name="円/楕円 48"/>
            <p:cNvSpPr/>
            <p:nvPr/>
          </p:nvSpPr>
          <p:spPr>
            <a:xfrm>
              <a:off x="6624610" y="5651057"/>
              <a:ext cx="1574852" cy="183309"/>
            </a:xfrm>
            <a:prstGeom prst="ellipse">
              <a:avLst/>
            </a:prstGeom>
            <a:solidFill>
              <a:schemeClr val="tx1">
                <a:lumMod val="50000"/>
                <a:lumOff val="50000"/>
              </a:schemeClr>
            </a:solidFill>
            <a:ln>
              <a:noFill/>
            </a:ln>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0" name="Picture 2" descr="「図書館　 イラスト　」の画像検索結果"/>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42745"/>
            <a:stretch/>
          </p:blipFill>
          <p:spPr bwMode="auto">
            <a:xfrm>
              <a:off x="7346649" y="4380254"/>
              <a:ext cx="852813" cy="136312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主婦　 イラスト　買い物」の画像検索結果"/>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36382" y="4058537"/>
              <a:ext cx="828387" cy="1766824"/>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テキスト ボックス 52"/>
          <p:cNvSpPr txBox="1"/>
          <p:nvPr/>
        </p:nvSpPr>
        <p:spPr>
          <a:xfrm>
            <a:off x="1846126" y="5448705"/>
            <a:ext cx="1107996"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rPr>
              <a:t>生産</a:t>
            </a:r>
            <a:r>
              <a:rPr kumimoji="1" lang="ja-JP" altLang="en-US" sz="2400" dirty="0">
                <a:latin typeface="メイリオ" panose="020B0604030504040204" pitchFamily="50" charset="-128"/>
                <a:ea typeface="メイリオ" panose="020B0604030504040204" pitchFamily="50" charset="-128"/>
              </a:rPr>
              <a:t>者</a:t>
            </a:r>
          </a:p>
        </p:txBody>
      </p:sp>
      <p:sp>
        <p:nvSpPr>
          <p:cNvPr id="59" name="正方形/長方形 58"/>
          <p:cNvSpPr/>
          <p:nvPr/>
        </p:nvSpPr>
        <p:spPr>
          <a:xfrm>
            <a:off x="4103851" y="5417927"/>
            <a:ext cx="902811" cy="523220"/>
          </a:xfrm>
          <a:prstGeom prst="rect">
            <a:avLst/>
          </a:prstGeom>
          <a:solidFill>
            <a:schemeClr val="bg1"/>
          </a:solidFill>
          <a:ln w="28575">
            <a:solidFill>
              <a:srgbClr val="62C43C"/>
            </a:solidFill>
          </a:ln>
        </p:spPr>
        <p:txBody>
          <a:bodyPr wrap="none">
            <a:spAutoFit/>
          </a:bodyPr>
          <a:lstStyle/>
          <a:p>
            <a:r>
              <a:rPr lang="ja-JP" altLang="en-US" sz="2800" dirty="0">
                <a:latin typeface="メイリオ" panose="020B0604030504040204" pitchFamily="50" charset="-128"/>
                <a:ea typeface="メイリオ" panose="020B0604030504040204" pitchFamily="50" charset="-128"/>
              </a:rPr>
              <a:t>直接</a:t>
            </a:r>
          </a:p>
        </p:txBody>
      </p:sp>
      <p:sp>
        <p:nvSpPr>
          <p:cNvPr id="6" name="正方形/長方形 5"/>
          <p:cNvSpPr/>
          <p:nvPr/>
        </p:nvSpPr>
        <p:spPr>
          <a:xfrm>
            <a:off x="0" y="803923"/>
            <a:ext cx="9144000" cy="219052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タイトル 1"/>
          <p:cNvSpPr txBox="1">
            <a:spLocks/>
          </p:cNvSpPr>
          <p:nvPr/>
        </p:nvSpPr>
        <p:spPr>
          <a:xfrm>
            <a:off x="818441" y="6035082"/>
            <a:ext cx="7507117" cy="731809"/>
          </a:xfrm>
          <a:prstGeom prst="rect">
            <a:avLst/>
          </a:prstGeom>
          <a:solidFill>
            <a:schemeClr val="bg1"/>
          </a:solidFill>
          <a:ln w="28575" cmpd="sng">
            <a:solidFill>
              <a:srgbClr val="E9506B"/>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メイリオ"/>
                <a:ea typeface="メイリオ"/>
                <a:cs typeface="メイリオ"/>
              </a:rPr>
              <a:t>新たな</a:t>
            </a:r>
            <a:r>
              <a:rPr lang="ja-JP" altLang="en-US" sz="3200" dirty="0" smtClean="0">
                <a:latin typeface="メイリオ"/>
                <a:ea typeface="メイリオ"/>
                <a:cs typeface="メイリオ"/>
              </a:rPr>
              <a:t>コミュニティ創出</a:t>
            </a:r>
            <a:r>
              <a:rPr lang="ja-JP" altLang="en-US" sz="3200" dirty="0">
                <a:latin typeface="メイリオ"/>
                <a:ea typeface="メイリオ"/>
                <a:cs typeface="メイリオ"/>
              </a:rPr>
              <a:t>の場</a:t>
            </a:r>
            <a:endParaRPr lang="en-US" altLang="ja-JP" sz="3200" dirty="0">
              <a:latin typeface="メイリオ"/>
              <a:ea typeface="メイリオ"/>
              <a:cs typeface="メイリオ"/>
            </a:endParaRPr>
          </a:p>
        </p:txBody>
      </p:sp>
      <p:pic>
        <p:nvPicPr>
          <p:cNvPr id="52" name="図 51" descr="Farmars' Market.psd"/>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83439" y="3709223"/>
            <a:ext cx="2777123" cy="1562132"/>
          </a:xfrm>
          <a:prstGeom prst="rect">
            <a:avLst/>
          </a:prstGeom>
        </p:spPr>
      </p:pic>
      <p:sp>
        <p:nvSpPr>
          <p:cNvPr id="3" name="スライド番号プレースホルダー 2"/>
          <p:cNvSpPr>
            <a:spLocks noGrp="1"/>
          </p:cNvSpPr>
          <p:nvPr>
            <p:ph type="sldNum" sz="quarter" idx="12"/>
          </p:nvPr>
        </p:nvSpPr>
        <p:spPr/>
        <p:txBody>
          <a:bodyPr/>
          <a:lstStyle/>
          <a:p>
            <a:fld id="{34EE0B4D-4B59-374D-A284-0D27F4B4CF87}" type="slidenum">
              <a:rPr kumimoji="1" lang="ja-JP" altLang="en-US" smtClean="0"/>
              <a:t>10</a:t>
            </a:fld>
            <a:endParaRPr kumimoji="1" lang="ja-JP" altLang="en-US"/>
          </a:p>
        </p:txBody>
      </p:sp>
      <p:sp>
        <p:nvSpPr>
          <p:cNvPr id="42" name="タイトル 1"/>
          <p:cNvSpPr txBox="1">
            <a:spLocks/>
          </p:cNvSpPr>
          <p:nvPr/>
        </p:nvSpPr>
        <p:spPr>
          <a:xfrm>
            <a:off x="0" y="16974"/>
            <a:ext cx="9144000" cy="900000"/>
          </a:xfrm>
          <a:prstGeom prst="rect">
            <a:avLst/>
          </a:prstGeom>
          <a:solidFill>
            <a:srgbClr val="62C43C"/>
          </a:solidFill>
          <a:ln>
            <a:solidFill>
              <a:srgbClr val="62C43C"/>
            </a:solidFill>
          </a:ln>
          <a:effectLst>
            <a:softEdge rad="127000"/>
          </a:effectLst>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solidFill>
                  <a:srgbClr val="191919"/>
                </a:solidFill>
                <a:latin typeface="メイリオ"/>
                <a:ea typeface="メイリオ"/>
                <a:cs typeface="メイリオ"/>
              </a:rPr>
              <a:t>駅前</a:t>
            </a:r>
            <a:r>
              <a:rPr lang="en-US" altLang="ja-JP" sz="3600" dirty="0">
                <a:solidFill>
                  <a:srgbClr val="191919"/>
                </a:solidFill>
                <a:latin typeface="メイリオ"/>
                <a:ea typeface="メイリオ"/>
                <a:cs typeface="メイリオ"/>
              </a:rPr>
              <a:t>Farmers’ Market</a:t>
            </a:r>
            <a:endParaRPr lang="ja-JP" altLang="en-US" sz="3600" dirty="0">
              <a:solidFill>
                <a:srgbClr val="191919"/>
              </a:solidFill>
              <a:latin typeface="メイリオ"/>
              <a:ea typeface="メイリオ"/>
              <a:cs typeface="メイリオ"/>
            </a:endParaRPr>
          </a:p>
        </p:txBody>
      </p:sp>
      <p:pic>
        <p:nvPicPr>
          <p:cNvPr id="56" name="図 55" descr="202694-200.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977" y="0"/>
            <a:ext cx="949360" cy="949360"/>
          </a:xfrm>
          <a:prstGeom prst="rect">
            <a:avLst/>
          </a:prstGeom>
        </p:spPr>
      </p:pic>
      <p:sp>
        <p:nvSpPr>
          <p:cNvPr id="60" name="角丸四角形吹き出し 59"/>
          <p:cNvSpPr/>
          <p:nvPr/>
        </p:nvSpPr>
        <p:spPr>
          <a:xfrm>
            <a:off x="176502" y="3867354"/>
            <a:ext cx="1641669" cy="966366"/>
          </a:xfrm>
          <a:prstGeom prst="wedgeRoundRectCallout">
            <a:avLst>
              <a:gd name="adj1" fmla="val 39299"/>
              <a:gd name="adj2" fmla="val 66908"/>
              <a:gd name="adj3" fmla="val 16667"/>
            </a:avLst>
          </a:prstGeom>
          <a:no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chemeClr val="tx1"/>
                </a:solidFill>
                <a:latin typeface="メイリオ" panose="020B0604030504040204" pitchFamily="50" charset="-128"/>
                <a:ea typeface="メイリオ" panose="020B0604030504040204" pitchFamily="50" charset="-128"/>
              </a:rPr>
              <a:t>意欲向上</a:t>
            </a:r>
            <a:endParaRPr kumimoji="1" lang="en-US" altLang="ja-JP" sz="2000" dirty="0" smtClean="0">
              <a:solidFill>
                <a:schemeClr val="tx1"/>
              </a:solidFill>
              <a:latin typeface="メイリオ" panose="020B0604030504040204" pitchFamily="50" charset="-128"/>
              <a:ea typeface="メイリオ" panose="020B0604030504040204" pitchFamily="50" charset="-128"/>
            </a:endParaRPr>
          </a:p>
          <a:p>
            <a:pPr algn="ctr"/>
            <a:r>
              <a:rPr lang="ja-JP" altLang="en-US" sz="2000" dirty="0" smtClean="0">
                <a:solidFill>
                  <a:schemeClr val="tx1"/>
                </a:solidFill>
                <a:latin typeface="メイリオ" panose="020B0604030504040204" pitchFamily="50" charset="-128"/>
                <a:ea typeface="メイリオ" panose="020B0604030504040204" pitchFamily="50" charset="-128"/>
              </a:rPr>
              <a:t>ニーズ把握</a:t>
            </a:r>
            <a:endParaRPr kumimoji="1" lang="ja-JP" altLang="en-US" sz="2000" dirty="0">
              <a:solidFill>
                <a:schemeClr val="tx1"/>
              </a:solidFill>
              <a:latin typeface="メイリオ" panose="020B0604030504040204" pitchFamily="50" charset="-128"/>
              <a:ea typeface="メイリオ" panose="020B0604030504040204" pitchFamily="50" charset="-128"/>
            </a:endParaRPr>
          </a:p>
        </p:txBody>
      </p:sp>
      <p:sp>
        <p:nvSpPr>
          <p:cNvPr id="62" name="角丸四角形吹き出し 61"/>
          <p:cNvSpPr/>
          <p:nvPr/>
        </p:nvSpPr>
        <p:spPr>
          <a:xfrm>
            <a:off x="7617854" y="3709223"/>
            <a:ext cx="1348410" cy="1144568"/>
          </a:xfrm>
          <a:prstGeom prst="wedgeRoundRectCallout">
            <a:avLst>
              <a:gd name="adj1" fmla="val -39064"/>
              <a:gd name="adj2" fmla="val 61503"/>
              <a:gd name="adj3" fmla="val 16667"/>
            </a:avLst>
          </a:prstGeom>
          <a:no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chemeClr val="tx1"/>
                </a:solidFill>
                <a:latin typeface="メイリオ" panose="020B0604030504040204" pitchFamily="50" charset="-128"/>
                <a:ea typeface="メイリオ" panose="020B0604030504040204" pitchFamily="50" charset="-128"/>
              </a:rPr>
              <a:t>新鮮</a:t>
            </a:r>
            <a:endParaRPr kumimoji="1" lang="en-US" altLang="ja-JP" sz="2000" dirty="0" smtClean="0">
              <a:solidFill>
                <a:schemeClr val="tx1"/>
              </a:solidFill>
              <a:latin typeface="メイリオ" panose="020B0604030504040204" pitchFamily="50" charset="-128"/>
              <a:ea typeface="メイリオ" panose="020B0604030504040204" pitchFamily="50" charset="-128"/>
            </a:endParaRPr>
          </a:p>
          <a:p>
            <a:pPr algn="ctr"/>
            <a:r>
              <a:rPr lang="ja-JP" altLang="en-US" sz="2000" dirty="0" smtClean="0">
                <a:solidFill>
                  <a:schemeClr val="tx1"/>
                </a:solidFill>
                <a:latin typeface="メイリオ" panose="020B0604030504040204" pitchFamily="50" charset="-128"/>
                <a:ea typeface="メイリオ" panose="020B0604030504040204" pitchFamily="50" charset="-128"/>
              </a:rPr>
              <a:t>安い</a:t>
            </a:r>
            <a:endParaRPr lang="en-US" altLang="ja-JP" sz="2000" dirty="0" smtClean="0">
              <a:solidFill>
                <a:schemeClr val="tx1"/>
              </a:solidFill>
              <a:latin typeface="メイリオ" panose="020B0604030504040204" pitchFamily="50" charset="-128"/>
              <a:ea typeface="メイリオ" panose="020B0604030504040204" pitchFamily="50" charset="-128"/>
            </a:endParaRPr>
          </a:p>
          <a:p>
            <a:pPr algn="ctr"/>
            <a:r>
              <a:rPr kumimoji="1" lang="ja-JP" altLang="en-US" sz="2000" dirty="0" smtClean="0">
                <a:solidFill>
                  <a:schemeClr val="tx1"/>
                </a:solidFill>
                <a:latin typeface="メイリオ" panose="020B0604030504040204" pitchFamily="50" charset="-128"/>
                <a:ea typeface="メイリオ" panose="020B0604030504040204" pitchFamily="50" charset="-128"/>
              </a:rPr>
              <a:t>安心</a:t>
            </a:r>
            <a:endParaRPr kumimoji="1" lang="ja-JP" altLang="en-US" sz="2000" dirty="0">
              <a:solidFill>
                <a:schemeClr val="tx1"/>
              </a:solidFill>
              <a:latin typeface="メイリオ" panose="020B0604030504040204" pitchFamily="50" charset="-128"/>
              <a:ea typeface="メイリオ" panose="020B0604030504040204" pitchFamily="50" charset="-128"/>
            </a:endParaRPr>
          </a:p>
        </p:txBody>
      </p:sp>
      <p:grpSp>
        <p:nvGrpSpPr>
          <p:cNvPr id="37" name="図形グループ 36"/>
          <p:cNvGrpSpPr/>
          <p:nvPr/>
        </p:nvGrpSpPr>
        <p:grpSpPr>
          <a:xfrm>
            <a:off x="7565692" y="99748"/>
            <a:ext cx="1648770" cy="1301337"/>
            <a:chOff x="7390543" y="144363"/>
            <a:chExt cx="1648770" cy="1301337"/>
          </a:xfrm>
        </p:grpSpPr>
        <p:sp>
          <p:nvSpPr>
            <p:cNvPr id="38" name="円/楕円 37"/>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1" name="図形グループ 40"/>
            <p:cNvGrpSpPr/>
            <p:nvPr/>
          </p:nvGrpSpPr>
          <p:grpSpPr>
            <a:xfrm>
              <a:off x="7552261" y="144363"/>
              <a:ext cx="1303216" cy="1301337"/>
              <a:chOff x="4690951" y="647548"/>
              <a:chExt cx="1303216" cy="1301337"/>
            </a:xfrm>
          </p:grpSpPr>
          <p:grpSp>
            <p:nvGrpSpPr>
              <p:cNvPr id="54" name="図形グループ 53"/>
              <p:cNvGrpSpPr/>
              <p:nvPr/>
            </p:nvGrpSpPr>
            <p:grpSpPr>
              <a:xfrm>
                <a:off x="4690951" y="1229090"/>
                <a:ext cx="1303216" cy="719795"/>
                <a:chOff x="4690951" y="1229090"/>
                <a:chExt cx="1303216" cy="719795"/>
              </a:xfrm>
            </p:grpSpPr>
            <p:pic>
              <p:nvPicPr>
                <p:cNvPr id="57" name="図 56" descr="119059m.jpg"/>
                <p:cNvPicPr>
                  <a:picLocks noChangeAspect="1"/>
                </p:cNvPicPr>
                <p:nvPr/>
              </p:nvPicPr>
              <p:blipFill>
                <a:blip r:embed="rId11" cstate="screen">
                  <a:extLst>
                    <a:ext uri="{BEBA8EAE-BF5A-486C-A8C5-ECC9F3942E4B}">
                      <a14:imgProps xmlns:a14="http://schemas.microsoft.com/office/drawing/2010/main">
                        <a14:imgLayer r:embed="rId12">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58" name="図 57" descr="119059m.jpg"/>
                <p:cNvPicPr>
                  <a:picLocks noChangeAspect="1"/>
                </p:cNvPicPr>
                <p:nvPr/>
              </p:nvPicPr>
              <p:blipFill>
                <a:blip r:embed="rId11" cstate="screen">
                  <a:extLst>
                    <a:ext uri="{BEBA8EAE-BF5A-486C-A8C5-ECC9F3942E4B}">
                      <a14:imgProps xmlns:a14="http://schemas.microsoft.com/office/drawing/2010/main">
                        <a14:imgLayer r:embed="rId13">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55" name="図 54" descr="30571.png"/>
              <p:cNvPicPr>
                <a:picLocks noChangeAspect="1"/>
              </p:cNvPicPr>
              <p:nvPr/>
            </p:nvPicPr>
            <p:blipFill>
              <a:blip r:embed="rId14" cstate="screen">
                <a:duotone>
                  <a:schemeClr val="accent1">
                    <a:shade val="45000"/>
                    <a:satMod val="135000"/>
                  </a:schemeClr>
                  <a:prstClr val="white"/>
                </a:duotone>
                <a:alphaModFix/>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43" name="角丸四角形 42"/>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時間・空間シェア</a:t>
              </a:r>
              <a:endParaRPr kumimoji="1" lang="en-US" altLang="ja-JP" dirty="0" smtClean="0">
                <a:solidFill>
                  <a:schemeClr val="bg1"/>
                </a:solidFill>
              </a:endParaRPr>
            </a:p>
          </p:txBody>
        </p:sp>
      </p:grpSp>
    </p:spTree>
    <p:extLst>
      <p:ext uri="{BB962C8B-B14F-4D97-AF65-F5344CB8AC3E}">
        <p14:creationId xmlns:p14="http://schemas.microsoft.com/office/powerpoint/2010/main" val="3112507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fade">
                                      <p:cBhvr>
                                        <p:cTn id="9" dur="500"/>
                                        <p:tgtEl>
                                          <p:spTgt spid="39"/>
                                        </p:tgtEl>
                                      </p:cBhvr>
                                    </p:animEffect>
                                  </p:childTnLst>
                                </p:cTn>
                              </p:par>
                              <p:par>
                                <p:cTn id="10" presetID="10"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6" grpId="0"/>
      <p:bldP spid="53" grpId="0"/>
      <p:bldP spid="59" grpId="0" animBg="1"/>
      <p:bldP spid="6" grpId="0" animBg="1"/>
      <p:bldP spid="44" grpId="0" animBg="1"/>
      <p:bldP spid="60" grpId="0" animBg="1"/>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880567" y="4996973"/>
            <a:ext cx="595771" cy="596241"/>
          </a:xfrm>
          <a:prstGeom prst="ellipse">
            <a:avLst/>
          </a:prstGeom>
          <a:solidFill>
            <a:srgbClr val="90E17B">
              <a:alpha val="12000"/>
            </a:srgbClr>
          </a:solidFill>
          <a:ln>
            <a:noFill/>
          </a:ln>
          <a:effectLst>
            <a:glow rad="711200">
              <a:srgbClr val="90E17B">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7121598" y="4964900"/>
            <a:ext cx="595771" cy="596241"/>
          </a:xfrm>
          <a:prstGeom prst="ellipse">
            <a:avLst/>
          </a:prstGeom>
          <a:solidFill>
            <a:srgbClr val="90E17B">
              <a:alpha val="12000"/>
            </a:srgbClr>
          </a:solidFill>
          <a:ln>
            <a:noFill/>
          </a:ln>
          <a:effectLst>
            <a:glow rad="711200">
              <a:srgbClr val="90E17B">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7608085" y="1703710"/>
            <a:ext cx="607377" cy="607856"/>
          </a:xfrm>
          <a:prstGeom prst="ellipse">
            <a:avLst/>
          </a:prstGeom>
          <a:solidFill>
            <a:srgbClr val="90E17B">
              <a:alpha val="12000"/>
            </a:srgbClr>
          </a:solidFill>
          <a:ln>
            <a:noFill/>
          </a:ln>
          <a:effectLst>
            <a:glow rad="711200">
              <a:srgbClr val="90E17B">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円/楕円 1"/>
          <p:cNvSpPr/>
          <p:nvPr/>
        </p:nvSpPr>
        <p:spPr>
          <a:xfrm>
            <a:off x="809678" y="1742576"/>
            <a:ext cx="612961" cy="613445"/>
          </a:xfrm>
          <a:prstGeom prst="ellipse">
            <a:avLst/>
          </a:prstGeom>
          <a:solidFill>
            <a:srgbClr val="90E17B">
              <a:alpha val="12000"/>
            </a:srgbClr>
          </a:solidFill>
          <a:ln>
            <a:noFill/>
          </a:ln>
          <a:effectLst>
            <a:glow rad="711200">
              <a:srgbClr val="90E17B">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1239020" y="1959483"/>
            <a:ext cx="6658632" cy="3020823"/>
          </a:xfrm>
          <a:prstGeom prst="ellipse">
            <a:avLst/>
          </a:prstGeom>
          <a:noFill/>
          <a:ln w="304800">
            <a:solidFill>
              <a:schemeClr val="accent1">
                <a:lumMod val="20000"/>
                <a:lumOff val="80000"/>
                <a:alpha val="10000"/>
              </a:schemeClr>
            </a:solidFill>
          </a:ln>
          <a:effectLst>
            <a:glow rad="393700">
              <a:schemeClr val="accent1">
                <a:alpha val="18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050" name="Picture 2" descr="「常陸野ビール」の画像検索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60208" y="3920182"/>
            <a:ext cx="1190357" cy="137348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2325640" y="977287"/>
            <a:ext cx="4485179" cy="523220"/>
          </a:xfrm>
          <a:prstGeom prst="rect">
            <a:avLst/>
          </a:prstGeom>
          <a:noFill/>
        </p:spPr>
        <p:txBody>
          <a:bodyPr wrap="square" rtlCol="0">
            <a:spAutoFit/>
          </a:bodyPr>
          <a:lstStyle/>
          <a:p>
            <a:r>
              <a:rPr lang="ja-JP" altLang="en-US" sz="2800" dirty="0">
                <a:solidFill>
                  <a:srgbClr val="28A457"/>
                </a:solidFill>
                <a:latin typeface="メイリオ"/>
                <a:ea typeface="メイリオ"/>
                <a:cs typeface="メイリオ"/>
              </a:rPr>
              <a:t>地元農業</a:t>
            </a:r>
            <a:r>
              <a:rPr lang="ja-JP" altLang="en-US" sz="2800" dirty="0">
                <a:latin typeface="メイリオ"/>
                <a:ea typeface="メイリオ"/>
                <a:cs typeface="メイリオ"/>
              </a:rPr>
              <a:t>と</a:t>
            </a:r>
            <a:r>
              <a:rPr lang="ja-JP" altLang="en-US" sz="2800" dirty="0">
                <a:solidFill>
                  <a:schemeClr val="accent1">
                    <a:lumMod val="75000"/>
                  </a:schemeClr>
                </a:solidFill>
                <a:latin typeface="メイリオ"/>
                <a:ea typeface="メイリオ"/>
                <a:cs typeface="メイリオ"/>
              </a:rPr>
              <a:t>飲食店</a:t>
            </a:r>
            <a:r>
              <a:rPr lang="ja-JP" altLang="en-US" sz="2800" dirty="0">
                <a:latin typeface="メイリオ"/>
                <a:ea typeface="メイリオ"/>
                <a:cs typeface="メイリオ"/>
              </a:rPr>
              <a:t>のコラボ</a:t>
            </a:r>
            <a:endParaRPr lang="en-US" altLang="ja-JP" sz="2800" dirty="0">
              <a:latin typeface="メイリオ"/>
              <a:ea typeface="メイリオ"/>
              <a:cs typeface="メイリオ"/>
            </a:endParaRPr>
          </a:p>
        </p:txBody>
      </p:sp>
      <p:pic>
        <p:nvPicPr>
          <p:cNvPr id="8194" name="Picture 2" descr="「料理人　イラスト　野菜」の画像検索結果"/>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614" r="16961"/>
          <a:stretch/>
        </p:blipFill>
        <p:spPr bwMode="auto">
          <a:xfrm>
            <a:off x="609720" y="2710318"/>
            <a:ext cx="988154" cy="131011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レンコンカレー　土浦」の画像検索結果"/>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37089" y="1713217"/>
            <a:ext cx="1525771" cy="107186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254735" y="1782230"/>
            <a:ext cx="1525343" cy="461665"/>
          </a:xfrm>
          <a:prstGeom prst="rect">
            <a:avLst/>
          </a:prstGeom>
          <a:noFill/>
          <a:ln>
            <a:noFill/>
          </a:ln>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レンコン</a:t>
            </a:r>
          </a:p>
        </p:txBody>
      </p:sp>
      <p:grpSp>
        <p:nvGrpSpPr>
          <p:cNvPr id="11" name="グループ化 10"/>
          <p:cNvGrpSpPr/>
          <p:nvPr/>
        </p:nvGrpSpPr>
        <p:grpSpPr>
          <a:xfrm>
            <a:off x="7173274" y="3243793"/>
            <a:ext cx="1133729" cy="993748"/>
            <a:chOff x="4546554" y="4694840"/>
            <a:chExt cx="1768490" cy="1550135"/>
          </a:xfrm>
        </p:grpSpPr>
        <p:sp>
          <p:nvSpPr>
            <p:cNvPr id="24" name="円/楕円 23"/>
            <p:cNvSpPr/>
            <p:nvPr/>
          </p:nvSpPr>
          <p:spPr>
            <a:xfrm>
              <a:off x="4546554" y="5980837"/>
              <a:ext cx="1768490" cy="168836"/>
            </a:xfrm>
            <a:prstGeom prst="ellipse">
              <a:avLst/>
            </a:prstGeom>
            <a:solidFill>
              <a:schemeClr val="tx1">
                <a:lumMod val="50000"/>
                <a:lumOff val="50000"/>
              </a:schemeClr>
            </a:solidFill>
            <a:ln>
              <a:noFill/>
            </a:ln>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8202" name="Picture 10" descr="「バーベキュー　イラスト」の画像検索結果"/>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14647" y="4694840"/>
              <a:ext cx="781901" cy="1426835"/>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飲み会　イラスト」の画像検索結果"/>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10172" y="4709234"/>
              <a:ext cx="818883" cy="1535741"/>
            </a:xfrm>
            <a:prstGeom prst="rect">
              <a:avLst/>
            </a:prstGeom>
            <a:noFill/>
            <a:extLst>
              <a:ext uri="{909E8E84-426E-40dd-AFC4-6F175D3DCCD1}">
                <a14:hiddenFill xmlns:a14="http://schemas.microsoft.com/office/drawing/2010/main">
                  <a:solidFill>
                    <a:srgbClr val="FFFFFF"/>
                  </a:solidFill>
                </a14:hiddenFill>
              </a:ext>
            </a:extLst>
          </p:spPr>
        </p:pic>
      </p:grpSp>
      <p:pic>
        <p:nvPicPr>
          <p:cNvPr id="8200" name="Picture 8" descr="「納豆 レシピ」の画像検索結果"/>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68968" y="1715531"/>
            <a:ext cx="1730763" cy="114879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7" name="テキスト ボックス 26"/>
          <p:cNvSpPr txBox="1"/>
          <p:nvPr/>
        </p:nvSpPr>
        <p:spPr>
          <a:xfrm>
            <a:off x="7299731" y="1782230"/>
            <a:ext cx="1064866" cy="461665"/>
          </a:xfrm>
          <a:prstGeom prst="rect">
            <a:avLst/>
          </a:prstGeom>
          <a:noFill/>
          <a:ln>
            <a:noFill/>
          </a:ln>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納豆</a:t>
            </a:r>
          </a:p>
        </p:txBody>
      </p:sp>
      <p:sp>
        <p:nvSpPr>
          <p:cNvPr id="29" name="テキスト ボックス 28"/>
          <p:cNvSpPr txBox="1"/>
          <p:nvPr/>
        </p:nvSpPr>
        <p:spPr>
          <a:xfrm>
            <a:off x="6918487" y="5131549"/>
            <a:ext cx="1131552" cy="461665"/>
          </a:xfrm>
          <a:prstGeom prst="rect">
            <a:avLst/>
          </a:prstGeom>
          <a:noFill/>
          <a:ln>
            <a:noFill/>
          </a:ln>
        </p:spPr>
        <p:txBody>
          <a:bodyPr wrap="square" rtlCol="0">
            <a:spAutoFit/>
          </a:bodyPr>
          <a:lstStyle/>
          <a:p>
            <a:pPr algn="ctr"/>
            <a:r>
              <a:rPr lang="ja-JP" altLang="en-US" sz="2400" dirty="0">
                <a:latin typeface="メイリオ" panose="020B0604030504040204" pitchFamily="50" charset="-128"/>
                <a:ea typeface="メイリオ" panose="020B0604030504040204" pitchFamily="50" charset="-128"/>
              </a:rPr>
              <a:t>地酒</a:t>
            </a:r>
            <a:endParaRPr kumimoji="1" lang="ja-JP" altLang="en-US" sz="2400" dirty="0">
              <a:latin typeface="メイリオ" panose="020B0604030504040204" pitchFamily="50" charset="-128"/>
              <a:ea typeface="メイリオ" panose="020B0604030504040204" pitchFamily="50" charset="-128"/>
            </a:endParaRPr>
          </a:p>
        </p:txBody>
      </p:sp>
      <p:pic>
        <p:nvPicPr>
          <p:cNvPr id="8198" name="Picture 6" descr="「スイーツ　メロン」の画像検索結果"/>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76338" y="4091068"/>
            <a:ext cx="1619242" cy="107780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574492" y="5131549"/>
            <a:ext cx="1163227" cy="461665"/>
          </a:xfrm>
          <a:prstGeom prst="rect">
            <a:avLst/>
          </a:prstGeom>
          <a:noFill/>
          <a:ln>
            <a:noFill/>
          </a:ln>
        </p:spPr>
        <p:txBody>
          <a:bodyPr wrap="square" rtlCol="0">
            <a:spAutoFit/>
          </a:bodyPr>
          <a:lstStyle/>
          <a:p>
            <a:pPr algn="ctr"/>
            <a:r>
              <a:rPr lang="ja-JP" altLang="en-US" sz="2400" dirty="0">
                <a:latin typeface="メイリオ" panose="020B0604030504040204" pitchFamily="50" charset="-128"/>
                <a:ea typeface="メイリオ" panose="020B0604030504040204" pitchFamily="50" charset="-128"/>
              </a:rPr>
              <a:t>メロン</a:t>
            </a:r>
            <a:endParaRPr kumimoji="1" lang="ja-JP" altLang="en-US" sz="2400" dirty="0">
              <a:latin typeface="メイリオ" panose="020B0604030504040204" pitchFamily="50" charset="-128"/>
              <a:ea typeface="メイリオ" panose="020B0604030504040204" pitchFamily="50" charset="-128"/>
            </a:endParaRPr>
          </a:p>
        </p:txBody>
      </p:sp>
      <p:sp>
        <p:nvSpPr>
          <p:cNvPr id="32" name="タイトル 1"/>
          <p:cNvSpPr txBox="1">
            <a:spLocks/>
          </p:cNvSpPr>
          <p:nvPr/>
        </p:nvSpPr>
        <p:spPr>
          <a:xfrm>
            <a:off x="818441" y="5964262"/>
            <a:ext cx="7507117" cy="731809"/>
          </a:xfrm>
          <a:prstGeom prst="rect">
            <a:avLst/>
          </a:prstGeom>
          <a:solidFill>
            <a:schemeClr val="bg1"/>
          </a:solidFill>
          <a:ln w="28575" cmpd="sng">
            <a:solidFill>
              <a:srgbClr val="E9506B"/>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メイリオ"/>
                <a:ea typeface="メイリオ"/>
                <a:cs typeface="メイリオ"/>
              </a:rPr>
              <a:t>地域愛着の増進</a:t>
            </a:r>
            <a:endParaRPr lang="en-US" altLang="ja-JP" sz="3200" dirty="0">
              <a:latin typeface="メイリオ"/>
              <a:ea typeface="メイリオ"/>
              <a:cs typeface="メイリオ"/>
            </a:endParaRPr>
          </a:p>
        </p:txBody>
      </p:sp>
      <p:sp>
        <p:nvSpPr>
          <p:cNvPr id="15" name="正方形/長方形 14"/>
          <p:cNvSpPr/>
          <p:nvPr/>
        </p:nvSpPr>
        <p:spPr>
          <a:xfrm>
            <a:off x="3036664" y="2993376"/>
            <a:ext cx="3057247" cy="954107"/>
          </a:xfrm>
          <a:prstGeom prst="rect">
            <a:avLst/>
          </a:prstGeom>
        </p:spPr>
        <p:txBody>
          <a:bodyPr wrap="none">
            <a:spAutoFit/>
          </a:bodyPr>
          <a:lstStyle/>
          <a:p>
            <a:pPr algn="ctr"/>
            <a:r>
              <a:rPr lang="ja-JP" altLang="en-US" sz="2800" dirty="0" smtClean="0">
                <a:solidFill>
                  <a:schemeClr val="accent1">
                    <a:lumMod val="75000"/>
                  </a:schemeClr>
                </a:solidFill>
                <a:latin typeface="メイリオ" panose="020B0604030504040204" pitchFamily="50" charset="-128"/>
                <a:ea typeface="メイリオ" panose="020B0604030504040204" pitchFamily="50" charset="-128"/>
              </a:rPr>
              <a:t>特</a:t>
            </a:r>
            <a:r>
              <a:rPr lang="ja-JP" altLang="en-US" sz="2800" dirty="0">
                <a:solidFill>
                  <a:schemeClr val="accent1">
                    <a:lumMod val="75000"/>
                  </a:schemeClr>
                </a:solidFill>
                <a:latin typeface="メイリオ" panose="020B0604030504040204" pitchFamily="50" charset="-128"/>
                <a:ea typeface="メイリオ" panose="020B0604030504040204" pitchFamily="50" charset="-128"/>
              </a:rPr>
              <a:t>産品</a:t>
            </a:r>
            <a:r>
              <a:rPr lang="ja-JP" altLang="en-US" sz="2800" dirty="0">
                <a:latin typeface="メイリオ" panose="020B0604030504040204" pitchFamily="50" charset="-128"/>
                <a:ea typeface="メイリオ" panose="020B0604030504040204" pitchFamily="50" charset="-128"/>
              </a:rPr>
              <a:t>を</a:t>
            </a:r>
            <a:r>
              <a:rPr lang="ja-JP" altLang="en-US" sz="2800" dirty="0" smtClean="0">
                <a:latin typeface="メイリオ" panose="020B0604030504040204" pitchFamily="50" charset="-128"/>
                <a:ea typeface="メイリオ" panose="020B0604030504040204" pitchFamily="50" charset="-128"/>
              </a:rPr>
              <a:t>用いた</a:t>
            </a:r>
            <a:endParaRPr lang="en-US" altLang="ja-JP" sz="2800" dirty="0" smtClean="0">
              <a:latin typeface="メイリオ" panose="020B0604030504040204" pitchFamily="50" charset="-128"/>
              <a:ea typeface="メイリオ" panose="020B0604030504040204" pitchFamily="50" charset="-128"/>
            </a:endParaRPr>
          </a:p>
          <a:p>
            <a:pPr algn="ctr"/>
            <a:r>
              <a:rPr lang="ja-JP" altLang="en-US" sz="2800" dirty="0" smtClean="0">
                <a:latin typeface="メイリオ" panose="020B0604030504040204" pitchFamily="50" charset="-128"/>
                <a:ea typeface="メイリオ" panose="020B0604030504040204" pitchFamily="50" charset="-128"/>
              </a:rPr>
              <a:t>限定</a:t>
            </a:r>
            <a:r>
              <a:rPr lang="ja-JP" altLang="en-US" sz="2800" dirty="0">
                <a:latin typeface="メイリオ" panose="020B0604030504040204" pitchFamily="50" charset="-128"/>
                <a:ea typeface="メイリオ" panose="020B0604030504040204" pitchFamily="50" charset="-128"/>
              </a:rPr>
              <a:t>グルメを開発</a:t>
            </a:r>
            <a:endParaRPr lang="en-US" altLang="ja-JP" sz="2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34EE0B4D-4B59-374D-A284-0D27F4B4CF87}" type="slidenum">
              <a:rPr kumimoji="1" lang="ja-JP" altLang="en-US" smtClean="0"/>
              <a:t>11</a:t>
            </a:fld>
            <a:endParaRPr kumimoji="1" lang="ja-JP" altLang="en-US"/>
          </a:p>
        </p:txBody>
      </p:sp>
      <p:sp>
        <p:nvSpPr>
          <p:cNvPr id="26" name="タイトル 1"/>
          <p:cNvSpPr txBox="1">
            <a:spLocks/>
          </p:cNvSpPr>
          <p:nvPr/>
        </p:nvSpPr>
        <p:spPr>
          <a:xfrm>
            <a:off x="0" y="16974"/>
            <a:ext cx="9144000" cy="900000"/>
          </a:xfrm>
          <a:prstGeom prst="rect">
            <a:avLst/>
          </a:prstGeom>
          <a:solidFill>
            <a:srgbClr val="62C43C"/>
          </a:solidFill>
          <a:ln>
            <a:solidFill>
              <a:srgbClr val="62C43C"/>
            </a:solidFill>
          </a:ln>
          <a:effectLst>
            <a:softEdge rad="127000"/>
          </a:effectLst>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solidFill>
                  <a:srgbClr val="191919"/>
                </a:solidFill>
                <a:latin typeface="メイリオ"/>
                <a:ea typeface="メイリオ"/>
                <a:cs typeface="メイリオ"/>
              </a:rPr>
              <a:t>駅前</a:t>
            </a:r>
            <a:r>
              <a:rPr lang="en-US" altLang="ja-JP" sz="3600" dirty="0">
                <a:solidFill>
                  <a:srgbClr val="191919"/>
                </a:solidFill>
                <a:latin typeface="メイリオ"/>
                <a:ea typeface="メイリオ"/>
                <a:cs typeface="メイリオ"/>
              </a:rPr>
              <a:t>Farmers’ Market</a:t>
            </a:r>
            <a:endParaRPr lang="ja-JP" altLang="en-US" sz="3600" dirty="0">
              <a:solidFill>
                <a:srgbClr val="191919"/>
              </a:solidFill>
              <a:latin typeface="メイリオ"/>
              <a:ea typeface="メイリオ"/>
              <a:cs typeface="メイリオ"/>
            </a:endParaRPr>
          </a:p>
        </p:txBody>
      </p:sp>
      <p:pic>
        <p:nvPicPr>
          <p:cNvPr id="28" name="図 27" descr="202694-200.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977" y="0"/>
            <a:ext cx="949360" cy="949360"/>
          </a:xfrm>
          <a:prstGeom prst="rect">
            <a:avLst/>
          </a:prstGeom>
        </p:spPr>
      </p:pic>
      <p:sp>
        <p:nvSpPr>
          <p:cNvPr id="6" name="テキスト ボックス 5"/>
          <p:cNvSpPr txBox="1"/>
          <p:nvPr/>
        </p:nvSpPr>
        <p:spPr>
          <a:xfrm>
            <a:off x="3241848" y="4745186"/>
            <a:ext cx="2646878" cy="461665"/>
          </a:xfrm>
          <a:prstGeom prst="rect">
            <a:avLst/>
          </a:prstGeom>
          <a:noFill/>
        </p:spPr>
        <p:txBody>
          <a:bodyPr wrap="none" rtlCol="0">
            <a:spAutoFit/>
          </a:bodyPr>
          <a:lstStyle/>
          <a:p>
            <a:r>
              <a:rPr kumimoji="1" lang="ja-JP" altLang="en-US" sz="2400" dirty="0" smtClean="0">
                <a:latin typeface="メイリオ" panose="020B0604030504040204" pitchFamily="50" charset="-128"/>
                <a:ea typeface="メイリオ" panose="020B0604030504040204" pitchFamily="50" charset="-128"/>
              </a:rPr>
              <a:t>地域産業に触れる</a:t>
            </a:r>
            <a:endParaRPr kumimoji="1" lang="ja-JP" altLang="en-US" sz="2400" dirty="0">
              <a:latin typeface="メイリオ" panose="020B0604030504040204" pitchFamily="50" charset="-128"/>
              <a:ea typeface="メイリオ" panose="020B0604030504040204" pitchFamily="50" charset="-128"/>
            </a:endParaRPr>
          </a:p>
        </p:txBody>
      </p:sp>
      <p:sp>
        <p:nvSpPr>
          <p:cNvPr id="7" name="下矢印 6"/>
          <p:cNvSpPr/>
          <p:nvPr/>
        </p:nvSpPr>
        <p:spPr>
          <a:xfrm>
            <a:off x="3924300" y="5442078"/>
            <a:ext cx="1323975" cy="438150"/>
          </a:xfrm>
          <a:prstGeom prst="downArrow">
            <a:avLst/>
          </a:prstGeom>
          <a:solidFill>
            <a:schemeClr val="bg1"/>
          </a:solidFill>
          <a:ln w="19050">
            <a:solidFill>
              <a:srgbClr val="52525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4" name="図形グループ 33"/>
          <p:cNvGrpSpPr/>
          <p:nvPr/>
        </p:nvGrpSpPr>
        <p:grpSpPr>
          <a:xfrm>
            <a:off x="7565692" y="99748"/>
            <a:ext cx="1648770" cy="1301337"/>
            <a:chOff x="7390543" y="144363"/>
            <a:chExt cx="1648770" cy="1301337"/>
          </a:xfrm>
        </p:grpSpPr>
        <p:sp>
          <p:nvSpPr>
            <p:cNvPr id="35" name="円/楕円 34"/>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6" name="図形グループ 35"/>
            <p:cNvGrpSpPr/>
            <p:nvPr/>
          </p:nvGrpSpPr>
          <p:grpSpPr>
            <a:xfrm>
              <a:off x="7552261" y="144363"/>
              <a:ext cx="1303216" cy="1301337"/>
              <a:chOff x="4690951" y="647548"/>
              <a:chExt cx="1303216" cy="1301337"/>
            </a:xfrm>
          </p:grpSpPr>
          <p:grpSp>
            <p:nvGrpSpPr>
              <p:cNvPr id="38" name="図形グループ 37"/>
              <p:cNvGrpSpPr/>
              <p:nvPr/>
            </p:nvGrpSpPr>
            <p:grpSpPr>
              <a:xfrm>
                <a:off x="4690951" y="1229090"/>
                <a:ext cx="1303216" cy="719795"/>
                <a:chOff x="4690951" y="1229090"/>
                <a:chExt cx="1303216" cy="719795"/>
              </a:xfrm>
            </p:grpSpPr>
            <p:pic>
              <p:nvPicPr>
                <p:cNvPr id="40" name="図 39" descr="119059m.jpg"/>
                <p:cNvPicPr>
                  <a:picLocks noChangeAspect="1"/>
                </p:cNvPicPr>
                <p:nvPr/>
              </p:nvPicPr>
              <p:blipFill>
                <a:blip r:embed="rId10" cstate="screen">
                  <a:extLst>
                    <a:ext uri="{BEBA8EAE-BF5A-486C-A8C5-ECC9F3942E4B}">
                      <a14:imgProps xmlns:a14="http://schemas.microsoft.com/office/drawing/2010/main">
                        <a14:imgLayer r:embed="rId11">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41" name="図 40" descr="119059m.jpg"/>
                <p:cNvPicPr>
                  <a:picLocks noChangeAspect="1"/>
                </p:cNvPicPr>
                <p:nvPr/>
              </p:nvPicPr>
              <p:blipFill>
                <a:blip r:embed="rId10" cstate="screen">
                  <a:extLst>
                    <a:ext uri="{BEBA8EAE-BF5A-486C-A8C5-ECC9F3942E4B}">
                      <a14:imgProps xmlns:a14="http://schemas.microsoft.com/office/drawing/2010/main">
                        <a14:imgLayer r:embed="rId12">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39" name="図 38" descr="30571.png"/>
              <p:cNvPicPr>
                <a:picLocks noChangeAspect="1"/>
              </p:cNvPicPr>
              <p:nvPr/>
            </p:nvPicPr>
            <p:blipFill>
              <a:blip r:embed="rId13" cstate="screen">
                <a:duotone>
                  <a:schemeClr val="accent1">
                    <a:shade val="45000"/>
                    <a:satMod val="135000"/>
                  </a:schemeClr>
                  <a:prstClr val="white"/>
                </a:duotone>
                <a:alphaModFix/>
                <a:extLst>
                  <a:ext uri="{BEBA8EAE-BF5A-486C-A8C5-ECC9F3942E4B}">
                    <a14:imgProps xmlns:a14="http://schemas.microsoft.com/office/drawing/2010/main">
                      <a14:imgLayer r:embed="rId14">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37" name="角丸四角形 36"/>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時間・空間シェア</a:t>
              </a:r>
              <a:endParaRPr kumimoji="1" lang="en-US" altLang="ja-JP" dirty="0" smtClean="0">
                <a:solidFill>
                  <a:schemeClr val="bg1"/>
                </a:solidFill>
              </a:endParaRPr>
            </a:p>
          </p:txBody>
        </p:sp>
      </p:grpSp>
    </p:spTree>
    <p:extLst>
      <p:ext uri="{BB962C8B-B14F-4D97-AF65-F5344CB8AC3E}">
        <p14:creationId xmlns:p14="http://schemas.microsoft.com/office/powerpoint/2010/main" val="1331998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800"/>
                                        <p:tgtEl>
                                          <p:spTgt spid="5"/>
                                        </p:tgtEl>
                                      </p:cBhvr>
                                    </p:animEffect>
                                  </p:childTnLst>
                                </p:cTn>
                              </p:par>
                              <p:par>
                                <p:cTn id="8" presetID="10" presetClass="entr" presetSubtype="0" fill="hold" nodeType="withEffect">
                                  <p:stCondLst>
                                    <p:cond delay="300"/>
                                  </p:stCondLst>
                                  <p:childTnLst>
                                    <p:set>
                                      <p:cBhvr>
                                        <p:cTn id="9" dur="1" fill="hold">
                                          <p:stCondLst>
                                            <p:cond delay="0"/>
                                          </p:stCondLst>
                                        </p:cTn>
                                        <p:tgtEl>
                                          <p:spTgt spid="8200"/>
                                        </p:tgtEl>
                                        <p:attrNameLst>
                                          <p:attrName>style.visibility</p:attrName>
                                        </p:attrNameLst>
                                      </p:cBhvr>
                                      <p:to>
                                        <p:strVal val="visible"/>
                                      </p:to>
                                    </p:set>
                                    <p:animEffect transition="in" filter="fade">
                                      <p:cBhvr>
                                        <p:cTn id="10" dur="500"/>
                                        <p:tgtEl>
                                          <p:spTgt spid="8200"/>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30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500"/>
                                        <p:tgtEl>
                                          <p:spTgt spid="8196"/>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300"/>
                                  </p:stCondLst>
                                  <p:childTnLst>
                                    <p:set>
                                      <p:cBhvr>
                                        <p:cTn id="21" dur="1" fill="hold">
                                          <p:stCondLst>
                                            <p:cond delay="0"/>
                                          </p:stCondLst>
                                        </p:cTn>
                                        <p:tgtEl>
                                          <p:spTgt spid="8198"/>
                                        </p:tgtEl>
                                        <p:attrNameLst>
                                          <p:attrName>style.visibility</p:attrName>
                                        </p:attrNameLst>
                                      </p:cBhvr>
                                      <p:to>
                                        <p:strVal val="visible"/>
                                      </p:to>
                                    </p:set>
                                    <p:animEffect transition="in" filter="fade">
                                      <p:cBhvr>
                                        <p:cTn id="22" dur="500"/>
                                        <p:tgtEl>
                                          <p:spTgt spid="8198"/>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300"/>
                                  </p:stCondLst>
                                  <p:childTnLst>
                                    <p:set>
                                      <p:cBhvr>
                                        <p:cTn id="27" dur="1" fill="hold">
                                          <p:stCondLst>
                                            <p:cond delay="0"/>
                                          </p:stCondLst>
                                        </p:cTn>
                                        <p:tgtEl>
                                          <p:spTgt spid="8194"/>
                                        </p:tgtEl>
                                        <p:attrNameLst>
                                          <p:attrName>style.visibility</p:attrName>
                                        </p:attrNameLst>
                                      </p:cBhvr>
                                      <p:to>
                                        <p:strVal val="visible"/>
                                      </p:to>
                                    </p:set>
                                    <p:animEffect transition="in" filter="fade">
                                      <p:cBhvr>
                                        <p:cTn id="28" dur="500"/>
                                        <p:tgtEl>
                                          <p:spTgt spid="8194"/>
                                        </p:tgtEl>
                                      </p:cBhvr>
                                    </p:animEffect>
                                  </p:childTnLst>
                                </p:cTn>
                              </p:par>
                              <p:par>
                                <p:cTn id="29" presetID="10" presetClass="entr" presetSubtype="0" fill="hold" nodeType="withEffect">
                                  <p:stCondLst>
                                    <p:cond delay="30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30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nodeType="withEffect">
                                  <p:stCondLst>
                                    <p:cond delay="30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0" nodeType="withEffect">
                                  <p:stCondLst>
                                    <p:cond delay="3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25" grpId="0" animBg="1"/>
      <p:bldP spid="2" grpId="0" animBg="1"/>
      <p:bldP spid="5" grpId="0" animBg="1"/>
      <p:bldP spid="17" grpId="0"/>
      <p:bldP spid="27" grpId="0"/>
      <p:bldP spid="29" grpId="0"/>
      <p:bldP spid="30" grpId="0"/>
      <p:bldP spid="32" grpId="0" animBg="1"/>
      <p:bldP spid="15" grpId="0"/>
      <p:bldP spid="6"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4EE0B4D-4B59-374D-A284-0D27F4B4CF87}" type="slidenum">
              <a:rPr kumimoji="1" lang="ja-JP" altLang="en-US" smtClean="0"/>
              <a:t>12</a:t>
            </a:fld>
            <a:endParaRPr kumimoji="1" lang="ja-JP" altLang="en-US" dirty="0"/>
          </a:p>
        </p:txBody>
      </p:sp>
      <p:sp>
        <p:nvSpPr>
          <p:cNvPr id="34" name="角丸四角形 33"/>
          <p:cNvSpPr/>
          <p:nvPr/>
        </p:nvSpPr>
        <p:spPr>
          <a:xfrm>
            <a:off x="360552" y="1370019"/>
            <a:ext cx="8422897" cy="2960958"/>
          </a:xfrm>
          <a:prstGeom prst="roundRect">
            <a:avLst>
              <a:gd name="adj" fmla="val 12734"/>
            </a:avLst>
          </a:prstGeom>
          <a:solidFill>
            <a:srgbClr val="F3FFF3"/>
          </a:solidFill>
          <a:ln w="28575" cmpd="sng">
            <a:solidFill>
              <a:srgbClr val="62C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239300" y="6010174"/>
            <a:ext cx="8554954" cy="646331"/>
          </a:xfrm>
          <a:prstGeom prst="rect">
            <a:avLst/>
          </a:prstGeom>
          <a:solidFill>
            <a:schemeClr val="bg1"/>
          </a:solidFill>
          <a:ln w="57150" cap="rnd" cmpd="thickThin">
            <a:solidFill>
              <a:schemeClr val="bg1">
                <a:lumMod val="50000"/>
              </a:schemeClr>
            </a:solidFill>
            <a:round/>
          </a:ln>
        </p:spPr>
        <p:txBody>
          <a:bodyPr wrap="square" rtlCol="0">
            <a:spAutoFit/>
          </a:bodyPr>
          <a:lstStyle/>
          <a:p>
            <a:pPr algn="ctr"/>
            <a:r>
              <a:rPr lang="ja-JP" altLang="en-US" sz="3600" dirty="0">
                <a:latin typeface="メイリオ"/>
                <a:ea typeface="メイリオ"/>
                <a:cs typeface="メイリオ"/>
              </a:rPr>
              <a:t>農業を起点に賑わうまちへ</a:t>
            </a:r>
            <a:endParaRPr lang="en-US" altLang="ja-JP" sz="3600" dirty="0">
              <a:latin typeface="メイリオ"/>
              <a:ea typeface="メイリオ"/>
              <a:cs typeface="メイリオ"/>
            </a:endParaRPr>
          </a:p>
        </p:txBody>
      </p:sp>
      <p:grpSp>
        <p:nvGrpSpPr>
          <p:cNvPr id="8" name="図形グループ 7"/>
          <p:cNvGrpSpPr/>
          <p:nvPr/>
        </p:nvGrpSpPr>
        <p:grpSpPr>
          <a:xfrm>
            <a:off x="633316" y="1662999"/>
            <a:ext cx="4085972" cy="2255702"/>
            <a:chOff x="1228835" y="1836364"/>
            <a:chExt cx="2437491" cy="1597951"/>
          </a:xfrm>
        </p:grpSpPr>
        <p:grpSp>
          <p:nvGrpSpPr>
            <p:cNvPr id="15" name="グループ化 119"/>
            <p:cNvGrpSpPr/>
            <p:nvPr/>
          </p:nvGrpSpPr>
          <p:grpSpPr>
            <a:xfrm>
              <a:off x="1228835" y="1836364"/>
              <a:ext cx="2437491" cy="1597951"/>
              <a:chOff x="3030894" y="1881658"/>
              <a:chExt cx="2437491" cy="1597951"/>
            </a:xfrm>
          </p:grpSpPr>
          <p:sp>
            <p:nvSpPr>
              <p:cNvPr id="19" name="角丸四角形 18"/>
              <p:cNvSpPr/>
              <p:nvPr/>
            </p:nvSpPr>
            <p:spPr>
              <a:xfrm>
                <a:off x="3030894" y="2031561"/>
                <a:ext cx="2437491" cy="1448048"/>
              </a:xfrm>
              <a:prstGeom prst="roundRect">
                <a:avLst>
                  <a:gd name="adj" fmla="val 12734"/>
                </a:avLst>
              </a:prstGeom>
              <a:solidFill>
                <a:schemeClr val="tx2">
                  <a:lumMod val="40000"/>
                  <a:lumOff val="60000"/>
                </a:schemeClr>
              </a:solidFill>
              <a:ln w="28575"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3815570" y="1881658"/>
                <a:ext cx="875181" cy="283440"/>
              </a:xfrm>
              <a:prstGeom prst="rect">
                <a:avLst/>
              </a:prstGeom>
              <a:solidFill>
                <a:srgbClr val="FFFFFF"/>
              </a:solidFill>
              <a:ln w="28575" cmpd="sng">
                <a:solidFill>
                  <a:schemeClr val="tx2"/>
                </a:solidFill>
              </a:ln>
            </p:spPr>
            <p:txBody>
              <a:bodyPr wrap="none" rtlCol="0">
                <a:spAutoFit/>
              </a:bodyPr>
              <a:lstStyle/>
              <a:p>
                <a:pPr algn="ctr"/>
                <a:r>
                  <a:rPr kumimoji="1" lang="ja-JP" altLang="en-US" sz="2000" dirty="0">
                    <a:solidFill>
                      <a:srgbClr val="525252"/>
                    </a:solidFill>
                    <a:latin typeface="メイリオ" panose="020B0604030504040204" pitchFamily="50" charset="-128"/>
                    <a:ea typeface="メイリオ" panose="020B0604030504040204" pitchFamily="50" charset="-128"/>
                  </a:rPr>
                  <a:t>運営委員会</a:t>
                </a:r>
              </a:p>
            </p:txBody>
          </p:sp>
        </p:grpSp>
        <p:sp>
          <p:nvSpPr>
            <p:cNvPr id="26" name="角丸四角形 25"/>
            <p:cNvSpPr/>
            <p:nvPr/>
          </p:nvSpPr>
          <p:spPr>
            <a:xfrm>
              <a:off x="1331321" y="2186640"/>
              <a:ext cx="1062055" cy="1143910"/>
            </a:xfrm>
            <a:prstGeom prst="roundRect">
              <a:avLst>
                <a:gd name="adj" fmla="val 12734"/>
              </a:avLst>
            </a:prstGeom>
            <a:solidFill>
              <a:schemeClr val="tx2">
                <a:lumMod val="40000"/>
                <a:lumOff val="60000"/>
              </a:schemeClr>
            </a:solidFill>
            <a:ln w="19050"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191919"/>
                </a:solidFill>
                <a:latin typeface="メイリオ" panose="020B0604030504040204" pitchFamily="50" charset="-128"/>
                <a:ea typeface="メイリオ" panose="020B0604030504040204" pitchFamily="50" charset="-128"/>
              </a:endParaRPr>
            </a:p>
          </p:txBody>
        </p:sp>
        <p:sp>
          <p:nvSpPr>
            <p:cNvPr id="27" name="角丸四角形 26"/>
            <p:cNvSpPr/>
            <p:nvPr/>
          </p:nvSpPr>
          <p:spPr>
            <a:xfrm>
              <a:off x="2501975" y="2180573"/>
              <a:ext cx="1068454" cy="1143910"/>
            </a:xfrm>
            <a:prstGeom prst="roundRect">
              <a:avLst>
                <a:gd name="adj" fmla="val 12734"/>
              </a:avLst>
            </a:prstGeom>
            <a:solidFill>
              <a:srgbClr val="BDE5F6"/>
            </a:solidFill>
            <a:ln w="19050" cmpd="sng">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191919"/>
                </a:solidFill>
                <a:latin typeface="メイリオ" panose="020B0604030504040204" pitchFamily="50" charset="-128"/>
                <a:ea typeface="メイリオ" panose="020B0604030504040204" pitchFamily="50" charset="-128"/>
              </a:endParaRPr>
            </a:p>
          </p:txBody>
        </p:sp>
      </p:grpSp>
      <p:sp>
        <p:nvSpPr>
          <p:cNvPr id="28" name="角丸四角形 27"/>
          <p:cNvSpPr/>
          <p:nvPr/>
        </p:nvSpPr>
        <p:spPr>
          <a:xfrm>
            <a:off x="6415888" y="1863759"/>
            <a:ext cx="2133612" cy="2044100"/>
          </a:xfrm>
          <a:prstGeom prst="roundRect">
            <a:avLst>
              <a:gd name="adj" fmla="val 12734"/>
            </a:avLst>
          </a:prstGeom>
          <a:solidFill>
            <a:schemeClr val="accent2">
              <a:lumMod val="20000"/>
              <a:lumOff val="80000"/>
            </a:schemeClr>
          </a:solidFill>
          <a:ln w="28575" cmpd="sng">
            <a:solidFill>
              <a:srgbClr val="F1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rgbClr val="191919"/>
              </a:solidFill>
              <a:latin typeface="メイリオ" panose="020B0604030504040204" pitchFamily="50" charset="-128"/>
              <a:ea typeface="メイリオ" panose="020B0604030504040204" pitchFamily="50" charset="-128"/>
            </a:endParaRPr>
          </a:p>
        </p:txBody>
      </p:sp>
      <p:sp>
        <p:nvSpPr>
          <p:cNvPr id="35" name="テキスト ボックス 34"/>
          <p:cNvSpPr txBox="1"/>
          <p:nvPr/>
        </p:nvSpPr>
        <p:spPr>
          <a:xfrm>
            <a:off x="3773678" y="1107801"/>
            <a:ext cx="1620958" cy="523219"/>
          </a:xfrm>
          <a:prstGeom prst="rect">
            <a:avLst/>
          </a:prstGeom>
          <a:solidFill>
            <a:srgbClr val="FFFFFF"/>
          </a:solidFill>
          <a:ln w="28575" cmpd="sng">
            <a:solidFill>
              <a:srgbClr val="62C43C"/>
            </a:solidFill>
          </a:ln>
        </p:spPr>
        <p:txBody>
          <a:bodyPr wrap="none" rtlCol="0">
            <a:spAutoFit/>
          </a:bodyPr>
          <a:lstStyle/>
          <a:p>
            <a:pPr algn="ctr"/>
            <a:r>
              <a:rPr kumimoji="1" lang="ja-JP" altLang="en-US" sz="2800" dirty="0">
                <a:solidFill>
                  <a:srgbClr val="525252"/>
                </a:solidFill>
                <a:latin typeface="メイリオ" panose="020B0604030504040204" pitchFamily="50" charset="-128"/>
                <a:ea typeface="メイリオ" panose="020B0604030504040204" pitchFamily="50" charset="-128"/>
              </a:rPr>
              <a:t>運営主体</a:t>
            </a:r>
          </a:p>
        </p:txBody>
      </p:sp>
      <p:sp>
        <p:nvSpPr>
          <p:cNvPr id="36" name="左右矢印 35"/>
          <p:cNvSpPr/>
          <p:nvPr/>
        </p:nvSpPr>
        <p:spPr>
          <a:xfrm>
            <a:off x="4719288" y="2432484"/>
            <a:ext cx="1696600" cy="919175"/>
          </a:xfrm>
          <a:prstGeom prst="leftRightArrow">
            <a:avLst>
              <a:gd name="adj1" fmla="val 63551"/>
              <a:gd name="adj2" fmla="val 42144"/>
            </a:avLst>
          </a:prstGeom>
          <a:solidFill>
            <a:schemeClr val="bg1"/>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solidFill>
                  <a:srgbClr val="191919"/>
                </a:solidFill>
                <a:latin typeface="メイリオ" panose="020B0604030504040204" pitchFamily="50" charset="-128"/>
                <a:ea typeface="メイリオ" panose="020B0604030504040204" pitchFamily="50" charset="-128"/>
              </a:rPr>
              <a:t>官民連携</a:t>
            </a:r>
          </a:p>
        </p:txBody>
      </p:sp>
      <p:pic>
        <p:nvPicPr>
          <p:cNvPr id="30" name="Picture 2" descr="「生産者 イラスト」の画像検索結果"/>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28835" y="2216445"/>
            <a:ext cx="941121" cy="121718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215849" y="3414917"/>
            <a:ext cx="954107" cy="400110"/>
          </a:xfrm>
          <a:prstGeom prst="rect">
            <a:avLst/>
          </a:prstGeom>
          <a:noFill/>
        </p:spPr>
        <p:txBody>
          <a:bodyPr wrap="none" rtlCol="0">
            <a:spAutoFit/>
          </a:bodyPr>
          <a:lstStyle/>
          <a:p>
            <a:r>
              <a:rPr lang="ja-JP" altLang="en-US" sz="2000" dirty="0">
                <a:solidFill>
                  <a:srgbClr val="525252"/>
                </a:solidFill>
                <a:latin typeface="メイリオ"/>
                <a:ea typeface="メイリオ"/>
                <a:cs typeface="メイリオ"/>
              </a:rPr>
              <a:t>生産者</a:t>
            </a:r>
            <a:endParaRPr kumimoji="1" lang="ja-JP" altLang="en-US" sz="2000" dirty="0">
              <a:solidFill>
                <a:srgbClr val="525252"/>
              </a:solidFill>
              <a:latin typeface="メイリオ"/>
              <a:ea typeface="メイリオ"/>
              <a:cs typeface="メイリオ"/>
            </a:endParaRPr>
          </a:p>
        </p:txBody>
      </p:sp>
      <p:sp>
        <p:nvSpPr>
          <p:cNvPr id="42" name="テキスト ボックス 41"/>
          <p:cNvSpPr txBox="1"/>
          <p:nvPr/>
        </p:nvSpPr>
        <p:spPr>
          <a:xfrm>
            <a:off x="3190188" y="3419471"/>
            <a:ext cx="954107" cy="400110"/>
          </a:xfrm>
          <a:prstGeom prst="rect">
            <a:avLst/>
          </a:prstGeom>
          <a:noFill/>
        </p:spPr>
        <p:txBody>
          <a:bodyPr wrap="none" rtlCol="0">
            <a:spAutoFit/>
          </a:bodyPr>
          <a:lstStyle/>
          <a:p>
            <a:r>
              <a:rPr lang="ja-JP" altLang="en-US" sz="2000" dirty="0">
                <a:solidFill>
                  <a:srgbClr val="525252"/>
                </a:solidFill>
                <a:latin typeface="メイリオ"/>
                <a:ea typeface="メイリオ"/>
                <a:cs typeface="メイリオ"/>
              </a:rPr>
              <a:t>消費者</a:t>
            </a:r>
            <a:endParaRPr kumimoji="1" lang="ja-JP" altLang="en-US" sz="2000" dirty="0">
              <a:solidFill>
                <a:srgbClr val="525252"/>
              </a:solidFill>
              <a:latin typeface="メイリオ"/>
              <a:ea typeface="メイリオ"/>
              <a:cs typeface="メイリオ"/>
            </a:endParaRPr>
          </a:p>
        </p:txBody>
      </p:sp>
      <p:pic>
        <p:nvPicPr>
          <p:cNvPr id="49" name="Picture 8" descr="「市役所　 イラスト　」の画像検索結果"/>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49434" y="2305748"/>
            <a:ext cx="797071" cy="79707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お父さん　 イラスト　」の画像検索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75994" y="2363556"/>
            <a:ext cx="456048" cy="988103"/>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7005641" y="3437960"/>
            <a:ext cx="954107" cy="400110"/>
          </a:xfrm>
          <a:prstGeom prst="rect">
            <a:avLst/>
          </a:prstGeom>
          <a:noFill/>
        </p:spPr>
        <p:txBody>
          <a:bodyPr wrap="none" rtlCol="0">
            <a:spAutoFit/>
          </a:bodyPr>
          <a:lstStyle/>
          <a:p>
            <a:r>
              <a:rPr kumimoji="1" lang="ja-JP" altLang="en-US" sz="2000" dirty="0">
                <a:solidFill>
                  <a:srgbClr val="525252"/>
                </a:solidFill>
                <a:latin typeface="メイリオ"/>
                <a:ea typeface="メイリオ"/>
                <a:cs typeface="メイリオ"/>
              </a:rPr>
              <a:t>土浦市</a:t>
            </a:r>
          </a:p>
        </p:txBody>
      </p:sp>
      <p:sp>
        <p:nvSpPr>
          <p:cNvPr id="4" name="右矢印 3"/>
          <p:cNvSpPr/>
          <p:nvPr/>
        </p:nvSpPr>
        <p:spPr>
          <a:xfrm rot="5400000">
            <a:off x="6697581" y="4338780"/>
            <a:ext cx="522814" cy="650358"/>
          </a:xfrm>
          <a:prstGeom prst="rightArrow">
            <a:avLst/>
          </a:prstGeom>
          <a:solidFill>
            <a:schemeClr val="bg1"/>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右矢印 46"/>
          <p:cNvSpPr/>
          <p:nvPr/>
        </p:nvSpPr>
        <p:spPr>
          <a:xfrm rot="5400000">
            <a:off x="2180896" y="4345359"/>
            <a:ext cx="522814" cy="650358"/>
          </a:xfrm>
          <a:prstGeom prst="rightArrow">
            <a:avLst/>
          </a:prstGeom>
          <a:solidFill>
            <a:schemeClr val="bg1"/>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3" name="グループ化 47"/>
          <p:cNvGrpSpPr/>
          <p:nvPr/>
        </p:nvGrpSpPr>
        <p:grpSpPr>
          <a:xfrm>
            <a:off x="3164473" y="2432484"/>
            <a:ext cx="1096599" cy="1012526"/>
            <a:chOff x="6624610" y="4380254"/>
            <a:chExt cx="1574852" cy="1454112"/>
          </a:xfrm>
        </p:grpSpPr>
        <p:sp>
          <p:nvSpPr>
            <p:cNvPr id="39" name="円/楕円 38"/>
            <p:cNvSpPr/>
            <p:nvPr/>
          </p:nvSpPr>
          <p:spPr>
            <a:xfrm>
              <a:off x="6624610" y="5651057"/>
              <a:ext cx="1574852" cy="183309"/>
            </a:xfrm>
            <a:prstGeom prst="ellipse">
              <a:avLst/>
            </a:prstGeom>
            <a:solidFill>
              <a:schemeClr val="tx1">
                <a:lumMod val="50000"/>
                <a:lumOff val="50000"/>
              </a:schemeClr>
            </a:solidFill>
            <a:ln>
              <a:noFill/>
            </a:ln>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40" name="Picture 2" descr="「図書館　 イラスト　」の画像検索結果"/>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47664"/>
            <a:stretch/>
          </p:blipFill>
          <p:spPr bwMode="auto">
            <a:xfrm>
              <a:off x="7346649" y="4380254"/>
              <a:ext cx="779540" cy="1363125"/>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タイトル 1"/>
          <p:cNvSpPr txBox="1">
            <a:spLocks/>
          </p:cNvSpPr>
          <p:nvPr/>
        </p:nvSpPr>
        <p:spPr>
          <a:xfrm>
            <a:off x="0" y="16974"/>
            <a:ext cx="9144000" cy="900000"/>
          </a:xfrm>
          <a:prstGeom prst="rect">
            <a:avLst/>
          </a:prstGeom>
          <a:solidFill>
            <a:srgbClr val="62C43C"/>
          </a:solidFill>
          <a:ln>
            <a:solidFill>
              <a:srgbClr val="62C43C"/>
            </a:solidFill>
          </a:ln>
          <a:effectLst>
            <a:softEdge rad="127000"/>
          </a:effectLst>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solidFill>
                  <a:srgbClr val="191919"/>
                </a:solidFill>
                <a:latin typeface="メイリオ"/>
                <a:ea typeface="メイリオ"/>
                <a:cs typeface="メイリオ"/>
              </a:rPr>
              <a:t>駅前</a:t>
            </a:r>
            <a:r>
              <a:rPr lang="en-US" altLang="ja-JP" sz="3600" dirty="0">
                <a:solidFill>
                  <a:srgbClr val="191919"/>
                </a:solidFill>
                <a:latin typeface="メイリオ"/>
                <a:ea typeface="メイリオ"/>
                <a:cs typeface="メイリオ"/>
              </a:rPr>
              <a:t>Farmers’ Market</a:t>
            </a:r>
            <a:endParaRPr lang="ja-JP" altLang="en-US" sz="3600" dirty="0">
              <a:solidFill>
                <a:srgbClr val="191919"/>
              </a:solidFill>
              <a:latin typeface="メイリオ"/>
              <a:ea typeface="メイリオ"/>
              <a:cs typeface="メイリオ"/>
            </a:endParaRPr>
          </a:p>
        </p:txBody>
      </p:sp>
      <p:pic>
        <p:nvPicPr>
          <p:cNvPr id="41" name="図 40" descr="202694-200.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977" y="0"/>
            <a:ext cx="949360" cy="949360"/>
          </a:xfrm>
          <a:prstGeom prst="rect">
            <a:avLst/>
          </a:prstGeom>
        </p:spPr>
      </p:pic>
      <p:pic>
        <p:nvPicPr>
          <p:cNvPr id="48" name="Picture 2" descr="「主婦　 イラスト　買い物」の画像検索結果"/>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63268" y="2305748"/>
            <a:ext cx="523579" cy="1116716"/>
          </a:xfrm>
          <a:prstGeom prst="rect">
            <a:avLst/>
          </a:prstGeom>
          <a:noFill/>
          <a:extLst>
            <a:ext uri="{909E8E84-426E-40dd-AFC4-6F175D3DCCD1}">
              <a14:hiddenFill xmlns:a14="http://schemas.microsoft.com/office/drawing/2010/main">
                <a:solidFill>
                  <a:srgbClr val="FFFFFF"/>
                </a:solidFill>
              </a14:hiddenFill>
            </a:ext>
          </a:extLst>
        </p:spPr>
      </p:pic>
      <p:sp>
        <p:nvSpPr>
          <p:cNvPr id="51" name="タイトル 1"/>
          <p:cNvSpPr txBox="1">
            <a:spLocks/>
          </p:cNvSpPr>
          <p:nvPr/>
        </p:nvSpPr>
        <p:spPr>
          <a:xfrm>
            <a:off x="564352" y="5001762"/>
            <a:ext cx="3572584" cy="731809"/>
          </a:xfrm>
          <a:prstGeom prst="rect">
            <a:avLst/>
          </a:prstGeom>
          <a:solidFill>
            <a:schemeClr val="bg1"/>
          </a:solidFill>
          <a:ln w="28575" cmpd="sng">
            <a:solidFill>
              <a:srgbClr val="E9506B"/>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a:latin typeface="メイリオ"/>
                <a:ea typeface="メイリオ"/>
                <a:cs typeface="メイリオ"/>
              </a:rPr>
              <a:t>コミュニティ形成</a:t>
            </a:r>
            <a:endParaRPr lang="en-US" altLang="ja-JP" sz="2800" dirty="0">
              <a:latin typeface="メイリオ"/>
              <a:ea typeface="メイリオ"/>
              <a:cs typeface="メイリオ"/>
            </a:endParaRPr>
          </a:p>
        </p:txBody>
      </p:sp>
      <p:sp>
        <p:nvSpPr>
          <p:cNvPr id="52" name="タイトル 1"/>
          <p:cNvSpPr txBox="1">
            <a:spLocks/>
          </p:cNvSpPr>
          <p:nvPr/>
        </p:nvSpPr>
        <p:spPr>
          <a:xfrm>
            <a:off x="5046372" y="4996941"/>
            <a:ext cx="3572584" cy="731809"/>
          </a:xfrm>
          <a:prstGeom prst="rect">
            <a:avLst/>
          </a:prstGeom>
          <a:solidFill>
            <a:schemeClr val="bg1"/>
          </a:solidFill>
          <a:ln w="28575" cmpd="sng">
            <a:solidFill>
              <a:srgbClr val="E9506B"/>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a:latin typeface="メイリオ"/>
                <a:ea typeface="メイリオ"/>
                <a:cs typeface="メイリオ"/>
              </a:rPr>
              <a:t>土浦への愛着</a:t>
            </a:r>
            <a:endParaRPr lang="en-US" altLang="ja-JP" sz="2800" dirty="0">
              <a:latin typeface="メイリオ"/>
              <a:ea typeface="メイリオ"/>
              <a:cs typeface="メイリオ"/>
            </a:endParaRPr>
          </a:p>
        </p:txBody>
      </p:sp>
      <p:sp>
        <p:nvSpPr>
          <p:cNvPr id="31" name="テキスト ボックス 30"/>
          <p:cNvSpPr txBox="1"/>
          <p:nvPr/>
        </p:nvSpPr>
        <p:spPr>
          <a:xfrm>
            <a:off x="7147970" y="1674550"/>
            <a:ext cx="697627" cy="400110"/>
          </a:xfrm>
          <a:prstGeom prst="rect">
            <a:avLst/>
          </a:prstGeom>
          <a:solidFill>
            <a:srgbClr val="FFFFFF"/>
          </a:solidFill>
          <a:ln w="28575" cmpd="sng">
            <a:solidFill>
              <a:schemeClr val="accent2"/>
            </a:solidFill>
          </a:ln>
        </p:spPr>
        <p:txBody>
          <a:bodyPr wrap="none" rtlCol="0">
            <a:spAutoFit/>
          </a:bodyPr>
          <a:lstStyle/>
          <a:p>
            <a:pPr algn="ctr"/>
            <a:r>
              <a:rPr kumimoji="1" lang="ja-JP" altLang="en-US" sz="2000" dirty="0" smtClean="0">
                <a:solidFill>
                  <a:srgbClr val="525252"/>
                </a:solidFill>
                <a:latin typeface="メイリオ" panose="020B0604030504040204" pitchFamily="50" charset="-128"/>
                <a:ea typeface="メイリオ" panose="020B0604030504040204" pitchFamily="50" charset="-128"/>
              </a:rPr>
              <a:t>行政</a:t>
            </a:r>
            <a:endParaRPr kumimoji="1" lang="ja-JP" altLang="en-US" sz="2000" dirty="0">
              <a:solidFill>
                <a:srgbClr val="525252"/>
              </a:solidFill>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45337" y="2921110"/>
            <a:ext cx="698533" cy="523900"/>
          </a:xfrm>
          <a:prstGeom prst="rect">
            <a:avLst/>
          </a:prstGeom>
        </p:spPr>
      </p:pic>
      <p:grpSp>
        <p:nvGrpSpPr>
          <p:cNvPr id="32" name="図形グループ 31"/>
          <p:cNvGrpSpPr/>
          <p:nvPr/>
        </p:nvGrpSpPr>
        <p:grpSpPr>
          <a:xfrm>
            <a:off x="7565692" y="99748"/>
            <a:ext cx="1648770" cy="1301337"/>
            <a:chOff x="7390543" y="144363"/>
            <a:chExt cx="1648770" cy="1301337"/>
          </a:xfrm>
        </p:grpSpPr>
        <p:sp>
          <p:nvSpPr>
            <p:cNvPr id="37" name="円/楕円 36"/>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3" name="図形グループ 42"/>
            <p:cNvGrpSpPr/>
            <p:nvPr/>
          </p:nvGrpSpPr>
          <p:grpSpPr>
            <a:xfrm>
              <a:off x="7552261" y="144363"/>
              <a:ext cx="1303216" cy="1301337"/>
              <a:chOff x="4690951" y="647548"/>
              <a:chExt cx="1303216" cy="1301337"/>
            </a:xfrm>
          </p:grpSpPr>
          <p:grpSp>
            <p:nvGrpSpPr>
              <p:cNvPr id="45" name="図形グループ 44"/>
              <p:cNvGrpSpPr/>
              <p:nvPr/>
            </p:nvGrpSpPr>
            <p:grpSpPr>
              <a:xfrm>
                <a:off x="4690951" y="1229090"/>
                <a:ext cx="1303216" cy="719795"/>
                <a:chOff x="4690951" y="1229090"/>
                <a:chExt cx="1303216" cy="719795"/>
              </a:xfrm>
            </p:grpSpPr>
            <p:pic>
              <p:nvPicPr>
                <p:cNvPr id="53" name="図 52" descr="119059m.jpg"/>
                <p:cNvPicPr>
                  <a:picLocks noChangeAspect="1"/>
                </p:cNvPicPr>
                <p:nvPr/>
              </p:nvPicPr>
              <p:blipFill>
                <a:blip r:embed="rId9" cstate="screen">
                  <a:extLst>
                    <a:ext uri="{BEBA8EAE-BF5A-486C-A8C5-ECC9F3942E4B}">
                      <a14:imgProps xmlns:a14="http://schemas.microsoft.com/office/drawing/2010/main">
                        <a14:imgLayer r:embed="rId10">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54" name="図 53" descr="119059m.jpg"/>
                <p:cNvPicPr>
                  <a:picLocks noChangeAspect="1"/>
                </p:cNvPicPr>
                <p:nvPr/>
              </p:nvPicPr>
              <p:blipFill>
                <a:blip r:embed="rId9" cstate="screen">
                  <a:extLst>
                    <a:ext uri="{BEBA8EAE-BF5A-486C-A8C5-ECC9F3942E4B}">
                      <a14:imgProps xmlns:a14="http://schemas.microsoft.com/office/drawing/2010/main">
                        <a14:imgLayer r:embed="rId11">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46" name="図 45" descr="30571.png"/>
              <p:cNvPicPr>
                <a:picLocks noChangeAspect="1"/>
              </p:cNvPicPr>
              <p:nvPr/>
            </p:nvPicPr>
            <p:blipFill>
              <a:blip r:embed="rId12" cstate="screen">
                <a:duotone>
                  <a:schemeClr val="accent1">
                    <a:shade val="45000"/>
                    <a:satMod val="135000"/>
                  </a:schemeClr>
                  <a:prstClr val="white"/>
                </a:duotone>
                <a:alphaModFix/>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44" name="角丸四角形 43"/>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時間・空間シェア</a:t>
              </a:r>
              <a:endParaRPr kumimoji="1" lang="en-US" altLang="ja-JP" dirty="0" smtClean="0">
                <a:solidFill>
                  <a:schemeClr val="bg1"/>
                </a:solidFill>
              </a:endParaRPr>
            </a:p>
          </p:txBody>
        </p:sp>
      </p:grpSp>
    </p:spTree>
    <p:extLst>
      <p:ext uri="{BB962C8B-B14F-4D97-AF65-F5344CB8AC3E}">
        <p14:creationId xmlns:p14="http://schemas.microsoft.com/office/powerpoint/2010/main" val="2243060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47" grpId="0" animBg="1"/>
      <p:bldP spid="51"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832"/>
          <a:stretch/>
        </p:blipFill>
        <p:spPr>
          <a:xfrm>
            <a:off x="-20183" y="-44400"/>
            <a:ext cx="9238559" cy="6930036"/>
          </a:xfrm>
          <a:prstGeom prst="rect">
            <a:avLst/>
          </a:prstGeom>
        </p:spPr>
      </p:pic>
      <p:sp>
        <p:nvSpPr>
          <p:cNvPr id="14" name="正方形/長方形 13"/>
          <p:cNvSpPr/>
          <p:nvPr/>
        </p:nvSpPr>
        <p:spPr>
          <a:xfrm>
            <a:off x="-20183" y="2440641"/>
            <a:ext cx="9238558" cy="2062459"/>
          </a:xfrm>
          <a:prstGeom prst="rect">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1301" y="6700970"/>
            <a:ext cx="1916886" cy="184666"/>
          </a:xfrm>
          <a:prstGeom prst="rect">
            <a:avLst/>
          </a:prstGeom>
        </p:spPr>
        <p:txBody>
          <a:bodyPr wrap="none">
            <a:spAutoFit/>
          </a:bodyPr>
          <a:lstStyle/>
          <a:p>
            <a:r>
              <a:rPr lang="ja-JP" altLang="en-US" sz="600" dirty="0"/>
              <a:t>http://www.tsukubapress.com/tsuchiura.html</a:t>
            </a:r>
          </a:p>
        </p:txBody>
      </p:sp>
      <p:sp>
        <p:nvSpPr>
          <p:cNvPr id="2" name="スライド番号プレースホルダー 1"/>
          <p:cNvSpPr>
            <a:spLocks noGrp="1"/>
          </p:cNvSpPr>
          <p:nvPr>
            <p:ph type="sldNum" sz="quarter" idx="12"/>
          </p:nvPr>
        </p:nvSpPr>
        <p:spPr/>
        <p:txBody>
          <a:bodyPr/>
          <a:lstStyle/>
          <a:p>
            <a:fld id="{98A83B86-17A6-2548-BDED-42D2BAA87F71}" type="slidenum">
              <a:rPr kumimoji="1" lang="ja-JP" altLang="en-US" smtClean="0"/>
              <a:t>13</a:t>
            </a:fld>
            <a:endParaRPr kumimoji="1" lang="ja-JP" altLang="en-US" dirty="0"/>
          </a:p>
        </p:txBody>
      </p:sp>
      <p:grpSp>
        <p:nvGrpSpPr>
          <p:cNvPr id="11" name="図形グループ 10"/>
          <p:cNvGrpSpPr/>
          <p:nvPr/>
        </p:nvGrpSpPr>
        <p:grpSpPr>
          <a:xfrm>
            <a:off x="3658102" y="2712707"/>
            <a:ext cx="4288353" cy="1448214"/>
            <a:chOff x="4121457" y="2608432"/>
            <a:chExt cx="4288353" cy="1448214"/>
          </a:xfrm>
        </p:grpSpPr>
        <p:sp>
          <p:nvSpPr>
            <p:cNvPr id="12" name="テキスト ボックス 11"/>
            <p:cNvSpPr txBox="1"/>
            <p:nvPr/>
          </p:nvSpPr>
          <p:spPr>
            <a:xfrm>
              <a:off x="4121457" y="3471870"/>
              <a:ext cx="4288353" cy="584776"/>
            </a:xfrm>
            <a:prstGeom prst="rect">
              <a:avLst/>
            </a:prstGeom>
            <a:noFill/>
          </p:spPr>
          <p:txBody>
            <a:bodyPr wrap="none" rtlCol="0">
              <a:spAutoFit/>
            </a:bodyPr>
            <a:lstStyle/>
            <a:p>
              <a:pPr algn="ctr"/>
              <a:r>
                <a:rPr lang="ja-JP" altLang="en-US" sz="3200" dirty="0" smtClean="0">
                  <a:solidFill>
                    <a:schemeClr val="tx1">
                      <a:lumMod val="75000"/>
                      <a:lumOff val="25000"/>
                    </a:schemeClr>
                  </a:solidFill>
                  <a:latin typeface="メイリオ"/>
                  <a:ea typeface="メイリオ"/>
                  <a:cs typeface="メイリオ"/>
                </a:rPr>
                <a:t>水辺で人が賑わう</a:t>
              </a:r>
              <a:r>
                <a:rPr lang="ja-JP" altLang="en-US" sz="3200" dirty="0">
                  <a:solidFill>
                    <a:schemeClr val="tx1">
                      <a:lumMod val="75000"/>
                      <a:lumOff val="25000"/>
                    </a:schemeClr>
                  </a:solidFill>
                  <a:latin typeface="メイリオ"/>
                  <a:ea typeface="メイリオ"/>
                  <a:cs typeface="メイリオ"/>
                </a:rPr>
                <a:t>まち</a:t>
              </a:r>
            </a:p>
          </p:txBody>
        </p:sp>
        <p:sp>
          <p:nvSpPr>
            <p:cNvPr id="13" name="正方形/長方形 12"/>
            <p:cNvSpPr/>
            <p:nvPr/>
          </p:nvSpPr>
          <p:spPr>
            <a:xfrm>
              <a:off x="5473926" y="2608432"/>
              <a:ext cx="1569660" cy="923330"/>
            </a:xfrm>
            <a:prstGeom prst="rect">
              <a:avLst/>
            </a:prstGeom>
          </p:spPr>
          <p:txBody>
            <a:bodyPr wrap="none">
              <a:spAutoFit/>
            </a:bodyPr>
            <a:lstStyle/>
            <a:p>
              <a:pPr lvl="0" algn="ctr"/>
              <a:r>
                <a:rPr lang="en-US" altLang="en-US" sz="5400" dirty="0" smtClean="0">
                  <a:solidFill>
                    <a:srgbClr val="191919">
                      <a:lumMod val="75000"/>
                      <a:lumOff val="25000"/>
                    </a:srgbClr>
                  </a:solidFill>
                  <a:latin typeface="メイリオ"/>
                  <a:ea typeface="メイリオ"/>
                  <a:cs typeface="メイリオ"/>
                </a:rPr>
                <a:t>自然</a:t>
              </a:r>
              <a:endParaRPr lang="ja-JP" altLang="en-US" sz="5400" dirty="0">
                <a:solidFill>
                  <a:srgbClr val="191919">
                    <a:lumMod val="75000"/>
                    <a:lumOff val="25000"/>
                  </a:srgbClr>
                </a:solidFill>
                <a:latin typeface="メイリオ"/>
                <a:ea typeface="メイリオ"/>
                <a:cs typeface="メイリオ"/>
              </a:endParaRPr>
            </a:p>
          </p:txBody>
        </p:sp>
      </p:grpSp>
      <p:pic>
        <p:nvPicPr>
          <p:cNvPr id="16" name="図 15"/>
          <p:cNvPicPr>
            <a:picLocks noChangeAspect="1"/>
          </p:cNvPicPr>
          <p:nvPr/>
        </p:nvPicPr>
        <p:blipFill>
          <a:blip r:embed="rId4"/>
          <a:stretch>
            <a:fillRect/>
          </a:stretch>
        </p:blipFill>
        <p:spPr>
          <a:xfrm>
            <a:off x="366249" y="2148200"/>
            <a:ext cx="2647340" cy="2647340"/>
          </a:xfrm>
          <a:prstGeom prst="rect">
            <a:avLst/>
          </a:prstGeom>
        </p:spPr>
      </p:pic>
      <p:grpSp>
        <p:nvGrpSpPr>
          <p:cNvPr id="18" name="図形グループ 17"/>
          <p:cNvGrpSpPr/>
          <p:nvPr/>
        </p:nvGrpSpPr>
        <p:grpSpPr>
          <a:xfrm>
            <a:off x="6580231" y="2613400"/>
            <a:ext cx="1031105" cy="1031105"/>
            <a:chOff x="6915350" y="2566937"/>
            <a:chExt cx="1031105" cy="1031105"/>
          </a:xfrm>
        </p:grpSpPr>
        <p:pic>
          <p:nvPicPr>
            <p:cNvPr id="6" name="図 5" descr="082.png"/>
            <p:cNvPicPr>
              <a:picLocks noChangeAspect="1"/>
            </p:cNvPicPr>
            <p:nvPr/>
          </p:nvPicPr>
          <p:blipFill>
            <a:blip r:embed="rId5">
              <a:extLst>
                <a:ext uri="{BEBA8EAE-BF5A-486C-A8C5-ECC9F3942E4B}">
                  <a14:imgProps xmlns:a14="http://schemas.microsoft.com/office/drawing/2010/main">
                    <a14:imgLayer r:embed="rId6">
                      <a14:imgEffect>
                        <a14:backgroundRemoval t="10000" b="83000" l="5000" r="95000"/>
                      </a14:imgEffect>
                    </a14:imgLayer>
                  </a14:imgProps>
                </a:ext>
                <a:ext uri="{28A0092B-C50C-407E-A947-70E740481C1C}">
                  <a14:useLocalDpi xmlns:a14="http://schemas.microsoft.com/office/drawing/2010/main" val="0"/>
                </a:ext>
              </a:extLst>
            </a:blip>
            <a:stretch>
              <a:fillRect/>
            </a:stretch>
          </p:blipFill>
          <p:spPr>
            <a:xfrm>
              <a:off x="6915350" y="2566937"/>
              <a:ext cx="1031105" cy="1031105"/>
            </a:xfrm>
            <a:prstGeom prst="rect">
              <a:avLst/>
            </a:prstGeom>
          </p:spPr>
        </p:pic>
        <p:pic>
          <p:nvPicPr>
            <p:cNvPr id="17" name="図 16" descr="309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37827">
              <a:off x="6940149" y="2584421"/>
              <a:ext cx="396793" cy="396793"/>
            </a:xfrm>
            <a:prstGeom prst="rect">
              <a:avLst/>
            </a:prstGeom>
          </p:spPr>
        </p:pic>
      </p:grpSp>
    </p:spTree>
    <p:extLst>
      <p:ext uri="{BB962C8B-B14F-4D97-AF65-F5344CB8AC3E}">
        <p14:creationId xmlns:p14="http://schemas.microsoft.com/office/powerpoint/2010/main" val="13463738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419567" y="-464949"/>
            <a:ext cx="10103617" cy="759794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タイトル 1"/>
          <p:cNvSpPr txBox="1">
            <a:spLocks/>
          </p:cNvSpPr>
          <p:nvPr/>
        </p:nvSpPr>
        <p:spPr>
          <a:xfrm>
            <a:off x="818441" y="5963501"/>
            <a:ext cx="7507117" cy="731809"/>
          </a:xfrm>
          <a:prstGeom prst="rect">
            <a:avLst/>
          </a:prstGeom>
          <a:solidFill>
            <a:schemeClr val="bg1"/>
          </a:solidFill>
          <a:ln w="28575" cmpd="sng">
            <a:solidFill>
              <a:srgbClr val="0070C0"/>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smtClean="0">
                <a:latin typeface="メイリオ"/>
                <a:ea typeface="メイリオ"/>
                <a:cs typeface="メイリオ"/>
              </a:rPr>
              <a:t>駅と水辺空間をつなげる必要</a:t>
            </a:r>
            <a:endParaRPr lang="en-US" altLang="ja-JP" sz="3200" dirty="0">
              <a:latin typeface="メイリオ"/>
              <a:ea typeface="メイリオ"/>
              <a:cs typeface="メイリオ"/>
            </a:endParaRPr>
          </a:p>
        </p:txBody>
      </p:sp>
      <p:sp>
        <p:nvSpPr>
          <p:cNvPr id="7" name="タイトル 1"/>
          <p:cNvSpPr>
            <a:spLocks noGrp="1"/>
          </p:cNvSpPr>
          <p:nvPr>
            <p:ph type="title"/>
          </p:nvPr>
        </p:nvSpPr>
        <p:spPr>
          <a:xfrm>
            <a:off x="0" y="16974"/>
            <a:ext cx="9144000" cy="900000"/>
          </a:xfrm>
          <a:solidFill>
            <a:schemeClr val="tx2"/>
          </a:solidFill>
          <a:effectLst>
            <a:softEdge rad="127000"/>
          </a:effectLst>
        </p:spPr>
        <p:txBody>
          <a:bodyPr>
            <a:normAutofit/>
          </a:bodyPr>
          <a:lstStyle/>
          <a:p>
            <a:r>
              <a:rPr lang="ja-JP" altLang="en-US" sz="3600" dirty="0">
                <a:solidFill>
                  <a:srgbClr val="191919"/>
                </a:solidFill>
                <a:latin typeface="メイリオ" panose="020B0604030504040204" pitchFamily="50" charset="-128"/>
                <a:ea typeface="メイリオ" panose="020B0604030504040204" pitchFamily="50" charset="-128"/>
                <a:cs typeface="メイリオ"/>
              </a:rPr>
              <a:t>進む中心市街地活性化事業</a:t>
            </a:r>
            <a:endParaRPr kumimoji="1" lang="ja-JP" altLang="en-US" sz="3600" dirty="0">
              <a:solidFill>
                <a:srgbClr val="191919"/>
              </a:solidFill>
              <a:latin typeface="メイリオ" panose="020B0604030504040204" pitchFamily="50" charset="-128"/>
              <a:ea typeface="メイリオ" panose="020B0604030504040204" pitchFamily="50" charset="-128"/>
              <a:cs typeface="メイリオ"/>
            </a:endParaRPr>
          </a:p>
        </p:txBody>
      </p:sp>
      <p:sp>
        <p:nvSpPr>
          <p:cNvPr id="11" name="下矢印 10"/>
          <p:cNvSpPr/>
          <p:nvPr/>
        </p:nvSpPr>
        <p:spPr>
          <a:xfrm>
            <a:off x="6572085" y="2931724"/>
            <a:ext cx="676887" cy="406721"/>
          </a:xfrm>
          <a:prstGeom prst="downArrow">
            <a:avLst/>
          </a:prstGeom>
          <a:solidFill>
            <a:schemeClr val="bg1"/>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9" name="図形グループ 8"/>
          <p:cNvGrpSpPr/>
          <p:nvPr/>
        </p:nvGrpSpPr>
        <p:grpSpPr>
          <a:xfrm>
            <a:off x="209734" y="1480591"/>
            <a:ext cx="4748505" cy="2619899"/>
            <a:chOff x="209734" y="1741865"/>
            <a:chExt cx="4748505" cy="2619899"/>
          </a:xfrm>
        </p:grpSpPr>
        <p:pic>
          <p:nvPicPr>
            <p:cNvPr id="15" name="コンテンツ プレースホルダー 6" descr="E99C9EE383B6E6B5A6.jpg"/>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209734" y="1741865"/>
              <a:ext cx="4748505" cy="2619899"/>
            </a:xfrm>
            <a:prstGeom prst="rect">
              <a:avLst/>
            </a:prstGeom>
            <a:ln>
              <a:noFill/>
            </a:ln>
            <a:effectLst>
              <a:softEdge rad="112500"/>
            </a:effectLst>
          </p:spPr>
        </p:pic>
        <p:sp>
          <p:nvSpPr>
            <p:cNvPr id="4" name="円/楕円 3"/>
            <p:cNvSpPr/>
            <p:nvPr/>
          </p:nvSpPr>
          <p:spPr>
            <a:xfrm>
              <a:off x="469862" y="1910531"/>
              <a:ext cx="1141172" cy="397658"/>
            </a:xfrm>
            <a:prstGeom prst="ellipse">
              <a:avLst/>
            </a:prstGeom>
            <a:solidFill>
              <a:srgbClr val="FFFFFF">
                <a:alpha val="60000"/>
              </a:srgbClr>
            </a:solidFill>
            <a:ln>
              <a:noFill/>
            </a:ln>
            <a:effectLst>
              <a:glow rad="533400">
                <a:schemeClr val="bg1">
                  <a:alpha val="90000"/>
                </a:schemeClr>
              </a:glow>
              <a:softEdge rad="1016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191919"/>
                </a:solidFill>
              </a:endParaRPr>
            </a:p>
          </p:txBody>
        </p:sp>
        <p:sp>
          <p:nvSpPr>
            <p:cNvPr id="16" name="テキスト ボックス 15"/>
            <p:cNvSpPr txBox="1"/>
            <p:nvPr/>
          </p:nvSpPr>
          <p:spPr>
            <a:xfrm>
              <a:off x="353193" y="1836901"/>
              <a:ext cx="4461586" cy="892552"/>
            </a:xfrm>
            <a:prstGeom prst="rect">
              <a:avLst/>
            </a:prstGeom>
            <a:noFill/>
          </p:spPr>
          <p:txBody>
            <a:bodyPr wrap="square" rtlCol="0">
              <a:spAutoFit/>
            </a:bodyPr>
            <a:lstStyle/>
            <a:p>
              <a:r>
                <a:rPr lang="ja-JP" altLang="en-US" sz="2800" dirty="0" smtClean="0">
                  <a:ln w="10160">
                    <a:noFill/>
                    <a:prstDash val="solid"/>
                  </a:ln>
                  <a:solidFill>
                    <a:schemeClr val="accent1">
                      <a:lumMod val="75000"/>
                    </a:schemeClr>
                  </a:solidFill>
                  <a:latin typeface="メイリオ" panose="020B0604030504040204" pitchFamily="50" charset="-128"/>
                  <a:ea typeface="メイリオ" panose="020B0604030504040204" pitchFamily="50" charset="-128"/>
                  <a:cs typeface="メイリオ"/>
                </a:rPr>
                <a:t>霞ヶ浦</a:t>
              </a:r>
            </a:p>
            <a:p>
              <a:r>
                <a:rPr lang="ja-JP" altLang="en-US" sz="2400" dirty="0" smtClean="0">
                  <a:solidFill>
                    <a:srgbClr val="191919"/>
                  </a:solidFill>
                  <a:latin typeface="メイリオ" panose="020B0604030504040204" pitchFamily="50" charset="-128"/>
                  <a:ea typeface="メイリオ" panose="020B0604030504040204" pitchFamily="50" charset="-128"/>
                  <a:cs typeface="メイリオ"/>
                </a:rPr>
                <a:t>駅から徒歩</a:t>
              </a:r>
              <a:r>
                <a:rPr lang="en-US" altLang="ja-JP" sz="2400" dirty="0" smtClean="0">
                  <a:solidFill>
                    <a:srgbClr val="191919"/>
                  </a:solidFill>
                  <a:latin typeface="メイリオ" panose="020B0604030504040204" pitchFamily="50" charset="-128"/>
                  <a:ea typeface="メイリオ" panose="020B0604030504040204" pitchFamily="50" charset="-128"/>
                  <a:cs typeface="メイリオ"/>
                </a:rPr>
                <a:t>5</a:t>
              </a:r>
              <a:r>
                <a:rPr lang="ja-JP" altLang="en-US" sz="2400" dirty="0" smtClean="0">
                  <a:solidFill>
                    <a:srgbClr val="191919"/>
                  </a:solidFill>
                  <a:latin typeface="メイリオ" panose="020B0604030504040204" pitchFamily="50" charset="-128"/>
                  <a:ea typeface="メイリオ" panose="020B0604030504040204" pitchFamily="50" charset="-128"/>
                  <a:cs typeface="メイリオ"/>
                </a:rPr>
                <a:t>分の水辺空間</a:t>
              </a:r>
              <a:endParaRPr lang="en-US" altLang="ja-JP" sz="2400" dirty="0">
                <a:solidFill>
                  <a:srgbClr val="191919"/>
                </a:solidFill>
                <a:latin typeface="メイリオ" panose="020B0604030504040204" pitchFamily="50" charset="-128"/>
                <a:ea typeface="メイリオ" panose="020B0604030504040204" pitchFamily="50" charset="-128"/>
                <a:cs typeface="メイリオ"/>
              </a:endParaRPr>
            </a:p>
          </p:txBody>
        </p:sp>
      </p:grpSp>
      <p:sp>
        <p:nvSpPr>
          <p:cNvPr id="10" name="テキスト ボックス 9"/>
          <p:cNvSpPr txBox="1"/>
          <p:nvPr/>
        </p:nvSpPr>
        <p:spPr>
          <a:xfrm>
            <a:off x="5279312" y="3487130"/>
            <a:ext cx="3262432" cy="707886"/>
          </a:xfrm>
          <a:prstGeom prst="rect">
            <a:avLst/>
          </a:prstGeom>
          <a:noFill/>
          <a:ln w="19050" cmpd="sng">
            <a:noFill/>
          </a:ln>
        </p:spPr>
        <p:txBody>
          <a:bodyPr wrap="none" rtlCol="0">
            <a:spAutoFit/>
          </a:bodyPr>
          <a:lstStyle/>
          <a:p>
            <a:pPr algn="ctr"/>
            <a:r>
              <a:rPr lang="ja-JP" altLang="en-US" sz="2000" dirty="0" smtClean="0">
                <a:latin typeface="メイリオ" panose="020B0604030504040204" pitchFamily="50" charset="-128"/>
                <a:ea typeface="メイリオ" panose="020B0604030504040204" pitchFamily="50" charset="-128"/>
              </a:rPr>
              <a:t>駅近くの</a:t>
            </a:r>
            <a:r>
              <a:rPr lang="en-US" altLang="en-US" sz="2000" dirty="0" smtClean="0">
                <a:latin typeface="メイリオ" panose="020B0604030504040204" pitchFamily="50" charset="-128"/>
                <a:ea typeface="メイリオ" panose="020B0604030504040204" pitchFamily="50" charset="-128"/>
              </a:rPr>
              <a:t>水辺エリアは</a:t>
            </a:r>
            <a:endParaRPr lang="en-US" altLang="ja-JP" sz="2000" dirty="0">
              <a:latin typeface="メイリオ" panose="020B0604030504040204" pitchFamily="50" charset="-128"/>
              <a:ea typeface="メイリオ" panose="020B0604030504040204" pitchFamily="50" charset="-128"/>
            </a:endParaRPr>
          </a:p>
          <a:p>
            <a:pPr algn="ctr"/>
            <a:r>
              <a:rPr lang="ja-JP" altLang="en-US" sz="2000" dirty="0" smtClean="0">
                <a:latin typeface="メイリオ" panose="020B0604030504040204" pitchFamily="50" charset="-128"/>
                <a:ea typeface="メイリオ" panose="020B0604030504040204" pitchFamily="50" charset="-128"/>
              </a:rPr>
              <a:t>土浦港周辺</a:t>
            </a:r>
            <a:r>
              <a:rPr lang="ja-JP" altLang="en-US" sz="2000" dirty="0" smtClean="0">
                <a:solidFill>
                  <a:schemeClr val="accent1">
                    <a:lumMod val="75000"/>
                  </a:schemeClr>
                </a:solidFill>
                <a:latin typeface="メイリオ" panose="020B0604030504040204" pitchFamily="50" charset="-128"/>
                <a:ea typeface="メイリオ" panose="020B0604030504040204" pitchFamily="50" charset="-128"/>
              </a:rPr>
              <a:t>広域</a:t>
            </a:r>
            <a:r>
              <a:rPr lang="ja-JP" altLang="en-US" sz="2000" dirty="0">
                <a:solidFill>
                  <a:schemeClr val="accent1">
                    <a:lumMod val="75000"/>
                  </a:schemeClr>
                </a:solidFill>
                <a:latin typeface="メイリオ" panose="020B0604030504040204" pitchFamily="50" charset="-128"/>
                <a:ea typeface="メイリオ" panose="020B0604030504040204" pitchFamily="50" charset="-128"/>
              </a:rPr>
              <a:t>交流</a:t>
            </a:r>
            <a:r>
              <a:rPr lang="ja-JP" altLang="en-US" sz="2000" dirty="0" smtClean="0">
                <a:solidFill>
                  <a:schemeClr val="accent1">
                    <a:lumMod val="75000"/>
                  </a:schemeClr>
                </a:solidFill>
                <a:latin typeface="メイリオ" panose="020B0604030504040204" pitchFamily="50" charset="-128"/>
                <a:ea typeface="メイリオ" panose="020B0604030504040204" pitchFamily="50" charset="-128"/>
              </a:rPr>
              <a:t>拠点</a:t>
            </a:r>
            <a:r>
              <a:rPr lang="ja-JP" altLang="en-US" sz="2000" dirty="0" smtClean="0">
                <a:latin typeface="メイリオ" panose="020B0604030504040204" pitchFamily="50" charset="-128"/>
                <a:ea typeface="メイリオ" panose="020B0604030504040204" pitchFamily="50" charset="-128"/>
              </a:rPr>
              <a:t>に</a:t>
            </a:r>
            <a:endParaRPr kumimoji="1" lang="ja-JP" altLang="en-US" sz="2000"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5407553" y="1821947"/>
            <a:ext cx="3005951" cy="923330"/>
          </a:xfrm>
          <a:prstGeom prst="rect">
            <a:avLst/>
          </a:prstGeom>
          <a:noFill/>
          <a:ln w="19050" cmpd="sng">
            <a:noFill/>
          </a:ln>
        </p:spPr>
        <p:txBody>
          <a:bodyPr wrap="none" rtlCol="0">
            <a:spAutoFit/>
          </a:bodyPr>
          <a:lstStyle/>
          <a:p>
            <a:pPr algn="ctr"/>
            <a:r>
              <a:rPr kumimoji="1" lang="ja-JP" altLang="en-US" sz="2000" dirty="0" smtClean="0">
                <a:latin typeface="メイリオ" panose="020B0604030504040204" pitchFamily="50" charset="-128"/>
                <a:ea typeface="メイリオ" panose="020B0604030504040204" pitchFamily="50" charset="-128"/>
              </a:rPr>
              <a:t>中心市街地活性化計画が</a:t>
            </a:r>
            <a:endParaRPr kumimoji="1" lang="en-US" altLang="ja-JP" sz="2000" dirty="0" smtClean="0">
              <a:latin typeface="メイリオ" panose="020B0604030504040204" pitchFamily="50" charset="-128"/>
              <a:ea typeface="メイリオ" panose="020B0604030504040204" pitchFamily="50" charset="-128"/>
            </a:endParaRPr>
          </a:p>
          <a:p>
            <a:pPr algn="ctr"/>
            <a:r>
              <a:rPr kumimoji="1" lang="ja-JP" altLang="en-US" sz="2000" dirty="0" smtClean="0">
                <a:solidFill>
                  <a:schemeClr val="accent1">
                    <a:lumMod val="75000"/>
                  </a:schemeClr>
                </a:solidFill>
                <a:latin typeface="メイリオ" panose="020B0604030504040204" pitchFamily="50" charset="-128"/>
                <a:ea typeface="メイリオ" panose="020B0604030504040204" pitchFamily="50" charset="-128"/>
              </a:rPr>
              <a:t>内閣府認定</a:t>
            </a:r>
            <a:r>
              <a:rPr kumimoji="1" lang="ja-JP" altLang="en-US" sz="2000" dirty="0" smtClean="0">
                <a:latin typeface="メイリオ" panose="020B0604030504040204" pitchFamily="50" charset="-128"/>
                <a:ea typeface="メイリオ" panose="020B0604030504040204" pitchFamily="50" charset="-128"/>
              </a:rPr>
              <a:t>される</a:t>
            </a:r>
            <a:endParaRPr kumimoji="1" lang="en-US" altLang="ja-JP" sz="2000" dirty="0" smtClean="0">
              <a:latin typeface="メイリオ" panose="020B0604030504040204" pitchFamily="50" charset="-128"/>
              <a:ea typeface="メイリオ" panose="020B0604030504040204" pitchFamily="50" charset="-128"/>
            </a:endParaRPr>
          </a:p>
          <a:p>
            <a:pPr algn="r"/>
            <a:r>
              <a:rPr lang="ja-JP" altLang="en-US" sz="1400" dirty="0" smtClean="0">
                <a:latin typeface="メイリオ" panose="020B0604030504040204" pitchFamily="50" charset="-128"/>
                <a:ea typeface="メイリオ" panose="020B0604030504040204" pitchFamily="50" charset="-128"/>
              </a:rPr>
              <a:t>（平成</a:t>
            </a:r>
            <a:r>
              <a:rPr lang="en-US" altLang="ja-JP" sz="1400" dirty="0" smtClean="0">
                <a:latin typeface="メイリオ" panose="020B0604030504040204" pitchFamily="50" charset="-128"/>
                <a:ea typeface="メイリオ" panose="020B0604030504040204" pitchFamily="50" charset="-128"/>
              </a:rPr>
              <a:t>26</a:t>
            </a:r>
            <a:r>
              <a:rPr lang="ja-JP" altLang="en-US" sz="1400" dirty="0" smtClean="0">
                <a:latin typeface="メイリオ" panose="020B0604030504040204" pitchFamily="50" charset="-128"/>
                <a:ea typeface="メイリオ" panose="020B0604030504040204" pitchFamily="50" charset="-128"/>
              </a:rPr>
              <a:t>年</a:t>
            </a:r>
            <a:r>
              <a:rPr lang="en-US" altLang="ja-JP" sz="1400" dirty="0" smtClean="0">
                <a:latin typeface="メイリオ" panose="020B0604030504040204" pitchFamily="50" charset="-128"/>
                <a:ea typeface="メイリオ" panose="020B0604030504040204" pitchFamily="50" charset="-128"/>
              </a:rPr>
              <a:t>4</a:t>
            </a:r>
            <a:r>
              <a:rPr lang="ja-JP" altLang="en-US" sz="1400" dirty="0" smtClean="0">
                <a:latin typeface="メイリオ" panose="020B0604030504040204" pitchFamily="50" charset="-128"/>
                <a:ea typeface="メイリオ" panose="020B0604030504040204" pitchFamily="50" charset="-128"/>
              </a:rPr>
              <a:t>月</a:t>
            </a:r>
            <a:r>
              <a:rPr lang="en-US" altLang="ja-JP" sz="1400" dirty="0" smtClean="0">
                <a:latin typeface="メイリオ" panose="020B0604030504040204" pitchFamily="50" charset="-128"/>
                <a:ea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rPr>
              <a:t>平成</a:t>
            </a:r>
            <a:r>
              <a:rPr lang="en-US" altLang="ja-JP" sz="1400" dirty="0" smtClean="0">
                <a:latin typeface="メイリオ" panose="020B0604030504040204" pitchFamily="50" charset="-128"/>
                <a:ea typeface="メイリオ" panose="020B0604030504040204" pitchFamily="50" charset="-128"/>
              </a:rPr>
              <a:t>31</a:t>
            </a:r>
            <a:r>
              <a:rPr lang="ja-JP" altLang="en-US" sz="1400" dirty="0" smtClean="0">
                <a:latin typeface="メイリオ" panose="020B0604030504040204" pitchFamily="50" charset="-128"/>
                <a:ea typeface="メイリオ" panose="020B0604030504040204" pitchFamily="50" charset="-128"/>
              </a:rPr>
              <a:t>年</a:t>
            </a:r>
            <a:r>
              <a:rPr lang="en-US" altLang="ja-JP" sz="1400" dirty="0" smtClean="0">
                <a:latin typeface="メイリオ" panose="020B0604030504040204" pitchFamily="50" charset="-128"/>
                <a:ea typeface="メイリオ" panose="020B0604030504040204" pitchFamily="50" charset="-128"/>
              </a:rPr>
              <a:t>3</a:t>
            </a:r>
            <a:r>
              <a:rPr lang="ja-JP" altLang="en-US" sz="1400" dirty="0" smtClean="0">
                <a:latin typeface="メイリオ" panose="020B0604030504040204" pitchFamily="50" charset="-128"/>
                <a:ea typeface="メイリオ" panose="020B0604030504040204" pitchFamily="50" charset="-128"/>
              </a:rPr>
              <a:t>月）</a:t>
            </a:r>
            <a:endParaRPr kumimoji="1" lang="ja-JP" altLang="en-US" sz="1400" dirty="0">
              <a:latin typeface="メイリオ" panose="020B0604030504040204" pitchFamily="50" charset="-128"/>
              <a:ea typeface="メイリオ" panose="020B0604030504040204" pitchFamily="50" charset="-128"/>
            </a:endParaRPr>
          </a:p>
        </p:txBody>
      </p:sp>
      <p:pic>
        <p:nvPicPr>
          <p:cNvPr id="28" name="図 27"/>
          <p:cNvPicPr>
            <a:picLocks noChangeAspect="1"/>
          </p:cNvPicPr>
          <p:nvPr/>
        </p:nvPicPr>
        <p:blipFill rotWithShape="1">
          <a:blip r:embed="rId4" cstate="screen">
            <a:extLst>
              <a:ext uri="{28A0092B-C50C-407E-A947-70E740481C1C}">
                <a14:useLocalDpi xmlns:a14="http://schemas.microsoft.com/office/drawing/2010/main"/>
              </a:ext>
            </a:extLst>
          </a:blip>
          <a:srcRect b="-1810"/>
          <a:stretch/>
        </p:blipFill>
        <p:spPr>
          <a:xfrm>
            <a:off x="740987" y="1558159"/>
            <a:ext cx="3676206" cy="2610597"/>
          </a:xfrm>
          <a:prstGeom prst="rect">
            <a:avLst/>
          </a:prstGeom>
          <a:ln w="38100" cap="sq" cmpd="sng">
            <a:solidFill>
              <a:schemeClr val="tx1">
                <a:lumMod val="75000"/>
                <a:lumOff val="25000"/>
              </a:schemeClr>
            </a:solidFill>
            <a:prstDash val="solid"/>
            <a:miter lim="800000"/>
          </a:ln>
          <a:effectLst/>
        </p:spPr>
      </p:pic>
      <p:sp>
        <p:nvSpPr>
          <p:cNvPr id="22" name="テキスト ボックス 21"/>
          <p:cNvSpPr txBox="1"/>
          <p:nvPr/>
        </p:nvSpPr>
        <p:spPr>
          <a:xfrm>
            <a:off x="1856683" y="4364947"/>
            <a:ext cx="5392289" cy="1200328"/>
          </a:xfrm>
          <a:prstGeom prst="rect">
            <a:avLst/>
          </a:prstGeom>
          <a:solidFill>
            <a:schemeClr val="bg1"/>
          </a:solidFill>
          <a:ln w="19050" cmpd="sng">
            <a:solidFill>
              <a:srgbClr val="525252"/>
            </a:solidFill>
          </a:ln>
        </p:spPr>
        <p:txBody>
          <a:bodyPr wrap="square" rtlCol="0">
            <a:spAutoFit/>
          </a:bodyPr>
          <a:lstStyle/>
          <a:p>
            <a:pPr algn="ctr"/>
            <a:r>
              <a:rPr lang="ja-JP" altLang="en-US" sz="2400" dirty="0">
                <a:latin typeface="メイリオ"/>
                <a:ea typeface="メイリオ"/>
                <a:cs typeface="メイリオ"/>
              </a:rPr>
              <a:t>駅のすぐ近くに</a:t>
            </a:r>
            <a:r>
              <a:rPr lang="ja-JP" altLang="en-US" sz="2400" dirty="0">
                <a:solidFill>
                  <a:schemeClr val="bg2"/>
                </a:solidFill>
                <a:latin typeface="メイリオ"/>
                <a:ea typeface="メイリオ"/>
                <a:cs typeface="メイリオ"/>
              </a:rPr>
              <a:t>水辺</a:t>
            </a:r>
            <a:r>
              <a:rPr lang="ja-JP" altLang="en-US" sz="2400" dirty="0" smtClean="0">
                <a:solidFill>
                  <a:schemeClr val="bg2"/>
                </a:solidFill>
                <a:latin typeface="メイリオ"/>
                <a:ea typeface="メイリオ"/>
                <a:cs typeface="メイリオ"/>
              </a:rPr>
              <a:t>空間</a:t>
            </a:r>
            <a:endParaRPr lang="en-US" altLang="ja-JP" sz="2400" dirty="0" smtClean="0">
              <a:solidFill>
                <a:schemeClr val="bg2"/>
              </a:solidFill>
              <a:latin typeface="メイリオ"/>
              <a:ea typeface="メイリオ"/>
              <a:cs typeface="メイリオ"/>
            </a:endParaRPr>
          </a:p>
          <a:p>
            <a:pPr algn="ctr"/>
            <a:r>
              <a:rPr kumimoji="1" lang="en-US" altLang="ja-JP" sz="2400" dirty="0" smtClean="0">
                <a:latin typeface="メイリオ"/>
                <a:ea typeface="メイリオ"/>
                <a:cs typeface="メイリオ"/>
              </a:rPr>
              <a:t>⇔</a:t>
            </a:r>
          </a:p>
          <a:p>
            <a:pPr algn="ctr"/>
            <a:r>
              <a:rPr kumimoji="1" lang="ja-JP" altLang="en-US" sz="2400" dirty="0" smtClean="0">
                <a:latin typeface="メイリオ"/>
                <a:ea typeface="メイリオ"/>
                <a:cs typeface="メイリオ"/>
              </a:rPr>
              <a:t>つながりがなく、人が集まらない</a:t>
            </a:r>
            <a:endParaRPr kumimoji="1" lang="ja-JP" altLang="en-US" sz="2400" dirty="0">
              <a:latin typeface="メイリオ"/>
              <a:ea typeface="メイリオ"/>
              <a:cs typeface="メイリオ"/>
            </a:endParaRPr>
          </a:p>
        </p:txBody>
      </p:sp>
      <p:sp>
        <p:nvSpPr>
          <p:cNvPr id="31" name="テキスト ボックス 30"/>
          <p:cNvSpPr txBox="1"/>
          <p:nvPr/>
        </p:nvSpPr>
        <p:spPr>
          <a:xfrm>
            <a:off x="740987" y="2473650"/>
            <a:ext cx="954107" cy="400110"/>
          </a:xfrm>
          <a:prstGeom prst="rect">
            <a:avLst/>
          </a:prstGeom>
          <a:noFill/>
        </p:spPr>
        <p:txBody>
          <a:bodyPr wrap="none" rtlCol="0">
            <a:spAutoFit/>
          </a:bodyPr>
          <a:lstStyle/>
          <a:p>
            <a:r>
              <a:rPr kumimoji="1" lang="ja-JP" altLang="en-US" sz="2000" dirty="0">
                <a:latin typeface="メイリオ"/>
                <a:ea typeface="メイリオ"/>
                <a:cs typeface="メイリオ"/>
              </a:rPr>
              <a:t>土浦駅</a:t>
            </a:r>
          </a:p>
        </p:txBody>
      </p:sp>
      <p:sp>
        <p:nvSpPr>
          <p:cNvPr id="2" name="スライド番号プレースホルダー 1"/>
          <p:cNvSpPr>
            <a:spLocks noGrp="1"/>
          </p:cNvSpPr>
          <p:nvPr>
            <p:ph type="sldNum" sz="quarter" idx="12"/>
          </p:nvPr>
        </p:nvSpPr>
        <p:spPr/>
        <p:txBody>
          <a:bodyPr/>
          <a:lstStyle/>
          <a:p>
            <a:fld id="{34EE0B4D-4B59-374D-A284-0D27F4B4CF87}" type="slidenum">
              <a:rPr kumimoji="1" lang="ja-JP" altLang="en-US" smtClean="0"/>
              <a:t>14</a:t>
            </a:fld>
            <a:endParaRPr kumimoji="1" lang="ja-JP" altLang="en-US"/>
          </a:p>
        </p:txBody>
      </p:sp>
      <p:sp>
        <p:nvSpPr>
          <p:cNvPr id="29" name="星 5 28"/>
          <p:cNvSpPr/>
          <p:nvPr/>
        </p:nvSpPr>
        <p:spPr>
          <a:xfrm>
            <a:off x="1370577" y="2881598"/>
            <a:ext cx="362869" cy="358571"/>
          </a:xfrm>
          <a:prstGeom prst="star5">
            <a:avLst/>
          </a:prstGeom>
          <a:solidFill>
            <a:schemeClr val="accent3"/>
          </a:solidFill>
          <a:ln w="19050" cmpd="sng">
            <a:solidFill>
              <a:srgbClr val="F1A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5" name="円/楕円 24"/>
          <p:cNvSpPr/>
          <p:nvPr/>
        </p:nvSpPr>
        <p:spPr>
          <a:xfrm rot="1276690">
            <a:off x="2353878" y="1618913"/>
            <a:ext cx="909112" cy="1195043"/>
          </a:xfrm>
          <a:prstGeom prst="ellipse">
            <a:avLst/>
          </a:prstGeom>
          <a:solidFill>
            <a:schemeClr val="bg2">
              <a:lumMod val="40000"/>
              <a:lumOff val="60000"/>
              <a:alpha val="53000"/>
            </a:schemeClr>
          </a:solidFill>
          <a:ln w="19050" cmpd="sng">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2446696" y="1947760"/>
            <a:ext cx="1467068" cy="400110"/>
          </a:xfrm>
          <a:prstGeom prst="rect">
            <a:avLst/>
          </a:prstGeom>
          <a:noFill/>
        </p:spPr>
        <p:txBody>
          <a:bodyPr wrap="none" rtlCol="0">
            <a:spAutoFit/>
          </a:bodyPr>
          <a:lstStyle/>
          <a:p>
            <a:r>
              <a:rPr kumimoji="1" lang="ja-JP" altLang="en-US" sz="2000" dirty="0" smtClean="0">
                <a:latin typeface="メイリオ"/>
                <a:ea typeface="メイリオ"/>
                <a:cs typeface="メイリオ"/>
              </a:rPr>
              <a:t>水辺エリア</a:t>
            </a:r>
            <a:endParaRPr kumimoji="1" lang="ja-JP" altLang="en-US" sz="2000" dirty="0">
              <a:latin typeface="メイリオ"/>
              <a:ea typeface="メイリオ"/>
              <a:cs typeface="メイリオ"/>
            </a:endParaRPr>
          </a:p>
        </p:txBody>
      </p:sp>
      <p:sp>
        <p:nvSpPr>
          <p:cNvPr id="23" name="コンテンツ プレースホルダー 2"/>
          <p:cNvSpPr txBox="1">
            <a:spLocks/>
          </p:cNvSpPr>
          <p:nvPr/>
        </p:nvSpPr>
        <p:spPr>
          <a:xfrm>
            <a:off x="0" y="892900"/>
            <a:ext cx="2076450" cy="758377"/>
          </a:xfrm>
          <a:prstGeom prst="rect">
            <a:avLst/>
          </a:prstGeom>
        </p:spPr>
        <p:txBody>
          <a:bodyPr>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en-US" altLang="ja-JP" dirty="0" smtClean="0">
                <a:solidFill>
                  <a:srgbClr val="525252"/>
                </a:solidFill>
                <a:latin typeface="メイリオ"/>
                <a:ea typeface="メイリオ"/>
                <a:cs typeface="メイリオ"/>
              </a:rPr>
              <a:t>【</a:t>
            </a:r>
            <a:r>
              <a:rPr lang="ja-JP" altLang="en-US" dirty="0" smtClean="0">
                <a:solidFill>
                  <a:srgbClr val="525252"/>
                </a:solidFill>
                <a:latin typeface="メイリオ"/>
                <a:ea typeface="メイリオ"/>
                <a:cs typeface="メイリオ"/>
              </a:rPr>
              <a:t>背景</a:t>
            </a:r>
            <a:r>
              <a:rPr lang="en-US" altLang="ja-JP" dirty="0" smtClean="0">
                <a:solidFill>
                  <a:srgbClr val="525252"/>
                </a:solidFill>
                <a:latin typeface="メイリオ"/>
                <a:ea typeface="メイリオ"/>
                <a:cs typeface="メイリオ"/>
              </a:rPr>
              <a:t>】</a:t>
            </a:r>
            <a:endParaRPr lang="en-US" altLang="ja-JP" dirty="0">
              <a:solidFill>
                <a:srgbClr val="525252"/>
              </a:solidFill>
              <a:latin typeface="メイリオ"/>
              <a:ea typeface="メイリオ"/>
              <a:cs typeface="メイリオ"/>
            </a:endParaRPr>
          </a:p>
        </p:txBody>
      </p:sp>
      <p:grpSp>
        <p:nvGrpSpPr>
          <p:cNvPr id="21" name="図形グループ 20"/>
          <p:cNvGrpSpPr/>
          <p:nvPr/>
        </p:nvGrpSpPr>
        <p:grpSpPr>
          <a:xfrm>
            <a:off x="7565692" y="99748"/>
            <a:ext cx="1648770" cy="1301337"/>
            <a:chOff x="7390543" y="144363"/>
            <a:chExt cx="1648770" cy="1301337"/>
          </a:xfrm>
        </p:grpSpPr>
        <p:sp>
          <p:nvSpPr>
            <p:cNvPr id="26" name="円/楕円 25"/>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7" name="図形グループ 26"/>
            <p:cNvGrpSpPr/>
            <p:nvPr/>
          </p:nvGrpSpPr>
          <p:grpSpPr>
            <a:xfrm>
              <a:off x="7552261" y="144363"/>
              <a:ext cx="1303216" cy="1301337"/>
              <a:chOff x="4690951" y="647548"/>
              <a:chExt cx="1303216" cy="1301337"/>
            </a:xfrm>
          </p:grpSpPr>
          <p:grpSp>
            <p:nvGrpSpPr>
              <p:cNvPr id="32" name="図形グループ 31"/>
              <p:cNvGrpSpPr/>
              <p:nvPr/>
            </p:nvGrpSpPr>
            <p:grpSpPr>
              <a:xfrm>
                <a:off x="4690951" y="1229090"/>
                <a:ext cx="1303216" cy="719795"/>
                <a:chOff x="4690951" y="1229090"/>
                <a:chExt cx="1303216" cy="719795"/>
              </a:xfrm>
            </p:grpSpPr>
            <p:pic>
              <p:nvPicPr>
                <p:cNvPr id="36" name="図 35" descr="119059m.jpg"/>
                <p:cNvPicPr>
                  <a:picLocks noChangeAspect="1"/>
                </p:cNvPicPr>
                <p:nvPr/>
              </p:nvPicPr>
              <p:blipFill>
                <a:blip r:embed="rId5">
                  <a:extLst>
                    <a:ext uri="{BEBA8EAE-BF5A-486C-A8C5-ECC9F3942E4B}">
                      <a14:imgProps xmlns:a14="http://schemas.microsoft.com/office/drawing/2010/main">
                        <a14:imgLayer r:embed="rId6">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val="0"/>
                    </a:ext>
                  </a:extLst>
                </a:blip>
                <a:stretch>
                  <a:fillRect/>
                </a:stretch>
              </p:blipFill>
              <p:spPr>
                <a:xfrm>
                  <a:off x="4690951" y="1229090"/>
                  <a:ext cx="712957" cy="712957"/>
                </a:xfrm>
                <a:prstGeom prst="rect">
                  <a:avLst/>
                </a:prstGeom>
              </p:spPr>
            </p:pic>
            <p:pic>
              <p:nvPicPr>
                <p:cNvPr id="37" name="図 36" descr="119059m.jpg"/>
                <p:cNvPicPr>
                  <a:picLocks noChangeAspect="1"/>
                </p:cNvPicPr>
                <p:nvPr/>
              </p:nvPicPr>
              <p:blipFill>
                <a:blip r:embed="rId5">
                  <a:extLst>
                    <a:ext uri="{BEBA8EAE-BF5A-486C-A8C5-ECC9F3942E4B}">
                      <a14:imgProps xmlns:a14="http://schemas.microsoft.com/office/drawing/2010/main">
                        <a14:imgLayer r:embed="rId7">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val="0"/>
                    </a:ext>
                  </a:extLst>
                </a:blip>
                <a:stretch>
                  <a:fillRect/>
                </a:stretch>
              </p:blipFill>
              <p:spPr>
                <a:xfrm flipH="1">
                  <a:off x="5274372" y="1229090"/>
                  <a:ext cx="719795" cy="719795"/>
                </a:xfrm>
                <a:prstGeom prst="rect">
                  <a:avLst/>
                </a:prstGeom>
              </p:spPr>
            </p:pic>
          </p:grpSp>
          <p:pic>
            <p:nvPicPr>
              <p:cNvPr id="35" name="図 34" descr="30571.png"/>
              <p:cNvPicPr>
                <a:picLocks noChangeAspect="1"/>
              </p:cNvPicPr>
              <p:nvPr/>
            </p:nvPicPr>
            <p:blipFill>
              <a:blip r:embed="rId8">
                <a:duotone>
                  <a:schemeClr val="accent1">
                    <a:shade val="45000"/>
                    <a:satMod val="135000"/>
                  </a:schemeClr>
                  <a:prstClr val="white"/>
                </a:duotone>
                <a:alphaModFix/>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855156" y="647548"/>
                <a:ext cx="994891" cy="994891"/>
              </a:xfrm>
              <a:prstGeom prst="rect">
                <a:avLst/>
              </a:prstGeom>
            </p:spPr>
          </p:pic>
        </p:grpSp>
        <p:sp>
          <p:nvSpPr>
            <p:cNvPr id="30" name="角丸四角形 29"/>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時間・空間シェア</a:t>
              </a:r>
              <a:endParaRPr kumimoji="1" lang="en-US" altLang="ja-JP" dirty="0" smtClean="0">
                <a:solidFill>
                  <a:schemeClr val="bg1"/>
                </a:solidFill>
              </a:endParaRPr>
            </a:p>
          </p:txBody>
        </p:sp>
      </p:grpSp>
      <p:grpSp>
        <p:nvGrpSpPr>
          <p:cNvPr id="38" name="図形グループ 37"/>
          <p:cNvGrpSpPr/>
          <p:nvPr/>
        </p:nvGrpSpPr>
        <p:grpSpPr>
          <a:xfrm>
            <a:off x="209734" y="104914"/>
            <a:ext cx="812060" cy="812060"/>
            <a:chOff x="6915350" y="2566937"/>
            <a:chExt cx="1031105" cy="1031105"/>
          </a:xfrm>
        </p:grpSpPr>
        <p:pic>
          <p:nvPicPr>
            <p:cNvPr id="39" name="図 38" descr="082.png"/>
            <p:cNvPicPr>
              <a:picLocks noChangeAspect="1"/>
            </p:cNvPicPr>
            <p:nvPr/>
          </p:nvPicPr>
          <p:blipFill>
            <a:blip r:embed="rId10">
              <a:extLst>
                <a:ext uri="{BEBA8EAE-BF5A-486C-A8C5-ECC9F3942E4B}">
                  <a14:imgProps xmlns:a14="http://schemas.microsoft.com/office/drawing/2010/main">
                    <a14:imgLayer r:embed="rId11">
                      <a14:imgEffect>
                        <a14:backgroundRemoval t="10000" b="83000" l="5000" r="95000"/>
                      </a14:imgEffect>
                    </a14:imgLayer>
                  </a14:imgProps>
                </a:ext>
                <a:ext uri="{28A0092B-C50C-407E-A947-70E740481C1C}">
                  <a14:useLocalDpi xmlns:a14="http://schemas.microsoft.com/office/drawing/2010/main" val="0"/>
                </a:ext>
              </a:extLst>
            </a:blip>
            <a:stretch>
              <a:fillRect/>
            </a:stretch>
          </p:blipFill>
          <p:spPr>
            <a:xfrm>
              <a:off x="6915350" y="2566937"/>
              <a:ext cx="1031105" cy="1031105"/>
            </a:xfrm>
            <a:prstGeom prst="rect">
              <a:avLst/>
            </a:prstGeom>
          </p:spPr>
        </p:pic>
        <p:pic>
          <p:nvPicPr>
            <p:cNvPr id="40" name="図 39" descr="309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137827">
              <a:off x="6940149" y="2584421"/>
              <a:ext cx="396793" cy="396793"/>
            </a:xfrm>
            <a:prstGeom prst="rect">
              <a:avLst/>
            </a:prstGeom>
          </p:spPr>
        </p:pic>
      </p:grpSp>
    </p:spTree>
    <p:extLst>
      <p:ext uri="{BB962C8B-B14F-4D97-AF65-F5344CB8AC3E}">
        <p14:creationId xmlns:p14="http://schemas.microsoft.com/office/powerpoint/2010/main" val="3537488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1" grpId="0" animBg="1"/>
      <p:bldP spid="10" grpId="0"/>
      <p:bldP spid="5" grpId="0"/>
      <p:bldP spid="22" grpId="0" animBg="1"/>
      <p:bldP spid="31" grpId="0"/>
      <p:bldP spid="29" grpId="0" animBg="1"/>
      <p:bldP spid="25" grpId="0" animBg="1"/>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6973"/>
            <a:ext cx="9144000" cy="900000"/>
          </a:xfrm>
          <a:solidFill>
            <a:schemeClr val="tx2"/>
          </a:solidFill>
          <a:effectLst>
            <a:softEdge rad="127000"/>
          </a:effectLst>
        </p:spPr>
        <p:txBody>
          <a:bodyPr>
            <a:normAutofit/>
          </a:bodyPr>
          <a:lstStyle/>
          <a:p>
            <a:r>
              <a:rPr lang="ja-JP" altLang="en-US" sz="3600" dirty="0">
                <a:solidFill>
                  <a:srgbClr val="191919"/>
                </a:solidFill>
                <a:latin typeface="メイリオ" panose="020B0604030504040204" pitchFamily="50" charset="-128"/>
                <a:ea typeface="メイリオ" panose="020B0604030504040204" pitchFamily="50" charset="-128"/>
                <a:cs typeface="メイリオ"/>
              </a:rPr>
              <a:t>水辺</a:t>
            </a:r>
            <a:r>
              <a:rPr lang="ja-JP" altLang="en-US" sz="3600" dirty="0" smtClean="0">
                <a:solidFill>
                  <a:srgbClr val="191919"/>
                </a:solidFill>
                <a:latin typeface="メイリオ" panose="020B0604030504040204" pitchFamily="50" charset="-128"/>
                <a:ea typeface="メイリオ" panose="020B0604030504040204" pitchFamily="50" charset="-128"/>
                <a:cs typeface="メイリオ"/>
              </a:rPr>
              <a:t>ステーション</a:t>
            </a:r>
            <a:endParaRPr kumimoji="1" lang="ja-JP" altLang="en-US" sz="3600" dirty="0">
              <a:solidFill>
                <a:srgbClr val="191919"/>
              </a:solidFill>
              <a:latin typeface="メイリオ" panose="020B0604030504040204" pitchFamily="50" charset="-128"/>
              <a:ea typeface="メイリオ" panose="020B0604030504040204" pitchFamily="50" charset="-128"/>
              <a:cs typeface="メイリオ"/>
            </a:endParaRPr>
          </a:p>
        </p:txBody>
      </p:sp>
      <p:sp>
        <p:nvSpPr>
          <p:cNvPr id="4" name="テキスト ボックス 3"/>
          <p:cNvSpPr txBox="1"/>
          <p:nvPr/>
        </p:nvSpPr>
        <p:spPr>
          <a:xfrm>
            <a:off x="239300" y="1613460"/>
            <a:ext cx="8554954" cy="954107"/>
          </a:xfrm>
          <a:prstGeom prst="rect">
            <a:avLst/>
          </a:prstGeom>
          <a:solidFill>
            <a:schemeClr val="bg1"/>
          </a:solidFill>
          <a:ln w="57150" cap="rnd" cmpd="thickThin">
            <a:solidFill>
              <a:schemeClr val="bg1">
                <a:lumMod val="50000"/>
              </a:schemeClr>
            </a:solidFill>
            <a:round/>
          </a:ln>
        </p:spPr>
        <p:txBody>
          <a:bodyPr wrap="square" rtlCol="0">
            <a:spAutoFit/>
          </a:bodyPr>
          <a:lstStyle/>
          <a:p>
            <a:pPr algn="ctr"/>
            <a:r>
              <a:rPr lang="ja-JP" altLang="en-US" sz="2800" dirty="0" smtClean="0">
                <a:latin typeface="メイリオ" panose="020B0604030504040204" pitchFamily="50" charset="-128"/>
                <a:ea typeface="メイリオ" panose="020B0604030504040204" pitchFamily="50" charset="-128"/>
                <a:cs typeface="メイリオ"/>
              </a:rPr>
              <a:t>駅と水辺空間をつなぐための整備</a:t>
            </a:r>
            <a:endParaRPr lang="en-US" altLang="ja-JP" sz="2800" dirty="0" smtClean="0">
              <a:latin typeface="メイリオ" panose="020B0604030504040204" pitchFamily="50" charset="-128"/>
              <a:ea typeface="メイリオ" panose="020B0604030504040204" pitchFamily="50" charset="-128"/>
              <a:cs typeface="メイリオ"/>
            </a:endParaRPr>
          </a:p>
          <a:p>
            <a:pPr algn="ctr"/>
            <a:r>
              <a:rPr lang="ja-JP" altLang="en-US" sz="2800" dirty="0" smtClean="0">
                <a:latin typeface="メイリオ" panose="020B0604030504040204" pitchFamily="50" charset="-128"/>
                <a:ea typeface="メイリオ" panose="020B0604030504040204" pitchFamily="50" charset="-128"/>
                <a:cs typeface="メイリオ"/>
              </a:rPr>
              <a:t>市街地に新たな賑わい</a:t>
            </a:r>
            <a:r>
              <a:rPr lang="ja-JP" altLang="en-US" sz="2800" dirty="0">
                <a:latin typeface="メイリオ" panose="020B0604030504040204" pitchFamily="50" charset="-128"/>
                <a:ea typeface="メイリオ" panose="020B0604030504040204" pitchFamily="50" charset="-128"/>
                <a:cs typeface="メイリオ"/>
              </a:rPr>
              <a:t>を</a:t>
            </a:r>
            <a:r>
              <a:rPr lang="ja-JP" altLang="en-US" sz="2800" dirty="0" smtClean="0">
                <a:latin typeface="メイリオ" panose="020B0604030504040204" pitchFamily="50" charset="-128"/>
                <a:ea typeface="メイリオ" panose="020B0604030504040204" pitchFamily="50" charset="-128"/>
                <a:cs typeface="メイリオ"/>
              </a:rPr>
              <a:t>創出</a:t>
            </a:r>
            <a:endParaRPr lang="en-US" altLang="ja-JP" sz="2800" dirty="0" smtClean="0">
              <a:latin typeface="メイリオ" panose="020B0604030504040204" pitchFamily="50" charset="-128"/>
              <a:ea typeface="メイリオ" panose="020B0604030504040204" pitchFamily="50" charset="-128"/>
              <a:cs typeface="メイリオ"/>
            </a:endParaRPr>
          </a:p>
        </p:txBody>
      </p:sp>
      <p:sp>
        <p:nvSpPr>
          <p:cNvPr id="3" name="スライド番号プレースホルダー 2"/>
          <p:cNvSpPr>
            <a:spLocks noGrp="1"/>
          </p:cNvSpPr>
          <p:nvPr>
            <p:ph type="sldNum" sz="quarter" idx="12"/>
          </p:nvPr>
        </p:nvSpPr>
        <p:spPr/>
        <p:txBody>
          <a:bodyPr/>
          <a:lstStyle/>
          <a:p>
            <a:fld id="{34EE0B4D-4B59-374D-A284-0D27F4B4CF87}" type="slidenum">
              <a:rPr kumimoji="1" lang="ja-JP" altLang="en-US" smtClean="0"/>
              <a:t>15</a:t>
            </a:fld>
            <a:endParaRPr kumimoji="1" lang="ja-JP" altLang="en-US"/>
          </a:p>
        </p:txBody>
      </p:sp>
      <p:sp>
        <p:nvSpPr>
          <p:cNvPr id="10" name="コンテンツ プレースホルダー 2"/>
          <p:cNvSpPr txBox="1">
            <a:spLocks/>
          </p:cNvSpPr>
          <p:nvPr/>
        </p:nvSpPr>
        <p:spPr>
          <a:xfrm>
            <a:off x="0" y="892900"/>
            <a:ext cx="2076450" cy="758377"/>
          </a:xfrm>
          <a:prstGeom prst="rect">
            <a:avLst/>
          </a:prstGeom>
        </p:spPr>
        <p:txBody>
          <a:bodyPr>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en-US" altLang="ja-JP" dirty="0" smtClean="0">
                <a:solidFill>
                  <a:srgbClr val="525252"/>
                </a:solidFill>
                <a:latin typeface="メイリオ"/>
                <a:ea typeface="メイリオ"/>
                <a:cs typeface="メイリオ"/>
              </a:rPr>
              <a:t>【</a:t>
            </a:r>
            <a:r>
              <a:rPr lang="ja-JP" altLang="en-US" dirty="0" smtClean="0">
                <a:solidFill>
                  <a:srgbClr val="525252"/>
                </a:solidFill>
                <a:latin typeface="メイリオ"/>
                <a:ea typeface="メイリオ"/>
                <a:cs typeface="メイリオ"/>
              </a:rPr>
              <a:t>提案</a:t>
            </a:r>
            <a:r>
              <a:rPr lang="en-US" altLang="ja-JP" dirty="0" smtClean="0">
                <a:solidFill>
                  <a:srgbClr val="525252"/>
                </a:solidFill>
                <a:latin typeface="メイリオ"/>
                <a:ea typeface="メイリオ"/>
                <a:cs typeface="メイリオ"/>
              </a:rPr>
              <a:t>】</a:t>
            </a:r>
            <a:endParaRPr lang="en-US" altLang="ja-JP" dirty="0">
              <a:solidFill>
                <a:srgbClr val="525252"/>
              </a:solidFill>
              <a:latin typeface="メイリオ"/>
              <a:ea typeface="メイリオ"/>
              <a:cs typeface="メイリオ"/>
            </a:endParaRPr>
          </a:p>
        </p:txBody>
      </p:sp>
      <p:grpSp>
        <p:nvGrpSpPr>
          <p:cNvPr id="17" name="図形グループ 16"/>
          <p:cNvGrpSpPr/>
          <p:nvPr/>
        </p:nvGrpSpPr>
        <p:grpSpPr>
          <a:xfrm>
            <a:off x="7565692" y="99748"/>
            <a:ext cx="1648770" cy="1301337"/>
            <a:chOff x="7390543" y="144363"/>
            <a:chExt cx="1648770" cy="1301337"/>
          </a:xfrm>
        </p:grpSpPr>
        <p:sp>
          <p:nvSpPr>
            <p:cNvPr id="18" name="円/楕円 17"/>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9" name="図形グループ 18"/>
            <p:cNvGrpSpPr/>
            <p:nvPr/>
          </p:nvGrpSpPr>
          <p:grpSpPr>
            <a:xfrm>
              <a:off x="7552261" y="144363"/>
              <a:ext cx="1303216" cy="1301337"/>
              <a:chOff x="4690951" y="647548"/>
              <a:chExt cx="1303216" cy="1301337"/>
            </a:xfrm>
          </p:grpSpPr>
          <p:grpSp>
            <p:nvGrpSpPr>
              <p:cNvPr id="21" name="図形グループ 20"/>
              <p:cNvGrpSpPr/>
              <p:nvPr/>
            </p:nvGrpSpPr>
            <p:grpSpPr>
              <a:xfrm>
                <a:off x="4690951" y="1229090"/>
                <a:ext cx="1303216" cy="719795"/>
                <a:chOff x="4690951" y="1229090"/>
                <a:chExt cx="1303216" cy="719795"/>
              </a:xfrm>
            </p:grpSpPr>
            <p:pic>
              <p:nvPicPr>
                <p:cNvPr id="23" name="図 22" descr="119059m.jpg"/>
                <p:cNvPicPr>
                  <a:picLocks noChangeAspect="1"/>
                </p:cNvPicPr>
                <p:nvPr/>
              </p:nvPicPr>
              <p:blipFill>
                <a:blip r:embed="rId2">
                  <a:extLst>
                    <a:ext uri="{BEBA8EAE-BF5A-486C-A8C5-ECC9F3942E4B}">
                      <a14:imgProps xmlns:a14="http://schemas.microsoft.com/office/drawing/2010/main">
                        <a14:imgLayer r:embed="rId3">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val="0"/>
                    </a:ext>
                  </a:extLst>
                </a:blip>
                <a:stretch>
                  <a:fillRect/>
                </a:stretch>
              </p:blipFill>
              <p:spPr>
                <a:xfrm>
                  <a:off x="4690951" y="1229090"/>
                  <a:ext cx="712957" cy="712957"/>
                </a:xfrm>
                <a:prstGeom prst="rect">
                  <a:avLst/>
                </a:prstGeom>
              </p:spPr>
            </p:pic>
            <p:pic>
              <p:nvPicPr>
                <p:cNvPr id="24" name="図 23" descr="119059m.jpg"/>
                <p:cNvPicPr>
                  <a:picLocks noChangeAspect="1"/>
                </p:cNvPicPr>
                <p:nvPr/>
              </p:nvPicPr>
              <p:blipFill>
                <a:blip r:embed="rId2">
                  <a:extLst>
                    <a:ext uri="{BEBA8EAE-BF5A-486C-A8C5-ECC9F3942E4B}">
                      <a14:imgProps xmlns:a14="http://schemas.microsoft.com/office/drawing/2010/main">
                        <a14:imgLayer r:embed="rId4">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val="0"/>
                    </a:ext>
                  </a:extLst>
                </a:blip>
                <a:stretch>
                  <a:fillRect/>
                </a:stretch>
              </p:blipFill>
              <p:spPr>
                <a:xfrm flipH="1">
                  <a:off x="5274372" y="1229090"/>
                  <a:ext cx="719795" cy="719795"/>
                </a:xfrm>
                <a:prstGeom prst="rect">
                  <a:avLst/>
                </a:prstGeom>
              </p:spPr>
            </p:pic>
          </p:grpSp>
          <p:pic>
            <p:nvPicPr>
              <p:cNvPr id="22" name="図 21" descr="30571.png"/>
              <p:cNvPicPr>
                <a:picLocks noChangeAspect="1"/>
              </p:cNvPicPr>
              <p:nvPr/>
            </p:nvPicPr>
            <p:blipFill>
              <a:blip r:embed="rId5">
                <a:duotone>
                  <a:schemeClr val="accent1">
                    <a:shade val="45000"/>
                    <a:satMod val="135000"/>
                  </a:schemeClr>
                  <a:prstClr val="white"/>
                </a:duotone>
                <a:alphaModFix/>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855156" y="647548"/>
                <a:ext cx="994891" cy="994891"/>
              </a:xfrm>
              <a:prstGeom prst="rect">
                <a:avLst/>
              </a:prstGeom>
            </p:spPr>
          </p:pic>
        </p:grpSp>
        <p:sp>
          <p:nvSpPr>
            <p:cNvPr id="20" name="角丸四角形 19"/>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時間・空間シェア</a:t>
              </a:r>
              <a:endParaRPr kumimoji="1" lang="en-US" altLang="ja-JP" dirty="0" smtClean="0">
                <a:solidFill>
                  <a:schemeClr val="bg1"/>
                </a:solidFill>
              </a:endParaRPr>
            </a:p>
          </p:txBody>
        </p:sp>
      </p:grpSp>
      <p:grpSp>
        <p:nvGrpSpPr>
          <p:cNvPr id="16" name="図形グループ 15"/>
          <p:cNvGrpSpPr/>
          <p:nvPr/>
        </p:nvGrpSpPr>
        <p:grpSpPr>
          <a:xfrm>
            <a:off x="209734" y="104914"/>
            <a:ext cx="812060" cy="812060"/>
            <a:chOff x="6915350" y="2566937"/>
            <a:chExt cx="1031105" cy="1031105"/>
          </a:xfrm>
        </p:grpSpPr>
        <p:pic>
          <p:nvPicPr>
            <p:cNvPr id="25" name="図 24" descr="082.png"/>
            <p:cNvPicPr>
              <a:picLocks noChangeAspect="1"/>
            </p:cNvPicPr>
            <p:nvPr/>
          </p:nvPicPr>
          <p:blipFill>
            <a:blip r:embed="rId7">
              <a:extLst>
                <a:ext uri="{BEBA8EAE-BF5A-486C-A8C5-ECC9F3942E4B}">
                  <a14:imgProps xmlns:a14="http://schemas.microsoft.com/office/drawing/2010/main">
                    <a14:imgLayer r:embed="rId8">
                      <a14:imgEffect>
                        <a14:backgroundRemoval t="10000" b="83000" l="5000" r="95000"/>
                      </a14:imgEffect>
                    </a14:imgLayer>
                  </a14:imgProps>
                </a:ext>
                <a:ext uri="{28A0092B-C50C-407E-A947-70E740481C1C}">
                  <a14:useLocalDpi xmlns:a14="http://schemas.microsoft.com/office/drawing/2010/main" val="0"/>
                </a:ext>
              </a:extLst>
            </a:blip>
            <a:stretch>
              <a:fillRect/>
            </a:stretch>
          </p:blipFill>
          <p:spPr>
            <a:xfrm>
              <a:off x="6915350" y="2566937"/>
              <a:ext cx="1031105" cy="1031105"/>
            </a:xfrm>
            <a:prstGeom prst="rect">
              <a:avLst/>
            </a:prstGeom>
          </p:spPr>
        </p:pic>
        <p:pic>
          <p:nvPicPr>
            <p:cNvPr id="26" name="図 25" descr="309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37827">
              <a:off x="6940149" y="2584421"/>
              <a:ext cx="396793" cy="396793"/>
            </a:xfrm>
            <a:prstGeom prst="rect">
              <a:avLst/>
            </a:prstGeom>
          </p:spPr>
        </p:pic>
      </p:grpSp>
      <p:pic>
        <p:nvPicPr>
          <p:cNvPr id="27" name="図 26"/>
          <p:cNvPicPr>
            <a:picLocks noChangeAspect="1"/>
          </p:cNvPicPr>
          <p:nvPr/>
        </p:nvPicPr>
        <p:blipFill rotWithShape="1">
          <a:blip r:embed="rId10" cstate="screen">
            <a:extLst>
              <a:ext uri="{28A0092B-C50C-407E-A947-70E740481C1C}">
                <a14:useLocalDpi xmlns:a14="http://schemas.microsoft.com/office/drawing/2010/main"/>
              </a:ext>
            </a:extLst>
          </a:blip>
          <a:srcRect t="14214" b="-1553"/>
          <a:stretch/>
        </p:blipFill>
        <p:spPr>
          <a:xfrm>
            <a:off x="1906597" y="2813421"/>
            <a:ext cx="5330806" cy="3785585"/>
          </a:xfrm>
          <a:prstGeom prst="rect">
            <a:avLst/>
          </a:prstGeom>
          <a:ln w="38100" cmpd="sng">
            <a:solidFill>
              <a:srgbClr val="525252"/>
            </a:solidFill>
          </a:ln>
        </p:spPr>
      </p:pic>
      <p:sp>
        <p:nvSpPr>
          <p:cNvPr id="28" name="円/楕円 27"/>
          <p:cNvSpPr/>
          <p:nvPr/>
        </p:nvSpPr>
        <p:spPr>
          <a:xfrm rot="1276690">
            <a:off x="4406892" y="3024475"/>
            <a:ext cx="1041520" cy="1600657"/>
          </a:xfrm>
          <a:prstGeom prst="ellipse">
            <a:avLst/>
          </a:prstGeom>
          <a:solidFill>
            <a:schemeClr val="bg2">
              <a:lumMod val="40000"/>
              <a:lumOff val="60000"/>
              <a:alpha val="53000"/>
            </a:schemeClr>
          </a:solidFill>
          <a:ln w="19050" cmpd="sng">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9" name="円/楕円 28"/>
          <p:cNvSpPr/>
          <p:nvPr/>
        </p:nvSpPr>
        <p:spPr>
          <a:xfrm rot="1276690">
            <a:off x="3865684" y="2859096"/>
            <a:ext cx="165927" cy="3246978"/>
          </a:xfrm>
          <a:prstGeom prst="ellipse">
            <a:avLst/>
          </a:prstGeom>
          <a:solidFill>
            <a:srgbClr val="94ED89">
              <a:alpha val="53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0" name="円/楕円 29"/>
          <p:cNvSpPr/>
          <p:nvPr/>
        </p:nvSpPr>
        <p:spPr>
          <a:xfrm rot="1276690">
            <a:off x="3104129" y="4899620"/>
            <a:ext cx="356103" cy="591232"/>
          </a:xfrm>
          <a:prstGeom prst="ellipse">
            <a:avLst/>
          </a:prstGeom>
          <a:solidFill>
            <a:schemeClr val="accent1">
              <a:lumMod val="60000"/>
              <a:lumOff val="40000"/>
              <a:alpha val="53000"/>
            </a:schemeClr>
          </a:solidFill>
          <a:ln w="19050" cmpd="sng">
            <a:solidFill>
              <a:schemeClr val="accent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1" name="角丸四角形吹き出し 30"/>
          <p:cNvSpPr/>
          <p:nvPr/>
        </p:nvSpPr>
        <p:spPr>
          <a:xfrm>
            <a:off x="2030603" y="3124329"/>
            <a:ext cx="2326763" cy="513017"/>
          </a:xfrm>
          <a:prstGeom prst="wedgeRoundRectCallout">
            <a:avLst>
              <a:gd name="adj1" fmla="val 36943"/>
              <a:gd name="adj2" fmla="val 76751"/>
              <a:gd name="adj3" fmla="val 16667"/>
            </a:avLst>
          </a:prstGeom>
          <a:solidFill>
            <a:schemeClr val="bg1"/>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rgbClr val="23B085"/>
                </a:solidFill>
                <a:latin typeface="メイリオ" panose="020B0604030504040204" pitchFamily="50" charset="-128"/>
                <a:ea typeface="メイリオ" panose="020B0604030504040204" pitchFamily="50" charset="-128"/>
              </a:rPr>
              <a:t>プロムナード土浦</a:t>
            </a:r>
            <a:endParaRPr kumimoji="1" lang="ja-JP" altLang="en-US" sz="2000" dirty="0">
              <a:solidFill>
                <a:srgbClr val="23B085"/>
              </a:solidFill>
              <a:latin typeface="メイリオ" panose="020B0604030504040204" pitchFamily="50" charset="-128"/>
              <a:ea typeface="メイリオ" panose="020B0604030504040204" pitchFamily="50" charset="-128"/>
            </a:endParaRPr>
          </a:p>
        </p:txBody>
      </p:sp>
      <p:sp>
        <p:nvSpPr>
          <p:cNvPr id="32" name="テキスト ボックス 31"/>
          <p:cNvSpPr txBox="1"/>
          <p:nvPr/>
        </p:nvSpPr>
        <p:spPr>
          <a:xfrm>
            <a:off x="4561587" y="3637346"/>
            <a:ext cx="1467068" cy="400110"/>
          </a:xfrm>
          <a:prstGeom prst="rect">
            <a:avLst/>
          </a:prstGeom>
          <a:noFill/>
        </p:spPr>
        <p:txBody>
          <a:bodyPr wrap="none" rtlCol="0">
            <a:spAutoFit/>
          </a:bodyPr>
          <a:lstStyle/>
          <a:p>
            <a:r>
              <a:rPr lang="ja-JP" altLang="en-US" sz="2000" dirty="0" smtClean="0">
                <a:latin typeface="メイリオ" panose="020B0604030504040204" pitchFamily="50" charset="-128"/>
                <a:ea typeface="メイリオ" panose="020B0604030504040204" pitchFamily="50" charset="-128"/>
              </a:rPr>
              <a:t>水辺エリア</a:t>
            </a:r>
            <a:endParaRPr kumimoji="1" lang="ja-JP" altLang="en-US" sz="2000" dirty="0">
              <a:latin typeface="メイリオ" panose="020B0604030504040204" pitchFamily="50" charset="-128"/>
              <a:ea typeface="メイリオ" panose="020B0604030504040204" pitchFamily="50" charset="-128"/>
            </a:endParaRPr>
          </a:p>
        </p:txBody>
      </p:sp>
      <p:sp>
        <p:nvSpPr>
          <p:cNvPr id="33" name="角丸四角形吹き出し 32"/>
          <p:cNvSpPr/>
          <p:nvPr/>
        </p:nvSpPr>
        <p:spPr>
          <a:xfrm>
            <a:off x="3134764" y="5617408"/>
            <a:ext cx="2160357" cy="521356"/>
          </a:xfrm>
          <a:prstGeom prst="wedgeRoundRectCallout">
            <a:avLst>
              <a:gd name="adj1" fmla="val -34569"/>
              <a:gd name="adj2" fmla="val -93193"/>
              <a:gd name="adj3" fmla="val 16667"/>
            </a:avLst>
          </a:prstGeom>
          <a:solidFill>
            <a:schemeClr val="bg1"/>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rgbClr val="FF1567"/>
                </a:solidFill>
                <a:latin typeface="メイリオ" panose="020B0604030504040204" pitchFamily="50" charset="-128"/>
                <a:ea typeface="メイリオ" panose="020B0604030504040204" pitchFamily="50" charset="-128"/>
              </a:rPr>
              <a:t>コンテナ</a:t>
            </a:r>
            <a:r>
              <a:rPr kumimoji="1" lang="en-US" altLang="ja-JP" sz="2000" dirty="0" smtClean="0">
                <a:solidFill>
                  <a:srgbClr val="FF1567"/>
                </a:solidFill>
                <a:latin typeface="メイリオ" panose="020B0604030504040204" pitchFamily="50" charset="-128"/>
                <a:ea typeface="メイリオ" panose="020B0604030504040204" pitchFamily="50" charset="-128"/>
              </a:rPr>
              <a:t>St.</a:t>
            </a:r>
            <a:r>
              <a:rPr kumimoji="1" lang="ja-JP" altLang="en-US" sz="2000" dirty="0" smtClean="0">
                <a:solidFill>
                  <a:srgbClr val="FF1567"/>
                </a:solidFill>
                <a:latin typeface="メイリオ" panose="020B0604030504040204" pitchFamily="50" charset="-128"/>
                <a:ea typeface="メイリオ" panose="020B0604030504040204" pitchFamily="50" charset="-128"/>
              </a:rPr>
              <a:t>土浦</a:t>
            </a:r>
            <a:endParaRPr kumimoji="1" lang="ja-JP" altLang="en-US" sz="2000" dirty="0">
              <a:solidFill>
                <a:srgbClr val="FF1567"/>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69111496"/>
      </p:ext>
    </p:extLst>
  </p:cSld>
  <p:clrMapOvr>
    <a:masterClrMapping/>
  </p:clrMapOvr>
  <p:transition xmlns:p14="http://schemas.microsoft.com/office/powerpoint/2010/main" spd="slow">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3"/>
                                        </p:tgtEl>
                                      </p:cBhvr>
                                    </p:animEffect>
                                    <p:animScale>
                                      <p:cBhvr>
                                        <p:cTn id="12"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732" y="1094638"/>
            <a:ext cx="2177698" cy="1633275"/>
          </a:xfrm>
          <a:prstGeom prst="rect">
            <a:avLst/>
          </a:prstGeom>
          <a:ln>
            <a:noFill/>
          </a:ln>
          <a:effectLst>
            <a:softEdge rad="112500"/>
          </a:effectLst>
        </p:spPr>
      </p:pic>
      <p:sp>
        <p:nvSpPr>
          <p:cNvPr id="20" name="タイトル 1"/>
          <p:cNvSpPr>
            <a:spLocks noGrp="1"/>
          </p:cNvSpPr>
          <p:nvPr>
            <p:ph type="title"/>
          </p:nvPr>
        </p:nvSpPr>
        <p:spPr>
          <a:xfrm>
            <a:off x="0" y="16973"/>
            <a:ext cx="9144000" cy="900000"/>
          </a:xfrm>
          <a:solidFill>
            <a:schemeClr val="tx2"/>
          </a:solidFill>
          <a:effectLst>
            <a:softEdge rad="127000"/>
          </a:effectLst>
        </p:spPr>
        <p:txBody>
          <a:bodyPr>
            <a:normAutofit/>
          </a:bodyPr>
          <a:lstStyle/>
          <a:p>
            <a:r>
              <a:rPr kumimoji="1" lang="ja-JP" altLang="en-US" sz="3600" dirty="0" smtClean="0">
                <a:solidFill>
                  <a:srgbClr val="191919"/>
                </a:solidFill>
                <a:latin typeface="メイリオ" panose="020B0604030504040204" pitchFamily="50" charset="-128"/>
                <a:ea typeface="メイリオ" panose="020B0604030504040204" pitchFamily="50" charset="-128"/>
                <a:cs typeface="メイリオ"/>
              </a:rPr>
              <a:t>プロムナード土浦</a:t>
            </a:r>
            <a:endParaRPr kumimoji="1" lang="ja-JP" altLang="en-US" sz="3600" dirty="0">
              <a:solidFill>
                <a:srgbClr val="191919"/>
              </a:solidFill>
              <a:latin typeface="メイリオ" panose="020B0604030504040204" pitchFamily="50" charset="-128"/>
              <a:ea typeface="メイリオ" panose="020B0604030504040204" pitchFamily="50" charset="-128"/>
              <a:cs typeface="メイリオ"/>
            </a:endParaRPr>
          </a:p>
        </p:txBody>
      </p:sp>
      <p:sp>
        <p:nvSpPr>
          <p:cNvPr id="2" name="スライド番号プレースホルダー 1"/>
          <p:cNvSpPr>
            <a:spLocks noGrp="1"/>
          </p:cNvSpPr>
          <p:nvPr>
            <p:ph type="sldNum" sz="quarter" idx="12"/>
          </p:nvPr>
        </p:nvSpPr>
        <p:spPr/>
        <p:txBody>
          <a:bodyPr/>
          <a:lstStyle/>
          <a:p>
            <a:fld id="{34EE0B4D-4B59-374D-A284-0D27F4B4CF87}" type="slidenum">
              <a:rPr kumimoji="1" lang="ja-JP" altLang="en-US" smtClean="0"/>
              <a:t>16</a:t>
            </a:fld>
            <a:endParaRPr kumimoji="1" lang="ja-JP" altLang="en-US"/>
          </a:p>
        </p:txBody>
      </p:sp>
      <p:grpSp>
        <p:nvGrpSpPr>
          <p:cNvPr id="17" name="図形グループ 16"/>
          <p:cNvGrpSpPr/>
          <p:nvPr/>
        </p:nvGrpSpPr>
        <p:grpSpPr>
          <a:xfrm>
            <a:off x="7565692" y="99748"/>
            <a:ext cx="1648770" cy="1301337"/>
            <a:chOff x="7390543" y="144363"/>
            <a:chExt cx="1648770" cy="1301337"/>
          </a:xfrm>
        </p:grpSpPr>
        <p:sp>
          <p:nvSpPr>
            <p:cNvPr id="22" name="円/楕円 21"/>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3" name="図形グループ 22"/>
            <p:cNvGrpSpPr/>
            <p:nvPr/>
          </p:nvGrpSpPr>
          <p:grpSpPr>
            <a:xfrm>
              <a:off x="7552261" y="144363"/>
              <a:ext cx="1303216" cy="1301337"/>
              <a:chOff x="4690951" y="647548"/>
              <a:chExt cx="1303216" cy="1301337"/>
            </a:xfrm>
          </p:grpSpPr>
          <p:grpSp>
            <p:nvGrpSpPr>
              <p:cNvPr id="25" name="図形グループ 24"/>
              <p:cNvGrpSpPr/>
              <p:nvPr/>
            </p:nvGrpSpPr>
            <p:grpSpPr>
              <a:xfrm>
                <a:off x="4690951" y="1229090"/>
                <a:ext cx="1303216" cy="719795"/>
                <a:chOff x="4690951" y="1229090"/>
                <a:chExt cx="1303216" cy="719795"/>
              </a:xfrm>
            </p:grpSpPr>
            <p:pic>
              <p:nvPicPr>
                <p:cNvPr id="27" name="図 26" descr="119059m.jpg"/>
                <p:cNvPicPr>
                  <a:picLocks noChangeAspect="1"/>
                </p:cNvPicPr>
                <p:nvPr/>
              </p:nvPicPr>
              <p:blipFill>
                <a:blip r:embed="rId3">
                  <a:extLst>
                    <a:ext uri="{BEBA8EAE-BF5A-486C-A8C5-ECC9F3942E4B}">
                      <a14:imgProps xmlns:a14="http://schemas.microsoft.com/office/drawing/2010/main">
                        <a14:imgLayer r:embed="rId4">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val="0"/>
                    </a:ext>
                  </a:extLst>
                </a:blip>
                <a:stretch>
                  <a:fillRect/>
                </a:stretch>
              </p:blipFill>
              <p:spPr>
                <a:xfrm>
                  <a:off x="4690951" y="1229090"/>
                  <a:ext cx="712957" cy="712957"/>
                </a:xfrm>
                <a:prstGeom prst="rect">
                  <a:avLst/>
                </a:prstGeom>
              </p:spPr>
            </p:pic>
            <p:pic>
              <p:nvPicPr>
                <p:cNvPr id="28" name="図 27" descr="119059m.jpg"/>
                <p:cNvPicPr>
                  <a:picLocks noChangeAspect="1"/>
                </p:cNvPicPr>
                <p:nvPr/>
              </p:nvPicPr>
              <p:blipFill>
                <a:blip r:embed="rId3">
                  <a:extLst>
                    <a:ext uri="{BEBA8EAE-BF5A-486C-A8C5-ECC9F3942E4B}">
                      <a14:imgProps xmlns:a14="http://schemas.microsoft.com/office/drawing/2010/main">
                        <a14:imgLayer r:embed="rId5">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val="0"/>
                    </a:ext>
                  </a:extLst>
                </a:blip>
                <a:stretch>
                  <a:fillRect/>
                </a:stretch>
              </p:blipFill>
              <p:spPr>
                <a:xfrm flipH="1">
                  <a:off x="5274372" y="1229090"/>
                  <a:ext cx="719795" cy="719795"/>
                </a:xfrm>
                <a:prstGeom prst="rect">
                  <a:avLst/>
                </a:prstGeom>
              </p:spPr>
            </p:pic>
          </p:grpSp>
          <p:pic>
            <p:nvPicPr>
              <p:cNvPr id="26" name="図 25" descr="30571.png"/>
              <p:cNvPicPr>
                <a:picLocks noChangeAspect="1"/>
              </p:cNvPicPr>
              <p:nvPr/>
            </p:nvPicPr>
            <p:blipFill>
              <a:blip r:embed="rId6">
                <a:duotone>
                  <a:schemeClr val="accent1">
                    <a:shade val="45000"/>
                    <a:satMod val="135000"/>
                  </a:schemeClr>
                  <a:prstClr val="white"/>
                </a:duotone>
                <a:alphaModFix/>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855156" y="647548"/>
                <a:ext cx="994891" cy="994891"/>
              </a:xfrm>
              <a:prstGeom prst="rect">
                <a:avLst/>
              </a:prstGeom>
            </p:spPr>
          </p:pic>
        </p:grpSp>
        <p:sp>
          <p:nvSpPr>
            <p:cNvPr id="24" name="角丸四角形 23"/>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時間・空間シェア</a:t>
              </a:r>
              <a:endParaRPr kumimoji="1" lang="en-US" altLang="ja-JP" dirty="0" smtClean="0">
                <a:solidFill>
                  <a:schemeClr val="bg1"/>
                </a:solidFill>
              </a:endParaRPr>
            </a:p>
          </p:txBody>
        </p:sp>
      </p:grpSp>
      <p:grpSp>
        <p:nvGrpSpPr>
          <p:cNvPr id="29" name="図形グループ 28"/>
          <p:cNvGrpSpPr/>
          <p:nvPr/>
        </p:nvGrpSpPr>
        <p:grpSpPr>
          <a:xfrm>
            <a:off x="209734" y="104914"/>
            <a:ext cx="812060" cy="812060"/>
            <a:chOff x="6915350" y="2566937"/>
            <a:chExt cx="1031105" cy="1031105"/>
          </a:xfrm>
        </p:grpSpPr>
        <p:pic>
          <p:nvPicPr>
            <p:cNvPr id="30" name="図 29" descr="082.png"/>
            <p:cNvPicPr>
              <a:picLocks noChangeAspect="1"/>
            </p:cNvPicPr>
            <p:nvPr/>
          </p:nvPicPr>
          <p:blipFill>
            <a:blip r:embed="rId8">
              <a:extLst>
                <a:ext uri="{BEBA8EAE-BF5A-486C-A8C5-ECC9F3942E4B}">
                  <a14:imgProps xmlns:a14="http://schemas.microsoft.com/office/drawing/2010/main">
                    <a14:imgLayer r:embed="rId9">
                      <a14:imgEffect>
                        <a14:backgroundRemoval t="10000" b="83000" l="5000" r="95000"/>
                      </a14:imgEffect>
                    </a14:imgLayer>
                  </a14:imgProps>
                </a:ext>
                <a:ext uri="{28A0092B-C50C-407E-A947-70E740481C1C}">
                  <a14:useLocalDpi xmlns:a14="http://schemas.microsoft.com/office/drawing/2010/main" val="0"/>
                </a:ext>
              </a:extLst>
            </a:blip>
            <a:stretch>
              <a:fillRect/>
            </a:stretch>
          </p:blipFill>
          <p:spPr>
            <a:xfrm>
              <a:off x="6915350" y="2566937"/>
              <a:ext cx="1031105" cy="1031105"/>
            </a:xfrm>
            <a:prstGeom prst="rect">
              <a:avLst/>
            </a:prstGeom>
          </p:spPr>
        </p:pic>
        <p:pic>
          <p:nvPicPr>
            <p:cNvPr id="31" name="図 30" descr="309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137827">
              <a:off x="6940149" y="2584421"/>
              <a:ext cx="396793" cy="396793"/>
            </a:xfrm>
            <a:prstGeom prst="rect">
              <a:avLst/>
            </a:prstGeom>
          </p:spPr>
        </p:pic>
      </p:grpSp>
      <p:pic>
        <p:nvPicPr>
          <p:cNvPr id="32" name="図 31" descr="歩道.jpg"/>
          <p:cNvPicPr>
            <a:picLocks noChangeAspect="1"/>
          </p:cNvPicPr>
          <p:nvPr/>
        </p:nvPicPr>
        <p:blipFill rotWithShape="1">
          <a:blip r:embed="rId11" cstate="screen">
            <a:alphaModFix/>
            <a:extLst>
              <a:ext uri="{28A0092B-C50C-407E-A947-70E740481C1C}">
                <a14:useLocalDpi xmlns:a14="http://schemas.microsoft.com/office/drawing/2010/main"/>
              </a:ext>
            </a:extLst>
          </a:blip>
          <a:srcRect/>
          <a:stretch/>
        </p:blipFill>
        <p:spPr>
          <a:xfrm flipH="1">
            <a:off x="2563718" y="1094639"/>
            <a:ext cx="4016565" cy="2839681"/>
          </a:xfrm>
          <a:prstGeom prst="rect">
            <a:avLst/>
          </a:prstGeom>
          <a:ln>
            <a:noFill/>
          </a:ln>
          <a:effectLst>
            <a:softEdge rad="112500"/>
          </a:effectLst>
        </p:spPr>
      </p:pic>
      <p:pic>
        <p:nvPicPr>
          <p:cNvPr id="4" name="図 3"/>
          <p:cNvPicPr>
            <a:picLocks noChangeAspect="1"/>
          </p:cNvPicPr>
          <p:nvPr/>
        </p:nvPicPr>
        <p:blipFill>
          <a:blip r:embed="rId12"/>
          <a:stretch>
            <a:fillRect/>
          </a:stretch>
        </p:blipFill>
        <p:spPr>
          <a:xfrm>
            <a:off x="1840185" y="2973081"/>
            <a:ext cx="5548122" cy="1139513"/>
          </a:xfrm>
          <a:prstGeom prst="rect">
            <a:avLst/>
          </a:prstGeom>
        </p:spPr>
      </p:pic>
      <p:sp>
        <p:nvSpPr>
          <p:cNvPr id="33" name="テキスト ボックス 32"/>
          <p:cNvSpPr txBox="1"/>
          <p:nvPr/>
        </p:nvSpPr>
        <p:spPr>
          <a:xfrm>
            <a:off x="1186862" y="4392168"/>
            <a:ext cx="2646878" cy="830997"/>
          </a:xfrm>
          <a:prstGeom prst="rect">
            <a:avLst/>
          </a:prstGeom>
          <a:solidFill>
            <a:schemeClr val="bg1"/>
          </a:solidFill>
          <a:ln w="19050" cmpd="sng">
            <a:solidFill>
              <a:schemeClr val="tx1">
                <a:lumMod val="75000"/>
                <a:lumOff val="25000"/>
              </a:schemeClr>
            </a:solidFill>
          </a:ln>
        </p:spPr>
        <p:txBody>
          <a:bodyPr wrap="none" rtlCol="0">
            <a:spAutoFit/>
          </a:bodyPr>
          <a:lstStyle/>
          <a:p>
            <a:pPr algn="ctr"/>
            <a:r>
              <a:rPr lang="ja-JP" altLang="en-US" sz="2400" dirty="0" smtClean="0">
                <a:latin typeface="メイリオ" panose="020B0604030504040204" pitchFamily="50" charset="-128"/>
                <a:ea typeface="メイリオ" panose="020B0604030504040204" pitchFamily="50" charset="-128"/>
              </a:rPr>
              <a:t>りんりんロードの</a:t>
            </a:r>
            <a:endParaRPr lang="en-US" altLang="ja-JP" sz="2400" dirty="0" smtClean="0">
              <a:latin typeface="メイリオ" panose="020B0604030504040204" pitchFamily="50" charset="-128"/>
              <a:ea typeface="メイリオ" panose="020B0604030504040204" pitchFamily="50" charset="-128"/>
            </a:endParaRPr>
          </a:p>
          <a:p>
            <a:pPr algn="ctr"/>
            <a:r>
              <a:rPr kumimoji="1" lang="ja-JP" altLang="en-US" sz="2400" dirty="0" smtClean="0">
                <a:latin typeface="メイリオ" panose="020B0604030504040204" pitchFamily="50" charset="-128"/>
                <a:ea typeface="メイリオ" panose="020B0604030504040204" pitchFamily="50" charset="-128"/>
              </a:rPr>
              <a:t>結節点</a:t>
            </a:r>
            <a:endParaRPr kumimoji="1" lang="en-US" altLang="ja-JP" sz="2400" dirty="0" smtClean="0">
              <a:latin typeface="メイリオ" panose="020B0604030504040204" pitchFamily="50" charset="-128"/>
              <a:ea typeface="メイリオ" panose="020B0604030504040204" pitchFamily="50" charset="-128"/>
            </a:endParaRPr>
          </a:p>
        </p:txBody>
      </p:sp>
      <p:sp>
        <p:nvSpPr>
          <p:cNvPr id="34" name="下矢印 33"/>
          <p:cNvSpPr/>
          <p:nvPr/>
        </p:nvSpPr>
        <p:spPr>
          <a:xfrm>
            <a:off x="2172835" y="5380156"/>
            <a:ext cx="674931" cy="441522"/>
          </a:xfrm>
          <a:prstGeom prst="downArrow">
            <a:avLst/>
          </a:prstGeom>
          <a:solidFill>
            <a:schemeClr val="bg1"/>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5" name="下矢印 34"/>
          <p:cNvSpPr/>
          <p:nvPr/>
        </p:nvSpPr>
        <p:spPr>
          <a:xfrm>
            <a:off x="6394889" y="5380156"/>
            <a:ext cx="654350" cy="441522"/>
          </a:xfrm>
          <a:prstGeom prst="downArrow">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6" name="テキスト ボックス 35"/>
          <p:cNvSpPr txBox="1"/>
          <p:nvPr/>
        </p:nvSpPr>
        <p:spPr>
          <a:xfrm>
            <a:off x="5552513" y="4392168"/>
            <a:ext cx="2339102" cy="830997"/>
          </a:xfrm>
          <a:prstGeom prst="rect">
            <a:avLst/>
          </a:prstGeom>
          <a:solidFill>
            <a:srgbClr val="FFFFFF"/>
          </a:solidFill>
          <a:ln w="19050" cmpd="sng">
            <a:solidFill>
              <a:srgbClr val="525252"/>
            </a:solidFill>
          </a:ln>
        </p:spPr>
        <p:txBody>
          <a:bodyPr wrap="none" rtlCol="0">
            <a:spAutoFit/>
          </a:bodyPr>
          <a:lstStyle/>
          <a:p>
            <a:pPr algn="ctr"/>
            <a:r>
              <a:rPr lang="ja-JP" altLang="en-US" sz="2400" dirty="0" smtClean="0">
                <a:latin typeface="メイリオ" panose="020B0604030504040204" pitchFamily="50" charset="-128"/>
                <a:ea typeface="メイリオ" panose="020B0604030504040204" pitchFamily="50" charset="-128"/>
              </a:rPr>
              <a:t>遊歩道</a:t>
            </a:r>
            <a:r>
              <a:rPr kumimoji="1" lang="ja-JP" altLang="en-US" sz="2400" dirty="0" smtClean="0">
                <a:latin typeface="メイリオ" panose="020B0604030504040204" pitchFamily="50" charset="-128"/>
                <a:ea typeface="メイリオ" panose="020B0604030504040204" pitchFamily="50" charset="-128"/>
              </a:rPr>
              <a:t>によ</a:t>
            </a:r>
            <a:r>
              <a:rPr lang="ja-JP" altLang="en-US" sz="2400" dirty="0" smtClean="0">
                <a:latin typeface="メイリオ" panose="020B0604030504040204" pitchFamily="50" charset="-128"/>
                <a:ea typeface="メイリオ" panose="020B0604030504040204" pitchFamily="50" charset="-128"/>
              </a:rPr>
              <a:t>り</a:t>
            </a:r>
            <a:endParaRPr kumimoji="1" lang="en-US" altLang="ja-JP" sz="2400" dirty="0">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うまれる</a:t>
            </a:r>
            <a:r>
              <a:rPr lang="ja-JP" altLang="en-US" sz="2400" dirty="0">
                <a:solidFill>
                  <a:schemeClr val="accent1">
                    <a:lumMod val="75000"/>
                  </a:schemeClr>
                </a:solidFill>
                <a:latin typeface="メイリオ" panose="020B0604030504040204" pitchFamily="50" charset="-128"/>
                <a:ea typeface="メイリオ" panose="020B0604030504040204" pitchFamily="50" charset="-128"/>
              </a:rPr>
              <a:t>回遊性</a:t>
            </a:r>
            <a:endParaRPr kumimoji="1" lang="en-US" altLang="ja-JP" sz="2400" dirty="0">
              <a:solidFill>
                <a:schemeClr val="accent1">
                  <a:lumMod val="75000"/>
                </a:schemeClr>
              </a:solidFill>
              <a:latin typeface="メイリオ" panose="020B0604030504040204" pitchFamily="50" charset="-128"/>
              <a:ea typeface="メイリオ" panose="020B0604030504040204" pitchFamily="50" charset="-128"/>
            </a:endParaRPr>
          </a:p>
        </p:txBody>
      </p:sp>
      <p:sp>
        <p:nvSpPr>
          <p:cNvPr id="37" name="タイトル 1"/>
          <p:cNvSpPr txBox="1">
            <a:spLocks/>
          </p:cNvSpPr>
          <p:nvPr/>
        </p:nvSpPr>
        <p:spPr>
          <a:xfrm>
            <a:off x="818441" y="5964262"/>
            <a:ext cx="7507117" cy="731809"/>
          </a:xfrm>
          <a:prstGeom prst="rect">
            <a:avLst/>
          </a:prstGeom>
          <a:solidFill>
            <a:schemeClr val="bg1"/>
          </a:solidFill>
          <a:ln w="28575" cmpd="sng">
            <a:solidFill>
              <a:srgbClr val="E9506B"/>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2"/>
                </a:solidFill>
                <a:latin typeface="メイリオ" panose="020B0604030504040204" pitchFamily="50" charset="-128"/>
                <a:ea typeface="メイリオ" panose="020B0604030504040204" pitchFamily="50" charset="-128"/>
              </a:rPr>
              <a:t>水辺空間</a:t>
            </a:r>
            <a:r>
              <a:rPr lang="ja-JP" altLang="en-US" sz="3200" dirty="0">
                <a:latin typeface="メイリオ" panose="020B0604030504040204" pitchFamily="50" charset="-128"/>
                <a:ea typeface="メイリオ" panose="020B0604030504040204" pitchFamily="50" charset="-128"/>
              </a:rPr>
              <a:t>とまちをつなぐパイプ</a:t>
            </a:r>
          </a:p>
        </p:txBody>
      </p:sp>
    </p:spTree>
    <p:extLst>
      <p:ext uri="{BB962C8B-B14F-4D97-AF65-F5344CB8AC3E}">
        <p14:creationId xmlns:p14="http://schemas.microsoft.com/office/powerpoint/2010/main" val="2744318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32"/>
                                        </p:tgtEl>
                                        <p:attrNameLst>
                                          <p:attrName>style.opacity</p:attrName>
                                        </p:attrNameLst>
                                      </p:cBhvr>
                                      <p:to>
                                        <p:strVal val="0.5"/>
                                      </p:to>
                                    </p:set>
                                    <p:animEffect filter="image" prLst="opacity: 0.5">
                                      <p:cBhvr rctx="IE">
                                        <p:cTn id="12" dur="indefinite"/>
                                        <p:tgtEl>
                                          <p:spTgt spid="3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9" presetClass="emph" presetSubtype="0" nodeType="withEffect">
                                  <p:stCondLst>
                                    <p:cond delay="0"/>
                                  </p:stCondLst>
                                  <p:childTnLst>
                                    <p:set>
                                      <p:cBhvr rctx="PPT">
                                        <p:cTn id="17" dur="indefinite"/>
                                        <p:tgtEl>
                                          <p:spTgt spid="18"/>
                                        </p:tgtEl>
                                        <p:attrNameLst>
                                          <p:attrName>style.opacity</p:attrName>
                                        </p:attrNameLst>
                                      </p:cBhvr>
                                      <p:to>
                                        <p:strVal val="0.5"/>
                                      </p:to>
                                    </p:set>
                                    <p:animEffect filter="image" prLst="opacity: 0.5">
                                      <p:cBhvr rctx="IE">
                                        <p:cTn id="18" dur="indefinite"/>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円/楕円 38"/>
          <p:cNvSpPr/>
          <p:nvPr/>
        </p:nvSpPr>
        <p:spPr>
          <a:xfrm>
            <a:off x="389765" y="812673"/>
            <a:ext cx="4193768" cy="1615098"/>
          </a:xfrm>
          <a:prstGeom prst="ellipse">
            <a:avLst/>
          </a:prstGeom>
          <a:solidFill>
            <a:schemeClr val="accent1">
              <a:lumMod val="40000"/>
              <a:lumOff val="60000"/>
              <a:alpha val="96000"/>
            </a:schemeClr>
          </a:solidFill>
          <a:ln w="101600" cmpd="sng">
            <a:noFill/>
          </a:ln>
          <a:effectLst>
            <a:softEdge rad="2413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6284313" y="4266689"/>
            <a:ext cx="2511573" cy="1597423"/>
          </a:xfrm>
          <a:prstGeom prst="roundRect">
            <a:avLst>
              <a:gd name="adj" fmla="val 8318"/>
            </a:avLst>
          </a:prstGeom>
          <a:solidFill>
            <a:srgbClr val="FFFFFF"/>
          </a:solidFill>
          <a:ln w="28575" cmpd="sng">
            <a:solidFill>
              <a:srgbClr val="F1A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2" name="角丸四角形 21"/>
          <p:cNvSpPr/>
          <p:nvPr/>
        </p:nvSpPr>
        <p:spPr>
          <a:xfrm>
            <a:off x="6294520" y="2442940"/>
            <a:ext cx="2491158" cy="1680803"/>
          </a:xfrm>
          <a:prstGeom prst="roundRect">
            <a:avLst>
              <a:gd name="adj" fmla="val 9536"/>
            </a:avLst>
          </a:prstGeom>
          <a:solidFill>
            <a:schemeClr val="bg1"/>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13" name="図 12" descr="gl01056_artsdesignstudio.gif"/>
          <p:cNvPicPr>
            <a:picLocks noChangeAspect="1"/>
          </p:cNvPicPr>
          <p:nvPr/>
        </p:nvPicPr>
        <p:blipFill rotWithShape="1">
          <a:blip r:embed="rId2">
            <a:extLst>
              <a:ext uri="{28A0092B-C50C-407E-A947-70E740481C1C}">
                <a14:useLocalDpi xmlns:a14="http://schemas.microsoft.com/office/drawing/2010/main"/>
              </a:ext>
            </a:extLst>
          </a:blip>
          <a:srcRect l="-12585"/>
          <a:stretch/>
        </p:blipFill>
        <p:spPr>
          <a:xfrm>
            <a:off x="6894653" y="4401274"/>
            <a:ext cx="1290892" cy="1146602"/>
          </a:xfrm>
          <a:prstGeom prst="rect">
            <a:avLst/>
          </a:prstGeom>
        </p:spPr>
      </p:pic>
      <p:pic>
        <p:nvPicPr>
          <p:cNvPr id="4" name="図 3" descr="スクリーンショット 2017-01-18 14.48.5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08" y="2648163"/>
            <a:ext cx="5804613" cy="3077654"/>
          </a:xfrm>
          <a:prstGeom prst="rect">
            <a:avLst/>
          </a:prstGeom>
        </p:spPr>
      </p:pic>
      <p:sp>
        <p:nvSpPr>
          <p:cNvPr id="15" name="テキスト ボックス 14"/>
          <p:cNvSpPr txBox="1"/>
          <p:nvPr/>
        </p:nvSpPr>
        <p:spPr>
          <a:xfrm>
            <a:off x="236900" y="2746653"/>
            <a:ext cx="1159292" cy="461665"/>
          </a:xfrm>
          <a:prstGeom prst="rect">
            <a:avLst/>
          </a:prstGeom>
          <a:solidFill>
            <a:schemeClr val="bg1">
              <a:lumMod val="85000"/>
              <a:alpha val="78000"/>
            </a:schemeClr>
          </a:solidFill>
        </p:spPr>
        <p:txBody>
          <a:bodyPr wrap="none" rtlCol="0">
            <a:spAutoFit/>
          </a:bodyPr>
          <a:lstStyle/>
          <a:p>
            <a:r>
              <a:rPr kumimoji="1" lang="en-US" altLang="ja-JP" sz="2400" dirty="0">
                <a:latin typeface="メイリオ" panose="020B0604030504040204" pitchFamily="50" charset="-128"/>
                <a:ea typeface="メイリオ" panose="020B0604030504040204" pitchFamily="50" charset="-128"/>
              </a:rPr>
              <a:t>Before</a:t>
            </a:r>
            <a:endParaRPr kumimoji="1" lang="ja-JP" altLang="en-US" sz="2400" dirty="0">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6550085" y="3415857"/>
            <a:ext cx="1980029" cy="707886"/>
          </a:xfrm>
          <a:prstGeom prst="rect">
            <a:avLst/>
          </a:prstGeom>
          <a:noFill/>
        </p:spPr>
        <p:txBody>
          <a:bodyPr wrap="none" rtlCol="0">
            <a:spAutoFit/>
          </a:bodyPr>
          <a:lstStyle/>
          <a:p>
            <a:pPr algn="ctr"/>
            <a:r>
              <a:rPr lang="ja-JP" altLang="en-US" sz="2000" dirty="0" smtClean="0">
                <a:latin typeface="メイリオ"/>
                <a:ea typeface="メイリオ"/>
                <a:cs typeface="メイリオ"/>
              </a:rPr>
              <a:t>水辺</a:t>
            </a:r>
            <a:r>
              <a:rPr lang="ja-JP" altLang="en-US" sz="2000" dirty="0">
                <a:latin typeface="メイリオ"/>
                <a:ea typeface="メイリオ"/>
                <a:cs typeface="メイリオ"/>
              </a:rPr>
              <a:t>での活動</a:t>
            </a:r>
            <a:r>
              <a:rPr lang="ja-JP" altLang="en-US" sz="2000" dirty="0" smtClean="0">
                <a:latin typeface="メイリオ"/>
                <a:ea typeface="メイリオ"/>
                <a:cs typeface="メイリオ"/>
              </a:rPr>
              <a:t>の</a:t>
            </a:r>
            <a:endParaRPr lang="en-US" altLang="ja-JP" sz="2000" dirty="0" smtClean="0">
              <a:latin typeface="メイリオ"/>
              <a:ea typeface="メイリオ"/>
              <a:cs typeface="メイリオ"/>
            </a:endParaRPr>
          </a:p>
          <a:p>
            <a:pPr algn="ctr"/>
            <a:r>
              <a:rPr lang="ja-JP" altLang="en-US" sz="2000" dirty="0" smtClean="0">
                <a:latin typeface="メイリオ"/>
                <a:ea typeface="メイリオ"/>
                <a:cs typeface="メイリオ"/>
              </a:rPr>
              <a:t>ため</a:t>
            </a:r>
            <a:r>
              <a:rPr lang="ja-JP" altLang="en-US" sz="2000" dirty="0">
                <a:latin typeface="メイリオ"/>
                <a:ea typeface="メイリオ"/>
                <a:cs typeface="メイリオ"/>
              </a:rPr>
              <a:t>の拠点</a:t>
            </a:r>
            <a:endParaRPr kumimoji="1" lang="ja-JP" altLang="en-US" sz="2000" dirty="0">
              <a:latin typeface="メイリオ"/>
              <a:ea typeface="メイリオ"/>
              <a:cs typeface="メイリオ"/>
            </a:endParaRPr>
          </a:p>
        </p:txBody>
      </p:sp>
      <p:sp>
        <p:nvSpPr>
          <p:cNvPr id="25" name="テキスト ボックス 24"/>
          <p:cNvSpPr txBox="1"/>
          <p:nvPr/>
        </p:nvSpPr>
        <p:spPr>
          <a:xfrm>
            <a:off x="6207088" y="5156226"/>
            <a:ext cx="2666022" cy="707886"/>
          </a:xfrm>
          <a:prstGeom prst="rect">
            <a:avLst/>
          </a:prstGeom>
          <a:noFill/>
        </p:spPr>
        <p:txBody>
          <a:bodyPr wrap="square" rtlCol="0">
            <a:spAutoFit/>
          </a:bodyPr>
          <a:lstStyle/>
          <a:p>
            <a:pPr algn="ctr"/>
            <a:r>
              <a:rPr lang="ja-JP" altLang="en-US" sz="2000" dirty="0" smtClean="0">
                <a:latin typeface="メイリオ"/>
                <a:ea typeface="メイリオ"/>
                <a:cs typeface="メイリオ"/>
              </a:rPr>
              <a:t>サイクリストの</a:t>
            </a:r>
            <a:endParaRPr lang="en-US" altLang="ja-JP" sz="2000" dirty="0" smtClean="0">
              <a:latin typeface="メイリオ"/>
              <a:ea typeface="メイリオ"/>
              <a:cs typeface="メイリオ"/>
            </a:endParaRPr>
          </a:p>
          <a:p>
            <a:pPr algn="ctr"/>
            <a:r>
              <a:rPr lang="ja-JP" altLang="en-US" sz="2000" dirty="0" smtClean="0">
                <a:latin typeface="メイリオ"/>
                <a:ea typeface="メイリオ"/>
                <a:cs typeface="メイリオ"/>
              </a:rPr>
              <a:t>交流</a:t>
            </a:r>
            <a:r>
              <a:rPr lang="ja-JP" altLang="en-US" sz="2000" dirty="0">
                <a:latin typeface="メイリオ"/>
                <a:ea typeface="メイリオ"/>
                <a:cs typeface="メイリオ"/>
              </a:rPr>
              <a:t>拠点</a:t>
            </a:r>
            <a:endParaRPr kumimoji="1" lang="ja-JP" altLang="en-US" sz="2000" dirty="0">
              <a:latin typeface="メイリオ"/>
              <a:ea typeface="メイリオ"/>
              <a:cs typeface="メイリオ"/>
            </a:endParaRPr>
          </a:p>
        </p:txBody>
      </p:sp>
      <p:sp>
        <p:nvSpPr>
          <p:cNvPr id="19" name="タイトル 1"/>
          <p:cNvSpPr>
            <a:spLocks noGrp="1"/>
          </p:cNvSpPr>
          <p:nvPr>
            <p:ph type="title"/>
          </p:nvPr>
        </p:nvSpPr>
        <p:spPr>
          <a:xfrm>
            <a:off x="0" y="16973"/>
            <a:ext cx="9144000" cy="900000"/>
          </a:xfrm>
          <a:solidFill>
            <a:schemeClr val="tx2"/>
          </a:solidFill>
          <a:effectLst>
            <a:softEdge rad="127000"/>
          </a:effectLst>
        </p:spPr>
        <p:txBody>
          <a:bodyPr>
            <a:normAutofit/>
          </a:bodyPr>
          <a:lstStyle/>
          <a:p>
            <a:r>
              <a:rPr kumimoji="1" lang="ja-JP" altLang="en-US" sz="3600" dirty="0" smtClean="0">
                <a:solidFill>
                  <a:srgbClr val="525252"/>
                </a:solidFill>
                <a:latin typeface="メイリオ" panose="020B0604030504040204" pitchFamily="50" charset="-128"/>
                <a:ea typeface="メイリオ" panose="020B0604030504040204" pitchFamily="50" charset="-128"/>
                <a:cs typeface="メイリオ"/>
              </a:rPr>
              <a:t>コンテナ</a:t>
            </a:r>
            <a:r>
              <a:rPr kumimoji="1" lang="en-US" altLang="ja-JP" sz="3600" dirty="0" smtClean="0">
                <a:solidFill>
                  <a:srgbClr val="525252"/>
                </a:solidFill>
                <a:latin typeface="メイリオ" panose="020B0604030504040204" pitchFamily="50" charset="-128"/>
                <a:ea typeface="メイリオ" panose="020B0604030504040204" pitchFamily="50" charset="-128"/>
                <a:cs typeface="メイリオ"/>
              </a:rPr>
              <a:t>St.</a:t>
            </a:r>
            <a:r>
              <a:rPr kumimoji="1" lang="ja-JP" altLang="en-US" sz="3600" dirty="0" smtClean="0">
                <a:solidFill>
                  <a:srgbClr val="525252"/>
                </a:solidFill>
                <a:latin typeface="メイリオ" panose="020B0604030504040204" pitchFamily="50" charset="-128"/>
                <a:ea typeface="メイリオ" panose="020B0604030504040204" pitchFamily="50" charset="-128"/>
                <a:cs typeface="メイリオ"/>
              </a:rPr>
              <a:t>土浦</a:t>
            </a:r>
            <a:endParaRPr kumimoji="1" lang="ja-JP" altLang="en-US" sz="3600" dirty="0">
              <a:solidFill>
                <a:srgbClr val="525252"/>
              </a:solidFill>
              <a:latin typeface="メイリオ" panose="020B0604030504040204" pitchFamily="50" charset="-128"/>
              <a:ea typeface="メイリオ" panose="020B0604030504040204" pitchFamily="50" charset="-128"/>
              <a:cs typeface="メイリオ"/>
            </a:endParaRPr>
          </a:p>
        </p:txBody>
      </p:sp>
      <p:sp>
        <p:nvSpPr>
          <p:cNvPr id="2" name="スライド番号プレースホルダー 1"/>
          <p:cNvSpPr>
            <a:spLocks noGrp="1"/>
          </p:cNvSpPr>
          <p:nvPr>
            <p:ph type="sldNum" sz="quarter" idx="12"/>
          </p:nvPr>
        </p:nvSpPr>
        <p:spPr/>
        <p:txBody>
          <a:bodyPr/>
          <a:lstStyle/>
          <a:p>
            <a:fld id="{34EE0B4D-4B59-374D-A284-0D27F4B4CF87}" type="slidenum">
              <a:rPr kumimoji="1" lang="ja-JP" altLang="en-US" smtClean="0"/>
              <a:t>17</a:t>
            </a:fld>
            <a:endParaRPr kumimoji="1" lang="ja-JP" altLang="en-US"/>
          </a:p>
        </p:txBody>
      </p:sp>
      <p:sp>
        <p:nvSpPr>
          <p:cNvPr id="27" name="タイトル 1"/>
          <p:cNvSpPr txBox="1">
            <a:spLocks/>
          </p:cNvSpPr>
          <p:nvPr/>
        </p:nvSpPr>
        <p:spPr>
          <a:xfrm>
            <a:off x="818441" y="5973291"/>
            <a:ext cx="7507117" cy="755999"/>
          </a:xfrm>
          <a:prstGeom prst="rect">
            <a:avLst/>
          </a:prstGeom>
          <a:solidFill>
            <a:schemeClr val="bg1"/>
          </a:solidFill>
          <a:ln w="28575" cmpd="sng">
            <a:solidFill>
              <a:srgbClr val="E9506B"/>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2"/>
                </a:solidFill>
                <a:latin typeface="メイリオ" panose="020B0604030504040204" pitchFamily="50" charset="-128"/>
                <a:ea typeface="メイリオ" panose="020B0604030504040204" pitchFamily="50" charset="-128"/>
              </a:rPr>
              <a:t>ニーズ</a:t>
            </a:r>
            <a:r>
              <a:rPr lang="ja-JP" altLang="en-US" sz="3200" dirty="0">
                <a:latin typeface="メイリオ" panose="020B0604030504040204" pitchFamily="50" charset="-128"/>
                <a:ea typeface="メイリオ" panose="020B0604030504040204" pitchFamily="50" charset="-128"/>
              </a:rPr>
              <a:t>に対応した駅前のカタチ</a:t>
            </a:r>
          </a:p>
        </p:txBody>
      </p:sp>
      <p:grpSp>
        <p:nvGrpSpPr>
          <p:cNvPr id="26" name="図形グループ 25"/>
          <p:cNvGrpSpPr/>
          <p:nvPr/>
        </p:nvGrpSpPr>
        <p:grpSpPr>
          <a:xfrm>
            <a:off x="7565692" y="99748"/>
            <a:ext cx="1648770" cy="1301337"/>
            <a:chOff x="7390543" y="144363"/>
            <a:chExt cx="1648770" cy="1301337"/>
          </a:xfrm>
        </p:grpSpPr>
        <p:sp>
          <p:nvSpPr>
            <p:cNvPr id="28" name="円/楕円 27"/>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9" name="図形グループ 28"/>
            <p:cNvGrpSpPr/>
            <p:nvPr/>
          </p:nvGrpSpPr>
          <p:grpSpPr>
            <a:xfrm>
              <a:off x="7552261" y="144363"/>
              <a:ext cx="1303216" cy="1301337"/>
              <a:chOff x="4690951" y="647548"/>
              <a:chExt cx="1303216" cy="1301337"/>
            </a:xfrm>
          </p:grpSpPr>
          <p:grpSp>
            <p:nvGrpSpPr>
              <p:cNvPr id="31" name="図形グループ 30"/>
              <p:cNvGrpSpPr/>
              <p:nvPr/>
            </p:nvGrpSpPr>
            <p:grpSpPr>
              <a:xfrm>
                <a:off x="4690951" y="1229090"/>
                <a:ext cx="1303216" cy="719795"/>
                <a:chOff x="4690951" y="1229090"/>
                <a:chExt cx="1303216" cy="719795"/>
              </a:xfrm>
            </p:grpSpPr>
            <p:pic>
              <p:nvPicPr>
                <p:cNvPr id="33" name="図 32" descr="119059m.jpg"/>
                <p:cNvPicPr>
                  <a:picLocks noChangeAspect="1"/>
                </p:cNvPicPr>
                <p:nvPr/>
              </p:nvPicPr>
              <p:blipFill>
                <a:blip r:embed="rId4">
                  <a:extLst>
                    <a:ext uri="{BEBA8EAE-BF5A-486C-A8C5-ECC9F3942E4B}">
                      <a14:imgProps xmlns:a14="http://schemas.microsoft.com/office/drawing/2010/main">
                        <a14:imgLayer r:embed="rId5">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val="0"/>
                    </a:ext>
                  </a:extLst>
                </a:blip>
                <a:stretch>
                  <a:fillRect/>
                </a:stretch>
              </p:blipFill>
              <p:spPr>
                <a:xfrm>
                  <a:off x="4690951" y="1229090"/>
                  <a:ext cx="712957" cy="712957"/>
                </a:xfrm>
                <a:prstGeom prst="rect">
                  <a:avLst/>
                </a:prstGeom>
              </p:spPr>
            </p:pic>
            <p:pic>
              <p:nvPicPr>
                <p:cNvPr id="34" name="図 33" descr="119059m.jpg"/>
                <p:cNvPicPr>
                  <a:picLocks noChangeAspect="1"/>
                </p:cNvPicPr>
                <p:nvPr/>
              </p:nvPicPr>
              <p:blipFill>
                <a:blip r:embed="rId4">
                  <a:extLst>
                    <a:ext uri="{BEBA8EAE-BF5A-486C-A8C5-ECC9F3942E4B}">
                      <a14:imgProps xmlns:a14="http://schemas.microsoft.com/office/drawing/2010/main">
                        <a14:imgLayer r:embed="rId6">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val="0"/>
                    </a:ext>
                  </a:extLst>
                </a:blip>
                <a:stretch>
                  <a:fillRect/>
                </a:stretch>
              </p:blipFill>
              <p:spPr>
                <a:xfrm flipH="1">
                  <a:off x="5274372" y="1229090"/>
                  <a:ext cx="719795" cy="719795"/>
                </a:xfrm>
                <a:prstGeom prst="rect">
                  <a:avLst/>
                </a:prstGeom>
              </p:spPr>
            </p:pic>
          </p:grpSp>
          <p:pic>
            <p:nvPicPr>
              <p:cNvPr id="32" name="図 31" descr="30571.png"/>
              <p:cNvPicPr>
                <a:picLocks noChangeAspect="1"/>
              </p:cNvPicPr>
              <p:nvPr/>
            </p:nvPicPr>
            <p:blipFill>
              <a:blip r:embed="rId7">
                <a:duotone>
                  <a:schemeClr val="accent1">
                    <a:shade val="45000"/>
                    <a:satMod val="135000"/>
                  </a:schemeClr>
                  <a:prstClr val="white"/>
                </a:duotone>
                <a:alphaModFix/>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855156" y="647548"/>
                <a:ext cx="994891" cy="994891"/>
              </a:xfrm>
              <a:prstGeom prst="rect">
                <a:avLst/>
              </a:prstGeom>
            </p:spPr>
          </p:pic>
        </p:grpSp>
        <p:sp>
          <p:nvSpPr>
            <p:cNvPr id="30" name="角丸四角形 29"/>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時間・空間シェア</a:t>
              </a:r>
              <a:endParaRPr kumimoji="1" lang="en-US" altLang="ja-JP" dirty="0" smtClean="0">
                <a:solidFill>
                  <a:schemeClr val="bg1"/>
                </a:solidFill>
              </a:endParaRPr>
            </a:p>
          </p:txBody>
        </p:sp>
      </p:grpSp>
      <p:grpSp>
        <p:nvGrpSpPr>
          <p:cNvPr id="35" name="図形グループ 34"/>
          <p:cNvGrpSpPr/>
          <p:nvPr/>
        </p:nvGrpSpPr>
        <p:grpSpPr>
          <a:xfrm>
            <a:off x="209734" y="104914"/>
            <a:ext cx="812060" cy="812060"/>
            <a:chOff x="6915350" y="2566937"/>
            <a:chExt cx="1031105" cy="1031105"/>
          </a:xfrm>
        </p:grpSpPr>
        <p:pic>
          <p:nvPicPr>
            <p:cNvPr id="36" name="図 35" descr="082.png"/>
            <p:cNvPicPr>
              <a:picLocks noChangeAspect="1"/>
            </p:cNvPicPr>
            <p:nvPr/>
          </p:nvPicPr>
          <p:blipFill>
            <a:blip r:embed="rId9">
              <a:extLst>
                <a:ext uri="{BEBA8EAE-BF5A-486C-A8C5-ECC9F3942E4B}">
                  <a14:imgProps xmlns:a14="http://schemas.microsoft.com/office/drawing/2010/main">
                    <a14:imgLayer r:embed="rId10">
                      <a14:imgEffect>
                        <a14:backgroundRemoval t="10000" b="83000" l="5000" r="95000"/>
                      </a14:imgEffect>
                    </a14:imgLayer>
                  </a14:imgProps>
                </a:ext>
                <a:ext uri="{28A0092B-C50C-407E-A947-70E740481C1C}">
                  <a14:useLocalDpi xmlns:a14="http://schemas.microsoft.com/office/drawing/2010/main" val="0"/>
                </a:ext>
              </a:extLst>
            </a:blip>
            <a:stretch>
              <a:fillRect/>
            </a:stretch>
          </p:blipFill>
          <p:spPr>
            <a:xfrm>
              <a:off x="6915350" y="2566937"/>
              <a:ext cx="1031105" cy="1031105"/>
            </a:xfrm>
            <a:prstGeom prst="rect">
              <a:avLst/>
            </a:prstGeom>
          </p:spPr>
        </p:pic>
        <p:pic>
          <p:nvPicPr>
            <p:cNvPr id="37" name="図 36" descr="309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137827">
              <a:off x="6940149" y="2584421"/>
              <a:ext cx="396793" cy="396793"/>
            </a:xfrm>
            <a:prstGeom prst="rect">
              <a:avLst/>
            </a:prstGeom>
          </p:spPr>
        </p:pic>
      </p:grpSp>
      <p:grpSp>
        <p:nvGrpSpPr>
          <p:cNvPr id="8" name="図形グループ 7"/>
          <p:cNvGrpSpPr/>
          <p:nvPr/>
        </p:nvGrpSpPr>
        <p:grpSpPr>
          <a:xfrm>
            <a:off x="9702762" y="3962214"/>
            <a:ext cx="1200879" cy="1100790"/>
            <a:chOff x="6812590" y="4512609"/>
            <a:chExt cx="1200879" cy="1100790"/>
          </a:xfrm>
        </p:grpSpPr>
        <p:pic>
          <p:nvPicPr>
            <p:cNvPr id="3" name="図 2" descr="first4.png"/>
            <p:cNvPicPr>
              <a:picLocks noChangeAspect="1"/>
            </p:cNvPicPr>
            <p:nvPr/>
          </p:nvPicPr>
          <p:blipFill rotWithShape="1">
            <a:blip r:embed="rId12">
              <a:extLst>
                <a:ext uri="{28A0092B-C50C-407E-A947-70E740481C1C}">
                  <a14:useLocalDpi xmlns:a14="http://schemas.microsoft.com/office/drawing/2010/main" val="0"/>
                </a:ext>
              </a:extLst>
            </a:blip>
            <a:srcRect l="46060"/>
            <a:stretch/>
          </p:blipFill>
          <p:spPr>
            <a:xfrm>
              <a:off x="7256497" y="4512609"/>
              <a:ext cx="756972" cy="877728"/>
            </a:xfrm>
            <a:prstGeom prst="rect">
              <a:avLst/>
            </a:prstGeom>
          </p:spPr>
        </p:pic>
        <p:pic>
          <p:nvPicPr>
            <p:cNvPr id="38" name="図 37" descr="first4.png"/>
            <p:cNvPicPr>
              <a:picLocks noChangeAspect="1"/>
            </p:cNvPicPr>
            <p:nvPr/>
          </p:nvPicPr>
          <p:blipFill rotWithShape="1">
            <a:blip r:embed="rId12">
              <a:extLst>
                <a:ext uri="{28A0092B-C50C-407E-A947-70E740481C1C}">
                  <a14:useLocalDpi xmlns:a14="http://schemas.microsoft.com/office/drawing/2010/main" val="0"/>
                </a:ext>
              </a:extLst>
            </a:blip>
            <a:srcRect r="53273"/>
            <a:stretch/>
          </p:blipFill>
          <p:spPr>
            <a:xfrm>
              <a:off x="6812590" y="4512609"/>
              <a:ext cx="822393" cy="1100790"/>
            </a:xfrm>
            <a:prstGeom prst="rect">
              <a:avLst/>
            </a:prstGeom>
          </p:spPr>
        </p:pic>
      </p:grpSp>
      <p:grpSp>
        <p:nvGrpSpPr>
          <p:cNvPr id="5" name="図形グループ 4"/>
          <p:cNvGrpSpPr/>
          <p:nvPr/>
        </p:nvGrpSpPr>
        <p:grpSpPr>
          <a:xfrm>
            <a:off x="6624585" y="2108229"/>
            <a:ext cx="1831029" cy="1326428"/>
            <a:chOff x="6609338" y="1867790"/>
            <a:chExt cx="1831029" cy="1326428"/>
          </a:xfrm>
        </p:grpSpPr>
        <p:pic>
          <p:nvPicPr>
            <p:cNvPr id="7" name="図 6" descr="l_02.jpg"/>
            <p:cNvPicPr>
              <a:picLocks noChangeAspect="1"/>
            </p:cNvPicPr>
            <p:nvPr/>
          </p:nvPicPr>
          <p:blipFill>
            <a:blip r:embed="rId13">
              <a:extLst>
                <a:ext uri="{BEBA8EAE-BF5A-486C-A8C5-ECC9F3942E4B}">
                  <a14:imgProps xmlns:a14="http://schemas.microsoft.com/office/drawing/2010/main">
                    <a14:imgLayer r:embed="rId14">
                      <a14:imgEffect>
                        <a14:backgroundRemoval t="10000" b="94167" l="0" r="100000">
                          <a14:foregroundMark x1="60156" y1="87708" x2="60156" y2="87708"/>
                        </a14:backgroundRemoval>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671796" y="1867790"/>
              <a:ext cx="1768571" cy="1326428"/>
            </a:xfrm>
            <a:prstGeom prst="rect">
              <a:avLst/>
            </a:prstGeom>
          </p:spPr>
        </p:pic>
        <p:pic>
          <p:nvPicPr>
            <p:cNvPr id="9" name="図 8" descr="home.jpg"/>
            <p:cNvPicPr>
              <a:picLocks noChangeAspect="1"/>
            </p:cNvPicPr>
            <p:nvPr/>
          </p:nvPicPr>
          <p:blipFill rotWithShape="1">
            <a:blip r:embed="rId15">
              <a:extLst>
                <a:ext uri="{BEBA8EAE-BF5A-486C-A8C5-ECC9F3942E4B}">
                  <a14:imgProps xmlns:a14="http://schemas.microsoft.com/office/drawing/2010/main">
                    <a14:imgLayer r:embed="rId16">
                      <a14:imgEffect>
                        <a14:backgroundRemoval t="59595" b="72568" l="571" r="26000">
                          <a14:foregroundMark x1="8714" y1="61014" x2="5857" y2="63649"/>
                          <a14:foregroundMark x1="5857" y1="63919" x2="5857" y2="69392"/>
                          <a14:foregroundMark x1="6571" y1="69392" x2="21714" y2="71216"/>
                          <a14:foregroundMark x1="21857" y1="70811" x2="23857" y2="70135"/>
                          <a14:foregroundMark x1="23857" y1="70135" x2="23571" y2="67365"/>
                          <a14:foregroundMark x1="23571" y1="67365" x2="21429" y2="67297"/>
                          <a14:foregroundMark x1="21429" y1="67297" x2="21286" y2="65135"/>
                          <a14:foregroundMark x1="21286" y1="65135" x2="16286" y2="64054"/>
                          <a14:foregroundMark x1="16286" y1="62973" x2="16286" y2="62973"/>
                          <a14:foregroundMark x1="9571" y1="69122" x2="9571" y2="69122"/>
                        </a14:backgroundRemoval>
                      </a14:imgEffect>
                    </a14:imgLayer>
                  </a14:imgProps>
                </a:ext>
                <a:ext uri="{28A0092B-C50C-407E-A947-70E740481C1C}">
                  <a14:useLocalDpi xmlns:a14="http://schemas.microsoft.com/office/drawing/2010/main" val="0"/>
                </a:ext>
              </a:extLst>
            </a:blip>
            <a:srcRect t="59601" r="73806" b="27245"/>
            <a:stretch/>
          </p:blipFill>
          <p:spPr>
            <a:xfrm>
              <a:off x="6609338" y="2426599"/>
              <a:ext cx="894910" cy="728512"/>
            </a:xfrm>
            <a:prstGeom prst="rect">
              <a:avLst/>
            </a:prstGeom>
          </p:spPr>
        </p:pic>
      </p:grpSp>
      <p:sp>
        <p:nvSpPr>
          <p:cNvPr id="6" name="円/楕円 5"/>
          <p:cNvSpPr/>
          <p:nvPr/>
        </p:nvSpPr>
        <p:spPr>
          <a:xfrm>
            <a:off x="4710149" y="814641"/>
            <a:ext cx="3509071" cy="1615098"/>
          </a:xfrm>
          <a:prstGeom prst="ellipse">
            <a:avLst/>
          </a:prstGeom>
          <a:solidFill>
            <a:schemeClr val="accent1">
              <a:lumMod val="40000"/>
              <a:lumOff val="60000"/>
              <a:alpha val="96000"/>
            </a:schemeClr>
          </a:solidFill>
          <a:ln w="101600" cmpd="sng">
            <a:noFill/>
          </a:ln>
          <a:effectLst>
            <a:softEdge rad="2413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974418" y="1274456"/>
            <a:ext cx="2980532" cy="830997"/>
          </a:xfrm>
          <a:prstGeom prst="rect">
            <a:avLst/>
          </a:prstGeom>
          <a:noFill/>
        </p:spPr>
        <p:txBody>
          <a:bodyPr wrap="square" rtlCol="0">
            <a:spAutoFit/>
          </a:bodyPr>
          <a:lstStyle/>
          <a:p>
            <a:pPr algn="ctr"/>
            <a:r>
              <a:rPr lang="ja-JP" altLang="en-US" sz="2400" dirty="0">
                <a:latin typeface="メイリオ"/>
                <a:ea typeface="メイリオ"/>
                <a:cs typeface="メイリオ"/>
              </a:rPr>
              <a:t>自由な</a:t>
            </a:r>
            <a:r>
              <a:rPr lang="ja-JP" altLang="en-US" sz="2400" dirty="0" smtClean="0">
                <a:latin typeface="メイリオ"/>
                <a:ea typeface="メイリオ"/>
                <a:cs typeface="メイリオ"/>
              </a:rPr>
              <a:t>アイデアで</a:t>
            </a:r>
            <a:endParaRPr lang="en-US" altLang="ja-JP" sz="2400" dirty="0" smtClean="0">
              <a:latin typeface="メイリオ"/>
              <a:ea typeface="メイリオ"/>
              <a:cs typeface="メイリオ"/>
            </a:endParaRPr>
          </a:p>
          <a:p>
            <a:pPr algn="ctr"/>
            <a:r>
              <a:rPr kumimoji="1" lang="ja-JP" altLang="en-US" sz="2400" dirty="0" smtClean="0">
                <a:latin typeface="メイリオ"/>
                <a:ea typeface="メイリオ"/>
                <a:cs typeface="メイリオ"/>
              </a:rPr>
              <a:t>利用</a:t>
            </a:r>
            <a:r>
              <a:rPr kumimoji="1" lang="ja-JP" altLang="en-US" sz="2400" dirty="0">
                <a:latin typeface="メイリオ"/>
                <a:ea typeface="メイリオ"/>
                <a:cs typeface="メイリオ"/>
              </a:rPr>
              <a:t>・運営</a:t>
            </a:r>
            <a:endParaRPr kumimoji="1" lang="en-US" altLang="ja-JP" sz="2400" dirty="0">
              <a:latin typeface="メイリオ"/>
              <a:ea typeface="メイリオ"/>
              <a:cs typeface="メイリオ"/>
            </a:endParaRPr>
          </a:p>
        </p:txBody>
      </p:sp>
      <p:sp>
        <p:nvSpPr>
          <p:cNvPr id="10" name="テキスト ボックス 9"/>
          <p:cNvSpPr txBox="1"/>
          <p:nvPr/>
        </p:nvSpPr>
        <p:spPr>
          <a:xfrm>
            <a:off x="1163210" y="1274456"/>
            <a:ext cx="2646878" cy="830997"/>
          </a:xfrm>
          <a:prstGeom prst="rect">
            <a:avLst/>
          </a:prstGeom>
          <a:noFill/>
        </p:spPr>
        <p:txBody>
          <a:bodyPr wrap="none" rtlCol="0">
            <a:spAutoFit/>
          </a:bodyPr>
          <a:lstStyle/>
          <a:p>
            <a:pPr algn="ctr"/>
            <a:r>
              <a:rPr kumimoji="1" lang="ja-JP" altLang="en-US" sz="2400" dirty="0" smtClean="0"/>
              <a:t>コンテナを活用</a:t>
            </a:r>
            <a:endParaRPr kumimoji="1" lang="en-US" altLang="ja-JP" sz="2400" dirty="0" smtClean="0"/>
          </a:p>
          <a:p>
            <a:pPr algn="ctr"/>
            <a:r>
              <a:rPr lang="ja-JP" altLang="en-US" sz="2400" dirty="0" smtClean="0">
                <a:solidFill>
                  <a:schemeClr val="accent1">
                    <a:lumMod val="75000"/>
                  </a:schemeClr>
                </a:solidFill>
              </a:rPr>
              <a:t>設置・移動</a:t>
            </a:r>
            <a:r>
              <a:rPr lang="ja-JP" altLang="en-US" sz="2400" dirty="0" smtClean="0"/>
              <a:t>が簡単</a:t>
            </a:r>
            <a:endParaRPr kumimoji="1" lang="en-US" altLang="ja-JP" sz="2400" dirty="0" smtClean="0"/>
          </a:p>
        </p:txBody>
      </p:sp>
      <p:pic>
        <p:nvPicPr>
          <p:cNvPr id="40" name="図 39" descr="img_0.jpeg"/>
          <p:cNvPicPr>
            <a:picLocks noChangeAspect="1"/>
          </p:cNvPicPr>
          <p:nvPr/>
        </p:nvPicPr>
        <p:blipFill rotWithShape="1">
          <a:blip r:embed="rId17">
            <a:alphaModFix/>
            <a:extLst>
              <a:ext uri="{28A0092B-C50C-407E-A947-70E740481C1C}">
                <a14:useLocalDpi xmlns:a14="http://schemas.microsoft.com/office/drawing/2010/main"/>
              </a:ext>
            </a:extLst>
          </a:blip>
          <a:srcRect r="24774" b="14714"/>
          <a:stretch/>
        </p:blipFill>
        <p:spPr>
          <a:xfrm>
            <a:off x="3642967" y="3925802"/>
            <a:ext cx="1902422" cy="1617617"/>
          </a:xfrm>
          <a:prstGeom prst="rect">
            <a:avLst/>
          </a:prstGeom>
          <a:ln w="57150" cmpd="sng">
            <a:solidFill>
              <a:schemeClr val="bg1"/>
            </a:solidFill>
          </a:ln>
          <a:effectLst/>
        </p:spPr>
      </p:pic>
      <p:pic>
        <p:nvPicPr>
          <p:cNvPr id="11" name="図 10" descr="こんてな.psd"/>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5617" y="2667038"/>
            <a:ext cx="5797604" cy="3073937"/>
          </a:xfrm>
          <a:prstGeom prst="rect">
            <a:avLst/>
          </a:prstGeom>
        </p:spPr>
      </p:pic>
      <p:sp>
        <p:nvSpPr>
          <p:cNvPr id="16" name="テキスト ボックス 15"/>
          <p:cNvSpPr txBox="1"/>
          <p:nvPr/>
        </p:nvSpPr>
        <p:spPr>
          <a:xfrm>
            <a:off x="236900" y="2746652"/>
            <a:ext cx="1021884" cy="461665"/>
          </a:xfrm>
          <a:prstGeom prst="rect">
            <a:avLst/>
          </a:prstGeom>
          <a:solidFill>
            <a:schemeClr val="bg1">
              <a:lumMod val="85000"/>
              <a:alpha val="78000"/>
            </a:schemeClr>
          </a:solidFill>
        </p:spPr>
        <p:txBody>
          <a:bodyPr wrap="square" rtlCol="0">
            <a:spAutoFit/>
          </a:bodyPr>
          <a:lstStyle/>
          <a:p>
            <a:r>
              <a:rPr kumimoji="1" lang="en-US" altLang="ja-JP" sz="2400" dirty="0">
                <a:latin typeface="メイリオ" panose="020B0604030504040204" pitchFamily="50" charset="-128"/>
                <a:ea typeface="メイリオ" panose="020B0604030504040204" pitchFamily="50" charset="-128"/>
              </a:rPr>
              <a:t>After   </a:t>
            </a:r>
            <a:endParaRPr kumimoji="1"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54269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3" grpId="0" animBg="1"/>
      <p:bldP spid="22" grpId="0" animBg="1"/>
      <p:bldP spid="20" grpId="0"/>
      <p:bldP spid="25" grpId="0"/>
      <p:bldP spid="27" grpId="0" animBg="1"/>
      <p:bldP spid="6" grpId="0" animBg="1"/>
      <p:bldP spid="18" grpId="0"/>
      <p:bldP spid="10"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1"/>
          <p:cNvSpPr>
            <a:spLocks noGrp="1"/>
          </p:cNvSpPr>
          <p:nvPr>
            <p:ph type="title"/>
          </p:nvPr>
        </p:nvSpPr>
        <p:spPr>
          <a:xfrm>
            <a:off x="0" y="16973"/>
            <a:ext cx="9144000" cy="900000"/>
          </a:xfrm>
          <a:solidFill>
            <a:schemeClr val="tx2"/>
          </a:solidFill>
          <a:effectLst>
            <a:softEdge rad="127000"/>
          </a:effectLst>
        </p:spPr>
        <p:txBody>
          <a:bodyPr>
            <a:normAutofit/>
          </a:bodyPr>
          <a:lstStyle/>
          <a:p>
            <a:r>
              <a:rPr lang="ja-JP" altLang="en-US" sz="3600" dirty="0">
                <a:solidFill>
                  <a:srgbClr val="525252"/>
                </a:solidFill>
                <a:latin typeface="メイリオ" panose="020B0604030504040204" pitchFamily="50" charset="-128"/>
                <a:ea typeface="メイリオ" panose="020B0604030504040204" pitchFamily="50" charset="-128"/>
                <a:cs typeface="メイリオ"/>
              </a:rPr>
              <a:t>水辺</a:t>
            </a:r>
            <a:r>
              <a:rPr lang="ja-JP" altLang="en-US" sz="3600" dirty="0" smtClean="0">
                <a:solidFill>
                  <a:srgbClr val="525252"/>
                </a:solidFill>
                <a:latin typeface="メイリオ" panose="020B0604030504040204" pitchFamily="50" charset="-128"/>
                <a:ea typeface="メイリオ" panose="020B0604030504040204" pitchFamily="50" charset="-128"/>
                <a:cs typeface="メイリオ"/>
              </a:rPr>
              <a:t>ステーション</a:t>
            </a:r>
            <a:endParaRPr kumimoji="1" lang="ja-JP" altLang="en-US" sz="3600" dirty="0">
              <a:solidFill>
                <a:srgbClr val="525252"/>
              </a:solidFill>
              <a:latin typeface="メイリオ" panose="020B0604030504040204" pitchFamily="50" charset="-128"/>
              <a:ea typeface="メイリオ" panose="020B0604030504040204" pitchFamily="50" charset="-128"/>
              <a:cs typeface="メイリオ"/>
            </a:endParaRPr>
          </a:p>
        </p:txBody>
      </p:sp>
      <p:sp>
        <p:nvSpPr>
          <p:cNvPr id="2" name="スライド番号プレースホルダー 1"/>
          <p:cNvSpPr>
            <a:spLocks noGrp="1"/>
          </p:cNvSpPr>
          <p:nvPr>
            <p:ph type="sldNum" sz="quarter" idx="12"/>
          </p:nvPr>
        </p:nvSpPr>
        <p:spPr/>
        <p:txBody>
          <a:bodyPr/>
          <a:lstStyle/>
          <a:p>
            <a:fld id="{34EE0B4D-4B59-374D-A284-0D27F4B4CF87}" type="slidenum">
              <a:rPr kumimoji="1" lang="ja-JP" altLang="en-US" smtClean="0"/>
              <a:t>18</a:t>
            </a:fld>
            <a:endParaRPr kumimoji="1" lang="ja-JP" altLang="en-US" dirty="0"/>
          </a:p>
        </p:txBody>
      </p:sp>
      <p:pic>
        <p:nvPicPr>
          <p:cNvPr id="7" name="図 6" descr="スクリーンショット 2017-01-20 16.19.30.png"/>
          <p:cNvPicPr>
            <a:picLocks noChangeAspect="1"/>
          </p:cNvPicPr>
          <p:nvPr/>
        </p:nvPicPr>
        <p:blipFill rotWithShape="1">
          <a:blip r:embed="rId2" cstate="screen">
            <a:alphaModFix amt="72000"/>
            <a:extLst>
              <a:ext uri="{28A0092B-C50C-407E-A947-70E740481C1C}">
                <a14:useLocalDpi xmlns:a14="http://schemas.microsoft.com/office/drawing/2010/main"/>
              </a:ext>
            </a:extLst>
          </a:blip>
          <a:srcRect l="1394" r="1067"/>
          <a:stretch/>
        </p:blipFill>
        <p:spPr>
          <a:xfrm>
            <a:off x="111629" y="1255540"/>
            <a:ext cx="8918997" cy="4576803"/>
          </a:xfrm>
          <a:prstGeom prst="rect">
            <a:avLst/>
          </a:prstGeom>
          <a:ln w="38100" cmpd="sng">
            <a:solidFill>
              <a:srgbClr val="525252"/>
            </a:solidFill>
          </a:ln>
        </p:spPr>
      </p:pic>
      <p:sp>
        <p:nvSpPr>
          <p:cNvPr id="8" name="円/楕円 7"/>
          <p:cNvSpPr/>
          <p:nvPr/>
        </p:nvSpPr>
        <p:spPr>
          <a:xfrm rot="1276690">
            <a:off x="6941013" y="2763383"/>
            <a:ext cx="909112" cy="1195043"/>
          </a:xfrm>
          <a:prstGeom prst="ellipse">
            <a:avLst/>
          </a:prstGeom>
          <a:solidFill>
            <a:schemeClr val="bg2">
              <a:lumMod val="40000"/>
              <a:lumOff val="60000"/>
              <a:alpha val="53000"/>
            </a:schemeClr>
          </a:solidFill>
          <a:ln w="19050" cmpd="sng">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9" name="円/楕円 8"/>
          <p:cNvSpPr/>
          <p:nvPr/>
        </p:nvSpPr>
        <p:spPr>
          <a:xfrm rot="6273584">
            <a:off x="4578371" y="3260438"/>
            <a:ext cx="1182403" cy="1644420"/>
          </a:xfrm>
          <a:prstGeom prst="ellipse">
            <a:avLst/>
          </a:prstGeom>
          <a:solidFill>
            <a:schemeClr val="accent2">
              <a:lumMod val="40000"/>
              <a:lumOff val="60000"/>
              <a:alpha val="53000"/>
            </a:scheme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円/楕円 10"/>
          <p:cNvSpPr/>
          <p:nvPr/>
        </p:nvSpPr>
        <p:spPr>
          <a:xfrm rot="1276690">
            <a:off x="6568669" y="2651637"/>
            <a:ext cx="137955" cy="2261991"/>
          </a:xfrm>
          <a:prstGeom prst="ellipse">
            <a:avLst/>
          </a:prstGeom>
          <a:solidFill>
            <a:srgbClr val="94ED89">
              <a:alpha val="53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 name="円/楕円 9"/>
          <p:cNvSpPr/>
          <p:nvPr/>
        </p:nvSpPr>
        <p:spPr>
          <a:xfrm rot="1276690">
            <a:off x="6140100" y="4192666"/>
            <a:ext cx="196985" cy="452549"/>
          </a:xfrm>
          <a:prstGeom prst="ellipse">
            <a:avLst/>
          </a:prstGeom>
          <a:solidFill>
            <a:schemeClr val="accent1">
              <a:lumMod val="60000"/>
              <a:lumOff val="40000"/>
              <a:alpha val="53000"/>
            </a:schemeClr>
          </a:solidFill>
          <a:ln w="19050" cmpd="sng">
            <a:solidFill>
              <a:schemeClr val="accent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5" name="フリーフォーム 14"/>
          <p:cNvSpPr/>
          <p:nvPr/>
        </p:nvSpPr>
        <p:spPr>
          <a:xfrm>
            <a:off x="3434143" y="1255540"/>
            <a:ext cx="5701128" cy="1642313"/>
          </a:xfrm>
          <a:custGeom>
            <a:avLst/>
            <a:gdLst>
              <a:gd name="connsiteX0" fmla="*/ 0 w 5701128"/>
              <a:gd name="connsiteY0" fmla="*/ 0 h 1642313"/>
              <a:gd name="connsiteX1" fmla="*/ 793774 w 5701128"/>
              <a:gd name="connsiteY1" fmla="*/ 408248 h 1642313"/>
              <a:gd name="connsiteX2" fmla="*/ 1666926 w 5701128"/>
              <a:gd name="connsiteY2" fmla="*/ 623713 h 1642313"/>
              <a:gd name="connsiteX3" fmla="*/ 2415342 w 5701128"/>
              <a:gd name="connsiteY3" fmla="*/ 1020620 h 1642313"/>
              <a:gd name="connsiteX4" fmla="*/ 2687494 w 5701128"/>
              <a:gd name="connsiteY4" fmla="*/ 975260 h 1642313"/>
              <a:gd name="connsiteX5" fmla="*/ 3934854 w 5701128"/>
              <a:gd name="connsiteY5" fmla="*/ 1519590 h 1642313"/>
              <a:gd name="connsiteX6" fmla="*/ 5034799 w 5701128"/>
              <a:gd name="connsiteY6" fmla="*/ 1587632 h 1642313"/>
              <a:gd name="connsiteX7" fmla="*/ 5136855 w 5701128"/>
              <a:gd name="connsiteY7" fmla="*/ 850517 h 1642313"/>
              <a:gd name="connsiteX8" fmla="*/ 5658479 w 5701128"/>
              <a:gd name="connsiteY8" fmla="*/ 873198 h 1642313"/>
              <a:gd name="connsiteX9" fmla="*/ 5669818 w 5701128"/>
              <a:gd name="connsiteY9" fmla="*/ 895878 h 164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1128" h="1642313">
                <a:moveTo>
                  <a:pt x="0" y="0"/>
                </a:moveTo>
                <a:cubicBezTo>
                  <a:pt x="257976" y="152148"/>
                  <a:pt x="515953" y="304296"/>
                  <a:pt x="793774" y="408248"/>
                </a:cubicBezTo>
                <a:cubicBezTo>
                  <a:pt x="1071595" y="512200"/>
                  <a:pt x="1396665" y="521651"/>
                  <a:pt x="1666926" y="623713"/>
                </a:cubicBezTo>
                <a:cubicBezTo>
                  <a:pt x="1937187" y="725775"/>
                  <a:pt x="2245247" y="962029"/>
                  <a:pt x="2415342" y="1020620"/>
                </a:cubicBezTo>
                <a:cubicBezTo>
                  <a:pt x="2585437" y="1079211"/>
                  <a:pt x="2434242" y="892098"/>
                  <a:pt x="2687494" y="975260"/>
                </a:cubicBezTo>
                <a:cubicBezTo>
                  <a:pt x="2940746" y="1058422"/>
                  <a:pt x="3543637" y="1417528"/>
                  <a:pt x="3934854" y="1519590"/>
                </a:cubicBezTo>
                <a:cubicBezTo>
                  <a:pt x="4326072" y="1621652"/>
                  <a:pt x="4834466" y="1699144"/>
                  <a:pt x="5034799" y="1587632"/>
                </a:cubicBezTo>
                <a:cubicBezTo>
                  <a:pt x="5235133" y="1476120"/>
                  <a:pt x="5032908" y="969589"/>
                  <a:pt x="5136855" y="850517"/>
                </a:cubicBezTo>
                <a:cubicBezTo>
                  <a:pt x="5240802" y="731445"/>
                  <a:pt x="5569652" y="865638"/>
                  <a:pt x="5658479" y="873198"/>
                </a:cubicBezTo>
                <a:cubicBezTo>
                  <a:pt x="5747306" y="880758"/>
                  <a:pt x="5669818" y="895878"/>
                  <a:pt x="5669818" y="895878"/>
                </a:cubicBezTo>
              </a:path>
            </a:pathLst>
          </a:custGeom>
          <a:noFill/>
          <a:ln w="57150" cmpd="sng">
            <a:solidFill>
              <a:schemeClr val="accent6"/>
            </a:solidFill>
            <a:prstDash val="dash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1" name="フリーフォーム 20"/>
          <p:cNvSpPr/>
          <p:nvPr/>
        </p:nvSpPr>
        <p:spPr>
          <a:xfrm>
            <a:off x="6162937" y="3713318"/>
            <a:ext cx="2440780" cy="1441708"/>
          </a:xfrm>
          <a:custGeom>
            <a:avLst/>
            <a:gdLst>
              <a:gd name="connsiteX0" fmla="*/ 703057 w 2440780"/>
              <a:gd name="connsiteY0" fmla="*/ 311886 h 1441708"/>
              <a:gd name="connsiteX1" fmla="*/ 1247360 w 2440780"/>
              <a:gd name="connsiteY1" fmla="*/ 425289 h 1441708"/>
              <a:gd name="connsiteX2" fmla="*/ 1281379 w 2440780"/>
              <a:gd name="connsiteY2" fmla="*/ 470649 h 1441708"/>
              <a:gd name="connsiteX3" fmla="*/ 1440134 w 2440780"/>
              <a:gd name="connsiteY3" fmla="*/ 255185 h 1441708"/>
              <a:gd name="connsiteX4" fmla="*/ 2222569 w 2440780"/>
              <a:gd name="connsiteY4" fmla="*/ 28381 h 1441708"/>
              <a:gd name="connsiteX5" fmla="*/ 2369984 w 2440780"/>
              <a:gd name="connsiteY5" fmla="*/ 946939 h 1441708"/>
              <a:gd name="connsiteX6" fmla="*/ 1224681 w 2440780"/>
              <a:gd name="connsiteY6" fmla="*/ 1003640 h 1441708"/>
              <a:gd name="connsiteX7" fmla="*/ 532963 w 2440780"/>
              <a:gd name="connsiteY7" fmla="*/ 1207764 h 1441708"/>
              <a:gd name="connsiteX8" fmla="*/ 283491 w 2440780"/>
              <a:gd name="connsiteY8" fmla="*/ 1434568 h 1441708"/>
              <a:gd name="connsiteX9" fmla="*/ 0 w 2440780"/>
              <a:gd name="connsiteY9" fmla="*/ 1389208 h 1441708"/>
              <a:gd name="connsiteX10" fmla="*/ 0 w 2440780"/>
              <a:gd name="connsiteY10" fmla="*/ 1389208 h 1441708"/>
              <a:gd name="connsiteX11" fmla="*/ 0 w 2440780"/>
              <a:gd name="connsiteY11" fmla="*/ 1389208 h 144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0780" h="1441708">
                <a:moveTo>
                  <a:pt x="703057" y="311886"/>
                </a:moveTo>
                <a:cubicBezTo>
                  <a:pt x="927015" y="355357"/>
                  <a:pt x="1150973" y="398829"/>
                  <a:pt x="1247360" y="425289"/>
                </a:cubicBezTo>
                <a:cubicBezTo>
                  <a:pt x="1343747" y="451750"/>
                  <a:pt x="1249250" y="499000"/>
                  <a:pt x="1281379" y="470649"/>
                </a:cubicBezTo>
                <a:cubicBezTo>
                  <a:pt x="1313508" y="442298"/>
                  <a:pt x="1283269" y="328896"/>
                  <a:pt x="1440134" y="255185"/>
                </a:cubicBezTo>
                <a:cubicBezTo>
                  <a:pt x="1596999" y="181474"/>
                  <a:pt x="2067594" y="-86911"/>
                  <a:pt x="2222569" y="28381"/>
                </a:cubicBezTo>
                <a:cubicBezTo>
                  <a:pt x="2377544" y="143673"/>
                  <a:pt x="2536299" y="784396"/>
                  <a:pt x="2369984" y="946939"/>
                </a:cubicBezTo>
                <a:cubicBezTo>
                  <a:pt x="2203669" y="1109482"/>
                  <a:pt x="1530851" y="960169"/>
                  <a:pt x="1224681" y="1003640"/>
                </a:cubicBezTo>
                <a:cubicBezTo>
                  <a:pt x="918511" y="1047111"/>
                  <a:pt x="689828" y="1135943"/>
                  <a:pt x="532963" y="1207764"/>
                </a:cubicBezTo>
                <a:cubicBezTo>
                  <a:pt x="376098" y="1279585"/>
                  <a:pt x="372318" y="1404327"/>
                  <a:pt x="283491" y="1434568"/>
                </a:cubicBezTo>
                <a:cubicBezTo>
                  <a:pt x="194664" y="1464809"/>
                  <a:pt x="0" y="1389208"/>
                  <a:pt x="0" y="1389208"/>
                </a:cubicBezTo>
                <a:lnTo>
                  <a:pt x="0" y="1389208"/>
                </a:lnTo>
                <a:lnTo>
                  <a:pt x="0" y="1389208"/>
                </a:lnTo>
              </a:path>
            </a:pathLst>
          </a:custGeom>
          <a:noFill/>
          <a:ln>
            <a:solidFill>
              <a:schemeClr val="accent1"/>
            </a:solidFill>
          </a:ln>
          <a:effectLst>
            <a:glow rad="1016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5" name="フリーフォーム 24"/>
          <p:cNvSpPr/>
          <p:nvPr/>
        </p:nvSpPr>
        <p:spPr>
          <a:xfrm>
            <a:off x="3137322" y="4383585"/>
            <a:ext cx="1483227" cy="368125"/>
          </a:xfrm>
          <a:custGeom>
            <a:avLst/>
            <a:gdLst>
              <a:gd name="connsiteX0" fmla="*/ 703057 w 2440780"/>
              <a:gd name="connsiteY0" fmla="*/ 311886 h 1441708"/>
              <a:gd name="connsiteX1" fmla="*/ 1247360 w 2440780"/>
              <a:gd name="connsiteY1" fmla="*/ 425289 h 1441708"/>
              <a:gd name="connsiteX2" fmla="*/ 1281379 w 2440780"/>
              <a:gd name="connsiteY2" fmla="*/ 470649 h 1441708"/>
              <a:gd name="connsiteX3" fmla="*/ 1440134 w 2440780"/>
              <a:gd name="connsiteY3" fmla="*/ 255185 h 1441708"/>
              <a:gd name="connsiteX4" fmla="*/ 2222569 w 2440780"/>
              <a:gd name="connsiteY4" fmla="*/ 28381 h 1441708"/>
              <a:gd name="connsiteX5" fmla="*/ 2369984 w 2440780"/>
              <a:gd name="connsiteY5" fmla="*/ 946939 h 1441708"/>
              <a:gd name="connsiteX6" fmla="*/ 1224681 w 2440780"/>
              <a:gd name="connsiteY6" fmla="*/ 1003640 h 1441708"/>
              <a:gd name="connsiteX7" fmla="*/ 532963 w 2440780"/>
              <a:gd name="connsiteY7" fmla="*/ 1207764 h 1441708"/>
              <a:gd name="connsiteX8" fmla="*/ 283491 w 2440780"/>
              <a:gd name="connsiteY8" fmla="*/ 1434568 h 1441708"/>
              <a:gd name="connsiteX9" fmla="*/ 0 w 2440780"/>
              <a:gd name="connsiteY9" fmla="*/ 1389208 h 1441708"/>
              <a:gd name="connsiteX10" fmla="*/ 0 w 2440780"/>
              <a:gd name="connsiteY10" fmla="*/ 1389208 h 1441708"/>
              <a:gd name="connsiteX11" fmla="*/ 0 w 2440780"/>
              <a:gd name="connsiteY11" fmla="*/ 1389208 h 1441708"/>
              <a:gd name="connsiteX0" fmla="*/ 703057 w 2440780"/>
              <a:gd name="connsiteY0" fmla="*/ 311337 h 1441159"/>
              <a:gd name="connsiteX1" fmla="*/ 1247360 w 2440780"/>
              <a:gd name="connsiteY1" fmla="*/ 424740 h 1441159"/>
              <a:gd name="connsiteX2" fmla="*/ 1440134 w 2440780"/>
              <a:gd name="connsiteY2" fmla="*/ 254636 h 1441159"/>
              <a:gd name="connsiteX3" fmla="*/ 2222569 w 2440780"/>
              <a:gd name="connsiteY3" fmla="*/ 27832 h 1441159"/>
              <a:gd name="connsiteX4" fmla="*/ 2369984 w 2440780"/>
              <a:gd name="connsiteY4" fmla="*/ 946390 h 1441159"/>
              <a:gd name="connsiteX5" fmla="*/ 1224681 w 2440780"/>
              <a:gd name="connsiteY5" fmla="*/ 1003091 h 1441159"/>
              <a:gd name="connsiteX6" fmla="*/ 532963 w 2440780"/>
              <a:gd name="connsiteY6" fmla="*/ 1207215 h 1441159"/>
              <a:gd name="connsiteX7" fmla="*/ 283491 w 2440780"/>
              <a:gd name="connsiteY7" fmla="*/ 1434019 h 1441159"/>
              <a:gd name="connsiteX8" fmla="*/ 0 w 2440780"/>
              <a:gd name="connsiteY8" fmla="*/ 1388659 h 1441159"/>
              <a:gd name="connsiteX9" fmla="*/ 0 w 2440780"/>
              <a:gd name="connsiteY9" fmla="*/ 1388659 h 1441159"/>
              <a:gd name="connsiteX10" fmla="*/ 0 w 2440780"/>
              <a:gd name="connsiteY10" fmla="*/ 1388659 h 1441159"/>
              <a:gd name="connsiteX0" fmla="*/ 703057 w 2440780"/>
              <a:gd name="connsiteY0" fmla="*/ 310043 h 1439865"/>
              <a:gd name="connsiteX1" fmla="*/ 1440134 w 2440780"/>
              <a:gd name="connsiteY1" fmla="*/ 253342 h 1439865"/>
              <a:gd name="connsiteX2" fmla="*/ 2222569 w 2440780"/>
              <a:gd name="connsiteY2" fmla="*/ 26538 h 1439865"/>
              <a:gd name="connsiteX3" fmla="*/ 2369984 w 2440780"/>
              <a:gd name="connsiteY3" fmla="*/ 945096 h 1439865"/>
              <a:gd name="connsiteX4" fmla="*/ 1224681 w 2440780"/>
              <a:gd name="connsiteY4" fmla="*/ 1001797 h 1439865"/>
              <a:gd name="connsiteX5" fmla="*/ 532963 w 2440780"/>
              <a:gd name="connsiteY5" fmla="*/ 1205921 h 1439865"/>
              <a:gd name="connsiteX6" fmla="*/ 283491 w 2440780"/>
              <a:gd name="connsiteY6" fmla="*/ 1432725 h 1439865"/>
              <a:gd name="connsiteX7" fmla="*/ 0 w 2440780"/>
              <a:gd name="connsiteY7" fmla="*/ 1387365 h 1439865"/>
              <a:gd name="connsiteX8" fmla="*/ 0 w 2440780"/>
              <a:gd name="connsiteY8" fmla="*/ 1387365 h 1439865"/>
              <a:gd name="connsiteX9" fmla="*/ 0 w 2440780"/>
              <a:gd name="connsiteY9" fmla="*/ 1387365 h 1439865"/>
              <a:gd name="connsiteX0" fmla="*/ 2520362 w 2534091"/>
              <a:gd name="connsiteY0" fmla="*/ 809301 h 1446431"/>
              <a:gd name="connsiteX1" fmla="*/ 1440134 w 2534091"/>
              <a:gd name="connsiteY1" fmla="*/ 259908 h 1446431"/>
              <a:gd name="connsiteX2" fmla="*/ 2222569 w 2534091"/>
              <a:gd name="connsiteY2" fmla="*/ 33104 h 1446431"/>
              <a:gd name="connsiteX3" fmla="*/ 2369984 w 2534091"/>
              <a:gd name="connsiteY3" fmla="*/ 951662 h 1446431"/>
              <a:gd name="connsiteX4" fmla="*/ 1224681 w 2534091"/>
              <a:gd name="connsiteY4" fmla="*/ 1008363 h 1446431"/>
              <a:gd name="connsiteX5" fmla="*/ 532963 w 2534091"/>
              <a:gd name="connsiteY5" fmla="*/ 1212487 h 1446431"/>
              <a:gd name="connsiteX6" fmla="*/ 283491 w 2534091"/>
              <a:gd name="connsiteY6" fmla="*/ 1439291 h 1446431"/>
              <a:gd name="connsiteX7" fmla="*/ 0 w 2534091"/>
              <a:gd name="connsiteY7" fmla="*/ 1393931 h 1446431"/>
              <a:gd name="connsiteX8" fmla="*/ 0 w 2534091"/>
              <a:gd name="connsiteY8" fmla="*/ 1393931 h 1446431"/>
              <a:gd name="connsiteX9" fmla="*/ 0 w 2534091"/>
              <a:gd name="connsiteY9" fmla="*/ 1393931 h 1446431"/>
              <a:gd name="connsiteX0" fmla="*/ 2520362 w 2520362"/>
              <a:gd name="connsiteY0" fmla="*/ 776842 h 1413972"/>
              <a:gd name="connsiteX1" fmla="*/ 2222569 w 2520362"/>
              <a:gd name="connsiteY1" fmla="*/ 645 h 1413972"/>
              <a:gd name="connsiteX2" fmla="*/ 2369984 w 2520362"/>
              <a:gd name="connsiteY2" fmla="*/ 919203 h 1413972"/>
              <a:gd name="connsiteX3" fmla="*/ 1224681 w 2520362"/>
              <a:gd name="connsiteY3" fmla="*/ 975904 h 1413972"/>
              <a:gd name="connsiteX4" fmla="*/ 532963 w 2520362"/>
              <a:gd name="connsiteY4" fmla="*/ 1180028 h 1413972"/>
              <a:gd name="connsiteX5" fmla="*/ 283491 w 2520362"/>
              <a:gd name="connsiteY5" fmla="*/ 1406832 h 1413972"/>
              <a:gd name="connsiteX6" fmla="*/ 0 w 2520362"/>
              <a:gd name="connsiteY6" fmla="*/ 1361472 h 1413972"/>
              <a:gd name="connsiteX7" fmla="*/ 0 w 2520362"/>
              <a:gd name="connsiteY7" fmla="*/ 1361472 h 1413972"/>
              <a:gd name="connsiteX8" fmla="*/ 0 w 2520362"/>
              <a:gd name="connsiteY8" fmla="*/ 1361472 h 1413972"/>
              <a:gd name="connsiteX0" fmla="*/ 2520362 w 2520362"/>
              <a:gd name="connsiteY0" fmla="*/ 0 h 637130"/>
              <a:gd name="connsiteX1" fmla="*/ 2369984 w 2520362"/>
              <a:gd name="connsiteY1" fmla="*/ 142361 h 637130"/>
              <a:gd name="connsiteX2" fmla="*/ 1224681 w 2520362"/>
              <a:gd name="connsiteY2" fmla="*/ 199062 h 637130"/>
              <a:gd name="connsiteX3" fmla="*/ 532963 w 2520362"/>
              <a:gd name="connsiteY3" fmla="*/ 403186 h 637130"/>
              <a:gd name="connsiteX4" fmla="*/ 283491 w 2520362"/>
              <a:gd name="connsiteY4" fmla="*/ 629990 h 637130"/>
              <a:gd name="connsiteX5" fmla="*/ 0 w 2520362"/>
              <a:gd name="connsiteY5" fmla="*/ 584630 h 637130"/>
              <a:gd name="connsiteX6" fmla="*/ 0 w 2520362"/>
              <a:gd name="connsiteY6" fmla="*/ 584630 h 637130"/>
              <a:gd name="connsiteX7" fmla="*/ 0 w 2520362"/>
              <a:gd name="connsiteY7" fmla="*/ 584630 h 637130"/>
              <a:gd name="connsiteX0" fmla="*/ 2369984 w 2369984"/>
              <a:gd name="connsiteY0" fmla="*/ 0 h 494769"/>
              <a:gd name="connsiteX1" fmla="*/ 1224681 w 2369984"/>
              <a:gd name="connsiteY1" fmla="*/ 56701 h 494769"/>
              <a:gd name="connsiteX2" fmla="*/ 532963 w 2369984"/>
              <a:gd name="connsiteY2" fmla="*/ 260825 h 494769"/>
              <a:gd name="connsiteX3" fmla="*/ 283491 w 2369984"/>
              <a:gd name="connsiteY3" fmla="*/ 487629 h 494769"/>
              <a:gd name="connsiteX4" fmla="*/ 0 w 2369984"/>
              <a:gd name="connsiteY4" fmla="*/ 442269 h 494769"/>
              <a:gd name="connsiteX5" fmla="*/ 0 w 2369984"/>
              <a:gd name="connsiteY5" fmla="*/ 442269 h 494769"/>
              <a:gd name="connsiteX6" fmla="*/ 0 w 2369984"/>
              <a:gd name="connsiteY6" fmla="*/ 442269 h 494769"/>
              <a:gd name="connsiteX0" fmla="*/ 2939260 w 2939260"/>
              <a:gd name="connsiteY0" fmla="*/ 173315 h 438161"/>
              <a:gd name="connsiteX1" fmla="*/ 1224681 w 2939260"/>
              <a:gd name="connsiteY1" fmla="*/ 93 h 438161"/>
              <a:gd name="connsiteX2" fmla="*/ 532963 w 2939260"/>
              <a:gd name="connsiteY2" fmla="*/ 204217 h 438161"/>
              <a:gd name="connsiteX3" fmla="*/ 283491 w 2939260"/>
              <a:gd name="connsiteY3" fmla="*/ 431021 h 438161"/>
              <a:gd name="connsiteX4" fmla="*/ 0 w 2939260"/>
              <a:gd name="connsiteY4" fmla="*/ 385661 h 438161"/>
              <a:gd name="connsiteX5" fmla="*/ 0 w 2939260"/>
              <a:gd name="connsiteY5" fmla="*/ 385661 h 438161"/>
              <a:gd name="connsiteX6" fmla="*/ 0 w 2939260"/>
              <a:gd name="connsiteY6" fmla="*/ 385661 h 438161"/>
              <a:gd name="connsiteX0" fmla="*/ 2939260 w 2939260"/>
              <a:gd name="connsiteY0" fmla="*/ 0 h 264846"/>
              <a:gd name="connsiteX1" fmla="*/ 2188072 w 2939260"/>
              <a:gd name="connsiteY1" fmla="*/ 12906 h 264846"/>
              <a:gd name="connsiteX2" fmla="*/ 532963 w 2939260"/>
              <a:gd name="connsiteY2" fmla="*/ 30902 h 264846"/>
              <a:gd name="connsiteX3" fmla="*/ 283491 w 2939260"/>
              <a:gd name="connsiteY3" fmla="*/ 257706 h 264846"/>
              <a:gd name="connsiteX4" fmla="*/ 0 w 2939260"/>
              <a:gd name="connsiteY4" fmla="*/ 212346 h 264846"/>
              <a:gd name="connsiteX5" fmla="*/ 0 w 2939260"/>
              <a:gd name="connsiteY5" fmla="*/ 212346 h 264846"/>
              <a:gd name="connsiteX6" fmla="*/ 0 w 2939260"/>
              <a:gd name="connsiteY6" fmla="*/ 212346 h 264846"/>
              <a:gd name="connsiteX0" fmla="*/ 2939260 w 2939260"/>
              <a:gd name="connsiteY0" fmla="*/ 54247 h 319093"/>
              <a:gd name="connsiteX1" fmla="*/ 2188072 w 2939260"/>
              <a:gd name="connsiteY1" fmla="*/ 67153 h 319093"/>
              <a:gd name="connsiteX2" fmla="*/ 532963 w 2939260"/>
              <a:gd name="connsiteY2" fmla="*/ 85149 h 319093"/>
              <a:gd name="connsiteX3" fmla="*/ 283491 w 2939260"/>
              <a:gd name="connsiteY3" fmla="*/ 311953 h 319093"/>
              <a:gd name="connsiteX4" fmla="*/ 0 w 2939260"/>
              <a:gd name="connsiteY4" fmla="*/ 266593 h 319093"/>
              <a:gd name="connsiteX5" fmla="*/ 0 w 2939260"/>
              <a:gd name="connsiteY5" fmla="*/ 266593 h 319093"/>
              <a:gd name="connsiteX6" fmla="*/ 0 w 2939260"/>
              <a:gd name="connsiteY6" fmla="*/ 266593 h 319093"/>
              <a:gd name="connsiteX0" fmla="*/ 2939260 w 2939260"/>
              <a:gd name="connsiteY0" fmla="*/ 144465 h 420417"/>
              <a:gd name="connsiteX1" fmla="*/ 2188072 w 2939260"/>
              <a:gd name="connsiteY1" fmla="*/ 157371 h 420417"/>
              <a:gd name="connsiteX2" fmla="*/ 1332139 w 2939260"/>
              <a:gd name="connsiteY2" fmla="*/ 188 h 420417"/>
              <a:gd name="connsiteX3" fmla="*/ 283491 w 2939260"/>
              <a:gd name="connsiteY3" fmla="*/ 402171 h 420417"/>
              <a:gd name="connsiteX4" fmla="*/ 0 w 2939260"/>
              <a:gd name="connsiteY4" fmla="*/ 356811 h 420417"/>
              <a:gd name="connsiteX5" fmla="*/ 0 w 2939260"/>
              <a:gd name="connsiteY5" fmla="*/ 356811 h 420417"/>
              <a:gd name="connsiteX6" fmla="*/ 0 w 2939260"/>
              <a:gd name="connsiteY6" fmla="*/ 356811 h 420417"/>
              <a:gd name="connsiteX0" fmla="*/ 2939260 w 2939260"/>
              <a:gd name="connsiteY0" fmla="*/ 159788 h 435740"/>
              <a:gd name="connsiteX1" fmla="*/ 2188072 w 2939260"/>
              <a:gd name="connsiteY1" fmla="*/ 172694 h 435740"/>
              <a:gd name="connsiteX2" fmla="*/ 1332139 w 2939260"/>
              <a:gd name="connsiteY2" fmla="*/ 15511 h 435740"/>
              <a:gd name="connsiteX3" fmla="*/ 283491 w 2939260"/>
              <a:gd name="connsiteY3" fmla="*/ 417494 h 435740"/>
              <a:gd name="connsiteX4" fmla="*/ 0 w 2939260"/>
              <a:gd name="connsiteY4" fmla="*/ 372134 h 435740"/>
              <a:gd name="connsiteX5" fmla="*/ 0 w 2939260"/>
              <a:gd name="connsiteY5" fmla="*/ 372134 h 435740"/>
              <a:gd name="connsiteX6" fmla="*/ 0 w 2939260"/>
              <a:gd name="connsiteY6" fmla="*/ 372134 h 435740"/>
              <a:gd name="connsiteX0" fmla="*/ 2939260 w 2939260"/>
              <a:gd name="connsiteY0" fmla="*/ 223995 h 504404"/>
              <a:gd name="connsiteX1" fmla="*/ 2188072 w 2939260"/>
              <a:gd name="connsiteY1" fmla="*/ 236901 h 504404"/>
              <a:gd name="connsiteX2" fmla="*/ 1627725 w 2939260"/>
              <a:gd name="connsiteY2" fmla="*/ 14026 h 504404"/>
              <a:gd name="connsiteX3" fmla="*/ 283491 w 2939260"/>
              <a:gd name="connsiteY3" fmla="*/ 481701 h 504404"/>
              <a:gd name="connsiteX4" fmla="*/ 0 w 2939260"/>
              <a:gd name="connsiteY4" fmla="*/ 436341 h 504404"/>
              <a:gd name="connsiteX5" fmla="*/ 0 w 2939260"/>
              <a:gd name="connsiteY5" fmla="*/ 436341 h 504404"/>
              <a:gd name="connsiteX6" fmla="*/ 0 w 2939260"/>
              <a:gd name="connsiteY6" fmla="*/ 436341 h 504404"/>
              <a:gd name="connsiteX0" fmla="*/ 2939260 w 2939260"/>
              <a:gd name="connsiteY0" fmla="*/ 258403 h 538812"/>
              <a:gd name="connsiteX1" fmla="*/ 2188072 w 2939260"/>
              <a:gd name="connsiteY1" fmla="*/ 271309 h 538812"/>
              <a:gd name="connsiteX2" fmla="*/ 1627725 w 2939260"/>
              <a:gd name="connsiteY2" fmla="*/ 48434 h 538812"/>
              <a:gd name="connsiteX3" fmla="*/ 283491 w 2939260"/>
              <a:gd name="connsiteY3" fmla="*/ 516109 h 538812"/>
              <a:gd name="connsiteX4" fmla="*/ 0 w 2939260"/>
              <a:gd name="connsiteY4" fmla="*/ 470749 h 538812"/>
              <a:gd name="connsiteX5" fmla="*/ 0 w 2939260"/>
              <a:gd name="connsiteY5" fmla="*/ 470749 h 538812"/>
              <a:gd name="connsiteX6" fmla="*/ 0 w 2939260"/>
              <a:gd name="connsiteY6" fmla="*/ 470749 h 538812"/>
              <a:gd name="connsiteX0" fmla="*/ 2939260 w 2939260"/>
              <a:gd name="connsiteY0" fmla="*/ 213362 h 425708"/>
              <a:gd name="connsiteX1" fmla="*/ 2188072 w 2939260"/>
              <a:gd name="connsiteY1" fmla="*/ 226268 h 425708"/>
              <a:gd name="connsiteX2" fmla="*/ 1627725 w 2939260"/>
              <a:gd name="connsiteY2" fmla="*/ 3393 h 425708"/>
              <a:gd name="connsiteX3" fmla="*/ 0 w 2939260"/>
              <a:gd name="connsiteY3" fmla="*/ 425708 h 425708"/>
              <a:gd name="connsiteX4" fmla="*/ 0 w 2939260"/>
              <a:gd name="connsiteY4" fmla="*/ 425708 h 425708"/>
              <a:gd name="connsiteX5" fmla="*/ 0 w 2939260"/>
              <a:gd name="connsiteY5" fmla="*/ 425708 h 425708"/>
              <a:gd name="connsiteX0" fmla="*/ 2939260 w 2939260"/>
              <a:gd name="connsiteY0" fmla="*/ 335089 h 547435"/>
              <a:gd name="connsiteX1" fmla="*/ 2188072 w 2939260"/>
              <a:gd name="connsiteY1" fmla="*/ 347995 h 547435"/>
              <a:gd name="connsiteX2" fmla="*/ 1627725 w 2939260"/>
              <a:gd name="connsiteY2" fmla="*/ 125120 h 547435"/>
              <a:gd name="connsiteX3" fmla="*/ 0 w 2939260"/>
              <a:gd name="connsiteY3" fmla="*/ 547435 h 547435"/>
              <a:gd name="connsiteX4" fmla="*/ 0 w 2939260"/>
              <a:gd name="connsiteY4" fmla="*/ 547435 h 547435"/>
              <a:gd name="connsiteX5" fmla="*/ 1456033 w 2939260"/>
              <a:gd name="connsiteY5" fmla="*/ 0 h 547435"/>
              <a:gd name="connsiteX0" fmla="*/ 2939260 w 2939260"/>
              <a:gd name="connsiteY0" fmla="*/ 335089 h 547435"/>
              <a:gd name="connsiteX1" fmla="*/ 2188072 w 2939260"/>
              <a:gd name="connsiteY1" fmla="*/ 347995 h 547435"/>
              <a:gd name="connsiteX2" fmla="*/ 1627725 w 2939260"/>
              <a:gd name="connsiteY2" fmla="*/ 125120 h 547435"/>
              <a:gd name="connsiteX3" fmla="*/ 0 w 2939260"/>
              <a:gd name="connsiteY3" fmla="*/ 547435 h 547435"/>
              <a:gd name="connsiteX4" fmla="*/ 1456033 w 2939260"/>
              <a:gd name="connsiteY4" fmla="*/ 0 h 547435"/>
              <a:gd name="connsiteX0" fmla="*/ 1483227 w 1483227"/>
              <a:gd name="connsiteY0" fmla="*/ 335089 h 368125"/>
              <a:gd name="connsiteX1" fmla="*/ 732039 w 1483227"/>
              <a:gd name="connsiteY1" fmla="*/ 347995 h 368125"/>
              <a:gd name="connsiteX2" fmla="*/ 171692 w 1483227"/>
              <a:gd name="connsiteY2" fmla="*/ 125120 h 368125"/>
              <a:gd name="connsiteX3" fmla="*/ 0 w 1483227"/>
              <a:gd name="connsiteY3" fmla="*/ 0 h 368125"/>
            </a:gdLst>
            <a:ahLst/>
            <a:cxnLst>
              <a:cxn ang="0">
                <a:pos x="connsiteX0" y="connsiteY0"/>
              </a:cxn>
              <a:cxn ang="0">
                <a:pos x="connsiteX1" y="connsiteY1"/>
              </a:cxn>
              <a:cxn ang="0">
                <a:pos x="connsiteX2" y="connsiteY2"/>
              </a:cxn>
              <a:cxn ang="0">
                <a:pos x="connsiteX3" y="connsiteY3"/>
              </a:cxn>
            </a:cxnLst>
            <a:rect l="l" t="t" r="r" b="b"/>
            <a:pathLst>
              <a:path w="1483227" h="368125">
                <a:moveTo>
                  <a:pt x="1483227" y="335089"/>
                </a:moveTo>
                <a:cubicBezTo>
                  <a:pt x="1267280" y="368266"/>
                  <a:pt x="950628" y="382990"/>
                  <a:pt x="732039" y="347995"/>
                </a:cubicBezTo>
                <a:cubicBezTo>
                  <a:pt x="513450" y="313000"/>
                  <a:pt x="293699" y="183119"/>
                  <a:pt x="171692" y="125120"/>
                </a:cubicBezTo>
                <a:cubicBezTo>
                  <a:pt x="49686" y="67121"/>
                  <a:pt x="35769" y="26067"/>
                  <a:pt x="0" y="0"/>
                </a:cubicBezTo>
              </a:path>
            </a:pathLst>
          </a:custGeom>
          <a:noFill/>
          <a:ln>
            <a:solidFill>
              <a:schemeClr val="accent1"/>
            </a:solidFill>
          </a:ln>
          <a:effectLst>
            <a:glow rad="1016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0" name="フリーフォーム 29"/>
          <p:cNvSpPr/>
          <p:nvPr/>
        </p:nvSpPr>
        <p:spPr>
          <a:xfrm>
            <a:off x="3287585" y="4199522"/>
            <a:ext cx="1483227" cy="368125"/>
          </a:xfrm>
          <a:custGeom>
            <a:avLst/>
            <a:gdLst>
              <a:gd name="connsiteX0" fmla="*/ 703057 w 2440780"/>
              <a:gd name="connsiteY0" fmla="*/ 311886 h 1441708"/>
              <a:gd name="connsiteX1" fmla="*/ 1247360 w 2440780"/>
              <a:gd name="connsiteY1" fmla="*/ 425289 h 1441708"/>
              <a:gd name="connsiteX2" fmla="*/ 1281379 w 2440780"/>
              <a:gd name="connsiteY2" fmla="*/ 470649 h 1441708"/>
              <a:gd name="connsiteX3" fmla="*/ 1440134 w 2440780"/>
              <a:gd name="connsiteY3" fmla="*/ 255185 h 1441708"/>
              <a:gd name="connsiteX4" fmla="*/ 2222569 w 2440780"/>
              <a:gd name="connsiteY4" fmla="*/ 28381 h 1441708"/>
              <a:gd name="connsiteX5" fmla="*/ 2369984 w 2440780"/>
              <a:gd name="connsiteY5" fmla="*/ 946939 h 1441708"/>
              <a:gd name="connsiteX6" fmla="*/ 1224681 w 2440780"/>
              <a:gd name="connsiteY6" fmla="*/ 1003640 h 1441708"/>
              <a:gd name="connsiteX7" fmla="*/ 532963 w 2440780"/>
              <a:gd name="connsiteY7" fmla="*/ 1207764 h 1441708"/>
              <a:gd name="connsiteX8" fmla="*/ 283491 w 2440780"/>
              <a:gd name="connsiteY8" fmla="*/ 1434568 h 1441708"/>
              <a:gd name="connsiteX9" fmla="*/ 0 w 2440780"/>
              <a:gd name="connsiteY9" fmla="*/ 1389208 h 1441708"/>
              <a:gd name="connsiteX10" fmla="*/ 0 w 2440780"/>
              <a:gd name="connsiteY10" fmla="*/ 1389208 h 1441708"/>
              <a:gd name="connsiteX11" fmla="*/ 0 w 2440780"/>
              <a:gd name="connsiteY11" fmla="*/ 1389208 h 1441708"/>
              <a:gd name="connsiteX0" fmla="*/ 703057 w 2440780"/>
              <a:gd name="connsiteY0" fmla="*/ 311337 h 1441159"/>
              <a:gd name="connsiteX1" fmla="*/ 1247360 w 2440780"/>
              <a:gd name="connsiteY1" fmla="*/ 424740 h 1441159"/>
              <a:gd name="connsiteX2" fmla="*/ 1440134 w 2440780"/>
              <a:gd name="connsiteY2" fmla="*/ 254636 h 1441159"/>
              <a:gd name="connsiteX3" fmla="*/ 2222569 w 2440780"/>
              <a:gd name="connsiteY3" fmla="*/ 27832 h 1441159"/>
              <a:gd name="connsiteX4" fmla="*/ 2369984 w 2440780"/>
              <a:gd name="connsiteY4" fmla="*/ 946390 h 1441159"/>
              <a:gd name="connsiteX5" fmla="*/ 1224681 w 2440780"/>
              <a:gd name="connsiteY5" fmla="*/ 1003091 h 1441159"/>
              <a:gd name="connsiteX6" fmla="*/ 532963 w 2440780"/>
              <a:gd name="connsiteY6" fmla="*/ 1207215 h 1441159"/>
              <a:gd name="connsiteX7" fmla="*/ 283491 w 2440780"/>
              <a:gd name="connsiteY7" fmla="*/ 1434019 h 1441159"/>
              <a:gd name="connsiteX8" fmla="*/ 0 w 2440780"/>
              <a:gd name="connsiteY8" fmla="*/ 1388659 h 1441159"/>
              <a:gd name="connsiteX9" fmla="*/ 0 w 2440780"/>
              <a:gd name="connsiteY9" fmla="*/ 1388659 h 1441159"/>
              <a:gd name="connsiteX10" fmla="*/ 0 w 2440780"/>
              <a:gd name="connsiteY10" fmla="*/ 1388659 h 1441159"/>
              <a:gd name="connsiteX0" fmla="*/ 703057 w 2440780"/>
              <a:gd name="connsiteY0" fmla="*/ 310043 h 1439865"/>
              <a:gd name="connsiteX1" fmla="*/ 1440134 w 2440780"/>
              <a:gd name="connsiteY1" fmla="*/ 253342 h 1439865"/>
              <a:gd name="connsiteX2" fmla="*/ 2222569 w 2440780"/>
              <a:gd name="connsiteY2" fmla="*/ 26538 h 1439865"/>
              <a:gd name="connsiteX3" fmla="*/ 2369984 w 2440780"/>
              <a:gd name="connsiteY3" fmla="*/ 945096 h 1439865"/>
              <a:gd name="connsiteX4" fmla="*/ 1224681 w 2440780"/>
              <a:gd name="connsiteY4" fmla="*/ 1001797 h 1439865"/>
              <a:gd name="connsiteX5" fmla="*/ 532963 w 2440780"/>
              <a:gd name="connsiteY5" fmla="*/ 1205921 h 1439865"/>
              <a:gd name="connsiteX6" fmla="*/ 283491 w 2440780"/>
              <a:gd name="connsiteY6" fmla="*/ 1432725 h 1439865"/>
              <a:gd name="connsiteX7" fmla="*/ 0 w 2440780"/>
              <a:gd name="connsiteY7" fmla="*/ 1387365 h 1439865"/>
              <a:gd name="connsiteX8" fmla="*/ 0 w 2440780"/>
              <a:gd name="connsiteY8" fmla="*/ 1387365 h 1439865"/>
              <a:gd name="connsiteX9" fmla="*/ 0 w 2440780"/>
              <a:gd name="connsiteY9" fmla="*/ 1387365 h 1439865"/>
              <a:gd name="connsiteX0" fmla="*/ 2520362 w 2534091"/>
              <a:gd name="connsiteY0" fmla="*/ 809301 h 1446431"/>
              <a:gd name="connsiteX1" fmla="*/ 1440134 w 2534091"/>
              <a:gd name="connsiteY1" fmla="*/ 259908 h 1446431"/>
              <a:gd name="connsiteX2" fmla="*/ 2222569 w 2534091"/>
              <a:gd name="connsiteY2" fmla="*/ 33104 h 1446431"/>
              <a:gd name="connsiteX3" fmla="*/ 2369984 w 2534091"/>
              <a:gd name="connsiteY3" fmla="*/ 951662 h 1446431"/>
              <a:gd name="connsiteX4" fmla="*/ 1224681 w 2534091"/>
              <a:gd name="connsiteY4" fmla="*/ 1008363 h 1446431"/>
              <a:gd name="connsiteX5" fmla="*/ 532963 w 2534091"/>
              <a:gd name="connsiteY5" fmla="*/ 1212487 h 1446431"/>
              <a:gd name="connsiteX6" fmla="*/ 283491 w 2534091"/>
              <a:gd name="connsiteY6" fmla="*/ 1439291 h 1446431"/>
              <a:gd name="connsiteX7" fmla="*/ 0 w 2534091"/>
              <a:gd name="connsiteY7" fmla="*/ 1393931 h 1446431"/>
              <a:gd name="connsiteX8" fmla="*/ 0 w 2534091"/>
              <a:gd name="connsiteY8" fmla="*/ 1393931 h 1446431"/>
              <a:gd name="connsiteX9" fmla="*/ 0 w 2534091"/>
              <a:gd name="connsiteY9" fmla="*/ 1393931 h 1446431"/>
              <a:gd name="connsiteX0" fmla="*/ 2520362 w 2520362"/>
              <a:gd name="connsiteY0" fmla="*/ 776842 h 1413972"/>
              <a:gd name="connsiteX1" fmla="*/ 2222569 w 2520362"/>
              <a:gd name="connsiteY1" fmla="*/ 645 h 1413972"/>
              <a:gd name="connsiteX2" fmla="*/ 2369984 w 2520362"/>
              <a:gd name="connsiteY2" fmla="*/ 919203 h 1413972"/>
              <a:gd name="connsiteX3" fmla="*/ 1224681 w 2520362"/>
              <a:gd name="connsiteY3" fmla="*/ 975904 h 1413972"/>
              <a:gd name="connsiteX4" fmla="*/ 532963 w 2520362"/>
              <a:gd name="connsiteY4" fmla="*/ 1180028 h 1413972"/>
              <a:gd name="connsiteX5" fmla="*/ 283491 w 2520362"/>
              <a:gd name="connsiteY5" fmla="*/ 1406832 h 1413972"/>
              <a:gd name="connsiteX6" fmla="*/ 0 w 2520362"/>
              <a:gd name="connsiteY6" fmla="*/ 1361472 h 1413972"/>
              <a:gd name="connsiteX7" fmla="*/ 0 w 2520362"/>
              <a:gd name="connsiteY7" fmla="*/ 1361472 h 1413972"/>
              <a:gd name="connsiteX8" fmla="*/ 0 w 2520362"/>
              <a:gd name="connsiteY8" fmla="*/ 1361472 h 1413972"/>
              <a:gd name="connsiteX0" fmla="*/ 2520362 w 2520362"/>
              <a:gd name="connsiteY0" fmla="*/ 0 h 637130"/>
              <a:gd name="connsiteX1" fmla="*/ 2369984 w 2520362"/>
              <a:gd name="connsiteY1" fmla="*/ 142361 h 637130"/>
              <a:gd name="connsiteX2" fmla="*/ 1224681 w 2520362"/>
              <a:gd name="connsiteY2" fmla="*/ 199062 h 637130"/>
              <a:gd name="connsiteX3" fmla="*/ 532963 w 2520362"/>
              <a:gd name="connsiteY3" fmla="*/ 403186 h 637130"/>
              <a:gd name="connsiteX4" fmla="*/ 283491 w 2520362"/>
              <a:gd name="connsiteY4" fmla="*/ 629990 h 637130"/>
              <a:gd name="connsiteX5" fmla="*/ 0 w 2520362"/>
              <a:gd name="connsiteY5" fmla="*/ 584630 h 637130"/>
              <a:gd name="connsiteX6" fmla="*/ 0 w 2520362"/>
              <a:gd name="connsiteY6" fmla="*/ 584630 h 637130"/>
              <a:gd name="connsiteX7" fmla="*/ 0 w 2520362"/>
              <a:gd name="connsiteY7" fmla="*/ 584630 h 637130"/>
              <a:gd name="connsiteX0" fmla="*/ 2369984 w 2369984"/>
              <a:gd name="connsiteY0" fmla="*/ 0 h 494769"/>
              <a:gd name="connsiteX1" fmla="*/ 1224681 w 2369984"/>
              <a:gd name="connsiteY1" fmla="*/ 56701 h 494769"/>
              <a:gd name="connsiteX2" fmla="*/ 532963 w 2369984"/>
              <a:gd name="connsiteY2" fmla="*/ 260825 h 494769"/>
              <a:gd name="connsiteX3" fmla="*/ 283491 w 2369984"/>
              <a:gd name="connsiteY3" fmla="*/ 487629 h 494769"/>
              <a:gd name="connsiteX4" fmla="*/ 0 w 2369984"/>
              <a:gd name="connsiteY4" fmla="*/ 442269 h 494769"/>
              <a:gd name="connsiteX5" fmla="*/ 0 w 2369984"/>
              <a:gd name="connsiteY5" fmla="*/ 442269 h 494769"/>
              <a:gd name="connsiteX6" fmla="*/ 0 w 2369984"/>
              <a:gd name="connsiteY6" fmla="*/ 442269 h 494769"/>
              <a:gd name="connsiteX0" fmla="*/ 2939260 w 2939260"/>
              <a:gd name="connsiteY0" fmla="*/ 173315 h 438161"/>
              <a:gd name="connsiteX1" fmla="*/ 1224681 w 2939260"/>
              <a:gd name="connsiteY1" fmla="*/ 93 h 438161"/>
              <a:gd name="connsiteX2" fmla="*/ 532963 w 2939260"/>
              <a:gd name="connsiteY2" fmla="*/ 204217 h 438161"/>
              <a:gd name="connsiteX3" fmla="*/ 283491 w 2939260"/>
              <a:gd name="connsiteY3" fmla="*/ 431021 h 438161"/>
              <a:gd name="connsiteX4" fmla="*/ 0 w 2939260"/>
              <a:gd name="connsiteY4" fmla="*/ 385661 h 438161"/>
              <a:gd name="connsiteX5" fmla="*/ 0 w 2939260"/>
              <a:gd name="connsiteY5" fmla="*/ 385661 h 438161"/>
              <a:gd name="connsiteX6" fmla="*/ 0 w 2939260"/>
              <a:gd name="connsiteY6" fmla="*/ 385661 h 438161"/>
              <a:gd name="connsiteX0" fmla="*/ 2939260 w 2939260"/>
              <a:gd name="connsiteY0" fmla="*/ 0 h 264846"/>
              <a:gd name="connsiteX1" fmla="*/ 2188072 w 2939260"/>
              <a:gd name="connsiteY1" fmla="*/ 12906 h 264846"/>
              <a:gd name="connsiteX2" fmla="*/ 532963 w 2939260"/>
              <a:gd name="connsiteY2" fmla="*/ 30902 h 264846"/>
              <a:gd name="connsiteX3" fmla="*/ 283491 w 2939260"/>
              <a:gd name="connsiteY3" fmla="*/ 257706 h 264846"/>
              <a:gd name="connsiteX4" fmla="*/ 0 w 2939260"/>
              <a:gd name="connsiteY4" fmla="*/ 212346 h 264846"/>
              <a:gd name="connsiteX5" fmla="*/ 0 w 2939260"/>
              <a:gd name="connsiteY5" fmla="*/ 212346 h 264846"/>
              <a:gd name="connsiteX6" fmla="*/ 0 w 2939260"/>
              <a:gd name="connsiteY6" fmla="*/ 212346 h 264846"/>
              <a:gd name="connsiteX0" fmla="*/ 2939260 w 2939260"/>
              <a:gd name="connsiteY0" fmla="*/ 54247 h 319093"/>
              <a:gd name="connsiteX1" fmla="*/ 2188072 w 2939260"/>
              <a:gd name="connsiteY1" fmla="*/ 67153 h 319093"/>
              <a:gd name="connsiteX2" fmla="*/ 532963 w 2939260"/>
              <a:gd name="connsiteY2" fmla="*/ 85149 h 319093"/>
              <a:gd name="connsiteX3" fmla="*/ 283491 w 2939260"/>
              <a:gd name="connsiteY3" fmla="*/ 311953 h 319093"/>
              <a:gd name="connsiteX4" fmla="*/ 0 w 2939260"/>
              <a:gd name="connsiteY4" fmla="*/ 266593 h 319093"/>
              <a:gd name="connsiteX5" fmla="*/ 0 w 2939260"/>
              <a:gd name="connsiteY5" fmla="*/ 266593 h 319093"/>
              <a:gd name="connsiteX6" fmla="*/ 0 w 2939260"/>
              <a:gd name="connsiteY6" fmla="*/ 266593 h 319093"/>
              <a:gd name="connsiteX0" fmla="*/ 2939260 w 2939260"/>
              <a:gd name="connsiteY0" fmla="*/ 144465 h 420417"/>
              <a:gd name="connsiteX1" fmla="*/ 2188072 w 2939260"/>
              <a:gd name="connsiteY1" fmla="*/ 157371 h 420417"/>
              <a:gd name="connsiteX2" fmla="*/ 1332139 w 2939260"/>
              <a:gd name="connsiteY2" fmla="*/ 188 h 420417"/>
              <a:gd name="connsiteX3" fmla="*/ 283491 w 2939260"/>
              <a:gd name="connsiteY3" fmla="*/ 402171 h 420417"/>
              <a:gd name="connsiteX4" fmla="*/ 0 w 2939260"/>
              <a:gd name="connsiteY4" fmla="*/ 356811 h 420417"/>
              <a:gd name="connsiteX5" fmla="*/ 0 w 2939260"/>
              <a:gd name="connsiteY5" fmla="*/ 356811 h 420417"/>
              <a:gd name="connsiteX6" fmla="*/ 0 w 2939260"/>
              <a:gd name="connsiteY6" fmla="*/ 356811 h 420417"/>
              <a:gd name="connsiteX0" fmla="*/ 2939260 w 2939260"/>
              <a:gd name="connsiteY0" fmla="*/ 159788 h 435740"/>
              <a:gd name="connsiteX1" fmla="*/ 2188072 w 2939260"/>
              <a:gd name="connsiteY1" fmla="*/ 172694 h 435740"/>
              <a:gd name="connsiteX2" fmla="*/ 1332139 w 2939260"/>
              <a:gd name="connsiteY2" fmla="*/ 15511 h 435740"/>
              <a:gd name="connsiteX3" fmla="*/ 283491 w 2939260"/>
              <a:gd name="connsiteY3" fmla="*/ 417494 h 435740"/>
              <a:gd name="connsiteX4" fmla="*/ 0 w 2939260"/>
              <a:gd name="connsiteY4" fmla="*/ 372134 h 435740"/>
              <a:gd name="connsiteX5" fmla="*/ 0 w 2939260"/>
              <a:gd name="connsiteY5" fmla="*/ 372134 h 435740"/>
              <a:gd name="connsiteX6" fmla="*/ 0 w 2939260"/>
              <a:gd name="connsiteY6" fmla="*/ 372134 h 435740"/>
              <a:gd name="connsiteX0" fmla="*/ 2939260 w 2939260"/>
              <a:gd name="connsiteY0" fmla="*/ 223995 h 504404"/>
              <a:gd name="connsiteX1" fmla="*/ 2188072 w 2939260"/>
              <a:gd name="connsiteY1" fmla="*/ 236901 h 504404"/>
              <a:gd name="connsiteX2" fmla="*/ 1627725 w 2939260"/>
              <a:gd name="connsiteY2" fmla="*/ 14026 h 504404"/>
              <a:gd name="connsiteX3" fmla="*/ 283491 w 2939260"/>
              <a:gd name="connsiteY3" fmla="*/ 481701 h 504404"/>
              <a:gd name="connsiteX4" fmla="*/ 0 w 2939260"/>
              <a:gd name="connsiteY4" fmla="*/ 436341 h 504404"/>
              <a:gd name="connsiteX5" fmla="*/ 0 w 2939260"/>
              <a:gd name="connsiteY5" fmla="*/ 436341 h 504404"/>
              <a:gd name="connsiteX6" fmla="*/ 0 w 2939260"/>
              <a:gd name="connsiteY6" fmla="*/ 436341 h 504404"/>
              <a:gd name="connsiteX0" fmla="*/ 2939260 w 2939260"/>
              <a:gd name="connsiteY0" fmla="*/ 258403 h 538812"/>
              <a:gd name="connsiteX1" fmla="*/ 2188072 w 2939260"/>
              <a:gd name="connsiteY1" fmla="*/ 271309 h 538812"/>
              <a:gd name="connsiteX2" fmla="*/ 1627725 w 2939260"/>
              <a:gd name="connsiteY2" fmla="*/ 48434 h 538812"/>
              <a:gd name="connsiteX3" fmla="*/ 283491 w 2939260"/>
              <a:gd name="connsiteY3" fmla="*/ 516109 h 538812"/>
              <a:gd name="connsiteX4" fmla="*/ 0 w 2939260"/>
              <a:gd name="connsiteY4" fmla="*/ 470749 h 538812"/>
              <a:gd name="connsiteX5" fmla="*/ 0 w 2939260"/>
              <a:gd name="connsiteY5" fmla="*/ 470749 h 538812"/>
              <a:gd name="connsiteX6" fmla="*/ 0 w 2939260"/>
              <a:gd name="connsiteY6" fmla="*/ 470749 h 538812"/>
              <a:gd name="connsiteX0" fmla="*/ 2939260 w 2939260"/>
              <a:gd name="connsiteY0" fmla="*/ 213362 h 425708"/>
              <a:gd name="connsiteX1" fmla="*/ 2188072 w 2939260"/>
              <a:gd name="connsiteY1" fmla="*/ 226268 h 425708"/>
              <a:gd name="connsiteX2" fmla="*/ 1627725 w 2939260"/>
              <a:gd name="connsiteY2" fmla="*/ 3393 h 425708"/>
              <a:gd name="connsiteX3" fmla="*/ 0 w 2939260"/>
              <a:gd name="connsiteY3" fmla="*/ 425708 h 425708"/>
              <a:gd name="connsiteX4" fmla="*/ 0 w 2939260"/>
              <a:gd name="connsiteY4" fmla="*/ 425708 h 425708"/>
              <a:gd name="connsiteX5" fmla="*/ 0 w 2939260"/>
              <a:gd name="connsiteY5" fmla="*/ 425708 h 425708"/>
              <a:gd name="connsiteX0" fmla="*/ 2939260 w 2939260"/>
              <a:gd name="connsiteY0" fmla="*/ 335089 h 547435"/>
              <a:gd name="connsiteX1" fmla="*/ 2188072 w 2939260"/>
              <a:gd name="connsiteY1" fmla="*/ 347995 h 547435"/>
              <a:gd name="connsiteX2" fmla="*/ 1627725 w 2939260"/>
              <a:gd name="connsiteY2" fmla="*/ 125120 h 547435"/>
              <a:gd name="connsiteX3" fmla="*/ 0 w 2939260"/>
              <a:gd name="connsiteY3" fmla="*/ 547435 h 547435"/>
              <a:gd name="connsiteX4" fmla="*/ 0 w 2939260"/>
              <a:gd name="connsiteY4" fmla="*/ 547435 h 547435"/>
              <a:gd name="connsiteX5" fmla="*/ 1456033 w 2939260"/>
              <a:gd name="connsiteY5" fmla="*/ 0 h 547435"/>
              <a:gd name="connsiteX0" fmla="*/ 2939260 w 2939260"/>
              <a:gd name="connsiteY0" fmla="*/ 335089 h 547435"/>
              <a:gd name="connsiteX1" fmla="*/ 2188072 w 2939260"/>
              <a:gd name="connsiteY1" fmla="*/ 347995 h 547435"/>
              <a:gd name="connsiteX2" fmla="*/ 1627725 w 2939260"/>
              <a:gd name="connsiteY2" fmla="*/ 125120 h 547435"/>
              <a:gd name="connsiteX3" fmla="*/ 0 w 2939260"/>
              <a:gd name="connsiteY3" fmla="*/ 547435 h 547435"/>
              <a:gd name="connsiteX4" fmla="*/ 1456033 w 2939260"/>
              <a:gd name="connsiteY4" fmla="*/ 0 h 547435"/>
              <a:gd name="connsiteX0" fmla="*/ 1483227 w 1483227"/>
              <a:gd name="connsiteY0" fmla="*/ 335089 h 368125"/>
              <a:gd name="connsiteX1" fmla="*/ 732039 w 1483227"/>
              <a:gd name="connsiteY1" fmla="*/ 347995 h 368125"/>
              <a:gd name="connsiteX2" fmla="*/ 171692 w 1483227"/>
              <a:gd name="connsiteY2" fmla="*/ 125120 h 368125"/>
              <a:gd name="connsiteX3" fmla="*/ 0 w 1483227"/>
              <a:gd name="connsiteY3" fmla="*/ 0 h 368125"/>
            </a:gdLst>
            <a:ahLst/>
            <a:cxnLst>
              <a:cxn ang="0">
                <a:pos x="connsiteX0" y="connsiteY0"/>
              </a:cxn>
              <a:cxn ang="0">
                <a:pos x="connsiteX1" y="connsiteY1"/>
              </a:cxn>
              <a:cxn ang="0">
                <a:pos x="connsiteX2" y="connsiteY2"/>
              </a:cxn>
              <a:cxn ang="0">
                <a:pos x="connsiteX3" y="connsiteY3"/>
              </a:cxn>
            </a:cxnLst>
            <a:rect l="l" t="t" r="r" b="b"/>
            <a:pathLst>
              <a:path w="1483227" h="368125">
                <a:moveTo>
                  <a:pt x="1483227" y="335089"/>
                </a:moveTo>
                <a:cubicBezTo>
                  <a:pt x="1267280" y="368266"/>
                  <a:pt x="950628" y="382990"/>
                  <a:pt x="732039" y="347995"/>
                </a:cubicBezTo>
                <a:cubicBezTo>
                  <a:pt x="513450" y="313000"/>
                  <a:pt x="293699" y="183119"/>
                  <a:pt x="171692" y="125120"/>
                </a:cubicBezTo>
                <a:cubicBezTo>
                  <a:pt x="49686" y="67121"/>
                  <a:pt x="35769" y="26067"/>
                  <a:pt x="0" y="0"/>
                </a:cubicBezTo>
              </a:path>
            </a:pathLst>
          </a:custGeom>
          <a:noFill/>
          <a:ln>
            <a:solidFill>
              <a:schemeClr val="accent1"/>
            </a:solidFill>
          </a:ln>
          <a:effectLst>
            <a:glow rad="1016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31" name="図 30" descr="s-20140322002926101600.jpg"/>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10000" r="91667"/>
                    </a14:imgEffect>
                  </a14:imgLayer>
                </a14:imgProps>
              </a:ext>
              <a:ext uri="{28A0092B-C50C-407E-A947-70E740481C1C}">
                <a14:useLocalDpi xmlns:a14="http://schemas.microsoft.com/office/drawing/2010/main"/>
              </a:ext>
            </a:extLst>
          </a:blip>
          <a:stretch>
            <a:fillRect/>
          </a:stretch>
        </p:blipFill>
        <p:spPr>
          <a:xfrm flipH="1">
            <a:off x="6963218" y="2455419"/>
            <a:ext cx="695983" cy="773314"/>
          </a:xfrm>
          <a:prstGeom prst="rect">
            <a:avLst/>
          </a:prstGeom>
        </p:spPr>
      </p:pic>
      <p:sp>
        <p:nvSpPr>
          <p:cNvPr id="13" name="テキスト ボックス 12"/>
          <p:cNvSpPr txBox="1"/>
          <p:nvPr/>
        </p:nvSpPr>
        <p:spPr>
          <a:xfrm>
            <a:off x="4284613" y="4037174"/>
            <a:ext cx="1338828"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中心市街地</a:t>
            </a:r>
          </a:p>
        </p:txBody>
      </p:sp>
      <p:sp>
        <p:nvSpPr>
          <p:cNvPr id="16" name="テキスト ボックス 15"/>
          <p:cNvSpPr txBox="1"/>
          <p:nvPr/>
        </p:nvSpPr>
        <p:spPr>
          <a:xfrm>
            <a:off x="3287585" y="1357602"/>
            <a:ext cx="3185487"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つくば霞ヶ浦りんりんロード</a:t>
            </a:r>
          </a:p>
        </p:txBody>
      </p:sp>
      <p:sp>
        <p:nvSpPr>
          <p:cNvPr id="19" name="角丸四角形吹き出し 18"/>
          <p:cNvSpPr/>
          <p:nvPr/>
        </p:nvSpPr>
        <p:spPr>
          <a:xfrm>
            <a:off x="4442564" y="2790720"/>
            <a:ext cx="2333416" cy="513017"/>
          </a:xfrm>
          <a:prstGeom prst="wedgeRoundRectCallout">
            <a:avLst>
              <a:gd name="adj1" fmla="val 44286"/>
              <a:gd name="adj2" fmla="val 81171"/>
              <a:gd name="adj3" fmla="val 16667"/>
            </a:avLst>
          </a:prstGeom>
          <a:solidFill>
            <a:schemeClr val="bg1"/>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rgbClr val="008000"/>
                </a:solidFill>
                <a:latin typeface="メイリオ" panose="020B0604030504040204" pitchFamily="50" charset="-128"/>
                <a:ea typeface="メイリオ" panose="020B0604030504040204" pitchFamily="50" charset="-128"/>
              </a:rPr>
              <a:t>プロムナード土浦</a:t>
            </a:r>
            <a:endParaRPr kumimoji="1" lang="ja-JP" altLang="en-US" sz="2000" dirty="0">
              <a:solidFill>
                <a:srgbClr val="008000"/>
              </a:solidFill>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7397644" y="4082479"/>
            <a:ext cx="1569660"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湖畔の桜並木</a:t>
            </a:r>
          </a:p>
        </p:txBody>
      </p:sp>
      <p:sp>
        <p:nvSpPr>
          <p:cNvPr id="23" name="テキスト ボックス 22"/>
          <p:cNvSpPr txBox="1"/>
          <p:nvPr/>
        </p:nvSpPr>
        <p:spPr>
          <a:xfrm>
            <a:off x="6908092" y="3119071"/>
            <a:ext cx="1338828" cy="369332"/>
          </a:xfrm>
          <a:prstGeom prst="rect">
            <a:avLst/>
          </a:prstGeom>
          <a:noFill/>
        </p:spPr>
        <p:txBody>
          <a:bodyPr wrap="none" rtlCol="0">
            <a:spAutoFit/>
          </a:bodyPr>
          <a:lstStyle/>
          <a:p>
            <a:r>
              <a:rPr lang="ja-JP" altLang="en-US" dirty="0" smtClean="0">
                <a:latin typeface="メイリオ" panose="020B0604030504040204" pitchFamily="50" charset="-128"/>
                <a:ea typeface="メイリオ" panose="020B0604030504040204" pitchFamily="50" charset="-128"/>
              </a:rPr>
              <a:t>水辺エリア</a:t>
            </a:r>
            <a:endParaRPr kumimoji="1" lang="ja-JP" altLang="en-US" dirty="0">
              <a:latin typeface="メイリオ" panose="020B0604030504040204" pitchFamily="50" charset="-128"/>
              <a:ea typeface="メイリオ" panose="020B0604030504040204" pitchFamily="50" charset="-128"/>
            </a:endParaRPr>
          </a:p>
        </p:txBody>
      </p:sp>
      <p:sp>
        <p:nvSpPr>
          <p:cNvPr id="27" name="テキスト ボックス 26"/>
          <p:cNvSpPr txBox="1"/>
          <p:nvPr/>
        </p:nvSpPr>
        <p:spPr>
          <a:xfrm>
            <a:off x="386951" y="3128391"/>
            <a:ext cx="2031325"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イオンモール土浦</a:t>
            </a:r>
          </a:p>
        </p:txBody>
      </p:sp>
      <p:sp>
        <p:nvSpPr>
          <p:cNvPr id="28" name="テキスト ボックス 27"/>
          <p:cNvSpPr txBox="1"/>
          <p:nvPr/>
        </p:nvSpPr>
        <p:spPr>
          <a:xfrm>
            <a:off x="111629" y="2065330"/>
            <a:ext cx="1569660" cy="646331"/>
          </a:xfrm>
          <a:prstGeom prst="rect">
            <a:avLst/>
          </a:prstGeom>
          <a:noFill/>
        </p:spPr>
        <p:txBody>
          <a:bodyPr wrap="none" rtlCol="0">
            <a:spAutoFit/>
          </a:bodyPr>
          <a:lstStyle/>
          <a:p>
            <a:pPr algn="ctr"/>
            <a:r>
              <a:rPr kumimoji="1" lang="ja-JP" altLang="en-US" dirty="0">
                <a:latin typeface="メイリオ" panose="020B0604030504040204" pitchFamily="50" charset="-128"/>
                <a:ea typeface="メイリオ" panose="020B0604030504040204" pitchFamily="50" charset="-128"/>
              </a:rPr>
              <a:t>土浦花火大会</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打ち上げ場所</a:t>
            </a:r>
          </a:p>
        </p:txBody>
      </p:sp>
      <p:sp>
        <p:nvSpPr>
          <p:cNvPr id="12" name="テキスト ボックス 11"/>
          <p:cNvSpPr txBox="1"/>
          <p:nvPr/>
        </p:nvSpPr>
        <p:spPr>
          <a:xfrm>
            <a:off x="1942658" y="4451811"/>
            <a:ext cx="2723823"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土浦桜まつり（桜川堤）</a:t>
            </a:r>
          </a:p>
        </p:txBody>
      </p:sp>
      <p:sp>
        <p:nvSpPr>
          <p:cNvPr id="24" name="テキスト ボックス 23"/>
          <p:cNvSpPr txBox="1"/>
          <p:nvPr/>
        </p:nvSpPr>
        <p:spPr>
          <a:xfrm>
            <a:off x="239300" y="6010174"/>
            <a:ext cx="8554954" cy="646331"/>
          </a:xfrm>
          <a:prstGeom prst="rect">
            <a:avLst/>
          </a:prstGeom>
          <a:solidFill>
            <a:srgbClr val="FFFFFF"/>
          </a:solidFill>
          <a:ln w="57150" cap="rnd" cmpd="thickThin">
            <a:solidFill>
              <a:schemeClr val="bg1">
                <a:lumMod val="50000"/>
              </a:schemeClr>
            </a:solidFill>
            <a:round/>
          </a:ln>
        </p:spPr>
        <p:txBody>
          <a:bodyPr wrap="square" rtlCol="0">
            <a:spAutoFit/>
          </a:bodyPr>
          <a:lstStyle/>
          <a:p>
            <a:pPr algn="ctr"/>
            <a:r>
              <a:rPr lang="ja-JP" altLang="en-US" sz="3600" dirty="0">
                <a:latin typeface="メイリオ" panose="020B0604030504040204" pitchFamily="50" charset="-128"/>
                <a:ea typeface="メイリオ" panose="020B0604030504040204" pitchFamily="50" charset="-128"/>
                <a:cs typeface="メイリオ"/>
              </a:rPr>
              <a:t>水辺とつながり賑わうまちへ</a:t>
            </a:r>
            <a:endParaRPr lang="en-US" altLang="ja-JP" sz="3600" dirty="0">
              <a:latin typeface="メイリオ" panose="020B0604030504040204" pitchFamily="50" charset="-128"/>
              <a:ea typeface="メイリオ" panose="020B0604030504040204" pitchFamily="50" charset="-128"/>
              <a:cs typeface="メイリオ"/>
            </a:endParaRPr>
          </a:p>
        </p:txBody>
      </p:sp>
      <p:sp>
        <p:nvSpPr>
          <p:cNvPr id="32" name="円/楕円 31"/>
          <p:cNvSpPr/>
          <p:nvPr/>
        </p:nvSpPr>
        <p:spPr>
          <a:xfrm rot="1276690">
            <a:off x="5659728" y="4051480"/>
            <a:ext cx="222260" cy="241735"/>
          </a:xfrm>
          <a:prstGeom prst="ellipse">
            <a:avLst/>
          </a:prstGeom>
          <a:solidFill>
            <a:schemeClr val="accent1">
              <a:lumMod val="60000"/>
              <a:lumOff val="40000"/>
              <a:alpha val="53000"/>
            </a:schemeClr>
          </a:solidFill>
          <a:ln w="19050" cmpd="sng">
            <a:solidFill>
              <a:schemeClr val="accent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3" name="角丸四角形吹き出し 32"/>
          <p:cNvSpPr/>
          <p:nvPr/>
        </p:nvSpPr>
        <p:spPr>
          <a:xfrm>
            <a:off x="3662703" y="3468456"/>
            <a:ext cx="2323291" cy="489723"/>
          </a:xfrm>
          <a:prstGeom prst="wedgeRoundRectCallout">
            <a:avLst>
              <a:gd name="adj1" fmla="val 41904"/>
              <a:gd name="adj2" fmla="val 87992"/>
              <a:gd name="adj3" fmla="val 16667"/>
            </a:avLst>
          </a:prstGeom>
          <a:solidFill>
            <a:schemeClr val="bg1"/>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solidFill>
                  <a:srgbClr val="FF1567"/>
                </a:solidFill>
                <a:latin typeface="メイリオ" panose="020B0604030504040204" pitchFamily="50" charset="-128"/>
                <a:ea typeface="メイリオ" panose="020B0604030504040204" pitchFamily="50" charset="-128"/>
              </a:rPr>
              <a:t>Farmer’s</a:t>
            </a:r>
            <a:r>
              <a:rPr lang="en-US" altLang="ja-JP" sz="2000" dirty="0" smtClean="0">
                <a:solidFill>
                  <a:srgbClr val="FF1567"/>
                </a:solidFill>
                <a:latin typeface="メイリオ" panose="020B0604030504040204" pitchFamily="50" charset="-128"/>
                <a:ea typeface="メイリオ" panose="020B0604030504040204" pitchFamily="50" charset="-128"/>
              </a:rPr>
              <a:t> </a:t>
            </a:r>
            <a:r>
              <a:rPr kumimoji="1" lang="en-US" altLang="ja-JP" sz="2000" dirty="0" smtClean="0">
                <a:solidFill>
                  <a:srgbClr val="FF1567"/>
                </a:solidFill>
                <a:latin typeface="メイリオ" panose="020B0604030504040204" pitchFamily="50" charset="-128"/>
                <a:ea typeface="メイリオ" panose="020B0604030504040204" pitchFamily="50" charset="-128"/>
              </a:rPr>
              <a:t>Market</a:t>
            </a:r>
            <a:endParaRPr kumimoji="1" lang="ja-JP" altLang="en-US" sz="2000" dirty="0">
              <a:solidFill>
                <a:srgbClr val="FF1567"/>
              </a:solidFill>
              <a:latin typeface="メイリオ" panose="020B0604030504040204" pitchFamily="50" charset="-128"/>
              <a:ea typeface="メイリオ" panose="020B0604030504040204" pitchFamily="50" charset="-128"/>
            </a:endParaRPr>
          </a:p>
        </p:txBody>
      </p:sp>
      <p:sp>
        <p:nvSpPr>
          <p:cNvPr id="18" name="角丸四角形吹き出し 17"/>
          <p:cNvSpPr/>
          <p:nvPr/>
        </p:nvSpPr>
        <p:spPr>
          <a:xfrm>
            <a:off x="5920554" y="4665533"/>
            <a:ext cx="2326366" cy="521356"/>
          </a:xfrm>
          <a:prstGeom prst="wedgeRoundRectCallout">
            <a:avLst>
              <a:gd name="adj1" fmla="val -35607"/>
              <a:gd name="adj2" fmla="val -82317"/>
              <a:gd name="adj3" fmla="val 16667"/>
            </a:avLst>
          </a:prstGeom>
          <a:solidFill>
            <a:schemeClr val="bg1"/>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rgbClr val="FF1567"/>
                </a:solidFill>
                <a:latin typeface="メイリオ" panose="020B0604030504040204" pitchFamily="50" charset="-128"/>
                <a:ea typeface="メイリオ" panose="020B0604030504040204" pitchFamily="50" charset="-128"/>
              </a:rPr>
              <a:t>コンテナ</a:t>
            </a:r>
            <a:r>
              <a:rPr kumimoji="1" lang="en-US" altLang="ja-JP" sz="2000" dirty="0" smtClean="0">
                <a:solidFill>
                  <a:srgbClr val="FF1567"/>
                </a:solidFill>
                <a:latin typeface="メイリオ" panose="020B0604030504040204" pitchFamily="50" charset="-128"/>
                <a:ea typeface="メイリオ" panose="020B0604030504040204" pitchFamily="50" charset="-128"/>
              </a:rPr>
              <a:t>St.</a:t>
            </a:r>
            <a:r>
              <a:rPr kumimoji="1" lang="ja-JP" altLang="en-US" sz="2000" dirty="0" smtClean="0">
                <a:solidFill>
                  <a:srgbClr val="FF1567"/>
                </a:solidFill>
                <a:latin typeface="メイリオ" panose="020B0604030504040204" pitchFamily="50" charset="-128"/>
                <a:ea typeface="メイリオ" panose="020B0604030504040204" pitchFamily="50" charset="-128"/>
              </a:rPr>
              <a:t>土浦</a:t>
            </a:r>
            <a:endParaRPr kumimoji="1" lang="ja-JP" altLang="en-US" sz="2000" dirty="0">
              <a:solidFill>
                <a:srgbClr val="FF1567"/>
              </a:solidFill>
              <a:latin typeface="メイリオ" panose="020B0604030504040204" pitchFamily="50" charset="-128"/>
              <a:ea typeface="メイリオ" panose="020B0604030504040204" pitchFamily="50" charset="-128"/>
            </a:endParaRPr>
          </a:p>
        </p:txBody>
      </p:sp>
      <p:grpSp>
        <p:nvGrpSpPr>
          <p:cNvPr id="42" name="図形グループ 41"/>
          <p:cNvGrpSpPr/>
          <p:nvPr/>
        </p:nvGrpSpPr>
        <p:grpSpPr>
          <a:xfrm>
            <a:off x="209734" y="104914"/>
            <a:ext cx="812060" cy="812060"/>
            <a:chOff x="6915350" y="2566937"/>
            <a:chExt cx="1031105" cy="1031105"/>
          </a:xfrm>
        </p:grpSpPr>
        <p:pic>
          <p:nvPicPr>
            <p:cNvPr id="43" name="図 42" descr="082.png"/>
            <p:cNvPicPr>
              <a:picLocks noChangeAspect="1"/>
            </p:cNvPicPr>
            <p:nvPr/>
          </p:nvPicPr>
          <p:blipFill>
            <a:blip r:embed="rId5">
              <a:extLst>
                <a:ext uri="{BEBA8EAE-BF5A-486C-A8C5-ECC9F3942E4B}">
                  <a14:imgProps xmlns:a14="http://schemas.microsoft.com/office/drawing/2010/main">
                    <a14:imgLayer r:embed="rId6">
                      <a14:imgEffect>
                        <a14:backgroundRemoval t="10000" b="83000" l="5000" r="95000"/>
                      </a14:imgEffect>
                    </a14:imgLayer>
                  </a14:imgProps>
                </a:ext>
                <a:ext uri="{28A0092B-C50C-407E-A947-70E740481C1C}">
                  <a14:useLocalDpi xmlns:a14="http://schemas.microsoft.com/office/drawing/2010/main" val="0"/>
                </a:ext>
              </a:extLst>
            </a:blip>
            <a:stretch>
              <a:fillRect/>
            </a:stretch>
          </p:blipFill>
          <p:spPr>
            <a:xfrm>
              <a:off x="6915350" y="2566937"/>
              <a:ext cx="1031105" cy="1031105"/>
            </a:xfrm>
            <a:prstGeom prst="rect">
              <a:avLst/>
            </a:prstGeom>
          </p:spPr>
        </p:pic>
        <p:pic>
          <p:nvPicPr>
            <p:cNvPr id="44" name="図 43" descr="309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37827">
              <a:off x="6940149" y="2584421"/>
              <a:ext cx="396793" cy="396793"/>
            </a:xfrm>
            <a:prstGeom prst="rect">
              <a:avLst/>
            </a:prstGeom>
          </p:spPr>
        </p:pic>
      </p:grpSp>
      <p:grpSp>
        <p:nvGrpSpPr>
          <p:cNvPr id="34" name="図形グループ 33"/>
          <p:cNvGrpSpPr/>
          <p:nvPr/>
        </p:nvGrpSpPr>
        <p:grpSpPr>
          <a:xfrm>
            <a:off x="7565692" y="99748"/>
            <a:ext cx="1648770" cy="1301337"/>
            <a:chOff x="7390543" y="144363"/>
            <a:chExt cx="1648770" cy="1301337"/>
          </a:xfrm>
        </p:grpSpPr>
        <p:sp>
          <p:nvSpPr>
            <p:cNvPr id="35" name="円/楕円 34"/>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6" name="図形グループ 35"/>
            <p:cNvGrpSpPr/>
            <p:nvPr/>
          </p:nvGrpSpPr>
          <p:grpSpPr>
            <a:xfrm>
              <a:off x="7552261" y="144363"/>
              <a:ext cx="1303216" cy="1301337"/>
              <a:chOff x="4690951" y="647548"/>
              <a:chExt cx="1303216" cy="1301337"/>
            </a:xfrm>
          </p:grpSpPr>
          <p:grpSp>
            <p:nvGrpSpPr>
              <p:cNvPr id="38" name="図形グループ 37"/>
              <p:cNvGrpSpPr/>
              <p:nvPr/>
            </p:nvGrpSpPr>
            <p:grpSpPr>
              <a:xfrm>
                <a:off x="4690951" y="1229090"/>
                <a:ext cx="1303216" cy="719795"/>
                <a:chOff x="4690951" y="1229090"/>
                <a:chExt cx="1303216" cy="719795"/>
              </a:xfrm>
            </p:grpSpPr>
            <p:pic>
              <p:nvPicPr>
                <p:cNvPr id="40" name="図 39" descr="119059m.jpg"/>
                <p:cNvPicPr>
                  <a:picLocks noChangeAspect="1"/>
                </p:cNvPicPr>
                <p:nvPr/>
              </p:nvPicPr>
              <p:blipFill>
                <a:blip r:embed="rId8">
                  <a:extLst>
                    <a:ext uri="{BEBA8EAE-BF5A-486C-A8C5-ECC9F3942E4B}">
                      <a14:imgProps xmlns:a14="http://schemas.microsoft.com/office/drawing/2010/main">
                        <a14:imgLayer r:embed="rId9">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val="0"/>
                    </a:ext>
                  </a:extLst>
                </a:blip>
                <a:stretch>
                  <a:fillRect/>
                </a:stretch>
              </p:blipFill>
              <p:spPr>
                <a:xfrm>
                  <a:off x="4690951" y="1229090"/>
                  <a:ext cx="712957" cy="712957"/>
                </a:xfrm>
                <a:prstGeom prst="rect">
                  <a:avLst/>
                </a:prstGeom>
              </p:spPr>
            </p:pic>
            <p:pic>
              <p:nvPicPr>
                <p:cNvPr id="41" name="図 40" descr="119059m.jpg"/>
                <p:cNvPicPr>
                  <a:picLocks noChangeAspect="1"/>
                </p:cNvPicPr>
                <p:nvPr/>
              </p:nvPicPr>
              <p:blipFill>
                <a:blip r:embed="rId8">
                  <a:extLst>
                    <a:ext uri="{BEBA8EAE-BF5A-486C-A8C5-ECC9F3942E4B}">
                      <a14:imgProps xmlns:a14="http://schemas.microsoft.com/office/drawing/2010/main">
                        <a14:imgLayer r:embed="rId10">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val="0"/>
                    </a:ext>
                  </a:extLst>
                </a:blip>
                <a:stretch>
                  <a:fillRect/>
                </a:stretch>
              </p:blipFill>
              <p:spPr>
                <a:xfrm flipH="1">
                  <a:off x="5274372" y="1229090"/>
                  <a:ext cx="719795" cy="719795"/>
                </a:xfrm>
                <a:prstGeom prst="rect">
                  <a:avLst/>
                </a:prstGeom>
              </p:spPr>
            </p:pic>
          </p:grpSp>
          <p:pic>
            <p:nvPicPr>
              <p:cNvPr id="39" name="図 38" descr="30571.png"/>
              <p:cNvPicPr>
                <a:picLocks noChangeAspect="1"/>
              </p:cNvPicPr>
              <p:nvPr/>
            </p:nvPicPr>
            <p:blipFill>
              <a:blip r:embed="rId11">
                <a:duotone>
                  <a:schemeClr val="accent1">
                    <a:shade val="45000"/>
                    <a:satMod val="135000"/>
                  </a:schemeClr>
                  <a:prstClr val="white"/>
                </a:duotone>
                <a:alphaModFix/>
                <a:extLst>
                  <a:ext uri="{BEBA8EAE-BF5A-486C-A8C5-ECC9F3942E4B}">
                    <a14:imgProps xmlns:a14="http://schemas.microsoft.com/office/drawing/2010/main">
                      <a14:imgLayer r:embed="rId1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855156" y="647548"/>
                <a:ext cx="994891" cy="994891"/>
              </a:xfrm>
              <a:prstGeom prst="rect">
                <a:avLst/>
              </a:prstGeom>
            </p:spPr>
          </p:pic>
        </p:grpSp>
        <p:sp>
          <p:nvSpPr>
            <p:cNvPr id="37" name="角丸四角形 36"/>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時間・空間シェア</a:t>
              </a:r>
              <a:endParaRPr kumimoji="1" lang="en-US" altLang="ja-JP" dirty="0" smtClean="0">
                <a:solidFill>
                  <a:schemeClr val="bg1"/>
                </a:solidFill>
              </a:endParaRPr>
            </a:p>
          </p:txBody>
        </p:sp>
      </p:grpSp>
    </p:spTree>
    <p:extLst>
      <p:ext uri="{BB962C8B-B14F-4D97-AF65-F5344CB8AC3E}">
        <p14:creationId xmlns:p14="http://schemas.microsoft.com/office/powerpoint/2010/main" val="14545801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6.24522E-6 -4.03058E-7 C -0.033 0.08108 -0.066 0.16238 -0.0792 0.19481 " pathEditMode="relative" ptsTypes="aA">
                                      <p:cBhvr>
                                        <p:cTn id="11" dur="2000" fill="hold"/>
                                        <p:tgtEl>
                                          <p:spTgt spid="31"/>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0" presetClass="path" presetSubtype="0" accel="50000" decel="50000" fill="hold" nodeType="withEffect">
                                  <p:stCondLst>
                                    <p:cond delay="0"/>
                                  </p:stCondLst>
                                  <p:childTnLst>
                                    <p:animMotion origin="layout" path="M -0.0792 0.19482 C -0.04863 0.20316 -0.01789 0.21173 0.01424 0.2013 C 0.04637 0.19088 0.09222 0.12672 0.11358 0.13251 C 0.13494 0.1383 0.14084 0.21289 0.14241 0.23628 C 0.14397 0.25968 0.14397 0.26732 0.1233 0.27311 C 0.10264 0.2789 0.05696 0.2613 0.01789 0.27149 C -0.02119 0.28168 -0.06305 0.33496 -0.1115 0.3338 C -0.15995 0.33265 -0.23046 0.27659 -0.27319 0.26501 C -0.31591 0.25342 -0.32998 0.27867 -0.36784 0.26362 C -0.4057 0.24856 -0.46805 0.19227 -0.5007 0.17397 C -0.53335 0.15567 -0.54846 0.16679 -0.56426 0.15335 C -0.58007 0.13992 -0.58284 0.09498 -0.59535 0.09266 C -0.60785 0.09035 -0.63234 0.13135 -0.63963 0.13899 " pathEditMode="relative" ptsTypes="aaaaaaaaaaaaA">
                                      <p:cBhvr>
                                        <p:cTn id="41" dur="3000" fill="hold"/>
                                        <p:tgtEl>
                                          <p:spTgt spid="31"/>
                                        </p:tgtEl>
                                        <p:attrNameLst>
                                          <p:attrName>ppt_x</p:attrName>
                                          <p:attrName>ppt_y</p:attrName>
                                        </p:attrNameLst>
                                      </p:cBhvr>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30" grpId="0" animBg="1"/>
      <p:bldP spid="19" grpId="0" animBg="1"/>
      <p:bldP spid="22" grpId="0"/>
      <p:bldP spid="27" grpId="0"/>
      <p:bldP spid="28" grpId="0"/>
      <p:bldP spid="12" grpId="0"/>
      <p:bldP spid="24" grpId="0" animBg="1"/>
      <p:bldP spid="32" grpId="0" animBg="1"/>
      <p:bldP spid="33"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50cdabc57f8d09d3d9c60aba8f25865a.jpg"/>
          <p:cNvPicPr>
            <a:picLocks noChangeAspect="1"/>
          </p:cNvPicPr>
          <p:nvPr/>
        </p:nvPicPr>
        <p:blipFill>
          <a:blip r:embed="rId2">
            <a:alphaModFix amt="73000"/>
            <a:extLst>
              <a:ext uri="{28A0092B-C50C-407E-A947-70E740481C1C}">
                <a14:useLocalDpi xmlns:a14="http://schemas.microsoft.com/office/drawing/2010/main"/>
              </a:ext>
            </a:extLst>
          </a:blip>
          <a:stretch>
            <a:fillRect/>
          </a:stretch>
        </p:blipFill>
        <p:spPr>
          <a:xfrm>
            <a:off x="-26644" y="-62101"/>
            <a:ext cx="9257707" cy="6933835"/>
          </a:xfrm>
          <a:prstGeom prst="rect">
            <a:avLst/>
          </a:prstGeom>
          <a:ln>
            <a:noFill/>
          </a:ln>
          <a:effectLst/>
        </p:spPr>
      </p:pic>
      <p:sp>
        <p:nvSpPr>
          <p:cNvPr id="4" name="スライド番号プレースホルダー 3"/>
          <p:cNvSpPr>
            <a:spLocks noGrp="1"/>
          </p:cNvSpPr>
          <p:nvPr>
            <p:ph type="sldNum" sz="quarter" idx="12"/>
          </p:nvPr>
        </p:nvSpPr>
        <p:spPr/>
        <p:txBody>
          <a:bodyPr/>
          <a:lstStyle/>
          <a:p>
            <a:fld id="{98A83B86-17A6-2548-BDED-42D2BAA87F71}" type="slidenum">
              <a:rPr kumimoji="1" lang="ja-JP" altLang="en-US" smtClean="0"/>
              <a:t>19</a:t>
            </a:fld>
            <a:endParaRPr kumimoji="1" lang="ja-JP" altLang="en-US" dirty="0"/>
          </a:p>
        </p:txBody>
      </p:sp>
      <p:sp>
        <p:nvSpPr>
          <p:cNvPr id="5" name="正方形/長方形 4"/>
          <p:cNvSpPr/>
          <p:nvPr/>
        </p:nvSpPr>
        <p:spPr>
          <a:xfrm>
            <a:off x="-7072" y="6608362"/>
            <a:ext cx="2249334" cy="261610"/>
          </a:xfrm>
          <a:prstGeom prst="rect">
            <a:avLst/>
          </a:prstGeom>
        </p:spPr>
        <p:txBody>
          <a:bodyPr wrap="none">
            <a:spAutoFit/>
          </a:bodyPr>
          <a:lstStyle/>
          <a:p>
            <a:r>
              <a:rPr lang="ja-JP" altLang="en-US" sz="1100" dirty="0">
                <a:solidFill>
                  <a:srgbClr val="525252"/>
                </a:solidFill>
              </a:rPr>
              <a:t>http://mapio.net/o/4359695/</a:t>
            </a:r>
          </a:p>
        </p:txBody>
      </p:sp>
      <p:sp>
        <p:nvSpPr>
          <p:cNvPr id="17" name="正方形/長方形 16"/>
          <p:cNvSpPr/>
          <p:nvPr/>
        </p:nvSpPr>
        <p:spPr>
          <a:xfrm>
            <a:off x="-33715" y="2440641"/>
            <a:ext cx="9264778" cy="2062458"/>
          </a:xfrm>
          <a:prstGeom prst="rect">
            <a:avLst/>
          </a:prstGeom>
          <a:solidFill>
            <a:schemeClr val="accent1">
              <a:lumMod val="60000"/>
              <a:lumOff val="4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0" name="図形グループ 19"/>
          <p:cNvGrpSpPr/>
          <p:nvPr/>
        </p:nvGrpSpPr>
        <p:grpSpPr>
          <a:xfrm>
            <a:off x="2518953" y="2668620"/>
            <a:ext cx="6340197" cy="1492301"/>
            <a:chOff x="3095540" y="2564345"/>
            <a:chExt cx="6340197" cy="1492301"/>
          </a:xfrm>
        </p:grpSpPr>
        <p:sp>
          <p:nvSpPr>
            <p:cNvPr id="21" name="テキスト ボックス 20"/>
            <p:cNvSpPr txBox="1"/>
            <p:nvPr/>
          </p:nvSpPr>
          <p:spPr>
            <a:xfrm>
              <a:off x="3095540" y="3471870"/>
              <a:ext cx="6340197" cy="584776"/>
            </a:xfrm>
            <a:prstGeom prst="rect">
              <a:avLst/>
            </a:prstGeom>
            <a:noFill/>
          </p:spPr>
          <p:txBody>
            <a:bodyPr wrap="none" rtlCol="0">
              <a:spAutoFit/>
            </a:bodyPr>
            <a:lstStyle/>
            <a:p>
              <a:pPr algn="ctr"/>
              <a:r>
                <a:rPr lang="ja-JP" altLang="en-US" sz="3200" dirty="0" smtClean="0">
                  <a:solidFill>
                    <a:schemeClr val="tx1">
                      <a:lumMod val="75000"/>
                      <a:lumOff val="25000"/>
                    </a:schemeClr>
                  </a:solidFill>
                  <a:latin typeface="メイリオ"/>
                  <a:ea typeface="メイリオ"/>
                  <a:cs typeface="メイリオ"/>
                </a:rPr>
                <a:t>支え合い</a:t>
              </a:r>
              <a:r>
                <a:rPr lang="ja-JP" altLang="en-US" sz="1400" dirty="0" smtClean="0">
                  <a:solidFill>
                    <a:schemeClr val="tx1">
                      <a:lumMod val="75000"/>
                      <a:lumOff val="25000"/>
                    </a:schemeClr>
                  </a:solidFill>
                  <a:latin typeface="メイリオ"/>
                  <a:ea typeface="メイリオ"/>
                  <a:cs typeface="メイリオ"/>
                </a:rPr>
                <a:t>、</a:t>
              </a:r>
              <a:r>
                <a:rPr lang="ja-JP" altLang="en-US" sz="3200" dirty="0" smtClean="0">
                  <a:solidFill>
                    <a:schemeClr val="tx1">
                      <a:lumMod val="75000"/>
                      <a:lumOff val="25000"/>
                    </a:schemeClr>
                  </a:solidFill>
                  <a:latin typeface="メイリオ"/>
                  <a:ea typeface="メイリオ"/>
                  <a:cs typeface="メイリオ"/>
                </a:rPr>
                <a:t>安心して暮らせるまち</a:t>
              </a:r>
              <a:endParaRPr lang="ja-JP" altLang="en-US" sz="3200" dirty="0">
                <a:solidFill>
                  <a:schemeClr val="tx1">
                    <a:lumMod val="75000"/>
                    <a:lumOff val="25000"/>
                  </a:schemeClr>
                </a:solidFill>
                <a:latin typeface="メイリオ"/>
                <a:ea typeface="メイリオ"/>
                <a:cs typeface="メイリオ"/>
              </a:endParaRPr>
            </a:p>
          </p:txBody>
        </p:sp>
        <p:sp>
          <p:nvSpPr>
            <p:cNvPr id="22" name="正方形/長方形 21"/>
            <p:cNvSpPr/>
            <p:nvPr/>
          </p:nvSpPr>
          <p:spPr>
            <a:xfrm>
              <a:off x="4435183" y="2564345"/>
              <a:ext cx="3647152" cy="923330"/>
            </a:xfrm>
            <a:prstGeom prst="rect">
              <a:avLst/>
            </a:prstGeom>
          </p:spPr>
          <p:txBody>
            <a:bodyPr wrap="none">
              <a:spAutoFit/>
            </a:bodyPr>
            <a:lstStyle/>
            <a:p>
              <a:pPr lvl="0" algn="ctr"/>
              <a:r>
                <a:rPr lang="ja-JP" altLang="en-US" sz="5400" dirty="0" smtClean="0">
                  <a:solidFill>
                    <a:srgbClr val="191919">
                      <a:lumMod val="75000"/>
                      <a:lumOff val="25000"/>
                    </a:srgbClr>
                  </a:solidFill>
                  <a:latin typeface="メイリオ"/>
                  <a:ea typeface="メイリオ"/>
                  <a:cs typeface="メイリオ"/>
                </a:rPr>
                <a:t>福祉・教育</a:t>
              </a:r>
              <a:endParaRPr lang="ja-JP" altLang="en-US" sz="2400" dirty="0">
                <a:solidFill>
                  <a:srgbClr val="191919">
                    <a:lumMod val="75000"/>
                    <a:lumOff val="25000"/>
                  </a:srgbClr>
                </a:solidFill>
                <a:latin typeface="メイリオ"/>
                <a:ea typeface="メイリオ"/>
                <a:cs typeface="メイリオ"/>
              </a:endParaRPr>
            </a:p>
          </p:txBody>
        </p:sp>
      </p:grpSp>
      <p:pic>
        <p:nvPicPr>
          <p:cNvPr id="2" name="図 1"/>
          <p:cNvPicPr>
            <a:picLocks noChangeAspect="1"/>
          </p:cNvPicPr>
          <p:nvPr/>
        </p:nvPicPr>
        <p:blipFill>
          <a:blip r:embed="rId3"/>
          <a:stretch>
            <a:fillRect/>
          </a:stretch>
        </p:blipFill>
        <p:spPr>
          <a:xfrm>
            <a:off x="-64418" y="2208100"/>
            <a:ext cx="2742867" cy="2514295"/>
          </a:xfrm>
          <a:prstGeom prst="rect">
            <a:avLst/>
          </a:prstGeom>
        </p:spPr>
      </p:pic>
      <p:pic>
        <p:nvPicPr>
          <p:cNvPr id="3" name="図 2" descr="icon_009970_256.jpg"/>
          <p:cNvPicPr>
            <a:picLocks noChangeAspect="1"/>
          </p:cNvPicPr>
          <p:nvPr/>
        </p:nvPicPr>
        <p:blipFill>
          <a:blip r:embed="rId4">
            <a:biLevel thresh="75000"/>
            <a:extLst>
              <a:ext uri="{BEBA8EAE-BF5A-486C-A8C5-ECC9F3942E4B}">
                <a14:imgProps xmlns:a14="http://schemas.microsoft.com/office/drawing/2010/main">
                  <a14:imgLayer r:embed="rId5">
                    <a14:imgEffect>
                      <a14:backgroundRemoval t="9766" b="89844" l="0" r="100000">
                        <a14:foregroundMark x1="64844" y1="30859" x2="64844" y2="30859"/>
                        <a14:foregroundMark x1="95313" y1="30859" x2="95313" y2="30859"/>
                        <a14:foregroundMark x1="27344" y1="78906" x2="27344" y2="78906"/>
                        <a14:foregroundMark x1="20313" y1="69922" x2="20313" y2="69922"/>
                        <a14:foregroundMark x1="34766" y1="82813" x2="34766" y2="82813"/>
                      </a14:backgroundRemoval>
                    </a14:imgEffect>
                  </a14:imgLayer>
                </a14:imgProps>
              </a:ext>
              <a:ext uri="{28A0092B-C50C-407E-A947-70E740481C1C}">
                <a14:useLocalDpi xmlns:a14="http://schemas.microsoft.com/office/drawing/2010/main" val="0"/>
              </a:ext>
            </a:extLst>
          </a:blip>
          <a:stretch>
            <a:fillRect/>
          </a:stretch>
        </p:blipFill>
        <p:spPr>
          <a:xfrm>
            <a:off x="7709861" y="2782819"/>
            <a:ext cx="981489" cy="769441"/>
          </a:xfrm>
          <a:prstGeom prst="rect">
            <a:avLst/>
          </a:prstGeom>
        </p:spPr>
      </p:pic>
    </p:spTree>
    <p:extLst>
      <p:ext uri="{BB962C8B-B14F-4D97-AF65-F5344CB8AC3E}">
        <p14:creationId xmlns:p14="http://schemas.microsoft.com/office/powerpoint/2010/main" val="18659477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alphaModFix amt="55000"/>
            <a:extLst>
              <a:ext uri="{28A0092B-C50C-407E-A947-70E740481C1C}">
                <a14:useLocalDpi xmlns:a14="http://schemas.microsoft.com/office/drawing/2010/main"/>
              </a:ext>
            </a:extLst>
          </a:blip>
          <a:stretch>
            <a:fillRect/>
          </a:stretch>
        </p:blipFill>
        <p:spPr>
          <a:xfrm>
            <a:off x="0" y="0"/>
            <a:ext cx="9144001" cy="6858001"/>
          </a:xfrm>
          <a:prstGeom prst="rect">
            <a:avLst/>
          </a:prstGeom>
        </p:spPr>
      </p:pic>
      <p:sp>
        <p:nvSpPr>
          <p:cNvPr id="2" name="スライド番号プレースホルダー 1"/>
          <p:cNvSpPr>
            <a:spLocks noGrp="1"/>
          </p:cNvSpPr>
          <p:nvPr>
            <p:ph type="sldNum" sz="quarter" idx="12"/>
          </p:nvPr>
        </p:nvSpPr>
        <p:spPr/>
        <p:txBody>
          <a:bodyPr/>
          <a:lstStyle/>
          <a:p>
            <a:fld id="{98A83B86-17A6-2548-BDED-42D2BAA87F71}" type="slidenum">
              <a:rPr kumimoji="1" lang="ja-JP" altLang="en-US" smtClean="0"/>
              <a:t>2</a:t>
            </a:fld>
            <a:endParaRPr kumimoji="1" lang="ja-JP" altLang="en-US" dirty="0"/>
          </a:p>
        </p:txBody>
      </p:sp>
      <p:sp>
        <p:nvSpPr>
          <p:cNvPr id="6" name="サブタイトル 2"/>
          <p:cNvSpPr txBox="1">
            <a:spLocks/>
          </p:cNvSpPr>
          <p:nvPr/>
        </p:nvSpPr>
        <p:spPr>
          <a:xfrm>
            <a:off x="806951" y="5077003"/>
            <a:ext cx="7549704" cy="192397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en-US" altLang="ja-JP" sz="2000" dirty="0">
                <a:solidFill>
                  <a:schemeClr val="tx1">
                    <a:lumMod val="75000"/>
                    <a:lumOff val="25000"/>
                  </a:schemeClr>
                </a:solidFill>
                <a:latin typeface="メイリオ"/>
                <a:ea typeface="メイリオ"/>
                <a:cs typeface="メイリオ"/>
              </a:rPr>
              <a:t>2016</a:t>
            </a:r>
            <a:r>
              <a:rPr lang="ja-JP" altLang="en-US" sz="2000" dirty="0">
                <a:solidFill>
                  <a:schemeClr val="tx1">
                    <a:lumMod val="75000"/>
                    <a:lumOff val="25000"/>
                  </a:schemeClr>
                </a:solidFill>
                <a:latin typeface="メイリオ"/>
                <a:ea typeface="メイリオ"/>
                <a:cs typeface="メイリオ"/>
              </a:rPr>
              <a:t>年度マスタープラン策定実習</a:t>
            </a:r>
            <a:r>
              <a:rPr lang="en-US" altLang="ja-JP" sz="2000" dirty="0">
                <a:solidFill>
                  <a:schemeClr val="tx1">
                    <a:lumMod val="75000"/>
                    <a:lumOff val="25000"/>
                  </a:schemeClr>
                </a:solidFill>
                <a:latin typeface="メイリオ"/>
                <a:ea typeface="メイリオ"/>
                <a:cs typeface="メイリオ"/>
              </a:rPr>
              <a:t>5</a:t>
            </a:r>
            <a:r>
              <a:rPr lang="ja-JP" altLang="en-US" sz="2000" dirty="0">
                <a:solidFill>
                  <a:schemeClr val="tx1">
                    <a:lumMod val="75000"/>
                    <a:lumOff val="25000"/>
                  </a:schemeClr>
                </a:solidFill>
                <a:latin typeface="メイリオ"/>
                <a:ea typeface="メイリオ"/>
                <a:cs typeface="メイリオ"/>
              </a:rPr>
              <a:t>班</a:t>
            </a:r>
            <a:endParaRPr lang="en-US" altLang="ja-JP" sz="2000" dirty="0">
              <a:solidFill>
                <a:schemeClr val="tx1">
                  <a:lumMod val="75000"/>
                  <a:lumOff val="25000"/>
                </a:schemeClr>
              </a:solidFill>
              <a:latin typeface="メイリオ"/>
              <a:ea typeface="メイリオ"/>
              <a:cs typeface="メイリオ"/>
            </a:endParaRPr>
          </a:p>
          <a:p>
            <a:r>
              <a:rPr lang="en-US" altLang="ja-JP" sz="2000" dirty="0">
                <a:solidFill>
                  <a:schemeClr val="tx1">
                    <a:lumMod val="75000"/>
                    <a:lumOff val="25000"/>
                  </a:schemeClr>
                </a:solidFill>
                <a:latin typeface="メイリオ"/>
                <a:ea typeface="メイリオ"/>
                <a:cs typeface="メイリオ"/>
              </a:rPr>
              <a:t>2017</a:t>
            </a:r>
            <a:r>
              <a:rPr lang="ja-JP" altLang="en-US" sz="2000" dirty="0">
                <a:solidFill>
                  <a:schemeClr val="tx1">
                    <a:lumMod val="75000"/>
                    <a:lumOff val="25000"/>
                  </a:schemeClr>
                </a:solidFill>
                <a:latin typeface="メイリオ"/>
                <a:ea typeface="メイリオ"/>
                <a:cs typeface="メイリオ"/>
              </a:rPr>
              <a:t>年</a:t>
            </a:r>
            <a:r>
              <a:rPr lang="en-US" altLang="ja-JP" sz="2000" dirty="0">
                <a:solidFill>
                  <a:schemeClr val="tx1">
                    <a:lumMod val="75000"/>
                    <a:lumOff val="25000"/>
                  </a:schemeClr>
                </a:solidFill>
                <a:latin typeface="メイリオ"/>
                <a:ea typeface="メイリオ"/>
                <a:cs typeface="メイリオ"/>
              </a:rPr>
              <a:t>2</a:t>
            </a:r>
            <a:r>
              <a:rPr lang="ja-JP" altLang="en-US" sz="2000" dirty="0">
                <a:solidFill>
                  <a:schemeClr val="tx1">
                    <a:lumMod val="75000"/>
                    <a:lumOff val="25000"/>
                  </a:schemeClr>
                </a:solidFill>
                <a:latin typeface="メイリオ"/>
                <a:ea typeface="メイリオ"/>
                <a:cs typeface="メイリオ"/>
              </a:rPr>
              <a:t>月</a:t>
            </a:r>
            <a:r>
              <a:rPr lang="en-US" altLang="ja-JP" sz="2000" dirty="0">
                <a:solidFill>
                  <a:schemeClr val="tx1">
                    <a:lumMod val="75000"/>
                    <a:lumOff val="25000"/>
                  </a:schemeClr>
                </a:solidFill>
                <a:latin typeface="メイリオ"/>
                <a:ea typeface="メイリオ"/>
                <a:cs typeface="メイリオ"/>
              </a:rPr>
              <a:t>10</a:t>
            </a:r>
            <a:r>
              <a:rPr lang="ja-JP" altLang="en-US" sz="2000" dirty="0">
                <a:solidFill>
                  <a:schemeClr val="tx1">
                    <a:lumMod val="75000"/>
                    <a:lumOff val="25000"/>
                  </a:schemeClr>
                </a:solidFill>
                <a:latin typeface="メイリオ"/>
                <a:ea typeface="メイリオ"/>
                <a:cs typeface="メイリオ"/>
              </a:rPr>
              <a:t>日</a:t>
            </a:r>
            <a:r>
              <a:rPr lang="en-US" altLang="ja-JP" sz="2000" dirty="0">
                <a:solidFill>
                  <a:schemeClr val="tx1">
                    <a:lumMod val="75000"/>
                    <a:lumOff val="25000"/>
                  </a:schemeClr>
                </a:solidFill>
                <a:latin typeface="メイリオ"/>
                <a:ea typeface="メイリオ"/>
                <a:cs typeface="メイリオ"/>
              </a:rPr>
              <a:t>(</a:t>
            </a:r>
            <a:r>
              <a:rPr lang="ja-JP" altLang="en-US" sz="2000" dirty="0">
                <a:solidFill>
                  <a:schemeClr val="tx1">
                    <a:lumMod val="75000"/>
                    <a:lumOff val="25000"/>
                  </a:schemeClr>
                </a:solidFill>
                <a:latin typeface="メイリオ"/>
                <a:ea typeface="メイリオ"/>
                <a:cs typeface="メイリオ"/>
              </a:rPr>
              <a:t>金</a:t>
            </a:r>
            <a:r>
              <a:rPr lang="en-US" altLang="ja-JP" sz="2000" dirty="0">
                <a:solidFill>
                  <a:schemeClr val="tx1">
                    <a:lumMod val="75000"/>
                    <a:lumOff val="25000"/>
                  </a:schemeClr>
                </a:solidFill>
                <a:latin typeface="メイリオ"/>
                <a:ea typeface="メイリオ"/>
                <a:cs typeface="メイリオ"/>
              </a:rPr>
              <a:t>)</a:t>
            </a:r>
            <a:r>
              <a:rPr lang="ja-JP" altLang="en-US" sz="2000" dirty="0">
                <a:solidFill>
                  <a:schemeClr val="tx1">
                    <a:lumMod val="75000"/>
                    <a:lumOff val="25000"/>
                  </a:schemeClr>
                </a:solidFill>
                <a:latin typeface="メイリオ"/>
                <a:ea typeface="メイリオ"/>
                <a:cs typeface="メイリオ"/>
              </a:rPr>
              <a:t>　最終発表</a:t>
            </a:r>
            <a:endParaRPr lang="en-US" altLang="ja-JP" sz="2000" dirty="0">
              <a:solidFill>
                <a:schemeClr val="tx1">
                  <a:lumMod val="75000"/>
                  <a:lumOff val="25000"/>
                </a:schemeClr>
              </a:solidFill>
              <a:latin typeface="メイリオ"/>
              <a:ea typeface="メイリオ"/>
              <a:cs typeface="メイリオ"/>
            </a:endParaRPr>
          </a:p>
          <a:p>
            <a:r>
              <a:rPr lang="ja-JP" altLang="en-US" sz="2000" dirty="0">
                <a:solidFill>
                  <a:schemeClr val="tx1">
                    <a:lumMod val="75000"/>
                    <a:lumOff val="25000"/>
                  </a:schemeClr>
                </a:solidFill>
                <a:latin typeface="メイリオ"/>
                <a:ea typeface="メイリオ"/>
                <a:cs typeface="メイリオ"/>
              </a:rPr>
              <a:t>中島遥希　須賀佑実子　川嶋優旗　宮嶋裕太</a:t>
            </a:r>
            <a:endParaRPr lang="en-US" altLang="ja-JP" sz="2000" dirty="0">
              <a:solidFill>
                <a:schemeClr val="tx1">
                  <a:lumMod val="75000"/>
                  <a:lumOff val="25000"/>
                </a:schemeClr>
              </a:solidFill>
              <a:latin typeface="メイリオ"/>
              <a:ea typeface="メイリオ"/>
              <a:cs typeface="メイリオ"/>
            </a:endParaRPr>
          </a:p>
          <a:p>
            <a:r>
              <a:rPr lang="en-US" altLang="ja-JP" sz="2000" dirty="0">
                <a:solidFill>
                  <a:schemeClr val="tx1">
                    <a:lumMod val="75000"/>
                    <a:lumOff val="25000"/>
                  </a:schemeClr>
                </a:solidFill>
                <a:latin typeface="メイリオ"/>
                <a:ea typeface="メイリオ"/>
                <a:cs typeface="メイリオ"/>
              </a:rPr>
              <a:t>TA</a:t>
            </a:r>
            <a:r>
              <a:rPr lang="ja-JP" altLang="en-US" sz="2000" dirty="0">
                <a:solidFill>
                  <a:schemeClr val="tx1">
                    <a:lumMod val="75000"/>
                    <a:lumOff val="25000"/>
                  </a:schemeClr>
                </a:solidFill>
                <a:latin typeface="メイリオ"/>
                <a:ea typeface="メイリオ"/>
                <a:cs typeface="メイリオ"/>
              </a:rPr>
              <a:t>：小野将平</a:t>
            </a:r>
          </a:p>
        </p:txBody>
      </p:sp>
      <p:grpSp>
        <p:nvGrpSpPr>
          <p:cNvPr id="7" name="図形グループ 6"/>
          <p:cNvGrpSpPr/>
          <p:nvPr/>
        </p:nvGrpSpPr>
        <p:grpSpPr>
          <a:xfrm>
            <a:off x="3036303" y="2895216"/>
            <a:ext cx="3071395" cy="2450069"/>
            <a:chOff x="3180889" y="2597997"/>
            <a:chExt cx="3071395" cy="2450069"/>
          </a:xfrm>
        </p:grpSpPr>
        <p:grpSp>
          <p:nvGrpSpPr>
            <p:cNvPr id="13" name="図形グループ 12"/>
            <p:cNvGrpSpPr/>
            <p:nvPr/>
          </p:nvGrpSpPr>
          <p:grpSpPr>
            <a:xfrm>
              <a:off x="3180889" y="3351667"/>
              <a:ext cx="3071395" cy="1696399"/>
              <a:chOff x="4690951" y="1229090"/>
              <a:chExt cx="1303216" cy="719795"/>
            </a:xfrm>
          </p:grpSpPr>
          <p:pic>
            <p:nvPicPr>
              <p:cNvPr id="15" name="図 14" descr="119059m.jpg"/>
              <p:cNvPicPr>
                <a:picLocks noChangeAspect="1"/>
              </p:cNvPicPr>
              <p:nvPr/>
            </p:nvPicPr>
            <p:blipFill>
              <a:blip r:embed="rId4">
                <a:extLst>
                  <a:ext uri="{BEBA8EAE-BF5A-486C-A8C5-ECC9F3942E4B}">
                    <a14:imgProps xmlns:a14="http://schemas.microsoft.com/office/drawing/2010/main">
                      <a14:imgLayer r:embed="rId5">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Effect>
                          <a14:artisticPencilGrayscale/>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16" name="図 15" descr="119059m.jpg"/>
              <p:cNvPicPr>
                <a:picLocks noChangeAspect="1"/>
              </p:cNvPicPr>
              <p:nvPr/>
            </p:nvPicPr>
            <p:blipFill>
              <a:blip r:embed="rId4">
                <a:extLst>
                  <a:ext uri="{BEBA8EAE-BF5A-486C-A8C5-ECC9F3942E4B}">
                    <a14:imgProps xmlns:a14="http://schemas.microsoft.com/office/drawing/2010/main">
                      <a14:imgLayer r:embed="rId6">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Effect>
                          <a14:artisticPencilGrayscale/>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14" name="図 13" descr="30571.png"/>
            <p:cNvPicPr>
              <a:picLocks noChangeAspect="1"/>
            </p:cNvPicPr>
            <p:nvPr/>
          </p:nvPicPr>
          <p:blipFill>
            <a:blip r:embed="rId7">
              <a:duotone>
                <a:schemeClr val="accent1">
                  <a:shade val="45000"/>
                  <a:satMod val="135000"/>
                </a:schemeClr>
                <a:prstClr val="white"/>
              </a:duotone>
              <a:alphaModFix/>
              <a:extLst>
                <a:ext uri="{BEBA8EAE-BF5A-486C-A8C5-ECC9F3942E4B}">
                  <a14:imgProps xmlns:a14="http://schemas.microsoft.com/office/drawing/2010/main">
                    <a14:imgLayer r:embed="rId8">
                      <a14:imgEffect>
                        <a14:artisticPencilGrayscale/>
                      </a14:imgEffect>
                      <a14:imgEffect>
                        <a14:colorTemperature colorTemp="4700"/>
                      </a14:imgEffect>
                    </a14:imgLayer>
                  </a14:imgProps>
                </a:ext>
                <a:ext uri="{28A0092B-C50C-407E-A947-70E740481C1C}">
                  <a14:useLocalDpi xmlns:a14="http://schemas.microsoft.com/office/drawing/2010/main"/>
                </a:ext>
              </a:extLst>
            </a:blip>
            <a:stretch>
              <a:fillRect/>
            </a:stretch>
          </p:blipFill>
          <p:spPr>
            <a:xfrm>
              <a:off x="3842493" y="2597997"/>
              <a:ext cx="1703681" cy="1703681"/>
            </a:xfrm>
            <a:prstGeom prst="rect">
              <a:avLst/>
            </a:prstGeom>
          </p:spPr>
        </p:pic>
      </p:grpSp>
      <p:sp>
        <p:nvSpPr>
          <p:cNvPr id="3" name="サブタイトル 2"/>
          <p:cNvSpPr>
            <a:spLocks noGrp="1"/>
          </p:cNvSpPr>
          <p:nvPr>
            <p:ph type="subTitle" idx="1"/>
          </p:nvPr>
        </p:nvSpPr>
        <p:spPr>
          <a:xfrm>
            <a:off x="794290" y="2554910"/>
            <a:ext cx="7562365" cy="680612"/>
          </a:xfrm>
        </p:spPr>
        <p:txBody>
          <a:bodyPr>
            <a:normAutofit/>
          </a:bodyPr>
          <a:lstStyle/>
          <a:p>
            <a:r>
              <a:rPr kumimoji="1" lang="ja-JP" altLang="en-US" dirty="0">
                <a:solidFill>
                  <a:srgbClr val="0073EF"/>
                </a:solidFill>
                <a:latin typeface="HG明朝E"/>
                <a:ea typeface="HG明朝E"/>
                <a:cs typeface="HG明朝E"/>
              </a:rPr>
              <a:t>みんなで助け合い、みんなでつくるまち</a:t>
            </a:r>
          </a:p>
        </p:txBody>
      </p:sp>
      <p:pic>
        <p:nvPicPr>
          <p:cNvPr id="12" name="図 11" descr="タイトル.png"/>
          <p:cNvPicPr>
            <a:picLocks noChangeAspect="1"/>
          </p:cNvPicPr>
          <p:nvPr/>
        </p:nvPicPr>
        <p:blipFill>
          <a:blip r:embed="rId9">
            <a:alphaModFix/>
            <a:extLst>
              <a:ext uri="{28A0092B-C50C-407E-A947-70E740481C1C}">
                <a14:useLocalDpi xmlns:a14="http://schemas.microsoft.com/office/drawing/2010/main"/>
              </a:ext>
            </a:extLst>
          </a:blip>
          <a:stretch>
            <a:fillRect/>
          </a:stretch>
        </p:blipFill>
        <p:spPr>
          <a:xfrm>
            <a:off x="330200" y="777358"/>
            <a:ext cx="8479536" cy="1883664"/>
          </a:xfrm>
          <a:prstGeom prst="rect">
            <a:avLst/>
          </a:prstGeom>
        </p:spPr>
      </p:pic>
    </p:spTree>
    <p:extLst>
      <p:ext uri="{BB962C8B-B14F-4D97-AF65-F5344CB8AC3E}">
        <p14:creationId xmlns:p14="http://schemas.microsoft.com/office/powerpoint/2010/main" val="11364616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正方形/長方形 53"/>
          <p:cNvSpPr/>
          <p:nvPr/>
        </p:nvSpPr>
        <p:spPr>
          <a:xfrm>
            <a:off x="-419567" y="-464949"/>
            <a:ext cx="10103617" cy="759794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3" name="グループ化 32"/>
          <p:cNvGrpSpPr/>
          <p:nvPr/>
        </p:nvGrpSpPr>
        <p:grpSpPr>
          <a:xfrm>
            <a:off x="3743912" y="1539018"/>
            <a:ext cx="3088752" cy="1281607"/>
            <a:chOff x="3340623" y="816529"/>
            <a:chExt cx="3088752" cy="1054669"/>
          </a:xfrm>
        </p:grpSpPr>
        <p:sp>
          <p:nvSpPr>
            <p:cNvPr id="34" name="円/楕円 33"/>
            <p:cNvSpPr/>
            <p:nvPr/>
          </p:nvSpPr>
          <p:spPr>
            <a:xfrm>
              <a:off x="3340623" y="816529"/>
              <a:ext cx="3088752" cy="1054669"/>
            </a:xfrm>
            <a:prstGeom prst="ellipse">
              <a:avLst/>
            </a:prstGeom>
            <a:solidFill>
              <a:schemeClr val="accent1">
                <a:lumMod val="40000"/>
                <a:lumOff val="60000"/>
              </a:schemeClr>
            </a:solidFill>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3773780" y="936488"/>
              <a:ext cx="2318062" cy="810489"/>
            </a:xfrm>
            <a:prstGeom prst="rect">
              <a:avLst/>
            </a:prstGeom>
            <a:noFill/>
          </p:spPr>
          <p:txBody>
            <a:bodyPr wrap="none" rtlCol="0">
              <a:spAutoFit/>
            </a:bodyPr>
            <a:lstStyle/>
            <a:p>
              <a:pPr algn="ctr"/>
              <a:r>
                <a:rPr lang="ja-JP" altLang="en-US" dirty="0">
                  <a:latin typeface="メイリオ"/>
                  <a:ea typeface="メイリオ"/>
                  <a:cs typeface="メイリオ"/>
                </a:rPr>
                <a:t>＜ヒアリング調査</a:t>
              </a:r>
              <a:r>
                <a:rPr lang="ja-JP" altLang="en-US" dirty="0" smtClean="0">
                  <a:latin typeface="メイリオ"/>
                  <a:ea typeface="メイリオ"/>
                  <a:cs typeface="メイリオ"/>
                </a:rPr>
                <a:t>＞</a:t>
              </a:r>
              <a:endParaRPr lang="en-US" altLang="ja-JP" dirty="0" smtClean="0">
                <a:latin typeface="メイリオ"/>
                <a:ea typeface="メイリオ"/>
                <a:cs typeface="メイリオ"/>
              </a:endParaRPr>
            </a:p>
            <a:p>
              <a:pPr algn="ctr"/>
              <a:r>
                <a:rPr lang="ja-JP" altLang="en-US" sz="1600" dirty="0" smtClean="0">
                  <a:latin typeface="メイリオ"/>
                  <a:ea typeface="メイリオ"/>
                  <a:cs typeface="メイリオ"/>
                </a:rPr>
                <a:t>子育てサロンのぞみ</a:t>
              </a:r>
              <a:endParaRPr lang="en-US" altLang="ja-JP" sz="1600" dirty="0">
                <a:latin typeface="メイリオ"/>
                <a:ea typeface="メイリオ"/>
                <a:cs typeface="メイリオ"/>
              </a:endParaRPr>
            </a:p>
            <a:p>
              <a:pPr algn="ctr"/>
              <a:r>
                <a:rPr lang="en-US" altLang="ja-JP" sz="1200" dirty="0">
                  <a:latin typeface="メイリオ"/>
                  <a:ea typeface="メイリオ"/>
                  <a:cs typeface="メイリオ"/>
                </a:rPr>
                <a:t>2017</a:t>
              </a:r>
              <a:r>
                <a:rPr lang="ja-JP" altLang="en-US" sz="1200" dirty="0">
                  <a:latin typeface="メイリオ"/>
                  <a:ea typeface="メイリオ"/>
                  <a:cs typeface="メイリオ"/>
                </a:rPr>
                <a:t>年</a:t>
              </a:r>
              <a:r>
                <a:rPr lang="en-US" altLang="ja-JP" sz="1200" dirty="0">
                  <a:latin typeface="メイリオ"/>
                  <a:ea typeface="メイリオ"/>
                  <a:cs typeface="メイリオ"/>
                </a:rPr>
                <a:t>1</a:t>
              </a:r>
              <a:r>
                <a:rPr lang="ja-JP" altLang="en-US" sz="1200" dirty="0">
                  <a:latin typeface="メイリオ"/>
                  <a:ea typeface="メイリオ"/>
                  <a:cs typeface="メイリオ"/>
                </a:rPr>
                <a:t>月</a:t>
              </a:r>
              <a:r>
                <a:rPr lang="en-US" altLang="ja-JP" sz="1200" dirty="0">
                  <a:latin typeface="メイリオ"/>
                  <a:ea typeface="メイリオ"/>
                  <a:cs typeface="メイリオ"/>
                </a:rPr>
                <a:t>19</a:t>
              </a:r>
              <a:r>
                <a:rPr lang="ja-JP" altLang="en-US" sz="1200" dirty="0">
                  <a:latin typeface="メイリオ"/>
                  <a:ea typeface="メイリオ"/>
                  <a:cs typeface="メイリオ"/>
                </a:rPr>
                <a:t>日</a:t>
              </a:r>
              <a:r>
                <a:rPr lang="en-US" altLang="ja-JP" sz="1200" dirty="0">
                  <a:latin typeface="メイリオ"/>
                  <a:ea typeface="メイリオ"/>
                  <a:cs typeface="メイリオ"/>
                </a:rPr>
                <a:t>(</a:t>
              </a:r>
              <a:r>
                <a:rPr lang="ja-JP" altLang="en-US" sz="1200" dirty="0">
                  <a:latin typeface="メイリオ"/>
                  <a:ea typeface="メイリオ"/>
                  <a:cs typeface="メイリオ"/>
                </a:rPr>
                <a:t>木</a:t>
              </a:r>
              <a:r>
                <a:rPr lang="en-US" altLang="ja-JP" sz="1200" dirty="0" smtClean="0">
                  <a:latin typeface="メイリオ"/>
                  <a:ea typeface="メイリオ"/>
                  <a:cs typeface="メイリオ"/>
                </a:rPr>
                <a:t>)</a:t>
              </a:r>
              <a:endParaRPr lang="en-US" altLang="ja-JP" sz="1200" dirty="0">
                <a:latin typeface="メイリオ"/>
                <a:ea typeface="メイリオ"/>
                <a:cs typeface="メイリオ"/>
              </a:endParaRPr>
            </a:p>
            <a:p>
              <a:pPr algn="ctr"/>
              <a:r>
                <a:rPr lang="en-US" altLang="ja-JP" sz="1200" dirty="0">
                  <a:latin typeface="メイリオ"/>
                  <a:ea typeface="メイリオ"/>
                  <a:cs typeface="メイリオ"/>
                </a:rPr>
                <a:t>0</a:t>
              </a:r>
              <a:r>
                <a:rPr lang="ja-JP" altLang="en-US" sz="1200" dirty="0">
                  <a:latin typeface="メイリオ"/>
                  <a:ea typeface="メイリオ"/>
                  <a:cs typeface="メイリオ"/>
                </a:rPr>
                <a:t>歳～</a:t>
              </a:r>
              <a:r>
                <a:rPr lang="en-US" altLang="ja-JP" sz="1200" dirty="0">
                  <a:latin typeface="メイリオ"/>
                  <a:ea typeface="メイリオ"/>
                  <a:cs typeface="メイリオ"/>
                </a:rPr>
                <a:t>5</a:t>
              </a:r>
              <a:r>
                <a:rPr lang="ja-JP" altLang="en-US" sz="1200" dirty="0">
                  <a:latin typeface="メイリオ"/>
                  <a:ea typeface="メイリオ"/>
                  <a:cs typeface="メイリオ"/>
                </a:rPr>
                <a:t>歳の子供を持つ母親</a:t>
              </a:r>
              <a:r>
                <a:rPr lang="en-US" altLang="ja-JP" sz="1200" dirty="0">
                  <a:latin typeface="メイリオ"/>
                  <a:ea typeface="メイリオ"/>
                  <a:cs typeface="メイリオ"/>
                </a:rPr>
                <a:t>6</a:t>
              </a:r>
              <a:r>
                <a:rPr lang="ja-JP" altLang="en-US" sz="1200" dirty="0">
                  <a:latin typeface="メイリオ"/>
                  <a:ea typeface="メイリオ"/>
                  <a:cs typeface="メイリオ"/>
                </a:rPr>
                <a:t>人</a:t>
              </a:r>
              <a:endParaRPr lang="en-US" altLang="ja-JP" sz="1200" dirty="0">
                <a:latin typeface="メイリオ"/>
                <a:ea typeface="メイリオ"/>
                <a:cs typeface="メイリオ"/>
              </a:endParaRPr>
            </a:p>
          </p:txBody>
        </p:sp>
      </p:grpSp>
      <p:grpSp>
        <p:nvGrpSpPr>
          <p:cNvPr id="18" name="グループ化 17"/>
          <p:cNvGrpSpPr/>
          <p:nvPr/>
        </p:nvGrpSpPr>
        <p:grpSpPr>
          <a:xfrm>
            <a:off x="222554" y="1766180"/>
            <a:ext cx="4114746" cy="3986405"/>
            <a:chOff x="5029254" y="2318512"/>
            <a:chExt cx="4114746" cy="3986405"/>
          </a:xfrm>
        </p:grpSpPr>
        <p:graphicFrame>
          <p:nvGraphicFramePr>
            <p:cNvPr id="9" name="グラフ 8"/>
            <p:cNvGraphicFramePr/>
            <p:nvPr>
              <p:extLst/>
            </p:nvPr>
          </p:nvGraphicFramePr>
          <p:xfrm>
            <a:off x="5029254" y="2318512"/>
            <a:ext cx="4114746" cy="3986405"/>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グループ化 11"/>
            <p:cNvGrpSpPr/>
            <p:nvPr/>
          </p:nvGrpSpPr>
          <p:grpSpPr>
            <a:xfrm>
              <a:off x="5621839" y="2703322"/>
              <a:ext cx="2451354" cy="2451354"/>
              <a:chOff x="5621839" y="2703322"/>
              <a:chExt cx="2451354" cy="2451354"/>
            </a:xfrm>
          </p:grpSpPr>
          <p:sp>
            <p:nvSpPr>
              <p:cNvPr id="14" name="テキスト ボックス 13"/>
              <p:cNvSpPr txBox="1"/>
              <p:nvPr/>
            </p:nvSpPr>
            <p:spPr>
              <a:xfrm>
                <a:off x="6969905" y="2983663"/>
                <a:ext cx="697627" cy="400110"/>
              </a:xfrm>
              <a:prstGeom prst="rect">
                <a:avLst/>
              </a:prstGeom>
              <a:noFill/>
            </p:spPr>
            <p:txBody>
              <a:bodyPr wrap="none" rtlCol="0">
                <a:spAutoFit/>
              </a:bodyPr>
              <a:lstStyle/>
              <a:p>
                <a:r>
                  <a:rPr kumimoji="1" lang="ja-JP" altLang="en-US" sz="2000" dirty="0" smtClean="0">
                    <a:latin typeface="メイリオ"/>
                    <a:ea typeface="メイリオ"/>
                    <a:cs typeface="メイリオ"/>
                  </a:rPr>
                  <a:t>満足</a:t>
                </a:r>
                <a:endParaRPr kumimoji="1" lang="ja-JP" altLang="en-US" sz="2000" dirty="0">
                  <a:latin typeface="メイリオ"/>
                  <a:ea typeface="メイリオ"/>
                  <a:cs typeface="メイリオ"/>
                </a:endParaRPr>
              </a:p>
            </p:txBody>
          </p:sp>
          <p:sp>
            <p:nvSpPr>
              <p:cNvPr id="36" name="テキスト ボックス 35"/>
              <p:cNvSpPr txBox="1"/>
              <p:nvPr/>
            </p:nvSpPr>
            <p:spPr>
              <a:xfrm>
                <a:off x="6831313" y="4110071"/>
                <a:ext cx="1210588" cy="400110"/>
              </a:xfrm>
              <a:prstGeom prst="rect">
                <a:avLst/>
              </a:prstGeom>
              <a:noFill/>
            </p:spPr>
            <p:txBody>
              <a:bodyPr wrap="none" rtlCol="0">
                <a:spAutoFit/>
              </a:bodyPr>
              <a:lstStyle/>
              <a:p>
                <a:r>
                  <a:rPr kumimoji="1" lang="ja-JP" altLang="en-US" sz="2000" dirty="0" smtClean="0">
                    <a:latin typeface="メイリオ"/>
                    <a:ea typeface="メイリオ"/>
                    <a:cs typeface="メイリオ"/>
                  </a:rPr>
                  <a:t>少し不満</a:t>
                </a:r>
                <a:endParaRPr kumimoji="1" lang="ja-JP" altLang="en-US" sz="2000" dirty="0">
                  <a:latin typeface="メイリオ"/>
                  <a:ea typeface="メイリオ"/>
                  <a:cs typeface="メイリオ"/>
                </a:endParaRPr>
              </a:p>
            </p:txBody>
          </p:sp>
          <p:sp>
            <p:nvSpPr>
              <p:cNvPr id="37" name="テキスト ボックス 36"/>
              <p:cNvSpPr txBox="1"/>
              <p:nvPr/>
            </p:nvSpPr>
            <p:spPr>
              <a:xfrm>
                <a:off x="5877206" y="4105803"/>
                <a:ext cx="697627" cy="400110"/>
              </a:xfrm>
              <a:prstGeom prst="rect">
                <a:avLst/>
              </a:prstGeom>
              <a:noFill/>
            </p:spPr>
            <p:txBody>
              <a:bodyPr wrap="none" rtlCol="0">
                <a:spAutoFit/>
              </a:bodyPr>
              <a:lstStyle/>
              <a:p>
                <a:r>
                  <a:rPr kumimoji="1" lang="ja-JP" altLang="en-US" sz="2000" dirty="0" smtClean="0">
                    <a:latin typeface="メイリオ"/>
                    <a:ea typeface="メイリオ"/>
                    <a:cs typeface="メイリオ"/>
                  </a:rPr>
                  <a:t>不満</a:t>
                </a:r>
                <a:endParaRPr kumimoji="1" lang="ja-JP" altLang="en-US" sz="2000" dirty="0">
                  <a:latin typeface="メイリオ"/>
                  <a:ea typeface="メイリオ"/>
                  <a:cs typeface="メイリオ"/>
                </a:endParaRPr>
              </a:p>
            </p:txBody>
          </p:sp>
          <p:sp>
            <p:nvSpPr>
              <p:cNvPr id="15" name="パイ 14"/>
              <p:cNvSpPr/>
              <p:nvPr/>
            </p:nvSpPr>
            <p:spPr>
              <a:xfrm>
                <a:off x="5621839" y="2703322"/>
                <a:ext cx="2451354" cy="2451354"/>
              </a:xfrm>
              <a:prstGeom prst="pie">
                <a:avLst>
                  <a:gd name="adj1" fmla="val 19696998"/>
                  <a:gd name="adj2" fmla="val 13392540"/>
                </a:avLst>
              </a:prstGeom>
              <a:noFill/>
              <a:ln w="571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8" name="テキスト ボックス 37"/>
              <p:cNvSpPr txBox="1"/>
              <p:nvPr/>
            </p:nvSpPr>
            <p:spPr>
              <a:xfrm>
                <a:off x="5921611" y="2921496"/>
                <a:ext cx="954107" cy="400110"/>
              </a:xfrm>
              <a:prstGeom prst="rect">
                <a:avLst/>
              </a:prstGeom>
              <a:noFill/>
            </p:spPr>
            <p:txBody>
              <a:bodyPr wrap="none" rtlCol="0">
                <a:spAutoFit/>
              </a:bodyPr>
              <a:lstStyle/>
              <a:p>
                <a:r>
                  <a:rPr kumimoji="1" lang="ja-JP" altLang="en-US" sz="2000" dirty="0" smtClean="0">
                    <a:latin typeface="メイリオ"/>
                    <a:ea typeface="メイリオ"/>
                    <a:cs typeface="メイリオ"/>
                  </a:rPr>
                  <a:t>その他</a:t>
                </a:r>
                <a:endParaRPr kumimoji="1" lang="ja-JP" altLang="en-US" sz="2000" dirty="0">
                  <a:latin typeface="メイリオ"/>
                  <a:ea typeface="メイリオ"/>
                  <a:cs typeface="メイリオ"/>
                </a:endParaRPr>
              </a:p>
            </p:txBody>
          </p:sp>
        </p:grpSp>
      </p:grpSp>
      <p:sp>
        <p:nvSpPr>
          <p:cNvPr id="2" name="タイトル 1"/>
          <p:cNvSpPr>
            <a:spLocks noGrp="1"/>
          </p:cNvSpPr>
          <p:nvPr>
            <p:ph type="title"/>
          </p:nvPr>
        </p:nvSpPr>
        <p:spPr>
          <a:xfrm>
            <a:off x="18326" y="7324"/>
            <a:ext cx="9144000" cy="900000"/>
          </a:xfrm>
          <a:solidFill>
            <a:schemeClr val="accent1">
              <a:lumMod val="60000"/>
              <a:lumOff val="40000"/>
            </a:schemeClr>
          </a:solidFill>
          <a:effectLst>
            <a:softEdge rad="127000"/>
          </a:effectLst>
        </p:spPr>
        <p:txBody>
          <a:bodyPr>
            <a:normAutofit/>
          </a:bodyPr>
          <a:lstStyle/>
          <a:p>
            <a:r>
              <a:rPr kumimoji="1" lang="ja-JP" altLang="en-US" sz="3600" dirty="0">
                <a:solidFill>
                  <a:srgbClr val="191919"/>
                </a:solidFill>
                <a:latin typeface="メイリオ" panose="020B0604030504040204" pitchFamily="50" charset="-128"/>
                <a:ea typeface="メイリオ" panose="020B0604030504040204" pitchFamily="50" charset="-128"/>
                <a:cs typeface="メイリオ"/>
              </a:rPr>
              <a:t>福祉情報の不足</a:t>
            </a:r>
          </a:p>
        </p:txBody>
      </p:sp>
      <p:sp>
        <p:nvSpPr>
          <p:cNvPr id="13" name="テキスト ボックス 12"/>
          <p:cNvSpPr txBox="1"/>
          <p:nvPr/>
        </p:nvSpPr>
        <p:spPr>
          <a:xfrm>
            <a:off x="638629" y="1885043"/>
            <a:ext cx="184666" cy="369332"/>
          </a:xfrm>
          <a:prstGeom prst="rect">
            <a:avLst/>
          </a:prstGeom>
          <a:noFill/>
        </p:spPr>
        <p:txBody>
          <a:bodyPr wrap="none" rtlCol="0">
            <a:spAutoFit/>
          </a:bodyPr>
          <a:lstStyle/>
          <a:p>
            <a:endParaRPr kumimoji="1" lang="ja-JP" altLang="en-US" dirty="0">
              <a:latin typeface="メイリオ" panose="020B0604030504040204" pitchFamily="50" charset="-128"/>
              <a:ea typeface="メイリオ" panose="020B0604030504040204" pitchFamily="50" charset="-128"/>
            </a:endParaRPr>
          </a:p>
        </p:txBody>
      </p:sp>
      <p:sp>
        <p:nvSpPr>
          <p:cNvPr id="35" name="テキスト ボックス 34"/>
          <p:cNvSpPr txBox="1"/>
          <p:nvPr/>
        </p:nvSpPr>
        <p:spPr>
          <a:xfrm>
            <a:off x="356471" y="1511870"/>
            <a:ext cx="3262432" cy="461665"/>
          </a:xfrm>
          <a:prstGeom prst="rect">
            <a:avLst/>
          </a:prstGeom>
          <a:noFill/>
        </p:spPr>
        <p:txBody>
          <a:bodyPr wrap="none" rtlCol="0">
            <a:spAutoFit/>
          </a:bodyPr>
          <a:lstStyle/>
          <a:p>
            <a:r>
              <a:rPr lang="ja-JP" altLang="en-US" sz="2400" dirty="0" smtClean="0">
                <a:latin typeface="メイリオ"/>
                <a:ea typeface="メイリオ"/>
                <a:cs typeface="メイリオ"/>
              </a:rPr>
              <a:t>福祉情報の満足度調査</a:t>
            </a:r>
            <a:endParaRPr kumimoji="1" lang="ja-JP" altLang="en-US" sz="2400" dirty="0">
              <a:latin typeface="メイリオ"/>
              <a:ea typeface="メイリオ"/>
              <a:cs typeface="メイリオ"/>
            </a:endParaRPr>
          </a:p>
        </p:txBody>
      </p:sp>
      <p:sp>
        <p:nvSpPr>
          <p:cNvPr id="16" name="テキスト ボックス 15"/>
          <p:cNvSpPr txBox="1"/>
          <p:nvPr/>
        </p:nvSpPr>
        <p:spPr>
          <a:xfrm>
            <a:off x="405753" y="1907103"/>
            <a:ext cx="3278462" cy="246221"/>
          </a:xfrm>
          <a:prstGeom prst="rect">
            <a:avLst/>
          </a:prstGeom>
          <a:noFill/>
        </p:spPr>
        <p:txBody>
          <a:bodyPr wrap="none" rtlCol="0">
            <a:spAutoFit/>
          </a:bodyPr>
          <a:lstStyle/>
          <a:p>
            <a:r>
              <a:rPr kumimoji="1" lang="ja-JP" altLang="en-US" sz="1000" dirty="0">
                <a:latin typeface="メイリオ" panose="020B0604030504040204" pitchFamily="50" charset="-128"/>
                <a:ea typeface="メイリオ" panose="020B0604030504040204" pitchFamily="50" charset="-128"/>
              </a:rPr>
              <a:t>土浦市地域福祉計画アンケート調査</a:t>
            </a: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平成</a:t>
            </a:r>
            <a:r>
              <a:rPr kumimoji="1" lang="en-US" altLang="ja-JP" sz="1000" dirty="0">
                <a:latin typeface="メイリオ" panose="020B0604030504040204" pitchFamily="50" charset="-128"/>
                <a:ea typeface="メイリオ" panose="020B0604030504040204" pitchFamily="50" charset="-128"/>
              </a:rPr>
              <a:t>24</a:t>
            </a:r>
            <a:r>
              <a:rPr kumimoji="1" lang="ja-JP" altLang="en-US" sz="1000" dirty="0">
                <a:latin typeface="メイリオ" panose="020B0604030504040204" pitchFamily="50" charset="-128"/>
                <a:ea typeface="メイリオ" panose="020B0604030504040204" pitchFamily="50" charset="-128"/>
              </a:rPr>
              <a:t>年度</a:t>
            </a: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より</a:t>
            </a:r>
          </a:p>
        </p:txBody>
      </p:sp>
      <p:sp>
        <p:nvSpPr>
          <p:cNvPr id="3" name="スライド番号プレースホルダー 2"/>
          <p:cNvSpPr>
            <a:spLocks noGrp="1"/>
          </p:cNvSpPr>
          <p:nvPr>
            <p:ph type="sldNum" sz="quarter" idx="12"/>
          </p:nvPr>
        </p:nvSpPr>
        <p:spPr/>
        <p:txBody>
          <a:bodyPr/>
          <a:lstStyle/>
          <a:p>
            <a:fld id="{34EE0B4D-4B59-374D-A284-0D27F4B4CF87}" type="slidenum">
              <a:rPr kumimoji="1" lang="ja-JP" altLang="en-US" smtClean="0"/>
              <a:t>20</a:t>
            </a:fld>
            <a:endParaRPr kumimoji="1" lang="ja-JP" altLang="en-US"/>
          </a:p>
        </p:txBody>
      </p:sp>
      <p:sp>
        <p:nvSpPr>
          <p:cNvPr id="31" name="タイトル 1"/>
          <p:cNvSpPr txBox="1">
            <a:spLocks/>
          </p:cNvSpPr>
          <p:nvPr/>
        </p:nvSpPr>
        <p:spPr>
          <a:xfrm>
            <a:off x="818441" y="5993750"/>
            <a:ext cx="7507117" cy="731809"/>
          </a:xfrm>
          <a:prstGeom prst="rect">
            <a:avLst/>
          </a:prstGeom>
          <a:solidFill>
            <a:schemeClr val="bg1"/>
          </a:solidFill>
          <a:ln w="28575" cmpd="sng">
            <a:solidFill>
              <a:srgbClr val="0070C0"/>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defTabSz="914400">
              <a:defRPr/>
            </a:pPr>
            <a:r>
              <a:rPr lang="ja-JP" altLang="en-US" sz="3200" dirty="0" smtClean="0">
                <a:solidFill>
                  <a:schemeClr val="accent1">
                    <a:lumMod val="75000"/>
                  </a:schemeClr>
                </a:solidFill>
                <a:latin typeface="メイリオ" panose="020B0604030504040204" pitchFamily="50" charset="-128"/>
                <a:ea typeface="メイリオ" panose="020B0604030504040204" pitchFamily="50" charset="-128"/>
              </a:rPr>
              <a:t>情報</a:t>
            </a:r>
            <a:r>
              <a:rPr lang="ja-JP" altLang="en-US" sz="3200" dirty="0">
                <a:latin typeface="メイリオ" panose="020B0604030504040204" pitchFamily="50" charset="-128"/>
                <a:ea typeface="メイリオ" panose="020B0604030504040204" pitchFamily="50" charset="-128"/>
              </a:rPr>
              <a:t>が手軽に得られるしくみが必要</a:t>
            </a:r>
            <a:endParaRPr lang="en-US" altLang="ja-JP" sz="3200" dirty="0">
              <a:latin typeface="メイリオ" panose="020B0604030504040204" pitchFamily="50" charset="-128"/>
              <a:ea typeface="メイリオ" panose="020B0604030504040204" pitchFamily="50" charset="-128"/>
            </a:endParaRPr>
          </a:p>
        </p:txBody>
      </p:sp>
      <p:sp>
        <p:nvSpPr>
          <p:cNvPr id="41" name="円/楕円 40"/>
          <p:cNvSpPr/>
          <p:nvPr/>
        </p:nvSpPr>
        <p:spPr>
          <a:xfrm>
            <a:off x="4590326" y="3179708"/>
            <a:ext cx="4197135" cy="2572877"/>
          </a:xfrm>
          <a:prstGeom prst="ellipse">
            <a:avLst/>
          </a:prstGeom>
          <a:solidFill>
            <a:schemeClr val="accent2">
              <a:lumMod val="20000"/>
              <a:lumOff val="80000"/>
            </a:schemeClr>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5705367" y="3383719"/>
            <a:ext cx="2646879" cy="830997"/>
          </a:xfrm>
          <a:prstGeom prst="rect">
            <a:avLst/>
          </a:prstGeom>
        </p:spPr>
        <p:txBody>
          <a:bodyPr wrap="none">
            <a:spAutoFit/>
          </a:bodyPr>
          <a:lstStyle/>
          <a:p>
            <a:pPr algn="ctr"/>
            <a:r>
              <a:rPr lang="ja-JP" altLang="en-US" sz="2400" dirty="0">
                <a:latin typeface="メイリオ"/>
                <a:ea typeface="メイリオ"/>
                <a:cs typeface="メイリオ"/>
              </a:rPr>
              <a:t>コミュニティ間</a:t>
            </a:r>
            <a:r>
              <a:rPr lang="ja-JP" altLang="en-US" sz="2400" dirty="0" smtClean="0">
                <a:latin typeface="メイリオ"/>
                <a:ea typeface="メイリオ"/>
                <a:cs typeface="メイリオ"/>
              </a:rPr>
              <a:t>の</a:t>
            </a:r>
            <a:endParaRPr lang="en-US" altLang="ja-JP" sz="2400" dirty="0" smtClean="0">
              <a:latin typeface="メイリオ"/>
              <a:ea typeface="メイリオ"/>
              <a:cs typeface="メイリオ"/>
            </a:endParaRPr>
          </a:p>
          <a:p>
            <a:pPr algn="ctr"/>
            <a:r>
              <a:rPr lang="ja-JP" altLang="en-US" sz="2400" dirty="0" smtClean="0">
                <a:latin typeface="メイリオ"/>
                <a:ea typeface="メイリオ"/>
                <a:cs typeface="メイリオ"/>
              </a:rPr>
              <a:t>関係</a:t>
            </a:r>
            <a:r>
              <a:rPr lang="ja-JP" altLang="en-US" sz="2400" dirty="0">
                <a:latin typeface="メイリオ"/>
                <a:ea typeface="メイリオ"/>
                <a:cs typeface="メイリオ"/>
              </a:rPr>
              <a:t>の希薄さ</a:t>
            </a:r>
          </a:p>
        </p:txBody>
      </p:sp>
      <p:sp>
        <p:nvSpPr>
          <p:cNvPr id="43" name="正方形/長方形 42"/>
          <p:cNvSpPr/>
          <p:nvPr/>
        </p:nvSpPr>
        <p:spPr>
          <a:xfrm>
            <a:off x="4406301" y="4847895"/>
            <a:ext cx="3648074" cy="461665"/>
          </a:xfrm>
          <a:prstGeom prst="rect">
            <a:avLst/>
          </a:prstGeom>
        </p:spPr>
        <p:txBody>
          <a:bodyPr wrap="square">
            <a:spAutoFit/>
          </a:bodyPr>
          <a:lstStyle/>
          <a:p>
            <a:pPr algn="ctr"/>
            <a:r>
              <a:rPr lang="ja-JP" altLang="en-US" sz="2400" dirty="0" smtClean="0">
                <a:latin typeface="メイリオ"/>
                <a:ea typeface="メイリオ"/>
                <a:cs typeface="メイリオ"/>
              </a:rPr>
              <a:t>得られる情報量に限界</a:t>
            </a:r>
            <a:endParaRPr lang="ja-JP" altLang="en-US" sz="2400" dirty="0">
              <a:latin typeface="メイリオ"/>
              <a:ea typeface="メイリオ"/>
              <a:cs typeface="メイリオ"/>
            </a:endParaRPr>
          </a:p>
        </p:txBody>
      </p:sp>
      <p:pic>
        <p:nvPicPr>
          <p:cNvPr id="44" name="Picture 8" descr="「雑誌 イラスト」の画像検索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7722852" y="4168852"/>
            <a:ext cx="1064609" cy="95457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グループ化 18"/>
          <p:cNvGrpSpPr/>
          <p:nvPr/>
        </p:nvGrpSpPr>
        <p:grpSpPr>
          <a:xfrm>
            <a:off x="4381928" y="3396703"/>
            <a:ext cx="1060894" cy="830997"/>
            <a:chOff x="7110715" y="924659"/>
            <a:chExt cx="1693317" cy="1247141"/>
          </a:xfrm>
        </p:grpSpPr>
        <p:pic>
          <p:nvPicPr>
            <p:cNvPr id="45" name="図 44" descr="soudan.png"/>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56429"/>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7110715" y="944145"/>
              <a:ext cx="1693317" cy="1227655"/>
            </a:xfrm>
            <a:prstGeom prst="rect">
              <a:avLst/>
            </a:prstGeom>
          </p:spPr>
        </p:pic>
        <p:pic>
          <p:nvPicPr>
            <p:cNvPr id="46" name="図 45" descr="soudan.png"/>
            <p:cNvPicPr>
              <a:picLocks noChangeAspect="1"/>
            </p:cNvPicPr>
            <p:nvPr/>
          </p:nvPicPr>
          <p:blipFill>
            <a:blip r:embed="rId6" cstate="screen">
              <a:extLst>
                <a:ext uri="{BEBA8EAE-BF5A-486C-A8C5-ECC9F3942E4B}">
                  <a14:imgProps xmlns:a14="http://schemas.microsoft.com/office/drawing/2010/main">
                    <a14:imgLayer r:embed="rId5">
                      <a14:imgEffect>
                        <a14:backgroundRemoval t="0" b="100000" l="10000" r="98571"/>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7110715" y="924659"/>
              <a:ext cx="1693317" cy="1227655"/>
            </a:xfrm>
            <a:prstGeom prst="rect">
              <a:avLst/>
            </a:prstGeom>
          </p:spPr>
        </p:pic>
      </p:grpSp>
      <p:sp>
        <p:nvSpPr>
          <p:cNvPr id="30" name="角丸四角形 29"/>
          <p:cNvSpPr/>
          <p:nvPr/>
        </p:nvSpPr>
        <p:spPr>
          <a:xfrm>
            <a:off x="301576" y="4715749"/>
            <a:ext cx="3686644" cy="81535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400" dirty="0" smtClean="0">
                <a:solidFill>
                  <a:srgbClr val="191919"/>
                </a:solidFill>
                <a:latin typeface="メイリオ"/>
                <a:ea typeface="メイリオ"/>
                <a:cs typeface="メイリオ"/>
              </a:rPr>
              <a:t>67.7%</a:t>
            </a:r>
            <a:r>
              <a:rPr kumimoji="1" lang="ja-JP" altLang="en-US" sz="2400" dirty="0" smtClean="0">
                <a:solidFill>
                  <a:srgbClr val="191919"/>
                </a:solidFill>
                <a:latin typeface="メイリオ"/>
                <a:ea typeface="メイリオ"/>
                <a:cs typeface="メイリオ"/>
              </a:rPr>
              <a:t>が情報入手に不満</a:t>
            </a:r>
            <a:endParaRPr kumimoji="1" lang="en-US" altLang="ja-JP" sz="2400" dirty="0" smtClean="0">
              <a:solidFill>
                <a:srgbClr val="191919"/>
              </a:solidFill>
              <a:latin typeface="メイリオ"/>
              <a:ea typeface="メイリオ"/>
              <a:cs typeface="メイリオ"/>
            </a:endParaRPr>
          </a:p>
        </p:txBody>
      </p:sp>
      <p:sp>
        <p:nvSpPr>
          <p:cNvPr id="32" name="コンテンツ プレースホルダー 2"/>
          <p:cNvSpPr txBox="1">
            <a:spLocks/>
          </p:cNvSpPr>
          <p:nvPr/>
        </p:nvSpPr>
        <p:spPr>
          <a:xfrm>
            <a:off x="0" y="892900"/>
            <a:ext cx="2076450" cy="758377"/>
          </a:xfrm>
          <a:prstGeom prst="rect">
            <a:avLst/>
          </a:prstGeom>
        </p:spPr>
        <p:txBody>
          <a:bodyPr>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en-US" altLang="ja-JP" dirty="0" smtClean="0">
                <a:solidFill>
                  <a:srgbClr val="525252"/>
                </a:solidFill>
                <a:latin typeface="メイリオ"/>
                <a:ea typeface="メイリオ"/>
                <a:cs typeface="メイリオ"/>
              </a:rPr>
              <a:t>【</a:t>
            </a:r>
            <a:r>
              <a:rPr lang="ja-JP" altLang="en-US" dirty="0" smtClean="0">
                <a:solidFill>
                  <a:srgbClr val="525252"/>
                </a:solidFill>
                <a:latin typeface="メイリオ"/>
                <a:ea typeface="メイリオ"/>
                <a:cs typeface="メイリオ"/>
              </a:rPr>
              <a:t>背景</a:t>
            </a:r>
            <a:r>
              <a:rPr lang="en-US" altLang="ja-JP" dirty="0" smtClean="0">
                <a:solidFill>
                  <a:srgbClr val="525252"/>
                </a:solidFill>
                <a:latin typeface="メイリオ"/>
                <a:ea typeface="メイリオ"/>
                <a:cs typeface="メイリオ"/>
              </a:rPr>
              <a:t>】</a:t>
            </a:r>
            <a:endParaRPr lang="en-US" altLang="ja-JP" dirty="0">
              <a:solidFill>
                <a:srgbClr val="525252"/>
              </a:solidFill>
              <a:latin typeface="メイリオ"/>
              <a:ea typeface="メイリオ"/>
              <a:cs typeface="メイリオ"/>
            </a:endParaRPr>
          </a:p>
        </p:txBody>
      </p:sp>
      <p:grpSp>
        <p:nvGrpSpPr>
          <p:cNvPr id="39" name="図形グループ 38"/>
          <p:cNvGrpSpPr/>
          <p:nvPr/>
        </p:nvGrpSpPr>
        <p:grpSpPr>
          <a:xfrm>
            <a:off x="7495230" y="110855"/>
            <a:ext cx="1648770" cy="1301337"/>
            <a:chOff x="7390543" y="144363"/>
            <a:chExt cx="1648770" cy="1301337"/>
          </a:xfrm>
        </p:grpSpPr>
        <p:sp>
          <p:nvSpPr>
            <p:cNvPr id="47" name="円/楕円 46"/>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8" name="図形グループ 47"/>
            <p:cNvGrpSpPr/>
            <p:nvPr/>
          </p:nvGrpSpPr>
          <p:grpSpPr>
            <a:xfrm>
              <a:off x="7552261" y="144363"/>
              <a:ext cx="1303216" cy="1301337"/>
              <a:chOff x="4690951" y="647548"/>
              <a:chExt cx="1303216" cy="1301337"/>
            </a:xfrm>
          </p:grpSpPr>
          <p:grpSp>
            <p:nvGrpSpPr>
              <p:cNvPr id="50" name="図形グループ 49"/>
              <p:cNvGrpSpPr/>
              <p:nvPr/>
            </p:nvGrpSpPr>
            <p:grpSpPr>
              <a:xfrm>
                <a:off x="4690951" y="1229090"/>
                <a:ext cx="1303216" cy="719795"/>
                <a:chOff x="4690951" y="1229090"/>
                <a:chExt cx="1303216" cy="719795"/>
              </a:xfrm>
            </p:grpSpPr>
            <p:pic>
              <p:nvPicPr>
                <p:cNvPr id="52" name="図 51" descr="119059m.jpg"/>
                <p:cNvPicPr>
                  <a:picLocks noChangeAspect="1"/>
                </p:cNvPicPr>
                <p:nvPr/>
              </p:nvPicPr>
              <p:blipFill>
                <a:blip r:embed="rId7" cstate="screen">
                  <a:extLst>
                    <a:ext uri="{BEBA8EAE-BF5A-486C-A8C5-ECC9F3942E4B}">
                      <a14:imgProps xmlns:a14="http://schemas.microsoft.com/office/drawing/2010/main">
                        <a14:imgLayer r:embed="rId8">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53" name="図 52" descr="119059m.jpg"/>
                <p:cNvPicPr>
                  <a:picLocks noChangeAspect="1"/>
                </p:cNvPicPr>
                <p:nvPr/>
              </p:nvPicPr>
              <p:blipFill>
                <a:blip r:embed="rId7" cstate="screen">
                  <a:extLst>
                    <a:ext uri="{BEBA8EAE-BF5A-486C-A8C5-ECC9F3942E4B}">
                      <a14:imgProps xmlns:a14="http://schemas.microsoft.com/office/drawing/2010/main">
                        <a14:imgLayer r:embed="rId9">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51" name="図 50" descr="30571.png"/>
              <p:cNvPicPr>
                <a:picLocks noChangeAspect="1"/>
              </p:cNvPicPr>
              <p:nvPr/>
            </p:nvPicPr>
            <p:blipFill>
              <a:blip r:embed="rId10" cstate="screen">
                <a:duotone>
                  <a:schemeClr val="accent1">
                    <a:shade val="45000"/>
                    <a:satMod val="135000"/>
                  </a:schemeClr>
                  <a:prstClr val="white"/>
                </a:duotone>
                <a:alphaModFix/>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49" name="角丸四角形 48"/>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人材・スキル</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pic>
        <p:nvPicPr>
          <p:cNvPr id="29" name="図 2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92792" y="1329419"/>
            <a:ext cx="2294669" cy="1721002"/>
          </a:xfrm>
          <a:prstGeom prst="rect">
            <a:avLst/>
          </a:prstGeom>
          <a:ln>
            <a:noFill/>
          </a:ln>
          <a:effectLst>
            <a:softEdge rad="112500"/>
          </a:effectLst>
        </p:spPr>
      </p:pic>
      <p:pic>
        <p:nvPicPr>
          <p:cNvPr id="55" name="図 54" descr="icon_009970_256.jpg"/>
          <p:cNvPicPr>
            <a:picLocks noChangeAspect="1"/>
          </p:cNvPicPr>
          <p:nvPr/>
        </p:nvPicPr>
        <p:blipFill>
          <a:blip r:embed="rId13">
            <a:biLevel thresh="75000"/>
            <a:extLst>
              <a:ext uri="{BEBA8EAE-BF5A-486C-A8C5-ECC9F3942E4B}">
                <a14:imgProps xmlns:a14="http://schemas.microsoft.com/office/drawing/2010/main">
                  <a14:imgLayer r:embed="rId14">
                    <a14:imgEffect>
                      <a14:backgroundRemoval t="9766" b="89844" l="0" r="100000">
                        <a14:foregroundMark x1="64844" y1="30859" x2="64844" y2="30859"/>
                        <a14:foregroundMark x1="95313" y1="30859" x2="95313" y2="30859"/>
                        <a14:foregroundMark x1="27344" y1="78906" x2="27344" y2="78906"/>
                        <a14:foregroundMark x1="20313" y1="69922" x2="20313" y2="69922"/>
                        <a14:foregroundMark x1="34766" y1="82813" x2="34766" y2="82813"/>
                      </a14:backgroundRemoval>
                    </a14:imgEffect>
                  </a14:imgLayer>
                </a14:imgProps>
              </a:ext>
              <a:ext uri="{28A0092B-C50C-407E-A947-70E740481C1C}">
                <a14:useLocalDpi xmlns:a14="http://schemas.microsoft.com/office/drawing/2010/main" val="0"/>
              </a:ext>
            </a:extLst>
          </a:blip>
          <a:stretch>
            <a:fillRect/>
          </a:stretch>
        </p:blipFill>
        <p:spPr>
          <a:xfrm>
            <a:off x="203041" y="110855"/>
            <a:ext cx="871176" cy="682961"/>
          </a:xfrm>
          <a:prstGeom prst="rect">
            <a:avLst/>
          </a:prstGeom>
        </p:spPr>
      </p:pic>
    </p:spTree>
    <p:extLst>
      <p:ext uri="{BB962C8B-B14F-4D97-AF65-F5344CB8AC3E}">
        <p14:creationId xmlns:p14="http://schemas.microsoft.com/office/powerpoint/2010/main" val="12809438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19567" y="-464949"/>
            <a:ext cx="10103617" cy="759794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0" y="16974"/>
            <a:ext cx="9144000" cy="900000"/>
          </a:xfrm>
          <a:solidFill>
            <a:schemeClr val="accent1">
              <a:lumMod val="60000"/>
              <a:lumOff val="40000"/>
            </a:schemeClr>
          </a:solidFill>
          <a:effectLst>
            <a:softEdge rad="127000"/>
          </a:effectLst>
        </p:spPr>
        <p:txBody>
          <a:bodyPr>
            <a:normAutofit/>
          </a:bodyPr>
          <a:lstStyle/>
          <a:p>
            <a:r>
              <a:rPr lang="ja-JP" altLang="en-US" sz="3600" dirty="0">
                <a:solidFill>
                  <a:srgbClr val="191919"/>
                </a:solidFill>
                <a:latin typeface="メイリオ" panose="020B0604030504040204" pitchFamily="50" charset="-128"/>
                <a:ea typeface="メイリオ" panose="020B0604030504040204" pitchFamily="50" charset="-128"/>
                <a:cs typeface="メイリオ"/>
              </a:rPr>
              <a:t>将来的</a:t>
            </a:r>
            <a:r>
              <a:rPr lang="ja-JP" altLang="en-US" sz="3600" dirty="0" smtClean="0">
                <a:solidFill>
                  <a:srgbClr val="191919"/>
                </a:solidFill>
                <a:latin typeface="メイリオ" panose="020B0604030504040204" pitchFamily="50" charset="-128"/>
                <a:ea typeface="メイリオ" panose="020B0604030504040204" pitchFamily="50" charset="-128"/>
                <a:cs typeface="メイリオ"/>
              </a:rPr>
              <a:t>な</a:t>
            </a:r>
            <a:r>
              <a:rPr kumimoji="1" lang="ja-JP" altLang="en-US" sz="3600" dirty="0" smtClean="0">
                <a:solidFill>
                  <a:srgbClr val="191919"/>
                </a:solidFill>
                <a:latin typeface="メイリオ" panose="020B0604030504040204" pitchFamily="50" charset="-128"/>
                <a:ea typeface="メイリオ" panose="020B0604030504040204" pitchFamily="50" charset="-128"/>
                <a:cs typeface="メイリオ"/>
              </a:rPr>
              <a:t>人材不足</a:t>
            </a:r>
            <a:endParaRPr kumimoji="1" lang="ja-JP" altLang="en-US" sz="3600" dirty="0">
              <a:solidFill>
                <a:srgbClr val="191919"/>
              </a:solidFill>
              <a:latin typeface="メイリオ" panose="020B0604030504040204" pitchFamily="50" charset="-128"/>
              <a:ea typeface="メイリオ" panose="020B0604030504040204" pitchFamily="50" charset="-128"/>
              <a:cs typeface="メイリオ"/>
            </a:endParaRPr>
          </a:p>
        </p:txBody>
      </p:sp>
      <p:graphicFrame>
        <p:nvGraphicFramePr>
          <p:cNvPr id="6" name="グラフ 5"/>
          <p:cNvGraphicFramePr>
            <a:graphicFrameLocks/>
          </p:cNvGraphicFramePr>
          <p:nvPr>
            <p:extLst/>
          </p:nvPr>
        </p:nvGraphicFramePr>
        <p:xfrm>
          <a:off x="165669" y="1821678"/>
          <a:ext cx="4762500" cy="2768599"/>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165669" y="1444454"/>
            <a:ext cx="4379725" cy="246221"/>
          </a:xfrm>
          <a:prstGeom prst="rect">
            <a:avLst/>
          </a:prstGeom>
          <a:noFill/>
        </p:spPr>
        <p:txBody>
          <a:bodyPr wrap="none" rtlCol="0">
            <a:spAutoFit/>
          </a:bodyPr>
          <a:lstStyle/>
          <a:p>
            <a:r>
              <a:rPr kumimoji="1" lang="ja-JP" altLang="en-US" sz="1000" dirty="0">
                <a:latin typeface="メイリオ" panose="020B0604030504040204" pitchFamily="50" charset="-128"/>
                <a:ea typeface="メイリオ" panose="020B0604030504040204" pitchFamily="50" charset="-128"/>
              </a:rPr>
              <a:t>厚生労働省</a:t>
            </a:r>
            <a:r>
              <a:rPr kumimoji="1" lang="en-US" altLang="ja-JP" sz="1000" dirty="0">
                <a:latin typeface="メイリオ" panose="020B0604030504040204" pitchFamily="50" charset="-128"/>
                <a:ea typeface="メイリオ" panose="020B0604030504040204" pitchFamily="50" charset="-128"/>
              </a:rPr>
              <a:t> 2025</a:t>
            </a:r>
            <a:r>
              <a:rPr kumimoji="1" lang="ja-JP" altLang="en-US" sz="1000" dirty="0">
                <a:latin typeface="メイリオ" panose="020B0604030504040204" pitchFamily="50" charset="-128"/>
                <a:ea typeface="メイリオ" panose="020B0604030504040204" pitchFamily="50" charset="-128"/>
              </a:rPr>
              <a:t>年に向けた介護人材にかかる需要推計</a:t>
            </a: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確定値</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について</a:t>
            </a:r>
            <a:endParaRPr kumimoji="1" lang="ja-JP" altLang="en-US" sz="1000" dirty="0">
              <a:latin typeface="メイリオ" panose="020B0604030504040204" pitchFamily="50" charset="-128"/>
              <a:ea typeface="メイリオ" panose="020B0604030504040204" pitchFamily="50" charset="-128"/>
            </a:endParaRPr>
          </a:p>
        </p:txBody>
      </p:sp>
      <p:sp>
        <p:nvSpPr>
          <p:cNvPr id="16" name="角丸四角形吹き出し 15"/>
          <p:cNvSpPr/>
          <p:nvPr/>
        </p:nvSpPr>
        <p:spPr>
          <a:xfrm>
            <a:off x="4928169" y="1643645"/>
            <a:ext cx="3519860" cy="2047878"/>
          </a:xfrm>
          <a:prstGeom prst="wedgeRoundRectCallout">
            <a:avLst>
              <a:gd name="adj1" fmla="val 40858"/>
              <a:gd name="adj2" fmla="val 55720"/>
              <a:gd name="adj3" fmla="val 16667"/>
            </a:avLst>
          </a:prstGeom>
          <a:solidFill>
            <a:schemeClr val="bg1"/>
          </a:solidFill>
          <a:ln w="19050" cmpd="sng">
            <a:solidFill>
              <a:srgbClr val="52525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ysClr val="windowText" lastClr="000000"/>
                </a:solidFill>
                <a:latin typeface="メイリオ" panose="020B0604030504040204" pitchFamily="50" charset="-128"/>
                <a:ea typeface="メイリオ" panose="020B0604030504040204" pitchFamily="50" charset="-128"/>
                <a:cs typeface="メイリオ"/>
              </a:rPr>
              <a:t>将来的には高齢者数に比べて介護</a:t>
            </a:r>
            <a:r>
              <a:rPr lang="ja-JP" altLang="en-US" sz="2000" dirty="0">
                <a:solidFill>
                  <a:sysClr val="windowText" lastClr="000000"/>
                </a:solidFill>
                <a:latin typeface="メイリオ" panose="020B0604030504040204" pitchFamily="50" charset="-128"/>
                <a:ea typeface="メイリオ" panose="020B0604030504040204" pitchFamily="50" charset="-128"/>
                <a:cs typeface="メイリオ"/>
              </a:rPr>
              <a:t>職員数</a:t>
            </a:r>
            <a:r>
              <a:rPr lang="ja-JP" altLang="en-US" sz="2000" dirty="0" smtClean="0">
                <a:solidFill>
                  <a:sysClr val="windowText" lastClr="000000"/>
                </a:solidFill>
                <a:latin typeface="メイリオ" panose="020B0604030504040204" pitchFamily="50" charset="-128"/>
                <a:ea typeface="メイリオ" panose="020B0604030504040204" pitchFamily="50" charset="-128"/>
                <a:cs typeface="メイリオ"/>
              </a:rPr>
              <a:t>が不足</a:t>
            </a:r>
            <a:r>
              <a:rPr lang="ja-JP" altLang="en-US" sz="2000" dirty="0">
                <a:solidFill>
                  <a:sysClr val="windowText" lastClr="000000"/>
                </a:solidFill>
                <a:latin typeface="メイリオ" panose="020B0604030504040204" pitchFamily="50" charset="-128"/>
                <a:ea typeface="メイリオ" panose="020B0604030504040204" pitchFamily="50" charset="-128"/>
                <a:cs typeface="メイリオ"/>
              </a:rPr>
              <a:t>する</a:t>
            </a:r>
            <a:endParaRPr lang="en-US" altLang="ja-JP" sz="2000" dirty="0">
              <a:solidFill>
                <a:sysClr val="windowText" lastClr="000000"/>
              </a:solidFill>
              <a:latin typeface="メイリオ" panose="020B0604030504040204" pitchFamily="50" charset="-128"/>
              <a:ea typeface="メイリオ" panose="020B0604030504040204" pitchFamily="50" charset="-128"/>
              <a:cs typeface="メイリオ"/>
            </a:endParaRPr>
          </a:p>
          <a:p>
            <a:pPr algn="ctr"/>
            <a:r>
              <a:rPr lang="ja-JP" altLang="en-US" sz="1400" dirty="0">
                <a:solidFill>
                  <a:sysClr val="windowText" lastClr="000000"/>
                </a:solidFill>
                <a:latin typeface="メイリオ" panose="020B0604030504040204" pitchFamily="50" charset="-128"/>
                <a:ea typeface="メイリオ" panose="020B0604030504040204" pitchFamily="50" charset="-128"/>
                <a:cs typeface="メイリオ"/>
              </a:rPr>
              <a:t>（１月</a:t>
            </a:r>
            <a:r>
              <a:rPr lang="en-US" altLang="ja-JP" sz="1400" dirty="0">
                <a:solidFill>
                  <a:sysClr val="windowText" lastClr="000000"/>
                </a:solidFill>
                <a:latin typeface="メイリオ" panose="020B0604030504040204" pitchFamily="50" charset="-128"/>
                <a:ea typeface="メイリオ" panose="020B0604030504040204" pitchFamily="50" charset="-128"/>
                <a:cs typeface="メイリオ"/>
              </a:rPr>
              <a:t>24</a:t>
            </a:r>
            <a:r>
              <a:rPr lang="ja-JP" altLang="en-US" sz="1400" dirty="0">
                <a:solidFill>
                  <a:sysClr val="windowText" lastClr="000000"/>
                </a:solidFill>
                <a:latin typeface="メイリオ" panose="020B0604030504040204" pitchFamily="50" charset="-128"/>
                <a:ea typeface="メイリオ" panose="020B0604030504040204" pitchFamily="50" charset="-128"/>
                <a:cs typeface="メイリオ"/>
              </a:rPr>
              <a:t>日ヒアリングより</a:t>
            </a:r>
            <a:r>
              <a:rPr lang="en-US" altLang="ja-JP" sz="1400" dirty="0" smtClean="0">
                <a:solidFill>
                  <a:sysClr val="windowText" lastClr="000000"/>
                </a:solidFill>
                <a:latin typeface="メイリオ" panose="020B0604030504040204" pitchFamily="50" charset="-128"/>
                <a:ea typeface="メイリオ" panose="020B0604030504040204" pitchFamily="50" charset="-128"/>
                <a:cs typeface="メイリオ"/>
              </a:rPr>
              <a:t>)</a:t>
            </a:r>
          </a:p>
          <a:p>
            <a:pPr algn="ctr"/>
            <a:r>
              <a:rPr lang="ja-JP" altLang="en-US" sz="2000" dirty="0" smtClean="0">
                <a:solidFill>
                  <a:sysClr val="windowText" lastClr="000000"/>
                </a:solidFill>
                <a:latin typeface="メイリオ" panose="020B0604030504040204" pitchFamily="50" charset="-128"/>
                <a:ea typeface="メイリオ" panose="020B0604030504040204" pitchFamily="50" charset="-128"/>
                <a:cs typeface="メイリオ"/>
              </a:rPr>
              <a:t>⇩</a:t>
            </a:r>
            <a:endParaRPr lang="en-US" altLang="ja-JP" sz="2000" dirty="0" smtClean="0">
              <a:solidFill>
                <a:sysClr val="windowText" lastClr="000000"/>
              </a:solidFill>
              <a:latin typeface="メイリオ" panose="020B0604030504040204" pitchFamily="50" charset="-128"/>
              <a:ea typeface="メイリオ" panose="020B0604030504040204" pitchFamily="50" charset="-128"/>
              <a:cs typeface="メイリオ"/>
            </a:endParaRPr>
          </a:p>
          <a:p>
            <a:pPr algn="ctr"/>
            <a:r>
              <a:rPr lang="ja-JP" altLang="en-US" sz="2000" dirty="0" smtClean="0">
                <a:solidFill>
                  <a:sysClr val="windowText" lastClr="000000"/>
                </a:solidFill>
                <a:latin typeface="メイリオ" panose="020B0604030504040204" pitchFamily="50" charset="-128"/>
                <a:ea typeface="メイリオ" panose="020B0604030504040204" pitchFamily="50" charset="-128"/>
                <a:cs typeface="メイリオ"/>
              </a:rPr>
              <a:t>福祉分野以外でも人材不足は将来的に顕在化してくる</a:t>
            </a:r>
            <a:endParaRPr lang="en-US" altLang="ja-JP" sz="2000" dirty="0" smtClean="0">
              <a:solidFill>
                <a:sysClr val="windowText" lastClr="000000"/>
              </a:solidFill>
              <a:latin typeface="メイリオ" panose="020B0604030504040204" pitchFamily="50" charset="-128"/>
              <a:ea typeface="メイリオ" panose="020B0604030504040204" pitchFamily="50" charset="-128"/>
              <a:cs typeface="メイリオ"/>
            </a:endParaRPr>
          </a:p>
        </p:txBody>
      </p:sp>
      <p:sp>
        <p:nvSpPr>
          <p:cNvPr id="12" name="角丸四角形 11"/>
          <p:cNvSpPr/>
          <p:nvPr/>
        </p:nvSpPr>
        <p:spPr>
          <a:xfrm>
            <a:off x="396130" y="4848674"/>
            <a:ext cx="3686644" cy="848453"/>
          </a:xfrm>
          <a:prstGeom prst="roundRect">
            <a:avLst>
              <a:gd name="adj" fmla="val 0"/>
            </a:avLst>
          </a:prstGeom>
          <a:solidFill>
            <a:srgbClr val="FFFFFF"/>
          </a:solidFill>
          <a:ln w="19050" cmpd="sng">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400" dirty="0" smtClean="0">
                <a:solidFill>
                  <a:srgbClr val="191919"/>
                </a:solidFill>
                <a:latin typeface="メイリオ"/>
                <a:ea typeface="メイリオ"/>
                <a:cs typeface="メイリオ"/>
              </a:rPr>
              <a:t>2025</a:t>
            </a:r>
            <a:r>
              <a:rPr kumimoji="1" lang="ja-JP" altLang="en-US" sz="2400" dirty="0" smtClean="0">
                <a:solidFill>
                  <a:srgbClr val="191919"/>
                </a:solidFill>
                <a:latin typeface="メイリオ"/>
                <a:ea typeface="メイリオ"/>
                <a:cs typeface="メイリオ"/>
              </a:rPr>
              <a:t>年には介護職員の</a:t>
            </a:r>
            <a:endParaRPr kumimoji="1" lang="en-US" altLang="ja-JP" sz="2400" dirty="0" smtClean="0">
              <a:solidFill>
                <a:srgbClr val="191919"/>
              </a:solidFill>
              <a:latin typeface="メイリオ"/>
              <a:ea typeface="メイリオ"/>
              <a:cs typeface="メイリオ"/>
            </a:endParaRPr>
          </a:p>
          <a:p>
            <a:pPr algn="ctr"/>
            <a:r>
              <a:rPr kumimoji="1" lang="ja-JP" altLang="en-US" sz="2400" dirty="0" smtClean="0">
                <a:solidFill>
                  <a:srgbClr val="005CBF"/>
                </a:solidFill>
                <a:latin typeface="メイリオ"/>
                <a:ea typeface="メイリオ"/>
                <a:cs typeface="メイリオ"/>
              </a:rPr>
              <a:t>充足率</a:t>
            </a:r>
            <a:r>
              <a:rPr kumimoji="1" lang="ja-JP" altLang="en-US" sz="2400" dirty="0" smtClean="0">
                <a:solidFill>
                  <a:srgbClr val="191919"/>
                </a:solidFill>
                <a:latin typeface="メイリオ"/>
                <a:ea typeface="メイリオ"/>
                <a:cs typeface="メイリオ"/>
              </a:rPr>
              <a:t>が</a:t>
            </a:r>
            <a:r>
              <a:rPr kumimoji="1" lang="en-US" altLang="ja-JP" sz="2400" dirty="0" smtClean="0">
                <a:solidFill>
                  <a:schemeClr val="bg2">
                    <a:lumMod val="75000"/>
                  </a:schemeClr>
                </a:solidFill>
                <a:latin typeface="メイリオ"/>
                <a:ea typeface="メイリオ"/>
                <a:cs typeface="メイリオ"/>
              </a:rPr>
              <a:t>85</a:t>
            </a:r>
            <a:r>
              <a:rPr kumimoji="1" lang="en-US" altLang="ja-JP" sz="2400" dirty="0" smtClean="0">
                <a:solidFill>
                  <a:srgbClr val="191919"/>
                </a:solidFill>
                <a:latin typeface="メイリオ"/>
                <a:ea typeface="メイリオ"/>
                <a:cs typeface="メイリオ"/>
              </a:rPr>
              <a:t>%</a:t>
            </a:r>
            <a:r>
              <a:rPr kumimoji="1" lang="ja-JP" altLang="en-US" sz="2400" dirty="0" smtClean="0">
                <a:solidFill>
                  <a:srgbClr val="191919"/>
                </a:solidFill>
                <a:latin typeface="メイリオ"/>
                <a:ea typeface="メイリオ"/>
                <a:cs typeface="メイリオ"/>
              </a:rPr>
              <a:t>に</a:t>
            </a:r>
            <a:endParaRPr kumimoji="1" lang="en-US" altLang="ja-JP" sz="2400" dirty="0" smtClean="0">
              <a:solidFill>
                <a:srgbClr val="191919"/>
              </a:solidFill>
              <a:latin typeface="メイリオ"/>
              <a:ea typeface="メイリオ"/>
              <a:cs typeface="メイリオ"/>
            </a:endParaRPr>
          </a:p>
        </p:txBody>
      </p:sp>
      <p:sp>
        <p:nvSpPr>
          <p:cNvPr id="23" name="角丸四角形 22"/>
          <p:cNvSpPr/>
          <p:nvPr/>
        </p:nvSpPr>
        <p:spPr>
          <a:xfrm>
            <a:off x="4800600" y="4848674"/>
            <a:ext cx="3902758" cy="848453"/>
          </a:xfrm>
          <a:prstGeom prst="roundRect">
            <a:avLst>
              <a:gd name="adj" fmla="val 0"/>
            </a:avLst>
          </a:prstGeom>
          <a:solidFill>
            <a:srgbClr val="FFFFFF"/>
          </a:solidFill>
          <a:ln w="19050" cmpd="sng">
            <a:solidFill>
              <a:srgbClr val="52525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400" dirty="0" smtClean="0">
                <a:solidFill>
                  <a:srgbClr val="191919"/>
                </a:solidFill>
                <a:latin typeface="メイリオ"/>
                <a:ea typeface="メイリオ"/>
                <a:cs typeface="メイリオ"/>
              </a:rPr>
              <a:t>人口減で人材不足が</a:t>
            </a:r>
            <a:endParaRPr kumimoji="1" lang="en-US" altLang="ja-JP" sz="2400" dirty="0" smtClean="0">
              <a:solidFill>
                <a:srgbClr val="191919"/>
              </a:solidFill>
              <a:latin typeface="メイリオ"/>
              <a:ea typeface="メイリオ"/>
              <a:cs typeface="メイリオ"/>
            </a:endParaRPr>
          </a:p>
          <a:p>
            <a:pPr algn="ctr"/>
            <a:r>
              <a:rPr lang="ja-JP" altLang="en-US" sz="2400" dirty="0" smtClean="0">
                <a:solidFill>
                  <a:srgbClr val="191919"/>
                </a:solidFill>
                <a:latin typeface="メイリオ"/>
                <a:ea typeface="メイリオ"/>
                <a:cs typeface="メイリオ"/>
              </a:rPr>
              <a:t>顕在化する可能性</a:t>
            </a:r>
            <a:endParaRPr kumimoji="1" lang="en-US" altLang="ja-JP" sz="2400" dirty="0" smtClean="0">
              <a:solidFill>
                <a:srgbClr val="191919"/>
              </a:solidFill>
              <a:latin typeface="メイリオ"/>
              <a:ea typeface="メイリオ"/>
              <a:cs typeface="メイリオ"/>
            </a:endParaRPr>
          </a:p>
        </p:txBody>
      </p:sp>
      <p:sp>
        <p:nvSpPr>
          <p:cNvPr id="13" name="タイトル 1"/>
          <p:cNvSpPr txBox="1">
            <a:spLocks/>
          </p:cNvSpPr>
          <p:nvPr/>
        </p:nvSpPr>
        <p:spPr>
          <a:xfrm>
            <a:off x="818441" y="5927036"/>
            <a:ext cx="7507117" cy="731809"/>
          </a:xfrm>
          <a:prstGeom prst="rect">
            <a:avLst/>
          </a:prstGeom>
          <a:solidFill>
            <a:schemeClr val="bg1"/>
          </a:solidFill>
          <a:ln w="28575" cmpd="sng">
            <a:solidFill>
              <a:schemeClr val="bg2">
                <a:lumMod val="75000"/>
              </a:schemeClr>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defTabSz="914400">
              <a:defRPr/>
            </a:pPr>
            <a:r>
              <a:rPr lang="ja-JP" altLang="en-US" sz="3200" dirty="0">
                <a:latin typeface="メイリオ" panose="020B0604030504040204" pitchFamily="50" charset="-128"/>
                <a:ea typeface="メイリオ" panose="020B0604030504040204" pitchFamily="50" charset="-128"/>
              </a:rPr>
              <a:t>人手不足に対応した</a:t>
            </a:r>
            <a:r>
              <a:rPr lang="ja-JP" altLang="en-US" sz="3200" dirty="0">
                <a:solidFill>
                  <a:schemeClr val="accent1">
                    <a:lumMod val="75000"/>
                  </a:schemeClr>
                </a:solidFill>
                <a:latin typeface="メイリオ" panose="020B0604030504040204" pitchFamily="50" charset="-128"/>
                <a:ea typeface="メイリオ" panose="020B0604030504040204" pitchFamily="50" charset="-128"/>
              </a:rPr>
              <a:t>人材</a:t>
            </a:r>
            <a:r>
              <a:rPr lang="ja-JP" altLang="en-US" sz="3200" dirty="0">
                <a:latin typeface="メイリオ" panose="020B0604030504040204" pitchFamily="50" charset="-128"/>
                <a:ea typeface="メイリオ" panose="020B0604030504040204" pitchFamily="50" charset="-128"/>
              </a:rPr>
              <a:t>を育成する必要</a:t>
            </a:r>
            <a:endParaRPr lang="en-US" altLang="ja-JP" sz="32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34EE0B4D-4B59-374D-A284-0D27F4B4CF87}" type="slidenum">
              <a:rPr kumimoji="1" lang="ja-JP" altLang="en-US" smtClean="0"/>
              <a:t>21</a:t>
            </a:fld>
            <a:endParaRPr kumimoji="1" lang="ja-JP" altLang="en-US"/>
          </a:p>
        </p:txBody>
      </p:sp>
      <p:pic>
        <p:nvPicPr>
          <p:cNvPr id="14" name="Picture 10" descr="「お父さん　 イラスト　」の画像検索結果"/>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25558" y="3571537"/>
            <a:ext cx="455586" cy="987102"/>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04789" y="1110114"/>
            <a:ext cx="4288353" cy="400110"/>
          </a:xfrm>
          <a:prstGeom prst="rect">
            <a:avLst/>
          </a:prstGeom>
          <a:noFill/>
        </p:spPr>
        <p:txBody>
          <a:bodyPr wrap="none" rtlCol="0">
            <a:spAutoFit/>
          </a:bodyPr>
          <a:lstStyle/>
          <a:p>
            <a:r>
              <a:rPr lang="ja-JP" altLang="en-US" sz="2000" dirty="0">
                <a:latin typeface="メイリオ"/>
                <a:ea typeface="メイリオ"/>
                <a:cs typeface="メイリオ"/>
              </a:rPr>
              <a:t>介護職員数の需要と供給将来</a:t>
            </a:r>
            <a:r>
              <a:rPr lang="ja-JP" altLang="en-US" sz="2000" dirty="0" smtClean="0">
                <a:latin typeface="メイリオ"/>
                <a:ea typeface="メイリオ"/>
                <a:cs typeface="メイリオ"/>
              </a:rPr>
              <a:t>見込み</a:t>
            </a:r>
            <a:endParaRPr lang="ja-JP" altLang="en-US" sz="2000" dirty="0">
              <a:latin typeface="メイリオ"/>
              <a:ea typeface="メイリオ"/>
              <a:cs typeface="メイリオ"/>
            </a:endParaRPr>
          </a:p>
        </p:txBody>
      </p:sp>
      <p:grpSp>
        <p:nvGrpSpPr>
          <p:cNvPr id="26" name="図形グループ 25"/>
          <p:cNvGrpSpPr/>
          <p:nvPr/>
        </p:nvGrpSpPr>
        <p:grpSpPr>
          <a:xfrm>
            <a:off x="7495230" y="110855"/>
            <a:ext cx="1648770" cy="1301337"/>
            <a:chOff x="7390543" y="144363"/>
            <a:chExt cx="1648770" cy="1301337"/>
          </a:xfrm>
        </p:grpSpPr>
        <p:sp>
          <p:nvSpPr>
            <p:cNvPr id="27" name="円/楕円 26"/>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8" name="図形グループ 27"/>
            <p:cNvGrpSpPr/>
            <p:nvPr/>
          </p:nvGrpSpPr>
          <p:grpSpPr>
            <a:xfrm>
              <a:off x="7552261" y="144363"/>
              <a:ext cx="1303216" cy="1301337"/>
              <a:chOff x="4690951" y="647548"/>
              <a:chExt cx="1303216" cy="1301337"/>
            </a:xfrm>
          </p:grpSpPr>
          <p:grpSp>
            <p:nvGrpSpPr>
              <p:cNvPr id="30" name="図形グループ 29"/>
              <p:cNvGrpSpPr/>
              <p:nvPr/>
            </p:nvGrpSpPr>
            <p:grpSpPr>
              <a:xfrm>
                <a:off x="4690951" y="1229090"/>
                <a:ext cx="1303216" cy="719795"/>
                <a:chOff x="4690951" y="1229090"/>
                <a:chExt cx="1303216" cy="719795"/>
              </a:xfrm>
            </p:grpSpPr>
            <p:pic>
              <p:nvPicPr>
                <p:cNvPr id="32" name="図 31" descr="119059m.jpg"/>
                <p:cNvPicPr>
                  <a:picLocks noChangeAspect="1"/>
                </p:cNvPicPr>
                <p:nvPr/>
              </p:nvPicPr>
              <p:blipFill>
                <a:blip r:embed="rId4" cstate="screen">
                  <a:extLst>
                    <a:ext uri="{BEBA8EAE-BF5A-486C-A8C5-ECC9F3942E4B}">
                      <a14:imgProps xmlns:a14="http://schemas.microsoft.com/office/drawing/2010/main">
                        <a14:imgLayer r:embed="rId5">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33" name="図 32" descr="119059m.jpg"/>
                <p:cNvPicPr>
                  <a:picLocks noChangeAspect="1"/>
                </p:cNvPicPr>
                <p:nvPr/>
              </p:nvPicPr>
              <p:blipFill>
                <a:blip r:embed="rId4" cstate="screen">
                  <a:extLst>
                    <a:ext uri="{BEBA8EAE-BF5A-486C-A8C5-ECC9F3942E4B}">
                      <a14:imgProps xmlns:a14="http://schemas.microsoft.com/office/drawing/2010/main">
                        <a14:imgLayer r:embed="rId6">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31" name="図 30" descr="30571.png"/>
              <p:cNvPicPr>
                <a:picLocks noChangeAspect="1"/>
              </p:cNvPicPr>
              <p:nvPr/>
            </p:nvPicPr>
            <p:blipFill>
              <a:blip r:embed="rId7" cstate="screen">
                <a:duotone>
                  <a:schemeClr val="accent1">
                    <a:shade val="45000"/>
                    <a:satMod val="135000"/>
                  </a:schemeClr>
                  <a:prstClr val="white"/>
                </a:duotone>
                <a:alphaModFix/>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29" name="角丸四角形 28"/>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人材・スキル</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pic>
        <p:nvPicPr>
          <p:cNvPr id="22" name="図 21" descr="icon_009970_256.jpg"/>
          <p:cNvPicPr>
            <a:picLocks noChangeAspect="1"/>
          </p:cNvPicPr>
          <p:nvPr/>
        </p:nvPicPr>
        <p:blipFill>
          <a:blip r:embed="rId9">
            <a:biLevel thresh="75000"/>
            <a:extLst>
              <a:ext uri="{BEBA8EAE-BF5A-486C-A8C5-ECC9F3942E4B}">
                <a14:imgProps xmlns:a14="http://schemas.microsoft.com/office/drawing/2010/main">
                  <a14:imgLayer r:embed="rId10">
                    <a14:imgEffect>
                      <a14:backgroundRemoval t="9766" b="89844" l="0" r="100000">
                        <a14:foregroundMark x1="64844" y1="30859" x2="64844" y2="30859"/>
                        <a14:foregroundMark x1="95313" y1="30859" x2="95313" y2="30859"/>
                        <a14:foregroundMark x1="27344" y1="78906" x2="27344" y2="78906"/>
                        <a14:foregroundMark x1="20313" y1="69922" x2="20313" y2="69922"/>
                        <a14:foregroundMark x1="34766" y1="82813" x2="34766" y2="82813"/>
                      </a14:backgroundRemoval>
                    </a14:imgEffect>
                  </a14:imgLayer>
                </a14:imgProps>
              </a:ext>
              <a:ext uri="{28A0092B-C50C-407E-A947-70E740481C1C}">
                <a14:useLocalDpi xmlns:a14="http://schemas.microsoft.com/office/drawing/2010/main" val="0"/>
              </a:ext>
            </a:extLst>
          </a:blip>
          <a:stretch>
            <a:fillRect/>
          </a:stretch>
        </p:blipFill>
        <p:spPr>
          <a:xfrm>
            <a:off x="203041" y="110855"/>
            <a:ext cx="871176" cy="682961"/>
          </a:xfrm>
          <a:prstGeom prst="rect">
            <a:avLst/>
          </a:prstGeom>
        </p:spPr>
      </p:pic>
    </p:spTree>
    <p:extLst>
      <p:ext uri="{BB962C8B-B14F-4D97-AF65-F5344CB8AC3E}">
        <p14:creationId xmlns:p14="http://schemas.microsoft.com/office/powerpoint/2010/main" val="299641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6041717" y="3058670"/>
            <a:ext cx="2384865" cy="3154967"/>
          </a:xfrm>
          <a:prstGeom prst="roundRect">
            <a:avLst>
              <a:gd name="adj" fmla="val 3804"/>
            </a:avLst>
          </a:prstGeom>
          <a:solidFill>
            <a:srgbClr val="FFEEC9"/>
          </a:solidFill>
          <a:ln w="28575" cmpd="sng">
            <a:solidFill>
              <a:srgbClr val="F1A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6526263" y="3236586"/>
            <a:ext cx="1415772" cy="461665"/>
          </a:xfrm>
          <a:prstGeom prst="rect">
            <a:avLst/>
          </a:prstGeom>
          <a:noFill/>
        </p:spPr>
        <p:txBody>
          <a:bodyPr wrap="none" rtlCol="0">
            <a:spAutoFit/>
          </a:bodyPr>
          <a:lstStyle/>
          <a:p>
            <a:r>
              <a:rPr lang="ja-JP" altLang="en-US" sz="2400" dirty="0" smtClean="0">
                <a:latin typeface="メイリオ"/>
                <a:ea typeface="メイリオ"/>
                <a:cs typeface="メイリオ"/>
              </a:rPr>
              <a:t>人材</a:t>
            </a:r>
            <a:r>
              <a:rPr lang="ja-JP" altLang="en-US" sz="2400" dirty="0">
                <a:latin typeface="メイリオ"/>
                <a:ea typeface="メイリオ"/>
                <a:cs typeface="メイリオ"/>
              </a:rPr>
              <a:t>育成</a:t>
            </a:r>
            <a:endParaRPr kumimoji="1" lang="ja-JP" altLang="en-US" sz="2400" dirty="0">
              <a:latin typeface="メイリオ"/>
              <a:ea typeface="メイリオ"/>
              <a:cs typeface="メイリオ"/>
            </a:endParaRPr>
          </a:p>
        </p:txBody>
      </p:sp>
      <p:sp>
        <p:nvSpPr>
          <p:cNvPr id="15" name="角丸四角形 14"/>
          <p:cNvSpPr/>
          <p:nvPr/>
        </p:nvSpPr>
        <p:spPr>
          <a:xfrm>
            <a:off x="3323949" y="3064362"/>
            <a:ext cx="2384865" cy="3154967"/>
          </a:xfrm>
          <a:prstGeom prst="roundRect">
            <a:avLst>
              <a:gd name="adj" fmla="val 5230"/>
            </a:avLst>
          </a:prstGeom>
          <a:solidFill>
            <a:srgbClr val="FFEEC9"/>
          </a:solidFill>
          <a:ln w="28575" cmpd="sng">
            <a:solidFill>
              <a:srgbClr val="F1A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611419" y="3064362"/>
            <a:ext cx="2384865" cy="3154967"/>
          </a:xfrm>
          <a:prstGeom prst="roundRect">
            <a:avLst>
              <a:gd name="adj" fmla="val 4755"/>
            </a:avLst>
          </a:prstGeom>
          <a:solidFill>
            <a:schemeClr val="accent2">
              <a:lumMod val="20000"/>
              <a:lumOff val="80000"/>
            </a:schemeClr>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0" y="16974"/>
            <a:ext cx="9144000" cy="900000"/>
          </a:xfrm>
          <a:solidFill>
            <a:schemeClr val="accent1">
              <a:lumMod val="60000"/>
              <a:lumOff val="40000"/>
            </a:schemeClr>
          </a:solidFill>
          <a:effectLst>
            <a:softEdge rad="127000"/>
          </a:effectLst>
        </p:spPr>
        <p:txBody>
          <a:bodyPr>
            <a:normAutofit/>
          </a:bodyPr>
          <a:lstStyle/>
          <a:p>
            <a:r>
              <a:rPr lang="ja-JP" altLang="en-US" sz="3600" dirty="0">
                <a:solidFill>
                  <a:srgbClr val="191919"/>
                </a:solidFill>
                <a:latin typeface="メイリオ" panose="020B0604030504040204" pitchFamily="50" charset="-128"/>
                <a:ea typeface="メイリオ" panose="020B0604030504040204" pitchFamily="50" charset="-128"/>
                <a:cs typeface="メイリオ"/>
              </a:rPr>
              <a:t>つちうら福祉</a:t>
            </a:r>
            <a:r>
              <a:rPr lang="ja-JP" altLang="en-US" sz="3600" dirty="0" smtClean="0">
                <a:solidFill>
                  <a:srgbClr val="191919"/>
                </a:solidFill>
                <a:latin typeface="メイリオ" panose="020B0604030504040204" pitchFamily="50" charset="-128"/>
                <a:ea typeface="メイリオ" panose="020B0604030504040204" pitchFamily="50" charset="-128"/>
                <a:cs typeface="メイリオ"/>
              </a:rPr>
              <a:t>ナビ</a:t>
            </a:r>
            <a:endParaRPr kumimoji="1" lang="ja-JP" altLang="en-US" sz="3600" dirty="0">
              <a:solidFill>
                <a:srgbClr val="191919"/>
              </a:solidFill>
              <a:latin typeface="メイリオ" panose="020B0604030504040204" pitchFamily="50" charset="-128"/>
              <a:ea typeface="メイリオ" panose="020B0604030504040204" pitchFamily="50" charset="-128"/>
              <a:cs typeface="メイリオ"/>
            </a:endParaRPr>
          </a:p>
        </p:txBody>
      </p:sp>
      <p:sp>
        <p:nvSpPr>
          <p:cNvPr id="5" name="テキスト ボックス 4"/>
          <p:cNvSpPr txBox="1"/>
          <p:nvPr/>
        </p:nvSpPr>
        <p:spPr>
          <a:xfrm>
            <a:off x="611419" y="5572999"/>
            <a:ext cx="2384865" cy="646331"/>
          </a:xfrm>
          <a:prstGeom prst="rect">
            <a:avLst/>
          </a:prstGeom>
          <a:noFill/>
          <a:ln>
            <a:noFill/>
          </a:ln>
        </p:spPr>
        <p:txBody>
          <a:bodyPr wrap="square" rtlCol="0">
            <a:spAutoFit/>
          </a:bodyPr>
          <a:lstStyle/>
          <a:p>
            <a:pPr algn="ctr"/>
            <a:r>
              <a:rPr lang="ja-JP" altLang="en-US" dirty="0">
                <a:latin typeface="メイリオ" panose="020B0604030504040204" pitchFamily="50" charset="-128"/>
                <a:ea typeface="メイリオ" panose="020B0604030504040204" pitchFamily="50" charset="-128"/>
              </a:rPr>
              <a:t>新しく有意義な</a:t>
            </a:r>
            <a:endParaRPr lang="en-US" altLang="ja-JP" dirty="0">
              <a:latin typeface="メイリオ" panose="020B0604030504040204" pitchFamily="50" charset="-128"/>
              <a:ea typeface="メイリオ" panose="020B0604030504040204" pitchFamily="50" charset="-128"/>
            </a:endParaRPr>
          </a:p>
          <a:p>
            <a:pPr algn="ctr"/>
            <a:r>
              <a:rPr lang="ja-JP" altLang="en-US" dirty="0">
                <a:latin typeface="メイリオ" panose="020B0604030504040204" pitchFamily="50" charset="-128"/>
                <a:ea typeface="メイリオ" panose="020B0604030504040204" pitchFamily="50" charset="-128"/>
              </a:rPr>
              <a:t>情報</a:t>
            </a:r>
            <a:r>
              <a:rPr kumimoji="1" lang="ja-JP" altLang="en-US" dirty="0">
                <a:latin typeface="メイリオ" panose="020B0604030504040204" pitchFamily="50" charset="-128"/>
                <a:ea typeface="メイリオ" panose="020B0604030504040204" pitchFamily="50" charset="-128"/>
              </a:rPr>
              <a:t>を得る場</a:t>
            </a:r>
            <a:endParaRPr kumimoji="1" lang="en-US" altLang="ja-JP"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6041717" y="5534411"/>
            <a:ext cx="2379628" cy="646331"/>
          </a:xfrm>
          <a:prstGeom prst="rect">
            <a:avLst/>
          </a:prstGeom>
          <a:noFill/>
          <a:ln>
            <a:noFill/>
          </a:ln>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将来に</a:t>
            </a:r>
            <a:r>
              <a:rPr kumimoji="1" lang="ja-JP" altLang="en-US" dirty="0" smtClean="0">
                <a:latin typeface="メイリオ" panose="020B0604030504040204" pitchFamily="50" charset="-128"/>
                <a:ea typeface="メイリオ" panose="020B0604030504040204" pitchFamily="50" charset="-128"/>
              </a:rPr>
              <a:t>活かせる</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人材を育む場</a:t>
            </a:r>
            <a:endParaRPr kumimoji="1" lang="en-US" altLang="ja-JP"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3326567" y="5572999"/>
            <a:ext cx="2379628" cy="646331"/>
          </a:xfrm>
          <a:prstGeom prst="rect">
            <a:avLst/>
          </a:prstGeom>
          <a:noFill/>
          <a:ln>
            <a:noFill/>
          </a:ln>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マッチング機会</a:t>
            </a:r>
            <a:endParaRPr kumimoji="1" lang="en-US" altLang="ja-JP" dirty="0">
              <a:latin typeface="メイリオ" panose="020B0604030504040204" pitchFamily="50" charset="-128"/>
              <a:ea typeface="メイリオ" panose="020B0604030504040204" pitchFamily="50" charset="-128"/>
            </a:endParaRPr>
          </a:p>
          <a:p>
            <a:pPr algn="ctr"/>
            <a:r>
              <a:rPr lang="ja-JP" altLang="en-US" dirty="0">
                <a:latin typeface="メイリオ" panose="020B0604030504040204" pitchFamily="50" charset="-128"/>
                <a:ea typeface="メイリオ" panose="020B0604030504040204" pitchFamily="50" charset="-128"/>
              </a:rPr>
              <a:t>市民交流の場</a:t>
            </a:r>
            <a:endParaRPr kumimoji="1" lang="en-US" altLang="ja-JP" dirty="0">
              <a:latin typeface="メイリオ" panose="020B0604030504040204" pitchFamily="50" charset="-128"/>
              <a:ea typeface="メイリオ" panose="020B0604030504040204" pitchFamily="50" charset="-128"/>
            </a:endParaRPr>
          </a:p>
        </p:txBody>
      </p:sp>
      <p:pic>
        <p:nvPicPr>
          <p:cNvPr id="19" name="図 18" descr="19651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0727" y="3836367"/>
            <a:ext cx="1546248" cy="1608355"/>
          </a:xfrm>
          <a:prstGeom prst="rect">
            <a:avLst/>
          </a:prstGeom>
        </p:spPr>
      </p:pic>
      <p:sp>
        <p:nvSpPr>
          <p:cNvPr id="7" name="テキスト ボックス 6"/>
          <p:cNvSpPr txBox="1"/>
          <p:nvPr/>
        </p:nvSpPr>
        <p:spPr>
          <a:xfrm>
            <a:off x="1095965" y="3231119"/>
            <a:ext cx="1415772" cy="461665"/>
          </a:xfrm>
          <a:prstGeom prst="rect">
            <a:avLst/>
          </a:prstGeom>
          <a:noFill/>
        </p:spPr>
        <p:txBody>
          <a:bodyPr wrap="none" rtlCol="0">
            <a:spAutoFit/>
          </a:bodyPr>
          <a:lstStyle/>
          <a:p>
            <a:r>
              <a:rPr kumimoji="1" lang="ja-JP" altLang="en-US" sz="2400" dirty="0" smtClean="0">
                <a:latin typeface="メイリオ"/>
                <a:ea typeface="メイリオ"/>
                <a:cs typeface="メイリオ"/>
              </a:rPr>
              <a:t>情報共有</a:t>
            </a:r>
            <a:endParaRPr kumimoji="1" lang="ja-JP" altLang="en-US" sz="2400" dirty="0">
              <a:latin typeface="メイリオ"/>
              <a:ea typeface="メイリオ"/>
              <a:cs typeface="メイリオ"/>
            </a:endParaRPr>
          </a:p>
        </p:txBody>
      </p:sp>
      <p:sp>
        <p:nvSpPr>
          <p:cNvPr id="16" name="テキスト ボックス 15"/>
          <p:cNvSpPr txBox="1"/>
          <p:nvPr/>
        </p:nvSpPr>
        <p:spPr>
          <a:xfrm>
            <a:off x="3654607" y="3242278"/>
            <a:ext cx="1723549" cy="461665"/>
          </a:xfrm>
          <a:prstGeom prst="rect">
            <a:avLst/>
          </a:prstGeom>
          <a:noFill/>
        </p:spPr>
        <p:txBody>
          <a:bodyPr wrap="none" rtlCol="0">
            <a:spAutoFit/>
          </a:bodyPr>
          <a:lstStyle/>
          <a:p>
            <a:r>
              <a:rPr lang="ja-JP" altLang="en-US" sz="2400" dirty="0" smtClean="0">
                <a:latin typeface="メイリオ"/>
                <a:ea typeface="メイリオ"/>
                <a:cs typeface="メイリオ"/>
              </a:rPr>
              <a:t>マッチング</a:t>
            </a:r>
            <a:endParaRPr kumimoji="1" lang="ja-JP" altLang="en-US" sz="2400" dirty="0">
              <a:latin typeface="メイリオ"/>
              <a:ea typeface="メイリオ"/>
              <a:cs typeface="メイリオ"/>
            </a:endParaRPr>
          </a:p>
        </p:txBody>
      </p:sp>
      <p:sp>
        <p:nvSpPr>
          <p:cNvPr id="3" name="スライド番号プレースホルダー 2"/>
          <p:cNvSpPr>
            <a:spLocks noGrp="1"/>
          </p:cNvSpPr>
          <p:nvPr>
            <p:ph type="sldNum" sz="quarter" idx="12"/>
          </p:nvPr>
        </p:nvSpPr>
        <p:spPr/>
        <p:txBody>
          <a:bodyPr/>
          <a:lstStyle/>
          <a:p>
            <a:fld id="{34EE0B4D-4B59-374D-A284-0D27F4B4CF87}" type="slidenum">
              <a:rPr kumimoji="1" lang="ja-JP" altLang="en-US" smtClean="0"/>
              <a:t>22</a:t>
            </a:fld>
            <a:endParaRPr kumimoji="1" lang="ja-JP" altLang="en-US"/>
          </a:p>
        </p:txBody>
      </p:sp>
      <p:sp>
        <p:nvSpPr>
          <p:cNvPr id="26" name="テキスト ボックス 25"/>
          <p:cNvSpPr txBox="1"/>
          <p:nvPr/>
        </p:nvSpPr>
        <p:spPr>
          <a:xfrm>
            <a:off x="239300" y="1571857"/>
            <a:ext cx="8554954" cy="954107"/>
          </a:xfrm>
          <a:prstGeom prst="rect">
            <a:avLst/>
          </a:prstGeom>
          <a:solidFill>
            <a:schemeClr val="bg1"/>
          </a:solidFill>
          <a:ln w="57150" cap="rnd" cmpd="thickThin">
            <a:solidFill>
              <a:schemeClr val="bg1">
                <a:lumMod val="50000"/>
              </a:schemeClr>
            </a:solidFill>
            <a:round/>
          </a:ln>
        </p:spPr>
        <p:txBody>
          <a:bodyPr wrap="square" rtlCol="0">
            <a:spAutoFit/>
          </a:bodyPr>
          <a:lstStyle/>
          <a:p>
            <a:pPr algn="ctr"/>
            <a:r>
              <a:rPr kumimoji="1" lang="ja-JP" altLang="en-US" sz="2800" dirty="0" smtClean="0">
                <a:latin typeface="メイリオ" panose="020B0604030504040204" pitchFamily="50" charset="-128"/>
                <a:ea typeface="メイリオ" panose="020B0604030504040204" pitchFamily="50" charset="-128"/>
                <a:cs typeface="メイリオ"/>
              </a:rPr>
              <a:t>市民の交流と支え合い</a:t>
            </a:r>
            <a:r>
              <a:rPr lang="ja-JP" altLang="en-US" sz="2800" dirty="0" smtClean="0">
                <a:latin typeface="Edwardian Script ITC"/>
                <a:ea typeface="メイリオ" panose="020B0604030504040204" pitchFamily="50" charset="-128"/>
                <a:cs typeface="Edwardian Script ITC"/>
              </a:rPr>
              <a:t>の</a:t>
            </a:r>
            <a:r>
              <a:rPr lang="ja-JP" altLang="en-US" sz="2800" dirty="0" smtClean="0">
                <a:latin typeface="メイリオ" panose="020B0604030504040204" pitchFamily="50" charset="-128"/>
                <a:ea typeface="メイリオ" panose="020B0604030504040204" pitchFamily="50" charset="-128"/>
                <a:cs typeface="メイリオ"/>
              </a:rPr>
              <a:t>場</a:t>
            </a:r>
            <a:endParaRPr lang="en-US" altLang="ja-JP" sz="2800" dirty="0" smtClean="0">
              <a:latin typeface="メイリオ" panose="020B0604030504040204" pitchFamily="50" charset="-128"/>
              <a:ea typeface="メイリオ" panose="020B0604030504040204" pitchFamily="50" charset="-128"/>
              <a:cs typeface="メイリオ"/>
            </a:endParaRPr>
          </a:p>
          <a:p>
            <a:pPr algn="ctr"/>
            <a:r>
              <a:rPr lang="ja-JP" altLang="en-US" sz="2800" dirty="0" smtClean="0">
                <a:latin typeface="メイリオ" panose="020B0604030504040204" pitchFamily="50" charset="-128"/>
                <a:ea typeface="メイリオ" panose="020B0604030504040204" pitchFamily="50" charset="-128"/>
                <a:cs typeface="メイリオ"/>
              </a:rPr>
              <a:t>情報共有・マッチング・人材育成の機会を創出</a:t>
            </a:r>
            <a:endParaRPr lang="en-US" altLang="ja-JP" sz="2800" dirty="0" smtClean="0">
              <a:latin typeface="メイリオ" panose="020B0604030504040204" pitchFamily="50" charset="-128"/>
              <a:ea typeface="メイリオ" panose="020B0604030504040204" pitchFamily="50" charset="-128"/>
              <a:cs typeface="メイリオ"/>
            </a:endParaRPr>
          </a:p>
        </p:txBody>
      </p:sp>
      <p:pic>
        <p:nvPicPr>
          <p:cNvPr id="23" name="図 22" descr="gomigen.gif"/>
          <p:cNvPicPr>
            <a:picLocks noChangeAspect="1"/>
          </p:cNvPicPr>
          <p:nvPr/>
        </p:nvPicPr>
        <p:blipFill>
          <a:blip r:embed="rId3">
            <a:extLst>
              <a:ext uri="{BEBA8EAE-BF5A-486C-A8C5-ECC9F3942E4B}">
                <a14:imgProps xmlns:a14="http://schemas.microsoft.com/office/drawing/2010/main">
                  <a14:imgLayer r:embed="rId4">
                    <a14:imgEffect>
                      <a14:backgroundRemoval t="667" b="99333" l="0" r="99333">
                        <a14:foregroundMark x1="70000" y1="82000" x2="70000" y2="82000"/>
                      </a14:backgroundRemoval>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6475784" y="3889405"/>
            <a:ext cx="1516730" cy="1516730"/>
          </a:xfrm>
          <a:prstGeom prst="rect">
            <a:avLst/>
          </a:prstGeom>
        </p:spPr>
      </p:pic>
      <p:pic>
        <p:nvPicPr>
          <p:cNvPr id="4" name="図 3" descr="business_akusyu.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0212" y="4139463"/>
            <a:ext cx="1832338" cy="1433535"/>
          </a:xfrm>
          <a:prstGeom prst="rect">
            <a:avLst/>
          </a:prstGeom>
        </p:spPr>
      </p:pic>
      <p:sp>
        <p:nvSpPr>
          <p:cNvPr id="21" name="コンテンツ プレースホルダー 2"/>
          <p:cNvSpPr txBox="1">
            <a:spLocks/>
          </p:cNvSpPr>
          <p:nvPr/>
        </p:nvSpPr>
        <p:spPr>
          <a:xfrm>
            <a:off x="0" y="892900"/>
            <a:ext cx="2076450" cy="758377"/>
          </a:xfrm>
          <a:prstGeom prst="rect">
            <a:avLst/>
          </a:prstGeom>
        </p:spPr>
        <p:txBody>
          <a:bodyPr>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en-US" altLang="ja-JP" dirty="0" smtClean="0">
                <a:solidFill>
                  <a:srgbClr val="525252"/>
                </a:solidFill>
                <a:latin typeface="メイリオ"/>
                <a:ea typeface="メイリオ"/>
                <a:cs typeface="メイリオ"/>
              </a:rPr>
              <a:t>【</a:t>
            </a:r>
            <a:r>
              <a:rPr lang="ja-JP" altLang="en-US" dirty="0" smtClean="0">
                <a:solidFill>
                  <a:srgbClr val="525252"/>
                </a:solidFill>
                <a:latin typeface="メイリオ"/>
                <a:ea typeface="メイリオ"/>
                <a:cs typeface="メイリオ"/>
              </a:rPr>
              <a:t>提案</a:t>
            </a:r>
            <a:r>
              <a:rPr lang="en-US" altLang="ja-JP" dirty="0" smtClean="0">
                <a:solidFill>
                  <a:srgbClr val="525252"/>
                </a:solidFill>
                <a:latin typeface="メイリオ"/>
                <a:ea typeface="メイリオ"/>
                <a:cs typeface="メイリオ"/>
              </a:rPr>
              <a:t>】</a:t>
            </a:r>
            <a:endParaRPr lang="en-US" altLang="ja-JP" dirty="0">
              <a:solidFill>
                <a:srgbClr val="525252"/>
              </a:solidFill>
              <a:latin typeface="メイリオ"/>
              <a:ea typeface="メイリオ"/>
              <a:cs typeface="メイリオ"/>
            </a:endParaRPr>
          </a:p>
        </p:txBody>
      </p:sp>
      <p:grpSp>
        <p:nvGrpSpPr>
          <p:cNvPr id="32" name="図形グループ 31"/>
          <p:cNvGrpSpPr/>
          <p:nvPr/>
        </p:nvGrpSpPr>
        <p:grpSpPr>
          <a:xfrm>
            <a:off x="7495230" y="110855"/>
            <a:ext cx="1648770" cy="1301337"/>
            <a:chOff x="7390543" y="144363"/>
            <a:chExt cx="1648770" cy="1301337"/>
          </a:xfrm>
        </p:grpSpPr>
        <p:sp>
          <p:nvSpPr>
            <p:cNvPr id="33" name="円/楕円 32"/>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4" name="図形グループ 33"/>
            <p:cNvGrpSpPr/>
            <p:nvPr/>
          </p:nvGrpSpPr>
          <p:grpSpPr>
            <a:xfrm>
              <a:off x="7552261" y="144363"/>
              <a:ext cx="1303216" cy="1301337"/>
              <a:chOff x="4690951" y="647548"/>
              <a:chExt cx="1303216" cy="1301337"/>
            </a:xfrm>
          </p:grpSpPr>
          <p:grpSp>
            <p:nvGrpSpPr>
              <p:cNvPr id="36" name="図形グループ 35"/>
              <p:cNvGrpSpPr/>
              <p:nvPr/>
            </p:nvGrpSpPr>
            <p:grpSpPr>
              <a:xfrm>
                <a:off x="4690951" y="1229090"/>
                <a:ext cx="1303216" cy="719795"/>
                <a:chOff x="4690951" y="1229090"/>
                <a:chExt cx="1303216" cy="719795"/>
              </a:xfrm>
            </p:grpSpPr>
            <p:pic>
              <p:nvPicPr>
                <p:cNvPr id="38" name="図 37" descr="119059m.jpg"/>
                <p:cNvPicPr>
                  <a:picLocks noChangeAspect="1"/>
                </p:cNvPicPr>
                <p:nvPr/>
              </p:nvPicPr>
              <p:blipFill>
                <a:blip r:embed="rId6" cstate="screen">
                  <a:extLst>
                    <a:ext uri="{BEBA8EAE-BF5A-486C-A8C5-ECC9F3942E4B}">
                      <a14:imgProps xmlns:a14="http://schemas.microsoft.com/office/drawing/2010/main">
                        <a14:imgLayer r:embed="rId7">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39" name="図 38" descr="119059m.jpg"/>
                <p:cNvPicPr>
                  <a:picLocks noChangeAspect="1"/>
                </p:cNvPicPr>
                <p:nvPr/>
              </p:nvPicPr>
              <p:blipFill>
                <a:blip r:embed="rId6" cstate="screen">
                  <a:extLst>
                    <a:ext uri="{BEBA8EAE-BF5A-486C-A8C5-ECC9F3942E4B}">
                      <a14:imgProps xmlns:a14="http://schemas.microsoft.com/office/drawing/2010/main">
                        <a14:imgLayer r:embed="rId8">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37" name="図 36" descr="30571.png"/>
              <p:cNvPicPr>
                <a:picLocks noChangeAspect="1"/>
              </p:cNvPicPr>
              <p:nvPr/>
            </p:nvPicPr>
            <p:blipFill>
              <a:blip r:embed="rId9" cstate="screen">
                <a:duotone>
                  <a:schemeClr val="accent1">
                    <a:shade val="45000"/>
                    <a:satMod val="135000"/>
                  </a:schemeClr>
                  <a:prstClr val="white"/>
                </a:duotone>
                <a:alphaModFix/>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35" name="角丸四角形 34"/>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人材・スキル</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pic>
        <p:nvPicPr>
          <p:cNvPr id="27" name="図 26" descr="icon_009970_256.jpg"/>
          <p:cNvPicPr>
            <a:picLocks noChangeAspect="1"/>
          </p:cNvPicPr>
          <p:nvPr/>
        </p:nvPicPr>
        <p:blipFill>
          <a:blip r:embed="rId11">
            <a:biLevel thresh="75000"/>
            <a:extLst>
              <a:ext uri="{BEBA8EAE-BF5A-486C-A8C5-ECC9F3942E4B}">
                <a14:imgProps xmlns:a14="http://schemas.microsoft.com/office/drawing/2010/main">
                  <a14:imgLayer r:embed="rId12">
                    <a14:imgEffect>
                      <a14:backgroundRemoval t="9766" b="89844" l="0" r="100000">
                        <a14:foregroundMark x1="64844" y1="30859" x2="64844" y2="30859"/>
                        <a14:foregroundMark x1="95313" y1="30859" x2="95313" y2="30859"/>
                        <a14:foregroundMark x1="27344" y1="78906" x2="27344" y2="78906"/>
                        <a14:foregroundMark x1="20313" y1="69922" x2="20313" y2="69922"/>
                        <a14:foregroundMark x1="34766" y1="82813" x2="34766" y2="82813"/>
                      </a14:backgroundRemoval>
                    </a14:imgEffect>
                  </a14:imgLayer>
                </a14:imgProps>
              </a:ext>
              <a:ext uri="{28A0092B-C50C-407E-A947-70E740481C1C}">
                <a14:useLocalDpi xmlns:a14="http://schemas.microsoft.com/office/drawing/2010/main" val="0"/>
              </a:ext>
            </a:extLst>
          </a:blip>
          <a:stretch>
            <a:fillRect/>
          </a:stretch>
        </p:blipFill>
        <p:spPr>
          <a:xfrm>
            <a:off x="203041" y="110855"/>
            <a:ext cx="871176" cy="682961"/>
          </a:xfrm>
          <a:prstGeom prst="rect">
            <a:avLst/>
          </a:prstGeom>
        </p:spPr>
      </p:pic>
    </p:spTree>
    <p:extLst>
      <p:ext uri="{BB962C8B-B14F-4D97-AF65-F5344CB8AC3E}">
        <p14:creationId xmlns:p14="http://schemas.microsoft.com/office/powerpoint/2010/main" val="229571965"/>
      </p:ext>
    </p:extLst>
  </p:cSld>
  <p:clrMapOvr>
    <a:masterClrMapping/>
  </p:clrMapOvr>
  <p:transition xmlns:p14="http://schemas.microsoft.com/office/powerpoint/2010/main" spd="slow">
    <p:split orient="ver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71047" y="3647659"/>
            <a:ext cx="3670902" cy="2299991"/>
          </a:xfrm>
          <a:prstGeom prst="ellipse">
            <a:avLst/>
          </a:prstGeom>
          <a:solidFill>
            <a:schemeClr val="bg1">
              <a:alpha val="96000"/>
            </a:schemeClr>
          </a:solidFill>
          <a:ln w="101600" cmpd="sng">
            <a:noFill/>
          </a:ln>
          <a:effectLst>
            <a:softEdge rad="2413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3562268" y="1386962"/>
            <a:ext cx="5283266" cy="2110977"/>
          </a:xfrm>
          <a:prstGeom prst="roundRect">
            <a:avLst>
              <a:gd name="adj" fmla="val 11619"/>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 name="タイトル 1"/>
          <p:cNvSpPr>
            <a:spLocks noGrp="1"/>
          </p:cNvSpPr>
          <p:nvPr>
            <p:ph type="title"/>
          </p:nvPr>
        </p:nvSpPr>
        <p:spPr>
          <a:xfrm>
            <a:off x="0" y="16974"/>
            <a:ext cx="9144000" cy="900000"/>
          </a:xfrm>
          <a:solidFill>
            <a:schemeClr val="accent1">
              <a:lumMod val="60000"/>
              <a:lumOff val="40000"/>
            </a:schemeClr>
          </a:solidFill>
          <a:effectLst>
            <a:softEdge rad="127000"/>
          </a:effectLst>
        </p:spPr>
        <p:txBody>
          <a:bodyPr>
            <a:normAutofit/>
          </a:bodyPr>
          <a:lstStyle/>
          <a:p>
            <a:r>
              <a:rPr lang="ja-JP" altLang="en-US" sz="3600" dirty="0">
                <a:solidFill>
                  <a:srgbClr val="191919"/>
                </a:solidFill>
                <a:latin typeface="メイリオ" panose="020B0604030504040204" pitchFamily="50" charset="-128"/>
                <a:ea typeface="メイリオ" panose="020B0604030504040204" pitchFamily="50" charset="-128"/>
                <a:cs typeface="メイリオ"/>
              </a:rPr>
              <a:t>つちうら福祉</a:t>
            </a:r>
            <a:r>
              <a:rPr lang="ja-JP" altLang="en-US" sz="3600" dirty="0" smtClean="0">
                <a:solidFill>
                  <a:srgbClr val="191919"/>
                </a:solidFill>
                <a:latin typeface="メイリオ" panose="020B0604030504040204" pitchFamily="50" charset="-128"/>
                <a:ea typeface="メイリオ" panose="020B0604030504040204" pitchFamily="50" charset="-128"/>
                <a:cs typeface="メイリオ"/>
              </a:rPr>
              <a:t>ナビ＜情報共有＞</a:t>
            </a:r>
            <a:endParaRPr kumimoji="1" lang="ja-JP" altLang="en-US" sz="3600" dirty="0">
              <a:solidFill>
                <a:srgbClr val="191919"/>
              </a:solidFill>
              <a:latin typeface="メイリオ" panose="020B0604030504040204" pitchFamily="50" charset="-128"/>
              <a:ea typeface="メイリオ" panose="020B0604030504040204" pitchFamily="50" charset="-128"/>
              <a:cs typeface="メイリオ"/>
            </a:endParaRPr>
          </a:p>
        </p:txBody>
      </p:sp>
      <p:sp>
        <p:nvSpPr>
          <p:cNvPr id="15" name="テキスト ボックス 14"/>
          <p:cNvSpPr txBox="1"/>
          <p:nvPr/>
        </p:nvSpPr>
        <p:spPr>
          <a:xfrm>
            <a:off x="452962" y="2946763"/>
            <a:ext cx="1284216" cy="400110"/>
          </a:xfrm>
          <a:prstGeom prst="rect">
            <a:avLst/>
          </a:prstGeom>
          <a:noFill/>
        </p:spPr>
        <p:txBody>
          <a:bodyPr wrap="square" rtlCol="0">
            <a:spAutoFit/>
          </a:bodyPr>
          <a:lstStyle/>
          <a:p>
            <a:pPr algn="ctr"/>
            <a:r>
              <a:rPr lang="ja-JP" altLang="en-US" sz="2000" dirty="0" smtClean="0">
                <a:latin typeface="メイリオ" panose="020B0604030504040204" pitchFamily="50" charset="-128"/>
                <a:ea typeface="メイリオ" panose="020B0604030504040204" pitchFamily="50" charset="-128"/>
              </a:rPr>
              <a:t>市民</a:t>
            </a:r>
            <a:endParaRPr kumimoji="1" lang="ja-JP" altLang="en-US" sz="2000" dirty="0">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5825011" y="5385516"/>
            <a:ext cx="3141253" cy="400110"/>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市内の病院・福祉施設等</a:t>
            </a:r>
            <a:endParaRPr kumimoji="1" lang="en-US" altLang="ja-JP" sz="2000" dirty="0">
              <a:latin typeface="メイリオ" panose="020B0604030504040204" pitchFamily="50" charset="-128"/>
              <a:ea typeface="メイリオ" panose="020B0604030504040204" pitchFamily="50" charset="-128"/>
            </a:endParaRPr>
          </a:p>
        </p:txBody>
      </p:sp>
      <p:sp>
        <p:nvSpPr>
          <p:cNvPr id="26" name="テキスト ボックス 25"/>
          <p:cNvSpPr txBox="1"/>
          <p:nvPr/>
        </p:nvSpPr>
        <p:spPr>
          <a:xfrm>
            <a:off x="7222085" y="2946763"/>
            <a:ext cx="1341834" cy="400110"/>
          </a:xfrm>
          <a:prstGeom prst="rect">
            <a:avLst/>
          </a:prstGeom>
          <a:noFill/>
        </p:spPr>
        <p:txBody>
          <a:bodyPr wrap="square" rtlCol="0">
            <a:spAutoFit/>
          </a:bodyPr>
          <a:lstStyle/>
          <a:p>
            <a:pPr algn="ctr"/>
            <a:r>
              <a:rPr kumimoji="1" lang="ja-JP" altLang="en-US" sz="2000" dirty="0">
                <a:latin typeface="メイリオ" panose="020B0604030504040204" pitchFamily="50" charset="-128"/>
                <a:ea typeface="メイリオ" panose="020B0604030504040204" pitchFamily="50" charset="-128"/>
              </a:rPr>
              <a:t>土浦市</a:t>
            </a:r>
            <a:endParaRPr kumimoji="1" lang="en-US" altLang="ja-JP" sz="2000" dirty="0">
              <a:latin typeface="メイリオ" panose="020B0604030504040204" pitchFamily="50" charset="-128"/>
              <a:ea typeface="メイリオ" panose="020B0604030504040204" pitchFamily="50" charset="-128"/>
            </a:endParaRPr>
          </a:p>
        </p:txBody>
      </p:sp>
      <p:sp>
        <p:nvSpPr>
          <p:cNvPr id="16" name="左矢印 15"/>
          <p:cNvSpPr/>
          <p:nvPr/>
        </p:nvSpPr>
        <p:spPr>
          <a:xfrm>
            <a:off x="5825011" y="2073416"/>
            <a:ext cx="1397074" cy="812301"/>
          </a:xfrm>
          <a:prstGeom prst="leftArrow">
            <a:avLst>
              <a:gd name="adj1" fmla="val 50366"/>
              <a:gd name="adj2" fmla="val 50000"/>
            </a:avLst>
          </a:prstGeom>
          <a:solidFill>
            <a:schemeClr val="accent2">
              <a:lumMod val="20000"/>
              <a:lumOff val="80000"/>
            </a:schemeClr>
          </a:solid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solidFill>
                  <a:sysClr val="windowText" lastClr="000000"/>
                </a:solidFill>
                <a:latin typeface="メイリオ" panose="020B0604030504040204" pitchFamily="50" charset="-128"/>
                <a:ea typeface="メイリオ" panose="020B0604030504040204" pitchFamily="50" charset="-128"/>
              </a:rPr>
              <a:t>情報提供</a:t>
            </a:r>
          </a:p>
        </p:txBody>
      </p:sp>
      <p:sp>
        <p:nvSpPr>
          <p:cNvPr id="19" name="右矢印 18"/>
          <p:cNvSpPr/>
          <p:nvPr/>
        </p:nvSpPr>
        <p:spPr>
          <a:xfrm>
            <a:off x="1970325" y="1935106"/>
            <a:ext cx="1591315" cy="1056238"/>
          </a:xfrm>
          <a:prstGeom prst="rightArrow">
            <a:avLst/>
          </a:prstGeom>
          <a:solidFill>
            <a:schemeClr val="bg2">
              <a:lumMod val="20000"/>
              <a:lumOff val="80000"/>
            </a:schemeClr>
          </a:solidFill>
          <a:ln w="19050" cmpd="sng">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chemeClr val="tx1"/>
                </a:solidFill>
                <a:latin typeface="メイリオ" panose="020B0604030504040204" pitchFamily="50" charset="-128"/>
                <a:ea typeface="メイリオ" panose="020B0604030504040204" pitchFamily="50" charset="-128"/>
              </a:rPr>
              <a:t>情報提供</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50" name="テキスト ボックス 49"/>
          <p:cNvSpPr txBox="1"/>
          <p:nvPr/>
        </p:nvSpPr>
        <p:spPr>
          <a:xfrm>
            <a:off x="5459832" y="1186907"/>
            <a:ext cx="1488138" cy="400110"/>
          </a:xfrm>
          <a:prstGeom prst="rect">
            <a:avLst/>
          </a:prstGeom>
          <a:solidFill>
            <a:schemeClr val="bg1"/>
          </a:solidFill>
          <a:ln>
            <a:solidFill>
              <a:schemeClr val="tx1"/>
            </a:solidFill>
          </a:ln>
        </p:spPr>
        <p:txBody>
          <a:bodyPr wrap="square" rtlCol="0">
            <a:spAutoFit/>
          </a:bodyPr>
          <a:lstStyle/>
          <a:p>
            <a:pPr algn="ctr"/>
            <a:r>
              <a:rPr kumimoji="1" lang="ja-JP" altLang="en-US" sz="2000" dirty="0">
                <a:latin typeface="メイリオ" panose="020B0604030504040204" pitchFamily="50" charset="-128"/>
                <a:ea typeface="メイリオ" panose="020B0604030504040204" pitchFamily="50" charset="-128"/>
              </a:rPr>
              <a:t>管理・運営</a:t>
            </a:r>
          </a:p>
        </p:txBody>
      </p:sp>
      <p:grpSp>
        <p:nvGrpSpPr>
          <p:cNvPr id="4" name="図形グループ 3"/>
          <p:cNvGrpSpPr/>
          <p:nvPr/>
        </p:nvGrpSpPr>
        <p:grpSpPr>
          <a:xfrm>
            <a:off x="3907482" y="1748062"/>
            <a:ext cx="1805564" cy="1561753"/>
            <a:chOff x="3582438" y="3076086"/>
            <a:chExt cx="1805564" cy="1561753"/>
          </a:xfrm>
        </p:grpSpPr>
        <p:pic>
          <p:nvPicPr>
            <p:cNvPr id="42" name="図 41"/>
            <p:cNvPicPr>
              <a:picLocks noChangeAspect="1"/>
            </p:cNvPicPr>
            <p:nvPr/>
          </p:nvPicPr>
          <p:blipFill>
            <a:blip r:embed="rId2" cstate="screen">
              <a:duotone>
                <a:prstClr val="black"/>
                <a:srgbClr val="D9C3A5">
                  <a:tint val="50000"/>
                  <a:satMod val="18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3582438" y="3076086"/>
              <a:ext cx="1805564" cy="1561753"/>
            </a:xfrm>
            <a:prstGeom prst="rect">
              <a:avLst/>
            </a:prstGeom>
          </p:spPr>
        </p:pic>
        <p:pic>
          <p:nvPicPr>
            <p:cNvPr id="25" name="図 24"/>
            <p:cNvPicPr>
              <a:picLocks noChangeAspect="1"/>
            </p:cNvPicPr>
            <p:nvPr/>
          </p:nvPicPr>
          <p:blipFill rotWithShape="1">
            <a:blip r:embed="rId4" cstate="screen">
              <a:extLst>
                <a:ext uri="{28A0092B-C50C-407E-A947-70E740481C1C}">
                  <a14:useLocalDpi xmlns:a14="http://schemas.microsoft.com/office/drawing/2010/main"/>
                </a:ext>
              </a:extLst>
            </a:blip>
            <a:srcRect b="35059"/>
            <a:stretch/>
          </p:blipFill>
          <p:spPr>
            <a:xfrm>
              <a:off x="3695739" y="3203185"/>
              <a:ext cx="1573631" cy="834371"/>
            </a:xfrm>
            <a:prstGeom prst="rect">
              <a:avLst/>
            </a:prstGeom>
          </p:spPr>
        </p:pic>
      </p:grpSp>
      <p:pic>
        <p:nvPicPr>
          <p:cNvPr id="10" name="図 9" descr="1279863221_photo.jpg"/>
          <p:cNvPicPr>
            <a:picLocks noChangeAspect="1"/>
          </p:cNvPicPr>
          <p:nvPr/>
        </p:nvPicPr>
        <p:blipFill>
          <a:blip r:embed="rId5" cstate="screen">
            <a:extLst>
              <a:ext uri="{BEBA8EAE-BF5A-486C-A8C5-ECC9F3942E4B}">
                <a14:imgProps xmlns:a14="http://schemas.microsoft.com/office/drawing/2010/main">
                  <a14:imgLayer r:embed="rId6">
                    <a14:imgEffect>
                      <a14:backgroundRemoval t="3226" b="99355" l="3385" r="95385">
                        <a14:foregroundMark x1="35692" y1="44194" x2="35692" y2="44194"/>
                      </a14:backgroundRemoval>
                    </a14:imgEffect>
                  </a14:imgLayer>
                </a14:imgProps>
              </a:ext>
              <a:ext uri="{28A0092B-C50C-407E-A947-70E740481C1C}">
                <a14:useLocalDpi xmlns:a14="http://schemas.microsoft.com/office/drawing/2010/main"/>
              </a:ext>
            </a:extLst>
          </a:blip>
          <a:stretch>
            <a:fillRect/>
          </a:stretch>
        </p:blipFill>
        <p:spPr>
          <a:xfrm>
            <a:off x="7146366" y="1522411"/>
            <a:ext cx="1493272" cy="1424352"/>
          </a:xfrm>
          <a:prstGeom prst="rect">
            <a:avLst/>
          </a:prstGeom>
        </p:spPr>
      </p:pic>
      <p:pic>
        <p:nvPicPr>
          <p:cNvPr id="11" name="図 10" descr="img_e063.gi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03333" y="4097574"/>
            <a:ext cx="2400527" cy="1280281"/>
          </a:xfrm>
          <a:prstGeom prst="rect">
            <a:avLst/>
          </a:prstGeom>
        </p:spPr>
      </p:pic>
      <p:sp>
        <p:nvSpPr>
          <p:cNvPr id="12" name="屈折矢印 11"/>
          <p:cNvSpPr/>
          <p:nvPr/>
        </p:nvSpPr>
        <p:spPr>
          <a:xfrm flipH="1">
            <a:off x="4154209" y="3497939"/>
            <a:ext cx="2189979" cy="1649782"/>
          </a:xfrm>
          <a:prstGeom prst="bentUpArrow">
            <a:avLst>
              <a:gd name="adj1" fmla="val 25589"/>
              <a:gd name="adj2" fmla="val 22667"/>
              <a:gd name="adj3" fmla="val 28471"/>
            </a:avLst>
          </a:prstGeom>
          <a:solidFill>
            <a:schemeClr val="accent2">
              <a:lumMod val="20000"/>
              <a:lumOff val="80000"/>
            </a:schemeClr>
          </a:solid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solidFill>
                  <a:schemeClr val="tx1">
                    <a:lumMod val="90000"/>
                    <a:lumOff val="10000"/>
                  </a:schemeClr>
                </a:solidFill>
                <a:latin typeface="メイリオ" panose="020B0604030504040204" pitchFamily="50" charset="-128"/>
                <a:ea typeface="メイリオ" panose="020B0604030504040204" pitchFamily="50" charset="-128"/>
              </a:rPr>
              <a:t>情報提供</a:t>
            </a:r>
          </a:p>
        </p:txBody>
      </p:sp>
      <p:sp>
        <p:nvSpPr>
          <p:cNvPr id="48" name="テキスト ボックス 47"/>
          <p:cNvSpPr txBox="1"/>
          <p:nvPr/>
        </p:nvSpPr>
        <p:spPr>
          <a:xfrm>
            <a:off x="918928" y="4459294"/>
            <a:ext cx="1980029" cy="954107"/>
          </a:xfrm>
          <a:prstGeom prst="rect">
            <a:avLst/>
          </a:prstGeom>
          <a:noFill/>
        </p:spPr>
        <p:txBody>
          <a:bodyPr wrap="none" rtlCol="0">
            <a:spAutoFit/>
          </a:bodyPr>
          <a:lstStyle/>
          <a:p>
            <a:pPr algn="ctr"/>
            <a:r>
              <a:rPr lang="ja-JP" altLang="en-US" sz="2800" dirty="0" smtClean="0">
                <a:latin typeface="メイリオ" panose="020B0604030504040204" pitchFamily="50" charset="-128"/>
                <a:ea typeface="メイリオ" panose="020B0604030504040204" pitchFamily="50" charset="-128"/>
              </a:rPr>
              <a:t>市民同士の</a:t>
            </a:r>
            <a:endParaRPr kumimoji="1" lang="en-US" altLang="ja-JP" sz="2800" dirty="0">
              <a:latin typeface="メイリオ" panose="020B0604030504040204" pitchFamily="50" charset="-128"/>
              <a:ea typeface="メイリオ" panose="020B0604030504040204" pitchFamily="50" charset="-128"/>
            </a:endParaRPr>
          </a:p>
          <a:p>
            <a:pPr algn="ctr"/>
            <a:r>
              <a:rPr kumimoji="1" lang="ja-JP" altLang="en-US" sz="2800" dirty="0">
                <a:latin typeface="メイリオ" panose="020B0604030504040204" pitchFamily="50" charset="-128"/>
                <a:ea typeface="メイリオ" panose="020B0604030504040204" pitchFamily="50" charset="-128"/>
              </a:rPr>
              <a:t>情報</a:t>
            </a:r>
            <a:r>
              <a:rPr kumimoji="1" lang="ja-JP" altLang="en-US" sz="2800" dirty="0" smtClean="0">
                <a:latin typeface="メイリオ" panose="020B0604030504040204" pitchFamily="50" charset="-128"/>
                <a:ea typeface="メイリオ" panose="020B0604030504040204" pitchFamily="50" charset="-128"/>
              </a:rPr>
              <a:t>共有</a:t>
            </a:r>
            <a:endParaRPr kumimoji="1" lang="en-US" altLang="ja-JP" sz="2800" dirty="0">
              <a:latin typeface="メイリオ" panose="020B0604030504040204" pitchFamily="50" charset="-128"/>
              <a:ea typeface="メイリオ" panose="020B0604030504040204" pitchFamily="50" charset="-128"/>
            </a:endParaRPr>
          </a:p>
        </p:txBody>
      </p:sp>
      <p:pic>
        <p:nvPicPr>
          <p:cNvPr id="18" name="図 17" descr="kaden_tablet.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98957" y="4797655"/>
            <a:ext cx="937614" cy="871748"/>
          </a:xfrm>
          <a:prstGeom prst="rect">
            <a:avLst/>
          </a:prstGeom>
        </p:spPr>
      </p:pic>
      <p:pic>
        <p:nvPicPr>
          <p:cNvPr id="14" name="図 13" descr="smartphone.png"/>
          <p:cNvPicPr>
            <a:picLocks noChangeAspect="1"/>
          </p:cNvPicPr>
          <p:nvPr/>
        </p:nvPicPr>
        <p:blipFill>
          <a:blip r:embed="rId9" cstate="screen">
            <a:alphaModFix amt="87000"/>
            <a:extLst>
              <a:ext uri="{28A0092B-C50C-407E-A947-70E740481C1C}">
                <a14:useLocalDpi xmlns:a14="http://schemas.microsoft.com/office/drawing/2010/main"/>
              </a:ext>
            </a:extLst>
          </a:blip>
          <a:stretch>
            <a:fillRect/>
          </a:stretch>
        </p:blipFill>
        <p:spPr>
          <a:xfrm rot="20825490">
            <a:off x="2643751" y="4866705"/>
            <a:ext cx="704717" cy="764957"/>
          </a:xfrm>
          <a:prstGeom prst="rect">
            <a:avLst/>
          </a:prstGeom>
        </p:spPr>
      </p:pic>
      <p:sp>
        <p:nvSpPr>
          <p:cNvPr id="6" name="スライド番号プレースホルダー 5"/>
          <p:cNvSpPr>
            <a:spLocks noGrp="1"/>
          </p:cNvSpPr>
          <p:nvPr>
            <p:ph type="sldNum" sz="quarter" idx="12"/>
          </p:nvPr>
        </p:nvSpPr>
        <p:spPr/>
        <p:txBody>
          <a:bodyPr/>
          <a:lstStyle/>
          <a:p>
            <a:fld id="{34EE0B4D-4B59-374D-A284-0D27F4B4CF87}" type="slidenum">
              <a:rPr kumimoji="1" lang="ja-JP" altLang="en-US" smtClean="0"/>
              <a:t>23</a:t>
            </a:fld>
            <a:endParaRPr kumimoji="1" lang="ja-JP" altLang="en-US"/>
          </a:p>
        </p:txBody>
      </p:sp>
      <p:sp>
        <p:nvSpPr>
          <p:cNvPr id="28" name="タイトル 1"/>
          <p:cNvSpPr txBox="1">
            <a:spLocks/>
          </p:cNvSpPr>
          <p:nvPr/>
        </p:nvSpPr>
        <p:spPr>
          <a:xfrm>
            <a:off x="595041" y="5985564"/>
            <a:ext cx="7953918" cy="730800"/>
          </a:xfrm>
          <a:prstGeom prst="rect">
            <a:avLst/>
          </a:prstGeom>
          <a:solidFill>
            <a:schemeClr val="bg1"/>
          </a:solidFill>
          <a:ln w="28575" cmpd="sng">
            <a:solidFill>
              <a:srgbClr val="E9506B"/>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smtClean="0">
                <a:solidFill>
                  <a:schemeClr val="bg2">
                    <a:lumMod val="75000"/>
                  </a:schemeClr>
                </a:solidFill>
                <a:latin typeface="メイリオ" panose="020B0604030504040204" pitchFamily="50" charset="-128"/>
                <a:ea typeface="メイリオ" panose="020B0604030504040204" pitchFamily="50" charset="-128"/>
                <a:cs typeface="メイリオ"/>
              </a:rPr>
              <a:t>より新しく有意義な</a:t>
            </a:r>
            <a:r>
              <a:rPr lang="ja-JP" altLang="en-US" sz="3200" dirty="0" smtClean="0">
                <a:latin typeface="メイリオ" panose="020B0604030504040204" pitchFamily="50" charset="-128"/>
                <a:ea typeface="メイリオ" panose="020B0604030504040204" pitchFamily="50" charset="-128"/>
                <a:cs typeface="メイリオ"/>
              </a:rPr>
              <a:t>情報を手軽に得られる</a:t>
            </a:r>
            <a:endParaRPr lang="en-US" altLang="ja-JP" sz="3200" dirty="0">
              <a:latin typeface="メイリオ" panose="020B0604030504040204" pitchFamily="50" charset="-128"/>
              <a:ea typeface="メイリオ" panose="020B0604030504040204" pitchFamily="50" charset="-128"/>
              <a:cs typeface="メイリオ"/>
            </a:endParaRPr>
          </a:p>
        </p:txBody>
      </p:sp>
      <p:sp>
        <p:nvSpPr>
          <p:cNvPr id="30" name="右矢印 29"/>
          <p:cNvSpPr/>
          <p:nvPr/>
        </p:nvSpPr>
        <p:spPr>
          <a:xfrm flipH="1">
            <a:off x="1940437" y="2015777"/>
            <a:ext cx="1484570" cy="975567"/>
          </a:xfrm>
          <a:prstGeom prst="rightArrow">
            <a:avLst/>
          </a:prstGeom>
          <a:solidFill>
            <a:schemeClr val="accent1">
              <a:lumMod val="40000"/>
              <a:lumOff val="60000"/>
            </a:schemeClr>
          </a:solid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71047" y="1587017"/>
            <a:ext cx="2024846" cy="1414370"/>
          </a:xfrm>
          <a:prstGeom prst="rect">
            <a:avLst/>
          </a:prstGeom>
        </p:spPr>
      </p:pic>
      <p:grpSp>
        <p:nvGrpSpPr>
          <p:cNvPr id="41" name="図形グループ 40"/>
          <p:cNvGrpSpPr/>
          <p:nvPr/>
        </p:nvGrpSpPr>
        <p:grpSpPr>
          <a:xfrm>
            <a:off x="7495230" y="110855"/>
            <a:ext cx="1648770" cy="1301337"/>
            <a:chOff x="7390543" y="144363"/>
            <a:chExt cx="1648770" cy="1301337"/>
          </a:xfrm>
        </p:grpSpPr>
        <p:sp>
          <p:nvSpPr>
            <p:cNvPr id="43" name="円/楕円 42"/>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4" name="図形グループ 43"/>
            <p:cNvGrpSpPr/>
            <p:nvPr/>
          </p:nvGrpSpPr>
          <p:grpSpPr>
            <a:xfrm>
              <a:off x="7552261" y="144363"/>
              <a:ext cx="1303216" cy="1301337"/>
              <a:chOff x="4690951" y="647548"/>
              <a:chExt cx="1303216" cy="1301337"/>
            </a:xfrm>
          </p:grpSpPr>
          <p:grpSp>
            <p:nvGrpSpPr>
              <p:cNvPr id="46" name="図形グループ 45"/>
              <p:cNvGrpSpPr/>
              <p:nvPr/>
            </p:nvGrpSpPr>
            <p:grpSpPr>
              <a:xfrm>
                <a:off x="4690951" y="1229090"/>
                <a:ext cx="1303216" cy="719795"/>
                <a:chOff x="4690951" y="1229090"/>
                <a:chExt cx="1303216" cy="719795"/>
              </a:xfrm>
            </p:grpSpPr>
            <p:pic>
              <p:nvPicPr>
                <p:cNvPr id="49" name="図 48" descr="119059m.jpg"/>
                <p:cNvPicPr>
                  <a:picLocks noChangeAspect="1"/>
                </p:cNvPicPr>
                <p:nvPr/>
              </p:nvPicPr>
              <p:blipFill>
                <a:blip r:embed="rId12" cstate="screen">
                  <a:extLst>
                    <a:ext uri="{BEBA8EAE-BF5A-486C-A8C5-ECC9F3942E4B}">
                      <a14:imgProps xmlns:a14="http://schemas.microsoft.com/office/drawing/2010/main">
                        <a14:imgLayer r:embed="rId13">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51" name="図 50" descr="119059m.jpg"/>
                <p:cNvPicPr>
                  <a:picLocks noChangeAspect="1"/>
                </p:cNvPicPr>
                <p:nvPr/>
              </p:nvPicPr>
              <p:blipFill>
                <a:blip r:embed="rId12" cstate="screen">
                  <a:extLst>
                    <a:ext uri="{BEBA8EAE-BF5A-486C-A8C5-ECC9F3942E4B}">
                      <a14:imgProps xmlns:a14="http://schemas.microsoft.com/office/drawing/2010/main">
                        <a14:imgLayer r:embed="rId14">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47" name="図 46" descr="30571.png"/>
              <p:cNvPicPr>
                <a:picLocks noChangeAspect="1"/>
              </p:cNvPicPr>
              <p:nvPr/>
            </p:nvPicPr>
            <p:blipFill>
              <a:blip r:embed="rId15" cstate="screen">
                <a:duotone>
                  <a:schemeClr val="accent1">
                    <a:shade val="45000"/>
                    <a:satMod val="135000"/>
                  </a:schemeClr>
                  <a:prstClr val="white"/>
                </a:duotone>
                <a:alphaModFix/>
                <a:extLst>
                  <a:ext uri="{BEBA8EAE-BF5A-486C-A8C5-ECC9F3942E4B}">
                    <a14:imgProps xmlns:a14="http://schemas.microsoft.com/office/drawing/2010/main">
                      <a14:imgLayer r:embed="rId16">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45" name="角丸四角形 44"/>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人材・スキル</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pic>
        <p:nvPicPr>
          <p:cNvPr id="33" name="図 32" descr="icon_009970_256.jpg"/>
          <p:cNvPicPr>
            <a:picLocks noChangeAspect="1"/>
          </p:cNvPicPr>
          <p:nvPr/>
        </p:nvPicPr>
        <p:blipFill>
          <a:blip r:embed="rId17">
            <a:biLevel thresh="75000"/>
            <a:extLst>
              <a:ext uri="{BEBA8EAE-BF5A-486C-A8C5-ECC9F3942E4B}">
                <a14:imgProps xmlns:a14="http://schemas.microsoft.com/office/drawing/2010/main">
                  <a14:imgLayer r:embed="rId18">
                    <a14:imgEffect>
                      <a14:backgroundRemoval t="9766" b="89844" l="0" r="100000">
                        <a14:foregroundMark x1="64844" y1="30859" x2="64844" y2="30859"/>
                        <a14:foregroundMark x1="95313" y1="30859" x2="95313" y2="30859"/>
                        <a14:foregroundMark x1="27344" y1="78906" x2="27344" y2="78906"/>
                        <a14:foregroundMark x1="20313" y1="69922" x2="20313" y2="69922"/>
                        <a14:foregroundMark x1="34766" y1="82813" x2="34766" y2="82813"/>
                      </a14:backgroundRemoval>
                    </a14:imgEffect>
                  </a14:imgLayer>
                </a14:imgProps>
              </a:ext>
              <a:ext uri="{28A0092B-C50C-407E-A947-70E740481C1C}">
                <a14:useLocalDpi xmlns:a14="http://schemas.microsoft.com/office/drawing/2010/main" val="0"/>
              </a:ext>
            </a:extLst>
          </a:blip>
          <a:stretch>
            <a:fillRect/>
          </a:stretch>
        </p:blipFill>
        <p:spPr>
          <a:xfrm>
            <a:off x="203041" y="110855"/>
            <a:ext cx="871176" cy="682961"/>
          </a:xfrm>
          <a:prstGeom prst="rect">
            <a:avLst/>
          </a:prstGeom>
        </p:spPr>
      </p:pic>
    </p:spTree>
    <p:extLst>
      <p:ext uri="{BB962C8B-B14F-4D97-AF65-F5344CB8AC3E}">
        <p14:creationId xmlns:p14="http://schemas.microsoft.com/office/powerpoint/2010/main" val="1535385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6" grpId="0" animBg="1"/>
      <p:bldP spid="19" grpId="0" animBg="1"/>
      <p:bldP spid="19" grpId="1" animBg="1"/>
      <p:bldP spid="12" grpId="0" animBg="1"/>
      <p:bldP spid="48" grpId="0"/>
      <p:bldP spid="28"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右矢印 19"/>
          <p:cNvSpPr/>
          <p:nvPr/>
        </p:nvSpPr>
        <p:spPr>
          <a:xfrm>
            <a:off x="85928" y="3534048"/>
            <a:ext cx="9087475" cy="680892"/>
          </a:xfrm>
          <a:prstGeom prst="rightArrow">
            <a:avLst>
              <a:gd name="adj1" fmla="val 59324"/>
              <a:gd name="adj2" fmla="val 81611"/>
            </a:avLst>
          </a:prstGeom>
          <a:solidFill>
            <a:srgbClr val="51515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 name="タイトル 1"/>
          <p:cNvSpPr>
            <a:spLocks noGrp="1"/>
          </p:cNvSpPr>
          <p:nvPr>
            <p:ph type="title"/>
          </p:nvPr>
        </p:nvSpPr>
        <p:spPr>
          <a:xfrm>
            <a:off x="0" y="16974"/>
            <a:ext cx="9144000" cy="900000"/>
          </a:xfrm>
          <a:solidFill>
            <a:schemeClr val="accent1">
              <a:lumMod val="60000"/>
              <a:lumOff val="40000"/>
            </a:schemeClr>
          </a:solidFill>
          <a:effectLst>
            <a:softEdge rad="127000"/>
          </a:effectLst>
        </p:spPr>
        <p:txBody>
          <a:bodyPr>
            <a:normAutofit/>
          </a:bodyPr>
          <a:lstStyle/>
          <a:p>
            <a:r>
              <a:rPr lang="ja-JP" altLang="en-US" sz="3600" dirty="0" smtClean="0">
                <a:solidFill>
                  <a:srgbClr val="191919"/>
                </a:solidFill>
                <a:latin typeface="メイリオ" panose="020B0604030504040204" pitchFamily="50" charset="-128"/>
                <a:ea typeface="メイリオ" panose="020B0604030504040204" pitchFamily="50" charset="-128"/>
                <a:cs typeface="メイリオ"/>
              </a:rPr>
              <a:t>つちうら福祉ナビ＜マッチング＞</a:t>
            </a:r>
            <a:endParaRPr kumimoji="1" lang="ja-JP" altLang="en-US" sz="3600" dirty="0">
              <a:solidFill>
                <a:srgbClr val="191919"/>
              </a:solidFill>
              <a:latin typeface="メイリオ" panose="020B0604030504040204" pitchFamily="50" charset="-128"/>
              <a:ea typeface="メイリオ" panose="020B0604030504040204" pitchFamily="50" charset="-128"/>
              <a:cs typeface="メイリオ"/>
            </a:endParaRPr>
          </a:p>
        </p:txBody>
      </p:sp>
      <p:sp>
        <p:nvSpPr>
          <p:cNvPr id="4" name="スライド番号プレースホルダー 3"/>
          <p:cNvSpPr>
            <a:spLocks noGrp="1"/>
          </p:cNvSpPr>
          <p:nvPr>
            <p:ph type="sldNum" sz="quarter" idx="12"/>
          </p:nvPr>
        </p:nvSpPr>
        <p:spPr/>
        <p:txBody>
          <a:bodyPr/>
          <a:lstStyle/>
          <a:p>
            <a:fld id="{34EE0B4D-4B59-374D-A284-0D27F4B4CF87}" type="slidenum">
              <a:rPr kumimoji="1" lang="ja-JP" altLang="en-US" smtClean="0"/>
              <a:t>24</a:t>
            </a:fld>
            <a:endParaRPr kumimoji="1" lang="ja-JP" altLang="en-US"/>
          </a:p>
        </p:txBody>
      </p:sp>
      <p:grpSp>
        <p:nvGrpSpPr>
          <p:cNvPr id="54" name="図形グループ 53"/>
          <p:cNvGrpSpPr/>
          <p:nvPr/>
        </p:nvGrpSpPr>
        <p:grpSpPr>
          <a:xfrm>
            <a:off x="3693049" y="1197668"/>
            <a:ext cx="1804159" cy="1627128"/>
            <a:chOff x="3582438" y="3076086"/>
            <a:chExt cx="1805564" cy="1561753"/>
          </a:xfrm>
        </p:grpSpPr>
        <p:pic>
          <p:nvPicPr>
            <p:cNvPr id="55" name="図 54"/>
            <p:cNvPicPr>
              <a:picLocks noChangeAspect="1"/>
            </p:cNvPicPr>
            <p:nvPr/>
          </p:nvPicPr>
          <p:blipFill>
            <a:blip r:embed="rId2" cstate="screen">
              <a:duotone>
                <a:prstClr val="black"/>
                <a:srgbClr val="D9C3A5">
                  <a:tint val="50000"/>
                  <a:satMod val="18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3582438" y="3076086"/>
              <a:ext cx="1805564" cy="1561753"/>
            </a:xfrm>
            <a:prstGeom prst="rect">
              <a:avLst/>
            </a:prstGeom>
          </p:spPr>
        </p:pic>
        <p:pic>
          <p:nvPicPr>
            <p:cNvPr id="56" name="図 55"/>
            <p:cNvPicPr>
              <a:picLocks noChangeAspect="1"/>
            </p:cNvPicPr>
            <p:nvPr/>
          </p:nvPicPr>
          <p:blipFill rotWithShape="1">
            <a:blip r:embed="rId4" cstate="screen">
              <a:extLst>
                <a:ext uri="{28A0092B-C50C-407E-A947-70E740481C1C}">
                  <a14:useLocalDpi xmlns:a14="http://schemas.microsoft.com/office/drawing/2010/main"/>
                </a:ext>
              </a:extLst>
            </a:blip>
            <a:srcRect b="35059"/>
            <a:stretch/>
          </p:blipFill>
          <p:spPr>
            <a:xfrm>
              <a:off x="3695739" y="3203185"/>
              <a:ext cx="1573631" cy="834371"/>
            </a:xfrm>
            <a:prstGeom prst="rect">
              <a:avLst/>
            </a:prstGeom>
          </p:spPr>
        </p:pic>
      </p:grpSp>
      <p:sp>
        <p:nvSpPr>
          <p:cNvPr id="3" name="テキスト ボックス 2"/>
          <p:cNvSpPr txBox="1"/>
          <p:nvPr/>
        </p:nvSpPr>
        <p:spPr>
          <a:xfrm>
            <a:off x="4445000" y="5539154"/>
            <a:ext cx="184666" cy="369332"/>
          </a:xfrm>
          <a:prstGeom prst="rect">
            <a:avLst/>
          </a:prstGeom>
          <a:noFill/>
        </p:spPr>
        <p:txBody>
          <a:bodyPr wrap="none" rtlCol="0">
            <a:spAutoFit/>
          </a:bodyPr>
          <a:lstStyle/>
          <a:p>
            <a:endParaRPr kumimoji="1" lang="ja-JP" altLang="en-US" dirty="0"/>
          </a:p>
        </p:txBody>
      </p:sp>
      <p:pic>
        <p:nvPicPr>
          <p:cNvPr id="18" name="図 17" descr="gahag-009481.jpg"/>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l="17639" t="47106" r="17136" b="13059"/>
          <a:stretch/>
        </p:blipFill>
        <p:spPr>
          <a:xfrm>
            <a:off x="6666194" y="916974"/>
            <a:ext cx="2189189" cy="1336998"/>
          </a:xfrm>
          <a:prstGeom prst="rect">
            <a:avLst/>
          </a:prstGeom>
        </p:spPr>
      </p:pic>
      <p:pic>
        <p:nvPicPr>
          <p:cNvPr id="19" name="図 18" descr="412332.JPG"/>
          <p:cNvPicPr>
            <a:picLocks noChangeAspect="1"/>
          </p:cNvPicPr>
          <p:nvPr/>
        </p:nvPicPr>
        <p:blipFill>
          <a:blip r:embed="rId7">
            <a:extLst>
              <a:ext uri="{BEBA8EAE-BF5A-486C-A8C5-ECC9F3942E4B}">
                <a14:imgProps xmlns:a14="http://schemas.microsoft.com/office/drawing/2010/main">
                  <a14:imgLayer r:embed="rId8">
                    <a14:imgEffect>
                      <a14:backgroundRemoval t="439" b="100000" l="0" r="100000">
                        <a14:foregroundMark x1="44000" y1="14912" x2="44000" y2="14912"/>
                        <a14:foregroundMark x1="39667" y1="8333" x2="39667" y2="8333"/>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741636" y="1131586"/>
            <a:ext cx="1534957" cy="1166567"/>
          </a:xfrm>
          <a:prstGeom prst="rect">
            <a:avLst/>
          </a:prstGeom>
        </p:spPr>
      </p:pic>
      <p:sp>
        <p:nvSpPr>
          <p:cNvPr id="7" name="テキスト ボックス 6"/>
          <p:cNvSpPr txBox="1"/>
          <p:nvPr/>
        </p:nvSpPr>
        <p:spPr>
          <a:xfrm>
            <a:off x="6832664" y="2271723"/>
            <a:ext cx="1723549" cy="461665"/>
          </a:xfrm>
          <a:prstGeom prst="rect">
            <a:avLst/>
          </a:prstGeom>
          <a:solidFill>
            <a:srgbClr val="FFFFFF"/>
          </a:solidFill>
          <a:ln>
            <a:solidFill>
              <a:srgbClr val="FF71A3"/>
            </a:solidFill>
          </a:ln>
        </p:spPr>
        <p:txBody>
          <a:bodyPr wrap="none" rtlCol="0">
            <a:spAutoFit/>
          </a:bodyPr>
          <a:lstStyle/>
          <a:p>
            <a:r>
              <a:rPr kumimoji="1" lang="ja-JP" altLang="en-US" sz="2400" dirty="0" smtClean="0"/>
              <a:t>サポーター</a:t>
            </a:r>
            <a:endParaRPr kumimoji="1" lang="ja-JP" altLang="en-US" sz="2400" dirty="0"/>
          </a:p>
        </p:txBody>
      </p:sp>
      <p:sp>
        <p:nvSpPr>
          <p:cNvPr id="25" name="テキスト ボックス 24"/>
          <p:cNvSpPr txBox="1"/>
          <p:nvPr/>
        </p:nvSpPr>
        <p:spPr>
          <a:xfrm>
            <a:off x="1013436" y="2323847"/>
            <a:ext cx="1107996" cy="461665"/>
          </a:xfrm>
          <a:prstGeom prst="rect">
            <a:avLst/>
          </a:prstGeom>
          <a:solidFill>
            <a:schemeClr val="bg1"/>
          </a:solidFill>
          <a:ln>
            <a:solidFill>
              <a:srgbClr val="FF71A3"/>
            </a:solidFill>
          </a:ln>
        </p:spPr>
        <p:txBody>
          <a:bodyPr wrap="none" rtlCol="0">
            <a:spAutoFit/>
          </a:bodyPr>
          <a:lstStyle/>
          <a:p>
            <a:r>
              <a:rPr kumimoji="1" lang="ja-JP" altLang="en-US" sz="2400" dirty="0" smtClean="0"/>
              <a:t>依頼者</a:t>
            </a:r>
            <a:endParaRPr kumimoji="1" lang="ja-JP" altLang="en-US" sz="2400" dirty="0"/>
          </a:p>
        </p:txBody>
      </p:sp>
      <p:sp>
        <p:nvSpPr>
          <p:cNvPr id="11" name="テキスト ボックス 10"/>
          <p:cNvSpPr txBox="1"/>
          <p:nvPr/>
        </p:nvSpPr>
        <p:spPr>
          <a:xfrm>
            <a:off x="6595079" y="2818057"/>
            <a:ext cx="2236510" cy="400110"/>
          </a:xfrm>
          <a:prstGeom prst="rect">
            <a:avLst/>
          </a:prstGeom>
          <a:noFill/>
        </p:spPr>
        <p:txBody>
          <a:bodyPr wrap="none" rtlCol="0">
            <a:spAutoFit/>
          </a:bodyPr>
          <a:lstStyle/>
          <a:p>
            <a:r>
              <a:rPr kumimoji="1" lang="ja-JP" altLang="en-US" sz="2000" dirty="0" smtClean="0"/>
              <a:t>できることを登録</a:t>
            </a:r>
            <a:endParaRPr kumimoji="1" lang="ja-JP" altLang="en-US" sz="2000" dirty="0"/>
          </a:p>
        </p:txBody>
      </p:sp>
      <p:sp>
        <p:nvSpPr>
          <p:cNvPr id="12" name="テキスト ボックス 11"/>
          <p:cNvSpPr txBox="1"/>
          <p:nvPr/>
        </p:nvSpPr>
        <p:spPr>
          <a:xfrm>
            <a:off x="349208" y="2818057"/>
            <a:ext cx="2749471" cy="400110"/>
          </a:xfrm>
          <a:prstGeom prst="rect">
            <a:avLst/>
          </a:prstGeom>
          <a:noFill/>
        </p:spPr>
        <p:txBody>
          <a:bodyPr wrap="none" rtlCol="0">
            <a:spAutoFit/>
          </a:bodyPr>
          <a:lstStyle/>
          <a:p>
            <a:r>
              <a:rPr lang="ja-JP" altLang="en-US" sz="2000" dirty="0" smtClean="0"/>
              <a:t>してほしいことを検索</a:t>
            </a:r>
            <a:endParaRPr kumimoji="1" lang="ja-JP" altLang="en-US" sz="2000" dirty="0"/>
          </a:p>
        </p:txBody>
      </p:sp>
      <p:sp>
        <p:nvSpPr>
          <p:cNvPr id="26" name="角丸四角形 25"/>
          <p:cNvSpPr/>
          <p:nvPr/>
        </p:nvSpPr>
        <p:spPr>
          <a:xfrm>
            <a:off x="2891290" y="3268891"/>
            <a:ext cx="1193764" cy="1211206"/>
          </a:xfrm>
          <a:prstGeom prst="roundRect">
            <a:avLst>
              <a:gd name="adj" fmla="val 50000"/>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rgbClr val="191919"/>
              </a:solidFill>
            </a:endParaRPr>
          </a:p>
        </p:txBody>
      </p:sp>
      <p:sp>
        <p:nvSpPr>
          <p:cNvPr id="27" name="角丸四角形 26"/>
          <p:cNvSpPr/>
          <p:nvPr/>
        </p:nvSpPr>
        <p:spPr>
          <a:xfrm>
            <a:off x="4983326" y="3268891"/>
            <a:ext cx="1193764" cy="1211206"/>
          </a:xfrm>
          <a:prstGeom prst="roundRect">
            <a:avLst>
              <a:gd name="adj" fmla="val 50000"/>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rgbClr val="191919"/>
              </a:solidFill>
            </a:endParaRPr>
          </a:p>
        </p:txBody>
      </p:sp>
      <p:sp>
        <p:nvSpPr>
          <p:cNvPr id="28" name="角丸四角形 27"/>
          <p:cNvSpPr/>
          <p:nvPr/>
        </p:nvSpPr>
        <p:spPr>
          <a:xfrm>
            <a:off x="7075363" y="3268891"/>
            <a:ext cx="1193764" cy="1211206"/>
          </a:xfrm>
          <a:prstGeom prst="roundRect">
            <a:avLst>
              <a:gd name="adj" fmla="val 47588"/>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rgbClr val="191919"/>
              </a:solidFill>
            </a:endParaRPr>
          </a:p>
        </p:txBody>
      </p:sp>
      <p:sp>
        <p:nvSpPr>
          <p:cNvPr id="8" name="角丸四角形吹き出し 7"/>
          <p:cNvSpPr/>
          <p:nvPr/>
        </p:nvSpPr>
        <p:spPr>
          <a:xfrm>
            <a:off x="118634" y="4760085"/>
            <a:ext cx="2047849" cy="1122682"/>
          </a:xfrm>
          <a:prstGeom prst="wedgeRoundRectCallout">
            <a:avLst>
              <a:gd name="adj1" fmla="val 19264"/>
              <a:gd name="adj2" fmla="val -67180"/>
              <a:gd name="adj3" fmla="val 16667"/>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rgbClr val="191919"/>
                </a:solidFill>
              </a:rPr>
              <a:t>課題発見　</a:t>
            </a:r>
            <a:endParaRPr kumimoji="1" lang="en-US" altLang="ja-JP" sz="2400" dirty="0" smtClean="0">
              <a:solidFill>
                <a:srgbClr val="191919"/>
              </a:solidFill>
            </a:endParaRPr>
          </a:p>
          <a:p>
            <a:pPr algn="ctr"/>
            <a:r>
              <a:rPr lang="ja-JP" altLang="en-US" sz="2400" dirty="0" smtClean="0">
                <a:solidFill>
                  <a:srgbClr val="191919"/>
                </a:solidFill>
              </a:rPr>
              <a:t>スキル</a:t>
            </a:r>
            <a:r>
              <a:rPr kumimoji="1" lang="ja-JP" altLang="en-US" sz="2400" dirty="0" smtClean="0">
                <a:solidFill>
                  <a:srgbClr val="191919"/>
                </a:solidFill>
              </a:rPr>
              <a:t>提供</a:t>
            </a:r>
            <a:endParaRPr kumimoji="1" lang="ja-JP" altLang="en-US" sz="2400" dirty="0">
              <a:solidFill>
                <a:srgbClr val="191919"/>
              </a:solidFill>
            </a:endParaRPr>
          </a:p>
        </p:txBody>
      </p:sp>
      <p:sp>
        <p:nvSpPr>
          <p:cNvPr id="29" name="角丸四角形吹き出し 28"/>
          <p:cNvSpPr/>
          <p:nvPr/>
        </p:nvSpPr>
        <p:spPr>
          <a:xfrm>
            <a:off x="2276593" y="4760085"/>
            <a:ext cx="2019087" cy="1122682"/>
          </a:xfrm>
          <a:prstGeom prst="wedgeRoundRectCallout">
            <a:avLst>
              <a:gd name="adj1" fmla="val 18690"/>
              <a:gd name="adj2" fmla="val -69436"/>
              <a:gd name="adj3" fmla="val 16667"/>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rgbClr val="191919"/>
                </a:solidFill>
              </a:rPr>
              <a:t>マッチング</a:t>
            </a:r>
            <a:endParaRPr kumimoji="1" lang="ja-JP" altLang="en-US" sz="2400" dirty="0">
              <a:solidFill>
                <a:srgbClr val="191919"/>
              </a:solidFill>
            </a:endParaRPr>
          </a:p>
        </p:txBody>
      </p:sp>
      <p:sp>
        <p:nvSpPr>
          <p:cNvPr id="30" name="角丸四角形吹き出し 29"/>
          <p:cNvSpPr/>
          <p:nvPr/>
        </p:nvSpPr>
        <p:spPr>
          <a:xfrm>
            <a:off x="4413644" y="4760085"/>
            <a:ext cx="2076912" cy="1122682"/>
          </a:xfrm>
          <a:prstGeom prst="wedgeRoundRectCallout">
            <a:avLst>
              <a:gd name="adj1" fmla="val 16892"/>
              <a:gd name="adj2" fmla="val -67416"/>
              <a:gd name="adj3" fmla="val 16667"/>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rgbClr val="191919"/>
                </a:solidFill>
              </a:rPr>
              <a:t>助け合い</a:t>
            </a:r>
            <a:endParaRPr kumimoji="1" lang="en-US" altLang="ja-JP" sz="2400" dirty="0" smtClean="0">
              <a:solidFill>
                <a:srgbClr val="191919"/>
              </a:solidFill>
            </a:endParaRPr>
          </a:p>
          <a:p>
            <a:pPr algn="ctr"/>
            <a:r>
              <a:rPr lang="ja-JP" altLang="en-US" sz="2400" dirty="0" smtClean="0">
                <a:solidFill>
                  <a:srgbClr val="191919"/>
                </a:solidFill>
              </a:rPr>
              <a:t>依頼</a:t>
            </a:r>
            <a:r>
              <a:rPr kumimoji="1" lang="ja-JP" altLang="en-US" sz="2400" dirty="0" smtClean="0">
                <a:solidFill>
                  <a:srgbClr val="191919"/>
                </a:solidFill>
              </a:rPr>
              <a:t>の解決</a:t>
            </a:r>
            <a:endParaRPr kumimoji="1" lang="ja-JP" altLang="en-US" sz="2400" dirty="0">
              <a:solidFill>
                <a:srgbClr val="191919"/>
              </a:solidFill>
            </a:endParaRPr>
          </a:p>
        </p:txBody>
      </p:sp>
      <p:sp>
        <p:nvSpPr>
          <p:cNvPr id="31" name="角丸四角形吹き出し 30"/>
          <p:cNvSpPr/>
          <p:nvPr/>
        </p:nvSpPr>
        <p:spPr>
          <a:xfrm>
            <a:off x="6600301" y="4775764"/>
            <a:ext cx="2428676" cy="1122682"/>
          </a:xfrm>
          <a:prstGeom prst="wedgeRoundRectCallout">
            <a:avLst>
              <a:gd name="adj1" fmla="val 10989"/>
              <a:gd name="adj2" fmla="val -67978"/>
              <a:gd name="adj3" fmla="val 16667"/>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rgbClr val="191919"/>
                </a:solidFill>
              </a:rPr>
              <a:t>互いに</a:t>
            </a:r>
            <a:r>
              <a:rPr kumimoji="1" lang="ja-JP" altLang="en-US" sz="2400" dirty="0" smtClean="0">
                <a:solidFill>
                  <a:srgbClr val="191919"/>
                </a:solidFill>
              </a:rPr>
              <a:t>評価</a:t>
            </a:r>
            <a:endParaRPr kumimoji="1" lang="en-US" altLang="ja-JP" sz="2400" dirty="0" smtClean="0">
              <a:solidFill>
                <a:srgbClr val="191919"/>
              </a:solidFill>
            </a:endParaRPr>
          </a:p>
          <a:p>
            <a:pPr algn="ctr"/>
            <a:r>
              <a:rPr kumimoji="1" lang="ja-JP" altLang="en-US" sz="2400" dirty="0" smtClean="0">
                <a:solidFill>
                  <a:srgbClr val="191919"/>
                </a:solidFill>
              </a:rPr>
              <a:t>次のマッチングへ</a:t>
            </a:r>
            <a:r>
              <a:rPr lang="ja-JP" altLang="en-US" sz="2400" dirty="0" smtClean="0">
                <a:solidFill>
                  <a:srgbClr val="191919"/>
                </a:solidFill>
              </a:rPr>
              <a:t>繋げる</a:t>
            </a:r>
            <a:endParaRPr kumimoji="1" lang="ja-JP" altLang="en-US" sz="2400" dirty="0">
              <a:solidFill>
                <a:srgbClr val="191919"/>
              </a:solidFill>
            </a:endParaRPr>
          </a:p>
        </p:txBody>
      </p:sp>
      <p:pic>
        <p:nvPicPr>
          <p:cNvPr id="14" name="図 13"/>
          <p:cNvPicPr>
            <a:picLocks noChangeAspect="1"/>
          </p:cNvPicPr>
          <p:nvPr/>
        </p:nvPicPr>
        <p:blipFill>
          <a:blip r:embed="rId9"/>
          <a:stretch>
            <a:fillRect/>
          </a:stretch>
        </p:blipFill>
        <p:spPr>
          <a:xfrm>
            <a:off x="2976375" y="3362697"/>
            <a:ext cx="1023594" cy="1023594"/>
          </a:xfrm>
          <a:prstGeom prst="rect">
            <a:avLst/>
          </a:prstGeom>
        </p:spPr>
      </p:pic>
      <p:pic>
        <p:nvPicPr>
          <p:cNvPr id="15" name="図 14"/>
          <p:cNvPicPr>
            <a:picLocks noChangeAspect="1"/>
          </p:cNvPicPr>
          <p:nvPr/>
        </p:nvPicPr>
        <p:blipFill>
          <a:blip r:embed="rId10"/>
          <a:stretch>
            <a:fillRect/>
          </a:stretch>
        </p:blipFill>
        <p:spPr>
          <a:xfrm>
            <a:off x="7253417" y="3455666"/>
            <a:ext cx="837656" cy="837656"/>
          </a:xfrm>
          <a:prstGeom prst="rect">
            <a:avLst/>
          </a:prstGeom>
        </p:spPr>
      </p:pic>
      <p:pic>
        <p:nvPicPr>
          <p:cNvPr id="17" name="図 16"/>
          <p:cNvPicPr>
            <a:picLocks noChangeAspect="1"/>
          </p:cNvPicPr>
          <p:nvPr/>
        </p:nvPicPr>
        <p:blipFill>
          <a:blip r:embed="rId11"/>
          <a:stretch>
            <a:fillRect/>
          </a:stretch>
        </p:blipFill>
        <p:spPr>
          <a:xfrm>
            <a:off x="5101250" y="3395536"/>
            <a:ext cx="957916" cy="957916"/>
          </a:xfrm>
          <a:prstGeom prst="rect">
            <a:avLst/>
          </a:prstGeom>
        </p:spPr>
      </p:pic>
      <p:pic>
        <p:nvPicPr>
          <p:cNvPr id="22" name="図 21"/>
          <p:cNvPicPr>
            <a:picLocks noChangeAspect="1"/>
          </p:cNvPicPr>
          <p:nvPr/>
        </p:nvPicPr>
        <p:blipFill>
          <a:blip r:embed="rId12"/>
          <a:stretch>
            <a:fillRect/>
          </a:stretch>
        </p:blipFill>
        <p:spPr>
          <a:xfrm>
            <a:off x="-6019875" y="5045070"/>
            <a:ext cx="3764399" cy="3764399"/>
          </a:xfrm>
          <a:prstGeom prst="rect">
            <a:avLst/>
          </a:prstGeom>
        </p:spPr>
      </p:pic>
      <p:grpSp>
        <p:nvGrpSpPr>
          <p:cNvPr id="13" name="図形グループ 12"/>
          <p:cNvGrpSpPr/>
          <p:nvPr/>
        </p:nvGrpSpPr>
        <p:grpSpPr>
          <a:xfrm>
            <a:off x="799254" y="3268891"/>
            <a:ext cx="1193764" cy="1211206"/>
            <a:chOff x="402432" y="3320869"/>
            <a:chExt cx="1719000" cy="1713123"/>
          </a:xfrm>
        </p:grpSpPr>
        <p:sp>
          <p:nvSpPr>
            <p:cNvPr id="21" name="角丸四角形 20"/>
            <p:cNvSpPr/>
            <p:nvPr/>
          </p:nvSpPr>
          <p:spPr>
            <a:xfrm>
              <a:off x="402432" y="3320869"/>
              <a:ext cx="1719000" cy="1713123"/>
            </a:xfrm>
            <a:prstGeom prst="roundRect">
              <a:avLst>
                <a:gd name="adj" fmla="val 50000"/>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rgbClr val="191919"/>
                </a:solidFill>
              </a:endParaRPr>
            </a:p>
          </p:txBody>
        </p:sp>
        <p:pic>
          <p:nvPicPr>
            <p:cNvPr id="6" name="図 5"/>
            <p:cNvPicPr>
              <a:picLocks noChangeAspect="1"/>
            </p:cNvPicPr>
            <p:nvPr/>
          </p:nvPicPr>
          <p:blipFill>
            <a:blip r:embed="rId13"/>
            <a:stretch>
              <a:fillRect/>
            </a:stretch>
          </p:blipFill>
          <p:spPr>
            <a:xfrm>
              <a:off x="624264" y="3593668"/>
              <a:ext cx="742115" cy="742115"/>
            </a:xfrm>
            <a:prstGeom prst="rect">
              <a:avLst/>
            </a:prstGeom>
          </p:spPr>
        </p:pic>
        <p:pic>
          <p:nvPicPr>
            <p:cNvPr id="5" name="図 4"/>
            <p:cNvPicPr>
              <a:picLocks noChangeAspect="1"/>
            </p:cNvPicPr>
            <p:nvPr/>
          </p:nvPicPr>
          <p:blipFill>
            <a:blip r:embed="rId14"/>
            <a:stretch>
              <a:fillRect/>
            </a:stretch>
          </p:blipFill>
          <p:spPr>
            <a:xfrm>
              <a:off x="1113114" y="3942966"/>
              <a:ext cx="867998" cy="867998"/>
            </a:xfrm>
            <a:prstGeom prst="rect">
              <a:avLst/>
            </a:prstGeom>
          </p:spPr>
        </p:pic>
      </p:grpSp>
      <p:sp>
        <p:nvSpPr>
          <p:cNvPr id="33" name="タイトル 1"/>
          <p:cNvSpPr txBox="1">
            <a:spLocks/>
          </p:cNvSpPr>
          <p:nvPr/>
        </p:nvSpPr>
        <p:spPr>
          <a:xfrm>
            <a:off x="602295" y="5986037"/>
            <a:ext cx="7953918" cy="731809"/>
          </a:xfrm>
          <a:prstGeom prst="rect">
            <a:avLst/>
          </a:prstGeom>
          <a:solidFill>
            <a:schemeClr val="bg1"/>
          </a:solidFill>
          <a:ln w="28575" cmpd="sng">
            <a:solidFill>
              <a:srgbClr val="E9506B"/>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smtClean="0">
                <a:latin typeface="メイリオ" panose="020B0604030504040204" pitchFamily="50" charset="-128"/>
                <a:ea typeface="メイリオ" panose="020B0604030504040204" pitchFamily="50" charset="-128"/>
                <a:cs typeface="メイリオ"/>
              </a:rPr>
              <a:t>日常の課題を市民同士で解決</a:t>
            </a:r>
            <a:endParaRPr lang="ja-JP" altLang="en-US" sz="3200" dirty="0">
              <a:latin typeface="メイリオ" panose="020B0604030504040204" pitchFamily="50" charset="-128"/>
              <a:ea typeface="メイリオ" panose="020B0604030504040204" pitchFamily="50" charset="-128"/>
              <a:cs typeface="メイリオ"/>
            </a:endParaRPr>
          </a:p>
        </p:txBody>
      </p:sp>
      <p:grpSp>
        <p:nvGrpSpPr>
          <p:cNvPr id="42" name="図形グループ 41"/>
          <p:cNvGrpSpPr/>
          <p:nvPr/>
        </p:nvGrpSpPr>
        <p:grpSpPr>
          <a:xfrm>
            <a:off x="7495230" y="110855"/>
            <a:ext cx="1648770" cy="1301337"/>
            <a:chOff x="7390543" y="144363"/>
            <a:chExt cx="1648770" cy="1301337"/>
          </a:xfrm>
        </p:grpSpPr>
        <p:sp>
          <p:nvSpPr>
            <p:cNvPr id="43" name="円/楕円 42"/>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4" name="図形グループ 43"/>
            <p:cNvGrpSpPr/>
            <p:nvPr/>
          </p:nvGrpSpPr>
          <p:grpSpPr>
            <a:xfrm>
              <a:off x="7552261" y="144363"/>
              <a:ext cx="1303216" cy="1301337"/>
              <a:chOff x="4690951" y="647548"/>
              <a:chExt cx="1303216" cy="1301337"/>
            </a:xfrm>
          </p:grpSpPr>
          <p:grpSp>
            <p:nvGrpSpPr>
              <p:cNvPr id="46" name="図形グループ 45"/>
              <p:cNvGrpSpPr/>
              <p:nvPr/>
            </p:nvGrpSpPr>
            <p:grpSpPr>
              <a:xfrm>
                <a:off x="4690951" y="1229090"/>
                <a:ext cx="1303216" cy="719795"/>
                <a:chOff x="4690951" y="1229090"/>
                <a:chExt cx="1303216" cy="719795"/>
              </a:xfrm>
            </p:grpSpPr>
            <p:pic>
              <p:nvPicPr>
                <p:cNvPr id="49" name="図 48" descr="119059m.jpg"/>
                <p:cNvPicPr>
                  <a:picLocks noChangeAspect="1"/>
                </p:cNvPicPr>
                <p:nvPr/>
              </p:nvPicPr>
              <p:blipFill>
                <a:blip r:embed="rId15" cstate="screen">
                  <a:extLst>
                    <a:ext uri="{BEBA8EAE-BF5A-486C-A8C5-ECC9F3942E4B}">
                      <a14:imgProps xmlns:a14="http://schemas.microsoft.com/office/drawing/2010/main">
                        <a14:imgLayer r:embed="rId16">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50" name="図 49" descr="119059m.jpg"/>
                <p:cNvPicPr>
                  <a:picLocks noChangeAspect="1"/>
                </p:cNvPicPr>
                <p:nvPr/>
              </p:nvPicPr>
              <p:blipFill>
                <a:blip r:embed="rId15" cstate="screen">
                  <a:extLst>
                    <a:ext uri="{BEBA8EAE-BF5A-486C-A8C5-ECC9F3942E4B}">
                      <a14:imgProps xmlns:a14="http://schemas.microsoft.com/office/drawing/2010/main">
                        <a14:imgLayer r:embed="rId17">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48" name="図 47" descr="30571.png"/>
              <p:cNvPicPr>
                <a:picLocks noChangeAspect="1"/>
              </p:cNvPicPr>
              <p:nvPr/>
            </p:nvPicPr>
            <p:blipFill>
              <a:blip r:embed="rId18" cstate="screen">
                <a:duotone>
                  <a:schemeClr val="accent1">
                    <a:shade val="45000"/>
                    <a:satMod val="135000"/>
                  </a:schemeClr>
                  <a:prstClr val="white"/>
                </a:duotone>
                <a:alphaModFix/>
                <a:extLst>
                  <a:ext uri="{BEBA8EAE-BF5A-486C-A8C5-ECC9F3942E4B}">
                    <a14:imgProps xmlns:a14="http://schemas.microsoft.com/office/drawing/2010/main">
                      <a14:imgLayer r:embed="rId19">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45" name="角丸四角形 44"/>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人材・スキル</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pic>
        <p:nvPicPr>
          <p:cNvPr id="41" name="図 40" descr="50cdabc57f8d09d3d9c60aba8f25865a.jpg"/>
          <p:cNvPicPr>
            <a:picLocks noChangeAspect="1"/>
          </p:cNvPicPr>
          <p:nvPr/>
        </p:nvPicPr>
        <p:blipFill>
          <a:blip r:embed="rId20" cstate="screen">
            <a:alphaModFix/>
            <a:extLst>
              <a:ext uri="{28A0092B-C50C-407E-A947-70E740481C1C}">
                <a14:useLocalDpi xmlns:a14="http://schemas.microsoft.com/office/drawing/2010/main"/>
              </a:ext>
            </a:extLst>
          </a:blip>
          <a:stretch>
            <a:fillRect/>
          </a:stretch>
        </p:blipFill>
        <p:spPr>
          <a:xfrm>
            <a:off x="3267347" y="1017131"/>
            <a:ext cx="2767443" cy="2072758"/>
          </a:xfrm>
          <a:prstGeom prst="rect">
            <a:avLst/>
          </a:prstGeom>
          <a:ln>
            <a:noFill/>
          </a:ln>
          <a:effectLst>
            <a:softEdge rad="112500"/>
          </a:effectLst>
        </p:spPr>
      </p:pic>
      <p:pic>
        <p:nvPicPr>
          <p:cNvPr id="51" name="図 50" descr="icon_009970_256.jpg"/>
          <p:cNvPicPr>
            <a:picLocks noChangeAspect="1"/>
          </p:cNvPicPr>
          <p:nvPr/>
        </p:nvPicPr>
        <p:blipFill>
          <a:blip r:embed="rId21">
            <a:biLevel thresh="75000"/>
            <a:extLst>
              <a:ext uri="{BEBA8EAE-BF5A-486C-A8C5-ECC9F3942E4B}">
                <a14:imgProps xmlns:a14="http://schemas.microsoft.com/office/drawing/2010/main">
                  <a14:imgLayer r:embed="rId22">
                    <a14:imgEffect>
                      <a14:backgroundRemoval t="9766" b="89844" l="0" r="100000">
                        <a14:foregroundMark x1="64844" y1="30859" x2="64844" y2="30859"/>
                        <a14:foregroundMark x1="95313" y1="30859" x2="95313" y2="30859"/>
                        <a14:foregroundMark x1="27344" y1="78906" x2="27344" y2="78906"/>
                        <a14:foregroundMark x1="20313" y1="69922" x2="20313" y2="69922"/>
                        <a14:foregroundMark x1="34766" y1="82813" x2="34766" y2="82813"/>
                      </a14:backgroundRemoval>
                    </a14:imgEffect>
                  </a14:imgLayer>
                </a14:imgProps>
              </a:ext>
              <a:ext uri="{28A0092B-C50C-407E-A947-70E740481C1C}">
                <a14:useLocalDpi xmlns:a14="http://schemas.microsoft.com/office/drawing/2010/main" val="0"/>
              </a:ext>
            </a:extLst>
          </a:blip>
          <a:stretch>
            <a:fillRect/>
          </a:stretch>
        </p:blipFill>
        <p:spPr>
          <a:xfrm>
            <a:off x="203041" y="110855"/>
            <a:ext cx="871176" cy="682961"/>
          </a:xfrm>
          <a:prstGeom prst="rect">
            <a:avLst/>
          </a:prstGeom>
        </p:spPr>
      </p:pic>
    </p:spTree>
    <p:extLst>
      <p:ext uri="{BB962C8B-B14F-4D97-AF65-F5344CB8AC3E}">
        <p14:creationId xmlns:p14="http://schemas.microsoft.com/office/powerpoint/2010/main" val="106468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26"/>
                                        </p:tgtEl>
                                        <p:attrNameLst>
                                          <p:attrName>fillcolor</p:attrName>
                                        </p:attrNameLst>
                                      </p:cBhvr>
                                      <p:to>
                                        <a:schemeClr val="accent1"/>
                                      </p:to>
                                    </p:animClr>
                                    <p:set>
                                      <p:cBhvr>
                                        <p:cTn id="49" dur="500" fill="hold"/>
                                        <p:tgtEl>
                                          <p:spTgt spid="26"/>
                                        </p:tgtEl>
                                        <p:attrNameLst>
                                          <p:attrName>fill.type</p:attrName>
                                        </p:attrNameLst>
                                      </p:cBhvr>
                                      <p:to>
                                        <p:strVal val="solid"/>
                                      </p:to>
                                    </p:set>
                                    <p:set>
                                      <p:cBhvr>
                                        <p:cTn id="50" dur="500" fill="hold"/>
                                        <p:tgtEl>
                                          <p:spTgt spid="26"/>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500" fill="hold"/>
                                        <p:tgtEl>
                                          <p:spTgt spid="27"/>
                                        </p:tgtEl>
                                        <p:attrNameLst>
                                          <p:attrName>fillcolor</p:attrName>
                                        </p:attrNameLst>
                                      </p:cBhvr>
                                      <p:to>
                                        <a:schemeClr val="accent1"/>
                                      </p:to>
                                    </p:animClr>
                                    <p:set>
                                      <p:cBhvr>
                                        <p:cTn id="53" dur="500" fill="hold"/>
                                        <p:tgtEl>
                                          <p:spTgt spid="27"/>
                                        </p:tgtEl>
                                        <p:attrNameLst>
                                          <p:attrName>fill.type</p:attrName>
                                        </p:attrNameLst>
                                      </p:cBhvr>
                                      <p:to>
                                        <p:strVal val="solid"/>
                                      </p:to>
                                    </p:set>
                                    <p:set>
                                      <p:cBhvr>
                                        <p:cTn id="54" dur="500" fill="hold"/>
                                        <p:tgtEl>
                                          <p:spTgt spid="27"/>
                                        </p:tgtEl>
                                        <p:attrNameLst>
                                          <p:attrName>fill.on</p:attrName>
                                        </p:attrNameLst>
                                      </p:cBhvr>
                                      <p:to>
                                        <p:strVal val="true"/>
                                      </p:to>
                                    </p:set>
                                  </p:childTnLst>
                                </p:cTn>
                              </p:par>
                              <p:par>
                                <p:cTn id="55" presetID="10"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7" grpId="0" animBg="1"/>
      <p:bldP spid="28" grpId="0" animBg="1"/>
      <p:bldP spid="8" grpId="0" animBg="1"/>
      <p:bldP spid="29" grpId="0" animBg="1"/>
      <p:bldP spid="30" grpId="0" animBg="1"/>
      <p:bldP spid="31"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bc9ac75de671848314a2e4ebe34dc49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7490" y="4566897"/>
            <a:ext cx="1885069" cy="1331330"/>
          </a:xfrm>
          <a:prstGeom prst="rect">
            <a:avLst/>
          </a:prstGeom>
        </p:spPr>
      </p:pic>
      <p:sp>
        <p:nvSpPr>
          <p:cNvPr id="20" name="円/楕円 19"/>
          <p:cNvSpPr/>
          <p:nvPr/>
        </p:nvSpPr>
        <p:spPr>
          <a:xfrm rot="5400000">
            <a:off x="560587" y="1490953"/>
            <a:ext cx="1226756" cy="2105367"/>
          </a:xfrm>
          <a:prstGeom prst="ellipse">
            <a:avLst/>
          </a:prstGeom>
          <a:solidFill>
            <a:schemeClr val="bg2">
              <a:lumMod val="40000"/>
              <a:lumOff val="60000"/>
              <a:alpha val="45000"/>
            </a:schemeClr>
          </a:solidFill>
          <a:ln w="6350" cmpd="sng">
            <a:solidFill>
              <a:schemeClr val="bg2">
                <a:lumMod val="60000"/>
                <a:lumOff val="4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 name="タイトル 1"/>
          <p:cNvSpPr>
            <a:spLocks noGrp="1"/>
          </p:cNvSpPr>
          <p:nvPr>
            <p:ph type="title"/>
          </p:nvPr>
        </p:nvSpPr>
        <p:spPr>
          <a:xfrm>
            <a:off x="0" y="16974"/>
            <a:ext cx="9144000" cy="900000"/>
          </a:xfrm>
          <a:solidFill>
            <a:schemeClr val="accent1">
              <a:lumMod val="60000"/>
              <a:lumOff val="40000"/>
            </a:schemeClr>
          </a:solidFill>
          <a:effectLst>
            <a:softEdge rad="127000"/>
          </a:effectLst>
        </p:spPr>
        <p:txBody>
          <a:bodyPr>
            <a:normAutofit/>
          </a:bodyPr>
          <a:lstStyle/>
          <a:p>
            <a:pPr algn="l"/>
            <a:r>
              <a:rPr lang="ja-JP" altLang="en-US" sz="3200" dirty="0" smtClean="0">
                <a:solidFill>
                  <a:srgbClr val="191919"/>
                </a:solidFill>
                <a:latin typeface="メイリオ" panose="020B0604030504040204" pitchFamily="50" charset="-128"/>
                <a:ea typeface="メイリオ" panose="020B0604030504040204" pitchFamily="50" charset="-128"/>
                <a:cs typeface="メイリオ"/>
              </a:rPr>
              <a:t>　</a:t>
            </a:r>
            <a:r>
              <a:rPr lang="en-US" altLang="ja-JP" sz="3200" dirty="0" smtClean="0">
                <a:solidFill>
                  <a:srgbClr val="191919"/>
                </a:solidFill>
                <a:latin typeface="メイリオ" panose="020B0604030504040204" pitchFamily="50" charset="-128"/>
                <a:ea typeface="メイリオ" panose="020B0604030504040204" pitchFamily="50" charset="-128"/>
                <a:cs typeface="メイリオ"/>
              </a:rPr>
              <a:t>  </a:t>
            </a:r>
            <a:r>
              <a:rPr lang="en-US" altLang="ja-JP" sz="3200" dirty="0">
                <a:solidFill>
                  <a:srgbClr val="191919"/>
                </a:solidFill>
                <a:latin typeface="メイリオ" panose="020B0604030504040204" pitchFamily="50" charset="-128"/>
                <a:ea typeface="メイリオ" panose="020B0604030504040204" pitchFamily="50" charset="-128"/>
                <a:cs typeface="メイリオ"/>
              </a:rPr>
              <a:t> </a:t>
            </a:r>
            <a:r>
              <a:rPr lang="en-US" altLang="ja-JP" sz="3200" dirty="0" smtClean="0">
                <a:solidFill>
                  <a:srgbClr val="191919"/>
                </a:solidFill>
                <a:latin typeface="メイリオ" panose="020B0604030504040204" pitchFamily="50" charset="-128"/>
                <a:ea typeface="メイリオ" panose="020B0604030504040204" pitchFamily="50" charset="-128"/>
                <a:cs typeface="メイリオ"/>
              </a:rPr>
              <a:t>  </a:t>
            </a:r>
            <a:r>
              <a:rPr lang="ja-JP" altLang="en-US" sz="2800" dirty="0" smtClean="0">
                <a:solidFill>
                  <a:srgbClr val="191919"/>
                </a:solidFill>
                <a:latin typeface="メイリオ" panose="020B0604030504040204" pitchFamily="50" charset="-128"/>
                <a:ea typeface="メイリオ" panose="020B0604030504040204" pitchFamily="50" charset="-128"/>
                <a:cs typeface="メイリオ"/>
              </a:rPr>
              <a:t>スキルシェア</a:t>
            </a:r>
            <a:r>
              <a:rPr lang="ja-JP" altLang="en-US" sz="2800" dirty="0">
                <a:solidFill>
                  <a:srgbClr val="191919"/>
                </a:solidFill>
                <a:latin typeface="メイリオ" panose="020B0604030504040204" pitchFamily="50" charset="-128"/>
                <a:ea typeface="メイリオ" panose="020B0604030504040204" pitchFamily="50" charset="-128"/>
                <a:cs typeface="メイリオ"/>
              </a:rPr>
              <a:t>・</a:t>
            </a:r>
            <a:r>
              <a:rPr lang="ja-JP" altLang="en-US" sz="2800" dirty="0" smtClean="0">
                <a:solidFill>
                  <a:srgbClr val="191919"/>
                </a:solidFill>
                <a:latin typeface="メイリオ" panose="020B0604030504040204" pitchFamily="50" charset="-128"/>
                <a:ea typeface="メイリオ" panose="020B0604030504040204" pitchFamily="50" charset="-128"/>
                <a:cs typeface="メイリオ"/>
              </a:rPr>
              <a:t>アカデミー</a:t>
            </a:r>
            <a:r>
              <a:rPr lang="en-US" altLang="ja-JP" sz="2800" dirty="0" smtClean="0">
                <a:solidFill>
                  <a:srgbClr val="191919"/>
                </a:solidFill>
                <a:latin typeface="メイリオ" panose="020B0604030504040204" pitchFamily="50" charset="-128"/>
                <a:ea typeface="メイリオ" panose="020B0604030504040204" pitchFamily="50" charset="-128"/>
                <a:cs typeface="メイリオ"/>
              </a:rPr>
              <a:t>&lt;</a:t>
            </a:r>
            <a:r>
              <a:rPr lang="ja-JP" altLang="en-US" sz="2800" dirty="0" smtClean="0">
                <a:solidFill>
                  <a:srgbClr val="191919"/>
                </a:solidFill>
                <a:latin typeface="メイリオ" panose="020B0604030504040204" pitchFamily="50" charset="-128"/>
                <a:ea typeface="メイリオ" panose="020B0604030504040204" pitchFamily="50" charset="-128"/>
                <a:cs typeface="メイリオ"/>
              </a:rPr>
              <a:t>人材育成</a:t>
            </a:r>
            <a:r>
              <a:rPr lang="en-US" altLang="ja-JP" sz="2800" dirty="0" smtClean="0">
                <a:solidFill>
                  <a:srgbClr val="191919"/>
                </a:solidFill>
                <a:latin typeface="メイリオ" panose="020B0604030504040204" pitchFamily="50" charset="-128"/>
                <a:ea typeface="メイリオ" panose="020B0604030504040204" pitchFamily="50" charset="-128"/>
                <a:cs typeface="メイリオ"/>
              </a:rPr>
              <a:t>&gt;</a:t>
            </a:r>
            <a:r>
              <a:rPr lang="ja-JP" altLang="en-US" sz="3200" dirty="0" smtClean="0">
                <a:solidFill>
                  <a:srgbClr val="191919"/>
                </a:solidFill>
                <a:latin typeface="メイリオ" panose="020B0604030504040204" pitchFamily="50" charset="-128"/>
                <a:ea typeface="メイリオ" panose="020B0604030504040204" pitchFamily="50" charset="-128"/>
                <a:cs typeface="メイリオ"/>
              </a:rPr>
              <a:t>　</a:t>
            </a:r>
            <a:endParaRPr kumimoji="1" lang="ja-JP" altLang="en-US" sz="3200" dirty="0">
              <a:solidFill>
                <a:srgbClr val="191919"/>
              </a:solidFill>
              <a:latin typeface="メイリオ" panose="020B0604030504040204" pitchFamily="50" charset="-128"/>
              <a:ea typeface="メイリオ" panose="020B0604030504040204" pitchFamily="50" charset="-128"/>
              <a:cs typeface="メイリオ"/>
            </a:endParaRPr>
          </a:p>
        </p:txBody>
      </p:sp>
      <p:pic>
        <p:nvPicPr>
          <p:cNvPr id="14" name="図 13" descr="つちいち.png"/>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2257998" y="2268012"/>
            <a:ext cx="4516866" cy="2251096"/>
          </a:xfrm>
          <a:prstGeom prst="rect">
            <a:avLst/>
          </a:prstGeom>
          <a:ln>
            <a:noFill/>
          </a:ln>
          <a:effectLst>
            <a:softEdge rad="112500"/>
          </a:effectLst>
        </p:spPr>
      </p:pic>
      <p:sp>
        <p:nvSpPr>
          <p:cNvPr id="15" name="テキスト ボックス 14"/>
          <p:cNvSpPr txBox="1"/>
          <p:nvPr/>
        </p:nvSpPr>
        <p:spPr>
          <a:xfrm>
            <a:off x="43134" y="2096093"/>
            <a:ext cx="2261662" cy="892552"/>
          </a:xfrm>
          <a:prstGeom prst="rect">
            <a:avLst/>
          </a:prstGeom>
          <a:noFill/>
        </p:spPr>
        <p:txBody>
          <a:bodyPr wrap="square" rtlCol="0">
            <a:spAutoFit/>
          </a:bodyPr>
          <a:lstStyle/>
          <a:p>
            <a:pPr algn="ctr"/>
            <a:r>
              <a:rPr kumimoji="1" lang="ja-JP" altLang="en-US" sz="2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メイリオ"/>
                <a:ea typeface="メイリオ"/>
                <a:cs typeface="メイリオ"/>
              </a:rPr>
              <a:t>人材育成エリア</a:t>
            </a:r>
            <a:endParaRPr kumimoji="1" lang="en-US" altLang="ja-JP" sz="2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メイリオ"/>
              <a:ea typeface="メイリオ"/>
              <a:cs typeface="メイリオ"/>
            </a:endParaRPr>
          </a:p>
          <a:p>
            <a:pPr algn="ctr"/>
            <a:r>
              <a:rPr lang="ja-JP" altLang="en-US" sz="1600" dirty="0" smtClean="0">
                <a:latin typeface="メイリオ"/>
                <a:ea typeface="メイリオ"/>
                <a:cs typeface="メイリオ"/>
              </a:rPr>
              <a:t>福祉をはじめ、</a:t>
            </a:r>
            <a:r>
              <a:rPr kumimoji="1" lang="ja-JP" altLang="en-US" sz="1600" dirty="0" smtClean="0">
                <a:latin typeface="メイリオ"/>
                <a:ea typeface="メイリオ"/>
                <a:cs typeface="メイリオ"/>
              </a:rPr>
              <a:t>様々な人材育成を</a:t>
            </a:r>
            <a:r>
              <a:rPr lang="ja-JP" altLang="en-US" sz="1600" dirty="0" smtClean="0">
                <a:latin typeface="メイリオ"/>
                <a:ea typeface="メイリオ"/>
                <a:cs typeface="メイリオ"/>
              </a:rPr>
              <a:t>図る</a:t>
            </a:r>
            <a:endParaRPr kumimoji="1" lang="ja-JP" altLang="en-US" sz="1600" dirty="0">
              <a:latin typeface="メイリオ"/>
              <a:ea typeface="メイリオ"/>
              <a:cs typeface="メイリオ"/>
            </a:endParaRPr>
          </a:p>
        </p:txBody>
      </p:sp>
      <p:sp>
        <p:nvSpPr>
          <p:cNvPr id="23" name="円/楕円 22"/>
          <p:cNvSpPr/>
          <p:nvPr/>
        </p:nvSpPr>
        <p:spPr>
          <a:xfrm rot="5400000">
            <a:off x="7326265" y="3942026"/>
            <a:ext cx="1226756" cy="2476499"/>
          </a:xfrm>
          <a:prstGeom prst="ellipse">
            <a:avLst/>
          </a:prstGeom>
          <a:solidFill>
            <a:schemeClr val="accent1">
              <a:lumMod val="40000"/>
              <a:lumOff val="60000"/>
              <a:alpha val="56000"/>
            </a:schemeClr>
          </a:solidFill>
          <a:ln w="6350" cmpd="sng">
            <a:solidFill>
              <a:schemeClr val="accent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6667500" y="4734546"/>
            <a:ext cx="2544286" cy="892552"/>
          </a:xfrm>
          <a:prstGeom prst="rect">
            <a:avLst/>
          </a:prstGeom>
          <a:noFill/>
        </p:spPr>
        <p:txBody>
          <a:bodyPr wrap="none" rtlCol="0">
            <a:spAutoFit/>
          </a:bodyPr>
          <a:lstStyle/>
          <a:p>
            <a:pPr algn="ctr"/>
            <a:r>
              <a:rPr kumimoji="1" lang="ja-JP" altLang="en-US" sz="2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メイリオ"/>
                <a:ea typeface="メイリオ"/>
                <a:cs typeface="メイリオ"/>
              </a:rPr>
              <a:t>コミュニティエリア</a:t>
            </a:r>
            <a:endParaRPr kumimoji="1" lang="en-US" altLang="ja-JP" sz="2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メイリオ"/>
              <a:ea typeface="メイリオ"/>
              <a:cs typeface="メイリオ"/>
            </a:endParaRPr>
          </a:p>
          <a:p>
            <a:pPr algn="ctr"/>
            <a:r>
              <a:rPr lang="ja-JP" altLang="en-US" sz="1600" dirty="0" smtClean="0">
                <a:latin typeface="メイリオ"/>
                <a:ea typeface="メイリオ"/>
                <a:cs typeface="メイリオ"/>
              </a:rPr>
              <a:t>広い用途で市民が集える</a:t>
            </a:r>
            <a:endParaRPr lang="en-US" altLang="ja-JP" sz="1600" dirty="0" smtClean="0">
              <a:latin typeface="メイリオ"/>
              <a:ea typeface="メイリオ"/>
              <a:cs typeface="メイリオ"/>
            </a:endParaRPr>
          </a:p>
          <a:p>
            <a:pPr algn="ctr"/>
            <a:r>
              <a:rPr lang="ja-JP" altLang="en-US" sz="1600" dirty="0" smtClean="0">
                <a:latin typeface="メイリオ"/>
                <a:ea typeface="メイリオ"/>
                <a:cs typeface="メイリオ"/>
              </a:rPr>
              <a:t>場所を提供する</a:t>
            </a:r>
            <a:endParaRPr kumimoji="1" lang="ja-JP" altLang="en-US" sz="1600" dirty="0">
              <a:latin typeface="メイリオ"/>
              <a:ea typeface="メイリオ"/>
              <a:cs typeface="メイリオ"/>
            </a:endParaRPr>
          </a:p>
        </p:txBody>
      </p:sp>
      <p:pic>
        <p:nvPicPr>
          <p:cNvPr id="24" name="図 23" descr="19651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134" y="3157014"/>
            <a:ext cx="1165049" cy="1211843"/>
          </a:xfrm>
          <a:prstGeom prst="rect">
            <a:avLst/>
          </a:prstGeom>
        </p:spPr>
      </p:pic>
      <p:pic>
        <p:nvPicPr>
          <p:cNvPr id="25" name="図 24" descr="nichiyoudaiku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30176" y="3250188"/>
            <a:ext cx="1378454" cy="1111160"/>
          </a:xfrm>
          <a:prstGeom prst="rect">
            <a:avLst/>
          </a:prstGeom>
        </p:spPr>
      </p:pic>
      <p:sp>
        <p:nvSpPr>
          <p:cNvPr id="22" name="円/楕円 21"/>
          <p:cNvSpPr/>
          <p:nvPr/>
        </p:nvSpPr>
        <p:spPr>
          <a:xfrm rot="5400000">
            <a:off x="7172376" y="1517064"/>
            <a:ext cx="1226756" cy="2145761"/>
          </a:xfrm>
          <a:prstGeom prst="ellipse">
            <a:avLst/>
          </a:prstGeom>
          <a:solidFill>
            <a:srgbClr val="89DB96">
              <a:alpha val="33000"/>
            </a:srgbClr>
          </a:solidFill>
          <a:ln w="6350" cmpd="sng">
            <a:solidFill>
              <a:srgbClr val="62BC5F"/>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6667499" y="2168532"/>
            <a:ext cx="2236510" cy="923330"/>
          </a:xfrm>
          <a:prstGeom prst="rect">
            <a:avLst/>
          </a:prstGeom>
          <a:noFill/>
        </p:spPr>
        <p:txBody>
          <a:bodyPr wrap="none" rtlCol="0">
            <a:spAutoFit/>
          </a:bodyPr>
          <a:lstStyle/>
          <a:p>
            <a:pPr algn="ctr"/>
            <a:r>
              <a:rPr kumimoji="1" lang="ja-JP" altLang="en-US" sz="2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メイリオ"/>
                <a:ea typeface="メイリオ"/>
                <a:cs typeface="メイリオ"/>
              </a:rPr>
              <a:t>趣味エリア</a:t>
            </a:r>
            <a:endParaRPr kumimoji="1" lang="en-US" altLang="ja-JP" sz="2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メイリオ"/>
              <a:ea typeface="メイリオ"/>
              <a:cs typeface="メイリオ"/>
            </a:endParaRPr>
          </a:p>
          <a:p>
            <a:pPr algn="ctr"/>
            <a:r>
              <a:rPr lang="ja-JP" altLang="en-US" sz="1600" dirty="0" smtClean="0">
                <a:latin typeface="メイリオ"/>
                <a:ea typeface="メイリオ"/>
                <a:cs typeface="メイリオ"/>
              </a:rPr>
              <a:t>共通の趣味でつながり</a:t>
            </a:r>
            <a:endParaRPr lang="en-US" altLang="ja-JP" sz="1600" dirty="0" smtClean="0">
              <a:latin typeface="メイリオ"/>
              <a:ea typeface="メイリオ"/>
              <a:cs typeface="メイリオ"/>
            </a:endParaRPr>
          </a:p>
          <a:p>
            <a:pPr algn="ctr"/>
            <a:r>
              <a:rPr lang="ja-JP" altLang="en-US" sz="1600" dirty="0" smtClean="0">
                <a:latin typeface="メイリオ"/>
                <a:ea typeface="メイリオ"/>
                <a:cs typeface="メイリオ"/>
              </a:rPr>
              <a:t>教え合う</a:t>
            </a:r>
            <a:endParaRPr kumimoji="1" lang="ja-JP" altLang="en-US" sz="1600" dirty="0">
              <a:latin typeface="メイリオ"/>
              <a:ea typeface="メイリオ"/>
              <a:cs typeface="メイリオ"/>
            </a:endParaRPr>
          </a:p>
        </p:txBody>
      </p:sp>
      <p:pic>
        <p:nvPicPr>
          <p:cNvPr id="28" name="図 27" descr="img_3794_2_1.jpg"/>
          <p:cNvPicPr>
            <a:picLocks noChangeAspect="1"/>
          </p:cNvPicPr>
          <p:nvPr/>
        </p:nvPicPr>
        <p:blipFill>
          <a:blip r:embed="rId7" cstate="screen">
            <a:extLst>
              <a:ext uri="{BEBA8EAE-BF5A-486C-A8C5-ECC9F3942E4B}">
                <a14:imgProps xmlns:a14="http://schemas.microsoft.com/office/drawing/2010/main">
                  <a14:imgLayer r:embed="rId8">
                    <a14:imgEffect>
                      <a14:backgroundRemoval t="0" b="100000" l="0" r="99060">
                        <a14:foregroundMark x1="62069" y1="75377" x2="62069" y2="75377"/>
                        <a14:foregroundMark x1="61755" y1="81407" x2="61755" y2="81407"/>
                        <a14:foregroundMark x1="55799" y1="80402" x2="55799" y2="80402"/>
                        <a14:foregroundMark x1="51724" y1="80402" x2="51724" y2="80402"/>
                        <a14:foregroundMark x1="52351" y1="86432" x2="52351" y2="86432"/>
                        <a14:foregroundMark x1="48276" y1="84925" x2="48276" y2="84925"/>
                        <a14:foregroundMark x1="46395" y1="82412" x2="46395" y2="82412"/>
                        <a14:foregroundMark x1="42633" y1="83417" x2="42633" y2="83417"/>
                        <a14:foregroundMark x1="43574" y1="86432" x2="43574" y2="86432"/>
                        <a14:foregroundMark x1="35737" y1="83417" x2="35737" y2="83417"/>
                        <a14:foregroundMark x1="37618" y1="83417" x2="37618" y2="83417"/>
                        <a14:foregroundMark x1="22884" y1="79397" x2="22884" y2="79397"/>
                        <a14:foregroundMark x1="21944" y1="84925" x2="21944" y2="84925"/>
                        <a14:foregroundMark x1="28213" y1="82412" x2="28213" y2="82412"/>
                        <a14:foregroundMark x1="32602" y1="77889" x2="32602" y2="77889"/>
                        <a14:foregroundMark x1="27900" y1="85930" x2="27900" y2="85930"/>
                        <a14:foregroundMark x1="34796" y1="71859" x2="34796" y2="71859"/>
                        <a14:foregroundMark x1="26959" y1="67839" x2="26959" y2="67839"/>
                        <a14:foregroundMark x1="38558" y1="72362" x2="38558" y2="72362"/>
                        <a14:foregroundMark x1="40752" y1="75377" x2="40752" y2="75377"/>
                        <a14:foregroundMark x1="41379" y1="69347" x2="41379" y2="69347"/>
                        <a14:foregroundMark x1="43887" y1="73367" x2="43887" y2="73367"/>
                        <a14:foregroundMark x1="68025" y1="21106" x2="68025" y2="21106"/>
                        <a14:foregroundMark x1="62069" y1="20603" x2="62069" y2="20603"/>
                      </a14:backgroundRemoval>
                    </a14:imgEffect>
                  </a14:imgLayer>
                </a14:imgProps>
              </a:ext>
              <a:ext uri="{28A0092B-C50C-407E-A947-70E740481C1C}">
                <a14:useLocalDpi xmlns:a14="http://schemas.microsoft.com/office/drawing/2010/main"/>
              </a:ext>
            </a:extLst>
          </a:blip>
          <a:stretch>
            <a:fillRect/>
          </a:stretch>
        </p:blipFill>
        <p:spPr>
          <a:xfrm>
            <a:off x="2874829" y="4747140"/>
            <a:ext cx="1691262" cy="1055050"/>
          </a:xfrm>
          <a:prstGeom prst="rect">
            <a:avLst/>
          </a:prstGeom>
        </p:spPr>
      </p:pic>
      <p:sp>
        <p:nvSpPr>
          <p:cNvPr id="21" name="円/楕円 20"/>
          <p:cNvSpPr/>
          <p:nvPr/>
        </p:nvSpPr>
        <p:spPr>
          <a:xfrm rot="5400000">
            <a:off x="888094" y="3812596"/>
            <a:ext cx="1226756" cy="2752432"/>
          </a:xfrm>
          <a:prstGeom prst="ellipse">
            <a:avLst/>
          </a:prstGeom>
          <a:solidFill>
            <a:schemeClr val="accent3">
              <a:lumMod val="20000"/>
              <a:lumOff val="80000"/>
              <a:alpha val="87000"/>
            </a:schemeClr>
          </a:solidFill>
          <a:ln w="6350"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97883" y="4747140"/>
            <a:ext cx="2807179" cy="892552"/>
          </a:xfrm>
          <a:prstGeom prst="rect">
            <a:avLst/>
          </a:prstGeom>
          <a:noFill/>
        </p:spPr>
        <p:txBody>
          <a:bodyPr wrap="none" rtlCol="0">
            <a:spAutoFit/>
          </a:bodyPr>
          <a:lstStyle/>
          <a:p>
            <a:pPr algn="ctr"/>
            <a:r>
              <a:rPr kumimoji="1" lang="ja-JP" altLang="en-US" sz="2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メイリオ"/>
                <a:ea typeface="メイリオ"/>
                <a:cs typeface="メイリオ"/>
              </a:rPr>
              <a:t>ワークショップエリア</a:t>
            </a:r>
            <a:endParaRPr kumimoji="1" lang="en-US" altLang="ja-JP" sz="2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メイリオ"/>
              <a:ea typeface="メイリオ"/>
              <a:cs typeface="メイリオ"/>
            </a:endParaRPr>
          </a:p>
          <a:p>
            <a:pPr algn="ctr"/>
            <a:r>
              <a:rPr lang="ja-JP" altLang="en-US" sz="1600" dirty="0" smtClean="0">
                <a:latin typeface="メイリオ"/>
                <a:ea typeface="メイリオ"/>
                <a:cs typeface="メイリオ"/>
              </a:rPr>
              <a:t>未来の土浦を市民で考える</a:t>
            </a:r>
            <a:endParaRPr lang="en-US" altLang="ja-JP" sz="1600" dirty="0" smtClean="0">
              <a:latin typeface="メイリオ"/>
              <a:ea typeface="メイリオ"/>
              <a:cs typeface="メイリオ"/>
            </a:endParaRPr>
          </a:p>
          <a:p>
            <a:pPr algn="ctr"/>
            <a:r>
              <a:rPr lang="ja-JP" altLang="en-US" sz="1600" dirty="0" smtClean="0">
                <a:latin typeface="メイリオ"/>
                <a:ea typeface="メイリオ"/>
                <a:cs typeface="メイリオ"/>
              </a:rPr>
              <a:t>ワークショップを開催する</a:t>
            </a:r>
            <a:endParaRPr lang="en-US" altLang="ja-JP" sz="1600" dirty="0" smtClean="0">
              <a:latin typeface="メイリオ"/>
              <a:ea typeface="メイリオ"/>
              <a:cs typeface="メイリオ"/>
            </a:endParaRPr>
          </a:p>
        </p:txBody>
      </p:sp>
      <p:sp>
        <p:nvSpPr>
          <p:cNvPr id="2" name="スライド番号プレースホルダー 1"/>
          <p:cNvSpPr>
            <a:spLocks noGrp="1"/>
          </p:cNvSpPr>
          <p:nvPr>
            <p:ph type="sldNum" sz="quarter" idx="12"/>
          </p:nvPr>
        </p:nvSpPr>
        <p:spPr/>
        <p:txBody>
          <a:bodyPr/>
          <a:lstStyle/>
          <a:p>
            <a:fld id="{34EE0B4D-4B59-374D-A284-0D27F4B4CF87}" type="slidenum">
              <a:rPr kumimoji="1" lang="ja-JP" altLang="en-US" smtClean="0"/>
              <a:t>25</a:t>
            </a:fld>
            <a:endParaRPr kumimoji="1" lang="ja-JP" altLang="en-US"/>
          </a:p>
        </p:txBody>
      </p:sp>
      <p:sp>
        <p:nvSpPr>
          <p:cNvPr id="30" name="タイトル 1"/>
          <p:cNvSpPr txBox="1">
            <a:spLocks/>
          </p:cNvSpPr>
          <p:nvPr/>
        </p:nvSpPr>
        <p:spPr>
          <a:xfrm>
            <a:off x="602135" y="6038295"/>
            <a:ext cx="7953918" cy="731809"/>
          </a:xfrm>
          <a:prstGeom prst="rect">
            <a:avLst/>
          </a:prstGeom>
          <a:solidFill>
            <a:schemeClr val="bg1"/>
          </a:solidFill>
          <a:ln w="28575" cmpd="sng">
            <a:solidFill>
              <a:srgbClr val="E9506B"/>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smtClean="0">
                <a:latin typeface="メイリオ" panose="020B0604030504040204" pitchFamily="50" charset="-128"/>
                <a:ea typeface="メイリオ" panose="020B0604030504040204" pitchFamily="50" charset="-128"/>
                <a:cs typeface="メイリオ"/>
              </a:rPr>
              <a:t>人材育成が市民を高め、助け合いの土台へ</a:t>
            </a:r>
            <a:endParaRPr lang="ja-JP" altLang="en-US" sz="3200" dirty="0">
              <a:latin typeface="メイリオ" panose="020B0604030504040204" pitchFamily="50" charset="-128"/>
              <a:ea typeface="メイリオ" panose="020B0604030504040204" pitchFamily="50" charset="-128"/>
              <a:cs typeface="メイリオ"/>
            </a:endParaRPr>
          </a:p>
        </p:txBody>
      </p:sp>
      <p:pic>
        <p:nvPicPr>
          <p:cNvPr id="4" name="図 3" descr="50cdabc57f8d09d3d9c60aba8f25865a.jpg"/>
          <p:cNvPicPr>
            <a:picLocks noChangeAspect="1"/>
          </p:cNvPicPr>
          <p:nvPr/>
        </p:nvPicPr>
        <p:blipFill>
          <a:blip r:embed="rId9" cstate="screen">
            <a:alphaModFix/>
            <a:extLst>
              <a:ext uri="{28A0092B-C50C-407E-A947-70E740481C1C}">
                <a14:useLocalDpi xmlns:a14="http://schemas.microsoft.com/office/drawing/2010/main"/>
              </a:ext>
            </a:extLst>
          </a:blip>
          <a:stretch>
            <a:fillRect/>
          </a:stretch>
        </p:blipFill>
        <p:spPr>
          <a:xfrm>
            <a:off x="2304797" y="987243"/>
            <a:ext cx="1824036" cy="1366166"/>
          </a:xfrm>
          <a:prstGeom prst="rect">
            <a:avLst/>
          </a:prstGeom>
          <a:ln>
            <a:noFill/>
          </a:ln>
          <a:effectLst>
            <a:softEdge rad="112500"/>
          </a:effectLst>
        </p:spPr>
      </p:pic>
      <p:sp>
        <p:nvSpPr>
          <p:cNvPr id="6" name="テキスト ボックス 5"/>
          <p:cNvSpPr txBox="1"/>
          <p:nvPr/>
        </p:nvSpPr>
        <p:spPr>
          <a:xfrm>
            <a:off x="4226703" y="987243"/>
            <a:ext cx="3262432" cy="830997"/>
          </a:xfrm>
          <a:prstGeom prst="rect">
            <a:avLst/>
          </a:prstGeom>
          <a:noFill/>
        </p:spPr>
        <p:txBody>
          <a:bodyPr wrap="none" rtlCol="0">
            <a:spAutoFit/>
          </a:bodyPr>
          <a:lstStyle/>
          <a:p>
            <a:r>
              <a:rPr kumimoji="1" lang="ja-JP" altLang="en-US" sz="2400" dirty="0" smtClean="0"/>
              <a:t>教育のシンボルとして</a:t>
            </a:r>
            <a:endParaRPr kumimoji="1" lang="en-US" altLang="ja-JP" sz="2400" dirty="0" smtClean="0"/>
          </a:p>
          <a:p>
            <a:r>
              <a:rPr kumimoji="1" lang="ja-JP" altLang="en-US" sz="2400" dirty="0" smtClean="0">
                <a:solidFill>
                  <a:srgbClr val="FF1567"/>
                </a:solidFill>
              </a:rPr>
              <a:t>土浦一高旧本館</a:t>
            </a:r>
            <a:r>
              <a:rPr kumimoji="1" lang="ja-JP" altLang="en-US" sz="2400" dirty="0" smtClean="0"/>
              <a:t>を活用</a:t>
            </a:r>
            <a:endParaRPr kumimoji="1" lang="ja-JP" altLang="en-US" sz="2400" dirty="0"/>
          </a:p>
        </p:txBody>
      </p:sp>
      <p:cxnSp>
        <p:nvCxnSpPr>
          <p:cNvPr id="19" name="直線コネクタ 18"/>
          <p:cNvCxnSpPr/>
          <p:nvPr/>
        </p:nvCxnSpPr>
        <p:spPr>
          <a:xfrm flipV="1">
            <a:off x="2131391" y="3754784"/>
            <a:ext cx="773671" cy="887768"/>
          </a:xfrm>
          <a:prstGeom prst="line">
            <a:avLst/>
          </a:prstGeom>
          <a:ln w="19050" cmpd="sng">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a:off x="2131391" y="2729695"/>
            <a:ext cx="566092" cy="236271"/>
          </a:xfrm>
          <a:prstGeom prst="line">
            <a:avLst/>
          </a:prstGeom>
          <a:ln w="19050" cmpd="sng">
            <a:solidFill>
              <a:schemeClr val="bg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23" idx="3"/>
          </p:cNvCxnSpPr>
          <p:nvPr/>
        </p:nvCxnSpPr>
        <p:spPr>
          <a:xfrm flipH="1" flipV="1">
            <a:off x="5862322" y="3647442"/>
            <a:ext cx="1201747" cy="1099110"/>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7" name="直線コネクタ 46"/>
          <p:cNvCxnSpPr>
            <a:stCxn id="16" idx="1"/>
          </p:cNvCxnSpPr>
          <p:nvPr/>
        </p:nvCxnSpPr>
        <p:spPr>
          <a:xfrm flipH="1">
            <a:off x="6029097" y="2630197"/>
            <a:ext cx="638402" cy="523622"/>
          </a:xfrm>
          <a:prstGeom prst="line">
            <a:avLst/>
          </a:prstGeom>
          <a:ln w="19050" cmpd="sng">
            <a:solidFill>
              <a:srgbClr val="62C43C"/>
            </a:solidFill>
          </a:ln>
          <a:effectLst/>
        </p:spPr>
        <p:style>
          <a:lnRef idx="2">
            <a:schemeClr val="accent1"/>
          </a:lnRef>
          <a:fillRef idx="0">
            <a:schemeClr val="accent1"/>
          </a:fillRef>
          <a:effectRef idx="1">
            <a:schemeClr val="accent1"/>
          </a:effectRef>
          <a:fontRef idx="minor">
            <a:schemeClr val="tx1"/>
          </a:fontRef>
        </p:style>
      </p:cxnSp>
      <p:grpSp>
        <p:nvGrpSpPr>
          <p:cNvPr id="39" name="図形グループ 38"/>
          <p:cNvGrpSpPr/>
          <p:nvPr/>
        </p:nvGrpSpPr>
        <p:grpSpPr>
          <a:xfrm>
            <a:off x="7495230" y="110855"/>
            <a:ext cx="1648770" cy="1301337"/>
            <a:chOff x="7390543" y="144363"/>
            <a:chExt cx="1648770" cy="1301337"/>
          </a:xfrm>
        </p:grpSpPr>
        <p:sp>
          <p:nvSpPr>
            <p:cNvPr id="40" name="円/楕円 39"/>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1" name="図形グループ 40"/>
            <p:cNvGrpSpPr/>
            <p:nvPr/>
          </p:nvGrpSpPr>
          <p:grpSpPr>
            <a:xfrm>
              <a:off x="7552261" y="144363"/>
              <a:ext cx="1303216" cy="1301337"/>
              <a:chOff x="4690951" y="647548"/>
              <a:chExt cx="1303216" cy="1301337"/>
            </a:xfrm>
          </p:grpSpPr>
          <p:grpSp>
            <p:nvGrpSpPr>
              <p:cNvPr id="44" name="図形グループ 43"/>
              <p:cNvGrpSpPr/>
              <p:nvPr/>
            </p:nvGrpSpPr>
            <p:grpSpPr>
              <a:xfrm>
                <a:off x="4690951" y="1229090"/>
                <a:ext cx="1303216" cy="719795"/>
                <a:chOff x="4690951" y="1229090"/>
                <a:chExt cx="1303216" cy="719795"/>
              </a:xfrm>
            </p:grpSpPr>
            <p:pic>
              <p:nvPicPr>
                <p:cNvPr id="46" name="図 45" descr="119059m.jpg"/>
                <p:cNvPicPr>
                  <a:picLocks noChangeAspect="1"/>
                </p:cNvPicPr>
                <p:nvPr/>
              </p:nvPicPr>
              <p:blipFill>
                <a:blip r:embed="rId10" cstate="screen">
                  <a:extLst>
                    <a:ext uri="{BEBA8EAE-BF5A-486C-A8C5-ECC9F3942E4B}">
                      <a14:imgProps xmlns:a14="http://schemas.microsoft.com/office/drawing/2010/main">
                        <a14:imgLayer r:embed="rId11">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48" name="図 47" descr="119059m.jpg"/>
                <p:cNvPicPr>
                  <a:picLocks noChangeAspect="1"/>
                </p:cNvPicPr>
                <p:nvPr/>
              </p:nvPicPr>
              <p:blipFill>
                <a:blip r:embed="rId10" cstate="screen">
                  <a:extLst>
                    <a:ext uri="{BEBA8EAE-BF5A-486C-A8C5-ECC9F3942E4B}">
                      <a14:imgProps xmlns:a14="http://schemas.microsoft.com/office/drawing/2010/main">
                        <a14:imgLayer r:embed="rId12">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45" name="図 44" descr="30571.png"/>
              <p:cNvPicPr>
                <a:picLocks noChangeAspect="1"/>
              </p:cNvPicPr>
              <p:nvPr/>
            </p:nvPicPr>
            <p:blipFill>
              <a:blip r:embed="rId13" cstate="screen">
                <a:duotone>
                  <a:schemeClr val="accent1">
                    <a:shade val="45000"/>
                    <a:satMod val="135000"/>
                  </a:schemeClr>
                  <a:prstClr val="white"/>
                </a:duotone>
                <a:alphaModFix/>
                <a:extLst>
                  <a:ext uri="{BEBA8EAE-BF5A-486C-A8C5-ECC9F3942E4B}">
                    <a14:imgProps xmlns:a14="http://schemas.microsoft.com/office/drawing/2010/main">
                      <a14:imgLayer r:embed="rId14">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43" name="角丸四角形 42"/>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人材・スキル</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pic>
        <p:nvPicPr>
          <p:cNvPr id="33" name="図 32" descr="icon_009970_256.jpg"/>
          <p:cNvPicPr>
            <a:picLocks noChangeAspect="1"/>
          </p:cNvPicPr>
          <p:nvPr/>
        </p:nvPicPr>
        <p:blipFill>
          <a:blip r:embed="rId15">
            <a:biLevel thresh="75000"/>
            <a:extLst>
              <a:ext uri="{BEBA8EAE-BF5A-486C-A8C5-ECC9F3942E4B}">
                <a14:imgProps xmlns:a14="http://schemas.microsoft.com/office/drawing/2010/main">
                  <a14:imgLayer r:embed="rId16">
                    <a14:imgEffect>
                      <a14:backgroundRemoval t="9766" b="89844" l="0" r="100000">
                        <a14:foregroundMark x1="64844" y1="30859" x2="64844" y2="30859"/>
                        <a14:foregroundMark x1="95313" y1="30859" x2="95313" y2="30859"/>
                        <a14:foregroundMark x1="27344" y1="78906" x2="27344" y2="78906"/>
                        <a14:foregroundMark x1="20313" y1="69922" x2="20313" y2="69922"/>
                        <a14:foregroundMark x1="34766" y1="82813" x2="34766" y2="82813"/>
                      </a14:backgroundRemoval>
                    </a14:imgEffect>
                  </a14:imgLayer>
                </a14:imgProps>
              </a:ext>
              <a:ext uri="{28A0092B-C50C-407E-A947-70E740481C1C}">
                <a14:useLocalDpi xmlns:a14="http://schemas.microsoft.com/office/drawing/2010/main" val="0"/>
              </a:ext>
            </a:extLst>
          </a:blip>
          <a:stretch>
            <a:fillRect/>
          </a:stretch>
        </p:blipFill>
        <p:spPr>
          <a:xfrm>
            <a:off x="203041" y="110855"/>
            <a:ext cx="871176" cy="682961"/>
          </a:xfrm>
          <a:prstGeom prst="rect">
            <a:avLst/>
          </a:prstGeom>
        </p:spPr>
      </p:pic>
    </p:spTree>
    <p:extLst>
      <p:ext uri="{BB962C8B-B14F-4D97-AF65-F5344CB8AC3E}">
        <p14:creationId xmlns:p14="http://schemas.microsoft.com/office/powerpoint/2010/main" val="1247198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p:bldP spid="23" grpId="0" animBg="1"/>
      <p:bldP spid="18" grpId="0"/>
      <p:bldP spid="22" grpId="0" animBg="1"/>
      <p:bldP spid="16" grpId="0"/>
      <p:bldP spid="21" grpId="0" animBg="1"/>
      <p:bldP spid="17" grpId="0"/>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a:spLocks noGrp="1"/>
          </p:cNvSpPr>
          <p:nvPr>
            <p:ph type="title"/>
          </p:nvPr>
        </p:nvSpPr>
        <p:spPr>
          <a:xfrm>
            <a:off x="0" y="16974"/>
            <a:ext cx="9144000" cy="900000"/>
          </a:xfrm>
          <a:solidFill>
            <a:schemeClr val="accent1">
              <a:lumMod val="60000"/>
              <a:lumOff val="40000"/>
            </a:schemeClr>
          </a:solidFill>
          <a:effectLst>
            <a:softEdge rad="127000"/>
          </a:effectLst>
        </p:spPr>
        <p:txBody>
          <a:bodyPr>
            <a:normAutofit/>
          </a:bodyPr>
          <a:lstStyle/>
          <a:p>
            <a:r>
              <a:rPr lang="ja-JP" altLang="en-US" sz="3600" dirty="0" smtClean="0">
                <a:solidFill>
                  <a:srgbClr val="191919"/>
                </a:solidFill>
                <a:latin typeface="メイリオ"/>
                <a:ea typeface="メイリオ"/>
                <a:cs typeface="メイリオ"/>
              </a:rPr>
              <a:t>つちうら福祉ナビ</a:t>
            </a:r>
            <a:endParaRPr kumimoji="1" lang="ja-JP" altLang="en-US" sz="3600" dirty="0">
              <a:solidFill>
                <a:srgbClr val="191919"/>
              </a:solidFill>
              <a:latin typeface="メイリオ"/>
              <a:ea typeface="メイリオ"/>
              <a:cs typeface="メイリオ"/>
            </a:endParaRPr>
          </a:p>
        </p:txBody>
      </p:sp>
      <p:grpSp>
        <p:nvGrpSpPr>
          <p:cNvPr id="66" name="図形グループ 65"/>
          <p:cNvGrpSpPr/>
          <p:nvPr/>
        </p:nvGrpSpPr>
        <p:grpSpPr>
          <a:xfrm>
            <a:off x="7495230" y="110855"/>
            <a:ext cx="1648770" cy="1301337"/>
            <a:chOff x="7390543" y="144363"/>
            <a:chExt cx="1648770" cy="1301337"/>
          </a:xfrm>
        </p:grpSpPr>
        <p:sp>
          <p:nvSpPr>
            <p:cNvPr id="68" name="円/楕円 67"/>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69" name="図形グループ 68"/>
            <p:cNvGrpSpPr/>
            <p:nvPr/>
          </p:nvGrpSpPr>
          <p:grpSpPr>
            <a:xfrm>
              <a:off x="7552261" y="144363"/>
              <a:ext cx="1303216" cy="1301337"/>
              <a:chOff x="4690951" y="647548"/>
              <a:chExt cx="1303216" cy="1301337"/>
            </a:xfrm>
          </p:grpSpPr>
          <p:grpSp>
            <p:nvGrpSpPr>
              <p:cNvPr id="77" name="図形グループ 76"/>
              <p:cNvGrpSpPr/>
              <p:nvPr/>
            </p:nvGrpSpPr>
            <p:grpSpPr>
              <a:xfrm>
                <a:off x="4690951" y="1229090"/>
                <a:ext cx="1303216" cy="719795"/>
                <a:chOff x="4690951" y="1229090"/>
                <a:chExt cx="1303216" cy="719795"/>
              </a:xfrm>
            </p:grpSpPr>
            <p:pic>
              <p:nvPicPr>
                <p:cNvPr id="84" name="図 83" descr="119059m.jpg"/>
                <p:cNvPicPr>
                  <a:picLocks noChangeAspect="1"/>
                </p:cNvPicPr>
                <p:nvPr/>
              </p:nvPicPr>
              <p:blipFill>
                <a:blip r:embed="rId2" cstate="screen">
                  <a:extLst>
                    <a:ext uri="{BEBA8EAE-BF5A-486C-A8C5-ECC9F3942E4B}">
                      <a14:imgProps xmlns:a14="http://schemas.microsoft.com/office/drawing/2010/main">
                        <a14:imgLayer r:embed="rId3">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85" name="図 84" descr="119059m.jpg"/>
                <p:cNvPicPr>
                  <a:picLocks noChangeAspect="1"/>
                </p:cNvPicPr>
                <p:nvPr/>
              </p:nvPicPr>
              <p:blipFill>
                <a:blip r:embed="rId2" cstate="screen">
                  <a:extLst>
                    <a:ext uri="{BEBA8EAE-BF5A-486C-A8C5-ECC9F3942E4B}">
                      <a14:imgProps xmlns:a14="http://schemas.microsoft.com/office/drawing/2010/main">
                        <a14:imgLayer r:embed="rId4">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83" name="図 82" descr="30571.png"/>
              <p:cNvPicPr>
                <a:picLocks noChangeAspect="1"/>
              </p:cNvPicPr>
              <p:nvPr/>
            </p:nvPicPr>
            <p:blipFill>
              <a:blip r:embed="rId5" cstate="screen">
                <a:duotone>
                  <a:schemeClr val="accent1">
                    <a:shade val="45000"/>
                    <a:satMod val="135000"/>
                  </a:schemeClr>
                  <a:prstClr val="white"/>
                </a:duotone>
                <a:alphaModFix/>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76" name="角丸四角形 75"/>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人材・スキル</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grpSp>
        <p:nvGrpSpPr>
          <p:cNvPr id="30" name="グループ化 29"/>
          <p:cNvGrpSpPr/>
          <p:nvPr/>
        </p:nvGrpSpPr>
        <p:grpSpPr>
          <a:xfrm>
            <a:off x="2526903" y="1646983"/>
            <a:ext cx="2038975" cy="1843749"/>
            <a:chOff x="2543523" y="1241811"/>
            <a:chExt cx="2038975" cy="1843749"/>
          </a:xfrm>
        </p:grpSpPr>
        <p:sp>
          <p:nvSpPr>
            <p:cNvPr id="8" name="角丸四角形 7"/>
            <p:cNvSpPr/>
            <p:nvPr/>
          </p:nvSpPr>
          <p:spPr>
            <a:xfrm>
              <a:off x="2543523" y="1441150"/>
              <a:ext cx="2038975" cy="1644410"/>
            </a:xfrm>
            <a:prstGeom prst="roundRect">
              <a:avLst>
                <a:gd name="adj" fmla="val 9321"/>
              </a:avLst>
            </a:prstGeom>
            <a:solidFill>
              <a:schemeClr val="accent5">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srgbClr val="FFFFFF"/>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2765923" y="1241811"/>
              <a:ext cx="1586890" cy="369332"/>
            </a:xfrm>
            <a:prstGeom prst="rect">
              <a:avLst/>
            </a:prstGeom>
            <a:solidFill>
              <a:schemeClr val="bg1"/>
            </a:solidFill>
            <a:ln w="28575">
              <a:solidFill>
                <a:schemeClr val="accent6"/>
              </a:solidFill>
            </a:ln>
          </p:spPr>
          <p:txBody>
            <a:bodyPr wrap="square" rtlCol="0">
              <a:spAutoFit/>
            </a:bodyPr>
            <a:lstStyle/>
            <a:p>
              <a:pPr algn="ctr" defTabSz="457200"/>
              <a:r>
                <a:rPr lang="ja-JP" altLang="en-US" dirty="0">
                  <a:solidFill>
                    <a:srgbClr val="191919"/>
                  </a:solidFill>
                  <a:latin typeface="メイリオ" panose="020B0604030504040204" pitchFamily="50" charset="-128"/>
                  <a:ea typeface="メイリオ" panose="020B0604030504040204" pitchFamily="50" charset="-128"/>
                </a:rPr>
                <a:t>情報サイト</a:t>
              </a:r>
            </a:p>
          </p:txBody>
        </p:sp>
        <p:grpSp>
          <p:nvGrpSpPr>
            <p:cNvPr id="52" name="図形グループ 9"/>
            <p:cNvGrpSpPr/>
            <p:nvPr/>
          </p:nvGrpSpPr>
          <p:grpSpPr>
            <a:xfrm>
              <a:off x="2819735" y="1705966"/>
              <a:ext cx="1521981" cy="1284771"/>
              <a:chOff x="5214575" y="4089107"/>
              <a:chExt cx="2147687" cy="1857678"/>
            </a:xfrm>
          </p:grpSpPr>
          <p:pic>
            <p:nvPicPr>
              <p:cNvPr id="53" name="図 52" descr="pc31.png"/>
              <p:cNvPicPr>
                <a:picLocks noChangeAspect="1"/>
              </p:cNvPicPr>
              <p:nvPr/>
            </p:nvPicPr>
            <p:blipFill>
              <a:blip r:embed="rId7" cstate="screen">
                <a:biLevel thresh="75000"/>
                <a:extLst>
                  <a:ext uri="{28A0092B-C50C-407E-A947-70E740481C1C}">
                    <a14:useLocalDpi xmlns:a14="http://schemas.microsoft.com/office/drawing/2010/main"/>
                  </a:ext>
                </a:extLst>
              </a:blip>
              <a:stretch>
                <a:fillRect/>
              </a:stretch>
            </p:blipFill>
            <p:spPr>
              <a:xfrm>
                <a:off x="5214575" y="4089107"/>
                <a:ext cx="2147687" cy="1857678"/>
              </a:xfrm>
              <a:prstGeom prst="rect">
                <a:avLst/>
              </a:prstGeom>
            </p:spPr>
          </p:pic>
          <p:pic>
            <p:nvPicPr>
              <p:cNvPr id="54" name="図 53"/>
              <p:cNvPicPr>
                <a:picLocks noChangeAspect="1"/>
              </p:cNvPicPr>
              <p:nvPr/>
            </p:nvPicPr>
            <p:blipFill rotWithShape="1">
              <a:blip r:embed="rId8" cstate="screen">
                <a:extLst>
                  <a:ext uri="{28A0092B-C50C-407E-A947-70E740481C1C}">
                    <a14:useLocalDpi xmlns:a14="http://schemas.microsoft.com/office/drawing/2010/main"/>
                  </a:ext>
                </a:extLst>
              </a:blip>
              <a:srcRect b="35108"/>
              <a:stretch/>
            </p:blipFill>
            <p:spPr>
              <a:xfrm>
                <a:off x="5343420" y="4265646"/>
                <a:ext cx="1904628" cy="967839"/>
              </a:xfrm>
              <a:prstGeom prst="rect">
                <a:avLst/>
              </a:prstGeom>
            </p:spPr>
          </p:pic>
        </p:grpSp>
      </p:grpSp>
      <p:grpSp>
        <p:nvGrpSpPr>
          <p:cNvPr id="29" name="グループ化 28"/>
          <p:cNvGrpSpPr/>
          <p:nvPr/>
        </p:nvGrpSpPr>
        <p:grpSpPr>
          <a:xfrm>
            <a:off x="147152" y="1020164"/>
            <a:ext cx="1792905" cy="1726397"/>
            <a:chOff x="248281" y="1241811"/>
            <a:chExt cx="1792905" cy="1726397"/>
          </a:xfrm>
        </p:grpSpPr>
        <p:grpSp>
          <p:nvGrpSpPr>
            <p:cNvPr id="42" name="グループ化 116"/>
            <p:cNvGrpSpPr/>
            <p:nvPr/>
          </p:nvGrpSpPr>
          <p:grpSpPr>
            <a:xfrm>
              <a:off x="248281" y="1241811"/>
              <a:ext cx="1792905" cy="1534113"/>
              <a:chOff x="816086" y="1746645"/>
              <a:chExt cx="2928146" cy="1495507"/>
            </a:xfrm>
            <a:solidFill>
              <a:schemeClr val="tx2">
                <a:alpha val="30000"/>
              </a:schemeClr>
            </a:solidFill>
          </p:grpSpPr>
          <p:sp>
            <p:nvSpPr>
              <p:cNvPr id="43" name="角丸四角形 42"/>
              <p:cNvSpPr/>
              <p:nvPr/>
            </p:nvSpPr>
            <p:spPr>
              <a:xfrm>
                <a:off x="816086" y="1905843"/>
                <a:ext cx="2928146" cy="1336309"/>
              </a:xfrm>
              <a:prstGeom prst="roundRect">
                <a:avLst>
                  <a:gd name="adj" fmla="val 9321"/>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srgbClr val="FFFFFF"/>
                  </a:solidFill>
                  <a:latin typeface="メイリオ" panose="020B0604030504040204" pitchFamily="50" charset="-128"/>
                  <a:ea typeface="メイリオ" panose="020B0604030504040204" pitchFamily="50" charset="-128"/>
                </a:endParaRPr>
              </a:p>
            </p:txBody>
          </p:sp>
          <p:sp>
            <p:nvSpPr>
              <p:cNvPr id="44" name="テキスト ボックス 43"/>
              <p:cNvSpPr txBox="1"/>
              <p:nvPr/>
            </p:nvSpPr>
            <p:spPr>
              <a:xfrm>
                <a:off x="1262568" y="1746645"/>
                <a:ext cx="1893801" cy="360038"/>
              </a:xfrm>
              <a:prstGeom prst="rect">
                <a:avLst/>
              </a:prstGeom>
              <a:solidFill>
                <a:schemeClr val="bg1"/>
              </a:solidFill>
              <a:ln w="28575">
                <a:solidFill>
                  <a:schemeClr val="bg2"/>
                </a:solidFill>
              </a:ln>
            </p:spPr>
            <p:txBody>
              <a:bodyPr wrap="square" rtlCol="0">
                <a:spAutoFit/>
              </a:bodyPr>
              <a:lstStyle/>
              <a:p>
                <a:pPr algn="ctr" defTabSz="457200"/>
                <a:r>
                  <a:rPr lang="ja-JP" altLang="en-US" dirty="0" smtClean="0">
                    <a:solidFill>
                      <a:srgbClr val="191919"/>
                    </a:solidFill>
                    <a:latin typeface="メイリオ" panose="020B0604030504040204" pitchFamily="50" charset="-128"/>
                    <a:ea typeface="メイリオ" panose="020B0604030504040204" pitchFamily="50" charset="-128"/>
                  </a:rPr>
                  <a:t>福祉</a:t>
                </a:r>
                <a:r>
                  <a:rPr lang="ja-JP" altLang="en-US" dirty="0">
                    <a:solidFill>
                      <a:srgbClr val="191919"/>
                    </a:solidFill>
                    <a:latin typeface="メイリオ" panose="020B0604030504040204" pitchFamily="50" charset="-128"/>
                    <a:ea typeface="メイリオ" panose="020B0604030504040204" pitchFamily="50" charset="-128"/>
                  </a:rPr>
                  <a:t>施設</a:t>
                </a:r>
              </a:p>
            </p:txBody>
          </p:sp>
        </p:grpSp>
        <p:sp>
          <p:nvSpPr>
            <p:cNvPr id="6" name="テキスト ボックス 5"/>
            <p:cNvSpPr txBox="1"/>
            <p:nvPr/>
          </p:nvSpPr>
          <p:spPr>
            <a:xfrm>
              <a:off x="386560" y="2131827"/>
              <a:ext cx="184666" cy="369332"/>
            </a:xfrm>
            <a:prstGeom prst="rect">
              <a:avLst/>
            </a:prstGeom>
            <a:noFill/>
          </p:spPr>
          <p:txBody>
            <a:bodyPr wrap="none" rtlCol="0">
              <a:spAutoFit/>
            </a:bodyPr>
            <a:lstStyle/>
            <a:p>
              <a:pPr defTabSz="457200"/>
              <a:endParaRPr lang="en-US" altLang="ja-JP" dirty="0">
                <a:solidFill>
                  <a:srgbClr val="191919"/>
                </a:solidFill>
              </a:endParaRPr>
            </a:p>
          </p:txBody>
        </p:sp>
        <p:pic>
          <p:nvPicPr>
            <p:cNvPr id="2052" name="Picture 4" descr="「病院 イラスト」の画像検索結果"/>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09542" y="1553542"/>
              <a:ext cx="1414666" cy="1414666"/>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上下矢印 55"/>
          <p:cNvSpPr/>
          <p:nvPr/>
        </p:nvSpPr>
        <p:spPr>
          <a:xfrm rot="5400000">
            <a:off x="2053162" y="2977013"/>
            <a:ext cx="360073" cy="476290"/>
          </a:xfrm>
          <a:prstGeom prst="upDownArrow">
            <a:avLst>
              <a:gd name="adj1" fmla="val 50000"/>
              <a:gd name="adj2" fmla="val 39583"/>
            </a:avLst>
          </a:prstGeom>
          <a:solidFill>
            <a:schemeClr val="bg1"/>
          </a:solidFill>
          <a:ln w="28575" cmpd="sng">
            <a:solidFill>
              <a:srgbClr val="62C4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srgbClr val="FFFFFF"/>
              </a:solidFill>
              <a:latin typeface="メイリオ" panose="020B0604030504040204" pitchFamily="50" charset="-128"/>
              <a:ea typeface="メイリオ" panose="020B0604030504040204" pitchFamily="50" charset="-128"/>
            </a:endParaRPr>
          </a:p>
        </p:txBody>
      </p:sp>
      <p:sp>
        <p:nvSpPr>
          <p:cNvPr id="57" name="上下矢印 56"/>
          <p:cNvSpPr/>
          <p:nvPr/>
        </p:nvSpPr>
        <p:spPr>
          <a:xfrm rot="5400000">
            <a:off x="2053292" y="1844021"/>
            <a:ext cx="360073" cy="476290"/>
          </a:xfrm>
          <a:prstGeom prst="upDownArrow">
            <a:avLst>
              <a:gd name="adj1" fmla="val 50000"/>
              <a:gd name="adj2" fmla="val 39583"/>
            </a:avLst>
          </a:prstGeom>
          <a:solidFill>
            <a:srgbClr val="FFFFFF"/>
          </a:solidFill>
          <a:ln w="28575" cmpd="sng">
            <a:solidFill>
              <a:srgbClr val="62C4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srgbClr val="FFFFFF"/>
              </a:solidFill>
              <a:latin typeface="メイリオ" panose="020B0604030504040204" pitchFamily="50" charset="-128"/>
              <a:ea typeface="メイリオ" panose="020B0604030504040204" pitchFamily="50" charset="-128"/>
            </a:endParaRPr>
          </a:p>
        </p:txBody>
      </p:sp>
      <p:sp>
        <p:nvSpPr>
          <p:cNvPr id="58" name="上下矢印 57"/>
          <p:cNvSpPr/>
          <p:nvPr/>
        </p:nvSpPr>
        <p:spPr>
          <a:xfrm rot="5400000">
            <a:off x="4647342" y="2250346"/>
            <a:ext cx="360073" cy="476290"/>
          </a:xfrm>
          <a:prstGeom prst="upDownArrow">
            <a:avLst>
              <a:gd name="adj1" fmla="val 50000"/>
              <a:gd name="adj2" fmla="val 39583"/>
            </a:avLst>
          </a:prstGeom>
          <a:solidFill>
            <a:srgbClr val="FFFFFF"/>
          </a:solidFill>
          <a:ln w="28575" cmpd="sng">
            <a:solidFill>
              <a:srgbClr val="62C4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srgbClr val="FFFFFF"/>
              </a:solidFill>
              <a:latin typeface="メイリオ" panose="020B0604030504040204" pitchFamily="50" charset="-128"/>
              <a:ea typeface="メイリオ" panose="020B0604030504040204" pitchFamily="50" charset="-128"/>
            </a:endParaRPr>
          </a:p>
        </p:txBody>
      </p:sp>
      <p:grpSp>
        <p:nvGrpSpPr>
          <p:cNvPr id="28" name="グループ化 27"/>
          <p:cNvGrpSpPr/>
          <p:nvPr/>
        </p:nvGrpSpPr>
        <p:grpSpPr>
          <a:xfrm>
            <a:off x="126590" y="2611162"/>
            <a:ext cx="1793255" cy="1481873"/>
            <a:chOff x="5116255" y="1308845"/>
            <a:chExt cx="1793255" cy="1481873"/>
          </a:xfrm>
        </p:grpSpPr>
        <p:grpSp>
          <p:nvGrpSpPr>
            <p:cNvPr id="16" name="グループ化 116"/>
            <p:cNvGrpSpPr/>
            <p:nvPr/>
          </p:nvGrpSpPr>
          <p:grpSpPr>
            <a:xfrm>
              <a:off x="5116255" y="1308845"/>
              <a:ext cx="1793255" cy="1481873"/>
              <a:chOff x="-119994" y="1725253"/>
              <a:chExt cx="4288191" cy="1714554"/>
            </a:xfrm>
            <a:solidFill>
              <a:schemeClr val="bg2"/>
            </a:solidFill>
          </p:grpSpPr>
          <p:sp>
            <p:nvSpPr>
              <p:cNvPr id="17" name="角丸四角形 16"/>
              <p:cNvSpPr/>
              <p:nvPr/>
            </p:nvSpPr>
            <p:spPr>
              <a:xfrm>
                <a:off x="-119994" y="1864595"/>
                <a:ext cx="4288191" cy="1575212"/>
              </a:xfrm>
              <a:prstGeom prst="roundRect">
                <a:avLst>
                  <a:gd name="adj" fmla="val 9321"/>
                </a:avLst>
              </a:prstGeom>
              <a:solidFill>
                <a:schemeClr val="accent1">
                  <a:lumMod val="40000"/>
                  <a:lumOff val="60000"/>
                  <a:alpha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srgbClr val="FFFFFF"/>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784595" y="1725253"/>
                <a:ext cx="2479011" cy="427324"/>
              </a:xfrm>
              <a:prstGeom prst="rect">
                <a:avLst/>
              </a:prstGeom>
              <a:solidFill>
                <a:schemeClr val="bg1"/>
              </a:solidFill>
              <a:ln w="28575">
                <a:solidFill>
                  <a:schemeClr val="accent1"/>
                </a:solidFill>
              </a:ln>
            </p:spPr>
            <p:txBody>
              <a:bodyPr wrap="square" rtlCol="0">
                <a:spAutoFit/>
              </a:bodyPr>
              <a:lstStyle/>
              <a:p>
                <a:pPr algn="ctr" defTabSz="457200"/>
                <a:r>
                  <a:rPr lang="ja-JP" altLang="en-US" dirty="0">
                    <a:solidFill>
                      <a:srgbClr val="191919"/>
                    </a:solidFill>
                    <a:latin typeface="メイリオ" panose="020B0604030504040204" pitchFamily="50" charset="-128"/>
                    <a:ea typeface="メイリオ" panose="020B0604030504040204" pitchFamily="50" charset="-128"/>
                  </a:rPr>
                  <a:t>土浦市</a:t>
                </a:r>
              </a:p>
            </p:txBody>
          </p:sp>
        </p:grpSp>
        <p:pic>
          <p:nvPicPr>
            <p:cNvPr id="55" name="Picture 8" descr="「市役所　 イラスト　」の画像検索結果"/>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437150" y="1777709"/>
              <a:ext cx="922244" cy="922244"/>
            </a:xfrm>
            <a:prstGeom prst="rect">
              <a:avLst/>
            </a:prstGeom>
            <a:noFill/>
            <a:extLst>
              <a:ext uri="{909E8E84-426E-40dd-AFC4-6F175D3DCCD1}">
                <a14:hiddenFill xmlns:a14="http://schemas.microsoft.com/office/drawing/2010/main">
                  <a:solidFill>
                    <a:srgbClr val="FFFFFF"/>
                  </a:solidFill>
                </a14:hiddenFill>
              </a:ext>
            </a:extLst>
          </p:spPr>
        </p:pic>
        <p:pic>
          <p:nvPicPr>
            <p:cNvPr id="63" name="図 62" descr="1279863221_photo.jpg"/>
            <p:cNvPicPr>
              <a:picLocks noChangeAspect="1"/>
            </p:cNvPicPr>
            <p:nvPr/>
          </p:nvPicPr>
          <p:blipFill>
            <a:blip r:embed="rId11" cstate="screen">
              <a:extLst>
                <a:ext uri="{BEBA8EAE-BF5A-486C-A8C5-ECC9F3942E4B}">
                  <a14:imgProps xmlns:a14="http://schemas.microsoft.com/office/drawing/2010/main">
                    <a14:imgLayer r:embed="rId12">
                      <a14:imgEffect>
                        <a14:backgroundRemoval t="3226" b="99355" l="3385" r="95385">
                          <a14:foregroundMark x1="35692" y1="44194" x2="35692" y2="44194"/>
                        </a14:backgroundRemoval>
                      </a14:imgEffect>
                    </a14:imgLayer>
                  </a14:imgProps>
                </a:ext>
                <a:ext uri="{28A0092B-C50C-407E-A947-70E740481C1C}">
                  <a14:useLocalDpi xmlns:a14="http://schemas.microsoft.com/office/drawing/2010/main"/>
                </a:ext>
              </a:extLst>
            </a:blip>
            <a:stretch>
              <a:fillRect/>
            </a:stretch>
          </p:blipFill>
          <p:spPr>
            <a:xfrm>
              <a:off x="6014909" y="2110703"/>
              <a:ext cx="635473" cy="606144"/>
            </a:xfrm>
            <a:prstGeom prst="rect">
              <a:avLst/>
            </a:prstGeom>
          </p:spPr>
        </p:pic>
      </p:grpSp>
      <p:sp>
        <p:nvSpPr>
          <p:cNvPr id="14" name="角丸四角形 13"/>
          <p:cNvSpPr/>
          <p:nvPr/>
        </p:nvSpPr>
        <p:spPr>
          <a:xfrm>
            <a:off x="5089912" y="1132037"/>
            <a:ext cx="3967002" cy="1799939"/>
          </a:xfrm>
          <a:prstGeom prst="roundRect">
            <a:avLst>
              <a:gd name="adj" fmla="val 11829"/>
            </a:avLst>
          </a:prstGeom>
          <a:solidFill>
            <a:schemeClr val="accent3">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srgbClr val="FFFFFF"/>
              </a:solidFill>
              <a:latin typeface="メイリオ" panose="020B0604030504040204" pitchFamily="50" charset="-128"/>
              <a:ea typeface="メイリオ" panose="020B0604030504040204" pitchFamily="50" charset="-128"/>
            </a:endParaRPr>
          </a:p>
        </p:txBody>
      </p:sp>
      <p:sp>
        <p:nvSpPr>
          <p:cNvPr id="5" name="円/楕円 4"/>
          <p:cNvSpPr/>
          <p:nvPr/>
        </p:nvSpPr>
        <p:spPr>
          <a:xfrm>
            <a:off x="5941097" y="1352482"/>
            <a:ext cx="1978038" cy="1182022"/>
          </a:xfrm>
          <a:prstGeom prst="ellipse">
            <a:avLst/>
          </a:prstGeom>
          <a:solidFill>
            <a:schemeClr val="accent2">
              <a:lumMod val="60000"/>
              <a:lumOff val="4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698832" y="931785"/>
            <a:ext cx="922579" cy="400110"/>
          </a:xfrm>
          <a:prstGeom prst="rect">
            <a:avLst/>
          </a:prstGeom>
          <a:solidFill>
            <a:schemeClr val="bg1"/>
          </a:solidFill>
          <a:ln w="28575">
            <a:solidFill>
              <a:schemeClr val="accent2">
                <a:lumMod val="50000"/>
              </a:schemeClr>
            </a:solidFill>
          </a:ln>
        </p:spPr>
        <p:txBody>
          <a:bodyPr wrap="square" rtlCol="0">
            <a:spAutoFit/>
          </a:bodyPr>
          <a:lstStyle/>
          <a:p>
            <a:pPr algn="ctr" defTabSz="457200"/>
            <a:r>
              <a:rPr lang="ja-JP" altLang="en-US" sz="2000" dirty="0">
                <a:solidFill>
                  <a:srgbClr val="191919"/>
                </a:solidFill>
                <a:latin typeface="メイリオ" panose="020B0604030504040204" pitchFamily="50" charset="-128"/>
                <a:ea typeface="メイリオ" panose="020B0604030504040204" pitchFamily="50" charset="-128"/>
              </a:rPr>
              <a:t>市民</a:t>
            </a:r>
            <a:endParaRPr lang="en-US" altLang="ja-JP" sz="2000" dirty="0">
              <a:solidFill>
                <a:srgbClr val="191919"/>
              </a:solidFill>
              <a:latin typeface="メイリオ" panose="020B0604030504040204" pitchFamily="50" charset="-128"/>
              <a:ea typeface="メイリオ" panose="020B0604030504040204" pitchFamily="50" charset="-128"/>
            </a:endParaRPr>
          </a:p>
        </p:txBody>
      </p:sp>
      <p:sp>
        <p:nvSpPr>
          <p:cNvPr id="35" name="テキスト ボックス 34"/>
          <p:cNvSpPr txBox="1"/>
          <p:nvPr/>
        </p:nvSpPr>
        <p:spPr>
          <a:xfrm>
            <a:off x="7636195" y="2401428"/>
            <a:ext cx="1027693" cy="400110"/>
          </a:xfrm>
          <a:prstGeom prst="rect">
            <a:avLst/>
          </a:prstGeom>
          <a:noFill/>
          <a:ln>
            <a:noFill/>
          </a:ln>
        </p:spPr>
        <p:txBody>
          <a:bodyPr wrap="square" rtlCol="0">
            <a:spAutoFit/>
          </a:bodyPr>
          <a:lstStyle/>
          <a:p>
            <a:pPr algn="ctr" defTabSz="457200"/>
            <a:r>
              <a:rPr lang="ja-JP" altLang="en-US" sz="2000" dirty="0">
                <a:solidFill>
                  <a:srgbClr val="191919"/>
                </a:solidFill>
                <a:latin typeface="メイリオ" panose="020B0604030504040204" pitchFamily="50" charset="-128"/>
                <a:ea typeface="メイリオ" panose="020B0604030504040204" pitchFamily="50" charset="-128"/>
              </a:rPr>
              <a:t>支援者</a:t>
            </a:r>
            <a:endParaRPr lang="en-US" altLang="ja-JP" sz="2000" dirty="0">
              <a:solidFill>
                <a:srgbClr val="191919"/>
              </a:solidFill>
              <a:latin typeface="メイリオ" panose="020B0604030504040204" pitchFamily="50" charset="-128"/>
              <a:ea typeface="メイリオ" panose="020B0604030504040204" pitchFamily="50" charset="-128"/>
            </a:endParaRPr>
          </a:p>
        </p:txBody>
      </p:sp>
      <p:sp>
        <p:nvSpPr>
          <p:cNvPr id="36" name="テキスト ボックス 35"/>
          <p:cNvSpPr txBox="1"/>
          <p:nvPr/>
        </p:nvSpPr>
        <p:spPr>
          <a:xfrm>
            <a:off x="5332579" y="2428487"/>
            <a:ext cx="977887" cy="400110"/>
          </a:xfrm>
          <a:prstGeom prst="rect">
            <a:avLst/>
          </a:prstGeom>
          <a:noFill/>
          <a:ln>
            <a:noFill/>
          </a:ln>
        </p:spPr>
        <p:txBody>
          <a:bodyPr wrap="square" rtlCol="0">
            <a:spAutoFit/>
          </a:bodyPr>
          <a:lstStyle/>
          <a:p>
            <a:pPr algn="ctr" defTabSz="457200"/>
            <a:r>
              <a:rPr lang="ja-JP" altLang="en-US" sz="2000" dirty="0">
                <a:solidFill>
                  <a:srgbClr val="191919"/>
                </a:solidFill>
                <a:latin typeface="メイリオ" panose="020B0604030504040204" pitchFamily="50" charset="-128"/>
                <a:ea typeface="メイリオ" panose="020B0604030504040204" pitchFamily="50" charset="-128"/>
              </a:rPr>
              <a:t>依頼者</a:t>
            </a:r>
          </a:p>
        </p:txBody>
      </p:sp>
      <p:pic>
        <p:nvPicPr>
          <p:cNvPr id="49" name="図 48" descr="ojiisan_kurumaisu.jpg"/>
          <p:cNvPicPr>
            <a:picLocks noChangeAspect="1"/>
          </p:cNvPicPr>
          <p:nvPr/>
        </p:nvPicPr>
        <p:blipFill>
          <a:blip r:embed="rId13" cstate="screen">
            <a:extLst>
              <a:ext uri="{BEBA8EAE-BF5A-486C-A8C5-ECC9F3942E4B}">
                <a14:imgProps xmlns:a14="http://schemas.microsoft.com/office/drawing/2010/main">
                  <a14:imgLayer r:embed="rId14">
                    <a14:imgEffect>
                      <a14:backgroundRemoval t="389" b="100000" l="2410" r="100000"/>
                    </a14:imgEffect>
                  </a14:imgLayer>
                </a14:imgProps>
              </a:ext>
              <a:ext uri="{28A0092B-C50C-407E-A947-70E740481C1C}">
                <a14:useLocalDpi xmlns:a14="http://schemas.microsoft.com/office/drawing/2010/main"/>
              </a:ext>
            </a:extLst>
          </a:blip>
          <a:stretch>
            <a:fillRect/>
          </a:stretch>
        </p:blipFill>
        <p:spPr>
          <a:xfrm flipH="1">
            <a:off x="5354996" y="1375380"/>
            <a:ext cx="918244" cy="1067597"/>
          </a:xfrm>
          <a:prstGeom prst="rect">
            <a:avLst/>
          </a:prstGeom>
        </p:spPr>
      </p:pic>
      <p:sp>
        <p:nvSpPr>
          <p:cNvPr id="4" name="正方形/長方形 3"/>
          <p:cNvSpPr/>
          <p:nvPr/>
        </p:nvSpPr>
        <p:spPr>
          <a:xfrm>
            <a:off x="6200370" y="1707535"/>
            <a:ext cx="1569660" cy="646331"/>
          </a:xfrm>
          <a:prstGeom prst="rect">
            <a:avLst/>
          </a:prstGeom>
        </p:spPr>
        <p:txBody>
          <a:bodyPr wrap="none">
            <a:spAutoFit/>
          </a:bodyPr>
          <a:lstStyle/>
          <a:p>
            <a:pPr algn="ctr" defTabSz="457200"/>
            <a:r>
              <a:rPr lang="ja-JP" altLang="en-US" dirty="0">
                <a:solidFill>
                  <a:srgbClr val="191919"/>
                </a:solidFill>
                <a:latin typeface="メイリオ" panose="020B0604030504040204" pitchFamily="50" charset="-128"/>
                <a:ea typeface="メイリオ" panose="020B0604030504040204" pitchFamily="50" charset="-128"/>
              </a:rPr>
              <a:t>支援を</a:t>
            </a:r>
            <a:r>
              <a:rPr lang="ja-JP" altLang="en-US" dirty="0" smtClean="0">
                <a:solidFill>
                  <a:srgbClr val="191919"/>
                </a:solidFill>
                <a:latin typeface="メイリオ" panose="020B0604030504040204" pitchFamily="50" charset="-128"/>
                <a:ea typeface="メイリオ" panose="020B0604030504040204" pitchFamily="50" charset="-128"/>
              </a:rPr>
              <a:t>通じた</a:t>
            </a:r>
            <a:endParaRPr lang="en-US" altLang="ja-JP" dirty="0" smtClean="0">
              <a:solidFill>
                <a:srgbClr val="191919"/>
              </a:solidFill>
              <a:latin typeface="メイリオ" panose="020B0604030504040204" pitchFamily="50" charset="-128"/>
              <a:ea typeface="メイリオ" panose="020B0604030504040204" pitchFamily="50" charset="-128"/>
            </a:endParaRPr>
          </a:p>
          <a:p>
            <a:pPr algn="ctr" defTabSz="457200"/>
            <a:r>
              <a:rPr lang="ja-JP" altLang="en-US" dirty="0" smtClean="0">
                <a:solidFill>
                  <a:srgbClr val="191919"/>
                </a:solidFill>
                <a:latin typeface="メイリオ" panose="020B0604030504040204" pitchFamily="50" charset="-128"/>
                <a:ea typeface="メイリオ" panose="020B0604030504040204" pitchFamily="50" charset="-128"/>
              </a:rPr>
              <a:t>交流</a:t>
            </a:r>
            <a:endParaRPr lang="ja-JP" altLang="en-US" dirty="0">
              <a:solidFill>
                <a:srgbClr val="191919"/>
              </a:solidFill>
              <a:latin typeface="メイリオ" panose="020B0604030504040204" pitchFamily="50" charset="-128"/>
              <a:ea typeface="メイリオ" panose="020B0604030504040204" pitchFamily="50" charset="-128"/>
            </a:endParaRPr>
          </a:p>
        </p:txBody>
      </p:sp>
      <p:pic>
        <p:nvPicPr>
          <p:cNvPr id="45" name="図 44" descr="gahag-009481.jpg"/>
          <p:cNvPicPr>
            <a:picLocks noChangeAspect="1"/>
          </p:cNvPicPr>
          <p:nvPr/>
        </p:nvPicPr>
        <p:blipFill rotWithShape="1">
          <a:blip r:embed="rId15" cstate="screen">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a:ext>
            </a:extLst>
          </a:blip>
          <a:srcRect/>
          <a:stretch/>
        </p:blipFill>
        <p:spPr>
          <a:xfrm>
            <a:off x="7623812" y="1434188"/>
            <a:ext cx="1048068" cy="912326"/>
          </a:xfrm>
          <a:prstGeom prst="rect">
            <a:avLst/>
          </a:prstGeom>
        </p:spPr>
      </p:pic>
      <p:cxnSp>
        <p:nvCxnSpPr>
          <p:cNvPr id="19" name="直線矢印コネクタ 18"/>
          <p:cNvCxnSpPr/>
          <p:nvPr/>
        </p:nvCxnSpPr>
        <p:spPr>
          <a:xfrm>
            <a:off x="6274344" y="2598335"/>
            <a:ext cx="1440705" cy="0"/>
          </a:xfrm>
          <a:prstGeom prst="straightConnector1">
            <a:avLst/>
          </a:prstGeom>
          <a:ln w="57150">
            <a:solidFill>
              <a:schemeClr val="accent1">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25" name="グループ化 24"/>
          <p:cNvGrpSpPr/>
          <p:nvPr/>
        </p:nvGrpSpPr>
        <p:grpSpPr>
          <a:xfrm>
            <a:off x="6698832" y="2376029"/>
            <a:ext cx="608619" cy="513762"/>
            <a:chOff x="7328246" y="2509963"/>
            <a:chExt cx="664452" cy="560893"/>
          </a:xfrm>
        </p:grpSpPr>
        <p:sp>
          <p:nvSpPr>
            <p:cNvPr id="20" name="正方形/長方形 19"/>
            <p:cNvSpPr/>
            <p:nvPr/>
          </p:nvSpPr>
          <p:spPr>
            <a:xfrm>
              <a:off x="7328492" y="2527381"/>
              <a:ext cx="655497" cy="345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60" name="図形グループ 9"/>
            <p:cNvGrpSpPr/>
            <p:nvPr/>
          </p:nvGrpSpPr>
          <p:grpSpPr>
            <a:xfrm>
              <a:off x="7328246" y="2509963"/>
              <a:ext cx="664452" cy="560893"/>
              <a:chOff x="5214575" y="4089107"/>
              <a:chExt cx="2147687" cy="1857678"/>
            </a:xfrm>
          </p:grpSpPr>
          <p:pic>
            <p:nvPicPr>
              <p:cNvPr id="61" name="図 60" descr="pc31.png"/>
              <p:cNvPicPr>
                <a:picLocks noChangeAspect="1"/>
              </p:cNvPicPr>
              <p:nvPr/>
            </p:nvPicPr>
            <p:blipFill>
              <a:blip r:embed="rId17" cstate="screen">
                <a:biLevel thresh="75000"/>
                <a:extLst>
                  <a:ext uri="{28A0092B-C50C-407E-A947-70E740481C1C}">
                    <a14:useLocalDpi xmlns:a14="http://schemas.microsoft.com/office/drawing/2010/main"/>
                  </a:ext>
                </a:extLst>
              </a:blip>
              <a:stretch>
                <a:fillRect/>
              </a:stretch>
            </p:blipFill>
            <p:spPr>
              <a:xfrm>
                <a:off x="5214575" y="4089107"/>
                <a:ext cx="2147687" cy="1857678"/>
              </a:xfrm>
              <a:prstGeom prst="rect">
                <a:avLst/>
              </a:prstGeom>
            </p:spPr>
          </p:pic>
          <p:pic>
            <p:nvPicPr>
              <p:cNvPr id="62" name="図 61"/>
              <p:cNvPicPr>
                <a:picLocks noChangeAspect="1"/>
              </p:cNvPicPr>
              <p:nvPr/>
            </p:nvPicPr>
            <p:blipFill rotWithShape="1">
              <a:blip r:embed="rId8" cstate="screen">
                <a:extLst>
                  <a:ext uri="{28A0092B-C50C-407E-A947-70E740481C1C}">
                    <a14:useLocalDpi xmlns:a14="http://schemas.microsoft.com/office/drawing/2010/main"/>
                  </a:ext>
                </a:extLst>
              </a:blip>
              <a:srcRect b="35108"/>
              <a:stretch/>
            </p:blipFill>
            <p:spPr>
              <a:xfrm>
                <a:off x="5343420" y="4265646"/>
                <a:ext cx="1904628" cy="967839"/>
              </a:xfrm>
              <a:prstGeom prst="rect">
                <a:avLst/>
              </a:prstGeom>
            </p:spPr>
          </p:pic>
        </p:grpSp>
      </p:grpSp>
      <p:grpSp>
        <p:nvGrpSpPr>
          <p:cNvPr id="23" name="図形グループ 22"/>
          <p:cNvGrpSpPr/>
          <p:nvPr/>
        </p:nvGrpSpPr>
        <p:grpSpPr>
          <a:xfrm>
            <a:off x="441757" y="4376437"/>
            <a:ext cx="2573038" cy="1467952"/>
            <a:chOff x="308413" y="4428477"/>
            <a:chExt cx="2573038" cy="1467952"/>
          </a:xfrm>
        </p:grpSpPr>
        <p:sp>
          <p:nvSpPr>
            <p:cNvPr id="12" name="角丸四角形 11"/>
            <p:cNvSpPr/>
            <p:nvPr/>
          </p:nvSpPr>
          <p:spPr>
            <a:xfrm>
              <a:off x="308413" y="4617357"/>
              <a:ext cx="2573038" cy="1279072"/>
            </a:xfrm>
            <a:prstGeom prst="roundRect">
              <a:avLst>
                <a:gd name="adj" fmla="val 0"/>
              </a:avLst>
            </a:prstGeom>
            <a:solidFill>
              <a:schemeClr val="accent2">
                <a:lumMod val="20000"/>
                <a:lumOff val="80000"/>
              </a:schemeClr>
            </a:solid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877571" y="4428477"/>
              <a:ext cx="1415772" cy="461665"/>
            </a:xfrm>
            <a:prstGeom prst="rect">
              <a:avLst/>
            </a:prstGeom>
            <a:solidFill>
              <a:schemeClr val="bg1"/>
            </a:solidFill>
            <a:ln w="19050" cmpd="sng">
              <a:solidFill>
                <a:srgbClr val="F1A400"/>
              </a:solidFill>
            </a:ln>
            <a:effectLst/>
          </p:spPr>
          <p:txBody>
            <a:bodyPr wrap="none" rtlCol="0">
              <a:spAutoFit/>
            </a:bodyPr>
            <a:lstStyle/>
            <a:p>
              <a:r>
                <a:rPr lang="ja-JP" altLang="en-US" sz="2400" dirty="0" smtClean="0">
                  <a:latin typeface="メイリオ" panose="020B0604030504040204" pitchFamily="50" charset="-128"/>
                  <a:ea typeface="メイリオ" panose="020B0604030504040204" pitchFamily="50" charset="-128"/>
                </a:rPr>
                <a:t>情報共有</a:t>
              </a:r>
              <a:endParaRPr lang="en-US" altLang="ja-JP" sz="2400" dirty="0" smtClean="0">
                <a:latin typeface="メイリオ" panose="020B0604030504040204" pitchFamily="50" charset="-128"/>
                <a:ea typeface="メイリオ" panose="020B0604030504040204" pitchFamily="50" charset="-128"/>
              </a:endParaRPr>
            </a:p>
          </p:txBody>
        </p:sp>
        <p:sp>
          <p:nvSpPr>
            <p:cNvPr id="71" name="テキスト ボックス 70"/>
            <p:cNvSpPr txBox="1"/>
            <p:nvPr/>
          </p:nvSpPr>
          <p:spPr>
            <a:xfrm>
              <a:off x="476031" y="4989916"/>
              <a:ext cx="2237802" cy="707886"/>
            </a:xfrm>
            <a:prstGeom prst="rect">
              <a:avLst/>
            </a:prstGeom>
            <a:noFill/>
            <a:ln>
              <a:noFill/>
            </a:ln>
          </p:spPr>
          <p:txBody>
            <a:bodyPr wrap="square" rtlCol="0">
              <a:spAutoFit/>
            </a:bodyPr>
            <a:lstStyle/>
            <a:p>
              <a:pPr algn="ctr"/>
              <a:r>
                <a:rPr lang="ja-JP" altLang="en-US" sz="2000" dirty="0">
                  <a:latin typeface="メイリオ" panose="020B0604030504040204" pitchFamily="50" charset="-128"/>
                  <a:ea typeface="メイリオ" panose="020B0604030504040204" pitchFamily="50" charset="-128"/>
                </a:rPr>
                <a:t>新しく有意義な</a:t>
              </a:r>
              <a:endParaRPr lang="en-US" altLang="ja-JP" sz="2000" dirty="0">
                <a:latin typeface="メイリオ" panose="020B0604030504040204" pitchFamily="50" charset="-128"/>
                <a:ea typeface="メイリオ" panose="020B0604030504040204" pitchFamily="50" charset="-128"/>
              </a:endParaRPr>
            </a:p>
            <a:p>
              <a:pPr algn="ctr"/>
              <a:r>
                <a:rPr lang="ja-JP" altLang="en-US" sz="2000" dirty="0">
                  <a:latin typeface="メイリオ" panose="020B0604030504040204" pitchFamily="50" charset="-128"/>
                  <a:ea typeface="メイリオ" panose="020B0604030504040204" pitchFamily="50" charset="-128"/>
                </a:rPr>
                <a:t>情報</a:t>
              </a:r>
              <a:r>
                <a:rPr kumimoji="1" lang="ja-JP" altLang="en-US" sz="2000" dirty="0">
                  <a:latin typeface="メイリオ" panose="020B0604030504040204" pitchFamily="50" charset="-128"/>
                  <a:ea typeface="メイリオ" panose="020B0604030504040204" pitchFamily="50" charset="-128"/>
                </a:rPr>
                <a:t>を得る場</a:t>
              </a:r>
              <a:endParaRPr kumimoji="1" lang="en-US" altLang="ja-JP" sz="2000" dirty="0">
                <a:latin typeface="メイリオ" panose="020B0604030504040204" pitchFamily="50" charset="-128"/>
                <a:ea typeface="メイリオ" panose="020B0604030504040204" pitchFamily="50" charset="-128"/>
              </a:endParaRPr>
            </a:p>
          </p:txBody>
        </p:sp>
      </p:grpSp>
      <p:grpSp>
        <p:nvGrpSpPr>
          <p:cNvPr id="2" name="図形グループ 1"/>
          <p:cNvGrpSpPr/>
          <p:nvPr/>
        </p:nvGrpSpPr>
        <p:grpSpPr>
          <a:xfrm>
            <a:off x="5170521" y="2828596"/>
            <a:ext cx="3823890" cy="1373218"/>
            <a:chOff x="5170521" y="2961811"/>
            <a:chExt cx="3823890" cy="1373218"/>
          </a:xfrm>
        </p:grpSpPr>
        <p:grpSp>
          <p:nvGrpSpPr>
            <p:cNvPr id="46" name="グループ化 116"/>
            <p:cNvGrpSpPr/>
            <p:nvPr/>
          </p:nvGrpSpPr>
          <p:grpSpPr>
            <a:xfrm>
              <a:off x="5690144" y="3132337"/>
              <a:ext cx="2784643" cy="1202692"/>
              <a:chOff x="-2068319" y="2144847"/>
              <a:chExt cx="6658888" cy="1391536"/>
            </a:xfrm>
            <a:solidFill>
              <a:schemeClr val="bg2"/>
            </a:solidFill>
          </p:grpSpPr>
          <p:sp>
            <p:nvSpPr>
              <p:cNvPr id="47" name="角丸四角形 46"/>
              <p:cNvSpPr/>
              <p:nvPr/>
            </p:nvSpPr>
            <p:spPr>
              <a:xfrm>
                <a:off x="-2068319" y="2337492"/>
                <a:ext cx="6658888" cy="1198891"/>
              </a:xfrm>
              <a:prstGeom prst="roundRect">
                <a:avLst>
                  <a:gd name="adj" fmla="val 15204"/>
                </a:avLst>
              </a:prstGeom>
              <a:solidFill>
                <a:srgbClr val="90E17B">
                  <a:alpha val="40000"/>
                </a:srgbClr>
              </a:solidFill>
              <a:ln>
                <a:solidFill>
                  <a:srgbClr val="62C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srgbClr val="FFFFFF"/>
                  </a:solidFill>
                  <a:latin typeface="メイリオ" panose="020B0604030504040204" pitchFamily="50" charset="-128"/>
                  <a:ea typeface="メイリオ" panose="020B0604030504040204" pitchFamily="50" charset="-128"/>
                </a:endParaRPr>
              </a:p>
            </p:txBody>
          </p:sp>
          <p:sp>
            <p:nvSpPr>
              <p:cNvPr id="48" name="テキスト ボックス 47"/>
              <p:cNvSpPr txBox="1"/>
              <p:nvPr/>
            </p:nvSpPr>
            <p:spPr>
              <a:xfrm>
                <a:off x="-488884" y="2144847"/>
                <a:ext cx="3121154" cy="427324"/>
              </a:xfrm>
              <a:prstGeom prst="rect">
                <a:avLst/>
              </a:prstGeom>
              <a:solidFill>
                <a:schemeClr val="bg1"/>
              </a:solidFill>
              <a:ln w="28575">
                <a:solidFill>
                  <a:srgbClr val="62C43C"/>
                </a:solidFill>
              </a:ln>
            </p:spPr>
            <p:txBody>
              <a:bodyPr wrap="square" rtlCol="0">
                <a:spAutoFit/>
              </a:bodyPr>
              <a:lstStyle/>
              <a:p>
                <a:pPr algn="ctr" defTabSz="457200"/>
                <a:r>
                  <a:rPr lang="ja-JP" altLang="en-US" dirty="0" smtClean="0">
                    <a:solidFill>
                      <a:srgbClr val="191919"/>
                    </a:solidFill>
                    <a:latin typeface="メイリオ" panose="020B0604030504040204" pitchFamily="50" charset="-128"/>
                    <a:ea typeface="メイリオ" panose="020B0604030504040204" pitchFamily="50" charset="-128"/>
                  </a:rPr>
                  <a:t>土浦一高</a:t>
                </a:r>
                <a:endParaRPr lang="en-US" altLang="ja-JP" dirty="0" smtClean="0">
                  <a:solidFill>
                    <a:srgbClr val="191919"/>
                  </a:solidFill>
                  <a:latin typeface="メイリオ" panose="020B0604030504040204" pitchFamily="50" charset="-128"/>
                  <a:ea typeface="メイリオ" panose="020B0604030504040204" pitchFamily="50" charset="-128"/>
                </a:endParaRPr>
              </a:p>
            </p:txBody>
          </p:sp>
        </p:grpSp>
        <p:pic>
          <p:nvPicPr>
            <p:cNvPr id="64" name="図 63" descr="img_e063.gif"/>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727515" y="3501669"/>
              <a:ext cx="1263150" cy="673680"/>
            </a:xfrm>
            <a:prstGeom prst="rect">
              <a:avLst/>
            </a:prstGeom>
          </p:spPr>
        </p:pic>
        <p:pic>
          <p:nvPicPr>
            <p:cNvPr id="67" name="図 66" descr="605002.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937153" y="3544652"/>
              <a:ext cx="869590" cy="654647"/>
            </a:xfrm>
            <a:prstGeom prst="rect">
              <a:avLst/>
            </a:prstGeom>
          </p:spPr>
        </p:pic>
        <p:sp>
          <p:nvSpPr>
            <p:cNvPr id="31" name="曲折矢印 30"/>
            <p:cNvSpPr/>
            <p:nvPr/>
          </p:nvSpPr>
          <p:spPr>
            <a:xfrm rot="16200000">
              <a:off x="4973515" y="3158817"/>
              <a:ext cx="1053107" cy="659096"/>
            </a:xfrm>
            <a:prstGeom prst="bentArrow">
              <a:avLst>
                <a:gd name="adj1" fmla="val 36111"/>
                <a:gd name="adj2" fmla="val 30556"/>
                <a:gd name="adj3" fmla="val 37500"/>
                <a:gd name="adj4" fmla="val 17361"/>
              </a:avLst>
            </a:prstGeom>
            <a:solidFill>
              <a:schemeClr val="bg1"/>
            </a:solidFill>
            <a:ln w="28575" cmpd="sng">
              <a:solidFill>
                <a:srgbClr val="62C4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74" name="曲折矢印 73"/>
            <p:cNvSpPr/>
            <p:nvPr/>
          </p:nvSpPr>
          <p:spPr>
            <a:xfrm rot="5400000" flipH="1">
              <a:off x="8134088" y="3189538"/>
              <a:ext cx="1061549" cy="659096"/>
            </a:xfrm>
            <a:prstGeom prst="bentArrow">
              <a:avLst>
                <a:gd name="adj1" fmla="val 36111"/>
                <a:gd name="adj2" fmla="val 30556"/>
                <a:gd name="adj3" fmla="val 37500"/>
                <a:gd name="adj4" fmla="val 17361"/>
              </a:avLst>
            </a:prstGeom>
            <a:solidFill>
              <a:schemeClr val="bg1"/>
            </a:solidFill>
            <a:ln w="28575" cmpd="sng">
              <a:solidFill>
                <a:srgbClr val="62C4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7" name="スライド番号プレースホルダー 6"/>
          <p:cNvSpPr>
            <a:spLocks noGrp="1"/>
          </p:cNvSpPr>
          <p:nvPr>
            <p:ph type="sldNum" sz="quarter" idx="12"/>
          </p:nvPr>
        </p:nvSpPr>
        <p:spPr/>
        <p:txBody>
          <a:bodyPr/>
          <a:lstStyle/>
          <a:p>
            <a:fld id="{34EE0B4D-4B59-374D-A284-0D27F4B4CF87}" type="slidenum">
              <a:rPr kumimoji="1" lang="ja-JP" altLang="en-US" smtClean="0"/>
              <a:t>26</a:t>
            </a:fld>
            <a:endParaRPr kumimoji="1" lang="ja-JP" altLang="en-US"/>
          </a:p>
        </p:txBody>
      </p:sp>
      <p:sp>
        <p:nvSpPr>
          <p:cNvPr id="10" name="テキスト ボックス 9"/>
          <p:cNvSpPr txBox="1"/>
          <p:nvPr/>
        </p:nvSpPr>
        <p:spPr>
          <a:xfrm>
            <a:off x="239300" y="6010174"/>
            <a:ext cx="8554954" cy="646331"/>
          </a:xfrm>
          <a:prstGeom prst="rect">
            <a:avLst/>
          </a:prstGeom>
          <a:solidFill>
            <a:schemeClr val="bg1"/>
          </a:solidFill>
          <a:ln w="57150" cap="rnd" cmpd="thickThin">
            <a:solidFill>
              <a:schemeClr val="bg1">
                <a:lumMod val="50000"/>
              </a:schemeClr>
            </a:solidFill>
            <a:round/>
          </a:ln>
        </p:spPr>
        <p:txBody>
          <a:bodyPr wrap="square" rtlCol="0">
            <a:spAutoFit/>
          </a:bodyPr>
          <a:lstStyle/>
          <a:p>
            <a:pPr algn="ctr" defTabSz="457200"/>
            <a:r>
              <a:rPr lang="ja-JP" altLang="en-US" sz="3600" dirty="0" smtClean="0">
                <a:solidFill>
                  <a:srgbClr val="191919"/>
                </a:solidFill>
                <a:latin typeface="メイリオ"/>
                <a:ea typeface="メイリオ"/>
                <a:cs typeface="メイリオ"/>
              </a:rPr>
              <a:t>支えあい、安心して暮らせるまち</a:t>
            </a:r>
            <a:r>
              <a:rPr lang="ja-JP" altLang="en-US" sz="3600" dirty="0">
                <a:solidFill>
                  <a:srgbClr val="191919"/>
                </a:solidFill>
                <a:latin typeface="メイリオ"/>
                <a:ea typeface="メイリオ"/>
                <a:cs typeface="メイリオ"/>
              </a:rPr>
              <a:t>へ</a:t>
            </a:r>
            <a:endParaRPr lang="en-US" altLang="ja-JP" sz="3600" dirty="0">
              <a:solidFill>
                <a:srgbClr val="191919"/>
              </a:solidFill>
              <a:latin typeface="メイリオ"/>
              <a:ea typeface="メイリオ"/>
              <a:cs typeface="メイリオ"/>
            </a:endParaRPr>
          </a:p>
        </p:txBody>
      </p:sp>
      <p:grpSp>
        <p:nvGrpSpPr>
          <p:cNvPr id="72" name="図形グループ 71"/>
          <p:cNvGrpSpPr/>
          <p:nvPr/>
        </p:nvGrpSpPr>
        <p:grpSpPr>
          <a:xfrm>
            <a:off x="3183018" y="4354464"/>
            <a:ext cx="2573038" cy="1489925"/>
            <a:chOff x="308413" y="4406504"/>
            <a:chExt cx="2573038" cy="1489925"/>
          </a:xfrm>
        </p:grpSpPr>
        <p:sp>
          <p:nvSpPr>
            <p:cNvPr id="73" name="角丸四角形 72"/>
            <p:cNvSpPr/>
            <p:nvPr/>
          </p:nvSpPr>
          <p:spPr>
            <a:xfrm>
              <a:off x="308413" y="4617357"/>
              <a:ext cx="2573038" cy="1279072"/>
            </a:xfrm>
            <a:prstGeom prst="roundRect">
              <a:avLst>
                <a:gd name="adj" fmla="val 0"/>
              </a:avLst>
            </a:prstGeom>
            <a:solidFill>
              <a:schemeClr val="accent2">
                <a:lumMod val="20000"/>
                <a:lumOff val="80000"/>
              </a:schemeClr>
            </a:solid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5" name="テキスト ボックス 74"/>
            <p:cNvSpPr txBox="1"/>
            <p:nvPr/>
          </p:nvSpPr>
          <p:spPr>
            <a:xfrm>
              <a:off x="734425" y="4406504"/>
              <a:ext cx="1723549" cy="461665"/>
            </a:xfrm>
            <a:prstGeom prst="rect">
              <a:avLst/>
            </a:prstGeom>
            <a:solidFill>
              <a:schemeClr val="bg1"/>
            </a:solidFill>
            <a:ln w="19050" cmpd="sng">
              <a:solidFill>
                <a:srgbClr val="F1A400"/>
              </a:solidFill>
            </a:ln>
            <a:effectLst/>
          </p:spPr>
          <p:txBody>
            <a:bodyPr wrap="none" rtlCol="0">
              <a:spAutoFit/>
            </a:bodyPr>
            <a:lstStyle/>
            <a:p>
              <a:r>
                <a:rPr lang="ja-JP" altLang="en-US" sz="2400" dirty="0" smtClean="0">
                  <a:latin typeface="メイリオ" panose="020B0604030504040204" pitchFamily="50" charset="-128"/>
                  <a:ea typeface="メイリオ" panose="020B0604030504040204" pitchFamily="50" charset="-128"/>
                </a:rPr>
                <a:t>マッチング</a:t>
              </a:r>
              <a:endParaRPr lang="en-US" altLang="ja-JP" sz="2400" dirty="0" smtClean="0">
                <a:latin typeface="メイリオ" panose="020B0604030504040204" pitchFamily="50" charset="-128"/>
                <a:ea typeface="メイリオ" panose="020B0604030504040204" pitchFamily="50" charset="-128"/>
              </a:endParaRPr>
            </a:p>
          </p:txBody>
        </p:sp>
        <p:sp>
          <p:nvSpPr>
            <p:cNvPr id="78" name="テキスト ボックス 77"/>
            <p:cNvSpPr txBox="1"/>
            <p:nvPr/>
          </p:nvSpPr>
          <p:spPr>
            <a:xfrm>
              <a:off x="476031" y="4989916"/>
              <a:ext cx="2237802" cy="400110"/>
            </a:xfrm>
            <a:prstGeom prst="rect">
              <a:avLst/>
            </a:prstGeom>
            <a:noFill/>
            <a:ln>
              <a:noFill/>
            </a:ln>
          </p:spPr>
          <p:txBody>
            <a:bodyPr wrap="square" rtlCol="0">
              <a:spAutoFit/>
            </a:bodyPr>
            <a:lstStyle/>
            <a:p>
              <a:pPr algn="ctr"/>
              <a:endParaRPr kumimoji="1" lang="en-US" altLang="ja-JP" sz="2000" dirty="0">
                <a:latin typeface="メイリオ" panose="020B0604030504040204" pitchFamily="50" charset="-128"/>
                <a:ea typeface="メイリオ" panose="020B0604030504040204" pitchFamily="50" charset="-128"/>
              </a:endParaRPr>
            </a:p>
          </p:txBody>
        </p:sp>
      </p:grpSp>
      <p:sp>
        <p:nvSpPr>
          <p:cNvPr id="70" name="テキスト ボックス 69"/>
          <p:cNvSpPr txBox="1"/>
          <p:nvPr/>
        </p:nvSpPr>
        <p:spPr>
          <a:xfrm>
            <a:off x="3451322" y="4969155"/>
            <a:ext cx="2036431" cy="707886"/>
          </a:xfrm>
          <a:prstGeom prst="rect">
            <a:avLst/>
          </a:prstGeom>
          <a:noFill/>
          <a:ln>
            <a:noFill/>
          </a:ln>
        </p:spPr>
        <p:txBody>
          <a:bodyPr wrap="square" rtlCol="0">
            <a:spAutoFit/>
          </a:bodyPr>
          <a:lstStyle/>
          <a:p>
            <a:pPr algn="ctr"/>
            <a:r>
              <a:rPr kumimoji="1" lang="ja-JP" altLang="en-US" sz="2000" dirty="0">
                <a:latin typeface="メイリオ" panose="020B0604030504040204" pitchFamily="50" charset="-128"/>
                <a:ea typeface="メイリオ" panose="020B0604030504040204" pitchFamily="50" charset="-128"/>
              </a:rPr>
              <a:t>マッチング機会</a:t>
            </a:r>
            <a:endParaRPr kumimoji="1" lang="en-US" altLang="ja-JP" sz="2000" dirty="0">
              <a:latin typeface="メイリオ" panose="020B0604030504040204" pitchFamily="50" charset="-128"/>
              <a:ea typeface="メイリオ" panose="020B0604030504040204" pitchFamily="50" charset="-128"/>
            </a:endParaRPr>
          </a:p>
          <a:p>
            <a:pPr algn="ctr"/>
            <a:r>
              <a:rPr lang="ja-JP" altLang="en-US" sz="2000" dirty="0">
                <a:latin typeface="メイリオ" panose="020B0604030504040204" pitchFamily="50" charset="-128"/>
                <a:ea typeface="メイリオ" panose="020B0604030504040204" pitchFamily="50" charset="-128"/>
              </a:rPr>
              <a:t>市民交流の場</a:t>
            </a:r>
            <a:endParaRPr kumimoji="1" lang="en-US" altLang="ja-JP" sz="2000" dirty="0">
              <a:latin typeface="メイリオ" panose="020B0604030504040204" pitchFamily="50" charset="-128"/>
              <a:ea typeface="メイリオ" panose="020B0604030504040204" pitchFamily="50" charset="-128"/>
            </a:endParaRPr>
          </a:p>
        </p:txBody>
      </p:sp>
      <p:grpSp>
        <p:nvGrpSpPr>
          <p:cNvPr id="79" name="図形グループ 78"/>
          <p:cNvGrpSpPr/>
          <p:nvPr/>
        </p:nvGrpSpPr>
        <p:grpSpPr>
          <a:xfrm>
            <a:off x="5962961" y="4376437"/>
            <a:ext cx="2573038" cy="1467952"/>
            <a:chOff x="308413" y="4428477"/>
            <a:chExt cx="2573038" cy="1467952"/>
          </a:xfrm>
        </p:grpSpPr>
        <p:sp>
          <p:nvSpPr>
            <p:cNvPr id="80" name="角丸四角形 79"/>
            <p:cNvSpPr/>
            <p:nvPr/>
          </p:nvSpPr>
          <p:spPr>
            <a:xfrm>
              <a:off x="308413" y="4617357"/>
              <a:ext cx="2573038" cy="1279072"/>
            </a:xfrm>
            <a:prstGeom prst="roundRect">
              <a:avLst>
                <a:gd name="adj" fmla="val 0"/>
              </a:avLst>
            </a:prstGeom>
            <a:solidFill>
              <a:schemeClr val="accent2">
                <a:lumMod val="20000"/>
                <a:lumOff val="80000"/>
              </a:schemeClr>
            </a:solid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1" name="テキスト ボックス 80"/>
            <p:cNvSpPr txBox="1"/>
            <p:nvPr/>
          </p:nvSpPr>
          <p:spPr>
            <a:xfrm>
              <a:off x="848815" y="4428477"/>
              <a:ext cx="1415772" cy="461665"/>
            </a:xfrm>
            <a:prstGeom prst="rect">
              <a:avLst/>
            </a:prstGeom>
            <a:solidFill>
              <a:schemeClr val="bg1"/>
            </a:solidFill>
            <a:ln w="19050" cmpd="sng">
              <a:solidFill>
                <a:srgbClr val="F1A400"/>
              </a:solidFill>
            </a:ln>
            <a:effectLst/>
          </p:spPr>
          <p:txBody>
            <a:bodyPr wrap="none" rtlCol="0">
              <a:spAutoFit/>
            </a:bodyPr>
            <a:lstStyle/>
            <a:p>
              <a:r>
                <a:rPr lang="ja-JP" altLang="en-US" sz="2400" dirty="0" smtClean="0">
                  <a:latin typeface="メイリオ" panose="020B0604030504040204" pitchFamily="50" charset="-128"/>
                  <a:ea typeface="メイリオ" panose="020B0604030504040204" pitchFamily="50" charset="-128"/>
                </a:rPr>
                <a:t>人材育成</a:t>
              </a:r>
              <a:endParaRPr lang="en-US" altLang="ja-JP" sz="2400" dirty="0" smtClean="0">
                <a:latin typeface="メイリオ" panose="020B0604030504040204" pitchFamily="50" charset="-128"/>
                <a:ea typeface="メイリオ" panose="020B0604030504040204" pitchFamily="50" charset="-128"/>
              </a:endParaRPr>
            </a:p>
          </p:txBody>
        </p:sp>
        <p:sp>
          <p:nvSpPr>
            <p:cNvPr id="82" name="テキスト ボックス 81"/>
            <p:cNvSpPr txBox="1"/>
            <p:nvPr/>
          </p:nvSpPr>
          <p:spPr>
            <a:xfrm>
              <a:off x="476031" y="4989916"/>
              <a:ext cx="2237802" cy="707886"/>
            </a:xfrm>
            <a:prstGeom prst="rect">
              <a:avLst/>
            </a:prstGeom>
            <a:noFill/>
            <a:ln>
              <a:noFill/>
            </a:ln>
          </p:spPr>
          <p:txBody>
            <a:bodyPr wrap="square" rtlCol="0">
              <a:spAutoFit/>
            </a:bodyPr>
            <a:lstStyle/>
            <a:p>
              <a:pPr algn="ctr"/>
              <a:r>
                <a:rPr kumimoji="1" lang="ja-JP" altLang="en-US" sz="2000" dirty="0" smtClean="0">
                  <a:latin typeface="メイリオ" panose="020B0604030504040204" pitchFamily="50" charset="-128"/>
                  <a:ea typeface="メイリオ" panose="020B0604030504040204" pitchFamily="50" charset="-128"/>
                </a:rPr>
                <a:t>将来に活かせる</a:t>
              </a:r>
              <a:endParaRPr kumimoji="1" lang="en-US" altLang="ja-JP" sz="2000" dirty="0" smtClean="0">
                <a:latin typeface="メイリオ" panose="020B0604030504040204" pitchFamily="50" charset="-128"/>
                <a:ea typeface="メイリオ" panose="020B0604030504040204" pitchFamily="50" charset="-128"/>
              </a:endParaRPr>
            </a:p>
            <a:p>
              <a:pPr algn="ctr"/>
              <a:r>
                <a:rPr lang="ja-JP" altLang="en-US" sz="2000" dirty="0" smtClean="0">
                  <a:latin typeface="メイリオ" panose="020B0604030504040204" pitchFamily="50" charset="-128"/>
                  <a:ea typeface="メイリオ" panose="020B0604030504040204" pitchFamily="50" charset="-128"/>
                </a:rPr>
                <a:t>人材を育む場</a:t>
              </a:r>
              <a:endParaRPr kumimoji="1" lang="en-US" altLang="ja-JP" sz="2000" dirty="0">
                <a:latin typeface="メイリオ" panose="020B0604030504040204" pitchFamily="50" charset="-128"/>
                <a:ea typeface="メイリオ" panose="020B0604030504040204" pitchFamily="50" charset="-128"/>
              </a:endParaRPr>
            </a:p>
          </p:txBody>
        </p:sp>
      </p:grpSp>
      <p:pic>
        <p:nvPicPr>
          <p:cNvPr id="86" name="図 85" descr="icon_009970_256.jpg"/>
          <p:cNvPicPr>
            <a:picLocks noChangeAspect="1"/>
          </p:cNvPicPr>
          <p:nvPr/>
        </p:nvPicPr>
        <p:blipFill>
          <a:blip r:embed="rId20">
            <a:biLevel thresh="75000"/>
            <a:extLst>
              <a:ext uri="{BEBA8EAE-BF5A-486C-A8C5-ECC9F3942E4B}">
                <a14:imgProps xmlns:a14="http://schemas.microsoft.com/office/drawing/2010/main">
                  <a14:imgLayer r:embed="rId21">
                    <a14:imgEffect>
                      <a14:backgroundRemoval t="9766" b="89844" l="0" r="100000">
                        <a14:foregroundMark x1="64844" y1="30859" x2="64844" y2="30859"/>
                        <a14:foregroundMark x1="95313" y1="30859" x2="95313" y2="30859"/>
                        <a14:foregroundMark x1="27344" y1="78906" x2="27344" y2="78906"/>
                        <a14:foregroundMark x1="20313" y1="69922" x2="20313" y2="69922"/>
                        <a14:foregroundMark x1="34766" y1="82813" x2="34766" y2="82813"/>
                      </a14:backgroundRemoval>
                    </a14:imgEffect>
                  </a14:imgLayer>
                </a14:imgProps>
              </a:ext>
              <a:ext uri="{28A0092B-C50C-407E-A947-70E740481C1C}">
                <a14:useLocalDpi xmlns:a14="http://schemas.microsoft.com/office/drawing/2010/main" val="0"/>
              </a:ext>
            </a:extLst>
          </a:blip>
          <a:stretch>
            <a:fillRect/>
          </a:stretch>
        </p:blipFill>
        <p:spPr>
          <a:xfrm>
            <a:off x="203041" y="110855"/>
            <a:ext cx="871176" cy="682961"/>
          </a:xfrm>
          <a:prstGeom prst="rect">
            <a:avLst/>
          </a:prstGeom>
        </p:spPr>
      </p:pic>
    </p:spTree>
    <p:extLst>
      <p:ext uri="{BB962C8B-B14F-4D97-AF65-F5344CB8AC3E}">
        <p14:creationId xmlns:p14="http://schemas.microsoft.com/office/powerpoint/2010/main" val="71243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0"/>
                                        </p:tgtEl>
                                      </p:cBhvr>
                                    </p:animEffect>
                                    <p:animScale>
                                      <p:cBhvr>
                                        <p:cTn id="7" dur="250" autoRev="1" fill="hold"/>
                                        <p:tgtEl>
                                          <p:spTgt spid="30"/>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56"/>
                                        </p:tgtEl>
                                      </p:cBhvr>
                                    </p:animEffect>
                                    <p:animScale>
                                      <p:cBhvr>
                                        <p:cTn id="13" dur="250" autoRev="1" fill="hold"/>
                                        <p:tgtEl>
                                          <p:spTgt spid="56"/>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57"/>
                                        </p:tgtEl>
                                      </p:cBhvr>
                                    </p:animEffect>
                                    <p:animScale>
                                      <p:cBhvr>
                                        <p:cTn id="16" dur="250" autoRev="1" fill="hold"/>
                                        <p:tgtEl>
                                          <p:spTgt spid="57"/>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28"/>
                                        </p:tgtEl>
                                      </p:cBhvr>
                                    </p:animEffect>
                                    <p:animScale>
                                      <p:cBhvr>
                                        <p:cTn id="19" dur="250" autoRev="1" fill="hold"/>
                                        <p:tgtEl>
                                          <p:spTgt spid="28"/>
                                        </p:tgtEl>
                                      </p:cBhvr>
                                      <p:by x="105000" y="105000"/>
                                    </p:animScale>
                                  </p:childTnLst>
                                </p:cTn>
                              </p:par>
                              <p:par>
                                <p:cTn id="20" presetID="26" presetClass="emph" presetSubtype="0" fill="hold" grpId="0" nodeType="with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cTn>
                              </p:par>
                              <p:par>
                                <p:cTn id="23" presetID="26" presetClass="emph" presetSubtype="0" fill="hold" grpId="0" nodeType="withEffect">
                                  <p:stCondLst>
                                    <p:cond delay="0"/>
                                  </p:stCondLst>
                                  <p:childTnLst>
                                    <p:animEffect transition="out" filter="fade">
                                      <p:cBhvr>
                                        <p:cTn id="24" dur="500" tmFilter="0, 0; .2, .5; .8, .5; 1, 0"/>
                                        <p:tgtEl>
                                          <p:spTgt spid="58"/>
                                        </p:tgtEl>
                                      </p:cBhvr>
                                    </p:animEffect>
                                    <p:animScale>
                                      <p:cBhvr>
                                        <p:cTn id="25" dur="250" autoRev="1" fill="hold"/>
                                        <p:tgtEl>
                                          <p:spTgt spid="58"/>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23"/>
                                        </p:tgtEl>
                                      </p:cBhvr>
                                    </p:animEffect>
                                    <p:animScale>
                                      <p:cBhvr>
                                        <p:cTn id="28" dur="250" autoRev="1" fill="hold"/>
                                        <p:tgtEl>
                                          <p:spTgt spid="23"/>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30"/>
                                        </p:tgtEl>
                                      </p:cBhvr>
                                    </p:animEffect>
                                    <p:animScale>
                                      <p:cBhvr>
                                        <p:cTn id="33" dur="250" autoRev="1" fill="hold"/>
                                        <p:tgtEl>
                                          <p:spTgt spid="30"/>
                                        </p:tgtEl>
                                      </p:cBhvr>
                                      <p:by x="105000" y="105000"/>
                                    </p:animScale>
                                  </p:childTnLst>
                                </p:cTn>
                              </p:par>
                              <p:par>
                                <p:cTn id="34" presetID="26" presetClass="emph" presetSubtype="0" fill="hold" grpId="1" nodeType="withEffect">
                                  <p:stCondLst>
                                    <p:cond delay="0"/>
                                  </p:stCondLst>
                                  <p:childTnLst>
                                    <p:animEffect transition="out" filter="fade">
                                      <p:cBhvr>
                                        <p:cTn id="35" dur="500" tmFilter="0, 0; .2, .5; .8, .5; 1, 0"/>
                                        <p:tgtEl>
                                          <p:spTgt spid="58"/>
                                        </p:tgtEl>
                                      </p:cBhvr>
                                    </p:animEffect>
                                    <p:animScale>
                                      <p:cBhvr>
                                        <p:cTn id="36" dur="250" autoRev="1" fill="hold"/>
                                        <p:tgtEl>
                                          <p:spTgt spid="58"/>
                                        </p:tgtEl>
                                      </p:cBhvr>
                                      <p:by x="105000" y="105000"/>
                                    </p:animScale>
                                  </p:childTnLst>
                                </p:cTn>
                              </p:par>
                              <p:par>
                                <p:cTn id="37" presetID="26" presetClass="emph" presetSubtype="0" fill="hold" grpId="1" nodeType="withEffect">
                                  <p:stCondLst>
                                    <p:cond delay="0"/>
                                  </p:stCondLst>
                                  <p:childTnLst>
                                    <p:animEffect transition="out" filter="fade">
                                      <p:cBhvr>
                                        <p:cTn id="38" dur="500" tmFilter="0, 0; .2, .5; .8, .5; 1, 0"/>
                                        <p:tgtEl>
                                          <p:spTgt spid="14"/>
                                        </p:tgtEl>
                                      </p:cBhvr>
                                    </p:animEffect>
                                    <p:animScale>
                                      <p:cBhvr>
                                        <p:cTn id="39" dur="250" autoRev="1" fill="hold"/>
                                        <p:tgtEl>
                                          <p:spTgt spid="14"/>
                                        </p:tgtEl>
                                      </p:cBhvr>
                                      <p:by x="105000" y="105000"/>
                                    </p:animScale>
                                  </p:childTnLst>
                                </p:cTn>
                              </p:par>
                              <p:par>
                                <p:cTn id="40" presetID="26" presetClass="emph" presetSubtype="0" fill="hold" nodeType="withEffect">
                                  <p:stCondLst>
                                    <p:cond delay="0"/>
                                  </p:stCondLst>
                                  <p:childTnLst>
                                    <p:animEffect transition="out" filter="fade">
                                      <p:cBhvr>
                                        <p:cTn id="41" dur="500" tmFilter="0, 0; .2, .5; .8, .5; 1, 0"/>
                                        <p:tgtEl>
                                          <p:spTgt spid="49"/>
                                        </p:tgtEl>
                                      </p:cBhvr>
                                    </p:animEffect>
                                    <p:animScale>
                                      <p:cBhvr>
                                        <p:cTn id="42" dur="250" autoRev="1" fill="hold"/>
                                        <p:tgtEl>
                                          <p:spTgt spid="49"/>
                                        </p:tgtEl>
                                      </p:cBhvr>
                                      <p:by x="105000" y="105000"/>
                                    </p:animScale>
                                  </p:childTnLst>
                                </p:cTn>
                              </p:par>
                              <p:par>
                                <p:cTn id="43" presetID="26" presetClass="emph" presetSubtype="0" fill="hold" grpId="0" nodeType="withEffect">
                                  <p:stCondLst>
                                    <p:cond delay="0"/>
                                  </p:stCondLst>
                                  <p:childTnLst>
                                    <p:animEffect transition="out" filter="fade">
                                      <p:cBhvr>
                                        <p:cTn id="44" dur="500" tmFilter="0, 0; .2, .5; .8, .5; 1, 0"/>
                                        <p:tgtEl>
                                          <p:spTgt spid="36"/>
                                        </p:tgtEl>
                                      </p:cBhvr>
                                    </p:animEffect>
                                    <p:animScale>
                                      <p:cBhvr>
                                        <p:cTn id="45" dur="250" autoRev="1" fill="hold"/>
                                        <p:tgtEl>
                                          <p:spTgt spid="36"/>
                                        </p:tgtEl>
                                      </p:cBhvr>
                                      <p:by x="105000" y="105000"/>
                                    </p:animScale>
                                  </p:childTnLst>
                                </p:cTn>
                              </p:par>
                              <p:par>
                                <p:cTn id="46" presetID="26" presetClass="emph" presetSubtype="0" fill="hold" nodeType="withEffect">
                                  <p:stCondLst>
                                    <p:cond delay="0"/>
                                  </p:stCondLst>
                                  <p:childTnLst>
                                    <p:animEffect transition="out" filter="fade">
                                      <p:cBhvr>
                                        <p:cTn id="47" dur="500" tmFilter="0, 0; .2, .5; .8, .5; 1, 0"/>
                                        <p:tgtEl>
                                          <p:spTgt spid="25"/>
                                        </p:tgtEl>
                                      </p:cBhvr>
                                    </p:animEffect>
                                    <p:animScale>
                                      <p:cBhvr>
                                        <p:cTn id="48" dur="250" autoRev="1" fill="hold"/>
                                        <p:tgtEl>
                                          <p:spTgt spid="25"/>
                                        </p:tgtEl>
                                      </p:cBhvr>
                                      <p:by x="105000" y="105000"/>
                                    </p:animScale>
                                  </p:childTnLst>
                                </p:cTn>
                              </p:par>
                              <p:par>
                                <p:cTn id="49" presetID="26" presetClass="emph" presetSubtype="0" fill="hold"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par>
                                <p:cTn id="52" presetID="26" presetClass="emph" presetSubtype="0" fill="hold" grpId="0" nodeType="withEffect">
                                  <p:stCondLst>
                                    <p:cond delay="0"/>
                                  </p:stCondLst>
                                  <p:childTnLst>
                                    <p:animEffect transition="out" filter="fade">
                                      <p:cBhvr>
                                        <p:cTn id="53" dur="500" tmFilter="0, 0; .2, .5; .8, .5; 1, 0"/>
                                        <p:tgtEl>
                                          <p:spTgt spid="4"/>
                                        </p:tgtEl>
                                      </p:cBhvr>
                                    </p:animEffect>
                                    <p:animScale>
                                      <p:cBhvr>
                                        <p:cTn id="54" dur="250" autoRev="1" fill="hold"/>
                                        <p:tgtEl>
                                          <p:spTgt spid="4"/>
                                        </p:tgtEl>
                                      </p:cBhvr>
                                      <p:by x="105000" y="105000"/>
                                    </p:animScale>
                                  </p:childTnLst>
                                </p:cTn>
                              </p:par>
                              <p:par>
                                <p:cTn id="55" presetID="26" presetClass="emph" presetSubtype="0" fill="hold" grpId="0" nodeType="with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45"/>
                                        </p:tgtEl>
                                      </p:cBhvr>
                                    </p:animEffect>
                                    <p:animScale>
                                      <p:cBhvr>
                                        <p:cTn id="60" dur="250" autoRev="1" fill="hold"/>
                                        <p:tgtEl>
                                          <p:spTgt spid="45"/>
                                        </p:tgtEl>
                                      </p:cBhvr>
                                      <p:by x="105000" y="105000"/>
                                    </p:animScale>
                                  </p:childTnLst>
                                </p:cTn>
                              </p:par>
                              <p:par>
                                <p:cTn id="61" presetID="26" presetClass="emph" presetSubtype="0" fill="hold" grpId="0" nodeType="withEffect">
                                  <p:stCondLst>
                                    <p:cond delay="0"/>
                                  </p:stCondLst>
                                  <p:childTnLst>
                                    <p:animEffect transition="out" filter="fade">
                                      <p:cBhvr>
                                        <p:cTn id="62" dur="500" tmFilter="0, 0; .2, .5; .8, .5; 1, 0"/>
                                        <p:tgtEl>
                                          <p:spTgt spid="35"/>
                                        </p:tgtEl>
                                      </p:cBhvr>
                                    </p:animEffect>
                                    <p:animScale>
                                      <p:cBhvr>
                                        <p:cTn id="63" dur="250" autoRev="1" fill="hold"/>
                                        <p:tgtEl>
                                          <p:spTgt spid="35"/>
                                        </p:tgtEl>
                                      </p:cBhvr>
                                      <p:by x="105000" y="105000"/>
                                    </p:animScale>
                                  </p:childTnLst>
                                </p:cTn>
                              </p:par>
                              <p:par>
                                <p:cTn id="64" presetID="26" presetClass="emph" presetSubtype="0" fill="hold" nodeType="with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cTn>
                              </p:par>
                              <p:par>
                                <p:cTn id="67" presetID="26" presetClass="emph" presetSubtype="0" fill="hold" nodeType="withEffect">
                                  <p:stCondLst>
                                    <p:cond delay="0"/>
                                  </p:stCondLst>
                                  <p:childTnLst>
                                    <p:animEffect transition="out" filter="fade">
                                      <p:cBhvr>
                                        <p:cTn id="68" dur="500" tmFilter="0, 0; .2, .5; .8, .5; 1, 0"/>
                                        <p:tgtEl>
                                          <p:spTgt spid="30"/>
                                        </p:tgtEl>
                                      </p:cBhvr>
                                    </p:animEffect>
                                    <p:animScale>
                                      <p:cBhvr>
                                        <p:cTn id="69" dur="250" autoRev="1" fill="hold"/>
                                        <p:tgtEl>
                                          <p:spTgt spid="30"/>
                                        </p:tgtEl>
                                      </p:cBhvr>
                                      <p:by x="105000" y="105000"/>
                                    </p:animScale>
                                  </p:childTnLst>
                                </p:cTn>
                              </p:par>
                              <p:par>
                                <p:cTn id="70" presetID="26" presetClass="emph" presetSubtype="0" fill="hold" grpId="2" nodeType="withEffect">
                                  <p:stCondLst>
                                    <p:cond delay="0"/>
                                  </p:stCondLst>
                                  <p:childTnLst>
                                    <p:animEffect transition="out" filter="fade">
                                      <p:cBhvr>
                                        <p:cTn id="71" dur="500" tmFilter="0, 0; .2, .5; .8, .5; 1, 0"/>
                                        <p:tgtEl>
                                          <p:spTgt spid="58"/>
                                        </p:tgtEl>
                                      </p:cBhvr>
                                    </p:animEffect>
                                    <p:animScale>
                                      <p:cBhvr>
                                        <p:cTn id="72" dur="250" autoRev="1" fill="hold"/>
                                        <p:tgtEl>
                                          <p:spTgt spid="58"/>
                                        </p:tgtEl>
                                      </p:cBhvr>
                                      <p:by x="105000" y="105000"/>
                                    </p:animScale>
                                  </p:childTnLst>
                                </p:cTn>
                              </p:par>
                              <p:par>
                                <p:cTn id="73" presetID="26" presetClass="emph" presetSubtype="0" fill="hold" grpId="2" nodeType="withEffect">
                                  <p:stCondLst>
                                    <p:cond delay="0"/>
                                  </p:stCondLst>
                                  <p:childTnLst>
                                    <p:animEffect transition="out" filter="fade">
                                      <p:cBhvr>
                                        <p:cTn id="74" dur="500" tmFilter="0, 0; .2, .5; .8, .5; 1, 0"/>
                                        <p:tgtEl>
                                          <p:spTgt spid="14"/>
                                        </p:tgtEl>
                                      </p:cBhvr>
                                    </p:animEffect>
                                    <p:animScale>
                                      <p:cBhvr>
                                        <p:cTn id="75" dur="250" autoRev="1" fill="hold"/>
                                        <p:tgtEl>
                                          <p:spTgt spid="14"/>
                                        </p:tgtEl>
                                      </p:cBhvr>
                                      <p:by x="105000" y="105000"/>
                                    </p:animScale>
                                  </p:childTnLst>
                                </p:cTn>
                              </p:par>
                              <p:par>
                                <p:cTn id="76" presetID="26" presetClass="emph" presetSubtype="0" fill="hold" grpId="1" nodeType="withEffect">
                                  <p:stCondLst>
                                    <p:cond delay="0"/>
                                  </p:stCondLst>
                                  <p:childTnLst>
                                    <p:animEffect transition="out" filter="fade">
                                      <p:cBhvr>
                                        <p:cTn id="77" dur="500" tmFilter="0, 0; .2, .5; .8, .5; 1, 0"/>
                                        <p:tgtEl>
                                          <p:spTgt spid="5"/>
                                        </p:tgtEl>
                                      </p:cBhvr>
                                    </p:animEffect>
                                    <p:animScale>
                                      <p:cBhvr>
                                        <p:cTn id="78" dur="250" autoRev="1" fill="hold"/>
                                        <p:tgtEl>
                                          <p:spTgt spid="5"/>
                                        </p:tgtEl>
                                      </p:cBhvr>
                                      <p:by x="105000" y="105000"/>
                                    </p:animScale>
                                  </p:childTnLst>
                                </p:cTn>
                              </p:par>
                              <p:par>
                                <p:cTn id="79" presetID="26" presetClass="emph" presetSubtype="0" fill="hold" grpId="0" nodeType="withEffect">
                                  <p:stCondLst>
                                    <p:cond delay="0"/>
                                  </p:stCondLst>
                                  <p:childTnLst>
                                    <p:animEffect transition="out" filter="fade">
                                      <p:cBhvr>
                                        <p:cTn id="80" dur="500" tmFilter="0, 0; .2, .5; .8, .5; 1, 0"/>
                                        <p:tgtEl>
                                          <p:spTgt spid="15"/>
                                        </p:tgtEl>
                                      </p:cBhvr>
                                    </p:animEffect>
                                    <p:animScale>
                                      <p:cBhvr>
                                        <p:cTn id="81" dur="250" autoRev="1" fill="hold"/>
                                        <p:tgtEl>
                                          <p:spTgt spid="15"/>
                                        </p:tgtEl>
                                      </p:cBhvr>
                                      <p:by x="105000" y="105000"/>
                                    </p:animScale>
                                  </p:childTnLst>
                                </p:cTn>
                              </p:par>
                              <p:par>
                                <p:cTn id="82" presetID="26" presetClass="emph" presetSubtype="0" fill="hold" grpId="1" nodeType="withEffect">
                                  <p:stCondLst>
                                    <p:cond delay="0"/>
                                  </p:stCondLst>
                                  <p:childTnLst>
                                    <p:animEffect transition="out" filter="fade">
                                      <p:cBhvr>
                                        <p:cTn id="83" dur="500" tmFilter="0, 0; .2, .5; .8, .5; 1, 0"/>
                                        <p:tgtEl>
                                          <p:spTgt spid="35"/>
                                        </p:tgtEl>
                                      </p:cBhvr>
                                    </p:animEffect>
                                    <p:animScale>
                                      <p:cBhvr>
                                        <p:cTn id="84" dur="250" autoRev="1" fill="hold"/>
                                        <p:tgtEl>
                                          <p:spTgt spid="35"/>
                                        </p:tgtEl>
                                      </p:cBhvr>
                                      <p:by x="105000" y="105000"/>
                                    </p:animScale>
                                  </p:childTnLst>
                                </p:cTn>
                              </p:par>
                              <p:par>
                                <p:cTn id="85" presetID="26" presetClass="emph" presetSubtype="0" fill="hold" grpId="1" nodeType="withEffect">
                                  <p:stCondLst>
                                    <p:cond delay="0"/>
                                  </p:stCondLst>
                                  <p:childTnLst>
                                    <p:animEffect transition="out" filter="fade">
                                      <p:cBhvr>
                                        <p:cTn id="86" dur="500" tmFilter="0, 0; .2, .5; .8, .5; 1, 0"/>
                                        <p:tgtEl>
                                          <p:spTgt spid="36"/>
                                        </p:tgtEl>
                                      </p:cBhvr>
                                    </p:animEffect>
                                    <p:animScale>
                                      <p:cBhvr>
                                        <p:cTn id="87" dur="250" autoRev="1" fill="hold"/>
                                        <p:tgtEl>
                                          <p:spTgt spid="36"/>
                                        </p:tgtEl>
                                      </p:cBhvr>
                                      <p:by x="105000" y="105000"/>
                                    </p:animScale>
                                  </p:childTnLst>
                                </p:cTn>
                              </p:par>
                              <p:par>
                                <p:cTn id="88" presetID="26" presetClass="emph" presetSubtype="0" fill="hold" nodeType="withEffect">
                                  <p:stCondLst>
                                    <p:cond delay="0"/>
                                  </p:stCondLst>
                                  <p:childTnLst>
                                    <p:animEffect transition="out" filter="fade">
                                      <p:cBhvr>
                                        <p:cTn id="89" dur="500" tmFilter="0, 0; .2, .5; .8, .5; 1, 0"/>
                                        <p:tgtEl>
                                          <p:spTgt spid="49"/>
                                        </p:tgtEl>
                                      </p:cBhvr>
                                    </p:animEffect>
                                    <p:animScale>
                                      <p:cBhvr>
                                        <p:cTn id="90" dur="250" autoRev="1" fill="hold"/>
                                        <p:tgtEl>
                                          <p:spTgt spid="49"/>
                                        </p:tgtEl>
                                      </p:cBhvr>
                                      <p:by x="105000" y="105000"/>
                                    </p:animScale>
                                  </p:childTnLst>
                                </p:cTn>
                              </p:par>
                              <p:par>
                                <p:cTn id="91" presetID="26" presetClass="emph" presetSubtype="0" fill="hold" grpId="1" nodeType="withEffect">
                                  <p:stCondLst>
                                    <p:cond delay="0"/>
                                  </p:stCondLst>
                                  <p:childTnLst>
                                    <p:animEffect transition="out" filter="fade">
                                      <p:cBhvr>
                                        <p:cTn id="92" dur="500" tmFilter="0, 0; .2, .5; .8, .5; 1, 0"/>
                                        <p:tgtEl>
                                          <p:spTgt spid="4"/>
                                        </p:tgtEl>
                                      </p:cBhvr>
                                    </p:animEffect>
                                    <p:animScale>
                                      <p:cBhvr>
                                        <p:cTn id="93" dur="250" autoRev="1" fill="hold"/>
                                        <p:tgtEl>
                                          <p:spTgt spid="4"/>
                                        </p:tgtEl>
                                      </p:cBhvr>
                                      <p:by x="105000" y="105000"/>
                                    </p:animScale>
                                  </p:childTnLst>
                                </p:cTn>
                              </p:par>
                              <p:par>
                                <p:cTn id="94" presetID="26" presetClass="emph" presetSubtype="0" fill="hold" nodeType="withEffect">
                                  <p:stCondLst>
                                    <p:cond delay="0"/>
                                  </p:stCondLst>
                                  <p:childTnLst>
                                    <p:animEffect transition="out" filter="fade">
                                      <p:cBhvr>
                                        <p:cTn id="95" dur="500" tmFilter="0, 0; .2, .5; .8, .5; 1, 0"/>
                                        <p:tgtEl>
                                          <p:spTgt spid="45"/>
                                        </p:tgtEl>
                                      </p:cBhvr>
                                    </p:animEffect>
                                    <p:animScale>
                                      <p:cBhvr>
                                        <p:cTn id="96" dur="250" autoRev="1" fill="hold"/>
                                        <p:tgtEl>
                                          <p:spTgt spid="45"/>
                                        </p:tgtEl>
                                      </p:cBhvr>
                                      <p:by x="105000" y="105000"/>
                                    </p:animScale>
                                  </p:childTnLst>
                                </p:cTn>
                              </p:par>
                              <p:par>
                                <p:cTn id="97" presetID="26" presetClass="emph" presetSubtype="0" fill="hold" nodeType="withEffect">
                                  <p:stCondLst>
                                    <p:cond delay="0"/>
                                  </p:stCondLst>
                                  <p:childTnLst>
                                    <p:animEffect transition="out" filter="fade">
                                      <p:cBhvr>
                                        <p:cTn id="98" dur="500" tmFilter="0, 0; .2, .5; .8, .5; 1, 0"/>
                                        <p:tgtEl>
                                          <p:spTgt spid="19"/>
                                        </p:tgtEl>
                                      </p:cBhvr>
                                    </p:animEffect>
                                    <p:animScale>
                                      <p:cBhvr>
                                        <p:cTn id="99" dur="250" autoRev="1" fill="hold"/>
                                        <p:tgtEl>
                                          <p:spTgt spid="19"/>
                                        </p:tgtEl>
                                      </p:cBhvr>
                                      <p:by x="105000" y="105000"/>
                                    </p:animScale>
                                  </p:childTnLst>
                                </p:cTn>
                              </p:par>
                              <p:par>
                                <p:cTn id="100" presetID="26" presetClass="emph" presetSubtype="0" fill="hold" nodeType="withEffect">
                                  <p:stCondLst>
                                    <p:cond delay="0"/>
                                  </p:stCondLst>
                                  <p:childTnLst>
                                    <p:animEffect transition="out" filter="fade">
                                      <p:cBhvr>
                                        <p:cTn id="101" dur="500" tmFilter="0, 0; .2, .5; .8, .5; 1, 0"/>
                                        <p:tgtEl>
                                          <p:spTgt spid="25"/>
                                        </p:tgtEl>
                                      </p:cBhvr>
                                    </p:animEffect>
                                    <p:animScale>
                                      <p:cBhvr>
                                        <p:cTn id="102" dur="250" autoRev="1" fill="hold"/>
                                        <p:tgtEl>
                                          <p:spTgt spid="25"/>
                                        </p:tgtEl>
                                      </p:cBhvr>
                                      <p:by x="105000" y="105000"/>
                                    </p:animScale>
                                  </p:childTnLst>
                                </p:cTn>
                              </p:par>
                              <p:par>
                                <p:cTn id="103" presetID="26" presetClass="emph" presetSubtype="0" fill="hold" nodeType="withEffect">
                                  <p:stCondLst>
                                    <p:cond delay="0"/>
                                  </p:stCondLst>
                                  <p:childTnLst>
                                    <p:animEffect transition="out" filter="fade">
                                      <p:cBhvr>
                                        <p:cTn id="104" dur="500" tmFilter="0, 0; .2, .5; .8, .5; 1, 0"/>
                                        <p:tgtEl>
                                          <p:spTgt spid="72"/>
                                        </p:tgtEl>
                                      </p:cBhvr>
                                    </p:animEffect>
                                    <p:animScale>
                                      <p:cBhvr>
                                        <p:cTn id="105" dur="250" autoRev="1" fill="hold"/>
                                        <p:tgtEl>
                                          <p:spTgt spid="72"/>
                                        </p:tgtEl>
                                      </p:cBhvr>
                                      <p:by x="105000" y="105000"/>
                                    </p:animScale>
                                  </p:childTnLst>
                                </p:cTn>
                              </p:par>
                            </p:childTnLst>
                          </p:cTn>
                        </p:par>
                      </p:childTnLst>
                    </p:cTn>
                  </p:par>
                  <p:par>
                    <p:cTn id="106" fill="hold">
                      <p:stCondLst>
                        <p:cond delay="indefinite"/>
                      </p:stCondLst>
                      <p:childTnLst>
                        <p:par>
                          <p:cTn id="107" fill="hold">
                            <p:stCondLst>
                              <p:cond delay="0"/>
                            </p:stCondLst>
                            <p:childTnLst>
                              <p:par>
                                <p:cTn id="108" presetID="26" presetClass="emph" presetSubtype="0" fill="hold" nodeType="clickEffect">
                                  <p:stCondLst>
                                    <p:cond delay="0"/>
                                  </p:stCondLst>
                                  <p:childTnLst>
                                    <p:animEffect transition="out" filter="fade">
                                      <p:cBhvr>
                                        <p:cTn id="109" dur="500" tmFilter="0, 0; .2, .5; .8, .5; 1, 0"/>
                                        <p:tgtEl>
                                          <p:spTgt spid="2"/>
                                        </p:tgtEl>
                                      </p:cBhvr>
                                    </p:animEffect>
                                    <p:animScale>
                                      <p:cBhvr>
                                        <p:cTn id="110" dur="250" autoRev="1" fill="hold"/>
                                        <p:tgtEl>
                                          <p:spTgt spid="2"/>
                                        </p:tgtEl>
                                      </p:cBhvr>
                                      <p:by x="105000" y="105000"/>
                                    </p:animScale>
                                  </p:childTnLst>
                                </p:cTn>
                              </p:par>
                              <p:par>
                                <p:cTn id="111" presetID="26" presetClass="emph" presetSubtype="0" fill="hold" grpId="1" nodeType="withEffect">
                                  <p:stCondLst>
                                    <p:cond delay="0"/>
                                  </p:stCondLst>
                                  <p:childTnLst>
                                    <p:animEffect transition="out" filter="fade">
                                      <p:cBhvr>
                                        <p:cTn id="112" dur="500" tmFilter="0, 0; .2, .5; .8, .5; 1, 0"/>
                                        <p:tgtEl>
                                          <p:spTgt spid="15"/>
                                        </p:tgtEl>
                                      </p:cBhvr>
                                    </p:animEffect>
                                    <p:animScale>
                                      <p:cBhvr>
                                        <p:cTn id="113" dur="250" autoRev="1" fill="hold"/>
                                        <p:tgtEl>
                                          <p:spTgt spid="15"/>
                                        </p:tgtEl>
                                      </p:cBhvr>
                                      <p:by x="105000" y="105000"/>
                                    </p:animScale>
                                  </p:childTnLst>
                                </p:cTn>
                              </p:par>
                              <p:par>
                                <p:cTn id="114" presetID="26" presetClass="emph" presetSubtype="0" fill="hold" grpId="3" nodeType="withEffect">
                                  <p:stCondLst>
                                    <p:cond delay="0"/>
                                  </p:stCondLst>
                                  <p:childTnLst>
                                    <p:animEffect transition="out" filter="fade">
                                      <p:cBhvr>
                                        <p:cTn id="115" dur="500" tmFilter="0, 0; .2, .5; .8, .5; 1, 0"/>
                                        <p:tgtEl>
                                          <p:spTgt spid="14"/>
                                        </p:tgtEl>
                                      </p:cBhvr>
                                    </p:animEffect>
                                    <p:animScale>
                                      <p:cBhvr>
                                        <p:cTn id="116" dur="250" autoRev="1" fill="hold"/>
                                        <p:tgtEl>
                                          <p:spTgt spid="14"/>
                                        </p:tgtEl>
                                      </p:cBhvr>
                                      <p:by x="105000" y="105000"/>
                                    </p:animScale>
                                  </p:childTnLst>
                                </p:cTn>
                              </p:par>
                              <p:par>
                                <p:cTn id="117" presetID="26" presetClass="emph" presetSubtype="0" fill="hold" nodeType="withEffect">
                                  <p:stCondLst>
                                    <p:cond delay="0"/>
                                  </p:stCondLst>
                                  <p:childTnLst>
                                    <p:animEffect transition="out" filter="fade">
                                      <p:cBhvr>
                                        <p:cTn id="118" dur="500" tmFilter="0, 0; .2, .5; .8, .5; 1, 0"/>
                                        <p:tgtEl>
                                          <p:spTgt spid="45"/>
                                        </p:tgtEl>
                                      </p:cBhvr>
                                    </p:animEffect>
                                    <p:animScale>
                                      <p:cBhvr>
                                        <p:cTn id="119" dur="250" autoRev="1" fill="hold"/>
                                        <p:tgtEl>
                                          <p:spTgt spid="45"/>
                                        </p:tgtEl>
                                      </p:cBhvr>
                                      <p:by x="105000" y="105000"/>
                                    </p:animScale>
                                  </p:childTnLst>
                                </p:cTn>
                              </p:par>
                              <p:par>
                                <p:cTn id="120" presetID="26" presetClass="emph" presetSubtype="0" fill="hold" nodeType="withEffect">
                                  <p:stCondLst>
                                    <p:cond delay="0"/>
                                  </p:stCondLst>
                                  <p:childTnLst>
                                    <p:animEffect transition="out" filter="fade">
                                      <p:cBhvr>
                                        <p:cTn id="121" dur="500" tmFilter="0, 0; .2, .5; .8, .5; 1, 0"/>
                                        <p:tgtEl>
                                          <p:spTgt spid="49"/>
                                        </p:tgtEl>
                                      </p:cBhvr>
                                    </p:animEffect>
                                    <p:animScale>
                                      <p:cBhvr>
                                        <p:cTn id="122" dur="250" autoRev="1" fill="hold"/>
                                        <p:tgtEl>
                                          <p:spTgt spid="49"/>
                                        </p:tgtEl>
                                      </p:cBhvr>
                                      <p:by x="105000" y="105000"/>
                                    </p:animScale>
                                  </p:childTnLst>
                                </p:cTn>
                              </p:par>
                              <p:par>
                                <p:cTn id="123" presetID="26" presetClass="emph" presetSubtype="0" fill="hold" grpId="2" nodeType="withEffect">
                                  <p:stCondLst>
                                    <p:cond delay="0"/>
                                  </p:stCondLst>
                                  <p:childTnLst>
                                    <p:animEffect transition="out" filter="fade">
                                      <p:cBhvr>
                                        <p:cTn id="124" dur="500" tmFilter="0, 0; .2, .5; .8, .5; 1, 0"/>
                                        <p:tgtEl>
                                          <p:spTgt spid="36"/>
                                        </p:tgtEl>
                                      </p:cBhvr>
                                    </p:animEffect>
                                    <p:animScale>
                                      <p:cBhvr>
                                        <p:cTn id="125" dur="250" autoRev="1" fill="hold"/>
                                        <p:tgtEl>
                                          <p:spTgt spid="36"/>
                                        </p:tgtEl>
                                      </p:cBhvr>
                                      <p:by x="105000" y="105000"/>
                                    </p:animScale>
                                  </p:childTnLst>
                                </p:cTn>
                              </p:par>
                              <p:par>
                                <p:cTn id="126" presetID="26" presetClass="emph" presetSubtype="0" fill="hold" grpId="2" nodeType="withEffect">
                                  <p:stCondLst>
                                    <p:cond delay="0"/>
                                  </p:stCondLst>
                                  <p:childTnLst>
                                    <p:animEffect transition="out" filter="fade">
                                      <p:cBhvr>
                                        <p:cTn id="127" dur="500" tmFilter="0, 0; .2, .5; .8, .5; 1, 0"/>
                                        <p:tgtEl>
                                          <p:spTgt spid="35"/>
                                        </p:tgtEl>
                                      </p:cBhvr>
                                    </p:animEffect>
                                    <p:animScale>
                                      <p:cBhvr>
                                        <p:cTn id="128" dur="250" autoRev="1" fill="hold"/>
                                        <p:tgtEl>
                                          <p:spTgt spid="35"/>
                                        </p:tgtEl>
                                      </p:cBhvr>
                                      <p:by x="105000" y="105000"/>
                                    </p:animScale>
                                  </p:childTnLst>
                                </p:cTn>
                              </p:par>
                              <p:par>
                                <p:cTn id="129" presetID="26" presetClass="emph" presetSubtype="0" fill="hold" nodeType="withEffect">
                                  <p:stCondLst>
                                    <p:cond delay="0"/>
                                  </p:stCondLst>
                                  <p:childTnLst>
                                    <p:animEffect transition="out" filter="fade">
                                      <p:cBhvr>
                                        <p:cTn id="130" dur="500" tmFilter="0, 0; .2, .5; .8, .5; 1, 0"/>
                                        <p:tgtEl>
                                          <p:spTgt spid="19"/>
                                        </p:tgtEl>
                                      </p:cBhvr>
                                    </p:animEffect>
                                    <p:animScale>
                                      <p:cBhvr>
                                        <p:cTn id="131" dur="250" autoRev="1" fill="hold"/>
                                        <p:tgtEl>
                                          <p:spTgt spid="19"/>
                                        </p:tgtEl>
                                      </p:cBhvr>
                                      <p:by x="105000" y="105000"/>
                                    </p:animScale>
                                  </p:childTnLst>
                                </p:cTn>
                              </p:par>
                              <p:par>
                                <p:cTn id="132" presetID="26" presetClass="emph" presetSubtype="0" fill="hold" nodeType="withEffect">
                                  <p:stCondLst>
                                    <p:cond delay="0"/>
                                  </p:stCondLst>
                                  <p:childTnLst>
                                    <p:animEffect transition="out" filter="fade">
                                      <p:cBhvr>
                                        <p:cTn id="133" dur="500" tmFilter="0, 0; .2, .5; .8, .5; 1, 0"/>
                                        <p:tgtEl>
                                          <p:spTgt spid="25"/>
                                        </p:tgtEl>
                                      </p:cBhvr>
                                    </p:animEffect>
                                    <p:animScale>
                                      <p:cBhvr>
                                        <p:cTn id="134" dur="250" autoRev="1" fill="hold"/>
                                        <p:tgtEl>
                                          <p:spTgt spid="25"/>
                                        </p:tgtEl>
                                      </p:cBhvr>
                                      <p:by x="105000" y="105000"/>
                                    </p:animScale>
                                  </p:childTnLst>
                                </p:cTn>
                              </p:par>
                              <p:par>
                                <p:cTn id="135" presetID="26" presetClass="emph" presetSubtype="0" fill="hold" grpId="2" nodeType="withEffect">
                                  <p:stCondLst>
                                    <p:cond delay="0"/>
                                  </p:stCondLst>
                                  <p:childTnLst>
                                    <p:animEffect transition="out" filter="fade">
                                      <p:cBhvr>
                                        <p:cTn id="136" dur="500" tmFilter="0, 0; .2, .5; .8, .5; 1, 0"/>
                                        <p:tgtEl>
                                          <p:spTgt spid="4"/>
                                        </p:tgtEl>
                                      </p:cBhvr>
                                    </p:animEffect>
                                    <p:animScale>
                                      <p:cBhvr>
                                        <p:cTn id="137" dur="250" autoRev="1" fill="hold"/>
                                        <p:tgtEl>
                                          <p:spTgt spid="4"/>
                                        </p:tgtEl>
                                      </p:cBhvr>
                                      <p:by x="105000" y="105000"/>
                                    </p:animScale>
                                  </p:childTnLst>
                                </p:cTn>
                              </p:par>
                              <p:par>
                                <p:cTn id="138" presetID="26" presetClass="emph" presetSubtype="0" fill="hold" grpId="2" nodeType="withEffect">
                                  <p:stCondLst>
                                    <p:cond delay="0"/>
                                  </p:stCondLst>
                                  <p:childTnLst>
                                    <p:animEffect transition="out" filter="fade">
                                      <p:cBhvr>
                                        <p:cTn id="139" dur="500" tmFilter="0, 0; .2, .5; .8, .5; 1, 0"/>
                                        <p:tgtEl>
                                          <p:spTgt spid="5"/>
                                        </p:tgtEl>
                                      </p:cBhvr>
                                    </p:animEffect>
                                    <p:animScale>
                                      <p:cBhvr>
                                        <p:cTn id="140" dur="250" autoRev="1" fill="hold"/>
                                        <p:tgtEl>
                                          <p:spTgt spid="5"/>
                                        </p:tgtEl>
                                      </p:cBhvr>
                                      <p:by x="105000" y="105000"/>
                                    </p:animScale>
                                  </p:childTnLst>
                                </p:cTn>
                              </p:par>
                              <p:par>
                                <p:cTn id="141" presetID="26" presetClass="emph" presetSubtype="0" fill="hold" nodeType="withEffect">
                                  <p:stCondLst>
                                    <p:cond delay="0"/>
                                  </p:stCondLst>
                                  <p:childTnLst>
                                    <p:animEffect transition="out" filter="fade">
                                      <p:cBhvr>
                                        <p:cTn id="142" dur="500" tmFilter="0, 0; .2, .5; .8, .5; 1, 0"/>
                                        <p:tgtEl>
                                          <p:spTgt spid="79"/>
                                        </p:tgtEl>
                                      </p:cBhvr>
                                    </p:animEffect>
                                    <p:animScale>
                                      <p:cBhvr>
                                        <p:cTn id="143" dur="250" autoRev="1" fill="hold"/>
                                        <p:tgtEl>
                                          <p:spTgt spid="79"/>
                                        </p:tgtEl>
                                      </p:cBhvr>
                                      <p:by x="105000" y="105000"/>
                                    </p:animScale>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0"/>
                                        </p:tgtEl>
                                        <p:attrNameLst>
                                          <p:attrName>style.visibility</p:attrName>
                                        </p:attrNameLst>
                                      </p:cBhvr>
                                      <p:to>
                                        <p:strVal val="visible"/>
                                      </p:to>
                                    </p:set>
                                    <p:animEffect transition="in" filter="fade">
                                      <p:cBhvr>
                                        <p:cTn id="1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8" grpId="1" animBg="1"/>
      <p:bldP spid="58" grpId="2" animBg="1"/>
      <p:bldP spid="14" grpId="0" animBg="1"/>
      <p:bldP spid="14" grpId="1" animBg="1"/>
      <p:bldP spid="14" grpId="2" animBg="1"/>
      <p:bldP spid="14" grpId="3" animBg="1"/>
      <p:bldP spid="5" grpId="0" animBg="1"/>
      <p:bldP spid="5" grpId="1" animBg="1"/>
      <p:bldP spid="5" grpId="2" animBg="1"/>
      <p:bldP spid="15" grpId="0" animBg="1"/>
      <p:bldP spid="15" grpId="1" animBg="1"/>
      <p:bldP spid="35" grpId="0"/>
      <p:bldP spid="35" grpId="1"/>
      <p:bldP spid="35" grpId="2"/>
      <p:bldP spid="36" grpId="0"/>
      <p:bldP spid="36" grpId="1"/>
      <p:bldP spid="36" grpId="2"/>
      <p:bldP spid="4" grpId="0"/>
      <p:bldP spid="4" grpId="1"/>
      <p:bldP spid="4" grpId="2"/>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26644" y="-35056"/>
            <a:ext cx="9227259" cy="6920444"/>
          </a:xfrm>
          <a:prstGeom prst="rect">
            <a:avLst/>
          </a:prstGeom>
        </p:spPr>
      </p:pic>
      <p:sp>
        <p:nvSpPr>
          <p:cNvPr id="6" name="スライド番号プレースホルダー 5"/>
          <p:cNvSpPr>
            <a:spLocks noGrp="1"/>
          </p:cNvSpPr>
          <p:nvPr>
            <p:ph type="sldNum" sz="quarter" idx="12"/>
          </p:nvPr>
        </p:nvSpPr>
        <p:spPr/>
        <p:txBody>
          <a:bodyPr/>
          <a:lstStyle/>
          <a:p>
            <a:fld id="{98A83B86-17A6-2548-BDED-42D2BAA87F71}" type="slidenum">
              <a:rPr kumimoji="1" lang="ja-JP" altLang="en-US" smtClean="0"/>
              <a:t>27</a:t>
            </a:fld>
            <a:endParaRPr kumimoji="1" lang="ja-JP" altLang="en-US"/>
          </a:p>
        </p:txBody>
      </p:sp>
      <p:sp>
        <p:nvSpPr>
          <p:cNvPr id="16" name="正方形/長方形 15"/>
          <p:cNvSpPr/>
          <p:nvPr/>
        </p:nvSpPr>
        <p:spPr>
          <a:xfrm>
            <a:off x="0" y="6567393"/>
            <a:ext cx="1985714" cy="261610"/>
          </a:xfrm>
          <a:prstGeom prst="rect">
            <a:avLst/>
          </a:prstGeom>
        </p:spPr>
        <p:txBody>
          <a:bodyPr wrap="square">
            <a:spAutoFit/>
          </a:bodyPr>
          <a:lstStyle/>
          <a:p>
            <a:r>
              <a:rPr lang="en-US" altLang="ja-JP" sz="1050" dirty="0"/>
              <a:t>http://</a:t>
            </a:r>
            <a:r>
              <a:rPr lang="en-US" altLang="ja-JP" sz="1050" dirty="0" err="1"/>
              <a:t>www.tetsuonsen.net</a:t>
            </a:r>
            <a:r>
              <a:rPr lang="en-US" altLang="ja-JP" sz="1050" dirty="0" smtClean="0"/>
              <a:t>/</a:t>
            </a:r>
            <a:endParaRPr lang="ja-JP" altLang="en-US" sz="1050" dirty="0"/>
          </a:p>
        </p:txBody>
      </p:sp>
      <p:sp>
        <p:nvSpPr>
          <p:cNvPr id="10" name="正方形/長方形 9"/>
          <p:cNvSpPr/>
          <p:nvPr/>
        </p:nvSpPr>
        <p:spPr>
          <a:xfrm>
            <a:off x="-26645" y="2404254"/>
            <a:ext cx="9227259" cy="2043620"/>
          </a:xfrm>
          <a:prstGeom prst="rect">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1" name="図形グループ 10"/>
          <p:cNvGrpSpPr/>
          <p:nvPr/>
        </p:nvGrpSpPr>
        <p:grpSpPr>
          <a:xfrm>
            <a:off x="2393329" y="2737014"/>
            <a:ext cx="6340197" cy="1378101"/>
            <a:chOff x="2982991" y="2678544"/>
            <a:chExt cx="6340197" cy="1378101"/>
          </a:xfrm>
        </p:grpSpPr>
        <p:sp>
          <p:nvSpPr>
            <p:cNvPr id="12" name="テキスト ボックス 11"/>
            <p:cNvSpPr txBox="1"/>
            <p:nvPr/>
          </p:nvSpPr>
          <p:spPr>
            <a:xfrm>
              <a:off x="2982991" y="3471870"/>
              <a:ext cx="6340197" cy="584775"/>
            </a:xfrm>
            <a:prstGeom prst="rect">
              <a:avLst/>
            </a:prstGeom>
            <a:noFill/>
          </p:spPr>
          <p:txBody>
            <a:bodyPr wrap="none" rtlCol="0">
              <a:spAutoFit/>
            </a:bodyPr>
            <a:lstStyle/>
            <a:p>
              <a:pPr algn="ctr"/>
              <a:r>
                <a:rPr lang="ja-JP" altLang="en-US" sz="3200" dirty="0">
                  <a:solidFill>
                    <a:schemeClr val="tx1">
                      <a:lumMod val="75000"/>
                      <a:lumOff val="25000"/>
                    </a:schemeClr>
                  </a:solidFill>
                  <a:latin typeface="メイリオ"/>
                  <a:ea typeface="メイリオ"/>
                  <a:cs typeface="メイリオ"/>
                </a:rPr>
                <a:t>助け合い</a:t>
              </a:r>
              <a:r>
                <a:rPr lang="ja-JP" altLang="en-US" sz="1400" dirty="0">
                  <a:solidFill>
                    <a:schemeClr val="tx1">
                      <a:lumMod val="75000"/>
                      <a:lumOff val="25000"/>
                    </a:schemeClr>
                  </a:solidFill>
                  <a:latin typeface="メイリオ"/>
                  <a:ea typeface="メイリオ"/>
                  <a:cs typeface="メイリオ"/>
                </a:rPr>
                <a:t>、</a:t>
              </a:r>
              <a:r>
                <a:rPr lang="ja-JP" altLang="en-US" sz="3200" dirty="0">
                  <a:solidFill>
                    <a:schemeClr val="tx1">
                      <a:lumMod val="75000"/>
                      <a:lumOff val="25000"/>
                    </a:schemeClr>
                  </a:solidFill>
                  <a:latin typeface="メイリオ"/>
                  <a:ea typeface="メイリオ"/>
                  <a:cs typeface="メイリオ"/>
                </a:rPr>
                <a:t>便利に移動できるまち</a:t>
              </a:r>
            </a:p>
          </p:txBody>
        </p:sp>
        <p:sp>
          <p:nvSpPr>
            <p:cNvPr id="13" name="正方形/長方形 12"/>
            <p:cNvSpPr/>
            <p:nvPr/>
          </p:nvSpPr>
          <p:spPr>
            <a:xfrm>
              <a:off x="5473929" y="2678544"/>
              <a:ext cx="1569660" cy="923330"/>
            </a:xfrm>
            <a:prstGeom prst="rect">
              <a:avLst/>
            </a:prstGeom>
          </p:spPr>
          <p:txBody>
            <a:bodyPr wrap="none">
              <a:spAutoFit/>
            </a:bodyPr>
            <a:lstStyle/>
            <a:p>
              <a:pPr lvl="0" algn="ctr"/>
              <a:r>
                <a:rPr lang="ja-JP" altLang="en-US" sz="5400" dirty="0">
                  <a:solidFill>
                    <a:srgbClr val="191919">
                      <a:lumMod val="75000"/>
                      <a:lumOff val="25000"/>
                    </a:srgbClr>
                  </a:solidFill>
                  <a:latin typeface="メイリオ"/>
                  <a:ea typeface="メイリオ"/>
                  <a:cs typeface="メイリオ"/>
                </a:rPr>
                <a:t>交通</a:t>
              </a:r>
            </a:p>
          </p:txBody>
        </p:sp>
      </p:grpSp>
      <p:pic>
        <p:nvPicPr>
          <p:cNvPr id="14" name="図 13" descr="car_231.jpg"/>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84400" y1="74400" x2="84400" y2="74400"/>
                        <a14:foregroundMark x1="18400" y1="76000" x2="18400" y2="76000"/>
                      </a14:backgroundRemoval>
                    </a14:imgEffect>
                  </a14:imgLayer>
                </a14:imgProps>
              </a:ext>
              <a:ext uri="{28A0092B-C50C-407E-A947-70E740481C1C}">
                <a14:useLocalDpi xmlns:a14="http://schemas.microsoft.com/office/drawing/2010/main"/>
              </a:ext>
            </a:extLst>
          </a:blip>
          <a:stretch>
            <a:fillRect/>
          </a:stretch>
        </p:blipFill>
        <p:spPr>
          <a:xfrm>
            <a:off x="6876137" y="2651795"/>
            <a:ext cx="1100901" cy="1100901"/>
          </a:xfrm>
          <a:prstGeom prst="rect">
            <a:avLst/>
          </a:prstGeom>
        </p:spPr>
      </p:pic>
      <p:pic>
        <p:nvPicPr>
          <p:cNvPr id="17" name="図 16"/>
          <p:cNvPicPr>
            <a:picLocks noChangeAspect="1"/>
          </p:cNvPicPr>
          <p:nvPr/>
        </p:nvPicPr>
        <p:blipFill>
          <a:blip r:embed="rId7"/>
          <a:stretch>
            <a:fillRect/>
          </a:stretch>
        </p:blipFill>
        <p:spPr>
          <a:xfrm>
            <a:off x="139304" y="2073387"/>
            <a:ext cx="2749195" cy="2749195"/>
          </a:xfrm>
          <a:prstGeom prst="rect">
            <a:avLst/>
          </a:prstGeom>
        </p:spPr>
      </p:pic>
    </p:spTree>
    <p:extLst>
      <p:ext uri="{BB962C8B-B14F-4D97-AF65-F5344CB8AC3E}">
        <p14:creationId xmlns:p14="http://schemas.microsoft.com/office/powerpoint/2010/main" val="34224537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正方形/長方形 55"/>
          <p:cNvSpPr/>
          <p:nvPr/>
        </p:nvSpPr>
        <p:spPr>
          <a:xfrm>
            <a:off x="-419567" y="-464949"/>
            <a:ext cx="10103617" cy="759794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3221149" y="2358261"/>
            <a:ext cx="5745115" cy="400110"/>
          </a:xfrm>
          <a:prstGeom prst="rect">
            <a:avLst/>
          </a:prstGeom>
          <a:solidFill>
            <a:schemeClr val="bg1"/>
          </a:solidFill>
          <a:ln w="28575">
            <a:noFill/>
          </a:ln>
          <a:effectLst>
            <a:glow>
              <a:schemeClr val="accent1">
                <a:alpha val="0"/>
              </a:schemeClr>
            </a:glow>
            <a:softEdge rad="95250"/>
          </a:effectLst>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のりあいタクシー土浦</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対象</a:t>
            </a:r>
            <a:r>
              <a:rPr lang="en-US" altLang="ja-JP" sz="2000" dirty="0">
                <a:latin typeface="メイリオ" panose="020B0604030504040204" pitchFamily="50" charset="-128"/>
                <a:ea typeface="メイリオ" panose="020B0604030504040204" pitchFamily="50" charset="-128"/>
              </a:rPr>
              <a:t>:65</a:t>
            </a:r>
            <a:r>
              <a:rPr lang="ja-JP" altLang="en-US" sz="2000" dirty="0">
                <a:latin typeface="メイリオ" panose="020B0604030504040204" pitchFamily="50" charset="-128"/>
                <a:ea typeface="メイリオ" panose="020B0604030504040204" pitchFamily="50" charset="-128"/>
              </a:rPr>
              <a:t>歳以上の高齢者</a:t>
            </a:r>
            <a:r>
              <a:rPr lang="en-US" altLang="ja-JP" sz="2000" dirty="0">
                <a:latin typeface="メイリオ" panose="020B0604030504040204" pitchFamily="50" charset="-128"/>
                <a:ea typeface="メイリオ" panose="020B0604030504040204" pitchFamily="50" charset="-128"/>
              </a:rPr>
              <a:t>)</a:t>
            </a:r>
            <a:endParaRPr kumimoji="1" lang="ja-JP" altLang="en-US" sz="2000" dirty="0">
              <a:latin typeface="メイリオ" panose="020B0604030504040204" pitchFamily="50" charset="-128"/>
              <a:ea typeface="メイリオ" panose="020B0604030504040204" pitchFamily="50" charset="-128"/>
            </a:endParaRPr>
          </a:p>
        </p:txBody>
      </p:sp>
      <p:sp>
        <p:nvSpPr>
          <p:cNvPr id="2" name="タイトル 1"/>
          <p:cNvSpPr>
            <a:spLocks noGrp="1"/>
          </p:cNvSpPr>
          <p:nvPr>
            <p:ph type="title"/>
          </p:nvPr>
        </p:nvSpPr>
        <p:spPr>
          <a:xfrm>
            <a:off x="0" y="16974"/>
            <a:ext cx="9144000" cy="900000"/>
          </a:xfrm>
          <a:solidFill>
            <a:schemeClr val="accent2">
              <a:lumMod val="60000"/>
              <a:lumOff val="40000"/>
            </a:schemeClr>
          </a:solidFill>
          <a:effectLst>
            <a:softEdge rad="127000"/>
          </a:effectLst>
        </p:spPr>
        <p:txBody>
          <a:bodyPr>
            <a:normAutofit/>
          </a:bodyPr>
          <a:lstStyle/>
          <a:p>
            <a:r>
              <a:rPr lang="ja-JP" altLang="en-US" sz="3600" dirty="0">
                <a:latin typeface="メイリオ"/>
                <a:ea typeface="メイリオ"/>
                <a:cs typeface="メイリオ"/>
              </a:rPr>
              <a:t>交通弱者の発生</a:t>
            </a:r>
            <a:endParaRPr kumimoji="1" lang="ja-JP" altLang="en-US" sz="3600" dirty="0">
              <a:latin typeface="メイリオ"/>
              <a:ea typeface="メイリオ"/>
              <a:cs typeface="メイリオ"/>
            </a:endParaRPr>
          </a:p>
        </p:txBody>
      </p:sp>
      <p:pic>
        <p:nvPicPr>
          <p:cNvPr id="6" name="図 5" descr="car_231.jpg"/>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0" r="100000">
                        <a14:foregroundMark x1="84400" y1="74400" x2="84400" y2="74400"/>
                        <a14:foregroundMark x1="18400" y1="76000" x2="18400" y2="76000"/>
                      </a14:backgroundRemoval>
                    </a14:imgEffect>
                  </a14:imgLayer>
                </a14:imgProps>
              </a:ext>
              <a:ext uri="{28A0092B-C50C-407E-A947-70E740481C1C}">
                <a14:useLocalDpi xmlns:a14="http://schemas.microsoft.com/office/drawing/2010/main"/>
              </a:ext>
            </a:extLst>
          </a:blip>
          <a:stretch>
            <a:fillRect/>
          </a:stretch>
        </p:blipFill>
        <p:spPr>
          <a:xfrm>
            <a:off x="149404" y="0"/>
            <a:ext cx="1012071" cy="1012071"/>
          </a:xfrm>
          <a:prstGeom prst="rect">
            <a:avLst/>
          </a:prstGeom>
        </p:spPr>
      </p:pic>
      <p:sp>
        <p:nvSpPr>
          <p:cNvPr id="3" name="コンテンツ プレースホルダー 2"/>
          <p:cNvSpPr>
            <a:spLocks noGrp="1"/>
          </p:cNvSpPr>
          <p:nvPr>
            <p:ph idx="1"/>
          </p:nvPr>
        </p:nvSpPr>
        <p:spPr>
          <a:xfrm>
            <a:off x="0" y="871465"/>
            <a:ext cx="2085975" cy="857505"/>
          </a:xfrm>
        </p:spPr>
        <p:txBody>
          <a:bodyPr/>
          <a:lstStyle/>
          <a:p>
            <a:pPr marL="0" indent="0">
              <a:buNone/>
            </a:pPr>
            <a:r>
              <a:rPr kumimoji="1" lang="en-US" altLang="ja-JP" sz="3600" dirty="0">
                <a:solidFill>
                  <a:srgbClr val="525252"/>
                </a:solidFill>
                <a:latin typeface="メイリオ"/>
                <a:ea typeface="メイリオ"/>
                <a:cs typeface="メイリオ"/>
              </a:rPr>
              <a:t>【</a:t>
            </a:r>
            <a:r>
              <a:rPr kumimoji="1" lang="ja-JP" altLang="en-US" sz="3600" dirty="0">
                <a:solidFill>
                  <a:srgbClr val="525252"/>
                </a:solidFill>
                <a:latin typeface="メイリオ"/>
                <a:ea typeface="メイリオ"/>
                <a:cs typeface="メイリオ"/>
              </a:rPr>
              <a:t>背景</a:t>
            </a:r>
            <a:r>
              <a:rPr kumimoji="1" lang="en-US" altLang="ja-JP" sz="3600" dirty="0">
                <a:solidFill>
                  <a:srgbClr val="525252"/>
                </a:solidFill>
                <a:latin typeface="メイリオ"/>
                <a:ea typeface="メイリオ"/>
                <a:cs typeface="メイリオ"/>
              </a:rPr>
              <a:t>】</a:t>
            </a:r>
            <a:r>
              <a:rPr kumimoji="1" lang="ja-JP" altLang="en-US" sz="3600" dirty="0">
                <a:solidFill>
                  <a:srgbClr val="525252"/>
                </a:solidFill>
                <a:latin typeface="メイリオ"/>
                <a:ea typeface="メイリオ"/>
                <a:cs typeface="メイリオ"/>
              </a:rPr>
              <a:t>　　　　　　</a:t>
            </a:r>
            <a:endParaRPr kumimoji="1" lang="en-US" altLang="ja-JP" sz="3600" dirty="0">
              <a:latin typeface="メイリオ"/>
              <a:ea typeface="メイリオ"/>
              <a:cs typeface="メイリオ"/>
            </a:endParaRPr>
          </a:p>
        </p:txBody>
      </p:sp>
      <p:sp>
        <p:nvSpPr>
          <p:cNvPr id="5" name="スライド番号プレースホルダー 4"/>
          <p:cNvSpPr>
            <a:spLocks noGrp="1"/>
          </p:cNvSpPr>
          <p:nvPr>
            <p:ph type="sldNum" sz="quarter" idx="12"/>
          </p:nvPr>
        </p:nvSpPr>
        <p:spPr/>
        <p:txBody>
          <a:bodyPr/>
          <a:lstStyle/>
          <a:p>
            <a:fld id="{34EE0B4D-4B59-374D-A284-0D27F4B4CF87}" type="slidenum">
              <a:rPr kumimoji="1" lang="ja-JP" altLang="en-US" smtClean="0"/>
              <a:t>28</a:t>
            </a:fld>
            <a:endParaRPr kumimoji="1" lang="ja-JP" altLang="en-US" dirty="0"/>
          </a:p>
        </p:txBody>
      </p:sp>
      <p:graphicFrame>
        <p:nvGraphicFramePr>
          <p:cNvPr id="9" name="表 8"/>
          <p:cNvGraphicFramePr>
            <a:graphicFrameLocks noGrp="1"/>
          </p:cNvGraphicFramePr>
          <p:nvPr>
            <p:extLst>
              <p:ext uri="{D42A27DB-BD31-4B8C-83A1-F6EECF244321}">
                <p14:modId xmlns:p14="http://schemas.microsoft.com/office/powerpoint/2010/main" val="3973424660"/>
              </p:ext>
            </p:extLst>
          </p:nvPr>
        </p:nvGraphicFramePr>
        <p:xfrm>
          <a:off x="3664143" y="4936746"/>
          <a:ext cx="2623644" cy="741680"/>
        </p:xfrm>
        <a:graphic>
          <a:graphicData uri="http://schemas.openxmlformats.org/drawingml/2006/table">
            <a:tbl>
              <a:tblPr firstRow="1" bandRow="1">
                <a:tableStyleId>{9D7B26C5-4107-4FEC-AEDC-1716B250A1EF}</a:tableStyleId>
              </a:tblPr>
              <a:tblGrid>
                <a:gridCol w="1674383">
                  <a:extLst>
                    <a:ext uri="{9D8B030D-6E8A-4147-A177-3AD203B41FA5}">
                      <a16:colId xmlns="" xmlns:a16="http://schemas.microsoft.com/office/drawing/2014/main" val="20000"/>
                    </a:ext>
                  </a:extLst>
                </a:gridCol>
                <a:gridCol w="949261">
                  <a:extLst>
                    <a:ext uri="{9D8B030D-6E8A-4147-A177-3AD203B41FA5}">
                      <a16:colId xmlns="" xmlns:a16="http://schemas.microsoft.com/office/drawing/2014/main" val="20001"/>
                    </a:ext>
                  </a:extLst>
                </a:gridCol>
              </a:tblGrid>
              <a:tr h="370840">
                <a:tc>
                  <a:txBody>
                    <a:bodyPr/>
                    <a:lstStyle/>
                    <a:p>
                      <a:pPr algn="ctr"/>
                      <a:r>
                        <a:rPr kumimoji="1" lang="ja-JP" altLang="en-US" b="0" dirty="0">
                          <a:solidFill>
                            <a:schemeClr val="bg1"/>
                          </a:solidFill>
                          <a:latin typeface="メイリオ" panose="020B0604030504040204" pitchFamily="50" charset="-128"/>
                          <a:ea typeface="メイリオ" panose="020B0604030504040204" pitchFamily="50" charset="-128"/>
                        </a:rPr>
                        <a:t>運行時刻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alpha val="52000"/>
                      </a:schemeClr>
                    </a:solidFill>
                  </a:tcPr>
                </a:tc>
                <a:tc>
                  <a:txBody>
                    <a:bodyPr/>
                    <a:lstStyle/>
                    <a:p>
                      <a:pPr algn="ctr"/>
                      <a:r>
                        <a:rPr kumimoji="1" lang="ja-JP" altLang="en-US" b="0" dirty="0">
                          <a:solidFill>
                            <a:schemeClr val="bg1"/>
                          </a:solidFill>
                          <a:latin typeface="メイリオ" panose="020B0604030504040204" pitchFamily="50" charset="-128"/>
                          <a:ea typeface="メイリオ" panose="020B0604030504040204" pitchFamily="50" charset="-128"/>
                        </a:rPr>
                        <a:t>運行日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alpha val="52000"/>
                      </a:schemeClr>
                    </a:solidFill>
                  </a:tcPr>
                </a:tc>
                <a:extLst>
                  <a:ext uri="{0D108BD9-81ED-4DB2-BD59-A6C34878D82A}">
                    <a16:rowId xmlns="" xmlns:a16="http://schemas.microsoft.com/office/drawing/2014/main" val="10000"/>
                  </a:ext>
                </a:extLst>
              </a:tr>
              <a:tr h="370840">
                <a:tc>
                  <a:txBody>
                    <a:bodyPr/>
                    <a:lstStyle/>
                    <a:p>
                      <a:pPr algn="ctr"/>
                      <a:r>
                        <a:rPr kumimoji="1" lang="en-US" altLang="ja-JP" dirty="0">
                          <a:latin typeface="メイリオ" panose="020B0604030504040204" pitchFamily="50" charset="-128"/>
                          <a:ea typeface="メイリオ" panose="020B0604030504040204" pitchFamily="50" charset="-128"/>
                        </a:rPr>
                        <a:t>8:00</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16:00</a:t>
                      </a:r>
                      <a:endParaRPr kumimoji="1" lang="ja-JP" altLang="en-US" dirty="0">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alpha val="77000"/>
                      </a:schemeClr>
                    </a:solidFill>
                  </a:tcPr>
                </a:tc>
                <a:tc>
                  <a:txBody>
                    <a:bodyPr/>
                    <a:lstStyle/>
                    <a:p>
                      <a:pPr algn="ctr"/>
                      <a:r>
                        <a:rPr kumimoji="1" lang="ja-JP" altLang="en-US" dirty="0">
                          <a:solidFill>
                            <a:schemeClr val="tx1"/>
                          </a:solidFill>
                          <a:latin typeface="メイリオ" panose="020B0604030504040204" pitchFamily="50" charset="-128"/>
                          <a:ea typeface="メイリオ" panose="020B0604030504040204" pitchFamily="50" charset="-128"/>
                        </a:rPr>
                        <a:t>平日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7000"/>
                      </a:schemeClr>
                    </a:solidFill>
                  </a:tcPr>
                </a:tc>
                <a:extLst>
                  <a:ext uri="{0D108BD9-81ED-4DB2-BD59-A6C34878D82A}">
                    <a16:rowId xmlns="" xmlns:a16="http://schemas.microsoft.com/office/drawing/2014/main" val="10001"/>
                  </a:ext>
                </a:extLst>
              </a:tr>
            </a:tbl>
          </a:graphicData>
        </a:graphic>
      </p:graphicFrame>
      <p:grpSp>
        <p:nvGrpSpPr>
          <p:cNvPr id="53" name="グループ化 52"/>
          <p:cNvGrpSpPr/>
          <p:nvPr/>
        </p:nvGrpSpPr>
        <p:grpSpPr>
          <a:xfrm>
            <a:off x="3340623" y="988067"/>
            <a:ext cx="3088752" cy="1054669"/>
            <a:chOff x="3340623" y="816529"/>
            <a:chExt cx="3088752" cy="1054669"/>
          </a:xfrm>
        </p:grpSpPr>
        <p:sp>
          <p:nvSpPr>
            <p:cNvPr id="52" name="円/楕円 51"/>
            <p:cNvSpPr/>
            <p:nvPr/>
          </p:nvSpPr>
          <p:spPr>
            <a:xfrm>
              <a:off x="3340623" y="816529"/>
              <a:ext cx="3088752" cy="1054669"/>
            </a:xfrm>
            <a:prstGeom prst="ellipse">
              <a:avLst/>
            </a:prstGeom>
            <a:solidFill>
              <a:schemeClr val="accent1">
                <a:lumMod val="40000"/>
                <a:lumOff val="60000"/>
              </a:schemeClr>
            </a:solidFill>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3436248" y="936488"/>
              <a:ext cx="2993127" cy="861774"/>
            </a:xfrm>
            <a:prstGeom prst="rect">
              <a:avLst/>
            </a:prstGeom>
            <a:noFill/>
          </p:spPr>
          <p:txBody>
            <a:bodyPr wrap="none" rtlCol="0">
              <a:spAutoFit/>
            </a:bodyPr>
            <a:lstStyle/>
            <a:p>
              <a:pPr algn="ctr"/>
              <a:r>
                <a:rPr lang="ja-JP" altLang="en-US" dirty="0">
                  <a:latin typeface="メイリオ" panose="020B0604030504040204" pitchFamily="50" charset="-128"/>
                  <a:ea typeface="メイリオ" panose="020B0604030504040204" pitchFamily="50" charset="-128"/>
                </a:rPr>
                <a:t>＜ヒアリング調査＞</a:t>
              </a:r>
              <a:endParaRPr lang="en-US" altLang="ja-JP" dirty="0">
                <a:latin typeface="メイリオ" panose="020B0604030504040204" pitchFamily="50" charset="-128"/>
                <a:ea typeface="メイリオ" panose="020B0604030504040204" pitchFamily="50" charset="-128"/>
              </a:endParaRPr>
            </a:p>
            <a:p>
              <a:r>
                <a:rPr lang="en-US" altLang="ja-JP" sz="1600" dirty="0">
                  <a:latin typeface="メイリオ" panose="020B0604030504040204" pitchFamily="50" charset="-128"/>
                  <a:ea typeface="メイリオ" panose="020B0604030504040204" pitchFamily="50" charset="-128"/>
                </a:rPr>
                <a:t>2017</a:t>
              </a:r>
              <a:r>
                <a:rPr lang="ja-JP" altLang="en-US" sz="1600" dirty="0">
                  <a:latin typeface="メイリオ" panose="020B0604030504040204" pitchFamily="50" charset="-128"/>
                  <a:ea typeface="メイリオ" panose="020B0604030504040204" pitchFamily="50" charset="-128"/>
                </a:rPr>
                <a:t>年</a:t>
              </a:r>
              <a:r>
                <a:rPr lang="en-US" altLang="ja-JP" sz="1600" dirty="0">
                  <a:latin typeface="メイリオ" panose="020B0604030504040204" pitchFamily="50" charset="-128"/>
                  <a:ea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rPr>
                <a:t>月</a:t>
              </a:r>
              <a:r>
                <a:rPr lang="en-US" altLang="ja-JP" sz="1600" dirty="0">
                  <a:latin typeface="メイリオ" panose="020B0604030504040204" pitchFamily="50" charset="-128"/>
                  <a:ea typeface="メイリオ" panose="020B0604030504040204" pitchFamily="50" charset="-128"/>
                </a:rPr>
                <a:t>20</a:t>
              </a:r>
              <a:r>
                <a:rPr lang="ja-JP" altLang="en-US" sz="1600" dirty="0">
                  <a:latin typeface="メイリオ" panose="020B0604030504040204" pitchFamily="50" charset="-128"/>
                  <a:ea typeface="メイリオ" panose="020B0604030504040204" pitchFamily="50" charset="-128"/>
                </a:rPr>
                <a:t>日</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金</a:t>
              </a:r>
              <a:r>
                <a:rPr lang="en-US" altLang="ja-JP" sz="1600" dirty="0">
                  <a:latin typeface="メイリオ" panose="020B0604030504040204" pitchFamily="50" charset="-128"/>
                  <a:ea typeface="メイリオ" panose="020B0604030504040204" pitchFamily="50" charset="-128"/>
                </a:rPr>
                <a:t>)</a:t>
              </a:r>
            </a:p>
            <a:p>
              <a:r>
                <a:rPr lang="ja-JP" altLang="en-US" sz="1600" dirty="0">
                  <a:latin typeface="メイリオ" panose="020B0604030504040204" pitchFamily="50" charset="-128"/>
                  <a:ea typeface="メイリオ" panose="020B0604030504040204" pitchFamily="50" charset="-128"/>
                </a:rPr>
                <a:t>土浦市役所 高齢福祉課 酒井様</a:t>
              </a:r>
              <a:endParaRPr lang="en-US" altLang="ja-JP" sz="1600" dirty="0">
                <a:latin typeface="メイリオ" panose="020B0604030504040204" pitchFamily="50" charset="-128"/>
                <a:ea typeface="メイリオ" panose="020B0604030504040204" pitchFamily="50" charset="-128"/>
              </a:endParaRPr>
            </a:p>
          </p:txBody>
        </p:sp>
      </p:grpSp>
      <p:grpSp>
        <p:nvGrpSpPr>
          <p:cNvPr id="12" name="図形グループ 11"/>
          <p:cNvGrpSpPr/>
          <p:nvPr/>
        </p:nvGrpSpPr>
        <p:grpSpPr>
          <a:xfrm>
            <a:off x="5472622" y="3545522"/>
            <a:ext cx="3756906" cy="1634078"/>
            <a:chOff x="5472622" y="3479828"/>
            <a:chExt cx="3756906" cy="1634078"/>
          </a:xfrm>
        </p:grpSpPr>
        <p:sp>
          <p:nvSpPr>
            <p:cNvPr id="51" name="円/楕円 50"/>
            <p:cNvSpPr/>
            <p:nvPr/>
          </p:nvSpPr>
          <p:spPr>
            <a:xfrm>
              <a:off x="5472622" y="3479828"/>
              <a:ext cx="3756906" cy="1634078"/>
            </a:xfrm>
            <a:prstGeom prst="ellipse">
              <a:avLst/>
            </a:prstGeom>
            <a:solidFill>
              <a:schemeClr val="accent2">
                <a:lumMod val="40000"/>
                <a:lumOff val="60000"/>
              </a:schemeClr>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5745508" y="3724609"/>
              <a:ext cx="3211135" cy="1077218"/>
            </a:xfrm>
            <a:prstGeom prst="rect">
              <a:avLst/>
            </a:prstGeom>
            <a:noFill/>
            <a:ln w="28575">
              <a:noFill/>
            </a:ln>
          </p:spPr>
          <p:txBody>
            <a:bodyPr wrap="none" rtlCol="0">
              <a:spAutoFit/>
            </a:bodyPr>
            <a:lstStyle/>
            <a:p>
              <a:pPr algn="ctr"/>
              <a:r>
                <a:rPr lang="ja-JP" altLang="en-US" sz="2000" dirty="0" smtClean="0">
                  <a:latin typeface="メイリオ" panose="020B0604030504040204" pitchFamily="50" charset="-128"/>
                  <a:ea typeface="メイリオ" panose="020B0604030504040204" pitchFamily="50" charset="-128"/>
                </a:rPr>
                <a:t>利用者からの改善の声</a:t>
              </a:r>
              <a:endParaRPr lang="en-US" altLang="ja-JP" sz="2000" dirty="0" smtClean="0">
                <a:latin typeface="メイリオ" panose="020B0604030504040204" pitchFamily="50" charset="-128"/>
                <a:ea typeface="メイリオ" panose="020B0604030504040204" pitchFamily="50" charset="-128"/>
              </a:endParaRPr>
            </a:p>
            <a:p>
              <a:pPr algn="ctr"/>
              <a:endParaRPr kumimoji="1" lang="en-US" altLang="ja-JP" sz="2000" dirty="0" smtClean="0">
                <a:latin typeface="メイリオ" panose="020B0604030504040204" pitchFamily="50" charset="-128"/>
                <a:ea typeface="メイリオ" panose="020B0604030504040204" pitchFamily="50" charset="-128"/>
              </a:endParaRPr>
            </a:p>
            <a:p>
              <a:pPr algn="ctr"/>
              <a:r>
                <a:rPr kumimoji="1" lang="ja-JP" altLang="en-US" sz="2000" dirty="0" smtClean="0">
                  <a:latin typeface="メイリオ" panose="020B0604030504040204" pitchFamily="50" charset="-128"/>
                  <a:ea typeface="メイリオ" panose="020B0604030504040204" pitchFamily="50" charset="-128"/>
                </a:rPr>
                <a:t>現状</a:t>
              </a:r>
              <a:r>
                <a:rPr kumimoji="1" lang="ja-JP" altLang="en-US" sz="2000" dirty="0">
                  <a:latin typeface="メイリオ" panose="020B0604030504040204" pitchFamily="50" charset="-128"/>
                  <a:ea typeface="メイリオ" panose="020B0604030504040204" pitchFamily="50" charset="-128"/>
                </a:rPr>
                <a:t>の体系では</a:t>
              </a:r>
              <a:r>
                <a:rPr kumimoji="1" lang="ja-JP" altLang="en-US" sz="2400" dirty="0">
                  <a:latin typeface="メイリオ" panose="020B0604030504040204" pitchFamily="50" charset="-128"/>
                  <a:ea typeface="メイリオ" panose="020B0604030504040204" pitchFamily="50" charset="-128"/>
                </a:rPr>
                <a:t>赤字経営</a:t>
              </a:r>
              <a:endParaRPr kumimoji="1" lang="en-US" altLang="ja-JP" sz="2400" dirty="0">
                <a:latin typeface="メイリオ" panose="020B0604030504040204" pitchFamily="50" charset="-128"/>
                <a:ea typeface="メイリオ" panose="020B0604030504040204" pitchFamily="50" charset="-128"/>
              </a:endParaRPr>
            </a:p>
          </p:txBody>
        </p:sp>
      </p:grpSp>
      <p:sp>
        <p:nvSpPr>
          <p:cNvPr id="44" name="タイトル 1"/>
          <p:cNvSpPr txBox="1">
            <a:spLocks/>
          </p:cNvSpPr>
          <p:nvPr/>
        </p:nvSpPr>
        <p:spPr>
          <a:xfrm>
            <a:off x="534171" y="5993750"/>
            <a:ext cx="8047381" cy="731809"/>
          </a:xfrm>
          <a:prstGeom prst="rect">
            <a:avLst/>
          </a:prstGeom>
          <a:solidFill>
            <a:schemeClr val="bg1"/>
          </a:solidFill>
          <a:ln w="28575" cmpd="sng">
            <a:solidFill>
              <a:srgbClr val="0070C0"/>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メイリオ" panose="020B0604030504040204" pitchFamily="50" charset="-128"/>
                <a:ea typeface="メイリオ" panose="020B0604030504040204" pitchFamily="50" charset="-128"/>
              </a:rPr>
              <a:t>交通弱者を救う新しい交通体系が必要</a:t>
            </a:r>
          </a:p>
        </p:txBody>
      </p:sp>
      <p:grpSp>
        <p:nvGrpSpPr>
          <p:cNvPr id="60" name="グループ化 59"/>
          <p:cNvGrpSpPr/>
          <p:nvPr/>
        </p:nvGrpSpPr>
        <p:grpSpPr>
          <a:xfrm>
            <a:off x="201610" y="1510666"/>
            <a:ext cx="2879546" cy="4254446"/>
            <a:chOff x="149405" y="1395316"/>
            <a:chExt cx="2879546" cy="4254446"/>
          </a:xfrm>
        </p:grpSpPr>
        <p:sp>
          <p:nvSpPr>
            <p:cNvPr id="35" name="角丸四角形 34"/>
            <p:cNvSpPr/>
            <p:nvPr/>
          </p:nvSpPr>
          <p:spPr>
            <a:xfrm>
              <a:off x="149405" y="1395316"/>
              <a:ext cx="2879546" cy="4254446"/>
            </a:xfrm>
            <a:prstGeom prst="roundRect">
              <a:avLst>
                <a:gd name="adj" fmla="val 0"/>
              </a:avLst>
            </a:prstGeom>
            <a:solidFill>
              <a:schemeClr val="bg1"/>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240089" y="5126542"/>
              <a:ext cx="2698175" cy="523220"/>
            </a:xfrm>
            <a:prstGeom prst="rect">
              <a:avLst/>
            </a:prstGeom>
            <a:noFill/>
            <a:ln w="38100">
              <a:noFill/>
            </a:ln>
          </p:spPr>
          <p:txBody>
            <a:bodyPr wrap="none" rtlCol="0">
              <a:spAutoFit/>
            </a:bodyPr>
            <a:lstStyle/>
            <a:p>
              <a:r>
                <a:rPr kumimoji="1" lang="ja-JP" altLang="en-US" sz="2800" dirty="0">
                  <a:solidFill>
                    <a:schemeClr val="bg2"/>
                  </a:solidFill>
                  <a:latin typeface="メイリオ" panose="020B0604030504040204" pitchFamily="50" charset="-128"/>
                  <a:ea typeface="メイリオ" panose="020B0604030504040204" pitchFamily="50" charset="-128"/>
                </a:rPr>
                <a:t>交通弱者</a:t>
              </a:r>
              <a:r>
                <a:rPr kumimoji="1" lang="ja-JP" altLang="en-US" sz="2800" dirty="0">
                  <a:latin typeface="メイリオ" panose="020B0604030504040204" pitchFamily="50" charset="-128"/>
                  <a:ea typeface="メイリオ" panose="020B0604030504040204" pitchFamily="50" charset="-128"/>
                </a:rPr>
                <a:t>の発生</a:t>
              </a:r>
              <a:endParaRPr kumimoji="1" lang="ja-JP" altLang="en-US" sz="1400"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368330" y="4262661"/>
              <a:ext cx="2441694" cy="584775"/>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rPr>
                <a:t>土浦市のバス停から徒歩</a:t>
              </a:r>
              <a:endParaRPr kumimoji="1" lang="en-US" altLang="ja-JP" sz="1600" dirty="0">
                <a:latin typeface="メイリオ" panose="020B0604030504040204" pitchFamily="50" charset="-128"/>
                <a:ea typeface="メイリオ" panose="020B0604030504040204" pitchFamily="50" charset="-128"/>
              </a:endParaRPr>
            </a:p>
            <a:p>
              <a:pPr algn="ctr"/>
              <a:r>
                <a:rPr kumimoji="1" lang="en-US" altLang="ja-JP" sz="1600" dirty="0">
                  <a:latin typeface="メイリオ" panose="020B0604030504040204" pitchFamily="50" charset="-128"/>
                  <a:ea typeface="メイリオ" panose="020B0604030504040204" pitchFamily="50" charset="-128"/>
                </a:rPr>
                <a:t>10</a:t>
              </a:r>
              <a:r>
                <a:rPr kumimoji="1" lang="ja-JP" altLang="en-US" sz="1600" dirty="0">
                  <a:latin typeface="メイリオ" panose="020B0604030504040204" pitchFamily="50" charset="-128"/>
                  <a:ea typeface="メイリオ" panose="020B0604030504040204" pitchFamily="50" charset="-128"/>
                </a:rPr>
                <a:t>分圏内を赤く表示</a:t>
              </a:r>
              <a:endParaRPr kumimoji="1" lang="en-US" altLang="ja-JP" sz="1600" dirty="0">
                <a:latin typeface="メイリオ" panose="020B0604030504040204" pitchFamily="50" charset="-128"/>
                <a:ea typeface="メイリオ" panose="020B0604030504040204" pitchFamily="50" charset="-128"/>
              </a:endParaRPr>
            </a:p>
          </p:txBody>
        </p:sp>
        <p:sp>
          <p:nvSpPr>
            <p:cNvPr id="18" name="右矢印 17"/>
            <p:cNvSpPr/>
            <p:nvPr/>
          </p:nvSpPr>
          <p:spPr>
            <a:xfrm rot="5400000">
              <a:off x="1454383" y="4764532"/>
              <a:ext cx="269586" cy="380032"/>
            </a:xfrm>
            <a:prstGeom prst="rightArrow">
              <a:avLst>
                <a:gd name="adj1" fmla="val 50000"/>
                <a:gd name="adj2" fmla="val 51192"/>
              </a:avLst>
            </a:prstGeom>
            <a:solidFill>
              <a:schemeClr val="bg1"/>
            </a:solidFill>
            <a:ln w="19050" cmpd="sng">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grpSp>
          <p:nvGrpSpPr>
            <p:cNvPr id="49" name="グループ化 48"/>
            <p:cNvGrpSpPr/>
            <p:nvPr/>
          </p:nvGrpSpPr>
          <p:grpSpPr>
            <a:xfrm>
              <a:off x="220661" y="1485420"/>
              <a:ext cx="2789239" cy="2753715"/>
              <a:chOff x="220661" y="1485420"/>
              <a:chExt cx="2789239" cy="2753715"/>
            </a:xfrm>
          </p:grpSpPr>
          <p:grpSp>
            <p:nvGrpSpPr>
              <p:cNvPr id="13" name="グループ化 12"/>
              <p:cNvGrpSpPr/>
              <p:nvPr/>
            </p:nvGrpSpPr>
            <p:grpSpPr>
              <a:xfrm>
                <a:off x="220661" y="1485420"/>
                <a:ext cx="2789239" cy="2753715"/>
                <a:chOff x="220661" y="1485420"/>
                <a:chExt cx="2789239" cy="2753715"/>
              </a:xfrm>
            </p:grpSpPr>
            <p:pic>
              <p:nvPicPr>
                <p:cNvPr id="26" name="図 25" descr="1205.mxd - ArcMap"/>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985" b="100000" l="990" r="100000"/>
                          </a14:imgEffect>
                        </a14:imgLayer>
                      </a14:imgProps>
                    </a:ext>
                    <a:ext uri="{28A0092B-C50C-407E-A947-70E740481C1C}">
                      <a14:useLocalDpi xmlns:a14="http://schemas.microsoft.com/office/drawing/2010/main"/>
                    </a:ext>
                  </a:extLst>
                </a:blip>
                <a:srcRect/>
                <a:stretch/>
              </p:blipFill>
              <p:spPr>
                <a:xfrm>
                  <a:off x="220661" y="1485420"/>
                  <a:ext cx="2282351" cy="2742228"/>
                </a:xfrm>
                <a:prstGeom prst="rect">
                  <a:avLst/>
                </a:prstGeom>
                <a:ln>
                  <a:noFill/>
                </a:ln>
              </p:spPr>
            </p:pic>
            <p:pic>
              <p:nvPicPr>
                <p:cNvPr id="45" name="図 44" descr="1205.mxd - ArcMap"/>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41028" y="3390931"/>
                  <a:ext cx="1368872" cy="190470"/>
                </a:xfrm>
                <a:prstGeom prst="rect">
                  <a:avLst/>
                </a:prstGeom>
                <a:ln>
                  <a:noFill/>
                </a:ln>
              </p:spPr>
            </p:pic>
            <p:pic>
              <p:nvPicPr>
                <p:cNvPr id="46" name="図 45" descr="1205.mxd - ArcMap"/>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68511" y="2945224"/>
                  <a:ext cx="285750" cy="409576"/>
                </a:xfrm>
                <a:prstGeom prst="rect">
                  <a:avLst/>
                </a:prstGeom>
                <a:ln>
                  <a:noFill/>
                </a:ln>
              </p:spPr>
            </p:pic>
            <p:sp>
              <p:nvSpPr>
                <p:cNvPr id="8" name="正方形/長方形 7"/>
                <p:cNvSpPr/>
                <p:nvPr/>
              </p:nvSpPr>
              <p:spPr>
                <a:xfrm>
                  <a:off x="981443" y="3986754"/>
                  <a:ext cx="1083201" cy="2523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1204581" y="3586563"/>
                  <a:ext cx="1772959" cy="594954"/>
                  <a:chOff x="1204581" y="3586563"/>
                  <a:chExt cx="1772959" cy="594954"/>
                </a:xfrm>
              </p:grpSpPr>
              <p:sp>
                <p:nvSpPr>
                  <p:cNvPr id="47" name="正方形/長方形 46"/>
                  <p:cNvSpPr/>
                  <p:nvPr/>
                </p:nvSpPr>
                <p:spPr>
                  <a:xfrm>
                    <a:off x="1629749" y="3586563"/>
                    <a:ext cx="450065" cy="4171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4" name="図 13" descr="1205.mxd - ArcMap"/>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204581" y="3821971"/>
                    <a:ext cx="900767" cy="359546"/>
                  </a:xfrm>
                  <a:prstGeom prst="rect">
                    <a:avLst/>
                  </a:prstGeom>
                  <a:ln>
                    <a:noFill/>
                  </a:ln>
                </p:spPr>
              </p:pic>
              <p:pic>
                <p:nvPicPr>
                  <p:cNvPr id="48" name="図 47" descr="1205.mxd - ArcMap"/>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076773" y="3637889"/>
                    <a:ext cx="900767" cy="532616"/>
                  </a:xfrm>
                  <a:prstGeom prst="rect">
                    <a:avLst/>
                  </a:prstGeom>
                  <a:ln>
                    <a:noFill/>
                  </a:ln>
                </p:spPr>
              </p:pic>
            </p:grpSp>
          </p:grpSp>
          <p:sp>
            <p:nvSpPr>
              <p:cNvPr id="16" name="テキスト ボックス 15"/>
              <p:cNvSpPr txBox="1"/>
              <p:nvPr/>
            </p:nvSpPr>
            <p:spPr>
              <a:xfrm>
                <a:off x="1361836" y="3602417"/>
                <a:ext cx="800219" cy="276999"/>
              </a:xfrm>
              <a:prstGeom prst="rect">
                <a:avLst/>
              </a:prstGeom>
              <a:noFill/>
            </p:spPr>
            <p:txBody>
              <a:bodyPr wrap="none" rtlCol="0">
                <a:spAutoFit/>
              </a:bodyPr>
              <a:lstStyle/>
              <a:p>
                <a:pPr algn="ctr"/>
                <a:r>
                  <a:rPr kumimoji="1" lang="ja-JP" altLang="en-US" sz="1200" dirty="0">
                    <a:latin typeface="メイリオ" panose="020B0604030504040204" pitchFamily="50" charset="-128"/>
                    <a:ea typeface="メイリオ" panose="020B0604030504040204" pitchFamily="50" charset="-128"/>
                  </a:rPr>
                  <a:t>高齢化率</a:t>
                </a:r>
                <a:endParaRPr kumimoji="1" lang="en-US" altLang="ja-JP" sz="1200" dirty="0">
                  <a:latin typeface="メイリオ" panose="020B0604030504040204" pitchFamily="50" charset="-128"/>
                  <a:ea typeface="メイリオ" panose="020B0604030504040204" pitchFamily="50" charset="-128"/>
                </a:endParaRPr>
              </a:p>
            </p:txBody>
          </p:sp>
        </p:grpSp>
      </p:grpSp>
      <p:grpSp>
        <p:nvGrpSpPr>
          <p:cNvPr id="10" name="図形グループ 9"/>
          <p:cNvGrpSpPr/>
          <p:nvPr/>
        </p:nvGrpSpPr>
        <p:grpSpPr>
          <a:xfrm>
            <a:off x="3541856" y="2794787"/>
            <a:ext cx="3324706" cy="926338"/>
            <a:chOff x="3541856" y="2597705"/>
            <a:chExt cx="3324706" cy="926338"/>
          </a:xfrm>
        </p:grpSpPr>
        <p:sp>
          <p:nvSpPr>
            <p:cNvPr id="37" name="円/楕円 36"/>
            <p:cNvSpPr/>
            <p:nvPr/>
          </p:nvSpPr>
          <p:spPr>
            <a:xfrm>
              <a:off x="3541856" y="2597705"/>
              <a:ext cx="3324706" cy="926338"/>
            </a:xfrm>
            <a:prstGeom prst="ellipse">
              <a:avLst/>
            </a:prstGeom>
            <a:solidFill>
              <a:schemeClr val="accent2">
                <a:lumMod val="40000"/>
                <a:lumOff val="60000"/>
              </a:schemeClr>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3815814" y="2829741"/>
              <a:ext cx="2731036" cy="461665"/>
            </a:xfrm>
            <a:prstGeom prst="rect">
              <a:avLst/>
            </a:prstGeom>
          </p:spPr>
          <p:txBody>
            <a:bodyPr wrap="none">
              <a:spAutoFit/>
            </a:bodyPr>
            <a:lstStyle/>
            <a:p>
              <a:pPr algn="ctr"/>
              <a:r>
                <a:rPr lang="ja-JP" altLang="en-US" sz="2400" dirty="0" smtClean="0">
                  <a:latin typeface="メイリオ" panose="020B0604030504040204" pitchFamily="50" charset="-128"/>
                  <a:ea typeface="メイリオ" panose="020B0604030504040204" pitchFamily="50" charset="-128"/>
                </a:rPr>
                <a:t>予算 </a:t>
              </a:r>
              <a:r>
                <a:rPr lang="en-US" altLang="ja-JP" sz="2400" dirty="0">
                  <a:solidFill>
                    <a:srgbClr val="FF1567"/>
                  </a:solidFill>
                  <a:latin typeface="メイリオ" panose="020B0604030504040204" pitchFamily="50" charset="-128"/>
                  <a:ea typeface="メイリオ" panose="020B0604030504040204" pitchFamily="50" charset="-128"/>
                </a:rPr>
                <a:t>1340</a:t>
              </a:r>
              <a:r>
                <a:rPr lang="ja-JP" altLang="en-US" sz="2400" dirty="0">
                  <a:solidFill>
                    <a:srgbClr val="FF1567"/>
                  </a:solidFill>
                  <a:latin typeface="メイリオ" panose="020B0604030504040204" pitchFamily="50" charset="-128"/>
                  <a:ea typeface="メイリオ" panose="020B0604030504040204" pitchFamily="50" charset="-128"/>
                </a:rPr>
                <a:t>万円</a:t>
              </a:r>
              <a:r>
                <a:rPr lang="en-US" altLang="ja-JP" sz="2400" dirty="0">
                  <a:solidFill>
                    <a:srgbClr val="FF1567"/>
                  </a:solidFill>
                  <a:latin typeface="メイリオ" panose="020B0604030504040204" pitchFamily="50" charset="-128"/>
                  <a:ea typeface="メイリオ" panose="020B0604030504040204" pitchFamily="50" charset="-128"/>
                </a:rPr>
                <a:t>/</a:t>
              </a:r>
              <a:r>
                <a:rPr lang="ja-JP" altLang="en-US" sz="2400" dirty="0" smtClean="0">
                  <a:solidFill>
                    <a:srgbClr val="FF1567"/>
                  </a:solidFill>
                  <a:latin typeface="メイリオ" panose="020B0604030504040204" pitchFamily="50" charset="-128"/>
                  <a:ea typeface="メイリオ" panose="020B0604030504040204" pitchFamily="50" charset="-128"/>
                </a:rPr>
                <a:t>年</a:t>
              </a:r>
              <a:endParaRPr lang="ja-JP" altLang="en-US" sz="2400" dirty="0">
                <a:latin typeface="メイリオ" panose="020B0604030504040204" pitchFamily="50" charset="-128"/>
                <a:ea typeface="メイリオ" panose="020B0604030504040204" pitchFamily="50" charset="-128"/>
              </a:endParaRPr>
            </a:p>
          </p:txBody>
        </p:sp>
      </p:grpSp>
      <p:sp>
        <p:nvSpPr>
          <p:cNvPr id="30" name="円形吹き出し 29"/>
          <p:cNvSpPr/>
          <p:nvPr/>
        </p:nvSpPr>
        <p:spPr>
          <a:xfrm>
            <a:off x="3221149" y="3575430"/>
            <a:ext cx="1894692" cy="584660"/>
          </a:xfrm>
          <a:prstGeom prst="wedgeEllipseCallout">
            <a:avLst>
              <a:gd name="adj1" fmla="val 40623"/>
              <a:gd name="adj2" fmla="val -66376"/>
            </a:avLst>
          </a:prstGeom>
          <a:solidFill>
            <a:schemeClr val="bg1"/>
          </a:solid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a:solidFill>
                  <a:schemeClr val="tx1"/>
                </a:solidFill>
                <a:latin typeface="メイリオ" panose="020B0604030504040204" pitchFamily="50" charset="-128"/>
                <a:ea typeface="メイリオ" panose="020B0604030504040204" pitchFamily="50" charset="-128"/>
              </a:rPr>
              <a:t>年々増加</a:t>
            </a:r>
          </a:p>
        </p:txBody>
      </p:sp>
      <p:sp>
        <p:nvSpPr>
          <p:cNvPr id="62" name="円形吹き出し 61"/>
          <p:cNvSpPr/>
          <p:nvPr/>
        </p:nvSpPr>
        <p:spPr>
          <a:xfrm>
            <a:off x="6546850" y="5093766"/>
            <a:ext cx="2143126" cy="584660"/>
          </a:xfrm>
          <a:prstGeom prst="wedgeEllipseCallout">
            <a:avLst>
              <a:gd name="adj1" fmla="val 23289"/>
              <a:gd name="adj2" fmla="val -73765"/>
            </a:avLst>
          </a:prstGeom>
          <a:solidFill>
            <a:schemeClr val="bg1"/>
          </a:solid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chemeClr val="tx1"/>
                </a:solidFill>
                <a:latin typeface="メイリオ" panose="020B0604030504040204" pitchFamily="50" charset="-128"/>
                <a:ea typeface="メイリオ" panose="020B0604030504040204" pitchFamily="50" charset="-128"/>
              </a:rPr>
              <a:t>改善が</a:t>
            </a:r>
            <a:r>
              <a:rPr lang="ja-JP" altLang="en-US" sz="2000" dirty="0" smtClean="0">
                <a:solidFill>
                  <a:srgbClr val="007BFF"/>
                </a:solidFill>
                <a:latin typeface="メイリオ" panose="020B0604030504040204" pitchFamily="50" charset="-128"/>
                <a:ea typeface="メイリオ" panose="020B0604030504040204" pitchFamily="50" charset="-128"/>
              </a:rPr>
              <a:t>困難</a:t>
            </a:r>
            <a:endParaRPr kumimoji="1" lang="ja-JP" altLang="en-US" sz="2000" dirty="0">
              <a:solidFill>
                <a:srgbClr val="007BFF"/>
              </a:solidFill>
              <a:latin typeface="メイリオ" panose="020B0604030504040204" pitchFamily="50" charset="-128"/>
              <a:ea typeface="メイリオ" panose="020B0604030504040204" pitchFamily="50" charset="-128"/>
            </a:endParaRPr>
          </a:p>
        </p:txBody>
      </p:sp>
      <p:grpSp>
        <p:nvGrpSpPr>
          <p:cNvPr id="38" name="図形グループ 37"/>
          <p:cNvGrpSpPr/>
          <p:nvPr/>
        </p:nvGrpSpPr>
        <p:grpSpPr>
          <a:xfrm>
            <a:off x="7495230" y="110855"/>
            <a:ext cx="1648770" cy="1301337"/>
            <a:chOff x="7390543" y="144363"/>
            <a:chExt cx="1648770" cy="1301337"/>
          </a:xfrm>
        </p:grpSpPr>
        <p:sp>
          <p:nvSpPr>
            <p:cNvPr id="39" name="円/楕円 38"/>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7552261" y="144363"/>
              <a:ext cx="1303216" cy="1301337"/>
              <a:chOff x="4690951" y="647548"/>
              <a:chExt cx="1303216" cy="1301337"/>
            </a:xfrm>
          </p:grpSpPr>
          <p:grpSp>
            <p:nvGrpSpPr>
              <p:cNvPr id="42" name="図形グループ 41"/>
              <p:cNvGrpSpPr/>
              <p:nvPr/>
            </p:nvGrpSpPr>
            <p:grpSpPr>
              <a:xfrm>
                <a:off x="4690951" y="1229090"/>
                <a:ext cx="1303216" cy="719795"/>
                <a:chOff x="4690951" y="1229090"/>
                <a:chExt cx="1303216" cy="719795"/>
              </a:xfrm>
            </p:grpSpPr>
            <p:pic>
              <p:nvPicPr>
                <p:cNvPr id="50" name="図 49" descr="119059m.jpg"/>
                <p:cNvPicPr>
                  <a:picLocks noChangeAspect="1"/>
                </p:cNvPicPr>
                <p:nvPr/>
              </p:nvPicPr>
              <p:blipFill>
                <a:blip r:embed="rId10" cstate="screen">
                  <a:extLst>
                    <a:ext uri="{BEBA8EAE-BF5A-486C-A8C5-ECC9F3942E4B}">
                      <a14:imgProps xmlns:a14="http://schemas.microsoft.com/office/drawing/2010/main">
                        <a14:imgLayer r:embed="rId11">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55" name="図 54" descr="119059m.jpg"/>
                <p:cNvPicPr>
                  <a:picLocks noChangeAspect="1"/>
                </p:cNvPicPr>
                <p:nvPr/>
              </p:nvPicPr>
              <p:blipFill>
                <a:blip r:embed="rId10" cstate="screen">
                  <a:extLst>
                    <a:ext uri="{BEBA8EAE-BF5A-486C-A8C5-ECC9F3942E4B}">
                      <a14:imgProps xmlns:a14="http://schemas.microsoft.com/office/drawing/2010/main">
                        <a14:imgLayer r:embed="rId12">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43" name="図 42" descr="30571.png"/>
              <p:cNvPicPr>
                <a:picLocks noChangeAspect="1"/>
              </p:cNvPicPr>
              <p:nvPr/>
            </p:nvPicPr>
            <p:blipFill>
              <a:blip r:embed="rId13" cstate="screen">
                <a:duotone>
                  <a:schemeClr val="accent1">
                    <a:shade val="45000"/>
                    <a:satMod val="135000"/>
                  </a:schemeClr>
                  <a:prstClr val="white"/>
                </a:duotone>
                <a:alphaModFix/>
                <a:extLst>
                  <a:ext uri="{BEBA8EAE-BF5A-486C-A8C5-ECC9F3942E4B}">
                    <a14:imgProps xmlns:a14="http://schemas.microsoft.com/office/drawing/2010/main">
                      <a14:imgLayer r:embed="rId14">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41" name="角丸四角形 40"/>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ライド</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pic>
        <p:nvPicPr>
          <p:cNvPr id="22" name="図 2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655344" y="1092052"/>
            <a:ext cx="1698447" cy="1273836"/>
          </a:xfrm>
          <a:prstGeom prst="rect">
            <a:avLst/>
          </a:prstGeom>
          <a:effectLst>
            <a:softEdge rad="63500"/>
          </a:effectLst>
        </p:spPr>
      </p:pic>
    </p:spTree>
    <p:extLst>
      <p:ext uri="{BB962C8B-B14F-4D97-AF65-F5344CB8AC3E}">
        <p14:creationId xmlns:p14="http://schemas.microsoft.com/office/powerpoint/2010/main" val="3274462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4" grpId="0" animBg="1"/>
      <p:bldP spid="30" grpId="0" animBg="1"/>
      <p:bldP spid="6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土浦市 - Google マップ - Google Chrome"/>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4679" y="2565536"/>
            <a:ext cx="7194641" cy="4046691"/>
          </a:xfrm>
          <a:prstGeom prst="rect">
            <a:avLst/>
          </a:prstGeom>
          <a:ln w="28575">
            <a:solidFill>
              <a:schemeClr val="tx1">
                <a:lumMod val="75000"/>
                <a:lumOff val="25000"/>
              </a:schemeClr>
            </a:solidFill>
          </a:ln>
        </p:spPr>
      </p:pic>
      <p:grpSp>
        <p:nvGrpSpPr>
          <p:cNvPr id="11" name="グループ化 10"/>
          <p:cNvGrpSpPr/>
          <p:nvPr/>
        </p:nvGrpSpPr>
        <p:grpSpPr>
          <a:xfrm>
            <a:off x="4395580" y="3880387"/>
            <a:ext cx="3579515" cy="2275475"/>
            <a:chOff x="8195847" y="3920305"/>
            <a:chExt cx="2618952" cy="1664852"/>
          </a:xfrm>
        </p:grpSpPr>
        <p:sp>
          <p:nvSpPr>
            <p:cNvPr id="50" name="円/楕円 14"/>
            <p:cNvSpPr/>
            <p:nvPr/>
          </p:nvSpPr>
          <p:spPr>
            <a:xfrm>
              <a:off x="8195847" y="3920305"/>
              <a:ext cx="2618952" cy="1664852"/>
            </a:xfrm>
            <a:prstGeom prst="ellipse">
              <a:avLst/>
            </a:prstGeom>
            <a:solidFill>
              <a:schemeClr val="accent2">
                <a:lumMod val="60000"/>
                <a:lumOff val="40000"/>
              </a:schemeClr>
            </a:solidFill>
            <a:ln w="38100">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54" name="テキスト ボックス 53"/>
            <p:cNvSpPr txBox="1"/>
            <p:nvPr/>
          </p:nvSpPr>
          <p:spPr>
            <a:xfrm>
              <a:off x="8762214" y="5177407"/>
              <a:ext cx="1486219" cy="337777"/>
            </a:xfrm>
            <a:prstGeom prst="rect">
              <a:avLst/>
            </a:prstGeom>
            <a:noFill/>
          </p:spPr>
          <p:txBody>
            <a:bodyPr wrap="none" rtlCol="0">
              <a:spAutoFit/>
            </a:bodyPr>
            <a:lstStyle/>
            <a:p>
              <a:r>
                <a:rPr kumimoji="1" lang="ja-JP" altLang="en-US" sz="2400" dirty="0">
                  <a:solidFill>
                    <a:schemeClr val="accent1">
                      <a:lumMod val="75000"/>
                    </a:schemeClr>
                  </a:solidFill>
                  <a:latin typeface="メイリオ" panose="020B0604030504040204" pitchFamily="50" charset="-128"/>
                  <a:ea typeface="メイリオ" panose="020B0604030504040204" pitchFamily="50" charset="-128"/>
                </a:rPr>
                <a:t>ライドシェア</a:t>
              </a:r>
            </a:p>
          </p:txBody>
        </p:sp>
      </p:grpSp>
      <p:grpSp>
        <p:nvGrpSpPr>
          <p:cNvPr id="10" name="図形グループ 9"/>
          <p:cNvGrpSpPr/>
          <p:nvPr/>
        </p:nvGrpSpPr>
        <p:grpSpPr>
          <a:xfrm>
            <a:off x="5480214" y="3740622"/>
            <a:ext cx="1352450" cy="1352450"/>
            <a:chOff x="5397524" y="3858831"/>
            <a:chExt cx="1352450" cy="1352450"/>
          </a:xfrm>
        </p:grpSpPr>
        <p:sp>
          <p:nvSpPr>
            <p:cNvPr id="77" name="円/楕円 76"/>
            <p:cNvSpPr/>
            <p:nvPr/>
          </p:nvSpPr>
          <p:spPr>
            <a:xfrm>
              <a:off x="5397524" y="3858831"/>
              <a:ext cx="1352450" cy="1352450"/>
            </a:xfrm>
            <a:prstGeom prst="ellipse">
              <a:avLst/>
            </a:prstGeom>
            <a:solidFill>
              <a:schemeClr val="tx1">
                <a:lumMod val="25000"/>
                <a:lumOff val="75000"/>
              </a:schemeClr>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3"/>
            <a:stretch>
              <a:fillRect/>
            </a:stretch>
          </p:blipFill>
          <p:spPr>
            <a:xfrm>
              <a:off x="5691514" y="4152821"/>
              <a:ext cx="764470" cy="764470"/>
            </a:xfrm>
            <a:prstGeom prst="rect">
              <a:avLst/>
            </a:prstGeom>
          </p:spPr>
        </p:pic>
      </p:grpSp>
      <p:grpSp>
        <p:nvGrpSpPr>
          <p:cNvPr id="57" name="グループ化 56"/>
          <p:cNvGrpSpPr/>
          <p:nvPr/>
        </p:nvGrpSpPr>
        <p:grpSpPr>
          <a:xfrm>
            <a:off x="1798688" y="3929981"/>
            <a:ext cx="1420320" cy="1420320"/>
            <a:chOff x="2210880" y="3789514"/>
            <a:chExt cx="634531" cy="634531"/>
          </a:xfrm>
        </p:grpSpPr>
        <p:sp>
          <p:nvSpPr>
            <p:cNvPr id="60" name="円/楕円 59"/>
            <p:cNvSpPr/>
            <p:nvPr/>
          </p:nvSpPr>
          <p:spPr>
            <a:xfrm>
              <a:off x="2210880" y="3789514"/>
              <a:ext cx="634531" cy="634531"/>
            </a:xfrm>
            <a:prstGeom prst="ellipse">
              <a:avLst/>
            </a:prstGeom>
            <a:solidFill>
              <a:schemeClr val="tx2"/>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1" name="Picture 24" descr="関連画像"/>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6637" r="41220"/>
            <a:stretch/>
          </p:blipFill>
          <p:spPr bwMode="auto">
            <a:xfrm>
              <a:off x="2427129" y="3818713"/>
              <a:ext cx="227038" cy="5297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グループ化 77"/>
          <p:cNvGrpSpPr/>
          <p:nvPr/>
        </p:nvGrpSpPr>
        <p:grpSpPr>
          <a:xfrm>
            <a:off x="1675439" y="5125912"/>
            <a:ext cx="1375902" cy="1375902"/>
            <a:chOff x="1012400" y="4170880"/>
            <a:chExt cx="630275" cy="630275"/>
          </a:xfrm>
        </p:grpSpPr>
        <p:sp>
          <p:nvSpPr>
            <p:cNvPr id="79" name="円/楕円 78"/>
            <p:cNvSpPr/>
            <p:nvPr/>
          </p:nvSpPr>
          <p:spPr>
            <a:xfrm>
              <a:off x="1012400" y="4170880"/>
              <a:ext cx="630275" cy="630275"/>
            </a:xfrm>
            <a:prstGeom prst="ellipse">
              <a:avLst/>
            </a:prstGeom>
            <a:solidFill>
              <a:schemeClr val="accent1">
                <a:lumMod val="60000"/>
                <a:lumOff val="40000"/>
              </a:schemeClr>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80" name="Picture 20" descr="「イラスト　おばあさん」の画像検索結果"/>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24389" y="4180034"/>
              <a:ext cx="216969" cy="50656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タイトル 1"/>
          <p:cNvSpPr>
            <a:spLocks noGrp="1"/>
          </p:cNvSpPr>
          <p:nvPr>
            <p:ph type="title"/>
          </p:nvPr>
        </p:nvSpPr>
        <p:spPr>
          <a:xfrm>
            <a:off x="0" y="16974"/>
            <a:ext cx="9144000" cy="900000"/>
          </a:xfrm>
          <a:solidFill>
            <a:schemeClr val="accent2">
              <a:lumMod val="60000"/>
              <a:lumOff val="40000"/>
            </a:schemeClr>
          </a:solidFill>
          <a:effectLst>
            <a:softEdge rad="127000"/>
          </a:effectLst>
        </p:spPr>
        <p:txBody>
          <a:bodyPr>
            <a:normAutofit/>
          </a:bodyPr>
          <a:lstStyle/>
          <a:p>
            <a:r>
              <a:rPr lang="ja-JP" altLang="en-US" sz="3600" dirty="0" err="1">
                <a:latin typeface="メイリオ"/>
                <a:ea typeface="メイリオ"/>
                <a:cs typeface="メイリオ"/>
              </a:rPr>
              <a:t>つちう</a:t>
            </a:r>
            <a:r>
              <a:rPr lang="ja-JP" altLang="en-US" sz="3600" dirty="0">
                <a:latin typeface="メイリオ"/>
                <a:ea typeface="メイリオ"/>
                <a:cs typeface="メイリオ"/>
              </a:rPr>
              <a:t>ライドシェア</a:t>
            </a:r>
            <a:endParaRPr kumimoji="1" lang="ja-JP" altLang="en-US" sz="3600" dirty="0">
              <a:latin typeface="メイリオ"/>
              <a:ea typeface="メイリオ"/>
              <a:cs typeface="メイリオ"/>
            </a:endParaRPr>
          </a:p>
        </p:txBody>
      </p:sp>
      <p:sp>
        <p:nvSpPr>
          <p:cNvPr id="3" name="コンテンツ プレースホルダー 2"/>
          <p:cNvSpPr>
            <a:spLocks noGrp="1"/>
          </p:cNvSpPr>
          <p:nvPr>
            <p:ph idx="1"/>
          </p:nvPr>
        </p:nvSpPr>
        <p:spPr>
          <a:xfrm>
            <a:off x="-203202" y="837802"/>
            <a:ext cx="2226365" cy="753310"/>
          </a:xfrm>
        </p:spPr>
        <p:txBody>
          <a:bodyPr>
            <a:normAutofit/>
          </a:bodyPr>
          <a:lstStyle/>
          <a:p>
            <a:pPr marL="0" indent="0">
              <a:buNone/>
            </a:pPr>
            <a:r>
              <a:rPr lang="en-US" altLang="ja-JP" sz="3600" dirty="0">
                <a:solidFill>
                  <a:srgbClr val="525252"/>
                </a:solidFill>
                <a:latin typeface="メイリオ"/>
                <a:ea typeface="メイリオ"/>
                <a:cs typeface="メイリオ"/>
              </a:rPr>
              <a:t>【</a:t>
            </a:r>
            <a:r>
              <a:rPr lang="ja-JP" altLang="en-US" sz="3600" dirty="0">
                <a:solidFill>
                  <a:srgbClr val="525252"/>
                </a:solidFill>
                <a:latin typeface="メイリオ"/>
                <a:ea typeface="メイリオ"/>
                <a:cs typeface="メイリオ"/>
              </a:rPr>
              <a:t>提案</a:t>
            </a:r>
            <a:r>
              <a:rPr lang="en-US" altLang="ja-JP" sz="3600" dirty="0">
                <a:solidFill>
                  <a:srgbClr val="525252"/>
                </a:solidFill>
                <a:latin typeface="メイリオ"/>
                <a:ea typeface="メイリオ"/>
                <a:cs typeface="メイリオ"/>
              </a:rPr>
              <a:t>】</a:t>
            </a:r>
            <a:endParaRPr kumimoji="1" lang="en-US" altLang="ja-JP" sz="3600" dirty="0">
              <a:solidFill>
                <a:srgbClr val="525252"/>
              </a:solidFill>
              <a:latin typeface="メイリオ"/>
              <a:ea typeface="メイリオ"/>
              <a:cs typeface="メイリオ"/>
            </a:endParaRPr>
          </a:p>
        </p:txBody>
      </p:sp>
      <p:sp>
        <p:nvSpPr>
          <p:cNvPr id="4" name="テキスト ボックス 3"/>
          <p:cNvSpPr txBox="1"/>
          <p:nvPr/>
        </p:nvSpPr>
        <p:spPr>
          <a:xfrm>
            <a:off x="239300" y="1464322"/>
            <a:ext cx="8554954" cy="954107"/>
          </a:xfrm>
          <a:prstGeom prst="rect">
            <a:avLst/>
          </a:prstGeom>
          <a:solidFill>
            <a:schemeClr val="bg1"/>
          </a:solidFill>
          <a:ln w="57150" cap="rnd" cmpd="thickThin">
            <a:solidFill>
              <a:schemeClr val="bg1">
                <a:lumMod val="50000"/>
              </a:schemeClr>
            </a:solidFill>
            <a:round/>
          </a:ln>
        </p:spPr>
        <p:txBody>
          <a:bodyPr wrap="square" rtlCol="0">
            <a:spAutoFit/>
          </a:bodyPr>
          <a:lstStyle/>
          <a:p>
            <a:pPr algn="ctr"/>
            <a:r>
              <a:rPr lang="ja-JP" altLang="en-US" sz="2800" dirty="0">
                <a:latin typeface="メイリオ"/>
                <a:ea typeface="メイリオ"/>
                <a:cs typeface="メイリオ"/>
              </a:rPr>
              <a:t>乗り合いを通じて交通弱者を救う</a:t>
            </a:r>
            <a:endParaRPr lang="en-US" altLang="ja-JP" sz="2800" dirty="0">
              <a:latin typeface="メイリオ"/>
              <a:ea typeface="メイリオ"/>
              <a:cs typeface="メイリオ"/>
            </a:endParaRPr>
          </a:p>
          <a:p>
            <a:pPr algn="ctr"/>
            <a:r>
              <a:rPr kumimoji="1" lang="ja-JP" altLang="en-US" sz="2800" dirty="0">
                <a:latin typeface="メイリオ"/>
                <a:ea typeface="メイリオ"/>
                <a:cs typeface="メイリオ"/>
              </a:rPr>
              <a:t>市民同士の</a:t>
            </a:r>
            <a:r>
              <a:rPr kumimoji="1" lang="ja-JP" altLang="en-US" sz="2800" dirty="0" smtClean="0">
                <a:latin typeface="メイリオ"/>
                <a:ea typeface="メイリオ"/>
                <a:cs typeface="メイリオ"/>
              </a:rPr>
              <a:t>助け合い</a:t>
            </a:r>
            <a:r>
              <a:rPr lang="ja-JP" altLang="en-US" sz="2800" dirty="0" smtClean="0">
                <a:latin typeface="メイリオ"/>
                <a:ea typeface="メイリオ"/>
                <a:cs typeface="メイリオ"/>
              </a:rPr>
              <a:t>で</a:t>
            </a:r>
            <a:r>
              <a:rPr kumimoji="1" lang="ja-JP" altLang="en-US" sz="2800" dirty="0" smtClean="0">
                <a:latin typeface="メイリオ"/>
                <a:ea typeface="メイリオ"/>
                <a:cs typeface="メイリオ"/>
              </a:rPr>
              <a:t>新たな交通体系を創出</a:t>
            </a:r>
            <a:endParaRPr kumimoji="1" lang="en-US" altLang="ja-JP" sz="2800" dirty="0">
              <a:latin typeface="メイリオ"/>
              <a:ea typeface="メイリオ"/>
              <a:cs typeface="メイリオ"/>
            </a:endParaRPr>
          </a:p>
        </p:txBody>
      </p:sp>
      <p:sp>
        <p:nvSpPr>
          <p:cNvPr id="5" name="スライド番号プレースホルダー 4"/>
          <p:cNvSpPr>
            <a:spLocks noGrp="1"/>
          </p:cNvSpPr>
          <p:nvPr>
            <p:ph type="sldNum" sz="quarter" idx="12"/>
          </p:nvPr>
        </p:nvSpPr>
        <p:spPr/>
        <p:txBody>
          <a:bodyPr/>
          <a:lstStyle/>
          <a:p>
            <a:fld id="{34EE0B4D-4B59-374D-A284-0D27F4B4CF87}" type="slidenum">
              <a:rPr kumimoji="1" lang="ja-JP" altLang="en-US" smtClean="0"/>
              <a:t>29</a:t>
            </a:fld>
            <a:endParaRPr kumimoji="1" lang="ja-JP" altLang="en-US"/>
          </a:p>
        </p:txBody>
      </p:sp>
      <p:grpSp>
        <p:nvGrpSpPr>
          <p:cNvPr id="37" name="グループ化 36"/>
          <p:cNvGrpSpPr/>
          <p:nvPr/>
        </p:nvGrpSpPr>
        <p:grpSpPr>
          <a:xfrm>
            <a:off x="1675439" y="5093072"/>
            <a:ext cx="1375902" cy="1375902"/>
            <a:chOff x="1012400" y="4170880"/>
            <a:chExt cx="630275" cy="630275"/>
          </a:xfrm>
        </p:grpSpPr>
        <p:sp>
          <p:nvSpPr>
            <p:cNvPr id="38" name="円/楕円 37"/>
            <p:cNvSpPr/>
            <p:nvPr/>
          </p:nvSpPr>
          <p:spPr>
            <a:xfrm>
              <a:off x="1012400" y="4170880"/>
              <a:ext cx="630275" cy="630275"/>
            </a:xfrm>
            <a:prstGeom prst="ellipse">
              <a:avLst/>
            </a:prstGeom>
            <a:solidFill>
              <a:schemeClr val="accent1">
                <a:lumMod val="60000"/>
                <a:lumOff val="40000"/>
              </a:schemeClr>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9" name="Picture 20" descr="「イラスト　おばあさん」の画像検索結果"/>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24389" y="4180034"/>
              <a:ext cx="216969" cy="506564"/>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28" descr="「家　イラスト」の画像検索結果"/>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72759" y="4748029"/>
            <a:ext cx="737701" cy="7377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グループ化 80"/>
          <p:cNvGrpSpPr/>
          <p:nvPr/>
        </p:nvGrpSpPr>
        <p:grpSpPr>
          <a:xfrm>
            <a:off x="1798688" y="3916957"/>
            <a:ext cx="1420320" cy="1420320"/>
            <a:chOff x="2210880" y="3789514"/>
            <a:chExt cx="634531" cy="634531"/>
          </a:xfrm>
        </p:grpSpPr>
        <p:sp>
          <p:nvSpPr>
            <p:cNvPr id="82" name="円/楕円 81"/>
            <p:cNvSpPr/>
            <p:nvPr/>
          </p:nvSpPr>
          <p:spPr>
            <a:xfrm>
              <a:off x="2210880" y="3789514"/>
              <a:ext cx="634531" cy="634531"/>
            </a:xfrm>
            <a:prstGeom prst="ellipse">
              <a:avLst/>
            </a:prstGeom>
            <a:solidFill>
              <a:schemeClr val="tx2"/>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83" name="Picture 24" descr="関連画像"/>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6637" r="41220"/>
            <a:stretch/>
          </p:blipFill>
          <p:spPr bwMode="auto">
            <a:xfrm>
              <a:off x="2427129" y="3818713"/>
              <a:ext cx="227038" cy="529755"/>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図 35" descr="car_231.jpg"/>
          <p:cNvPicPr>
            <a:picLocks noChangeAspect="1"/>
          </p:cNvPicPr>
          <p:nvPr/>
        </p:nvPicPr>
        <p:blipFill>
          <a:blip r:embed="rId7" cstate="screen">
            <a:extLst>
              <a:ext uri="{BEBA8EAE-BF5A-486C-A8C5-ECC9F3942E4B}">
                <a14:imgProps xmlns:a14="http://schemas.microsoft.com/office/drawing/2010/main">
                  <a14:imgLayer r:embed="rId8">
                    <a14:imgEffect>
                      <a14:backgroundRemoval t="0" b="100000" l="0" r="100000">
                        <a14:foregroundMark x1="84400" y1="74400" x2="84400" y2="74400"/>
                        <a14:foregroundMark x1="18400" y1="76000" x2="18400" y2="76000"/>
                      </a14:backgroundRemoval>
                    </a14:imgEffect>
                  </a14:imgLayer>
                </a14:imgProps>
              </a:ext>
              <a:ext uri="{28A0092B-C50C-407E-A947-70E740481C1C}">
                <a14:useLocalDpi xmlns:a14="http://schemas.microsoft.com/office/drawing/2010/main"/>
              </a:ext>
            </a:extLst>
          </a:blip>
          <a:stretch>
            <a:fillRect/>
          </a:stretch>
        </p:blipFill>
        <p:spPr>
          <a:xfrm>
            <a:off x="149404" y="0"/>
            <a:ext cx="1012071" cy="1012071"/>
          </a:xfrm>
          <a:prstGeom prst="rect">
            <a:avLst/>
          </a:prstGeom>
        </p:spPr>
      </p:pic>
      <p:grpSp>
        <p:nvGrpSpPr>
          <p:cNvPr id="40" name="図形グループ 39"/>
          <p:cNvGrpSpPr/>
          <p:nvPr/>
        </p:nvGrpSpPr>
        <p:grpSpPr>
          <a:xfrm>
            <a:off x="7495230" y="110855"/>
            <a:ext cx="1648770" cy="1301337"/>
            <a:chOff x="7390543" y="144363"/>
            <a:chExt cx="1648770" cy="1301337"/>
          </a:xfrm>
        </p:grpSpPr>
        <p:sp>
          <p:nvSpPr>
            <p:cNvPr id="41" name="円/楕円 40"/>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2" name="図形グループ 41"/>
            <p:cNvGrpSpPr/>
            <p:nvPr/>
          </p:nvGrpSpPr>
          <p:grpSpPr>
            <a:xfrm>
              <a:off x="7552261" y="144363"/>
              <a:ext cx="1303216" cy="1301337"/>
              <a:chOff x="4690951" y="647548"/>
              <a:chExt cx="1303216" cy="1301337"/>
            </a:xfrm>
          </p:grpSpPr>
          <p:grpSp>
            <p:nvGrpSpPr>
              <p:cNvPr id="44" name="図形グループ 43"/>
              <p:cNvGrpSpPr/>
              <p:nvPr/>
            </p:nvGrpSpPr>
            <p:grpSpPr>
              <a:xfrm>
                <a:off x="4690951" y="1229090"/>
                <a:ext cx="1303216" cy="719795"/>
                <a:chOff x="4690951" y="1229090"/>
                <a:chExt cx="1303216" cy="719795"/>
              </a:xfrm>
            </p:grpSpPr>
            <p:pic>
              <p:nvPicPr>
                <p:cNvPr id="46" name="図 45" descr="119059m.jpg"/>
                <p:cNvPicPr>
                  <a:picLocks noChangeAspect="1"/>
                </p:cNvPicPr>
                <p:nvPr/>
              </p:nvPicPr>
              <p:blipFill>
                <a:blip r:embed="rId9" cstate="screen">
                  <a:extLst>
                    <a:ext uri="{BEBA8EAE-BF5A-486C-A8C5-ECC9F3942E4B}">
                      <a14:imgProps xmlns:a14="http://schemas.microsoft.com/office/drawing/2010/main">
                        <a14:imgLayer r:embed="rId10">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47" name="図 46" descr="119059m.jpg"/>
                <p:cNvPicPr>
                  <a:picLocks noChangeAspect="1"/>
                </p:cNvPicPr>
                <p:nvPr/>
              </p:nvPicPr>
              <p:blipFill>
                <a:blip r:embed="rId9" cstate="screen">
                  <a:extLst>
                    <a:ext uri="{BEBA8EAE-BF5A-486C-A8C5-ECC9F3942E4B}">
                      <a14:imgProps xmlns:a14="http://schemas.microsoft.com/office/drawing/2010/main">
                        <a14:imgLayer r:embed="rId11">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45" name="図 44" descr="30571.png"/>
              <p:cNvPicPr>
                <a:picLocks noChangeAspect="1"/>
              </p:cNvPicPr>
              <p:nvPr/>
            </p:nvPicPr>
            <p:blipFill>
              <a:blip r:embed="rId12" cstate="screen">
                <a:duotone>
                  <a:schemeClr val="accent1">
                    <a:shade val="45000"/>
                    <a:satMod val="135000"/>
                  </a:schemeClr>
                  <a:prstClr val="white"/>
                </a:duotone>
                <a:alphaModFix/>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43" name="角丸四角形 42"/>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ライド</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grpSp>
        <p:nvGrpSpPr>
          <p:cNvPr id="12" name="図形グループ 11"/>
          <p:cNvGrpSpPr/>
          <p:nvPr/>
        </p:nvGrpSpPr>
        <p:grpSpPr>
          <a:xfrm>
            <a:off x="2871081" y="3361040"/>
            <a:ext cx="712225" cy="641720"/>
            <a:chOff x="2871081" y="3361040"/>
            <a:chExt cx="712225" cy="641720"/>
          </a:xfrm>
        </p:grpSpPr>
        <p:sp>
          <p:nvSpPr>
            <p:cNvPr id="68" name="円形吹き出し 67"/>
            <p:cNvSpPr/>
            <p:nvPr/>
          </p:nvSpPr>
          <p:spPr>
            <a:xfrm>
              <a:off x="2871081" y="3361040"/>
              <a:ext cx="712225" cy="641720"/>
            </a:xfrm>
            <a:prstGeom prst="wedgeEllipseCallout">
              <a:avLst>
                <a:gd name="adj1" fmla="val -44595"/>
                <a:gd name="adj2" fmla="val 54385"/>
              </a:avLst>
            </a:prstGeom>
            <a:solidFill>
              <a:schemeClr val="tx2"/>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49" name="図 48"/>
            <p:cNvPicPr>
              <a:picLocks noChangeAspect="1"/>
            </p:cNvPicPr>
            <p:nvPr/>
          </p:nvPicPr>
          <p:blipFill>
            <a:blip r:embed="rId3"/>
            <a:stretch>
              <a:fillRect/>
            </a:stretch>
          </p:blipFill>
          <p:spPr>
            <a:xfrm>
              <a:off x="2990643" y="3445350"/>
              <a:ext cx="473101" cy="473101"/>
            </a:xfrm>
            <a:prstGeom prst="rect">
              <a:avLst/>
            </a:prstGeom>
          </p:spPr>
        </p:pic>
      </p:grpSp>
      <p:grpSp>
        <p:nvGrpSpPr>
          <p:cNvPr id="13" name="図形グループ 12"/>
          <p:cNvGrpSpPr/>
          <p:nvPr/>
        </p:nvGrpSpPr>
        <p:grpSpPr>
          <a:xfrm>
            <a:off x="3051341" y="5970507"/>
            <a:ext cx="712225" cy="641720"/>
            <a:chOff x="2773517" y="6086729"/>
            <a:chExt cx="712225" cy="641720"/>
          </a:xfrm>
        </p:grpSpPr>
        <p:sp>
          <p:nvSpPr>
            <p:cNvPr id="65" name="円形吹き出し 64"/>
            <p:cNvSpPr/>
            <p:nvPr/>
          </p:nvSpPr>
          <p:spPr>
            <a:xfrm>
              <a:off x="2773517" y="6086729"/>
              <a:ext cx="712225" cy="641720"/>
            </a:xfrm>
            <a:prstGeom prst="wedgeEllipseCallout">
              <a:avLst>
                <a:gd name="adj1" fmla="val -62653"/>
                <a:gd name="adj2" fmla="val -29550"/>
              </a:avLst>
            </a:prstGeom>
            <a:solidFill>
              <a:schemeClr val="accent1">
                <a:lumMod val="60000"/>
                <a:lumOff val="40000"/>
              </a:schemeClr>
            </a:solidFill>
            <a:ln w="3810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1" name="図 50"/>
            <p:cNvPicPr>
              <a:picLocks noChangeAspect="1"/>
            </p:cNvPicPr>
            <p:nvPr/>
          </p:nvPicPr>
          <p:blipFill>
            <a:blip r:embed="rId3"/>
            <a:stretch>
              <a:fillRect/>
            </a:stretch>
          </p:blipFill>
          <p:spPr>
            <a:xfrm>
              <a:off x="2893079" y="6171039"/>
              <a:ext cx="473101" cy="473101"/>
            </a:xfrm>
            <a:prstGeom prst="rect">
              <a:avLst/>
            </a:prstGeom>
          </p:spPr>
        </p:pic>
      </p:grpSp>
      <p:pic>
        <p:nvPicPr>
          <p:cNvPr id="75" name="Picture 36" descr="「車　イラスト」の画像検索結果"/>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138215" y="4510998"/>
            <a:ext cx="1148512" cy="114851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36" descr="「車　イラスト」の画像検索結果"/>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138215" y="4510998"/>
            <a:ext cx="1148512" cy="1148512"/>
          </a:xfrm>
          <a:prstGeom prst="rect">
            <a:avLst/>
          </a:prstGeom>
          <a:noFill/>
          <a:extLst>
            <a:ext uri="{909E8E84-426E-40dd-AFC4-6F175D3DCCD1}">
              <a14:hiddenFill xmlns:a14="http://schemas.microsoft.com/office/drawing/2010/main">
                <a:solidFill>
                  <a:srgbClr val="FFFFFF"/>
                </a:solidFill>
              </a14:hiddenFill>
            </a:ext>
          </a:extLst>
        </p:spPr>
      </p:pic>
      <p:pic>
        <p:nvPicPr>
          <p:cNvPr id="58" name="図 5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2539141" y="5276579"/>
            <a:ext cx="903004" cy="642136"/>
          </a:xfrm>
          <a:prstGeom prst="rect">
            <a:avLst/>
          </a:prstGeom>
        </p:spPr>
      </p:pic>
    </p:spTree>
    <p:extLst>
      <p:ext uri="{BB962C8B-B14F-4D97-AF65-F5344CB8AC3E}">
        <p14:creationId xmlns:p14="http://schemas.microsoft.com/office/powerpoint/2010/main" val="2248569990"/>
      </p:ext>
    </p:extLst>
  </p:cSld>
  <p:clrMapOvr>
    <a:masterClrMapping/>
  </p:clrMapOvr>
  <p:transition xmlns:p14="http://schemas.microsoft.com/office/powerpoint/2010/main" spd="slow">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623E-7 -3.78153E-6 C 0.00625 0.0088 0.00834 0.00556 0.01893 0.00672 C 0.02727 0.00857 0.03578 0.01088 0.04463 0.0132 C 0.05835 0.0213 0.07451 0.02014 0.0884 0.0206 C 0.11549 0.0287 0.14363 0.01667 0.17072 0.02477 C 0.1926 0.03865 0.2164 0.02685 0.23897 0.02199 C 0.24852 0.01644 0.26224 0.01644 0.2718 0.01574 C 0.27909 0.01134 0.28708 0.01227 0.29472 0.00926 C 0.31122 0.00162 0.32789 -0.0037 0.34526 -0.00671 C 0.34613 -0.00717 0.34839 -0.00763 0.34839 -0.0074 " pathEditMode="relative" rAng="0" ptsTypes="fffffffffA">
                                      <p:cBhvr>
                                        <p:cTn id="6" dur="2000" fill="hold"/>
                                        <p:tgtEl>
                                          <p:spTgt spid="57"/>
                                        </p:tgtEl>
                                        <p:attrNameLst>
                                          <p:attrName>ppt_x</p:attrName>
                                          <p:attrName>ppt_y</p:attrName>
                                        </p:attrNameLst>
                                      </p:cBhvr>
                                      <p:rCtr x="17419" y="1551"/>
                                    </p:animMotion>
                                  </p:childTnLst>
                                </p:cTn>
                              </p:par>
                              <p:par>
                                <p:cTn id="7" presetID="0" presetClass="path" presetSubtype="0" accel="50000" decel="50000" fill="hold" nodeType="withEffect">
                                  <p:stCondLst>
                                    <p:cond delay="0"/>
                                  </p:stCondLst>
                                  <p:childTnLst>
                                    <p:animMotion origin="layout" path="M 0.04481 -0.00277 C 0.0587 -0.00208 0.07155 0.00232 0.08562 0.00301 C 0.09361 0.00602 0.10212 0.0051 0.11046 0.00648 C 0.14467 0.00625 0.17888 0.0088 0.2131 0.00463 C 0.22074 0.00394 0.22786 -0.00208 0.23533 -0.00393 C 0.24245 -0.00555 0.25669 -0.00555 0.26068 -0.00578 C 0.26572 -0.00601 0.2685 -0.0074 0.27284 -0.00902 C 0.28135 -0.01249 0.29368 -0.01226 0.30167 -0.01249 C 0.31 -0.01411 0.3173 -0.01458 0.32616 -0.01458 " pathEditMode="relative" rAng="0" ptsTypes="ffffffffA">
                                      <p:cBhvr>
                                        <p:cTn id="8" dur="2000" fill="hold"/>
                                        <p:tgtEl>
                                          <p:spTgt spid="75"/>
                                        </p:tgtEl>
                                        <p:attrNameLst>
                                          <p:attrName>ppt_x</p:attrName>
                                          <p:attrName>ppt_y</p:attrName>
                                        </p:attrNameLst>
                                      </p:cBhvr>
                                      <p:rCtr x="14067" y="-23"/>
                                    </p:animMotion>
                                  </p:childTnLst>
                                </p:cTn>
                              </p:par>
                              <p:par>
                                <p:cTn id="9" presetID="0" presetClass="path" presetSubtype="0" accel="50000" decel="50000" fill="hold" nodeType="withEffect">
                                  <p:stCondLst>
                                    <p:cond delay="800"/>
                                  </p:stCondLst>
                                  <p:childTnLst>
                                    <p:animMotion origin="layout" path="M 0.03717 -0.00578 C 0.05766 -0.0074 0.07902 -0.00578 0.10004 -0.01018 C 0.10525 -0.01018 0.1148 -0.01249 0.1148 -0.0111 C 0.12227 -0.02013 0.1313 -0.01782 0.13911 -0.01874 C 0.16134 -0.03286 0.15266 -0.02383 0.19938 -0.02522 C 0.20632 -0.0354 0.21362 -0.03795 0.22143 -0.03934 C 0.22994 -0.05322 0.23793 -0.05438 0.24731 -0.05716 C 0.26329 -0.06109 0.27909 -0.06572 0.29577 -0.06572 " pathEditMode="relative" rAng="0" ptsTypes="fffffffA">
                                      <p:cBhvr>
                                        <p:cTn id="10" dur="2000" fill="hold"/>
                                        <p:tgtEl>
                                          <p:spTgt spid="58"/>
                                        </p:tgtEl>
                                        <p:attrNameLst>
                                          <p:attrName>ppt_x</p:attrName>
                                          <p:attrName>ppt_y</p:attrName>
                                        </p:attrNameLst>
                                      </p:cBhvr>
                                      <p:rCtr x="12921" y="-3009"/>
                                    </p:animMotion>
                                  </p:childTnLst>
                                </p:cTn>
                              </p:par>
                              <p:par>
                                <p:cTn id="11" presetID="0" presetClass="path" presetSubtype="0" accel="50000" decel="50000" fill="hold" nodeType="withEffect">
                                  <p:stCondLst>
                                    <p:cond delay="800"/>
                                  </p:stCondLst>
                                  <p:childTnLst>
                                    <p:animMotion origin="layout" path="M -3.06356E-6 9.92826E-7 C 0.00417 -0.00509 0.01268 -0.03657 0.01685 -0.03657 C 0.02519 -0.04027 0.033 -0.0442 0.04082 -0.0442 C 0.05054 -0.06804 0.0429 -0.05578 0.06548 -0.0604 C 0.10525 -0.06434 0.08059 -0.0604 0.10959 -0.06804 C 0.13217 -0.11919 0.15735 -0.11109 0.18062 -0.11919 C 0.20302 -0.1576 0.24349 -0.12705 0.26763 -0.13099 C 0.28048 -0.1576 0.29403 -0.1576 0.30758 -0.1576 C 0.31226 -0.1576 0.31035 -0.1576 0.31383 -0.1576 " pathEditMode="relative" rAng="0" ptsTypes="ffffffffA">
                                      <p:cBhvr>
                                        <p:cTn id="12" dur="2000" fill="hold"/>
                                        <p:tgtEl>
                                          <p:spTgt spid="78"/>
                                        </p:tgtEl>
                                        <p:attrNameLst>
                                          <p:attrName>ppt_x</p:attrName>
                                          <p:attrName>ppt_y</p:attrName>
                                        </p:attrNameLst>
                                      </p:cBhvr>
                                      <p:rCtr x="15683" y="-7892"/>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8.33623E-7 0.01852 C 0.01251 0.02014 0.02553 0.02083 0.03908 0.02106 C 0.04446 0.02152 0.0495 0.02199 0.05505 0.02222 C 0.0752 0.025 0.10438 0.0243 0.12539 0.02453 C 0.19173 0.02453 0.24401 0.0243 0.30584 0.02291 C 0.32042 0.02176 0.30462 0.02291 0.34144 0.02222 C 0.34769 0.02222 0.35394 0.02129 0.3602 0.02106 C 0.38277 0.02014 0.40552 0.01921 0.42845 0.01875 C 0.43852 0.01828 0.44547 0.01782 0.45641 0.01759 C 0.47135 0.01666 0.46475 0.0169 0.47603 0.01643 C 0.48142 0.01574 0.48836 0.01574 0.49427 0.01574 " pathEditMode="relative" rAng="0" ptsTypes="ffffffffffA">
                                      <p:cBhvr>
                                        <p:cTn id="36" dur="1500" fill="hold"/>
                                        <p:tgtEl>
                                          <p:spTgt spid="81"/>
                                        </p:tgtEl>
                                        <p:attrNameLst>
                                          <p:attrName>ppt_x</p:attrName>
                                          <p:attrName>ppt_y</p:attrName>
                                        </p:attrNameLst>
                                      </p:cBhvr>
                                      <p:rCtr x="24713" y="185"/>
                                    </p:animMotion>
                                  </p:childTnLst>
                                </p:cTn>
                              </p:par>
                              <p:par>
                                <p:cTn id="37" presetID="0" presetClass="path" presetSubtype="0" accel="50000" decel="50000" fill="hold" nodeType="withEffect">
                                  <p:stCondLst>
                                    <p:cond delay="0"/>
                                  </p:stCondLst>
                                  <p:childTnLst>
                                    <p:animMotion origin="layout" path="M -3.06356E-6 9.7894E-7 C 0.00556 0.0044 0.03126 -0.00324 0.03838 -0.00347 C 0.05002 -0.00787 0.06148 -0.00903 0.07364 -0.00972 C 0.08128 -0.01366 0.08892 -0.01551 0.09691 -0.01736 C 0.10368 -0.02176 0.11081 -0.02523 0.11793 -0.02754 C 0.12314 -0.02962 0.12835 -0.02916 0.13373 -0.03124 C 0.13859 -0.03425 0.14293 -0.0412 0.14832 -0.04374 C 0.1537 -0.04652 0.15909 -0.04837 0.16447 -0.05254 C 0.16777 -0.05948 0.17454 -0.06249 0.17923 -0.06388 C 0.18357 -0.06897 0.18774 -0.07221 0.19278 -0.07406 C 0.20129 -0.08262 0.21067 -0.08586 0.2197 -0.09142 C 0.22612 -0.09581 0.23272 -0.09951 0.23967 -0.10252 C 0.24384 -0.10785 0.24766 -0.109 0.25252 -0.11039 C 0.25929 -0.11595 0.25148 -0.11039 0.26155 -0.11386 C 0.26746 -0.11664 0.26312 -0.11618 0.2685 -0.11919 C 0.27249 -0.1215 0.27666 -0.12243 0.28083 -0.12381 C 0.28326 -0.12729 0.28552 -0.12914 0.28864 -0.13006 C 0.29194 -0.13492 0.29524 -0.13909 0.29959 -0.14025 C 0.30236 -0.14441 0.30601 -0.14557 0.30966 -0.14811 C 0.31105 -0.14904 0.31383 -0.14973 0.31383 -0.15251 " pathEditMode="relative" rAng="0" ptsTypes="fffffffffffffffffffA">
                                      <p:cBhvr>
                                        <p:cTn id="38" dur="1500" fill="hold"/>
                                        <p:tgtEl>
                                          <p:spTgt spid="37"/>
                                        </p:tgtEl>
                                        <p:attrNameLst>
                                          <p:attrName>ppt_x</p:attrName>
                                          <p:attrName>ppt_y</p:attrName>
                                        </p:attrNameLst>
                                      </p:cBhvr>
                                      <p:rCtr x="15683" y="-7406"/>
                                    </p:animMotion>
                                  </p:childTnLst>
                                </p:cTn>
                              </p:par>
                              <p:par>
                                <p:cTn id="39" presetID="0" presetClass="path" presetSubtype="0" accel="50000" decel="50000" fill="hold" nodeType="withEffect">
                                  <p:stCondLst>
                                    <p:cond delay="0"/>
                                  </p:stCondLst>
                                  <p:childTnLst>
                                    <p:animMotion origin="layout" path="M -7.74575E-7 -3.59639E-6 C 0.02761 0.00024 0.0554 -3.59639E-6 0.08319 0.00093 C 0.08788 0.00093 0.09465 0.0044 0.09951 0.00556 C 0.10281 0.00625 0.10907 0.00787 0.10907 0.0081 C 0.21448 0.00533 0.17645 0.0088 0.22317 0.0044 C 0.23897 0.00162 0.25495 -0.00277 0.2711 -0.00578 C 0.27596 -0.00879 0.27041 -0.00601 0.28135 -0.0081 C 0.29246 -0.01064 0.30375 -0.01481 0.31539 -0.01735 C 0.32546 -0.02476 0.34908 -0.0236 0.35707 -0.02383 C 0.36506 -0.02592 0.36975 -0.02592 0.37913 -0.02592 " pathEditMode="relative" rAng="0" ptsTypes="fffffffffA">
                                      <p:cBhvr>
                                        <p:cTn id="40" dur="1500" fill="hold"/>
                                        <p:tgtEl>
                                          <p:spTgt spid="84"/>
                                        </p:tgtEl>
                                        <p:attrNameLst>
                                          <p:attrName>ppt_x</p:attrName>
                                          <p:attrName>ppt_y</p:attrName>
                                        </p:attrNameLst>
                                      </p:cBhvr>
                                      <p:rCtr x="18948" y="-856"/>
                                    </p:animMotion>
                                  </p:childTnLst>
                                </p:cTn>
                              </p:par>
                              <p:par>
                                <p:cTn id="41" presetID="1" presetClass="exit" presetSubtype="0" fill="hold"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419567" y="-464949"/>
            <a:ext cx="10103617" cy="7597949"/>
          </a:xfrm>
          <a:prstGeom prst="rect">
            <a:avLst/>
          </a:prstGeom>
          <a:solidFill>
            <a:srgbClr val="BDCF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雲 28"/>
          <p:cNvSpPr/>
          <p:nvPr/>
        </p:nvSpPr>
        <p:spPr>
          <a:xfrm rot="174941">
            <a:off x="-79379" y="691433"/>
            <a:ext cx="9253144" cy="3424748"/>
          </a:xfrm>
          <a:prstGeom prst="cloud">
            <a:avLst/>
          </a:prstGeom>
          <a:solidFill>
            <a:schemeClr val="tx1">
              <a:lumMod val="25000"/>
              <a:lumOff val="75000"/>
              <a:alpha val="80000"/>
            </a:schemeClr>
          </a:solidFill>
          <a:ln>
            <a:noFill/>
          </a:ln>
          <a:effectLst>
            <a:outerShdw blurRad="40000" dist="127000" dir="28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363313" y="2726393"/>
            <a:ext cx="184666" cy="369332"/>
          </a:xfrm>
          <a:prstGeom prst="rect">
            <a:avLst/>
          </a:prstGeom>
          <a:noFill/>
        </p:spPr>
        <p:txBody>
          <a:bodyPr wrap="none" rtlCol="0">
            <a:spAutoFit/>
          </a:bodyPr>
          <a:lstStyle/>
          <a:p>
            <a:endParaRPr kumimoji="1" lang="ja-JP" altLang="en-US"/>
          </a:p>
        </p:txBody>
      </p:sp>
      <p:sp>
        <p:nvSpPr>
          <p:cNvPr id="3" name="スライド番号プレースホルダー 2"/>
          <p:cNvSpPr>
            <a:spLocks noGrp="1"/>
          </p:cNvSpPr>
          <p:nvPr>
            <p:ph type="sldNum" sz="quarter" idx="12"/>
          </p:nvPr>
        </p:nvSpPr>
        <p:spPr/>
        <p:txBody>
          <a:bodyPr/>
          <a:lstStyle/>
          <a:p>
            <a:fld id="{34EE0B4D-4B59-374D-A284-0D27F4B4CF87}" type="slidenum">
              <a:rPr kumimoji="1" lang="ja-JP" altLang="en-US" smtClean="0"/>
              <a:t>3</a:t>
            </a:fld>
            <a:endParaRPr kumimoji="1" lang="ja-JP" altLang="en-US" dirty="0"/>
          </a:p>
        </p:txBody>
      </p:sp>
      <p:sp>
        <p:nvSpPr>
          <p:cNvPr id="11" name="円形吹き出し 10"/>
          <p:cNvSpPr/>
          <p:nvPr/>
        </p:nvSpPr>
        <p:spPr>
          <a:xfrm>
            <a:off x="824338" y="2893714"/>
            <a:ext cx="4044320" cy="606778"/>
          </a:xfrm>
          <a:prstGeom prst="wedgeEllipseCallout">
            <a:avLst>
              <a:gd name="adj1" fmla="val 40577"/>
              <a:gd name="adj2" fmla="val 22339"/>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a:solidFill>
                  <a:schemeClr val="tx1"/>
                </a:solidFill>
                <a:latin typeface="メイリオ"/>
                <a:ea typeface="メイリオ"/>
                <a:cs typeface="メイリオ"/>
              </a:rPr>
              <a:t>少子高齢化</a:t>
            </a:r>
            <a:endParaRPr kumimoji="1" lang="ja-JP" altLang="en-US" sz="3600" dirty="0">
              <a:solidFill>
                <a:schemeClr val="tx1"/>
              </a:solidFill>
              <a:latin typeface="メイリオ"/>
              <a:ea typeface="メイリオ"/>
              <a:cs typeface="メイリオ"/>
            </a:endParaRPr>
          </a:p>
        </p:txBody>
      </p:sp>
      <p:sp>
        <p:nvSpPr>
          <p:cNvPr id="12" name="円形吹き出し 11"/>
          <p:cNvSpPr/>
          <p:nvPr/>
        </p:nvSpPr>
        <p:spPr>
          <a:xfrm>
            <a:off x="-17324" y="1606644"/>
            <a:ext cx="3518930" cy="606778"/>
          </a:xfrm>
          <a:prstGeom prst="wedgeEllipseCallout">
            <a:avLst>
              <a:gd name="adj1" fmla="val 36802"/>
              <a:gd name="adj2" fmla="val 27946"/>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600" dirty="0">
              <a:ln w="18415" cmpd="sng">
                <a:noFill/>
                <a:prstDash val="solid"/>
              </a:ln>
              <a:solidFill>
                <a:schemeClr val="tx1"/>
              </a:solidFill>
              <a:effectLst>
                <a:outerShdw blurRad="63500" dir="3600000" algn="tl" rotWithShape="0">
                  <a:srgbClr val="000000">
                    <a:alpha val="70000"/>
                  </a:srgbClr>
                </a:outerShdw>
              </a:effectLst>
              <a:latin typeface="メイリオ"/>
              <a:ea typeface="メイリオ"/>
              <a:cs typeface="メイリオ"/>
            </a:endParaRPr>
          </a:p>
        </p:txBody>
      </p:sp>
      <p:sp>
        <p:nvSpPr>
          <p:cNvPr id="13" name="円形吹き出し 12"/>
          <p:cNvSpPr/>
          <p:nvPr/>
        </p:nvSpPr>
        <p:spPr>
          <a:xfrm>
            <a:off x="3179449" y="2250643"/>
            <a:ext cx="2707580" cy="606778"/>
          </a:xfrm>
          <a:prstGeom prst="wedgeEllipseCallout">
            <a:avLst>
              <a:gd name="adj1" fmla="val -34880"/>
              <a:gd name="adj2" fmla="val 22797"/>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a:solidFill>
                  <a:schemeClr val="tx1"/>
                </a:solidFill>
                <a:latin typeface="メイリオ"/>
                <a:ea typeface="メイリオ"/>
                <a:cs typeface="メイリオ"/>
              </a:rPr>
              <a:t>歳入減少</a:t>
            </a:r>
            <a:endParaRPr kumimoji="1" lang="en-US" altLang="ja-JP" sz="3200" dirty="0">
              <a:solidFill>
                <a:schemeClr val="tx1"/>
              </a:solidFill>
              <a:latin typeface="メイリオ"/>
              <a:ea typeface="メイリオ"/>
              <a:cs typeface="メイリオ"/>
            </a:endParaRPr>
          </a:p>
        </p:txBody>
      </p:sp>
      <p:sp>
        <p:nvSpPr>
          <p:cNvPr id="14" name="円形吹き出し 13"/>
          <p:cNvSpPr/>
          <p:nvPr/>
        </p:nvSpPr>
        <p:spPr>
          <a:xfrm>
            <a:off x="2578633" y="1650398"/>
            <a:ext cx="3883850" cy="606778"/>
          </a:xfrm>
          <a:prstGeom prst="wedgeEllipseCallout">
            <a:avLst>
              <a:gd name="adj1" fmla="val -43801"/>
              <a:gd name="adj2" fmla="val 19557"/>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latin typeface="メイリオ"/>
                <a:ea typeface="メイリオ"/>
                <a:cs typeface="メイリオ"/>
              </a:rPr>
              <a:t>インフラ老朽化</a:t>
            </a:r>
            <a:endParaRPr kumimoji="1" lang="ja-JP" altLang="en-US" sz="2400" dirty="0">
              <a:solidFill>
                <a:schemeClr val="tx1"/>
              </a:solidFill>
              <a:latin typeface="メイリオ"/>
              <a:ea typeface="メイリオ"/>
              <a:cs typeface="メイリオ"/>
            </a:endParaRPr>
          </a:p>
        </p:txBody>
      </p:sp>
      <p:sp>
        <p:nvSpPr>
          <p:cNvPr id="15" name="円形吹き出し 14"/>
          <p:cNvSpPr/>
          <p:nvPr/>
        </p:nvSpPr>
        <p:spPr>
          <a:xfrm>
            <a:off x="4533239" y="2625633"/>
            <a:ext cx="4944081" cy="606778"/>
          </a:xfrm>
          <a:prstGeom prst="wedgeEllipseCallout">
            <a:avLst>
              <a:gd name="adj1" fmla="val 33441"/>
              <a:gd name="adj2" fmla="val 24208"/>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solidFill>
                  <a:schemeClr val="tx1"/>
                </a:solidFill>
                <a:latin typeface="メイリオ"/>
                <a:ea typeface="メイリオ"/>
                <a:cs typeface="メイリオ"/>
              </a:rPr>
              <a:t>空き空間増加</a:t>
            </a:r>
            <a:endParaRPr kumimoji="1" lang="ja-JP" altLang="en-US" sz="3200" dirty="0">
              <a:solidFill>
                <a:schemeClr val="tx1"/>
              </a:solidFill>
              <a:latin typeface="メイリオ"/>
              <a:ea typeface="メイリオ"/>
              <a:cs typeface="メイリオ"/>
            </a:endParaRPr>
          </a:p>
        </p:txBody>
      </p:sp>
      <p:sp>
        <p:nvSpPr>
          <p:cNvPr id="16" name="円形吹き出し 15"/>
          <p:cNvSpPr/>
          <p:nvPr/>
        </p:nvSpPr>
        <p:spPr>
          <a:xfrm>
            <a:off x="5610629" y="1606644"/>
            <a:ext cx="3584710" cy="606778"/>
          </a:xfrm>
          <a:prstGeom prst="wedgeEllipseCallout">
            <a:avLst>
              <a:gd name="adj1" fmla="val -33801"/>
              <a:gd name="adj2" fmla="val 20928"/>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4000" dirty="0">
                <a:solidFill>
                  <a:schemeClr val="tx1"/>
                </a:solidFill>
                <a:latin typeface="メイリオ"/>
                <a:ea typeface="メイリオ"/>
                <a:cs typeface="メイリオ"/>
              </a:rPr>
              <a:t>人材不足</a:t>
            </a:r>
            <a:endParaRPr kumimoji="1" lang="en-US" altLang="ja-JP" sz="4000" dirty="0">
              <a:solidFill>
                <a:schemeClr val="tx1"/>
              </a:solidFill>
              <a:latin typeface="メイリオ"/>
              <a:ea typeface="メイリオ"/>
              <a:cs typeface="メイリオ"/>
            </a:endParaRPr>
          </a:p>
        </p:txBody>
      </p:sp>
      <p:grpSp>
        <p:nvGrpSpPr>
          <p:cNvPr id="30" name="図形グループ 29"/>
          <p:cNvGrpSpPr/>
          <p:nvPr/>
        </p:nvGrpSpPr>
        <p:grpSpPr>
          <a:xfrm>
            <a:off x="3379081" y="903082"/>
            <a:ext cx="2231548" cy="693324"/>
            <a:chOff x="168805" y="249485"/>
            <a:chExt cx="2615515" cy="693324"/>
          </a:xfrm>
        </p:grpSpPr>
        <p:sp>
          <p:nvSpPr>
            <p:cNvPr id="22" name="正方形/長方形 21"/>
            <p:cNvSpPr/>
            <p:nvPr/>
          </p:nvSpPr>
          <p:spPr>
            <a:xfrm>
              <a:off x="168805" y="249485"/>
              <a:ext cx="2615515" cy="693324"/>
            </a:xfrm>
            <a:prstGeom prst="rect">
              <a:avLst/>
            </a:prstGeom>
            <a:solidFill>
              <a:schemeClr val="bg1">
                <a:alpha val="54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312412" y="314249"/>
              <a:ext cx="2320719" cy="523220"/>
            </a:xfrm>
            <a:prstGeom prst="rect">
              <a:avLst/>
            </a:prstGeom>
            <a:noFill/>
          </p:spPr>
          <p:txBody>
            <a:bodyPr wrap="none" rtlCol="0">
              <a:spAutoFit/>
            </a:bodyPr>
            <a:lstStyle/>
            <a:p>
              <a:r>
                <a:rPr kumimoji="1" lang="ja-JP" altLang="en-US" sz="2800" dirty="0">
                  <a:solidFill>
                    <a:schemeClr val="bg2">
                      <a:lumMod val="75000"/>
                    </a:schemeClr>
                  </a:solidFill>
                  <a:latin typeface="メイリオ"/>
                  <a:ea typeface="メイリオ"/>
                  <a:cs typeface="メイリオ"/>
                </a:rPr>
                <a:t>日本の将来</a:t>
              </a:r>
            </a:p>
          </p:txBody>
        </p:sp>
      </p:grpSp>
      <p:pic>
        <p:nvPicPr>
          <p:cNvPr id="26" name="図 25" descr="atama_kakaeru_ma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2483" y="3303367"/>
            <a:ext cx="1447744" cy="1447744"/>
          </a:xfrm>
          <a:prstGeom prst="rect">
            <a:avLst/>
          </a:prstGeom>
        </p:spPr>
      </p:pic>
      <p:sp>
        <p:nvSpPr>
          <p:cNvPr id="32" name="テキスト ボックス 31"/>
          <p:cNvSpPr txBox="1"/>
          <p:nvPr/>
        </p:nvSpPr>
        <p:spPr>
          <a:xfrm>
            <a:off x="870116" y="4535647"/>
            <a:ext cx="5262979" cy="646331"/>
          </a:xfrm>
          <a:prstGeom prst="rect">
            <a:avLst/>
          </a:prstGeom>
          <a:noFill/>
        </p:spPr>
        <p:txBody>
          <a:bodyPr wrap="none" rtlCol="0">
            <a:spAutoFit/>
          </a:bodyPr>
          <a:lstStyle/>
          <a:p>
            <a:r>
              <a:rPr kumimoji="1" lang="ja-JP" altLang="en-US" sz="3600" dirty="0">
                <a:solidFill>
                  <a:schemeClr val="accent1">
                    <a:lumMod val="75000"/>
                  </a:schemeClr>
                </a:solidFill>
                <a:latin typeface="メイリオ"/>
                <a:ea typeface="メイリオ"/>
                <a:cs typeface="メイリオ"/>
              </a:rPr>
              <a:t>土浦市も例外ではない！</a:t>
            </a:r>
          </a:p>
        </p:txBody>
      </p:sp>
      <p:sp>
        <p:nvSpPr>
          <p:cNvPr id="36" name="正方形/長方形 35"/>
          <p:cNvSpPr/>
          <p:nvPr/>
        </p:nvSpPr>
        <p:spPr>
          <a:xfrm>
            <a:off x="675266" y="5668652"/>
            <a:ext cx="7729107" cy="1077218"/>
          </a:xfrm>
          <a:prstGeom prst="rect">
            <a:avLst/>
          </a:prstGeom>
        </p:spPr>
        <p:txBody>
          <a:bodyPr wrap="square">
            <a:spAutoFit/>
          </a:bodyPr>
          <a:lstStyle/>
          <a:p>
            <a:pPr lvl="0" algn="ctr"/>
            <a:r>
              <a:rPr lang="ja-JP" altLang="en-US" sz="3200" dirty="0" smtClean="0">
                <a:latin typeface="メイリオ"/>
                <a:ea typeface="メイリオ"/>
                <a:cs typeface="メイリオ"/>
              </a:rPr>
              <a:t>持続可能な都市の実現に向けて</a:t>
            </a:r>
            <a:endParaRPr lang="en-US" altLang="ja-JP" sz="3200" dirty="0" smtClean="0">
              <a:latin typeface="メイリオ"/>
              <a:ea typeface="メイリオ"/>
              <a:cs typeface="メイリオ"/>
            </a:endParaRPr>
          </a:p>
          <a:p>
            <a:pPr lvl="0" algn="ctr"/>
            <a:r>
              <a:rPr lang="ja-JP" altLang="en-US" sz="3200" dirty="0" smtClean="0">
                <a:latin typeface="メイリオ"/>
                <a:ea typeface="メイリオ"/>
                <a:cs typeface="メイリオ"/>
              </a:rPr>
              <a:t>まちづくり</a:t>
            </a:r>
            <a:r>
              <a:rPr lang="ja-JP" altLang="en-US" sz="3200" dirty="0">
                <a:latin typeface="メイリオ"/>
                <a:ea typeface="メイリオ"/>
                <a:cs typeface="メイリオ"/>
              </a:rPr>
              <a:t>に求められる新しいカタチ</a:t>
            </a:r>
            <a:endParaRPr lang="en-US" altLang="ja-JP" sz="3200" dirty="0">
              <a:latin typeface="メイリオ"/>
              <a:ea typeface="メイリオ"/>
              <a:cs typeface="メイリオ"/>
            </a:endParaRPr>
          </a:p>
        </p:txBody>
      </p:sp>
      <p:sp>
        <p:nvSpPr>
          <p:cNvPr id="40" name="六角形 39"/>
          <p:cNvSpPr/>
          <p:nvPr/>
        </p:nvSpPr>
        <p:spPr>
          <a:xfrm>
            <a:off x="8692261" y="3415046"/>
            <a:ext cx="90075" cy="85063"/>
          </a:xfrm>
          <a:prstGeom prst="hexagon">
            <a:avLst/>
          </a:prstGeom>
          <a:solidFill>
            <a:schemeClr val="bg1">
              <a:lumMod val="50000"/>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六角形 41"/>
          <p:cNvSpPr/>
          <p:nvPr/>
        </p:nvSpPr>
        <p:spPr>
          <a:xfrm>
            <a:off x="8539807" y="3569934"/>
            <a:ext cx="90075" cy="85063"/>
          </a:xfrm>
          <a:prstGeom prst="hexagon">
            <a:avLst/>
          </a:prstGeom>
          <a:solidFill>
            <a:schemeClr val="bg1">
              <a:lumMod val="50000"/>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5" name="図形グループ 44"/>
          <p:cNvGrpSpPr/>
          <p:nvPr/>
        </p:nvGrpSpPr>
        <p:grpSpPr>
          <a:xfrm>
            <a:off x="8070174" y="799123"/>
            <a:ext cx="374967" cy="360318"/>
            <a:chOff x="8070174" y="316312"/>
            <a:chExt cx="374967" cy="360318"/>
          </a:xfrm>
        </p:grpSpPr>
        <p:sp>
          <p:nvSpPr>
            <p:cNvPr id="43" name="フリーフォーム 42"/>
            <p:cNvSpPr/>
            <p:nvPr/>
          </p:nvSpPr>
          <p:spPr>
            <a:xfrm>
              <a:off x="8070174" y="420271"/>
              <a:ext cx="319895" cy="256359"/>
            </a:xfrm>
            <a:custGeom>
              <a:avLst/>
              <a:gdLst>
                <a:gd name="connsiteX0" fmla="*/ 0 w 370622"/>
                <a:gd name="connsiteY0" fmla="*/ 23760 h 285501"/>
                <a:gd name="connsiteX1" fmla="*/ 282213 w 370622"/>
                <a:gd name="connsiteY1" fmla="*/ 23760 h 285501"/>
                <a:gd name="connsiteX2" fmla="*/ 364525 w 370622"/>
                <a:gd name="connsiteY2" fmla="*/ 270683 h 285501"/>
                <a:gd name="connsiteX3" fmla="*/ 364525 w 370622"/>
                <a:gd name="connsiteY3" fmla="*/ 258925 h 285501"/>
                <a:gd name="connsiteX4" fmla="*/ 364525 w 370622"/>
                <a:gd name="connsiteY4" fmla="*/ 247167 h 285501"/>
                <a:gd name="connsiteX0" fmla="*/ 0 w 373583"/>
                <a:gd name="connsiteY0" fmla="*/ 6412 h 264364"/>
                <a:gd name="connsiteX1" fmla="*/ 242239 w 373583"/>
                <a:gd name="connsiteY1" fmla="*/ 58999 h 264364"/>
                <a:gd name="connsiteX2" fmla="*/ 364525 w 373583"/>
                <a:gd name="connsiteY2" fmla="*/ 253335 h 264364"/>
                <a:gd name="connsiteX3" fmla="*/ 364525 w 373583"/>
                <a:gd name="connsiteY3" fmla="*/ 241577 h 264364"/>
                <a:gd name="connsiteX4" fmla="*/ 364525 w 373583"/>
                <a:gd name="connsiteY4" fmla="*/ 229819 h 264364"/>
                <a:gd name="connsiteX0" fmla="*/ 0 w 372102"/>
                <a:gd name="connsiteY0" fmla="*/ 4814 h 261515"/>
                <a:gd name="connsiteX1" fmla="*/ 262225 w 372102"/>
                <a:gd name="connsiteY1" fmla="*/ 74931 h 261515"/>
                <a:gd name="connsiteX2" fmla="*/ 364525 w 372102"/>
                <a:gd name="connsiteY2" fmla="*/ 251737 h 261515"/>
                <a:gd name="connsiteX3" fmla="*/ 364525 w 372102"/>
                <a:gd name="connsiteY3" fmla="*/ 239979 h 261515"/>
                <a:gd name="connsiteX4" fmla="*/ 364525 w 372102"/>
                <a:gd name="connsiteY4" fmla="*/ 228221 h 261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02" h="261515">
                  <a:moveTo>
                    <a:pt x="0" y="4814"/>
                  </a:moveTo>
                  <a:cubicBezTo>
                    <a:pt x="110729" y="-15763"/>
                    <a:pt x="201471" y="33777"/>
                    <a:pt x="262225" y="74931"/>
                  </a:cubicBezTo>
                  <a:cubicBezTo>
                    <a:pt x="322979" y="116085"/>
                    <a:pt x="347475" y="224229"/>
                    <a:pt x="364525" y="251737"/>
                  </a:cubicBezTo>
                  <a:cubicBezTo>
                    <a:pt x="381575" y="279245"/>
                    <a:pt x="364525" y="239979"/>
                    <a:pt x="364525" y="239979"/>
                  </a:cubicBezTo>
                  <a:lnTo>
                    <a:pt x="364525" y="228221"/>
                  </a:lnTo>
                </a:path>
              </a:pathLst>
            </a:custGeom>
            <a:ln>
              <a:solidFill>
                <a:srgbClr val="A6A6A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4" name="フリーフォーム 43"/>
            <p:cNvSpPr/>
            <p:nvPr/>
          </p:nvSpPr>
          <p:spPr>
            <a:xfrm>
              <a:off x="8125246" y="316312"/>
              <a:ext cx="319895" cy="256359"/>
            </a:xfrm>
            <a:custGeom>
              <a:avLst/>
              <a:gdLst>
                <a:gd name="connsiteX0" fmla="*/ 0 w 370622"/>
                <a:gd name="connsiteY0" fmla="*/ 23760 h 285501"/>
                <a:gd name="connsiteX1" fmla="*/ 282213 w 370622"/>
                <a:gd name="connsiteY1" fmla="*/ 23760 h 285501"/>
                <a:gd name="connsiteX2" fmla="*/ 364525 w 370622"/>
                <a:gd name="connsiteY2" fmla="*/ 270683 h 285501"/>
                <a:gd name="connsiteX3" fmla="*/ 364525 w 370622"/>
                <a:gd name="connsiteY3" fmla="*/ 258925 h 285501"/>
                <a:gd name="connsiteX4" fmla="*/ 364525 w 370622"/>
                <a:gd name="connsiteY4" fmla="*/ 247167 h 285501"/>
                <a:gd name="connsiteX0" fmla="*/ 0 w 373583"/>
                <a:gd name="connsiteY0" fmla="*/ 6412 h 264364"/>
                <a:gd name="connsiteX1" fmla="*/ 242239 w 373583"/>
                <a:gd name="connsiteY1" fmla="*/ 58999 h 264364"/>
                <a:gd name="connsiteX2" fmla="*/ 364525 w 373583"/>
                <a:gd name="connsiteY2" fmla="*/ 253335 h 264364"/>
                <a:gd name="connsiteX3" fmla="*/ 364525 w 373583"/>
                <a:gd name="connsiteY3" fmla="*/ 241577 h 264364"/>
                <a:gd name="connsiteX4" fmla="*/ 364525 w 373583"/>
                <a:gd name="connsiteY4" fmla="*/ 229819 h 264364"/>
                <a:gd name="connsiteX0" fmla="*/ 0 w 372102"/>
                <a:gd name="connsiteY0" fmla="*/ 4814 h 261515"/>
                <a:gd name="connsiteX1" fmla="*/ 262225 w 372102"/>
                <a:gd name="connsiteY1" fmla="*/ 74931 h 261515"/>
                <a:gd name="connsiteX2" fmla="*/ 364525 w 372102"/>
                <a:gd name="connsiteY2" fmla="*/ 251737 h 261515"/>
                <a:gd name="connsiteX3" fmla="*/ 364525 w 372102"/>
                <a:gd name="connsiteY3" fmla="*/ 239979 h 261515"/>
                <a:gd name="connsiteX4" fmla="*/ 364525 w 372102"/>
                <a:gd name="connsiteY4" fmla="*/ 228221 h 261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02" h="261515">
                  <a:moveTo>
                    <a:pt x="0" y="4814"/>
                  </a:moveTo>
                  <a:cubicBezTo>
                    <a:pt x="110729" y="-15763"/>
                    <a:pt x="201471" y="33777"/>
                    <a:pt x="262225" y="74931"/>
                  </a:cubicBezTo>
                  <a:cubicBezTo>
                    <a:pt x="322979" y="116085"/>
                    <a:pt x="347475" y="224229"/>
                    <a:pt x="364525" y="251737"/>
                  </a:cubicBezTo>
                  <a:cubicBezTo>
                    <a:pt x="381575" y="279245"/>
                    <a:pt x="364525" y="239979"/>
                    <a:pt x="364525" y="239979"/>
                  </a:cubicBezTo>
                  <a:lnTo>
                    <a:pt x="364525" y="228221"/>
                  </a:lnTo>
                </a:path>
              </a:pathLst>
            </a:custGeom>
            <a:ln>
              <a:solidFill>
                <a:srgbClr val="A6A6A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46" name="図形グループ 45"/>
          <p:cNvGrpSpPr/>
          <p:nvPr/>
        </p:nvGrpSpPr>
        <p:grpSpPr>
          <a:xfrm rot="9729253">
            <a:off x="305065" y="3245891"/>
            <a:ext cx="374967" cy="360318"/>
            <a:chOff x="8070174" y="316312"/>
            <a:chExt cx="374967" cy="360318"/>
          </a:xfrm>
        </p:grpSpPr>
        <p:sp>
          <p:nvSpPr>
            <p:cNvPr id="47" name="フリーフォーム 46"/>
            <p:cNvSpPr/>
            <p:nvPr/>
          </p:nvSpPr>
          <p:spPr>
            <a:xfrm>
              <a:off x="8070174" y="420271"/>
              <a:ext cx="319895" cy="256359"/>
            </a:xfrm>
            <a:custGeom>
              <a:avLst/>
              <a:gdLst>
                <a:gd name="connsiteX0" fmla="*/ 0 w 370622"/>
                <a:gd name="connsiteY0" fmla="*/ 23760 h 285501"/>
                <a:gd name="connsiteX1" fmla="*/ 282213 w 370622"/>
                <a:gd name="connsiteY1" fmla="*/ 23760 h 285501"/>
                <a:gd name="connsiteX2" fmla="*/ 364525 w 370622"/>
                <a:gd name="connsiteY2" fmla="*/ 270683 h 285501"/>
                <a:gd name="connsiteX3" fmla="*/ 364525 w 370622"/>
                <a:gd name="connsiteY3" fmla="*/ 258925 h 285501"/>
                <a:gd name="connsiteX4" fmla="*/ 364525 w 370622"/>
                <a:gd name="connsiteY4" fmla="*/ 247167 h 285501"/>
                <a:gd name="connsiteX0" fmla="*/ 0 w 373583"/>
                <a:gd name="connsiteY0" fmla="*/ 6412 h 264364"/>
                <a:gd name="connsiteX1" fmla="*/ 242239 w 373583"/>
                <a:gd name="connsiteY1" fmla="*/ 58999 h 264364"/>
                <a:gd name="connsiteX2" fmla="*/ 364525 w 373583"/>
                <a:gd name="connsiteY2" fmla="*/ 253335 h 264364"/>
                <a:gd name="connsiteX3" fmla="*/ 364525 w 373583"/>
                <a:gd name="connsiteY3" fmla="*/ 241577 h 264364"/>
                <a:gd name="connsiteX4" fmla="*/ 364525 w 373583"/>
                <a:gd name="connsiteY4" fmla="*/ 229819 h 264364"/>
                <a:gd name="connsiteX0" fmla="*/ 0 w 372102"/>
                <a:gd name="connsiteY0" fmla="*/ 4814 h 261515"/>
                <a:gd name="connsiteX1" fmla="*/ 262225 w 372102"/>
                <a:gd name="connsiteY1" fmla="*/ 74931 h 261515"/>
                <a:gd name="connsiteX2" fmla="*/ 364525 w 372102"/>
                <a:gd name="connsiteY2" fmla="*/ 251737 h 261515"/>
                <a:gd name="connsiteX3" fmla="*/ 364525 w 372102"/>
                <a:gd name="connsiteY3" fmla="*/ 239979 h 261515"/>
                <a:gd name="connsiteX4" fmla="*/ 364525 w 372102"/>
                <a:gd name="connsiteY4" fmla="*/ 228221 h 261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02" h="261515">
                  <a:moveTo>
                    <a:pt x="0" y="4814"/>
                  </a:moveTo>
                  <a:cubicBezTo>
                    <a:pt x="110729" y="-15763"/>
                    <a:pt x="201471" y="33777"/>
                    <a:pt x="262225" y="74931"/>
                  </a:cubicBezTo>
                  <a:cubicBezTo>
                    <a:pt x="322979" y="116085"/>
                    <a:pt x="347475" y="224229"/>
                    <a:pt x="364525" y="251737"/>
                  </a:cubicBezTo>
                  <a:cubicBezTo>
                    <a:pt x="381575" y="279245"/>
                    <a:pt x="364525" y="239979"/>
                    <a:pt x="364525" y="239979"/>
                  </a:cubicBezTo>
                  <a:lnTo>
                    <a:pt x="364525" y="228221"/>
                  </a:lnTo>
                </a:path>
              </a:pathLst>
            </a:cu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 name="フリーフォーム 47"/>
            <p:cNvSpPr/>
            <p:nvPr/>
          </p:nvSpPr>
          <p:spPr>
            <a:xfrm>
              <a:off x="8125246" y="316312"/>
              <a:ext cx="319895" cy="256359"/>
            </a:xfrm>
            <a:custGeom>
              <a:avLst/>
              <a:gdLst>
                <a:gd name="connsiteX0" fmla="*/ 0 w 370622"/>
                <a:gd name="connsiteY0" fmla="*/ 23760 h 285501"/>
                <a:gd name="connsiteX1" fmla="*/ 282213 w 370622"/>
                <a:gd name="connsiteY1" fmla="*/ 23760 h 285501"/>
                <a:gd name="connsiteX2" fmla="*/ 364525 w 370622"/>
                <a:gd name="connsiteY2" fmla="*/ 270683 h 285501"/>
                <a:gd name="connsiteX3" fmla="*/ 364525 w 370622"/>
                <a:gd name="connsiteY3" fmla="*/ 258925 h 285501"/>
                <a:gd name="connsiteX4" fmla="*/ 364525 w 370622"/>
                <a:gd name="connsiteY4" fmla="*/ 247167 h 285501"/>
                <a:gd name="connsiteX0" fmla="*/ 0 w 373583"/>
                <a:gd name="connsiteY0" fmla="*/ 6412 h 264364"/>
                <a:gd name="connsiteX1" fmla="*/ 242239 w 373583"/>
                <a:gd name="connsiteY1" fmla="*/ 58999 h 264364"/>
                <a:gd name="connsiteX2" fmla="*/ 364525 w 373583"/>
                <a:gd name="connsiteY2" fmla="*/ 253335 h 264364"/>
                <a:gd name="connsiteX3" fmla="*/ 364525 w 373583"/>
                <a:gd name="connsiteY3" fmla="*/ 241577 h 264364"/>
                <a:gd name="connsiteX4" fmla="*/ 364525 w 373583"/>
                <a:gd name="connsiteY4" fmla="*/ 229819 h 264364"/>
                <a:gd name="connsiteX0" fmla="*/ 0 w 372102"/>
                <a:gd name="connsiteY0" fmla="*/ 4814 h 261515"/>
                <a:gd name="connsiteX1" fmla="*/ 262225 w 372102"/>
                <a:gd name="connsiteY1" fmla="*/ 74931 h 261515"/>
                <a:gd name="connsiteX2" fmla="*/ 364525 w 372102"/>
                <a:gd name="connsiteY2" fmla="*/ 251737 h 261515"/>
                <a:gd name="connsiteX3" fmla="*/ 364525 w 372102"/>
                <a:gd name="connsiteY3" fmla="*/ 239979 h 261515"/>
                <a:gd name="connsiteX4" fmla="*/ 364525 w 372102"/>
                <a:gd name="connsiteY4" fmla="*/ 228221 h 261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02" h="261515">
                  <a:moveTo>
                    <a:pt x="0" y="4814"/>
                  </a:moveTo>
                  <a:cubicBezTo>
                    <a:pt x="110729" y="-15763"/>
                    <a:pt x="201471" y="33777"/>
                    <a:pt x="262225" y="74931"/>
                  </a:cubicBezTo>
                  <a:cubicBezTo>
                    <a:pt x="322979" y="116085"/>
                    <a:pt x="347475" y="224229"/>
                    <a:pt x="364525" y="251737"/>
                  </a:cubicBezTo>
                  <a:cubicBezTo>
                    <a:pt x="381575" y="279245"/>
                    <a:pt x="364525" y="239979"/>
                    <a:pt x="364525" y="239979"/>
                  </a:cubicBezTo>
                  <a:lnTo>
                    <a:pt x="364525" y="228221"/>
                  </a:lnTo>
                </a:path>
              </a:pathLst>
            </a:cu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31" name="円形吹き出し 30"/>
          <p:cNvSpPr/>
          <p:nvPr/>
        </p:nvSpPr>
        <p:spPr>
          <a:xfrm>
            <a:off x="-17324" y="1596406"/>
            <a:ext cx="4044320" cy="606778"/>
          </a:xfrm>
          <a:prstGeom prst="wedgeEllipseCallout">
            <a:avLst>
              <a:gd name="adj1" fmla="val 40577"/>
              <a:gd name="adj2" fmla="val 22339"/>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000" dirty="0" smtClean="0">
                <a:solidFill>
                  <a:schemeClr val="tx1"/>
                </a:solidFill>
                <a:latin typeface="メイリオ"/>
                <a:ea typeface="メイリオ"/>
                <a:cs typeface="メイリオ"/>
              </a:rPr>
              <a:t>人口減少</a:t>
            </a:r>
            <a:endParaRPr kumimoji="1" lang="ja-JP" altLang="en-US" sz="4000" dirty="0">
              <a:solidFill>
                <a:schemeClr val="tx1"/>
              </a:solidFill>
              <a:latin typeface="メイリオ"/>
              <a:ea typeface="メイリオ"/>
              <a:cs typeface="メイリオ"/>
            </a:endParaRPr>
          </a:p>
        </p:txBody>
      </p:sp>
    </p:spTree>
    <p:extLst>
      <p:ext uri="{BB962C8B-B14F-4D97-AF65-F5344CB8AC3E}">
        <p14:creationId xmlns:p14="http://schemas.microsoft.com/office/powerpoint/2010/main" val="3911825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a:xfrm>
            <a:off x="0" y="16974"/>
            <a:ext cx="9144000" cy="900000"/>
          </a:xfrm>
          <a:solidFill>
            <a:schemeClr val="accent2">
              <a:lumMod val="60000"/>
              <a:lumOff val="40000"/>
            </a:schemeClr>
          </a:solidFill>
          <a:effectLst>
            <a:softEdge rad="127000"/>
          </a:effectLst>
        </p:spPr>
        <p:txBody>
          <a:bodyPr>
            <a:normAutofit/>
          </a:bodyPr>
          <a:lstStyle/>
          <a:p>
            <a:r>
              <a:rPr lang="ja-JP" altLang="en-US" sz="3600" dirty="0" err="1">
                <a:latin typeface="メイリオ"/>
                <a:ea typeface="メイリオ"/>
                <a:cs typeface="メイリオ"/>
              </a:rPr>
              <a:t>つちう</a:t>
            </a:r>
            <a:r>
              <a:rPr lang="ja-JP" altLang="en-US" sz="3600" dirty="0">
                <a:latin typeface="メイリオ"/>
                <a:ea typeface="メイリオ"/>
                <a:cs typeface="メイリオ"/>
              </a:rPr>
              <a:t>ライドシェア</a:t>
            </a:r>
            <a:endParaRPr kumimoji="1" lang="ja-JP" altLang="en-US" sz="3600" dirty="0">
              <a:latin typeface="メイリオ"/>
              <a:ea typeface="メイリオ"/>
              <a:cs typeface="メイリオ"/>
            </a:endParaRPr>
          </a:p>
        </p:txBody>
      </p:sp>
      <p:grpSp>
        <p:nvGrpSpPr>
          <p:cNvPr id="74" name="図形グループ 73"/>
          <p:cNvGrpSpPr/>
          <p:nvPr/>
        </p:nvGrpSpPr>
        <p:grpSpPr>
          <a:xfrm>
            <a:off x="7495230" y="110855"/>
            <a:ext cx="1648770" cy="1301337"/>
            <a:chOff x="7390543" y="144363"/>
            <a:chExt cx="1648770" cy="1301337"/>
          </a:xfrm>
        </p:grpSpPr>
        <p:sp>
          <p:nvSpPr>
            <p:cNvPr id="75" name="円/楕円 74"/>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76" name="図形グループ 75"/>
            <p:cNvGrpSpPr/>
            <p:nvPr/>
          </p:nvGrpSpPr>
          <p:grpSpPr>
            <a:xfrm>
              <a:off x="7552261" y="144363"/>
              <a:ext cx="1303216" cy="1301337"/>
              <a:chOff x="4690951" y="647548"/>
              <a:chExt cx="1303216" cy="1301337"/>
            </a:xfrm>
          </p:grpSpPr>
          <p:grpSp>
            <p:nvGrpSpPr>
              <p:cNvPr id="83" name="図形グループ 82"/>
              <p:cNvGrpSpPr/>
              <p:nvPr/>
            </p:nvGrpSpPr>
            <p:grpSpPr>
              <a:xfrm>
                <a:off x="4690951" y="1229090"/>
                <a:ext cx="1303216" cy="719795"/>
                <a:chOff x="4690951" y="1229090"/>
                <a:chExt cx="1303216" cy="719795"/>
              </a:xfrm>
            </p:grpSpPr>
            <p:pic>
              <p:nvPicPr>
                <p:cNvPr id="85" name="図 84" descr="119059m.jpg"/>
                <p:cNvPicPr>
                  <a:picLocks noChangeAspect="1"/>
                </p:cNvPicPr>
                <p:nvPr/>
              </p:nvPicPr>
              <p:blipFill>
                <a:blip r:embed="rId2" cstate="screen">
                  <a:extLst>
                    <a:ext uri="{BEBA8EAE-BF5A-486C-A8C5-ECC9F3942E4B}">
                      <a14:imgProps xmlns:a14="http://schemas.microsoft.com/office/drawing/2010/main">
                        <a14:imgLayer r:embed="rId3">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87" name="図 86" descr="119059m.jpg"/>
                <p:cNvPicPr>
                  <a:picLocks noChangeAspect="1"/>
                </p:cNvPicPr>
                <p:nvPr/>
              </p:nvPicPr>
              <p:blipFill>
                <a:blip r:embed="rId2" cstate="screen">
                  <a:extLst>
                    <a:ext uri="{BEBA8EAE-BF5A-486C-A8C5-ECC9F3942E4B}">
                      <a14:imgProps xmlns:a14="http://schemas.microsoft.com/office/drawing/2010/main">
                        <a14:imgLayer r:embed="rId4">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84" name="図 83" descr="30571.png"/>
              <p:cNvPicPr>
                <a:picLocks noChangeAspect="1"/>
              </p:cNvPicPr>
              <p:nvPr/>
            </p:nvPicPr>
            <p:blipFill>
              <a:blip r:embed="rId5" cstate="screen">
                <a:duotone>
                  <a:schemeClr val="accent1">
                    <a:shade val="45000"/>
                    <a:satMod val="135000"/>
                  </a:schemeClr>
                  <a:prstClr val="white"/>
                </a:duotone>
                <a:alphaModFix/>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78" name="角丸四角形 77"/>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ライド</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pic>
        <p:nvPicPr>
          <p:cNvPr id="46" name="図 45" descr="土浦市 - Google マップ - Google Chrome"/>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4521" y="1449954"/>
            <a:ext cx="2561574" cy="3736330"/>
          </a:xfrm>
          <a:prstGeom prst="rect">
            <a:avLst/>
          </a:prstGeom>
        </p:spPr>
      </p:pic>
      <p:pic>
        <p:nvPicPr>
          <p:cNvPr id="3098" name="Picture 26" descr="「スマホ　」の画像検索結果"/>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31333" t="5833" r="31667" b="6000"/>
          <a:stretch/>
        </p:blipFill>
        <p:spPr bwMode="auto">
          <a:xfrm>
            <a:off x="530126" y="788129"/>
            <a:ext cx="2936973" cy="524884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34EE0B4D-4B59-374D-A284-0D27F4B4CF87}" type="slidenum">
              <a:rPr kumimoji="1" lang="ja-JP" altLang="en-US" smtClean="0"/>
              <a:t>30</a:t>
            </a:fld>
            <a:endParaRPr kumimoji="1" lang="ja-JP" altLang="en-US" dirty="0"/>
          </a:p>
        </p:txBody>
      </p:sp>
      <p:grpSp>
        <p:nvGrpSpPr>
          <p:cNvPr id="41" name="グループ化 40"/>
          <p:cNvGrpSpPr/>
          <p:nvPr/>
        </p:nvGrpSpPr>
        <p:grpSpPr>
          <a:xfrm>
            <a:off x="-539739" y="4471328"/>
            <a:ext cx="543290" cy="533269"/>
            <a:chOff x="8911608" y="573350"/>
            <a:chExt cx="2945539" cy="2891210"/>
          </a:xfrm>
        </p:grpSpPr>
        <p:pic>
          <p:nvPicPr>
            <p:cNvPr id="3082" name="Picture 10" descr="関連画像"/>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999647" y="60706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関連画像"/>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928118" y="5733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関連画像"/>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911608" y="585606"/>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関連画像"/>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928118" y="597862"/>
              <a:ext cx="2857500" cy="2857500"/>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テキスト ボックス 51"/>
          <p:cNvSpPr txBox="1"/>
          <p:nvPr/>
        </p:nvSpPr>
        <p:spPr>
          <a:xfrm>
            <a:off x="739310" y="1536439"/>
            <a:ext cx="1396536" cy="253916"/>
          </a:xfrm>
          <a:prstGeom prst="rect">
            <a:avLst/>
          </a:prstGeom>
          <a:solidFill>
            <a:schemeClr val="accent2"/>
          </a:solidFill>
        </p:spPr>
        <p:txBody>
          <a:bodyPr wrap="none" rtlCol="0">
            <a:spAutoFit/>
          </a:bodyPr>
          <a:lstStyle/>
          <a:p>
            <a:r>
              <a:rPr kumimoji="1" lang="ja-JP" altLang="en-US" sz="1050" dirty="0" err="1">
                <a:latin typeface="メイリオ" panose="020B0604030504040204" pitchFamily="50" charset="-128"/>
                <a:ea typeface="メイリオ" panose="020B0604030504040204" pitchFamily="50" charset="-128"/>
              </a:rPr>
              <a:t>つちう</a:t>
            </a:r>
            <a:r>
              <a:rPr kumimoji="1" lang="ja-JP" altLang="en-US" sz="1050" dirty="0">
                <a:latin typeface="メイリオ" panose="020B0604030504040204" pitchFamily="50" charset="-128"/>
                <a:ea typeface="メイリオ" panose="020B0604030504040204" pitchFamily="50" charset="-128"/>
              </a:rPr>
              <a:t>ライドシェア</a:t>
            </a:r>
          </a:p>
        </p:txBody>
      </p:sp>
      <p:sp>
        <p:nvSpPr>
          <p:cNvPr id="67" name="テキスト ボックス 66"/>
          <p:cNvSpPr txBox="1"/>
          <p:nvPr/>
        </p:nvSpPr>
        <p:spPr>
          <a:xfrm>
            <a:off x="737944" y="4926826"/>
            <a:ext cx="857927" cy="253916"/>
          </a:xfrm>
          <a:prstGeom prst="rect">
            <a:avLst/>
          </a:prstGeom>
          <a:solidFill>
            <a:schemeClr val="tx2"/>
          </a:solidFill>
        </p:spPr>
        <p:txBody>
          <a:bodyPr wrap="none" rtlCol="0">
            <a:spAutoFit/>
          </a:bodyPr>
          <a:lstStyle/>
          <a:p>
            <a:r>
              <a:rPr lang="ja-JP" altLang="en-US" sz="1050" dirty="0">
                <a:latin typeface="メイリオ" panose="020B0604030504040204" pitchFamily="50" charset="-128"/>
                <a:ea typeface="メイリオ" panose="020B0604030504040204" pitchFamily="50" charset="-128"/>
              </a:rPr>
              <a:t>ドライバー</a:t>
            </a:r>
            <a:endParaRPr kumimoji="1" lang="ja-JP" altLang="en-US" sz="1050" dirty="0">
              <a:latin typeface="メイリオ" panose="020B0604030504040204" pitchFamily="50" charset="-128"/>
              <a:ea typeface="メイリオ" panose="020B0604030504040204" pitchFamily="50" charset="-128"/>
            </a:endParaRPr>
          </a:p>
        </p:txBody>
      </p:sp>
      <p:sp>
        <p:nvSpPr>
          <p:cNvPr id="68" name="テキスト ボックス 67"/>
          <p:cNvSpPr txBox="1"/>
          <p:nvPr/>
        </p:nvSpPr>
        <p:spPr>
          <a:xfrm>
            <a:off x="1589841" y="4934349"/>
            <a:ext cx="723275" cy="253916"/>
          </a:xfrm>
          <a:prstGeom prst="rect">
            <a:avLst/>
          </a:prstGeom>
          <a:solidFill>
            <a:schemeClr val="accent1">
              <a:lumMod val="60000"/>
              <a:lumOff val="40000"/>
            </a:schemeClr>
          </a:solidFill>
        </p:spPr>
        <p:txBody>
          <a:bodyPr wrap="none" rtlCol="0">
            <a:spAutoFit/>
          </a:bodyPr>
          <a:lstStyle/>
          <a:p>
            <a:r>
              <a:rPr lang="ja-JP" altLang="en-US" sz="1050" dirty="0">
                <a:latin typeface="メイリオ" panose="020B0604030504040204" pitchFamily="50" charset="-128"/>
                <a:ea typeface="メイリオ" panose="020B0604030504040204" pitchFamily="50" charset="-128"/>
              </a:rPr>
              <a:t>ユーザー</a:t>
            </a:r>
            <a:endParaRPr kumimoji="1" lang="ja-JP" altLang="en-US" sz="1050" dirty="0">
              <a:latin typeface="メイリオ" panose="020B0604030504040204" pitchFamily="50" charset="-128"/>
              <a:ea typeface="メイリオ" panose="020B0604030504040204" pitchFamily="50" charset="-128"/>
            </a:endParaRPr>
          </a:p>
        </p:txBody>
      </p:sp>
      <p:grpSp>
        <p:nvGrpSpPr>
          <p:cNvPr id="55" name="グループ化 54"/>
          <p:cNvGrpSpPr/>
          <p:nvPr/>
        </p:nvGrpSpPr>
        <p:grpSpPr>
          <a:xfrm>
            <a:off x="2171507" y="1965109"/>
            <a:ext cx="1006679" cy="1006679"/>
            <a:chOff x="1012400" y="4170880"/>
            <a:chExt cx="630275" cy="630275"/>
          </a:xfrm>
        </p:grpSpPr>
        <p:sp>
          <p:nvSpPr>
            <p:cNvPr id="70" name="円/楕円 69"/>
            <p:cNvSpPr/>
            <p:nvPr/>
          </p:nvSpPr>
          <p:spPr>
            <a:xfrm>
              <a:off x="1012400" y="4170880"/>
              <a:ext cx="630275" cy="630275"/>
            </a:xfrm>
            <a:prstGeom prst="ellipse">
              <a:avLst/>
            </a:prstGeom>
            <a:solidFill>
              <a:schemeClr val="accent1">
                <a:lumMod val="60000"/>
                <a:lumOff val="40000"/>
              </a:schemeClr>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092" name="Picture 20" descr="「イラスト　おばあさん」の画像検索結果"/>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224389" y="4180034"/>
              <a:ext cx="216969" cy="5065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グループ化 53"/>
          <p:cNvGrpSpPr/>
          <p:nvPr/>
        </p:nvGrpSpPr>
        <p:grpSpPr>
          <a:xfrm>
            <a:off x="2312494" y="3679554"/>
            <a:ext cx="989520" cy="989520"/>
            <a:chOff x="2210880" y="3789514"/>
            <a:chExt cx="634531" cy="634531"/>
          </a:xfrm>
        </p:grpSpPr>
        <p:sp>
          <p:nvSpPr>
            <p:cNvPr id="53" name="円/楕円 52"/>
            <p:cNvSpPr/>
            <p:nvPr/>
          </p:nvSpPr>
          <p:spPr>
            <a:xfrm>
              <a:off x="2210880" y="3789514"/>
              <a:ext cx="634531" cy="634531"/>
            </a:xfrm>
            <a:prstGeom prst="ellipse">
              <a:avLst/>
            </a:prstGeom>
            <a:solidFill>
              <a:schemeClr val="tx2"/>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096" name="Picture 24" descr="関連画像"/>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26637" r="41220"/>
            <a:stretch/>
          </p:blipFill>
          <p:spPr bwMode="auto">
            <a:xfrm>
              <a:off x="2427129" y="3818713"/>
              <a:ext cx="227038" cy="529755"/>
            </a:xfrm>
            <a:prstGeom prst="rect">
              <a:avLst/>
            </a:prstGeom>
            <a:noFill/>
            <a:extLst>
              <a:ext uri="{909E8E84-426E-40dd-AFC4-6F175D3DCCD1}">
                <a14:hiddenFill xmlns:a14="http://schemas.microsoft.com/office/drawing/2010/main">
                  <a:solidFill>
                    <a:srgbClr val="FFFFFF"/>
                  </a:solidFill>
                </a14:hiddenFill>
              </a:ext>
            </a:extLst>
          </p:spPr>
        </p:pic>
      </p:grpSp>
      <p:pic>
        <p:nvPicPr>
          <p:cNvPr id="71" name="図 7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2188506" y="4069830"/>
            <a:ext cx="541083" cy="462626"/>
          </a:xfrm>
          <a:prstGeom prst="rect">
            <a:avLst/>
          </a:prstGeom>
        </p:spPr>
      </p:pic>
      <p:pic>
        <p:nvPicPr>
          <p:cNvPr id="3100" name="Picture 28" descr="「家　イラスト」の画像検索結果"/>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39739" y="5152613"/>
            <a:ext cx="539739" cy="539739"/>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病院　イラスト」の画像検索結果"/>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469542" y="1812790"/>
            <a:ext cx="652500" cy="652500"/>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グループ化 56"/>
          <p:cNvGrpSpPr/>
          <p:nvPr/>
        </p:nvGrpSpPr>
        <p:grpSpPr>
          <a:xfrm>
            <a:off x="2657087" y="1553171"/>
            <a:ext cx="521099" cy="469514"/>
            <a:chOff x="2657087" y="1812791"/>
            <a:chExt cx="521099" cy="469514"/>
          </a:xfrm>
        </p:grpSpPr>
        <p:sp>
          <p:nvSpPr>
            <p:cNvPr id="56" name="円形吹き出し 55"/>
            <p:cNvSpPr/>
            <p:nvPr/>
          </p:nvSpPr>
          <p:spPr>
            <a:xfrm>
              <a:off x="2657087" y="1812791"/>
              <a:ext cx="521099" cy="469514"/>
            </a:xfrm>
            <a:prstGeom prst="wedgeEllipseCallout">
              <a:avLst/>
            </a:prstGeom>
            <a:solidFill>
              <a:schemeClr val="accent1">
                <a:lumMod val="60000"/>
                <a:lumOff val="40000"/>
              </a:schemeClr>
            </a:solidFill>
            <a:ln w="3810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77" name="Picture 30" descr="「病院　イラスト」の画像検索結果"/>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698044" y="1839816"/>
              <a:ext cx="439183" cy="4391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グループ化 78"/>
          <p:cNvGrpSpPr/>
          <p:nvPr/>
        </p:nvGrpSpPr>
        <p:grpSpPr>
          <a:xfrm>
            <a:off x="1521048" y="3519378"/>
            <a:ext cx="521099" cy="469514"/>
            <a:chOff x="2657087" y="1812791"/>
            <a:chExt cx="521099" cy="469514"/>
          </a:xfrm>
        </p:grpSpPr>
        <p:sp>
          <p:nvSpPr>
            <p:cNvPr id="80" name="円形吹き出し 79"/>
            <p:cNvSpPr/>
            <p:nvPr/>
          </p:nvSpPr>
          <p:spPr>
            <a:xfrm>
              <a:off x="2657087" y="1812791"/>
              <a:ext cx="521099" cy="469514"/>
            </a:xfrm>
            <a:prstGeom prst="wedgeEllipseCallout">
              <a:avLst>
                <a:gd name="adj1" fmla="val -44595"/>
                <a:gd name="adj2" fmla="val 54385"/>
              </a:avLst>
            </a:prstGeom>
            <a:solidFill>
              <a:schemeClr val="tx2"/>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81" name="Picture 30" descr="「病院　イラスト」の画像検索結果"/>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696422" y="1830179"/>
              <a:ext cx="439183" cy="439183"/>
            </a:xfrm>
            <a:prstGeom prst="rect">
              <a:avLst/>
            </a:prstGeom>
            <a:noFill/>
            <a:extLst>
              <a:ext uri="{909E8E84-426E-40dd-AFC4-6F175D3DCCD1}">
                <a14:hiddenFill xmlns:a14="http://schemas.microsoft.com/office/drawing/2010/main">
                  <a:solidFill>
                    <a:srgbClr val="FFFFFF"/>
                  </a:solidFill>
                </a14:hiddenFill>
              </a:ext>
            </a:extLst>
          </p:spPr>
        </p:pic>
      </p:grpSp>
      <p:pic>
        <p:nvPicPr>
          <p:cNvPr id="82" name="Picture 2" descr="「スマホ イラスト」の画像検索結果"/>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rot="19495160">
            <a:off x="-474274" y="3864668"/>
            <a:ext cx="378009" cy="410322"/>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郵便局　イラスト」の画像検索結果"/>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77748" y="2552751"/>
            <a:ext cx="604432" cy="599783"/>
          </a:xfrm>
          <a:prstGeom prst="rect">
            <a:avLst/>
          </a:prstGeom>
          <a:noFill/>
          <a:extLst>
            <a:ext uri="{909E8E84-426E-40dd-AFC4-6F175D3DCCD1}">
              <a14:hiddenFill xmlns:a14="http://schemas.microsoft.com/office/drawing/2010/main">
                <a:solidFill>
                  <a:srgbClr val="FFFFFF"/>
                </a:solidFill>
              </a14:hiddenFill>
            </a:ext>
          </a:extLst>
        </p:spPr>
      </p:pic>
      <p:sp>
        <p:nvSpPr>
          <p:cNvPr id="86" name="円/楕円 85"/>
          <p:cNvSpPr/>
          <p:nvPr/>
        </p:nvSpPr>
        <p:spPr>
          <a:xfrm>
            <a:off x="795965" y="3908264"/>
            <a:ext cx="989520" cy="989520"/>
          </a:xfrm>
          <a:prstGeom prst="ellipse">
            <a:avLst/>
          </a:prstGeom>
          <a:solidFill>
            <a:schemeClr val="tx2"/>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59" name="グループ化 58"/>
          <p:cNvGrpSpPr/>
          <p:nvPr/>
        </p:nvGrpSpPr>
        <p:grpSpPr>
          <a:xfrm>
            <a:off x="2305652" y="3186995"/>
            <a:ext cx="521099" cy="469514"/>
            <a:chOff x="2305652" y="3446615"/>
            <a:chExt cx="521099" cy="469514"/>
          </a:xfrm>
        </p:grpSpPr>
        <p:sp>
          <p:nvSpPr>
            <p:cNvPr id="89" name="円形吹き出し 88"/>
            <p:cNvSpPr/>
            <p:nvPr/>
          </p:nvSpPr>
          <p:spPr>
            <a:xfrm>
              <a:off x="2305652" y="3446615"/>
              <a:ext cx="521099" cy="469514"/>
            </a:xfrm>
            <a:prstGeom prst="wedgeEllipseCallout">
              <a:avLst>
                <a:gd name="adj1" fmla="val 39487"/>
                <a:gd name="adj2" fmla="val 56414"/>
              </a:avLst>
            </a:prstGeom>
            <a:solidFill>
              <a:schemeClr val="tx2"/>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1" name="Picture 34" descr="「郵便局　イラスト」の画像検索結果"/>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402697" y="3505120"/>
              <a:ext cx="364533" cy="361729"/>
            </a:xfrm>
            <a:prstGeom prst="rect">
              <a:avLst/>
            </a:prstGeom>
            <a:noFill/>
            <a:extLst>
              <a:ext uri="{909E8E84-426E-40dd-AFC4-6F175D3DCCD1}">
                <a14:hiddenFill xmlns:a14="http://schemas.microsoft.com/office/drawing/2010/main">
                  <a:solidFill>
                    <a:srgbClr val="FFFFFF"/>
                  </a:solidFill>
                </a14:hiddenFill>
              </a:ext>
            </a:extLst>
          </p:spPr>
        </p:pic>
      </p:grpSp>
      <p:pic>
        <p:nvPicPr>
          <p:cNvPr id="3108" name="Picture 36" descr="「車　イラスト」の画像検索結果"/>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069164" y="4239468"/>
            <a:ext cx="614154" cy="614154"/>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関連画像"/>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l="32167" r="33185"/>
          <a:stretch/>
        </p:blipFill>
        <p:spPr bwMode="auto">
          <a:xfrm>
            <a:off x="1060330" y="3977941"/>
            <a:ext cx="323851" cy="701005"/>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グループ化 63"/>
          <p:cNvGrpSpPr/>
          <p:nvPr/>
        </p:nvGrpSpPr>
        <p:grpSpPr>
          <a:xfrm>
            <a:off x="3814578" y="1182606"/>
            <a:ext cx="5211663" cy="1695431"/>
            <a:chOff x="3796010" y="1190676"/>
            <a:chExt cx="5211663" cy="1695431"/>
          </a:xfrm>
        </p:grpSpPr>
        <p:grpSp>
          <p:nvGrpSpPr>
            <p:cNvPr id="40" name="グループ化 39"/>
            <p:cNvGrpSpPr/>
            <p:nvPr/>
          </p:nvGrpSpPr>
          <p:grpSpPr>
            <a:xfrm>
              <a:off x="3796010" y="1190676"/>
              <a:ext cx="5211663" cy="1695431"/>
              <a:chOff x="5515429" y="1325970"/>
              <a:chExt cx="5211663" cy="1695431"/>
            </a:xfrm>
          </p:grpSpPr>
          <p:sp>
            <p:nvSpPr>
              <p:cNvPr id="4" name="線吹き出し 1 (枠付き) 3"/>
              <p:cNvSpPr/>
              <p:nvPr/>
            </p:nvSpPr>
            <p:spPr>
              <a:xfrm>
                <a:off x="5515429" y="1325971"/>
                <a:ext cx="5211663" cy="1651550"/>
              </a:xfrm>
              <a:prstGeom prst="borderCallout1">
                <a:avLst>
                  <a:gd name="adj1" fmla="val 47902"/>
                  <a:gd name="adj2" fmla="val -278"/>
                  <a:gd name="adj3" fmla="val 180980"/>
                  <a:gd name="adj4" fmla="val -17936"/>
                </a:avLst>
              </a:prstGeom>
              <a:solidFill>
                <a:schemeClr val="tx2">
                  <a:lumMod val="20000"/>
                  <a:lumOff val="80000"/>
                </a:schemeClr>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515429" y="1325970"/>
                <a:ext cx="2404765" cy="44634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2400" dirty="0">
                    <a:latin typeface="メイリオ" panose="020B0604030504040204" pitchFamily="50" charset="-128"/>
                    <a:ea typeface="メイリオ" panose="020B0604030504040204" pitchFamily="50" charset="-128"/>
                  </a:rPr>
                  <a:t>ドライバー情報</a:t>
                </a:r>
              </a:p>
            </p:txBody>
          </p:sp>
          <p:sp>
            <p:nvSpPr>
              <p:cNvPr id="34" name="テキスト ボックス 33"/>
              <p:cNvSpPr txBox="1"/>
              <p:nvPr/>
            </p:nvSpPr>
            <p:spPr>
              <a:xfrm>
                <a:off x="6323352" y="1790295"/>
                <a:ext cx="1665841" cy="1231106"/>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　</a:t>
                </a:r>
                <a:r>
                  <a:rPr kumimoji="1" lang="ja-JP" altLang="en-US" dirty="0" err="1">
                    <a:latin typeface="メイリオ" panose="020B0604030504040204" pitchFamily="50" charset="-128"/>
                    <a:ea typeface="メイリオ" panose="020B0604030504040204" pitchFamily="50" charset="-128"/>
                  </a:rPr>
                  <a:t>つちまる</a:t>
                </a:r>
                <a:endParaRPr kumimoji="1" lang="en-US" altLang="ja-JP"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男性　</a:t>
                </a:r>
                <a:r>
                  <a:rPr kumimoji="1" lang="en-US" altLang="ja-JP" sz="1400" dirty="0">
                    <a:latin typeface="メイリオ" panose="020B0604030504040204" pitchFamily="50" charset="-128"/>
                    <a:ea typeface="メイリオ" panose="020B0604030504040204" pitchFamily="50" charset="-128"/>
                  </a:rPr>
                  <a:t>39</a:t>
                </a:r>
                <a:r>
                  <a:rPr kumimoji="1" lang="ja-JP" altLang="en-US" sz="1400" dirty="0">
                    <a:latin typeface="メイリオ" panose="020B0604030504040204" pitchFamily="50" charset="-128"/>
                    <a:ea typeface="メイリオ" panose="020B0604030504040204" pitchFamily="50" charset="-128"/>
                  </a:rPr>
                  <a:t>歳</a:t>
                </a:r>
                <a:endParaRPr kumimoji="1"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運転歴</a:t>
                </a:r>
                <a:r>
                  <a:rPr kumimoji="1" lang="ja-JP" altLang="en-US" sz="1400" dirty="0" smtClean="0">
                    <a:latin typeface="メイリオ" panose="020B0604030504040204" pitchFamily="50" charset="-128"/>
                    <a:ea typeface="メイリオ" panose="020B0604030504040204" pitchFamily="50" charset="-128"/>
                  </a:rPr>
                  <a:t>：</a:t>
                </a:r>
                <a:r>
                  <a:rPr lang="ja-JP" altLang="ja-JP" sz="1400" dirty="0">
                    <a:latin typeface="メイリオ" panose="020B0604030504040204" pitchFamily="50" charset="-128"/>
                    <a:ea typeface="メイリオ" panose="020B0604030504040204" pitchFamily="50" charset="-128"/>
                  </a:rPr>
                  <a:t>1</a:t>
                </a:r>
                <a:r>
                  <a:rPr kumimoji="1" lang="en-US" altLang="ja-JP" sz="1400" dirty="0" smtClean="0">
                    <a:latin typeface="メイリオ" panose="020B0604030504040204" pitchFamily="50" charset="-128"/>
                    <a:ea typeface="メイリオ" panose="020B0604030504040204" pitchFamily="50" charset="-128"/>
                  </a:rPr>
                  <a:t>0</a:t>
                </a:r>
                <a:r>
                  <a:rPr kumimoji="1" lang="ja-JP" altLang="en-US" sz="1400" dirty="0">
                    <a:latin typeface="メイリオ" panose="020B0604030504040204" pitchFamily="50" charset="-128"/>
                    <a:ea typeface="メイリオ" panose="020B0604030504040204" pitchFamily="50" charset="-128"/>
                  </a:rPr>
                  <a:t>年以上</a:t>
                </a:r>
                <a:endParaRPr kumimoji="1"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免許証：ゴールド</a:t>
                </a:r>
                <a:endParaRPr lang="en-US" altLang="ja-JP" sz="1400" dirty="0">
                  <a:latin typeface="メイリオ" panose="020B0604030504040204" pitchFamily="50" charset="-128"/>
                  <a:ea typeface="メイリオ" panose="020B0604030504040204" pitchFamily="50" charset="-128"/>
                </a:endParaRPr>
              </a:p>
            </p:txBody>
          </p:sp>
          <p:pic>
            <p:nvPicPr>
              <p:cNvPr id="3074" name="Picture 2" descr="「つちまる」の画像検索結果"/>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5562840" y="1806260"/>
                <a:ext cx="750065" cy="715447"/>
              </a:xfrm>
              <a:prstGeom prst="ellipse">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36" name="テキスト ボックス 35"/>
              <p:cNvSpPr txBox="1"/>
              <p:nvPr/>
            </p:nvSpPr>
            <p:spPr>
              <a:xfrm>
                <a:off x="5567499" y="2582861"/>
                <a:ext cx="718466" cy="338554"/>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rPr>
                  <a:t>★</a:t>
                </a:r>
                <a:r>
                  <a:rPr kumimoji="1" lang="en-US" altLang="ja-JP" sz="1600" dirty="0">
                    <a:latin typeface="メイリオ" panose="020B0604030504040204" pitchFamily="50" charset="-128"/>
                    <a:ea typeface="メイリオ" panose="020B0604030504040204" pitchFamily="50" charset="-128"/>
                  </a:rPr>
                  <a:t>4.8</a:t>
                </a:r>
              </a:p>
            </p:txBody>
          </p:sp>
          <p:pic>
            <p:nvPicPr>
              <p:cNvPr id="3076" name="Picture 4" descr="「ふなっしー」の画像検索結果"/>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8009433" y="1475113"/>
                <a:ext cx="516530" cy="516530"/>
              </a:xfrm>
              <a:prstGeom prst="ellipse">
                <a:avLst/>
              </a:prstGeom>
              <a:solidFill>
                <a:schemeClr val="bg1"/>
              </a:solidFill>
              <a:ln w="15875">
                <a:solidFill>
                  <a:schemeClr val="accent1"/>
                </a:solidFill>
              </a:ln>
            </p:spPr>
          </p:pic>
          <p:pic>
            <p:nvPicPr>
              <p:cNvPr id="3078" name="Picture 6" descr="「ねばーるくん」の画像検索結果"/>
              <p:cNvPicPr>
                <a:picLocks noChangeAspect="1" noChangeArrowheads="1"/>
              </p:cNvPicPr>
              <p:nvPr/>
            </p:nvPicPr>
            <p:blipFill rotWithShape="1">
              <a:blip r:embed="rId26" cstate="screen">
                <a:extLst>
                  <a:ext uri="{28A0092B-C50C-407E-A947-70E740481C1C}">
                    <a14:useLocalDpi xmlns:a14="http://schemas.microsoft.com/office/drawing/2010/main"/>
                  </a:ext>
                </a:extLst>
              </a:blip>
              <a:srcRect/>
              <a:stretch/>
            </p:blipFill>
            <p:spPr bwMode="auto">
              <a:xfrm>
                <a:off x="8026580" y="2232323"/>
                <a:ext cx="518728" cy="519815"/>
              </a:xfrm>
              <a:prstGeom prst="ellipse">
                <a:avLst/>
              </a:prstGeom>
              <a:noFill/>
              <a:ln w="19050">
                <a:solidFill>
                  <a:schemeClr val="accent6"/>
                </a:solidFill>
              </a:ln>
              <a:extLst>
                <a:ext uri="{909E8E84-426E-40dd-AFC4-6F175D3DCCD1}">
                  <a14:hiddenFill xmlns:a14="http://schemas.microsoft.com/office/drawing/2010/main">
                    <a:solidFill>
                      <a:srgbClr val="FFFFFF"/>
                    </a:solidFill>
                  </a14:hiddenFill>
                </a:ext>
              </a:extLst>
            </p:spPr>
          </p:pic>
          <p:sp>
            <p:nvSpPr>
              <p:cNvPr id="42" name="テキスト ボックス 41"/>
              <p:cNvSpPr txBox="1"/>
              <p:nvPr/>
            </p:nvSpPr>
            <p:spPr>
              <a:xfrm>
                <a:off x="7936562" y="1994829"/>
                <a:ext cx="800219" cy="276999"/>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rPr>
                  <a:t>Ｆっしー</a:t>
                </a:r>
                <a:endParaRPr kumimoji="1" lang="ja-JP" altLang="en-US" sz="1200" dirty="0">
                  <a:latin typeface="メイリオ" panose="020B0604030504040204" pitchFamily="50" charset="-128"/>
                  <a:ea typeface="メイリオ" panose="020B0604030504040204" pitchFamily="50" charset="-128"/>
                </a:endParaRPr>
              </a:p>
            </p:txBody>
          </p:sp>
          <p:sp>
            <p:nvSpPr>
              <p:cNvPr id="45" name="テキスト ボックス 44"/>
              <p:cNvSpPr txBox="1"/>
              <p:nvPr/>
            </p:nvSpPr>
            <p:spPr>
              <a:xfrm>
                <a:off x="8034293" y="2740881"/>
                <a:ext cx="492443" cy="276999"/>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rPr>
                  <a:t>Ｎ君</a:t>
                </a:r>
                <a:endParaRPr kumimoji="1" lang="ja-JP" altLang="en-US" sz="1200" dirty="0">
                  <a:latin typeface="メイリオ" panose="020B0604030504040204" pitchFamily="50" charset="-128"/>
                  <a:ea typeface="メイリオ" panose="020B0604030504040204" pitchFamily="50" charset="-128"/>
                </a:endParaRPr>
              </a:p>
            </p:txBody>
          </p:sp>
          <p:sp>
            <p:nvSpPr>
              <p:cNvPr id="39" name="角丸四角形吹き出し 38"/>
              <p:cNvSpPr/>
              <p:nvPr/>
            </p:nvSpPr>
            <p:spPr>
              <a:xfrm>
                <a:off x="8773757" y="1474455"/>
                <a:ext cx="1738015" cy="701314"/>
              </a:xfrm>
              <a:prstGeom prst="wedgeRoundRectCallout">
                <a:avLst>
                  <a:gd name="adj1" fmla="val -55881"/>
                  <a:gd name="adj2" fmla="val -24216"/>
                  <a:gd name="adj3" fmla="val 16667"/>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角丸四角形吹き出し 46"/>
              <p:cNvSpPr/>
              <p:nvPr/>
            </p:nvSpPr>
            <p:spPr>
              <a:xfrm>
                <a:off x="8763478" y="2232953"/>
                <a:ext cx="1912538" cy="639808"/>
              </a:xfrm>
              <a:prstGeom prst="wedgeRoundRectCallout">
                <a:avLst>
                  <a:gd name="adj1" fmla="val -55881"/>
                  <a:gd name="adj2" fmla="val -24216"/>
                  <a:gd name="adj3" fmla="val 16667"/>
                </a:avLst>
              </a:prstGeom>
              <a:solidFill>
                <a:schemeClr val="bg1"/>
              </a:solid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8780708" y="1505415"/>
                <a:ext cx="1789132" cy="646331"/>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5.0</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2017/01/20</a:t>
                </a:r>
              </a:p>
              <a:p>
                <a:r>
                  <a:rPr lang="ja-JP" altLang="en-US" sz="1200" dirty="0">
                    <a:latin typeface="メイリオ" panose="020B0604030504040204" pitchFamily="50" charset="-128"/>
                    <a:ea typeface="メイリオ" panose="020B0604030504040204" pitchFamily="50" charset="-128"/>
                  </a:rPr>
                  <a:t>安全で楽しかったです。</a:t>
                </a:r>
                <a:endParaRPr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またお願いします。</a:t>
                </a:r>
              </a:p>
            </p:txBody>
          </p:sp>
          <p:sp>
            <p:nvSpPr>
              <p:cNvPr id="48" name="テキスト ボックス 47"/>
              <p:cNvSpPr txBox="1"/>
              <p:nvPr/>
            </p:nvSpPr>
            <p:spPr>
              <a:xfrm>
                <a:off x="8786013" y="2247573"/>
                <a:ext cx="1941079" cy="646331"/>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5.0</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2017/01/06</a:t>
                </a:r>
              </a:p>
              <a:p>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回目の利用でした。</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最高のドライバーです！</a:t>
                </a:r>
                <a:endParaRPr lang="en-US" altLang="ja-JP" sz="1200" dirty="0">
                  <a:latin typeface="メイリオ" panose="020B0604030504040204" pitchFamily="50" charset="-128"/>
                  <a:ea typeface="メイリオ" panose="020B0604030504040204" pitchFamily="50" charset="-128"/>
                </a:endParaRPr>
              </a:p>
            </p:txBody>
          </p:sp>
        </p:grpSp>
        <p:cxnSp>
          <p:nvCxnSpPr>
            <p:cNvPr id="62" name="直線コネクタ 61"/>
            <p:cNvCxnSpPr/>
            <p:nvPr/>
          </p:nvCxnSpPr>
          <p:spPr>
            <a:xfrm>
              <a:off x="6181725" y="1190677"/>
              <a:ext cx="0" cy="1653143"/>
            </a:xfrm>
            <a:prstGeom prst="line">
              <a:avLst/>
            </a:prstGeom>
            <a:ln>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grpSp>
      <p:pic>
        <p:nvPicPr>
          <p:cNvPr id="3112" name="Picture 40" descr="「指　イラスト　スマホ」の画像検索結果"/>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2566201" y="4333673"/>
            <a:ext cx="1202600" cy="1401632"/>
          </a:xfrm>
          <a:prstGeom prst="rect">
            <a:avLst/>
          </a:prstGeom>
          <a:noFill/>
          <a:extLst>
            <a:ext uri="{909E8E84-426E-40dd-AFC4-6F175D3DCCD1}">
              <a14:hiddenFill xmlns:a14="http://schemas.microsoft.com/office/drawing/2010/main">
                <a:solidFill>
                  <a:srgbClr val="FFFFFF"/>
                </a:solidFill>
              </a14:hiddenFill>
            </a:ext>
          </a:extLst>
        </p:spPr>
      </p:pic>
      <p:sp>
        <p:nvSpPr>
          <p:cNvPr id="101" name="テキスト ボックス 100"/>
          <p:cNvSpPr txBox="1"/>
          <p:nvPr/>
        </p:nvSpPr>
        <p:spPr>
          <a:xfrm>
            <a:off x="4507208" y="2968208"/>
            <a:ext cx="3858196" cy="400110"/>
          </a:xfrm>
          <a:prstGeom prst="rect">
            <a:avLst/>
          </a:prstGeom>
          <a:solidFill>
            <a:schemeClr val="bg1"/>
          </a:solidFill>
          <a:ln w="19050" cmpd="sng">
            <a:solidFill>
              <a:schemeClr val="tx1">
                <a:lumMod val="75000"/>
                <a:lumOff val="25000"/>
              </a:schemeClr>
            </a:solidFill>
          </a:ln>
        </p:spPr>
        <p:txBody>
          <a:bodyPr wrap="square" rtlCol="0">
            <a:spAutoFit/>
          </a:bodyPr>
          <a:lstStyle/>
          <a:p>
            <a:pPr algn="ctr"/>
            <a:r>
              <a:rPr kumimoji="1" lang="ja-JP" altLang="en-US" sz="2000" dirty="0">
                <a:latin typeface="メイリオ" panose="020B0604030504040204" pitchFamily="50" charset="-128"/>
                <a:ea typeface="メイリオ" panose="020B0604030504040204" pitchFamily="50" charset="-128"/>
              </a:rPr>
              <a:t>安心に利用できるサービス</a:t>
            </a:r>
          </a:p>
        </p:txBody>
      </p:sp>
      <p:sp>
        <p:nvSpPr>
          <p:cNvPr id="66" name="円形吹き出し 65"/>
          <p:cNvSpPr/>
          <p:nvPr/>
        </p:nvSpPr>
        <p:spPr>
          <a:xfrm>
            <a:off x="3570982" y="3705663"/>
            <a:ext cx="2441139" cy="1609287"/>
          </a:xfrm>
          <a:prstGeom prst="wedgeEllipseCallout">
            <a:avLst>
              <a:gd name="adj1" fmla="val -62517"/>
              <a:gd name="adj2" fmla="val -133"/>
            </a:avLst>
          </a:prstGeom>
          <a:solidFill>
            <a:schemeClr val="tx2">
              <a:lumMod val="20000"/>
              <a:lumOff val="80000"/>
            </a:schemeClr>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04" name="図 103" descr="point_main_flow03.gif"/>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0" b="100000" l="0" r="98507"/>
                    </a14:imgEffect>
                  </a14:imgLayer>
                </a14:imgProps>
              </a:ext>
              <a:ext uri="{28A0092B-C50C-407E-A947-70E740481C1C}">
                <a14:useLocalDpi xmlns:a14="http://schemas.microsoft.com/office/drawing/2010/main"/>
              </a:ext>
            </a:extLst>
          </a:blip>
          <a:srcRect/>
          <a:stretch/>
        </p:blipFill>
        <p:spPr>
          <a:xfrm rot="993169">
            <a:off x="5079211" y="3803031"/>
            <a:ext cx="481140" cy="478503"/>
          </a:xfrm>
          <a:prstGeom prst="rect">
            <a:avLst/>
          </a:prstGeom>
        </p:spPr>
      </p:pic>
      <p:pic>
        <p:nvPicPr>
          <p:cNvPr id="105" name="図 104" descr="point_main_flow03.gif"/>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0" b="100000" l="0" r="98507"/>
                    </a14:imgEffect>
                  </a14:imgLayer>
                </a14:imgProps>
              </a:ext>
              <a:ext uri="{28A0092B-C50C-407E-A947-70E740481C1C}">
                <a14:useLocalDpi xmlns:a14="http://schemas.microsoft.com/office/drawing/2010/main"/>
              </a:ext>
            </a:extLst>
          </a:blip>
          <a:srcRect/>
          <a:stretch/>
        </p:blipFill>
        <p:spPr>
          <a:xfrm rot="993169">
            <a:off x="4565401" y="3794351"/>
            <a:ext cx="481140" cy="478503"/>
          </a:xfrm>
          <a:prstGeom prst="rect">
            <a:avLst/>
          </a:prstGeom>
        </p:spPr>
      </p:pic>
      <p:pic>
        <p:nvPicPr>
          <p:cNvPr id="106" name="図 105" descr="point_main_flow03.gif"/>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0" b="100000" l="0" r="98507"/>
                    </a14:imgEffect>
                  </a14:imgLayer>
                </a14:imgProps>
              </a:ext>
              <a:ext uri="{28A0092B-C50C-407E-A947-70E740481C1C}">
                <a14:useLocalDpi xmlns:a14="http://schemas.microsoft.com/office/drawing/2010/main"/>
              </a:ext>
            </a:extLst>
          </a:blip>
          <a:srcRect/>
          <a:stretch/>
        </p:blipFill>
        <p:spPr>
          <a:xfrm rot="993169">
            <a:off x="4072721" y="3803030"/>
            <a:ext cx="481140" cy="478503"/>
          </a:xfrm>
          <a:prstGeom prst="rect">
            <a:avLst/>
          </a:prstGeom>
        </p:spPr>
      </p:pic>
      <p:pic>
        <p:nvPicPr>
          <p:cNvPr id="100" name="図 99"/>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4085894" y="4178967"/>
            <a:ext cx="1386615" cy="1135983"/>
          </a:xfrm>
          <a:prstGeom prst="rect">
            <a:avLst/>
          </a:prstGeom>
        </p:spPr>
      </p:pic>
      <p:grpSp>
        <p:nvGrpSpPr>
          <p:cNvPr id="69" name="グループ化 68"/>
          <p:cNvGrpSpPr/>
          <p:nvPr/>
        </p:nvGrpSpPr>
        <p:grpSpPr>
          <a:xfrm>
            <a:off x="6427388" y="3845739"/>
            <a:ext cx="1540951" cy="1732514"/>
            <a:chOff x="7186909" y="3655767"/>
            <a:chExt cx="1540951" cy="1732514"/>
          </a:xfrm>
        </p:grpSpPr>
        <p:grpSp>
          <p:nvGrpSpPr>
            <p:cNvPr id="107" name="グループ化 106"/>
            <p:cNvGrpSpPr/>
            <p:nvPr/>
          </p:nvGrpSpPr>
          <p:grpSpPr>
            <a:xfrm>
              <a:off x="7296417" y="3655767"/>
              <a:ext cx="1431443" cy="1732514"/>
              <a:chOff x="5071441" y="1074675"/>
              <a:chExt cx="4072559" cy="4929129"/>
            </a:xfrm>
            <a:solidFill>
              <a:schemeClr val="tx1">
                <a:lumMod val="50000"/>
                <a:lumOff val="50000"/>
              </a:schemeClr>
            </a:solidFill>
          </p:grpSpPr>
          <p:sp>
            <p:nvSpPr>
              <p:cNvPr id="108" name="フリーフォーム 107"/>
              <p:cNvSpPr/>
              <p:nvPr/>
            </p:nvSpPr>
            <p:spPr>
              <a:xfrm>
                <a:off x="5071441" y="1074675"/>
                <a:ext cx="1987130" cy="2404254"/>
              </a:xfrm>
              <a:custGeom>
                <a:avLst/>
                <a:gdLst>
                  <a:gd name="connsiteX0" fmla="*/ 1151906 w 1543792"/>
                  <a:gd name="connsiteY0" fmla="*/ 267195 h 1905990"/>
                  <a:gd name="connsiteX1" fmla="*/ 1312223 w 1543792"/>
                  <a:gd name="connsiteY1" fmla="*/ 296884 h 1905990"/>
                  <a:gd name="connsiteX2" fmla="*/ 1442852 w 1543792"/>
                  <a:gd name="connsiteY2" fmla="*/ 362198 h 1905990"/>
                  <a:gd name="connsiteX3" fmla="*/ 1520041 w 1543792"/>
                  <a:gd name="connsiteY3" fmla="*/ 433450 h 1905990"/>
                  <a:gd name="connsiteX4" fmla="*/ 1543792 w 1543792"/>
                  <a:gd name="connsiteY4" fmla="*/ 534390 h 1905990"/>
                  <a:gd name="connsiteX5" fmla="*/ 1448789 w 1543792"/>
                  <a:gd name="connsiteY5" fmla="*/ 611580 h 1905990"/>
                  <a:gd name="connsiteX6" fmla="*/ 1300348 w 1543792"/>
                  <a:gd name="connsiteY6" fmla="*/ 653143 h 1905990"/>
                  <a:gd name="connsiteX7" fmla="*/ 1175657 w 1543792"/>
                  <a:gd name="connsiteY7" fmla="*/ 700645 h 1905990"/>
                  <a:gd name="connsiteX8" fmla="*/ 1175657 w 1543792"/>
                  <a:gd name="connsiteY8" fmla="*/ 777834 h 1905990"/>
                  <a:gd name="connsiteX9" fmla="*/ 1128156 w 1543792"/>
                  <a:gd name="connsiteY9" fmla="*/ 819398 h 1905990"/>
                  <a:gd name="connsiteX10" fmla="*/ 1181595 w 1543792"/>
                  <a:gd name="connsiteY10" fmla="*/ 890650 h 1905990"/>
                  <a:gd name="connsiteX11" fmla="*/ 1021278 w 1543792"/>
                  <a:gd name="connsiteY11" fmla="*/ 920338 h 1905990"/>
                  <a:gd name="connsiteX12" fmla="*/ 1080654 w 1543792"/>
                  <a:gd name="connsiteY12" fmla="*/ 1246909 h 1905990"/>
                  <a:gd name="connsiteX13" fmla="*/ 1151906 w 1543792"/>
                  <a:gd name="connsiteY13" fmla="*/ 1270660 h 1905990"/>
                  <a:gd name="connsiteX14" fmla="*/ 1128156 w 1543792"/>
                  <a:gd name="connsiteY14" fmla="*/ 1436915 h 1905990"/>
                  <a:gd name="connsiteX15" fmla="*/ 908462 w 1543792"/>
                  <a:gd name="connsiteY15" fmla="*/ 1905990 h 1905990"/>
                  <a:gd name="connsiteX16" fmla="*/ 765958 w 1543792"/>
                  <a:gd name="connsiteY16" fmla="*/ 1828800 h 1905990"/>
                  <a:gd name="connsiteX17" fmla="*/ 694706 w 1543792"/>
                  <a:gd name="connsiteY17" fmla="*/ 1656608 h 1905990"/>
                  <a:gd name="connsiteX18" fmla="*/ 486888 w 1543792"/>
                  <a:gd name="connsiteY18" fmla="*/ 1508167 h 1905990"/>
                  <a:gd name="connsiteX19" fmla="*/ 261257 w 1543792"/>
                  <a:gd name="connsiteY19" fmla="*/ 1520042 h 1905990"/>
                  <a:gd name="connsiteX20" fmla="*/ 0 w 1543792"/>
                  <a:gd name="connsiteY20" fmla="*/ 1223159 h 1905990"/>
                  <a:gd name="connsiteX21" fmla="*/ 17813 w 1543792"/>
                  <a:gd name="connsiteY21" fmla="*/ 1086593 h 1905990"/>
                  <a:gd name="connsiteX22" fmla="*/ 0 w 1543792"/>
                  <a:gd name="connsiteY22" fmla="*/ 979715 h 1905990"/>
                  <a:gd name="connsiteX23" fmla="*/ 71252 w 1543792"/>
                  <a:gd name="connsiteY23" fmla="*/ 938151 h 1905990"/>
                  <a:gd name="connsiteX24" fmla="*/ 148441 w 1543792"/>
                  <a:gd name="connsiteY24" fmla="*/ 961902 h 1905990"/>
                  <a:gd name="connsiteX25" fmla="*/ 237506 w 1543792"/>
                  <a:gd name="connsiteY25" fmla="*/ 1086593 h 1905990"/>
                  <a:gd name="connsiteX26" fmla="*/ 285008 w 1543792"/>
                  <a:gd name="connsiteY26" fmla="*/ 1045029 h 1905990"/>
                  <a:gd name="connsiteX27" fmla="*/ 350322 w 1543792"/>
                  <a:gd name="connsiteY27" fmla="*/ 1062842 h 1905990"/>
                  <a:gd name="connsiteX28" fmla="*/ 385948 w 1543792"/>
                  <a:gd name="connsiteY28" fmla="*/ 1015341 h 1905990"/>
                  <a:gd name="connsiteX29" fmla="*/ 279070 w 1543792"/>
                  <a:gd name="connsiteY29" fmla="*/ 973777 h 1905990"/>
                  <a:gd name="connsiteX30" fmla="*/ 190005 w 1543792"/>
                  <a:gd name="connsiteY30" fmla="*/ 825335 h 1905990"/>
                  <a:gd name="connsiteX31" fmla="*/ 338447 w 1543792"/>
                  <a:gd name="connsiteY31" fmla="*/ 712520 h 1905990"/>
                  <a:gd name="connsiteX32" fmla="*/ 344384 w 1543792"/>
                  <a:gd name="connsiteY32" fmla="*/ 653143 h 1905990"/>
                  <a:gd name="connsiteX33" fmla="*/ 344384 w 1543792"/>
                  <a:gd name="connsiteY33" fmla="*/ 480951 h 1905990"/>
                  <a:gd name="connsiteX34" fmla="*/ 273132 w 1543792"/>
                  <a:gd name="connsiteY34" fmla="*/ 421574 h 1905990"/>
                  <a:gd name="connsiteX35" fmla="*/ 279070 w 1543792"/>
                  <a:gd name="connsiteY35" fmla="*/ 362198 h 1905990"/>
                  <a:gd name="connsiteX36" fmla="*/ 184067 w 1543792"/>
                  <a:gd name="connsiteY36" fmla="*/ 302821 h 1905990"/>
                  <a:gd name="connsiteX37" fmla="*/ 124691 w 1543792"/>
                  <a:gd name="connsiteY37" fmla="*/ 290946 h 1905990"/>
                  <a:gd name="connsiteX38" fmla="*/ 106878 w 1543792"/>
                  <a:gd name="connsiteY38" fmla="*/ 184068 h 1905990"/>
                  <a:gd name="connsiteX39" fmla="*/ 154379 w 1543792"/>
                  <a:gd name="connsiteY39" fmla="*/ 124691 h 1905990"/>
                  <a:gd name="connsiteX40" fmla="*/ 207818 w 1543792"/>
                  <a:gd name="connsiteY40" fmla="*/ 47502 h 1905990"/>
                  <a:gd name="connsiteX41" fmla="*/ 261257 w 1543792"/>
                  <a:gd name="connsiteY41" fmla="*/ 0 h 1905990"/>
                  <a:gd name="connsiteX42" fmla="*/ 397823 w 1543792"/>
                  <a:gd name="connsiteY42" fmla="*/ 89065 h 1905990"/>
                  <a:gd name="connsiteX43" fmla="*/ 469075 w 1543792"/>
                  <a:gd name="connsiteY43" fmla="*/ 89065 h 1905990"/>
                  <a:gd name="connsiteX44" fmla="*/ 504701 w 1543792"/>
                  <a:gd name="connsiteY44" fmla="*/ 71252 h 1905990"/>
                  <a:gd name="connsiteX45" fmla="*/ 570015 w 1543792"/>
                  <a:gd name="connsiteY45" fmla="*/ 47502 h 1905990"/>
                  <a:gd name="connsiteX46" fmla="*/ 635330 w 1543792"/>
                  <a:gd name="connsiteY46" fmla="*/ 0 h 1905990"/>
                  <a:gd name="connsiteX47" fmla="*/ 866899 w 1543792"/>
                  <a:gd name="connsiteY47" fmla="*/ 118754 h 1905990"/>
                  <a:gd name="connsiteX48" fmla="*/ 1015340 w 1543792"/>
                  <a:gd name="connsiteY48" fmla="*/ 100941 h 1905990"/>
                  <a:gd name="connsiteX49" fmla="*/ 1015340 w 1543792"/>
                  <a:gd name="connsiteY49" fmla="*/ 225632 h 1905990"/>
                  <a:gd name="connsiteX50" fmla="*/ 1151906 w 1543792"/>
                  <a:gd name="connsiteY50" fmla="*/ 267195 h 1905990"/>
                  <a:gd name="connsiteX0" fmla="*/ 1151906 w 1543792"/>
                  <a:gd name="connsiteY0" fmla="*/ 267195 h 1905990"/>
                  <a:gd name="connsiteX1" fmla="*/ 1312223 w 1543792"/>
                  <a:gd name="connsiteY1" fmla="*/ 296884 h 1905990"/>
                  <a:gd name="connsiteX2" fmla="*/ 1442852 w 1543792"/>
                  <a:gd name="connsiteY2" fmla="*/ 362198 h 1905990"/>
                  <a:gd name="connsiteX3" fmla="*/ 1520041 w 1543792"/>
                  <a:gd name="connsiteY3" fmla="*/ 433450 h 1905990"/>
                  <a:gd name="connsiteX4" fmla="*/ 1543792 w 1543792"/>
                  <a:gd name="connsiteY4" fmla="*/ 534390 h 1905990"/>
                  <a:gd name="connsiteX5" fmla="*/ 1448789 w 1543792"/>
                  <a:gd name="connsiteY5" fmla="*/ 611580 h 1905990"/>
                  <a:gd name="connsiteX6" fmla="*/ 1300348 w 1543792"/>
                  <a:gd name="connsiteY6" fmla="*/ 653143 h 1905990"/>
                  <a:gd name="connsiteX7" fmla="*/ 1175657 w 1543792"/>
                  <a:gd name="connsiteY7" fmla="*/ 700645 h 1905990"/>
                  <a:gd name="connsiteX8" fmla="*/ 1175657 w 1543792"/>
                  <a:gd name="connsiteY8" fmla="*/ 777834 h 1905990"/>
                  <a:gd name="connsiteX9" fmla="*/ 1128156 w 1543792"/>
                  <a:gd name="connsiteY9" fmla="*/ 819398 h 1905990"/>
                  <a:gd name="connsiteX10" fmla="*/ 1181595 w 1543792"/>
                  <a:gd name="connsiteY10" fmla="*/ 890650 h 1905990"/>
                  <a:gd name="connsiteX11" fmla="*/ 1021278 w 1543792"/>
                  <a:gd name="connsiteY11" fmla="*/ 920338 h 1905990"/>
                  <a:gd name="connsiteX12" fmla="*/ 1080654 w 1543792"/>
                  <a:gd name="connsiteY12" fmla="*/ 1246909 h 1905990"/>
                  <a:gd name="connsiteX13" fmla="*/ 1151906 w 1543792"/>
                  <a:gd name="connsiteY13" fmla="*/ 1270660 h 1905990"/>
                  <a:gd name="connsiteX14" fmla="*/ 1135300 w 1543792"/>
                  <a:gd name="connsiteY14" fmla="*/ 1436915 h 1905990"/>
                  <a:gd name="connsiteX15" fmla="*/ 908462 w 1543792"/>
                  <a:gd name="connsiteY15" fmla="*/ 1905990 h 1905990"/>
                  <a:gd name="connsiteX16" fmla="*/ 765958 w 1543792"/>
                  <a:gd name="connsiteY16" fmla="*/ 1828800 h 1905990"/>
                  <a:gd name="connsiteX17" fmla="*/ 694706 w 1543792"/>
                  <a:gd name="connsiteY17" fmla="*/ 1656608 h 1905990"/>
                  <a:gd name="connsiteX18" fmla="*/ 486888 w 1543792"/>
                  <a:gd name="connsiteY18" fmla="*/ 1508167 h 1905990"/>
                  <a:gd name="connsiteX19" fmla="*/ 261257 w 1543792"/>
                  <a:gd name="connsiteY19" fmla="*/ 1520042 h 1905990"/>
                  <a:gd name="connsiteX20" fmla="*/ 0 w 1543792"/>
                  <a:gd name="connsiteY20" fmla="*/ 1223159 h 1905990"/>
                  <a:gd name="connsiteX21" fmla="*/ 17813 w 1543792"/>
                  <a:gd name="connsiteY21" fmla="*/ 1086593 h 1905990"/>
                  <a:gd name="connsiteX22" fmla="*/ 0 w 1543792"/>
                  <a:gd name="connsiteY22" fmla="*/ 979715 h 1905990"/>
                  <a:gd name="connsiteX23" fmla="*/ 71252 w 1543792"/>
                  <a:gd name="connsiteY23" fmla="*/ 938151 h 1905990"/>
                  <a:gd name="connsiteX24" fmla="*/ 148441 w 1543792"/>
                  <a:gd name="connsiteY24" fmla="*/ 961902 h 1905990"/>
                  <a:gd name="connsiteX25" fmla="*/ 237506 w 1543792"/>
                  <a:gd name="connsiteY25" fmla="*/ 1086593 h 1905990"/>
                  <a:gd name="connsiteX26" fmla="*/ 285008 w 1543792"/>
                  <a:gd name="connsiteY26" fmla="*/ 1045029 h 1905990"/>
                  <a:gd name="connsiteX27" fmla="*/ 350322 w 1543792"/>
                  <a:gd name="connsiteY27" fmla="*/ 1062842 h 1905990"/>
                  <a:gd name="connsiteX28" fmla="*/ 385948 w 1543792"/>
                  <a:gd name="connsiteY28" fmla="*/ 1015341 h 1905990"/>
                  <a:gd name="connsiteX29" fmla="*/ 279070 w 1543792"/>
                  <a:gd name="connsiteY29" fmla="*/ 973777 h 1905990"/>
                  <a:gd name="connsiteX30" fmla="*/ 190005 w 1543792"/>
                  <a:gd name="connsiteY30" fmla="*/ 825335 h 1905990"/>
                  <a:gd name="connsiteX31" fmla="*/ 338447 w 1543792"/>
                  <a:gd name="connsiteY31" fmla="*/ 712520 h 1905990"/>
                  <a:gd name="connsiteX32" fmla="*/ 344384 w 1543792"/>
                  <a:gd name="connsiteY32" fmla="*/ 653143 h 1905990"/>
                  <a:gd name="connsiteX33" fmla="*/ 344384 w 1543792"/>
                  <a:gd name="connsiteY33" fmla="*/ 480951 h 1905990"/>
                  <a:gd name="connsiteX34" fmla="*/ 273132 w 1543792"/>
                  <a:gd name="connsiteY34" fmla="*/ 421574 h 1905990"/>
                  <a:gd name="connsiteX35" fmla="*/ 279070 w 1543792"/>
                  <a:gd name="connsiteY35" fmla="*/ 362198 h 1905990"/>
                  <a:gd name="connsiteX36" fmla="*/ 184067 w 1543792"/>
                  <a:gd name="connsiteY36" fmla="*/ 302821 h 1905990"/>
                  <a:gd name="connsiteX37" fmla="*/ 124691 w 1543792"/>
                  <a:gd name="connsiteY37" fmla="*/ 290946 h 1905990"/>
                  <a:gd name="connsiteX38" fmla="*/ 106878 w 1543792"/>
                  <a:gd name="connsiteY38" fmla="*/ 184068 h 1905990"/>
                  <a:gd name="connsiteX39" fmla="*/ 154379 w 1543792"/>
                  <a:gd name="connsiteY39" fmla="*/ 124691 h 1905990"/>
                  <a:gd name="connsiteX40" fmla="*/ 207818 w 1543792"/>
                  <a:gd name="connsiteY40" fmla="*/ 47502 h 1905990"/>
                  <a:gd name="connsiteX41" fmla="*/ 261257 w 1543792"/>
                  <a:gd name="connsiteY41" fmla="*/ 0 h 1905990"/>
                  <a:gd name="connsiteX42" fmla="*/ 397823 w 1543792"/>
                  <a:gd name="connsiteY42" fmla="*/ 89065 h 1905990"/>
                  <a:gd name="connsiteX43" fmla="*/ 469075 w 1543792"/>
                  <a:gd name="connsiteY43" fmla="*/ 89065 h 1905990"/>
                  <a:gd name="connsiteX44" fmla="*/ 504701 w 1543792"/>
                  <a:gd name="connsiteY44" fmla="*/ 71252 h 1905990"/>
                  <a:gd name="connsiteX45" fmla="*/ 570015 w 1543792"/>
                  <a:gd name="connsiteY45" fmla="*/ 47502 h 1905990"/>
                  <a:gd name="connsiteX46" fmla="*/ 635330 w 1543792"/>
                  <a:gd name="connsiteY46" fmla="*/ 0 h 1905990"/>
                  <a:gd name="connsiteX47" fmla="*/ 866899 w 1543792"/>
                  <a:gd name="connsiteY47" fmla="*/ 118754 h 1905990"/>
                  <a:gd name="connsiteX48" fmla="*/ 1015340 w 1543792"/>
                  <a:gd name="connsiteY48" fmla="*/ 100941 h 1905990"/>
                  <a:gd name="connsiteX49" fmla="*/ 1015340 w 1543792"/>
                  <a:gd name="connsiteY49" fmla="*/ 225632 h 1905990"/>
                  <a:gd name="connsiteX50" fmla="*/ 1151906 w 1543792"/>
                  <a:gd name="connsiteY50" fmla="*/ 267195 h 1905990"/>
                  <a:gd name="connsiteX0" fmla="*/ 1151906 w 1543792"/>
                  <a:gd name="connsiteY0" fmla="*/ 267195 h 1913134"/>
                  <a:gd name="connsiteX1" fmla="*/ 1312223 w 1543792"/>
                  <a:gd name="connsiteY1" fmla="*/ 296884 h 1913134"/>
                  <a:gd name="connsiteX2" fmla="*/ 1442852 w 1543792"/>
                  <a:gd name="connsiteY2" fmla="*/ 362198 h 1913134"/>
                  <a:gd name="connsiteX3" fmla="*/ 1520041 w 1543792"/>
                  <a:gd name="connsiteY3" fmla="*/ 433450 h 1913134"/>
                  <a:gd name="connsiteX4" fmla="*/ 1543792 w 1543792"/>
                  <a:gd name="connsiteY4" fmla="*/ 534390 h 1913134"/>
                  <a:gd name="connsiteX5" fmla="*/ 1448789 w 1543792"/>
                  <a:gd name="connsiteY5" fmla="*/ 611580 h 1913134"/>
                  <a:gd name="connsiteX6" fmla="*/ 1300348 w 1543792"/>
                  <a:gd name="connsiteY6" fmla="*/ 653143 h 1913134"/>
                  <a:gd name="connsiteX7" fmla="*/ 1175657 w 1543792"/>
                  <a:gd name="connsiteY7" fmla="*/ 700645 h 1913134"/>
                  <a:gd name="connsiteX8" fmla="*/ 1175657 w 1543792"/>
                  <a:gd name="connsiteY8" fmla="*/ 777834 h 1913134"/>
                  <a:gd name="connsiteX9" fmla="*/ 1128156 w 1543792"/>
                  <a:gd name="connsiteY9" fmla="*/ 819398 h 1913134"/>
                  <a:gd name="connsiteX10" fmla="*/ 1181595 w 1543792"/>
                  <a:gd name="connsiteY10" fmla="*/ 890650 h 1913134"/>
                  <a:gd name="connsiteX11" fmla="*/ 1021278 w 1543792"/>
                  <a:gd name="connsiteY11" fmla="*/ 920338 h 1913134"/>
                  <a:gd name="connsiteX12" fmla="*/ 1080654 w 1543792"/>
                  <a:gd name="connsiteY12" fmla="*/ 1246909 h 1913134"/>
                  <a:gd name="connsiteX13" fmla="*/ 1151906 w 1543792"/>
                  <a:gd name="connsiteY13" fmla="*/ 1270660 h 1913134"/>
                  <a:gd name="connsiteX14" fmla="*/ 1135300 w 1543792"/>
                  <a:gd name="connsiteY14" fmla="*/ 1436915 h 1913134"/>
                  <a:gd name="connsiteX15" fmla="*/ 913225 w 1543792"/>
                  <a:gd name="connsiteY15" fmla="*/ 1913134 h 1913134"/>
                  <a:gd name="connsiteX16" fmla="*/ 765958 w 1543792"/>
                  <a:gd name="connsiteY16" fmla="*/ 1828800 h 1913134"/>
                  <a:gd name="connsiteX17" fmla="*/ 694706 w 1543792"/>
                  <a:gd name="connsiteY17" fmla="*/ 1656608 h 1913134"/>
                  <a:gd name="connsiteX18" fmla="*/ 486888 w 1543792"/>
                  <a:gd name="connsiteY18" fmla="*/ 1508167 h 1913134"/>
                  <a:gd name="connsiteX19" fmla="*/ 261257 w 1543792"/>
                  <a:gd name="connsiteY19" fmla="*/ 1520042 h 1913134"/>
                  <a:gd name="connsiteX20" fmla="*/ 0 w 1543792"/>
                  <a:gd name="connsiteY20" fmla="*/ 1223159 h 1913134"/>
                  <a:gd name="connsiteX21" fmla="*/ 17813 w 1543792"/>
                  <a:gd name="connsiteY21" fmla="*/ 1086593 h 1913134"/>
                  <a:gd name="connsiteX22" fmla="*/ 0 w 1543792"/>
                  <a:gd name="connsiteY22" fmla="*/ 979715 h 1913134"/>
                  <a:gd name="connsiteX23" fmla="*/ 71252 w 1543792"/>
                  <a:gd name="connsiteY23" fmla="*/ 938151 h 1913134"/>
                  <a:gd name="connsiteX24" fmla="*/ 148441 w 1543792"/>
                  <a:gd name="connsiteY24" fmla="*/ 961902 h 1913134"/>
                  <a:gd name="connsiteX25" fmla="*/ 237506 w 1543792"/>
                  <a:gd name="connsiteY25" fmla="*/ 1086593 h 1913134"/>
                  <a:gd name="connsiteX26" fmla="*/ 285008 w 1543792"/>
                  <a:gd name="connsiteY26" fmla="*/ 1045029 h 1913134"/>
                  <a:gd name="connsiteX27" fmla="*/ 350322 w 1543792"/>
                  <a:gd name="connsiteY27" fmla="*/ 1062842 h 1913134"/>
                  <a:gd name="connsiteX28" fmla="*/ 385948 w 1543792"/>
                  <a:gd name="connsiteY28" fmla="*/ 1015341 h 1913134"/>
                  <a:gd name="connsiteX29" fmla="*/ 279070 w 1543792"/>
                  <a:gd name="connsiteY29" fmla="*/ 973777 h 1913134"/>
                  <a:gd name="connsiteX30" fmla="*/ 190005 w 1543792"/>
                  <a:gd name="connsiteY30" fmla="*/ 825335 h 1913134"/>
                  <a:gd name="connsiteX31" fmla="*/ 338447 w 1543792"/>
                  <a:gd name="connsiteY31" fmla="*/ 712520 h 1913134"/>
                  <a:gd name="connsiteX32" fmla="*/ 344384 w 1543792"/>
                  <a:gd name="connsiteY32" fmla="*/ 653143 h 1913134"/>
                  <a:gd name="connsiteX33" fmla="*/ 344384 w 1543792"/>
                  <a:gd name="connsiteY33" fmla="*/ 480951 h 1913134"/>
                  <a:gd name="connsiteX34" fmla="*/ 273132 w 1543792"/>
                  <a:gd name="connsiteY34" fmla="*/ 421574 h 1913134"/>
                  <a:gd name="connsiteX35" fmla="*/ 279070 w 1543792"/>
                  <a:gd name="connsiteY35" fmla="*/ 362198 h 1913134"/>
                  <a:gd name="connsiteX36" fmla="*/ 184067 w 1543792"/>
                  <a:gd name="connsiteY36" fmla="*/ 302821 h 1913134"/>
                  <a:gd name="connsiteX37" fmla="*/ 124691 w 1543792"/>
                  <a:gd name="connsiteY37" fmla="*/ 290946 h 1913134"/>
                  <a:gd name="connsiteX38" fmla="*/ 106878 w 1543792"/>
                  <a:gd name="connsiteY38" fmla="*/ 184068 h 1913134"/>
                  <a:gd name="connsiteX39" fmla="*/ 154379 w 1543792"/>
                  <a:gd name="connsiteY39" fmla="*/ 124691 h 1913134"/>
                  <a:gd name="connsiteX40" fmla="*/ 207818 w 1543792"/>
                  <a:gd name="connsiteY40" fmla="*/ 47502 h 1913134"/>
                  <a:gd name="connsiteX41" fmla="*/ 261257 w 1543792"/>
                  <a:gd name="connsiteY41" fmla="*/ 0 h 1913134"/>
                  <a:gd name="connsiteX42" fmla="*/ 397823 w 1543792"/>
                  <a:gd name="connsiteY42" fmla="*/ 89065 h 1913134"/>
                  <a:gd name="connsiteX43" fmla="*/ 469075 w 1543792"/>
                  <a:gd name="connsiteY43" fmla="*/ 89065 h 1913134"/>
                  <a:gd name="connsiteX44" fmla="*/ 504701 w 1543792"/>
                  <a:gd name="connsiteY44" fmla="*/ 71252 h 1913134"/>
                  <a:gd name="connsiteX45" fmla="*/ 570015 w 1543792"/>
                  <a:gd name="connsiteY45" fmla="*/ 47502 h 1913134"/>
                  <a:gd name="connsiteX46" fmla="*/ 635330 w 1543792"/>
                  <a:gd name="connsiteY46" fmla="*/ 0 h 1913134"/>
                  <a:gd name="connsiteX47" fmla="*/ 866899 w 1543792"/>
                  <a:gd name="connsiteY47" fmla="*/ 118754 h 1913134"/>
                  <a:gd name="connsiteX48" fmla="*/ 1015340 w 1543792"/>
                  <a:gd name="connsiteY48" fmla="*/ 100941 h 1913134"/>
                  <a:gd name="connsiteX49" fmla="*/ 1015340 w 1543792"/>
                  <a:gd name="connsiteY49" fmla="*/ 225632 h 1913134"/>
                  <a:gd name="connsiteX50" fmla="*/ 1151906 w 1543792"/>
                  <a:gd name="connsiteY50" fmla="*/ 267195 h 191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3792" h="1913134">
                    <a:moveTo>
                      <a:pt x="1151906" y="267195"/>
                    </a:moveTo>
                    <a:lnTo>
                      <a:pt x="1312223" y="296884"/>
                    </a:lnTo>
                    <a:lnTo>
                      <a:pt x="1442852" y="362198"/>
                    </a:lnTo>
                    <a:lnTo>
                      <a:pt x="1520041" y="433450"/>
                    </a:lnTo>
                    <a:lnTo>
                      <a:pt x="1543792" y="534390"/>
                    </a:lnTo>
                    <a:lnTo>
                      <a:pt x="1448789" y="611580"/>
                    </a:lnTo>
                    <a:lnTo>
                      <a:pt x="1300348" y="653143"/>
                    </a:lnTo>
                    <a:lnTo>
                      <a:pt x="1175657" y="700645"/>
                    </a:lnTo>
                    <a:lnTo>
                      <a:pt x="1175657" y="777834"/>
                    </a:lnTo>
                    <a:lnTo>
                      <a:pt x="1128156" y="819398"/>
                    </a:lnTo>
                    <a:lnTo>
                      <a:pt x="1181595" y="890650"/>
                    </a:lnTo>
                    <a:lnTo>
                      <a:pt x="1021278" y="920338"/>
                    </a:lnTo>
                    <a:lnTo>
                      <a:pt x="1080654" y="1246909"/>
                    </a:lnTo>
                    <a:lnTo>
                      <a:pt x="1151906" y="1270660"/>
                    </a:lnTo>
                    <a:lnTo>
                      <a:pt x="1135300" y="1436915"/>
                    </a:lnTo>
                    <a:lnTo>
                      <a:pt x="913225" y="1913134"/>
                    </a:lnTo>
                    <a:lnTo>
                      <a:pt x="765958" y="1828800"/>
                    </a:lnTo>
                    <a:lnTo>
                      <a:pt x="694706" y="1656608"/>
                    </a:lnTo>
                    <a:lnTo>
                      <a:pt x="486888" y="1508167"/>
                    </a:lnTo>
                    <a:lnTo>
                      <a:pt x="261257" y="1520042"/>
                    </a:lnTo>
                    <a:lnTo>
                      <a:pt x="0" y="1223159"/>
                    </a:lnTo>
                    <a:lnTo>
                      <a:pt x="17813" y="1086593"/>
                    </a:lnTo>
                    <a:lnTo>
                      <a:pt x="0" y="979715"/>
                    </a:lnTo>
                    <a:lnTo>
                      <a:pt x="71252" y="938151"/>
                    </a:lnTo>
                    <a:lnTo>
                      <a:pt x="148441" y="961902"/>
                    </a:lnTo>
                    <a:lnTo>
                      <a:pt x="237506" y="1086593"/>
                    </a:lnTo>
                    <a:lnTo>
                      <a:pt x="285008" y="1045029"/>
                    </a:lnTo>
                    <a:lnTo>
                      <a:pt x="350322" y="1062842"/>
                    </a:lnTo>
                    <a:lnTo>
                      <a:pt x="385948" y="1015341"/>
                    </a:lnTo>
                    <a:lnTo>
                      <a:pt x="279070" y="973777"/>
                    </a:lnTo>
                    <a:lnTo>
                      <a:pt x="190005" y="825335"/>
                    </a:lnTo>
                    <a:lnTo>
                      <a:pt x="338447" y="712520"/>
                    </a:lnTo>
                    <a:lnTo>
                      <a:pt x="344384" y="653143"/>
                    </a:lnTo>
                    <a:lnTo>
                      <a:pt x="344384" y="480951"/>
                    </a:lnTo>
                    <a:lnTo>
                      <a:pt x="273132" y="421574"/>
                    </a:lnTo>
                    <a:lnTo>
                      <a:pt x="279070" y="362198"/>
                    </a:lnTo>
                    <a:lnTo>
                      <a:pt x="184067" y="302821"/>
                    </a:lnTo>
                    <a:lnTo>
                      <a:pt x="124691" y="290946"/>
                    </a:lnTo>
                    <a:lnTo>
                      <a:pt x="106878" y="184068"/>
                    </a:lnTo>
                    <a:lnTo>
                      <a:pt x="154379" y="124691"/>
                    </a:lnTo>
                    <a:lnTo>
                      <a:pt x="207818" y="47502"/>
                    </a:lnTo>
                    <a:lnTo>
                      <a:pt x="261257" y="0"/>
                    </a:lnTo>
                    <a:lnTo>
                      <a:pt x="397823" y="89065"/>
                    </a:lnTo>
                    <a:lnTo>
                      <a:pt x="469075" y="89065"/>
                    </a:lnTo>
                    <a:lnTo>
                      <a:pt x="504701" y="71252"/>
                    </a:lnTo>
                    <a:lnTo>
                      <a:pt x="570015" y="47502"/>
                    </a:lnTo>
                    <a:lnTo>
                      <a:pt x="635330" y="0"/>
                    </a:lnTo>
                    <a:lnTo>
                      <a:pt x="866899" y="118754"/>
                    </a:lnTo>
                    <a:lnTo>
                      <a:pt x="1015340" y="100941"/>
                    </a:lnTo>
                    <a:lnTo>
                      <a:pt x="1015340" y="225632"/>
                    </a:lnTo>
                    <a:lnTo>
                      <a:pt x="1151906" y="267195"/>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dirty="0">
                  <a:solidFill>
                    <a:schemeClr val="tx1"/>
                  </a:solidFill>
                </a:endParaRPr>
              </a:p>
            </p:txBody>
          </p:sp>
          <p:sp>
            <p:nvSpPr>
              <p:cNvPr id="109" name="フリーフォーム 108"/>
              <p:cNvSpPr/>
              <p:nvPr/>
            </p:nvSpPr>
            <p:spPr>
              <a:xfrm>
                <a:off x="5405547" y="4371876"/>
                <a:ext cx="2142015" cy="1631928"/>
              </a:xfrm>
              <a:custGeom>
                <a:avLst/>
                <a:gdLst>
                  <a:gd name="connsiteX0" fmla="*/ 368360 w 1664121"/>
                  <a:gd name="connsiteY0" fmla="*/ 1291427 h 1291427"/>
                  <a:gd name="connsiteX1" fmla="*/ 160345 w 1664121"/>
                  <a:gd name="connsiteY1" fmla="*/ 983738 h 1291427"/>
                  <a:gd name="connsiteX2" fmla="*/ 95340 w 1664121"/>
                  <a:gd name="connsiteY2" fmla="*/ 962070 h 1291427"/>
                  <a:gd name="connsiteX3" fmla="*/ 0 w 1664121"/>
                  <a:gd name="connsiteY3" fmla="*/ 546039 h 1291427"/>
                  <a:gd name="connsiteX4" fmla="*/ 65005 w 1664121"/>
                  <a:gd name="connsiteY4" fmla="*/ 559040 h 1291427"/>
                  <a:gd name="connsiteX5" fmla="*/ 143010 w 1664121"/>
                  <a:gd name="connsiteY5" fmla="*/ 407363 h 1291427"/>
                  <a:gd name="connsiteX6" fmla="*/ 312023 w 1664121"/>
                  <a:gd name="connsiteY6" fmla="*/ 320690 h 1291427"/>
                  <a:gd name="connsiteX7" fmla="*/ 368360 w 1664121"/>
                  <a:gd name="connsiteY7" fmla="*/ 247018 h 1291427"/>
                  <a:gd name="connsiteX8" fmla="*/ 468034 w 1664121"/>
                  <a:gd name="connsiteY8" fmla="*/ 121342 h 1291427"/>
                  <a:gd name="connsiteX9" fmla="*/ 598044 w 1664121"/>
                  <a:gd name="connsiteY9" fmla="*/ 177679 h 1291427"/>
                  <a:gd name="connsiteX10" fmla="*/ 619712 w 1664121"/>
                  <a:gd name="connsiteY10" fmla="*/ 160345 h 1291427"/>
                  <a:gd name="connsiteX11" fmla="*/ 910066 w 1664121"/>
                  <a:gd name="connsiteY11" fmla="*/ 303355 h 1291427"/>
                  <a:gd name="connsiteX12" fmla="*/ 983738 w 1664121"/>
                  <a:gd name="connsiteY12" fmla="*/ 143010 h 1291427"/>
                  <a:gd name="connsiteX13" fmla="*/ 1265426 w 1664121"/>
                  <a:gd name="connsiteY13" fmla="*/ 221016 h 1291427"/>
                  <a:gd name="connsiteX14" fmla="*/ 1447439 w 1664121"/>
                  <a:gd name="connsiteY14" fmla="*/ 0 h 1291427"/>
                  <a:gd name="connsiteX15" fmla="*/ 1651120 w 1664121"/>
                  <a:gd name="connsiteY15" fmla="*/ 69338 h 1291427"/>
                  <a:gd name="connsiteX16" fmla="*/ 1651120 w 1664121"/>
                  <a:gd name="connsiteY16" fmla="*/ 195014 h 1291427"/>
                  <a:gd name="connsiteX17" fmla="*/ 1664121 w 1664121"/>
                  <a:gd name="connsiteY17" fmla="*/ 294688 h 1291427"/>
                  <a:gd name="connsiteX18" fmla="*/ 1447439 w 1664121"/>
                  <a:gd name="connsiteY18" fmla="*/ 316356 h 1291427"/>
                  <a:gd name="connsiteX19" fmla="*/ 1378100 w 1664121"/>
                  <a:gd name="connsiteY19" fmla="*/ 398695 h 1291427"/>
                  <a:gd name="connsiteX20" fmla="*/ 1369433 w 1664121"/>
                  <a:gd name="connsiteY20" fmla="*/ 524371 h 1291427"/>
                  <a:gd name="connsiteX21" fmla="*/ 1248091 w 1664121"/>
                  <a:gd name="connsiteY21" fmla="*/ 628379 h 1291427"/>
                  <a:gd name="connsiteX22" fmla="*/ 1226423 w 1664121"/>
                  <a:gd name="connsiteY22" fmla="*/ 680383 h 1291427"/>
                  <a:gd name="connsiteX23" fmla="*/ 1087746 w 1664121"/>
                  <a:gd name="connsiteY23" fmla="*/ 667382 h 1291427"/>
                  <a:gd name="connsiteX24" fmla="*/ 1053077 w 1664121"/>
                  <a:gd name="connsiteY24" fmla="*/ 658714 h 1291427"/>
                  <a:gd name="connsiteX25" fmla="*/ 983738 w 1664121"/>
                  <a:gd name="connsiteY25" fmla="*/ 897065 h 1291427"/>
                  <a:gd name="connsiteX26" fmla="*/ 689050 w 1664121"/>
                  <a:gd name="connsiteY26" fmla="*/ 680383 h 1291427"/>
                  <a:gd name="connsiteX27" fmla="*/ 637046 w 1664121"/>
                  <a:gd name="connsiteY27" fmla="*/ 784390 h 1291427"/>
                  <a:gd name="connsiteX28" fmla="*/ 663048 w 1664121"/>
                  <a:gd name="connsiteY28" fmla="*/ 983738 h 1291427"/>
                  <a:gd name="connsiteX29" fmla="*/ 589376 w 1664121"/>
                  <a:gd name="connsiteY29" fmla="*/ 1066077 h 1291427"/>
                  <a:gd name="connsiteX30" fmla="*/ 550373 w 1664121"/>
                  <a:gd name="connsiteY30" fmla="*/ 1230756 h 1291427"/>
                  <a:gd name="connsiteX31" fmla="*/ 489702 w 1664121"/>
                  <a:gd name="connsiteY31" fmla="*/ 1135416 h 1291427"/>
                  <a:gd name="connsiteX32" fmla="*/ 368360 w 1664121"/>
                  <a:gd name="connsiteY32" fmla="*/ 1291427 h 1291427"/>
                  <a:gd name="connsiteX0" fmla="*/ 368360 w 1664121"/>
                  <a:gd name="connsiteY0" fmla="*/ 1298571 h 1298571"/>
                  <a:gd name="connsiteX1" fmla="*/ 160345 w 1664121"/>
                  <a:gd name="connsiteY1" fmla="*/ 990882 h 1298571"/>
                  <a:gd name="connsiteX2" fmla="*/ 95340 w 1664121"/>
                  <a:gd name="connsiteY2" fmla="*/ 969214 h 1298571"/>
                  <a:gd name="connsiteX3" fmla="*/ 0 w 1664121"/>
                  <a:gd name="connsiteY3" fmla="*/ 553183 h 1298571"/>
                  <a:gd name="connsiteX4" fmla="*/ 65005 w 1664121"/>
                  <a:gd name="connsiteY4" fmla="*/ 566184 h 1298571"/>
                  <a:gd name="connsiteX5" fmla="*/ 143010 w 1664121"/>
                  <a:gd name="connsiteY5" fmla="*/ 414507 h 1298571"/>
                  <a:gd name="connsiteX6" fmla="*/ 312023 w 1664121"/>
                  <a:gd name="connsiteY6" fmla="*/ 327834 h 1298571"/>
                  <a:gd name="connsiteX7" fmla="*/ 368360 w 1664121"/>
                  <a:gd name="connsiteY7" fmla="*/ 254162 h 1298571"/>
                  <a:gd name="connsiteX8" fmla="*/ 468034 w 1664121"/>
                  <a:gd name="connsiteY8" fmla="*/ 128486 h 1298571"/>
                  <a:gd name="connsiteX9" fmla="*/ 598044 w 1664121"/>
                  <a:gd name="connsiteY9" fmla="*/ 184823 h 1298571"/>
                  <a:gd name="connsiteX10" fmla="*/ 619712 w 1664121"/>
                  <a:gd name="connsiteY10" fmla="*/ 167489 h 1298571"/>
                  <a:gd name="connsiteX11" fmla="*/ 910066 w 1664121"/>
                  <a:gd name="connsiteY11" fmla="*/ 310499 h 1298571"/>
                  <a:gd name="connsiteX12" fmla="*/ 983738 w 1664121"/>
                  <a:gd name="connsiteY12" fmla="*/ 150154 h 1298571"/>
                  <a:gd name="connsiteX13" fmla="*/ 1265426 w 1664121"/>
                  <a:gd name="connsiteY13" fmla="*/ 228160 h 1298571"/>
                  <a:gd name="connsiteX14" fmla="*/ 1449820 w 1664121"/>
                  <a:gd name="connsiteY14" fmla="*/ 0 h 1298571"/>
                  <a:gd name="connsiteX15" fmla="*/ 1651120 w 1664121"/>
                  <a:gd name="connsiteY15" fmla="*/ 76482 h 1298571"/>
                  <a:gd name="connsiteX16" fmla="*/ 1651120 w 1664121"/>
                  <a:gd name="connsiteY16" fmla="*/ 202158 h 1298571"/>
                  <a:gd name="connsiteX17" fmla="*/ 1664121 w 1664121"/>
                  <a:gd name="connsiteY17" fmla="*/ 301832 h 1298571"/>
                  <a:gd name="connsiteX18" fmla="*/ 1447439 w 1664121"/>
                  <a:gd name="connsiteY18" fmla="*/ 323500 h 1298571"/>
                  <a:gd name="connsiteX19" fmla="*/ 1378100 w 1664121"/>
                  <a:gd name="connsiteY19" fmla="*/ 405839 h 1298571"/>
                  <a:gd name="connsiteX20" fmla="*/ 1369433 w 1664121"/>
                  <a:gd name="connsiteY20" fmla="*/ 531515 h 1298571"/>
                  <a:gd name="connsiteX21" fmla="*/ 1248091 w 1664121"/>
                  <a:gd name="connsiteY21" fmla="*/ 635523 h 1298571"/>
                  <a:gd name="connsiteX22" fmla="*/ 1226423 w 1664121"/>
                  <a:gd name="connsiteY22" fmla="*/ 687527 h 1298571"/>
                  <a:gd name="connsiteX23" fmla="*/ 1087746 w 1664121"/>
                  <a:gd name="connsiteY23" fmla="*/ 674526 h 1298571"/>
                  <a:gd name="connsiteX24" fmla="*/ 1053077 w 1664121"/>
                  <a:gd name="connsiteY24" fmla="*/ 665858 h 1298571"/>
                  <a:gd name="connsiteX25" fmla="*/ 983738 w 1664121"/>
                  <a:gd name="connsiteY25" fmla="*/ 904209 h 1298571"/>
                  <a:gd name="connsiteX26" fmla="*/ 689050 w 1664121"/>
                  <a:gd name="connsiteY26" fmla="*/ 687527 h 1298571"/>
                  <a:gd name="connsiteX27" fmla="*/ 637046 w 1664121"/>
                  <a:gd name="connsiteY27" fmla="*/ 791534 h 1298571"/>
                  <a:gd name="connsiteX28" fmla="*/ 663048 w 1664121"/>
                  <a:gd name="connsiteY28" fmla="*/ 990882 h 1298571"/>
                  <a:gd name="connsiteX29" fmla="*/ 589376 w 1664121"/>
                  <a:gd name="connsiteY29" fmla="*/ 1073221 h 1298571"/>
                  <a:gd name="connsiteX30" fmla="*/ 550373 w 1664121"/>
                  <a:gd name="connsiteY30" fmla="*/ 1237900 h 1298571"/>
                  <a:gd name="connsiteX31" fmla="*/ 489702 w 1664121"/>
                  <a:gd name="connsiteY31" fmla="*/ 1142560 h 1298571"/>
                  <a:gd name="connsiteX32" fmla="*/ 368360 w 1664121"/>
                  <a:gd name="connsiteY32" fmla="*/ 1298571 h 1298571"/>
                  <a:gd name="connsiteX0" fmla="*/ 368360 w 1664121"/>
                  <a:gd name="connsiteY0" fmla="*/ 1298571 h 1298571"/>
                  <a:gd name="connsiteX1" fmla="*/ 160345 w 1664121"/>
                  <a:gd name="connsiteY1" fmla="*/ 990882 h 1298571"/>
                  <a:gd name="connsiteX2" fmla="*/ 95340 w 1664121"/>
                  <a:gd name="connsiteY2" fmla="*/ 969214 h 1298571"/>
                  <a:gd name="connsiteX3" fmla="*/ 0 w 1664121"/>
                  <a:gd name="connsiteY3" fmla="*/ 553183 h 1298571"/>
                  <a:gd name="connsiteX4" fmla="*/ 65005 w 1664121"/>
                  <a:gd name="connsiteY4" fmla="*/ 566184 h 1298571"/>
                  <a:gd name="connsiteX5" fmla="*/ 143010 w 1664121"/>
                  <a:gd name="connsiteY5" fmla="*/ 414507 h 1298571"/>
                  <a:gd name="connsiteX6" fmla="*/ 312023 w 1664121"/>
                  <a:gd name="connsiteY6" fmla="*/ 327834 h 1298571"/>
                  <a:gd name="connsiteX7" fmla="*/ 368360 w 1664121"/>
                  <a:gd name="connsiteY7" fmla="*/ 254162 h 1298571"/>
                  <a:gd name="connsiteX8" fmla="*/ 468034 w 1664121"/>
                  <a:gd name="connsiteY8" fmla="*/ 128486 h 1298571"/>
                  <a:gd name="connsiteX9" fmla="*/ 598044 w 1664121"/>
                  <a:gd name="connsiteY9" fmla="*/ 184823 h 1298571"/>
                  <a:gd name="connsiteX10" fmla="*/ 622093 w 1664121"/>
                  <a:gd name="connsiteY10" fmla="*/ 162727 h 1298571"/>
                  <a:gd name="connsiteX11" fmla="*/ 910066 w 1664121"/>
                  <a:gd name="connsiteY11" fmla="*/ 310499 h 1298571"/>
                  <a:gd name="connsiteX12" fmla="*/ 983738 w 1664121"/>
                  <a:gd name="connsiteY12" fmla="*/ 150154 h 1298571"/>
                  <a:gd name="connsiteX13" fmla="*/ 1265426 w 1664121"/>
                  <a:gd name="connsiteY13" fmla="*/ 228160 h 1298571"/>
                  <a:gd name="connsiteX14" fmla="*/ 1449820 w 1664121"/>
                  <a:gd name="connsiteY14" fmla="*/ 0 h 1298571"/>
                  <a:gd name="connsiteX15" fmla="*/ 1651120 w 1664121"/>
                  <a:gd name="connsiteY15" fmla="*/ 76482 h 1298571"/>
                  <a:gd name="connsiteX16" fmla="*/ 1651120 w 1664121"/>
                  <a:gd name="connsiteY16" fmla="*/ 202158 h 1298571"/>
                  <a:gd name="connsiteX17" fmla="*/ 1664121 w 1664121"/>
                  <a:gd name="connsiteY17" fmla="*/ 301832 h 1298571"/>
                  <a:gd name="connsiteX18" fmla="*/ 1447439 w 1664121"/>
                  <a:gd name="connsiteY18" fmla="*/ 323500 h 1298571"/>
                  <a:gd name="connsiteX19" fmla="*/ 1378100 w 1664121"/>
                  <a:gd name="connsiteY19" fmla="*/ 405839 h 1298571"/>
                  <a:gd name="connsiteX20" fmla="*/ 1369433 w 1664121"/>
                  <a:gd name="connsiteY20" fmla="*/ 531515 h 1298571"/>
                  <a:gd name="connsiteX21" fmla="*/ 1248091 w 1664121"/>
                  <a:gd name="connsiteY21" fmla="*/ 635523 h 1298571"/>
                  <a:gd name="connsiteX22" fmla="*/ 1226423 w 1664121"/>
                  <a:gd name="connsiteY22" fmla="*/ 687527 h 1298571"/>
                  <a:gd name="connsiteX23" fmla="*/ 1087746 w 1664121"/>
                  <a:gd name="connsiteY23" fmla="*/ 674526 h 1298571"/>
                  <a:gd name="connsiteX24" fmla="*/ 1053077 w 1664121"/>
                  <a:gd name="connsiteY24" fmla="*/ 665858 h 1298571"/>
                  <a:gd name="connsiteX25" fmla="*/ 983738 w 1664121"/>
                  <a:gd name="connsiteY25" fmla="*/ 904209 h 1298571"/>
                  <a:gd name="connsiteX26" fmla="*/ 689050 w 1664121"/>
                  <a:gd name="connsiteY26" fmla="*/ 687527 h 1298571"/>
                  <a:gd name="connsiteX27" fmla="*/ 637046 w 1664121"/>
                  <a:gd name="connsiteY27" fmla="*/ 791534 h 1298571"/>
                  <a:gd name="connsiteX28" fmla="*/ 663048 w 1664121"/>
                  <a:gd name="connsiteY28" fmla="*/ 990882 h 1298571"/>
                  <a:gd name="connsiteX29" fmla="*/ 589376 w 1664121"/>
                  <a:gd name="connsiteY29" fmla="*/ 1073221 h 1298571"/>
                  <a:gd name="connsiteX30" fmla="*/ 550373 w 1664121"/>
                  <a:gd name="connsiteY30" fmla="*/ 1237900 h 1298571"/>
                  <a:gd name="connsiteX31" fmla="*/ 489702 w 1664121"/>
                  <a:gd name="connsiteY31" fmla="*/ 1142560 h 1298571"/>
                  <a:gd name="connsiteX32" fmla="*/ 368360 w 1664121"/>
                  <a:gd name="connsiteY32" fmla="*/ 1298571 h 129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64121" h="1298571">
                    <a:moveTo>
                      <a:pt x="368360" y="1298571"/>
                    </a:moveTo>
                    <a:lnTo>
                      <a:pt x="160345" y="990882"/>
                    </a:lnTo>
                    <a:lnTo>
                      <a:pt x="95340" y="969214"/>
                    </a:lnTo>
                    <a:lnTo>
                      <a:pt x="0" y="553183"/>
                    </a:lnTo>
                    <a:lnTo>
                      <a:pt x="65005" y="566184"/>
                    </a:lnTo>
                    <a:lnTo>
                      <a:pt x="143010" y="414507"/>
                    </a:lnTo>
                    <a:lnTo>
                      <a:pt x="312023" y="327834"/>
                    </a:lnTo>
                    <a:lnTo>
                      <a:pt x="368360" y="254162"/>
                    </a:lnTo>
                    <a:lnTo>
                      <a:pt x="468034" y="128486"/>
                    </a:lnTo>
                    <a:lnTo>
                      <a:pt x="598044" y="184823"/>
                    </a:lnTo>
                    <a:lnTo>
                      <a:pt x="622093" y="162727"/>
                    </a:lnTo>
                    <a:lnTo>
                      <a:pt x="910066" y="310499"/>
                    </a:lnTo>
                    <a:lnTo>
                      <a:pt x="983738" y="150154"/>
                    </a:lnTo>
                    <a:lnTo>
                      <a:pt x="1265426" y="228160"/>
                    </a:lnTo>
                    <a:lnTo>
                      <a:pt x="1449820" y="0"/>
                    </a:lnTo>
                    <a:lnTo>
                      <a:pt x="1651120" y="76482"/>
                    </a:lnTo>
                    <a:lnTo>
                      <a:pt x="1651120" y="202158"/>
                    </a:lnTo>
                    <a:lnTo>
                      <a:pt x="1664121" y="301832"/>
                    </a:lnTo>
                    <a:lnTo>
                      <a:pt x="1447439" y="323500"/>
                    </a:lnTo>
                    <a:lnTo>
                      <a:pt x="1378100" y="405839"/>
                    </a:lnTo>
                    <a:lnTo>
                      <a:pt x="1369433" y="531515"/>
                    </a:lnTo>
                    <a:lnTo>
                      <a:pt x="1248091" y="635523"/>
                    </a:lnTo>
                    <a:lnTo>
                      <a:pt x="1226423" y="687527"/>
                    </a:lnTo>
                    <a:lnTo>
                      <a:pt x="1087746" y="674526"/>
                    </a:lnTo>
                    <a:lnTo>
                      <a:pt x="1053077" y="665858"/>
                    </a:lnTo>
                    <a:lnTo>
                      <a:pt x="983738" y="904209"/>
                    </a:lnTo>
                    <a:lnTo>
                      <a:pt x="689050" y="687527"/>
                    </a:lnTo>
                    <a:lnTo>
                      <a:pt x="637046" y="791534"/>
                    </a:lnTo>
                    <a:lnTo>
                      <a:pt x="663048" y="990882"/>
                    </a:lnTo>
                    <a:lnTo>
                      <a:pt x="589376" y="1073221"/>
                    </a:lnTo>
                    <a:lnTo>
                      <a:pt x="550373" y="1237900"/>
                    </a:lnTo>
                    <a:lnTo>
                      <a:pt x="489702" y="1142560"/>
                    </a:lnTo>
                    <a:lnTo>
                      <a:pt x="368360" y="1298571"/>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dirty="0">
                  <a:solidFill>
                    <a:srgbClr val="254061"/>
                  </a:solidFill>
                </a:endParaRPr>
              </a:p>
            </p:txBody>
          </p:sp>
          <p:sp>
            <p:nvSpPr>
              <p:cNvPr id="110" name="フリーフォーム 109"/>
              <p:cNvSpPr/>
              <p:nvPr/>
            </p:nvSpPr>
            <p:spPr>
              <a:xfrm>
                <a:off x="5679961" y="3026515"/>
                <a:ext cx="2031003" cy="1748210"/>
              </a:xfrm>
              <a:custGeom>
                <a:avLst/>
                <a:gdLst>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28705 w 1573114"/>
                  <a:gd name="connsiteY41" fmla="*/ 164678 h 1391101"/>
                  <a:gd name="connsiteX42" fmla="*/ 580709 w 1573114"/>
                  <a:gd name="connsiteY42" fmla="*/ 182013 h 1391101"/>
                  <a:gd name="connsiteX43" fmla="*/ 624045 w 1573114"/>
                  <a:gd name="connsiteY43" fmla="*/ 95340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28705 w 1573114"/>
                  <a:gd name="connsiteY41" fmla="*/ 164678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33365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29031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05080 w 1573114"/>
                  <a:gd name="connsiteY32" fmla="*/ 47670 h 1391101"/>
                  <a:gd name="connsiteX33" fmla="*/ 1009740 w 1573114"/>
                  <a:gd name="connsiteY33" fmla="*/ 0 h 1391101"/>
                  <a:gd name="connsiteX34" fmla="*/ 866730 w 1573114"/>
                  <a:gd name="connsiteY34" fmla="*/ 242684 h 1391101"/>
                  <a:gd name="connsiteX35" fmla="*/ 814726 w 1573114"/>
                  <a:gd name="connsiteY35" fmla="*/ 417125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3114"/>
                  <a:gd name="connsiteY0" fmla="*/ 160345 h 1391101"/>
                  <a:gd name="connsiteX1" fmla="*/ 164678 w 1573114"/>
                  <a:gd name="connsiteY1" fmla="*/ 173346 h 1391101"/>
                  <a:gd name="connsiteX2" fmla="*/ 151677 w 1573114"/>
                  <a:gd name="connsiteY2" fmla="*/ 329357 h 1391101"/>
                  <a:gd name="connsiteX3" fmla="*/ 112675 w 1573114"/>
                  <a:gd name="connsiteY3" fmla="*/ 381361 h 1391101"/>
                  <a:gd name="connsiteX4" fmla="*/ 0 w 1573114"/>
                  <a:gd name="connsiteY4" fmla="*/ 390028 h 1391101"/>
                  <a:gd name="connsiteX5" fmla="*/ 39003 w 1573114"/>
                  <a:gd name="connsiteY5" fmla="*/ 437698 h 1391101"/>
                  <a:gd name="connsiteX6" fmla="*/ 52004 w 1573114"/>
                  <a:gd name="connsiteY6" fmla="*/ 472367 h 1391101"/>
                  <a:gd name="connsiteX7" fmla="*/ 43336 w 1573114"/>
                  <a:gd name="connsiteY7" fmla="*/ 507037 h 1391101"/>
                  <a:gd name="connsiteX8" fmla="*/ 147344 w 1573114"/>
                  <a:gd name="connsiteY8" fmla="*/ 619712 h 1391101"/>
                  <a:gd name="connsiteX9" fmla="*/ 169012 w 1573114"/>
                  <a:gd name="connsiteY9" fmla="*/ 663048 h 1391101"/>
                  <a:gd name="connsiteX10" fmla="*/ 112675 w 1573114"/>
                  <a:gd name="connsiteY10" fmla="*/ 784390 h 1391101"/>
                  <a:gd name="connsiteX11" fmla="*/ 117008 w 1573114"/>
                  <a:gd name="connsiteY11" fmla="*/ 931734 h 1391101"/>
                  <a:gd name="connsiteX12" fmla="*/ 281687 w 1573114"/>
                  <a:gd name="connsiteY12" fmla="*/ 957736 h 1391101"/>
                  <a:gd name="connsiteX13" fmla="*/ 342358 w 1573114"/>
                  <a:gd name="connsiteY13" fmla="*/ 1053076 h 1391101"/>
                  <a:gd name="connsiteX14" fmla="*/ 476701 w 1573114"/>
                  <a:gd name="connsiteY14" fmla="*/ 1118081 h 1391101"/>
                  <a:gd name="connsiteX15" fmla="*/ 424697 w 1573114"/>
                  <a:gd name="connsiteY15" fmla="*/ 1139749 h 1391101"/>
                  <a:gd name="connsiteX16" fmla="*/ 411696 w 1573114"/>
                  <a:gd name="connsiteY16" fmla="*/ 1248091 h 1391101"/>
                  <a:gd name="connsiteX17" fmla="*/ 697717 w 1573114"/>
                  <a:gd name="connsiteY17" fmla="*/ 1391101 h 1391101"/>
                  <a:gd name="connsiteX18" fmla="*/ 775723 w 1573114"/>
                  <a:gd name="connsiteY18" fmla="*/ 1230756 h 1391101"/>
                  <a:gd name="connsiteX19" fmla="*/ 1053077 w 1573114"/>
                  <a:gd name="connsiteY19" fmla="*/ 1313095 h 1391101"/>
                  <a:gd name="connsiteX20" fmla="*/ 1235090 w 1573114"/>
                  <a:gd name="connsiteY20" fmla="*/ 1083412 h 1391101"/>
                  <a:gd name="connsiteX21" fmla="*/ 1417103 w 1573114"/>
                  <a:gd name="connsiteY21" fmla="*/ 1148417 h 1391101"/>
                  <a:gd name="connsiteX22" fmla="*/ 1365099 w 1573114"/>
                  <a:gd name="connsiteY22" fmla="*/ 810392 h 1391101"/>
                  <a:gd name="connsiteX23" fmla="*/ 1373767 w 1573114"/>
                  <a:gd name="connsiteY23" fmla="*/ 641380 h 1391101"/>
                  <a:gd name="connsiteX24" fmla="*/ 1373767 w 1573114"/>
                  <a:gd name="connsiteY24" fmla="*/ 576375 h 1391101"/>
                  <a:gd name="connsiteX25" fmla="*/ 1525444 w 1573114"/>
                  <a:gd name="connsiteY25" fmla="*/ 338024 h 1391101"/>
                  <a:gd name="connsiteX26" fmla="*/ 1508110 w 1573114"/>
                  <a:gd name="connsiteY26" fmla="*/ 255685 h 1391101"/>
                  <a:gd name="connsiteX27" fmla="*/ 1573114 w 1573114"/>
                  <a:gd name="connsiteY27" fmla="*/ 138676 h 1391101"/>
                  <a:gd name="connsiteX28" fmla="*/ 1404102 w 1573114"/>
                  <a:gd name="connsiteY28" fmla="*/ 99674 h 1391101"/>
                  <a:gd name="connsiteX29" fmla="*/ 1282760 w 1573114"/>
                  <a:gd name="connsiteY29" fmla="*/ 26002 h 1391101"/>
                  <a:gd name="connsiteX30" fmla="*/ 1187420 w 1573114"/>
                  <a:gd name="connsiteY30" fmla="*/ 60671 h 1391101"/>
                  <a:gd name="connsiteX31" fmla="*/ 1161418 w 1573114"/>
                  <a:gd name="connsiteY31" fmla="*/ 17334 h 1391101"/>
                  <a:gd name="connsiteX32" fmla="*/ 1114605 w 1573114"/>
                  <a:gd name="connsiteY32" fmla="*/ 35763 h 1391101"/>
                  <a:gd name="connsiteX33" fmla="*/ 1009740 w 1573114"/>
                  <a:gd name="connsiteY33" fmla="*/ 0 h 1391101"/>
                  <a:gd name="connsiteX34" fmla="*/ 866730 w 1573114"/>
                  <a:gd name="connsiteY34" fmla="*/ 242684 h 1391101"/>
                  <a:gd name="connsiteX35" fmla="*/ 814726 w 1573114"/>
                  <a:gd name="connsiteY35" fmla="*/ 417125 h 1391101"/>
                  <a:gd name="connsiteX36" fmla="*/ 719386 w 1573114"/>
                  <a:gd name="connsiteY36" fmla="*/ 463700 h 1391101"/>
                  <a:gd name="connsiteX37" fmla="*/ 663048 w 1573114"/>
                  <a:gd name="connsiteY37" fmla="*/ 426222 h 1391101"/>
                  <a:gd name="connsiteX38" fmla="*/ 576375 w 1573114"/>
                  <a:gd name="connsiteY38" fmla="*/ 355359 h 1391101"/>
                  <a:gd name="connsiteX39" fmla="*/ 576375 w 1573114"/>
                  <a:gd name="connsiteY39" fmla="*/ 264352 h 1391101"/>
                  <a:gd name="connsiteX40" fmla="*/ 541706 w 1573114"/>
                  <a:gd name="connsiteY40" fmla="*/ 247018 h 1391101"/>
                  <a:gd name="connsiteX41" fmla="*/ 542992 w 1573114"/>
                  <a:gd name="connsiteY41" fmla="*/ 167059 h 1391101"/>
                  <a:gd name="connsiteX42" fmla="*/ 580709 w 1573114"/>
                  <a:gd name="connsiteY42" fmla="*/ 182013 h 1391101"/>
                  <a:gd name="connsiteX43" fmla="*/ 633570 w 1573114"/>
                  <a:gd name="connsiteY43" fmla="*/ 112009 h 1391101"/>
                  <a:gd name="connsiteX44" fmla="*/ 585042 w 1573114"/>
                  <a:gd name="connsiteY44" fmla="*/ 17334 h 1391101"/>
                  <a:gd name="connsiteX45" fmla="*/ 433365 w 1573114"/>
                  <a:gd name="connsiteY45" fmla="*/ 346692 h 1391101"/>
                  <a:gd name="connsiteX46" fmla="*/ 290354 w 1573114"/>
                  <a:gd name="connsiteY46" fmla="*/ 268686 h 1391101"/>
                  <a:gd name="connsiteX47" fmla="*/ 221016 w 1573114"/>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3767 w 1577877"/>
                  <a:gd name="connsiteY23" fmla="*/ 641380 h 1391101"/>
                  <a:gd name="connsiteX24" fmla="*/ 1373767 w 1577877"/>
                  <a:gd name="connsiteY24" fmla="*/ 576375 h 1391101"/>
                  <a:gd name="connsiteX25" fmla="*/ 1525444 w 1577877"/>
                  <a:gd name="connsiteY25" fmla="*/ 338024 h 1391101"/>
                  <a:gd name="connsiteX26" fmla="*/ 1508110 w 1577877"/>
                  <a:gd name="connsiteY26" fmla="*/ 255685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3767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85042 w 1577877"/>
                  <a:gd name="connsiteY44" fmla="*/ 17334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3365 w 1577877"/>
                  <a:gd name="connsiteY45" fmla="*/ 346692 h 1391101"/>
                  <a:gd name="connsiteX46" fmla="*/ 290354 w 1577877"/>
                  <a:gd name="connsiteY46" fmla="*/ 268686 h 1391101"/>
                  <a:gd name="connsiteX47" fmla="*/ 221016 w 1577877"/>
                  <a:gd name="connsiteY47" fmla="*/ 160345 h 1391101"/>
                  <a:gd name="connsiteX0" fmla="*/ 221016 w 1577877"/>
                  <a:gd name="connsiteY0" fmla="*/ 160345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0983 w 1577877"/>
                  <a:gd name="connsiteY45" fmla="*/ 341929 h 1391101"/>
                  <a:gd name="connsiteX46" fmla="*/ 290354 w 1577877"/>
                  <a:gd name="connsiteY46" fmla="*/ 268686 h 1391101"/>
                  <a:gd name="connsiteX47" fmla="*/ 221016 w 1577877"/>
                  <a:gd name="connsiteY47" fmla="*/ 160345 h 1391101"/>
                  <a:gd name="connsiteX0" fmla="*/ 235303 w 1577877"/>
                  <a:gd name="connsiteY0" fmla="*/ 155583 h 1391101"/>
                  <a:gd name="connsiteX1" fmla="*/ 164678 w 1577877"/>
                  <a:gd name="connsiteY1" fmla="*/ 173346 h 1391101"/>
                  <a:gd name="connsiteX2" fmla="*/ 151677 w 1577877"/>
                  <a:gd name="connsiteY2" fmla="*/ 329357 h 1391101"/>
                  <a:gd name="connsiteX3" fmla="*/ 112675 w 1577877"/>
                  <a:gd name="connsiteY3" fmla="*/ 381361 h 1391101"/>
                  <a:gd name="connsiteX4" fmla="*/ 0 w 1577877"/>
                  <a:gd name="connsiteY4" fmla="*/ 390028 h 1391101"/>
                  <a:gd name="connsiteX5" fmla="*/ 39003 w 1577877"/>
                  <a:gd name="connsiteY5" fmla="*/ 437698 h 1391101"/>
                  <a:gd name="connsiteX6" fmla="*/ 52004 w 1577877"/>
                  <a:gd name="connsiteY6" fmla="*/ 472367 h 1391101"/>
                  <a:gd name="connsiteX7" fmla="*/ 43336 w 1577877"/>
                  <a:gd name="connsiteY7" fmla="*/ 507037 h 1391101"/>
                  <a:gd name="connsiteX8" fmla="*/ 147344 w 1577877"/>
                  <a:gd name="connsiteY8" fmla="*/ 619712 h 1391101"/>
                  <a:gd name="connsiteX9" fmla="*/ 169012 w 1577877"/>
                  <a:gd name="connsiteY9" fmla="*/ 663048 h 1391101"/>
                  <a:gd name="connsiteX10" fmla="*/ 112675 w 1577877"/>
                  <a:gd name="connsiteY10" fmla="*/ 784390 h 1391101"/>
                  <a:gd name="connsiteX11" fmla="*/ 117008 w 1577877"/>
                  <a:gd name="connsiteY11" fmla="*/ 931734 h 1391101"/>
                  <a:gd name="connsiteX12" fmla="*/ 281687 w 1577877"/>
                  <a:gd name="connsiteY12" fmla="*/ 957736 h 1391101"/>
                  <a:gd name="connsiteX13" fmla="*/ 342358 w 1577877"/>
                  <a:gd name="connsiteY13" fmla="*/ 1053076 h 1391101"/>
                  <a:gd name="connsiteX14" fmla="*/ 476701 w 1577877"/>
                  <a:gd name="connsiteY14" fmla="*/ 1118081 h 1391101"/>
                  <a:gd name="connsiteX15" fmla="*/ 424697 w 1577877"/>
                  <a:gd name="connsiteY15" fmla="*/ 1139749 h 1391101"/>
                  <a:gd name="connsiteX16" fmla="*/ 411696 w 1577877"/>
                  <a:gd name="connsiteY16" fmla="*/ 1248091 h 1391101"/>
                  <a:gd name="connsiteX17" fmla="*/ 697717 w 1577877"/>
                  <a:gd name="connsiteY17" fmla="*/ 1391101 h 1391101"/>
                  <a:gd name="connsiteX18" fmla="*/ 775723 w 1577877"/>
                  <a:gd name="connsiteY18" fmla="*/ 1230756 h 1391101"/>
                  <a:gd name="connsiteX19" fmla="*/ 1053077 w 1577877"/>
                  <a:gd name="connsiteY19" fmla="*/ 1313095 h 1391101"/>
                  <a:gd name="connsiteX20" fmla="*/ 1235090 w 1577877"/>
                  <a:gd name="connsiteY20" fmla="*/ 1083412 h 1391101"/>
                  <a:gd name="connsiteX21" fmla="*/ 1417103 w 1577877"/>
                  <a:gd name="connsiteY21" fmla="*/ 1148417 h 1391101"/>
                  <a:gd name="connsiteX22" fmla="*/ 1365099 w 1577877"/>
                  <a:gd name="connsiteY22" fmla="*/ 810392 h 1391101"/>
                  <a:gd name="connsiteX23" fmla="*/ 1378529 w 1577877"/>
                  <a:gd name="connsiteY23" fmla="*/ 641380 h 1391101"/>
                  <a:gd name="connsiteX24" fmla="*/ 1373767 w 1577877"/>
                  <a:gd name="connsiteY24" fmla="*/ 576375 h 1391101"/>
                  <a:gd name="connsiteX25" fmla="*/ 1525444 w 1577877"/>
                  <a:gd name="connsiteY25" fmla="*/ 338024 h 1391101"/>
                  <a:gd name="connsiteX26" fmla="*/ 1510491 w 1577877"/>
                  <a:gd name="connsiteY26" fmla="*/ 258066 h 1391101"/>
                  <a:gd name="connsiteX27" fmla="*/ 1577877 w 1577877"/>
                  <a:gd name="connsiteY27" fmla="*/ 136295 h 1391101"/>
                  <a:gd name="connsiteX28" fmla="*/ 1404102 w 1577877"/>
                  <a:gd name="connsiteY28" fmla="*/ 99674 h 1391101"/>
                  <a:gd name="connsiteX29" fmla="*/ 1282760 w 1577877"/>
                  <a:gd name="connsiteY29" fmla="*/ 26002 h 1391101"/>
                  <a:gd name="connsiteX30" fmla="*/ 1187420 w 1577877"/>
                  <a:gd name="connsiteY30" fmla="*/ 60671 h 1391101"/>
                  <a:gd name="connsiteX31" fmla="*/ 1161418 w 1577877"/>
                  <a:gd name="connsiteY31" fmla="*/ 17334 h 1391101"/>
                  <a:gd name="connsiteX32" fmla="*/ 1114605 w 1577877"/>
                  <a:gd name="connsiteY32" fmla="*/ 35763 h 1391101"/>
                  <a:gd name="connsiteX33" fmla="*/ 1009740 w 1577877"/>
                  <a:gd name="connsiteY33" fmla="*/ 0 h 1391101"/>
                  <a:gd name="connsiteX34" fmla="*/ 866730 w 1577877"/>
                  <a:gd name="connsiteY34" fmla="*/ 242684 h 1391101"/>
                  <a:gd name="connsiteX35" fmla="*/ 814726 w 1577877"/>
                  <a:gd name="connsiteY35" fmla="*/ 417125 h 1391101"/>
                  <a:gd name="connsiteX36" fmla="*/ 719386 w 1577877"/>
                  <a:gd name="connsiteY36" fmla="*/ 463700 h 1391101"/>
                  <a:gd name="connsiteX37" fmla="*/ 663048 w 1577877"/>
                  <a:gd name="connsiteY37" fmla="*/ 426222 h 1391101"/>
                  <a:gd name="connsiteX38" fmla="*/ 576375 w 1577877"/>
                  <a:gd name="connsiteY38" fmla="*/ 355359 h 1391101"/>
                  <a:gd name="connsiteX39" fmla="*/ 576375 w 1577877"/>
                  <a:gd name="connsiteY39" fmla="*/ 264352 h 1391101"/>
                  <a:gd name="connsiteX40" fmla="*/ 541706 w 1577877"/>
                  <a:gd name="connsiteY40" fmla="*/ 247018 h 1391101"/>
                  <a:gd name="connsiteX41" fmla="*/ 542992 w 1577877"/>
                  <a:gd name="connsiteY41" fmla="*/ 167059 h 1391101"/>
                  <a:gd name="connsiteX42" fmla="*/ 580709 w 1577877"/>
                  <a:gd name="connsiteY42" fmla="*/ 182013 h 1391101"/>
                  <a:gd name="connsiteX43" fmla="*/ 633570 w 1577877"/>
                  <a:gd name="connsiteY43" fmla="*/ 112009 h 1391101"/>
                  <a:gd name="connsiteX44" fmla="*/ 575517 w 1577877"/>
                  <a:gd name="connsiteY44" fmla="*/ 22096 h 1391101"/>
                  <a:gd name="connsiteX45" fmla="*/ 430983 w 1577877"/>
                  <a:gd name="connsiteY45" fmla="*/ 341929 h 1391101"/>
                  <a:gd name="connsiteX46" fmla="*/ 290354 w 1577877"/>
                  <a:gd name="connsiteY46" fmla="*/ 268686 h 1391101"/>
                  <a:gd name="connsiteX47" fmla="*/ 235303 w 1577877"/>
                  <a:gd name="connsiteY47" fmla="*/ 155583 h 139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77877" h="1391101">
                    <a:moveTo>
                      <a:pt x="235303" y="155583"/>
                    </a:moveTo>
                    <a:lnTo>
                      <a:pt x="164678" y="173346"/>
                    </a:lnTo>
                    <a:lnTo>
                      <a:pt x="151677" y="329357"/>
                    </a:lnTo>
                    <a:lnTo>
                      <a:pt x="112675" y="381361"/>
                    </a:lnTo>
                    <a:lnTo>
                      <a:pt x="0" y="390028"/>
                    </a:lnTo>
                    <a:lnTo>
                      <a:pt x="39003" y="437698"/>
                    </a:lnTo>
                    <a:lnTo>
                      <a:pt x="52004" y="472367"/>
                    </a:lnTo>
                    <a:lnTo>
                      <a:pt x="43336" y="507037"/>
                    </a:lnTo>
                    <a:lnTo>
                      <a:pt x="147344" y="619712"/>
                    </a:lnTo>
                    <a:lnTo>
                      <a:pt x="169012" y="663048"/>
                    </a:lnTo>
                    <a:lnTo>
                      <a:pt x="112675" y="784390"/>
                    </a:lnTo>
                    <a:lnTo>
                      <a:pt x="117008" y="931734"/>
                    </a:lnTo>
                    <a:lnTo>
                      <a:pt x="281687" y="957736"/>
                    </a:lnTo>
                    <a:lnTo>
                      <a:pt x="342358" y="1053076"/>
                    </a:lnTo>
                    <a:lnTo>
                      <a:pt x="476701" y="1118081"/>
                    </a:lnTo>
                    <a:lnTo>
                      <a:pt x="424697" y="1139749"/>
                    </a:lnTo>
                    <a:lnTo>
                      <a:pt x="411696" y="1248091"/>
                    </a:lnTo>
                    <a:lnTo>
                      <a:pt x="697717" y="1391101"/>
                    </a:lnTo>
                    <a:lnTo>
                      <a:pt x="775723" y="1230756"/>
                    </a:lnTo>
                    <a:lnTo>
                      <a:pt x="1053077" y="1313095"/>
                    </a:lnTo>
                    <a:lnTo>
                      <a:pt x="1235090" y="1083412"/>
                    </a:lnTo>
                    <a:lnTo>
                      <a:pt x="1417103" y="1148417"/>
                    </a:lnTo>
                    <a:lnTo>
                      <a:pt x="1365099" y="810392"/>
                    </a:lnTo>
                    <a:lnTo>
                      <a:pt x="1378529" y="641380"/>
                    </a:lnTo>
                    <a:lnTo>
                      <a:pt x="1373767" y="576375"/>
                    </a:lnTo>
                    <a:lnTo>
                      <a:pt x="1525444" y="338024"/>
                    </a:lnTo>
                    <a:lnTo>
                      <a:pt x="1510491" y="258066"/>
                    </a:lnTo>
                    <a:lnTo>
                      <a:pt x="1577877" y="136295"/>
                    </a:lnTo>
                    <a:lnTo>
                      <a:pt x="1404102" y="99674"/>
                    </a:lnTo>
                    <a:lnTo>
                      <a:pt x="1282760" y="26002"/>
                    </a:lnTo>
                    <a:lnTo>
                      <a:pt x="1187420" y="60671"/>
                    </a:lnTo>
                    <a:lnTo>
                      <a:pt x="1161418" y="17334"/>
                    </a:lnTo>
                    <a:lnTo>
                      <a:pt x="1114605" y="35763"/>
                    </a:lnTo>
                    <a:lnTo>
                      <a:pt x="1009740" y="0"/>
                    </a:lnTo>
                    <a:lnTo>
                      <a:pt x="866730" y="242684"/>
                    </a:lnTo>
                    <a:lnTo>
                      <a:pt x="814726" y="417125"/>
                    </a:lnTo>
                    <a:lnTo>
                      <a:pt x="719386" y="463700"/>
                    </a:lnTo>
                    <a:lnTo>
                      <a:pt x="663048" y="426222"/>
                    </a:lnTo>
                    <a:lnTo>
                      <a:pt x="576375" y="355359"/>
                    </a:lnTo>
                    <a:lnTo>
                      <a:pt x="576375" y="264352"/>
                    </a:lnTo>
                    <a:lnTo>
                      <a:pt x="541706" y="247018"/>
                    </a:lnTo>
                    <a:cubicBezTo>
                      <a:pt x="542135" y="220365"/>
                      <a:pt x="542563" y="193712"/>
                      <a:pt x="542992" y="167059"/>
                    </a:cubicBezTo>
                    <a:lnTo>
                      <a:pt x="580709" y="182013"/>
                    </a:lnTo>
                    <a:lnTo>
                      <a:pt x="633570" y="112009"/>
                    </a:lnTo>
                    <a:lnTo>
                      <a:pt x="575517" y="22096"/>
                    </a:lnTo>
                    <a:lnTo>
                      <a:pt x="430983" y="341929"/>
                    </a:lnTo>
                    <a:lnTo>
                      <a:pt x="290354" y="268686"/>
                    </a:lnTo>
                    <a:lnTo>
                      <a:pt x="235303" y="155583"/>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dirty="0"/>
              </a:p>
            </p:txBody>
          </p:sp>
          <p:sp>
            <p:nvSpPr>
              <p:cNvPr id="111" name="フリーフォーム 110"/>
              <p:cNvSpPr/>
              <p:nvPr/>
            </p:nvSpPr>
            <p:spPr>
              <a:xfrm>
                <a:off x="6366077" y="1748048"/>
                <a:ext cx="2777923" cy="2623663"/>
              </a:xfrm>
              <a:custGeom>
                <a:avLst/>
                <a:gdLst>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25675 w 2158157"/>
                  <a:gd name="connsiteY63" fmla="*/ 268686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75818"/>
                  <a:gd name="connsiteX1" fmla="*/ 615378 w 2158157"/>
                  <a:gd name="connsiteY1" fmla="*/ 247018 h 2075818"/>
                  <a:gd name="connsiteX2" fmla="*/ 481035 w 2158157"/>
                  <a:gd name="connsiteY2" fmla="*/ 372694 h 2075818"/>
                  <a:gd name="connsiteX3" fmla="*/ 338024 w 2158157"/>
                  <a:gd name="connsiteY3" fmla="*/ 576375 h 2075818"/>
                  <a:gd name="connsiteX4" fmla="*/ 858062 w 2158157"/>
                  <a:gd name="connsiteY4" fmla="*/ 663048 h 2075818"/>
                  <a:gd name="connsiteX5" fmla="*/ 944735 w 2158157"/>
                  <a:gd name="connsiteY5" fmla="*/ 736720 h 2075818"/>
                  <a:gd name="connsiteX6" fmla="*/ 1066077 w 2158157"/>
                  <a:gd name="connsiteY6" fmla="*/ 710719 h 2075818"/>
                  <a:gd name="connsiteX7" fmla="*/ 1174419 w 2158157"/>
                  <a:gd name="connsiteY7" fmla="*/ 771390 h 2075818"/>
                  <a:gd name="connsiteX8" fmla="*/ 1399768 w 2158157"/>
                  <a:gd name="connsiteY8" fmla="*/ 762722 h 2075818"/>
                  <a:gd name="connsiteX9" fmla="*/ 1568781 w 2158157"/>
                  <a:gd name="connsiteY9" fmla="*/ 810392 h 2075818"/>
                  <a:gd name="connsiteX10" fmla="*/ 1555780 w 2158157"/>
                  <a:gd name="connsiteY10" fmla="*/ 875397 h 2075818"/>
                  <a:gd name="connsiteX11" fmla="*/ 1794130 w 2158157"/>
                  <a:gd name="connsiteY11" fmla="*/ 970738 h 2075818"/>
                  <a:gd name="connsiteX12" fmla="*/ 1906805 w 2158157"/>
                  <a:gd name="connsiteY12" fmla="*/ 962070 h 2075818"/>
                  <a:gd name="connsiteX13" fmla="*/ 1950142 w 2158157"/>
                  <a:gd name="connsiteY13" fmla="*/ 1005407 h 2075818"/>
                  <a:gd name="connsiteX14" fmla="*/ 2006479 w 2158157"/>
                  <a:gd name="connsiteY14" fmla="*/ 1031409 h 2075818"/>
                  <a:gd name="connsiteX15" fmla="*/ 2071484 w 2158157"/>
                  <a:gd name="connsiteY15" fmla="*/ 983738 h 2075818"/>
                  <a:gd name="connsiteX16" fmla="*/ 2127821 w 2158157"/>
                  <a:gd name="connsiteY16" fmla="*/ 1057410 h 2075818"/>
                  <a:gd name="connsiteX17" fmla="*/ 2114820 w 2158157"/>
                  <a:gd name="connsiteY17" fmla="*/ 1105081 h 2075818"/>
                  <a:gd name="connsiteX18" fmla="*/ 2158157 w 2158157"/>
                  <a:gd name="connsiteY18" fmla="*/ 1170085 h 2075818"/>
                  <a:gd name="connsiteX19" fmla="*/ 2075818 w 2158157"/>
                  <a:gd name="connsiteY19" fmla="*/ 1222089 h 2075818"/>
                  <a:gd name="connsiteX20" fmla="*/ 2002146 w 2158157"/>
                  <a:gd name="connsiteY20" fmla="*/ 1451773 h 2075818"/>
                  <a:gd name="connsiteX21" fmla="*/ 1945808 w 2158157"/>
                  <a:gd name="connsiteY21" fmla="*/ 1412770 h 2075818"/>
                  <a:gd name="connsiteX22" fmla="*/ 1889471 w 2158157"/>
                  <a:gd name="connsiteY22" fmla="*/ 1356432 h 2075818"/>
                  <a:gd name="connsiteX23" fmla="*/ 1772462 w 2158157"/>
                  <a:gd name="connsiteY23" fmla="*/ 1382434 h 2075818"/>
                  <a:gd name="connsiteX24" fmla="*/ 1703124 w 2158157"/>
                  <a:gd name="connsiteY24" fmla="*/ 1395435 h 2075818"/>
                  <a:gd name="connsiteX25" fmla="*/ 1664121 w 2158157"/>
                  <a:gd name="connsiteY25" fmla="*/ 1447439 h 2075818"/>
                  <a:gd name="connsiteX26" fmla="*/ 1690123 w 2158157"/>
                  <a:gd name="connsiteY26" fmla="*/ 1516777 h 2075818"/>
                  <a:gd name="connsiteX27" fmla="*/ 1690123 w 2158157"/>
                  <a:gd name="connsiteY27" fmla="*/ 1586116 h 2075818"/>
                  <a:gd name="connsiteX28" fmla="*/ 1798464 w 2158157"/>
                  <a:gd name="connsiteY28" fmla="*/ 1633786 h 2075818"/>
                  <a:gd name="connsiteX29" fmla="*/ 1772462 w 2158157"/>
                  <a:gd name="connsiteY29" fmla="*/ 2058483 h 2075818"/>
                  <a:gd name="connsiteX30" fmla="*/ 1534111 w 2158157"/>
                  <a:gd name="connsiteY30" fmla="*/ 2075818 h 2075818"/>
                  <a:gd name="connsiteX31" fmla="*/ 1386767 w 2158157"/>
                  <a:gd name="connsiteY31" fmla="*/ 2058483 h 2075818"/>
                  <a:gd name="connsiteX32" fmla="*/ 1300094 w 2158157"/>
                  <a:gd name="connsiteY32" fmla="*/ 2023814 h 2075818"/>
                  <a:gd name="connsiteX33" fmla="*/ 1235090 w 2158157"/>
                  <a:gd name="connsiteY33" fmla="*/ 1750794 h 2075818"/>
                  <a:gd name="connsiteX34" fmla="*/ 1152750 w 2158157"/>
                  <a:gd name="connsiteY34" fmla="*/ 1707458 h 2075818"/>
                  <a:gd name="connsiteX35" fmla="*/ 1092079 w 2158157"/>
                  <a:gd name="connsiteY35" fmla="*/ 1694457 h 2075818"/>
                  <a:gd name="connsiteX36" fmla="*/ 1009740 w 2158157"/>
                  <a:gd name="connsiteY36" fmla="*/ 1646787 h 2075818"/>
                  <a:gd name="connsiteX37" fmla="*/ 849395 w 2158157"/>
                  <a:gd name="connsiteY37" fmla="*/ 1655454 h 2075818"/>
                  <a:gd name="connsiteX38" fmla="*/ 840728 w 2158157"/>
                  <a:gd name="connsiteY38" fmla="*/ 1581782 h 2075818"/>
                  <a:gd name="connsiteX39" fmla="*/ 988072 w 2158157"/>
                  <a:gd name="connsiteY39" fmla="*/ 1343431 h 2075818"/>
                  <a:gd name="connsiteX40" fmla="*/ 979404 w 2158157"/>
                  <a:gd name="connsiteY40" fmla="*/ 1269759 h 2075818"/>
                  <a:gd name="connsiteX41" fmla="*/ 1044409 w 2158157"/>
                  <a:gd name="connsiteY41" fmla="*/ 1135416 h 2075818"/>
                  <a:gd name="connsiteX42" fmla="*/ 875397 w 2158157"/>
                  <a:gd name="connsiteY42" fmla="*/ 1105081 h 2075818"/>
                  <a:gd name="connsiteX43" fmla="*/ 758388 w 2158157"/>
                  <a:gd name="connsiteY43" fmla="*/ 1031409 h 2075818"/>
                  <a:gd name="connsiteX44" fmla="*/ 658714 w 2158157"/>
                  <a:gd name="connsiteY44" fmla="*/ 1066078 h 2075818"/>
                  <a:gd name="connsiteX45" fmla="*/ 632712 w 2158157"/>
                  <a:gd name="connsiteY45" fmla="*/ 1027075 h 2075818"/>
                  <a:gd name="connsiteX46" fmla="*/ 580709 w 2158157"/>
                  <a:gd name="connsiteY46" fmla="*/ 1044410 h 2075818"/>
                  <a:gd name="connsiteX47" fmla="*/ 476701 w 2158157"/>
                  <a:gd name="connsiteY47" fmla="*/ 1005407 h 2075818"/>
                  <a:gd name="connsiteX48" fmla="*/ 325023 w 2158157"/>
                  <a:gd name="connsiteY48" fmla="*/ 1274093 h 2075818"/>
                  <a:gd name="connsiteX49" fmla="*/ 281687 w 2158157"/>
                  <a:gd name="connsiteY49" fmla="*/ 1421437 h 2075818"/>
                  <a:gd name="connsiteX50" fmla="*/ 190680 w 2158157"/>
                  <a:gd name="connsiteY50" fmla="*/ 1469107 h 2075818"/>
                  <a:gd name="connsiteX51" fmla="*/ 43336 w 2158157"/>
                  <a:gd name="connsiteY51" fmla="*/ 1378101 h 2075818"/>
                  <a:gd name="connsiteX52" fmla="*/ 34669 w 2158157"/>
                  <a:gd name="connsiteY52" fmla="*/ 1265426 h 2075818"/>
                  <a:gd name="connsiteX53" fmla="*/ 8667 w 2158157"/>
                  <a:gd name="connsiteY53" fmla="*/ 1256758 h 2075818"/>
                  <a:gd name="connsiteX54" fmla="*/ 8667 w 2158157"/>
                  <a:gd name="connsiteY54" fmla="*/ 1178753 h 2075818"/>
                  <a:gd name="connsiteX55" fmla="*/ 52003 w 2158157"/>
                  <a:gd name="connsiteY55" fmla="*/ 1187420 h 2075818"/>
                  <a:gd name="connsiteX56" fmla="*/ 99674 w 2158157"/>
                  <a:gd name="connsiteY56" fmla="*/ 1113748 h 2075818"/>
                  <a:gd name="connsiteX57" fmla="*/ 47670 w 2158157"/>
                  <a:gd name="connsiteY57" fmla="*/ 1048743 h 2075818"/>
                  <a:gd name="connsiteX58" fmla="*/ 112674 w 2158157"/>
                  <a:gd name="connsiteY58" fmla="*/ 888398 h 2075818"/>
                  <a:gd name="connsiteX59" fmla="*/ 138676 w 2158157"/>
                  <a:gd name="connsiteY59" fmla="*/ 715052 h 2075818"/>
                  <a:gd name="connsiteX60" fmla="*/ 73672 w 2158157"/>
                  <a:gd name="connsiteY60" fmla="*/ 697718 h 2075818"/>
                  <a:gd name="connsiteX61" fmla="*/ 0 w 2158157"/>
                  <a:gd name="connsiteY61" fmla="*/ 364027 h 2075818"/>
                  <a:gd name="connsiteX62" fmla="*/ 160345 w 2158157"/>
                  <a:gd name="connsiteY62" fmla="*/ 338025 h 2075818"/>
                  <a:gd name="connsiteX63" fmla="*/ 113769 w 2158157"/>
                  <a:gd name="connsiteY63" fmla="*/ 259161 h 2075818"/>
                  <a:gd name="connsiteX64" fmla="*/ 160345 w 2158157"/>
                  <a:gd name="connsiteY64" fmla="*/ 216683 h 2075818"/>
                  <a:gd name="connsiteX65" fmla="*/ 164678 w 2158157"/>
                  <a:gd name="connsiteY65" fmla="*/ 130010 h 2075818"/>
                  <a:gd name="connsiteX66" fmla="*/ 424697 w 2158157"/>
                  <a:gd name="connsiteY66" fmla="*/ 43337 h 2075818"/>
                  <a:gd name="connsiteX67" fmla="*/ 511370 w 2158157"/>
                  <a:gd name="connsiteY67" fmla="*/ 0 h 2075818"/>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64678 w 2158157"/>
                  <a:gd name="connsiteY65" fmla="*/ 141916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60345 w 2158157"/>
                  <a:gd name="connsiteY62" fmla="*/ 349931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73672 w 2158157"/>
                  <a:gd name="connsiteY60" fmla="*/ 709624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47670 w 2158157"/>
                  <a:gd name="connsiteY57" fmla="*/ 1060649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44409 w 2158157"/>
                  <a:gd name="connsiteY41" fmla="*/ 1147322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58388 w 2158157"/>
                  <a:gd name="connsiteY43" fmla="*/ 1043315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9404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9395 w 2158157"/>
                  <a:gd name="connsiteY37" fmla="*/ 1667360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8676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112674 w 2158157"/>
                  <a:gd name="connsiteY58" fmla="*/ 900304 h 2087724"/>
                  <a:gd name="connsiteX59" fmla="*/ 133914 w 2158157"/>
                  <a:gd name="connsiteY59" fmla="*/ 726958 h 2087724"/>
                  <a:gd name="connsiteX60" fmla="*/ 61766 w 2158157"/>
                  <a:gd name="connsiteY60" fmla="*/ 712006 h 2087724"/>
                  <a:gd name="connsiteX61" fmla="*/ 0 w 2158157"/>
                  <a:gd name="connsiteY61" fmla="*/ 375933 h 2087724"/>
                  <a:gd name="connsiteX62" fmla="*/ 148438 w 2158157"/>
                  <a:gd name="connsiteY62" fmla="*/ 347549 h 2087724"/>
                  <a:gd name="connsiteX63" fmla="*/ 113769 w 2158157"/>
                  <a:gd name="connsiteY63" fmla="*/ 271067 h 2087724"/>
                  <a:gd name="connsiteX64" fmla="*/ 160345 w 2158157"/>
                  <a:gd name="connsiteY64" fmla="*/ 228589 h 2087724"/>
                  <a:gd name="connsiteX65" fmla="*/ 157535 w 2158157"/>
                  <a:gd name="connsiteY65" fmla="*/ 139535 h 2087724"/>
                  <a:gd name="connsiteX66" fmla="*/ 424697 w 2158157"/>
                  <a:gd name="connsiteY66" fmla="*/ 55243 h 2087724"/>
                  <a:gd name="connsiteX67" fmla="*/ 511370 w 2158157"/>
                  <a:gd name="connsiteY67"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95181 w 2158157"/>
                  <a:gd name="connsiteY58" fmla="*/ 931743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90659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99674 w 2158157"/>
                  <a:gd name="connsiteY56" fmla="*/ 1125654 h 2087724"/>
                  <a:gd name="connsiteX57" fmla="*/ 35764 w 2158157"/>
                  <a:gd name="connsiteY57" fmla="*/ 1048743 h 2087724"/>
                  <a:gd name="connsiteX58" fmla="*/ 85656 w 2158157"/>
                  <a:gd name="connsiteY58" fmla="*/ 946031 h 2087724"/>
                  <a:gd name="connsiteX59" fmla="*/ 112674 w 2158157"/>
                  <a:gd name="connsiteY59" fmla="*/ 900304 h 2087724"/>
                  <a:gd name="connsiteX60" fmla="*/ 133914 w 2158157"/>
                  <a:gd name="connsiteY60" fmla="*/ 726958 h 2087724"/>
                  <a:gd name="connsiteX61" fmla="*/ 61766 w 2158157"/>
                  <a:gd name="connsiteY61" fmla="*/ 712006 h 2087724"/>
                  <a:gd name="connsiteX62" fmla="*/ 0 w 2158157"/>
                  <a:gd name="connsiteY62" fmla="*/ 375933 h 2087724"/>
                  <a:gd name="connsiteX63" fmla="*/ 148438 w 2158157"/>
                  <a:gd name="connsiteY63" fmla="*/ 347549 h 2087724"/>
                  <a:gd name="connsiteX64" fmla="*/ 113769 w 2158157"/>
                  <a:gd name="connsiteY64" fmla="*/ 271067 h 2087724"/>
                  <a:gd name="connsiteX65" fmla="*/ 160345 w 2158157"/>
                  <a:gd name="connsiteY65" fmla="*/ 228589 h 2087724"/>
                  <a:gd name="connsiteX66" fmla="*/ 157535 w 2158157"/>
                  <a:gd name="connsiteY66" fmla="*/ 139535 h 2087724"/>
                  <a:gd name="connsiteX67" fmla="*/ 424697 w 2158157"/>
                  <a:gd name="connsiteY67" fmla="*/ 55243 h 2087724"/>
                  <a:gd name="connsiteX68" fmla="*/ 511370 w 2158157"/>
                  <a:gd name="connsiteY68" fmla="*/ 0 h 2087724"/>
                  <a:gd name="connsiteX0" fmla="*/ 511370 w 2158157"/>
                  <a:gd name="connsiteY0" fmla="*/ 0 h 2087724"/>
                  <a:gd name="connsiteX1" fmla="*/ 615378 w 2158157"/>
                  <a:gd name="connsiteY1" fmla="*/ 258924 h 2087724"/>
                  <a:gd name="connsiteX2" fmla="*/ 481035 w 2158157"/>
                  <a:gd name="connsiteY2" fmla="*/ 384600 h 2087724"/>
                  <a:gd name="connsiteX3" fmla="*/ 338024 w 2158157"/>
                  <a:gd name="connsiteY3" fmla="*/ 588281 h 2087724"/>
                  <a:gd name="connsiteX4" fmla="*/ 858062 w 2158157"/>
                  <a:gd name="connsiteY4" fmla="*/ 674954 h 2087724"/>
                  <a:gd name="connsiteX5" fmla="*/ 944735 w 2158157"/>
                  <a:gd name="connsiteY5" fmla="*/ 748626 h 2087724"/>
                  <a:gd name="connsiteX6" fmla="*/ 1066077 w 2158157"/>
                  <a:gd name="connsiteY6" fmla="*/ 722625 h 2087724"/>
                  <a:gd name="connsiteX7" fmla="*/ 1174419 w 2158157"/>
                  <a:gd name="connsiteY7" fmla="*/ 783296 h 2087724"/>
                  <a:gd name="connsiteX8" fmla="*/ 1399768 w 2158157"/>
                  <a:gd name="connsiteY8" fmla="*/ 774628 h 2087724"/>
                  <a:gd name="connsiteX9" fmla="*/ 1568781 w 2158157"/>
                  <a:gd name="connsiteY9" fmla="*/ 822298 h 2087724"/>
                  <a:gd name="connsiteX10" fmla="*/ 1555780 w 2158157"/>
                  <a:gd name="connsiteY10" fmla="*/ 887303 h 2087724"/>
                  <a:gd name="connsiteX11" fmla="*/ 1794130 w 2158157"/>
                  <a:gd name="connsiteY11" fmla="*/ 982644 h 2087724"/>
                  <a:gd name="connsiteX12" fmla="*/ 1906805 w 2158157"/>
                  <a:gd name="connsiteY12" fmla="*/ 973976 h 2087724"/>
                  <a:gd name="connsiteX13" fmla="*/ 1950142 w 2158157"/>
                  <a:gd name="connsiteY13" fmla="*/ 1017313 h 2087724"/>
                  <a:gd name="connsiteX14" fmla="*/ 2006479 w 2158157"/>
                  <a:gd name="connsiteY14" fmla="*/ 1043315 h 2087724"/>
                  <a:gd name="connsiteX15" fmla="*/ 2071484 w 2158157"/>
                  <a:gd name="connsiteY15" fmla="*/ 995644 h 2087724"/>
                  <a:gd name="connsiteX16" fmla="*/ 2127821 w 2158157"/>
                  <a:gd name="connsiteY16" fmla="*/ 1069316 h 2087724"/>
                  <a:gd name="connsiteX17" fmla="*/ 2114820 w 2158157"/>
                  <a:gd name="connsiteY17" fmla="*/ 1116987 h 2087724"/>
                  <a:gd name="connsiteX18" fmla="*/ 2158157 w 2158157"/>
                  <a:gd name="connsiteY18" fmla="*/ 1181991 h 2087724"/>
                  <a:gd name="connsiteX19" fmla="*/ 2075818 w 2158157"/>
                  <a:gd name="connsiteY19" fmla="*/ 1233995 h 2087724"/>
                  <a:gd name="connsiteX20" fmla="*/ 2002146 w 2158157"/>
                  <a:gd name="connsiteY20" fmla="*/ 1463679 h 2087724"/>
                  <a:gd name="connsiteX21" fmla="*/ 1945808 w 2158157"/>
                  <a:gd name="connsiteY21" fmla="*/ 1424676 h 2087724"/>
                  <a:gd name="connsiteX22" fmla="*/ 1889471 w 2158157"/>
                  <a:gd name="connsiteY22" fmla="*/ 1368338 h 2087724"/>
                  <a:gd name="connsiteX23" fmla="*/ 1772462 w 2158157"/>
                  <a:gd name="connsiteY23" fmla="*/ 1394340 h 2087724"/>
                  <a:gd name="connsiteX24" fmla="*/ 1703124 w 2158157"/>
                  <a:gd name="connsiteY24" fmla="*/ 1407341 h 2087724"/>
                  <a:gd name="connsiteX25" fmla="*/ 1664121 w 2158157"/>
                  <a:gd name="connsiteY25" fmla="*/ 1459345 h 2087724"/>
                  <a:gd name="connsiteX26" fmla="*/ 1690123 w 2158157"/>
                  <a:gd name="connsiteY26" fmla="*/ 1528683 h 2087724"/>
                  <a:gd name="connsiteX27" fmla="*/ 1690123 w 2158157"/>
                  <a:gd name="connsiteY27" fmla="*/ 1598022 h 2087724"/>
                  <a:gd name="connsiteX28" fmla="*/ 1798464 w 2158157"/>
                  <a:gd name="connsiteY28" fmla="*/ 1645692 h 2087724"/>
                  <a:gd name="connsiteX29" fmla="*/ 1772462 w 2158157"/>
                  <a:gd name="connsiteY29" fmla="*/ 2070389 h 2087724"/>
                  <a:gd name="connsiteX30" fmla="*/ 1534111 w 2158157"/>
                  <a:gd name="connsiteY30" fmla="*/ 2087724 h 2087724"/>
                  <a:gd name="connsiteX31" fmla="*/ 1386767 w 2158157"/>
                  <a:gd name="connsiteY31" fmla="*/ 2070389 h 2087724"/>
                  <a:gd name="connsiteX32" fmla="*/ 1300094 w 2158157"/>
                  <a:gd name="connsiteY32" fmla="*/ 2035720 h 2087724"/>
                  <a:gd name="connsiteX33" fmla="*/ 1235090 w 2158157"/>
                  <a:gd name="connsiteY33" fmla="*/ 1762700 h 2087724"/>
                  <a:gd name="connsiteX34" fmla="*/ 1152750 w 2158157"/>
                  <a:gd name="connsiteY34" fmla="*/ 1719364 h 2087724"/>
                  <a:gd name="connsiteX35" fmla="*/ 1092079 w 2158157"/>
                  <a:gd name="connsiteY35" fmla="*/ 1706363 h 2087724"/>
                  <a:gd name="connsiteX36" fmla="*/ 1009740 w 2158157"/>
                  <a:gd name="connsiteY36" fmla="*/ 1658693 h 2087724"/>
                  <a:gd name="connsiteX37" fmla="*/ 842252 w 2158157"/>
                  <a:gd name="connsiteY37" fmla="*/ 1669741 h 2087724"/>
                  <a:gd name="connsiteX38" fmla="*/ 840728 w 2158157"/>
                  <a:gd name="connsiteY38" fmla="*/ 1593688 h 2087724"/>
                  <a:gd name="connsiteX39" fmla="*/ 988072 w 2158157"/>
                  <a:gd name="connsiteY39" fmla="*/ 1355337 h 2087724"/>
                  <a:gd name="connsiteX40" fmla="*/ 974641 w 2158157"/>
                  <a:gd name="connsiteY40" fmla="*/ 1281665 h 2087724"/>
                  <a:gd name="connsiteX41" fmla="*/ 1034884 w 2158157"/>
                  <a:gd name="connsiteY41" fmla="*/ 1154466 h 2087724"/>
                  <a:gd name="connsiteX42" fmla="*/ 875397 w 2158157"/>
                  <a:gd name="connsiteY42" fmla="*/ 1116987 h 2087724"/>
                  <a:gd name="connsiteX43" fmla="*/ 760770 w 2158157"/>
                  <a:gd name="connsiteY43" fmla="*/ 1055221 h 2087724"/>
                  <a:gd name="connsiteX44" fmla="*/ 658714 w 2158157"/>
                  <a:gd name="connsiteY44" fmla="*/ 1077984 h 2087724"/>
                  <a:gd name="connsiteX45" fmla="*/ 632712 w 2158157"/>
                  <a:gd name="connsiteY45" fmla="*/ 1038981 h 2087724"/>
                  <a:gd name="connsiteX46" fmla="*/ 580709 w 2158157"/>
                  <a:gd name="connsiteY46" fmla="*/ 1056316 h 2087724"/>
                  <a:gd name="connsiteX47" fmla="*/ 476701 w 2158157"/>
                  <a:gd name="connsiteY47" fmla="*/ 1017313 h 2087724"/>
                  <a:gd name="connsiteX48" fmla="*/ 325023 w 2158157"/>
                  <a:gd name="connsiteY48" fmla="*/ 1285999 h 2087724"/>
                  <a:gd name="connsiteX49" fmla="*/ 281687 w 2158157"/>
                  <a:gd name="connsiteY49" fmla="*/ 1433343 h 2087724"/>
                  <a:gd name="connsiteX50" fmla="*/ 190680 w 2158157"/>
                  <a:gd name="connsiteY50" fmla="*/ 1481013 h 2087724"/>
                  <a:gd name="connsiteX51" fmla="*/ 43336 w 2158157"/>
                  <a:gd name="connsiteY51" fmla="*/ 1390007 h 2087724"/>
                  <a:gd name="connsiteX52" fmla="*/ 34669 w 2158157"/>
                  <a:gd name="connsiteY52" fmla="*/ 1277332 h 2087724"/>
                  <a:gd name="connsiteX53" fmla="*/ 8667 w 2158157"/>
                  <a:gd name="connsiteY53" fmla="*/ 1268664 h 2087724"/>
                  <a:gd name="connsiteX54" fmla="*/ 8667 w 2158157"/>
                  <a:gd name="connsiteY54" fmla="*/ 1183515 h 2087724"/>
                  <a:gd name="connsiteX55" fmla="*/ 52003 w 2158157"/>
                  <a:gd name="connsiteY55" fmla="*/ 1199326 h 2087724"/>
                  <a:gd name="connsiteX56" fmla="*/ 54700 w 2158157"/>
                  <a:gd name="connsiteY56" fmla="*/ 1177011 h 2087724"/>
                  <a:gd name="connsiteX57" fmla="*/ 99674 w 2158157"/>
                  <a:gd name="connsiteY57" fmla="*/ 1125654 h 2087724"/>
                  <a:gd name="connsiteX58" fmla="*/ 35764 w 2158157"/>
                  <a:gd name="connsiteY58" fmla="*/ 1048743 h 2087724"/>
                  <a:gd name="connsiteX59" fmla="*/ 85656 w 2158157"/>
                  <a:gd name="connsiteY59" fmla="*/ 946031 h 2087724"/>
                  <a:gd name="connsiteX60" fmla="*/ 112674 w 2158157"/>
                  <a:gd name="connsiteY60" fmla="*/ 900304 h 2087724"/>
                  <a:gd name="connsiteX61" fmla="*/ 133914 w 2158157"/>
                  <a:gd name="connsiteY61" fmla="*/ 726958 h 2087724"/>
                  <a:gd name="connsiteX62" fmla="*/ 61766 w 2158157"/>
                  <a:gd name="connsiteY62" fmla="*/ 712006 h 2087724"/>
                  <a:gd name="connsiteX63" fmla="*/ 0 w 2158157"/>
                  <a:gd name="connsiteY63" fmla="*/ 375933 h 2087724"/>
                  <a:gd name="connsiteX64" fmla="*/ 148438 w 2158157"/>
                  <a:gd name="connsiteY64" fmla="*/ 347549 h 2087724"/>
                  <a:gd name="connsiteX65" fmla="*/ 113769 w 2158157"/>
                  <a:gd name="connsiteY65" fmla="*/ 271067 h 2087724"/>
                  <a:gd name="connsiteX66" fmla="*/ 160345 w 2158157"/>
                  <a:gd name="connsiteY66" fmla="*/ 228589 h 2087724"/>
                  <a:gd name="connsiteX67" fmla="*/ 157535 w 2158157"/>
                  <a:gd name="connsiteY67" fmla="*/ 139535 h 2087724"/>
                  <a:gd name="connsiteX68" fmla="*/ 424697 w 2158157"/>
                  <a:gd name="connsiteY68" fmla="*/ 55243 h 2087724"/>
                  <a:gd name="connsiteX69" fmla="*/ 511370 w 2158157"/>
                  <a:gd name="connsiteY69" fmla="*/ 0 h 208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158157" h="2087724">
                    <a:moveTo>
                      <a:pt x="511370" y="0"/>
                    </a:moveTo>
                    <a:lnTo>
                      <a:pt x="615378" y="258924"/>
                    </a:lnTo>
                    <a:lnTo>
                      <a:pt x="481035" y="384600"/>
                    </a:lnTo>
                    <a:lnTo>
                      <a:pt x="338024" y="588281"/>
                    </a:lnTo>
                    <a:lnTo>
                      <a:pt x="858062" y="674954"/>
                    </a:lnTo>
                    <a:lnTo>
                      <a:pt x="944735" y="748626"/>
                    </a:lnTo>
                    <a:lnTo>
                      <a:pt x="1066077" y="722625"/>
                    </a:lnTo>
                    <a:lnTo>
                      <a:pt x="1174419" y="783296"/>
                    </a:lnTo>
                    <a:lnTo>
                      <a:pt x="1399768" y="774628"/>
                    </a:lnTo>
                    <a:lnTo>
                      <a:pt x="1568781" y="822298"/>
                    </a:lnTo>
                    <a:lnTo>
                      <a:pt x="1555780" y="887303"/>
                    </a:lnTo>
                    <a:lnTo>
                      <a:pt x="1794130" y="982644"/>
                    </a:lnTo>
                    <a:lnTo>
                      <a:pt x="1906805" y="973976"/>
                    </a:lnTo>
                    <a:lnTo>
                      <a:pt x="1950142" y="1017313"/>
                    </a:lnTo>
                    <a:lnTo>
                      <a:pt x="2006479" y="1043315"/>
                    </a:lnTo>
                    <a:lnTo>
                      <a:pt x="2071484" y="995644"/>
                    </a:lnTo>
                    <a:lnTo>
                      <a:pt x="2127821" y="1069316"/>
                    </a:lnTo>
                    <a:lnTo>
                      <a:pt x="2114820" y="1116987"/>
                    </a:lnTo>
                    <a:lnTo>
                      <a:pt x="2158157" y="1181991"/>
                    </a:lnTo>
                    <a:lnTo>
                      <a:pt x="2075818" y="1233995"/>
                    </a:lnTo>
                    <a:lnTo>
                      <a:pt x="2002146" y="1463679"/>
                    </a:lnTo>
                    <a:lnTo>
                      <a:pt x="1945808" y="1424676"/>
                    </a:lnTo>
                    <a:lnTo>
                      <a:pt x="1889471" y="1368338"/>
                    </a:lnTo>
                    <a:lnTo>
                      <a:pt x="1772462" y="1394340"/>
                    </a:lnTo>
                    <a:lnTo>
                      <a:pt x="1703124" y="1407341"/>
                    </a:lnTo>
                    <a:lnTo>
                      <a:pt x="1664121" y="1459345"/>
                    </a:lnTo>
                    <a:lnTo>
                      <a:pt x="1690123" y="1528683"/>
                    </a:lnTo>
                    <a:lnTo>
                      <a:pt x="1690123" y="1598022"/>
                    </a:lnTo>
                    <a:lnTo>
                      <a:pt x="1798464" y="1645692"/>
                    </a:lnTo>
                    <a:lnTo>
                      <a:pt x="1772462" y="2070389"/>
                    </a:lnTo>
                    <a:lnTo>
                      <a:pt x="1534111" y="2087724"/>
                    </a:lnTo>
                    <a:lnTo>
                      <a:pt x="1386767" y="2070389"/>
                    </a:lnTo>
                    <a:lnTo>
                      <a:pt x="1300094" y="2035720"/>
                    </a:lnTo>
                    <a:lnTo>
                      <a:pt x="1235090" y="1762700"/>
                    </a:lnTo>
                    <a:lnTo>
                      <a:pt x="1152750" y="1719364"/>
                    </a:lnTo>
                    <a:lnTo>
                      <a:pt x="1092079" y="1706363"/>
                    </a:lnTo>
                    <a:lnTo>
                      <a:pt x="1009740" y="1658693"/>
                    </a:lnTo>
                    <a:lnTo>
                      <a:pt x="842252" y="1669741"/>
                    </a:lnTo>
                    <a:lnTo>
                      <a:pt x="840728" y="1593688"/>
                    </a:lnTo>
                    <a:lnTo>
                      <a:pt x="988072" y="1355337"/>
                    </a:lnTo>
                    <a:lnTo>
                      <a:pt x="974641" y="1281665"/>
                    </a:lnTo>
                    <a:lnTo>
                      <a:pt x="1034884" y="1154466"/>
                    </a:lnTo>
                    <a:lnTo>
                      <a:pt x="875397" y="1116987"/>
                    </a:lnTo>
                    <a:lnTo>
                      <a:pt x="760770" y="1055221"/>
                    </a:lnTo>
                    <a:lnTo>
                      <a:pt x="658714" y="1077984"/>
                    </a:lnTo>
                    <a:lnTo>
                      <a:pt x="632712" y="1038981"/>
                    </a:lnTo>
                    <a:lnTo>
                      <a:pt x="580709" y="1056316"/>
                    </a:lnTo>
                    <a:lnTo>
                      <a:pt x="476701" y="1017313"/>
                    </a:lnTo>
                    <a:lnTo>
                      <a:pt x="325023" y="1285999"/>
                    </a:lnTo>
                    <a:lnTo>
                      <a:pt x="281687" y="1433343"/>
                    </a:lnTo>
                    <a:lnTo>
                      <a:pt x="190680" y="1481013"/>
                    </a:lnTo>
                    <a:lnTo>
                      <a:pt x="43336" y="1390007"/>
                    </a:lnTo>
                    <a:lnTo>
                      <a:pt x="34669" y="1277332"/>
                    </a:lnTo>
                    <a:lnTo>
                      <a:pt x="8667" y="1268664"/>
                    </a:lnTo>
                    <a:lnTo>
                      <a:pt x="8667" y="1183515"/>
                    </a:lnTo>
                    <a:lnTo>
                      <a:pt x="52003" y="1199326"/>
                    </a:lnTo>
                    <a:cubicBezTo>
                      <a:pt x="58458" y="1191094"/>
                      <a:pt x="48245" y="1185243"/>
                      <a:pt x="54700" y="1177011"/>
                    </a:cubicBezTo>
                    <a:lnTo>
                      <a:pt x="99674" y="1125654"/>
                    </a:lnTo>
                    <a:lnTo>
                      <a:pt x="35764" y="1048743"/>
                    </a:lnTo>
                    <a:cubicBezTo>
                      <a:pt x="57951" y="1007362"/>
                      <a:pt x="63469" y="987412"/>
                      <a:pt x="85656" y="946031"/>
                    </a:cubicBezTo>
                    <a:lnTo>
                      <a:pt x="112674" y="900304"/>
                    </a:lnTo>
                    <a:lnTo>
                      <a:pt x="133914" y="726958"/>
                    </a:lnTo>
                    <a:lnTo>
                      <a:pt x="61766" y="712006"/>
                    </a:lnTo>
                    <a:lnTo>
                      <a:pt x="0" y="375933"/>
                    </a:lnTo>
                    <a:lnTo>
                      <a:pt x="148438" y="347549"/>
                    </a:lnTo>
                    <a:lnTo>
                      <a:pt x="113769" y="271067"/>
                    </a:lnTo>
                    <a:lnTo>
                      <a:pt x="160345" y="228589"/>
                    </a:lnTo>
                    <a:cubicBezTo>
                      <a:pt x="159408" y="198904"/>
                      <a:pt x="158472" y="169220"/>
                      <a:pt x="157535" y="139535"/>
                    </a:cubicBezTo>
                    <a:lnTo>
                      <a:pt x="424697" y="55243"/>
                    </a:lnTo>
                    <a:lnTo>
                      <a:pt x="511370"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dirty="0"/>
              </a:p>
            </p:txBody>
          </p:sp>
        </p:grpSp>
        <p:pic>
          <p:nvPicPr>
            <p:cNvPr id="112" name="Picture 4" descr="「レジ イラスト」の画像検索結果"/>
            <p:cNvPicPr>
              <a:picLocks noChangeAspect="1" noChangeArrowheads="1"/>
            </p:cNvPicPr>
            <p:nvPr/>
          </p:nvPicPr>
          <p:blipFill>
            <a:blip r:embed="rId31" cstate="screen">
              <a:extLst>
                <a:ext uri="{BEBA8EAE-BF5A-486C-A8C5-ECC9F3942E4B}">
                  <a14:imgProps xmlns:a14="http://schemas.microsoft.com/office/drawing/2010/main">
                    <a14:imgLayer r:embed="rId32">
                      <a14:imgEffect>
                        <a14:backgroundRemoval t="2424" b="98182" l="1600" r="97600"/>
                      </a14:imgEffect>
                    </a14:imgLayer>
                  </a14:imgProps>
                </a:ext>
                <a:ext uri="{28A0092B-C50C-407E-A947-70E740481C1C}">
                  <a14:useLocalDpi xmlns:a14="http://schemas.microsoft.com/office/drawing/2010/main"/>
                </a:ext>
              </a:extLst>
            </a:blip>
            <a:srcRect/>
            <a:stretch>
              <a:fillRect/>
            </a:stretch>
          </p:blipFill>
          <p:spPr bwMode="auto">
            <a:xfrm>
              <a:off x="7186909" y="4024542"/>
              <a:ext cx="1421361" cy="938099"/>
            </a:xfrm>
            <a:prstGeom prst="rect">
              <a:avLst/>
            </a:prstGeom>
            <a:noFill/>
            <a:extLst>
              <a:ext uri="{909E8E84-426E-40dd-AFC4-6F175D3DCCD1}">
                <a14:hiddenFill xmlns:a14="http://schemas.microsoft.com/office/drawing/2010/main">
                  <a:solidFill>
                    <a:srgbClr val="FFFFFF"/>
                  </a:solidFill>
                </a14:hiddenFill>
              </a:ext>
            </a:extLst>
          </p:spPr>
        </p:pic>
      </p:grpSp>
      <p:sp>
        <p:nvSpPr>
          <p:cNvPr id="113" name="テキスト ボックス 112"/>
          <p:cNvSpPr txBox="1"/>
          <p:nvPr/>
        </p:nvSpPr>
        <p:spPr>
          <a:xfrm>
            <a:off x="4779200" y="5233141"/>
            <a:ext cx="3586203" cy="707886"/>
          </a:xfrm>
          <a:prstGeom prst="rect">
            <a:avLst/>
          </a:prstGeom>
          <a:solidFill>
            <a:schemeClr val="bg1"/>
          </a:solidFill>
          <a:ln w="19050" cmpd="sng">
            <a:solidFill>
              <a:srgbClr val="525252"/>
            </a:solidFill>
          </a:ln>
        </p:spPr>
        <p:txBody>
          <a:bodyPr wrap="square" rtlCol="0">
            <a:spAutoFit/>
          </a:bodyPr>
          <a:lstStyle/>
          <a:p>
            <a:pPr algn="ctr"/>
            <a:r>
              <a:rPr lang="ja-JP" altLang="en-US" sz="2000" dirty="0" smtClean="0">
                <a:latin typeface="メイリオ" panose="020B0604030504040204" pitchFamily="50" charset="-128"/>
                <a:ea typeface="メイリオ" panose="020B0604030504040204" pitchFamily="50" charset="-128"/>
              </a:rPr>
              <a:t>通貨がライドシェア利用の</a:t>
            </a:r>
            <a:endParaRPr lang="en-US" altLang="ja-JP" sz="2000" dirty="0">
              <a:latin typeface="メイリオ" panose="020B0604030504040204" pitchFamily="50" charset="-128"/>
              <a:ea typeface="メイリオ" panose="020B0604030504040204" pitchFamily="50" charset="-128"/>
            </a:endParaRPr>
          </a:p>
          <a:p>
            <a:pPr algn="ctr"/>
            <a:r>
              <a:rPr lang="ja-JP" altLang="en-US" sz="2000" dirty="0">
                <a:latin typeface="メイリオ" panose="020B0604030504040204" pitchFamily="50" charset="-128"/>
                <a:ea typeface="メイリオ" panose="020B0604030504040204" pitchFamily="50" charset="-128"/>
              </a:rPr>
              <a:t>インセンティブに</a:t>
            </a:r>
            <a:endParaRPr kumimoji="1" lang="ja-JP" altLang="en-US" sz="2000" dirty="0">
              <a:latin typeface="メイリオ" panose="020B0604030504040204" pitchFamily="50" charset="-128"/>
              <a:ea typeface="メイリオ" panose="020B0604030504040204" pitchFamily="50" charset="-128"/>
            </a:endParaRPr>
          </a:p>
        </p:txBody>
      </p:sp>
      <p:sp>
        <p:nvSpPr>
          <p:cNvPr id="114" name="雲形吹き出し 113"/>
          <p:cNvSpPr/>
          <p:nvPr/>
        </p:nvSpPr>
        <p:spPr>
          <a:xfrm>
            <a:off x="6536896" y="3482326"/>
            <a:ext cx="2501828" cy="524162"/>
          </a:xfrm>
          <a:prstGeom prst="cloudCallout">
            <a:avLst>
              <a:gd name="adj1" fmla="val -11829"/>
              <a:gd name="adj2" fmla="val 91807"/>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chemeClr val="tx1"/>
                </a:solidFill>
                <a:latin typeface="メイリオ" panose="020B0604030504040204" pitchFamily="50" charset="-128"/>
                <a:ea typeface="メイリオ" panose="020B0604030504040204" pitchFamily="50" charset="-128"/>
              </a:rPr>
              <a:t>買い物</a:t>
            </a:r>
            <a:r>
              <a:rPr lang="en-US" altLang="ja-JP" sz="2000" dirty="0" smtClean="0">
                <a:solidFill>
                  <a:schemeClr val="tx1"/>
                </a:solidFill>
                <a:latin typeface="メイリオ" panose="020B0604030504040204" pitchFamily="50" charset="-128"/>
                <a:ea typeface="メイリオ" panose="020B0604030504040204" pitchFamily="50" charset="-128"/>
              </a:rPr>
              <a:t> </a:t>
            </a:r>
            <a:r>
              <a:rPr lang="ja-JP" altLang="en-US" sz="2000" dirty="0" smtClean="0">
                <a:solidFill>
                  <a:schemeClr val="accent1">
                    <a:lumMod val="75000"/>
                  </a:schemeClr>
                </a:solidFill>
                <a:latin typeface="メイリオ" panose="020B0604030504040204" pitchFamily="50" charset="-128"/>
                <a:ea typeface="メイリオ" panose="020B0604030504040204" pitchFamily="50" charset="-128"/>
              </a:rPr>
              <a:t>増</a:t>
            </a:r>
            <a:endParaRPr kumimoji="1" lang="ja-JP" altLang="en-US" b="1" dirty="0">
              <a:solidFill>
                <a:schemeClr val="accent1">
                  <a:lumMod val="75000"/>
                </a:schemeClr>
              </a:solidFill>
              <a:latin typeface="メイリオ" panose="020B0604030504040204" pitchFamily="50" charset="-128"/>
              <a:ea typeface="メイリオ" panose="020B0604030504040204" pitchFamily="50" charset="-128"/>
            </a:endParaRPr>
          </a:p>
        </p:txBody>
      </p:sp>
      <p:sp>
        <p:nvSpPr>
          <p:cNvPr id="117" name="右矢印 116"/>
          <p:cNvSpPr/>
          <p:nvPr/>
        </p:nvSpPr>
        <p:spPr>
          <a:xfrm>
            <a:off x="5850107" y="4239189"/>
            <a:ext cx="519008" cy="624052"/>
          </a:xfrm>
          <a:prstGeom prst="rightArrow">
            <a:avLst>
              <a:gd name="adj1" fmla="val 50000"/>
              <a:gd name="adj2" fmla="val 51192"/>
            </a:avLst>
          </a:prstGeom>
          <a:solidFill>
            <a:schemeClr val="bg1"/>
          </a:solid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72" name="タイトル 1"/>
          <p:cNvSpPr txBox="1">
            <a:spLocks/>
          </p:cNvSpPr>
          <p:nvPr/>
        </p:nvSpPr>
        <p:spPr>
          <a:xfrm>
            <a:off x="595041" y="6038295"/>
            <a:ext cx="7953918" cy="731809"/>
          </a:xfrm>
          <a:prstGeom prst="rect">
            <a:avLst/>
          </a:prstGeom>
          <a:solidFill>
            <a:schemeClr val="bg1"/>
          </a:solidFill>
          <a:ln w="28575" cmpd="sng">
            <a:solidFill>
              <a:srgbClr val="E9506B"/>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smtClean="0">
                <a:latin typeface="メイリオ" panose="020B0604030504040204" pitchFamily="50" charset="-128"/>
                <a:ea typeface="メイリオ" panose="020B0604030504040204" pitchFamily="50" charset="-128"/>
              </a:rPr>
              <a:t>ライドシェアがまちの活性化へ</a:t>
            </a:r>
            <a:endParaRPr lang="ja-JP" altLang="en-US" sz="3200" dirty="0">
              <a:latin typeface="メイリオ" panose="020B0604030504040204" pitchFamily="50" charset="-128"/>
              <a:ea typeface="メイリオ" panose="020B0604030504040204" pitchFamily="50" charset="-128"/>
            </a:endParaRPr>
          </a:p>
        </p:txBody>
      </p:sp>
      <p:pic>
        <p:nvPicPr>
          <p:cNvPr id="73" name="図 72" descr="car_231.jpg"/>
          <p:cNvPicPr>
            <a:picLocks noChangeAspect="1"/>
          </p:cNvPicPr>
          <p:nvPr/>
        </p:nvPicPr>
        <p:blipFill>
          <a:blip r:embed="rId33" cstate="screen">
            <a:extLst>
              <a:ext uri="{BEBA8EAE-BF5A-486C-A8C5-ECC9F3942E4B}">
                <a14:imgProps xmlns:a14="http://schemas.microsoft.com/office/drawing/2010/main">
                  <a14:imgLayer r:embed="rId34">
                    <a14:imgEffect>
                      <a14:backgroundRemoval t="0" b="100000" l="0" r="100000">
                        <a14:foregroundMark x1="84400" y1="74400" x2="84400" y2="74400"/>
                        <a14:foregroundMark x1="18400" y1="76000" x2="18400" y2="76000"/>
                      </a14:backgroundRemoval>
                    </a14:imgEffect>
                  </a14:imgLayer>
                </a14:imgProps>
              </a:ext>
              <a:ext uri="{28A0092B-C50C-407E-A947-70E740481C1C}">
                <a14:useLocalDpi xmlns:a14="http://schemas.microsoft.com/office/drawing/2010/main"/>
              </a:ext>
            </a:extLst>
          </a:blip>
          <a:stretch>
            <a:fillRect/>
          </a:stretch>
        </p:blipFill>
        <p:spPr>
          <a:xfrm>
            <a:off x="149404" y="0"/>
            <a:ext cx="1012071" cy="1012071"/>
          </a:xfrm>
          <a:prstGeom prst="rect">
            <a:avLst/>
          </a:prstGeom>
        </p:spPr>
      </p:pic>
    </p:spTree>
    <p:extLst>
      <p:ext uri="{BB962C8B-B14F-4D97-AF65-F5344CB8AC3E}">
        <p14:creationId xmlns:p14="http://schemas.microsoft.com/office/powerpoint/2010/main" val="3125391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2"/>
                                        </p:tgtEl>
                                        <p:attrNameLst>
                                          <p:attrName>style.visibility</p:attrName>
                                        </p:attrNameLst>
                                      </p:cBhvr>
                                      <p:to>
                                        <p:strVal val="visible"/>
                                      </p:to>
                                    </p:set>
                                  </p:childTnLst>
                                </p:cTn>
                              </p:par>
                              <p:par>
                                <p:cTn id="7" presetID="35" presetClass="emph" presetSubtype="0" fill="hold" nodeType="withEffect">
                                  <p:stCondLst>
                                    <p:cond delay="0"/>
                                  </p:stCondLst>
                                  <p:childTnLst>
                                    <p:anim calcmode="discrete" valueType="str">
                                      <p:cBhvr>
                                        <p:cTn id="8" dur="1000" fill="hold"/>
                                        <p:tgtEl>
                                          <p:spTgt spid="54"/>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fade">
                                      <p:cBhvr>
                                        <p:cTn id="16" dur="500"/>
                                        <p:tgtEl>
                                          <p:spTgt spid="10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500"/>
                                        <p:tgtEl>
                                          <p:spTgt spid="10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500"/>
                                        <p:tgtEl>
                                          <p:spTgt spid="66"/>
                                        </p:tgtEl>
                                      </p:cBhvr>
                                    </p:animEffect>
                                  </p:childTnLst>
                                </p:cTn>
                              </p:par>
                              <p:par>
                                <p:cTn id="25" presetID="1" presetClass="entr" presetSubtype="0" fill="hold" nodeType="with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117"/>
                                        </p:tgtEl>
                                        <p:attrNameLst>
                                          <p:attrName>style.visibility</p:attrName>
                                        </p:attrNameLst>
                                      </p:cBhvr>
                                      <p:to>
                                        <p:strVal val="visible"/>
                                      </p:to>
                                    </p:set>
                                    <p:animEffect transition="in" filter="fade">
                                      <p:cBhvr>
                                        <p:cTn id="33" dur="500"/>
                                        <p:tgtEl>
                                          <p:spTgt spid="117"/>
                                        </p:tgtEl>
                                      </p:cBhvr>
                                    </p:animEffect>
                                  </p:childTnLst>
                                </p:cTn>
                              </p:par>
                              <p:par>
                                <p:cTn id="34" presetID="10" presetClass="entr" presetSubtype="0"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500"/>
                                        <p:tgtEl>
                                          <p:spTgt spid="6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fade">
                                      <p:cBhvr>
                                        <p:cTn id="39" dur="500"/>
                                        <p:tgtEl>
                                          <p:spTgt spid="1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3"/>
                                        </p:tgtEl>
                                        <p:attrNameLst>
                                          <p:attrName>style.visibility</p:attrName>
                                        </p:attrNameLst>
                                      </p:cBhvr>
                                      <p:to>
                                        <p:strVal val="visible"/>
                                      </p:to>
                                    </p:set>
                                    <p:animEffect transition="in" filter="fade">
                                      <p:cBhvr>
                                        <p:cTn id="42" dur="500"/>
                                        <p:tgtEl>
                                          <p:spTgt spid="1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fade">
                                      <p:cBhvr>
                                        <p:cTn id="4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66" grpId="0" animBg="1"/>
      <p:bldP spid="113" grpId="0" animBg="1"/>
      <p:bldP spid="114" grpId="0" animBg="1"/>
      <p:bldP spid="117" grpId="0" animBg="1"/>
      <p:bldP spid="7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タイトル 1"/>
          <p:cNvSpPr txBox="1">
            <a:spLocks/>
          </p:cNvSpPr>
          <p:nvPr/>
        </p:nvSpPr>
        <p:spPr>
          <a:xfrm>
            <a:off x="0" y="16974"/>
            <a:ext cx="9144000" cy="900000"/>
          </a:xfrm>
          <a:prstGeom prst="rect">
            <a:avLst/>
          </a:prstGeom>
          <a:solidFill>
            <a:schemeClr val="accent2">
              <a:lumMod val="60000"/>
              <a:lumOff val="40000"/>
            </a:schemeClr>
          </a:solidFill>
          <a:effectLst>
            <a:softEdge rad="127000"/>
          </a:effectLst>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err="1">
                <a:latin typeface="メイリオ" panose="020B0604030504040204" pitchFamily="50" charset="-128"/>
                <a:ea typeface="メイリオ" panose="020B0604030504040204" pitchFamily="50" charset="-128"/>
                <a:cs typeface="メイリオ"/>
              </a:rPr>
              <a:t>つちう</a:t>
            </a:r>
            <a:r>
              <a:rPr lang="ja-JP" altLang="en-US" sz="3600" dirty="0">
                <a:latin typeface="メイリオ" panose="020B0604030504040204" pitchFamily="50" charset="-128"/>
                <a:ea typeface="メイリオ" panose="020B0604030504040204" pitchFamily="50" charset="-128"/>
                <a:cs typeface="メイリオ"/>
              </a:rPr>
              <a:t>ライドシェア</a:t>
            </a:r>
          </a:p>
        </p:txBody>
      </p:sp>
      <p:pic>
        <p:nvPicPr>
          <p:cNvPr id="57" name="図 56" descr="car_231.jpg"/>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0" r="100000">
                        <a14:foregroundMark x1="84400" y1="74400" x2="84400" y2="74400"/>
                        <a14:foregroundMark x1="18400" y1="76000" x2="18400" y2="76000"/>
                      </a14:backgroundRemoval>
                    </a14:imgEffect>
                  </a14:imgLayer>
                </a14:imgProps>
              </a:ext>
              <a:ext uri="{28A0092B-C50C-407E-A947-70E740481C1C}">
                <a14:useLocalDpi xmlns:a14="http://schemas.microsoft.com/office/drawing/2010/main"/>
              </a:ext>
            </a:extLst>
          </a:blip>
          <a:stretch>
            <a:fillRect/>
          </a:stretch>
        </p:blipFill>
        <p:spPr>
          <a:xfrm>
            <a:off x="149404" y="0"/>
            <a:ext cx="1012071" cy="1012071"/>
          </a:xfrm>
          <a:prstGeom prst="rect">
            <a:avLst/>
          </a:prstGeom>
        </p:spPr>
      </p:pic>
      <p:grpSp>
        <p:nvGrpSpPr>
          <p:cNvPr id="7" name="グループ化 6"/>
          <p:cNvGrpSpPr/>
          <p:nvPr/>
        </p:nvGrpSpPr>
        <p:grpSpPr>
          <a:xfrm>
            <a:off x="177033" y="1158156"/>
            <a:ext cx="2995494" cy="1631536"/>
            <a:chOff x="371778" y="995109"/>
            <a:chExt cx="2995494" cy="1631536"/>
          </a:xfrm>
        </p:grpSpPr>
        <p:grpSp>
          <p:nvGrpSpPr>
            <p:cNvPr id="120" name="グループ化 119"/>
            <p:cNvGrpSpPr/>
            <p:nvPr/>
          </p:nvGrpSpPr>
          <p:grpSpPr>
            <a:xfrm>
              <a:off x="371778" y="995109"/>
              <a:ext cx="2995494" cy="1631536"/>
              <a:chOff x="3030894" y="1983368"/>
              <a:chExt cx="2995494" cy="1631536"/>
            </a:xfrm>
          </p:grpSpPr>
          <p:sp>
            <p:nvSpPr>
              <p:cNvPr id="121" name="角丸四角形 120"/>
              <p:cNvSpPr/>
              <p:nvPr/>
            </p:nvSpPr>
            <p:spPr>
              <a:xfrm>
                <a:off x="3030894" y="2166856"/>
                <a:ext cx="2995494" cy="1448048"/>
              </a:xfrm>
              <a:prstGeom prst="roundRect">
                <a:avLst>
                  <a:gd name="adj" fmla="val 12734"/>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122" name="テキスト ボックス 121"/>
              <p:cNvSpPr txBox="1"/>
              <p:nvPr/>
            </p:nvSpPr>
            <p:spPr>
              <a:xfrm>
                <a:off x="4159941" y="1983368"/>
                <a:ext cx="1723549" cy="400110"/>
              </a:xfrm>
              <a:prstGeom prst="rect">
                <a:avLst/>
              </a:prstGeom>
              <a:solidFill>
                <a:schemeClr val="tx2">
                  <a:lumMod val="20000"/>
                  <a:lumOff val="80000"/>
                </a:schemeClr>
              </a:solidFill>
              <a:ln w="28575">
                <a:solidFill>
                  <a:schemeClr val="tx2"/>
                </a:solidFill>
              </a:ln>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公共交通機関</a:t>
                </a:r>
              </a:p>
            </p:txBody>
          </p:sp>
          <p:pic>
            <p:nvPicPr>
              <p:cNvPr id="123" name="図 1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9248" y="2476865"/>
                <a:ext cx="983325" cy="699253"/>
              </a:xfrm>
              <a:prstGeom prst="rect">
                <a:avLst/>
              </a:prstGeom>
            </p:spPr>
          </p:pic>
          <p:pic>
            <p:nvPicPr>
              <p:cNvPr id="124" name="図 1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97124" y="2340472"/>
                <a:ext cx="962817" cy="843000"/>
              </a:xfrm>
              <a:prstGeom prst="rect">
                <a:avLst/>
              </a:prstGeom>
            </p:spPr>
          </p:pic>
        </p:grpSp>
        <p:sp>
          <p:nvSpPr>
            <p:cNvPr id="74" name="テキスト ボックス 73"/>
            <p:cNvSpPr txBox="1"/>
            <p:nvPr/>
          </p:nvSpPr>
          <p:spPr>
            <a:xfrm>
              <a:off x="685729" y="2162365"/>
              <a:ext cx="1980029" cy="400110"/>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rPr>
                <a:t>既存の公共交通</a:t>
              </a:r>
              <a:endParaRPr kumimoji="1" lang="ja-JP" altLang="en-US" sz="2000" dirty="0">
                <a:latin typeface="メイリオ" panose="020B0604030504040204" pitchFamily="50" charset="-128"/>
                <a:ea typeface="メイリオ" panose="020B0604030504040204" pitchFamily="50" charset="-128"/>
              </a:endParaRPr>
            </a:p>
          </p:txBody>
        </p:sp>
      </p:grpSp>
      <p:grpSp>
        <p:nvGrpSpPr>
          <p:cNvPr id="22" name="図形グループ 21"/>
          <p:cNvGrpSpPr/>
          <p:nvPr/>
        </p:nvGrpSpPr>
        <p:grpSpPr>
          <a:xfrm>
            <a:off x="3787281" y="4031706"/>
            <a:ext cx="3720529" cy="1602541"/>
            <a:chOff x="3787281" y="4031706"/>
            <a:chExt cx="3720529" cy="1602541"/>
          </a:xfrm>
        </p:grpSpPr>
        <p:grpSp>
          <p:nvGrpSpPr>
            <p:cNvPr id="86" name="グループ化 85"/>
            <p:cNvGrpSpPr/>
            <p:nvPr/>
          </p:nvGrpSpPr>
          <p:grpSpPr>
            <a:xfrm>
              <a:off x="3787281" y="4031706"/>
              <a:ext cx="3720529" cy="1602541"/>
              <a:chOff x="-815643" y="910657"/>
              <a:chExt cx="3720529" cy="1602541"/>
            </a:xfrm>
          </p:grpSpPr>
          <p:grpSp>
            <p:nvGrpSpPr>
              <p:cNvPr id="87" name="グループ化 86"/>
              <p:cNvGrpSpPr/>
              <p:nvPr/>
            </p:nvGrpSpPr>
            <p:grpSpPr>
              <a:xfrm>
                <a:off x="-815643" y="910657"/>
                <a:ext cx="3720529" cy="1602541"/>
                <a:chOff x="5774563" y="2414811"/>
                <a:chExt cx="3720529" cy="1602541"/>
              </a:xfrm>
            </p:grpSpPr>
            <p:sp>
              <p:nvSpPr>
                <p:cNvPr id="95" name="角丸四角形 94"/>
                <p:cNvSpPr/>
                <p:nvPr/>
              </p:nvSpPr>
              <p:spPr>
                <a:xfrm>
                  <a:off x="5774563" y="2589352"/>
                  <a:ext cx="3720529" cy="1428000"/>
                </a:xfrm>
                <a:prstGeom prst="roundRect">
                  <a:avLst/>
                </a:prstGeom>
                <a:solidFill>
                  <a:schemeClr val="accent3">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96" name="テキスト ボックス 95"/>
                <p:cNvSpPr txBox="1"/>
                <p:nvPr/>
              </p:nvSpPr>
              <p:spPr>
                <a:xfrm>
                  <a:off x="7277312" y="2414811"/>
                  <a:ext cx="697627" cy="400110"/>
                </a:xfrm>
                <a:prstGeom prst="rect">
                  <a:avLst/>
                </a:prstGeom>
                <a:solidFill>
                  <a:schemeClr val="accent3">
                    <a:lumMod val="40000"/>
                    <a:lumOff val="60000"/>
                  </a:schemeClr>
                </a:solidFill>
                <a:ln w="28575">
                  <a:solidFill>
                    <a:schemeClr val="accent2">
                      <a:lumMod val="50000"/>
                    </a:schemeClr>
                  </a:solidFill>
                </a:ln>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住民</a:t>
                  </a:r>
                </a:p>
              </p:txBody>
            </p:sp>
          </p:grpSp>
          <p:sp>
            <p:nvSpPr>
              <p:cNvPr id="88" name="テキスト ボックス 87"/>
              <p:cNvSpPr txBox="1"/>
              <p:nvPr/>
            </p:nvSpPr>
            <p:spPr>
              <a:xfrm>
                <a:off x="-689110" y="2111307"/>
                <a:ext cx="1338828"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rPr>
                  <a:t>ドライバー</a:t>
                </a:r>
                <a:endParaRPr kumimoji="1" lang="ja-JP" altLang="en-US" dirty="0">
                  <a:latin typeface="メイリオ" panose="020B0604030504040204" pitchFamily="50" charset="-128"/>
                  <a:ea typeface="メイリオ" panose="020B0604030504040204" pitchFamily="50" charset="-128"/>
                </a:endParaRPr>
              </a:p>
            </p:txBody>
          </p:sp>
          <p:sp>
            <p:nvSpPr>
              <p:cNvPr id="89" name="テキスト ボックス 88"/>
              <p:cNvSpPr txBox="1"/>
              <p:nvPr/>
            </p:nvSpPr>
            <p:spPr>
              <a:xfrm>
                <a:off x="1682377" y="2092398"/>
                <a:ext cx="877163"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rPr>
                  <a:t>利用</a:t>
                </a:r>
                <a:r>
                  <a:rPr kumimoji="1" lang="ja-JP" altLang="en-US" dirty="0">
                    <a:latin typeface="メイリオ" panose="020B0604030504040204" pitchFamily="50" charset="-128"/>
                    <a:ea typeface="メイリオ" panose="020B0604030504040204" pitchFamily="50" charset="-128"/>
                  </a:rPr>
                  <a:t>者</a:t>
                </a:r>
              </a:p>
            </p:txBody>
          </p:sp>
          <p:sp>
            <p:nvSpPr>
              <p:cNvPr id="90" name="円/楕円 3"/>
              <p:cNvSpPr/>
              <p:nvPr/>
            </p:nvSpPr>
            <p:spPr>
              <a:xfrm>
                <a:off x="-208371" y="1379679"/>
                <a:ext cx="2435626" cy="75563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pic>
            <p:nvPicPr>
              <p:cNvPr id="92" name="図 9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90846" y="1310767"/>
                <a:ext cx="754270" cy="644901"/>
              </a:xfrm>
              <a:prstGeom prst="rect">
                <a:avLst/>
              </a:prstGeom>
            </p:spPr>
          </p:pic>
          <p:sp>
            <p:nvSpPr>
              <p:cNvPr id="93" name="テキスト ボックス 92"/>
              <p:cNvSpPr txBox="1"/>
              <p:nvPr/>
            </p:nvSpPr>
            <p:spPr>
              <a:xfrm>
                <a:off x="185994" y="1811735"/>
                <a:ext cx="1591931" cy="369332"/>
              </a:xfrm>
              <a:prstGeom prst="rect">
                <a:avLst/>
              </a:prstGeom>
              <a:noFill/>
            </p:spPr>
            <p:txBody>
              <a:bodyPr wrap="square" rtlCol="0">
                <a:spAutoFit/>
              </a:bodyPr>
              <a:lstStyle/>
              <a:p>
                <a:r>
                  <a:rPr kumimoji="1" lang="ja-JP" altLang="en-US" b="1" dirty="0">
                    <a:solidFill>
                      <a:srgbClr val="FF0000"/>
                    </a:solidFill>
                    <a:latin typeface="メイリオ" panose="020B0604030504040204" pitchFamily="50" charset="-128"/>
                    <a:ea typeface="メイリオ" panose="020B0604030504040204" pitchFamily="50" charset="-128"/>
                  </a:rPr>
                  <a:t>ライドシェア</a:t>
                </a:r>
              </a:p>
            </p:txBody>
          </p:sp>
        </p:grpSp>
        <p:grpSp>
          <p:nvGrpSpPr>
            <p:cNvPr id="21" name="図形グループ 20"/>
            <p:cNvGrpSpPr/>
            <p:nvPr/>
          </p:nvGrpSpPr>
          <p:grpSpPr>
            <a:xfrm>
              <a:off x="4245361" y="4209188"/>
              <a:ext cx="2731650" cy="1152035"/>
              <a:chOff x="4245361" y="4209188"/>
              <a:chExt cx="2731650" cy="1152035"/>
            </a:xfrm>
          </p:grpSpPr>
          <p:pic>
            <p:nvPicPr>
              <p:cNvPr id="60" name="Picture 24" descr="関連画像"/>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26637" r="41220"/>
              <a:stretch/>
            </p:blipFill>
            <p:spPr bwMode="auto">
              <a:xfrm>
                <a:off x="4245361" y="4258032"/>
                <a:ext cx="472797" cy="110319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0" descr="「イラスト　おばあさん」の画像検索結果"/>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503364" y="4209188"/>
                <a:ext cx="473647" cy="110583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 name="図形グループ 19"/>
          <p:cNvGrpSpPr/>
          <p:nvPr/>
        </p:nvGrpSpPr>
        <p:grpSpPr>
          <a:xfrm>
            <a:off x="177034" y="3024973"/>
            <a:ext cx="3441966" cy="2656201"/>
            <a:chOff x="177034" y="3024973"/>
            <a:chExt cx="3441966" cy="2656201"/>
          </a:xfrm>
        </p:grpSpPr>
        <p:grpSp>
          <p:nvGrpSpPr>
            <p:cNvPr id="4" name="グループ化 3"/>
            <p:cNvGrpSpPr/>
            <p:nvPr/>
          </p:nvGrpSpPr>
          <p:grpSpPr>
            <a:xfrm>
              <a:off x="177034" y="3024973"/>
              <a:ext cx="3441966" cy="2656201"/>
              <a:chOff x="3433635" y="3373381"/>
              <a:chExt cx="3441966" cy="2656201"/>
            </a:xfrm>
          </p:grpSpPr>
          <p:grpSp>
            <p:nvGrpSpPr>
              <p:cNvPr id="104" name="グループ化 103"/>
              <p:cNvGrpSpPr/>
              <p:nvPr/>
            </p:nvGrpSpPr>
            <p:grpSpPr>
              <a:xfrm>
                <a:off x="3433635" y="3373381"/>
                <a:ext cx="3441966" cy="2623716"/>
                <a:chOff x="3890835" y="3304849"/>
                <a:chExt cx="3441966" cy="2623716"/>
              </a:xfrm>
            </p:grpSpPr>
            <p:sp>
              <p:nvSpPr>
                <p:cNvPr id="105" name="角丸四角形 104"/>
                <p:cNvSpPr/>
                <p:nvPr/>
              </p:nvSpPr>
              <p:spPr>
                <a:xfrm>
                  <a:off x="3890835" y="3472123"/>
                  <a:ext cx="3441966" cy="2456442"/>
                </a:xfrm>
                <a:prstGeom prst="roundRect">
                  <a:avLst>
                    <a:gd name="adj" fmla="val 9321"/>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106" name="テキスト ボックス 105"/>
                <p:cNvSpPr txBox="1"/>
                <p:nvPr/>
              </p:nvSpPr>
              <p:spPr>
                <a:xfrm>
                  <a:off x="5247133" y="3304849"/>
                  <a:ext cx="1210588" cy="400110"/>
                </a:xfrm>
                <a:prstGeom prst="rect">
                  <a:avLst/>
                </a:prstGeom>
                <a:solidFill>
                  <a:schemeClr val="accent6">
                    <a:lumMod val="20000"/>
                    <a:lumOff val="80000"/>
                  </a:schemeClr>
                </a:solidFill>
                <a:ln w="28575">
                  <a:solidFill>
                    <a:schemeClr val="accent5">
                      <a:lumMod val="75000"/>
                    </a:schemeClr>
                  </a:solidFill>
                </a:ln>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運営団体</a:t>
                  </a:r>
                </a:p>
              </p:txBody>
            </p:sp>
          </p:grpSp>
          <p:sp>
            <p:nvSpPr>
              <p:cNvPr id="70" name="テキスト ボックス 69"/>
              <p:cNvSpPr txBox="1"/>
              <p:nvPr/>
            </p:nvSpPr>
            <p:spPr>
              <a:xfrm>
                <a:off x="3599864" y="5629472"/>
                <a:ext cx="3005951"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ライドシェアの運営主体</a:t>
                </a:r>
              </a:p>
            </p:txBody>
          </p:sp>
        </p:grpSp>
        <p:pic>
          <p:nvPicPr>
            <p:cNvPr id="14" name="図 13" descr="ライドシェアイメージ図.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1563" y="3255450"/>
              <a:ext cx="1184208" cy="2113432"/>
            </a:xfrm>
            <a:prstGeom prst="rect">
              <a:avLst/>
            </a:prstGeom>
          </p:spPr>
        </p:pic>
        <p:grpSp>
          <p:nvGrpSpPr>
            <p:cNvPr id="19" name="図形グループ 18"/>
            <p:cNvGrpSpPr/>
            <p:nvPr/>
          </p:nvGrpSpPr>
          <p:grpSpPr>
            <a:xfrm>
              <a:off x="1161475" y="3579352"/>
              <a:ext cx="2234953" cy="1083066"/>
              <a:chOff x="1161475" y="3579352"/>
              <a:chExt cx="2234953" cy="1083066"/>
            </a:xfrm>
          </p:grpSpPr>
          <p:pic>
            <p:nvPicPr>
              <p:cNvPr id="15" name="図 14" descr="ゆるきゃら.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850007" y="3579352"/>
                <a:ext cx="1546421" cy="1083066"/>
              </a:xfrm>
              <a:prstGeom prst="rect">
                <a:avLst/>
              </a:prstGeom>
              <a:ln>
                <a:solidFill>
                  <a:schemeClr val="tx2"/>
                </a:solidFill>
              </a:ln>
            </p:spPr>
          </p:pic>
          <p:cxnSp>
            <p:nvCxnSpPr>
              <p:cNvPr id="17" name="直線コネクタ 16"/>
              <p:cNvCxnSpPr/>
              <p:nvPr/>
            </p:nvCxnSpPr>
            <p:spPr>
              <a:xfrm flipV="1">
                <a:off x="1161475" y="4126587"/>
                <a:ext cx="688532" cy="489969"/>
              </a:xfrm>
              <a:prstGeom prst="line">
                <a:avLst/>
              </a:prstGeom>
              <a:ln>
                <a:solidFill>
                  <a:srgbClr val="59BEE8"/>
                </a:solidFill>
              </a:ln>
              <a:effectLst/>
            </p:spPr>
            <p:style>
              <a:lnRef idx="2">
                <a:schemeClr val="accent1"/>
              </a:lnRef>
              <a:fillRef idx="0">
                <a:schemeClr val="accent1"/>
              </a:fillRef>
              <a:effectRef idx="1">
                <a:schemeClr val="accent1"/>
              </a:effectRef>
              <a:fontRef idx="minor">
                <a:schemeClr val="tx1"/>
              </a:fontRef>
            </p:style>
          </p:cxnSp>
        </p:grpSp>
      </p:grpSp>
      <p:grpSp>
        <p:nvGrpSpPr>
          <p:cNvPr id="2" name="図形グループ 1"/>
          <p:cNvGrpSpPr/>
          <p:nvPr/>
        </p:nvGrpSpPr>
        <p:grpSpPr>
          <a:xfrm>
            <a:off x="3799748" y="1103916"/>
            <a:ext cx="3630658" cy="2653775"/>
            <a:chOff x="3799748" y="1103916"/>
            <a:chExt cx="3630658" cy="2653775"/>
          </a:xfrm>
        </p:grpSpPr>
        <p:sp>
          <p:nvSpPr>
            <p:cNvPr id="98" name="角丸四角形 97"/>
            <p:cNvSpPr/>
            <p:nvPr/>
          </p:nvSpPr>
          <p:spPr>
            <a:xfrm>
              <a:off x="3799748" y="1290646"/>
              <a:ext cx="3630658" cy="2467045"/>
            </a:xfrm>
            <a:prstGeom prst="roundRect">
              <a:avLst>
                <a:gd name="adj" fmla="val 9321"/>
              </a:avLst>
            </a:prstGeom>
            <a:solidFill>
              <a:schemeClr val="accent1">
                <a:lumMod val="40000"/>
                <a:lumOff val="60000"/>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99" name="テキスト ボックス 98"/>
            <p:cNvSpPr txBox="1"/>
            <p:nvPr/>
          </p:nvSpPr>
          <p:spPr>
            <a:xfrm>
              <a:off x="4936465" y="1103916"/>
              <a:ext cx="954107" cy="400110"/>
            </a:xfrm>
            <a:prstGeom prst="rect">
              <a:avLst/>
            </a:prstGeom>
            <a:solidFill>
              <a:schemeClr val="accent1">
                <a:lumMod val="20000"/>
                <a:lumOff val="80000"/>
                <a:alpha val="91000"/>
              </a:schemeClr>
            </a:solidFill>
            <a:ln w="28575">
              <a:solidFill>
                <a:schemeClr val="accent1"/>
              </a:solidFill>
            </a:ln>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土浦市</a:t>
              </a:r>
            </a:p>
          </p:txBody>
        </p:sp>
      </p:grpSp>
      <p:grpSp>
        <p:nvGrpSpPr>
          <p:cNvPr id="24" name="図形グループ 23"/>
          <p:cNvGrpSpPr/>
          <p:nvPr/>
        </p:nvGrpSpPr>
        <p:grpSpPr>
          <a:xfrm>
            <a:off x="7680944" y="3398459"/>
            <a:ext cx="1405394" cy="1218097"/>
            <a:chOff x="7680944" y="3398459"/>
            <a:chExt cx="1405394" cy="1218097"/>
          </a:xfrm>
        </p:grpSpPr>
        <p:sp>
          <p:nvSpPr>
            <p:cNvPr id="85" name="円/楕円 5"/>
            <p:cNvSpPr/>
            <p:nvPr/>
          </p:nvSpPr>
          <p:spPr>
            <a:xfrm>
              <a:off x="7680944" y="3398459"/>
              <a:ext cx="1405394" cy="1218097"/>
            </a:xfrm>
            <a:prstGeom prst="ellipse">
              <a:avLst/>
            </a:prstGeom>
            <a:solidFill>
              <a:srgbClr val="FFCB5E">
                <a:alpha val="76000"/>
              </a:srgbClr>
            </a:solidFill>
            <a:effectLst>
              <a:glow rad="342900">
                <a:schemeClr val="accent2">
                  <a:lumMod val="60000"/>
                  <a:lumOff val="40000"/>
                  <a:alpha val="75000"/>
                </a:schemeClr>
              </a:glo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dirty="0">
                <a:solidFill>
                  <a:schemeClr val="tx1"/>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7829643" y="3592009"/>
              <a:ext cx="1107996" cy="830997"/>
            </a:xfrm>
            <a:prstGeom prst="rect">
              <a:avLst/>
            </a:prstGeom>
            <a:noFill/>
          </p:spPr>
          <p:txBody>
            <a:bodyPr wrap="none" rtlCol="0">
              <a:spAutoFit/>
            </a:bodyPr>
            <a:lstStyle/>
            <a:p>
              <a:r>
                <a:rPr kumimoji="1" lang="ja-JP" altLang="en-US" sz="2400" dirty="0" smtClean="0"/>
                <a:t>まちの</a:t>
              </a:r>
              <a:endParaRPr kumimoji="1" lang="en-US" altLang="ja-JP" sz="2400" dirty="0" smtClean="0"/>
            </a:p>
            <a:p>
              <a:r>
                <a:rPr kumimoji="1" lang="ja-JP" altLang="en-US" sz="2400" dirty="0" smtClean="0"/>
                <a:t>活性化</a:t>
              </a:r>
              <a:endParaRPr kumimoji="1" lang="ja-JP" altLang="en-US" sz="2400" dirty="0"/>
            </a:p>
          </p:txBody>
        </p:sp>
      </p:grpSp>
      <p:grpSp>
        <p:nvGrpSpPr>
          <p:cNvPr id="23" name="図形グループ 22"/>
          <p:cNvGrpSpPr/>
          <p:nvPr/>
        </p:nvGrpSpPr>
        <p:grpSpPr>
          <a:xfrm>
            <a:off x="7478706" y="1558267"/>
            <a:ext cx="1665294" cy="1368542"/>
            <a:chOff x="7478706" y="1558267"/>
            <a:chExt cx="1665294" cy="1368542"/>
          </a:xfrm>
        </p:grpSpPr>
        <p:sp>
          <p:nvSpPr>
            <p:cNvPr id="56" name="円/楕円 5"/>
            <p:cNvSpPr/>
            <p:nvPr/>
          </p:nvSpPr>
          <p:spPr>
            <a:xfrm>
              <a:off x="7478706" y="1558267"/>
              <a:ext cx="1665294" cy="1368542"/>
            </a:xfrm>
            <a:prstGeom prst="ellipse">
              <a:avLst/>
            </a:prstGeom>
            <a:solidFill>
              <a:schemeClr val="accent2">
                <a:lumMod val="60000"/>
                <a:lumOff val="40000"/>
              </a:schemeClr>
            </a:solidFill>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pic>
          <p:nvPicPr>
            <p:cNvPr id="8" name="図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52947" y="2262362"/>
              <a:ext cx="559677" cy="559677"/>
            </a:xfrm>
            <a:prstGeom prst="rect">
              <a:avLst/>
            </a:prstGeom>
          </p:spPr>
        </p:pic>
        <p:sp>
          <p:nvSpPr>
            <p:cNvPr id="11" name="テキスト ボックス 10"/>
            <p:cNvSpPr txBox="1"/>
            <p:nvPr/>
          </p:nvSpPr>
          <p:spPr>
            <a:xfrm>
              <a:off x="7574340" y="1870120"/>
              <a:ext cx="1569660" cy="646331"/>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まちづくり</a:t>
              </a:r>
              <a:r>
                <a:rPr kumimoji="1" lang="ja-JP" altLang="en-US" dirty="0" smtClean="0">
                  <a:latin typeface="メイリオ" panose="020B0604030504040204" pitchFamily="50" charset="-128"/>
                  <a:ea typeface="メイリオ" panose="020B0604030504040204" pitchFamily="50" charset="-128"/>
                </a:rPr>
                <a:t>に</a:t>
              </a:r>
              <a:endParaRPr lang="en-US" altLang="ja-JP" dirty="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広く活用</a:t>
              </a:r>
              <a:endParaRPr kumimoji="1" lang="ja-JP" altLang="en-US" dirty="0">
                <a:latin typeface="メイリオ" panose="020B0604030504040204" pitchFamily="50" charset="-128"/>
                <a:ea typeface="メイリオ" panose="020B0604030504040204" pitchFamily="50" charset="-128"/>
              </a:endParaRPr>
            </a:p>
          </p:txBody>
        </p:sp>
      </p:grpSp>
      <p:sp>
        <p:nvSpPr>
          <p:cNvPr id="82" name="右矢印 81"/>
          <p:cNvSpPr/>
          <p:nvPr/>
        </p:nvSpPr>
        <p:spPr>
          <a:xfrm>
            <a:off x="7482211" y="4127492"/>
            <a:ext cx="426299" cy="747457"/>
          </a:xfrm>
          <a:prstGeom prst="rightArrow">
            <a:avLst>
              <a:gd name="adj1" fmla="val 50000"/>
              <a:gd name="adj2" fmla="val 51192"/>
            </a:avLst>
          </a:prstGeom>
          <a:solidFill>
            <a:schemeClr val="bg1"/>
          </a:solidFill>
          <a:ln w="2857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135" name="右矢印 134"/>
          <p:cNvSpPr/>
          <p:nvPr/>
        </p:nvSpPr>
        <p:spPr>
          <a:xfrm>
            <a:off x="7422882" y="3210745"/>
            <a:ext cx="494589" cy="601013"/>
          </a:xfrm>
          <a:prstGeom prst="rightArrow">
            <a:avLst>
              <a:gd name="adj1" fmla="val 50000"/>
              <a:gd name="adj2" fmla="val 51192"/>
            </a:avLst>
          </a:prstGeom>
          <a:solidFill>
            <a:schemeClr val="bg1"/>
          </a:solidFill>
          <a:ln w="2857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59" name="右矢印 58"/>
          <p:cNvSpPr/>
          <p:nvPr/>
        </p:nvSpPr>
        <p:spPr>
          <a:xfrm rot="5400000">
            <a:off x="8135882" y="2850658"/>
            <a:ext cx="494589" cy="601013"/>
          </a:xfrm>
          <a:prstGeom prst="rightArrow">
            <a:avLst>
              <a:gd name="adj1" fmla="val 50000"/>
              <a:gd name="adj2" fmla="val 51192"/>
            </a:avLst>
          </a:prstGeom>
          <a:solidFill>
            <a:schemeClr val="bg1"/>
          </a:solidFill>
          <a:ln w="2857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4209887" y="2068967"/>
            <a:ext cx="184666" cy="369332"/>
          </a:xfrm>
          <a:prstGeom prst="rect">
            <a:avLst/>
          </a:prstGeom>
          <a:noFill/>
        </p:spPr>
        <p:txBody>
          <a:bodyPr wrap="none" rtlCol="0">
            <a:spAutoFit/>
          </a:bodyPr>
          <a:lstStyle/>
          <a:p>
            <a:endParaRPr lang="en-US" altLang="ja-JP" dirty="0">
              <a:latin typeface="メイリオ" panose="020B0604030504040204" pitchFamily="50" charset="-128"/>
              <a:ea typeface="メイリオ" panose="020B0604030504040204" pitchFamily="50" charset="-128"/>
            </a:endParaRPr>
          </a:p>
        </p:txBody>
      </p:sp>
      <p:sp>
        <p:nvSpPr>
          <p:cNvPr id="100" name="テキスト ボックス 99"/>
          <p:cNvSpPr txBox="1"/>
          <p:nvPr/>
        </p:nvSpPr>
        <p:spPr>
          <a:xfrm>
            <a:off x="4138217" y="1616197"/>
            <a:ext cx="3005951" cy="707886"/>
          </a:xfrm>
          <a:prstGeom prst="rect">
            <a:avLst/>
          </a:prstGeom>
          <a:noFill/>
          <a:ln w="19050">
            <a:noFill/>
          </a:ln>
        </p:spPr>
        <p:txBody>
          <a:bodyPr wrap="none" rtlCol="0">
            <a:spAutoFit/>
          </a:bodyPr>
          <a:lstStyle/>
          <a:p>
            <a:pPr algn="ctr"/>
            <a:r>
              <a:rPr lang="ja-JP" altLang="en-US" sz="2000" dirty="0">
                <a:latin typeface="メイリオ" panose="020B0604030504040204" pitchFamily="50" charset="-128"/>
                <a:ea typeface="メイリオ" panose="020B0604030504040204" pitchFamily="50" charset="-128"/>
              </a:rPr>
              <a:t>交通弱者を救う</a:t>
            </a:r>
            <a:endParaRPr lang="en-US" altLang="ja-JP" sz="2000" dirty="0">
              <a:latin typeface="メイリオ" panose="020B0604030504040204" pitchFamily="50" charset="-128"/>
              <a:ea typeface="メイリオ" panose="020B0604030504040204" pitchFamily="50" charset="-128"/>
            </a:endParaRPr>
          </a:p>
          <a:p>
            <a:pPr algn="ctr"/>
            <a:r>
              <a:rPr lang="ja-JP" altLang="en-US" sz="2000" dirty="0">
                <a:latin typeface="メイリオ" panose="020B0604030504040204" pitchFamily="50" charset="-128"/>
                <a:ea typeface="メイリオ" panose="020B0604030504040204" pitchFamily="50" charset="-128"/>
              </a:rPr>
              <a:t>連携した公共交通の運営</a:t>
            </a:r>
            <a:endParaRPr lang="en-US" altLang="ja-JP" sz="2000" dirty="0">
              <a:latin typeface="メイリオ" panose="020B0604030504040204" pitchFamily="50" charset="-128"/>
              <a:ea typeface="メイリオ" panose="020B0604030504040204" pitchFamily="50" charset="-128"/>
            </a:endParaRPr>
          </a:p>
        </p:txBody>
      </p:sp>
      <p:sp>
        <p:nvSpPr>
          <p:cNvPr id="142" name="テキスト ボックス 141"/>
          <p:cNvSpPr txBox="1"/>
          <p:nvPr/>
        </p:nvSpPr>
        <p:spPr>
          <a:xfrm>
            <a:off x="4022244" y="2589637"/>
            <a:ext cx="3262432" cy="400110"/>
          </a:xfrm>
          <a:prstGeom prst="rect">
            <a:avLst/>
          </a:prstGeom>
          <a:noFill/>
          <a:ln w="19050">
            <a:noFill/>
          </a:ln>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安心安全なサービスの提供</a:t>
            </a:r>
          </a:p>
        </p:txBody>
      </p:sp>
      <p:sp>
        <p:nvSpPr>
          <p:cNvPr id="77" name="テキスト ボックス 76"/>
          <p:cNvSpPr txBox="1"/>
          <p:nvPr/>
        </p:nvSpPr>
        <p:spPr>
          <a:xfrm>
            <a:off x="4079302" y="3255450"/>
            <a:ext cx="3262432" cy="400110"/>
          </a:xfrm>
          <a:prstGeom prst="rect">
            <a:avLst/>
          </a:prstGeom>
          <a:noFill/>
          <a:ln w="19050">
            <a:noFill/>
          </a:ln>
        </p:spPr>
        <p:txBody>
          <a:bodyPr wrap="none" rtlCol="0">
            <a:spAutoFit/>
          </a:bodyPr>
          <a:lstStyle/>
          <a:p>
            <a:r>
              <a:rPr lang="ja-JP" altLang="en-US" sz="2000" dirty="0">
                <a:latin typeface="メイリオ" panose="020B0604030504040204" pitchFamily="50" charset="-128"/>
                <a:ea typeface="メイリオ" panose="020B0604030504040204" pitchFamily="50" charset="-128"/>
              </a:rPr>
              <a:t>利用促進のインセンティブ</a:t>
            </a:r>
            <a:endParaRPr kumimoji="1" lang="en-US" altLang="ja-JP" sz="2000" dirty="0">
              <a:latin typeface="メイリオ" panose="020B0604030504040204" pitchFamily="50" charset="-128"/>
              <a:ea typeface="メイリオ" panose="020B0604030504040204" pitchFamily="50" charset="-128"/>
            </a:endParaRPr>
          </a:p>
        </p:txBody>
      </p:sp>
      <p:grpSp>
        <p:nvGrpSpPr>
          <p:cNvPr id="13" name="グループ化 12"/>
          <p:cNvGrpSpPr/>
          <p:nvPr/>
        </p:nvGrpSpPr>
        <p:grpSpPr>
          <a:xfrm>
            <a:off x="2493315" y="1894736"/>
            <a:ext cx="1521011" cy="1494359"/>
            <a:chOff x="2760015" y="1894736"/>
            <a:chExt cx="1521011" cy="1494359"/>
          </a:xfrm>
        </p:grpSpPr>
        <p:sp>
          <p:nvSpPr>
            <p:cNvPr id="5" name="三方向矢印 4"/>
            <p:cNvSpPr/>
            <p:nvPr/>
          </p:nvSpPr>
          <p:spPr>
            <a:xfrm rot="10800000">
              <a:off x="2760015" y="1894736"/>
              <a:ext cx="1521011" cy="1494359"/>
            </a:xfrm>
            <a:prstGeom prst="leftRightUpArrow">
              <a:avLst>
                <a:gd name="adj1" fmla="val 27270"/>
                <a:gd name="adj2" fmla="val 24507"/>
                <a:gd name="adj3" fmla="val 21744"/>
              </a:avLst>
            </a:prstGeom>
            <a:solidFill>
              <a:schemeClr val="bg1"/>
            </a:solidFill>
            <a:ln w="28575" cmpd="sng">
              <a:solidFill>
                <a:srgbClr val="0073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2" name="テキスト ボックス 11"/>
            <p:cNvSpPr txBox="1"/>
            <p:nvPr/>
          </p:nvSpPr>
          <p:spPr>
            <a:xfrm>
              <a:off x="2961607" y="2079191"/>
              <a:ext cx="1210588" cy="400110"/>
            </a:xfrm>
            <a:prstGeom prst="rect">
              <a:avLst/>
            </a:prstGeom>
            <a:noFill/>
          </p:spPr>
          <p:txBody>
            <a:bodyPr wrap="none" rtlCol="0">
              <a:spAutoFit/>
            </a:bodyPr>
            <a:lstStyle/>
            <a:p>
              <a:r>
                <a:rPr kumimoji="1" lang="ja-JP" altLang="en-US" sz="2000" dirty="0">
                  <a:solidFill>
                    <a:schemeClr val="accent1">
                      <a:lumMod val="75000"/>
                    </a:schemeClr>
                  </a:solidFill>
                  <a:latin typeface="メイリオ" panose="020B0604030504040204" pitchFamily="50" charset="-128"/>
                  <a:ea typeface="メイリオ" panose="020B0604030504040204" pitchFamily="50" charset="-128"/>
                </a:rPr>
                <a:t>官民連携</a:t>
              </a:r>
            </a:p>
          </p:txBody>
        </p:sp>
      </p:grpSp>
      <p:grpSp>
        <p:nvGrpSpPr>
          <p:cNvPr id="101" name="グループ化 100"/>
          <p:cNvGrpSpPr/>
          <p:nvPr/>
        </p:nvGrpSpPr>
        <p:grpSpPr>
          <a:xfrm>
            <a:off x="4051664" y="3659428"/>
            <a:ext cx="915405" cy="648050"/>
            <a:chOff x="4947949" y="4957170"/>
            <a:chExt cx="992906" cy="463666"/>
          </a:xfrm>
        </p:grpSpPr>
        <p:sp>
          <p:nvSpPr>
            <p:cNvPr id="102" name="右矢印 101"/>
            <p:cNvSpPr/>
            <p:nvPr/>
          </p:nvSpPr>
          <p:spPr>
            <a:xfrm rot="16200000">
              <a:off x="5212569" y="4692550"/>
              <a:ext cx="463666" cy="992906"/>
            </a:xfrm>
            <a:prstGeom prst="rightArrow">
              <a:avLst>
                <a:gd name="adj1" fmla="val 75632"/>
                <a:gd name="adj2" fmla="val 54535"/>
              </a:avLst>
            </a:prstGeom>
            <a:solidFill>
              <a:schemeClr val="bg1"/>
            </a:solidFill>
            <a:ln w="2857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103" name="テキスト ボックス 102"/>
            <p:cNvSpPr txBox="1"/>
            <p:nvPr/>
          </p:nvSpPr>
          <p:spPr>
            <a:xfrm>
              <a:off x="5101239" y="5099623"/>
              <a:ext cx="701051" cy="305183"/>
            </a:xfrm>
            <a:prstGeom prst="rect">
              <a:avLst/>
            </a:prstGeom>
            <a:noFill/>
            <a:ln>
              <a:noFill/>
            </a:ln>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登録</a:t>
              </a:r>
            </a:p>
          </p:txBody>
        </p:sp>
      </p:grpSp>
      <p:grpSp>
        <p:nvGrpSpPr>
          <p:cNvPr id="137" name="グループ化 136"/>
          <p:cNvGrpSpPr/>
          <p:nvPr/>
        </p:nvGrpSpPr>
        <p:grpSpPr>
          <a:xfrm>
            <a:off x="6019797" y="3705070"/>
            <a:ext cx="1333572" cy="562822"/>
            <a:chOff x="2622796" y="1698855"/>
            <a:chExt cx="1142222" cy="562822"/>
          </a:xfrm>
        </p:grpSpPr>
        <p:sp>
          <p:nvSpPr>
            <p:cNvPr id="138" name="右矢印 137"/>
            <p:cNvSpPr/>
            <p:nvPr/>
          </p:nvSpPr>
          <p:spPr>
            <a:xfrm rot="5400000">
              <a:off x="2912496" y="1409155"/>
              <a:ext cx="562822" cy="1142222"/>
            </a:xfrm>
            <a:prstGeom prst="rightArrow">
              <a:avLst>
                <a:gd name="adj1" fmla="val 76606"/>
                <a:gd name="adj2" fmla="val 50000"/>
              </a:avLst>
            </a:prstGeom>
            <a:solidFill>
              <a:schemeClr val="bg1"/>
            </a:solidFill>
            <a:ln w="2857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139" name="テキスト ボックス 138"/>
            <p:cNvSpPr txBox="1"/>
            <p:nvPr/>
          </p:nvSpPr>
          <p:spPr>
            <a:xfrm>
              <a:off x="2724124" y="1751040"/>
              <a:ext cx="949013" cy="369332"/>
            </a:xfrm>
            <a:prstGeom prst="rect">
              <a:avLst/>
            </a:prstGeom>
            <a:noFill/>
            <a:ln>
              <a:noFill/>
            </a:ln>
          </p:spPr>
          <p:txBody>
            <a:bodyPr wrap="none" rtlCol="0">
              <a:spAutoFit/>
            </a:bodyPr>
            <a:lstStyle/>
            <a:p>
              <a:r>
                <a:rPr lang="ja-JP" altLang="en-US" dirty="0">
                  <a:latin typeface="MV Boli" panose="02000500030200090000" pitchFamily="2" charset="0"/>
                  <a:ea typeface="メイリオ" panose="020B0604030504040204" pitchFamily="50" charset="-128"/>
                  <a:cs typeface="MV Boli" panose="02000500030200090000" pitchFamily="2" charset="0"/>
                </a:rPr>
                <a:t>利用促進</a:t>
              </a:r>
              <a:endParaRPr lang="en-US" altLang="ja-JP" dirty="0">
                <a:latin typeface="MV Boli" panose="02000500030200090000" pitchFamily="2" charset="0"/>
                <a:ea typeface="メイリオ" panose="020B0604030504040204" pitchFamily="50" charset="-128"/>
                <a:cs typeface="MV Boli" panose="02000500030200090000" pitchFamily="2" charset="0"/>
              </a:endParaRPr>
            </a:p>
          </p:txBody>
        </p:sp>
      </p:grpSp>
      <p:sp>
        <p:nvSpPr>
          <p:cNvPr id="158" name="円/楕円 29"/>
          <p:cNvSpPr/>
          <p:nvPr/>
        </p:nvSpPr>
        <p:spPr>
          <a:xfrm>
            <a:off x="7638669" y="2262362"/>
            <a:ext cx="1134207" cy="417713"/>
          </a:xfrm>
          <a:prstGeom prst="ellipse">
            <a:avLst/>
          </a:prstGeom>
          <a:noFill/>
          <a:ln>
            <a:noFill/>
          </a:ln>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46" name="スライド番号プレースホルダー 8"/>
          <p:cNvSpPr>
            <a:spLocks noGrp="1"/>
          </p:cNvSpPr>
          <p:nvPr>
            <p:ph type="sldNum" sz="quarter" idx="12"/>
          </p:nvPr>
        </p:nvSpPr>
        <p:spPr>
          <a:xfrm>
            <a:off x="6830179" y="6356350"/>
            <a:ext cx="2133600" cy="365125"/>
          </a:xfrm>
        </p:spPr>
        <p:txBody>
          <a:bodyPr/>
          <a:lstStyle/>
          <a:p>
            <a:fld id="{98A83B86-17A6-2548-BDED-42D2BAA87F71}" type="slidenum">
              <a:rPr kumimoji="1" lang="ja-JP" altLang="en-US" smtClean="0">
                <a:latin typeface="メイリオ" panose="020B0604030504040204" pitchFamily="50" charset="-128"/>
                <a:ea typeface="メイリオ" panose="020B0604030504040204" pitchFamily="50" charset="-128"/>
              </a:rPr>
              <a:t>31</a:t>
            </a:fld>
            <a:endParaRPr kumimoji="1" lang="ja-JP" altLang="en-US"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239300" y="6010174"/>
            <a:ext cx="8554954" cy="646331"/>
          </a:xfrm>
          <a:prstGeom prst="rect">
            <a:avLst/>
          </a:prstGeom>
          <a:solidFill>
            <a:schemeClr val="bg1"/>
          </a:solidFill>
          <a:ln w="57150" cap="rnd" cmpd="thickThin">
            <a:solidFill>
              <a:schemeClr val="bg1">
                <a:lumMod val="50000"/>
              </a:schemeClr>
            </a:solidFill>
            <a:round/>
          </a:ln>
        </p:spPr>
        <p:txBody>
          <a:bodyPr wrap="square" rtlCol="0">
            <a:spAutoFit/>
          </a:bodyPr>
          <a:lstStyle/>
          <a:p>
            <a:pPr algn="ctr"/>
            <a:r>
              <a:rPr lang="ja-JP" altLang="en-US" sz="3600" dirty="0">
                <a:latin typeface="メイリオ" panose="020B0604030504040204" pitchFamily="50" charset="-128"/>
                <a:ea typeface="メイリオ" panose="020B0604030504040204" pitchFamily="50" charset="-128"/>
                <a:cs typeface="メイリオ"/>
              </a:rPr>
              <a:t>助け合い、便利に移動できるまちへ</a:t>
            </a:r>
            <a:endParaRPr lang="en-US" altLang="ja-JP" sz="3600" dirty="0">
              <a:latin typeface="メイリオ" panose="020B0604030504040204" pitchFamily="50" charset="-128"/>
              <a:ea typeface="メイリオ" panose="020B0604030504040204" pitchFamily="50" charset="-128"/>
              <a:cs typeface="メイリオ"/>
            </a:endParaRPr>
          </a:p>
        </p:txBody>
      </p:sp>
      <p:grpSp>
        <p:nvGrpSpPr>
          <p:cNvPr id="63" name="図形グループ 62"/>
          <p:cNvGrpSpPr/>
          <p:nvPr/>
        </p:nvGrpSpPr>
        <p:grpSpPr>
          <a:xfrm>
            <a:off x="7495230" y="110855"/>
            <a:ext cx="1648770" cy="1301337"/>
            <a:chOff x="7390543" y="144363"/>
            <a:chExt cx="1648770" cy="1301337"/>
          </a:xfrm>
        </p:grpSpPr>
        <p:sp>
          <p:nvSpPr>
            <p:cNvPr id="64" name="円/楕円 63"/>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65" name="図形グループ 64"/>
            <p:cNvGrpSpPr/>
            <p:nvPr/>
          </p:nvGrpSpPr>
          <p:grpSpPr>
            <a:xfrm>
              <a:off x="7552261" y="144363"/>
              <a:ext cx="1303216" cy="1301337"/>
              <a:chOff x="4690951" y="647548"/>
              <a:chExt cx="1303216" cy="1301337"/>
            </a:xfrm>
          </p:grpSpPr>
          <p:grpSp>
            <p:nvGrpSpPr>
              <p:cNvPr id="67" name="図形グループ 66"/>
              <p:cNvGrpSpPr/>
              <p:nvPr/>
            </p:nvGrpSpPr>
            <p:grpSpPr>
              <a:xfrm>
                <a:off x="4690951" y="1229090"/>
                <a:ext cx="1303216" cy="719795"/>
                <a:chOff x="4690951" y="1229090"/>
                <a:chExt cx="1303216" cy="719795"/>
              </a:xfrm>
            </p:grpSpPr>
            <p:pic>
              <p:nvPicPr>
                <p:cNvPr id="69" name="図 68" descr="119059m.jpg"/>
                <p:cNvPicPr>
                  <a:picLocks noChangeAspect="1"/>
                </p:cNvPicPr>
                <p:nvPr/>
              </p:nvPicPr>
              <p:blipFill>
                <a:blip r:embed="rId12" cstate="screen">
                  <a:extLst>
                    <a:ext uri="{BEBA8EAE-BF5A-486C-A8C5-ECC9F3942E4B}">
                      <a14:imgProps xmlns:a14="http://schemas.microsoft.com/office/drawing/2010/main">
                        <a14:imgLayer r:embed="rId13">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71" name="図 70" descr="119059m.jpg"/>
                <p:cNvPicPr>
                  <a:picLocks noChangeAspect="1"/>
                </p:cNvPicPr>
                <p:nvPr/>
              </p:nvPicPr>
              <p:blipFill>
                <a:blip r:embed="rId12" cstate="screen">
                  <a:extLst>
                    <a:ext uri="{BEBA8EAE-BF5A-486C-A8C5-ECC9F3942E4B}">
                      <a14:imgProps xmlns:a14="http://schemas.microsoft.com/office/drawing/2010/main">
                        <a14:imgLayer r:embed="rId14">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68" name="図 67" descr="30571.png"/>
              <p:cNvPicPr>
                <a:picLocks noChangeAspect="1"/>
              </p:cNvPicPr>
              <p:nvPr/>
            </p:nvPicPr>
            <p:blipFill>
              <a:blip r:embed="rId15" cstate="screen">
                <a:duotone>
                  <a:schemeClr val="accent1">
                    <a:shade val="45000"/>
                    <a:satMod val="135000"/>
                  </a:schemeClr>
                  <a:prstClr val="white"/>
                </a:duotone>
                <a:alphaModFix/>
                <a:extLst>
                  <a:ext uri="{BEBA8EAE-BF5A-486C-A8C5-ECC9F3942E4B}">
                    <a14:imgProps xmlns:a14="http://schemas.microsoft.com/office/drawing/2010/main">
                      <a14:imgLayer r:embed="rId16">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66" name="角丸四角形 65"/>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ライド</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spTree>
    <p:extLst>
      <p:ext uri="{BB962C8B-B14F-4D97-AF65-F5344CB8AC3E}">
        <p14:creationId xmlns:p14="http://schemas.microsoft.com/office/powerpoint/2010/main" val="29066377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0"/>
                                        </p:tgtEl>
                                      </p:cBhvr>
                                    </p:animEffect>
                                    <p:animScale>
                                      <p:cBhvr>
                                        <p:cTn id="10" dur="250" autoRev="1" fill="hold"/>
                                        <p:tgtEl>
                                          <p:spTgt spid="20"/>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par>
                                <p:cTn id="17" presetID="26" presetClass="emph" presetSubtype="0" fill="hold" grpId="0" nodeType="withEffect">
                                  <p:stCondLst>
                                    <p:cond delay="0"/>
                                  </p:stCondLst>
                                  <p:childTnLst>
                                    <p:animEffect transition="out" filter="fade">
                                      <p:cBhvr>
                                        <p:cTn id="18" dur="500" tmFilter="0, 0; .2, .5; .8, .5; 1, 0"/>
                                        <p:tgtEl>
                                          <p:spTgt spid="100"/>
                                        </p:tgtEl>
                                      </p:cBhvr>
                                    </p:animEffect>
                                    <p:animScale>
                                      <p:cBhvr>
                                        <p:cTn id="19" dur="250" autoRev="1" fill="hold"/>
                                        <p:tgtEl>
                                          <p:spTgt spid="100"/>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2"/>
                                        </p:tgtEl>
                                      </p:cBhvr>
                                    </p:animEffect>
                                    <p:animScale>
                                      <p:cBhvr>
                                        <p:cTn id="24" dur="250" autoRev="1" fill="hold"/>
                                        <p:tgtEl>
                                          <p:spTgt spid="142"/>
                                        </p:tgtEl>
                                      </p:cBhvr>
                                      <p:by x="105000" y="105000"/>
                                    </p:animScale>
                                  </p:childTnLst>
                                </p:cTn>
                              </p:par>
                              <p:par>
                                <p:cTn id="25" presetID="26" presetClass="emph" presetSubtype="0" fill="hold" grpId="0" nodeType="withEffect">
                                  <p:stCondLst>
                                    <p:cond delay="0"/>
                                  </p:stCondLst>
                                  <p:childTnLst>
                                    <p:animEffect transition="out" filter="fade">
                                      <p:cBhvr>
                                        <p:cTn id="26" dur="500" tmFilter="0, 0; .2, .5; .8, .5; 1, 0"/>
                                        <p:tgtEl>
                                          <p:spTgt spid="77"/>
                                        </p:tgtEl>
                                      </p:cBhvr>
                                    </p:animEffect>
                                    <p:animScale>
                                      <p:cBhvr>
                                        <p:cTn id="27" dur="250" autoRev="1" fill="hold"/>
                                        <p:tgtEl>
                                          <p:spTgt spid="77"/>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101"/>
                                        </p:tgtEl>
                                      </p:cBhvr>
                                    </p:animEffect>
                                    <p:animScale>
                                      <p:cBhvr>
                                        <p:cTn id="30" dur="250" autoRev="1" fill="hold"/>
                                        <p:tgtEl>
                                          <p:spTgt spid="101"/>
                                        </p:tgtEl>
                                      </p:cBhvr>
                                      <p:by x="105000" y="105000"/>
                                    </p:animScale>
                                  </p:childTnLst>
                                </p:cTn>
                              </p:par>
                              <p:par>
                                <p:cTn id="31" presetID="26" presetClass="emph" presetSubtype="0" fill="hold" nodeType="withEffect">
                                  <p:stCondLst>
                                    <p:cond delay="0"/>
                                  </p:stCondLst>
                                  <p:childTnLst>
                                    <p:animEffect transition="out" filter="fade">
                                      <p:cBhvr>
                                        <p:cTn id="32" dur="500" tmFilter="0, 0; .2, .5; .8, .5; 1, 0"/>
                                        <p:tgtEl>
                                          <p:spTgt spid="137"/>
                                        </p:tgtEl>
                                      </p:cBhvr>
                                    </p:animEffect>
                                    <p:animScale>
                                      <p:cBhvr>
                                        <p:cTn id="33" dur="250" autoRev="1" fill="hold"/>
                                        <p:tgtEl>
                                          <p:spTgt spid="137"/>
                                        </p:tgtEl>
                                      </p:cBhvr>
                                      <p:by x="105000" y="105000"/>
                                    </p:animScale>
                                  </p:childTnLst>
                                </p:cTn>
                              </p:par>
                              <p:par>
                                <p:cTn id="34" presetID="26" presetClass="emph" presetSubtype="0" fill="hold" nodeType="withEffect">
                                  <p:stCondLst>
                                    <p:cond delay="0"/>
                                  </p:stCondLst>
                                  <p:childTnLst>
                                    <p:animEffect transition="out" filter="fade">
                                      <p:cBhvr>
                                        <p:cTn id="35" dur="500" tmFilter="0, 0; .2, .5; .8, .5; 1, 0"/>
                                        <p:tgtEl>
                                          <p:spTgt spid="22"/>
                                        </p:tgtEl>
                                      </p:cBhvr>
                                    </p:animEffect>
                                    <p:animScale>
                                      <p:cBhvr>
                                        <p:cTn id="36" dur="250" autoRev="1" fill="hold"/>
                                        <p:tgtEl>
                                          <p:spTgt spid="22"/>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5"/>
                                        </p:tgtEl>
                                        <p:attrNameLst>
                                          <p:attrName>style.visibility</p:attrName>
                                        </p:attrNameLst>
                                      </p:cBhvr>
                                      <p:to>
                                        <p:strVal val="visible"/>
                                      </p:to>
                                    </p:set>
                                    <p:animEffect transition="in" filter="fade">
                                      <p:cBhvr>
                                        <p:cTn id="46" dur="500"/>
                                        <p:tgtEl>
                                          <p:spTgt spid="135"/>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500"/>
                                        <p:tgtEl>
                                          <p:spTgt spid="8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500"/>
                                        <p:tgtEl>
                                          <p:spTgt spid="5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135" grpId="0" animBg="1"/>
      <p:bldP spid="59" grpId="0" animBg="1"/>
      <p:bldP spid="100" grpId="0"/>
      <p:bldP spid="142" grpId="0"/>
      <p:bldP spid="77"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 name="図 76" descr="土浦市.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81718"/>
            <a:ext cx="9144000" cy="3854643"/>
          </a:xfrm>
          <a:prstGeom prst="rect">
            <a:avLst/>
          </a:prstGeom>
        </p:spPr>
      </p:pic>
      <p:cxnSp>
        <p:nvCxnSpPr>
          <p:cNvPr id="50" name="直線コネクタ 49"/>
          <p:cNvCxnSpPr/>
          <p:nvPr/>
        </p:nvCxnSpPr>
        <p:spPr>
          <a:xfrm>
            <a:off x="997259" y="4025816"/>
            <a:ext cx="5661846" cy="0"/>
          </a:xfrm>
          <a:prstGeom prst="line">
            <a:avLst/>
          </a:prstGeom>
          <a:solidFill>
            <a:schemeClr val="accent3"/>
          </a:solidFill>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a:off x="303324" y="3422406"/>
            <a:ext cx="6373700" cy="0"/>
          </a:xfrm>
          <a:prstGeom prst="line">
            <a:avLst/>
          </a:prstGeom>
          <a:ln>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59" name="テキスト ボックス 58"/>
          <p:cNvSpPr txBox="1"/>
          <p:nvPr/>
        </p:nvSpPr>
        <p:spPr>
          <a:xfrm>
            <a:off x="1025834" y="2292337"/>
            <a:ext cx="1210588" cy="523220"/>
          </a:xfrm>
          <a:prstGeom prst="rect">
            <a:avLst/>
          </a:prstGeom>
          <a:noFill/>
          <a:ln w="28575">
            <a:noFill/>
          </a:ln>
        </p:spPr>
        <p:txBody>
          <a:bodyPr wrap="none" rtlCol="0">
            <a:spAutoFit/>
          </a:bodyPr>
          <a:lstStyle/>
          <a:p>
            <a:r>
              <a:rPr lang="ja-JP" altLang="en-US" sz="2800" dirty="0">
                <a:latin typeface="メイリオ" panose="020B0604030504040204" pitchFamily="50" charset="-128"/>
                <a:ea typeface="メイリオ" panose="020B0604030504040204" pitchFamily="50" charset="-128"/>
              </a:rPr>
              <a:t>自然</a:t>
            </a:r>
            <a:r>
              <a:rPr kumimoji="1" lang="ja-JP" altLang="en-US" sz="2400" dirty="0">
                <a:latin typeface="メイリオ" panose="020B0604030504040204" pitchFamily="50" charset="-128"/>
                <a:ea typeface="メイリオ" panose="020B0604030504040204" pitchFamily="50" charset="-128"/>
              </a:rPr>
              <a:t>　</a:t>
            </a:r>
          </a:p>
        </p:txBody>
      </p:sp>
      <p:sp>
        <p:nvSpPr>
          <p:cNvPr id="34" name="円/楕円 33"/>
          <p:cNvSpPr/>
          <p:nvPr/>
        </p:nvSpPr>
        <p:spPr>
          <a:xfrm>
            <a:off x="6706116" y="3497649"/>
            <a:ext cx="2210218" cy="527948"/>
          </a:xfrm>
          <a:prstGeom prst="ellipse">
            <a:avLst/>
          </a:prstGeom>
          <a:solidFill>
            <a:schemeClr val="accent2">
              <a:lumMod val="60000"/>
              <a:lumOff val="40000"/>
              <a:alpha val="40000"/>
            </a:schemeClr>
          </a:solidFill>
          <a:ln>
            <a:noFill/>
          </a:ln>
          <a:effectLst>
            <a:glow rad="101600">
              <a:schemeClr val="accent2">
                <a:lumMod val="60000"/>
                <a:lumOff val="40000"/>
                <a:alpha val="58000"/>
              </a:schemeClr>
            </a:glo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ライドシェア</a:t>
            </a:r>
          </a:p>
        </p:txBody>
      </p:sp>
      <p:sp>
        <p:nvSpPr>
          <p:cNvPr id="35" name="円/楕円 34"/>
          <p:cNvSpPr/>
          <p:nvPr/>
        </p:nvSpPr>
        <p:spPr>
          <a:xfrm>
            <a:off x="6696591" y="1682416"/>
            <a:ext cx="2210218" cy="527948"/>
          </a:xfrm>
          <a:prstGeom prst="ellipse">
            <a:avLst/>
          </a:prstGeom>
          <a:solidFill>
            <a:srgbClr val="62C43C">
              <a:alpha val="36000"/>
            </a:srgbClr>
          </a:solidFill>
          <a:ln>
            <a:noFill/>
          </a:ln>
          <a:effectLst>
            <a:glow rad="101600">
              <a:srgbClr val="62C43C">
                <a:alpha val="50000"/>
              </a:srgb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tx1"/>
                </a:solidFill>
                <a:latin typeface="メイリオ" panose="020B0604030504040204" pitchFamily="50" charset="-128"/>
                <a:ea typeface="メイリオ" panose="020B0604030504040204" pitchFamily="50" charset="-128"/>
              </a:rPr>
              <a:t>時間・空間</a:t>
            </a:r>
            <a:r>
              <a:rPr kumimoji="1" lang="ja-JP" altLang="en-US" dirty="0" smtClean="0">
                <a:solidFill>
                  <a:schemeClr val="tx1"/>
                </a:solidFill>
                <a:latin typeface="メイリオ" panose="020B0604030504040204" pitchFamily="50" charset="-128"/>
                <a:ea typeface="メイリオ" panose="020B0604030504040204" pitchFamily="50" charset="-128"/>
              </a:rPr>
              <a:t>シェア</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38" name="円/楕円 37"/>
          <p:cNvSpPr/>
          <p:nvPr/>
        </p:nvSpPr>
        <p:spPr>
          <a:xfrm>
            <a:off x="6696591" y="2894613"/>
            <a:ext cx="2210218" cy="527948"/>
          </a:xfrm>
          <a:prstGeom prst="ellipse">
            <a:avLst/>
          </a:prstGeom>
          <a:solidFill>
            <a:schemeClr val="accent1">
              <a:lumMod val="60000"/>
              <a:lumOff val="40000"/>
              <a:alpha val="43000"/>
            </a:schemeClr>
          </a:solidFill>
          <a:ln>
            <a:noFill/>
          </a:ln>
          <a:effectLst>
            <a:glow rad="101600">
              <a:schemeClr val="accent1">
                <a:lumMod val="60000"/>
                <a:lumOff val="40000"/>
                <a:alpha val="50000"/>
              </a:schemeClr>
            </a:glo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tx1"/>
                </a:solidFill>
                <a:latin typeface="メイリオ" panose="020B0604030504040204" pitchFamily="50" charset="-128"/>
                <a:ea typeface="メイリオ" panose="020B0604030504040204" pitchFamily="50" charset="-128"/>
              </a:rPr>
              <a:t>人材・スキル</a:t>
            </a:r>
            <a:r>
              <a:rPr kumimoji="1" lang="ja-JP" altLang="en-US" dirty="0" smtClean="0">
                <a:solidFill>
                  <a:schemeClr val="tx1"/>
                </a:solidFill>
                <a:latin typeface="メイリオ" panose="020B0604030504040204" pitchFamily="50" charset="-128"/>
                <a:ea typeface="メイリオ" panose="020B0604030504040204" pitchFamily="50" charset="-128"/>
              </a:rPr>
              <a:t>シェア</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cxnSp>
        <p:nvCxnSpPr>
          <p:cNvPr id="46" name="直線コネクタ 45"/>
          <p:cNvCxnSpPr/>
          <p:nvPr/>
        </p:nvCxnSpPr>
        <p:spPr>
          <a:xfrm>
            <a:off x="1025834" y="2219904"/>
            <a:ext cx="5635873" cy="0"/>
          </a:xfrm>
          <a:prstGeom prst="line">
            <a:avLst/>
          </a:prstGeom>
          <a:solidFill>
            <a:srgbClr val="00CA50"/>
          </a:solidFill>
          <a:ln>
            <a:solidFill>
              <a:srgbClr val="62C43C"/>
            </a:solidFill>
          </a:ln>
          <a:effectLst/>
        </p:spPr>
        <p:style>
          <a:lnRef idx="2">
            <a:schemeClr val="accent1"/>
          </a:lnRef>
          <a:fillRef idx="0">
            <a:schemeClr val="accent1"/>
          </a:fillRef>
          <a:effectRef idx="1">
            <a:schemeClr val="accent1"/>
          </a:effectRef>
          <a:fontRef idx="minor">
            <a:schemeClr val="tx1"/>
          </a:fontRef>
        </p:style>
      </p:cxnSp>
      <p:cxnSp>
        <p:nvCxnSpPr>
          <p:cNvPr id="47" name="直線コネクタ 46"/>
          <p:cNvCxnSpPr/>
          <p:nvPr/>
        </p:nvCxnSpPr>
        <p:spPr>
          <a:xfrm>
            <a:off x="1025834" y="2815961"/>
            <a:ext cx="5659059"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1025834" y="1699624"/>
            <a:ext cx="895605" cy="523220"/>
          </a:xfrm>
          <a:prstGeom prst="rect">
            <a:avLst/>
          </a:prstGeom>
          <a:noFill/>
          <a:ln w="28575">
            <a:noFill/>
          </a:ln>
        </p:spPr>
        <p:txBody>
          <a:bodyPr wrap="square" rtlCol="0">
            <a:spAutoFit/>
          </a:bodyPr>
          <a:lstStyle/>
          <a:p>
            <a:pPr algn="ctr"/>
            <a:r>
              <a:rPr kumimoji="1" lang="ja-JP" altLang="en-US" sz="2800" dirty="0">
                <a:latin typeface="メイリオ" panose="020B0604030504040204" pitchFamily="50" charset="-128"/>
                <a:ea typeface="メイリオ" panose="020B0604030504040204" pitchFamily="50" charset="-128"/>
              </a:rPr>
              <a:t>農業</a:t>
            </a:r>
            <a:r>
              <a:rPr kumimoji="1" lang="ja-JP" altLang="en-US" sz="2400" dirty="0">
                <a:latin typeface="メイリオ" panose="020B0604030504040204" pitchFamily="50" charset="-128"/>
                <a:ea typeface="メイリオ" panose="020B0604030504040204" pitchFamily="50" charset="-128"/>
              </a:rPr>
              <a:t>　</a:t>
            </a:r>
          </a:p>
        </p:txBody>
      </p:sp>
      <p:sp>
        <p:nvSpPr>
          <p:cNvPr id="60" name="テキスト ボックス 59"/>
          <p:cNvSpPr txBox="1"/>
          <p:nvPr/>
        </p:nvSpPr>
        <p:spPr>
          <a:xfrm>
            <a:off x="312269" y="2899006"/>
            <a:ext cx="1928733" cy="523220"/>
          </a:xfrm>
          <a:prstGeom prst="rect">
            <a:avLst/>
          </a:prstGeom>
          <a:noFill/>
          <a:ln w="28575">
            <a:noFill/>
          </a:ln>
        </p:spPr>
        <p:txBody>
          <a:bodyPr wrap="none" rtlCol="0">
            <a:spAutoFit/>
          </a:bodyPr>
          <a:lstStyle/>
          <a:p>
            <a:r>
              <a:rPr lang="ja-JP" altLang="en-US" sz="2800" dirty="0">
                <a:latin typeface="メイリオ" panose="020B0604030504040204" pitchFamily="50" charset="-128"/>
                <a:ea typeface="メイリオ" panose="020B0604030504040204" pitchFamily="50" charset="-128"/>
              </a:rPr>
              <a:t>福祉教育</a:t>
            </a:r>
            <a:r>
              <a:rPr kumimoji="1" lang="ja-JP" altLang="en-US" sz="2400" dirty="0">
                <a:latin typeface="メイリオ" panose="020B0604030504040204" pitchFamily="50" charset="-128"/>
                <a:ea typeface="メイリオ" panose="020B0604030504040204" pitchFamily="50" charset="-128"/>
              </a:rPr>
              <a:t>　</a:t>
            </a:r>
          </a:p>
        </p:txBody>
      </p:sp>
      <p:sp>
        <p:nvSpPr>
          <p:cNvPr id="62" name="テキスト ボックス 61"/>
          <p:cNvSpPr txBox="1"/>
          <p:nvPr/>
        </p:nvSpPr>
        <p:spPr>
          <a:xfrm>
            <a:off x="976035" y="3502103"/>
            <a:ext cx="1261884" cy="523220"/>
          </a:xfrm>
          <a:prstGeom prst="rect">
            <a:avLst/>
          </a:prstGeom>
          <a:noFill/>
          <a:ln w="28575">
            <a:noFill/>
          </a:ln>
        </p:spPr>
        <p:txBody>
          <a:bodyPr wrap="none" rtlCol="0">
            <a:spAutoFit/>
          </a:bodyPr>
          <a:lstStyle/>
          <a:p>
            <a:r>
              <a:rPr lang="ja-JP" altLang="en-US" sz="2800" dirty="0">
                <a:latin typeface="メイリオ" panose="020B0604030504040204" pitchFamily="50" charset="-128"/>
                <a:ea typeface="メイリオ" panose="020B0604030504040204" pitchFamily="50" charset="-128"/>
              </a:rPr>
              <a:t>交通</a:t>
            </a:r>
            <a:r>
              <a:rPr kumimoji="1" lang="ja-JP" altLang="en-US" sz="2800" dirty="0">
                <a:latin typeface="メイリオ" panose="020B0604030504040204" pitchFamily="50" charset="-128"/>
                <a:ea typeface="メイリオ" panose="020B0604030504040204" pitchFamily="50" charset="-128"/>
              </a:rPr>
              <a:t>　</a:t>
            </a:r>
          </a:p>
        </p:txBody>
      </p:sp>
      <p:sp>
        <p:nvSpPr>
          <p:cNvPr id="63" name="テキスト ボックス 62"/>
          <p:cNvSpPr txBox="1"/>
          <p:nvPr/>
        </p:nvSpPr>
        <p:spPr>
          <a:xfrm>
            <a:off x="3080028" y="1752547"/>
            <a:ext cx="3570208" cy="461665"/>
          </a:xfrm>
          <a:prstGeom prst="rect">
            <a:avLst/>
          </a:prstGeom>
          <a:noFill/>
        </p:spPr>
        <p:txBody>
          <a:bodyPr wrap="none" rtlCol="0">
            <a:spAutoFit/>
          </a:bodyPr>
          <a:lstStyle/>
          <a:p>
            <a:pPr algn="r"/>
            <a:r>
              <a:rPr lang="ja-JP" altLang="en-US" sz="2400" dirty="0">
                <a:latin typeface="メイリオ" panose="020B0604030504040204" pitchFamily="50" charset="-128"/>
                <a:ea typeface="メイリオ" panose="020B0604030504040204" pitchFamily="50" charset="-128"/>
              </a:rPr>
              <a:t>農業を起点に賑わうまち</a:t>
            </a:r>
          </a:p>
        </p:txBody>
      </p:sp>
      <p:sp>
        <p:nvSpPr>
          <p:cNvPr id="64" name="テキスト ボックス 63"/>
          <p:cNvSpPr txBox="1"/>
          <p:nvPr/>
        </p:nvSpPr>
        <p:spPr>
          <a:xfrm>
            <a:off x="2771595" y="2370158"/>
            <a:ext cx="3877985" cy="461665"/>
          </a:xfrm>
          <a:prstGeom prst="rect">
            <a:avLst/>
          </a:prstGeom>
          <a:noFill/>
        </p:spPr>
        <p:txBody>
          <a:bodyPr wrap="none" rtlCol="0">
            <a:spAutoFit/>
          </a:bodyPr>
          <a:lstStyle/>
          <a:p>
            <a:pPr algn="r"/>
            <a:r>
              <a:rPr lang="ja-JP" altLang="en-US" sz="2400" dirty="0">
                <a:latin typeface="メイリオ" panose="020B0604030504040204" pitchFamily="50" charset="-128"/>
                <a:ea typeface="メイリオ" panose="020B0604030504040204" pitchFamily="50" charset="-128"/>
              </a:rPr>
              <a:t>水辺とつながり賑わうまち</a:t>
            </a:r>
          </a:p>
        </p:txBody>
      </p:sp>
      <p:sp>
        <p:nvSpPr>
          <p:cNvPr id="65" name="テキスト ボックス 64"/>
          <p:cNvSpPr txBox="1"/>
          <p:nvPr/>
        </p:nvSpPr>
        <p:spPr>
          <a:xfrm>
            <a:off x="2150397" y="2970952"/>
            <a:ext cx="4493539" cy="461665"/>
          </a:xfrm>
          <a:prstGeom prst="rect">
            <a:avLst/>
          </a:prstGeom>
          <a:noFill/>
        </p:spPr>
        <p:txBody>
          <a:bodyPr wrap="none" rtlCol="0">
            <a:spAutoFit/>
          </a:bodyPr>
          <a:lstStyle/>
          <a:p>
            <a:pPr algn="r"/>
            <a:r>
              <a:rPr lang="ja-JP" altLang="en-US" sz="2400" dirty="0">
                <a:latin typeface="メイリオ" panose="020B0604030504040204" pitchFamily="50" charset="-128"/>
                <a:ea typeface="メイリオ" panose="020B0604030504040204" pitchFamily="50" charset="-128"/>
              </a:rPr>
              <a:t>支え合い安心して暮らせるまち</a:t>
            </a:r>
          </a:p>
        </p:txBody>
      </p:sp>
      <p:sp>
        <p:nvSpPr>
          <p:cNvPr id="67" name="テキスト ボックス 66"/>
          <p:cNvSpPr txBox="1"/>
          <p:nvPr/>
        </p:nvSpPr>
        <p:spPr>
          <a:xfrm>
            <a:off x="2159922" y="3565952"/>
            <a:ext cx="4493538" cy="461665"/>
          </a:xfrm>
          <a:prstGeom prst="rect">
            <a:avLst/>
          </a:prstGeom>
          <a:noFill/>
        </p:spPr>
        <p:txBody>
          <a:bodyPr wrap="none" rtlCol="0">
            <a:spAutoFit/>
          </a:bodyPr>
          <a:lstStyle/>
          <a:p>
            <a:pPr algn="r"/>
            <a:r>
              <a:rPr lang="ja-JP" altLang="en-US" sz="2400" dirty="0">
                <a:latin typeface="メイリオ" panose="020B0604030504040204" pitchFamily="50" charset="-128"/>
                <a:ea typeface="メイリオ" panose="020B0604030504040204" pitchFamily="50" charset="-128"/>
              </a:rPr>
              <a:t>助け合い便利に移動できるまち</a:t>
            </a:r>
          </a:p>
        </p:txBody>
      </p:sp>
      <p:sp>
        <p:nvSpPr>
          <p:cNvPr id="3" name="スライド番号プレースホルダー 2"/>
          <p:cNvSpPr>
            <a:spLocks noGrp="1"/>
          </p:cNvSpPr>
          <p:nvPr>
            <p:ph type="sldNum" sz="quarter" idx="12"/>
          </p:nvPr>
        </p:nvSpPr>
        <p:spPr/>
        <p:txBody>
          <a:bodyPr/>
          <a:lstStyle/>
          <a:p>
            <a:fld id="{34EE0B4D-4B59-374D-A284-0D27F4B4CF87}" type="slidenum">
              <a:rPr kumimoji="1" lang="ja-JP" altLang="en-US" smtClean="0"/>
              <a:t>32</a:t>
            </a:fld>
            <a:endParaRPr kumimoji="1" lang="ja-JP" altLang="en-US"/>
          </a:p>
        </p:txBody>
      </p:sp>
      <p:sp>
        <p:nvSpPr>
          <p:cNvPr id="84" name="円/楕円 83"/>
          <p:cNvSpPr/>
          <p:nvPr/>
        </p:nvSpPr>
        <p:spPr>
          <a:xfrm>
            <a:off x="6756046" y="2288013"/>
            <a:ext cx="2210218" cy="527948"/>
          </a:xfrm>
          <a:prstGeom prst="ellipse">
            <a:avLst/>
          </a:prstGeom>
          <a:solidFill>
            <a:schemeClr val="tx2">
              <a:alpha val="36000"/>
            </a:schemeClr>
          </a:solidFill>
          <a:ln>
            <a:noFill/>
          </a:ln>
          <a:effectLst>
            <a:glow rad="101600">
              <a:schemeClr val="tx2">
                <a:alpha val="50000"/>
              </a:schemeClr>
            </a:glo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tx1"/>
                </a:solidFill>
                <a:latin typeface="メイリオ" panose="020B0604030504040204" pitchFamily="50" charset="-128"/>
                <a:ea typeface="メイリオ" panose="020B0604030504040204" pitchFamily="50" charset="-128"/>
              </a:rPr>
              <a:t>時間・空間</a:t>
            </a:r>
            <a:r>
              <a:rPr kumimoji="1" lang="ja-JP" altLang="en-US" dirty="0">
                <a:solidFill>
                  <a:schemeClr val="tx1"/>
                </a:solidFill>
                <a:latin typeface="メイリオ" panose="020B0604030504040204" pitchFamily="50" charset="-128"/>
                <a:ea typeface="メイリオ" panose="020B0604030504040204" pitchFamily="50" charset="-128"/>
              </a:rPr>
              <a:t>シェア</a:t>
            </a:r>
          </a:p>
        </p:txBody>
      </p:sp>
    </p:spTree>
    <p:extLst>
      <p:ext uri="{BB962C8B-B14F-4D97-AF65-F5344CB8AC3E}">
        <p14:creationId xmlns:p14="http://schemas.microsoft.com/office/powerpoint/2010/main" val="2275802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50"/>
                                        </p:tgtEl>
                                      </p:cBhvr>
                                    </p:animEffect>
                                    <p:anim calcmode="lin" valueType="num">
                                      <p:cBhvr>
                                        <p:cTn id="7" dur="1000"/>
                                        <p:tgtEl>
                                          <p:spTgt spid="50"/>
                                        </p:tgtEl>
                                        <p:attrNameLst>
                                          <p:attrName>ppt_x</p:attrName>
                                        </p:attrNameLst>
                                      </p:cBhvr>
                                      <p:tavLst>
                                        <p:tav tm="0">
                                          <p:val>
                                            <p:strVal val="ppt_x"/>
                                          </p:val>
                                        </p:tav>
                                        <p:tav tm="100000">
                                          <p:val>
                                            <p:strVal val="ppt_x"/>
                                          </p:val>
                                        </p:tav>
                                      </p:tavLst>
                                    </p:anim>
                                    <p:anim calcmode="lin" valueType="num">
                                      <p:cBhvr>
                                        <p:cTn id="8" dur="1000"/>
                                        <p:tgtEl>
                                          <p:spTgt spid="50"/>
                                        </p:tgtEl>
                                        <p:attrNameLst>
                                          <p:attrName>ppt_y</p:attrName>
                                        </p:attrNameLst>
                                      </p:cBhvr>
                                      <p:tavLst>
                                        <p:tav tm="0">
                                          <p:val>
                                            <p:strVal val="ppt_y"/>
                                          </p:val>
                                        </p:tav>
                                        <p:tav tm="100000">
                                          <p:val>
                                            <p:strVal val="ppt_y+.1"/>
                                          </p:val>
                                        </p:tav>
                                      </p:tavLst>
                                    </p:anim>
                                    <p:set>
                                      <p:cBhvr>
                                        <p:cTn id="9" dur="1" fill="hold">
                                          <p:stCondLst>
                                            <p:cond delay="999"/>
                                          </p:stCondLst>
                                        </p:cTn>
                                        <p:tgtEl>
                                          <p:spTgt spid="50"/>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40"/>
                                        </p:tgtEl>
                                      </p:cBhvr>
                                    </p:animEffect>
                                    <p:anim calcmode="lin" valueType="num">
                                      <p:cBhvr>
                                        <p:cTn id="12" dur="1000"/>
                                        <p:tgtEl>
                                          <p:spTgt spid="40"/>
                                        </p:tgtEl>
                                        <p:attrNameLst>
                                          <p:attrName>ppt_x</p:attrName>
                                        </p:attrNameLst>
                                      </p:cBhvr>
                                      <p:tavLst>
                                        <p:tav tm="0">
                                          <p:val>
                                            <p:strVal val="ppt_x"/>
                                          </p:val>
                                        </p:tav>
                                        <p:tav tm="100000">
                                          <p:val>
                                            <p:strVal val="ppt_x"/>
                                          </p:val>
                                        </p:tav>
                                      </p:tavLst>
                                    </p:anim>
                                    <p:anim calcmode="lin" valueType="num">
                                      <p:cBhvr>
                                        <p:cTn id="13" dur="1000"/>
                                        <p:tgtEl>
                                          <p:spTgt spid="40"/>
                                        </p:tgtEl>
                                        <p:attrNameLst>
                                          <p:attrName>ppt_y</p:attrName>
                                        </p:attrNameLst>
                                      </p:cBhvr>
                                      <p:tavLst>
                                        <p:tav tm="0">
                                          <p:val>
                                            <p:strVal val="ppt_y"/>
                                          </p:val>
                                        </p:tav>
                                        <p:tav tm="100000">
                                          <p:val>
                                            <p:strVal val="ppt_y+.1"/>
                                          </p:val>
                                        </p:tav>
                                      </p:tavLst>
                                    </p:anim>
                                    <p:set>
                                      <p:cBhvr>
                                        <p:cTn id="14" dur="1" fill="hold">
                                          <p:stCondLst>
                                            <p:cond delay="999"/>
                                          </p:stCondLst>
                                        </p:cTn>
                                        <p:tgtEl>
                                          <p:spTgt spid="40"/>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59"/>
                                        </p:tgtEl>
                                      </p:cBhvr>
                                    </p:animEffect>
                                    <p:anim calcmode="lin" valueType="num">
                                      <p:cBhvr>
                                        <p:cTn id="17" dur="1000"/>
                                        <p:tgtEl>
                                          <p:spTgt spid="59"/>
                                        </p:tgtEl>
                                        <p:attrNameLst>
                                          <p:attrName>ppt_x</p:attrName>
                                        </p:attrNameLst>
                                      </p:cBhvr>
                                      <p:tavLst>
                                        <p:tav tm="0">
                                          <p:val>
                                            <p:strVal val="ppt_x"/>
                                          </p:val>
                                        </p:tav>
                                        <p:tav tm="100000">
                                          <p:val>
                                            <p:strVal val="ppt_x"/>
                                          </p:val>
                                        </p:tav>
                                      </p:tavLst>
                                    </p:anim>
                                    <p:anim calcmode="lin" valueType="num">
                                      <p:cBhvr>
                                        <p:cTn id="18" dur="1000"/>
                                        <p:tgtEl>
                                          <p:spTgt spid="59"/>
                                        </p:tgtEl>
                                        <p:attrNameLst>
                                          <p:attrName>ppt_y</p:attrName>
                                        </p:attrNameLst>
                                      </p:cBhvr>
                                      <p:tavLst>
                                        <p:tav tm="0">
                                          <p:val>
                                            <p:strVal val="ppt_y"/>
                                          </p:val>
                                        </p:tav>
                                        <p:tav tm="100000">
                                          <p:val>
                                            <p:strVal val="ppt_y+.1"/>
                                          </p:val>
                                        </p:tav>
                                      </p:tavLst>
                                    </p:anim>
                                    <p:set>
                                      <p:cBhvr>
                                        <p:cTn id="19" dur="1" fill="hold">
                                          <p:stCondLst>
                                            <p:cond delay="999"/>
                                          </p:stCondLst>
                                        </p:cTn>
                                        <p:tgtEl>
                                          <p:spTgt spid="59"/>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34"/>
                                        </p:tgtEl>
                                      </p:cBhvr>
                                    </p:animEffect>
                                    <p:anim calcmode="lin" valueType="num">
                                      <p:cBhvr>
                                        <p:cTn id="22" dur="1000"/>
                                        <p:tgtEl>
                                          <p:spTgt spid="34"/>
                                        </p:tgtEl>
                                        <p:attrNameLst>
                                          <p:attrName>ppt_x</p:attrName>
                                        </p:attrNameLst>
                                      </p:cBhvr>
                                      <p:tavLst>
                                        <p:tav tm="0">
                                          <p:val>
                                            <p:strVal val="ppt_x"/>
                                          </p:val>
                                        </p:tav>
                                        <p:tav tm="100000">
                                          <p:val>
                                            <p:strVal val="ppt_x"/>
                                          </p:val>
                                        </p:tav>
                                      </p:tavLst>
                                    </p:anim>
                                    <p:anim calcmode="lin" valueType="num">
                                      <p:cBhvr>
                                        <p:cTn id="23" dur="1000"/>
                                        <p:tgtEl>
                                          <p:spTgt spid="34"/>
                                        </p:tgtEl>
                                        <p:attrNameLst>
                                          <p:attrName>ppt_y</p:attrName>
                                        </p:attrNameLst>
                                      </p:cBhvr>
                                      <p:tavLst>
                                        <p:tav tm="0">
                                          <p:val>
                                            <p:strVal val="ppt_y"/>
                                          </p:val>
                                        </p:tav>
                                        <p:tav tm="100000">
                                          <p:val>
                                            <p:strVal val="ppt_y+.1"/>
                                          </p:val>
                                        </p:tav>
                                      </p:tavLst>
                                    </p:anim>
                                    <p:set>
                                      <p:cBhvr>
                                        <p:cTn id="24" dur="1" fill="hold">
                                          <p:stCondLst>
                                            <p:cond delay="999"/>
                                          </p:stCondLst>
                                        </p:cTn>
                                        <p:tgtEl>
                                          <p:spTgt spid="34"/>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35"/>
                                        </p:tgtEl>
                                      </p:cBhvr>
                                    </p:animEffect>
                                    <p:anim calcmode="lin" valueType="num">
                                      <p:cBhvr>
                                        <p:cTn id="27" dur="1000"/>
                                        <p:tgtEl>
                                          <p:spTgt spid="35"/>
                                        </p:tgtEl>
                                        <p:attrNameLst>
                                          <p:attrName>ppt_x</p:attrName>
                                        </p:attrNameLst>
                                      </p:cBhvr>
                                      <p:tavLst>
                                        <p:tav tm="0">
                                          <p:val>
                                            <p:strVal val="ppt_x"/>
                                          </p:val>
                                        </p:tav>
                                        <p:tav tm="100000">
                                          <p:val>
                                            <p:strVal val="ppt_x"/>
                                          </p:val>
                                        </p:tav>
                                      </p:tavLst>
                                    </p:anim>
                                    <p:anim calcmode="lin" valueType="num">
                                      <p:cBhvr>
                                        <p:cTn id="28" dur="1000"/>
                                        <p:tgtEl>
                                          <p:spTgt spid="35"/>
                                        </p:tgtEl>
                                        <p:attrNameLst>
                                          <p:attrName>ppt_y</p:attrName>
                                        </p:attrNameLst>
                                      </p:cBhvr>
                                      <p:tavLst>
                                        <p:tav tm="0">
                                          <p:val>
                                            <p:strVal val="ppt_y"/>
                                          </p:val>
                                        </p:tav>
                                        <p:tav tm="100000">
                                          <p:val>
                                            <p:strVal val="ppt_y+.1"/>
                                          </p:val>
                                        </p:tav>
                                      </p:tavLst>
                                    </p:anim>
                                    <p:set>
                                      <p:cBhvr>
                                        <p:cTn id="29" dur="1" fill="hold">
                                          <p:stCondLst>
                                            <p:cond delay="999"/>
                                          </p:stCondLst>
                                        </p:cTn>
                                        <p:tgtEl>
                                          <p:spTgt spid="35"/>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38"/>
                                        </p:tgtEl>
                                      </p:cBhvr>
                                    </p:animEffect>
                                    <p:anim calcmode="lin" valueType="num">
                                      <p:cBhvr>
                                        <p:cTn id="32" dur="1000"/>
                                        <p:tgtEl>
                                          <p:spTgt spid="38"/>
                                        </p:tgtEl>
                                        <p:attrNameLst>
                                          <p:attrName>ppt_x</p:attrName>
                                        </p:attrNameLst>
                                      </p:cBhvr>
                                      <p:tavLst>
                                        <p:tav tm="0">
                                          <p:val>
                                            <p:strVal val="ppt_x"/>
                                          </p:val>
                                        </p:tav>
                                        <p:tav tm="100000">
                                          <p:val>
                                            <p:strVal val="ppt_x"/>
                                          </p:val>
                                        </p:tav>
                                      </p:tavLst>
                                    </p:anim>
                                    <p:anim calcmode="lin" valueType="num">
                                      <p:cBhvr>
                                        <p:cTn id="33" dur="1000"/>
                                        <p:tgtEl>
                                          <p:spTgt spid="38"/>
                                        </p:tgtEl>
                                        <p:attrNameLst>
                                          <p:attrName>ppt_y</p:attrName>
                                        </p:attrNameLst>
                                      </p:cBhvr>
                                      <p:tavLst>
                                        <p:tav tm="0">
                                          <p:val>
                                            <p:strVal val="ppt_y"/>
                                          </p:val>
                                        </p:tav>
                                        <p:tav tm="100000">
                                          <p:val>
                                            <p:strVal val="ppt_y+.1"/>
                                          </p:val>
                                        </p:tav>
                                      </p:tavLst>
                                    </p:anim>
                                    <p:set>
                                      <p:cBhvr>
                                        <p:cTn id="34" dur="1" fill="hold">
                                          <p:stCondLst>
                                            <p:cond delay="999"/>
                                          </p:stCondLst>
                                        </p:cTn>
                                        <p:tgtEl>
                                          <p:spTgt spid="38"/>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46"/>
                                        </p:tgtEl>
                                      </p:cBhvr>
                                    </p:animEffect>
                                    <p:anim calcmode="lin" valueType="num">
                                      <p:cBhvr>
                                        <p:cTn id="37" dur="1000"/>
                                        <p:tgtEl>
                                          <p:spTgt spid="46"/>
                                        </p:tgtEl>
                                        <p:attrNameLst>
                                          <p:attrName>ppt_x</p:attrName>
                                        </p:attrNameLst>
                                      </p:cBhvr>
                                      <p:tavLst>
                                        <p:tav tm="0">
                                          <p:val>
                                            <p:strVal val="ppt_x"/>
                                          </p:val>
                                        </p:tav>
                                        <p:tav tm="100000">
                                          <p:val>
                                            <p:strVal val="ppt_x"/>
                                          </p:val>
                                        </p:tav>
                                      </p:tavLst>
                                    </p:anim>
                                    <p:anim calcmode="lin" valueType="num">
                                      <p:cBhvr>
                                        <p:cTn id="38" dur="1000"/>
                                        <p:tgtEl>
                                          <p:spTgt spid="46"/>
                                        </p:tgtEl>
                                        <p:attrNameLst>
                                          <p:attrName>ppt_y</p:attrName>
                                        </p:attrNameLst>
                                      </p:cBhvr>
                                      <p:tavLst>
                                        <p:tav tm="0">
                                          <p:val>
                                            <p:strVal val="ppt_y"/>
                                          </p:val>
                                        </p:tav>
                                        <p:tav tm="100000">
                                          <p:val>
                                            <p:strVal val="ppt_y+.1"/>
                                          </p:val>
                                        </p:tav>
                                      </p:tavLst>
                                    </p:anim>
                                    <p:set>
                                      <p:cBhvr>
                                        <p:cTn id="39" dur="1" fill="hold">
                                          <p:stCondLst>
                                            <p:cond delay="999"/>
                                          </p:stCondLst>
                                        </p:cTn>
                                        <p:tgtEl>
                                          <p:spTgt spid="46"/>
                                        </p:tgtEl>
                                        <p:attrNameLst>
                                          <p:attrName>style.visibility</p:attrName>
                                        </p:attrNameLst>
                                      </p:cBhvr>
                                      <p:to>
                                        <p:strVal val="hidden"/>
                                      </p:to>
                                    </p:set>
                                  </p:childTnLst>
                                </p:cTn>
                              </p:par>
                              <p:par>
                                <p:cTn id="40" presetID="42" presetClass="exit" presetSubtype="0" fill="hold" nodeType="withEffect">
                                  <p:stCondLst>
                                    <p:cond delay="0"/>
                                  </p:stCondLst>
                                  <p:childTnLst>
                                    <p:animEffect transition="out" filter="fade">
                                      <p:cBhvr>
                                        <p:cTn id="41" dur="1000"/>
                                        <p:tgtEl>
                                          <p:spTgt spid="47"/>
                                        </p:tgtEl>
                                      </p:cBhvr>
                                    </p:animEffect>
                                    <p:anim calcmode="lin" valueType="num">
                                      <p:cBhvr>
                                        <p:cTn id="42" dur="1000"/>
                                        <p:tgtEl>
                                          <p:spTgt spid="47"/>
                                        </p:tgtEl>
                                        <p:attrNameLst>
                                          <p:attrName>ppt_x</p:attrName>
                                        </p:attrNameLst>
                                      </p:cBhvr>
                                      <p:tavLst>
                                        <p:tav tm="0">
                                          <p:val>
                                            <p:strVal val="ppt_x"/>
                                          </p:val>
                                        </p:tav>
                                        <p:tav tm="100000">
                                          <p:val>
                                            <p:strVal val="ppt_x"/>
                                          </p:val>
                                        </p:tav>
                                      </p:tavLst>
                                    </p:anim>
                                    <p:anim calcmode="lin" valueType="num">
                                      <p:cBhvr>
                                        <p:cTn id="43" dur="1000"/>
                                        <p:tgtEl>
                                          <p:spTgt spid="47"/>
                                        </p:tgtEl>
                                        <p:attrNameLst>
                                          <p:attrName>ppt_y</p:attrName>
                                        </p:attrNameLst>
                                      </p:cBhvr>
                                      <p:tavLst>
                                        <p:tav tm="0">
                                          <p:val>
                                            <p:strVal val="ppt_y"/>
                                          </p:val>
                                        </p:tav>
                                        <p:tav tm="100000">
                                          <p:val>
                                            <p:strVal val="ppt_y+.1"/>
                                          </p:val>
                                        </p:tav>
                                      </p:tavLst>
                                    </p:anim>
                                    <p:set>
                                      <p:cBhvr>
                                        <p:cTn id="44" dur="1" fill="hold">
                                          <p:stCondLst>
                                            <p:cond delay="999"/>
                                          </p:stCondLst>
                                        </p:cTn>
                                        <p:tgtEl>
                                          <p:spTgt spid="47"/>
                                        </p:tgtEl>
                                        <p:attrNameLst>
                                          <p:attrName>style.visibility</p:attrName>
                                        </p:attrNameLst>
                                      </p:cBhvr>
                                      <p:to>
                                        <p:strVal val="hidden"/>
                                      </p:to>
                                    </p:set>
                                  </p:childTnLst>
                                </p:cTn>
                              </p:par>
                              <p:par>
                                <p:cTn id="45" presetID="42" presetClass="exit" presetSubtype="0" fill="hold" grpId="0" nodeType="withEffect">
                                  <p:stCondLst>
                                    <p:cond delay="0"/>
                                  </p:stCondLst>
                                  <p:childTnLst>
                                    <p:animEffect transition="out" filter="fade">
                                      <p:cBhvr>
                                        <p:cTn id="46" dur="1000"/>
                                        <p:tgtEl>
                                          <p:spTgt spid="51"/>
                                        </p:tgtEl>
                                      </p:cBhvr>
                                    </p:animEffect>
                                    <p:anim calcmode="lin" valueType="num">
                                      <p:cBhvr>
                                        <p:cTn id="47" dur="1000"/>
                                        <p:tgtEl>
                                          <p:spTgt spid="51"/>
                                        </p:tgtEl>
                                        <p:attrNameLst>
                                          <p:attrName>ppt_x</p:attrName>
                                        </p:attrNameLst>
                                      </p:cBhvr>
                                      <p:tavLst>
                                        <p:tav tm="0">
                                          <p:val>
                                            <p:strVal val="ppt_x"/>
                                          </p:val>
                                        </p:tav>
                                        <p:tav tm="100000">
                                          <p:val>
                                            <p:strVal val="ppt_x"/>
                                          </p:val>
                                        </p:tav>
                                      </p:tavLst>
                                    </p:anim>
                                    <p:anim calcmode="lin" valueType="num">
                                      <p:cBhvr>
                                        <p:cTn id="48" dur="1000"/>
                                        <p:tgtEl>
                                          <p:spTgt spid="51"/>
                                        </p:tgtEl>
                                        <p:attrNameLst>
                                          <p:attrName>ppt_y</p:attrName>
                                        </p:attrNameLst>
                                      </p:cBhvr>
                                      <p:tavLst>
                                        <p:tav tm="0">
                                          <p:val>
                                            <p:strVal val="ppt_y"/>
                                          </p:val>
                                        </p:tav>
                                        <p:tav tm="100000">
                                          <p:val>
                                            <p:strVal val="ppt_y+.1"/>
                                          </p:val>
                                        </p:tav>
                                      </p:tavLst>
                                    </p:anim>
                                    <p:set>
                                      <p:cBhvr>
                                        <p:cTn id="49" dur="1" fill="hold">
                                          <p:stCondLst>
                                            <p:cond delay="999"/>
                                          </p:stCondLst>
                                        </p:cTn>
                                        <p:tgtEl>
                                          <p:spTgt spid="51"/>
                                        </p:tgtEl>
                                        <p:attrNameLst>
                                          <p:attrName>style.visibility</p:attrName>
                                        </p:attrNameLst>
                                      </p:cBhvr>
                                      <p:to>
                                        <p:strVal val="hidden"/>
                                      </p:to>
                                    </p:set>
                                  </p:childTnLst>
                                </p:cTn>
                              </p:par>
                              <p:par>
                                <p:cTn id="50" presetID="42" presetClass="exit" presetSubtype="0" fill="hold" grpId="0" nodeType="withEffect">
                                  <p:stCondLst>
                                    <p:cond delay="0"/>
                                  </p:stCondLst>
                                  <p:childTnLst>
                                    <p:animEffect transition="out" filter="fade">
                                      <p:cBhvr>
                                        <p:cTn id="51" dur="1000"/>
                                        <p:tgtEl>
                                          <p:spTgt spid="60"/>
                                        </p:tgtEl>
                                      </p:cBhvr>
                                    </p:animEffect>
                                    <p:anim calcmode="lin" valueType="num">
                                      <p:cBhvr>
                                        <p:cTn id="52" dur="1000"/>
                                        <p:tgtEl>
                                          <p:spTgt spid="60"/>
                                        </p:tgtEl>
                                        <p:attrNameLst>
                                          <p:attrName>ppt_x</p:attrName>
                                        </p:attrNameLst>
                                      </p:cBhvr>
                                      <p:tavLst>
                                        <p:tav tm="0">
                                          <p:val>
                                            <p:strVal val="ppt_x"/>
                                          </p:val>
                                        </p:tav>
                                        <p:tav tm="100000">
                                          <p:val>
                                            <p:strVal val="ppt_x"/>
                                          </p:val>
                                        </p:tav>
                                      </p:tavLst>
                                    </p:anim>
                                    <p:anim calcmode="lin" valueType="num">
                                      <p:cBhvr>
                                        <p:cTn id="53" dur="1000"/>
                                        <p:tgtEl>
                                          <p:spTgt spid="60"/>
                                        </p:tgtEl>
                                        <p:attrNameLst>
                                          <p:attrName>ppt_y</p:attrName>
                                        </p:attrNameLst>
                                      </p:cBhvr>
                                      <p:tavLst>
                                        <p:tav tm="0">
                                          <p:val>
                                            <p:strVal val="ppt_y"/>
                                          </p:val>
                                        </p:tav>
                                        <p:tav tm="100000">
                                          <p:val>
                                            <p:strVal val="ppt_y+.1"/>
                                          </p:val>
                                        </p:tav>
                                      </p:tavLst>
                                    </p:anim>
                                    <p:set>
                                      <p:cBhvr>
                                        <p:cTn id="54" dur="1" fill="hold">
                                          <p:stCondLst>
                                            <p:cond delay="999"/>
                                          </p:stCondLst>
                                        </p:cTn>
                                        <p:tgtEl>
                                          <p:spTgt spid="60"/>
                                        </p:tgtEl>
                                        <p:attrNameLst>
                                          <p:attrName>style.visibility</p:attrName>
                                        </p:attrNameLst>
                                      </p:cBhvr>
                                      <p:to>
                                        <p:strVal val="hidden"/>
                                      </p:to>
                                    </p:set>
                                  </p:childTnLst>
                                </p:cTn>
                              </p:par>
                              <p:par>
                                <p:cTn id="55" presetID="42" presetClass="exit" presetSubtype="0" fill="hold" grpId="0" nodeType="withEffect">
                                  <p:stCondLst>
                                    <p:cond delay="0"/>
                                  </p:stCondLst>
                                  <p:childTnLst>
                                    <p:animEffect transition="out" filter="fade">
                                      <p:cBhvr>
                                        <p:cTn id="56" dur="1000"/>
                                        <p:tgtEl>
                                          <p:spTgt spid="62"/>
                                        </p:tgtEl>
                                      </p:cBhvr>
                                    </p:animEffect>
                                    <p:anim calcmode="lin" valueType="num">
                                      <p:cBhvr>
                                        <p:cTn id="57" dur="1000"/>
                                        <p:tgtEl>
                                          <p:spTgt spid="62"/>
                                        </p:tgtEl>
                                        <p:attrNameLst>
                                          <p:attrName>ppt_x</p:attrName>
                                        </p:attrNameLst>
                                      </p:cBhvr>
                                      <p:tavLst>
                                        <p:tav tm="0">
                                          <p:val>
                                            <p:strVal val="ppt_x"/>
                                          </p:val>
                                        </p:tav>
                                        <p:tav tm="100000">
                                          <p:val>
                                            <p:strVal val="ppt_x"/>
                                          </p:val>
                                        </p:tav>
                                      </p:tavLst>
                                    </p:anim>
                                    <p:anim calcmode="lin" valueType="num">
                                      <p:cBhvr>
                                        <p:cTn id="58" dur="1000"/>
                                        <p:tgtEl>
                                          <p:spTgt spid="62"/>
                                        </p:tgtEl>
                                        <p:attrNameLst>
                                          <p:attrName>ppt_y</p:attrName>
                                        </p:attrNameLst>
                                      </p:cBhvr>
                                      <p:tavLst>
                                        <p:tav tm="0">
                                          <p:val>
                                            <p:strVal val="ppt_y"/>
                                          </p:val>
                                        </p:tav>
                                        <p:tav tm="100000">
                                          <p:val>
                                            <p:strVal val="ppt_y+.1"/>
                                          </p:val>
                                        </p:tav>
                                      </p:tavLst>
                                    </p:anim>
                                    <p:set>
                                      <p:cBhvr>
                                        <p:cTn id="59" dur="1" fill="hold">
                                          <p:stCondLst>
                                            <p:cond delay="999"/>
                                          </p:stCondLst>
                                        </p:cTn>
                                        <p:tgtEl>
                                          <p:spTgt spid="62"/>
                                        </p:tgtEl>
                                        <p:attrNameLst>
                                          <p:attrName>style.visibility</p:attrName>
                                        </p:attrNameLst>
                                      </p:cBhvr>
                                      <p:to>
                                        <p:strVal val="hidden"/>
                                      </p:to>
                                    </p:set>
                                  </p:childTnLst>
                                </p:cTn>
                              </p:par>
                              <p:par>
                                <p:cTn id="60" presetID="42" presetClass="exit" presetSubtype="0" fill="hold" grpId="0" nodeType="withEffect">
                                  <p:stCondLst>
                                    <p:cond delay="0"/>
                                  </p:stCondLst>
                                  <p:childTnLst>
                                    <p:animEffect transition="out" filter="fade">
                                      <p:cBhvr>
                                        <p:cTn id="61" dur="1000"/>
                                        <p:tgtEl>
                                          <p:spTgt spid="63"/>
                                        </p:tgtEl>
                                      </p:cBhvr>
                                    </p:animEffect>
                                    <p:anim calcmode="lin" valueType="num">
                                      <p:cBhvr>
                                        <p:cTn id="62" dur="1000"/>
                                        <p:tgtEl>
                                          <p:spTgt spid="63"/>
                                        </p:tgtEl>
                                        <p:attrNameLst>
                                          <p:attrName>ppt_x</p:attrName>
                                        </p:attrNameLst>
                                      </p:cBhvr>
                                      <p:tavLst>
                                        <p:tav tm="0">
                                          <p:val>
                                            <p:strVal val="ppt_x"/>
                                          </p:val>
                                        </p:tav>
                                        <p:tav tm="100000">
                                          <p:val>
                                            <p:strVal val="ppt_x"/>
                                          </p:val>
                                        </p:tav>
                                      </p:tavLst>
                                    </p:anim>
                                    <p:anim calcmode="lin" valueType="num">
                                      <p:cBhvr>
                                        <p:cTn id="63" dur="1000"/>
                                        <p:tgtEl>
                                          <p:spTgt spid="63"/>
                                        </p:tgtEl>
                                        <p:attrNameLst>
                                          <p:attrName>ppt_y</p:attrName>
                                        </p:attrNameLst>
                                      </p:cBhvr>
                                      <p:tavLst>
                                        <p:tav tm="0">
                                          <p:val>
                                            <p:strVal val="ppt_y"/>
                                          </p:val>
                                        </p:tav>
                                        <p:tav tm="100000">
                                          <p:val>
                                            <p:strVal val="ppt_y+.1"/>
                                          </p:val>
                                        </p:tav>
                                      </p:tavLst>
                                    </p:anim>
                                    <p:set>
                                      <p:cBhvr>
                                        <p:cTn id="64" dur="1" fill="hold">
                                          <p:stCondLst>
                                            <p:cond delay="999"/>
                                          </p:stCondLst>
                                        </p:cTn>
                                        <p:tgtEl>
                                          <p:spTgt spid="63"/>
                                        </p:tgtEl>
                                        <p:attrNameLst>
                                          <p:attrName>style.visibility</p:attrName>
                                        </p:attrNameLst>
                                      </p:cBhvr>
                                      <p:to>
                                        <p:strVal val="hidden"/>
                                      </p:to>
                                    </p:set>
                                  </p:childTnLst>
                                </p:cTn>
                              </p:par>
                              <p:par>
                                <p:cTn id="65" presetID="42" presetClass="exit" presetSubtype="0" fill="hold" grpId="0" nodeType="withEffect">
                                  <p:stCondLst>
                                    <p:cond delay="0"/>
                                  </p:stCondLst>
                                  <p:childTnLst>
                                    <p:animEffect transition="out" filter="fade">
                                      <p:cBhvr>
                                        <p:cTn id="66" dur="1000"/>
                                        <p:tgtEl>
                                          <p:spTgt spid="64"/>
                                        </p:tgtEl>
                                      </p:cBhvr>
                                    </p:animEffect>
                                    <p:anim calcmode="lin" valueType="num">
                                      <p:cBhvr>
                                        <p:cTn id="67" dur="1000"/>
                                        <p:tgtEl>
                                          <p:spTgt spid="64"/>
                                        </p:tgtEl>
                                        <p:attrNameLst>
                                          <p:attrName>ppt_x</p:attrName>
                                        </p:attrNameLst>
                                      </p:cBhvr>
                                      <p:tavLst>
                                        <p:tav tm="0">
                                          <p:val>
                                            <p:strVal val="ppt_x"/>
                                          </p:val>
                                        </p:tav>
                                        <p:tav tm="100000">
                                          <p:val>
                                            <p:strVal val="ppt_x"/>
                                          </p:val>
                                        </p:tav>
                                      </p:tavLst>
                                    </p:anim>
                                    <p:anim calcmode="lin" valueType="num">
                                      <p:cBhvr>
                                        <p:cTn id="68" dur="1000"/>
                                        <p:tgtEl>
                                          <p:spTgt spid="64"/>
                                        </p:tgtEl>
                                        <p:attrNameLst>
                                          <p:attrName>ppt_y</p:attrName>
                                        </p:attrNameLst>
                                      </p:cBhvr>
                                      <p:tavLst>
                                        <p:tav tm="0">
                                          <p:val>
                                            <p:strVal val="ppt_y"/>
                                          </p:val>
                                        </p:tav>
                                        <p:tav tm="100000">
                                          <p:val>
                                            <p:strVal val="ppt_y+.1"/>
                                          </p:val>
                                        </p:tav>
                                      </p:tavLst>
                                    </p:anim>
                                    <p:set>
                                      <p:cBhvr>
                                        <p:cTn id="69" dur="1" fill="hold">
                                          <p:stCondLst>
                                            <p:cond delay="999"/>
                                          </p:stCondLst>
                                        </p:cTn>
                                        <p:tgtEl>
                                          <p:spTgt spid="64"/>
                                        </p:tgtEl>
                                        <p:attrNameLst>
                                          <p:attrName>style.visibility</p:attrName>
                                        </p:attrNameLst>
                                      </p:cBhvr>
                                      <p:to>
                                        <p:strVal val="hidden"/>
                                      </p:to>
                                    </p:set>
                                  </p:childTnLst>
                                </p:cTn>
                              </p:par>
                              <p:par>
                                <p:cTn id="70" presetID="42" presetClass="exit" presetSubtype="0" fill="hold" grpId="0" nodeType="withEffect">
                                  <p:stCondLst>
                                    <p:cond delay="0"/>
                                  </p:stCondLst>
                                  <p:childTnLst>
                                    <p:animEffect transition="out" filter="fade">
                                      <p:cBhvr>
                                        <p:cTn id="71" dur="1000"/>
                                        <p:tgtEl>
                                          <p:spTgt spid="65"/>
                                        </p:tgtEl>
                                      </p:cBhvr>
                                    </p:animEffect>
                                    <p:anim calcmode="lin" valueType="num">
                                      <p:cBhvr>
                                        <p:cTn id="72" dur="1000"/>
                                        <p:tgtEl>
                                          <p:spTgt spid="65"/>
                                        </p:tgtEl>
                                        <p:attrNameLst>
                                          <p:attrName>ppt_x</p:attrName>
                                        </p:attrNameLst>
                                      </p:cBhvr>
                                      <p:tavLst>
                                        <p:tav tm="0">
                                          <p:val>
                                            <p:strVal val="ppt_x"/>
                                          </p:val>
                                        </p:tav>
                                        <p:tav tm="100000">
                                          <p:val>
                                            <p:strVal val="ppt_x"/>
                                          </p:val>
                                        </p:tav>
                                      </p:tavLst>
                                    </p:anim>
                                    <p:anim calcmode="lin" valueType="num">
                                      <p:cBhvr>
                                        <p:cTn id="73" dur="1000"/>
                                        <p:tgtEl>
                                          <p:spTgt spid="65"/>
                                        </p:tgtEl>
                                        <p:attrNameLst>
                                          <p:attrName>ppt_y</p:attrName>
                                        </p:attrNameLst>
                                      </p:cBhvr>
                                      <p:tavLst>
                                        <p:tav tm="0">
                                          <p:val>
                                            <p:strVal val="ppt_y"/>
                                          </p:val>
                                        </p:tav>
                                        <p:tav tm="100000">
                                          <p:val>
                                            <p:strVal val="ppt_y+.1"/>
                                          </p:val>
                                        </p:tav>
                                      </p:tavLst>
                                    </p:anim>
                                    <p:set>
                                      <p:cBhvr>
                                        <p:cTn id="74" dur="1" fill="hold">
                                          <p:stCondLst>
                                            <p:cond delay="999"/>
                                          </p:stCondLst>
                                        </p:cTn>
                                        <p:tgtEl>
                                          <p:spTgt spid="65"/>
                                        </p:tgtEl>
                                        <p:attrNameLst>
                                          <p:attrName>style.visibility</p:attrName>
                                        </p:attrNameLst>
                                      </p:cBhvr>
                                      <p:to>
                                        <p:strVal val="hidden"/>
                                      </p:to>
                                    </p:set>
                                  </p:childTnLst>
                                </p:cTn>
                              </p:par>
                              <p:par>
                                <p:cTn id="75" presetID="42" presetClass="exit" presetSubtype="0" fill="hold" grpId="0" nodeType="withEffect">
                                  <p:stCondLst>
                                    <p:cond delay="0"/>
                                  </p:stCondLst>
                                  <p:childTnLst>
                                    <p:animEffect transition="out" filter="fade">
                                      <p:cBhvr>
                                        <p:cTn id="76" dur="1000"/>
                                        <p:tgtEl>
                                          <p:spTgt spid="67"/>
                                        </p:tgtEl>
                                      </p:cBhvr>
                                    </p:animEffect>
                                    <p:anim calcmode="lin" valueType="num">
                                      <p:cBhvr>
                                        <p:cTn id="77" dur="1000"/>
                                        <p:tgtEl>
                                          <p:spTgt spid="67"/>
                                        </p:tgtEl>
                                        <p:attrNameLst>
                                          <p:attrName>ppt_x</p:attrName>
                                        </p:attrNameLst>
                                      </p:cBhvr>
                                      <p:tavLst>
                                        <p:tav tm="0">
                                          <p:val>
                                            <p:strVal val="ppt_x"/>
                                          </p:val>
                                        </p:tav>
                                        <p:tav tm="100000">
                                          <p:val>
                                            <p:strVal val="ppt_x"/>
                                          </p:val>
                                        </p:tav>
                                      </p:tavLst>
                                    </p:anim>
                                    <p:anim calcmode="lin" valueType="num">
                                      <p:cBhvr>
                                        <p:cTn id="78" dur="1000"/>
                                        <p:tgtEl>
                                          <p:spTgt spid="67"/>
                                        </p:tgtEl>
                                        <p:attrNameLst>
                                          <p:attrName>ppt_y</p:attrName>
                                        </p:attrNameLst>
                                      </p:cBhvr>
                                      <p:tavLst>
                                        <p:tav tm="0">
                                          <p:val>
                                            <p:strVal val="ppt_y"/>
                                          </p:val>
                                        </p:tav>
                                        <p:tav tm="100000">
                                          <p:val>
                                            <p:strVal val="ppt_y+.1"/>
                                          </p:val>
                                        </p:tav>
                                      </p:tavLst>
                                    </p:anim>
                                    <p:set>
                                      <p:cBhvr>
                                        <p:cTn id="79" dur="1" fill="hold">
                                          <p:stCondLst>
                                            <p:cond delay="999"/>
                                          </p:stCondLst>
                                        </p:cTn>
                                        <p:tgtEl>
                                          <p:spTgt spid="67"/>
                                        </p:tgtEl>
                                        <p:attrNameLst>
                                          <p:attrName>style.visibility</p:attrName>
                                        </p:attrNameLst>
                                      </p:cBhvr>
                                      <p:to>
                                        <p:strVal val="hidden"/>
                                      </p:to>
                                    </p:set>
                                  </p:childTnLst>
                                </p:cTn>
                              </p:par>
                              <p:par>
                                <p:cTn id="80" presetID="42" presetClass="exit" presetSubtype="0" fill="hold" grpId="0" nodeType="withEffect">
                                  <p:stCondLst>
                                    <p:cond delay="0"/>
                                  </p:stCondLst>
                                  <p:childTnLst>
                                    <p:animEffect transition="out" filter="fade">
                                      <p:cBhvr>
                                        <p:cTn id="81" dur="1000"/>
                                        <p:tgtEl>
                                          <p:spTgt spid="84"/>
                                        </p:tgtEl>
                                      </p:cBhvr>
                                    </p:animEffect>
                                    <p:anim calcmode="lin" valueType="num">
                                      <p:cBhvr>
                                        <p:cTn id="82" dur="1000"/>
                                        <p:tgtEl>
                                          <p:spTgt spid="84"/>
                                        </p:tgtEl>
                                        <p:attrNameLst>
                                          <p:attrName>ppt_x</p:attrName>
                                        </p:attrNameLst>
                                      </p:cBhvr>
                                      <p:tavLst>
                                        <p:tav tm="0">
                                          <p:val>
                                            <p:strVal val="ppt_x"/>
                                          </p:val>
                                        </p:tav>
                                        <p:tav tm="100000">
                                          <p:val>
                                            <p:strVal val="ppt_x"/>
                                          </p:val>
                                        </p:tav>
                                      </p:tavLst>
                                    </p:anim>
                                    <p:anim calcmode="lin" valueType="num">
                                      <p:cBhvr>
                                        <p:cTn id="83" dur="1000"/>
                                        <p:tgtEl>
                                          <p:spTgt spid="84"/>
                                        </p:tgtEl>
                                        <p:attrNameLst>
                                          <p:attrName>ppt_y</p:attrName>
                                        </p:attrNameLst>
                                      </p:cBhvr>
                                      <p:tavLst>
                                        <p:tav tm="0">
                                          <p:val>
                                            <p:strVal val="ppt_y"/>
                                          </p:val>
                                        </p:tav>
                                        <p:tav tm="100000">
                                          <p:val>
                                            <p:strVal val="ppt_y+.1"/>
                                          </p:val>
                                        </p:tav>
                                      </p:tavLst>
                                    </p:anim>
                                    <p:set>
                                      <p:cBhvr>
                                        <p:cTn id="84" dur="1" fill="hold">
                                          <p:stCondLst>
                                            <p:cond delay="999"/>
                                          </p:stCondLst>
                                        </p:cTn>
                                        <p:tgtEl>
                                          <p:spTgt spid="84"/>
                                        </p:tgtEl>
                                        <p:attrNameLst>
                                          <p:attrName>style.visibility</p:attrName>
                                        </p:attrNameLst>
                                      </p:cBhvr>
                                      <p:to>
                                        <p:strVal val="hidden"/>
                                      </p:to>
                                    </p:set>
                                  </p:childTnLst>
                                </p:cTn>
                              </p:par>
                              <p:par>
                                <p:cTn id="85" presetID="42" presetClass="entr" presetSubtype="0"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fade">
                                      <p:cBhvr>
                                        <p:cTn id="87" dur="1000"/>
                                        <p:tgtEl>
                                          <p:spTgt spid="77"/>
                                        </p:tgtEl>
                                      </p:cBhvr>
                                    </p:animEffect>
                                    <p:anim calcmode="lin" valueType="num">
                                      <p:cBhvr>
                                        <p:cTn id="88" dur="1000" fill="hold"/>
                                        <p:tgtEl>
                                          <p:spTgt spid="77"/>
                                        </p:tgtEl>
                                        <p:attrNameLst>
                                          <p:attrName>ppt_x</p:attrName>
                                        </p:attrNameLst>
                                      </p:cBhvr>
                                      <p:tavLst>
                                        <p:tav tm="0">
                                          <p:val>
                                            <p:strVal val="#ppt_x"/>
                                          </p:val>
                                        </p:tav>
                                        <p:tav tm="100000">
                                          <p:val>
                                            <p:strVal val="#ppt_x"/>
                                          </p:val>
                                        </p:tav>
                                      </p:tavLst>
                                    </p:anim>
                                    <p:anim calcmode="lin" valueType="num">
                                      <p:cBhvr>
                                        <p:cTn id="8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34" grpId="0" animBg="1"/>
      <p:bldP spid="35" grpId="0" animBg="1"/>
      <p:bldP spid="38" grpId="0" animBg="1"/>
      <p:bldP spid="51" grpId="0"/>
      <p:bldP spid="60" grpId="0"/>
      <p:bldP spid="62" grpId="0"/>
      <p:bldP spid="63" grpId="0"/>
      <p:bldP spid="64" grpId="0"/>
      <p:bldP spid="65" grpId="0"/>
      <p:bldP spid="67" grpId="0"/>
      <p:bldP spid="8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土浦市.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81718"/>
            <a:ext cx="9144000" cy="3854643"/>
          </a:xfrm>
          <a:prstGeom prst="rect">
            <a:avLst/>
          </a:prstGeom>
        </p:spPr>
      </p:pic>
      <p:sp>
        <p:nvSpPr>
          <p:cNvPr id="7" name="正方形/長方形 6"/>
          <p:cNvSpPr/>
          <p:nvPr/>
        </p:nvSpPr>
        <p:spPr>
          <a:xfrm>
            <a:off x="2471091" y="1143000"/>
            <a:ext cx="4320000" cy="2160552"/>
          </a:xfrm>
          <a:prstGeom prst="rect">
            <a:avLst/>
          </a:prstGeom>
          <a:solidFill>
            <a:srgbClr val="23B085">
              <a:alpha val="58000"/>
            </a:srgbClr>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2764967" y="1859007"/>
            <a:ext cx="1113846" cy="1100794"/>
          </a:xfrm>
          <a:prstGeom prst="ellipse">
            <a:avLst/>
          </a:prstGeom>
          <a:solidFill>
            <a:srgbClr val="00CA50">
              <a:alpha val="76000"/>
            </a:srgb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b="1" dirty="0">
                <a:solidFill>
                  <a:schemeClr val="tx1"/>
                </a:solidFill>
                <a:latin typeface="メイリオ"/>
                <a:ea typeface="メイリオ"/>
                <a:cs typeface="メイリオ"/>
              </a:rPr>
              <a:t>農業</a:t>
            </a:r>
            <a:endParaRPr kumimoji="1" lang="en-US" altLang="ja-JP" sz="2400" b="1" dirty="0">
              <a:solidFill>
                <a:schemeClr val="tx1"/>
              </a:solidFill>
              <a:latin typeface="メイリオ"/>
              <a:ea typeface="メイリオ"/>
              <a:cs typeface="メイリオ"/>
            </a:endParaRPr>
          </a:p>
        </p:txBody>
      </p:sp>
      <p:sp>
        <p:nvSpPr>
          <p:cNvPr id="16" name="円/楕円 15"/>
          <p:cNvSpPr/>
          <p:nvPr/>
        </p:nvSpPr>
        <p:spPr>
          <a:xfrm>
            <a:off x="5385856" y="1859007"/>
            <a:ext cx="1113847" cy="1100795"/>
          </a:xfrm>
          <a:prstGeom prst="ellipse">
            <a:avLst/>
          </a:prstGeom>
          <a:solidFill>
            <a:schemeClr val="tx2">
              <a:lumMod val="75000"/>
              <a:alpha val="76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b="1" dirty="0">
                <a:solidFill>
                  <a:schemeClr val="tx1"/>
                </a:solidFill>
                <a:latin typeface="メイリオ"/>
                <a:ea typeface="メイリオ"/>
                <a:cs typeface="メイリオ"/>
              </a:rPr>
              <a:t>自然</a:t>
            </a:r>
            <a:endParaRPr kumimoji="1" lang="en-US" altLang="ja-JP" sz="2400" b="1" dirty="0">
              <a:solidFill>
                <a:schemeClr val="tx1"/>
              </a:solidFill>
              <a:latin typeface="メイリオ"/>
              <a:ea typeface="メイリオ"/>
              <a:cs typeface="メイリオ"/>
            </a:endParaRPr>
          </a:p>
        </p:txBody>
      </p:sp>
      <p:sp>
        <p:nvSpPr>
          <p:cNvPr id="6" name="スライド番号プレースホルダー 5"/>
          <p:cNvSpPr>
            <a:spLocks noGrp="1"/>
          </p:cNvSpPr>
          <p:nvPr>
            <p:ph type="sldNum" sz="quarter" idx="12"/>
          </p:nvPr>
        </p:nvSpPr>
        <p:spPr/>
        <p:txBody>
          <a:bodyPr/>
          <a:lstStyle/>
          <a:p>
            <a:fld id="{34EE0B4D-4B59-374D-A284-0D27F4B4CF87}" type="slidenum">
              <a:rPr kumimoji="1" lang="ja-JP" altLang="en-US" smtClean="0"/>
              <a:t>33</a:t>
            </a:fld>
            <a:endParaRPr kumimoji="1" lang="ja-JP" altLang="en-US"/>
          </a:p>
        </p:txBody>
      </p:sp>
      <p:sp>
        <p:nvSpPr>
          <p:cNvPr id="8" name="テキスト ボックス 7"/>
          <p:cNvSpPr txBox="1"/>
          <p:nvPr/>
        </p:nvSpPr>
        <p:spPr>
          <a:xfrm>
            <a:off x="4230982" y="1143000"/>
            <a:ext cx="800219" cy="461665"/>
          </a:xfrm>
          <a:prstGeom prst="rect">
            <a:avLst/>
          </a:prstGeom>
          <a:noFill/>
        </p:spPr>
        <p:txBody>
          <a:bodyPr wrap="none" rtlCol="0">
            <a:spAutoFit/>
          </a:bodyPr>
          <a:lstStyle/>
          <a:p>
            <a:pPr algn="ctr"/>
            <a:r>
              <a:rPr kumimoji="1" lang="ja-JP" altLang="en-US" sz="2400" b="1" dirty="0" smtClean="0">
                <a:latin typeface="メイリオ"/>
                <a:ea typeface="メイリオ"/>
                <a:cs typeface="メイリオ"/>
              </a:rPr>
              <a:t>商業</a:t>
            </a:r>
            <a:endParaRPr kumimoji="1" lang="en-US" altLang="ja-JP" sz="2400" b="1" dirty="0">
              <a:latin typeface="メイリオ"/>
              <a:ea typeface="メイリオ"/>
              <a:cs typeface="メイリオ"/>
            </a:endParaRPr>
          </a:p>
        </p:txBody>
      </p:sp>
      <p:pic>
        <p:nvPicPr>
          <p:cNvPr id="15" name="図 14"/>
          <p:cNvPicPr>
            <a:picLocks noChangeAspect="1"/>
          </p:cNvPicPr>
          <p:nvPr/>
        </p:nvPicPr>
        <p:blipFill>
          <a:blip r:embed="rId3"/>
          <a:stretch>
            <a:fillRect/>
          </a:stretch>
        </p:blipFill>
        <p:spPr>
          <a:xfrm>
            <a:off x="3731097" y="1602960"/>
            <a:ext cx="1799989" cy="1799989"/>
          </a:xfrm>
          <a:prstGeom prst="rect">
            <a:avLst/>
          </a:prstGeom>
        </p:spPr>
      </p:pic>
      <p:sp>
        <p:nvSpPr>
          <p:cNvPr id="29" name="下矢印 28"/>
          <p:cNvSpPr/>
          <p:nvPr/>
        </p:nvSpPr>
        <p:spPr>
          <a:xfrm rot="10800000">
            <a:off x="2905062" y="3413898"/>
            <a:ext cx="720000" cy="719999"/>
          </a:xfrm>
          <a:prstGeom prst="downArrow">
            <a:avLst/>
          </a:prstGeom>
          <a:solidFill>
            <a:schemeClr val="bg1"/>
          </a:solidFill>
          <a:ln w="19050">
            <a:solidFill>
              <a:srgbClr val="52525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 name="図形グループ 3"/>
          <p:cNvGrpSpPr/>
          <p:nvPr/>
        </p:nvGrpSpPr>
        <p:grpSpPr>
          <a:xfrm>
            <a:off x="835079" y="4292162"/>
            <a:ext cx="3059977" cy="1979997"/>
            <a:chOff x="255812" y="4344269"/>
            <a:chExt cx="3059977" cy="1979997"/>
          </a:xfrm>
        </p:grpSpPr>
        <p:sp>
          <p:nvSpPr>
            <p:cNvPr id="19" name="正方形/長方形 18"/>
            <p:cNvSpPr/>
            <p:nvPr/>
          </p:nvSpPr>
          <p:spPr>
            <a:xfrm>
              <a:off x="255812" y="4344269"/>
              <a:ext cx="3059977" cy="1979997"/>
            </a:xfrm>
            <a:prstGeom prst="rect">
              <a:avLst/>
            </a:prstGeom>
            <a:solidFill>
              <a:schemeClr val="accent1">
                <a:lumMod val="60000"/>
                <a:lumOff val="40000"/>
                <a:alpha val="77000"/>
              </a:schemeClr>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ja-JP" sz="2400" b="1" dirty="0">
                <a:solidFill>
                  <a:schemeClr val="tx1"/>
                </a:solidFill>
                <a:latin typeface="メイリオ"/>
                <a:ea typeface="メイリオ"/>
                <a:cs typeface="メイリオ"/>
              </a:endParaRPr>
            </a:p>
          </p:txBody>
        </p:sp>
        <p:sp>
          <p:nvSpPr>
            <p:cNvPr id="2" name="テキスト ボックス 1"/>
            <p:cNvSpPr txBox="1"/>
            <p:nvPr/>
          </p:nvSpPr>
          <p:spPr>
            <a:xfrm>
              <a:off x="1077914" y="4367289"/>
              <a:ext cx="1415772" cy="461665"/>
            </a:xfrm>
            <a:prstGeom prst="rect">
              <a:avLst/>
            </a:prstGeom>
            <a:noFill/>
          </p:spPr>
          <p:txBody>
            <a:bodyPr wrap="none" rtlCol="0">
              <a:spAutoFit/>
            </a:bodyPr>
            <a:lstStyle/>
            <a:p>
              <a:r>
                <a:rPr kumimoji="1" lang="ja-JP" altLang="en-US" sz="2400" b="1" dirty="0" smtClean="0"/>
                <a:t>福祉教育</a:t>
              </a:r>
              <a:endParaRPr kumimoji="1" lang="ja-JP" altLang="en-US" sz="2400" b="1" dirty="0"/>
            </a:p>
          </p:txBody>
        </p:sp>
      </p:grpSp>
      <p:grpSp>
        <p:nvGrpSpPr>
          <p:cNvPr id="9" name="図形グループ 8"/>
          <p:cNvGrpSpPr/>
          <p:nvPr/>
        </p:nvGrpSpPr>
        <p:grpSpPr>
          <a:xfrm>
            <a:off x="5232645" y="4292160"/>
            <a:ext cx="3059956" cy="2060561"/>
            <a:chOff x="5087188" y="4240063"/>
            <a:chExt cx="3059956" cy="2060561"/>
          </a:xfrm>
        </p:grpSpPr>
        <p:sp>
          <p:nvSpPr>
            <p:cNvPr id="20" name="正方形/長方形 19"/>
            <p:cNvSpPr/>
            <p:nvPr/>
          </p:nvSpPr>
          <p:spPr>
            <a:xfrm>
              <a:off x="5087188" y="4240063"/>
              <a:ext cx="3059956" cy="1979995"/>
            </a:xfrm>
            <a:prstGeom prst="rect">
              <a:avLst/>
            </a:prstGeom>
            <a:solidFill>
              <a:schemeClr val="accent2">
                <a:lumMod val="60000"/>
                <a:lumOff val="40000"/>
                <a:alpha val="77000"/>
              </a:schemeClr>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ja-JP" sz="2400" b="1" dirty="0">
                <a:solidFill>
                  <a:schemeClr val="tx1"/>
                </a:solidFill>
                <a:latin typeface="メイリオ"/>
                <a:ea typeface="メイリオ"/>
                <a:cs typeface="メイリオ"/>
              </a:endParaRPr>
            </a:p>
          </p:txBody>
        </p:sp>
        <p:pic>
          <p:nvPicPr>
            <p:cNvPr id="24" name="図 23"/>
            <p:cNvPicPr>
              <a:picLocks noChangeAspect="1"/>
            </p:cNvPicPr>
            <p:nvPr/>
          </p:nvPicPr>
          <p:blipFill>
            <a:blip r:embed="rId4"/>
            <a:stretch>
              <a:fillRect/>
            </a:stretch>
          </p:blipFill>
          <p:spPr>
            <a:xfrm>
              <a:off x="5717172" y="4500635"/>
              <a:ext cx="1799989" cy="1799989"/>
            </a:xfrm>
            <a:prstGeom prst="rect">
              <a:avLst/>
            </a:prstGeom>
          </p:spPr>
        </p:pic>
        <p:sp>
          <p:nvSpPr>
            <p:cNvPr id="17" name="テキスト ボックス 16"/>
            <p:cNvSpPr txBox="1"/>
            <p:nvPr/>
          </p:nvSpPr>
          <p:spPr>
            <a:xfrm>
              <a:off x="6217057" y="4264844"/>
              <a:ext cx="800219" cy="461665"/>
            </a:xfrm>
            <a:prstGeom prst="rect">
              <a:avLst/>
            </a:prstGeom>
            <a:noFill/>
          </p:spPr>
          <p:txBody>
            <a:bodyPr wrap="none" rtlCol="0">
              <a:spAutoFit/>
            </a:bodyPr>
            <a:lstStyle/>
            <a:p>
              <a:r>
                <a:rPr kumimoji="1" lang="ja-JP" altLang="en-US" sz="2400" b="1" dirty="0" smtClean="0"/>
                <a:t>交通</a:t>
              </a:r>
              <a:endParaRPr kumimoji="1" lang="ja-JP" altLang="en-US" sz="2400" b="1" dirty="0"/>
            </a:p>
          </p:txBody>
        </p:sp>
      </p:grpSp>
      <p:sp>
        <p:nvSpPr>
          <p:cNvPr id="33" name="下矢印 32"/>
          <p:cNvSpPr/>
          <p:nvPr/>
        </p:nvSpPr>
        <p:spPr>
          <a:xfrm rot="10800000">
            <a:off x="5642514" y="3402950"/>
            <a:ext cx="720000" cy="719999"/>
          </a:xfrm>
          <a:prstGeom prst="downArrow">
            <a:avLst/>
          </a:prstGeom>
          <a:solidFill>
            <a:schemeClr val="bg1"/>
          </a:solidFill>
          <a:ln w="19050">
            <a:solidFill>
              <a:srgbClr val="52525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左右矢印 9"/>
          <p:cNvSpPr/>
          <p:nvPr/>
        </p:nvSpPr>
        <p:spPr>
          <a:xfrm>
            <a:off x="3977204" y="4939931"/>
            <a:ext cx="1171396" cy="730949"/>
          </a:xfrm>
          <a:prstGeom prst="leftRightArrow">
            <a:avLst>
              <a:gd name="adj1" fmla="val 50000"/>
              <a:gd name="adj2" fmla="val 48660"/>
            </a:avLst>
          </a:prstGeom>
          <a:solidFill>
            <a:schemeClr val="bg1"/>
          </a:solidFill>
          <a:ln w="19050" cmpd="sng">
            <a:solidFill>
              <a:srgbClr val="52525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5"/>
          <a:stretch>
            <a:fillRect/>
          </a:stretch>
        </p:blipFill>
        <p:spPr>
          <a:xfrm>
            <a:off x="1430541" y="4639423"/>
            <a:ext cx="1869052" cy="1713298"/>
          </a:xfrm>
          <a:prstGeom prst="rect">
            <a:avLst/>
          </a:prstGeom>
        </p:spPr>
      </p:pic>
    </p:spTree>
    <p:extLst>
      <p:ext uri="{BB962C8B-B14F-4D97-AF65-F5344CB8AC3E}">
        <p14:creationId xmlns:p14="http://schemas.microsoft.com/office/powerpoint/2010/main" val="2283352094"/>
      </p:ext>
    </p:extLst>
  </p:cSld>
  <p:clrMapOvr>
    <a:masterClrMapping/>
  </p:clrMapOvr>
  <mc:AlternateContent xmlns:mc="http://schemas.openxmlformats.org/markup-compatibility/2006">
    <mc:Choice xmlns:p14="http://schemas.microsoft.com/office/powerpoint/2010/main" Requires="p14">
      <p:transition spd="slow" p14:dur="1200">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図 76" descr="土浦市.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81718"/>
            <a:ext cx="9144000" cy="3854643"/>
          </a:xfrm>
          <a:prstGeom prst="rect">
            <a:avLst/>
          </a:prstGeom>
        </p:spPr>
      </p:pic>
      <p:sp>
        <p:nvSpPr>
          <p:cNvPr id="3" name="スライド番号プレースホルダー 2"/>
          <p:cNvSpPr>
            <a:spLocks noGrp="1"/>
          </p:cNvSpPr>
          <p:nvPr>
            <p:ph type="sldNum" sz="quarter" idx="12"/>
          </p:nvPr>
        </p:nvSpPr>
        <p:spPr/>
        <p:txBody>
          <a:bodyPr/>
          <a:lstStyle/>
          <a:p>
            <a:fld id="{34EE0B4D-4B59-374D-A284-0D27F4B4CF87}" type="slidenum">
              <a:rPr kumimoji="1" lang="ja-JP" altLang="en-US" smtClean="0"/>
              <a:t>34</a:t>
            </a:fld>
            <a:endParaRPr kumimoji="1" lang="ja-JP" altLang="en-US"/>
          </a:p>
        </p:txBody>
      </p:sp>
      <p:pic>
        <p:nvPicPr>
          <p:cNvPr id="4" name="図 3" descr="土浦.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11444"/>
            <a:ext cx="9144000" cy="4466203"/>
          </a:xfrm>
          <a:prstGeom prst="rect">
            <a:avLst/>
          </a:prstGeom>
        </p:spPr>
      </p:pic>
      <p:grpSp>
        <p:nvGrpSpPr>
          <p:cNvPr id="53" name="図形グループ 52"/>
          <p:cNvGrpSpPr/>
          <p:nvPr/>
        </p:nvGrpSpPr>
        <p:grpSpPr>
          <a:xfrm>
            <a:off x="-740226" y="2665558"/>
            <a:ext cx="10624452" cy="2357974"/>
            <a:chOff x="-794848" y="2510850"/>
            <a:chExt cx="10624452" cy="2357974"/>
          </a:xfrm>
        </p:grpSpPr>
        <p:sp>
          <p:nvSpPr>
            <p:cNvPr id="54" name="円/楕円 53"/>
            <p:cNvSpPr/>
            <p:nvPr/>
          </p:nvSpPr>
          <p:spPr>
            <a:xfrm>
              <a:off x="3684256" y="3639407"/>
              <a:ext cx="1756226" cy="173922"/>
            </a:xfrm>
            <a:prstGeom prst="ellipse">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2725878" y="3337243"/>
              <a:ext cx="3557965" cy="761216"/>
            </a:xfrm>
            <a:prstGeom prst="ellipse">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1210902" y="3072102"/>
              <a:ext cx="6384683" cy="1224676"/>
            </a:xfrm>
            <a:prstGeom prst="ellipse">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230549" y="2836961"/>
              <a:ext cx="8369080" cy="1692903"/>
            </a:xfrm>
            <a:prstGeom prst="ellipse">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8" name="円/楕円 57"/>
            <p:cNvSpPr/>
            <p:nvPr/>
          </p:nvSpPr>
          <p:spPr>
            <a:xfrm>
              <a:off x="-794848" y="2510850"/>
              <a:ext cx="10624452" cy="2357974"/>
            </a:xfrm>
            <a:prstGeom prst="ellipse">
              <a:avLst/>
            </a:prstGeom>
            <a:no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pic>
        <p:nvPicPr>
          <p:cNvPr id="11" name="図 10" descr="人＿自然商業.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3699" y="2192347"/>
            <a:ext cx="7901063" cy="3428287"/>
          </a:xfrm>
          <a:prstGeom prst="rect">
            <a:avLst/>
          </a:prstGeom>
        </p:spPr>
      </p:pic>
      <p:pic>
        <p:nvPicPr>
          <p:cNvPr id="12" name="図 11" descr="人＿福祉教育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699" y="2192347"/>
            <a:ext cx="7901063" cy="3428287"/>
          </a:xfrm>
          <a:prstGeom prst="rect">
            <a:avLst/>
          </a:prstGeom>
        </p:spPr>
      </p:pic>
      <p:pic>
        <p:nvPicPr>
          <p:cNvPr id="13" name="図 12" descr="人＿交通3.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3699" y="2192347"/>
            <a:ext cx="7901063" cy="3428287"/>
          </a:xfrm>
          <a:prstGeom prst="rect">
            <a:avLst/>
          </a:prstGeom>
        </p:spPr>
      </p:pic>
      <p:sp>
        <p:nvSpPr>
          <p:cNvPr id="26" name="円/楕円 25"/>
          <p:cNvSpPr/>
          <p:nvPr/>
        </p:nvSpPr>
        <p:spPr>
          <a:xfrm>
            <a:off x="5132140" y="2521308"/>
            <a:ext cx="2210218" cy="705501"/>
          </a:xfrm>
          <a:prstGeom prst="ellipse">
            <a:avLst/>
          </a:prstGeom>
          <a:solidFill>
            <a:srgbClr val="62C43C">
              <a:alpha val="36000"/>
            </a:srgbClr>
          </a:solidFill>
          <a:ln>
            <a:noFill/>
          </a:ln>
          <a:effectLst>
            <a:glow rad="101600">
              <a:srgbClr val="62C43C">
                <a:alpha val="50000"/>
              </a:srgb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農業</a:t>
            </a:r>
            <a:endParaRPr lang="en-US" altLang="ja-JP" dirty="0">
              <a:solidFill>
                <a:schemeClr val="tx1"/>
              </a:solidFill>
              <a:latin typeface="メイリオ" panose="020B0604030504040204" pitchFamily="50" charset="-128"/>
              <a:ea typeface="メイリオ" panose="020B0604030504040204" pitchFamily="50" charset="-128"/>
            </a:endParaRPr>
          </a:p>
          <a:p>
            <a:pPr algn="ctr"/>
            <a:r>
              <a:rPr lang="ja-JP" altLang="en-US" dirty="0" smtClean="0">
                <a:solidFill>
                  <a:schemeClr val="tx1"/>
                </a:solidFill>
                <a:latin typeface="メイリオ" panose="020B0604030504040204" pitchFamily="50" charset="-128"/>
                <a:ea typeface="メイリオ" panose="020B0604030504040204" pitchFamily="50" charset="-128"/>
              </a:rPr>
              <a:t>時間・空間</a:t>
            </a:r>
            <a:r>
              <a:rPr kumimoji="1" lang="ja-JP" altLang="en-US" dirty="0" smtClean="0">
                <a:solidFill>
                  <a:schemeClr val="tx1"/>
                </a:solidFill>
                <a:latin typeface="メイリオ" panose="020B0604030504040204" pitchFamily="50" charset="-128"/>
                <a:ea typeface="メイリオ" panose="020B0604030504040204" pitchFamily="50" charset="-128"/>
              </a:rPr>
              <a:t>シェア</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grpSp>
        <p:nvGrpSpPr>
          <p:cNvPr id="28" name="図形グループ 27"/>
          <p:cNvGrpSpPr/>
          <p:nvPr/>
        </p:nvGrpSpPr>
        <p:grpSpPr>
          <a:xfrm>
            <a:off x="5815118" y="1872570"/>
            <a:ext cx="3188011" cy="400110"/>
            <a:chOff x="5778253" y="1735398"/>
            <a:chExt cx="3188011" cy="400110"/>
          </a:xfrm>
        </p:grpSpPr>
        <p:sp>
          <p:nvSpPr>
            <p:cNvPr id="29" name="テキスト ボックス 28"/>
            <p:cNvSpPr txBox="1"/>
            <p:nvPr/>
          </p:nvSpPr>
          <p:spPr>
            <a:xfrm>
              <a:off x="5815118" y="1735398"/>
              <a:ext cx="3005951" cy="400110"/>
            </a:xfrm>
            <a:prstGeom prst="rect">
              <a:avLst/>
            </a:prstGeom>
            <a:noFill/>
          </p:spPr>
          <p:txBody>
            <a:bodyPr wrap="none" rtlCol="0">
              <a:spAutoFit/>
            </a:bodyPr>
            <a:lstStyle/>
            <a:p>
              <a:pPr algn="r"/>
              <a:r>
                <a:rPr lang="ja-JP" altLang="en-US" sz="2000" dirty="0">
                  <a:latin typeface="メイリオ" panose="020B0604030504040204" pitchFamily="50" charset="-128"/>
                  <a:ea typeface="メイリオ" panose="020B0604030504040204" pitchFamily="50" charset="-128"/>
                </a:rPr>
                <a:t>農業を起点に賑わうまち</a:t>
              </a:r>
            </a:p>
          </p:txBody>
        </p:sp>
        <p:cxnSp>
          <p:nvCxnSpPr>
            <p:cNvPr id="30" name="直線コネクタ 29"/>
            <p:cNvCxnSpPr/>
            <p:nvPr/>
          </p:nvCxnSpPr>
          <p:spPr>
            <a:xfrm>
              <a:off x="5778253" y="2135508"/>
              <a:ext cx="3188011" cy="0"/>
            </a:xfrm>
            <a:prstGeom prst="line">
              <a:avLst/>
            </a:prstGeom>
            <a:solidFill>
              <a:srgbClr val="00CA50"/>
            </a:solidFill>
            <a:ln cap="rnd">
              <a:solidFill>
                <a:srgbClr val="62C43C"/>
              </a:solidFill>
              <a:round/>
            </a:ln>
            <a:effectLst>
              <a:glow rad="50800">
                <a:srgbClr val="62C43C"/>
              </a:glow>
            </a:effectLst>
          </p:spPr>
          <p:style>
            <a:lnRef idx="2">
              <a:schemeClr val="accent1"/>
            </a:lnRef>
            <a:fillRef idx="0">
              <a:schemeClr val="accent1"/>
            </a:fillRef>
            <a:effectRef idx="1">
              <a:schemeClr val="accent1"/>
            </a:effectRef>
            <a:fontRef idx="minor">
              <a:schemeClr val="tx1"/>
            </a:fontRef>
          </p:style>
        </p:cxnSp>
      </p:grpSp>
      <p:sp>
        <p:nvSpPr>
          <p:cNvPr id="27" name="円/楕円 26"/>
          <p:cNvSpPr/>
          <p:nvPr/>
        </p:nvSpPr>
        <p:spPr>
          <a:xfrm>
            <a:off x="6659158" y="4558770"/>
            <a:ext cx="2210218" cy="617788"/>
          </a:xfrm>
          <a:prstGeom prst="ellipse">
            <a:avLst/>
          </a:prstGeom>
          <a:solidFill>
            <a:schemeClr val="tx2">
              <a:alpha val="36000"/>
            </a:schemeClr>
          </a:solidFill>
          <a:ln>
            <a:noFill/>
          </a:ln>
          <a:effectLst>
            <a:glow rad="101600">
              <a:schemeClr val="tx2">
                <a:alpha val="50000"/>
              </a:schemeClr>
            </a:glo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自然</a:t>
            </a:r>
            <a:endParaRPr lang="en-US" altLang="ja-JP" dirty="0">
              <a:solidFill>
                <a:schemeClr val="tx1"/>
              </a:solidFill>
              <a:latin typeface="メイリオ" panose="020B0604030504040204" pitchFamily="50" charset="-128"/>
              <a:ea typeface="メイリオ" panose="020B0604030504040204" pitchFamily="50" charset="-128"/>
            </a:endParaRPr>
          </a:p>
          <a:p>
            <a:pPr algn="ctr"/>
            <a:r>
              <a:rPr lang="ja-JP" altLang="en-US" dirty="0" smtClean="0">
                <a:solidFill>
                  <a:schemeClr val="tx1"/>
                </a:solidFill>
                <a:latin typeface="メイリオ" panose="020B0604030504040204" pitchFamily="50" charset="-128"/>
                <a:ea typeface="メイリオ" panose="020B0604030504040204" pitchFamily="50" charset="-128"/>
              </a:rPr>
              <a:t>時間・空間</a:t>
            </a:r>
            <a:r>
              <a:rPr kumimoji="1" lang="ja-JP" altLang="en-US" dirty="0">
                <a:solidFill>
                  <a:schemeClr val="tx1"/>
                </a:solidFill>
                <a:latin typeface="メイリオ" panose="020B0604030504040204" pitchFamily="50" charset="-128"/>
                <a:ea typeface="メイリオ" panose="020B0604030504040204" pitchFamily="50" charset="-128"/>
              </a:rPr>
              <a:t>シェア</a:t>
            </a:r>
          </a:p>
        </p:txBody>
      </p:sp>
      <p:grpSp>
        <p:nvGrpSpPr>
          <p:cNvPr id="31" name="図形グループ 30"/>
          <p:cNvGrpSpPr/>
          <p:nvPr/>
        </p:nvGrpSpPr>
        <p:grpSpPr>
          <a:xfrm>
            <a:off x="5364997" y="5417342"/>
            <a:ext cx="3492937" cy="400110"/>
            <a:chOff x="5440482" y="5064437"/>
            <a:chExt cx="3492937" cy="400110"/>
          </a:xfrm>
        </p:grpSpPr>
        <p:cxnSp>
          <p:nvCxnSpPr>
            <p:cNvPr id="32" name="直線コネクタ 31"/>
            <p:cNvCxnSpPr/>
            <p:nvPr/>
          </p:nvCxnSpPr>
          <p:spPr>
            <a:xfrm>
              <a:off x="5440482" y="5449130"/>
              <a:ext cx="3492937" cy="0"/>
            </a:xfrm>
            <a:prstGeom prst="line">
              <a:avLst/>
            </a:prstGeom>
            <a:ln cap="rnd">
              <a:solidFill>
                <a:schemeClr val="tx2"/>
              </a:solidFill>
            </a:ln>
            <a:effectLst>
              <a:glow rad="50800">
                <a:schemeClr val="tx2"/>
              </a:glow>
            </a:effectLst>
          </p:spPr>
          <p:style>
            <a:lnRef idx="2">
              <a:schemeClr val="accent1"/>
            </a:lnRef>
            <a:fillRef idx="0">
              <a:schemeClr val="accent1"/>
            </a:fillRef>
            <a:effectRef idx="1">
              <a:schemeClr val="accent1"/>
            </a:effectRef>
            <a:fontRef idx="minor">
              <a:schemeClr val="tx1"/>
            </a:fontRef>
          </p:style>
        </p:cxnSp>
        <p:sp>
          <p:nvSpPr>
            <p:cNvPr id="33" name="テキスト ボックス 32"/>
            <p:cNvSpPr txBox="1"/>
            <p:nvPr/>
          </p:nvSpPr>
          <p:spPr>
            <a:xfrm>
              <a:off x="5533874" y="5064437"/>
              <a:ext cx="3262432" cy="400110"/>
            </a:xfrm>
            <a:prstGeom prst="rect">
              <a:avLst/>
            </a:prstGeom>
            <a:noFill/>
          </p:spPr>
          <p:txBody>
            <a:bodyPr wrap="none" rtlCol="0">
              <a:spAutoFit/>
            </a:bodyPr>
            <a:lstStyle/>
            <a:p>
              <a:pPr algn="r"/>
              <a:r>
                <a:rPr lang="ja-JP" altLang="en-US" sz="2000" dirty="0">
                  <a:latin typeface="メイリオ" panose="020B0604030504040204" pitchFamily="50" charset="-128"/>
                  <a:ea typeface="メイリオ" panose="020B0604030504040204" pitchFamily="50" charset="-128"/>
                </a:rPr>
                <a:t>水辺とつながり賑わうまち</a:t>
              </a:r>
            </a:p>
          </p:txBody>
        </p:sp>
      </p:grpSp>
      <p:sp>
        <p:nvSpPr>
          <p:cNvPr id="37" name="円/楕円 36"/>
          <p:cNvSpPr/>
          <p:nvPr/>
        </p:nvSpPr>
        <p:spPr>
          <a:xfrm>
            <a:off x="1265524" y="4229116"/>
            <a:ext cx="2260621" cy="658520"/>
          </a:xfrm>
          <a:prstGeom prst="ellipse">
            <a:avLst/>
          </a:prstGeom>
          <a:solidFill>
            <a:schemeClr val="accent1">
              <a:lumMod val="60000"/>
              <a:lumOff val="40000"/>
              <a:alpha val="71000"/>
            </a:schemeClr>
          </a:solidFill>
          <a:ln>
            <a:noFill/>
          </a:ln>
          <a:effectLst>
            <a:glow rad="101600">
              <a:schemeClr val="accent1">
                <a:lumMod val="60000"/>
                <a:lumOff val="40000"/>
                <a:alpha val="68000"/>
              </a:schemeClr>
            </a:glo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tx1"/>
                </a:solidFill>
                <a:latin typeface="メイリオ" panose="020B0604030504040204" pitchFamily="50" charset="-128"/>
                <a:ea typeface="メイリオ" panose="020B0604030504040204" pitchFamily="50" charset="-128"/>
              </a:rPr>
              <a:t>福祉</a:t>
            </a:r>
            <a:r>
              <a:rPr lang="ja-JP" altLang="en-US" dirty="0" smtClean="0">
                <a:solidFill>
                  <a:schemeClr val="tx1"/>
                </a:solidFill>
                <a:latin typeface="メイリオ" panose="020B0604030504040204" pitchFamily="50" charset="-128"/>
                <a:ea typeface="メイリオ" panose="020B0604030504040204" pitchFamily="50" charset="-128"/>
              </a:rPr>
              <a:t>・教育</a:t>
            </a:r>
            <a:endParaRPr lang="en-US" altLang="ja-JP" dirty="0">
              <a:solidFill>
                <a:schemeClr val="tx1"/>
              </a:solidFill>
              <a:latin typeface="メイリオ" panose="020B0604030504040204" pitchFamily="50" charset="-128"/>
              <a:ea typeface="メイリオ" panose="020B0604030504040204" pitchFamily="50" charset="-128"/>
            </a:endParaRPr>
          </a:p>
          <a:p>
            <a:pPr algn="ctr"/>
            <a:r>
              <a:rPr lang="ja-JP" altLang="en-US" dirty="0" smtClean="0">
                <a:solidFill>
                  <a:schemeClr val="tx1"/>
                </a:solidFill>
                <a:latin typeface="メイリオ" panose="020B0604030504040204" pitchFamily="50" charset="-128"/>
                <a:ea typeface="メイリオ" panose="020B0604030504040204" pitchFamily="50" charset="-128"/>
              </a:rPr>
              <a:t>人材・スキル</a:t>
            </a:r>
            <a:r>
              <a:rPr kumimoji="1" lang="ja-JP" altLang="en-US" dirty="0" smtClean="0">
                <a:solidFill>
                  <a:schemeClr val="tx1"/>
                </a:solidFill>
                <a:latin typeface="メイリオ" panose="020B0604030504040204" pitchFamily="50" charset="-128"/>
                <a:ea typeface="メイリオ" panose="020B0604030504040204" pitchFamily="50" charset="-128"/>
              </a:rPr>
              <a:t>シェア</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grpSp>
        <p:nvGrpSpPr>
          <p:cNvPr id="39" name="図形グループ 38"/>
          <p:cNvGrpSpPr/>
          <p:nvPr/>
        </p:nvGrpSpPr>
        <p:grpSpPr>
          <a:xfrm>
            <a:off x="160116" y="5017232"/>
            <a:ext cx="3965603" cy="400110"/>
            <a:chOff x="164154" y="5184151"/>
            <a:chExt cx="3965603" cy="400110"/>
          </a:xfrm>
        </p:grpSpPr>
        <p:sp>
          <p:nvSpPr>
            <p:cNvPr id="41" name="テキスト ボックス 40"/>
            <p:cNvSpPr txBox="1"/>
            <p:nvPr/>
          </p:nvSpPr>
          <p:spPr>
            <a:xfrm>
              <a:off x="234586" y="5184151"/>
              <a:ext cx="3775393" cy="400110"/>
            </a:xfrm>
            <a:prstGeom prst="rect">
              <a:avLst/>
            </a:prstGeom>
            <a:noFill/>
          </p:spPr>
          <p:txBody>
            <a:bodyPr wrap="none" rtlCol="0">
              <a:spAutoFit/>
            </a:bodyPr>
            <a:lstStyle/>
            <a:p>
              <a:pPr algn="r"/>
              <a:r>
                <a:rPr lang="ja-JP" altLang="en-US" sz="2000" dirty="0">
                  <a:latin typeface="メイリオ" panose="020B0604030504040204" pitchFamily="50" charset="-128"/>
                  <a:ea typeface="メイリオ" panose="020B0604030504040204" pitchFamily="50" charset="-128"/>
                </a:rPr>
                <a:t>支え合い安心して暮らせるまち</a:t>
              </a:r>
            </a:p>
          </p:txBody>
        </p:sp>
        <p:cxnSp>
          <p:nvCxnSpPr>
            <p:cNvPr id="42" name="直線コネクタ 41"/>
            <p:cNvCxnSpPr/>
            <p:nvPr/>
          </p:nvCxnSpPr>
          <p:spPr>
            <a:xfrm>
              <a:off x="164154" y="5584261"/>
              <a:ext cx="3965603" cy="0"/>
            </a:xfrm>
            <a:prstGeom prst="line">
              <a:avLst/>
            </a:prstGeom>
            <a:ln cap="rnd">
              <a:solidFill>
                <a:schemeClr val="accent1">
                  <a:lumMod val="60000"/>
                  <a:lumOff val="40000"/>
                </a:schemeClr>
              </a:solidFill>
            </a:ln>
            <a:effectLst>
              <a:glow rad="50800">
                <a:schemeClr val="accent1">
                  <a:lumMod val="60000"/>
                  <a:lumOff val="40000"/>
                </a:schemeClr>
              </a:glow>
            </a:effectLst>
          </p:spPr>
          <p:style>
            <a:lnRef idx="2">
              <a:schemeClr val="accent1"/>
            </a:lnRef>
            <a:fillRef idx="0">
              <a:schemeClr val="accent1"/>
            </a:fillRef>
            <a:effectRef idx="1">
              <a:schemeClr val="accent1"/>
            </a:effectRef>
            <a:fontRef idx="minor">
              <a:schemeClr val="tx1"/>
            </a:fontRef>
          </p:style>
        </p:cxnSp>
      </p:grpSp>
      <p:sp>
        <p:nvSpPr>
          <p:cNvPr id="45" name="円/楕円 44"/>
          <p:cNvSpPr/>
          <p:nvPr/>
        </p:nvSpPr>
        <p:spPr>
          <a:xfrm>
            <a:off x="44362" y="2183294"/>
            <a:ext cx="2210218" cy="527948"/>
          </a:xfrm>
          <a:prstGeom prst="ellipse">
            <a:avLst/>
          </a:prstGeom>
          <a:solidFill>
            <a:schemeClr val="accent2">
              <a:lumMod val="60000"/>
              <a:lumOff val="40000"/>
              <a:alpha val="82000"/>
            </a:schemeClr>
          </a:solidFill>
          <a:ln>
            <a:noFill/>
          </a:ln>
          <a:effectLst>
            <a:glow rad="101600">
              <a:schemeClr val="accent2">
                <a:alpha val="33000"/>
              </a:schemeClr>
            </a:glo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交通</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ライドシェア</a:t>
            </a:r>
          </a:p>
        </p:txBody>
      </p:sp>
      <p:grpSp>
        <p:nvGrpSpPr>
          <p:cNvPr id="48" name="図形グループ 47"/>
          <p:cNvGrpSpPr/>
          <p:nvPr/>
        </p:nvGrpSpPr>
        <p:grpSpPr>
          <a:xfrm>
            <a:off x="751650" y="1611444"/>
            <a:ext cx="4005933" cy="400110"/>
            <a:chOff x="483821" y="1590675"/>
            <a:chExt cx="4005933" cy="400110"/>
          </a:xfrm>
        </p:grpSpPr>
        <p:sp>
          <p:nvSpPr>
            <p:cNvPr id="49" name="テキスト ボックス 48"/>
            <p:cNvSpPr txBox="1"/>
            <p:nvPr/>
          </p:nvSpPr>
          <p:spPr>
            <a:xfrm>
              <a:off x="638579" y="1590675"/>
              <a:ext cx="3775393" cy="400110"/>
            </a:xfrm>
            <a:prstGeom prst="rect">
              <a:avLst/>
            </a:prstGeom>
            <a:noFill/>
          </p:spPr>
          <p:txBody>
            <a:bodyPr wrap="none" rtlCol="0">
              <a:spAutoFit/>
            </a:bodyPr>
            <a:lstStyle/>
            <a:p>
              <a:pPr algn="r"/>
              <a:r>
                <a:rPr lang="ja-JP" altLang="en-US" sz="2000" dirty="0">
                  <a:latin typeface="メイリオ" panose="020B0604030504040204" pitchFamily="50" charset="-128"/>
                  <a:ea typeface="メイリオ" panose="020B0604030504040204" pitchFamily="50" charset="-128"/>
                </a:rPr>
                <a:t>助け合い便利に移動できるまち</a:t>
              </a:r>
            </a:p>
          </p:txBody>
        </p:sp>
        <p:cxnSp>
          <p:nvCxnSpPr>
            <p:cNvPr id="52" name="直線コネクタ 51"/>
            <p:cNvCxnSpPr/>
            <p:nvPr/>
          </p:nvCxnSpPr>
          <p:spPr>
            <a:xfrm>
              <a:off x="483821" y="1990785"/>
              <a:ext cx="4005933" cy="0"/>
            </a:xfrm>
            <a:prstGeom prst="line">
              <a:avLst/>
            </a:prstGeom>
            <a:solidFill>
              <a:schemeClr val="accent3"/>
            </a:solidFill>
            <a:ln cap="rnd">
              <a:solidFill>
                <a:schemeClr val="accent2">
                  <a:lumMod val="60000"/>
                  <a:lumOff val="40000"/>
                </a:schemeClr>
              </a:solidFill>
            </a:ln>
            <a:effectLst>
              <a:glow rad="50800">
                <a:schemeClr val="accent2">
                  <a:lumMod val="60000"/>
                  <a:lumOff val="40000"/>
                </a:schemeClr>
              </a:glow>
            </a:effectLst>
          </p:spPr>
          <p:style>
            <a:lnRef idx="2">
              <a:schemeClr val="accent1"/>
            </a:lnRef>
            <a:fillRef idx="0">
              <a:schemeClr val="accent1"/>
            </a:fillRef>
            <a:effectRef idx="1">
              <a:schemeClr val="accent1"/>
            </a:effectRef>
            <a:fontRef idx="minor">
              <a:schemeClr val="tx1"/>
            </a:fontRef>
          </p:style>
        </p:cxnSp>
      </p:grpSp>
      <p:sp>
        <p:nvSpPr>
          <p:cNvPr id="68" name="サブタイトル 2"/>
          <p:cNvSpPr txBox="1">
            <a:spLocks/>
          </p:cNvSpPr>
          <p:nvPr/>
        </p:nvSpPr>
        <p:spPr>
          <a:xfrm>
            <a:off x="783198" y="5937191"/>
            <a:ext cx="7562365" cy="680612"/>
          </a:xfrm>
          <a:prstGeom prst="rect">
            <a:avLst/>
          </a:prstGeom>
        </p:spPr>
        <p:txBody>
          <a:bodyPr>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dirty="0" smtClean="0">
                <a:solidFill>
                  <a:srgbClr val="0073EF"/>
                </a:solidFill>
                <a:latin typeface="HG明朝E"/>
                <a:ea typeface="HG明朝E"/>
                <a:cs typeface="HG明朝E"/>
              </a:rPr>
              <a:t>みんなで助け合い、みんなでつくるまち</a:t>
            </a:r>
            <a:endParaRPr lang="ja-JP" altLang="en-US" dirty="0">
              <a:solidFill>
                <a:srgbClr val="0073EF"/>
              </a:solidFill>
              <a:latin typeface="HG明朝E"/>
              <a:ea typeface="HG明朝E"/>
              <a:cs typeface="HG明朝E"/>
            </a:endParaRPr>
          </a:p>
        </p:txBody>
      </p:sp>
      <p:pic>
        <p:nvPicPr>
          <p:cNvPr id="2" name="図 1" descr="タイトル.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30200" y="0"/>
            <a:ext cx="8479536" cy="1883664"/>
          </a:xfrm>
          <a:prstGeom prst="rect">
            <a:avLst/>
          </a:prstGeom>
        </p:spPr>
      </p:pic>
    </p:spTree>
    <p:extLst>
      <p:ext uri="{BB962C8B-B14F-4D97-AF65-F5344CB8AC3E}">
        <p14:creationId xmlns:p14="http://schemas.microsoft.com/office/powerpoint/2010/main" val="664860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32"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out)">
                                      <p:cBhvr>
                                        <p:cTn id="40" dur="1200"/>
                                        <p:tgtEl>
                                          <p:spTgt spid="12"/>
                                        </p:tgtEl>
                                      </p:cBhvr>
                                    </p:animEffect>
                                  </p:childTnLst>
                                </p:cTn>
                              </p:par>
                              <p:par>
                                <p:cTn id="41" presetID="6" presetClass="entr" presetSubtype="32" fill="hold" nodeType="withEffect">
                                  <p:stCondLst>
                                    <p:cond delay="800"/>
                                  </p:stCondLst>
                                  <p:childTnLst>
                                    <p:set>
                                      <p:cBhvr>
                                        <p:cTn id="42" dur="1" fill="hold">
                                          <p:stCondLst>
                                            <p:cond delay="0"/>
                                          </p:stCondLst>
                                        </p:cTn>
                                        <p:tgtEl>
                                          <p:spTgt spid="13"/>
                                        </p:tgtEl>
                                        <p:attrNameLst>
                                          <p:attrName>style.visibility</p:attrName>
                                        </p:attrNameLst>
                                      </p:cBhvr>
                                      <p:to>
                                        <p:strVal val="visible"/>
                                      </p:to>
                                    </p:set>
                                    <p:animEffect transition="in" filter="circle(out)">
                                      <p:cBhvr>
                                        <p:cTn id="43" dur="13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32" fill="hold" nodeType="click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circle(out)">
                                      <p:cBhvr>
                                        <p:cTn id="48" dur="1800"/>
                                        <p:tgtEl>
                                          <p:spTgt spid="53"/>
                                        </p:tgtEl>
                                      </p:cBhvr>
                                    </p:animEffect>
                                  </p:childTnLst>
                                </p:cTn>
                              </p:par>
                              <p:par>
                                <p:cTn id="49" presetID="6" presetClass="entr" presetSubtype="32" fill="hold" nodeType="withEffect">
                                  <p:stCondLst>
                                    <p:cond delay="200"/>
                                  </p:stCondLst>
                                  <p:childTnLst>
                                    <p:set>
                                      <p:cBhvr>
                                        <p:cTn id="50" dur="1" fill="hold">
                                          <p:stCondLst>
                                            <p:cond delay="0"/>
                                          </p:stCondLst>
                                        </p:cTn>
                                        <p:tgtEl>
                                          <p:spTgt spid="4"/>
                                        </p:tgtEl>
                                        <p:attrNameLst>
                                          <p:attrName>style.visibility</p:attrName>
                                        </p:attrNameLst>
                                      </p:cBhvr>
                                      <p:to>
                                        <p:strVal val="visible"/>
                                      </p:to>
                                    </p:set>
                                    <p:animEffect transition="in" filter="circle(out)">
                                      <p:cBhvr>
                                        <p:cTn id="51" dur="18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fade">
                                      <p:cBhvr>
                                        <p:cTn id="61" dur="1000"/>
                                        <p:tgtEl>
                                          <p:spTgt spid="68"/>
                                        </p:tgtEl>
                                      </p:cBhvr>
                                    </p:animEffect>
                                    <p:anim calcmode="lin" valueType="num">
                                      <p:cBhvr>
                                        <p:cTn id="62" dur="1000" fill="hold"/>
                                        <p:tgtEl>
                                          <p:spTgt spid="68"/>
                                        </p:tgtEl>
                                        <p:attrNameLst>
                                          <p:attrName>ppt_x</p:attrName>
                                        </p:attrNameLst>
                                      </p:cBhvr>
                                      <p:tavLst>
                                        <p:tav tm="0">
                                          <p:val>
                                            <p:strVal val="#ppt_x"/>
                                          </p:val>
                                        </p:tav>
                                        <p:tav tm="100000">
                                          <p:val>
                                            <p:strVal val="#ppt_x"/>
                                          </p:val>
                                        </p:tav>
                                      </p:tavLst>
                                    </p:anim>
                                    <p:anim calcmode="lin" valueType="num">
                                      <p:cBhvr>
                                        <p:cTn id="6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7" grpId="0" animBg="1"/>
      <p:bldP spid="45" grpId="0" animBg="1"/>
      <p:bldP spid="68"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図 14"/>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855" y="-44426"/>
            <a:ext cx="9165196" cy="6873897"/>
          </a:xfrm>
          <a:prstGeom prst="rect">
            <a:avLst/>
          </a:prstGeom>
        </p:spPr>
      </p:pic>
      <p:sp>
        <p:nvSpPr>
          <p:cNvPr id="7" name="正方形/長方形 6"/>
          <p:cNvSpPr/>
          <p:nvPr/>
        </p:nvSpPr>
        <p:spPr>
          <a:xfrm>
            <a:off x="2456996" y="1365070"/>
            <a:ext cx="4201818" cy="2385811"/>
          </a:xfrm>
          <a:prstGeom prst="rect">
            <a:avLst/>
          </a:prstGeom>
          <a:solidFill>
            <a:srgbClr val="23B085">
              <a:alpha val="58000"/>
            </a:srgbClr>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3064763" y="2512750"/>
            <a:ext cx="1113846" cy="1100794"/>
          </a:xfrm>
          <a:prstGeom prst="ellipse">
            <a:avLst/>
          </a:prstGeom>
          <a:solidFill>
            <a:srgbClr val="00CA50">
              <a:alpha val="76000"/>
            </a:srgb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b="1" dirty="0">
                <a:solidFill>
                  <a:schemeClr val="tx1"/>
                </a:solidFill>
                <a:latin typeface="メイリオ"/>
                <a:ea typeface="メイリオ"/>
                <a:cs typeface="メイリオ"/>
              </a:rPr>
              <a:t>農業</a:t>
            </a:r>
            <a:endParaRPr kumimoji="1" lang="en-US" altLang="ja-JP" sz="2400" b="1" dirty="0">
              <a:solidFill>
                <a:schemeClr val="tx1"/>
              </a:solidFill>
              <a:latin typeface="メイリオ"/>
              <a:ea typeface="メイリオ"/>
              <a:cs typeface="メイリオ"/>
            </a:endParaRPr>
          </a:p>
        </p:txBody>
      </p:sp>
      <p:sp>
        <p:nvSpPr>
          <p:cNvPr id="16" name="円/楕円 15"/>
          <p:cNvSpPr/>
          <p:nvPr/>
        </p:nvSpPr>
        <p:spPr>
          <a:xfrm>
            <a:off x="4932363" y="2512749"/>
            <a:ext cx="1113847" cy="1100795"/>
          </a:xfrm>
          <a:prstGeom prst="ellipse">
            <a:avLst/>
          </a:prstGeom>
          <a:solidFill>
            <a:schemeClr val="tx2">
              <a:lumMod val="75000"/>
              <a:alpha val="76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b="1" dirty="0">
                <a:solidFill>
                  <a:schemeClr val="tx1"/>
                </a:solidFill>
                <a:latin typeface="メイリオ"/>
                <a:ea typeface="メイリオ"/>
                <a:cs typeface="メイリオ"/>
              </a:rPr>
              <a:t>自然</a:t>
            </a:r>
            <a:endParaRPr kumimoji="1" lang="en-US" altLang="ja-JP" sz="2400" b="1" dirty="0">
              <a:solidFill>
                <a:schemeClr val="tx1"/>
              </a:solidFill>
              <a:latin typeface="メイリオ"/>
              <a:ea typeface="メイリオ"/>
              <a:cs typeface="メイリオ"/>
            </a:endParaRPr>
          </a:p>
        </p:txBody>
      </p:sp>
      <p:sp>
        <p:nvSpPr>
          <p:cNvPr id="6" name="スライド番号プレースホルダー 5"/>
          <p:cNvSpPr>
            <a:spLocks noGrp="1"/>
          </p:cNvSpPr>
          <p:nvPr>
            <p:ph type="sldNum" sz="quarter" idx="12"/>
          </p:nvPr>
        </p:nvSpPr>
        <p:spPr/>
        <p:txBody>
          <a:bodyPr/>
          <a:lstStyle/>
          <a:p>
            <a:fld id="{34EE0B4D-4B59-374D-A284-0D27F4B4CF87}" type="slidenum">
              <a:rPr kumimoji="1" lang="ja-JP" altLang="en-US" smtClean="0"/>
              <a:t>35</a:t>
            </a:fld>
            <a:endParaRPr kumimoji="1" lang="ja-JP" altLang="en-US"/>
          </a:p>
        </p:txBody>
      </p:sp>
      <p:sp>
        <p:nvSpPr>
          <p:cNvPr id="8" name="テキスト ボックス 7"/>
          <p:cNvSpPr txBox="1"/>
          <p:nvPr/>
        </p:nvSpPr>
        <p:spPr>
          <a:xfrm>
            <a:off x="3241658" y="1679809"/>
            <a:ext cx="2646878" cy="769441"/>
          </a:xfrm>
          <a:prstGeom prst="rect">
            <a:avLst/>
          </a:prstGeom>
          <a:noFill/>
        </p:spPr>
        <p:txBody>
          <a:bodyPr wrap="none" rtlCol="0">
            <a:spAutoFit/>
          </a:bodyPr>
          <a:lstStyle/>
          <a:p>
            <a:pPr algn="ctr"/>
            <a:r>
              <a:rPr kumimoji="1" lang="ja-JP" altLang="en-US" sz="2400" dirty="0">
                <a:latin typeface="メイリオ"/>
                <a:ea typeface="メイリオ"/>
                <a:cs typeface="メイリオ"/>
              </a:rPr>
              <a:t>時間・空間シェア</a:t>
            </a:r>
            <a:endParaRPr kumimoji="1" lang="en-US" altLang="ja-JP" sz="2400" dirty="0">
              <a:latin typeface="メイリオ"/>
              <a:ea typeface="メイリオ"/>
              <a:cs typeface="メイリオ"/>
            </a:endParaRPr>
          </a:p>
          <a:p>
            <a:pPr algn="ctr"/>
            <a:r>
              <a:rPr lang="ja-JP" altLang="en-US" sz="2000" dirty="0">
                <a:latin typeface="メイリオ"/>
                <a:ea typeface="メイリオ"/>
                <a:cs typeface="メイリオ"/>
              </a:rPr>
              <a:t>都市に賑わいをうむ</a:t>
            </a:r>
            <a:endParaRPr kumimoji="1" lang="ja-JP" altLang="en-US" sz="2000" dirty="0">
              <a:latin typeface="メイリオ"/>
              <a:ea typeface="メイリオ"/>
              <a:cs typeface="メイリオ"/>
            </a:endParaRPr>
          </a:p>
        </p:txBody>
      </p:sp>
      <p:sp>
        <p:nvSpPr>
          <p:cNvPr id="19" name="正方形/長方形 18"/>
          <p:cNvSpPr/>
          <p:nvPr/>
        </p:nvSpPr>
        <p:spPr>
          <a:xfrm>
            <a:off x="794390" y="4523068"/>
            <a:ext cx="3384219" cy="1604990"/>
          </a:xfrm>
          <a:prstGeom prst="rect">
            <a:avLst/>
          </a:prstGeom>
          <a:solidFill>
            <a:schemeClr val="accent1">
              <a:lumMod val="60000"/>
              <a:lumOff val="40000"/>
              <a:alpha val="77000"/>
            </a:schemeClr>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latin typeface="メイリオ"/>
                <a:ea typeface="メイリオ"/>
                <a:cs typeface="メイリオ"/>
              </a:rPr>
              <a:t>人材シェア</a:t>
            </a:r>
            <a:endParaRPr lang="en-US" altLang="ja-JP" sz="2400" dirty="0">
              <a:solidFill>
                <a:schemeClr val="tx1"/>
              </a:solidFill>
              <a:latin typeface="メイリオ"/>
              <a:ea typeface="メイリオ"/>
              <a:cs typeface="メイリオ"/>
            </a:endParaRPr>
          </a:p>
          <a:p>
            <a:pPr algn="ctr"/>
            <a:r>
              <a:rPr lang="ja-JP" altLang="en-US" sz="2000" dirty="0">
                <a:solidFill>
                  <a:schemeClr val="tx1"/>
                </a:solidFill>
                <a:latin typeface="メイリオ"/>
                <a:ea typeface="メイリオ"/>
                <a:cs typeface="メイリオ"/>
              </a:rPr>
              <a:t>コミュニティを広げる</a:t>
            </a:r>
          </a:p>
        </p:txBody>
      </p:sp>
      <p:sp>
        <p:nvSpPr>
          <p:cNvPr id="20" name="正方形/長方形 19"/>
          <p:cNvSpPr/>
          <p:nvPr/>
        </p:nvSpPr>
        <p:spPr>
          <a:xfrm>
            <a:off x="4932364" y="4523068"/>
            <a:ext cx="3442060" cy="1604990"/>
          </a:xfrm>
          <a:prstGeom prst="rect">
            <a:avLst/>
          </a:prstGeom>
          <a:solidFill>
            <a:schemeClr val="accent2">
              <a:lumMod val="60000"/>
              <a:lumOff val="40000"/>
              <a:alpha val="77000"/>
            </a:schemeClr>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latin typeface="メイリオ"/>
                <a:ea typeface="メイリオ"/>
                <a:cs typeface="メイリオ"/>
              </a:rPr>
              <a:t>ライドシェア</a:t>
            </a:r>
            <a:endParaRPr lang="en-US" altLang="ja-JP" sz="2400" dirty="0">
              <a:solidFill>
                <a:schemeClr val="tx1"/>
              </a:solidFill>
              <a:latin typeface="メイリオ"/>
              <a:ea typeface="メイリオ"/>
              <a:cs typeface="メイリオ"/>
            </a:endParaRPr>
          </a:p>
          <a:p>
            <a:pPr algn="ctr"/>
            <a:r>
              <a:rPr lang="ja-JP" altLang="en-US" sz="2000" dirty="0">
                <a:solidFill>
                  <a:schemeClr val="tx1"/>
                </a:solidFill>
                <a:latin typeface="メイリオ"/>
                <a:ea typeface="メイリオ"/>
                <a:cs typeface="メイリオ"/>
              </a:rPr>
              <a:t>移動してほにゃらら</a:t>
            </a:r>
          </a:p>
        </p:txBody>
      </p:sp>
      <p:sp>
        <p:nvSpPr>
          <p:cNvPr id="21" name="右矢印 20"/>
          <p:cNvSpPr/>
          <p:nvPr/>
        </p:nvSpPr>
        <p:spPr>
          <a:xfrm rot="10800000">
            <a:off x="4248726" y="5037392"/>
            <a:ext cx="570307" cy="571024"/>
          </a:xfrm>
          <a:prstGeom prst="rightArrow">
            <a:avLst/>
          </a:prstGeom>
          <a:solidFill>
            <a:schemeClr val="tx1">
              <a:lumMod val="75000"/>
              <a:lumOff val="25000"/>
              <a:alpha val="81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右矢印 21"/>
          <p:cNvSpPr/>
          <p:nvPr/>
        </p:nvSpPr>
        <p:spPr>
          <a:xfrm rot="19528891">
            <a:off x="3243177" y="3806257"/>
            <a:ext cx="948510" cy="571024"/>
          </a:xfrm>
          <a:prstGeom prst="rightArrow">
            <a:avLst/>
          </a:prstGeom>
          <a:solidFill>
            <a:schemeClr val="tx1">
              <a:lumMod val="75000"/>
              <a:lumOff val="25000"/>
              <a:alpha val="81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127313" y="1134238"/>
            <a:ext cx="902811" cy="523220"/>
          </a:xfrm>
          <a:prstGeom prst="rect">
            <a:avLst/>
          </a:prstGeom>
          <a:solidFill>
            <a:srgbClr val="23B085">
              <a:alpha val="68000"/>
            </a:srgbClr>
          </a:solidFill>
          <a:ln w="28575" cmpd="sng">
            <a:solidFill>
              <a:srgbClr val="FFFFFF"/>
            </a:solidFill>
          </a:ln>
        </p:spPr>
        <p:txBody>
          <a:bodyPr wrap="none" rtlCol="0">
            <a:spAutoFit/>
          </a:bodyPr>
          <a:lstStyle/>
          <a:p>
            <a:pPr algn="ctr"/>
            <a:r>
              <a:rPr lang="ja-JP" altLang="en-US" sz="2800" b="1" dirty="0">
                <a:latin typeface="メイリオ"/>
                <a:ea typeface="メイリオ"/>
                <a:cs typeface="メイリオ"/>
              </a:rPr>
              <a:t>商業</a:t>
            </a:r>
            <a:endParaRPr kumimoji="1" lang="ja-JP" altLang="en-US" sz="2800" b="1" dirty="0">
              <a:latin typeface="メイリオ"/>
              <a:ea typeface="メイリオ"/>
              <a:cs typeface="メイリオ"/>
            </a:endParaRPr>
          </a:p>
        </p:txBody>
      </p:sp>
      <p:sp>
        <p:nvSpPr>
          <p:cNvPr id="3" name="正方形/長方形 2"/>
          <p:cNvSpPr/>
          <p:nvPr/>
        </p:nvSpPr>
        <p:spPr>
          <a:xfrm>
            <a:off x="1646517" y="4316225"/>
            <a:ext cx="1620957" cy="523220"/>
          </a:xfrm>
          <a:prstGeom prst="rect">
            <a:avLst/>
          </a:prstGeom>
          <a:solidFill>
            <a:schemeClr val="accent1">
              <a:lumMod val="60000"/>
              <a:lumOff val="40000"/>
              <a:alpha val="73000"/>
            </a:schemeClr>
          </a:solidFill>
          <a:ln w="28575" cmpd="sng">
            <a:solidFill>
              <a:srgbClr val="FFFFFF"/>
            </a:solidFill>
          </a:ln>
        </p:spPr>
        <p:txBody>
          <a:bodyPr wrap="none">
            <a:spAutoFit/>
          </a:bodyPr>
          <a:lstStyle/>
          <a:p>
            <a:pPr lvl="0" algn="ctr"/>
            <a:r>
              <a:rPr lang="ja-JP" altLang="en-US" sz="2800" b="1" dirty="0">
                <a:solidFill>
                  <a:srgbClr val="191919"/>
                </a:solidFill>
                <a:latin typeface="メイリオ"/>
                <a:ea typeface="メイリオ"/>
                <a:cs typeface="メイリオ"/>
              </a:rPr>
              <a:t>福祉教育</a:t>
            </a:r>
            <a:endParaRPr lang="en-US" altLang="ja-JP" sz="2800" b="1" dirty="0">
              <a:solidFill>
                <a:srgbClr val="191919"/>
              </a:solidFill>
              <a:latin typeface="メイリオ"/>
              <a:ea typeface="メイリオ"/>
              <a:cs typeface="メイリオ"/>
            </a:endParaRPr>
          </a:p>
        </p:txBody>
      </p:sp>
      <p:sp>
        <p:nvSpPr>
          <p:cNvPr id="9" name="正方形/長方形 8"/>
          <p:cNvSpPr/>
          <p:nvPr/>
        </p:nvSpPr>
        <p:spPr>
          <a:xfrm>
            <a:off x="6153090" y="4313977"/>
            <a:ext cx="902811" cy="523220"/>
          </a:xfrm>
          <a:prstGeom prst="rect">
            <a:avLst/>
          </a:prstGeom>
          <a:solidFill>
            <a:schemeClr val="accent2">
              <a:lumMod val="60000"/>
              <a:lumOff val="40000"/>
              <a:alpha val="75000"/>
            </a:schemeClr>
          </a:solidFill>
          <a:ln w="28575" cmpd="sng">
            <a:solidFill>
              <a:srgbClr val="FFFFFF"/>
            </a:solidFill>
          </a:ln>
        </p:spPr>
        <p:txBody>
          <a:bodyPr wrap="none">
            <a:spAutoFit/>
          </a:bodyPr>
          <a:lstStyle/>
          <a:p>
            <a:pPr lvl="0" algn="ctr"/>
            <a:r>
              <a:rPr lang="ja-JP" altLang="en-US" sz="2800" b="1" dirty="0">
                <a:solidFill>
                  <a:srgbClr val="191919"/>
                </a:solidFill>
                <a:latin typeface="メイリオ"/>
                <a:ea typeface="メイリオ"/>
                <a:cs typeface="メイリオ"/>
              </a:rPr>
              <a:t>交通</a:t>
            </a:r>
            <a:endParaRPr lang="en-US" altLang="ja-JP" sz="2800" b="1" dirty="0">
              <a:solidFill>
                <a:srgbClr val="191919"/>
              </a:solidFill>
              <a:latin typeface="メイリオ"/>
              <a:ea typeface="メイリオ"/>
              <a:cs typeface="メイリオ"/>
            </a:endParaRPr>
          </a:p>
        </p:txBody>
      </p:sp>
      <p:sp>
        <p:nvSpPr>
          <p:cNvPr id="18" name="右矢印 17"/>
          <p:cNvSpPr/>
          <p:nvPr/>
        </p:nvSpPr>
        <p:spPr>
          <a:xfrm rot="2071109" flipH="1">
            <a:off x="5126284" y="3832168"/>
            <a:ext cx="948510" cy="571024"/>
          </a:xfrm>
          <a:prstGeom prst="rightArrow">
            <a:avLst/>
          </a:prstGeom>
          <a:solidFill>
            <a:schemeClr val="tx1">
              <a:lumMod val="75000"/>
              <a:lumOff val="25000"/>
              <a:alpha val="81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flipV="1">
            <a:off x="548362" y="737112"/>
            <a:ext cx="3091663" cy="45719"/>
          </a:xfrm>
          <a:prstGeom prst="ellipse">
            <a:avLst/>
          </a:prstGeom>
          <a:solidFill>
            <a:srgbClr val="78D9B6">
              <a:alpha val="70000"/>
            </a:srgbClr>
          </a:solidFill>
          <a:ln>
            <a:noFill/>
          </a:ln>
          <a:effectLst>
            <a:glow rad="203200">
              <a:srgbClr val="78D9B6">
                <a:alpha val="7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タイトル 1"/>
          <p:cNvSpPr>
            <a:spLocks noGrp="1"/>
          </p:cNvSpPr>
          <p:nvPr>
            <p:ph type="title"/>
          </p:nvPr>
        </p:nvSpPr>
        <p:spPr>
          <a:xfrm>
            <a:off x="0" y="0"/>
            <a:ext cx="4107897" cy="1143000"/>
          </a:xfrm>
          <a:noFill/>
          <a:effectLst>
            <a:softEdge rad="127000"/>
          </a:effectLst>
        </p:spPr>
        <p:txBody>
          <a:bodyPr>
            <a:normAutofit/>
          </a:bodyPr>
          <a:lstStyle/>
          <a:p>
            <a:r>
              <a:rPr kumimoji="1" lang="ja-JP" altLang="en-US" sz="3600" dirty="0">
                <a:uFill>
                  <a:solidFill>
                    <a:srgbClr val="78D9B6"/>
                  </a:solidFill>
                </a:uFill>
                <a:latin typeface="メイリオ"/>
                <a:ea typeface="メイリオ"/>
                <a:cs typeface="メイリオ"/>
              </a:rPr>
              <a:t>都市の理想像</a:t>
            </a:r>
          </a:p>
        </p:txBody>
      </p:sp>
      <p:sp>
        <p:nvSpPr>
          <p:cNvPr id="25" name="テキスト ボックス 24"/>
          <p:cNvSpPr txBox="1"/>
          <p:nvPr/>
        </p:nvSpPr>
        <p:spPr>
          <a:xfrm>
            <a:off x="524961" y="1474414"/>
            <a:ext cx="8126345" cy="1246495"/>
          </a:xfrm>
          <a:prstGeom prst="rect">
            <a:avLst/>
          </a:prstGeom>
          <a:noFill/>
        </p:spPr>
        <p:txBody>
          <a:bodyPr wrap="none" rtlCol="0">
            <a:spAutoFit/>
          </a:bodyPr>
          <a:lstStyle/>
          <a:p>
            <a:r>
              <a:rPr kumimoji="1" lang="en-US" altLang="ja-JP" sz="7500" b="1" dirty="0" smtClean="0">
                <a:solidFill>
                  <a:schemeClr val="accent1">
                    <a:lumMod val="50000"/>
                  </a:schemeClr>
                </a:solidFill>
                <a:effectLst>
                  <a:glow rad="241300">
                    <a:schemeClr val="accent1">
                      <a:satMod val="175000"/>
                      <a:alpha val="40000"/>
                    </a:schemeClr>
                  </a:glow>
                </a:effectLst>
                <a:latin typeface="Monotype Corsiva"/>
                <a:cs typeface="Monotype Corsiva"/>
              </a:rPr>
              <a:t>Sharing City </a:t>
            </a:r>
            <a:r>
              <a:rPr kumimoji="1" lang="en-US" altLang="ja-JP" sz="7500" b="1" dirty="0" err="1" smtClean="0">
                <a:solidFill>
                  <a:schemeClr val="accent1">
                    <a:lumMod val="50000"/>
                  </a:schemeClr>
                </a:solidFill>
                <a:effectLst>
                  <a:glow rad="241300">
                    <a:schemeClr val="accent1">
                      <a:satMod val="175000"/>
                      <a:alpha val="40000"/>
                    </a:schemeClr>
                  </a:glow>
                </a:effectLst>
                <a:latin typeface="Monotype Corsiva"/>
                <a:cs typeface="Monotype Corsiva"/>
              </a:rPr>
              <a:t>Tsuchiura</a:t>
            </a:r>
            <a:endParaRPr kumimoji="1" lang="ja-JP" altLang="en-US" sz="7500" b="1" dirty="0">
              <a:solidFill>
                <a:schemeClr val="accent1">
                  <a:lumMod val="50000"/>
                </a:schemeClr>
              </a:solidFill>
              <a:effectLst>
                <a:glow rad="241300">
                  <a:schemeClr val="accent1">
                    <a:satMod val="175000"/>
                    <a:alpha val="40000"/>
                  </a:schemeClr>
                </a:glow>
              </a:effectLst>
              <a:latin typeface="Monotype Corsiva"/>
              <a:cs typeface="Monotype Corsiva"/>
            </a:endParaRPr>
          </a:p>
        </p:txBody>
      </p:sp>
    </p:spTree>
    <p:extLst>
      <p:ext uri="{BB962C8B-B14F-4D97-AF65-F5344CB8AC3E}">
        <p14:creationId xmlns:p14="http://schemas.microsoft.com/office/powerpoint/2010/main" val="23374954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タイトル 1"/>
          <p:cNvSpPr txBox="1">
            <a:spLocks/>
          </p:cNvSpPr>
          <p:nvPr/>
        </p:nvSpPr>
        <p:spPr>
          <a:xfrm>
            <a:off x="0" y="16974"/>
            <a:ext cx="9144000" cy="900000"/>
          </a:xfrm>
          <a:prstGeom prst="rect">
            <a:avLst/>
          </a:prstGeom>
          <a:solidFill>
            <a:srgbClr val="62C43C"/>
          </a:solidFill>
          <a:ln>
            <a:solidFill>
              <a:srgbClr val="62C43C"/>
            </a:solidFill>
          </a:ln>
          <a:effectLst>
            <a:softEdge rad="127000"/>
          </a:effectLst>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smtClean="0">
                <a:solidFill>
                  <a:srgbClr val="525252"/>
                </a:solidFill>
                <a:latin typeface="メイリオ"/>
                <a:ea typeface="メイリオ"/>
                <a:cs typeface="メイリオ"/>
              </a:rPr>
              <a:t>参考事例</a:t>
            </a:r>
            <a:endParaRPr lang="ja-JP" altLang="en-US" sz="3600" dirty="0">
              <a:solidFill>
                <a:srgbClr val="525252"/>
              </a:solidFill>
              <a:latin typeface="メイリオ"/>
              <a:ea typeface="メイリオ"/>
              <a:cs typeface="メイリオ"/>
            </a:endParaRPr>
          </a:p>
        </p:txBody>
      </p:sp>
      <p:pic>
        <p:nvPicPr>
          <p:cNvPr id="41" name="図 40" descr="202694-20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7" y="0"/>
            <a:ext cx="949360" cy="949360"/>
          </a:xfrm>
          <a:prstGeom prst="rect">
            <a:avLst/>
          </a:prstGeom>
        </p:spPr>
      </p:pic>
      <p:pic>
        <p:nvPicPr>
          <p:cNvPr id="2" name="図 1" descr="mei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77" y="923703"/>
            <a:ext cx="4519212" cy="5882997"/>
          </a:xfrm>
          <a:prstGeom prst="rect">
            <a:avLst/>
          </a:prstGeom>
        </p:spPr>
      </p:pic>
      <p:sp>
        <p:nvSpPr>
          <p:cNvPr id="32" name="角丸四角形 31"/>
          <p:cNvSpPr/>
          <p:nvPr/>
        </p:nvSpPr>
        <p:spPr>
          <a:xfrm>
            <a:off x="4695481" y="1192969"/>
            <a:ext cx="4323433" cy="5408484"/>
          </a:xfrm>
          <a:prstGeom prst="roundRect">
            <a:avLst>
              <a:gd name="adj" fmla="val 5624"/>
            </a:avLst>
          </a:prstGeom>
          <a:solidFill>
            <a:schemeClr val="bg1">
              <a:alpha val="50000"/>
            </a:schemeClr>
          </a:solidFill>
          <a:ln>
            <a:solidFill>
              <a:srgbClr val="62C43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kumimoji="1" lang="en-US" altLang="ja-JP" sz="2800" dirty="0" smtClean="0">
              <a:solidFill>
                <a:schemeClr val="tx1"/>
              </a:solidFill>
              <a:latin typeface="メイリオ" panose="020B0604030504040204" pitchFamily="50" charset="-128"/>
              <a:ea typeface="メイリオ" panose="020B0604030504040204" pitchFamily="50" charset="-128"/>
            </a:endParaRPr>
          </a:p>
        </p:txBody>
      </p:sp>
      <p:sp>
        <p:nvSpPr>
          <p:cNvPr id="3" name="正方形/長方形 2"/>
          <p:cNvSpPr/>
          <p:nvPr/>
        </p:nvSpPr>
        <p:spPr>
          <a:xfrm>
            <a:off x="4990998" y="1595358"/>
            <a:ext cx="3732398" cy="4893647"/>
          </a:xfrm>
          <a:prstGeom prst="rect">
            <a:avLst/>
          </a:prstGeom>
        </p:spPr>
        <p:txBody>
          <a:bodyPr wrap="square">
            <a:spAutoFit/>
          </a:bodyPr>
          <a:lstStyle/>
          <a:p>
            <a:pPr algn="ctr"/>
            <a:r>
              <a:rPr lang="ja-JP" altLang="en-US" sz="2800" dirty="0">
                <a:latin typeface="メイリオ" panose="020B0604030504040204" pitchFamily="50" charset="-128"/>
                <a:ea typeface="メイリオ" panose="020B0604030504040204" pitchFamily="50" charset="-128"/>
              </a:rPr>
              <a:t>主催</a:t>
            </a:r>
            <a:endParaRPr lang="en-US" altLang="ja-JP" sz="2400" dirty="0">
              <a:latin typeface="メイリオ" panose="020B0604030504040204" pitchFamily="50" charset="-128"/>
              <a:ea typeface="メイリオ" panose="020B0604030504040204" pitchFamily="50" charset="-128"/>
            </a:endParaRPr>
          </a:p>
          <a:p>
            <a:pPr algn="ctr"/>
            <a:r>
              <a:rPr lang="en-US" altLang="ja-JP" sz="2400" dirty="0" smtClean="0">
                <a:solidFill>
                  <a:srgbClr val="191919"/>
                </a:solidFill>
                <a:latin typeface="メイリオ"/>
                <a:cs typeface="メイリオ"/>
              </a:rPr>
              <a:t>(</a:t>
            </a:r>
            <a:r>
              <a:rPr lang="ja-JP" altLang="en-US" sz="2400" dirty="0" smtClean="0">
                <a:solidFill>
                  <a:srgbClr val="191919"/>
                </a:solidFill>
                <a:latin typeface="メイリオ"/>
                <a:cs typeface="メイリオ"/>
              </a:rPr>
              <a:t>株</a:t>
            </a:r>
            <a:r>
              <a:rPr lang="en-US" altLang="ja-JP" sz="2400" dirty="0" smtClean="0">
                <a:solidFill>
                  <a:srgbClr val="191919"/>
                </a:solidFill>
                <a:latin typeface="メイリオ"/>
                <a:cs typeface="メイリオ"/>
              </a:rPr>
              <a:t>)JR</a:t>
            </a:r>
            <a:r>
              <a:rPr lang="ja-JP" altLang="en-US" sz="2400" dirty="0" smtClean="0">
                <a:solidFill>
                  <a:srgbClr val="191919"/>
                </a:solidFill>
                <a:latin typeface="メイリオ"/>
                <a:cs typeface="メイリオ"/>
              </a:rPr>
              <a:t>博多シティ</a:t>
            </a:r>
            <a:endParaRPr lang="en-US" altLang="ja-JP" sz="2400" dirty="0" smtClean="0">
              <a:solidFill>
                <a:srgbClr val="191919"/>
              </a:solidFill>
              <a:latin typeface="メイリオ"/>
              <a:cs typeface="メイリオ"/>
            </a:endParaRPr>
          </a:p>
          <a:p>
            <a:pPr algn="ctr"/>
            <a:r>
              <a:rPr lang="en-US" altLang="ja-JP" sz="2400" dirty="0" smtClean="0">
                <a:solidFill>
                  <a:srgbClr val="191919"/>
                </a:solidFill>
                <a:latin typeface="メイリオ"/>
                <a:cs typeface="メイリオ"/>
              </a:rPr>
              <a:t>(</a:t>
            </a:r>
            <a:r>
              <a:rPr lang="ja-JP" altLang="en-US" sz="2400" dirty="0" smtClean="0">
                <a:solidFill>
                  <a:srgbClr val="191919"/>
                </a:solidFill>
                <a:latin typeface="メイリオ"/>
                <a:cs typeface="メイリオ"/>
              </a:rPr>
              <a:t>株</a:t>
            </a:r>
            <a:r>
              <a:rPr lang="en-US" altLang="ja-JP" sz="2400" dirty="0" smtClean="0">
                <a:solidFill>
                  <a:srgbClr val="191919"/>
                </a:solidFill>
                <a:latin typeface="メイリオ"/>
                <a:cs typeface="メイリオ"/>
              </a:rPr>
              <a:t>)</a:t>
            </a:r>
            <a:r>
              <a:rPr lang="ja-JP" altLang="en-US" sz="2400" dirty="0" smtClean="0">
                <a:solidFill>
                  <a:srgbClr val="191919"/>
                </a:solidFill>
                <a:latin typeface="メイリオ"/>
                <a:cs typeface="メイリオ"/>
              </a:rPr>
              <a:t>ぐるなび </a:t>
            </a:r>
            <a:r>
              <a:rPr lang="en-US" altLang="ja-JP" sz="2400" dirty="0" smtClean="0">
                <a:latin typeface="メイリオ" panose="020B0604030504040204" pitchFamily="50" charset="-128"/>
                <a:ea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rPr>
              <a:t>株</a:t>
            </a:r>
            <a:r>
              <a:rPr lang="en-US" altLang="ja-JP" sz="2400" dirty="0" smtClean="0">
                <a:latin typeface="メイリオ" panose="020B0604030504040204" pitchFamily="50" charset="-128"/>
                <a:ea typeface="メイリオ" panose="020B0604030504040204" pitchFamily="50" charset="-128"/>
              </a:rPr>
              <a:t>)JR</a:t>
            </a:r>
            <a:r>
              <a:rPr lang="ja-JP" altLang="en-US" sz="2400" dirty="0" smtClean="0">
                <a:latin typeface="メイリオ" panose="020B0604030504040204" pitchFamily="50" charset="-128"/>
                <a:ea typeface="メイリオ" panose="020B0604030504040204" pitchFamily="50" charset="-128"/>
              </a:rPr>
              <a:t>九州</a:t>
            </a:r>
            <a:endParaRPr lang="en-US" altLang="ja-JP" sz="2400" dirty="0" smtClean="0">
              <a:latin typeface="メイリオ"/>
              <a:cs typeface="メイリオ"/>
            </a:endParaRPr>
          </a:p>
          <a:p>
            <a:endParaRPr lang="en-US" altLang="ja-JP" sz="1600" dirty="0" smtClean="0">
              <a:solidFill>
                <a:srgbClr val="191919"/>
              </a:solidFill>
              <a:latin typeface="メイリオ"/>
              <a:cs typeface="メイリオ"/>
            </a:endParaRPr>
          </a:p>
          <a:p>
            <a:pPr algn="ctr"/>
            <a:r>
              <a:rPr lang="ja-JP" altLang="en-US" sz="2800" dirty="0" smtClean="0">
                <a:latin typeface="メイリオ" panose="020B0604030504040204" pitchFamily="50" charset="-128"/>
                <a:ea typeface="メイリオ" panose="020B0604030504040204" pitchFamily="50" charset="-128"/>
              </a:rPr>
              <a:t>目的</a:t>
            </a:r>
            <a:endParaRPr lang="en-US" altLang="ja-JP" sz="2800" dirty="0">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九州の農業の</a:t>
            </a:r>
            <a:r>
              <a:rPr lang="ja-JP" altLang="en-US" sz="2400" dirty="0">
                <a:solidFill>
                  <a:srgbClr val="FF6600"/>
                </a:solidFill>
                <a:latin typeface="メイリオ" panose="020B0604030504040204" pitchFamily="50" charset="-128"/>
                <a:ea typeface="メイリオ" panose="020B0604030504040204" pitchFamily="50" charset="-128"/>
              </a:rPr>
              <a:t>元気作り</a:t>
            </a:r>
            <a:endParaRPr lang="en-US" altLang="ja-JP" sz="2400" dirty="0">
              <a:solidFill>
                <a:srgbClr val="FF6600"/>
              </a:solidFill>
              <a:latin typeface="メイリオ" panose="020B0604030504040204" pitchFamily="50" charset="-128"/>
              <a:ea typeface="メイリオ" panose="020B0604030504040204" pitchFamily="50" charset="-128"/>
            </a:endParaRPr>
          </a:p>
          <a:p>
            <a:pPr algn="ctr"/>
            <a:endParaRPr lang="ja-JP" altLang="en-US" sz="1600" dirty="0">
              <a:solidFill>
                <a:srgbClr val="FF6600"/>
              </a:solidFill>
              <a:latin typeface="メイリオ" panose="020B0604030504040204" pitchFamily="50" charset="-128"/>
              <a:ea typeface="メイリオ" panose="020B0604030504040204" pitchFamily="50" charset="-128"/>
            </a:endParaRPr>
          </a:p>
          <a:p>
            <a:pPr algn="ctr"/>
            <a:r>
              <a:rPr lang="ja-JP" altLang="en-US" sz="2800" dirty="0">
                <a:latin typeface="メイリオ" panose="020B0604030504040204" pitchFamily="50" charset="-128"/>
                <a:ea typeface="メイリオ" panose="020B0604030504040204" pitchFamily="50" charset="-128"/>
              </a:rPr>
              <a:t>期間</a:t>
            </a:r>
            <a:endParaRPr lang="en-US" altLang="ja-JP" sz="2800" dirty="0">
              <a:latin typeface="メイリオ" panose="020B0604030504040204" pitchFamily="50" charset="-128"/>
              <a:ea typeface="メイリオ" panose="020B0604030504040204" pitchFamily="50" charset="-128"/>
            </a:endParaRPr>
          </a:p>
          <a:p>
            <a:pPr algn="ctr"/>
            <a:r>
              <a:rPr lang="en-US" altLang="ja-JP" sz="2400" dirty="0">
                <a:latin typeface="メイリオ" panose="020B0604030504040204" pitchFamily="50" charset="-128"/>
                <a:ea typeface="メイリオ" panose="020B0604030504040204" pitchFamily="50" charset="-128"/>
              </a:rPr>
              <a:t>5</a:t>
            </a:r>
            <a:r>
              <a:rPr lang="ja-JP" altLang="en-US" sz="2400" dirty="0">
                <a:latin typeface="メイリオ" panose="020B0604030504040204" pitchFamily="50" charset="-128"/>
                <a:ea typeface="メイリオ" panose="020B0604030504040204" pitchFamily="50" charset="-128"/>
              </a:rPr>
              <a:t>月</a:t>
            </a:r>
            <a:r>
              <a:rPr lang="en-US" altLang="ja-JP" sz="2400" dirty="0">
                <a:latin typeface="メイリオ" panose="020B0604030504040204" pitchFamily="50" charset="-128"/>
                <a:ea typeface="メイリオ" panose="020B0604030504040204" pitchFamily="50" charset="-128"/>
              </a:rPr>
              <a:t>〜10</a:t>
            </a:r>
            <a:r>
              <a:rPr lang="ja-JP" altLang="en-US" sz="2400" dirty="0">
                <a:latin typeface="メイリオ" panose="020B0604030504040204" pitchFamily="50" charset="-128"/>
                <a:ea typeface="メイリオ" panose="020B0604030504040204" pitchFamily="50" charset="-128"/>
              </a:rPr>
              <a:t>月、</a:t>
            </a:r>
            <a:r>
              <a:rPr lang="en-US" altLang="ja-JP" sz="2400" dirty="0">
                <a:latin typeface="メイリオ" panose="020B0604030504040204" pitchFamily="50" charset="-128"/>
                <a:ea typeface="メイリオ" panose="020B0604030504040204" pitchFamily="50" charset="-128"/>
              </a:rPr>
              <a:t>2</a:t>
            </a:r>
            <a:r>
              <a:rPr lang="ja-JP" altLang="en-US" sz="2400" dirty="0">
                <a:latin typeface="メイリオ" panose="020B0604030504040204" pitchFamily="50" charset="-128"/>
                <a:ea typeface="メイリオ" panose="020B0604030504040204" pitchFamily="50" charset="-128"/>
              </a:rPr>
              <a:t>月の月一回</a:t>
            </a:r>
            <a:endParaRPr lang="en-US" altLang="ja-JP" sz="2400"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pPr algn="ctr"/>
            <a:r>
              <a:rPr lang="ja-JP" altLang="en-US" sz="2800" dirty="0">
                <a:latin typeface="メイリオ" panose="020B0604030504040204" pitchFamily="50" charset="-128"/>
                <a:ea typeface="メイリオ" panose="020B0604030504040204" pitchFamily="50" charset="-128"/>
              </a:rPr>
              <a:t>内容</a:t>
            </a:r>
            <a:endParaRPr lang="en-US" altLang="ja-JP" sz="2800" dirty="0">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毎月</a:t>
            </a:r>
            <a:r>
              <a:rPr lang="ja-JP" altLang="en-US" sz="2400" dirty="0">
                <a:solidFill>
                  <a:srgbClr val="FF6600"/>
                </a:solidFill>
                <a:latin typeface="メイリオ" panose="020B0604030504040204" pitchFamily="50" charset="-128"/>
                <a:ea typeface="メイリオ" panose="020B0604030504040204" pitchFamily="50" charset="-128"/>
              </a:rPr>
              <a:t>地元野菜</a:t>
            </a:r>
            <a:r>
              <a:rPr lang="ja-JP" altLang="en-US" sz="2400" dirty="0">
                <a:latin typeface="メイリオ" panose="020B0604030504040204" pitchFamily="50" charset="-128"/>
                <a:ea typeface="メイリオ" panose="020B0604030504040204" pitchFamily="50" charset="-128"/>
              </a:rPr>
              <a:t>を人気</a:t>
            </a:r>
            <a:endParaRPr lang="en-US" altLang="ja-JP" sz="2400" dirty="0">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シェフが調理する企画</a:t>
            </a:r>
            <a:endParaRPr lang="en-US" altLang="ja-JP" sz="2400" dirty="0">
              <a:latin typeface="メイリオ" panose="020B0604030504040204" pitchFamily="50" charset="-128"/>
              <a:ea typeface="メイリオ" panose="020B0604030504040204" pitchFamily="50" charset="-128"/>
            </a:endParaRPr>
          </a:p>
        </p:txBody>
      </p:sp>
      <p:grpSp>
        <p:nvGrpSpPr>
          <p:cNvPr id="8" name="図形グループ 7"/>
          <p:cNvGrpSpPr/>
          <p:nvPr/>
        </p:nvGrpSpPr>
        <p:grpSpPr>
          <a:xfrm>
            <a:off x="7565692" y="99748"/>
            <a:ext cx="1648770" cy="1301337"/>
            <a:chOff x="7390543" y="144363"/>
            <a:chExt cx="1648770" cy="1301337"/>
          </a:xfrm>
        </p:grpSpPr>
        <p:sp>
          <p:nvSpPr>
            <p:cNvPr id="9" name="円/楕円 8"/>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0" name="図形グループ 9"/>
            <p:cNvGrpSpPr/>
            <p:nvPr/>
          </p:nvGrpSpPr>
          <p:grpSpPr>
            <a:xfrm>
              <a:off x="7552261" y="144363"/>
              <a:ext cx="1303216" cy="1301337"/>
              <a:chOff x="4690951" y="647548"/>
              <a:chExt cx="1303216" cy="1301337"/>
            </a:xfrm>
          </p:grpSpPr>
          <p:grpSp>
            <p:nvGrpSpPr>
              <p:cNvPr id="12" name="図形グループ 11"/>
              <p:cNvGrpSpPr/>
              <p:nvPr/>
            </p:nvGrpSpPr>
            <p:grpSpPr>
              <a:xfrm>
                <a:off x="4690951" y="1229090"/>
                <a:ext cx="1303216" cy="719795"/>
                <a:chOff x="4690951" y="1229090"/>
                <a:chExt cx="1303216" cy="719795"/>
              </a:xfrm>
            </p:grpSpPr>
            <p:pic>
              <p:nvPicPr>
                <p:cNvPr id="14" name="図 13" descr="119059m.jpg"/>
                <p:cNvPicPr>
                  <a:picLocks noChangeAspect="1"/>
                </p:cNvPicPr>
                <p:nvPr/>
              </p:nvPicPr>
              <p:blipFill>
                <a:blip r:embed="rId4" cstate="screen">
                  <a:extLst>
                    <a:ext uri="{BEBA8EAE-BF5A-486C-A8C5-ECC9F3942E4B}">
                      <a14:imgProps xmlns:a14="http://schemas.microsoft.com/office/drawing/2010/main">
                        <a14:imgLayer r:embed="rId5">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15" name="図 14" descr="119059m.jpg"/>
                <p:cNvPicPr>
                  <a:picLocks noChangeAspect="1"/>
                </p:cNvPicPr>
                <p:nvPr/>
              </p:nvPicPr>
              <p:blipFill>
                <a:blip r:embed="rId4" cstate="screen">
                  <a:extLst>
                    <a:ext uri="{BEBA8EAE-BF5A-486C-A8C5-ECC9F3942E4B}">
                      <a14:imgProps xmlns:a14="http://schemas.microsoft.com/office/drawing/2010/main">
                        <a14:imgLayer r:embed="rId6">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13" name="図 12" descr="30571.png"/>
              <p:cNvPicPr>
                <a:picLocks noChangeAspect="1"/>
              </p:cNvPicPr>
              <p:nvPr/>
            </p:nvPicPr>
            <p:blipFill>
              <a:blip r:embed="rId7" cstate="screen">
                <a:duotone>
                  <a:schemeClr val="accent1">
                    <a:shade val="45000"/>
                    <a:satMod val="135000"/>
                  </a:schemeClr>
                  <a:prstClr val="white"/>
                </a:duotone>
                <a:alphaModFix/>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11" name="角丸四角形 10"/>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時間・空間シェア</a:t>
              </a:r>
              <a:endParaRPr kumimoji="1" lang="en-US" altLang="ja-JP" dirty="0" smtClean="0">
                <a:solidFill>
                  <a:schemeClr val="bg1"/>
                </a:solidFill>
              </a:endParaRPr>
            </a:p>
          </p:txBody>
        </p:sp>
      </p:grpSp>
      <p:sp>
        <p:nvSpPr>
          <p:cNvPr id="37" name="テキスト ボックス 36"/>
          <p:cNvSpPr txBox="1"/>
          <p:nvPr/>
        </p:nvSpPr>
        <p:spPr>
          <a:xfrm>
            <a:off x="5019495" y="1008303"/>
            <a:ext cx="3675405" cy="461665"/>
          </a:xfrm>
          <a:prstGeom prst="rect">
            <a:avLst/>
          </a:prstGeom>
          <a:solidFill>
            <a:schemeClr val="bg1"/>
          </a:solidFill>
          <a:ln w="28575">
            <a:solidFill>
              <a:srgbClr val="62C43C"/>
            </a:solidFill>
          </a:ln>
        </p:spPr>
        <p:txBody>
          <a:bodyPr wrap="none" rtlCol="0">
            <a:spAutoFit/>
          </a:bodyPr>
          <a:lstStyle/>
          <a:p>
            <a:pPr algn="ctr"/>
            <a:r>
              <a:rPr lang="ja-JP" altLang="en-US" sz="2400" dirty="0" smtClean="0">
                <a:latin typeface="メイリオ" panose="020B0604030504040204" pitchFamily="50" charset="-128"/>
                <a:ea typeface="メイリオ" panose="020B0604030504040204" pitchFamily="50" charset="-128"/>
              </a:rPr>
              <a:t>博多</a:t>
            </a:r>
            <a:r>
              <a:rPr lang="en-US" altLang="ja-JP" sz="2400" dirty="0" smtClean="0">
                <a:latin typeface="メイリオ" panose="020B0604030504040204" pitchFamily="50" charset="-128"/>
                <a:ea typeface="メイリオ" panose="020B0604030504040204" pitchFamily="50" charset="-128"/>
              </a:rPr>
              <a:t>FARMERS’ MARKET</a:t>
            </a:r>
            <a:endParaRPr kumimoji="1"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44187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タイトル 1"/>
          <p:cNvSpPr txBox="1">
            <a:spLocks/>
          </p:cNvSpPr>
          <p:nvPr/>
        </p:nvSpPr>
        <p:spPr>
          <a:xfrm>
            <a:off x="0" y="16974"/>
            <a:ext cx="9144000" cy="900000"/>
          </a:xfrm>
          <a:prstGeom prst="rect">
            <a:avLst/>
          </a:prstGeom>
          <a:solidFill>
            <a:srgbClr val="62C43C"/>
          </a:solidFill>
          <a:ln>
            <a:solidFill>
              <a:srgbClr val="62C43C"/>
            </a:solidFill>
          </a:ln>
          <a:effectLst>
            <a:softEdge rad="127000"/>
          </a:effectLst>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smtClean="0">
                <a:solidFill>
                  <a:srgbClr val="525252"/>
                </a:solidFill>
                <a:latin typeface="メイリオ"/>
                <a:ea typeface="メイリオ"/>
                <a:cs typeface="メイリオ"/>
              </a:rPr>
              <a:t>空き空間が持つ可能性</a:t>
            </a:r>
            <a:endParaRPr lang="ja-JP" altLang="en-US" sz="3600" dirty="0">
              <a:solidFill>
                <a:srgbClr val="525252"/>
              </a:solidFill>
              <a:latin typeface="メイリオ"/>
              <a:ea typeface="メイリオ"/>
              <a:cs typeface="メイリオ"/>
            </a:endParaRPr>
          </a:p>
        </p:txBody>
      </p:sp>
      <p:pic>
        <p:nvPicPr>
          <p:cNvPr id="41" name="図 40" descr="202694-20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7" y="0"/>
            <a:ext cx="949360" cy="949360"/>
          </a:xfrm>
          <a:prstGeom prst="rect">
            <a:avLst/>
          </a:prstGeom>
        </p:spPr>
      </p:pic>
      <p:pic>
        <p:nvPicPr>
          <p:cNvPr id="3" name="図 2" descr="E9A785E58C97E38391E383BCE382B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1168" y="1401085"/>
            <a:ext cx="4506383" cy="2474770"/>
          </a:xfrm>
          <a:prstGeom prst="rect">
            <a:avLst/>
          </a:prstGeom>
        </p:spPr>
      </p:pic>
      <p:sp>
        <p:nvSpPr>
          <p:cNvPr id="4" name="テキスト ボックス 3"/>
          <p:cNvSpPr txBox="1"/>
          <p:nvPr/>
        </p:nvSpPr>
        <p:spPr>
          <a:xfrm>
            <a:off x="1083814" y="4566823"/>
            <a:ext cx="7241743" cy="523220"/>
          </a:xfrm>
          <a:prstGeom prst="rect">
            <a:avLst/>
          </a:prstGeom>
          <a:noFill/>
        </p:spPr>
        <p:txBody>
          <a:bodyPr wrap="square" rtlCol="0">
            <a:spAutoFit/>
          </a:bodyPr>
          <a:lstStyle/>
          <a:p>
            <a:r>
              <a:rPr kumimoji="1" lang="ja-JP" altLang="en-US" sz="2800" dirty="0" smtClean="0">
                <a:latin typeface="メイリオ"/>
                <a:ea typeface="メイリオ"/>
                <a:cs typeface="メイリオ"/>
              </a:rPr>
              <a:t>ほかに</a:t>
            </a:r>
            <a:r>
              <a:rPr lang="ja-JP" altLang="en-US" sz="2800" dirty="0" smtClean="0">
                <a:latin typeface="メイリオ"/>
                <a:ea typeface="メイリオ"/>
                <a:cs typeface="メイリオ"/>
              </a:rPr>
              <a:t>も</a:t>
            </a:r>
            <a:r>
              <a:rPr kumimoji="1" lang="ja-JP" altLang="en-US" sz="2800" dirty="0" smtClean="0">
                <a:latin typeface="メイリオ"/>
                <a:ea typeface="メイリオ"/>
                <a:cs typeface="メイリオ"/>
              </a:rPr>
              <a:t>さんぱる</a:t>
            </a:r>
            <a:r>
              <a:rPr lang="ja-JP" altLang="en-US" sz="2800" dirty="0" smtClean="0">
                <a:latin typeface="メイリオ"/>
                <a:ea typeface="メイリオ"/>
                <a:cs typeface="メイリオ"/>
              </a:rPr>
              <a:t>やモール</a:t>
            </a:r>
            <a:r>
              <a:rPr kumimoji="1" lang="en-US" altLang="ja-JP" sz="2800" dirty="0" smtClean="0">
                <a:latin typeface="メイリオ"/>
                <a:ea typeface="メイリオ"/>
                <a:cs typeface="メイリオ"/>
              </a:rPr>
              <a:t>505</a:t>
            </a:r>
            <a:r>
              <a:rPr lang="ja-JP" altLang="en-US" sz="2800" dirty="0" smtClean="0">
                <a:latin typeface="メイリオ"/>
                <a:ea typeface="メイリオ"/>
                <a:cs typeface="メイリオ"/>
              </a:rPr>
              <a:t>など・・・</a:t>
            </a:r>
            <a:endParaRPr kumimoji="1" lang="en-US" altLang="ja-JP" sz="2800" dirty="0" smtClean="0">
              <a:latin typeface="メイリオ"/>
              <a:ea typeface="メイリオ"/>
              <a:cs typeface="メイリオ"/>
            </a:endParaRPr>
          </a:p>
        </p:txBody>
      </p:sp>
      <p:sp>
        <p:nvSpPr>
          <p:cNvPr id="8" name="タイトル 1"/>
          <p:cNvSpPr txBox="1">
            <a:spLocks/>
          </p:cNvSpPr>
          <p:nvPr/>
        </p:nvSpPr>
        <p:spPr>
          <a:xfrm>
            <a:off x="818441" y="5964262"/>
            <a:ext cx="7507117" cy="731809"/>
          </a:xfrm>
          <a:prstGeom prst="rect">
            <a:avLst/>
          </a:prstGeom>
          <a:solidFill>
            <a:schemeClr val="bg1"/>
          </a:solidFill>
          <a:ln w="38100">
            <a:solidFill>
              <a:srgbClr val="FF71A3"/>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smtClean="0">
                <a:latin typeface="メイリオ" panose="020B0604030504040204" pitchFamily="50" charset="-128"/>
                <a:ea typeface="メイリオ" panose="020B0604030504040204" pitchFamily="50" charset="-128"/>
              </a:rPr>
              <a:t>空き空間は今後も増える</a:t>
            </a:r>
            <a:endParaRPr lang="ja-JP" altLang="en-US" sz="3200" dirty="0">
              <a:latin typeface="メイリオ" panose="020B0604030504040204" pitchFamily="50" charset="-128"/>
              <a:ea typeface="メイリオ" panose="020B0604030504040204" pitchFamily="50" charset="-128"/>
            </a:endParaRPr>
          </a:p>
        </p:txBody>
      </p:sp>
      <p:grpSp>
        <p:nvGrpSpPr>
          <p:cNvPr id="9" name="図形グループ 8"/>
          <p:cNvGrpSpPr/>
          <p:nvPr/>
        </p:nvGrpSpPr>
        <p:grpSpPr>
          <a:xfrm>
            <a:off x="7565692" y="99748"/>
            <a:ext cx="1648770" cy="1301337"/>
            <a:chOff x="7390543" y="144363"/>
            <a:chExt cx="1648770" cy="1301337"/>
          </a:xfrm>
        </p:grpSpPr>
        <p:sp>
          <p:nvSpPr>
            <p:cNvPr id="10" name="円/楕円 9"/>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1" name="図形グループ 10"/>
            <p:cNvGrpSpPr/>
            <p:nvPr/>
          </p:nvGrpSpPr>
          <p:grpSpPr>
            <a:xfrm>
              <a:off x="7552261" y="144363"/>
              <a:ext cx="1303216" cy="1301337"/>
              <a:chOff x="4690951" y="647548"/>
              <a:chExt cx="1303216" cy="1301337"/>
            </a:xfrm>
          </p:grpSpPr>
          <p:grpSp>
            <p:nvGrpSpPr>
              <p:cNvPr id="13" name="図形グループ 12"/>
              <p:cNvGrpSpPr/>
              <p:nvPr/>
            </p:nvGrpSpPr>
            <p:grpSpPr>
              <a:xfrm>
                <a:off x="4690951" y="1229090"/>
                <a:ext cx="1303216" cy="719795"/>
                <a:chOff x="4690951" y="1229090"/>
                <a:chExt cx="1303216" cy="719795"/>
              </a:xfrm>
            </p:grpSpPr>
            <p:pic>
              <p:nvPicPr>
                <p:cNvPr id="15" name="図 14" descr="119059m.jpg"/>
                <p:cNvPicPr>
                  <a:picLocks noChangeAspect="1"/>
                </p:cNvPicPr>
                <p:nvPr/>
              </p:nvPicPr>
              <p:blipFill>
                <a:blip r:embed="rId4" cstate="screen">
                  <a:extLst>
                    <a:ext uri="{BEBA8EAE-BF5A-486C-A8C5-ECC9F3942E4B}">
                      <a14:imgProps xmlns:a14="http://schemas.microsoft.com/office/drawing/2010/main">
                        <a14:imgLayer r:embed="rId5">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16" name="図 15" descr="119059m.jpg"/>
                <p:cNvPicPr>
                  <a:picLocks noChangeAspect="1"/>
                </p:cNvPicPr>
                <p:nvPr/>
              </p:nvPicPr>
              <p:blipFill>
                <a:blip r:embed="rId4" cstate="screen">
                  <a:extLst>
                    <a:ext uri="{BEBA8EAE-BF5A-486C-A8C5-ECC9F3942E4B}">
                      <a14:imgProps xmlns:a14="http://schemas.microsoft.com/office/drawing/2010/main">
                        <a14:imgLayer r:embed="rId6">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14" name="図 13" descr="30571.png"/>
              <p:cNvPicPr>
                <a:picLocks noChangeAspect="1"/>
              </p:cNvPicPr>
              <p:nvPr/>
            </p:nvPicPr>
            <p:blipFill>
              <a:blip r:embed="rId7" cstate="screen">
                <a:duotone>
                  <a:schemeClr val="accent1">
                    <a:shade val="45000"/>
                    <a:satMod val="135000"/>
                  </a:schemeClr>
                  <a:prstClr val="white"/>
                </a:duotone>
                <a:alphaModFix/>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12" name="角丸四角形 11"/>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時間・空間シェア</a:t>
              </a:r>
              <a:endParaRPr kumimoji="1" lang="en-US" altLang="ja-JP" dirty="0" smtClean="0">
                <a:solidFill>
                  <a:schemeClr val="bg1"/>
                </a:solidFill>
              </a:endParaRPr>
            </a:p>
          </p:txBody>
        </p:sp>
      </p:grpSp>
      <p:sp>
        <p:nvSpPr>
          <p:cNvPr id="2" name="正方形/長方形 1"/>
          <p:cNvSpPr/>
          <p:nvPr/>
        </p:nvSpPr>
        <p:spPr>
          <a:xfrm>
            <a:off x="3654113" y="4128846"/>
            <a:ext cx="1800493" cy="369332"/>
          </a:xfrm>
          <a:prstGeom prst="rect">
            <a:avLst/>
          </a:prstGeom>
        </p:spPr>
        <p:txBody>
          <a:bodyPr wrap="none">
            <a:spAutoFit/>
          </a:bodyPr>
          <a:lstStyle/>
          <a:p>
            <a:pPr algn="ctr"/>
            <a:r>
              <a:rPr lang="ja-JP" altLang="en-US" dirty="0">
                <a:solidFill>
                  <a:srgbClr val="191919"/>
                </a:solidFill>
                <a:latin typeface="メイリオ" panose="020B0604030504040204" pitchFamily="50" charset="-128"/>
                <a:ea typeface="メイリオ" panose="020B0604030504040204" pitchFamily="50" charset="-128"/>
              </a:rPr>
              <a:t>建設中の図書館</a:t>
            </a:r>
          </a:p>
        </p:txBody>
      </p:sp>
    </p:spTree>
    <p:extLst>
      <p:ext uri="{BB962C8B-B14F-4D97-AF65-F5344CB8AC3E}">
        <p14:creationId xmlns:p14="http://schemas.microsoft.com/office/powerpoint/2010/main" val="2426799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 name="コンテンツ プレースホルダー 2"/>
          <p:cNvSpPr>
            <a:spLocks noGrp="1"/>
          </p:cNvSpPr>
          <p:nvPr>
            <p:ph idx="1"/>
          </p:nvPr>
        </p:nvSpPr>
        <p:spPr>
          <a:xfrm>
            <a:off x="0" y="916974"/>
            <a:ext cx="8229600" cy="960612"/>
          </a:xfrm>
        </p:spPr>
        <p:txBody>
          <a:bodyPr>
            <a:normAutofit/>
          </a:bodyPr>
          <a:lstStyle/>
          <a:p>
            <a:pPr marL="0" indent="0">
              <a:buNone/>
            </a:pPr>
            <a:r>
              <a:rPr lang="en-US" altLang="ja-JP" dirty="0">
                <a:solidFill>
                  <a:srgbClr val="525252"/>
                </a:solidFill>
                <a:latin typeface="メイリオ"/>
                <a:ea typeface="メイリオ"/>
                <a:cs typeface="メイリオ"/>
              </a:rPr>
              <a:t>【</a:t>
            </a:r>
            <a:r>
              <a:rPr lang="ja-JP" altLang="en-US" dirty="0">
                <a:solidFill>
                  <a:srgbClr val="525252"/>
                </a:solidFill>
                <a:latin typeface="メイリオ"/>
                <a:ea typeface="メイリオ"/>
                <a:cs typeface="メイリオ"/>
              </a:rPr>
              <a:t>従来の人の動き</a:t>
            </a:r>
            <a:r>
              <a:rPr lang="en-US" altLang="ja-JP" dirty="0">
                <a:solidFill>
                  <a:srgbClr val="525252"/>
                </a:solidFill>
                <a:latin typeface="メイリオ"/>
                <a:ea typeface="メイリオ"/>
                <a:cs typeface="メイリオ"/>
              </a:rPr>
              <a:t>】</a:t>
            </a:r>
            <a:endParaRPr kumimoji="1" lang="en-US" altLang="ja-JP" dirty="0">
              <a:solidFill>
                <a:srgbClr val="525252"/>
              </a:solidFill>
              <a:latin typeface="メイリオ"/>
              <a:ea typeface="メイリオ"/>
              <a:cs typeface="メイリオ"/>
            </a:endParaRPr>
          </a:p>
        </p:txBody>
      </p:sp>
      <p:grpSp>
        <p:nvGrpSpPr>
          <p:cNvPr id="8" name="図形グループ 7"/>
          <p:cNvGrpSpPr/>
          <p:nvPr/>
        </p:nvGrpSpPr>
        <p:grpSpPr>
          <a:xfrm>
            <a:off x="739732" y="1727200"/>
            <a:ext cx="7664537" cy="4351733"/>
            <a:chOff x="901700" y="1815288"/>
            <a:chExt cx="7226300" cy="4102913"/>
          </a:xfrm>
        </p:grpSpPr>
        <p:grpSp>
          <p:nvGrpSpPr>
            <p:cNvPr id="7" name="図形グループ 6"/>
            <p:cNvGrpSpPr/>
            <p:nvPr/>
          </p:nvGrpSpPr>
          <p:grpSpPr>
            <a:xfrm>
              <a:off x="901700" y="1815288"/>
              <a:ext cx="7226300" cy="4102913"/>
              <a:chOff x="457200" y="2432890"/>
              <a:chExt cx="4241800" cy="2408388"/>
            </a:xfrm>
          </p:grpSpPr>
          <p:pic>
            <p:nvPicPr>
              <p:cNvPr id="4" name="図 3" descr="スクリーンショット 2017-01-26 18.48.03.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457200" y="2432890"/>
                <a:ext cx="4241800" cy="2408388"/>
              </a:xfrm>
              <a:prstGeom prst="rect">
                <a:avLst/>
              </a:prstGeom>
            </p:spPr>
          </p:pic>
          <p:sp>
            <p:nvSpPr>
              <p:cNvPr id="6" name="テキスト ボックス 5"/>
              <p:cNvSpPr txBox="1"/>
              <p:nvPr/>
            </p:nvSpPr>
            <p:spPr>
              <a:xfrm rot="17435114">
                <a:off x="2976360" y="3898900"/>
                <a:ext cx="867184" cy="369332"/>
              </a:xfrm>
              <a:prstGeom prst="rect">
                <a:avLst/>
              </a:prstGeom>
              <a:solidFill>
                <a:srgbClr val="D2C2F1"/>
              </a:solidFill>
              <a:ln w="57150" cmpd="sng">
                <a:solidFill>
                  <a:schemeClr val="accent4"/>
                </a:solidFill>
              </a:ln>
            </p:spPr>
            <p:txBody>
              <a:bodyPr vert="vert" wrap="square" rtlCol="0">
                <a:spAutoFit/>
              </a:bodyPr>
              <a:lstStyle/>
              <a:p>
                <a:pPr algn="ctr"/>
                <a:r>
                  <a:rPr kumimoji="1" lang="ja-JP" altLang="en-US" sz="2800" dirty="0">
                    <a:latin typeface="メイリオ"/>
                    <a:ea typeface="メイリオ"/>
                    <a:cs typeface="メイリオ"/>
                  </a:rPr>
                  <a:t>土浦駅</a:t>
                </a:r>
              </a:p>
            </p:txBody>
          </p:sp>
          <p:sp>
            <p:nvSpPr>
              <p:cNvPr id="21" name="テキスト ボックス 20"/>
              <p:cNvSpPr txBox="1"/>
              <p:nvPr/>
            </p:nvSpPr>
            <p:spPr>
              <a:xfrm rot="1301035">
                <a:off x="1099104" y="2756427"/>
                <a:ext cx="1102529" cy="289567"/>
              </a:xfrm>
              <a:prstGeom prst="rect">
                <a:avLst/>
              </a:prstGeom>
              <a:solidFill>
                <a:srgbClr val="D2C2F1"/>
              </a:solidFill>
              <a:ln w="57150" cmpd="sng">
                <a:solidFill>
                  <a:schemeClr val="accent4"/>
                </a:solidFill>
              </a:ln>
            </p:spPr>
            <p:txBody>
              <a:bodyPr wrap="square" rtlCol="0">
                <a:spAutoFit/>
              </a:bodyPr>
              <a:lstStyle/>
              <a:p>
                <a:pPr algn="ctr"/>
                <a:r>
                  <a:rPr kumimoji="1" lang="ja-JP" altLang="en-US" sz="2800" dirty="0">
                    <a:latin typeface="メイリオ"/>
                    <a:ea typeface="メイリオ"/>
                    <a:cs typeface="メイリオ"/>
                  </a:rPr>
                  <a:t>ウララ広場</a:t>
                </a:r>
              </a:p>
            </p:txBody>
          </p:sp>
        </p:grpSp>
        <p:sp>
          <p:nvSpPr>
            <p:cNvPr id="24" name="テキスト ボックス 23"/>
            <p:cNvSpPr txBox="1"/>
            <p:nvPr/>
          </p:nvSpPr>
          <p:spPr>
            <a:xfrm rot="1295957">
              <a:off x="4466635" y="3415724"/>
              <a:ext cx="681920" cy="2225624"/>
            </a:xfrm>
            <a:prstGeom prst="rect">
              <a:avLst/>
            </a:prstGeom>
            <a:solidFill>
              <a:srgbClr val="D2C2F1"/>
            </a:solidFill>
            <a:ln w="57150" cmpd="sng">
              <a:solidFill>
                <a:schemeClr val="accent4"/>
              </a:solidFill>
            </a:ln>
          </p:spPr>
          <p:txBody>
            <a:bodyPr vert="wordArtVertRtl" wrap="square" rtlCol="0">
              <a:spAutoFit/>
            </a:bodyPr>
            <a:lstStyle/>
            <a:p>
              <a:pPr algn="ctr"/>
              <a:r>
                <a:rPr kumimoji="1" lang="ja-JP" altLang="en-US" sz="2400" dirty="0">
                  <a:latin typeface="メイリオ"/>
                  <a:ea typeface="メイリオ"/>
                  <a:cs typeface="メイリオ"/>
                </a:rPr>
                <a:t>ロータリー</a:t>
              </a:r>
            </a:p>
          </p:txBody>
        </p:sp>
      </p:grpSp>
      <p:sp>
        <p:nvSpPr>
          <p:cNvPr id="28" name="曲折矢印 27"/>
          <p:cNvSpPr/>
          <p:nvPr/>
        </p:nvSpPr>
        <p:spPr>
          <a:xfrm rot="6683018">
            <a:off x="3896728" y="471986"/>
            <a:ext cx="677649" cy="4973123"/>
          </a:xfrm>
          <a:custGeom>
            <a:avLst/>
            <a:gdLst/>
            <a:ahLst/>
            <a:cxnLst/>
            <a:rect l="l" t="t" r="r" b="b"/>
            <a:pathLst>
              <a:path w="677649" h="4973123">
                <a:moveTo>
                  <a:pt x="0" y="4972753"/>
                </a:moveTo>
                <a:lnTo>
                  <a:pt x="7969" y="1658653"/>
                </a:lnTo>
                <a:lnTo>
                  <a:pt x="5364" y="1658653"/>
                </a:lnTo>
                <a:lnTo>
                  <a:pt x="5364" y="1430438"/>
                </a:lnTo>
                <a:lnTo>
                  <a:pt x="8595" y="1398389"/>
                </a:lnTo>
                <a:lnTo>
                  <a:pt x="11254" y="292357"/>
                </a:lnTo>
                <a:lnTo>
                  <a:pt x="16547" y="294723"/>
                </a:lnTo>
                <a:lnTo>
                  <a:pt x="18974" y="270650"/>
                </a:lnTo>
                <a:cubicBezTo>
                  <a:pt x="42251" y="156894"/>
                  <a:pt x="142901" y="71324"/>
                  <a:pt x="263537" y="71325"/>
                </a:cubicBezTo>
                <a:lnTo>
                  <a:pt x="535000" y="71324"/>
                </a:lnTo>
                <a:lnTo>
                  <a:pt x="535000" y="0"/>
                </a:lnTo>
                <a:lnTo>
                  <a:pt x="677649" y="142649"/>
                </a:lnTo>
                <a:lnTo>
                  <a:pt x="535000" y="285298"/>
                </a:lnTo>
                <a:lnTo>
                  <a:pt x="535000" y="213973"/>
                </a:lnTo>
                <a:lnTo>
                  <a:pt x="263537" y="213972"/>
                </a:lnTo>
                <a:cubicBezTo>
                  <a:pt x="219222" y="213973"/>
                  <a:pt x="181199" y="240916"/>
                  <a:pt x="164958" y="279316"/>
                </a:cubicBezTo>
                <a:lnTo>
                  <a:pt x="161507" y="296409"/>
                </a:lnTo>
                <a:lnTo>
                  <a:pt x="164873" y="292726"/>
                </a:lnTo>
                <a:lnTo>
                  <a:pt x="162656" y="1214598"/>
                </a:lnTo>
                <a:lnTo>
                  <a:pt x="187585" y="1206859"/>
                </a:lnTo>
                <a:cubicBezTo>
                  <a:pt x="202442" y="1203819"/>
                  <a:pt x="217824" y="1202223"/>
                  <a:pt x="233579" y="1202223"/>
                </a:cubicBezTo>
                <a:lnTo>
                  <a:pt x="481749" y="1202223"/>
                </a:lnTo>
                <a:lnTo>
                  <a:pt x="481749" y="1137019"/>
                </a:lnTo>
                <a:lnTo>
                  <a:pt x="612157" y="1267428"/>
                </a:lnTo>
                <a:lnTo>
                  <a:pt x="481749" y="1397836"/>
                </a:lnTo>
                <a:lnTo>
                  <a:pt x="481749" y="1332632"/>
                </a:lnTo>
                <a:lnTo>
                  <a:pt x="233579" y="1332632"/>
                </a:lnTo>
                <a:cubicBezTo>
                  <a:pt x="206570" y="1332632"/>
                  <a:pt x="182119" y="1343579"/>
                  <a:pt x="164420" y="1361278"/>
                </a:cubicBezTo>
                <a:lnTo>
                  <a:pt x="162296" y="1364428"/>
                </a:lnTo>
                <a:lnTo>
                  <a:pt x="153619" y="4973123"/>
                </a:lnTo>
                <a:close/>
              </a:path>
            </a:pathLst>
          </a:custGeom>
          <a:solidFill>
            <a:schemeClr val="accent4"/>
          </a:solidFill>
          <a:ln w="28575" cmpd="sng">
            <a:solidFill>
              <a:srgbClr val="1919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左右矢印 10"/>
          <p:cNvSpPr/>
          <p:nvPr/>
        </p:nvSpPr>
        <p:spPr>
          <a:xfrm rot="1235105">
            <a:off x="5250066" y="4391623"/>
            <a:ext cx="557366" cy="241336"/>
          </a:xfrm>
          <a:prstGeom prst="leftRightArrow">
            <a:avLst/>
          </a:prstGeom>
          <a:solidFill>
            <a:srgbClr val="D2C2F1"/>
          </a:solidFill>
          <a:ln w="28575" cmpd="sng">
            <a:solidFill>
              <a:srgbClr val="1919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rot="1301035">
            <a:off x="1351249" y="3551939"/>
            <a:ext cx="2687282" cy="523220"/>
          </a:xfrm>
          <a:prstGeom prst="rect">
            <a:avLst/>
          </a:prstGeom>
          <a:solidFill>
            <a:schemeClr val="accent4"/>
          </a:solidFill>
          <a:ln w="57150" cmpd="sng">
            <a:solidFill>
              <a:schemeClr val="accent4"/>
            </a:solidFill>
          </a:ln>
        </p:spPr>
        <p:txBody>
          <a:bodyPr wrap="square" rtlCol="0">
            <a:spAutoFit/>
          </a:bodyPr>
          <a:lstStyle/>
          <a:p>
            <a:pPr algn="ctr"/>
            <a:r>
              <a:rPr kumimoji="1" lang="ja-JP" altLang="en-US" sz="2800" dirty="0">
                <a:latin typeface="メイリオ"/>
                <a:ea typeface="メイリオ"/>
                <a:cs typeface="メイリオ"/>
              </a:rPr>
              <a:t>市役所・カスミ</a:t>
            </a:r>
          </a:p>
        </p:txBody>
      </p:sp>
      <p:sp>
        <p:nvSpPr>
          <p:cNvPr id="31" name="左右矢印 30"/>
          <p:cNvSpPr/>
          <p:nvPr/>
        </p:nvSpPr>
        <p:spPr>
          <a:xfrm rot="6789657">
            <a:off x="3395111" y="3182775"/>
            <a:ext cx="1273820" cy="350321"/>
          </a:xfrm>
          <a:prstGeom prst="leftRightArrow">
            <a:avLst/>
          </a:prstGeom>
          <a:solidFill>
            <a:srgbClr val="D2C2F1"/>
          </a:solidFill>
          <a:ln w="28575" cmpd="sng">
            <a:solidFill>
              <a:srgbClr val="1919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p:txBody>
          <a:bodyPr/>
          <a:lstStyle/>
          <a:p>
            <a:fld id="{34EE0B4D-4B59-374D-A284-0D27F4B4CF87}" type="slidenum">
              <a:rPr kumimoji="1" lang="ja-JP" altLang="en-US" smtClean="0"/>
              <a:t>38</a:t>
            </a:fld>
            <a:endParaRPr kumimoji="1" lang="ja-JP" altLang="en-US"/>
          </a:p>
        </p:txBody>
      </p:sp>
      <p:sp>
        <p:nvSpPr>
          <p:cNvPr id="16" name="タイトル 1"/>
          <p:cNvSpPr txBox="1">
            <a:spLocks/>
          </p:cNvSpPr>
          <p:nvPr/>
        </p:nvSpPr>
        <p:spPr>
          <a:xfrm>
            <a:off x="0" y="16974"/>
            <a:ext cx="9144000" cy="900000"/>
          </a:xfrm>
          <a:prstGeom prst="rect">
            <a:avLst/>
          </a:prstGeom>
          <a:solidFill>
            <a:srgbClr val="62C43C"/>
          </a:solidFill>
          <a:ln>
            <a:solidFill>
              <a:srgbClr val="62C43C"/>
            </a:solidFill>
          </a:ln>
          <a:effectLst>
            <a:softEdge rad="127000"/>
          </a:effectLst>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solidFill>
                  <a:srgbClr val="525252"/>
                </a:solidFill>
                <a:latin typeface="メイリオ"/>
                <a:ea typeface="メイリオ"/>
                <a:cs typeface="メイリオ"/>
              </a:rPr>
              <a:t>駅前</a:t>
            </a:r>
            <a:r>
              <a:rPr lang="en-US" altLang="ja-JP" sz="3600" dirty="0">
                <a:solidFill>
                  <a:srgbClr val="525252"/>
                </a:solidFill>
                <a:latin typeface="メイリオ"/>
                <a:ea typeface="メイリオ"/>
                <a:cs typeface="メイリオ"/>
              </a:rPr>
              <a:t>Farmers’ Market</a:t>
            </a:r>
            <a:endParaRPr lang="ja-JP" altLang="en-US" sz="3600" dirty="0">
              <a:solidFill>
                <a:srgbClr val="525252"/>
              </a:solidFill>
              <a:latin typeface="メイリオ"/>
              <a:ea typeface="メイリオ"/>
              <a:cs typeface="メイリオ"/>
            </a:endParaRPr>
          </a:p>
        </p:txBody>
      </p:sp>
      <p:pic>
        <p:nvPicPr>
          <p:cNvPr id="17" name="図 16" descr="202694-20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77" y="0"/>
            <a:ext cx="949360" cy="949360"/>
          </a:xfrm>
          <a:prstGeom prst="rect">
            <a:avLst/>
          </a:prstGeom>
        </p:spPr>
      </p:pic>
      <p:grpSp>
        <p:nvGrpSpPr>
          <p:cNvPr id="18" name="図形グループ 17"/>
          <p:cNvGrpSpPr/>
          <p:nvPr/>
        </p:nvGrpSpPr>
        <p:grpSpPr>
          <a:xfrm>
            <a:off x="7565692" y="99748"/>
            <a:ext cx="1648770" cy="1301337"/>
            <a:chOff x="7390543" y="144363"/>
            <a:chExt cx="1648770" cy="1301337"/>
          </a:xfrm>
        </p:grpSpPr>
        <p:sp>
          <p:nvSpPr>
            <p:cNvPr id="19" name="円/楕円 18"/>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0" name="図形グループ 19"/>
            <p:cNvGrpSpPr/>
            <p:nvPr/>
          </p:nvGrpSpPr>
          <p:grpSpPr>
            <a:xfrm>
              <a:off x="7552261" y="144363"/>
              <a:ext cx="1303216" cy="1301337"/>
              <a:chOff x="4690951" y="647548"/>
              <a:chExt cx="1303216" cy="1301337"/>
            </a:xfrm>
          </p:grpSpPr>
          <p:grpSp>
            <p:nvGrpSpPr>
              <p:cNvPr id="23" name="図形グループ 22"/>
              <p:cNvGrpSpPr/>
              <p:nvPr/>
            </p:nvGrpSpPr>
            <p:grpSpPr>
              <a:xfrm>
                <a:off x="4690951" y="1229090"/>
                <a:ext cx="1303216" cy="719795"/>
                <a:chOff x="4690951" y="1229090"/>
                <a:chExt cx="1303216" cy="719795"/>
              </a:xfrm>
            </p:grpSpPr>
            <p:pic>
              <p:nvPicPr>
                <p:cNvPr id="26" name="図 25" descr="119059m.jpg"/>
                <p:cNvPicPr>
                  <a:picLocks noChangeAspect="1"/>
                </p:cNvPicPr>
                <p:nvPr/>
              </p:nvPicPr>
              <p:blipFill>
                <a:blip r:embed="rId5" cstate="screen">
                  <a:extLst>
                    <a:ext uri="{BEBA8EAE-BF5A-486C-A8C5-ECC9F3942E4B}">
                      <a14:imgProps xmlns:a14="http://schemas.microsoft.com/office/drawing/2010/main">
                        <a14:imgLayer r:embed="rId6">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27" name="図 26" descr="119059m.jpg"/>
                <p:cNvPicPr>
                  <a:picLocks noChangeAspect="1"/>
                </p:cNvPicPr>
                <p:nvPr/>
              </p:nvPicPr>
              <p:blipFill>
                <a:blip r:embed="rId5" cstate="screen">
                  <a:extLst>
                    <a:ext uri="{BEBA8EAE-BF5A-486C-A8C5-ECC9F3942E4B}">
                      <a14:imgProps xmlns:a14="http://schemas.microsoft.com/office/drawing/2010/main">
                        <a14:imgLayer r:embed="rId7">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25" name="図 24" descr="30571.png"/>
              <p:cNvPicPr>
                <a:picLocks noChangeAspect="1"/>
              </p:cNvPicPr>
              <p:nvPr/>
            </p:nvPicPr>
            <p:blipFill>
              <a:blip r:embed="rId8" cstate="screen">
                <a:duotone>
                  <a:schemeClr val="accent1">
                    <a:shade val="45000"/>
                    <a:satMod val="135000"/>
                  </a:schemeClr>
                  <a:prstClr val="white"/>
                </a:duotone>
                <a:alphaModFix/>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22" name="角丸四角形 21"/>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時間・空間シェア</a:t>
              </a:r>
              <a:endParaRPr kumimoji="1" lang="en-US" altLang="ja-JP" dirty="0" smtClean="0">
                <a:solidFill>
                  <a:schemeClr val="bg1"/>
                </a:solidFill>
              </a:endParaRPr>
            </a:p>
          </p:txBody>
        </p:sp>
      </p:grpSp>
    </p:spTree>
    <p:extLst>
      <p:ext uri="{BB962C8B-B14F-4D97-AF65-F5344CB8AC3E}">
        <p14:creationId xmlns:p14="http://schemas.microsoft.com/office/powerpoint/2010/main" val="93402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 name="コンテンツ プレースホルダー 2"/>
          <p:cNvSpPr>
            <a:spLocks noGrp="1"/>
          </p:cNvSpPr>
          <p:nvPr>
            <p:ph idx="1"/>
          </p:nvPr>
        </p:nvSpPr>
        <p:spPr>
          <a:xfrm>
            <a:off x="0" y="1159975"/>
            <a:ext cx="8229600" cy="960612"/>
          </a:xfrm>
        </p:spPr>
        <p:txBody>
          <a:bodyPr>
            <a:normAutofit/>
          </a:bodyPr>
          <a:lstStyle/>
          <a:p>
            <a:pPr marL="0" indent="0">
              <a:buNone/>
            </a:pPr>
            <a:r>
              <a:rPr lang="en-US" altLang="ja-JP" sz="3600" dirty="0">
                <a:solidFill>
                  <a:srgbClr val="525252"/>
                </a:solidFill>
                <a:latin typeface="メイリオ"/>
                <a:ea typeface="メイリオ"/>
                <a:cs typeface="メイリオ"/>
              </a:rPr>
              <a:t>【</a:t>
            </a:r>
            <a:r>
              <a:rPr lang="ja-JP" altLang="en-US" sz="3600" dirty="0">
                <a:solidFill>
                  <a:srgbClr val="525252"/>
                </a:solidFill>
                <a:latin typeface="メイリオ"/>
                <a:ea typeface="メイリオ"/>
                <a:cs typeface="メイリオ"/>
              </a:rPr>
              <a:t>予想される人の動き</a:t>
            </a:r>
            <a:r>
              <a:rPr lang="en-US" altLang="ja-JP" sz="3600" dirty="0">
                <a:solidFill>
                  <a:srgbClr val="525252"/>
                </a:solidFill>
                <a:latin typeface="メイリオ"/>
                <a:ea typeface="メイリオ"/>
                <a:cs typeface="メイリオ"/>
              </a:rPr>
              <a:t>】</a:t>
            </a:r>
            <a:endParaRPr kumimoji="1" lang="en-US" altLang="ja-JP" sz="3600" dirty="0">
              <a:solidFill>
                <a:srgbClr val="525252"/>
              </a:solidFill>
              <a:latin typeface="メイリオ"/>
              <a:ea typeface="メイリオ"/>
              <a:cs typeface="メイリオ"/>
            </a:endParaRPr>
          </a:p>
        </p:txBody>
      </p:sp>
      <p:grpSp>
        <p:nvGrpSpPr>
          <p:cNvPr id="8" name="図形グループ 7"/>
          <p:cNvGrpSpPr/>
          <p:nvPr/>
        </p:nvGrpSpPr>
        <p:grpSpPr>
          <a:xfrm>
            <a:off x="739732" y="1727200"/>
            <a:ext cx="7664537" cy="4108335"/>
            <a:chOff x="901700" y="1815288"/>
            <a:chExt cx="7226300" cy="3873432"/>
          </a:xfrm>
        </p:grpSpPr>
        <p:grpSp>
          <p:nvGrpSpPr>
            <p:cNvPr id="7" name="図形グループ 6"/>
            <p:cNvGrpSpPr/>
            <p:nvPr/>
          </p:nvGrpSpPr>
          <p:grpSpPr>
            <a:xfrm>
              <a:off x="901700" y="1815288"/>
              <a:ext cx="7226300" cy="3873432"/>
              <a:chOff x="457200" y="2432890"/>
              <a:chExt cx="4241800" cy="2273684"/>
            </a:xfrm>
          </p:grpSpPr>
          <p:pic>
            <p:nvPicPr>
              <p:cNvPr id="4" name="図 3" descr="スクリーンショット 2017-01-26 18.48.03.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b="5593"/>
              <a:stretch/>
            </p:blipFill>
            <p:spPr>
              <a:xfrm>
                <a:off x="457200" y="2432890"/>
                <a:ext cx="4241800" cy="2273684"/>
              </a:xfrm>
              <a:prstGeom prst="rect">
                <a:avLst/>
              </a:prstGeom>
            </p:spPr>
          </p:pic>
          <p:sp>
            <p:nvSpPr>
              <p:cNvPr id="6" name="テキスト ボックス 5"/>
              <p:cNvSpPr txBox="1"/>
              <p:nvPr/>
            </p:nvSpPr>
            <p:spPr>
              <a:xfrm rot="17435114">
                <a:off x="2976360" y="3898900"/>
                <a:ext cx="867184" cy="369332"/>
              </a:xfrm>
              <a:prstGeom prst="rect">
                <a:avLst/>
              </a:prstGeom>
              <a:solidFill>
                <a:schemeClr val="bg1">
                  <a:alpha val="40000"/>
                </a:schemeClr>
              </a:solidFill>
              <a:ln w="57150" cmpd="sng">
                <a:solidFill>
                  <a:schemeClr val="accent4"/>
                </a:solidFill>
              </a:ln>
            </p:spPr>
            <p:txBody>
              <a:bodyPr vert="vert" wrap="square" rtlCol="0">
                <a:spAutoFit/>
              </a:bodyPr>
              <a:lstStyle/>
              <a:p>
                <a:pPr algn="ctr"/>
                <a:r>
                  <a:rPr kumimoji="1" lang="ja-JP" altLang="en-US" sz="2800" dirty="0">
                    <a:latin typeface="メイリオ"/>
                    <a:ea typeface="メイリオ"/>
                    <a:cs typeface="メイリオ"/>
                  </a:rPr>
                  <a:t>土浦駅</a:t>
                </a:r>
              </a:p>
            </p:txBody>
          </p:sp>
          <p:sp>
            <p:nvSpPr>
              <p:cNvPr id="21" name="テキスト ボックス 20"/>
              <p:cNvSpPr txBox="1"/>
              <p:nvPr/>
            </p:nvSpPr>
            <p:spPr>
              <a:xfrm rot="1301035">
                <a:off x="1008223" y="2786932"/>
                <a:ext cx="1384300" cy="221434"/>
              </a:xfrm>
              <a:prstGeom prst="rect">
                <a:avLst/>
              </a:prstGeom>
              <a:solidFill>
                <a:schemeClr val="bg1">
                  <a:alpha val="40000"/>
                </a:schemeClr>
              </a:solidFill>
              <a:ln w="57150" cmpd="sng">
                <a:solidFill>
                  <a:schemeClr val="accent1"/>
                </a:solidFill>
              </a:ln>
            </p:spPr>
            <p:txBody>
              <a:bodyPr wrap="square" rtlCol="0">
                <a:spAutoFit/>
              </a:bodyPr>
              <a:lstStyle/>
              <a:p>
                <a:pPr algn="ctr"/>
                <a:r>
                  <a:rPr kumimoji="1" lang="en-US" altLang="ja-JP" sz="2000" dirty="0">
                    <a:latin typeface="メイリオ"/>
                    <a:ea typeface="メイリオ"/>
                    <a:cs typeface="メイリオ"/>
                  </a:rPr>
                  <a:t>Farmers’ Market</a:t>
                </a:r>
                <a:endParaRPr kumimoji="1" lang="ja-JP" altLang="en-US" sz="2000" dirty="0">
                  <a:latin typeface="メイリオ"/>
                  <a:ea typeface="メイリオ"/>
                  <a:cs typeface="メイリオ"/>
                </a:endParaRPr>
              </a:p>
            </p:txBody>
          </p:sp>
        </p:grpSp>
        <p:sp>
          <p:nvSpPr>
            <p:cNvPr id="24" name="テキスト ボックス 23"/>
            <p:cNvSpPr txBox="1"/>
            <p:nvPr/>
          </p:nvSpPr>
          <p:spPr>
            <a:xfrm rot="1295957">
              <a:off x="4466635" y="3415724"/>
              <a:ext cx="681920" cy="2225624"/>
            </a:xfrm>
            <a:prstGeom prst="rect">
              <a:avLst/>
            </a:prstGeom>
            <a:solidFill>
              <a:schemeClr val="bg1">
                <a:alpha val="40000"/>
              </a:schemeClr>
            </a:solidFill>
            <a:ln w="57150" cmpd="sng">
              <a:solidFill>
                <a:schemeClr val="accent4"/>
              </a:solidFill>
            </a:ln>
          </p:spPr>
          <p:txBody>
            <a:bodyPr vert="wordArtVertRtl" wrap="square" rtlCol="0">
              <a:spAutoFit/>
            </a:bodyPr>
            <a:lstStyle/>
            <a:p>
              <a:pPr algn="ctr"/>
              <a:r>
                <a:rPr kumimoji="1" lang="ja-JP" altLang="en-US" sz="2400" dirty="0">
                  <a:latin typeface="メイリオ"/>
                  <a:ea typeface="メイリオ"/>
                  <a:cs typeface="メイリオ"/>
                </a:rPr>
                <a:t>ロータリー</a:t>
              </a:r>
            </a:p>
          </p:txBody>
        </p:sp>
      </p:grpSp>
      <p:sp>
        <p:nvSpPr>
          <p:cNvPr id="12" name="テキスト ボックス 11"/>
          <p:cNvSpPr txBox="1"/>
          <p:nvPr/>
        </p:nvSpPr>
        <p:spPr>
          <a:xfrm rot="1295957">
            <a:off x="6029753" y="1854077"/>
            <a:ext cx="633507" cy="1432395"/>
          </a:xfrm>
          <a:prstGeom prst="rect">
            <a:avLst/>
          </a:prstGeom>
          <a:solidFill>
            <a:schemeClr val="bg1">
              <a:alpha val="40000"/>
            </a:schemeClr>
          </a:solidFill>
          <a:ln w="57150" cmpd="sng">
            <a:solidFill>
              <a:schemeClr val="accent3"/>
            </a:solidFill>
          </a:ln>
        </p:spPr>
        <p:txBody>
          <a:bodyPr vert="wordArtVertRtl" wrap="square" rtlCol="0">
            <a:spAutoFit/>
          </a:bodyPr>
          <a:lstStyle/>
          <a:p>
            <a:pPr algn="ctr"/>
            <a:r>
              <a:rPr lang="ja-JP" altLang="en-US" sz="2000" dirty="0">
                <a:latin typeface="メイリオ"/>
                <a:ea typeface="メイリオ"/>
                <a:cs typeface="メイリオ"/>
              </a:rPr>
              <a:t>図書館</a:t>
            </a:r>
            <a:endParaRPr kumimoji="1" lang="ja-JP" altLang="en-US" sz="2000" dirty="0">
              <a:latin typeface="メイリオ"/>
              <a:ea typeface="メイリオ"/>
              <a:cs typeface="メイリオ"/>
            </a:endParaRPr>
          </a:p>
        </p:txBody>
      </p:sp>
      <p:sp>
        <p:nvSpPr>
          <p:cNvPr id="14" name="曲折矢印 27"/>
          <p:cNvSpPr/>
          <p:nvPr/>
        </p:nvSpPr>
        <p:spPr>
          <a:xfrm rot="6683018">
            <a:off x="3896728" y="471986"/>
            <a:ext cx="677649" cy="4973123"/>
          </a:xfrm>
          <a:custGeom>
            <a:avLst/>
            <a:gdLst/>
            <a:ahLst/>
            <a:cxnLst/>
            <a:rect l="l" t="t" r="r" b="b"/>
            <a:pathLst>
              <a:path w="677649" h="4973123">
                <a:moveTo>
                  <a:pt x="0" y="4972753"/>
                </a:moveTo>
                <a:lnTo>
                  <a:pt x="7969" y="1658653"/>
                </a:lnTo>
                <a:lnTo>
                  <a:pt x="5364" y="1658653"/>
                </a:lnTo>
                <a:lnTo>
                  <a:pt x="5364" y="1430438"/>
                </a:lnTo>
                <a:lnTo>
                  <a:pt x="8595" y="1398389"/>
                </a:lnTo>
                <a:lnTo>
                  <a:pt x="11254" y="292357"/>
                </a:lnTo>
                <a:lnTo>
                  <a:pt x="16547" y="294723"/>
                </a:lnTo>
                <a:lnTo>
                  <a:pt x="18974" y="270650"/>
                </a:lnTo>
                <a:cubicBezTo>
                  <a:pt x="42251" y="156894"/>
                  <a:pt x="142901" y="71324"/>
                  <a:pt x="263537" y="71325"/>
                </a:cubicBezTo>
                <a:lnTo>
                  <a:pt x="535000" y="71324"/>
                </a:lnTo>
                <a:lnTo>
                  <a:pt x="535000" y="0"/>
                </a:lnTo>
                <a:lnTo>
                  <a:pt x="677649" y="142649"/>
                </a:lnTo>
                <a:lnTo>
                  <a:pt x="535000" y="285298"/>
                </a:lnTo>
                <a:lnTo>
                  <a:pt x="535000" y="213973"/>
                </a:lnTo>
                <a:lnTo>
                  <a:pt x="263537" y="213972"/>
                </a:lnTo>
                <a:cubicBezTo>
                  <a:pt x="219222" y="213973"/>
                  <a:pt x="181199" y="240916"/>
                  <a:pt x="164958" y="279316"/>
                </a:cubicBezTo>
                <a:lnTo>
                  <a:pt x="161507" y="296409"/>
                </a:lnTo>
                <a:lnTo>
                  <a:pt x="164873" y="292726"/>
                </a:lnTo>
                <a:lnTo>
                  <a:pt x="162656" y="1214598"/>
                </a:lnTo>
                <a:lnTo>
                  <a:pt x="187585" y="1206859"/>
                </a:lnTo>
                <a:cubicBezTo>
                  <a:pt x="202442" y="1203819"/>
                  <a:pt x="217824" y="1202223"/>
                  <a:pt x="233579" y="1202223"/>
                </a:cubicBezTo>
                <a:lnTo>
                  <a:pt x="481749" y="1202223"/>
                </a:lnTo>
                <a:lnTo>
                  <a:pt x="481749" y="1137019"/>
                </a:lnTo>
                <a:lnTo>
                  <a:pt x="612157" y="1267428"/>
                </a:lnTo>
                <a:lnTo>
                  <a:pt x="481749" y="1397836"/>
                </a:lnTo>
                <a:lnTo>
                  <a:pt x="481749" y="1332632"/>
                </a:lnTo>
                <a:lnTo>
                  <a:pt x="233579" y="1332632"/>
                </a:lnTo>
                <a:cubicBezTo>
                  <a:pt x="206570" y="1332632"/>
                  <a:pt x="182119" y="1343579"/>
                  <a:pt x="164420" y="1361278"/>
                </a:cubicBezTo>
                <a:lnTo>
                  <a:pt x="162296" y="1364428"/>
                </a:lnTo>
                <a:lnTo>
                  <a:pt x="153619" y="4973123"/>
                </a:lnTo>
                <a:close/>
              </a:path>
            </a:pathLst>
          </a:custGeom>
          <a:solidFill>
            <a:srgbClr val="D2C2F1"/>
          </a:solidFill>
          <a:ln w="28575" cmpd="sng">
            <a:solidFill>
              <a:srgbClr val="1919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左右矢印 24"/>
          <p:cNvSpPr/>
          <p:nvPr/>
        </p:nvSpPr>
        <p:spPr>
          <a:xfrm rot="6789657">
            <a:off x="3395111" y="3182775"/>
            <a:ext cx="1273820" cy="350321"/>
          </a:xfrm>
          <a:prstGeom prst="leftRightArrow">
            <a:avLst/>
          </a:prstGeom>
          <a:solidFill>
            <a:srgbClr val="D2C2F1"/>
          </a:solidFill>
          <a:ln w="28575" cmpd="sng">
            <a:solidFill>
              <a:srgbClr val="1919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左右矢印 18"/>
          <p:cNvSpPr/>
          <p:nvPr/>
        </p:nvSpPr>
        <p:spPr>
          <a:xfrm rot="1235105">
            <a:off x="5250066" y="4391623"/>
            <a:ext cx="557366" cy="241336"/>
          </a:xfrm>
          <a:prstGeom prst="leftRightArrow">
            <a:avLst/>
          </a:prstGeom>
          <a:solidFill>
            <a:srgbClr val="D2C2F1"/>
          </a:solidFill>
          <a:ln w="28575" cmpd="sng">
            <a:solidFill>
              <a:srgbClr val="1919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曲折矢印 14"/>
          <p:cNvSpPr/>
          <p:nvPr/>
        </p:nvSpPr>
        <p:spPr>
          <a:xfrm rot="6713225" flipV="1">
            <a:off x="4500764" y="1822027"/>
            <a:ext cx="505784" cy="2117149"/>
          </a:xfrm>
          <a:prstGeom prst="bentArrow">
            <a:avLst>
              <a:gd name="adj1" fmla="val 25000"/>
              <a:gd name="adj2" fmla="val 25000"/>
              <a:gd name="adj3" fmla="val 25000"/>
              <a:gd name="adj4" fmla="val 47124"/>
            </a:avLst>
          </a:prstGeom>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右矢印 8"/>
          <p:cNvSpPr/>
          <p:nvPr/>
        </p:nvSpPr>
        <p:spPr>
          <a:xfrm rot="12152229">
            <a:off x="3986407" y="3192540"/>
            <a:ext cx="1027104" cy="241336"/>
          </a:xfrm>
          <a:prstGeom prst="rightArrow">
            <a:avLst/>
          </a:prstGeom>
          <a:ln w="28575" cmpd="sng">
            <a:solidFill>
              <a:srgbClr val="1919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曲折矢印 17"/>
          <p:cNvSpPr/>
          <p:nvPr/>
        </p:nvSpPr>
        <p:spPr>
          <a:xfrm rot="12108234" flipV="1">
            <a:off x="3815874" y="3161128"/>
            <a:ext cx="2576557" cy="417092"/>
          </a:xfrm>
          <a:prstGeom prst="bentArrow">
            <a:avLst>
              <a:gd name="adj1" fmla="val 25000"/>
              <a:gd name="adj2" fmla="val 25000"/>
              <a:gd name="adj3" fmla="val 25000"/>
              <a:gd name="adj4" fmla="val 36598"/>
            </a:avLst>
          </a:prstGeom>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曲折矢印 2"/>
          <p:cNvSpPr/>
          <p:nvPr/>
        </p:nvSpPr>
        <p:spPr>
          <a:xfrm rot="6691514">
            <a:off x="2283067" y="1465084"/>
            <a:ext cx="401956" cy="1181862"/>
          </a:xfrm>
          <a:prstGeom prst="bentArrow">
            <a:avLst/>
          </a:prstGeom>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左右矢印 21"/>
          <p:cNvSpPr/>
          <p:nvPr/>
        </p:nvSpPr>
        <p:spPr>
          <a:xfrm rot="4956047">
            <a:off x="6118363" y="3490506"/>
            <a:ext cx="729348" cy="336052"/>
          </a:xfrm>
          <a:prstGeom prst="leftRightArrow">
            <a:avLst/>
          </a:prstGeom>
          <a:solidFill>
            <a:srgbClr val="FBEC85"/>
          </a:solidFill>
          <a:ln w="28575" cmpd="sng">
            <a:solidFill>
              <a:srgbClr val="1919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左右矢印 22"/>
          <p:cNvSpPr/>
          <p:nvPr/>
        </p:nvSpPr>
        <p:spPr>
          <a:xfrm rot="8303852">
            <a:off x="5332726" y="3219379"/>
            <a:ext cx="729348" cy="336052"/>
          </a:xfrm>
          <a:prstGeom prst="leftRightArrow">
            <a:avLst/>
          </a:prstGeom>
          <a:solidFill>
            <a:srgbClr val="FBEC85"/>
          </a:solidFill>
          <a:ln w="28575" cmpd="sng">
            <a:solidFill>
              <a:srgbClr val="1919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rot="1301035">
            <a:off x="1351249" y="3551939"/>
            <a:ext cx="2687282" cy="523220"/>
          </a:xfrm>
          <a:prstGeom prst="rect">
            <a:avLst/>
          </a:prstGeom>
          <a:solidFill>
            <a:schemeClr val="bg1">
              <a:alpha val="40000"/>
            </a:schemeClr>
          </a:solidFill>
          <a:ln w="57150" cmpd="sng">
            <a:solidFill>
              <a:schemeClr val="accent4"/>
            </a:solidFill>
          </a:ln>
        </p:spPr>
        <p:txBody>
          <a:bodyPr wrap="square" rtlCol="0">
            <a:spAutoFit/>
          </a:bodyPr>
          <a:lstStyle/>
          <a:p>
            <a:pPr algn="ctr"/>
            <a:r>
              <a:rPr kumimoji="1" lang="ja-JP" altLang="en-US" sz="2800" dirty="0">
                <a:latin typeface="メイリオ"/>
                <a:ea typeface="メイリオ"/>
                <a:cs typeface="メイリオ"/>
              </a:rPr>
              <a:t>市役所・カスミ</a:t>
            </a:r>
          </a:p>
        </p:txBody>
      </p:sp>
      <p:sp>
        <p:nvSpPr>
          <p:cNvPr id="27" name="左右矢印 26"/>
          <p:cNvSpPr/>
          <p:nvPr/>
        </p:nvSpPr>
        <p:spPr>
          <a:xfrm rot="6795031">
            <a:off x="2634334" y="3061549"/>
            <a:ext cx="729348" cy="336052"/>
          </a:xfrm>
          <a:prstGeom prst="leftRightArrow">
            <a:avLst/>
          </a:prstGeom>
          <a:solidFill>
            <a:schemeClr val="accent1"/>
          </a:solidFill>
          <a:ln w="28575" cmpd="sng">
            <a:solidFill>
              <a:srgbClr val="1919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スライド番号プレースホルダー 9"/>
          <p:cNvSpPr>
            <a:spLocks noGrp="1"/>
          </p:cNvSpPr>
          <p:nvPr>
            <p:ph type="sldNum" sz="quarter" idx="12"/>
          </p:nvPr>
        </p:nvSpPr>
        <p:spPr/>
        <p:txBody>
          <a:bodyPr/>
          <a:lstStyle/>
          <a:p>
            <a:fld id="{34EE0B4D-4B59-374D-A284-0D27F4B4CF87}" type="slidenum">
              <a:rPr kumimoji="1" lang="ja-JP" altLang="en-US" smtClean="0"/>
              <a:t>39</a:t>
            </a:fld>
            <a:endParaRPr kumimoji="1" lang="ja-JP" altLang="en-US"/>
          </a:p>
        </p:txBody>
      </p:sp>
      <p:sp>
        <p:nvSpPr>
          <p:cNvPr id="28" name="タイトル 1"/>
          <p:cNvSpPr txBox="1">
            <a:spLocks/>
          </p:cNvSpPr>
          <p:nvPr/>
        </p:nvSpPr>
        <p:spPr>
          <a:xfrm>
            <a:off x="0" y="16974"/>
            <a:ext cx="9144000" cy="900000"/>
          </a:xfrm>
          <a:prstGeom prst="rect">
            <a:avLst/>
          </a:prstGeom>
          <a:solidFill>
            <a:srgbClr val="62C43C"/>
          </a:solidFill>
          <a:ln>
            <a:solidFill>
              <a:srgbClr val="62C43C"/>
            </a:solidFill>
          </a:ln>
          <a:effectLst>
            <a:softEdge rad="127000"/>
          </a:effectLst>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solidFill>
                  <a:srgbClr val="525252"/>
                </a:solidFill>
                <a:latin typeface="メイリオ"/>
                <a:ea typeface="メイリオ"/>
                <a:cs typeface="メイリオ"/>
              </a:rPr>
              <a:t>駅前</a:t>
            </a:r>
            <a:r>
              <a:rPr lang="en-US" altLang="ja-JP" sz="3600" dirty="0">
                <a:solidFill>
                  <a:srgbClr val="525252"/>
                </a:solidFill>
                <a:latin typeface="メイリオ"/>
                <a:ea typeface="メイリオ"/>
                <a:cs typeface="メイリオ"/>
              </a:rPr>
              <a:t>Farmers’ Market</a:t>
            </a:r>
            <a:endParaRPr lang="ja-JP" altLang="en-US" sz="3600" dirty="0">
              <a:solidFill>
                <a:srgbClr val="525252"/>
              </a:solidFill>
              <a:latin typeface="メイリオ"/>
              <a:ea typeface="メイリオ"/>
              <a:cs typeface="メイリオ"/>
            </a:endParaRPr>
          </a:p>
        </p:txBody>
      </p:sp>
      <p:pic>
        <p:nvPicPr>
          <p:cNvPr id="29" name="図 28" descr="202694-20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77" y="0"/>
            <a:ext cx="949360" cy="949360"/>
          </a:xfrm>
          <a:prstGeom prst="rect">
            <a:avLst/>
          </a:prstGeom>
        </p:spPr>
      </p:pic>
      <p:sp>
        <p:nvSpPr>
          <p:cNvPr id="30" name="タイトル 1"/>
          <p:cNvSpPr txBox="1">
            <a:spLocks/>
          </p:cNvSpPr>
          <p:nvPr/>
        </p:nvSpPr>
        <p:spPr>
          <a:xfrm>
            <a:off x="818441" y="5964262"/>
            <a:ext cx="7507117" cy="731809"/>
          </a:xfrm>
          <a:prstGeom prst="rect">
            <a:avLst/>
          </a:prstGeom>
          <a:solidFill>
            <a:schemeClr val="bg1"/>
          </a:solidFill>
          <a:ln w="38100">
            <a:solidFill>
              <a:srgbClr val="FF0000"/>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メイリオ"/>
                <a:ea typeface="メイリオ"/>
                <a:cs typeface="メイリオ"/>
              </a:rPr>
              <a:t>人の動きが変わる</a:t>
            </a:r>
            <a:endParaRPr lang="en-US" altLang="ja-JP" sz="3200" dirty="0">
              <a:latin typeface="メイリオ"/>
              <a:ea typeface="メイリオ"/>
              <a:cs typeface="メイリオ"/>
            </a:endParaRPr>
          </a:p>
        </p:txBody>
      </p:sp>
      <p:grpSp>
        <p:nvGrpSpPr>
          <p:cNvPr id="31" name="図形グループ 30"/>
          <p:cNvGrpSpPr/>
          <p:nvPr/>
        </p:nvGrpSpPr>
        <p:grpSpPr>
          <a:xfrm>
            <a:off x="7565692" y="99748"/>
            <a:ext cx="1648770" cy="1301337"/>
            <a:chOff x="7390543" y="144363"/>
            <a:chExt cx="1648770" cy="1301337"/>
          </a:xfrm>
        </p:grpSpPr>
        <p:sp>
          <p:nvSpPr>
            <p:cNvPr id="32" name="円/楕円 31"/>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3" name="図形グループ 32"/>
            <p:cNvGrpSpPr/>
            <p:nvPr/>
          </p:nvGrpSpPr>
          <p:grpSpPr>
            <a:xfrm>
              <a:off x="7552261" y="144363"/>
              <a:ext cx="1303216" cy="1301337"/>
              <a:chOff x="4690951" y="647548"/>
              <a:chExt cx="1303216" cy="1301337"/>
            </a:xfrm>
          </p:grpSpPr>
          <p:grpSp>
            <p:nvGrpSpPr>
              <p:cNvPr id="35" name="図形グループ 34"/>
              <p:cNvGrpSpPr/>
              <p:nvPr/>
            </p:nvGrpSpPr>
            <p:grpSpPr>
              <a:xfrm>
                <a:off x="4690951" y="1229090"/>
                <a:ext cx="1303216" cy="719795"/>
                <a:chOff x="4690951" y="1229090"/>
                <a:chExt cx="1303216" cy="719795"/>
              </a:xfrm>
            </p:grpSpPr>
            <p:pic>
              <p:nvPicPr>
                <p:cNvPr id="37" name="図 36" descr="119059m.jpg"/>
                <p:cNvPicPr>
                  <a:picLocks noChangeAspect="1"/>
                </p:cNvPicPr>
                <p:nvPr/>
              </p:nvPicPr>
              <p:blipFill>
                <a:blip r:embed="rId5" cstate="screen">
                  <a:extLst>
                    <a:ext uri="{BEBA8EAE-BF5A-486C-A8C5-ECC9F3942E4B}">
                      <a14:imgProps xmlns:a14="http://schemas.microsoft.com/office/drawing/2010/main">
                        <a14:imgLayer r:embed="rId6">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38" name="図 37" descr="119059m.jpg"/>
                <p:cNvPicPr>
                  <a:picLocks noChangeAspect="1"/>
                </p:cNvPicPr>
                <p:nvPr/>
              </p:nvPicPr>
              <p:blipFill>
                <a:blip r:embed="rId5" cstate="screen">
                  <a:extLst>
                    <a:ext uri="{BEBA8EAE-BF5A-486C-A8C5-ECC9F3942E4B}">
                      <a14:imgProps xmlns:a14="http://schemas.microsoft.com/office/drawing/2010/main">
                        <a14:imgLayer r:embed="rId7">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36" name="図 35" descr="30571.png"/>
              <p:cNvPicPr>
                <a:picLocks noChangeAspect="1"/>
              </p:cNvPicPr>
              <p:nvPr/>
            </p:nvPicPr>
            <p:blipFill>
              <a:blip r:embed="rId8" cstate="screen">
                <a:duotone>
                  <a:schemeClr val="accent1">
                    <a:shade val="45000"/>
                    <a:satMod val="135000"/>
                  </a:schemeClr>
                  <a:prstClr val="white"/>
                </a:duotone>
                <a:alphaModFix/>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34" name="角丸四角形 33"/>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時間・空間シェア</a:t>
              </a:r>
              <a:endParaRPr kumimoji="1" lang="en-US" altLang="ja-JP" dirty="0" smtClean="0">
                <a:solidFill>
                  <a:schemeClr val="bg1"/>
                </a:solidFill>
              </a:endParaRPr>
            </a:p>
          </p:txBody>
        </p:sp>
      </p:grpSp>
    </p:spTree>
    <p:extLst>
      <p:ext uri="{BB962C8B-B14F-4D97-AF65-F5344CB8AC3E}">
        <p14:creationId xmlns:p14="http://schemas.microsoft.com/office/powerpoint/2010/main" val="42264446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363313" y="2726393"/>
            <a:ext cx="184666" cy="369332"/>
          </a:xfrm>
          <a:prstGeom prst="rect">
            <a:avLst/>
          </a:prstGeom>
          <a:noFill/>
        </p:spPr>
        <p:txBody>
          <a:bodyPr wrap="none" rtlCol="0">
            <a:spAutoFit/>
          </a:bodyPr>
          <a:lstStyle/>
          <a:p>
            <a:endParaRPr kumimoji="1" lang="ja-JP" altLang="en-US"/>
          </a:p>
        </p:txBody>
      </p:sp>
      <p:sp>
        <p:nvSpPr>
          <p:cNvPr id="7" name="正方形/長方形 6"/>
          <p:cNvSpPr/>
          <p:nvPr/>
        </p:nvSpPr>
        <p:spPr>
          <a:xfrm>
            <a:off x="548362" y="4060369"/>
            <a:ext cx="8033470" cy="523220"/>
          </a:xfrm>
          <a:prstGeom prst="rect">
            <a:avLst/>
          </a:prstGeom>
        </p:spPr>
        <p:txBody>
          <a:bodyPr wrap="square">
            <a:spAutoFit/>
          </a:bodyPr>
          <a:lstStyle/>
          <a:p>
            <a:pPr lvl="0" algn="ctr"/>
            <a:r>
              <a:rPr lang="ja-JP" altLang="en-US" sz="2800" dirty="0">
                <a:solidFill>
                  <a:prstClr val="black"/>
                </a:solidFill>
                <a:latin typeface="メイリオ"/>
                <a:ea typeface="メイリオ"/>
                <a:cs typeface="メイリオ"/>
              </a:rPr>
              <a:t>既存のコミュニティ内での助け合い</a:t>
            </a:r>
            <a:endParaRPr lang="en-US" altLang="ja-JP" sz="2800" dirty="0">
              <a:solidFill>
                <a:prstClr val="black"/>
              </a:solidFill>
              <a:latin typeface="メイリオ"/>
              <a:ea typeface="メイリオ"/>
              <a:cs typeface="メイリオ"/>
            </a:endParaRPr>
          </a:p>
        </p:txBody>
      </p:sp>
      <p:pic>
        <p:nvPicPr>
          <p:cNvPr id="10" name="図 9" descr="t12_01.gif"/>
          <p:cNvPicPr>
            <a:picLocks noChangeAspect="1"/>
          </p:cNvPicPr>
          <p:nvPr/>
        </p:nvPicPr>
        <p:blipFill>
          <a:blip r:embed="rId2">
            <a:alphaModFix amt="75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182877" y="4969119"/>
            <a:ext cx="1577008" cy="1482388"/>
          </a:xfrm>
          <a:prstGeom prst="rect">
            <a:avLst/>
          </a:prstGeom>
        </p:spPr>
      </p:pic>
      <p:pic>
        <p:nvPicPr>
          <p:cNvPr id="11" name="図 10" descr="521449aa003.jpg"/>
          <p:cNvPicPr>
            <a:picLocks noChangeAspect="1"/>
          </p:cNvPicPr>
          <p:nvPr/>
        </p:nvPicPr>
        <p:blipFill>
          <a:blip r:embed="rId4">
            <a:alphaModFix amt="75000"/>
            <a:extLst>
              <a:ext uri="{BEBA8EAE-BF5A-486C-A8C5-ECC9F3942E4B}">
                <a14:imgProps xmlns:a14="http://schemas.microsoft.com/office/drawing/2010/main">
                  <a14:imgLayer r:embed="rId5">
                    <a14:imgEffect>
                      <a14:backgroundRemoval t="0" b="100000" l="0" r="1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3020697" y="2408743"/>
            <a:ext cx="2862005" cy="1457834"/>
          </a:xfrm>
          <a:prstGeom prst="rect">
            <a:avLst/>
          </a:prstGeom>
        </p:spPr>
      </p:pic>
      <p:pic>
        <p:nvPicPr>
          <p:cNvPr id="12" name="図 11" descr="2-4.jpg"/>
          <p:cNvPicPr>
            <a:picLocks noChangeAspect="1"/>
          </p:cNvPicPr>
          <p:nvPr/>
        </p:nvPicPr>
        <p:blipFill>
          <a:blip r:embed="rId6">
            <a:alphaModFix amt="75000"/>
            <a:extLst>
              <a:ext uri="{BEBA8EAE-BF5A-486C-A8C5-ECC9F3942E4B}">
                <a14:imgProps xmlns:a14="http://schemas.microsoft.com/office/drawing/2010/main">
                  <a14:imgLayer r:embed="rId7">
                    <a14:imgEffect>
                      <a14:backgroundRemoval t="0" b="99024" l="0" r="100000">
                        <a14:foregroundMark x1="51883" y1="13171" x2="51883" y2="13171"/>
                        <a14:foregroundMark x1="44770" y1="15610" x2="44770" y2="15610"/>
                      </a14:backgroundRemoval>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057674" y="4889737"/>
            <a:ext cx="1914089" cy="1641792"/>
          </a:xfrm>
          <a:prstGeom prst="rect">
            <a:avLst/>
          </a:prstGeom>
        </p:spPr>
      </p:pic>
      <p:sp>
        <p:nvSpPr>
          <p:cNvPr id="3" name="スライド番号プレースホルダー 2"/>
          <p:cNvSpPr>
            <a:spLocks noGrp="1"/>
          </p:cNvSpPr>
          <p:nvPr>
            <p:ph type="sldNum" sz="quarter" idx="12"/>
          </p:nvPr>
        </p:nvSpPr>
        <p:spPr/>
        <p:txBody>
          <a:bodyPr/>
          <a:lstStyle/>
          <a:p>
            <a:fld id="{34EE0B4D-4B59-374D-A284-0D27F4B4CF87}" type="slidenum">
              <a:rPr kumimoji="1" lang="ja-JP" altLang="en-US" smtClean="0"/>
              <a:t>4</a:t>
            </a:fld>
            <a:endParaRPr kumimoji="1" lang="ja-JP" altLang="en-US"/>
          </a:p>
        </p:txBody>
      </p:sp>
      <p:sp>
        <p:nvSpPr>
          <p:cNvPr id="13" name="円/楕円 12"/>
          <p:cNvSpPr/>
          <p:nvPr/>
        </p:nvSpPr>
        <p:spPr>
          <a:xfrm flipV="1">
            <a:off x="548362" y="737112"/>
            <a:ext cx="3091663" cy="45719"/>
          </a:xfrm>
          <a:prstGeom prst="ellipse">
            <a:avLst/>
          </a:prstGeom>
          <a:solidFill>
            <a:srgbClr val="78D9B6">
              <a:alpha val="70000"/>
            </a:srgbClr>
          </a:solidFill>
          <a:ln>
            <a:noFill/>
          </a:ln>
          <a:effectLst>
            <a:glow rad="203200">
              <a:srgbClr val="78D9B6">
                <a:alpha val="7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0" y="0"/>
            <a:ext cx="4107897" cy="1143000"/>
          </a:xfrm>
          <a:noFill/>
          <a:effectLst>
            <a:softEdge rad="127000"/>
          </a:effectLst>
        </p:spPr>
        <p:txBody>
          <a:bodyPr>
            <a:normAutofit/>
          </a:bodyPr>
          <a:lstStyle/>
          <a:p>
            <a:r>
              <a:rPr kumimoji="1" lang="ja-JP" altLang="en-US" sz="3600" dirty="0">
                <a:uFill>
                  <a:solidFill>
                    <a:srgbClr val="78D9B6"/>
                  </a:solidFill>
                </a:uFill>
                <a:latin typeface="メイリオ"/>
                <a:ea typeface="メイリオ"/>
                <a:cs typeface="メイリオ"/>
              </a:rPr>
              <a:t>都市の理想像</a:t>
            </a:r>
          </a:p>
        </p:txBody>
      </p:sp>
      <p:sp>
        <p:nvSpPr>
          <p:cNvPr id="14" name="テキスト ボックス 13"/>
          <p:cNvSpPr txBox="1"/>
          <p:nvPr/>
        </p:nvSpPr>
        <p:spPr>
          <a:xfrm>
            <a:off x="981738" y="904669"/>
            <a:ext cx="4162821" cy="1107996"/>
          </a:xfrm>
          <a:prstGeom prst="rect">
            <a:avLst/>
          </a:prstGeom>
          <a:noFill/>
        </p:spPr>
        <p:txBody>
          <a:bodyPr wrap="none" rtlCol="0">
            <a:spAutoFit/>
          </a:bodyPr>
          <a:lstStyle/>
          <a:p>
            <a:r>
              <a:rPr kumimoji="1" lang="en-US" altLang="ja-JP" sz="6600" b="1" dirty="0" smtClean="0">
                <a:solidFill>
                  <a:schemeClr val="accent1">
                    <a:lumMod val="50000"/>
                  </a:schemeClr>
                </a:solidFill>
                <a:effectLst>
                  <a:glow rad="241300">
                    <a:schemeClr val="accent1">
                      <a:satMod val="175000"/>
                      <a:alpha val="40000"/>
                    </a:schemeClr>
                  </a:glow>
                </a:effectLst>
                <a:latin typeface="Monotype Corsiva"/>
                <a:cs typeface="Monotype Corsiva"/>
              </a:rPr>
              <a:t>Sharing City </a:t>
            </a:r>
            <a:endParaRPr kumimoji="1" lang="ja-JP" altLang="en-US" sz="6600" b="1" dirty="0">
              <a:solidFill>
                <a:schemeClr val="accent1">
                  <a:lumMod val="50000"/>
                </a:schemeClr>
              </a:solidFill>
              <a:effectLst>
                <a:glow rad="241300">
                  <a:schemeClr val="accent1">
                    <a:satMod val="175000"/>
                    <a:alpha val="40000"/>
                  </a:schemeClr>
                </a:glow>
              </a:effectLst>
              <a:latin typeface="Monotype Corsiva"/>
              <a:cs typeface="Monotype Corsiva"/>
            </a:endParaRPr>
          </a:p>
        </p:txBody>
      </p:sp>
    </p:spTree>
    <p:extLst>
      <p:ext uri="{BB962C8B-B14F-4D97-AF65-F5344CB8AC3E}">
        <p14:creationId xmlns:p14="http://schemas.microsoft.com/office/powerpoint/2010/main" val="214622493"/>
      </p:ext>
    </p:extLst>
  </p:cSld>
  <p:clrMapOvr>
    <a:masterClrMapping/>
  </p:clrMapOvr>
  <p:transition xmlns:p14="http://schemas.microsoft.com/office/powerpoint/2010/main" spd="slow">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図 19" descr="images.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7643" y="1905542"/>
            <a:ext cx="3257338" cy="1824109"/>
          </a:xfrm>
          <a:prstGeom prst="rect">
            <a:avLst/>
          </a:prstGeom>
        </p:spPr>
      </p:pic>
      <p:pic>
        <p:nvPicPr>
          <p:cNvPr id="32" name="図 31" descr="1510_area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7963" y="1905542"/>
            <a:ext cx="2979890" cy="1986594"/>
          </a:xfrm>
          <a:prstGeom prst="rect">
            <a:avLst/>
          </a:prstGeom>
        </p:spPr>
      </p:pic>
      <p:pic>
        <p:nvPicPr>
          <p:cNvPr id="33" name="図 32" descr="iotfsajt00949d5dea6x0zm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643" y="4086435"/>
            <a:ext cx="2868426" cy="1912284"/>
          </a:xfrm>
          <a:prstGeom prst="rect">
            <a:avLst/>
          </a:prstGeom>
        </p:spPr>
      </p:pic>
      <p:sp>
        <p:nvSpPr>
          <p:cNvPr id="42" name="円/楕円 41"/>
          <p:cNvSpPr/>
          <p:nvPr/>
        </p:nvSpPr>
        <p:spPr>
          <a:xfrm>
            <a:off x="2213247" y="4086435"/>
            <a:ext cx="789099" cy="782509"/>
          </a:xfrm>
          <a:prstGeom prst="ellipse">
            <a:avLst/>
          </a:prstGeom>
          <a:solidFill>
            <a:schemeClr val="bg2">
              <a:lumMod val="40000"/>
              <a:lumOff val="60000"/>
            </a:schemeClr>
          </a:solidFill>
          <a:ln>
            <a:noFill/>
          </a:ln>
          <a:effectLst>
            <a:softEdge rad="1016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solidFill>
                  <a:srgbClr val="191919"/>
                </a:solidFill>
                <a:latin typeface="メイリオ"/>
                <a:ea typeface="メイリオ"/>
                <a:cs typeface="メイリオ"/>
              </a:rPr>
              <a:t>夏</a:t>
            </a:r>
          </a:p>
        </p:txBody>
      </p:sp>
      <p:sp>
        <p:nvSpPr>
          <p:cNvPr id="43" name="円/楕円 42"/>
          <p:cNvSpPr/>
          <p:nvPr/>
        </p:nvSpPr>
        <p:spPr>
          <a:xfrm>
            <a:off x="5969314" y="2001497"/>
            <a:ext cx="789099" cy="782509"/>
          </a:xfrm>
          <a:prstGeom prst="ellipse">
            <a:avLst/>
          </a:prstGeom>
          <a:solidFill>
            <a:schemeClr val="accent2"/>
          </a:solidFill>
          <a:ln>
            <a:noFill/>
          </a:ln>
          <a:effectLst>
            <a:softEdge rad="1016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solidFill>
                  <a:srgbClr val="191919"/>
                </a:solidFill>
                <a:latin typeface="メイリオ"/>
                <a:ea typeface="メイリオ"/>
                <a:cs typeface="メイリオ"/>
              </a:rPr>
              <a:t>秋</a:t>
            </a:r>
          </a:p>
        </p:txBody>
      </p:sp>
      <p:pic>
        <p:nvPicPr>
          <p:cNvPr id="36" name="図 35" descr="194925308_624.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0" y="3949831"/>
            <a:ext cx="2731853" cy="2048889"/>
          </a:xfrm>
          <a:prstGeom prst="rect">
            <a:avLst/>
          </a:prstGeom>
        </p:spPr>
      </p:pic>
      <p:sp>
        <p:nvSpPr>
          <p:cNvPr id="45" name="円/楕円 44"/>
          <p:cNvSpPr/>
          <p:nvPr/>
        </p:nvSpPr>
        <p:spPr>
          <a:xfrm>
            <a:off x="6232555" y="4921830"/>
            <a:ext cx="789099" cy="782509"/>
          </a:xfrm>
          <a:prstGeom prst="ellipse">
            <a:avLst/>
          </a:prstGeom>
          <a:solidFill>
            <a:schemeClr val="bg1"/>
          </a:solidFill>
          <a:ln>
            <a:noFill/>
          </a:ln>
          <a:effectLst>
            <a:softEdge rad="1016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solidFill>
                  <a:srgbClr val="191919"/>
                </a:solidFill>
                <a:latin typeface="メイリオ"/>
                <a:ea typeface="メイリオ"/>
                <a:cs typeface="メイリオ"/>
              </a:rPr>
              <a:t>冬</a:t>
            </a:r>
          </a:p>
        </p:txBody>
      </p:sp>
      <p:sp>
        <p:nvSpPr>
          <p:cNvPr id="52" name="コンテンツ プレースホルダー 2"/>
          <p:cNvSpPr>
            <a:spLocks noGrp="1"/>
          </p:cNvSpPr>
          <p:nvPr>
            <p:ph idx="1"/>
          </p:nvPr>
        </p:nvSpPr>
        <p:spPr>
          <a:xfrm>
            <a:off x="0" y="944930"/>
            <a:ext cx="9144000" cy="960612"/>
          </a:xfrm>
        </p:spPr>
        <p:txBody>
          <a:bodyPr>
            <a:normAutofit/>
          </a:bodyPr>
          <a:lstStyle/>
          <a:p>
            <a:pPr marL="0" indent="0" algn="ctr">
              <a:buNone/>
            </a:pPr>
            <a:r>
              <a:rPr lang="ja-JP" altLang="en-US" dirty="0" smtClean="0">
                <a:solidFill>
                  <a:srgbClr val="525252"/>
                </a:solidFill>
                <a:latin typeface="メイリオ"/>
                <a:ea typeface="メイリオ"/>
                <a:cs typeface="メイリオ"/>
              </a:rPr>
              <a:t>市内</a:t>
            </a:r>
            <a:r>
              <a:rPr lang="ja-JP" altLang="en-US" dirty="0">
                <a:solidFill>
                  <a:srgbClr val="525252"/>
                </a:solidFill>
                <a:latin typeface="メイリオ"/>
                <a:ea typeface="メイリオ"/>
                <a:cs typeface="メイリオ"/>
              </a:rPr>
              <a:t>の季節のイベントと連携</a:t>
            </a:r>
            <a:endParaRPr kumimoji="1" lang="en-US" altLang="ja-JP" dirty="0">
              <a:solidFill>
                <a:srgbClr val="525252"/>
              </a:solidFill>
              <a:latin typeface="メイリオ"/>
              <a:ea typeface="メイリオ"/>
              <a:cs typeface="メイリオ"/>
            </a:endParaRPr>
          </a:p>
        </p:txBody>
      </p:sp>
      <p:sp>
        <p:nvSpPr>
          <p:cNvPr id="3" name="テキスト ボックス 2"/>
          <p:cNvSpPr txBox="1"/>
          <p:nvPr/>
        </p:nvSpPr>
        <p:spPr>
          <a:xfrm>
            <a:off x="287643" y="3371056"/>
            <a:ext cx="3257338" cy="369332"/>
          </a:xfrm>
          <a:prstGeom prst="rect">
            <a:avLst/>
          </a:prstGeom>
          <a:solidFill>
            <a:schemeClr val="bg1">
              <a:alpha val="90000"/>
            </a:schemeClr>
          </a:solid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土浦桜まつり</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新川</a:t>
            </a:r>
            <a:r>
              <a:rPr kumimoji="1" lang="en-US" altLang="ja-JP" dirty="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
        <p:nvSpPr>
          <p:cNvPr id="35" name="円/楕円 34"/>
          <p:cNvSpPr/>
          <p:nvPr/>
        </p:nvSpPr>
        <p:spPr>
          <a:xfrm>
            <a:off x="287643" y="2763670"/>
            <a:ext cx="789099" cy="782509"/>
          </a:xfrm>
          <a:prstGeom prst="ellipse">
            <a:avLst/>
          </a:prstGeom>
          <a:solidFill>
            <a:schemeClr val="accent1">
              <a:lumMod val="40000"/>
              <a:lumOff val="60000"/>
            </a:schemeClr>
          </a:solidFill>
          <a:ln>
            <a:noFill/>
          </a:ln>
          <a:effectLst>
            <a:softEdge rad="1016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solidFill>
                  <a:schemeClr val="tx1"/>
                </a:solidFill>
                <a:latin typeface="メイリオ"/>
                <a:ea typeface="メイリオ"/>
                <a:cs typeface="メイリオ"/>
              </a:rPr>
              <a:t>春</a:t>
            </a:r>
          </a:p>
        </p:txBody>
      </p:sp>
      <p:sp>
        <p:nvSpPr>
          <p:cNvPr id="16" name="テキスト ボックス 15"/>
          <p:cNvSpPr txBox="1"/>
          <p:nvPr/>
        </p:nvSpPr>
        <p:spPr>
          <a:xfrm>
            <a:off x="287643" y="5638930"/>
            <a:ext cx="2868426" cy="369332"/>
          </a:xfrm>
          <a:prstGeom prst="rect">
            <a:avLst/>
          </a:prstGeom>
          <a:solidFill>
            <a:schemeClr val="bg1">
              <a:alpha val="90000"/>
            </a:schemeClr>
          </a:solid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土浦キララまつり</a:t>
            </a:r>
          </a:p>
        </p:txBody>
      </p:sp>
      <p:sp>
        <p:nvSpPr>
          <p:cNvPr id="17" name="テキスト ボックス 16"/>
          <p:cNvSpPr txBox="1"/>
          <p:nvPr/>
        </p:nvSpPr>
        <p:spPr>
          <a:xfrm>
            <a:off x="5847963" y="3532170"/>
            <a:ext cx="2979890" cy="369332"/>
          </a:xfrm>
          <a:prstGeom prst="rect">
            <a:avLst/>
          </a:prstGeom>
          <a:solidFill>
            <a:schemeClr val="bg1">
              <a:alpha val="90000"/>
            </a:schemeClr>
          </a:solidFill>
        </p:spPr>
        <p:txBody>
          <a:bodyPr wrap="square" rtlCol="0">
            <a:spAutoFit/>
          </a:bodyPr>
          <a:lstStyle/>
          <a:p>
            <a:pPr algn="ctr"/>
            <a:r>
              <a:rPr lang="ja-JP" altLang="en-US" dirty="0">
                <a:latin typeface="メイリオ" panose="020B0604030504040204" pitchFamily="50" charset="-128"/>
                <a:ea typeface="メイリオ" panose="020B0604030504040204" pitchFamily="50" charset="-128"/>
              </a:rPr>
              <a:t>土浦全国花火競技大会</a:t>
            </a:r>
            <a:endParaRPr kumimoji="1" lang="ja-JP" altLang="en-US"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6096000" y="5638930"/>
            <a:ext cx="2731853" cy="369332"/>
          </a:xfrm>
          <a:prstGeom prst="rect">
            <a:avLst/>
          </a:prstGeom>
          <a:solidFill>
            <a:schemeClr val="bg1">
              <a:alpha val="90000"/>
            </a:schemeClr>
          </a:solidFill>
        </p:spPr>
        <p:txBody>
          <a:bodyPr wrap="square" rtlCol="0">
            <a:spAutoFit/>
          </a:bodyPr>
          <a:lstStyle/>
          <a:p>
            <a:pPr algn="ctr"/>
            <a:r>
              <a:rPr lang="ja-JP" altLang="en-US" dirty="0">
                <a:latin typeface="メイリオ" panose="020B0604030504040204" pitchFamily="50" charset="-128"/>
                <a:ea typeface="メイリオ" panose="020B0604030504040204" pitchFamily="50" charset="-128"/>
              </a:rPr>
              <a:t>水郷桜イルミネーション</a:t>
            </a:r>
            <a:endParaRPr kumimoji="1" lang="ja-JP" altLang="en-US"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34EE0B4D-4B59-374D-A284-0D27F4B4CF87}" type="slidenum">
              <a:rPr kumimoji="1" lang="ja-JP" altLang="en-US" smtClean="0"/>
              <a:t>40</a:t>
            </a:fld>
            <a:endParaRPr kumimoji="1" lang="ja-JP" altLang="en-US"/>
          </a:p>
        </p:txBody>
      </p:sp>
      <p:sp>
        <p:nvSpPr>
          <p:cNvPr id="21" name="タイトル 1"/>
          <p:cNvSpPr txBox="1">
            <a:spLocks/>
          </p:cNvSpPr>
          <p:nvPr/>
        </p:nvSpPr>
        <p:spPr>
          <a:xfrm>
            <a:off x="818441" y="5964262"/>
            <a:ext cx="7507117" cy="731809"/>
          </a:xfrm>
          <a:prstGeom prst="rect">
            <a:avLst/>
          </a:prstGeom>
          <a:solidFill>
            <a:schemeClr val="bg1"/>
          </a:solidFill>
          <a:ln w="38100">
            <a:solidFill>
              <a:srgbClr val="FF0000"/>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メイリオ"/>
                <a:ea typeface="メイリオ"/>
                <a:cs typeface="メイリオ"/>
              </a:rPr>
              <a:t>各種イベントと連携した土浦のＰＲ</a:t>
            </a:r>
            <a:endParaRPr lang="en-US" altLang="ja-JP" sz="3200" dirty="0">
              <a:latin typeface="メイリオ"/>
              <a:ea typeface="メイリオ"/>
              <a:cs typeface="メイリオ"/>
            </a:endParaRPr>
          </a:p>
        </p:txBody>
      </p:sp>
      <p:sp>
        <p:nvSpPr>
          <p:cNvPr id="22" name="タイトル 1"/>
          <p:cNvSpPr txBox="1">
            <a:spLocks/>
          </p:cNvSpPr>
          <p:nvPr/>
        </p:nvSpPr>
        <p:spPr>
          <a:xfrm>
            <a:off x="0" y="16974"/>
            <a:ext cx="9144000" cy="900000"/>
          </a:xfrm>
          <a:prstGeom prst="rect">
            <a:avLst/>
          </a:prstGeom>
          <a:solidFill>
            <a:srgbClr val="62C43C"/>
          </a:solidFill>
          <a:ln>
            <a:solidFill>
              <a:srgbClr val="62C43C"/>
            </a:solidFill>
          </a:ln>
          <a:effectLst>
            <a:softEdge rad="127000"/>
          </a:effectLst>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solidFill>
                  <a:srgbClr val="525252"/>
                </a:solidFill>
                <a:latin typeface="メイリオ"/>
                <a:ea typeface="メイリオ"/>
                <a:cs typeface="メイリオ"/>
              </a:rPr>
              <a:t>駅前</a:t>
            </a:r>
            <a:r>
              <a:rPr lang="en-US" altLang="ja-JP" sz="3600" dirty="0">
                <a:solidFill>
                  <a:srgbClr val="525252"/>
                </a:solidFill>
                <a:latin typeface="メイリオ"/>
                <a:ea typeface="メイリオ"/>
                <a:cs typeface="メイリオ"/>
              </a:rPr>
              <a:t>Farmers’ Market</a:t>
            </a:r>
            <a:endParaRPr lang="ja-JP" altLang="en-US" sz="3600" dirty="0">
              <a:solidFill>
                <a:srgbClr val="525252"/>
              </a:solidFill>
              <a:latin typeface="メイリオ"/>
              <a:ea typeface="メイリオ"/>
              <a:cs typeface="メイリオ"/>
            </a:endParaRPr>
          </a:p>
        </p:txBody>
      </p:sp>
      <p:pic>
        <p:nvPicPr>
          <p:cNvPr id="23" name="図 22" descr="202694-200.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977" y="0"/>
            <a:ext cx="949360" cy="949360"/>
          </a:xfrm>
          <a:prstGeom prst="rect">
            <a:avLst/>
          </a:prstGeom>
        </p:spPr>
      </p:pic>
      <p:grpSp>
        <p:nvGrpSpPr>
          <p:cNvPr id="19" name="図形グループ 18"/>
          <p:cNvGrpSpPr/>
          <p:nvPr/>
        </p:nvGrpSpPr>
        <p:grpSpPr>
          <a:xfrm>
            <a:off x="7565692" y="99748"/>
            <a:ext cx="1648770" cy="1301337"/>
            <a:chOff x="7390543" y="144363"/>
            <a:chExt cx="1648770" cy="1301337"/>
          </a:xfrm>
        </p:grpSpPr>
        <p:sp>
          <p:nvSpPr>
            <p:cNvPr id="24" name="円/楕円 23"/>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5" name="図形グループ 24"/>
            <p:cNvGrpSpPr/>
            <p:nvPr/>
          </p:nvGrpSpPr>
          <p:grpSpPr>
            <a:xfrm>
              <a:off x="7552261" y="144363"/>
              <a:ext cx="1303216" cy="1301337"/>
              <a:chOff x="4690951" y="647548"/>
              <a:chExt cx="1303216" cy="1301337"/>
            </a:xfrm>
          </p:grpSpPr>
          <p:grpSp>
            <p:nvGrpSpPr>
              <p:cNvPr id="27" name="図形グループ 26"/>
              <p:cNvGrpSpPr/>
              <p:nvPr/>
            </p:nvGrpSpPr>
            <p:grpSpPr>
              <a:xfrm>
                <a:off x="4690951" y="1229090"/>
                <a:ext cx="1303216" cy="719795"/>
                <a:chOff x="4690951" y="1229090"/>
                <a:chExt cx="1303216" cy="719795"/>
              </a:xfrm>
            </p:grpSpPr>
            <p:pic>
              <p:nvPicPr>
                <p:cNvPr id="29" name="図 28" descr="119059m.jpg"/>
                <p:cNvPicPr>
                  <a:picLocks noChangeAspect="1"/>
                </p:cNvPicPr>
                <p:nvPr/>
              </p:nvPicPr>
              <p:blipFill>
                <a:blip r:embed="rId7" cstate="screen">
                  <a:extLst>
                    <a:ext uri="{BEBA8EAE-BF5A-486C-A8C5-ECC9F3942E4B}">
                      <a14:imgProps xmlns:a14="http://schemas.microsoft.com/office/drawing/2010/main">
                        <a14:imgLayer r:embed="rId8">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30" name="図 29" descr="119059m.jpg"/>
                <p:cNvPicPr>
                  <a:picLocks noChangeAspect="1"/>
                </p:cNvPicPr>
                <p:nvPr/>
              </p:nvPicPr>
              <p:blipFill>
                <a:blip r:embed="rId7" cstate="screen">
                  <a:extLst>
                    <a:ext uri="{BEBA8EAE-BF5A-486C-A8C5-ECC9F3942E4B}">
                      <a14:imgProps xmlns:a14="http://schemas.microsoft.com/office/drawing/2010/main">
                        <a14:imgLayer r:embed="rId9">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28" name="図 27" descr="30571.png"/>
              <p:cNvPicPr>
                <a:picLocks noChangeAspect="1"/>
              </p:cNvPicPr>
              <p:nvPr/>
            </p:nvPicPr>
            <p:blipFill>
              <a:blip r:embed="rId10" cstate="screen">
                <a:duotone>
                  <a:schemeClr val="accent1">
                    <a:shade val="45000"/>
                    <a:satMod val="135000"/>
                  </a:schemeClr>
                  <a:prstClr val="white"/>
                </a:duotone>
                <a:alphaModFix/>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26" name="角丸四角形 25"/>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時間・空間シェア</a:t>
              </a:r>
              <a:endParaRPr kumimoji="1" lang="en-US" altLang="ja-JP" dirty="0" smtClean="0">
                <a:solidFill>
                  <a:schemeClr val="bg1"/>
                </a:solidFill>
              </a:endParaRPr>
            </a:p>
          </p:txBody>
        </p:sp>
      </p:grpSp>
    </p:spTree>
    <p:extLst>
      <p:ext uri="{BB962C8B-B14F-4D97-AF65-F5344CB8AC3E}">
        <p14:creationId xmlns:p14="http://schemas.microsoft.com/office/powerpoint/2010/main" val="34890336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6974"/>
            <a:ext cx="9144000" cy="900000"/>
          </a:xfrm>
          <a:solidFill>
            <a:schemeClr val="accent1">
              <a:lumMod val="60000"/>
              <a:lumOff val="40000"/>
            </a:schemeClr>
          </a:solidFill>
          <a:effectLst>
            <a:softEdge rad="127000"/>
          </a:effectLst>
        </p:spPr>
        <p:txBody>
          <a:bodyPr>
            <a:normAutofit/>
          </a:bodyPr>
          <a:lstStyle/>
          <a:p>
            <a:r>
              <a:rPr kumimoji="1" lang="ja-JP" altLang="en-US" sz="3600" dirty="0" smtClean="0">
                <a:latin typeface="メイリオ" panose="020B0604030504040204" pitchFamily="50" charset="-128"/>
                <a:ea typeface="メイリオ" panose="020B0604030504040204" pitchFamily="50" charset="-128"/>
                <a:cs typeface="メイリオ"/>
              </a:rPr>
              <a:t>スキルシェア・アカデミー</a:t>
            </a:r>
            <a:endParaRPr kumimoji="1" lang="ja-JP" altLang="en-US" sz="3600" dirty="0">
              <a:latin typeface="メイリオ" panose="020B0604030504040204" pitchFamily="50" charset="-128"/>
              <a:ea typeface="メイリオ" panose="020B0604030504040204" pitchFamily="50" charset="-128"/>
              <a:cs typeface="メイリオ"/>
            </a:endParaRPr>
          </a:p>
        </p:txBody>
      </p:sp>
      <p:sp>
        <p:nvSpPr>
          <p:cNvPr id="3" name="スライド番号プレースホルダー 2"/>
          <p:cNvSpPr>
            <a:spLocks noGrp="1"/>
          </p:cNvSpPr>
          <p:nvPr>
            <p:ph type="sldNum" sz="quarter" idx="12"/>
          </p:nvPr>
        </p:nvSpPr>
        <p:spPr/>
        <p:txBody>
          <a:bodyPr/>
          <a:lstStyle/>
          <a:p>
            <a:fld id="{34EE0B4D-4B59-374D-A284-0D27F4B4CF87}" type="slidenum">
              <a:rPr kumimoji="1" lang="ja-JP" altLang="en-US" smtClean="0"/>
              <a:t>41</a:t>
            </a:fld>
            <a:endParaRPr kumimoji="1" lang="ja-JP" altLang="en-US" dirty="0"/>
          </a:p>
        </p:txBody>
      </p:sp>
      <p:pic>
        <p:nvPicPr>
          <p:cNvPr id="18" name="図 17" descr="092.png"/>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0" r="99333">
                        <a14:foregroundMark x1="48333" y1="20000" x2="48333" y2="20000"/>
                        <a14:foregroundMark x1="30333" y1="65667" x2="30333" y2="65667"/>
                        <a14:foregroundMark x1="45000" y1="11000" x2="45000" y2="11000"/>
                        <a14:backgroundMark x1="37667" y1="46333" x2="37667" y2="46333"/>
                      </a14:backgroundRemoval>
                    </a14:imgEffect>
                  </a14:imgLayer>
                </a14:imgProps>
              </a:ext>
              <a:ext uri="{28A0092B-C50C-407E-A947-70E740481C1C}">
                <a14:useLocalDpi xmlns:a14="http://schemas.microsoft.com/office/drawing/2010/main"/>
              </a:ext>
            </a:extLst>
          </a:blip>
          <a:stretch>
            <a:fillRect/>
          </a:stretch>
        </p:blipFill>
        <p:spPr>
          <a:xfrm>
            <a:off x="165669" y="72193"/>
            <a:ext cx="829653" cy="829653"/>
          </a:xfrm>
          <a:prstGeom prst="rect">
            <a:avLst/>
          </a:prstGeom>
        </p:spPr>
      </p:pic>
      <p:grpSp>
        <p:nvGrpSpPr>
          <p:cNvPr id="15" name="図形グループ 14"/>
          <p:cNvGrpSpPr/>
          <p:nvPr/>
        </p:nvGrpSpPr>
        <p:grpSpPr>
          <a:xfrm>
            <a:off x="165669" y="1906973"/>
            <a:ext cx="4818885" cy="4653427"/>
            <a:chOff x="268167" y="970374"/>
            <a:chExt cx="4818885" cy="4653427"/>
          </a:xfrm>
        </p:grpSpPr>
        <p:grpSp>
          <p:nvGrpSpPr>
            <p:cNvPr id="6" name="図形グループ 5"/>
            <p:cNvGrpSpPr>
              <a:grpSpLocks noChangeAspect="1"/>
            </p:cNvGrpSpPr>
            <p:nvPr/>
          </p:nvGrpSpPr>
          <p:grpSpPr>
            <a:xfrm>
              <a:off x="268167" y="970374"/>
              <a:ext cx="4818885" cy="4653427"/>
              <a:chOff x="995322" y="-2512026"/>
              <a:chExt cx="7266810" cy="7017302"/>
            </a:xfrm>
            <a:solidFill>
              <a:srgbClr val="FFFFFF"/>
            </a:solidFill>
          </p:grpSpPr>
          <p:pic>
            <p:nvPicPr>
              <p:cNvPr id="4" name="図 3" descr="スクリーンショット 2017-02-03 13.36.0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25432" y="4340176"/>
                <a:ext cx="1536700" cy="165100"/>
              </a:xfrm>
              <a:prstGeom prst="rect">
                <a:avLst/>
              </a:prstGeom>
              <a:grpFill/>
            </p:spPr>
          </p:pic>
          <p:pic>
            <p:nvPicPr>
              <p:cNvPr id="5" name="図 4" descr="スクリーンショット 2017-01-27 10.44.0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5322" y="-2512026"/>
                <a:ext cx="7266810" cy="6858000"/>
              </a:xfrm>
              <a:prstGeom prst="rect">
                <a:avLst/>
              </a:prstGeom>
              <a:ln>
                <a:noFill/>
              </a:ln>
              <a:effectLst>
                <a:softEdge rad="112500"/>
              </a:effectLst>
            </p:spPr>
          </p:pic>
        </p:grpSp>
        <p:sp>
          <p:nvSpPr>
            <p:cNvPr id="10" name="星 5 9"/>
            <p:cNvSpPr>
              <a:spLocks noChangeAspect="1"/>
            </p:cNvSpPr>
            <p:nvPr/>
          </p:nvSpPr>
          <p:spPr>
            <a:xfrm>
              <a:off x="2283505" y="3036586"/>
              <a:ext cx="327666" cy="327578"/>
            </a:xfrm>
            <a:prstGeom prst="star5">
              <a:avLst>
                <a:gd name="adj" fmla="val 20718"/>
                <a:gd name="hf" fmla="val 105146"/>
                <a:gd name="vf" fmla="val 110557"/>
              </a:avLst>
            </a:prstGeom>
            <a:solidFill>
              <a:schemeClr val="accent1">
                <a:lumMod val="75000"/>
              </a:schemeClr>
            </a:solidFill>
            <a:ln>
              <a:solidFill>
                <a:srgbClr val="1919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星 5 18"/>
            <p:cNvSpPr>
              <a:spLocks noChangeAspect="1"/>
            </p:cNvSpPr>
            <p:nvPr/>
          </p:nvSpPr>
          <p:spPr>
            <a:xfrm>
              <a:off x="1118412" y="4920762"/>
              <a:ext cx="257624" cy="257555"/>
            </a:xfrm>
            <a:prstGeom prst="star5">
              <a:avLst>
                <a:gd name="adj" fmla="val 20718"/>
                <a:gd name="hf" fmla="val 105146"/>
                <a:gd name="vf" fmla="val 110557"/>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星 5 19"/>
            <p:cNvSpPr>
              <a:spLocks noChangeAspect="1"/>
            </p:cNvSpPr>
            <p:nvPr/>
          </p:nvSpPr>
          <p:spPr>
            <a:xfrm>
              <a:off x="3097063" y="3364164"/>
              <a:ext cx="257624" cy="257555"/>
            </a:xfrm>
            <a:prstGeom prst="star5">
              <a:avLst>
                <a:gd name="adj" fmla="val 20718"/>
                <a:gd name="hf" fmla="val 105146"/>
                <a:gd name="vf" fmla="val 110557"/>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星 5 20"/>
            <p:cNvSpPr>
              <a:spLocks noChangeAspect="1"/>
            </p:cNvSpPr>
            <p:nvPr/>
          </p:nvSpPr>
          <p:spPr>
            <a:xfrm>
              <a:off x="1680836" y="1419681"/>
              <a:ext cx="257624" cy="257555"/>
            </a:xfrm>
            <a:prstGeom prst="star5">
              <a:avLst>
                <a:gd name="adj" fmla="val 20718"/>
                <a:gd name="hf" fmla="val 105146"/>
                <a:gd name="vf" fmla="val 110557"/>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星 5 21"/>
            <p:cNvSpPr>
              <a:spLocks noChangeAspect="1"/>
            </p:cNvSpPr>
            <p:nvPr/>
          </p:nvSpPr>
          <p:spPr>
            <a:xfrm>
              <a:off x="1317988" y="2059052"/>
              <a:ext cx="257624" cy="257555"/>
            </a:xfrm>
            <a:prstGeom prst="star5">
              <a:avLst>
                <a:gd name="adj" fmla="val 20718"/>
                <a:gd name="hf" fmla="val 105146"/>
                <a:gd name="vf" fmla="val 110557"/>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星 5 22"/>
            <p:cNvSpPr>
              <a:spLocks noChangeAspect="1"/>
            </p:cNvSpPr>
            <p:nvPr/>
          </p:nvSpPr>
          <p:spPr>
            <a:xfrm>
              <a:off x="2154693" y="4856778"/>
              <a:ext cx="257624" cy="257555"/>
            </a:xfrm>
            <a:prstGeom prst="star5">
              <a:avLst>
                <a:gd name="adj" fmla="val 20718"/>
                <a:gd name="hf" fmla="val 105146"/>
                <a:gd name="vf" fmla="val 110557"/>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1" name="角丸四角形 10"/>
          <p:cNvSpPr/>
          <p:nvPr/>
        </p:nvSpPr>
        <p:spPr>
          <a:xfrm>
            <a:off x="5174126" y="2151257"/>
            <a:ext cx="3616088" cy="1469567"/>
          </a:xfrm>
          <a:prstGeom prst="roundRect">
            <a:avLst>
              <a:gd name="adj" fmla="val 0"/>
            </a:avLst>
          </a:prstGeom>
          <a:solidFill>
            <a:schemeClr val="bg1"/>
          </a:solidFill>
          <a:ln>
            <a:solidFill>
              <a:srgbClr val="1919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rgbClr val="000000"/>
                </a:solidFill>
                <a:latin typeface="メイリオ"/>
                <a:ea typeface="メイリオ"/>
                <a:cs typeface="メイリオ"/>
              </a:rPr>
              <a:t>周辺には</a:t>
            </a:r>
            <a:r>
              <a:rPr lang="ja-JP" altLang="en-US" sz="2000" dirty="0" smtClean="0">
                <a:solidFill>
                  <a:srgbClr val="000000"/>
                </a:solidFill>
                <a:latin typeface="メイリオ"/>
                <a:ea typeface="メイリオ"/>
                <a:cs typeface="メイリオ"/>
              </a:rPr>
              <a:t>多くの高校や</a:t>
            </a:r>
            <a:endParaRPr lang="en-US" altLang="ja-JP" sz="2000" dirty="0" smtClean="0">
              <a:solidFill>
                <a:srgbClr val="000000"/>
              </a:solidFill>
              <a:latin typeface="メイリオ"/>
              <a:ea typeface="メイリオ"/>
              <a:cs typeface="メイリオ"/>
            </a:endParaRPr>
          </a:p>
          <a:p>
            <a:pPr algn="ctr"/>
            <a:r>
              <a:rPr lang="ja-JP" altLang="en-US" sz="2000" dirty="0" smtClean="0">
                <a:solidFill>
                  <a:srgbClr val="000000"/>
                </a:solidFill>
                <a:latin typeface="メイリオ"/>
                <a:ea typeface="メイリオ"/>
                <a:cs typeface="メイリオ"/>
              </a:rPr>
              <a:t>大学が立地するので</a:t>
            </a:r>
            <a:endParaRPr lang="en-US" altLang="ja-JP" sz="2000" dirty="0" smtClean="0">
              <a:solidFill>
                <a:srgbClr val="000000"/>
              </a:solidFill>
              <a:latin typeface="メイリオ"/>
              <a:ea typeface="メイリオ"/>
              <a:cs typeface="メイリオ"/>
            </a:endParaRPr>
          </a:p>
          <a:p>
            <a:pPr algn="ctr"/>
            <a:r>
              <a:rPr lang="ja-JP" altLang="en-US" sz="2000" dirty="0" smtClean="0">
                <a:solidFill>
                  <a:srgbClr val="000000"/>
                </a:solidFill>
                <a:latin typeface="メイリオ"/>
                <a:ea typeface="メイリオ"/>
                <a:cs typeface="メイリオ"/>
              </a:rPr>
              <a:t>若い人材</a:t>
            </a:r>
            <a:r>
              <a:rPr kumimoji="1" lang="ja-JP" altLang="en-US" sz="2000" dirty="0" smtClean="0">
                <a:solidFill>
                  <a:srgbClr val="000000"/>
                </a:solidFill>
                <a:latin typeface="メイリオ"/>
                <a:ea typeface="メイリオ"/>
                <a:cs typeface="メイリオ"/>
              </a:rPr>
              <a:t>が多い</a:t>
            </a:r>
            <a:endParaRPr kumimoji="1" lang="ja-JP" altLang="en-US" sz="2000" dirty="0">
              <a:solidFill>
                <a:srgbClr val="000000"/>
              </a:solidFill>
              <a:latin typeface="メイリオ"/>
              <a:ea typeface="メイリオ"/>
              <a:cs typeface="メイリオ"/>
            </a:endParaRPr>
          </a:p>
        </p:txBody>
      </p:sp>
      <p:sp>
        <p:nvSpPr>
          <p:cNvPr id="35" name="角丸四角形 34"/>
          <p:cNvSpPr/>
          <p:nvPr/>
        </p:nvSpPr>
        <p:spPr>
          <a:xfrm>
            <a:off x="5174126" y="4091790"/>
            <a:ext cx="3616088" cy="1492615"/>
          </a:xfrm>
          <a:prstGeom prst="roundRect">
            <a:avLst>
              <a:gd name="adj" fmla="val 0"/>
            </a:avLst>
          </a:prstGeom>
          <a:solidFill>
            <a:srgbClr val="FFFFFF"/>
          </a:solidFill>
          <a:ln>
            <a:solidFill>
              <a:srgbClr val="1919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rgbClr val="000000"/>
                </a:solidFill>
                <a:latin typeface="メイリオ"/>
                <a:ea typeface="メイリオ"/>
                <a:cs typeface="メイリオ"/>
              </a:rPr>
              <a:t>歴史ある学び舎を利用</a:t>
            </a:r>
            <a:endParaRPr kumimoji="1" lang="en-US" altLang="ja-JP" sz="2000" dirty="0" smtClean="0">
              <a:solidFill>
                <a:srgbClr val="000000"/>
              </a:solidFill>
              <a:latin typeface="メイリオ"/>
              <a:ea typeface="メイリオ"/>
              <a:cs typeface="メイリオ"/>
            </a:endParaRPr>
          </a:p>
          <a:p>
            <a:pPr algn="ctr"/>
            <a:r>
              <a:rPr lang="ja-JP" altLang="en-US" sz="2000" dirty="0" smtClean="0">
                <a:solidFill>
                  <a:srgbClr val="000000"/>
                </a:solidFill>
                <a:latin typeface="メイリオ"/>
                <a:ea typeface="メイリオ"/>
                <a:cs typeface="メイリオ"/>
              </a:rPr>
              <a:t>することで、その気風を</a:t>
            </a:r>
            <a:endParaRPr lang="en-US" altLang="ja-JP" sz="2000" dirty="0" smtClean="0">
              <a:solidFill>
                <a:srgbClr val="000000"/>
              </a:solidFill>
              <a:latin typeface="メイリオ"/>
              <a:ea typeface="メイリオ"/>
              <a:cs typeface="メイリオ"/>
            </a:endParaRPr>
          </a:p>
          <a:p>
            <a:pPr algn="ctr"/>
            <a:r>
              <a:rPr kumimoji="1" lang="ja-JP" altLang="en-US" sz="2000" dirty="0" smtClean="0">
                <a:solidFill>
                  <a:srgbClr val="000000"/>
                </a:solidFill>
                <a:latin typeface="メイリオ"/>
                <a:ea typeface="メイリオ"/>
                <a:cs typeface="メイリオ"/>
              </a:rPr>
              <a:t>感じることが出来る</a:t>
            </a:r>
            <a:endParaRPr kumimoji="1" lang="en-US" altLang="ja-JP" sz="2000" dirty="0" smtClean="0">
              <a:solidFill>
                <a:srgbClr val="000000"/>
              </a:solidFill>
              <a:latin typeface="メイリオ"/>
              <a:ea typeface="メイリオ"/>
              <a:cs typeface="メイリオ"/>
            </a:endParaRPr>
          </a:p>
        </p:txBody>
      </p:sp>
      <p:sp>
        <p:nvSpPr>
          <p:cNvPr id="39" name="テキスト ボックス 38"/>
          <p:cNvSpPr txBox="1"/>
          <p:nvPr/>
        </p:nvSpPr>
        <p:spPr>
          <a:xfrm>
            <a:off x="165669" y="1090647"/>
            <a:ext cx="4185761" cy="461665"/>
          </a:xfrm>
          <a:prstGeom prst="rect">
            <a:avLst/>
          </a:prstGeom>
          <a:solidFill>
            <a:srgbClr val="FFFFFF"/>
          </a:solidFill>
          <a:ln>
            <a:solidFill>
              <a:srgbClr val="191919"/>
            </a:solidFill>
          </a:ln>
        </p:spPr>
        <p:txBody>
          <a:bodyPr wrap="none" rtlCol="0">
            <a:spAutoFit/>
          </a:bodyPr>
          <a:lstStyle/>
          <a:p>
            <a:r>
              <a:rPr kumimoji="1" lang="ja-JP" altLang="en-US" sz="2400" dirty="0" smtClean="0">
                <a:latin typeface="メイリオ"/>
                <a:ea typeface="メイリオ"/>
                <a:cs typeface="メイリオ"/>
              </a:rPr>
              <a:t>土浦一高と周辺の高校・大学</a:t>
            </a:r>
            <a:endParaRPr kumimoji="1" lang="ja-JP" altLang="en-US" sz="2400" dirty="0">
              <a:latin typeface="メイリオ"/>
              <a:ea typeface="メイリオ"/>
              <a:cs typeface="メイリオ"/>
            </a:endParaRPr>
          </a:p>
        </p:txBody>
      </p:sp>
      <p:grpSp>
        <p:nvGrpSpPr>
          <p:cNvPr id="24" name="図形グループ 23"/>
          <p:cNvGrpSpPr/>
          <p:nvPr/>
        </p:nvGrpSpPr>
        <p:grpSpPr>
          <a:xfrm>
            <a:off x="7495230" y="110855"/>
            <a:ext cx="1648770" cy="1301337"/>
            <a:chOff x="7390543" y="144363"/>
            <a:chExt cx="1648770" cy="1301337"/>
          </a:xfrm>
        </p:grpSpPr>
        <p:sp>
          <p:nvSpPr>
            <p:cNvPr id="25" name="円/楕円 24"/>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6" name="図形グループ 25"/>
            <p:cNvGrpSpPr/>
            <p:nvPr/>
          </p:nvGrpSpPr>
          <p:grpSpPr>
            <a:xfrm>
              <a:off x="7552261" y="144363"/>
              <a:ext cx="1303216" cy="1301337"/>
              <a:chOff x="4690951" y="647548"/>
              <a:chExt cx="1303216" cy="1301337"/>
            </a:xfrm>
          </p:grpSpPr>
          <p:grpSp>
            <p:nvGrpSpPr>
              <p:cNvPr id="28" name="図形グループ 27"/>
              <p:cNvGrpSpPr/>
              <p:nvPr/>
            </p:nvGrpSpPr>
            <p:grpSpPr>
              <a:xfrm>
                <a:off x="4690951" y="1229090"/>
                <a:ext cx="1303216" cy="719795"/>
                <a:chOff x="4690951" y="1229090"/>
                <a:chExt cx="1303216" cy="719795"/>
              </a:xfrm>
            </p:grpSpPr>
            <p:pic>
              <p:nvPicPr>
                <p:cNvPr id="30" name="図 29" descr="119059m.jpg"/>
                <p:cNvPicPr>
                  <a:picLocks noChangeAspect="1"/>
                </p:cNvPicPr>
                <p:nvPr/>
              </p:nvPicPr>
              <p:blipFill>
                <a:blip r:embed="rId6" cstate="screen">
                  <a:extLst>
                    <a:ext uri="{BEBA8EAE-BF5A-486C-A8C5-ECC9F3942E4B}">
                      <a14:imgProps xmlns:a14="http://schemas.microsoft.com/office/drawing/2010/main">
                        <a14:imgLayer r:embed="rId7">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31" name="図 30" descr="119059m.jpg"/>
                <p:cNvPicPr>
                  <a:picLocks noChangeAspect="1"/>
                </p:cNvPicPr>
                <p:nvPr/>
              </p:nvPicPr>
              <p:blipFill>
                <a:blip r:embed="rId6" cstate="screen">
                  <a:extLst>
                    <a:ext uri="{BEBA8EAE-BF5A-486C-A8C5-ECC9F3942E4B}">
                      <a14:imgProps xmlns:a14="http://schemas.microsoft.com/office/drawing/2010/main">
                        <a14:imgLayer r:embed="rId8">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29" name="図 28" descr="30571.png"/>
              <p:cNvPicPr>
                <a:picLocks noChangeAspect="1"/>
              </p:cNvPicPr>
              <p:nvPr/>
            </p:nvPicPr>
            <p:blipFill>
              <a:blip r:embed="rId9" cstate="screen">
                <a:duotone>
                  <a:schemeClr val="accent1">
                    <a:shade val="45000"/>
                    <a:satMod val="135000"/>
                  </a:schemeClr>
                  <a:prstClr val="white"/>
                </a:duotone>
                <a:alphaModFix/>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27" name="角丸四角形 26"/>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人材</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spTree>
    <p:extLst>
      <p:ext uri="{BB962C8B-B14F-4D97-AF65-F5344CB8AC3E}">
        <p14:creationId xmlns:p14="http://schemas.microsoft.com/office/powerpoint/2010/main" val="2815796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タイトル 1"/>
          <p:cNvSpPr>
            <a:spLocks noGrp="1"/>
          </p:cNvSpPr>
          <p:nvPr>
            <p:ph type="title"/>
          </p:nvPr>
        </p:nvSpPr>
        <p:spPr>
          <a:xfrm>
            <a:off x="0" y="16974"/>
            <a:ext cx="9144000" cy="900000"/>
          </a:xfrm>
          <a:solidFill>
            <a:schemeClr val="accent1">
              <a:lumMod val="60000"/>
              <a:lumOff val="40000"/>
            </a:schemeClr>
          </a:solidFill>
          <a:effectLst>
            <a:softEdge rad="127000"/>
          </a:effectLst>
        </p:spPr>
        <p:txBody>
          <a:bodyPr>
            <a:normAutofit/>
          </a:bodyPr>
          <a:lstStyle/>
          <a:p>
            <a:r>
              <a:rPr lang="ja-JP" altLang="en-US" sz="3600" dirty="0">
                <a:latin typeface="メイリオ"/>
                <a:ea typeface="メイリオ"/>
                <a:cs typeface="メイリオ"/>
              </a:rPr>
              <a:t>つちうら福祉ナビ</a:t>
            </a:r>
            <a:endParaRPr kumimoji="1" lang="ja-JP" altLang="en-US" sz="3600" dirty="0">
              <a:latin typeface="メイリオ"/>
              <a:ea typeface="メイリオ"/>
              <a:cs typeface="メイリオ"/>
            </a:endParaRPr>
          </a:p>
        </p:txBody>
      </p:sp>
      <p:sp>
        <p:nvSpPr>
          <p:cNvPr id="3" name="コンテンツ プレースホルダー 2"/>
          <p:cNvSpPr>
            <a:spLocks noGrp="1"/>
          </p:cNvSpPr>
          <p:nvPr>
            <p:ph idx="1"/>
          </p:nvPr>
        </p:nvSpPr>
        <p:spPr>
          <a:xfrm>
            <a:off x="165669" y="943019"/>
            <a:ext cx="8229600" cy="4525963"/>
          </a:xfrm>
        </p:spPr>
        <p:txBody>
          <a:bodyPr>
            <a:normAutofit/>
          </a:bodyPr>
          <a:lstStyle/>
          <a:p>
            <a:pPr marL="0" indent="0">
              <a:buNone/>
            </a:pPr>
            <a:r>
              <a:rPr lang="en-US" altLang="ja-JP" sz="3600" dirty="0" smtClean="0">
                <a:solidFill>
                  <a:srgbClr val="525252"/>
                </a:solidFill>
                <a:latin typeface="メイリオ"/>
                <a:ea typeface="メイリオ"/>
                <a:cs typeface="メイリオ"/>
              </a:rPr>
              <a:t>〜</a:t>
            </a:r>
            <a:r>
              <a:rPr lang="ja-JP" altLang="en-US" sz="3600" dirty="0" smtClean="0">
                <a:solidFill>
                  <a:srgbClr val="525252"/>
                </a:solidFill>
                <a:latin typeface="メイリオ"/>
                <a:ea typeface="メイリオ"/>
                <a:cs typeface="メイリオ"/>
              </a:rPr>
              <a:t>サイトイメージ</a:t>
            </a:r>
            <a:r>
              <a:rPr lang="en-US" altLang="ja-JP" sz="3600" dirty="0" smtClean="0">
                <a:solidFill>
                  <a:srgbClr val="525252"/>
                </a:solidFill>
                <a:latin typeface="メイリオ"/>
                <a:ea typeface="メイリオ"/>
                <a:cs typeface="メイリオ"/>
              </a:rPr>
              <a:t>〜</a:t>
            </a:r>
            <a:endParaRPr kumimoji="1" lang="en-US" altLang="ja-JP" sz="3600" dirty="0">
              <a:solidFill>
                <a:srgbClr val="525252"/>
              </a:solidFill>
              <a:latin typeface="メイリオ"/>
              <a:ea typeface="メイリオ"/>
              <a:cs typeface="メイリオ"/>
            </a:endParaRPr>
          </a:p>
        </p:txBody>
      </p:sp>
      <p:pic>
        <p:nvPicPr>
          <p:cNvPr id="11" name="図 10"/>
          <p:cNvPicPr>
            <a:picLocks noChangeAspect="1"/>
          </p:cNvPicPr>
          <p:nvPr/>
        </p:nvPicPr>
        <p:blipFill>
          <a:blip r:embed="rId2"/>
          <a:stretch>
            <a:fillRect/>
          </a:stretch>
        </p:blipFill>
        <p:spPr>
          <a:xfrm>
            <a:off x="1097642" y="1656830"/>
            <a:ext cx="6463055" cy="5061016"/>
          </a:xfrm>
          <a:prstGeom prst="rect">
            <a:avLst/>
          </a:prstGeom>
        </p:spPr>
      </p:pic>
      <p:sp>
        <p:nvSpPr>
          <p:cNvPr id="5" name="スライド番号プレースホルダー 4"/>
          <p:cNvSpPr>
            <a:spLocks noGrp="1"/>
          </p:cNvSpPr>
          <p:nvPr>
            <p:ph type="sldNum" sz="quarter" idx="12"/>
          </p:nvPr>
        </p:nvSpPr>
        <p:spPr/>
        <p:txBody>
          <a:bodyPr/>
          <a:lstStyle/>
          <a:p>
            <a:fld id="{34EE0B4D-4B59-374D-A284-0D27F4B4CF87}" type="slidenum">
              <a:rPr kumimoji="1" lang="ja-JP" altLang="en-US" smtClean="0"/>
              <a:t>42</a:t>
            </a:fld>
            <a:endParaRPr kumimoji="1" lang="ja-JP" altLang="en-US"/>
          </a:p>
        </p:txBody>
      </p:sp>
      <p:pic>
        <p:nvPicPr>
          <p:cNvPr id="9" name="図 8" descr="092.png"/>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333">
                        <a14:foregroundMark x1="48333" y1="20000" x2="48333" y2="20000"/>
                        <a14:foregroundMark x1="30333" y1="65667" x2="30333" y2="65667"/>
                        <a14:foregroundMark x1="45000" y1="11000" x2="45000" y2="11000"/>
                        <a14:backgroundMark x1="37667" y1="46333" x2="37667" y2="46333"/>
                      </a14:backgroundRemoval>
                    </a14:imgEffect>
                  </a14:imgLayer>
                </a14:imgProps>
              </a:ext>
              <a:ext uri="{28A0092B-C50C-407E-A947-70E740481C1C}">
                <a14:useLocalDpi xmlns:a14="http://schemas.microsoft.com/office/drawing/2010/main"/>
              </a:ext>
            </a:extLst>
          </a:blip>
          <a:stretch>
            <a:fillRect/>
          </a:stretch>
        </p:blipFill>
        <p:spPr>
          <a:xfrm>
            <a:off x="165669" y="72193"/>
            <a:ext cx="829653" cy="829653"/>
          </a:xfrm>
          <a:prstGeom prst="rect">
            <a:avLst/>
          </a:prstGeom>
        </p:spPr>
      </p:pic>
      <p:grpSp>
        <p:nvGrpSpPr>
          <p:cNvPr id="7" name="図形グループ 6"/>
          <p:cNvGrpSpPr/>
          <p:nvPr/>
        </p:nvGrpSpPr>
        <p:grpSpPr>
          <a:xfrm>
            <a:off x="7495230" y="110855"/>
            <a:ext cx="1648770" cy="1301337"/>
            <a:chOff x="7390543" y="144363"/>
            <a:chExt cx="1648770" cy="1301337"/>
          </a:xfrm>
        </p:grpSpPr>
        <p:sp>
          <p:nvSpPr>
            <p:cNvPr id="10" name="円/楕円 9"/>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2" name="図形グループ 11"/>
            <p:cNvGrpSpPr/>
            <p:nvPr/>
          </p:nvGrpSpPr>
          <p:grpSpPr>
            <a:xfrm>
              <a:off x="7552261" y="144363"/>
              <a:ext cx="1303216" cy="1301337"/>
              <a:chOff x="4690951" y="647548"/>
              <a:chExt cx="1303216" cy="1301337"/>
            </a:xfrm>
          </p:grpSpPr>
          <p:grpSp>
            <p:nvGrpSpPr>
              <p:cNvPr id="14" name="図形グループ 13"/>
              <p:cNvGrpSpPr/>
              <p:nvPr/>
            </p:nvGrpSpPr>
            <p:grpSpPr>
              <a:xfrm>
                <a:off x="4690951" y="1229090"/>
                <a:ext cx="1303216" cy="719795"/>
                <a:chOff x="4690951" y="1229090"/>
                <a:chExt cx="1303216" cy="719795"/>
              </a:xfrm>
            </p:grpSpPr>
            <p:pic>
              <p:nvPicPr>
                <p:cNvPr id="16" name="図 15" descr="119059m.jpg"/>
                <p:cNvPicPr>
                  <a:picLocks noChangeAspect="1"/>
                </p:cNvPicPr>
                <p:nvPr/>
              </p:nvPicPr>
              <p:blipFill>
                <a:blip r:embed="rId5" cstate="screen">
                  <a:extLst>
                    <a:ext uri="{BEBA8EAE-BF5A-486C-A8C5-ECC9F3942E4B}">
                      <a14:imgProps xmlns:a14="http://schemas.microsoft.com/office/drawing/2010/main">
                        <a14:imgLayer r:embed="rId6">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17" name="図 16" descr="119059m.jpg"/>
                <p:cNvPicPr>
                  <a:picLocks noChangeAspect="1"/>
                </p:cNvPicPr>
                <p:nvPr/>
              </p:nvPicPr>
              <p:blipFill>
                <a:blip r:embed="rId5" cstate="screen">
                  <a:extLst>
                    <a:ext uri="{BEBA8EAE-BF5A-486C-A8C5-ECC9F3942E4B}">
                      <a14:imgProps xmlns:a14="http://schemas.microsoft.com/office/drawing/2010/main">
                        <a14:imgLayer r:embed="rId7">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15" name="図 14" descr="30571.png"/>
              <p:cNvPicPr>
                <a:picLocks noChangeAspect="1"/>
              </p:cNvPicPr>
              <p:nvPr/>
            </p:nvPicPr>
            <p:blipFill>
              <a:blip r:embed="rId8" cstate="screen">
                <a:duotone>
                  <a:schemeClr val="accent1">
                    <a:shade val="45000"/>
                    <a:satMod val="135000"/>
                  </a:schemeClr>
                  <a:prstClr val="white"/>
                </a:duotone>
                <a:alphaModFix/>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13" name="角丸四角形 12"/>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人材</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spTree>
    <p:extLst>
      <p:ext uri="{BB962C8B-B14F-4D97-AF65-F5344CB8AC3E}">
        <p14:creationId xmlns:p14="http://schemas.microsoft.com/office/powerpoint/2010/main" val="33573775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 name="タイトル 1"/>
          <p:cNvSpPr txBox="1">
            <a:spLocks/>
          </p:cNvSpPr>
          <p:nvPr/>
        </p:nvSpPr>
        <p:spPr>
          <a:xfrm>
            <a:off x="0" y="16974"/>
            <a:ext cx="9144000" cy="900000"/>
          </a:xfrm>
          <a:prstGeom prst="rect">
            <a:avLst/>
          </a:prstGeom>
          <a:solidFill>
            <a:schemeClr val="accent2">
              <a:lumMod val="60000"/>
              <a:lumOff val="40000"/>
            </a:schemeClr>
          </a:solidFill>
          <a:effectLst>
            <a:softEdge rad="127000"/>
          </a:effectLst>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dirty="0" smtClean="0">
                <a:latin typeface="メイリオ" panose="020B0604030504040204" pitchFamily="50" charset="-128"/>
                <a:ea typeface="メイリオ" panose="020B0604030504040204" pitchFamily="50" charset="-128"/>
                <a:cs typeface="メイリオ"/>
              </a:rPr>
              <a:t>　　　つちう</a:t>
            </a:r>
            <a:r>
              <a:rPr lang="ja-JP" altLang="en-US" sz="3600" dirty="0">
                <a:latin typeface="メイリオ" panose="020B0604030504040204" pitchFamily="50" charset="-128"/>
                <a:ea typeface="メイリオ" panose="020B0604030504040204" pitchFamily="50" charset="-128"/>
                <a:cs typeface="メイリオ"/>
              </a:rPr>
              <a:t>ライドシェア</a:t>
            </a:r>
          </a:p>
        </p:txBody>
      </p:sp>
      <p:pic>
        <p:nvPicPr>
          <p:cNvPr id="57" name="図 56" descr="car_231.jpg"/>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0" r="100000">
                        <a14:foregroundMark x1="84400" y1="74400" x2="84400" y2="74400"/>
                        <a14:foregroundMark x1="18400" y1="76000" x2="18400" y2="76000"/>
                      </a14:backgroundRemoval>
                    </a14:imgEffect>
                  </a14:imgLayer>
                </a14:imgProps>
              </a:ext>
              <a:ext uri="{28A0092B-C50C-407E-A947-70E740481C1C}">
                <a14:useLocalDpi xmlns:a14="http://schemas.microsoft.com/office/drawing/2010/main"/>
              </a:ext>
            </a:extLst>
          </a:blip>
          <a:stretch>
            <a:fillRect/>
          </a:stretch>
        </p:blipFill>
        <p:spPr>
          <a:xfrm>
            <a:off x="149404" y="0"/>
            <a:ext cx="1012071" cy="1012071"/>
          </a:xfrm>
          <a:prstGeom prst="rect">
            <a:avLst/>
          </a:prstGeom>
        </p:spPr>
      </p:pic>
      <p:sp>
        <p:nvSpPr>
          <p:cNvPr id="146" name="スライド番号プレースホルダー 8"/>
          <p:cNvSpPr>
            <a:spLocks noGrp="1"/>
          </p:cNvSpPr>
          <p:nvPr>
            <p:ph type="sldNum" sz="quarter" idx="12"/>
          </p:nvPr>
        </p:nvSpPr>
        <p:spPr>
          <a:xfrm>
            <a:off x="6830179" y="6356350"/>
            <a:ext cx="2133600" cy="365125"/>
          </a:xfrm>
        </p:spPr>
        <p:txBody>
          <a:bodyPr/>
          <a:lstStyle/>
          <a:p>
            <a:fld id="{98A83B86-17A6-2548-BDED-42D2BAA87F71}" type="slidenum">
              <a:rPr kumimoji="1" lang="ja-JP" altLang="en-US" smtClean="0">
                <a:latin typeface="メイリオ" panose="020B0604030504040204" pitchFamily="50" charset="-128"/>
                <a:ea typeface="メイリオ" panose="020B0604030504040204" pitchFamily="50" charset="-128"/>
              </a:rPr>
              <a:t>43</a:t>
            </a:fld>
            <a:endParaRPr kumimoji="1" lang="ja-JP" altLang="en-US" dirty="0">
              <a:latin typeface="メイリオ" panose="020B0604030504040204" pitchFamily="50" charset="-128"/>
              <a:ea typeface="メイリオ" panose="020B0604030504040204" pitchFamily="50" charset="-128"/>
            </a:endParaRPr>
          </a:p>
        </p:txBody>
      </p:sp>
      <p:grpSp>
        <p:nvGrpSpPr>
          <p:cNvPr id="63" name="図形グループ 62"/>
          <p:cNvGrpSpPr/>
          <p:nvPr/>
        </p:nvGrpSpPr>
        <p:grpSpPr>
          <a:xfrm>
            <a:off x="7495230" y="110855"/>
            <a:ext cx="1648770" cy="1301337"/>
            <a:chOff x="7390543" y="144363"/>
            <a:chExt cx="1648770" cy="1301337"/>
          </a:xfrm>
        </p:grpSpPr>
        <p:sp>
          <p:nvSpPr>
            <p:cNvPr id="64" name="円/楕円 63"/>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65" name="図形グループ 64"/>
            <p:cNvGrpSpPr/>
            <p:nvPr/>
          </p:nvGrpSpPr>
          <p:grpSpPr>
            <a:xfrm>
              <a:off x="7552261" y="144363"/>
              <a:ext cx="1303216" cy="1301337"/>
              <a:chOff x="4690951" y="647548"/>
              <a:chExt cx="1303216" cy="1301337"/>
            </a:xfrm>
          </p:grpSpPr>
          <p:grpSp>
            <p:nvGrpSpPr>
              <p:cNvPr id="67" name="図形グループ 66"/>
              <p:cNvGrpSpPr/>
              <p:nvPr/>
            </p:nvGrpSpPr>
            <p:grpSpPr>
              <a:xfrm>
                <a:off x="4690951" y="1229090"/>
                <a:ext cx="1303216" cy="719795"/>
                <a:chOff x="4690951" y="1229090"/>
                <a:chExt cx="1303216" cy="719795"/>
              </a:xfrm>
            </p:grpSpPr>
            <p:pic>
              <p:nvPicPr>
                <p:cNvPr id="69" name="図 68" descr="119059m.jpg"/>
                <p:cNvPicPr>
                  <a:picLocks noChangeAspect="1"/>
                </p:cNvPicPr>
                <p:nvPr/>
              </p:nvPicPr>
              <p:blipFill>
                <a:blip r:embed="rId4" cstate="screen">
                  <a:extLst>
                    <a:ext uri="{BEBA8EAE-BF5A-486C-A8C5-ECC9F3942E4B}">
                      <a14:imgProps xmlns:a14="http://schemas.microsoft.com/office/drawing/2010/main">
                        <a14:imgLayer r:embed="rId5">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71" name="図 70" descr="119059m.jpg"/>
                <p:cNvPicPr>
                  <a:picLocks noChangeAspect="1"/>
                </p:cNvPicPr>
                <p:nvPr/>
              </p:nvPicPr>
              <p:blipFill>
                <a:blip r:embed="rId4" cstate="screen">
                  <a:extLst>
                    <a:ext uri="{BEBA8EAE-BF5A-486C-A8C5-ECC9F3942E4B}">
                      <a14:imgProps xmlns:a14="http://schemas.microsoft.com/office/drawing/2010/main">
                        <a14:imgLayer r:embed="rId6">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68" name="図 67" descr="30571.png"/>
              <p:cNvPicPr>
                <a:picLocks noChangeAspect="1"/>
              </p:cNvPicPr>
              <p:nvPr/>
            </p:nvPicPr>
            <p:blipFill>
              <a:blip r:embed="rId7" cstate="screen">
                <a:duotone>
                  <a:schemeClr val="accent1">
                    <a:shade val="45000"/>
                    <a:satMod val="135000"/>
                  </a:schemeClr>
                  <a:prstClr val="white"/>
                </a:duotone>
                <a:alphaModFix/>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66" name="角丸四角形 65"/>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ライド</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pic>
        <p:nvPicPr>
          <p:cNvPr id="72" name="図 7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4492" y="-40720"/>
            <a:ext cx="3049508" cy="4314825"/>
          </a:xfrm>
          <a:prstGeom prst="rect">
            <a:avLst/>
          </a:prstGeom>
        </p:spPr>
      </p:pic>
      <p:sp>
        <p:nvSpPr>
          <p:cNvPr id="73" name="テキスト ボックス 72"/>
          <p:cNvSpPr txBox="1"/>
          <p:nvPr/>
        </p:nvSpPr>
        <p:spPr>
          <a:xfrm>
            <a:off x="134322" y="1785257"/>
            <a:ext cx="8392041" cy="4770537"/>
          </a:xfrm>
          <a:prstGeom prst="rect">
            <a:avLst/>
          </a:prstGeom>
          <a:noFill/>
        </p:spPr>
        <p:txBody>
          <a:bodyPr wrap="none" rtlCol="0">
            <a:spAutoFit/>
          </a:bodyPr>
          <a:lstStyle/>
          <a:p>
            <a:r>
              <a:rPr kumimoji="1" lang="ja-JP" altLang="en-US" sz="2800" dirty="0"/>
              <a:t>事例①</a:t>
            </a:r>
            <a:endParaRPr kumimoji="1" lang="en-US" altLang="ja-JP" sz="2800" dirty="0"/>
          </a:p>
          <a:p>
            <a:pPr algn="ctr"/>
            <a:r>
              <a:rPr lang="ja-JP" altLang="en-US" sz="3200" dirty="0"/>
              <a:t>なかとんべつライドシェア</a:t>
            </a:r>
            <a:endParaRPr lang="en-US" altLang="ja-JP" sz="3200" dirty="0"/>
          </a:p>
          <a:p>
            <a:pPr algn="ctr"/>
            <a:r>
              <a:rPr lang="ja-JP" altLang="en-US" sz="3200" dirty="0"/>
              <a:t>事業実証実験</a:t>
            </a:r>
            <a:endParaRPr lang="en-US" altLang="ja-JP" sz="3200" dirty="0"/>
          </a:p>
          <a:p>
            <a:pPr algn="ctr"/>
            <a:endParaRPr lang="en-US" altLang="ja-JP" sz="3200" dirty="0"/>
          </a:p>
          <a:p>
            <a:r>
              <a:rPr kumimoji="1" lang="ja-JP" altLang="en-US" sz="2000" dirty="0"/>
              <a:t>・北海道の人口</a:t>
            </a:r>
            <a:r>
              <a:rPr kumimoji="1" lang="en-US" altLang="ja-JP" sz="2000" dirty="0"/>
              <a:t>1800</a:t>
            </a:r>
            <a:r>
              <a:rPr kumimoji="1" lang="ja-JP" altLang="en-US" sz="2000" dirty="0"/>
              <a:t>人の小規模な自治体</a:t>
            </a:r>
            <a:endParaRPr kumimoji="1" lang="en-US" altLang="ja-JP" sz="2000" dirty="0"/>
          </a:p>
          <a:p>
            <a:r>
              <a:rPr kumimoji="1" lang="ja-JP" altLang="en-US" sz="2000" dirty="0"/>
              <a:t>・ドライバーは町内に</a:t>
            </a:r>
            <a:r>
              <a:rPr kumimoji="1" lang="en-US" altLang="ja-JP" sz="2000" dirty="0"/>
              <a:t>10</a:t>
            </a:r>
            <a:r>
              <a:rPr kumimoji="1" lang="ja-JP" altLang="en-US" sz="2000" dirty="0"/>
              <a:t>名程度</a:t>
            </a:r>
            <a:endParaRPr lang="en-US" altLang="ja-JP" sz="2000" dirty="0"/>
          </a:p>
          <a:p>
            <a:r>
              <a:rPr kumimoji="1" lang="ja-JP" altLang="en-US" sz="2000" dirty="0"/>
              <a:t>・金銭のやり取りは行わず、すべて</a:t>
            </a:r>
            <a:r>
              <a:rPr kumimoji="1" lang="ja-JP" altLang="en-US" sz="2000" dirty="0">
                <a:solidFill>
                  <a:srgbClr val="FF6681"/>
                </a:solidFill>
              </a:rPr>
              <a:t>ボランティア</a:t>
            </a:r>
            <a:r>
              <a:rPr kumimoji="1" lang="ja-JP" altLang="en-US" sz="2000" dirty="0"/>
              <a:t>で成り立っている</a:t>
            </a:r>
            <a:endParaRPr kumimoji="1" lang="en-US" altLang="ja-JP" sz="2000" dirty="0"/>
          </a:p>
          <a:p>
            <a:endParaRPr lang="en-US" altLang="ja-JP" sz="2000" dirty="0"/>
          </a:p>
          <a:p>
            <a:r>
              <a:rPr kumimoji="1" lang="ja-JP" altLang="en-US" sz="2000" dirty="0"/>
              <a:t>・利用者はスマホのアプリや電話でドライバーを呼び出すことができる</a:t>
            </a:r>
            <a:endParaRPr kumimoji="1" lang="en-US" altLang="ja-JP" sz="2000" dirty="0"/>
          </a:p>
          <a:p>
            <a:endParaRPr lang="en-US" altLang="ja-JP" sz="2000" dirty="0"/>
          </a:p>
          <a:p>
            <a:r>
              <a:rPr kumimoji="1" lang="ja-JP" altLang="en-US" sz="2000" dirty="0"/>
              <a:t>・</a:t>
            </a:r>
            <a:r>
              <a:rPr kumimoji="1" lang="en-US" altLang="ja-JP" sz="2000" dirty="0"/>
              <a:t>2016</a:t>
            </a:r>
            <a:r>
              <a:rPr kumimoji="1" lang="ja-JP" altLang="en-US" sz="2000" dirty="0"/>
              <a:t>年度末までの実証実験ではあるが、来年度も継続を検討</a:t>
            </a:r>
            <a:endParaRPr kumimoji="1" lang="en-US" altLang="ja-JP" sz="2000" dirty="0"/>
          </a:p>
          <a:p>
            <a:r>
              <a:rPr lang="ja-JP" altLang="en-US" sz="2000" dirty="0"/>
              <a:t>・住民の足を確保するだけではなく、</a:t>
            </a:r>
            <a:endParaRPr lang="en-US" altLang="ja-JP" sz="2000" dirty="0"/>
          </a:p>
          <a:p>
            <a:r>
              <a:rPr lang="ja-JP" altLang="en-US" sz="2000" dirty="0"/>
              <a:t>　共助の仕組みを作ることも目標としている</a:t>
            </a:r>
            <a:endParaRPr lang="en-US" altLang="ja-JP" sz="2000" dirty="0"/>
          </a:p>
        </p:txBody>
      </p:sp>
    </p:spTree>
    <p:extLst>
      <p:ext uri="{BB962C8B-B14F-4D97-AF65-F5344CB8AC3E}">
        <p14:creationId xmlns:p14="http://schemas.microsoft.com/office/powerpoint/2010/main" val="718322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 name="タイトル 1"/>
          <p:cNvSpPr txBox="1">
            <a:spLocks/>
          </p:cNvSpPr>
          <p:nvPr/>
        </p:nvSpPr>
        <p:spPr>
          <a:xfrm>
            <a:off x="0" y="16974"/>
            <a:ext cx="9144000" cy="900000"/>
          </a:xfrm>
          <a:prstGeom prst="rect">
            <a:avLst/>
          </a:prstGeom>
          <a:solidFill>
            <a:schemeClr val="accent2">
              <a:lumMod val="60000"/>
              <a:lumOff val="40000"/>
            </a:schemeClr>
          </a:solidFill>
          <a:effectLst>
            <a:softEdge rad="127000"/>
          </a:effectLst>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err="1">
                <a:latin typeface="メイリオ" panose="020B0604030504040204" pitchFamily="50" charset="-128"/>
                <a:ea typeface="メイリオ" panose="020B0604030504040204" pitchFamily="50" charset="-128"/>
                <a:cs typeface="メイリオ"/>
              </a:rPr>
              <a:t>つちう</a:t>
            </a:r>
            <a:r>
              <a:rPr lang="ja-JP" altLang="en-US" sz="3600" dirty="0">
                <a:latin typeface="メイリオ" panose="020B0604030504040204" pitchFamily="50" charset="-128"/>
                <a:ea typeface="メイリオ" panose="020B0604030504040204" pitchFamily="50" charset="-128"/>
                <a:cs typeface="メイリオ"/>
              </a:rPr>
              <a:t>ライドシェア</a:t>
            </a:r>
          </a:p>
        </p:txBody>
      </p:sp>
      <p:pic>
        <p:nvPicPr>
          <p:cNvPr id="57" name="図 56" descr="car_231.jpg"/>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0" r="100000">
                        <a14:foregroundMark x1="84400" y1="74400" x2="84400" y2="74400"/>
                        <a14:foregroundMark x1="18400" y1="76000" x2="18400" y2="76000"/>
                      </a14:backgroundRemoval>
                    </a14:imgEffect>
                  </a14:imgLayer>
                </a14:imgProps>
              </a:ext>
              <a:ext uri="{28A0092B-C50C-407E-A947-70E740481C1C}">
                <a14:useLocalDpi xmlns:a14="http://schemas.microsoft.com/office/drawing/2010/main"/>
              </a:ext>
            </a:extLst>
          </a:blip>
          <a:stretch>
            <a:fillRect/>
          </a:stretch>
        </p:blipFill>
        <p:spPr>
          <a:xfrm>
            <a:off x="149404" y="0"/>
            <a:ext cx="1012071" cy="1012071"/>
          </a:xfrm>
          <a:prstGeom prst="rect">
            <a:avLst/>
          </a:prstGeom>
        </p:spPr>
      </p:pic>
      <p:sp>
        <p:nvSpPr>
          <p:cNvPr id="146" name="スライド番号プレースホルダー 8"/>
          <p:cNvSpPr>
            <a:spLocks noGrp="1"/>
          </p:cNvSpPr>
          <p:nvPr>
            <p:ph type="sldNum" sz="quarter" idx="12"/>
          </p:nvPr>
        </p:nvSpPr>
        <p:spPr>
          <a:xfrm>
            <a:off x="6830179" y="6356350"/>
            <a:ext cx="2133600" cy="365125"/>
          </a:xfrm>
        </p:spPr>
        <p:txBody>
          <a:bodyPr/>
          <a:lstStyle/>
          <a:p>
            <a:fld id="{98A83B86-17A6-2548-BDED-42D2BAA87F71}" type="slidenum">
              <a:rPr kumimoji="1" lang="ja-JP" altLang="en-US" smtClean="0">
                <a:latin typeface="メイリオ" panose="020B0604030504040204" pitchFamily="50" charset="-128"/>
                <a:ea typeface="メイリオ" panose="020B0604030504040204" pitchFamily="50" charset="-128"/>
              </a:rPr>
              <a:t>44</a:t>
            </a:fld>
            <a:endParaRPr kumimoji="1" lang="ja-JP" altLang="en-US" dirty="0">
              <a:latin typeface="メイリオ" panose="020B0604030504040204" pitchFamily="50" charset="-128"/>
              <a:ea typeface="メイリオ" panose="020B0604030504040204" pitchFamily="50" charset="-128"/>
            </a:endParaRPr>
          </a:p>
        </p:txBody>
      </p:sp>
      <p:grpSp>
        <p:nvGrpSpPr>
          <p:cNvPr id="63" name="図形グループ 62"/>
          <p:cNvGrpSpPr/>
          <p:nvPr/>
        </p:nvGrpSpPr>
        <p:grpSpPr>
          <a:xfrm>
            <a:off x="7495230" y="110855"/>
            <a:ext cx="1648770" cy="1301337"/>
            <a:chOff x="7390543" y="144363"/>
            <a:chExt cx="1648770" cy="1301337"/>
          </a:xfrm>
        </p:grpSpPr>
        <p:sp>
          <p:nvSpPr>
            <p:cNvPr id="64" name="円/楕円 63"/>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65" name="図形グループ 64"/>
            <p:cNvGrpSpPr/>
            <p:nvPr/>
          </p:nvGrpSpPr>
          <p:grpSpPr>
            <a:xfrm>
              <a:off x="7552261" y="144363"/>
              <a:ext cx="1303216" cy="1301337"/>
              <a:chOff x="4690951" y="647548"/>
              <a:chExt cx="1303216" cy="1301337"/>
            </a:xfrm>
          </p:grpSpPr>
          <p:grpSp>
            <p:nvGrpSpPr>
              <p:cNvPr id="67" name="図形グループ 66"/>
              <p:cNvGrpSpPr/>
              <p:nvPr/>
            </p:nvGrpSpPr>
            <p:grpSpPr>
              <a:xfrm>
                <a:off x="4690951" y="1229090"/>
                <a:ext cx="1303216" cy="719795"/>
                <a:chOff x="4690951" y="1229090"/>
                <a:chExt cx="1303216" cy="719795"/>
              </a:xfrm>
            </p:grpSpPr>
            <p:pic>
              <p:nvPicPr>
                <p:cNvPr id="69" name="図 68" descr="119059m.jpg"/>
                <p:cNvPicPr>
                  <a:picLocks noChangeAspect="1"/>
                </p:cNvPicPr>
                <p:nvPr/>
              </p:nvPicPr>
              <p:blipFill>
                <a:blip r:embed="rId4" cstate="screen">
                  <a:extLst>
                    <a:ext uri="{BEBA8EAE-BF5A-486C-A8C5-ECC9F3942E4B}">
                      <a14:imgProps xmlns:a14="http://schemas.microsoft.com/office/drawing/2010/main">
                        <a14:imgLayer r:embed="rId5">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71" name="図 70" descr="119059m.jpg"/>
                <p:cNvPicPr>
                  <a:picLocks noChangeAspect="1"/>
                </p:cNvPicPr>
                <p:nvPr/>
              </p:nvPicPr>
              <p:blipFill>
                <a:blip r:embed="rId4" cstate="screen">
                  <a:extLst>
                    <a:ext uri="{BEBA8EAE-BF5A-486C-A8C5-ECC9F3942E4B}">
                      <a14:imgProps xmlns:a14="http://schemas.microsoft.com/office/drawing/2010/main">
                        <a14:imgLayer r:embed="rId6">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68" name="図 67" descr="30571.png"/>
              <p:cNvPicPr>
                <a:picLocks noChangeAspect="1"/>
              </p:cNvPicPr>
              <p:nvPr/>
            </p:nvPicPr>
            <p:blipFill>
              <a:blip r:embed="rId7" cstate="screen">
                <a:duotone>
                  <a:schemeClr val="accent1">
                    <a:shade val="45000"/>
                    <a:satMod val="135000"/>
                  </a:schemeClr>
                  <a:prstClr val="white"/>
                </a:duotone>
                <a:alphaModFix/>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66" name="角丸四角形 65"/>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ライド</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sp>
        <p:nvSpPr>
          <p:cNvPr id="72" name="テキスト ボックス 71"/>
          <p:cNvSpPr txBox="1"/>
          <p:nvPr/>
        </p:nvSpPr>
        <p:spPr>
          <a:xfrm>
            <a:off x="227575" y="1651907"/>
            <a:ext cx="8392041" cy="4585871"/>
          </a:xfrm>
          <a:prstGeom prst="rect">
            <a:avLst/>
          </a:prstGeom>
          <a:noFill/>
        </p:spPr>
        <p:txBody>
          <a:bodyPr wrap="none" rtlCol="0">
            <a:spAutoFit/>
          </a:bodyPr>
          <a:lstStyle/>
          <a:p>
            <a:r>
              <a:rPr kumimoji="1" lang="ja-JP" altLang="en-US" sz="2800" dirty="0"/>
              <a:t>事例②</a:t>
            </a:r>
            <a:endParaRPr kumimoji="1" lang="en-US" altLang="ja-JP" sz="2800" dirty="0"/>
          </a:p>
          <a:p>
            <a:r>
              <a:rPr lang="en-US" altLang="ja-JP" sz="3200" dirty="0" err="1"/>
              <a:t>notteco</a:t>
            </a:r>
            <a:endParaRPr lang="en-US" altLang="ja-JP" sz="3200" dirty="0"/>
          </a:p>
          <a:p>
            <a:pPr algn="ctr"/>
            <a:endParaRPr lang="en-US" altLang="ja-JP" sz="3200" dirty="0"/>
          </a:p>
          <a:p>
            <a:r>
              <a:rPr kumimoji="1" lang="ja-JP" altLang="en-US" sz="2000" dirty="0"/>
              <a:t>・日本全国で利用できるサービス</a:t>
            </a:r>
            <a:endParaRPr kumimoji="1" lang="en-US" altLang="ja-JP" sz="2000" dirty="0"/>
          </a:p>
          <a:p>
            <a:r>
              <a:rPr lang="ja-JP" altLang="en-US" sz="2000" dirty="0"/>
              <a:t>・利用会員は</a:t>
            </a:r>
            <a:r>
              <a:rPr lang="en-US" altLang="ja-JP" sz="2000" dirty="0">
                <a:solidFill>
                  <a:srgbClr val="FF6681"/>
                </a:solidFill>
              </a:rPr>
              <a:t>20000</a:t>
            </a:r>
            <a:r>
              <a:rPr lang="ja-JP" altLang="en-US" sz="2000" dirty="0">
                <a:solidFill>
                  <a:srgbClr val="FF6681"/>
                </a:solidFill>
              </a:rPr>
              <a:t>人</a:t>
            </a:r>
            <a:r>
              <a:rPr lang="ja-JP" altLang="en-US" sz="2000" dirty="0"/>
              <a:t>以上</a:t>
            </a:r>
            <a:endParaRPr lang="en-US" altLang="ja-JP" sz="2000" dirty="0"/>
          </a:p>
          <a:p>
            <a:endParaRPr lang="en-US" altLang="ja-JP" sz="2000" dirty="0"/>
          </a:p>
          <a:p>
            <a:r>
              <a:rPr lang="ja-JP" altLang="en-US" sz="2000" dirty="0"/>
              <a:t>・ドライバーは日時と場所を登録し、利用したい人</a:t>
            </a:r>
            <a:r>
              <a:rPr lang="ja-JP" altLang="en-US" sz="2000" dirty="0" smtClean="0"/>
              <a:t>が申し込む</a:t>
            </a:r>
            <a:r>
              <a:rPr lang="ja-JP" altLang="en-US" sz="2000" dirty="0"/>
              <a:t>スタイル</a:t>
            </a:r>
            <a:endParaRPr lang="en-US" altLang="ja-JP" sz="2000" dirty="0"/>
          </a:p>
          <a:p>
            <a:r>
              <a:rPr lang="ja-JP" altLang="en-US" sz="2000" dirty="0"/>
              <a:t>・ドライバーの多くは</a:t>
            </a:r>
            <a:r>
              <a:rPr lang="en-US" altLang="ja-JP" sz="2000" dirty="0"/>
              <a:t>30-40</a:t>
            </a:r>
            <a:r>
              <a:rPr lang="ja-JP" altLang="en-US" sz="2000" dirty="0"/>
              <a:t>代</a:t>
            </a:r>
            <a:endParaRPr lang="en-US" altLang="ja-JP" sz="2000" dirty="0"/>
          </a:p>
          <a:p>
            <a:r>
              <a:rPr lang="ja-JP" altLang="en-US" sz="2000" dirty="0"/>
              <a:t>・利用者は</a:t>
            </a:r>
            <a:r>
              <a:rPr lang="en-US" altLang="ja-JP" sz="2000" dirty="0"/>
              <a:t>20-30</a:t>
            </a:r>
            <a:r>
              <a:rPr lang="ja-JP" altLang="en-US" sz="2000" dirty="0"/>
              <a:t>代が多い</a:t>
            </a:r>
            <a:endParaRPr lang="en-US" altLang="ja-JP" sz="2000" dirty="0"/>
          </a:p>
          <a:p>
            <a:r>
              <a:rPr lang="ja-JP" altLang="en-US" sz="2000" dirty="0"/>
              <a:t>・帰省などの目的で、三大都市圏を移動する人が多い</a:t>
            </a:r>
            <a:endParaRPr lang="en-US" altLang="ja-JP" sz="2000" dirty="0"/>
          </a:p>
          <a:p>
            <a:endParaRPr lang="en-US" altLang="ja-JP" sz="2000" dirty="0"/>
          </a:p>
          <a:p>
            <a:r>
              <a:rPr lang="ja-JP" altLang="en-US" sz="2000" dirty="0"/>
              <a:t>・ガソリン代と高速代などを割り勘するのみで、</a:t>
            </a:r>
            <a:r>
              <a:rPr lang="ja-JP" altLang="en-US" sz="2000" dirty="0">
                <a:solidFill>
                  <a:srgbClr val="FF6681"/>
                </a:solidFill>
              </a:rPr>
              <a:t>運転料金は発生しない</a:t>
            </a:r>
            <a:endParaRPr lang="en-US" altLang="ja-JP" sz="2000" dirty="0">
              <a:solidFill>
                <a:srgbClr val="FF6681"/>
              </a:solidFill>
            </a:endParaRPr>
          </a:p>
          <a:p>
            <a:r>
              <a:rPr lang="ja-JP" altLang="en-US" sz="2000" dirty="0" smtClean="0"/>
              <a:t>・</a:t>
            </a:r>
            <a:r>
              <a:rPr lang="ja-JP" altLang="en-US" sz="2000" dirty="0">
                <a:solidFill>
                  <a:srgbClr val="FF6681"/>
                </a:solidFill>
              </a:rPr>
              <a:t>過去</a:t>
            </a:r>
            <a:r>
              <a:rPr lang="en-US" altLang="ja-JP" sz="2000" dirty="0">
                <a:solidFill>
                  <a:srgbClr val="FF6681"/>
                </a:solidFill>
              </a:rPr>
              <a:t>7</a:t>
            </a:r>
            <a:r>
              <a:rPr lang="ja-JP" altLang="en-US" sz="2000" dirty="0">
                <a:solidFill>
                  <a:srgbClr val="FF6681"/>
                </a:solidFill>
              </a:rPr>
              <a:t>年間で事故や犯罪は起こっていない</a:t>
            </a:r>
            <a:endParaRPr lang="en-US" altLang="ja-JP" sz="2000" dirty="0">
              <a:solidFill>
                <a:srgbClr val="FF6681"/>
              </a:solidFill>
            </a:endParaRPr>
          </a:p>
        </p:txBody>
      </p:sp>
      <p:pic>
        <p:nvPicPr>
          <p:cNvPr id="73" name="図 7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2588" y="1470605"/>
            <a:ext cx="4456112" cy="2228057"/>
          </a:xfrm>
          <a:prstGeom prst="rect">
            <a:avLst/>
          </a:prstGeom>
        </p:spPr>
      </p:pic>
    </p:spTree>
    <p:extLst>
      <p:ext uri="{BB962C8B-B14F-4D97-AF65-F5344CB8AC3E}">
        <p14:creationId xmlns:p14="http://schemas.microsoft.com/office/powerpoint/2010/main" val="718322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テキスト ボックス 6"/>
          <p:cNvSpPr txBox="1"/>
          <p:nvPr/>
        </p:nvSpPr>
        <p:spPr>
          <a:xfrm>
            <a:off x="878305" y="1539815"/>
            <a:ext cx="7411453" cy="4893647"/>
          </a:xfrm>
          <a:prstGeom prst="rect">
            <a:avLst/>
          </a:prstGeom>
          <a:noFill/>
        </p:spPr>
        <p:txBody>
          <a:bodyPr wrap="square" rtlCol="0">
            <a:spAutoFit/>
          </a:bodyPr>
          <a:lstStyle/>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佐々木邦明・二五啓司・山本理浩・四辻裕文</a:t>
            </a:r>
            <a:r>
              <a:rPr lang="en-US" altLang="ja-JP" sz="1200" dirty="0">
                <a:latin typeface="メイリオ" panose="020B0604030504040204" pitchFamily="50" charset="-128"/>
                <a:ea typeface="メイリオ" panose="020B0604030504040204" pitchFamily="50" charset="-128"/>
              </a:rPr>
              <a:t>(2013) </a:t>
            </a:r>
            <a:r>
              <a:rPr lang="ja-JP" altLang="en-US" sz="1200" dirty="0">
                <a:latin typeface="メイリオ" panose="020B0604030504040204" pitchFamily="50" charset="-128"/>
                <a:ea typeface="メイリオ" panose="020B0604030504040204" pitchFamily="50" charset="-128"/>
              </a:rPr>
              <a:t>低密度居住地域における交通制約者の移動手段としてのライドシェアの可能性</a:t>
            </a:r>
            <a:endParaRPr lang="en-US" altLang="ja-JP" sz="1200" dirty="0">
              <a:latin typeface="メイリオ" panose="020B0604030504040204" pitchFamily="50" charset="-128"/>
              <a:ea typeface="メイリオ" panose="020B0604030504040204" pitchFamily="50" charset="-128"/>
            </a:endParaRPr>
          </a:p>
          <a:p>
            <a:pPr marL="228600" indent="-228600">
              <a:buFont typeface="+mj-lt"/>
              <a:buAutoNum type="arabicPeriod"/>
            </a:pPr>
            <a:r>
              <a:rPr lang="en-US" altLang="ja-JP" sz="1200" dirty="0">
                <a:latin typeface="メイリオ" panose="020B0604030504040204" pitchFamily="50" charset="-128"/>
                <a:ea typeface="メイリオ" panose="020B0604030504040204" pitchFamily="50" charset="-128"/>
              </a:rPr>
              <a:t>anytimes &lt;https://www.any-times.com&gt;</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茨城県警</a:t>
            </a:r>
            <a:r>
              <a:rPr lang="en-US" altLang="ja-JP" sz="1200" dirty="0">
                <a:latin typeface="メイリオ" panose="020B0604030504040204" pitchFamily="50" charset="-128"/>
                <a:ea typeface="メイリオ" panose="020B0604030504040204" pitchFamily="50" charset="-128"/>
              </a:rPr>
              <a:t>〈http://www.pref.ibaraki.jp/</a:t>
            </a:r>
            <a:r>
              <a:rPr lang="en-US" altLang="ja-JP" sz="1200" dirty="0" err="1">
                <a:latin typeface="メイリオ" panose="020B0604030504040204" pitchFamily="50" charset="-128"/>
                <a:ea typeface="メイリオ" panose="020B0604030504040204" pitchFamily="50" charset="-128"/>
              </a:rPr>
              <a:t>kenkei</a:t>
            </a:r>
            <a:r>
              <a:rPr lang="en-US" altLang="ja-JP" sz="1200" dirty="0">
                <a:latin typeface="メイリオ" panose="020B0604030504040204" pitchFamily="50" charset="-128"/>
                <a:ea typeface="メイリオ" panose="020B0604030504040204" pitchFamily="50" charset="-128"/>
              </a:rPr>
              <a:t>/index.html〉</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茨城統計情報ネットワーク</a:t>
            </a:r>
            <a:r>
              <a:rPr lang="en-US" altLang="ja-JP" sz="1200" dirty="0">
                <a:latin typeface="メイリオ" panose="020B0604030504040204" pitchFamily="50" charset="-128"/>
                <a:ea typeface="メイリオ" panose="020B0604030504040204" pitchFamily="50" charset="-128"/>
              </a:rPr>
              <a:t>〈https://www.pref.ibaraki.jp/</a:t>
            </a:r>
            <a:r>
              <a:rPr lang="en-US" altLang="ja-JP" sz="1200" dirty="0" err="1">
                <a:latin typeface="メイリオ" panose="020B0604030504040204" pitchFamily="50" charset="-128"/>
                <a:ea typeface="メイリオ" panose="020B0604030504040204" pitchFamily="50" charset="-128"/>
              </a:rPr>
              <a:t>kikaku</a:t>
            </a:r>
            <a:r>
              <a:rPr lang="en-US" altLang="ja-JP" sz="1200" dirty="0">
                <a:latin typeface="メイリオ" panose="020B0604030504040204" pitchFamily="50" charset="-128"/>
                <a:ea typeface="メイリオ" panose="020B0604030504040204" pitchFamily="50" charset="-128"/>
              </a:rPr>
              <a:t>/</a:t>
            </a:r>
            <a:r>
              <a:rPr lang="en-US" altLang="ja-JP" sz="1200" dirty="0" err="1">
                <a:latin typeface="メイリオ" panose="020B0604030504040204" pitchFamily="50" charset="-128"/>
                <a:ea typeface="メイリオ" panose="020B0604030504040204" pitchFamily="50" charset="-128"/>
              </a:rPr>
              <a:t>tokei</a:t>
            </a:r>
            <a:r>
              <a:rPr lang="en-US" altLang="ja-JP" sz="1200" dirty="0">
                <a:latin typeface="メイリオ" panose="020B0604030504040204" pitchFamily="50" charset="-128"/>
                <a:ea typeface="メイリオ" panose="020B0604030504040204" pitchFamily="50" charset="-128"/>
              </a:rPr>
              <a:t>/</a:t>
            </a:r>
            <a:r>
              <a:rPr lang="en-US" altLang="ja-JP" sz="1200" dirty="0" err="1">
                <a:latin typeface="メイリオ" panose="020B0604030504040204" pitchFamily="50" charset="-128"/>
                <a:ea typeface="メイリオ" panose="020B0604030504040204" pitchFamily="50" charset="-128"/>
              </a:rPr>
              <a:t>fukyu</a:t>
            </a:r>
            <a:r>
              <a:rPr lang="en-US" altLang="ja-JP" sz="1200" dirty="0">
                <a:latin typeface="メイリオ" panose="020B0604030504040204" pitchFamily="50" charset="-128"/>
                <a:ea typeface="メイリオ" panose="020B0604030504040204" pitchFamily="50" charset="-128"/>
              </a:rPr>
              <a:t>/</a:t>
            </a:r>
            <a:r>
              <a:rPr lang="en-US" altLang="ja-JP" sz="1200" dirty="0" err="1">
                <a:latin typeface="メイリオ" panose="020B0604030504040204" pitchFamily="50" charset="-128"/>
                <a:ea typeface="メイリオ" panose="020B0604030504040204" pitchFamily="50" charset="-128"/>
              </a:rPr>
              <a:t>tokei</a:t>
            </a:r>
            <a:r>
              <a:rPr lang="en-US" altLang="ja-JP" sz="1200" dirty="0">
                <a:latin typeface="メイリオ" panose="020B0604030504040204" pitchFamily="50" charset="-128"/>
                <a:ea typeface="メイリオ" panose="020B0604030504040204" pitchFamily="50" charset="-128"/>
              </a:rPr>
              <a:t>/</a:t>
            </a:r>
            <a:r>
              <a:rPr lang="en-US" altLang="ja-JP" sz="1200" dirty="0" err="1">
                <a:latin typeface="メイリオ" panose="020B0604030504040204" pitchFamily="50" charset="-128"/>
                <a:ea typeface="メイリオ" panose="020B0604030504040204" pitchFamily="50" charset="-128"/>
              </a:rPr>
              <a:t>betsu</a:t>
            </a:r>
            <a:r>
              <a:rPr lang="en-US" altLang="ja-JP" sz="1200" dirty="0">
                <a:latin typeface="メイリオ" panose="020B0604030504040204" pitchFamily="50" charset="-128"/>
                <a:ea typeface="メイリオ" panose="020B0604030504040204" pitchFamily="50" charset="-128"/>
              </a:rPr>
              <a:t>/</a:t>
            </a:r>
            <a:r>
              <a:rPr lang="en-US" altLang="ja-JP" sz="1200" dirty="0" err="1">
                <a:latin typeface="メイリオ" panose="020B0604030504040204" pitchFamily="50" charset="-128"/>
                <a:ea typeface="メイリオ" panose="020B0604030504040204" pitchFamily="50" charset="-128"/>
              </a:rPr>
              <a:t>norin</a:t>
            </a:r>
            <a:r>
              <a:rPr lang="en-US" altLang="ja-JP" sz="1200" dirty="0">
                <a:latin typeface="メイリオ" panose="020B0604030504040204" pitchFamily="50" charset="-128"/>
                <a:ea typeface="メイリオ" panose="020B0604030504040204" pitchFamily="50" charset="-128"/>
              </a:rPr>
              <a:t>/nocen2015/hyou.html#hyou06〉&gt;</a:t>
            </a:r>
          </a:p>
          <a:p>
            <a:pPr marL="228600" indent="-228600">
              <a:buFont typeface="+mj-lt"/>
              <a:buAutoNum type="arabicPeriod"/>
            </a:pPr>
            <a:r>
              <a:rPr lang="en-US" altLang="ja-JP" sz="1200" dirty="0">
                <a:latin typeface="メイリオ" panose="020B0604030504040204" pitchFamily="50" charset="-128"/>
                <a:ea typeface="メイリオ" panose="020B0604030504040204" pitchFamily="50" charset="-128"/>
              </a:rPr>
              <a:t>Uber &lt;https://www.uber.com/ja-JP&gt;</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かなざわ育ナビ</a:t>
            </a:r>
            <a:r>
              <a:rPr lang="en-US" altLang="ja-JP" sz="1200" dirty="0">
                <a:latin typeface="メイリオ" panose="020B0604030504040204" pitchFamily="50" charset="-128"/>
                <a:ea typeface="メイリオ" panose="020B0604030504040204" pitchFamily="50" charset="-128"/>
              </a:rPr>
              <a:t>net &lt;http://kirakana.city.yokohama.lg.jp&gt;</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京丹後ライドシェア </a:t>
            </a:r>
            <a:r>
              <a:rPr lang="en-US" altLang="ja-JP" sz="1200" dirty="0">
                <a:latin typeface="メイリオ" panose="020B0604030504040204" pitchFamily="50" charset="-128"/>
                <a:ea typeface="メイリオ" panose="020B0604030504040204" pitchFamily="50" charset="-128"/>
              </a:rPr>
              <a:t>&lt;http://www.itmedia.co.jp/news/articles/1605/26/news146.html&gt;</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厚生労働省「介護労働の現状について」</a:t>
            </a:r>
            <a:r>
              <a:rPr lang="en-US" altLang="ja-JP" sz="1200" dirty="0">
                <a:latin typeface="メイリオ" panose="020B0604030504040204" pitchFamily="50" charset="-128"/>
                <a:ea typeface="メイリオ" panose="020B0604030504040204" pitchFamily="50" charset="-128"/>
              </a:rPr>
              <a:t>&lt;http://www.mhlw.go.jp/file/05-Shingikai-12602000-Seisakutoukatsukan-Sanjikanshitsu_Roudouseisakutantou/0000071241.pdf&gt;</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子育て交流サロン「のぞみ」</a:t>
            </a:r>
            <a:r>
              <a:rPr lang="en-US" altLang="ja-JP" sz="1200" dirty="0">
                <a:latin typeface="メイリオ" panose="020B0604030504040204" pitchFamily="50" charset="-128"/>
                <a:ea typeface="メイリオ" panose="020B0604030504040204" pitchFamily="50" charset="-128"/>
              </a:rPr>
              <a:t>&lt;http://www.city.tsuchiura.lg.jp/page/page003197.html&gt;</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子育て交流サロン「わらべ」</a:t>
            </a:r>
            <a:r>
              <a:rPr lang="en-US" altLang="ja-JP" sz="1200" dirty="0">
                <a:latin typeface="メイリオ" panose="020B0604030504040204" pitchFamily="50" charset="-128"/>
                <a:ea typeface="メイリオ" panose="020B0604030504040204" pitchFamily="50" charset="-128"/>
              </a:rPr>
              <a:t>&lt;http://www.city.tsuchiura.lg.jp/page/page001529.html&gt;</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総務省</a:t>
            </a:r>
            <a:r>
              <a:rPr lang="en-US" altLang="ja-JP" sz="1200" dirty="0">
                <a:latin typeface="メイリオ" panose="020B0604030504040204" pitchFamily="50" charset="-128"/>
                <a:ea typeface="メイリオ" panose="020B0604030504040204" pitchFamily="50" charset="-128"/>
              </a:rPr>
              <a:t>HP &lt;http://www.soumu.go.jp/〉</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地図で見る統計</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統計</a:t>
            </a:r>
            <a:r>
              <a:rPr lang="en-US" altLang="ja-JP" sz="1200" dirty="0">
                <a:latin typeface="メイリオ" panose="020B0604030504040204" pitchFamily="50" charset="-128"/>
                <a:ea typeface="メイリオ" panose="020B0604030504040204" pitchFamily="50" charset="-128"/>
              </a:rPr>
              <a:t>GIS) &lt;https://www.estat.go.jp/SG1/</a:t>
            </a:r>
            <a:r>
              <a:rPr lang="en-US" altLang="ja-JP" sz="1200" dirty="0" err="1">
                <a:latin typeface="メイリオ" panose="020B0604030504040204" pitchFamily="50" charset="-128"/>
                <a:ea typeface="メイリオ" panose="020B0604030504040204" pitchFamily="50" charset="-128"/>
              </a:rPr>
              <a:t>estat</a:t>
            </a:r>
            <a:r>
              <a:rPr lang="en-US" altLang="ja-JP" sz="1200" dirty="0">
                <a:latin typeface="メイリオ" panose="020B0604030504040204" pitchFamily="50" charset="-128"/>
                <a:ea typeface="メイリオ" panose="020B0604030504040204" pitchFamily="50" charset="-128"/>
              </a:rPr>
              <a:t>/</a:t>
            </a:r>
            <a:r>
              <a:rPr lang="en-US" altLang="ja-JP" sz="1200" dirty="0" err="1">
                <a:latin typeface="メイリオ" panose="020B0604030504040204" pitchFamily="50" charset="-128"/>
                <a:ea typeface="メイリオ" panose="020B0604030504040204" pitchFamily="50" charset="-128"/>
              </a:rPr>
              <a:t>toukeiChiri.do?method</a:t>
            </a:r>
            <a:r>
              <a:rPr lang="en-US" altLang="ja-JP" sz="1200" dirty="0">
                <a:latin typeface="メイリオ" panose="020B0604030504040204" pitchFamily="50" charset="-128"/>
                <a:ea typeface="メイリオ" panose="020B0604030504040204" pitchFamily="50" charset="-128"/>
              </a:rPr>
              <a:t>=</a:t>
            </a:r>
            <a:r>
              <a:rPr lang="en-US" altLang="ja-JP" sz="1200" dirty="0" err="1">
                <a:latin typeface="メイリオ" panose="020B0604030504040204" pitchFamily="50" charset="-128"/>
                <a:ea typeface="メイリオ" panose="020B0604030504040204" pitchFamily="50" charset="-128"/>
              </a:rPr>
              <a:t>init</a:t>
            </a:r>
            <a:r>
              <a:rPr lang="en-US" altLang="ja-JP" sz="1200" dirty="0">
                <a:latin typeface="メイリオ" panose="020B0604030504040204" pitchFamily="50" charset="-128"/>
                <a:ea typeface="メイリオ" panose="020B0604030504040204" pitchFamily="50" charset="-128"/>
              </a:rPr>
              <a:t>〉</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土浦警察署 </a:t>
            </a:r>
            <a:r>
              <a:rPr lang="en-US" altLang="ja-JP" sz="1200" dirty="0">
                <a:latin typeface="メイリオ" panose="020B0604030504040204" pitchFamily="50" charset="-128"/>
                <a:ea typeface="メイリオ" panose="020B0604030504040204" pitchFamily="50" charset="-128"/>
              </a:rPr>
              <a:t>&lt;http://www.pref.ibaraki.jp/</a:t>
            </a:r>
            <a:r>
              <a:rPr lang="en-US" altLang="ja-JP" sz="1200" dirty="0" err="1">
                <a:latin typeface="メイリオ" panose="020B0604030504040204" pitchFamily="50" charset="-128"/>
                <a:ea typeface="メイリオ" panose="020B0604030504040204" pitchFamily="50" charset="-128"/>
              </a:rPr>
              <a:t>kenkei</a:t>
            </a:r>
            <a:r>
              <a:rPr lang="en-US" altLang="ja-JP" sz="1200" dirty="0">
                <a:latin typeface="メイリオ" panose="020B0604030504040204" pitchFamily="50" charset="-128"/>
                <a:ea typeface="メイリオ" panose="020B0604030504040204" pitchFamily="50" charset="-128"/>
              </a:rPr>
              <a:t>/station/</a:t>
            </a:r>
            <a:r>
              <a:rPr lang="en-US" altLang="ja-JP" sz="1200" dirty="0" err="1">
                <a:latin typeface="メイリオ" panose="020B0604030504040204" pitchFamily="50" charset="-128"/>
                <a:ea typeface="メイリオ" panose="020B0604030504040204" pitchFamily="50" charset="-128"/>
              </a:rPr>
              <a:t>tsuchiura</a:t>
            </a:r>
            <a:r>
              <a:rPr lang="en-US" altLang="ja-JP" sz="1200" dirty="0">
                <a:latin typeface="メイリオ" panose="020B0604030504040204" pitchFamily="50" charset="-128"/>
                <a:ea typeface="メイリオ" panose="020B0604030504040204" pitchFamily="50" charset="-128"/>
              </a:rPr>
              <a:t>/news.html〉</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土浦市　商業</a:t>
            </a:r>
            <a:r>
              <a:rPr lang="en-US" altLang="ja-JP" sz="1200" dirty="0">
                <a:latin typeface="メイリオ" panose="020B0604030504040204" pitchFamily="50" charset="-128"/>
                <a:ea typeface="メイリオ" panose="020B0604030504040204" pitchFamily="50" charset="-128"/>
              </a:rPr>
              <a:t>〈https://www.city.tsuchiura.lg.jp/page/page001493.html〉</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土浦市都市計画マスタープラン</a:t>
            </a:r>
            <a:r>
              <a:rPr lang="en-US" altLang="ja-JP" sz="1200" dirty="0">
                <a:latin typeface="メイリオ" panose="020B0604030504040204" pitchFamily="50" charset="-128"/>
                <a:ea typeface="メイリオ" panose="020B0604030504040204" pitchFamily="50" charset="-128"/>
              </a:rPr>
              <a:t>〈https://www.city.tsuchiura.lg.jp/page/page000545.html〉</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土浦市役所 </a:t>
            </a:r>
            <a:r>
              <a:rPr lang="en-US" altLang="ja-JP" sz="1200" dirty="0">
                <a:latin typeface="メイリオ" panose="020B0604030504040204" pitchFamily="50" charset="-128"/>
                <a:ea typeface="メイリオ" panose="020B0604030504040204" pitchFamily="50" charset="-128"/>
              </a:rPr>
              <a:t>&lt;http://www.city.tsuchiura.lg.jp/index.html&gt;</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中頓別ライドシェア </a:t>
            </a:r>
            <a:r>
              <a:rPr lang="en-US" altLang="ja-JP" sz="1200" dirty="0">
                <a:latin typeface="メイリオ" panose="020B0604030504040204" pitchFamily="50" charset="-128"/>
                <a:ea typeface="メイリオ" panose="020B0604030504040204" pitchFamily="50" charset="-128"/>
              </a:rPr>
              <a:t>&lt;http://www.town.nakatombetsu.hokkaido.jp/docs/2016081800017&gt;</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農林業センサス </a:t>
            </a:r>
            <a:r>
              <a:rPr lang="en-US" altLang="ja-JP" sz="1200" dirty="0">
                <a:latin typeface="メイリオ" panose="020B0604030504040204" pitchFamily="50" charset="-128"/>
                <a:ea typeface="メイリオ" panose="020B0604030504040204" pitchFamily="50" charset="-128"/>
              </a:rPr>
              <a:t>&lt;http://www.maff.go.jp/j/tokei/census/afc&gt;</a:t>
            </a:r>
          </a:p>
          <a:p>
            <a:pPr marL="228600" indent="-228600">
              <a:buFont typeface="+mj-lt"/>
              <a:buAutoNum type="arabicPeriod"/>
            </a:pPr>
            <a:r>
              <a:rPr lang="en-US" altLang="ja-JP" sz="1200" dirty="0" err="1">
                <a:latin typeface="メイリオ" panose="020B0604030504040204" pitchFamily="50" charset="-128"/>
                <a:ea typeface="メイリオ" panose="020B0604030504040204" pitchFamily="50" charset="-128"/>
              </a:rPr>
              <a:t>notteco</a:t>
            </a:r>
            <a:r>
              <a:rPr lang="en-US" altLang="ja-JP" sz="1200" dirty="0">
                <a:latin typeface="メイリオ" panose="020B0604030504040204" pitchFamily="50" charset="-128"/>
                <a:ea typeface="メイリオ" panose="020B0604030504040204" pitchFamily="50" charset="-128"/>
              </a:rPr>
              <a:t> &lt;https://notteco.jp&gt;</a:t>
            </a:r>
          </a:p>
          <a:p>
            <a:pPr marL="228600" indent="-228600">
              <a:buFont typeface="+mj-lt"/>
              <a:buAutoNum type="arabicPeriod"/>
            </a:pPr>
            <a:r>
              <a:rPr lang="en-US" altLang="ja-JP" sz="1200" dirty="0">
                <a:latin typeface="メイリオ" panose="020B0604030504040204" pitchFamily="50" charset="-128"/>
                <a:ea typeface="メイリオ" panose="020B0604030504040204" pitchFamily="50" charset="-128"/>
              </a:rPr>
              <a:t>Sharing economy </a:t>
            </a:r>
            <a:r>
              <a:rPr lang="en-US" altLang="ja-JP" sz="1200" dirty="0" err="1">
                <a:latin typeface="メイリオ" panose="020B0604030504040204" pitchFamily="50" charset="-128"/>
                <a:ea typeface="メイリオ" panose="020B0604030504040204" pitchFamily="50" charset="-128"/>
              </a:rPr>
              <a:t>lab〈http</a:t>
            </a:r>
            <a:r>
              <a:rPr lang="en-US" altLang="ja-JP" sz="1200" dirty="0">
                <a:latin typeface="メイリオ" panose="020B0604030504040204" pitchFamily="50" charset="-128"/>
                <a:ea typeface="メイリオ" panose="020B0604030504040204" pitchFamily="50" charset="-128"/>
              </a:rPr>
              <a:t>://sharing-economy-lab.jp/share-business-service〉</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ミズベリング </a:t>
            </a:r>
            <a:r>
              <a:rPr lang="en-US" altLang="ja-JP" sz="1200" dirty="0">
                <a:latin typeface="メイリオ" panose="020B0604030504040204" pitchFamily="50" charset="-128"/>
                <a:ea typeface="メイリオ" panose="020B0604030504040204" pitchFamily="50" charset="-128"/>
              </a:rPr>
              <a:t>&lt;http://mizbering.jp&gt;</a:t>
            </a:r>
          </a:p>
          <a:p>
            <a:pPr marL="228600" indent="-228600">
              <a:buFont typeface="+mj-lt"/>
              <a:buAutoNum type="arabicPeriod"/>
            </a:pPr>
            <a:r>
              <a:rPr lang="ja-JP" altLang="en-US" sz="1200" dirty="0">
                <a:latin typeface="メイリオ" panose="020B0604030504040204" pitchFamily="50" charset="-128"/>
                <a:ea typeface="メイリオ" panose="020B0604030504040204" pitchFamily="50" charset="-128"/>
              </a:rPr>
              <a:t>ヨリアイ農場 </a:t>
            </a:r>
            <a:r>
              <a:rPr lang="en-US" altLang="ja-JP" sz="1200" dirty="0">
                <a:latin typeface="メイリオ" panose="020B0604030504040204" pitchFamily="50" charset="-128"/>
                <a:ea typeface="メイリオ" panose="020B0604030504040204" pitchFamily="50" charset="-128"/>
              </a:rPr>
              <a:t>&lt;http://yoriaifarm.org&gt;</a:t>
            </a:r>
            <a:endParaRPr lang="ja-JP" altLang="en-US" sz="1200" dirty="0">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98A83B86-17A6-2548-BDED-42D2BAA87F71}" type="slidenum">
              <a:rPr kumimoji="1" lang="ja-JP" altLang="en-US" smtClean="0"/>
              <a:t>45</a:t>
            </a:fld>
            <a:endParaRPr kumimoji="1" lang="ja-JP" altLang="en-US"/>
          </a:p>
        </p:txBody>
      </p:sp>
      <p:sp>
        <p:nvSpPr>
          <p:cNvPr id="10" name="タイトル 1"/>
          <p:cNvSpPr>
            <a:spLocks noGrp="1"/>
          </p:cNvSpPr>
          <p:nvPr>
            <p:ph type="title"/>
          </p:nvPr>
        </p:nvSpPr>
        <p:spPr>
          <a:xfrm>
            <a:off x="0" y="0"/>
            <a:ext cx="9144000" cy="900000"/>
          </a:xfrm>
          <a:solidFill>
            <a:schemeClr val="accent5">
              <a:lumMod val="60000"/>
              <a:lumOff val="40000"/>
            </a:schemeClr>
          </a:solidFill>
          <a:effectLst>
            <a:softEdge rad="127000"/>
          </a:effectLst>
        </p:spPr>
        <p:txBody>
          <a:bodyPr>
            <a:normAutofit/>
          </a:bodyPr>
          <a:lstStyle/>
          <a:p>
            <a:r>
              <a:rPr lang="ja-JP" altLang="en-US" sz="3600" dirty="0">
                <a:latin typeface="メイリオ"/>
                <a:ea typeface="メイリオ"/>
                <a:cs typeface="メイリオ"/>
              </a:rPr>
              <a:t>参考文献</a:t>
            </a:r>
            <a:endParaRPr kumimoji="1" lang="ja-JP" altLang="en-US" sz="3600" dirty="0">
              <a:latin typeface="メイリオ"/>
              <a:ea typeface="メイリオ"/>
              <a:cs typeface="メイリオ"/>
            </a:endParaRPr>
          </a:p>
        </p:txBody>
      </p:sp>
    </p:spTree>
    <p:extLst>
      <p:ext uri="{BB962C8B-B14F-4D97-AF65-F5344CB8AC3E}">
        <p14:creationId xmlns:p14="http://schemas.microsoft.com/office/powerpoint/2010/main" val="30909955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6974"/>
            <a:ext cx="9144000" cy="900000"/>
          </a:xfrm>
          <a:solidFill>
            <a:schemeClr val="accent2">
              <a:lumMod val="60000"/>
              <a:lumOff val="40000"/>
            </a:schemeClr>
          </a:solidFill>
          <a:effectLst>
            <a:softEdge rad="127000"/>
          </a:effectLst>
        </p:spPr>
        <p:txBody>
          <a:bodyPr>
            <a:normAutofit/>
          </a:bodyPr>
          <a:lstStyle/>
          <a:p>
            <a:r>
              <a:rPr lang="ja-JP" altLang="en-US" sz="3600" dirty="0" err="1">
                <a:latin typeface="メイリオ"/>
                <a:ea typeface="メイリオ"/>
                <a:cs typeface="メイリオ"/>
              </a:rPr>
              <a:t>つちう</a:t>
            </a:r>
            <a:r>
              <a:rPr lang="ja-JP" altLang="en-US" sz="3600" dirty="0">
                <a:latin typeface="メイリオ"/>
                <a:ea typeface="メイリオ"/>
                <a:cs typeface="メイリオ"/>
              </a:rPr>
              <a:t>ライドシェア</a:t>
            </a:r>
            <a:endParaRPr kumimoji="1" lang="ja-JP" altLang="en-US" sz="3600" dirty="0">
              <a:latin typeface="メイリオ"/>
              <a:ea typeface="メイリオ"/>
              <a:cs typeface="メイリオ"/>
            </a:endParaRPr>
          </a:p>
        </p:txBody>
      </p:sp>
      <p:sp>
        <p:nvSpPr>
          <p:cNvPr id="5" name="スライド番号プレースホルダー 4"/>
          <p:cNvSpPr>
            <a:spLocks noGrp="1"/>
          </p:cNvSpPr>
          <p:nvPr>
            <p:ph type="sldNum" sz="quarter" idx="12"/>
          </p:nvPr>
        </p:nvSpPr>
        <p:spPr/>
        <p:txBody>
          <a:bodyPr/>
          <a:lstStyle/>
          <a:p>
            <a:fld id="{34EE0B4D-4B59-374D-A284-0D27F4B4CF87}" type="slidenum">
              <a:rPr kumimoji="1" lang="ja-JP" altLang="en-US" smtClean="0"/>
              <a:t>46</a:t>
            </a:fld>
            <a:endParaRPr kumimoji="1" lang="ja-JP" altLang="en-US"/>
          </a:p>
        </p:txBody>
      </p:sp>
      <p:pic>
        <p:nvPicPr>
          <p:cNvPr id="36" name="図 35" descr="car_231.jpg"/>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0" r="100000">
                        <a14:foregroundMark x1="84400" y1="74400" x2="84400" y2="74400"/>
                        <a14:foregroundMark x1="18400" y1="76000" x2="18400" y2="76000"/>
                      </a14:backgroundRemoval>
                    </a14:imgEffect>
                  </a14:imgLayer>
                </a14:imgProps>
              </a:ext>
              <a:ext uri="{28A0092B-C50C-407E-A947-70E740481C1C}">
                <a14:useLocalDpi xmlns:a14="http://schemas.microsoft.com/office/drawing/2010/main"/>
              </a:ext>
            </a:extLst>
          </a:blip>
          <a:stretch>
            <a:fillRect/>
          </a:stretch>
        </p:blipFill>
        <p:spPr>
          <a:xfrm>
            <a:off x="149404" y="0"/>
            <a:ext cx="1012071" cy="1012071"/>
          </a:xfrm>
          <a:prstGeom prst="rect">
            <a:avLst/>
          </a:prstGeom>
        </p:spPr>
      </p:pic>
      <p:grpSp>
        <p:nvGrpSpPr>
          <p:cNvPr id="40" name="図形グループ 39"/>
          <p:cNvGrpSpPr/>
          <p:nvPr/>
        </p:nvGrpSpPr>
        <p:grpSpPr>
          <a:xfrm>
            <a:off x="7495230" y="110855"/>
            <a:ext cx="1648770" cy="1301337"/>
            <a:chOff x="7390543" y="144363"/>
            <a:chExt cx="1648770" cy="1301337"/>
          </a:xfrm>
        </p:grpSpPr>
        <p:sp>
          <p:nvSpPr>
            <p:cNvPr id="41" name="円/楕円 40"/>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2" name="図形グループ 41"/>
            <p:cNvGrpSpPr/>
            <p:nvPr/>
          </p:nvGrpSpPr>
          <p:grpSpPr>
            <a:xfrm>
              <a:off x="7552261" y="144363"/>
              <a:ext cx="1303216" cy="1301337"/>
              <a:chOff x="4690951" y="647548"/>
              <a:chExt cx="1303216" cy="1301337"/>
            </a:xfrm>
          </p:grpSpPr>
          <p:grpSp>
            <p:nvGrpSpPr>
              <p:cNvPr id="44" name="図形グループ 43"/>
              <p:cNvGrpSpPr/>
              <p:nvPr/>
            </p:nvGrpSpPr>
            <p:grpSpPr>
              <a:xfrm>
                <a:off x="4690951" y="1229090"/>
                <a:ext cx="1303216" cy="719795"/>
                <a:chOff x="4690951" y="1229090"/>
                <a:chExt cx="1303216" cy="719795"/>
              </a:xfrm>
            </p:grpSpPr>
            <p:pic>
              <p:nvPicPr>
                <p:cNvPr id="46" name="図 45" descr="119059m.jpg"/>
                <p:cNvPicPr>
                  <a:picLocks noChangeAspect="1"/>
                </p:cNvPicPr>
                <p:nvPr/>
              </p:nvPicPr>
              <p:blipFill>
                <a:blip r:embed="rId4" cstate="screen">
                  <a:extLst>
                    <a:ext uri="{BEBA8EAE-BF5A-486C-A8C5-ECC9F3942E4B}">
                      <a14:imgProps xmlns:a14="http://schemas.microsoft.com/office/drawing/2010/main">
                        <a14:imgLayer r:embed="rId5">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47" name="図 46" descr="119059m.jpg"/>
                <p:cNvPicPr>
                  <a:picLocks noChangeAspect="1"/>
                </p:cNvPicPr>
                <p:nvPr/>
              </p:nvPicPr>
              <p:blipFill>
                <a:blip r:embed="rId4" cstate="screen">
                  <a:extLst>
                    <a:ext uri="{BEBA8EAE-BF5A-486C-A8C5-ECC9F3942E4B}">
                      <a14:imgProps xmlns:a14="http://schemas.microsoft.com/office/drawing/2010/main">
                        <a14:imgLayer r:embed="rId6">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45" name="図 44" descr="30571.png"/>
              <p:cNvPicPr>
                <a:picLocks noChangeAspect="1"/>
              </p:cNvPicPr>
              <p:nvPr/>
            </p:nvPicPr>
            <p:blipFill>
              <a:blip r:embed="rId7" cstate="screen">
                <a:duotone>
                  <a:schemeClr val="accent1">
                    <a:shade val="45000"/>
                    <a:satMod val="135000"/>
                  </a:schemeClr>
                  <a:prstClr val="white"/>
                </a:duotone>
                <a:alphaModFix/>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43" name="角丸四角形 42"/>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ライド</a:t>
              </a:r>
              <a:endParaRPr lang="en-US" altLang="ja-JP" dirty="0" smtClean="0">
                <a:solidFill>
                  <a:schemeClr val="bg1"/>
                </a:solidFill>
              </a:endParaRPr>
            </a:p>
            <a:p>
              <a:pPr algn="ctr"/>
              <a:r>
                <a:rPr lang="ja-JP" altLang="en-US" dirty="0" smtClean="0">
                  <a:solidFill>
                    <a:schemeClr val="bg1"/>
                  </a:solidFill>
                </a:rPr>
                <a:t>シェア</a:t>
              </a:r>
              <a:endParaRPr kumimoji="1" lang="en-US" altLang="ja-JP" dirty="0" smtClean="0">
                <a:solidFill>
                  <a:schemeClr val="bg1"/>
                </a:solidFill>
              </a:endParaRPr>
            </a:p>
          </p:txBody>
        </p:sp>
      </p:grpSp>
      <p:sp>
        <p:nvSpPr>
          <p:cNvPr id="9" name="テキスト ボックス 8"/>
          <p:cNvSpPr txBox="1"/>
          <p:nvPr/>
        </p:nvSpPr>
        <p:spPr>
          <a:xfrm>
            <a:off x="0" y="1405354"/>
            <a:ext cx="9144000" cy="4154983"/>
          </a:xfrm>
          <a:prstGeom prst="rect">
            <a:avLst/>
          </a:prstGeom>
          <a:noFill/>
        </p:spPr>
        <p:txBody>
          <a:bodyPr wrap="square" rtlCol="0">
            <a:spAutoFit/>
          </a:bodyPr>
          <a:lstStyle/>
          <a:p>
            <a:r>
              <a:rPr kumimoji="1" lang="en-US" altLang="ja-JP" sz="2400" dirty="0" smtClean="0"/>
              <a:t>2/5(</a:t>
            </a:r>
            <a:r>
              <a:rPr kumimoji="1" lang="ja-JP" altLang="en-US" sz="2400" dirty="0" smtClean="0"/>
              <a:t>日</a:t>
            </a:r>
            <a:r>
              <a:rPr kumimoji="1" lang="en-US" altLang="ja-JP" sz="2400" dirty="0" smtClean="0"/>
              <a:t>)</a:t>
            </a:r>
            <a:r>
              <a:rPr lang="ja-JP" altLang="en-US" sz="2400" dirty="0" smtClean="0"/>
              <a:t>日本経済新聞</a:t>
            </a:r>
            <a:endParaRPr lang="en-US" altLang="ja-JP" sz="2400" dirty="0" smtClean="0"/>
          </a:p>
          <a:p>
            <a:r>
              <a:rPr kumimoji="1" lang="ja-JP" altLang="en-US" sz="3600" dirty="0" smtClean="0">
                <a:solidFill>
                  <a:srgbClr val="FF6681"/>
                </a:solidFill>
              </a:rPr>
              <a:t>ライドシェア解禁検討　規制改革会議</a:t>
            </a:r>
            <a:endParaRPr kumimoji="1" lang="en-US" altLang="ja-JP" sz="3600" dirty="0" smtClean="0">
              <a:solidFill>
                <a:srgbClr val="FF6681"/>
              </a:solidFill>
            </a:endParaRPr>
          </a:p>
          <a:p>
            <a:endParaRPr lang="en-US" altLang="ja-JP" dirty="0"/>
          </a:p>
          <a:p>
            <a:endParaRPr kumimoji="1" lang="en-US" altLang="ja-JP" sz="2400" dirty="0" smtClean="0"/>
          </a:p>
          <a:p>
            <a:r>
              <a:rPr kumimoji="1" lang="ja-JP" altLang="en-US" sz="2400" dirty="0" smtClean="0"/>
              <a:t>・一般のドライバーが料金をとって自家用車で送迎する</a:t>
            </a:r>
            <a:endParaRPr kumimoji="1" lang="en-US" altLang="ja-JP" sz="2400" dirty="0" smtClean="0"/>
          </a:p>
          <a:p>
            <a:r>
              <a:rPr kumimoji="1" lang="ja-JP" altLang="en-US" sz="2400" dirty="0" smtClean="0"/>
              <a:t>　ライドシェアの解禁の検討を始める</a:t>
            </a:r>
            <a:endParaRPr lang="en-US" altLang="ja-JP" sz="2400" dirty="0"/>
          </a:p>
          <a:p>
            <a:r>
              <a:rPr kumimoji="1" lang="ja-JP" altLang="en-US" sz="2400" dirty="0" smtClean="0"/>
              <a:t>・早ければ来年の通常国会での法整備を目指す。</a:t>
            </a:r>
            <a:endParaRPr kumimoji="1" lang="en-US" altLang="ja-JP" sz="2400" dirty="0" smtClean="0"/>
          </a:p>
          <a:p>
            <a:endParaRPr lang="en-US" altLang="ja-JP" sz="2400" dirty="0"/>
          </a:p>
          <a:p>
            <a:r>
              <a:rPr kumimoji="1" lang="ja-JP" altLang="en-US" sz="2400" dirty="0" smtClean="0"/>
              <a:t>・解禁には</a:t>
            </a:r>
            <a:r>
              <a:rPr kumimoji="1" lang="ja-JP" altLang="en-US" sz="2400" dirty="0" smtClean="0">
                <a:solidFill>
                  <a:srgbClr val="FF6681"/>
                </a:solidFill>
              </a:rPr>
              <a:t>道路運送法の改正</a:t>
            </a:r>
            <a:r>
              <a:rPr kumimoji="1" lang="ja-JP" altLang="en-US" sz="2400" dirty="0" smtClean="0"/>
              <a:t>などが必要</a:t>
            </a:r>
            <a:endParaRPr kumimoji="1" lang="en-US" altLang="ja-JP" sz="2400" dirty="0" smtClean="0"/>
          </a:p>
          <a:p>
            <a:r>
              <a:rPr lang="ja-JP" altLang="en-US" sz="2400" dirty="0" smtClean="0"/>
              <a:t>・地域のタクシー会社などの</a:t>
            </a:r>
            <a:r>
              <a:rPr lang="ja-JP" altLang="en-US" sz="2400" dirty="0" smtClean="0">
                <a:solidFill>
                  <a:srgbClr val="FF6681"/>
                </a:solidFill>
              </a:rPr>
              <a:t>反発</a:t>
            </a:r>
            <a:r>
              <a:rPr lang="ja-JP" altLang="en-US" sz="2400" dirty="0" smtClean="0"/>
              <a:t>、</a:t>
            </a:r>
            <a:r>
              <a:rPr lang="ja-JP" altLang="en-US" sz="2400" dirty="0" smtClean="0">
                <a:solidFill>
                  <a:srgbClr val="FF6681"/>
                </a:solidFill>
              </a:rPr>
              <a:t>安全なサービス</a:t>
            </a:r>
            <a:r>
              <a:rPr lang="ja-JP" altLang="en-US" sz="2400" dirty="0" smtClean="0"/>
              <a:t>普及が課題</a:t>
            </a:r>
            <a:endParaRPr lang="en-US" altLang="ja-JP" sz="2400" dirty="0"/>
          </a:p>
          <a:p>
            <a:endParaRPr kumimoji="1" lang="en-US" altLang="ja-JP" dirty="0" smtClean="0"/>
          </a:p>
        </p:txBody>
      </p:sp>
    </p:spTree>
    <p:extLst>
      <p:ext uri="{BB962C8B-B14F-4D97-AF65-F5344CB8AC3E}">
        <p14:creationId xmlns:p14="http://schemas.microsoft.com/office/powerpoint/2010/main" val="238296607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363313" y="2726393"/>
            <a:ext cx="184666" cy="369332"/>
          </a:xfrm>
          <a:prstGeom prst="rect">
            <a:avLst/>
          </a:prstGeom>
          <a:noFill/>
        </p:spPr>
        <p:txBody>
          <a:bodyPr wrap="none" rtlCol="0">
            <a:spAutoFit/>
          </a:bodyPr>
          <a:lstStyle/>
          <a:p>
            <a:endParaRPr kumimoji="1" lang="ja-JP" altLang="en-US"/>
          </a:p>
        </p:txBody>
      </p:sp>
      <p:pic>
        <p:nvPicPr>
          <p:cNvPr id="7" name="図 6" descr="akichi.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946" y="3758984"/>
            <a:ext cx="1415686" cy="1415686"/>
          </a:xfrm>
          <a:prstGeom prst="ellipse">
            <a:avLst/>
          </a:prstGeom>
          <a:ln>
            <a:noFill/>
          </a:ln>
          <a:effectLst>
            <a:softEdge rad="76200"/>
          </a:effectLst>
        </p:spPr>
      </p:pic>
      <p:pic>
        <p:nvPicPr>
          <p:cNvPr id="8" name="図 7" descr="fa401bldg008.jpg"/>
          <p:cNvPicPr>
            <a:picLocks noChangeAspect="1"/>
          </p:cNvPicPr>
          <p:nvPr/>
        </p:nvPicPr>
        <p:blipFill>
          <a:blip r:embed="rId3" cstate="screen">
            <a:extLst>
              <a:ext uri="{BEBA8EAE-BF5A-486C-A8C5-ECC9F3942E4B}">
                <a14:imgProps xmlns:a14="http://schemas.microsoft.com/office/drawing/2010/main">
                  <a14:imgLayer r:embed="rId4">
                    <a14:imgEffect>
                      <a14:backgroundRemoval t="5810" b="98381" l="1167" r="96750"/>
                    </a14:imgEffect>
                  </a14:imgLayer>
                </a14:imgProps>
              </a:ext>
              <a:ext uri="{28A0092B-C50C-407E-A947-70E740481C1C}">
                <a14:useLocalDpi xmlns:a14="http://schemas.microsoft.com/office/drawing/2010/main"/>
              </a:ext>
            </a:extLst>
          </a:blip>
          <a:stretch>
            <a:fillRect/>
          </a:stretch>
        </p:blipFill>
        <p:spPr>
          <a:xfrm>
            <a:off x="1975548" y="4398233"/>
            <a:ext cx="1608015" cy="1407013"/>
          </a:xfrm>
          <a:prstGeom prst="rect">
            <a:avLst/>
          </a:prstGeom>
        </p:spPr>
      </p:pic>
      <p:pic>
        <p:nvPicPr>
          <p:cNvPr id="9" name="図 8" descr="22276001888.jpg"/>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537832" y="3144374"/>
            <a:ext cx="2615270" cy="1957366"/>
          </a:xfrm>
          <a:prstGeom prst="rect">
            <a:avLst/>
          </a:prstGeom>
        </p:spPr>
      </p:pic>
      <p:pic>
        <p:nvPicPr>
          <p:cNvPr id="10" name="図 9" descr="syukudai.jpg"/>
          <p:cNvPicPr>
            <a:picLocks noChangeAspect="1"/>
          </p:cNvPicPr>
          <p:nvPr/>
        </p:nvPicPr>
        <p:blipFill>
          <a:blip r:embed="rId7" cstate="screen">
            <a:extLst>
              <a:ext uri="{BEBA8EAE-BF5A-486C-A8C5-ECC9F3942E4B}">
                <a14:imgProps xmlns:a14="http://schemas.microsoft.com/office/drawing/2010/main">
                  <a14:imgLayer r:embed="rId8">
                    <a14:imgEffect>
                      <a14:backgroundRemoval t="2518" b="100000" l="2789" r="96016">
                        <a14:foregroundMark x1="60558" y1="75899" x2="60558" y2="75899"/>
                        <a14:foregroundMark x1="54582" y1="77518" x2="54582" y2="77518"/>
                        <a14:foregroundMark x1="33267" y1="76259" x2="42430" y2="77518"/>
                        <a14:foregroundMark x1="60558" y1="82554" x2="60558" y2="82554"/>
                        <a14:foregroundMark x1="43825" y1="82554" x2="43825" y2="82554"/>
                        <a14:foregroundMark x1="18924" y1="77158" x2="18924" y2="77158"/>
                      </a14:backgroundRemoval>
                    </a14:imgEffect>
                  </a14:imgLayer>
                </a14:imgProps>
              </a:ext>
              <a:ext uri="{28A0092B-C50C-407E-A947-70E740481C1C}">
                <a14:useLocalDpi xmlns:a14="http://schemas.microsoft.com/office/drawing/2010/main"/>
              </a:ext>
            </a:extLst>
          </a:blip>
          <a:stretch>
            <a:fillRect/>
          </a:stretch>
        </p:blipFill>
        <p:spPr>
          <a:xfrm>
            <a:off x="5582069" y="4312803"/>
            <a:ext cx="1103179" cy="1221847"/>
          </a:xfrm>
          <a:prstGeom prst="rect">
            <a:avLst/>
          </a:prstGeom>
        </p:spPr>
      </p:pic>
      <p:pic>
        <p:nvPicPr>
          <p:cNvPr id="11" name="図 10" descr="lgi01a201411201700.jpg"/>
          <p:cNvPicPr>
            <a:picLocks noChangeAspect="1"/>
          </p:cNvPicPr>
          <p:nvPr/>
        </p:nvPicPr>
        <p:blipFill>
          <a:blip r:embed="rId9" cstate="screen">
            <a:extLst>
              <a:ext uri="{BEBA8EAE-BF5A-486C-A8C5-ECC9F3942E4B}">
                <a14:imgProps xmlns:a14="http://schemas.microsoft.com/office/drawing/2010/main">
                  <a14:imgLayer r:embed="rId10">
                    <a14:imgEffect>
                      <a14:backgroundRemoval t="3809" b="91309" l="3223" r="97266">
                        <a14:foregroundMark x1="87793" y1="41113" x2="87793" y2="41113"/>
                        <a14:foregroundMark x1="79004" y1="29199" x2="79004" y2="29199"/>
                        <a14:foregroundMark x1="65332" y1="21582" x2="65332" y2="21582"/>
                        <a14:foregroundMark x1="52344" y1="19238" x2="52344" y2="19238"/>
                        <a14:foregroundMark x1="35840" y1="19238" x2="35840" y2="19238"/>
                        <a14:foregroundMark x1="22168" y1="29199" x2="22168" y2="29199"/>
                        <a14:foregroundMark x1="14551" y1="41113" x2="14551" y2="41113"/>
                        <a14:foregroundMark x1="11523" y1="54102" x2="11523" y2="54102"/>
                        <a14:foregroundMark x1="13965" y1="68262" x2="13965" y2="68262"/>
                        <a14:foregroundMark x1="84863" y1="68262" x2="84863" y2="68262"/>
                        <a14:foregroundMark x1="89063" y1="55273" x2="89063" y2="55273"/>
                        <a14:foregroundMark x1="71094" y1="59082" x2="70508" y2="54883"/>
                        <a14:foregroundMark x1="70801" y1="54297" x2="79785" y2="54590"/>
                        <a14:foregroundMark x1="79785" y1="54297" x2="81934" y2="54297"/>
                        <a14:foregroundMark x1="60645" y1="24023" x2="60156" y2="35938"/>
                        <a14:foregroundMark x1="52148" y1="36230" x2="59082" y2="36523"/>
                        <a14:foregroundMark x1="52441" y1="37012" x2="51660" y2="58301"/>
                        <a14:foregroundMark x1="63086" y1="36230" x2="62793" y2="60156"/>
                        <a14:foregroundMark x1="63574" y1="35742" x2="74219" y2="36230"/>
                        <a14:foregroundMark x1="74219" y1="32813" x2="74512" y2="36523"/>
                        <a14:foregroundMark x1="67871" y1="42578" x2="79004" y2="42090"/>
                        <a14:foregroundMark x1="49805" y1="22656" x2="49805" y2="30957"/>
                        <a14:foregroundMark x1="49512" y1="31445" x2="47070" y2="31445"/>
                        <a14:foregroundMark x1="42285" y1="33594" x2="42090" y2="54102"/>
                        <a14:foregroundMark x1="35938" y1="31445" x2="42090" y2="31445"/>
                        <a14:foregroundMark x1="34570" y1="25879" x2="34863" y2="30957"/>
                        <a14:foregroundMark x1="26074" y1="32227" x2="26660" y2="37012"/>
                        <a14:foregroundMark x1="27441" y1="36523" x2="35938" y2="36523"/>
                        <a14:foregroundMark x1="32520" y1="43652" x2="32715" y2="56152"/>
                        <a14:foregroundMark x1="21094" y1="42578" x2="31641" y2="42871"/>
                        <a14:foregroundMark x1="16211" y1="43945" x2="16211" y2="43945"/>
                        <a14:foregroundMark x1="13574" y1="43457" x2="13574" y2="43457"/>
                        <a14:foregroundMark x1="81445" y1="23438" x2="81445" y2="23438"/>
                        <a14:foregroundMark x1="85938" y1="73242" x2="85938" y2="73242"/>
                        <a14:foregroundMark x1="18359" y1="54590" x2="26660" y2="54102"/>
                        <a14:foregroundMark x1="28516" y1="54590" x2="27930" y2="58887"/>
                        <a14:foregroundMark x1="81445" y1="69727" x2="81445" y2="69727"/>
                      </a14:backgroundRemoval>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855475" y="3619963"/>
            <a:ext cx="1554707" cy="1554707"/>
          </a:xfrm>
          <a:prstGeom prst="rect">
            <a:avLst/>
          </a:prstGeom>
        </p:spPr>
      </p:pic>
      <p:sp>
        <p:nvSpPr>
          <p:cNvPr id="14" name="正方形/長方形 13"/>
          <p:cNvSpPr/>
          <p:nvPr/>
        </p:nvSpPr>
        <p:spPr>
          <a:xfrm>
            <a:off x="350347" y="2182108"/>
            <a:ext cx="8409959" cy="523220"/>
          </a:xfrm>
          <a:prstGeom prst="rect">
            <a:avLst/>
          </a:prstGeom>
        </p:spPr>
        <p:txBody>
          <a:bodyPr wrap="square">
            <a:spAutoFit/>
          </a:bodyPr>
          <a:lstStyle/>
          <a:p>
            <a:pPr lvl="0" algn="ctr"/>
            <a:r>
              <a:rPr lang="ja-JP" altLang="en-US" sz="2800" dirty="0" smtClean="0">
                <a:solidFill>
                  <a:schemeClr val="bg2">
                    <a:lumMod val="75000"/>
                  </a:schemeClr>
                </a:solidFill>
                <a:latin typeface="HG明朝E"/>
                <a:ea typeface="HG明朝E"/>
                <a:cs typeface="HG明朝E"/>
              </a:rPr>
              <a:t>“</a:t>
            </a:r>
            <a:r>
              <a:rPr lang="ja-JP" altLang="en-US" sz="2800" dirty="0">
                <a:solidFill>
                  <a:srgbClr val="0073EF"/>
                </a:solidFill>
                <a:latin typeface="HG明朝E"/>
                <a:ea typeface="HG明朝E"/>
                <a:cs typeface="HG明朝E"/>
              </a:rPr>
              <a:t>みんなで助け合い、みんなでつくっていく”</a:t>
            </a:r>
            <a:endParaRPr lang="en-US" altLang="ja-JP" sz="2800" dirty="0">
              <a:solidFill>
                <a:srgbClr val="0073EF"/>
              </a:solidFill>
              <a:latin typeface="HG明朝E"/>
              <a:ea typeface="HG明朝E"/>
              <a:cs typeface="HG明朝E"/>
            </a:endParaRPr>
          </a:p>
        </p:txBody>
      </p:sp>
      <p:sp>
        <p:nvSpPr>
          <p:cNvPr id="3" name="スライド番号プレースホルダー 2"/>
          <p:cNvSpPr>
            <a:spLocks noGrp="1"/>
          </p:cNvSpPr>
          <p:nvPr>
            <p:ph type="sldNum" sz="quarter" idx="12"/>
          </p:nvPr>
        </p:nvSpPr>
        <p:spPr>
          <a:xfrm>
            <a:off x="6832664" y="6323587"/>
            <a:ext cx="2133600" cy="365125"/>
          </a:xfrm>
        </p:spPr>
        <p:txBody>
          <a:bodyPr/>
          <a:lstStyle/>
          <a:p>
            <a:fld id="{34EE0B4D-4B59-374D-A284-0D27F4B4CF87}" type="slidenum">
              <a:rPr kumimoji="1" lang="ja-JP" altLang="en-US" smtClean="0"/>
              <a:t>5</a:t>
            </a:fld>
            <a:endParaRPr kumimoji="1" lang="ja-JP" altLang="en-US"/>
          </a:p>
        </p:txBody>
      </p:sp>
      <p:sp>
        <p:nvSpPr>
          <p:cNvPr id="26" name="テキスト ボックス 25"/>
          <p:cNvSpPr txBox="1"/>
          <p:nvPr/>
        </p:nvSpPr>
        <p:spPr>
          <a:xfrm>
            <a:off x="0" y="5795046"/>
            <a:ext cx="9144000" cy="584776"/>
          </a:xfrm>
          <a:prstGeom prst="rect">
            <a:avLst/>
          </a:prstGeom>
          <a:noFill/>
          <a:effectLst>
            <a:softEdge rad="50800"/>
          </a:effectLst>
        </p:spPr>
        <p:txBody>
          <a:bodyPr wrap="square" rtlCol="0">
            <a:spAutoFit/>
          </a:bodyPr>
          <a:lstStyle/>
          <a:p>
            <a:pPr algn="ctr"/>
            <a:r>
              <a:rPr lang="ja-JP" altLang="en-US" sz="3200" dirty="0" smtClean="0">
                <a:solidFill>
                  <a:srgbClr val="191919"/>
                </a:solidFill>
                <a:latin typeface="メイリオ"/>
                <a:ea typeface="メイリオ"/>
                <a:cs typeface="メイリオ"/>
              </a:rPr>
              <a:t>人々がつながり、持続可能で魅力的なまちへ</a:t>
            </a:r>
          </a:p>
        </p:txBody>
      </p:sp>
      <p:sp>
        <p:nvSpPr>
          <p:cNvPr id="29" name="正方形/長方形 28"/>
          <p:cNvSpPr/>
          <p:nvPr/>
        </p:nvSpPr>
        <p:spPr>
          <a:xfrm>
            <a:off x="264197" y="2778420"/>
            <a:ext cx="8686801" cy="1815882"/>
          </a:xfrm>
          <a:prstGeom prst="rect">
            <a:avLst/>
          </a:prstGeom>
        </p:spPr>
        <p:txBody>
          <a:bodyPr wrap="square">
            <a:spAutoFit/>
          </a:bodyPr>
          <a:lstStyle/>
          <a:p>
            <a:pPr algn="ctr"/>
            <a:r>
              <a:rPr lang="ja-JP" altLang="en-US" sz="2800" dirty="0">
                <a:latin typeface="メイリオ"/>
                <a:ea typeface="メイリオ"/>
                <a:cs typeface="メイリオ"/>
              </a:rPr>
              <a:t>活かしきれて</a:t>
            </a:r>
            <a:r>
              <a:rPr lang="ja-JP" altLang="en-US" sz="2800" dirty="0" smtClean="0">
                <a:latin typeface="メイリオ"/>
                <a:ea typeface="メイリオ"/>
                <a:cs typeface="メイリオ"/>
              </a:rPr>
              <a:t>いないモノや場所、ヒト、情報など</a:t>
            </a:r>
            <a:endParaRPr lang="en-US" altLang="ja-JP" sz="2800" dirty="0" smtClean="0">
              <a:latin typeface="メイリオ"/>
              <a:ea typeface="メイリオ"/>
              <a:cs typeface="メイリオ"/>
            </a:endParaRPr>
          </a:p>
          <a:p>
            <a:pPr algn="ctr"/>
            <a:r>
              <a:rPr lang="ja-JP" altLang="en-US" sz="2800" dirty="0" smtClean="0">
                <a:latin typeface="メイリオ"/>
                <a:ea typeface="メイリオ"/>
                <a:cs typeface="メイリオ"/>
              </a:rPr>
              <a:t>あらゆる価値をコミュニティを越え</a:t>
            </a:r>
            <a:r>
              <a:rPr lang="ja-JP" altLang="en-US" sz="2800" dirty="0" smtClean="0">
                <a:solidFill>
                  <a:schemeClr val="accent1">
                    <a:lumMod val="75000"/>
                  </a:schemeClr>
                </a:solidFill>
                <a:latin typeface="メイリオ"/>
                <a:ea typeface="メイリオ"/>
                <a:cs typeface="メイリオ"/>
              </a:rPr>
              <a:t>街全体</a:t>
            </a:r>
            <a:r>
              <a:rPr lang="ja-JP" altLang="en-US" sz="2800" dirty="0" smtClean="0">
                <a:latin typeface="メイリオ"/>
                <a:ea typeface="メイリオ"/>
                <a:cs typeface="メイリオ"/>
              </a:rPr>
              <a:t>でシェア</a:t>
            </a:r>
            <a:endParaRPr lang="en-US" altLang="ja-JP" sz="2800" dirty="0" smtClean="0">
              <a:latin typeface="メイリオ"/>
              <a:ea typeface="メイリオ"/>
              <a:cs typeface="メイリオ"/>
            </a:endParaRPr>
          </a:p>
          <a:p>
            <a:endParaRPr lang="en-US" altLang="ja-JP" sz="2800" dirty="0">
              <a:solidFill>
                <a:schemeClr val="tx1">
                  <a:lumMod val="50000"/>
                  <a:lumOff val="50000"/>
                </a:schemeClr>
              </a:solidFill>
            </a:endParaRPr>
          </a:p>
          <a:p>
            <a:pPr lvl="0"/>
            <a:endParaRPr lang="en-US" altLang="ja-JP" sz="2800" dirty="0">
              <a:solidFill>
                <a:prstClr val="black"/>
              </a:solidFill>
            </a:endParaRPr>
          </a:p>
        </p:txBody>
      </p:sp>
      <p:sp>
        <p:nvSpPr>
          <p:cNvPr id="21" name="円/楕円 20"/>
          <p:cNvSpPr/>
          <p:nvPr/>
        </p:nvSpPr>
        <p:spPr>
          <a:xfrm flipV="1">
            <a:off x="548362" y="737112"/>
            <a:ext cx="3091663" cy="45719"/>
          </a:xfrm>
          <a:prstGeom prst="ellipse">
            <a:avLst/>
          </a:prstGeom>
          <a:solidFill>
            <a:srgbClr val="78D9B6">
              <a:alpha val="70000"/>
            </a:srgbClr>
          </a:solidFill>
          <a:ln>
            <a:noFill/>
          </a:ln>
          <a:effectLst>
            <a:glow rad="203200">
              <a:srgbClr val="78D9B6">
                <a:alpha val="7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タイトル 1"/>
          <p:cNvSpPr>
            <a:spLocks noGrp="1"/>
          </p:cNvSpPr>
          <p:nvPr>
            <p:ph type="title"/>
          </p:nvPr>
        </p:nvSpPr>
        <p:spPr>
          <a:xfrm>
            <a:off x="0" y="0"/>
            <a:ext cx="4107897" cy="1143000"/>
          </a:xfrm>
          <a:noFill/>
          <a:effectLst>
            <a:softEdge rad="127000"/>
          </a:effectLst>
        </p:spPr>
        <p:txBody>
          <a:bodyPr>
            <a:normAutofit/>
          </a:bodyPr>
          <a:lstStyle/>
          <a:p>
            <a:r>
              <a:rPr kumimoji="1" lang="ja-JP" altLang="en-US" sz="3600" dirty="0">
                <a:uFill>
                  <a:solidFill>
                    <a:srgbClr val="78D9B6"/>
                  </a:solidFill>
                </a:uFill>
                <a:latin typeface="メイリオ"/>
                <a:ea typeface="メイリオ"/>
                <a:cs typeface="メイリオ"/>
              </a:rPr>
              <a:t>都市の理想像</a:t>
            </a:r>
          </a:p>
        </p:txBody>
      </p:sp>
      <p:sp>
        <p:nvSpPr>
          <p:cNvPr id="27" name="テキスト ボックス 26"/>
          <p:cNvSpPr txBox="1"/>
          <p:nvPr/>
        </p:nvSpPr>
        <p:spPr>
          <a:xfrm>
            <a:off x="981738" y="904669"/>
            <a:ext cx="4162821" cy="1107996"/>
          </a:xfrm>
          <a:prstGeom prst="rect">
            <a:avLst/>
          </a:prstGeom>
          <a:noFill/>
        </p:spPr>
        <p:txBody>
          <a:bodyPr wrap="none" rtlCol="0">
            <a:spAutoFit/>
          </a:bodyPr>
          <a:lstStyle/>
          <a:p>
            <a:r>
              <a:rPr kumimoji="1" lang="en-US" altLang="ja-JP" sz="6600" b="1" dirty="0" smtClean="0">
                <a:solidFill>
                  <a:schemeClr val="accent1">
                    <a:lumMod val="50000"/>
                  </a:schemeClr>
                </a:solidFill>
                <a:effectLst>
                  <a:glow rad="241300">
                    <a:schemeClr val="accent1">
                      <a:satMod val="175000"/>
                      <a:alpha val="40000"/>
                    </a:schemeClr>
                  </a:glow>
                </a:effectLst>
                <a:latin typeface="Monotype Corsiva"/>
                <a:cs typeface="Monotype Corsiva"/>
              </a:rPr>
              <a:t>Sharing City </a:t>
            </a:r>
            <a:endParaRPr kumimoji="1" lang="ja-JP" altLang="en-US" sz="6600" b="1" dirty="0">
              <a:solidFill>
                <a:schemeClr val="accent1">
                  <a:lumMod val="50000"/>
                </a:schemeClr>
              </a:solidFill>
              <a:effectLst>
                <a:glow rad="241300">
                  <a:schemeClr val="accent1">
                    <a:satMod val="175000"/>
                    <a:alpha val="40000"/>
                  </a:schemeClr>
                </a:glow>
              </a:effectLst>
              <a:latin typeface="Monotype Corsiva"/>
              <a:cs typeface="Monotype Corsiva"/>
            </a:endParaRPr>
          </a:p>
        </p:txBody>
      </p:sp>
      <p:sp>
        <p:nvSpPr>
          <p:cNvPr id="4" name="正方形/長方形 3"/>
          <p:cNvSpPr/>
          <p:nvPr/>
        </p:nvSpPr>
        <p:spPr>
          <a:xfrm>
            <a:off x="4879454" y="904669"/>
            <a:ext cx="3256374" cy="1107996"/>
          </a:xfrm>
          <a:prstGeom prst="rect">
            <a:avLst/>
          </a:prstGeom>
        </p:spPr>
        <p:txBody>
          <a:bodyPr wrap="none">
            <a:spAutoFit/>
          </a:bodyPr>
          <a:lstStyle/>
          <a:p>
            <a:r>
              <a:rPr lang="en-US" altLang="ja-JP" sz="6600" b="1" dirty="0" err="1">
                <a:solidFill>
                  <a:schemeClr val="accent1">
                    <a:lumMod val="50000"/>
                  </a:schemeClr>
                </a:solidFill>
                <a:effectLst>
                  <a:glow rad="241300">
                    <a:schemeClr val="accent1">
                      <a:satMod val="175000"/>
                      <a:alpha val="40000"/>
                    </a:schemeClr>
                  </a:glow>
                </a:effectLst>
                <a:latin typeface="Monotype Corsiva"/>
                <a:cs typeface="Monotype Corsiva"/>
              </a:rPr>
              <a:t>Tsuchiura</a:t>
            </a:r>
            <a:endParaRPr lang="ja-JP" altLang="en-US" sz="6600" b="1" dirty="0">
              <a:solidFill>
                <a:schemeClr val="accent1">
                  <a:lumMod val="50000"/>
                </a:schemeClr>
              </a:solidFill>
              <a:effectLst>
                <a:glow rad="241300">
                  <a:schemeClr val="accent1">
                    <a:satMod val="175000"/>
                    <a:alpha val="40000"/>
                  </a:schemeClr>
                </a:glow>
              </a:effectLst>
              <a:latin typeface="Monotype Corsiva"/>
              <a:cs typeface="Monotype Corsiva"/>
            </a:endParaRPr>
          </a:p>
        </p:txBody>
      </p:sp>
    </p:spTree>
    <p:extLst>
      <p:ext uri="{BB962C8B-B14F-4D97-AF65-F5344CB8AC3E}">
        <p14:creationId xmlns:p14="http://schemas.microsoft.com/office/powerpoint/2010/main" val="3580503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par>
                                <p:cTn id="8" presetID="9" presetClass="emph" presetSubtype="0" nodeType="withEffect">
                                  <p:stCondLst>
                                    <p:cond delay="0"/>
                                  </p:stCondLst>
                                  <p:childTnLst>
                                    <p:set>
                                      <p:cBhvr rctx="PPT">
                                        <p:cTn id="9" dur="indefinite"/>
                                        <p:tgtEl>
                                          <p:spTgt spid="10"/>
                                        </p:tgtEl>
                                        <p:attrNameLst>
                                          <p:attrName>style.opacity</p:attrName>
                                        </p:attrNameLst>
                                      </p:cBhvr>
                                      <p:to>
                                        <p:strVal val="0.5"/>
                                      </p:to>
                                    </p:set>
                                    <p:animEffect filter="image" prLst="opacity: 0.5">
                                      <p:cBhvr rctx="IE">
                                        <p:cTn id="10" dur="indefinite"/>
                                        <p:tgtEl>
                                          <p:spTgt spid="10"/>
                                        </p:tgtEl>
                                      </p:cBhvr>
                                    </p:animEffect>
                                  </p:childTnLst>
                                </p:cTn>
                              </p:par>
                              <p:par>
                                <p:cTn id="11" presetID="9" presetClass="emph" presetSubtype="0" nodeType="withEffect">
                                  <p:stCondLst>
                                    <p:cond delay="0"/>
                                  </p:stCondLst>
                                  <p:childTnLst>
                                    <p:set>
                                      <p:cBhvr rctx="PPT">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par>
                                <p:cTn id="14" presetID="9" presetClass="emph" presetSubtype="0" nodeType="withEffect">
                                  <p:stCondLst>
                                    <p:cond delay="0"/>
                                  </p:stCondLst>
                                  <p:childTnLst>
                                    <p:set>
                                      <p:cBhvr rctx="PPT">
                                        <p:cTn id="15" dur="indefinite"/>
                                        <p:tgtEl>
                                          <p:spTgt spid="8"/>
                                        </p:tgtEl>
                                        <p:attrNameLst>
                                          <p:attrName>style.opacity</p:attrName>
                                        </p:attrNameLst>
                                      </p:cBhvr>
                                      <p:to>
                                        <p:strVal val="0.5"/>
                                      </p:to>
                                    </p:set>
                                    <p:animEffect filter="image" prLst="opacity: 0.5">
                                      <p:cBhvr rctx="IE">
                                        <p:cTn id="16" dur="indefinite"/>
                                        <p:tgtEl>
                                          <p:spTgt spid="8"/>
                                        </p:tgtEl>
                                      </p:cBhvr>
                                    </p:animEffect>
                                  </p:childTnLst>
                                </p:cTn>
                              </p:par>
                              <p:par>
                                <p:cTn id="17" presetID="9" presetClass="emph" presetSubtype="0" nodeType="withEffect">
                                  <p:stCondLst>
                                    <p:cond delay="0"/>
                                  </p:stCondLst>
                                  <p:childTnLst>
                                    <p:set>
                                      <p:cBhvr rctx="PPT">
                                        <p:cTn id="18" dur="indefinite"/>
                                        <p:tgtEl>
                                          <p:spTgt spid="7"/>
                                        </p:tgtEl>
                                        <p:attrNameLst>
                                          <p:attrName>style.opacity</p:attrName>
                                        </p:attrNameLst>
                                      </p:cBhvr>
                                      <p:to>
                                        <p:strVal val="0.5"/>
                                      </p:to>
                                    </p:set>
                                    <p:animEffect filter="image" prLst="opacity: 0.5">
                                      <p:cBhvr rctx="IE">
                                        <p:cTn id="19" dur="indefinite"/>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土浦市.png"/>
          <p:cNvPicPr>
            <a:picLocks noChangeAspect="1"/>
          </p:cNvPicPr>
          <p:nvPr/>
        </p:nvPicPr>
        <p:blipFill rotWithShape="1">
          <a:blip r:embed="rId2" cstate="screen">
            <a:duotone>
              <a:prstClr val="black"/>
              <a:schemeClr val="accent3">
                <a:tint val="45000"/>
                <a:satMod val="400000"/>
              </a:schemeClr>
            </a:duotone>
            <a:alphaModFix amt="51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830351" y="362886"/>
            <a:ext cx="7483298" cy="6157741"/>
          </a:xfrm>
          <a:prstGeom prst="rect">
            <a:avLst/>
          </a:prstGeom>
        </p:spPr>
      </p:pic>
      <p:sp>
        <p:nvSpPr>
          <p:cNvPr id="7" name="正方形/長方形 6"/>
          <p:cNvSpPr/>
          <p:nvPr/>
        </p:nvSpPr>
        <p:spPr>
          <a:xfrm>
            <a:off x="2471091" y="1143000"/>
            <a:ext cx="4320000" cy="2160552"/>
          </a:xfrm>
          <a:prstGeom prst="rect">
            <a:avLst/>
          </a:prstGeom>
          <a:solidFill>
            <a:srgbClr val="23B085">
              <a:alpha val="58000"/>
            </a:srgbClr>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2764967" y="1859007"/>
            <a:ext cx="1113846" cy="1100794"/>
          </a:xfrm>
          <a:prstGeom prst="ellipse">
            <a:avLst/>
          </a:prstGeom>
          <a:solidFill>
            <a:srgbClr val="00CA50">
              <a:alpha val="76000"/>
            </a:srgb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b="1" dirty="0">
                <a:solidFill>
                  <a:schemeClr val="tx1"/>
                </a:solidFill>
                <a:latin typeface="メイリオ"/>
                <a:ea typeface="メイリオ"/>
                <a:cs typeface="メイリオ"/>
              </a:rPr>
              <a:t>農業</a:t>
            </a:r>
            <a:endParaRPr kumimoji="1" lang="en-US" altLang="ja-JP" sz="2400" b="1" dirty="0">
              <a:solidFill>
                <a:schemeClr val="tx1"/>
              </a:solidFill>
              <a:latin typeface="メイリオ"/>
              <a:ea typeface="メイリオ"/>
              <a:cs typeface="メイリオ"/>
            </a:endParaRPr>
          </a:p>
        </p:txBody>
      </p:sp>
      <p:sp>
        <p:nvSpPr>
          <p:cNvPr id="16" name="円/楕円 15"/>
          <p:cNvSpPr/>
          <p:nvPr/>
        </p:nvSpPr>
        <p:spPr>
          <a:xfrm>
            <a:off x="5385856" y="1859007"/>
            <a:ext cx="1113847" cy="1100795"/>
          </a:xfrm>
          <a:prstGeom prst="ellipse">
            <a:avLst/>
          </a:prstGeom>
          <a:solidFill>
            <a:schemeClr val="tx2">
              <a:lumMod val="75000"/>
              <a:alpha val="76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b="1" dirty="0">
                <a:solidFill>
                  <a:schemeClr val="tx1"/>
                </a:solidFill>
                <a:latin typeface="メイリオ"/>
                <a:ea typeface="メイリオ"/>
                <a:cs typeface="メイリオ"/>
              </a:rPr>
              <a:t>自然</a:t>
            </a:r>
            <a:endParaRPr kumimoji="1" lang="en-US" altLang="ja-JP" sz="2400" b="1" dirty="0">
              <a:solidFill>
                <a:schemeClr val="tx1"/>
              </a:solidFill>
              <a:latin typeface="メイリオ"/>
              <a:ea typeface="メイリオ"/>
              <a:cs typeface="メイリオ"/>
            </a:endParaRPr>
          </a:p>
        </p:txBody>
      </p:sp>
      <p:sp>
        <p:nvSpPr>
          <p:cNvPr id="6" name="スライド番号プレースホルダー 5"/>
          <p:cNvSpPr>
            <a:spLocks noGrp="1"/>
          </p:cNvSpPr>
          <p:nvPr>
            <p:ph type="sldNum" sz="quarter" idx="12"/>
          </p:nvPr>
        </p:nvSpPr>
        <p:spPr/>
        <p:txBody>
          <a:bodyPr/>
          <a:lstStyle/>
          <a:p>
            <a:fld id="{34EE0B4D-4B59-374D-A284-0D27F4B4CF87}" type="slidenum">
              <a:rPr kumimoji="1" lang="ja-JP" altLang="en-US" smtClean="0"/>
              <a:t>6</a:t>
            </a:fld>
            <a:endParaRPr kumimoji="1" lang="ja-JP" altLang="en-US"/>
          </a:p>
        </p:txBody>
      </p:sp>
      <p:sp>
        <p:nvSpPr>
          <p:cNvPr id="8" name="テキスト ボックス 7"/>
          <p:cNvSpPr txBox="1"/>
          <p:nvPr/>
        </p:nvSpPr>
        <p:spPr>
          <a:xfrm>
            <a:off x="4230982" y="1143000"/>
            <a:ext cx="800219" cy="461665"/>
          </a:xfrm>
          <a:prstGeom prst="rect">
            <a:avLst/>
          </a:prstGeom>
          <a:noFill/>
        </p:spPr>
        <p:txBody>
          <a:bodyPr wrap="none" rtlCol="0">
            <a:spAutoFit/>
          </a:bodyPr>
          <a:lstStyle/>
          <a:p>
            <a:pPr algn="ctr"/>
            <a:r>
              <a:rPr kumimoji="1" lang="ja-JP" altLang="en-US" sz="2400" b="1" dirty="0" smtClean="0">
                <a:latin typeface="メイリオ"/>
                <a:ea typeface="メイリオ"/>
                <a:cs typeface="メイリオ"/>
              </a:rPr>
              <a:t>商業</a:t>
            </a:r>
            <a:endParaRPr kumimoji="1" lang="en-US" altLang="ja-JP" sz="2400" b="1" dirty="0">
              <a:latin typeface="メイリオ"/>
              <a:ea typeface="メイリオ"/>
              <a:cs typeface="メイリオ"/>
            </a:endParaRPr>
          </a:p>
        </p:txBody>
      </p:sp>
      <p:sp>
        <p:nvSpPr>
          <p:cNvPr id="26" name="円/楕円 25"/>
          <p:cNvSpPr/>
          <p:nvPr/>
        </p:nvSpPr>
        <p:spPr>
          <a:xfrm flipV="1">
            <a:off x="511147" y="737112"/>
            <a:ext cx="3091663" cy="45719"/>
          </a:xfrm>
          <a:prstGeom prst="ellipse">
            <a:avLst/>
          </a:prstGeom>
          <a:solidFill>
            <a:srgbClr val="78D9B6">
              <a:alpha val="70000"/>
            </a:srgbClr>
          </a:solidFill>
          <a:ln>
            <a:noFill/>
          </a:ln>
          <a:effectLst>
            <a:glow rad="203200">
              <a:srgbClr val="78D9B6">
                <a:alpha val="7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タイトル 1"/>
          <p:cNvSpPr>
            <a:spLocks noGrp="1"/>
          </p:cNvSpPr>
          <p:nvPr>
            <p:ph type="title"/>
          </p:nvPr>
        </p:nvSpPr>
        <p:spPr>
          <a:xfrm>
            <a:off x="3030" y="0"/>
            <a:ext cx="4107897" cy="1143000"/>
          </a:xfrm>
          <a:noFill/>
          <a:effectLst>
            <a:softEdge rad="127000"/>
          </a:effectLst>
        </p:spPr>
        <p:txBody>
          <a:bodyPr>
            <a:normAutofit/>
          </a:bodyPr>
          <a:lstStyle/>
          <a:p>
            <a:r>
              <a:rPr lang="ja-JP" altLang="en-US" sz="3600" dirty="0" smtClean="0">
                <a:uFill>
                  <a:solidFill>
                    <a:srgbClr val="78D9B6"/>
                  </a:solidFill>
                </a:uFill>
                <a:latin typeface="メイリオ"/>
                <a:ea typeface="メイリオ"/>
                <a:cs typeface="メイリオ"/>
              </a:rPr>
              <a:t>分野別構想</a:t>
            </a:r>
            <a:endParaRPr kumimoji="1" lang="ja-JP" altLang="en-US" sz="3600" dirty="0">
              <a:uFill>
                <a:solidFill>
                  <a:srgbClr val="78D9B6"/>
                </a:solidFill>
              </a:uFill>
              <a:latin typeface="メイリオ"/>
              <a:ea typeface="メイリオ"/>
              <a:cs typeface="メイリオ"/>
            </a:endParaRPr>
          </a:p>
        </p:txBody>
      </p:sp>
      <p:pic>
        <p:nvPicPr>
          <p:cNvPr id="15" name="図 14"/>
          <p:cNvPicPr>
            <a:picLocks noChangeAspect="1"/>
          </p:cNvPicPr>
          <p:nvPr/>
        </p:nvPicPr>
        <p:blipFill>
          <a:blip r:embed="rId4"/>
          <a:stretch>
            <a:fillRect/>
          </a:stretch>
        </p:blipFill>
        <p:spPr>
          <a:xfrm>
            <a:off x="3731097" y="1602960"/>
            <a:ext cx="1799989" cy="1799989"/>
          </a:xfrm>
          <a:prstGeom prst="rect">
            <a:avLst/>
          </a:prstGeom>
        </p:spPr>
      </p:pic>
      <p:sp>
        <p:nvSpPr>
          <p:cNvPr id="29" name="下矢印 28"/>
          <p:cNvSpPr/>
          <p:nvPr/>
        </p:nvSpPr>
        <p:spPr>
          <a:xfrm rot="10800000">
            <a:off x="2905062" y="3413898"/>
            <a:ext cx="720000" cy="719999"/>
          </a:xfrm>
          <a:prstGeom prst="downArrow">
            <a:avLst/>
          </a:prstGeom>
          <a:solidFill>
            <a:schemeClr val="bg1"/>
          </a:solidFill>
          <a:ln w="19050">
            <a:solidFill>
              <a:srgbClr val="52525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 name="図形グループ 3"/>
          <p:cNvGrpSpPr/>
          <p:nvPr/>
        </p:nvGrpSpPr>
        <p:grpSpPr>
          <a:xfrm>
            <a:off x="835079" y="4292162"/>
            <a:ext cx="3059977" cy="1979997"/>
            <a:chOff x="255812" y="4344269"/>
            <a:chExt cx="3059977" cy="1979997"/>
          </a:xfrm>
        </p:grpSpPr>
        <p:sp>
          <p:nvSpPr>
            <p:cNvPr id="19" name="正方形/長方形 18"/>
            <p:cNvSpPr/>
            <p:nvPr/>
          </p:nvSpPr>
          <p:spPr>
            <a:xfrm>
              <a:off x="255812" y="4344269"/>
              <a:ext cx="3059977" cy="1979997"/>
            </a:xfrm>
            <a:prstGeom prst="rect">
              <a:avLst/>
            </a:prstGeom>
            <a:solidFill>
              <a:schemeClr val="accent1">
                <a:lumMod val="60000"/>
                <a:lumOff val="40000"/>
                <a:alpha val="77000"/>
              </a:schemeClr>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ja-JP" sz="2400" b="1" dirty="0">
                <a:solidFill>
                  <a:schemeClr val="tx1"/>
                </a:solidFill>
                <a:latin typeface="メイリオ"/>
                <a:ea typeface="メイリオ"/>
                <a:cs typeface="メイリオ"/>
              </a:endParaRPr>
            </a:p>
          </p:txBody>
        </p:sp>
        <p:sp>
          <p:nvSpPr>
            <p:cNvPr id="2" name="テキスト ボックス 1"/>
            <p:cNvSpPr txBox="1"/>
            <p:nvPr/>
          </p:nvSpPr>
          <p:spPr>
            <a:xfrm>
              <a:off x="1077914" y="4367289"/>
              <a:ext cx="1415772" cy="461665"/>
            </a:xfrm>
            <a:prstGeom prst="rect">
              <a:avLst/>
            </a:prstGeom>
            <a:noFill/>
          </p:spPr>
          <p:txBody>
            <a:bodyPr wrap="none" rtlCol="0">
              <a:spAutoFit/>
            </a:bodyPr>
            <a:lstStyle/>
            <a:p>
              <a:r>
                <a:rPr kumimoji="1" lang="ja-JP" altLang="en-US" sz="2400" b="1" dirty="0" smtClean="0"/>
                <a:t>福祉教育</a:t>
              </a:r>
              <a:endParaRPr kumimoji="1" lang="ja-JP" altLang="en-US" sz="2400" b="1" dirty="0"/>
            </a:p>
          </p:txBody>
        </p:sp>
      </p:grpSp>
      <p:grpSp>
        <p:nvGrpSpPr>
          <p:cNvPr id="9" name="図形グループ 8"/>
          <p:cNvGrpSpPr/>
          <p:nvPr/>
        </p:nvGrpSpPr>
        <p:grpSpPr>
          <a:xfrm>
            <a:off x="5232645" y="4292160"/>
            <a:ext cx="3059956" cy="2060561"/>
            <a:chOff x="5087188" y="4240063"/>
            <a:chExt cx="3059956" cy="2060561"/>
          </a:xfrm>
        </p:grpSpPr>
        <p:sp>
          <p:nvSpPr>
            <p:cNvPr id="20" name="正方形/長方形 19"/>
            <p:cNvSpPr/>
            <p:nvPr/>
          </p:nvSpPr>
          <p:spPr>
            <a:xfrm>
              <a:off x="5087188" y="4240063"/>
              <a:ext cx="3059956" cy="1979995"/>
            </a:xfrm>
            <a:prstGeom prst="rect">
              <a:avLst/>
            </a:prstGeom>
            <a:solidFill>
              <a:schemeClr val="accent2">
                <a:lumMod val="60000"/>
                <a:lumOff val="40000"/>
                <a:alpha val="77000"/>
              </a:schemeClr>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ja-JP" sz="2400" b="1" dirty="0">
                <a:solidFill>
                  <a:schemeClr val="tx1"/>
                </a:solidFill>
                <a:latin typeface="メイリオ"/>
                <a:ea typeface="メイリオ"/>
                <a:cs typeface="メイリオ"/>
              </a:endParaRPr>
            </a:p>
          </p:txBody>
        </p:sp>
        <p:pic>
          <p:nvPicPr>
            <p:cNvPr id="24" name="図 23"/>
            <p:cNvPicPr>
              <a:picLocks noChangeAspect="1"/>
            </p:cNvPicPr>
            <p:nvPr/>
          </p:nvPicPr>
          <p:blipFill>
            <a:blip r:embed="rId5"/>
            <a:stretch>
              <a:fillRect/>
            </a:stretch>
          </p:blipFill>
          <p:spPr>
            <a:xfrm>
              <a:off x="5717172" y="4500635"/>
              <a:ext cx="1799989" cy="1799989"/>
            </a:xfrm>
            <a:prstGeom prst="rect">
              <a:avLst/>
            </a:prstGeom>
          </p:spPr>
        </p:pic>
        <p:sp>
          <p:nvSpPr>
            <p:cNvPr id="17" name="テキスト ボックス 16"/>
            <p:cNvSpPr txBox="1"/>
            <p:nvPr/>
          </p:nvSpPr>
          <p:spPr>
            <a:xfrm>
              <a:off x="6217057" y="4264844"/>
              <a:ext cx="800219" cy="461665"/>
            </a:xfrm>
            <a:prstGeom prst="rect">
              <a:avLst/>
            </a:prstGeom>
            <a:noFill/>
          </p:spPr>
          <p:txBody>
            <a:bodyPr wrap="none" rtlCol="0">
              <a:spAutoFit/>
            </a:bodyPr>
            <a:lstStyle/>
            <a:p>
              <a:r>
                <a:rPr kumimoji="1" lang="ja-JP" altLang="en-US" sz="2400" b="1" dirty="0" smtClean="0"/>
                <a:t>交通</a:t>
              </a:r>
              <a:endParaRPr kumimoji="1" lang="ja-JP" altLang="en-US" sz="2400" b="1" dirty="0"/>
            </a:p>
          </p:txBody>
        </p:sp>
      </p:grpSp>
      <p:sp>
        <p:nvSpPr>
          <p:cNvPr id="33" name="下矢印 32"/>
          <p:cNvSpPr/>
          <p:nvPr/>
        </p:nvSpPr>
        <p:spPr>
          <a:xfrm rot="10800000">
            <a:off x="5642514" y="3402950"/>
            <a:ext cx="720000" cy="719999"/>
          </a:xfrm>
          <a:prstGeom prst="downArrow">
            <a:avLst/>
          </a:prstGeom>
          <a:solidFill>
            <a:schemeClr val="bg1"/>
          </a:solidFill>
          <a:ln w="19050">
            <a:solidFill>
              <a:srgbClr val="52525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左右矢印 9"/>
          <p:cNvSpPr/>
          <p:nvPr/>
        </p:nvSpPr>
        <p:spPr>
          <a:xfrm>
            <a:off x="3977204" y="4939931"/>
            <a:ext cx="1171396" cy="730949"/>
          </a:xfrm>
          <a:prstGeom prst="leftRightArrow">
            <a:avLst>
              <a:gd name="adj1" fmla="val 50000"/>
              <a:gd name="adj2" fmla="val 48660"/>
            </a:avLst>
          </a:prstGeom>
          <a:solidFill>
            <a:schemeClr val="bg1"/>
          </a:solidFill>
          <a:ln w="19050" cmpd="sng">
            <a:solidFill>
              <a:srgbClr val="52525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6"/>
          <a:stretch>
            <a:fillRect/>
          </a:stretch>
        </p:blipFill>
        <p:spPr>
          <a:xfrm>
            <a:off x="1430541" y="4639423"/>
            <a:ext cx="1869052" cy="1713298"/>
          </a:xfrm>
          <a:prstGeom prst="rect">
            <a:avLst/>
          </a:prstGeom>
        </p:spPr>
      </p:pic>
    </p:spTree>
    <p:extLst>
      <p:ext uri="{BB962C8B-B14F-4D97-AF65-F5344CB8AC3E}">
        <p14:creationId xmlns:p14="http://schemas.microsoft.com/office/powerpoint/2010/main" val="27944380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alphaModFix amt="80000"/>
          </a:blip>
          <a:stretch>
            <a:fillRect/>
          </a:stretch>
        </p:blipFill>
        <p:spPr>
          <a:xfrm>
            <a:off x="-50772" y="-19689"/>
            <a:ext cx="9203248" cy="6897379"/>
          </a:xfrm>
          <a:prstGeom prst="rect">
            <a:avLst/>
          </a:prstGeom>
        </p:spPr>
      </p:pic>
      <p:sp>
        <p:nvSpPr>
          <p:cNvPr id="5" name="スライド番号プレースホルダー 4"/>
          <p:cNvSpPr>
            <a:spLocks noGrp="1"/>
          </p:cNvSpPr>
          <p:nvPr>
            <p:ph type="sldNum" sz="quarter" idx="12"/>
          </p:nvPr>
        </p:nvSpPr>
        <p:spPr/>
        <p:txBody>
          <a:bodyPr/>
          <a:lstStyle/>
          <a:p>
            <a:fld id="{98A83B86-17A6-2548-BDED-42D2BAA87F71}" type="slidenum">
              <a:rPr kumimoji="1" lang="ja-JP" altLang="en-US" smtClean="0"/>
              <a:pPr/>
              <a:t>7</a:t>
            </a:fld>
            <a:endParaRPr kumimoji="1" lang="ja-JP" altLang="en-US"/>
          </a:p>
        </p:txBody>
      </p:sp>
      <p:sp>
        <p:nvSpPr>
          <p:cNvPr id="14" name="正方形/長方形 13"/>
          <p:cNvSpPr/>
          <p:nvPr/>
        </p:nvSpPr>
        <p:spPr>
          <a:xfrm>
            <a:off x="-88976" y="6617818"/>
            <a:ext cx="4572000" cy="200055"/>
          </a:xfrm>
          <a:prstGeom prst="rect">
            <a:avLst/>
          </a:prstGeom>
        </p:spPr>
        <p:txBody>
          <a:bodyPr>
            <a:spAutoFit/>
          </a:bodyPr>
          <a:lstStyle/>
          <a:p>
            <a:r>
              <a:rPr lang="ja-JP" altLang="en-US" sz="700" dirty="0"/>
              <a:t>http://blog.goo.ne.jp/pole-to-pole/e/232b684678f2d38ef4f0e6fe34103120</a:t>
            </a:r>
          </a:p>
        </p:txBody>
      </p:sp>
      <p:sp>
        <p:nvSpPr>
          <p:cNvPr id="10" name="正方形/長方形 9"/>
          <p:cNvSpPr/>
          <p:nvPr/>
        </p:nvSpPr>
        <p:spPr>
          <a:xfrm>
            <a:off x="-175162" y="2450060"/>
            <a:ext cx="9579167" cy="2043620"/>
          </a:xfrm>
          <a:prstGeom prst="rect">
            <a:avLst/>
          </a:prstGeom>
          <a:solidFill>
            <a:srgbClr val="62C43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1" name="図形グループ 10"/>
          <p:cNvGrpSpPr/>
          <p:nvPr/>
        </p:nvGrpSpPr>
        <p:grpSpPr>
          <a:xfrm>
            <a:off x="3252805" y="2728340"/>
            <a:ext cx="4698722" cy="1487060"/>
            <a:chOff x="3916272" y="2569586"/>
            <a:chExt cx="4698722" cy="1487060"/>
          </a:xfrm>
        </p:grpSpPr>
        <p:sp>
          <p:nvSpPr>
            <p:cNvPr id="12" name="テキスト ボックス 11"/>
            <p:cNvSpPr txBox="1"/>
            <p:nvPr/>
          </p:nvSpPr>
          <p:spPr>
            <a:xfrm>
              <a:off x="3916272" y="3471870"/>
              <a:ext cx="4698722" cy="584776"/>
            </a:xfrm>
            <a:prstGeom prst="rect">
              <a:avLst/>
            </a:prstGeom>
            <a:noFill/>
          </p:spPr>
          <p:txBody>
            <a:bodyPr wrap="none" rtlCol="0">
              <a:spAutoFit/>
            </a:bodyPr>
            <a:lstStyle/>
            <a:p>
              <a:pPr algn="ctr"/>
              <a:r>
                <a:rPr lang="ja-JP" altLang="en-US" sz="3200" dirty="0">
                  <a:solidFill>
                    <a:schemeClr val="tx1">
                      <a:lumMod val="75000"/>
                      <a:lumOff val="25000"/>
                    </a:schemeClr>
                  </a:solidFill>
                  <a:latin typeface="メイリオ"/>
                  <a:ea typeface="メイリオ"/>
                  <a:cs typeface="メイリオ"/>
                </a:rPr>
                <a:t>農業を起点に賑わうまち</a:t>
              </a:r>
            </a:p>
          </p:txBody>
        </p:sp>
        <p:sp>
          <p:nvSpPr>
            <p:cNvPr id="13" name="正方形/長方形 12"/>
            <p:cNvSpPr/>
            <p:nvPr/>
          </p:nvSpPr>
          <p:spPr>
            <a:xfrm>
              <a:off x="5473926" y="2569586"/>
              <a:ext cx="1569660" cy="923330"/>
            </a:xfrm>
            <a:prstGeom prst="rect">
              <a:avLst/>
            </a:prstGeom>
          </p:spPr>
          <p:txBody>
            <a:bodyPr wrap="none">
              <a:spAutoFit/>
            </a:bodyPr>
            <a:lstStyle/>
            <a:p>
              <a:pPr lvl="0" algn="ctr"/>
              <a:r>
                <a:rPr lang="ja-JP" altLang="en-US" sz="5400" dirty="0">
                  <a:solidFill>
                    <a:srgbClr val="191919">
                      <a:lumMod val="75000"/>
                      <a:lumOff val="25000"/>
                    </a:srgbClr>
                  </a:solidFill>
                  <a:latin typeface="メイリオ"/>
                  <a:ea typeface="メイリオ"/>
                  <a:cs typeface="メイリオ"/>
                </a:rPr>
                <a:t>農業</a:t>
              </a:r>
              <a:endParaRPr lang="ja-JP" altLang="en-US" sz="2400" dirty="0">
                <a:solidFill>
                  <a:srgbClr val="191919">
                    <a:lumMod val="75000"/>
                    <a:lumOff val="25000"/>
                  </a:srgbClr>
                </a:solidFill>
                <a:latin typeface="メイリオ"/>
                <a:ea typeface="メイリオ"/>
                <a:cs typeface="メイリオ"/>
              </a:endParaRPr>
            </a:p>
          </p:txBody>
        </p:sp>
      </p:grpSp>
      <p:pic>
        <p:nvPicPr>
          <p:cNvPr id="16" name="図 15" descr="202694-20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84233" y="2604185"/>
            <a:ext cx="1042371" cy="1042371"/>
          </a:xfrm>
          <a:prstGeom prst="rect">
            <a:avLst/>
          </a:prstGeom>
        </p:spPr>
      </p:pic>
      <p:pic>
        <p:nvPicPr>
          <p:cNvPr id="17" name="図 16"/>
          <p:cNvPicPr>
            <a:picLocks noChangeAspect="1"/>
          </p:cNvPicPr>
          <p:nvPr/>
        </p:nvPicPr>
        <p:blipFill>
          <a:blip r:embed="rId4"/>
          <a:stretch>
            <a:fillRect/>
          </a:stretch>
        </p:blipFill>
        <p:spPr>
          <a:xfrm>
            <a:off x="166137" y="2148200"/>
            <a:ext cx="2647340" cy="2647340"/>
          </a:xfrm>
          <a:prstGeom prst="rect">
            <a:avLst/>
          </a:prstGeom>
        </p:spPr>
      </p:pic>
    </p:spTree>
    <p:extLst>
      <p:ext uri="{BB962C8B-B14F-4D97-AF65-F5344CB8AC3E}">
        <p14:creationId xmlns:p14="http://schemas.microsoft.com/office/powerpoint/2010/main" val="9697531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正方形/長方形 49"/>
          <p:cNvSpPr/>
          <p:nvPr/>
        </p:nvSpPr>
        <p:spPr>
          <a:xfrm>
            <a:off x="-419567" y="-464949"/>
            <a:ext cx="10103617" cy="759794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タイトル 1"/>
          <p:cNvSpPr txBox="1">
            <a:spLocks/>
          </p:cNvSpPr>
          <p:nvPr/>
        </p:nvSpPr>
        <p:spPr>
          <a:xfrm>
            <a:off x="0" y="16974"/>
            <a:ext cx="9144000" cy="900000"/>
          </a:xfrm>
          <a:prstGeom prst="rect">
            <a:avLst/>
          </a:prstGeom>
          <a:solidFill>
            <a:srgbClr val="62C43C"/>
          </a:solidFill>
          <a:ln>
            <a:solidFill>
              <a:srgbClr val="62C43C"/>
            </a:solidFill>
          </a:ln>
          <a:effectLst>
            <a:softEdge rad="127000"/>
          </a:effectLst>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solidFill>
                  <a:srgbClr val="191919"/>
                </a:solidFill>
                <a:latin typeface="メイリオ"/>
                <a:ea typeface="メイリオ"/>
                <a:cs typeface="メイリオ"/>
              </a:rPr>
              <a:t>伝統産業である農業の衰退</a:t>
            </a:r>
          </a:p>
        </p:txBody>
      </p:sp>
      <p:sp>
        <p:nvSpPr>
          <p:cNvPr id="12" name="角丸四角形 11"/>
          <p:cNvSpPr/>
          <p:nvPr/>
        </p:nvSpPr>
        <p:spPr>
          <a:xfrm>
            <a:off x="4769599" y="949360"/>
            <a:ext cx="4204223" cy="4870415"/>
          </a:xfrm>
          <a:prstGeom prst="roundRect">
            <a:avLst>
              <a:gd name="adj" fmla="val 0"/>
            </a:avLst>
          </a:prstGeom>
          <a:noFill/>
          <a:ln w="1270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91261" y="1460185"/>
            <a:ext cx="4141049" cy="2487676"/>
          </a:xfrm>
          <a:prstGeom prst="rect">
            <a:avLst/>
          </a:prstGeom>
          <a:noFill/>
          <a:ln w="19050" cmpd="sng">
            <a:solidFill>
              <a:srgbClr val="515151"/>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2"/>
          <a:stretch>
            <a:fillRect/>
          </a:stretch>
        </p:blipFill>
        <p:spPr>
          <a:xfrm>
            <a:off x="5610424" y="993910"/>
            <a:ext cx="2950243" cy="3572007"/>
          </a:xfrm>
          <a:prstGeom prst="rect">
            <a:avLst/>
          </a:prstGeom>
        </p:spPr>
      </p:pic>
      <p:grpSp>
        <p:nvGrpSpPr>
          <p:cNvPr id="30" name="グループ化 29"/>
          <p:cNvGrpSpPr/>
          <p:nvPr/>
        </p:nvGrpSpPr>
        <p:grpSpPr>
          <a:xfrm rot="18305756">
            <a:off x="6118915" y="3091198"/>
            <a:ext cx="2386737" cy="224528"/>
            <a:chOff x="6195936" y="2254247"/>
            <a:chExt cx="3138166" cy="228655"/>
          </a:xfrm>
        </p:grpSpPr>
        <p:sp>
          <p:nvSpPr>
            <p:cNvPr id="29" name="正方形/長方形 28"/>
            <p:cNvSpPr/>
            <p:nvPr/>
          </p:nvSpPr>
          <p:spPr>
            <a:xfrm>
              <a:off x="6476351" y="2310937"/>
              <a:ext cx="2729314" cy="1109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050" name="Picture 2" descr="「線路　 イラスト　」の画像検索結果"/>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0666" r="7579" b="49630"/>
            <a:stretch/>
          </p:blipFill>
          <p:spPr bwMode="auto">
            <a:xfrm>
              <a:off x="6195936" y="2254247"/>
              <a:ext cx="3138166" cy="22865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星 5 10"/>
          <p:cNvSpPr/>
          <p:nvPr/>
        </p:nvSpPr>
        <p:spPr>
          <a:xfrm>
            <a:off x="6899012" y="3109699"/>
            <a:ext cx="484818" cy="451894"/>
          </a:xfrm>
          <a:prstGeom prst="star5">
            <a:avLst/>
          </a:prstGeom>
          <a:solidFill>
            <a:schemeClr val="accent3">
              <a:lumMod val="75000"/>
            </a:schemeClr>
          </a:solidFill>
          <a:ln>
            <a:noFill/>
          </a:ln>
          <a:effectLst>
            <a:glow rad="228600">
              <a:schemeClr val="accent3">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056" name="直線矢印コネクタ 2055"/>
          <p:cNvCxnSpPr/>
          <p:nvPr/>
        </p:nvCxnSpPr>
        <p:spPr>
          <a:xfrm>
            <a:off x="6382830" y="2300192"/>
            <a:ext cx="599031" cy="847026"/>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p:nvPr/>
        </p:nvCxnSpPr>
        <p:spPr>
          <a:xfrm>
            <a:off x="6574220" y="3213703"/>
            <a:ext cx="389492" cy="148290"/>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p:nvPr/>
        </p:nvCxnSpPr>
        <p:spPr>
          <a:xfrm flipH="1">
            <a:off x="7167674" y="2877985"/>
            <a:ext cx="67019" cy="224106"/>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2065" name="グループ化 2064"/>
          <p:cNvGrpSpPr/>
          <p:nvPr/>
        </p:nvGrpSpPr>
        <p:grpSpPr>
          <a:xfrm>
            <a:off x="5435476" y="3069305"/>
            <a:ext cx="898003" cy="435220"/>
            <a:chOff x="9363075" y="2005030"/>
            <a:chExt cx="898003" cy="435220"/>
          </a:xfrm>
        </p:grpSpPr>
        <p:sp>
          <p:nvSpPr>
            <p:cNvPr id="2064" name="角丸四角形吹き出し 2063"/>
            <p:cNvSpPr/>
            <p:nvPr/>
          </p:nvSpPr>
          <p:spPr>
            <a:xfrm>
              <a:off x="9363075" y="2005030"/>
              <a:ext cx="847725" cy="419633"/>
            </a:xfrm>
            <a:prstGeom prst="wedgeRoundRectCallout">
              <a:avLst>
                <a:gd name="adj1" fmla="val 56789"/>
                <a:gd name="adj2" fmla="val -45063"/>
                <a:gd name="adj3" fmla="val 16667"/>
              </a:avLst>
            </a:prstGeom>
            <a:solidFill>
              <a:schemeClr val="bg1"/>
            </a:solidFill>
            <a:ln w="12700">
              <a:solidFill>
                <a:srgbClr val="28A45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63" name="テキスト ボックス 2062"/>
            <p:cNvSpPr txBox="1"/>
            <p:nvPr/>
          </p:nvSpPr>
          <p:spPr>
            <a:xfrm>
              <a:off x="9363075" y="2070918"/>
              <a:ext cx="898003" cy="369332"/>
            </a:xfrm>
            <a:prstGeom prst="rect">
              <a:avLst/>
            </a:prstGeom>
            <a:noFill/>
          </p:spPr>
          <p:txBody>
            <a:bodyPr wrap="none" rtlCol="0">
              <a:spAutoFit/>
            </a:bodyPr>
            <a:lstStyle/>
            <a:p>
              <a:r>
                <a:rPr kumimoji="1" lang="en-US" altLang="ja-JP" dirty="0">
                  <a:latin typeface="メイリオ" panose="020B0604030504040204" pitchFamily="50" charset="-128"/>
                  <a:ea typeface="メイリオ" panose="020B0604030504040204" pitchFamily="50" charset="-128"/>
                </a:rPr>
                <a:t>3.6km</a:t>
              </a:r>
              <a:endParaRPr kumimoji="1" lang="ja-JP" altLang="en-US" dirty="0">
                <a:latin typeface="メイリオ" panose="020B0604030504040204" pitchFamily="50" charset="-128"/>
                <a:ea typeface="メイリオ" panose="020B0604030504040204" pitchFamily="50" charset="-128"/>
              </a:endParaRPr>
            </a:p>
          </p:txBody>
        </p:sp>
      </p:grpSp>
      <p:grpSp>
        <p:nvGrpSpPr>
          <p:cNvPr id="57" name="グループ化 56"/>
          <p:cNvGrpSpPr/>
          <p:nvPr/>
        </p:nvGrpSpPr>
        <p:grpSpPr>
          <a:xfrm>
            <a:off x="5336300" y="1388386"/>
            <a:ext cx="898003" cy="426774"/>
            <a:chOff x="9363075" y="2037816"/>
            <a:chExt cx="898003" cy="426774"/>
          </a:xfrm>
        </p:grpSpPr>
        <p:sp>
          <p:nvSpPr>
            <p:cNvPr id="58" name="角丸四角形吹き出し 57"/>
            <p:cNvSpPr/>
            <p:nvPr/>
          </p:nvSpPr>
          <p:spPr>
            <a:xfrm>
              <a:off x="9363075" y="2037816"/>
              <a:ext cx="847725" cy="419633"/>
            </a:xfrm>
            <a:prstGeom prst="wedgeRoundRectCallout">
              <a:avLst>
                <a:gd name="adj1" fmla="val 35742"/>
                <a:gd name="adj2" fmla="val 72498"/>
                <a:gd name="adj3" fmla="val 16667"/>
              </a:avLst>
            </a:prstGeom>
            <a:solidFill>
              <a:schemeClr val="bg1"/>
            </a:solidFill>
            <a:ln w="12700">
              <a:solidFill>
                <a:srgbClr val="28A45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9363075" y="2095258"/>
              <a:ext cx="898003" cy="369332"/>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rPr>
                <a:t>8.9</a:t>
              </a:r>
              <a:r>
                <a:rPr kumimoji="1" lang="en-US" altLang="ja-JP" dirty="0">
                  <a:latin typeface="メイリオ" panose="020B0604030504040204" pitchFamily="50" charset="-128"/>
                  <a:ea typeface="メイリオ" panose="020B0604030504040204" pitchFamily="50" charset="-128"/>
                </a:rPr>
                <a:t>km</a:t>
              </a:r>
              <a:endParaRPr kumimoji="1" lang="ja-JP" altLang="en-US" dirty="0">
                <a:latin typeface="メイリオ" panose="020B0604030504040204" pitchFamily="50" charset="-128"/>
                <a:ea typeface="メイリオ" panose="020B0604030504040204" pitchFamily="50" charset="-128"/>
              </a:endParaRPr>
            </a:p>
          </p:txBody>
        </p:sp>
      </p:grpSp>
      <p:grpSp>
        <p:nvGrpSpPr>
          <p:cNvPr id="60" name="グループ化 59"/>
          <p:cNvGrpSpPr/>
          <p:nvPr/>
        </p:nvGrpSpPr>
        <p:grpSpPr>
          <a:xfrm>
            <a:off x="7366396" y="1886779"/>
            <a:ext cx="898003" cy="419633"/>
            <a:chOff x="9363075" y="2037816"/>
            <a:chExt cx="898003" cy="419633"/>
          </a:xfrm>
        </p:grpSpPr>
        <p:sp>
          <p:nvSpPr>
            <p:cNvPr id="61" name="角丸四角形吹き出し 60"/>
            <p:cNvSpPr/>
            <p:nvPr/>
          </p:nvSpPr>
          <p:spPr>
            <a:xfrm>
              <a:off x="9363075" y="2037816"/>
              <a:ext cx="847725" cy="419633"/>
            </a:xfrm>
            <a:prstGeom prst="wedgeRoundRectCallout">
              <a:avLst>
                <a:gd name="adj1" fmla="val -58071"/>
                <a:gd name="adj2" fmla="val 74831"/>
                <a:gd name="adj3" fmla="val 16667"/>
              </a:avLst>
            </a:prstGeom>
            <a:solidFill>
              <a:schemeClr val="bg1"/>
            </a:solidFill>
            <a:ln w="12700">
              <a:solidFill>
                <a:srgbClr val="28A45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9363075" y="2088117"/>
              <a:ext cx="898003" cy="369332"/>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rPr>
                <a:t>2.8</a:t>
              </a:r>
              <a:r>
                <a:rPr kumimoji="1" lang="en-US" altLang="ja-JP" dirty="0">
                  <a:latin typeface="メイリオ" panose="020B0604030504040204" pitchFamily="50" charset="-128"/>
                  <a:ea typeface="メイリオ" panose="020B0604030504040204" pitchFamily="50" charset="-128"/>
                </a:rPr>
                <a:t>km</a:t>
              </a:r>
              <a:endParaRPr kumimoji="1" lang="ja-JP" altLang="en-US" dirty="0">
                <a:latin typeface="メイリオ" panose="020B0604030504040204" pitchFamily="50" charset="-128"/>
                <a:ea typeface="メイリオ" panose="020B0604030504040204" pitchFamily="50" charset="-128"/>
              </a:endParaRPr>
            </a:p>
          </p:txBody>
        </p:sp>
      </p:grpSp>
      <p:sp>
        <p:nvSpPr>
          <p:cNvPr id="55" name="テキスト ボックス 54"/>
          <p:cNvSpPr txBox="1"/>
          <p:nvPr/>
        </p:nvSpPr>
        <p:spPr>
          <a:xfrm>
            <a:off x="526840" y="3135914"/>
            <a:ext cx="3774880" cy="830997"/>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レンコンをはじめとした</a:t>
            </a:r>
            <a:endParaRPr kumimoji="1" lang="en-US" altLang="ja-JP" sz="2400" dirty="0">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土浦の</a:t>
            </a:r>
            <a:r>
              <a:rPr lang="ja-JP" altLang="en-US" sz="2400" dirty="0">
                <a:solidFill>
                  <a:srgbClr val="FF0000"/>
                </a:solidFill>
                <a:latin typeface="メイリオ" panose="020B0604030504040204" pitchFamily="50" charset="-128"/>
                <a:ea typeface="メイリオ" panose="020B0604030504040204" pitchFamily="50" charset="-128"/>
              </a:rPr>
              <a:t>伝統産業</a:t>
            </a:r>
            <a:endParaRPr kumimoji="1" lang="ja-JP" altLang="en-US" sz="2400" dirty="0">
              <a:solidFill>
                <a:srgbClr val="FF0000"/>
              </a:solidFill>
              <a:latin typeface="メイリオ" panose="020B0604030504040204" pitchFamily="50" charset="-128"/>
              <a:ea typeface="メイリオ" panose="020B0604030504040204" pitchFamily="50" charset="-128"/>
            </a:endParaRPr>
          </a:p>
        </p:txBody>
      </p:sp>
      <p:pic>
        <p:nvPicPr>
          <p:cNvPr id="56" name="図 55"/>
          <p:cNvPicPr>
            <a:picLocks noChangeAspect="1"/>
          </p:cNvPicPr>
          <p:nvPr/>
        </p:nvPicPr>
        <p:blipFill rotWithShape="1">
          <a:blip r:embed="rId4" cstate="screen">
            <a:extLst>
              <a:ext uri="{28A0092B-C50C-407E-A947-70E740481C1C}">
                <a14:useLocalDpi xmlns:a14="http://schemas.microsoft.com/office/drawing/2010/main"/>
              </a:ext>
            </a:extLst>
          </a:blip>
          <a:srcRect b="-3808"/>
          <a:stretch/>
        </p:blipFill>
        <p:spPr>
          <a:xfrm>
            <a:off x="351878" y="1542167"/>
            <a:ext cx="1711708" cy="1603972"/>
          </a:xfrm>
          <a:prstGeom prst="rect">
            <a:avLst/>
          </a:prstGeom>
          <a:effectLst>
            <a:softEdge rad="63500"/>
          </a:effectLst>
        </p:spPr>
      </p:pic>
      <p:sp>
        <p:nvSpPr>
          <p:cNvPr id="37" name="タイトル 1"/>
          <p:cNvSpPr txBox="1">
            <a:spLocks/>
          </p:cNvSpPr>
          <p:nvPr/>
        </p:nvSpPr>
        <p:spPr>
          <a:xfrm>
            <a:off x="818441" y="5963501"/>
            <a:ext cx="7507117" cy="731809"/>
          </a:xfrm>
          <a:prstGeom prst="rect">
            <a:avLst/>
          </a:prstGeom>
          <a:solidFill>
            <a:schemeClr val="bg1"/>
          </a:solidFill>
          <a:ln w="28575" cmpd="sng">
            <a:solidFill>
              <a:srgbClr val="0070C0"/>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メイリオ"/>
                <a:ea typeface="メイリオ"/>
                <a:cs typeface="メイリオ"/>
              </a:rPr>
              <a:t>農業に触れられる</a:t>
            </a:r>
            <a:r>
              <a:rPr lang="ja-JP" altLang="en-US" sz="3200" dirty="0">
                <a:solidFill>
                  <a:srgbClr val="FF0000"/>
                </a:solidFill>
                <a:latin typeface="メイリオ"/>
                <a:ea typeface="メイリオ"/>
                <a:cs typeface="メイリオ"/>
              </a:rPr>
              <a:t>拠点</a:t>
            </a:r>
            <a:r>
              <a:rPr lang="ja-JP" altLang="en-US" sz="3200" dirty="0">
                <a:latin typeface="メイリオ"/>
                <a:ea typeface="メイリオ"/>
                <a:cs typeface="メイリオ"/>
              </a:rPr>
              <a:t>と</a:t>
            </a:r>
            <a:r>
              <a:rPr lang="ja-JP" altLang="en-US" sz="3200" dirty="0">
                <a:solidFill>
                  <a:srgbClr val="FF0000"/>
                </a:solidFill>
                <a:latin typeface="メイリオ"/>
                <a:ea typeface="メイリオ"/>
                <a:cs typeface="メイリオ"/>
              </a:rPr>
              <a:t>機会</a:t>
            </a:r>
            <a:r>
              <a:rPr lang="ja-JP" altLang="en-US" sz="3200" dirty="0">
                <a:latin typeface="メイリオ"/>
                <a:ea typeface="メイリオ"/>
                <a:cs typeface="メイリオ"/>
              </a:rPr>
              <a:t>が必要</a:t>
            </a:r>
            <a:endParaRPr lang="en-US" altLang="ja-JP" sz="3200" dirty="0">
              <a:latin typeface="メイリオ"/>
              <a:ea typeface="メイリオ"/>
              <a:cs typeface="メイリオ"/>
            </a:endParaRPr>
          </a:p>
        </p:txBody>
      </p:sp>
      <p:sp>
        <p:nvSpPr>
          <p:cNvPr id="8" name="スライド番号プレースホルダー 7"/>
          <p:cNvSpPr>
            <a:spLocks noGrp="1"/>
          </p:cNvSpPr>
          <p:nvPr>
            <p:ph type="sldNum" sz="quarter" idx="12"/>
          </p:nvPr>
        </p:nvSpPr>
        <p:spPr/>
        <p:txBody>
          <a:bodyPr/>
          <a:lstStyle/>
          <a:p>
            <a:fld id="{34EE0B4D-4B59-374D-A284-0D27F4B4CF87}" type="slidenum">
              <a:rPr kumimoji="1" lang="ja-JP" altLang="en-US" smtClean="0"/>
              <a:t>8</a:t>
            </a:fld>
            <a:endParaRPr kumimoji="1" lang="ja-JP" altLang="en-US"/>
          </a:p>
        </p:txBody>
      </p:sp>
      <p:pic>
        <p:nvPicPr>
          <p:cNvPr id="39" name="図 38" descr="202694-20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77" y="0"/>
            <a:ext cx="949360" cy="949360"/>
          </a:xfrm>
          <a:prstGeom prst="rect">
            <a:avLst/>
          </a:prstGeom>
        </p:spPr>
      </p:pic>
      <p:pic>
        <p:nvPicPr>
          <p:cNvPr id="65" name="図 64"/>
          <p:cNvPicPr>
            <a:picLocks noChangeAspect="1"/>
          </p:cNvPicPr>
          <p:nvPr/>
        </p:nvPicPr>
        <p:blipFill rotWithShape="1">
          <a:blip r:embed="rId6" cstate="screen">
            <a:extLst>
              <a:ext uri="{28A0092B-C50C-407E-A947-70E740481C1C}">
                <a14:useLocalDpi xmlns:a14="http://schemas.microsoft.com/office/drawing/2010/main"/>
              </a:ext>
            </a:extLst>
          </a:blip>
          <a:srcRect t="-1"/>
          <a:stretch/>
        </p:blipFill>
        <p:spPr>
          <a:xfrm>
            <a:off x="2024426" y="1531685"/>
            <a:ext cx="2351301" cy="1578014"/>
          </a:xfrm>
          <a:prstGeom prst="rect">
            <a:avLst/>
          </a:prstGeom>
          <a:effectLst>
            <a:softEdge rad="63500"/>
          </a:effectLst>
        </p:spPr>
      </p:pic>
      <p:pic>
        <p:nvPicPr>
          <p:cNvPr id="4" name="図 3" descr="IMG_20170119_110324.jpg"/>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291447" y="3996063"/>
            <a:ext cx="2210891" cy="1805262"/>
          </a:xfrm>
          <a:prstGeom prst="rect">
            <a:avLst/>
          </a:prstGeom>
          <a:ln>
            <a:noFill/>
          </a:ln>
          <a:effectLst>
            <a:softEdge rad="63500"/>
          </a:effectLst>
        </p:spPr>
      </p:pic>
      <p:sp>
        <p:nvSpPr>
          <p:cNvPr id="21" name="テキスト ボックス 20"/>
          <p:cNvSpPr txBox="1"/>
          <p:nvPr/>
        </p:nvSpPr>
        <p:spPr>
          <a:xfrm>
            <a:off x="2079299" y="5365782"/>
            <a:ext cx="2670405" cy="400110"/>
          </a:xfrm>
          <a:prstGeom prst="rect">
            <a:avLst/>
          </a:prstGeom>
          <a:noFill/>
          <a:ln>
            <a:noFill/>
          </a:ln>
        </p:spPr>
        <p:txBody>
          <a:bodyPr wrap="square" rtlCol="0">
            <a:spAutoFit/>
          </a:bodyPr>
          <a:lstStyle/>
          <a:p>
            <a:pPr algn="ctr"/>
            <a:r>
              <a:rPr lang="ja-JP" altLang="en-US" sz="2000" u="sng" dirty="0">
                <a:latin typeface="メイリオ" panose="020B0604030504040204" pitchFamily="50" charset="-128"/>
                <a:ea typeface="メイリオ" panose="020B0604030504040204" pitchFamily="50" charset="-128"/>
              </a:rPr>
              <a:t>　カスミ土浦駅前店</a:t>
            </a:r>
            <a:endParaRPr kumimoji="1" lang="en-US" altLang="ja-JP" sz="2000" u="sng" dirty="0">
              <a:latin typeface="メイリオ" panose="020B0604030504040204" pitchFamily="50" charset="-128"/>
              <a:ea typeface="メイリオ" panose="020B0604030504040204" pitchFamily="50" charset="-128"/>
            </a:endParaRPr>
          </a:p>
        </p:txBody>
      </p:sp>
      <p:sp>
        <p:nvSpPr>
          <p:cNvPr id="42" name="タイトル 1"/>
          <p:cNvSpPr txBox="1">
            <a:spLocks/>
          </p:cNvSpPr>
          <p:nvPr/>
        </p:nvSpPr>
        <p:spPr>
          <a:xfrm>
            <a:off x="5075076" y="3764954"/>
            <a:ext cx="3647872" cy="624286"/>
          </a:xfrm>
          <a:prstGeom prst="rect">
            <a:avLst/>
          </a:prstGeom>
          <a:solidFill>
            <a:schemeClr val="bg1"/>
          </a:solidFill>
          <a:ln w="19050" cmpd="sng">
            <a:solidFill>
              <a:schemeClr val="tx1">
                <a:lumMod val="75000"/>
                <a:lumOff val="25000"/>
              </a:schemeClr>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メイリオ"/>
                <a:ea typeface="メイリオ"/>
                <a:cs typeface="メイリオ"/>
              </a:rPr>
              <a:t>市街地から遠い農業</a:t>
            </a:r>
            <a:r>
              <a:rPr lang="ja-JP" altLang="en-US" sz="2400" dirty="0">
                <a:solidFill>
                  <a:srgbClr val="FF0000"/>
                </a:solidFill>
                <a:latin typeface="メイリオ"/>
                <a:ea typeface="メイリオ"/>
                <a:cs typeface="メイリオ"/>
              </a:rPr>
              <a:t>拠点</a:t>
            </a:r>
            <a:endParaRPr lang="en-US" altLang="ja-JP" sz="2400" dirty="0">
              <a:solidFill>
                <a:srgbClr val="FF0000"/>
              </a:solidFill>
              <a:latin typeface="メイリオ"/>
              <a:ea typeface="メイリオ"/>
              <a:cs typeface="メイリオ"/>
            </a:endParaRPr>
          </a:p>
        </p:txBody>
      </p:sp>
      <p:sp>
        <p:nvSpPr>
          <p:cNvPr id="43" name="タイトル 1"/>
          <p:cNvSpPr txBox="1">
            <a:spLocks/>
          </p:cNvSpPr>
          <p:nvPr/>
        </p:nvSpPr>
        <p:spPr>
          <a:xfrm>
            <a:off x="5084096" y="4782548"/>
            <a:ext cx="3647872" cy="914480"/>
          </a:xfrm>
          <a:prstGeom prst="rect">
            <a:avLst/>
          </a:prstGeom>
          <a:solidFill>
            <a:schemeClr val="bg1"/>
          </a:solidFill>
          <a:ln w="19050" cmpd="sng">
            <a:solidFill>
              <a:schemeClr val="tx1">
                <a:lumMod val="75000"/>
                <a:lumOff val="25000"/>
              </a:schemeClr>
            </a:solidFill>
          </a:ln>
          <a:effectLst/>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smtClean="0">
                <a:latin typeface="メイリオ"/>
                <a:ea typeface="メイリオ"/>
                <a:cs typeface="メイリオ"/>
              </a:rPr>
              <a:t>市街地では農業に</a:t>
            </a:r>
            <a:endParaRPr lang="en-US" altLang="ja-JP" sz="2400" dirty="0">
              <a:latin typeface="メイリオ"/>
              <a:ea typeface="メイリオ"/>
              <a:cs typeface="メイリオ"/>
            </a:endParaRPr>
          </a:p>
          <a:p>
            <a:r>
              <a:rPr lang="ja-JP" altLang="en-US" sz="2400" dirty="0">
                <a:latin typeface="メイリオ"/>
                <a:ea typeface="メイリオ"/>
                <a:cs typeface="メイリオ"/>
              </a:rPr>
              <a:t>触れる</a:t>
            </a:r>
            <a:r>
              <a:rPr lang="ja-JP" altLang="en-US" sz="2400" dirty="0">
                <a:solidFill>
                  <a:srgbClr val="FF0000"/>
                </a:solidFill>
                <a:latin typeface="メイリオ"/>
                <a:ea typeface="メイリオ"/>
                <a:cs typeface="メイリオ"/>
              </a:rPr>
              <a:t>機会</a:t>
            </a:r>
            <a:r>
              <a:rPr lang="ja-JP" altLang="en-US" sz="2400" dirty="0" smtClean="0">
                <a:latin typeface="メイリオ"/>
                <a:ea typeface="メイリオ"/>
                <a:cs typeface="メイリオ"/>
              </a:rPr>
              <a:t>が少ない</a:t>
            </a:r>
            <a:endParaRPr lang="en-US" altLang="ja-JP" sz="2400" dirty="0">
              <a:latin typeface="メイリオ"/>
              <a:ea typeface="メイリオ"/>
              <a:cs typeface="メイリオ"/>
            </a:endParaRPr>
          </a:p>
        </p:txBody>
      </p:sp>
      <p:sp>
        <p:nvSpPr>
          <p:cNvPr id="19" name="テキスト ボックス 18"/>
          <p:cNvSpPr txBox="1"/>
          <p:nvPr/>
        </p:nvSpPr>
        <p:spPr>
          <a:xfrm>
            <a:off x="6601494" y="4273529"/>
            <a:ext cx="595035" cy="584775"/>
          </a:xfrm>
          <a:prstGeom prst="rect">
            <a:avLst/>
          </a:prstGeom>
          <a:noFill/>
        </p:spPr>
        <p:txBody>
          <a:bodyPr wrap="none" rtlCol="0">
            <a:spAutoFit/>
          </a:bodyPr>
          <a:lstStyle/>
          <a:p>
            <a:r>
              <a:rPr kumimoji="1" lang="ja-JP" altLang="en-US" sz="3200" dirty="0">
                <a:latin typeface="メイリオ" panose="020B0604030504040204" pitchFamily="50" charset="-128"/>
                <a:ea typeface="メイリオ" panose="020B0604030504040204" pitchFamily="50" charset="-128"/>
              </a:rPr>
              <a:t>＋</a:t>
            </a:r>
          </a:p>
        </p:txBody>
      </p:sp>
      <p:sp>
        <p:nvSpPr>
          <p:cNvPr id="35" name="コンテンツ プレースホルダー 2"/>
          <p:cNvSpPr txBox="1">
            <a:spLocks/>
          </p:cNvSpPr>
          <p:nvPr/>
        </p:nvSpPr>
        <p:spPr>
          <a:xfrm>
            <a:off x="0" y="892900"/>
            <a:ext cx="2076450" cy="758377"/>
          </a:xfrm>
          <a:prstGeom prst="rect">
            <a:avLst/>
          </a:prstGeom>
        </p:spPr>
        <p:txBody>
          <a:bodyPr>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en-US" altLang="ja-JP" dirty="0" smtClean="0">
                <a:solidFill>
                  <a:srgbClr val="525252"/>
                </a:solidFill>
                <a:latin typeface="メイリオ"/>
                <a:ea typeface="メイリオ"/>
                <a:cs typeface="メイリオ"/>
              </a:rPr>
              <a:t>【</a:t>
            </a:r>
            <a:r>
              <a:rPr lang="ja-JP" altLang="en-US" dirty="0" smtClean="0">
                <a:solidFill>
                  <a:srgbClr val="525252"/>
                </a:solidFill>
                <a:latin typeface="メイリオ"/>
                <a:ea typeface="メイリオ"/>
                <a:cs typeface="メイリオ"/>
              </a:rPr>
              <a:t>背景</a:t>
            </a:r>
            <a:r>
              <a:rPr lang="en-US" altLang="ja-JP" dirty="0" smtClean="0">
                <a:solidFill>
                  <a:srgbClr val="525252"/>
                </a:solidFill>
                <a:latin typeface="メイリオ"/>
                <a:ea typeface="メイリオ"/>
                <a:cs typeface="メイリオ"/>
              </a:rPr>
              <a:t>】</a:t>
            </a:r>
            <a:endParaRPr lang="en-US" altLang="ja-JP" dirty="0">
              <a:solidFill>
                <a:srgbClr val="525252"/>
              </a:solidFill>
              <a:latin typeface="メイリオ"/>
              <a:ea typeface="メイリオ"/>
              <a:cs typeface="メイリオ"/>
            </a:endParaRPr>
          </a:p>
        </p:txBody>
      </p:sp>
      <p:grpSp>
        <p:nvGrpSpPr>
          <p:cNvPr id="34" name="図形グループ 33"/>
          <p:cNvGrpSpPr/>
          <p:nvPr/>
        </p:nvGrpSpPr>
        <p:grpSpPr>
          <a:xfrm>
            <a:off x="7565692" y="99748"/>
            <a:ext cx="1648770" cy="1301337"/>
            <a:chOff x="7390543" y="144363"/>
            <a:chExt cx="1648770" cy="1301337"/>
          </a:xfrm>
        </p:grpSpPr>
        <p:sp>
          <p:nvSpPr>
            <p:cNvPr id="36" name="円/楕円 35"/>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7552261" y="144363"/>
              <a:ext cx="1303216" cy="1301337"/>
              <a:chOff x="4690951" y="647548"/>
              <a:chExt cx="1303216" cy="1301337"/>
            </a:xfrm>
          </p:grpSpPr>
          <p:grpSp>
            <p:nvGrpSpPr>
              <p:cNvPr id="44" name="図形グループ 43"/>
              <p:cNvGrpSpPr/>
              <p:nvPr/>
            </p:nvGrpSpPr>
            <p:grpSpPr>
              <a:xfrm>
                <a:off x="4690951" y="1229090"/>
                <a:ext cx="1303216" cy="719795"/>
                <a:chOff x="4690951" y="1229090"/>
                <a:chExt cx="1303216" cy="719795"/>
              </a:xfrm>
            </p:grpSpPr>
            <p:pic>
              <p:nvPicPr>
                <p:cNvPr id="46" name="図 45" descr="119059m.jpg"/>
                <p:cNvPicPr>
                  <a:picLocks noChangeAspect="1"/>
                </p:cNvPicPr>
                <p:nvPr/>
              </p:nvPicPr>
              <p:blipFill>
                <a:blip r:embed="rId9" cstate="screen">
                  <a:extLst>
                    <a:ext uri="{BEBA8EAE-BF5A-486C-A8C5-ECC9F3942E4B}">
                      <a14:imgProps xmlns:a14="http://schemas.microsoft.com/office/drawing/2010/main">
                        <a14:imgLayer r:embed="rId10">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49" name="図 48" descr="119059m.jpg"/>
                <p:cNvPicPr>
                  <a:picLocks noChangeAspect="1"/>
                </p:cNvPicPr>
                <p:nvPr/>
              </p:nvPicPr>
              <p:blipFill>
                <a:blip r:embed="rId9" cstate="screen">
                  <a:extLst>
                    <a:ext uri="{BEBA8EAE-BF5A-486C-A8C5-ECC9F3942E4B}">
                      <a14:imgProps xmlns:a14="http://schemas.microsoft.com/office/drawing/2010/main">
                        <a14:imgLayer r:embed="rId11">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45" name="図 44" descr="30571.png"/>
              <p:cNvPicPr>
                <a:picLocks noChangeAspect="1"/>
              </p:cNvPicPr>
              <p:nvPr/>
            </p:nvPicPr>
            <p:blipFill>
              <a:blip r:embed="rId12" cstate="screen">
                <a:duotone>
                  <a:schemeClr val="accent1">
                    <a:shade val="45000"/>
                    <a:satMod val="135000"/>
                  </a:schemeClr>
                  <a:prstClr val="white"/>
                </a:duotone>
                <a:alphaModFix/>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41" name="角丸四角形 40"/>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時間・空間シェア</a:t>
              </a:r>
              <a:endParaRPr kumimoji="1" lang="en-US" altLang="ja-JP" dirty="0" smtClean="0">
                <a:solidFill>
                  <a:schemeClr val="bg1"/>
                </a:solidFill>
              </a:endParaRPr>
            </a:p>
          </p:txBody>
        </p:sp>
      </p:grpSp>
    </p:spTree>
    <p:extLst>
      <p:ext uri="{BB962C8B-B14F-4D97-AF65-F5344CB8AC3E}">
        <p14:creationId xmlns:p14="http://schemas.microsoft.com/office/powerpoint/2010/main" val="1498604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par>
                                <p:cTn id="23" presetID="10" presetClass="entr" presetSubtype="0" fill="hold" nodeType="withEffect">
                                  <p:stCondLst>
                                    <p:cond delay="0"/>
                                  </p:stCondLst>
                                  <p:childTnLst>
                                    <p:set>
                                      <p:cBhvr>
                                        <p:cTn id="24" dur="1" fill="hold">
                                          <p:stCondLst>
                                            <p:cond delay="0"/>
                                          </p:stCondLst>
                                        </p:cTn>
                                        <p:tgtEl>
                                          <p:spTgt spid="2065"/>
                                        </p:tgtEl>
                                        <p:attrNameLst>
                                          <p:attrName>style.visibility</p:attrName>
                                        </p:attrNameLst>
                                      </p:cBhvr>
                                      <p:to>
                                        <p:strVal val="visible"/>
                                      </p:to>
                                    </p:set>
                                    <p:animEffect transition="in" filter="fade">
                                      <p:cBhvr>
                                        <p:cTn id="25" dur="500"/>
                                        <p:tgtEl>
                                          <p:spTgt spid="2065"/>
                                        </p:tgtEl>
                                      </p:cBhvr>
                                    </p:animEffect>
                                  </p:childTnLst>
                                </p:cTn>
                              </p:par>
                              <p:par>
                                <p:cTn id="26" presetID="10" presetClass="entr" presetSubtype="0"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animBg="1"/>
      <p:bldP spid="21" grpId="0"/>
      <p:bldP spid="42" grpId="0" animBg="1"/>
      <p:bldP spid="43"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892900"/>
            <a:ext cx="2076450" cy="758377"/>
          </a:xfrm>
        </p:spPr>
        <p:txBody>
          <a:bodyPr>
            <a:normAutofit/>
          </a:bodyPr>
          <a:lstStyle/>
          <a:p>
            <a:pPr marL="0" indent="0">
              <a:buNone/>
            </a:pPr>
            <a:r>
              <a:rPr lang="en-US" altLang="ja-JP" dirty="0">
                <a:solidFill>
                  <a:srgbClr val="525252"/>
                </a:solidFill>
                <a:latin typeface="メイリオ"/>
                <a:ea typeface="メイリオ"/>
                <a:cs typeface="メイリオ"/>
              </a:rPr>
              <a:t>【</a:t>
            </a:r>
            <a:r>
              <a:rPr lang="ja-JP" altLang="en-US" dirty="0">
                <a:solidFill>
                  <a:srgbClr val="525252"/>
                </a:solidFill>
                <a:latin typeface="メイリオ"/>
                <a:ea typeface="メイリオ"/>
                <a:cs typeface="メイリオ"/>
              </a:rPr>
              <a:t>提案</a:t>
            </a:r>
            <a:r>
              <a:rPr lang="en-US" altLang="ja-JP" dirty="0">
                <a:solidFill>
                  <a:srgbClr val="525252"/>
                </a:solidFill>
                <a:latin typeface="メイリオ"/>
                <a:ea typeface="メイリオ"/>
                <a:cs typeface="メイリオ"/>
              </a:rPr>
              <a:t>】</a:t>
            </a:r>
            <a:endParaRPr kumimoji="1" lang="en-US" altLang="ja-JP" dirty="0">
              <a:solidFill>
                <a:srgbClr val="525252"/>
              </a:solidFill>
              <a:latin typeface="メイリオ"/>
              <a:ea typeface="メイリオ"/>
              <a:cs typeface="メイリオ"/>
            </a:endParaRPr>
          </a:p>
        </p:txBody>
      </p:sp>
      <p:pic>
        <p:nvPicPr>
          <p:cNvPr id="6" name="図 5" descr="Farmars' Market.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4290" y="3283751"/>
            <a:ext cx="6105057" cy="3434095"/>
          </a:xfrm>
          <a:prstGeom prst="rect">
            <a:avLst/>
          </a:prstGeom>
        </p:spPr>
      </p:pic>
      <p:sp>
        <p:nvSpPr>
          <p:cNvPr id="4" name="テキスト ボックス 3"/>
          <p:cNvSpPr txBox="1"/>
          <p:nvPr/>
        </p:nvSpPr>
        <p:spPr>
          <a:xfrm>
            <a:off x="239300" y="1507103"/>
            <a:ext cx="8554954" cy="954107"/>
          </a:xfrm>
          <a:prstGeom prst="rect">
            <a:avLst/>
          </a:prstGeom>
          <a:solidFill>
            <a:schemeClr val="bg1"/>
          </a:solidFill>
          <a:ln w="57150" cap="rnd" cmpd="thickThin">
            <a:solidFill>
              <a:schemeClr val="bg1">
                <a:lumMod val="50000"/>
              </a:schemeClr>
            </a:solidFill>
            <a:round/>
          </a:ln>
        </p:spPr>
        <p:txBody>
          <a:bodyPr wrap="square" rtlCol="0">
            <a:spAutoFit/>
          </a:bodyPr>
          <a:lstStyle/>
          <a:p>
            <a:pPr algn="ctr"/>
            <a:r>
              <a:rPr lang="ja-JP" altLang="en-US" sz="2800" dirty="0" smtClean="0">
                <a:latin typeface="メイリオ"/>
                <a:ea typeface="メイリオ"/>
                <a:cs typeface="メイリオ"/>
              </a:rPr>
              <a:t>ウララ広場で農業と直接触れる場</a:t>
            </a:r>
            <a:endParaRPr lang="en-US" altLang="ja-JP" sz="2800" dirty="0" smtClean="0">
              <a:latin typeface="メイリオ"/>
              <a:ea typeface="メイリオ"/>
              <a:cs typeface="メイリオ"/>
            </a:endParaRPr>
          </a:p>
          <a:p>
            <a:pPr algn="ctr"/>
            <a:r>
              <a:rPr lang="ja-JP" altLang="en-US" sz="2800" dirty="0" smtClean="0">
                <a:latin typeface="メイリオ"/>
                <a:ea typeface="メイリオ"/>
                <a:cs typeface="メイリオ"/>
              </a:rPr>
              <a:t>人々が</a:t>
            </a:r>
            <a:r>
              <a:rPr lang="ja-JP" altLang="en-US" sz="2800" dirty="0">
                <a:latin typeface="メイリオ"/>
                <a:ea typeface="メイリオ"/>
                <a:cs typeface="メイリオ"/>
              </a:rPr>
              <a:t>行き交う</a:t>
            </a:r>
            <a:r>
              <a:rPr kumimoji="1" lang="ja-JP" altLang="en-US" sz="2800" dirty="0">
                <a:latin typeface="メイリオ"/>
                <a:ea typeface="メイリオ"/>
                <a:cs typeface="メイリオ"/>
              </a:rPr>
              <a:t>中心市街地の創出</a:t>
            </a:r>
            <a:endParaRPr kumimoji="1" lang="en-US" altLang="ja-JP" sz="2800" dirty="0">
              <a:latin typeface="メイリオ"/>
              <a:ea typeface="メイリオ"/>
              <a:cs typeface="メイリオ"/>
            </a:endParaRPr>
          </a:p>
        </p:txBody>
      </p:sp>
      <p:sp>
        <p:nvSpPr>
          <p:cNvPr id="7" name="スライド番号プレースホルダー 6"/>
          <p:cNvSpPr>
            <a:spLocks noGrp="1"/>
          </p:cNvSpPr>
          <p:nvPr>
            <p:ph type="sldNum" sz="quarter" idx="12"/>
          </p:nvPr>
        </p:nvSpPr>
        <p:spPr/>
        <p:txBody>
          <a:bodyPr/>
          <a:lstStyle/>
          <a:p>
            <a:fld id="{34EE0B4D-4B59-374D-A284-0D27F4B4CF87}" type="slidenum">
              <a:rPr kumimoji="1" lang="ja-JP" altLang="en-US" smtClean="0"/>
              <a:t>9</a:t>
            </a:fld>
            <a:endParaRPr kumimoji="1" lang="ja-JP" altLang="en-US"/>
          </a:p>
        </p:txBody>
      </p:sp>
      <p:sp>
        <p:nvSpPr>
          <p:cNvPr id="28" name="タイトル 1"/>
          <p:cNvSpPr txBox="1">
            <a:spLocks/>
          </p:cNvSpPr>
          <p:nvPr/>
        </p:nvSpPr>
        <p:spPr>
          <a:xfrm>
            <a:off x="0" y="16974"/>
            <a:ext cx="9144000" cy="900000"/>
          </a:xfrm>
          <a:prstGeom prst="rect">
            <a:avLst/>
          </a:prstGeom>
          <a:solidFill>
            <a:srgbClr val="62C43C"/>
          </a:solidFill>
          <a:ln>
            <a:solidFill>
              <a:srgbClr val="62C43C"/>
            </a:solidFill>
          </a:ln>
          <a:effectLst>
            <a:softEdge rad="127000"/>
          </a:effectLst>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solidFill>
                  <a:srgbClr val="191919"/>
                </a:solidFill>
                <a:latin typeface="メイリオ"/>
                <a:ea typeface="メイリオ"/>
                <a:cs typeface="メイリオ"/>
              </a:rPr>
              <a:t>駅前</a:t>
            </a:r>
            <a:r>
              <a:rPr lang="en-US" altLang="ja-JP" sz="3600" dirty="0">
                <a:solidFill>
                  <a:srgbClr val="191919"/>
                </a:solidFill>
                <a:latin typeface="メイリオ"/>
                <a:ea typeface="メイリオ"/>
                <a:cs typeface="メイリオ"/>
              </a:rPr>
              <a:t>Farmers’ Market</a:t>
            </a:r>
            <a:endParaRPr lang="ja-JP" altLang="en-US" sz="3600" dirty="0">
              <a:solidFill>
                <a:srgbClr val="191919"/>
              </a:solidFill>
              <a:latin typeface="メイリオ"/>
              <a:ea typeface="メイリオ"/>
              <a:cs typeface="メイリオ"/>
            </a:endParaRPr>
          </a:p>
        </p:txBody>
      </p:sp>
      <p:pic>
        <p:nvPicPr>
          <p:cNvPr id="30" name="図 29" descr="202694-20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77" y="0"/>
            <a:ext cx="949360" cy="949360"/>
          </a:xfrm>
          <a:prstGeom prst="rect">
            <a:avLst/>
          </a:prstGeom>
        </p:spPr>
      </p:pic>
      <p:grpSp>
        <p:nvGrpSpPr>
          <p:cNvPr id="11" name="グループ化 10"/>
          <p:cNvGrpSpPr/>
          <p:nvPr/>
        </p:nvGrpSpPr>
        <p:grpSpPr>
          <a:xfrm>
            <a:off x="3461448" y="2517638"/>
            <a:ext cx="2331216" cy="1944000"/>
            <a:chOff x="47977" y="2404312"/>
            <a:chExt cx="2331216" cy="1944000"/>
          </a:xfrm>
        </p:grpSpPr>
        <p:sp>
          <p:nvSpPr>
            <p:cNvPr id="46" name="円形吹き出し 45"/>
            <p:cNvSpPr/>
            <p:nvPr/>
          </p:nvSpPr>
          <p:spPr>
            <a:xfrm>
              <a:off x="47977" y="2404312"/>
              <a:ext cx="2272022" cy="1944000"/>
            </a:xfrm>
            <a:prstGeom prst="wedgeEllipseCallout">
              <a:avLst>
                <a:gd name="adj1" fmla="val 3398"/>
                <a:gd name="adj2" fmla="val 62020"/>
              </a:avLst>
            </a:prstGeom>
            <a:solidFill>
              <a:schemeClr val="accent3">
                <a:lumMod val="20000"/>
                <a:lumOff val="80000"/>
              </a:schemeClr>
            </a:solid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sng" dirty="0"/>
            </a:p>
          </p:txBody>
        </p:sp>
        <p:sp>
          <p:nvSpPr>
            <p:cNvPr id="47" name="円/楕円 46"/>
            <p:cNvSpPr/>
            <p:nvPr/>
          </p:nvSpPr>
          <p:spPr>
            <a:xfrm>
              <a:off x="210375" y="3494301"/>
              <a:ext cx="1201783" cy="114733"/>
            </a:xfrm>
            <a:prstGeom prst="ellipse">
              <a:avLst/>
            </a:prstGeom>
            <a:solidFill>
              <a:schemeClr val="tx1">
                <a:lumMod val="50000"/>
                <a:lumOff val="50000"/>
              </a:schemeClr>
            </a:solidFill>
            <a:ln>
              <a:noFill/>
            </a:ln>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48" name="Picture 8" descr="「市役所　 イラスト　」の画像検索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7337" y="2554927"/>
              <a:ext cx="922244" cy="92224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図書館　 イラスト　」の画像検索結果"/>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9833" y="2701458"/>
              <a:ext cx="963330" cy="881593"/>
            </a:xfrm>
            <a:prstGeom prst="rect">
              <a:avLst/>
            </a:prstGeom>
            <a:noFill/>
            <a:extLst>
              <a:ext uri="{909E8E84-426E-40dd-AFC4-6F175D3DCCD1}">
                <a14:hiddenFill xmlns:a14="http://schemas.microsoft.com/office/drawing/2010/main">
                  <a:solidFill>
                    <a:srgbClr val="FFFFFF"/>
                  </a:solidFill>
                </a14:hiddenFill>
              </a:ext>
            </a:extLst>
          </p:spPr>
        </p:pic>
        <p:sp>
          <p:nvSpPr>
            <p:cNvPr id="43" name="テキスト ボックス 42"/>
            <p:cNvSpPr txBox="1"/>
            <p:nvPr/>
          </p:nvSpPr>
          <p:spPr>
            <a:xfrm>
              <a:off x="202996" y="3553744"/>
              <a:ext cx="1980029" cy="707886"/>
            </a:xfrm>
            <a:prstGeom prst="rect">
              <a:avLst/>
            </a:prstGeom>
            <a:noFill/>
          </p:spPr>
          <p:txBody>
            <a:bodyPr wrap="none" rtlCol="0">
              <a:spAutoFit/>
            </a:bodyPr>
            <a:lstStyle/>
            <a:p>
              <a:pPr algn="ctr"/>
              <a:r>
                <a:rPr kumimoji="1" lang="ja-JP" altLang="en-US" sz="2000" dirty="0">
                  <a:solidFill>
                    <a:srgbClr val="525252"/>
                  </a:solidFill>
                  <a:latin typeface="メイリオ" panose="020B0604030504040204" pitchFamily="50" charset="-128"/>
                  <a:ea typeface="メイリオ" panose="020B0604030504040204" pitchFamily="50" charset="-128"/>
                </a:rPr>
                <a:t>市役所や図書館</a:t>
              </a:r>
              <a:endParaRPr kumimoji="1" lang="en-US" altLang="ja-JP" sz="2000" dirty="0">
                <a:solidFill>
                  <a:srgbClr val="525252"/>
                </a:solidFill>
                <a:latin typeface="メイリオ" panose="020B0604030504040204" pitchFamily="50" charset="-128"/>
                <a:ea typeface="メイリオ" panose="020B0604030504040204" pitchFamily="50" charset="-128"/>
              </a:endParaRPr>
            </a:p>
            <a:p>
              <a:pPr algn="ctr"/>
              <a:r>
                <a:rPr kumimoji="1" lang="ja-JP" altLang="en-US" sz="2000" dirty="0" smtClean="0">
                  <a:solidFill>
                    <a:srgbClr val="525252"/>
                  </a:solidFill>
                  <a:latin typeface="メイリオ" panose="020B0604030504040204" pitchFamily="50" charset="-128"/>
                  <a:ea typeface="メイリオ" panose="020B0604030504040204" pitchFamily="50" charset="-128"/>
                </a:rPr>
                <a:t>利用者</a:t>
              </a:r>
              <a:endParaRPr kumimoji="1" lang="ja-JP" altLang="en-US" sz="2000" dirty="0">
                <a:solidFill>
                  <a:srgbClr val="525252"/>
                </a:solidFill>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1835454" y="3182423"/>
              <a:ext cx="543739" cy="523220"/>
            </a:xfrm>
            <a:prstGeom prst="rect">
              <a:avLst/>
            </a:prstGeom>
            <a:noFill/>
          </p:spPr>
          <p:txBody>
            <a:bodyPr wrap="none" rtlCol="0">
              <a:spAutoFit/>
            </a:bodyPr>
            <a:lstStyle/>
            <a:p>
              <a:r>
                <a:rPr kumimoji="1" lang="ja-JP" altLang="en-US" sz="2800" dirty="0">
                  <a:solidFill>
                    <a:srgbClr val="FF6600"/>
                  </a:solidFill>
                  <a:latin typeface="メイリオ" panose="020B0604030504040204" pitchFamily="50" charset="-128"/>
                  <a:ea typeface="メイリオ" panose="020B0604030504040204" pitchFamily="50" charset="-128"/>
                </a:rPr>
                <a:t>昼</a:t>
              </a:r>
            </a:p>
          </p:txBody>
        </p:sp>
      </p:grpSp>
      <p:grpSp>
        <p:nvGrpSpPr>
          <p:cNvPr id="12" name="グループ化 11"/>
          <p:cNvGrpSpPr/>
          <p:nvPr/>
        </p:nvGrpSpPr>
        <p:grpSpPr>
          <a:xfrm>
            <a:off x="32380" y="2567674"/>
            <a:ext cx="2041218" cy="1894123"/>
            <a:chOff x="250944" y="2449348"/>
            <a:chExt cx="2041218" cy="1894123"/>
          </a:xfrm>
        </p:grpSpPr>
        <p:sp>
          <p:nvSpPr>
            <p:cNvPr id="33" name="円形吹き出し 32"/>
            <p:cNvSpPr/>
            <p:nvPr/>
          </p:nvSpPr>
          <p:spPr>
            <a:xfrm>
              <a:off x="250944" y="2449348"/>
              <a:ext cx="2041218" cy="1894123"/>
            </a:xfrm>
            <a:prstGeom prst="wedgeEllipseCallout">
              <a:avLst>
                <a:gd name="adj1" fmla="val 36737"/>
                <a:gd name="adj2" fmla="val 52698"/>
              </a:avLst>
            </a:prstGeom>
            <a:solidFill>
              <a:schemeClr val="accent1">
                <a:lumMod val="20000"/>
                <a:lumOff val="80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535618" y="3735641"/>
              <a:ext cx="1201783" cy="114733"/>
            </a:xfrm>
            <a:prstGeom prst="ellipse">
              <a:avLst/>
            </a:prstGeom>
            <a:solidFill>
              <a:schemeClr val="tx1">
                <a:lumMod val="50000"/>
                <a:lumOff val="50000"/>
              </a:schemeClr>
            </a:solidFill>
            <a:ln>
              <a:noFill/>
            </a:ln>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698565" y="3863546"/>
              <a:ext cx="1210588" cy="400110"/>
            </a:xfrm>
            <a:prstGeom prst="rect">
              <a:avLst/>
            </a:prstGeom>
            <a:noFill/>
          </p:spPr>
          <p:txBody>
            <a:bodyPr wrap="none" rtlCol="0">
              <a:spAutoFit/>
            </a:bodyPr>
            <a:lstStyle/>
            <a:p>
              <a:r>
                <a:rPr kumimoji="1" lang="ja-JP" altLang="en-US" sz="2000" dirty="0">
                  <a:solidFill>
                    <a:srgbClr val="525252"/>
                  </a:solidFill>
                  <a:latin typeface="メイリオ" panose="020B0604030504040204" pitchFamily="50" charset="-128"/>
                  <a:ea typeface="メイリオ" panose="020B0604030504040204" pitchFamily="50" charset="-128"/>
                </a:rPr>
                <a:t>買い物客</a:t>
              </a:r>
            </a:p>
          </p:txBody>
        </p:sp>
        <p:pic>
          <p:nvPicPr>
            <p:cNvPr id="2054" name="Picture 6" descr="「スーパー　イラスト」の画像検索結果"/>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5708" y="2794567"/>
              <a:ext cx="1088204" cy="6787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関連画像"/>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6669" y="2631836"/>
              <a:ext cx="889739" cy="1219709"/>
            </a:xfrm>
            <a:prstGeom prst="rect">
              <a:avLst/>
            </a:prstGeom>
            <a:noFill/>
            <a:extLst>
              <a:ext uri="{909E8E84-426E-40dd-AFC4-6F175D3DCCD1}">
                <a14:hiddenFill xmlns:a14="http://schemas.microsoft.com/office/drawing/2010/main">
                  <a:solidFill>
                    <a:srgbClr val="FFFFFF"/>
                  </a:solidFill>
                </a14:hiddenFill>
              </a:ext>
            </a:extLst>
          </p:spPr>
        </p:pic>
        <p:sp>
          <p:nvSpPr>
            <p:cNvPr id="51" name="テキスト ボックス 50"/>
            <p:cNvSpPr txBox="1"/>
            <p:nvPr/>
          </p:nvSpPr>
          <p:spPr>
            <a:xfrm>
              <a:off x="1657036" y="3473335"/>
              <a:ext cx="543739" cy="523220"/>
            </a:xfrm>
            <a:prstGeom prst="rect">
              <a:avLst/>
            </a:prstGeom>
            <a:noFill/>
          </p:spPr>
          <p:txBody>
            <a:bodyPr wrap="none" rtlCol="0">
              <a:spAutoFit/>
            </a:bodyPr>
            <a:lstStyle/>
            <a:p>
              <a:r>
                <a:rPr kumimoji="1" lang="ja-JP" altLang="en-US" sz="2800" dirty="0">
                  <a:solidFill>
                    <a:srgbClr val="FF0000"/>
                  </a:solidFill>
                  <a:latin typeface="メイリオ" panose="020B0604030504040204" pitchFamily="50" charset="-128"/>
                  <a:ea typeface="メイリオ" panose="020B0604030504040204" pitchFamily="50" charset="-128"/>
                </a:rPr>
                <a:t>朝</a:t>
              </a:r>
            </a:p>
          </p:txBody>
        </p:sp>
      </p:grpSp>
      <p:grpSp>
        <p:nvGrpSpPr>
          <p:cNvPr id="13" name="グループ化 12"/>
          <p:cNvGrpSpPr/>
          <p:nvPr/>
        </p:nvGrpSpPr>
        <p:grpSpPr>
          <a:xfrm>
            <a:off x="6844858" y="2546946"/>
            <a:ext cx="2250826" cy="2024250"/>
            <a:chOff x="6839555" y="2433226"/>
            <a:chExt cx="2250826" cy="2024250"/>
          </a:xfrm>
        </p:grpSpPr>
        <p:sp>
          <p:nvSpPr>
            <p:cNvPr id="37" name="円形吹き出し 36"/>
            <p:cNvSpPr/>
            <p:nvPr/>
          </p:nvSpPr>
          <p:spPr>
            <a:xfrm>
              <a:off x="6839555" y="2433226"/>
              <a:ext cx="2250826" cy="2024250"/>
            </a:xfrm>
            <a:prstGeom prst="wedgeEllipseCallout">
              <a:avLst>
                <a:gd name="adj1" fmla="val -42426"/>
                <a:gd name="adj2" fmla="val 43474"/>
              </a:avLst>
            </a:prstGeom>
            <a:solidFill>
              <a:schemeClr val="tx2">
                <a:lumMod val="20000"/>
                <a:lumOff val="80000"/>
              </a:schemeClr>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7015986" y="3708747"/>
              <a:ext cx="1186721" cy="168836"/>
            </a:xfrm>
            <a:prstGeom prst="ellipse">
              <a:avLst/>
            </a:prstGeom>
            <a:solidFill>
              <a:schemeClr val="tx1">
                <a:lumMod val="50000"/>
                <a:lumOff val="50000"/>
              </a:schemeClr>
            </a:solidFill>
            <a:ln>
              <a:noFill/>
            </a:ln>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7359674" y="3927912"/>
              <a:ext cx="1210588" cy="400110"/>
            </a:xfrm>
            <a:prstGeom prst="rect">
              <a:avLst/>
            </a:prstGeom>
            <a:noFill/>
          </p:spPr>
          <p:txBody>
            <a:bodyPr wrap="none" rtlCol="0">
              <a:spAutoFit/>
            </a:bodyPr>
            <a:lstStyle/>
            <a:p>
              <a:r>
                <a:rPr kumimoji="1" lang="ja-JP" altLang="en-US" sz="2000" dirty="0">
                  <a:solidFill>
                    <a:srgbClr val="525252"/>
                  </a:solidFill>
                  <a:latin typeface="メイリオ" panose="020B0604030504040204" pitchFamily="50" charset="-128"/>
                  <a:ea typeface="メイリオ" panose="020B0604030504040204" pitchFamily="50" charset="-128"/>
                </a:rPr>
                <a:t>駅利用客</a:t>
              </a:r>
            </a:p>
          </p:txBody>
        </p:sp>
        <p:pic>
          <p:nvPicPr>
            <p:cNvPr id="2056" name="Picture 8" descr="「駅　イラスト」の画像検索結果"/>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19551" y="2634238"/>
              <a:ext cx="1191042" cy="987459"/>
            </a:xfrm>
            <a:prstGeom prst="rect">
              <a:avLst/>
            </a:prstGeom>
            <a:noFill/>
            <a:extLst>
              <a:ext uri="{909E8E84-426E-40dd-AFC4-6F175D3DCCD1}">
                <a14:hiddenFill xmlns:a14="http://schemas.microsoft.com/office/drawing/2010/main">
                  <a:solidFill>
                    <a:srgbClr val="FFFFFF"/>
                  </a:solidFill>
                </a14:hiddenFill>
              </a:ext>
            </a:extLst>
          </p:spPr>
        </p:pic>
        <p:sp>
          <p:nvSpPr>
            <p:cNvPr id="52" name="テキスト ボックス 51"/>
            <p:cNvSpPr txBox="1"/>
            <p:nvPr/>
          </p:nvSpPr>
          <p:spPr>
            <a:xfrm>
              <a:off x="8483803" y="3459236"/>
              <a:ext cx="543739" cy="523220"/>
            </a:xfrm>
            <a:prstGeom prst="rect">
              <a:avLst/>
            </a:prstGeom>
            <a:noFill/>
          </p:spPr>
          <p:txBody>
            <a:bodyPr wrap="none" rtlCol="0">
              <a:spAutoFit/>
            </a:bodyPr>
            <a:lstStyle/>
            <a:p>
              <a:r>
                <a:rPr lang="ja-JP" altLang="en-US" sz="2800" dirty="0">
                  <a:solidFill>
                    <a:schemeClr val="bg2"/>
                  </a:solidFill>
                  <a:latin typeface="メイリオ" panose="020B0604030504040204" pitchFamily="50" charset="-128"/>
                  <a:ea typeface="メイリオ" panose="020B0604030504040204" pitchFamily="50" charset="-128"/>
                </a:rPr>
                <a:t>夜</a:t>
              </a:r>
              <a:endParaRPr kumimoji="1" lang="ja-JP" altLang="en-US" sz="2800" dirty="0">
                <a:solidFill>
                  <a:schemeClr val="bg2"/>
                </a:solidFill>
                <a:latin typeface="メイリオ" panose="020B0604030504040204" pitchFamily="50" charset="-128"/>
                <a:ea typeface="メイリオ" panose="020B0604030504040204" pitchFamily="50" charset="-128"/>
              </a:endParaRPr>
            </a:p>
          </p:txBody>
        </p:sp>
        <p:pic>
          <p:nvPicPr>
            <p:cNvPr id="41" name="Picture 10" descr="「お父さん　 イラスト　」の画像検索結果"/>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20651" y="2739441"/>
              <a:ext cx="488695" cy="105883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学生　 イラスト」の画像検索結果"/>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47218"/>
            <a:stretch/>
          </p:blipFill>
          <p:spPr bwMode="auto">
            <a:xfrm>
              <a:off x="7489927" y="2878022"/>
              <a:ext cx="540860" cy="10247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テキスト ボックス 1"/>
          <p:cNvSpPr txBox="1"/>
          <p:nvPr/>
        </p:nvSpPr>
        <p:spPr>
          <a:xfrm>
            <a:off x="10335846" y="312615"/>
            <a:ext cx="184666" cy="369332"/>
          </a:xfrm>
          <a:prstGeom prst="rect">
            <a:avLst/>
          </a:prstGeom>
          <a:noFill/>
        </p:spPr>
        <p:txBody>
          <a:bodyPr wrap="none" rtlCol="0">
            <a:spAutoFit/>
          </a:bodyPr>
          <a:lstStyle/>
          <a:p>
            <a:endParaRPr kumimoji="1" lang="ja-JP" altLang="en-US" dirty="0"/>
          </a:p>
        </p:txBody>
      </p:sp>
      <p:grpSp>
        <p:nvGrpSpPr>
          <p:cNvPr id="63" name="図形グループ 62"/>
          <p:cNvGrpSpPr/>
          <p:nvPr/>
        </p:nvGrpSpPr>
        <p:grpSpPr>
          <a:xfrm>
            <a:off x="7565692" y="99748"/>
            <a:ext cx="1648770" cy="1301337"/>
            <a:chOff x="7390543" y="144363"/>
            <a:chExt cx="1648770" cy="1301337"/>
          </a:xfrm>
        </p:grpSpPr>
        <p:sp>
          <p:nvSpPr>
            <p:cNvPr id="64" name="円/楕円 63"/>
            <p:cNvSpPr/>
            <p:nvPr/>
          </p:nvSpPr>
          <p:spPr>
            <a:xfrm>
              <a:off x="7767618" y="286982"/>
              <a:ext cx="905803" cy="905803"/>
            </a:xfrm>
            <a:prstGeom prst="ellipse">
              <a:avLst/>
            </a:prstGeom>
            <a:solidFill>
              <a:srgbClr val="D65076">
                <a:alpha val="9000"/>
              </a:srgbClr>
            </a:solidFill>
            <a:ln>
              <a:noFill/>
            </a:ln>
            <a:effectLst>
              <a:glow rad="419100">
                <a:srgbClr val="D65076">
                  <a:alpha val="9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65" name="図形グループ 64"/>
            <p:cNvGrpSpPr/>
            <p:nvPr/>
          </p:nvGrpSpPr>
          <p:grpSpPr>
            <a:xfrm>
              <a:off x="7552261" y="144363"/>
              <a:ext cx="1303216" cy="1301337"/>
              <a:chOff x="4690951" y="647548"/>
              <a:chExt cx="1303216" cy="1301337"/>
            </a:xfrm>
          </p:grpSpPr>
          <p:grpSp>
            <p:nvGrpSpPr>
              <p:cNvPr id="67" name="図形グループ 66"/>
              <p:cNvGrpSpPr/>
              <p:nvPr/>
            </p:nvGrpSpPr>
            <p:grpSpPr>
              <a:xfrm>
                <a:off x="4690951" y="1229090"/>
                <a:ext cx="1303216" cy="719795"/>
                <a:chOff x="4690951" y="1229090"/>
                <a:chExt cx="1303216" cy="719795"/>
              </a:xfrm>
            </p:grpSpPr>
            <p:pic>
              <p:nvPicPr>
                <p:cNvPr id="69" name="図 68" descr="119059m.jpg"/>
                <p:cNvPicPr>
                  <a:picLocks noChangeAspect="1"/>
                </p:cNvPicPr>
                <p:nvPr/>
              </p:nvPicPr>
              <p:blipFill>
                <a:blip r:embed="rId11" cstate="screen">
                  <a:extLst>
                    <a:ext uri="{BEBA8EAE-BF5A-486C-A8C5-ECC9F3942E4B}">
                      <a14:imgProps xmlns:a14="http://schemas.microsoft.com/office/drawing/2010/main">
                        <a14:imgLayer r:embed="rId12">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a:off x="4690951" y="1229090"/>
                  <a:ext cx="712957" cy="712957"/>
                </a:xfrm>
                <a:prstGeom prst="rect">
                  <a:avLst/>
                </a:prstGeom>
              </p:spPr>
            </p:pic>
            <p:pic>
              <p:nvPicPr>
                <p:cNvPr id="70" name="図 69" descr="119059m.jpg"/>
                <p:cNvPicPr>
                  <a:picLocks noChangeAspect="1"/>
                </p:cNvPicPr>
                <p:nvPr/>
              </p:nvPicPr>
              <p:blipFill>
                <a:blip r:embed="rId11" cstate="screen">
                  <a:extLst>
                    <a:ext uri="{BEBA8EAE-BF5A-486C-A8C5-ECC9F3942E4B}">
                      <a14:imgProps xmlns:a14="http://schemas.microsoft.com/office/drawing/2010/main">
                        <a14:imgLayer r:embed="rId13">
                          <a14:imgEffect>
                            <a14:backgroundRemoval t="5172" b="84052" l="9914" r="88793">
                              <a14:foregroundMark x1="47845" y1="27586" x2="47845" y2="27586"/>
                              <a14:foregroundMark x1="50862" y1="14224" x2="50862" y2="14224"/>
                              <a14:foregroundMark x1="43534" y1="13362" x2="43534" y2="13362"/>
                              <a14:foregroundMark x1="36638" y1="16810" x2="36638" y2="16810"/>
                            </a14:backgroundRemoval>
                          </a14:imgEffect>
                        </a14:imgLayer>
                      </a14:imgProps>
                    </a:ext>
                    <a:ext uri="{28A0092B-C50C-407E-A947-70E740481C1C}">
                      <a14:useLocalDpi xmlns:a14="http://schemas.microsoft.com/office/drawing/2010/main"/>
                    </a:ext>
                  </a:extLst>
                </a:blip>
                <a:stretch>
                  <a:fillRect/>
                </a:stretch>
              </p:blipFill>
              <p:spPr>
                <a:xfrm flipH="1">
                  <a:off x="5274372" y="1229090"/>
                  <a:ext cx="719795" cy="719795"/>
                </a:xfrm>
                <a:prstGeom prst="rect">
                  <a:avLst/>
                </a:prstGeom>
              </p:spPr>
            </p:pic>
          </p:grpSp>
          <p:pic>
            <p:nvPicPr>
              <p:cNvPr id="68" name="図 67" descr="30571.png"/>
              <p:cNvPicPr>
                <a:picLocks noChangeAspect="1"/>
              </p:cNvPicPr>
              <p:nvPr/>
            </p:nvPicPr>
            <p:blipFill>
              <a:blip r:embed="rId14" cstate="screen">
                <a:duotone>
                  <a:schemeClr val="accent1">
                    <a:shade val="45000"/>
                    <a:satMod val="135000"/>
                  </a:schemeClr>
                  <a:prstClr val="white"/>
                </a:duotone>
                <a:alphaModFix/>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a:ext>
                </a:extLst>
              </a:blip>
              <a:stretch>
                <a:fillRect/>
              </a:stretch>
            </p:blipFill>
            <p:spPr>
              <a:xfrm>
                <a:off x="4855156" y="647548"/>
                <a:ext cx="994891" cy="994891"/>
              </a:xfrm>
              <a:prstGeom prst="rect">
                <a:avLst/>
              </a:prstGeom>
            </p:spPr>
          </p:pic>
        </p:grpSp>
        <p:sp>
          <p:nvSpPr>
            <p:cNvPr id="66" name="角丸四角形 65"/>
            <p:cNvSpPr/>
            <p:nvPr/>
          </p:nvSpPr>
          <p:spPr>
            <a:xfrm>
              <a:off x="7390543" y="235803"/>
              <a:ext cx="1648770" cy="903451"/>
            </a:xfrm>
            <a:prstGeom prst="roundRect">
              <a:avLst>
                <a:gd name="adj" fmla="val 0"/>
              </a:avLst>
            </a:prstGeom>
            <a:noFill/>
            <a:ln w="38100"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bg1"/>
                  </a:solidFill>
                </a:rPr>
                <a:t>時間・空間シェア</a:t>
              </a:r>
              <a:endParaRPr kumimoji="1" lang="en-US" altLang="ja-JP" dirty="0" smtClean="0">
                <a:solidFill>
                  <a:schemeClr val="bg1"/>
                </a:solidFill>
              </a:endParaRPr>
            </a:p>
          </p:txBody>
        </p:sp>
      </p:grpSp>
    </p:spTree>
    <p:extLst>
      <p:ext uri="{BB962C8B-B14F-4D97-AF65-F5344CB8AC3E}">
        <p14:creationId xmlns:p14="http://schemas.microsoft.com/office/powerpoint/2010/main" val="3740631457"/>
      </p:ext>
    </p:extLst>
  </p:cSld>
  <p:clrMapOvr>
    <a:masterClrMapping/>
  </p:clrMapOvr>
  <p:transition xmlns:p14="http://schemas.microsoft.com/office/powerpoint/2010/main" spd="slow">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既定のテーマ">
  <a:themeElements>
    <a:clrScheme name="発表">
      <a:dk1>
        <a:srgbClr val="191919"/>
      </a:dk1>
      <a:lt1>
        <a:srgbClr val="FFFFFF"/>
      </a:lt1>
      <a:dk2>
        <a:srgbClr val="59BEE8"/>
      </a:dk2>
      <a:lt2>
        <a:srgbClr val="007BFF"/>
      </a:lt2>
      <a:accent1>
        <a:srgbClr val="FF71A3"/>
      </a:accent1>
      <a:accent2>
        <a:srgbClr val="F1A400"/>
      </a:accent2>
      <a:accent3>
        <a:srgbClr val="FBEC85"/>
      </a:accent3>
      <a:accent4>
        <a:srgbClr val="D2C2F1"/>
      </a:accent4>
      <a:accent5>
        <a:srgbClr val="DB91F2"/>
      </a:accent5>
      <a:accent6>
        <a:srgbClr val="9D67D1"/>
      </a:accent6>
      <a:hlink>
        <a:srgbClr val="358ED9"/>
      </a:hlink>
      <a:folHlink>
        <a:srgbClr val="79ACE7"/>
      </a:folHlink>
    </a:clrScheme>
    <a:fontScheme name="インスピレーション">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E3ED"/>
        </a:solidFill>
        <a:ln>
          <a:noFill/>
        </a:ln>
        <a:effectLst/>
      </a:spPr>
      <a:bodyPr rtlCol="0" anchor="ct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発表">
    <a:dk1>
      <a:srgbClr val="191919"/>
    </a:dk1>
    <a:lt1>
      <a:srgbClr val="FFFFFF"/>
    </a:lt1>
    <a:dk2>
      <a:srgbClr val="59BEE8"/>
    </a:dk2>
    <a:lt2>
      <a:srgbClr val="007BFF"/>
    </a:lt2>
    <a:accent1>
      <a:srgbClr val="FF71A3"/>
    </a:accent1>
    <a:accent2>
      <a:srgbClr val="F1A400"/>
    </a:accent2>
    <a:accent3>
      <a:srgbClr val="FBEC85"/>
    </a:accent3>
    <a:accent4>
      <a:srgbClr val="D2C2F1"/>
    </a:accent4>
    <a:accent5>
      <a:srgbClr val="DB91F2"/>
    </a:accent5>
    <a:accent6>
      <a:srgbClr val="9D67D1"/>
    </a:accent6>
    <a:hlink>
      <a:srgbClr val="358ED9"/>
    </a:hlink>
    <a:folHlink>
      <a:srgbClr val="79ACE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ピクセル">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19365</TotalTime>
  <Words>2159</Words>
  <Application>Microsoft Macintosh PowerPoint</Application>
  <PresentationFormat>画面に合わせる (4:3)</PresentationFormat>
  <Paragraphs>589</Paragraphs>
  <Slides>46</Slides>
  <Notes>3</Notes>
  <HiddenSlides>13</HiddenSlides>
  <MMClips>0</MMClips>
  <ScaleCrop>false</ScaleCrop>
  <HeadingPairs>
    <vt:vector size="4" baseType="variant">
      <vt:variant>
        <vt:lpstr>テーマ</vt:lpstr>
      </vt:variant>
      <vt:variant>
        <vt:i4>1</vt:i4>
      </vt:variant>
      <vt:variant>
        <vt:lpstr>スライド タイトル</vt:lpstr>
      </vt:variant>
      <vt:variant>
        <vt:i4>46</vt:i4>
      </vt:variant>
    </vt:vector>
  </HeadingPairs>
  <TitlesOfParts>
    <vt:vector size="47" baseType="lpstr">
      <vt:lpstr>既定のテーマ</vt:lpstr>
      <vt:lpstr>PowerPoint プレゼンテーション</vt:lpstr>
      <vt:lpstr>PowerPoint プレゼンテーション</vt:lpstr>
      <vt:lpstr>PowerPoint プレゼンテーション</vt:lpstr>
      <vt:lpstr>都市の理想像</vt:lpstr>
      <vt:lpstr>都市の理想像</vt:lpstr>
      <vt:lpstr>分野別構想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進む中心市街地活性化事業</vt:lpstr>
      <vt:lpstr>水辺ステーション</vt:lpstr>
      <vt:lpstr>プロムナード土浦</vt:lpstr>
      <vt:lpstr>コンテナSt.土浦</vt:lpstr>
      <vt:lpstr>水辺ステーション</vt:lpstr>
      <vt:lpstr>PowerPoint プレゼンテーション</vt:lpstr>
      <vt:lpstr>福祉情報の不足</vt:lpstr>
      <vt:lpstr>将来的な人材不足</vt:lpstr>
      <vt:lpstr>つちうら福祉ナビ</vt:lpstr>
      <vt:lpstr>つちうら福祉ナビ＜情報共有＞</vt:lpstr>
      <vt:lpstr>つちうら福祉ナビ＜マッチング＞</vt:lpstr>
      <vt:lpstr>　     スキルシェア・アカデミー&lt;人材育成&gt;　</vt:lpstr>
      <vt:lpstr>つちうら福祉ナビ</vt:lpstr>
      <vt:lpstr>PowerPoint プレゼンテーション</vt:lpstr>
      <vt:lpstr>交通弱者の発生</vt:lpstr>
      <vt:lpstr>つちうライドシェア</vt:lpstr>
      <vt:lpstr>つちうライドシェア</vt:lpstr>
      <vt:lpstr>PowerPoint プレゼンテーション</vt:lpstr>
      <vt:lpstr>PowerPoint プレゼンテーション</vt:lpstr>
      <vt:lpstr>PowerPoint プレゼンテーション</vt:lpstr>
      <vt:lpstr>PowerPoint プレゼンテーション</vt:lpstr>
      <vt:lpstr>都市の理想像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スキルシェア・アカデミー</vt:lpstr>
      <vt:lpstr>つちうら福祉ナビ</vt:lpstr>
      <vt:lpstr>PowerPoint プレゼンテーション</vt:lpstr>
      <vt:lpstr>PowerPoint プレゼンテーション</vt:lpstr>
      <vt:lpstr>参考文献</vt:lpstr>
      <vt:lpstr>つちうライドシェア</vt:lpstr>
    </vt:vector>
  </TitlesOfParts>
  <Company>筑波大学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Sharing City Tsuchiura</dc:title>
  <dc:creator>須賀 佑実子</dc:creator>
  <cp:lastModifiedBy>須賀 佑実子</cp:lastModifiedBy>
  <cp:revision>522</cp:revision>
  <cp:lastPrinted>2017-02-03T09:07:18Z</cp:lastPrinted>
  <dcterms:created xsi:type="dcterms:W3CDTF">2016-12-30T07:11:40Z</dcterms:created>
  <dcterms:modified xsi:type="dcterms:W3CDTF">2017-02-09T12:13:25Z</dcterms:modified>
</cp:coreProperties>
</file>