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4"/>
  </p:notesMasterIdLst>
  <p:handoutMasterIdLst>
    <p:handoutMasterId r:id="rId75"/>
  </p:handoutMasterIdLst>
  <p:sldIdLst>
    <p:sldId id="256" r:id="rId2"/>
    <p:sldId id="488" r:id="rId3"/>
    <p:sldId id="494" r:id="rId4"/>
    <p:sldId id="338" r:id="rId5"/>
    <p:sldId id="340" r:id="rId6"/>
    <p:sldId id="386" r:id="rId7"/>
    <p:sldId id="495" r:id="rId8"/>
    <p:sldId id="392" r:id="rId9"/>
    <p:sldId id="395" r:id="rId10"/>
    <p:sldId id="484" r:id="rId11"/>
    <p:sldId id="405" r:id="rId12"/>
    <p:sldId id="406" r:id="rId13"/>
    <p:sldId id="444" r:id="rId14"/>
    <p:sldId id="445" r:id="rId15"/>
    <p:sldId id="414" r:id="rId16"/>
    <p:sldId id="415" r:id="rId17"/>
    <p:sldId id="467" r:id="rId18"/>
    <p:sldId id="468" r:id="rId19"/>
    <p:sldId id="396" r:id="rId20"/>
    <p:sldId id="398" r:id="rId21"/>
    <p:sldId id="397" r:id="rId22"/>
    <p:sldId id="410" r:id="rId23"/>
    <p:sldId id="411" r:id="rId24"/>
    <p:sldId id="420" r:id="rId25"/>
    <p:sldId id="421" r:id="rId26"/>
    <p:sldId id="469" r:id="rId27"/>
    <p:sldId id="470" r:id="rId28"/>
    <p:sldId id="422" r:id="rId29"/>
    <p:sldId id="459" r:id="rId30"/>
    <p:sldId id="460" r:id="rId31"/>
    <p:sldId id="462" r:id="rId32"/>
    <p:sldId id="471" r:id="rId33"/>
    <p:sldId id="472" r:id="rId34"/>
    <p:sldId id="399" r:id="rId35"/>
    <p:sldId id="401" r:id="rId36"/>
    <p:sldId id="400" r:id="rId37"/>
    <p:sldId id="412" r:id="rId38"/>
    <p:sldId id="413" r:id="rId39"/>
    <p:sldId id="418" r:id="rId40"/>
    <p:sldId id="419" r:id="rId41"/>
    <p:sldId id="473" r:id="rId42"/>
    <p:sldId id="474" r:id="rId43"/>
    <p:sldId id="402" r:id="rId44"/>
    <p:sldId id="404" r:id="rId45"/>
    <p:sldId id="489" r:id="rId46"/>
    <p:sldId id="407" r:id="rId47"/>
    <p:sldId id="408" r:id="rId48"/>
    <p:sldId id="490" r:id="rId49"/>
    <p:sldId id="417" r:id="rId50"/>
    <p:sldId id="475" r:id="rId51"/>
    <p:sldId id="492" r:id="rId52"/>
    <p:sldId id="493" r:id="rId53"/>
    <p:sldId id="476" r:id="rId54"/>
    <p:sldId id="491" r:id="rId55"/>
    <p:sldId id="390" r:id="rId56"/>
    <p:sldId id="487" r:id="rId57"/>
    <p:sldId id="391" r:id="rId58"/>
    <p:sldId id="477" r:id="rId59"/>
    <p:sldId id="480" r:id="rId60"/>
    <p:sldId id="479" r:id="rId61"/>
    <p:sldId id="465" r:id="rId62"/>
    <p:sldId id="481" r:id="rId63"/>
    <p:sldId id="482" r:id="rId64"/>
    <p:sldId id="461" r:id="rId65"/>
    <p:sldId id="483" r:id="rId66"/>
    <p:sldId id="466" r:id="rId67"/>
    <p:sldId id="433" r:id="rId68"/>
    <p:sldId id="478" r:id="rId69"/>
    <p:sldId id="463" r:id="rId70"/>
    <p:sldId id="449" r:id="rId71"/>
    <p:sldId id="485" r:id="rId72"/>
    <p:sldId id="389"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5F16"/>
    <a:srgbClr val="ED7788"/>
    <a:srgbClr val="FFE1FF"/>
    <a:srgbClr val="FEC06E"/>
    <a:srgbClr val="FBBBCA"/>
    <a:srgbClr val="FA98A6"/>
    <a:srgbClr val="FBE585"/>
    <a:srgbClr val="DFA3EB"/>
    <a:srgbClr val="FED298"/>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09" autoAdjust="0"/>
    <p:restoredTop sz="82488" autoAdjust="0"/>
  </p:normalViewPr>
  <p:slideViewPr>
    <p:cSldViewPr snapToGrid="0">
      <p:cViewPr varScale="1">
        <p:scale>
          <a:sx n="96" d="100"/>
          <a:sy n="96" d="100"/>
        </p:scale>
        <p:origin x="1650"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5" d="100"/>
          <a:sy n="55" d="100"/>
        </p:scale>
        <p:origin x="190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600">
                <a:latin typeface="メイリオ" panose="020B0604030504040204" pitchFamily="50" charset="-128"/>
                <a:ea typeface="メイリオ" panose="020B0604030504040204" pitchFamily="50" charset="-128"/>
              </a:rPr>
              <a:t>耕作放棄地の割合</a:t>
            </a:r>
          </a:p>
        </c:rich>
      </c:tx>
      <c:layout>
        <c:manualLayout>
          <c:xMode val="edge"/>
          <c:yMode val="edge"/>
          <c:x val="0.25457875457875456"/>
          <c:y val="3.950616669487054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7769686952396258"/>
          <c:y val="0.18498157208674651"/>
          <c:w val="0.64849353014546651"/>
          <c:h val="0.69837753274617609"/>
        </c:manualLayout>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Lbls>
            <c:dLbl>
              <c:idx val="0"/>
              <c:layout>
                <c:manualLayout>
                  <c:x val="-0.17885148971763151"/>
                  <c:y val="-8.9415831334176202E-2"/>
                </c:manualLayout>
              </c:layout>
              <c:tx>
                <c:rich>
                  <a:bodyPr rot="0" spcFirstLastPara="1" vertOverflow="clip" horzOverflow="clip" vert="horz" wrap="square" lIns="38100" tIns="19050" rIns="38100" bIns="19050" anchor="ctr" anchorCtr="1">
                    <a:noAutofit/>
                  </a:bodyPr>
                  <a:lstStyle/>
                  <a:p>
                    <a:pPr>
                      <a:defRPr sz="1400" b="1" i="0" u="none" strike="noStrike" kern="1200" baseline="0">
                        <a:solidFill>
                          <a:schemeClr val="bg1">
                            <a:lumMod val="95000"/>
                          </a:schemeClr>
                        </a:solidFill>
                        <a:latin typeface="+mn-lt"/>
                        <a:ea typeface="+mn-ea"/>
                        <a:cs typeface="+mn-cs"/>
                      </a:defRPr>
                    </a:pPr>
                    <a:fld id="{46BEC806-B6BA-4764-B816-0F5519F2474C}" type="CATEGORYNAME">
                      <a:rPr lang="ja-JP" altLang="en-US" sz="1400" b="1">
                        <a:solidFill>
                          <a:schemeClr val="bg1">
                            <a:lumMod val="95000"/>
                          </a:schemeClr>
                        </a:solidFill>
                        <a:latin typeface="メイリオ" panose="020B0604030504040204" pitchFamily="50" charset="-128"/>
                        <a:ea typeface="メイリオ" panose="020B0604030504040204" pitchFamily="50" charset="-128"/>
                      </a:rPr>
                      <a:pPr>
                        <a:defRPr sz="1400" b="1">
                          <a:solidFill>
                            <a:schemeClr val="bg1">
                              <a:lumMod val="95000"/>
                            </a:schemeClr>
                          </a:solidFill>
                        </a:defRPr>
                      </a:pPr>
                      <a:t>[分類名]</a:t>
                    </a:fld>
                    <a:r>
                      <a:rPr lang="ja-JP" altLang="en-US" sz="1400" b="1" baseline="0" dirty="0">
                        <a:solidFill>
                          <a:schemeClr val="bg1">
                            <a:lumMod val="95000"/>
                          </a:schemeClr>
                        </a:solidFill>
                        <a:latin typeface="メイリオ" panose="020B0604030504040204" pitchFamily="50" charset="-128"/>
                        <a:ea typeface="メイリオ" panose="020B0604030504040204" pitchFamily="50" charset="-128"/>
                      </a:rPr>
                      <a:t>
</a:t>
                    </a:r>
                    <a:fld id="{9FCBE01C-7522-47E4-BCD3-2245A70A808A}" type="PERCENTAGE">
                      <a:rPr lang="en-US" altLang="ja-JP" sz="1400" b="1" baseline="0">
                        <a:solidFill>
                          <a:schemeClr val="bg1">
                            <a:lumMod val="95000"/>
                          </a:schemeClr>
                        </a:solidFill>
                        <a:latin typeface="メイリオ" panose="020B0604030504040204" pitchFamily="50" charset="-128"/>
                        <a:ea typeface="メイリオ" panose="020B0604030504040204" pitchFamily="50" charset="-128"/>
                      </a:rPr>
                      <a:pPr>
                        <a:defRPr sz="1400" b="1">
                          <a:solidFill>
                            <a:schemeClr val="bg1">
                              <a:lumMod val="95000"/>
                            </a:schemeClr>
                          </a:solidFill>
                        </a:defRPr>
                      </a:pPr>
                      <a:t>[パーセンテージ]</a:t>
                    </a:fld>
                    <a:endParaRPr lang="ja-JP" altLang="en-US" sz="1400" b="1" baseline="0" dirty="0">
                      <a:solidFill>
                        <a:schemeClr val="bg1">
                          <a:lumMod val="95000"/>
                        </a:schemeClr>
                      </a:solidFill>
                      <a:latin typeface="メイリオ" panose="020B0604030504040204" pitchFamily="50" charset="-128"/>
                      <a:ea typeface="メイリオ" panose="020B0604030504040204" pitchFamily="50" charset="-128"/>
                    </a:endParaRPr>
                  </a:p>
                </c:rich>
              </c:tx>
              <c:spPr>
                <a:noFill/>
                <a:ln w="9525" cap="flat" cmpd="sng" algn="ctr">
                  <a:noFill/>
                  <a:prstDash val="solid"/>
                  <a:round/>
                  <a:headEnd type="none" w="med" len="med"/>
                  <a:tailEnd type="none" w="med" len="med"/>
                </a:ln>
                <a:effectLst/>
              </c:spPr>
              <c:txPr>
                <a:bodyPr rot="0" spcFirstLastPara="1" vertOverflow="clip" horzOverflow="clip" vert="horz" wrap="square" lIns="38100" tIns="19050" rIns="38100" bIns="19050" anchor="ctr" anchorCtr="1">
                  <a:noAutofit/>
                </a:bodyPr>
                <a:lstStyle/>
                <a:p>
                  <a:pPr>
                    <a:defRPr sz="1400" b="1" i="0" u="none" strike="noStrike" kern="1200" baseline="0">
                      <a:solidFill>
                        <a:schemeClr val="bg1">
                          <a:lumMod val="95000"/>
                        </a:schemeClr>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22539"/>
                        <a:gd name="adj2" fmla="val 15922"/>
                      </a:avLst>
                    </a:prstGeom>
                    <a:noFill/>
                    <a:ln>
                      <a:noFill/>
                    </a:ln>
                  </c15:spPr>
                  <c15:layout>
                    <c:manualLayout>
                      <c:w val="0.32166392662455656"/>
                      <c:h val="0.43470252789695296"/>
                    </c:manualLayout>
                  </c15:layout>
                  <c15:dlblFieldTable/>
                  <c15:showDataLabelsRange val="0"/>
                </c:ext>
              </c:extLst>
            </c:dLbl>
            <c:dLbl>
              <c:idx val="1"/>
              <c:layout>
                <c:manualLayout>
                  <c:x val="0.16083571284358683"/>
                  <c:y val="8.5319788421146903E-2"/>
                </c:manualLayout>
              </c:layout>
              <c:tx>
                <c:rich>
                  <a:bodyPr rot="0" spcFirstLastPara="1" vertOverflow="clip" horzOverflow="clip" vert="horz" wrap="square" lIns="38100" tIns="19050" rIns="38100" bIns="19050" anchor="ctr" anchorCtr="1">
                    <a:noAutofit/>
                  </a:bodyPr>
                  <a:lstStyle/>
                  <a:p>
                    <a:pPr>
                      <a:defRPr sz="900" b="1" i="0" u="none" strike="noStrike" kern="1200" baseline="0">
                        <a:solidFill>
                          <a:schemeClr val="bg1">
                            <a:lumMod val="95000"/>
                          </a:schemeClr>
                        </a:solidFill>
                        <a:latin typeface="+mn-lt"/>
                        <a:ea typeface="+mn-ea"/>
                        <a:cs typeface="+mn-cs"/>
                      </a:defRPr>
                    </a:pPr>
                    <a:fld id="{BA4CC35B-8DA3-45B2-B74E-C205E9F45BC1}" type="CATEGORYNAME">
                      <a:rPr lang="ja-JP" altLang="en-US" sz="1200" b="0">
                        <a:solidFill>
                          <a:schemeClr val="bg1">
                            <a:lumMod val="95000"/>
                          </a:schemeClr>
                        </a:solidFill>
                        <a:latin typeface="メイリオ" panose="020B0604030504040204" pitchFamily="50" charset="-128"/>
                        <a:ea typeface="メイリオ" panose="020B0604030504040204" pitchFamily="50" charset="-128"/>
                      </a:rPr>
                      <a:pPr>
                        <a:defRPr b="1">
                          <a:solidFill>
                            <a:schemeClr val="bg1">
                              <a:lumMod val="95000"/>
                            </a:schemeClr>
                          </a:solidFill>
                        </a:defRPr>
                      </a:pPr>
                      <a:t>[分類名]</a:t>
                    </a:fld>
                    <a:r>
                      <a:rPr lang="ja-JP" altLang="en-US" sz="1200" b="0" baseline="0" dirty="0">
                        <a:solidFill>
                          <a:schemeClr val="bg1">
                            <a:lumMod val="95000"/>
                          </a:schemeClr>
                        </a:solidFill>
                        <a:latin typeface="メイリオ" panose="020B0604030504040204" pitchFamily="50" charset="-128"/>
                        <a:ea typeface="メイリオ" panose="020B0604030504040204" pitchFamily="50" charset="-128"/>
                      </a:rPr>
                      <a:t>
</a:t>
                    </a:r>
                    <a:fld id="{E9D1B79E-90E6-48B9-93E9-E2DEA58F9492}" type="PERCENTAGE">
                      <a:rPr lang="en-US" altLang="ja-JP" sz="1200" b="0" baseline="0">
                        <a:solidFill>
                          <a:schemeClr val="bg1">
                            <a:lumMod val="95000"/>
                          </a:schemeClr>
                        </a:solidFill>
                        <a:latin typeface="メイリオ" panose="020B0604030504040204" pitchFamily="50" charset="-128"/>
                        <a:ea typeface="メイリオ" panose="020B0604030504040204" pitchFamily="50" charset="-128"/>
                      </a:rPr>
                      <a:pPr>
                        <a:defRPr b="1">
                          <a:solidFill>
                            <a:schemeClr val="bg1">
                              <a:lumMod val="95000"/>
                            </a:schemeClr>
                          </a:solidFill>
                        </a:defRPr>
                      </a:pPr>
                      <a:t>[パーセンテージ]</a:t>
                    </a:fld>
                    <a:endParaRPr lang="ja-JP" altLang="en-US" sz="1200" b="0" baseline="0" dirty="0">
                      <a:solidFill>
                        <a:schemeClr val="bg1">
                          <a:lumMod val="95000"/>
                        </a:schemeClr>
                      </a:solidFill>
                      <a:latin typeface="メイリオ" panose="020B0604030504040204" pitchFamily="50" charset="-128"/>
                      <a:ea typeface="メイリオ" panose="020B0604030504040204" pitchFamily="50" charset="-128"/>
                    </a:endParaRPr>
                  </a:p>
                </c:rich>
              </c:tx>
              <c:spPr>
                <a:xfrm>
                  <a:off x="609600" y="1127111"/>
                  <a:ext cx="887836" cy="733427"/>
                </a:xfrm>
                <a:noFill/>
                <a:ln w="9525" cap="flat" cmpd="sng" algn="ctr">
                  <a:noFill/>
                  <a:prstDash val="solid"/>
                  <a:round/>
                  <a:headEnd type="none" w="med" len="med"/>
                  <a:tailEnd type="none" w="med" len="med"/>
                </a:ln>
                <a:effectLst/>
              </c:spPr>
              <c:txPr>
                <a:bodyPr rot="0" spcFirstLastPara="1" vertOverflow="clip" horzOverflow="clip" vert="horz" wrap="square" lIns="38100" tIns="19050" rIns="38100" bIns="19050" anchor="ctr" anchorCtr="1">
                  <a:noAutofit/>
                </a:bodyPr>
                <a:lstStyle/>
                <a:p>
                  <a:pPr>
                    <a:defRPr sz="900" b="1" i="0" u="none" strike="noStrike" kern="1200" baseline="0">
                      <a:solidFill>
                        <a:schemeClr val="bg1">
                          <a:lumMod val="95000"/>
                        </a:schemeClr>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20554"/>
                        <a:gd name="adj2" fmla="val 27977"/>
                      </a:avLst>
                    </a:prstGeom>
                    <a:noFill/>
                    <a:ln>
                      <a:noFill/>
                    </a:ln>
                  </c15:spPr>
                  <c15:layout>
                    <c:manualLayout>
                      <c:w val="0.3809699749069827"/>
                      <c:h val="0.43646164106750013"/>
                    </c:manualLayout>
                  </c15:layout>
                  <c15:dlblFieldTable/>
                  <c15:showDataLabelsRange val="0"/>
                </c:ext>
              </c:extLst>
            </c:dLbl>
            <c:spPr>
              <a:noFill/>
              <a:ln>
                <a:no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chemeClr val="bg1">
                        <a:lumMod val="95000"/>
                      </a:schemeClr>
                    </a:solidFill>
                    <a:latin typeface="+mn-lt"/>
                    <a:ea typeface="+mn-ea"/>
                    <a:cs typeface="+mn-cs"/>
                  </a:defRPr>
                </a:pPr>
                <a:endParaRPr lang="ja-JP"/>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Sheet1!$H$9:$H$10</c:f>
              <c:strCache>
                <c:ptCount val="2"/>
                <c:pt idx="0">
                  <c:v>新治中地区</c:v>
                </c:pt>
                <c:pt idx="1">
                  <c:v>その他７地区</c:v>
                </c:pt>
              </c:strCache>
            </c:strRef>
          </c:cat>
          <c:val>
            <c:numRef>
              <c:f>Sheet1!$I$9:$I$10</c:f>
              <c:numCache>
                <c:formatCode>General</c:formatCode>
                <c:ptCount val="2"/>
                <c:pt idx="0">
                  <c:v>106.6</c:v>
                </c:pt>
                <c:pt idx="1">
                  <c:v>84.5</c:v>
                </c:pt>
              </c:numCache>
            </c:numRef>
          </c:val>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8FDC4D-EE2C-4C6A-AC80-2DDB8BF5925F}" type="doc">
      <dgm:prSet loTypeId="urn:microsoft.com/office/officeart/2008/layout/CircleAccentTimeline" loCatId="process" qsTypeId="urn:microsoft.com/office/officeart/2005/8/quickstyle/simple1" qsCatId="simple" csTypeId="urn:microsoft.com/office/officeart/2005/8/colors/accent2_1" csCatId="accent2" phldr="1"/>
      <dgm:spPr/>
    </dgm:pt>
    <dgm:pt modelId="{179F2AB9-F808-4CB5-9DC9-6839EC55CB6D}">
      <dgm:prSet phldrT="[テキスト]" custT="1"/>
      <dgm:spPr/>
      <dgm:t>
        <a:bodyPr/>
        <a:lstStyle/>
        <a:p>
          <a:r>
            <a:rPr kumimoji="1" lang="ja-JP" altLang="en-US" sz="2400" b="1" dirty="0" smtClean="0">
              <a:solidFill>
                <a:srgbClr val="965F16"/>
              </a:solidFill>
            </a:rPr>
            <a:t>将来</a:t>
          </a:r>
          <a:r>
            <a:rPr kumimoji="1" lang="en-US" altLang="ja-JP" sz="2400" b="1" dirty="0" smtClean="0">
              <a:solidFill>
                <a:srgbClr val="965F16"/>
              </a:solidFill>
            </a:rPr>
            <a:t/>
          </a:r>
          <a:br>
            <a:rPr kumimoji="1" lang="en-US" altLang="ja-JP" sz="2400" b="1" dirty="0" smtClean="0">
              <a:solidFill>
                <a:srgbClr val="965F16"/>
              </a:solidFill>
            </a:rPr>
          </a:br>
          <a:r>
            <a:rPr kumimoji="1" lang="ja-JP" altLang="en-US" sz="2400" b="1" dirty="0" smtClean="0">
              <a:solidFill>
                <a:srgbClr val="965F16"/>
              </a:solidFill>
            </a:rPr>
            <a:t>都市像</a:t>
          </a:r>
          <a:endParaRPr kumimoji="1" lang="ja-JP" altLang="en-US" sz="2400" b="1" dirty="0">
            <a:solidFill>
              <a:srgbClr val="965F16"/>
            </a:solidFill>
          </a:endParaRPr>
        </a:p>
      </dgm:t>
    </dgm:pt>
    <dgm:pt modelId="{00E72852-E134-4F69-8A0A-F1099300219F}" type="parTrans" cxnId="{423525AA-35C8-458D-9C13-46B81F92C23B}">
      <dgm:prSet/>
      <dgm:spPr/>
      <dgm:t>
        <a:bodyPr/>
        <a:lstStyle/>
        <a:p>
          <a:endParaRPr kumimoji="1" lang="ja-JP" altLang="en-US" sz="3600" b="1">
            <a:solidFill>
              <a:srgbClr val="965F16"/>
            </a:solidFill>
          </a:endParaRPr>
        </a:p>
      </dgm:t>
    </dgm:pt>
    <dgm:pt modelId="{4F6B4175-4163-4134-ADB8-D5D583434C32}" type="sibTrans" cxnId="{423525AA-35C8-458D-9C13-46B81F92C23B}">
      <dgm:prSet/>
      <dgm:spPr/>
      <dgm:t>
        <a:bodyPr/>
        <a:lstStyle/>
        <a:p>
          <a:endParaRPr kumimoji="1" lang="ja-JP" altLang="en-US" sz="3600" b="1">
            <a:solidFill>
              <a:srgbClr val="965F16"/>
            </a:solidFill>
          </a:endParaRPr>
        </a:p>
      </dgm:t>
    </dgm:pt>
    <dgm:pt modelId="{EC282D0A-3ED2-42F8-B3FB-CA70CB12F546}">
      <dgm:prSet phldrT="[テキスト]" custT="1"/>
      <dgm:spPr/>
      <dgm:t>
        <a:bodyPr/>
        <a:lstStyle/>
        <a:p>
          <a:r>
            <a:rPr kumimoji="1" lang="ja-JP" altLang="en-US" sz="2400" b="1" dirty="0" smtClean="0">
              <a:solidFill>
                <a:srgbClr val="965F16"/>
              </a:solidFill>
            </a:rPr>
            <a:t>中央地区</a:t>
          </a:r>
          <a:endParaRPr kumimoji="1" lang="ja-JP" altLang="en-US" sz="2400" b="1" dirty="0">
            <a:solidFill>
              <a:srgbClr val="965F16"/>
            </a:solidFill>
          </a:endParaRPr>
        </a:p>
      </dgm:t>
    </dgm:pt>
    <dgm:pt modelId="{B8E6315A-1CE8-41A6-8AC0-C9989D1A8BDB}" type="parTrans" cxnId="{42CA33A7-0D1E-4898-A417-859AF080B0BB}">
      <dgm:prSet/>
      <dgm:spPr/>
      <dgm:t>
        <a:bodyPr/>
        <a:lstStyle/>
        <a:p>
          <a:endParaRPr kumimoji="1" lang="ja-JP" altLang="en-US" sz="3600" b="1">
            <a:solidFill>
              <a:srgbClr val="965F16"/>
            </a:solidFill>
          </a:endParaRPr>
        </a:p>
      </dgm:t>
    </dgm:pt>
    <dgm:pt modelId="{8AED2E2D-07D4-4A9A-B9F2-F1B616DB0B94}" type="sibTrans" cxnId="{42CA33A7-0D1E-4898-A417-859AF080B0BB}">
      <dgm:prSet/>
      <dgm:spPr/>
      <dgm:t>
        <a:bodyPr/>
        <a:lstStyle/>
        <a:p>
          <a:endParaRPr kumimoji="1" lang="ja-JP" altLang="en-US" sz="3600" b="1">
            <a:solidFill>
              <a:srgbClr val="965F16"/>
            </a:solidFill>
          </a:endParaRPr>
        </a:p>
      </dgm:t>
    </dgm:pt>
    <dgm:pt modelId="{BC2897E0-82ED-4CE7-818B-24F5A2AE7702}">
      <dgm:prSet phldrT="[テキスト]" custT="1"/>
      <dgm:spPr/>
      <dgm:t>
        <a:bodyPr/>
        <a:lstStyle/>
        <a:p>
          <a:r>
            <a:rPr kumimoji="1" lang="ja-JP" altLang="en-US" sz="2400" b="1" dirty="0" smtClean="0">
              <a:solidFill>
                <a:srgbClr val="965F16"/>
              </a:solidFill>
            </a:rPr>
            <a:t>新治地区</a:t>
          </a:r>
          <a:endParaRPr kumimoji="1" lang="ja-JP" altLang="en-US" sz="2400" b="1" dirty="0">
            <a:solidFill>
              <a:srgbClr val="965F16"/>
            </a:solidFill>
          </a:endParaRPr>
        </a:p>
      </dgm:t>
    </dgm:pt>
    <dgm:pt modelId="{3CF86364-729B-49AF-8DB7-65B830DF7CDB}" type="parTrans" cxnId="{F356A2E3-0820-40B1-9487-C977EC518FD1}">
      <dgm:prSet/>
      <dgm:spPr/>
      <dgm:t>
        <a:bodyPr/>
        <a:lstStyle/>
        <a:p>
          <a:endParaRPr kumimoji="1" lang="ja-JP" altLang="en-US" sz="3600" b="1">
            <a:solidFill>
              <a:srgbClr val="965F16"/>
            </a:solidFill>
          </a:endParaRPr>
        </a:p>
      </dgm:t>
    </dgm:pt>
    <dgm:pt modelId="{0B04F98B-B7BD-4799-AB1A-18944C154DE3}" type="sibTrans" cxnId="{F356A2E3-0820-40B1-9487-C977EC518FD1}">
      <dgm:prSet/>
      <dgm:spPr/>
      <dgm:t>
        <a:bodyPr/>
        <a:lstStyle/>
        <a:p>
          <a:endParaRPr kumimoji="1" lang="ja-JP" altLang="en-US" sz="3600" b="1">
            <a:solidFill>
              <a:srgbClr val="965F16"/>
            </a:solidFill>
          </a:endParaRPr>
        </a:p>
      </dgm:t>
    </dgm:pt>
    <dgm:pt modelId="{C99F6A3E-1077-464A-A698-EEC042AE4C1F}">
      <dgm:prSet phldrT="[テキスト]" custT="1"/>
      <dgm:spPr/>
      <dgm:t>
        <a:bodyPr/>
        <a:lstStyle/>
        <a:p>
          <a:r>
            <a:rPr kumimoji="1" lang="ja-JP" altLang="en-US" sz="2400" b="1" dirty="0" smtClean="0">
              <a:solidFill>
                <a:srgbClr val="965F16"/>
              </a:solidFill>
            </a:rPr>
            <a:t>北部地区</a:t>
          </a:r>
          <a:endParaRPr kumimoji="1" lang="ja-JP" altLang="en-US" sz="2400" b="1" dirty="0">
            <a:solidFill>
              <a:srgbClr val="965F16"/>
            </a:solidFill>
          </a:endParaRPr>
        </a:p>
      </dgm:t>
    </dgm:pt>
    <dgm:pt modelId="{4073BB52-7F7E-4B66-BCCF-CBE1DB5B6A5D}" type="parTrans" cxnId="{F800D7D7-1590-4BE9-8884-754A54C2A0EF}">
      <dgm:prSet/>
      <dgm:spPr/>
      <dgm:t>
        <a:bodyPr/>
        <a:lstStyle/>
        <a:p>
          <a:endParaRPr kumimoji="1" lang="ja-JP" altLang="en-US" sz="3600" b="1">
            <a:solidFill>
              <a:srgbClr val="965F16"/>
            </a:solidFill>
          </a:endParaRPr>
        </a:p>
      </dgm:t>
    </dgm:pt>
    <dgm:pt modelId="{B75F9630-A249-41A3-BF5F-04975BAF658C}" type="sibTrans" cxnId="{F800D7D7-1590-4BE9-8884-754A54C2A0EF}">
      <dgm:prSet/>
      <dgm:spPr/>
      <dgm:t>
        <a:bodyPr/>
        <a:lstStyle/>
        <a:p>
          <a:endParaRPr kumimoji="1" lang="ja-JP" altLang="en-US" sz="3600" b="1">
            <a:solidFill>
              <a:srgbClr val="965F16"/>
            </a:solidFill>
          </a:endParaRPr>
        </a:p>
      </dgm:t>
    </dgm:pt>
    <dgm:pt modelId="{CA2D58B1-1EA5-4BAD-93AF-68AEBDCA99CD}">
      <dgm:prSet phldrT="[テキスト]" custT="1"/>
      <dgm:spPr/>
      <dgm:t>
        <a:bodyPr/>
        <a:lstStyle/>
        <a:p>
          <a:r>
            <a:rPr kumimoji="1" lang="ja-JP" altLang="en-US" sz="2400" b="1" dirty="0" smtClean="0">
              <a:solidFill>
                <a:srgbClr val="965F16"/>
              </a:solidFill>
            </a:rPr>
            <a:t>南部地区</a:t>
          </a:r>
          <a:endParaRPr kumimoji="1" lang="ja-JP" altLang="en-US" sz="2400" b="1" dirty="0">
            <a:solidFill>
              <a:srgbClr val="965F16"/>
            </a:solidFill>
          </a:endParaRPr>
        </a:p>
      </dgm:t>
    </dgm:pt>
    <dgm:pt modelId="{8D513031-DA03-4677-8103-1696DD381210}" type="parTrans" cxnId="{6235CFCF-BFB7-42FF-9AC4-887995FB42CC}">
      <dgm:prSet/>
      <dgm:spPr/>
      <dgm:t>
        <a:bodyPr/>
        <a:lstStyle/>
        <a:p>
          <a:endParaRPr kumimoji="1" lang="ja-JP" altLang="en-US" sz="3600" b="1">
            <a:solidFill>
              <a:srgbClr val="965F16"/>
            </a:solidFill>
          </a:endParaRPr>
        </a:p>
      </dgm:t>
    </dgm:pt>
    <dgm:pt modelId="{97985634-CFBA-4652-9F3E-43BE493C4C08}" type="sibTrans" cxnId="{6235CFCF-BFB7-42FF-9AC4-887995FB42CC}">
      <dgm:prSet/>
      <dgm:spPr/>
      <dgm:t>
        <a:bodyPr/>
        <a:lstStyle/>
        <a:p>
          <a:endParaRPr kumimoji="1" lang="ja-JP" altLang="en-US" sz="3600" b="1">
            <a:solidFill>
              <a:srgbClr val="965F16"/>
            </a:solidFill>
          </a:endParaRPr>
        </a:p>
      </dgm:t>
    </dgm:pt>
    <dgm:pt modelId="{81E2D879-6603-4F74-8F16-8F562D604650}">
      <dgm:prSet phldrT="[テキスト]" custT="1"/>
      <dgm:spPr/>
      <dgm:t>
        <a:bodyPr/>
        <a:lstStyle/>
        <a:p>
          <a:r>
            <a:rPr kumimoji="1" lang="ja-JP" altLang="en-US" sz="2400" b="1" dirty="0" smtClean="0">
              <a:solidFill>
                <a:srgbClr val="965F16"/>
              </a:solidFill>
            </a:rPr>
            <a:t>霞ヶ浦</a:t>
          </a:r>
          <a:endParaRPr kumimoji="1" lang="ja-JP" altLang="en-US" sz="2400" b="1" dirty="0">
            <a:solidFill>
              <a:srgbClr val="965F16"/>
            </a:solidFill>
          </a:endParaRPr>
        </a:p>
      </dgm:t>
    </dgm:pt>
    <dgm:pt modelId="{9DAE8C90-CC9F-4B04-B65A-AEE529224306}" type="parTrans" cxnId="{1997D111-79E9-4CA3-868D-C1C111C141EE}">
      <dgm:prSet/>
      <dgm:spPr/>
      <dgm:t>
        <a:bodyPr/>
        <a:lstStyle/>
        <a:p>
          <a:endParaRPr kumimoji="1" lang="ja-JP" altLang="en-US" sz="3600" b="1">
            <a:solidFill>
              <a:srgbClr val="965F16"/>
            </a:solidFill>
          </a:endParaRPr>
        </a:p>
      </dgm:t>
    </dgm:pt>
    <dgm:pt modelId="{14676439-1716-4969-AE99-5BC42E2C4BAF}" type="sibTrans" cxnId="{1997D111-79E9-4CA3-868D-C1C111C141EE}">
      <dgm:prSet/>
      <dgm:spPr/>
      <dgm:t>
        <a:bodyPr/>
        <a:lstStyle/>
        <a:p>
          <a:endParaRPr kumimoji="1" lang="ja-JP" altLang="en-US" sz="3600" b="1">
            <a:solidFill>
              <a:srgbClr val="965F16"/>
            </a:solidFill>
          </a:endParaRPr>
        </a:p>
      </dgm:t>
    </dgm:pt>
    <dgm:pt modelId="{20B7238B-401A-4373-B9C2-E1512D36DE0E}">
      <dgm:prSet phldrT="[テキスト]" custT="1"/>
      <dgm:spPr/>
      <dgm:t>
        <a:bodyPr/>
        <a:lstStyle/>
        <a:p>
          <a:r>
            <a:rPr kumimoji="1" lang="ja-JP" altLang="en-US" sz="2400" b="1" dirty="0" smtClean="0">
              <a:solidFill>
                <a:srgbClr val="965F16"/>
              </a:solidFill>
            </a:rPr>
            <a:t>まとめ</a:t>
          </a:r>
          <a:endParaRPr kumimoji="1" lang="ja-JP" altLang="en-US" sz="2400" b="1" dirty="0">
            <a:solidFill>
              <a:srgbClr val="965F16"/>
            </a:solidFill>
          </a:endParaRPr>
        </a:p>
      </dgm:t>
    </dgm:pt>
    <dgm:pt modelId="{4B315D88-D996-4977-BE8D-24C4630A56B6}" type="parTrans" cxnId="{22CE680B-92C6-4C5F-9043-385A7E4D3345}">
      <dgm:prSet/>
      <dgm:spPr/>
      <dgm:t>
        <a:bodyPr/>
        <a:lstStyle/>
        <a:p>
          <a:endParaRPr kumimoji="1" lang="ja-JP" altLang="en-US" sz="3600" b="1">
            <a:solidFill>
              <a:srgbClr val="965F16"/>
            </a:solidFill>
          </a:endParaRPr>
        </a:p>
      </dgm:t>
    </dgm:pt>
    <dgm:pt modelId="{EDF3E3D8-AB2B-4F2C-AE6D-700AE3E277DE}" type="sibTrans" cxnId="{22CE680B-92C6-4C5F-9043-385A7E4D3345}">
      <dgm:prSet/>
      <dgm:spPr/>
      <dgm:t>
        <a:bodyPr/>
        <a:lstStyle/>
        <a:p>
          <a:endParaRPr kumimoji="1" lang="ja-JP" altLang="en-US" sz="3600" b="1">
            <a:solidFill>
              <a:srgbClr val="965F16"/>
            </a:solidFill>
          </a:endParaRPr>
        </a:p>
      </dgm:t>
    </dgm:pt>
    <dgm:pt modelId="{CC5B4BBA-230D-4C20-A62D-FF8E399FBB0A}" type="pres">
      <dgm:prSet presAssocID="{3F8FDC4D-EE2C-4C6A-AC80-2DDB8BF5925F}" presName="Name0" presStyleCnt="0">
        <dgm:presLayoutVars>
          <dgm:dir/>
        </dgm:presLayoutVars>
      </dgm:prSet>
      <dgm:spPr/>
    </dgm:pt>
    <dgm:pt modelId="{003A532A-A9F2-4439-8C54-83BC00FE8A88}" type="pres">
      <dgm:prSet presAssocID="{179F2AB9-F808-4CB5-9DC9-6839EC55CB6D}" presName="parComposite" presStyleCnt="0"/>
      <dgm:spPr/>
    </dgm:pt>
    <dgm:pt modelId="{8AC57847-C599-4BB6-B834-01A14F869417}" type="pres">
      <dgm:prSet presAssocID="{179F2AB9-F808-4CB5-9DC9-6839EC55CB6D}" presName="parBigCircle" presStyleLbl="node0" presStyleIdx="0" presStyleCnt="7"/>
      <dgm:spPr/>
    </dgm:pt>
    <dgm:pt modelId="{69926E42-7862-4219-AB39-FDCEB2FC1769}" type="pres">
      <dgm:prSet presAssocID="{179F2AB9-F808-4CB5-9DC9-6839EC55CB6D}" presName="parTx" presStyleLbl="revTx" presStyleIdx="0" presStyleCnt="7"/>
      <dgm:spPr/>
      <dgm:t>
        <a:bodyPr/>
        <a:lstStyle/>
        <a:p>
          <a:endParaRPr kumimoji="1" lang="ja-JP" altLang="en-US"/>
        </a:p>
      </dgm:t>
    </dgm:pt>
    <dgm:pt modelId="{753AF346-B5CE-4BC0-AAE2-AB2CBB645A3A}" type="pres">
      <dgm:prSet presAssocID="{179F2AB9-F808-4CB5-9DC9-6839EC55CB6D}" presName="bSpace" presStyleCnt="0"/>
      <dgm:spPr/>
    </dgm:pt>
    <dgm:pt modelId="{63378926-7253-4712-B216-F747F669A570}" type="pres">
      <dgm:prSet presAssocID="{179F2AB9-F808-4CB5-9DC9-6839EC55CB6D}" presName="parBackupNorm" presStyleCnt="0"/>
      <dgm:spPr/>
    </dgm:pt>
    <dgm:pt modelId="{9B90A2F2-FA32-452F-B885-FC9280F20689}" type="pres">
      <dgm:prSet presAssocID="{4F6B4175-4163-4134-ADB8-D5D583434C32}" presName="parSpace" presStyleCnt="0"/>
      <dgm:spPr/>
    </dgm:pt>
    <dgm:pt modelId="{18916C00-629B-4C51-986B-5991B03E6510}" type="pres">
      <dgm:prSet presAssocID="{EC282D0A-3ED2-42F8-B3FB-CA70CB12F546}" presName="parComposite" presStyleCnt="0"/>
      <dgm:spPr/>
    </dgm:pt>
    <dgm:pt modelId="{A5777297-82B1-4D8A-837B-7FD2068D2767}" type="pres">
      <dgm:prSet presAssocID="{EC282D0A-3ED2-42F8-B3FB-CA70CB12F546}" presName="parBigCircle" presStyleLbl="node0" presStyleIdx="1" presStyleCnt="7"/>
      <dgm:spPr/>
    </dgm:pt>
    <dgm:pt modelId="{A9606CFC-41D1-4BE8-9005-B8AFD2641C8A}" type="pres">
      <dgm:prSet presAssocID="{EC282D0A-3ED2-42F8-B3FB-CA70CB12F546}" presName="parTx" presStyleLbl="revTx" presStyleIdx="1" presStyleCnt="7"/>
      <dgm:spPr/>
      <dgm:t>
        <a:bodyPr/>
        <a:lstStyle/>
        <a:p>
          <a:endParaRPr kumimoji="1" lang="ja-JP" altLang="en-US"/>
        </a:p>
      </dgm:t>
    </dgm:pt>
    <dgm:pt modelId="{3CC6FA6C-FE55-4C3C-A4F0-CAB12CFDBDED}" type="pres">
      <dgm:prSet presAssocID="{EC282D0A-3ED2-42F8-B3FB-CA70CB12F546}" presName="bSpace" presStyleCnt="0"/>
      <dgm:spPr/>
    </dgm:pt>
    <dgm:pt modelId="{611CC9CC-C011-4835-855A-B42B26486872}" type="pres">
      <dgm:prSet presAssocID="{EC282D0A-3ED2-42F8-B3FB-CA70CB12F546}" presName="parBackupNorm" presStyleCnt="0"/>
      <dgm:spPr/>
    </dgm:pt>
    <dgm:pt modelId="{A1228929-30EE-4509-B28B-C14DC388D92E}" type="pres">
      <dgm:prSet presAssocID="{8AED2E2D-07D4-4A9A-B9F2-F1B616DB0B94}" presName="parSpace" presStyleCnt="0"/>
      <dgm:spPr/>
    </dgm:pt>
    <dgm:pt modelId="{E314AF1E-56E4-4742-8E4F-22A7AA23A922}" type="pres">
      <dgm:prSet presAssocID="{BC2897E0-82ED-4CE7-818B-24F5A2AE7702}" presName="parComposite" presStyleCnt="0"/>
      <dgm:spPr/>
    </dgm:pt>
    <dgm:pt modelId="{A0B8869B-0B49-4779-8DAE-BCDF64F873D0}" type="pres">
      <dgm:prSet presAssocID="{BC2897E0-82ED-4CE7-818B-24F5A2AE7702}" presName="parBigCircle" presStyleLbl="node0" presStyleIdx="2" presStyleCnt="7"/>
      <dgm:spPr/>
    </dgm:pt>
    <dgm:pt modelId="{A3BF44A6-5B1D-42B5-81B0-4EA1E62E17C0}" type="pres">
      <dgm:prSet presAssocID="{BC2897E0-82ED-4CE7-818B-24F5A2AE7702}" presName="parTx" presStyleLbl="revTx" presStyleIdx="2" presStyleCnt="7"/>
      <dgm:spPr/>
      <dgm:t>
        <a:bodyPr/>
        <a:lstStyle/>
        <a:p>
          <a:endParaRPr kumimoji="1" lang="ja-JP" altLang="en-US"/>
        </a:p>
      </dgm:t>
    </dgm:pt>
    <dgm:pt modelId="{674C2F1D-CBC7-48AB-802B-8D17EB74C48C}" type="pres">
      <dgm:prSet presAssocID="{BC2897E0-82ED-4CE7-818B-24F5A2AE7702}" presName="bSpace" presStyleCnt="0"/>
      <dgm:spPr/>
    </dgm:pt>
    <dgm:pt modelId="{A2758037-0A32-44B1-950B-21A0CE0FE706}" type="pres">
      <dgm:prSet presAssocID="{BC2897E0-82ED-4CE7-818B-24F5A2AE7702}" presName="parBackupNorm" presStyleCnt="0"/>
      <dgm:spPr/>
    </dgm:pt>
    <dgm:pt modelId="{D4270397-8531-4740-BA5A-CA89E9581251}" type="pres">
      <dgm:prSet presAssocID="{0B04F98B-B7BD-4799-AB1A-18944C154DE3}" presName="parSpace" presStyleCnt="0"/>
      <dgm:spPr/>
    </dgm:pt>
    <dgm:pt modelId="{409B3A26-3A58-444C-8ECD-A7F5B721878B}" type="pres">
      <dgm:prSet presAssocID="{C99F6A3E-1077-464A-A698-EEC042AE4C1F}" presName="parComposite" presStyleCnt="0"/>
      <dgm:spPr/>
    </dgm:pt>
    <dgm:pt modelId="{23D51B49-C1DF-4740-90E0-5F33687FE275}" type="pres">
      <dgm:prSet presAssocID="{C99F6A3E-1077-464A-A698-EEC042AE4C1F}" presName="parBigCircle" presStyleLbl="node0" presStyleIdx="3" presStyleCnt="7"/>
      <dgm:spPr/>
    </dgm:pt>
    <dgm:pt modelId="{62BF5443-18DC-4D0A-8AF2-803C95B07271}" type="pres">
      <dgm:prSet presAssocID="{C99F6A3E-1077-464A-A698-EEC042AE4C1F}" presName="parTx" presStyleLbl="revTx" presStyleIdx="3" presStyleCnt="7"/>
      <dgm:spPr/>
      <dgm:t>
        <a:bodyPr/>
        <a:lstStyle/>
        <a:p>
          <a:endParaRPr kumimoji="1" lang="ja-JP" altLang="en-US"/>
        </a:p>
      </dgm:t>
    </dgm:pt>
    <dgm:pt modelId="{6ADF2B8B-E133-460C-8B5D-182729423E92}" type="pres">
      <dgm:prSet presAssocID="{C99F6A3E-1077-464A-A698-EEC042AE4C1F}" presName="bSpace" presStyleCnt="0"/>
      <dgm:spPr/>
    </dgm:pt>
    <dgm:pt modelId="{A6048CE4-91E2-448D-8F53-485732C464C0}" type="pres">
      <dgm:prSet presAssocID="{C99F6A3E-1077-464A-A698-EEC042AE4C1F}" presName="parBackupNorm" presStyleCnt="0"/>
      <dgm:spPr/>
    </dgm:pt>
    <dgm:pt modelId="{D81F7406-82D9-4E22-94FA-022A8C3CE0AF}" type="pres">
      <dgm:prSet presAssocID="{B75F9630-A249-41A3-BF5F-04975BAF658C}" presName="parSpace" presStyleCnt="0"/>
      <dgm:spPr/>
    </dgm:pt>
    <dgm:pt modelId="{AC79E2DF-987C-4AA3-B50A-24A9DEA93483}" type="pres">
      <dgm:prSet presAssocID="{CA2D58B1-1EA5-4BAD-93AF-68AEBDCA99CD}" presName="parComposite" presStyleCnt="0"/>
      <dgm:spPr/>
    </dgm:pt>
    <dgm:pt modelId="{80EB388F-F929-4E88-8974-63BEDB92D13C}" type="pres">
      <dgm:prSet presAssocID="{CA2D58B1-1EA5-4BAD-93AF-68AEBDCA99CD}" presName="parBigCircle" presStyleLbl="node0" presStyleIdx="4" presStyleCnt="7"/>
      <dgm:spPr/>
    </dgm:pt>
    <dgm:pt modelId="{FF3B09AD-E89E-4CE9-BD88-81991D1A54FD}" type="pres">
      <dgm:prSet presAssocID="{CA2D58B1-1EA5-4BAD-93AF-68AEBDCA99CD}" presName="parTx" presStyleLbl="revTx" presStyleIdx="4" presStyleCnt="7"/>
      <dgm:spPr/>
      <dgm:t>
        <a:bodyPr/>
        <a:lstStyle/>
        <a:p>
          <a:endParaRPr kumimoji="1" lang="ja-JP" altLang="en-US"/>
        </a:p>
      </dgm:t>
    </dgm:pt>
    <dgm:pt modelId="{3BC683C5-0BB7-4A07-A132-58CCFC7BFFF3}" type="pres">
      <dgm:prSet presAssocID="{CA2D58B1-1EA5-4BAD-93AF-68AEBDCA99CD}" presName="bSpace" presStyleCnt="0"/>
      <dgm:spPr/>
    </dgm:pt>
    <dgm:pt modelId="{BDCACA4C-FF69-4E65-B3CF-522E61AA7AA8}" type="pres">
      <dgm:prSet presAssocID="{CA2D58B1-1EA5-4BAD-93AF-68AEBDCA99CD}" presName="parBackupNorm" presStyleCnt="0"/>
      <dgm:spPr/>
    </dgm:pt>
    <dgm:pt modelId="{8CE0094D-BCC7-4A2B-A77E-DF991AF6A248}" type="pres">
      <dgm:prSet presAssocID="{97985634-CFBA-4652-9F3E-43BE493C4C08}" presName="parSpace" presStyleCnt="0"/>
      <dgm:spPr/>
    </dgm:pt>
    <dgm:pt modelId="{B0F0A1B2-39F9-4C4B-8733-7C906425B112}" type="pres">
      <dgm:prSet presAssocID="{81E2D879-6603-4F74-8F16-8F562D604650}" presName="parComposite" presStyleCnt="0"/>
      <dgm:spPr/>
    </dgm:pt>
    <dgm:pt modelId="{594F90C9-A94C-4F1E-9CA8-1F43BF345EE9}" type="pres">
      <dgm:prSet presAssocID="{81E2D879-6603-4F74-8F16-8F562D604650}" presName="parBigCircle" presStyleLbl="node0" presStyleIdx="5" presStyleCnt="7"/>
      <dgm:spPr/>
    </dgm:pt>
    <dgm:pt modelId="{B1A8E5BE-2014-4531-BCDF-57FD1DE147A5}" type="pres">
      <dgm:prSet presAssocID="{81E2D879-6603-4F74-8F16-8F562D604650}" presName="parTx" presStyleLbl="revTx" presStyleIdx="5" presStyleCnt="7"/>
      <dgm:spPr/>
      <dgm:t>
        <a:bodyPr/>
        <a:lstStyle/>
        <a:p>
          <a:endParaRPr kumimoji="1" lang="ja-JP" altLang="en-US"/>
        </a:p>
      </dgm:t>
    </dgm:pt>
    <dgm:pt modelId="{5CB89DF3-9F51-4910-8F7B-7F96F0BFE82F}" type="pres">
      <dgm:prSet presAssocID="{81E2D879-6603-4F74-8F16-8F562D604650}" presName="bSpace" presStyleCnt="0"/>
      <dgm:spPr/>
    </dgm:pt>
    <dgm:pt modelId="{FC60E01D-0E18-4846-9238-CA83F8B07275}" type="pres">
      <dgm:prSet presAssocID="{81E2D879-6603-4F74-8F16-8F562D604650}" presName="parBackupNorm" presStyleCnt="0"/>
      <dgm:spPr/>
    </dgm:pt>
    <dgm:pt modelId="{2D19DD99-81B5-4F7C-84D4-BFF64A9CABE0}" type="pres">
      <dgm:prSet presAssocID="{14676439-1716-4969-AE99-5BC42E2C4BAF}" presName="parSpace" presStyleCnt="0"/>
      <dgm:spPr/>
    </dgm:pt>
    <dgm:pt modelId="{AA2F3907-CC6C-4965-A195-08173F02FAB4}" type="pres">
      <dgm:prSet presAssocID="{20B7238B-401A-4373-B9C2-E1512D36DE0E}" presName="parComposite" presStyleCnt="0"/>
      <dgm:spPr/>
    </dgm:pt>
    <dgm:pt modelId="{9059D090-1738-44F2-ACC1-58AF2691C6B2}" type="pres">
      <dgm:prSet presAssocID="{20B7238B-401A-4373-B9C2-E1512D36DE0E}" presName="parBigCircle" presStyleLbl="node0" presStyleIdx="6" presStyleCnt="7"/>
      <dgm:spPr/>
    </dgm:pt>
    <dgm:pt modelId="{9E6F4DA9-14A6-4229-B903-E5F8BB1A219C}" type="pres">
      <dgm:prSet presAssocID="{20B7238B-401A-4373-B9C2-E1512D36DE0E}" presName="parTx" presStyleLbl="revTx" presStyleIdx="6" presStyleCnt="7"/>
      <dgm:spPr/>
      <dgm:t>
        <a:bodyPr/>
        <a:lstStyle/>
        <a:p>
          <a:endParaRPr kumimoji="1" lang="ja-JP" altLang="en-US"/>
        </a:p>
      </dgm:t>
    </dgm:pt>
    <dgm:pt modelId="{2880411D-EC9A-401E-9907-E8B6C5C5237B}" type="pres">
      <dgm:prSet presAssocID="{20B7238B-401A-4373-B9C2-E1512D36DE0E}" presName="bSpace" presStyleCnt="0"/>
      <dgm:spPr/>
    </dgm:pt>
    <dgm:pt modelId="{23FC002E-DE3F-4B42-932D-DD375AD3268D}" type="pres">
      <dgm:prSet presAssocID="{20B7238B-401A-4373-B9C2-E1512D36DE0E}" presName="parBackupNorm" presStyleCnt="0"/>
      <dgm:spPr/>
    </dgm:pt>
    <dgm:pt modelId="{8E824074-089E-4C03-B835-370B7BC6AB8F}" type="pres">
      <dgm:prSet presAssocID="{EDF3E3D8-AB2B-4F2C-AE6D-700AE3E277DE}" presName="parSpace" presStyleCnt="0"/>
      <dgm:spPr/>
    </dgm:pt>
  </dgm:ptLst>
  <dgm:cxnLst>
    <dgm:cxn modelId="{34643C8C-DF18-42D2-B814-B4F64BC1042E}" type="presOf" srcId="{179F2AB9-F808-4CB5-9DC9-6839EC55CB6D}" destId="{69926E42-7862-4219-AB39-FDCEB2FC1769}" srcOrd="0" destOrd="0" presId="urn:microsoft.com/office/officeart/2008/layout/CircleAccentTimeline"/>
    <dgm:cxn modelId="{81FF5834-7F60-479A-B345-509C282495E8}" type="presOf" srcId="{BC2897E0-82ED-4CE7-818B-24F5A2AE7702}" destId="{A3BF44A6-5B1D-42B5-81B0-4EA1E62E17C0}" srcOrd="0" destOrd="0" presId="urn:microsoft.com/office/officeart/2008/layout/CircleAccentTimeline"/>
    <dgm:cxn modelId="{368E4BBE-11B0-44E3-B92B-08093EF867BB}" type="presOf" srcId="{C99F6A3E-1077-464A-A698-EEC042AE4C1F}" destId="{62BF5443-18DC-4D0A-8AF2-803C95B07271}" srcOrd="0" destOrd="0" presId="urn:microsoft.com/office/officeart/2008/layout/CircleAccentTimeline"/>
    <dgm:cxn modelId="{DB193629-005F-436A-9E25-07F95D731899}" type="presOf" srcId="{3F8FDC4D-EE2C-4C6A-AC80-2DDB8BF5925F}" destId="{CC5B4BBA-230D-4C20-A62D-FF8E399FBB0A}" srcOrd="0" destOrd="0" presId="urn:microsoft.com/office/officeart/2008/layout/CircleAccentTimeline"/>
    <dgm:cxn modelId="{F356A2E3-0820-40B1-9487-C977EC518FD1}" srcId="{3F8FDC4D-EE2C-4C6A-AC80-2DDB8BF5925F}" destId="{BC2897E0-82ED-4CE7-818B-24F5A2AE7702}" srcOrd="2" destOrd="0" parTransId="{3CF86364-729B-49AF-8DB7-65B830DF7CDB}" sibTransId="{0B04F98B-B7BD-4799-AB1A-18944C154DE3}"/>
    <dgm:cxn modelId="{8783AA79-B0F6-42E0-8145-4C42886229F1}" type="presOf" srcId="{EC282D0A-3ED2-42F8-B3FB-CA70CB12F546}" destId="{A9606CFC-41D1-4BE8-9005-B8AFD2641C8A}" srcOrd="0" destOrd="0" presId="urn:microsoft.com/office/officeart/2008/layout/CircleAccentTimeline"/>
    <dgm:cxn modelId="{84B8F87D-E742-409B-B241-6E9782FFB788}" type="presOf" srcId="{81E2D879-6603-4F74-8F16-8F562D604650}" destId="{B1A8E5BE-2014-4531-BCDF-57FD1DE147A5}" srcOrd="0" destOrd="0" presId="urn:microsoft.com/office/officeart/2008/layout/CircleAccentTimeline"/>
    <dgm:cxn modelId="{6235CFCF-BFB7-42FF-9AC4-887995FB42CC}" srcId="{3F8FDC4D-EE2C-4C6A-AC80-2DDB8BF5925F}" destId="{CA2D58B1-1EA5-4BAD-93AF-68AEBDCA99CD}" srcOrd="4" destOrd="0" parTransId="{8D513031-DA03-4677-8103-1696DD381210}" sibTransId="{97985634-CFBA-4652-9F3E-43BE493C4C08}"/>
    <dgm:cxn modelId="{1997D111-79E9-4CA3-868D-C1C111C141EE}" srcId="{3F8FDC4D-EE2C-4C6A-AC80-2DDB8BF5925F}" destId="{81E2D879-6603-4F74-8F16-8F562D604650}" srcOrd="5" destOrd="0" parTransId="{9DAE8C90-CC9F-4B04-B65A-AEE529224306}" sibTransId="{14676439-1716-4969-AE99-5BC42E2C4BAF}"/>
    <dgm:cxn modelId="{22CE680B-92C6-4C5F-9043-385A7E4D3345}" srcId="{3F8FDC4D-EE2C-4C6A-AC80-2DDB8BF5925F}" destId="{20B7238B-401A-4373-B9C2-E1512D36DE0E}" srcOrd="6" destOrd="0" parTransId="{4B315D88-D996-4977-BE8D-24C4630A56B6}" sibTransId="{EDF3E3D8-AB2B-4F2C-AE6D-700AE3E277DE}"/>
    <dgm:cxn modelId="{595E3308-16E6-4140-A89B-28A9B3392A3D}" type="presOf" srcId="{20B7238B-401A-4373-B9C2-E1512D36DE0E}" destId="{9E6F4DA9-14A6-4229-B903-E5F8BB1A219C}" srcOrd="0" destOrd="0" presId="urn:microsoft.com/office/officeart/2008/layout/CircleAccentTimeline"/>
    <dgm:cxn modelId="{42CA33A7-0D1E-4898-A417-859AF080B0BB}" srcId="{3F8FDC4D-EE2C-4C6A-AC80-2DDB8BF5925F}" destId="{EC282D0A-3ED2-42F8-B3FB-CA70CB12F546}" srcOrd="1" destOrd="0" parTransId="{B8E6315A-1CE8-41A6-8AC0-C9989D1A8BDB}" sibTransId="{8AED2E2D-07D4-4A9A-B9F2-F1B616DB0B94}"/>
    <dgm:cxn modelId="{0159FF7E-1021-4336-8F9A-DB021BC84A3C}" type="presOf" srcId="{CA2D58B1-1EA5-4BAD-93AF-68AEBDCA99CD}" destId="{FF3B09AD-E89E-4CE9-BD88-81991D1A54FD}" srcOrd="0" destOrd="0" presId="urn:microsoft.com/office/officeart/2008/layout/CircleAccentTimeline"/>
    <dgm:cxn modelId="{F800D7D7-1590-4BE9-8884-754A54C2A0EF}" srcId="{3F8FDC4D-EE2C-4C6A-AC80-2DDB8BF5925F}" destId="{C99F6A3E-1077-464A-A698-EEC042AE4C1F}" srcOrd="3" destOrd="0" parTransId="{4073BB52-7F7E-4B66-BCCF-CBE1DB5B6A5D}" sibTransId="{B75F9630-A249-41A3-BF5F-04975BAF658C}"/>
    <dgm:cxn modelId="{423525AA-35C8-458D-9C13-46B81F92C23B}" srcId="{3F8FDC4D-EE2C-4C6A-AC80-2DDB8BF5925F}" destId="{179F2AB9-F808-4CB5-9DC9-6839EC55CB6D}" srcOrd="0" destOrd="0" parTransId="{00E72852-E134-4F69-8A0A-F1099300219F}" sibTransId="{4F6B4175-4163-4134-ADB8-D5D583434C32}"/>
    <dgm:cxn modelId="{8ABD36F5-817E-4F47-AFE9-BE64D2DBE503}" type="presParOf" srcId="{CC5B4BBA-230D-4C20-A62D-FF8E399FBB0A}" destId="{003A532A-A9F2-4439-8C54-83BC00FE8A88}" srcOrd="0" destOrd="0" presId="urn:microsoft.com/office/officeart/2008/layout/CircleAccentTimeline"/>
    <dgm:cxn modelId="{98DBA42B-E2AF-447C-876A-1595E0E4178B}" type="presParOf" srcId="{003A532A-A9F2-4439-8C54-83BC00FE8A88}" destId="{8AC57847-C599-4BB6-B834-01A14F869417}" srcOrd="0" destOrd="0" presId="urn:microsoft.com/office/officeart/2008/layout/CircleAccentTimeline"/>
    <dgm:cxn modelId="{2A70EF08-0B91-48B6-A86D-E876E9E74629}" type="presParOf" srcId="{003A532A-A9F2-4439-8C54-83BC00FE8A88}" destId="{69926E42-7862-4219-AB39-FDCEB2FC1769}" srcOrd="1" destOrd="0" presId="urn:microsoft.com/office/officeart/2008/layout/CircleAccentTimeline"/>
    <dgm:cxn modelId="{7003AA34-3E71-4CE2-97CC-6A94DEA7E51A}" type="presParOf" srcId="{003A532A-A9F2-4439-8C54-83BC00FE8A88}" destId="{753AF346-B5CE-4BC0-AAE2-AB2CBB645A3A}" srcOrd="2" destOrd="0" presId="urn:microsoft.com/office/officeart/2008/layout/CircleAccentTimeline"/>
    <dgm:cxn modelId="{7FB86AC3-3311-4F67-A938-F346408EFD42}" type="presParOf" srcId="{CC5B4BBA-230D-4C20-A62D-FF8E399FBB0A}" destId="{63378926-7253-4712-B216-F747F669A570}" srcOrd="1" destOrd="0" presId="urn:microsoft.com/office/officeart/2008/layout/CircleAccentTimeline"/>
    <dgm:cxn modelId="{3C415A3E-2892-4934-8130-9DF5897CEBD0}" type="presParOf" srcId="{CC5B4BBA-230D-4C20-A62D-FF8E399FBB0A}" destId="{9B90A2F2-FA32-452F-B885-FC9280F20689}" srcOrd="2" destOrd="0" presId="urn:microsoft.com/office/officeart/2008/layout/CircleAccentTimeline"/>
    <dgm:cxn modelId="{AA8F8DF8-C954-4BAD-B20C-7DBDA9D62AC7}" type="presParOf" srcId="{CC5B4BBA-230D-4C20-A62D-FF8E399FBB0A}" destId="{18916C00-629B-4C51-986B-5991B03E6510}" srcOrd="3" destOrd="0" presId="urn:microsoft.com/office/officeart/2008/layout/CircleAccentTimeline"/>
    <dgm:cxn modelId="{BADC7E0B-D68E-48E6-80CF-8A5550C9022F}" type="presParOf" srcId="{18916C00-629B-4C51-986B-5991B03E6510}" destId="{A5777297-82B1-4D8A-837B-7FD2068D2767}" srcOrd="0" destOrd="0" presId="urn:microsoft.com/office/officeart/2008/layout/CircleAccentTimeline"/>
    <dgm:cxn modelId="{36F5E9F6-E488-49E0-860C-D3C92ACE1280}" type="presParOf" srcId="{18916C00-629B-4C51-986B-5991B03E6510}" destId="{A9606CFC-41D1-4BE8-9005-B8AFD2641C8A}" srcOrd="1" destOrd="0" presId="urn:microsoft.com/office/officeart/2008/layout/CircleAccentTimeline"/>
    <dgm:cxn modelId="{365AAB94-25C2-48AA-B7C3-0F70B0E2C402}" type="presParOf" srcId="{18916C00-629B-4C51-986B-5991B03E6510}" destId="{3CC6FA6C-FE55-4C3C-A4F0-CAB12CFDBDED}" srcOrd="2" destOrd="0" presId="urn:microsoft.com/office/officeart/2008/layout/CircleAccentTimeline"/>
    <dgm:cxn modelId="{7B4C2533-D458-4623-A6B4-227704556969}" type="presParOf" srcId="{CC5B4BBA-230D-4C20-A62D-FF8E399FBB0A}" destId="{611CC9CC-C011-4835-855A-B42B26486872}" srcOrd="4" destOrd="0" presId="urn:microsoft.com/office/officeart/2008/layout/CircleAccentTimeline"/>
    <dgm:cxn modelId="{1F747158-111D-4F90-9071-50A6756775BF}" type="presParOf" srcId="{CC5B4BBA-230D-4C20-A62D-FF8E399FBB0A}" destId="{A1228929-30EE-4509-B28B-C14DC388D92E}" srcOrd="5" destOrd="0" presId="urn:microsoft.com/office/officeart/2008/layout/CircleAccentTimeline"/>
    <dgm:cxn modelId="{902EDCBA-CB26-4612-B9F4-CCDC6B412F00}" type="presParOf" srcId="{CC5B4BBA-230D-4C20-A62D-FF8E399FBB0A}" destId="{E314AF1E-56E4-4742-8E4F-22A7AA23A922}" srcOrd="6" destOrd="0" presId="urn:microsoft.com/office/officeart/2008/layout/CircleAccentTimeline"/>
    <dgm:cxn modelId="{2033F7EA-A901-4B03-A5A5-16E81747C3FF}" type="presParOf" srcId="{E314AF1E-56E4-4742-8E4F-22A7AA23A922}" destId="{A0B8869B-0B49-4779-8DAE-BCDF64F873D0}" srcOrd="0" destOrd="0" presId="urn:microsoft.com/office/officeart/2008/layout/CircleAccentTimeline"/>
    <dgm:cxn modelId="{6B8DCDAC-31DC-46ED-8421-59544A763934}" type="presParOf" srcId="{E314AF1E-56E4-4742-8E4F-22A7AA23A922}" destId="{A3BF44A6-5B1D-42B5-81B0-4EA1E62E17C0}" srcOrd="1" destOrd="0" presId="urn:microsoft.com/office/officeart/2008/layout/CircleAccentTimeline"/>
    <dgm:cxn modelId="{E479126F-FE01-4393-826C-4A234B99495C}" type="presParOf" srcId="{E314AF1E-56E4-4742-8E4F-22A7AA23A922}" destId="{674C2F1D-CBC7-48AB-802B-8D17EB74C48C}" srcOrd="2" destOrd="0" presId="urn:microsoft.com/office/officeart/2008/layout/CircleAccentTimeline"/>
    <dgm:cxn modelId="{B1AA863A-E892-422F-BB23-7BC02855B729}" type="presParOf" srcId="{CC5B4BBA-230D-4C20-A62D-FF8E399FBB0A}" destId="{A2758037-0A32-44B1-950B-21A0CE0FE706}" srcOrd="7" destOrd="0" presId="urn:microsoft.com/office/officeart/2008/layout/CircleAccentTimeline"/>
    <dgm:cxn modelId="{F6FBB567-FC6F-4EA3-B612-6F22CD409A13}" type="presParOf" srcId="{CC5B4BBA-230D-4C20-A62D-FF8E399FBB0A}" destId="{D4270397-8531-4740-BA5A-CA89E9581251}" srcOrd="8" destOrd="0" presId="urn:microsoft.com/office/officeart/2008/layout/CircleAccentTimeline"/>
    <dgm:cxn modelId="{5212CDF1-9D1C-4D2F-A991-6E64A0C958CB}" type="presParOf" srcId="{CC5B4BBA-230D-4C20-A62D-FF8E399FBB0A}" destId="{409B3A26-3A58-444C-8ECD-A7F5B721878B}" srcOrd="9" destOrd="0" presId="urn:microsoft.com/office/officeart/2008/layout/CircleAccentTimeline"/>
    <dgm:cxn modelId="{3F9AC56C-8D20-4479-A6EC-F60A1805CCA2}" type="presParOf" srcId="{409B3A26-3A58-444C-8ECD-A7F5B721878B}" destId="{23D51B49-C1DF-4740-90E0-5F33687FE275}" srcOrd="0" destOrd="0" presId="urn:microsoft.com/office/officeart/2008/layout/CircleAccentTimeline"/>
    <dgm:cxn modelId="{8F75C1DA-F2B0-4CC2-BFD1-7785F8221F8B}" type="presParOf" srcId="{409B3A26-3A58-444C-8ECD-A7F5B721878B}" destId="{62BF5443-18DC-4D0A-8AF2-803C95B07271}" srcOrd="1" destOrd="0" presId="urn:microsoft.com/office/officeart/2008/layout/CircleAccentTimeline"/>
    <dgm:cxn modelId="{44104489-CD87-44DC-9E60-E8BA400467B5}" type="presParOf" srcId="{409B3A26-3A58-444C-8ECD-A7F5B721878B}" destId="{6ADF2B8B-E133-460C-8B5D-182729423E92}" srcOrd="2" destOrd="0" presId="urn:microsoft.com/office/officeart/2008/layout/CircleAccentTimeline"/>
    <dgm:cxn modelId="{4BA345E3-B593-4F3A-BD6D-BA8C3F39AC26}" type="presParOf" srcId="{CC5B4BBA-230D-4C20-A62D-FF8E399FBB0A}" destId="{A6048CE4-91E2-448D-8F53-485732C464C0}" srcOrd="10" destOrd="0" presId="urn:microsoft.com/office/officeart/2008/layout/CircleAccentTimeline"/>
    <dgm:cxn modelId="{D36CDFF5-39EF-4239-8B5F-ED5FABB060DB}" type="presParOf" srcId="{CC5B4BBA-230D-4C20-A62D-FF8E399FBB0A}" destId="{D81F7406-82D9-4E22-94FA-022A8C3CE0AF}" srcOrd="11" destOrd="0" presId="urn:microsoft.com/office/officeart/2008/layout/CircleAccentTimeline"/>
    <dgm:cxn modelId="{8EB3C497-F306-42F7-91CC-58EF137F2EE4}" type="presParOf" srcId="{CC5B4BBA-230D-4C20-A62D-FF8E399FBB0A}" destId="{AC79E2DF-987C-4AA3-B50A-24A9DEA93483}" srcOrd="12" destOrd="0" presId="urn:microsoft.com/office/officeart/2008/layout/CircleAccentTimeline"/>
    <dgm:cxn modelId="{A6BD968F-18B0-491A-9EBC-932FCFDE905B}" type="presParOf" srcId="{AC79E2DF-987C-4AA3-B50A-24A9DEA93483}" destId="{80EB388F-F929-4E88-8974-63BEDB92D13C}" srcOrd="0" destOrd="0" presId="urn:microsoft.com/office/officeart/2008/layout/CircleAccentTimeline"/>
    <dgm:cxn modelId="{7C416F33-9C51-49B8-8857-D7909A8ED821}" type="presParOf" srcId="{AC79E2DF-987C-4AA3-B50A-24A9DEA93483}" destId="{FF3B09AD-E89E-4CE9-BD88-81991D1A54FD}" srcOrd="1" destOrd="0" presId="urn:microsoft.com/office/officeart/2008/layout/CircleAccentTimeline"/>
    <dgm:cxn modelId="{06B18981-7551-4C31-8CE8-612CD4BC1AAE}" type="presParOf" srcId="{AC79E2DF-987C-4AA3-B50A-24A9DEA93483}" destId="{3BC683C5-0BB7-4A07-A132-58CCFC7BFFF3}" srcOrd="2" destOrd="0" presId="urn:microsoft.com/office/officeart/2008/layout/CircleAccentTimeline"/>
    <dgm:cxn modelId="{74D75327-BC72-4E56-B878-41FC6BB7CEB6}" type="presParOf" srcId="{CC5B4BBA-230D-4C20-A62D-FF8E399FBB0A}" destId="{BDCACA4C-FF69-4E65-B3CF-522E61AA7AA8}" srcOrd="13" destOrd="0" presId="urn:microsoft.com/office/officeart/2008/layout/CircleAccentTimeline"/>
    <dgm:cxn modelId="{8F292DEC-C362-4F9E-9286-01A0010E558A}" type="presParOf" srcId="{CC5B4BBA-230D-4C20-A62D-FF8E399FBB0A}" destId="{8CE0094D-BCC7-4A2B-A77E-DF991AF6A248}" srcOrd="14" destOrd="0" presId="urn:microsoft.com/office/officeart/2008/layout/CircleAccentTimeline"/>
    <dgm:cxn modelId="{4B6DC661-2838-4416-B208-0B7670E47BD1}" type="presParOf" srcId="{CC5B4BBA-230D-4C20-A62D-FF8E399FBB0A}" destId="{B0F0A1B2-39F9-4C4B-8733-7C906425B112}" srcOrd="15" destOrd="0" presId="urn:microsoft.com/office/officeart/2008/layout/CircleAccentTimeline"/>
    <dgm:cxn modelId="{D482E4FE-86F7-4FD0-8344-65EDCFB646A5}" type="presParOf" srcId="{B0F0A1B2-39F9-4C4B-8733-7C906425B112}" destId="{594F90C9-A94C-4F1E-9CA8-1F43BF345EE9}" srcOrd="0" destOrd="0" presId="urn:microsoft.com/office/officeart/2008/layout/CircleAccentTimeline"/>
    <dgm:cxn modelId="{ADE7458A-E029-4AED-928C-7EC0D8A23013}" type="presParOf" srcId="{B0F0A1B2-39F9-4C4B-8733-7C906425B112}" destId="{B1A8E5BE-2014-4531-BCDF-57FD1DE147A5}" srcOrd="1" destOrd="0" presId="urn:microsoft.com/office/officeart/2008/layout/CircleAccentTimeline"/>
    <dgm:cxn modelId="{D033C191-5DFA-48FB-BF9C-D77555F00752}" type="presParOf" srcId="{B0F0A1B2-39F9-4C4B-8733-7C906425B112}" destId="{5CB89DF3-9F51-4910-8F7B-7F96F0BFE82F}" srcOrd="2" destOrd="0" presId="urn:microsoft.com/office/officeart/2008/layout/CircleAccentTimeline"/>
    <dgm:cxn modelId="{F80EE75D-396F-43E8-93AC-6851DCAA9040}" type="presParOf" srcId="{CC5B4BBA-230D-4C20-A62D-FF8E399FBB0A}" destId="{FC60E01D-0E18-4846-9238-CA83F8B07275}" srcOrd="16" destOrd="0" presId="urn:microsoft.com/office/officeart/2008/layout/CircleAccentTimeline"/>
    <dgm:cxn modelId="{83362174-539F-4253-BCEB-CFA016638921}" type="presParOf" srcId="{CC5B4BBA-230D-4C20-A62D-FF8E399FBB0A}" destId="{2D19DD99-81B5-4F7C-84D4-BFF64A9CABE0}" srcOrd="17" destOrd="0" presId="urn:microsoft.com/office/officeart/2008/layout/CircleAccentTimeline"/>
    <dgm:cxn modelId="{F21FC83F-E507-49B2-9C25-993B7ECDA82A}" type="presParOf" srcId="{CC5B4BBA-230D-4C20-A62D-FF8E399FBB0A}" destId="{AA2F3907-CC6C-4965-A195-08173F02FAB4}" srcOrd="18" destOrd="0" presId="urn:microsoft.com/office/officeart/2008/layout/CircleAccentTimeline"/>
    <dgm:cxn modelId="{50C6DD5E-5227-4679-B2C7-536C967E7165}" type="presParOf" srcId="{AA2F3907-CC6C-4965-A195-08173F02FAB4}" destId="{9059D090-1738-44F2-ACC1-58AF2691C6B2}" srcOrd="0" destOrd="0" presId="urn:microsoft.com/office/officeart/2008/layout/CircleAccentTimeline"/>
    <dgm:cxn modelId="{80E2A36A-8F04-48CB-BBA0-69FB7A83005A}" type="presParOf" srcId="{AA2F3907-CC6C-4965-A195-08173F02FAB4}" destId="{9E6F4DA9-14A6-4229-B903-E5F8BB1A219C}" srcOrd="1" destOrd="0" presId="urn:microsoft.com/office/officeart/2008/layout/CircleAccentTimeline"/>
    <dgm:cxn modelId="{4DCDA22B-5DB4-458D-BEE2-CD069A0A1937}" type="presParOf" srcId="{AA2F3907-CC6C-4965-A195-08173F02FAB4}" destId="{2880411D-EC9A-401E-9907-E8B6C5C5237B}" srcOrd="2" destOrd="0" presId="urn:microsoft.com/office/officeart/2008/layout/CircleAccentTimeline"/>
    <dgm:cxn modelId="{B3722802-85E5-43B7-93F8-2AD8C3DAC5C7}" type="presParOf" srcId="{CC5B4BBA-230D-4C20-A62D-FF8E399FBB0A}" destId="{23FC002E-DE3F-4B42-932D-DD375AD3268D}" srcOrd="19" destOrd="0" presId="urn:microsoft.com/office/officeart/2008/layout/CircleAccentTimeline"/>
    <dgm:cxn modelId="{F2367583-4C10-4B98-87C4-95D77716B924}" type="presParOf" srcId="{CC5B4BBA-230D-4C20-A62D-FF8E399FBB0A}" destId="{8E824074-089E-4C03-B835-370B7BC6AB8F}" srcOrd="20" destOrd="0" presId="urn:microsoft.com/office/officeart/2008/layout/CircleAccent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B8259E-83C4-4537-B83C-6626C7E86A5C}" type="doc">
      <dgm:prSet loTypeId="urn:microsoft.com/office/officeart/2005/8/layout/arrow2" loCatId="process" qsTypeId="urn:microsoft.com/office/officeart/2005/8/quickstyle/simple1" qsCatId="simple" csTypeId="urn:microsoft.com/office/officeart/2005/8/colors/accent4_5" csCatId="accent4" phldr="1"/>
      <dgm:spPr/>
    </dgm:pt>
    <dgm:pt modelId="{4E7DB556-D941-44B5-B0D7-153A0E3BA50C}">
      <dgm:prSet phldrT="[テキスト]" custT="1"/>
      <dgm:spPr/>
      <dgm:t>
        <a:bodyPr/>
        <a:lstStyle/>
        <a:p>
          <a:r>
            <a:rPr kumimoji="1" lang="ja-JP" altLang="en-US" sz="3600" dirty="0" smtClean="0">
              <a:solidFill>
                <a:srgbClr val="965F16"/>
              </a:solidFill>
            </a:rPr>
            <a:t>愛着</a:t>
          </a:r>
          <a:r>
            <a:rPr kumimoji="1" lang="ja-JP" altLang="en-US" sz="3000" dirty="0" smtClean="0">
              <a:solidFill>
                <a:srgbClr val="965F16"/>
              </a:solidFill>
            </a:rPr>
            <a:t>のもてるまち</a:t>
          </a:r>
          <a:endParaRPr kumimoji="1" lang="ja-JP" altLang="en-US" sz="3000" dirty="0">
            <a:solidFill>
              <a:srgbClr val="965F16"/>
            </a:solidFill>
          </a:endParaRPr>
        </a:p>
      </dgm:t>
    </dgm:pt>
    <dgm:pt modelId="{CEAEE219-8F43-434A-A2D4-673352BCA6C7}" type="parTrans" cxnId="{B158889B-6BD1-4397-8336-ACCCCF1DA2D0}">
      <dgm:prSet/>
      <dgm:spPr/>
      <dgm:t>
        <a:bodyPr/>
        <a:lstStyle/>
        <a:p>
          <a:endParaRPr kumimoji="1" lang="ja-JP" altLang="en-US"/>
        </a:p>
      </dgm:t>
    </dgm:pt>
    <dgm:pt modelId="{1B362435-A847-49B8-B513-AFD2FE3E59E5}" type="sibTrans" cxnId="{B158889B-6BD1-4397-8336-ACCCCF1DA2D0}">
      <dgm:prSet/>
      <dgm:spPr/>
      <dgm:t>
        <a:bodyPr/>
        <a:lstStyle/>
        <a:p>
          <a:endParaRPr kumimoji="1" lang="ja-JP" altLang="en-US"/>
        </a:p>
      </dgm:t>
    </dgm:pt>
    <dgm:pt modelId="{8C5B5A53-CACF-4482-8253-FBCE6AB2340F}">
      <dgm:prSet phldrT="[テキスト]" custT="1"/>
      <dgm:spPr/>
      <dgm:t>
        <a:bodyPr/>
        <a:lstStyle/>
        <a:p>
          <a:r>
            <a:rPr kumimoji="1" lang="ja-JP" altLang="en-US" sz="3600" dirty="0" smtClean="0">
              <a:solidFill>
                <a:srgbClr val="965F16"/>
              </a:solidFill>
            </a:rPr>
            <a:t>住民主体</a:t>
          </a:r>
          <a:r>
            <a:rPr kumimoji="1" lang="ja-JP" altLang="en-US" sz="3000" dirty="0" smtClean="0">
              <a:solidFill>
                <a:srgbClr val="965F16"/>
              </a:solidFill>
            </a:rPr>
            <a:t>のまち</a:t>
          </a:r>
          <a:endParaRPr kumimoji="1" lang="ja-JP" altLang="en-US" sz="3000" dirty="0">
            <a:solidFill>
              <a:srgbClr val="965F16"/>
            </a:solidFill>
          </a:endParaRPr>
        </a:p>
      </dgm:t>
    </dgm:pt>
    <dgm:pt modelId="{3E66572B-0DED-49D3-9CC6-EF5D06332977}" type="parTrans" cxnId="{48D2BF46-022F-4498-92E1-AA65F65DCB43}">
      <dgm:prSet/>
      <dgm:spPr/>
      <dgm:t>
        <a:bodyPr/>
        <a:lstStyle/>
        <a:p>
          <a:endParaRPr kumimoji="1" lang="ja-JP" altLang="en-US"/>
        </a:p>
      </dgm:t>
    </dgm:pt>
    <dgm:pt modelId="{FB068C86-818D-472E-9FCD-6039A065D18D}" type="sibTrans" cxnId="{48D2BF46-022F-4498-92E1-AA65F65DCB43}">
      <dgm:prSet/>
      <dgm:spPr/>
      <dgm:t>
        <a:bodyPr/>
        <a:lstStyle/>
        <a:p>
          <a:endParaRPr kumimoji="1" lang="ja-JP" altLang="en-US"/>
        </a:p>
      </dgm:t>
    </dgm:pt>
    <dgm:pt modelId="{CBED353B-C15C-4817-8D72-B011B0C7EF5E}" type="pres">
      <dgm:prSet presAssocID="{E7B8259E-83C4-4537-B83C-6626C7E86A5C}" presName="arrowDiagram" presStyleCnt="0">
        <dgm:presLayoutVars>
          <dgm:chMax val="5"/>
          <dgm:dir/>
          <dgm:resizeHandles val="exact"/>
        </dgm:presLayoutVars>
      </dgm:prSet>
      <dgm:spPr/>
    </dgm:pt>
    <dgm:pt modelId="{B991B24D-01FF-4FF0-AAEE-E89159B7103D}" type="pres">
      <dgm:prSet presAssocID="{E7B8259E-83C4-4537-B83C-6626C7E86A5C}" presName="arrow" presStyleLbl="bgShp" presStyleIdx="0" presStyleCnt="1" custScaleX="121441" custLinFactNeighborX="12798" custLinFactNeighborY="-2776"/>
      <dgm:spPr/>
    </dgm:pt>
    <dgm:pt modelId="{F761D34A-1488-4703-BA33-59DAFBEB1DB5}" type="pres">
      <dgm:prSet presAssocID="{E7B8259E-83C4-4537-B83C-6626C7E86A5C}" presName="arrowDiagram2" presStyleCnt="0"/>
      <dgm:spPr/>
    </dgm:pt>
    <dgm:pt modelId="{5BF1B5C5-A6A7-4884-B9D9-CFB4D3D44FFA}" type="pres">
      <dgm:prSet presAssocID="{4E7DB556-D941-44B5-B0D7-153A0E3BA50C}" presName="bullet2a" presStyleLbl="node1" presStyleIdx="0" presStyleCnt="2"/>
      <dgm:spPr/>
    </dgm:pt>
    <dgm:pt modelId="{01A564E1-233E-4CA8-8CA9-A897795E1332}" type="pres">
      <dgm:prSet presAssocID="{4E7DB556-D941-44B5-B0D7-153A0E3BA50C}" presName="textBox2a" presStyleLbl="revTx" presStyleIdx="0" presStyleCnt="2" custScaleX="214489" custScaleY="48216" custLinFactNeighborX="5478" custLinFactNeighborY="-13311">
        <dgm:presLayoutVars>
          <dgm:bulletEnabled val="1"/>
        </dgm:presLayoutVars>
      </dgm:prSet>
      <dgm:spPr/>
      <dgm:t>
        <a:bodyPr/>
        <a:lstStyle/>
        <a:p>
          <a:endParaRPr kumimoji="1" lang="ja-JP" altLang="en-US"/>
        </a:p>
      </dgm:t>
    </dgm:pt>
    <dgm:pt modelId="{323FB84E-9E5B-4AD5-BA68-11E856EA9E71}" type="pres">
      <dgm:prSet presAssocID="{8C5B5A53-CACF-4482-8253-FBCE6AB2340F}" presName="bullet2b" presStyleLbl="node1" presStyleIdx="1" presStyleCnt="2"/>
      <dgm:spPr/>
    </dgm:pt>
    <dgm:pt modelId="{AD0711AB-02F0-4B7D-8BB4-BD553D533F9B}" type="pres">
      <dgm:prSet presAssocID="{8C5B5A53-CACF-4482-8253-FBCE6AB2340F}" presName="textBox2b" presStyleLbl="revTx" presStyleIdx="1" presStyleCnt="2" custScaleX="170387" custScaleY="39792" custLinFactNeighborX="38533" custLinFactNeighborY="-28678">
        <dgm:presLayoutVars>
          <dgm:bulletEnabled val="1"/>
        </dgm:presLayoutVars>
      </dgm:prSet>
      <dgm:spPr/>
      <dgm:t>
        <a:bodyPr/>
        <a:lstStyle/>
        <a:p>
          <a:endParaRPr kumimoji="1" lang="ja-JP" altLang="en-US"/>
        </a:p>
      </dgm:t>
    </dgm:pt>
  </dgm:ptLst>
  <dgm:cxnLst>
    <dgm:cxn modelId="{48D2BF46-022F-4498-92E1-AA65F65DCB43}" srcId="{E7B8259E-83C4-4537-B83C-6626C7E86A5C}" destId="{8C5B5A53-CACF-4482-8253-FBCE6AB2340F}" srcOrd="1" destOrd="0" parTransId="{3E66572B-0DED-49D3-9CC6-EF5D06332977}" sibTransId="{FB068C86-818D-472E-9FCD-6039A065D18D}"/>
    <dgm:cxn modelId="{A869FB84-72BC-4DCD-9BB3-6F6EAA10A79B}" type="presOf" srcId="{4E7DB556-D941-44B5-B0D7-153A0E3BA50C}" destId="{01A564E1-233E-4CA8-8CA9-A897795E1332}" srcOrd="0" destOrd="0" presId="urn:microsoft.com/office/officeart/2005/8/layout/arrow2"/>
    <dgm:cxn modelId="{F89F512C-77AE-42ED-92BF-3CDB81A5B7C4}" type="presOf" srcId="{8C5B5A53-CACF-4482-8253-FBCE6AB2340F}" destId="{AD0711AB-02F0-4B7D-8BB4-BD553D533F9B}" srcOrd="0" destOrd="0" presId="urn:microsoft.com/office/officeart/2005/8/layout/arrow2"/>
    <dgm:cxn modelId="{B158889B-6BD1-4397-8336-ACCCCF1DA2D0}" srcId="{E7B8259E-83C4-4537-B83C-6626C7E86A5C}" destId="{4E7DB556-D941-44B5-B0D7-153A0E3BA50C}" srcOrd="0" destOrd="0" parTransId="{CEAEE219-8F43-434A-A2D4-673352BCA6C7}" sibTransId="{1B362435-A847-49B8-B513-AFD2FE3E59E5}"/>
    <dgm:cxn modelId="{DD08CAF6-D202-405A-8361-F48704D71824}" type="presOf" srcId="{E7B8259E-83C4-4537-B83C-6626C7E86A5C}" destId="{CBED353B-C15C-4817-8D72-B011B0C7EF5E}" srcOrd="0" destOrd="0" presId="urn:microsoft.com/office/officeart/2005/8/layout/arrow2"/>
    <dgm:cxn modelId="{64A811CF-D5B5-47C2-AB9F-FC6C032A2558}" type="presParOf" srcId="{CBED353B-C15C-4817-8D72-B011B0C7EF5E}" destId="{B991B24D-01FF-4FF0-AAEE-E89159B7103D}" srcOrd="0" destOrd="0" presId="urn:microsoft.com/office/officeart/2005/8/layout/arrow2"/>
    <dgm:cxn modelId="{2D4F041D-4AC3-456E-9997-80A7BA3CECE6}" type="presParOf" srcId="{CBED353B-C15C-4817-8D72-B011B0C7EF5E}" destId="{F761D34A-1488-4703-BA33-59DAFBEB1DB5}" srcOrd="1" destOrd="0" presId="urn:microsoft.com/office/officeart/2005/8/layout/arrow2"/>
    <dgm:cxn modelId="{E7BDE5B8-D656-43D5-BB1B-DD5A42B23EB5}" type="presParOf" srcId="{F761D34A-1488-4703-BA33-59DAFBEB1DB5}" destId="{5BF1B5C5-A6A7-4884-B9D9-CFB4D3D44FFA}" srcOrd="0" destOrd="0" presId="urn:microsoft.com/office/officeart/2005/8/layout/arrow2"/>
    <dgm:cxn modelId="{DDB39EA6-ABF1-4415-A5FB-B456DBDF8FF9}" type="presParOf" srcId="{F761D34A-1488-4703-BA33-59DAFBEB1DB5}" destId="{01A564E1-233E-4CA8-8CA9-A897795E1332}" srcOrd="1" destOrd="0" presId="urn:microsoft.com/office/officeart/2005/8/layout/arrow2"/>
    <dgm:cxn modelId="{0D034978-921D-481B-B130-6B5FBA3FD325}" type="presParOf" srcId="{F761D34A-1488-4703-BA33-59DAFBEB1DB5}" destId="{323FB84E-9E5B-4AD5-BA68-11E856EA9E71}" srcOrd="2" destOrd="0" presId="urn:microsoft.com/office/officeart/2005/8/layout/arrow2"/>
    <dgm:cxn modelId="{DD42A01B-FBEA-4FD7-BBAC-81CA07BDBB9B}" type="presParOf" srcId="{F761D34A-1488-4703-BA33-59DAFBEB1DB5}" destId="{AD0711AB-02F0-4B7D-8BB4-BD553D533F9B}" srcOrd="3"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691F46-4CB7-4D6E-81FB-F015527B3129}"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kumimoji="1" lang="ja-JP" altLang="en-US"/>
        </a:p>
      </dgm:t>
    </dgm:pt>
    <dgm:pt modelId="{D0C4CF85-CF5D-4357-8F77-41739FF1F2F1}">
      <dgm:prSet phldrT="[テキスト]" custT="1"/>
      <dgm:spPr>
        <a:solidFill>
          <a:schemeClr val="accent4">
            <a:lumMod val="75000"/>
          </a:schemeClr>
        </a:solidFill>
      </dgm:spPr>
      <dgm:t>
        <a:bodyPr lIns="0" tIns="0" rIns="0" bIns="0" anchor="t"/>
        <a:lstStyle/>
        <a:p>
          <a:pPr algn="l">
            <a:lnSpc>
              <a:spcPct val="100000"/>
            </a:lnSpc>
          </a:pPr>
          <a:r>
            <a:rPr kumimoji="1" lang="ja-JP" altLang="en-US" sz="2000" dirty="0" smtClean="0"/>
            <a:t>・まちの自転車屋さん</a:t>
          </a:r>
          <a:r>
            <a:rPr kumimoji="1" lang="en-US" altLang="ja-JP" sz="2000" dirty="0" smtClean="0"/>
            <a:t/>
          </a:r>
          <a:br>
            <a:rPr kumimoji="1" lang="en-US" altLang="ja-JP" sz="2000" dirty="0" smtClean="0"/>
          </a:br>
          <a:r>
            <a:rPr kumimoji="1" lang="ja-JP" altLang="en-US" sz="2000" dirty="0" smtClean="0"/>
            <a:t>・コンセプト飲食店街</a:t>
          </a:r>
          <a:r>
            <a:rPr kumimoji="1" lang="en-US" altLang="ja-JP" sz="2000" dirty="0" smtClean="0"/>
            <a:t/>
          </a:r>
          <a:br>
            <a:rPr kumimoji="1" lang="en-US" altLang="ja-JP" sz="2000" dirty="0" smtClean="0"/>
          </a:br>
          <a:r>
            <a:rPr kumimoji="1" lang="ja-JP" altLang="en-US" sz="2000" dirty="0" smtClean="0"/>
            <a:t>・シェアオフィス</a:t>
          </a:r>
          <a:r>
            <a:rPr kumimoji="1" lang="en-US" altLang="ja-JP" sz="2000" dirty="0" smtClean="0"/>
            <a:t/>
          </a:r>
          <a:br>
            <a:rPr kumimoji="1" lang="en-US" altLang="ja-JP" sz="2000" dirty="0" smtClean="0"/>
          </a:br>
          <a:r>
            <a:rPr kumimoji="1" lang="ja-JP" altLang="en-US" sz="2000" dirty="0" smtClean="0"/>
            <a:t>・賃貸アパート</a:t>
          </a:r>
          <a:endParaRPr kumimoji="1" lang="en-US" altLang="ja-JP" sz="2000" dirty="0" smtClean="0"/>
        </a:p>
      </dgm:t>
    </dgm:pt>
    <dgm:pt modelId="{CD81B89D-07B8-4653-A275-59699161BAF2}" type="parTrans" cxnId="{4FEE8FE0-5C81-42B3-A59F-B27EC534A73D}">
      <dgm:prSet/>
      <dgm:spPr/>
      <dgm:t>
        <a:bodyPr/>
        <a:lstStyle/>
        <a:p>
          <a:endParaRPr kumimoji="1" lang="ja-JP" altLang="en-US"/>
        </a:p>
      </dgm:t>
    </dgm:pt>
    <dgm:pt modelId="{ACD4C76F-EFAC-4FFC-98C5-C8804D43DAD6}" type="sibTrans" cxnId="{4FEE8FE0-5C81-42B3-A59F-B27EC534A73D}">
      <dgm:prSet/>
      <dgm:spPr/>
      <dgm:t>
        <a:bodyPr/>
        <a:lstStyle/>
        <a:p>
          <a:endParaRPr kumimoji="1" lang="ja-JP" altLang="en-US"/>
        </a:p>
      </dgm:t>
    </dgm:pt>
    <dgm:pt modelId="{878E3696-ACCD-4B16-AB51-D11C61EEEDB6}">
      <dgm:prSet phldrT="[テキスト]" custT="1"/>
      <dgm:spPr>
        <a:solidFill>
          <a:schemeClr val="accent2">
            <a:lumMod val="75000"/>
          </a:schemeClr>
        </a:solidFill>
      </dgm:spPr>
      <dgm:t>
        <a:bodyPr/>
        <a:lstStyle/>
        <a:p>
          <a:r>
            <a:rPr kumimoji="1" lang="ja-JP" altLang="en-US" sz="2000" b="1" dirty="0" smtClean="0"/>
            <a:t>来街者</a:t>
          </a:r>
          <a:endParaRPr kumimoji="1" lang="ja-JP" altLang="en-US" sz="2000" b="1" dirty="0"/>
        </a:p>
      </dgm:t>
    </dgm:pt>
    <dgm:pt modelId="{F1A808FE-08F1-4D70-A459-A7DCD80BAB32}" type="parTrans" cxnId="{090453C7-16CD-4857-85E5-8E97C51428A9}">
      <dgm:prSet/>
      <dgm:spPr>
        <a:solidFill>
          <a:schemeClr val="accent2">
            <a:lumMod val="75000"/>
          </a:schemeClr>
        </a:solidFill>
      </dgm:spPr>
      <dgm:t>
        <a:bodyPr/>
        <a:lstStyle/>
        <a:p>
          <a:endParaRPr kumimoji="1" lang="ja-JP" altLang="en-US" dirty="0"/>
        </a:p>
      </dgm:t>
    </dgm:pt>
    <dgm:pt modelId="{0264FEA5-C83F-4B9C-BC95-A51D4E83079D}" type="sibTrans" cxnId="{090453C7-16CD-4857-85E5-8E97C51428A9}">
      <dgm:prSet/>
      <dgm:spPr/>
      <dgm:t>
        <a:bodyPr/>
        <a:lstStyle/>
        <a:p>
          <a:endParaRPr kumimoji="1" lang="ja-JP" altLang="en-US"/>
        </a:p>
      </dgm:t>
    </dgm:pt>
    <dgm:pt modelId="{40C7D2A7-F798-481D-9765-BFBAA6FB00FE}">
      <dgm:prSet phldrT="[テキスト]" custT="1"/>
      <dgm:spPr>
        <a:solidFill>
          <a:schemeClr val="accent2">
            <a:lumMod val="75000"/>
          </a:schemeClr>
        </a:solidFill>
      </dgm:spPr>
      <dgm:t>
        <a:bodyPr/>
        <a:lstStyle/>
        <a:p>
          <a:r>
            <a:rPr kumimoji="1" lang="ja-JP" altLang="en-US" sz="1600" b="1" dirty="0" smtClean="0"/>
            <a:t>テナント</a:t>
          </a:r>
          <a:endParaRPr kumimoji="1" lang="ja-JP" altLang="en-US" sz="1600" b="1" dirty="0"/>
        </a:p>
      </dgm:t>
    </dgm:pt>
    <dgm:pt modelId="{017ACB31-4511-4455-8A28-647259AD3EA5}" type="parTrans" cxnId="{4A9851A0-F732-4663-978C-D0C4B2BEBC2A}">
      <dgm:prSet/>
      <dgm:spPr>
        <a:solidFill>
          <a:schemeClr val="accent2">
            <a:lumMod val="75000"/>
          </a:schemeClr>
        </a:solidFill>
      </dgm:spPr>
      <dgm:t>
        <a:bodyPr/>
        <a:lstStyle/>
        <a:p>
          <a:endParaRPr kumimoji="1" lang="ja-JP" altLang="en-US"/>
        </a:p>
      </dgm:t>
    </dgm:pt>
    <dgm:pt modelId="{9B0E2F64-543E-4ED6-B9F6-1AC9C5248ED5}" type="sibTrans" cxnId="{4A9851A0-F732-4663-978C-D0C4B2BEBC2A}">
      <dgm:prSet/>
      <dgm:spPr/>
      <dgm:t>
        <a:bodyPr/>
        <a:lstStyle/>
        <a:p>
          <a:endParaRPr kumimoji="1" lang="ja-JP" altLang="en-US"/>
        </a:p>
      </dgm:t>
    </dgm:pt>
    <dgm:pt modelId="{7416C88C-43EE-4AFC-8517-0D9CE2580F5D}">
      <dgm:prSet phldrT="[テキスト]" custT="1"/>
      <dgm:spPr>
        <a:solidFill>
          <a:schemeClr val="accent2">
            <a:lumMod val="75000"/>
          </a:schemeClr>
        </a:solidFill>
      </dgm:spPr>
      <dgm:t>
        <a:bodyPr/>
        <a:lstStyle/>
        <a:p>
          <a:r>
            <a:rPr kumimoji="1" lang="ja-JP" altLang="en-US" sz="2800" b="1" dirty="0"/>
            <a:t>住民</a:t>
          </a:r>
        </a:p>
      </dgm:t>
    </dgm:pt>
    <dgm:pt modelId="{1BCF3E2F-6421-43CA-AFC1-4A3C23F3EB52}" type="parTrans" cxnId="{33EF1353-77B2-45C0-BD92-69923FADB8E3}">
      <dgm:prSet/>
      <dgm:spPr>
        <a:solidFill>
          <a:schemeClr val="accent2">
            <a:lumMod val="75000"/>
          </a:schemeClr>
        </a:solidFill>
      </dgm:spPr>
      <dgm:t>
        <a:bodyPr/>
        <a:lstStyle/>
        <a:p>
          <a:endParaRPr kumimoji="1" lang="ja-JP" altLang="en-US"/>
        </a:p>
      </dgm:t>
    </dgm:pt>
    <dgm:pt modelId="{48B32DA7-FB32-448F-A255-7529DBCBF845}" type="sibTrans" cxnId="{33EF1353-77B2-45C0-BD92-69923FADB8E3}">
      <dgm:prSet/>
      <dgm:spPr/>
      <dgm:t>
        <a:bodyPr/>
        <a:lstStyle/>
        <a:p>
          <a:endParaRPr kumimoji="1" lang="ja-JP" altLang="en-US"/>
        </a:p>
      </dgm:t>
    </dgm:pt>
    <dgm:pt modelId="{45D72000-7D26-41F5-A3EC-79A556FB9348}">
      <dgm:prSet phldrT="[テキスト]" custT="1"/>
      <dgm:spPr>
        <a:solidFill>
          <a:schemeClr val="accent2">
            <a:lumMod val="75000"/>
          </a:schemeClr>
        </a:solidFill>
      </dgm:spPr>
      <dgm:t>
        <a:bodyPr/>
        <a:lstStyle/>
        <a:p>
          <a:r>
            <a:rPr kumimoji="1" lang="ja-JP" altLang="en-US" sz="1600" b="1" dirty="0" smtClean="0"/>
            <a:t>自転車道</a:t>
          </a:r>
          <a:endParaRPr kumimoji="1" lang="en-US" altLang="ja-JP" sz="1600" b="1" dirty="0" smtClean="0"/>
        </a:p>
        <a:p>
          <a:r>
            <a:rPr kumimoji="1" lang="ja-JP" altLang="en-US" sz="1600" b="1" dirty="0" smtClean="0"/>
            <a:t>利用者</a:t>
          </a:r>
          <a:endParaRPr kumimoji="1" lang="ja-JP" altLang="en-US" sz="1600" b="1" dirty="0"/>
        </a:p>
      </dgm:t>
    </dgm:pt>
    <dgm:pt modelId="{4FA28475-89A1-4BC4-9F3B-164ACAF63365}" type="parTrans" cxnId="{B203A9DA-7E61-4A2E-835D-BD54147A0393}">
      <dgm:prSet/>
      <dgm:spPr>
        <a:solidFill>
          <a:schemeClr val="accent2">
            <a:lumMod val="75000"/>
          </a:schemeClr>
        </a:solidFill>
      </dgm:spPr>
      <dgm:t>
        <a:bodyPr/>
        <a:lstStyle/>
        <a:p>
          <a:endParaRPr kumimoji="1" lang="ja-JP" altLang="en-US"/>
        </a:p>
      </dgm:t>
    </dgm:pt>
    <dgm:pt modelId="{B6B74323-4B2D-4D8B-A978-FBC30521C886}" type="sibTrans" cxnId="{B203A9DA-7E61-4A2E-835D-BD54147A0393}">
      <dgm:prSet/>
      <dgm:spPr/>
      <dgm:t>
        <a:bodyPr/>
        <a:lstStyle/>
        <a:p>
          <a:endParaRPr kumimoji="1" lang="ja-JP" altLang="en-US"/>
        </a:p>
      </dgm:t>
    </dgm:pt>
    <dgm:pt modelId="{51AA0917-D649-4225-8EE9-2C28DDDC4F40}">
      <dgm:prSet custRadScaleRad="149089" custRadScaleInc="119419"/>
      <dgm:spPr/>
      <dgm:t>
        <a:bodyPr/>
        <a:lstStyle/>
        <a:p>
          <a:endParaRPr kumimoji="1" lang="ja-JP" altLang="en-US"/>
        </a:p>
      </dgm:t>
    </dgm:pt>
    <dgm:pt modelId="{72145878-81D3-473C-815B-07CA9EE391D8}" type="parTrans" cxnId="{C9CD35B4-4B49-403B-AE1D-590E16F3D982}">
      <dgm:prSet/>
      <dgm:spPr/>
      <dgm:t>
        <a:bodyPr/>
        <a:lstStyle/>
        <a:p>
          <a:endParaRPr kumimoji="1" lang="ja-JP" altLang="en-US"/>
        </a:p>
      </dgm:t>
    </dgm:pt>
    <dgm:pt modelId="{74BA77DE-231F-4F5E-B6D4-C214E19184B3}" type="sibTrans" cxnId="{C9CD35B4-4B49-403B-AE1D-590E16F3D982}">
      <dgm:prSet/>
      <dgm:spPr/>
      <dgm:t>
        <a:bodyPr/>
        <a:lstStyle/>
        <a:p>
          <a:endParaRPr kumimoji="1" lang="ja-JP" altLang="en-US"/>
        </a:p>
      </dgm:t>
    </dgm:pt>
    <dgm:pt modelId="{D06094B4-C06B-4D1D-BDFE-108ABB6DB7F5}">
      <dgm:prSet custRadScaleRad="155789" custRadScaleInc="83085"/>
      <dgm:spPr/>
      <dgm:t>
        <a:bodyPr/>
        <a:lstStyle/>
        <a:p>
          <a:endParaRPr kumimoji="1" lang="ja-JP" altLang="en-US"/>
        </a:p>
      </dgm:t>
    </dgm:pt>
    <dgm:pt modelId="{323F2E40-6C86-456D-BB62-ED4093B36F0B}" type="parTrans" cxnId="{C1366CD1-7FB6-4B57-9CB9-D1EF4775FAF5}">
      <dgm:prSet/>
      <dgm:spPr/>
      <dgm:t>
        <a:bodyPr/>
        <a:lstStyle/>
        <a:p>
          <a:endParaRPr kumimoji="1" lang="ja-JP" altLang="en-US"/>
        </a:p>
      </dgm:t>
    </dgm:pt>
    <dgm:pt modelId="{BB83D478-800C-4F24-A762-69605C802679}" type="sibTrans" cxnId="{C1366CD1-7FB6-4B57-9CB9-D1EF4775FAF5}">
      <dgm:prSet/>
      <dgm:spPr/>
      <dgm:t>
        <a:bodyPr/>
        <a:lstStyle/>
        <a:p>
          <a:endParaRPr kumimoji="1" lang="ja-JP" altLang="en-US"/>
        </a:p>
      </dgm:t>
    </dgm:pt>
    <dgm:pt modelId="{CFB5FE8B-39CD-48F2-BC89-004B0DFFD452}">
      <dgm:prSet custRadScaleRad="155553" custRadScaleInc="116089"/>
      <dgm:spPr/>
      <dgm:t>
        <a:bodyPr/>
        <a:lstStyle/>
        <a:p>
          <a:endParaRPr kumimoji="1" lang="ja-JP" altLang="en-US"/>
        </a:p>
      </dgm:t>
    </dgm:pt>
    <dgm:pt modelId="{D07D9FBB-7AC5-4855-A346-4F7166B08C9C}" type="parTrans" cxnId="{3A89BD22-7976-46F4-85BA-BA537485E8D3}">
      <dgm:prSet/>
      <dgm:spPr/>
      <dgm:t>
        <a:bodyPr/>
        <a:lstStyle/>
        <a:p>
          <a:endParaRPr kumimoji="1" lang="ja-JP" altLang="en-US"/>
        </a:p>
      </dgm:t>
    </dgm:pt>
    <dgm:pt modelId="{636E4D38-1A36-4790-8C54-BDEAE727B03D}" type="sibTrans" cxnId="{3A89BD22-7976-46F4-85BA-BA537485E8D3}">
      <dgm:prSet/>
      <dgm:spPr/>
      <dgm:t>
        <a:bodyPr/>
        <a:lstStyle/>
        <a:p>
          <a:endParaRPr kumimoji="1" lang="ja-JP" altLang="en-US"/>
        </a:p>
      </dgm:t>
    </dgm:pt>
    <dgm:pt modelId="{A907F777-1662-4106-9516-87751BECB4CB}">
      <dgm:prSet custRadScaleRad="153713" custRadScaleInc="78623"/>
      <dgm:spPr/>
      <dgm:t>
        <a:bodyPr/>
        <a:lstStyle/>
        <a:p>
          <a:endParaRPr kumimoji="1" lang="ja-JP" altLang="en-US"/>
        </a:p>
      </dgm:t>
    </dgm:pt>
    <dgm:pt modelId="{D0CFCB86-189E-4332-A8C5-50D69913B996}" type="parTrans" cxnId="{6CB8F4AA-C792-4A19-8CEF-4215C2819EC0}">
      <dgm:prSet/>
      <dgm:spPr/>
      <dgm:t>
        <a:bodyPr/>
        <a:lstStyle/>
        <a:p>
          <a:endParaRPr kumimoji="1" lang="ja-JP" altLang="en-US"/>
        </a:p>
      </dgm:t>
    </dgm:pt>
    <dgm:pt modelId="{CB262FE9-DAA3-4B71-B1D9-90063F1EAC85}" type="sibTrans" cxnId="{6CB8F4AA-C792-4A19-8CEF-4215C2819EC0}">
      <dgm:prSet/>
      <dgm:spPr/>
      <dgm:t>
        <a:bodyPr/>
        <a:lstStyle/>
        <a:p>
          <a:endParaRPr kumimoji="1" lang="ja-JP" altLang="en-US"/>
        </a:p>
      </dgm:t>
    </dgm:pt>
    <dgm:pt modelId="{37236B3B-DC29-4165-9B26-1F6272990CBB}">
      <dgm:prSet custRadScaleRad="149089" custRadScaleInc="119419"/>
      <dgm:spPr/>
      <dgm:t>
        <a:bodyPr/>
        <a:lstStyle/>
        <a:p>
          <a:endParaRPr kumimoji="1" lang="ja-JP" altLang="en-US"/>
        </a:p>
      </dgm:t>
    </dgm:pt>
    <dgm:pt modelId="{641F73DD-BFBC-4F26-9AE1-82500301B7EB}" type="parTrans" cxnId="{3EFAAF86-9AC2-45A3-81FA-8DF4AB60B2AD}">
      <dgm:prSet custAng="10665717"/>
      <dgm:spPr/>
      <dgm:t>
        <a:bodyPr/>
        <a:lstStyle/>
        <a:p>
          <a:endParaRPr kumimoji="1" lang="ja-JP" altLang="en-US"/>
        </a:p>
      </dgm:t>
    </dgm:pt>
    <dgm:pt modelId="{77E427E4-2B23-46D6-A12D-2B80FDB9B7A7}" type="sibTrans" cxnId="{3EFAAF86-9AC2-45A3-81FA-8DF4AB60B2AD}">
      <dgm:prSet/>
      <dgm:spPr/>
      <dgm:t>
        <a:bodyPr/>
        <a:lstStyle/>
        <a:p>
          <a:endParaRPr kumimoji="1" lang="ja-JP" altLang="en-US"/>
        </a:p>
      </dgm:t>
    </dgm:pt>
    <dgm:pt modelId="{21BA071D-3457-4A8F-8915-700EF2F2F978}">
      <dgm:prSet custRadScaleRad="155789" custRadScaleInc="83085"/>
      <dgm:spPr/>
      <dgm:t>
        <a:bodyPr/>
        <a:lstStyle/>
        <a:p>
          <a:endParaRPr kumimoji="1" lang="ja-JP" altLang="en-US"/>
        </a:p>
      </dgm:t>
    </dgm:pt>
    <dgm:pt modelId="{C4A7C70C-B4B5-46EC-AC13-398847B0CC90}" type="parTrans" cxnId="{E3BCC014-C637-47FB-A589-BE32FB504EAD}">
      <dgm:prSet custAng="11052796"/>
      <dgm:spPr/>
      <dgm:t>
        <a:bodyPr/>
        <a:lstStyle/>
        <a:p>
          <a:endParaRPr kumimoji="1" lang="ja-JP" altLang="en-US"/>
        </a:p>
      </dgm:t>
    </dgm:pt>
    <dgm:pt modelId="{5B08E04F-7A18-45A5-AD49-A1CEFD6C2E8B}" type="sibTrans" cxnId="{E3BCC014-C637-47FB-A589-BE32FB504EAD}">
      <dgm:prSet/>
      <dgm:spPr/>
      <dgm:t>
        <a:bodyPr/>
        <a:lstStyle/>
        <a:p>
          <a:endParaRPr kumimoji="1" lang="ja-JP" altLang="en-US"/>
        </a:p>
      </dgm:t>
    </dgm:pt>
    <dgm:pt modelId="{AC95F6AC-A3E8-44C4-9AB4-A33EF13362BC}">
      <dgm:prSet custRadScaleRad="155553" custRadScaleInc="116089"/>
      <dgm:spPr/>
      <dgm:t>
        <a:bodyPr/>
        <a:lstStyle/>
        <a:p>
          <a:endParaRPr kumimoji="1" lang="ja-JP" altLang="en-US"/>
        </a:p>
      </dgm:t>
    </dgm:pt>
    <dgm:pt modelId="{E207C842-8F37-45E7-9613-D9D63BA144FE}" type="parTrans" cxnId="{200182D5-9EB1-4C0E-BE7A-8EC4450AB060}">
      <dgm:prSet custAng="10807778"/>
      <dgm:spPr/>
      <dgm:t>
        <a:bodyPr/>
        <a:lstStyle/>
        <a:p>
          <a:endParaRPr kumimoji="1" lang="ja-JP" altLang="en-US"/>
        </a:p>
      </dgm:t>
    </dgm:pt>
    <dgm:pt modelId="{4B6DA3F3-C83D-4471-BC5E-B2BD0ED72FB6}" type="sibTrans" cxnId="{200182D5-9EB1-4C0E-BE7A-8EC4450AB060}">
      <dgm:prSet/>
      <dgm:spPr/>
      <dgm:t>
        <a:bodyPr/>
        <a:lstStyle/>
        <a:p>
          <a:endParaRPr kumimoji="1" lang="ja-JP" altLang="en-US"/>
        </a:p>
      </dgm:t>
    </dgm:pt>
    <dgm:pt modelId="{23929610-C0AE-47EE-9679-0D369E83CAE7}">
      <dgm:prSet custRadScaleRad="153713" custRadScaleInc="78623"/>
      <dgm:spPr/>
      <dgm:t>
        <a:bodyPr/>
        <a:lstStyle/>
        <a:p>
          <a:endParaRPr kumimoji="1" lang="ja-JP" altLang="en-US"/>
        </a:p>
      </dgm:t>
    </dgm:pt>
    <dgm:pt modelId="{E698D05B-1750-4920-A1DC-4948461DDC5C}" type="parTrans" cxnId="{B95307DC-E87B-498A-AE3D-5AA62323B444}">
      <dgm:prSet custAng="10896066"/>
      <dgm:spPr/>
      <dgm:t>
        <a:bodyPr/>
        <a:lstStyle/>
        <a:p>
          <a:endParaRPr kumimoji="1" lang="ja-JP" altLang="en-US"/>
        </a:p>
      </dgm:t>
    </dgm:pt>
    <dgm:pt modelId="{773BD45F-D0E4-400B-B179-C34011CCB843}" type="sibTrans" cxnId="{B95307DC-E87B-498A-AE3D-5AA62323B444}">
      <dgm:prSet/>
      <dgm:spPr/>
      <dgm:t>
        <a:bodyPr/>
        <a:lstStyle/>
        <a:p>
          <a:endParaRPr kumimoji="1" lang="ja-JP" altLang="en-US"/>
        </a:p>
      </dgm:t>
    </dgm:pt>
    <dgm:pt modelId="{7ED35F20-37CA-43FB-87B8-6DDA4D489BF0}" type="pres">
      <dgm:prSet presAssocID="{D7691F46-4CB7-4D6E-81FB-F015527B3129}" presName="Name0" presStyleCnt="0">
        <dgm:presLayoutVars>
          <dgm:chMax val="1"/>
          <dgm:dir/>
          <dgm:animLvl val="ctr"/>
          <dgm:resizeHandles val="exact"/>
        </dgm:presLayoutVars>
      </dgm:prSet>
      <dgm:spPr/>
      <dgm:t>
        <a:bodyPr/>
        <a:lstStyle/>
        <a:p>
          <a:endParaRPr kumimoji="1" lang="ja-JP" altLang="en-US"/>
        </a:p>
      </dgm:t>
    </dgm:pt>
    <dgm:pt modelId="{179055C8-519A-423E-98E1-D9A7D825853A}" type="pres">
      <dgm:prSet presAssocID="{D0C4CF85-CF5D-4357-8F77-41739FF1F2F1}" presName="centerShape" presStyleLbl="node0" presStyleIdx="0" presStyleCnt="1" custScaleX="217366" custScaleY="161958" custLinFactNeighborX="-3528" custLinFactNeighborY="4887"/>
      <dgm:spPr>
        <a:prstGeom prst="roundRect">
          <a:avLst/>
        </a:prstGeom>
      </dgm:spPr>
      <dgm:t>
        <a:bodyPr/>
        <a:lstStyle/>
        <a:p>
          <a:endParaRPr kumimoji="1" lang="ja-JP" altLang="en-US"/>
        </a:p>
      </dgm:t>
    </dgm:pt>
    <dgm:pt modelId="{868B2859-B338-4E8F-865D-08567666B194}" type="pres">
      <dgm:prSet presAssocID="{F1A808FE-08F1-4D70-A459-A7DCD80BAB32}" presName="parTrans" presStyleLbl="sibTrans2D1" presStyleIdx="0" presStyleCnt="4" custAng="10665717" custScaleX="123934" custLinFactNeighborX="21827" custLinFactNeighborY="7141"/>
      <dgm:spPr/>
      <dgm:t>
        <a:bodyPr/>
        <a:lstStyle/>
        <a:p>
          <a:endParaRPr kumimoji="1" lang="ja-JP" altLang="en-US"/>
        </a:p>
      </dgm:t>
    </dgm:pt>
    <dgm:pt modelId="{168AC306-2394-4C51-A8BF-494799734E86}" type="pres">
      <dgm:prSet presAssocID="{F1A808FE-08F1-4D70-A459-A7DCD80BAB32}" presName="connectorText" presStyleLbl="sibTrans2D1" presStyleIdx="0" presStyleCnt="4"/>
      <dgm:spPr/>
      <dgm:t>
        <a:bodyPr/>
        <a:lstStyle/>
        <a:p>
          <a:endParaRPr kumimoji="1" lang="ja-JP" altLang="en-US"/>
        </a:p>
      </dgm:t>
    </dgm:pt>
    <dgm:pt modelId="{9B124BBB-60CC-4D73-92F6-DFCD31820E84}" type="pres">
      <dgm:prSet presAssocID="{878E3696-ACCD-4B16-AB51-D11C61EEEDB6}" presName="node" presStyleLbl="node1" presStyleIdx="0" presStyleCnt="4" custRadScaleRad="185163" custRadScaleInc="134736">
        <dgm:presLayoutVars>
          <dgm:bulletEnabled val="1"/>
        </dgm:presLayoutVars>
      </dgm:prSet>
      <dgm:spPr/>
      <dgm:t>
        <a:bodyPr/>
        <a:lstStyle/>
        <a:p>
          <a:endParaRPr kumimoji="1" lang="ja-JP" altLang="en-US"/>
        </a:p>
      </dgm:t>
    </dgm:pt>
    <dgm:pt modelId="{3080C91E-E9FE-4B82-B4B4-8C0D6411FDC9}" type="pres">
      <dgm:prSet presAssocID="{017ACB31-4511-4455-8A28-647259AD3EA5}" presName="parTrans" presStyleLbl="sibTrans2D1" presStyleIdx="1" presStyleCnt="4" custAng="11052796" custScaleX="122882" custLinFactNeighborX="2617" custLinFactNeighborY="72549"/>
      <dgm:spPr/>
      <dgm:t>
        <a:bodyPr/>
        <a:lstStyle/>
        <a:p>
          <a:endParaRPr kumimoji="1" lang="ja-JP" altLang="en-US"/>
        </a:p>
      </dgm:t>
    </dgm:pt>
    <dgm:pt modelId="{0AA1A0CC-6640-4CB1-BDFC-3096875AE082}" type="pres">
      <dgm:prSet presAssocID="{017ACB31-4511-4455-8A28-647259AD3EA5}" presName="connectorText" presStyleLbl="sibTrans2D1" presStyleIdx="1" presStyleCnt="4"/>
      <dgm:spPr/>
      <dgm:t>
        <a:bodyPr/>
        <a:lstStyle/>
        <a:p>
          <a:endParaRPr kumimoji="1" lang="ja-JP" altLang="en-US"/>
        </a:p>
      </dgm:t>
    </dgm:pt>
    <dgm:pt modelId="{B91A9C55-157C-4D87-BDF5-423F705AF629}" type="pres">
      <dgm:prSet presAssocID="{40C7D2A7-F798-481D-9765-BFBAA6FB00FE}" presName="node" presStyleLbl="node1" presStyleIdx="1" presStyleCnt="4" custRadScaleRad="191632" custRadScaleInc="69668">
        <dgm:presLayoutVars>
          <dgm:bulletEnabled val="1"/>
        </dgm:presLayoutVars>
      </dgm:prSet>
      <dgm:spPr/>
      <dgm:t>
        <a:bodyPr/>
        <a:lstStyle/>
        <a:p>
          <a:endParaRPr kumimoji="1" lang="ja-JP" altLang="en-US"/>
        </a:p>
      </dgm:t>
    </dgm:pt>
    <dgm:pt modelId="{3C97C833-1AF8-4FD8-92B2-02F9FC46A57E}" type="pres">
      <dgm:prSet presAssocID="{1BCF3E2F-6421-43CA-AFC1-4A3C23F3EB52}" presName="parTrans" presStyleLbl="sibTrans2D1" presStyleIdx="2" presStyleCnt="4" custAng="10503668" custScaleX="124034" custLinFactNeighborX="-32548" custLinFactNeighborY="-56225"/>
      <dgm:spPr/>
      <dgm:t>
        <a:bodyPr/>
        <a:lstStyle/>
        <a:p>
          <a:endParaRPr kumimoji="1" lang="ja-JP" altLang="en-US"/>
        </a:p>
      </dgm:t>
    </dgm:pt>
    <dgm:pt modelId="{9F5951F1-0CB0-4F80-8895-3F1587A947C3}" type="pres">
      <dgm:prSet presAssocID="{1BCF3E2F-6421-43CA-AFC1-4A3C23F3EB52}" presName="connectorText" presStyleLbl="sibTrans2D1" presStyleIdx="2" presStyleCnt="4"/>
      <dgm:spPr/>
      <dgm:t>
        <a:bodyPr/>
        <a:lstStyle/>
        <a:p>
          <a:endParaRPr kumimoji="1" lang="ja-JP" altLang="en-US"/>
        </a:p>
      </dgm:t>
    </dgm:pt>
    <dgm:pt modelId="{7C826BFA-18B6-4CF5-90A5-469734398AC0}" type="pres">
      <dgm:prSet presAssocID="{7416C88C-43EE-4AFC-8517-0D9CE2580F5D}" presName="node" presStyleLbl="node1" presStyleIdx="2" presStyleCnt="4" custRadScaleRad="200053" custRadScaleInc="133115">
        <dgm:presLayoutVars>
          <dgm:bulletEnabled val="1"/>
        </dgm:presLayoutVars>
      </dgm:prSet>
      <dgm:spPr/>
      <dgm:t>
        <a:bodyPr/>
        <a:lstStyle/>
        <a:p>
          <a:endParaRPr kumimoji="1" lang="ja-JP" altLang="en-US"/>
        </a:p>
      </dgm:t>
    </dgm:pt>
    <dgm:pt modelId="{ECF457BB-EBA2-4E41-98D5-08659840C395}" type="pres">
      <dgm:prSet presAssocID="{4FA28475-89A1-4BC4-9F3B-164ACAF63365}" presName="parTrans" presStyleLbl="sibTrans2D1" presStyleIdx="3" presStyleCnt="4" custAng="11598669" custScaleX="123955" custLinFactNeighborX="-11155" custLinFactNeighborY="-44054"/>
      <dgm:spPr/>
      <dgm:t>
        <a:bodyPr/>
        <a:lstStyle/>
        <a:p>
          <a:endParaRPr kumimoji="1" lang="ja-JP" altLang="en-US"/>
        </a:p>
      </dgm:t>
    </dgm:pt>
    <dgm:pt modelId="{1DFAB7C5-2B24-491E-82A7-E19F65FDEA4E}" type="pres">
      <dgm:prSet presAssocID="{4FA28475-89A1-4BC4-9F3B-164ACAF63365}" presName="connectorText" presStyleLbl="sibTrans2D1" presStyleIdx="3" presStyleCnt="4"/>
      <dgm:spPr/>
      <dgm:t>
        <a:bodyPr/>
        <a:lstStyle/>
        <a:p>
          <a:endParaRPr kumimoji="1" lang="ja-JP" altLang="en-US"/>
        </a:p>
      </dgm:t>
    </dgm:pt>
    <dgm:pt modelId="{7D22DC16-EDF9-4EE6-BE8C-6551573ACC6D}" type="pres">
      <dgm:prSet presAssocID="{45D72000-7D26-41F5-A3EC-79A556FB9348}" presName="node" presStyleLbl="node1" presStyleIdx="3" presStyleCnt="4" custRadScaleRad="196397" custRadScaleInc="62096">
        <dgm:presLayoutVars>
          <dgm:bulletEnabled val="1"/>
        </dgm:presLayoutVars>
      </dgm:prSet>
      <dgm:spPr/>
      <dgm:t>
        <a:bodyPr/>
        <a:lstStyle/>
        <a:p>
          <a:endParaRPr kumimoji="1" lang="ja-JP" altLang="en-US"/>
        </a:p>
      </dgm:t>
    </dgm:pt>
  </dgm:ptLst>
  <dgm:cxnLst>
    <dgm:cxn modelId="{73018FAA-47C1-4B6D-B0E6-09FAAD9479FB}" type="presOf" srcId="{017ACB31-4511-4455-8A28-647259AD3EA5}" destId="{3080C91E-E9FE-4B82-B4B4-8C0D6411FDC9}" srcOrd="0" destOrd="0" presId="urn:microsoft.com/office/officeart/2005/8/layout/radial5"/>
    <dgm:cxn modelId="{DFE6B3BE-2635-41C9-957E-FD737EB653D6}" type="presOf" srcId="{7416C88C-43EE-4AFC-8517-0D9CE2580F5D}" destId="{7C826BFA-18B6-4CF5-90A5-469734398AC0}" srcOrd="0" destOrd="0" presId="urn:microsoft.com/office/officeart/2005/8/layout/radial5"/>
    <dgm:cxn modelId="{4FEE8FE0-5C81-42B3-A59F-B27EC534A73D}" srcId="{D7691F46-4CB7-4D6E-81FB-F015527B3129}" destId="{D0C4CF85-CF5D-4357-8F77-41739FF1F2F1}" srcOrd="0" destOrd="0" parTransId="{CD81B89D-07B8-4653-A275-59699161BAF2}" sibTransId="{ACD4C76F-EFAC-4FFC-98C5-C8804D43DAD6}"/>
    <dgm:cxn modelId="{3217EF63-4D8E-4604-A780-E9A6A06ECA91}" type="presOf" srcId="{F1A808FE-08F1-4D70-A459-A7DCD80BAB32}" destId="{868B2859-B338-4E8F-865D-08567666B194}" srcOrd="0" destOrd="0" presId="urn:microsoft.com/office/officeart/2005/8/layout/radial5"/>
    <dgm:cxn modelId="{CB67D5DD-B003-4015-86B2-1DC4316223B3}" type="presOf" srcId="{1BCF3E2F-6421-43CA-AFC1-4A3C23F3EB52}" destId="{3C97C833-1AF8-4FD8-92B2-02F9FC46A57E}" srcOrd="0" destOrd="0" presId="urn:microsoft.com/office/officeart/2005/8/layout/radial5"/>
    <dgm:cxn modelId="{200182D5-9EB1-4C0E-BE7A-8EC4450AB060}" srcId="{D7691F46-4CB7-4D6E-81FB-F015527B3129}" destId="{AC95F6AC-A3E8-44C4-9AB4-A33EF13362BC}" srcOrd="7" destOrd="0" parTransId="{E207C842-8F37-45E7-9613-D9D63BA144FE}" sibTransId="{4B6DA3F3-C83D-4471-BC5E-B2BD0ED72FB6}"/>
    <dgm:cxn modelId="{4AAD9950-8855-4EF2-A85D-FC6189E4DE1A}" type="presOf" srcId="{1BCF3E2F-6421-43CA-AFC1-4A3C23F3EB52}" destId="{9F5951F1-0CB0-4F80-8895-3F1587A947C3}" srcOrd="1" destOrd="0" presId="urn:microsoft.com/office/officeart/2005/8/layout/radial5"/>
    <dgm:cxn modelId="{B95307DC-E87B-498A-AE3D-5AA62323B444}" srcId="{D7691F46-4CB7-4D6E-81FB-F015527B3129}" destId="{23929610-C0AE-47EE-9679-0D369E83CAE7}" srcOrd="8" destOrd="0" parTransId="{E698D05B-1750-4920-A1DC-4948461DDC5C}" sibTransId="{773BD45F-D0E4-400B-B179-C34011CCB843}"/>
    <dgm:cxn modelId="{DA9DE3F3-BA65-4965-A661-65B778249308}" type="presOf" srcId="{D0C4CF85-CF5D-4357-8F77-41739FF1F2F1}" destId="{179055C8-519A-423E-98E1-D9A7D825853A}" srcOrd="0" destOrd="0" presId="urn:microsoft.com/office/officeart/2005/8/layout/radial5"/>
    <dgm:cxn modelId="{620869EF-6880-4CCD-B1CC-BD766069B65C}" type="presOf" srcId="{D7691F46-4CB7-4D6E-81FB-F015527B3129}" destId="{7ED35F20-37CA-43FB-87B8-6DDA4D489BF0}" srcOrd="0" destOrd="0" presId="urn:microsoft.com/office/officeart/2005/8/layout/radial5"/>
    <dgm:cxn modelId="{E6D0E6BC-088D-4FB8-AA32-83279F5B0903}" type="presOf" srcId="{40C7D2A7-F798-481D-9765-BFBAA6FB00FE}" destId="{B91A9C55-157C-4D87-BDF5-423F705AF629}" srcOrd="0" destOrd="0" presId="urn:microsoft.com/office/officeart/2005/8/layout/radial5"/>
    <dgm:cxn modelId="{4A9851A0-F732-4663-978C-D0C4B2BEBC2A}" srcId="{D0C4CF85-CF5D-4357-8F77-41739FF1F2F1}" destId="{40C7D2A7-F798-481D-9765-BFBAA6FB00FE}" srcOrd="1" destOrd="0" parTransId="{017ACB31-4511-4455-8A28-647259AD3EA5}" sibTransId="{9B0E2F64-543E-4ED6-B9F6-1AC9C5248ED5}"/>
    <dgm:cxn modelId="{B203A9DA-7E61-4A2E-835D-BD54147A0393}" srcId="{D0C4CF85-CF5D-4357-8F77-41739FF1F2F1}" destId="{45D72000-7D26-41F5-A3EC-79A556FB9348}" srcOrd="3" destOrd="0" parTransId="{4FA28475-89A1-4BC4-9F3B-164ACAF63365}" sibTransId="{B6B74323-4B2D-4D8B-A978-FBC30521C886}"/>
    <dgm:cxn modelId="{C9CD35B4-4B49-403B-AE1D-590E16F3D982}" srcId="{D7691F46-4CB7-4D6E-81FB-F015527B3129}" destId="{51AA0917-D649-4225-8EE9-2C28DDDC4F40}" srcOrd="1" destOrd="0" parTransId="{72145878-81D3-473C-815B-07CA9EE391D8}" sibTransId="{74BA77DE-231F-4F5E-B6D4-C214E19184B3}"/>
    <dgm:cxn modelId="{7BFE5774-166F-4890-AF23-67D1D2C70551}" type="presOf" srcId="{878E3696-ACCD-4B16-AB51-D11C61EEEDB6}" destId="{9B124BBB-60CC-4D73-92F6-DFCD31820E84}" srcOrd="0" destOrd="0" presId="urn:microsoft.com/office/officeart/2005/8/layout/radial5"/>
    <dgm:cxn modelId="{090453C7-16CD-4857-85E5-8E97C51428A9}" srcId="{D0C4CF85-CF5D-4357-8F77-41739FF1F2F1}" destId="{878E3696-ACCD-4B16-AB51-D11C61EEEDB6}" srcOrd="0" destOrd="0" parTransId="{F1A808FE-08F1-4D70-A459-A7DCD80BAB32}" sibTransId="{0264FEA5-C83F-4B9C-BC95-A51D4E83079D}"/>
    <dgm:cxn modelId="{66B3B968-CBFC-4F54-9A82-4DDD68BAA9A3}" type="presOf" srcId="{017ACB31-4511-4455-8A28-647259AD3EA5}" destId="{0AA1A0CC-6640-4CB1-BDFC-3096875AE082}" srcOrd="1" destOrd="0" presId="urn:microsoft.com/office/officeart/2005/8/layout/radial5"/>
    <dgm:cxn modelId="{9002736A-BBD4-4AEE-9897-9E27BA1ACA90}" type="presOf" srcId="{4FA28475-89A1-4BC4-9F3B-164ACAF63365}" destId="{1DFAB7C5-2B24-491E-82A7-E19F65FDEA4E}" srcOrd="1" destOrd="0" presId="urn:microsoft.com/office/officeart/2005/8/layout/radial5"/>
    <dgm:cxn modelId="{6CB8F4AA-C792-4A19-8CEF-4215C2819EC0}" srcId="{D7691F46-4CB7-4D6E-81FB-F015527B3129}" destId="{A907F777-1662-4106-9516-87751BECB4CB}" srcOrd="4" destOrd="0" parTransId="{D0CFCB86-189E-4332-A8C5-50D69913B996}" sibTransId="{CB262FE9-DAA3-4B71-B1D9-90063F1EAC85}"/>
    <dgm:cxn modelId="{4F6E379E-ACEC-4817-B291-2D0A197CBAE8}" type="presOf" srcId="{4FA28475-89A1-4BC4-9F3B-164ACAF63365}" destId="{ECF457BB-EBA2-4E41-98D5-08659840C395}" srcOrd="0" destOrd="0" presId="urn:microsoft.com/office/officeart/2005/8/layout/radial5"/>
    <dgm:cxn modelId="{3EFAAF86-9AC2-45A3-81FA-8DF4AB60B2AD}" srcId="{D7691F46-4CB7-4D6E-81FB-F015527B3129}" destId="{37236B3B-DC29-4165-9B26-1F6272990CBB}" srcOrd="5" destOrd="0" parTransId="{641F73DD-BFBC-4F26-9AE1-82500301B7EB}" sibTransId="{77E427E4-2B23-46D6-A12D-2B80FDB9B7A7}"/>
    <dgm:cxn modelId="{6C9E7ACF-6127-44A9-B8D7-9C71C7E85DCA}" type="presOf" srcId="{F1A808FE-08F1-4D70-A459-A7DCD80BAB32}" destId="{168AC306-2394-4C51-A8BF-494799734E86}" srcOrd="1" destOrd="0" presId="urn:microsoft.com/office/officeart/2005/8/layout/radial5"/>
    <dgm:cxn modelId="{E3BCC014-C637-47FB-A589-BE32FB504EAD}" srcId="{D7691F46-4CB7-4D6E-81FB-F015527B3129}" destId="{21BA071D-3457-4A8F-8915-700EF2F2F978}" srcOrd="6" destOrd="0" parTransId="{C4A7C70C-B4B5-46EC-AC13-398847B0CC90}" sibTransId="{5B08E04F-7A18-45A5-AD49-A1CEFD6C2E8B}"/>
    <dgm:cxn modelId="{33EF1353-77B2-45C0-BD92-69923FADB8E3}" srcId="{D0C4CF85-CF5D-4357-8F77-41739FF1F2F1}" destId="{7416C88C-43EE-4AFC-8517-0D9CE2580F5D}" srcOrd="2" destOrd="0" parTransId="{1BCF3E2F-6421-43CA-AFC1-4A3C23F3EB52}" sibTransId="{48B32DA7-FB32-448F-A255-7529DBCBF845}"/>
    <dgm:cxn modelId="{0DE3F10E-FA51-496F-9920-F0E05A5BCEBE}" type="presOf" srcId="{45D72000-7D26-41F5-A3EC-79A556FB9348}" destId="{7D22DC16-EDF9-4EE6-BE8C-6551573ACC6D}" srcOrd="0" destOrd="0" presId="urn:microsoft.com/office/officeart/2005/8/layout/radial5"/>
    <dgm:cxn modelId="{C1366CD1-7FB6-4B57-9CB9-D1EF4775FAF5}" srcId="{D7691F46-4CB7-4D6E-81FB-F015527B3129}" destId="{D06094B4-C06B-4D1D-BDFE-108ABB6DB7F5}" srcOrd="2" destOrd="0" parTransId="{323F2E40-6C86-456D-BB62-ED4093B36F0B}" sibTransId="{BB83D478-800C-4F24-A762-69605C802679}"/>
    <dgm:cxn modelId="{3A89BD22-7976-46F4-85BA-BA537485E8D3}" srcId="{D7691F46-4CB7-4D6E-81FB-F015527B3129}" destId="{CFB5FE8B-39CD-48F2-BC89-004B0DFFD452}" srcOrd="3" destOrd="0" parTransId="{D07D9FBB-7AC5-4855-A346-4F7166B08C9C}" sibTransId="{636E4D38-1A36-4790-8C54-BDEAE727B03D}"/>
    <dgm:cxn modelId="{9E99D2CA-2DB4-42CA-A318-AD35B33B1E03}" type="presParOf" srcId="{7ED35F20-37CA-43FB-87B8-6DDA4D489BF0}" destId="{179055C8-519A-423E-98E1-D9A7D825853A}" srcOrd="0" destOrd="0" presId="urn:microsoft.com/office/officeart/2005/8/layout/radial5"/>
    <dgm:cxn modelId="{928EDE0F-2118-4EE8-8951-748DE9631983}" type="presParOf" srcId="{7ED35F20-37CA-43FB-87B8-6DDA4D489BF0}" destId="{868B2859-B338-4E8F-865D-08567666B194}" srcOrd="1" destOrd="0" presId="urn:microsoft.com/office/officeart/2005/8/layout/radial5"/>
    <dgm:cxn modelId="{92858625-3819-4797-8460-E6A5FCD1368A}" type="presParOf" srcId="{868B2859-B338-4E8F-865D-08567666B194}" destId="{168AC306-2394-4C51-A8BF-494799734E86}" srcOrd="0" destOrd="0" presId="urn:microsoft.com/office/officeart/2005/8/layout/radial5"/>
    <dgm:cxn modelId="{8A4233B7-67F9-4F37-BC5E-3EC1ADB45F58}" type="presParOf" srcId="{7ED35F20-37CA-43FB-87B8-6DDA4D489BF0}" destId="{9B124BBB-60CC-4D73-92F6-DFCD31820E84}" srcOrd="2" destOrd="0" presId="urn:microsoft.com/office/officeart/2005/8/layout/radial5"/>
    <dgm:cxn modelId="{839213E6-9476-4211-8768-B72A5C856FB1}" type="presParOf" srcId="{7ED35F20-37CA-43FB-87B8-6DDA4D489BF0}" destId="{3080C91E-E9FE-4B82-B4B4-8C0D6411FDC9}" srcOrd="3" destOrd="0" presId="urn:microsoft.com/office/officeart/2005/8/layout/radial5"/>
    <dgm:cxn modelId="{ED0C4D86-E5D7-4A61-BBA3-40B1F91FAEA3}" type="presParOf" srcId="{3080C91E-E9FE-4B82-B4B4-8C0D6411FDC9}" destId="{0AA1A0CC-6640-4CB1-BDFC-3096875AE082}" srcOrd="0" destOrd="0" presId="urn:microsoft.com/office/officeart/2005/8/layout/radial5"/>
    <dgm:cxn modelId="{2EE3B6BF-F202-44E2-BE4B-108480CE1CA2}" type="presParOf" srcId="{7ED35F20-37CA-43FB-87B8-6DDA4D489BF0}" destId="{B91A9C55-157C-4D87-BDF5-423F705AF629}" srcOrd="4" destOrd="0" presId="urn:microsoft.com/office/officeart/2005/8/layout/radial5"/>
    <dgm:cxn modelId="{014009E0-5A74-46A8-8E6C-1BFDD222117E}" type="presParOf" srcId="{7ED35F20-37CA-43FB-87B8-6DDA4D489BF0}" destId="{3C97C833-1AF8-4FD8-92B2-02F9FC46A57E}" srcOrd="5" destOrd="0" presId="urn:microsoft.com/office/officeart/2005/8/layout/radial5"/>
    <dgm:cxn modelId="{CC3A1B9E-82A2-4708-B3FA-F53B8711CA11}" type="presParOf" srcId="{3C97C833-1AF8-4FD8-92B2-02F9FC46A57E}" destId="{9F5951F1-0CB0-4F80-8895-3F1587A947C3}" srcOrd="0" destOrd="0" presId="urn:microsoft.com/office/officeart/2005/8/layout/radial5"/>
    <dgm:cxn modelId="{E1E6180D-E81E-42B5-85C3-DF929D770B83}" type="presParOf" srcId="{7ED35F20-37CA-43FB-87B8-6DDA4D489BF0}" destId="{7C826BFA-18B6-4CF5-90A5-469734398AC0}" srcOrd="6" destOrd="0" presId="urn:microsoft.com/office/officeart/2005/8/layout/radial5"/>
    <dgm:cxn modelId="{2FC38F0F-B6EF-4E46-B336-9F894C941A91}" type="presParOf" srcId="{7ED35F20-37CA-43FB-87B8-6DDA4D489BF0}" destId="{ECF457BB-EBA2-4E41-98D5-08659840C395}" srcOrd="7" destOrd="0" presId="urn:microsoft.com/office/officeart/2005/8/layout/radial5"/>
    <dgm:cxn modelId="{32AA1843-7C01-4258-B8D8-651F6C81D168}" type="presParOf" srcId="{ECF457BB-EBA2-4E41-98D5-08659840C395}" destId="{1DFAB7C5-2B24-491E-82A7-E19F65FDEA4E}" srcOrd="0" destOrd="0" presId="urn:microsoft.com/office/officeart/2005/8/layout/radial5"/>
    <dgm:cxn modelId="{394F33EA-B4F3-4F55-A1A9-9AF722E62CFF}" type="presParOf" srcId="{7ED35F20-37CA-43FB-87B8-6DDA4D489BF0}" destId="{7D22DC16-EDF9-4EE6-BE8C-6551573ACC6D}"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691F46-4CB7-4D6E-81FB-F015527B3129}"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kumimoji="1" lang="ja-JP" altLang="en-US"/>
        </a:p>
      </dgm:t>
    </dgm:pt>
    <dgm:pt modelId="{D0C4CF85-CF5D-4357-8F77-41739FF1F2F1}">
      <dgm:prSet phldrT="[テキスト]" custT="1"/>
      <dgm:spPr>
        <a:solidFill>
          <a:schemeClr val="accent4">
            <a:lumMod val="75000"/>
          </a:schemeClr>
        </a:solidFill>
      </dgm:spPr>
      <dgm:t>
        <a:bodyPr lIns="0" tIns="0" rIns="0" bIns="0" anchor="t"/>
        <a:lstStyle/>
        <a:p>
          <a:pPr algn="l">
            <a:lnSpc>
              <a:spcPct val="100000"/>
            </a:lnSpc>
          </a:pPr>
          <a:r>
            <a:rPr kumimoji="1" lang="ja-JP" altLang="en-US" sz="2400" dirty="0" smtClean="0"/>
            <a:t>・農業体験</a:t>
          </a:r>
          <a:r>
            <a:rPr kumimoji="1" lang="en-US" altLang="ja-JP" sz="2400" dirty="0" smtClean="0"/>
            <a:t/>
          </a:r>
          <a:br>
            <a:rPr kumimoji="1" lang="en-US" altLang="ja-JP" sz="2400" dirty="0" smtClean="0"/>
          </a:br>
          <a:r>
            <a:rPr kumimoji="1" lang="ja-JP" altLang="en-US" sz="2400" dirty="0" smtClean="0"/>
            <a:t>・レストラン</a:t>
          </a:r>
          <a:r>
            <a:rPr kumimoji="1" lang="en-US" altLang="ja-JP" sz="2400" dirty="0" smtClean="0"/>
            <a:t/>
          </a:r>
          <a:br>
            <a:rPr kumimoji="1" lang="en-US" altLang="ja-JP" sz="2400" dirty="0" smtClean="0"/>
          </a:br>
          <a:r>
            <a:rPr kumimoji="1" lang="ja-JP" altLang="en-US" sz="2400" dirty="0" smtClean="0"/>
            <a:t>・マルシェ</a:t>
          </a:r>
          <a:endParaRPr kumimoji="1" lang="en-US" altLang="ja-JP" sz="2400" dirty="0" smtClean="0"/>
        </a:p>
      </dgm:t>
    </dgm:pt>
    <dgm:pt modelId="{CD81B89D-07B8-4653-A275-59699161BAF2}" type="parTrans" cxnId="{4FEE8FE0-5C81-42B3-A59F-B27EC534A73D}">
      <dgm:prSet/>
      <dgm:spPr/>
      <dgm:t>
        <a:bodyPr/>
        <a:lstStyle/>
        <a:p>
          <a:endParaRPr kumimoji="1" lang="ja-JP" altLang="en-US"/>
        </a:p>
      </dgm:t>
    </dgm:pt>
    <dgm:pt modelId="{ACD4C76F-EFAC-4FFC-98C5-C8804D43DAD6}" type="sibTrans" cxnId="{4FEE8FE0-5C81-42B3-A59F-B27EC534A73D}">
      <dgm:prSet/>
      <dgm:spPr/>
      <dgm:t>
        <a:bodyPr/>
        <a:lstStyle/>
        <a:p>
          <a:endParaRPr kumimoji="1" lang="ja-JP" altLang="en-US"/>
        </a:p>
      </dgm:t>
    </dgm:pt>
    <dgm:pt modelId="{878E3696-ACCD-4B16-AB51-D11C61EEEDB6}">
      <dgm:prSet phldrT="[テキスト]" custT="1"/>
      <dgm:spPr>
        <a:solidFill>
          <a:schemeClr val="accent2">
            <a:lumMod val="75000"/>
          </a:schemeClr>
        </a:solidFill>
      </dgm:spPr>
      <dgm:t>
        <a:bodyPr/>
        <a:lstStyle/>
        <a:p>
          <a:r>
            <a:rPr kumimoji="1" lang="ja-JP" altLang="en-US" sz="2000" b="1" dirty="0" smtClean="0"/>
            <a:t>農業</a:t>
          </a:r>
          <a:r>
            <a:rPr kumimoji="1" lang="en-US" altLang="ja-JP" sz="2000" b="1" dirty="0" smtClean="0"/>
            <a:t/>
          </a:r>
          <a:br>
            <a:rPr kumimoji="1" lang="en-US" altLang="ja-JP" sz="2000" b="1" dirty="0" smtClean="0"/>
          </a:br>
          <a:r>
            <a:rPr kumimoji="1" lang="ja-JP" altLang="en-US" sz="2000" b="1" dirty="0" smtClean="0"/>
            <a:t>耕廃地</a:t>
          </a:r>
          <a:endParaRPr kumimoji="1" lang="en-US" altLang="ja-JP" sz="2000" b="1" dirty="0" smtClean="0"/>
        </a:p>
      </dgm:t>
    </dgm:pt>
    <dgm:pt modelId="{F1A808FE-08F1-4D70-A459-A7DCD80BAB32}" type="parTrans" cxnId="{090453C7-16CD-4857-85E5-8E97C51428A9}">
      <dgm:prSet/>
      <dgm:spPr>
        <a:solidFill>
          <a:schemeClr val="accent2">
            <a:lumMod val="75000"/>
          </a:schemeClr>
        </a:solidFill>
      </dgm:spPr>
      <dgm:t>
        <a:bodyPr/>
        <a:lstStyle/>
        <a:p>
          <a:endParaRPr kumimoji="1" lang="ja-JP" altLang="en-US" dirty="0"/>
        </a:p>
      </dgm:t>
    </dgm:pt>
    <dgm:pt modelId="{0264FEA5-C83F-4B9C-BC95-A51D4E83079D}" type="sibTrans" cxnId="{090453C7-16CD-4857-85E5-8E97C51428A9}">
      <dgm:prSet/>
      <dgm:spPr/>
      <dgm:t>
        <a:bodyPr/>
        <a:lstStyle/>
        <a:p>
          <a:endParaRPr kumimoji="1" lang="ja-JP" altLang="en-US"/>
        </a:p>
      </dgm:t>
    </dgm:pt>
    <dgm:pt modelId="{40C7D2A7-F798-481D-9765-BFBAA6FB00FE}">
      <dgm:prSet phldrT="[テキスト]" custT="1"/>
      <dgm:spPr>
        <a:solidFill>
          <a:schemeClr val="accent2">
            <a:lumMod val="75000"/>
          </a:schemeClr>
        </a:solidFill>
      </dgm:spPr>
      <dgm:t>
        <a:bodyPr/>
        <a:lstStyle/>
        <a:p>
          <a:r>
            <a:rPr kumimoji="1" lang="ja-JP" altLang="en-US" sz="2800" b="1" dirty="0" smtClean="0"/>
            <a:t>農家</a:t>
          </a:r>
          <a:endParaRPr kumimoji="1" lang="en-US" altLang="ja-JP" sz="2800" b="1" dirty="0" smtClean="0"/>
        </a:p>
      </dgm:t>
    </dgm:pt>
    <dgm:pt modelId="{017ACB31-4511-4455-8A28-647259AD3EA5}" type="parTrans" cxnId="{4A9851A0-F732-4663-978C-D0C4B2BEBC2A}">
      <dgm:prSet/>
      <dgm:spPr>
        <a:solidFill>
          <a:schemeClr val="accent2">
            <a:lumMod val="75000"/>
          </a:schemeClr>
        </a:solidFill>
      </dgm:spPr>
      <dgm:t>
        <a:bodyPr/>
        <a:lstStyle/>
        <a:p>
          <a:endParaRPr kumimoji="1" lang="ja-JP" altLang="en-US"/>
        </a:p>
      </dgm:t>
    </dgm:pt>
    <dgm:pt modelId="{9B0E2F64-543E-4ED6-B9F6-1AC9C5248ED5}" type="sibTrans" cxnId="{4A9851A0-F732-4663-978C-D0C4B2BEBC2A}">
      <dgm:prSet/>
      <dgm:spPr/>
      <dgm:t>
        <a:bodyPr/>
        <a:lstStyle/>
        <a:p>
          <a:endParaRPr kumimoji="1" lang="ja-JP" altLang="en-US"/>
        </a:p>
      </dgm:t>
    </dgm:pt>
    <dgm:pt modelId="{7416C88C-43EE-4AFC-8517-0D9CE2580F5D}">
      <dgm:prSet phldrT="[テキスト]" custT="1"/>
      <dgm:spPr>
        <a:solidFill>
          <a:schemeClr val="accent2">
            <a:lumMod val="75000"/>
          </a:schemeClr>
        </a:solidFill>
      </dgm:spPr>
      <dgm:t>
        <a:bodyPr/>
        <a:lstStyle/>
        <a:p>
          <a:r>
            <a:rPr kumimoji="1" lang="ja-JP" altLang="en-US" sz="2800" b="1" dirty="0"/>
            <a:t>住民</a:t>
          </a:r>
        </a:p>
      </dgm:t>
    </dgm:pt>
    <dgm:pt modelId="{1BCF3E2F-6421-43CA-AFC1-4A3C23F3EB52}" type="parTrans" cxnId="{33EF1353-77B2-45C0-BD92-69923FADB8E3}">
      <dgm:prSet/>
      <dgm:spPr>
        <a:solidFill>
          <a:schemeClr val="accent2">
            <a:lumMod val="75000"/>
          </a:schemeClr>
        </a:solidFill>
      </dgm:spPr>
      <dgm:t>
        <a:bodyPr/>
        <a:lstStyle/>
        <a:p>
          <a:endParaRPr kumimoji="1" lang="ja-JP" altLang="en-US"/>
        </a:p>
      </dgm:t>
    </dgm:pt>
    <dgm:pt modelId="{48B32DA7-FB32-448F-A255-7529DBCBF845}" type="sibTrans" cxnId="{33EF1353-77B2-45C0-BD92-69923FADB8E3}">
      <dgm:prSet/>
      <dgm:spPr/>
      <dgm:t>
        <a:bodyPr/>
        <a:lstStyle/>
        <a:p>
          <a:endParaRPr kumimoji="1" lang="ja-JP" altLang="en-US"/>
        </a:p>
      </dgm:t>
    </dgm:pt>
    <dgm:pt modelId="{45D72000-7D26-41F5-A3EC-79A556FB9348}">
      <dgm:prSet phldrT="[テキスト]" custT="1"/>
      <dgm:spPr>
        <a:solidFill>
          <a:schemeClr val="accent2">
            <a:lumMod val="75000"/>
          </a:schemeClr>
        </a:solidFill>
      </dgm:spPr>
      <dgm:t>
        <a:bodyPr/>
        <a:lstStyle/>
        <a:p>
          <a:r>
            <a:rPr kumimoji="1" lang="ja-JP" altLang="en-US" sz="1600" b="1" dirty="0" smtClean="0"/>
            <a:t>農業</a:t>
          </a:r>
          <a:endParaRPr kumimoji="1" lang="en-US" altLang="ja-JP" sz="1600" b="1" dirty="0" smtClean="0"/>
        </a:p>
        <a:p>
          <a:r>
            <a:rPr kumimoji="1" lang="ja-JP" altLang="en-US" sz="1600" b="1" dirty="0" smtClean="0"/>
            <a:t>したい人</a:t>
          </a:r>
          <a:endParaRPr kumimoji="1" lang="ja-JP" altLang="en-US" sz="1600" b="1" dirty="0"/>
        </a:p>
      </dgm:t>
    </dgm:pt>
    <dgm:pt modelId="{4FA28475-89A1-4BC4-9F3B-164ACAF63365}" type="parTrans" cxnId="{B203A9DA-7E61-4A2E-835D-BD54147A0393}">
      <dgm:prSet/>
      <dgm:spPr>
        <a:solidFill>
          <a:schemeClr val="accent2">
            <a:lumMod val="75000"/>
          </a:schemeClr>
        </a:solidFill>
      </dgm:spPr>
      <dgm:t>
        <a:bodyPr/>
        <a:lstStyle/>
        <a:p>
          <a:endParaRPr kumimoji="1" lang="ja-JP" altLang="en-US"/>
        </a:p>
      </dgm:t>
    </dgm:pt>
    <dgm:pt modelId="{B6B74323-4B2D-4D8B-A978-FBC30521C886}" type="sibTrans" cxnId="{B203A9DA-7E61-4A2E-835D-BD54147A0393}">
      <dgm:prSet/>
      <dgm:spPr/>
      <dgm:t>
        <a:bodyPr/>
        <a:lstStyle/>
        <a:p>
          <a:endParaRPr kumimoji="1" lang="ja-JP" altLang="en-US"/>
        </a:p>
      </dgm:t>
    </dgm:pt>
    <dgm:pt modelId="{51AA0917-D649-4225-8EE9-2C28DDDC4F40}">
      <dgm:prSet custRadScaleRad="149089" custRadScaleInc="119419"/>
      <dgm:spPr/>
      <dgm:t>
        <a:bodyPr/>
        <a:lstStyle/>
        <a:p>
          <a:endParaRPr kumimoji="1" lang="ja-JP" altLang="en-US"/>
        </a:p>
      </dgm:t>
    </dgm:pt>
    <dgm:pt modelId="{72145878-81D3-473C-815B-07CA9EE391D8}" type="parTrans" cxnId="{C9CD35B4-4B49-403B-AE1D-590E16F3D982}">
      <dgm:prSet/>
      <dgm:spPr/>
      <dgm:t>
        <a:bodyPr/>
        <a:lstStyle/>
        <a:p>
          <a:endParaRPr kumimoji="1" lang="ja-JP" altLang="en-US"/>
        </a:p>
      </dgm:t>
    </dgm:pt>
    <dgm:pt modelId="{74BA77DE-231F-4F5E-B6D4-C214E19184B3}" type="sibTrans" cxnId="{C9CD35B4-4B49-403B-AE1D-590E16F3D982}">
      <dgm:prSet/>
      <dgm:spPr/>
      <dgm:t>
        <a:bodyPr/>
        <a:lstStyle/>
        <a:p>
          <a:endParaRPr kumimoji="1" lang="ja-JP" altLang="en-US"/>
        </a:p>
      </dgm:t>
    </dgm:pt>
    <dgm:pt modelId="{D06094B4-C06B-4D1D-BDFE-108ABB6DB7F5}">
      <dgm:prSet custRadScaleRad="155789" custRadScaleInc="83085"/>
      <dgm:spPr/>
      <dgm:t>
        <a:bodyPr/>
        <a:lstStyle/>
        <a:p>
          <a:endParaRPr kumimoji="1" lang="ja-JP" altLang="en-US"/>
        </a:p>
      </dgm:t>
    </dgm:pt>
    <dgm:pt modelId="{323F2E40-6C86-456D-BB62-ED4093B36F0B}" type="parTrans" cxnId="{C1366CD1-7FB6-4B57-9CB9-D1EF4775FAF5}">
      <dgm:prSet/>
      <dgm:spPr/>
      <dgm:t>
        <a:bodyPr/>
        <a:lstStyle/>
        <a:p>
          <a:endParaRPr kumimoji="1" lang="ja-JP" altLang="en-US"/>
        </a:p>
      </dgm:t>
    </dgm:pt>
    <dgm:pt modelId="{BB83D478-800C-4F24-A762-69605C802679}" type="sibTrans" cxnId="{C1366CD1-7FB6-4B57-9CB9-D1EF4775FAF5}">
      <dgm:prSet/>
      <dgm:spPr/>
      <dgm:t>
        <a:bodyPr/>
        <a:lstStyle/>
        <a:p>
          <a:endParaRPr kumimoji="1" lang="ja-JP" altLang="en-US"/>
        </a:p>
      </dgm:t>
    </dgm:pt>
    <dgm:pt modelId="{CFB5FE8B-39CD-48F2-BC89-004B0DFFD452}">
      <dgm:prSet custRadScaleRad="155553" custRadScaleInc="116089"/>
      <dgm:spPr/>
      <dgm:t>
        <a:bodyPr/>
        <a:lstStyle/>
        <a:p>
          <a:endParaRPr kumimoji="1" lang="ja-JP" altLang="en-US"/>
        </a:p>
      </dgm:t>
    </dgm:pt>
    <dgm:pt modelId="{D07D9FBB-7AC5-4855-A346-4F7166B08C9C}" type="parTrans" cxnId="{3A89BD22-7976-46F4-85BA-BA537485E8D3}">
      <dgm:prSet/>
      <dgm:spPr/>
      <dgm:t>
        <a:bodyPr/>
        <a:lstStyle/>
        <a:p>
          <a:endParaRPr kumimoji="1" lang="ja-JP" altLang="en-US"/>
        </a:p>
      </dgm:t>
    </dgm:pt>
    <dgm:pt modelId="{636E4D38-1A36-4790-8C54-BDEAE727B03D}" type="sibTrans" cxnId="{3A89BD22-7976-46F4-85BA-BA537485E8D3}">
      <dgm:prSet/>
      <dgm:spPr/>
      <dgm:t>
        <a:bodyPr/>
        <a:lstStyle/>
        <a:p>
          <a:endParaRPr kumimoji="1" lang="ja-JP" altLang="en-US"/>
        </a:p>
      </dgm:t>
    </dgm:pt>
    <dgm:pt modelId="{A907F777-1662-4106-9516-87751BECB4CB}">
      <dgm:prSet custRadScaleRad="153713" custRadScaleInc="78623"/>
      <dgm:spPr/>
      <dgm:t>
        <a:bodyPr/>
        <a:lstStyle/>
        <a:p>
          <a:endParaRPr kumimoji="1" lang="ja-JP" altLang="en-US"/>
        </a:p>
      </dgm:t>
    </dgm:pt>
    <dgm:pt modelId="{D0CFCB86-189E-4332-A8C5-50D69913B996}" type="parTrans" cxnId="{6CB8F4AA-C792-4A19-8CEF-4215C2819EC0}">
      <dgm:prSet/>
      <dgm:spPr/>
      <dgm:t>
        <a:bodyPr/>
        <a:lstStyle/>
        <a:p>
          <a:endParaRPr kumimoji="1" lang="ja-JP" altLang="en-US"/>
        </a:p>
      </dgm:t>
    </dgm:pt>
    <dgm:pt modelId="{CB262FE9-DAA3-4B71-B1D9-90063F1EAC85}" type="sibTrans" cxnId="{6CB8F4AA-C792-4A19-8CEF-4215C2819EC0}">
      <dgm:prSet/>
      <dgm:spPr/>
      <dgm:t>
        <a:bodyPr/>
        <a:lstStyle/>
        <a:p>
          <a:endParaRPr kumimoji="1" lang="ja-JP" altLang="en-US"/>
        </a:p>
      </dgm:t>
    </dgm:pt>
    <dgm:pt modelId="{37236B3B-DC29-4165-9B26-1F6272990CBB}">
      <dgm:prSet custRadScaleRad="149089" custRadScaleInc="119419"/>
      <dgm:spPr/>
      <dgm:t>
        <a:bodyPr/>
        <a:lstStyle/>
        <a:p>
          <a:endParaRPr kumimoji="1" lang="ja-JP" altLang="en-US"/>
        </a:p>
      </dgm:t>
    </dgm:pt>
    <dgm:pt modelId="{641F73DD-BFBC-4F26-9AE1-82500301B7EB}" type="parTrans" cxnId="{3EFAAF86-9AC2-45A3-81FA-8DF4AB60B2AD}">
      <dgm:prSet custAng="10665717"/>
      <dgm:spPr/>
      <dgm:t>
        <a:bodyPr/>
        <a:lstStyle/>
        <a:p>
          <a:endParaRPr kumimoji="1" lang="ja-JP" altLang="en-US"/>
        </a:p>
      </dgm:t>
    </dgm:pt>
    <dgm:pt modelId="{77E427E4-2B23-46D6-A12D-2B80FDB9B7A7}" type="sibTrans" cxnId="{3EFAAF86-9AC2-45A3-81FA-8DF4AB60B2AD}">
      <dgm:prSet/>
      <dgm:spPr/>
      <dgm:t>
        <a:bodyPr/>
        <a:lstStyle/>
        <a:p>
          <a:endParaRPr kumimoji="1" lang="ja-JP" altLang="en-US"/>
        </a:p>
      </dgm:t>
    </dgm:pt>
    <dgm:pt modelId="{21BA071D-3457-4A8F-8915-700EF2F2F978}">
      <dgm:prSet custRadScaleRad="155789" custRadScaleInc="83085"/>
      <dgm:spPr/>
      <dgm:t>
        <a:bodyPr/>
        <a:lstStyle/>
        <a:p>
          <a:endParaRPr kumimoji="1" lang="ja-JP" altLang="en-US"/>
        </a:p>
      </dgm:t>
    </dgm:pt>
    <dgm:pt modelId="{C4A7C70C-B4B5-46EC-AC13-398847B0CC90}" type="parTrans" cxnId="{E3BCC014-C637-47FB-A589-BE32FB504EAD}">
      <dgm:prSet custAng="11052796"/>
      <dgm:spPr/>
      <dgm:t>
        <a:bodyPr/>
        <a:lstStyle/>
        <a:p>
          <a:endParaRPr kumimoji="1" lang="ja-JP" altLang="en-US"/>
        </a:p>
      </dgm:t>
    </dgm:pt>
    <dgm:pt modelId="{5B08E04F-7A18-45A5-AD49-A1CEFD6C2E8B}" type="sibTrans" cxnId="{E3BCC014-C637-47FB-A589-BE32FB504EAD}">
      <dgm:prSet/>
      <dgm:spPr/>
      <dgm:t>
        <a:bodyPr/>
        <a:lstStyle/>
        <a:p>
          <a:endParaRPr kumimoji="1" lang="ja-JP" altLang="en-US"/>
        </a:p>
      </dgm:t>
    </dgm:pt>
    <dgm:pt modelId="{AC95F6AC-A3E8-44C4-9AB4-A33EF13362BC}">
      <dgm:prSet custRadScaleRad="155553" custRadScaleInc="116089"/>
      <dgm:spPr/>
      <dgm:t>
        <a:bodyPr/>
        <a:lstStyle/>
        <a:p>
          <a:endParaRPr kumimoji="1" lang="ja-JP" altLang="en-US"/>
        </a:p>
      </dgm:t>
    </dgm:pt>
    <dgm:pt modelId="{E207C842-8F37-45E7-9613-D9D63BA144FE}" type="parTrans" cxnId="{200182D5-9EB1-4C0E-BE7A-8EC4450AB060}">
      <dgm:prSet custAng="10807778"/>
      <dgm:spPr/>
      <dgm:t>
        <a:bodyPr/>
        <a:lstStyle/>
        <a:p>
          <a:endParaRPr kumimoji="1" lang="ja-JP" altLang="en-US"/>
        </a:p>
      </dgm:t>
    </dgm:pt>
    <dgm:pt modelId="{4B6DA3F3-C83D-4471-BC5E-B2BD0ED72FB6}" type="sibTrans" cxnId="{200182D5-9EB1-4C0E-BE7A-8EC4450AB060}">
      <dgm:prSet/>
      <dgm:spPr/>
      <dgm:t>
        <a:bodyPr/>
        <a:lstStyle/>
        <a:p>
          <a:endParaRPr kumimoji="1" lang="ja-JP" altLang="en-US"/>
        </a:p>
      </dgm:t>
    </dgm:pt>
    <dgm:pt modelId="{23929610-C0AE-47EE-9679-0D369E83CAE7}">
      <dgm:prSet custRadScaleRad="153713" custRadScaleInc="78623"/>
      <dgm:spPr/>
      <dgm:t>
        <a:bodyPr/>
        <a:lstStyle/>
        <a:p>
          <a:endParaRPr kumimoji="1" lang="ja-JP" altLang="en-US"/>
        </a:p>
      </dgm:t>
    </dgm:pt>
    <dgm:pt modelId="{E698D05B-1750-4920-A1DC-4948461DDC5C}" type="parTrans" cxnId="{B95307DC-E87B-498A-AE3D-5AA62323B444}">
      <dgm:prSet custAng="10896066"/>
      <dgm:spPr/>
      <dgm:t>
        <a:bodyPr/>
        <a:lstStyle/>
        <a:p>
          <a:endParaRPr kumimoji="1" lang="ja-JP" altLang="en-US"/>
        </a:p>
      </dgm:t>
    </dgm:pt>
    <dgm:pt modelId="{773BD45F-D0E4-400B-B179-C34011CCB843}" type="sibTrans" cxnId="{B95307DC-E87B-498A-AE3D-5AA62323B444}">
      <dgm:prSet/>
      <dgm:spPr/>
      <dgm:t>
        <a:bodyPr/>
        <a:lstStyle/>
        <a:p>
          <a:endParaRPr kumimoji="1" lang="ja-JP" altLang="en-US"/>
        </a:p>
      </dgm:t>
    </dgm:pt>
    <dgm:pt modelId="{7ED35F20-37CA-43FB-87B8-6DDA4D489BF0}" type="pres">
      <dgm:prSet presAssocID="{D7691F46-4CB7-4D6E-81FB-F015527B3129}" presName="Name0" presStyleCnt="0">
        <dgm:presLayoutVars>
          <dgm:chMax val="1"/>
          <dgm:dir/>
          <dgm:animLvl val="ctr"/>
          <dgm:resizeHandles val="exact"/>
        </dgm:presLayoutVars>
      </dgm:prSet>
      <dgm:spPr/>
      <dgm:t>
        <a:bodyPr/>
        <a:lstStyle/>
        <a:p>
          <a:endParaRPr kumimoji="1" lang="ja-JP" altLang="en-US"/>
        </a:p>
      </dgm:t>
    </dgm:pt>
    <dgm:pt modelId="{179055C8-519A-423E-98E1-D9A7D825853A}" type="pres">
      <dgm:prSet presAssocID="{D0C4CF85-CF5D-4357-8F77-41739FF1F2F1}" presName="centerShape" presStyleLbl="node0" presStyleIdx="0" presStyleCnt="1" custScaleX="217366" custScaleY="161958" custLinFactNeighborX="-3528" custLinFactNeighborY="4887"/>
      <dgm:spPr>
        <a:prstGeom prst="roundRect">
          <a:avLst/>
        </a:prstGeom>
      </dgm:spPr>
      <dgm:t>
        <a:bodyPr/>
        <a:lstStyle/>
        <a:p>
          <a:endParaRPr kumimoji="1" lang="ja-JP" altLang="en-US"/>
        </a:p>
      </dgm:t>
    </dgm:pt>
    <dgm:pt modelId="{868B2859-B338-4E8F-865D-08567666B194}" type="pres">
      <dgm:prSet presAssocID="{F1A808FE-08F1-4D70-A459-A7DCD80BAB32}" presName="parTrans" presStyleLbl="sibTrans2D1" presStyleIdx="0" presStyleCnt="4" custAng="10665717" custScaleX="123934" custLinFactNeighborX="21827" custLinFactNeighborY="7141"/>
      <dgm:spPr/>
      <dgm:t>
        <a:bodyPr/>
        <a:lstStyle/>
        <a:p>
          <a:endParaRPr kumimoji="1" lang="ja-JP" altLang="en-US"/>
        </a:p>
      </dgm:t>
    </dgm:pt>
    <dgm:pt modelId="{168AC306-2394-4C51-A8BF-494799734E86}" type="pres">
      <dgm:prSet presAssocID="{F1A808FE-08F1-4D70-A459-A7DCD80BAB32}" presName="connectorText" presStyleLbl="sibTrans2D1" presStyleIdx="0" presStyleCnt="4"/>
      <dgm:spPr/>
      <dgm:t>
        <a:bodyPr/>
        <a:lstStyle/>
        <a:p>
          <a:endParaRPr kumimoji="1" lang="ja-JP" altLang="en-US"/>
        </a:p>
      </dgm:t>
    </dgm:pt>
    <dgm:pt modelId="{9B124BBB-60CC-4D73-92F6-DFCD31820E84}" type="pres">
      <dgm:prSet presAssocID="{878E3696-ACCD-4B16-AB51-D11C61EEEDB6}" presName="node" presStyleLbl="node1" presStyleIdx="0" presStyleCnt="4" custRadScaleRad="185163" custRadScaleInc="134736">
        <dgm:presLayoutVars>
          <dgm:bulletEnabled val="1"/>
        </dgm:presLayoutVars>
      </dgm:prSet>
      <dgm:spPr/>
      <dgm:t>
        <a:bodyPr/>
        <a:lstStyle/>
        <a:p>
          <a:endParaRPr kumimoji="1" lang="ja-JP" altLang="en-US"/>
        </a:p>
      </dgm:t>
    </dgm:pt>
    <dgm:pt modelId="{3080C91E-E9FE-4B82-B4B4-8C0D6411FDC9}" type="pres">
      <dgm:prSet presAssocID="{017ACB31-4511-4455-8A28-647259AD3EA5}" presName="parTrans" presStyleLbl="sibTrans2D1" presStyleIdx="1" presStyleCnt="4" custAng="11052796" custScaleX="122882" custLinFactNeighborX="2617" custLinFactNeighborY="72549"/>
      <dgm:spPr/>
      <dgm:t>
        <a:bodyPr/>
        <a:lstStyle/>
        <a:p>
          <a:endParaRPr kumimoji="1" lang="ja-JP" altLang="en-US"/>
        </a:p>
      </dgm:t>
    </dgm:pt>
    <dgm:pt modelId="{0AA1A0CC-6640-4CB1-BDFC-3096875AE082}" type="pres">
      <dgm:prSet presAssocID="{017ACB31-4511-4455-8A28-647259AD3EA5}" presName="connectorText" presStyleLbl="sibTrans2D1" presStyleIdx="1" presStyleCnt="4"/>
      <dgm:spPr/>
      <dgm:t>
        <a:bodyPr/>
        <a:lstStyle/>
        <a:p>
          <a:endParaRPr kumimoji="1" lang="ja-JP" altLang="en-US"/>
        </a:p>
      </dgm:t>
    </dgm:pt>
    <dgm:pt modelId="{B91A9C55-157C-4D87-BDF5-423F705AF629}" type="pres">
      <dgm:prSet presAssocID="{40C7D2A7-F798-481D-9765-BFBAA6FB00FE}" presName="node" presStyleLbl="node1" presStyleIdx="1" presStyleCnt="4" custRadScaleRad="191632" custRadScaleInc="69668">
        <dgm:presLayoutVars>
          <dgm:bulletEnabled val="1"/>
        </dgm:presLayoutVars>
      </dgm:prSet>
      <dgm:spPr/>
      <dgm:t>
        <a:bodyPr/>
        <a:lstStyle/>
        <a:p>
          <a:endParaRPr kumimoji="1" lang="ja-JP" altLang="en-US"/>
        </a:p>
      </dgm:t>
    </dgm:pt>
    <dgm:pt modelId="{3C97C833-1AF8-4FD8-92B2-02F9FC46A57E}" type="pres">
      <dgm:prSet presAssocID="{1BCF3E2F-6421-43CA-AFC1-4A3C23F3EB52}" presName="parTrans" presStyleLbl="sibTrans2D1" presStyleIdx="2" presStyleCnt="4" custAng="10503668" custScaleX="124034" custLinFactNeighborX="-32548" custLinFactNeighborY="-56225"/>
      <dgm:spPr/>
      <dgm:t>
        <a:bodyPr/>
        <a:lstStyle/>
        <a:p>
          <a:endParaRPr kumimoji="1" lang="ja-JP" altLang="en-US"/>
        </a:p>
      </dgm:t>
    </dgm:pt>
    <dgm:pt modelId="{9F5951F1-0CB0-4F80-8895-3F1587A947C3}" type="pres">
      <dgm:prSet presAssocID="{1BCF3E2F-6421-43CA-AFC1-4A3C23F3EB52}" presName="connectorText" presStyleLbl="sibTrans2D1" presStyleIdx="2" presStyleCnt="4"/>
      <dgm:spPr/>
      <dgm:t>
        <a:bodyPr/>
        <a:lstStyle/>
        <a:p>
          <a:endParaRPr kumimoji="1" lang="ja-JP" altLang="en-US"/>
        </a:p>
      </dgm:t>
    </dgm:pt>
    <dgm:pt modelId="{7C826BFA-18B6-4CF5-90A5-469734398AC0}" type="pres">
      <dgm:prSet presAssocID="{7416C88C-43EE-4AFC-8517-0D9CE2580F5D}" presName="node" presStyleLbl="node1" presStyleIdx="2" presStyleCnt="4" custRadScaleRad="200053" custRadScaleInc="133115">
        <dgm:presLayoutVars>
          <dgm:bulletEnabled val="1"/>
        </dgm:presLayoutVars>
      </dgm:prSet>
      <dgm:spPr/>
      <dgm:t>
        <a:bodyPr/>
        <a:lstStyle/>
        <a:p>
          <a:endParaRPr kumimoji="1" lang="ja-JP" altLang="en-US"/>
        </a:p>
      </dgm:t>
    </dgm:pt>
    <dgm:pt modelId="{ECF457BB-EBA2-4E41-98D5-08659840C395}" type="pres">
      <dgm:prSet presAssocID="{4FA28475-89A1-4BC4-9F3B-164ACAF63365}" presName="parTrans" presStyleLbl="sibTrans2D1" presStyleIdx="3" presStyleCnt="4" custAng="11598669" custScaleX="123955" custLinFactNeighborX="-11155" custLinFactNeighborY="-44054"/>
      <dgm:spPr/>
      <dgm:t>
        <a:bodyPr/>
        <a:lstStyle/>
        <a:p>
          <a:endParaRPr kumimoji="1" lang="ja-JP" altLang="en-US"/>
        </a:p>
      </dgm:t>
    </dgm:pt>
    <dgm:pt modelId="{1DFAB7C5-2B24-491E-82A7-E19F65FDEA4E}" type="pres">
      <dgm:prSet presAssocID="{4FA28475-89A1-4BC4-9F3B-164ACAF63365}" presName="connectorText" presStyleLbl="sibTrans2D1" presStyleIdx="3" presStyleCnt="4"/>
      <dgm:spPr/>
      <dgm:t>
        <a:bodyPr/>
        <a:lstStyle/>
        <a:p>
          <a:endParaRPr kumimoji="1" lang="ja-JP" altLang="en-US"/>
        </a:p>
      </dgm:t>
    </dgm:pt>
    <dgm:pt modelId="{7D22DC16-EDF9-4EE6-BE8C-6551573ACC6D}" type="pres">
      <dgm:prSet presAssocID="{45D72000-7D26-41F5-A3EC-79A556FB9348}" presName="node" presStyleLbl="node1" presStyleIdx="3" presStyleCnt="4" custRadScaleRad="196397" custRadScaleInc="62096">
        <dgm:presLayoutVars>
          <dgm:bulletEnabled val="1"/>
        </dgm:presLayoutVars>
      </dgm:prSet>
      <dgm:spPr/>
      <dgm:t>
        <a:bodyPr/>
        <a:lstStyle/>
        <a:p>
          <a:endParaRPr kumimoji="1" lang="ja-JP" altLang="en-US"/>
        </a:p>
      </dgm:t>
    </dgm:pt>
  </dgm:ptLst>
  <dgm:cxnLst>
    <dgm:cxn modelId="{78CDB9ED-7597-44E7-9B6A-39C0081381E1}" type="presOf" srcId="{40C7D2A7-F798-481D-9765-BFBAA6FB00FE}" destId="{B91A9C55-157C-4D87-BDF5-423F705AF629}" srcOrd="0" destOrd="0" presId="urn:microsoft.com/office/officeart/2005/8/layout/radial5"/>
    <dgm:cxn modelId="{090453C7-16CD-4857-85E5-8E97C51428A9}" srcId="{D0C4CF85-CF5D-4357-8F77-41739FF1F2F1}" destId="{878E3696-ACCD-4B16-AB51-D11C61EEEDB6}" srcOrd="0" destOrd="0" parTransId="{F1A808FE-08F1-4D70-A459-A7DCD80BAB32}" sibTransId="{0264FEA5-C83F-4B9C-BC95-A51D4E83079D}"/>
    <dgm:cxn modelId="{C9CD35B4-4B49-403B-AE1D-590E16F3D982}" srcId="{D7691F46-4CB7-4D6E-81FB-F015527B3129}" destId="{51AA0917-D649-4225-8EE9-2C28DDDC4F40}" srcOrd="1" destOrd="0" parTransId="{72145878-81D3-473C-815B-07CA9EE391D8}" sibTransId="{74BA77DE-231F-4F5E-B6D4-C214E19184B3}"/>
    <dgm:cxn modelId="{C1366CD1-7FB6-4B57-9CB9-D1EF4775FAF5}" srcId="{D7691F46-4CB7-4D6E-81FB-F015527B3129}" destId="{D06094B4-C06B-4D1D-BDFE-108ABB6DB7F5}" srcOrd="2" destOrd="0" parTransId="{323F2E40-6C86-456D-BB62-ED4093B36F0B}" sibTransId="{BB83D478-800C-4F24-A762-69605C802679}"/>
    <dgm:cxn modelId="{3EFAAF86-9AC2-45A3-81FA-8DF4AB60B2AD}" srcId="{D7691F46-4CB7-4D6E-81FB-F015527B3129}" destId="{37236B3B-DC29-4165-9B26-1F6272990CBB}" srcOrd="5" destOrd="0" parTransId="{641F73DD-BFBC-4F26-9AE1-82500301B7EB}" sibTransId="{77E427E4-2B23-46D6-A12D-2B80FDB9B7A7}"/>
    <dgm:cxn modelId="{4B3EA8DB-6A06-4FC6-886A-A675BBEB7F5A}" type="presOf" srcId="{45D72000-7D26-41F5-A3EC-79A556FB9348}" destId="{7D22DC16-EDF9-4EE6-BE8C-6551573ACC6D}" srcOrd="0" destOrd="0" presId="urn:microsoft.com/office/officeart/2005/8/layout/radial5"/>
    <dgm:cxn modelId="{E3BCC014-C637-47FB-A589-BE32FB504EAD}" srcId="{D7691F46-4CB7-4D6E-81FB-F015527B3129}" destId="{21BA071D-3457-4A8F-8915-700EF2F2F978}" srcOrd="6" destOrd="0" parTransId="{C4A7C70C-B4B5-46EC-AC13-398847B0CC90}" sibTransId="{5B08E04F-7A18-45A5-AD49-A1CEFD6C2E8B}"/>
    <dgm:cxn modelId="{0E3FA8C9-3D34-4879-94FC-69537CCFBE9F}" type="presOf" srcId="{4FA28475-89A1-4BC4-9F3B-164ACAF63365}" destId="{ECF457BB-EBA2-4E41-98D5-08659840C395}" srcOrd="0" destOrd="0" presId="urn:microsoft.com/office/officeart/2005/8/layout/radial5"/>
    <dgm:cxn modelId="{3A53B00A-B863-4365-86DA-CC2A376D99E1}" type="presOf" srcId="{017ACB31-4511-4455-8A28-647259AD3EA5}" destId="{3080C91E-E9FE-4B82-B4B4-8C0D6411FDC9}" srcOrd="0" destOrd="0" presId="urn:microsoft.com/office/officeart/2005/8/layout/radial5"/>
    <dgm:cxn modelId="{05672000-5531-4FB7-A120-3E18D5DEC930}" type="presOf" srcId="{D0C4CF85-CF5D-4357-8F77-41739FF1F2F1}" destId="{179055C8-519A-423E-98E1-D9A7D825853A}" srcOrd="0" destOrd="0" presId="urn:microsoft.com/office/officeart/2005/8/layout/radial5"/>
    <dgm:cxn modelId="{EBD0FD8F-D7E8-4BCE-B263-D896F039902C}" type="presOf" srcId="{1BCF3E2F-6421-43CA-AFC1-4A3C23F3EB52}" destId="{3C97C833-1AF8-4FD8-92B2-02F9FC46A57E}" srcOrd="0" destOrd="0" presId="urn:microsoft.com/office/officeart/2005/8/layout/radial5"/>
    <dgm:cxn modelId="{6CB8F4AA-C792-4A19-8CEF-4215C2819EC0}" srcId="{D7691F46-4CB7-4D6E-81FB-F015527B3129}" destId="{A907F777-1662-4106-9516-87751BECB4CB}" srcOrd="4" destOrd="0" parTransId="{D0CFCB86-189E-4332-A8C5-50D69913B996}" sibTransId="{CB262FE9-DAA3-4B71-B1D9-90063F1EAC85}"/>
    <dgm:cxn modelId="{B203A9DA-7E61-4A2E-835D-BD54147A0393}" srcId="{D0C4CF85-CF5D-4357-8F77-41739FF1F2F1}" destId="{45D72000-7D26-41F5-A3EC-79A556FB9348}" srcOrd="3" destOrd="0" parTransId="{4FA28475-89A1-4BC4-9F3B-164ACAF63365}" sibTransId="{B6B74323-4B2D-4D8B-A978-FBC30521C886}"/>
    <dgm:cxn modelId="{1F6960AC-5C5D-4621-8970-E2A82148A8F0}" type="presOf" srcId="{1BCF3E2F-6421-43CA-AFC1-4A3C23F3EB52}" destId="{9F5951F1-0CB0-4F80-8895-3F1587A947C3}" srcOrd="1" destOrd="0" presId="urn:microsoft.com/office/officeart/2005/8/layout/radial5"/>
    <dgm:cxn modelId="{3A89BD22-7976-46F4-85BA-BA537485E8D3}" srcId="{D7691F46-4CB7-4D6E-81FB-F015527B3129}" destId="{CFB5FE8B-39CD-48F2-BC89-004B0DFFD452}" srcOrd="3" destOrd="0" parTransId="{D07D9FBB-7AC5-4855-A346-4F7166B08C9C}" sibTransId="{636E4D38-1A36-4790-8C54-BDEAE727B03D}"/>
    <dgm:cxn modelId="{33EF1353-77B2-45C0-BD92-69923FADB8E3}" srcId="{D0C4CF85-CF5D-4357-8F77-41739FF1F2F1}" destId="{7416C88C-43EE-4AFC-8517-0D9CE2580F5D}" srcOrd="2" destOrd="0" parTransId="{1BCF3E2F-6421-43CA-AFC1-4A3C23F3EB52}" sibTransId="{48B32DA7-FB32-448F-A255-7529DBCBF845}"/>
    <dgm:cxn modelId="{CBA777EE-D013-42D0-BAF3-BF7BA9BB2EAC}" type="presOf" srcId="{7416C88C-43EE-4AFC-8517-0D9CE2580F5D}" destId="{7C826BFA-18B6-4CF5-90A5-469734398AC0}" srcOrd="0" destOrd="0" presId="urn:microsoft.com/office/officeart/2005/8/layout/radial5"/>
    <dgm:cxn modelId="{4FEE8FE0-5C81-42B3-A59F-B27EC534A73D}" srcId="{D7691F46-4CB7-4D6E-81FB-F015527B3129}" destId="{D0C4CF85-CF5D-4357-8F77-41739FF1F2F1}" srcOrd="0" destOrd="0" parTransId="{CD81B89D-07B8-4653-A275-59699161BAF2}" sibTransId="{ACD4C76F-EFAC-4FFC-98C5-C8804D43DAD6}"/>
    <dgm:cxn modelId="{F4CAD450-4BC5-4415-9FAB-F75570C69FC6}" type="presOf" srcId="{4FA28475-89A1-4BC4-9F3B-164ACAF63365}" destId="{1DFAB7C5-2B24-491E-82A7-E19F65FDEA4E}" srcOrd="1" destOrd="0" presId="urn:microsoft.com/office/officeart/2005/8/layout/radial5"/>
    <dgm:cxn modelId="{A93787ED-634C-49CC-93B1-58E139671D29}" type="presOf" srcId="{878E3696-ACCD-4B16-AB51-D11C61EEEDB6}" destId="{9B124BBB-60CC-4D73-92F6-DFCD31820E84}" srcOrd="0" destOrd="0" presId="urn:microsoft.com/office/officeart/2005/8/layout/radial5"/>
    <dgm:cxn modelId="{200182D5-9EB1-4C0E-BE7A-8EC4450AB060}" srcId="{D7691F46-4CB7-4D6E-81FB-F015527B3129}" destId="{AC95F6AC-A3E8-44C4-9AB4-A33EF13362BC}" srcOrd="7" destOrd="0" parTransId="{E207C842-8F37-45E7-9613-D9D63BA144FE}" sibTransId="{4B6DA3F3-C83D-4471-BC5E-B2BD0ED72FB6}"/>
    <dgm:cxn modelId="{1889EB2D-FF70-490E-9884-A0AF2DDE2F67}" type="presOf" srcId="{D7691F46-4CB7-4D6E-81FB-F015527B3129}" destId="{7ED35F20-37CA-43FB-87B8-6DDA4D489BF0}" srcOrd="0" destOrd="0" presId="urn:microsoft.com/office/officeart/2005/8/layout/radial5"/>
    <dgm:cxn modelId="{F414F13C-E68E-4A07-8975-33127D6FE32B}" type="presOf" srcId="{017ACB31-4511-4455-8A28-647259AD3EA5}" destId="{0AA1A0CC-6640-4CB1-BDFC-3096875AE082}" srcOrd="1" destOrd="0" presId="urn:microsoft.com/office/officeart/2005/8/layout/radial5"/>
    <dgm:cxn modelId="{DA6A6006-C728-4C04-9E8F-DD8A46C9772A}" type="presOf" srcId="{F1A808FE-08F1-4D70-A459-A7DCD80BAB32}" destId="{168AC306-2394-4C51-A8BF-494799734E86}" srcOrd="1" destOrd="0" presId="urn:microsoft.com/office/officeart/2005/8/layout/radial5"/>
    <dgm:cxn modelId="{69BA46DB-E4E6-4596-AAEE-2B39F50007B4}" type="presOf" srcId="{F1A808FE-08F1-4D70-A459-A7DCD80BAB32}" destId="{868B2859-B338-4E8F-865D-08567666B194}" srcOrd="0" destOrd="0" presId="urn:microsoft.com/office/officeart/2005/8/layout/radial5"/>
    <dgm:cxn modelId="{B95307DC-E87B-498A-AE3D-5AA62323B444}" srcId="{D7691F46-4CB7-4D6E-81FB-F015527B3129}" destId="{23929610-C0AE-47EE-9679-0D369E83CAE7}" srcOrd="8" destOrd="0" parTransId="{E698D05B-1750-4920-A1DC-4948461DDC5C}" sibTransId="{773BD45F-D0E4-400B-B179-C34011CCB843}"/>
    <dgm:cxn modelId="{4A9851A0-F732-4663-978C-D0C4B2BEBC2A}" srcId="{D0C4CF85-CF5D-4357-8F77-41739FF1F2F1}" destId="{40C7D2A7-F798-481D-9765-BFBAA6FB00FE}" srcOrd="1" destOrd="0" parTransId="{017ACB31-4511-4455-8A28-647259AD3EA5}" sibTransId="{9B0E2F64-543E-4ED6-B9F6-1AC9C5248ED5}"/>
    <dgm:cxn modelId="{8EEE1C2E-6C60-4822-96B4-28827419C6E3}" type="presParOf" srcId="{7ED35F20-37CA-43FB-87B8-6DDA4D489BF0}" destId="{179055C8-519A-423E-98E1-D9A7D825853A}" srcOrd="0" destOrd="0" presId="urn:microsoft.com/office/officeart/2005/8/layout/radial5"/>
    <dgm:cxn modelId="{49463059-5A83-482C-9A14-19EDB9690C92}" type="presParOf" srcId="{7ED35F20-37CA-43FB-87B8-6DDA4D489BF0}" destId="{868B2859-B338-4E8F-865D-08567666B194}" srcOrd="1" destOrd="0" presId="urn:microsoft.com/office/officeart/2005/8/layout/radial5"/>
    <dgm:cxn modelId="{4D0F2379-1ABD-4BFC-9F98-4253C8A66789}" type="presParOf" srcId="{868B2859-B338-4E8F-865D-08567666B194}" destId="{168AC306-2394-4C51-A8BF-494799734E86}" srcOrd="0" destOrd="0" presId="urn:microsoft.com/office/officeart/2005/8/layout/radial5"/>
    <dgm:cxn modelId="{5C7622BC-E468-4BBF-A1B7-6B7B744C834F}" type="presParOf" srcId="{7ED35F20-37CA-43FB-87B8-6DDA4D489BF0}" destId="{9B124BBB-60CC-4D73-92F6-DFCD31820E84}" srcOrd="2" destOrd="0" presId="urn:microsoft.com/office/officeart/2005/8/layout/radial5"/>
    <dgm:cxn modelId="{B94179AF-E215-4164-883C-623D91CF2F8B}" type="presParOf" srcId="{7ED35F20-37CA-43FB-87B8-6DDA4D489BF0}" destId="{3080C91E-E9FE-4B82-B4B4-8C0D6411FDC9}" srcOrd="3" destOrd="0" presId="urn:microsoft.com/office/officeart/2005/8/layout/radial5"/>
    <dgm:cxn modelId="{1F60DDA1-0434-41A8-990B-83AF7B6B4C09}" type="presParOf" srcId="{3080C91E-E9FE-4B82-B4B4-8C0D6411FDC9}" destId="{0AA1A0CC-6640-4CB1-BDFC-3096875AE082}" srcOrd="0" destOrd="0" presId="urn:microsoft.com/office/officeart/2005/8/layout/radial5"/>
    <dgm:cxn modelId="{7E1D7065-DD6D-48CE-B80A-E8E31D013320}" type="presParOf" srcId="{7ED35F20-37CA-43FB-87B8-6DDA4D489BF0}" destId="{B91A9C55-157C-4D87-BDF5-423F705AF629}" srcOrd="4" destOrd="0" presId="urn:microsoft.com/office/officeart/2005/8/layout/radial5"/>
    <dgm:cxn modelId="{FD1A08E6-918A-4BE8-B5DF-3E7B02151693}" type="presParOf" srcId="{7ED35F20-37CA-43FB-87B8-6DDA4D489BF0}" destId="{3C97C833-1AF8-4FD8-92B2-02F9FC46A57E}" srcOrd="5" destOrd="0" presId="urn:microsoft.com/office/officeart/2005/8/layout/radial5"/>
    <dgm:cxn modelId="{24F9E2F5-CC86-4AF0-AA3C-68F32DFB0DA8}" type="presParOf" srcId="{3C97C833-1AF8-4FD8-92B2-02F9FC46A57E}" destId="{9F5951F1-0CB0-4F80-8895-3F1587A947C3}" srcOrd="0" destOrd="0" presId="urn:microsoft.com/office/officeart/2005/8/layout/radial5"/>
    <dgm:cxn modelId="{8614CB2E-041C-4382-BB8F-A655C591F246}" type="presParOf" srcId="{7ED35F20-37CA-43FB-87B8-6DDA4D489BF0}" destId="{7C826BFA-18B6-4CF5-90A5-469734398AC0}" srcOrd="6" destOrd="0" presId="urn:microsoft.com/office/officeart/2005/8/layout/radial5"/>
    <dgm:cxn modelId="{0D04E515-D68F-4991-B426-65275456C090}" type="presParOf" srcId="{7ED35F20-37CA-43FB-87B8-6DDA4D489BF0}" destId="{ECF457BB-EBA2-4E41-98D5-08659840C395}" srcOrd="7" destOrd="0" presId="urn:microsoft.com/office/officeart/2005/8/layout/radial5"/>
    <dgm:cxn modelId="{36D019A5-892D-41C8-A74F-2606372F2242}" type="presParOf" srcId="{ECF457BB-EBA2-4E41-98D5-08659840C395}" destId="{1DFAB7C5-2B24-491E-82A7-E19F65FDEA4E}" srcOrd="0" destOrd="0" presId="urn:microsoft.com/office/officeart/2005/8/layout/radial5"/>
    <dgm:cxn modelId="{A36BE0FE-501A-43C5-B91E-5531F5A3EA4A}" type="presParOf" srcId="{7ED35F20-37CA-43FB-87B8-6DDA4D489BF0}" destId="{7D22DC16-EDF9-4EE6-BE8C-6551573ACC6D}"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7691F46-4CB7-4D6E-81FB-F015527B3129}"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kumimoji="1" lang="ja-JP" altLang="en-US"/>
        </a:p>
      </dgm:t>
    </dgm:pt>
    <dgm:pt modelId="{878E3696-ACCD-4B16-AB51-D11C61EEEDB6}">
      <dgm:prSet phldrT="[テキスト]" custT="1"/>
      <dgm:spPr>
        <a:solidFill>
          <a:schemeClr val="accent2">
            <a:lumMod val="75000"/>
          </a:schemeClr>
        </a:solidFill>
      </dgm:spPr>
      <dgm:t>
        <a:bodyPr/>
        <a:lstStyle/>
        <a:p>
          <a:r>
            <a:rPr kumimoji="1" lang="ja-JP" altLang="en-US" sz="2800" b="1" dirty="0" smtClean="0"/>
            <a:t>病院</a:t>
          </a:r>
          <a:endParaRPr kumimoji="1" lang="en-US" altLang="ja-JP" sz="2800" b="1" dirty="0" smtClean="0"/>
        </a:p>
      </dgm:t>
    </dgm:pt>
    <dgm:pt modelId="{F1A808FE-08F1-4D70-A459-A7DCD80BAB32}" type="parTrans" cxnId="{090453C7-16CD-4857-85E5-8E97C51428A9}">
      <dgm:prSet/>
      <dgm:spPr>
        <a:solidFill>
          <a:schemeClr val="accent2">
            <a:lumMod val="75000"/>
          </a:schemeClr>
        </a:solidFill>
      </dgm:spPr>
      <dgm:t>
        <a:bodyPr/>
        <a:lstStyle/>
        <a:p>
          <a:endParaRPr kumimoji="1" lang="ja-JP" altLang="en-US" dirty="0"/>
        </a:p>
      </dgm:t>
    </dgm:pt>
    <dgm:pt modelId="{0264FEA5-C83F-4B9C-BC95-A51D4E83079D}" type="sibTrans" cxnId="{090453C7-16CD-4857-85E5-8E97C51428A9}">
      <dgm:prSet/>
      <dgm:spPr/>
      <dgm:t>
        <a:bodyPr/>
        <a:lstStyle/>
        <a:p>
          <a:endParaRPr kumimoji="1" lang="ja-JP" altLang="en-US"/>
        </a:p>
      </dgm:t>
    </dgm:pt>
    <dgm:pt modelId="{40C7D2A7-F798-481D-9765-BFBAA6FB00FE}">
      <dgm:prSet phldrT="[テキスト]" custT="1"/>
      <dgm:spPr>
        <a:solidFill>
          <a:schemeClr val="accent2">
            <a:lumMod val="75000"/>
          </a:schemeClr>
        </a:solidFill>
      </dgm:spPr>
      <dgm:t>
        <a:bodyPr/>
        <a:lstStyle/>
        <a:p>
          <a:r>
            <a:rPr kumimoji="1" lang="ja-JP" altLang="en-US" sz="2800" b="1" dirty="0" smtClean="0"/>
            <a:t>患者</a:t>
          </a:r>
          <a:endParaRPr kumimoji="1" lang="en-US" altLang="ja-JP" sz="2800" b="1" dirty="0" smtClean="0"/>
        </a:p>
      </dgm:t>
    </dgm:pt>
    <dgm:pt modelId="{017ACB31-4511-4455-8A28-647259AD3EA5}" type="parTrans" cxnId="{4A9851A0-F732-4663-978C-D0C4B2BEBC2A}">
      <dgm:prSet/>
      <dgm:spPr>
        <a:solidFill>
          <a:schemeClr val="accent2">
            <a:lumMod val="75000"/>
          </a:schemeClr>
        </a:solidFill>
      </dgm:spPr>
      <dgm:t>
        <a:bodyPr/>
        <a:lstStyle/>
        <a:p>
          <a:endParaRPr kumimoji="1" lang="ja-JP" altLang="en-US"/>
        </a:p>
      </dgm:t>
    </dgm:pt>
    <dgm:pt modelId="{9B0E2F64-543E-4ED6-B9F6-1AC9C5248ED5}" type="sibTrans" cxnId="{4A9851A0-F732-4663-978C-D0C4B2BEBC2A}">
      <dgm:prSet/>
      <dgm:spPr/>
      <dgm:t>
        <a:bodyPr/>
        <a:lstStyle/>
        <a:p>
          <a:endParaRPr kumimoji="1" lang="ja-JP" altLang="en-US"/>
        </a:p>
      </dgm:t>
    </dgm:pt>
    <dgm:pt modelId="{7416C88C-43EE-4AFC-8517-0D9CE2580F5D}">
      <dgm:prSet phldrT="[テキスト]" custT="1"/>
      <dgm:spPr>
        <a:solidFill>
          <a:schemeClr val="accent2">
            <a:lumMod val="75000"/>
          </a:schemeClr>
        </a:solidFill>
      </dgm:spPr>
      <dgm:t>
        <a:bodyPr/>
        <a:lstStyle/>
        <a:p>
          <a:r>
            <a:rPr kumimoji="1" lang="ja-JP" altLang="en-US" sz="2800" b="1" dirty="0"/>
            <a:t>住民</a:t>
          </a:r>
        </a:p>
      </dgm:t>
    </dgm:pt>
    <dgm:pt modelId="{1BCF3E2F-6421-43CA-AFC1-4A3C23F3EB52}" type="parTrans" cxnId="{33EF1353-77B2-45C0-BD92-69923FADB8E3}">
      <dgm:prSet/>
      <dgm:spPr>
        <a:solidFill>
          <a:schemeClr val="accent2">
            <a:lumMod val="75000"/>
          </a:schemeClr>
        </a:solidFill>
      </dgm:spPr>
      <dgm:t>
        <a:bodyPr/>
        <a:lstStyle/>
        <a:p>
          <a:endParaRPr kumimoji="1" lang="ja-JP" altLang="en-US"/>
        </a:p>
      </dgm:t>
    </dgm:pt>
    <dgm:pt modelId="{48B32DA7-FB32-448F-A255-7529DBCBF845}" type="sibTrans" cxnId="{33EF1353-77B2-45C0-BD92-69923FADB8E3}">
      <dgm:prSet/>
      <dgm:spPr/>
      <dgm:t>
        <a:bodyPr/>
        <a:lstStyle/>
        <a:p>
          <a:endParaRPr kumimoji="1" lang="ja-JP" altLang="en-US"/>
        </a:p>
      </dgm:t>
    </dgm:pt>
    <dgm:pt modelId="{45D72000-7D26-41F5-A3EC-79A556FB9348}">
      <dgm:prSet phldrT="[テキスト]" custT="1"/>
      <dgm:spPr>
        <a:solidFill>
          <a:schemeClr val="accent2">
            <a:lumMod val="75000"/>
          </a:schemeClr>
        </a:solidFill>
      </dgm:spPr>
      <dgm:t>
        <a:bodyPr/>
        <a:lstStyle/>
        <a:p>
          <a:r>
            <a:rPr kumimoji="1" lang="ja-JP" altLang="en-US" sz="2800" b="1" dirty="0" smtClean="0"/>
            <a:t>大学</a:t>
          </a:r>
          <a:endParaRPr kumimoji="1" lang="ja-JP" altLang="en-US" sz="2800" b="1" dirty="0"/>
        </a:p>
      </dgm:t>
    </dgm:pt>
    <dgm:pt modelId="{4FA28475-89A1-4BC4-9F3B-164ACAF63365}" type="parTrans" cxnId="{B203A9DA-7E61-4A2E-835D-BD54147A0393}">
      <dgm:prSet/>
      <dgm:spPr>
        <a:solidFill>
          <a:schemeClr val="accent2">
            <a:lumMod val="75000"/>
          </a:schemeClr>
        </a:solidFill>
      </dgm:spPr>
      <dgm:t>
        <a:bodyPr/>
        <a:lstStyle/>
        <a:p>
          <a:endParaRPr kumimoji="1" lang="ja-JP" altLang="en-US"/>
        </a:p>
      </dgm:t>
    </dgm:pt>
    <dgm:pt modelId="{B6B74323-4B2D-4D8B-A978-FBC30521C886}" type="sibTrans" cxnId="{B203A9DA-7E61-4A2E-835D-BD54147A0393}">
      <dgm:prSet/>
      <dgm:spPr/>
      <dgm:t>
        <a:bodyPr/>
        <a:lstStyle/>
        <a:p>
          <a:endParaRPr kumimoji="1" lang="ja-JP" altLang="en-US"/>
        </a:p>
      </dgm:t>
    </dgm:pt>
    <dgm:pt modelId="{51AA0917-D649-4225-8EE9-2C28DDDC4F40}">
      <dgm:prSet custRadScaleRad="149089" custRadScaleInc="119419"/>
      <dgm:spPr/>
      <dgm:t>
        <a:bodyPr/>
        <a:lstStyle/>
        <a:p>
          <a:endParaRPr kumimoji="1" lang="ja-JP" altLang="en-US"/>
        </a:p>
      </dgm:t>
    </dgm:pt>
    <dgm:pt modelId="{72145878-81D3-473C-815B-07CA9EE391D8}" type="parTrans" cxnId="{C9CD35B4-4B49-403B-AE1D-590E16F3D982}">
      <dgm:prSet/>
      <dgm:spPr/>
      <dgm:t>
        <a:bodyPr/>
        <a:lstStyle/>
        <a:p>
          <a:endParaRPr kumimoji="1" lang="ja-JP" altLang="en-US"/>
        </a:p>
      </dgm:t>
    </dgm:pt>
    <dgm:pt modelId="{74BA77DE-231F-4F5E-B6D4-C214E19184B3}" type="sibTrans" cxnId="{C9CD35B4-4B49-403B-AE1D-590E16F3D982}">
      <dgm:prSet/>
      <dgm:spPr/>
      <dgm:t>
        <a:bodyPr/>
        <a:lstStyle/>
        <a:p>
          <a:endParaRPr kumimoji="1" lang="ja-JP" altLang="en-US"/>
        </a:p>
      </dgm:t>
    </dgm:pt>
    <dgm:pt modelId="{D06094B4-C06B-4D1D-BDFE-108ABB6DB7F5}">
      <dgm:prSet custRadScaleRad="155789" custRadScaleInc="83085"/>
      <dgm:spPr/>
      <dgm:t>
        <a:bodyPr/>
        <a:lstStyle/>
        <a:p>
          <a:endParaRPr kumimoji="1" lang="ja-JP" altLang="en-US"/>
        </a:p>
      </dgm:t>
    </dgm:pt>
    <dgm:pt modelId="{323F2E40-6C86-456D-BB62-ED4093B36F0B}" type="parTrans" cxnId="{C1366CD1-7FB6-4B57-9CB9-D1EF4775FAF5}">
      <dgm:prSet/>
      <dgm:spPr/>
      <dgm:t>
        <a:bodyPr/>
        <a:lstStyle/>
        <a:p>
          <a:endParaRPr kumimoji="1" lang="ja-JP" altLang="en-US"/>
        </a:p>
      </dgm:t>
    </dgm:pt>
    <dgm:pt modelId="{BB83D478-800C-4F24-A762-69605C802679}" type="sibTrans" cxnId="{C1366CD1-7FB6-4B57-9CB9-D1EF4775FAF5}">
      <dgm:prSet/>
      <dgm:spPr/>
      <dgm:t>
        <a:bodyPr/>
        <a:lstStyle/>
        <a:p>
          <a:endParaRPr kumimoji="1" lang="ja-JP" altLang="en-US"/>
        </a:p>
      </dgm:t>
    </dgm:pt>
    <dgm:pt modelId="{CFB5FE8B-39CD-48F2-BC89-004B0DFFD452}">
      <dgm:prSet custRadScaleRad="155553" custRadScaleInc="116089"/>
      <dgm:spPr/>
      <dgm:t>
        <a:bodyPr/>
        <a:lstStyle/>
        <a:p>
          <a:endParaRPr kumimoji="1" lang="ja-JP" altLang="en-US"/>
        </a:p>
      </dgm:t>
    </dgm:pt>
    <dgm:pt modelId="{D07D9FBB-7AC5-4855-A346-4F7166B08C9C}" type="parTrans" cxnId="{3A89BD22-7976-46F4-85BA-BA537485E8D3}">
      <dgm:prSet/>
      <dgm:spPr/>
      <dgm:t>
        <a:bodyPr/>
        <a:lstStyle/>
        <a:p>
          <a:endParaRPr kumimoji="1" lang="ja-JP" altLang="en-US"/>
        </a:p>
      </dgm:t>
    </dgm:pt>
    <dgm:pt modelId="{636E4D38-1A36-4790-8C54-BDEAE727B03D}" type="sibTrans" cxnId="{3A89BD22-7976-46F4-85BA-BA537485E8D3}">
      <dgm:prSet/>
      <dgm:spPr/>
      <dgm:t>
        <a:bodyPr/>
        <a:lstStyle/>
        <a:p>
          <a:endParaRPr kumimoji="1" lang="ja-JP" altLang="en-US"/>
        </a:p>
      </dgm:t>
    </dgm:pt>
    <dgm:pt modelId="{A907F777-1662-4106-9516-87751BECB4CB}">
      <dgm:prSet custRadScaleRad="153713" custRadScaleInc="78623"/>
      <dgm:spPr/>
      <dgm:t>
        <a:bodyPr/>
        <a:lstStyle/>
        <a:p>
          <a:endParaRPr kumimoji="1" lang="ja-JP" altLang="en-US"/>
        </a:p>
      </dgm:t>
    </dgm:pt>
    <dgm:pt modelId="{D0CFCB86-189E-4332-A8C5-50D69913B996}" type="parTrans" cxnId="{6CB8F4AA-C792-4A19-8CEF-4215C2819EC0}">
      <dgm:prSet/>
      <dgm:spPr/>
      <dgm:t>
        <a:bodyPr/>
        <a:lstStyle/>
        <a:p>
          <a:endParaRPr kumimoji="1" lang="ja-JP" altLang="en-US"/>
        </a:p>
      </dgm:t>
    </dgm:pt>
    <dgm:pt modelId="{CB262FE9-DAA3-4B71-B1D9-90063F1EAC85}" type="sibTrans" cxnId="{6CB8F4AA-C792-4A19-8CEF-4215C2819EC0}">
      <dgm:prSet/>
      <dgm:spPr/>
      <dgm:t>
        <a:bodyPr/>
        <a:lstStyle/>
        <a:p>
          <a:endParaRPr kumimoji="1" lang="ja-JP" altLang="en-US"/>
        </a:p>
      </dgm:t>
    </dgm:pt>
    <dgm:pt modelId="{37236B3B-DC29-4165-9B26-1F6272990CBB}">
      <dgm:prSet custRadScaleRad="149089" custRadScaleInc="119419"/>
      <dgm:spPr/>
      <dgm:t>
        <a:bodyPr/>
        <a:lstStyle/>
        <a:p>
          <a:endParaRPr kumimoji="1" lang="ja-JP" altLang="en-US"/>
        </a:p>
      </dgm:t>
    </dgm:pt>
    <dgm:pt modelId="{641F73DD-BFBC-4F26-9AE1-82500301B7EB}" type="parTrans" cxnId="{3EFAAF86-9AC2-45A3-81FA-8DF4AB60B2AD}">
      <dgm:prSet custAng="10665717"/>
      <dgm:spPr/>
      <dgm:t>
        <a:bodyPr/>
        <a:lstStyle/>
        <a:p>
          <a:endParaRPr kumimoji="1" lang="ja-JP" altLang="en-US"/>
        </a:p>
      </dgm:t>
    </dgm:pt>
    <dgm:pt modelId="{77E427E4-2B23-46D6-A12D-2B80FDB9B7A7}" type="sibTrans" cxnId="{3EFAAF86-9AC2-45A3-81FA-8DF4AB60B2AD}">
      <dgm:prSet/>
      <dgm:spPr/>
      <dgm:t>
        <a:bodyPr/>
        <a:lstStyle/>
        <a:p>
          <a:endParaRPr kumimoji="1" lang="ja-JP" altLang="en-US"/>
        </a:p>
      </dgm:t>
    </dgm:pt>
    <dgm:pt modelId="{21BA071D-3457-4A8F-8915-700EF2F2F978}">
      <dgm:prSet custRadScaleRad="155789" custRadScaleInc="83085"/>
      <dgm:spPr/>
      <dgm:t>
        <a:bodyPr/>
        <a:lstStyle/>
        <a:p>
          <a:endParaRPr kumimoji="1" lang="ja-JP" altLang="en-US"/>
        </a:p>
      </dgm:t>
    </dgm:pt>
    <dgm:pt modelId="{C4A7C70C-B4B5-46EC-AC13-398847B0CC90}" type="parTrans" cxnId="{E3BCC014-C637-47FB-A589-BE32FB504EAD}">
      <dgm:prSet custAng="11052796"/>
      <dgm:spPr/>
      <dgm:t>
        <a:bodyPr/>
        <a:lstStyle/>
        <a:p>
          <a:endParaRPr kumimoji="1" lang="ja-JP" altLang="en-US"/>
        </a:p>
      </dgm:t>
    </dgm:pt>
    <dgm:pt modelId="{5B08E04F-7A18-45A5-AD49-A1CEFD6C2E8B}" type="sibTrans" cxnId="{E3BCC014-C637-47FB-A589-BE32FB504EAD}">
      <dgm:prSet/>
      <dgm:spPr/>
      <dgm:t>
        <a:bodyPr/>
        <a:lstStyle/>
        <a:p>
          <a:endParaRPr kumimoji="1" lang="ja-JP" altLang="en-US"/>
        </a:p>
      </dgm:t>
    </dgm:pt>
    <dgm:pt modelId="{AC95F6AC-A3E8-44C4-9AB4-A33EF13362BC}">
      <dgm:prSet custRadScaleRad="155553" custRadScaleInc="116089"/>
      <dgm:spPr/>
      <dgm:t>
        <a:bodyPr/>
        <a:lstStyle/>
        <a:p>
          <a:endParaRPr kumimoji="1" lang="ja-JP" altLang="en-US"/>
        </a:p>
      </dgm:t>
    </dgm:pt>
    <dgm:pt modelId="{E207C842-8F37-45E7-9613-D9D63BA144FE}" type="parTrans" cxnId="{200182D5-9EB1-4C0E-BE7A-8EC4450AB060}">
      <dgm:prSet custAng="10807778"/>
      <dgm:spPr/>
      <dgm:t>
        <a:bodyPr/>
        <a:lstStyle/>
        <a:p>
          <a:endParaRPr kumimoji="1" lang="ja-JP" altLang="en-US"/>
        </a:p>
      </dgm:t>
    </dgm:pt>
    <dgm:pt modelId="{4B6DA3F3-C83D-4471-BC5E-B2BD0ED72FB6}" type="sibTrans" cxnId="{200182D5-9EB1-4C0E-BE7A-8EC4450AB060}">
      <dgm:prSet/>
      <dgm:spPr/>
      <dgm:t>
        <a:bodyPr/>
        <a:lstStyle/>
        <a:p>
          <a:endParaRPr kumimoji="1" lang="ja-JP" altLang="en-US"/>
        </a:p>
      </dgm:t>
    </dgm:pt>
    <dgm:pt modelId="{23929610-C0AE-47EE-9679-0D369E83CAE7}">
      <dgm:prSet custRadScaleRad="153713" custRadScaleInc="78623"/>
      <dgm:spPr/>
      <dgm:t>
        <a:bodyPr/>
        <a:lstStyle/>
        <a:p>
          <a:endParaRPr kumimoji="1" lang="ja-JP" altLang="en-US"/>
        </a:p>
      </dgm:t>
    </dgm:pt>
    <dgm:pt modelId="{E698D05B-1750-4920-A1DC-4948461DDC5C}" type="parTrans" cxnId="{B95307DC-E87B-498A-AE3D-5AA62323B444}">
      <dgm:prSet custAng="10896066"/>
      <dgm:spPr/>
      <dgm:t>
        <a:bodyPr/>
        <a:lstStyle/>
        <a:p>
          <a:endParaRPr kumimoji="1" lang="ja-JP" altLang="en-US"/>
        </a:p>
      </dgm:t>
    </dgm:pt>
    <dgm:pt modelId="{773BD45F-D0E4-400B-B179-C34011CCB843}" type="sibTrans" cxnId="{B95307DC-E87B-498A-AE3D-5AA62323B444}">
      <dgm:prSet/>
      <dgm:spPr/>
      <dgm:t>
        <a:bodyPr/>
        <a:lstStyle/>
        <a:p>
          <a:endParaRPr kumimoji="1" lang="ja-JP" altLang="en-US"/>
        </a:p>
      </dgm:t>
    </dgm:pt>
    <dgm:pt modelId="{D0C4CF85-CF5D-4357-8F77-41739FF1F2F1}">
      <dgm:prSet phldrT="[テキスト]" custT="1"/>
      <dgm:spPr>
        <a:solidFill>
          <a:schemeClr val="accent4">
            <a:lumMod val="75000"/>
          </a:schemeClr>
        </a:solidFill>
      </dgm:spPr>
      <dgm:t>
        <a:bodyPr lIns="0" tIns="0" rIns="0" bIns="0" anchor="ctr"/>
        <a:lstStyle/>
        <a:p>
          <a:pPr algn="l">
            <a:lnSpc>
              <a:spcPct val="100000"/>
            </a:lnSpc>
          </a:pPr>
          <a:r>
            <a:rPr kumimoji="1" lang="ja-JP" altLang="en-US" sz="2400" b="1" dirty="0" smtClean="0"/>
            <a:t>ホスピタルアート</a:t>
          </a:r>
          <a:endParaRPr kumimoji="1" lang="en-US" altLang="ja-JP" sz="2400" b="1" dirty="0" smtClean="0"/>
        </a:p>
      </dgm:t>
    </dgm:pt>
    <dgm:pt modelId="{ACD4C76F-EFAC-4FFC-98C5-C8804D43DAD6}" type="sibTrans" cxnId="{4FEE8FE0-5C81-42B3-A59F-B27EC534A73D}">
      <dgm:prSet/>
      <dgm:spPr/>
      <dgm:t>
        <a:bodyPr/>
        <a:lstStyle/>
        <a:p>
          <a:endParaRPr kumimoji="1" lang="ja-JP" altLang="en-US"/>
        </a:p>
      </dgm:t>
    </dgm:pt>
    <dgm:pt modelId="{CD81B89D-07B8-4653-A275-59699161BAF2}" type="parTrans" cxnId="{4FEE8FE0-5C81-42B3-A59F-B27EC534A73D}">
      <dgm:prSet/>
      <dgm:spPr/>
      <dgm:t>
        <a:bodyPr/>
        <a:lstStyle/>
        <a:p>
          <a:endParaRPr kumimoji="1" lang="ja-JP" altLang="en-US"/>
        </a:p>
      </dgm:t>
    </dgm:pt>
    <dgm:pt modelId="{7ED35F20-37CA-43FB-87B8-6DDA4D489BF0}" type="pres">
      <dgm:prSet presAssocID="{D7691F46-4CB7-4D6E-81FB-F015527B3129}" presName="Name0" presStyleCnt="0">
        <dgm:presLayoutVars>
          <dgm:chMax val="1"/>
          <dgm:dir/>
          <dgm:animLvl val="ctr"/>
          <dgm:resizeHandles val="exact"/>
        </dgm:presLayoutVars>
      </dgm:prSet>
      <dgm:spPr/>
      <dgm:t>
        <a:bodyPr/>
        <a:lstStyle/>
        <a:p>
          <a:endParaRPr kumimoji="1" lang="ja-JP" altLang="en-US"/>
        </a:p>
      </dgm:t>
    </dgm:pt>
    <dgm:pt modelId="{179055C8-519A-423E-98E1-D9A7D825853A}" type="pres">
      <dgm:prSet presAssocID="{D0C4CF85-CF5D-4357-8F77-41739FF1F2F1}" presName="centerShape" presStyleLbl="node0" presStyleIdx="0" presStyleCnt="1" custScaleX="264417" custScaleY="105103" custLinFactNeighborX="-3528" custLinFactNeighborY="4887"/>
      <dgm:spPr>
        <a:prstGeom prst="ellipse">
          <a:avLst/>
        </a:prstGeom>
      </dgm:spPr>
      <dgm:t>
        <a:bodyPr/>
        <a:lstStyle/>
        <a:p>
          <a:endParaRPr kumimoji="1" lang="ja-JP" altLang="en-US"/>
        </a:p>
      </dgm:t>
    </dgm:pt>
    <dgm:pt modelId="{868B2859-B338-4E8F-865D-08567666B194}" type="pres">
      <dgm:prSet presAssocID="{F1A808FE-08F1-4D70-A459-A7DCD80BAB32}" presName="parTrans" presStyleLbl="sibTrans2D1" presStyleIdx="0" presStyleCnt="4" custAng="10665717" custScaleX="123934" custLinFactNeighborX="21827" custLinFactNeighborY="7141"/>
      <dgm:spPr/>
      <dgm:t>
        <a:bodyPr/>
        <a:lstStyle/>
        <a:p>
          <a:endParaRPr kumimoji="1" lang="ja-JP" altLang="en-US"/>
        </a:p>
      </dgm:t>
    </dgm:pt>
    <dgm:pt modelId="{168AC306-2394-4C51-A8BF-494799734E86}" type="pres">
      <dgm:prSet presAssocID="{F1A808FE-08F1-4D70-A459-A7DCD80BAB32}" presName="connectorText" presStyleLbl="sibTrans2D1" presStyleIdx="0" presStyleCnt="4"/>
      <dgm:spPr/>
      <dgm:t>
        <a:bodyPr/>
        <a:lstStyle/>
        <a:p>
          <a:endParaRPr kumimoji="1" lang="ja-JP" altLang="en-US"/>
        </a:p>
      </dgm:t>
    </dgm:pt>
    <dgm:pt modelId="{9B124BBB-60CC-4D73-92F6-DFCD31820E84}" type="pres">
      <dgm:prSet presAssocID="{878E3696-ACCD-4B16-AB51-D11C61EEEDB6}" presName="node" presStyleLbl="node1" presStyleIdx="0" presStyleCnt="4" custRadScaleRad="185163" custRadScaleInc="134736">
        <dgm:presLayoutVars>
          <dgm:bulletEnabled val="1"/>
        </dgm:presLayoutVars>
      </dgm:prSet>
      <dgm:spPr/>
      <dgm:t>
        <a:bodyPr/>
        <a:lstStyle/>
        <a:p>
          <a:endParaRPr kumimoji="1" lang="ja-JP" altLang="en-US"/>
        </a:p>
      </dgm:t>
    </dgm:pt>
    <dgm:pt modelId="{3080C91E-E9FE-4B82-B4B4-8C0D6411FDC9}" type="pres">
      <dgm:prSet presAssocID="{017ACB31-4511-4455-8A28-647259AD3EA5}" presName="parTrans" presStyleLbl="sibTrans2D1" presStyleIdx="1" presStyleCnt="4" custAng="11052796" custScaleX="122882" custLinFactNeighborX="2617" custLinFactNeighborY="72549"/>
      <dgm:spPr/>
      <dgm:t>
        <a:bodyPr/>
        <a:lstStyle/>
        <a:p>
          <a:endParaRPr kumimoji="1" lang="ja-JP" altLang="en-US"/>
        </a:p>
      </dgm:t>
    </dgm:pt>
    <dgm:pt modelId="{0AA1A0CC-6640-4CB1-BDFC-3096875AE082}" type="pres">
      <dgm:prSet presAssocID="{017ACB31-4511-4455-8A28-647259AD3EA5}" presName="connectorText" presStyleLbl="sibTrans2D1" presStyleIdx="1" presStyleCnt="4"/>
      <dgm:spPr/>
      <dgm:t>
        <a:bodyPr/>
        <a:lstStyle/>
        <a:p>
          <a:endParaRPr kumimoji="1" lang="ja-JP" altLang="en-US"/>
        </a:p>
      </dgm:t>
    </dgm:pt>
    <dgm:pt modelId="{B91A9C55-157C-4D87-BDF5-423F705AF629}" type="pres">
      <dgm:prSet presAssocID="{40C7D2A7-F798-481D-9765-BFBAA6FB00FE}" presName="node" presStyleLbl="node1" presStyleIdx="1" presStyleCnt="4" custRadScaleRad="191632" custRadScaleInc="69668">
        <dgm:presLayoutVars>
          <dgm:bulletEnabled val="1"/>
        </dgm:presLayoutVars>
      </dgm:prSet>
      <dgm:spPr/>
      <dgm:t>
        <a:bodyPr/>
        <a:lstStyle/>
        <a:p>
          <a:endParaRPr kumimoji="1" lang="ja-JP" altLang="en-US"/>
        </a:p>
      </dgm:t>
    </dgm:pt>
    <dgm:pt modelId="{3C97C833-1AF8-4FD8-92B2-02F9FC46A57E}" type="pres">
      <dgm:prSet presAssocID="{1BCF3E2F-6421-43CA-AFC1-4A3C23F3EB52}" presName="parTrans" presStyleLbl="sibTrans2D1" presStyleIdx="2" presStyleCnt="4" custAng="10503668" custScaleX="124034" custLinFactNeighborX="-32548" custLinFactNeighborY="-56225"/>
      <dgm:spPr/>
      <dgm:t>
        <a:bodyPr/>
        <a:lstStyle/>
        <a:p>
          <a:endParaRPr kumimoji="1" lang="ja-JP" altLang="en-US"/>
        </a:p>
      </dgm:t>
    </dgm:pt>
    <dgm:pt modelId="{9F5951F1-0CB0-4F80-8895-3F1587A947C3}" type="pres">
      <dgm:prSet presAssocID="{1BCF3E2F-6421-43CA-AFC1-4A3C23F3EB52}" presName="connectorText" presStyleLbl="sibTrans2D1" presStyleIdx="2" presStyleCnt="4"/>
      <dgm:spPr/>
      <dgm:t>
        <a:bodyPr/>
        <a:lstStyle/>
        <a:p>
          <a:endParaRPr kumimoji="1" lang="ja-JP" altLang="en-US"/>
        </a:p>
      </dgm:t>
    </dgm:pt>
    <dgm:pt modelId="{7C826BFA-18B6-4CF5-90A5-469734398AC0}" type="pres">
      <dgm:prSet presAssocID="{7416C88C-43EE-4AFC-8517-0D9CE2580F5D}" presName="node" presStyleLbl="node1" presStyleIdx="2" presStyleCnt="4" custRadScaleRad="200053" custRadScaleInc="133115">
        <dgm:presLayoutVars>
          <dgm:bulletEnabled val="1"/>
        </dgm:presLayoutVars>
      </dgm:prSet>
      <dgm:spPr/>
      <dgm:t>
        <a:bodyPr/>
        <a:lstStyle/>
        <a:p>
          <a:endParaRPr kumimoji="1" lang="ja-JP" altLang="en-US"/>
        </a:p>
      </dgm:t>
    </dgm:pt>
    <dgm:pt modelId="{ECF457BB-EBA2-4E41-98D5-08659840C395}" type="pres">
      <dgm:prSet presAssocID="{4FA28475-89A1-4BC4-9F3B-164ACAF63365}" presName="parTrans" presStyleLbl="sibTrans2D1" presStyleIdx="3" presStyleCnt="4" custAng="11598669" custScaleX="123955" custLinFactNeighborX="-11155" custLinFactNeighborY="-44054"/>
      <dgm:spPr/>
      <dgm:t>
        <a:bodyPr/>
        <a:lstStyle/>
        <a:p>
          <a:endParaRPr kumimoji="1" lang="ja-JP" altLang="en-US"/>
        </a:p>
      </dgm:t>
    </dgm:pt>
    <dgm:pt modelId="{1DFAB7C5-2B24-491E-82A7-E19F65FDEA4E}" type="pres">
      <dgm:prSet presAssocID="{4FA28475-89A1-4BC4-9F3B-164ACAF63365}" presName="connectorText" presStyleLbl="sibTrans2D1" presStyleIdx="3" presStyleCnt="4"/>
      <dgm:spPr/>
      <dgm:t>
        <a:bodyPr/>
        <a:lstStyle/>
        <a:p>
          <a:endParaRPr kumimoji="1" lang="ja-JP" altLang="en-US"/>
        </a:p>
      </dgm:t>
    </dgm:pt>
    <dgm:pt modelId="{7D22DC16-EDF9-4EE6-BE8C-6551573ACC6D}" type="pres">
      <dgm:prSet presAssocID="{45D72000-7D26-41F5-A3EC-79A556FB9348}" presName="node" presStyleLbl="node1" presStyleIdx="3" presStyleCnt="4" custRadScaleRad="196397" custRadScaleInc="62096">
        <dgm:presLayoutVars>
          <dgm:bulletEnabled val="1"/>
        </dgm:presLayoutVars>
      </dgm:prSet>
      <dgm:spPr/>
      <dgm:t>
        <a:bodyPr/>
        <a:lstStyle/>
        <a:p>
          <a:endParaRPr kumimoji="1" lang="ja-JP" altLang="en-US"/>
        </a:p>
      </dgm:t>
    </dgm:pt>
  </dgm:ptLst>
  <dgm:cxnLst>
    <dgm:cxn modelId="{4FEE8FE0-5C81-42B3-A59F-B27EC534A73D}" srcId="{D7691F46-4CB7-4D6E-81FB-F015527B3129}" destId="{D0C4CF85-CF5D-4357-8F77-41739FF1F2F1}" srcOrd="0" destOrd="0" parTransId="{CD81B89D-07B8-4653-A275-59699161BAF2}" sibTransId="{ACD4C76F-EFAC-4FFC-98C5-C8804D43DAD6}"/>
    <dgm:cxn modelId="{998C928B-CED7-489E-A1AC-3778EE8FD005}" type="presOf" srcId="{017ACB31-4511-4455-8A28-647259AD3EA5}" destId="{3080C91E-E9FE-4B82-B4B4-8C0D6411FDC9}" srcOrd="0" destOrd="0" presId="urn:microsoft.com/office/officeart/2005/8/layout/radial5"/>
    <dgm:cxn modelId="{200182D5-9EB1-4C0E-BE7A-8EC4450AB060}" srcId="{D7691F46-4CB7-4D6E-81FB-F015527B3129}" destId="{AC95F6AC-A3E8-44C4-9AB4-A33EF13362BC}" srcOrd="7" destOrd="0" parTransId="{E207C842-8F37-45E7-9613-D9D63BA144FE}" sibTransId="{4B6DA3F3-C83D-4471-BC5E-B2BD0ED72FB6}"/>
    <dgm:cxn modelId="{C75BF251-C5CB-4322-81E7-3D28932E9274}" type="presOf" srcId="{40C7D2A7-F798-481D-9765-BFBAA6FB00FE}" destId="{B91A9C55-157C-4D87-BDF5-423F705AF629}" srcOrd="0" destOrd="0" presId="urn:microsoft.com/office/officeart/2005/8/layout/radial5"/>
    <dgm:cxn modelId="{08904F25-C4B2-4948-BBE6-5C9DD8DD5FDC}" type="presOf" srcId="{45D72000-7D26-41F5-A3EC-79A556FB9348}" destId="{7D22DC16-EDF9-4EE6-BE8C-6551573ACC6D}" srcOrd="0" destOrd="0" presId="urn:microsoft.com/office/officeart/2005/8/layout/radial5"/>
    <dgm:cxn modelId="{B95307DC-E87B-498A-AE3D-5AA62323B444}" srcId="{D7691F46-4CB7-4D6E-81FB-F015527B3129}" destId="{23929610-C0AE-47EE-9679-0D369E83CAE7}" srcOrd="8" destOrd="0" parTransId="{E698D05B-1750-4920-A1DC-4948461DDC5C}" sibTransId="{773BD45F-D0E4-400B-B179-C34011CCB843}"/>
    <dgm:cxn modelId="{89249308-2D38-49E2-8BA1-8795335D7CFF}" type="presOf" srcId="{D0C4CF85-CF5D-4357-8F77-41739FF1F2F1}" destId="{179055C8-519A-423E-98E1-D9A7D825853A}" srcOrd="0" destOrd="0" presId="urn:microsoft.com/office/officeart/2005/8/layout/radial5"/>
    <dgm:cxn modelId="{22222505-8904-4008-B140-BF729BEFD8D2}" type="presOf" srcId="{F1A808FE-08F1-4D70-A459-A7DCD80BAB32}" destId="{168AC306-2394-4C51-A8BF-494799734E86}" srcOrd="1" destOrd="0" presId="urn:microsoft.com/office/officeart/2005/8/layout/radial5"/>
    <dgm:cxn modelId="{81EBD667-3F30-47AE-BA92-3B1CF4026175}" type="presOf" srcId="{1BCF3E2F-6421-43CA-AFC1-4A3C23F3EB52}" destId="{3C97C833-1AF8-4FD8-92B2-02F9FC46A57E}" srcOrd="0" destOrd="0" presId="urn:microsoft.com/office/officeart/2005/8/layout/radial5"/>
    <dgm:cxn modelId="{ACD281F9-0153-403D-9D39-32A1EA9804D5}" type="presOf" srcId="{1BCF3E2F-6421-43CA-AFC1-4A3C23F3EB52}" destId="{9F5951F1-0CB0-4F80-8895-3F1587A947C3}" srcOrd="1" destOrd="0" presId="urn:microsoft.com/office/officeart/2005/8/layout/radial5"/>
    <dgm:cxn modelId="{14DEAE6B-936D-49BC-A351-EBECDA5EDB99}" type="presOf" srcId="{878E3696-ACCD-4B16-AB51-D11C61EEEDB6}" destId="{9B124BBB-60CC-4D73-92F6-DFCD31820E84}" srcOrd="0" destOrd="0" presId="urn:microsoft.com/office/officeart/2005/8/layout/radial5"/>
    <dgm:cxn modelId="{4A9851A0-F732-4663-978C-D0C4B2BEBC2A}" srcId="{D0C4CF85-CF5D-4357-8F77-41739FF1F2F1}" destId="{40C7D2A7-F798-481D-9765-BFBAA6FB00FE}" srcOrd="1" destOrd="0" parTransId="{017ACB31-4511-4455-8A28-647259AD3EA5}" sibTransId="{9B0E2F64-543E-4ED6-B9F6-1AC9C5248ED5}"/>
    <dgm:cxn modelId="{B203A9DA-7E61-4A2E-835D-BD54147A0393}" srcId="{D0C4CF85-CF5D-4357-8F77-41739FF1F2F1}" destId="{45D72000-7D26-41F5-A3EC-79A556FB9348}" srcOrd="3" destOrd="0" parTransId="{4FA28475-89A1-4BC4-9F3B-164ACAF63365}" sibTransId="{B6B74323-4B2D-4D8B-A978-FBC30521C886}"/>
    <dgm:cxn modelId="{C9CD35B4-4B49-403B-AE1D-590E16F3D982}" srcId="{D7691F46-4CB7-4D6E-81FB-F015527B3129}" destId="{51AA0917-D649-4225-8EE9-2C28DDDC4F40}" srcOrd="1" destOrd="0" parTransId="{72145878-81D3-473C-815B-07CA9EE391D8}" sibTransId="{74BA77DE-231F-4F5E-B6D4-C214E19184B3}"/>
    <dgm:cxn modelId="{B40AECA9-0C6C-4D9B-99D7-ADF079F1BDEA}" type="presOf" srcId="{4FA28475-89A1-4BC4-9F3B-164ACAF63365}" destId="{1DFAB7C5-2B24-491E-82A7-E19F65FDEA4E}" srcOrd="1" destOrd="0" presId="urn:microsoft.com/office/officeart/2005/8/layout/radial5"/>
    <dgm:cxn modelId="{090453C7-16CD-4857-85E5-8E97C51428A9}" srcId="{D0C4CF85-CF5D-4357-8F77-41739FF1F2F1}" destId="{878E3696-ACCD-4B16-AB51-D11C61EEEDB6}" srcOrd="0" destOrd="0" parTransId="{F1A808FE-08F1-4D70-A459-A7DCD80BAB32}" sibTransId="{0264FEA5-C83F-4B9C-BC95-A51D4E83079D}"/>
    <dgm:cxn modelId="{5D32E6D0-D59B-40BA-B1CA-3E2EFEA21F57}" type="presOf" srcId="{7416C88C-43EE-4AFC-8517-0D9CE2580F5D}" destId="{7C826BFA-18B6-4CF5-90A5-469734398AC0}" srcOrd="0" destOrd="0" presId="urn:microsoft.com/office/officeart/2005/8/layout/radial5"/>
    <dgm:cxn modelId="{7190CB1A-9893-4628-A80C-01BB1C9E5B80}" type="presOf" srcId="{4FA28475-89A1-4BC4-9F3B-164ACAF63365}" destId="{ECF457BB-EBA2-4E41-98D5-08659840C395}" srcOrd="0" destOrd="0" presId="urn:microsoft.com/office/officeart/2005/8/layout/radial5"/>
    <dgm:cxn modelId="{6CB8F4AA-C792-4A19-8CEF-4215C2819EC0}" srcId="{D7691F46-4CB7-4D6E-81FB-F015527B3129}" destId="{A907F777-1662-4106-9516-87751BECB4CB}" srcOrd="4" destOrd="0" parTransId="{D0CFCB86-189E-4332-A8C5-50D69913B996}" sibTransId="{CB262FE9-DAA3-4B71-B1D9-90063F1EAC85}"/>
    <dgm:cxn modelId="{04F2A33F-1FFD-446C-A572-784FEFFD17FF}" type="presOf" srcId="{D7691F46-4CB7-4D6E-81FB-F015527B3129}" destId="{7ED35F20-37CA-43FB-87B8-6DDA4D489BF0}" srcOrd="0" destOrd="0" presId="urn:microsoft.com/office/officeart/2005/8/layout/radial5"/>
    <dgm:cxn modelId="{42865569-5D33-4173-959E-D837B8A16C14}" type="presOf" srcId="{F1A808FE-08F1-4D70-A459-A7DCD80BAB32}" destId="{868B2859-B338-4E8F-865D-08567666B194}" srcOrd="0" destOrd="0" presId="urn:microsoft.com/office/officeart/2005/8/layout/radial5"/>
    <dgm:cxn modelId="{3EFAAF86-9AC2-45A3-81FA-8DF4AB60B2AD}" srcId="{D7691F46-4CB7-4D6E-81FB-F015527B3129}" destId="{37236B3B-DC29-4165-9B26-1F6272990CBB}" srcOrd="5" destOrd="0" parTransId="{641F73DD-BFBC-4F26-9AE1-82500301B7EB}" sibTransId="{77E427E4-2B23-46D6-A12D-2B80FDB9B7A7}"/>
    <dgm:cxn modelId="{E3BCC014-C637-47FB-A589-BE32FB504EAD}" srcId="{D7691F46-4CB7-4D6E-81FB-F015527B3129}" destId="{21BA071D-3457-4A8F-8915-700EF2F2F978}" srcOrd="6" destOrd="0" parTransId="{C4A7C70C-B4B5-46EC-AC13-398847B0CC90}" sibTransId="{5B08E04F-7A18-45A5-AD49-A1CEFD6C2E8B}"/>
    <dgm:cxn modelId="{33EF1353-77B2-45C0-BD92-69923FADB8E3}" srcId="{D0C4CF85-CF5D-4357-8F77-41739FF1F2F1}" destId="{7416C88C-43EE-4AFC-8517-0D9CE2580F5D}" srcOrd="2" destOrd="0" parTransId="{1BCF3E2F-6421-43CA-AFC1-4A3C23F3EB52}" sibTransId="{48B32DA7-FB32-448F-A255-7529DBCBF845}"/>
    <dgm:cxn modelId="{FA490D0A-EA3A-4193-BF1E-01A6468884DE}" type="presOf" srcId="{017ACB31-4511-4455-8A28-647259AD3EA5}" destId="{0AA1A0CC-6640-4CB1-BDFC-3096875AE082}" srcOrd="1" destOrd="0" presId="urn:microsoft.com/office/officeart/2005/8/layout/radial5"/>
    <dgm:cxn modelId="{C1366CD1-7FB6-4B57-9CB9-D1EF4775FAF5}" srcId="{D7691F46-4CB7-4D6E-81FB-F015527B3129}" destId="{D06094B4-C06B-4D1D-BDFE-108ABB6DB7F5}" srcOrd="2" destOrd="0" parTransId="{323F2E40-6C86-456D-BB62-ED4093B36F0B}" sibTransId="{BB83D478-800C-4F24-A762-69605C802679}"/>
    <dgm:cxn modelId="{3A89BD22-7976-46F4-85BA-BA537485E8D3}" srcId="{D7691F46-4CB7-4D6E-81FB-F015527B3129}" destId="{CFB5FE8B-39CD-48F2-BC89-004B0DFFD452}" srcOrd="3" destOrd="0" parTransId="{D07D9FBB-7AC5-4855-A346-4F7166B08C9C}" sibTransId="{636E4D38-1A36-4790-8C54-BDEAE727B03D}"/>
    <dgm:cxn modelId="{949B431E-E694-44C3-BC6C-EF099D74CA42}" type="presParOf" srcId="{7ED35F20-37CA-43FB-87B8-6DDA4D489BF0}" destId="{179055C8-519A-423E-98E1-D9A7D825853A}" srcOrd="0" destOrd="0" presId="urn:microsoft.com/office/officeart/2005/8/layout/radial5"/>
    <dgm:cxn modelId="{A3E2601B-39E0-4328-807C-46EFC3B22D53}" type="presParOf" srcId="{7ED35F20-37CA-43FB-87B8-6DDA4D489BF0}" destId="{868B2859-B338-4E8F-865D-08567666B194}" srcOrd="1" destOrd="0" presId="urn:microsoft.com/office/officeart/2005/8/layout/radial5"/>
    <dgm:cxn modelId="{468E77DA-5DF3-4F66-85D9-F95F7F9A6FF9}" type="presParOf" srcId="{868B2859-B338-4E8F-865D-08567666B194}" destId="{168AC306-2394-4C51-A8BF-494799734E86}" srcOrd="0" destOrd="0" presId="urn:microsoft.com/office/officeart/2005/8/layout/radial5"/>
    <dgm:cxn modelId="{932300CB-CE37-4819-ABF2-A5A0917C0E82}" type="presParOf" srcId="{7ED35F20-37CA-43FB-87B8-6DDA4D489BF0}" destId="{9B124BBB-60CC-4D73-92F6-DFCD31820E84}" srcOrd="2" destOrd="0" presId="urn:microsoft.com/office/officeart/2005/8/layout/radial5"/>
    <dgm:cxn modelId="{E2FDC4E1-1A93-4D66-9E39-1C849E7F778C}" type="presParOf" srcId="{7ED35F20-37CA-43FB-87B8-6DDA4D489BF0}" destId="{3080C91E-E9FE-4B82-B4B4-8C0D6411FDC9}" srcOrd="3" destOrd="0" presId="urn:microsoft.com/office/officeart/2005/8/layout/radial5"/>
    <dgm:cxn modelId="{1812F4C4-2BA3-4ADA-9CF7-9172AF156316}" type="presParOf" srcId="{3080C91E-E9FE-4B82-B4B4-8C0D6411FDC9}" destId="{0AA1A0CC-6640-4CB1-BDFC-3096875AE082}" srcOrd="0" destOrd="0" presId="urn:microsoft.com/office/officeart/2005/8/layout/radial5"/>
    <dgm:cxn modelId="{EA873D61-3223-4390-8407-DC303C74CEF7}" type="presParOf" srcId="{7ED35F20-37CA-43FB-87B8-6DDA4D489BF0}" destId="{B91A9C55-157C-4D87-BDF5-423F705AF629}" srcOrd="4" destOrd="0" presId="urn:microsoft.com/office/officeart/2005/8/layout/radial5"/>
    <dgm:cxn modelId="{6C5987B4-F931-469F-81A4-3C2EDED6091D}" type="presParOf" srcId="{7ED35F20-37CA-43FB-87B8-6DDA4D489BF0}" destId="{3C97C833-1AF8-4FD8-92B2-02F9FC46A57E}" srcOrd="5" destOrd="0" presId="urn:microsoft.com/office/officeart/2005/8/layout/radial5"/>
    <dgm:cxn modelId="{1B31AC75-1BF9-4D43-A986-12C072A9FEFC}" type="presParOf" srcId="{3C97C833-1AF8-4FD8-92B2-02F9FC46A57E}" destId="{9F5951F1-0CB0-4F80-8895-3F1587A947C3}" srcOrd="0" destOrd="0" presId="urn:microsoft.com/office/officeart/2005/8/layout/radial5"/>
    <dgm:cxn modelId="{8ED99A67-4270-4393-8AD3-9D5CA26BA9F1}" type="presParOf" srcId="{7ED35F20-37CA-43FB-87B8-6DDA4D489BF0}" destId="{7C826BFA-18B6-4CF5-90A5-469734398AC0}" srcOrd="6" destOrd="0" presId="urn:microsoft.com/office/officeart/2005/8/layout/radial5"/>
    <dgm:cxn modelId="{FC4E6094-8560-4F54-BAE9-DE7BA0DC90E6}" type="presParOf" srcId="{7ED35F20-37CA-43FB-87B8-6DDA4D489BF0}" destId="{ECF457BB-EBA2-4E41-98D5-08659840C395}" srcOrd="7" destOrd="0" presId="urn:microsoft.com/office/officeart/2005/8/layout/radial5"/>
    <dgm:cxn modelId="{EBF0F2D7-2515-4845-820C-74D902558A9A}" type="presParOf" srcId="{ECF457BB-EBA2-4E41-98D5-08659840C395}" destId="{1DFAB7C5-2B24-491E-82A7-E19F65FDEA4E}" srcOrd="0" destOrd="0" presId="urn:microsoft.com/office/officeart/2005/8/layout/radial5"/>
    <dgm:cxn modelId="{8BBA1C60-A43B-4B48-9F0E-227B05D5AF59}" type="presParOf" srcId="{7ED35F20-37CA-43FB-87B8-6DDA4D489BF0}" destId="{7D22DC16-EDF9-4EE6-BE8C-6551573ACC6D}"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7691F46-4CB7-4D6E-81FB-F015527B3129}"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kumimoji="1" lang="ja-JP" altLang="en-US"/>
        </a:p>
      </dgm:t>
    </dgm:pt>
    <dgm:pt modelId="{D0C4CF85-CF5D-4357-8F77-41739FF1F2F1}">
      <dgm:prSet phldrT="[テキスト]" custT="1"/>
      <dgm:spPr>
        <a:solidFill>
          <a:schemeClr val="accent4">
            <a:lumMod val="75000"/>
          </a:schemeClr>
        </a:solidFill>
      </dgm:spPr>
      <dgm:t>
        <a:bodyPr lIns="0" tIns="0" rIns="0" bIns="0" anchor="t"/>
        <a:lstStyle/>
        <a:p>
          <a:pPr algn="l">
            <a:lnSpc>
              <a:spcPct val="100000"/>
            </a:lnSpc>
          </a:pPr>
          <a:r>
            <a:rPr kumimoji="1" lang="ja-JP" altLang="en-US" sz="1800" dirty="0" smtClean="0"/>
            <a:t>・コミュニティスペース</a:t>
          </a:r>
          <a:r>
            <a:rPr kumimoji="1" lang="en-US" altLang="ja-JP" sz="1800" dirty="0" smtClean="0"/>
            <a:t/>
          </a:r>
          <a:br>
            <a:rPr kumimoji="1" lang="en-US" altLang="ja-JP" sz="1800" dirty="0" smtClean="0"/>
          </a:br>
          <a:r>
            <a:rPr kumimoji="1" lang="ja-JP" altLang="en-US" sz="1800" dirty="0" smtClean="0"/>
            <a:t>・託児所</a:t>
          </a:r>
          <a:r>
            <a:rPr kumimoji="1" lang="en-US" altLang="ja-JP" sz="1800" dirty="0" smtClean="0"/>
            <a:t/>
          </a:r>
          <a:br>
            <a:rPr kumimoji="1" lang="en-US" altLang="ja-JP" sz="1800" dirty="0" smtClean="0"/>
          </a:br>
          <a:r>
            <a:rPr kumimoji="1" lang="ja-JP" altLang="en-US" sz="1800" dirty="0" smtClean="0"/>
            <a:t>・土浦市役所南支所</a:t>
          </a:r>
          <a:r>
            <a:rPr kumimoji="1" lang="en-US" altLang="ja-JP" sz="1800" dirty="0" smtClean="0"/>
            <a:t/>
          </a:r>
          <a:br>
            <a:rPr kumimoji="1" lang="en-US" altLang="ja-JP" sz="1800" dirty="0" smtClean="0"/>
          </a:br>
          <a:r>
            <a:rPr kumimoji="1" lang="ja-JP" altLang="en-US" sz="1800" dirty="0" smtClean="0"/>
            <a:t>・屋上公園</a:t>
          </a:r>
          <a:endParaRPr kumimoji="1" lang="en-US" altLang="ja-JP" sz="1800" dirty="0" smtClean="0"/>
        </a:p>
      </dgm:t>
    </dgm:pt>
    <dgm:pt modelId="{CD81B89D-07B8-4653-A275-59699161BAF2}" type="parTrans" cxnId="{4FEE8FE0-5C81-42B3-A59F-B27EC534A73D}">
      <dgm:prSet/>
      <dgm:spPr/>
      <dgm:t>
        <a:bodyPr/>
        <a:lstStyle/>
        <a:p>
          <a:endParaRPr kumimoji="1" lang="ja-JP" altLang="en-US"/>
        </a:p>
      </dgm:t>
    </dgm:pt>
    <dgm:pt modelId="{ACD4C76F-EFAC-4FFC-98C5-C8804D43DAD6}" type="sibTrans" cxnId="{4FEE8FE0-5C81-42B3-A59F-B27EC534A73D}">
      <dgm:prSet/>
      <dgm:spPr/>
      <dgm:t>
        <a:bodyPr/>
        <a:lstStyle/>
        <a:p>
          <a:endParaRPr kumimoji="1" lang="ja-JP" altLang="en-US"/>
        </a:p>
      </dgm:t>
    </dgm:pt>
    <dgm:pt modelId="{878E3696-ACCD-4B16-AB51-D11C61EEEDB6}">
      <dgm:prSet phldrT="[テキスト]" custT="1"/>
      <dgm:spPr>
        <a:solidFill>
          <a:schemeClr val="accent2">
            <a:lumMod val="75000"/>
          </a:schemeClr>
        </a:solidFill>
      </dgm:spPr>
      <dgm:t>
        <a:bodyPr/>
        <a:lstStyle/>
        <a:p>
          <a:r>
            <a:rPr kumimoji="1" lang="ja-JP" altLang="en-US" sz="2000" b="1" dirty="0" smtClean="0"/>
            <a:t>高齢者</a:t>
          </a:r>
          <a:endParaRPr kumimoji="1" lang="en-US" altLang="ja-JP" sz="2000" b="1" dirty="0" smtClean="0"/>
        </a:p>
      </dgm:t>
    </dgm:pt>
    <dgm:pt modelId="{F1A808FE-08F1-4D70-A459-A7DCD80BAB32}" type="parTrans" cxnId="{090453C7-16CD-4857-85E5-8E97C51428A9}">
      <dgm:prSet/>
      <dgm:spPr>
        <a:solidFill>
          <a:schemeClr val="accent2">
            <a:lumMod val="75000"/>
          </a:schemeClr>
        </a:solidFill>
      </dgm:spPr>
      <dgm:t>
        <a:bodyPr/>
        <a:lstStyle/>
        <a:p>
          <a:endParaRPr kumimoji="1" lang="ja-JP" altLang="en-US" dirty="0"/>
        </a:p>
      </dgm:t>
    </dgm:pt>
    <dgm:pt modelId="{0264FEA5-C83F-4B9C-BC95-A51D4E83079D}" type="sibTrans" cxnId="{090453C7-16CD-4857-85E5-8E97C51428A9}">
      <dgm:prSet/>
      <dgm:spPr/>
      <dgm:t>
        <a:bodyPr/>
        <a:lstStyle/>
        <a:p>
          <a:endParaRPr kumimoji="1" lang="ja-JP" altLang="en-US"/>
        </a:p>
      </dgm:t>
    </dgm:pt>
    <dgm:pt modelId="{40C7D2A7-F798-481D-9765-BFBAA6FB00FE}">
      <dgm:prSet phldrT="[テキスト]" custT="1"/>
      <dgm:spPr>
        <a:solidFill>
          <a:schemeClr val="accent2">
            <a:lumMod val="75000"/>
          </a:schemeClr>
        </a:solidFill>
      </dgm:spPr>
      <dgm:t>
        <a:bodyPr/>
        <a:lstStyle/>
        <a:p>
          <a:r>
            <a:rPr kumimoji="1" lang="ja-JP" altLang="en-US" sz="2000" b="1" dirty="0" smtClean="0"/>
            <a:t>子ども</a:t>
          </a:r>
          <a:endParaRPr kumimoji="1" lang="en-US" altLang="ja-JP" sz="2000" b="1" dirty="0" smtClean="0"/>
        </a:p>
      </dgm:t>
    </dgm:pt>
    <dgm:pt modelId="{017ACB31-4511-4455-8A28-647259AD3EA5}" type="parTrans" cxnId="{4A9851A0-F732-4663-978C-D0C4B2BEBC2A}">
      <dgm:prSet/>
      <dgm:spPr>
        <a:solidFill>
          <a:schemeClr val="accent2">
            <a:lumMod val="75000"/>
          </a:schemeClr>
        </a:solidFill>
      </dgm:spPr>
      <dgm:t>
        <a:bodyPr/>
        <a:lstStyle/>
        <a:p>
          <a:endParaRPr kumimoji="1" lang="ja-JP" altLang="en-US"/>
        </a:p>
      </dgm:t>
    </dgm:pt>
    <dgm:pt modelId="{9B0E2F64-543E-4ED6-B9F6-1AC9C5248ED5}" type="sibTrans" cxnId="{4A9851A0-F732-4663-978C-D0C4B2BEBC2A}">
      <dgm:prSet/>
      <dgm:spPr/>
      <dgm:t>
        <a:bodyPr/>
        <a:lstStyle/>
        <a:p>
          <a:endParaRPr kumimoji="1" lang="ja-JP" altLang="en-US"/>
        </a:p>
      </dgm:t>
    </dgm:pt>
    <dgm:pt modelId="{7416C88C-43EE-4AFC-8517-0D9CE2580F5D}">
      <dgm:prSet phldrT="[テキスト]" custT="1"/>
      <dgm:spPr>
        <a:solidFill>
          <a:schemeClr val="accent2">
            <a:lumMod val="75000"/>
          </a:schemeClr>
        </a:solidFill>
      </dgm:spPr>
      <dgm:t>
        <a:bodyPr/>
        <a:lstStyle/>
        <a:p>
          <a:r>
            <a:rPr kumimoji="1" lang="ja-JP" altLang="en-US" sz="2000" b="1" dirty="0" smtClean="0"/>
            <a:t>子育て世代</a:t>
          </a:r>
          <a:endParaRPr kumimoji="1" lang="ja-JP" altLang="en-US" sz="2000" b="1" dirty="0"/>
        </a:p>
      </dgm:t>
    </dgm:pt>
    <dgm:pt modelId="{1BCF3E2F-6421-43CA-AFC1-4A3C23F3EB52}" type="parTrans" cxnId="{33EF1353-77B2-45C0-BD92-69923FADB8E3}">
      <dgm:prSet/>
      <dgm:spPr>
        <a:solidFill>
          <a:schemeClr val="accent2">
            <a:lumMod val="75000"/>
          </a:schemeClr>
        </a:solidFill>
      </dgm:spPr>
      <dgm:t>
        <a:bodyPr/>
        <a:lstStyle/>
        <a:p>
          <a:endParaRPr kumimoji="1" lang="ja-JP" altLang="en-US"/>
        </a:p>
      </dgm:t>
    </dgm:pt>
    <dgm:pt modelId="{48B32DA7-FB32-448F-A255-7529DBCBF845}" type="sibTrans" cxnId="{33EF1353-77B2-45C0-BD92-69923FADB8E3}">
      <dgm:prSet/>
      <dgm:spPr/>
      <dgm:t>
        <a:bodyPr/>
        <a:lstStyle/>
        <a:p>
          <a:endParaRPr kumimoji="1" lang="ja-JP" altLang="en-US"/>
        </a:p>
      </dgm:t>
    </dgm:pt>
    <dgm:pt modelId="{45D72000-7D26-41F5-A3EC-79A556FB9348}">
      <dgm:prSet phldrT="[テキスト]" custT="1"/>
      <dgm:spPr>
        <a:solidFill>
          <a:schemeClr val="accent2">
            <a:lumMod val="75000"/>
          </a:schemeClr>
        </a:solidFill>
      </dgm:spPr>
      <dgm:t>
        <a:bodyPr/>
        <a:lstStyle/>
        <a:p>
          <a:r>
            <a:rPr kumimoji="1" lang="ja-JP" altLang="en-US" sz="2000" b="1" dirty="0" smtClean="0"/>
            <a:t>市役所</a:t>
          </a:r>
          <a:endParaRPr kumimoji="1" lang="ja-JP" altLang="en-US" sz="2000" b="1" dirty="0"/>
        </a:p>
      </dgm:t>
    </dgm:pt>
    <dgm:pt modelId="{4FA28475-89A1-4BC4-9F3B-164ACAF63365}" type="parTrans" cxnId="{B203A9DA-7E61-4A2E-835D-BD54147A0393}">
      <dgm:prSet/>
      <dgm:spPr>
        <a:solidFill>
          <a:schemeClr val="accent2">
            <a:lumMod val="75000"/>
          </a:schemeClr>
        </a:solidFill>
      </dgm:spPr>
      <dgm:t>
        <a:bodyPr/>
        <a:lstStyle/>
        <a:p>
          <a:endParaRPr kumimoji="1" lang="ja-JP" altLang="en-US"/>
        </a:p>
      </dgm:t>
    </dgm:pt>
    <dgm:pt modelId="{B6B74323-4B2D-4D8B-A978-FBC30521C886}" type="sibTrans" cxnId="{B203A9DA-7E61-4A2E-835D-BD54147A0393}">
      <dgm:prSet/>
      <dgm:spPr/>
      <dgm:t>
        <a:bodyPr/>
        <a:lstStyle/>
        <a:p>
          <a:endParaRPr kumimoji="1" lang="ja-JP" altLang="en-US"/>
        </a:p>
      </dgm:t>
    </dgm:pt>
    <dgm:pt modelId="{51AA0917-D649-4225-8EE9-2C28DDDC4F40}">
      <dgm:prSet custRadScaleRad="149089" custRadScaleInc="119419"/>
      <dgm:spPr/>
      <dgm:t>
        <a:bodyPr/>
        <a:lstStyle/>
        <a:p>
          <a:endParaRPr kumimoji="1" lang="ja-JP" altLang="en-US"/>
        </a:p>
      </dgm:t>
    </dgm:pt>
    <dgm:pt modelId="{72145878-81D3-473C-815B-07CA9EE391D8}" type="parTrans" cxnId="{C9CD35B4-4B49-403B-AE1D-590E16F3D982}">
      <dgm:prSet/>
      <dgm:spPr/>
      <dgm:t>
        <a:bodyPr/>
        <a:lstStyle/>
        <a:p>
          <a:endParaRPr kumimoji="1" lang="ja-JP" altLang="en-US"/>
        </a:p>
      </dgm:t>
    </dgm:pt>
    <dgm:pt modelId="{74BA77DE-231F-4F5E-B6D4-C214E19184B3}" type="sibTrans" cxnId="{C9CD35B4-4B49-403B-AE1D-590E16F3D982}">
      <dgm:prSet/>
      <dgm:spPr/>
      <dgm:t>
        <a:bodyPr/>
        <a:lstStyle/>
        <a:p>
          <a:endParaRPr kumimoji="1" lang="ja-JP" altLang="en-US"/>
        </a:p>
      </dgm:t>
    </dgm:pt>
    <dgm:pt modelId="{D06094B4-C06B-4D1D-BDFE-108ABB6DB7F5}">
      <dgm:prSet custRadScaleRad="155789" custRadScaleInc="83085"/>
      <dgm:spPr/>
      <dgm:t>
        <a:bodyPr/>
        <a:lstStyle/>
        <a:p>
          <a:endParaRPr kumimoji="1" lang="ja-JP" altLang="en-US"/>
        </a:p>
      </dgm:t>
    </dgm:pt>
    <dgm:pt modelId="{323F2E40-6C86-456D-BB62-ED4093B36F0B}" type="parTrans" cxnId="{C1366CD1-7FB6-4B57-9CB9-D1EF4775FAF5}">
      <dgm:prSet/>
      <dgm:spPr/>
      <dgm:t>
        <a:bodyPr/>
        <a:lstStyle/>
        <a:p>
          <a:endParaRPr kumimoji="1" lang="ja-JP" altLang="en-US"/>
        </a:p>
      </dgm:t>
    </dgm:pt>
    <dgm:pt modelId="{BB83D478-800C-4F24-A762-69605C802679}" type="sibTrans" cxnId="{C1366CD1-7FB6-4B57-9CB9-D1EF4775FAF5}">
      <dgm:prSet/>
      <dgm:spPr/>
      <dgm:t>
        <a:bodyPr/>
        <a:lstStyle/>
        <a:p>
          <a:endParaRPr kumimoji="1" lang="ja-JP" altLang="en-US"/>
        </a:p>
      </dgm:t>
    </dgm:pt>
    <dgm:pt modelId="{CFB5FE8B-39CD-48F2-BC89-004B0DFFD452}">
      <dgm:prSet custRadScaleRad="155553" custRadScaleInc="116089"/>
      <dgm:spPr/>
      <dgm:t>
        <a:bodyPr/>
        <a:lstStyle/>
        <a:p>
          <a:endParaRPr kumimoji="1" lang="ja-JP" altLang="en-US"/>
        </a:p>
      </dgm:t>
    </dgm:pt>
    <dgm:pt modelId="{D07D9FBB-7AC5-4855-A346-4F7166B08C9C}" type="parTrans" cxnId="{3A89BD22-7976-46F4-85BA-BA537485E8D3}">
      <dgm:prSet/>
      <dgm:spPr/>
      <dgm:t>
        <a:bodyPr/>
        <a:lstStyle/>
        <a:p>
          <a:endParaRPr kumimoji="1" lang="ja-JP" altLang="en-US"/>
        </a:p>
      </dgm:t>
    </dgm:pt>
    <dgm:pt modelId="{636E4D38-1A36-4790-8C54-BDEAE727B03D}" type="sibTrans" cxnId="{3A89BD22-7976-46F4-85BA-BA537485E8D3}">
      <dgm:prSet/>
      <dgm:spPr/>
      <dgm:t>
        <a:bodyPr/>
        <a:lstStyle/>
        <a:p>
          <a:endParaRPr kumimoji="1" lang="ja-JP" altLang="en-US"/>
        </a:p>
      </dgm:t>
    </dgm:pt>
    <dgm:pt modelId="{A907F777-1662-4106-9516-87751BECB4CB}">
      <dgm:prSet custRadScaleRad="153713" custRadScaleInc="78623"/>
      <dgm:spPr/>
      <dgm:t>
        <a:bodyPr/>
        <a:lstStyle/>
        <a:p>
          <a:endParaRPr kumimoji="1" lang="ja-JP" altLang="en-US"/>
        </a:p>
      </dgm:t>
    </dgm:pt>
    <dgm:pt modelId="{D0CFCB86-189E-4332-A8C5-50D69913B996}" type="parTrans" cxnId="{6CB8F4AA-C792-4A19-8CEF-4215C2819EC0}">
      <dgm:prSet/>
      <dgm:spPr/>
      <dgm:t>
        <a:bodyPr/>
        <a:lstStyle/>
        <a:p>
          <a:endParaRPr kumimoji="1" lang="ja-JP" altLang="en-US"/>
        </a:p>
      </dgm:t>
    </dgm:pt>
    <dgm:pt modelId="{CB262FE9-DAA3-4B71-B1D9-90063F1EAC85}" type="sibTrans" cxnId="{6CB8F4AA-C792-4A19-8CEF-4215C2819EC0}">
      <dgm:prSet/>
      <dgm:spPr/>
      <dgm:t>
        <a:bodyPr/>
        <a:lstStyle/>
        <a:p>
          <a:endParaRPr kumimoji="1" lang="ja-JP" altLang="en-US"/>
        </a:p>
      </dgm:t>
    </dgm:pt>
    <dgm:pt modelId="{37236B3B-DC29-4165-9B26-1F6272990CBB}">
      <dgm:prSet custRadScaleRad="149089" custRadScaleInc="119419"/>
      <dgm:spPr/>
      <dgm:t>
        <a:bodyPr/>
        <a:lstStyle/>
        <a:p>
          <a:endParaRPr kumimoji="1" lang="ja-JP" altLang="en-US"/>
        </a:p>
      </dgm:t>
    </dgm:pt>
    <dgm:pt modelId="{641F73DD-BFBC-4F26-9AE1-82500301B7EB}" type="parTrans" cxnId="{3EFAAF86-9AC2-45A3-81FA-8DF4AB60B2AD}">
      <dgm:prSet custAng="10665717"/>
      <dgm:spPr/>
      <dgm:t>
        <a:bodyPr/>
        <a:lstStyle/>
        <a:p>
          <a:endParaRPr kumimoji="1" lang="ja-JP" altLang="en-US"/>
        </a:p>
      </dgm:t>
    </dgm:pt>
    <dgm:pt modelId="{77E427E4-2B23-46D6-A12D-2B80FDB9B7A7}" type="sibTrans" cxnId="{3EFAAF86-9AC2-45A3-81FA-8DF4AB60B2AD}">
      <dgm:prSet/>
      <dgm:spPr/>
      <dgm:t>
        <a:bodyPr/>
        <a:lstStyle/>
        <a:p>
          <a:endParaRPr kumimoji="1" lang="ja-JP" altLang="en-US"/>
        </a:p>
      </dgm:t>
    </dgm:pt>
    <dgm:pt modelId="{21BA071D-3457-4A8F-8915-700EF2F2F978}">
      <dgm:prSet custRadScaleRad="155789" custRadScaleInc="83085"/>
      <dgm:spPr/>
      <dgm:t>
        <a:bodyPr/>
        <a:lstStyle/>
        <a:p>
          <a:endParaRPr kumimoji="1" lang="ja-JP" altLang="en-US"/>
        </a:p>
      </dgm:t>
    </dgm:pt>
    <dgm:pt modelId="{C4A7C70C-B4B5-46EC-AC13-398847B0CC90}" type="parTrans" cxnId="{E3BCC014-C637-47FB-A589-BE32FB504EAD}">
      <dgm:prSet custAng="11052796"/>
      <dgm:spPr/>
      <dgm:t>
        <a:bodyPr/>
        <a:lstStyle/>
        <a:p>
          <a:endParaRPr kumimoji="1" lang="ja-JP" altLang="en-US"/>
        </a:p>
      </dgm:t>
    </dgm:pt>
    <dgm:pt modelId="{5B08E04F-7A18-45A5-AD49-A1CEFD6C2E8B}" type="sibTrans" cxnId="{E3BCC014-C637-47FB-A589-BE32FB504EAD}">
      <dgm:prSet/>
      <dgm:spPr/>
      <dgm:t>
        <a:bodyPr/>
        <a:lstStyle/>
        <a:p>
          <a:endParaRPr kumimoji="1" lang="ja-JP" altLang="en-US"/>
        </a:p>
      </dgm:t>
    </dgm:pt>
    <dgm:pt modelId="{AC95F6AC-A3E8-44C4-9AB4-A33EF13362BC}">
      <dgm:prSet custRadScaleRad="155553" custRadScaleInc="116089"/>
      <dgm:spPr/>
      <dgm:t>
        <a:bodyPr/>
        <a:lstStyle/>
        <a:p>
          <a:endParaRPr kumimoji="1" lang="ja-JP" altLang="en-US"/>
        </a:p>
      </dgm:t>
    </dgm:pt>
    <dgm:pt modelId="{E207C842-8F37-45E7-9613-D9D63BA144FE}" type="parTrans" cxnId="{200182D5-9EB1-4C0E-BE7A-8EC4450AB060}">
      <dgm:prSet custAng="10807778"/>
      <dgm:spPr/>
      <dgm:t>
        <a:bodyPr/>
        <a:lstStyle/>
        <a:p>
          <a:endParaRPr kumimoji="1" lang="ja-JP" altLang="en-US"/>
        </a:p>
      </dgm:t>
    </dgm:pt>
    <dgm:pt modelId="{4B6DA3F3-C83D-4471-BC5E-B2BD0ED72FB6}" type="sibTrans" cxnId="{200182D5-9EB1-4C0E-BE7A-8EC4450AB060}">
      <dgm:prSet/>
      <dgm:spPr/>
      <dgm:t>
        <a:bodyPr/>
        <a:lstStyle/>
        <a:p>
          <a:endParaRPr kumimoji="1" lang="ja-JP" altLang="en-US"/>
        </a:p>
      </dgm:t>
    </dgm:pt>
    <dgm:pt modelId="{23929610-C0AE-47EE-9679-0D369E83CAE7}">
      <dgm:prSet custRadScaleRad="153713" custRadScaleInc="78623"/>
      <dgm:spPr/>
      <dgm:t>
        <a:bodyPr/>
        <a:lstStyle/>
        <a:p>
          <a:endParaRPr kumimoji="1" lang="ja-JP" altLang="en-US"/>
        </a:p>
      </dgm:t>
    </dgm:pt>
    <dgm:pt modelId="{E698D05B-1750-4920-A1DC-4948461DDC5C}" type="parTrans" cxnId="{B95307DC-E87B-498A-AE3D-5AA62323B444}">
      <dgm:prSet custAng="10896066"/>
      <dgm:spPr/>
      <dgm:t>
        <a:bodyPr/>
        <a:lstStyle/>
        <a:p>
          <a:endParaRPr kumimoji="1" lang="ja-JP" altLang="en-US"/>
        </a:p>
      </dgm:t>
    </dgm:pt>
    <dgm:pt modelId="{773BD45F-D0E4-400B-B179-C34011CCB843}" type="sibTrans" cxnId="{B95307DC-E87B-498A-AE3D-5AA62323B444}">
      <dgm:prSet/>
      <dgm:spPr/>
      <dgm:t>
        <a:bodyPr/>
        <a:lstStyle/>
        <a:p>
          <a:endParaRPr kumimoji="1" lang="ja-JP" altLang="en-US"/>
        </a:p>
      </dgm:t>
    </dgm:pt>
    <dgm:pt modelId="{7ED35F20-37CA-43FB-87B8-6DDA4D489BF0}" type="pres">
      <dgm:prSet presAssocID="{D7691F46-4CB7-4D6E-81FB-F015527B3129}" presName="Name0" presStyleCnt="0">
        <dgm:presLayoutVars>
          <dgm:chMax val="1"/>
          <dgm:dir/>
          <dgm:animLvl val="ctr"/>
          <dgm:resizeHandles val="exact"/>
        </dgm:presLayoutVars>
      </dgm:prSet>
      <dgm:spPr/>
      <dgm:t>
        <a:bodyPr/>
        <a:lstStyle/>
        <a:p>
          <a:endParaRPr kumimoji="1" lang="ja-JP" altLang="en-US"/>
        </a:p>
      </dgm:t>
    </dgm:pt>
    <dgm:pt modelId="{179055C8-519A-423E-98E1-D9A7D825853A}" type="pres">
      <dgm:prSet presAssocID="{D0C4CF85-CF5D-4357-8F77-41739FF1F2F1}" presName="centerShape" presStyleLbl="node0" presStyleIdx="0" presStyleCnt="1" custScaleX="217366" custScaleY="161958" custLinFactNeighborX="-3528" custLinFactNeighborY="4887"/>
      <dgm:spPr>
        <a:prstGeom prst="roundRect">
          <a:avLst/>
        </a:prstGeom>
      </dgm:spPr>
      <dgm:t>
        <a:bodyPr/>
        <a:lstStyle/>
        <a:p>
          <a:endParaRPr kumimoji="1" lang="ja-JP" altLang="en-US"/>
        </a:p>
      </dgm:t>
    </dgm:pt>
    <dgm:pt modelId="{868B2859-B338-4E8F-865D-08567666B194}" type="pres">
      <dgm:prSet presAssocID="{F1A808FE-08F1-4D70-A459-A7DCD80BAB32}" presName="parTrans" presStyleLbl="sibTrans2D1" presStyleIdx="0" presStyleCnt="4" custAng="10665717" custScaleX="123934" custLinFactNeighborX="21827" custLinFactNeighborY="7141"/>
      <dgm:spPr/>
      <dgm:t>
        <a:bodyPr/>
        <a:lstStyle/>
        <a:p>
          <a:endParaRPr kumimoji="1" lang="ja-JP" altLang="en-US"/>
        </a:p>
      </dgm:t>
    </dgm:pt>
    <dgm:pt modelId="{168AC306-2394-4C51-A8BF-494799734E86}" type="pres">
      <dgm:prSet presAssocID="{F1A808FE-08F1-4D70-A459-A7DCD80BAB32}" presName="connectorText" presStyleLbl="sibTrans2D1" presStyleIdx="0" presStyleCnt="4"/>
      <dgm:spPr/>
      <dgm:t>
        <a:bodyPr/>
        <a:lstStyle/>
        <a:p>
          <a:endParaRPr kumimoji="1" lang="ja-JP" altLang="en-US"/>
        </a:p>
      </dgm:t>
    </dgm:pt>
    <dgm:pt modelId="{9B124BBB-60CC-4D73-92F6-DFCD31820E84}" type="pres">
      <dgm:prSet presAssocID="{878E3696-ACCD-4B16-AB51-D11C61EEEDB6}" presName="node" presStyleLbl="node1" presStyleIdx="0" presStyleCnt="4" custRadScaleRad="185163" custRadScaleInc="134736">
        <dgm:presLayoutVars>
          <dgm:bulletEnabled val="1"/>
        </dgm:presLayoutVars>
      </dgm:prSet>
      <dgm:spPr/>
      <dgm:t>
        <a:bodyPr/>
        <a:lstStyle/>
        <a:p>
          <a:endParaRPr kumimoji="1" lang="ja-JP" altLang="en-US"/>
        </a:p>
      </dgm:t>
    </dgm:pt>
    <dgm:pt modelId="{3080C91E-E9FE-4B82-B4B4-8C0D6411FDC9}" type="pres">
      <dgm:prSet presAssocID="{017ACB31-4511-4455-8A28-647259AD3EA5}" presName="parTrans" presStyleLbl="sibTrans2D1" presStyleIdx="1" presStyleCnt="4" custAng="11052796" custScaleX="122882" custLinFactNeighborX="2617" custLinFactNeighborY="72549"/>
      <dgm:spPr/>
      <dgm:t>
        <a:bodyPr/>
        <a:lstStyle/>
        <a:p>
          <a:endParaRPr kumimoji="1" lang="ja-JP" altLang="en-US"/>
        </a:p>
      </dgm:t>
    </dgm:pt>
    <dgm:pt modelId="{0AA1A0CC-6640-4CB1-BDFC-3096875AE082}" type="pres">
      <dgm:prSet presAssocID="{017ACB31-4511-4455-8A28-647259AD3EA5}" presName="connectorText" presStyleLbl="sibTrans2D1" presStyleIdx="1" presStyleCnt="4"/>
      <dgm:spPr/>
      <dgm:t>
        <a:bodyPr/>
        <a:lstStyle/>
        <a:p>
          <a:endParaRPr kumimoji="1" lang="ja-JP" altLang="en-US"/>
        </a:p>
      </dgm:t>
    </dgm:pt>
    <dgm:pt modelId="{B91A9C55-157C-4D87-BDF5-423F705AF629}" type="pres">
      <dgm:prSet presAssocID="{40C7D2A7-F798-481D-9765-BFBAA6FB00FE}" presName="node" presStyleLbl="node1" presStyleIdx="1" presStyleCnt="4" custRadScaleRad="191632" custRadScaleInc="69668">
        <dgm:presLayoutVars>
          <dgm:bulletEnabled val="1"/>
        </dgm:presLayoutVars>
      </dgm:prSet>
      <dgm:spPr/>
      <dgm:t>
        <a:bodyPr/>
        <a:lstStyle/>
        <a:p>
          <a:endParaRPr kumimoji="1" lang="ja-JP" altLang="en-US"/>
        </a:p>
      </dgm:t>
    </dgm:pt>
    <dgm:pt modelId="{3C97C833-1AF8-4FD8-92B2-02F9FC46A57E}" type="pres">
      <dgm:prSet presAssocID="{1BCF3E2F-6421-43CA-AFC1-4A3C23F3EB52}" presName="parTrans" presStyleLbl="sibTrans2D1" presStyleIdx="2" presStyleCnt="4" custAng="10503668" custScaleX="124034" custLinFactNeighborX="-32548" custLinFactNeighborY="-56225"/>
      <dgm:spPr/>
      <dgm:t>
        <a:bodyPr/>
        <a:lstStyle/>
        <a:p>
          <a:endParaRPr kumimoji="1" lang="ja-JP" altLang="en-US"/>
        </a:p>
      </dgm:t>
    </dgm:pt>
    <dgm:pt modelId="{9F5951F1-0CB0-4F80-8895-3F1587A947C3}" type="pres">
      <dgm:prSet presAssocID="{1BCF3E2F-6421-43CA-AFC1-4A3C23F3EB52}" presName="connectorText" presStyleLbl="sibTrans2D1" presStyleIdx="2" presStyleCnt="4"/>
      <dgm:spPr/>
      <dgm:t>
        <a:bodyPr/>
        <a:lstStyle/>
        <a:p>
          <a:endParaRPr kumimoji="1" lang="ja-JP" altLang="en-US"/>
        </a:p>
      </dgm:t>
    </dgm:pt>
    <dgm:pt modelId="{7C826BFA-18B6-4CF5-90A5-469734398AC0}" type="pres">
      <dgm:prSet presAssocID="{7416C88C-43EE-4AFC-8517-0D9CE2580F5D}" presName="node" presStyleLbl="node1" presStyleIdx="2" presStyleCnt="4" custRadScaleRad="200053" custRadScaleInc="133115">
        <dgm:presLayoutVars>
          <dgm:bulletEnabled val="1"/>
        </dgm:presLayoutVars>
      </dgm:prSet>
      <dgm:spPr/>
      <dgm:t>
        <a:bodyPr/>
        <a:lstStyle/>
        <a:p>
          <a:endParaRPr kumimoji="1" lang="ja-JP" altLang="en-US"/>
        </a:p>
      </dgm:t>
    </dgm:pt>
    <dgm:pt modelId="{ECF457BB-EBA2-4E41-98D5-08659840C395}" type="pres">
      <dgm:prSet presAssocID="{4FA28475-89A1-4BC4-9F3B-164ACAF63365}" presName="parTrans" presStyleLbl="sibTrans2D1" presStyleIdx="3" presStyleCnt="4" custAng="11598669" custScaleX="123955" custLinFactNeighborX="-11155" custLinFactNeighborY="-44054"/>
      <dgm:spPr/>
      <dgm:t>
        <a:bodyPr/>
        <a:lstStyle/>
        <a:p>
          <a:endParaRPr kumimoji="1" lang="ja-JP" altLang="en-US"/>
        </a:p>
      </dgm:t>
    </dgm:pt>
    <dgm:pt modelId="{1DFAB7C5-2B24-491E-82A7-E19F65FDEA4E}" type="pres">
      <dgm:prSet presAssocID="{4FA28475-89A1-4BC4-9F3B-164ACAF63365}" presName="connectorText" presStyleLbl="sibTrans2D1" presStyleIdx="3" presStyleCnt="4"/>
      <dgm:spPr/>
      <dgm:t>
        <a:bodyPr/>
        <a:lstStyle/>
        <a:p>
          <a:endParaRPr kumimoji="1" lang="ja-JP" altLang="en-US"/>
        </a:p>
      </dgm:t>
    </dgm:pt>
    <dgm:pt modelId="{7D22DC16-EDF9-4EE6-BE8C-6551573ACC6D}" type="pres">
      <dgm:prSet presAssocID="{45D72000-7D26-41F5-A3EC-79A556FB9348}" presName="node" presStyleLbl="node1" presStyleIdx="3" presStyleCnt="4" custRadScaleRad="196397" custRadScaleInc="62096">
        <dgm:presLayoutVars>
          <dgm:bulletEnabled val="1"/>
        </dgm:presLayoutVars>
      </dgm:prSet>
      <dgm:spPr/>
      <dgm:t>
        <a:bodyPr/>
        <a:lstStyle/>
        <a:p>
          <a:endParaRPr kumimoji="1" lang="ja-JP" altLang="en-US"/>
        </a:p>
      </dgm:t>
    </dgm:pt>
  </dgm:ptLst>
  <dgm:cxnLst>
    <dgm:cxn modelId="{3EFAAF86-9AC2-45A3-81FA-8DF4AB60B2AD}" srcId="{D7691F46-4CB7-4D6E-81FB-F015527B3129}" destId="{37236B3B-DC29-4165-9B26-1F6272990CBB}" srcOrd="5" destOrd="0" parTransId="{641F73DD-BFBC-4F26-9AE1-82500301B7EB}" sibTransId="{77E427E4-2B23-46D6-A12D-2B80FDB9B7A7}"/>
    <dgm:cxn modelId="{3A89BD22-7976-46F4-85BA-BA537485E8D3}" srcId="{D7691F46-4CB7-4D6E-81FB-F015527B3129}" destId="{CFB5FE8B-39CD-48F2-BC89-004B0DFFD452}" srcOrd="3" destOrd="0" parTransId="{D07D9FBB-7AC5-4855-A346-4F7166B08C9C}" sibTransId="{636E4D38-1A36-4790-8C54-BDEAE727B03D}"/>
    <dgm:cxn modelId="{AF956607-ED7C-44DE-9ED0-CF8C41141D9F}" type="presOf" srcId="{D0C4CF85-CF5D-4357-8F77-41739FF1F2F1}" destId="{179055C8-519A-423E-98E1-D9A7D825853A}" srcOrd="0" destOrd="0" presId="urn:microsoft.com/office/officeart/2005/8/layout/radial5"/>
    <dgm:cxn modelId="{6CB8F4AA-C792-4A19-8CEF-4215C2819EC0}" srcId="{D7691F46-4CB7-4D6E-81FB-F015527B3129}" destId="{A907F777-1662-4106-9516-87751BECB4CB}" srcOrd="4" destOrd="0" parTransId="{D0CFCB86-189E-4332-A8C5-50D69913B996}" sibTransId="{CB262FE9-DAA3-4B71-B1D9-90063F1EAC85}"/>
    <dgm:cxn modelId="{4A9851A0-F732-4663-978C-D0C4B2BEBC2A}" srcId="{D0C4CF85-CF5D-4357-8F77-41739FF1F2F1}" destId="{40C7D2A7-F798-481D-9765-BFBAA6FB00FE}" srcOrd="1" destOrd="0" parTransId="{017ACB31-4511-4455-8A28-647259AD3EA5}" sibTransId="{9B0E2F64-543E-4ED6-B9F6-1AC9C5248ED5}"/>
    <dgm:cxn modelId="{95C368A2-9E93-4EF9-98C1-83CDED4A0E1B}" type="presOf" srcId="{F1A808FE-08F1-4D70-A459-A7DCD80BAB32}" destId="{168AC306-2394-4C51-A8BF-494799734E86}" srcOrd="1" destOrd="0" presId="urn:microsoft.com/office/officeart/2005/8/layout/radial5"/>
    <dgm:cxn modelId="{4DE42251-AE99-4175-B9E1-7690C1CB236D}" type="presOf" srcId="{F1A808FE-08F1-4D70-A459-A7DCD80BAB32}" destId="{868B2859-B338-4E8F-865D-08567666B194}" srcOrd="0" destOrd="0" presId="urn:microsoft.com/office/officeart/2005/8/layout/radial5"/>
    <dgm:cxn modelId="{C1366CD1-7FB6-4B57-9CB9-D1EF4775FAF5}" srcId="{D7691F46-4CB7-4D6E-81FB-F015527B3129}" destId="{D06094B4-C06B-4D1D-BDFE-108ABB6DB7F5}" srcOrd="2" destOrd="0" parTransId="{323F2E40-6C86-456D-BB62-ED4093B36F0B}" sibTransId="{BB83D478-800C-4F24-A762-69605C802679}"/>
    <dgm:cxn modelId="{4FEE8FE0-5C81-42B3-A59F-B27EC534A73D}" srcId="{D7691F46-4CB7-4D6E-81FB-F015527B3129}" destId="{D0C4CF85-CF5D-4357-8F77-41739FF1F2F1}" srcOrd="0" destOrd="0" parTransId="{CD81B89D-07B8-4653-A275-59699161BAF2}" sibTransId="{ACD4C76F-EFAC-4FFC-98C5-C8804D43DAD6}"/>
    <dgm:cxn modelId="{8B1110AC-A22F-4961-B099-26287AA7DEC5}" type="presOf" srcId="{4FA28475-89A1-4BC4-9F3B-164ACAF63365}" destId="{ECF457BB-EBA2-4E41-98D5-08659840C395}" srcOrd="0" destOrd="0" presId="urn:microsoft.com/office/officeart/2005/8/layout/radial5"/>
    <dgm:cxn modelId="{33EF1353-77B2-45C0-BD92-69923FADB8E3}" srcId="{D0C4CF85-CF5D-4357-8F77-41739FF1F2F1}" destId="{7416C88C-43EE-4AFC-8517-0D9CE2580F5D}" srcOrd="2" destOrd="0" parTransId="{1BCF3E2F-6421-43CA-AFC1-4A3C23F3EB52}" sibTransId="{48B32DA7-FB32-448F-A255-7529DBCBF845}"/>
    <dgm:cxn modelId="{C9CD35B4-4B49-403B-AE1D-590E16F3D982}" srcId="{D7691F46-4CB7-4D6E-81FB-F015527B3129}" destId="{51AA0917-D649-4225-8EE9-2C28DDDC4F40}" srcOrd="1" destOrd="0" parTransId="{72145878-81D3-473C-815B-07CA9EE391D8}" sibTransId="{74BA77DE-231F-4F5E-B6D4-C214E19184B3}"/>
    <dgm:cxn modelId="{BC3B3298-A7DA-4974-B5C0-5A2E56AAF9BC}" type="presOf" srcId="{4FA28475-89A1-4BC4-9F3B-164ACAF63365}" destId="{1DFAB7C5-2B24-491E-82A7-E19F65FDEA4E}" srcOrd="1" destOrd="0" presId="urn:microsoft.com/office/officeart/2005/8/layout/radial5"/>
    <dgm:cxn modelId="{34FCCAD8-6504-407C-B0BA-4ADD42A08151}" type="presOf" srcId="{D7691F46-4CB7-4D6E-81FB-F015527B3129}" destId="{7ED35F20-37CA-43FB-87B8-6DDA4D489BF0}" srcOrd="0" destOrd="0" presId="urn:microsoft.com/office/officeart/2005/8/layout/radial5"/>
    <dgm:cxn modelId="{B39BFD6B-2AD7-4BFD-84DA-778381A2B0D9}" type="presOf" srcId="{017ACB31-4511-4455-8A28-647259AD3EA5}" destId="{0AA1A0CC-6640-4CB1-BDFC-3096875AE082}" srcOrd="1" destOrd="0" presId="urn:microsoft.com/office/officeart/2005/8/layout/radial5"/>
    <dgm:cxn modelId="{8C22F01D-2BE5-4869-969C-D99F1676B3DB}" type="presOf" srcId="{45D72000-7D26-41F5-A3EC-79A556FB9348}" destId="{7D22DC16-EDF9-4EE6-BE8C-6551573ACC6D}" srcOrd="0" destOrd="0" presId="urn:microsoft.com/office/officeart/2005/8/layout/radial5"/>
    <dgm:cxn modelId="{090453C7-16CD-4857-85E5-8E97C51428A9}" srcId="{D0C4CF85-CF5D-4357-8F77-41739FF1F2F1}" destId="{878E3696-ACCD-4B16-AB51-D11C61EEEDB6}" srcOrd="0" destOrd="0" parTransId="{F1A808FE-08F1-4D70-A459-A7DCD80BAB32}" sibTransId="{0264FEA5-C83F-4B9C-BC95-A51D4E83079D}"/>
    <dgm:cxn modelId="{3906C838-F19E-4599-8748-BE27432C3168}" type="presOf" srcId="{878E3696-ACCD-4B16-AB51-D11C61EEEDB6}" destId="{9B124BBB-60CC-4D73-92F6-DFCD31820E84}" srcOrd="0" destOrd="0" presId="urn:microsoft.com/office/officeart/2005/8/layout/radial5"/>
    <dgm:cxn modelId="{2AAE646C-8C16-4E86-ADB3-99B9F8232DFF}" type="presOf" srcId="{40C7D2A7-F798-481D-9765-BFBAA6FB00FE}" destId="{B91A9C55-157C-4D87-BDF5-423F705AF629}" srcOrd="0" destOrd="0" presId="urn:microsoft.com/office/officeart/2005/8/layout/radial5"/>
    <dgm:cxn modelId="{D7CFA990-A93B-4733-823C-76CDF8EC11EB}" type="presOf" srcId="{1BCF3E2F-6421-43CA-AFC1-4A3C23F3EB52}" destId="{9F5951F1-0CB0-4F80-8895-3F1587A947C3}" srcOrd="1" destOrd="0" presId="urn:microsoft.com/office/officeart/2005/8/layout/radial5"/>
    <dgm:cxn modelId="{DB4CE3E2-6E97-4792-A67E-5BCC2A867AFE}" type="presOf" srcId="{7416C88C-43EE-4AFC-8517-0D9CE2580F5D}" destId="{7C826BFA-18B6-4CF5-90A5-469734398AC0}" srcOrd="0" destOrd="0" presId="urn:microsoft.com/office/officeart/2005/8/layout/radial5"/>
    <dgm:cxn modelId="{4D51FF91-0428-4CC0-B698-D04D1BB02101}" type="presOf" srcId="{1BCF3E2F-6421-43CA-AFC1-4A3C23F3EB52}" destId="{3C97C833-1AF8-4FD8-92B2-02F9FC46A57E}" srcOrd="0" destOrd="0" presId="urn:microsoft.com/office/officeart/2005/8/layout/radial5"/>
    <dgm:cxn modelId="{200182D5-9EB1-4C0E-BE7A-8EC4450AB060}" srcId="{D7691F46-4CB7-4D6E-81FB-F015527B3129}" destId="{AC95F6AC-A3E8-44C4-9AB4-A33EF13362BC}" srcOrd="7" destOrd="0" parTransId="{E207C842-8F37-45E7-9613-D9D63BA144FE}" sibTransId="{4B6DA3F3-C83D-4471-BC5E-B2BD0ED72FB6}"/>
    <dgm:cxn modelId="{E3BCC014-C637-47FB-A589-BE32FB504EAD}" srcId="{D7691F46-4CB7-4D6E-81FB-F015527B3129}" destId="{21BA071D-3457-4A8F-8915-700EF2F2F978}" srcOrd="6" destOrd="0" parTransId="{C4A7C70C-B4B5-46EC-AC13-398847B0CC90}" sibTransId="{5B08E04F-7A18-45A5-AD49-A1CEFD6C2E8B}"/>
    <dgm:cxn modelId="{F740771D-FEA5-4FB6-8E4B-0F62E4978D32}" type="presOf" srcId="{017ACB31-4511-4455-8A28-647259AD3EA5}" destId="{3080C91E-E9FE-4B82-B4B4-8C0D6411FDC9}" srcOrd="0" destOrd="0" presId="urn:microsoft.com/office/officeart/2005/8/layout/radial5"/>
    <dgm:cxn modelId="{B203A9DA-7E61-4A2E-835D-BD54147A0393}" srcId="{D0C4CF85-CF5D-4357-8F77-41739FF1F2F1}" destId="{45D72000-7D26-41F5-A3EC-79A556FB9348}" srcOrd="3" destOrd="0" parTransId="{4FA28475-89A1-4BC4-9F3B-164ACAF63365}" sibTransId="{B6B74323-4B2D-4D8B-A978-FBC30521C886}"/>
    <dgm:cxn modelId="{B95307DC-E87B-498A-AE3D-5AA62323B444}" srcId="{D7691F46-4CB7-4D6E-81FB-F015527B3129}" destId="{23929610-C0AE-47EE-9679-0D369E83CAE7}" srcOrd="8" destOrd="0" parTransId="{E698D05B-1750-4920-A1DC-4948461DDC5C}" sibTransId="{773BD45F-D0E4-400B-B179-C34011CCB843}"/>
    <dgm:cxn modelId="{3837FCF0-9093-4202-9790-747E8F59DCCB}" type="presParOf" srcId="{7ED35F20-37CA-43FB-87B8-6DDA4D489BF0}" destId="{179055C8-519A-423E-98E1-D9A7D825853A}" srcOrd="0" destOrd="0" presId="urn:microsoft.com/office/officeart/2005/8/layout/radial5"/>
    <dgm:cxn modelId="{62D32A9B-BC8D-4185-941E-D6EC0742469D}" type="presParOf" srcId="{7ED35F20-37CA-43FB-87B8-6DDA4D489BF0}" destId="{868B2859-B338-4E8F-865D-08567666B194}" srcOrd="1" destOrd="0" presId="urn:microsoft.com/office/officeart/2005/8/layout/radial5"/>
    <dgm:cxn modelId="{EEC0E8A1-ED6B-4903-9D6E-177EAB169A5E}" type="presParOf" srcId="{868B2859-B338-4E8F-865D-08567666B194}" destId="{168AC306-2394-4C51-A8BF-494799734E86}" srcOrd="0" destOrd="0" presId="urn:microsoft.com/office/officeart/2005/8/layout/radial5"/>
    <dgm:cxn modelId="{4F21C697-C568-4A7F-B530-42E49CD9655A}" type="presParOf" srcId="{7ED35F20-37CA-43FB-87B8-6DDA4D489BF0}" destId="{9B124BBB-60CC-4D73-92F6-DFCD31820E84}" srcOrd="2" destOrd="0" presId="urn:microsoft.com/office/officeart/2005/8/layout/radial5"/>
    <dgm:cxn modelId="{280A71A6-3F4A-4A6F-91BF-41909CF96C73}" type="presParOf" srcId="{7ED35F20-37CA-43FB-87B8-6DDA4D489BF0}" destId="{3080C91E-E9FE-4B82-B4B4-8C0D6411FDC9}" srcOrd="3" destOrd="0" presId="urn:microsoft.com/office/officeart/2005/8/layout/radial5"/>
    <dgm:cxn modelId="{D4AA1021-25CE-410B-B5F4-E65E945E2DF6}" type="presParOf" srcId="{3080C91E-E9FE-4B82-B4B4-8C0D6411FDC9}" destId="{0AA1A0CC-6640-4CB1-BDFC-3096875AE082}" srcOrd="0" destOrd="0" presId="urn:microsoft.com/office/officeart/2005/8/layout/radial5"/>
    <dgm:cxn modelId="{84113976-0AD0-4931-8359-84138D9CA00A}" type="presParOf" srcId="{7ED35F20-37CA-43FB-87B8-6DDA4D489BF0}" destId="{B91A9C55-157C-4D87-BDF5-423F705AF629}" srcOrd="4" destOrd="0" presId="urn:microsoft.com/office/officeart/2005/8/layout/radial5"/>
    <dgm:cxn modelId="{B425F938-F825-4562-8C09-D185783A71B7}" type="presParOf" srcId="{7ED35F20-37CA-43FB-87B8-6DDA4D489BF0}" destId="{3C97C833-1AF8-4FD8-92B2-02F9FC46A57E}" srcOrd="5" destOrd="0" presId="urn:microsoft.com/office/officeart/2005/8/layout/radial5"/>
    <dgm:cxn modelId="{B352237E-85DC-4E45-81F9-4DEAF46E30DD}" type="presParOf" srcId="{3C97C833-1AF8-4FD8-92B2-02F9FC46A57E}" destId="{9F5951F1-0CB0-4F80-8895-3F1587A947C3}" srcOrd="0" destOrd="0" presId="urn:microsoft.com/office/officeart/2005/8/layout/radial5"/>
    <dgm:cxn modelId="{B333D269-E6AD-40DE-BEA7-B3BD043E724F}" type="presParOf" srcId="{7ED35F20-37CA-43FB-87B8-6DDA4D489BF0}" destId="{7C826BFA-18B6-4CF5-90A5-469734398AC0}" srcOrd="6" destOrd="0" presId="urn:microsoft.com/office/officeart/2005/8/layout/radial5"/>
    <dgm:cxn modelId="{E4E06AFD-C796-4750-B5EC-8F8EDCB723DA}" type="presParOf" srcId="{7ED35F20-37CA-43FB-87B8-6DDA4D489BF0}" destId="{ECF457BB-EBA2-4E41-98D5-08659840C395}" srcOrd="7" destOrd="0" presId="urn:microsoft.com/office/officeart/2005/8/layout/radial5"/>
    <dgm:cxn modelId="{C92BB90F-9432-4767-8E1D-2A466C7E6883}" type="presParOf" srcId="{ECF457BB-EBA2-4E41-98D5-08659840C395}" destId="{1DFAB7C5-2B24-491E-82A7-E19F65FDEA4E}" srcOrd="0" destOrd="0" presId="urn:microsoft.com/office/officeart/2005/8/layout/radial5"/>
    <dgm:cxn modelId="{5085BA7C-AD4E-48FE-9994-A7CAFB911627}" type="presParOf" srcId="{7ED35F20-37CA-43FB-87B8-6DDA4D489BF0}" destId="{7D22DC16-EDF9-4EE6-BE8C-6551573ACC6D}"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7691F46-4CB7-4D6E-81FB-F015527B3129}"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kumimoji="1" lang="ja-JP" altLang="en-US"/>
        </a:p>
      </dgm:t>
    </dgm:pt>
    <dgm:pt modelId="{D0C4CF85-CF5D-4357-8F77-41739FF1F2F1}">
      <dgm:prSet phldrT="[テキスト]" custT="1"/>
      <dgm:spPr>
        <a:solidFill>
          <a:schemeClr val="accent4">
            <a:lumMod val="75000"/>
          </a:schemeClr>
        </a:solidFill>
      </dgm:spPr>
      <dgm:t>
        <a:bodyPr lIns="0" tIns="0" rIns="0" bIns="0" anchor="t"/>
        <a:lstStyle/>
        <a:p>
          <a:pPr algn="l">
            <a:lnSpc>
              <a:spcPct val="100000"/>
            </a:lnSpc>
          </a:pPr>
          <a:r>
            <a:rPr kumimoji="1" lang="ja-JP" altLang="en-US" sz="2000" dirty="0" smtClean="0"/>
            <a:t>・デッキ</a:t>
          </a:r>
          <a:r>
            <a:rPr kumimoji="1" lang="en-US" altLang="ja-JP" sz="2000" dirty="0" smtClean="0"/>
            <a:t/>
          </a:r>
          <a:br>
            <a:rPr kumimoji="1" lang="en-US" altLang="ja-JP" sz="2000" dirty="0" smtClean="0"/>
          </a:br>
          <a:r>
            <a:rPr kumimoji="1" lang="ja-JP" altLang="en-US" sz="2000" dirty="0" smtClean="0"/>
            <a:t>・テラス</a:t>
          </a:r>
          <a:r>
            <a:rPr kumimoji="1" lang="en-US" altLang="ja-JP" sz="2000" dirty="0" smtClean="0"/>
            <a:t/>
          </a:r>
          <a:br>
            <a:rPr kumimoji="1" lang="en-US" altLang="ja-JP" sz="2000" dirty="0" smtClean="0"/>
          </a:br>
          <a:r>
            <a:rPr kumimoji="1" lang="ja-JP" altLang="en-US" sz="2000" dirty="0" smtClean="0"/>
            <a:t>・イベント</a:t>
          </a:r>
          <a:r>
            <a:rPr kumimoji="1" lang="en-US" altLang="ja-JP" sz="2000" dirty="0" smtClean="0"/>
            <a:t/>
          </a:r>
          <a:br>
            <a:rPr kumimoji="1" lang="en-US" altLang="ja-JP" sz="2000" dirty="0" smtClean="0"/>
          </a:br>
          <a:r>
            <a:rPr kumimoji="1" lang="ja-JP" altLang="en-US" sz="2000" dirty="0" smtClean="0"/>
            <a:t>・定期便</a:t>
          </a:r>
          <a:endParaRPr kumimoji="1" lang="en-US" altLang="ja-JP" sz="2000" dirty="0" smtClean="0"/>
        </a:p>
      </dgm:t>
    </dgm:pt>
    <dgm:pt modelId="{CD81B89D-07B8-4653-A275-59699161BAF2}" type="parTrans" cxnId="{4FEE8FE0-5C81-42B3-A59F-B27EC534A73D}">
      <dgm:prSet/>
      <dgm:spPr/>
      <dgm:t>
        <a:bodyPr/>
        <a:lstStyle/>
        <a:p>
          <a:endParaRPr kumimoji="1" lang="ja-JP" altLang="en-US"/>
        </a:p>
      </dgm:t>
    </dgm:pt>
    <dgm:pt modelId="{ACD4C76F-EFAC-4FFC-98C5-C8804D43DAD6}" type="sibTrans" cxnId="{4FEE8FE0-5C81-42B3-A59F-B27EC534A73D}">
      <dgm:prSet/>
      <dgm:spPr/>
      <dgm:t>
        <a:bodyPr/>
        <a:lstStyle/>
        <a:p>
          <a:endParaRPr kumimoji="1" lang="ja-JP" altLang="en-US"/>
        </a:p>
      </dgm:t>
    </dgm:pt>
    <dgm:pt modelId="{878E3696-ACCD-4B16-AB51-D11C61EEEDB6}">
      <dgm:prSet phldrT="[テキスト]" custT="1"/>
      <dgm:spPr>
        <a:solidFill>
          <a:schemeClr val="accent2">
            <a:lumMod val="75000"/>
          </a:schemeClr>
        </a:solidFill>
      </dgm:spPr>
      <dgm:t>
        <a:bodyPr/>
        <a:lstStyle/>
        <a:p>
          <a:r>
            <a:rPr kumimoji="1" lang="ja-JP" altLang="en-US" sz="2000" b="1" dirty="0" smtClean="0"/>
            <a:t>来街者</a:t>
          </a:r>
          <a:endParaRPr kumimoji="1" lang="en-US" altLang="ja-JP" sz="2000" b="1" dirty="0" smtClean="0"/>
        </a:p>
      </dgm:t>
    </dgm:pt>
    <dgm:pt modelId="{F1A808FE-08F1-4D70-A459-A7DCD80BAB32}" type="parTrans" cxnId="{090453C7-16CD-4857-85E5-8E97C51428A9}">
      <dgm:prSet/>
      <dgm:spPr>
        <a:solidFill>
          <a:schemeClr val="accent2">
            <a:lumMod val="75000"/>
          </a:schemeClr>
        </a:solidFill>
      </dgm:spPr>
      <dgm:t>
        <a:bodyPr/>
        <a:lstStyle/>
        <a:p>
          <a:endParaRPr kumimoji="1" lang="ja-JP" altLang="en-US" dirty="0"/>
        </a:p>
      </dgm:t>
    </dgm:pt>
    <dgm:pt modelId="{0264FEA5-C83F-4B9C-BC95-A51D4E83079D}" type="sibTrans" cxnId="{090453C7-16CD-4857-85E5-8E97C51428A9}">
      <dgm:prSet/>
      <dgm:spPr/>
      <dgm:t>
        <a:bodyPr/>
        <a:lstStyle/>
        <a:p>
          <a:endParaRPr kumimoji="1" lang="ja-JP" altLang="en-US"/>
        </a:p>
      </dgm:t>
    </dgm:pt>
    <dgm:pt modelId="{40C7D2A7-F798-481D-9765-BFBAA6FB00FE}">
      <dgm:prSet phldrT="[テキスト]" custT="1"/>
      <dgm:spPr>
        <a:solidFill>
          <a:schemeClr val="accent2">
            <a:lumMod val="75000"/>
          </a:schemeClr>
        </a:solidFill>
      </dgm:spPr>
      <dgm:t>
        <a:bodyPr/>
        <a:lstStyle/>
        <a:p>
          <a:r>
            <a:rPr kumimoji="1" lang="ja-JP" altLang="en-US" sz="2400" b="1" dirty="0" smtClean="0"/>
            <a:t>総合</a:t>
          </a:r>
          <a:r>
            <a:rPr kumimoji="1" lang="en-US" altLang="ja-JP" sz="2400" b="1" dirty="0" smtClean="0"/>
            <a:t/>
          </a:r>
          <a:br>
            <a:rPr kumimoji="1" lang="en-US" altLang="ja-JP" sz="2400" b="1" dirty="0" smtClean="0"/>
          </a:br>
          <a:r>
            <a:rPr kumimoji="1" lang="ja-JP" altLang="en-US" sz="2400" b="1" dirty="0" smtClean="0"/>
            <a:t>公園</a:t>
          </a:r>
          <a:endParaRPr kumimoji="1" lang="en-US" altLang="ja-JP" sz="2400" b="1" dirty="0" smtClean="0"/>
        </a:p>
      </dgm:t>
    </dgm:pt>
    <dgm:pt modelId="{017ACB31-4511-4455-8A28-647259AD3EA5}" type="parTrans" cxnId="{4A9851A0-F732-4663-978C-D0C4B2BEBC2A}">
      <dgm:prSet/>
      <dgm:spPr>
        <a:solidFill>
          <a:schemeClr val="accent2">
            <a:lumMod val="75000"/>
          </a:schemeClr>
        </a:solidFill>
      </dgm:spPr>
      <dgm:t>
        <a:bodyPr/>
        <a:lstStyle/>
        <a:p>
          <a:endParaRPr kumimoji="1" lang="ja-JP" altLang="en-US"/>
        </a:p>
      </dgm:t>
    </dgm:pt>
    <dgm:pt modelId="{9B0E2F64-543E-4ED6-B9F6-1AC9C5248ED5}" type="sibTrans" cxnId="{4A9851A0-F732-4663-978C-D0C4B2BEBC2A}">
      <dgm:prSet/>
      <dgm:spPr/>
      <dgm:t>
        <a:bodyPr/>
        <a:lstStyle/>
        <a:p>
          <a:endParaRPr kumimoji="1" lang="ja-JP" altLang="en-US"/>
        </a:p>
      </dgm:t>
    </dgm:pt>
    <dgm:pt modelId="{7416C88C-43EE-4AFC-8517-0D9CE2580F5D}">
      <dgm:prSet phldrT="[テキスト]" custT="1"/>
      <dgm:spPr>
        <a:solidFill>
          <a:schemeClr val="accent2">
            <a:lumMod val="75000"/>
          </a:schemeClr>
        </a:solidFill>
      </dgm:spPr>
      <dgm:t>
        <a:bodyPr/>
        <a:lstStyle/>
        <a:p>
          <a:r>
            <a:rPr kumimoji="1" lang="ja-JP" altLang="en-US" sz="2800" b="1" dirty="0"/>
            <a:t>住民</a:t>
          </a:r>
        </a:p>
      </dgm:t>
    </dgm:pt>
    <dgm:pt modelId="{1BCF3E2F-6421-43CA-AFC1-4A3C23F3EB52}" type="parTrans" cxnId="{33EF1353-77B2-45C0-BD92-69923FADB8E3}">
      <dgm:prSet/>
      <dgm:spPr>
        <a:solidFill>
          <a:schemeClr val="accent2">
            <a:lumMod val="75000"/>
          </a:schemeClr>
        </a:solidFill>
      </dgm:spPr>
      <dgm:t>
        <a:bodyPr/>
        <a:lstStyle/>
        <a:p>
          <a:endParaRPr kumimoji="1" lang="ja-JP" altLang="en-US"/>
        </a:p>
      </dgm:t>
    </dgm:pt>
    <dgm:pt modelId="{48B32DA7-FB32-448F-A255-7529DBCBF845}" type="sibTrans" cxnId="{33EF1353-77B2-45C0-BD92-69923FADB8E3}">
      <dgm:prSet/>
      <dgm:spPr/>
      <dgm:t>
        <a:bodyPr/>
        <a:lstStyle/>
        <a:p>
          <a:endParaRPr kumimoji="1" lang="ja-JP" altLang="en-US"/>
        </a:p>
      </dgm:t>
    </dgm:pt>
    <dgm:pt modelId="{51AA0917-D649-4225-8EE9-2C28DDDC4F40}">
      <dgm:prSet custRadScaleRad="149089" custRadScaleInc="119419"/>
      <dgm:spPr/>
      <dgm:t>
        <a:bodyPr/>
        <a:lstStyle/>
        <a:p>
          <a:endParaRPr kumimoji="1" lang="ja-JP" altLang="en-US"/>
        </a:p>
      </dgm:t>
    </dgm:pt>
    <dgm:pt modelId="{72145878-81D3-473C-815B-07CA9EE391D8}" type="parTrans" cxnId="{C9CD35B4-4B49-403B-AE1D-590E16F3D982}">
      <dgm:prSet/>
      <dgm:spPr/>
      <dgm:t>
        <a:bodyPr/>
        <a:lstStyle/>
        <a:p>
          <a:endParaRPr kumimoji="1" lang="ja-JP" altLang="en-US"/>
        </a:p>
      </dgm:t>
    </dgm:pt>
    <dgm:pt modelId="{74BA77DE-231F-4F5E-B6D4-C214E19184B3}" type="sibTrans" cxnId="{C9CD35B4-4B49-403B-AE1D-590E16F3D982}">
      <dgm:prSet/>
      <dgm:spPr/>
      <dgm:t>
        <a:bodyPr/>
        <a:lstStyle/>
        <a:p>
          <a:endParaRPr kumimoji="1" lang="ja-JP" altLang="en-US"/>
        </a:p>
      </dgm:t>
    </dgm:pt>
    <dgm:pt modelId="{D06094B4-C06B-4D1D-BDFE-108ABB6DB7F5}">
      <dgm:prSet custRadScaleRad="155789" custRadScaleInc="83085"/>
      <dgm:spPr/>
      <dgm:t>
        <a:bodyPr/>
        <a:lstStyle/>
        <a:p>
          <a:endParaRPr kumimoji="1" lang="ja-JP" altLang="en-US"/>
        </a:p>
      </dgm:t>
    </dgm:pt>
    <dgm:pt modelId="{323F2E40-6C86-456D-BB62-ED4093B36F0B}" type="parTrans" cxnId="{C1366CD1-7FB6-4B57-9CB9-D1EF4775FAF5}">
      <dgm:prSet/>
      <dgm:spPr/>
      <dgm:t>
        <a:bodyPr/>
        <a:lstStyle/>
        <a:p>
          <a:endParaRPr kumimoji="1" lang="ja-JP" altLang="en-US"/>
        </a:p>
      </dgm:t>
    </dgm:pt>
    <dgm:pt modelId="{BB83D478-800C-4F24-A762-69605C802679}" type="sibTrans" cxnId="{C1366CD1-7FB6-4B57-9CB9-D1EF4775FAF5}">
      <dgm:prSet/>
      <dgm:spPr/>
      <dgm:t>
        <a:bodyPr/>
        <a:lstStyle/>
        <a:p>
          <a:endParaRPr kumimoji="1" lang="ja-JP" altLang="en-US"/>
        </a:p>
      </dgm:t>
    </dgm:pt>
    <dgm:pt modelId="{CFB5FE8B-39CD-48F2-BC89-004B0DFFD452}">
      <dgm:prSet custRadScaleRad="155553" custRadScaleInc="116089"/>
      <dgm:spPr/>
      <dgm:t>
        <a:bodyPr/>
        <a:lstStyle/>
        <a:p>
          <a:endParaRPr kumimoji="1" lang="ja-JP" altLang="en-US"/>
        </a:p>
      </dgm:t>
    </dgm:pt>
    <dgm:pt modelId="{D07D9FBB-7AC5-4855-A346-4F7166B08C9C}" type="parTrans" cxnId="{3A89BD22-7976-46F4-85BA-BA537485E8D3}">
      <dgm:prSet/>
      <dgm:spPr/>
      <dgm:t>
        <a:bodyPr/>
        <a:lstStyle/>
        <a:p>
          <a:endParaRPr kumimoji="1" lang="ja-JP" altLang="en-US"/>
        </a:p>
      </dgm:t>
    </dgm:pt>
    <dgm:pt modelId="{636E4D38-1A36-4790-8C54-BDEAE727B03D}" type="sibTrans" cxnId="{3A89BD22-7976-46F4-85BA-BA537485E8D3}">
      <dgm:prSet/>
      <dgm:spPr/>
      <dgm:t>
        <a:bodyPr/>
        <a:lstStyle/>
        <a:p>
          <a:endParaRPr kumimoji="1" lang="ja-JP" altLang="en-US"/>
        </a:p>
      </dgm:t>
    </dgm:pt>
    <dgm:pt modelId="{A907F777-1662-4106-9516-87751BECB4CB}">
      <dgm:prSet custRadScaleRad="153713" custRadScaleInc="78623"/>
      <dgm:spPr/>
      <dgm:t>
        <a:bodyPr/>
        <a:lstStyle/>
        <a:p>
          <a:endParaRPr kumimoji="1" lang="ja-JP" altLang="en-US"/>
        </a:p>
      </dgm:t>
    </dgm:pt>
    <dgm:pt modelId="{D0CFCB86-189E-4332-A8C5-50D69913B996}" type="parTrans" cxnId="{6CB8F4AA-C792-4A19-8CEF-4215C2819EC0}">
      <dgm:prSet/>
      <dgm:spPr/>
      <dgm:t>
        <a:bodyPr/>
        <a:lstStyle/>
        <a:p>
          <a:endParaRPr kumimoji="1" lang="ja-JP" altLang="en-US"/>
        </a:p>
      </dgm:t>
    </dgm:pt>
    <dgm:pt modelId="{CB262FE9-DAA3-4B71-B1D9-90063F1EAC85}" type="sibTrans" cxnId="{6CB8F4AA-C792-4A19-8CEF-4215C2819EC0}">
      <dgm:prSet/>
      <dgm:spPr/>
      <dgm:t>
        <a:bodyPr/>
        <a:lstStyle/>
        <a:p>
          <a:endParaRPr kumimoji="1" lang="ja-JP" altLang="en-US"/>
        </a:p>
      </dgm:t>
    </dgm:pt>
    <dgm:pt modelId="{37236B3B-DC29-4165-9B26-1F6272990CBB}">
      <dgm:prSet custRadScaleRad="149089" custRadScaleInc="119419"/>
      <dgm:spPr/>
      <dgm:t>
        <a:bodyPr/>
        <a:lstStyle/>
        <a:p>
          <a:endParaRPr kumimoji="1" lang="ja-JP" altLang="en-US"/>
        </a:p>
      </dgm:t>
    </dgm:pt>
    <dgm:pt modelId="{641F73DD-BFBC-4F26-9AE1-82500301B7EB}" type="parTrans" cxnId="{3EFAAF86-9AC2-45A3-81FA-8DF4AB60B2AD}">
      <dgm:prSet custAng="10665717"/>
      <dgm:spPr/>
      <dgm:t>
        <a:bodyPr/>
        <a:lstStyle/>
        <a:p>
          <a:endParaRPr kumimoji="1" lang="ja-JP" altLang="en-US"/>
        </a:p>
      </dgm:t>
    </dgm:pt>
    <dgm:pt modelId="{77E427E4-2B23-46D6-A12D-2B80FDB9B7A7}" type="sibTrans" cxnId="{3EFAAF86-9AC2-45A3-81FA-8DF4AB60B2AD}">
      <dgm:prSet/>
      <dgm:spPr/>
      <dgm:t>
        <a:bodyPr/>
        <a:lstStyle/>
        <a:p>
          <a:endParaRPr kumimoji="1" lang="ja-JP" altLang="en-US"/>
        </a:p>
      </dgm:t>
    </dgm:pt>
    <dgm:pt modelId="{21BA071D-3457-4A8F-8915-700EF2F2F978}">
      <dgm:prSet custRadScaleRad="155789" custRadScaleInc="83085"/>
      <dgm:spPr/>
      <dgm:t>
        <a:bodyPr/>
        <a:lstStyle/>
        <a:p>
          <a:endParaRPr kumimoji="1" lang="ja-JP" altLang="en-US"/>
        </a:p>
      </dgm:t>
    </dgm:pt>
    <dgm:pt modelId="{C4A7C70C-B4B5-46EC-AC13-398847B0CC90}" type="parTrans" cxnId="{E3BCC014-C637-47FB-A589-BE32FB504EAD}">
      <dgm:prSet custAng="11052796"/>
      <dgm:spPr/>
      <dgm:t>
        <a:bodyPr/>
        <a:lstStyle/>
        <a:p>
          <a:endParaRPr kumimoji="1" lang="ja-JP" altLang="en-US"/>
        </a:p>
      </dgm:t>
    </dgm:pt>
    <dgm:pt modelId="{5B08E04F-7A18-45A5-AD49-A1CEFD6C2E8B}" type="sibTrans" cxnId="{E3BCC014-C637-47FB-A589-BE32FB504EAD}">
      <dgm:prSet/>
      <dgm:spPr/>
      <dgm:t>
        <a:bodyPr/>
        <a:lstStyle/>
        <a:p>
          <a:endParaRPr kumimoji="1" lang="ja-JP" altLang="en-US"/>
        </a:p>
      </dgm:t>
    </dgm:pt>
    <dgm:pt modelId="{AC95F6AC-A3E8-44C4-9AB4-A33EF13362BC}">
      <dgm:prSet custRadScaleRad="155553" custRadScaleInc="116089"/>
      <dgm:spPr/>
      <dgm:t>
        <a:bodyPr/>
        <a:lstStyle/>
        <a:p>
          <a:endParaRPr kumimoji="1" lang="ja-JP" altLang="en-US"/>
        </a:p>
      </dgm:t>
    </dgm:pt>
    <dgm:pt modelId="{E207C842-8F37-45E7-9613-D9D63BA144FE}" type="parTrans" cxnId="{200182D5-9EB1-4C0E-BE7A-8EC4450AB060}">
      <dgm:prSet custAng="10807778"/>
      <dgm:spPr/>
      <dgm:t>
        <a:bodyPr/>
        <a:lstStyle/>
        <a:p>
          <a:endParaRPr kumimoji="1" lang="ja-JP" altLang="en-US"/>
        </a:p>
      </dgm:t>
    </dgm:pt>
    <dgm:pt modelId="{4B6DA3F3-C83D-4471-BC5E-B2BD0ED72FB6}" type="sibTrans" cxnId="{200182D5-9EB1-4C0E-BE7A-8EC4450AB060}">
      <dgm:prSet/>
      <dgm:spPr/>
      <dgm:t>
        <a:bodyPr/>
        <a:lstStyle/>
        <a:p>
          <a:endParaRPr kumimoji="1" lang="ja-JP" altLang="en-US"/>
        </a:p>
      </dgm:t>
    </dgm:pt>
    <dgm:pt modelId="{23929610-C0AE-47EE-9679-0D369E83CAE7}">
      <dgm:prSet custRadScaleRad="153713" custRadScaleInc="78623"/>
      <dgm:spPr/>
      <dgm:t>
        <a:bodyPr/>
        <a:lstStyle/>
        <a:p>
          <a:endParaRPr kumimoji="1" lang="ja-JP" altLang="en-US"/>
        </a:p>
      </dgm:t>
    </dgm:pt>
    <dgm:pt modelId="{E698D05B-1750-4920-A1DC-4948461DDC5C}" type="parTrans" cxnId="{B95307DC-E87B-498A-AE3D-5AA62323B444}">
      <dgm:prSet custAng="10896066"/>
      <dgm:spPr/>
      <dgm:t>
        <a:bodyPr/>
        <a:lstStyle/>
        <a:p>
          <a:endParaRPr kumimoji="1" lang="ja-JP" altLang="en-US"/>
        </a:p>
      </dgm:t>
    </dgm:pt>
    <dgm:pt modelId="{773BD45F-D0E4-400B-B179-C34011CCB843}" type="sibTrans" cxnId="{B95307DC-E87B-498A-AE3D-5AA62323B444}">
      <dgm:prSet/>
      <dgm:spPr/>
      <dgm:t>
        <a:bodyPr/>
        <a:lstStyle/>
        <a:p>
          <a:endParaRPr kumimoji="1" lang="ja-JP" altLang="en-US"/>
        </a:p>
      </dgm:t>
    </dgm:pt>
    <dgm:pt modelId="{7ED35F20-37CA-43FB-87B8-6DDA4D489BF0}" type="pres">
      <dgm:prSet presAssocID="{D7691F46-4CB7-4D6E-81FB-F015527B3129}" presName="Name0" presStyleCnt="0">
        <dgm:presLayoutVars>
          <dgm:chMax val="1"/>
          <dgm:dir/>
          <dgm:animLvl val="ctr"/>
          <dgm:resizeHandles val="exact"/>
        </dgm:presLayoutVars>
      </dgm:prSet>
      <dgm:spPr/>
      <dgm:t>
        <a:bodyPr/>
        <a:lstStyle/>
        <a:p>
          <a:endParaRPr kumimoji="1" lang="ja-JP" altLang="en-US"/>
        </a:p>
      </dgm:t>
    </dgm:pt>
    <dgm:pt modelId="{179055C8-519A-423E-98E1-D9A7D825853A}" type="pres">
      <dgm:prSet presAssocID="{D0C4CF85-CF5D-4357-8F77-41739FF1F2F1}" presName="centerShape" presStyleLbl="node0" presStyleIdx="0" presStyleCnt="1" custScaleX="150581" custScaleY="137750" custLinFactNeighborX="-7789" custLinFactNeighborY="-12902"/>
      <dgm:spPr>
        <a:prstGeom prst="roundRect">
          <a:avLst/>
        </a:prstGeom>
      </dgm:spPr>
      <dgm:t>
        <a:bodyPr/>
        <a:lstStyle/>
        <a:p>
          <a:endParaRPr kumimoji="1" lang="ja-JP" altLang="en-US"/>
        </a:p>
      </dgm:t>
    </dgm:pt>
    <dgm:pt modelId="{868B2859-B338-4E8F-865D-08567666B194}" type="pres">
      <dgm:prSet presAssocID="{F1A808FE-08F1-4D70-A459-A7DCD80BAB32}" presName="parTrans" presStyleLbl="sibTrans2D1" presStyleIdx="0" presStyleCnt="3" custAng="10665717" custScaleX="123934" custLinFactNeighborX="21827" custLinFactNeighborY="7141"/>
      <dgm:spPr/>
      <dgm:t>
        <a:bodyPr/>
        <a:lstStyle/>
        <a:p>
          <a:endParaRPr kumimoji="1" lang="ja-JP" altLang="en-US"/>
        </a:p>
      </dgm:t>
    </dgm:pt>
    <dgm:pt modelId="{168AC306-2394-4C51-A8BF-494799734E86}" type="pres">
      <dgm:prSet presAssocID="{F1A808FE-08F1-4D70-A459-A7DCD80BAB32}" presName="connectorText" presStyleLbl="sibTrans2D1" presStyleIdx="0" presStyleCnt="3"/>
      <dgm:spPr/>
      <dgm:t>
        <a:bodyPr/>
        <a:lstStyle/>
        <a:p>
          <a:endParaRPr kumimoji="1" lang="ja-JP" altLang="en-US"/>
        </a:p>
      </dgm:t>
    </dgm:pt>
    <dgm:pt modelId="{9B124BBB-60CC-4D73-92F6-DFCD31820E84}" type="pres">
      <dgm:prSet presAssocID="{878E3696-ACCD-4B16-AB51-D11C61EEEDB6}" presName="node" presStyleLbl="node1" presStyleIdx="0" presStyleCnt="3" custRadScaleRad="163984" custRadScaleInc="88723">
        <dgm:presLayoutVars>
          <dgm:bulletEnabled val="1"/>
        </dgm:presLayoutVars>
      </dgm:prSet>
      <dgm:spPr/>
      <dgm:t>
        <a:bodyPr/>
        <a:lstStyle/>
        <a:p>
          <a:endParaRPr kumimoji="1" lang="ja-JP" altLang="en-US"/>
        </a:p>
      </dgm:t>
    </dgm:pt>
    <dgm:pt modelId="{3080C91E-E9FE-4B82-B4B4-8C0D6411FDC9}" type="pres">
      <dgm:prSet presAssocID="{017ACB31-4511-4455-8A28-647259AD3EA5}" presName="parTrans" presStyleLbl="sibTrans2D1" presStyleIdx="1" presStyleCnt="3" custAng="11052796" custScaleX="122882" custLinFactNeighborX="2617" custLinFactNeighborY="72549"/>
      <dgm:spPr/>
      <dgm:t>
        <a:bodyPr/>
        <a:lstStyle/>
        <a:p>
          <a:endParaRPr kumimoji="1" lang="ja-JP" altLang="en-US"/>
        </a:p>
      </dgm:t>
    </dgm:pt>
    <dgm:pt modelId="{0AA1A0CC-6640-4CB1-BDFC-3096875AE082}" type="pres">
      <dgm:prSet presAssocID="{017ACB31-4511-4455-8A28-647259AD3EA5}" presName="connectorText" presStyleLbl="sibTrans2D1" presStyleIdx="1" presStyleCnt="3"/>
      <dgm:spPr/>
      <dgm:t>
        <a:bodyPr/>
        <a:lstStyle/>
        <a:p>
          <a:endParaRPr kumimoji="1" lang="ja-JP" altLang="en-US"/>
        </a:p>
      </dgm:t>
    </dgm:pt>
    <dgm:pt modelId="{B91A9C55-157C-4D87-BDF5-423F705AF629}" type="pres">
      <dgm:prSet presAssocID="{40C7D2A7-F798-481D-9765-BFBAA6FB00FE}" presName="node" presStyleLbl="node1" presStyleIdx="1" presStyleCnt="3" custRadScaleRad="138170" custRadScaleInc="-19906">
        <dgm:presLayoutVars>
          <dgm:bulletEnabled val="1"/>
        </dgm:presLayoutVars>
      </dgm:prSet>
      <dgm:spPr/>
      <dgm:t>
        <a:bodyPr/>
        <a:lstStyle/>
        <a:p>
          <a:endParaRPr kumimoji="1" lang="ja-JP" altLang="en-US"/>
        </a:p>
      </dgm:t>
    </dgm:pt>
    <dgm:pt modelId="{3C97C833-1AF8-4FD8-92B2-02F9FC46A57E}" type="pres">
      <dgm:prSet presAssocID="{1BCF3E2F-6421-43CA-AFC1-4A3C23F3EB52}" presName="parTrans" presStyleLbl="sibTrans2D1" presStyleIdx="2" presStyleCnt="3" custAng="10503668" custScaleX="139652" custLinFactNeighborX="-7573" custLinFactNeighborY="-56188"/>
      <dgm:spPr/>
      <dgm:t>
        <a:bodyPr/>
        <a:lstStyle/>
        <a:p>
          <a:endParaRPr kumimoji="1" lang="ja-JP" altLang="en-US"/>
        </a:p>
      </dgm:t>
    </dgm:pt>
    <dgm:pt modelId="{9F5951F1-0CB0-4F80-8895-3F1587A947C3}" type="pres">
      <dgm:prSet presAssocID="{1BCF3E2F-6421-43CA-AFC1-4A3C23F3EB52}" presName="connectorText" presStyleLbl="sibTrans2D1" presStyleIdx="2" presStyleCnt="3"/>
      <dgm:spPr/>
      <dgm:t>
        <a:bodyPr/>
        <a:lstStyle/>
        <a:p>
          <a:endParaRPr kumimoji="1" lang="ja-JP" altLang="en-US"/>
        </a:p>
      </dgm:t>
    </dgm:pt>
    <dgm:pt modelId="{7C826BFA-18B6-4CF5-90A5-469734398AC0}" type="pres">
      <dgm:prSet presAssocID="{7416C88C-43EE-4AFC-8517-0D9CE2580F5D}" presName="node" presStyleLbl="node1" presStyleIdx="2" presStyleCnt="3" custRadScaleRad="146723" custRadScaleInc="67360">
        <dgm:presLayoutVars>
          <dgm:bulletEnabled val="1"/>
        </dgm:presLayoutVars>
      </dgm:prSet>
      <dgm:spPr/>
      <dgm:t>
        <a:bodyPr/>
        <a:lstStyle/>
        <a:p>
          <a:endParaRPr kumimoji="1" lang="ja-JP" altLang="en-US"/>
        </a:p>
      </dgm:t>
    </dgm:pt>
  </dgm:ptLst>
  <dgm:cxnLst>
    <dgm:cxn modelId="{4FEE8FE0-5C81-42B3-A59F-B27EC534A73D}" srcId="{D7691F46-4CB7-4D6E-81FB-F015527B3129}" destId="{D0C4CF85-CF5D-4357-8F77-41739FF1F2F1}" srcOrd="0" destOrd="0" parTransId="{CD81B89D-07B8-4653-A275-59699161BAF2}" sibTransId="{ACD4C76F-EFAC-4FFC-98C5-C8804D43DAD6}"/>
    <dgm:cxn modelId="{7313ADC9-EFD4-4D9C-A37B-CD79567B5C65}" type="presOf" srcId="{40C7D2A7-F798-481D-9765-BFBAA6FB00FE}" destId="{B91A9C55-157C-4D87-BDF5-423F705AF629}" srcOrd="0" destOrd="0" presId="urn:microsoft.com/office/officeart/2005/8/layout/radial5"/>
    <dgm:cxn modelId="{200182D5-9EB1-4C0E-BE7A-8EC4450AB060}" srcId="{D7691F46-4CB7-4D6E-81FB-F015527B3129}" destId="{AC95F6AC-A3E8-44C4-9AB4-A33EF13362BC}" srcOrd="7" destOrd="0" parTransId="{E207C842-8F37-45E7-9613-D9D63BA144FE}" sibTransId="{4B6DA3F3-C83D-4471-BC5E-B2BD0ED72FB6}"/>
    <dgm:cxn modelId="{958E2792-D2E6-4CA3-BB66-214E6C472694}" type="presOf" srcId="{1BCF3E2F-6421-43CA-AFC1-4A3C23F3EB52}" destId="{3C97C833-1AF8-4FD8-92B2-02F9FC46A57E}" srcOrd="0" destOrd="0" presId="urn:microsoft.com/office/officeart/2005/8/layout/radial5"/>
    <dgm:cxn modelId="{B95307DC-E87B-498A-AE3D-5AA62323B444}" srcId="{D7691F46-4CB7-4D6E-81FB-F015527B3129}" destId="{23929610-C0AE-47EE-9679-0D369E83CAE7}" srcOrd="8" destOrd="0" parTransId="{E698D05B-1750-4920-A1DC-4948461DDC5C}" sibTransId="{773BD45F-D0E4-400B-B179-C34011CCB843}"/>
    <dgm:cxn modelId="{7FFF4AC5-D180-4D0A-9E51-B9A8A3E180D1}" type="presOf" srcId="{1BCF3E2F-6421-43CA-AFC1-4A3C23F3EB52}" destId="{9F5951F1-0CB0-4F80-8895-3F1587A947C3}" srcOrd="1" destOrd="0" presId="urn:microsoft.com/office/officeart/2005/8/layout/radial5"/>
    <dgm:cxn modelId="{F7154BF7-CCC3-4D77-982D-06184B9C643D}" type="presOf" srcId="{D0C4CF85-CF5D-4357-8F77-41739FF1F2F1}" destId="{179055C8-519A-423E-98E1-D9A7D825853A}" srcOrd="0" destOrd="0" presId="urn:microsoft.com/office/officeart/2005/8/layout/radial5"/>
    <dgm:cxn modelId="{4A9851A0-F732-4663-978C-D0C4B2BEBC2A}" srcId="{D0C4CF85-CF5D-4357-8F77-41739FF1F2F1}" destId="{40C7D2A7-F798-481D-9765-BFBAA6FB00FE}" srcOrd="1" destOrd="0" parTransId="{017ACB31-4511-4455-8A28-647259AD3EA5}" sibTransId="{9B0E2F64-543E-4ED6-B9F6-1AC9C5248ED5}"/>
    <dgm:cxn modelId="{A6755A17-1FF4-4181-BAD2-B3D29F1DF5B9}" type="presOf" srcId="{017ACB31-4511-4455-8A28-647259AD3EA5}" destId="{3080C91E-E9FE-4B82-B4B4-8C0D6411FDC9}" srcOrd="0" destOrd="0" presId="urn:microsoft.com/office/officeart/2005/8/layout/radial5"/>
    <dgm:cxn modelId="{055CBF46-CA94-45E3-B5F1-4C19ABA5B7D8}" type="presOf" srcId="{D7691F46-4CB7-4D6E-81FB-F015527B3129}" destId="{7ED35F20-37CA-43FB-87B8-6DDA4D489BF0}" srcOrd="0" destOrd="0" presId="urn:microsoft.com/office/officeart/2005/8/layout/radial5"/>
    <dgm:cxn modelId="{C9CD35B4-4B49-403B-AE1D-590E16F3D982}" srcId="{D7691F46-4CB7-4D6E-81FB-F015527B3129}" destId="{51AA0917-D649-4225-8EE9-2C28DDDC4F40}" srcOrd="1" destOrd="0" parTransId="{72145878-81D3-473C-815B-07CA9EE391D8}" sibTransId="{74BA77DE-231F-4F5E-B6D4-C214E19184B3}"/>
    <dgm:cxn modelId="{090453C7-16CD-4857-85E5-8E97C51428A9}" srcId="{D0C4CF85-CF5D-4357-8F77-41739FF1F2F1}" destId="{878E3696-ACCD-4B16-AB51-D11C61EEEDB6}" srcOrd="0" destOrd="0" parTransId="{F1A808FE-08F1-4D70-A459-A7DCD80BAB32}" sibTransId="{0264FEA5-C83F-4B9C-BC95-A51D4E83079D}"/>
    <dgm:cxn modelId="{E0760BCF-6E8D-4DAD-B24A-C815C9A89707}" type="presOf" srcId="{F1A808FE-08F1-4D70-A459-A7DCD80BAB32}" destId="{168AC306-2394-4C51-A8BF-494799734E86}" srcOrd="1" destOrd="0" presId="urn:microsoft.com/office/officeart/2005/8/layout/radial5"/>
    <dgm:cxn modelId="{6CB8F4AA-C792-4A19-8CEF-4215C2819EC0}" srcId="{D7691F46-4CB7-4D6E-81FB-F015527B3129}" destId="{A907F777-1662-4106-9516-87751BECB4CB}" srcOrd="4" destOrd="0" parTransId="{D0CFCB86-189E-4332-A8C5-50D69913B996}" sibTransId="{CB262FE9-DAA3-4B71-B1D9-90063F1EAC85}"/>
    <dgm:cxn modelId="{3EFAAF86-9AC2-45A3-81FA-8DF4AB60B2AD}" srcId="{D7691F46-4CB7-4D6E-81FB-F015527B3129}" destId="{37236B3B-DC29-4165-9B26-1F6272990CBB}" srcOrd="5" destOrd="0" parTransId="{641F73DD-BFBC-4F26-9AE1-82500301B7EB}" sibTransId="{77E427E4-2B23-46D6-A12D-2B80FDB9B7A7}"/>
    <dgm:cxn modelId="{E3BCC014-C637-47FB-A589-BE32FB504EAD}" srcId="{D7691F46-4CB7-4D6E-81FB-F015527B3129}" destId="{21BA071D-3457-4A8F-8915-700EF2F2F978}" srcOrd="6" destOrd="0" parTransId="{C4A7C70C-B4B5-46EC-AC13-398847B0CC90}" sibTransId="{5B08E04F-7A18-45A5-AD49-A1CEFD6C2E8B}"/>
    <dgm:cxn modelId="{33EF1353-77B2-45C0-BD92-69923FADB8E3}" srcId="{D0C4CF85-CF5D-4357-8F77-41739FF1F2F1}" destId="{7416C88C-43EE-4AFC-8517-0D9CE2580F5D}" srcOrd="2" destOrd="0" parTransId="{1BCF3E2F-6421-43CA-AFC1-4A3C23F3EB52}" sibTransId="{48B32DA7-FB32-448F-A255-7529DBCBF845}"/>
    <dgm:cxn modelId="{7ADD86B4-911C-4674-A2D6-86C452DD3DC2}" type="presOf" srcId="{017ACB31-4511-4455-8A28-647259AD3EA5}" destId="{0AA1A0CC-6640-4CB1-BDFC-3096875AE082}" srcOrd="1" destOrd="0" presId="urn:microsoft.com/office/officeart/2005/8/layout/radial5"/>
    <dgm:cxn modelId="{A48B9261-3628-4E99-A788-0573B35CBA71}" type="presOf" srcId="{F1A808FE-08F1-4D70-A459-A7DCD80BAB32}" destId="{868B2859-B338-4E8F-865D-08567666B194}" srcOrd="0" destOrd="0" presId="urn:microsoft.com/office/officeart/2005/8/layout/radial5"/>
    <dgm:cxn modelId="{D09AF8CF-4723-40B8-9941-054405623760}" type="presOf" srcId="{7416C88C-43EE-4AFC-8517-0D9CE2580F5D}" destId="{7C826BFA-18B6-4CF5-90A5-469734398AC0}" srcOrd="0" destOrd="0" presId="urn:microsoft.com/office/officeart/2005/8/layout/radial5"/>
    <dgm:cxn modelId="{C1366CD1-7FB6-4B57-9CB9-D1EF4775FAF5}" srcId="{D7691F46-4CB7-4D6E-81FB-F015527B3129}" destId="{D06094B4-C06B-4D1D-BDFE-108ABB6DB7F5}" srcOrd="2" destOrd="0" parTransId="{323F2E40-6C86-456D-BB62-ED4093B36F0B}" sibTransId="{BB83D478-800C-4F24-A762-69605C802679}"/>
    <dgm:cxn modelId="{3A89BD22-7976-46F4-85BA-BA537485E8D3}" srcId="{D7691F46-4CB7-4D6E-81FB-F015527B3129}" destId="{CFB5FE8B-39CD-48F2-BC89-004B0DFFD452}" srcOrd="3" destOrd="0" parTransId="{D07D9FBB-7AC5-4855-A346-4F7166B08C9C}" sibTransId="{636E4D38-1A36-4790-8C54-BDEAE727B03D}"/>
    <dgm:cxn modelId="{0BE79BF7-3631-4483-B0EA-678494E1BB0D}" type="presOf" srcId="{878E3696-ACCD-4B16-AB51-D11C61EEEDB6}" destId="{9B124BBB-60CC-4D73-92F6-DFCD31820E84}" srcOrd="0" destOrd="0" presId="urn:microsoft.com/office/officeart/2005/8/layout/radial5"/>
    <dgm:cxn modelId="{55E8004B-945C-44A8-B17E-EFC36A3A0CEE}" type="presParOf" srcId="{7ED35F20-37CA-43FB-87B8-6DDA4D489BF0}" destId="{179055C8-519A-423E-98E1-D9A7D825853A}" srcOrd="0" destOrd="0" presId="urn:microsoft.com/office/officeart/2005/8/layout/radial5"/>
    <dgm:cxn modelId="{98A2FA70-2E02-4E55-849E-B9FE84FBB0BA}" type="presParOf" srcId="{7ED35F20-37CA-43FB-87B8-6DDA4D489BF0}" destId="{868B2859-B338-4E8F-865D-08567666B194}" srcOrd="1" destOrd="0" presId="urn:microsoft.com/office/officeart/2005/8/layout/radial5"/>
    <dgm:cxn modelId="{C8DEB4E9-DED5-4E90-92D3-E447F82CBE37}" type="presParOf" srcId="{868B2859-B338-4E8F-865D-08567666B194}" destId="{168AC306-2394-4C51-A8BF-494799734E86}" srcOrd="0" destOrd="0" presId="urn:microsoft.com/office/officeart/2005/8/layout/radial5"/>
    <dgm:cxn modelId="{E868E0E5-9A91-47AC-8957-79567197EC96}" type="presParOf" srcId="{7ED35F20-37CA-43FB-87B8-6DDA4D489BF0}" destId="{9B124BBB-60CC-4D73-92F6-DFCD31820E84}" srcOrd="2" destOrd="0" presId="urn:microsoft.com/office/officeart/2005/8/layout/radial5"/>
    <dgm:cxn modelId="{A2AFD67A-FF9E-4DC8-86CF-07FC3FF8ADCD}" type="presParOf" srcId="{7ED35F20-37CA-43FB-87B8-6DDA4D489BF0}" destId="{3080C91E-E9FE-4B82-B4B4-8C0D6411FDC9}" srcOrd="3" destOrd="0" presId="urn:microsoft.com/office/officeart/2005/8/layout/radial5"/>
    <dgm:cxn modelId="{5854EB3C-2982-4F08-AC96-C7383F07ADD0}" type="presParOf" srcId="{3080C91E-E9FE-4B82-B4B4-8C0D6411FDC9}" destId="{0AA1A0CC-6640-4CB1-BDFC-3096875AE082}" srcOrd="0" destOrd="0" presId="urn:microsoft.com/office/officeart/2005/8/layout/radial5"/>
    <dgm:cxn modelId="{D70F4D0C-F441-4287-906E-F0F6D3B22A82}" type="presParOf" srcId="{7ED35F20-37CA-43FB-87B8-6DDA4D489BF0}" destId="{B91A9C55-157C-4D87-BDF5-423F705AF629}" srcOrd="4" destOrd="0" presId="urn:microsoft.com/office/officeart/2005/8/layout/radial5"/>
    <dgm:cxn modelId="{12E2EB9F-81C1-4CA8-8E1B-15DE13839C66}" type="presParOf" srcId="{7ED35F20-37CA-43FB-87B8-6DDA4D489BF0}" destId="{3C97C833-1AF8-4FD8-92B2-02F9FC46A57E}" srcOrd="5" destOrd="0" presId="urn:microsoft.com/office/officeart/2005/8/layout/radial5"/>
    <dgm:cxn modelId="{B0A2C68E-DE40-49A4-A1DD-BA321D568C8A}" type="presParOf" srcId="{3C97C833-1AF8-4FD8-92B2-02F9FC46A57E}" destId="{9F5951F1-0CB0-4F80-8895-3F1587A947C3}" srcOrd="0" destOrd="0" presId="urn:microsoft.com/office/officeart/2005/8/layout/radial5"/>
    <dgm:cxn modelId="{E6C299D8-F8B5-4E31-BBD6-E29E6649B55B}" type="presParOf" srcId="{7ED35F20-37CA-43FB-87B8-6DDA4D489BF0}" destId="{7C826BFA-18B6-4CF5-90A5-469734398AC0}" srcOrd="6"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055C8-519A-423E-98E1-D9A7D825853A}">
      <dsp:nvSpPr>
        <dsp:cNvPr id="0" name=""/>
        <dsp:cNvSpPr/>
      </dsp:nvSpPr>
      <dsp:spPr>
        <a:xfrm>
          <a:off x="2498864" y="1635637"/>
          <a:ext cx="2888975" cy="2152557"/>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lvl="0" algn="l" defTabSz="889000">
            <a:lnSpc>
              <a:spcPct val="100000"/>
            </a:lnSpc>
            <a:spcBef>
              <a:spcPct val="0"/>
            </a:spcBef>
            <a:spcAft>
              <a:spcPct val="35000"/>
            </a:spcAft>
          </a:pPr>
          <a:r>
            <a:rPr kumimoji="1" lang="ja-JP" altLang="en-US" sz="2000" kern="1200" dirty="0" smtClean="0"/>
            <a:t>・まちの自転車屋さん</a:t>
          </a:r>
          <a:r>
            <a:rPr kumimoji="1" lang="en-US" altLang="ja-JP" sz="2000" kern="1200" dirty="0" smtClean="0"/>
            <a:t/>
          </a:r>
          <a:br>
            <a:rPr kumimoji="1" lang="en-US" altLang="ja-JP" sz="2000" kern="1200" dirty="0" smtClean="0"/>
          </a:br>
          <a:r>
            <a:rPr kumimoji="1" lang="ja-JP" altLang="en-US" sz="2000" kern="1200" dirty="0" smtClean="0"/>
            <a:t>・コンセプト飲食店街</a:t>
          </a:r>
          <a:r>
            <a:rPr kumimoji="1" lang="en-US" altLang="ja-JP" sz="2000" kern="1200" dirty="0" smtClean="0"/>
            <a:t/>
          </a:r>
          <a:br>
            <a:rPr kumimoji="1" lang="en-US" altLang="ja-JP" sz="2000" kern="1200" dirty="0" smtClean="0"/>
          </a:br>
          <a:r>
            <a:rPr kumimoji="1" lang="ja-JP" altLang="en-US" sz="2000" kern="1200" dirty="0" smtClean="0"/>
            <a:t>・シェアオフィス</a:t>
          </a:r>
          <a:r>
            <a:rPr kumimoji="1" lang="en-US" altLang="ja-JP" sz="2000" kern="1200" dirty="0" smtClean="0"/>
            <a:t/>
          </a:r>
          <a:br>
            <a:rPr kumimoji="1" lang="en-US" altLang="ja-JP" sz="2000" kern="1200" dirty="0" smtClean="0"/>
          </a:br>
          <a:r>
            <a:rPr kumimoji="1" lang="ja-JP" altLang="en-US" sz="2000" kern="1200" dirty="0" smtClean="0"/>
            <a:t>・賃貸アパート</a:t>
          </a:r>
          <a:endParaRPr kumimoji="1" lang="en-US" altLang="ja-JP" sz="2000" kern="1200" dirty="0" smtClean="0"/>
        </a:p>
      </dsp:txBody>
      <dsp:txXfrm>
        <a:off x="2603943" y="1740716"/>
        <a:ext cx="2678817" cy="1942399"/>
      </dsp:txXfrm>
    </dsp:sp>
    <dsp:sp modelId="{868B2859-B338-4E8F-865D-08567666B194}">
      <dsp:nvSpPr>
        <dsp:cNvPr id="0" name=""/>
        <dsp:cNvSpPr/>
      </dsp:nvSpPr>
      <dsp:spPr>
        <a:xfrm rot="8814952">
          <a:off x="5412000" y="1428080"/>
          <a:ext cx="1101551" cy="451888"/>
        </a:xfrm>
        <a:prstGeom prst="rightArrow">
          <a:avLst>
            <a:gd name="adj1" fmla="val 60000"/>
            <a:gd name="adj2" fmla="val 50000"/>
          </a:avLst>
        </a:prstGeom>
        <a:solidFill>
          <a:schemeClr val="accent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kumimoji="1" lang="ja-JP" altLang="en-US" sz="1900" kern="1200" dirty="0"/>
        </a:p>
      </dsp:txBody>
      <dsp:txXfrm>
        <a:off x="5536576" y="1481457"/>
        <a:ext cx="965985" cy="271132"/>
      </dsp:txXfrm>
    </dsp:sp>
    <dsp:sp modelId="{9B124BBB-60CC-4D73-92F6-DFCD31820E84}">
      <dsp:nvSpPr>
        <dsp:cNvPr id="0" name=""/>
        <dsp:cNvSpPr/>
      </dsp:nvSpPr>
      <dsp:spPr>
        <a:xfrm>
          <a:off x="6416270" y="173650"/>
          <a:ext cx="1329083" cy="1329083"/>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b="1" kern="1200" dirty="0" smtClean="0"/>
            <a:t>来街者</a:t>
          </a:r>
          <a:endParaRPr kumimoji="1" lang="ja-JP" altLang="en-US" sz="2000" b="1" kern="1200" dirty="0"/>
        </a:p>
      </dsp:txBody>
      <dsp:txXfrm>
        <a:off x="6610910" y="368290"/>
        <a:ext cx="939803" cy="939803"/>
      </dsp:txXfrm>
    </dsp:sp>
    <dsp:sp modelId="{3080C91E-E9FE-4B82-B4B4-8C0D6411FDC9}">
      <dsp:nvSpPr>
        <dsp:cNvPr id="0" name=""/>
        <dsp:cNvSpPr/>
      </dsp:nvSpPr>
      <dsp:spPr>
        <a:xfrm rot="12719568">
          <a:off x="5310174" y="3796058"/>
          <a:ext cx="1039868" cy="451888"/>
        </a:xfrm>
        <a:prstGeom prst="rightArrow">
          <a:avLst>
            <a:gd name="adj1" fmla="val 60000"/>
            <a:gd name="adj2" fmla="val 50000"/>
          </a:avLst>
        </a:prstGeom>
        <a:solidFill>
          <a:schemeClr val="accent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kumimoji="1" lang="ja-JP" altLang="en-US" sz="1900" kern="1200"/>
        </a:p>
      </dsp:txBody>
      <dsp:txXfrm>
        <a:off x="5435445" y="3922348"/>
        <a:ext cx="904302" cy="271132"/>
      </dsp:txXfrm>
    </dsp:sp>
    <dsp:sp modelId="{B91A9C55-157C-4D87-BDF5-423F705AF629}">
      <dsp:nvSpPr>
        <dsp:cNvPr id="0" name=""/>
        <dsp:cNvSpPr/>
      </dsp:nvSpPr>
      <dsp:spPr>
        <a:xfrm>
          <a:off x="6458885" y="3722585"/>
          <a:ext cx="1329083" cy="1329083"/>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kumimoji="1" lang="ja-JP" altLang="en-US" sz="1600" b="1" kern="1200" dirty="0" smtClean="0"/>
            <a:t>テナント</a:t>
          </a:r>
          <a:endParaRPr kumimoji="1" lang="ja-JP" altLang="en-US" sz="1600" b="1" kern="1200" dirty="0"/>
        </a:p>
      </dsp:txBody>
      <dsp:txXfrm>
        <a:off x="6653525" y="3917225"/>
        <a:ext cx="939803" cy="939803"/>
      </dsp:txXfrm>
    </dsp:sp>
    <dsp:sp modelId="{3C97C833-1AF8-4FD8-92B2-02F9FC46A57E}">
      <dsp:nvSpPr>
        <dsp:cNvPr id="0" name=""/>
        <dsp:cNvSpPr/>
      </dsp:nvSpPr>
      <dsp:spPr>
        <a:xfrm rot="19590250">
          <a:off x="1359604" y="3221128"/>
          <a:ext cx="1004866" cy="451888"/>
        </a:xfrm>
        <a:prstGeom prst="rightArrow">
          <a:avLst>
            <a:gd name="adj1" fmla="val 60000"/>
            <a:gd name="adj2" fmla="val 50000"/>
          </a:avLst>
        </a:prstGeom>
        <a:solidFill>
          <a:schemeClr val="accent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kumimoji="1" lang="ja-JP" altLang="en-US" sz="1900" kern="1200"/>
        </a:p>
      </dsp:txBody>
      <dsp:txXfrm rot="10800000">
        <a:off x="1370861" y="3348914"/>
        <a:ext cx="869300" cy="271132"/>
      </dsp:txXfrm>
    </dsp:sp>
    <dsp:sp modelId="{7C826BFA-18B6-4CF5-90A5-469734398AC0}">
      <dsp:nvSpPr>
        <dsp:cNvPr id="0" name=""/>
        <dsp:cNvSpPr/>
      </dsp:nvSpPr>
      <dsp:spPr>
        <a:xfrm>
          <a:off x="186036" y="3730596"/>
          <a:ext cx="1329083" cy="1329083"/>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kumimoji="1" lang="ja-JP" altLang="en-US" sz="2800" b="1" kern="1200" dirty="0"/>
            <a:t>住民</a:t>
          </a:r>
        </a:p>
      </dsp:txBody>
      <dsp:txXfrm>
        <a:off x="380676" y="3925236"/>
        <a:ext cx="939803" cy="939803"/>
      </dsp:txXfrm>
    </dsp:sp>
    <dsp:sp modelId="{ECF457BB-EBA2-4E41-98D5-08659840C395}">
      <dsp:nvSpPr>
        <dsp:cNvPr id="0" name=""/>
        <dsp:cNvSpPr/>
      </dsp:nvSpPr>
      <dsp:spPr>
        <a:xfrm rot="2685786">
          <a:off x="1495596" y="1183586"/>
          <a:ext cx="1091408" cy="451888"/>
        </a:xfrm>
        <a:prstGeom prst="rightArrow">
          <a:avLst>
            <a:gd name="adj1" fmla="val 60000"/>
            <a:gd name="adj2" fmla="val 50000"/>
          </a:avLst>
        </a:prstGeom>
        <a:solidFill>
          <a:schemeClr val="accent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kumimoji="1" lang="ja-JP" altLang="en-US" sz="1900" kern="1200"/>
        </a:p>
      </dsp:txBody>
      <dsp:txXfrm rot="10800000">
        <a:off x="1515251" y="1226233"/>
        <a:ext cx="955842" cy="271132"/>
      </dsp:txXfrm>
    </dsp:sp>
    <dsp:sp modelId="{7D22DC16-EDF9-4EE6-BE8C-6551573ACC6D}">
      <dsp:nvSpPr>
        <dsp:cNvPr id="0" name=""/>
        <dsp:cNvSpPr/>
      </dsp:nvSpPr>
      <dsp:spPr>
        <a:xfrm>
          <a:off x="178205" y="150895"/>
          <a:ext cx="1329083" cy="1329083"/>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kumimoji="1" lang="ja-JP" altLang="en-US" sz="1600" b="1" kern="1200" dirty="0" smtClean="0"/>
            <a:t>自転車道</a:t>
          </a:r>
          <a:endParaRPr kumimoji="1" lang="en-US" altLang="ja-JP" sz="1600" b="1" kern="1200" dirty="0" smtClean="0"/>
        </a:p>
        <a:p>
          <a:pPr lvl="0" algn="ctr" defTabSz="711200">
            <a:lnSpc>
              <a:spcPct val="90000"/>
            </a:lnSpc>
            <a:spcBef>
              <a:spcPct val="0"/>
            </a:spcBef>
            <a:spcAft>
              <a:spcPct val="35000"/>
            </a:spcAft>
          </a:pPr>
          <a:r>
            <a:rPr kumimoji="1" lang="ja-JP" altLang="en-US" sz="1600" b="1" kern="1200" dirty="0" smtClean="0"/>
            <a:t>利用者</a:t>
          </a:r>
          <a:endParaRPr kumimoji="1" lang="ja-JP" altLang="en-US" sz="1600" b="1" kern="1200" dirty="0"/>
        </a:p>
      </dsp:txBody>
      <dsp:txXfrm>
        <a:off x="372845" y="345535"/>
        <a:ext cx="939803" cy="9398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055C8-519A-423E-98E1-D9A7D825853A}">
      <dsp:nvSpPr>
        <dsp:cNvPr id="0" name=""/>
        <dsp:cNvSpPr/>
      </dsp:nvSpPr>
      <dsp:spPr>
        <a:xfrm>
          <a:off x="2498864" y="1635637"/>
          <a:ext cx="2888975" cy="2152557"/>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lvl="0" algn="l" defTabSz="1066800">
            <a:lnSpc>
              <a:spcPct val="100000"/>
            </a:lnSpc>
            <a:spcBef>
              <a:spcPct val="0"/>
            </a:spcBef>
            <a:spcAft>
              <a:spcPct val="35000"/>
            </a:spcAft>
          </a:pPr>
          <a:r>
            <a:rPr kumimoji="1" lang="ja-JP" altLang="en-US" sz="2400" kern="1200" dirty="0" smtClean="0"/>
            <a:t>・農業体験</a:t>
          </a:r>
          <a:r>
            <a:rPr kumimoji="1" lang="en-US" altLang="ja-JP" sz="2400" kern="1200" dirty="0" smtClean="0"/>
            <a:t/>
          </a:r>
          <a:br>
            <a:rPr kumimoji="1" lang="en-US" altLang="ja-JP" sz="2400" kern="1200" dirty="0" smtClean="0"/>
          </a:br>
          <a:r>
            <a:rPr kumimoji="1" lang="ja-JP" altLang="en-US" sz="2400" kern="1200" dirty="0" smtClean="0"/>
            <a:t>・レストラン</a:t>
          </a:r>
          <a:r>
            <a:rPr kumimoji="1" lang="en-US" altLang="ja-JP" sz="2400" kern="1200" dirty="0" smtClean="0"/>
            <a:t/>
          </a:r>
          <a:br>
            <a:rPr kumimoji="1" lang="en-US" altLang="ja-JP" sz="2400" kern="1200" dirty="0" smtClean="0"/>
          </a:br>
          <a:r>
            <a:rPr kumimoji="1" lang="ja-JP" altLang="en-US" sz="2400" kern="1200" dirty="0" smtClean="0"/>
            <a:t>・マルシェ</a:t>
          </a:r>
          <a:endParaRPr kumimoji="1" lang="en-US" altLang="ja-JP" sz="2400" kern="1200" dirty="0" smtClean="0"/>
        </a:p>
      </dsp:txBody>
      <dsp:txXfrm>
        <a:off x="2603943" y="1740716"/>
        <a:ext cx="2678817" cy="1942399"/>
      </dsp:txXfrm>
    </dsp:sp>
    <dsp:sp modelId="{868B2859-B338-4E8F-865D-08567666B194}">
      <dsp:nvSpPr>
        <dsp:cNvPr id="0" name=""/>
        <dsp:cNvSpPr/>
      </dsp:nvSpPr>
      <dsp:spPr>
        <a:xfrm rot="8814952">
          <a:off x="5412000" y="1428080"/>
          <a:ext cx="1101551" cy="451888"/>
        </a:xfrm>
        <a:prstGeom prst="rightArrow">
          <a:avLst>
            <a:gd name="adj1" fmla="val 60000"/>
            <a:gd name="adj2" fmla="val 50000"/>
          </a:avLst>
        </a:prstGeom>
        <a:solidFill>
          <a:schemeClr val="accent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kumimoji="1" lang="ja-JP" altLang="en-US" sz="1900" kern="1200" dirty="0"/>
        </a:p>
      </dsp:txBody>
      <dsp:txXfrm>
        <a:off x="5536576" y="1481457"/>
        <a:ext cx="965985" cy="271132"/>
      </dsp:txXfrm>
    </dsp:sp>
    <dsp:sp modelId="{9B124BBB-60CC-4D73-92F6-DFCD31820E84}">
      <dsp:nvSpPr>
        <dsp:cNvPr id="0" name=""/>
        <dsp:cNvSpPr/>
      </dsp:nvSpPr>
      <dsp:spPr>
        <a:xfrm>
          <a:off x="6416270" y="173650"/>
          <a:ext cx="1329083" cy="1329083"/>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b="1" kern="1200" dirty="0" smtClean="0"/>
            <a:t>農業</a:t>
          </a:r>
          <a:r>
            <a:rPr kumimoji="1" lang="en-US" altLang="ja-JP" sz="2000" b="1" kern="1200" dirty="0" smtClean="0"/>
            <a:t/>
          </a:r>
          <a:br>
            <a:rPr kumimoji="1" lang="en-US" altLang="ja-JP" sz="2000" b="1" kern="1200" dirty="0" smtClean="0"/>
          </a:br>
          <a:r>
            <a:rPr kumimoji="1" lang="ja-JP" altLang="en-US" sz="2000" b="1" kern="1200" dirty="0" smtClean="0"/>
            <a:t>耕廃地</a:t>
          </a:r>
          <a:endParaRPr kumimoji="1" lang="en-US" altLang="ja-JP" sz="2000" b="1" kern="1200" dirty="0" smtClean="0"/>
        </a:p>
      </dsp:txBody>
      <dsp:txXfrm>
        <a:off x="6610910" y="368290"/>
        <a:ext cx="939803" cy="939803"/>
      </dsp:txXfrm>
    </dsp:sp>
    <dsp:sp modelId="{3080C91E-E9FE-4B82-B4B4-8C0D6411FDC9}">
      <dsp:nvSpPr>
        <dsp:cNvPr id="0" name=""/>
        <dsp:cNvSpPr/>
      </dsp:nvSpPr>
      <dsp:spPr>
        <a:xfrm rot="12719568">
          <a:off x="5310174" y="3796058"/>
          <a:ext cx="1039868" cy="451888"/>
        </a:xfrm>
        <a:prstGeom prst="rightArrow">
          <a:avLst>
            <a:gd name="adj1" fmla="val 60000"/>
            <a:gd name="adj2" fmla="val 50000"/>
          </a:avLst>
        </a:prstGeom>
        <a:solidFill>
          <a:schemeClr val="accent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kumimoji="1" lang="ja-JP" altLang="en-US" sz="1900" kern="1200"/>
        </a:p>
      </dsp:txBody>
      <dsp:txXfrm>
        <a:off x="5435445" y="3922348"/>
        <a:ext cx="904302" cy="271132"/>
      </dsp:txXfrm>
    </dsp:sp>
    <dsp:sp modelId="{B91A9C55-157C-4D87-BDF5-423F705AF629}">
      <dsp:nvSpPr>
        <dsp:cNvPr id="0" name=""/>
        <dsp:cNvSpPr/>
      </dsp:nvSpPr>
      <dsp:spPr>
        <a:xfrm>
          <a:off x="6458885" y="3722585"/>
          <a:ext cx="1329083" cy="1329083"/>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kumimoji="1" lang="ja-JP" altLang="en-US" sz="2800" b="1" kern="1200" dirty="0" smtClean="0"/>
            <a:t>農家</a:t>
          </a:r>
          <a:endParaRPr kumimoji="1" lang="en-US" altLang="ja-JP" sz="2800" b="1" kern="1200" dirty="0" smtClean="0"/>
        </a:p>
      </dsp:txBody>
      <dsp:txXfrm>
        <a:off x="6653525" y="3917225"/>
        <a:ext cx="939803" cy="939803"/>
      </dsp:txXfrm>
    </dsp:sp>
    <dsp:sp modelId="{3C97C833-1AF8-4FD8-92B2-02F9FC46A57E}">
      <dsp:nvSpPr>
        <dsp:cNvPr id="0" name=""/>
        <dsp:cNvSpPr/>
      </dsp:nvSpPr>
      <dsp:spPr>
        <a:xfrm rot="19590250">
          <a:off x="1359604" y="3221128"/>
          <a:ext cx="1004866" cy="451888"/>
        </a:xfrm>
        <a:prstGeom prst="rightArrow">
          <a:avLst>
            <a:gd name="adj1" fmla="val 60000"/>
            <a:gd name="adj2" fmla="val 50000"/>
          </a:avLst>
        </a:prstGeom>
        <a:solidFill>
          <a:schemeClr val="accent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kumimoji="1" lang="ja-JP" altLang="en-US" sz="1900" kern="1200"/>
        </a:p>
      </dsp:txBody>
      <dsp:txXfrm rot="10800000">
        <a:off x="1370861" y="3348914"/>
        <a:ext cx="869300" cy="271132"/>
      </dsp:txXfrm>
    </dsp:sp>
    <dsp:sp modelId="{7C826BFA-18B6-4CF5-90A5-469734398AC0}">
      <dsp:nvSpPr>
        <dsp:cNvPr id="0" name=""/>
        <dsp:cNvSpPr/>
      </dsp:nvSpPr>
      <dsp:spPr>
        <a:xfrm>
          <a:off x="186036" y="3730596"/>
          <a:ext cx="1329083" cy="1329083"/>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kumimoji="1" lang="ja-JP" altLang="en-US" sz="2800" b="1" kern="1200" dirty="0"/>
            <a:t>住民</a:t>
          </a:r>
        </a:p>
      </dsp:txBody>
      <dsp:txXfrm>
        <a:off x="380676" y="3925236"/>
        <a:ext cx="939803" cy="939803"/>
      </dsp:txXfrm>
    </dsp:sp>
    <dsp:sp modelId="{ECF457BB-EBA2-4E41-98D5-08659840C395}">
      <dsp:nvSpPr>
        <dsp:cNvPr id="0" name=""/>
        <dsp:cNvSpPr/>
      </dsp:nvSpPr>
      <dsp:spPr>
        <a:xfrm rot="2685786">
          <a:off x="1495596" y="1183586"/>
          <a:ext cx="1091408" cy="451888"/>
        </a:xfrm>
        <a:prstGeom prst="rightArrow">
          <a:avLst>
            <a:gd name="adj1" fmla="val 60000"/>
            <a:gd name="adj2" fmla="val 50000"/>
          </a:avLst>
        </a:prstGeom>
        <a:solidFill>
          <a:schemeClr val="accent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kumimoji="1" lang="ja-JP" altLang="en-US" sz="1900" kern="1200"/>
        </a:p>
      </dsp:txBody>
      <dsp:txXfrm rot="10800000">
        <a:off x="1515251" y="1226233"/>
        <a:ext cx="955842" cy="271132"/>
      </dsp:txXfrm>
    </dsp:sp>
    <dsp:sp modelId="{7D22DC16-EDF9-4EE6-BE8C-6551573ACC6D}">
      <dsp:nvSpPr>
        <dsp:cNvPr id="0" name=""/>
        <dsp:cNvSpPr/>
      </dsp:nvSpPr>
      <dsp:spPr>
        <a:xfrm>
          <a:off x="178205" y="150895"/>
          <a:ext cx="1329083" cy="1329083"/>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kumimoji="1" lang="ja-JP" altLang="en-US" sz="1600" b="1" kern="1200" dirty="0" smtClean="0"/>
            <a:t>農業</a:t>
          </a:r>
          <a:endParaRPr kumimoji="1" lang="en-US" altLang="ja-JP" sz="1600" b="1" kern="1200" dirty="0" smtClean="0"/>
        </a:p>
        <a:p>
          <a:pPr lvl="0" algn="ctr" defTabSz="711200">
            <a:lnSpc>
              <a:spcPct val="90000"/>
            </a:lnSpc>
            <a:spcBef>
              <a:spcPct val="0"/>
            </a:spcBef>
            <a:spcAft>
              <a:spcPct val="35000"/>
            </a:spcAft>
          </a:pPr>
          <a:r>
            <a:rPr kumimoji="1" lang="ja-JP" altLang="en-US" sz="1600" b="1" kern="1200" dirty="0" smtClean="0"/>
            <a:t>したい人</a:t>
          </a:r>
          <a:endParaRPr kumimoji="1" lang="ja-JP" altLang="en-US" sz="1600" b="1" kern="1200" dirty="0"/>
        </a:p>
      </dsp:txBody>
      <dsp:txXfrm>
        <a:off x="372845" y="345535"/>
        <a:ext cx="939803" cy="9398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055C8-519A-423E-98E1-D9A7D825853A}">
      <dsp:nvSpPr>
        <dsp:cNvPr id="0" name=""/>
        <dsp:cNvSpPr/>
      </dsp:nvSpPr>
      <dsp:spPr>
        <a:xfrm>
          <a:off x="2186190" y="2013462"/>
          <a:ext cx="3514322" cy="1396906"/>
        </a:xfrm>
        <a:prstGeom prst="ellipse">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l" defTabSz="1066800">
            <a:lnSpc>
              <a:spcPct val="100000"/>
            </a:lnSpc>
            <a:spcBef>
              <a:spcPct val="0"/>
            </a:spcBef>
            <a:spcAft>
              <a:spcPct val="35000"/>
            </a:spcAft>
          </a:pPr>
          <a:r>
            <a:rPr kumimoji="1" lang="ja-JP" altLang="en-US" sz="2400" b="1" kern="1200" dirty="0" smtClean="0"/>
            <a:t>ホスピタルアート</a:t>
          </a:r>
          <a:endParaRPr kumimoji="1" lang="en-US" altLang="ja-JP" sz="2400" b="1" kern="1200" dirty="0" smtClean="0"/>
        </a:p>
      </dsp:txBody>
      <dsp:txXfrm>
        <a:off x="2700851" y="2218034"/>
        <a:ext cx="2485000" cy="987762"/>
      </dsp:txXfrm>
    </dsp:sp>
    <dsp:sp modelId="{868B2859-B338-4E8F-865D-08567666B194}">
      <dsp:nvSpPr>
        <dsp:cNvPr id="0" name=""/>
        <dsp:cNvSpPr/>
      </dsp:nvSpPr>
      <dsp:spPr>
        <a:xfrm rot="8814952">
          <a:off x="5294894" y="1475298"/>
          <a:ext cx="1219007" cy="451888"/>
        </a:xfrm>
        <a:prstGeom prst="rightArrow">
          <a:avLst>
            <a:gd name="adj1" fmla="val 60000"/>
            <a:gd name="adj2" fmla="val 50000"/>
          </a:avLst>
        </a:prstGeom>
        <a:solidFill>
          <a:schemeClr val="accent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kumimoji="1" lang="ja-JP" altLang="en-US" sz="1900" kern="1200" dirty="0"/>
        </a:p>
      </dsp:txBody>
      <dsp:txXfrm>
        <a:off x="5419470" y="1528675"/>
        <a:ext cx="1083441" cy="271132"/>
      </dsp:txXfrm>
    </dsp:sp>
    <dsp:sp modelId="{9B124BBB-60CC-4D73-92F6-DFCD31820E84}">
      <dsp:nvSpPr>
        <dsp:cNvPr id="0" name=""/>
        <dsp:cNvSpPr/>
      </dsp:nvSpPr>
      <dsp:spPr>
        <a:xfrm>
          <a:off x="6416270" y="173650"/>
          <a:ext cx="1329083" cy="1329083"/>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kumimoji="1" lang="ja-JP" altLang="en-US" sz="2800" b="1" kern="1200" dirty="0" smtClean="0"/>
            <a:t>病院</a:t>
          </a:r>
          <a:endParaRPr kumimoji="1" lang="en-US" altLang="ja-JP" sz="2800" b="1" kern="1200" dirty="0" smtClean="0"/>
        </a:p>
      </dsp:txBody>
      <dsp:txXfrm>
        <a:off x="6610910" y="368290"/>
        <a:ext cx="939803" cy="939803"/>
      </dsp:txXfrm>
    </dsp:sp>
    <dsp:sp modelId="{3080C91E-E9FE-4B82-B4B4-8C0D6411FDC9}">
      <dsp:nvSpPr>
        <dsp:cNvPr id="0" name=""/>
        <dsp:cNvSpPr/>
      </dsp:nvSpPr>
      <dsp:spPr>
        <a:xfrm rot="12719568">
          <a:off x="5205141" y="3763206"/>
          <a:ext cx="1129005" cy="451888"/>
        </a:xfrm>
        <a:prstGeom prst="rightArrow">
          <a:avLst>
            <a:gd name="adj1" fmla="val 60000"/>
            <a:gd name="adj2" fmla="val 50000"/>
          </a:avLst>
        </a:prstGeom>
        <a:solidFill>
          <a:schemeClr val="accent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kumimoji="1" lang="ja-JP" altLang="en-US" sz="1900" kern="1200"/>
        </a:p>
      </dsp:txBody>
      <dsp:txXfrm>
        <a:off x="5330412" y="3889496"/>
        <a:ext cx="993439" cy="271132"/>
      </dsp:txXfrm>
    </dsp:sp>
    <dsp:sp modelId="{B91A9C55-157C-4D87-BDF5-423F705AF629}">
      <dsp:nvSpPr>
        <dsp:cNvPr id="0" name=""/>
        <dsp:cNvSpPr/>
      </dsp:nvSpPr>
      <dsp:spPr>
        <a:xfrm>
          <a:off x="6458885" y="3722585"/>
          <a:ext cx="1329083" cy="1329083"/>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kumimoji="1" lang="ja-JP" altLang="en-US" sz="2800" b="1" kern="1200" dirty="0" smtClean="0"/>
            <a:t>患者</a:t>
          </a:r>
          <a:endParaRPr kumimoji="1" lang="en-US" altLang="ja-JP" sz="2800" b="1" kern="1200" dirty="0" smtClean="0"/>
        </a:p>
      </dsp:txBody>
      <dsp:txXfrm>
        <a:off x="6653525" y="3917225"/>
        <a:ext cx="939803" cy="939803"/>
      </dsp:txXfrm>
    </dsp:sp>
    <dsp:sp modelId="{3C97C833-1AF8-4FD8-92B2-02F9FC46A57E}">
      <dsp:nvSpPr>
        <dsp:cNvPr id="0" name=""/>
        <dsp:cNvSpPr/>
      </dsp:nvSpPr>
      <dsp:spPr>
        <a:xfrm rot="19590250">
          <a:off x="1352369" y="3184668"/>
          <a:ext cx="1102224" cy="451888"/>
        </a:xfrm>
        <a:prstGeom prst="rightArrow">
          <a:avLst>
            <a:gd name="adj1" fmla="val 60000"/>
            <a:gd name="adj2" fmla="val 50000"/>
          </a:avLst>
        </a:prstGeom>
        <a:solidFill>
          <a:schemeClr val="accent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kumimoji="1" lang="ja-JP" altLang="en-US" sz="1900" kern="1200"/>
        </a:p>
      </dsp:txBody>
      <dsp:txXfrm rot="10800000">
        <a:off x="1363626" y="3312454"/>
        <a:ext cx="966658" cy="271132"/>
      </dsp:txXfrm>
    </dsp:sp>
    <dsp:sp modelId="{7C826BFA-18B6-4CF5-90A5-469734398AC0}">
      <dsp:nvSpPr>
        <dsp:cNvPr id="0" name=""/>
        <dsp:cNvSpPr/>
      </dsp:nvSpPr>
      <dsp:spPr>
        <a:xfrm>
          <a:off x="186036" y="3730596"/>
          <a:ext cx="1329083" cy="1329083"/>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kumimoji="1" lang="ja-JP" altLang="en-US" sz="2800" b="1" kern="1200" dirty="0"/>
            <a:t>住民</a:t>
          </a:r>
        </a:p>
      </dsp:txBody>
      <dsp:txXfrm>
        <a:off x="380676" y="3925236"/>
        <a:ext cx="939803" cy="939803"/>
      </dsp:txXfrm>
    </dsp:sp>
    <dsp:sp modelId="{ECF457BB-EBA2-4E41-98D5-08659840C395}">
      <dsp:nvSpPr>
        <dsp:cNvPr id="0" name=""/>
        <dsp:cNvSpPr/>
      </dsp:nvSpPr>
      <dsp:spPr>
        <a:xfrm rot="2685786">
          <a:off x="1505238" y="1233667"/>
          <a:ext cx="1213846" cy="451888"/>
        </a:xfrm>
        <a:prstGeom prst="rightArrow">
          <a:avLst>
            <a:gd name="adj1" fmla="val 60000"/>
            <a:gd name="adj2" fmla="val 50000"/>
          </a:avLst>
        </a:prstGeom>
        <a:solidFill>
          <a:schemeClr val="accent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kumimoji="1" lang="ja-JP" altLang="en-US" sz="1900" kern="1200"/>
        </a:p>
      </dsp:txBody>
      <dsp:txXfrm rot="10800000">
        <a:off x="1524893" y="1276314"/>
        <a:ext cx="1078280" cy="271132"/>
      </dsp:txXfrm>
    </dsp:sp>
    <dsp:sp modelId="{7D22DC16-EDF9-4EE6-BE8C-6551573ACC6D}">
      <dsp:nvSpPr>
        <dsp:cNvPr id="0" name=""/>
        <dsp:cNvSpPr/>
      </dsp:nvSpPr>
      <dsp:spPr>
        <a:xfrm>
          <a:off x="178205" y="150895"/>
          <a:ext cx="1329083" cy="1329083"/>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kumimoji="1" lang="ja-JP" altLang="en-US" sz="2800" b="1" kern="1200" dirty="0" smtClean="0"/>
            <a:t>大学</a:t>
          </a:r>
          <a:endParaRPr kumimoji="1" lang="ja-JP" altLang="en-US" sz="2800" b="1" kern="1200" dirty="0"/>
        </a:p>
      </dsp:txBody>
      <dsp:txXfrm>
        <a:off x="372845" y="345535"/>
        <a:ext cx="939803" cy="9398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055C8-519A-423E-98E1-D9A7D825853A}">
      <dsp:nvSpPr>
        <dsp:cNvPr id="0" name=""/>
        <dsp:cNvSpPr/>
      </dsp:nvSpPr>
      <dsp:spPr>
        <a:xfrm>
          <a:off x="2498864" y="1635637"/>
          <a:ext cx="2888975" cy="2152557"/>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lvl="0" algn="l" defTabSz="800100">
            <a:lnSpc>
              <a:spcPct val="100000"/>
            </a:lnSpc>
            <a:spcBef>
              <a:spcPct val="0"/>
            </a:spcBef>
            <a:spcAft>
              <a:spcPct val="35000"/>
            </a:spcAft>
          </a:pPr>
          <a:r>
            <a:rPr kumimoji="1" lang="ja-JP" altLang="en-US" sz="1800" kern="1200" dirty="0" smtClean="0"/>
            <a:t>・コミュニティスペース</a:t>
          </a:r>
          <a:r>
            <a:rPr kumimoji="1" lang="en-US" altLang="ja-JP" sz="1800" kern="1200" dirty="0" smtClean="0"/>
            <a:t/>
          </a:r>
          <a:br>
            <a:rPr kumimoji="1" lang="en-US" altLang="ja-JP" sz="1800" kern="1200" dirty="0" smtClean="0"/>
          </a:br>
          <a:r>
            <a:rPr kumimoji="1" lang="ja-JP" altLang="en-US" sz="1800" kern="1200" dirty="0" smtClean="0"/>
            <a:t>・託児所</a:t>
          </a:r>
          <a:r>
            <a:rPr kumimoji="1" lang="en-US" altLang="ja-JP" sz="1800" kern="1200" dirty="0" smtClean="0"/>
            <a:t/>
          </a:r>
          <a:br>
            <a:rPr kumimoji="1" lang="en-US" altLang="ja-JP" sz="1800" kern="1200" dirty="0" smtClean="0"/>
          </a:br>
          <a:r>
            <a:rPr kumimoji="1" lang="ja-JP" altLang="en-US" sz="1800" kern="1200" dirty="0" smtClean="0"/>
            <a:t>・土浦市役所南支所</a:t>
          </a:r>
          <a:r>
            <a:rPr kumimoji="1" lang="en-US" altLang="ja-JP" sz="1800" kern="1200" dirty="0" smtClean="0"/>
            <a:t/>
          </a:r>
          <a:br>
            <a:rPr kumimoji="1" lang="en-US" altLang="ja-JP" sz="1800" kern="1200" dirty="0" smtClean="0"/>
          </a:br>
          <a:r>
            <a:rPr kumimoji="1" lang="ja-JP" altLang="en-US" sz="1800" kern="1200" dirty="0" smtClean="0"/>
            <a:t>・屋上公園</a:t>
          </a:r>
          <a:endParaRPr kumimoji="1" lang="en-US" altLang="ja-JP" sz="1800" kern="1200" dirty="0" smtClean="0"/>
        </a:p>
      </dsp:txBody>
      <dsp:txXfrm>
        <a:off x="2603943" y="1740716"/>
        <a:ext cx="2678817" cy="1942399"/>
      </dsp:txXfrm>
    </dsp:sp>
    <dsp:sp modelId="{868B2859-B338-4E8F-865D-08567666B194}">
      <dsp:nvSpPr>
        <dsp:cNvPr id="0" name=""/>
        <dsp:cNvSpPr/>
      </dsp:nvSpPr>
      <dsp:spPr>
        <a:xfrm rot="8814952">
          <a:off x="5412000" y="1428080"/>
          <a:ext cx="1101551" cy="451888"/>
        </a:xfrm>
        <a:prstGeom prst="rightArrow">
          <a:avLst>
            <a:gd name="adj1" fmla="val 60000"/>
            <a:gd name="adj2" fmla="val 50000"/>
          </a:avLst>
        </a:prstGeom>
        <a:solidFill>
          <a:schemeClr val="accent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kumimoji="1" lang="ja-JP" altLang="en-US" sz="1900" kern="1200" dirty="0"/>
        </a:p>
      </dsp:txBody>
      <dsp:txXfrm>
        <a:off x="5536576" y="1481457"/>
        <a:ext cx="965985" cy="271132"/>
      </dsp:txXfrm>
    </dsp:sp>
    <dsp:sp modelId="{9B124BBB-60CC-4D73-92F6-DFCD31820E84}">
      <dsp:nvSpPr>
        <dsp:cNvPr id="0" name=""/>
        <dsp:cNvSpPr/>
      </dsp:nvSpPr>
      <dsp:spPr>
        <a:xfrm>
          <a:off x="6416270" y="173650"/>
          <a:ext cx="1329083" cy="1329083"/>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b="1" kern="1200" dirty="0" smtClean="0"/>
            <a:t>高齢者</a:t>
          </a:r>
          <a:endParaRPr kumimoji="1" lang="en-US" altLang="ja-JP" sz="2000" b="1" kern="1200" dirty="0" smtClean="0"/>
        </a:p>
      </dsp:txBody>
      <dsp:txXfrm>
        <a:off x="6610910" y="368290"/>
        <a:ext cx="939803" cy="939803"/>
      </dsp:txXfrm>
    </dsp:sp>
    <dsp:sp modelId="{3080C91E-E9FE-4B82-B4B4-8C0D6411FDC9}">
      <dsp:nvSpPr>
        <dsp:cNvPr id="0" name=""/>
        <dsp:cNvSpPr/>
      </dsp:nvSpPr>
      <dsp:spPr>
        <a:xfrm rot="12719568">
          <a:off x="5310174" y="3796058"/>
          <a:ext cx="1039868" cy="451888"/>
        </a:xfrm>
        <a:prstGeom prst="rightArrow">
          <a:avLst>
            <a:gd name="adj1" fmla="val 60000"/>
            <a:gd name="adj2" fmla="val 50000"/>
          </a:avLst>
        </a:prstGeom>
        <a:solidFill>
          <a:schemeClr val="accent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kumimoji="1" lang="ja-JP" altLang="en-US" sz="1900" kern="1200"/>
        </a:p>
      </dsp:txBody>
      <dsp:txXfrm>
        <a:off x="5435445" y="3922348"/>
        <a:ext cx="904302" cy="271132"/>
      </dsp:txXfrm>
    </dsp:sp>
    <dsp:sp modelId="{B91A9C55-157C-4D87-BDF5-423F705AF629}">
      <dsp:nvSpPr>
        <dsp:cNvPr id="0" name=""/>
        <dsp:cNvSpPr/>
      </dsp:nvSpPr>
      <dsp:spPr>
        <a:xfrm>
          <a:off x="6458885" y="3722585"/>
          <a:ext cx="1329083" cy="1329083"/>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b="1" kern="1200" dirty="0" smtClean="0"/>
            <a:t>子ども</a:t>
          </a:r>
          <a:endParaRPr kumimoji="1" lang="en-US" altLang="ja-JP" sz="2000" b="1" kern="1200" dirty="0" smtClean="0"/>
        </a:p>
      </dsp:txBody>
      <dsp:txXfrm>
        <a:off x="6653525" y="3917225"/>
        <a:ext cx="939803" cy="939803"/>
      </dsp:txXfrm>
    </dsp:sp>
    <dsp:sp modelId="{3C97C833-1AF8-4FD8-92B2-02F9FC46A57E}">
      <dsp:nvSpPr>
        <dsp:cNvPr id="0" name=""/>
        <dsp:cNvSpPr/>
      </dsp:nvSpPr>
      <dsp:spPr>
        <a:xfrm rot="19590250">
          <a:off x="1359604" y="3221128"/>
          <a:ext cx="1004866" cy="451888"/>
        </a:xfrm>
        <a:prstGeom prst="rightArrow">
          <a:avLst>
            <a:gd name="adj1" fmla="val 60000"/>
            <a:gd name="adj2" fmla="val 50000"/>
          </a:avLst>
        </a:prstGeom>
        <a:solidFill>
          <a:schemeClr val="accent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kumimoji="1" lang="ja-JP" altLang="en-US" sz="1900" kern="1200"/>
        </a:p>
      </dsp:txBody>
      <dsp:txXfrm rot="10800000">
        <a:off x="1370861" y="3348914"/>
        <a:ext cx="869300" cy="271132"/>
      </dsp:txXfrm>
    </dsp:sp>
    <dsp:sp modelId="{7C826BFA-18B6-4CF5-90A5-469734398AC0}">
      <dsp:nvSpPr>
        <dsp:cNvPr id="0" name=""/>
        <dsp:cNvSpPr/>
      </dsp:nvSpPr>
      <dsp:spPr>
        <a:xfrm>
          <a:off x="186036" y="3730596"/>
          <a:ext cx="1329083" cy="1329083"/>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b="1" kern="1200" dirty="0" smtClean="0"/>
            <a:t>子育て世代</a:t>
          </a:r>
          <a:endParaRPr kumimoji="1" lang="ja-JP" altLang="en-US" sz="2000" b="1" kern="1200" dirty="0"/>
        </a:p>
      </dsp:txBody>
      <dsp:txXfrm>
        <a:off x="380676" y="3925236"/>
        <a:ext cx="939803" cy="939803"/>
      </dsp:txXfrm>
    </dsp:sp>
    <dsp:sp modelId="{ECF457BB-EBA2-4E41-98D5-08659840C395}">
      <dsp:nvSpPr>
        <dsp:cNvPr id="0" name=""/>
        <dsp:cNvSpPr/>
      </dsp:nvSpPr>
      <dsp:spPr>
        <a:xfrm rot="2685786">
          <a:off x="1495596" y="1183586"/>
          <a:ext cx="1091408" cy="451888"/>
        </a:xfrm>
        <a:prstGeom prst="rightArrow">
          <a:avLst>
            <a:gd name="adj1" fmla="val 60000"/>
            <a:gd name="adj2" fmla="val 50000"/>
          </a:avLst>
        </a:prstGeom>
        <a:solidFill>
          <a:schemeClr val="accent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kumimoji="1" lang="ja-JP" altLang="en-US" sz="1900" kern="1200"/>
        </a:p>
      </dsp:txBody>
      <dsp:txXfrm rot="10800000">
        <a:off x="1515251" y="1226233"/>
        <a:ext cx="955842" cy="271132"/>
      </dsp:txXfrm>
    </dsp:sp>
    <dsp:sp modelId="{7D22DC16-EDF9-4EE6-BE8C-6551573ACC6D}">
      <dsp:nvSpPr>
        <dsp:cNvPr id="0" name=""/>
        <dsp:cNvSpPr/>
      </dsp:nvSpPr>
      <dsp:spPr>
        <a:xfrm>
          <a:off x="178205" y="150895"/>
          <a:ext cx="1329083" cy="1329083"/>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b="1" kern="1200" dirty="0" smtClean="0"/>
            <a:t>市役所</a:t>
          </a:r>
          <a:endParaRPr kumimoji="1" lang="ja-JP" altLang="en-US" sz="2000" b="1" kern="1200" dirty="0"/>
        </a:p>
      </dsp:txBody>
      <dsp:txXfrm>
        <a:off x="372845" y="345535"/>
        <a:ext cx="939803" cy="93980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055C8-519A-423E-98E1-D9A7D825853A}">
      <dsp:nvSpPr>
        <dsp:cNvPr id="0" name=""/>
        <dsp:cNvSpPr/>
      </dsp:nvSpPr>
      <dsp:spPr>
        <a:xfrm>
          <a:off x="2492502" y="1389164"/>
          <a:ext cx="2453747" cy="2244663"/>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lvl="0" algn="l" defTabSz="889000">
            <a:lnSpc>
              <a:spcPct val="100000"/>
            </a:lnSpc>
            <a:spcBef>
              <a:spcPct val="0"/>
            </a:spcBef>
            <a:spcAft>
              <a:spcPct val="35000"/>
            </a:spcAft>
          </a:pPr>
          <a:r>
            <a:rPr kumimoji="1" lang="ja-JP" altLang="en-US" sz="2000" kern="1200" dirty="0" smtClean="0"/>
            <a:t>・デッキ</a:t>
          </a:r>
          <a:r>
            <a:rPr kumimoji="1" lang="en-US" altLang="ja-JP" sz="2000" kern="1200" dirty="0" smtClean="0"/>
            <a:t/>
          </a:r>
          <a:br>
            <a:rPr kumimoji="1" lang="en-US" altLang="ja-JP" sz="2000" kern="1200" dirty="0" smtClean="0"/>
          </a:br>
          <a:r>
            <a:rPr kumimoji="1" lang="ja-JP" altLang="en-US" sz="2000" kern="1200" dirty="0" smtClean="0"/>
            <a:t>・テラス</a:t>
          </a:r>
          <a:r>
            <a:rPr kumimoji="1" lang="en-US" altLang="ja-JP" sz="2000" kern="1200" dirty="0" smtClean="0"/>
            <a:t/>
          </a:r>
          <a:br>
            <a:rPr kumimoji="1" lang="en-US" altLang="ja-JP" sz="2000" kern="1200" dirty="0" smtClean="0"/>
          </a:br>
          <a:r>
            <a:rPr kumimoji="1" lang="ja-JP" altLang="en-US" sz="2000" kern="1200" dirty="0" smtClean="0"/>
            <a:t>・イベント</a:t>
          </a:r>
          <a:r>
            <a:rPr kumimoji="1" lang="en-US" altLang="ja-JP" sz="2000" kern="1200" dirty="0" smtClean="0"/>
            <a:t/>
          </a:r>
          <a:br>
            <a:rPr kumimoji="1" lang="en-US" altLang="ja-JP" sz="2000" kern="1200" dirty="0" smtClean="0"/>
          </a:br>
          <a:r>
            <a:rPr kumimoji="1" lang="ja-JP" altLang="en-US" sz="2000" kern="1200" dirty="0" smtClean="0"/>
            <a:t>・定期便</a:t>
          </a:r>
          <a:endParaRPr kumimoji="1" lang="en-US" altLang="ja-JP" sz="2000" kern="1200" dirty="0" smtClean="0"/>
        </a:p>
      </dsp:txBody>
      <dsp:txXfrm>
        <a:off x="2602077" y="1498739"/>
        <a:ext cx="2234597" cy="2025513"/>
      </dsp:txXfrm>
    </dsp:sp>
    <dsp:sp modelId="{868B2859-B338-4E8F-865D-08567666B194}">
      <dsp:nvSpPr>
        <dsp:cNvPr id="0" name=""/>
        <dsp:cNvSpPr/>
      </dsp:nvSpPr>
      <dsp:spPr>
        <a:xfrm rot="9092891">
          <a:off x="5181744" y="1374082"/>
          <a:ext cx="1128437" cy="554036"/>
        </a:xfrm>
        <a:prstGeom prst="rightArrow">
          <a:avLst>
            <a:gd name="adj1" fmla="val 60000"/>
            <a:gd name="adj2" fmla="val 50000"/>
          </a:avLst>
        </a:prstGeom>
        <a:solidFill>
          <a:schemeClr val="accent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kumimoji="1" lang="ja-JP" altLang="en-US" sz="2300" kern="1200" dirty="0"/>
        </a:p>
      </dsp:txBody>
      <dsp:txXfrm>
        <a:off x="5337917" y="1445296"/>
        <a:ext cx="962226" cy="332422"/>
      </dsp:txXfrm>
    </dsp:sp>
    <dsp:sp modelId="{9B124BBB-60CC-4D73-92F6-DFCD31820E84}">
      <dsp:nvSpPr>
        <dsp:cNvPr id="0" name=""/>
        <dsp:cNvSpPr/>
      </dsp:nvSpPr>
      <dsp:spPr>
        <a:xfrm>
          <a:off x="6257181" y="46069"/>
          <a:ext cx="1629520" cy="1629520"/>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b="1" kern="1200" dirty="0" smtClean="0"/>
            <a:t>来街者</a:t>
          </a:r>
          <a:endParaRPr kumimoji="1" lang="en-US" altLang="ja-JP" sz="2000" b="1" kern="1200" dirty="0" smtClean="0"/>
        </a:p>
      </dsp:txBody>
      <dsp:txXfrm>
        <a:off x="6495819" y="284707"/>
        <a:ext cx="1152244" cy="1152244"/>
      </dsp:txXfrm>
    </dsp:sp>
    <dsp:sp modelId="{3080C91E-E9FE-4B82-B4B4-8C0D6411FDC9}">
      <dsp:nvSpPr>
        <dsp:cNvPr id="0" name=""/>
        <dsp:cNvSpPr/>
      </dsp:nvSpPr>
      <dsp:spPr>
        <a:xfrm rot="12554897">
          <a:off x="5026482" y="3491459"/>
          <a:ext cx="1093781" cy="554036"/>
        </a:xfrm>
        <a:prstGeom prst="rightArrow">
          <a:avLst>
            <a:gd name="adj1" fmla="val 60000"/>
            <a:gd name="adj2" fmla="val 50000"/>
          </a:avLst>
        </a:prstGeom>
        <a:solidFill>
          <a:schemeClr val="accent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kumimoji="1" lang="ja-JP" altLang="en-US" sz="2300" kern="1200"/>
        </a:p>
      </dsp:txBody>
      <dsp:txXfrm>
        <a:off x="5182098" y="3642871"/>
        <a:ext cx="927570" cy="332422"/>
      </dsp:txXfrm>
    </dsp:sp>
    <dsp:sp modelId="{B91A9C55-157C-4D87-BDF5-423F705AF629}">
      <dsp:nvSpPr>
        <dsp:cNvPr id="0" name=""/>
        <dsp:cNvSpPr/>
      </dsp:nvSpPr>
      <dsp:spPr>
        <a:xfrm>
          <a:off x="6257188" y="3262562"/>
          <a:ext cx="1629520" cy="1629520"/>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kumimoji="1" lang="ja-JP" altLang="en-US" sz="2400" b="1" kern="1200" dirty="0" smtClean="0"/>
            <a:t>総合</a:t>
          </a:r>
          <a:r>
            <a:rPr kumimoji="1" lang="en-US" altLang="ja-JP" sz="2400" b="1" kern="1200" dirty="0" smtClean="0"/>
            <a:t/>
          </a:r>
          <a:br>
            <a:rPr kumimoji="1" lang="en-US" altLang="ja-JP" sz="2400" b="1" kern="1200" dirty="0" smtClean="0"/>
          </a:br>
          <a:r>
            <a:rPr kumimoji="1" lang="ja-JP" altLang="en-US" sz="2400" b="1" kern="1200" dirty="0" smtClean="0"/>
            <a:t>公園</a:t>
          </a:r>
          <a:endParaRPr kumimoji="1" lang="en-US" altLang="ja-JP" sz="2400" b="1" kern="1200" dirty="0" smtClean="0"/>
        </a:p>
      </dsp:txBody>
      <dsp:txXfrm>
        <a:off x="6495826" y="3501200"/>
        <a:ext cx="1152244" cy="1152244"/>
      </dsp:txXfrm>
    </dsp:sp>
    <dsp:sp modelId="{3C97C833-1AF8-4FD8-92B2-02F9FC46A57E}">
      <dsp:nvSpPr>
        <dsp:cNvPr id="0" name=""/>
        <dsp:cNvSpPr/>
      </dsp:nvSpPr>
      <dsp:spPr>
        <a:xfrm rot="21323180">
          <a:off x="1719933" y="1913836"/>
          <a:ext cx="638779" cy="554036"/>
        </a:xfrm>
        <a:prstGeom prst="rightArrow">
          <a:avLst>
            <a:gd name="adj1" fmla="val 60000"/>
            <a:gd name="adj2" fmla="val 50000"/>
          </a:avLst>
        </a:prstGeom>
        <a:solidFill>
          <a:schemeClr val="accent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kumimoji="1" lang="ja-JP" altLang="en-US" sz="2300" kern="1200"/>
        </a:p>
      </dsp:txBody>
      <dsp:txXfrm rot="10800000">
        <a:off x="1720202" y="2031328"/>
        <a:ext cx="472568" cy="332422"/>
      </dsp:txXfrm>
    </dsp:sp>
    <dsp:sp modelId="{7C826BFA-18B6-4CF5-90A5-469734398AC0}">
      <dsp:nvSpPr>
        <dsp:cNvPr id="0" name=""/>
        <dsp:cNvSpPr/>
      </dsp:nvSpPr>
      <dsp:spPr>
        <a:xfrm>
          <a:off x="0" y="1680249"/>
          <a:ext cx="1629520" cy="1629520"/>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kumimoji="1" lang="ja-JP" altLang="en-US" sz="2800" b="1" kern="1200" dirty="0"/>
            <a:t>住民</a:t>
          </a:r>
        </a:p>
      </dsp:txBody>
      <dsp:txXfrm>
        <a:off x="238638" y="1918887"/>
        <a:ext cx="1152244" cy="1152244"/>
      </dsp:txXfrm>
    </dsp:sp>
  </dsp:spTree>
</dsp:drawing>
</file>

<file path=ppt/diagrams/layout1.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F37346-159F-4637-9F48-B93FBA50E221}" type="datetimeFigureOut">
              <a:rPr kumimoji="1" lang="ja-JP" altLang="en-US" smtClean="0"/>
              <a:t>2016/12/16</a:t>
            </a:fld>
            <a:endParaRPr kumimoji="1" lang="ja-JP" altLang="en-US"/>
          </a:p>
        </p:txBody>
      </p:sp>
      <p:sp>
        <p:nvSpPr>
          <p:cNvPr id="4" name="フッター プレースホルダー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09113D-D609-4E6B-897C-130DC2C1BE7C}" type="slidenum">
              <a:rPr kumimoji="1" lang="ja-JP" altLang="en-US" smtClean="0"/>
              <a:t>‹#›</a:t>
            </a:fld>
            <a:endParaRPr kumimoji="1" lang="ja-JP" altLang="en-US"/>
          </a:p>
        </p:txBody>
      </p:sp>
    </p:spTree>
    <p:extLst>
      <p:ext uri="{BB962C8B-B14F-4D97-AF65-F5344CB8AC3E}">
        <p14:creationId xmlns:p14="http://schemas.microsoft.com/office/powerpoint/2010/main" val="7825766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7B7876-6401-4A1A-9AE6-78EEFECE66B4}" type="datetimeFigureOut">
              <a:rPr kumimoji="1" lang="ja-JP" altLang="en-US" smtClean="0"/>
              <a:t>2016/12/16</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AFCEAD-971D-4E98-94C1-038AA0BAF91F}" type="slidenum">
              <a:rPr kumimoji="1" lang="ja-JP" altLang="en-US" smtClean="0"/>
              <a:t>‹#›</a:t>
            </a:fld>
            <a:endParaRPr kumimoji="1" lang="ja-JP" altLang="en-US"/>
          </a:p>
        </p:txBody>
      </p:sp>
    </p:spTree>
    <p:extLst>
      <p:ext uri="{BB962C8B-B14F-4D97-AF65-F5344CB8AC3E}">
        <p14:creationId xmlns:p14="http://schemas.microsoft.com/office/powerpoint/2010/main" val="350679584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愛着の持てるまちを目指す</a:t>
            </a:r>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t>1</a:t>
            </a:fld>
            <a:endParaRPr kumimoji="1" lang="ja-JP" altLang="en-US"/>
          </a:p>
        </p:txBody>
      </p:sp>
    </p:spTree>
    <p:extLst>
      <p:ext uri="{BB962C8B-B14F-4D97-AF65-F5344CB8AC3E}">
        <p14:creationId xmlns:p14="http://schemas.microsoft.com/office/powerpoint/2010/main" val="1539256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ほっと</a:t>
            </a:r>
            <a:r>
              <a:rPr kumimoji="1" lang="en-US" altLang="ja-JP" dirty="0" smtClean="0"/>
              <a:t>One</a:t>
            </a:r>
            <a:r>
              <a:rPr kumimoji="1" lang="ja-JP" altLang="en-US" dirty="0" smtClean="0"/>
              <a:t>の話を愛着に結び付けづらい</a:t>
            </a:r>
            <a:endParaRPr kumimoji="1" lang="en-US" altLang="ja-JP" dirty="0" smtClean="0"/>
          </a:p>
          <a:p>
            <a:r>
              <a:rPr kumimoji="1" lang="ja-JP" altLang="en-US" dirty="0" smtClean="0"/>
              <a:t>休憩室的な？</a:t>
            </a:r>
            <a:endParaRPr lang="en-US" altLang="ja-JP" sz="1200" dirty="0" smtClean="0">
              <a:solidFill>
                <a:srgbClr val="965F16"/>
              </a:solidFill>
            </a:endParaRPr>
          </a:p>
          <a:p>
            <a:r>
              <a:rPr lang="ja-JP" altLang="en-US" sz="1200" dirty="0" smtClean="0">
                <a:solidFill>
                  <a:srgbClr val="965F16"/>
                </a:solidFill>
              </a:rPr>
              <a:t>○ほっと</a:t>
            </a:r>
            <a:r>
              <a:rPr lang="en-US" altLang="ja-JP" sz="1200" dirty="0" smtClean="0">
                <a:solidFill>
                  <a:srgbClr val="965F16"/>
                </a:solidFill>
              </a:rPr>
              <a:t>One×</a:t>
            </a:r>
            <a:r>
              <a:rPr lang="ja-JP" altLang="en-US" sz="1200" dirty="0" smtClean="0">
                <a:solidFill>
                  <a:srgbClr val="965F16"/>
                </a:solidFill>
              </a:rPr>
              <a:t>まちばん</a:t>
            </a:r>
            <a:endParaRPr lang="en-US" altLang="ja-JP" sz="1200" dirty="0" smtClean="0">
              <a:solidFill>
                <a:srgbClr val="965F16"/>
              </a:solidFill>
            </a:endParaRPr>
          </a:p>
          <a:p>
            <a:r>
              <a:rPr lang="ja-JP" altLang="en-US" sz="1200" dirty="0" smtClean="0">
                <a:solidFill>
                  <a:srgbClr val="965F16"/>
                </a:solidFill>
              </a:rPr>
              <a:t>　・商店街における休憩所に加え、</a:t>
            </a:r>
            <a:endParaRPr lang="en-US" altLang="ja-JP" sz="1200" dirty="0" smtClean="0">
              <a:solidFill>
                <a:srgbClr val="965F16"/>
              </a:solidFill>
            </a:endParaRPr>
          </a:p>
          <a:p>
            <a:r>
              <a:rPr lang="ja-JP" altLang="en-US" sz="1200" dirty="0" smtClean="0">
                <a:solidFill>
                  <a:srgbClr val="965F16"/>
                </a:solidFill>
              </a:rPr>
              <a:t>　　街の防犯ネットワークの拠点とする。</a:t>
            </a:r>
            <a:endParaRPr lang="en-US" altLang="ja-JP" sz="1200" dirty="0" smtClean="0">
              <a:solidFill>
                <a:srgbClr val="965F16"/>
              </a:solidFill>
            </a:endParaRPr>
          </a:p>
          <a:p>
            <a:endParaRPr lang="ja-JP" altLang="en-US" sz="2200" dirty="0" smtClean="0">
              <a:solidFill>
                <a:srgbClr val="965F16"/>
              </a:solidFill>
            </a:endParaRPr>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t>15</a:t>
            </a:fld>
            <a:endParaRPr kumimoji="1" lang="ja-JP" altLang="en-US" dirty="0"/>
          </a:p>
        </p:txBody>
      </p:sp>
    </p:spTree>
    <p:extLst>
      <p:ext uri="{BB962C8B-B14F-4D97-AF65-F5344CB8AC3E}">
        <p14:creationId xmlns:p14="http://schemas.microsoft.com/office/powerpoint/2010/main" val="3916910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t>16</a:t>
            </a:fld>
            <a:endParaRPr kumimoji="1" lang="ja-JP" altLang="en-US" dirty="0"/>
          </a:p>
        </p:txBody>
      </p:sp>
    </p:spTree>
    <p:extLst>
      <p:ext uri="{BB962C8B-B14F-4D97-AF65-F5344CB8AC3E}">
        <p14:creationId xmlns:p14="http://schemas.microsoft.com/office/powerpoint/2010/main" val="1144628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t>17</a:t>
            </a:fld>
            <a:endParaRPr kumimoji="1" lang="ja-JP" altLang="en-US"/>
          </a:p>
        </p:txBody>
      </p:sp>
    </p:spTree>
    <p:extLst>
      <p:ext uri="{BB962C8B-B14F-4D97-AF65-F5344CB8AC3E}">
        <p14:creationId xmlns:p14="http://schemas.microsoft.com/office/powerpoint/2010/main" val="389737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t>18</a:t>
            </a:fld>
            <a:endParaRPr kumimoji="1" lang="ja-JP" altLang="en-US"/>
          </a:p>
        </p:txBody>
      </p:sp>
    </p:spTree>
    <p:extLst>
      <p:ext uri="{BB962C8B-B14F-4D97-AF65-F5344CB8AC3E}">
        <p14:creationId xmlns:p14="http://schemas.microsoft.com/office/powerpoint/2010/main" val="3244905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小学校は「思い出」要素での愛着形成がある（現在使っていることだけが要因ではない）</a:t>
            </a:r>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solidFill>
                  <a:prstClr val="black"/>
                </a:solidFill>
              </a:rPr>
              <a:pPr/>
              <a:t>20</a:t>
            </a:fld>
            <a:endParaRPr kumimoji="1" lang="ja-JP" altLang="en-US">
              <a:solidFill>
                <a:prstClr val="black"/>
              </a:solidFill>
            </a:endParaRPr>
          </a:p>
        </p:txBody>
      </p:sp>
    </p:spTree>
    <p:extLst>
      <p:ext uri="{BB962C8B-B14F-4D97-AF65-F5344CB8AC3E}">
        <p14:creationId xmlns:p14="http://schemas.microsoft.com/office/powerpoint/2010/main" val="1554453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solidFill>
                  <a:prstClr val="black"/>
                </a:solidFill>
              </a:rPr>
              <a:pPr/>
              <a:t>21</a:t>
            </a:fld>
            <a:endParaRPr kumimoji="1" lang="ja-JP" altLang="en-US">
              <a:solidFill>
                <a:prstClr val="black"/>
              </a:solidFill>
            </a:endParaRPr>
          </a:p>
        </p:txBody>
      </p:sp>
    </p:spTree>
    <p:extLst>
      <p:ext uri="{BB962C8B-B14F-4D97-AF65-F5344CB8AC3E}">
        <p14:creationId xmlns:p14="http://schemas.microsoft.com/office/powerpoint/2010/main" val="2208266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smtClean="0">
                <a:solidFill>
                  <a:srgbClr val="965F16"/>
                </a:solidFill>
              </a:rPr>
              <a:t>　・校舎を利用し滞在できる空間を作る</a:t>
            </a:r>
            <a:endParaRPr lang="en-US" altLang="ja-JP" sz="1200" dirty="0" smtClean="0">
              <a:solidFill>
                <a:srgbClr val="965F16"/>
              </a:solidFill>
            </a:endParaRPr>
          </a:p>
          <a:p>
            <a:r>
              <a:rPr lang="ja-JP" altLang="en-US" sz="1200" dirty="0" smtClean="0">
                <a:solidFill>
                  <a:srgbClr val="965F16"/>
                </a:solidFill>
              </a:rPr>
              <a:t>　・この学校で学んだ後農家デビューする場合には、</a:t>
            </a:r>
            <a:endParaRPr lang="en-US" altLang="ja-JP" sz="1200" dirty="0" smtClean="0">
              <a:solidFill>
                <a:srgbClr val="965F16"/>
              </a:solidFill>
            </a:endParaRPr>
          </a:p>
          <a:p>
            <a:r>
              <a:rPr lang="ja-JP" altLang="en-US" sz="1200" dirty="0" smtClean="0">
                <a:solidFill>
                  <a:srgbClr val="965F16"/>
                </a:solidFill>
              </a:rPr>
              <a:t>　　農地近くの空き家を改修して格安に提供する。</a:t>
            </a:r>
            <a:endParaRPr lang="en-US" altLang="ja-JP" sz="1200" dirty="0" smtClean="0">
              <a:solidFill>
                <a:srgbClr val="965F16"/>
              </a:solidFill>
            </a:endParaRPr>
          </a:p>
          <a:p>
            <a:endParaRPr lang="en-US" altLang="ja-JP" sz="1200" dirty="0" smtClean="0">
              <a:solidFill>
                <a:srgbClr val="965F16"/>
              </a:solidFill>
            </a:endParaRPr>
          </a:p>
          <a:p>
            <a:r>
              <a:rPr lang="ja-JP" altLang="en-US" sz="1200" dirty="0" smtClean="0">
                <a:solidFill>
                  <a:srgbClr val="965F16"/>
                </a:solidFill>
              </a:rPr>
              <a:t>地区内の空き家</a:t>
            </a:r>
            <a:endParaRPr lang="en-US" altLang="ja-JP" sz="1200" dirty="0" smtClean="0">
              <a:solidFill>
                <a:srgbClr val="965F16"/>
              </a:solidFill>
            </a:endParaRPr>
          </a:p>
          <a:p>
            <a:r>
              <a:rPr lang="ja-JP" altLang="en-US" sz="1200" dirty="0" smtClean="0">
                <a:solidFill>
                  <a:srgbClr val="965F16"/>
                </a:solidFill>
              </a:rPr>
              <a:t>なぜ</a:t>
            </a:r>
            <a:r>
              <a:rPr lang="en-US" altLang="ja-JP" sz="1200" dirty="0" smtClean="0">
                <a:solidFill>
                  <a:srgbClr val="965F16"/>
                </a:solidFill>
              </a:rPr>
              <a:t>『</a:t>
            </a:r>
            <a:r>
              <a:rPr lang="ja-JP" altLang="en-US" sz="1200" dirty="0" smtClean="0">
                <a:solidFill>
                  <a:srgbClr val="965F16"/>
                </a:solidFill>
              </a:rPr>
              <a:t>耕作放棄地になったのか、使える耕作放棄地があるのか</a:t>
            </a:r>
            <a:endParaRPr lang="en-US" altLang="ja-JP" sz="1200" dirty="0" smtClean="0">
              <a:solidFill>
                <a:srgbClr val="965F16"/>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t>25</a:t>
            </a:fld>
            <a:endParaRPr kumimoji="1" lang="ja-JP" altLang="en-US"/>
          </a:p>
        </p:txBody>
      </p:sp>
    </p:spTree>
    <p:extLst>
      <p:ext uri="{BB962C8B-B14F-4D97-AF65-F5344CB8AC3E}">
        <p14:creationId xmlns:p14="http://schemas.microsoft.com/office/powerpoint/2010/main" val="2193563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t>26</a:t>
            </a:fld>
            <a:endParaRPr kumimoji="1" lang="ja-JP" altLang="en-US"/>
          </a:p>
        </p:txBody>
      </p:sp>
    </p:spTree>
    <p:extLst>
      <p:ext uri="{BB962C8B-B14F-4D97-AF65-F5344CB8AC3E}">
        <p14:creationId xmlns:p14="http://schemas.microsoft.com/office/powerpoint/2010/main" val="1834980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t>27</a:t>
            </a:fld>
            <a:endParaRPr kumimoji="1" lang="ja-JP" altLang="en-US"/>
          </a:p>
        </p:txBody>
      </p:sp>
    </p:spTree>
    <p:extLst>
      <p:ext uri="{BB962C8B-B14F-4D97-AF65-F5344CB8AC3E}">
        <p14:creationId xmlns:p14="http://schemas.microsoft.com/office/powerpoint/2010/main" val="2968476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solidFill>
                  <a:prstClr val="black"/>
                </a:solidFill>
              </a:rPr>
              <a:pPr/>
              <a:t>29</a:t>
            </a:fld>
            <a:endParaRPr kumimoji="1" lang="ja-JP" altLang="en-US">
              <a:solidFill>
                <a:prstClr val="black"/>
              </a:solidFill>
            </a:endParaRPr>
          </a:p>
        </p:txBody>
      </p:sp>
    </p:spTree>
    <p:extLst>
      <p:ext uri="{BB962C8B-B14F-4D97-AF65-F5344CB8AC3E}">
        <p14:creationId xmlns:p14="http://schemas.microsoft.com/office/powerpoint/2010/main" val="2307591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t>2</a:t>
            </a:fld>
            <a:endParaRPr kumimoji="1" lang="ja-JP" altLang="en-US"/>
          </a:p>
        </p:txBody>
      </p:sp>
    </p:spTree>
    <p:extLst>
      <p:ext uri="{BB962C8B-B14F-4D97-AF65-F5344CB8AC3E}">
        <p14:creationId xmlns:p14="http://schemas.microsoft.com/office/powerpoint/2010/main" val="3201597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t>30</a:t>
            </a:fld>
            <a:endParaRPr kumimoji="1" lang="ja-JP" altLang="en-US"/>
          </a:p>
        </p:txBody>
      </p:sp>
    </p:spTree>
    <p:extLst>
      <p:ext uri="{BB962C8B-B14F-4D97-AF65-F5344CB8AC3E}">
        <p14:creationId xmlns:p14="http://schemas.microsoft.com/office/powerpoint/2010/main" val="2960187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t>32</a:t>
            </a:fld>
            <a:endParaRPr kumimoji="1" lang="ja-JP" altLang="en-US"/>
          </a:p>
        </p:txBody>
      </p:sp>
    </p:spTree>
    <p:extLst>
      <p:ext uri="{BB962C8B-B14F-4D97-AF65-F5344CB8AC3E}">
        <p14:creationId xmlns:p14="http://schemas.microsoft.com/office/powerpoint/2010/main" val="4275209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病院を含めたほうがよい</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t>33</a:t>
            </a:fld>
            <a:endParaRPr kumimoji="1" lang="ja-JP" altLang="en-US"/>
          </a:p>
        </p:txBody>
      </p:sp>
    </p:spTree>
    <p:extLst>
      <p:ext uri="{BB962C8B-B14F-4D97-AF65-F5344CB8AC3E}">
        <p14:creationId xmlns:p14="http://schemas.microsoft.com/office/powerpoint/2010/main" val="29519962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solidFill>
                  <a:prstClr val="black"/>
                </a:solidFill>
              </a:rPr>
              <a:pPr/>
              <a:t>35</a:t>
            </a:fld>
            <a:endParaRPr kumimoji="1" lang="ja-JP" altLang="en-US">
              <a:solidFill>
                <a:prstClr val="black"/>
              </a:solidFill>
            </a:endParaRPr>
          </a:p>
        </p:txBody>
      </p:sp>
    </p:spTree>
    <p:extLst>
      <p:ext uri="{BB962C8B-B14F-4D97-AF65-F5344CB8AC3E}">
        <p14:creationId xmlns:p14="http://schemas.microsoft.com/office/powerpoint/2010/main" val="13921457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solidFill>
                  <a:prstClr val="black"/>
                </a:solidFill>
              </a:rPr>
              <a:pPr/>
              <a:t>36</a:t>
            </a:fld>
            <a:endParaRPr kumimoji="1" lang="ja-JP" altLang="en-US">
              <a:solidFill>
                <a:prstClr val="black"/>
              </a:solidFill>
            </a:endParaRPr>
          </a:p>
        </p:txBody>
      </p:sp>
    </p:spTree>
    <p:extLst>
      <p:ext uri="{BB962C8B-B14F-4D97-AF65-F5344CB8AC3E}">
        <p14:creationId xmlns:p14="http://schemas.microsoft.com/office/powerpoint/2010/main" val="1339051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t>38</a:t>
            </a:fld>
            <a:endParaRPr kumimoji="1" lang="ja-JP" altLang="en-US"/>
          </a:p>
        </p:txBody>
      </p:sp>
    </p:spTree>
    <p:extLst>
      <p:ext uri="{BB962C8B-B14F-4D97-AF65-F5344CB8AC3E}">
        <p14:creationId xmlns:p14="http://schemas.microsoft.com/office/powerpoint/2010/main" val="4092993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t>39</a:t>
            </a:fld>
            <a:endParaRPr kumimoji="1" lang="ja-JP" altLang="en-US"/>
          </a:p>
        </p:txBody>
      </p:sp>
    </p:spTree>
    <p:extLst>
      <p:ext uri="{BB962C8B-B14F-4D97-AF65-F5344CB8AC3E}">
        <p14:creationId xmlns:p14="http://schemas.microsoft.com/office/powerpoint/2010/main" val="11281512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夜の監視力はない・・・？？</a:t>
            </a:r>
            <a:endParaRPr kumimoji="1" lang="en-US" altLang="ja-JP" dirty="0" smtClean="0"/>
          </a:p>
          <a:p>
            <a:r>
              <a:rPr kumimoji="1" lang="ja-JP" altLang="en-US" dirty="0" smtClean="0"/>
              <a:t>防犯大丈夫か</a:t>
            </a:r>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t>41</a:t>
            </a:fld>
            <a:endParaRPr kumimoji="1" lang="ja-JP" altLang="en-US"/>
          </a:p>
        </p:txBody>
      </p:sp>
    </p:spTree>
    <p:extLst>
      <p:ext uri="{BB962C8B-B14F-4D97-AF65-F5344CB8AC3E}">
        <p14:creationId xmlns:p14="http://schemas.microsoft.com/office/powerpoint/2010/main" val="3589613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t>42</a:t>
            </a:fld>
            <a:endParaRPr kumimoji="1" lang="ja-JP" altLang="en-US"/>
          </a:p>
        </p:txBody>
      </p:sp>
    </p:spTree>
    <p:extLst>
      <p:ext uri="{BB962C8B-B14F-4D97-AF65-F5344CB8AC3E}">
        <p14:creationId xmlns:p14="http://schemas.microsoft.com/office/powerpoint/2010/main" val="36630206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solidFill>
                  <a:prstClr val="black"/>
                </a:solidFill>
              </a:rPr>
              <a:pPr/>
              <a:t>44</a:t>
            </a:fld>
            <a:endParaRPr kumimoji="1" lang="ja-JP" altLang="en-US">
              <a:solidFill>
                <a:prstClr val="black"/>
              </a:solidFill>
            </a:endParaRPr>
          </a:p>
        </p:txBody>
      </p:sp>
    </p:spTree>
    <p:extLst>
      <p:ext uri="{BB962C8B-B14F-4D97-AF65-F5344CB8AC3E}">
        <p14:creationId xmlns:p14="http://schemas.microsoft.com/office/powerpoint/2010/main" val="46322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愛着度＝*愛着をもっている人の割合</a:t>
            </a:r>
            <a:endParaRPr kumimoji="1" lang="en-US" altLang="ja-JP" dirty="0" smtClean="0"/>
          </a:p>
          <a:p>
            <a:r>
              <a:rPr kumimoji="1" lang="ja-JP" altLang="en-US" dirty="0" smtClean="0"/>
              <a:t>補足スライドで根拠の論文まとめといたほうが良いかも</a:t>
            </a:r>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t>4</a:t>
            </a:fld>
            <a:endParaRPr kumimoji="1" lang="ja-JP" altLang="en-US"/>
          </a:p>
        </p:txBody>
      </p:sp>
    </p:spTree>
    <p:extLst>
      <p:ext uri="{BB962C8B-B14F-4D97-AF65-F5344CB8AC3E}">
        <p14:creationId xmlns:p14="http://schemas.microsoft.com/office/powerpoint/2010/main" val="34458226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立ち入り禁止部分を強調</a:t>
            </a:r>
            <a:endParaRPr kumimoji="1" lang="en-US" altLang="ja-JP" dirty="0" smtClean="0"/>
          </a:p>
          <a:p>
            <a:r>
              <a:rPr kumimoji="1" lang="ja-JP" altLang="en-US" dirty="0" smtClean="0"/>
              <a:t>なぜ立入禁止なのか調べる必要あり</a:t>
            </a:r>
            <a:r>
              <a:rPr kumimoji="1" lang="en-US" altLang="ja-JP" dirty="0" smtClean="0"/>
              <a:t>(</a:t>
            </a:r>
            <a:r>
              <a:rPr kumimoji="1" lang="ja-JP" altLang="en-US" dirty="0" smtClean="0"/>
              <a:t>最終発表までに</a:t>
            </a:r>
            <a:r>
              <a:rPr kumimoji="1" lang="en-US" altLang="ja-JP" dirty="0" smtClean="0"/>
              <a:t>)</a:t>
            </a:r>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solidFill>
                  <a:prstClr val="black"/>
                </a:solidFill>
              </a:rPr>
              <a:pPr/>
              <a:t>45</a:t>
            </a:fld>
            <a:endParaRPr kumimoji="1" lang="ja-JP" altLang="en-US">
              <a:solidFill>
                <a:prstClr val="black"/>
              </a:solidFill>
            </a:endParaRPr>
          </a:p>
        </p:txBody>
      </p:sp>
    </p:spTree>
    <p:extLst>
      <p:ext uri="{BB962C8B-B14F-4D97-AF65-F5344CB8AC3E}">
        <p14:creationId xmlns:p14="http://schemas.microsoft.com/office/powerpoint/2010/main" val="21381575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t>47</a:t>
            </a:fld>
            <a:endParaRPr kumimoji="1" lang="ja-JP" altLang="en-US"/>
          </a:p>
        </p:txBody>
      </p:sp>
    </p:spTree>
    <p:extLst>
      <p:ext uri="{BB962C8B-B14F-4D97-AF65-F5344CB8AC3E}">
        <p14:creationId xmlns:p14="http://schemas.microsoft.com/office/powerpoint/2010/main" val="20756670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「とびでる」という表現は適切？</a:t>
            </a:r>
            <a:endParaRPr kumimoji="1" lang="en-US" altLang="ja-JP" dirty="0" smtClean="0"/>
          </a:p>
          <a:p>
            <a:r>
              <a:rPr kumimoji="1" lang="ja-JP" altLang="en-US" dirty="0" smtClean="0"/>
              <a:t>アートが適当＆イメージ図に反映されていない</a:t>
            </a:r>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t>48</a:t>
            </a:fld>
            <a:endParaRPr kumimoji="1" lang="ja-JP" altLang="en-US"/>
          </a:p>
        </p:txBody>
      </p:sp>
    </p:spTree>
    <p:extLst>
      <p:ext uri="{BB962C8B-B14F-4D97-AF65-F5344CB8AC3E}">
        <p14:creationId xmlns:p14="http://schemas.microsoft.com/office/powerpoint/2010/main" val="39001716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t>49</a:t>
            </a:fld>
            <a:endParaRPr kumimoji="1" lang="ja-JP" altLang="en-US"/>
          </a:p>
        </p:txBody>
      </p:sp>
    </p:spTree>
    <p:extLst>
      <p:ext uri="{BB962C8B-B14F-4D97-AF65-F5344CB8AC3E}">
        <p14:creationId xmlns:p14="http://schemas.microsoft.com/office/powerpoint/2010/main" val="21285408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t>50</a:t>
            </a:fld>
            <a:endParaRPr kumimoji="1" lang="ja-JP" altLang="en-US"/>
          </a:p>
        </p:txBody>
      </p:sp>
    </p:spTree>
    <p:extLst>
      <p:ext uri="{BB962C8B-B14F-4D97-AF65-F5344CB8AC3E}">
        <p14:creationId xmlns:p14="http://schemas.microsoft.com/office/powerpoint/2010/main" val="16505810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住民　霞ヶ浦　来街者</a:t>
            </a:r>
          </a:p>
          <a:p>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solidFill>
                  <a:prstClr val="black"/>
                </a:solidFill>
              </a:rPr>
              <a:pPr/>
              <a:t>51</a:t>
            </a:fld>
            <a:endParaRPr kumimoji="1" lang="ja-JP" altLang="en-US">
              <a:solidFill>
                <a:prstClr val="black"/>
              </a:solidFill>
            </a:endParaRPr>
          </a:p>
        </p:txBody>
      </p:sp>
    </p:spTree>
    <p:extLst>
      <p:ext uri="{BB962C8B-B14F-4D97-AF65-F5344CB8AC3E}">
        <p14:creationId xmlns:p14="http://schemas.microsoft.com/office/powerpoint/2010/main" val="510296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t>53</a:t>
            </a:fld>
            <a:endParaRPr kumimoji="1" lang="ja-JP" altLang="en-US"/>
          </a:p>
        </p:txBody>
      </p:sp>
    </p:spTree>
    <p:extLst>
      <p:ext uri="{BB962C8B-B14F-4D97-AF65-F5344CB8AC3E}">
        <p14:creationId xmlns:p14="http://schemas.microsoft.com/office/powerpoint/2010/main" val="31829191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なくても</a:t>
            </a:r>
            <a:r>
              <a:rPr kumimoji="1" lang="en-US" altLang="ja-JP" dirty="0" smtClean="0"/>
              <a:t>OK</a:t>
            </a:r>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t>55</a:t>
            </a:fld>
            <a:endParaRPr kumimoji="1" lang="ja-JP" altLang="en-US"/>
          </a:p>
        </p:txBody>
      </p:sp>
    </p:spTree>
    <p:extLst>
      <p:ext uri="{BB962C8B-B14F-4D97-AF65-F5344CB8AC3E}">
        <p14:creationId xmlns:p14="http://schemas.microsoft.com/office/powerpoint/2010/main" val="34213014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なくても</a:t>
            </a:r>
            <a:r>
              <a:rPr kumimoji="1" lang="en-US" altLang="ja-JP" dirty="0" smtClean="0"/>
              <a:t>OK</a:t>
            </a:r>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t>56</a:t>
            </a:fld>
            <a:endParaRPr kumimoji="1" lang="ja-JP" altLang="en-US"/>
          </a:p>
        </p:txBody>
      </p:sp>
    </p:spTree>
    <p:extLst>
      <p:ext uri="{BB962C8B-B14F-4D97-AF65-F5344CB8AC3E}">
        <p14:creationId xmlns:p14="http://schemas.microsoft.com/office/powerpoint/2010/main" val="36501755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なくても</a:t>
            </a:r>
            <a:r>
              <a:rPr kumimoji="1" lang="en-US" altLang="ja-JP" dirty="0" smtClean="0"/>
              <a:t>OK</a:t>
            </a:r>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t>57</a:t>
            </a:fld>
            <a:endParaRPr kumimoji="1" lang="ja-JP" altLang="en-US"/>
          </a:p>
        </p:txBody>
      </p:sp>
    </p:spTree>
    <p:extLst>
      <p:ext uri="{BB962C8B-B14F-4D97-AF65-F5344CB8AC3E}">
        <p14:creationId xmlns:p14="http://schemas.microsoft.com/office/powerpoint/2010/main" val="2123598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地図差し替え（北部統合）</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t>6</a:t>
            </a:fld>
            <a:endParaRPr kumimoji="1" lang="ja-JP" altLang="en-US"/>
          </a:p>
        </p:txBody>
      </p:sp>
    </p:spTree>
    <p:extLst>
      <p:ext uri="{BB962C8B-B14F-4D97-AF65-F5344CB8AC3E}">
        <p14:creationId xmlns:p14="http://schemas.microsoft.com/office/powerpoint/2010/main" val="8244532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t>58</a:t>
            </a:fld>
            <a:endParaRPr kumimoji="1" lang="ja-JP" altLang="en-US"/>
          </a:p>
        </p:txBody>
      </p:sp>
    </p:spTree>
    <p:extLst>
      <p:ext uri="{BB962C8B-B14F-4D97-AF65-F5344CB8AC3E}">
        <p14:creationId xmlns:p14="http://schemas.microsoft.com/office/powerpoint/2010/main" val="33517887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t>59</a:t>
            </a:fld>
            <a:endParaRPr kumimoji="1" lang="ja-JP" altLang="en-US"/>
          </a:p>
        </p:txBody>
      </p:sp>
    </p:spTree>
    <p:extLst>
      <p:ext uri="{BB962C8B-B14F-4D97-AF65-F5344CB8AC3E}">
        <p14:creationId xmlns:p14="http://schemas.microsoft.com/office/powerpoint/2010/main" val="896944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t>60</a:t>
            </a:fld>
            <a:endParaRPr kumimoji="1" lang="ja-JP" altLang="en-US"/>
          </a:p>
        </p:txBody>
      </p:sp>
    </p:spTree>
    <p:extLst>
      <p:ext uri="{BB962C8B-B14F-4D97-AF65-F5344CB8AC3E}">
        <p14:creationId xmlns:p14="http://schemas.microsoft.com/office/powerpoint/2010/main" val="16308835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solidFill>
                  <a:prstClr val="black"/>
                </a:solidFill>
              </a:rPr>
              <a:pPr/>
              <a:t>61</a:t>
            </a:fld>
            <a:endParaRPr kumimoji="1" lang="ja-JP" altLang="en-US">
              <a:solidFill>
                <a:prstClr val="black"/>
              </a:solidFill>
            </a:endParaRPr>
          </a:p>
        </p:txBody>
      </p:sp>
    </p:spTree>
    <p:extLst>
      <p:ext uri="{BB962C8B-B14F-4D97-AF65-F5344CB8AC3E}">
        <p14:creationId xmlns:p14="http://schemas.microsoft.com/office/powerpoint/2010/main" val="35726859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solidFill>
                  <a:prstClr val="black"/>
                </a:solidFill>
              </a:rPr>
              <a:pPr/>
              <a:t>62</a:t>
            </a:fld>
            <a:endParaRPr kumimoji="1" lang="ja-JP" altLang="en-US">
              <a:solidFill>
                <a:prstClr val="black"/>
              </a:solidFill>
            </a:endParaRPr>
          </a:p>
        </p:txBody>
      </p:sp>
    </p:spTree>
    <p:extLst>
      <p:ext uri="{BB962C8B-B14F-4D97-AF65-F5344CB8AC3E}">
        <p14:creationId xmlns:p14="http://schemas.microsoft.com/office/powerpoint/2010/main" val="22339631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t>63</a:t>
            </a:fld>
            <a:endParaRPr kumimoji="1" lang="ja-JP" altLang="en-US"/>
          </a:p>
        </p:txBody>
      </p:sp>
    </p:spTree>
    <p:extLst>
      <p:ext uri="{BB962C8B-B14F-4D97-AF65-F5344CB8AC3E}">
        <p14:creationId xmlns:p14="http://schemas.microsoft.com/office/powerpoint/2010/main" val="9022364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こんな感じですって感じでよいかも</a:t>
            </a:r>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t>68</a:t>
            </a:fld>
            <a:endParaRPr kumimoji="1" lang="ja-JP" altLang="en-US"/>
          </a:p>
        </p:txBody>
      </p:sp>
    </p:spTree>
    <p:extLst>
      <p:ext uri="{BB962C8B-B14F-4D97-AF65-F5344CB8AC3E}">
        <p14:creationId xmlns:p14="http://schemas.microsoft.com/office/powerpoint/2010/main" val="37059851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t>71</a:t>
            </a:fld>
            <a:endParaRPr kumimoji="1" lang="ja-JP" altLang="en-US"/>
          </a:p>
        </p:txBody>
      </p:sp>
    </p:spTree>
    <p:extLst>
      <p:ext uri="{BB962C8B-B14F-4D97-AF65-F5344CB8AC3E}">
        <p14:creationId xmlns:p14="http://schemas.microsoft.com/office/powerpoint/2010/main" val="351295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名前ほか（年）でお</a:t>
            </a:r>
            <a:r>
              <a:rPr kumimoji="1" lang="ja-JP" altLang="en-US" dirty="0" err="1" smtClean="0"/>
              <a:t>ｋ</a:t>
            </a:r>
            <a:endParaRPr kumimoji="1" lang="en-US" altLang="ja-JP" dirty="0" smtClean="0"/>
          </a:p>
          <a:p>
            <a:r>
              <a:rPr kumimoji="1" lang="ja-JP" altLang="en-US" dirty="0" smtClean="0"/>
              <a:t>最後にはタイトルも</a:t>
            </a:r>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t>9</a:t>
            </a:fld>
            <a:endParaRPr kumimoji="1" lang="ja-JP" altLang="en-US"/>
          </a:p>
        </p:txBody>
      </p:sp>
    </p:spTree>
    <p:extLst>
      <p:ext uri="{BB962C8B-B14F-4D97-AF65-F5344CB8AC3E}">
        <p14:creationId xmlns:p14="http://schemas.microsoft.com/office/powerpoint/2010/main" val="4133171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t>10</a:t>
            </a:fld>
            <a:endParaRPr kumimoji="1" lang="ja-JP" altLang="en-US"/>
          </a:p>
        </p:txBody>
      </p:sp>
    </p:spTree>
    <p:extLst>
      <p:ext uri="{BB962C8B-B14F-4D97-AF65-F5344CB8AC3E}">
        <p14:creationId xmlns:p14="http://schemas.microsoft.com/office/powerpoint/2010/main" val="733009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t>12</a:t>
            </a:fld>
            <a:endParaRPr kumimoji="1" lang="ja-JP" altLang="en-US"/>
          </a:p>
        </p:txBody>
      </p:sp>
    </p:spTree>
    <p:extLst>
      <p:ext uri="{BB962C8B-B14F-4D97-AF65-F5344CB8AC3E}">
        <p14:creationId xmlns:p14="http://schemas.microsoft.com/office/powerpoint/2010/main" val="4037404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t>13</a:t>
            </a:fld>
            <a:endParaRPr kumimoji="1" lang="ja-JP" altLang="en-US"/>
          </a:p>
        </p:txBody>
      </p:sp>
    </p:spTree>
    <p:extLst>
      <p:ext uri="{BB962C8B-B14F-4D97-AF65-F5344CB8AC3E}">
        <p14:creationId xmlns:p14="http://schemas.microsoft.com/office/powerpoint/2010/main" val="3146042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・維持費、景観の向上のため、といっておく</a:t>
            </a:r>
            <a:endParaRPr kumimoji="1" lang="ja-JP" altLang="en-US" dirty="0"/>
          </a:p>
        </p:txBody>
      </p:sp>
      <p:sp>
        <p:nvSpPr>
          <p:cNvPr id="4" name="スライド番号プレースホルダー 3"/>
          <p:cNvSpPr>
            <a:spLocks noGrp="1"/>
          </p:cNvSpPr>
          <p:nvPr>
            <p:ph type="sldNum" sz="quarter" idx="10"/>
          </p:nvPr>
        </p:nvSpPr>
        <p:spPr/>
        <p:txBody>
          <a:bodyPr/>
          <a:lstStyle/>
          <a:p>
            <a:fld id="{3EAFCEAD-971D-4E98-94C1-038AA0BAF91F}" type="slidenum">
              <a:rPr kumimoji="1" lang="ja-JP" altLang="en-US" smtClean="0"/>
              <a:t>14</a:t>
            </a:fld>
            <a:endParaRPr kumimoji="1" lang="ja-JP" altLang="en-US"/>
          </a:p>
        </p:txBody>
      </p:sp>
    </p:spTree>
    <p:extLst>
      <p:ext uri="{BB962C8B-B14F-4D97-AF65-F5344CB8AC3E}">
        <p14:creationId xmlns:p14="http://schemas.microsoft.com/office/powerpoint/2010/main" val="857952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589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4246563"/>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Tree>
    <p:extLst>
      <p:ext uri="{BB962C8B-B14F-4D97-AF65-F5344CB8AC3E}">
        <p14:creationId xmlns:p14="http://schemas.microsoft.com/office/powerpoint/2010/main" val="19502607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Tree>
    <p:extLst>
      <p:ext uri="{BB962C8B-B14F-4D97-AF65-F5344CB8AC3E}">
        <p14:creationId xmlns:p14="http://schemas.microsoft.com/office/powerpoint/2010/main" val="264004016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extLst>
      <p:ext uri="{BB962C8B-B14F-4D97-AF65-F5344CB8AC3E}">
        <p14:creationId xmlns:p14="http://schemas.microsoft.com/office/powerpoint/2010/main" val="315544224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extLst>
      <p:ext uri="{BB962C8B-B14F-4D97-AF65-F5344CB8AC3E}">
        <p14:creationId xmlns:p14="http://schemas.microsoft.com/office/powerpoint/2010/main" val="97372897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まとめ">
    <p:spTree>
      <p:nvGrpSpPr>
        <p:cNvPr id="1" name=""/>
        <p:cNvGrpSpPr/>
        <p:nvPr/>
      </p:nvGrpSpPr>
      <p:grpSpPr>
        <a:xfrm>
          <a:off x="0" y="0"/>
          <a:ext cx="0" cy="0"/>
          <a:chOff x="0" y="0"/>
          <a:chExt cx="0" cy="0"/>
        </a:xfrm>
      </p:grpSpPr>
      <p:sp>
        <p:nvSpPr>
          <p:cNvPr id="10" name="正方形/長方形 9"/>
          <p:cNvSpPr/>
          <p:nvPr userDrawn="1"/>
        </p:nvSpPr>
        <p:spPr>
          <a:xfrm>
            <a:off x="0" y="5728447"/>
            <a:ext cx="9144000" cy="1129553"/>
          </a:xfrm>
          <a:prstGeom prst="rect">
            <a:avLst/>
          </a:prstGeom>
          <a:solidFill>
            <a:srgbClr val="FBE585"/>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title"/>
          </p:nvPr>
        </p:nvSpPr>
        <p:spPr/>
        <p:txBody>
          <a:bodyPr/>
          <a:lstStyle>
            <a:lvl1pPr>
              <a:defRPr>
                <a:solidFill>
                  <a:schemeClr val="bg1"/>
                </a:solidFill>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628650" y="1825625"/>
            <a:ext cx="7886700" cy="3795246"/>
          </a:xfrm>
          <a:solidFill>
            <a:schemeClr val="bg1"/>
          </a:solidFill>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9" name="テキスト プレースホルダー 8"/>
          <p:cNvSpPr>
            <a:spLocks noGrp="1"/>
          </p:cNvSpPr>
          <p:nvPr>
            <p:ph type="body" sz="quarter" idx="13"/>
          </p:nvPr>
        </p:nvSpPr>
        <p:spPr>
          <a:xfrm>
            <a:off x="336550" y="6061076"/>
            <a:ext cx="8470900" cy="660400"/>
          </a:xfrm>
        </p:spPr>
        <p:txBody>
          <a:bodyPr/>
          <a:lstStyle>
            <a:lvl1pPr algn="ctr">
              <a:defRPr>
                <a:solidFill>
                  <a:schemeClr val="bg1"/>
                </a:solidFill>
              </a:defRPr>
            </a:lvl1pPr>
          </a:lstStyle>
          <a:p>
            <a:pPr lvl="0"/>
            <a:r>
              <a:rPr kumimoji="1" lang="ja-JP" altLang="en-US" dirty="0" smtClean="0"/>
              <a:t>マスター テキストの書式設定</a:t>
            </a:r>
          </a:p>
        </p:txBody>
      </p:sp>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9629" y="182880"/>
            <a:ext cx="987893" cy="987893"/>
          </a:xfrm>
          <a:prstGeom prst="rect">
            <a:avLst/>
          </a:prstGeom>
        </p:spPr>
      </p:pic>
      <p:sp>
        <p:nvSpPr>
          <p:cNvPr id="11" name="Slide Number Placeholder 5"/>
          <p:cNvSpPr txBox="1">
            <a:spLocks/>
          </p:cNvSpPr>
          <p:nvPr userDrawn="1"/>
        </p:nvSpPr>
        <p:spPr>
          <a:xfrm>
            <a:off x="6473733" y="353327"/>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36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7F2A02-04FE-450F-9EAF-6547BA85FAA7}" type="slidenum">
              <a:rPr kumimoji="1" lang="ja-JP" altLang="en-US" sz="1800" b="1" smtClean="0">
                <a:solidFill>
                  <a:schemeClr val="bg1"/>
                </a:solidFill>
                <a:effectLst/>
              </a:rPr>
              <a:pPr/>
              <a:t>‹#›</a:t>
            </a:fld>
            <a:endParaRPr kumimoji="1" lang="ja-JP" altLang="en-US" b="1" dirty="0">
              <a:solidFill>
                <a:schemeClr val="bg1"/>
              </a:solidFill>
              <a:effectLst/>
            </a:endParaRPr>
          </a:p>
        </p:txBody>
      </p:sp>
    </p:spTree>
    <p:extLst>
      <p:ext uri="{BB962C8B-B14F-4D97-AF65-F5344CB8AC3E}">
        <p14:creationId xmlns:p14="http://schemas.microsoft.com/office/powerpoint/2010/main" val="379701328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628650" y="1825625"/>
            <a:ext cx="7886700" cy="3795246"/>
          </a:xfrm>
          <a:solidFill>
            <a:schemeClr val="bg1"/>
          </a:solidFill>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9" name="テキスト プレースホルダー 8"/>
          <p:cNvSpPr>
            <a:spLocks noGrp="1"/>
          </p:cNvSpPr>
          <p:nvPr>
            <p:ph type="body" sz="quarter" idx="13"/>
          </p:nvPr>
        </p:nvSpPr>
        <p:spPr>
          <a:xfrm>
            <a:off x="336550" y="6061076"/>
            <a:ext cx="8470900" cy="660400"/>
          </a:xfrm>
        </p:spPr>
        <p:txBody>
          <a:bodyPr/>
          <a:lstStyle>
            <a:lvl1pPr>
              <a:defRPr>
                <a:solidFill>
                  <a:schemeClr val="bg1"/>
                </a:solidFill>
              </a:defRPr>
            </a:lvl1pPr>
          </a:lstStyle>
          <a:p>
            <a:pPr lvl="0"/>
            <a:r>
              <a:rPr kumimoji="1" lang="ja-JP" altLang="en-US" dirty="0" smtClean="0"/>
              <a:t>マスター テキストの書式設定</a:t>
            </a:r>
          </a:p>
        </p:txBody>
      </p:sp>
      <p:pic>
        <p:nvPicPr>
          <p:cNvPr id="12" name="図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9629" y="182880"/>
            <a:ext cx="987893" cy="987893"/>
          </a:xfrm>
          <a:prstGeom prst="rect">
            <a:avLst/>
          </a:prstGeom>
        </p:spPr>
      </p:pic>
      <p:sp>
        <p:nvSpPr>
          <p:cNvPr id="13" name="Slide Number Placeholder 5"/>
          <p:cNvSpPr txBox="1">
            <a:spLocks/>
          </p:cNvSpPr>
          <p:nvPr userDrawn="1"/>
        </p:nvSpPr>
        <p:spPr>
          <a:xfrm>
            <a:off x="6473733" y="353327"/>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36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7F2A02-04FE-450F-9EAF-6547BA85FAA7}" type="slidenum">
              <a:rPr kumimoji="1" lang="ja-JP" altLang="en-US" sz="1800" b="1" smtClean="0">
                <a:solidFill>
                  <a:schemeClr val="bg1"/>
                </a:solidFill>
                <a:effectLst/>
              </a:rPr>
              <a:pPr/>
              <a:t>‹#›</a:t>
            </a:fld>
            <a:endParaRPr kumimoji="1" lang="ja-JP" altLang="en-US" b="1" dirty="0">
              <a:solidFill>
                <a:schemeClr val="bg1"/>
              </a:solidFill>
              <a:effectLst/>
            </a:endParaRPr>
          </a:p>
        </p:txBody>
      </p:sp>
    </p:spTree>
    <p:extLst>
      <p:ext uri="{BB962C8B-B14F-4D97-AF65-F5344CB8AC3E}">
        <p14:creationId xmlns:p14="http://schemas.microsoft.com/office/powerpoint/2010/main" val="280594937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pic>
        <p:nvPicPr>
          <p:cNvPr id="6" name="図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9629" y="182880"/>
            <a:ext cx="987893" cy="987893"/>
          </a:xfrm>
          <a:prstGeom prst="rect">
            <a:avLst/>
          </a:prstGeom>
        </p:spPr>
      </p:pic>
      <p:sp>
        <p:nvSpPr>
          <p:cNvPr id="9" name="Slide Number Placeholder 5"/>
          <p:cNvSpPr txBox="1">
            <a:spLocks/>
          </p:cNvSpPr>
          <p:nvPr userDrawn="1"/>
        </p:nvSpPr>
        <p:spPr>
          <a:xfrm>
            <a:off x="6473733" y="353327"/>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36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7F2A02-04FE-450F-9EAF-6547BA85FAA7}" type="slidenum">
              <a:rPr kumimoji="1" lang="ja-JP" altLang="en-US" sz="1800" b="1" smtClean="0">
                <a:solidFill>
                  <a:schemeClr val="bg1"/>
                </a:solidFill>
                <a:effectLst/>
              </a:rPr>
              <a:pPr/>
              <a:t>‹#›</a:t>
            </a:fld>
            <a:endParaRPr kumimoji="1" lang="ja-JP" altLang="en-US" b="1" dirty="0">
              <a:solidFill>
                <a:schemeClr val="bg1"/>
              </a:solidFill>
              <a:effectLst/>
            </a:endParaRPr>
          </a:p>
        </p:txBody>
      </p:sp>
    </p:spTree>
    <p:extLst>
      <p:ext uri="{BB962C8B-B14F-4D97-AF65-F5344CB8AC3E}">
        <p14:creationId xmlns:p14="http://schemas.microsoft.com/office/powerpoint/2010/main" val="418435514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8" name="テキスト プレースホルダー 8"/>
          <p:cNvSpPr>
            <a:spLocks noGrp="1"/>
          </p:cNvSpPr>
          <p:nvPr>
            <p:ph type="body" sz="quarter" idx="13"/>
          </p:nvPr>
        </p:nvSpPr>
        <p:spPr>
          <a:xfrm>
            <a:off x="336550" y="5956300"/>
            <a:ext cx="8470900" cy="660400"/>
          </a:xfrm>
        </p:spPr>
        <p:txBody>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391626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391626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4" name="Slide Number Placeholder 5"/>
          <p:cNvSpPr txBox="1">
            <a:spLocks/>
          </p:cNvSpPr>
          <p:nvPr userDrawn="1"/>
        </p:nvSpPr>
        <p:spPr>
          <a:xfrm>
            <a:off x="6485925" y="49963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36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kumimoji="1" lang="ja-JP" altLang="en-US" b="1" dirty="0"/>
          </a:p>
        </p:txBody>
      </p:sp>
      <p:pic>
        <p:nvPicPr>
          <p:cNvPr id="10" name="図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9629" y="182880"/>
            <a:ext cx="987893" cy="987893"/>
          </a:xfrm>
          <a:prstGeom prst="rect">
            <a:avLst/>
          </a:prstGeom>
        </p:spPr>
      </p:pic>
      <p:sp>
        <p:nvSpPr>
          <p:cNvPr id="11" name="Slide Number Placeholder 5"/>
          <p:cNvSpPr txBox="1">
            <a:spLocks/>
          </p:cNvSpPr>
          <p:nvPr userDrawn="1"/>
        </p:nvSpPr>
        <p:spPr>
          <a:xfrm>
            <a:off x="6473733" y="353327"/>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36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7F2A02-04FE-450F-9EAF-6547BA85FAA7}" type="slidenum">
              <a:rPr kumimoji="1" lang="ja-JP" altLang="en-US" sz="1800" b="1" smtClean="0">
                <a:solidFill>
                  <a:schemeClr val="bg1"/>
                </a:solidFill>
                <a:effectLst/>
              </a:rPr>
              <a:pPr/>
              <a:t>‹#›</a:t>
            </a:fld>
            <a:endParaRPr kumimoji="1" lang="ja-JP" altLang="en-US" b="1" dirty="0">
              <a:solidFill>
                <a:schemeClr val="bg1"/>
              </a:solidFill>
              <a:effectLst/>
            </a:endParaRPr>
          </a:p>
        </p:txBody>
      </p:sp>
    </p:spTree>
    <p:extLst>
      <p:ext uri="{BB962C8B-B14F-4D97-AF65-F5344CB8AC3E}">
        <p14:creationId xmlns:p14="http://schemas.microsoft.com/office/powerpoint/2010/main" val="92035158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extLst>
      <p:ext uri="{BB962C8B-B14F-4D97-AF65-F5344CB8AC3E}">
        <p14:creationId xmlns:p14="http://schemas.microsoft.com/office/powerpoint/2010/main" val="234707936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218346945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730867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Tree>
    <p:extLst>
      <p:ext uri="{BB962C8B-B14F-4D97-AF65-F5344CB8AC3E}">
        <p14:creationId xmlns:p14="http://schemas.microsoft.com/office/powerpoint/2010/main" val="213844762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正方形/長方形 6"/>
          <p:cNvSpPr/>
          <p:nvPr userDrawn="1"/>
        </p:nvSpPr>
        <p:spPr>
          <a:xfrm>
            <a:off x="0" y="1"/>
            <a:ext cx="9144000" cy="1292352"/>
          </a:xfrm>
          <a:prstGeom prst="rect">
            <a:avLst/>
          </a:prstGeom>
          <a:solidFill>
            <a:srgbClr val="FA98A6"/>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Placeholder 1"/>
          <p:cNvSpPr>
            <a:spLocks noGrp="1"/>
          </p:cNvSpPr>
          <p:nvPr>
            <p:ph type="title"/>
          </p:nvPr>
        </p:nvSpPr>
        <p:spPr>
          <a:xfrm>
            <a:off x="628650" y="365127"/>
            <a:ext cx="7886700" cy="841882"/>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extLst>
      <p:ext uri="{BB962C8B-B14F-4D97-AF65-F5344CB8AC3E}">
        <p14:creationId xmlns:p14="http://schemas.microsoft.com/office/powerpoint/2010/main" val="13894169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4"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kumimoji="1" sz="4400" kern="1200">
          <a:ln>
            <a:noFill/>
          </a:ln>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3.xml"/><Relationship Id="rId11" Type="http://schemas.openxmlformats.org/officeDocument/2006/relationships/image" Target="../media/image16.png"/><Relationship Id="rId5" Type="http://schemas.openxmlformats.org/officeDocument/2006/relationships/diagramQuickStyle" Target="../diagrams/quickStyle3.xml"/><Relationship Id="rId10" Type="http://schemas.openxmlformats.org/officeDocument/2006/relationships/image" Target="../media/image15.png"/><Relationship Id="rId4" Type="http://schemas.openxmlformats.org/officeDocument/2006/relationships/diagramLayout" Target="../diagrams/layout3.xml"/><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diagramColors" Target="../diagrams/colors4.xml"/><Relationship Id="rId11" Type="http://schemas.openxmlformats.org/officeDocument/2006/relationships/image" Target="../media/image30.png"/><Relationship Id="rId5" Type="http://schemas.openxmlformats.org/officeDocument/2006/relationships/diagramQuickStyle" Target="../diagrams/quickStyle4.xml"/><Relationship Id="rId10" Type="http://schemas.openxmlformats.org/officeDocument/2006/relationships/image" Target="../media/image29.png"/><Relationship Id="rId4" Type="http://schemas.openxmlformats.org/officeDocument/2006/relationships/diagramLayout" Target="../diagrams/layout4.xml"/><Relationship Id="rId9"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hyperlink" Target="http://ocw.tsukuba.ac.jp/hybrid/2195"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diagramColors" Target="../diagrams/colors5.xml"/><Relationship Id="rId11" Type="http://schemas.openxmlformats.org/officeDocument/2006/relationships/image" Target="../media/image35.png"/><Relationship Id="rId5" Type="http://schemas.openxmlformats.org/officeDocument/2006/relationships/diagramQuickStyle" Target="../diagrams/quickStyle5.xml"/><Relationship Id="rId10" Type="http://schemas.openxmlformats.org/officeDocument/2006/relationships/image" Target="../media/image16.png"/><Relationship Id="rId4" Type="http://schemas.openxmlformats.org/officeDocument/2006/relationships/diagramLayout" Target="../diagrams/layout5.xml"/><Relationship Id="rId9"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1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diagramColors" Target="../diagrams/colors6.xml"/><Relationship Id="rId11" Type="http://schemas.openxmlformats.org/officeDocument/2006/relationships/image" Target="../media/image50.png"/><Relationship Id="rId5" Type="http://schemas.openxmlformats.org/officeDocument/2006/relationships/diagramQuickStyle" Target="../diagrams/quickStyle6.xml"/><Relationship Id="rId10" Type="http://schemas.openxmlformats.org/officeDocument/2006/relationships/image" Target="../media/image49.png"/><Relationship Id="rId4" Type="http://schemas.openxmlformats.org/officeDocument/2006/relationships/diagramLayout" Target="../diagrams/layout6.xml"/><Relationship Id="rId9"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jpg"/></Relationships>
</file>

<file path=ppt/slides/_rels/slide46.xml.rels><?xml version="1.0" encoding="UTF-8" standalone="yes"?>
<Relationships xmlns="http://schemas.openxmlformats.org/package/2006/relationships"><Relationship Id="rId2" Type="http://schemas.openxmlformats.org/officeDocument/2006/relationships/image" Target="../media/image57.tmp"/><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58.jpeg"/></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61.png"/><Relationship Id="rId4" Type="http://schemas.openxmlformats.org/officeDocument/2006/relationships/image" Target="../media/image60.tmp"/></Relationships>
</file>

<file path=ppt/slides/_rels/slide4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63.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16.png"/><Relationship Id="rId4" Type="http://schemas.openxmlformats.org/officeDocument/2006/relationships/diagramLayout" Target="../diagrams/layout7.xml"/><Relationship Id="rId9"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65.png"/><Relationship Id="rId4" Type="http://schemas.openxmlformats.org/officeDocument/2006/relationships/image" Target="../media/image1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png"/><Relationship Id="rId7" Type="http://schemas.openxmlformats.org/officeDocument/2006/relationships/image" Target="../media/image69.jp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73.png"/><Relationship Id="rId4" Type="http://schemas.openxmlformats.org/officeDocument/2006/relationships/image" Target="../media/image7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58.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2768749" y="5239451"/>
            <a:ext cx="3606501" cy="13947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2000" dirty="0" smtClean="0">
                <a:solidFill>
                  <a:srgbClr val="965F16"/>
                </a:solidFill>
                <a:latin typeface="+mj-ea"/>
                <a:ea typeface="+mj-ea"/>
              </a:rPr>
              <a:t>マスタープラン策定実習</a:t>
            </a:r>
            <a:r>
              <a:rPr lang="en-US" altLang="ja-JP" sz="2000" dirty="0" smtClean="0">
                <a:solidFill>
                  <a:srgbClr val="965F16"/>
                </a:solidFill>
                <a:latin typeface="+mj-ea"/>
                <a:ea typeface="+mj-ea"/>
              </a:rPr>
              <a:t>4</a:t>
            </a:r>
            <a:r>
              <a:rPr lang="ja-JP" altLang="en-US" sz="2000" dirty="0" smtClean="0">
                <a:solidFill>
                  <a:srgbClr val="965F16"/>
                </a:solidFill>
                <a:latin typeface="+mj-ea"/>
                <a:ea typeface="+mj-ea"/>
              </a:rPr>
              <a:t>班</a:t>
            </a:r>
            <a:endParaRPr lang="en-US" altLang="ja-JP" sz="2000" dirty="0" smtClean="0">
              <a:solidFill>
                <a:srgbClr val="965F16"/>
              </a:solidFill>
              <a:latin typeface="+mj-ea"/>
              <a:ea typeface="+mj-ea"/>
            </a:endParaRPr>
          </a:p>
          <a:p>
            <a:pPr algn="l"/>
            <a:endParaRPr lang="en-US" altLang="ja-JP" sz="400" dirty="0" smtClean="0">
              <a:solidFill>
                <a:srgbClr val="965F16"/>
              </a:solidFill>
              <a:latin typeface="+mj-ea"/>
              <a:ea typeface="+mj-ea"/>
            </a:endParaRPr>
          </a:p>
          <a:p>
            <a:pPr algn="l"/>
            <a:r>
              <a:rPr lang="ja-JP" altLang="en-US" sz="2000" dirty="0" smtClean="0">
                <a:solidFill>
                  <a:srgbClr val="965F16"/>
                </a:solidFill>
                <a:latin typeface="+mj-ea"/>
                <a:ea typeface="+mj-ea"/>
              </a:rPr>
              <a:t>清田彩夏</a:t>
            </a:r>
            <a:r>
              <a:rPr lang="en-US" altLang="ja-JP" sz="2000" dirty="0" smtClean="0">
                <a:solidFill>
                  <a:srgbClr val="965F16"/>
                </a:solidFill>
                <a:latin typeface="+mj-ea"/>
                <a:ea typeface="+mj-ea"/>
              </a:rPr>
              <a:t>,</a:t>
            </a:r>
            <a:r>
              <a:rPr lang="ja-JP" altLang="en-US" sz="2000" dirty="0" smtClean="0">
                <a:solidFill>
                  <a:srgbClr val="965F16"/>
                </a:solidFill>
                <a:latin typeface="+mj-ea"/>
                <a:ea typeface="+mj-ea"/>
              </a:rPr>
              <a:t>赤平賢人</a:t>
            </a:r>
            <a:r>
              <a:rPr lang="en-US" altLang="ja-JP" sz="2000" dirty="0" smtClean="0">
                <a:solidFill>
                  <a:srgbClr val="965F16"/>
                </a:solidFill>
                <a:latin typeface="+mj-ea"/>
                <a:ea typeface="+mj-ea"/>
              </a:rPr>
              <a:t>,</a:t>
            </a:r>
            <a:r>
              <a:rPr lang="ja-JP" altLang="en-US" sz="2000" dirty="0" smtClean="0">
                <a:solidFill>
                  <a:srgbClr val="965F16"/>
                </a:solidFill>
                <a:latin typeface="+mj-ea"/>
                <a:ea typeface="+mj-ea"/>
              </a:rPr>
              <a:t>小原岳輝</a:t>
            </a:r>
            <a:endParaRPr lang="en-US" altLang="ja-JP" sz="2000" dirty="0">
              <a:solidFill>
                <a:srgbClr val="965F16"/>
              </a:solidFill>
              <a:latin typeface="+mj-ea"/>
              <a:ea typeface="+mj-ea"/>
            </a:endParaRPr>
          </a:p>
          <a:p>
            <a:pPr algn="l"/>
            <a:r>
              <a:rPr lang="ja-JP" altLang="en-US" sz="2000" dirty="0" smtClean="0">
                <a:solidFill>
                  <a:srgbClr val="965F16"/>
                </a:solidFill>
                <a:latin typeface="+mj-ea"/>
                <a:ea typeface="+mj-ea"/>
              </a:rPr>
              <a:t>田中皓大</a:t>
            </a:r>
            <a:r>
              <a:rPr lang="en-US" altLang="ja-JP" sz="2000" dirty="0" smtClean="0">
                <a:solidFill>
                  <a:srgbClr val="965F16"/>
                </a:solidFill>
                <a:latin typeface="+mj-ea"/>
                <a:ea typeface="+mj-ea"/>
              </a:rPr>
              <a:t>,</a:t>
            </a:r>
            <a:r>
              <a:rPr lang="ja-JP" altLang="en-US" sz="2000" dirty="0" smtClean="0">
                <a:solidFill>
                  <a:srgbClr val="965F16"/>
                </a:solidFill>
                <a:latin typeface="+mj-ea"/>
                <a:ea typeface="+mj-ea"/>
              </a:rPr>
              <a:t>二神克也 </a:t>
            </a:r>
            <a:r>
              <a:rPr lang="en-US" altLang="ja-JP" sz="2000" dirty="0" smtClean="0">
                <a:solidFill>
                  <a:srgbClr val="965F16"/>
                </a:solidFill>
                <a:latin typeface="+mj-ea"/>
                <a:ea typeface="+mj-ea"/>
              </a:rPr>
              <a:t>TA </a:t>
            </a:r>
            <a:r>
              <a:rPr lang="ja-JP" altLang="en-US" sz="2000" dirty="0" smtClean="0">
                <a:solidFill>
                  <a:srgbClr val="965F16"/>
                </a:solidFill>
                <a:latin typeface="+mj-ea"/>
                <a:ea typeface="+mj-ea"/>
              </a:rPr>
              <a:t>友成将</a:t>
            </a:r>
            <a:endParaRPr lang="en-US" altLang="ja-JP" sz="2000" dirty="0" smtClean="0">
              <a:solidFill>
                <a:srgbClr val="965F16"/>
              </a:solidFill>
              <a:latin typeface="+mj-ea"/>
              <a:ea typeface="+mj-ea"/>
            </a:endParaRPr>
          </a:p>
          <a:p>
            <a:pPr algn="l"/>
            <a:endParaRPr lang="ja-JP" altLang="en-US" dirty="0" smtClean="0">
              <a:solidFill>
                <a:srgbClr val="965F16"/>
              </a:solidFill>
            </a:endParaRPr>
          </a:p>
        </p:txBody>
      </p:sp>
      <p:sp>
        <p:nvSpPr>
          <p:cNvPr id="4" name="タイトル 3"/>
          <p:cNvSpPr>
            <a:spLocks noGrp="1"/>
          </p:cNvSpPr>
          <p:nvPr>
            <p:ph type="ctrTitle"/>
          </p:nvPr>
        </p:nvSpPr>
        <p:spPr/>
        <p:txBody>
          <a:bodyPr>
            <a:normAutofit/>
          </a:bodyPr>
          <a:lstStyle/>
          <a:p>
            <a:r>
              <a:rPr lang="en-US" altLang="ja-JP" sz="6600" dirty="0" err="1" smtClean="0">
                <a:solidFill>
                  <a:srgbClr val="965F16"/>
                </a:solidFill>
                <a:latin typeface="Rockwell Extra Bold" panose="02060903040505020403" pitchFamily="18" charset="0"/>
                <a:ea typeface="HG丸ｺﾞｼｯｸM-PRO" panose="020F0600000000000000" pitchFamily="50" charset="-128"/>
                <a:cs typeface="Segoe UI Semilight" panose="020B0402040204020203" pitchFamily="34" charset="0"/>
              </a:rPr>
              <a:t>Lovi’n</a:t>
            </a:r>
            <a:r>
              <a:rPr lang="en-US" altLang="ja-JP" sz="6600" dirty="0" smtClean="0">
                <a:solidFill>
                  <a:srgbClr val="965F16"/>
                </a:solidFill>
                <a:latin typeface="Rockwell Extra Bold" panose="02060903040505020403" pitchFamily="18" charset="0"/>
                <a:ea typeface="HG丸ｺﾞｼｯｸM-PRO" panose="020F0600000000000000" pitchFamily="50" charset="-128"/>
                <a:cs typeface="Segoe UI Semilight" panose="020B0402040204020203" pitchFamily="34" charset="0"/>
              </a:rPr>
              <a:t/>
            </a:r>
            <a:br>
              <a:rPr lang="en-US" altLang="ja-JP" sz="6600" dirty="0" smtClean="0">
                <a:solidFill>
                  <a:srgbClr val="965F16"/>
                </a:solidFill>
                <a:latin typeface="Rockwell Extra Bold" panose="02060903040505020403" pitchFamily="18" charset="0"/>
                <a:ea typeface="HG丸ｺﾞｼｯｸM-PRO" panose="020F0600000000000000" pitchFamily="50" charset="-128"/>
                <a:cs typeface="Segoe UI Semilight" panose="020B0402040204020203" pitchFamily="34" charset="0"/>
              </a:rPr>
            </a:br>
            <a:r>
              <a:rPr lang="en-US" altLang="ja-JP" sz="6600" dirty="0" err="1" smtClean="0">
                <a:solidFill>
                  <a:srgbClr val="965F16"/>
                </a:solidFill>
                <a:latin typeface="Rockwell Extra Bold" panose="02060903040505020403" pitchFamily="18" charset="0"/>
                <a:ea typeface="HG丸ｺﾞｼｯｸM-PRO" panose="020F0600000000000000" pitchFamily="50" charset="-128"/>
                <a:cs typeface="Segoe UI Semilight" panose="020B0402040204020203" pitchFamily="34" charset="0"/>
              </a:rPr>
              <a:t>Tsuchiura</a:t>
            </a:r>
            <a:r>
              <a:rPr lang="ja-JP" altLang="en-US" sz="6600" dirty="0" smtClean="0">
                <a:solidFill>
                  <a:srgbClr val="965F16"/>
                </a:solidFill>
                <a:latin typeface="Rockwell Extra Bold" panose="02060903040505020403" pitchFamily="18" charset="0"/>
                <a:ea typeface="HG丸ｺﾞｼｯｸM-PRO" panose="020F0600000000000000" pitchFamily="50" charset="-128"/>
                <a:cs typeface="Segoe UI Semilight" panose="020B0402040204020203" pitchFamily="34" charset="0"/>
              </a:rPr>
              <a:t>*</a:t>
            </a:r>
            <a:endParaRPr kumimoji="1" lang="ja-JP" altLang="en-US" sz="6600" dirty="0">
              <a:solidFill>
                <a:srgbClr val="965F16"/>
              </a:solidFill>
              <a:latin typeface="Rockwell Extra Bold" panose="02060903040505020403" pitchFamily="18" charset="0"/>
              <a:ea typeface="HG丸ｺﾞｼｯｸM-PRO" panose="020F0600000000000000" pitchFamily="50" charset="-128"/>
              <a:cs typeface="Segoe UI Semilight" panose="020B0402040204020203" pitchFamily="34" charset="0"/>
            </a:endParaRPr>
          </a:p>
        </p:txBody>
      </p:sp>
    </p:spTree>
    <p:extLst>
      <p:ext uri="{BB962C8B-B14F-4D97-AF65-F5344CB8AC3E}">
        <p14:creationId xmlns:p14="http://schemas.microsoft.com/office/powerpoint/2010/main" val="15515238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l="14204" t="38358" r="6535" b="7397"/>
          <a:stretch/>
        </p:blipFill>
        <p:spPr>
          <a:xfrm>
            <a:off x="998325" y="1568598"/>
            <a:ext cx="6898261" cy="5044712"/>
          </a:xfrm>
          <a:prstGeom prst="rect">
            <a:avLst/>
          </a:prstGeom>
        </p:spPr>
      </p:pic>
      <p:sp>
        <p:nvSpPr>
          <p:cNvPr id="6" name="線吹き出し 1 (枠付き) 5"/>
          <p:cNvSpPr/>
          <p:nvPr/>
        </p:nvSpPr>
        <p:spPr>
          <a:xfrm>
            <a:off x="998325" y="4833850"/>
            <a:ext cx="1527350" cy="340111"/>
          </a:xfrm>
          <a:prstGeom prst="borderCallout1">
            <a:avLst>
              <a:gd name="adj1" fmla="val -203042"/>
              <a:gd name="adj2" fmla="val 130276"/>
              <a:gd name="adj3" fmla="val 16888"/>
              <a:gd name="adj4" fmla="val 82063"/>
            </a:avLst>
          </a:prstGeom>
          <a:solidFill>
            <a:srgbClr val="FA98A6"/>
          </a:solidFill>
          <a:ln w="38100">
            <a:solidFill>
              <a:srgbClr val="FA98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t>モール</a:t>
            </a:r>
            <a:r>
              <a:rPr kumimoji="1" lang="en-US" altLang="ja-JP" sz="2000" b="1" dirty="0" smtClean="0"/>
              <a:t>505</a:t>
            </a:r>
            <a:endParaRPr kumimoji="1" lang="ja-JP" altLang="en-US" sz="2000" b="1" dirty="0"/>
          </a:p>
        </p:txBody>
      </p:sp>
      <p:sp>
        <p:nvSpPr>
          <p:cNvPr id="7" name="線吹き出し 1 (枠付き) 6"/>
          <p:cNvSpPr/>
          <p:nvPr/>
        </p:nvSpPr>
        <p:spPr>
          <a:xfrm>
            <a:off x="3190109" y="6273199"/>
            <a:ext cx="1527350" cy="340111"/>
          </a:xfrm>
          <a:prstGeom prst="borderCallout1">
            <a:avLst>
              <a:gd name="adj1" fmla="val -619"/>
              <a:gd name="adj2" fmla="val 59429"/>
              <a:gd name="adj3" fmla="val -131894"/>
              <a:gd name="adj4" fmla="val 87200"/>
            </a:avLst>
          </a:prstGeom>
          <a:solidFill>
            <a:srgbClr val="965F16"/>
          </a:solidFill>
          <a:ln w="38100">
            <a:solidFill>
              <a:srgbClr val="965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t>土浦駅</a:t>
            </a:r>
            <a:endParaRPr kumimoji="1" lang="ja-JP" altLang="en-US" sz="2000" b="1" dirty="0"/>
          </a:p>
        </p:txBody>
      </p:sp>
      <p:sp>
        <p:nvSpPr>
          <p:cNvPr id="8" name="線吹き出し 1 (枠付き) 7"/>
          <p:cNvSpPr/>
          <p:nvPr/>
        </p:nvSpPr>
        <p:spPr>
          <a:xfrm>
            <a:off x="6579427" y="1880494"/>
            <a:ext cx="2462672" cy="901131"/>
          </a:xfrm>
          <a:prstGeom prst="borderCallout1">
            <a:avLst>
              <a:gd name="adj1" fmla="val 131260"/>
              <a:gd name="adj2" fmla="val -26426"/>
              <a:gd name="adj3" fmla="val 95215"/>
              <a:gd name="adj4" fmla="val 24389"/>
            </a:avLst>
          </a:prstGeom>
          <a:solidFill>
            <a:srgbClr val="00B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t>つくば霞ケ浦</a:t>
            </a:r>
            <a:endParaRPr kumimoji="1" lang="en-US" altLang="ja-JP" sz="2000" b="1" dirty="0" smtClean="0"/>
          </a:p>
          <a:p>
            <a:pPr algn="ctr"/>
            <a:r>
              <a:rPr kumimoji="1" lang="ja-JP" altLang="en-US" sz="2000" b="1" dirty="0" smtClean="0"/>
              <a:t>りんりんロード</a:t>
            </a:r>
            <a:endParaRPr kumimoji="1" lang="ja-JP" altLang="en-US" sz="2000" b="1" dirty="0"/>
          </a:p>
        </p:txBody>
      </p:sp>
      <p:sp>
        <p:nvSpPr>
          <p:cNvPr id="9" name="角丸四角形 8"/>
          <p:cNvSpPr/>
          <p:nvPr/>
        </p:nvSpPr>
        <p:spPr>
          <a:xfrm>
            <a:off x="221146" y="1437271"/>
            <a:ext cx="3734628" cy="1862520"/>
          </a:xfrm>
          <a:prstGeom prst="roundRect">
            <a:avLst>
              <a:gd name="adj" fmla="val 9756"/>
            </a:avLst>
          </a:prstGeom>
          <a:solidFill>
            <a:schemeClr val="bg1"/>
          </a:solidFill>
          <a:ln w="57150">
            <a:solidFill>
              <a:srgbClr val="FEC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ja-JP" altLang="en-US" sz="2000" dirty="0">
                <a:solidFill>
                  <a:srgbClr val="965F16"/>
                </a:solidFill>
              </a:rPr>
              <a:t>・</a:t>
            </a:r>
            <a:r>
              <a:rPr lang="ja-JP" altLang="en-US" sz="2000" dirty="0" smtClean="0">
                <a:solidFill>
                  <a:srgbClr val="965F16"/>
                </a:solidFill>
              </a:rPr>
              <a:t>かつて</a:t>
            </a:r>
            <a:r>
              <a:rPr lang="ja-JP" altLang="en-US" sz="2000" dirty="0">
                <a:solidFill>
                  <a:srgbClr val="965F16"/>
                </a:solidFill>
              </a:rPr>
              <a:t>は中心市街地</a:t>
            </a:r>
            <a:r>
              <a:rPr lang="ja-JP" altLang="en-US" sz="2000" dirty="0" smtClean="0">
                <a:solidFill>
                  <a:srgbClr val="965F16"/>
                </a:solidFill>
              </a:rPr>
              <a:t>の</a:t>
            </a:r>
            <a:endParaRPr lang="en-US" altLang="ja-JP" sz="2000" dirty="0" smtClean="0">
              <a:solidFill>
                <a:srgbClr val="965F16"/>
              </a:solidFill>
            </a:endParaRPr>
          </a:p>
          <a:p>
            <a:pPr algn="just"/>
            <a:r>
              <a:rPr lang="ja-JP" altLang="en-US" sz="2000" dirty="0" smtClean="0">
                <a:solidFill>
                  <a:srgbClr val="965F16"/>
                </a:solidFill>
              </a:rPr>
              <a:t>　商業</a:t>
            </a:r>
            <a:r>
              <a:rPr lang="ja-JP" altLang="en-US" sz="2000" dirty="0">
                <a:solidFill>
                  <a:srgbClr val="965F16"/>
                </a:solidFill>
              </a:rPr>
              <a:t>の中心として賑わう</a:t>
            </a:r>
            <a:endParaRPr lang="en-US" altLang="ja-JP" sz="2000" dirty="0">
              <a:solidFill>
                <a:srgbClr val="965F16"/>
              </a:solidFill>
            </a:endParaRPr>
          </a:p>
          <a:p>
            <a:pPr algn="just"/>
            <a:r>
              <a:rPr lang="ja-JP" altLang="en-US" sz="2000" dirty="0">
                <a:solidFill>
                  <a:srgbClr val="965F16"/>
                </a:solidFill>
              </a:rPr>
              <a:t>・</a:t>
            </a:r>
            <a:r>
              <a:rPr lang="ja-JP" altLang="en-US" sz="2000" dirty="0" smtClean="0">
                <a:solidFill>
                  <a:srgbClr val="965F16"/>
                </a:solidFill>
              </a:rPr>
              <a:t>現在は空きテナントが</a:t>
            </a:r>
            <a:r>
              <a:rPr lang="ja-JP" altLang="en-US" sz="2000" dirty="0">
                <a:solidFill>
                  <a:srgbClr val="965F16"/>
                </a:solidFill>
              </a:rPr>
              <a:t>多い</a:t>
            </a:r>
            <a:endParaRPr lang="en-US" altLang="ja-JP" sz="2000" dirty="0">
              <a:solidFill>
                <a:srgbClr val="965F16"/>
              </a:solidFill>
            </a:endParaRPr>
          </a:p>
          <a:p>
            <a:pPr algn="just"/>
            <a:r>
              <a:rPr kumimoji="1" lang="ja-JP" altLang="en-US" sz="2000" dirty="0">
                <a:solidFill>
                  <a:srgbClr val="965F16"/>
                </a:solidFill>
              </a:rPr>
              <a:t>　</a:t>
            </a:r>
            <a:r>
              <a:rPr kumimoji="1" lang="ja-JP" altLang="en-US" sz="2000" dirty="0" smtClean="0">
                <a:solidFill>
                  <a:srgbClr val="965F16"/>
                </a:solidFill>
              </a:rPr>
              <a:t> </a:t>
            </a:r>
            <a:r>
              <a:rPr kumimoji="1" lang="ja-JP" altLang="en-US" dirty="0" smtClean="0">
                <a:solidFill>
                  <a:srgbClr val="965F16"/>
                </a:solidFill>
              </a:rPr>
              <a:t>特</a:t>
            </a:r>
            <a:r>
              <a:rPr kumimoji="1" lang="ja-JP" altLang="en-US" dirty="0">
                <a:solidFill>
                  <a:srgbClr val="965F16"/>
                </a:solidFill>
              </a:rPr>
              <a:t>に</a:t>
            </a:r>
            <a:r>
              <a:rPr kumimoji="1" lang="en-US" altLang="ja-JP" dirty="0">
                <a:solidFill>
                  <a:srgbClr val="965F16"/>
                </a:solidFill>
              </a:rPr>
              <a:t>2F,3F</a:t>
            </a:r>
            <a:r>
              <a:rPr kumimoji="1" lang="ja-JP" altLang="en-US" dirty="0" smtClean="0">
                <a:solidFill>
                  <a:srgbClr val="965F16"/>
                </a:solidFill>
              </a:rPr>
              <a:t>は空きテナント率が</a:t>
            </a:r>
            <a:endParaRPr kumimoji="1" lang="en-US" altLang="ja-JP" dirty="0" smtClean="0">
              <a:solidFill>
                <a:srgbClr val="965F16"/>
              </a:solidFill>
            </a:endParaRPr>
          </a:p>
          <a:p>
            <a:pPr algn="just"/>
            <a:r>
              <a:rPr kumimoji="1" lang="ja-JP" altLang="en-US" dirty="0">
                <a:solidFill>
                  <a:srgbClr val="965F16"/>
                </a:solidFill>
              </a:rPr>
              <a:t>　 </a:t>
            </a:r>
            <a:r>
              <a:rPr kumimoji="1" lang="ja-JP" altLang="en-US" dirty="0" smtClean="0">
                <a:solidFill>
                  <a:srgbClr val="965F16"/>
                </a:solidFill>
              </a:rPr>
              <a:t> </a:t>
            </a:r>
            <a:r>
              <a:rPr kumimoji="1" lang="en-US" altLang="ja-JP" dirty="0" smtClean="0">
                <a:solidFill>
                  <a:srgbClr val="965F16"/>
                </a:solidFill>
              </a:rPr>
              <a:t>50</a:t>
            </a:r>
            <a:r>
              <a:rPr kumimoji="1" lang="en-US" altLang="ja-JP" dirty="0">
                <a:solidFill>
                  <a:srgbClr val="965F16"/>
                </a:solidFill>
              </a:rPr>
              <a:t>%</a:t>
            </a:r>
            <a:r>
              <a:rPr kumimoji="1" lang="ja-JP" altLang="en-US" dirty="0">
                <a:solidFill>
                  <a:srgbClr val="965F16"/>
                </a:solidFill>
              </a:rPr>
              <a:t>を</a:t>
            </a:r>
            <a:r>
              <a:rPr kumimoji="1" lang="ja-JP" altLang="en-US" dirty="0" smtClean="0">
                <a:solidFill>
                  <a:srgbClr val="965F16"/>
                </a:solidFill>
              </a:rPr>
              <a:t>上回る</a:t>
            </a:r>
            <a:r>
              <a:rPr kumimoji="1" lang="en-US" altLang="ja-JP" sz="1050" dirty="0" smtClean="0">
                <a:solidFill>
                  <a:srgbClr val="965F16"/>
                </a:solidFill>
              </a:rPr>
              <a:t>※1</a:t>
            </a:r>
            <a:endParaRPr kumimoji="1" lang="en-US" altLang="ja-JP" sz="1100" dirty="0" smtClean="0">
              <a:solidFill>
                <a:srgbClr val="965F16"/>
              </a:solidFill>
            </a:endParaRPr>
          </a:p>
          <a:p>
            <a:pPr algn="r"/>
            <a:r>
              <a:rPr kumimoji="1" lang="en-US" altLang="ja-JP" sz="1050" dirty="0" smtClean="0">
                <a:solidFill>
                  <a:srgbClr val="965F16"/>
                </a:solidFill>
              </a:rPr>
              <a:t>※1</a:t>
            </a:r>
            <a:r>
              <a:rPr kumimoji="1" lang="ja-JP" altLang="en-US" sz="1050" dirty="0" smtClean="0">
                <a:solidFill>
                  <a:srgbClr val="965F16"/>
                </a:solidFill>
              </a:rPr>
              <a:t>空きテナント率</a:t>
            </a:r>
            <a:r>
              <a:rPr kumimoji="1" lang="en-US" altLang="ja-JP" sz="1050" dirty="0" smtClean="0">
                <a:solidFill>
                  <a:srgbClr val="965F16"/>
                </a:solidFill>
              </a:rPr>
              <a:t>=</a:t>
            </a:r>
            <a:r>
              <a:rPr kumimoji="1" lang="ja-JP" altLang="en-US" sz="1050" dirty="0" smtClean="0">
                <a:solidFill>
                  <a:srgbClr val="965F16"/>
                </a:solidFill>
              </a:rPr>
              <a:t>空きテナント数</a:t>
            </a:r>
            <a:r>
              <a:rPr kumimoji="1" lang="en-US" altLang="ja-JP" sz="1050" dirty="0" smtClean="0">
                <a:solidFill>
                  <a:srgbClr val="965F16"/>
                </a:solidFill>
              </a:rPr>
              <a:t>/</a:t>
            </a:r>
            <a:r>
              <a:rPr kumimoji="1" lang="ja-JP" altLang="en-US" sz="1050" dirty="0" smtClean="0">
                <a:solidFill>
                  <a:srgbClr val="965F16"/>
                </a:solidFill>
              </a:rPr>
              <a:t>総テナント数</a:t>
            </a:r>
            <a:endParaRPr kumimoji="1" lang="en-US" altLang="ja-JP" sz="1600" dirty="0" smtClean="0">
              <a:solidFill>
                <a:srgbClr val="965F16"/>
              </a:solidFill>
            </a:endParaRPr>
          </a:p>
        </p:txBody>
      </p:sp>
      <p:sp>
        <p:nvSpPr>
          <p:cNvPr id="10" name="角丸四角形 9"/>
          <p:cNvSpPr/>
          <p:nvPr/>
        </p:nvSpPr>
        <p:spPr>
          <a:xfrm>
            <a:off x="5723546" y="5832504"/>
            <a:ext cx="3297281" cy="780806"/>
          </a:xfrm>
          <a:prstGeom prst="roundRect">
            <a:avLst>
              <a:gd name="adj" fmla="val 9756"/>
            </a:avLst>
          </a:prstGeom>
          <a:solidFill>
            <a:schemeClr val="bg1"/>
          </a:solidFill>
          <a:ln w="57150">
            <a:solidFill>
              <a:srgbClr val="FEC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smtClean="0">
                <a:solidFill>
                  <a:srgbClr val="965F16"/>
                </a:solidFill>
              </a:rPr>
              <a:t>・つくば霞ケ浦</a:t>
            </a:r>
            <a:endParaRPr lang="en-US" altLang="ja-JP" sz="2000" dirty="0" smtClean="0">
              <a:solidFill>
                <a:srgbClr val="965F16"/>
              </a:solidFill>
            </a:endParaRPr>
          </a:p>
          <a:p>
            <a:r>
              <a:rPr lang="ja-JP" altLang="en-US" sz="2000" dirty="0">
                <a:solidFill>
                  <a:srgbClr val="965F16"/>
                </a:solidFill>
              </a:rPr>
              <a:t>　</a:t>
            </a:r>
            <a:r>
              <a:rPr lang="ja-JP" altLang="en-US" sz="2000" dirty="0" smtClean="0">
                <a:solidFill>
                  <a:srgbClr val="965F16"/>
                </a:solidFill>
              </a:rPr>
              <a:t>りんりんロードの中継点</a:t>
            </a:r>
            <a:endParaRPr lang="en-US" altLang="ja-JP" sz="2000" dirty="0" smtClean="0">
              <a:solidFill>
                <a:srgbClr val="965F16"/>
              </a:solidFill>
            </a:endParaRPr>
          </a:p>
        </p:txBody>
      </p:sp>
      <p:sp>
        <p:nvSpPr>
          <p:cNvPr id="11" name="タイトル 1"/>
          <p:cNvSpPr>
            <a:spLocks noGrp="1"/>
          </p:cNvSpPr>
          <p:nvPr>
            <p:ph type="title"/>
          </p:nvPr>
        </p:nvSpPr>
        <p:spPr>
          <a:xfrm>
            <a:off x="628650" y="365127"/>
            <a:ext cx="7886700" cy="841882"/>
          </a:xfrm>
        </p:spPr>
        <p:txBody>
          <a:bodyPr/>
          <a:lstStyle/>
          <a:p>
            <a:r>
              <a:rPr kumimoji="1" lang="ja-JP" altLang="en-US" dirty="0" smtClean="0"/>
              <a:t>現状</a:t>
            </a:r>
            <a:endParaRPr kumimoji="1" lang="ja-JP" altLang="en-US" dirty="0"/>
          </a:p>
        </p:txBody>
      </p:sp>
      <p:sp>
        <p:nvSpPr>
          <p:cNvPr id="12" name="線吹き出し 1 (枠付き) 11"/>
          <p:cNvSpPr/>
          <p:nvPr/>
        </p:nvSpPr>
        <p:spPr>
          <a:xfrm>
            <a:off x="7514749" y="3994653"/>
            <a:ext cx="1527350" cy="340111"/>
          </a:xfrm>
          <a:prstGeom prst="borderCallout1">
            <a:avLst>
              <a:gd name="adj1" fmla="val 104495"/>
              <a:gd name="adj2" fmla="val 23358"/>
              <a:gd name="adj3" fmla="val 206555"/>
              <a:gd name="adj4" fmla="val 1302"/>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t>霞ケ浦</a:t>
            </a:r>
            <a:endParaRPr kumimoji="1" lang="ja-JP" altLang="en-US" sz="2000" b="1" dirty="0"/>
          </a:p>
        </p:txBody>
      </p:sp>
    </p:spTree>
    <p:extLst>
      <p:ext uri="{BB962C8B-B14F-4D97-AF65-F5344CB8AC3E}">
        <p14:creationId xmlns:p14="http://schemas.microsoft.com/office/powerpoint/2010/main" val="22098083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提案</a:t>
            </a:r>
            <a:endParaRPr kumimoji="1" lang="ja-JP" altLang="en-US" dirty="0"/>
          </a:p>
        </p:txBody>
      </p:sp>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l="5077"/>
          <a:stretch/>
        </p:blipFill>
        <p:spPr>
          <a:xfrm>
            <a:off x="396838" y="1622614"/>
            <a:ext cx="8350323" cy="5107533"/>
          </a:xfrm>
          <a:prstGeom prst="rect">
            <a:avLst/>
          </a:prstGeom>
        </p:spPr>
      </p:pic>
      <p:sp>
        <p:nvSpPr>
          <p:cNvPr id="7" name="正方形/長方形 6"/>
          <p:cNvSpPr/>
          <p:nvPr/>
        </p:nvSpPr>
        <p:spPr>
          <a:xfrm>
            <a:off x="628650" y="1464352"/>
            <a:ext cx="7886700" cy="779489"/>
          </a:xfrm>
          <a:prstGeom prst="rect">
            <a:avLst/>
          </a:prstGeom>
          <a:solidFill>
            <a:srgbClr val="FEC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smtClean="0"/>
              <a:t>リノベーションで</a:t>
            </a:r>
            <a:r>
              <a:rPr lang="ja-JP" altLang="en-US" sz="3200" dirty="0" smtClean="0">
                <a:solidFill>
                  <a:srgbClr val="965F16"/>
                </a:solidFill>
              </a:rPr>
              <a:t>複合商業施設</a:t>
            </a:r>
            <a:r>
              <a:rPr lang="ja-JP" altLang="en-US" sz="3200" dirty="0" smtClean="0"/>
              <a:t>を整備</a:t>
            </a:r>
            <a:endParaRPr lang="ja-JP" altLang="en-US" sz="3200" dirty="0"/>
          </a:p>
        </p:txBody>
      </p:sp>
    </p:spTree>
    <p:extLst>
      <p:ext uri="{BB962C8B-B14F-4D97-AF65-F5344CB8AC3E}">
        <p14:creationId xmlns:p14="http://schemas.microsoft.com/office/powerpoint/2010/main" val="8677752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提案</a:t>
            </a:r>
            <a:endParaRPr kumimoji="1" lang="ja-JP" altLang="en-US" dirty="0"/>
          </a:p>
        </p:txBody>
      </p:sp>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l="4918" b="-219"/>
          <a:stretch/>
        </p:blipFill>
        <p:spPr>
          <a:xfrm>
            <a:off x="411040" y="1633145"/>
            <a:ext cx="8321919" cy="5092837"/>
          </a:xfrm>
          <a:prstGeom prst="rect">
            <a:avLst/>
          </a:prstGeom>
        </p:spPr>
      </p:pic>
      <p:sp>
        <p:nvSpPr>
          <p:cNvPr id="6" name="円/楕円 5"/>
          <p:cNvSpPr/>
          <p:nvPr/>
        </p:nvSpPr>
        <p:spPr>
          <a:xfrm>
            <a:off x="1295678" y="4536831"/>
            <a:ext cx="4946860" cy="763327"/>
          </a:xfrm>
          <a:prstGeom prst="ellipse">
            <a:avLst/>
          </a:prstGeom>
          <a:solidFill>
            <a:srgbClr val="FFC000">
              <a:alpha val="81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t>自転車屋・カフェ</a:t>
            </a:r>
            <a:endParaRPr kumimoji="1" lang="ja-JP" altLang="en-US" sz="2400" b="1" dirty="0"/>
          </a:p>
        </p:txBody>
      </p:sp>
      <p:sp>
        <p:nvSpPr>
          <p:cNvPr id="7" name="正方形/長方形 6"/>
          <p:cNvSpPr/>
          <p:nvPr/>
        </p:nvSpPr>
        <p:spPr>
          <a:xfrm>
            <a:off x="628650" y="1464352"/>
            <a:ext cx="7886700" cy="779489"/>
          </a:xfrm>
          <a:prstGeom prst="rect">
            <a:avLst/>
          </a:prstGeom>
          <a:solidFill>
            <a:srgbClr val="FEC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smtClean="0"/>
              <a:t>リノベーションで</a:t>
            </a:r>
            <a:r>
              <a:rPr lang="ja-JP" altLang="en-US" sz="3200" dirty="0" smtClean="0">
                <a:solidFill>
                  <a:srgbClr val="965F16"/>
                </a:solidFill>
              </a:rPr>
              <a:t>複合商業施設</a:t>
            </a:r>
            <a:r>
              <a:rPr lang="ja-JP" altLang="en-US" sz="3200" dirty="0" smtClean="0"/>
              <a:t>を整備</a:t>
            </a:r>
            <a:endParaRPr lang="ja-JP" altLang="en-US" sz="3200" dirty="0"/>
          </a:p>
        </p:txBody>
      </p:sp>
      <p:sp>
        <p:nvSpPr>
          <p:cNvPr id="8" name="円/楕円 7"/>
          <p:cNvSpPr/>
          <p:nvPr/>
        </p:nvSpPr>
        <p:spPr>
          <a:xfrm>
            <a:off x="2225066" y="3552588"/>
            <a:ext cx="3763665" cy="773988"/>
          </a:xfrm>
          <a:prstGeom prst="ellipse">
            <a:avLst/>
          </a:prstGeom>
          <a:solidFill>
            <a:srgbClr val="00B0F0">
              <a:alpha val="7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t>シェアオフィス</a:t>
            </a:r>
            <a:endParaRPr kumimoji="1" lang="ja-JP" altLang="en-US" sz="2400" b="1" dirty="0"/>
          </a:p>
        </p:txBody>
      </p:sp>
      <p:sp>
        <p:nvSpPr>
          <p:cNvPr id="9" name="円/楕円 8"/>
          <p:cNvSpPr/>
          <p:nvPr/>
        </p:nvSpPr>
        <p:spPr>
          <a:xfrm>
            <a:off x="2225066" y="2669976"/>
            <a:ext cx="3246707" cy="672355"/>
          </a:xfrm>
          <a:prstGeom prst="ellipse">
            <a:avLst/>
          </a:prstGeom>
          <a:solidFill>
            <a:srgbClr val="92D050">
              <a:alpha val="82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t>アパート</a:t>
            </a:r>
            <a:endParaRPr kumimoji="1" lang="ja-JP" altLang="en-US" sz="2800" b="1" dirty="0"/>
          </a:p>
        </p:txBody>
      </p:sp>
      <p:sp>
        <p:nvSpPr>
          <p:cNvPr id="10" name="円/楕円 9"/>
          <p:cNvSpPr/>
          <p:nvPr/>
        </p:nvSpPr>
        <p:spPr>
          <a:xfrm>
            <a:off x="2360525" y="5684319"/>
            <a:ext cx="5421086" cy="657501"/>
          </a:xfrm>
          <a:prstGeom prst="ellipse">
            <a:avLst/>
          </a:prstGeom>
          <a:solidFill>
            <a:srgbClr val="00B050">
              <a:alpha val="91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t>オープンスペース</a:t>
            </a:r>
            <a:endParaRPr kumimoji="1" lang="ja-JP" altLang="en-US" sz="2800" b="1" dirty="0"/>
          </a:p>
        </p:txBody>
      </p:sp>
      <p:sp>
        <p:nvSpPr>
          <p:cNvPr id="11" name="円/楕円 10"/>
          <p:cNvSpPr/>
          <p:nvPr/>
        </p:nvSpPr>
        <p:spPr>
          <a:xfrm>
            <a:off x="5534489" y="2350528"/>
            <a:ext cx="2980861" cy="1412580"/>
          </a:xfrm>
          <a:prstGeom prst="ellipse">
            <a:avLst/>
          </a:prstGeom>
          <a:solidFill>
            <a:schemeClr val="bg1">
              <a:lumMod val="50000"/>
              <a:alpha val="73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t>ニューウェイの</a:t>
            </a:r>
            <a:endParaRPr kumimoji="1" lang="en-US" altLang="ja-JP" sz="2400" b="1" dirty="0" smtClean="0"/>
          </a:p>
          <a:p>
            <a:pPr algn="ctr"/>
            <a:r>
              <a:rPr kumimoji="1" lang="ja-JP" altLang="en-US" sz="2400" b="1" dirty="0" smtClean="0"/>
              <a:t>区間</a:t>
            </a:r>
            <a:r>
              <a:rPr kumimoji="1" lang="ja-JP" altLang="en-US" sz="2400" b="1" dirty="0"/>
              <a:t>縮小</a:t>
            </a:r>
          </a:p>
        </p:txBody>
      </p:sp>
    </p:spTree>
    <p:extLst>
      <p:ext uri="{BB962C8B-B14F-4D97-AF65-F5344CB8AC3E}">
        <p14:creationId xmlns:p14="http://schemas.microsoft.com/office/powerpoint/2010/main" val="120820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効果</a:t>
            </a:r>
            <a:endParaRPr kumimoji="1" lang="ja-JP" altLang="en-US" dirty="0"/>
          </a:p>
        </p:txBody>
      </p:sp>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l="8129" t="1230" r="14337" b="14555"/>
          <a:stretch/>
        </p:blipFill>
        <p:spPr>
          <a:xfrm>
            <a:off x="442127" y="1706727"/>
            <a:ext cx="6599747" cy="4814653"/>
          </a:xfrm>
          <a:prstGeom prst="rect">
            <a:avLst/>
          </a:prstGeom>
        </p:spPr>
      </p:pic>
      <p:sp>
        <p:nvSpPr>
          <p:cNvPr id="8" name="正方形/長方形 7"/>
          <p:cNvSpPr/>
          <p:nvPr/>
        </p:nvSpPr>
        <p:spPr>
          <a:xfrm>
            <a:off x="212271" y="1439056"/>
            <a:ext cx="8758465" cy="5157687"/>
          </a:xfrm>
          <a:prstGeom prst="rect">
            <a:avLst/>
          </a:prstGeom>
          <a:noFill/>
          <a:ln w="57150">
            <a:solidFill>
              <a:srgbClr val="FEC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altLang="ja-JP" sz="2400" u="sng" dirty="0">
              <a:solidFill>
                <a:srgbClr val="965F16"/>
              </a:solidFill>
            </a:endParaRPr>
          </a:p>
          <a:p>
            <a:pPr lvl="0"/>
            <a:endParaRPr lang="en-US" altLang="ja-JP" sz="2400" u="sng" dirty="0" smtClean="0">
              <a:solidFill>
                <a:srgbClr val="965F16"/>
              </a:solidFill>
            </a:endParaRPr>
          </a:p>
          <a:p>
            <a:pPr lvl="0"/>
            <a:endParaRPr lang="en-US" altLang="ja-JP" sz="2400" u="sng" dirty="0">
              <a:solidFill>
                <a:srgbClr val="965F16"/>
              </a:solidFill>
            </a:endParaRPr>
          </a:p>
          <a:p>
            <a:pPr lvl="0"/>
            <a:endParaRPr lang="en-US" altLang="ja-JP" sz="2400" u="sng" dirty="0" smtClean="0">
              <a:solidFill>
                <a:srgbClr val="965F16"/>
              </a:solidFill>
            </a:endParaRPr>
          </a:p>
          <a:p>
            <a:pPr lvl="0"/>
            <a:endParaRPr lang="en-US" altLang="ja-JP" sz="2400" u="sng" dirty="0">
              <a:solidFill>
                <a:srgbClr val="965F16"/>
              </a:solidFill>
            </a:endParaRPr>
          </a:p>
          <a:p>
            <a:pPr lvl="0"/>
            <a:endParaRPr lang="en-US" altLang="ja-JP" sz="2400" u="sng" dirty="0" smtClean="0">
              <a:solidFill>
                <a:srgbClr val="965F16"/>
              </a:solidFill>
            </a:endParaRPr>
          </a:p>
          <a:p>
            <a:pPr lvl="0"/>
            <a:endParaRPr lang="en-US" altLang="ja-JP" sz="2400" u="sng" dirty="0">
              <a:solidFill>
                <a:srgbClr val="965F16"/>
              </a:solidFill>
            </a:endParaRPr>
          </a:p>
          <a:p>
            <a:pPr lvl="0"/>
            <a:endParaRPr lang="en-US" altLang="ja-JP" sz="2400" u="sng" dirty="0" smtClean="0">
              <a:solidFill>
                <a:srgbClr val="965F16"/>
              </a:solidFill>
            </a:endParaRPr>
          </a:p>
          <a:p>
            <a:pPr lvl="0"/>
            <a:endParaRPr lang="en-US" altLang="ja-JP" sz="2400" u="sng" dirty="0">
              <a:solidFill>
                <a:srgbClr val="965F16"/>
              </a:solidFill>
            </a:endParaRPr>
          </a:p>
          <a:p>
            <a:pPr lvl="0"/>
            <a:endParaRPr lang="en-US" altLang="ja-JP" sz="2400" u="sng" dirty="0" smtClean="0">
              <a:solidFill>
                <a:srgbClr val="965F16"/>
              </a:solidFill>
            </a:endParaRPr>
          </a:p>
          <a:p>
            <a:pPr lvl="0"/>
            <a:endParaRPr lang="en-US" altLang="ja-JP" sz="2400" u="sng" dirty="0">
              <a:solidFill>
                <a:srgbClr val="965F16"/>
              </a:solidFill>
            </a:endParaRPr>
          </a:p>
          <a:p>
            <a:pPr lvl="0"/>
            <a:endParaRPr lang="en-US" altLang="ja-JP" sz="2400" u="sng" dirty="0">
              <a:solidFill>
                <a:srgbClr val="965F16"/>
              </a:solidFill>
            </a:endParaRPr>
          </a:p>
        </p:txBody>
      </p:sp>
      <p:cxnSp>
        <p:nvCxnSpPr>
          <p:cNvPr id="6" name="直線コネクタ 5"/>
          <p:cNvCxnSpPr/>
          <p:nvPr/>
        </p:nvCxnSpPr>
        <p:spPr>
          <a:xfrm>
            <a:off x="1974574" y="2824053"/>
            <a:ext cx="2623930" cy="1721443"/>
          </a:xfrm>
          <a:prstGeom prst="line">
            <a:avLst/>
          </a:prstGeom>
          <a:ln w="76200">
            <a:solidFill>
              <a:schemeClr val="tx2"/>
            </a:solidFill>
          </a:ln>
        </p:spPr>
        <p:style>
          <a:lnRef idx="1">
            <a:schemeClr val="accent5"/>
          </a:lnRef>
          <a:fillRef idx="0">
            <a:schemeClr val="accent5"/>
          </a:fillRef>
          <a:effectRef idx="0">
            <a:schemeClr val="accent5"/>
          </a:effectRef>
          <a:fontRef idx="minor">
            <a:schemeClr val="tx1"/>
          </a:fontRef>
        </p:style>
      </p:cxnSp>
      <p:cxnSp>
        <p:nvCxnSpPr>
          <p:cNvPr id="11" name="直線コネクタ 10"/>
          <p:cNvCxnSpPr/>
          <p:nvPr/>
        </p:nvCxnSpPr>
        <p:spPr>
          <a:xfrm flipV="1">
            <a:off x="4585252" y="4240696"/>
            <a:ext cx="993913" cy="318052"/>
          </a:xfrm>
          <a:prstGeom prst="line">
            <a:avLst/>
          </a:prstGeom>
          <a:ln w="76200">
            <a:solidFill>
              <a:schemeClr val="tx2"/>
            </a:solidFill>
          </a:ln>
        </p:spPr>
        <p:style>
          <a:lnRef idx="1">
            <a:schemeClr val="accent5"/>
          </a:lnRef>
          <a:fillRef idx="0">
            <a:schemeClr val="accent5"/>
          </a:fillRef>
          <a:effectRef idx="0">
            <a:schemeClr val="accent5"/>
          </a:effectRef>
          <a:fontRef idx="minor">
            <a:schemeClr val="tx1"/>
          </a:fontRef>
        </p:style>
      </p:cxnSp>
      <p:cxnSp>
        <p:nvCxnSpPr>
          <p:cNvPr id="13" name="直線コネクタ 12"/>
          <p:cNvCxnSpPr/>
          <p:nvPr/>
        </p:nvCxnSpPr>
        <p:spPr>
          <a:xfrm>
            <a:off x="5551390" y="4240696"/>
            <a:ext cx="247105" cy="269392"/>
          </a:xfrm>
          <a:prstGeom prst="line">
            <a:avLst/>
          </a:prstGeom>
          <a:ln w="76200">
            <a:solidFill>
              <a:srgbClr val="965F16"/>
            </a:solidFill>
          </a:ln>
        </p:spPr>
        <p:style>
          <a:lnRef idx="1">
            <a:schemeClr val="accent5"/>
          </a:lnRef>
          <a:fillRef idx="0">
            <a:schemeClr val="accent5"/>
          </a:fillRef>
          <a:effectRef idx="0">
            <a:schemeClr val="accent5"/>
          </a:effectRef>
          <a:fontRef idx="minor">
            <a:schemeClr val="tx1"/>
          </a:fontRef>
        </p:style>
      </p:cxnSp>
      <p:cxnSp>
        <p:nvCxnSpPr>
          <p:cNvPr id="15" name="直線コネクタ 14"/>
          <p:cNvCxnSpPr/>
          <p:nvPr/>
        </p:nvCxnSpPr>
        <p:spPr>
          <a:xfrm flipV="1">
            <a:off x="5811516" y="4412974"/>
            <a:ext cx="316357" cy="97114"/>
          </a:xfrm>
          <a:prstGeom prst="line">
            <a:avLst/>
          </a:prstGeom>
          <a:ln w="76200">
            <a:solidFill>
              <a:srgbClr val="965F16"/>
            </a:solidFill>
          </a:ln>
        </p:spPr>
        <p:style>
          <a:lnRef idx="1">
            <a:schemeClr val="accent5"/>
          </a:lnRef>
          <a:fillRef idx="0">
            <a:schemeClr val="accent5"/>
          </a:fillRef>
          <a:effectRef idx="0">
            <a:schemeClr val="accent5"/>
          </a:effectRef>
          <a:fontRef idx="minor">
            <a:schemeClr val="tx1"/>
          </a:fontRef>
        </p:style>
      </p:cxnSp>
      <p:cxnSp>
        <p:nvCxnSpPr>
          <p:cNvPr id="17" name="直線コネクタ 16"/>
          <p:cNvCxnSpPr/>
          <p:nvPr/>
        </p:nvCxnSpPr>
        <p:spPr>
          <a:xfrm>
            <a:off x="6127873" y="4412974"/>
            <a:ext cx="164370" cy="66261"/>
          </a:xfrm>
          <a:prstGeom prst="line">
            <a:avLst/>
          </a:prstGeom>
          <a:ln w="76200">
            <a:solidFill>
              <a:srgbClr val="965F16"/>
            </a:solidFill>
          </a:ln>
        </p:spPr>
        <p:style>
          <a:lnRef idx="1">
            <a:schemeClr val="accent5"/>
          </a:lnRef>
          <a:fillRef idx="0">
            <a:schemeClr val="accent5"/>
          </a:fillRef>
          <a:effectRef idx="0">
            <a:schemeClr val="accent5"/>
          </a:effectRef>
          <a:fontRef idx="minor">
            <a:schemeClr val="tx1"/>
          </a:fontRef>
        </p:style>
      </p:cxnSp>
      <p:cxnSp>
        <p:nvCxnSpPr>
          <p:cNvPr id="19" name="直線コネクタ 18"/>
          <p:cNvCxnSpPr/>
          <p:nvPr/>
        </p:nvCxnSpPr>
        <p:spPr>
          <a:xfrm flipH="1">
            <a:off x="6290973" y="4479235"/>
            <a:ext cx="1270" cy="257621"/>
          </a:xfrm>
          <a:prstGeom prst="line">
            <a:avLst/>
          </a:prstGeom>
          <a:ln w="76200">
            <a:solidFill>
              <a:srgbClr val="965F16"/>
            </a:solidFill>
          </a:ln>
        </p:spPr>
        <p:style>
          <a:lnRef idx="1">
            <a:schemeClr val="accent5"/>
          </a:lnRef>
          <a:fillRef idx="0">
            <a:schemeClr val="accent5"/>
          </a:fillRef>
          <a:effectRef idx="0">
            <a:schemeClr val="accent5"/>
          </a:effectRef>
          <a:fontRef idx="minor">
            <a:schemeClr val="tx1"/>
          </a:fontRef>
        </p:style>
      </p:cxnSp>
      <p:sp>
        <p:nvSpPr>
          <p:cNvPr id="34" name="テキスト ボックス 33"/>
          <p:cNvSpPr txBox="1"/>
          <p:nvPr/>
        </p:nvSpPr>
        <p:spPr>
          <a:xfrm>
            <a:off x="232367" y="1434488"/>
            <a:ext cx="3775393" cy="1258470"/>
          </a:xfrm>
          <a:prstGeom prst="rect">
            <a:avLst/>
          </a:prstGeom>
          <a:solidFill>
            <a:srgbClr val="FCBF6E"/>
          </a:solidFill>
          <a:ln>
            <a:noFill/>
          </a:ln>
        </p:spPr>
        <p:txBody>
          <a:bodyPr wrap="square" rtlCol="0" anchor="t" anchorCtr="1">
            <a:noAutofit/>
          </a:bodyPr>
          <a:lstStyle/>
          <a:p>
            <a:pPr algn="ctr"/>
            <a:r>
              <a:rPr kumimoji="1" lang="en-US" altLang="ja-JP" sz="2800" dirty="0" smtClean="0">
                <a:solidFill>
                  <a:schemeClr val="bg1"/>
                </a:solidFill>
              </a:rPr>
              <a:t>JICA-STRADA</a:t>
            </a:r>
          </a:p>
          <a:p>
            <a:pPr algn="ctr"/>
            <a:r>
              <a:rPr kumimoji="1" lang="ja-JP" altLang="en-US" sz="2800" dirty="0" smtClean="0">
                <a:solidFill>
                  <a:schemeClr val="bg1"/>
                </a:solidFill>
              </a:rPr>
              <a:t>交通量・混雑度の予測</a:t>
            </a:r>
            <a:endParaRPr kumimoji="1" lang="en-US" altLang="ja-JP" sz="2800" dirty="0" smtClean="0">
              <a:solidFill>
                <a:schemeClr val="bg1"/>
              </a:solidFill>
            </a:endParaRPr>
          </a:p>
          <a:p>
            <a:pPr algn="ctr"/>
            <a:r>
              <a:rPr kumimoji="1" lang="ja-JP" altLang="en-US" sz="2800" dirty="0" smtClean="0">
                <a:solidFill>
                  <a:schemeClr val="bg1"/>
                </a:solidFill>
              </a:rPr>
              <a:t>（現状）</a:t>
            </a:r>
            <a:endParaRPr kumimoji="1" lang="en-US" altLang="ja-JP" sz="2800" dirty="0" smtClean="0">
              <a:solidFill>
                <a:schemeClr val="bg1"/>
              </a:solidFill>
            </a:endParaRPr>
          </a:p>
          <a:p>
            <a:pPr algn="ctr"/>
            <a:endParaRPr kumimoji="1" lang="ja-JP" altLang="en-US" sz="2800" dirty="0">
              <a:solidFill>
                <a:schemeClr val="bg1"/>
              </a:solidFill>
            </a:endParaRPr>
          </a:p>
        </p:txBody>
      </p:sp>
      <p:cxnSp>
        <p:nvCxnSpPr>
          <p:cNvPr id="5" name="直線コネクタ 4"/>
          <p:cNvCxnSpPr/>
          <p:nvPr/>
        </p:nvCxnSpPr>
        <p:spPr>
          <a:xfrm flipH="1">
            <a:off x="5967046" y="1434488"/>
            <a:ext cx="1074828" cy="3302368"/>
          </a:xfrm>
          <a:prstGeom prst="line">
            <a:avLst/>
          </a:prstGeom>
          <a:ln w="762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H="1">
            <a:off x="4888523" y="4736856"/>
            <a:ext cx="1078523" cy="1784524"/>
          </a:xfrm>
          <a:prstGeom prst="line">
            <a:avLst/>
          </a:prstGeom>
          <a:ln w="762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正方形/長方形 13"/>
          <p:cNvSpPr/>
          <p:nvPr/>
        </p:nvSpPr>
        <p:spPr>
          <a:xfrm rot="1800000">
            <a:off x="5743659" y="4601467"/>
            <a:ext cx="321161" cy="56085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1194205" y="3810284"/>
            <a:ext cx="2236510" cy="400110"/>
          </a:xfrm>
          <a:prstGeom prst="wedgeRectCallout">
            <a:avLst>
              <a:gd name="adj1" fmla="val 30012"/>
              <a:gd name="adj2" fmla="val -110368"/>
            </a:avLst>
          </a:prstGeom>
          <a:solidFill>
            <a:srgbClr val="002060"/>
          </a:solidFill>
          <a:ln>
            <a:solidFill>
              <a:schemeClr val="tx2"/>
            </a:solidFill>
          </a:ln>
        </p:spPr>
        <p:txBody>
          <a:bodyPr wrap="none" rtlCol="0">
            <a:spAutoFit/>
          </a:bodyPr>
          <a:lstStyle/>
          <a:p>
            <a:r>
              <a:rPr kumimoji="1" lang="ja-JP" altLang="en-US" sz="2000" b="1" dirty="0" smtClean="0">
                <a:solidFill>
                  <a:schemeClr val="bg1"/>
                </a:solidFill>
              </a:rPr>
              <a:t>土浦ニューウェイ</a:t>
            </a:r>
            <a:endParaRPr kumimoji="1" lang="ja-JP" altLang="en-US" sz="2000" b="1" dirty="0">
              <a:solidFill>
                <a:schemeClr val="bg1"/>
              </a:solidFill>
            </a:endParaRPr>
          </a:p>
        </p:txBody>
      </p:sp>
      <p:sp>
        <p:nvSpPr>
          <p:cNvPr id="30" name="テキスト ボックス 29"/>
          <p:cNvSpPr txBox="1"/>
          <p:nvPr/>
        </p:nvSpPr>
        <p:spPr>
          <a:xfrm>
            <a:off x="6103906" y="5041280"/>
            <a:ext cx="2761597" cy="862873"/>
          </a:xfrm>
          <a:prstGeom prst="wedgeRectCallout">
            <a:avLst>
              <a:gd name="adj1" fmla="val -38983"/>
              <a:gd name="adj2" fmla="val -86228"/>
            </a:avLst>
          </a:prstGeom>
          <a:solidFill>
            <a:srgbClr val="965F16"/>
          </a:solidFill>
          <a:ln>
            <a:solidFill>
              <a:srgbClr val="965F16"/>
            </a:solidFill>
          </a:ln>
        </p:spPr>
        <p:txBody>
          <a:bodyPr wrap="none" rtlCol="0" anchor="t">
            <a:noAutofit/>
          </a:bodyPr>
          <a:lstStyle/>
          <a:p>
            <a:r>
              <a:rPr kumimoji="1" lang="ja-JP" altLang="en-US" sz="2800" b="1" dirty="0" smtClean="0">
                <a:solidFill>
                  <a:schemeClr val="bg1"/>
                </a:solidFill>
              </a:rPr>
              <a:t>・モール</a:t>
            </a:r>
            <a:r>
              <a:rPr kumimoji="1" lang="en-US" altLang="ja-JP" sz="2800" b="1" dirty="0" smtClean="0">
                <a:solidFill>
                  <a:schemeClr val="bg1"/>
                </a:solidFill>
              </a:rPr>
              <a:t>505</a:t>
            </a:r>
            <a:r>
              <a:rPr kumimoji="1" lang="ja-JP" altLang="en-US" sz="2800" b="1" dirty="0" smtClean="0">
                <a:solidFill>
                  <a:schemeClr val="bg1"/>
                </a:solidFill>
              </a:rPr>
              <a:t>の</a:t>
            </a:r>
            <a:endParaRPr kumimoji="1" lang="en-US" altLang="ja-JP" sz="2800" b="1" dirty="0" smtClean="0">
              <a:solidFill>
                <a:schemeClr val="bg1"/>
              </a:solidFill>
            </a:endParaRPr>
          </a:p>
          <a:p>
            <a:r>
              <a:rPr kumimoji="1" lang="ja-JP" altLang="en-US" sz="2800" b="1" dirty="0" smtClean="0">
                <a:solidFill>
                  <a:schemeClr val="bg1"/>
                </a:solidFill>
              </a:rPr>
              <a:t>　手前まで縮小</a:t>
            </a:r>
            <a:endParaRPr kumimoji="1" lang="en-US" altLang="ja-JP" sz="2800" b="1" dirty="0" smtClean="0">
              <a:solidFill>
                <a:schemeClr val="bg1"/>
              </a:solidFill>
            </a:endParaRPr>
          </a:p>
          <a:p>
            <a:endParaRPr kumimoji="1" lang="ja-JP" altLang="en-US" sz="2800" b="1" dirty="0" smtClean="0">
              <a:solidFill>
                <a:schemeClr val="bg1"/>
              </a:solidFill>
            </a:endParaRPr>
          </a:p>
        </p:txBody>
      </p:sp>
      <p:sp>
        <p:nvSpPr>
          <p:cNvPr id="21" name="四角形吹き出し 20"/>
          <p:cNvSpPr/>
          <p:nvPr/>
        </p:nvSpPr>
        <p:spPr>
          <a:xfrm>
            <a:off x="4267489" y="5186842"/>
            <a:ext cx="1079536" cy="339969"/>
          </a:xfrm>
          <a:prstGeom prst="wedgeRectCallout">
            <a:avLst>
              <a:gd name="adj1" fmla="val 72557"/>
              <a:gd name="adj2" fmla="val -10646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b="1" dirty="0" smtClean="0">
                <a:solidFill>
                  <a:schemeClr val="bg1"/>
                </a:solidFill>
              </a:rPr>
              <a:t>土浦駅</a:t>
            </a:r>
            <a:endParaRPr kumimoji="1" lang="ja-JP" altLang="en-US" b="1" dirty="0">
              <a:solidFill>
                <a:schemeClr val="bg1"/>
              </a:solidFill>
            </a:endParaRPr>
          </a:p>
        </p:txBody>
      </p:sp>
    </p:spTree>
    <p:extLst>
      <p:ext uri="{BB962C8B-B14F-4D97-AF65-F5344CB8AC3E}">
        <p14:creationId xmlns:p14="http://schemas.microsoft.com/office/powerpoint/2010/main" val="15817617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b="6183"/>
          <a:stretch/>
        </p:blipFill>
        <p:spPr>
          <a:xfrm>
            <a:off x="358390" y="1688589"/>
            <a:ext cx="7758517" cy="4857913"/>
          </a:xfrm>
          <a:prstGeom prst="rect">
            <a:avLst/>
          </a:prstGeom>
        </p:spPr>
      </p:pic>
      <p:sp>
        <p:nvSpPr>
          <p:cNvPr id="2" name="タイトル 1"/>
          <p:cNvSpPr>
            <a:spLocks noGrp="1"/>
          </p:cNvSpPr>
          <p:nvPr>
            <p:ph type="title"/>
          </p:nvPr>
        </p:nvSpPr>
        <p:spPr/>
        <p:txBody>
          <a:bodyPr/>
          <a:lstStyle/>
          <a:p>
            <a:r>
              <a:rPr kumimoji="1" lang="ja-JP" altLang="en-US" dirty="0" smtClean="0"/>
              <a:t>効果</a:t>
            </a:r>
            <a:endParaRPr kumimoji="1" lang="ja-JP" altLang="en-US" dirty="0"/>
          </a:p>
        </p:txBody>
      </p:sp>
      <p:sp>
        <p:nvSpPr>
          <p:cNvPr id="8" name="正方形/長方形 7"/>
          <p:cNvSpPr/>
          <p:nvPr/>
        </p:nvSpPr>
        <p:spPr>
          <a:xfrm>
            <a:off x="212271" y="1439056"/>
            <a:ext cx="8758465" cy="5157687"/>
          </a:xfrm>
          <a:prstGeom prst="rect">
            <a:avLst/>
          </a:prstGeom>
          <a:noFill/>
          <a:ln w="57150">
            <a:solidFill>
              <a:srgbClr val="FEC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2400" dirty="0" smtClean="0">
              <a:solidFill>
                <a:srgbClr val="965F16"/>
              </a:solidFill>
            </a:endParaRPr>
          </a:p>
        </p:txBody>
      </p:sp>
      <p:sp>
        <p:nvSpPr>
          <p:cNvPr id="7" name="テキスト ボックス 6"/>
          <p:cNvSpPr txBox="1"/>
          <p:nvPr/>
        </p:nvSpPr>
        <p:spPr>
          <a:xfrm>
            <a:off x="232367" y="1434488"/>
            <a:ext cx="3775393" cy="1258470"/>
          </a:xfrm>
          <a:prstGeom prst="rect">
            <a:avLst/>
          </a:prstGeom>
          <a:solidFill>
            <a:srgbClr val="FCBF6E"/>
          </a:solidFill>
          <a:ln>
            <a:noFill/>
          </a:ln>
        </p:spPr>
        <p:txBody>
          <a:bodyPr wrap="square" rtlCol="0" anchor="t" anchorCtr="1">
            <a:noAutofit/>
          </a:bodyPr>
          <a:lstStyle/>
          <a:p>
            <a:pPr algn="ctr"/>
            <a:r>
              <a:rPr kumimoji="1" lang="en-US" altLang="ja-JP" sz="2800" dirty="0" smtClean="0">
                <a:solidFill>
                  <a:schemeClr val="bg1"/>
                </a:solidFill>
              </a:rPr>
              <a:t>JICA-STRADA</a:t>
            </a:r>
          </a:p>
          <a:p>
            <a:pPr algn="ctr"/>
            <a:r>
              <a:rPr kumimoji="1" lang="ja-JP" altLang="en-US" sz="2800" dirty="0" smtClean="0">
                <a:solidFill>
                  <a:schemeClr val="bg1"/>
                </a:solidFill>
              </a:rPr>
              <a:t>交通量・混雑度の予測</a:t>
            </a:r>
            <a:endParaRPr kumimoji="1" lang="en-US" altLang="ja-JP" sz="2800" dirty="0" smtClean="0">
              <a:solidFill>
                <a:schemeClr val="bg1"/>
              </a:solidFill>
            </a:endParaRPr>
          </a:p>
          <a:p>
            <a:pPr algn="ctr"/>
            <a:r>
              <a:rPr kumimoji="1" lang="ja-JP" altLang="en-US" sz="2800" dirty="0" smtClean="0">
                <a:solidFill>
                  <a:schemeClr val="bg1"/>
                </a:solidFill>
              </a:rPr>
              <a:t>（ニューウェイ縮小）</a:t>
            </a:r>
            <a:endParaRPr kumimoji="1" lang="en-US" altLang="ja-JP" sz="2800" dirty="0" smtClean="0">
              <a:solidFill>
                <a:schemeClr val="bg1"/>
              </a:solidFill>
            </a:endParaRPr>
          </a:p>
          <a:p>
            <a:pPr algn="ctr"/>
            <a:endParaRPr kumimoji="1" lang="ja-JP" altLang="en-US" sz="2800" dirty="0">
              <a:solidFill>
                <a:schemeClr val="bg1"/>
              </a:solidFill>
            </a:endParaRPr>
          </a:p>
        </p:txBody>
      </p:sp>
      <p:cxnSp>
        <p:nvCxnSpPr>
          <p:cNvPr id="6" name="直線コネクタ 5"/>
          <p:cNvCxnSpPr/>
          <p:nvPr/>
        </p:nvCxnSpPr>
        <p:spPr>
          <a:xfrm flipH="1">
            <a:off x="5967046" y="1434488"/>
            <a:ext cx="1074828" cy="3302368"/>
          </a:xfrm>
          <a:prstGeom prst="line">
            <a:avLst/>
          </a:prstGeom>
          <a:ln w="762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H="1">
            <a:off x="4888523" y="4736856"/>
            <a:ext cx="1078523" cy="1784524"/>
          </a:xfrm>
          <a:prstGeom prst="line">
            <a:avLst/>
          </a:prstGeom>
          <a:ln w="762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rot="1800000">
            <a:off x="5743659" y="4601467"/>
            <a:ext cx="321161" cy="56085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1" name="四角形吹き出し 10"/>
          <p:cNvSpPr/>
          <p:nvPr/>
        </p:nvSpPr>
        <p:spPr>
          <a:xfrm>
            <a:off x="4267489" y="5186842"/>
            <a:ext cx="1079536" cy="339969"/>
          </a:xfrm>
          <a:prstGeom prst="wedgeRectCallout">
            <a:avLst>
              <a:gd name="adj1" fmla="val 72557"/>
              <a:gd name="adj2" fmla="val -10646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b="1" dirty="0" smtClean="0">
                <a:solidFill>
                  <a:schemeClr val="bg1"/>
                </a:solidFill>
              </a:rPr>
              <a:t>土浦駅</a:t>
            </a:r>
            <a:endParaRPr kumimoji="1" lang="ja-JP" altLang="en-US" b="1" dirty="0">
              <a:solidFill>
                <a:schemeClr val="bg1"/>
              </a:solidFill>
            </a:endParaRPr>
          </a:p>
        </p:txBody>
      </p:sp>
      <p:sp>
        <p:nvSpPr>
          <p:cNvPr id="12" name="テキスト ボックス 11"/>
          <p:cNvSpPr txBox="1"/>
          <p:nvPr/>
        </p:nvSpPr>
        <p:spPr>
          <a:xfrm>
            <a:off x="1194205" y="3810284"/>
            <a:ext cx="2236510" cy="400110"/>
          </a:xfrm>
          <a:prstGeom prst="wedgeRectCallout">
            <a:avLst>
              <a:gd name="adj1" fmla="val 30012"/>
              <a:gd name="adj2" fmla="val -110368"/>
            </a:avLst>
          </a:prstGeom>
          <a:solidFill>
            <a:srgbClr val="002060"/>
          </a:solidFill>
          <a:ln>
            <a:solidFill>
              <a:schemeClr val="tx2"/>
            </a:solidFill>
          </a:ln>
        </p:spPr>
        <p:txBody>
          <a:bodyPr wrap="none" rtlCol="0">
            <a:spAutoFit/>
          </a:bodyPr>
          <a:lstStyle/>
          <a:p>
            <a:r>
              <a:rPr kumimoji="1" lang="ja-JP" altLang="en-US" sz="2000" b="1" dirty="0" smtClean="0">
                <a:solidFill>
                  <a:schemeClr val="bg1"/>
                </a:solidFill>
              </a:rPr>
              <a:t>土浦ニューウェイ</a:t>
            </a:r>
            <a:endParaRPr kumimoji="1" lang="ja-JP" altLang="en-US" sz="2000" b="1" dirty="0">
              <a:solidFill>
                <a:schemeClr val="bg1"/>
              </a:solidFill>
            </a:endParaRPr>
          </a:p>
        </p:txBody>
      </p:sp>
      <p:cxnSp>
        <p:nvCxnSpPr>
          <p:cNvPr id="5" name="直線コネクタ 4"/>
          <p:cNvCxnSpPr/>
          <p:nvPr/>
        </p:nvCxnSpPr>
        <p:spPr>
          <a:xfrm>
            <a:off x="302467" y="6171290"/>
            <a:ext cx="463826" cy="0"/>
          </a:xfrm>
          <a:prstGeom prst="line">
            <a:avLst/>
          </a:prstGeom>
          <a:ln w="57150">
            <a:solidFill>
              <a:srgbClr val="0000DE"/>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302467" y="6429708"/>
            <a:ext cx="463826" cy="0"/>
          </a:xfrm>
          <a:prstGeom prst="line">
            <a:avLst/>
          </a:prstGeom>
          <a:ln w="57150">
            <a:solidFill>
              <a:srgbClr val="048303"/>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739789" y="6007367"/>
            <a:ext cx="2980303" cy="307777"/>
          </a:xfrm>
          <a:prstGeom prst="rect">
            <a:avLst/>
          </a:prstGeom>
          <a:noFill/>
        </p:spPr>
        <p:txBody>
          <a:bodyPr wrap="none" rtlCol="0">
            <a:spAutoFit/>
          </a:bodyPr>
          <a:lstStyle/>
          <a:p>
            <a:r>
              <a:rPr kumimoji="1" lang="ja-JP" altLang="en-US" sz="1400" dirty="0" smtClean="0"/>
              <a:t>変化量</a:t>
            </a:r>
            <a:r>
              <a:rPr kumimoji="1" lang="en-US" altLang="ja-JP" sz="1400" dirty="0" smtClean="0"/>
              <a:t>1000</a:t>
            </a:r>
            <a:r>
              <a:rPr kumimoji="1" lang="ja-JP" altLang="en-US" sz="1400" dirty="0" smtClean="0"/>
              <a:t>以上</a:t>
            </a:r>
            <a:r>
              <a:rPr kumimoji="1" lang="en-US" altLang="ja-JP" sz="1400" dirty="0" smtClean="0"/>
              <a:t>OR</a:t>
            </a:r>
            <a:r>
              <a:rPr kumimoji="1" lang="ja-JP" altLang="en-US" sz="1400" dirty="0" smtClean="0"/>
              <a:t>変化率</a:t>
            </a:r>
            <a:r>
              <a:rPr kumimoji="1" lang="en-US" altLang="ja-JP" sz="1400" dirty="0" smtClean="0"/>
              <a:t>10%</a:t>
            </a:r>
            <a:r>
              <a:rPr kumimoji="1" lang="ja-JP" altLang="en-US" sz="1400" dirty="0" smtClean="0"/>
              <a:t>以上</a:t>
            </a:r>
            <a:endParaRPr kumimoji="1" lang="ja-JP" altLang="en-US" sz="1400" dirty="0"/>
          </a:p>
        </p:txBody>
      </p:sp>
      <p:sp>
        <p:nvSpPr>
          <p:cNvPr id="16" name="テキスト ボックス 15"/>
          <p:cNvSpPr txBox="1"/>
          <p:nvPr/>
        </p:nvSpPr>
        <p:spPr>
          <a:xfrm>
            <a:off x="739789" y="6294737"/>
            <a:ext cx="3098925" cy="307777"/>
          </a:xfrm>
          <a:prstGeom prst="rect">
            <a:avLst/>
          </a:prstGeom>
          <a:noFill/>
        </p:spPr>
        <p:txBody>
          <a:bodyPr wrap="none" rtlCol="0">
            <a:spAutoFit/>
          </a:bodyPr>
          <a:lstStyle/>
          <a:p>
            <a:r>
              <a:rPr kumimoji="1" lang="ja-JP" altLang="en-US" sz="1400" dirty="0" smtClean="0"/>
              <a:t>変化量</a:t>
            </a:r>
            <a:r>
              <a:rPr kumimoji="1" lang="en-US" altLang="ja-JP" sz="1400" dirty="0" smtClean="0"/>
              <a:t>-1000</a:t>
            </a:r>
            <a:r>
              <a:rPr kumimoji="1" lang="ja-JP" altLang="en-US" sz="1400" dirty="0"/>
              <a:t>以下</a:t>
            </a:r>
            <a:r>
              <a:rPr kumimoji="1" lang="en-US" altLang="ja-JP" sz="1400" dirty="0" smtClean="0"/>
              <a:t>OR</a:t>
            </a:r>
            <a:r>
              <a:rPr kumimoji="1" lang="ja-JP" altLang="en-US" sz="1400" dirty="0" smtClean="0"/>
              <a:t>変化率</a:t>
            </a:r>
            <a:r>
              <a:rPr kumimoji="1" lang="en-US" altLang="ja-JP" sz="1400" dirty="0" smtClean="0"/>
              <a:t>-10%</a:t>
            </a:r>
            <a:r>
              <a:rPr kumimoji="1" lang="ja-JP" altLang="en-US" sz="1400" dirty="0" smtClean="0"/>
              <a:t>以下</a:t>
            </a:r>
            <a:endParaRPr kumimoji="1" lang="ja-JP" altLang="en-US" sz="1400" dirty="0"/>
          </a:p>
        </p:txBody>
      </p:sp>
      <p:sp>
        <p:nvSpPr>
          <p:cNvPr id="18" name="円形吹き出し 17"/>
          <p:cNvSpPr/>
          <p:nvPr/>
        </p:nvSpPr>
        <p:spPr>
          <a:xfrm>
            <a:off x="3739379" y="2450120"/>
            <a:ext cx="2571620" cy="1245704"/>
          </a:xfrm>
          <a:prstGeom prst="wedgeEllipseCallout">
            <a:avLst>
              <a:gd name="adj1" fmla="val -43670"/>
              <a:gd name="adj2" fmla="val 57181"/>
            </a:avLst>
          </a:prstGeom>
          <a:solidFill>
            <a:srgbClr val="02780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2400" b="1" dirty="0" smtClean="0"/>
              <a:t>交通量</a:t>
            </a:r>
            <a:endParaRPr kumimoji="1" lang="en-US" altLang="ja-JP" sz="2400" b="1" dirty="0" smtClean="0"/>
          </a:p>
          <a:p>
            <a:pPr algn="ctr"/>
            <a:r>
              <a:rPr kumimoji="1" lang="en-US" altLang="ja-JP" sz="2400" b="1" dirty="0" smtClean="0"/>
              <a:t>21818</a:t>
            </a:r>
            <a:r>
              <a:rPr kumimoji="1" lang="ja-JP" altLang="en-US" sz="2400" b="1" dirty="0" smtClean="0"/>
              <a:t>→</a:t>
            </a:r>
            <a:r>
              <a:rPr kumimoji="1" lang="en-US" altLang="ja-JP" sz="2400" b="1" dirty="0" smtClean="0"/>
              <a:t>15364</a:t>
            </a:r>
          </a:p>
        </p:txBody>
      </p:sp>
      <p:sp>
        <p:nvSpPr>
          <p:cNvPr id="19" name="円形吹き出し 18"/>
          <p:cNvSpPr/>
          <p:nvPr/>
        </p:nvSpPr>
        <p:spPr>
          <a:xfrm>
            <a:off x="5989620" y="3085672"/>
            <a:ext cx="2571620" cy="1245704"/>
          </a:xfrm>
          <a:prstGeom prst="wedgeEllipseCallout">
            <a:avLst>
              <a:gd name="adj1" fmla="val -64155"/>
              <a:gd name="adj2" fmla="val 58777"/>
            </a:avLst>
          </a:prstGeom>
          <a:solidFill>
            <a:srgbClr val="02780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2400" b="1" dirty="0" smtClean="0"/>
              <a:t>混雑</a:t>
            </a:r>
            <a:r>
              <a:rPr kumimoji="1" lang="ja-JP" altLang="en-US" sz="2400" b="1" dirty="0"/>
              <a:t>度</a:t>
            </a:r>
            <a:endParaRPr kumimoji="1" lang="en-US" altLang="ja-JP" sz="2400" b="1" dirty="0" smtClean="0"/>
          </a:p>
          <a:p>
            <a:pPr algn="ctr"/>
            <a:r>
              <a:rPr kumimoji="1" lang="en-US" altLang="ja-JP" sz="2400" b="1" dirty="0" smtClean="0"/>
              <a:t>1.3</a:t>
            </a:r>
            <a:r>
              <a:rPr kumimoji="1" lang="en-US" altLang="ja-JP" sz="2400" b="1" dirty="0"/>
              <a:t>5</a:t>
            </a:r>
            <a:r>
              <a:rPr kumimoji="1" lang="ja-JP" altLang="en-US" sz="2400" b="1" dirty="0" smtClean="0"/>
              <a:t>→</a:t>
            </a:r>
            <a:r>
              <a:rPr kumimoji="1" lang="en-US" altLang="ja-JP" sz="2400" b="1" dirty="0" smtClean="0"/>
              <a:t>1.13</a:t>
            </a:r>
          </a:p>
        </p:txBody>
      </p:sp>
      <p:sp>
        <p:nvSpPr>
          <p:cNvPr id="20" name="円形吹き出し 19"/>
          <p:cNvSpPr/>
          <p:nvPr/>
        </p:nvSpPr>
        <p:spPr>
          <a:xfrm>
            <a:off x="2289252" y="4363546"/>
            <a:ext cx="1905177" cy="993280"/>
          </a:xfrm>
          <a:prstGeom prst="wedgeEllipseCallout">
            <a:avLst>
              <a:gd name="adj1" fmla="val 38268"/>
              <a:gd name="adj2" fmla="val -66440"/>
            </a:avLst>
          </a:prstGeom>
          <a:solidFill>
            <a:srgbClr val="1011D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2400" b="1" dirty="0" smtClean="0"/>
              <a:t>交通量</a:t>
            </a:r>
            <a:endParaRPr kumimoji="1" lang="en-US" altLang="ja-JP" sz="2400" b="1" dirty="0" smtClean="0"/>
          </a:p>
          <a:p>
            <a:pPr algn="ctr"/>
            <a:r>
              <a:rPr kumimoji="1" lang="en-US" altLang="ja-JP" sz="2400" b="1" dirty="0" smtClean="0"/>
              <a:t>701</a:t>
            </a:r>
            <a:r>
              <a:rPr kumimoji="1" lang="en-US" altLang="ja-JP" sz="2400" b="1" dirty="0"/>
              <a:t>1</a:t>
            </a:r>
            <a:endParaRPr kumimoji="1" lang="en-US" altLang="ja-JP" sz="2400" b="1" dirty="0" smtClean="0"/>
          </a:p>
        </p:txBody>
      </p:sp>
      <p:sp>
        <p:nvSpPr>
          <p:cNvPr id="21" name="テキスト ボックス 20"/>
          <p:cNvSpPr txBox="1"/>
          <p:nvPr/>
        </p:nvSpPr>
        <p:spPr>
          <a:xfrm>
            <a:off x="4770783" y="5602546"/>
            <a:ext cx="4155681" cy="954107"/>
          </a:xfrm>
          <a:prstGeom prst="rect">
            <a:avLst/>
          </a:prstGeom>
          <a:solidFill>
            <a:srgbClr val="965F16"/>
          </a:solidFill>
          <a:ln>
            <a:solidFill>
              <a:srgbClr val="965F16"/>
            </a:solidFill>
          </a:ln>
        </p:spPr>
        <p:txBody>
          <a:bodyPr wrap="square" rtlCol="0">
            <a:spAutoFit/>
          </a:bodyPr>
          <a:lstStyle/>
          <a:p>
            <a:r>
              <a:rPr kumimoji="1" lang="ja-JP" altLang="en-US" sz="2800" b="1" dirty="0">
                <a:solidFill>
                  <a:schemeClr val="bg1"/>
                </a:solidFill>
              </a:rPr>
              <a:t>■</a:t>
            </a:r>
            <a:r>
              <a:rPr kumimoji="1" lang="ja-JP" altLang="en-US" sz="2800" b="1" dirty="0" smtClean="0">
                <a:solidFill>
                  <a:schemeClr val="bg1"/>
                </a:solidFill>
              </a:rPr>
              <a:t>高架道路の利便性向上</a:t>
            </a:r>
            <a:endParaRPr kumimoji="1" lang="en-US" altLang="ja-JP" sz="2800" b="1" dirty="0" smtClean="0">
              <a:solidFill>
                <a:schemeClr val="bg1"/>
              </a:solidFill>
            </a:endParaRPr>
          </a:p>
          <a:p>
            <a:r>
              <a:rPr kumimoji="1" lang="ja-JP" altLang="en-US" sz="2800" b="1" dirty="0">
                <a:solidFill>
                  <a:schemeClr val="bg1"/>
                </a:solidFill>
              </a:rPr>
              <a:t>■</a:t>
            </a:r>
            <a:r>
              <a:rPr kumimoji="1" lang="ja-JP" altLang="en-US" sz="2800" b="1" dirty="0" smtClean="0">
                <a:solidFill>
                  <a:schemeClr val="bg1"/>
                </a:solidFill>
              </a:rPr>
              <a:t>市街地の混雑緩和</a:t>
            </a:r>
            <a:endParaRPr kumimoji="1" lang="ja-JP" altLang="en-US" sz="2800" b="1" dirty="0">
              <a:solidFill>
                <a:schemeClr val="bg1"/>
              </a:solidFill>
            </a:endParaRPr>
          </a:p>
        </p:txBody>
      </p:sp>
    </p:spTree>
    <p:extLst>
      <p:ext uri="{BB962C8B-B14F-4D97-AF65-F5344CB8AC3E}">
        <p14:creationId xmlns:p14="http://schemas.microsoft.com/office/powerpoint/2010/main" val="1411175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2354" y="1700864"/>
            <a:ext cx="4052705" cy="2699686"/>
          </a:xfrm>
          <a:prstGeom prst="rect">
            <a:avLst/>
          </a:prstGeom>
        </p:spPr>
      </p:pic>
      <p:sp>
        <p:nvSpPr>
          <p:cNvPr id="2" name="タイトル 1"/>
          <p:cNvSpPr>
            <a:spLocks noGrp="1"/>
          </p:cNvSpPr>
          <p:nvPr>
            <p:ph type="title"/>
          </p:nvPr>
        </p:nvSpPr>
        <p:spPr/>
        <p:txBody>
          <a:bodyPr/>
          <a:lstStyle/>
          <a:p>
            <a:r>
              <a:rPr kumimoji="1" lang="ja-JP" altLang="en-US" dirty="0" smtClean="0"/>
              <a:t>具体案</a:t>
            </a:r>
            <a:endParaRPr kumimoji="1" lang="ja-JP" altLang="en-US" dirty="0"/>
          </a:p>
        </p:txBody>
      </p:sp>
      <p:sp>
        <p:nvSpPr>
          <p:cNvPr id="5" name="正方形/長方形 4"/>
          <p:cNvSpPr/>
          <p:nvPr/>
        </p:nvSpPr>
        <p:spPr>
          <a:xfrm>
            <a:off x="212271" y="1439056"/>
            <a:ext cx="8758465" cy="5157687"/>
          </a:xfrm>
          <a:prstGeom prst="rect">
            <a:avLst/>
          </a:prstGeom>
          <a:noFill/>
          <a:ln w="57150">
            <a:solidFill>
              <a:srgbClr val="FBE58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3200" b="1" dirty="0" smtClean="0">
                <a:solidFill>
                  <a:srgbClr val="965F16"/>
                </a:solidFill>
              </a:rPr>
              <a:t>1F</a:t>
            </a:r>
          </a:p>
          <a:p>
            <a:r>
              <a:rPr lang="ja-JP" altLang="en-US" sz="2200" dirty="0" smtClean="0">
                <a:solidFill>
                  <a:srgbClr val="965F16"/>
                </a:solidFill>
              </a:rPr>
              <a:t>○</a:t>
            </a:r>
            <a:r>
              <a:rPr lang="ja-JP" altLang="en-US" sz="2200" u="sng" dirty="0" smtClean="0">
                <a:solidFill>
                  <a:srgbClr val="965F16"/>
                </a:solidFill>
              </a:rPr>
              <a:t>まちの自転車や</a:t>
            </a:r>
            <a:r>
              <a:rPr lang="ja-JP" altLang="en-US" sz="2200" u="sng" dirty="0" err="1" smtClean="0">
                <a:solidFill>
                  <a:srgbClr val="965F16"/>
                </a:solidFill>
              </a:rPr>
              <a:t>さん</a:t>
            </a:r>
            <a:endParaRPr lang="en-US" altLang="ja-JP" sz="2200" u="sng" dirty="0" smtClean="0">
              <a:solidFill>
                <a:srgbClr val="965F16"/>
              </a:solidFill>
            </a:endParaRPr>
          </a:p>
          <a:p>
            <a:endParaRPr lang="en-US" altLang="ja-JP" sz="1100" dirty="0" smtClean="0">
              <a:solidFill>
                <a:srgbClr val="965F16"/>
              </a:solidFill>
            </a:endParaRPr>
          </a:p>
          <a:p>
            <a:r>
              <a:rPr lang="ja-JP" altLang="en-US" sz="2200" dirty="0" smtClean="0">
                <a:solidFill>
                  <a:srgbClr val="965F16"/>
                </a:solidFill>
              </a:rPr>
              <a:t>　・自転車の販売、修理、</a:t>
            </a:r>
            <a:endParaRPr lang="en-US" altLang="ja-JP" sz="2200" dirty="0" smtClean="0">
              <a:solidFill>
                <a:srgbClr val="965F16"/>
              </a:solidFill>
            </a:endParaRPr>
          </a:p>
          <a:p>
            <a:r>
              <a:rPr lang="ja-JP" altLang="en-US" sz="2200" dirty="0">
                <a:solidFill>
                  <a:srgbClr val="965F16"/>
                </a:solidFill>
              </a:rPr>
              <a:t>　</a:t>
            </a:r>
            <a:r>
              <a:rPr lang="ja-JP" altLang="en-US" sz="2200" dirty="0" smtClean="0">
                <a:solidFill>
                  <a:srgbClr val="965F16"/>
                </a:solidFill>
              </a:rPr>
              <a:t>　レンタルを行う。</a:t>
            </a:r>
            <a:endParaRPr lang="en-US" altLang="ja-JP" sz="2200" dirty="0">
              <a:solidFill>
                <a:srgbClr val="965F16"/>
              </a:solidFill>
            </a:endParaRPr>
          </a:p>
          <a:p>
            <a:endParaRPr lang="en-US" altLang="ja-JP" sz="2200" dirty="0" smtClean="0">
              <a:solidFill>
                <a:srgbClr val="965F16"/>
              </a:solidFill>
            </a:endParaRPr>
          </a:p>
          <a:p>
            <a:endParaRPr lang="en-US" altLang="ja-JP" sz="2200" dirty="0">
              <a:solidFill>
                <a:srgbClr val="965F16"/>
              </a:solidFill>
            </a:endParaRPr>
          </a:p>
          <a:p>
            <a:endParaRPr lang="en-US" altLang="ja-JP" sz="2200" dirty="0" smtClean="0">
              <a:solidFill>
                <a:srgbClr val="965F16"/>
              </a:solidFill>
            </a:endParaRPr>
          </a:p>
          <a:p>
            <a:r>
              <a:rPr lang="ja-JP" altLang="en-US" sz="2200" dirty="0" smtClean="0">
                <a:solidFill>
                  <a:srgbClr val="965F16"/>
                </a:solidFill>
              </a:rPr>
              <a:t>○</a:t>
            </a:r>
            <a:r>
              <a:rPr lang="ja-JP" altLang="en-US" sz="2200" u="sng" dirty="0" smtClean="0">
                <a:solidFill>
                  <a:srgbClr val="965F16"/>
                </a:solidFill>
              </a:rPr>
              <a:t>コンセプト飲食店街</a:t>
            </a:r>
            <a:endParaRPr lang="en-US" altLang="ja-JP" sz="2200" u="sng" dirty="0" smtClean="0">
              <a:solidFill>
                <a:srgbClr val="965F16"/>
              </a:solidFill>
            </a:endParaRPr>
          </a:p>
          <a:p>
            <a:r>
              <a:rPr lang="ja-JP" altLang="en-US" sz="2200" dirty="0" smtClean="0">
                <a:solidFill>
                  <a:srgbClr val="965F16"/>
                </a:solidFill>
              </a:rPr>
              <a:t>　・テクノロジー、れんこん、自転車のような、</a:t>
            </a:r>
            <a:endParaRPr lang="en-US" altLang="ja-JP" sz="2200" dirty="0" smtClean="0">
              <a:solidFill>
                <a:srgbClr val="965F16"/>
              </a:solidFill>
            </a:endParaRPr>
          </a:p>
          <a:p>
            <a:r>
              <a:rPr lang="ja-JP" altLang="en-US" sz="2200" dirty="0">
                <a:solidFill>
                  <a:srgbClr val="965F16"/>
                </a:solidFill>
              </a:rPr>
              <a:t>　</a:t>
            </a:r>
            <a:r>
              <a:rPr lang="ja-JP" altLang="en-US" sz="2200" dirty="0" smtClean="0">
                <a:solidFill>
                  <a:srgbClr val="965F16"/>
                </a:solidFill>
              </a:rPr>
              <a:t>　何かしらのコンセプトを持った飲食店が立ち並ぶ。</a:t>
            </a:r>
            <a:endParaRPr lang="en-US" altLang="ja-JP" sz="2200" dirty="0" smtClean="0">
              <a:solidFill>
                <a:srgbClr val="965F16"/>
              </a:solidFill>
            </a:endParaRPr>
          </a:p>
          <a:p>
            <a:endParaRPr lang="en-US" altLang="ja-JP" sz="2200" dirty="0" smtClean="0">
              <a:solidFill>
                <a:srgbClr val="965F16"/>
              </a:solidFill>
            </a:endParaRPr>
          </a:p>
          <a:p>
            <a:r>
              <a:rPr lang="ja-JP" altLang="en-US" sz="2200" dirty="0">
                <a:solidFill>
                  <a:srgbClr val="965F16"/>
                </a:solidFill>
              </a:rPr>
              <a:t>　</a:t>
            </a:r>
            <a:r>
              <a:rPr lang="ja-JP" altLang="en-US" sz="2200" dirty="0" smtClean="0">
                <a:solidFill>
                  <a:srgbClr val="965F16"/>
                </a:solidFill>
              </a:rPr>
              <a:t>・市民が企画から運営まで携わる期間限定カフェなど。</a:t>
            </a:r>
            <a:endParaRPr lang="en-US" altLang="ja-JP" sz="2200" dirty="0" smtClean="0">
              <a:solidFill>
                <a:srgbClr val="965F16"/>
              </a:solidFill>
            </a:endParaRPr>
          </a:p>
          <a:p>
            <a:endParaRPr lang="en-US" altLang="ja-JP" sz="2200" dirty="0">
              <a:solidFill>
                <a:srgbClr val="965F16"/>
              </a:solidFill>
            </a:endParaRPr>
          </a:p>
        </p:txBody>
      </p:sp>
      <p:sp>
        <p:nvSpPr>
          <p:cNvPr id="6" name="正方形/長方形 5"/>
          <p:cNvSpPr/>
          <p:nvPr/>
        </p:nvSpPr>
        <p:spPr>
          <a:xfrm>
            <a:off x="4714845" y="4154329"/>
            <a:ext cx="3800505" cy="246221"/>
          </a:xfrm>
          <a:prstGeom prst="rect">
            <a:avLst/>
          </a:prstGeom>
        </p:spPr>
        <p:txBody>
          <a:bodyPr wrap="square">
            <a:spAutoFit/>
          </a:bodyPr>
          <a:lstStyle/>
          <a:p>
            <a:r>
              <a:rPr lang="en-US" altLang="ja-JP" sz="1000" dirty="0">
                <a:solidFill>
                  <a:schemeClr val="bg1"/>
                </a:solidFill>
              </a:rPr>
              <a:t>http://</a:t>
            </a:r>
            <a:r>
              <a:rPr lang="en-US" altLang="ja-JP" sz="1000" dirty="0" smtClean="0">
                <a:solidFill>
                  <a:schemeClr val="bg1"/>
                </a:solidFill>
              </a:rPr>
              <a:t>aliceswonderlondon.blogspot.jp/2012/12/cafe.html</a:t>
            </a:r>
            <a:endParaRPr lang="ja-JP" altLang="en-US" sz="1000" dirty="0">
              <a:solidFill>
                <a:schemeClr val="bg1"/>
              </a:solidFill>
            </a:endParaRPr>
          </a:p>
        </p:txBody>
      </p:sp>
    </p:spTree>
    <p:extLst>
      <p:ext uri="{BB962C8B-B14F-4D97-AF65-F5344CB8AC3E}">
        <p14:creationId xmlns:p14="http://schemas.microsoft.com/office/powerpoint/2010/main" val="21149230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具体案</a:t>
            </a:r>
            <a:endParaRPr kumimoji="1" lang="ja-JP" altLang="en-US" dirty="0"/>
          </a:p>
        </p:txBody>
      </p:sp>
      <p:sp>
        <p:nvSpPr>
          <p:cNvPr id="5" name="正方形/長方形 4"/>
          <p:cNvSpPr/>
          <p:nvPr/>
        </p:nvSpPr>
        <p:spPr>
          <a:xfrm>
            <a:off x="212271" y="1439056"/>
            <a:ext cx="8758465" cy="5157687"/>
          </a:xfrm>
          <a:prstGeom prst="rect">
            <a:avLst/>
          </a:prstGeom>
          <a:noFill/>
          <a:ln w="57150">
            <a:solidFill>
              <a:srgbClr val="FBE58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3200" b="1" dirty="0" smtClean="0">
                <a:solidFill>
                  <a:srgbClr val="965F16"/>
                </a:solidFill>
              </a:rPr>
              <a:t>2F</a:t>
            </a:r>
          </a:p>
          <a:p>
            <a:r>
              <a:rPr lang="ja-JP" altLang="en-US" sz="2200" dirty="0" smtClean="0">
                <a:solidFill>
                  <a:srgbClr val="965F16"/>
                </a:solidFill>
              </a:rPr>
              <a:t>○</a:t>
            </a:r>
            <a:r>
              <a:rPr lang="ja-JP" altLang="en-US" sz="2200" u="sng" dirty="0" smtClean="0">
                <a:solidFill>
                  <a:srgbClr val="965F16"/>
                </a:solidFill>
              </a:rPr>
              <a:t>シェアオフィス</a:t>
            </a:r>
            <a:endParaRPr lang="en-US" altLang="ja-JP" sz="2200" u="sng" dirty="0" smtClean="0">
              <a:solidFill>
                <a:srgbClr val="965F16"/>
              </a:solidFill>
            </a:endParaRPr>
          </a:p>
          <a:p>
            <a:endParaRPr lang="en-US" altLang="ja-JP" sz="1100" dirty="0" smtClean="0">
              <a:solidFill>
                <a:srgbClr val="965F16"/>
              </a:solidFill>
            </a:endParaRPr>
          </a:p>
          <a:p>
            <a:r>
              <a:rPr lang="ja-JP" altLang="en-US" sz="2200" dirty="0">
                <a:solidFill>
                  <a:srgbClr val="965F16"/>
                </a:solidFill>
              </a:rPr>
              <a:t>　</a:t>
            </a:r>
            <a:r>
              <a:rPr lang="ja-JP" altLang="en-US" sz="2200" dirty="0" smtClean="0">
                <a:solidFill>
                  <a:srgbClr val="965F16"/>
                </a:solidFill>
              </a:rPr>
              <a:t>・執務エリア、会議室、ロッカー、</a:t>
            </a:r>
            <a:endParaRPr lang="en-US" altLang="ja-JP" sz="2200" dirty="0" smtClean="0">
              <a:solidFill>
                <a:srgbClr val="965F16"/>
              </a:solidFill>
            </a:endParaRPr>
          </a:p>
          <a:p>
            <a:r>
              <a:rPr lang="ja-JP" altLang="en-US" sz="2400" dirty="0">
                <a:solidFill>
                  <a:srgbClr val="965F16"/>
                </a:solidFill>
              </a:rPr>
              <a:t>　</a:t>
            </a:r>
            <a:r>
              <a:rPr lang="ja-JP" altLang="en-US" sz="2400" dirty="0" smtClean="0">
                <a:solidFill>
                  <a:srgbClr val="965F16"/>
                </a:solidFill>
              </a:rPr>
              <a:t>　</a:t>
            </a:r>
            <a:r>
              <a:rPr lang="ja-JP" altLang="en-US" sz="2200" dirty="0" smtClean="0">
                <a:solidFill>
                  <a:srgbClr val="965F16"/>
                </a:solidFill>
              </a:rPr>
              <a:t>応接スペース等を備える。</a:t>
            </a:r>
            <a:endParaRPr lang="en-US" altLang="ja-JP" sz="2200" dirty="0" smtClean="0">
              <a:solidFill>
                <a:srgbClr val="965F16"/>
              </a:solidFill>
            </a:endParaRPr>
          </a:p>
          <a:p>
            <a:endParaRPr lang="en-US" altLang="ja-JP" sz="1100" dirty="0" smtClean="0">
              <a:solidFill>
                <a:srgbClr val="965F16"/>
              </a:solidFill>
            </a:endParaRPr>
          </a:p>
          <a:p>
            <a:r>
              <a:rPr lang="ja-JP" altLang="en-US" sz="2200" dirty="0">
                <a:solidFill>
                  <a:srgbClr val="965F16"/>
                </a:solidFill>
              </a:rPr>
              <a:t>　</a:t>
            </a:r>
            <a:r>
              <a:rPr lang="ja-JP" altLang="en-US" sz="2200" dirty="0" smtClean="0">
                <a:solidFill>
                  <a:srgbClr val="965F16"/>
                </a:solidFill>
              </a:rPr>
              <a:t>・期間貸し、時間貸し</a:t>
            </a:r>
            <a:endParaRPr lang="en-US" altLang="ja-JP" sz="2200" dirty="0" smtClean="0">
              <a:solidFill>
                <a:srgbClr val="965F16"/>
              </a:solidFill>
            </a:endParaRPr>
          </a:p>
          <a:p>
            <a:r>
              <a:rPr lang="ja-JP" altLang="en-US" sz="2200" dirty="0">
                <a:solidFill>
                  <a:srgbClr val="965F16"/>
                </a:solidFill>
              </a:rPr>
              <a:t>　</a:t>
            </a:r>
            <a:r>
              <a:rPr lang="ja-JP" altLang="en-US" sz="2200" dirty="0" smtClean="0">
                <a:solidFill>
                  <a:srgbClr val="965F16"/>
                </a:solidFill>
              </a:rPr>
              <a:t>　どちらも利用できる。</a:t>
            </a:r>
            <a:endParaRPr lang="en-US" altLang="ja-JP" sz="2200" dirty="0" smtClean="0">
              <a:solidFill>
                <a:srgbClr val="965F16"/>
              </a:solidFill>
            </a:endParaRPr>
          </a:p>
          <a:p>
            <a:endParaRPr lang="en-US" altLang="ja-JP" sz="2200" dirty="0" smtClean="0">
              <a:solidFill>
                <a:srgbClr val="965F16"/>
              </a:solidFill>
            </a:endParaRPr>
          </a:p>
          <a:p>
            <a:r>
              <a:rPr lang="en-US" altLang="ja-JP" sz="3200" b="1" dirty="0" smtClean="0">
                <a:solidFill>
                  <a:srgbClr val="965F16"/>
                </a:solidFill>
              </a:rPr>
              <a:t>3F</a:t>
            </a:r>
          </a:p>
          <a:p>
            <a:r>
              <a:rPr lang="ja-JP" altLang="en-US" sz="2200" dirty="0" smtClean="0">
                <a:solidFill>
                  <a:srgbClr val="965F16"/>
                </a:solidFill>
              </a:rPr>
              <a:t>○</a:t>
            </a:r>
            <a:r>
              <a:rPr lang="ja-JP" altLang="en-US" sz="2200" u="sng" dirty="0" smtClean="0">
                <a:solidFill>
                  <a:srgbClr val="965F16"/>
                </a:solidFill>
              </a:rPr>
              <a:t>賃貸アパート</a:t>
            </a:r>
            <a:endParaRPr lang="en-US" altLang="ja-JP" sz="2200" u="sng" dirty="0" smtClean="0">
              <a:solidFill>
                <a:srgbClr val="965F16"/>
              </a:solidFill>
            </a:endParaRPr>
          </a:p>
          <a:p>
            <a:endParaRPr lang="en-US" altLang="ja-JP" sz="1100" u="sng" dirty="0" smtClean="0">
              <a:solidFill>
                <a:srgbClr val="965F16"/>
              </a:solidFill>
            </a:endParaRPr>
          </a:p>
          <a:p>
            <a:r>
              <a:rPr lang="ja-JP" altLang="en-US" sz="2200" dirty="0">
                <a:solidFill>
                  <a:srgbClr val="965F16"/>
                </a:solidFill>
              </a:rPr>
              <a:t>　</a:t>
            </a:r>
            <a:r>
              <a:rPr lang="ja-JP" altLang="en-US" sz="2200" dirty="0" smtClean="0">
                <a:solidFill>
                  <a:srgbClr val="965F16"/>
                </a:solidFill>
              </a:rPr>
              <a:t>・単身用</a:t>
            </a:r>
            <a:r>
              <a:rPr lang="en-US" altLang="ja-JP" sz="2200" dirty="0" smtClean="0">
                <a:solidFill>
                  <a:srgbClr val="965F16"/>
                </a:solidFill>
              </a:rPr>
              <a:t>(27</a:t>
            </a:r>
            <a:r>
              <a:rPr lang="ja-JP" altLang="en-US" sz="2200" dirty="0" smtClean="0">
                <a:solidFill>
                  <a:srgbClr val="965F16"/>
                </a:solidFill>
              </a:rPr>
              <a:t>㎡</a:t>
            </a:r>
            <a:r>
              <a:rPr lang="en-US" altLang="ja-JP" sz="2200" dirty="0" smtClean="0">
                <a:solidFill>
                  <a:srgbClr val="965F16"/>
                </a:solidFill>
              </a:rPr>
              <a:t>)</a:t>
            </a:r>
            <a:r>
              <a:rPr lang="ja-JP" altLang="en-US" sz="2200" dirty="0" smtClean="0">
                <a:solidFill>
                  <a:srgbClr val="965F16"/>
                </a:solidFill>
              </a:rPr>
              <a:t>：</a:t>
            </a:r>
            <a:r>
              <a:rPr lang="en-US" altLang="ja-JP" sz="2200" dirty="0" smtClean="0">
                <a:solidFill>
                  <a:srgbClr val="965F16"/>
                </a:solidFill>
              </a:rPr>
              <a:t>42</a:t>
            </a:r>
            <a:r>
              <a:rPr lang="ja-JP" altLang="en-US" sz="2200" dirty="0" smtClean="0">
                <a:solidFill>
                  <a:srgbClr val="965F16"/>
                </a:solidFill>
              </a:rPr>
              <a:t>戸、</a:t>
            </a:r>
            <a:r>
              <a:rPr lang="en-US" altLang="ja-JP" sz="2200" dirty="0" smtClean="0">
                <a:solidFill>
                  <a:srgbClr val="965F16"/>
                </a:solidFill>
              </a:rPr>
              <a:t>2</a:t>
            </a:r>
            <a:r>
              <a:rPr lang="ja-JP" altLang="en-US" sz="2200" dirty="0" smtClean="0">
                <a:solidFill>
                  <a:srgbClr val="965F16"/>
                </a:solidFill>
              </a:rPr>
              <a:t>～</a:t>
            </a:r>
            <a:r>
              <a:rPr lang="en-US" altLang="ja-JP" sz="2200" dirty="0" smtClean="0">
                <a:solidFill>
                  <a:srgbClr val="965F16"/>
                </a:solidFill>
              </a:rPr>
              <a:t>3</a:t>
            </a:r>
            <a:r>
              <a:rPr lang="ja-JP" altLang="en-US" sz="2200" dirty="0" smtClean="0">
                <a:solidFill>
                  <a:srgbClr val="965F16"/>
                </a:solidFill>
              </a:rPr>
              <a:t>人家族用</a:t>
            </a:r>
            <a:r>
              <a:rPr lang="en-US" altLang="ja-JP" sz="2200" dirty="0" smtClean="0">
                <a:solidFill>
                  <a:srgbClr val="965F16"/>
                </a:solidFill>
              </a:rPr>
              <a:t>(4</a:t>
            </a:r>
            <a:r>
              <a:rPr lang="en-US" altLang="ja-JP" sz="2200" dirty="0">
                <a:solidFill>
                  <a:srgbClr val="965F16"/>
                </a:solidFill>
              </a:rPr>
              <a:t>0</a:t>
            </a:r>
            <a:r>
              <a:rPr lang="ja-JP" altLang="en-US" sz="2200" dirty="0" smtClean="0">
                <a:solidFill>
                  <a:srgbClr val="965F16"/>
                </a:solidFill>
              </a:rPr>
              <a:t>㎡</a:t>
            </a:r>
            <a:r>
              <a:rPr lang="en-US" altLang="ja-JP" sz="2200" dirty="0" smtClean="0">
                <a:solidFill>
                  <a:srgbClr val="965F16"/>
                </a:solidFill>
              </a:rPr>
              <a:t>)</a:t>
            </a:r>
            <a:r>
              <a:rPr lang="ja-JP" altLang="en-US" sz="2200" dirty="0" smtClean="0">
                <a:solidFill>
                  <a:srgbClr val="965F16"/>
                </a:solidFill>
              </a:rPr>
              <a:t>：</a:t>
            </a:r>
            <a:r>
              <a:rPr lang="en-US" altLang="ja-JP" sz="2200" dirty="0" smtClean="0">
                <a:solidFill>
                  <a:srgbClr val="965F16"/>
                </a:solidFill>
              </a:rPr>
              <a:t>25</a:t>
            </a:r>
            <a:r>
              <a:rPr lang="ja-JP" altLang="en-US" sz="2200" dirty="0" smtClean="0">
                <a:solidFill>
                  <a:srgbClr val="965F16"/>
                </a:solidFill>
              </a:rPr>
              <a:t>戸</a:t>
            </a:r>
            <a:endParaRPr lang="en-US" altLang="ja-JP" sz="2200" dirty="0" smtClean="0">
              <a:solidFill>
                <a:srgbClr val="965F16"/>
              </a:solidFill>
            </a:endParaRPr>
          </a:p>
          <a:p>
            <a:endParaRPr lang="en-US" altLang="ja-JP" sz="1100" dirty="0" smtClean="0">
              <a:solidFill>
                <a:srgbClr val="965F16"/>
              </a:solidFill>
            </a:endParaRPr>
          </a:p>
          <a:p>
            <a:r>
              <a:rPr lang="ja-JP" altLang="en-US" sz="2200" dirty="0">
                <a:solidFill>
                  <a:srgbClr val="965F16"/>
                </a:solidFill>
              </a:rPr>
              <a:t>　</a:t>
            </a:r>
            <a:r>
              <a:rPr lang="ja-JP" altLang="en-US" sz="2200" dirty="0" smtClean="0">
                <a:solidFill>
                  <a:srgbClr val="965F16"/>
                </a:solidFill>
              </a:rPr>
              <a:t>・</a:t>
            </a:r>
            <a:r>
              <a:rPr lang="en-US" altLang="ja-JP" sz="2200" dirty="0" smtClean="0">
                <a:solidFill>
                  <a:srgbClr val="965F16"/>
                </a:solidFill>
              </a:rPr>
              <a:t>1,2F</a:t>
            </a:r>
            <a:r>
              <a:rPr lang="ja-JP" altLang="en-US" sz="2200" dirty="0" smtClean="0">
                <a:solidFill>
                  <a:srgbClr val="965F16"/>
                </a:solidFill>
              </a:rPr>
              <a:t>で働く人には安く貸し出す。</a:t>
            </a:r>
            <a:endParaRPr lang="en-US" altLang="ja-JP" sz="2200" dirty="0" smtClean="0">
              <a:solidFill>
                <a:srgbClr val="965F16"/>
              </a:solidFill>
            </a:endParaRPr>
          </a:p>
          <a:p>
            <a:r>
              <a:rPr lang="ja-JP" altLang="en-US" sz="2200" dirty="0">
                <a:solidFill>
                  <a:srgbClr val="965F16"/>
                </a:solidFill>
              </a:rPr>
              <a:t>　</a:t>
            </a:r>
            <a:endParaRPr lang="en-US" altLang="ja-JP" sz="2200" dirty="0" smtClean="0">
              <a:solidFill>
                <a:srgbClr val="965F16"/>
              </a:solidFill>
            </a:endParaRP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9931" y="1700007"/>
            <a:ext cx="3850744" cy="2563152"/>
          </a:xfrm>
          <a:prstGeom prst="rect">
            <a:avLst/>
          </a:prstGeom>
        </p:spPr>
      </p:pic>
      <p:sp>
        <p:nvSpPr>
          <p:cNvPr id="4" name="正方形/長方形 3"/>
          <p:cNvSpPr/>
          <p:nvPr/>
        </p:nvSpPr>
        <p:spPr>
          <a:xfrm>
            <a:off x="4909931" y="4006038"/>
            <a:ext cx="4572000" cy="276999"/>
          </a:xfrm>
          <a:prstGeom prst="rect">
            <a:avLst/>
          </a:prstGeom>
        </p:spPr>
        <p:txBody>
          <a:bodyPr>
            <a:spAutoFit/>
          </a:bodyPr>
          <a:lstStyle/>
          <a:p>
            <a:r>
              <a:rPr lang="en-US" altLang="ja-JP" sz="1200" dirty="0"/>
              <a:t>http://www.k-society.com/share_office/</a:t>
            </a:r>
            <a:endParaRPr lang="ja-JP" altLang="en-US" sz="1200" dirty="0"/>
          </a:p>
        </p:txBody>
      </p:sp>
    </p:spTree>
    <p:extLst>
      <p:ext uri="{BB962C8B-B14F-4D97-AF65-F5344CB8AC3E}">
        <p14:creationId xmlns:p14="http://schemas.microsoft.com/office/powerpoint/2010/main" val="10095597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関係図</a:t>
            </a:r>
            <a:endParaRPr kumimoji="1" lang="ja-JP" altLang="en-US" dirty="0"/>
          </a:p>
        </p:txBody>
      </p:sp>
      <p:graphicFrame>
        <p:nvGraphicFramePr>
          <p:cNvPr id="6" name="コンテンツ プレースホルダー 5"/>
          <p:cNvGraphicFramePr>
            <a:graphicFrameLocks noGrp="1"/>
          </p:cNvGraphicFramePr>
          <p:nvPr>
            <p:ph sz="half" idx="1"/>
            <p:extLst/>
          </p:nvPr>
        </p:nvGraphicFramePr>
        <p:xfrm>
          <a:off x="628650" y="1417321"/>
          <a:ext cx="8149590" cy="5059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矢印: 右 7"/>
          <p:cNvSpPr/>
          <p:nvPr/>
        </p:nvSpPr>
        <p:spPr>
          <a:xfrm rot="8803650">
            <a:off x="2186876" y="5061278"/>
            <a:ext cx="986577" cy="451930"/>
          </a:xfrm>
          <a:prstGeom prst="rightArrow">
            <a:avLst>
              <a:gd name="adj1" fmla="val 60000"/>
              <a:gd name="adj2" fmla="val 50000"/>
            </a:avLst>
          </a:prstGeom>
          <a:solidFill>
            <a:schemeClr val="accent4">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 name="矢印: 右 10"/>
          <p:cNvSpPr/>
          <p:nvPr/>
        </p:nvSpPr>
        <p:spPr>
          <a:xfrm rot="19621695">
            <a:off x="5902260" y="2436795"/>
            <a:ext cx="1075698" cy="451930"/>
          </a:xfrm>
          <a:prstGeom prst="rightArrow">
            <a:avLst>
              <a:gd name="adj1" fmla="val 60000"/>
              <a:gd name="adj2" fmla="val 50000"/>
            </a:avLst>
          </a:prstGeom>
          <a:solidFill>
            <a:schemeClr val="accent4">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4" name="矢印: 右 13"/>
          <p:cNvSpPr/>
          <p:nvPr/>
        </p:nvSpPr>
        <p:spPr>
          <a:xfrm rot="2072534">
            <a:off x="6228029" y="4857229"/>
            <a:ext cx="1053213" cy="451930"/>
          </a:xfrm>
          <a:prstGeom prst="rightArrow">
            <a:avLst>
              <a:gd name="adj1" fmla="val 60000"/>
              <a:gd name="adj2" fmla="val 50000"/>
            </a:avLst>
          </a:prstGeom>
          <a:solidFill>
            <a:schemeClr val="accent4">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矢印: 右 16"/>
          <p:cNvSpPr/>
          <p:nvPr/>
        </p:nvSpPr>
        <p:spPr>
          <a:xfrm rot="13431849">
            <a:off x="1820419" y="2896662"/>
            <a:ext cx="973672" cy="451930"/>
          </a:xfrm>
          <a:prstGeom prst="rightArrow">
            <a:avLst>
              <a:gd name="adj1" fmla="val 60000"/>
              <a:gd name="adj2" fmla="val 50000"/>
            </a:avLst>
          </a:prstGeom>
          <a:solidFill>
            <a:schemeClr val="accent4">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9" name="テキスト ボックス 18"/>
          <p:cNvSpPr txBox="1"/>
          <p:nvPr/>
        </p:nvSpPr>
        <p:spPr>
          <a:xfrm>
            <a:off x="2281801" y="1822059"/>
            <a:ext cx="2058574" cy="769441"/>
          </a:xfrm>
          <a:prstGeom prst="rect">
            <a:avLst/>
          </a:prstGeom>
          <a:noFill/>
        </p:spPr>
        <p:txBody>
          <a:bodyPr wrap="square" rtlCol="0">
            <a:spAutoFit/>
          </a:bodyPr>
          <a:lstStyle/>
          <a:p>
            <a:pPr algn="ctr"/>
            <a:r>
              <a:rPr kumimoji="1" lang="ja-JP" altLang="en-US" sz="2000" dirty="0" smtClean="0">
                <a:solidFill>
                  <a:srgbClr val="965F16"/>
                </a:solidFill>
              </a:rPr>
              <a:t>自転車</a:t>
            </a:r>
            <a:r>
              <a:rPr kumimoji="1" lang="ja-JP" altLang="en-US" sz="2000" dirty="0">
                <a:solidFill>
                  <a:srgbClr val="965F16"/>
                </a:solidFill>
              </a:rPr>
              <a:t>好</a:t>
            </a:r>
            <a:r>
              <a:rPr kumimoji="1" lang="ja-JP" altLang="en-US" sz="2000" dirty="0" smtClean="0">
                <a:solidFill>
                  <a:srgbClr val="965F16"/>
                </a:solidFill>
              </a:rPr>
              <a:t>きと</a:t>
            </a:r>
            <a:endParaRPr kumimoji="1" lang="en-US" altLang="ja-JP" sz="2000" dirty="0" smtClean="0">
              <a:solidFill>
                <a:srgbClr val="965F16"/>
              </a:solidFill>
            </a:endParaRPr>
          </a:p>
          <a:p>
            <a:pPr algn="ctr"/>
            <a:r>
              <a:rPr kumimoji="1" lang="ja-JP" altLang="en-US" sz="2400" b="1" u="sng" dirty="0" smtClean="0">
                <a:solidFill>
                  <a:srgbClr val="965F16"/>
                </a:solidFill>
              </a:rPr>
              <a:t>交流</a:t>
            </a:r>
            <a:r>
              <a:rPr kumimoji="1" lang="ja-JP" altLang="en-US" sz="2000" dirty="0" smtClean="0">
                <a:solidFill>
                  <a:srgbClr val="965F16"/>
                </a:solidFill>
              </a:rPr>
              <a:t>できる</a:t>
            </a:r>
            <a:endParaRPr kumimoji="1" lang="en-US" altLang="ja-JP" sz="2000" dirty="0" smtClean="0">
              <a:solidFill>
                <a:srgbClr val="965F16"/>
              </a:solidFill>
            </a:endParaRPr>
          </a:p>
        </p:txBody>
      </p:sp>
      <p:sp>
        <p:nvSpPr>
          <p:cNvPr id="20" name="テキスト ボックス 19"/>
          <p:cNvSpPr txBox="1"/>
          <p:nvPr/>
        </p:nvSpPr>
        <p:spPr>
          <a:xfrm>
            <a:off x="1273485" y="3221189"/>
            <a:ext cx="1008316" cy="400110"/>
          </a:xfrm>
          <a:prstGeom prst="rect">
            <a:avLst/>
          </a:prstGeom>
          <a:noFill/>
        </p:spPr>
        <p:txBody>
          <a:bodyPr wrap="square" rtlCol="0">
            <a:spAutoFit/>
          </a:bodyPr>
          <a:lstStyle/>
          <a:p>
            <a:r>
              <a:rPr kumimoji="1" lang="ja-JP" altLang="en-US" sz="2000" dirty="0" smtClean="0">
                <a:solidFill>
                  <a:srgbClr val="965F16"/>
                </a:solidFill>
              </a:rPr>
              <a:t>休憩所</a:t>
            </a:r>
            <a:endParaRPr kumimoji="1" lang="en-US" altLang="ja-JP" sz="2000" dirty="0" smtClean="0">
              <a:solidFill>
                <a:srgbClr val="965F16"/>
              </a:solidFill>
            </a:endParaRPr>
          </a:p>
        </p:txBody>
      </p:sp>
      <p:sp>
        <p:nvSpPr>
          <p:cNvPr id="22" name="テキスト ボックス 21"/>
          <p:cNvSpPr txBox="1"/>
          <p:nvPr/>
        </p:nvSpPr>
        <p:spPr>
          <a:xfrm>
            <a:off x="218443" y="4089613"/>
            <a:ext cx="2769355" cy="769441"/>
          </a:xfrm>
          <a:prstGeom prst="rect">
            <a:avLst/>
          </a:prstGeom>
          <a:noFill/>
        </p:spPr>
        <p:txBody>
          <a:bodyPr wrap="square" rtlCol="0">
            <a:spAutoFit/>
          </a:bodyPr>
          <a:lstStyle/>
          <a:p>
            <a:pPr algn="ctr"/>
            <a:r>
              <a:rPr kumimoji="1" lang="ja-JP" altLang="en-US" sz="2000" dirty="0" smtClean="0">
                <a:solidFill>
                  <a:srgbClr val="965F16"/>
                </a:solidFill>
              </a:rPr>
              <a:t>同じ趣味を持つ人との</a:t>
            </a:r>
            <a:endParaRPr kumimoji="1" lang="en-US" altLang="ja-JP" sz="2000" dirty="0" smtClean="0">
              <a:solidFill>
                <a:srgbClr val="965F16"/>
              </a:solidFill>
            </a:endParaRPr>
          </a:p>
          <a:p>
            <a:pPr algn="ctr"/>
            <a:r>
              <a:rPr kumimoji="1" lang="ja-JP" altLang="en-US" sz="2000" dirty="0" smtClean="0">
                <a:solidFill>
                  <a:srgbClr val="965F16"/>
                </a:solidFill>
              </a:rPr>
              <a:t>新た</a:t>
            </a:r>
            <a:r>
              <a:rPr kumimoji="1" lang="ja-JP" altLang="en-US" sz="2000" dirty="0">
                <a:solidFill>
                  <a:srgbClr val="965F16"/>
                </a:solidFill>
              </a:rPr>
              <a:t>な</a:t>
            </a:r>
            <a:r>
              <a:rPr kumimoji="1" lang="ja-JP" altLang="en-US" sz="2400" b="1" u="sng" dirty="0">
                <a:solidFill>
                  <a:srgbClr val="965F16"/>
                </a:solidFill>
              </a:rPr>
              <a:t>交流</a:t>
            </a:r>
          </a:p>
        </p:txBody>
      </p:sp>
      <p:sp>
        <p:nvSpPr>
          <p:cNvPr id="23" name="テキスト ボックス 22"/>
          <p:cNvSpPr txBox="1"/>
          <p:nvPr/>
        </p:nvSpPr>
        <p:spPr>
          <a:xfrm>
            <a:off x="6549819" y="4118184"/>
            <a:ext cx="2228421" cy="769441"/>
          </a:xfrm>
          <a:prstGeom prst="rect">
            <a:avLst/>
          </a:prstGeom>
          <a:noFill/>
        </p:spPr>
        <p:txBody>
          <a:bodyPr wrap="square" rtlCol="0">
            <a:spAutoFit/>
          </a:bodyPr>
          <a:lstStyle/>
          <a:p>
            <a:pPr algn="ctr"/>
            <a:r>
              <a:rPr kumimoji="1" lang="ja-JP" altLang="en-US" sz="2400" b="1" u="sng" dirty="0" smtClean="0">
                <a:solidFill>
                  <a:srgbClr val="965F16"/>
                </a:solidFill>
              </a:rPr>
              <a:t>交流</a:t>
            </a:r>
            <a:r>
              <a:rPr kumimoji="1" lang="ja-JP" altLang="en-US" sz="2000" dirty="0">
                <a:solidFill>
                  <a:srgbClr val="965F16"/>
                </a:solidFill>
              </a:rPr>
              <a:t>が</a:t>
            </a:r>
            <a:r>
              <a:rPr kumimoji="1" lang="ja-JP" altLang="en-US" sz="2000" dirty="0" smtClean="0">
                <a:solidFill>
                  <a:srgbClr val="965F16"/>
                </a:solidFill>
              </a:rPr>
              <a:t>生まれる</a:t>
            </a:r>
            <a:endParaRPr kumimoji="1" lang="en-US" altLang="ja-JP" sz="2000" dirty="0" smtClean="0">
              <a:solidFill>
                <a:srgbClr val="965F16"/>
              </a:solidFill>
            </a:endParaRPr>
          </a:p>
          <a:p>
            <a:pPr algn="ctr"/>
            <a:r>
              <a:rPr kumimoji="1" lang="ja-JP" altLang="en-US" sz="2000" dirty="0" smtClean="0">
                <a:solidFill>
                  <a:srgbClr val="965F16"/>
                </a:solidFill>
              </a:rPr>
              <a:t>仕事の場の提供</a:t>
            </a:r>
            <a:endParaRPr kumimoji="1" lang="ja-JP" altLang="en-US" sz="2000" dirty="0">
              <a:solidFill>
                <a:srgbClr val="965F16"/>
              </a:solidFill>
            </a:endParaRPr>
          </a:p>
        </p:txBody>
      </p:sp>
      <p:sp>
        <p:nvSpPr>
          <p:cNvPr id="24" name="テキスト ボックス 23"/>
          <p:cNvSpPr txBox="1"/>
          <p:nvPr/>
        </p:nvSpPr>
        <p:spPr>
          <a:xfrm>
            <a:off x="5587635" y="5684066"/>
            <a:ext cx="746404" cy="400110"/>
          </a:xfrm>
          <a:prstGeom prst="rect">
            <a:avLst/>
          </a:prstGeom>
          <a:noFill/>
        </p:spPr>
        <p:txBody>
          <a:bodyPr wrap="square" rtlCol="0">
            <a:spAutoFit/>
          </a:bodyPr>
          <a:lstStyle/>
          <a:p>
            <a:r>
              <a:rPr kumimoji="1" lang="ja-JP" altLang="en-US" sz="2000" dirty="0" smtClean="0">
                <a:solidFill>
                  <a:srgbClr val="965F16"/>
                </a:solidFill>
              </a:rPr>
              <a:t>仕事</a:t>
            </a:r>
            <a:endParaRPr kumimoji="1" lang="ja-JP" altLang="en-US" sz="2000" dirty="0">
              <a:solidFill>
                <a:srgbClr val="965F16"/>
              </a:solidFill>
            </a:endParaRPr>
          </a:p>
        </p:txBody>
      </p:sp>
      <p:sp>
        <p:nvSpPr>
          <p:cNvPr id="25" name="テキスト ボックス 24"/>
          <p:cNvSpPr txBox="1"/>
          <p:nvPr/>
        </p:nvSpPr>
        <p:spPr>
          <a:xfrm>
            <a:off x="6700463" y="3225219"/>
            <a:ext cx="712369" cy="400110"/>
          </a:xfrm>
          <a:prstGeom prst="rect">
            <a:avLst/>
          </a:prstGeom>
          <a:noFill/>
        </p:spPr>
        <p:txBody>
          <a:bodyPr wrap="square" rtlCol="0">
            <a:spAutoFit/>
          </a:bodyPr>
          <a:lstStyle/>
          <a:p>
            <a:r>
              <a:rPr kumimoji="1" lang="ja-JP" altLang="en-US" sz="2000" dirty="0" smtClean="0">
                <a:solidFill>
                  <a:srgbClr val="965F16"/>
                </a:solidFill>
              </a:rPr>
              <a:t>お金</a:t>
            </a:r>
            <a:endParaRPr kumimoji="1" lang="ja-JP" altLang="en-US" sz="2000" dirty="0">
              <a:solidFill>
                <a:srgbClr val="965F16"/>
              </a:solidFill>
            </a:endParaRPr>
          </a:p>
        </p:txBody>
      </p:sp>
      <p:sp>
        <p:nvSpPr>
          <p:cNvPr id="2" name="正方形/長方形 1"/>
          <p:cNvSpPr/>
          <p:nvPr/>
        </p:nvSpPr>
        <p:spPr>
          <a:xfrm>
            <a:off x="3480619" y="2759956"/>
            <a:ext cx="2080591" cy="418426"/>
          </a:xfrm>
          <a:prstGeom prst="rect">
            <a:avLst/>
          </a:prstGeom>
          <a:solidFill>
            <a:schemeClr val="bg1"/>
          </a:solidFill>
          <a:ln w="38100">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2400" b="1" dirty="0" smtClean="0">
                <a:solidFill>
                  <a:srgbClr val="965F16"/>
                </a:solidFill>
              </a:rPr>
              <a:t>モール</a:t>
            </a:r>
            <a:r>
              <a:rPr kumimoji="1" lang="en-US" altLang="ja-JP" sz="2400" b="1" dirty="0" smtClean="0">
                <a:solidFill>
                  <a:srgbClr val="965F16"/>
                </a:solidFill>
              </a:rPr>
              <a:t>505</a:t>
            </a:r>
            <a:endParaRPr kumimoji="1" lang="ja-JP" altLang="en-US" sz="2400" b="1" dirty="0">
              <a:solidFill>
                <a:srgbClr val="965F16"/>
              </a:solidFill>
            </a:endParaRPr>
          </a:p>
        </p:txBody>
      </p:sp>
      <p:sp>
        <p:nvSpPr>
          <p:cNvPr id="27" name="テキスト ボックス 26"/>
          <p:cNvSpPr txBox="1"/>
          <p:nvPr/>
        </p:nvSpPr>
        <p:spPr>
          <a:xfrm>
            <a:off x="2488012" y="5530178"/>
            <a:ext cx="2339591" cy="707886"/>
          </a:xfrm>
          <a:prstGeom prst="rect">
            <a:avLst/>
          </a:prstGeom>
          <a:noFill/>
        </p:spPr>
        <p:txBody>
          <a:bodyPr wrap="square" rtlCol="0">
            <a:spAutoFit/>
          </a:bodyPr>
          <a:lstStyle/>
          <a:p>
            <a:pPr algn="ctr"/>
            <a:r>
              <a:rPr kumimoji="1" lang="ja-JP" altLang="en-US" sz="2000" dirty="0" smtClean="0">
                <a:solidFill>
                  <a:srgbClr val="965F16"/>
                </a:solidFill>
              </a:rPr>
              <a:t>駅に行くときに</a:t>
            </a:r>
            <a:endParaRPr kumimoji="1" lang="en-US" altLang="ja-JP" sz="2000" dirty="0" smtClean="0">
              <a:solidFill>
                <a:srgbClr val="965F16"/>
              </a:solidFill>
            </a:endParaRPr>
          </a:p>
          <a:p>
            <a:pPr algn="ctr"/>
            <a:r>
              <a:rPr kumimoji="1" lang="ja-JP" altLang="en-US" sz="2000" dirty="0">
                <a:solidFill>
                  <a:srgbClr val="965F16"/>
                </a:solidFill>
              </a:rPr>
              <a:t>寄</a:t>
            </a:r>
            <a:r>
              <a:rPr kumimoji="1" lang="ja-JP" altLang="en-US" sz="2000" dirty="0" smtClean="0">
                <a:solidFill>
                  <a:srgbClr val="965F16"/>
                </a:solidFill>
              </a:rPr>
              <a:t>っていく</a:t>
            </a:r>
            <a:r>
              <a:rPr kumimoji="1" lang="ja-JP" altLang="en-US" sz="2000" dirty="0">
                <a:solidFill>
                  <a:srgbClr val="965F16"/>
                </a:solidFill>
              </a:rPr>
              <a:t>場所</a:t>
            </a:r>
          </a:p>
        </p:txBody>
      </p:sp>
      <p:sp>
        <p:nvSpPr>
          <p:cNvPr id="29" name="テキスト ボックス 28"/>
          <p:cNvSpPr txBox="1"/>
          <p:nvPr/>
        </p:nvSpPr>
        <p:spPr>
          <a:xfrm>
            <a:off x="4789443" y="1822059"/>
            <a:ext cx="1848235" cy="707886"/>
          </a:xfrm>
          <a:prstGeom prst="rect">
            <a:avLst/>
          </a:prstGeom>
          <a:noFill/>
        </p:spPr>
        <p:txBody>
          <a:bodyPr wrap="square" rtlCol="0">
            <a:spAutoFit/>
          </a:bodyPr>
          <a:lstStyle/>
          <a:p>
            <a:pPr algn="ctr"/>
            <a:r>
              <a:rPr kumimoji="1" lang="ja-JP" altLang="en-US" sz="2000" dirty="0" smtClean="0">
                <a:solidFill>
                  <a:srgbClr val="965F16"/>
                </a:solidFill>
              </a:rPr>
              <a:t>アミューズ</a:t>
            </a:r>
            <a:endParaRPr kumimoji="1" lang="en-US" altLang="ja-JP" sz="2000" dirty="0" smtClean="0">
              <a:solidFill>
                <a:srgbClr val="965F16"/>
              </a:solidFill>
            </a:endParaRPr>
          </a:p>
          <a:p>
            <a:pPr algn="ctr"/>
            <a:r>
              <a:rPr kumimoji="1" lang="ja-JP" altLang="en-US" sz="2000" dirty="0" smtClean="0">
                <a:solidFill>
                  <a:srgbClr val="965F16"/>
                </a:solidFill>
              </a:rPr>
              <a:t>メント</a:t>
            </a:r>
            <a:endParaRPr kumimoji="1" lang="ja-JP" altLang="en-US" sz="2000" dirty="0">
              <a:solidFill>
                <a:srgbClr val="965F16"/>
              </a:solidFill>
            </a:endParaRPr>
          </a:p>
        </p:txBody>
      </p:sp>
      <p:pic>
        <p:nvPicPr>
          <p:cNvPr id="18" name="図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2457" y="2385853"/>
            <a:ext cx="1048836" cy="915109"/>
          </a:xfrm>
          <a:prstGeom prst="rect">
            <a:avLst/>
          </a:prstGeom>
        </p:spPr>
      </p:pic>
      <p:pic>
        <p:nvPicPr>
          <p:cNvPr id="21" name="図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28251" y="2313410"/>
            <a:ext cx="1492820" cy="1158972"/>
          </a:xfrm>
          <a:prstGeom prst="rect">
            <a:avLst/>
          </a:prstGeom>
        </p:spPr>
      </p:pic>
      <p:pic>
        <p:nvPicPr>
          <p:cNvPr id="26" name="図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33933" y="5641689"/>
            <a:ext cx="1208693" cy="1236515"/>
          </a:xfrm>
          <a:prstGeom prst="rect">
            <a:avLst/>
          </a:prstGeom>
        </p:spPr>
      </p:pic>
      <p:pic>
        <p:nvPicPr>
          <p:cNvPr id="28" name="図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38210" y="5641689"/>
            <a:ext cx="1393889" cy="1274014"/>
          </a:xfrm>
          <a:prstGeom prst="rect">
            <a:avLst/>
          </a:prstGeom>
        </p:spPr>
      </p:pic>
    </p:spTree>
    <p:extLst>
      <p:ext uri="{BB962C8B-B14F-4D97-AF65-F5344CB8AC3E}">
        <p14:creationId xmlns:p14="http://schemas.microsoft.com/office/powerpoint/2010/main" val="1022347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交流から愛着に</a:t>
            </a:r>
            <a:endParaRPr kumimoji="1" lang="ja-JP" altLang="en-US" dirty="0"/>
          </a:p>
        </p:txBody>
      </p:sp>
      <p:sp>
        <p:nvSpPr>
          <p:cNvPr id="21" name="円/楕円 20"/>
          <p:cNvSpPr/>
          <p:nvPr/>
        </p:nvSpPr>
        <p:spPr>
          <a:xfrm>
            <a:off x="375139" y="2080937"/>
            <a:ext cx="3833953" cy="4161692"/>
          </a:xfrm>
          <a:prstGeom prst="ellipse">
            <a:avLst/>
          </a:prstGeom>
          <a:solidFill>
            <a:srgbClr val="92D050">
              <a:alpha val="77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600" dirty="0" smtClean="0"/>
              <a:t>交流</a:t>
            </a:r>
            <a:endParaRPr kumimoji="1" lang="ja-JP" altLang="en-US" sz="9600" dirty="0"/>
          </a:p>
        </p:txBody>
      </p:sp>
      <p:sp>
        <p:nvSpPr>
          <p:cNvPr id="26" name="ハート 25"/>
          <p:cNvSpPr/>
          <p:nvPr/>
        </p:nvSpPr>
        <p:spPr>
          <a:xfrm>
            <a:off x="4907572" y="2128601"/>
            <a:ext cx="4236428" cy="4308668"/>
          </a:xfrm>
          <a:prstGeom prst="heart">
            <a:avLst/>
          </a:prstGeom>
          <a:solidFill>
            <a:srgbClr val="FA98A6">
              <a:alpha val="58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600" dirty="0" smtClean="0"/>
              <a:t>愛着</a:t>
            </a:r>
            <a:endParaRPr kumimoji="1" lang="ja-JP" altLang="en-US" sz="9600" dirty="0"/>
          </a:p>
        </p:txBody>
      </p:sp>
      <p:grpSp>
        <p:nvGrpSpPr>
          <p:cNvPr id="28" name="グループ化 27"/>
          <p:cNvGrpSpPr/>
          <p:nvPr/>
        </p:nvGrpSpPr>
        <p:grpSpPr>
          <a:xfrm>
            <a:off x="1615524" y="1933961"/>
            <a:ext cx="1329083" cy="1329083"/>
            <a:chOff x="186036" y="3730596"/>
            <a:chExt cx="1329083" cy="1329083"/>
          </a:xfrm>
        </p:grpSpPr>
        <p:sp>
          <p:nvSpPr>
            <p:cNvPr id="30" name="円/楕円 29"/>
            <p:cNvSpPr/>
            <p:nvPr/>
          </p:nvSpPr>
          <p:spPr>
            <a:xfrm>
              <a:off x="186036" y="3730596"/>
              <a:ext cx="1329083" cy="1329083"/>
            </a:xfrm>
            <a:prstGeom prst="ellipse">
              <a:avLst/>
            </a:prstGeom>
            <a:solidFill>
              <a:schemeClr val="accent2">
                <a:lumMod val="75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1" name="円/楕円 4"/>
            <p:cNvSpPr/>
            <p:nvPr/>
          </p:nvSpPr>
          <p:spPr>
            <a:xfrm>
              <a:off x="380676" y="3925236"/>
              <a:ext cx="939803" cy="939803"/>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kumimoji="1" lang="ja-JP" altLang="en-US" sz="2800" b="1" kern="1200" dirty="0"/>
                <a:t>住民</a:t>
              </a:r>
            </a:p>
          </p:txBody>
        </p:sp>
      </p:grpSp>
      <p:grpSp>
        <p:nvGrpSpPr>
          <p:cNvPr id="32" name="グループ化 31"/>
          <p:cNvGrpSpPr/>
          <p:nvPr/>
        </p:nvGrpSpPr>
        <p:grpSpPr>
          <a:xfrm>
            <a:off x="292231" y="4706906"/>
            <a:ext cx="1329083" cy="1329083"/>
            <a:chOff x="6458885" y="3722585"/>
            <a:chExt cx="1329083" cy="1329083"/>
          </a:xfrm>
        </p:grpSpPr>
        <p:sp>
          <p:nvSpPr>
            <p:cNvPr id="33" name="円/楕円 32"/>
            <p:cNvSpPr/>
            <p:nvPr/>
          </p:nvSpPr>
          <p:spPr>
            <a:xfrm>
              <a:off x="6458885" y="3722585"/>
              <a:ext cx="1329083" cy="1329083"/>
            </a:xfrm>
            <a:prstGeom prst="ellipse">
              <a:avLst/>
            </a:prstGeom>
            <a:solidFill>
              <a:schemeClr val="accent2">
                <a:lumMod val="75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4" name="円/楕円 4"/>
            <p:cNvSpPr/>
            <p:nvPr/>
          </p:nvSpPr>
          <p:spPr>
            <a:xfrm>
              <a:off x="6653525" y="3917225"/>
              <a:ext cx="939803" cy="939803"/>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kumimoji="1" lang="ja-JP" altLang="en-US" sz="1600" b="1" kern="1200" dirty="0" smtClean="0"/>
                <a:t>テナント</a:t>
              </a:r>
              <a:endParaRPr kumimoji="1" lang="ja-JP" altLang="en-US" sz="1600" b="1" kern="1200" dirty="0"/>
            </a:p>
          </p:txBody>
        </p:sp>
      </p:grpSp>
      <p:grpSp>
        <p:nvGrpSpPr>
          <p:cNvPr id="38" name="グループ化 37"/>
          <p:cNvGrpSpPr/>
          <p:nvPr/>
        </p:nvGrpSpPr>
        <p:grpSpPr>
          <a:xfrm>
            <a:off x="2880009" y="4706905"/>
            <a:ext cx="1329083" cy="1329083"/>
            <a:chOff x="178205" y="150895"/>
            <a:chExt cx="1329083" cy="1329083"/>
          </a:xfrm>
        </p:grpSpPr>
        <p:sp>
          <p:nvSpPr>
            <p:cNvPr id="39" name="円/楕円 38"/>
            <p:cNvSpPr/>
            <p:nvPr/>
          </p:nvSpPr>
          <p:spPr>
            <a:xfrm>
              <a:off x="178205" y="150895"/>
              <a:ext cx="1329083" cy="1329083"/>
            </a:xfrm>
            <a:prstGeom prst="ellipse">
              <a:avLst/>
            </a:prstGeom>
            <a:solidFill>
              <a:schemeClr val="accent2">
                <a:lumMod val="75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0" name="円/楕円 4"/>
            <p:cNvSpPr/>
            <p:nvPr/>
          </p:nvSpPr>
          <p:spPr>
            <a:xfrm>
              <a:off x="372845" y="345535"/>
              <a:ext cx="939803" cy="939803"/>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kumimoji="1" lang="ja-JP" altLang="en-US" sz="1600" b="1" kern="1200" dirty="0" smtClean="0"/>
                <a:t>自転車道</a:t>
              </a:r>
              <a:endParaRPr kumimoji="1" lang="en-US" altLang="ja-JP" sz="1600" b="1" kern="1200" dirty="0" smtClean="0"/>
            </a:p>
            <a:p>
              <a:pPr lvl="0" algn="ctr" defTabSz="711200">
                <a:lnSpc>
                  <a:spcPct val="90000"/>
                </a:lnSpc>
                <a:spcBef>
                  <a:spcPct val="0"/>
                </a:spcBef>
                <a:spcAft>
                  <a:spcPct val="35000"/>
                </a:spcAft>
              </a:pPr>
              <a:r>
                <a:rPr kumimoji="1" lang="ja-JP" altLang="en-US" sz="1600" b="1" kern="1200" dirty="0" smtClean="0"/>
                <a:t>利用者</a:t>
              </a:r>
              <a:endParaRPr kumimoji="1" lang="ja-JP" altLang="en-US" sz="1600" b="1" kern="1200" dirty="0"/>
            </a:p>
          </p:txBody>
        </p:sp>
      </p:grpSp>
      <p:sp>
        <p:nvSpPr>
          <p:cNvPr id="9" name="右矢印 8"/>
          <p:cNvSpPr/>
          <p:nvPr/>
        </p:nvSpPr>
        <p:spPr>
          <a:xfrm>
            <a:off x="4184992" y="3068404"/>
            <a:ext cx="949716" cy="1910455"/>
          </a:xfrm>
          <a:prstGeom prst="rightArrow">
            <a:avLst/>
          </a:prstGeom>
          <a:solidFill>
            <a:srgbClr val="965F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0718" y="1030798"/>
            <a:ext cx="1393889" cy="1274014"/>
          </a:xfrm>
          <a:prstGeom prst="rect">
            <a:avLst/>
          </a:prstGeom>
        </p:spPr>
      </p:pic>
      <p:pic>
        <p:nvPicPr>
          <p:cNvPr id="16" name="図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5142" y="5672848"/>
            <a:ext cx="1202540" cy="1049216"/>
          </a:xfrm>
          <a:prstGeom prst="rect">
            <a:avLst/>
          </a:prstGeom>
        </p:spPr>
      </p:pic>
      <p:pic>
        <p:nvPicPr>
          <p:cNvPr id="17" name="図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03" y="5604530"/>
            <a:ext cx="1208693" cy="1236515"/>
          </a:xfrm>
          <a:prstGeom prst="rect">
            <a:avLst/>
          </a:prstGeom>
        </p:spPr>
      </p:pic>
    </p:spTree>
    <p:extLst>
      <p:ext uri="{BB962C8B-B14F-4D97-AF65-F5344CB8AC3E}">
        <p14:creationId xmlns:p14="http://schemas.microsoft.com/office/powerpoint/2010/main" val="27519161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8000" dirty="0">
                <a:solidFill>
                  <a:srgbClr val="965F16"/>
                </a:solidFill>
              </a:rPr>
              <a:t>新治</a:t>
            </a:r>
            <a:r>
              <a:rPr kumimoji="1" lang="ja-JP" altLang="en-US" sz="8000" dirty="0" smtClean="0">
                <a:solidFill>
                  <a:srgbClr val="965F16"/>
                </a:solidFill>
              </a:rPr>
              <a:t>地区</a:t>
            </a:r>
            <a:endParaRPr kumimoji="1" lang="ja-JP" altLang="en-US" sz="8000" dirty="0">
              <a:solidFill>
                <a:srgbClr val="965F16"/>
              </a:solidFill>
            </a:endParaRPr>
          </a:p>
        </p:txBody>
      </p:sp>
      <p:sp>
        <p:nvSpPr>
          <p:cNvPr id="3" name="テキスト プレースホルダー 2"/>
          <p:cNvSpPr>
            <a:spLocks noGrp="1"/>
          </p:cNvSpPr>
          <p:nvPr>
            <p:ph type="body" idx="1"/>
          </p:nvPr>
        </p:nvSpPr>
        <p:spPr/>
        <p:txBody>
          <a:bodyPr>
            <a:normAutofit/>
          </a:bodyPr>
          <a:lstStyle/>
          <a:p>
            <a:r>
              <a:rPr lang="ja-JP" altLang="en-US" sz="4000" dirty="0">
                <a:solidFill>
                  <a:srgbClr val="965F16"/>
                </a:solidFill>
              </a:rPr>
              <a:t>提案</a:t>
            </a:r>
            <a:r>
              <a:rPr lang="ja-JP" altLang="en-US" sz="4000" dirty="0" smtClean="0">
                <a:solidFill>
                  <a:srgbClr val="965F16"/>
                </a:solidFill>
              </a:rPr>
              <a:t>｜農家の学校「にいはり」</a:t>
            </a:r>
            <a:endParaRPr kumimoji="1" lang="ja-JP" altLang="en-US" sz="4000" dirty="0">
              <a:solidFill>
                <a:srgbClr val="965F16"/>
              </a:solidFill>
            </a:endParaRPr>
          </a:p>
        </p:txBody>
      </p:sp>
    </p:spTree>
    <p:extLst>
      <p:ext uri="{BB962C8B-B14F-4D97-AF65-F5344CB8AC3E}">
        <p14:creationId xmlns:p14="http://schemas.microsoft.com/office/powerpoint/2010/main" val="35469071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発表の流れ</a:t>
            </a:r>
            <a:endParaRPr kumimoji="1" lang="ja-JP" altLang="en-US" dirty="0"/>
          </a:p>
        </p:txBody>
      </p:sp>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3964714070"/>
              </p:ext>
            </p:extLst>
          </p:nvPr>
        </p:nvGraphicFramePr>
        <p:xfrm>
          <a:off x="396185" y="1604575"/>
          <a:ext cx="8598728" cy="4945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05059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対象｜</a:t>
            </a:r>
            <a:r>
              <a:rPr lang="ja-JP" altLang="en-US" dirty="0" smtClean="0"/>
              <a:t>山</a:t>
            </a:r>
            <a:r>
              <a:rPr lang="ja-JP" altLang="en-US" dirty="0"/>
              <a:t>ノ</a:t>
            </a:r>
            <a:r>
              <a:rPr lang="ja-JP" altLang="en-US" dirty="0" smtClean="0"/>
              <a:t>荘小学校</a:t>
            </a:r>
            <a:endParaRPr kumimoji="1" lang="ja-JP" altLang="en-US" dirty="0"/>
          </a:p>
        </p:txBody>
      </p:sp>
      <p:sp>
        <p:nvSpPr>
          <p:cNvPr id="12" name="角丸四角形 11"/>
          <p:cNvSpPr/>
          <p:nvPr/>
        </p:nvSpPr>
        <p:spPr>
          <a:xfrm>
            <a:off x="628649" y="1439057"/>
            <a:ext cx="7886701" cy="2510092"/>
          </a:xfrm>
          <a:prstGeom prst="roundRect">
            <a:avLst>
              <a:gd name="adj" fmla="val 9756"/>
            </a:avLst>
          </a:prstGeom>
          <a:solidFill>
            <a:schemeClr val="bg1"/>
          </a:solidFill>
          <a:ln w="57150">
            <a:solidFill>
              <a:srgbClr val="FBE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000" u="sng" dirty="0" smtClean="0">
                <a:solidFill>
                  <a:srgbClr val="965F16"/>
                </a:solidFill>
              </a:rPr>
              <a:t>■</a:t>
            </a:r>
            <a:r>
              <a:rPr lang="ja-JP" altLang="en-US" sz="3000" u="sng" dirty="0">
                <a:solidFill>
                  <a:srgbClr val="965F16"/>
                </a:solidFill>
              </a:rPr>
              <a:t>愛着形成</a:t>
            </a:r>
            <a:endParaRPr lang="en-US" altLang="ja-JP" sz="3000" u="sng" dirty="0">
              <a:solidFill>
                <a:srgbClr val="965F16"/>
              </a:solidFill>
            </a:endParaRPr>
          </a:p>
          <a:p>
            <a:r>
              <a:rPr kumimoji="1" lang="ja-JP" altLang="en-US" sz="2400" dirty="0" smtClean="0">
                <a:solidFill>
                  <a:srgbClr val="965F16"/>
                </a:solidFill>
              </a:rPr>
              <a:t>・</a:t>
            </a:r>
            <a:r>
              <a:rPr lang="ja-JP" altLang="en-US" sz="2400" dirty="0">
                <a:solidFill>
                  <a:srgbClr val="965F16"/>
                </a:solidFill>
              </a:rPr>
              <a:t>小学校</a:t>
            </a:r>
            <a:r>
              <a:rPr lang="ja-JP" altLang="en-US" sz="2400" dirty="0" smtClean="0">
                <a:solidFill>
                  <a:srgbClr val="965F16"/>
                </a:solidFill>
              </a:rPr>
              <a:t>は　</a:t>
            </a:r>
            <a:r>
              <a:rPr lang="ja-JP" altLang="en-US" sz="3000" b="1" dirty="0" smtClean="0">
                <a:solidFill>
                  <a:srgbClr val="965F16"/>
                </a:solidFill>
              </a:rPr>
              <a:t>「誇りに感じる」</a:t>
            </a:r>
            <a:endParaRPr lang="en-US" altLang="ja-JP" sz="3000" b="1" dirty="0">
              <a:solidFill>
                <a:srgbClr val="965F16"/>
              </a:solidFill>
            </a:endParaRPr>
          </a:p>
          <a:p>
            <a:r>
              <a:rPr lang="ja-JP" altLang="en-US" sz="2400" b="1" dirty="0">
                <a:solidFill>
                  <a:srgbClr val="965F16"/>
                </a:solidFill>
              </a:rPr>
              <a:t>　</a:t>
            </a:r>
            <a:r>
              <a:rPr lang="ja-JP" altLang="en-US" sz="2400" b="1" dirty="0" smtClean="0">
                <a:solidFill>
                  <a:srgbClr val="965F16"/>
                </a:solidFill>
              </a:rPr>
              <a:t>　　　　　</a:t>
            </a:r>
            <a:r>
              <a:rPr lang="ja-JP" altLang="en-US" sz="3000" b="1" dirty="0" smtClean="0">
                <a:solidFill>
                  <a:srgbClr val="965F16"/>
                </a:solidFill>
              </a:rPr>
              <a:t>「</a:t>
            </a:r>
            <a:r>
              <a:rPr lang="ja-JP" altLang="en-US" sz="3000" b="1" dirty="0">
                <a:solidFill>
                  <a:srgbClr val="965F16"/>
                </a:solidFill>
              </a:rPr>
              <a:t>利用</a:t>
            </a:r>
            <a:r>
              <a:rPr lang="ja-JP" altLang="en-US" sz="3000" b="1" dirty="0" smtClean="0">
                <a:solidFill>
                  <a:srgbClr val="965F16"/>
                </a:solidFill>
              </a:rPr>
              <a:t>する」</a:t>
            </a:r>
            <a:r>
              <a:rPr lang="ja-JP" altLang="en-US" sz="2400" dirty="0" smtClean="0">
                <a:solidFill>
                  <a:srgbClr val="965F16"/>
                </a:solidFill>
              </a:rPr>
              <a:t>　　　ことが重要</a:t>
            </a:r>
            <a:endParaRPr lang="en-US" altLang="ja-JP" sz="2400" dirty="0" smtClean="0">
              <a:solidFill>
                <a:srgbClr val="965F16"/>
              </a:solidFill>
            </a:endParaRPr>
          </a:p>
          <a:p>
            <a:pPr lvl="0" algn="r"/>
            <a:r>
              <a:rPr lang="ja-JP" altLang="en-US" sz="1600" dirty="0" smtClean="0">
                <a:solidFill>
                  <a:srgbClr val="965F16"/>
                </a:solidFill>
              </a:rPr>
              <a:t>鈴木</a:t>
            </a:r>
            <a:r>
              <a:rPr lang="en-US" altLang="ja-JP" sz="1600" dirty="0" smtClean="0">
                <a:solidFill>
                  <a:srgbClr val="965F16"/>
                </a:solidFill>
              </a:rPr>
              <a:t> (</a:t>
            </a:r>
            <a:r>
              <a:rPr lang="en-US" altLang="ja-JP" sz="1600" dirty="0">
                <a:solidFill>
                  <a:srgbClr val="965F16"/>
                </a:solidFill>
              </a:rPr>
              <a:t>2009</a:t>
            </a:r>
            <a:r>
              <a:rPr lang="en-US" altLang="ja-JP" sz="1600" dirty="0" smtClean="0">
                <a:solidFill>
                  <a:srgbClr val="965F16"/>
                </a:solidFill>
              </a:rPr>
              <a:t>)</a:t>
            </a:r>
            <a:endParaRPr lang="en-US" altLang="ja-JP" sz="1600" dirty="0">
              <a:solidFill>
                <a:srgbClr val="965F16"/>
              </a:solidFill>
            </a:endParaRPr>
          </a:p>
        </p:txBody>
      </p:sp>
      <p:sp>
        <p:nvSpPr>
          <p:cNvPr id="13" name="角丸四角形 12"/>
          <p:cNvSpPr/>
          <p:nvPr/>
        </p:nvSpPr>
        <p:spPr>
          <a:xfrm>
            <a:off x="628649" y="4181197"/>
            <a:ext cx="7886701" cy="2464918"/>
          </a:xfrm>
          <a:prstGeom prst="roundRect">
            <a:avLst>
              <a:gd name="adj" fmla="val 9756"/>
            </a:avLst>
          </a:prstGeom>
          <a:solidFill>
            <a:schemeClr val="bg1"/>
          </a:solidFill>
          <a:ln w="57150">
            <a:solidFill>
              <a:srgbClr val="FBE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3000" u="sng" dirty="0" smtClean="0">
                <a:solidFill>
                  <a:srgbClr val="965F16"/>
                </a:solidFill>
              </a:rPr>
              <a:t>■満足度調査</a:t>
            </a:r>
            <a:r>
              <a:rPr lang="en-US" altLang="ja-JP" sz="2000" dirty="0">
                <a:solidFill>
                  <a:srgbClr val="965F16"/>
                </a:solidFill>
              </a:rPr>
              <a:t>(</a:t>
            </a:r>
            <a:r>
              <a:rPr lang="ja-JP" altLang="en-US" sz="2000" dirty="0">
                <a:solidFill>
                  <a:srgbClr val="965F16"/>
                </a:solidFill>
              </a:rPr>
              <a:t>平成</a:t>
            </a:r>
            <a:r>
              <a:rPr lang="en-US" altLang="ja-JP" sz="2000" dirty="0">
                <a:solidFill>
                  <a:srgbClr val="965F16"/>
                </a:solidFill>
              </a:rPr>
              <a:t>27</a:t>
            </a:r>
            <a:r>
              <a:rPr lang="ja-JP" altLang="en-US" sz="2000" dirty="0">
                <a:solidFill>
                  <a:srgbClr val="965F16"/>
                </a:solidFill>
              </a:rPr>
              <a:t>年度土浦市民満足度調査</a:t>
            </a:r>
            <a:r>
              <a:rPr lang="en-US" altLang="ja-JP" sz="2000" dirty="0" smtClean="0">
                <a:solidFill>
                  <a:srgbClr val="965F16"/>
                </a:solidFill>
              </a:rPr>
              <a:t>)</a:t>
            </a:r>
            <a:endParaRPr lang="en-US" altLang="ja-JP" sz="3000" u="sng" dirty="0" smtClean="0">
              <a:solidFill>
                <a:srgbClr val="965F16"/>
              </a:solidFill>
            </a:endParaRPr>
          </a:p>
          <a:p>
            <a:r>
              <a:rPr lang="ja-JP" altLang="en-US" sz="2400" dirty="0" smtClean="0">
                <a:solidFill>
                  <a:srgbClr val="965F16"/>
                </a:solidFill>
              </a:rPr>
              <a:t>・外に向かって発信できる土浦市の「強み」は？</a:t>
            </a:r>
            <a:endParaRPr lang="en-US" altLang="ja-JP" sz="2400" dirty="0" smtClean="0">
              <a:solidFill>
                <a:srgbClr val="965F16"/>
              </a:solidFill>
            </a:endParaRPr>
          </a:p>
          <a:p>
            <a:r>
              <a:rPr lang="en-US" altLang="ja-JP" sz="2400" dirty="0" smtClean="0">
                <a:solidFill>
                  <a:srgbClr val="965F16"/>
                </a:solidFill>
              </a:rPr>
              <a:t> 1</a:t>
            </a:r>
            <a:r>
              <a:rPr lang="ja-JP" altLang="en-US" sz="2400" dirty="0" smtClean="0">
                <a:solidFill>
                  <a:srgbClr val="965F16"/>
                </a:solidFill>
              </a:rPr>
              <a:t>位：</a:t>
            </a:r>
            <a:r>
              <a:rPr lang="ja-JP" altLang="en-US" sz="3000" b="1" dirty="0" smtClean="0">
                <a:solidFill>
                  <a:srgbClr val="965F16"/>
                </a:solidFill>
              </a:rPr>
              <a:t>豊かな自然</a:t>
            </a:r>
            <a:r>
              <a:rPr lang="ja-JP" altLang="en-US" sz="1600" dirty="0" smtClean="0">
                <a:solidFill>
                  <a:srgbClr val="965F16"/>
                </a:solidFill>
              </a:rPr>
              <a:t>　　</a:t>
            </a:r>
            <a:r>
              <a:rPr lang="en-US" altLang="ja-JP" sz="2400" dirty="0" smtClean="0">
                <a:solidFill>
                  <a:srgbClr val="965F16"/>
                </a:solidFill>
              </a:rPr>
              <a:t>2</a:t>
            </a:r>
            <a:r>
              <a:rPr lang="ja-JP" altLang="en-US" sz="2400" dirty="0" smtClean="0">
                <a:solidFill>
                  <a:srgbClr val="965F16"/>
                </a:solidFill>
              </a:rPr>
              <a:t>位：</a:t>
            </a:r>
            <a:r>
              <a:rPr lang="ja-JP" altLang="en-US" sz="3000" b="1" dirty="0" smtClean="0">
                <a:solidFill>
                  <a:srgbClr val="965F16"/>
                </a:solidFill>
              </a:rPr>
              <a:t>新鮮かつ豊富な食料</a:t>
            </a:r>
            <a:endParaRPr lang="en-US" altLang="ja-JP" sz="3000" b="1" dirty="0" smtClean="0">
              <a:solidFill>
                <a:srgbClr val="965F16"/>
              </a:solidFill>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9350" y="1523286"/>
            <a:ext cx="1285875" cy="1086564"/>
          </a:xfrm>
          <a:prstGeom prst="rect">
            <a:avLst/>
          </a:prstGeom>
        </p:spPr>
      </p:pic>
    </p:spTree>
    <p:extLst>
      <p:ext uri="{BB962C8B-B14F-4D97-AF65-F5344CB8AC3E}">
        <p14:creationId xmlns:p14="http://schemas.microsoft.com/office/powerpoint/2010/main" val="12209161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371061" y="1349115"/>
            <a:ext cx="8362122" cy="5267585"/>
          </a:xfrm>
          <a:prstGeom prst="roundRect">
            <a:avLst>
              <a:gd name="adj" fmla="val 9756"/>
            </a:avLst>
          </a:prstGeom>
          <a:solidFill>
            <a:schemeClr val="bg1"/>
          </a:solidFill>
          <a:ln w="57150">
            <a:solidFill>
              <a:srgbClr val="FEC06E"/>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2400" dirty="0" smtClean="0">
              <a:solidFill>
                <a:srgbClr val="965F16"/>
              </a:solidFill>
            </a:endParaRPr>
          </a:p>
          <a:p>
            <a:r>
              <a:rPr lang="ja-JP" altLang="en-US" sz="2400" dirty="0">
                <a:solidFill>
                  <a:srgbClr val="965F16"/>
                </a:solidFill>
              </a:rPr>
              <a:t>・</a:t>
            </a:r>
            <a:r>
              <a:rPr lang="ja-JP" altLang="en-US" sz="2400" dirty="0" smtClean="0">
                <a:solidFill>
                  <a:srgbClr val="965F16"/>
                </a:solidFill>
              </a:rPr>
              <a:t>平成</a:t>
            </a:r>
            <a:r>
              <a:rPr lang="en-US" altLang="ja-JP" sz="2400" dirty="0" smtClean="0">
                <a:solidFill>
                  <a:srgbClr val="965F16"/>
                </a:solidFill>
              </a:rPr>
              <a:t>30</a:t>
            </a:r>
            <a:r>
              <a:rPr lang="ja-JP" altLang="en-US" sz="2400" dirty="0" smtClean="0">
                <a:solidFill>
                  <a:srgbClr val="965F16"/>
                </a:solidFill>
              </a:rPr>
              <a:t>年、学校</a:t>
            </a:r>
            <a:r>
              <a:rPr lang="ja-JP" altLang="en-US" sz="2400" dirty="0">
                <a:solidFill>
                  <a:srgbClr val="965F16"/>
                </a:solidFill>
              </a:rPr>
              <a:t>の統廃合に</a:t>
            </a:r>
            <a:r>
              <a:rPr lang="ja-JP" altLang="en-US" sz="2400" dirty="0" smtClean="0">
                <a:solidFill>
                  <a:srgbClr val="965F16"/>
                </a:solidFill>
              </a:rPr>
              <a:t>よる</a:t>
            </a:r>
            <a:endParaRPr lang="en-US" altLang="ja-JP" sz="2400" dirty="0" smtClean="0">
              <a:solidFill>
                <a:srgbClr val="965F16"/>
              </a:solidFill>
            </a:endParaRPr>
          </a:p>
          <a:p>
            <a:r>
              <a:rPr lang="ja-JP" altLang="en-US" sz="2400" dirty="0">
                <a:solidFill>
                  <a:srgbClr val="965F16"/>
                </a:solidFill>
              </a:rPr>
              <a:t>　</a:t>
            </a:r>
            <a:r>
              <a:rPr lang="ja-JP" altLang="en-US" sz="2400" dirty="0" smtClean="0">
                <a:solidFill>
                  <a:srgbClr val="965F16"/>
                </a:solidFill>
              </a:rPr>
              <a:t>未利用</a:t>
            </a:r>
            <a:r>
              <a:rPr lang="ja-JP" altLang="en-US" sz="2400" dirty="0">
                <a:solidFill>
                  <a:srgbClr val="965F16"/>
                </a:solidFill>
              </a:rPr>
              <a:t>校舎</a:t>
            </a:r>
            <a:r>
              <a:rPr lang="ja-JP" altLang="en-US" sz="2400" dirty="0" smtClean="0">
                <a:solidFill>
                  <a:srgbClr val="965F16"/>
                </a:solidFill>
              </a:rPr>
              <a:t>が</a:t>
            </a:r>
            <a:r>
              <a:rPr lang="ja-JP" altLang="en-US" sz="2400" dirty="0">
                <a:solidFill>
                  <a:srgbClr val="965F16"/>
                </a:solidFill>
              </a:rPr>
              <a:t>生まれる（</a:t>
            </a:r>
            <a:r>
              <a:rPr lang="ja-JP" altLang="en-US" sz="2400" dirty="0" smtClean="0">
                <a:solidFill>
                  <a:srgbClr val="965F16"/>
                </a:solidFill>
              </a:rPr>
              <a:t>山ノ荘</a:t>
            </a:r>
            <a:r>
              <a:rPr lang="ja-JP" altLang="en-US" sz="2400" dirty="0">
                <a:solidFill>
                  <a:srgbClr val="965F16"/>
                </a:solidFill>
              </a:rPr>
              <a:t>小学校</a:t>
            </a:r>
            <a:r>
              <a:rPr lang="ja-JP" altLang="en-US" sz="2400" dirty="0" smtClean="0">
                <a:solidFill>
                  <a:srgbClr val="965F16"/>
                </a:solidFill>
              </a:rPr>
              <a:t>ほか）</a:t>
            </a:r>
            <a:endParaRPr lang="en-US" altLang="ja-JP" sz="2400" dirty="0">
              <a:solidFill>
                <a:srgbClr val="965F16"/>
              </a:solidFill>
            </a:endParaRPr>
          </a:p>
          <a:p>
            <a:endParaRPr lang="en-US" altLang="ja-JP" sz="2400" dirty="0" smtClean="0">
              <a:solidFill>
                <a:srgbClr val="965F16"/>
              </a:solidFill>
            </a:endParaRPr>
          </a:p>
          <a:p>
            <a:endParaRPr lang="en-US" altLang="ja-JP" sz="2400" dirty="0" smtClean="0">
              <a:solidFill>
                <a:srgbClr val="965F16"/>
              </a:solidFill>
            </a:endParaRPr>
          </a:p>
          <a:p>
            <a:r>
              <a:rPr lang="ja-JP" altLang="en-US" sz="2400" dirty="0">
                <a:solidFill>
                  <a:srgbClr val="965F16"/>
                </a:solidFill>
              </a:rPr>
              <a:t>・</a:t>
            </a:r>
            <a:r>
              <a:rPr lang="ja-JP" altLang="en-US" sz="2400" dirty="0" smtClean="0">
                <a:solidFill>
                  <a:srgbClr val="965F16"/>
                </a:solidFill>
              </a:rPr>
              <a:t>耕作放棄地を所有する農家から</a:t>
            </a:r>
            <a:endParaRPr lang="en-US" altLang="ja-JP" sz="2400" dirty="0" smtClean="0">
              <a:solidFill>
                <a:srgbClr val="965F16"/>
              </a:solidFill>
            </a:endParaRPr>
          </a:p>
          <a:p>
            <a:r>
              <a:rPr lang="ja-JP" altLang="en-US" sz="2400" dirty="0" smtClean="0">
                <a:solidFill>
                  <a:srgbClr val="965F16"/>
                </a:solidFill>
              </a:rPr>
              <a:t>「高齢のため農機具を扱いきれない」</a:t>
            </a:r>
            <a:endParaRPr lang="en-US" altLang="ja-JP" sz="2400" dirty="0" smtClean="0">
              <a:solidFill>
                <a:srgbClr val="965F16"/>
              </a:solidFill>
            </a:endParaRPr>
          </a:p>
          <a:p>
            <a:r>
              <a:rPr lang="ja-JP" altLang="en-US" sz="2400" dirty="0" smtClean="0">
                <a:solidFill>
                  <a:srgbClr val="965F16"/>
                </a:solidFill>
              </a:rPr>
              <a:t>「ただでもいいから耕作してもらいたい」</a:t>
            </a:r>
            <a:endParaRPr lang="en-US" altLang="ja-JP" sz="2400" dirty="0" smtClean="0">
              <a:solidFill>
                <a:srgbClr val="965F16"/>
              </a:solidFill>
            </a:endParaRPr>
          </a:p>
          <a:p>
            <a:r>
              <a:rPr lang="ja-JP" altLang="en-US" sz="2400" dirty="0">
                <a:solidFill>
                  <a:srgbClr val="965F16"/>
                </a:solidFill>
              </a:rPr>
              <a:t>　</a:t>
            </a:r>
            <a:r>
              <a:rPr lang="ja-JP" altLang="en-US" sz="2400" dirty="0" smtClean="0">
                <a:solidFill>
                  <a:srgbClr val="965F16"/>
                </a:solidFill>
              </a:rPr>
              <a:t>　などの声</a:t>
            </a:r>
            <a:endParaRPr lang="en-US" altLang="ja-JP" sz="1600" dirty="0">
              <a:solidFill>
                <a:srgbClr val="965F16"/>
              </a:solidFill>
            </a:endParaRPr>
          </a:p>
        </p:txBody>
      </p:sp>
      <p:sp>
        <p:nvSpPr>
          <p:cNvPr id="2" name="タイトル 1"/>
          <p:cNvSpPr>
            <a:spLocks noGrp="1"/>
          </p:cNvSpPr>
          <p:nvPr>
            <p:ph type="title"/>
          </p:nvPr>
        </p:nvSpPr>
        <p:spPr/>
        <p:txBody>
          <a:bodyPr/>
          <a:lstStyle/>
          <a:p>
            <a:r>
              <a:rPr kumimoji="1" lang="ja-JP" altLang="en-US" dirty="0" smtClean="0"/>
              <a:t>現状</a:t>
            </a:r>
            <a:endParaRPr kumimoji="1" lang="ja-JP" altLang="en-US" dirty="0"/>
          </a:p>
        </p:txBody>
      </p:sp>
      <p:graphicFrame>
        <p:nvGraphicFramePr>
          <p:cNvPr id="16" name="グラフ 15"/>
          <p:cNvGraphicFramePr>
            <a:graphicFrameLocks/>
          </p:cNvGraphicFramePr>
          <p:nvPr>
            <p:extLst/>
          </p:nvPr>
        </p:nvGraphicFramePr>
        <p:xfrm>
          <a:off x="5676900" y="3041832"/>
          <a:ext cx="3467100" cy="3214688"/>
        </p:xfrm>
        <a:graphic>
          <a:graphicData uri="http://schemas.openxmlformats.org/drawingml/2006/chart">
            <c:chart xmlns:c="http://schemas.openxmlformats.org/drawingml/2006/chart" xmlns:r="http://schemas.openxmlformats.org/officeDocument/2006/relationships" r:id="rId3"/>
          </a:graphicData>
        </a:graphic>
      </p:graphicFrame>
      <p:sp>
        <p:nvSpPr>
          <p:cNvPr id="5" name="テキスト ボックス 4"/>
          <p:cNvSpPr txBox="1"/>
          <p:nvPr/>
        </p:nvSpPr>
        <p:spPr>
          <a:xfrm>
            <a:off x="5252918" y="6267333"/>
            <a:ext cx="3262432" cy="338554"/>
          </a:xfrm>
          <a:prstGeom prst="rect">
            <a:avLst/>
          </a:prstGeom>
          <a:noFill/>
        </p:spPr>
        <p:txBody>
          <a:bodyPr wrap="none" rtlCol="0">
            <a:spAutoFit/>
          </a:bodyPr>
          <a:lstStyle/>
          <a:p>
            <a:r>
              <a:rPr lang="en-US" altLang="ja-JP" sz="1600" dirty="0" smtClean="0">
                <a:solidFill>
                  <a:srgbClr val="965F16"/>
                </a:solidFill>
              </a:rPr>
              <a:t>※</a:t>
            </a:r>
            <a:r>
              <a:rPr lang="ja-JP" altLang="en-US" sz="1600" dirty="0" smtClean="0">
                <a:solidFill>
                  <a:srgbClr val="965F16"/>
                </a:solidFill>
              </a:rPr>
              <a:t>土浦市耕作放棄地解消計画より</a:t>
            </a:r>
            <a:endParaRPr kumimoji="1" lang="ja-JP" altLang="en-US" sz="1600" dirty="0">
              <a:solidFill>
                <a:prstClr val="black"/>
              </a:solidFill>
            </a:endParaRPr>
          </a:p>
        </p:txBody>
      </p:sp>
    </p:spTree>
    <p:extLst>
      <p:ext uri="{BB962C8B-B14F-4D97-AF65-F5344CB8AC3E}">
        <p14:creationId xmlns:p14="http://schemas.microsoft.com/office/powerpoint/2010/main" val="31026216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提案</a:t>
            </a:r>
            <a:endParaRPr kumimoji="1" lang="ja-JP" altLang="en-US" dirty="0"/>
          </a:p>
        </p:txBody>
      </p:sp>
      <p:pic>
        <p:nvPicPr>
          <p:cNvPr id="3" name="図 2"/>
          <p:cNvPicPr>
            <a:picLocks noChangeAspect="1"/>
          </p:cNvPicPr>
          <p:nvPr/>
        </p:nvPicPr>
        <p:blipFill rotWithShape="1">
          <a:blip r:embed="rId2">
            <a:extLst>
              <a:ext uri="{28A0092B-C50C-407E-A947-70E740481C1C}">
                <a14:useLocalDpi xmlns:a14="http://schemas.microsoft.com/office/drawing/2010/main" val="0"/>
              </a:ext>
            </a:extLst>
          </a:blip>
          <a:srcRect l="10426" t="10569" r="16029" b="19477"/>
          <a:stretch/>
        </p:blipFill>
        <p:spPr>
          <a:xfrm>
            <a:off x="369276" y="1794282"/>
            <a:ext cx="8405446" cy="4730261"/>
          </a:xfrm>
          <a:prstGeom prst="rect">
            <a:avLst/>
          </a:prstGeom>
        </p:spPr>
      </p:pic>
      <p:sp>
        <p:nvSpPr>
          <p:cNvPr id="7" name="正方形/長方形 6"/>
          <p:cNvSpPr/>
          <p:nvPr/>
        </p:nvSpPr>
        <p:spPr>
          <a:xfrm>
            <a:off x="628650" y="1464352"/>
            <a:ext cx="7886700" cy="779489"/>
          </a:xfrm>
          <a:prstGeom prst="rect">
            <a:avLst/>
          </a:prstGeom>
          <a:solidFill>
            <a:srgbClr val="FEC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smtClean="0">
                <a:solidFill>
                  <a:srgbClr val="965F16"/>
                </a:solidFill>
              </a:rPr>
              <a:t>農家の学校「にいはり」</a:t>
            </a:r>
            <a:r>
              <a:rPr lang="ja-JP" altLang="en-US" sz="3200" dirty="0" smtClean="0">
                <a:solidFill>
                  <a:prstClr val="white"/>
                </a:solidFill>
              </a:rPr>
              <a:t>を開校</a:t>
            </a:r>
            <a:endParaRPr lang="ja-JP" altLang="en-US" sz="3200" dirty="0">
              <a:solidFill>
                <a:prstClr val="white"/>
              </a:solidFill>
            </a:endParaRPr>
          </a:p>
        </p:txBody>
      </p:sp>
    </p:spTree>
    <p:extLst>
      <p:ext uri="{BB962C8B-B14F-4D97-AF65-F5344CB8AC3E}">
        <p14:creationId xmlns:p14="http://schemas.microsoft.com/office/powerpoint/2010/main" val="1301441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提案</a:t>
            </a:r>
            <a:endParaRPr kumimoji="1" lang="ja-JP" altLang="en-US" dirty="0"/>
          </a:p>
        </p:txBody>
      </p:sp>
      <p:pic>
        <p:nvPicPr>
          <p:cNvPr id="3" name="図 2"/>
          <p:cNvPicPr>
            <a:picLocks noChangeAspect="1"/>
          </p:cNvPicPr>
          <p:nvPr/>
        </p:nvPicPr>
        <p:blipFill rotWithShape="1">
          <a:blip r:embed="rId2">
            <a:extLst>
              <a:ext uri="{28A0092B-C50C-407E-A947-70E740481C1C}">
                <a14:useLocalDpi xmlns:a14="http://schemas.microsoft.com/office/drawing/2010/main" val="0"/>
              </a:ext>
            </a:extLst>
          </a:blip>
          <a:srcRect l="10426" t="10569" r="16029" b="19477"/>
          <a:stretch/>
        </p:blipFill>
        <p:spPr>
          <a:xfrm>
            <a:off x="369276" y="1794282"/>
            <a:ext cx="8405446" cy="4730261"/>
          </a:xfrm>
          <a:prstGeom prst="rect">
            <a:avLst/>
          </a:prstGeom>
        </p:spPr>
      </p:pic>
      <p:sp>
        <p:nvSpPr>
          <p:cNvPr id="7" name="正方形/長方形 6"/>
          <p:cNvSpPr/>
          <p:nvPr/>
        </p:nvSpPr>
        <p:spPr>
          <a:xfrm>
            <a:off x="628650" y="1464352"/>
            <a:ext cx="7886700" cy="779489"/>
          </a:xfrm>
          <a:prstGeom prst="rect">
            <a:avLst/>
          </a:prstGeom>
          <a:solidFill>
            <a:srgbClr val="FEC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smtClean="0">
                <a:solidFill>
                  <a:srgbClr val="965F16"/>
                </a:solidFill>
              </a:rPr>
              <a:t>農家の学校「にいはり」</a:t>
            </a:r>
            <a:r>
              <a:rPr lang="ja-JP" altLang="en-US" sz="3200" dirty="0" smtClean="0">
                <a:solidFill>
                  <a:prstClr val="white"/>
                </a:solidFill>
              </a:rPr>
              <a:t>を開校</a:t>
            </a:r>
            <a:endParaRPr lang="ja-JP" altLang="en-US" sz="3200" dirty="0">
              <a:solidFill>
                <a:prstClr val="white"/>
              </a:solidFill>
            </a:endParaRPr>
          </a:p>
        </p:txBody>
      </p:sp>
      <p:sp>
        <p:nvSpPr>
          <p:cNvPr id="8" name="円/楕円 7"/>
          <p:cNvSpPr/>
          <p:nvPr/>
        </p:nvSpPr>
        <p:spPr>
          <a:xfrm>
            <a:off x="1055798" y="2584032"/>
            <a:ext cx="4946860" cy="763327"/>
          </a:xfrm>
          <a:prstGeom prst="ellipse">
            <a:avLst/>
          </a:prstGeom>
          <a:solidFill>
            <a:srgbClr val="FFC000">
              <a:alpha val="81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t>レストラン・マルシェ</a:t>
            </a:r>
            <a:endParaRPr kumimoji="1" lang="ja-JP" altLang="en-US" sz="2400" b="1" dirty="0"/>
          </a:p>
        </p:txBody>
      </p:sp>
      <p:sp>
        <p:nvSpPr>
          <p:cNvPr id="9" name="円/楕円 8"/>
          <p:cNvSpPr/>
          <p:nvPr/>
        </p:nvSpPr>
        <p:spPr>
          <a:xfrm>
            <a:off x="4343401" y="3396085"/>
            <a:ext cx="2567960" cy="763327"/>
          </a:xfrm>
          <a:prstGeom prst="ellipse">
            <a:avLst/>
          </a:prstGeom>
          <a:solidFill>
            <a:srgbClr val="00B0F0">
              <a:alpha val="7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t>宿泊設備</a:t>
            </a:r>
            <a:endParaRPr kumimoji="1" lang="ja-JP" altLang="en-US" sz="2400" b="1" dirty="0"/>
          </a:p>
        </p:txBody>
      </p:sp>
      <p:sp>
        <p:nvSpPr>
          <p:cNvPr id="10" name="円/楕円 9"/>
          <p:cNvSpPr/>
          <p:nvPr/>
        </p:nvSpPr>
        <p:spPr>
          <a:xfrm>
            <a:off x="1055798" y="5561670"/>
            <a:ext cx="5421086" cy="657501"/>
          </a:xfrm>
          <a:prstGeom prst="ellipse">
            <a:avLst/>
          </a:prstGeom>
          <a:solidFill>
            <a:srgbClr val="00B050">
              <a:alpha val="91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t>農業体験の場</a:t>
            </a:r>
            <a:endParaRPr kumimoji="1" lang="ja-JP" altLang="en-US" sz="2800" b="1" dirty="0"/>
          </a:p>
        </p:txBody>
      </p:sp>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88" y="3552834"/>
            <a:ext cx="2692433" cy="1793160"/>
          </a:xfrm>
          <a:prstGeom prst="rect">
            <a:avLst/>
          </a:prstGeom>
        </p:spPr>
      </p:pic>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3844" y="4137379"/>
            <a:ext cx="2471366" cy="1619849"/>
          </a:xfrm>
          <a:prstGeom prst="rect">
            <a:avLst/>
          </a:prstGeom>
        </p:spPr>
      </p:pic>
    </p:spTree>
    <p:extLst>
      <p:ext uri="{BB962C8B-B14F-4D97-AF65-F5344CB8AC3E}">
        <p14:creationId xmlns:p14="http://schemas.microsoft.com/office/powerpoint/2010/main" val="108467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具体案</a:t>
            </a:r>
            <a:endParaRPr kumimoji="1" lang="ja-JP" altLang="en-US" dirty="0"/>
          </a:p>
        </p:txBody>
      </p: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783" y="2187683"/>
            <a:ext cx="2531603" cy="2288735"/>
          </a:xfrm>
          <a:prstGeom prst="rect">
            <a:avLst/>
          </a:prstGeom>
        </p:spPr>
      </p:pic>
      <p:grpSp>
        <p:nvGrpSpPr>
          <p:cNvPr id="9" name="グループ化 8"/>
          <p:cNvGrpSpPr/>
          <p:nvPr/>
        </p:nvGrpSpPr>
        <p:grpSpPr>
          <a:xfrm>
            <a:off x="122636" y="2773494"/>
            <a:ext cx="4307449" cy="3698880"/>
            <a:chOff x="1382934" y="1532006"/>
            <a:chExt cx="5752684" cy="4988429"/>
          </a:xfrm>
        </p:grpSpPr>
        <p:sp>
          <p:nvSpPr>
            <p:cNvPr id="10" name="角丸四角形 9"/>
            <p:cNvSpPr/>
            <p:nvPr/>
          </p:nvSpPr>
          <p:spPr>
            <a:xfrm>
              <a:off x="1382934" y="2817349"/>
              <a:ext cx="1691746" cy="5962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農家</a:t>
              </a:r>
              <a:endParaRPr kumimoji="1" lang="ja-JP" altLang="en-US" dirty="0"/>
            </a:p>
          </p:txBody>
        </p:sp>
        <p:sp>
          <p:nvSpPr>
            <p:cNvPr id="11" name="角丸四角形 10"/>
            <p:cNvSpPr/>
            <p:nvPr/>
          </p:nvSpPr>
          <p:spPr>
            <a:xfrm>
              <a:off x="5443872" y="2821633"/>
              <a:ext cx="1691746" cy="5919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参加者</a:t>
              </a:r>
              <a:endParaRPr kumimoji="1" lang="en-US" altLang="ja-JP" dirty="0" smtClean="0"/>
            </a:p>
          </p:txBody>
        </p:sp>
        <p:sp>
          <p:nvSpPr>
            <p:cNvPr id="12" name="角丸四角形 11"/>
            <p:cNvSpPr/>
            <p:nvPr/>
          </p:nvSpPr>
          <p:spPr>
            <a:xfrm>
              <a:off x="3426241" y="4906606"/>
              <a:ext cx="1691746" cy="6028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NPO</a:t>
              </a:r>
              <a:endParaRPr kumimoji="1" lang="ja-JP" altLang="en-US" dirty="0"/>
            </a:p>
          </p:txBody>
        </p:sp>
        <p:sp>
          <p:nvSpPr>
            <p:cNvPr id="14" name="右矢印 13"/>
            <p:cNvSpPr/>
            <p:nvPr/>
          </p:nvSpPr>
          <p:spPr>
            <a:xfrm>
              <a:off x="3280172" y="2188027"/>
              <a:ext cx="1983879" cy="4230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右矢印 14"/>
            <p:cNvSpPr/>
            <p:nvPr/>
          </p:nvSpPr>
          <p:spPr>
            <a:xfrm rot="13991027">
              <a:off x="2313629" y="3911306"/>
              <a:ext cx="1349125" cy="4471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右矢印 15"/>
            <p:cNvSpPr/>
            <p:nvPr/>
          </p:nvSpPr>
          <p:spPr>
            <a:xfrm rot="7613282">
              <a:off x="4819283" y="3947507"/>
              <a:ext cx="1349125" cy="4471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5239878" y="3973306"/>
              <a:ext cx="726174" cy="397503"/>
            </a:xfrm>
            <a:prstGeom prst="rect">
              <a:avLst/>
            </a:prstGeom>
            <a:solidFill>
              <a:schemeClr val="accent1">
                <a:lumMod val="20000"/>
                <a:lumOff val="80000"/>
              </a:schemeClr>
            </a:solidFill>
          </p:spPr>
          <p:txBody>
            <a:bodyPr wrap="none" rtlCol="0">
              <a:spAutoFit/>
            </a:bodyPr>
            <a:lstStyle/>
            <a:p>
              <a:r>
                <a:rPr kumimoji="1" lang="ja-JP" altLang="en-US" sz="1400" dirty="0" smtClean="0"/>
                <a:t>学費</a:t>
              </a:r>
              <a:endParaRPr kumimoji="1" lang="ja-JP" altLang="en-US" sz="1400" dirty="0"/>
            </a:p>
          </p:txBody>
        </p:sp>
        <p:sp>
          <p:nvSpPr>
            <p:cNvPr id="18" name="テキスト ボックス 17"/>
            <p:cNvSpPr txBox="1"/>
            <p:nvPr/>
          </p:nvSpPr>
          <p:spPr>
            <a:xfrm>
              <a:off x="3549362" y="2122056"/>
              <a:ext cx="1445497" cy="675752"/>
            </a:xfrm>
            <a:prstGeom prst="rect">
              <a:avLst/>
            </a:prstGeom>
            <a:solidFill>
              <a:schemeClr val="accent1">
                <a:lumMod val="20000"/>
                <a:lumOff val="80000"/>
              </a:schemeClr>
            </a:solidFill>
          </p:spPr>
          <p:txBody>
            <a:bodyPr wrap="none" rtlCol="0">
              <a:spAutoFit/>
            </a:bodyPr>
            <a:lstStyle/>
            <a:p>
              <a:r>
                <a:rPr kumimoji="1" lang="ja-JP" altLang="en-US" sz="1400" dirty="0" smtClean="0"/>
                <a:t>農業体験、</a:t>
              </a:r>
              <a:endParaRPr kumimoji="1" lang="en-US" altLang="ja-JP" sz="1400" dirty="0" smtClean="0"/>
            </a:p>
            <a:p>
              <a:r>
                <a:rPr kumimoji="1" lang="ja-JP" altLang="en-US" sz="1400" dirty="0" smtClean="0"/>
                <a:t>レクチャー</a:t>
              </a:r>
              <a:endParaRPr kumimoji="1" lang="ja-JP" altLang="en-US" sz="1400" dirty="0"/>
            </a:p>
          </p:txBody>
        </p:sp>
        <p:sp>
          <p:nvSpPr>
            <p:cNvPr id="19" name="テキスト ボックス 18"/>
            <p:cNvSpPr txBox="1"/>
            <p:nvPr/>
          </p:nvSpPr>
          <p:spPr>
            <a:xfrm>
              <a:off x="3742436" y="5524249"/>
              <a:ext cx="3363691" cy="996186"/>
            </a:xfrm>
            <a:prstGeom prst="rect">
              <a:avLst/>
            </a:prstGeom>
            <a:solidFill>
              <a:schemeClr val="accent1">
                <a:lumMod val="20000"/>
                <a:lumOff val="80000"/>
              </a:schemeClr>
            </a:solidFill>
          </p:spPr>
          <p:txBody>
            <a:bodyPr wrap="none" rtlCol="0">
              <a:spAutoFit/>
            </a:bodyPr>
            <a:lstStyle/>
            <a:p>
              <a:r>
                <a:rPr kumimoji="1" lang="ja-JP" altLang="en-US" sz="1400" dirty="0" smtClean="0"/>
                <a:t>・学校</a:t>
              </a:r>
              <a:r>
                <a:rPr kumimoji="1" lang="ja-JP" altLang="en-US" sz="1400" dirty="0"/>
                <a:t>、</a:t>
              </a:r>
              <a:r>
                <a:rPr kumimoji="1" lang="ja-JP" altLang="en-US" sz="1400" dirty="0" smtClean="0"/>
                <a:t>耕作放棄地等の管理</a:t>
              </a:r>
              <a:endParaRPr kumimoji="1" lang="en-US" altLang="ja-JP" sz="1400" dirty="0" smtClean="0"/>
            </a:p>
            <a:p>
              <a:r>
                <a:rPr kumimoji="1" lang="ja-JP" altLang="en-US" sz="1400" dirty="0" smtClean="0"/>
                <a:t>・宿泊施設の提供</a:t>
              </a:r>
              <a:endParaRPr kumimoji="1" lang="en-US" altLang="ja-JP" sz="1400" dirty="0" smtClean="0"/>
            </a:p>
            <a:p>
              <a:r>
                <a:rPr kumimoji="1" lang="ja-JP" altLang="en-US" sz="1400" dirty="0" smtClean="0"/>
                <a:t>・レストランの運営</a:t>
              </a:r>
              <a:endParaRPr lang="ja-JP" altLang="en-US" sz="1400" dirty="0"/>
            </a:p>
          </p:txBody>
        </p:sp>
        <p:pic>
          <p:nvPicPr>
            <p:cNvPr id="20" name="図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322" y="1596572"/>
              <a:ext cx="1414865" cy="1414865"/>
            </a:xfrm>
            <a:prstGeom prst="rect">
              <a:avLst/>
            </a:prstGeom>
          </p:spPr>
        </p:pic>
        <p:pic>
          <p:nvPicPr>
            <p:cNvPr id="21" name="図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5337" y="1532006"/>
              <a:ext cx="1407287" cy="1407287"/>
            </a:xfrm>
            <a:prstGeom prst="rect">
              <a:avLst/>
            </a:prstGeom>
          </p:spPr>
        </p:pic>
        <p:pic>
          <p:nvPicPr>
            <p:cNvPr id="22" name="図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8839" y="3668548"/>
              <a:ext cx="1306548" cy="1306550"/>
            </a:xfrm>
            <a:prstGeom prst="rect">
              <a:avLst/>
            </a:prstGeom>
          </p:spPr>
        </p:pic>
        <p:sp>
          <p:nvSpPr>
            <p:cNvPr id="13" name="テキスト ボックス 12"/>
            <p:cNvSpPr txBox="1"/>
            <p:nvPr/>
          </p:nvSpPr>
          <p:spPr>
            <a:xfrm>
              <a:off x="2216321" y="3973306"/>
              <a:ext cx="1269306" cy="415078"/>
            </a:xfrm>
            <a:prstGeom prst="rect">
              <a:avLst/>
            </a:prstGeom>
            <a:solidFill>
              <a:schemeClr val="accent1">
                <a:lumMod val="20000"/>
                <a:lumOff val="80000"/>
              </a:schemeClr>
            </a:solidFill>
          </p:spPr>
          <p:txBody>
            <a:bodyPr wrap="square" rtlCol="0">
              <a:spAutoFit/>
            </a:bodyPr>
            <a:lstStyle/>
            <a:p>
              <a:r>
                <a:rPr kumimoji="1" lang="ja-JP" altLang="en-US" sz="1400" dirty="0" smtClean="0"/>
                <a:t>講師依頼</a:t>
              </a:r>
              <a:endParaRPr kumimoji="1" lang="en-US" altLang="ja-JP" sz="1400" dirty="0" smtClean="0"/>
            </a:p>
          </p:txBody>
        </p:sp>
      </p:grpSp>
      <p:sp>
        <p:nvSpPr>
          <p:cNvPr id="23" name="テキスト ボックス 22"/>
          <p:cNvSpPr txBox="1"/>
          <p:nvPr/>
        </p:nvSpPr>
        <p:spPr>
          <a:xfrm>
            <a:off x="706873" y="1465833"/>
            <a:ext cx="3390672" cy="584775"/>
          </a:xfrm>
          <a:prstGeom prst="rect">
            <a:avLst/>
          </a:prstGeom>
          <a:noFill/>
        </p:spPr>
        <p:txBody>
          <a:bodyPr wrap="none" rtlCol="0">
            <a:spAutoFit/>
          </a:bodyPr>
          <a:lstStyle/>
          <a:p>
            <a:r>
              <a:rPr kumimoji="1" lang="ja-JP" altLang="en-US" sz="3200" dirty="0" smtClean="0">
                <a:solidFill>
                  <a:srgbClr val="ED7788"/>
                </a:solidFill>
              </a:rPr>
              <a:t>農家</a:t>
            </a:r>
            <a:r>
              <a:rPr kumimoji="1" lang="en-US" altLang="ja-JP" sz="3200" dirty="0" smtClean="0">
                <a:solidFill>
                  <a:srgbClr val="ED7788"/>
                </a:solidFill>
              </a:rPr>
              <a:t>×</a:t>
            </a:r>
            <a:r>
              <a:rPr kumimoji="1" lang="ja-JP" altLang="en-US" sz="3200" dirty="0" smtClean="0">
                <a:solidFill>
                  <a:srgbClr val="ED7788"/>
                </a:solidFill>
              </a:rPr>
              <a:t>住民</a:t>
            </a:r>
            <a:r>
              <a:rPr kumimoji="1" lang="en-US" altLang="ja-JP" sz="3200" dirty="0" smtClean="0">
                <a:solidFill>
                  <a:srgbClr val="ED7788"/>
                </a:solidFill>
              </a:rPr>
              <a:t>×NPO</a:t>
            </a:r>
            <a:endParaRPr kumimoji="1" lang="ja-JP" altLang="en-US" sz="3200" dirty="0">
              <a:solidFill>
                <a:srgbClr val="ED7788"/>
              </a:solidFill>
            </a:endParaRPr>
          </a:p>
        </p:txBody>
      </p:sp>
      <p:sp>
        <p:nvSpPr>
          <p:cNvPr id="24" name="正方形/長方形 23"/>
          <p:cNvSpPr/>
          <p:nvPr/>
        </p:nvSpPr>
        <p:spPr>
          <a:xfrm>
            <a:off x="4596737" y="1439056"/>
            <a:ext cx="4374000" cy="5157687"/>
          </a:xfrm>
          <a:prstGeom prst="rect">
            <a:avLst/>
          </a:prstGeom>
          <a:noFill/>
          <a:ln w="57150">
            <a:solidFill>
              <a:srgbClr val="FBE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ja-JP" altLang="en-US" sz="2800" b="1" dirty="0" smtClean="0">
                <a:solidFill>
                  <a:srgbClr val="965F16"/>
                </a:solidFill>
              </a:rPr>
              <a:t>～</a:t>
            </a:r>
            <a:r>
              <a:rPr lang="ja-JP" altLang="en-US" sz="2800" b="1" dirty="0">
                <a:solidFill>
                  <a:srgbClr val="965F16"/>
                </a:solidFill>
              </a:rPr>
              <a:t>農業学校の内容～</a:t>
            </a:r>
            <a:endParaRPr lang="en-US" altLang="ja-JP" sz="2800" b="1" u="sng" dirty="0">
              <a:solidFill>
                <a:srgbClr val="965F16"/>
              </a:solidFill>
            </a:endParaRPr>
          </a:p>
          <a:p>
            <a:pPr lvl="0"/>
            <a:endParaRPr lang="en-US" altLang="ja-JP" sz="2400" u="sng" dirty="0">
              <a:solidFill>
                <a:srgbClr val="965F16"/>
              </a:solidFill>
            </a:endParaRPr>
          </a:p>
          <a:p>
            <a:pPr lvl="0"/>
            <a:r>
              <a:rPr lang="ja-JP" altLang="en-US" sz="2200" dirty="0" smtClean="0">
                <a:solidFill>
                  <a:srgbClr val="965F16"/>
                </a:solidFill>
              </a:rPr>
              <a:t>○</a:t>
            </a:r>
            <a:r>
              <a:rPr lang="ja-JP" altLang="en-US" sz="2200" u="sng" dirty="0" smtClean="0">
                <a:solidFill>
                  <a:srgbClr val="965F16"/>
                </a:solidFill>
              </a:rPr>
              <a:t>農業</a:t>
            </a:r>
            <a:r>
              <a:rPr lang="ja-JP" altLang="en-US" sz="2200" u="sng" dirty="0">
                <a:solidFill>
                  <a:srgbClr val="965F16"/>
                </a:solidFill>
              </a:rPr>
              <a:t>体験＆農家育成コース</a:t>
            </a:r>
            <a:endParaRPr kumimoji="1" lang="en-US" altLang="ja-JP" sz="2200" u="sng" dirty="0">
              <a:solidFill>
                <a:srgbClr val="965F16"/>
              </a:solidFill>
            </a:endParaRPr>
          </a:p>
          <a:p>
            <a:pPr lvl="0"/>
            <a:r>
              <a:rPr kumimoji="1" lang="ja-JP" altLang="en-US" sz="2200" dirty="0">
                <a:solidFill>
                  <a:srgbClr val="965F16"/>
                </a:solidFill>
              </a:rPr>
              <a:t>　・地元農家による学びの場。</a:t>
            </a:r>
            <a:endParaRPr kumimoji="1" lang="en-US" altLang="ja-JP" sz="2200" dirty="0">
              <a:solidFill>
                <a:srgbClr val="965F16"/>
              </a:solidFill>
            </a:endParaRPr>
          </a:p>
          <a:p>
            <a:pPr lvl="0"/>
            <a:endParaRPr kumimoji="1" lang="en-US" altLang="ja-JP" sz="2200" dirty="0">
              <a:solidFill>
                <a:srgbClr val="965F16"/>
              </a:solidFill>
            </a:endParaRPr>
          </a:p>
          <a:p>
            <a:pPr lvl="0"/>
            <a:r>
              <a:rPr kumimoji="1" lang="ja-JP" altLang="en-US" sz="2200" dirty="0" smtClean="0">
                <a:solidFill>
                  <a:srgbClr val="965F16"/>
                </a:solidFill>
              </a:rPr>
              <a:t>○</a:t>
            </a:r>
            <a:r>
              <a:rPr kumimoji="1" lang="ja-JP" altLang="en-US" sz="2200" u="sng" dirty="0" smtClean="0">
                <a:solidFill>
                  <a:srgbClr val="965F16"/>
                </a:solidFill>
              </a:rPr>
              <a:t>採れたて</a:t>
            </a:r>
            <a:r>
              <a:rPr kumimoji="1" lang="ja-JP" altLang="en-US" sz="2200" u="sng" dirty="0">
                <a:solidFill>
                  <a:srgbClr val="965F16"/>
                </a:solidFill>
              </a:rPr>
              <a:t>野菜調理コース</a:t>
            </a:r>
            <a:endParaRPr kumimoji="1" lang="en-US" altLang="ja-JP" sz="2200" u="sng" dirty="0">
              <a:solidFill>
                <a:srgbClr val="965F16"/>
              </a:solidFill>
            </a:endParaRPr>
          </a:p>
          <a:p>
            <a:pPr lvl="0"/>
            <a:r>
              <a:rPr lang="ja-JP" altLang="en-US" sz="2200" dirty="0">
                <a:solidFill>
                  <a:srgbClr val="965F16"/>
                </a:solidFill>
              </a:rPr>
              <a:t>　・新鮮な野菜を校内で調理。</a:t>
            </a:r>
            <a:endParaRPr lang="en-US" altLang="ja-JP" sz="2200" dirty="0">
              <a:solidFill>
                <a:srgbClr val="965F16"/>
              </a:solidFill>
            </a:endParaRPr>
          </a:p>
          <a:p>
            <a:pPr lvl="0"/>
            <a:r>
              <a:rPr lang="ja-JP" altLang="en-US" sz="2200" dirty="0">
                <a:solidFill>
                  <a:srgbClr val="965F16"/>
                </a:solidFill>
              </a:rPr>
              <a:t>　　レストランでの提供も行う。</a:t>
            </a:r>
            <a:endParaRPr lang="ja-JP" altLang="en-US" sz="2200" dirty="0">
              <a:solidFill>
                <a:prstClr val="white"/>
              </a:solidFill>
            </a:endParaRPr>
          </a:p>
          <a:p>
            <a:pPr lvl="0"/>
            <a:endParaRPr lang="en-US" altLang="ja-JP" sz="2200" dirty="0">
              <a:solidFill>
                <a:srgbClr val="965F16"/>
              </a:solidFill>
            </a:endParaRPr>
          </a:p>
          <a:p>
            <a:pPr lvl="0"/>
            <a:r>
              <a:rPr lang="ja-JP" altLang="en-US" sz="2200" dirty="0" smtClean="0">
                <a:solidFill>
                  <a:srgbClr val="965F16"/>
                </a:solidFill>
              </a:rPr>
              <a:t>○</a:t>
            </a:r>
            <a:r>
              <a:rPr lang="ja-JP" altLang="en-US" sz="2200" u="sng" dirty="0" smtClean="0">
                <a:solidFill>
                  <a:srgbClr val="965F16"/>
                </a:solidFill>
              </a:rPr>
              <a:t>一日</a:t>
            </a:r>
            <a:r>
              <a:rPr lang="ja-JP" altLang="en-US" sz="2200" u="sng" dirty="0">
                <a:solidFill>
                  <a:srgbClr val="965F16"/>
                </a:solidFill>
              </a:rPr>
              <a:t>農業体験コース</a:t>
            </a:r>
            <a:endParaRPr lang="en-US" altLang="ja-JP" sz="2200" u="sng" dirty="0">
              <a:solidFill>
                <a:srgbClr val="965F16"/>
              </a:solidFill>
            </a:endParaRPr>
          </a:p>
          <a:p>
            <a:pPr lvl="0"/>
            <a:r>
              <a:rPr lang="ja-JP" altLang="en-US" sz="2200" dirty="0">
                <a:solidFill>
                  <a:srgbClr val="965F16"/>
                </a:solidFill>
              </a:rPr>
              <a:t>　・市外の人でも気軽に</a:t>
            </a:r>
            <a:endParaRPr lang="en-US" altLang="ja-JP" sz="2200" dirty="0">
              <a:solidFill>
                <a:srgbClr val="965F16"/>
              </a:solidFill>
            </a:endParaRPr>
          </a:p>
          <a:p>
            <a:pPr lvl="0"/>
            <a:r>
              <a:rPr lang="ja-JP" altLang="en-US" sz="2200" dirty="0">
                <a:solidFill>
                  <a:srgbClr val="965F16"/>
                </a:solidFill>
              </a:rPr>
              <a:t>　　参加できる農業体験コース。</a:t>
            </a:r>
            <a:endParaRPr lang="en-US" altLang="ja-JP" sz="2200" dirty="0">
              <a:solidFill>
                <a:srgbClr val="965F16"/>
              </a:solidFill>
            </a:endParaRPr>
          </a:p>
          <a:p>
            <a:pPr>
              <a:spcAft>
                <a:spcPts val="0"/>
              </a:spcAft>
            </a:pPr>
            <a:endParaRPr lang="ja-JP" alt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Tree>
    <p:extLst>
      <p:ext uri="{BB962C8B-B14F-4D97-AF65-F5344CB8AC3E}">
        <p14:creationId xmlns:p14="http://schemas.microsoft.com/office/powerpoint/2010/main" val="18093095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具体案</a:t>
            </a:r>
            <a:endParaRPr kumimoji="1" lang="ja-JP" altLang="en-US" dirty="0"/>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1503" y="1680158"/>
            <a:ext cx="2907101" cy="1939014"/>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7389" y="3207228"/>
            <a:ext cx="3160871" cy="1621341"/>
          </a:xfrm>
          <a:prstGeom prst="rect">
            <a:avLst/>
          </a:prstGeom>
        </p:spPr>
      </p:pic>
      <p:sp>
        <p:nvSpPr>
          <p:cNvPr id="7" name="正方形/長方形 6"/>
          <p:cNvSpPr/>
          <p:nvPr/>
        </p:nvSpPr>
        <p:spPr>
          <a:xfrm>
            <a:off x="212270" y="1426699"/>
            <a:ext cx="8758465" cy="5157687"/>
          </a:xfrm>
          <a:prstGeom prst="rect">
            <a:avLst/>
          </a:prstGeom>
          <a:noFill/>
          <a:ln w="57150">
            <a:solidFill>
              <a:srgbClr val="FBE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ja-JP" altLang="ja-JP" sz="2200" dirty="0">
                <a:solidFill>
                  <a:srgbClr val="965F16"/>
                </a:solidFill>
                <a:latin typeface="Century Gothic" panose="020B0502020202020204" pitchFamily="34" charset="0"/>
              </a:rPr>
              <a:t>○</a:t>
            </a:r>
            <a:r>
              <a:rPr lang="ja-JP" altLang="ja-JP" sz="2200" u="sng" dirty="0">
                <a:solidFill>
                  <a:srgbClr val="965F16"/>
                </a:solidFill>
                <a:latin typeface="Century Gothic" panose="020B0502020202020204" pitchFamily="34" charset="0"/>
              </a:rPr>
              <a:t>宿泊</a:t>
            </a:r>
            <a:r>
              <a:rPr lang="ja-JP" altLang="ja-JP" sz="2200" u="sng" dirty="0" smtClean="0">
                <a:solidFill>
                  <a:srgbClr val="965F16"/>
                </a:solidFill>
                <a:latin typeface="Century Gothic" panose="020B0502020202020204" pitchFamily="34" charset="0"/>
              </a:rPr>
              <a:t>施設</a:t>
            </a:r>
            <a:r>
              <a:rPr lang="ja-JP" altLang="en-US" sz="2200" u="sng" dirty="0" smtClean="0">
                <a:solidFill>
                  <a:srgbClr val="965F16"/>
                </a:solidFill>
                <a:latin typeface="Century Gothic" panose="020B0502020202020204" pitchFamily="34" charset="0"/>
              </a:rPr>
              <a:t>「</a:t>
            </a:r>
            <a:r>
              <a:rPr lang="ja-JP" altLang="ja-JP" sz="2200" u="sng" dirty="0" smtClean="0">
                <a:solidFill>
                  <a:srgbClr val="965F16"/>
                </a:solidFill>
                <a:latin typeface="Century Gothic" panose="020B0502020202020204" pitchFamily="34" charset="0"/>
              </a:rPr>
              <a:t>山</a:t>
            </a:r>
            <a:r>
              <a:rPr lang="ja-JP" altLang="ja-JP" sz="2200" u="sng" dirty="0">
                <a:solidFill>
                  <a:srgbClr val="965F16"/>
                </a:solidFill>
                <a:latin typeface="Century Gothic" panose="020B0502020202020204" pitchFamily="34" charset="0"/>
              </a:rPr>
              <a:t>の</a:t>
            </a:r>
            <a:r>
              <a:rPr lang="ja-JP" altLang="ja-JP" sz="2200" u="sng" dirty="0" smtClean="0">
                <a:solidFill>
                  <a:srgbClr val="965F16"/>
                </a:solidFill>
                <a:latin typeface="Century Gothic" panose="020B0502020202020204" pitchFamily="34" charset="0"/>
              </a:rPr>
              <a:t>荘</a:t>
            </a:r>
            <a:r>
              <a:rPr lang="ja-JP" altLang="en-US" sz="2200" u="sng" dirty="0" smtClean="0">
                <a:solidFill>
                  <a:srgbClr val="965F16"/>
                </a:solidFill>
                <a:latin typeface="Century Gothic" panose="020B0502020202020204" pitchFamily="34" charset="0"/>
              </a:rPr>
              <a:t>」</a:t>
            </a:r>
            <a:endParaRPr lang="ja-JP" altLang="ja-JP" sz="2200" u="sng"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Aft>
                <a:spcPts val="0"/>
              </a:spcAft>
            </a:pPr>
            <a:r>
              <a:rPr lang="ja-JP" altLang="ja-JP" sz="2200" dirty="0">
                <a:solidFill>
                  <a:srgbClr val="965F16"/>
                </a:solidFill>
                <a:latin typeface="Century Gothic" panose="020B0502020202020204" pitchFamily="34" charset="0"/>
              </a:rPr>
              <a:t>　・校舎内に宿泊設備の</a:t>
            </a:r>
            <a:r>
              <a:rPr lang="ja-JP" altLang="ja-JP" sz="2200" dirty="0" smtClean="0">
                <a:solidFill>
                  <a:srgbClr val="965F16"/>
                </a:solidFill>
                <a:latin typeface="Century Gothic" panose="020B0502020202020204" pitchFamily="34" charset="0"/>
              </a:rPr>
              <a:t>整備</a:t>
            </a:r>
            <a:r>
              <a:rPr lang="ja-JP" altLang="en-US" sz="2200" dirty="0" smtClean="0">
                <a:solidFill>
                  <a:srgbClr val="965F16"/>
                </a:solidFill>
                <a:latin typeface="Century Gothic" panose="020B0502020202020204" pitchFamily="34" charset="0"/>
              </a:rPr>
              <a:t>。</a:t>
            </a:r>
            <a:endParaRPr lang="en-US" altLang="ja-JP" sz="2200" dirty="0" smtClean="0">
              <a:solidFill>
                <a:srgbClr val="965F16"/>
              </a:solidFill>
              <a:latin typeface="Century Gothic" panose="020B0502020202020204" pitchFamily="34" charset="0"/>
            </a:endParaRPr>
          </a:p>
          <a:p>
            <a:pPr>
              <a:spcAft>
                <a:spcPts val="0"/>
              </a:spcAft>
            </a:pPr>
            <a:endParaRPr lang="en-US" altLang="ja-JP" sz="2200" dirty="0">
              <a:solidFill>
                <a:srgbClr val="965F16"/>
              </a:solidFill>
              <a:latin typeface="Century Gothic" panose="020B0502020202020204" pitchFamily="34" charset="0"/>
              <a:ea typeface="ＭＳ Ｐゴシック" panose="020B0600070205080204" pitchFamily="50" charset="-128"/>
              <a:cs typeface="ＭＳ Ｐゴシック" panose="020B0600070205080204" pitchFamily="50" charset="-128"/>
            </a:endParaRPr>
          </a:p>
          <a:p>
            <a:pPr>
              <a:spcAft>
                <a:spcPts val="0"/>
              </a:spcAft>
            </a:pPr>
            <a:endParaRPr lang="ja-JP" altLang="ja-JP" sz="22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Aft>
                <a:spcPts val="0"/>
              </a:spcAft>
            </a:pPr>
            <a:r>
              <a:rPr lang="ja-JP" altLang="ja-JP" sz="2200" dirty="0">
                <a:solidFill>
                  <a:srgbClr val="965F16"/>
                </a:solidFill>
                <a:latin typeface="Century Gothic" panose="020B0502020202020204" pitchFamily="34" charset="0"/>
              </a:rPr>
              <a:t>○</a:t>
            </a:r>
            <a:r>
              <a:rPr lang="ja-JP" altLang="ja-JP" sz="2200" u="sng" dirty="0">
                <a:solidFill>
                  <a:srgbClr val="965F16"/>
                </a:solidFill>
                <a:latin typeface="Century Gothic" panose="020B0502020202020204" pitchFamily="34" charset="0"/>
              </a:rPr>
              <a:t>空き家を格安で提供</a:t>
            </a:r>
            <a:endParaRPr lang="ja-JP" altLang="ja-JP" sz="2200" u="sng"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Aft>
                <a:spcPts val="0"/>
              </a:spcAft>
            </a:pPr>
            <a:r>
              <a:rPr lang="ja-JP" altLang="ja-JP" sz="2200" dirty="0">
                <a:solidFill>
                  <a:srgbClr val="965F16"/>
                </a:solidFill>
                <a:latin typeface="Century Gothic" panose="020B0502020202020204" pitchFamily="34" charset="0"/>
              </a:rPr>
              <a:t>　・新規に農業従事者となる</a:t>
            </a:r>
            <a:r>
              <a:rPr lang="ja-JP" altLang="ja-JP" sz="2200" dirty="0" smtClean="0">
                <a:solidFill>
                  <a:srgbClr val="965F16"/>
                </a:solidFill>
                <a:latin typeface="Century Gothic" panose="020B0502020202020204" pitchFamily="34" charset="0"/>
              </a:rPr>
              <a:t>場合</a:t>
            </a:r>
            <a:r>
              <a:rPr lang="ja-JP" altLang="en-US" sz="2200" dirty="0" smtClean="0">
                <a:solidFill>
                  <a:srgbClr val="965F16"/>
                </a:solidFill>
                <a:latin typeface="Century Gothic" panose="020B0502020202020204" pitchFamily="34" charset="0"/>
              </a:rPr>
              <a:t>。</a:t>
            </a:r>
            <a:endParaRPr lang="en-US" altLang="ja-JP" sz="2200" dirty="0" smtClean="0">
              <a:solidFill>
                <a:srgbClr val="965F16"/>
              </a:solidFill>
              <a:latin typeface="Century Gothic" panose="020B0502020202020204" pitchFamily="34" charset="0"/>
            </a:endParaRPr>
          </a:p>
          <a:p>
            <a:pPr>
              <a:spcAft>
                <a:spcPts val="0"/>
              </a:spcAft>
            </a:pPr>
            <a:endParaRPr lang="en-US" altLang="ja-JP" sz="2200" dirty="0">
              <a:solidFill>
                <a:srgbClr val="965F16"/>
              </a:solidFill>
              <a:latin typeface="Century Gothic" panose="020B0502020202020204" pitchFamily="34" charset="0"/>
              <a:ea typeface="ＭＳ Ｐゴシック" panose="020B0600070205080204" pitchFamily="50" charset="-128"/>
              <a:cs typeface="ＭＳ Ｐゴシック" panose="020B0600070205080204" pitchFamily="50" charset="-128"/>
            </a:endParaRPr>
          </a:p>
          <a:p>
            <a:pPr>
              <a:spcAft>
                <a:spcPts val="0"/>
              </a:spcAft>
            </a:pPr>
            <a:endParaRPr lang="ja-JP" altLang="ja-JP" sz="22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Aft>
                <a:spcPts val="0"/>
              </a:spcAft>
            </a:pPr>
            <a:r>
              <a:rPr lang="ja-JP" altLang="ja-JP" sz="2200" dirty="0">
                <a:solidFill>
                  <a:srgbClr val="965F16"/>
                </a:solidFill>
                <a:latin typeface="Century Gothic" panose="020B0502020202020204" pitchFamily="34" charset="0"/>
              </a:rPr>
              <a:t>○</a:t>
            </a:r>
            <a:r>
              <a:rPr lang="ja-JP" altLang="ja-JP" sz="2200" u="sng" dirty="0">
                <a:solidFill>
                  <a:srgbClr val="965F16"/>
                </a:solidFill>
                <a:latin typeface="Century Gothic" panose="020B0502020202020204" pitchFamily="34" charset="0"/>
              </a:rPr>
              <a:t>学校内にレストラン＆マルシェ開設</a:t>
            </a:r>
            <a:endParaRPr lang="ja-JP" altLang="ja-JP" sz="2200" u="sng"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Aft>
                <a:spcPts val="0"/>
              </a:spcAft>
            </a:pPr>
            <a:r>
              <a:rPr lang="ja-JP" altLang="ja-JP" sz="2200" dirty="0">
                <a:solidFill>
                  <a:srgbClr val="965F16"/>
                </a:solidFill>
                <a:latin typeface="Century Gothic" panose="020B0502020202020204" pitchFamily="34" charset="0"/>
              </a:rPr>
              <a:t>　・レストラン：畑でとれた野菜や果物を使った食事を</a:t>
            </a:r>
            <a:r>
              <a:rPr lang="ja-JP" altLang="ja-JP" sz="2200" dirty="0" smtClean="0">
                <a:solidFill>
                  <a:srgbClr val="965F16"/>
                </a:solidFill>
                <a:latin typeface="Century Gothic" panose="020B0502020202020204" pitchFamily="34" charset="0"/>
              </a:rPr>
              <a:t>提供</a:t>
            </a:r>
            <a:r>
              <a:rPr lang="ja-JP" altLang="en-US" sz="2200" dirty="0" smtClean="0">
                <a:solidFill>
                  <a:srgbClr val="965F16"/>
                </a:solidFill>
                <a:latin typeface="Century Gothic" panose="020B0502020202020204" pitchFamily="34" charset="0"/>
              </a:rPr>
              <a:t>。</a:t>
            </a:r>
            <a:endParaRPr lang="ja-JP" altLang="ja-JP" sz="22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Aft>
                <a:spcPts val="0"/>
              </a:spcAft>
            </a:pPr>
            <a:r>
              <a:rPr lang="ja-JP" altLang="ja-JP" sz="2200" dirty="0">
                <a:solidFill>
                  <a:srgbClr val="965F16"/>
                </a:solidFill>
                <a:latin typeface="Century Gothic" panose="020B0502020202020204" pitchFamily="34" charset="0"/>
              </a:rPr>
              <a:t>　・マルシェ：採れたて野菜の直売所として市民の集う場所</a:t>
            </a:r>
            <a:r>
              <a:rPr lang="ja-JP" altLang="ja-JP" sz="2200" dirty="0" smtClean="0">
                <a:solidFill>
                  <a:srgbClr val="965F16"/>
                </a:solidFill>
                <a:latin typeface="Century Gothic" panose="020B0502020202020204" pitchFamily="34" charset="0"/>
              </a:rPr>
              <a:t>に</a:t>
            </a:r>
            <a:r>
              <a:rPr lang="ja-JP" altLang="en-US" sz="2200" dirty="0" smtClean="0">
                <a:solidFill>
                  <a:srgbClr val="965F16"/>
                </a:solidFill>
                <a:latin typeface="Century Gothic" panose="020B0502020202020204" pitchFamily="34" charset="0"/>
              </a:rPr>
              <a:t>。</a:t>
            </a:r>
            <a:endParaRPr lang="ja-JP" altLang="ja-JP" sz="22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Tree>
    <p:extLst>
      <p:ext uri="{BB962C8B-B14F-4D97-AF65-F5344CB8AC3E}">
        <p14:creationId xmlns:p14="http://schemas.microsoft.com/office/powerpoint/2010/main" val="32204187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t>関係図</a:t>
            </a:r>
            <a:endParaRPr kumimoji="1" lang="ja-JP" altLang="en-US" dirty="0"/>
          </a:p>
        </p:txBody>
      </p:sp>
      <p:graphicFrame>
        <p:nvGraphicFramePr>
          <p:cNvPr id="6" name="コンテンツ プレースホルダー 5"/>
          <p:cNvGraphicFramePr>
            <a:graphicFrameLocks noGrp="1"/>
          </p:cNvGraphicFramePr>
          <p:nvPr>
            <p:ph sz="half" idx="1"/>
            <p:extLst/>
          </p:nvPr>
        </p:nvGraphicFramePr>
        <p:xfrm>
          <a:off x="628650" y="1417321"/>
          <a:ext cx="8149590" cy="5059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矢印: 右 7"/>
          <p:cNvSpPr/>
          <p:nvPr/>
        </p:nvSpPr>
        <p:spPr>
          <a:xfrm rot="8803650">
            <a:off x="2186876" y="5061278"/>
            <a:ext cx="986577" cy="451930"/>
          </a:xfrm>
          <a:prstGeom prst="rightArrow">
            <a:avLst>
              <a:gd name="adj1" fmla="val 60000"/>
              <a:gd name="adj2" fmla="val 50000"/>
            </a:avLst>
          </a:prstGeom>
          <a:solidFill>
            <a:schemeClr val="accent4">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 name="矢印: 右 10"/>
          <p:cNvSpPr/>
          <p:nvPr/>
        </p:nvSpPr>
        <p:spPr>
          <a:xfrm rot="19621695">
            <a:off x="5902260" y="2436795"/>
            <a:ext cx="1075698" cy="451930"/>
          </a:xfrm>
          <a:prstGeom prst="rightArrow">
            <a:avLst>
              <a:gd name="adj1" fmla="val 60000"/>
              <a:gd name="adj2" fmla="val 50000"/>
            </a:avLst>
          </a:prstGeom>
          <a:solidFill>
            <a:schemeClr val="accent4">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4" name="矢印: 右 13"/>
          <p:cNvSpPr/>
          <p:nvPr/>
        </p:nvSpPr>
        <p:spPr>
          <a:xfrm rot="2072534">
            <a:off x="6228029" y="4857229"/>
            <a:ext cx="1053213" cy="451930"/>
          </a:xfrm>
          <a:prstGeom prst="rightArrow">
            <a:avLst>
              <a:gd name="adj1" fmla="val 60000"/>
              <a:gd name="adj2" fmla="val 50000"/>
            </a:avLst>
          </a:prstGeom>
          <a:solidFill>
            <a:schemeClr val="accent4">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矢印: 右 16"/>
          <p:cNvSpPr/>
          <p:nvPr/>
        </p:nvSpPr>
        <p:spPr>
          <a:xfrm rot="13431849">
            <a:off x="1820419" y="2896662"/>
            <a:ext cx="973672" cy="451930"/>
          </a:xfrm>
          <a:prstGeom prst="rightArrow">
            <a:avLst>
              <a:gd name="adj1" fmla="val 60000"/>
              <a:gd name="adj2" fmla="val 50000"/>
            </a:avLst>
          </a:prstGeom>
          <a:solidFill>
            <a:schemeClr val="accent4">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9" name="テキスト ボックス 18"/>
          <p:cNvSpPr txBox="1"/>
          <p:nvPr/>
        </p:nvSpPr>
        <p:spPr>
          <a:xfrm>
            <a:off x="2144973" y="2252854"/>
            <a:ext cx="1572079" cy="400110"/>
          </a:xfrm>
          <a:prstGeom prst="rect">
            <a:avLst/>
          </a:prstGeom>
          <a:noFill/>
        </p:spPr>
        <p:txBody>
          <a:bodyPr wrap="square" rtlCol="0">
            <a:spAutoFit/>
          </a:bodyPr>
          <a:lstStyle/>
          <a:p>
            <a:pPr algn="ctr"/>
            <a:r>
              <a:rPr kumimoji="1" lang="ja-JP" altLang="en-US" sz="2000" dirty="0" smtClean="0">
                <a:solidFill>
                  <a:srgbClr val="965F16"/>
                </a:solidFill>
              </a:rPr>
              <a:t>勉強</a:t>
            </a:r>
            <a:endParaRPr kumimoji="1" lang="en-US" altLang="ja-JP" sz="2000" dirty="0" smtClean="0">
              <a:solidFill>
                <a:srgbClr val="965F16"/>
              </a:solidFill>
            </a:endParaRPr>
          </a:p>
        </p:txBody>
      </p:sp>
      <p:sp>
        <p:nvSpPr>
          <p:cNvPr id="20" name="テキスト ボックス 19"/>
          <p:cNvSpPr txBox="1"/>
          <p:nvPr/>
        </p:nvSpPr>
        <p:spPr>
          <a:xfrm>
            <a:off x="628650" y="3236450"/>
            <a:ext cx="1746243" cy="769441"/>
          </a:xfrm>
          <a:prstGeom prst="rect">
            <a:avLst/>
          </a:prstGeom>
          <a:noFill/>
        </p:spPr>
        <p:txBody>
          <a:bodyPr wrap="square" rtlCol="0">
            <a:spAutoFit/>
          </a:bodyPr>
          <a:lstStyle/>
          <a:p>
            <a:pPr algn="ctr"/>
            <a:r>
              <a:rPr kumimoji="1" lang="ja-JP" altLang="en-US" sz="2000" dirty="0" smtClean="0">
                <a:solidFill>
                  <a:srgbClr val="965F16"/>
                </a:solidFill>
              </a:rPr>
              <a:t>勉強と</a:t>
            </a:r>
            <a:r>
              <a:rPr kumimoji="1" lang="ja-JP" altLang="en-US" sz="2400" b="1" u="sng" dirty="0" smtClean="0">
                <a:solidFill>
                  <a:srgbClr val="965F16"/>
                </a:solidFill>
              </a:rPr>
              <a:t>交流</a:t>
            </a:r>
            <a:r>
              <a:rPr kumimoji="1" lang="ja-JP" altLang="en-US" sz="2000" dirty="0" smtClean="0">
                <a:solidFill>
                  <a:srgbClr val="965F16"/>
                </a:solidFill>
              </a:rPr>
              <a:t>の場の提供</a:t>
            </a:r>
            <a:endParaRPr kumimoji="1" lang="en-US" altLang="ja-JP" sz="2000" dirty="0" smtClean="0">
              <a:solidFill>
                <a:srgbClr val="965F16"/>
              </a:solidFill>
            </a:endParaRPr>
          </a:p>
        </p:txBody>
      </p:sp>
      <p:sp>
        <p:nvSpPr>
          <p:cNvPr id="24" name="テキスト ボックス 23"/>
          <p:cNvSpPr txBox="1"/>
          <p:nvPr/>
        </p:nvSpPr>
        <p:spPr>
          <a:xfrm>
            <a:off x="5681843" y="5483452"/>
            <a:ext cx="746404" cy="400110"/>
          </a:xfrm>
          <a:prstGeom prst="rect">
            <a:avLst/>
          </a:prstGeom>
          <a:noFill/>
        </p:spPr>
        <p:txBody>
          <a:bodyPr wrap="square" rtlCol="0">
            <a:spAutoFit/>
          </a:bodyPr>
          <a:lstStyle/>
          <a:p>
            <a:r>
              <a:rPr kumimoji="1" lang="ja-JP" altLang="en-US" sz="2000" dirty="0" smtClean="0">
                <a:solidFill>
                  <a:srgbClr val="965F16"/>
                </a:solidFill>
              </a:rPr>
              <a:t>講師</a:t>
            </a:r>
            <a:endParaRPr kumimoji="1" lang="ja-JP" altLang="en-US" sz="2000" dirty="0">
              <a:solidFill>
                <a:srgbClr val="965F16"/>
              </a:solidFill>
            </a:endParaRPr>
          </a:p>
        </p:txBody>
      </p:sp>
      <p:sp>
        <p:nvSpPr>
          <p:cNvPr id="25" name="テキスト ボックス 24"/>
          <p:cNvSpPr txBox="1"/>
          <p:nvPr/>
        </p:nvSpPr>
        <p:spPr>
          <a:xfrm>
            <a:off x="6564219" y="3190283"/>
            <a:ext cx="1504624" cy="400110"/>
          </a:xfrm>
          <a:prstGeom prst="rect">
            <a:avLst/>
          </a:prstGeom>
          <a:noFill/>
        </p:spPr>
        <p:txBody>
          <a:bodyPr wrap="square" rtlCol="0">
            <a:spAutoFit/>
          </a:bodyPr>
          <a:lstStyle/>
          <a:p>
            <a:r>
              <a:rPr kumimoji="1" lang="ja-JP" altLang="en-US" sz="2000" dirty="0">
                <a:solidFill>
                  <a:srgbClr val="965F16"/>
                </a:solidFill>
              </a:rPr>
              <a:t>土地</a:t>
            </a:r>
            <a:r>
              <a:rPr kumimoji="1" lang="ja-JP" altLang="en-US" sz="2000" dirty="0" smtClean="0">
                <a:solidFill>
                  <a:srgbClr val="965F16"/>
                </a:solidFill>
              </a:rPr>
              <a:t>の提供</a:t>
            </a:r>
            <a:endParaRPr kumimoji="1" lang="ja-JP" altLang="en-US" sz="2000" dirty="0">
              <a:solidFill>
                <a:srgbClr val="965F16"/>
              </a:solidFill>
            </a:endParaRPr>
          </a:p>
        </p:txBody>
      </p:sp>
      <p:sp>
        <p:nvSpPr>
          <p:cNvPr id="2" name="正方形/長方形 1"/>
          <p:cNvSpPr/>
          <p:nvPr/>
        </p:nvSpPr>
        <p:spPr>
          <a:xfrm>
            <a:off x="3480619" y="2759956"/>
            <a:ext cx="2080591" cy="418426"/>
          </a:xfrm>
          <a:prstGeom prst="rect">
            <a:avLst/>
          </a:prstGeom>
          <a:solidFill>
            <a:schemeClr val="bg1"/>
          </a:solidFill>
          <a:ln w="38100">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2400" b="1" dirty="0" smtClean="0">
                <a:solidFill>
                  <a:srgbClr val="965F16"/>
                </a:solidFill>
              </a:rPr>
              <a:t>農業の学校</a:t>
            </a:r>
            <a:endParaRPr kumimoji="1" lang="ja-JP" altLang="en-US" sz="2400" b="1" dirty="0">
              <a:solidFill>
                <a:srgbClr val="965F16"/>
              </a:solidFill>
            </a:endParaRPr>
          </a:p>
        </p:txBody>
      </p:sp>
      <p:sp>
        <p:nvSpPr>
          <p:cNvPr id="27" name="テキスト ボックス 26"/>
          <p:cNvSpPr txBox="1"/>
          <p:nvPr/>
        </p:nvSpPr>
        <p:spPr>
          <a:xfrm>
            <a:off x="2523720" y="5484183"/>
            <a:ext cx="1874313" cy="707886"/>
          </a:xfrm>
          <a:prstGeom prst="rect">
            <a:avLst/>
          </a:prstGeom>
          <a:noFill/>
        </p:spPr>
        <p:txBody>
          <a:bodyPr wrap="square" rtlCol="0">
            <a:spAutoFit/>
          </a:bodyPr>
          <a:lstStyle/>
          <a:p>
            <a:pPr algn="ctr"/>
            <a:r>
              <a:rPr kumimoji="1" lang="ja-JP" altLang="en-US" sz="2000" dirty="0" smtClean="0">
                <a:solidFill>
                  <a:srgbClr val="965F16"/>
                </a:solidFill>
              </a:rPr>
              <a:t>暇なときに</a:t>
            </a:r>
            <a:endParaRPr kumimoji="1" lang="en-US" altLang="ja-JP" sz="2000" dirty="0" smtClean="0">
              <a:solidFill>
                <a:srgbClr val="965F16"/>
              </a:solidFill>
            </a:endParaRPr>
          </a:p>
          <a:p>
            <a:pPr algn="ctr"/>
            <a:r>
              <a:rPr kumimoji="1" lang="ja-JP" altLang="en-US" sz="2000" dirty="0">
                <a:solidFill>
                  <a:srgbClr val="965F16"/>
                </a:solidFill>
              </a:rPr>
              <a:t>集</a:t>
            </a:r>
            <a:r>
              <a:rPr kumimoji="1" lang="ja-JP" altLang="en-US" sz="2000" dirty="0" smtClean="0">
                <a:solidFill>
                  <a:srgbClr val="965F16"/>
                </a:solidFill>
              </a:rPr>
              <a:t>まる場所</a:t>
            </a:r>
            <a:endParaRPr kumimoji="1" lang="ja-JP" altLang="en-US" sz="2000" dirty="0">
              <a:solidFill>
                <a:srgbClr val="965F16"/>
              </a:solidFill>
            </a:endParaRPr>
          </a:p>
        </p:txBody>
      </p:sp>
      <p:sp>
        <p:nvSpPr>
          <p:cNvPr id="29" name="テキスト ボックス 28"/>
          <p:cNvSpPr txBox="1"/>
          <p:nvPr/>
        </p:nvSpPr>
        <p:spPr>
          <a:xfrm>
            <a:off x="4789443" y="2253024"/>
            <a:ext cx="1848235" cy="400110"/>
          </a:xfrm>
          <a:prstGeom prst="rect">
            <a:avLst/>
          </a:prstGeom>
          <a:noFill/>
        </p:spPr>
        <p:txBody>
          <a:bodyPr wrap="square" rtlCol="0">
            <a:spAutoFit/>
          </a:bodyPr>
          <a:lstStyle/>
          <a:p>
            <a:pPr algn="ctr"/>
            <a:r>
              <a:rPr kumimoji="1" lang="ja-JP" altLang="en-US" sz="2000" dirty="0" smtClean="0">
                <a:solidFill>
                  <a:srgbClr val="965F16"/>
                </a:solidFill>
              </a:rPr>
              <a:t>有効活用</a:t>
            </a:r>
            <a:endParaRPr kumimoji="1" lang="ja-JP" altLang="en-US" sz="2000" dirty="0">
              <a:solidFill>
                <a:srgbClr val="965F16"/>
              </a:solidFill>
            </a:endParaRPr>
          </a:p>
        </p:txBody>
      </p:sp>
      <p:sp>
        <p:nvSpPr>
          <p:cNvPr id="18" name="テキスト ボックス 17"/>
          <p:cNvSpPr txBox="1"/>
          <p:nvPr/>
        </p:nvSpPr>
        <p:spPr>
          <a:xfrm>
            <a:off x="6637678" y="4553494"/>
            <a:ext cx="1969106" cy="400110"/>
          </a:xfrm>
          <a:prstGeom prst="rect">
            <a:avLst/>
          </a:prstGeom>
          <a:noFill/>
        </p:spPr>
        <p:txBody>
          <a:bodyPr wrap="square" rtlCol="0">
            <a:spAutoFit/>
          </a:bodyPr>
          <a:lstStyle/>
          <a:p>
            <a:pPr algn="ctr"/>
            <a:r>
              <a:rPr kumimoji="1" lang="ja-JP" altLang="en-US" sz="2000" dirty="0">
                <a:solidFill>
                  <a:srgbClr val="965F16"/>
                </a:solidFill>
              </a:rPr>
              <a:t>活躍</a:t>
            </a:r>
            <a:r>
              <a:rPr kumimoji="1" lang="ja-JP" altLang="en-US" sz="2000" dirty="0" smtClean="0">
                <a:solidFill>
                  <a:srgbClr val="965F16"/>
                </a:solidFill>
              </a:rPr>
              <a:t>の場の提供</a:t>
            </a:r>
            <a:endParaRPr kumimoji="1" lang="ja-JP" altLang="en-US" sz="2000" dirty="0">
              <a:solidFill>
                <a:srgbClr val="965F16"/>
              </a:solidFill>
            </a:endParaRPr>
          </a:p>
        </p:txBody>
      </p:sp>
      <p:sp>
        <p:nvSpPr>
          <p:cNvPr id="21" name="テキスト ボックス 20"/>
          <p:cNvSpPr txBox="1"/>
          <p:nvPr/>
        </p:nvSpPr>
        <p:spPr>
          <a:xfrm>
            <a:off x="680175" y="4291476"/>
            <a:ext cx="1874313" cy="769441"/>
          </a:xfrm>
          <a:prstGeom prst="rect">
            <a:avLst/>
          </a:prstGeom>
          <a:noFill/>
        </p:spPr>
        <p:txBody>
          <a:bodyPr wrap="square" rtlCol="0">
            <a:spAutoFit/>
          </a:bodyPr>
          <a:lstStyle/>
          <a:p>
            <a:pPr algn="ctr"/>
            <a:r>
              <a:rPr kumimoji="1" lang="ja-JP" altLang="en-US" sz="2000" dirty="0" smtClean="0">
                <a:solidFill>
                  <a:srgbClr val="965F16"/>
                </a:solidFill>
              </a:rPr>
              <a:t>在学中の人</a:t>
            </a:r>
            <a:endParaRPr kumimoji="1" lang="en-US" altLang="ja-JP" sz="2000" dirty="0" smtClean="0">
              <a:solidFill>
                <a:srgbClr val="965F16"/>
              </a:solidFill>
            </a:endParaRPr>
          </a:p>
          <a:p>
            <a:pPr algn="ctr"/>
            <a:r>
              <a:rPr kumimoji="1" lang="ja-JP" altLang="en-US" sz="2000" dirty="0" smtClean="0">
                <a:solidFill>
                  <a:srgbClr val="965F16"/>
                </a:solidFill>
              </a:rPr>
              <a:t>とも</a:t>
            </a:r>
            <a:r>
              <a:rPr kumimoji="1" lang="ja-JP" altLang="en-US" sz="2400" b="1" u="sng" dirty="0" smtClean="0">
                <a:solidFill>
                  <a:srgbClr val="965F16"/>
                </a:solidFill>
              </a:rPr>
              <a:t>交流</a:t>
            </a:r>
            <a:endParaRPr kumimoji="1" lang="ja-JP" altLang="en-US" sz="2400" b="1" u="sng" dirty="0">
              <a:solidFill>
                <a:srgbClr val="965F16"/>
              </a:solidFill>
            </a:endParaRPr>
          </a:p>
        </p:txBody>
      </p:sp>
      <p:sp>
        <p:nvSpPr>
          <p:cNvPr id="22" name="テキスト ボックス 21"/>
          <p:cNvSpPr txBox="1"/>
          <p:nvPr/>
        </p:nvSpPr>
        <p:spPr>
          <a:xfrm>
            <a:off x="5090901" y="5807124"/>
            <a:ext cx="2363782" cy="461665"/>
          </a:xfrm>
          <a:prstGeom prst="rect">
            <a:avLst/>
          </a:prstGeom>
          <a:noFill/>
        </p:spPr>
        <p:txBody>
          <a:bodyPr wrap="square" rtlCol="0">
            <a:spAutoFit/>
          </a:bodyPr>
          <a:lstStyle/>
          <a:p>
            <a:r>
              <a:rPr kumimoji="1" lang="ja-JP" altLang="en-US" sz="2000" dirty="0" smtClean="0">
                <a:solidFill>
                  <a:srgbClr val="965F16"/>
                </a:solidFill>
              </a:rPr>
              <a:t>農家同士の</a:t>
            </a:r>
            <a:r>
              <a:rPr kumimoji="1" lang="ja-JP" altLang="en-US" sz="2400" b="1" u="sng" dirty="0" smtClean="0">
                <a:solidFill>
                  <a:srgbClr val="965F16"/>
                </a:solidFill>
              </a:rPr>
              <a:t>交流</a:t>
            </a:r>
            <a:endParaRPr kumimoji="1" lang="ja-JP" altLang="en-US" sz="2400" b="1" u="sng" dirty="0">
              <a:solidFill>
                <a:srgbClr val="965F16"/>
              </a:solidFill>
            </a:endParaRPr>
          </a:p>
        </p:txBody>
      </p:sp>
      <p:pic>
        <p:nvPicPr>
          <p:cNvPr id="23" name="図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9584" y="5567917"/>
            <a:ext cx="1194082" cy="1194082"/>
          </a:xfrm>
          <a:prstGeom prst="rect">
            <a:avLst/>
          </a:prstGeom>
        </p:spPr>
      </p:pic>
      <p:pic>
        <p:nvPicPr>
          <p:cNvPr id="26" name="図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38210" y="5641689"/>
            <a:ext cx="1393889" cy="1274014"/>
          </a:xfrm>
          <a:prstGeom prst="rect">
            <a:avLst/>
          </a:prstGeom>
        </p:spPr>
      </p:pic>
      <p:pic>
        <p:nvPicPr>
          <p:cNvPr id="28" name="図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00586" y="2543324"/>
            <a:ext cx="1173080" cy="873293"/>
          </a:xfrm>
          <a:prstGeom prst="rect">
            <a:avLst/>
          </a:prstGeom>
        </p:spPr>
      </p:pic>
      <p:pic>
        <p:nvPicPr>
          <p:cNvPr id="30" name="図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212" y="2288409"/>
            <a:ext cx="842862" cy="1009416"/>
          </a:xfrm>
          <a:prstGeom prst="rect">
            <a:avLst/>
          </a:prstGeom>
        </p:spPr>
      </p:pic>
    </p:spTree>
    <p:extLst>
      <p:ext uri="{BB962C8B-B14F-4D97-AF65-F5344CB8AC3E}">
        <p14:creationId xmlns:p14="http://schemas.microsoft.com/office/powerpoint/2010/main" val="8817244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交流から愛着に</a:t>
            </a:r>
            <a:endParaRPr kumimoji="1" lang="ja-JP" altLang="en-US" dirty="0"/>
          </a:p>
        </p:txBody>
      </p:sp>
      <p:sp>
        <p:nvSpPr>
          <p:cNvPr id="21" name="円/楕円 20"/>
          <p:cNvSpPr/>
          <p:nvPr/>
        </p:nvSpPr>
        <p:spPr>
          <a:xfrm>
            <a:off x="375139" y="2080937"/>
            <a:ext cx="3833953" cy="4161692"/>
          </a:xfrm>
          <a:prstGeom prst="ellipse">
            <a:avLst/>
          </a:prstGeom>
          <a:solidFill>
            <a:srgbClr val="92D050">
              <a:alpha val="77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600" dirty="0" smtClean="0"/>
              <a:t>交流</a:t>
            </a:r>
            <a:endParaRPr kumimoji="1" lang="ja-JP" altLang="en-US" sz="9600" dirty="0"/>
          </a:p>
        </p:txBody>
      </p:sp>
      <p:sp>
        <p:nvSpPr>
          <p:cNvPr id="26" name="ハート 25"/>
          <p:cNvSpPr/>
          <p:nvPr/>
        </p:nvSpPr>
        <p:spPr>
          <a:xfrm>
            <a:off x="4907572" y="2128601"/>
            <a:ext cx="4236428" cy="4308668"/>
          </a:xfrm>
          <a:prstGeom prst="heart">
            <a:avLst/>
          </a:prstGeom>
          <a:solidFill>
            <a:srgbClr val="FA98A6">
              <a:alpha val="58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600" dirty="0" smtClean="0"/>
              <a:t>愛着</a:t>
            </a:r>
            <a:endParaRPr kumimoji="1" lang="ja-JP" altLang="en-US" sz="9600" dirty="0"/>
          </a:p>
        </p:txBody>
      </p:sp>
      <p:grpSp>
        <p:nvGrpSpPr>
          <p:cNvPr id="28" name="グループ化 27"/>
          <p:cNvGrpSpPr/>
          <p:nvPr/>
        </p:nvGrpSpPr>
        <p:grpSpPr>
          <a:xfrm>
            <a:off x="1615524" y="1933961"/>
            <a:ext cx="1329083" cy="1329083"/>
            <a:chOff x="186036" y="3730596"/>
            <a:chExt cx="1329083" cy="1329083"/>
          </a:xfrm>
        </p:grpSpPr>
        <p:sp>
          <p:nvSpPr>
            <p:cNvPr id="30" name="円/楕円 29"/>
            <p:cNvSpPr/>
            <p:nvPr/>
          </p:nvSpPr>
          <p:spPr>
            <a:xfrm>
              <a:off x="186036" y="3730596"/>
              <a:ext cx="1329083" cy="1329083"/>
            </a:xfrm>
            <a:prstGeom prst="ellipse">
              <a:avLst/>
            </a:prstGeom>
            <a:solidFill>
              <a:schemeClr val="accent2">
                <a:lumMod val="75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1" name="円/楕円 4"/>
            <p:cNvSpPr/>
            <p:nvPr/>
          </p:nvSpPr>
          <p:spPr>
            <a:xfrm>
              <a:off x="380676" y="3925236"/>
              <a:ext cx="939803" cy="939803"/>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kumimoji="1" lang="ja-JP" altLang="en-US" sz="2800" b="1" kern="1200" dirty="0"/>
                <a:t>住民</a:t>
              </a:r>
            </a:p>
          </p:txBody>
        </p:sp>
      </p:grpSp>
      <p:grpSp>
        <p:nvGrpSpPr>
          <p:cNvPr id="32" name="グループ化 31"/>
          <p:cNvGrpSpPr/>
          <p:nvPr/>
        </p:nvGrpSpPr>
        <p:grpSpPr>
          <a:xfrm>
            <a:off x="292231" y="4706906"/>
            <a:ext cx="1329083" cy="1329083"/>
            <a:chOff x="6458885" y="3722585"/>
            <a:chExt cx="1329083" cy="1329083"/>
          </a:xfrm>
        </p:grpSpPr>
        <p:sp>
          <p:nvSpPr>
            <p:cNvPr id="33" name="円/楕円 32"/>
            <p:cNvSpPr/>
            <p:nvPr/>
          </p:nvSpPr>
          <p:spPr>
            <a:xfrm>
              <a:off x="6458885" y="3722585"/>
              <a:ext cx="1329083" cy="1329083"/>
            </a:xfrm>
            <a:prstGeom prst="ellipse">
              <a:avLst/>
            </a:prstGeom>
            <a:solidFill>
              <a:schemeClr val="accent2">
                <a:lumMod val="75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4" name="円/楕円 4"/>
            <p:cNvSpPr/>
            <p:nvPr/>
          </p:nvSpPr>
          <p:spPr>
            <a:xfrm>
              <a:off x="6653525" y="3917225"/>
              <a:ext cx="939803" cy="939803"/>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kumimoji="1" lang="ja-JP" altLang="en-US" sz="2800" b="1" kern="1200" dirty="0" smtClean="0"/>
                <a:t>農家</a:t>
              </a:r>
              <a:endParaRPr kumimoji="1" lang="ja-JP" altLang="en-US" sz="2800" b="1" kern="1200" dirty="0"/>
            </a:p>
          </p:txBody>
        </p:sp>
      </p:grpSp>
      <p:grpSp>
        <p:nvGrpSpPr>
          <p:cNvPr id="38" name="グループ化 37"/>
          <p:cNvGrpSpPr/>
          <p:nvPr/>
        </p:nvGrpSpPr>
        <p:grpSpPr>
          <a:xfrm>
            <a:off x="2880009" y="4706905"/>
            <a:ext cx="1329083" cy="1329083"/>
            <a:chOff x="178205" y="150895"/>
            <a:chExt cx="1329083" cy="1329083"/>
          </a:xfrm>
        </p:grpSpPr>
        <p:sp>
          <p:nvSpPr>
            <p:cNvPr id="39" name="円/楕円 38"/>
            <p:cNvSpPr/>
            <p:nvPr/>
          </p:nvSpPr>
          <p:spPr>
            <a:xfrm>
              <a:off x="178205" y="150895"/>
              <a:ext cx="1329083" cy="1329083"/>
            </a:xfrm>
            <a:prstGeom prst="ellipse">
              <a:avLst/>
            </a:prstGeom>
            <a:solidFill>
              <a:schemeClr val="accent2">
                <a:lumMod val="75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0" name="円/楕円 4"/>
            <p:cNvSpPr/>
            <p:nvPr/>
          </p:nvSpPr>
          <p:spPr>
            <a:xfrm>
              <a:off x="372845" y="345535"/>
              <a:ext cx="939803" cy="939803"/>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kumimoji="1" lang="ja-JP" altLang="en-US" sz="1600" b="1" kern="1200" dirty="0" smtClean="0"/>
                <a:t>農業</a:t>
              </a:r>
              <a:endParaRPr kumimoji="1" lang="en-US" altLang="ja-JP" sz="1600" b="1" kern="1200" dirty="0" smtClean="0"/>
            </a:p>
            <a:p>
              <a:pPr lvl="0" algn="ctr" defTabSz="711200">
                <a:lnSpc>
                  <a:spcPct val="90000"/>
                </a:lnSpc>
                <a:spcBef>
                  <a:spcPct val="0"/>
                </a:spcBef>
                <a:spcAft>
                  <a:spcPct val="35000"/>
                </a:spcAft>
              </a:pPr>
              <a:r>
                <a:rPr kumimoji="1" lang="ja-JP" altLang="en-US" sz="1600" b="1" kern="1200" dirty="0" smtClean="0"/>
                <a:t>したい人</a:t>
              </a:r>
              <a:endParaRPr kumimoji="1" lang="ja-JP" altLang="en-US" sz="1600" b="1" kern="1200" dirty="0"/>
            </a:p>
          </p:txBody>
        </p:sp>
      </p:grpSp>
      <p:sp>
        <p:nvSpPr>
          <p:cNvPr id="9" name="右矢印 8"/>
          <p:cNvSpPr/>
          <p:nvPr/>
        </p:nvSpPr>
        <p:spPr>
          <a:xfrm>
            <a:off x="4184992" y="3068404"/>
            <a:ext cx="949716" cy="1910455"/>
          </a:xfrm>
          <a:prstGeom prst="rightArrow">
            <a:avLst/>
          </a:prstGeom>
          <a:solidFill>
            <a:srgbClr val="965F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0718" y="1030798"/>
            <a:ext cx="1393889" cy="1274014"/>
          </a:xfrm>
          <a:prstGeom prst="rect">
            <a:avLst/>
          </a:prstGeom>
        </p:spPr>
      </p:pic>
      <p:pic>
        <p:nvPicPr>
          <p:cNvPr id="16" name="図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0070" y="5607944"/>
            <a:ext cx="842862" cy="1009416"/>
          </a:xfrm>
          <a:prstGeom prst="rect">
            <a:avLst/>
          </a:prstGeom>
        </p:spPr>
      </p:pic>
      <p:pic>
        <p:nvPicPr>
          <p:cNvPr id="17" name="図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89" y="5542538"/>
            <a:ext cx="1194082" cy="1194082"/>
          </a:xfrm>
          <a:prstGeom prst="rect">
            <a:avLst/>
          </a:prstGeom>
        </p:spPr>
      </p:pic>
    </p:spTree>
    <p:extLst>
      <p:ext uri="{BB962C8B-B14F-4D97-AF65-F5344CB8AC3E}">
        <p14:creationId xmlns:p14="http://schemas.microsoft.com/office/powerpoint/2010/main" val="28430968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8000" dirty="0" smtClean="0">
                <a:solidFill>
                  <a:srgbClr val="965F16"/>
                </a:solidFill>
              </a:rPr>
              <a:t>北部</a:t>
            </a:r>
            <a:r>
              <a:rPr lang="ja-JP" altLang="en-US" sz="8000" dirty="0">
                <a:solidFill>
                  <a:srgbClr val="965F16"/>
                </a:solidFill>
              </a:rPr>
              <a:t>地区</a:t>
            </a:r>
            <a:endParaRPr kumimoji="1" lang="ja-JP" altLang="en-US" sz="8000" dirty="0">
              <a:solidFill>
                <a:srgbClr val="965F16"/>
              </a:solidFill>
            </a:endParaRPr>
          </a:p>
        </p:txBody>
      </p:sp>
      <p:sp>
        <p:nvSpPr>
          <p:cNvPr id="3" name="テキスト プレースホルダー 2"/>
          <p:cNvSpPr>
            <a:spLocks noGrp="1"/>
          </p:cNvSpPr>
          <p:nvPr>
            <p:ph type="body" idx="1"/>
          </p:nvPr>
        </p:nvSpPr>
        <p:spPr/>
        <p:txBody>
          <a:bodyPr>
            <a:normAutofit/>
          </a:bodyPr>
          <a:lstStyle/>
          <a:p>
            <a:r>
              <a:rPr lang="ja-JP" altLang="en-US" sz="4000" dirty="0">
                <a:solidFill>
                  <a:srgbClr val="965F16"/>
                </a:solidFill>
              </a:rPr>
              <a:t>提案｜土浦ホスピタルアート</a:t>
            </a:r>
            <a:endParaRPr kumimoji="1" lang="ja-JP" altLang="en-US" sz="4000" dirty="0">
              <a:solidFill>
                <a:srgbClr val="965F16"/>
              </a:solidFill>
            </a:endParaRPr>
          </a:p>
        </p:txBody>
      </p:sp>
    </p:spTree>
    <p:extLst>
      <p:ext uri="{BB962C8B-B14F-4D97-AF65-F5344CB8AC3E}">
        <p14:creationId xmlns:p14="http://schemas.microsoft.com/office/powerpoint/2010/main" val="12960261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対象｜</a:t>
            </a:r>
            <a:r>
              <a:rPr lang="ja-JP" altLang="en-US" dirty="0"/>
              <a:t>土浦協同病院</a:t>
            </a:r>
            <a:endParaRPr kumimoji="1" lang="ja-JP" altLang="en-US" dirty="0"/>
          </a:p>
        </p:txBody>
      </p:sp>
      <p:sp>
        <p:nvSpPr>
          <p:cNvPr id="12" name="角丸四角形 11"/>
          <p:cNvSpPr/>
          <p:nvPr/>
        </p:nvSpPr>
        <p:spPr>
          <a:xfrm>
            <a:off x="344558" y="1379422"/>
            <a:ext cx="8454884" cy="1592378"/>
          </a:xfrm>
          <a:prstGeom prst="roundRect">
            <a:avLst>
              <a:gd name="adj" fmla="val 9756"/>
            </a:avLst>
          </a:prstGeom>
          <a:solidFill>
            <a:schemeClr val="bg1"/>
          </a:solidFill>
          <a:ln w="57150">
            <a:solidFill>
              <a:srgbClr val="FBE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3000" u="sng" dirty="0">
              <a:solidFill>
                <a:srgbClr val="965F16"/>
              </a:solidFill>
            </a:endParaRPr>
          </a:p>
          <a:p>
            <a:r>
              <a:rPr lang="ja-JP" altLang="en-US" sz="3000" u="sng" dirty="0">
                <a:solidFill>
                  <a:srgbClr val="965F16"/>
                </a:solidFill>
              </a:rPr>
              <a:t>■愛着</a:t>
            </a:r>
            <a:r>
              <a:rPr lang="ja-JP" altLang="en-US" sz="3000" u="sng" dirty="0" smtClean="0">
                <a:solidFill>
                  <a:srgbClr val="965F16"/>
                </a:solidFill>
              </a:rPr>
              <a:t>形成</a:t>
            </a:r>
            <a:endParaRPr lang="en-US" altLang="ja-JP" sz="2400" dirty="0" smtClean="0">
              <a:solidFill>
                <a:srgbClr val="965F16"/>
              </a:solidFill>
            </a:endParaRPr>
          </a:p>
          <a:p>
            <a:r>
              <a:rPr lang="ja-JP" altLang="en-US" sz="2400" dirty="0" smtClean="0">
                <a:solidFill>
                  <a:srgbClr val="965F16"/>
                </a:solidFill>
              </a:rPr>
              <a:t>・</a:t>
            </a:r>
            <a:r>
              <a:rPr lang="ja-JP" altLang="en-US" sz="2800" b="1" dirty="0" smtClean="0">
                <a:solidFill>
                  <a:srgbClr val="965F16"/>
                </a:solidFill>
              </a:rPr>
              <a:t>「医療</a:t>
            </a:r>
            <a:r>
              <a:rPr lang="ja-JP" altLang="en-US" sz="2800" b="1" dirty="0">
                <a:solidFill>
                  <a:srgbClr val="965F16"/>
                </a:solidFill>
              </a:rPr>
              <a:t>環境の充実</a:t>
            </a:r>
            <a:r>
              <a:rPr lang="ja-JP" altLang="en-US" sz="2800" b="1" dirty="0" smtClean="0">
                <a:solidFill>
                  <a:srgbClr val="965F16"/>
                </a:solidFill>
              </a:rPr>
              <a:t>」</a:t>
            </a:r>
            <a:r>
              <a:rPr lang="ja-JP" altLang="en-US" sz="2400" dirty="0">
                <a:solidFill>
                  <a:srgbClr val="965F16"/>
                </a:solidFill>
              </a:rPr>
              <a:t>は</a:t>
            </a:r>
            <a:r>
              <a:rPr lang="ja-JP" altLang="en-US" sz="2400" dirty="0" smtClean="0">
                <a:solidFill>
                  <a:srgbClr val="965F16"/>
                </a:solidFill>
              </a:rPr>
              <a:t>愛着形成に関わる</a:t>
            </a:r>
            <a:endParaRPr lang="en-US" altLang="ja-JP" sz="2400" dirty="0">
              <a:solidFill>
                <a:srgbClr val="965F16"/>
              </a:solidFill>
            </a:endParaRPr>
          </a:p>
          <a:p>
            <a:r>
              <a:rPr lang="ja-JP" altLang="en-US" sz="2400" dirty="0">
                <a:solidFill>
                  <a:srgbClr val="965F16"/>
                </a:solidFill>
              </a:rPr>
              <a:t>・住民間の</a:t>
            </a:r>
            <a:r>
              <a:rPr lang="ja-JP" altLang="en-US" sz="2800" b="1" dirty="0">
                <a:solidFill>
                  <a:srgbClr val="965F16"/>
                </a:solidFill>
              </a:rPr>
              <a:t>「密なコミュニケーション」</a:t>
            </a:r>
            <a:r>
              <a:rPr lang="ja-JP" altLang="en-US" sz="2400" dirty="0">
                <a:solidFill>
                  <a:srgbClr val="965F16"/>
                </a:solidFill>
              </a:rPr>
              <a:t>も必要</a:t>
            </a:r>
            <a:endParaRPr lang="en-US" altLang="ja-JP" sz="2400" dirty="0">
              <a:solidFill>
                <a:srgbClr val="965F16"/>
              </a:solidFill>
            </a:endParaRPr>
          </a:p>
          <a:p>
            <a:pPr algn="r"/>
            <a:r>
              <a:rPr lang="ja-JP" altLang="en-US" sz="1500" dirty="0" smtClean="0">
                <a:solidFill>
                  <a:srgbClr val="965F16"/>
                </a:solidFill>
              </a:rPr>
              <a:t>引地ほか </a:t>
            </a:r>
            <a:r>
              <a:rPr lang="en-US" altLang="ja-JP" sz="1500" dirty="0" smtClean="0">
                <a:solidFill>
                  <a:srgbClr val="965F16"/>
                </a:solidFill>
              </a:rPr>
              <a:t>(</a:t>
            </a:r>
            <a:r>
              <a:rPr lang="en-US" altLang="ja-JP" sz="1500" dirty="0">
                <a:solidFill>
                  <a:srgbClr val="965F16"/>
                </a:solidFill>
              </a:rPr>
              <a:t>2009</a:t>
            </a:r>
            <a:r>
              <a:rPr lang="en-US" altLang="ja-JP" sz="1500" dirty="0" smtClean="0">
                <a:solidFill>
                  <a:srgbClr val="965F16"/>
                </a:solidFill>
              </a:rPr>
              <a:t>)</a:t>
            </a:r>
            <a:endParaRPr lang="en-US" altLang="ja-JP" sz="1500" dirty="0">
              <a:solidFill>
                <a:srgbClr val="965F16"/>
              </a:solidFill>
            </a:endParaRPr>
          </a:p>
          <a:p>
            <a:endParaRPr lang="en-US" altLang="ja-JP" sz="3000" u="sng" dirty="0">
              <a:solidFill>
                <a:srgbClr val="965F16"/>
              </a:solidFill>
            </a:endParaRPr>
          </a:p>
        </p:txBody>
      </p:sp>
      <p:sp>
        <p:nvSpPr>
          <p:cNvPr id="6" name="角丸四角形 5"/>
          <p:cNvSpPr/>
          <p:nvPr/>
        </p:nvSpPr>
        <p:spPr>
          <a:xfrm>
            <a:off x="344559" y="3144213"/>
            <a:ext cx="8454884" cy="3472487"/>
          </a:xfrm>
          <a:prstGeom prst="roundRect">
            <a:avLst>
              <a:gd name="adj" fmla="val 9756"/>
            </a:avLst>
          </a:prstGeom>
          <a:solidFill>
            <a:schemeClr val="bg1"/>
          </a:solidFill>
          <a:ln w="57150">
            <a:solidFill>
              <a:srgbClr val="FEC06E"/>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3200" u="sng" dirty="0" smtClean="0">
                <a:solidFill>
                  <a:srgbClr val="965F16"/>
                </a:solidFill>
              </a:rPr>
              <a:t>■現状</a:t>
            </a:r>
            <a:endParaRPr lang="en-US" altLang="ja-JP" sz="2800" u="sng" dirty="0" smtClean="0">
              <a:solidFill>
                <a:srgbClr val="965F16"/>
              </a:solidFill>
            </a:endParaRPr>
          </a:p>
          <a:p>
            <a:r>
              <a:rPr lang="ja-JP" altLang="en-US" sz="2400" dirty="0" smtClean="0">
                <a:solidFill>
                  <a:srgbClr val="965F16"/>
                </a:solidFill>
              </a:rPr>
              <a:t>・</a:t>
            </a:r>
            <a:r>
              <a:rPr lang="ja-JP" altLang="en-US" sz="2400" dirty="0">
                <a:solidFill>
                  <a:srgbClr val="965F16"/>
                </a:solidFill>
              </a:rPr>
              <a:t>２０１６年に土浦共同病院が開院</a:t>
            </a:r>
            <a:endParaRPr lang="en-US" altLang="ja-JP" sz="2400" dirty="0">
              <a:solidFill>
                <a:srgbClr val="965F16"/>
              </a:solidFill>
            </a:endParaRPr>
          </a:p>
          <a:p>
            <a:r>
              <a:rPr lang="ja-JP" altLang="en-US" sz="2400" dirty="0">
                <a:solidFill>
                  <a:srgbClr val="965F16"/>
                </a:solidFill>
              </a:rPr>
              <a:t>・地域のシンボル的な</a:t>
            </a:r>
            <a:r>
              <a:rPr lang="ja-JP" altLang="en-US" sz="2400" dirty="0" smtClean="0">
                <a:solidFill>
                  <a:srgbClr val="965F16"/>
                </a:solidFill>
              </a:rPr>
              <a:t>位置づけ</a:t>
            </a:r>
            <a:endParaRPr lang="en-US" altLang="ja-JP" sz="2400" dirty="0">
              <a:solidFill>
                <a:srgbClr val="965F16"/>
              </a:solidFill>
            </a:endParaRPr>
          </a:p>
          <a:p>
            <a:r>
              <a:rPr lang="ja-JP" altLang="en-US" sz="2400" dirty="0">
                <a:solidFill>
                  <a:srgbClr val="965F16"/>
                </a:solidFill>
              </a:rPr>
              <a:t>・</a:t>
            </a:r>
            <a:r>
              <a:rPr lang="ja-JP" altLang="en-US" sz="2400" dirty="0" smtClean="0">
                <a:solidFill>
                  <a:srgbClr val="965F16"/>
                </a:solidFill>
              </a:rPr>
              <a:t>病院に</a:t>
            </a:r>
            <a:r>
              <a:rPr lang="ja-JP" altLang="en-US" sz="2400" dirty="0">
                <a:solidFill>
                  <a:srgbClr val="965F16"/>
                </a:solidFill>
              </a:rPr>
              <a:t>公園が存在</a:t>
            </a:r>
            <a:endParaRPr lang="en-US" altLang="ja-JP" sz="2400" dirty="0">
              <a:solidFill>
                <a:srgbClr val="965F16"/>
              </a:solidFill>
            </a:endParaRPr>
          </a:p>
          <a:p>
            <a:r>
              <a:rPr lang="ja-JP" altLang="en-US" sz="2400" dirty="0">
                <a:solidFill>
                  <a:srgbClr val="965F16"/>
                </a:solidFill>
              </a:rPr>
              <a:t>・開院から日が浅い</a:t>
            </a:r>
            <a:endParaRPr lang="en-US" altLang="ja-JP" sz="2400" dirty="0">
              <a:solidFill>
                <a:srgbClr val="965F16"/>
              </a:solidFill>
            </a:endParaRPr>
          </a:p>
          <a:p>
            <a:r>
              <a:rPr lang="ja-JP" altLang="en-US" sz="2400" dirty="0">
                <a:solidFill>
                  <a:srgbClr val="965F16"/>
                </a:solidFill>
              </a:rPr>
              <a:t>→患者、医療従事者</a:t>
            </a:r>
            <a:r>
              <a:rPr lang="ja-JP" altLang="en-US" sz="2400" dirty="0" smtClean="0">
                <a:solidFill>
                  <a:srgbClr val="965F16"/>
                </a:solidFill>
              </a:rPr>
              <a:t>、</a:t>
            </a:r>
            <a:endParaRPr lang="en-US" altLang="ja-JP" sz="2400" dirty="0" smtClean="0">
              <a:solidFill>
                <a:srgbClr val="965F16"/>
              </a:solidFill>
            </a:endParaRPr>
          </a:p>
          <a:p>
            <a:r>
              <a:rPr lang="ja-JP" altLang="en-US" sz="2400" dirty="0">
                <a:solidFill>
                  <a:srgbClr val="965F16"/>
                </a:solidFill>
              </a:rPr>
              <a:t>　</a:t>
            </a:r>
            <a:r>
              <a:rPr lang="ja-JP" altLang="en-US" sz="2400" dirty="0" smtClean="0">
                <a:solidFill>
                  <a:srgbClr val="965F16"/>
                </a:solidFill>
              </a:rPr>
              <a:t>地域住民の</a:t>
            </a:r>
            <a:r>
              <a:rPr lang="ja-JP" altLang="en-US" sz="2400" dirty="0">
                <a:solidFill>
                  <a:srgbClr val="965F16"/>
                </a:solidFill>
              </a:rPr>
              <a:t>積極的な交流</a:t>
            </a:r>
            <a:r>
              <a:rPr lang="ja-JP" altLang="en-US" sz="2400" dirty="0" smtClean="0">
                <a:solidFill>
                  <a:srgbClr val="965F16"/>
                </a:solidFill>
              </a:rPr>
              <a:t>は</a:t>
            </a:r>
            <a:endParaRPr lang="en-US" altLang="ja-JP" sz="2400" dirty="0" smtClean="0">
              <a:solidFill>
                <a:srgbClr val="965F16"/>
              </a:solidFill>
            </a:endParaRPr>
          </a:p>
          <a:p>
            <a:r>
              <a:rPr lang="ja-JP" altLang="en-US" sz="2400" dirty="0">
                <a:solidFill>
                  <a:srgbClr val="965F16"/>
                </a:solidFill>
              </a:rPr>
              <a:t>　</a:t>
            </a:r>
            <a:r>
              <a:rPr lang="ja-JP" altLang="en-US" sz="2400" dirty="0" smtClean="0">
                <a:solidFill>
                  <a:srgbClr val="965F16"/>
                </a:solidFill>
              </a:rPr>
              <a:t>実現</a:t>
            </a:r>
            <a:r>
              <a:rPr lang="ja-JP" altLang="en-US" sz="2400" dirty="0">
                <a:solidFill>
                  <a:srgbClr val="965F16"/>
                </a:solidFill>
              </a:rPr>
              <a:t>していない可能性がある</a:t>
            </a:r>
            <a:endParaRPr lang="en-US" altLang="ja-JP" sz="2400" dirty="0">
              <a:solidFill>
                <a:srgbClr val="965F16"/>
              </a:solidFill>
            </a:endParaRPr>
          </a:p>
          <a:p>
            <a:endParaRPr lang="en-US" altLang="ja-JP" sz="2400" dirty="0">
              <a:solidFill>
                <a:srgbClr val="965F16"/>
              </a:solidFill>
            </a:endParaRPr>
          </a:p>
          <a:p>
            <a:endParaRPr lang="en-US" altLang="ja-JP" sz="2400" dirty="0">
              <a:solidFill>
                <a:srgbClr val="965F16"/>
              </a:solidFill>
            </a:endParaRPr>
          </a:p>
          <a:p>
            <a:endParaRPr lang="en-US" altLang="ja-JP" sz="2400" dirty="0">
              <a:solidFill>
                <a:srgbClr val="965F16"/>
              </a:solidFill>
            </a:endParaRPr>
          </a:p>
          <a:p>
            <a:endParaRPr lang="en-US" altLang="ja-JP" sz="2400" dirty="0">
              <a:solidFill>
                <a:srgbClr val="965F16"/>
              </a:solidFill>
            </a:endParaRPr>
          </a:p>
          <a:p>
            <a:endParaRPr lang="en-US" altLang="ja-JP" sz="2400" dirty="0">
              <a:solidFill>
                <a:srgbClr val="965F16"/>
              </a:solidFill>
            </a:endParaRPr>
          </a:p>
          <a:p>
            <a:endParaRPr lang="en-US" altLang="ja-JP" sz="2400" dirty="0">
              <a:solidFill>
                <a:srgbClr val="965F16"/>
              </a:solidFill>
            </a:endParaRPr>
          </a:p>
          <a:p>
            <a:endParaRPr lang="en-US" altLang="ja-JP" sz="2400" dirty="0">
              <a:solidFill>
                <a:srgbClr val="965F16"/>
              </a:solidFill>
            </a:endParaRPr>
          </a:p>
          <a:p>
            <a:endParaRPr kumimoji="1" lang="en-US" altLang="ja-JP" sz="2400" dirty="0">
              <a:solidFill>
                <a:srgbClr val="965F16"/>
              </a:solidFill>
            </a:endParaRPr>
          </a:p>
          <a:p>
            <a:endParaRPr kumimoji="1" lang="en-US" altLang="ja-JP" sz="2400" dirty="0">
              <a:solidFill>
                <a:srgbClr val="965F16"/>
              </a:solidFill>
            </a:endParaRPr>
          </a:p>
          <a:p>
            <a:endParaRPr kumimoji="1" lang="en-US" altLang="ja-JP" sz="2400" dirty="0">
              <a:solidFill>
                <a:srgbClr val="965F16"/>
              </a:solidFill>
            </a:endParaRPr>
          </a:p>
        </p:txBody>
      </p:sp>
      <p:sp>
        <p:nvSpPr>
          <p:cNvPr id="7" name="正方形/長方形 6"/>
          <p:cNvSpPr/>
          <p:nvPr/>
        </p:nvSpPr>
        <p:spPr>
          <a:xfrm>
            <a:off x="969619" y="6068437"/>
            <a:ext cx="3367431" cy="246221"/>
          </a:xfrm>
          <a:prstGeom prst="rect">
            <a:avLst/>
          </a:prstGeom>
        </p:spPr>
        <p:txBody>
          <a:bodyPr wrap="square">
            <a:spAutoFit/>
          </a:bodyPr>
          <a:lstStyle/>
          <a:p>
            <a:r>
              <a:rPr lang="en-US" altLang="ja-JP" sz="1000" dirty="0">
                <a:solidFill>
                  <a:prstClr val="white"/>
                </a:solidFill>
              </a:rPr>
              <a:t>12/8</a:t>
            </a:r>
            <a:r>
              <a:rPr lang="ja-JP" altLang="en-US" sz="1000" dirty="0">
                <a:solidFill>
                  <a:prstClr val="white"/>
                </a:solidFill>
              </a:rPr>
              <a:t>班員撮影</a:t>
            </a:r>
          </a:p>
        </p:txBody>
      </p:sp>
      <p:grpSp>
        <p:nvGrpSpPr>
          <p:cNvPr id="3" name="グループ化 2"/>
          <p:cNvGrpSpPr/>
          <p:nvPr/>
        </p:nvGrpSpPr>
        <p:grpSpPr>
          <a:xfrm>
            <a:off x="3876261" y="4214191"/>
            <a:ext cx="4939748" cy="2329627"/>
            <a:chOff x="4645650" y="4979504"/>
            <a:chExt cx="3626984" cy="1464922"/>
          </a:xfrm>
        </p:grpSpPr>
        <p:pic>
          <p:nvPicPr>
            <p:cNvPr id="8" name="図 7"/>
            <p:cNvPicPr>
              <a:picLocks noChangeAspect="1"/>
            </p:cNvPicPr>
            <p:nvPr/>
          </p:nvPicPr>
          <p:blipFill>
            <a:blip r:embed="rId3"/>
            <a:stretch>
              <a:fillRect/>
            </a:stretch>
          </p:blipFill>
          <p:spPr>
            <a:xfrm>
              <a:off x="5378420" y="4979504"/>
              <a:ext cx="2894213" cy="1416097"/>
            </a:xfrm>
            <a:prstGeom prst="rect">
              <a:avLst/>
            </a:prstGeom>
          </p:spPr>
        </p:pic>
        <p:sp>
          <p:nvSpPr>
            <p:cNvPr id="9" name="テキスト ボックス 8"/>
            <p:cNvSpPr txBox="1"/>
            <p:nvPr/>
          </p:nvSpPr>
          <p:spPr>
            <a:xfrm>
              <a:off x="4645650" y="6182816"/>
              <a:ext cx="3626984" cy="261610"/>
            </a:xfrm>
            <a:prstGeom prst="rect">
              <a:avLst/>
            </a:prstGeom>
            <a:noFill/>
          </p:spPr>
          <p:txBody>
            <a:bodyPr wrap="square" rtlCol="0">
              <a:spAutoFit/>
            </a:bodyPr>
            <a:lstStyle/>
            <a:p>
              <a:pPr algn="r"/>
              <a:r>
                <a:rPr kumimoji="1" lang="ja-JP" altLang="en-US" sz="1100" dirty="0">
                  <a:solidFill>
                    <a:schemeClr val="bg1"/>
                  </a:solidFill>
                </a:rPr>
                <a:t>土浦協同病院（</a:t>
              </a:r>
              <a:r>
                <a:rPr kumimoji="1" lang="en-US" altLang="ja-JP" sz="1100" dirty="0">
                  <a:solidFill>
                    <a:schemeClr val="bg1"/>
                  </a:solidFill>
                </a:rPr>
                <a:t>www.tkgh.jp</a:t>
              </a:r>
              <a:r>
                <a:rPr kumimoji="1" lang="ja-JP" altLang="en-US" sz="1100" dirty="0">
                  <a:solidFill>
                    <a:schemeClr val="bg1"/>
                  </a:solidFill>
                </a:rPr>
                <a:t>）より</a:t>
              </a:r>
            </a:p>
          </p:txBody>
        </p:sp>
      </p:grpSp>
    </p:spTree>
    <p:extLst>
      <p:ext uri="{BB962C8B-B14F-4D97-AF65-F5344CB8AC3E}">
        <p14:creationId xmlns:p14="http://schemas.microsoft.com/office/powerpoint/2010/main" val="3463215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rgbClr val="965F16"/>
                </a:solidFill>
              </a:rPr>
              <a:t>将来都市像</a:t>
            </a:r>
            <a:endParaRPr kumimoji="1" lang="ja-JP" altLang="en-US" dirty="0">
              <a:solidFill>
                <a:srgbClr val="965F16"/>
              </a:solidFill>
            </a:endParaRPr>
          </a:p>
        </p:txBody>
      </p:sp>
      <p:sp>
        <p:nvSpPr>
          <p:cNvPr id="3" name="テキス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5715578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kumimoji="1" lang="ja-JP" altLang="en-US" dirty="0" smtClean="0"/>
              <a:t>提案</a:t>
            </a:r>
            <a:endParaRPr kumimoji="1" lang="ja-JP" altLang="en-US" dirty="0"/>
          </a:p>
        </p:txBody>
      </p:sp>
      <p:sp>
        <p:nvSpPr>
          <p:cNvPr id="6" name="正方形/長方形 5"/>
          <p:cNvSpPr/>
          <p:nvPr/>
        </p:nvSpPr>
        <p:spPr>
          <a:xfrm>
            <a:off x="212271" y="2025762"/>
            <a:ext cx="8758465" cy="2138734"/>
          </a:xfrm>
          <a:prstGeom prst="rect">
            <a:avLst/>
          </a:prstGeom>
          <a:noFill/>
          <a:ln w="57150">
            <a:solidFill>
              <a:srgbClr val="FBE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ja-JP" altLang="en-US" sz="2400" b="1" dirty="0" smtClean="0">
                <a:solidFill>
                  <a:srgbClr val="965F16"/>
                </a:solidFill>
                <a:latin typeface="+mn-ea"/>
              </a:rPr>
              <a:t>精神面のケアとしてアートを取り入れること</a:t>
            </a:r>
            <a:endParaRPr lang="en-US" altLang="ja-JP" sz="2400" b="1" dirty="0" smtClean="0">
              <a:solidFill>
                <a:srgbClr val="965F16"/>
              </a:solidFill>
              <a:latin typeface="+mn-ea"/>
            </a:endParaRPr>
          </a:p>
          <a:p>
            <a:pPr>
              <a:spcAft>
                <a:spcPts val="0"/>
              </a:spcAft>
            </a:pPr>
            <a:r>
              <a:rPr lang="ja-JP" altLang="en-US" sz="2400" kern="100" dirty="0" smtClean="0">
                <a:solidFill>
                  <a:srgbClr val="965F16"/>
                </a:solidFill>
                <a:latin typeface="+mn-ea"/>
                <a:cs typeface="Times New Roman" panose="02020603050405020304" pitchFamily="18" charset="0"/>
              </a:rPr>
              <a:t>・患者やその家族、医療従事者の不安・苦悩を緩和する</a:t>
            </a:r>
            <a:endParaRPr lang="en-US" altLang="ja-JP" sz="2400" kern="100" dirty="0" smtClean="0">
              <a:solidFill>
                <a:srgbClr val="965F16"/>
              </a:solidFill>
              <a:latin typeface="+mn-ea"/>
              <a:cs typeface="Times New Roman" panose="02020603050405020304" pitchFamily="18" charset="0"/>
            </a:endParaRPr>
          </a:p>
          <a:p>
            <a:pPr>
              <a:spcAft>
                <a:spcPts val="0"/>
              </a:spcAft>
            </a:pPr>
            <a:r>
              <a:rPr lang="ja-JP" altLang="en-US" sz="2400" kern="100" dirty="0" smtClean="0">
                <a:solidFill>
                  <a:srgbClr val="965F16"/>
                </a:solidFill>
                <a:latin typeface="+mn-ea"/>
                <a:cs typeface="Times New Roman" panose="02020603050405020304" pitchFamily="18" charset="0"/>
              </a:rPr>
              <a:t>・芸術作品の展示から、芸術療法などの創作活動も含む</a:t>
            </a:r>
            <a:endParaRPr lang="en-US" altLang="ja-JP" sz="2400" kern="100" dirty="0" smtClean="0">
              <a:solidFill>
                <a:srgbClr val="965F16"/>
              </a:solidFill>
              <a:latin typeface="+mn-ea"/>
              <a:cs typeface="Times New Roman" panose="02020603050405020304" pitchFamily="18" charset="0"/>
            </a:endParaRPr>
          </a:p>
          <a:p>
            <a:pPr>
              <a:spcAft>
                <a:spcPts val="0"/>
              </a:spcAft>
            </a:pPr>
            <a:r>
              <a:rPr lang="ja-JP" altLang="en-US" sz="2400" kern="100" dirty="0" smtClean="0">
                <a:solidFill>
                  <a:schemeClr val="accent2">
                    <a:lumMod val="50000"/>
                  </a:schemeClr>
                </a:solidFill>
                <a:latin typeface="+mn-ea"/>
                <a:cs typeface="Times New Roman" panose="02020603050405020304" pitchFamily="18" charset="0"/>
              </a:rPr>
              <a:t>・海外では良く行われている手法</a:t>
            </a:r>
            <a:endParaRPr lang="en-US" altLang="ja-JP" sz="2400" kern="100" dirty="0" smtClean="0">
              <a:solidFill>
                <a:schemeClr val="accent2">
                  <a:lumMod val="50000"/>
                </a:schemeClr>
              </a:solidFill>
              <a:latin typeface="+mn-ea"/>
              <a:cs typeface="Times New Roman" panose="02020603050405020304" pitchFamily="18" charset="0"/>
            </a:endParaRPr>
          </a:p>
        </p:txBody>
      </p:sp>
      <p:sp>
        <p:nvSpPr>
          <p:cNvPr id="4" name="正方形/長方形 3"/>
          <p:cNvSpPr/>
          <p:nvPr/>
        </p:nvSpPr>
        <p:spPr>
          <a:xfrm>
            <a:off x="212271" y="4327249"/>
            <a:ext cx="4630441" cy="2269141"/>
          </a:xfrm>
          <a:prstGeom prst="rect">
            <a:avLst/>
          </a:prstGeom>
          <a:noFill/>
          <a:ln w="57150">
            <a:solidFill>
              <a:srgbClr val="FBE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ja-JP" altLang="en-US" sz="2400" b="1" kern="100" dirty="0" smtClean="0">
                <a:solidFill>
                  <a:schemeClr val="accent2">
                    <a:lumMod val="50000"/>
                  </a:schemeClr>
                </a:solidFill>
                <a:latin typeface="+mn-ea"/>
                <a:cs typeface="Times New Roman" panose="02020603050405020304" pitchFamily="18" charset="0"/>
              </a:rPr>
              <a:t>筑波大学附属病院での取り組み</a:t>
            </a:r>
            <a:endParaRPr lang="en-US" altLang="ja-JP" sz="2400" b="1" kern="100" dirty="0" smtClean="0">
              <a:solidFill>
                <a:schemeClr val="accent2">
                  <a:lumMod val="50000"/>
                </a:schemeClr>
              </a:solidFill>
              <a:latin typeface="+mn-ea"/>
              <a:cs typeface="Times New Roman" panose="02020603050405020304" pitchFamily="18" charset="0"/>
            </a:endParaRPr>
          </a:p>
          <a:p>
            <a:pPr>
              <a:spcAft>
                <a:spcPts val="0"/>
              </a:spcAft>
            </a:pPr>
            <a:r>
              <a:rPr lang="ja-JP" altLang="en-US" sz="2400" kern="100" dirty="0" smtClean="0">
                <a:solidFill>
                  <a:schemeClr val="accent2">
                    <a:lumMod val="50000"/>
                  </a:schemeClr>
                </a:solidFill>
                <a:latin typeface="+mn-ea"/>
                <a:cs typeface="Times New Roman" panose="02020603050405020304" pitchFamily="18" charset="0"/>
              </a:rPr>
              <a:t>・</a:t>
            </a:r>
            <a:r>
              <a:rPr lang="ja-JP" altLang="en-US" sz="2400" kern="100" dirty="0">
                <a:solidFill>
                  <a:schemeClr val="accent2">
                    <a:lumMod val="50000"/>
                  </a:schemeClr>
                </a:solidFill>
                <a:latin typeface="+mn-ea"/>
                <a:cs typeface="Times New Roman" panose="02020603050405020304" pitchFamily="18" charset="0"/>
              </a:rPr>
              <a:t>筑波</a:t>
            </a:r>
            <a:r>
              <a:rPr lang="ja-JP" altLang="en-US" sz="2400" kern="100" dirty="0" smtClean="0">
                <a:solidFill>
                  <a:schemeClr val="accent2">
                    <a:lumMod val="50000"/>
                  </a:schemeClr>
                </a:solidFill>
                <a:latin typeface="+mn-ea"/>
                <a:cs typeface="Times New Roman" panose="02020603050405020304" pitchFamily="18" charset="0"/>
              </a:rPr>
              <a:t>大学の授業の一環として</a:t>
            </a:r>
            <a:endParaRPr lang="en-US" altLang="ja-JP" sz="2400" kern="100" dirty="0" smtClean="0">
              <a:solidFill>
                <a:schemeClr val="accent2">
                  <a:lumMod val="50000"/>
                </a:schemeClr>
              </a:solidFill>
              <a:latin typeface="+mn-ea"/>
              <a:cs typeface="Times New Roman" panose="02020603050405020304" pitchFamily="18" charset="0"/>
            </a:endParaRPr>
          </a:p>
          <a:p>
            <a:pPr>
              <a:spcAft>
                <a:spcPts val="0"/>
              </a:spcAft>
            </a:pPr>
            <a:r>
              <a:rPr lang="ja-JP" altLang="en-US" sz="2400" kern="100" dirty="0" smtClean="0">
                <a:solidFill>
                  <a:schemeClr val="accent2">
                    <a:lumMod val="50000"/>
                  </a:schemeClr>
                </a:solidFill>
                <a:latin typeface="+mn-ea"/>
                <a:cs typeface="Times New Roman" panose="02020603050405020304" pitchFamily="18" charset="0"/>
              </a:rPr>
              <a:t>・子供を対象とした</a:t>
            </a:r>
            <a:r>
              <a:rPr lang="en-US" altLang="ja-JP" sz="2400" kern="100" dirty="0" smtClean="0">
                <a:solidFill>
                  <a:schemeClr val="accent2">
                    <a:lumMod val="50000"/>
                  </a:schemeClr>
                </a:solidFill>
                <a:latin typeface="+mn-ea"/>
                <a:cs typeface="Times New Roman" panose="02020603050405020304" pitchFamily="18" charset="0"/>
              </a:rPr>
              <a:t/>
            </a:r>
            <a:br>
              <a:rPr lang="en-US" altLang="ja-JP" sz="2400" kern="100" dirty="0" smtClean="0">
                <a:solidFill>
                  <a:schemeClr val="accent2">
                    <a:lumMod val="50000"/>
                  </a:schemeClr>
                </a:solidFill>
                <a:latin typeface="+mn-ea"/>
                <a:cs typeface="Times New Roman" panose="02020603050405020304" pitchFamily="18" charset="0"/>
              </a:rPr>
            </a:br>
            <a:r>
              <a:rPr lang="ja-JP" altLang="en-US" sz="2400" kern="100" dirty="0" smtClean="0">
                <a:solidFill>
                  <a:schemeClr val="accent2">
                    <a:lumMod val="50000"/>
                  </a:schemeClr>
                </a:solidFill>
                <a:latin typeface="+mn-ea"/>
                <a:cs typeface="Times New Roman" panose="02020603050405020304" pitchFamily="18" charset="0"/>
              </a:rPr>
              <a:t>　ワークショップなど</a:t>
            </a:r>
            <a:endParaRPr lang="en-US" altLang="ja-JP" sz="2400" kern="100" dirty="0" smtClean="0">
              <a:solidFill>
                <a:schemeClr val="accent2">
                  <a:lumMod val="50000"/>
                </a:schemeClr>
              </a:solidFill>
              <a:latin typeface="+mn-ea"/>
              <a:cs typeface="Times New Roman" panose="02020603050405020304" pitchFamily="18" charset="0"/>
            </a:endParaRPr>
          </a:p>
          <a:p>
            <a:pPr>
              <a:spcAft>
                <a:spcPts val="0"/>
              </a:spcAft>
            </a:pPr>
            <a:r>
              <a:rPr lang="ja-JP" altLang="en-US" sz="2400" kern="100" dirty="0" smtClean="0">
                <a:solidFill>
                  <a:schemeClr val="accent2">
                    <a:lumMod val="50000"/>
                  </a:schemeClr>
                </a:solidFill>
                <a:latin typeface="+mn-ea"/>
                <a:cs typeface="Times New Roman" panose="02020603050405020304" pitchFamily="18" charset="0"/>
              </a:rPr>
              <a:t>・大学との連携は世界的にも稀</a:t>
            </a:r>
            <a:endParaRPr lang="en-US" altLang="ja-JP" sz="2400" kern="100" dirty="0">
              <a:solidFill>
                <a:schemeClr val="accent2">
                  <a:lumMod val="50000"/>
                </a:schemeClr>
              </a:solidFill>
              <a:latin typeface="+mn-ea"/>
              <a:cs typeface="Times New Roman" panose="02020603050405020304" pitchFamily="18" charset="0"/>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1765" y="4326322"/>
            <a:ext cx="4038971" cy="2271922"/>
          </a:xfrm>
          <a:prstGeom prst="rect">
            <a:avLst/>
          </a:prstGeom>
        </p:spPr>
      </p:pic>
      <p:sp>
        <p:nvSpPr>
          <p:cNvPr id="5" name="テキスト ボックス 4"/>
          <p:cNvSpPr txBox="1"/>
          <p:nvPr/>
        </p:nvSpPr>
        <p:spPr>
          <a:xfrm>
            <a:off x="4931765" y="6596390"/>
            <a:ext cx="4038971" cy="261610"/>
          </a:xfrm>
          <a:prstGeom prst="rect">
            <a:avLst/>
          </a:prstGeom>
          <a:noFill/>
        </p:spPr>
        <p:txBody>
          <a:bodyPr wrap="square" rtlCol="0">
            <a:spAutoFit/>
          </a:bodyPr>
          <a:lstStyle/>
          <a:p>
            <a:r>
              <a:rPr kumimoji="1" lang="ja-JP" altLang="en-US" sz="1100" dirty="0" smtClean="0">
                <a:solidFill>
                  <a:schemeClr val="accent2">
                    <a:lumMod val="50000"/>
                  </a:schemeClr>
                </a:solidFill>
              </a:rPr>
              <a:t>病院とアート</a:t>
            </a:r>
            <a:r>
              <a:rPr kumimoji="1" lang="en-US" altLang="ja-JP" sz="1100" dirty="0">
                <a:solidFill>
                  <a:schemeClr val="accent2">
                    <a:lumMod val="50000"/>
                  </a:schemeClr>
                </a:solidFill>
              </a:rPr>
              <a:t>(</a:t>
            </a:r>
            <a:r>
              <a:rPr kumimoji="1" lang="en-US" altLang="ja-JP" sz="1100" dirty="0">
                <a:solidFill>
                  <a:schemeClr val="accent2">
                    <a:lumMod val="50000"/>
                  </a:schemeClr>
                </a:solidFill>
                <a:hlinkClick r:id="rId4"/>
              </a:rPr>
              <a:t>http://ocw.tsukuba.ac.jp/hybrid/2195</a:t>
            </a:r>
            <a:r>
              <a:rPr kumimoji="1" lang="en-US" altLang="ja-JP" sz="1100" dirty="0" smtClean="0">
                <a:solidFill>
                  <a:schemeClr val="accent2">
                    <a:lumMod val="50000"/>
                  </a:schemeClr>
                </a:solidFill>
              </a:rPr>
              <a:t>)</a:t>
            </a:r>
            <a:r>
              <a:rPr kumimoji="1" lang="ja-JP" altLang="en-US" sz="1100" dirty="0" smtClean="0">
                <a:solidFill>
                  <a:schemeClr val="accent2">
                    <a:lumMod val="50000"/>
                  </a:schemeClr>
                </a:solidFill>
              </a:rPr>
              <a:t>より</a:t>
            </a:r>
            <a:endParaRPr kumimoji="1" lang="ja-JP" altLang="en-US" sz="1100" dirty="0">
              <a:solidFill>
                <a:schemeClr val="accent2">
                  <a:lumMod val="50000"/>
                </a:schemeClr>
              </a:solidFill>
            </a:endParaRPr>
          </a:p>
        </p:txBody>
      </p:sp>
      <p:sp>
        <p:nvSpPr>
          <p:cNvPr id="8" name="正方形/長方形 7"/>
          <p:cNvSpPr/>
          <p:nvPr/>
        </p:nvSpPr>
        <p:spPr>
          <a:xfrm>
            <a:off x="628650" y="1464352"/>
            <a:ext cx="7886700" cy="779489"/>
          </a:xfrm>
          <a:prstGeom prst="rect">
            <a:avLst/>
          </a:prstGeom>
          <a:solidFill>
            <a:srgbClr val="FEC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rgbClr val="965F16"/>
                </a:solidFill>
              </a:rPr>
              <a:t>ホスピタルアート</a:t>
            </a:r>
          </a:p>
        </p:txBody>
      </p:sp>
    </p:spTree>
    <p:extLst>
      <p:ext uri="{BB962C8B-B14F-4D97-AF65-F5344CB8AC3E}">
        <p14:creationId xmlns:p14="http://schemas.microsoft.com/office/powerpoint/2010/main" val="7538273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具体案</a:t>
            </a:r>
          </a:p>
        </p:txBody>
      </p:sp>
      <p:sp>
        <p:nvSpPr>
          <p:cNvPr id="6" name="正方形/長方形 5"/>
          <p:cNvSpPr/>
          <p:nvPr/>
        </p:nvSpPr>
        <p:spPr>
          <a:xfrm>
            <a:off x="212271" y="1436914"/>
            <a:ext cx="8758465" cy="5159829"/>
          </a:xfrm>
          <a:prstGeom prst="rect">
            <a:avLst/>
          </a:prstGeom>
          <a:noFill/>
          <a:ln w="57150">
            <a:solidFill>
              <a:srgbClr val="FBE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ja-JP" altLang="en-US" sz="2200" b="1" dirty="0">
                <a:solidFill>
                  <a:srgbClr val="965F16"/>
                </a:solidFill>
                <a:latin typeface="+mn-ea"/>
              </a:rPr>
              <a:t>筑波大学「アート・デザインプロデュース演習」の誘致</a:t>
            </a:r>
            <a:endParaRPr lang="en-US" altLang="ja-JP" sz="2200" b="1" dirty="0">
              <a:solidFill>
                <a:srgbClr val="965F16"/>
              </a:solidFill>
              <a:latin typeface="+mn-ea"/>
            </a:endParaRPr>
          </a:p>
          <a:p>
            <a:pPr>
              <a:spcAft>
                <a:spcPts val="0"/>
              </a:spcAft>
            </a:pPr>
            <a:r>
              <a:rPr lang="ja-JP" altLang="ja-JP" sz="2200" dirty="0">
                <a:solidFill>
                  <a:srgbClr val="965F16"/>
                </a:solidFill>
                <a:latin typeface="+mn-ea"/>
              </a:rPr>
              <a:t>○</a:t>
            </a:r>
            <a:r>
              <a:rPr lang="ja-JP" altLang="en-US" sz="2200" u="sng" dirty="0">
                <a:solidFill>
                  <a:srgbClr val="965F16"/>
                </a:solidFill>
                <a:latin typeface="+mn-ea"/>
              </a:rPr>
              <a:t>世界的に珍しいホスピタルアートを実践している大学</a:t>
            </a:r>
            <a:endParaRPr lang="en-US" altLang="ja-JP" sz="2200" u="sng" dirty="0">
              <a:solidFill>
                <a:srgbClr val="965F16"/>
              </a:solidFill>
              <a:latin typeface="+mn-ea"/>
            </a:endParaRPr>
          </a:p>
          <a:p>
            <a:pPr>
              <a:spcAft>
                <a:spcPts val="0"/>
              </a:spcAft>
            </a:pPr>
            <a:r>
              <a:rPr lang="ja-JP" altLang="en-US" sz="2200" dirty="0">
                <a:solidFill>
                  <a:srgbClr val="965F16"/>
                </a:solidFill>
                <a:latin typeface="+mn-ea"/>
                <a:cs typeface="ＭＳ Ｐゴシック" panose="020B0600070205080204" pitchFamily="50" charset="-128"/>
              </a:rPr>
              <a:t>　・培ったノウハウを活かしてもらう</a:t>
            </a:r>
            <a:endParaRPr lang="en-US" altLang="ja-JP" sz="2200" dirty="0">
              <a:solidFill>
                <a:srgbClr val="965F16"/>
              </a:solidFill>
              <a:latin typeface="+mn-ea"/>
              <a:cs typeface="ＭＳ Ｐゴシック" panose="020B0600070205080204" pitchFamily="50" charset="-128"/>
            </a:endParaRPr>
          </a:p>
          <a:p>
            <a:pPr>
              <a:spcAft>
                <a:spcPts val="0"/>
              </a:spcAft>
            </a:pPr>
            <a:r>
              <a:rPr lang="ja-JP" altLang="en-US" sz="2200" dirty="0">
                <a:solidFill>
                  <a:srgbClr val="965F16"/>
                </a:solidFill>
                <a:latin typeface="+mn-ea"/>
                <a:cs typeface="ＭＳ Ｐゴシック" panose="020B0600070205080204" pitchFamily="50" charset="-128"/>
              </a:rPr>
              <a:t>　・地理的にも実現可能性は高い</a:t>
            </a:r>
            <a:endParaRPr lang="en-US" altLang="ja-JP" sz="2200" dirty="0">
              <a:solidFill>
                <a:srgbClr val="965F16"/>
              </a:solidFill>
              <a:latin typeface="+mn-ea"/>
              <a:cs typeface="ＭＳ Ｐゴシック" panose="020B0600070205080204" pitchFamily="50" charset="-128"/>
            </a:endParaRPr>
          </a:p>
          <a:p>
            <a:endParaRPr lang="en-US" altLang="ja-JP" sz="2200" dirty="0">
              <a:solidFill>
                <a:srgbClr val="965F16"/>
              </a:solidFill>
              <a:latin typeface="+mn-ea"/>
            </a:endParaRPr>
          </a:p>
          <a:p>
            <a:r>
              <a:rPr lang="ja-JP" altLang="en-US" sz="2200" b="1" dirty="0">
                <a:solidFill>
                  <a:srgbClr val="965F16"/>
                </a:solidFill>
                <a:latin typeface="+mn-ea"/>
              </a:rPr>
              <a:t>病院周辺のアートプロジェクト</a:t>
            </a:r>
            <a:endParaRPr lang="en-US" altLang="ja-JP" sz="2200" b="1" dirty="0">
              <a:solidFill>
                <a:srgbClr val="965F16"/>
              </a:solidFill>
              <a:latin typeface="+mn-ea"/>
            </a:endParaRPr>
          </a:p>
          <a:p>
            <a:r>
              <a:rPr lang="ja-JP" altLang="en-US" sz="2200" dirty="0">
                <a:solidFill>
                  <a:srgbClr val="965F16"/>
                </a:solidFill>
                <a:latin typeface="+mn-ea"/>
              </a:rPr>
              <a:t>○</a:t>
            </a:r>
            <a:r>
              <a:rPr lang="ja-JP" altLang="en-US" sz="2200" u="sng" dirty="0">
                <a:solidFill>
                  <a:srgbClr val="965F16"/>
                </a:solidFill>
                <a:latin typeface="+mn-ea"/>
              </a:rPr>
              <a:t>おおつ野ヒルズや病院周囲の公園などで実施</a:t>
            </a:r>
            <a:endParaRPr lang="en-US" altLang="ja-JP" sz="2200" u="sng" dirty="0">
              <a:solidFill>
                <a:srgbClr val="965F16"/>
              </a:solidFill>
              <a:latin typeface="+mn-ea"/>
            </a:endParaRPr>
          </a:p>
          <a:p>
            <a:r>
              <a:rPr lang="ja-JP" altLang="en-US" sz="2200" dirty="0">
                <a:solidFill>
                  <a:srgbClr val="965F16"/>
                </a:solidFill>
                <a:latin typeface="+mn-ea"/>
              </a:rPr>
              <a:t>　・住民、病院にアートを親しんでもらう</a:t>
            </a:r>
            <a:endParaRPr lang="en-US" altLang="ja-JP" sz="2200" dirty="0">
              <a:solidFill>
                <a:srgbClr val="965F16"/>
              </a:solidFill>
              <a:latin typeface="+mn-ea"/>
            </a:endParaRPr>
          </a:p>
          <a:p>
            <a:r>
              <a:rPr lang="ja-JP" altLang="en-US" sz="2200" dirty="0">
                <a:solidFill>
                  <a:srgbClr val="965F16"/>
                </a:solidFill>
                <a:latin typeface="+mn-ea"/>
                <a:cs typeface="ＭＳ Ｐゴシック" panose="020B0600070205080204" pitchFamily="50" charset="-128"/>
              </a:rPr>
              <a:t>　・住民参加型ホスピタルアート実現の土壌づくり</a:t>
            </a:r>
            <a:endParaRPr lang="en-US" altLang="ja-JP" sz="2200" dirty="0">
              <a:solidFill>
                <a:srgbClr val="965F16"/>
              </a:solidFill>
              <a:latin typeface="+mn-ea"/>
            </a:endParaRPr>
          </a:p>
          <a:p>
            <a:pPr>
              <a:spcAft>
                <a:spcPts val="0"/>
              </a:spcAft>
            </a:pPr>
            <a:r>
              <a:rPr lang="ja-JP" altLang="en-US" sz="2200" dirty="0">
                <a:solidFill>
                  <a:srgbClr val="965F16"/>
                </a:solidFill>
                <a:latin typeface="+mn-ea"/>
              </a:rPr>
              <a:t>　・公園でワークショップなど</a:t>
            </a:r>
            <a:endParaRPr lang="en-US" altLang="ja-JP" sz="2200" dirty="0">
              <a:solidFill>
                <a:srgbClr val="965F16"/>
              </a:solidFill>
              <a:latin typeface="+mn-ea"/>
            </a:endParaRPr>
          </a:p>
          <a:p>
            <a:pPr>
              <a:spcAft>
                <a:spcPts val="0"/>
              </a:spcAft>
            </a:pPr>
            <a:endParaRPr lang="en-US" altLang="ja-JP" sz="2200" kern="100" dirty="0">
              <a:solidFill>
                <a:srgbClr val="965F16"/>
              </a:solidFill>
              <a:latin typeface="+mn-ea"/>
              <a:cs typeface="Times New Roman" panose="02020603050405020304" pitchFamily="18" charset="0"/>
            </a:endParaRPr>
          </a:p>
          <a:p>
            <a:pPr>
              <a:spcAft>
                <a:spcPts val="0"/>
              </a:spcAft>
            </a:pPr>
            <a:r>
              <a:rPr lang="ja-JP" altLang="en-US" sz="2200" b="1" kern="100" dirty="0">
                <a:solidFill>
                  <a:srgbClr val="965F16"/>
                </a:solidFill>
                <a:latin typeface="+mn-ea"/>
                <a:cs typeface="Times New Roman" panose="02020603050405020304" pitchFamily="18" charset="0"/>
              </a:rPr>
              <a:t>協同病院ホスピタルアート</a:t>
            </a:r>
            <a:endParaRPr lang="en-US" altLang="ja-JP" sz="2200" b="1" kern="100" dirty="0">
              <a:solidFill>
                <a:srgbClr val="965F16"/>
              </a:solidFill>
              <a:latin typeface="+mn-ea"/>
              <a:cs typeface="Times New Roman" panose="02020603050405020304" pitchFamily="18" charset="0"/>
            </a:endParaRPr>
          </a:p>
          <a:p>
            <a:pPr>
              <a:spcAft>
                <a:spcPts val="0"/>
              </a:spcAft>
            </a:pPr>
            <a:r>
              <a:rPr lang="ja-JP" altLang="en-US" sz="2200" kern="100" dirty="0">
                <a:solidFill>
                  <a:srgbClr val="965F16"/>
                </a:solidFill>
                <a:latin typeface="+mn-ea"/>
                <a:cs typeface="Times New Roman" panose="02020603050405020304" pitchFamily="18" charset="0"/>
              </a:rPr>
              <a:t>○</a:t>
            </a:r>
            <a:r>
              <a:rPr lang="ja-JP" altLang="en-US" sz="2200" u="sng" kern="100" dirty="0">
                <a:solidFill>
                  <a:srgbClr val="965F16"/>
                </a:solidFill>
                <a:latin typeface="+mn-ea"/>
                <a:cs typeface="Times New Roman" panose="02020603050405020304" pitchFamily="18" charset="0"/>
              </a:rPr>
              <a:t>院内環境の改善</a:t>
            </a:r>
            <a:endParaRPr lang="en-US" altLang="ja-JP" sz="2200" u="sng" kern="100" dirty="0">
              <a:solidFill>
                <a:srgbClr val="965F16"/>
              </a:solidFill>
              <a:latin typeface="+mn-ea"/>
              <a:cs typeface="Times New Roman" panose="02020603050405020304" pitchFamily="18" charset="0"/>
            </a:endParaRPr>
          </a:p>
          <a:p>
            <a:pPr>
              <a:spcAft>
                <a:spcPts val="0"/>
              </a:spcAft>
            </a:pPr>
            <a:r>
              <a:rPr lang="ja-JP" altLang="en-US" sz="2200" kern="100" dirty="0">
                <a:solidFill>
                  <a:srgbClr val="965F16"/>
                </a:solidFill>
                <a:latin typeface="+mn-ea"/>
                <a:cs typeface="Times New Roman" panose="02020603050405020304" pitchFamily="18" charset="0"/>
              </a:rPr>
              <a:t>　・住民、患者などが協働で魅力的な空間づくり</a:t>
            </a:r>
            <a:r>
              <a:rPr lang="en-US" altLang="ja-JP" sz="1050" kern="100" dirty="0">
                <a:latin typeface="+mn-ea"/>
                <a:cs typeface="Times New Roman" panose="02020603050405020304" pitchFamily="18" charset="0"/>
              </a:rPr>
              <a:t> </a:t>
            </a:r>
          </a:p>
        </p:txBody>
      </p:sp>
    </p:spTree>
    <p:extLst>
      <p:ext uri="{BB962C8B-B14F-4D97-AF65-F5344CB8AC3E}">
        <p14:creationId xmlns:p14="http://schemas.microsoft.com/office/powerpoint/2010/main" val="10099494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t>関係図</a:t>
            </a:r>
            <a:endParaRPr kumimoji="1" lang="ja-JP" altLang="en-US" dirty="0"/>
          </a:p>
        </p:txBody>
      </p:sp>
      <p:graphicFrame>
        <p:nvGraphicFramePr>
          <p:cNvPr id="6" name="コンテンツ プレースホルダー 5"/>
          <p:cNvGraphicFramePr>
            <a:graphicFrameLocks noGrp="1"/>
          </p:cNvGraphicFramePr>
          <p:nvPr>
            <p:ph sz="half" idx="1"/>
            <p:extLst/>
          </p:nvPr>
        </p:nvGraphicFramePr>
        <p:xfrm>
          <a:off x="628650" y="1417321"/>
          <a:ext cx="8149590" cy="5059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矢印: 右 7"/>
          <p:cNvSpPr/>
          <p:nvPr/>
        </p:nvSpPr>
        <p:spPr>
          <a:xfrm rot="8803650">
            <a:off x="2180399" y="5039604"/>
            <a:ext cx="1065589" cy="451930"/>
          </a:xfrm>
          <a:prstGeom prst="rightArrow">
            <a:avLst>
              <a:gd name="adj1" fmla="val 60000"/>
              <a:gd name="adj2" fmla="val 50000"/>
            </a:avLst>
          </a:prstGeom>
          <a:solidFill>
            <a:schemeClr val="accent4">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 name="矢印: 右 10"/>
          <p:cNvSpPr/>
          <p:nvPr/>
        </p:nvSpPr>
        <p:spPr>
          <a:xfrm rot="19621695">
            <a:off x="5688595" y="2500028"/>
            <a:ext cx="1308077" cy="451930"/>
          </a:xfrm>
          <a:prstGeom prst="rightArrow">
            <a:avLst>
              <a:gd name="adj1" fmla="val 60000"/>
              <a:gd name="adj2" fmla="val 50000"/>
            </a:avLst>
          </a:prstGeom>
          <a:solidFill>
            <a:schemeClr val="accent4">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4" name="矢印: 右 13"/>
          <p:cNvSpPr/>
          <p:nvPr/>
        </p:nvSpPr>
        <p:spPr>
          <a:xfrm rot="2072534">
            <a:off x="6141644" y="4830371"/>
            <a:ext cx="1147949" cy="451930"/>
          </a:xfrm>
          <a:prstGeom prst="rightArrow">
            <a:avLst>
              <a:gd name="adj1" fmla="val 60000"/>
              <a:gd name="adj2" fmla="val 50000"/>
            </a:avLst>
          </a:prstGeom>
          <a:solidFill>
            <a:schemeClr val="accent4">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矢印: 右 16"/>
          <p:cNvSpPr/>
          <p:nvPr/>
        </p:nvSpPr>
        <p:spPr>
          <a:xfrm rot="13431849">
            <a:off x="1799227" y="2949290"/>
            <a:ext cx="1125569" cy="451930"/>
          </a:xfrm>
          <a:prstGeom prst="rightArrow">
            <a:avLst>
              <a:gd name="adj1" fmla="val 60000"/>
              <a:gd name="adj2" fmla="val 50000"/>
            </a:avLst>
          </a:prstGeom>
          <a:solidFill>
            <a:schemeClr val="accent4">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9" name="テキスト ボックス 18"/>
          <p:cNvSpPr txBox="1"/>
          <p:nvPr/>
        </p:nvSpPr>
        <p:spPr>
          <a:xfrm>
            <a:off x="2607752" y="2263197"/>
            <a:ext cx="1723197" cy="707886"/>
          </a:xfrm>
          <a:prstGeom prst="rect">
            <a:avLst/>
          </a:prstGeom>
          <a:noFill/>
        </p:spPr>
        <p:txBody>
          <a:bodyPr wrap="square" rtlCol="0">
            <a:spAutoFit/>
          </a:bodyPr>
          <a:lstStyle/>
          <a:p>
            <a:pPr algn="ctr"/>
            <a:r>
              <a:rPr kumimoji="1" lang="ja-JP" altLang="en-US" sz="2000" dirty="0" smtClean="0">
                <a:solidFill>
                  <a:srgbClr val="965F16"/>
                </a:solidFill>
              </a:rPr>
              <a:t>アーティストノウハウ</a:t>
            </a:r>
            <a:endParaRPr kumimoji="1" lang="en-US" altLang="ja-JP" sz="2000" dirty="0" smtClean="0">
              <a:solidFill>
                <a:srgbClr val="965F16"/>
              </a:solidFill>
            </a:endParaRPr>
          </a:p>
        </p:txBody>
      </p:sp>
      <p:sp>
        <p:nvSpPr>
          <p:cNvPr id="20" name="テキスト ボックス 19"/>
          <p:cNvSpPr txBox="1"/>
          <p:nvPr/>
        </p:nvSpPr>
        <p:spPr>
          <a:xfrm>
            <a:off x="755184" y="3239275"/>
            <a:ext cx="1515121" cy="707886"/>
          </a:xfrm>
          <a:prstGeom prst="rect">
            <a:avLst/>
          </a:prstGeom>
          <a:noFill/>
        </p:spPr>
        <p:txBody>
          <a:bodyPr wrap="square" rtlCol="0">
            <a:spAutoFit/>
          </a:bodyPr>
          <a:lstStyle/>
          <a:p>
            <a:pPr algn="ctr"/>
            <a:r>
              <a:rPr kumimoji="1" lang="ja-JP" altLang="en-US" sz="2000" dirty="0" smtClean="0">
                <a:solidFill>
                  <a:srgbClr val="965F16"/>
                </a:solidFill>
              </a:rPr>
              <a:t>実践的な</a:t>
            </a:r>
            <a:r>
              <a:rPr kumimoji="1" lang="en-US" altLang="ja-JP" sz="2000" dirty="0" smtClean="0">
                <a:solidFill>
                  <a:srgbClr val="965F16"/>
                </a:solidFill>
              </a:rPr>
              <a:t/>
            </a:r>
            <a:br>
              <a:rPr kumimoji="1" lang="en-US" altLang="ja-JP" sz="2000" dirty="0" smtClean="0">
                <a:solidFill>
                  <a:srgbClr val="965F16"/>
                </a:solidFill>
              </a:rPr>
            </a:br>
            <a:r>
              <a:rPr kumimoji="1" lang="ja-JP" altLang="en-US" sz="2000" dirty="0" smtClean="0">
                <a:solidFill>
                  <a:srgbClr val="965F16"/>
                </a:solidFill>
              </a:rPr>
              <a:t>教育の場</a:t>
            </a:r>
            <a:endParaRPr kumimoji="1" lang="en-US" altLang="ja-JP" sz="2000" dirty="0" smtClean="0">
              <a:solidFill>
                <a:srgbClr val="965F16"/>
              </a:solidFill>
            </a:endParaRPr>
          </a:p>
        </p:txBody>
      </p:sp>
      <p:sp>
        <p:nvSpPr>
          <p:cNvPr id="24" name="テキスト ボックス 23"/>
          <p:cNvSpPr txBox="1"/>
          <p:nvPr/>
        </p:nvSpPr>
        <p:spPr>
          <a:xfrm>
            <a:off x="5052948" y="5462894"/>
            <a:ext cx="1206254" cy="400110"/>
          </a:xfrm>
          <a:prstGeom prst="rect">
            <a:avLst/>
          </a:prstGeom>
          <a:noFill/>
        </p:spPr>
        <p:txBody>
          <a:bodyPr wrap="square" rtlCol="0">
            <a:spAutoFit/>
          </a:bodyPr>
          <a:lstStyle/>
          <a:p>
            <a:r>
              <a:rPr kumimoji="1" lang="ja-JP" altLang="en-US" sz="2000" dirty="0" smtClean="0">
                <a:solidFill>
                  <a:srgbClr val="965F16"/>
                </a:solidFill>
              </a:rPr>
              <a:t>制作協力</a:t>
            </a:r>
            <a:endParaRPr kumimoji="1" lang="ja-JP" altLang="en-US" sz="2000" dirty="0">
              <a:solidFill>
                <a:srgbClr val="965F16"/>
              </a:solidFill>
            </a:endParaRPr>
          </a:p>
        </p:txBody>
      </p:sp>
      <p:sp>
        <p:nvSpPr>
          <p:cNvPr id="25" name="テキスト ボックス 24"/>
          <p:cNvSpPr txBox="1"/>
          <p:nvPr/>
        </p:nvSpPr>
        <p:spPr>
          <a:xfrm>
            <a:off x="6599677" y="3235256"/>
            <a:ext cx="1504624" cy="707886"/>
          </a:xfrm>
          <a:prstGeom prst="rect">
            <a:avLst/>
          </a:prstGeom>
          <a:noFill/>
        </p:spPr>
        <p:txBody>
          <a:bodyPr wrap="square" rtlCol="0">
            <a:spAutoFit/>
          </a:bodyPr>
          <a:lstStyle/>
          <a:p>
            <a:r>
              <a:rPr kumimoji="1" lang="ja-JP" altLang="en-US" sz="2000" dirty="0" smtClean="0">
                <a:solidFill>
                  <a:srgbClr val="965F16"/>
                </a:solidFill>
              </a:rPr>
              <a:t>制作・展示スペース</a:t>
            </a:r>
            <a:endParaRPr kumimoji="1" lang="ja-JP" altLang="en-US" sz="2000" dirty="0">
              <a:solidFill>
                <a:srgbClr val="965F16"/>
              </a:solidFill>
            </a:endParaRPr>
          </a:p>
        </p:txBody>
      </p:sp>
      <p:sp>
        <p:nvSpPr>
          <p:cNvPr id="27" name="テキスト ボックス 26"/>
          <p:cNvSpPr txBox="1"/>
          <p:nvPr/>
        </p:nvSpPr>
        <p:spPr>
          <a:xfrm>
            <a:off x="560208" y="4531148"/>
            <a:ext cx="1874313" cy="400110"/>
          </a:xfrm>
          <a:prstGeom prst="rect">
            <a:avLst/>
          </a:prstGeom>
          <a:noFill/>
        </p:spPr>
        <p:txBody>
          <a:bodyPr wrap="square" rtlCol="0">
            <a:spAutoFit/>
          </a:bodyPr>
          <a:lstStyle/>
          <a:p>
            <a:pPr algn="ctr"/>
            <a:r>
              <a:rPr kumimoji="1" lang="ja-JP" altLang="en-US" sz="2000" dirty="0" smtClean="0">
                <a:solidFill>
                  <a:srgbClr val="965F16"/>
                </a:solidFill>
              </a:rPr>
              <a:t>制作協力</a:t>
            </a:r>
            <a:endParaRPr kumimoji="1" lang="ja-JP" altLang="en-US" sz="2000" dirty="0">
              <a:solidFill>
                <a:srgbClr val="965F16"/>
              </a:solidFill>
            </a:endParaRPr>
          </a:p>
        </p:txBody>
      </p:sp>
      <p:sp>
        <p:nvSpPr>
          <p:cNvPr id="29" name="テキスト ボックス 28"/>
          <p:cNvSpPr txBox="1"/>
          <p:nvPr/>
        </p:nvSpPr>
        <p:spPr>
          <a:xfrm>
            <a:off x="4643965" y="1797086"/>
            <a:ext cx="2527088" cy="1015663"/>
          </a:xfrm>
          <a:prstGeom prst="rect">
            <a:avLst/>
          </a:prstGeom>
          <a:noFill/>
        </p:spPr>
        <p:txBody>
          <a:bodyPr wrap="square" rtlCol="0">
            <a:spAutoFit/>
          </a:bodyPr>
          <a:lstStyle/>
          <a:p>
            <a:r>
              <a:rPr kumimoji="1" lang="ja-JP" altLang="en-US" sz="2000" dirty="0" smtClean="0">
                <a:solidFill>
                  <a:srgbClr val="965F16"/>
                </a:solidFill>
              </a:rPr>
              <a:t>医療空間の改善</a:t>
            </a:r>
            <a:endParaRPr kumimoji="1" lang="en-US" altLang="ja-JP" sz="2000" dirty="0" smtClean="0">
              <a:solidFill>
                <a:srgbClr val="965F16"/>
              </a:solidFill>
            </a:endParaRPr>
          </a:p>
          <a:p>
            <a:r>
              <a:rPr kumimoji="1" lang="ja-JP" altLang="en-US" sz="2000" dirty="0" smtClean="0">
                <a:solidFill>
                  <a:srgbClr val="965F16"/>
                </a:solidFill>
              </a:rPr>
              <a:t>コミュニティの</a:t>
            </a:r>
            <a:endParaRPr kumimoji="1" lang="en-US" altLang="ja-JP" sz="2000" dirty="0" smtClean="0">
              <a:solidFill>
                <a:srgbClr val="965F16"/>
              </a:solidFill>
            </a:endParaRPr>
          </a:p>
          <a:p>
            <a:r>
              <a:rPr kumimoji="1" lang="ja-JP" altLang="en-US" sz="2000" dirty="0" smtClean="0">
                <a:solidFill>
                  <a:srgbClr val="965F16"/>
                </a:solidFill>
              </a:rPr>
              <a:t>中心に</a:t>
            </a:r>
            <a:endParaRPr kumimoji="1" lang="ja-JP" altLang="en-US" sz="2000" dirty="0">
              <a:solidFill>
                <a:srgbClr val="965F16"/>
              </a:solidFill>
            </a:endParaRPr>
          </a:p>
        </p:txBody>
      </p:sp>
      <p:sp>
        <p:nvSpPr>
          <p:cNvPr id="18" name="テキスト ボックス 17"/>
          <p:cNvSpPr txBox="1"/>
          <p:nvPr/>
        </p:nvSpPr>
        <p:spPr>
          <a:xfrm>
            <a:off x="6521501" y="4190812"/>
            <a:ext cx="1816878" cy="707886"/>
          </a:xfrm>
          <a:prstGeom prst="rect">
            <a:avLst/>
          </a:prstGeom>
          <a:noFill/>
        </p:spPr>
        <p:txBody>
          <a:bodyPr wrap="square" rtlCol="0">
            <a:spAutoFit/>
          </a:bodyPr>
          <a:lstStyle/>
          <a:p>
            <a:pPr algn="ctr"/>
            <a:r>
              <a:rPr kumimoji="1" lang="ja-JP" altLang="en-US" sz="2000" dirty="0" smtClean="0">
                <a:solidFill>
                  <a:srgbClr val="965F16"/>
                </a:solidFill>
              </a:rPr>
              <a:t>自己</a:t>
            </a:r>
            <a:r>
              <a:rPr kumimoji="1" lang="ja-JP" altLang="en-US" sz="2000" dirty="0">
                <a:solidFill>
                  <a:srgbClr val="965F16"/>
                </a:solidFill>
              </a:rPr>
              <a:t>表現</a:t>
            </a:r>
            <a:r>
              <a:rPr kumimoji="1" lang="ja-JP" altLang="en-US" sz="2000" dirty="0" smtClean="0">
                <a:solidFill>
                  <a:srgbClr val="965F16"/>
                </a:solidFill>
              </a:rPr>
              <a:t>の場</a:t>
            </a:r>
            <a:endParaRPr kumimoji="1" lang="en-US" altLang="ja-JP" sz="2000" dirty="0" smtClean="0">
              <a:solidFill>
                <a:srgbClr val="965F16"/>
              </a:solidFill>
            </a:endParaRPr>
          </a:p>
          <a:p>
            <a:pPr algn="ctr"/>
            <a:r>
              <a:rPr kumimoji="1" lang="ja-JP" altLang="en-US" sz="2000" dirty="0" smtClean="0">
                <a:solidFill>
                  <a:srgbClr val="965F16"/>
                </a:solidFill>
              </a:rPr>
              <a:t>メンタルケア</a:t>
            </a:r>
            <a:endParaRPr kumimoji="1" lang="en-US" altLang="ja-JP" sz="2000" dirty="0" smtClean="0">
              <a:solidFill>
                <a:srgbClr val="965F16"/>
              </a:solidFill>
            </a:endParaRPr>
          </a:p>
        </p:txBody>
      </p:sp>
      <p:sp>
        <p:nvSpPr>
          <p:cNvPr id="21" name="テキスト ボックス 20"/>
          <p:cNvSpPr txBox="1"/>
          <p:nvPr/>
        </p:nvSpPr>
        <p:spPr>
          <a:xfrm>
            <a:off x="2339040" y="5478283"/>
            <a:ext cx="2203095" cy="769441"/>
          </a:xfrm>
          <a:prstGeom prst="rect">
            <a:avLst/>
          </a:prstGeom>
          <a:noFill/>
        </p:spPr>
        <p:txBody>
          <a:bodyPr wrap="square" rtlCol="0">
            <a:spAutoFit/>
          </a:bodyPr>
          <a:lstStyle/>
          <a:p>
            <a:pPr algn="ctr"/>
            <a:r>
              <a:rPr kumimoji="1" lang="ja-JP" altLang="en-US" sz="2000" dirty="0" smtClean="0">
                <a:solidFill>
                  <a:srgbClr val="965F16"/>
                </a:solidFill>
              </a:rPr>
              <a:t>新たな</a:t>
            </a:r>
            <a:endParaRPr kumimoji="1" lang="en-US" altLang="ja-JP" sz="2000" dirty="0" smtClean="0">
              <a:solidFill>
                <a:srgbClr val="965F16"/>
              </a:solidFill>
            </a:endParaRPr>
          </a:p>
          <a:p>
            <a:pPr algn="ctr"/>
            <a:r>
              <a:rPr kumimoji="1" lang="ja-JP" altLang="en-US" sz="2400" b="1" u="sng" dirty="0" smtClean="0">
                <a:solidFill>
                  <a:srgbClr val="965F16"/>
                </a:solidFill>
              </a:rPr>
              <a:t>交流</a:t>
            </a:r>
            <a:r>
              <a:rPr kumimoji="1" lang="ja-JP" altLang="en-US" sz="2000" dirty="0" smtClean="0">
                <a:solidFill>
                  <a:srgbClr val="965F16"/>
                </a:solidFill>
              </a:rPr>
              <a:t>の場の</a:t>
            </a:r>
            <a:r>
              <a:rPr kumimoji="1" lang="ja-JP" altLang="en-US" sz="2000" dirty="0">
                <a:solidFill>
                  <a:srgbClr val="965F16"/>
                </a:solidFill>
              </a:rPr>
              <a:t>提供</a:t>
            </a:r>
          </a:p>
        </p:txBody>
      </p:sp>
      <p:sp>
        <p:nvSpPr>
          <p:cNvPr id="22" name="テキスト ボックス 21"/>
          <p:cNvSpPr txBox="1"/>
          <p:nvPr/>
        </p:nvSpPr>
        <p:spPr>
          <a:xfrm>
            <a:off x="5291918" y="5814167"/>
            <a:ext cx="1645573" cy="461665"/>
          </a:xfrm>
          <a:prstGeom prst="rect">
            <a:avLst/>
          </a:prstGeom>
          <a:noFill/>
        </p:spPr>
        <p:txBody>
          <a:bodyPr wrap="square" rtlCol="0">
            <a:spAutoFit/>
          </a:bodyPr>
          <a:lstStyle/>
          <a:p>
            <a:r>
              <a:rPr kumimoji="1" lang="ja-JP" altLang="en-US" sz="2000" dirty="0" smtClean="0">
                <a:solidFill>
                  <a:srgbClr val="965F16"/>
                </a:solidFill>
              </a:rPr>
              <a:t>人との</a:t>
            </a:r>
            <a:r>
              <a:rPr kumimoji="1" lang="ja-JP" altLang="en-US" sz="2400" b="1" u="sng" dirty="0" smtClean="0">
                <a:solidFill>
                  <a:srgbClr val="965F16"/>
                </a:solidFill>
              </a:rPr>
              <a:t>交流</a:t>
            </a:r>
            <a:endParaRPr kumimoji="1" lang="ja-JP" altLang="en-US" sz="2400" b="1" u="sng" dirty="0">
              <a:solidFill>
                <a:srgbClr val="965F16"/>
              </a:solidFill>
            </a:endParaRPr>
          </a:p>
        </p:txBody>
      </p:sp>
      <p:pic>
        <p:nvPicPr>
          <p:cNvPr id="23" name="図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806" y="2163748"/>
            <a:ext cx="1234152" cy="1104566"/>
          </a:xfrm>
          <a:prstGeom prst="rect">
            <a:avLst/>
          </a:prstGeom>
        </p:spPr>
      </p:pic>
      <p:pic>
        <p:nvPicPr>
          <p:cNvPr id="26" name="図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08219" y="2372090"/>
            <a:ext cx="1143998" cy="906047"/>
          </a:xfrm>
          <a:prstGeom prst="rect">
            <a:avLst/>
          </a:prstGeom>
        </p:spPr>
      </p:pic>
      <p:pic>
        <p:nvPicPr>
          <p:cNvPr id="28" name="図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716" y="5639787"/>
            <a:ext cx="1393889" cy="1274014"/>
          </a:xfrm>
          <a:prstGeom prst="rect">
            <a:avLst/>
          </a:prstGeom>
        </p:spPr>
      </p:pic>
      <p:pic>
        <p:nvPicPr>
          <p:cNvPr id="30" name="図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87274" y="5809444"/>
            <a:ext cx="1465857" cy="1090064"/>
          </a:xfrm>
          <a:prstGeom prst="rect">
            <a:avLst/>
          </a:prstGeom>
        </p:spPr>
      </p:pic>
    </p:spTree>
    <p:extLst>
      <p:ext uri="{BB962C8B-B14F-4D97-AF65-F5344CB8AC3E}">
        <p14:creationId xmlns:p14="http://schemas.microsoft.com/office/powerpoint/2010/main" val="40646162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交流から愛着に</a:t>
            </a:r>
            <a:endParaRPr kumimoji="1" lang="ja-JP" altLang="en-US" dirty="0"/>
          </a:p>
        </p:txBody>
      </p:sp>
      <p:sp>
        <p:nvSpPr>
          <p:cNvPr id="21" name="円/楕円 20"/>
          <p:cNvSpPr/>
          <p:nvPr/>
        </p:nvSpPr>
        <p:spPr>
          <a:xfrm>
            <a:off x="375139" y="2080937"/>
            <a:ext cx="3833953" cy="4161692"/>
          </a:xfrm>
          <a:prstGeom prst="ellipse">
            <a:avLst/>
          </a:prstGeom>
          <a:solidFill>
            <a:srgbClr val="92D050">
              <a:alpha val="77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600" dirty="0" smtClean="0"/>
              <a:t>交流</a:t>
            </a:r>
            <a:endParaRPr kumimoji="1" lang="ja-JP" altLang="en-US" sz="9600" dirty="0"/>
          </a:p>
        </p:txBody>
      </p:sp>
      <p:sp>
        <p:nvSpPr>
          <p:cNvPr id="26" name="ハート 25"/>
          <p:cNvSpPr/>
          <p:nvPr/>
        </p:nvSpPr>
        <p:spPr>
          <a:xfrm>
            <a:off x="4907572" y="2128601"/>
            <a:ext cx="4236428" cy="4308668"/>
          </a:xfrm>
          <a:prstGeom prst="heart">
            <a:avLst/>
          </a:prstGeom>
          <a:solidFill>
            <a:srgbClr val="FA98A6">
              <a:alpha val="58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600" dirty="0" smtClean="0"/>
              <a:t>愛着</a:t>
            </a:r>
            <a:endParaRPr kumimoji="1" lang="ja-JP" altLang="en-US" sz="9600" dirty="0"/>
          </a:p>
        </p:txBody>
      </p:sp>
      <p:grpSp>
        <p:nvGrpSpPr>
          <p:cNvPr id="28" name="グループ化 27"/>
          <p:cNvGrpSpPr/>
          <p:nvPr/>
        </p:nvGrpSpPr>
        <p:grpSpPr>
          <a:xfrm>
            <a:off x="293560" y="1976334"/>
            <a:ext cx="1329083" cy="1329083"/>
            <a:chOff x="186036" y="3730596"/>
            <a:chExt cx="1329083" cy="1329083"/>
          </a:xfrm>
        </p:grpSpPr>
        <p:sp>
          <p:nvSpPr>
            <p:cNvPr id="30" name="円/楕円 29"/>
            <p:cNvSpPr/>
            <p:nvPr/>
          </p:nvSpPr>
          <p:spPr>
            <a:xfrm>
              <a:off x="186036" y="3730596"/>
              <a:ext cx="1329083" cy="1329083"/>
            </a:xfrm>
            <a:prstGeom prst="ellipse">
              <a:avLst/>
            </a:prstGeom>
            <a:solidFill>
              <a:schemeClr val="accent2">
                <a:lumMod val="75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1" name="円/楕円 4"/>
            <p:cNvSpPr/>
            <p:nvPr/>
          </p:nvSpPr>
          <p:spPr>
            <a:xfrm>
              <a:off x="380676" y="3925236"/>
              <a:ext cx="939803" cy="939803"/>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kumimoji="1" lang="ja-JP" altLang="en-US" sz="2800" b="1" dirty="0"/>
                <a:t>住民</a:t>
              </a:r>
              <a:endParaRPr kumimoji="1" lang="ja-JP" altLang="en-US" sz="2800" b="1" kern="1200" dirty="0"/>
            </a:p>
          </p:txBody>
        </p:sp>
      </p:grpSp>
      <p:grpSp>
        <p:nvGrpSpPr>
          <p:cNvPr id="32" name="グループ化 31"/>
          <p:cNvGrpSpPr/>
          <p:nvPr/>
        </p:nvGrpSpPr>
        <p:grpSpPr>
          <a:xfrm>
            <a:off x="292231" y="4706906"/>
            <a:ext cx="1329083" cy="1329083"/>
            <a:chOff x="6458885" y="3722585"/>
            <a:chExt cx="1329083" cy="1329083"/>
          </a:xfrm>
        </p:grpSpPr>
        <p:sp>
          <p:nvSpPr>
            <p:cNvPr id="33" name="円/楕円 32"/>
            <p:cNvSpPr/>
            <p:nvPr/>
          </p:nvSpPr>
          <p:spPr>
            <a:xfrm>
              <a:off x="6458885" y="3722585"/>
              <a:ext cx="1329083" cy="1329083"/>
            </a:xfrm>
            <a:prstGeom prst="ellipse">
              <a:avLst/>
            </a:prstGeom>
            <a:solidFill>
              <a:schemeClr val="accent2">
                <a:lumMod val="75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4" name="円/楕円 4"/>
            <p:cNvSpPr/>
            <p:nvPr/>
          </p:nvSpPr>
          <p:spPr>
            <a:xfrm>
              <a:off x="6653525" y="3917225"/>
              <a:ext cx="939803" cy="939803"/>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kumimoji="1" lang="ja-JP" altLang="en-US" sz="2800" b="1" kern="1200" dirty="0" smtClean="0"/>
                <a:t>大学</a:t>
              </a:r>
              <a:endParaRPr kumimoji="1" lang="ja-JP" altLang="en-US" sz="2800" b="1" kern="1200" dirty="0"/>
            </a:p>
          </p:txBody>
        </p:sp>
      </p:grpSp>
      <p:grpSp>
        <p:nvGrpSpPr>
          <p:cNvPr id="38" name="グループ化 37"/>
          <p:cNvGrpSpPr/>
          <p:nvPr/>
        </p:nvGrpSpPr>
        <p:grpSpPr>
          <a:xfrm>
            <a:off x="2880009" y="4706905"/>
            <a:ext cx="1329083" cy="1329083"/>
            <a:chOff x="178205" y="150895"/>
            <a:chExt cx="1329083" cy="1329083"/>
          </a:xfrm>
        </p:grpSpPr>
        <p:sp>
          <p:nvSpPr>
            <p:cNvPr id="39" name="円/楕円 38"/>
            <p:cNvSpPr/>
            <p:nvPr/>
          </p:nvSpPr>
          <p:spPr>
            <a:xfrm>
              <a:off x="178205" y="150895"/>
              <a:ext cx="1329083" cy="1329083"/>
            </a:xfrm>
            <a:prstGeom prst="ellipse">
              <a:avLst/>
            </a:prstGeom>
            <a:solidFill>
              <a:schemeClr val="accent2">
                <a:lumMod val="75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0" name="円/楕円 4"/>
            <p:cNvSpPr/>
            <p:nvPr/>
          </p:nvSpPr>
          <p:spPr>
            <a:xfrm>
              <a:off x="372845" y="345535"/>
              <a:ext cx="939803" cy="939803"/>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kumimoji="1" lang="ja-JP" altLang="en-US" sz="2800" b="1" kern="1200" dirty="0" smtClean="0"/>
                <a:t>患者</a:t>
              </a:r>
              <a:endParaRPr kumimoji="1" lang="ja-JP" altLang="en-US" sz="2800" b="1" kern="1200" dirty="0"/>
            </a:p>
          </p:txBody>
        </p:sp>
      </p:grpSp>
      <p:sp>
        <p:nvSpPr>
          <p:cNvPr id="9" name="右矢印 8"/>
          <p:cNvSpPr/>
          <p:nvPr/>
        </p:nvSpPr>
        <p:spPr>
          <a:xfrm>
            <a:off x="4184992" y="3068404"/>
            <a:ext cx="949716" cy="1910455"/>
          </a:xfrm>
          <a:prstGeom prst="rightArrow">
            <a:avLst/>
          </a:prstGeom>
          <a:solidFill>
            <a:srgbClr val="965F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91" y="5641187"/>
            <a:ext cx="1234152" cy="1104566"/>
          </a:xfrm>
          <a:prstGeom prst="rect">
            <a:avLst/>
          </a:prstGeom>
        </p:spPr>
      </p:pic>
      <p:pic>
        <p:nvPicPr>
          <p:cNvPr id="16" name="図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6785" y="5681130"/>
            <a:ext cx="1465857" cy="1090064"/>
          </a:xfrm>
          <a:prstGeom prst="rect">
            <a:avLst/>
          </a:prstGeom>
        </p:spPr>
      </p:pic>
      <p:pic>
        <p:nvPicPr>
          <p:cNvPr id="17" name="図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20" y="1107909"/>
            <a:ext cx="1393889" cy="1274014"/>
          </a:xfrm>
          <a:prstGeom prst="rect">
            <a:avLst/>
          </a:prstGeom>
        </p:spPr>
      </p:pic>
      <p:grpSp>
        <p:nvGrpSpPr>
          <p:cNvPr id="18" name="グループ化 17"/>
          <p:cNvGrpSpPr/>
          <p:nvPr/>
        </p:nvGrpSpPr>
        <p:grpSpPr>
          <a:xfrm>
            <a:off x="2855909" y="1980898"/>
            <a:ext cx="1329083" cy="1329083"/>
            <a:chOff x="6416270" y="173650"/>
            <a:chExt cx="1329083" cy="1329083"/>
          </a:xfrm>
        </p:grpSpPr>
        <p:sp>
          <p:nvSpPr>
            <p:cNvPr id="19" name="円/楕円 18"/>
            <p:cNvSpPr/>
            <p:nvPr/>
          </p:nvSpPr>
          <p:spPr>
            <a:xfrm>
              <a:off x="6416270" y="173650"/>
              <a:ext cx="1329083" cy="1329083"/>
            </a:xfrm>
            <a:prstGeom prst="ellipse">
              <a:avLst/>
            </a:pr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円/楕円 4"/>
            <p:cNvSpPr/>
            <p:nvPr/>
          </p:nvSpPr>
          <p:spPr>
            <a:xfrm>
              <a:off x="6610910" y="368290"/>
              <a:ext cx="939803" cy="9398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kumimoji="1" lang="ja-JP" altLang="en-US" sz="2800" b="1" kern="1200" dirty="0" smtClean="0"/>
                <a:t>病院</a:t>
              </a:r>
              <a:endParaRPr kumimoji="1" lang="en-US" altLang="ja-JP" sz="2800" b="1" kern="1200" dirty="0" smtClean="0"/>
            </a:p>
          </p:txBody>
        </p:sp>
      </p:grpSp>
      <p:pic>
        <p:nvPicPr>
          <p:cNvPr id="2" name="図 1"/>
          <p:cNvPicPr>
            <a:picLocks noChangeAspect="1"/>
          </p:cNvPicPr>
          <p:nvPr/>
        </p:nvPicPr>
        <p:blipFill>
          <a:blip r:embed="rId6"/>
          <a:stretch>
            <a:fillRect/>
          </a:stretch>
        </p:blipFill>
        <p:spPr>
          <a:xfrm>
            <a:off x="3425853" y="1362300"/>
            <a:ext cx="1146147" cy="908383"/>
          </a:xfrm>
          <a:prstGeom prst="rect">
            <a:avLst/>
          </a:prstGeom>
        </p:spPr>
      </p:pic>
    </p:spTree>
    <p:extLst>
      <p:ext uri="{BB962C8B-B14F-4D97-AF65-F5344CB8AC3E}">
        <p14:creationId xmlns:p14="http://schemas.microsoft.com/office/powerpoint/2010/main" val="30325593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8000" dirty="0" smtClean="0">
                <a:solidFill>
                  <a:srgbClr val="965F16"/>
                </a:solidFill>
              </a:rPr>
              <a:t>南部地区</a:t>
            </a:r>
            <a:endParaRPr kumimoji="1" lang="ja-JP" altLang="en-US" sz="8000" dirty="0">
              <a:solidFill>
                <a:srgbClr val="965F16"/>
              </a:solidFill>
            </a:endParaRPr>
          </a:p>
        </p:txBody>
      </p:sp>
      <p:sp>
        <p:nvSpPr>
          <p:cNvPr id="3" name="テキスト プレースホルダー 2"/>
          <p:cNvSpPr>
            <a:spLocks noGrp="1"/>
          </p:cNvSpPr>
          <p:nvPr>
            <p:ph type="body" idx="1"/>
          </p:nvPr>
        </p:nvSpPr>
        <p:spPr/>
        <p:txBody>
          <a:bodyPr>
            <a:normAutofit/>
          </a:bodyPr>
          <a:lstStyle/>
          <a:p>
            <a:r>
              <a:rPr lang="ja-JP" altLang="en-US" sz="4000" dirty="0">
                <a:solidFill>
                  <a:srgbClr val="965F16"/>
                </a:solidFill>
              </a:rPr>
              <a:t>提案</a:t>
            </a:r>
            <a:r>
              <a:rPr lang="ja-JP" altLang="en-US" sz="4000" dirty="0" smtClean="0">
                <a:solidFill>
                  <a:srgbClr val="965F16"/>
                </a:solidFill>
              </a:rPr>
              <a:t>｜</a:t>
            </a:r>
            <a:r>
              <a:rPr lang="ja-JP" altLang="en-US" sz="4000" dirty="0" err="1" smtClean="0">
                <a:solidFill>
                  <a:srgbClr val="965F16"/>
                </a:solidFill>
              </a:rPr>
              <a:t>さんぱる</a:t>
            </a:r>
            <a:r>
              <a:rPr lang="ja-JP" altLang="en-US" sz="4000" dirty="0" smtClean="0">
                <a:solidFill>
                  <a:srgbClr val="965F16"/>
                </a:solidFill>
              </a:rPr>
              <a:t>リノベーション</a:t>
            </a:r>
            <a:endParaRPr kumimoji="1" lang="ja-JP" altLang="en-US" sz="4000" dirty="0">
              <a:solidFill>
                <a:srgbClr val="965F16"/>
              </a:solidFill>
            </a:endParaRPr>
          </a:p>
        </p:txBody>
      </p:sp>
    </p:spTree>
    <p:extLst>
      <p:ext uri="{BB962C8B-B14F-4D97-AF65-F5344CB8AC3E}">
        <p14:creationId xmlns:p14="http://schemas.microsoft.com/office/powerpoint/2010/main" val="12965428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対象｜さんぱる</a:t>
            </a:r>
            <a:endParaRPr kumimoji="1" lang="ja-JP" altLang="en-US" dirty="0"/>
          </a:p>
        </p:txBody>
      </p:sp>
      <p:sp>
        <p:nvSpPr>
          <p:cNvPr id="5" name="スライド番号プレースホルダー 4"/>
          <p:cNvSpPr>
            <a:spLocks noGrp="1"/>
          </p:cNvSpPr>
          <p:nvPr>
            <p:ph type="sldNum" sz="quarter" idx="4294967295"/>
          </p:nvPr>
        </p:nvSpPr>
        <p:spPr>
          <a:xfrm>
            <a:off x="6457950" y="6356351"/>
            <a:ext cx="2057400" cy="365125"/>
          </a:xfrm>
          <a:prstGeom prst="rect">
            <a:avLst/>
          </a:prstGeom>
        </p:spPr>
        <p:txBody>
          <a:bodyPr/>
          <a:lstStyle/>
          <a:p>
            <a:fld id="{667F2A02-04FE-450F-9EAF-6547BA85FAA7}" type="slidenum">
              <a:rPr kumimoji="1" lang="ja-JP" altLang="en-US" smtClean="0">
                <a:solidFill>
                  <a:prstClr val="black"/>
                </a:solidFill>
              </a:rPr>
              <a:pPr/>
              <a:t>35</a:t>
            </a:fld>
            <a:endParaRPr kumimoji="1" lang="ja-JP" altLang="en-US">
              <a:solidFill>
                <a:prstClr val="black"/>
              </a:solidFill>
            </a:endParaRPr>
          </a:p>
        </p:txBody>
      </p:sp>
      <p:sp>
        <p:nvSpPr>
          <p:cNvPr id="12" name="角丸四角形 11"/>
          <p:cNvSpPr/>
          <p:nvPr/>
        </p:nvSpPr>
        <p:spPr>
          <a:xfrm>
            <a:off x="628649" y="1439057"/>
            <a:ext cx="7886701" cy="2510092"/>
          </a:xfrm>
          <a:prstGeom prst="roundRect">
            <a:avLst>
              <a:gd name="adj" fmla="val 9756"/>
            </a:avLst>
          </a:prstGeom>
          <a:solidFill>
            <a:schemeClr val="bg1"/>
          </a:solidFill>
          <a:ln w="57150">
            <a:solidFill>
              <a:srgbClr val="FBE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000" u="sng" dirty="0" smtClean="0">
                <a:solidFill>
                  <a:srgbClr val="965F16"/>
                </a:solidFill>
              </a:rPr>
              <a:t>■</a:t>
            </a:r>
            <a:r>
              <a:rPr lang="ja-JP" altLang="en-US" sz="3000" u="sng" dirty="0">
                <a:solidFill>
                  <a:srgbClr val="965F16"/>
                </a:solidFill>
              </a:rPr>
              <a:t>愛着形成</a:t>
            </a:r>
            <a:endParaRPr lang="en-US" altLang="ja-JP" sz="3000" u="sng" dirty="0">
              <a:solidFill>
                <a:srgbClr val="965F16"/>
              </a:solidFill>
            </a:endParaRPr>
          </a:p>
          <a:p>
            <a:r>
              <a:rPr kumimoji="1" lang="ja-JP" altLang="en-US" sz="2400" dirty="0" smtClean="0">
                <a:solidFill>
                  <a:srgbClr val="965F16"/>
                </a:solidFill>
              </a:rPr>
              <a:t>・</a:t>
            </a:r>
            <a:r>
              <a:rPr lang="ja-JP" altLang="en-US" sz="2400" dirty="0" smtClean="0">
                <a:solidFill>
                  <a:srgbClr val="965F16"/>
                </a:solidFill>
              </a:rPr>
              <a:t>駅前空間は</a:t>
            </a:r>
            <a:r>
              <a:rPr lang="ja-JP" altLang="en-US" sz="2400" dirty="0">
                <a:solidFill>
                  <a:srgbClr val="965F16"/>
                </a:solidFill>
              </a:rPr>
              <a:t>　</a:t>
            </a:r>
            <a:r>
              <a:rPr lang="ja-JP" altLang="en-US" sz="2800" b="1" dirty="0" smtClean="0">
                <a:solidFill>
                  <a:srgbClr val="965F16"/>
                </a:solidFill>
              </a:rPr>
              <a:t>「くつろげる」</a:t>
            </a:r>
            <a:endParaRPr lang="en-US" altLang="ja-JP" sz="2800" b="1" dirty="0">
              <a:solidFill>
                <a:srgbClr val="965F16"/>
              </a:solidFill>
            </a:endParaRPr>
          </a:p>
          <a:p>
            <a:r>
              <a:rPr lang="ja-JP" altLang="en-US" sz="2800" b="1" dirty="0" smtClean="0">
                <a:solidFill>
                  <a:srgbClr val="965F16"/>
                </a:solidFill>
              </a:rPr>
              <a:t>　　　　　　「誇りに感じる」</a:t>
            </a:r>
            <a:endParaRPr lang="en-US" altLang="ja-JP" sz="2800" b="1" dirty="0">
              <a:solidFill>
                <a:srgbClr val="965F16"/>
              </a:solidFill>
            </a:endParaRPr>
          </a:p>
          <a:p>
            <a:r>
              <a:rPr lang="ja-JP" altLang="en-US" sz="2800" b="1" dirty="0" smtClean="0">
                <a:solidFill>
                  <a:srgbClr val="965F16"/>
                </a:solidFill>
              </a:rPr>
              <a:t>　　　　　　「人に会う」</a:t>
            </a:r>
            <a:r>
              <a:rPr lang="ja-JP" altLang="en-US" sz="2400" dirty="0">
                <a:solidFill>
                  <a:srgbClr val="965F16"/>
                </a:solidFill>
              </a:rPr>
              <a:t>　</a:t>
            </a:r>
            <a:r>
              <a:rPr lang="ja-JP" altLang="en-US" sz="2400" dirty="0" smtClean="0">
                <a:solidFill>
                  <a:srgbClr val="965F16"/>
                </a:solidFill>
              </a:rPr>
              <a:t>　　ことが重要</a:t>
            </a:r>
            <a:endParaRPr lang="en-US" altLang="ja-JP" sz="2400" dirty="0">
              <a:solidFill>
                <a:srgbClr val="965F16"/>
              </a:solidFill>
            </a:endParaRPr>
          </a:p>
          <a:p>
            <a:pPr algn="r"/>
            <a:r>
              <a:rPr lang="ja-JP" altLang="en-US" sz="1600" dirty="0" smtClean="0">
                <a:solidFill>
                  <a:srgbClr val="965F16"/>
                </a:solidFill>
              </a:rPr>
              <a:t>鈴木</a:t>
            </a:r>
            <a:r>
              <a:rPr lang="en-US" altLang="ja-JP" sz="1600" dirty="0" smtClean="0">
                <a:solidFill>
                  <a:srgbClr val="965F16"/>
                </a:solidFill>
              </a:rPr>
              <a:t> (2009)</a:t>
            </a:r>
            <a:endParaRPr lang="en-US" altLang="ja-JP" sz="1600" dirty="0">
              <a:solidFill>
                <a:srgbClr val="965F16"/>
              </a:solidFill>
            </a:endParaRPr>
          </a:p>
        </p:txBody>
      </p:sp>
      <p:sp>
        <p:nvSpPr>
          <p:cNvPr id="13" name="角丸四角形 12"/>
          <p:cNvSpPr/>
          <p:nvPr/>
        </p:nvSpPr>
        <p:spPr>
          <a:xfrm>
            <a:off x="628649" y="4181198"/>
            <a:ext cx="7886701" cy="2464918"/>
          </a:xfrm>
          <a:prstGeom prst="roundRect">
            <a:avLst>
              <a:gd name="adj" fmla="val 9756"/>
            </a:avLst>
          </a:prstGeom>
          <a:solidFill>
            <a:schemeClr val="bg1"/>
          </a:solidFill>
          <a:ln w="57150">
            <a:solidFill>
              <a:srgbClr val="FBE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000" u="sng" dirty="0" smtClean="0">
                <a:solidFill>
                  <a:srgbClr val="965F16"/>
                </a:solidFill>
              </a:rPr>
              <a:t>■満足度調査</a:t>
            </a:r>
            <a:r>
              <a:rPr lang="en-US" altLang="ja-JP" sz="2000" dirty="0" smtClean="0">
                <a:solidFill>
                  <a:srgbClr val="965F16"/>
                </a:solidFill>
              </a:rPr>
              <a:t>(</a:t>
            </a:r>
            <a:r>
              <a:rPr lang="ja-JP" altLang="en-US" sz="2000" dirty="0" smtClean="0">
                <a:solidFill>
                  <a:srgbClr val="965F16"/>
                </a:solidFill>
              </a:rPr>
              <a:t>平成</a:t>
            </a:r>
            <a:r>
              <a:rPr lang="en-US" altLang="ja-JP" sz="2000" dirty="0" smtClean="0">
                <a:solidFill>
                  <a:srgbClr val="965F16"/>
                </a:solidFill>
              </a:rPr>
              <a:t>27</a:t>
            </a:r>
            <a:r>
              <a:rPr lang="ja-JP" altLang="en-US" sz="2000" dirty="0" smtClean="0">
                <a:solidFill>
                  <a:srgbClr val="965F16"/>
                </a:solidFill>
              </a:rPr>
              <a:t>年度土浦市民満足度調査</a:t>
            </a:r>
            <a:r>
              <a:rPr lang="en-US" altLang="ja-JP" sz="2000" dirty="0" smtClean="0">
                <a:solidFill>
                  <a:srgbClr val="965F16"/>
                </a:solidFill>
              </a:rPr>
              <a:t>)</a:t>
            </a:r>
          </a:p>
          <a:p>
            <a:r>
              <a:rPr lang="ja-JP" altLang="en-US" sz="2400" dirty="0" smtClean="0">
                <a:solidFill>
                  <a:srgbClr val="965F16"/>
                </a:solidFill>
              </a:rPr>
              <a:t>・</a:t>
            </a:r>
            <a:r>
              <a:rPr lang="ja-JP" altLang="en-US" sz="2400" dirty="0" err="1" smtClean="0">
                <a:solidFill>
                  <a:srgbClr val="965F16"/>
                </a:solidFill>
              </a:rPr>
              <a:t>さんぱる</a:t>
            </a:r>
            <a:r>
              <a:rPr lang="ja-JP" altLang="en-US" sz="2400" dirty="0" smtClean="0">
                <a:solidFill>
                  <a:srgbClr val="965F16"/>
                </a:solidFill>
              </a:rPr>
              <a:t>周辺地区において</a:t>
            </a:r>
            <a:endParaRPr lang="en-US" altLang="ja-JP" sz="2400" dirty="0" smtClean="0">
              <a:solidFill>
                <a:srgbClr val="965F16"/>
              </a:solidFill>
            </a:endParaRPr>
          </a:p>
          <a:p>
            <a:r>
              <a:rPr lang="ja-JP" altLang="en-US" sz="2800" b="1" dirty="0">
                <a:solidFill>
                  <a:srgbClr val="965F16"/>
                </a:solidFill>
              </a:rPr>
              <a:t>　</a:t>
            </a:r>
            <a:r>
              <a:rPr lang="ja-JP" altLang="en-US" sz="2800" b="1" dirty="0" smtClean="0">
                <a:solidFill>
                  <a:srgbClr val="965F16"/>
                </a:solidFill>
              </a:rPr>
              <a:t>「幼稚園などの幼児教育の充実」</a:t>
            </a:r>
            <a:endParaRPr lang="en-US" altLang="ja-JP" sz="2800" b="1" dirty="0" smtClean="0">
              <a:solidFill>
                <a:srgbClr val="965F16"/>
              </a:solidFill>
            </a:endParaRPr>
          </a:p>
          <a:p>
            <a:r>
              <a:rPr lang="ja-JP" altLang="en-US" sz="2800" b="1" dirty="0">
                <a:solidFill>
                  <a:srgbClr val="965F16"/>
                </a:solidFill>
              </a:rPr>
              <a:t>　</a:t>
            </a:r>
            <a:r>
              <a:rPr lang="ja-JP" altLang="en-US" sz="2800" b="1" dirty="0" smtClean="0">
                <a:solidFill>
                  <a:srgbClr val="965F16"/>
                </a:solidFill>
              </a:rPr>
              <a:t>「高齢者や障害者の生活の場の提供」</a:t>
            </a:r>
            <a:r>
              <a:rPr lang="ja-JP" altLang="en-US" sz="2400" dirty="0" smtClean="0">
                <a:solidFill>
                  <a:srgbClr val="965F16"/>
                </a:solidFill>
              </a:rPr>
              <a:t>　　</a:t>
            </a:r>
            <a:endParaRPr lang="en-US" altLang="ja-JP" sz="2400" dirty="0" smtClean="0">
              <a:solidFill>
                <a:srgbClr val="965F16"/>
              </a:solidFill>
            </a:endParaRPr>
          </a:p>
          <a:p>
            <a:r>
              <a:rPr lang="ja-JP" altLang="en-US" sz="2400" dirty="0">
                <a:solidFill>
                  <a:srgbClr val="965F16"/>
                </a:solidFill>
              </a:rPr>
              <a:t>　</a:t>
            </a:r>
            <a:r>
              <a:rPr lang="ja-JP" altLang="en-US" sz="2400" dirty="0" smtClean="0">
                <a:solidFill>
                  <a:srgbClr val="965F16"/>
                </a:solidFill>
              </a:rPr>
              <a:t>重要度</a:t>
            </a:r>
            <a:r>
              <a:rPr lang="ja-JP" altLang="en-US" sz="2400" dirty="0">
                <a:solidFill>
                  <a:srgbClr val="965F16"/>
                </a:solidFill>
              </a:rPr>
              <a:t>は高く、満足度は低い</a:t>
            </a:r>
            <a:endParaRPr lang="en-US" altLang="ja-JP" sz="2400" dirty="0">
              <a:solidFill>
                <a:srgbClr val="965F16"/>
              </a:solidFill>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9825" y="1520338"/>
            <a:ext cx="1676400" cy="1389549"/>
          </a:xfrm>
          <a:prstGeom prst="rect">
            <a:avLst/>
          </a:prstGeom>
        </p:spPr>
      </p:pic>
    </p:spTree>
    <p:extLst>
      <p:ext uri="{BB962C8B-B14F-4D97-AF65-F5344CB8AC3E}">
        <p14:creationId xmlns:p14="http://schemas.microsoft.com/office/powerpoint/2010/main" val="12356896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628649" y="1349115"/>
            <a:ext cx="7886701" cy="5267585"/>
          </a:xfrm>
          <a:prstGeom prst="roundRect">
            <a:avLst>
              <a:gd name="adj" fmla="val 9756"/>
            </a:avLst>
          </a:prstGeom>
          <a:solidFill>
            <a:schemeClr val="bg1"/>
          </a:solidFill>
          <a:ln w="57150">
            <a:solidFill>
              <a:srgbClr val="FEC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rgbClr val="965F16"/>
                </a:solidFill>
              </a:rPr>
              <a:t>・</a:t>
            </a:r>
            <a:r>
              <a:rPr lang="ja-JP" altLang="en-US" sz="2400" dirty="0" smtClean="0">
                <a:solidFill>
                  <a:srgbClr val="965F16"/>
                </a:solidFill>
              </a:rPr>
              <a:t>駅前にあるにも</a:t>
            </a:r>
            <a:r>
              <a:rPr lang="ja-JP" altLang="en-US" sz="2400" dirty="0">
                <a:solidFill>
                  <a:srgbClr val="965F16"/>
                </a:solidFill>
              </a:rPr>
              <a:t>関</a:t>
            </a:r>
            <a:r>
              <a:rPr lang="ja-JP" altLang="en-US" sz="2400" dirty="0" smtClean="0">
                <a:solidFill>
                  <a:srgbClr val="965F16"/>
                </a:solidFill>
              </a:rPr>
              <a:t>わらず</a:t>
            </a:r>
            <a:r>
              <a:rPr lang="en-US" altLang="ja-JP" sz="2400" dirty="0" smtClean="0">
                <a:solidFill>
                  <a:srgbClr val="965F16"/>
                </a:solidFill>
              </a:rPr>
              <a:t/>
            </a:r>
            <a:br>
              <a:rPr lang="en-US" altLang="ja-JP" sz="2400" dirty="0" smtClean="0">
                <a:solidFill>
                  <a:srgbClr val="965F16"/>
                </a:solidFill>
              </a:rPr>
            </a:br>
            <a:r>
              <a:rPr lang="ja-JP" altLang="en-US" sz="2400" dirty="0" smtClean="0">
                <a:solidFill>
                  <a:srgbClr val="965F16"/>
                </a:solidFill>
              </a:rPr>
              <a:t>　廃墟となっている</a:t>
            </a:r>
            <a:endParaRPr lang="en-US" altLang="ja-JP" sz="2400" dirty="0">
              <a:solidFill>
                <a:srgbClr val="965F16"/>
              </a:solidFill>
            </a:endParaRPr>
          </a:p>
          <a:p>
            <a:endParaRPr kumimoji="1" lang="en-US" altLang="ja-JP" sz="2400" dirty="0">
              <a:solidFill>
                <a:srgbClr val="965F16"/>
              </a:solidFill>
            </a:endParaRPr>
          </a:p>
          <a:p>
            <a:r>
              <a:rPr kumimoji="1" lang="ja-JP" altLang="en-US" sz="2400" dirty="0">
                <a:solidFill>
                  <a:srgbClr val="965F16"/>
                </a:solidFill>
              </a:rPr>
              <a:t>・</a:t>
            </a:r>
            <a:r>
              <a:rPr kumimoji="1" lang="ja-JP" altLang="en-US" sz="2400" dirty="0" smtClean="0">
                <a:solidFill>
                  <a:srgbClr val="965F16"/>
                </a:solidFill>
              </a:rPr>
              <a:t>駅前にくつろげる空間</a:t>
            </a:r>
            <a:r>
              <a:rPr kumimoji="1" lang="ja-JP" altLang="en-US" sz="2400" dirty="0">
                <a:solidFill>
                  <a:srgbClr val="965F16"/>
                </a:solidFill>
              </a:rPr>
              <a:t>が</a:t>
            </a:r>
            <a:r>
              <a:rPr kumimoji="1" lang="ja-JP" altLang="en-US" sz="2400" dirty="0" smtClean="0">
                <a:solidFill>
                  <a:srgbClr val="965F16"/>
                </a:solidFill>
              </a:rPr>
              <a:t>ない</a:t>
            </a:r>
            <a:endParaRPr lang="en-US" altLang="ja-JP" sz="2400" dirty="0" smtClean="0">
              <a:solidFill>
                <a:srgbClr val="965F16"/>
              </a:solidFill>
            </a:endParaRPr>
          </a:p>
          <a:p>
            <a:endParaRPr kumimoji="1" lang="en-US" altLang="ja-JP" sz="2400" dirty="0">
              <a:solidFill>
                <a:srgbClr val="965F16"/>
              </a:solidFill>
            </a:endParaRPr>
          </a:p>
          <a:p>
            <a:endParaRPr kumimoji="1" lang="en-US" altLang="ja-JP" sz="2400" dirty="0" smtClean="0">
              <a:solidFill>
                <a:srgbClr val="965F16"/>
              </a:solidFill>
            </a:endParaRPr>
          </a:p>
          <a:p>
            <a:endParaRPr kumimoji="1" lang="en-US" altLang="ja-JP" sz="2400" dirty="0">
              <a:solidFill>
                <a:srgbClr val="965F16"/>
              </a:solidFill>
            </a:endParaRPr>
          </a:p>
          <a:p>
            <a:endParaRPr kumimoji="1" lang="en-US" altLang="ja-JP" sz="2400" dirty="0" smtClean="0">
              <a:solidFill>
                <a:srgbClr val="965F16"/>
              </a:solidFill>
            </a:endParaRPr>
          </a:p>
          <a:p>
            <a:endParaRPr kumimoji="1" lang="en-US" altLang="ja-JP" sz="2400" dirty="0">
              <a:solidFill>
                <a:srgbClr val="965F16"/>
              </a:solidFill>
            </a:endParaRPr>
          </a:p>
          <a:p>
            <a:endParaRPr kumimoji="1" lang="en-US" altLang="ja-JP" sz="2400" dirty="0" smtClean="0">
              <a:solidFill>
                <a:srgbClr val="965F16"/>
              </a:solidFill>
            </a:endParaRPr>
          </a:p>
          <a:p>
            <a:endParaRPr kumimoji="1" lang="en-US" altLang="ja-JP" sz="2400" dirty="0">
              <a:solidFill>
                <a:srgbClr val="965F16"/>
              </a:solidFill>
            </a:endParaRPr>
          </a:p>
        </p:txBody>
      </p:sp>
      <p:pic>
        <p:nvPicPr>
          <p:cNvPr id="4" name="図 3"/>
          <p:cNvPicPr>
            <a:picLocks noChangeAspect="1"/>
          </p:cNvPicPr>
          <p:nvPr/>
        </p:nvPicPr>
        <p:blipFill>
          <a:blip r:embed="rId3"/>
          <a:stretch>
            <a:fillRect/>
          </a:stretch>
        </p:blipFill>
        <p:spPr>
          <a:xfrm>
            <a:off x="969619" y="3982907"/>
            <a:ext cx="3935293" cy="2409931"/>
          </a:xfrm>
          <a:prstGeom prst="rect">
            <a:avLst/>
          </a:prstGeom>
        </p:spPr>
      </p:pic>
      <p:pic>
        <p:nvPicPr>
          <p:cNvPr id="6" name="図 5"/>
          <p:cNvPicPr>
            <a:picLocks noChangeAspect="1"/>
          </p:cNvPicPr>
          <p:nvPr/>
        </p:nvPicPr>
        <p:blipFill>
          <a:blip r:embed="rId4"/>
          <a:stretch>
            <a:fillRect/>
          </a:stretch>
        </p:blipFill>
        <p:spPr>
          <a:xfrm>
            <a:off x="4571999" y="3982906"/>
            <a:ext cx="3724728" cy="2409931"/>
          </a:xfrm>
          <a:prstGeom prst="rect">
            <a:avLst/>
          </a:prstGeom>
        </p:spPr>
      </p:pic>
      <p:cxnSp>
        <p:nvCxnSpPr>
          <p:cNvPr id="8" name="直線コネクタ 7"/>
          <p:cNvCxnSpPr/>
          <p:nvPr/>
        </p:nvCxnSpPr>
        <p:spPr>
          <a:xfrm flipV="1">
            <a:off x="3850364" y="2917171"/>
            <a:ext cx="4508679" cy="1957091"/>
          </a:xfrm>
          <a:prstGeom prst="line">
            <a:avLst/>
          </a:prstGeom>
          <a:ln w="38100">
            <a:solidFill>
              <a:srgbClr val="965F16"/>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V="1">
            <a:off x="3008244" y="3643086"/>
            <a:ext cx="795496" cy="1000634"/>
          </a:xfrm>
          <a:prstGeom prst="line">
            <a:avLst/>
          </a:prstGeom>
          <a:ln w="38100">
            <a:solidFill>
              <a:srgbClr val="965F16"/>
            </a:solidFill>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p:txBody>
          <a:bodyPr/>
          <a:lstStyle/>
          <a:p>
            <a:r>
              <a:rPr kumimoji="1" lang="ja-JP" altLang="en-US" dirty="0" smtClean="0"/>
              <a:t>現状</a:t>
            </a:r>
            <a:endParaRPr kumimoji="1" lang="ja-JP" altLang="en-US" dirty="0"/>
          </a:p>
        </p:txBody>
      </p:sp>
      <p:sp>
        <p:nvSpPr>
          <p:cNvPr id="9" name="正方形/長方形 8"/>
          <p:cNvSpPr/>
          <p:nvPr/>
        </p:nvSpPr>
        <p:spPr>
          <a:xfrm>
            <a:off x="969619" y="6068437"/>
            <a:ext cx="3367431" cy="246221"/>
          </a:xfrm>
          <a:prstGeom prst="rect">
            <a:avLst/>
          </a:prstGeom>
        </p:spPr>
        <p:txBody>
          <a:bodyPr wrap="square">
            <a:spAutoFit/>
          </a:bodyPr>
          <a:lstStyle/>
          <a:p>
            <a:r>
              <a:rPr lang="en-US" altLang="ja-JP" sz="1000" dirty="0" smtClean="0">
                <a:solidFill>
                  <a:prstClr val="white"/>
                </a:solidFill>
              </a:rPr>
              <a:t>12/8</a:t>
            </a:r>
            <a:r>
              <a:rPr lang="ja-JP" altLang="en-US" sz="1000" dirty="0" smtClean="0">
                <a:solidFill>
                  <a:prstClr val="white"/>
                </a:solidFill>
              </a:rPr>
              <a:t>班員撮影</a:t>
            </a:r>
            <a:endParaRPr lang="ja-JP" altLang="en-US" sz="1000" dirty="0">
              <a:solidFill>
                <a:prstClr val="white"/>
              </a:solidFill>
            </a:endParaRPr>
          </a:p>
        </p:txBody>
      </p:sp>
      <p:sp>
        <p:nvSpPr>
          <p:cNvPr id="14" name="線吹き出し 1 (枠付き) 13"/>
          <p:cNvSpPr/>
          <p:nvPr/>
        </p:nvSpPr>
        <p:spPr>
          <a:xfrm>
            <a:off x="6684485" y="4103900"/>
            <a:ext cx="1527350" cy="340111"/>
          </a:xfrm>
          <a:prstGeom prst="borderCallout1">
            <a:avLst>
              <a:gd name="adj1" fmla="val 97905"/>
              <a:gd name="adj2" fmla="val 25220"/>
              <a:gd name="adj3" fmla="val 243067"/>
              <a:gd name="adj4" fmla="val 9622"/>
            </a:avLst>
          </a:prstGeom>
          <a:solidFill>
            <a:srgbClr val="FA98A6"/>
          </a:solidFill>
          <a:ln w="38100">
            <a:solidFill>
              <a:srgbClr val="FA98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prstClr val="white"/>
                </a:solidFill>
              </a:rPr>
              <a:t>さんぱ</a:t>
            </a:r>
            <a:r>
              <a:rPr kumimoji="1" lang="ja-JP" altLang="en-US" sz="2000" b="1" dirty="0">
                <a:solidFill>
                  <a:prstClr val="white"/>
                </a:solidFill>
              </a:rPr>
              <a:t>る</a:t>
            </a:r>
          </a:p>
        </p:txBody>
      </p:sp>
      <p:sp>
        <p:nvSpPr>
          <p:cNvPr id="15" name="線吹き出し 1 (枠付き) 14"/>
          <p:cNvSpPr/>
          <p:nvPr/>
        </p:nvSpPr>
        <p:spPr>
          <a:xfrm>
            <a:off x="4738441" y="5741297"/>
            <a:ext cx="1527350" cy="340111"/>
          </a:xfrm>
          <a:prstGeom prst="borderCallout1">
            <a:avLst>
              <a:gd name="adj1" fmla="val -5194"/>
              <a:gd name="adj2" fmla="val 55101"/>
              <a:gd name="adj3" fmla="val -176074"/>
              <a:gd name="adj4" fmla="val 69289"/>
            </a:avLst>
          </a:prstGeom>
          <a:solidFill>
            <a:srgbClr val="965F16"/>
          </a:solidFill>
          <a:ln w="38100">
            <a:solidFill>
              <a:srgbClr val="965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prstClr val="white"/>
                </a:solidFill>
              </a:rPr>
              <a:t>荒川沖駅</a:t>
            </a:r>
          </a:p>
        </p:txBody>
      </p:sp>
      <p:sp>
        <p:nvSpPr>
          <p:cNvPr id="10" name="正方形/長方形 9"/>
          <p:cNvSpPr/>
          <p:nvPr/>
        </p:nvSpPr>
        <p:spPr>
          <a:xfrm>
            <a:off x="3008243" y="4643719"/>
            <a:ext cx="842121" cy="230540"/>
          </a:xfrm>
          <a:prstGeom prst="rect">
            <a:avLst/>
          </a:prstGeom>
          <a:noFill/>
          <a:ln w="38100">
            <a:solidFill>
              <a:srgbClr val="965F1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solidFill>
                <a:prstClr val="black"/>
              </a:solidFill>
            </a:endParaRPr>
          </a:p>
        </p:txBody>
      </p:sp>
      <p:pic>
        <p:nvPicPr>
          <p:cNvPr id="3" name="図 2"/>
          <p:cNvPicPr>
            <a:picLocks noChangeAspect="1"/>
          </p:cNvPicPr>
          <p:nvPr/>
        </p:nvPicPr>
        <p:blipFill rotWithShape="1">
          <a:blip r:embed="rId5"/>
          <a:srcRect l="52977" t="30408" r="29324" b="62716"/>
          <a:stretch/>
        </p:blipFill>
        <p:spPr>
          <a:xfrm>
            <a:off x="4984292" y="2072268"/>
            <a:ext cx="3374751" cy="803687"/>
          </a:xfrm>
          <a:prstGeom prst="rect">
            <a:avLst/>
          </a:prstGeom>
          <a:ln w="57150">
            <a:solidFill>
              <a:srgbClr val="965F16"/>
            </a:solidFill>
          </a:ln>
        </p:spPr>
      </p:pic>
      <p:cxnSp>
        <p:nvCxnSpPr>
          <p:cNvPr id="33" name="直線コネクタ 32"/>
          <p:cNvCxnSpPr/>
          <p:nvPr/>
        </p:nvCxnSpPr>
        <p:spPr>
          <a:xfrm flipV="1">
            <a:off x="4310160" y="2030367"/>
            <a:ext cx="635668" cy="838337"/>
          </a:xfrm>
          <a:prstGeom prst="line">
            <a:avLst/>
          </a:prstGeom>
          <a:ln w="38100">
            <a:solidFill>
              <a:srgbClr val="965F16"/>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5502116" y="1610602"/>
            <a:ext cx="2339102" cy="461665"/>
          </a:xfrm>
          <a:prstGeom prst="rect">
            <a:avLst/>
          </a:prstGeom>
          <a:solidFill>
            <a:srgbClr val="965F16"/>
          </a:solidFill>
        </p:spPr>
        <p:txBody>
          <a:bodyPr wrap="none" rtlCol="0">
            <a:spAutoFit/>
          </a:bodyPr>
          <a:lstStyle/>
          <a:p>
            <a:r>
              <a:rPr kumimoji="1" lang="ja-JP" altLang="en-US" sz="2400" b="1" dirty="0" smtClean="0">
                <a:solidFill>
                  <a:prstClr val="white"/>
                </a:solidFill>
              </a:rPr>
              <a:t>落書きが目立つ</a:t>
            </a:r>
            <a:endParaRPr kumimoji="1" lang="ja-JP" altLang="en-US" sz="2400" b="1" dirty="0">
              <a:solidFill>
                <a:prstClr val="white"/>
              </a:solidFill>
            </a:endParaRPr>
          </a:p>
        </p:txBody>
      </p:sp>
    </p:spTree>
    <p:extLst>
      <p:ext uri="{BB962C8B-B14F-4D97-AF65-F5344CB8AC3E}">
        <p14:creationId xmlns:p14="http://schemas.microsoft.com/office/powerpoint/2010/main" val="17006182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提案</a:t>
            </a:r>
            <a:endParaRPr kumimoji="1" lang="ja-JP" altLang="en-US" dirty="0"/>
          </a:p>
        </p:txBody>
      </p:sp>
      <p:pic>
        <p:nvPicPr>
          <p:cNvPr id="3" name="図 2"/>
          <p:cNvPicPr>
            <a:picLocks noChangeAspect="1"/>
          </p:cNvPicPr>
          <p:nvPr/>
        </p:nvPicPr>
        <p:blipFill rotWithShape="1">
          <a:blip r:embed="rId2">
            <a:extLst>
              <a:ext uri="{28A0092B-C50C-407E-A947-70E740481C1C}">
                <a14:useLocalDpi xmlns:a14="http://schemas.microsoft.com/office/drawing/2010/main" val="0"/>
              </a:ext>
            </a:extLst>
          </a:blip>
          <a:srcRect l="8731" t="7216" r="22985" b="13407"/>
          <a:stretch/>
        </p:blipFill>
        <p:spPr>
          <a:xfrm>
            <a:off x="244051" y="1854096"/>
            <a:ext cx="8655898" cy="4740134"/>
          </a:xfrm>
          <a:prstGeom prst="rect">
            <a:avLst/>
          </a:prstGeom>
        </p:spPr>
      </p:pic>
      <p:sp>
        <p:nvSpPr>
          <p:cNvPr id="7" name="正方形/長方形 6"/>
          <p:cNvSpPr/>
          <p:nvPr/>
        </p:nvSpPr>
        <p:spPr>
          <a:xfrm>
            <a:off x="628650" y="1464352"/>
            <a:ext cx="7886700" cy="779489"/>
          </a:xfrm>
          <a:prstGeom prst="rect">
            <a:avLst/>
          </a:prstGeom>
          <a:solidFill>
            <a:srgbClr val="FEC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smtClean="0">
                <a:solidFill>
                  <a:srgbClr val="965F16"/>
                </a:solidFill>
              </a:rPr>
              <a:t>コミュニティセンター</a:t>
            </a:r>
            <a:r>
              <a:rPr lang="ja-JP" altLang="en-US" sz="3200" dirty="0" smtClean="0">
                <a:solidFill>
                  <a:prstClr val="white"/>
                </a:solidFill>
              </a:rPr>
              <a:t>を整備</a:t>
            </a:r>
            <a:endParaRPr lang="ja-JP" altLang="en-US" sz="3200" dirty="0">
              <a:solidFill>
                <a:prstClr val="white"/>
              </a:solidFill>
            </a:endParaRPr>
          </a:p>
        </p:txBody>
      </p:sp>
    </p:spTree>
    <p:extLst>
      <p:ext uri="{BB962C8B-B14F-4D97-AF65-F5344CB8AC3E}">
        <p14:creationId xmlns:p14="http://schemas.microsoft.com/office/powerpoint/2010/main" val="28093624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提案</a:t>
            </a:r>
            <a:endParaRPr kumimoji="1" lang="ja-JP" altLang="en-US" dirty="0"/>
          </a:p>
        </p:txBody>
      </p:sp>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l="8690" t="8836" r="23066" b="11352"/>
          <a:stretch/>
        </p:blipFill>
        <p:spPr>
          <a:xfrm>
            <a:off x="233914" y="1871681"/>
            <a:ext cx="8654400" cy="4787395"/>
          </a:xfrm>
          <a:prstGeom prst="rect">
            <a:avLst/>
          </a:prstGeom>
        </p:spPr>
      </p:pic>
      <p:sp>
        <p:nvSpPr>
          <p:cNvPr id="11" name="円/楕円 10"/>
          <p:cNvSpPr/>
          <p:nvPr/>
        </p:nvSpPr>
        <p:spPr>
          <a:xfrm>
            <a:off x="2120445" y="4357871"/>
            <a:ext cx="5339896" cy="608856"/>
          </a:xfrm>
          <a:prstGeom prst="ellipse">
            <a:avLst/>
          </a:prstGeom>
          <a:solidFill>
            <a:srgbClr val="92D050">
              <a:alpha val="82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t>土浦市役所南支所</a:t>
            </a:r>
            <a:endParaRPr kumimoji="1" lang="ja-JP" altLang="en-US" sz="2800" b="1" dirty="0"/>
          </a:p>
        </p:txBody>
      </p:sp>
      <p:sp>
        <p:nvSpPr>
          <p:cNvPr id="12" name="円/楕円 11"/>
          <p:cNvSpPr/>
          <p:nvPr/>
        </p:nvSpPr>
        <p:spPr>
          <a:xfrm>
            <a:off x="3762698" y="5030744"/>
            <a:ext cx="3106057" cy="705853"/>
          </a:xfrm>
          <a:prstGeom prst="ellipse">
            <a:avLst/>
          </a:prstGeom>
          <a:solidFill>
            <a:srgbClr val="FFC000">
              <a:alpha val="81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t>コミュニティスペース</a:t>
            </a:r>
            <a:endParaRPr kumimoji="1" lang="ja-JP" altLang="en-US" sz="2400" b="1" dirty="0"/>
          </a:p>
        </p:txBody>
      </p:sp>
      <p:sp>
        <p:nvSpPr>
          <p:cNvPr id="13" name="円/楕円 12"/>
          <p:cNvSpPr/>
          <p:nvPr/>
        </p:nvSpPr>
        <p:spPr>
          <a:xfrm>
            <a:off x="6838788" y="4842432"/>
            <a:ext cx="1901371" cy="792231"/>
          </a:xfrm>
          <a:prstGeom prst="ellipse">
            <a:avLst/>
          </a:prstGeom>
          <a:solidFill>
            <a:srgbClr val="00B0F0">
              <a:alpha val="7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t>託児所</a:t>
            </a:r>
            <a:endParaRPr kumimoji="1" lang="ja-JP" altLang="en-US" sz="2400" b="1" dirty="0"/>
          </a:p>
        </p:txBody>
      </p:sp>
      <p:sp>
        <p:nvSpPr>
          <p:cNvPr id="15" name="左右矢印 14"/>
          <p:cNvSpPr/>
          <p:nvPr/>
        </p:nvSpPr>
        <p:spPr>
          <a:xfrm rot="594046">
            <a:off x="119430" y="3531373"/>
            <a:ext cx="1990823" cy="504644"/>
          </a:xfrm>
          <a:prstGeom prst="lef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屈折矢印 15"/>
          <p:cNvSpPr/>
          <p:nvPr/>
        </p:nvSpPr>
        <p:spPr>
          <a:xfrm rot="6022418">
            <a:off x="932583" y="3710186"/>
            <a:ext cx="890730" cy="1346616"/>
          </a:xfrm>
          <a:prstGeom prst="bentUpArrow">
            <a:avLst>
              <a:gd name="adj1" fmla="val 25000"/>
              <a:gd name="adj2" fmla="val 25000"/>
              <a:gd name="adj3" fmla="val 27263"/>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1466070" y="2978680"/>
            <a:ext cx="1308751" cy="578882"/>
          </a:xfrm>
          <a:prstGeom prst="roundRect">
            <a:avLst/>
          </a:prstGeom>
          <a:solidFill>
            <a:srgbClr val="FFFF00"/>
          </a:solidFill>
        </p:spPr>
        <p:txBody>
          <a:bodyPr wrap="square" rtlCol="0">
            <a:spAutoFit/>
          </a:bodyPr>
          <a:lstStyle/>
          <a:p>
            <a:r>
              <a:rPr kumimoji="1" lang="ja-JP" altLang="en-US" sz="2800" dirty="0" smtClean="0"/>
              <a:t>駅直結</a:t>
            </a:r>
            <a:endParaRPr kumimoji="1" lang="ja-JP" altLang="en-US" sz="2800" dirty="0"/>
          </a:p>
        </p:txBody>
      </p:sp>
      <p:sp>
        <p:nvSpPr>
          <p:cNvPr id="21" name="円/楕円 20"/>
          <p:cNvSpPr/>
          <p:nvPr/>
        </p:nvSpPr>
        <p:spPr>
          <a:xfrm>
            <a:off x="1789804" y="4987554"/>
            <a:ext cx="1901371" cy="792231"/>
          </a:xfrm>
          <a:prstGeom prst="ellipse">
            <a:avLst/>
          </a:prstGeom>
          <a:solidFill>
            <a:schemeClr val="bg1">
              <a:lumMod val="50000"/>
              <a:alpha val="73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t>駐輪場</a:t>
            </a:r>
            <a:endParaRPr kumimoji="1" lang="ja-JP" altLang="en-US" sz="2400" b="1" dirty="0"/>
          </a:p>
        </p:txBody>
      </p:sp>
      <p:sp>
        <p:nvSpPr>
          <p:cNvPr id="3" name="下矢印 2"/>
          <p:cNvSpPr/>
          <p:nvPr/>
        </p:nvSpPr>
        <p:spPr>
          <a:xfrm>
            <a:off x="6380922" y="3070059"/>
            <a:ext cx="844825" cy="105285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628650" y="1464352"/>
            <a:ext cx="7886700" cy="779489"/>
          </a:xfrm>
          <a:prstGeom prst="rect">
            <a:avLst/>
          </a:prstGeom>
          <a:solidFill>
            <a:srgbClr val="FEC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smtClean="0">
                <a:solidFill>
                  <a:srgbClr val="965F16"/>
                </a:solidFill>
              </a:rPr>
              <a:t>コミュニティセンター</a:t>
            </a:r>
            <a:r>
              <a:rPr lang="ja-JP" altLang="en-US" sz="3200" dirty="0">
                <a:solidFill>
                  <a:prstClr val="white"/>
                </a:solidFill>
              </a:rPr>
              <a:t>を</a:t>
            </a:r>
            <a:r>
              <a:rPr lang="ja-JP" altLang="en-US" sz="3200" dirty="0" smtClean="0">
                <a:solidFill>
                  <a:prstClr val="white"/>
                </a:solidFill>
              </a:rPr>
              <a:t>整備</a:t>
            </a:r>
            <a:endParaRPr lang="ja-JP" altLang="en-US" sz="3200" dirty="0">
              <a:solidFill>
                <a:prstClr val="white"/>
              </a:solidFill>
            </a:endParaRPr>
          </a:p>
        </p:txBody>
      </p:sp>
      <p:sp>
        <p:nvSpPr>
          <p:cNvPr id="14" name="テキスト ボックス 13"/>
          <p:cNvSpPr txBox="1"/>
          <p:nvPr/>
        </p:nvSpPr>
        <p:spPr>
          <a:xfrm>
            <a:off x="6314636" y="2445951"/>
            <a:ext cx="977396" cy="578882"/>
          </a:xfrm>
          <a:prstGeom prst="roundRect">
            <a:avLst/>
          </a:prstGeom>
          <a:solidFill>
            <a:srgbClr val="FF0000"/>
          </a:solidFill>
          <a:ln>
            <a:noFill/>
          </a:ln>
        </p:spPr>
        <p:txBody>
          <a:bodyPr wrap="square" rtlCol="0">
            <a:spAutoFit/>
          </a:bodyPr>
          <a:lstStyle/>
          <a:p>
            <a:r>
              <a:rPr kumimoji="1" lang="ja-JP" altLang="en-US" sz="2800" dirty="0" smtClean="0"/>
              <a:t>減築</a:t>
            </a:r>
            <a:endParaRPr kumimoji="1" lang="ja-JP" altLang="en-US" sz="2800" dirty="0"/>
          </a:p>
        </p:txBody>
      </p:sp>
      <p:sp>
        <p:nvSpPr>
          <p:cNvPr id="8" name="円/楕円 7"/>
          <p:cNvSpPr/>
          <p:nvPr/>
        </p:nvSpPr>
        <p:spPr>
          <a:xfrm>
            <a:off x="2028725" y="3657871"/>
            <a:ext cx="5421086" cy="657501"/>
          </a:xfrm>
          <a:prstGeom prst="ellipse">
            <a:avLst/>
          </a:prstGeom>
          <a:solidFill>
            <a:srgbClr val="00B050">
              <a:alpha val="91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t>屋上公園</a:t>
            </a:r>
            <a:endParaRPr kumimoji="1" lang="ja-JP" altLang="en-US" sz="2800" b="1" dirty="0"/>
          </a:p>
        </p:txBody>
      </p:sp>
    </p:spTree>
    <p:extLst>
      <p:ext uri="{BB962C8B-B14F-4D97-AF65-F5344CB8AC3E}">
        <p14:creationId xmlns:p14="http://schemas.microsoft.com/office/powerpoint/2010/main" val="239165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P spid="16" grpId="0" animBg="1"/>
      <p:bldP spid="17" grpId="0" animBg="1"/>
      <p:bldP spid="21"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具体案</a:t>
            </a:r>
            <a:endParaRPr kumimoji="1" lang="ja-JP" altLang="en-US" dirty="0"/>
          </a:p>
        </p:txBody>
      </p:sp>
      <p:sp>
        <p:nvSpPr>
          <p:cNvPr id="7" name="正方形/長方形 6"/>
          <p:cNvSpPr/>
          <p:nvPr/>
        </p:nvSpPr>
        <p:spPr>
          <a:xfrm>
            <a:off x="212271" y="1439056"/>
            <a:ext cx="8758465" cy="5157687"/>
          </a:xfrm>
          <a:prstGeom prst="rect">
            <a:avLst/>
          </a:prstGeom>
          <a:noFill/>
          <a:ln w="57150">
            <a:solidFill>
              <a:srgbClr val="FBE58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0"/>
              </a:spcAft>
            </a:pPr>
            <a:r>
              <a:rPr kumimoji="1" lang="en-US" altLang="ja-JP" sz="3200" b="1" dirty="0">
                <a:solidFill>
                  <a:srgbClr val="965F16"/>
                </a:solidFill>
                <a:latin typeface="Century Gothic" panose="020B0502020202020204" pitchFamily="34" charset="0"/>
              </a:rPr>
              <a:t>1F</a:t>
            </a:r>
            <a:endParaRPr lang="ja-JP" altLang="ja-JP" sz="3200" b="1"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Aft>
                <a:spcPts val="0"/>
              </a:spcAft>
            </a:pPr>
            <a:r>
              <a:rPr kumimoji="1" lang="ja-JP" altLang="ja-JP" sz="2200" dirty="0">
                <a:solidFill>
                  <a:srgbClr val="965F16"/>
                </a:solidFill>
                <a:latin typeface="Century Gothic" panose="020B0502020202020204" pitchFamily="34" charset="0"/>
              </a:rPr>
              <a:t>○</a:t>
            </a:r>
            <a:r>
              <a:rPr kumimoji="1" lang="ja-JP" altLang="ja-JP" sz="2200" u="sng" dirty="0">
                <a:solidFill>
                  <a:srgbClr val="965F16"/>
                </a:solidFill>
                <a:latin typeface="Century Gothic" panose="020B0502020202020204" pitchFamily="34" charset="0"/>
              </a:rPr>
              <a:t>コミュニティスペース</a:t>
            </a:r>
            <a:endParaRPr lang="ja-JP" altLang="ja-JP" sz="1200" u="sng"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Aft>
                <a:spcPts val="0"/>
              </a:spcAft>
            </a:pPr>
            <a:r>
              <a:rPr lang="ja-JP" altLang="ja-JP" sz="2200" dirty="0">
                <a:solidFill>
                  <a:srgbClr val="965F16"/>
                </a:solidFill>
                <a:latin typeface="Century Gothic" panose="020B0502020202020204" pitchFamily="34" charset="0"/>
              </a:rPr>
              <a:t>　・昼間人が集まって団らんする</a:t>
            </a:r>
            <a:r>
              <a:rPr lang="ja-JP" altLang="ja-JP" sz="2200" dirty="0" smtClean="0">
                <a:solidFill>
                  <a:srgbClr val="965F16"/>
                </a:solidFill>
                <a:latin typeface="Century Gothic" panose="020B0502020202020204" pitchFamily="34" charset="0"/>
              </a:rPr>
              <a:t>場</a:t>
            </a:r>
            <a:r>
              <a:rPr lang="ja-JP" altLang="en-US" sz="2200" dirty="0" smtClean="0">
                <a:solidFill>
                  <a:srgbClr val="965F16"/>
                </a:solidFill>
                <a:latin typeface="Century Gothic" panose="020B0502020202020204" pitchFamily="34" charset="0"/>
              </a:rPr>
              <a:t>。</a:t>
            </a:r>
            <a:endParaRPr lang="ja-JP" altLang="ja-JP" sz="12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Aft>
                <a:spcPts val="0"/>
              </a:spcAft>
            </a:pPr>
            <a:r>
              <a:rPr kumimoji="1" lang="ja-JP" altLang="ja-JP" sz="2200" dirty="0">
                <a:solidFill>
                  <a:srgbClr val="965F16"/>
                </a:solidFill>
                <a:latin typeface="Century Gothic" panose="020B0502020202020204" pitchFamily="34" charset="0"/>
              </a:rPr>
              <a:t>　・ちょっとした</a:t>
            </a:r>
            <a:r>
              <a:rPr kumimoji="1" lang="ja-JP" altLang="ja-JP" sz="2200" dirty="0" smtClean="0">
                <a:solidFill>
                  <a:srgbClr val="965F16"/>
                </a:solidFill>
                <a:latin typeface="Century Gothic" panose="020B0502020202020204" pitchFamily="34" charset="0"/>
              </a:rPr>
              <a:t>セミナー</a:t>
            </a:r>
            <a:r>
              <a:rPr kumimoji="1" lang="ja-JP" altLang="en-US" sz="2200" dirty="0" smtClean="0">
                <a:solidFill>
                  <a:srgbClr val="965F16"/>
                </a:solidFill>
                <a:latin typeface="Century Gothic" panose="020B0502020202020204" pitchFamily="34" charset="0"/>
              </a:rPr>
              <a:t>や、子育て相談</a:t>
            </a:r>
            <a:r>
              <a:rPr kumimoji="1" lang="ja-JP" altLang="en-US" sz="2200" dirty="0">
                <a:solidFill>
                  <a:srgbClr val="965F16"/>
                </a:solidFill>
                <a:latin typeface="Century Gothic" panose="020B0502020202020204" pitchFamily="34" charset="0"/>
              </a:rPr>
              <a:t>会</a:t>
            </a:r>
            <a:r>
              <a:rPr kumimoji="1" lang="ja-JP" altLang="ja-JP" sz="2200" dirty="0" smtClean="0">
                <a:solidFill>
                  <a:srgbClr val="965F16"/>
                </a:solidFill>
                <a:latin typeface="Century Gothic" panose="020B0502020202020204" pitchFamily="34" charset="0"/>
              </a:rPr>
              <a:t>等</a:t>
            </a:r>
            <a:r>
              <a:rPr kumimoji="1" lang="ja-JP" altLang="ja-JP" sz="2200" dirty="0">
                <a:solidFill>
                  <a:srgbClr val="965F16"/>
                </a:solidFill>
                <a:latin typeface="Century Gothic" panose="020B0502020202020204" pitchFamily="34" charset="0"/>
              </a:rPr>
              <a:t>の開催</a:t>
            </a:r>
            <a:r>
              <a:rPr kumimoji="1" lang="ja-JP" altLang="ja-JP" sz="2200" dirty="0" smtClean="0">
                <a:solidFill>
                  <a:srgbClr val="965F16"/>
                </a:solidFill>
                <a:latin typeface="Century Gothic" panose="020B0502020202020204" pitchFamily="34" charset="0"/>
              </a:rPr>
              <a:t>に</a:t>
            </a:r>
            <a:r>
              <a:rPr kumimoji="1" lang="ja-JP" altLang="en-US" sz="2200" dirty="0" smtClean="0">
                <a:solidFill>
                  <a:srgbClr val="965F16"/>
                </a:solidFill>
                <a:latin typeface="Century Gothic" panose="020B0502020202020204" pitchFamily="34" charset="0"/>
              </a:rPr>
              <a:t>も。</a:t>
            </a:r>
            <a:endParaRPr kumimoji="1" lang="en-US" altLang="ja-JP" sz="2200" dirty="0" smtClean="0">
              <a:solidFill>
                <a:srgbClr val="965F16"/>
              </a:solidFill>
              <a:latin typeface="Century Gothic" panose="020B0502020202020204" pitchFamily="34" charset="0"/>
            </a:endParaRPr>
          </a:p>
          <a:p>
            <a:pPr>
              <a:spcAft>
                <a:spcPts val="0"/>
              </a:spcAft>
            </a:pPr>
            <a:endParaRPr lang="ja-JP" altLang="ja-JP" sz="22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Aft>
                <a:spcPts val="0"/>
              </a:spcAft>
            </a:pPr>
            <a:r>
              <a:rPr kumimoji="1" lang="ja-JP" altLang="ja-JP" sz="2200" dirty="0">
                <a:solidFill>
                  <a:srgbClr val="965F16"/>
                </a:solidFill>
                <a:latin typeface="Century Gothic" panose="020B0502020202020204" pitchFamily="34" charset="0"/>
              </a:rPr>
              <a:t>○</a:t>
            </a:r>
            <a:r>
              <a:rPr kumimoji="1" lang="ja-JP" altLang="ja-JP" sz="2200" u="sng" dirty="0">
                <a:solidFill>
                  <a:srgbClr val="965F16"/>
                </a:solidFill>
                <a:latin typeface="Century Gothic" panose="020B0502020202020204" pitchFamily="34" charset="0"/>
              </a:rPr>
              <a:t>託児所</a:t>
            </a:r>
            <a:endParaRPr lang="ja-JP" altLang="ja-JP" sz="1200" u="sng"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Aft>
                <a:spcPts val="0"/>
              </a:spcAft>
            </a:pPr>
            <a:r>
              <a:rPr lang="ja-JP" altLang="ja-JP" sz="2200" dirty="0">
                <a:solidFill>
                  <a:srgbClr val="965F16"/>
                </a:solidFill>
                <a:latin typeface="Century Gothic" panose="020B0502020202020204" pitchFamily="34" charset="0"/>
              </a:rPr>
              <a:t>　</a:t>
            </a:r>
            <a:r>
              <a:rPr kumimoji="1" lang="ja-JP" altLang="ja-JP" sz="2200" dirty="0">
                <a:solidFill>
                  <a:srgbClr val="965F16"/>
                </a:solidFill>
                <a:latin typeface="Century Gothic" panose="020B0502020202020204" pitchFamily="34" charset="0"/>
              </a:rPr>
              <a:t>・子どもに会えるから集会所に集まる人も</a:t>
            </a:r>
            <a:r>
              <a:rPr kumimoji="1" lang="ja-JP" altLang="ja-JP" sz="2200" dirty="0" smtClean="0">
                <a:solidFill>
                  <a:srgbClr val="965F16"/>
                </a:solidFill>
                <a:latin typeface="Century Gothic" panose="020B0502020202020204" pitchFamily="34" charset="0"/>
              </a:rPr>
              <a:t>いる</a:t>
            </a:r>
            <a:r>
              <a:rPr kumimoji="1" lang="ja-JP" altLang="en-US" sz="2200" dirty="0" smtClean="0">
                <a:solidFill>
                  <a:srgbClr val="965F16"/>
                </a:solidFill>
                <a:latin typeface="Century Gothic" panose="020B0502020202020204" pitchFamily="34" charset="0"/>
              </a:rPr>
              <a:t>。</a:t>
            </a:r>
            <a:endParaRPr kumimoji="1" lang="en-US" altLang="ja-JP" sz="2200" dirty="0" smtClean="0">
              <a:solidFill>
                <a:srgbClr val="965F16"/>
              </a:solidFill>
              <a:latin typeface="Century Gothic" panose="020B0502020202020204" pitchFamily="34" charset="0"/>
            </a:endParaRPr>
          </a:p>
          <a:p>
            <a:pPr>
              <a:spcAft>
                <a:spcPts val="0"/>
              </a:spcAft>
            </a:pPr>
            <a:endParaRPr lang="ja-JP" altLang="ja-JP" sz="22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Aft>
                <a:spcPts val="0"/>
              </a:spcAft>
            </a:pPr>
            <a:r>
              <a:rPr lang="ja-JP" altLang="ja-JP" sz="2200" dirty="0">
                <a:solidFill>
                  <a:srgbClr val="965F16"/>
                </a:solidFill>
                <a:latin typeface="Century Gothic" panose="020B0502020202020204" pitchFamily="34" charset="0"/>
              </a:rPr>
              <a:t>○</a:t>
            </a:r>
            <a:r>
              <a:rPr lang="ja-JP" altLang="ja-JP" sz="2200" u="sng" dirty="0">
                <a:solidFill>
                  <a:srgbClr val="965F16"/>
                </a:solidFill>
                <a:latin typeface="Century Gothic" panose="020B0502020202020204" pitchFamily="34" charset="0"/>
              </a:rPr>
              <a:t>駐輪場</a:t>
            </a:r>
            <a:endParaRPr lang="ja-JP" altLang="ja-JP" sz="1200" u="sng"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Aft>
                <a:spcPts val="0"/>
              </a:spcAft>
            </a:pPr>
            <a:r>
              <a:rPr lang="ja-JP" altLang="ja-JP" sz="2200" dirty="0">
                <a:solidFill>
                  <a:srgbClr val="965F16"/>
                </a:solidFill>
                <a:latin typeface="Century Gothic" panose="020B0502020202020204" pitchFamily="34" charset="0"/>
              </a:rPr>
              <a:t>　・荒川沖駅には臨時駐輪場しか</a:t>
            </a:r>
            <a:r>
              <a:rPr lang="ja-JP" altLang="ja-JP" sz="2200" dirty="0" smtClean="0">
                <a:solidFill>
                  <a:srgbClr val="965F16"/>
                </a:solidFill>
                <a:latin typeface="Century Gothic" panose="020B0502020202020204" pitchFamily="34" charset="0"/>
              </a:rPr>
              <a:t>ない</a:t>
            </a:r>
            <a:r>
              <a:rPr lang="ja-JP" altLang="en-US" sz="2200" dirty="0">
                <a:solidFill>
                  <a:srgbClr val="965F16"/>
                </a:solidFill>
                <a:latin typeface="Century Gothic" panose="020B0502020202020204" pitchFamily="34" charset="0"/>
              </a:rPr>
              <a:t>。</a:t>
            </a:r>
            <a:endParaRPr lang="ja-JP" altLang="ja-JP" sz="12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Aft>
                <a:spcPts val="0"/>
              </a:spcAft>
            </a:pPr>
            <a:r>
              <a:rPr lang="ja-JP" altLang="ja-JP" sz="2200" dirty="0">
                <a:solidFill>
                  <a:srgbClr val="965F16"/>
                </a:solidFill>
                <a:latin typeface="Century Gothic" panose="020B0502020202020204" pitchFamily="34" charset="0"/>
              </a:rPr>
              <a:t>　・自転車をここに止めて、</a:t>
            </a:r>
            <a:endParaRPr lang="ja-JP" altLang="ja-JP" sz="12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Aft>
                <a:spcPts val="0"/>
              </a:spcAft>
            </a:pPr>
            <a:r>
              <a:rPr lang="ja-JP" altLang="ja-JP" sz="2200" dirty="0">
                <a:solidFill>
                  <a:srgbClr val="965F16"/>
                </a:solidFill>
                <a:latin typeface="Century Gothic" panose="020B0502020202020204" pitchFamily="34" charset="0"/>
              </a:rPr>
              <a:t>　　子どもを預けて働きに</a:t>
            </a:r>
            <a:r>
              <a:rPr lang="ja-JP" altLang="ja-JP" sz="2200" dirty="0" smtClean="0">
                <a:solidFill>
                  <a:srgbClr val="965F16"/>
                </a:solidFill>
                <a:latin typeface="Century Gothic" panose="020B0502020202020204" pitchFamily="34" charset="0"/>
              </a:rPr>
              <a:t>行く</a:t>
            </a:r>
            <a:r>
              <a:rPr lang="ja-JP" altLang="en-US" sz="2200" dirty="0" smtClean="0">
                <a:solidFill>
                  <a:srgbClr val="965F16"/>
                </a:solidFill>
                <a:latin typeface="Century Gothic" panose="020B0502020202020204" pitchFamily="34" charset="0"/>
              </a:rPr>
              <a:t>。</a:t>
            </a:r>
            <a:endParaRPr lang="ja-JP" alt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7363" y="4933950"/>
            <a:ext cx="1279827" cy="1466850"/>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7190" y="3386938"/>
            <a:ext cx="1909378" cy="1727987"/>
          </a:xfrm>
          <a:prstGeom prst="rect">
            <a:avLst/>
          </a:prstGeom>
        </p:spPr>
      </p:pic>
    </p:spTree>
    <p:extLst>
      <p:ext uri="{BB962C8B-B14F-4D97-AF65-F5344CB8AC3E}">
        <p14:creationId xmlns:p14="http://schemas.microsoft.com/office/powerpoint/2010/main" val="33857313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solidFill>
                  <a:schemeClr val="bg1"/>
                </a:solidFill>
              </a:rPr>
              <a:t>将来都市像</a:t>
            </a:r>
            <a:endParaRPr kumimoji="1" lang="ja-JP" altLang="en-US" sz="4000" dirty="0"/>
          </a:p>
        </p:txBody>
      </p:sp>
      <p:sp>
        <p:nvSpPr>
          <p:cNvPr id="5" name="テキスト プレースホルダー 4"/>
          <p:cNvSpPr>
            <a:spLocks noGrp="1"/>
          </p:cNvSpPr>
          <p:nvPr>
            <p:ph type="body" sz="quarter" idx="13"/>
          </p:nvPr>
        </p:nvSpPr>
        <p:spPr/>
        <p:txBody>
          <a:bodyPr>
            <a:normAutofit/>
          </a:bodyPr>
          <a:lstStyle/>
          <a:p>
            <a:pPr marL="0" indent="0" algn="ctr">
              <a:buNone/>
            </a:pPr>
            <a:r>
              <a:rPr kumimoji="1" lang="ja-JP" altLang="en-US" sz="3200" dirty="0" smtClean="0">
                <a:solidFill>
                  <a:srgbClr val="965F16"/>
                </a:solidFill>
              </a:rPr>
              <a:t>愛着度を上げる</a:t>
            </a:r>
            <a:r>
              <a:rPr kumimoji="1" lang="ja-JP" altLang="en-US" dirty="0" smtClean="0">
                <a:solidFill>
                  <a:srgbClr val="965F16"/>
                </a:solidFill>
              </a:rPr>
              <a:t>ための対策を</a:t>
            </a:r>
            <a:r>
              <a:rPr lang="ja-JP" altLang="en-US" dirty="0">
                <a:solidFill>
                  <a:srgbClr val="965F16"/>
                </a:solidFill>
              </a:rPr>
              <a:t>講</a:t>
            </a:r>
            <a:r>
              <a:rPr lang="ja-JP" altLang="en-US" dirty="0" smtClean="0">
                <a:solidFill>
                  <a:srgbClr val="965F16"/>
                </a:solidFill>
              </a:rPr>
              <a:t>じる</a:t>
            </a:r>
            <a:endParaRPr kumimoji="1" lang="ja-JP" altLang="en-US" sz="3200" dirty="0">
              <a:solidFill>
                <a:srgbClr val="965F16"/>
              </a:solidFill>
            </a:endParaRPr>
          </a:p>
        </p:txBody>
      </p:sp>
      <p:graphicFrame>
        <p:nvGraphicFramePr>
          <p:cNvPr id="6" name="コンテンツ プレースホルダー 4"/>
          <p:cNvGraphicFramePr>
            <a:graphicFrameLocks/>
          </p:cNvGraphicFramePr>
          <p:nvPr>
            <p:extLst>
              <p:ext uri="{D42A27DB-BD31-4B8C-83A1-F6EECF244321}">
                <p14:modId xmlns:p14="http://schemas.microsoft.com/office/powerpoint/2010/main" val="3973770484"/>
              </p:ext>
            </p:extLst>
          </p:nvPr>
        </p:nvGraphicFramePr>
        <p:xfrm>
          <a:off x="19854" y="1429841"/>
          <a:ext cx="7886700" cy="39696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正方形/長方形 6"/>
          <p:cNvSpPr/>
          <p:nvPr/>
        </p:nvSpPr>
        <p:spPr>
          <a:xfrm>
            <a:off x="1087821" y="3414659"/>
            <a:ext cx="3694042" cy="1418896"/>
          </a:xfrm>
          <a:prstGeom prst="rect">
            <a:avLst/>
          </a:prstGeom>
          <a:noFill/>
          <a:ln w="38100">
            <a:solidFill>
              <a:srgbClr val="FEC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5230184" y="4092315"/>
            <a:ext cx="3577266" cy="1471436"/>
          </a:xfrm>
          <a:prstGeom prst="roundRect">
            <a:avLst>
              <a:gd name="adj" fmla="val 9756"/>
            </a:avLst>
          </a:prstGeom>
          <a:solidFill>
            <a:schemeClr val="bg1"/>
          </a:solidFill>
          <a:ln w="57150">
            <a:solidFill>
              <a:srgbClr val="FBE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rgbClr val="965F16"/>
                </a:solidFill>
              </a:rPr>
              <a:t>■土浦市の現状</a:t>
            </a:r>
            <a:endParaRPr kumimoji="1" lang="en-US" altLang="ja-JP" sz="2400" dirty="0">
              <a:solidFill>
                <a:srgbClr val="965F16"/>
              </a:solidFill>
            </a:endParaRPr>
          </a:p>
          <a:p>
            <a:r>
              <a:rPr lang="ja-JP" altLang="en-US" sz="2400" dirty="0" smtClean="0">
                <a:solidFill>
                  <a:srgbClr val="965F16"/>
                </a:solidFill>
              </a:rPr>
              <a:t>愛着度</a:t>
            </a:r>
            <a:r>
              <a:rPr lang="en-US" altLang="ja-JP" sz="1200" dirty="0" smtClean="0">
                <a:solidFill>
                  <a:srgbClr val="965F16"/>
                </a:solidFill>
              </a:rPr>
              <a:t>※1</a:t>
            </a:r>
            <a:r>
              <a:rPr lang="en-US" altLang="ja-JP" sz="2800" dirty="0" smtClean="0">
                <a:solidFill>
                  <a:srgbClr val="965F16"/>
                </a:solidFill>
              </a:rPr>
              <a:t>65</a:t>
            </a:r>
            <a:r>
              <a:rPr lang="en-US" altLang="ja-JP" sz="2400" dirty="0">
                <a:solidFill>
                  <a:srgbClr val="965F16"/>
                </a:solidFill>
              </a:rPr>
              <a:t>%</a:t>
            </a:r>
          </a:p>
          <a:p>
            <a:r>
              <a:rPr kumimoji="1" lang="en-US" altLang="ja-JP" sz="2400" dirty="0">
                <a:solidFill>
                  <a:srgbClr val="965F16"/>
                </a:solidFill>
              </a:rPr>
              <a:t>(</a:t>
            </a:r>
            <a:r>
              <a:rPr kumimoji="1" lang="ja-JP" altLang="en-US" sz="2400" dirty="0">
                <a:solidFill>
                  <a:srgbClr val="965F16"/>
                </a:solidFill>
              </a:rPr>
              <a:t>参考：つくば</a:t>
            </a:r>
            <a:r>
              <a:rPr kumimoji="1" lang="ja-JP" altLang="en-US" sz="2400" dirty="0" smtClean="0">
                <a:solidFill>
                  <a:srgbClr val="965F16"/>
                </a:solidFill>
              </a:rPr>
              <a:t>市</a:t>
            </a:r>
            <a:r>
              <a:rPr kumimoji="1" lang="en-US" altLang="ja-JP" sz="2800" dirty="0" smtClean="0">
                <a:solidFill>
                  <a:srgbClr val="965F16"/>
                </a:solidFill>
              </a:rPr>
              <a:t>80</a:t>
            </a:r>
            <a:r>
              <a:rPr kumimoji="1" lang="en-US" altLang="ja-JP" sz="2400" dirty="0" smtClean="0">
                <a:solidFill>
                  <a:srgbClr val="965F16"/>
                </a:solidFill>
              </a:rPr>
              <a:t>%)</a:t>
            </a:r>
            <a:endParaRPr kumimoji="1" lang="en-US" altLang="ja-JP" sz="2400" dirty="0">
              <a:solidFill>
                <a:srgbClr val="965F16"/>
              </a:solidFill>
            </a:endParaRPr>
          </a:p>
        </p:txBody>
      </p:sp>
      <p:sp>
        <p:nvSpPr>
          <p:cNvPr id="3" name="テキスト ボックス 2"/>
          <p:cNvSpPr txBox="1"/>
          <p:nvPr/>
        </p:nvSpPr>
        <p:spPr>
          <a:xfrm>
            <a:off x="4730122" y="5560630"/>
            <a:ext cx="4314001" cy="276999"/>
          </a:xfrm>
          <a:prstGeom prst="rect">
            <a:avLst/>
          </a:prstGeom>
          <a:noFill/>
        </p:spPr>
        <p:txBody>
          <a:bodyPr wrap="none" rtlCol="0">
            <a:spAutoFit/>
          </a:bodyPr>
          <a:lstStyle/>
          <a:p>
            <a:r>
              <a:rPr kumimoji="1" lang="en-US" altLang="ja-JP" sz="1200" dirty="0" smtClean="0">
                <a:solidFill>
                  <a:srgbClr val="965F16"/>
                </a:solidFill>
              </a:rPr>
              <a:t>※1</a:t>
            </a:r>
            <a:r>
              <a:rPr kumimoji="1" lang="ja-JP" altLang="en-US" sz="1200" dirty="0" smtClean="0">
                <a:solidFill>
                  <a:srgbClr val="965F16"/>
                </a:solidFill>
              </a:rPr>
              <a:t>愛着度</a:t>
            </a:r>
            <a:r>
              <a:rPr kumimoji="1" lang="en-US" altLang="ja-JP" sz="1200" dirty="0" smtClean="0">
                <a:solidFill>
                  <a:srgbClr val="965F16"/>
                </a:solidFill>
              </a:rPr>
              <a:t>:</a:t>
            </a:r>
            <a:r>
              <a:rPr kumimoji="1" lang="ja-JP" altLang="en-US" sz="1200" dirty="0" smtClean="0">
                <a:solidFill>
                  <a:srgbClr val="965F16"/>
                </a:solidFill>
              </a:rPr>
              <a:t>市民のうち、市に愛着があると回答した人の割合</a:t>
            </a:r>
            <a:endParaRPr kumimoji="1" lang="en-US" altLang="ja-JP" sz="1200" dirty="0" smtClean="0">
              <a:solidFill>
                <a:srgbClr val="965F16"/>
              </a:solidFill>
            </a:endParaRPr>
          </a:p>
        </p:txBody>
      </p:sp>
    </p:spTree>
    <p:extLst>
      <p:ext uri="{BB962C8B-B14F-4D97-AF65-F5344CB8AC3E}">
        <p14:creationId xmlns:p14="http://schemas.microsoft.com/office/powerpoint/2010/main" val="23233404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具体案</a:t>
            </a:r>
            <a:endParaRPr kumimoji="1" lang="ja-JP" altLang="en-US" dirty="0"/>
          </a:p>
        </p:txBody>
      </p:sp>
      <p:sp>
        <p:nvSpPr>
          <p:cNvPr id="4" name="正方形/長方形 3"/>
          <p:cNvSpPr/>
          <p:nvPr/>
        </p:nvSpPr>
        <p:spPr>
          <a:xfrm>
            <a:off x="212271" y="1439056"/>
            <a:ext cx="8758465" cy="5157687"/>
          </a:xfrm>
          <a:prstGeom prst="rect">
            <a:avLst/>
          </a:prstGeom>
          <a:noFill/>
          <a:ln w="57150">
            <a:solidFill>
              <a:srgbClr val="FBE58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3200" b="1" dirty="0" smtClean="0">
                <a:solidFill>
                  <a:srgbClr val="965F16"/>
                </a:solidFill>
              </a:rPr>
              <a:t>2F</a:t>
            </a:r>
          </a:p>
          <a:p>
            <a:pPr>
              <a:spcAft>
                <a:spcPts val="0"/>
              </a:spcAft>
            </a:pPr>
            <a:r>
              <a:rPr lang="ja-JP" altLang="ja-JP" sz="2200" dirty="0" smtClean="0">
                <a:solidFill>
                  <a:srgbClr val="965F16"/>
                </a:solidFill>
                <a:latin typeface="Century Gothic" panose="020B0502020202020204" pitchFamily="34" charset="0"/>
              </a:rPr>
              <a:t>○</a:t>
            </a:r>
            <a:r>
              <a:rPr lang="ja-JP" altLang="ja-JP" sz="2200" u="sng" dirty="0">
                <a:solidFill>
                  <a:srgbClr val="965F16"/>
                </a:solidFill>
                <a:latin typeface="Century Gothic" panose="020B0502020202020204" pitchFamily="34" charset="0"/>
              </a:rPr>
              <a:t>土浦市役所南支部</a:t>
            </a:r>
            <a:r>
              <a:rPr lang="ja-JP" altLang="ja-JP" sz="2200" u="sng" dirty="0" smtClean="0">
                <a:solidFill>
                  <a:srgbClr val="965F16"/>
                </a:solidFill>
                <a:latin typeface="Century Gothic" panose="020B0502020202020204" pitchFamily="34" charset="0"/>
              </a:rPr>
              <a:t>移設</a:t>
            </a:r>
            <a:endParaRPr lang="en-US" altLang="ja-JP" sz="2200" u="sng" dirty="0" smtClean="0">
              <a:solidFill>
                <a:srgbClr val="965F16"/>
              </a:solidFill>
              <a:latin typeface="Century Gothic" panose="020B0502020202020204" pitchFamily="34" charset="0"/>
            </a:endParaRPr>
          </a:p>
          <a:p>
            <a:pPr>
              <a:spcAft>
                <a:spcPts val="0"/>
              </a:spcAft>
            </a:pPr>
            <a:endParaRPr lang="ja-JP" altLang="ja-JP" sz="12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Aft>
                <a:spcPts val="0"/>
              </a:spcAft>
            </a:pPr>
            <a:r>
              <a:rPr lang="ja-JP" altLang="ja-JP" sz="2200" dirty="0">
                <a:solidFill>
                  <a:srgbClr val="965F16"/>
                </a:solidFill>
                <a:latin typeface="Century Gothic" panose="020B0502020202020204" pitchFamily="34" charset="0"/>
              </a:rPr>
              <a:t>　・南支部を利用しやすく</a:t>
            </a:r>
            <a:r>
              <a:rPr lang="ja-JP" altLang="ja-JP" sz="2200" dirty="0" smtClean="0">
                <a:solidFill>
                  <a:srgbClr val="965F16"/>
                </a:solidFill>
                <a:latin typeface="Century Gothic" panose="020B0502020202020204" pitchFamily="34" charset="0"/>
              </a:rPr>
              <a:t>する</a:t>
            </a:r>
            <a:r>
              <a:rPr lang="ja-JP" altLang="en-US" sz="2200" dirty="0" smtClean="0">
                <a:solidFill>
                  <a:srgbClr val="965F16"/>
                </a:solidFill>
                <a:latin typeface="Century Gothic" panose="020B0502020202020204" pitchFamily="34" charset="0"/>
              </a:rPr>
              <a:t>。</a:t>
            </a:r>
            <a:endParaRPr lang="en-US" altLang="ja-JP" sz="2200" dirty="0" smtClean="0">
              <a:solidFill>
                <a:srgbClr val="965F16"/>
              </a:solidFill>
              <a:latin typeface="Century Gothic" panose="020B0502020202020204" pitchFamily="34" charset="0"/>
            </a:endParaRPr>
          </a:p>
          <a:p>
            <a:pPr>
              <a:spcAft>
                <a:spcPts val="0"/>
              </a:spcAft>
            </a:pPr>
            <a:endParaRPr lang="ja-JP" altLang="ja-JP" sz="12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Aft>
                <a:spcPts val="0"/>
              </a:spcAft>
            </a:pPr>
            <a:r>
              <a:rPr lang="ja-JP" altLang="ja-JP" sz="2200" dirty="0">
                <a:solidFill>
                  <a:srgbClr val="965F16"/>
                </a:solidFill>
                <a:latin typeface="Century Gothic" panose="020B0502020202020204" pitchFamily="34" charset="0"/>
              </a:rPr>
              <a:t>　・南支部に用がある人</a:t>
            </a:r>
            <a:r>
              <a:rPr lang="ja-JP" altLang="ja-JP" sz="2200" dirty="0" smtClean="0">
                <a:solidFill>
                  <a:srgbClr val="965F16"/>
                </a:solidFill>
                <a:latin typeface="Century Gothic" panose="020B0502020202020204" pitchFamily="34" charset="0"/>
              </a:rPr>
              <a:t>も</a:t>
            </a:r>
            <a:endParaRPr lang="en-US" altLang="ja-JP" sz="2200" dirty="0" smtClean="0">
              <a:solidFill>
                <a:srgbClr val="965F16"/>
              </a:solidFill>
              <a:latin typeface="Century Gothic" panose="020B0502020202020204" pitchFamily="34" charset="0"/>
            </a:endParaRPr>
          </a:p>
          <a:p>
            <a:pPr>
              <a:spcAft>
                <a:spcPts val="0"/>
              </a:spcAft>
            </a:pPr>
            <a:r>
              <a:rPr lang="ja-JP" altLang="en-US" sz="2200" dirty="0">
                <a:solidFill>
                  <a:srgbClr val="965F16"/>
                </a:solidFill>
                <a:latin typeface="Century Gothic" panose="020B0502020202020204" pitchFamily="34" charset="0"/>
              </a:rPr>
              <a:t>　</a:t>
            </a:r>
            <a:r>
              <a:rPr lang="ja-JP" altLang="en-US" sz="2200" dirty="0" smtClean="0">
                <a:solidFill>
                  <a:srgbClr val="965F16"/>
                </a:solidFill>
                <a:latin typeface="Century Gothic" panose="020B0502020202020204" pitchFamily="34" charset="0"/>
              </a:rPr>
              <a:t>　</a:t>
            </a:r>
            <a:r>
              <a:rPr lang="ja-JP" altLang="ja-JP" sz="2200" dirty="0" smtClean="0">
                <a:solidFill>
                  <a:srgbClr val="965F16"/>
                </a:solidFill>
                <a:latin typeface="Century Gothic" panose="020B0502020202020204" pitchFamily="34" charset="0"/>
              </a:rPr>
              <a:t>駅前</a:t>
            </a:r>
            <a:r>
              <a:rPr lang="ja-JP" altLang="ja-JP" sz="2200" dirty="0">
                <a:solidFill>
                  <a:srgbClr val="965F16"/>
                </a:solidFill>
                <a:latin typeface="Century Gothic" panose="020B0502020202020204" pitchFamily="34" charset="0"/>
              </a:rPr>
              <a:t>に集まるよう</a:t>
            </a:r>
            <a:r>
              <a:rPr lang="ja-JP" altLang="ja-JP" sz="2200" dirty="0" smtClean="0">
                <a:solidFill>
                  <a:srgbClr val="965F16"/>
                </a:solidFill>
                <a:latin typeface="Century Gothic" panose="020B0502020202020204" pitchFamily="34" charset="0"/>
              </a:rPr>
              <a:t>に</a:t>
            </a:r>
            <a:r>
              <a:rPr lang="ja-JP" altLang="en-US" sz="2200" dirty="0" smtClean="0">
                <a:solidFill>
                  <a:srgbClr val="965F16"/>
                </a:solidFill>
                <a:latin typeface="Century Gothic" panose="020B0502020202020204" pitchFamily="34" charset="0"/>
              </a:rPr>
              <a:t>。</a:t>
            </a:r>
            <a:endParaRPr lang="en-US" altLang="ja-JP" sz="2200" dirty="0">
              <a:solidFill>
                <a:srgbClr val="965F16"/>
              </a:solidFill>
              <a:latin typeface="Century Gothic" panose="020B0502020202020204" pitchFamily="34" charset="0"/>
            </a:endParaRPr>
          </a:p>
          <a:p>
            <a:pPr>
              <a:spcAft>
                <a:spcPts val="0"/>
              </a:spcAft>
            </a:pPr>
            <a:endParaRPr lang="ja-JP" altLang="ja-JP" sz="2200" dirty="0">
              <a:solidFill>
                <a:srgbClr val="965F16"/>
              </a:solidFill>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Aft>
                <a:spcPts val="0"/>
              </a:spcAft>
            </a:pPr>
            <a:r>
              <a:rPr lang="ja-JP" altLang="ja-JP" sz="2800" b="1" dirty="0" smtClean="0">
                <a:solidFill>
                  <a:srgbClr val="965F16"/>
                </a:solidFill>
                <a:latin typeface="Century Gothic" panose="020B0502020202020204" pitchFamily="34" charset="0"/>
              </a:rPr>
              <a:t>屋上</a:t>
            </a:r>
            <a:endParaRPr lang="ja-JP" altLang="ja-JP" sz="2800" b="1" dirty="0" smtClean="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Aft>
                <a:spcPts val="0"/>
              </a:spcAft>
            </a:pPr>
            <a:r>
              <a:rPr lang="ja-JP" altLang="ja-JP" sz="2200" dirty="0" smtClean="0">
                <a:solidFill>
                  <a:srgbClr val="965F16"/>
                </a:solidFill>
                <a:latin typeface="Century Gothic" panose="020B0502020202020204" pitchFamily="34" charset="0"/>
              </a:rPr>
              <a:t>○</a:t>
            </a:r>
            <a:r>
              <a:rPr lang="ja-JP" altLang="ja-JP" sz="2200" u="sng" dirty="0">
                <a:solidFill>
                  <a:srgbClr val="965F16"/>
                </a:solidFill>
                <a:latin typeface="Century Gothic" panose="020B0502020202020204" pitchFamily="34" charset="0"/>
              </a:rPr>
              <a:t>屋上</a:t>
            </a:r>
            <a:r>
              <a:rPr lang="ja-JP" altLang="ja-JP" sz="2200" u="sng" dirty="0" smtClean="0">
                <a:solidFill>
                  <a:srgbClr val="965F16"/>
                </a:solidFill>
                <a:latin typeface="Century Gothic" panose="020B0502020202020204" pitchFamily="34" charset="0"/>
              </a:rPr>
              <a:t>公園</a:t>
            </a:r>
            <a:endParaRPr lang="en-US" altLang="ja-JP" sz="2200" u="sng" dirty="0" smtClean="0">
              <a:solidFill>
                <a:srgbClr val="965F16"/>
              </a:solidFill>
              <a:latin typeface="Century Gothic" panose="020B0502020202020204" pitchFamily="34" charset="0"/>
            </a:endParaRPr>
          </a:p>
          <a:p>
            <a:pPr>
              <a:spcAft>
                <a:spcPts val="0"/>
              </a:spcAft>
            </a:pPr>
            <a:endParaRPr lang="ja-JP" altLang="ja-JP" sz="12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Aft>
                <a:spcPts val="0"/>
              </a:spcAft>
            </a:pPr>
            <a:r>
              <a:rPr lang="ja-JP" altLang="ja-JP" sz="2200" dirty="0">
                <a:solidFill>
                  <a:srgbClr val="965F16"/>
                </a:solidFill>
                <a:latin typeface="Century Gothic" panose="020B0502020202020204" pitchFamily="34" charset="0"/>
              </a:rPr>
              <a:t>　・駅前にくつろげる空間を</a:t>
            </a:r>
            <a:r>
              <a:rPr lang="ja-JP" altLang="ja-JP" sz="2200" dirty="0" smtClean="0">
                <a:solidFill>
                  <a:srgbClr val="965F16"/>
                </a:solidFill>
                <a:latin typeface="Century Gothic" panose="020B0502020202020204" pitchFamily="34" charset="0"/>
              </a:rPr>
              <a:t>作る</a:t>
            </a:r>
            <a:r>
              <a:rPr lang="ja-JP" altLang="en-US" sz="2200" dirty="0" smtClean="0">
                <a:solidFill>
                  <a:srgbClr val="965F16"/>
                </a:solidFill>
                <a:latin typeface="Century Gothic" panose="020B0502020202020204" pitchFamily="34" charset="0"/>
              </a:rPr>
              <a:t>。</a:t>
            </a:r>
            <a:endParaRPr lang="ja-JP" altLang="ja-JP" sz="12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Aft>
                <a:spcPts val="0"/>
              </a:spcAft>
            </a:pPr>
            <a:r>
              <a:rPr lang="ja-JP" altLang="ja-JP" sz="2200" dirty="0">
                <a:solidFill>
                  <a:srgbClr val="965F16"/>
                </a:solidFill>
                <a:latin typeface="Century Gothic" panose="020B0502020202020204" pitchFamily="34" charset="0"/>
              </a:rPr>
              <a:t>　・高齢者にとってはリフレッシュの</a:t>
            </a:r>
            <a:r>
              <a:rPr lang="ja-JP" altLang="ja-JP" sz="2200" dirty="0" smtClean="0">
                <a:solidFill>
                  <a:srgbClr val="965F16"/>
                </a:solidFill>
                <a:latin typeface="Century Gothic" panose="020B0502020202020204" pitchFamily="34" charset="0"/>
              </a:rPr>
              <a:t>場</a:t>
            </a:r>
            <a:r>
              <a:rPr lang="ja-JP" altLang="en-US" sz="2200" dirty="0" smtClean="0">
                <a:solidFill>
                  <a:srgbClr val="965F16"/>
                </a:solidFill>
                <a:latin typeface="Century Gothic" panose="020B0502020202020204" pitchFamily="34" charset="0"/>
              </a:rPr>
              <a:t>。</a:t>
            </a:r>
            <a:endParaRPr lang="ja-JP" altLang="ja-JP" sz="12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Aft>
                <a:spcPts val="0"/>
              </a:spcAft>
            </a:pPr>
            <a:r>
              <a:rPr lang="ja-JP" altLang="ja-JP" sz="2200" dirty="0">
                <a:solidFill>
                  <a:srgbClr val="965F16"/>
                </a:solidFill>
                <a:latin typeface="Century Gothic" panose="020B0502020202020204" pitchFamily="34" charset="0"/>
              </a:rPr>
              <a:t>　・子どもにとっては遊びの</a:t>
            </a:r>
            <a:r>
              <a:rPr lang="ja-JP" altLang="ja-JP" sz="2200" dirty="0" smtClean="0">
                <a:solidFill>
                  <a:srgbClr val="965F16"/>
                </a:solidFill>
                <a:latin typeface="Century Gothic" panose="020B0502020202020204" pitchFamily="34" charset="0"/>
              </a:rPr>
              <a:t>場</a:t>
            </a:r>
            <a:r>
              <a:rPr lang="ja-JP" altLang="en-US" sz="2200" dirty="0" smtClean="0">
                <a:solidFill>
                  <a:srgbClr val="965F16"/>
                </a:solidFill>
                <a:latin typeface="Century Gothic" panose="020B0502020202020204" pitchFamily="34" charset="0"/>
              </a:rPr>
              <a:t>。</a:t>
            </a:r>
            <a:endParaRPr lang="ja-JP" altLang="ja-JP" sz="12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Aft>
                <a:spcPts val="0"/>
              </a:spcAft>
            </a:pPr>
            <a:endParaRPr lang="ja-JP" altLang="ja-JP" sz="12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gn="just">
              <a:spcAft>
                <a:spcPts val="0"/>
              </a:spcAft>
            </a:pPr>
            <a:r>
              <a:rPr lang="en-US" altLang="ja-JP" sz="1050" kern="100" dirty="0">
                <a:latin typeface="Century" panose="02040604050505020304" pitchFamily="18" charset="0"/>
                <a:ea typeface="ＭＳ 明朝" panose="02020609040205080304" pitchFamily="17" charset="-128"/>
                <a:cs typeface="Times New Roman" panose="02020603050405020304" pitchFamily="18" charset="0"/>
              </a:rPr>
              <a:t> </a:t>
            </a:r>
            <a:endParaRPr lang="ja-JP" altLang="ja-JP" sz="1050" kern="100" dirty="0">
              <a:latin typeface="Century" panose="02040604050505020304" pitchFamily="18" charset="0"/>
              <a:ea typeface="ＭＳ 明朝" panose="02020609040205080304" pitchFamily="17" charset="-128"/>
              <a:cs typeface="Times New Roman" panose="02020603050405020304" pitchFamily="18" charset="0"/>
            </a:endParaRPr>
          </a:p>
          <a:p>
            <a:endParaRPr lang="en-US" altLang="ja-JP" sz="2200" dirty="0" smtClean="0">
              <a:solidFill>
                <a:srgbClr val="965F16"/>
              </a:solidFill>
            </a:endParaRPr>
          </a:p>
        </p:txBody>
      </p:sp>
      <p:pic>
        <p:nvPicPr>
          <p:cNvPr id="5" name="図 4"/>
          <p:cNvPicPr>
            <a:picLocks noChangeAspect="1"/>
          </p:cNvPicPr>
          <p:nvPr/>
        </p:nvPicPr>
        <p:blipFill rotWithShape="1">
          <a:blip r:embed="rId2" cstate="print">
            <a:extLst>
              <a:ext uri="{28A0092B-C50C-407E-A947-70E740481C1C}">
                <a14:useLocalDpi xmlns:a14="http://schemas.microsoft.com/office/drawing/2010/main" val="0"/>
              </a:ext>
            </a:extLst>
          </a:blip>
          <a:srcRect l="8690" t="8836" r="23066" b="11352"/>
          <a:stretch/>
        </p:blipFill>
        <p:spPr>
          <a:xfrm>
            <a:off x="5850248" y="4017899"/>
            <a:ext cx="2767982" cy="1531178"/>
          </a:xfrm>
          <a:prstGeom prst="rect">
            <a:avLst/>
          </a:prstGeom>
        </p:spPr>
      </p:pic>
      <p:sp>
        <p:nvSpPr>
          <p:cNvPr id="6" name="下矢印 5"/>
          <p:cNvSpPr/>
          <p:nvPr/>
        </p:nvSpPr>
        <p:spPr>
          <a:xfrm>
            <a:off x="6619876" y="3472915"/>
            <a:ext cx="1228725" cy="4132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5768520" y="4532908"/>
            <a:ext cx="2838550" cy="297473"/>
          </a:xfrm>
          <a:prstGeom prst="ellipse">
            <a:avLst/>
          </a:prstGeom>
          <a:solidFill>
            <a:srgbClr val="00B050">
              <a:alpha val="91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t>屋上公園</a:t>
            </a:r>
            <a:endParaRPr kumimoji="1" lang="ja-JP" altLang="en-US" sz="1600" b="1" dirty="0"/>
          </a:p>
        </p:txBody>
      </p:sp>
      <p:sp>
        <p:nvSpPr>
          <p:cNvPr id="8" name="円/楕円 7"/>
          <p:cNvSpPr/>
          <p:nvPr/>
        </p:nvSpPr>
        <p:spPr>
          <a:xfrm>
            <a:off x="5757360" y="4786963"/>
            <a:ext cx="2796038" cy="275465"/>
          </a:xfrm>
          <a:prstGeom prst="ellipse">
            <a:avLst/>
          </a:prstGeom>
          <a:solidFill>
            <a:srgbClr val="92D050">
              <a:alpha val="82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t>土浦市役所南支所</a:t>
            </a:r>
            <a:endParaRPr kumimoji="1" lang="ja-JP" altLang="en-US" sz="1400" b="1" dirty="0"/>
          </a:p>
        </p:txBody>
      </p:sp>
      <p:sp>
        <p:nvSpPr>
          <p:cNvPr id="10" name="円/楕円 9"/>
          <p:cNvSpPr/>
          <p:nvPr/>
        </p:nvSpPr>
        <p:spPr>
          <a:xfrm>
            <a:off x="7489233" y="5062428"/>
            <a:ext cx="1026117" cy="348986"/>
          </a:xfrm>
          <a:prstGeom prst="ellipse">
            <a:avLst/>
          </a:prstGeom>
          <a:solidFill>
            <a:srgbClr val="00B0F0">
              <a:alpha val="7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t>託児所</a:t>
            </a:r>
            <a:endParaRPr kumimoji="1" lang="ja-JP" altLang="en-US" sz="1200" b="1" dirty="0"/>
          </a:p>
        </p:txBody>
      </p:sp>
      <p:sp>
        <p:nvSpPr>
          <p:cNvPr id="11" name="円/楕円 10"/>
          <p:cNvSpPr/>
          <p:nvPr/>
        </p:nvSpPr>
        <p:spPr>
          <a:xfrm>
            <a:off x="5894645" y="5047568"/>
            <a:ext cx="1087180" cy="416955"/>
          </a:xfrm>
          <a:prstGeom prst="ellipse">
            <a:avLst/>
          </a:prstGeom>
          <a:solidFill>
            <a:schemeClr val="bg1">
              <a:lumMod val="50000"/>
              <a:alpha val="73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t>駐輪場</a:t>
            </a:r>
            <a:endParaRPr kumimoji="1" lang="ja-JP" altLang="en-US" sz="1400" b="1" dirty="0"/>
          </a:p>
        </p:txBody>
      </p:sp>
      <p:sp>
        <p:nvSpPr>
          <p:cNvPr id="9" name="円/楕円 8"/>
          <p:cNvSpPr/>
          <p:nvPr/>
        </p:nvSpPr>
        <p:spPr>
          <a:xfrm>
            <a:off x="6549705" y="5121056"/>
            <a:ext cx="1276179" cy="284839"/>
          </a:xfrm>
          <a:prstGeom prst="ellipse">
            <a:avLst/>
          </a:prstGeom>
          <a:solidFill>
            <a:srgbClr val="FFC000">
              <a:alpha val="81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smtClean="0"/>
              <a:t>コミュニティスペース</a:t>
            </a:r>
            <a:endParaRPr kumimoji="1" lang="ja-JP" altLang="en-US" sz="900" b="1" dirty="0"/>
          </a:p>
        </p:txBody>
      </p:sp>
      <p:pic>
        <p:nvPicPr>
          <p:cNvPr id="14" name="図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1196" y="1594962"/>
            <a:ext cx="2172825" cy="1790958"/>
          </a:xfrm>
          <a:prstGeom prst="rect">
            <a:avLst/>
          </a:prstGeom>
        </p:spPr>
      </p:pic>
      <p:sp>
        <p:nvSpPr>
          <p:cNvPr id="13" name="テキスト ボックス 12"/>
          <p:cNvSpPr txBox="1"/>
          <p:nvPr/>
        </p:nvSpPr>
        <p:spPr>
          <a:xfrm>
            <a:off x="6154455" y="3086979"/>
            <a:ext cx="2159566" cy="307777"/>
          </a:xfrm>
          <a:prstGeom prst="rect">
            <a:avLst/>
          </a:prstGeom>
          <a:solidFill>
            <a:srgbClr val="FBE585"/>
          </a:solidFill>
        </p:spPr>
        <p:txBody>
          <a:bodyPr wrap="none" rtlCol="0">
            <a:spAutoFit/>
          </a:bodyPr>
          <a:lstStyle/>
          <a:p>
            <a:r>
              <a:rPr kumimoji="1" lang="ja-JP" altLang="en-US" sz="1400" dirty="0">
                <a:solidFill>
                  <a:srgbClr val="965F16"/>
                </a:solidFill>
              </a:rPr>
              <a:t>現在</a:t>
            </a:r>
            <a:r>
              <a:rPr kumimoji="1" lang="ja-JP" altLang="en-US" sz="1400" dirty="0" smtClean="0">
                <a:solidFill>
                  <a:srgbClr val="965F16"/>
                </a:solidFill>
              </a:rPr>
              <a:t>の土浦市役所南支所</a:t>
            </a:r>
            <a:endParaRPr kumimoji="1" lang="ja-JP" altLang="en-US" sz="1400" dirty="0">
              <a:solidFill>
                <a:srgbClr val="965F16"/>
              </a:solidFill>
            </a:endParaRPr>
          </a:p>
        </p:txBody>
      </p:sp>
    </p:spTree>
    <p:extLst>
      <p:ext uri="{BB962C8B-B14F-4D97-AF65-F5344CB8AC3E}">
        <p14:creationId xmlns:p14="http://schemas.microsoft.com/office/powerpoint/2010/main" val="35200855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t>関係図</a:t>
            </a:r>
            <a:endParaRPr kumimoji="1" lang="ja-JP" altLang="en-US" dirty="0"/>
          </a:p>
        </p:txBody>
      </p:sp>
      <p:graphicFrame>
        <p:nvGraphicFramePr>
          <p:cNvPr id="6" name="コンテンツ プレースホルダー 5"/>
          <p:cNvGraphicFramePr>
            <a:graphicFrameLocks noGrp="1"/>
          </p:cNvGraphicFramePr>
          <p:nvPr>
            <p:ph sz="half" idx="1"/>
            <p:extLst/>
          </p:nvPr>
        </p:nvGraphicFramePr>
        <p:xfrm>
          <a:off x="628650" y="1417321"/>
          <a:ext cx="8149590" cy="5059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矢印: 右 7"/>
          <p:cNvSpPr/>
          <p:nvPr/>
        </p:nvSpPr>
        <p:spPr>
          <a:xfrm rot="8803650">
            <a:off x="2186876" y="5061278"/>
            <a:ext cx="986577" cy="451930"/>
          </a:xfrm>
          <a:prstGeom prst="rightArrow">
            <a:avLst>
              <a:gd name="adj1" fmla="val 60000"/>
              <a:gd name="adj2" fmla="val 50000"/>
            </a:avLst>
          </a:prstGeom>
          <a:solidFill>
            <a:schemeClr val="accent4">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 name="矢印: 右 10"/>
          <p:cNvSpPr/>
          <p:nvPr/>
        </p:nvSpPr>
        <p:spPr>
          <a:xfrm rot="19621695">
            <a:off x="5902260" y="2436795"/>
            <a:ext cx="1075698" cy="451930"/>
          </a:xfrm>
          <a:prstGeom prst="rightArrow">
            <a:avLst>
              <a:gd name="adj1" fmla="val 60000"/>
              <a:gd name="adj2" fmla="val 50000"/>
            </a:avLst>
          </a:prstGeom>
          <a:solidFill>
            <a:schemeClr val="accent4">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4" name="矢印: 右 13"/>
          <p:cNvSpPr/>
          <p:nvPr/>
        </p:nvSpPr>
        <p:spPr>
          <a:xfrm rot="2072534">
            <a:off x="6228029" y="4857229"/>
            <a:ext cx="1053213" cy="451930"/>
          </a:xfrm>
          <a:prstGeom prst="rightArrow">
            <a:avLst>
              <a:gd name="adj1" fmla="val 60000"/>
              <a:gd name="adj2" fmla="val 50000"/>
            </a:avLst>
          </a:prstGeom>
          <a:solidFill>
            <a:schemeClr val="accent4">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矢印: 右 16"/>
          <p:cNvSpPr/>
          <p:nvPr/>
        </p:nvSpPr>
        <p:spPr>
          <a:xfrm rot="13431849">
            <a:off x="1820419" y="2896662"/>
            <a:ext cx="973672" cy="451930"/>
          </a:xfrm>
          <a:prstGeom prst="rightArrow">
            <a:avLst>
              <a:gd name="adj1" fmla="val 60000"/>
              <a:gd name="adj2" fmla="val 50000"/>
            </a:avLst>
          </a:prstGeom>
          <a:solidFill>
            <a:schemeClr val="accent4">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9" name="テキスト ボックス 18"/>
          <p:cNvSpPr txBox="1"/>
          <p:nvPr/>
        </p:nvSpPr>
        <p:spPr>
          <a:xfrm>
            <a:off x="2399773" y="2253024"/>
            <a:ext cx="1572079" cy="369332"/>
          </a:xfrm>
          <a:prstGeom prst="rect">
            <a:avLst/>
          </a:prstGeom>
          <a:noFill/>
        </p:spPr>
        <p:txBody>
          <a:bodyPr wrap="square" rtlCol="0">
            <a:spAutoFit/>
          </a:bodyPr>
          <a:lstStyle/>
          <a:p>
            <a:pPr algn="ctr"/>
            <a:r>
              <a:rPr kumimoji="1" lang="ja-JP" altLang="en-US" dirty="0" smtClean="0">
                <a:solidFill>
                  <a:srgbClr val="965F16"/>
                </a:solidFill>
              </a:rPr>
              <a:t>人が集まる</a:t>
            </a:r>
            <a:endParaRPr kumimoji="1" lang="en-US" altLang="ja-JP" dirty="0" smtClean="0">
              <a:solidFill>
                <a:srgbClr val="965F16"/>
              </a:solidFill>
            </a:endParaRPr>
          </a:p>
        </p:txBody>
      </p:sp>
      <p:sp>
        <p:nvSpPr>
          <p:cNvPr id="20" name="テキスト ボックス 19"/>
          <p:cNvSpPr txBox="1"/>
          <p:nvPr/>
        </p:nvSpPr>
        <p:spPr>
          <a:xfrm>
            <a:off x="702123" y="3210236"/>
            <a:ext cx="1605132" cy="369332"/>
          </a:xfrm>
          <a:prstGeom prst="rect">
            <a:avLst/>
          </a:prstGeom>
          <a:noFill/>
        </p:spPr>
        <p:txBody>
          <a:bodyPr wrap="square" rtlCol="0">
            <a:spAutoFit/>
          </a:bodyPr>
          <a:lstStyle/>
          <a:p>
            <a:pPr algn="ctr"/>
            <a:r>
              <a:rPr kumimoji="1" lang="ja-JP" altLang="en-US" dirty="0" smtClean="0">
                <a:solidFill>
                  <a:srgbClr val="965F16"/>
                </a:solidFill>
              </a:rPr>
              <a:t>利便性の向上</a:t>
            </a:r>
            <a:endParaRPr kumimoji="1" lang="en-US" altLang="ja-JP" dirty="0" smtClean="0">
              <a:solidFill>
                <a:srgbClr val="965F16"/>
              </a:solidFill>
            </a:endParaRPr>
          </a:p>
        </p:txBody>
      </p:sp>
      <p:sp>
        <p:nvSpPr>
          <p:cNvPr id="24" name="テキスト ボックス 23"/>
          <p:cNvSpPr txBox="1"/>
          <p:nvPr/>
        </p:nvSpPr>
        <p:spPr>
          <a:xfrm>
            <a:off x="5343175" y="5487935"/>
            <a:ext cx="1149495" cy="369332"/>
          </a:xfrm>
          <a:prstGeom prst="rect">
            <a:avLst/>
          </a:prstGeom>
          <a:noFill/>
        </p:spPr>
        <p:txBody>
          <a:bodyPr wrap="square" rtlCol="0">
            <a:spAutoFit/>
          </a:bodyPr>
          <a:lstStyle/>
          <a:p>
            <a:r>
              <a:rPr kumimoji="1" lang="ja-JP" altLang="en-US" dirty="0" smtClean="0">
                <a:solidFill>
                  <a:srgbClr val="965F16"/>
                </a:solidFill>
              </a:rPr>
              <a:t>にぎわ</a:t>
            </a:r>
            <a:r>
              <a:rPr kumimoji="1" lang="ja-JP" altLang="en-US" dirty="0">
                <a:solidFill>
                  <a:srgbClr val="965F16"/>
                </a:solidFill>
              </a:rPr>
              <a:t>い</a:t>
            </a:r>
          </a:p>
        </p:txBody>
      </p:sp>
      <p:sp>
        <p:nvSpPr>
          <p:cNvPr id="25" name="テキスト ボックス 24"/>
          <p:cNvSpPr txBox="1"/>
          <p:nvPr/>
        </p:nvSpPr>
        <p:spPr>
          <a:xfrm>
            <a:off x="6440109" y="3276418"/>
            <a:ext cx="1504624" cy="646331"/>
          </a:xfrm>
          <a:prstGeom prst="rect">
            <a:avLst/>
          </a:prstGeom>
          <a:noFill/>
        </p:spPr>
        <p:txBody>
          <a:bodyPr wrap="square" rtlCol="0">
            <a:spAutoFit/>
          </a:bodyPr>
          <a:lstStyle/>
          <a:p>
            <a:pPr algn="ctr"/>
            <a:r>
              <a:rPr kumimoji="1" lang="ja-JP" altLang="en-US" dirty="0" smtClean="0">
                <a:solidFill>
                  <a:srgbClr val="965F16"/>
                </a:solidFill>
              </a:rPr>
              <a:t>暇なときに集まる場所</a:t>
            </a:r>
            <a:endParaRPr kumimoji="1" lang="ja-JP" altLang="en-US" dirty="0">
              <a:solidFill>
                <a:srgbClr val="965F16"/>
              </a:solidFill>
            </a:endParaRPr>
          </a:p>
        </p:txBody>
      </p:sp>
      <p:sp>
        <p:nvSpPr>
          <p:cNvPr id="2" name="正方形/長方形 1"/>
          <p:cNvSpPr/>
          <p:nvPr/>
        </p:nvSpPr>
        <p:spPr>
          <a:xfrm>
            <a:off x="3480619" y="2759956"/>
            <a:ext cx="2080591" cy="418426"/>
          </a:xfrm>
          <a:prstGeom prst="rect">
            <a:avLst/>
          </a:prstGeom>
          <a:solidFill>
            <a:schemeClr val="bg1"/>
          </a:solidFill>
          <a:ln w="38100">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2400" b="1" dirty="0" smtClean="0">
                <a:solidFill>
                  <a:srgbClr val="965F16"/>
                </a:solidFill>
              </a:rPr>
              <a:t>さんぱる</a:t>
            </a:r>
            <a:endParaRPr kumimoji="1" lang="ja-JP" altLang="en-US" sz="2400" b="1" dirty="0">
              <a:solidFill>
                <a:srgbClr val="965F16"/>
              </a:solidFill>
            </a:endParaRPr>
          </a:p>
        </p:txBody>
      </p:sp>
      <p:sp>
        <p:nvSpPr>
          <p:cNvPr id="27" name="テキスト ボックス 26"/>
          <p:cNvSpPr txBox="1"/>
          <p:nvPr/>
        </p:nvSpPr>
        <p:spPr>
          <a:xfrm>
            <a:off x="631660" y="4413283"/>
            <a:ext cx="1874313" cy="400110"/>
          </a:xfrm>
          <a:prstGeom prst="rect">
            <a:avLst/>
          </a:prstGeom>
          <a:noFill/>
        </p:spPr>
        <p:txBody>
          <a:bodyPr wrap="square" rtlCol="0">
            <a:spAutoFit/>
          </a:bodyPr>
          <a:lstStyle/>
          <a:p>
            <a:pPr algn="ctr"/>
            <a:r>
              <a:rPr kumimoji="1" lang="ja-JP" altLang="en-US" dirty="0" smtClean="0">
                <a:solidFill>
                  <a:srgbClr val="965F16"/>
                </a:solidFill>
              </a:rPr>
              <a:t>ママ友との</a:t>
            </a:r>
            <a:r>
              <a:rPr kumimoji="1" lang="ja-JP" altLang="en-US" sz="2000" b="1" u="sng" dirty="0">
                <a:solidFill>
                  <a:srgbClr val="965F16"/>
                </a:solidFill>
              </a:rPr>
              <a:t>交流</a:t>
            </a:r>
            <a:endParaRPr kumimoji="1" lang="en-US" altLang="ja-JP" sz="2000" b="1" u="sng" dirty="0" smtClean="0">
              <a:solidFill>
                <a:srgbClr val="965F16"/>
              </a:solidFill>
            </a:endParaRPr>
          </a:p>
        </p:txBody>
      </p:sp>
      <p:sp>
        <p:nvSpPr>
          <p:cNvPr id="29" name="テキスト ボックス 28"/>
          <p:cNvSpPr txBox="1"/>
          <p:nvPr/>
        </p:nvSpPr>
        <p:spPr>
          <a:xfrm>
            <a:off x="4601826" y="2049102"/>
            <a:ext cx="1848235" cy="646331"/>
          </a:xfrm>
          <a:prstGeom prst="rect">
            <a:avLst/>
          </a:prstGeom>
          <a:noFill/>
        </p:spPr>
        <p:txBody>
          <a:bodyPr wrap="square" rtlCol="0">
            <a:spAutoFit/>
          </a:bodyPr>
          <a:lstStyle/>
          <a:p>
            <a:pPr algn="ctr"/>
            <a:r>
              <a:rPr kumimoji="1" lang="ja-JP" altLang="en-US" dirty="0">
                <a:solidFill>
                  <a:srgbClr val="965F16"/>
                </a:solidFill>
              </a:rPr>
              <a:t>防犯</a:t>
            </a:r>
            <a:r>
              <a:rPr kumimoji="1" lang="ja-JP" altLang="en-US" dirty="0" smtClean="0">
                <a:solidFill>
                  <a:srgbClr val="965F16"/>
                </a:solidFill>
              </a:rPr>
              <a:t>の目</a:t>
            </a:r>
            <a:endParaRPr kumimoji="1" lang="en-US" altLang="ja-JP" dirty="0" smtClean="0">
              <a:solidFill>
                <a:srgbClr val="965F16"/>
              </a:solidFill>
            </a:endParaRPr>
          </a:p>
          <a:p>
            <a:pPr algn="ctr"/>
            <a:r>
              <a:rPr kumimoji="1" lang="ja-JP" altLang="en-US" dirty="0" smtClean="0">
                <a:solidFill>
                  <a:srgbClr val="965F16"/>
                </a:solidFill>
              </a:rPr>
              <a:t>としての活躍</a:t>
            </a:r>
            <a:endParaRPr kumimoji="1" lang="ja-JP" altLang="en-US" dirty="0">
              <a:solidFill>
                <a:srgbClr val="965F16"/>
              </a:solidFill>
            </a:endParaRPr>
          </a:p>
        </p:txBody>
      </p:sp>
      <p:sp>
        <p:nvSpPr>
          <p:cNvPr id="18" name="テキスト ボックス 17"/>
          <p:cNvSpPr txBox="1"/>
          <p:nvPr/>
        </p:nvSpPr>
        <p:spPr>
          <a:xfrm>
            <a:off x="6399392" y="4412550"/>
            <a:ext cx="1816878" cy="369332"/>
          </a:xfrm>
          <a:prstGeom prst="rect">
            <a:avLst/>
          </a:prstGeom>
          <a:noFill/>
        </p:spPr>
        <p:txBody>
          <a:bodyPr wrap="square" rtlCol="0">
            <a:spAutoFit/>
          </a:bodyPr>
          <a:lstStyle/>
          <a:p>
            <a:pPr algn="ctr"/>
            <a:r>
              <a:rPr kumimoji="1" lang="ja-JP" altLang="en-US" dirty="0" smtClean="0">
                <a:solidFill>
                  <a:srgbClr val="965F16"/>
                </a:solidFill>
              </a:rPr>
              <a:t>遊び場の提供</a:t>
            </a:r>
            <a:endParaRPr kumimoji="1" lang="ja-JP" altLang="en-US" dirty="0">
              <a:solidFill>
                <a:srgbClr val="965F16"/>
              </a:solidFill>
            </a:endParaRPr>
          </a:p>
        </p:txBody>
      </p:sp>
      <p:sp>
        <p:nvSpPr>
          <p:cNvPr id="21" name="テキスト ボックス 20"/>
          <p:cNvSpPr txBox="1"/>
          <p:nvPr/>
        </p:nvSpPr>
        <p:spPr>
          <a:xfrm>
            <a:off x="2248657" y="5487935"/>
            <a:ext cx="1874313" cy="646331"/>
          </a:xfrm>
          <a:prstGeom prst="rect">
            <a:avLst/>
          </a:prstGeom>
          <a:noFill/>
        </p:spPr>
        <p:txBody>
          <a:bodyPr wrap="square" rtlCol="0">
            <a:spAutoFit/>
          </a:bodyPr>
          <a:lstStyle/>
          <a:p>
            <a:pPr algn="ctr"/>
            <a:r>
              <a:rPr kumimoji="1" lang="ja-JP" altLang="en-US" dirty="0" smtClean="0">
                <a:solidFill>
                  <a:srgbClr val="965F16"/>
                </a:solidFill>
              </a:rPr>
              <a:t>子育て</a:t>
            </a:r>
            <a:endParaRPr kumimoji="1" lang="en-US" altLang="ja-JP" dirty="0" smtClean="0">
              <a:solidFill>
                <a:srgbClr val="965F16"/>
              </a:solidFill>
            </a:endParaRPr>
          </a:p>
          <a:p>
            <a:pPr algn="ctr"/>
            <a:r>
              <a:rPr kumimoji="1" lang="ja-JP" altLang="en-US" dirty="0" smtClean="0">
                <a:solidFill>
                  <a:srgbClr val="965F16"/>
                </a:solidFill>
              </a:rPr>
              <a:t>支援の場所</a:t>
            </a:r>
            <a:endParaRPr kumimoji="1" lang="en-US" altLang="ja-JP" dirty="0" smtClean="0">
              <a:solidFill>
                <a:srgbClr val="965F16"/>
              </a:solidFill>
            </a:endParaRPr>
          </a:p>
        </p:txBody>
      </p:sp>
      <p:sp>
        <p:nvSpPr>
          <p:cNvPr id="22" name="テキスト ボックス 21"/>
          <p:cNvSpPr txBox="1"/>
          <p:nvPr/>
        </p:nvSpPr>
        <p:spPr>
          <a:xfrm>
            <a:off x="5742977" y="5817298"/>
            <a:ext cx="1149495" cy="677108"/>
          </a:xfrm>
          <a:prstGeom prst="rect">
            <a:avLst/>
          </a:prstGeom>
          <a:noFill/>
        </p:spPr>
        <p:txBody>
          <a:bodyPr wrap="square" rtlCol="0">
            <a:spAutoFit/>
          </a:bodyPr>
          <a:lstStyle/>
          <a:p>
            <a:pPr algn="ctr"/>
            <a:r>
              <a:rPr kumimoji="1" lang="ja-JP" altLang="en-US" dirty="0" smtClean="0">
                <a:solidFill>
                  <a:srgbClr val="965F16"/>
                </a:solidFill>
              </a:rPr>
              <a:t>様々な人との</a:t>
            </a:r>
            <a:r>
              <a:rPr kumimoji="1" lang="ja-JP" altLang="en-US" sz="2000" b="1" u="sng" dirty="0" smtClean="0">
                <a:solidFill>
                  <a:srgbClr val="965F16"/>
                </a:solidFill>
              </a:rPr>
              <a:t>交流</a:t>
            </a:r>
            <a:endParaRPr kumimoji="1" lang="ja-JP" altLang="en-US" sz="2000" b="1" u="sng" dirty="0">
              <a:solidFill>
                <a:srgbClr val="965F16"/>
              </a:solidFill>
            </a:endParaRPr>
          </a:p>
        </p:txBody>
      </p:sp>
      <p:pic>
        <p:nvPicPr>
          <p:cNvPr id="23" name="図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48" y="2165512"/>
            <a:ext cx="994496" cy="994496"/>
          </a:xfrm>
          <a:prstGeom prst="rect">
            <a:avLst/>
          </a:prstGeom>
        </p:spPr>
      </p:pic>
      <p:pic>
        <p:nvPicPr>
          <p:cNvPr id="26" name="図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43135" y="2320114"/>
            <a:ext cx="1130694" cy="1033454"/>
          </a:xfrm>
          <a:prstGeom prst="rect">
            <a:avLst/>
          </a:prstGeom>
        </p:spPr>
      </p:pic>
      <p:pic>
        <p:nvPicPr>
          <p:cNvPr id="28" name="図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66294" y="4659467"/>
            <a:ext cx="1161571" cy="1106396"/>
          </a:xfrm>
          <a:prstGeom prst="rect">
            <a:avLst/>
          </a:prstGeom>
        </p:spPr>
      </p:pic>
      <p:pic>
        <p:nvPicPr>
          <p:cNvPr id="30" name="図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15635" y="5644582"/>
            <a:ext cx="1167355" cy="1170280"/>
          </a:xfrm>
          <a:prstGeom prst="rect">
            <a:avLst/>
          </a:prstGeom>
        </p:spPr>
      </p:pic>
    </p:spTree>
    <p:extLst>
      <p:ext uri="{BB962C8B-B14F-4D97-AF65-F5344CB8AC3E}">
        <p14:creationId xmlns:p14="http://schemas.microsoft.com/office/powerpoint/2010/main" val="40207959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交流から愛着に</a:t>
            </a:r>
            <a:endParaRPr kumimoji="1" lang="ja-JP" altLang="en-US" dirty="0"/>
          </a:p>
        </p:txBody>
      </p:sp>
      <p:sp>
        <p:nvSpPr>
          <p:cNvPr id="21" name="円/楕円 20"/>
          <p:cNvSpPr/>
          <p:nvPr/>
        </p:nvSpPr>
        <p:spPr>
          <a:xfrm>
            <a:off x="375139" y="2080937"/>
            <a:ext cx="3833953" cy="4161692"/>
          </a:xfrm>
          <a:prstGeom prst="ellipse">
            <a:avLst/>
          </a:prstGeom>
          <a:solidFill>
            <a:srgbClr val="92D050">
              <a:alpha val="77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600" dirty="0" smtClean="0"/>
              <a:t>交流</a:t>
            </a:r>
            <a:endParaRPr kumimoji="1" lang="ja-JP" altLang="en-US" sz="9600" dirty="0"/>
          </a:p>
        </p:txBody>
      </p:sp>
      <p:sp>
        <p:nvSpPr>
          <p:cNvPr id="26" name="ハート 25"/>
          <p:cNvSpPr/>
          <p:nvPr/>
        </p:nvSpPr>
        <p:spPr>
          <a:xfrm>
            <a:off x="4907572" y="2128601"/>
            <a:ext cx="4236428" cy="4308668"/>
          </a:xfrm>
          <a:prstGeom prst="heart">
            <a:avLst/>
          </a:prstGeom>
          <a:solidFill>
            <a:srgbClr val="FA98A6">
              <a:alpha val="58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600" dirty="0" smtClean="0"/>
              <a:t>愛着</a:t>
            </a:r>
            <a:endParaRPr kumimoji="1" lang="ja-JP" altLang="en-US" sz="9600" dirty="0"/>
          </a:p>
        </p:txBody>
      </p:sp>
      <p:grpSp>
        <p:nvGrpSpPr>
          <p:cNvPr id="28" name="グループ化 27"/>
          <p:cNvGrpSpPr/>
          <p:nvPr/>
        </p:nvGrpSpPr>
        <p:grpSpPr>
          <a:xfrm>
            <a:off x="1615524" y="1933961"/>
            <a:ext cx="1329083" cy="1329083"/>
            <a:chOff x="186036" y="3730596"/>
            <a:chExt cx="1329083" cy="1329083"/>
          </a:xfrm>
        </p:grpSpPr>
        <p:sp>
          <p:nvSpPr>
            <p:cNvPr id="30" name="円/楕円 29"/>
            <p:cNvSpPr/>
            <p:nvPr/>
          </p:nvSpPr>
          <p:spPr>
            <a:xfrm>
              <a:off x="186036" y="3730596"/>
              <a:ext cx="1329083" cy="1329083"/>
            </a:xfrm>
            <a:prstGeom prst="ellipse">
              <a:avLst/>
            </a:prstGeom>
            <a:solidFill>
              <a:schemeClr val="accent2">
                <a:lumMod val="75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1" name="円/楕円 4"/>
            <p:cNvSpPr/>
            <p:nvPr/>
          </p:nvSpPr>
          <p:spPr>
            <a:xfrm>
              <a:off x="380676" y="3925236"/>
              <a:ext cx="939803" cy="939803"/>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kumimoji="1" lang="ja-JP" altLang="en-US" sz="2000" b="1" kern="1200" dirty="0" smtClean="0"/>
                <a:t>子育て世代</a:t>
              </a:r>
              <a:endParaRPr kumimoji="1" lang="ja-JP" altLang="en-US" sz="2000" b="1" kern="1200" dirty="0"/>
            </a:p>
          </p:txBody>
        </p:sp>
      </p:grpSp>
      <p:grpSp>
        <p:nvGrpSpPr>
          <p:cNvPr id="32" name="グループ化 31"/>
          <p:cNvGrpSpPr/>
          <p:nvPr/>
        </p:nvGrpSpPr>
        <p:grpSpPr>
          <a:xfrm>
            <a:off x="292231" y="4706906"/>
            <a:ext cx="1329083" cy="1329083"/>
            <a:chOff x="6458885" y="3722585"/>
            <a:chExt cx="1329083" cy="1329083"/>
          </a:xfrm>
        </p:grpSpPr>
        <p:sp>
          <p:nvSpPr>
            <p:cNvPr id="33" name="円/楕円 32"/>
            <p:cNvSpPr/>
            <p:nvPr/>
          </p:nvSpPr>
          <p:spPr>
            <a:xfrm>
              <a:off x="6458885" y="3722585"/>
              <a:ext cx="1329083" cy="1329083"/>
            </a:xfrm>
            <a:prstGeom prst="ellipse">
              <a:avLst/>
            </a:prstGeom>
            <a:solidFill>
              <a:schemeClr val="accent2">
                <a:lumMod val="75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4" name="円/楕円 4"/>
            <p:cNvSpPr/>
            <p:nvPr/>
          </p:nvSpPr>
          <p:spPr>
            <a:xfrm>
              <a:off x="6653525" y="3917225"/>
              <a:ext cx="939803" cy="939803"/>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kumimoji="1" lang="ja-JP" altLang="en-US" sz="2000" b="1" kern="1200" dirty="0" smtClean="0"/>
                <a:t>子ども</a:t>
              </a:r>
              <a:endParaRPr kumimoji="1" lang="ja-JP" altLang="en-US" sz="2000" b="1" kern="1200" dirty="0"/>
            </a:p>
          </p:txBody>
        </p:sp>
      </p:grpSp>
      <p:grpSp>
        <p:nvGrpSpPr>
          <p:cNvPr id="38" name="グループ化 37"/>
          <p:cNvGrpSpPr/>
          <p:nvPr/>
        </p:nvGrpSpPr>
        <p:grpSpPr>
          <a:xfrm>
            <a:off x="2880009" y="4706905"/>
            <a:ext cx="1329083" cy="1329083"/>
            <a:chOff x="178205" y="150895"/>
            <a:chExt cx="1329083" cy="1329083"/>
          </a:xfrm>
        </p:grpSpPr>
        <p:sp>
          <p:nvSpPr>
            <p:cNvPr id="39" name="円/楕円 38"/>
            <p:cNvSpPr/>
            <p:nvPr/>
          </p:nvSpPr>
          <p:spPr>
            <a:xfrm>
              <a:off x="178205" y="150895"/>
              <a:ext cx="1329083" cy="1329083"/>
            </a:xfrm>
            <a:prstGeom prst="ellipse">
              <a:avLst/>
            </a:prstGeom>
            <a:solidFill>
              <a:schemeClr val="accent2">
                <a:lumMod val="75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0" name="円/楕円 4"/>
            <p:cNvSpPr/>
            <p:nvPr/>
          </p:nvSpPr>
          <p:spPr>
            <a:xfrm>
              <a:off x="372845" y="345535"/>
              <a:ext cx="939803" cy="939803"/>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kumimoji="1" lang="ja-JP" altLang="en-US" sz="2000" b="1" kern="1200" dirty="0" smtClean="0"/>
                <a:t>高齢者</a:t>
              </a:r>
              <a:endParaRPr kumimoji="1" lang="ja-JP" altLang="en-US" sz="2000" b="1" kern="1200" dirty="0"/>
            </a:p>
          </p:txBody>
        </p:sp>
      </p:grpSp>
      <p:sp>
        <p:nvSpPr>
          <p:cNvPr id="9" name="右矢印 8"/>
          <p:cNvSpPr/>
          <p:nvPr/>
        </p:nvSpPr>
        <p:spPr>
          <a:xfrm>
            <a:off x="4184992" y="3068404"/>
            <a:ext cx="949716" cy="1910455"/>
          </a:xfrm>
          <a:prstGeom prst="rightArrow">
            <a:avLst/>
          </a:prstGeom>
          <a:solidFill>
            <a:srgbClr val="965F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6387" y="1058833"/>
            <a:ext cx="1167355" cy="1170280"/>
          </a:xfrm>
          <a:prstGeom prst="rect">
            <a:avLst/>
          </a:prstGeom>
        </p:spPr>
      </p:pic>
      <p:pic>
        <p:nvPicPr>
          <p:cNvPr id="16" name="図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2384" y="5405679"/>
            <a:ext cx="1379231" cy="1260617"/>
          </a:xfrm>
          <a:prstGeom prst="rect">
            <a:avLst/>
          </a:prstGeom>
        </p:spPr>
      </p:pic>
      <p:pic>
        <p:nvPicPr>
          <p:cNvPr id="2" name="図 1"/>
          <p:cNvPicPr>
            <a:picLocks noChangeAspect="1"/>
          </p:cNvPicPr>
          <p:nvPr/>
        </p:nvPicPr>
        <p:blipFill>
          <a:blip r:embed="rId5"/>
          <a:stretch>
            <a:fillRect/>
          </a:stretch>
        </p:blipFill>
        <p:spPr>
          <a:xfrm>
            <a:off x="46431" y="5675845"/>
            <a:ext cx="1164437" cy="1109568"/>
          </a:xfrm>
          <a:prstGeom prst="rect">
            <a:avLst/>
          </a:prstGeom>
        </p:spPr>
      </p:pic>
    </p:spTree>
    <p:extLst>
      <p:ext uri="{BB962C8B-B14F-4D97-AF65-F5344CB8AC3E}">
        <p14:creationId xmlns:p14="http://schemas.microsoft.com/office/powerpoint/2010/main" val="38588970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8000" dirty="0">
                <a:solidFill>
                  <a:srgbClr val="965F16"/>
                </a:solidFill>
              </a:rPr>
              <a:t>霞ヶ浦</a:t>
            </a:r>
            <a:endParaRPr kumimoji="1" lang="ja-JP" altLang="en-US" sz="8000" dirty="0">
              <a:solidFill>
                <a:srgbClr val="965F16"/>
              </a:solidFill>
            </a:endParaRPr>
          </a:p>
        </p:txBody>
      </p:sp>
      <p:sp>
        <p:nvSpPr>
          <p:cNvPr id="3" name="テキスト プレースホルダー 2"/>
          <p:cNvSpPr>
            <a:spLocks noGrp="1"/>
          </p:cNvSpPr>
          <p:nvPr>
            <p:ph type="body" idx="1"/>
          </p:nvPr>
        </p:nvSpPr>
        <p:spPr/>
        <p:txBody>
          <a:bodyPr>
            <a:normAutofit/>
          </a:bodyPr>
          <a:lstStyle/>
          <a:p>
            <a:r>
              <a:rPr lang="ja-JP" altLang="en-US" sz="4000" dirty="0">
                <a:solidFill>
                  <a:srgbClr val="965F16"/>
                </a:solidFill>
              </a:rPr>
              <a:t>提案</a:t>
            </a:r>
            <a:r>
              <a:rPr lang="ja-JP" altLang="en-US" sz="4000" dirty="0" smtClean="0">
                <a:solidFill>
                  <a:srgbClr val="965F16"/>
                </a:solidFill>
              </a:rPr>
              <a:t>｜霞ヶ浦総合公園親水化</a:t>
            </a:r>
            <a:endParaRPr kumimoji="1" lang="ja-JP" altLang="en-US" sz="4000" dirty="0">
              <a:solidFill>
                <a:srgbClr val="965F16"/>
              </a:solidFill>
            </a:endParaRPr>
          </a:p>
        </p:txBody>
      </p:sp>
    </p:spTree>
    <p:extLst>
      <p:ext uri="{BB962C8B-B14F-4D97-AF65-F5344CB8AC3E}">
        <p14:creationId xmlns:p14="http://schemas.microsoft.com/office/powerpoint/2010/main" val="14313388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対象｜</a:t>
            </a:r>
            <a:r>
              <a:rPr lang="ja-JP" altLang="en-US" dirty="0" smtClean="0"/>
              <a:t>霞ヶ浦総合公園</a:t>
            </a:r>
            <a:endParaRPr kumimoji="1" lang="ja-JP" altLang="en-US" dirty="0"/>
          </a:p>
        </p:txBody>
      </p:sp>
      <p:sp>
        <p:nvSpPr>
          <p:cNvPr id="12" name="角丸四角形 11"/>
          <p:cNvSpPr/>
          <p:nvPr/>
        </p:nvSpPr>
        <p:spPr>
          <a:xfrm>
            <a:off x="344558" y="1758462"/>
            <a:ext cx="8454886" cy="2260879"/>
          </a:xfrm>
          <a:prstGeom prst="roundRect">
            <a:avLst>
              <a:gd name="adj" fmla="val 9756"/>
            </a:avLst>
          </a:prstGeom>
          <a:solidFill>
            <a:schemeClr val="bg1"/>
          </a:solidFill>
          <a:ln w="57150">
            <a:solidFill>
              <a:srgbClr val="FBE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000" u="sng" dirty="0" smtClean="0">
                <a:solidFill>
                  <a:srgbClr val="965F16"/>
                </a:solidFill>
              </a:rPr>
              <a:t>■</a:t>
            </a:r>
            <a:r>
              <a:rPr lang="ja-JP" altLang="en-US" sz="3000" u="sng" dirty="0">
                <a:solidFill>
                  <a:srgbClr val="965F16"/>
                </a:solidFill>
              </a:rPr>
              <a:t>愛着形成</a:t>
            </a:r>
            <a:endParaRPr lang="en-US" altLang="ja-JP" sz="3000" u="sng" dirty="0">
              <a:solidFill>
                <a:srgbClr val="965F16"/>
              </a:solidFill>
            </a:endParaRPr>
          </a:p>
          <a:p>
            <a:r>
              <a:rPr lang="ja-JP" altLang="en-US" sz="2400" dirty="0" smtClean="0">
                <a:solidFill>
                  <a:srgbClr val="965F16"/>
                </a:solidFill>
              </a:rPr>
              <a:t>・</a:t>
            </a:r>
            <a:r>
              <a:rPr lang="ja-JP" altLang="en-US" sz="3000" b="1" dirty="0" smtClean="0">
                <a:solidFill>
                  <a:srgbClr val="965F16"/>
                </a:solidFill>
              </a:rPr>
              <a:t>「公園</a:t>
            </a:r>
            <a:r>
              <a:rPr lang="ja-JP" altLang="en-US" sz="3000" b="1" dirty="0">
                <a:solidFill>
                  <a:srgbClr val="965F16"/>
                </a:solidFill>
              </a:rPr>
              <a:t>」</a:t>
            </a:r>
            <a:r>
              <a:rPr lang="ja-JP" altLang="en-US" sz="2400" dirty="0" smtClean="0">
                <a:solidFill>
                  <a:srgbClr val="965F16"/>
                </a:solidFill>
              </a:rPr>
              <a:t>の</a:t>
            </a:r>
            <a:r>
              <a:rPr lang="ja-JP" altLang="en-US" sz="2400" dirty="0">
                <a:solidFill>
                  <a:srgbClr val="965F16"/>
                </a:solidFill>
              </a:rPr>
              <a:t>接触</a:t>
            </a:r>
            <a:r>
              <a:rPr lang="ja-JP" altLang="en-US" sz="2400" dirty="0" smtClean="0">
                <a:solidFill>
                  <a:srgbClr val="965F16"/>
                </a:solidFill>
              </a:rPr>
              <a:t>は地域愛着の向上に繋がる</a:t>
            </a:r>
            <a:endParaRPr lang="en-US" altLang="ja-JP" sz="2400" dirty="0" smtClean="0">
              <a:solidFill>
                <a:srgbClr val="965F16"/>
              </a:solidFill>
            </a:endParaRPr>
          </a:p>
          <a:p>
            <a:pPr algn="r"/>
            <a:r>
              <a:rPr lang="ja-JP" altLang="en-US" sz="1500" dirty="0" smtClean="0">
                <a:solidFill>
                  <a:srgbClr val="965F16"/>
                </a:solidFill>
              </a:rPr>
              <a:t>鈴木・藤井 </a:t>
            </a:r>
            <a:r>
              <a:rPr lang="en-US" altLang="ja-JP" sz="1500" dirty="0" smtClean="0">
                <a:solidFill>
                  <a:srgbClr val="965F16"/>
                </a:solidFill>
              </a:rPr>
              <a:t>(</a:t>
            </a:r>
            <a:r>
              <a:rPr lang="en-US" altLang="ja-JP" sz="1500" dirty="0">
                <a:solidFill>
                  <a:srgbClr val="965F16"/>
                </a:solidFill>
              </a:rPr>
              <a:t>2008</a:t>
            </a:r>
            <a:r>
              <a:rPr lang="en-US" altLang="ja-JP" sz="1500" dirty="0" smtClean="0">
                <a:solidFill>
                  <a:srgbClr val="965F16"/>
                </a:solidFill>
              </a:rPr>
              <a:t>)</a:t>
            </a:r>
            <a:endParaRPr lang="en-US" altLang="ja-JP" sz="1500" dirty="0">
              <a:solidFill>
                <a:srgbClr val="965F16"/>
              </a:solidFill>
            </a:endParaRPr>
          </a:p>
        </p:txBody>
      </p:sp>
      <p:sp>
        <p:nvSpPr>
          <p:cNvPr id="13" name="角丸四角形 12"/>
          <p:cNvSpPr/>
          <p:nvPr/>
        </p:nvSpPr>
        <p:spPr>
          <a:xfrm>
            <a:off x="344558" y="4310743"/>
            <a:ext cx="8454885" cy="2059911"/>
          </a:xfrm>
          <a:prstGeom prst="roundRect">
            <a:avLst>
              <a:gd name="adj" fmla="val 9756"/>
            </a:avLst>
          </a:prstGeom>
          <a:solidFill>
            <a:schemeClr val="bg1"/>
          </a:solidFill>
          <a:ln w="57150">
            <a:solidFill>
              <a:srgbClr val="FBE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000" u="sng" dirty="0" smtClean="0">
                <a:solidFill>
                  <a:srgbClr val="965F16"/>
                </a:solidFill>
              </a:rPr>
              <a:t>■満足度調査</a:t>
            </a:r>
            <a:r>
              <a:rPr lang="en-US" altLang="ja-JP" sz="2000" dirty="0">
                <a:solidFill>
                  <a:srgbClr val="965F16"/>
                </a:solidFill>
              </a:rPr>
              <a:t>(</a:t>
            </a:r>
            <a:r>
              <a:rPr lang="ja-JP" altLang="en-US" sz="2000" dirty="0">
                <a:solidFill>
                  <a:srgbClr val="965F16"/>
                </a:solidFill>
              </a:rPr>
              <a:t>平成</a:t>
            </a:r>
            <a:r>
              <a:rPr lang="en-US" altLang="ja-JP" sz="2000" dirty="0">
                <a:solidFill>
                  <a:srgbClr val="965F16"/>
                </a:solidFill>
              </a:rPr>
              <a:t>27</a:t>
            </a:r>
            <a:r>
              <a:rPr lang="ja-JP" altLang="en-US" sz="2000" dirty="0">
                <a:solidFill>
                  <a:srgbClr val="965F16"/>
                </a:solidFill>
              </a:rPr>
              <a:t>年度市民満足度</a:t>
            </a:r>
            <a:r>
              <a:rPr lang="ja-JP" altLang="en-US" sz="2000" dirty="0" smtClean="0">
                <a:solidFill>
                  <a:srgbClr val="965F16"/>
                </a:solidFill>
              </a:rPr>
              <a:t>調査</a:t>
            </a:r>
            <a:r>
              <a:rPr lang="en-US" altLang="ja-JP" sz="2000" dirty="0" smtClean="0">
                <a:solidFill>
                  <a:srgbClr val="965F16"/>
                </a:solidFill>
              </a:rPr>
              <a:t>)</a:t>
            </a:r>
            <a:endParaRPr lang="en-US" altLang="ja-JP" sz="3000" u="sng" dirty="0" smtClean="0">
              <a:solidFill>
                <a:srgbClr val="965F16"/>
              </a:solidFill>
            </a:endParaRPr>
          </a:p>
          <a:p>
            <a:r>
              <a:rPr lang="ja-JP" altLang="en-US" sz="2400" dirty="0" smtClean="0">
                <a:solidFill>
                  <a:srgbClr val="965F16"/>
                </a:solidFill>
              </a:rPr>
              <a:t>・土浦市の「資源」は？</a:t>
            </a:r>
            <a:endParaRPr lang="ja-JP" altLang="en-US" sz="2400" dirty="0">
              <a:solidFill>
                <a:srgbClr val="965F16"/>
              </a:solidFill>
            </a:endParaRPr>
          </a:p>
          <a:p>
            <a:r>
              <a:rPr lang="ja-JP" altLang="en-US" sz="2400" dirty="0">
                <a:solidFill>
                  <a:srgbClr val="965F16"/>
                </a:solidFill>
              </a:rPr>
              <a:t>  </a:t>
            </a:r>
            <a:r>
              <a:rPr lang="en-US" altLang="ja-JP" sz="2400" dirty="0">
                <a:solidFill>
                  <a:srgbClr val="965F16"/>
                </a:solidFill>
              </a:rPr>
              <a:t>1</a:t>
            </a:r>
            <a:r>
              <a:rPr lang="ja-JP" altLang="en-US" sz="2400" dirty="0">
                <a:solidFill>
                  <a:srgbClr val="965F16"/>
                </a:solidFill>
              </a:rPr>
              <a:t>位</a:t>
            </a:r>
            <a:r>
              <a:rPr lang="ja-JP" altLang="en-US" sz="2400" dirty="0" smtClean="0">
                <a:solidFill>
                  <a:srgbClr val="965F16"/>
                </a:solidFill>
              </a:rPr>
              <a:t>：</a:t>
            </a:r>
            <a:r>
              <a:rPr lang="ja-JP" altLang="en-US" sz="3000" b="1" dirty="0">
                <a:solidFill>
                  <a:srgbClr val="965F16"/>
                </a:solidFill>
              </a:rPr>
              <a:t>霞ヶ浦</a:t>
            </a:r>
            <a:r>
              <a:rPr lang="ja-JP" altLang="en-US" sz="2400" dirty="0">
                <a:solidFill>
                  <a:srgbClr val="965F16"/>
                </a:solidFill>
              </a:rPr>
              <a:t>　　</a:t>
            </a:r>
            <a:r>
              <a:rPr lang="en-US" altLang="ja-JP" sz="2400" dirty="0" smtClean="0">
                <a:solidFill>
                  <a:srgbClr val="965F16"/>
                </a:solidFill>
              </a:rPr>
              <a:t>5</a:t>
            </a:r>
            <a:r>
              <a:rPr lang="ja-JP" altLang="en-US" sz="2400" dirty="0" smtClean="0">
                <a:solidFill>
                  <a:srgbClr val="965F16"/>
                </a:solidFill>
              </a:rPr>
              <a:t>位：</a:t>
            </a:r>
            <a:r>
              <a:rPr lang="ja-JP" altLang="en-US" sz="3000" b="1" dirty="0" smtClean="0">
                <a:solidFill>
                  <a:srgbClr val="965F16"/>
                </a:solidFill>
              </a:rPr>
              <a:t>霞ヶ浦総合公園</a:t>
            </a:r>
            <a:endParaRPr lang="ja-JP" altLang="en-US" sz="3000" b="1" dirty="0">
              <a:solidFill>
                <a:srgbClr val="965F16"/>
              </a:solidFill>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9565" y="1868991"/>
            <a:ext cx="1882258" cy="1306288"/>
          </a:xfrm>
          <a:prstGeom prst="rect">
            <a:avLst/>
          </a:prstGeom>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3575" y="4570794"/>
            <a:ext cx="1777067" cy="1643787"/>
          </a:xfrm>
          <a:prstGeom prst="rect">
            <a:avLst/>
          </a:prstGeom>
        </p:spPr>
      </p:pic>
    </p:spTree>
    <p:extLst>
      <p:ext uri="{BB962C8B-B14F-4D97-AF65-F5344CB8AC3E}">
        <p14:creationId xmlns:p14="http://schemas.microsoft.com/office/powerpoint/2010/main" val="38016114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a:xfrm>
            <a:off x="371061" y="1349115"/>
            <a:ext cx="8362122" cy="5267585"/>
          </a:xfrm>
          <a:prstGeom prst="roundRect">
            <a:avLst>
              <a:gd name="adj" fmla="val 9756"/>
            </a:avLst>
          </a:prstGeom>
          <a:solidFill>
            <a:schemeClr val="bg1"/>
          </a:solidFill>
          <a:ln w="57150">
            <a:solidFill>
              <a:srgbClr val="FEC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dirty="0" smtClean="0">
                <a:solidFill>
                  <a:srgbClr val="965F16"/>
                </a:solidFill>
              </a:rPr>
              <a:t>・市内最大級の総合公園</a:t>
            </a:r>
            <a:endParaRPr lang="en-US" altLang="ja-JP" sz="2200" dirty="0" smtClean="0">
              <a:solidFill>
                <a:srgbClr val="965F16"/>
              </a:solidFill>
            </a:endParaRPr>
          </a:p>
          <a:p>
            <a:r>
              <a:rPr lang="ja-JP" altLang="en-US" sz="2200" dirty="0" smtClean="0">
                <a:solidFill>
                  <a:srgbClr val="965F16"/>
                </a:solidFill>
              </a:rPr>
              <a:t>・スポーツ施設完備</a:t>
            </a:r>
            <a:endParaRPr lang="en-US" altLang="ja-JP" sz="2200" dirty="0" smtClean="0">
              <a:solidFill>
                <a:srgbClr val="965F16"/>
              </a:solidFill>
            </a:endParaRPr>
          </a:p>
          <a:p>
            <a:r>
              <a:rPr lang="ja-JP" altLang="en-US" sz="2200" dirty="0" smtClean="0">
                <a:solidFill>
                  <a:srgbClr val="965F16"/>
                </a:solidFill>
              </a:rPr>
              <a:t>・豊かな植生</a:t>
            </a:r>
            <a:endParaRPr lang="en-US" altLang="ja-JP" sz="2200" dirty="0" smtClean="0">
              <a:solidFill>
                <a:srgbClr val="965F16"/>
              </a:solidFill>
            </a:endParaRPr>
          </a:p>
          <a:p>
            <a:endParaRPr lang="en-US" altLang="ja-JP" sz="2200" dirty="0">
              <a:solidFill>
                <a:srgbClr val="965F16"/>
              </a:solidFill>
            </a:endParaRPr>
          </a:p>
          <a:p>
            <a:r>
              <a:rPr lang="ja-JP" altLang="en-US" sz="2200" dirty="0">
                <a:solidFill>
                  <a:srgbClr val="965F16"/>
                </a:solidFill>
              </a:rPr>
              <a:t>・公園内で霞ヶ浦を見渡せるのは人工砂浜のみ</a:t>
            </a:r>
          </a:p>
          <a:p>
            <a:r>
              <a:rPr lang="ja-JP" altLang="en-US" sz="2200" dirty="0">
                <a:solidFill>
                  <a:srgbClr val="965F16"/>
                </a:solidFill>
              </a:rPr>
              <a:t>→霞ヶ浦を見渡せる場所が限定されている</a:t>
            </a:r>
            <a:r>
              <a:rPr lang="en-US" altLang="ja-JP" sz="2200" dirty="0">
                <a:solidFill>
                  <a:srgbClr val="965F16"/>
                </a:solidFill>
              </a:rPr>
              <a:t>…</a:t>
            </a:r>
          </a:p>
          <a:p>
            <a:endParaRPr lang="en-US" altLang="ja-JP" sz="2400" dirty="0">
              <a:solidFill>
                <a:srgbClr val="965F16"/>
              </a:solidFill>
            </a:endParaRPr>
          </a:p>
          <a:p>
            <a:endParaRPr lang="en-US" altLang="ja-JP" sz="2400" dirty="0" smtClean="0">
              <a:solidFill>
                <a:srgbClr val="965F16"/>
              </a:solidFill>
            </a:endParaRPr>
          </a:p>
          <a:p>
            <a:endParaRPr lang="en-US" altLang="ja-JP" sz="2400" dirty="0">
              <a:solidFill>
                <a:srgbClr val="965F16"/>
              </a:solidFill>
            </a:endParaRPr>
          </a:p>
          <a:p>
            <a:endParaRPr lang="en-US" altLang="ja-JP" sz="2400" dirty="0" smtClean="0">
              <a:solidFill>
                <a:srgbClr val="965F16"/>
              </a:solidFill>
            </a:endParaRPr>
          </a:p>
          <a:p>
            <a:endParaRPr lang="en-US" altLang="ja-JP" sz="2400" dirty="0" smtClean="0">
              <a:solidFill>
                <a:srgbClr val="965F16"/>
              </a:solidFill>
            </a:endParaRPr>
          </a:p>
          <a:p>
            <a:endParaRPr lang="ja-JP" altLang="en-US" sz="2400" dirty="0" smtClean="0">
              <a:solidFill>
                <a:srgbClr val="965F16"/>
              </a:solidFill>
            </a:endParaRPr>
          </a:p>
        </p:txBody>
      </p:sp>
      <p:sp>
        <p:nvSpPr>
          <p:cNvPr id="2" name="タイトル 1"/>
          <p:cNvSpPr>
            <a:spLocks noGrp="1"/>
          </p:cNvSpPr>
          <p:nvPr>
            <p:ph type="title"/>
          </p:nvPr>
        </p:nvSpPr>
        <p:spPr/>
        <p:txBody>
          <a:bodyPr/>
          <a:lstStyle/>
          <a:p>
            <a:r>
              <a:rPr kumimoji="1" lang="ja-JP" altLang="en-US" dirty="0" smtClean="0"/>
              <a:t>現状</a:t>
            </a:r>
            <a:endParaRPr kumimoji="1" lang="ja-JP" altLang="en-US" dirty="0"/>
          </a:p>
        </p:txBody>
      </p:sp>
      <p:sp>
        <p:nvSpPr>
          <p:cNvPr id="9" name="正方形/長方形 8"/>
          <p:cNvSpPr/>
          <p:nvPr/>
        </p:nvSpPr>
        <p:spPr>
          <a:xfrm>
            <a:off x="969619" y="6068437"/>
            <a:ext cx="3367431" cy="246221"/>
          </a:xfrm>
          <a:prstGeom prst="rect">
            <a:avLst/>
          </a:prstGeom>
        </p:spPr>
        <p:txBody>
          <a:bodyPr wrap="square">
            <a:spAutoFit/>
          </a:bodyPr>
          <a:lstStyle/>
          <a:p>
            <a:r>
              <a:rPr lang="en-US" altLang="ja-JP" sz="1000" dirty="0" smtClean="0">
                <a:solidFill>
                  <a:prstClr val="white"/>
                </a:solidFill>
              </a:rPr>
              <a:t>12/8</a:t>
            </a:r>
            <a:r>
              <a:rPr lang="ja-JP" altLang="en-US" sz="1000" dirty="0" smtClean="0">
                <a:solidFill>
                  <a:prstClr val="white"/>
                </a:solidFill>
              </a:rPr>
              <a:t>班員撮影</a:t>
            </a:r>
            <a:endParaRPr lang="ja-JP" altLang="en-US" sz="1000" dirty="0">
              <a:solidFill>
                <a:prstClr val="white"/>
              </a:solidFill>
            </a:endParaRPr>
          </a:p>
        </p:txBody>
      </p:sp>
      <p:sp>
        <p:nvSpPr>
          <p:cNvPr id="5" name="テキスト ボックス 4"/>
          <p:cNvSpPr txBox="1"/>
          <p:nvPr/>
        </p:nvSpPr>
        <p:spPr>
          <a:xfrm>
            <a:off x="6213979" y="6307160"/>
            <a:ext cx="2264961" cy="276999"/>
          </a:xfrm>
          <a:prstGeom prst="rect">
            <a:avLst/>
          </a:prstGeom>
          <a:noFill/>
        </p:spPr>
        <p:txBody>
          <a:bodyPr wrap="square" rtlCol="0">
            <a:spAutoFit/>
          </a:bodyPr>
          <a:lstStyle/>
          <a:p>
            <a:r>
              <a:rPr kumimoji="1" lang="ja-JP" altLang="en-US" sz="1200" dirty="0" smtClean="0">
                <a:solidFill>
                  <a:prstClr val="black"/>
                </a:solidFill>
              </a:rPr>
              <a:t>霞ヶ浦総合公園 園内一覧より</a:t>
            </a:r>
            <a:endParaRPr kumimoji="1" lang="en-US" altLang="ja-JP" sz="1200" dirty="0" smtClean="0">
              <a:solidFill>
                <a:prstClr val="black"/>
              </a:solidFill>
            </a:endParaRPr>
          </a:p>
        </p:txBody>
      </p:sp>
      <p:pic>
        <p:nvPicPr>
          <p:cNvPr id="11" name="図 10"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038" y="4044690"/>
            <a:ext cx="7810167" cy="2191417"/>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6110" y="1470519"/>
            <a:ext cx="2311121" cy="1730771"/>
          </a:xfrm>
          <a:prstGeom prst="ellipse">
            <a:avLst/>
          </a:prstGeom>
          <a:ln>
            <a:noFill/>
          </a:ln>
          <a:effectLst>
            <a:softEdge rad="112500"/>
          </a:effectLst>
        </p:spPr>
      </p:pic>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7036" y="4040105"/>
            <a:ext cx="1358900" cy="1358900"/>
          </a:xfrm>
          <a:prstGeom prst="rect">
            <a:avLst/>
          </a:prstGeom>
        </p:spPr>
      </p:pic>
      <p:sp>
        <p:nvSpPr>
          <p:cNvPr id="16" name="線吹き出し 1 (枠付き) 15"/>
          <p:cNvSpPr/>
          <p:nvPr/>
        </p:nvSpPr>
        <p:spPr>
          <a:xfrm>
            <a:off x="762188" y="5707514"/>
            <a:ext cx="1527350" cy="340111"/>
          </a:xfrm>
          <a:prstGeom prst="borderCallout1">
            <a:avLst>
              <a:gd name="adj1" fmla="val -5194"/>
              <a:gd name="adj2" fmla="val 40627"/>
              <a:gd name="adj3" fmla="val -161302"/>
              <a:gd name="adj4" fmla="val 76526"/>
            </a:avLst>
          </a:prstGeom>
          <a:solidFill>
            <a:srgbClr val="965F16"/>
          </a:solidFill>
          <a:ln w="38100">
            <a:solidFill>
              <a:srgbClr val="965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prstClr val="white"/>
                </a:solidFill>
              </a:rPr>
              <a:t>人工砂浜</a:t>
            </a:r>
            <a:endParaRPr kumimoji="1" lang="ja-JP" altLang="en-US" sz="2000" b="1" dirty="0">
              <a:solidFill>
                <a:prstClr val="white"/>
              </a:solidFill>
            </a:endParaRPr>
          </a:p>
        </p:txBody>
      </p:sp>
      <p:sp>
        <p:nvSpPr>
          <p:cNvPr id="4" name="フリーフォーム 3"/>
          <p:cNvSpPr/>
          <p:nvPr/>
        </p:nvSpPr>
        <p:spPr>
          <a:xfrm>
            <a:off x="2381459" y="4719555"/>
            <a:ext cx="4715577" cy="776893"/>
          </a:xfrm>
          <a:custGeom>
            <a:avLst/>
            <a:gdLst>
              <a:gd name="connsiteX0" fmla="*/ 0 w 4715577"/>
              <a:gd name="connsiteY0" fmla="*/ 204137 h 776893"/>
              <a:gd name="connsiteX1" fmla="*/ 130629 w 4715577"/>
              <a:gd name="connsiteY1" fmla="*/ 103654 h 776893"/>
              <a:gd name="connsiteX2" fmla="*/ 452176 w 4715577"/>
              <a:gd name="connsiteY2" fmla="*/ 33315 h 776893"/>
              <a:gd name="connsiteX3" fmla="*/ 944545 w 4715577"/>
              <a:gd name="connsiteY3" fmla="*/ 3170 h 776893"/>
              <a:gd name="connsiteX4" fmla="*/ 2411605 w 4715577"/>
              <a:gd name="connsiteY4" fmla="*/ 3170 h 776893"/>
              <a:gd name="connsiteX5" fmla="*/ 3125038 w 4715577"/>
              <a:gd name="connsiteY5" fmla="*/ 23267 h 776893"/>
              <a:gd name="connsiteX6" fmla="*/ 3888712 w 4715577"/>
              <a:gd name="connsiteY6" fmla="*/ 63460 h 776893"/>
              <a:gd name="connsiteX7" fmla="*/ 4290646 w 4715577"/>
              <a:gd name="connsiteY7" fmla="*/ 123750 h 776893"/>
              <a:gd name="connsiteX8" fmla="*/ 4551904 w 4715577"/>
              <a:gd name="connsiteY8" fmla="*/ 224234 h 776893"/>
              <a:gd name="connsiteX9" fmla="*/ 4682532 w 4715577"/>
              <a:gd name="connsiteY9" fmla="*/ 354863 h 776893"/>
              <a:gd name="connsiteX10" fmla="*/ 4712677 w 4715577"/>
              <a:gd name="connsiteY10" fmla="*/ 646265 h 776893"/>
              <a:gd name="connsiteX11" fmla="*/ 4712677 w 4715577"/>
              <a:gd name="connsiteY11" fmla="*/ 776893 h 77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15577" h="776893">
                <a:moveTo>
                  <a:pt x="0" y="204137"/>
                </a:moveTo>
                <a:cubicBezTo>
                  <a:pt x="27633" y="168130"/>
                  <a:pt x="55266" y="132124"/>
                  <a:pt x="130629" y="103654"/>
                </a:cubicBezTo>
                <a:cubicBezTo>
                  <a:pt x="205992" y="75184"/>
                  <a:pt x="316523" y="50062"/>
                  <a:pt x="452176" y="33315"/>
                </a:cubicBezTo>
                <a:cubicBezTo>
                  <a:pt x="587829" y="16568"/>
                  <a:pt x="617974" y="8194"/>
                  <a:pt x="944545" y="3170"/>
                </a:cubicBezTo>
                <a:cubicBezTo>
                  <a:pt x="1271116" y="-1854"/>
                  <a:pt x="2048190" y="-179"/>
                  <a:pt x="2411605" y="3170"/>
                </a:cubicBezTo>
                <a:cubicBezTo>
                  <a:pt x="2775020" y="6519"/>
                  <a:pt x="2878854" y="13219"/>
                  <a:pt x="3125038" y="23267"/>
                </a:cubicBezTo>
                <a:cubicBezTo>
                  <a:pt x="3371222" y="33315"/>
                  <a:pt x="3694444" y="46713"/>
                  <a:pt x="3888712" y="63460"/>
                </a:cubicBezTo>
                <a:cubicBezTo>
                  <a:pt x="4082980" y="80207"/>
                  <a:pt x="4180114" y="96954"/>
                  <a:pt x="4290646" y="123750"/>
                </a:cubicBezTo>
                <a:cubicBezTo>
                  <a:pt x="4401178" y="150546"/>
                  <a:pt x="4486590" y="185715"/>
                  <a:pt x="4551904" y="224234"/>
                </a:cubicBezTo>
                <a:cubicBezTo>
                  <a:pt x="4617218" y="262753"/>
                  <a:pt x="4655737" y="284525"/>
                  <a:pt x="4682532" y="354863"/>
                </a:cubicBezTo>
                <a:cubicBezTo>
                  <a:pt x="4709327" y="425201"/>
                  <a:pt x="4707653" y="575927"/>
                  <a:pt x="4712677" y="646265"/>
                </a:cubicBezTo>
                <a:cubicBezTo>
                  <a:pt x="4717701" y="716603"/>
                  <a:pt x="4715189" y="746748"/>
                  <a:pt x="4712677" y="776893"/>
                </a:cubicBezTo>
              </a:path>
            </a:pathLst>
          </a:custGeom>
          <a:no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658766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提案</a:t>
            </a:r>
            <a:endParaRPr kumimoji="1" lang="ja-JP" altLang="en-US" dirty="0"/>
          </a:p>
        </p:txBody>
      </p:sp>
      <p:pic>
        <p:nvPicPr>
          <p:cNvPr id="5" name="図 4"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2920" y="0"/>
            <a:ext cx="4934661" cy="8441754"/>
          </a:xfrm>
          <a:prstGeom prst="rect">
            <a:avLst/>
          </a:prstGeom>
          <a:scene3d>
            <a:camera prst="orthographicFront">
              <a:rot lat="0" lon="0" rev="5400000"/>
            </a:camera>
            <a:lightRig rig="threePt" dir="t"/>
          </a:scene3d>
        </p:spPr>
      </p:pic>
      <p:sp>
        <p:nvSpPr>
          <p:cNvPr id="6" name="正方形/長方形 5"/>
          <p:cNvSpPr/>
          <p:nvPr/>
        </p:nvSpPr>
        <p:spPr>
          <a:xfrm>
            <a:off x="628650" y="1464352"/>
            <a:ext cx="7886700" cy="779489"/>
          </a:xfrm>
          <a:prstGeom prst="rect">
            <a:avLst/>
          </a:prstGeom>
          <a:solidFill>
            <a:srgbClr val="FEC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prstClr val="white"/>
                </a:solidFill>
              </a:rPr>
              <a:t>湖畔に</a:t>
            </a:r>
            <a:r>
              <a:rPr lang="ja-JP" altLang="en-US" sz="3200" dirty="0">
                <a:solidFill>
                  <a:srgbClr val="965F16"/>
                </a:solidFill>
              </a:rPr>
              <a:t>デッキ・水上テラス</a:t>
            </a:r>
            <a:r>
              <a:rPr lang="ja-JP" altLang="en-US" sz="3200" dirty="0">
                <a:solidFill>
                  <a:prstClr val="white"/>
                </a:solidFill>
              </a:rPr>
              <a:t>を整備</a:t>
            </a:r>
          </a:p>
        </p:txBody>
      </p:sp>
    </p:spTree>
    <p:extLst>
      <p:ext uri="{BB962C8B-B14F-4D97-AF65-F5344CB8AC3E}">
        <p14:creationId xmlns:p14="http://schemas.microsoft.com/office/powerpoint/2010/main" val="35243016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2920" y="0"/>
            <a:ext cx="4934661" cy="8441754"/>
          </a:xfrm>
          <a:prstGeom prst="rect">
            <a:avLst/>
          </a:prstGeom>
          <a:scene3d>
            <a:camera prst="orthographicFront">
              <a:rot lat="0" lon="0" rev="5400000"/>
            </a:camera>
            <a:lightRig rig="threePt" dir="t"/>
          </a:scene3d>
        </p:spPr>
      </p:pic>
      <p:sp>
        <p:nvSpPr>
          <p:cNvPr id="2" name="タイトル 1"/>
          <p:cNvSpPr>
            <a:spLocks noGrp="1"/>
          </p:cNvSpPr>
          <p:nvPr>
            <p:ph type="title"/>
          </p:nvPr>
        </p:nvSpPr>
        <p:spPr/>
        <p:txBody>
          <a:bodyPr/>
          <a:lstStyle/>
          <a:p>
            <a:r>
              <a:rPr kumimoji="1" lang="ja-JP" altLang="en-US" dirty="0" smtClean="0"/>
              <a:t>提案</a:t>
            </a:r>
            <a:endParaRPr kumimoji="1" lang="ja-JP" altLang="en-US" dirty="0"/>
          </a:p>
        </p:txBody>
      </p:sp>
      <p:sp>
        <p:nvSpPr>
          <p:cNvPr id="16" name="フローチャート: 処理 15"/>
          <p:cNvSpPr/>
          <p:nvPr/>
        </p:nvSpPr>
        <p:spPr>
          <a:xfrm rot="21296144">
            <a:off x="3152423" y="3809158"/>
            <a:ext cx="1260000" cy="144000"/>
          </a:xfrm>
          <a:prstGeom prst="flowChartProcess">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ローチャート: 処理 18"/>
          <p:cNvSpPr/>
          <p:nvPr/>
        </p:nvSpPr>
        <p:spPr>
          <a:xfrm rot="20660735">
            <a:off x="1888179" y="4044779"/>
            <a:ext cx="1296000" cy="144000"/>
          </a:xfrm>
          <a:prstGeom prst="flowChartProcess">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ローチャート: 処理 20"/>
          <p:cNvSpPr/>
          <p:nvPr/>
        </p:nvSpPr>
        <p:spPr>
          <a:xfrm rot="18355934">
            <a:off x="1282105" y="4532720"/>
            <a:ext cx="846000" cy="144000"/>
          </a:xfrm>
          <a:prstGeom prst="flowChartProcess">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ローチャート: 処理 21"/>
          <p:cNvSpPr/>
          <p:nvPr/>
        </p:nvSpPr>
        <p:spPr>
          <a:xfrm rot="2798801">
            <a:off x="4265627" y="3875225"/>
            <a:ext cx="396000" cy="144000"/>
          </a:xfrm>
          <a:prstGeom prst="flowChartProcess">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弦 26"/>
          <p:cNvSpPr/>
          <p:nvPr/>
        </p:nvSpPr>
        <p:spPr>
          <a:xfrm rot="5733450">
            <a:off x="1962369" y="3360658"/>
            <a:ext cx="1104353" cy="1118032"/>
          </a:xfrm>
          <a:prstGeom prst="chord">
            <a:avLst>
              <a:gd name="adj1" fmla="val 3294652"/>
              <a:gd name="adj2" fmla="val 1577228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正方形/長方形 29"/>
          <p:cNvSpPr/>
          <p:nvPr/>
        </p:nvSpPr>
        <p:spPr>
          <a:xfrm rot="669476">
            <a:off x="1918686" y="3802411"/>
            <a:ext cx="156419" cy="530759"/>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rot="19014319">
            <a:off x="2957548" y="3596175"/>
            <a:ext cx="160703" cy="392236"/>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628650" y="1464352"/>
            <a:ext cx="7886700" cy="779489"/>
          </a:xfrm>
          <a:prstGeom prst="rect">
            <a:avLst/>
          </a:prstGeom>
          <a:solidFill>
            <a:srgbClr val="FEC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prstClr val="white"/>
                </a:solidFill>
              </a:rPr>
              <a:t>湖畔に</a:t>
            </a:r>
            <a:r>
              <a:rPr lang="ja-JP" altLang="en-US" sz="3200" dirty="0">
                <a:solidFill>
                  <a:srgbClr val="965F16"/>
                </a:solidFill>
              </a:rPr>
              <a:t>デッキ・水上テラス</a:t>
            </a:r>
            <a:r>
              <a:rPr lang="ja-JP" altLang="en-US" sz="3200" dirty="0">
                <a:solidFill>
                  <a:prstClr val="white"/>
                </a:solidFill>
              </a:rPr>
              <a:t>を整備</a:t>
            </a:r>
          </a:p>
        </p:txBody>
      </p:sp>
      <p:sp>
        <p:nvSpPr>
          <p:cNvPr id="13" name="円/楕円 12"/>
          <p:cNvSpPr/>
          <p:nvPr/>
        </p:nvSpPr>
        <p:spPr>
          <a:xfrm>
            <a:off x="437983" y="3155710"/>
            <a:ext cx="5421086" cy="657501"/>
          </a:xfrm>
          <a:prstGeom prst="ellipse">
            <a:avLst/>
          </a:prstGeom>
          <a:solidFill>
            <a:srgbClr val="00B050">
              <a:alpha val="91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t>デッキ・水上テラス</a:t>
            </a:r>
            <a:endParaRPr kumimoji="1" lang="ja-JP" altLang="en-US" sz="2800" b="1" dirty="0"/>
          </a:p>
        </p:txBody>
      </p:sp>
    </p:spTree>
    <p:extLst>
      <p:ext uri="{BB962C8B-B14F-4D97-AF65-F5344CB8AC3E}">
        <p14:creationId xmlns:p14="http://schemas.microsoft.com/office/powerpoint/2010/main" val="154640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1" grpId="0" animBg="1"/>
      <p:bldP spid="22" grpId="0" animBg="1"/>
      <p:bldP spid="27" grpId="0" animBg="1"/>
      <p:bldP spid="30" grpId="0" animBg="1"/>
      <p:bldP spid="32"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具体案</a:t>
            </a:r>
            <a:endParaRPr kumimoji="1" lang="ja-JP" altLang="en-US" dirty="0"/>
          </a:p>
        </p:txBody>
      </p:sp>
      <p:pic>
        <p:nvPicPr>
          <p:cNvPr id="1025" name="Picture 1" descr="神奈川県横須賀市浦賀3丁目　売マンション"/>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3719" y="1436912"/>
            <a:ext cx="4300151" cy="2866767"/>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341" y="3250012"/>
            <a:ext cx="3842453" cy="3382713"/>
          </a:xfrm>
          <a:prstGeom prst="rect">
            <a:avLst/>
          </a:prstGeom>
        </p:spPr>
      </p:pic>
      <p:sp>
        <p:nvSpPr>
          <p:cNvPr id="9" name="左カーブ矢印 8"/>
          <p:cNvSpPr/>
          <p:nvPr/>
        </p:nvSpPr>
        <p:spPr>
          <a:xfrm rot="20936927">
            <a:off x="2458302" y="3294978"/>
            <a:ext cx="1220137" cy="3205064"/>
          </a:xfrm>
          <a:prstGeom prst="curvedLeftArrow">
            <a:avLst>
              <a:gd name="adj1" fmla="val 25000"/>
              <a:gd name="adj2" fmla="val 59028"/>
              <a:gd name="adj3" fmla="val 31569"/>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6307" y="4301837"/>
            <a:ext cx="1251220" cy="1038512"/>
          </a:xfrm>
          <a:prstGeom prst="rect">
            <a:avLst/>
          </a:prstGeom>
        </p:spPr>
      </p:pic>
      <p:sp>
        <p:nvSpPr>
          <p:cNvPr id="11" name="正方形/長方形 10"/>
          <p:cNvSpPr/>
          <p:nvPr/>
        </p:nvSpPr>
        <p:spPr>
          <a:xfrm>
            <a:off x="445340" y="1436913"/>
            <a:ext cx="3842453" cy="1618006"/>
          </a:xfrm>
          <a:prstGeom prst="rect">
            <a:avLst/>
          </a:prstGeom>
          <a:noFill/>
          <a:ln w="57150">
            <a:solidFill>
              <a:srgbClr val="FBE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dirty="0" smtClean="0">
                <a:solidFill>
                  <a:srgbClr val="965F16"/>
                </a:solidFill>
              </a:rPr>
              <a:t>○</a:t>
            </a:r>
            <a:r>
              <a:rPr lang="ja-JP" altLang="en-US" sz="2200" u="sng" dirty="0" smtClean="0">
                <a:solidFill>
                  <a:srgbClr val="965F16"/>
                </a:solidFill>
              </a:rPr>
              <a:t>デッキ</a:t>
            </a:r>
            <a:r>
              <a:rPr lang="ja-JP" altLang="en-US" sz="2200" u="sng" dirty="0">
                <a:solidFill>
                  <a:srgbClr val="965F16"/>
                </a:solidFill>
              </a:rPr>
              <a:t>の整備</a:t>
            </a:r>
            <a:endParaRPr lang="en-US" altLang="ja-JP" sz="2200" u="sng" dirty="0">
              <a:solidFill>
                <a:srgbClr val="965F16"/>
              </a:solidFill>
            </a:endParaRPr>
          </a:p>
          <a:p>
            <a:r>
              <a:rPr lang="ja-JP" altLang="en-US" sz="2200" dirty="0" smtClean="0">
                <a:solidFill>
                  <a:srgbClr val="965F16"/>
                </a:solidFill>
              </a:rPr>
              <a:t>　・</a:t>
            </a:r>
            <a:r>
              <a:rPr lang="ja-JP" altLang="en-US" sz="2200" dirty="0">
                <a:solidFill>
                  <a:srgbClr val="965F16"/>
                </a:solidFill>
              </a:rPr>
              <a:t>霞ヶ浦沿い</a:t>
            </a:r>
            <a:r>
              <a:rPr lang="ja-JP" altLang="en-US" sz="2200" dirty="0" smtClean="0">
                <a:solidFill>
                  <a:srgbClr val="965F16"/>
                </a:solidFill>
              </a:rPr>
              <a:t>の</a:t>
            </a:r>
            <a:endParaRPr lang="en-US" altLang="ja-JP" sz="2200" dirty="0" smtClean="0">
              <a:solidFill>
                <a:srgbClr val="965F16"/>
              </a:solidFill>
            </a:endParaRPr>
          </a:p>
          <a:p>
            <a:r>
              <a:rPr lang="ja-JP" altLang="en-US" sz="2200" dirty="0" smtClean="0">
                <a:solidFill>
                  <a:srgbClr val="965F16"/>
                </a:solidFill>
              </a:rPr>
              <a:t>　</a:t>
            </a:r>
            <a:r>
              <a:rPr lang="ja-JP" altLang="en-US" sz="2200" dirty="0">
                <a:solidFill>
                  <a:srgbClr val="965F16"/>
                </a:solidFill>
              </a:rPr>
              <a:t>　</a:t>
            </a:r>
            <a:r>
              <a:rPr lang="ja-JP" altLang="en-US" sz="2200" dirty="0" smtClean="0">
                <a:solidFill>
                  <a:srgbClr val="965F16"/>
                </a:solidFill>
              </a:rPr>
              <a:t>散策</a:t>
            </a:r>
            <a:r>
              <a:rPr lang="ja-JP" altLang="en-US" sz="2200" dirty="0">
                <a:solidFill>
                  <a:srgbClr val="965F16"/>
                </a:solidFill>
              </a:rPr>
              <a:t>スポット</a:t>
            </a:r>
            <a:r>
              <a:rPr lang="ja-JP" altLang="en-US" sz="2200" dirty="0" smtClean="0">
                <a:solidFill>
                  <a:srgbClr val="965F16"/>
                </a:solidFill>
              </a:rPr>
              <a:t>に。</a:t>
            </a:r>
            <a:endParaRPr lang="en-US" altLang="ja-JP" sz="2200" dirty="0">
              <a:solidFill>
                <a:srgbClr val="965F16"/>
              </a:solidFill>
            </a:endParaRPr>
          </a:p>
        </p:txBody>
      </p:sp>
      <p:sp>
        <p:nvSpPr>
          <p:cNvPr id="12" name="正方形/長方形 11"/>
          <p:cNvSpPr/>
          <p:nvPr/>
        </p:nvSpPr>
        <p:spPr>
          <a:xfrm>
            <a:off x="4451670" y="4406009"/>
            <a:ext cx="4272200" cy="2181258"/>
          </a:xfrm>
          <a:prstGeom prst="rect">
            <a:avLst/>
          </a:prstGeom>
          <a:noFill/>
          <a:ln w="57150">
            <a:solidFill>
              <a:srgbClr val="FBE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dirty="0" smtClean="0">
                <a:solidFill>
                  <a:srgbClr val="965F16"/>
                </a:solidFill>
              </a:rPr>
              <a:t>○</a:t>
            </a:r>
            <a:r>
              <a:rPr lang="ja-JP" altLang="en-US" sz="2200" u="sng" dirty="0" smtClean="0">
                <a:solidFill>
                  <a:srgbClr val="965F16"/>
                </a:solidFill>
              </a:rPr>
              <a:t>船着き場</a:t>
            </a:r>
            <a:r>
              <a:rPr lang="ja-JP" altLang="en-US" sz="2200" u="sng" dirty="0">
                <a:solidFill>
                  <a:srgbClr val="965F16"/>
                </a:solidFill>
              </a:rPr>
              <a:t>の設置</a:t>
            </a:r>
            <a:endParaRPr lang="en-US" altLang="ja-JP" sz="2200" u="sng" dirty="0">
              <a:solidFill>
                <a:srgbClr val="965F16"/>
              </a:solidFill>
            </a:endParaRPr>
          </a:p>
          <a:p>
            <a:r>
              <a:rPr lang="ja-JP" altLang="en-US" sz="2200" dirty="0" smtClean="0">
                <a:solidFill>
                  <a:srgbClr val="965F16"/>
                </a:solidFill>
              </a:rPr>
              <a:t>　・ラクスマリーナ</a:t>
            </a:r>
            <a:endParaRPr lang="en-US" altLang="ja-JP" sz="2200" dirty="0" smtClean="0">
              <a:solidFill>
                <a:srgbClr val="965F16"/>
              </a:solidFill>
            </a:endParaRPr>
          </a:p>
          <a:p>
            <a:r>
              <a:rPr lang="ja-JP" altLang="en-US" sz="2200" dirty="0" smtClean="0">
                <a:solidFill>
                  <a:srgbClr val="965F16"/>
                </a:solidFill>
              </a:rPr>
              <a:t>　　　　　～霞ヶ浦</a:t>
            </a:r>
            <a:r>
              <a:rPr lang="ja-JP" altLang="en-US" sz="2200" dirty="0">
                <a:solidFill>
                  <a:srgbClr val="965F16"/>
                </a:solidFill>
              </a:rPr>
              <a:t>総合</a:t>
            </a:r>
            <a:r>
              <a:rPr lang="ja-JP" altLang="en-US" sz="2200" dirty="0" smtClean="0">
                <a:solidFill>
                  <a:srgbClr val="965F16"/>
                </a:solidFill>
              </a:rPr>
              <a:t>公園</a:t>
            </a:r>
            <a:endParaRPr lang="en-US" altLang="ja-JP" sz="2200" dirty="0" smtClean="0">
              <a:solidFill>
                <a:srgbClr val="965F16"/>
              </a:solidFill>
            </a:endParaRPr>
          </a:p>
          <a:p>
            <a:r>
              <a:rPr lang="ja-JP" altLang="en-US" sz="2200" dirty="0" smtClean="0">
                <a:solidFill>
                  <a:srgbClr val="965F16"/>
                </a:solidFill>
              </a:rPr>
              <a:t>　　に定期便</a:t>
            </a:r>
            <a:r>
              <a:rPr lang="ja-JP" altLang="en-US" sz="2200" dirty="0">
                <a:solidFill>
                  <a:srgbClr val="965F16"/>
                </a:solidFill>
              </a:rPr>
              <a:t>を</a:t>
            </a:r>
            <a:r>
              <a:rPr lang="ja-JP" altLang="en-US" sz="2200" dirty="0" smtClean="0">
                <a:solidFill>
                  <a:srgbClr val="965F16"/>
                </a:solidFill>
              </a:rPr>
              <a:t>運航。</a:t>
            </a:r>
            <a:endParaRPr lang="en-US" altLang="ja-JP" sz="2200" dirty="0">
              <a:solidFill>
                <a:srgbClr val="965F16"/>
              </a:solidFill>
            </a:endParaRPr>
          </a:p>
        </p:txBody>
      </p:sp>
      <p:sp>
        <p:nvSpPr>
          <p:cNvPr id="3" name="四角形吹き出し 2"/>
          <p:cNvSpPr/>
          <p:nvPr/>
        </p:nvSpPr>
        <p:spPr>
          <a:xfrm>
            <a:off x="117588" y="3169845"/>
            <a:ext cx="1880967" cy="459814"/>
          </a:xfrm>
          <a:prstGeom prst="wedgeRectCallout">
            <a:avLst>
              <a:gd name="adj1" fmla="val 37930"/>
              <a:gd name="adj2" fmla="val 86538"/>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ラクスマリーナ</a:t>
            </a:r>
            <a:endParaRPr kumimoji="1" lang="ja-JP" altLang="en-US" dirty="0"/>
          </a:p>
        </p:txBody>
      </p:sp>
      <p:sp>
        <p:nvSpPr>
          <p:cNvPr id="13" name="四角形吹き出し 12"/>
          <p:cNvSpPr/>
          <p:nvPr/>
        </p:nvSpPr>
        <p:spPr>
          <a:xfrm>
            <a:off x="145539" y="6253078"/>
            <a:ext cx="1880967" cy="459814"/>
          </a:xfrm>
          <a:prstGeom prst="wedgeRectCallout">
            <a:avLst>
              <a:gd name="adj1" fmla="val 76927"/>
              <a:gd name="adj2" fmla="val -38024"/>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霞ヶ浦総合公園</a:t>
            </a:r>
            <a:endParaRPr kumimoji="1" lang="ja-JP" altLang="en-US" dirty="0"/>
          </a:p>
        </p:txBody>
      </p:sp>
    </p:spTree>
    <p:extLst>
      <p:ext uri="{BB962C8B-B14F-4D97-AF65-F5344CB8AC3E}">
        <p14:creationId xmlns:p14="http://schemas.microsoft.com/office/powerpoint/2010/main" val="20749248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具体案</a:t>
            </a:r>
            <a:endParaRPr kumimoji="1" lang="ja-JP" altLang="en-US" dirty="0"/>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16" y="3586743"/>
            <a:ext cx="4628663" cy="2603622"/>
          </a:xfrm>
          <a:prstGeom prst="rect">
            <a:avLst/>
          </a:prstGeom>
        </p:spPr>
      </p:pic>
      <p:sp>
        <p:nvSpPr>
          <p:cNvPr id="4" name="テキスト ボックス 3"/>
          <p:cNvSpPr txBox="1"/>
          <p:nvPr/>
        </p:nvSpPr>
        <p:spPr>
          <a:xfrm>
            <a:off x="1104867" y="6190364"/>
            <a:ext cx="3437159" cy="369332"/>
          </a:xfrm>
          <a:prstGeom prst="rect">
            <a:avLst/>
          </a:prstGeom>
          <a:noFill/>
        </p:spPr>
        <p:txBody>
          <a:bodyPr wrap="none" rtlCol="0">
            <a:spAutoFit/>
          </a:bodyPr>
          <a:lstStyle/>
          <a:p>
            <a:r>
              <a:rPr kumimoji="1" lang="ja-JP" altLang="en-US" sz="1400" dirty="0" smtClean="0"/>
              <a:t>事例</a:t>
            </a:r>
            <a:r>
              <a:rPr kumimoji="1" lang="en-US" altLang="ja-JP" sz="1400" dirty="0" smtClean="0"/>
              <a:t>:</a:t>
            </a:r>
            <a:r>
              <a:rPr kumimoji="1" lang="ja-JP" altLang="en-US" sz="1400" dirty="0" smtClean="0"/>
              <a:t>水上オープンカフェ</a:t>
            </a:r>
            <a:r>
              <a:rPr kumimoji="1" lang="en-US" altLang="ja-JP" sz="1400" dirty="0" smtClean="0"/>
              <a:t>(</a:t>
            </a:r>
            <a:r>
              <a:rPr kumimoji="1" lang="ja-JP" altLang="en-US" sz="1400" dirty="0" smtClean="0"/>
              <a:t>東京都新宿区</a:t>
            </a:r>
            <a:r>
              <a:rPr kumimoji="1" lang="en-US" altLang="ja-JP" dirty="0" smtClean="0"/>
              <a:t>)</a:t>
            </a:r>
            <a:endParaRPr kumimoji="1" lang="ja-JP" altLang="en-US" dirty="0"/>
          </a:p>
        </p:txBody>
      </p:sp>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2374" y="3586742"/>
            <a:ext cx="3471496" cy="2603622"/>
          </a:xfrm>
          <a:prstGeom prst="rect">
            <a:avLst/>
          </a:prstGeom>
        </p:spPr>
      </p:pic>
      <p:sp>
        <p:nvSpPr>
          <p:cNvPr id="12" name="テキスト ボックス 11"/>
          <p:cNvSpPr txBox="1"/>
          <p:nvPr/>
        </p:nvSpPr>
        <p:spPr>
          <a:xfrm>
            <a:off x="5628615" y="6190364"/>
            <a:ext cx="2719014" cy="369332"/>
          </a:xfrm>
          <a:prstGeom prst="rect">
            <a:avLst/>
          </a:prstGeom>
          <a:noFill/>
        </p:spPr>
        <p:txBody>
          <a:bodyPr wrap="none" rtlCol="0">
            <a:spAutoFit/>
          </a:bodyPr>
          <a:lstStyle/>
          <a:p>
            <a:r>
              <a:rPr kumimoji="1" lang="ja-JP" altLang="en-US" sz="1400" dirty="0" smtClean="0"/>
              <a:t>事例</a:t>
            </a:r>
            <a:r>
              <a:rPr kumimoji="1" lang="en-US" altLang="ja-JP" sz="1400" dirty="0" smtClean="0"/>
              <a:t>:</a:t>
            </a:r>
            <a:r>
              <a:rPr kumimoji="1" lang="ja-JP" altLang="en-US" sz="1400" dirty="0" smtClean="0"/>
              <a:t>水上ビアガーデン</a:t>
            </a:r>
            <a:r>
              <a:rPr kumimoji="1" lang="en-US" altLang="ja-JP" sz="1400" dirty="0" smtClean="0"/>
              <a:t>(</a:t>
            </a:r>
            <a:r>
              <a:rPr kumimoji="1" lang="ja-JP" altLang="en-US" sz="1400" dirty="0"/>
              <a:t>大阪市</a:t>
            </a:r>
            <a:r>
              <a:rPr kumimoji="1" lang="en-US" altLang="ja-JP" dirty="0" smtClean="0"/>
              <a:t>)</a:t>
            </a:r>
            <a:endParaRPr kumimoji="1" lang="ja-JP" altLang="en-US" dirty="0"/>
          </a:p>
        </p:txBody>
      </p:sp>
      <p:sp>
        <p:nvSpPr>
          <p:cNvPr id="9" name="正方形/長方形 8"/>
          <p:cNvSpPr/>
          <p:nvPr/>
        </p:nvSpPr>
        <p:spPr>
          <a:xfrm>
            <a:off x="445340" y="1436913"/>
            <a:ext cx="8278530" cy="1921694"/>
          </a:xfrm>
          <a:prstGeom prst="rect">
            <a:avLst/>
          </a:prstGeom>
          <a:noFill/>
          <a:ln w="57150">
            <a:solidFill>
              <a:srgbClr val="FBE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2200" dirty="0" smtClean="0">
              <a:solidFill>
                <a:srgbClr val="965F16"/>
              </a:solidFill>
            </a:endParaRPr>
          </a:p>
          <a:p>
            <a:r>
              <a:rPr lang="ja-JP" altLang="en-US" sz="2200" dirty="0" smtClean="0">
                <a:solidFill>
                  <a:srgbClr val="965F16"/>
                </a:solidFill>
              </a:rPr>
              <a:t>○</a:t>
            </a:r>
            <a:r>
              <a:rPr lang="ja-JP" altLang="en-US" sz="2200" u="sng" dirty="0" smtClean="0">
                <a:solidFill>
                  <a:srgbClr val="965F16"/>
                </a:solidFill>
              </a:rPr>
              <a:t>テラス</a:t>
            </a:r>
            <a:r>
              <a:rPr lang="ja-JP" altLang="en-US" sz="2200" u="sng" dirty="0">
                <a:solidFill>
                  <a:srgbClr val="965F16"/>
                </a:solidFill>
              </a:rPr>
              <a:t>の整備</a:t>
            </a:r>
            <a:endParaRPr lang="en-US" altLang="ja-JP" sz="2200" u="sng" dirty="0">
              <a:solidFill>
                <a:srgbClr val="965F16"/>
              </a:solidFill>
            </a:endParaRPr>
          </a:p>
          <a:p>
            <a:r>
              <a:rPr lang="ja-JP" altLang="en-US" sz="2200" dirty="0" smtClean="0">
                <a:solidFill>
                  <a:srgbClr val="965F16"/>
                </a:solidFill>
              </a:rPr>
              <a:t>　・</a:t>
            </a:r>
            <a:r>
              <a:rPr lang="ja-JP" altLang="en-US" sz="2200" dirty="0">
                <a:solidFill>
                  <a:srgbClr val="965F16"/>
                </a:solidFill>
              </a:rPr>
              <a:t>霞ヶ浦にせりだす形で</a:t>
            </a:r>
            <a:r>
              <a:rPr lang="ja-JP" altLang="en-US" sz="2200" dirty="0" smtClean="0">
                <a:solidFill>
                  <a:srgbClr val="965F16"/>
                </a:solidFill>
              </a:rPr>
              <a:t>整備。</a:t>
            </a:r>
            <a:endParaRPr lang="en-US" altLang="ja-JP" sz="2200" dirty="0">
              <a:solidFill>
                <a:srgbClr val="965F16"/>
              </a:solidFill>
            </a:endParaRPr>
          </a:p>
          <a:p>
            <a:r>
              <a:rPr lang="ja-JP" altLang="en-US" sz="2200" dirty="0" smtClean="0">
                <a:solidFill>
                  <a:srgbClr val="965F16"/>
                </a:solidFill>
              </a:rPr>
              <a:t>　・</a:t>
            </a:r>
            <a:r>
              <a:rPr lang="ja-JP" altLang="en-US" sz="2200" dirty="0">
                <a:solidFill>
                  <a:srgbClr val="965F16"/>
                </a:solidFill>
              </a:rPr>
              <a:t>キッチンカーを利用したオープンカフェ</a:t>
            </a:r>
            <a:r>
              <a:rPr lang="ja-JP" altLang="en-US" sz="2200" dirty="0" smtClean="0">
                <a:solidFill>
                  <a:srgbClr val="965F16"/>
                </a:solidFill>
              </a:rPr>
              <a:t>に。</a:t>
            </a:r>
            <a:endParaRPr lang="en-US" altLang="ja-JP" sz="2200" dirty="0">
              <a:solidFill>
                <a:srgbClr val="965F16"/>
              </a:solidFill>
            </a:endParaRPr>
          </a:p>
          <a:p>
            <a:r>
              <a:rPr lang="ja-JP" altLang="en-US" sz="2200" dirty="0" smtClean="0">
                <a:solidFill>
                  <a:srgbClr val="965F16"/>
                </a:solidFill>
              </a:rPr>
              <a:t>　・</a:t>
            </a:r>
            <a:r>
              <a:rPr lang="ja-JP" altLang="en-US" sz="2200" dirty="0">
                <a:solidFill>
                  <a:srgbClr val="965F16"/>
                </a:solidFill>
              </a:rPr>
              <a:t>水上ライブ、ビアガーデンなど様々なイベントを</a:t>
            </a:r>
            <a:r>
              <a:rPr lang="ja-JP" altLang="en-US" sz="2200" dirty="0" smtClean="0">
                <a:solidFill>
                  <a:srgbClr val="965F16"/>
                </a:solidFill>
              </a:rPr>
              <a:t>開催。</a:t>
            </a:r>
            <a:endParaRPr lang="en-US" altLang="ja-JP" sz="2200" dirty="0">
              <a:solidFill>
                <a:srgbClr val="965F16"/>
              </a:solidFill>
            </a:endParaRPr>
          </a:p>
          <a:p>
            <a:endParaRPr lang="en-US" altLang="ja-JP" sz="2200" dirty="0">
              <a:solidFill>
                <a:srgbClr val="965F16"/>
              </a:solidFill>
            </a:endParaRPr>
          </a:p>
        </p:txBody>
      </p:sp>
    </p:spTree>
    <p:extLst>
      <p:ext uri="{BB962C8B-B14F-4D97-AF65-F5344CB8AC3E}">
        <p14:creationId xmlns:p14="http://schemas.microsoft.com/office/powerpoint/2010/main" val="21793670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a:t>愛着を持てるようにするには</a:t>
            </a:r>
            <a:endParaRPr kumimoji="1" lang="ja-JP" altLang="en-US" sz="4000" dirty="0"/>
          </a:p>
        </p:txBody>
      </p:sp>
      <p:sp>
        <p:nvSpPr>
          <p:cNvPr id="6" name="正方形/長方形 5"/>
          <p:cNvSpPr/>
          <p:nvPr/>
        </p:nvSpPr>
        <p:spPr>
          <a:xfrm>
            <a:off x="193377" y="3338032"/>
            <a:ext cx="2849322" cy="1034343"/>
          </a:xfrm>
          <a:prstGeom prst="rect">
            <a:avLst/>
          </a:prstGeom>
          <a:solidFill>
            <a:srgbClr val="FEC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t>物理的</a:t>
            </a:r>
            <a:r>
              <a:rPr lang="ja-JP" altLang="en-US" sz="2000" dirty="0" smtClean="0"/>
              <a:t>環境の改善</a:t>
            </a:r>
            <a:endParaRPr lang="en-US" altLang="ja-JP" sz="2000" dirty="0"/>
          </a:p>
          <a:p>
            <a:pPr algn="ctr"/>
            <a:r>
              <a:rPr lang="en-US" altLang="ja-JP" sz="2000" dirty="0"/>
              <a:t>  (</a:t>
            </a:r>
            <a:r>
              <a:rPr lang="ja-JP" altLang="en-US" sz="2000" dirty="0"/>
              <a:t>ランドマーク・景観</a:t>
            </a:r>
            <a:r>
              <a:rPr lang="en-US" altLang="ja-JP" sz="2000" dirty="0"/>
              <a:t>)</a:t>
            </a:r>
            <a:endParaRPr lang="ja-JP" altLang="en-US" sz="2000" dirty="0"/>
          </a:p>
        </p:txBody>
      </p:sp>
      <p:sp>
        <p:nvSpPr>
          <p:cNvPr id="8" name="正方形/長方形 7"/>
          <p:cNvSpPr/>
          <p:nvPr/>
        </p:nvSpPr>
        <p:spPr>
          <a:xfrm>
            <a:off x="3944043" y="3324584"/>
            <a:ext cx="2449272" cy="1047791"/>
          </a:xfrm>
          <a:prstGeom prst="rect">
            <a:avLst/>
          </a:prstGeom>
          <a:solidFill>
            <a:srgbClr val="FEC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社会的</a:t>
            </a:r>
            <a:r>
              <a:rPr kumimoji="1" lang="ja-JP" altLang="en-US" sz="2000" dirty="0" smtClean="0"/>
              <a:t>環境の改善</a:t>
            </a:r>
            <a:endParaRPr kumimoji="1" lang="en-US" altLang="ja-JP" sz="2000" dirty="0"/>
          </a:p>
          <a:p>
            <a:pPr algn="ctr"/>
            <a:r>
              <a:rPr kumimoji="1" lang="en-US" altLang="ja-JP" sz="2000" dirty="0"/>
              <a:t>  (</a:t>
            </a:r>
            <a:r>
              <a:rPr kumimoji="1" lang="ja-JP" altLang="en-US" sz="2000" dirty="0"/>
              <a:t>住民同士の交流</a:t>
            </a:r>
            <a:r>
              <a:rPr kumimoji="1" lang="en-US" altLang="ja-JP" sz="2000" dirty="0"/>
              <a:t>)</a:t>
            </a:r>
            <a:endParaRPr kumimoji="1" lang="ja-JP" altLang="en-US" sz="2000" dirty="0"/>
          </a:p>
        </p:txBody>
      </p:sp>
      <p:sp>
        <p:nvSpPr>
          <p:cNvPr id="11" name="十字形 10"/>
          <p:cNvSpPr/>
          <p:nvPr/>
        </p:nvSpPr>
        <p:spPr>
          <a:xfrm rot="2700000">
            <a:off x="3133371" y="3521171"/>
            <a:ext cx="720000" cy="720000"/>
          </a:xfrm>
          <a:prstGeom prst="plus">
            <a:avLst>
              <a:gd name="adj" fmla="val 40928"/>
            </a:avLst>
          </a:prstGeom>
          <a:noFill/>
          <a:ln w="57150">
            <a:solidFill>
              <a:srgbClr val="965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554148" y="3602396"/>
            <a:ext cx="420471" cy="130677"/>
          </a:xfrm>
          <a:prstGeom prst="rect">
            <a:avLst/>
          </a:prstGeom>
          <a:noFill/>
          <a:ln w="57150">
            <a:solidFill>
              <a:srgbClr val="965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6554148" y="3884132"/>
            <a:ext cx="420471" cy="130677"/>
          </a:xfrm>
          <a:prstGeom prst="rect">
            <a:avLst/>
          </a:prstGeom>
          <a:noFill/>
          <a:ln w="57150">
            <a:solidFill>
              <a:srgbClr val="965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ハート 3"/>
          <p:cNvSpPr/>
          <p:nvPr/>
        </p:nvSpPr>
        <p:spPr>
          <a:xfrm>
            <a:off x="7137197" y="3214248"/>
            <a:ext cx="1768398" cy="1514937"/>
          </a:xfrm>
          <a:prstGeom prst="heart">
            <a:avLst/>
          </a:prstGeom>
          <a:solidFill>
            <a:srgbClr val="FA98A6"/>
          </a:solidFill>
          <a:ln>
            <a:solidFill>
              <a:srgbClr val="FA98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smtClean="0"/>
              <a:t>愛着</a:t>
            </a:r>
            <a:endParaRPr kumimoji="1" lang="ja-JP" altLang="en-US" sz="3600" dirty="0"/>
          </a:p>
        </p:txBody>
      </p:sp>
      <p:sp>
        <p:nvSpPr>
          <p:cNvPr id="16" name="角丸四角形 15"/>
          <p:cNvSpPr/>
          <p:nvPr/>
        </p:nvSpPr>
        <p:spPr>
          <a:xfrm>
            <a:off x="628649" y="5673277"/>
            <a:ext cx="7886701" cy="1042972"/>
          </a:xfrm>
          <a:prstGeom prst="roundRect">
            <a:avLst>
              <a:gd name="adj" fmla="val 9756"/>
            </a:avLst>
          </a:prstGeom>
          <a:solidFill>
            <a:schemeClr val="bg1"/>
          </a:solidFill>
          <a:ln w="57150">
            <a:solidFill>
              <a:srgbClr val="FBE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smtClean="0">
                <a:solidFill>
                  <a:srgbClr val="965F16"/>
                </a:solidFill>
              </a:rPr>
              <a:t>愛着形成には、モノを作るだけでなく</a:t>
            </a:r>
            <a:endParaRPr lang="en-US" altLang="ja-JP" sz="2800" dirty="0" smtClean="0">
              <a:solidFill>
                <a:srgbClr val="965F16"/>
              </a:solidFill>
            </a:endParaRPr>
          </a:p>
          <a:p>
            <a:r>
              <a:rPr lang="ja-JP" altLang="en-US" sz="2800" b="1" dirty="0" smtClean="0">
                <a:solidFill>
                  <a:srgbClr val="965F16"/>
                </a:solidFill>
              </a:rPr>
              <a:t>「住民同士の交流」</a:t>
            </a:r>
            <a:r>
              <a:rPr lang="ja-JP" altLang="en-US" sz="2800" dirty="0" smtClean="0">
                <a:solidFill>
                  <a:srgbClr val="965F16"/>
                </a:solidFill>
              </a:rPr>
              <a:t>を生むことが重要である</a:t>
            </a:r>
            <a:endParaRPr lang="en-US" altLang="ja-JP" sz="2800" dirty="0" smtClean="0">
              <a:solidFill>
                <a:srgbClr val="965F16"/>
              </a:solidFill>
            </a:endParaRPr>
          </a:p>
        </p:txBody>
      </p:sp>
      <p:sp>
        <p:nvSpPr>
          <p:cNvPr id="18" name="テキスト ボックス 17"/>
          <p:cNvSpPr txBox="1"/>
          <p:nvPr/>
        </p:nvSpPr>
        <p:spPr>
          <a:xfrm>
            <a:off x="193377" y="1400545"/>
            <a:ext cx="6032421" cy="461665"/>
          </a:xfrm>
          <a:prstGeom prst="rect">
            <a:avLst/>
          </a:prstGeom>
          <a:noFill/>
        </p:spPr>
        <p:txBody>
          <a:bodyPr wrap="none" rtlCol="0">
            <a:spAutoFit/>
          </a:bodyPr>
          <a:lstStyle/>
          <a:p>
            <a:r>
              <a:rPr kumimoji="1" lang="ja-JP" altLang="en-US" sz="2400" dirty="0" smtClean="0">
                <a:solidFill>
                  <a:srgbClr val="965F16"/>
                </a:solidFill>
              </a:rPr>
              <a:t>愛着形成のためのエッセンスはさまざま</a:t>
            </a:r>
            <a:r>
              <a:rPr kumimoji="1" lang="en-US" altLang="ja-JP" sz="2400" dirty="0" smtClean="0">
                <a:solidFill>
                  <a:srgbClr val="965F16"/>
                </a:solidFill>
              </a:rPr>
              <a:t>…</a:t>
            </a:r>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209" y="4139079"/>
            <a:ext cx="1255080" cy="985238"/>
          </a:xfrm>
          <a:prstGeom prst="rect">
            <a:avLst/>
          </a:prstGeom>
        </p:spPr>
      </p:pic>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5590" y="4079140"/>
            <a:ext cx="1078951" cy="1016371"/>
          </a:xfrm>
          <a:prstGeom prst="rect">
            <a:avLst/>
          </a:prstGeom>
        </p:spPr>
      </p:pic>
      <p:sp>
        <p:nvSpPr>
          <p:cNvPr id="27" name="正方形/長方形 26"/>
          <p:cNvSpPr/>
          <p:nvPr/>
        </p:nvSpPr>
        <p:spPr>
          <a:xfrm>
            <a:off x="3373937" y="5345971"/>
            <a:ext cx="5703721" cy="246221"/>
          </a:xfrm>
          <a:prstGeom prst="rect">
            <a:avLst/>
          </a:prstGeom>
        </p:spPr>
        <p:txBody>
          <a:bodyPr wrap="square">
            <a:spAutoFit/>
          </a:bodyPr>
          <a:lstStyle/>
          <a:p>
            <a:pPr lvl="0" algn="ctr"/>
            <a:r>
              <a:rPr lang="en-US" altLang="ja-JP" sz="1000" dirty="0" smtClean="0">
                <a:solidFill>
                  <a:srgbClr val="965F16"/>
                </a:solidFill>
              </a:rPr>
              <a:t>※1:</a:t>
            </a:r>
            <a:r>
              <a:rPr lang="ja-JP" altLang="en-US" sz="1000" dirty="0" smtClean="0">
                <a:solidFill>
                  <a:srgbClr val="965F16"/>
                </a:solidFill>
              </a:rPr>
              <a:t>引地</a:t>
            </a:r>
            <a:r>
              <a:rPr lang="en-US" altLang="ja-JP" sz="1000" dirty="0" smtClean="0">
                <a:solidFill>
                  <a:srgbClr val="965F16"/>
                </a:solidFill>
              </a:rPr>
              <a:t>,</a:t>
            </a:r>
            <a:r>
              <a:rPr lang="ja-JP" altLang="en-US" sz="1000" dirty="0" smtClean="0">
                <a:solidFill>
                  <a:srgbClr val="965F16"/>
                </a:solidFill>
              </a:rPr>
              <a:t>青木</a:t>
            </a:r>
            <a:r>
              <a:rPr lang="en-US" altLang="ja-JP" sz="1000" dirty="0" smtClean="0">
                <a:solidFill>
                  <a:srgbClr val="965F16"/>
                </a:solidFill>
              </a:rPr>
              <a:t>,</a:t>
            </a:r>
            <a:r>
              <a:rPr lang="ja-JP" altLang="en-US" sz="1000" dirty="0" smtClean="0">
                <a:solidFill>
                  <a:srgbClr val="965F16"/>
                </a:solidFill>
              </a:rPr>
              <a:t>大渕</a:t>
            </a:r>
            <a:r>
              <a:rPr lang="en-US" altLang="ja-JP" sz="1000" dirty="0" smtClean="0">
                <a:solidFill>
                  <a:srgbClr val="965F16"/>
                </a:solidFill>
              </a:rPr>
              <a:t>.“</a:t>
            </a:r>
            <a:r>
              <a:rPr lang="ja-JP" altLang="en-US" sz="1000" dirty="0" smtClean="0">
                <a:solidFill>
                  <a:srgbClr val="965F16"/>
                </a:solidFill>
              </a:rPr>
              <a:t>地域に対する愛着の形成機構</a:t>
            </a:r>
            <a:r>
              <a:rPr lang="ja-JP" altLang="en-US" sz="1000" dirty="0" err="1" smtClean="0">
                <a:solidFill>
                  <a:srgbClr val="965F16"/>
                </a:solidFill>
              </a:rPr>
              <a:t>ー</a:t>
            </a:r>
            <a:r>
              <a:rPr lang="ja-JP" altLang="en-US" sz="1000" dirty="0" smtClean="0">
                <a:solidFill>
                  <a:srgbClr val="965F16"/>
                </a:solidFill>
              </a:rPr>
              <a:t>物理的環境と社会的環境の影響</a:t>
            </a:r>
            <a:r>
              <a:rPr lang="ja-JP" altLang="en-US" sz="1000" dirty="0" err="1">
                <a:solidFill>
                  <a:srgbClr val="965F16"/>
                </a:solidFill>
              </a:rPr>
              <a:t>ー</a:t>
            </a:r>
            <a:r>
              <a:rPr lang="en-US" altLang="ja-JP" sz="1000" dirty="0" smtClean="0">
                <a:solidFill>
                  <a:srgbClr val="965F16"/>
                </a:solidFill>
              </a:rPr>
              <a:t>(2009)</a:t>
            </a:r>
            <a:r>
              <a:rPr lang="ja-JP" altLang="en-US" sz="1000" dirty="0">
                <a:solidFill>
                  <a:srgbClr val="965F16"/>
                </a:solidFill>
              </a:rPr>
              <a:t>より</a:t>
            </a:r>
            <a:endParaRPr lang="en-US" altLang="ja-JP" sz="1000" dirty="0">
              <a:solidFill>
                <a:srgbClr val="965F16"/>
              </a:solidFill>
            </a:endParaRPr>
          </a:p>
        </p:txBody>
      </p:sp>
      <p:sp>
        <p:nvSpPr>
          <p:cNvPr id="28" name="正方形/長方形 27"/>
          <p:cNvSpPr/>
          <p:nvPr/>
        </p:nvSpPr>
        <p:spPr>
          <a:xfrm>
            <a:off x="8018958" y="2676009"/>
            <a:ext cx="417706" cy="246221"/>
          </a:xfrm>
          <a:prstGeom prst="rect">
            <a:avLst/>
          </a:prstGeom>
        </p:spPr>
        <p:txBody>
          <a:bodyPr wrap="square">
            <a:spAutoFit/>
          </a:bodyPr>
          <a:lstStyle/>
          <a:p>
            <a:pPr lvl="0" algn="ctr"/>
            <a:r>
              <a:rPr lang="en-US" altLang="ja-JP" sz="1000" dirty="0" smtClean="0">
                <a:solidFill>
                  <a:srgbClr val="965F16"/>
                </a:solidFill>
              </a:rPr>
              <a:t>※1</a:t>
            </a:r>
            <a:endParaRPr lang="en-US" altLang="ja-JP" sz="1000" dirty="0">
              <a:solidFill>
                <a:srgbClr val="965F16"/>
              </a:solidFill>
            </a:endParaRPr>
          </a:p>
        </p:txBody>
      </p:sp>
      <p:sp>
        <p:nvSpPr>
          <p:cNvPr id="5" name="テキスト ボックス 4"/>
          <p:cNvSpPr txBox="1"/>
          <p:nvPr/>
        </p:nvSpPr>
        <p:spPr>
          <a:xfrm>
            <a:off x="352400" y="2050691"/>
            <a:ext cx="8084264" cy="954107"/>
          </a:xfrm>
          <a:prstGeom prst="rect">
            <a:avLst/>
          </a:prstGeom>
          <a:noFill/>
        </p:spPr>
        <p:txBody>
          <a:bodyPr wrap="none" rtlCol="0">
            <a:spAutoFit/>
          </a:bodyPr>
          <a:lstStyle/>
          <a:p>
            <a:r>
              <a:rPr lang="ja-JP" altLang="en-US" sz="2800" b="1" dirty="0" smtClean="0">
                <a:solidFill>
                  <a:srgbClr val="965F16"/>
                </a:solidFill>
              </a:rPr>
              <a:t>「地域</a:t>
            </a:r>
            <a:r>
              <a:rPr lang="ja-JP" altLang="en-US" sz="2800" b="1" dirty="0">
                <a:solidFill>
                  <a:srgbClr val="965F16"/>
                </a:solidFill>
              </a:rPr>
              <a:t>に対する愛着の形成</a:t>
            </a:r>
            <a:r>
              <a:rPr lang="ja-JP" altLang="en-US" sz="2800" b="1" dirty="0" smtClean="0">
                <a:solidFill>
                  <a:srgbClr val="965F16"/>
                </a:solidFill>
              </a:rPr>
              <a:t>機構</a:t>
            </a:r>
            <a:r>
              <a:rPr lang="en-US" altLang="ja-JP" sz="2800" b="1" dirty="0">
                <a:solidFill>
                  <a:srgbClr val="965F16"/>
                </a:solidFill>
              </a:rPr>
              <a:t/>
            </a:r>
            <a:br>
              <a:rPr lang="en-US" altLang="ja-JP" sz="2800" b="1" dirty="0">
                <a:solidFill>
                  <a:srgbClr val="965F16"/>
                </a:solidFill>
              </a:rPr>
            </a:br>
            <a:r>
              <a:rPr lang="ja-JP" altLang="en-US" sz="2800" b="1" dirty="0" smtClean="0">
                <a:solidFill>
                  <a:srgbClr val="965F16"/>
                </a:solidFill>
              </a:rPr>
              <a:t>　　　　　</a:t>
            </a:r>
            <a:r>
              <a:rPr lang="ja-JP" altLang="en-US" sz="2800" b="1" dirty="0" err="1" smtClean="0">
                <a:solidFill>
                  <a:srgbClr val="965F16"/>
                </a:solidFill>
              </a:rPr>
              <a:t>ー</a:t>
            </a:r>
            <a:r>
              <a:rPr lang="ja-JP" altLang="en-US" sz="2800" b="1" dirty="0">
                <a:solidFill>
                  <a:srgbClr val="965F16"/>
                </a:solidFill>
              </a:rPr>
              <a:t>物理的環境と社会的環境の影響</a:t>
            </a:r>
            <a:r>
              <a:rPr lang="ja-JP" altLang="en-US" sz="2800" b="1" dirty="0" err="1" smtClean="0">
                <a:solidFill>
                  <a:srgbClr val="965F16"/>
                </a:solidFill>
              </a:rPr>
              <a:t>ー</a:t>
            </a:r>
            <a:r>
              <a:rPr lang="ja-JP" altLang="en-US" sz="2800" b="1" dirty="0" smtClean="0">
                <a:solidFill>
                  <a:srgbClr val="965F16"/>
                </a:solidFill>
              </a:rPr>
              <a:t>」</a:t>
            </a:r>
            <a:endParaRPr kumimoji="1" lang="ja-JP" altLang="en-US" sz="2800" b="1" dirty="0"/>
          </a:p>
        </p:txBody>
      </p:sp>
    </p:spTree>
    <p:extLst>
      <p:ext uri="{BB962C8B-B14F-4D97-AF65-F5344CB8AC3E}">
        <p14:creationId xmlns:p14="http://schemas.microsoft.com/office/powerpoint/2010/main" val="546491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関係図</a:t>
            </a:r>
            <a:endParaRPr kumimoji="1" lang="ja-JP" altLang="en-US" dirty="0"/>
          </a:p>
        </p:txBody>
      </p:sp>
      <p:graphicFrame>
        <p:nvGraphicFramePr>
          <p:cNvPr id="6" name="コンテンツ プレースホルダー 5"/>
          <p:cNvGraphicFramePr>
            <a:graphicFrameLocks noGrp="1"/>
          </p:cNvGraphicFramePr>
          <p:nvPr>
            <p:ph sz="half" idx="1"/>
            <p:extLst>
              <p:ext uri="{D42A27DB-BD31-4B8C-83A1-F6EECF244321}">
                <p14:modId xmlns:p14="http://schemas.microsoft.com/office/powerpoint/2010/main" val="3825107651"/>
              </p:ext>
            </p:extLst>
          </p:nvPr>
        </p:nvGraphicFramePr>
        <p:xfrm>
          <a:off x="628650" y="1417321"/>
          <a:ext cx="8149590" cy="5059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矢印: 右 7"/>
          <p:cNvSpPr/>
          <p:nvPr/>
        </p:nvSpPr>
        <p:spPr>
          <a:xfrm rot="10560169">
            <a:off x="2265607" y="3864559"/>
            <a:ext cx="765458" cy="555865"/>
          </a:xfrm>
          <a:prstGeom prst="rightArrow">
            <a:avLst>
              <a:gd name="adj1" fmla="val 60000"/>
              <a:gd name="adj2" fmla="val 50000"/>
            </a:avLst>
          </a:prstGeom>
          <a:solidFill>
            <a:schemeClr val="accent4">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 name="矢印: 右 10"/>
          <p:cNvSpPr/>
          <p:nvPr/>
        </p:nvSpPr>
        <p:spPr>
          <a:xfrm rot="19930573">
            <a:off x="5608210" y="2290808"/>
            <a:ext cx="1350232" cy="558968"/>
          </a:xfrm>
          <a:prstGeom prst="rightArrow">
            <a:avLst>
              <a:gd name="adj1" fmla="val 60000"/>
              <a:gd name="adj2" fmla="val 50000"/>
            </a:avLst>
          </a:prstGeom>
          <a:solidFill>
            <a:schemeClr val="accent4">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4" name="矢印: 右 13"/>
          <p:cNvSpPr/>
          <p:nvPr/>
        </p:nvSpPr>
        <p:spPr>
          <a:xfrm rot="1756556">
            <a:off x="5955726" y="4426075"/>
            <a:ext cx="1053213" cy="550527"/>
          </a:xfrm>
          <a:prstGeom prst="rightArrow">
            <a:avLst>
              <a:gd name="adj1" fmla="val 60000"/>
              <a:gd name="adj2" fmla="val 50000"/>
            </a:avLst>
          </a:prstGeom>
          <a:solidFill>
            <a:schemeClr val="accent4">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4" name="テキスト ボックス 23"/>
          <p:cNvSpPr txBox="1"/>
          <p:nvPr/>
        </p:nvSpPr>
        <p:spPr>
          <a:xfrm>
            <a:off x="5205046" y="5620688"/>
            <a:ext cx="1551811" cy="400110"/>
          </a:xfrm>
          <a:prstGeom prst="rect">
            <a:avLst/>
          </a:prstGeom>
          <a:noFill/>
        </p:spPr>
        <p:txBody>
          <a:bodyPr wrap="square" rtlCol="0">
            <a:spAutoFit/>
          </a:bodyPr>
          <a:lstStyle/>
          <a:p>
            <a:r>
              <a:rPr kumimoji="1" lang="ja-JP" altLang="en-US" sz="2000" dirty="0" smtClean="0">
                <a:solidFill>
                  <a:srgbClr val="965F16"/>
                </a:solidFill>
              </a:rPr>
              <a:t>場所の提供</a:t>
            </a:r>
            <a:endParaRPr kumimoji="1" lang="ja-JP" altLang="en-US" sz="2000" dirty="0">
              <a:solidFill>
                <a:srgbClr val="965F16"/>
              </a:solidFill>
            </a:endParaRPr>
          </a:p>
        </p:txBody>
      </p:sp>
      <p:sp>
        <p:nvSpPr>
          <p:cNvPr id="2" name="正方形/長方形 1"/>
          <p:cNvSpPr/>
          <p:nvPr/>
        </p:nvSpPr>
        <p:spPr>
          <a:xfrm>
            <a:off x="3338470" y="2555390"/>
            <a:ext cx="2080591" cy="418426"/>
          </a:xfrm>
          <a:prstGeom prst="rect">
            <a:avLst/>
          </a:prstGeom>
          <a:solidFill>
            <a:schemeClr val="bg1"/>
          </a:solidFill>
          <a:ln w="38100">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2000" b="1" dirty="0" smtClean="0">
                <a:solidFill>
                  <a:srgbClr val="965F16"/>
                </a:solidFill>
              </a:rPr>
              <a:t>霞ヶ浦</a:t>
            </a:r>
            <a:endParaRPr kumimoji="1" lang="ja-JP" altLang="en-US" sz="2000" b="1" dirty="0">
              <a:solidFill>
                <a:srgbClr val="965F16"/>
              </a:solidFill>
            </a:endParaRPr>
          </a:p>
        </p:txBody>
      </p:sp>
      <p:sp>
        <p:nvSpPr>
          <p:cNvPr id="18" name="テキスト ボックス 17"/>
          <p:cNvSpPr txBox="1"/>
          <p:nvPr/>
        </p:nvSpPr>
        <p:spPr>
          <a:xfrm>
            <a:off x="6122572" y="4046317"/>
            <a:ext cx="2184398" cy="400110"/>
          </a:xfrm>
          <a:prstGeom prst="rect">
            <a:avLst/>
          </a:prstGeom>
          <a:noFill/>
        </p:spPr>
        <p:txBody>
          <a:bodyPr wrap="square" rtlCol="0">
            <a:spAutoFit/>
          </a:bodyPr>
          <a:lstStyle/>
          <a:p>
            <a:pPr algn="ctr"/>
            <a:r>
              <a:rPr kumimoji="1" lang="ja-JP" altLang="en-US" sz="2000" dirty="0" smtClean="0">
                <a:solidFill>
                  <a:srgbClr val="965F16"/>
                </a:solidFill>
              </a:rPr>
              <a:t>施設の利用増加</a:t>
            </a:r>
            <a:endParaRPr kumimoji="1" lang="ja-JP" altLang="en-US" sz="2000" dirty="0">
              <a:solidFill>
                <a:srgbClr val="965F16"/>
              </a:solidFill>
            </a:endParaRPr>
          </a:p>
        </p:txBody>
      </p:sp>
      <p:sp>
        <p:nvSpPr>
          <p:cNvPr id="21" name="テキスト ボックス 20"/>
          <p:cNvSpPr txBox="1"/>
          <p:nvPr/>
        </p:nvSpPr>
        <p:spPr>
          <a:xfrm>
            <a:off x="1657474" y="4491077"/>
            <a:ext cx="1874313" cy="707886"/>
          </a:xfrm>
          <a:prstGeom prst="rect">
            <a:avLst/>
          </a:prstGeom>
          <a:noFill/>
        </p:spPr>
        <p:txBody>
          <a:bodyPr wrap="square" rtlCol="0">
            <a:spAutoFit/>
          </a:bodyPr>
          <a:lstStyle/>
          <a:p>
            <a:pPr algn="ctr"/>
            <a:r>
              <a:rPr kumimoji="1" lang="ja-JP" altLang="en-US" sz="2000" dirty="0" smtClean="0">
                <a:solidFill>
                  <a:srgbClr val="965F16"/>
                </a:solidFill>
              </a:rPr>
              <a:t>親水性の</a:t>
            </a:r>
            <a:endParaRPr kumimoji="1" lang="en-US" altLang="ja-JP" sz="2000" dirty="0" smtClean="0">
              <a:solidFill>
                <a:srgbClr val="965F16"/>
              </a:solidFill>
            </a:endParaRPr>
          </a:p>
          <a:p>
            <a:pPr algn="ctr"/>
            <a:r>
              <a:rPr kumimoji="1" lang="ja-JP" altLang="en-US" sz="2000" dirty="0" smtClean="0">
                <a:solidFill>
                  <a:srgbClr val="965F16"/>
                </a:solidFill>
              </a:rPr>
              <a:t>向上</a:t>
            </a:r>
            <a:endParaRPr kumimoji="1" lang="ja-JP" altLang="en-US" sz="2000" dirty="0">
              <a:solidFill>
                <a:srgbClr val="965F16"/>
              </a:solidFill>
            </a:endParaRPr>
          </a:p>
        </p:txBody>
      </p:sp>
      <p:sp>
        <p:nvSpPr>
          <p:cNvPr id="22" name="テキスト ボックス 21"/>
          <p:cNvSpPr txBox="1"/>
          <p:nvPr/>
        </p:nvSpPr>
        <p:spPr>
          <a:xfrm>
            <a:off x="1467722" y="2579239"/>
            <a:ext cx="2198651" cy="769441"/>
          </a:xfrm>
          <a:prstGeom prst="rect">
            <a:avLst/>
          </a:prstGeom>
          <a:noFill/>
        </p:spPr>
        <p:txBody>
          <a:bodyPr wrap="square" rtlCol="0">
            <a:spAutoFit/>
          </a:bodyPr>
          <a:lstStyle/>
          <a:p>
            <a:pPr algn="ctr"/>
            <a:r>
              <a:rPr kumimoji="1" lang="ja-JP" altLang="en-US" sz="2000" dirty="0" smtClean="0">
                <a:solidFill>
                  <a:srgbClr val="965F16"/>
                </a:solidFill>
              </a:rPr>
              <a:t>住民同士の</a:t>
            </a:r>
            <a:endParaRPr kumimoji="1" lang="en-US" altLang="ja-JP" sz="2000" dirty="0" smtClean="0">
              <a:solidFill>
                <a:srgbClr val="965F16"/>
              </a:solidFill>
            </a:endParaRPr>
          </a:p>
          <a:p>
            <a:pPr algn="ctr"/>
            <a:r>
              <a:rPr kumimoji="1" lang="ja-JP" altLang="en-US" sz="2400" b="1" u="sng" dirty="0" smtClean="0">
                <a:solidFill>
                  <a:srgbClr val="965F16"/>
                </a:solidFill>
              </a:rPr>
              <a:t>交流</a:t>
            </a:r>
            <a:endParaRPr kumimoji="1" lang="en-US" altLang="ja-JP" sz="2400" b="1" u="sng" dirty="0" smtClean="0">
              <a:solidFill>
                <a:srgbClr val="965F16"/>
              </a:solidFill>
            </a:endParaRPr>
          </a:p>
        </p:txBody>
      </p:sp>
      <p:sp>
        <p:nvSpPr>
          <p:cNvPr id="23" name="テキスト ボックス 22"/>
          <p:cNvSpPr txBox="1"/>
          <p:nvPr/>
        </p:nvSpPr>
        <p:spPr>
          <a:xfrm>
            <a:off x="6502402" y="3252799"/>
            <a:ext cx="712369" cy="400110"/>
          </a:xfrm>
          <a:prstGeom prst="rect">
            <a:avLst/>
          </a:prstGeom>
          <a:noFill/>
        </p:spPr>
        <p:txBody>
          <a:bodyPr wrap="square" rtlCol="0">
            <a:spAutoFit/>
          </a:bodyPr>
          <a:lstStyle/>
          <a:p>
            <a:r>
              <a:rPr kumimoji="1" lang="ja-JP" altLang="en-US" sz="2000" dirty="0" smtClean="0">
                <a:solidFill>
                  <a:srgbClr val="965F16"/>
                </a:solidFill>
              </a:rPr>
              <a:t>お金</a:t>
            </a:r>
            <a:endParaRPr kumimoji="1" lang="ja-JP" altLang="en-US" sz="2000" dirty="0">
              <a:solidFill>
                <a:srgbClr val="965F16"/>
              </a:solidFill>
            </a:endParaRPr>
          </a:p>
        </p:txBody>
      </p:sp>
      <p:sp>
        <p:nvSpPr>
          <p:cNvPr id="26" name="テキスト ボックス 25"/>
          <p:cNvSpPr txBox="1"/>
          <p:nvPr/>
        </p:nvSpPr>
        <p:spPr>
          <a:xfrm>
            <a:off x="4908622" y="2040530"/>
            <a:ext cx="1848235" cy="400110"/>
          </a:xfrm>
          <a:prstGeom prst="rect">
            <a:avLst/>
          </a:prstGeom>
          <a:noFill/>
        </p:spPr>
        <p:txBody>
          <a:bodyPr wrap="square" rtlCol="0">
            <a:spAutoFit/>
          </a:bodyPr>
          <a:lstStyle/>
          <a:p>
            <a:pPr algn="ctr"/>
            <a:r>
              <a:rPr kumimoji="1" lang="ja-JP" altLang="en-US" sz="2000" dirty="0" smtClean="0">
                <a:solidFill>
                  <a:srgbClr val="965F16"/>
                </a:solidFill>
              </a:rPr>
              <a:t>観光</a:t>
            </a:r>
            <a:endParaRPr kumimoji="1" lang="ja-JP" altLang="en-US" sz="2000" dirty="0">
              <a:solidFill>
                <a:srgbClr val="965F16"/>
              </a:solidFill>
            </a:endParaRPr>
          </a:p>
        </p:txBody>
      </p:sp>
      <p:pic>
        <p:nvPicPr>
          <p:cNvPr id="15" name="図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28251" y="2313410"/>
            <a:ext cx="1492820" cy="1158972"/>
          </a:xfrm>
          <a:prstGeom prst="rect">
            <a:avLst/>
          </a:prstGeom>
        </p:spPr>
      </p:pic>
      <p:pic>
        <p:nvPicPr>
          <p:cNvPr id="16" name="図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40427" y="5541854"/>
            <a:ext cx="1178080" cy="1249952"/>
          </a:xfrm>
          <a:prstGeom prst="rect">
            <a:avLst/>
          </a:prstGeom>
        </p:spPr>
      </p:pic>
      <p:pic>
        <p:nvPicPr>
          <p:cNvPr id="17" name="図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4978" y="4267840"/>
            <a:ext cx="1393889" cy="1274014"/>
          </a:xfrm>
          <a:prstGeom prst="rect">
            <a:avLst/>
          </a:prstGeom>
        </p:spPr>
      </p:pic>
    </p:spTree>
    <p:extLst>
      <p:ext uri="{BB962C8B-B14F-4D97-AF65-F5344CB8AC3E}">
        <p14:creationId xmlns:p14="http://schemas.microsoft.com/office/powerpoint/2010/main" val="17113722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交流から愛着に</a:t>
            </a:r>
            <a:endParaRPr kumimoji="1" lang="ja-JP" altLang="en-US" dirty="0"/>
          </a:p>
        </p:txBody>
      </p:sp>
      <p:sp>
        <p:nvSpPr>
          <p:cNvPr id="21" name="円/楕円 20"/>
          <p:cNvSpPr/>
          <p:nvPr/>
        </p:nvSpPr>
        <p:spPr>
          <a:xfrm>
            <a:off x="375139" y="2080937"/>
            <a:ext cx="3833953" cy="4161692"/>
          </a:xfrm>
          <a:prstGeom prst="ellipse">
            <a:avLst/>
          </a:prstGeom>
          <a:solidFill>
            <a:srgbClr val="92D050">
              <a:alpha val="77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600" dirty="0" smtClean="0">
                <a:solidFill>
                  <a:prstClr val="white"/>
                </a:solidFill>
              </a:rPr>
              <a:t>交流</a:t>
            </a:r>
            <a:endParaRPr kumimoji="1" lang="ja-JP" altLang="en-US" sz="9600" dirty="0">
              <a:solidFill>
                <a:prstClr val="white"/>
              </a:solidFill>
            </a:endParaRPr>
          </a:p>
        </p:txBody>
      </p:sp>
      <p:sp>
        <p:nvSpPr>
          <p:cNvPr id="26" name="ハート 25"/>
          <p:cNvSpPr/>
          <p:nvPr/>
        </p:nvSpPr>
        <p:spPr>
          <a:xfrm>
            <a:off x="4907572" y="2128601"/>
            <a:ext cx="4236428" cy="4308668"/>
          </a:xfrm>
          <a:prstGeom prst="heart">
            <a:avLst/>
          </a:prstGeom>
          <a:solidFill>
            <a:srgbClr val="FA98A6">
              <a:alpha val="58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600" dirty="0" smtClean="0">
                <a:solidFill>
                  <a:prstClr val="white"/>
                </a:solidFill>
              </a:rPr>
              <a:t>愛着</a:t>
            </a:r>
            <a:endParaRPr kumimoji="1" lang="ja-JP" altLang="en-US" sz="9600" dirty="0">
              <a:solidFill>
                <a:prstClr val="white"/>
              </a:solidFill>
            </a:endParaRPr>
          </a:p>
        </p:txBody>
      </p:sp>
      <p:sp>
        <p:nvSpPr>
          <p:cNvPr id="9" name="右矢印 8"/>
          <p:cNvSpPr/>
          <p:nvPr/>
        </p:nvSpPr>
        <p:spPr>
          <a:xfrm>
            <a:off x="4184992" y="3068404"/>
            <a:ext cx="949716" cy="1910455"/>
          </a:xfrm>
          <a:prstGeom prst="rightArrow">
            <a:avLst/>
          </a:prstGeom>
          <a:solidFill>
            <a:srgbClr val="965F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grpSp>
        <p:nvGrpSpPr>
          <p:cNvPr id="10" name="グループ化 9"/>
          <p:cNvGrpSpPr/>
          <p:nvPr/>
        </p:nvGrpSpPr>
        <p:grpSpPr>
          <a:xfrm>
            <a:off x="1615524" y="1933961"/>
            <a:ext cx="1329083" cy="1329083"/>
            <a:chOff x="186036" y="3730596"/>
            <a:chExt cx="1329083" cy="1329083"/>
          </a:xfrm>
        </p:grpSpPr>
        <p:sp>
          <p:nvSpPr>
            <p:cNvPr id="11" name="円/楕円 10"/>
            <p:cNvSpPr/>
            <p:nvPr/>
          </p:nvSpPr>
          <p:spPr>
            <a:xfrm>
              <a:off x="186036" y="3730596"/>
              <a:ext cx="1329083" cy="1329083"/>
            </a:xfrm>
            <a:prstGeom prst="ellipse">
              <a:avLst/>
            </a:prstGeom>
            <a:solidFill>
              <a:schemeClr val="accent2">
                <a:lumMod val="75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円/楕円 4"/>
            <p:cNvSpPr/>
            <p:nvPr/>
          </p:nvSpPr>
          <p:spPr>
            <a:xfrm>
              <a:off x="380676" y="3925236"/>
              <a:ext cx="939803" cy="939803"/>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kumimoji="1" lang="ja-JP" altLang="en-US" sz="2000" b="1" kern="1200" dirty="0" smtClean="0"/>
                <a:t>霞ヶ浦</a:t>
              </a:r>
              <a:endParaRPr kumimoji="1" lang="ja-JP" altLang="en-US" sz="2000" b="1" kern="1200" dirty="0"/>
            </a:p>
          </p:txBody>
        </p:sp>
      </p:grpSp>
      <p:grpSp>
        <p:nvGrpSpPr>
          <p:cNvPr id="13" name="グループ化 12"/>
          <p:cNvGrpSpPr/>
          <p:nvPr/>
        </p:nvGrpSpPr>
        <p:grpSpPr>
          <a:xfrm>
            <a:off x="292231" y="4706906"/>
            <a:ext cx="1329083" cy="1329083"/>
            <a:chOff x="6458885" y="3722585"/>
            <a:chExt cx="1329083" cy="1329083"/>
          </a:xfrm>
        </p:grpSpPr>
        <p:sp>
          <p:nvSpPr>
            <p:cNvPr id="14" name="円/楕円 13"/>
            <p:cNvSpPr/>
            <p:nvPr/>
          </p:nvSpPr>
          <p:spPr>
            <a:xfrm>
              <a:off x="6458885" y="3722585"/>
              <a:ext cx="1329083" cy="1329083"/>
            </a:xfrm>
            <a:prstGeom prst="ellipse">
              <a:avLst/>
            </a:prstGeom>
            <a:solidFill>
              <a:schemeClr val="accent2">
                <a:lumMod val="75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円/楕円 4"/>
            <p:cNvSpPr/>
            <p:nvPr/>
          </p:nvSpPr>
          <p:spPr>
            <a:xfrm>
              <a:off x="6653525" y="3917225"/>
              <a:ext cx="939803" cy="939803"/>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kumimoji="1" lang="ja-JP" altLang="en-US" sz="2400" b="1" kern="1200" dirty="0" smtClean="0"/>
                <a:t>住民</a:t>
              </a:r>
              <a:endParaRPr kumimoji="1" lang="ja-JP" altLang="en-US" sz="2400" b="1" kern="1200" dirty="0"/>
            </a:p>
          </p:txBody>
        </p:sp>
      </p:grpSp>
      <p:grpSp>
        <p:nvGrpSpPr>
          <p:cNvPr id="18" name="グループ化 17"/>
          <p:cNvGrpSpPr/>
          <p:nvPr/>
        </p:nvGrpSpPr>
        <p:grpSpPr>
          <a:xfrm>
            <a:off x="2880009" y="4706905"/>
            <a:ext cx="1329083" cy="1329083"/>
            <a:chOff x="178205" y="150895"/>
            <a:chExt cx="1329083" cy="1329083"/>
          </a:xfrm>
        </p:grpSpPr>
        <p:sp>
          <p:nvSpPr>
            <p:cNvPr id="19" name="円/楕円 18"/>
            <p:cNvSpPr/>
            <p:nvPr/>
          </p:nvSpPr>
          <p:spPr>
            <a:xfrm>
              <a:off x="178205" y="150895"/>
              <a:ext cx="1329083" cy="1329083"/>
            </a:xfrm>
            <a:prstGeom prst="ellipse">
              <a:avLst/>
            </a:prstGeom>
            <a:solidFill>
              <a:schemeClr val="accent2">
                <a:lumMod val="75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円/楕円 4"/>
            <p:cNvSpPr/>
            <p:nvPr/>
          </p:nvSpPr>
          <p:spPr>
            <a:xfrm>
              <a:off x="372845" y="345535"/>
              <a:ext cx="939803" cy="939803"/>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kumimoji="1" lang="ja-JP" altLang="en-US" sz="2000" b="1" kern="1200" dirty="0" smtClean="0"/>
                <a:t>来街者</a:t>
              </a:r>
              <a:endParaRPr kumimoji="1" lang="ja-JP" altLang="en-US" sz="2000" b="1" kern="1200" dirty="0"/>
            </a:p>
          </p:txBody>
        </p:sp>
      </p:grpSp>
      <p:pic>
        <p:nvPicPr>
          <p:cNvPr id="22" name="図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38690"/>
            <a:ext cx="1393889" cy="1274014"/>
          </a:xfrm>
          <a:prstGeom prst="rect">
            <a:avLst/>
          </a:prstGeom>
        </p:spPr>
      </p:pic>
      <p:pic>
        <p:nvPicPr>
          <p:cNvPr id="23" name="図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0112" y="5496211"/>
            <a:ext cx="1492820" cy="1158972"/>
          </a:xfrm>
          <a:prstGeom prst="rect">
            <a:avLst/>
          </a:prstGeom>
        </p:spPr>
      </p:pic>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3982" y="1209583"/>
            <a:ext cx="1132165" cy="1047253"/>
          </a:xfrm>
          <a:prstGeom prst="rect">
            <a:avLst/>
          </a:prstGeom>
        </p:spPr>
      </p:pic>
    </p:spTree>
    <p:extLst>
      <p:ext uri="{BB962C8B-B14F-4D97-AF65-F5344CB8AC3E}">
        <p14:creationId xmlns:p14="http://schemas.microsoft.com/office/powerpoint/2010/main" val="33711988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rgbClr val="965F16"/>
                </a:solidFill>
              </a:rPr>
              <a:t>まとめ</a:t>
            </a:r>
            <a:endParaRPr kumimoji="1" lang="ja-JP" altLang="en-US" dirty="0">
              <a:solidFill>
                <a:srgbClr val="965F16"/>
              </a:solidFill>
            </a:endParaRPr>
          </a:p>
        </p:txBody>
      </p:sp>
      <p:sp>
        <p:nvSpPr>
          <p:cNvPr id="3" name="テキス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6611805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138" y="1260632"/>
            <a:ext cx="5418224" cy="5487356"/>
          </a:xfrm>
          <a:prstGeom prst="rect">
            <a:avLst/>
          </a:prstGeom>
        </p:spPr>
      </p:pic>
      <p:sp>
        <p:nvSpPr>
          <p:cNvPr id="9" name="フローチャート: 結合子 8"/>
          <p:cNvSpPr/>
          <p:nvPr/>
        </p:nvSpPr>
        <p:spPr>
          <a:xfrm>
            <a:off x="4706250" y="4225572"/>
            <a:ext cx="360000" cy="360000"/>
          </a:xfrm>
          <a:prstGeom prst="flowChartConnector">
            <a:avLst/>
          </a:prstGeom>
          <a:solidFill>
            <a:srgbClr val="965F16"/>
          </a:solidFill>
          <a:ln>
            <a:solidFill>
              <a:srgbClr val="965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ローチャート: 結合子 13"/>
          <p:cNvSpPr/>
          <p:nvPr/>
        </p:nvSpPr>
        <p:spPr>
          <a:xfrm>
            <a:off x="5066250" y="4657350"/>
            <a:ext cx="360000" cy="360000"/>
          </a:xfrm>
          <a:prstGeom prst="flowChartConnector">
            <a:avLst/>
          </a:prstGeom>
          <a:solidFill>
            <a:srgbClr val="965F16"/>
          </a:solidFill>
          <a:ln>
            <a:solidFill>
              <a:srgbClr val="965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ローチャート: 結合子 17"/>
          <p:cNvSpPr/>
          <p:nvPr/>
        </p:nvSpPr>
        <p:spPr>
          <a:xfrm>
            <a:off x="3333341" y="5714589"/>
            <a:ext cx="360000" cy="360000"/>
          </a:xfrm>
          <a:prstGeom prst="flowChartConnector">
            <a:avLst/>
          </a:prstGeom>
          <a:solidFill>
            <a:srgbClr val="965F16"/>
          </a:solidFill>
          <a:ln>
            <a:solidFill>
              <a:srgbClr val="965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フローチャート: 結合子 29"/>
          <p:cNvSpPr/>
          <p:nvPr/>
        </p:nvSpPr>
        <p:spPr>
          <a:xfrm>
            <a:off x="3314915" y="2648512"/>
            <a:ext cx="360000" cy="360000"/>
          </a:xfrm>
          <a:prstGeom prst="flowChartConnector">
            <a:avLst/>
          </a:prstGeom>
          <a:solidFill>
            <a:srgbClr val="965F16"/>
          </a:solidFill>
          <a:ln>
            <a:solidFill>
              <a:srgbClr val="965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ローチャート: 結合子 36"/>
          <p:cNvSpPr/>
          <p:nvPr/>
        </p:nvSpPr>
        <p:spPr>
          <a:xfrm>
            <a:off x="6177739" y="3996151"/>
            <a:ext cx="360000" cy="360000"/>
          </a:xfrm>
          <a:prstGeom prst="flowChartConnector">
            <a:avLst/>
          </a:prstGeom>
          <a:solidFill>
            <a:srgbClr val="965F16"/>
          </a:solidFill>
          <a:ln>
            <a:solidFill>
              <a:srgbClr val="965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2981243" y="1613355"/>
            <a:ext cx="1160872" cy="110293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新治</a:t>
            </a:r>
          </a:p>
        </p:txBody>
      </p:sp>
      <p:sp>
        <p:nvSpPr>
          <p:cNvPr id="33" name="円/楕円 32"/>
          <p:cNvSpPr/>
          <p:nvPr/>
        </p:nvSpPr>
        <p:spPr>
          <a:xfrm>
            <a:off x="4876583" y="2799081"/>
            <a:ext cx="1160872" cy="110293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t>北部</a:t>
            </a:r>
            <a:endParaRPr kumimoji="1" lang="ja-JP" altLang="en-US" sz="2400" dirty="0"/>
          </a:p>
        </p:txBody>
      </p:sp>
      <p:sp>
        <p:nvSpPr>
          <p:cNvPr id="34" name="円/楕円 33"/>
          <p:cNvSpPr/>
          <p:nvPr/>
        </p:nvSpPr>
        <p:spPr>
          <a:xfrm>
            <a:off x="5249209" y="4442366"/>
            <a:ext cx="1247857" cy="1149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bg1"/>
                </a:solidFill>
              </a:rPr>
              <a:t>霞ヶ浦</a:t>
            </a:r>
            <a:endParaRPr kumimoji="1" lang="ja-JP" altLang="en-US" dirty="0">
              <a:solidFill>
                <a:schemeClr val="bg1"/>
              </a:solidFill>
            </a:endParaRPr>
          </a:p>
        </p:txBody>
      </p:sp>
      <p:sp>
        <p:nvSpPr>
          <p:cNvPr id="39" name="円/楕円 38"/>
          <p:cNvSpPr/>
          <p:nvPr/>
        </p:nvSpPr>
        <p:spPr>
          <a:xfrm>
            <a:off x="3492505" y="3956939"/>
            <a:ext cx="1160872" cy="1102935"/>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t>中央</a:t>
            </a:r>
            <a:endParaRPr kumimoji="1" lang="ja-JP" altLang="en-US" sz="2400" dirty="0"/>
          </a:p>
        </p:txBody>
      </p:sp>
      <p:sp>
        <p:nvSpPr>
          <p:cNvPr id="44" name="円/楕円 43"/>
          <p:cNvSpPr/>
          <p:nvPr/>
        </p:nvSpPr>
        <p:spPr>
          <a:xfrm>
            <a:off x="3733824" y="5136448"/>
            <a:ext cx="1160872" cy="110293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t>南部</a:t>
            </a:r>
            <a:endParaRPr kumimoji="1" lang="ja-JP" altLang="en-US" sz="2400" dirty="0"/>
          </a:p>
        </p:txBody>
      </p:sp>
      <p:pic>
        <p:nvPicPr>
          <p:cNvPr id="4" name="図 3"/>
          <p:cNvPicPr>
            <a:picLocks noChangeAspect="1"/>
          </p:cNvPicPr>
          <p:nvPr/>
        </p:nvPicPr>
        <p:blipFill>
          <a:blip r:embed="rId4"/>
          <a:stretch>
            <a:fillRect/>
          </a:stretch>
        </p:blipFill>
        <p:spPr>
          <a:xfrm>
            <a:off x="3380566" y="164788"/>
            <a:ext cx="3157173" cy="20658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図 5"/>
          <p:cNvPicPr>
            <a:picLocks noChangeAspect="1"/>
          </p:cNvPicPr>
          <p:nvPr/>
        </p:nvPicPr>
        <p:blipFill>
          <a:blip r:embed="rId5"/>
          <a:stretch>
            <a:fillRect/>
          </a:stretch>
        </p:blipFill>
        <p:spPr>
          <a:xfrm>
            <a:off x="424061" y="4112864"/>
            <a:ext cx="3471247" cy="19189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図 16"/>
          <p:cNvPicPr>
            <a:picLocks noChangeAspect="1"/>
          </p:cNvPicPr>
          <p:nvPr/>
        </p:nvPicPr>
        <p:blipFill>
          <a:blip r:embed="rId6"/>
          <a:stretch>
            <a:fillRect/>
          </a:stretch>
        </p:blipFill>
        <p:spPr>
          <a:xfrm>
            <a:off x="4964284" y="4527947"/>
            <a:ext cx="3045826" cy="20305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3" name="タイトル 22"/>
          <p:cNvSpPr>
            <a:spLocks noGrp="1"/>
          </p:cNvSpPr>
          <p:nvPr>
            <p:ph type="title"/>
          </p:nvPr>
        </p:nvSpPr>
        <p:spPr/>
        <p:txBody>
          <a:bodyPr/>
          <a:lstStyle/>
          <a:p>
            <a:r>
              <a:rPr kumimoji="1" lang="ja-JP" altLang="en-US" dirty="0" smtClean="0"/>
              <a:t>まとめ</a:t>
            </a:r>
            <a:endParaRPr kumimoji="1" lang="ja-JP" altLang="en-US" dirty="0"/>
          </a:p>
        </p:txBody>
      </p:sp>
      <p:pic>
        <p:nvPicPr>
          <p:cNvPr id="26" name="図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99278" y="2214407"/>
            <a:ext cx="3434829" cy="193209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図 2"/>
          <p:cNvPicPr>
            <a:picLocks noChangeAspect="1"/>
          </p:cNvPicPr>
          <p:nvPr/>
        </p:nvPicPr>
        <p:blipFill>
          <a:blip r:embed="rId8"/>
          <a:stretch>
            <a:fillRect/>
          </a:stretch>
        </p:blipFill>
        <p:spPr>
          <a:xfrm>
            <a:off x="277769" y="1727178"/>
            <a:ext cx="3361504" cy="20547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正方形/長方形 6"/>
          <p:cNvSpPr/>
          <p:nvPr/>
        </p:nvSpPr>
        <p:spPr>
          <a:xfrm>
            <a:off x="0" y="2512088"/>
            <a:ext cx="9144000" cy="2473173"/>
          </a:xfrm>
          <a:prstGeom prst="rect">
            <a:avLst/>
          </a:prstGeom>
          <a:solidFill>
            <a:srgbClr val="FFE1FF">
              <a:alpha val="8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600" dirty="0" smtClean="0">
                <a:solidFill>
                  <a:srgbClr val="ED7788"/>
                </a:solidFill>
              </a:rPr>
              <a:t>「愛着のもてるまち」</a:t>
            </a:r>
            <a:endParaRPr kumimoji="1" lang="ja-JP" altLang="en-US" sz="6600" dirty="0">
              <a:solidFill>
                <a:srgbClr val="ED7788"/>
              </a:solidFill>
            </a:endParaRPr>
          </a:p>
        </p:txBody>
      </p:sp>
    </p:spTree>
    <p:extLst>
      <p:ext uri="{BB962C8B-B14F-4D97-AF65-F5344CB8AC3E}">
        <p14:creationId xmlns:p14="http://schemas.microsoft.com/office/powerpoint/2010/main" val="272981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今後の予定</a:t>
            </a:r>
            <a:endParaRPr kumimoji="1" lang="ja-JP" altLang="en-US" dirty="0"/>
          </a:p>
        </p:txBody>
      </p:sp>
      <p:sp>
        <p:nvSpPr>
          <p:cNvPr id="3" name="コンテンツ プレースホルダー 2"/>
          <p:cNvSpPr>
            <a:spLocks noGrp="1"/>
          </p:cNvSpPr>
          <p:nvPr>
            <p:ph idx="1"/>
          </p:nvPr>
        </p:nvSpPr>
        <p:spPr/>
        <p:txBody>
          <a:bodyPr/>
          <a:lstStyle/>
          <a:p>
            <a:r>
              <a:rPr lang="ja-JP" altLang="ja-JP" dirty="0" smtClean="0"/>
              <a:t>実現</a:t>
            </a:r>
            <a:r>
              <a:rPr lang="ja-JP" altLang="ja-JP" dirty="0"/>
              <a:t>可能性の指標として</a:t>
            </a:r>
            <a:r>
              <a:rPr lang="ja-JP" altLang="ja-JP" dirty="0" smtClean="0"/>
              <a:t>、</a:t>
            </a:r>
            <a:r>
              <a:rPr lang="en-US" altLang="ja-JP" dirty="0"/>
              <a:t/>
            </a:r>
            <a:br>
              <a:rPr lang="en-US" altLang="ja-JP" dirty="0"/>
            </a:br>
            <a:r>
              <a:rPr lang="ja-JP" altLang="ja-JP" dirty="0" smtClean="0"/>
              <a:t>費用</a:t>
            </a:r>
            <a:r>
              <a:rPr lang="ja-JP" altLang="ja-JP" dirty="0"/>
              <a:t>算出だけでなく費用便益分析を</a:t>
            </a:r>
            <a:r>
              <a:rPr lang="ja-JP" altLang="ja-JP" dirty="0" smtClean="0"/>
              <a:t>行う</a:t>
            </a:r>
            <a:r>
              <a:rPr lang="ja-JP" altLang="en-US" dirty="0" smtClean="0"/>
              <a:t>。</a:t>
            </a:r>
            <a:r>
              <a:rPr lang="en-US" altLang="ja-JP" dirty="0" smtClean="0"/>
              <a:t/>
            </a:r>
            <a:br>
              <a:rPr lang="en-US" altLang="ja-JP" dirty="0" smtClean="0"/>
            </a:br>
            <a:endParaRPr lang="en-US" altLang="ja-JP" dirty="0"/>
          </a:p>
          <a:p>
            <a:r>
              <a:rPr lang="ja-JP" altLang="ja-JP" dirty="0" smtClean="0"/>
              <a:t>提案</a:t>
            </a:r>
            <a:r>
              <a:rPr lang="ja-JP" altLang="ja-JP" dirty="0"/>
              <a:t>の拠点となる場所周辺で</a:t>
            </a:r>
            <a:r>
              <a:rPr lang="ja-JP" altLang="ja-JP" dirty="0" smtClean="0"/>
              <a:t>の</a:t>
            </a:r>
            <a:r>
              <a:rPr lang="en-US" altLang="ja-JP" dirty="0" smtClean="0"/>
              <a:t/>
            </a:r>
            <a:br>
              <a:rPr lang="en-US" altLang="ja-JP" dirty="0" smtClean="0"/>
            </a:br>
            <a:r>
              <a:rPr lang="ja-JP" altLang="ja-JP" dirty="0" smtClean="0"/>
              <a:t>ヒアリング</a:t>
            </a:r>
            <a:r>
              <a:rPr lang="ja-JP" altLang="ja-JP" dirty="0"/>
              <a:t>調査を</a:t>
            </a:r>
            <a:r>
              <a:rPr lang="ja-JP" altLang="ja-JP" dirty="0" smtClean="0"/>
              <a:t>行う</a:t>
            </a:r>
            <a:r>
              <a:rPr lang="ja-JP" altLang="en-US" dirty="0" smtClean="0"/>
              <a:t>。</a:t>
            </a:r>
            <a:endParaRPr lang="en-US" altLang="ja-JP" dirty="0" smtClean="0"/>
          </a:p>
          <a:p>
            <a:pPr marL="0" indent="0">
              <a:buNone/>
            </a:pPr>
            <a:endParaRPr lang="ja-JP" altLang="ja-JP" dirty="0"/>
          </a:p>
          <a:p>
            <a:endParaRPr kumimoji="1" lang="ja-JP" altLang="en-US" dirty="0"/>
          </a:p>
        </p:txBody>
      </p:sp>
      <p:sp>
        <p:nvSpPr>
          <p:cNvPr id="4" name="テキスト プレースホルダー 3"/>
          <p:cNvSpPr>
            <a:spLocks noGrp="1"/>
          </p:cNvSpPr>
          <p:nvPr>
            <p:ph type="body" sz="quarter" idx="13"/>
          </p:nvPr>
        </p:nvSpPr>
        <p:spPr/>
        <p:txBody>
          <a:bodyPr/>
          <a:lstStyle/>
          <a:p>
            <a:endParaRPr kumimoji="1" lang="ja-JP" altLang="en-US"/>
          </a:p>
        </p:txBody>
      </p:sp>
    </p:spTree>
    <p:extLst>
      <p:ext uri="{BB962C8B-B14F-4D97-AF65-F5344CB8AC3E}">
        <p14:creationId xmlns:p14="http://schemas.microsoft.com/office/powerpoint/2010/main" val="25407242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t>参考</a:t>
            </a:r>
            <a:r>
              <a:rPr lang="ja-JP" altLang="en-US" sz="4000" dirty="0"/>
              <a:t>文献</a:t>
            </a:r>
            <a:endParaRPr kumimoji="1" lang="ja-JP" altLang="en-US" sz="4000" dirty="0"/>
          </a:p>
        </p:txBody>
      </p:sp>
      <p:sp>
        <p:nvSpPr>
          <p:cNvPr id="8" name="正方形/長方形 7"/>
          <p:cNvSpPr/>
          <p:nvPr/>
        </p:nvSpPr>
        <p:spPr>
          <a:xfrm>
            <a:off x="212271" y="1439056"/>
            <a:ext cx="8758465" cy="5157687"/>
          </a:xfrm>
          <a:prstGeom prst="rect">
            <a:avLst/>
          </a:prstGeom>
          <a:noFill/>
          <a:ln w="57150">
            <a:solidFill>
              <a:srgbClr val="FEC06E"/>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600" b="1" dirty="0" smtClean="0">
                <a:solidFill>
                  <a:srgbClr val="965F16"/>
                </a:solidFill>
              </a:rPr>
              <a:t>■引用論文</a:t>
            </a:r>
            <a:endParaRPr kumimoji="1" lang="en-US" altLang="ja-JP" sz="1600" b="1" dirty="0" smtClean="0">
              <a:solidFill>
                <a:srgbClr val="965F16"/>
              </a:solidFill>
            </a:endParaRPr>
          </a:p>
          <a:p>
            <a:r>
              <a:rPr lang="ja-JP" altLang="ja-JP" sz="1100" dirty="0">
                <a:solidFill>
                  <a:schemeClr val="tx1"/>
                </a:solidFill>
              </a:rPr>
              <a:t>Ⅰ</a:t>
            </a:r>
            <a:r>
              <a:rPr lang="en-US" altLang="ja-JP" sz="1100" dirty="0">
                <a:solidFill>
                  <a:schemeClr val="tx1"/>
                </a:solidFill>
              </a:rPr>
              <a:t>.</a:t>
            </a:r>
            <a:r>
              <a:rPr lang="ja-JP" altLang="ja-JP" sz="1100" dirty="0">
                <a:solidFill>
                  <a:schemeClr val="tx1"/>
                </a:solidFill>
              </a:rPr>
              <a:t>鈴木崇之</a:t>
            </a:r>
            <a:r>
              <a:rPr lang="en-US" altLang="ja-JP" sz="1100" dirty="0">
                <a:solidFill>
                  <a:schemeClr val="tx1"/>
                </a:solidFill>
              </a:rPr>
              <a:t>,</a:t>
            </a:r>
            <a:r>
              <a:rPr lang="ja-JP" altLang="ja-JP" sz="1100" dirty="0">
                <a:solidFill>
                  <a:schemeClr val="tx1"/>
                </a:solidFill>
              </a:rPr>
              <a:t>石川徹</a:t>
            </a:r>
            <a:r>
              <a:rPr lang="en-US" altLang="ja-JP" sz="1100" dirty="0">
                <a:solidFill>
                  <a:schemeClr val="tx1"/>
                </a:solidFill>
              </a:rPr>
              <a:t>,</a:t>
            </a:r>
            <a:r>
              <a:rPr lang="ja-JP" altLang="ja-JP" sz="1100" dirty="0">
                <a:solidFill>
                  <a:schemeClr val="tx1"/>
                </a:solidFill>
              </a:rPr>
              <a:t>貞弘幸雄</a:t>
            </a:r>
            <a:r>
              <a:rPr lang="en-US" altLang="ja-JP" sz="1100" dirty="0">
                <a:solidFill>
                  <a:schemeClr val="tx1"/>
                </a:solidFill>
              </a:rPr>
              <a:t>,</a:t>
            </a:r>
            <a:r>
              <a:rPr lang="ja-JP" altLang="ja-JP" sz="1100" dirty="0">
                <a:solidFill>
                  <a:schemeClr val="tx1"/>
                </a:solidFill>
              </a:rPr>
              <a:t>浅見泰司</a:t>
            </a:r>
            <a:r>
              <a:rPr lang="en-US" altLang="ja-JP" sz="1100" dirty="0">
                <a:solidFill>
                  <a:schemeClr val="tx1"/>
                </a:solidFill>
              </a:rPr>
              <a:t>.</a:t>
            </a:r>
            <a:r>
              <a:rPr lang="ja-JP" altLang="ja-JP" sz="1100" dirty="0">
                <a:solidFill>
                  <a:schemeClr val="tx1"/>
                </a:solidFill>
              </a:rPr>
              <a:t>（</a:t>
            </a:r>
            <a:r>
              <a:rPr lang="en-US" altLang="ja-JP" sz="1100" dirty="0">
                <a:solidFill>
                  <a:schemeClr val="tx1"/>
                </a:solidFill>
              </a:rPr>
              <a:t>2011</a:t>
            </a:r>
            <a:r>
              <a:rPr lang="ja-JP" altLang="ja-JP" sz="1100" dirty="0" smtClean="0">
                <a:solidFill>
                  <a:schemeClr val="tx1"/>
                </a:solidFill>
              </a:rPr>
              <a:t>）</a:t>
            </a:r>
            <a:endParaRPr lang="en-US" altLang="ja-JP" sz="1100" dirty="0" smtClean="0">
              <a:solidFill>
                <a:schemeClr val="tx1"/>
              </a:solidFill>
            </a:endParaRPr>
          </a:p>
          <a:p>
            <a:r>
              <a:rPr lang="ja-JP" altLang="ja-JP" sz="1100" dirty="0" smtClean="0">
                <a:solidFill>
                  <a:schemeClr val="tx1"/>
                </a:solidFill>
              </a:rPr>
              <a:t>「</a:t>
            </a:r>
            <a:r>
              <a:rPr lang="ja-JP" altLang="ja-JP" sz="1100" dirty="0">
                <a:solidFill>
                  <a:schemeClr val="tx1"/>
                </a:solidFill>
              </a:rPr>
              <a:t>都市施設が移住者のまちへの愛着に及ぼす影響に関する研究」日本都市計画学会　都市計画論文集</a:t>
            </a:r>
            <a:r>
              <a:rPr lang="en-US" altLang="ja-JP" sz="1100" dirty="0">
                <a:solidFill>
                  <a:schemeClr val="tx1"/>
                </a:solidFill>
              </a:rPr>
              <a:t>,Vol.46 No.3,p117-123. </a:t>
            </a:r>
            <a:endParaRPr lang="ja-JP" altLang="ja-JP" sz="1100" dirty="0">
              <a:solidFill>
                <a:schemeClr val="tx1"/>
              </a:solidFill>
            </a:endParaRPr>
          </a:p>
          <a:p>
            <a:r>
              <a:rPr lang="ja-JP" altLang="ja-JP" sz="1100" dirty="0">
                <a:solidFill>
                  <a:schemeClr val="tx1"/>
                </a:solidFill>
              </a:rPr>
              <a:t>Ⅱ</a:t>
            </a:r>
            <a:r>
              <a:rPr lang="en-US" altLang="ja-JP" sz="1100" dirty="0">
                <a:solidFill>
                  <a:schemeClr val="tx1"/>
                </a:solidFill>
              </a:rPr>
              <a:t>.</a:t>
            </a:r>
            <a:r>
              <a:rPr lang="ja-JP" altLang="ja-JP" sz="1100" dirty="0">
                <a:solidFill>
                  <a:schemeClr val="tx1"/>
                </a:solidFill>
              </a:rPr>
              <a:t>萩原剛</a:t>
            </a:r>
            <a:r>
              <a:rPr lang="en-US" altLang="ja-JP" sz="1100" dirty="0">
                <a:solidFill>
                  <a:schemeClr val="tx1"/>
                </a:solidFill>
              </a:rPr>
              <a:t>,</a:t>
            </a:r>
            <a:r>
              <a:rPr lang="ja-JP" altLang="ja-JP" sz="1100" dirty="0">
                <a:solidFill>
                  <a:schemeClr val="tx1"/>
                </a:solidFill>
              </a:rPr>
              <a:t>藤井聡</a:t>
            </a:r>
            <a:r>
              <a:rPr lang="en-US" altLang="ja-JP" sz="1100" dirty="0">
                <a:solidFill>
                  <a:schemeClr val="tx1"/>
                </a:solidFill>
              </a:rPr>
              <a:t>.</a:t>
            </a:r>
            <a:r>
              <a:rPr lang="ja-JP" altLang="ja-JP" sz="1100" dirty="0">
                <a:solidFill>
                  <a:schemeClr val="tx1"/>
                </a:solidFill>
              </a:rPr>
              <a:t>（</a:t>
            </a:r>
            <a:r>
              <a:rPr lang="en-US" altLang="ja-JP" sz="1100" dirty="0">
                <a:solidFill>
                  <a:schemeClr val="tx1"/>
                </a:solidFill>
              </a:rPr>
              <a:t>2005</a:t>
            </a:r>
            <a:r>
              <a:rPr lang="ja-JP" altLang="ja-JP" sz="1100" dirty="0" smtClean="0">
                <a:solidFill>
                  <a:schemeClr val="tx1"/>
                </a:solidFill>
              </a:rPr>
              <a:t>）</a:t>
            </a:r>
            <a:endParaRPr lang="en-US" altLang="ja-JP" sz="1100" dirty="0" smtClean="0">
              <a:solidFill>
                <a:schemeClr val="tx1"/>
              </a:solidFill>
            </a:endParaRPr>
          </a:p>
          <a:p>
            <a:r>
              <a:rPr lang="ja-JP" altLang="ja-JP" sz="1100" dirty="0" smtClean="0">
                <a:solidFill>
                  <a:schemeClr val="tx1"/>
                </a:solidFill>
              </a:rPr>
              <a:t>「</a:t>
            </a:r>
            <a:r>
              <a:rPr lang="ja-JP" altLang="ja-JP" sz="1100" dirty="0">
                <a:solidFill>
                  <a:schemeClr val="tx1"/>
                </a:solidFill>
              </a:rPr>
              <a:t>交通行動が地域愛着に与える影響に関する分析」</a:t>
            </a:r>
            <a:r>
              <a:rPr lang="en-US" altLang="ja-JP" sz="1100" dirty="0">
                <a:solidFill>
                  <a:schemeClr val="tx1"/>
                </a:solidFill>
              </a:rPr>
              <a:t>.</a:t>
            </a:r>
            <a:r>
              <a:rPr lang="ja-JP" altLang="ja-JP" sz="1100" dirty="0">
                <a:solidFill>
                  <a:schemeClr val="tx1"/>
                </a:solidFill>
              </a:rPr>
              <a:t>土木計画学研究・講演集</a:t>
            </a:r>
            <a:r>
              <a:rPr lang="en-US" altLang="ja-JP" sz="1100" dirty="0">
                <a:solidFill>
                  <a:schemeClr val="tx1"/>
                </a:solidFill>
              </a:rPr>
              <a:t>,</a:t>
            </a:r>
            <a:endParaRPr lang="ja-JP" altLang="ja-JP" sz="1100" dirty="0">
              <a:solidFill>
                <a:schemeClr val="tx1"/>
              </a:solidFill>
            </a:endParaRPr>
          </a:p>
          <a:p>
            <a:r>
              <a:rPr lang="ja-JP" altLang="ja-JP" sz="1100" dirty="0">
                <a:solidFill>
                  <a:schemeClr val="tx1"/>
                </a:solidFill>
              </a:rPr>
              <a:t>Ⅲ</a:t>
            </a:r>
            <a:r>
              <a:rPr lang="en-US" altLang="ja-JP" sz="1100" dirty="0">
                <a:solidFill>
                  <a:schemeClr val="tx1"/>
                </a:solidFill>
              </a:rPr>
              <a:t>.</a:t>
            </a:r>
            <a:r>
              <a:rPr lang="ja-JP" altLang="ja-JP" sz="1100" dirty="0">
                <a:solidFill>
                  <a:schemeClr val="tx1"/>
                </a:solidFill>
              </a:rPr>
              <a:t>引地博之</a:t>
            </a:r>
            <a:r>
              <a:rPr lang="en-US" altLang="ja-JP" sz="1100" dirty="0">
                <a:solidFill>
                  <a:schemeClr val="tx1"/>
                </a:solidFill>
              </a:rPr>
              <a:t>,</a:t>
            </a:r>
            <a:r>
              <a:rPr lang="ja-JP" altLang="ja-JP" sz="1100" dirty="0">
                <a:solidFill>
                  <a:schemeClr val="tx1"/>
                </a:solidFill>
              </a:rPr>
              <a:t>青木俊明</a:t>
            </a:r>
            <a:r>
              <a:rPr lang="en-US" altLang="ja-JP" sz="1100" dirty="0">
                <a:solidFill>
                  <a:schemeClr val="tx1"/>
                </a:solidFill>
              </a:rPr>
              <a:t>,</a:t>
            </a:r>
            <a:r>
              <a:rPr lang="ja-JP" altLang="ja-JP" sz="1100" dirty="0">
                <a:solidFill>
                  <a:schemeClr val="tx1"/>
                </a:solidFill>
              </a:rPr>
              <a:t>大渕憲一</a:t>
            </a:r>
            <a:r>
              <a:rPr lang="en-US" altLang="ja-JP" sz="1100" dirty="0">
                <a:solidFill>
                  <a:schemeClr val="tx1"/>
                </a:solidFill>
              </a:rPr>
              <a:t>.</a:t>
            </a:r>
            <a:r>
              <a:rPr lang="ja-JP" altLang="ja-JP" sz="1100" dirty="0">
                <a:solidFill>
                  <a:schemeClr val="tx1"/>
                </a:solidFill>
              </a:rPr>
              <a:t>（</a:t>
            </a:r>
            <a:r>
              <a:rPr lang="en-US" altLang="ja-JP" sz="1100" dirty="0">
                <a:solidFill>
                  <a:schemeClr val="tx1"/>
                </a:solidFill>
              </a:rPr>
              <a:t>2009</a:t>
            </a:r>
            <a:r>
              <a:rPr lang="ja-JP" altLang="ja-JP" sz="1100" dirty="0" smtClean="0">
                <a:solidFill>
                  <a:schemeClr val="tx1"/>
                </a:solidFill>
              </a:rPr>
              <a:t>）</a:t>
            </a:r>
            <a:endParaRPr lang="en-US" altLang="ja-JP" sz="1100" dirty="0" smtClean="0">
              <a:solidFill>
                <a:schemeClr val="tx1"/>
              </a:solidFill>
            </a:endParaRPr>
          </a:p>
          <a:p>
            <a:r>
              <a:rPr lang="ja-JP" altLang="ja-JP" sz="1100" dirty="0" smtClean="0">
                <a:solidFill>
                  <a:schemeClr val="tx1"/>
                </a:solidFill>
              </a:rPr>
              <a:t>「</a:t>
            </a:r>
            <a:r>
              <a:rPr lang="ja-JP" altLang="ja-JP" sz="1100" dirty="0">
                <a:solidFill>
                  <a:schemeClr val="tx1"/>
                </a:solidFill>
              </a:rPr>
              <a:t>地域に対する愛着の形成機構　</a:t>
            </a:r>
            <a:r>
              <a:rPr lang="ja-JP" altLang="ja-JP" sz="1100" dirty="0" err="1">
                <a:solidFill>
                  <a:schemeClr val="tx1"/>
                </a:solidFill>
              </a:rPr>
              <a:t>ー</a:t>
            </a:r>
            <a:r>
              <a:rPr lang="ja-JP" altLang="ja-JP" sz="1100" dirty="0">
                <a:solidFill>
                  <a:schemeClr val="tx1"/>
                </a:solidFill>
              </a:rPr>
              <a:t>物理的環境と社会的環境</a:t>
            </a:r>
            <a:r>
              <a:rPr lang="ja-JP" altLang="ja-JP" sz="1100" dirty="0" err="1">
                <a:solidFill>
                  <a:schemeClr val="tx1"/>
                </a:solidFill>
              </a:rPr>
              <a:t>ー</a:t>
            </a:r>
            <a:r>
              <a:rPr lang="ja-JP" altLang="ja-JP" sz="1100" dirty="0">
                <a:solidFill>
                  <a:schemeClr val="tx1"/>
                </a:solidFill>
              </a:rPr>
              <a:t>」</a:t>
            </a:r>
            <a:r>
              <a:rPr lang="en-US" altLang="ja-JP" sz="1100" dirty="0">
                <a:solidFill>
                  <a:schemeClr val="tx1"/>
                </a:solidFill>
              </a:rPr>
              <a:t>.</a:t>
            </a:r>
            <a:r>
              <a:rPr lang="ja-JP" altLang="ja-JP" sz="1100" dirty="0">
                <a:solidFill>
                  <a:schemeClr val="tx1"/>
                </a:solidFill>
              </a:rPr>
              <a:t>土木学会論文集</a:t>
            </a:r>
            <a:r>
              <a:rPr lang="en-US" altLang="ja-JP" sz="1100" dirty="0">
                <a:solidFill>
                  <a:schemeClr val="tx1"/>
                </a:solidFill>
              </a:rPr>
              <a:t>D,Vol.65 No.2,p.101</a:t>
            </a:r>
            <a:endParaRPr lang="ja-JP" altLang="ja-JP" sz="1100" dirty="0">
              <a:solidFill>
                <a:schemeClr val="tx1"/>
              </a:solidFill>
            </a:endParaRPr>
          </a:p>
          <a:p>
            <a:r>
              <a:rPr lang="ja-JP" altLang="ja-JP" sz="1100" dirty="0">
                <a:solidFill>
                  <a:schemeClr val="tx1"/>
                </a:solidFill>
              </a:rPr>
              <a:t>Ⅳ</a:t>
            </a:r>
            <a:r>
              <a:rPr lang="en-US" altLang="ja-JP" sz="1100" dirty="0">
                <a:solidFill>
                  <a:schemeClr val="tx1"/>
                </a:solidFill>
              </a:rPr>
              <a:t>.</a:t>
            </a:r>
            <a:r>
              <a:rPr lang="ja-JP" altLang="ja-JP" sz="1100" dirty="0">
                <a:solidFill>
                  <a:schemeClr val="tx1"/>
                </a:solidFill>
              </a:rPr>
              <a:t>鈴木春奈</a:t>
            </a:r>
            <a:r>
              <a:rPr lang="en-US" altLang="ja-JP" sz="1100" dirty="0">
                <a:solidFill>
                  <a:schemeClr val="tx1"/>
                </a:solidFill>
              </a:rPr>
              <a:t>,</a:t>
            </a:r>
            <a:r>
              <a:rPr lang="ja-JP" altLang="ja-JP" sz="1100" dirty="0">
                <a:solidFill>
                  <a:schemeClr val="tx1"/>
                </a:solidFill>
              </a:rPr>
              <a:t>藤井聡</a:t>
            </a:r>
            <a:r>
              <a:rPr lang="en-US" altLang="ja-JP" sz="1100" dirty="0">
                <a:solidFill>
                  <a:schemeClr val="tx1"/>
                </a:solidFill>
              </a:rPr>
              <a:t>.</a:t>
            </a:r>
            <a:r>
              <a:rPr lang="ja-JP" altLang="ja-JP" sz="1100" dirty="0">
                <a:solidFill>
                  <a:schemeClr val="tx1"/>
                </a:solidFill>
              </a:rPr>
              <a:t>（</a:t>
            </a:r>
            <a:r>
              <a:rPr lang="en-US" altLang="ja-JP" sz="1100" dirty="0">
                <a:solidFill>
                  <a:schemeClr val="tx1"/>
                </a:solidFill>
              </a:rPr>
              <a:t>2008</a:t>
            </a:r>
            <a:r>
              <a:rPr lang="ja-JP" altLang="ja-JP" sz="1100" dirty="0" smtClean="0">
                <a:solidFill>
                  <a:schemeClr val="tx1"/>
                </a:solidFill>
              </a:rPr>
              <a:t>）</a:t>
            </a:r>
            <a:endParaRPr lang="en-US" altLang="ja-JP" sz="1100" dirty="0" smtClean="0">
              <a:solidFill>
                <a:schemeClr val="tx1"/>
              </a:solidFill>
            </a:endParaRPr>
          </a:p>
          <a:p>
            <a:r>
              <a:rPr lang="ja-JP" altLang="ja-JP" sz="1100" dirty="0" smtClean="0">
                <a:solidFill>
                  <a:schemeClr val="tx1"/>
                </a:solidFill>
              </a:rPr>
              <a:t>「</a:t>
            </a:r>
            <a:r>
              <a:rPr lang="ja-JP" altLang="ja-JP" sz="1100" dirty="0">
                <a:solidFill>
                  <a:schemeClr val="tx1"/>
                </a:solidFill>
              </a:rPr>
              <a:t>『地域風土』への移動途上接触が 『地域愛着』に及ぼす影響に関する研究」</a:t>
            </a:r>
            <a:r>
              <a:rPr lang="en-US" altLang="ja-JP" sz="1100" dirty="0">
                <a:solidFill>
                  <a:schemeClr val="tx1"/>
                </a:solidFill>
              </a:rPr>
              <a:t>.</a:t>
            </a:r>
            <a:r>
              <a:rPr lang="ja-JP" altLang="ja-JP" sz="1100" dirty="0">
                <a:solidFill>
                  <a:schemeClr val="tx1"/>
                </a:solidFill>
              </a:rPr>
              <a:t>土木学会論文集</a:t>
            </a:r>
            <a:r>
              <a:rPr lang="en-US" altLang="ja-JP" sz="1100" dirty="0">
                <a:solidFill>
                  <a:schemeClr val="tx1"/>
                </a:solidFill>
              </a:rPr>
              <a:t>D,64(2),p179-189</a:t>
            </a:r>
            <a:endParaRPr lang="ja-JP" altLang="ja-JP" sz="1100" dirty="0">
              <a:solidFill>
                <a:schemeClr val="tx1"/>
              </a:solidFill>
            </a:endParaRPr>
          </a:p>
          <a:p>
            <a:r>
              <a:rPr lang="ja-JP" altLang="ja-JP" sz="1100" dirty="0">
                <a:solidFill>
                  <a:schemeClr val="tx1"/>
                </a:solidFill>
              </a:rPr>
              <a:t>Ⅴ</a:t>
            </a:r>
            <a:r>
              <a:rPr lang="en-US" altLang="ja-JP" sz="1100" dirty="0">
                <a:solidFill>
                  <a:schemeClr val="tx1"/>
                </a:solidFill>
              </a:rPr>
              <a:t>.</a:t>
            </a:r>
            <a:r>
              <a:rPr lang="ja-JP" altLang="ja-JP" sz="1100" dirty="0">
                <a:solidFill>
                  <a:schemeClr val="tx1"/>
                </a:solidFill>
              </a:rPr>
              <a:t>鈴木春奈</a:t>
            </a:r>
            <a:r>
              <a:rPr lang="en-US" altLang="ja-JP" sz="1100" dirty="0">
                <a:solidFill>
                  <a:schemeClr val="tx1"/>
                </a:solidFill>
              </a:rPr>
              <a:t>,</a:t>
            </a:r>
            <a:r>
              <a:rPr lang="ja-JP" altLang="ja-JP" sz="1100" dirty="0">
                <a:solidFill>
                  <a:schemeClr val="tx1"/>
                </a:solidFill>
              </a:rPr>
              <a:t>藤井聡</a:t>
            </a:r>
            <a:r>
              <a:rPr lang="en-US" altLang="ja-JP" sz="1100" dirty="0">
                <a:solidFill>
                  <a:schemeClr val="tx1"/>
                </a:solidFill>
              </a:rPr>
              <a:t>.</a:t>
            </a:r>
            <a:r>
              <a:rPr lang="ja-JP" altLang="ja-JP" sz="1100" dirty="0">
                <a:solidFill>
                  <a:schemeClr val="tx1"/>
                </a:solidFill>
              </a:rPr>
              <a:t>（</a:t>
            </a:r>
            <a:r>
              <a:rPr lang="en-US" altLang="ja-JP" sz="1100" dirty="0">
                <a:solidFill>
                  <a:schemeClr val="tx1"/>
                </a:solidFill>
              </a:rPr>
              <a:t>2008</a:t>
            </a:r>
            <a:r>
              <a:rPr lang="ja-JP" altLang="ja-JP" sz="1100" dirty="0" smtClean="0">
                <a:solidFill>
                  <a:schemeClr val="tx1"/>
                </a:solidFill>
              </a:rPr>
              <a:t>）</a:t>
            </a:r>
            <a:endParaRPr lang="en-US" altLang="ja-JP" sz="1100" dirty="0" smtClean="0">
              <a:solidFill>
                <a:schemeClr val="tx1"/>
              </a:solidFill>
            </a:endParaRPr>
          </a:p>
          <a:p>
            <a:r>
              <a:rPr lang="ja-JP" altLang="ja-JP" sz="1100" dirty="0" smtClean="0">
                <a:solidFill>
                  <a:schemeClr val="tx1"/>
                </a:solidFill>
              </a:rPr>
              <a:t>「</a:t>
            </a:r>
            <a:r>
              <a:rPr lang="ja-JP" altLang="ja-JP" sz="1100" dirty="0">
                <a:solidFill>
                  <a:schemeClr val="tx1"/>
                </a:solidFill>
              </a:rPr>
              <a:t>地域愛着が地域への協力行動に及ぼす影響に関する研究」</a:t>
            </a:r>
            <a:r>
              <a:rPr lang="en-US" altLang="ja-JP" sz="1100" dirty="0">
                <a:solidFill>
                  <a:schemeClr val="tx1"/>
                </a:solidFill>
              </a:rPr>
              <a:t>.</a:t>
            </a:r>
            <a:r>
              <a:rPr lang="ja-JP" altLang="ja-JP" sz="1100" dirty="0">
                <a:solidFill>
                  <a:schemeClr val="tx1"/>
                </a:solidFill>
              </a:rPr>
              <a:t>土木計画学研究・論文集 </a:t>
            </a:r>
            <a:r>
              <a:rPr lang="en-US" altLang="ja-JP" sz="1100" dirty="0">
                <a:solidFill>
                  <a:schemeClr val="tx1"/>
                </a:solidFill>
              </a:rPr>
              <a:t>,25(2),p357-362. </a:t>
            </a:r>
            <a:endParaRPr lang="ja-JP" altLang="ja-JP" sz="1100" dirty="0">
              <a:solidFill>
                <a:schemeClr val="tx1"/>
              </a:solidFill>
            </a:endParaRPr>
          </a:p>
          <a:p>
            <a:r>
              <a:rPr lang="ja-JP" altLang="ja-JP" sz="1100" dirty="0">
                <a:solidFill>
                  <a:schemeClr val="tx1"/>
                </a:solidFill>
              </a:rPr>
              <a:t>Ⅵ</a:t>
            </a:r>
            <a:r>
              <a:rPr lang="en-US" altLang="ja-JP" sz="1100" dirty="0">
                <a:solidFill>
                  <a:schemeClr val="tx1"/>
                </a:solidFill>
              </a:rPr>
              <a:t>. </a:t>
            </a:r>
            <a:r>
              <a:rPr lang="ja-JP" altLang="ja-JP" sz="1100" dirty="0">
                <a:solidFill>
                  <a:schemeClr val="tx1"/>
                </a:solidFill>
              </a:rPr>
              <a:t>鈴木春奈</a:t>
            </a:r>
            <a:r>
              <a:rPr lang="en-US" altLang="ja-JP" sz="1100" dirty="0">
                <a:solidFill>
                  <a:schemeClr val="tx1"/>
                </a:solidFill>
              </a:rPr>
              <a:t>,</a:t>
            </a:r>
            <a:r>
              <a:rPr lang="ja-JP" altLang="ja-JP" sz="1100" dirty="0">
                <a:solidFill>
                  <a:schemeClr val="tx1"/>
                </a:solidFill>
              </a:rPr>
              <a:t>藤井聡</a:t>
            </a:r>
            <a:r>
              <a:rPr lang="en-US" altLang="ja-JP" sz="1100" dirty="0">
                <a:solidFill>
                  <a:schemeClr val="tx1"/>
                </a:solidFill>
              </a:rPr>
              <a:t>.</a:t>
            </a:r>
            <a:r>
              <a:rPr lang="ja-JP" altLang="ja-JP" sz="1100" dirty="0">
                <a:solidFill>
                  <a:schemeClr val="tx1"/>
                </a:solidFill>
              </a:rPr>
              <a:t>（</a:t>
            </a:r>
            <a:r>
              <a:rPr lang="en-US" altLang="ja-JP" sz="1100" dirty="0">
                <a:solidFill>
                  <a:schemeClr val="tx1"/>
                </a:solidFill>
              </a:rPr>
              <a:t>2007</a:t>
            </a:r>
            <a:r>
              <a:rPr lang="ja-JP" altLang="ja-JP" sz="1100" dirty="0" smtClean="0">
                <a:solidFill>
                  <a:schemeClr val="tx1"/>
                </a:solidFill>
              </a:rPr>
              <a:t>）</a:t>
            </a:r>
            <a:endParaRPr lang="en-US" altLang="ja-JP" sz="1100" dirty="0" smtClean="0">
              <a:solidFill>
                <a:schemeClr val="tx1"/>
              </a:solidFill>
            </a:endParaRPr>
          </a:p>
          <a:p>
            <a:r>
              <a:rPr lang="ja-JP" altLang="ja-JP" sz="1100" dirty="0" smtClean="0">
                <a:solidFill>
                  <a:schemeClr val="tx1"/>
                </a:solidFill>
              </a:rPr>
              <a:t>「</a:t>
            </a:r>
            <a:r>
              <a:rPr lang="ja-JP" altLang="ja-JP" sz="1100" dirty="0">
                <a:solidFill>
                  <a:schemeClr val="tx1"/>
                </a:solidFill>
              </a:rPr>
              <a:t>利用店舗への愛着が地域愛着へ及ぼす影響とその規定因に関する研究」</a:t>
            </a:r>
            <a:r>
              <a:rPr lang="en-US" altLang="ja-JP" sz="1100" dirty="0">
                <a:solidFill>
                  <a:schemeClr val="tx1"/>
                </a:solidFill>
              </a:rPr>
              <a:t>.</a:t>
            </a:r>
            <a:r>
              <a:rPr lang="ja-JP" altLang="ja-JP" sz="1100" dirty="0">
                <a:solidFill>
                  <a:schemeClr val="tx1"/>
                </a:solidFill>
              </a:rPr>
              <a:t>都市計画論文集</a:t>
            </a:r>
            <a:r>
              <a:rPr lang="en-US" altLang="ja-JP" sz="1100" dirty="0">
                <a:solidFill>
                  <a:schemeClr val="tx1"/>
                </a:solidFill>
              </a:rPr>
              <a:t>,42(3),</a:t>
            </a:r>
            <a:r>
              <a:rPr lang="en-US" altLang="ja-JP" sz="1100" dirty="0" smtClean="0">
                <a:solidFill>
                  <a:schemeClr val="tx1"/>
                </a:solidFill>
              </a:rPr>
              <a:t>p13-18</a:t>
            </a:r>
            <a:endParaRPr lang="ja-JP" altLang="ja-JP" sz="1100" dirty="0">
              <a:solidFill>
                <a:schemeClr val="tx1"/>
              </a:solidFill>
            </a:endParaRPr>
          </a:p>
          <a:p>
            <a:pPr lvl="0"/>
            <a:r>
              <a:rPr kumimoji="1" lang="ja-JP" altLang="en-US" sz="1600" b="1" dirty="0">
                <a:solidFill>
                  <a:srgbClr val="965F16"/>
                </a:solidFill>
              </a:rPr>
              <a:t>■参考文献</a:t>
            </a:r>
            <a:endParaRPr kumimoji="1" lang="en-US" altLang="ja-JP" sz="1600" b="1" dirty="0">
              <a:solidFill>
                <a:srgbClr val="965F16"/>
              </a:solidFill>
            </a:endParaRPr>
          </a:p>
          <a:p>
            <a:pPr lvl="0"/>
            <a:r>
              <a:rPr lang="ja-JP" altLang="en-US" sz="1100" dirty="0">
                <a:solidFill>
                  <a:prstClr val="black"/>
                </a:solidFill>
              </a:rPr>
              <a:t>・平成</a:t>
            </a:r>
            <a:r>
              <a:rPr lang="en-US" altLang="ja-JP" sz="1100" dirty="0">
                <a:solidFill>
                  <a:prstClr val="black"/>
                </a:solidFill>
              </a:rPr>
              <a:t>27</a:t>
            </a:r>
            <a:r>
              <a:rPr lang="ja-JP" altLang="en-US" sz="1100" dirty="0">
                <a:solidFill>
                  <a:prstClr val="black"/>
                </a:solidFill>
              </a:rPr>
              <a:t>年度つくば市民意識調査</a:t>
            </a:r>
          </a:p>
          <a:p>
            <a:pPr lvl="0"/>
            <a:r>
              <a:rPr lang="en-US" altLang="ja-JP" sz="1100" dirty="0">
                <a:solidFill>
                  <a:prstClr val="black"/>
                </a:solidFill>
              </a:rPr>
              <a:t>http://www.city.tsukuba.ibaraki.jp/dbps_data/_material_/_files/000/000/018/874/27FYshiminishikichosa_gaiyo.pdf(</a:t>
            </a:r>
            <a:r>
              <a:rPr lang="ja-JP" altLang="en-US" sz="1100" dirty="0">
                <a:solidFill>
                  <a:prstClr val="black"/>
                </a:solidFill>
              </a:rPr>
              <a:t>最終閲覧日</a:t>
            </a:r>
            <a:r>
              <a:rPr lang="en-US" altLang="ja-JP" sz="1100" dirty="0">
                <a:solidFill>
                  <a:prstClr val="black"/>
                </a:solidFill>
              </a:rPr>
              <a:t>2016-12-16)</a:t>
            </a:r>
          </a:p>
          <a:p>
            <a:pPr lvl="0"/>
            <a:r>
              <a:rPr lang="ja-JP" altLang="en-US" sz="1100" dirty="0">
                <a:solidFill>
                  <a:prstClr val="black"/>
                </a:solidFill>
              </a:rPr>
              <a:t>・平成</a:t>
            </a:r>
            <a:r>
              <a:rPr lang="en-US" altLang="ja-JP" sz="1100" dirty="0">
                <a:solidFill>
                  <a:prstClr val="black"/>
                </a:solidFill>
              </a:rPr>
              <a:t>27</a:t>
            </a:r>
            <a:r>
              <a:rPr lang="ja-JP" altLang="en-US" sz="1100" dirty="0">
                <a:solidFill>
                  <a:prstClr val="black"/>
                </a:solidFill>
              </a:rPr>
              <a:t>年度土浦市民満足度調査報告書</a:t>
            </a:r>
          </a:p>
          <a:p>
            <a:pPr lvl="0"/>
            <a:r>
              <a:rPr lang="en-US" altLang="ja-JP" sz="1100" dirty="0">
                <a:solidFill>
                  <a:prstClr val="black"/>
                </a:solidFill>
              </a:rPr>
              <a:t>http://www.city.tsuchiura.lg.jp/data/doc/1470707730_doc_3_1.pdf(</a:t>
            </a:r>
            <a:r>
              <a:rPr lang="ja-JP" altLang="en-US" sz="1100" dirty="0">
                <a:solidFill>
                  <a:prstClr val="black"/>
                </a:solidFill>
              </a:rPr>
              <a:t>最終閲覧日</a:t>
            </a:r>
            <a:r>
              <a:rPr lang="en-US" altLang="ja-JP" sz="1100" dirty="0">
                <a:solidFill>
                  <a:prstClr val="black"/>
                </a:solidFill>
              </a:rPr>
              <a:t>2016-12-16)</a:t>
            </a:r>
          </a:p>
          <a:p>
            <a:pPr lvl="0"/>
            <a:r>
              <a:rPr lang="ja-JP" altLang="en-US" sz="1100" dirty="0">
                <a:solidFill>
                  <a:prstClr val="black"/>
                </a:solidFill>
              </a:rPr>
              <a:t>・広島市 </a:t>
            </a:r>
            <a:r>
              <a:rPr lang="en-US" altLang="ja-JP" sz="1100" dirty="0">
                <a:solidFill>
                  <a:prstClr val="black"/>
                </a:solidFill>
              </a:rPr>
              <a:t>- </a:t>
            </a:r>
            <a:r>
              <a:rPr lang="ja-JP" altLang="en-US" sz="1100" dirty="0">
                <a:solidFill>
                  <a:prstClr val="black"/>
                </a:solidFill>
              </a:rPr>
              <a:t>まちづくり読本／</a:t>
            </a:r>
            <a:r>
              <a:rPr lang="en-US" altLang="ja-JP" sz="1100" dirty="0">
                <a:solidFill>
                  <a:prstClr val="black"/>
                </a:solidFill>
              </a:rPr>
              <a:t>2</a:t>
            </a:r>
          </a:p>
          <a:p>
            <a:pPr lvl="0"/>
            <a:r>
              <a:rPr lang="en-US" altLang="ja-JP" sz="1100" dirty="0">
                <a:solidFill>
                  <a:prstClr val="black"/>
                </a:solidFill>
              </a:rPr>
              <a:t>http://www.city.hiroshima.lg.jp/www/contents/1348190084956/index.html(</a:t>
            </a:r>
            <a:r>
              <a:rPr lang="ja-JP" altLang="en-US" sz="1100" dirty="0">
                <a:solidFill>
                  <a:prstClr val="black"/>
                </a:solidFill>
              </a:rPr>
              <a:t>最終閲覧日</a:t>
            </a:r>
            <a:r>
              <a:rPr lang="en-US" altLang="ja-JP" sz="1100" dirty="0">
                <a:solidFill>
                  <a:prstClr val="black"/>
                </a:solidFill>
              </a:rPr>
              <a:t>2016-12-16)</a:t>
            </a:r>
          </a:p>
          <a:p>
            <a:pPr lvl="0"/>
            <a:r>
              <a:rPr lang="ja-JP" altLang="en-US" sz="1100" dirty="0">
                <a:solidFill>
                  <a:prstClr val="black"/>
                </a:solidFill>
              </a:rPr>
              <a:t>・</a:t>
            </a:r>
            <a:r>
              <a:rPr lang="en-US" altLang="ja-JP" sz="1100" dirty="0">
                <a:solidFill>
                  <a:prstClr val="black"/>
                </a:solidFill>
              </a:rPr>
              <a:t>MALL505 </a:t>
            </a:r>
            <a:r>
              <a:rPr lang="ja-JP" altLang="en-US" sz="1100" dirty="0">
                <a:solidFill>
                  <a:prstClr val="black"/>
                </a:solidFill>
              </a:rPr>
              <a:t>川口ショッピングセンター</a:t>
            </a:r>
            <a:r>
              <a:rPr lang="en-US" altLang="ja-JP" sz="1100" dirty="0">
                <a:solidFill>
                  <a:prstClr val="black"/>
                </a:solidFill>
              </a:rPr>
              <a:t>[</a:t>
            </a:r>
            <a:r>
              <a:rPr lang="ja-JP" altLang="en-US" sz="1100" dirty="0">
                <a:solidFill>
                  <a:prstClr val="black"/>
                </a:solidFill>
              </a:rPr>
              <a:t>茨城県土浦市</a:t>
            </a:r>
            <a:r>
              <a:rPr lang="en-US" altLang="ja-JP" sz="1100" dirty="0">
                <a:solidFill>
                  <a:prstClr val="black"/>
                </a:solidFill>
              </a:rPr>
              <a:t>]</a:t>
            </a:r>
          </a:p>
          <a:p>
            <a:pPr lvl="0"/>
            <a:r>
              <a:rPr lang="en-US" altLang="ja-JP" sz="1100" dirty="0">
                <a:solidFill>
                  <a:prstClr val="black"/>
                </a:solidFill>
              </a:rPr>
              <a:t>http://mall505.co.jp/(</a:t>
            </a:r>
            <a:r>
              <a:rPr lang="ja-JP" altLang="en-US" sz="1100" dirty="0">
                <a:solidFill>
                  <a:prstClr val="black"/>
                </a:solidFill>
              </a:rPr>
              <a:t>最終閲覧日</a:t>
            </a:r>
            <a:r>
              <a:rPr lang="en-US" altLang="ja-JP" sz="1100" dirty="0">
                <a:solidFill>
                  <a:prstClr val="black"/>
                </a:solidFill>
              </a:rPr>
              <a:t>2016-12-16)</a:t>
            </a:r>
          </a:p>
          <a:p>
            <a:pPr lvl="0"/>
            <a:r>
              <a:rPr lang="ja-JP" altLang="en-US" sz="1100" dirty="0">
                <a:solidFill>
                  <a:prstClr val="black"/>
                </a:solidFill>
              </a:rPr>
              <a:t>・</a:t>
            </a:r>
            <a:r>
              <a:rPr lang="en-US" altLang="ja-JP" sz="1100" dirty="0" err="1">
                <a:solidFill>
                  <a:prstClr val="black"/>
                </a:solidFill>
              </a:rPr>
              <a:t>harahara</a:t>
            </a:r>
            <a:r>
              <a:rPr lang="en-US" altLang="ja-JP" sz="1100" dirty="0">
                <a:solidFill>
                  <a:prstClr val="black"/>
                </a:solidFill>
              </a:rPr>
              <a:t> BLOG</a:t>
            </a:r>
          </a:p>
          <a:p>
            <a:pPr lvl="0"/>
            <a:r>
              <a:rPr lang="en-US" altLang="ja-JP" sz="1100" dirty="0">
                <a:solidFill>
                  <a:prstClr val="black"/>
                </a:solidFill>
              </a:rPr>
              <a:t>http://harahara.org/blog/2013/156/(</a:t>
            </a:r>
            <a:r>
              <a:rPr lang="ja-JP" altLang="en-US" sz="1100" dirty="0">
                <a:solidFill>
                  <a:prstClr val="black"/>
                </a:solidFill>
              </a:rPr>
              <a:t>最終閲覧日</a:t>
            </a:r>
            <a:r>
              <a:rPr lang="en-US" altLang="ja-JP" sz="1100" dirty="0">
                <a:solidFill>
                  <a:prstClr val="black"/>
                </a:solidFill>
              </a:rPr>
              <a:t>2016-12-16)</a:t>
            </a:r>
          </a:p>
          <a:p>
            <a:pPr lvl="0"/>
            <a:r>
              <a:rPr lang="ja-JP" altLang="en-US" sz="1100" dirty="0">
                <a:solidFill>
                  <a:prstClr val="black"/>
                </a:solidFill>
              </a:rPr>
              <a:t>・</a:t>
            </a:r>
            <a:r>
              <a:rPr lang="en-US" altLang="ja-JP" sz="1100" dirty="0" err="1">
                <a:solidFill>
                  <a:prstClr val="black"/>
                </a:solidFill>
              </a:rPr>
              <a:t>TechnologyCafeSingularity</a:t>
            </a:r>
            <a:r>
              <a:rPr lang="en-US" altLang="ja-JP" sz="1100" dirty="0">
                <a:solidFill>
                  <a:prstClr val="black"/>
                </a:solidFill>
              </a:rPr>
              <a:t> ver0.0</a:t>
            </a:r>
          </a:p>
          <a:p>
            <a:pPr lvl="0"/>
            <a:r>
              <a:rPr lang="en-US" altLang="ja-JP" sz="1100" dirty="0">
                <a:solidFill>
                  <a:prstClr val="black"/>
                </a:solidFill>
              </a:rPr>
              <a:t>http://singularity-cafe.com/favy(</a:t>
            </a:r>
            <a:r>
              <a:rPr lang="ja-JP" altLang="en-US" sz="1100" dirty="0">
                <a:solidFill>
                  <a:prstClr val="black"/>
                </a:solidFill>
              </a:rPr>
              <a:t>最終閲覧日</a:t>
            </a:r>
            <a:r>
              <a:rPr lang="en-US" altLang="ja-JP" sz="1100" dirty="0">
                <a:solidFill>
                  <a:prstClr val="black"/>
                </a:solidFill>
              </a:rPr>
              <a:t>2016-12-16</a:t>
            </a:r>
            <a:r>
              <a:rPr lang="en-US" altLang="ja-JP" sz="1100" dirty="0" smtClean="0">
                <a:solidFill>
                  <a:prstClr val="black"/>
                </a:solidFill>
              </a:rPr>
              <a:t>)</a:t>
            </a:r>
          </a:p>
          <a:p>
            <a:pPr lvl="0"/>
            <a:r>
              <a:rPr lang="ja-JP" altLang="en-US" sz="1100" dirty="0">
                <a:solidFill>
                  <a:prstClr val="black"/>
                </a:solidFill>
              </a:rPr>
              <a:t>・自転車好きにおすすめしたい東京の「チャリカフェ」</a:t>
            </a:r>
            <a:r>
              <a:rPr lang="en-US" altLang="ja-JP" sz="1100" dirty="0">
                <a:solidFill>
                  <a:prstClr val="black"/>
                </a:solidFill>
              </a:rPr>
              <a:t>5</a:t>
            </a:r>
            <a:r>
              <a:rPr lang="ja-JP" altLang="en-US" sz="1100" dirty="0">
                <a:solidFill>
                  <a:prstClr val="black"/>
                </a:solidFill>
              </a:rPr>
              <a:t>選</a:t>
            </a:r>
          </a:p>
          <a:p>
            <a:pPr lvl="0"/>
            <a:r>
              <a:rPr lang="en-US" altLang="ja-JP" sz="1100" dirty="0">
                <a:solidFill>
                  <a:prstClr val="black"/>
                </a:solidFill>
              </a:rPr>
              <a:t>http://www.favy.jp/topics/236(</a:t>
            </a:r>
            <a:r>
              <a:rPr lang="ja-JP" altLang="en-US" sz="1100" dirty="0">
                <a:solidFill>
                  <a:prstClr val="black"/>
                </a:solidFill>
              </a:rPr>
              <a:t>最終閲覧日</a:t>
            </a:r>
            <a:r>
              <a:rPr lang="en-US" altLang="ja-JP" sz="1100" dirty="0">
                <a:solidFill>
                  <a:prstClr val="black"/>
                </a:solidFill>
              </a:rPr>
              <a:t>2016-12-16)</a:t>
            </a:r>
          </a:p>
          <a:p>
            <a:pPr lvl="0"/>
            <a:endParaRPr lang="en-US" altLang="ja-JP" dirty="0">
              <a:solidFill>
                <a:schemeClr val="tx1"/>
              </a:solidFill>
            </a:endParaRPr>
          </a:p>
          <a:p>
            <a:endParaRPr lang="ja-JP" altLang="en-US" dirty="0">
              <a:solidFill>
                <a:schemeClr val="tx1"/>
              </a:solidFill>
            </a:endParaRPr>
          </a:p>
        </p:txBody>
      </p:sp>
    </p:spTree>
    <p:extLst>
      <p:ext uri="{BB962C8B-B14F-4D97-AF65-F5344CB8AC3E}">
        <p14:creationId xmlns:p14="http://schemas.microsoft.com/office/powerpoint/2010/main" val="1029968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t>参考</a:t>
            </a:r>
            <a:r>
              <a:rPr lang="ja-JP" altLang="en-US" sz="4000" dirty="0"/>
              <a:t>文献</a:t>
            </a:r>
            <a:endParaRPr kumimoji="1" lang="ja-JP" altLang="en-US" sz="4000" dirty="0"/>
          </a:p>
        </p:txBody>
      </p:sp>
      <p:sp>
        <p:nvSpPr>
          <p:cNvPr id="8" name="正方形/長方形 7"/>
          <p:cNvSpPr/>
          <p:nvPr/>
        </p:nvSpPr>
        <p:spPr>
          <a:xfrm>
            <a:off x="212271" y="1439056"/>
            <a:ext cx="8758465" cy="5157687"/>
          </a:xfrm>
          <a:prstGeom prst="rect">
            <a:avLst/>
          </a:prstGeom>
          <a:noFill/>
          <a:ln w="57150">
            <a:solidFill>
              <a:srgbClr val="FEC06E"/>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100" dirty="0" smtClean="0">
                <a:solidFill>
                  <a:schemeClr val="tx1"/>
                </a:solidFill>
              </a:rPr>
              <a:t>・つくば霞ケ浦りんりんロード</a:t>
            </a:r>
          </a:p>
          <a:p>
            <a:r>
              <a:rPr lang="en-US" altLang="ja-JP" sz="1100" dirty="0" smtClean="0">
                <a:solidFill>
                  <a:schemeClr val="tx1"/>
                </a:solidFill>
              </a:rPr>
              <a:t>http://ibaraki-cycling.com/(</a:t>
            </a:r>
            <a:r>
              <a:rPr lang="ja-JP" altLang="en-US" sz="1100" dirty="0" smtClean="0">
                <a:solidFill>
                  <a:schemeClr val="tx1"/>
                </a:solidFill>
              </a:rPr>
              <a:t>最終閲覧日</a:t>
            </a:r>
            <a:r>
              <a:rPr lang="en-US" altLang="ja-JP" sz="1100" dirty="0" smtClean="0">
                <a:solidFill>
                  <a:schemeClr val="tx1"/>
                </a:solidFill>
              </a:rPr>
              <a:t>2016-12-16)</a:t>
            </a:r>
          </a:p>
          <a:p>
            <a:r>
              <a:rPr lang="ja-JP" altLang="en-US" sz="1100" dirty="0" smtClean="0">
                <a:solidFill>
                  <a:schemeClr val="tx1"/>
                </a:solidFill>
              </a:rPr>
              <a:t>・</a:t>
            </a:r>
            <a:r>
              <a:rPr lang="ja-JP" altLang="en-US" sz="1100" dirty="0">
                <a:solidFill>
                  <a:schemeClr val="tx1"/>
                </a:solidFill>
              </a:rPr>
              <a:t>吉岡むつみ・松原斎樹</a:t>
            </a:r>
            <a:r>
              <a:rPr lang="en-US" altLang="ja-JP" sz="1100" dirty="0">
                <a:solidFill>
                  <a:schemeClr val="tx1"/>
                </a:solidFill>
              </a:rPr>
              <a:t>(2010).</a:t>
            </a:r>
            <a:r>
              <a:rPr lang="ja-JP" altLang="en-US" sz="1100" dirty="0">
                <a:solidFill>
                  <a:schemeClr val="tx1"/>
                </a:solidFill>
              </a:rPr>
              <a:t>五感で自然を感じることが「住まいへの愛着」の形成に及ぼす影響</a:t>
            </a:r>
          </a:p>
          <a:p>
            <a:r>
              <a:rPr lang="en-US" altLang="ja-JP" sz="1100" dirty="0">
                <a:solidFill>
                  <a:schemeClr val="tx1"/>
                </a:solidFill>
              </a:rPr>
              <a:t>http://ci.nii.ac.jp/els/110009665804.pdf?id=ART0010143088&amp;type=pdf&amp;lang=en&amp;host=cinii&amp;order_no=&amp;ppv_type=0&amp;lang_sw=&amp;no=1481724711&amp;cp=(</a:t>
            </a:r>
            <a:r>
              <a:rPr lang="ja-JP" altLang="en-US" sz="1100" dirty="0">
                <a:solidFill>
                  <a:schemeClr val="tx1"/>
                </a:solidFill>
              </a:rPr>
              <a:t>最終閲覧日</a:t>
            </a:r>
            <a:r>
              <a:rPr lang="en-US" altLang="ja-JP" sz="1100" dirty="0">
                <a:solidFill>
                  <a:schemeClr val="tx1"/>
                </a:solidFill>
              </a:rPr>
              <a:t>2016-12-16)</a:t>
            </a:r>
          </a:p>
          <a:p>
            <a:r>
              <a:rPr lang="ja-JP" altLang="en-US" sz="1100" dirty="0">
                <a:solidFill>
                  <a:schemeClr val="tx1"/>
                </a:solidFill>
              </a:rPr>
              <a:t>・みどりの時計台とは｜ご案内｜</a:t>
            </a:r>
          </a:p>
          <a:p>
            <a:r>
              <a:rPr lang="en-US" altLang="ja-JP" sz="1100" dirty="0">
                <a:solidFill>
                  <a:schemeClr val="tx1"/>
                </a:solidFill>
              </a:rPr>
              <a:t>http://midorinotokeidai.com/about_us/about(</a:t>
            </a:r>
            <a:r>
              <a:rPr lang="ja-JP" altLang="en-US" sz="1100" dirty="0">
                <a:solidFill>
                  <a:schemeClr val="tx1"/>
                </a:solidFill>
              </a:rPr>
              <a:t>最終閲覧日</a:t>
            </a:r>
            <a:r>
              <a:rPr lang="en-US" altLang="ja-JP" sz="1100" dirty="0">
                <a:solidFill>
                  <a:schemeClr val="tx1"/>
                </a:solidFill>
              </a:rPr>
              <a:t>2016-12-16</a:t>
            </a:r>
            <a:r>
              <a:rPr lang="en-US" altLang="ja-JP" sz="1100" dirty="0" smtClean="0">
                <a:solidFill>
                  <a:schemeClr val="tx1"/>
                </a:solidFill>
              </a:rPr>
              <a:t>)</a:t>
            </a:r>
          </a:p>
          <a:p>
            <a:pPr lvl="0"/>
            <a:r>
              <a:rPr lang="ja-JP" altLang="en-US" sz="1100" dirty="0">
                <a:solidFill>
                  <a:prstClr val="black"/>
                </a:solidFill>
              </a:rPr>
              <a:t>・みなく</a:t>
            </a:r>
            <a:r>
              <a:rPr lang="ja-JP" altLang="en-US" sz="1100" dirty="0" err="1">
                <a:solidFill>
                  <a:prstClr val="black"/>
                </a:solidFill>
              </a:rPr>
              <a:t>さ</a:t>
            </a:r>
            <a:r>
              <a:rPr lang="ja-JP" altLang="en-US" sz="1100" dirty="0">
                <a:solidFill>
                  <a:prstClr val="black"/>
                </a:solidFill>
              </a:rPr>
              <a:t>マルシェ新鮮野菜市フェリエ南草津　アカウントページ｜</a:t>
            </a:r>
            <a:r>
              <a:rPr lang="en-US" altLang="ja-JP" sz="1100" dirty="0">
                <a:solidFill>
                  <a:prstClr val="black"/>
                </a:solidFill>
              </a:rPr>
              <a:t>LINE</a:t>
            </a:r>
          </a:p>
          <a:p>
            <a:pPr lvl="0"/>
            <a:r>
              <a:rPr lang="en-US" altLang="ja-JP" sz="1100" dirty="0">
                <a:solidFill>
                  <a:prstClr val="black"/>
                </a:solidFill>
              </a:rPr>
              <a:t>https://page.line.me/xat.0000171397.ncd(</a:t>
            </a:r>
            <a:r>
              <a:rPr lang="ja-JP" altLang="en-US" sz="1100" dirty="0">
                <a:solidFill>
                  <a:prstClr val="black"/>
                </a:solidFill>
              </a:rPr>
              <a:t>最終閲覧日</a:t>
            </a:r>
            <a:r>
              <a:rPr lang="en-US" altLang="ja-JP" sz="1100" dirty="0">
                <a:solidFill>
                  <a:prstClr val="black"/>
                </a:solidFill>
              </a:rPr>
              <a:t>2016-12-16)</a:t>
            </a:r>
          </a:p>
          <a:p>
            <a:pPr lvl="0"/>
            <a:r>
              <a:rPr lang="ja-JP" altLang="en-US" sz="1100" dirty="0">
                <a:solidFill>
                  <a:prstClr val="black"/>
                </a:solidFill>
              </a:rPr>
              <a:t>・耕作放棄地の再生利用のために </a:t>
            </a:r>
            <a:r>
              <a:rPr lang="en-US" altLang="ja-JP" sz="1100" dirty="0">
                <a:solidFill>
                  <a:prstClr val="black"/>
                </a:solidFill>
              </a:rPr>
              <a:t>– panfu_0903.pdf</a:t>
            </a:r>
          </a:p>
          <a:p>
            <a:pPr lvl="0"/>
            <a:r>
              <a:rPr lang="en-US" altLang="ja-JP" sz="1100" dirty="0">
                <a:solidFill>
                  <a:prstClr val="black"/>
                </a:solidFill>
              </a:rPr>
              <a:t>https://www.pref.chiba.lg.jp/noushin/documents/panfu_0903.pdf(</a:t>
            </a:r>
            <a:r>
              <a:rPr lang="ja-JP" altLang="en-US" sz="1100" dirty="0">
                <a:solidFill>
                  <a:prstClr val="black"/>
                </a:solidFill>
              </a:rPr>
              <a:t>最終閲覧日</a:t>
            </a:r>
            <a:r>
              <a:rPr lang="en-US" altLang="ja-JP" sz="1100" dirty="0">
                <a:solidFill>
                  <a:prstClr val="black"/>
                </a:solidFill>
              </a:rPr>
              <a:t>2016-12-16)</a:t>
            </a:r>
          </a:p>
          <a:p>
            <a:pPr lvl="0"/>
            <a:r>
              <a:rPr lang="ja-JP" altLang="en-US" sz="1100" dirty="0">
                <a:solidFill>
                  <a:prstClr val="black"/>
                </a:solidFill>
              </a:rPr>
              <a:t>・土浦市耕作放棄地解消計画荒川沖</a:t>
            </a:r>
          </a:p>
          <a:p>
            <a:pPr lvl="0"/>
            <a:r>
              <a:rPr lang="en-US" altLang="ja-JP" sz="1100" dirty="0">
                <a:solidFill>
                  <a:prstClr val="black"/>
                </a:solidFill>
              </a:rPr>
              <a:t>https://www.city.tsuchiura.lg.jp/data/doc/1269591701_doc_27.pdf(</a:t>
            </a:r>
            <a:r>
              <a:rPr lang="ja-JP" altLang="en-US" sz="1100" dirty="0">
                <a:solidFill>
                  <a:prstClr val="black"/>
                </a:solidFill>
              </a:rPr>
              <a:t>最終閲覧日</a:t>
            </a:r>
            <a:r>
              <a:rPr lang="en-US" altLang="ja-JP" sz="1100" dirty="0">
                <a:solidFill>
                  <a:prstClr val="black"/>
                </a:solidFill>
              </a:rPr>
              <a:t>2016-12-16)</a:t>
            </a:r>
          </a:p>
          <a:p>
            <a:pPr lvl="0"/>
            <a:r>
              <a:rPr lang="ja-JP" altLang="en-US" sz="1100" dirty="0">
                <a:solidFill>
                  <a:prstClr val="black"/>
                </a:solidFill>
              </a:rPr>
              <a:t>・あわら市ホームページ｜まちかど</a:t>
            </a:r>
            <a:r>
              <a:rPr lang="en-US" altLang="ja-JP" sz="1100" dirty="0">
                <a:solidFill>
                  <a:prstClr val="black"/>
                </a:solidFill>
              </a:rPr>
              <a:t>graffiti 2014</a:t>
            </a:r>
            <a:r>
              <a:rPr lang="ja-JP" altLang="en-US" sz="1100" dirty="0">
                <a:solidFill>
                  <a:prstClr val="black"/>
                </a:solidFill>
              </a:rPr>
              <a:t>年 </a:t>
            </a:r>
            <a:r>
              <a:rPr lang="en-US" altLang="ja-JP" sz="1100" dirty="0">
                <a:solidFill>
                  <a:prstClr val="black"/>
                </a:solidFill>
              </a:rPr>
              <a:t>2</a:t>
            </a:r>
            <a:r>
              <a:rPr lang="ja-JP" altLang="en-US" sz="1100" dirty="0">
                <a:solidFill>
                  <a:prstClr val="black"/>
                </a:solidFill>
              </a:rPr>
              <a:t>月</a:t>
            </a:r>
          </a:p>
          <a:p>
            <a:pPr lvl="0"/>
            <a:r>
              <a:rPr lang="en-US" altLang="ja-JP" sz="1100" dirty="0">
                <a:solidFill>
                  <a:prstClr val="black"/>
                </a:solidFill>
              </a:rPr>
              <a:t>http://www.city.awara.lg.jp/mokuteki/cityinfo/kouhou/graffiti/p004904.html(</a:t>
            </a:r>
            <a:r>
              <a:rPr lang="ja-JP" altLang="en-US" sz="1100" dirty="0">
                <a:solidFill>
                  <a:prstClr val="black"/>
                </a:solidFill>
              </a:rPr>
              <a:t>最終閲覧日</a:t>
            </a:r>
            <a:r>
              <a:rPr lang="en-US" altLang="ja-JP" sz="1100" dirty="0">
                <a:solidFill>
                  <a:prstClr val="black"/>
                </a:solidFill>
              </a:rPr>
              <a:t>2016-12-16)</a:t>
            </a:r>
          </a:p>
          <a:p>
            <a:pPr lvl="0"/>
            <a:r>
              <a:rPr lang="ja-JP" altLang="en-US" sz="1100" dirty="0">
                <a:solidFill>
                  <a:prstClr val="black"/>
                </a:solidFill>
              </a:rPr>
              <a:t>・佐藤恵美 </a:t>
            </a:r>
            <a:r>
              <a:rPr lang="en-US" altLang="ja-JP" sz="1100" dirty="0">
                <a:solidFill>
                  <a:prstClr val="black"/>
                </a:solidFill>
              </a:rPr>
              <a:t>[</a:t>
            </a:r>
            <a:r>
              <a:rPr lang="ja-JP" altLang="en-US" sz="1100" dirty="0">
                <a:solidFill>
                  <a:prstClr val="black"/>
                </a:solidFill>
              </a:rPr>
              <a:t>ほか</a:t>
            </a:r>
            <a:r>
              <a:rPr lang="en-US" altLang="ja-JP" sz="1100" dirty="0">
                <a:solidFill>
                  <a:prstClr val="black"/>
                </a:solidFill>
              </a:rPr>
              <a:t>].</a:t>
            </a:r>
            <a:r>
              <a:rPr lang="ja-JP" altLang="en-US" sz="1100" dirty="0">
                <a:solidFill>
                  <a:prstClr val="black"/>
                </a:solidFill>
              </a:rPr>
              <a:t>いきいきホスピタル </a:t>
            </a:r>
            <a:r>
              <a:rPr lang="en-US" altLang="ja-JP" sz="1100" dirty="0">
                <a:solidFill>
                  <a:prstClr val="black"/>
                </a:solidFill>
              </a:rPr>
              <a:t>: </a:t>
            </a:r>
            <a:r>
              <a:rPr lang="ja-JP" altLang="en-US" sz="1100" dirty="0">
                <a:solidFill>
                  <a:prstClr val="black"/>
                </a:solidFill>
              </a:rPr>
              <a:t>筑波大学が取り組む病院のアートとデザイン 編</a:t>
            </a:r>
            <a:r>
              <a:rPr lang="en-US" altLang="ja-JP" sz="1100" dirty="0">
                <a:solidFill>
                  <a:prstClr val="black"/>
                </a:solidFill>
              </a:rPr>
              <a:t>; </a:t>
            </a:r>
            <a:r>
              <a:rPr lang="ja-JP" altLang="en-US" sz="1100" dirty="0">
                <a:solidFill>
                  <a:prstClr val="black"/>
                </a:solidFill>
              </a:rPr>
              <a:t>筑波大学芸術系</a:t>
            </a:r>
            <a:r>
              <a:rPr lang="en-US" altLang="ja-JP" sz="1100" dirty="0">
                <a:solidFill>
                  <a:prstClr val="black"/>
                </a:solidFill>
              </a:rPr>
              <a:t>, 2016.3</a:t>
            </a:r>
          </a:p>
          <a:p>
            <a:pPr lvl="0"/>
            <a:r>
              <a:rPr lang="ja-JP" altLang="en-US" sz="1100" dirty="0">
                <a:solidFill>
                  <a:prstClr val="black"/>
                </a:solidFill>
              </a:rPr>
              <a:t>・ホスピタルアート・プロジェクトによる人材育成の展望と課題 森口 ゆたか</a:t>
            </a:r>
            <a:r>
              <a:rPr lang="en-US" altLang="ja-JP" sz="1100" dirty="0">
                <a:solidFill>
                  <a:prstClr val="black"/>
                </a:solidFill>
              </a:rPr>
              <a:t>[</a:t>
            </a:r>
            <a:r>
              <a:rPr lang="ja-JP" altLang="en-US" sz="1100" dirty="0">
                <a:solidFill>
                  <a:prstClr val="black"/>
                </a:solidFill>
              </a:rPr>
              <a:t>ほか</a:t>
            </a:r>
            <a:r>
              <a:rPr lang="en-US" altLang="ja-JP" sz="1100" dirty="0">
                <a:solidFill>
                  <a:prstClr val="black"/>
                </a:solidFill>
              </a:rPr>
              <a:t>]</a:t>
            </a:r>
            <a:r>
              <a:rPr lang="ja-JP" altLang="en-US" sz="1100" dirty="0">
                <a:solidFill>
                  <a:prstClr val="black"/>
                </a:solidFill>
              </a:rPr>
              <a:t>編</a:t>
            </a:r>
            <a:r>
              <a:rPr lang="en-US" altLang="ja-JP" sz="1100" dirty="0">
                <a:solidFill>
                  <a:prstClr val="black"/>
                </a:solidFill>
              </a:rPr>
              <a:t>; </a:t>
            </a:r>
            <a:r>
              <a:rPr lang="ja-JP" altLang="en-US" sz="1100" dirty="0">
                <a:solidFill>
                  <a:prstClr val="black"/>
                </a:solidFill>
              </a:rPr>
              <a:t>京都造形芸術大学紀要（</a:t>
            </a:r>
            <a:r>
              <a:rPr lang="en-US" altLang="ja-JP" sz="1100" dirty="0">
                <a:solidFill>
                  <a:prstClr val="black"/>
                </a:solidFill>
              </a:rPr>
              <a:t>18</a:t>
            </a:r>
            <a:r>
              <a:rPr lang="ja-JP" altLang="en-US" sz="1100" dirty="0">
                <a:solidFill>
                  <a:prstClr val="black"/>
                </a:solidFill>
              </a:rPr>
              <a:t>）</a:t>
            </a:r>
            <a:r>
              <a:rPr lang="en-US" altLang="ja-JP" sz="1100" dirty="0">
                <a:solidFill>
                  <a:prstClr val="black"/>
                </a:solidFill>
              </a:rPr>
              <a:t>, 2014.11 146-155</a:t>
            </a:r>
          </a:p>
          <a:p>
            <a:pPr lvl="0"/>
            <a:r>
              <a:rPr lang="ja-JP" altLang="en-US" sz="1100" dirty="0">
                <a:solidFill>
                  <a:prstClr val="black"/>
                </a:solidFill>
              </a:rPr>
              <a:t>・病院の診療環境・療養環境におけるホスピタルアートに関する事例研究</a:t>
            </a:r>
            <a:r>
              <a:rPr lang="en-US" altLang="ja-JP" sz="1100" dirty="0">
                <a:solidFill>
                  <a:prstClr val="black"/>
                </a:solidFill>
              </a:rPr>
              <a:t>(</a:t>
            </a:r>
            <a:r>
              <a:rPr lang="ja-JP" altLang="en-US" sz="1100" dirty="0">
                <a:solidFill>
                  <a:prstClr val="black"/>
                </a:solidFill>
              </a:rPr>
              <a:t>建築計画</a:t>
            </a:r>
            <a:r>
              <a:rPr lang="en-US" altLang="ja-JP" sz="1100" dirty="0">
                <a:solidFill>
                  <a:prstClr val="black"/>
                </a:solidFill>
              </a:rPr>
              <a:t>) </a:t>
            </a:r>
            <a:r>
              <a:rPr lang="ja-JP" altLang="en-US" sz="1100" dirty="0">
                <a:solidFill>
                  <a:prstClr val="black"/>
                </a:solidFill>
              </a:rPr>
              <a:t>岸本 絵美子 森 一彦 著</a:t>
            </a:r>
            <a:r>
              <a:rPr lang="en-US" altLang="ja-JP" sz="1100" dirty="0">
                <a:solidFill>
                  <a:prstClr val="black"/>
                </a:solidFill>
              </a:rPr>
              <a:t>; </a:t>
            </a:r>
            <a:r>
              <a:rPr lang="ja-JP" altLang="en-US" sz="1100" dirty="0">
                <a:solidFill>
                  <a:prstClr val="black"/>
                </a:solidFill>
              </a:rPr>
              <a:t>日本建築学会近畿支部研究報告集</a:t>
            </a:r>
            <a:r>
              <a:rPr lang="en-US" altLang="ja-JP" sz="1100" dirty="0">
                <a:solidFill>
                  <a:prstClr val="black"/>
                </a:solidFill>
              </a:rPr>
              <a:t>, </a:t>
            </a:r>
            <a:r>
              <a:rPr lang="ja-JP" altLang="en-US" sz="1100" dirty="0">
                <a:solidFill>
                  <a:prstClr val="black"/>
                </a:solidFill>
              </a:rPr>
              <a:t>計画系（</a:t>
            </a:r>
            <a:r>
              <a:rPr lang="en-US" altLang="ja-JP" sz="1100" dirty="0">
                <a:solidFill>
                  <a:prstClr val="black"/>
                </a:solidFill>
              </a:rPr>
              <a:t>51</a:t>
            </a:r>
            <a:r>
              <a:rPr lang="ja-JP" altLang="en-US" sz="1100" dirty="0">
                <a:solidFill>
                  <a:prstClr val="black"/>
                </a:solidFill>
              </a:rPr>
              <a:t>）</a:t>
            </a:r>
            <a:r>
              <a:rPr lang="en-US" altLang="ja-JP" sz="1100" dirty="0">
                <a:solidFill>
                  <a:prstClr val="black"/>
                </a:solidFill>
              </a:rPr>
              <a:t>, 2011.5 21-24</a:t>
            </a:r>
          </a:p>
          <a:p>
            <a:pPr lvl="0"/>
            <a:r>
              <a:rPr lang="ja-JP" altLang="en-US" sz="1100" dirty="0">
                <a:solidFill>
                  <a:prstClr val="black"/>
                </a:solidFill>
              </a:rPr>
              <a:t>・芸術療法入門 スティーヴン・スナイダー</a:t>
            </a:r>
            <a:r>
              <a:rPr lang="en-US" altLang="ja-JP" sz="1100" dirty="0">
                <a:solidFill>
                  <a:prstClr val="black"/>
                </a:solidFill>
              </a:rPr>
              <a:t>, </a:t>
            </a:r>
            <a:r>
              <a:rPr lang="ja-JP" altLang="en-US" sz="1100" dirty="0">
                <a:solidFill>
                  <a:prstClr val="black"/>
                </a:solidFill>
              </a:rPr>
              <a:t>スナイダーともみ著</a:t>
            </a:r>
            <a:r>
              <a:rPr lang="en-US" altLang="ja-JP" sz="1100" dirty="0">
                <a:solidFill>
                  <a:prstClr val="black"/>
                </a:solidFill>
              </a:rPr>
              <a:t>; </a:t>
            </a:r>
            <a:r>
              <a:rPr lang="ja-JP" altLang="en-US" sz="1100" dirty="0">
                <a:solidFill>
                  <a:prstClr val="black"/>
                </a:solidFill>
              </a:rPr>
              <a:t>高梁学園編</a:t>
            </a:r>
            <a:r>
              <a:rPr lang="en-US" altLang="ja-JP" sz="1100" dirty="0">
                <a:solidFill>
                  <a:prstClr val="black"/>
                </a:solidFill>
              </a:rPr>
              <a:t>, 2002</a:t>
            </a:r>
          </a:p>
          <a:p>
            <a:pPr lvl="0"/>
            <a:r>
              <a:rPr lang="ja-JP" altLang="en-US" sz="1100" dirty="0">
                <a:solidFill>
                  <a:prstClr val="black"/>
                </a:solidFill>
              </a:rPr>
              <a:t>・医療機関のホスピタリティ・マネジメント 榊原 陽子 著</a:t>
            </a:r>
            <a:r>
              <a:rPr lang="en-US" altLang="ja-JP" sz="1100" dirty="0">
                <a:solidFill>
                  <a:prstClr val="black"/>
                </a:solidFill>
              </a:rPr>
              <a:t>; </a:t>
            </a:r>
            <a:r>
              <a:rPr lang="ja-JP" altLang="en-US" sz="1100" dirty="0">
                <a:solidFill>
                  <a:prstClr val="black"/>
                </a:solidFill>
              </a:rPr>
              <a:t>中外医学社</a:t>
            </a:r>
            <a:r>
              <a:rPr lang="en-US" altLang="ja-JP" sz="1100" dirty="0">
                <a:solidFill>
                  <a:prstClr val="black"/>
                </a:solidFill>
              </a:rPr>
              <a:t>, 2016.4</a:t>
            </a:r>
          </a:p>
          <a:p>
            <a:pPr lvl="0"/>
            <a:r>
              <a:rPr lang="ja-JP" altLang="en-US" sz="1100" dirty="0">
                <a:solidFill>
                  <a:prstClr val="black"/>
                </a:solidFill>
              </a:rPr>
              <a:t>・霞ヶ浦総合公園　園内一覧</a:t>
            </a:r>
          </a:p>
          <a:p>
            <a:pPr lvl="0"/>
            <a:r>
              <a:rPr lang="en-US" altLang="ja-JP" sz="1100" dirty="0">
                <a:solidFill>
                  <a:prstClr val="black"/>
                </a:solidFill>
              </a:rPr>
              <a:t>http://www.city.tsuchiura.lg.jp/page/page001067.html</a:t>
            </a:r>
          </a:p>
          <a:p>
            <a:pPr lvl="0"/>
            <a:r>
              <a:rPr lang="en-US" altLang="ja-JP" sz="1100" dirty="0">
                <a:solidFill>
                  <a:prstClr val="black"/>
                </a:solidFill>
              </a:rPr>
              <a:t>(</a:t>
            </a:r>
            <a:r>
              <a:rPr lang="ja-JP" altLang="en-US" sz="1100" dirty="0">
                <a:solidFill>
                  <a:prstClr val="black"/>
                </a:solidFill>
              </a:rPr>
              <a:t>最終閲覧日</a:t>
            </a:r>
            <a:r>
              <a:rPr lang="en-US" altLang="ja-JP" sz="1100" dirty="0">
                <a:solidFill>
                  <a:prstClr val="black"/>
                </a:solidFill>
              </a:rPr>
              <a:t>2016-12-16)</a:t>
            </a:r>
          </a:p>
          <a:p>
            <a:pPr lvl="0"/>
            <a:r>
              <a:rPr lang="ja-JP" altLang="en-US" sz="1100" dirty="0">
                <a:solidFill>
                  <a:prstClr val="black"/>
                </a:solidFill>
              </a:rPr>
              <a:t>・</a:t>
            </a:r>
            <a:r>
              <a:rPr lang="en-US" altLang="ja-JP" sz="1100" dirty="0">
                <a:solidFill>
                  <a:prstClr val="black"/>
                </a:solidFill>
              </a:rPr>
              <a:t>CANAL CAFÉ</a:t>
            </a:r>
          </a:p>
          <a:p>
            <a:pPr lvl="0"/>
            <a:r>
              <a:rPr lang="en-US" altLang="ja-JP" sz="1100" dirty="0">
                <a:solidFill>
                  <a:prstClr val="black"/>
                </a:solidFill>
              </a:rPr>
              <a:t>http://www.canalcafe.jp/(</a:t>
            </a:r>
            <a:r>
              <a:rPr lang="ja-JP" altLang="en-US" sz="1100" dirty="0">
                <a:solidFill>
                  <a:prstClr val="black"/>
                </a:solidFill>
              </a:rPr>
              <a:t>最終閲覧日</a:t>
            </a:r>
            <a:r>
              <a:rPr lang="en-US" altLang="ja-JP" sz="1100" dirty="0">
                <a:solidFill>
                  <a:prstClr val="black"/>
                </a:solidFill>
              </a:rPr>
              <a:t>2016-12-16)</a:t>
            </a:r>
          </a:p>
          <a:p>
            <a:pPr lvl="0"/>
            <a:r>
              <a:rPr lang="ja-JP" altLang="en-US" sz="1100" dirty="0">
                <a:solidFill>
                  <a:prstClr val="black"/>
                </a:solidFill>
              </a:rPr>
              <a:t>・梅田経済新聞「土佐堀川に台船浮かべ水上ビアガーデン－周辺の会社員らでにぎわう」</a:t>
            </a:r>
          </a:p>
          <a:p>
            <a:pPr lvl="0"/>
            <a:r>
              <a:rPr lang="en-US" altLang="ja-JP" sz="1100" dirty="0">
                <a:solidFill>
                  <a:prstClr val="black"/>
                </a:solidFill>
              </a:rPr>
              <a:t>http://umeda.keizai.biz/headline/567/(</a:t>
            </a:r>
            <a:r>
              <a:rPr lang="ja-JP" altLang="en-US" sz="1100" dirty="0">
                <a:solidFill>
                  <a:prstClr val="black"/>
                </a:solidFill>
              </a:rPr>
              <a:t>最終閲覧日</a:t>
            </a:r>
            <a:r>
              <a:rPr lang="en-US" altLang="ja-JP" sz="1100" dirty="0">
                <a:solidFill>
                  <a:prstClr val="black"/>
                </a:solidFill>
              </a:rPr>
              <a:t>2016-12-16)</a:t>
            </a:r>
          </a:p>
          <a:p>
            <a:endParaRPr lang="en-US" altLang="ja-JP" sz="1100" dirty="0">
              <a:solidFill>
                <a:schemeClr val="tx1"/>
              </a:solidFill>
            </a:endParaRPr>
          </a:p>
        </p:txBody>
      </p:sp>
    </p:spTree>
    <p:extLst>
      <p:ext uri="{BB962C8B-B14F-4D97-AF65-F5344CB8AC3E}">
        <p14:creationId xmlns:p14="http://schemas.microsoft.com/office/powerpoint/2010/main" val="1164099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solidFill>
                  <a:srgbClr val="965F16"/>
                </a:solidFill>
              </a:rPr>
              <a:t>ご清聴ありがとうございました</a:t>
            </a:r>
            <a:endParaRPr kumimoji="1" lang="ja-JP" altLang="en-US" sz="3600" dirty="0">
              <a:solidFill>
                <a:srgbClr val="965F16"/>
              </a:solidFill>
            </a:endParaRPr>
          </a:p>
        </p:txBody>
      </p:sp>
      <p:sp>
        <p:nvSpPr>
          <p:cNvPr id="3" name="テキスト プレースホルダー 2"/>
          <p:cNvSpPr>
            <a:spLocks noGrp="1"/>
          </p:cNvSpPr>
          <p:nvPr>
            <p:ph type="body" idx="1"/>
          </p:nvPr>
        </p:nvSpPr>
        <p:spPr/>
        <p:txBody>
          <a:bodyPr/>
          <a:lstStyle/>
          <a:p>
            <a:endParaRPr kumimoji="1" lang="ja-JP" altLang="en-US" dirty="0"/>
          </a:p>
        </p:txBody>
      </p:sp>
      <p:sp>
        <p:nvSpPr>
          <p:cNvPr id="5" name="ハート 4"/>
          <p:cNvSpPr/>
          <p:nvPr/>
        </p:nvSpPr>
        <p:spPr>
          <a:xfrm>
            <a:off x="6732106" y="5194853"/>
            <a:ext cx="1937508" cy="1440118"/>
          </a:xfrm>
          <a:prstGeom prst="heart">
            <a:avLst/>
          </a:prstGeom>
          <a:solidFill>
            <a:srgbClr val="FA98A6"/>
          </a:solidFill>
          <a:ln>
            <a:solidFill>
              <a:srgbClr val="FA98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err="1" smtClean="0">
                <a:latin typeface="Rockwell Condensed" panose="02060603050405020104" pitchFamily="18" charset="0"/>
              </a:rPr>
              <a:t>Lovi’n</a:t>
            </a:r>
            <a:endParaRPr kumimoji="1" lang="en-US" altLang="ja-JP" sz="2400" dirty="0" smtClean="0">
              <a:latin typeface="Rockwell Condensed" panose="02060603050405020104" pitchFamily="18" charset="0"/>
            </a:endParaRPr>
          </a:p>
          <a:p>
            <a:pPr algn="ctr"/>
            <a:r>
              <a:rPr kumimoji="1" lang="en-US" altLang="ja-JP" sz="2400" dirty="0" err="1" smtClean="0">
                <a:latin typeface="Rockwell Condensed" panose="02060603050405020104" pitchFamily="18" charset="0"/>
              </a:rPr>
              <a:t>Tsuchiura</a:t>
            </a:r>
            <a:r>
              <a:rPr kumimoji="1" lang="en-US" altLang="ja-JP" sz="2400" dirty="0" smtClean="0">
                <a:latin typeface="Rockwell Condensed" panose="02060603050405020104" pitchFamily="18" charset="0"/>
              </a:rPr>
              <a:t>*</a:t>
            </a:r>
            <a:endParaRPr kumimoji="1" lang="ja-JP" altLang="en-US" sz="2400" dirty="0">
              <a:latin typeface="Rockwell Condensed" panose="02060603050405020104" pitchFamily="18" charset="0"/>
            </a:endParaRPr>
          </a:p>
        </p:txBody>
      </p:sp>
    </p:spTree>
    <p:extLst>
      <p:ext uri="{BB962C8B-B14F-4D97-AF65-F5344CB8AC3E}">
        <p14:creationId xmlns:p14="http://schemas.microsoft.com/office/powerpoint/2010/main" val="30456949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補足：目標都市像</a:t>
            </a:r>
            <a:endParaRPr kumimoji="1" lang="ja-JP" altLang="en-US" dirty="0"/>
          </a:p>
        </p:txBody>
      </p:sp>
      <p:sp>
        <p:nvSpPr>
          <p:cNvPr id="3" name="コンテンツ プレースホルダー 2"/>
          <p:cNvSpPr>
            <a:spLocks noGrp="1"/>
          </p:cNvSpPr>
          <p:nvPr>
            <p:ph idx="1"/>
          </p:nvPr>
        </p:nvSpPr>
        <p:spPr>
          <a:xfrm>
            <a:off x="336550" y="1825625"/>
            <a:ext cx="8470900" cy="3795246"/>
          </a:xfrm>
        </p:spPr>
        <p:txBody>
          <a:bodyPr>
            <a:normAutofit/>
          </a:bodyPr>
          <a:lstStyle/>
          <a:p>
            <a:pPr marL="0" indent="0">
              <a:buNone/>
            </a:pPr>
            <a:r>
              <a:rPr kumimoji="1" lang="ja-JP" altLang="en-US" sz="2400" b="1" u="sng" dirty="0" smtClean="0"/>
              <a:t>「地域愛着が地域への協力行動に及ぼす影響に関する研究」</a:t>
            </a:r>
            <a:r>
              <a:rPr lang="en-US" altLang="ja-JP" sz="2400" dirty="0"/>
              <a:t/>
            </a:r>
            <a:br>
              <a:rPr lang="en-US" altLang="ja-JP" sz="2400" dirty="0"/>
            </a:br>
            <a:r>
              <a:rPr lang="ja-JP" altLang="en-US" sz="2000" dirty="0"/>
              <a:t>　</a:t>
            </a:r>
            <a:r>
              <a:rPr lang="ja-JP" altLang="en-US" sz="2000" dirty="0" smtClean="0"/>
              <a:t>　　　　　　　　　　　　　　　　　　　</a:t>
            </a:r>
            <a:r>
              <a:rPr kumimoji="1" lang="ja-JP" altLang="en-US" sz="2000" dirty="0" smtClean="0"/>
              <a:t>鈴木、藤井（</a:t>
            </a:r>
            <a:r>
              <a:rPr kumimoji="1" lang="en-US" altLang="ja-JP" sz="2000" dirty="0" smtClean="0"/>
              <a:t>2008</a:t>
            </a:r>
            <a:r>
              <a:rPr kumimoji="1" lang="ja-JP" altLang="en-US" sz="2000" dirty="0" smtClean="0"/>
              <a:t>）</a:t>
            </a:r>
            <a:r>
              <a:rPr lang="en-US" altLang="ja-JP" sz="2000" dirty="0"/>
              <a:t/>
            </a:r>
            <a:br>
              <a:rPr lang="en-US" altLang="ja-JP" sz="2000" dirty="0"/>
            </a:br>
            <a:endParaRPr lang="en-US" altLang="ja-JP" sz="2000" dirty="0" smtClean="0"/>
          </a:p>
          <a:p>
            <a:pPr marL="0" indent="0">
              <a:buNone/>
            </a:pPr>
            <a:r>
              <a:rPr kumimoji="1" lang="ja-JP" altLang="en-US" sz="2000" dirty="0" smtClean="0"/>
              <a:t>　地域愛着が高い人ほど、地域のための諸活動を、「他者」ではなく、「自分自身」あるいは「行政」が実施していくことを肯定する傾向が高い</a:t>
            </a:r>
            <a:endParaRPr kumimoji="1" lang="en-US" altLang="ja-JP" sz="2000" dirty="0" smtClean="0"/>
          </a:p>
        </p:txBody>
      </p:sp>
      <p:sp>
        <p:nvSpPr>
          <p:cNvPr id="8" name="テキスト プレースホルダー 7"/>
          <p:cNvSpPr>
            <a:spLocks noGrp="1"/>
          </p:cNvSpPr>
          <p:nvPr>
            <p:ph type="body" sz="quarter" idx="13"/>
          </p:nvPr>
        </p:nvSpPr>
        <p:spPr>
          <a:xfrm>
            <a:off x="92765" y="6061076"/>
            <a:ext cx="8918713" cy="660400"/>
          </a:xfrm>
        </p:spPr>
        <p:txBody>
          <a:bodyPr>
            <a:noAutofit/>
          </a:bodyPr>
          <a:lstStyle/>
          <a:p>
            <a:pPr marL="0" indent="0">
              <a:buNone/>
            </a:pPr>
            <a:r>
              <a:rPr kumimoji="1" lang="ja-JP" altLang="en-US" sz="3200" dirty="0" smtClean="0">
                <a:solidFill>
                  <a:srgbClr val="965F16"/>
                </a:solidFill>
              </a:rPr>
              <a:t>愛着のもてるまち</a:t>
            </a:r>
            <a:r>
              <a:rPr kumimoji="1" lang="ja-JP" altLang="en-US" dirty="0" smtClean="0">
                <a:solidFill>
                  <a:srgbClr val="965F16"/>
                </a:solidFill>
              </a:rPr>
              <a:t>は</a:t>
            </a:r>
            <a:r>
              <a:rPr kumimoji="1" lang="ja-JP" altLang="en-US" sz="3200" dirty="0" smtClean="0">
                <a:solidFill>
                  <a:srgbClr val="965F16"/>
                </a:solidFill>
              </a:rPr>
              <a:t>住民主体のまち</a:t>
            </a:r>
            <a:r>
              <a:rPr kumimoji="1" lang="ja-JP" altLang="en-US" dirty="0" smtClean="0">
                <a:solidFill>
                  <a:srgbClr val="965F16"/>
                </a:solidFill>
              </a:rPr>
              <a:t>になり</a:t>
            </a:r>
            <a:r>
              <a:rPr lang="ja-JP" altLang="en-US" dirty="0">
                <a:solidFill>
                  <a:srgbClr val="965F16"/>
                </a:solidFill>
              </a:rPr>
              <a:t>得</a:t>
            </a:r>
            <a:r>
              <a:rPr lang="ja-JP" altLang="en-US" dirty="0" smtClean="0">
                <a:solidFill>
                  <a:srgbClr val="965F16"/>
                </a:solidFill>
              </a:rPr>
              <a:t>る</a:t>
            </a:r>
            <a:endParaRPr kumimoji="1" lang="ja-JP" altLang="en-US" sz="3200" dirty="0">
              <a:solidFill>
                <a:srgbClr val="965F16"/>
              </a:solidFill>
            </a:endParaRPr>
          </a:p>
        </p:txBody>
      </p:sp>
      <p:sp>
        <p:nvSpPr>
          <p:cNvPr id="5" name="正方形/長方形 4"/>
          <p:cNvSpPr/>
          <p:nvPr/>
        </p:nvSpPr>
        <p:spPr>
          <a:xfrm>
            <a:off x="628650" y="4135721"/>
            <a:ext cx="2750654" cy="954156"/>
          </a:xfrm>
          <a:prstGeom prst="rect">
            <a:avLst/>
          </a:prstGeom>
          <a:solidFill>
            <a:srgbClr val="965F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t>地域愛着が高い人</a:t>
            </a:r>
            <a:endParaRPr kumimoji="1" lang="ja-JP" altLang="en-US" sz="2400" dirty="0"/>
          </a:p>
        </p:txBody>
      </p:sp>
      <p:sp>
        <p:nvSpPr>
          <p:cNvPr id="6" name="右矢印 5"/>
          <p:cNvSpPr/>
          <p:nvPr/>
        </p:nvSpPr>
        <p:spPr>
          <a:xfrm>
            <a:off x="3762237" y="4258303"/>
            <a:ext cx="927652" cy="708991"/>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4981989" y="3858467"/>
            <a:ext cx="3825461" cy="1508664"/>
          </a:xfrm>
          <a:prstGeom prst="rect">
            <a:avLst/>
          </a:prstGeom>
          <a:solidFill>
            <a:srgbClr val="965F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t>地域のために</a:t>
            </a:r>
            <a:endParaRPr kumimoji="1" lang="en-US" altLang="ja-JP" sz="2400" dirty="0" smtClean="0"/>
          </a:p>
          <a:p>
            <a:pPr algn="ctr"/>
            <a:r>
              <a:rPr kumimoji="1" lang="ja-JP" altLang="en-US" sz="2400" dirty="0" smtClean="0"/>
              <a:t>「自ら」行動する</a:t>
            </a:r>
            <a:endParaRPr kumimoji="1" lang="en-US" altLang="ja-JP" sz="2400" dirty="0" smtClean="0"/>
          </a:p>
          <a:p>
            <a:pPr algn="ctr"/>
            <a:r>
              <a:rPr kumimoji="1" lang="ja-JP" altLang="en-US" sz="2400" dirty="0" smtClean="0"/>
              <a:t>もしくは行政を信用する</a:t>
            </a:r>
            <a:endParaRPr kumimoji="1" lang="ja-JP" altLang="en-US" sz="2400" dirty="0"/>
          </a:p>
        </p:txBody>
      </p:sp>
    </p:spTree>
    <p:extLst>
      <p:ext uri="{BB962C8B-B14F-4D97-AF65-F5344CB8AC3E}">
        <p14:creationId xmlns:p14="http://schemas.microsoft.com/office/powerpoint/2010/main" val="2478172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愛着への効果</a:t>
            </a:r>
            <a:endParaRPr kumimoji="1" lang="ja-JP" altLang="en-US" dirty="0"/>
          </a:p>
        </p:txBody>
      </p:sp>
      <p:sp>
        <p:nvSpPr>
          <p:cNvPr id="5" name="正方形/長方形 4"/>
          <p:cNvSpPr/>
          <p:nvPr/>
        </p:nvSpPr>
        <p:spPr>
          <a:xfrm>
            <a:off x="478750" y="1798821"/>
            <a:ext cx="1589893" cy="659566"/>
          </a:xfrm>
          <a:prstGeom prst="rect">
            <a:avLst/>
          </a:prstGeom>
          <a:noFill/>
          <a:ln w="57150">
            <a:solidFill>
              <a:srgbClr val="FEC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rgbClr val="965F16"/>
                </a:solidFill>
              </a:rPr>
              <a:t>まちの</a:t>
            </a:r>
            <a:endParaRPr lang="en-US" altLang="ja-JP" dirty="0" smtClean="0">
              <a:solidFill>
                <a:srgbClr val="965F16"/>
              </a:solidFill>
            </a:endParaRPr>
          </a:p>
          <a:p>
            <a:pPr algn="ctr"/>
            <a:r>
              <a:rPr lang="ja-JP" altLang="en-US" dirty="0" smtClean="0">
                <a:solidFill>
                  <a:srgbClr val="965F16"/>
                </a:solidFill>
              </a:rPr>
              <a:t>自転車</a:t>
            </a:r>
            <a:r>
              <a:rPr lang="ja-JP" altLang="en-US" dirty="0">
                <a:solidFill>
                  <a:srgbClr val="965F16"/>
                </a:solidFill>
              </a:rPr>
              <a:t>や</a:t>
            </a:r>
            <a:r>
              <a:rPr lang="ja-JP" altLang="en-US" dirty="0" err="1" smtClean="0">
                <a:solidFill>
                  <a:srgbClr val="965F16"/>
                </a:solidFill>
              </a:rPr>
              <a:t>さん</a:t>
            </a:r>
            <a:endParaRPr lang="en-US" altLang="ja-JP" dirty="0">
              <a:solidFill>
                <a:srgbClr val="965F16"/>
              </a:solidFill>
            </a:endParaRPr>
          </a:p>
        </p:txBody>
      </p:sp>
      <p:sp>
        <p:nvSpPr>
          <p:cNvPr id="7" name="正方形/長方形 6"/>
          <p:cNvSpPr/>
          <p:nvPr/>
        </p:nvSpPr>
        <p:spPr>
          <a:xfrm>
            <a:off x="478750" y="3050199"/>
            <a:ext cx="1589893" cy="659566"/>
          </a:xfrm>
          <a:prstGeom prst="rect">
            <a:avLst/>
          </a:prstGeom>
          <a:noFill/>
          <a:ln w="57150">
            <a:solidFill>
              <a:srgbClr val="FEC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rgbClr val="965F16"/>
                </a:solidFill>
              </a:rPr>
              <a:t>コンセプト</a:t>
            </a:r>
            <a:endParaRPr lang="en-US" altLang="ja-JP" dirty="0" smtClean="0">
              <a:solidFill>
                <a:srgbClr val="965F16"/>
              </a:solidFill>
            </a:endParaRPr>
          </a:p>
          <a:p>
            <a:pPr algn="ctr"/>
            <a:r>
              <a:rPr lang="ja-JP" altLang="en-US" dirty="0" smtClean="0">
                <a:solidFill>
                  <a:srgbClr val="965F16"/>
                </a:solidFill>
              </a:rPr>
              <a:t>飲食店街</a:t>
            </a:r>
            <a:endParaRPr lang="ja-JP" altLang="en-US" sz="2000" dirty="0">
              <a:solidFill>
                <a:srgbClr val="965F16"/>
              </a:solidFill>
            </a:endParaRPr>
          </a:p>
        </p:txBody>
      </p:sp>
      <p:sp>
        <p:nvSpPr>
          <p:cNvPr id="8" name="正方形/長方形 7"/>
          <p:cNvSpPr/>
          <p:nvPr/>
        </p:nvSpPr>
        <p:spPr>
          <a:xfrm>
            <a:off x="478750" y="4301577"/>
            <a:ext cx="1589893" cy="659566"/>
          </a:xfrm>
          <a:prstGeom prst="rect">
            <a:avLst/>
          </a:prstGeom>
          <a:noFill/>
          <a:ln w="57150">
            <a:solidFill>
              <a:srgbClr val="FEC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rgbClr val="965F16"/>
                </a:solidFill>
              </a:rPr>
              <a:t>シェア</a:t>
            </a:r>
            <a:endParaRPr lang="en-US" altLang="ja-JP" dirty="0" smtClean="0">
              <a:solidFill>
                <a:srgbClr val="965F16"/>
              </a:solidFill>
            </a:endParaRPr>
          </a:p>
          <a:p>
            <a:pPr algn="ctr"/>
            <a:r>
              <a:rPr lang="ja-JP" altLang="en-US" dirty="0" smtClean="0">
                <a:solidFill>
                  <a:srgbClr val="965F16"/>
                </a:solidFill>
              </a:rPr>
              <a:t>オフィス</a:t>
            </a:r>
            <a:endParaRPr lang="en-US" altLang="ja-JP" dirty="0">
              <a:solidFill>
                <a:srgbClr val="965F16"/>
              </a:solidFill>
            </a:endParaRPr>
          </a:p>
        </p:txBody>
      </p:sp>
      <p:sp>
        <p:nvSpPr>
          <p:cNvPr id="9" name="正方形/長方形 8"/>
          <p:cNvSpPr/>
          <p:nvPr/>
        </p:nvSpPr>
        <p:spPr>
          <a:xfrm>
            <a:off x="478750" y="5552955"/>
            <a:ext cx="1589893" cy="659566"/>
          </a:xfrm>
          <a:prstGeom prst="rect">
            <a:avLst/>
          </a:prstGeom>
          <a:noFill/>
          <a:ln w="57150">
            <a:solidFill>
              <a:srgbClr val="FEC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rgbClr val="965F16"/>
                </a:solidFill>
              </a:rPr>
              <a:t>賃貸</a:t>
            </a:r>
            <a:endParaRPr lang="en-US" altLang="ja-JP" dirty="0" smtClean="0">
              <a:solidFill>
                <a:srgbClr val="965F16"/>
              </a:solidFill>
            </a:endParaRPr>
          </a:p>
          <a:p>
            <a:pPr algn="ctr"/>
            <a:r>
              <a:rPr lang="ja-JP" altLang="en-US" dirty="0" smtClean="0">
                <a:solidFill>
                  <a:srgbClr val="965F16"/>
                </a:solidFill>
              </a:rPr>
              <a:t>アパート</a:t>
            </a:r>
            <a:endParaRPr lang="en-US" altLang="ja-JP" dirty="0">
              <a:solidFill>
                <a:srgbClr val="965F16"/>
              </a:solidFill>
            </a:endParaRPr>
          </a:p>
        </p:txBody>
      </p:sp>
      <p:sp>
        <p:nvSpPr>
          <p:cNvPr id="10" name="角丸四角形 9"/>
          <p:cNvSpPr/>
          <p:nvPr/>
        </p:nvSpPr>
        <p:spPr>
          <a:xfrm>
            <a:off x="3089406" y="1922486"/>
            <a:ext cx="1769776" cy="1071797"/>
          </a:xfrm>
          <a:prstGeom prst="roundRect">
            <a:avLst>
              <a:gd name="adj" fmla="val 9756"/>
            </a:avLst>
          </a:prstGeom>
          <a:solidFill>
            <a:schemeClr val="bg1"/>
          </a:solidFill>
          <a:ln w="57150">
            <a:solidFill>
              <a:srgbClr val="FBE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rgbClr val="965F16"/>
                </a:solidFill>
              </a:rPr>
              <a:t>自転車利用の</a:t>
            </a:r>
            <a:endParaRPr lang="en-US" altLang="ja-JP" sz="2000" dirty="0" smtClean="0">
              <a:solidFill>
                <a:srgbClr val="965F16"/>
              </a:solidFill>
            </a:endParaRPr>
          </a:p>
          <a:p>
            <a:pPr algn="ctr"/>
            <a:r>
              <a:rPr lang="ja-JP" altLang="en-US" sz="2000" dirty="0">
                <a:solidFill>
                  <a:srgbClr val="965F16"/>
                </a:solidFill>
              </a:rPr>
              <a:t>促進</a:t>
            </a:r>
            <a:endParaRPr lang="en-US" altLang="ja-JP" sz="1600" dirty="0">
              <a:solidFill>
                <a:srgbClr val="965F16"/>
              </a:solidFill>
            </a:endParaRPr>
          </a:p>
        </p:txBody>
      </p:sp>
      <p:sp>
        <p:nvSpPr>
          <p:cNvPr id="11" name="角丸四角形 10"/>
          <p:cNvSpPr/>
          <p:nvPr/>
        </p:nvSpPr>
        <p:spPr>
          <a:xfrm>
            <a:off x="3089406" y="3460179"/>
            <a:ext cx="1769776" cy="1004490"/>
          </a:xfrm>
          <a:prstGeom prst="roundRect">
            <a:avLst>
              <a:gd name="adj" fmla="val 9756"/>
            </a:avLst>
          </a:prstGeom>
          <a:solidFill>
            <a:schemeClr val="bg1"/>
          </a:solidFill>
          <a:ln w="57150">
            <a:solidFill>
              <a:srgbClr val="FBE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rgbClr val="965F16"/>
                </a:solidFill>
              </a:rPr>
              <a:t>人との交流</a:t>
            </a:r>
            <a:endParaRPr lang="en-US" altLang="ja-JP" sz="1600" dirty="0">
              <a:solidFill>
                <a:srgbClr val="965F16"/>
              </a:solidFill>
            </a:endParaRPr>
          </a:p>
        </p:txBody>
      </p:sp>
      <p:sp>
        <p:nvSpPr>
          <p:cNvPr id="12" name="角丸四角形 11"/>
          <p:cNvSpPr/>
          <p:nvPr/>
        </p:nvSpPr>
        <p:spPr>
          <a:xfrm>
            <a:off x="5527619" y="1922487"/>
            <a:ext cx="1769776" cy="1071797"/>
          </a:xfrm>
          <a:prstGeom prst="roundRect">
            <a:avLst>
              <a:gd name="adj" fmla="val 9756"/>
            </a:avLst>
          </a:prstGeom>
          <a:solidFill>
            <a:schemeClr val="bg1"/>
          </a:solidFill>
          <a:ln w="57150">
            <a:solidFill>
              <a:srgbClr val="965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rgbClr val="965F16"/>
                </a:solidFill>
              </a:rPr>
              <a:t>地域風土との接触増加</a:t>
            </a:r>
            <a:r>
              <a:rPr lang="en-US" altLang="ja-JP" sz="1100" dirty="0" smtClean="0">
                <a:solidFill>
                  <a:srgbClr val="965F16"/>
                </a:solidFill>
              </a:rPr>
              <a:t>※1</a:t>
            </a:r>
            <a:endParaRPr lang="en-US" altLang="ja-JP" sz="1100" dirty="0">
              <a:solidFill>
                <a:srgbClr val="965F16"/>
              </a:solidFill>
            </a:endParaRPr>
          </a:p>
        </p:txBody>
      </p:sp>
      <p:sp>
        <p:nvSpPr>
          <p:cNvPr id="13" name="角丸四角形 12"/>
          <p:cNvSpPr/>
          <p:nvPr/>
        </p:nvSpPr>
        <p:spPr>
          <a:xfrm>
            <a:off x="5522962" y="3426525"/>
            <a:ext cx="1769776" cy="1071797"/>
          </a:xfrm>
          <a:prstGeom prst="roundRect">
            <a:avLst>
              <a:gd name="adj" fmla="val 9756"/>
            </a:avLst>
          </a:prstGeom>
          <a:solidFill>
            <a:schemeClr val="bg1"/>
          </a:solidFill>
          <a:ln w="57150">
            <a:solidFill>
              <a:srgbClr val="965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rgbClr val="965F16"/>
                </a:solidFill>
              </a:rPr>
              <a:t>コミュニティへの関与度</a:t>
            </a:r>
            <a:endParaRPr lang="en-US" altLang="ja-JP" sz="2000" dirty="0" smtClean="0">
              <a:solidFill>
                <a:srgbClr val="965F16"/>
              </a:solidFill>
            </a:endParaRPr>
          </a:p>
          <a:p>
            <a:pPr algn="ctr"/>
            <a:r>
              <a:rPr lang="ja-JP" altLang="en-US" sz="2000" dirty="0" smtClean="0">
                <a:solidFill>
                  <a:srgbClr val="965F16"/>
                </a:solidFill>
              </a:rPr>
              <a:t>増加</a:t>
            </a:r>
            <a:r>
              <a:rPr lang="en-US" altLang="ja-JP" sz="1100" dirty="0" smtClean="0">
                <a:solidFill>
                  <a:srgbClr val="965F16"/>
                </a:solidFill>
              </a:rPr>
              <a:t>※2</a:t>
            </a:r>
            <a:endParaRPr lang="en-US" altLang="ja-JP" dirty="0">
              <a:solidFill>
                <a:srgbClr val="965F16"/>
              </a:solidFill>
            </a:endParaRPr>
          </a:p>
        </p:txBody>
      </p:sp>
      <p:sp>
        <p:nvSpPr>
          <p:cNvPr id="16" name="正方形/長方形 15"/>
          <p:cNvSpPr/>
          <p:nvPr/>
        </p:nvSpPr>
        <p:spPr>
          <a:xfrm>
            <a:off x="7961175" y="1742307"/>
            <a:ext cx="923302" cy="4440235"/>
          </a:xfrm>
          <a:prstGeom prst="rect">
            <a:avLst/>
          </a:prstGeom>
          <a:noFill/>
          <a:ln w="57150">
            <a:solidFill>
              <a:srgbClr val="FA98A6"/>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4400" dirty="0" smtClean="0">
                <a:solidFill>
                  <a:srgbClr val="965F16"/>
                </a:solidFill>
              </a:rPr>
              <a:t>愛　着</a:t>
            </a:r>
            <a:endParaRPr lang="en-US" altLang="ja-JP" sz="4400" dirty="0">
              <a:solidFill>
                <a:srgbClr val="965F16"/>
              </a:solidFill>
            </a:endParaRPr>
          </a:p>
        </p:txBody>
      </p:sp>
      <p:cxnSp>
        <p:nvCxnSpPr>
          <p:cNvPr id="18" name="直線矢印コネクタ 17"/>
          <p:cNvCxnSpPr>
            <a:stCxn id="5" idx="3"/>
            <a:endCxn id="10" idx="1"/>
          </p:cNvCxnSpPr>
          <p:nvPr/>
        </p:nvCxnSpPr>
        <p:spPr>
          <a:xfrm>
            <a:off x="2068643" y="2128604"/>
            <a:ext cx="1020763" cy="329781"/>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a:stCxn id="5" idx="3"/>
            <a:endCxn id="11" idx="1"/>
          </p:cNvCxnSpPr>
          <p:nvPr/>
        </p:nvCxnSpPr>
        <p:spPr>
          <a:xfrm>
            <a:off x="2068643" y="2128604"/>
            <a:ext cx="1020763" cy="1833820"/>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a:stCxn id="10" idx="3"/>
            <a:endCxn id="12" idx="1"/>
          </p:cNvCxnSpPr>
          <p:nvPr/>
        </p:nvCxnSpPr>
        <p:spPr>
          <a:xfrm>
            <a:off x="4859182" y="2458385"/>
            <a:ext cx="668437" cy="1"/>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a:stCxn id="12" idx="3"/>
          </p:cNvCxnSpPr>
          <p:nvPr/>
        </p:nvCxnSpPr>
        <p:spPr>
          <a:xfrm flipV="1">
            <a:off x="7297395" y="2458385"/>
            <a:ext cx="663780" cy="1"/>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sp>
        <p:nvSpPr>
          <p:cNvPr id="17" name="角丸四角形 16"/>
          <p:cNvSpPr/>
          <p:nvPr/>
        </p:nvSpPr>
        <p:spPr>
          <a:xfrm>
            <a:off x="3089406" y="4930564"/>
            <a:ext cx="1769776" cy="1004490"/>
          </a:xfrm>
          <a:prstGeom prst="roundRect">
            <a:avLst>
              <a:gd name="adj" fmla="val 9756"/>
            </a:avLst>
          </a:prstGeom>
          <a:solidFill>
            <a:schemeClr val="bg1"/>
          </a:solidFill>
          <a:ln w="57150">
            <a:solidFill>
              <a:srgbClr val="FBE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rgbClr val="965F16"/>
                </a:solidFill>
              </a:rPr>
              <a:t>商店街の</a:t>
            </a:r>
            <a:endParaRPr lang="en-US" altLang="ja-JP" sz="2000" dirty="0" smtClean="0">
              <a:solidFill>
                <a:srgbClr val="965F16"/>
              </a:solidFill>
            </a:endParaRPr>
          </a:p>
          <a:p>
            <a:pPr algn="ctr"/>
            <a:r>
              <a:rPr lang="ja-JP" altLang="en-US" sz="2000" dirty="0">
                <a:solidFill>
                  <a:srgbClr val="965F16"/>
                </a:solidFill>
              </a:rPr>
              <a:t>個性化</a:t>
            </a:r>
            <a:endParaRPr lang="en-US" altLang="ja-JP" sz="2000" dirty="0">
              <a:solidFill>
                <a:srgbClr val="965F16"/>
              </a:solidFill>
            </a:endParaRPr>
          </a:p>
        </p:txBody>
      </p:sp>
      <p:cxnSp>
        <p:nvCxnSpPr>
          <p:cNvPr id="22" name="直線矢印コネクタ 21"/>
          <p:cNvCxnSpPr>
            <a:stCxn id="7" idx="3"/>
            <a:endCxn id="11" idx="1"/>
          </p:cNvCxnSpPr>
          <p:nvPr/>
        </p:nvCxnSpPr>
        <p:spPr>
          <a:xfrm>
            <a:off x="2068643" y="3379982"/>
            <a:ext cx="1020763" cy="582442"/>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a:stCxn id="8" idx="3"/>
            <a:endCxn id="11" idx="1"/>
          </p:cNvCxnSpPr>
          <p:nvPr/>
        </p:nvCxnSpPr>
        <p:spPr>
          <a:xfrm flipV="1">
            <a:off x="2068643" y="3962424"/>
            <a:ext cx="1020763" cy="668936"/>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sp>
        <p:nvSpPr>
          <p:cNvPr id="32" name="角丸四角形 31"/>
          <p:cNvSpPr/>
          <p:nvPr/>
        </p:nvSpPr>
        <p:spPr>
          <a:xfrm>
            <a:off x="5522962" y="4871199"/>
            <a:ext cx="1769776" cy="1071797"/>
          </a:xfrm>
          <a:prstGeom prst="roundRect">
            <a:avLst>
              <a:gd name="adj" fmla="val 9756"/>
            </a:avLst>
          </a:prstGeom>
          <a:solidFill>
            <a:schemeClr val="bg1"/>
          </a:solidFill>
          <a:ln w="57150">
            <a:solidFill>
              <a:srgbClr val="965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rgbClr val="965F16"/>
                </a:solidFill>
              </a:rPr>
              <a:t>中心市街地の</a:t>
            </a:r>
            <a:endParaRPr lang="en-US" altLang="ja-JP" sz="2000" dirty="0" smtClean="0">
              <a:solidFill>
                <a:srgbClr val="965F16"/>
              </a:solidFill>
            </a:endParaRPr>
          </a:p>
          <a:p>
            <a:pPr algn="ctr"/>
            <a:r>
              <a:rPr lang="ja-JP" altLang="en-US" sz="2000" dirty="0">
                <a:solidFill>
                  <a:srgbClr val="965F16"/>
                </a:solidFill>
              </a:rPr>
              <a:t>活性化</a:t>
            </a:r>
            <a:r>
              <a:rPr lang="en-US" altLang="ja-JP" sz="1100" dirty="0" smtClean="0">
                <a:solidFill>
                  <a:srgbClr val="965F16"/>
                </a:solidFill>
              </a:rPr>
              <a:t>※3</a:t>
            </a:r>
            <a:endParaRPr lang="en-US" altLang="ja-JP" sz="1100" dirty="0">
              <a:solidFill>
                <a:srgbClr val="965F16"/>
              </a:solidFill>
            </a:endParaRPr>
          </a:p>
        </p:txBody>
      </p:sp>
      <p:cxnSp>
        <p:nvCxnSpPr>
          <p:cNvPr id="33" name="直線矢印コネクタ 32"/>
          <p:cNvCxnSpPr>
            <a:stCxn id="9" idx="3"/>
            <a:endCxn id="17" idx="1"/>
          </p:cNvCxnSpPr>
          <p:nvPr/>
        </p:nvCxnSpPr>
        <p:spPr>
          <a:xfrm flipV="1">
            <a:off x="2068643" y="5432809"/>
            <a:ext cx="1020763" cy="449929"/>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a:stCxn id="8" idx="3"/>
            <a:endCxn id="17" idx="1"/>
          </p:cNvCxnSpPr>
          <p:nvPr/>
        </p:nvCxnSpPr>
        <p:spPr>
          <a:xfrm>
            <a:off x="2068643" y="4631360"/>
            <a:ext cx="1020763" cy="801449"/>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a:stCxn id="7" idx="3"/>
            <a:endCxn id="17" idx="1"/>
          </p:cNvCxnSpPr>
          <p:nvPr/>
        </p:nvCxnSpPr>
        <p:spPr>
          <a:xfrm>
            <a:off x="2068643" y="3379982"/>
            <a:ext cx="1020763" cy="2052827"/>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a:stCxn id="11" idx="3"/>
            <a:endCxn id="13" idx="1"/>
          </p:cNvCxnSpPr>
          <p:nvPr/>
        </p:nvCxnSpPr>
        <p:spPr>
          <a:xfrm>
            <a:off x="4859182" y="3962424"/>
            <a:ext cx="663780" cy="0"/>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a:stCxn id="17" idx="3"/>
            <a:endCxn id="32" idx="1"/>
          </p:cNvCxnSpPr>
          <p:nvPr/>
        </p:nvCxnSpPr>
        <p:spPr>
          <a:xfrm flipV="1">
            <a:off x="4859182" y="5407098"/>
            <a:ext cx="663780" cy="25711"/>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a:stCxn id="13" idx="3"/>
            <a:endCxn id="16" idx="1"/>
          </p:cNvCxnSpPr>
          <p:nvPr/>
        </p:nvCxnSpPr>
        <p:spPr>
          <a:xfrm>
            <a:off x="7292738" y="3962424"/>
            <a:ext cx="668437" cy="1"/>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a:stCxn id="32" idx="3"/>
          </p:cNvCxnSpPr>
          <p:nvPr/>
        </p:nvCxnSpPr>
        <p:spPr>
          <a:xfrm>
            <a:off x="7292738" y="5407098"/>
            <a:ext cx="673094" cy="0"/>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sp>
        <p:nvSpPr>
          <p:cNvPr id="61" name="テキスト ボックス 60"/>
          <p:cNvSpPr txBox="1"/>
          <p:nvPr/>
        </p:nvSpPr>
        <p:spPr>
          <a:xfrm>
            <a:off x="7626956" y="6251510"/>
            <a:ext cx="1532042" cy="600164"/>
          </a:xfrm>
          <a:prstGeom prst="rect">
            <a:avLst/>
          </a:prstGeom>
          <a:noFill/>
        </p:spPr>
        <p:txBody>
          <a:bodyPr wrap="square" rtlCol="0">
            <a:spAutoFit/>
          </a:bodyPr>
          <a:lstStyle/>
          <a:p>
            <a:r>
              <a:rPr kumimoji="1" lang="en-US" altLang="ja-JP" sz="1100" dirty="0" smtClean="0"/>
              <a:t>※1</a:t>
            </a:r>
            <a:r>
              <a:rPr kumimoji="1" lang="ja-JP" altLang="en-US" sz="1100" dirty="0" smtClean="0"/>
              <a:t>萩原</a:t>
            </a:r>
            <a:r>
              <a:rPr kumimoji="1" lang="en-US" altLang="ja-JP" sz="1100" dirty="0" smtClean="0"/>
              <a:t>,</a:t>
            </a:r>
            <a:r>
              <a:rPr kumimoji="1" lang="ja-JP" altLang="en-US" sz="1100" dirty="0" smtClean="0"/>
              <a:t>藤井</a:t>
            </a:r>
            <a:r>
              <a:rPr kumimoji="1" lang="en-US" altLang="ja-JP" sz="1100" dirty="0" smtClean="0"/>
              <a:t>(2005)</a:t>
            </a:r>
          </a:p>
          <a:p>
            <a:r>
              <a:rPr kumimoji="1" lang="en-US" altLang="ja-JP" sz="1100" dirty="0" smtClean="0"/>
              <a:t>※2</a:t>
            </a:r>
            <a:r>
              <a:rPr kumimoji="1" lang="ja-JP" altLang="en-US" sz="1100" dirty="0"/>
              <a:t>鈴木</a:t>
            </a:r>
            <a:r>
              <a:rPr kumimoji="1" lang="en-US" altLang="ja-JP" sz="1100" dirty="0"/>
              <a:t>,</a:t>
            </a:r>
            <a:r>
              <a:rPr kumimoji="1" lang="ja-JP" altLang="en-US" sz="1100" dirty="0"/>
              <a:t>藤井</a:t>
            </a:r>
            <a:r>
              <a:rPr kumimoji="1" lang="en-US" altLang="ja-JP" sz="1100" dirty="0"/>
              <a:t>(</a:t>
            </a:r>
            <a:r>
              <a:rPr kumimoji="1" lang="en-US" altLang="ja-JP" sz="1100" dirty="0" smtClean="0"/>
              <a:t>2007)</a:t>
            </a:r>
          </a:p>
          <a:p>
            <a:r>
              <a:rPr kumimoji="1" lang="en-US" altLang="ja-JP" sz="1100" dirty="0" smtClean="0"/>
              <a:t>※3</a:t>
            </a:r>
            <a:r>
              <a:rPr kumimoji="1" lang="ja-JP" altLang="en-US" sz="1100" dirty="0" smtClean="0"/>
              <a:t>鈴木</a:t>
            </a:r>
            <a:r>
              <a:rPr kumimoji="1" lang="en-US" altLang="ja-JP" sz="1100" dirty="0" smtClean="0"/>
              <a:t>,</a:t>
            </a:r>
            <a:r>
              <a:rPr kumimoji="1" lang="ja-JP" altLang="en-US" sz="1100" dirty="0" smtClean="0"/>
              <a:t>藤井</a:t>
            </a:r>
            <a:r>
              <a:rPr kumimoji="1" lang="en-US" altLang="ja-JP" sz="1100" dirty="0" smtClean="0"/>
              <a:t>(2007)</a:t>
            </a:r>
            <a:endParaRPr kumimoji="1" lang="ja-JP" altLang="en-US" sz="1100" dirty="0"/>
          </a:p>
        </p:txBody>
      </p:sp>
    </p:spTree>
    <p:extLst>
      <p:ext uri="{BB962C8B-B14F-4D97-AF65-F5344CB8AC3E}">
        <p14:creationId xmlns:p14="http://schemas.microsoft.com/office/powerpoint/2010/main" val="1093865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138" y="1207009"/>
            <a:ext cx="5418224" cy="5487356"/>
          </a:xfrm>
          <a:prstGeom prst="rect">
            <a:avLst/>
          </a:prstGeom>
        </p:spPr>
      </p:pic>
      <p:sp>
        <p:nvSpPr>
          <p:cNvPr id="2" name="タイトル 1"/>
          <p:cNvSpPr>
            <a:spLocks noGrp="1"/>
          </p:cNvSpPr>
          <p:nvPr>
            <p:ph type="title"/>
          </p:nvPr>
        </p:nvSpPr>
        <p:spPr/>
        <p:txBody>
          <a:bodyPr>
            <a:normAutofit/>
          </a:bodyPr>
          <a:lstStyle/>
          <a:p>
            <a:r>
              <a:rPr kumimoji="1" lang="ja-JP" altLang="en-US" sz="3600" dirty="0" smtClean="0"/>
              <a:t>各地区の愛着形成の中心を設定</a:t>
            </a:r>
            <a:endParaRPr kumimoji="1" lang="ja-JP" altLang="en-US" sz="3600" dirty="0"/>
          </a:p>
        </p:txBody>
      </p:sp>
      <p:cxnSp>
        <p:nvCxnSpPr>
          <p:cNvPr id="7" name="直線コネクタ 6"/>
          <p:cNvCxnSpPr/>
          <p:nvPr/>
        </p:nvCxnSpPr>
        <p:spPr>
          <a:xfrm flipH="1">
            <a:off x="1514030" y="3978169"/>
            <a:ext cx="1577186" cy="17982"/>
          </a:xfrm>
          <a:prstGeom prst="line">
            <a:avLst/>
          </a:prstGeom>
          <a:ln w="38100">
            <a:solidFill>
              <a:srgbClr val="965F16"/>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1483133" y="3513852"/>
            <a:ext cx="1638980" cy="464316"/>
          </a:xfrm>
          <a:prstGeom prst="rect">
            <a:avLst/>
          </a:prstGeom>
          <a:noFill/>
        </p:spPr>
        <p:txBody>
          <a:bodyPr wrap="square" rtlCol="0">
            <a:spAutoFit/>
          </a:bodyPr>
          <a:lstStyle/>
          <a:p>
            <a:r>
              <a:rPr kumimoji="1" lang="ja-JP" altLang="en-US" sz="2400" dirty="0" smtClean="0">
                <a:solidFill>
                  <a:srgbClr val="965F16"/>
                </a:solidFill>
              </a:rPr>
              <a:t>モール</a:t>
            </a:r>
            <a:r>
              <a:rPr kumimoji="1" lang="en-US" altLang="ja-JP" sz="2400" dirty="0" smtClean="0">
                <a:solidFill>
                  <a:srgbClr val="965F16"/>
                </a:solidFill>
              </a:rPr>
              <a:t>505</a:t>
            </a:r>
            <a:endParaRPr kumimoji="1" lang="ja-JP" altLang="en-US" sz="2400" dirty="0">
              <a:solidFill>
                <a:srgbClr val="965F16"/>
              </a:solidFill>
            </a:endParaRPr>
          </a:p>
        </p:txBody>
      </p:sp>
      <p:sp>
        <p:nvSpPr>
          <p:cNvPr id="9" name="フローチャート: 結合子 8"/>
          <p:cNvSpPr/>
          <p:nvPr/>
        </p:nvSpPr>
        <p:spPr>
          <a:xfrm>
            <a:off x="4706250" y="4225572"/>
            <a:ext cx="360000" cy="360000"/>
          </a:xfrm>
          <a:prstGeom prst="flowChartConnector">
            <a:avLst/>
          </a:prstGeom>
          <a:solidFill>
            <a:srgbClr val="965F16"/>
          </a:solidFill>
          <a:ln>
            <a:solidFill>
              <a:srgbClr val="965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p:cNvCxnSpPr/>
          <p:nvPr/>
        </p:nvCxnSpPr>
        <p:spPr>
          <a:xfrm flipH="1" flipV="1">
            <a:off x="3060319" y="3973794"/>
            <a:ext cx="1807648" cy="431365"/>
          </a:xfrm>
          <a:prstGeom prst="line">
            <a:avLst/>
          </a:prstGeom>
          <a:ln w="38100">
            <a:solidFill>
              <a:srgbClr val="965F16"/>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5801851" y="5540283"/>
            <a:ext cx="2378241" cy="461665"/>
          </a:xfrm>
          <a:prstGeom prst="rect">
            <a:avLst/>
          </a:prstGeom>
          <a:noFill/>
        </p:spPr>
        <p:txBody>
          <a:bodyPr wrap="square" rtlCol="0">
            <a:spAutoFit/>
          </a:bodyPr>
          <a:lstStyle/>
          <a:p>
            <a:r>
              <a:rPr kumimoji="1" lang="ja-JP" altLang="en-US" sz="2400" dirty="0" smtClean="0">
                <a:solidFill>
                  <a:srgbClr val="965F16"/>
                </a:solidFill>
              </a:rPr>
              <a:t>霞ヶ浦総合公園</a:t>
            </a:r>
            <a:endParaRPr kumimoji="1" lang="ja-JP" altLang="en-US" sz="2400" dirty="0">
              <a:solidFill>
                <a:srgbClr val="965F16"/>
              </a:solidFill>
            </a:endParaRPr>
          </a:p>
        </p:txBody>
      </p:sp>
      <p:sp>
        <p:nvSpPr>
          <p:cNvPr id="14" name="フローチャート: 結合子 13"/>
          <p:cNvSpPr/>
          <p:nvPr/>
        </p:nvSpPr>
        <p:spPr>
          <a:xfrm>
            <a:off x="5066250" y="4657350"/>
            <a:ext cx="360000" cy="360000"/>
          </a:xfrm>
          <a:prstGeom prst="flowChartConnector">
            <a:avLst/>
          </a:prstGeom>
          <a:solidFill>
            <a:srgbClr val="965F16"/>
          </a:solidFill>
          <a:ln>
            <a:solidFill>
              <a:srgbClr val="965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コネクタ 14"/>
          <p:cNvCxnSpPr/>
          <p:nvPr/>
        </p:nvCxnSpPr>
        <p:spPr>
          <a:xfrm>
            <a:off x="5246250" y="4837350"/>
            <a:ext cx="561612" cy="1161236"/>
          </a:xfrm>
          <a:prstGeom prst="line">
            <a:avLst/>
          </a:prstGeom>
          <a:ln w="38100">
            <a:solidFill>
              <a:srgbClr val="965F16"/>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5801851" y="5984767"/>
            <a:ext cx="2372230" cy="7309"/>
          </a:xfrm>
          <a:prstGeom prst="line">
            <a:avLst/>
          </a:prstGeom>
          <a:ln w="38100">
            <a:solidFill>
              <a:srgbClr val="965F16"/>
            </a:solidFill>
          </a:ln>
        </p:spPr>
        <p:style>
          <a:lnRef idx="1">
            <a:schemeClr val="accent1"/>
          </a:lnRef>
          <a:fillRef idx="0">
            <a:schemeClr val="accent1"/>
          </a:fillRef>
          <a:effectRef idx="0">
            <a:schemeClr val="accent1"/>
          </a:effectRef>
          <a:fontRef idx="minor">
            <a:schemeClr val="tx1"/>
          </a:fontRef>
        </p:style>
      </p:cxnSp>
      <p:sp>
        <p:nvSpPr>
          <p:cNvPr id="18" name="フローチャート: 結合子 17"/>
          <p:cNvSpPr/>
          <p:nvPr/>
        </p:nvSpPr>
        <p:spPr>
          <a:xfrm>
            <a:off x="3333341" y="5714589"/>
            <a:ext cx="360000" cy="360000"/>
          </a:xfrm>
          <a:prstGeom prst="flowChartConnector">
            <a:avLst/>
          </a:prstGeom>
          <a:solidFill>
            <a:srgbClr val="965F16"/>
          </a:solidFill>
          <a:ln>
            <a:solidFill>
              <a:srgbClr val="965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コネクタ 18"/>
          <p:cNvCxnSpPr/>
          <p:nvPr/>
        </p:nvCxnSpPr>
        <p:spPr>
          <a:xfrm flipH="1">
            <a:off x="3017445" y="5894589"/>
            <a:ext cx="482843" cy="531552"/>
          </a:xfrm>
          <a:prstGeom prst="line">
            <a:avLst/>
          </a:prstGeom>
          <a:ln w="38100">
            <a:solidFill>
              <a:srgbClr val="965F16"/>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H="1">
            <a:off x="1709530" y="6426141"/>
            <a:ext cx="1328300" cy="0"/>
          </a:xfrm>
          <a:prstGeom prst="line">
            <a:avLst/>
          </a:prstGeom>
          <a:ln w="38100">
            <a:solidFill>
              <a:srgbClr val="965F16"/>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1614150" y="6008550"/>
            <a:ext cx="1423680" cy="461665"/>
          </a:xfrm>
          <a:prstGeom prst="rect">
            <a:avLst/>
          </a:prstGeom>
          <a:noFill/>
        </p:spPr>
        <p:txBody>
          <a:bodyPr wrap="square" rtlCol="0">
            <a:spAutoFit/>
          </a:bodyPr>
          <a:lstStyle/>
          <a:p>
            <a:r>
              <a:rPr kumimoji="1" lang="ja-JP" altLang="en-US" sz="2400" dirty="0" smtClean="0">
                <a:solidFill>
                  <a:srgbClr val="965F16"/>
                </a:solidFill>
              </a:rPr>
              <a:t>さんぱる</a:t>
            </a:r>
            <a:endParaRPr kumimoji="1" lang="ja-JP" altLang="en-US" sz="2400" dirty="0">
              <a:solidFill>
                <a:srgbClr val="965F16"/>
              </a:solidFill>
            </a:endParaRPr>
          </a:p>
        </p:txBody>
      </p:sp>
      <p:cxnSp>
        <p:nvCxnSpPr>
          <p:cNvPr id="28" name="直線コネクタ 27"/>
          <p:cNvCxnSpPr/>
          <p:nvPr/>
        </p:nvCxnSpPr>
        <p:spPr>
          <a:xfrm flipH="1" flipV="1">
            <a:off x="353158" y="2315170"/>
            <a:ext cx="1896126" cy="2241"/>
          </a:xfrm>
          <a:prstGeom prst="line">
            <a:avLst/>
          </a:prstGeom>
          <a:ln w="38100">
            <a:solidFill>
              <a:srgbClr val="965F16"/>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313157" y="1864418"/>
            <a:ext cx="2147218" cy="461665"/>
          </a:xfrm>
          <a:prstGeom prst="rect">
            <a:avLst/>
          </a:prstGeom>
          <a:noFill/>
        </p:spPr>
        <p:txBody>
          <a:bodyPr wrap="square" rtlCol="0">
            <a:spAutoFit/>
          </a:bodyPr>
          <a:lstStyle/>
          <a:p>
            <a:r>
              <a:rPr kumimoji="1" lang="ja-JP" altLang="en-US" sz="2400" dirty="0" smtClean="0">
                <a:solidFill>
                  <a:srgbClr val="965F16"/>
                </a:solidFill>
              </a:rPr>
              <a:t>山の荘小学校</a:t>
            </a:r>
            <a:endParaRPr kumimoji="1" lang="ja-JP" altLang="en-US" sz="2400" dirty="0">
              <a:solidFill>
                <a:srgbClr val="965F16"/>
              </a:solidFill>
            </a:endParaRPr>
          </a:p>
        </p:txBody>
      </p:sp>
      <p:sp>
        <p:nvSpPr>
          <p:cNvPr id="30" name="フローチャート: 結合子 29"/>
          <p:cNvSpPr/>
          <p:nvPr/>
        </p:nvSpPr>
        <p:spPr>
          <a:xfrm>
            <a:off x="3314915" y="2648512"/>
            <a:ext cx="360000" cy="360000"/>
          </a:xfrm>
          <a:prstGeom prst="flowChartConnector">
            <a:avLst/>
          </a:prstGeom>
          <a:solidFill>
            <a:srgbClr val="965F16"/>
          </a:solidFill>
          <a:ln>
            <a:solidFill>
              <a:srgbClr val="965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直線コネクタ 30"/>
          <p:cNvCxnSpPr/>
          <p:nvPr/>
        </p:nvCxnSpPr>
        <p:spPr>
          <a:xfrm flipH="1" flipV="1">
            <a:off x="2249284" y="2315170"/>
            <a:ext cx="1227348" cy="512930"/>
          </a:xfrm>
          <a:prstGeom prst="line">
            <a:avLst/>
          </a:prstGeom>
          <a:ln w="38100">
            <a:solidFill>
              <a:srgbClr val="965F16"/>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H="1">
            <a:off x="7138034" y="4463907"/>
            <a:ext cx="1570652" cy="17982"/>
          </a:xfrm>
          <a:prstGeom prst="line">
            <a:avLst/>
          </a:prstGeom>
          <a:ln w="38100">
            <a:solidFill>
              <a:srgbClr val="965F16"/>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7151801" y="4004310"/>
            <a:ext cx="1638980" cy="461665"/>
          </a:xfrm>
          <a:prstGeom prst="rect">
            <a:avLst/>
          </a:prstGeom>
          <a:noFill/>
        </p:spPr>
        <p:txBody>
          <a:bodyPr wrap="square" rtlCol="0">
            <a:spAutoFit/>
          </a:bodyPr>
          <a:lstStyle/>
          <a:p>
            <a:r>
              <a:rPr kumimoji="1" lang="ja-JP" altLang="en-US" sz="2400" dirty="0" smtClean="0">
                <a:solidFill>
                  <a:srgbClr val="965F16"/>
                </a:solidFill>
              </a:rPr>
              <a:t>協同病院</a:t>
            </a:r>
            <a:endParaRPr kumimoji="1" lang="ja-JP" altLang="en-US" sz="2400" dirty="0">
              <a:solidFill>
                <a:srgbClr val="965F16"/>
              </a:solidFill>
            </a:endParaRPr>
          </a:p>
        </p:txBody>
      </p:sp>
      <p:sp>
        <p:nvSpPr>
          <p:cNvPr id="37" name="フローチャート: 結合子 36"/>
          <p:cNvSpPr/>
          <p:nvPr/>
        </p:nvSpPr>
        <p:spPr>
          <a:xfrm>
            <a:off x="6177739" y="3996151"/>
            <a:ext cx="360000" cy="360000"/>
          </a:xfrm>
          <a:prstGeom prst="flowChartConnector">
            <a:avLst/>
          </a:prstGeom>
          <a:solidFill>
            <a:srgbClr val="965F16"/>
          </a:solidFill>
          <a:ln>
            <a:solidFill>
              <a:srgbClr val="965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 name="直線コネクタ 37"/>
          <p:cNvCxnSpPr/>
          <p:nvPr/>
        </p:nvCxnSpPr>
        <p:spPr>
          <a:xfrm flipH="1" flipV="1">
            <a:off x="6247977" y="4134383"/>
            <a:ext cx="903824" cy="349474"/>
          </a:xfrm>
          <a:prstGeom prst="line">
            <a:avLst/>
          </a:prstGeom>
          <a:ln w="38100">
            <a:solidFill>
              <a:srgbClr val="965F16"/>
            </a:solidFill>
          </a:ln>
        </p:spPr>
        <p:style>
          <a:lnRef idx="1">
            <a:schemeClr val="accent1"/>
          </a:lnRef>
          <a:fillRef idx="0">
            <a:schemeClr val="accent1"/>
          </a:fillRef>
          <a:effectRef idx="0">
            <a:schemeClr val="accent1"/>
          </a:effectRef>
          <a:fontRef idx="minor">
            <a:schemeClr val="tx1"/>
          </a:fontRef>
        </p:style>
      </p:cxnSp>
      <p:sp>
        <p:nvSpPr>
          <p:cNvPr id="32" name="ハート 31"/>
          <p:cNvSpPr/>
          <p:nvPr/>
        </p:nvSpPr>
        <p:spPr>
          <a:xfrm>
            <a:off x="6477021" y="1494433"/>
            <a:ext cx="2203090" cy="1585826"/>
          </a:xfrm>
          <a:prstGeom prst="heart">
            <a:avLst/>
          </a:prstGeom>
          <a:solidFill>
            <a:srgbClr val="FA98A6"/>
          </a:solidFill>
          <a:ln>
            <a:solidFill>
              <a:srgbClr val="FA98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err="1" smtClean="0">
                <a:latin typeface="Rockwell Condensed" panose="02060603050405020104" pitchFamily="18" charset="0"/>
              </a:rPr>
              <a:t>Lovi’n</a:t>
            </a:r>
            <a:endParaRPr kumimoji="1" lang="en-US" altLang="ja-JP" sz="2800" dirty="0" smtClean="0">
              <a:latin typeface="Rockwell Condensed" panose="02060603050405020104" pitchFamily="18" charset="0"/>
            </a:endParaRPr>
          </a:p>
          <a:p>
            <a:pPr algn="ctr"/>
            <a:r>
              <a:rPr kumimoji="1" lang="en-US" altLang="ja-JP" sz="2800" dirty="0" err="1" smtClean="0">
                <a:latin typeface="Rockwell Condensed" panose="02060603050405020104" pitchFamily="18" charset="0"/>
              </a:rPr>
              <a:t>Tsuchiura</a:t>
            </a:r>
            <a:r>
              <a:rPr kumimoji="1" lang="en-US" altLang="ja-JP" sz="2800" dirty="0" smtClean="0">
                <a:latin typeface="Rockwell Condensed" panose="02060603050405020104" pitchFamily="18" charset="0"/>
              </a:rPr>
              <a:t>*</a:t>
            </a:r>
            <a:endParaRPr kumimoji="1" lang="ja-JP" altLang="en-US" sz="2800" dirty="0">
              <a:latin typeface="Rockwell Condensed" panose="02060603050405020104" pitchFamily="18" charset="0"/>
            </a:endParaRPr>
          </a:p>
        </p:txBody>
      </p:sp>
      <p:sp>
        <p:nvSpPr>
          <p:cNvPr id="11" name="円/楕円 10"/>
          <p:cNvSpPr/>
          <p:nvPr/>
        </p:nvSpPr>
        <p:spPr>
          <a:xfrm>
            <a:off x="2981243" y="1613355"/>
            <a:ext cx="1160872" cy="110293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新治</a:t>
            </a:r>
          </a:p>
        </p:txBody>
      </p:sp>
      <p:sp>
        <p:nvSpPr>
          <p:cNvPr id="33" name="円/楕円 32"/>
          <p:cNvSpPr/>
          <p:nvPr/>
        </p:nvSpPr>
        <p:spPr>
          <a:xfrm>
            <a:off x="4876583" y="2799081"/>
            <a:ext cx="1160872" cy="110293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t>北部</a:t>
            </a:r>
            <a:endParaRPr kumimoji="1" lang="ja-JP" altLang="en-US" sz="2400" dirty="0"/>
          </a:p>
        </p:txBody>
      </p:sp>
      <p:sp>
        <p:nvSpPr>
          <p:cNvPr id="34" name="円/楕円 33"/>
          <p:cNvSpPr/>
          <p:nvPr/>
        </p:nvSpPr>
        <p:spPr>
          <a:xfrm>
            <a:off x="5459851" y="4393500"/>
            <a:ext cx="1247857" cy="114996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bg1"/>
                </a:solidFill>
              </a:rPr>
              <a:t>霞ヶ浦</a:t>
            </a:r>
            <a:endParaRPr kumimoji="1" lang="ja-JP" altLang="en-US" dirty="0">
              <a:solidFill>
                <a:schemeClr val="bg1"/>
              </a:solidFill>
            </a:endParaRPr>
          </a:p>
        </p:txBody>
      </p:sp>
      <p:sp>
        <p:nvSpPr>
          <p:cNvPr id="39" name="円/楕円 38"/>
          <p:cNvSpPr/>
          <p:nvPr/>
        </p:nvSpPr>
        <p:spPr>
          <a:xfrm>
            <a:off x="3492505" y="3956939"/>
            <a:ext cx="1160872" cy="110293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t>中央</a:t>
            </a:r>
            <a:endParaRPr kumimoji="1" lang="ja-JP" altLang="en-US" sz="2400" dirty="0"/>
          </a:p>
        </p:txBody>
      </p:sp>
      <p:sp>
        <p:nvSpPr>
          <p:cNvPr id="44" name="円/楕円 43"/>
          <p:cNvSpPr/>
          <p:nvPr/>
        </p:nvSpPr>
        <p:spPr>
          <a:xfrm>
            <a:off x="3733824" y="5136448"/>
            <a:ext cx="1160872" cy="110293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t>南部</a:t>
            </a:r>
            <a:endParaRPr kumimoji="1" lang="ja-JP" altLang="en-US" sz="2400" dirty="0"/>
          </a:p>
        </p:txBody>
      </p:sp>
    </p:spTree>
    <p:extLst>
      <p:ext uri="{BB962C8B-B14F-4D97-AF65-F5344CB8AC3E}">
        <p14:creationId xmlns:p14="http://schemas.microsoft.com/office/powerpoint/2010/main" val="24466037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補足：愛着への効果</a:t>
            </a:r>
            <a:endParaRPr kumimoji="1" lang="ja-JP" altLang="en-US" dirty="0"/>
          </a:p>
        </p:txBody>
      </p:sp>
      <p:sp>
        <p:nvSpPr>
          <p:cNvPr id="5" name="正方形/長方形 4"/>
          <p:cNvSpPr/>
          <p:nvPr/>
        </p:nvSpPr>
        <p:spPr>
          <a:xfrm>
            <a:off x="356317" y="2912895"/>
            <a:ext cx="1672747" cy="701935"/>
          </a:xfrm>
          <a:prstGeom prst="rect">
            <a:avLst/>
          </a:prstGeom>
          <a:noFill/>
          <a:ln w="57150">
            <a:solidFill>
              <a:srgbClr val="FEC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rgbClr val="965F16"/>
                </a:solidFill>
              </a:rPr>
              <a:t>農業体験</a:t>
            </a:r>
            <a:endParaRPr lang="en-US" altLang="ja-JP" sz="2000" dirty="0">
              <a:solidFill>
                <a:srgbClr val="965F16"/>
              </a:solidFill>
            </a:endParaRPr>
          </a:p>
        </p:txBody>
      </p:sp>
      <p:sp>
        <p:nvSpPr>
          <p:cNvPr id="9" name="正方形/長方形 8"/>
          <p:cNvSpPr/>
          <p:nvPr/>
        </p:nvSpPr>
        <p:spPr>
          <a:xfrm>
            <a:off x="359007" y="4298346"/>
            <a:ext cx="1670057" cy="866455"/>
          </a:xfrm>
          <a:prstGeom prst="rect">
            <a:avLst/>
          </a:prstGeom>
          <a:noFill/>
          <a:ln w="57150">
            <a:solidFill>
              <a:srgbClr val="FEC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rgbClr val="965F16"/>
                </a:solidFill>
              </a:rPr>
              <a:t>レストラン</a:t>
            </a:r>
            <a:endParaRPr lang="en-US" altLang="ja-JP" sz="2000" dirty="0" smtClean="0">
              <a:solidFill>
                <a:srgbClr val="965F16"/>
              </a:solidFill>
            </a:endParaRPr>
          </a:p>
          <a:p>
            <a:pPr algn="ctr"/>
            <a:r>
              <a:rPr lang="ja-JP" altLang="en-US" sz="2000" dirty="0" smtClean="0">
                <a:solidFill>
                  <a:srgbClr val="965F16"/>
                </a:solidFill>
              </a:rPr>
              <a:t>マルシェ</a:t>
            </a:r>
            <a:endParaRPr lang="en-US" altLang="ja-JP" sz="2000" dirty="0">
              <a:solidFill>
                <a:srgbClr val="965F16"/>
              </a:solidFill>
            </a:endParaRPr>
          </a:p>
        </p:txBody>
      </p:sp>
      <p:sp>
        <p:nvSpPr>
          <p:cNvPr id="10" name="角丸四角形 9"/>
          <p:cNvSpPr/>
          <p:nvPr/>
        </p:nvSpPr>
        <p:spPr>
          <a:xfrm>
            <a:off x="3075446" y="2027996"/>
            <a:ext cx="1769776" cy="1071797"/>
          </a:xfrm>
          <a:prstGeom prst="roundRect">
            <a:avLst>
              <a:gd name="adj" fmla="val 9756"/>
            </a:avLst>
          </a:prstGeom>
          <a:solidFill>
            <a:schemeClr val="bg1"/>
          </a:solidFill>
          <a:ln w="57150">
            <a:solidFill>
              <a:srgbClr val="FBE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rgbClr val="965F16"/>
                </a:solidFill>
              </a:rPr>
              <a:t>人との交流</a:t>
            </a:r>
            <a:endParaRPr lang="en-US" altLang="ja-JP" sz="1600" dirty="0">
              <a:solidFill>
                <a:srgbClr val="965F16"/>
              </a:solidFill>
            </a:endParaRPr>
          </a:p>
        </p:txBody>
      </p:sp>
      <p:sp>
        <p:nvSpPr>
          <p:cNvPr id="11" name="角丸四角形 10"/>
          <p:cNvSpPr/>
          <p:nvPr/>
        </p:nvSpPr>
        <p:spPr>
          <a:xfrm>
            <a:off x="3100038" y="3529361"/>
            <a:ext cx="1769776" cy="1004490"/>
          </a:xfrm>
          <a:prstGeom prst="roundRect">
            <a:avLst>
              <a:gd name="adj" fmla="val 9756"/>
            </a:avLst>
          </a:prstGeom>
          <a:solidFill>
            <a:schemeClr val="bg1"/>
          </a:solidFill>
          <a:ln w="57150">
            <a:solidFill>
              <a:srgbClr val="FBE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rgbClr val="965F16"/>
                </a:solidFill>
              </a:rPr>
              <a:t>自然との接触</a:t>
            </a:r>
            <a:endParaRPr lang="en-US" altLang="ja-JP" sz="1600" dirty="0">
              <a:solidFill>
                <a:srgbClr val="965F16"/>
              </a:solidFill>
            </a:endParaRPr>
          </a:p>
        </p:txBody>
      </p:sp>
      <p:sp>
        <p:nvSpPr>
          <p:cNvPr id="12" name="角丸四角形 11"/>
          <p:cNvSpPr/>
          <p:nvPr/>
        </p:nvSpPr>
        <p:spPr>
          <a:xfrm>
            <a:off x="5524929" y="2027995"/>
            <a:ext cx="1769776" cy="1071797"/>
          </a:xfrm>
          <a:prstGeom prst="roundRect">
            <a:avLst>
              <a:gd name="adj" fmla="val 9756"/>
            </a:avLst>
          </a:prstGeom>
          <a:solidFill>
            <a:schemeClr val="bg1"/>
          </a:solidFill>
          <a:ln w="57150">
            <a:solidFill>
              <a:srgbClr val="965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965F16"/>
                </a:solidFill>
              </a:rPr>
              <a:t>コミュニティへの関与度</a:t>
            </a:r>
            <a:endParaRPr lang="en-US" altLang="ja-JP" dirty="0">
              <a:solidFill>
                <a:srgbClr val="965F16"/>
              </a:solidFill>
            </a:endParaRPr>
          </a:p>
          <a:p>
            <a:pPr algn="ctr"/>
            <a:r>
              <a:rPr lang="ja-JP" altLang="en-US" dirty="0" smtClean="0">
                <a:solidFill>
                  <a:srgbClr val="965F16"/>
                </a:solidFill>
              </a:rPr>
              <a:t>増加</a:t>
            </a:r>
            <a:r>
              <a:rPr lang="en-US" altLang="ja-JP" sz="1100" dirty="0" smtClean="0">
                <a:solidFill>
                  <a:srgbClr val="965F16"/>
                </a:solidFill>
              </a:rPr>
              <a:t>※1</a:t>
            </a:r>
            <a:endParaRPr lang="en-US" altLang="ja-JP" dirty="0">
              <a:solidFill>
                <a:srgbClr val="965F16"/>
              </a:solidFill>
            </a:endParaRPr>
          </a:p>
        </p:txBody>
      </p:sp>
      <p:sp>
        <p:nvSpPr>
          <p:cNvPr id="13" name="角丸四角形 12"/>
          <p:cNvSpPr/>
          <p:nvPr/>
        </p:nvSpPr>
        <p:spPr>
          <a:xfrm>
            <a:off x="5524929" y="3494246"/>
            <a:ext cx="1769776" cy="1071797"/>
          </a:xfrm>
          <a:prstGeom prst="roundRect">
            <a:avLst>
              <a:gd name="adj" fmla="val 9756"/>
            </a:avLst>
          </a:prstGeom>
          <a:solidFill>
            <a:schemeClr val="bg1"/>
          </a:solidFill>
          <a:ln w="57150">
            <a:solidFill>
              <a:srgbClr val="965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rgbClr val="965F16"/>
                </a:solidFill>
              </a:rPr>
              <a:t>感受性への</a:t>
            </a:r>
            <a:endParaRPr lang="en-US" altLang="ja-JP" dirty="0" smtClean="0">
              <a:solidFill>
                <a:srgbClr val="965F16"/>
              </a:solidFill>
            </a:endParaRPr>
          </a:p>
          <a:p>
            <a:pPr algn="ctr"/>
            <a:r>
              <a:rPr lang="ja-JP" altLang="en-US" dirty="0" smtClean="0">
                <a:solidFill>
                  <a:srgbClr val="965F16"/>
                </a:solidFill>
              </a:rPr>
              <a:t>関与度増加</a:t>
            </a:r>
            <a:r>
              <a:rPr lang="en-US" altLang="ja-JP" sz="1100" dirty="0" smtClean="0">
                <a:solidFill>
                  <a:srgbClr val="965F16"/>
                </a:solidFill>
              </a:rPr>
              <a:t>※2</a:t>
            </a:r>
            <a:endParaRPr lang="en-US" altLang="ja-JP" dirty="0">
              <a:solidFill>
                <a:srgbClr val="965F16"/>
              </a:solidFill>
            </a:endParaRPr>
          </a:p>
        </p:txBody>
      </p:sp>
      <p:cxnSp>
        <p:nvCxnSpPr>
          <p:cNvPr id="18" name="直線矢印コネクタ 17"/>
          <p:cNvCxnSpPr>
            <a:stCxn id="5" idx="3"/>
            <a:endCxn id="10" idx="1"/>
          </p:cNvCxnSpPr>
          <p:nvPr/>
        </p:nvCxnSpPr>
        <p:spPr>
          <a:xfrm flipV="1">
            <a:off x="2029064" y="2563895"/>
            <a:ext cx="1046382" cy="699968"/>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a:stCxn id="5" idx="3"/>
            <a:endCxn id="11" idx="1"/>
          </p:cNvCxnSpPr>
          <p:nvPr/>
        </p:nvCxnSpPr>
        <p:spPr>
          <a:xfrm>
            <a:off x="2029064" y="3263863"/>
            <a:ext cx="1070974" cy="767743"/>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a:stCxn id="10" idx="3"/>
            <a:endCxn id="12" idx="1"/>
          </p:cNvCxnSpPr>
          <p:nvPr/>
        </p:nvCxnSpPr>
        <p:spPr>
          <a:xfrm flipV="1">
            <a:off x="4845222" y="2563894"/>
            <a:ext cx="679707" cy="1"/>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a:stCxn id="12" idx="3"/>
          </p:cNvCxnSpPr>
          <p:nvPr/>
        </p:nvCxnSpPr>
        <p:spPr>
          <a:xfrm flipV="1">
            <a:off x="7294705" y="2563893"/>
            <a:ext cx="663780" cy="1"/>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a:stCxn id="11" idx="3"/>
            <a:endCxn id="13" idx="1"/>
          </p:cNvCxnSpPr>
          <p:nvPr/>
        </p:nvCxnSpPr>
        <p:spPr>
          <a:xfrm flipV="1">
            <a:off x="4869814" y="4030145"/>
            <a:ext cx="655115" cy="1461"/>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a:stCxn id="13" idx="3"/>
          </p:cNvCxnSpPr>
          <p:nvPr/>
        </p:nvCxnSpPr>
        <p:spPr>
          <a:xfrm flipV="1">
            <a:off x="7294705" y="4030144"/>
            <a:ext cx="655115" cy="1"/>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a:stCxn id="9" idx="3"/>
            <a:endCxn id="10" idx="1"/>
          </p:cNvCxnSpPr>
          <p:nvPr/>
        </p:nvCxnSpPr>
        <p:spPr>
          <a:xfrm flipV="1">
            <a:off x="2029064" y="2563895"/>
            <a:ext cx="1046382" cy="2167679"/>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a:stCxn id="39" idx="3"/>
          </p:cNvCxnSpPr>
          <p:nvPr/>
        </p:nvCxnSpPr>
        <p:spPr>
          <a:xfrm>
            <a:off x="7303370" y="5464444"/>
            <a:ext cx="666470" cy="0"/>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a:stCxn id="9" idx="3"/>
            <a:endCxn id="36" idx="1"/>
          </p:cNvCxnSpPr>
          <p:nvPr/>
        </p:nvCxnSpPr>
        <p:spPr>
          <a:xfrm>
            <a:off x="2029064" y="4731574"/>
            <a:ext cx="1046382" cy="732870"/>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sp>
        <p:nvSpPr>
          <p:cNvPr id="39" name="角丸四角形 38"/>
          <p:cNvSpPr/>
          <p:nvPr/>
        </p:nvSpPr>
        <p:spPr>
          <a:xfrm>
            <a:off x="5563858" y="5182686"/>
            <a:ext cx="1739512" cy="563515"/>
          </a:xfrm>
          <a:prstGeom prst="roundRect">
            <a:avLst>
              <a:gd name="adj" fmla="val 9756"/>
            </a:avLst>
          </a:prstGeom>
          <a:solidFill>
            <a:schemeClr val="bg1"/>
          </a:solidFill>
          <a:ln w="57150">
            <a:solidFill>
              <a:srgbClr val="965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rgbClr val="965F16"/>
                </a:solidFill>
              </a:rPr>
              <a:t>思い出の場所</a:t>
            </a:r>
            <a:r>
              <a:rPr lang="en-US" altLang="ja-JP" sz="1100" dirty="0" smtClean="0">
                <a:solidFill>
                  <a:srgbClr val="965F16"/>
                </a:solidFill>
              </a:rPr>
              <a:t>※3</a:t>
            </a:r>
            <a:endParaRPr lang="en-US" altLang="ja-JP" dirty="0">
              <a:solidFill>
                <a:srgbClr val="965F16"/>
              </a:solidFill>
            </a:endParaRPr>
          </a:p>
        </p:txBody>
      </p:sp>
      <p:cxnSp>
        <p:nvCxnSpPr>
          <p:cNvPr id="25" name="直線矢印コネクタ 24"/>
          <p:cNvCxnSpPr>
            <a:stCxn id="36" idx="3"/>
            <a:endCxn id="39" idx="1"/>
          </p:cNvCxnSpPr>
          <p:nvPr/>
        </p:nvCxnSpPr>
        <p:spPr>
          <a:xfrm>
            <a:off x="4845222" y="5464444"/>
            <a:ext cx="718636" cy="0"/>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sp>
        <p:nvSpPr>
          <p:cNvPr id="36" name="角丸四角形 35"/>
          <p:cNvSpPr/>
          <p:nvPr/>
        </p:nvSpPr>
        <p:spPr>
          <a:xfrm>
            <a:off x="3075446" y="4962199"/>
            <a:ext cx="1769776" cy="1004490"/>
          </a:xfrm>
          <a:prstGeom prst="roundRect">
            <a:avLst>
              <a:gd name="adj" fmla="val 9756"/>
            </a:avLst>
          </a:prstGeom>
          <a:solidFill>
            <a:schemeClr val="bg1"/>
          </a:solidFill>
          <a:ln w="57150">
            <a:solidFill>
              <a:srgbClr val="FBE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srgbClr val="965F16"/>
                </a:solidFill>
              </a:rPr>
              <a:t>施設の利用機会</a:t>
            </a:r>
            <a:endParaRPr lang="en-US" altLang="ja-JP" sz="1600" dirty="0" smtClean="0">
              <a:solidFill>
                <a:srgbClr val="965F16"/>
              </a:solidFill>
            </a:endParaRPr>
          </a:p>
          <a:p>
            <a:pPr algn="ctr"/>
            <a:r>
              <a:rPr lang="ja-JP" altLang="en-US" sz="1600" dirty="0" smtClean="0">
                <a:solidFill>
                  <a:srgbClr val="965F16"/>
                </a:solidFill>
              </a:rPr>
              <a:t>が増える</a:t>
            </a:r>
            <a:endParaRPr lang="en-US" altLang="ja-JP" sz="1600" dirty="0">
              <a:solidFill>
                <a:srgbClr val="965F16"/>
              </a:solidFill>
            </a:endParaRPr>
          </a:p>
        </p:txBody>
      </p:sp>
      <p:sp>
        <p:nvSpPr>
          <p:cNvPr id="68" name="正方形/長方形 67"/>
          <p:cNvSpPr/>
          <p:nvPr/>
        </p:nvSpPr>
        <p:spPr>
          <a:xfrm>
            <a:off x="7961175" y="1742307"/>
            <a:ext cx="923302" cy="4440235"/>
          </a:xfrm>
          <a:prstGeom prst="rect">
            <a:avLst/>
          </a:prstGeom>
          <a:noFill/>
          <a:ln w="57150">
            <a:solidFill>
              <a:srgbClr val="FA98A6"/>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4400" dirty="0" smtClean="0">
                <a:solidFill>
                  <a:srgbClr val="965F16"/>
                </a:solidFill>
              </a:rPr>
              <a:t>愛　着</a:t>
            </a:r>
            <a:endParaRPr lang="en-US" altLang="ja-JP" sz="4400" dirty="0">
              <a:solidFill>
                <a:srgbClr val="965F16"/>
              </a:solidFill>
            </a:endParaRPr>
          </a:p>
        </p:txBody>
      </p:sp>
      <p:sp>
        <p:nvSpPr>
          <p:cNvPr id="28" name="テキスト ボックス 27"/>
          <p:cNvSpPr txBox="1"/>
          <p:nvPr/>
        </p:nvSpPr>
        <p:spPr>
          <a:xfrm>
            <a:off x="7626595" y="6260558"/>
            <a:ext cx="1468333" cy="600164"/>
          </a:xfrm>
          <a:prstGeom prst="rect">
            <a:avLst/>
          </a:prstGeom>
          <a:noFill/>
        </p:spPr>
        <p:txBody>
          <a:bodyPr wrap="square" rtlCol="0">
            <a:spAutoFit/>
          </a:bodyPr>
          <a:lstStyle/>
          <a:p>
            <a:r>
              <a:rPr kumimoji="1" lang="en-US" altLang="ja-JP" sz="1100" dirty="0" smtClean="0"/>
              <a:t>※1</a:t>
            </a:r>
            <a:r>
              <a:rPr kumimoji="1" lang="ja-JP" altLang="en-US" sz="1100" dirty="0" smtClean="0"/>
              <a:t>鈴木</a:t>
            </a:r>
            <a:r>
              <a:rPr kumimoji="1" lang="en-US" altLang="ja-JP" sz="1100" dirty="0" smtClean="0"/>
              <a:t>,</a:t>
            </a:r>
            <a:r>
              <a:rPr kumimoji="1" lang="ja-JP" altLang="en-US" sz="1100" dirty="0" smtClean="0"/>
              <a:t>藤井</a:t>
            </a:r>
            <a:r>
              <a:rPr kumimoji="1" lang="en-US" altLang="ja-JP" sz="1100" dirty="0" smtClean="0"/>
              <a:t>(2007)</a:t>
            </a:r>
          </a:p>
          <a:p>
            <a:r>
              <a:rPr kumimoji="1" lang="en-US" altLang="ja-JP" sz="1100" dirty="0" smtClean="0"/>
              <a:t>※2</a:t>
            </a:r>
            <a:r>
              <a:rPr kumimoji="1" lang="ja-JP" altLang="en-US" sz="1100" dirty="0" smtClean="0"/>
              <a:t>吉岡</a:t>
            </a:r>
            <a:r>
              <a:rPr kumimoji="1" lang="en-US" altLang="ja-JP" sz="1100" dirty="0" smtClean="0"/>
              <a:t>,</a:t>
            </a:r>
            <a:r>
              <a:rPr kumimoji="1" lang="ja-JP" altLang="en-US" sz="1100" dirty="0" smtClean="0"/>
              <a:t>松原</a:t>
            </a:r>
            <a:r>
              <a:rPr kumimoji="1" lang="en-US" altLang="ja-JP" sz="1100" dirty="0" smtClean="0"/>
              <a:t>(2010)</a:t>
            </a:r>
          </a:p>
          <a:p>
            <a:r>
              <a:rPr kumimoji="1" lang="en-US" altLang="ja-JP" sz="1100" dirty="0" smtClean="0"/>
              <a:t>※3</a:t>
            </a:r>
            <a:r>
              <a:rPr kumimoji="1" lang="ja-JP" altLang="en-US" sz="1100" dirty="0" smtClean="0"/>
              <a:t>田中</a:t>
            </a:r>
            <a:r>
              <a:rPr kumimoji="1" lang="en-US" altLang="ja-JP" sz="1100" dirty="0" smtClean="0"/>
              <a:t>,</a:t>
            </a:r>
            <a:r>
              <a:rPr kumimoji="1" lang="ja-JP" altLang="en-US" sz="1100" dirty="0" smtClean="0"/>
              <a:t>神谷</a:t>
            </a:r>
            <a:r>
              <a:rPr kumimoji="1" lang="en-US" altLang="ja-JP" sz="1100" dirty="0" smtClean="0"/>
              <a:t>(2002)</a:t>
            </a:r>
            <a:endParaRPr kumimoji="1" lang="ja-JP" altLang="en-US" sz="1100" dirty="0"/>
          </a:p>
        </p:txBody>
      </p:sp>
    </p:spTree>
    <p:extLst>
      <p:ext uri="{BB962C8B-B14F-4D97-AF65-F5344CB8AC3E}">
        <p14:creationId xmlns:p14="http://schemas.microsoft.com/office/powerpoint/2010/main" val="4240307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補足：愛着</a:t>
            </a:r>
            <a:r>
              <a:rPr kumimoji="1" lang="ja-JP" altLang="en-US" dirty="0"/>
              <a:t>への効果</a:t>
            </a:r>
          </a:p>
        </p:txBody>
      </p:sp>
      <p:sp>
        <p:nvSpPr>
          <p:cNvPr id="5" name="正方形/長方形 4"/>
          <p:cNvSpPr/>
          <p:nvPr/>
        </p:nvSpPr>
        <p:spPr>
          <a:xfrm>
            <a:off x="445111" y="3429551"/>
            <a:ext cx="1589893" cy="1061437"/>
          </a:xfrm>
          <a:prstGeom prst="rect">
            <a:avLst/>
          </a:prstGeom>
          <a:noFill/>
          <a:ln w="57150">
            <a:solidFill>
              <a:srgbClr val="FEC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rgbClr val="965F16"/>
                </a:solidFill>
              </a:rPr>
              <a:t>住民参加型</a:t>
            </a:r>
            <a:endParaRPr lang="en-US" altLang="ja-JP" sz="2000" b="1" dirty="0">
              <a:solidFill>
                <a:srgbClr val="965F16"/>
              </a:solidFill>
            </a:endParaRPr>
          </a:p>
          <a:p>
            <a:pPr algn="ctr"/>
            <a:r>
              <a:rPr lang="ja-JP" altLang="en-US" sz="2000" b="1" dirty="0">
                <a:solidFill>
                  <a:srgbClr val="965F16"/>
                </a:solidFill>
              </a:rPr>
              <a:t>ホスピタルアート</a:t>
            </a:r>
            <a:endParaRPr lang="en-US" altLang="ja-JP" sz="2000" b="1" dirty="0">
              <a:solidFill>
                <a:srgbClr val="965F16"/>
              </a:solidFill>
            </a:endParaRPr>
          </a:p>
        </p:txBody>
      </p:sp>
      <p:sp>
        <p:nvSpPr>
          <p:cNvPr id="10" name="角丸四角形 9"/>
          <p:cNvSpPr/>
          <p:nvPr/>
        </p:nvSpPr>
        <p:spPr>
          <a:xfrm>
            <a:off x="2903965" y="1864431"/>
            <a:ext cx="1769776" cy="1071797"/>
          </a:xfrm>
          <a:prstGeom prst="roundRect">
            <a:avLst>
              <a:gd name="adj" fmla="val 9756"/>
            </a:avLst>
          </a:prstGeom>
          <a:solidFill>
            <a:schemeClr val="bg1"/>
          </a:solidFill>
          <a:ln w="57150">
            <a:solidFill>
              <a:srgbClr val="FBE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rgbClr val="965F16"/>
                </a:solidFill>
              </a:rPr>
              <a:t>魅力的な病院</a:t>
            </a:r>
            <a:endParaRPr lang="en-US" altLang="ja-JP" sz="2000" dirty="0">
              <a:solidFill>
                <a:srgbClr val="965F16"/>
              </a:solidFill>
            </a:endParaRPr>
          </a:p>
        </p:txBody>
      </p:sp>
      <p:sp>
        <p:nvSpPr>
          <p:cNvPr id="11" name="角丸四角形 10"/>
          <p:cNvSpPr/>
          <p:nvPr/>
        </p:nvSpPr>
        <p:spPr>
          <a:xfrm>
            <a:off x="2919892" y="3452265"/>
            <a:ext cx="1769776" cy="1004490"/>
          </a:xfrm>
          <a:prstGeom prst="roundRect">
            <a:avLst>
              <a:gd name="adj" fmla="val 9756"/>
            </a:avLst>
          </a:prstGeom>
          <a:solidFill>
            <a:schemeClr val="bg1"/>
          </a:solidFill>
          <a:ln w="57150">
            <a:solidFill>
              <a:srgbClr val="FBE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rgbClr val="965F16"/>
                </a:solidFill>
              </a:rPr>
              <a:t>訪れる機会</a:t>
            </a:r>
            <a:endParaRPr lang="en-US" altLang="ja-JP" sz="2000" dirty="0">
              <a:solidFill>
                <a:srgbClr val="965F16"/>
              </a:solidFill>
            </a:endParaRPr>
          </a:p>
          <a:p>
            <a:pPr algn="ctr"/>
            <a:r>
              <a:rPr lang="ja-JP" altLang="en-US" sz="2000" dirty="0">
                <a:solidFill>
                  <a:srgbClr val="965F16"/>
                </a:solidFill>
              </a:rPr>
              <a:t>の増加</a:t>
            </a:r>
            <a:endParaRPr lang="en-US" altLang="ja-JP" sz="2000" dirty="0">
              <a:solidFill>
                <a:srgbClr val="965F16"/>
              </a:solidFill>
            </a:endParaRPr>
          </a:p>
        </p:txBody>
      </p:sp>
      <p:sp>
        <p:nvSpPr>
          <p:cNvPr id="12" name="角丸四角形 11"/>
          <p:cNvSpPr/>
          <p:nvPr/>
        </p:nvSpPr>
        <p:spPr>
          <a:xfrm>
            <a:off x="5337521" y="1864430"/>
            <a:ext cx="1785703" cy="1071797"/>
          </a:xfrm>
          <a:prstGeom prst="roundRect">
            <a:avLst>
              <a:gd name="adj" fmla="val 9756"/>
            </a:avLst>
          </a:prstGeom>
          <a:solidFill>
            <a:schemeClr val="bg1"/>
          </a:solidFill>
          <a:ln w="57150">
            <a:solidFill>
              <a:srgbClr val="965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rgbClr val="965F16"/>
                </a:solidFill>
              </a:rPr>
              <a:t>医療空間</a:t>
            </a:r>
            <a:endParaRPr lang="en-US" altLang="ja-JP" sz="2000" dirty="0">
              <a:solidFill>
                <a:srgbClr val="965F16"/>
              </a:solidFill>
            </a:endParaRPr>
          </a:p>
          <a:p>
            <a:pPr algn="ctr"/>
            <a:r>
              <a:rPr lang="ja-JP" altLang="en-US" sz="2000" dirty="0">
                <a:solidFill>
                  <a:srgbClr val="965F16"/>
                </a:solidFill>
              </a:rPr>
              <a:t>の</a:t>
            </a:r>
            <a:r>
              <a:rPr lang="ja-JP" altLang="en-US" sz="2000" dirty="0" smtClean="0">
                <a:solidFill>
                  <a:srgbClr val="965F16"/>
                </a:solidFill>
              </a:rPr>
              <a:t>改善</a:t>
            </a:r>
            <a:r>
              <a:rPr lang="en-US" altLang="ja-JP" sz="1100" dirty="0" smtClean="0">
                <a:solidFill>
                  <a:srgbClr val="965F16"/>
                </a:solidFill>
              </a:rPr>
              <a:t>※1</a:t>
            </a:r>
            <a:endParaRPr lang="en-US" altLang="ja-JP" sz="2000" dirty="0">
              <a:solidFill>
                <a:srgbClr val="965F16"/>
              </a:solidFill>
            </a:endParaRPr>
          </a:p>
        </p:txBody>
      </p:sp>
      <p:sp>
        <p:nvSpPr>
          <p:cNvPr id="13" name="角丸四角形 12"/>
          <p:cNvSpPr/>
          <p:nvPr/>
        </p:nvSpPr>
        <p:spPr>
          <a:xfrm>
            <a:off x="5353448" y="3429551"/>
            <a:ext cx="1769776" cy="1071797"/>
          </a:xfrm>
          <a:prstGeom prst="roundRect">
            <a:avLst>
              <a:gd name="adj" fmla="val 9756"/>
            </a:avLst>
          </a:prstGeom>
          <a:solidFill>
            <a:schemeClr val="bg1"/>
          </a:solidFill>
          <a:ln w="57150">
            <a:solidFill>
              <a:srgbClr val="965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rgbClr val="965F16"/>
                </a:solidFill>
              </a:rPr>
              <a:t>地域風土との</a:t>
            </a:r>
            <a:endParaRPr lang="en-US" altLang="ja-JP" sz="2000" dirty="0">
              <a:solidFill>
                <a:srgbClr val="965F16"/>
              </a:solidFill>
            </a:endParaRPr>
          </a:p>
          <a:p>
            <a:pPr algn="ctr"/>
            <a:r>
              <a:rPr lang="ja-JP" altLang="en-US" sz="2000" dirty="0">
                <a:solidFill>
                  <a:srgbClr val="965F16"/>
                </a:solidFill>
              </a:rPr>
              <a:t>接触</a:t>
            </a:r>
            <a:r>
              <a:rPr lang="ja-JP" altLang="en-US" sz="2000" dirty="0" smtClean="0">
                <a:solidFill>
                  <a:srgbClr val="965F16"/>
                </a:solidFill>
              </a:rPr>
              <a:t>増加</a:t>
            </a:r>
            <a:r>
              <a:rPr lang="en-US" altLang="ja-JP" sz="1100" dirty="0" smtClean="0">
                <a:solidFill>
                  <a:srgbClr val="965F16"/>
                </a:solidFill>
              </a:rPr>
              <a:t>※2</a:t>
            </a:r>
            <a:endParaRPr lang="en-US" altLang="ja-JP" sz="2000" dirty="0">
              <a:solidFill>
                <a:srgbClr val="965F16"/>
              </a:solidFill>
            </a:endParaRPr>
          </a:p>
        </p:txBody>
      </p:sp>
      <p:sp>
        <p:nvSpPr>
          <p:cNvPr id="16" name="正方形/長方形 15"/>
          <p:cNvSpPr/>
          <p:nvPr/>
        </p:nvSpPr>
        <p:spPr>
          <a:xfrm>
            <a:off x="7787004" y="1684250"/>
            <a:ext cx="923302" cy="4440235"/>
          </a:xfrm>
          <a:prstGeom prst="rect">
            <a:avLst/>
          </a:prstGeom>
          <a:noFill/>
          <a:ln w="57150">
            <a:solidFill>
              <a:srgbClr val="FA98A6"/>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4400" dirty="0">
                <a:solidFill>
                  <a:srgbClr val="965F16"/>
                </a:solidFill>
              </a:rPr>
              <a:t>愛　着</a:t>
            </a:r>
            <a:endParaRPr lang="en-US" altLang="ja-JP" sz="4400" dirty="0">
              <a:solidFill>
                <a:srgbClr val="965F16"/>
              </a:solidFill>
            </a:endParaRPr>
          </a:p>
        </p:txBody>
      </p:sp>
      <p:cxnSp>
        <p:nvCxnSpPr>
          <p:cNvPr id="18" name="直線矢印コネクタ 17"/>
          <p:cNvCxnSpPr>
            <a:stCxn id="5" idx="3"/>
            <a:endCxn id="10" idx="1"/>
          </p:cNvCxnSpPr>
          <p:nvPr/>
        </p:nvCxnSpPr>
        <p:spPr>
          <a:xfrm flipV="1">
            <a:off x="2035004" y="2400330"/>
            <a:ext cx="868961" cy="1559940"/>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a:stCxn id="5" idx="3"/>
            <a:endCxn id="19" idx="1"/>
          </p:cNvCxnSpPr>
          <p:nvPr/>
        </p:nvCxnSpPr>
        <p:spPr>
          <a:xfrm>
            <a:off x="2035004" y="3960270"/>
            <a:ext cx="884888" cy="1514767"/>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a:stCxn id="10" idx="3"/>
            <a:endCxn id="12" idx="1"/>
          </p:cNvCxnSpPr>
          <p:nvPr/>
        </p:nvCxnSpPr>
        <p:spPr>
          <a:xfrm flipV="1">
            <a:off x="4673741" y="2400329"/>
            <a:ext cx="663780" cy="1"/>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a:stCxn id="12" idx="3"/>
          </p:cNvCxnSpPr>
          <p:nvPr/>
        </p:nvCxnSpPr>
        <p:spPr>
          <a:xfrm>
            <a:off x="7123224" y="2400329"/>
            <a:ext cx="663780" cy="0"/>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sp>
        <p:nvSpPr>
          <p:cNvPr id="19" name="角丸四角形 18"/>
          <p:cNvSpPr/>
          <p:nvPr/>
        </p:nvSpPr>
        <p:spPr>
          <a:xfrm>
            <a:off x="2919892" y="4972792"/>
            <a:ext cx="1769776" cy="1004490"/>
          </a:xfrm>
          <a:prstGeom prst="roundRect">
            <a:avLst>
              <a:gd name="adj" fmla="val 9756"/>
            </a:avLst>
          </a:prstGeom>
          <a:solidFill>
            <a:schemeClr val="bg1"/>
          </a:solidFill>
          <a:ln w="57150">
            <a:solidFill>
              <a:srgbClr val="FBE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rgbClr val="965F16"/>
                </a:solidFill>
              </a:rPr>
              <a:t>人との交流</a:t>
            </a:r>
            <a:endParaRPr lang="en-US" altLang="ja-JP" sz="2000" dirty="0">
              <a:solidFill>
                <a:srgbClr val="965F16"/>
              </a:solidFill>
            </a:endParaRPr>
          </a:p>
        </p:txBody>
      </p:sp>
      <p:sp>
        <p:nvSpPr>
          <p:cNvPr id="42" name="角丸四角形 41"/>
          <p:cNvSpPr/>
          <p:nvPr/>
        </p:nvSpPr>
        <p:spPr>
          <a:xfrm>
            <a:off x="5353448" y="4939138"/>
            <a:ext cx="1769776" cy="1071797"/>
          </a:xfrm>
          <a:prstGeom prst="roundRect">
            <a:avLst>
              <a:gd name="adj" fmla="val 9756"/>
            </a:avLst>
          </a:prstGeom>
          <a:solidFill>
            <a:schemeClr val="bg1"/>
          </a:solidFill>
          <a:ln w="57150">
            <a:solidFill>
              <a:srgbClr val="965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rgbClr val="965F16"/>
                </a:solidFill>
              </a:rPr>
              <a:t>コミュニティへ</a:t>
            </a:r>
            <a:r>
              <a:rPr lang="ja-JP" altLang="en-US" sz="2000" dirty="0" smtClean="0">
                <a:solidFill>
                  <a:srgbClr val="965F16"/>
                </a:solidFill>
              </a:rPr>
              <a:t>の関与度</a:t>
            </a:r>
            <a:endParaRPr lang="en-US" altLang="ja-JP" sz="2000" dirty="0" smtClean="0">
              <a:solidFill>
                <a:srgbClr val="965F16"/>
              </a:solidFill>
            </a:endParaRPr>
          </a:p>
          <a:p>
            <a:pPr algn="ctr"/>
            <a:r>
              <a:rPr lang="ja-JP" altLang="en-US" sz="2000" dirty="0" smtClean="0">
                <a:solidFill>
                  <a:srgbClr val="965F16"/>
                </a:solidFill>
              </a:rPr>
              <a:t>増加</a:t>
            </a:r>
            <a:r>
              <a:rPr lang="en-US" altLang="ja-JP" sz="1100" dirty="0" smtClean="0">
                <a:solidFill>
                  <a:srgbClr val="965F16"/>
                </a:solidFill>
              </a:rPr>
              <a:t>※3</a:t>
            </a:r>
            <a:endParaRPr lang="en-US" altLang="ja-JP" sz="2000" dirty="0">
              <a:solidFill>
                <a:srgbClr val="965F16"/>
              </a:solidFill>
            </a:endParaRPr>
          </a:p>
        </p:txBody>
      </p:sp>
      <p:cxnSp>
        <p:nvCxnSpPr>
          <p:cNvPr id="58" name="直線矢印コネクタ 57"/>
          <p:cNvCxnSpPr/>
          <p:nvPr/>
        </p:nvCxnSpPr>
        <p:spPr>
          <a:xfrm flipV="1">
            <a:off x="4673740" y="3965449"/>
            <a:ext cx="679707" cy="1"/>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矢印コネクタ 59"/>
          <p:cNvCxnSpPr/>
          <p:nvPr/>
        </p:nvCxnSpPr>
        <p:spPr>
          <a:xfrm flipV="1">
            <a:off x="4673739" y="5485976"/>
            <a:ext cx="679707" cy="1"/>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p:nvPr/>
        </p:nvCxnSpPr>
        <p:spPr>
          <a:xfrm flipV="1">
            <a:off x="7123224" y="3962534"/>
            <a:ext cx="663780" cy="1"/>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矢印コネクタ 61"/>
          <p:cNvCxnSpPr/>
          <p:nvPr/>
        </p:nvCxnSpPr>
        <p:spPr>
          <a:xfrm flipV="1">
            <a:off x="7123224" y="5485975"/>
            <a:ext cx="663780" cy="1"/>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a:stCxn id="5" idx="3"/>
            <a:endCxn id="11" idx="1"/>
          </p:cNvCxnSpPr>
          <p:nvPr/>
        </p:nvCxnSpPr>
        <p:spPr>
          <a:xfrm flipV="1">
            <a:off x="2035004" y="3954510"/>
            <a:ext cx="884888" cy="5760"/>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7626595" y="6260558"/>
            <a:ext cx="1468333" cy="600164"/>
          </a:xfrm>
          <a:prstGeom prst="rect">
            <a:avLst/>
          </a:prstGeom>
          <a:noFill/>
        </p:spPr>
        <p:txBody>
          <a:bodyPr wrap="square" rtlCol="0">
            <a:spAutoFit/>
          </a:bodyPr>
          <a:lstStyle/>
          <a:p>
            <a:r>
              <a:rPr kumimoji="1" lang="en-US" altLang="ja-JP" sz="1100" dirty="0" smtClean="0"/>
              <a:t>※1</a:t>
            </a:r>
          </a:p>
          <a:p>
            <a:r>
              <a:rPr kumimoji="1" lang="en-US" altLang="ja-JP" sz="1100" dirty="0" smtClean="0"/>
              <a:t>※2</a:t>
            </a:r>
            <a:r>
              <a:rPr kumimoji="1" lang="ja-JP" altLang="en-US" sz="1100" dirty="0"/>
              <a:t>萩原</a:t>
            </a:r>
            <a:r>
              <a:rPr kumimoji="1" lang="en-US" altLang="ja-JP" sz="1100" dirty="0"/>
              <a:t>,</a:t>
            </a:r>
            <a:r>
              <a:rPr kumimoji="1" lang="ja-JP" altLang="en-US" sz="1100" dirty="0"/>
              <a:t>藤井</a:t>
            </a:r>
            <a:r>
              <a:rPr kumimoji="1" lang="en-US" altLang="ja-JP" sz="1100" dirty="0"/>
              <a:t>(2005) ※</a:t>
            </a:r>
            <a:r>
              <a:rPr kumimoji="1" lang="en-US" altLang="ja-JP" sz="1100" dirty="0" smtClean="0"/>
              <a:t>3</a:t>
            </a:r>
            <a:r>
              <a:rPr kumimoji="1" lang="ja-JP" altLang="en-US" sz="1100" dirty="0"/>
              <a:t>鈴木</a:t>
            </a:r>
            <a:r>
              <a:rPr kumimoji="1" lang="en-US" altLang="ja-JP" sz="1100" dirty="0"/>
              <a:t>,</a:t>
            </a:r>
            <a:r>
              <a:rPr kumimoji="1" lang="ja-JP" altLang="en-US" sz="1100" dirty="0"/>
              <a:t>藤井</a:t>
            </a:r>
            <a:r>
              <a:rPr kumimoji="1" lang="en-US" altLang="ja-JP" sz="1100" dirty="0"/>
              <a:t>(2007)</a:t>
            </a:r>
          </a:p>
        </p:txBody>
      </p:sp>
    </p:spTree>
    <p:extLst>
      <p:ext uri="{BB962C8B-B14F-4D97-AF65-F5344CB8AC3E}">
        <p14:creationId xmlns:p14="http://schemas.microsoft.com/office/powerpoint/2010/main" val="948965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補足：愛着への効果</a:t>
            </a:r>
            <a:endParaRPr kumimoji="1" lang="ja-JP" altLang="en-US" dirty="0"/>
          </a:p>
        </p:txBody>
      </p:sp>
      <p:sp>
        <p:nvSpPr>
          <p:cNvPr id="5" name="正方形/長方形 4"/>
          <p:cNvSpPr/>
          <p:nvPr/>
        </p:nvSpPr>
        <p:spPr>
          <a:xfrm>
            <a:off x="628650" y="2112279"/>
            <a:ext cx="1589893" cy="933467"/>
          </a:xfrm>
          <a:prstGeom prst="rect">
            <a:avLst/>
          </a:prstGeom>
          <a:noFill/>
          <a:ln w="57150">
            <a:solidFill>
              <a:srgbClr val="FEC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rgbClr val="965F16"/>
                </a:solidFill>
              </a:rPr>
              <a:t>コミュニティ</a:t>
            </a:r>
            <a:endParaRPr lang="en-US" altLang="ja-JP" dirty="0" smtClean="0">
              <a:solidFill>
                <a:srgbClr val="965F16"/>
              </a:solidFill>
            </a:endParaRPr>
          </a:p>
          <a:p>
            <a:pPr algn="ctr"/>
            <a:r>
              <a:rPr lang="ja-JP" altLang="en-US" dirty="0" smtClean="0">
                <a:solidFill>
                  <a:srgbClr val="965F16"/>
                </a:solidFill>
              </a:rPr>
              <a:t>スペース</a:t>
            </a:r>
            <a:endParaRPr lang="en-US" altLang="ja-JP" dirty="0">
              <a:solidFill>
                <a:srgbClr val="965F16"/>
              </a:solidFill>
            </a:endParaRPr>
          </a:p>
          <a:p>
            <a:pPr algn="ctr"/>
            <a:r>
              <a:rPr lang="ja-JP" altLang="en-US" dirty="0" smtClean="0">
                <a:solidFill>
                  <a:srgbClr val="965F16"/>
                </a:solidFill>
              </a:rPr>
              <a:t>屋上公園</a:t>
            </a:r>
            <a:endParaRPr lang="en-US" altLang="ja-JP" dirty="0" smtClean="0">
              <a:solidFill>
                <a:srgbClr val="965F16"/>
              </a:solidFill>
            </a:endParaRPr>
          </a:p>
        </p:txBody>
      </p:sp>
      <p:sp>
        <p:nvSpPr>
          <p:cNvPr id="7" name="正方形/長方形 6"/>
          <p:cNvSpPr/>
          <p:nvPr/>
        </p:nvSpPr>
        <p:spPr>
          <a:xfrm>
            <a:off x="628652" y="3592141"/>
            <a:ext cx="1589893" cy="659566"/>
          </a:xfrm>
          <a:prstGeom prst="rect">
            <a:avLst/>
          </a:prstGeom>
          <a:noFill/>
          <a:ln w="57150">
            <a:solidFill>
              <a:srgbClr val="FEC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rgbClr val="965F16"/>
                </a:solidFill>
              </a:rPr>
              <a:t>託児所</a:t>
            </a:r>
            <a:endParaRPr lang="ja-JP" altLang="en-US" sz="2000" dirty="0">
              <a:solidFill>
                <a:srgbClr val="965F16"/>
              </a:solidFill>
            </a:endParaRPr>
          </a:p>
        </p:txBody>
      </p:sp>
      <p:sp>
        <p:nvSpPr>
          <p:cNvPr id="8" name="正方形/長方形 7"/>
          <p:cNvSpPr/>
          <p:nvPr/>
        </p:nvSpPr>
        <p:spPr>
          <a:xfrm>
            <a:off x="628650" y="4843519"/>
            <a:ext cx="1589893" cy="659566"/>
          </a:xfrm>
          <a:prstGeom prst="rect">
            <a:avLst/>
          </a:prstGeom>
          <a:noFill/>
          <a:ln w="57150">
            <a:solidFill>
              <a:srgbClr val="FEC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rgbClr val="965F16"/>
                </a:solidFill>
              </a:rPr>
              <a:t>市役所南支部</a:t>
            </a:r>
            <a:endParaRPr lang="en-US" altLang="ja-JP" dirty="0">
              <a:solidFill>
                <a:srgbClr val="965F16"/>
              </a:solidFill>
            </a:endParaRPr>
          </a:p>
        </p:txBody>
      </p:sp>
      <p:sp>
        <p:nvSpPr>
          <p:cNvPr id="10" name="角丸四角形 9"/>
          <p:cNvSpPr/>
          <p:nvPr/>
        </p:nvSpPr>
        <p:spPr>
          <a:xfrm>
            <a:off x="3078136" y="1768812"/>
            <a:ext cx="1769776" cy="1071797"/>
          </a:xfrm>
          <a:prstGeom prst="roundRect">
            <a:avLst>
              <a:gd name="adj" fmla="val 9756"/>
            </a:avLst>
          </a:prstGeom>
          <a:solidFill>
            <a:schemeClr val="bg1"/>
          </a:solidFill>
          <a:ln w="57150">
            <a:solidFill>
              <a:srgbClr val="FBE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rgbClr val="965F16"/>
                </a:solidFill>
              </a:rPr>
              <a:t>くつろげる</a:t>
            </a:r>
            <a:endParaRPr lang="en-US" altLang="ja-JP" sz="2000" dirty="0" smtClean="0">
              <a:solidFill>
                <a:srgbClr val="965F16"/>
              </a:solidFill>
            </a:endParaRPr>
          </a:p>
          <a:p>
            <a:pPr algn="ctr"/>
            <a:r>
              <a:rPr lang="ja-JP" altLang="en-US" sz="2000" dirty="0" smtClean="0">
                <a:solidFill>
                  <a:srgbClr val="965F16"/>
                </a:solidFill>
              </a:rPr>
              <a:t>空間</a:t>
            </a:r>
            <a:endParaRPr lang="en-US" altLang="ja-JP" sz="2000" dirty="0">
              <a:solidFill>
                <a:srgbClr val="965F16"/>
              </a:solidFill>
            </a:endParaRPr>
          </a:p>
        </p:txBody>
      </p:sp>
      <p:sp>
        <p:nvSpPr>
          <p:cNvPr id="11" name="角丸四角形 10"/>
          <p:cNvSpPr/>
          <p:nvPr/>
        </p:nvSpPr>
        <p:spPr>
          <a:xfrm>
            <a:off x="3094063" y="3356646"/>
            <a:ext cx="1769776" cy="1004490"/>
          </a:xfrm>
          <a:prstGeom prst="roundRect">
            <a:avLst>
              <a:gd name="adj" fmla="val 9756"/>
            </a:avLst>
          </a:prstGeom>
          <a:solidFill>
            <a:schemeClr val="bg1"/>
          </a:solidFill>
          <a:ln w="57150">
            <a:solidFill>
              <a:srgbClr val="FBE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rgbClr val="965F16"/>
                </a:solidFill>
              </a:rPr>
              <a:t>人との交流</a:t>
            </a:r>
            <a:endParaRPr lang="en-US" altLang="ja-JP" sz="1600" dirty="0">
              <a:solidFill>
                <a:srgbClr val="965F16"/>
              </a:solidFill>
            </a:endParaRPr>
          </a:p>
        </p:txBody>
      </p:sp>
      <p:sp>
        <p:nvSpPr>
          <p:cNvPr id="12" name="角丸四角形 11"/>
          <p:cNvSpPr/>
          <p:nvPr/>
        </p:nvSpPr>
        <p:spPr>
          <a:xfrm>
            <a:off x="5527619" y="1768811"/>
            <a:ext cx="1769776" cy="1071797"/>
          </a:xfrm>
          <a:prstGeom prst="roundRect">
            <a:avLst>
              <a:gd name="adj" fmla="val 9756"/>
            </a:avLst>
          </a:prstGeom>
          <a:solidFill>
            <a:schemeClr val="bg1"/>
          </a:solidFill>
          <a:ln w="57150">
            <a:solidFill>
              <a:srgbClr val="965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rgbClr val="965F16"/>
                </a:solidFill>
              </a:rPr>
              <a:t>地域風土との接触増加</a:t>
            </a:r>
            <a:r>
              <a:rPr lang="en-US" altLang="ja-JP" sz="1100" dirty="0" smtClean="0">
                <a:solidFill>
                  <a:srgbClr val="965F16"/>
                </a:solidFill>
              </a:rPr>
              <a:t>※1</a:t>
            </a:r>
            <a:endParaRPr lang="en-US" altLang="ja-JP" dirty="0">
              <a:solidFill>
                <a:srgbClr val="965F16"/>
              </a:solidFill>
            </a:endParaRPr>
          </a:p>
        </p:txBody>
      </p:sp>
      <p:sp>
        <p:nvSpPr>
          <p:cNvPr id="13" name="角丸四角形 12"/>
          <p:cNvSpPr/>
          <p:nvPr/>
        </p:nvSpPr>
        <p:spPr>
          <a:xfrm>
            <a:off x="5527619" y="3333932"/>
            <a:ext cx="1769776" cy="1071797"/>
          </a:xfrm>
          <a:prstGeom prst="roundRect">
            <a:avLst>
              <a:gd name="adj" fmla="val 9756"/>
            </a:avLst>
          </a:prstGeom>
          <a:solidFill>
            <a:schemeClr val="bg1"/>
          </a:solidFill>
          <a:ln w="57150">
            <a:solidFill>
              <a:srgbClr val="965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rgbClr val="965F16"/>
                </a:solidFill>
              </a:rPr>
              <a:t>コミュニティへの関与度</a:t>
            </a:r>
            <a:endParaRPr lang="en-US" altLang="ja-JP" sz="2000" dirty="0" smtClean="0">
              <a:solidFill>
                <a:srgbClr val="965F16"/>
              </a:solidFill>
            </a:endParaRPr>
          </a:p>
          <a:p>
            <a:pPr algn="ctr"/>
            <a:r>
              <a:rPr lang="ja-JP" altLang="en-US" sz="2000" dirty="0" smtClean="0">
                <a:solidFill>
                  <a:srgbClr val="965F16"/>
                </a:solidFill>
              </a:rPr>
              <a:t>増加</a:t>
            </a:r>
            <a:r>
              <a:rPr lang="en-US" altLang="ja-JP" sz="1100" dirty="0" smtClean="0">
                <a:solidFill>
                  <a:srgbClr val="965F16"/>
                </a:solidFill>
              </a:rPr>
              <a:t>※2</a:t>
            </a:r>
            <a:endParaRPr lang="en-US" altLang="ja-JP" sz="2000" dirty="0">
              <a:solidFill>
                <a:srgbClr val="965F16"/>
              </a:solidFill>
            </a:endParaRPr>
          </a:p>
        </p:txBody>
      </p:sp>
      <p:cxnSp>
        <p:nvCxnSpPr>
          <p:cNvPr id="18" name="直線矢印コネクタ 17"/>
          <p:cNvCxnSpPr>
            <a:stCxn id="5" idx="3"/>
            <a:endCxn id="10" idx="1"/>
          </p:cNvCxnSpPr>
          <p:nvPr/>
        </p:nvCxnSpPr>
        <p:spPr>
          <a:xfrm flipV="1">
            <a:off x="2218543" y="2304711"/>
            <a:ext cx="859593" cy="274302"/>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a:stCxn id="5" idx="3"/>
            <a:endCxn id="11" idx="1"/>
          </p:cNvCxnSpPr>
          <p:nvPr/>
        </p:nvCxnSpPr>
        <p:spPr>
          <a:xfrm>
            <a:off x="2218543" y="2579013"/>
            <a:ext cx="875520" cy="1279878"/>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a:stCxn id="10" idx="3"/>
            <a:endCxn id="12" idx="1"/>
          </p:cNvCxnSpPr>
          <p:nvPr/>
        </p:nvCxnSpPr>
        <p:spPr>
          <a:xfrm flipV="1">
            <a:off x="4847912" y="2304710"/>
            <a:ext cx="679707" cy="1"/>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a:stCxn id="12" idx="3"/>
          </p:cNvCxnSpPr>
          <p:nvPr/>
        </p:nvCxnSpPr>
        <p:spPr>
          <a:xfrm flipV="1">
            <a:off x="7297395" y="2304709"/>
            <a:ext cx="663780" cy="1"/>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sp>
        <p:nvSpPr>
          <p:cNvPr id="19" name="角丸四角形 18"/>
          <p:cNvSpPr/>
          <p:nvPr/>
        </p:nvSpPr>
        <p:spPr>
          <a:xfrm>
            <a:off x="3094063" y="4877173"/>
            <a:ext cx="1769776" cy="1004490"/>
          </a:xfrm>
          <a:prstGeom prst="roundRect">
            <a:avLst>
              <a:gd name="adj" fmla="val 9756"/>
            </a:avLst>
          </a:prstGeom>
          <a:solidFill>
            <a:schemeClr val="bg1"/>
          </a:solidFill>
          <a:ln w="57150">
            <a:solidFill>
              <a:srgbClr val="FBE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rgbClr val="965F16"/>
                </a:solidFill>
              </a:rPr>
              <a:t>駅に用事が</a:t>
            </a:r>
            <a:endParaRPr lang="en-US" altLang="ja-JP" sz="2000" dirty="0" smtClean="0">
              <a:solidFill>
                <a:srgbClr val="965F16"/>
              </a:solidFill>
            </a:endParaRPr>
          </a:p>
          <a:p>
            <a:pPr algn="ctr"/>
            <a:r>
              <a:rPr lang="ja-JP" altLang="en-US" sz="2000" dirty="0" smtClean="0">
                <a:solidFill>
                  <a:srgbClr val="965F16"/>
                </a:solidFill>
              </a:rPr>
              <a:t>でき</a:t>
            </a:r>
            <a:r>
              <a:rPr lang="ja-JP" altLang="en-US" sz="2000" dirty="0">
                <a:solidFill>
                  <a:srgbClr val="965F16"/>
                </a:solidFill>
              </a:rPr>
              <a:t>る</a:t>
            </a:r>
            <a:endParaRPr lang="en-US" altLang="ja-JP" sz="2000" dirty="0">
              <a:solidFill>
                <a:srgbClr val="965F16"/>
              </a:solidFill>
            </a:endParaRPr>
          </a:p>
        </p:txBody>
      </p:sp>
      <p:cxnSp>
        <p:nvCxnSpPr>
          <p:cNvPr id="21" name="直線矢印コネクタ 20"/>
          <p:cNvCxnSpPr>
            <a:stCxn id="7" idx="3"/>
            <a:endCxn id="19" idx="1"/>
          </p:cNvCxnSpPr>
          <p:nvPr/>
        </p:nvCxnSpPr>
        <p:spPr>
          <a:xfrm>
            <a:off x="2218545" y="3921924"/>
            <a:ext cx="875518" cy="1457494"/>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a:stCxn id="7" idx="3"/>
            <a:endCxn id="11" idx="1"/>
          </p:cNvCxnSpPr>
          <p:nvPr/>
        </p:nvCxnSpPr>
        <p:spPr>
          <a:xfrm flipV="1">
            <a:off x="2218545" y="3858891"/>
            <a:ext cx="875518" cy="63033"/>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a:stCxn id="8" idx="3"/>
          </p:cNvCxnSpPr>
          <p:nvPr/>
        </p:nvCxnSpPr>
        <p:spPr>
          <a:xfrm>
            <a:off x="2218543" y="5173302"/>
            <a:ext cx="875520" cy="144223"/>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sp>
        <p:nvSpPr>
          <p:cNvPr id="42" name="角丸四角形 41"/>
          <p:cNvSpPr/>
          <p:nvPr/>
        </p:nvSpPr>
        <p:spPr>
          <a:xfrm>
            <a:off x="5527619" y="4843519"/>
            <a:ext cx="1769776" cy="1071797"/>
          </a:xfrm>
          <a:prstGeom prst="roundRect">
            <a:avLst>
              <a:gd name="adj" fmla="val 9756"/>
            </a:avLst>
          </a:prstGeom>
          <a:solidFill>
            <a:schemeClr val="bg1"/>
          </a:solidFill>
          <a:ln w="57150">
            <a:solidFill>
              <a:srgbClr val="965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rgbClr val="965F16"/>
                </a:solidFill>
              </a:rPr>
              <a:t>駅に行けば</a:t>
            </a:r>
            <a:endParaRPr lang="en-US" altLang="ja-JP" sz="2000" dirty="0" smtClean="0">
              <a:solidFill>
                <a:srgbClr val="965F16"/>
              </a:solidFill>
            </a:endParaRPr>
          </a:p>
          <a:p>
            <a:pPr algn="ctr"/>
            <a:r>
              <a:rPr lang="ja-JP" altLang="en-US" sz="2000" dirty="0">
                <a:solidFill>
                  <a:srgbClr val="965F16"/>
                </a:solidFill>
              </a:rPr>
              <a:t>人</a:t>
            </a:r>
            <a:r>
              <a:rPr lang="ja-JP" altLang="en-US" sz="2000" dirty="0" smtClean="0">
                <a:solidFill>
                  <a:srgbClr val="965F16"/>
                </a:solidFill>
              </a:rPr>
              <a:t>に会う</a:t>
            </a:r>
            <a:r>
              <a:rPr lang="en-US" altLang="ja-JP" sz="1100" dirty="0" smtClean="0">
                <a:solidFill>
                  <a:srgbClr val="965F16"/>
                </a:solidFill>
              </a:rPr>
              <a:t>※3</a:t>
            </a:r>
            <a:endParaRPr lang="en-US" altLang="ja-JP" dirty="0">
              <a:solidFill>
                <a:srgbClr val="965F16"/>
              </a:solidFill>
            </a:endParaRPr>
          </a:p>
        </p:txBody>
      </p:sp>
      <p:cxnSp>
        <p:nvCxnSpPr>
          <p:cNvPr id="58" name="直線矢印コネクタ 57"/>
          <p:cNvCxnSpPr/>
          <p:nvPr/>
        </p:nvCxnSpPr>
        <p:spPr>
          <a:xfrm flipV="1">
            <a:off x="4847911" y="3869830"/>
            <a:ext cx="679707" cy="1"/>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矢印コネクタ 59"/>
          <p:cNvCxnSpPr/>
          <p:nvPr/>
        </p:nvCxnSpPr>
        <p:spPr>
          <a:xfrm flipV="1">
            <a:off x="4847910" y="5390357"/>
            <a:ext cx="679707" cy="1"/>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p:nvPr/>
        </p:nvCxnSpPr>
        <p:spPr>
          <a:xfrm flipV="1">
            <a:off x="7297395" y="3866915"/>
            <a:ext cx="663780" cy="1"/>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矢印コネクタ 61"/>
          <p:cNvCxnSpPr/>
          <p:nvPr/>
        </p:nvCxnSpPr>
        <p:spPr>
          <a:xfrm flipV="1">
            <a:off x="7297395" y="5390356"/>
            <a:ext cx="663780" cy="1"/>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a:xfrm>
            <a:off x="7961175" y="1742307"/>
            <a:ext cx="923302" cy="4440235"/>
          </a:xfrm>
          <a:prstGeom prst="rect">
            <a:avLst/>
          </a:prstGeom>
          <a:noFill/>
          <a:ln w="57150">
            <a:solidFill>
              <a:srgbClr val="FA98A6"/>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4400" dirty="0" smtClean="0">
                <a:solidFill>
                  <a:srgbClr val="965F16"/>
                </a:solidFill>
              </a:rPr>
              <a:t>愛　着</a:t>
            </a:r>
            <a:endParaRPr lang="en-US" altLang="ja-JP" sz="4400" dirty="0">
              <a:solidFill>
                <a:srgbClr val="965F16"/>
              </a:solidFill>
            </a:endParaRPr>
          </a:p>
        </p:txBody>
      </p:sp>
      <p:sp>
        <p:nvSpPr>
          <p:cNvPr id="24" name="テキスト ボックス 23"/>
          <p:cNvSpPr txBox="1"/>
          <p:nvPr/>
        </p:nvSpPr>
        <p:spPr>
          <a:xfrm>
            <a:off x="7629285" y="6257836"/>
            <a:ext cx="1430233" cy="600164"/>
          </a:xfrm>
          <a:prstGeom prst="rect">
            <a:avLst/>
          </a:prstGeom>
          <a:noFill/>
        </p:spPr>
        <p:txBody>
          <a:bodyPr wrap="square" rtlCol="0">
            <a:spAutoFit/>
          </a:bodyPr>
          <a:lstStyle/>
          <a:p>
            <a:r>
              <a:rPr kumimoji="1" lang="en-US" altLang="ja-JP" sz="1100" dirty="0" smtClean="0"/>
              <a:t>※1</a:t>
            </a:r>
            <a:r>
              <a:rPr kumimoji="1" lang="ja-JP" altLang="en-US" sz="1100" dirty="0"/>
              <a:t>萩原</a:t>
            </a:r>
            <a:r>
              <a:rPr kumimoji="1" lang="en-US" altLang="ja-JP" sz="1100" dirty="0"/>
              <a:t>,</a:t>
            </a:r>
            <a:r>
              <a:rPr kumimoji="1" lang="ja-JP" altLang="en-US" sz="1100" dirty="0"/>
              <a:t>藤井</a:t>
            </a:r>
            <a:r>
              <a:rPr kumimoji="1" lang="en-US" altLang="ja-JP" sz="1100" dirty="0"/>
              <a:t>(2005)</a:t>
            </a:r>
            <a:endParaRPr kumimoji="1" lang="en-US" altLang="ja-JP" sz="1100" dirty="0" smtClean="0"/>
          </a:p>
          <a:p>
            <a:r>
              <a:rPr kumimoji="1" lang="en-US" altLang="ja-JP" sz="1100" dirty="0" smtClean="0"/>
              <a:t>※2</a:t>
            </a:r>
            <a:r>
              <a:rPr kumimoji="1" lang="ja-JP" altLang="en-US" sz="1100" dirty="0"/>
              <a:t>鈴木</a:t>
            </a:r>
            <a:r>
              <a:rPr kumimoji="1" lang="en-US" altLang="ja-JP" sz="1100" dirty="0"/>
              <a:t>,</a:t>
            </a:r>
            <a:r>
              <a:rPr kumimoji="1" lang="ja-JP" altLang="en-US" sz="1100" dirty="0"/>
              <a:t>藤井</a:t>
            </a:r>
            <a:r>
              <a:rPr kumimoji="1" lang="en-US" altLang="ja-JP" sz="1100" dirty="0"/>
              <a:t>(</a:t>
            </a:r>
            <a:r>
              <a:rPr kumimoji="1" lang="en-US" altLang="ja-JP" sz="1100" dirty="0" smtClean="0"/>
              <a:t>2007)</a:t>
            </a:r>
          </a:p>
          <a:p>
            <a:r>
              <a:rPr kumimoji="1" lang="en-US" altLang="ja-JP" sz="1100" dirty="0" smtClean="0"/>
              <a:t>※3</a:t>
            </a:r>
            <a:r>
              <a:rPr kumimoji="1" lang="ja-JP" altLang="en-US" sz="1100" dirty="0" smtClean="0"/>
              <a:t>鈴木</a:t>
            </a:r>
            <a:r>
              <a:rPr kumimoji="1" lang="en-US" altLang="ja-JP" sz="1100" dirty="0" smtClean="0"/>
              <a:t>(2009)</a:t>
            </a:r>
            <a:endParaRPr kumimoji="1" lang="ja-JP" altLang="en-US" sz="1100" dirty="0"/>
          </a:p>
        </p:txBody>
      </p:sp>
    </p:spTree>
    <p:extLst>
      <p:ext uri="{BB962C8B-B14F-4D97-AF65-F5344CB8AC3E}">
        <p14:creationId xmlns:p14="http://schemas.microsoft.com/office/powerpoint/2010/main" val="480007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補足：愛着への効果</a:t>
            </a:r>
            <a:endParaRPr kumimoji="1" lang="ja-JP" altLang="en-US" dirty="0"/>
          </a:p>
        </p:txBody>
      </p:sp>
      <p:sp>
        <p:nvSpPr>
          <p:cNvPr id="28" name="角丸四角形 27"/>
          <p:cNvSpPr/>
          <p:nvPr/>
        </p:nvSpPr>
        <p:spPr>
          <a:xfrm>
            <a:off x="2919563" y="1843626"/>
            <a:ext cx="1917716" cy="1071797"/>
          </a:xfrm>
          <a:prstGeom prst="roundRect">
            <a:avLst/>
          </a:prstGeom>
          <a:solidFill>
            <a:schemeClr val="bg1"/>
          </a:solidFill>
          <a:ln w="57150">
            <a:solidFill>
              <a:srgbClr val="FBE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rgbClr val="965F16"/>
                </a:solidFill>
              </a:rPr>
              <a:t>来園機会の</a:t>
            </a:r>
            <a:endParaRPr lang="en-US" altLang="ja-JP" sz="2000" dirty="0" smtClean="0">
              <a:solidFill>
                <a:srgbClr val="965F16"/>
              </a:solidFill>
            </a:endParaRPr>
          </a:p>
          <a:p>
            <a:pPr algn="ctr"/>
            <a:r>
              <a:rPr lang="ja-JP" altLang="en-US" sz="2000" dirty="0" smtClean="0">
                <a:solidFill>
                  <a:srgbClr val="965F16"/>
                </a:solidFill>
              </a:rPr>
              <a:t>増加</a:t>
            </a:r>
            <a:endParaRPr lang="en-US" altLang="ja-JP" sz="2000" dirty="0" smtClean="0">
              <a:solidFill>
                <a:srgbClr val="965F16"/>
              </a:solidFill>
            </a:endParaRPr>
          </a:p>
        </p:txBody>
      </p:sp>
      <p:sp>
        <p:nvSpPr>
          <p:cNvPr id="29" name="角丸四角形 28"/>
          <p:cNvSpPr/>
          <p:nvPr/>
        </p:nvSpPr>
        <p:spPr>
          <a:xfrm>
            <a:off x="5632120" y="3412906"/>
            <a:ext cx="1769776" cy="1071797"/>
          </a:xfrm>
          <a:prstGeom prst="roundRect">
            <a:avLst/>
          </a:prstGeom>
          <a:solidFill>
            <a:schemeClr val="bg1"/>
          </a:solidFill>
          <a:ln w="57150">
            <a:solidFill>
              <a:srgbClr val="965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rgbClr val="965F16"/>
                </a:solidFill>
              </a:rPr>
              <a:t>風土との</a:t>
            </a:r>
            <a:endParaRPr lang="en-US" altLang="ja-JP" dirty="0" smtClean="0">
              <a:solidFill>
                <a:srgbClr val="965F16"/>
              </a:solidFill>
            </a:endParaRPr>
          </a:p>
          <a:p>
            <a:pPr algn="ctr"/>
            <a:r>
              <a:rPr lang="ja-JP" altLang="en-US" dirty="0" smtClean="0">
                <a:solidFill>
                  <a:srgbClr val="965F16"/>
                </a:solidFill>
              </a:rPr>
              <a:t>接触増加</a:t>
            </a:r>
            <a:r>
              <a:rPr lang="en-US" altLang="ja-JP" sz="1100" dirty="0" smtClean="0">
                <a:solidFill>
                  <a:srgbClr val="965F16"/>
                </a:solidFill>
              </a:rPr>
              <a:t>※2</a:t>
            </a:r>
            <a:endParaRPr lang="en-US" altLang="ja-JP" dirty="0">
              <a:solidFill>
                <a:srgbClr val="965F16"/>
              </a:solidFill>
            </a:endParaRPr>
          </a:p>
        </p:txBody>
      </p:sp>
      <p:cxnSp>
        <p:nvCxnSpPr>
          <p:cNvPr id="31" name="直線矢印コネクタ 30"/>
          <p:cNvCxnSpPr>
            <a:stCxn id="28" idx="3"/>
            <a:endCxn id="29" idx="1"/>
          </p:cNvCxnSpPr>
          <p:nvPr/>
        </p:nvCxnSpPr>
        <p:spPr>
          <a:xfrm>
            <a:off x="4837279" y="2379525"/>
            <a:ext cx="794841" cy="1569280"/>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a:stCxn id="29" idx="3"/>
          </p:cNvCxnSpPr>
          <p:nvPr/>
        </p:nvCxnSpPr>
        <p:spPr>
          <a:xfrm>
            <a:off x="7401896" y="3948805"/>
            <a:ext cx="523247" cy="2193"/>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a:stCxn id="28" idx="3"/>
            <a:endCxn id="45" idx="1"/>
          </p:cNvCxnSpPr>
          <p:nvPr/>
        </p:nvCxnSpPr>
        <p:spPr>
          <a:xfrm>
            <a:off x="4837279" y="2379525"/>
            <a:ext cx="794841" cy="0"/>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sp>
        <p:nvSpPr>
          <p:cNvPr id="34" name="角丸四角形 33"/>
          <p:cNvSpPr/>
          <p:nvPr/>
        </p:nvSpPr>
        <p:spPr>
          <a:xfrm>
            <a:off x="5632120" y="4983964"/>
            <a:ext cx="1769776" cy="1071797"/>
          </a:xfrm>
          <a:prstGeom prst="roundRect">
            <a:avLst/>
          </a:prstGeom>
          <a:solidFill>
            <a:schemeClr val="bg1"/>
          </a:solidFill>
          <a:ln w="57150">
            <a:solidFill>
              <a:srgbClr val="965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rgbClr val="965F16"/>
                </a:solidFill>
              </a:rPr>
              <a:t>コミュニティ</a:t>
            </a:r>
            <a:endParaRPr lang="en-US" altLang="ja-JP" dirty="0" smtClean="0">
              <a:solidFill>
                <a:srgbClr val="965F16"/>
              </a:solidFill>
            </a:endParaRPr>
          </a:p>
          <a:p>
            <a:pPr algn="ctr"/>
            <a:r>
              <a:rPr lang="ja-JP" altLang="en-US" dirty="0" smtClean="0">
                <a:solidFill>
                  <a:srgbClr val="965F16"/>
                </a:solidFill>
              </a:rPr>
              <a:t>関与度増加</a:t>
            </a:r>
            <a:r>
              <a:rPr lang="en-US" altLang="ja-JP" sz="1100" dirty="0" smtClean="0">
                <a:solidFill>
                  <a:srgbClr val="965F16"/>
                </a:solidFill>
              </a:rPr>
              <a:t>※3</a:t>
            </a:r>
            <a:endParaRPr lang="en-US" altLang="ja-JP" dirty="0" smtClean="0">
              <a:solidFill>
                <a:srgbClr val="965F16"/>
              </a:solidFill>
            </a:endParaRPr>
          </a:p>
        </p:txBody>
      </p:sp>
      <p:cxnSp>
        <p:nvCxnSpPr>
          <p:cNvPr id="35" name="直線矢印コネクタ 34"/>
          <p:cNvCxnSpPr>
            <a:stCxn id="34" idx="3"/>
          </p:cNvCxnSpPr>
          <p:nvPr/>
        </p:nvCxnSpPr>
        <p:spPr>
          <a:xfrm flipV="1">
            <a:off x="7401896" y="5519862"/>
            <a:ext cx="559279" cy="1"/>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sp>
        <p:nvSpPr>
          <p:cNvPr id="36" name="正方形/長方形 35"/>
          <p:cNvSpPr/>
          <p:nvPr/>
        </p:nvSpPr>
        <p:spPr>
          <a:xfrm>
            <a:off x="323488" y="2719516"/>
            <a:ext cx="1785158" cy="771691"/>
          </a:xfrm>
          <a:prstGeom prst="rect">
            <a:avLst/>
          </a:prstGeom>
          <a:solidFill>
            <a:schemeClr val="bg1"/>
          </a:solidFill>
          <a:ln w="57150">
            <a:solidFill>
              <a:srgbClr val="FEC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smtClean="0">
                <a:solidFill>
                  <a:srgbClr val="965F16"/>
                </a:solidFill>
              </a:rPr>
              <a:t>デッキ</a:t>
            </a:r>
            <a:endParaRPr lang="en-US" altLang="ja-JP" sz="2400" dirty="0">
              <a:solidFill>
                <a:srgbClr val="965F16"/>
              </a:solidFill>
            </a:endParaRPr>
          </a:p>
        </p:txBody>
      </p:sp>
      <p:sp>
        <p:nvSpPr>
          <p:cNvPr id="37" name="正方形/長方形 36"/>
          <p:cNvSpPr/>
          <p:nvPr/>
        </p:nvSpPr>
        <p:spPr>
          <a:xfrm>
            <a:off x="323488" y="4412951"/>
            <a:ext cx="1785158" cy="879835"/>
          </a:xfrm>
          <a:prstGeom prst="rect">
            <a:avLst/>
          </a:prstGeom>
          <a:solidFill>
            <a:schemeClr val="bg1"/>
          </a:solidFill>
          <a:ln w="57150">
            <a:solidFill>
              <a:srgbClr val="FEC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rgbClr val="965F16"/>
                </a:solidFill>
              </a:rPr>
              <a:t>水上テラス</a:t>
            </a:r>
            <a:endParaRPr lang="en-US" altLang="ja-JP" sz="2000" dirty="0" smtClean="0">
              <a:solidFill>
                <a:srgbClr val="965F16"/>
              </a:solidFill>
            </a:endParaRPr>
          </a:p>
          <a:p>
            <a:pPr algn="ctr"/>
            <a:r>
              <a:rPr lang="ja-JP" altLang="en-US" sz="2000" dirty="0" smtClean="0">
                <a:solidFill>
                  <a:srgbClr val="965F16"/>
                </a:solidFill>
              </a:rPr>
              <a:t>イベント開催</a:t>
            </a:r>
            <a:endParaRPr lang="en-US" altLang="ja-JP" sz="2000" dirty="0">
              <a:solidFill>
                <a:srgbClr val="965F16"/>
              </a:solidFill>
            </a:endParaRPr>
          </a:p>
        </p:txBody>
      </p:sp>
      <p:sp>
        <p:nvSpPr>
          <p:cNvPr id="38" name="角丸四角形 37"/>
          <p:cNvSpPr/>
          <p:nvPr/>
        </p:nvSpPr>
        <p:spPr>
          <a:xfrm>
            <a:off x="2911524" y="4982187"/>
            <a:ext cx="1898301" cy="1071797"/>
          </a:xfrm>
          <a:prstGeom prst="roundRect">
            <a:avLst/>
          </a:prstGeom>
          <a:solidFill>
            <a:schemeClr val="bg1"/>
          </a:solidFill>
          <a:ln w="57150">
            <a:solidFill>
              <a:srgbClr val="FBE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rgbClr val="965F16"/>
                </a:solidFill>
              </a:rPr>
              <a:t>人との交流</a:t>
            </a:r>
            <a:endParaRPr lang="en-US" altLang="ja-JP" sz="2000" dirty="0" smtClean="0">
              <a:solidFill>
                <a:srgbClr val="965F16"/>
              </a:solidFill>
            </a:endParaRPr>
          </a:p>
        </p:txBody>
      </p:sp>
      <p:cxnSp>
        <p:nvCxnSpPr>
          <p:cNvPr id="39" name="直線矢印コネクタ 38"/>
          <p:cNvCxnSpPr>
            <a:stCxn id="38" idx="3"/>
            <a:endCxn id="34" idx="1"/>
          </p:cNvCxnSpPr>
          <p:nvPr/>
        </p:nvCxnSpPr>
        <p:spPr>
          <a:xfrm>
            <a:off x="4809825" y="5518086"/>
            <a:ext cx="822295" cy="1777"/>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a:stCxn id="37" idx="3"/>
            <a:endCxn id="28" idx="1"/>
          </p:cNvCxnSpPr>
          <p:nvPr/>
        </p:nvCxnSpPr>
        <p:spPr>
          <a:xfrm flipV="1">
            <a:off x="2108646" y="2379525"/>
            <a:ext cx="810917" cy="2473344"/>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a:stCxn id="36" idx="3"/>
            <a:endCxn id="28" idx="1"/>
          </p:cNvCxnSpPr>
          <p:nvPr/>
        </p:nvCxnSpPr>
        <p:spPr>
          <a:xfrm flipV="1">
            <a:off x="2108646" y="2379525"/>
            <a:ext cx="810917" cy="725837"/>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a:stCxn id="36" idx="3"/>
            <a:endCxn id="48" idx="1"/>
          </p:cNvCxnSpPr>
          <p:nvPr/>
        </p:nvCxnSpPr>
        <p:spPr>
          <a:xfrm>
            <a:off x="2108646" y="3105362"/>
            <a:ext cx="802879" cy="843443"/>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a:stCxn id="37" idx="3"/>
            <a:endCxn id="48" idx="1"/>
          </p:cNvCxnSpPr>
          <p:nvPr/>
        </p:nvCxnSpPr>
        <p:spPr>
          <a:xfrm flipV="1">
            <a:off x="2108646" y="3948805"/>
            <a:ext cx="802879" cy="904064"/>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a:stCxn id="37" idx="3"/>
            <a:endCxn id="38" idx="1"/>
          </p:cNvCxnSpPr>
          <p:nvPr/>
        </p:nvCxnSpPr>
        <p:spPr>
          <a:xfrm>
            <a:off x="2108646" y="4852869"/>
            <a:ext cx="802878" cy="665217"/>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sp>
        <p:nvSpPr>
          <p:cNvPr id="45" name="角丸四角形 44"/>
          <p:cNvSpPr/>
          <p:nvPr/>
        </p:nvSpPr>
        <p:spPr>
          <a:xfrm>
            <a:off x="5632120" y="1843626"/>
            <a:ext cx="1769775" cy="1071797"/>
          </a:xfrm>
          <a:prstGeom prst="roundRect">
            <a:avLst/>
          </a:prstGeom>
          <a:solidFill>
            <a:schemeClr val="bg1"/>
          </a:solidFill>
          <a:ln w="57150">
            <a:solidFill>
              <a:srgbClr val="965F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rgbClr val="965F16"/>
                </a:solidFill>
              </a:rPr>
              <a:t>公園への</a:t>
            </a:r>
            <a:endParaRPr lang="en-US" altLang="ja-JP" sz="2000" dirty="0" smtClean="0">
              <a:solidFill>
                <a:srgbClr val="965F16"/>
              </a:solidFill>
            </a:endParaRPr>
          </a:p>
          <a:p>
            <a:pPr algn="ctr"/>
            <a:r>
              <a:rPr lang="ja-JP" altLang="en-US" sz="2000" dirty="0" smtClean="0">
                <a:solidFill>
                  <a:srgbClr val="965F16"/>
                </a:solidFill>
              </a:rPr>
              <a:t>接触増加</a:t>
            </a:r>
            <a:r>
              <a:rPr lang="en-US" altLang="ja-JP" sz="1100" dirty="0" smtClean="0">
                <a:solidFill>
                  <a:srgbClr val="965F16"/>
                </a:solidFill>
              </a:rPr>
              <a:t>※1</a:t>
            </a:r>
            <a:endParaRPr lang="en-US" altLang="ja-JP" sz="2000" dirty="0" smtClean="0">
              <a:solidFill>
                <a:srgbClr val="965F16"/>
              </a:solidFill>
            </a:endParaRPr>
          </a:p>
        </p:txBody>
      </p:sp>
      <p:cxnSp>
        <p:nvCxnSpPr>
          <p:cNvPr id="46" name="直線矢印コネクタ 45"/>
          <p:cNvCxnSpPr>
            <a:stCxn id="45" idx="3"/>
          </p:cNvCxnSpPr>
          <p:nvPr/>
        </p:nvCxnSpPr>
        <p:spPr>
          <a:xfrm>
            <a:off x="7401895" y="2379525"/>
            <a:ext cx="559280" cy="0"/>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a:stCxn id="48" idx="3"/>
            <a:endCxn id="29" idx="1"/>
          </p:cNvCxnSpPr>
          <p:nvPr/>
        </p:nvCxnSpPr>
        <p:spPr>
          <a:xfrm>
            <a:off x="4809826" y="3948805"/>
            <a:ext cx="822294" cy="0"/>
          </a:xfrm>
          <a:prstGeom prst="straightConnector1">
            <a:avLst/>
          </a:prstGeom>
          <a:ln w="57150">
            <a:solidFill>
              <a:srgbClr val="965F16"/>
            </a:solidFill>
            <a:tailEnd type="triangle"/>
          </a:ln>
        </p:spPr>
        <p:style>
          <a:lnRef idx="1">
            <a:schemeClr val="accent1"/>
          </a:lnRef>
          <a:fillRef idx="0">
            <a:schemeClr val="accent1"/>
          </a:fillRef>
          <a:effectRef idx="0">
            <a:schemeClr val="accent1"/>
          </a:effectRef>
          <a:fontRef idx="minor">
            <a:schemeClr val="tx1"/>
          </a:fontRef>
        </p:style>
      </p:cxnSp>
      <p:sp>
        <p:nvSpPr>
          <p:cNvPr id="48" name="角丸四角形 47"/>
          <p:cNvSpPr/>
          <p:nvPr/>
        </p:nvSpPr>
        <p:spPr>
          <a:xfrm>
            <a:off x="2911525" y="3412906"/>
            <a:ext cx="1898301" cy="1071797"/>
          </a:xfrm>
          <a:prstGeom prst="roundRect">
            <a:avLst/>
          </a:prstGeom>
          <a:solidFill>
            <a:schemeClr val="bg1"/>
          </a:solidFill>
          <a:ln w="57150">
            <a:solidFill>
              <a:srgbClr val="FBE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rgbClr val="965F16"/>
                </a:solidFill>
              </a:rPr>
              <a:t>霞ヶ浦への</a:t>
            </a:r>
            <a:endParaRPr lang="en-US" altLang="ja-JP" sz="2000" dirty="0" smtClean="0">
              <a:solidFill>
                <a:srgbClr val="965F16"/>
              </a:solidFill>
            </a:endParaRPr>
          </a:p>
          <a:p>
            <a:pPr algn="ctr"/>
            <a:r>
              <a:rPr lang="ja-JP" altLang="en-US" sz="2000" dirty="0" smtClean="0">
                <a:solidFill>
                  <a:srgbClr val="965F16"/>
                </a:solidFill>
              </a:rPr>
              <a:t>興味・関心</a:t>
            </a:r>
            <a:endParaRPr lang="en-US" altLang="ja-JP" sz="2000" dirty="0" smtClean="0">
              <a:solidFill>
                <a:srgbClr val="965F16"/>
              </a:solidFill>
            </a:endParaRPr>
          </a:p>
        </p:txBody>
      </p:sp>
      <p:sp>
        <p:nvSpPr>
          <p:cNvPr id="89" name="正方形/長方形 88"/>
          <p:cNvSpPr/>
          <p:nvPr/>
        </p:nvSpPr>
        <p:spPr>
          <a:xfrm>
            <a:off x="7961175" y="1742307"/>
            <a:ext cx="923302" cy="4440235"/>
          </a:xfrm>
          <a:prstGeom prst="rect">
            <a:avLst/>
          </a:prstGeom>
          <a:noFill/>
          <a:ln w="57150">
            <a:solidFill>
              <a:srgbClr val="FA98A6"/>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4400" dirty="0" smtClean="0">
                <a:solidFill>
                  <a:srgbClr val="965F16"/>
                </a:solidFill>
              </a:rPr>
              <a:t>愛　着</a:t>
            </a:r>
            <a:endParaRPr lang="en-US" altLang="ja-JP" sz="4400" dirty="0">
              <a:solidFill>
                <a:srgbClr val="965F16"/>
              </a:solidFill>
            </a:endParaRPr>
          </a:p>
        </p:txBody>
      </p:sp>
      <p:sp>
        <p:nvSpPr>
          <p:cNvPr id="24" name="テキスト ボックス 23"/>
          <p:cNvSpPr txBox="1"/>
          <p:nvPr/>
        </p:nvSpPr>
        <p:spPr>
          <a:xfrm>
            <a:off x="7637567" y="6254940"/>
            <a:ext cx="1525483" cy="600164"/>
          </a:xfrm>
          <a:prstGeom prst="rect">
            <a:avLst/>
          </a:prstGeom>
          <a:noFill/>
        </p:spPr>
        <p:txBody>
          <a:bodyPr wrap="square" rtlCol="0">
            <a:spAutoFit/>
          </a:bodyPr>
          <a:lstStyle/>
          <a:p>
            <a:r>
              <a:rPr kumimoji="1" lang="en-US" altLang="ja-JP" sz="1100" dirty="0" smtClean="0"/>
              <a:t>※1</a:t>
            </a:r>
            <a:r>
              <a:rPr kumimoji="1" lang="ja-JP" altLang="en-US" sz="1100" dirty="0" smtClean="0"/>
              <a:t>鈴木</a:t>
            </a:r>
            <a:r>
              <a:rPr kumimoji="1" lang="en-US" altLang="ja-JP" sz="1100" dirty="0" smtClean="0"/>
              <a:t>,</a:t>
            </a:r>
            <a:r>
              <a:rPr kumimoji="1" lang="ja-JP" altLang="en-US" sz="1100" dirty="0" smtClean="0"/>
              <a:t>藤井</a:t>
            </a:r>
            <a:r>
              <a:rPr kumimoji="1" lang="en-US" altLang="ja-JP" sz="1100" dirty="0" smtClean="0"/>
              <a:t>(2008)</a:t>
            </a:r>
          </a:p>
          <a:p>
            <a:r>
              <a:rPr kumimoji="1" lang="en-US" altLang="ja-JP" sz="1100" dirty="0" smtClean="0"/>
              <a:t>※2</a:t>
            </a:r>
            <a:r>
              <a:rPr kumimoji="1" lang="ja-JP" altLang="en-US" sz="1100" dirty="0" smtClean="0"/>
              <a:t>萩原</a:t>
            </a:r>
            <a:r>
              <a:rPr kumimoji="1" lang="en-US" altLang="ja-JP" sz="1100" dirty="0"/>
              <a:t>,</a:t>
            </a:r>
            <a:r>
              <a:rPr kumimoji="1" lang="ja-JP" altLang="en-US" sz="1100" dirty="0"/>
              <a:t>藤井</a:t>
            </a:r>
            <a:r>
              <a:rPr kumimoji="1" lang="en-US" altLang="ja-JP" sz="1100" dirty="0"/>
              <a:t>(2005) </a:t>
            </a:r>
            <a:endParaRPr kumimoji="1" lang="en-US" altLang="ja-JP" sz="1100" dirty="0" smtClean="0"/>
          </a:p>
          <a:p>
            <a:r>
              <a:rPr kumimoji="1" lang="en-US" altLang="ja-JP" sz="1100" dirty="0" smtClean="0"/>
              <a:t>※3</a:t>
            </a:r>
            <a:r>
              <a:rPr kumimoji="1" lang="ja-JP" altLang="en-US" sz="1100" dirty="0"/>
              <a:t>鈴木</a:t>
            </a:r>
            <a:r>
              <a:rPr kumimoji="1" lang="en-US" altLang="ja-JP" sz="1100" dirty="0"/>
              <a:t>,</a:t>
            </a:r>
            <a:r>
              <a:rPr kumimoji="1" lang="ja-JP" altLang="en-US" sz="1100" dirty="0"/>
              <a:t>藤井</a:t>
            </a:r>
            <a:r>
              <a:rPr kumimoji="1" lang="en-US" altLang="ja-JP" sz="1100" dirty="0"/>
              <a:t>(</a:t>
            </a:r>
            <a:r>
              <a:rPr kumimoji="1" lang="en-US" altLang="ja-JP" sz="1100" dirty="0" smtClean="0"/>
              <a:t>2007)</a:t>
            </a:r>
            <a:endParaRPr kumimoji="1" lang="ja-JP" altLang="en-US" sz="1100" dirty="0"/>
          </a:p>
        </p:txBody>
      </p:sp>
    </p:spTree>
    <p:extLst>
      <p:ext uri="{BB962C8B-B14F-4D97-AF65-F5344CB8AC3E}">
        <p14:creationId xmlns:p14="http://schemas.microsoft.com/office/powerpoint/2010/main" val="1363842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284813" y="365127"/>
            <a:ext cx="8394492" cy="841882"/>
          </a:xfrm>
        </p:spPr>
        <p:txBody>
          <a:bodyPr>
            <a:normAutofit fontScale="90000"/>
          </a:bodyPr>
          <a:lstStyle/>
          <a:p>
            <a:r>
              <a:rPr kumimoji="1" lang="ja-JP" altLang="en-US" dirty="0" smtClean="0"/>
              <a:t>補足：芸術</a:t>
            </a:r>
            <a:r>
              <a:rPr kumimoji="1" lang="ja-JP" altLang="en-US" dirty="0"/>
              <a:t>療法（アートセラピー）</a:t>
            </a:r>
          </a:p>
        </p:txBody>
      </p:sp>
      <p:sp>
        <p:nvSpPr>
          <p:cNvPr id="4" name="コンテンツ プレースホルダー 3"/>
          <p:cNvSpPr>
            <a:spLocks noGrp="1"/>
          </p:cNvSpPr>
          <p:nvPr>
            <p:ph sz="half" idx="1"/>
          </p:nvPr>
        </p:nvSpPr>
        <p:spPr>
          <a:xfrm>
            <a:off x="628650" y="1825625"/>
            <a:ext cx="7886700" cy="3916269"/>
          </a:xfrm>
        </p:spPr>
        <p:txBody>
          <a:bodyPr/>
          <a:lstStyle/>
          <a:p>
            <a:r>
              <a:rPr kumimoji="1" lang="ja-JP" altLang="en-US" dirty="0">
                <a:solidFill>
                  <a:srgbClr val="965F16"/>
                </a:solidFill>
              </a:rPr>
              <a:t>日本ではあまり実践されていないが、海外では現場に取り入れられている医学的手法。</a:t>
            </a:r>
            <a:endParaRPr kumimoji="1" lang="en-US" altLang="ja-JP" dirty="0">
              <a:solidFill>
                <a:srgbClr val="965F16"/>
              </a:solidFill>
            </a:endParaRPr>
          </a:p>
          <a:p>
            <a:r>
              <a:rPr lang="ja-JP" altLang="en-US" dirty="0">
                <a:solidFill>
                  <a:srgbClr val="965F16"/>
                </a:solidFill>
              </a:rPr>
              <a:t>心理疾患を対象に、芸術による自己表現を通し治療を行う。</a:t>
            </a:r>
            <a:endParaRPr lang="en-US" altLang="ja-JP" dirty="0">
              <a:solidFill>
                <a:srgbClr val="965F16"/>
              </a:solidFill>
            </a:endParaRPr>
          </a:p>
          <a:p>
            <a:r>
              <a:rPr kumimoji="1" lang="ja-JP" altLang="en-US" dirty="0">
                <a:solidFill>
                  <a:srgbClr val="965F16"/>
                </a:solidFill>
              </a:rPr>
              <a:t>患者自体の技能の巧拙は治療に関わりはない</a:t>
            </a:r>
            <a:r>
              <a:rPr kumimoji="1" lang="ja-JP" altLang="en-US" dirty="0">
                <a:solidFill>
                  <a:schemeClr val="accent4">
                    <a:lumMod val="50000"/>
                  </a:schemeClr>
                </a:solidFill>
              </a:rPr>
              <a:t>。</a:t>
            </a:r>
          </a:p>
        </p:txBody>
      </p:sp>
    </p:spTree>
    <p:extLst>
      <p:ext uri="{BB962C8B-B14F-4D97-AF65-F5344CB8AC3E}">
        <p14:creationId xmlns:p14="http://schemas.microsoft.com/office/powerpoint/2010/main" val="3838742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補足：ホスピタルアート</a:t>
            </a:r>
            <a:r>
              <a:rPr kumimoji="1" lang="ja-JP" altLang="en-US" dirty="0"/>
              <a:t>とは</a:t>
            </a:r>
          </a:p>
        </p:txBody>
      </p:sp>
      <p:sp>
        <p:nvSpPr>
          <p:cNvPr id="4" name="コンテンツ プレースホルダー 3"/>
          <p:cNvSpPr>
            <a:spLocks noGrp="1"/>
          </p:cNvSpPr>
          <p:nvPr>
            <p:ph sz="half" idx="1"/>
          </p:nvPr>
        </p:nvSpPr>
        <p:spPr>
          <a:xfrm>
            <a:off x="336550" y="1207009"/>
            <a:ext cx="8178800" cy="4534885"/>
          </a:xfrm>
        </p:spPr>
        <p:txBody>
          <a:bodyPr>
            <a:normAutofit/>
          </a:bodyPr>
          <a:lstStyle/>
          <a:p>
            <a:pPr marL="0" indent="0">
              <a:buNone/>
            </a:pPr>
            <a:r>
              <a:rPr kumimoji="1" lang="ja-JP" altLang="en-US" b="1" dirty="0">
                <a:solidFill>
                  <a:srgbClr val="965F16"/>
                </a:solidFill>
              </a:rPr>
              <a:t>概要</a:t>
            </a:r>
            <a:endParaRPr kumimoji="1" lang="en-US" altLang="ja-JP" b="1" dirty="0">
              <a:solidFill>
                <a:srgbClr val="965F16"/>
              </a:solidFill>
            </a:endParaRPr>
          </a:p>
          <a:p>
            <a:r>
              <a:rPr kumimoji="1" lang="ja-JP" altLang="en-US" dirty="0">
                <a:solidFill>
                  <a:srgbClr val="965F16"/>
                </a:solidFill>
              </a:rPr>
              <a:t>近年、精神面のケアの重要性に注目</a:t>
            </a:r>
            <a:endParaRPr kumimoji="1" lang="en-US" altLang="ja-JP" dirty="0">
              <a:solidFill>
                <a:srgbClr val="965F16"/>
              </a:solidFill>
            </a:endParaRPr>
          </a:p>
          <a:p>
            <a:r>
              <a:rPr lang="ja-JP" altLang="en-US" dirty="0">
                <a:solidFill>
                  <a:srgbClr val="965F16"/>
                </a:solidFill>
              </a:rPr>
              <a:t>患者やその家族、医療従事者の不安、苦悩を癒すための「アート」の価値</a:t>
            </a:r>
            <a:endParaRPr lang="en-US" altLang="ja-JP" dirty="0">
              <a:solidFill>
                <a:srgbClr val="965F16"/>
              </a:solidFill>
            </a:endParaRPr>
          </a:p>
          <a:p>
            <a:r>
              <a:rPr kumimoji="1" lang="ja-JP" altLang="en-US" dirty="0">
                <a:solidFill>
                  <a:srgbClr val="965F16"/>
                </a:solidFill>
              </a:rPr>
              <a:t>建築設計時からホスピタルアートを取り入れた</a:t>
            </a:r>
            <a:r>
              <a:rPr kumimoji="1" lang="ja-JP" altLang="en-US" dirty="0" smtClean="0">
                <a:solidFill>
                  <a:srgbClr val="965F16"/>
                </a:solidFill>
              </a:rPr>
              <a:t>事例</a:t>
            </a:r>
            <a:r>
              <a:rPr lang="ja-JP" altLang="en-US" dirty="0" smtClean="0">
                <a:solidFill>
                  <a:srgbClr val="965F16"/>
                </a:solidFill>
              </a:rPr>
              <a:t>が多数</a:t>
            </a:r>
            <a:endParaRPr kumimoji="1" lang="en-US" altLang="ja-JP" dirty="0">
              <a:solidFill>
                <a:srgbClr val="965F16"/>
              </a:solidFill>
            </a:endParaRPr>
          </a:p>
          <a:p>
            <a:r>
              <a:rPr lang="ja-JP" altLang="en-US" dirty="0">
                <a:solidFill>
                  <a:srgbClr val="965F16"/>
                </a:solidFill>
              </a:rPr>
              <a:t>主に絵画の展示が多い</a:t>
            </a:r>
            <a:endParaRPr kumimoji="1" lang="en-US" altLang="ja-JP" dirty="0">
              <a:solidFill>
                <a:srgbClr val="965F16"/>
              </a:solidFill>
            </a:endParaRPr>
          </a:p>
          <a:p>
            <a:r>
              <a:rPr lang="ja-JP" altLang="en-US" dirty="0">
                <a:solidFill>
                  <a:srgbClr val="965F16"/>
                </a:solidFill>
              </a:rPr>
              <a:t>展示作品はボランティア、寄贈品などが大多数</a:t>
            </a:r>
            <a:endParaRPr lang="en-US" altLang="ja-JP" dirty="0">
              <a:solidFill>
                <a:srgbClr val="965F16"/>
              </a:solidFill>
            </a:endParaRPr>
          </a:p>
          <a:p>
            <a:r>
              <a:rPr lang="ja-JP" altLang="en-US" dirty="0">
                <a:solidFill>
                  <a:srgbClr val="965F16"/>
                </a:solidFill>
              </a:rPr>
              <a:t>公共性の高い場所に設置される傾向（廊下等）</a:t>
            </a:r>
            <a:endParaRPr lang="en-US" altLang="ja-JP" dirty="0">
              <a:solidFill>
                <a:srgbClr val="965F16"/>
              </a:solidFill>
            </a:endParaRPr>
          </a:p>
        </p:txBody>
      </p:sp>
    </p:spTree>
    <p:extLst>
      <p:ext uri="{BB962C8B-B14F-4D97-AF65-F5344CB8AC3E}">
        <p14:creationId xmlns:p14="http://schemas.microsoft.com/office/powerpoint/2010/main" val="3239301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fontScale="90000"/>
          </a:bodyPr>
          <a:lstStyle/>
          <a:p>
            <a:r>
              <a:rPr lang="ja-JP" altLang="en-US" smtClean="0"/>
              <a:t>補足：アートマネジメント</a:t>
            </a:r>
            <a:r>
              <a:rPr lang="ja-JP" altLang="en-US" dirty="0" smtClean="0"/>
              <a:t>とは</a:t>
            </a:r>
            <a:endParaRPr kumimoji="1" lang="ja-JP" altLang="en-US" dirty="0"/>
          </a:p>
        </p:txBody>
      </p:sp>
      <p:sp>
        <p:nvSpPr>
          <p:cNvPr id="6" name="正方形/長方形 5"/>
          <p:cNvSpPr/>
          <p:nvPr/>
        </p:nvSpPr>
        <p:spPr>
          <a:xfrm>
            <a:off x="212271" y="1436914"/>
            <a:ext cx="8758465" cy="5159829"/>
          </a:xfrm>
          <a:prstGeom prst="rect">
            <a:avLst/>
          </a:prstGeom>
          <a:noFill/>
          <a:ln w="57150">
            <a:solidFill>
              <a:srgbClr val="FBE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ja-JP" altLang="en-US" sz="2400" b="1" dirty="0" smtClean="0">
                <a:solidFill>
                  <a:srgbClr val="965F16"/>
                </a:solidFill>
                <a:latin typeface="+mn-ea"/>
              </a:rPr>
              <a:t>「芸術・文化と現代社会との最も好ましいかかわりを探求し、アートのなかにある力を社会にひろく解放することによって、成熟した社会を実現するための知識、方法、活動の総体」</a:t>
            </a:r>
            <a:endParaRPr lang="en-US" altLang="ja-JP" sz="1600" b="1" dirty="0" smtClean="0">
              <a:solidFill>
                <a:srgbClr val="965F16"/>
              </a:solidFill>
              <a:latin typeface="+mn-ea"/>
            </a:endParaRPr>
          </a:p>
          <a:p>
            <a:pPr algn="r">
              <a:spcAft>
                <a:spcPts val="0"/>
              </a:spcAft>
            </a:pPr>
            <a:r>
              <a:rPr lang="ja-JP" altLang="en-US" sz="1600" dirty="0" smtClean="0">
                <a:solidFill>
                  <a:srgbClr val="965F16"/>
                </a:solidFill>
                <a:latin typeface="+mn-ea"/>
              </a:rPr>
              <a:t>美山</a:t>
            </a:r>
            <a:r>
              <a:rPr lang="ja-JP" altLang="en-US" sz="1600" dirty="0">
                <a:solidFill>
                  <a:srgbClr val="965F16"/>
                </a:solidFill>
                <a:latin typeface="+mn-ea"/>
              </a:rPr>
              <a:t>良夫</a:t>
            </a:r>
            <a:r>
              <a:rPr lang="en-US" altLang="ja-JP" sz="1600" dirty="0" smtClean="0">
                <a:solidFill>
                  <a:srgbClr val="965F16"/>
                </a:solidFill>
                <a:latin typeface="+mn-ea"/>
              </a:rPr>
              <a:t>(</a:t>
            </a:r>
            <a:r>
              <a:rPr lang="ja-JP" altLang="en-US" sz="1600" dirty="0">
                <a:solidFill>
                  <a:srgbClr val="965F16"/>
                </a:solidFill>
                <a:latin typeface="+mn-ea"/>
              </a:rPr>
              <a:t>アーツ・マネジメント概論</a:t>
            </a:r>
            <a:r>
              <a:rPr lang="en-US" altLang="ja-JP" sz="1600" dirty="0" smtClean="0">
                <a:solidFill>
                  <a:srgbClr val="965F16"/>
                </a:solidFill>
                <a:latin typeface="+mn-ea"/>
              </a:rPr>
              <a:t>(2004))</a:t>
            </a:r>
          </a:p>
          <a:p>
            <a:pPr algn="r">
              <a:spcAft>
                <a:spcPts val="0"/>
              </a:spcAft>
            </a:pPr>
            <a:endParaRPr lang="en-US" altLang="ja-JP" sz="1600" dirty="0" smtClean="0">
              <a:solidFill>
                <a:srgbClr val="965F16"/>
              </a:solidFill>
              <a:latin typeface="+mn-ea"/>
            </a:endParaRPr>
          </a:p>
          <a:p>
            <a:pPr algn="r">
              <a:spcAft>
                <a:spcPts val="0"/>
              </a:spcAft>
            </a:pPr>
            <a:endParaRPr lang="en-US" altLang="ja-JP" sz="1600" dirty="0" smtClean="0">
              <a:solidFill>
                <a:srgbClr val="965F16"/>
              </a:solidFill>
              <a:latin typeface="+mn-ea"/>
            </a:endParaRPr>
          </a:p>
          <a:p>
            <a:pPr>
              <a:spcAft>
                <a:spcPts val="0"/>
              </a:spcAft>
            </a:pPr>
            <a:r>
              <a:rPr lang="ja-JP" altLang="ja-JP" sz="2200" dirty="0" smtClean="0">
                <a:solidFill>
                  <a:srgbClr val="965F16"/>
                </a:solidFill>
                <a:latin typeface="+mn-ea"/>
              </a:rPr>
              <a:t>○</a:t>
            </a:r>
            <a:r>
              <a:rPr lang="ja-JP" altLang="en-US" sz="2200" dirty="0" smtClean="0">
                <a:solidFill>
                  <a:srgbClr val="965F16"/>
                </a:solidFill>
                <a:latin typeface="+mn-ea"/>
              </a:rPr>
              <a:t>作品は享受者がいて初めてアートになるという考えに基づく</a:t>
            </a:r>
            <a:endParaRPr lang="en-US" altLang="ja-JP" sz="2200" dirty="0" smtClean="0">
              <a:solidFill>
                <a:srgbClr val="965F16"/>
              </a:solidFill>
              <a:latin typeface="+mn-ea"/>
            </a:endParaRPr>
          </a:p>
          <a:p>
            <a:pPr>
              <a:spcAft>
                <a:spcPts val="0"/>
              </a:spcAft>
            </a:pPr>
            <a:r>
              <a:rPr lang="ja-JP" altLang="en-US" sz="2200" dirty="0" smtClean="0">
                <a:solidFill>
                  <a:srgbClr val="965F16"/>
                </a:solidFill>
                <a:latin typeface="+mn-ea"/>
              </a:rPr>
              <a:t>　・つまりアーティストと鑑賞者を結びつける活動</a:t>
            </a:r>
            <a:endParaRPr lang="en-US" altLang="ja-JP" sz="2200" dirty="0" smtClean="0">
              <a:solidFill>
                <a:srgbClr val="965F16"/>
              </a:solidFill>
              <a:latin typeface="+mn-ea"/>
            </a:endParaRPr>
          </a:p>
          <a:p>
            <a:pPr>
              <a:spcAft>
                <a:spcPts val="0"/>
              </a:spcAft>
            </a:pPr>
            <a:r>
              <a:rPr lang="ja-JP" altLang="en-US" sz="2200" dirty="0" smtClean="0">
                <a:solidFill>
                  <a:srgbClr val="965F16"/>
                </a:solidFill>
                <a:latin typeface="+mn-ea"/>
              </a:rPr>
              <a:t>　</a:t>
            </a:r>
            <a:endParaRPr lang="en-US" altLang="ja-JP" sz="2200" dirty="0" smtClean="0">
              <a:solidFill>
                <a:srgbClr val="965F16"/>
              </a:solidFill>
              <a:latin typeface="+mn-ea"/>
            </a:endParaRPr>
          </a:p>
          <a:p>
            <a:r>
              <a:rPr lang="ja-JP" altLang="en-US" sz="2200" dirty="0" smtClean="0">
                <a:solidFill>
                  <a:srgbClr val="965F16"/>
                </a:solidFill>
                <a:latin typeface="+mn-ea"/>
              </a:rPr>
              <a:t>○いわゆる展示やイベントを成り立たせるための作業の事</a:t>
            </a:r>
            <a:endParaRPr lang="en-US" altLang="ja-JP" sz="2200" dirty="0" smtClean="0">
              <a:solidFill>
                <a:srgbClr val="965F16"/>
              </a:solidFill>
              <a:latin typeface="+mn-ea"/>
            </a:endParaRPr>
          </a:p>
          <a:p>
            <a:r>
              <a:rPr lang="ja-JP" altLang="en-US" sz="2200" dirty="0">
                <a:solidFill>
                  <a:srgbClr val="965F16"/>
                </a:solidFill>
                <a:latin typeface="+mn-ea"/>
              </a:rPr>
              <a:t>　</a:t>
            </a:r>
            <a:r>
              <a:rPr lang="ja-JP" altLang="en-US" sz="2200" dirty="0" smtClean="0">
                <a:solidFill>
                  <a:srgbClr val="965F16"/>
                </a:solidFill>
                <a:latin typeface="+mn-ea"/>
              </a:rPr>
              <a:t>・そのための職業として「アートコーディネーター」が存在</a:t>
            </a:r>
            <a:endParaRPr lang="en-US" altLang="ja-JP" sz="2200" dirty="0" smtClean="0">
              <a:solidFill>
                <a:srgbClr val="965F16"/>
              </a:solidFill>
              <a:latin typeface="+mn-ea"/>
            </a:endParaRPr>
          </a:p>
          <a:p>
            <a:r>
              <a:rPr lang="ja-JP" altLang="en-US" sz="2200" dirty="0">
                <a:solidFill>
                  <a:srgbClr val="965F16"/>
                </a:solidFill>
                <a:latin typeface="+mn-ea"/>
              </a:rPr>
              <a:t>　</a:t>
            </a:r>
            <a:r>
              <a:rPr lang="ja-JP" altLang="en-US" sz="2200" dirty="0" smtClean="0">
                <a:solidFill>
                  <a:srgbClr val="965F16"/>
                </a:solidFill>
                <a:latin typeface="+mn-ea"/>
              </a:rPr>
              <a:t>・実際に筑波大学付属病院にも勤務中</a:t>
            </a:r>
            <a:endParaRPr lang="en-US" altLang="ja-JP" sz="2200" dirty="0" smtClean="0">
              <a:solidFill>
                <a:srgbClr val="965F16"/>
              </a:solidFill>
              <a:latin typeface="+mn-ea"/>
            </a:endParaRPr>
          </a:p>
          <a:p>
            <a:endParaRPr lang="en-US" altLang="ja-JP" sz="2200" dirty="0">
              <a:solidFill>
                <a:srgbClr val="965F16"/>
              </a:solidFill>
              <a:latin typeface="+mn-ea"/>
            </a:endParaRPr>
          </a:p>
          <a:p>
            <a:pPr algn="ctr"/>
            <a:r>
              <a:rPr lang="ja-JP" altLang="en-US" sz="2400" b="1" dirty="0" smtClean="0">
                <a:solidFill>
                  <a:srgbClr val="965F16"/>
                </a:solidFill>
                <a:latin typeface="+mn-ea"/>
              </a:rPr>
              <a:t>様々な主体が協働する中でそれらの関係を調整することが大事</a:t>
            </a:r>
            <a:endParaRPr lang="en-US" altLang="ja-JP" sz="2400" b="1" dirty="0" smtClean="0">
              <a:solidFill>
                <a:srgbClr val="965F16"/>
              </a:solidFill>
              <a:latin typeface="+mn-ea"/>
            </a:endParaRPr>
          </a:p>
        </p:txBody>
      </p:sp>
    </p:spTree>
    <p:extLst>
      <p:ext uri="{BB962C8B-B14F-4D97-AF65-F5344CB8AC3E}">
        <p14:creationId xmlns:p14="http://schemas.microsoft.com/office/powerpoint/2010/main" val="2419070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fontScale="90000"/>
          </a:bodyPr>
          <a:lstStyle/>
          <a:p>
            <a:r>
              <a:rPr kumimoji="1" lang="ja-JP" altLang="en-US" dirty="0" smtClean="0"/>
              <a:t>補足：芸術療法</a:t>
            </a:r>
            <a:r>
              <a:rPr kumimoji="1" lang="en-US" altLang="ja-JP" dirty="0" smtClean="0"/>
              <a:t/>
            </a:r>
            <a:br>
              <a:rPr kumimoji="1" lang="en-US" altLang="ja-JP" dirty="0" smtClean="0"/>
            </a:br>
            <a:r>
              <a:rPr kumimoji="1" lang="ja-JP" altLang="en-US" dirty="0" smtClean="0"/>
              <a:t>（</a:t>
            </a:r>
            <a:r>
              <a:rPr kumimoji="1" lang="ja-JP" altLang="en-US" dirty="0"/>
              <a:t>アートセラピー）</a:t>
            </a:r>
          </a:p>
        </p:txBody>
      </p:sp>
      <p:sp>
        <p:nvSpPr>
          <p:cNvPr id="4" name="コンテンツ プレースホルダー 3"/>
          <p:cNvSpPr>
            <a:spLocks noGrp="1"/>
          </p:cNvSpPr>
          <p:nvPr>
            <p:ph sz="half" idx="1"/>
          </p:nvPr>
        </p:nvSpPr>
        <p:spPr>
          <a:xfrm>
            <a:off x="628650" y="1825625"/>
            <a:ext cx="7886700" cy="3916269"/>
          </a:xfrm>
        </p:spPr>
        <p:txBody>
          <a:bodyPr/>
          <a:lstStyle/>
          <a:p>
            <a:r>
              <a:rPr kumimoji="1" lang="ja-JP" altLang="en-US" dirty="0">
                <a:solidFill>
                  <a:srgbClr val="965F16"/>
                </a:solidFill>
              </a:rPr>
              <a:t>日本ではあまり実践されていないが</a:t>
            </a:r>
            <a:r>
              <a:rPr kumimoji="1" lang="ja-JP" altLang="en-US" dirty="0" smtClean="0">
                <a:solidFill>
                  <a:srgbClr val="965F16"/>
                </a:solidFill>
              </a:rPr>
              <a:t>、</a:t>
            </a:r>
            <a:r>
              <a:rPr kumimoji="1" lang="en-US" altLang="ja-JP" dirty="0" smtClean="0">
                <a:solidFill>
                  <a:srgbClr val="965F16"/>
                </a:solidFill>
              </a:rPr>
              <a:t/>
            </a:r>
            <a:br>
              <a:rPr kumimoji="1" lang="en-US" altLang="ja-JP" dirty="0" smtClean="0">
                <a:solidFill>
                  <a:srgbClr val="965F16"/>
                </a:solidFill>
              </a:rPr>
            </a:br>
            <a:r>
              <a:rPr kumimoji="1" lang="ja-JP" altLang="en-US" dirty="0" smtClean="0">
                <a:solidFill>
                  <a:srgbClr val="965F16"/>
                </a:solidFill>
              </a:rPr>
              <a:t>海外</a:t>
            </a:r>
            <a:r>
              <a:rPr kumimoji="1" lang="ja-JP" altLang="en-US" dirty="0">
                <a:solidFill>
                  <a:srgbClr val="965F16"/>
                </a:solidFill>
              </a:rPr>
              <a:t>では現場に取り入れられている医学的手法。</a:t>
            </a:r>
            <a:endParaRPr kumimoji="1" lang="en-US" altLang="ja-JP" dirty="0">
              <a:solidFill>
                <a:srgbClr val="965F16"/>
              </a:solidFill>
            </a:endParaRPr>
          </a:p>
          <a:p>
            <a:r>
              <a:rPr lang="ja-JP" altLang="en-US" dirty="0">
                <a:solidFill>
                  <a:srgbClr val="965F16"/>
                </a:solidFill>
              </a:rPr>
              <a:t>心理疾患を対象に</a:t>
            </a:r>
            <a:r>
              <a:rPr lang="ja-JP" altLang="en-US" dirty="0" smtClean="0">
                <a:solidFill>
                  <a:srgbClr val="965F16"/>
                </a:solidFill>
              </a:rPr>
              <a:t>、</a:t>
            </a:r>
            <a:r>
              <a:rPr lang="en-US" altLang="ja-JP" dirty="0" smtClean="0">
                <a:solidFill>
                  <a:srgbClr val="965F16"/>
                </a:solidFill>
              </a:rPr>
              <a:t/>
            </a:r>
            <a:br>
              <a:rPr lang="en-US" altLang="ja-JP" dirty="0" smtClean="0">
                <a:solidFill>
                  <a:srgbClr val="965F16"/>
                </a:solidFill>
              </a:rPr>
            </a:br>
            <a:r>
              <a:rPr lang="ja-JP" altLang="en-US" dirty="0" smtClean="0">
                <a:solidFill>
                  <a:srgbClr val="965F16"/>
                </a:solidFill>
              </a:rPr>
              <a:t>芸術</a:t>
            </a:r>
            <a:r>
              <a:rPr lang="ja-JP" altLang="en-US" dirty="0">
                <a:solidFill>
                  <a:srgbClr val="965F16"/>
                </a:solidFill>
              </a:rPr>
              <a:t>による自己表現を通し治療を行う。</a:t>
            </a:r>
            <a:endParaRPr lang="en-US" altLang="ja-JP" dirty="0">
              <a:solidFill>
                <a:srgbClr val="965F16"/>
              </a:solidFill>
            </a:endParaRPr>
          </a:p>
          <a:p>
            <a:r>
              <a:rPr kumimoji="1" lang="ja-JP" altLang="en-US" dirty="0">
                <a:solidFill>
                  <a:srgbClr val="965F16"/>
                </a:solidFill>
              </a:rPr>
              <a:t>患者自体の技能の巧拙は治療に関わりはない</a:t>
            </a:r>
            <a:r>
              <a:rPr kumimoji="1" lang="ja-JP" altLang="en-US" dirty="0">
                <a:solidFill>
                  <a:schemeClr val="accent4">
                    <a:lumMod val="50000"/>
                  </a:schemeClr>
                </a:solidFill>
              </a:rPr>
              <a:t>。</a:t>
            </a:r>
          </a:p>
        </p:txBody>
      </p:sp>
    </p:spTree>
    <p:extLst>
      <p:ext uri="{BB962C8B-B14F-4D97-AF65-F5344CB8AC3E}">
        <p14:creationId xmlns:p14="http://schemas.microsoft.com/office/powerpoint/2010/main" val="1024032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効果：新治</a:t>
            </a:r>
            <a:endParaRPr kumimoji="1" lang="ja-JP" altLang="en-US" dirty="0"/>
          </a:p>
        </p:txBody>
      </p:sp>
      <p:sp>
        <p:nvSpPr>
          <p:cNvPr id="8" name="正方形/長方形 7"/>
          <p:cNvSpPr/>
          <p:nvPr/>
        </p:nvSpPr>
        <p:spPr>
          <a:xfrm>
            <a:off x="212271" y="1439056"/>
            <a:ext cx="8758465" cy="5157687"/>
          </a:xfrm>
          <a:prstGeom prst="rect">
            <a:avLst/>
          </a:prstGeom>
          <a:noFill/>
          <a:ln w="57150">
            <a:solidFill>
              <a:srgbClr val="FEC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u="sng" dirty="0" smtClean="0">
                <a:solidFill>
                  <a:srgbClr val="965F16"/>
                </a:solidFill>
              </a:rPr>
              <a:t>■引退した農家も活躍できる</a:t>
            </a:r>
            <a:endParaRPr lang="en-US" altLang="ja-JP" sz="2400" u="sng" dirty="0">
              <a:solidFill>
                <a:srgbClr val="965F16"/>
              </a:solidFill>
            </a:endParaRPr>
          </a:p>
          <a:p>
            <a:r>
              <a:rPr lang="ja-JP" altLang="en-US" sz="2400" dirty="0" smtClean="0">
                <a:solidFill>
                  <a:srgbClr val="965F16"/>
                </a:solidFill>
              </a:rPr>
              <a:t>　・高齢者の活躍の場の創出</a:t>
            </a:r>
            <a:endParaRPr lang="en-US" altLang="ja-JP" sz="2400" dirty="0" smtClean="0">
              <a:solidFill>
                <a:srgbClr val="965F16"/>
              </a:solidFill>
            </a:endParaRPr>
          </a:p>
          <a:p>
            <a:endParaRPr lang="en-US" altLang="ja-JP" sz="2400" dirty="0">
              <a:solidFill>
                <a:srgbClr val="965F16"/>
              </a:solidFill>
            </a:endParaRPr>
          </a:p>
          <a:p>
            <a:endParaRPr lang="en-US" altLang="ja-JP" sz="2400" dirty="0" smtClean="0">
              <a:solidFill>
                <a:srgbClr val="965F16"/>
              </a:solidFill>
            </a:endParaRPr>
          </a:p>
          <a:p>
            <a:r>
              <a:rPr lang="ja-JP" altLang="en-US" sz="2400" u="sng" dirty="0" smtClean="0">
                <a:solidFill>
                  <a:srgbClr val="965F16"/>
                </a:solidFill>
              </a:rPr>
              <a:t>■廃校舎、空き家、耕作放棄地などのストックの有効活用</a:t>
            </a:r>
            <a:endParaRPr lang="en-US" altLang="ja-JP" sz="2400" dirty="0" smtClean="0">
              <a:solidFill>
                <a:srgbClr val="965F16"/>
              </a:solidFill>
            </a:endParaRPr>
          </a:p>
          <a:p>
            <a:r>
              <a:rPr lang="ja-JP" altLang="en-US" sz="2400" dirty="0" smtClean="0">
                <a:solidFill>
                  <a:srgbClr val="965F16"/>
                </a:solidFill>
              </a:rPr>
              <a:t>　・景観の向上や防犯にも</a:t>
            </a:r>
            <a:endParaRPr lang="en-US" altLang="ja-JP" sz="2400" dirty="0" smtClean="0">
              <a:solidFill>
                <a:srgbClr val="965F16"/>
              </a:solidFill>
            </a:endParaRPr>
          </a:p>
          <a:p>
            <a:endParaRPr lang="en-US" altLang="ja-JP" sz="2400" dirty="0" smtClean="0">
              <a:solidFill>
                <a:srgbClr val="965F16"/>
              </a:solidFill>
            </a:endParaRPr>
          </a:p>
          <a:p>
            <a:endParaRPr lang="en-US" altLang="ja-JP" sz="2400" dirty="0">
              <a:solidFill>
                <a:srgbClr val="965F16"/>
              </a:solidFill>
            </a:endParaRPr>
          </a:p>
          <a:p>
            <a:r>
              <a:rPr lang="ja-JP" altLang="en-US" sz="2400" u="sng" dirty="0" smtClean="0">
                <a:solidFill>
                  <a:srgbClr val="965F16"/>
                </a:solidFill>
              </a:rPr>
              <a:t>■農業への興味を高める</a:t>
            </a:r>
            <a:endParaRPr lang="en-US" altLang="ja-JP" sz="2400" u="sng" dirty="0" smtClean="0">
              <a:solidFill>
                <a:srgbClr val="965F16"/>
              </a:solidFill>
            </a:endParaRPr>
          </a:p>
          <a:p>
            <a:r>
              <a:rPr lang="ja-JP" altLang="en-US" sz="2400" dirty="0" smtClean="0">
                <a:solidFill>
                  <a:srgbClr val="965F16"/>
                </a:solidFill>
              </a:rPr>
              <a:t>　・将来的には農業従事者の増加、</a:t>
            </a:r>
            <a:endParaRPr lang="en-US" altLang="ja-JP" sz="2400" dirty="0" smtClean="0">
              <a:solidFill>
                <a:srgbClr val="965F16"/>
              </a:solidFill>
            </a:endParaRPr>
          </a:p>
          <a:p>
            <a:r>
              <a:rPr lang="ja-JP" altLang="en-US" sz="2400" dirty="0">
                <a:solidFill>
                  <a:srgbClr val="965F16"/>
                </a:solidFill>
              </a:rPr>
              <a:t>　</a:t>
            </a:r>
            <a:r>
              <a:rPr lang="ja-JP" altLang="en-US" sz="2400" dirty="0" smtClean="0">
                <a:solidFill>
                  <a:srgbClr val="965F16"/>
                </a:solidFill>
              </a:rPr>
              <a:t>　後継者不足の解消</a:t>
            </a:r>
            <a:endParaRPr lang="en-US" altLang="ja-JP" sz="2400" dirty="0" smtClean="0">
              <a:solidFill>
                <a:srgbClr val="965F16"/>
              </a:solidFill>
            </a:endParaRPr>
          </a:p>
          <a:p>
            <a:endParaRPr lang="en-US" altLang="ja-JP" sz="2400" dirty="0">
              <a:solidFill>
                <a:srgbClr val="965F16"/>
              </a:solidFill>
            </a:endParaRP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2813" y="4524157"/>
            <a:ext cx="1800225" cy="1800225"/>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7762" y="1548593"/>
            <a:ext cx="1095375" cy="1785938"/>
          </a:xfrm>
          <a:prstGeom prst="rect">
            <a:avLst/>
          </a:prstGeom>
        </p:spPr>
      </p:pic>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600" y="1548593"/>
            <a:ext cx="1771650" cy="1745075"/>
          </a:xfrm>
          <a:prstGeom prst="rect">
            <a:avLst/>
          </a:prstGeom>
        </p:spPr>
      </p:pic>
    </p:spTree>
    <p:extLst>
      <p:ext uri="{BB962C8B-B14F-4D97-AF65-F5344CB8AC3E}">
        <p14:creationId xmlns:p14="http://schemas.microsoft.com/office/powerpoint/2010/main" val="35112177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効果：北部</a:t>
            </a:r>
            <a:endParaRPr kumimoji="1" lang="ja-JP" altLang="en-US" dirty="0"/>
          </a:p>
        </p:txBody>
      </p:sp>
      <p:sp>
        <p:nvSpPr>
          <p:cNvPr id="8" name="正方形/長方形 7"/>
          <p:cNvSpPr/>
          <p:nvPr/>
        </p:nvSpPr>
        <p:spPr>
          <a:xfrm>
            <a:off x="212271" y="1439056"/>
            <a:ext cx="8758465" cy="5157687"/>
          </a:xfrm>
          <a:prstGeom prst="rect">
            <a:avLst/>
          </a:prstGeom>
          <a:noFill/>
          <a:ln w="57150">
            <a:solidFill>
              <a:srgbClr val="FEC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u="sng" dirty="0" smtClean="0">
                <a:solidFill>
                  <a:srgbClr val="965F16"/>
                </a:solidFill>
              </a:rPr>
              <a:t>■地域住民</a:t>
            </a:r>
            <a:endParaRPr lang="en-US" altLang="ja-JP" sz="2400" u="sng" dirty="0" smtClean="0">
              <a:solidFill>
                <a:srgbClr val="965F16"/>
              </a:solidFill>
            </a:endParaRPr>
          </a:p>
          <a:p>
            <a:r>
              <a:rPr lang="ja-JP" altLang="en-US" sz="2400" dirty="0" smtClean="0">
                <a:solidFill>
                  <a:srgbClr val="965F16"/>
                </a:solidFill>
              </a:rPr>
              <a:t>　・交流のきっかけができる</a:t>
            </a:r>
            <a:endParaRPr lang="en-US" altLang="ja-JP" sz="2400" dirty="0" smtClean="0">
              <a:solidFill>
                <a:srgbClr val="965F16"/>
              </a:solidFill>
            </a:endParaRPr>
          </a:p>
          <a:p>
            <a:endParaRPr lang="en-US" altLang="ja-JP" sz="2400" dirty="0" smtClean="0">
              <a:solidFill>
                <a:srgbClr val="965F16"/>
              </a:solidFill>
            </a:endParaRPr>
          </a:p>
          <a:p>
            <a:r>
              <a:rPr lang="ja-JP" altLang="en-US" sz="2400" u="sng" dirty="0">
                <a:solidFill>
                  <a:srgbClr val="965F16"/>
                </a:solidFill>
              </a:rPr>
              <a:t>■患者</a:t>
            </a:r>
            <a:endParaRPr lang="en-US" altLang="ja-JP" sz="2400" u="sng" dirty="0" smtClean="0">
              <a:solidFill>
                <a:srgbClr val="965F16"/>
              </a:solidFill>
            </a:endParaRPr>
          </a:p>
          <a:p>
            <a:r>
              <a:rPr lang="ja-JP" altLang="en-US" sz="2400" dirty="0" smtClean="0">
                <a:solidFill>
                  <a:srgbClr val="965F16"/>
                </a:solidFill>
              </a:rPr>
              <a:t>　・自己表現の場を得られる</a:t>
            </a:r>
            <a:endParaRPr lang="en-US" altLang="ja-JP" sz="2400" dirty="0" smtClean="0">
              <a:solidFill>
                <a:srgbClr val="965F16"/>
              </a:solidFill>
            </a:endParaRPr>
          </a:p>
          <a:p>
            <a:r>
              <a:rPr lang="ja-JP" altLang="en-US" sz="2400" dirty="0" smtClean="0">
                <a:solidFill>
                  <a:srgbClr val="965F16"/>
                </a:solidFill>
              </a:rPr>
              <a:t>　・メンタルヘルスケア</a:t>
            </a:r>
            <a:endParaRPr lang="en-US" altLang="ja-JP" sz="2400" dirty="0" smtClean="0">
              <a:solidFill>
                <a:srgbClr val="965F16"/>
              </a:solidFill>
            </a:endParaRPr>
          </a:p>
          <a:p>
            <a:r>
              <a:rPr lang="ja-JP" altLang="en-US" sz="2400" dirty="0" smtClean="0">
                <a:solidFill>
                  <a:srgbClr val="965F16"/>
                </a:solidFill>
              </a:rPr>
              <a:t>　・社会参加にもつながる</a:t>
            </a:r>
            <a:endParaRPr lang="en-US" altLang="ja-JP" sz="2400" dirty="0" smtClean="0">
              <a:solidFill>
                <a:srgbClr val="965F16"/>
              </a:solidFill>
            </a:endParaRPr>
          </a:p>
          <a:p>
            <a:endParaRPr lang="en-US" altLang="ja-JP" sz="2400" dirty="0" smtClean="0">
              <a:solidFill>
                <a:srgbClr val="965F16"/>
              </a:solidFill>
            </a:endParaRPr>
          </a:p>
          <a:p>
            <a:r>
              <a:rPr lang="ja-JP" altLang="en-US" sz="2400" u="sng" dirty="0">
                <a:solidFill>
                  <a:srgbClr val="965F16"/>
                </a:solidFill>
              </a:rPr>
              <a:t>■病院</a:t>
            </a:r>
            <a:endParaRPr lang="en-US" altLang="ja-JP" sz="2400" u="sng" dirty="0" smtClean="0">
              <a:solidFill>
                <a:srgbClr val="965F16"/>
              </a:solidFill>
            </a:endParaRPr>
          </a:p>
          <a:p>
            <a:r>
              <a:rPr lang="ja-JP" altLang="en-US" sz="2400" dirty="0" smtClean="0">
                <a:solidFill>
                  <a:srgbClr val="965F16"/>
                </a:solidFill>
              </a:rPr>
              <a:t>　・芸術療法の実践</a:t>
            </a:r>
            <a:endParaRPr lang="en-US" altLang="ja-JP" sz="2400" dirty="0" smtClean="0">
              <a:solidFill>
                <a:srgbClr val="965F16"/>
              </a:solidFill>
            </a:endParaRPr>
          </a:p>
          <a:p>
            <a:r>
              <a:rPr lang="ja-JP" altLang="en-US" sz="2400" dirty="0" smtClean="0">
                <a:solidFill>
                  <a:srgbClr val="965F16"/>
                </a:solidFill>
              </a:rPr>
              <a:t>　・地域に親しまれる病院に</a:t>
            </a:r>
            <a:endParaRPr lang="en-US" altLang="ja-JP" sz="2400" dirty="0" smtClean="0">
              <a:solidFill>
                <a:srgbClr val="965F16"/>
              </a:solidFill>
            </a:endParaRPr>
          </a:p>
          <a:p>
            <a:r>
              <a:rPr lang="ja-JP" altLang="en-US" sz="2400" dirty="0" smtClean="0">
                <a:solidFill>
                  <a:srgbClr val="965F16"/>
                </a:solidFill>
              </a:rPr>
              <a:t>　・メディカル・エコタウン実現の一助に</a:t>
            </a:r>
            <a:endParaRPr lang="en-US" altLang="ja-JP" sz="2400" dirty="0">
              <a:solidFill>
                <a:srgbClr val="965F16"/>
              </a:solidFill>
            </a:endParaRPr>
          </a:p>
        </p:txBody>
      </p:sp>
    </p:spTree>
    <p:extLst>
      <p:ext uri="{BB962C8B-B14F-4D97-AF65-F5344CB8AC3E}">
        <p14:creationId xmlns:p14="http://schemas.microsoft.com/office/powerpoint/2010/main" val="6991105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rgbClr val="965F16"/>
                </a:solidFill>
              </a:rPr>
              <a:t>各地区提案</a:t>
            </a:r>
            <a:endParaRPr kumimoji="1" lang="ja-JP" altLang="en-US" dirty="0">
              <a:solidFill>
                <a:srgbClr val="965F16"/>
              </a:solidFill>
            </a:endParaRPr>
          </a:p>
        </p:txBody>
      </p:sp>
      <p:sp>
        <p:nvSpPr>
          <p:cNvPr id="3" name="テキス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80258536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効果：南部</a:t>
            </a:r>
            <a:endParaRPr kumimoji="1" lang="ja-JP" altLang="en-US" dirty="0"/>
          </a:p>
        </p:txBody>
      </p:sp>
      <p:sp>
        <p:nvSpPr>
          <p:cNvPr id="8" name="正方形/長方形 7"/>
          <p:cNvSpPr/>
          <p:nvPr/>
        </p:nvSpPr>
        <p:spPr>
          <a:xfrm>
            <a:off x="212271" y="1439056"/>
            <a:ext cx="8758465" cy="5157687"/>
          </a:xfrm>
          <a:prstGeom prst="rect">
            <a:avLst/>
          </a:prstGeom>
          <a:noFill/>
          <a:ln w="57150">
            <a:solidFill>
              <a:srgbClr val="FEC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u="sng" dirty="0" smtClean="0">
                <a:solidFill>
                  <a:srgbClr val="965F16"/>
                </a:solidFill>
              </a:rPr>
              <a:t>■昼間人</a:t>
            </a:r>
            <a:r>
              <a:rPr lang="ja-JP" altLang="en-US" sz="2400" u="sng" dirty="0">
                <a:solidFill>
                  <a:srgbClr val="965F16"/>
                </a:solidFill>
              </a:rPr>
              <a:t>が</a:t>
            </a:r>
            <a:r>
              <a:rPr lang="ja-JP" altLang="en-US" sz="2400" u="sng" dirty="0" smtClean="0">
                <a:solidFill>
                  <a:srgbClr val="965F16"/>
                </a:solidFill>
              </a:rPr>
              <a:t>集</a:t>
            </a:r>
            <a:r>
              <a:rPr lang="ja-JP" altLang="en-US" sz="2400" u="sng" dirty="0">
                <a:solidFill>
                  <a:srgbClr val="965F16"/>
                </a:solidFill>
              </a:rPr>
              <a:t>会所に</a:t>
            </a:r>
            <a:r>
              <a:rPr lang="ja-JP" altLang="en-US" sz="2400" u="sng" dirty="0" smtClean="0">
                <a:solidFill>
                  <a:srgbClr val="965F16"/>
                </a:solidFill>
              </a:rPr>
              <a:t>集まる</a:t>
            </a:r>
            <a:endParaRPr lang="en-US" altLang="ja-JP" sz="2400" u="sng" dirty="0" smtClean="0">
              <a:solidFill>
                <a:srgbClr val="965F16"/>
              </a:solidFill>
            </a:endParaRPr>
          </a:p>
          <a:p>
            <a:r>
              <a:rPr lang="ja-JP" altLang="en-US" sz="2400" dirty="0">
                <a:solidFill>
                  <a:srgbClr val="965F16"/>
                </a:solidFill>
              </a:rPr>
              <a:t>　</a:t>
            </a:r>
            <a:r>
              <a:rPr lang="ja-JP" altLang="en-US" sz="2400" dirty="0" smtClean="0">
                <a:solidFill>
                  <a:srgbClr val="965F16"/>
                </a:solidFill>
              </a:rPr>
              <a:t>・高齢者の孤立を減らす</a:t>
            </a:r>
            <a:endParaRPr lang="en-US" altLang="ja-JP" sz="2400" dirty="0">
              <a:solidFill>
                <a:srgbClr val="965F16"/>
              </a:solidFill>
            </a:endParaRPr>
          </a:p>
          <a:p>
            <a:r>
              <a:rPr lang="ja-JP" altLang="en-US" sz="2400" dirty="0" smtClean="0">
                <a:solidFill>
                  <a:srgbClr val="965F16"/>
                </a:solidFill>
              </a:rPr>
              <a:t>　・集</a:t>
            </a:r>
            <a:r>
              <a:rPr lang="ja-JP" altLang="en-US" sz="2400" dirty="0">
                <a:solidFill>
                  <a:srgbClr val="965F16"/>
                </a:solidFill>
              </a:rPr>
              <a:t>会所まで出かけることが、体力・健康維持にもつながる</a:t>
            </a:r>
            <a:endParaRPr lang="en-US" altLang="ja-JP" sz="2400" dirty="0">
              <a:solidFill>
                <a:srgbClr val="965F16"/>
              </a:solidFill>
            </a:endParaRPr>
          </a:p>
          <a:p>
            <a:endParaRPr lang="en-US" altLang="ja-JP" sz="2400" dirty="0">
              <a:solidFill>
                <a:srgbClr val="965F16"/>
              </a:solidFill>
            </a:endParaRPr>
          </a:p>
          <a:p>
            <a:r>
              <a:rPr lang="ja-JP" altLang="en-US" sz="2400" u="sng" dirty="0" smtClean="0">
                <a:solidFill>
                  <a:srgbClr val="965F16"/>
                </a:solidFill>
              </a:rPr>
              <a:t>■駅直結の屋上公園</a:t>
            </a:r>
            <a:endParaRPr lang="en-US" altLang="ja-JP" sz="2400" u="sng" dirty="0" smtClean="0">
              <a:solidFill>
                <a:srgbClr val="965F16"/>
              </a:solidFill>
            </a:endParaRPr>
          </a:p>
          <a:p>
            <a:r>
              <a:rPr lang="ja-JP" altLang="en-US" sz="2400" dirty="0" smtClean="0">
                <a:solidFill>
                  <a:srgbClr val="965F16"/>
                </a:solidFill>
              </a:rPr>
              <a:t>　・アクセスが良いので、利用される</a:t>
            </a:r>
            <a:endParaRPr lang="en-US" altLang="ja-JP" sz="2400" dirty="0">
              <a:solidFill>
                <a:srgbClr val="965F16"/>
              </a:solidFill>
            </a:endParaRPr>
          </a:p>
          <a:p>
            <a:endParaRPr lang="en-US" altLang="ja-JP" sz="2400" dirty="0">
              <a:solidFill>
                <a:srgbClr val="965F16"/>
              </a:solidFill>
            </a:endParaRPr>
          </a:p>
          <a:p>
            <a:r>
              <a:rPr lang="ja-JP" altLang="en-US" sz="2400" u="sng" dirty="0">
                <a:solidFill>
                  <a:srgbClr val="965F16"/>
                </a:solidFill>
              </a:rPr>
              <a:t>■</a:t>
            </a:r>
            <a:r>
              <a:rPr lang="ja-JP" altLang="en-US" sz="2400" u="sng" dirty="0" smtClean="0">
                <a:solidFill>
                  <a:srgbClr val="965F16"/>
                </a:solidFill>
              </a:rPr>
              <a:t>駅前</a:t>
            </a:r>
            <a:r>
              <a:rPr lang="ja-JP" altLang="en-US" sz="2400" u="sng" dirty="0">
                <a:solidFill>
                  <a:srgbClr val="965F16"/>
                </a:solidFill>
              </a:rPr>
              <a:t>に人が</a:t>
            </a:r>
            <a:r>
              <a:rPr lang="ja-JP" altLang="en-US" sz="2400" u="sng" dirty="0" smtClean="0">
                <a:solidFill>
                  <a:srgbClr val="965F16"/>
                </a:solidFill>
              </a:rPr>
              <a:t>集まる</a:t>
            </a:r>
            <a:endParaRPr lang="en-US" altLang="ja-JP" sz="2400" u="sng" dirty="0">
              <a:solidFill>
                <a:srgbClr val="965F16"/>
              </a:solidFill>
            </a:endParaRPr>
          </a:p>
          <a:p>
            <a:r>
              <a:rPr lang="ja-JP" altLang="en-US" sz="2400" dirty="0">
                <a:solidFill>
                  <a:srgbClr val="965F16"/>
                </a:solidFill>
              </a:rPr>
              <a:t>　</a:t>
            </a:r>
            <a:r>
              <a:rPr lang="ja-JP" altLang="en-US" sz="2400" dirty="0" smtClean="0">
                <a:solidFill>
                  <a:srgbClr val="965F16"/>
                </a:solidFill>
              </a:rPr>
              <a:t>・駅前の店舗の活性化につながる</a:t>
            </a:r>
            <a:endParaRPr lang="en-US" altLang="ja-JP" sz="2400" dirty="0">
              <a:solidFill>
                <a:srgbClr val="965F16"/>
              </a:solidFill>
            </a:endParaRPr>
          </a:p>
          <a:p>
            <a:r>
              <a:rPr lang="ja-JP" altLang="en-US" sz="2400" dirty="0" smtClean="0">
                <a:solidFill>
                  <a:srgbClr val="965F16"/>
                </a:solidFill>
              </a:rPr>
              <a:t>　・監視力の強化（防犯）</a:t>
            </a:r>
            <a:endParaRPr lang="en-US" altLang="ja-JP" sz="2400" dirty="0" smtClean="0">
              <a:solidFill>
                <a:srgbClr val="965F16"/>
              </a:solidFill>
            </a:endParaRPr>
          </a:p>
        </p:txBody>
      </p:sp>
    </p:spTree>
    <p:extLst>
      <p:ext uri="{BB962C8B-B14F-4D97-AF65-F5344CB8AC3E}">
        <p14:creationId xmlns:p14="http://schemas.microsoft.com/office/powerpoint/2010/main" val="41804782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図 14"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2920" y="0"/>
            <a:ext cx="4934661" cy="8441754"/>
          </a:xfrm>
          <a:prstGeom prst="rect">
            <a:avLst/>
          </a:prstGeom>
          <a:scene3d>
            <a:camera prst="orthographicFront">
              <a:rot lat="0" lon="0" rev="5400000"/>
            </a:camera>
            <a:lightRig rig="threePt" dir="t"/>
          </a:scene3d>
        </p:spPr>
      </p:pic>
      <p:sp>
        <p:nvSpPr>
          <p:cNvPr id="2" name="タイトル 1"/>
          <p:cNvSpPr>
            <a:spLocks noGrp="1"/>
          </p:cNvSpPr>
          <p:nvPr>
            <p:ph type="title"/>
          </p:nvPr>
        </p:nvSpPr>
        <p:spPr/>
        <p:txBody>
          <a:bodyPr/>
          <a:lstStyle/>
          <a:p>
            <a:r>
              <a:rPr lang="ja-JP" altLang="en-US" dirty="0" smtClean="0"/>
              <a:t>効果：霞ヶ浦</a:t>
            </a:r>
            <a:endParaRPr kumimoji="1" lang="ja-JP" altLang="en-US" dirty="0"/>
          </a:p>
        </p:txBody>
      </p:sp>
      <p:sp>
        <p:nvSpPr>
          <p:cNvPr id="16" name="フローチャート: 処理 15"/>
          <p:cNvSpPr/>
          <p:nvPr/>
        </p:nvSpPr>
        <p:spPr>
          <a:xfrm rot="21296144">
            <a:off x="3152423" y="3809158"/>
            <a:ext cx="1260000" cy="144000"/>
          </a:xfrm>
          <a:prstGeom prst="flowChartProcess">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ローチャート: 処理 18"/>
          <p:cNvSpPr/>
          <p:nvPr/>
        </p:nvSpPr>
        <p:spPr>
          <a:xfrm rot="20660735">
            <a:off x="1888179" y="4044779"/>
            <a:ext cx="1296000" cy="144000"/>
          </a:xfrm>
          <a:prstGeom prst="flowChartProcess">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ローチャート: 処理 20"/>
          <p:cNvSpPr/>
          <p:nvPr/>
        </p:nvSpPr>
        <p:spPr>
          <a:xfrm rot="18355934">
            <a:off x="1282105" y="4532720"/>
            <a:ext cx="846000" cy="144000"/>
          </a:xfrm>
          <a:prstGeom prst="flowChartProcess">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ローチャート: 処理 21"/>
          <p:cNvSpPr/>
          <p:nvPr/>
        </p:nvSpPr>
        <p:spPr>
          <a:xfrm rot="2798801">
            <a:off x="4265627" y="3875225"/>
            <a:ext cx="396000" cy="144000"/>
          </a:xfrm>
          <a:prstGeom prst="flowChartProcess">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弦 26"/>
          <p:cNvSpPr/>
          <p:nvPr/>
        </p:nvSpPr>
        <p:spPr>
          <a:xfrm rot="5733450">
            <a:off x="1962369" y="3360658"/>
            <a:ext cx="1104353" cy="1118032"/>
          </a:xfrm>
          <a:prstGeom prst="chord">
            <a:avLst>
              <a:gd name="adj1" fmla="val 3294652"/>
              <a:gd name="adj2" fmla="val 1577228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正方形/長方形 29"/>
          <p:cNvSpPr/>
          <p:nvPr/>
        </p:nvSpPr>
        <p:spPr>
          <a:xfrm rot="669476">
            <a:off x="1918686" y="3802411"/>
            <a:ext cx="156419" cy="530759"/>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rot="19014319">
            <a:off x="2957548" y="3596175"/>
            <a:ext cx="160703" cy="392236"/>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円/楕円 2"/>
          <p:cNvSpPr/>
          <p:nvPr/>
        </p:nvSpPr>
        <p:spPr>
          <a:xfrm>
            <a:off x="4275347" y="3792292"/>
            <a:ext cx="3013521" cy="1402706"/>
          </a:xfrm>
          <a:prstGeom prst="ellipse">
            <a:avLst/>
          </a:prstGeom>
          <a:noFill/>
          <a:ln w="76200">
            <a:solidFill>
              <a:srgbClr val="FEC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1172375" y="1867013"/>
            <a:ext cx="6955750" cy="1846659"/>
          </a:xfrm>
          <a:prstGeom prst="rect">
            <a:avLst/>
          </a:prstGeom>
          <a:noFill/>
        </p:spPr>
        <p:txBody>
          <a:bodyPr wrap="none" rtlCol="0">
            <a:spAutoFit/>
          </a:bodyPr>
          <a:lstStyle/>
          <a:p>
            <a:r>
              <a:rPr lang="ja-JP" altLang="en-US" sz="2400" dirty="0">
                <a:solidFill>
                  <a:schemeClr val="bg1"/>
                </a:solidFill>
              </a:rPr>
              <a:t>水質浄化の役目を担う</a:t>
            </a:r>
            <a:r>
              <a:rPr lang="ja-JP" altLang="en-US" sz="2400" dirty="0">
                <a:solidFill>
                  <a:srgbClr val="FEC06E"/>
                </a:solidFill>
              </a:rPr>
              <a:t>水生植物園</a:t>
            </a:r>
            <a:r>
              <a:rPr lang="ja-JP" altLang="en-US" sz="2400" dirty="0">
                <a:solidFill>
                  <a:schemeClr val="bg1"/>
                </a:solidFill>
              </a:rPr>
              <a:t>の来園者が増加</a:t>
            </a:r>
            <a:endParaRPr lang="en-US" altLang="ja-JP" sz="2400" dirty="0">
              <a:solidFill>
                <a:schemeClr val="bg1"/>
              </a:solidFill>
            </a:endParaRPr>
          </a:p>
          <a:p>
            <a:r>
              <a:rPr lang="ja-JP" altLang="en-US" sz="2400" dirty="0">
                <a:solidFill>
                  <a:schemeClr val="bg1"/>
                </a:solidFill>
              </a:rPr>
              <a:t>　　　→霞ヶ浦の水質改善に興味を持つ</a:t>
            </a:r>
            <a:endParaRPr lang="en-US" altLang="ja-JP" sz="2400" dirty="0">
              <a:solidFill>
                <a:schemeClr val="bg1"/>
              </a:solidFill>
            </a:endParaRPr>
          </a:p>
          <a:p>
            <a:r>
              <a:rPr lang="ja-JP" altLang="en-US" sz="2400" dirty="0">
                <a:solidFill>
                  <a:schemeClr val="bg1"/>
                </a:solidFill>
              </a:rPr>
              <a:t>　　　　→市民からの働きかけが活発になる</a:t>
            </a:r>
            <a:endParaRPr lang="en-US" altLang="ja-JP" sz="2400" dirty="0">
              <a:solidFill>
                <a:schemeClr val="bg1"/>
              </a:solidFill>
            </a:endParaRPr>
          </a:p>
          <a:p>
            <a:r>
              <a:rPr lang="ja-JP" altLang="en-US" sz="2400" dirty="0">
                <a:solidFill>
                  <a:schemeClr val="bg1"/>
                </a:solidFill>
              </a:rPr>
              <a:t>　　　　　→将来的に霞ケ浦の水質浄化に</a:t>
            </a:r>
            <a:endParaRPr lang="en-US" altLang="ja-JP" sz="2400" dirty="0">
              <a:solidFill>
                <a:schemeClr val="bg1"/>
              </a:solidFill>
            </a:endParaRPr>
          </a:p>
          <a:p>
            <a:endParaRPr kumimoji="1" lang="ja-JP" altLang="en-US" dirty="0"/>
          </a:p>
        </p:txBody>
      </p:sp>
      <p:sp>
        <p:nvSpPr>
          <p:cNvPr id="5" name="正方形/長方形 4"/>
          <p:cNvSpPr/>
          <p:nvPr/>
        </p:nvSpPr>
        <p:spPr>
          <a:xfrm>
            <a:off x="371211" y="1329976"/>
            <a:ext cx="3877985" cy="461665"/>
          </a:xfrm>
          <a:prstGeom prst="rect">
            <a:avLst/>
          </a:prstGeom>
        </p:spPr>
        <p:txBody>
          <a:bodyPr wrap="none">
            <a:spAutoFit/>
          </a:bodyPr>
          <a:lstStyle/>
          <a:p>
            <a:r>
              <a:rPr lang="ja-JP" altLang="en-US" sz="2400" u="sng" dirty="0">
                <a:solidFill>
                  <a:srgbClr val="965F16"/>
                </a:solidFill>
              </a:rPr>
              <a:t>■公園内施設への波及効果</a:t>
            </a:r>
            <a:endParaRPr lang="en-US" altLang="ja-JP" sz="2400" u="sng" dirty="0">
              <a:solidFill>
                <a:srgbClr val="965F16"/>
              </a:solidFill>
            </a:endParaRPr>
          </a:p>
        </p:txBody>
      </p:sp>
    </p:spTree>
    <p:extLst>
      <p:ext uri="{BB962C8B-B14F-4D97-AF65-F5344CB8AC3E}">
        <p14:creationId xmlns:p14="http://schemas.microsoft.com/office/powerpoint/2010/main" val="343165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3"/>
          </p:nvPr>
        </p:nvSpPr>
        <p:spPr/>
        <p:txBody>
          <a:bodyPr/>
          <a:lstStyle/>
          <a:p>
            <a:pPr marL="0" lvl="0" indent="0" defTabSz="457200">
              <a:lnSpc>
                <a:spcPct val="100000"/>
              </a:lnSpc>
              <a:spcBef>
                <a:spcPts val="0"/>
              </a:spcBef>
              <a:buNone/>
            </a:pPr>
            <a:r>
              <a:rPr kumimoji="0" lang="ja-JP" altLang="en-US" sz="3200" dirty="0" smtClean="0">
                <a:solidFill>
                  <a:srgbClr val="965F16"/>
                </a:solidFill>
              </a:rPr>
              <a:t>「愛着のもてるまち」土浦を目指す</a:t>
            </a:r>
            <a:endParaRPr kumimoji="1" lang="ja-JP" altLang="en-US" dirty="0"/>
          </a:p>
        </p:txBody>
      </p:sp>
      <p:sp>
        <p:nvSpPr>
          <p:cNvPr id="6" name="角丸四角形 5"/>
          <p:cNvSpPr/>
          <p:nvPr/>
        </p:nvSpPr>
        <p:spPr>
          <a:xfrm>
            <a:off x="336550" y="1894682"/>
            <a:ext cx="1307940" cy="567159"/>
          </a:xfrm>
          <a:prstGeom prst="roundRect">
            <a:avLst/>
          </a:prstGeom>
          <a:solidFill>
            <a:srgbClr val="ED77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中央地区</a:t>
            </a:r>
            <a:endParaRPr kumimoji="1" lang="ja-JP" altLang="en-US" dirty="0"/>
          </a:p>
        </p:txBody>
      </p:sp>
      <p:sp>
        <p:nvSpPr>
          <p:cNvPr id="7" name="角丸四角形 6"/>
          <p:cNvSpPr/>
          <p:nvPr/>
        </p:nvSpPr>
        <p:spPr>
          <a:xfrm>
            <a:off x="336550" y="3506282"/>
            <a:ext cx="1307940" cy="56715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北部</a:t>
            </a:r>
            <a:r>
              <a:rPr kumimoji="1" lang="ja-JP" altLang="en-US" dirty="0" smtClean="0"/>
              <a:t>地区</a:t>
            </a:r>
            <a:endParaRPr kumimoji="1" lang="ja-JP" altLang="en-US" dirty="0"/>
          </a:p>
        </p:txBody>
      </p:sp>
      <p:sp>
        <p:nvSpPr>
          <p:cNvPr id="8" name="角丸四角形 7"/>
          <p:cNvSpPr/>
          <p:nvPr/>
        </p:nvSpPr>
        <p:spPr>
          <a:xfrm>
            <a:off x="336550" y="2700482"/>
            <a:ext cx="1307940" cy="567159"/>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新治地区</a:t>
            </a:r>
            <a:endParaRPr kumimoji="1" lang="ja-JP" altLang="en-US" dirty="0"/>
          </a:p>
        </p:txBody>
      </p:sp>
      <p:sp>
        <p:nvSpPr>
          <p:cNvPr id="9" name="角丸四角形 8"/>
          <p:cNvSpPr/>
          <p:nvPr/>
        </p:nvSpPr>
        <p:spPr>
          <a:xfrm>
            <a:off x="336550" y="4312082"/>
            <a:ext cx="1307940" cy="567159"/>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965F16"/>
                </a:solidFill>
              </a:rPr>
              <a:t>南部</a:t>
            </a:r>
            <a:r>
              <a:rPr kumimoji="1" lang="ja-JP" altLang="en-US" dirty="0" smtClean="0">
                <a:solidFill>
                  <a:srgbClr val="965F16"/>
                </a:solidFill>
              </a:rPr>
              <a:t>地区</a:t>
            </a:r>
            <a:endParaRPr kumimoji="1" lang="ja-JP" altLang="en-US" dirty="0">
              <a:solidFill>
                <a:srgbClr val="965F16"/>
              </a:solidFill>
            </a:endParaRPr>
          </a:p>
        </p:txBody>
      </p:sp>
      <p:sp>
        <p:nvSpPr>
          <p:cNvPr id="10" name="角丸四角形 9"/>
          <p:cNvSpPr/>
          <p:nvPr/>
        </p:nvSpPr>
        <p:spPr>
          <a:xfrm>
            <a:off x="336550" y="5117882"/>
            <a:ext cx="1307940" cy="56715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霞ヶ浦</a:t>
            </a:r>
            <a:endParaRPr kumimoji="1" lang="ja-JP" altLang="en-US" dirty="0"/>
          </a:p>
        </p:txBody>
      </p:sp>
      <p:sp>
        <p:nvSpPr>
          <p:cNvPr id="12" name="タイトル 1"/>
          <p:cNvSpPr>
            <a:spLocks noGrp="1"/>
          </p:cNvSpPr>
          <p:nvPr>
            <p:ph type="title"/>
          </p:nvPr>
        </p:nvSpPr>
        <p:spPr>
          <a:xfrm>
            <a:off x="628650" y="307254"/>
            <a:ext cx="7886700" cy="841882"/>
          </a:xfrm>
        </p:spPr>
        <p:txBody>
          <a:bodyPr>
            <a:normAutofit/>
          </a:bodyPr>
          <a:lstStyle/>
          <a:p>
            <a:r>
              <a:rPr kumimoji="1" lang="ja-JP" altLang="en-US" sz="4000" dirty="0" smtClean="0"/>
              <a:t>提案のまとめ</a:t>
            </a:r>
            <a:endParaRPr kumimoji="1" lang="ja-JP" altLang="en-US" sz="4000" dirty="0"/>
          </a:p>
        </p:txBody>
      </p:sp>
      <p:sp>
        <p:nvSpPr>
          <p:cNvPr id="13" name="正方形/長方形 12"/>
          <p:cNvSpPr/>
          <p:nvPr/>
        </p:nvSpPr>
        <p:spPr>
          <a:xfrm>
            <a:off x="1543555" y="1894682"/>
            <a:ext cx="3770567" cy="552842"/>
          </a:xfrm>
          <a:prstGeom prst="rect">
            <a:avLst/>
          </a:prstGeom>
          <a:noFill/>
          <a:ln>
            <a:solidFill>
              <a:srgbClr val="ED77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rgbClr val="965F16"/>
                </a:solidFill>
              </a:rPr>
              <a:t>にぎわいで愛着のもてる商店街</a:t>
            </a:r>
            <a:endParaRPr kumimoji="1" lang="ja-JP" altLang="en-US" dirty="0">
              <a:solidFill>
                <a:srgbClr val="965F16"/>
              </a:solidFill>
            </a:endParaRPr>
          </a:p>
        </p:txBody>
      </p:sp>
      <p:sp>
        <p:nvSpPr>
          <p:cNvPr id="14" name="正方形/長方形 13"/>
          <p:cNvSpPr/>
          <p:nvPr/>
        </p:nvSpPr>
        <p:spPr>
          <a:xfrm>
            <a:off x="1543555" y="2700481"/>
            <a:ext cx="3770567" cy="53852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rgbClr val="965F16"/>
                </a:solidFill>
              </a:rPr>
              <a:t>自然とふれあい・学びの学校</a:t>
            </a:r>
            <a:endParaRPr kumimoji="1" lang="ja-JP" altLang="en-US" dirty="0">
              <a:solidFill>
                <a:srgbClr val="965F16"/>
              </a:solidFill>
            </a:endParaRPr>
          </a:p>
        </p:txBody>
      </p:sp>
      <p:sp>
        <p:nvSpPr>
          <p:cNvPr id="15" name="正方形/長方形 14"/>
          <p:cNvSpPr/>
          <p:nvPr/>
        </p:nvSpPr>
        <p:spPr>
          <a:xfrm>
            <a:off x="1543554" y="3519002"/>
            <a:ext cx="3770567" cy="538525"/>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ja-JP" altLang="en-US" dirty="0" smtClean="0">
                <a:solidFill>
                  <a:srgbClr val="965F16"/>
                </a:solidFill>
              </a:rPr>
              <a:t>交流</a:t>
            </a:r>
            <a:r>
              <a:rPr kumimoji="1" lang="ja-JP" altLang="en-US" dirty="0">
                <a:solidFill>
                  <a:srgbClr val="965F16"/>
                </a:solidFill>
              </a:rPr>
              <a:t>拠点としての</a:t>
            </a:r>
            <a:r>
              <a:rPr kumimoji="1" lang="ja-JP" altLang="en-US" dirty="0" smtClean="0">
                <a:solidFill>
                  <a:srgbClr val="965F16"/>
                </a:solidFill>
              </a:rPr>
              <a:t>病院</a:t>
            </a:r>
            <a:endParaRPr kumimoji="1" lang="ja-JP" altLang="en-US" dirty="0">
              <a:solidFill>
                <a:srgbClr val="965F16"/>
              </a:solidFill>
            </a:endParaRPr>
          </a:p>
        </p:txBody>
      </p:sp>
      <p:sp>
        <p:nvSpPr>
          <p:cNvPr id="16" name="正方形/長方形 15"/>
          <p:cNvSpPr/>
          <p:nvPr/>
        </p:nvSpPr>
        <p:spPr>
          <a:xfrm>
            <a:off x="1543554" y="4326398"/>
            <a:ext cx="3770567" cy="538525"/>
          </a:xfrm>
          <a:prstGeom prst="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rgbClr val="965F16"/>
                </a:solidFill>
              </a:rPr>
              <a:t>安心できるコミュニティ形成の場</a:t>
            </a:r>
            <a:endParaRPr kumimoji="1" lang="ja-JP" altLang="en-US" dirty="0">
              <a:solidFill>
                <a:srgbClr val="965F16"/>
              </a:solidFill>
            </a:endParaRPr>
          </a:p>
        </p:txBody>
      </p:sp>
      <p:sp>
        <p:nvSpPr>
          <p:cNvPr id="17" name="正方形/長方形 16"/>
          <p:cNvSpPr/>
          <p:nvPr/>
        </p:nvSpPr>
        <p:spPr>
          <a:xfrm>
            <a:off x="1543553" y="5132198"/>
            <a:ext cx="3770567" cy="538525"/>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rgbClr val="965F16"/>
                </a:solidFill>
              </a:rPr>
              <a:t>近くて「近い」霞ヶ浦へ</a:t>
            </a:r>
            <a:endParaRPr kumimoji="1" lang="ja-JP" altLang="en-US" dirty="0">
              <a:solidFill>
                <a:srgbClr val="965F16"/>
              </a:solidFill>
            </a:endParaRPr>
          </a:p>
        </p:txBody>
      </p:sp>
      <p:sp>
        <p:nvSpPr>
          <p:cNvPr id="22" name="テキスト ボックス 21"/>
          <p:cNvSpPr txBox="1"/>
          <p:nvPr/>
        </p:nvSpPr>
        <p:spPr>
          <a:xfrm>
            <a:off x="2874838" y="1404382"/>
            <a:ext cx="1107996" cy="461665"/>
          </a:xfrm>
          <a:prstGeom prst="rect">
            <a:avLst/>
          </a:prstGeom>
          <a:noFill/>
        </p:spPr>
        <p:txBody>
          <a:bodyPr wrap="none" rtlCol="0">
            <a:spAutoFit/>
          </a:bodyPr>
          <a:lstStyle/>
          <a:p>
            <a:r>
              <a:rPr kumimoji="1" lang="ja-JP" altLang="en-US" sz="2400" b="1" dirty="0" smtClean="0">
                <a:solidFill>
                  <a:srgbClr val="965F16"/>
                </a:solidFill>
              </a:rPr>
              <a:t>テーマ</a:t>
            </a:r>
            <a:endParaRPr kumimoji="1" lang="ja-JP" altLang="en-US" sz="2400" b="1" dirty="0">
              <a:solidFill>
                <a:srgbClr val="965F16"/>
              </a:solidFill>
            </a:endParaRPr>
          </a:p>
        </p:txBody>
      </p:sp>
      <p:sp>
        <p:nvSpPr>
          <p:cNvPr id="23" name="テキスト ボックス 22"/>
          <p:cNvSpPr txBox="1"/>
          <p:nvPr/>
        </p:nvSpPr>
        <p:spPr>
          <a:xfrm>
            <a:off x="6779091" y="1382256"/>
            <a:ext cx="800219" cy="461665"/>
          </a:xfrm>
          <a:prstGeom prst="rect">
            <a:avLst/>
          </a:prstGeom>
          <a:noFill/>
        </p:spPr>
        <p:txBody>
          <a:bodyPr wrap="none" rtlCol="0">
            <a:spAutoFit/>
          </a:bodyPr>
          <a:lstStyle/>
          <a:p>
            <a:r>
              <a:rPr kumimoji="1" lang="ja-JP" altLang="en-US" sz="2400" b="1" dirty="0" smtClean="0">
                <a:solidFill>
                  <a:srgbClr val="965F16"/>
                </a:solidFill>
              </a:rPr>
              <a:t>提案</a:t>
            </a:r>
            <a:endParaRPr kumimoji="1" lang="ja-JP" altLang="en-US" sz="2400" b="1" dirty="0">
              <a:solidFill>
                <a:srgbClr val="965F16"/>
              </a:solidFill>
            </a:endParaRPr>
          </a:p>
        </p:txBody>
      </p:sp>
      <p:sp>
        <p:nvSpPr>
          <p:cNvPr id="25" name="正方形/長方形 24"/>
          <p:cNvSpPr/>
          <p:nvPr/>
        </p:nvSpPr>
        <p:spPr>
          <a:xfrm>
            <a:off x="5399935" y="1894682"/>
            <a:ext cx="3558536" cy="552842"/>
          </a:xfrm>
          <a:prstGeom prst="rect">
            <a:avLst/>
          </a:prstGeom>
          <a:noFill/>
          <a:ln>
            <a:solidFill>
              <a:srgbClr val="ED77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rgbClr val="965F16"/>
                </a:solidFill>
              </a:rPr>
              <a:t>モール</a:t>
            </a:r>
            <a:r>
              <a:rPr kumimoji="1" lang="en-US" altLang="ja-JP" dirty="0" smtClean="0">
                <a:solidFill>
                  <a:srgbClr val="965F16"/>
                </a:solidFill>
              </a:rPr>
              <a:t>505</a:t>
            </a:r>
            <a:r>
              <a:rPr kumimoji="1" lang="ja-JP" altLang="en-US" dirty="0" smtClean="0">
                <a:solidFill>
                  <a:srgbClr val="965F16"/>
                </a:solidFill>
              </a:rPr>
              <a:t>大規模リノベーション</a:t>
            </a:r>
            <a:endParaRPr kumimoji="1" lang="ja-JP" altLang="en-US" dirty="0">
              <a:solidFill>
                <a:srgbClr val="965F16"/>
              </a:solidFill>
            </a:endParaRPr>
          </a:p>
        </p:txBody>
      </p:sp>
      <p:sp>
        <p:nvSpPr>
          <p:cNvPr id="26" name="正方形/長方形 25"/>
          <p:cNvSpPr/>
          <p:nvPr/>
        </p:nvSpPr>
        <p:spPr>
          <a:xfrm>
            <a:off x="5399935" y="2700481"/>
            <a:ext cx="3558536" cy="53852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rgbClr val="965F16"/>
                </a:solidFill>
              </a:rPr>
              <a:t>農家の学校「にいはり」の開校</a:t>
            </a:r>
            <a:endParaRPr kumimoji="1" lang="ja-JP" altLang="en-US" dirty="0">
              <a:solidFill>
                <a:srgbClr val="965F16"/>
              </a:solidFill>
            </a:endParaRPr>
          </a:p>
        </p:txBody>
      </p:sp>
      <p:sp>
        <p:nvSpPr>
          <p:cNvPr id="27" name="正方形/長方形 26"/>
          <p:cNvSpPr/>
          <p:nvPr/>
        </p:nvSpPr>
        <p:spPr>
          <a:xfrm>
            <a:off x="5399934" y="3519002"/>
            <a:ext cx="3558536" cy="538525"/>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ja-JP" altLang="en-US" dirty="0">
                <a:solidFill>
                  <a:srgbClr val="965F16"/>
                </a:solidFill>
              </a:rPr>
              <a:t>ホスピタルアートの</a:t>
            </a:r>
            <a:r>
              <a:rPr kumimoji="1" lang="ja-JP" altLang="en-US" dirty="0" smtClean="0">
                <a:solidFill>
                  <a:srgbClr val="965F16"/>
                </a:solidFill>
              </a:rPr>
              <a:t>導入</a:t>
            </a:r>
            <a:endParaRPr kumimoji="1" lang="ja-JP" altLang="en-US" dirty="0">
              <a:solidFill>
                <a:srgbClr val="965F16"/>
              </a:solidFill>
            </a:endParaRPr>
          </a:p>
        </p:txBody>
      </p:sp>
      <p:sp>
        <p:nvSpPr>
          <p:cNvPr id="28" name="正方形/長方形 27"/>
          <p:cNvSpPr/>
          <p:nvPr/>
        </p:nvSpPr>
        <p:spPr>
          <a:xfrm>
            <a:off x="5399934" y="4326398"/>
            <a:ext cx="3558536" cy="538525"/>
          </a:xfrm>
          <a:prstGeom prst="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rgbClr val="965F16"/>
                </a:solidFill>
              </a:rPr>
              <a:t>荒川沖駅前広場</a:t>
            </a:r>
            <a:endParaRPr kumimoji="1" lang="ja-JP" altLang="en-US" dirty="0">
              <a:solidFill>
                <a:srgbClr val="965F16"/>
              </a:solidFill>
            </a:endParaRPr>
          </a:p>
        </p:txBody>
      </p:sp>
      <p:sp>
        <p:nvSpPr>
          <p:cNvPr id="29" name="正方形/長方形 28"/>
          <p:cNvSpPr/>
          <p:nvPr/>
        </p:nvSpPr>
        <p:spPr>
          <a:xfrm>
            <a:off x="5399933" y="5132198"/>
            <a:ext cx="3558536" cy="538525"/>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rgbClr val="965F16"/>
                </a:solidFill>
              </a:rPr>
              <a:t>霞ヶ浦総合公園親水計画</a:t>
            </a:r>
            <a:endParaRPr kumimoji="1" lang="ja-JP" altLang="en-US" dirty="0">
              <a:solidFill>
                <a:srgbClr val="965F16"/>
              </a:solidFill>
            </a:endParaRPr>
          </a:p>
        </p:txBody>
      </p:sp>
      <p:sp>
        <p:nvSpPr>
          <p:cNvPr id="30" name="右矢印 29"/>
          <p:cNvSpPr/>
          <p:nvPr/>
        </p:nvSpPr>
        <p:spPr>
          <a:xfrm>
            <a:off x="5220426" y="1986299"/>
            <a:ext cx="280444" cy="376725"/>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右矢印 30"/>
          <p:cNvSpPr/>
          <p:nvPr/>
        </p:nvSpPr>
        <p:spPr>
          <a:xfrm>
            <a:off x="5216807" y="2800398"/>
            <a:ext cx="280444" cy="376725"/>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右矢印 31"/>
          <p:cNvSpPr/>
          <p:nvPr/>
        </p:nvSpPr>
        <p:spPr>
          <a:xfrm>
            <a:off x="5224935" y="3586824"/>
            <a:ext cx="280444" cy="376725"/>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右矢印 32"/>
          <p:cNvSpPr/>
          <p:nvPr/>
        </p:nvSpPr>
        <p:spPr>
          <a:xfrm>
            <a:off x="5216806" y="4394882"/>
            <a:ext cx="280444" cy="376725"/>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右矢印 33"/>
          <p:cNvSpPr/>
          <p:nvPr/>
        </p:nvSpPr>
        <p:spPr>
          <a:xfrm>
            <a:off x="5224935" y="5213097"/>
            <a:ext cx="280444" cy="376725"/>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10752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8000" dirty="0" smtClean="0">
                <a:solidFill>
                  <a:srgbClr val="965F16"/>
                </a:solidFill>
              </a:rPr>
              <a:t>中央地区</a:t>
            </a:r>
            <a:endParaRPr kumimoji="1" lang="ja-JP" altLang="en-US" sz="8000" dirty="0">
              <a:solidFill>
                <a:srgbClr val="965F16"/>
              </a:solidFill>
            </a:endParaRPr>
          </a:p>
        </p:txBody>
      </p:sp>
      <p:sp>
        <p:nvSpPr>
          <p:cNvPr id="3" name="テキスト プレースホルダー 2"/>
          <p:cNvSpPr>
            <a:spLocks noGrp="1"/>
          </p:cNvSpPr>
          <p:nvPr>
            <p:ph type="body" idx="1"/>
          </p:nvPr>
        </p:nvSpPr>
        <p:spPr/>
        <p:txBody>
          <a:bodyPr>
            <a:normAutofit/>
          </a:bodyPr>
          <a:lstStyle/>
          <a:p>
            <a:r>
              <a:rPr lang="ja-JP" altLang="en-US" sz="4000" dirty="0">
                <a:solidFill>
                  <a:srgbClr val="965F16"/>
                </a:solidFill>
              </a:rPr>
              <a:t>提案</a:t>
            </a:r>
            <a:r>
              <a:rPr lang="ja-JP" altLang="en-US" sz="4000" dirty="0" smtClean="0">
                <a:solidFill>
                  <a:srgbClr val="965F16"/>
                </a:solidFill>
              </a:rPr>
              <a:t>｜モール</a:t>
            </a:r>
            <a:r>
              <a:rPr lang="en-US" altLang="ja-JP" sz="4000" dirty="0" smtClean="0">
                <a:solidFill>
                  <a:srgbClr val="965F16"/>
                </a:solidFill>
              </a:rPr>
              <a:t>505</a:t>
            </a:r>
            <a:r>
              <a:rPr lang="ja-JP" altLang="en-US" sz="4000" dirty="0" smtClean="0">
                <a:solidFill>
                  <a:srgbClr val="965F16"/>
                </a:solidFill>
              </a:rPr>
              <a:t>リノベーション</a:t>
            </a:r>
            <a:endParaRPr kumimoji="1" lang="ja-JP" altLang="en-US" sz="4000" dirty="0">
              <a:solidFill>
                <a:srgbClr val="965F16"/>
              </a:solidFill>
            </a:endParaRPr>
          </a:p>
        </p:txBody>
      </p:sp>
    </p:spTree>
    <p:extLst>
      <p:ext uri="{BB962C8B-B14F-4D97-AF65-F5344CB8AC3E}">
        <p14:creationId xmlns:p14="http://schemas.microsoft.com/office/powerpoint/2010/main" val="18459866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対象｜モール</a:t>
            </a:r>
            <a:r>
              <a:rPr kumimoji="1" lang="en-US" altLang="ja-JP" dirty="0" smtClean="0"/>
              <a:t>505</a:t>
            </a:r>
            <a:endParaRPr kumimoji="1" lang="ja-JP" altLang="en-US" dirty="0"/>
          </a:p>
        </p:txBody>
      </p:sp>
      <p:sp>
        <p:nvSpPr>
          <p:cNvPr id="5" name="スライド番号プレースホルダー 4"/>
          <p:cNvSpPr>
            <a:spLocks noGrp="1"/>
          </p:cNvSpPr>
          <p:nvPr>
            <p:ph type="sldNum" sz="quarter" idx="4294967295"/>
          </p:nvPr>
        </p:nvSpPr>
        <p:spPr>
          <a:xfrm>
            <a:off x="6457950" y="6356351"/>
            <a:ext cx="2057400" cy="365125"/>
          </a:xfrm>
          <a:prstGeom prst="rect">
            <a:avLst/>
          </a:prstGeom>
        </p:spPr>
        <p:txBody>
          <a:bodyPr/>
          <a:lstStyle/>
          <a:p>
            <a:fld id="{667F2A02-04FE-450F-9EAF-6547BA85FAA7}" type="slidenum">
              <a:rPr kumimoji="1" lang="ja-JP" altLang="en-US" smtClean="0"/>
              <a:t>9</a:t>
            </a:fld>
            <a:endParaRPr kumimoji="1" lang="ja-JP" altLang="en-US"/>
          </a:p>
        </p:txBody>
      </p:sp>
      <p:sp>
        <p:nvSpPr>
          <p:cNvPr id="12" name="角丸四角形 11"/>
          <p:cNvSpPr/>
          <p:nvPr/>
        </p:nvSpPr>
        <p:spPr>
          <a:xfrm>
            <a:off x="185531" y="1286189"/>
            <a:ext cx="8852452" cy="3524350"/>
          </a:xfrm>
          <a:prstGeom prst="roundRect">
            <a:avLst>
              <a:gd name="adj" fmla="val 9756"/>
            </a:avLst>
          </a:prstGeom>
          <a:solidFill>
            <a:schemeClr val="bg1"/>
          </a:solidFill>
          <a:ln w="57150">
            <a:solidFill>
              <a:srgbClr val="FBE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u="sng" dirty="0" smtClean="0">
                <a:solidFill>
                  <a:srgbClr val="965F16"/>
                </a:solidFill>
              </a:rPr>
              <a:t>■</a:t>
            </a:r>
            <a:r>
              <a:rPr lang="ja-JP" altLang="en-US" sz="2800" u="sng" dirty="0">
                <a:solidFill>
                  <a:srgbClr val="965F16"/>
                </a:solidFill>
              </a:rPr>
              <a:t>愛着形成</a:t>
            </a:r>
            <a:endParaRPr lang="en-US" altLang="ja-JP" sz="2800" u="sng" dirty="0">
              <a:solidFill>
                <a:srgbClr val="965F16"/>
              </a:solidFill>
            </a:endParaRPr>
          </a:p>
          <a:p>
            <a:r>
              <a:rPr kumimoji="1" lang="ja-JP" altLang="en-US" sz="2200" dirty="0" smtClean="0">
                <a:solidFill>
                  <a:srgbClr val="965F16"/>
                </a:solidFill>
              </a:rPr>
              <a:t>・</a:t>
            </a:r>
            <a:r>
              <a:rPr lang="ja-JP" altLang="en-US" sz="2200" dirty="0">
                <a:solidFill>
                  <a:srgbClr val="965F16"/>
                </a:solidFill>
              </a:rPr>
              <a:t>商店街に期待する物理的機能と</a:t>
            </a:r>
            <a:r>
              <a:rPr lang="ja-JP" altLang="en-US" sz="2200" dirty="0" smtClean="0">
                <a:solidFill>
                  <a:srgbClr val="965F16"/>
                </a:solidFill>
              </a:rPr>
              <a:t>して</a:t>
            </a:r>
            <a:endParaRPr lang="en-US" altLang="ja-JP" sz="2200" dirty="0">
              <a:solidFill>
                <a:srgbClr val="965F16"/>
              </a:solidFill>
            </a:endParaRPr>
          </a:p>
          <a:p>
            <a:r>
              <a:rPr lang="ja-JP" altLang="en-US" sz="2400" dirty="0" smtClean="0">
                <a:solidFill>
                  <a:srgbClr val="965F16"/>
                </a:solidFill>
              </a:rPr>
              <a:t>　　「</a:t>
            </a:r>
            <a:r>
              <a:rPr lang="ja-JP" altLang="en-US" sz="2800" b="1" dirty="0">
                <a:solidFill>
                  <a:srgbClr val="965F16"/>
                </a:solidFill>
              </a:rPr>
              <a:t>おしゃれな雰囲気</a:t>
            </a:r>
            <a:r>
              <a:rPr lang="ja-JP" altLang="en-US" sz="2400" dirty="0">
                <a:solidFill>
                  <a:srgbClr val="965F16"/>
                </a:solidFill>
              </a:rPr>
              <a:t>のある商店街」</a:t>
            </a:r>
            <a:endParaRPr lang="en-US" altLang="ja-JP" sz="2400" dirty="0">
              <a:solidFill>
                <a:srgbClr val="965F16"/>
              </a:solidFill>
            </a:endParaRPr>
          </a:p>
          <a:p>
            <a:r>
              <a:rPr lang="ja-JP" altLang="en-US" sz="2400" dirty="0" smtClean="0">
                <a:solidFill>
                  <a:srgbClr val="965F16"/>
                </a:solidFill>
              </a:rPr>
              <a:t>　　「</a:t>
            </a:r>
            <a:r>
              <a:rPr lang="ja-JP" altLang="en-US" sz="2800" b="1" dirty="0" smtClean="0">
                <a:solidFill>
                  <a:srgbClr val="965F16"/>
                </a:solidFill>
              </a:rPr>
              <a:t>専門店や個性的な店</a:t>
            </a:r>
            <a:r>
              <a:rPr lang="ja-JP" altLang="en-US" sz="2400" dirty="0" smtClean="0">
                <a:solidFill>
                  <a:srgbClr val="965F16"/>
                </a:solidFill>
              </a:rPr>
              <a:t>の</a:t>
            </a:r>
            <a:r>
              <a:rPr lang="ja-JP" altLang="en-US" sz="2400" dirty="0">
                <a:solidFill>
                  <a:srgbClr val="965F16"/>
                </a:solidFill>
              </a:rPr>
              <a:t>ある商店街」</a:t>
            </a:r>
            <a:endParaRPr lang="en-US" altLang="ja-JP" sz="2400" dirty="0">
              <a:solidFill>
                <a:srgbClr val="965F16"/>
              </a:solidFill>
            </a:endParaRPr>
          </a:p>
          <a:p>
            <a:r>
              <a:rPr lang="ja-JP" altLang="en-US" sz="2400" dirty="0" smtClean="0">
                <a:solidFill>
                  <a:srgbClr val="965F16"/>
                </a:solidFill>
              </a:rPr>
              <a:t>　　「</a:t>
            </a:r>
            <a:r>
              <a:rPr lang="ja-JP" altLang="en-US" sz="2800" b="1" dirty="0" smtClean="0">
                <a:solidFill>
                  <a:srgbClr val="965F16"/>
                </a:solidFill>
              </a:rPr>
              <a:t>ひと</a:t>
            </a:r>
            <a:r>
              <a:rPr lang="ja-JP" altLang="en-US" sz="2800" b="1" dirty="0">
                <a:solidFill>
                  <a:srgbClr val="965F16"/>
                </a:solidFill>
              </a:rPr>
              <a:t>休みできる場所</a:t>
            </a:r>
            <a:r>
              <a:rPr lang="ja-JP" altLang="en-US" sz="2400" dirty="0">
                <a:solidFill>
                  <a:srgbClr val="965F16"/>
                </a:solidFill>
              </a:rPr>
              <a:t>のある商店街」</a:t>
            </a:r>
            <a:endParaRPr lang="en-US" altLang="ja-JP" sz="2400" dirty="0">
              <a:solidFill>
                <a:srgbClr val="965F16"/>
              </a:solidFill>
            </a:endParaRPr>
          </a:p>
          <a:p>
            <a:r>
              <a:rPr lang="ja-JP" altLang="en-US" sz="2400" dirty="0" smtClean="0">
                <a:solidFill>
                  <a:srgbClr val="965F16"/>
                </a:solidFill>
              </a:rPr>
              <a:t>　</a:t>
            </a:r>
            <a:r>
              <a:rPr lang="ja-JP" altLang="en-US" sz="2200" dirty="0" smtClean="0">
                <a:solidFill>
                  <a:srgbClr val="965F16"/>
                </a:solidFill>
              </a:rPr>
              <a:t>と</a:t>
            </a:r>
            <a:r>
              <a:rPr lang="ja-JP" altLang="en-US" sz="2200" dirty="0">
                <a:solidFill>
                  <a:srgbClr val="965F16"/>
                </a:solidFill>
              </a:rPr>
              <a:t>いった項目が高い負荷を</a:t>
            </a:r>
            <a:r>
              <a:rPr lang="ja-JP" altLang="en-US" sz="2200" dirty="0" smtClean="0">
                <a:solidFill>
                  <a:srgbClr val="965F16"/>
                </a:solidFill>
              </a:rPr>
              <a:t>示した</a:t>
            </a:r>
            <a:endParaRPr lang="en-US" altLang="ja-JP" sz="2200" dirty="0" smtClean="0">
              <a:solidFill>
                <a:srgbClr val="965F16"/>
              </a:solidFill>
            </a:endParaRPr>
          </a:p>
          <a:p>
            <a:r>
              <a:rPr lang="ja-JP" altLang="en-US" sz="1700" dirty="0" smtClean="0">
                <a:solidFill>
                  <a:srgbClr val="965F16"/>
                </a:solidFill>
              </a:rPr>
              <a:t>　　　　　　　　　　　　　　　　　　　　　　　　　　　　髙橋・川上・川浦 </a:t>
            </a:r>
            <a:r>
              <a:rPr lang="en-US" altLang="ja-JP" sz="1700" dirty="0" smtClean="0">
                <a:solidFill>
                  <a:srgbClr val="965F16"/>
                </a:solidFill>
              </a:rPr>
              <a:t>(2014)</a:t>
            </a:r>
            <a:endParaRPr lang="en-US" altLang="ja-JP" sz="1700" dirty="0">
              <a:solidFill>
                <a:srgbClr val="965F16"/>
              </a:solidFill>
            </a:endParaRPr>
          </a:p>
        </p:txBody>
      </p:sp>
      <p:sp>
        <p:nvSpPr>
          <p:cNvPr id="13" name="角丸四角形 12"/>
          <p:cNvSpPr/>
          <p:nvPr/>
        </p:nvSpPr>
        <p:spPr>
          <a:xfrm>
            <a:off x="185531" y="4969565"/>
            <a:ext cx="8852452" cy="1751909"/>
          </a:xfrm>
          <a:prstGeom prst="roundRect">
            <a:avLst>
              <a:gd name="adj" fmla="val 9756"/>
            </a:avLst>
          </a:prstGeom>
          <a:solidFill>
            <a:schemeClr val="bg1"/>
          </a:solidFill>
          <a:ln w="57150">
            <a:solidFill>
              <a:srgbClr val="FBE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2800" u="sng" dirty="0" smtClean="0">
                <a:solidFill>
                  <a:srgbClr val="965F16"/>
                </a:solidFill>
              </a:rPr>
              <a:t>■満足度調査</a:t>
            </a:r>
            <a:r>
              <a:rPr lang="en-US" altLang="ja-JP" sz="2000" dirty="0">
                <a:solidFill>
                  <a:srgbClr val="965F16"/>
                </a:solidFill>
              </a:rPr>
              <a:t>(</a:t>
            </a:r>
            <a:r>
              <a:rPr lang="ja-JP" altLang="en-US" sz="2000" dirty="0">
                <a:solidFill>
                  <a:srgbClr val="965F16"/>
                </a:solidFill>
              </a:rPr>
              <a:t>平成</a:t>
            </a:r>
            <a:r>
              <a:rPr lang="en-US" altLang="ja-JP" sz="2000" dirty="0">
                <a:solidFill>
                  <a:srgbClr val="965F16"/>
                </a:solidFill>
              </a:rPr>
              <a:t>27</a:t>
            </a:r>
            <a:r>
              <a:rPr lang="ja-JP" altLang="en-US" sz="2000" dirty="0">
                <a:solidFill>
                  <a:srgbClr val="965F16"/>
                </a:solidFill>
              </a:rPr>
              <a:t>年度土浦市民満足度調査</a:t>
            </a:r>
            <a:r>
              <a:rPr lang="en-US" altLang="ja-JP" sz="2000" dirty="0" smtClean="0">
                <a:solidFill>
                  <a:srgbClr val="965F16"/>
                </a:solidFill>
              </a:rPr>
              <a:t>)</a:t>
            </a:r>
            <a:endParaRPr lang="en-US" altLang="ja-JP" sz="2000" u="sng" dirty="0" smtClean="0">
              <a:solidFill>
                <a:srgbClr val="965F16"/>
              </a:solidFill>
            </a:endParaRPr>
          </a:p>
          <a:p>
            <a:r>
              <a:rPr lang="ja-JP" altLang="en-US" sz="2400" dirty="0">
                <a:solidFill>
                  <a:srgbClr val="965F16"/>
                </a:solidFill>
              </a:rPr>
              <a:t>・</a:t>
            </a:r>
            <a:r>
              <a:rPr lang="ja-JP" altLang="en-US" sz="2800" b="1" dirty="0" smtClean="0">
                <a:solidFill>
                  <a:srgbClr val="965F16"/>
                </a:solidFill>
              </a:rPr>
              <a:t>「</a:t>
            </a:r>
            <a:r>
              <a:rPr lang="ja-JP" altLang="en-US" sz="2800" b="1" dirty="0">
                <a:solidFill>
                  <a:srgbClr val="965F16"/>
                </a:solidFill>
              </a:rPr>
              <a:t>中心市街地のにぎわい対策</a:t>
            </a:r>
            <a:r>
              <a:rPr lang="ja-JP" altLang="en-US" sz="2800" b="1" dirty="0" smtClean="0">
                <a:solidFill>
                  <a:srgbClr val="965F16"/>
                </a:solidFill>
              </a:rPr>
              <a:t>」</a:t>
            </a:r>
            <a:endParaRPr lang="en-US" altLang="ja-JP" sz="2800" b="1" dirty="0" smtClean="0">
              <a:solidFill>
                <a:srgbClr val="965F16"/>
              </a:solidFill>
            </a:endParaRPr>
          </a:p>
          <a:p>
            <a:r>
              <a:rPr lang="ja-JP" altLang="en-US" sz="2400" b="1" dirty="0">
                <a:solidFill>
                  <a:srgbClr val="965F16"/>
                </a:solidFill>
              </a:rPr>
              <a:t>　</a:t>
            </a:r>
            <a:r>
              <a:rPr lang="ja-JP" altLang="en-US" sz="2800" b="1" dirty="0" smtClean="0">
                <a:solidFill>
                  <a:srgbClr val="965F16"/>
                </a:solidFill>
              </a:rPr>
              <a:t>「駅前開発など中心市街地の整備」</a:t>
            </a:r>
            <a:endParaRPr lang="en-US" altLang="ja-JP" sz="2800" b="1" dirty="0" smtClean="0">
              <a:solidFill>
                <a:srgbClr val="965F16"/>
              </a:solidFill>
            </a:endParaRPr>
          </a:p>
          <a:p>
            <a:r>
              <a:rPr lang="ja-JP" altLang="en-US" sz="2400" dirty="0" smtClean="0">
                <a:solidFill>
                  <a:srgbClr val="965F16"/>
                </a:solidFill>
              </a:rPr>
              <a:t>　　</a:t>
            </a:r>
            <a:r>
              <a:rPr lang="ja-JP" altLang="en-US" sz="2200" dirty="0" smtClean="0">
                <a:solidFill>
                  <a:srgbClr val="965F16"/>
                </a:solidFill>
              </a:rPr>
              <a:t>重要度</a:t>
            </a:r>
            <a:r>
              <a:rPr lang="ja-JP" altLang="en-US" sz="2200" dirty="0">
                <a:solidFill>
                  <a:srgbClr val="965F16"/>
                </a:solidFill>
              </a:rPr>
              <a:t>は高く、満足度は低い</a:t>
            </a:r>
            <a:endParaRPr lang="en-US" altLang="ja-JP" sz="2200" dirty="0">
              <a:solidFill>
                <a:srgbClr val="965F16"/>
              </a:solidFill>
            </a:endParaRP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0337" y="2451712"/>
            <a:ext cx="1952625" cy="1625560"/>
          </a:xfrm>
          <a:prstGeom prst="rect">
            <a:avLst/>
          </a:prstGeom>
        </p:spPr>
      </p:pic>
    </p:spTree>
    <p:extLst>
      <p:ext uri="{BB962C8B-B14F-4D97-AF65-F5344CB8AC3E}">
        <p14:creationId xmlns:p14="http://schemas.microsoft.com/office/powerpoint/2010/main" val="4997887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6126</TotalTime>
  <Words>2396</Words>
  <Application>Microsoft Office PowerPoint</Application>
  <PresentationFormat>画面に合わせる (4:3)</PresentationFormat>
  <Paragraphs>858</Paragraphs>
  <Slides>72</Slides>
  <Notes>47</Notes>
  <HiddenSlides>15</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72</vt:i4>
      </vt:variant>
    </vt:vector>
  </HeadingPairs>
  <TitlesOfParts>
    <vt:vector size="85" baseType="lpstr">
      <vt:lpstr>HG丸ｺﾞｼｯｸM-PRO</vt:lpstr>
      <vt:lpstr>ＭＳ Ｐゴシック</vt:lpstr>
      <vt:lpstr>ＭＳ 明朝</vt:lpstr>
      <vt:lpstr>メイリオ</vt:lpstr>
      <vt:lpstr>游ゴシック</vt:lpstr>
      <vt:lpstr>Arial</vt:lpstr>
      <vt:lpstr>Century</vt:lpstr>
      <vt:lpstr>Century Gothic</vt:lpstr>
      <vt:lpstr>Rockwell Condensed</vt:lpstr>
      <vt:lpstr>Rockwell Extra Bold</vt:lpstr>
      <vt:lpstr>Segoe UI Semilight</vt:lpstr>
      <vt:lpstr>Times New Roman</vt:lpstr>
      <vt:lpstr>Office テーマ</vt:lpstr>
      <vt:lpstr>Lovi’n Tsuchiura*</vt:lpstr>
      <vt:lpstr>発表の流れ</vt:lpstr>
      <vt:lpstr>将来都市像</vt:lpstr>
      <vt:lpstr>将来都市像</vt:lpstr>
      <vt:lpstr>愛着を持てるようにするには</vt:lpstr>
      <vt:lpstr>各地区の愛着形成の中心を設定</vt:lpstr>
      <vt:lpstr>各地区提案</vt:lpstr>
      <vt:lpstr>中央地区</vt:lpstr>
      <vt:lpstr>対象｜モール505</vt:lpstr>
      <vt:lpstr>現状</vt:lpstr>
      <vt:lpstr>提案</vt:lpstr>
      <vt:lpstr>提案</vt:lpstr>
      <vt:lpstr>効果</vt:lpstr>
      <vt:lpstr>効果</vt:lpstr>
      <vt:lpstr>具体案</vt:lpstr>
      <vt:lpstr>具体案</vt:lpstr>
      <vt:lpstr>関係図</vt:lpstr>
      <vt:lpstr>交流から愛着に</vt:lpstr>
      <vt:lpstr>新治地区</vt:lpstr>
      <vt:lpstr>対象｜山ノ荘小学校</vt:lpstr>
      <vt:lpstr>現状</vt:lpstr>
      <vt:lpstr>提案</vt:lpstr>
      <vt:lpstr>提案</vt:lpstr>
      <vt:lpstr>具体案</vt:lpstr>
      <vt:lpstr>具体案</vt:lpstr>
      <vt:lpstr>関係図</vt:lpstr>
      <vt:lpstr>交流から愛着に</vt:lpstr>
      <vt:lpstr>北部地区</vt:lpstr>
      <vt:lpstr>対象｜土浦協同病院</vt:lpstr>
      <vt:lpstr>提案</vt:lpstr>
      <vt:lpstr>具体案</vt:lpstr>
      <vt:lpstr>関係図</vt:lpstr>
      <vt:lpstr>交流から愛着に</vt:lpstr>
      <vt:lpstr>南部地区</vt:lpstr>
      <vt:lpstr>対象｜さんぱる</vt:lpstr>
      <vt:lpstr>現状</vt:lpstr>
      <vt:lpstr>提案</vt:lpstr>
      <vt:lpstr>提案</vt:lpstr>
      <vt:lpstr>具体案</vt:lpstr>
      <vt:lpstr>具体案</vt:lpstr>
      <vt:lpstr>関係図</vt:lpstr>
      <vt:lpstr>交流から愛着に</vt:lpstr>
      <vt:lpstr>霞ヶ浦</vt:lpstr>
      <vt:lpstr>対象｜霞ヶ浦総合公園</vt:lpstr>
      <vt:lpstr>現状</vt:lpstr>
      <vt:lpstr>提案</vt:lpstr>
      <vt:lpstr>提案</vt:lpstr>
      <vt:lpstr>具体案</vt:lpstr>
      <vt:lpstr>具体案</vt:lpstr>
      <vt:lpstr>関係図</vt:lpstr>
      <vt:lpstr>交流から愛着に</vt:lpstr>
      <vt:lpstr>まとめ</vt:lpstr>
      <vt:lpstr>まとめ</vt:lpstr>
      <vt:lpstr>今後の予定</vt:lpstr>
      <vt:lpstr>参考文献</vt:lpstr>
      <vt:lpstr>参考文献</vt:lpstr>
      <vt:lpstr>ご清聴ありがとうございました</vt:lpstr>
      <vt:lpstr>補足：目標都市像</vt:lpstr>
      <vt:lpstr>愛着への効果</vt:lpstr>
      <vt:lpstr>補足：愛着への効果</vt:lpstr>
      <vt:lpstr>補足：愛着への効果</vt:lpstr>
      <vt:lpstr>補足：愛着への効果</vt:lpstr>
      <vt:lpstr>補足：愛着への効果</vt:lpstr>
      <vt:lpstr>補足：芸術療法（アートセラピー）</vt:lpstr>
      <vt:lpstr>補足：ホスピタルアートとは</vt:lpstr>
      <vt:lpstr>補足：アートマネジメントとは</vt:lpstr>
      <vt:lpstr>補足：芸術療法 （アートセラピー）</vt:lpstr>
      <vt:lpstr>効果：新治</vt:lpstr>
      <vt:lpstr>効果：北部</vt:lpstr>
      <vt:lpstr>効果：南部</vt:lpstr>
      <vt:lpstr>効果：霞ヶ浦</vt:lpstr>
      <vt:lpstr>提案のまとめ</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愛着のもてるまち土浦</dc:title>
  <dc:creator>田中皓大</dc:creator>
  <cp:lastModifiedBy>二神　克也</cp:lastModifiedBy>
  <cp:revision>264</cp:revision>
  <dcterms:created xsi:type="dcterms:W3CDTF">2016-12-05T14:52:57Z</dcterms:created>
  <dcterms:modified xsi:type="dcterms:W3CDTF">2016-12-16T02:54:37Z</dcterms:modified>
</cp:coreProperties>
</file>