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4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5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3" r:id="rId2"/>
    <p:sldMasterId id="2147483809" r:id="rId3"/>
  </p:sldMasterIdLst>
  <p:notesMasterIdLst>
    <p:notesMasterId r:id="rId78"/>
  </p:notesMasterIdLst>
  <p:handoutMasterIdLst>
    <p:handoutMasterId r:id="rId79"/>
  </p:handoutMasterIdLst>
  <p:sldIdLst>
    <p:sldId id="381" r:id="rId4"/>
    <p:sldId id="426" r:id="rId5"/>
    <p:sldId id="442" r:id="rId6"/>
    <p:sldId id="429" r:id="rId7"/>
    <p:sldId id="385" r:id="rId8"/>
    <p:sldId id="443" r:id="rId9"/>
    <p:sldId id="444" r:id="rId10"/>
    <p:sldId id="464" r:id="rId11"/>
    <p:sldId id="446" r:id="rId12"/>
    <p:sldId id="447" r:id="rId13"/>
    <p:sldId id="448" r:id="rId14"/>
    <p:sldId id="449" r:id="rId15"/>
    <p:sldId id="450" r:id="rId16"/>
    <p:sldId id="452" r:id="rId17"/>
    <p:sldId id="453" r:id="rId18"/>
    <p:sldId id="454" r:id="rId19"/>
    <p:sldId id="455" r:id="rId20"/>
    <p:sldId id="456" r:id="rId21"/>
    <p:sldId id="457" r:id="rId22"/>
    <p:sldId id="474" r:id="rId23"/>
    <p:sldId id="460" r:id="rId24"/>
    <p:sldId id="461" r:id="rId25"/>
    <p:sldId id="478" r:id="rId26"/>
    <p:sldId id="472" r:id="rId27"/>
    <p:sldId id="471" r:id="rId28"/>
    <p:sldId id="475" r:id="rId29"/>
    <p:sldId id="476" r:id="rId30"/>
    <p:sldId id="473" r:id="rId31"/>
    <p:sldId id="468" r:id="rId32"/>
    <p:sldId id="462" r:id="rId33"/>
    <p:sldId id="466" r:id="rId34"/>
    <p:sldId id="463" r:id="rId35"/>
    <p:sldId id="439" r:id="rId36"/>
    <p:sldId id="440" r:id="rId37"/>
    <p:sldId id="441" r:id="rId38"/>
    <p:sldId id="298" r:id="rId39"/>
    <p:sldId id="480" r:id="rId40"/>
    <p:sldId id="372" r:id="rId41"/>
    <p:sldId id="384" r:id="rId42"/>
    <p:sldId id="422" r:id="rId43"/>
    <p:sldId id="386" r:id="rId44"/>
    <p:sldId id="424" r:id="rId45"/>
    <p:sldId id="390" r:id="rId46"/>
    <p:sldId id="391" r:id="rId47"/>
    <p:sldId id="289" r:id="rId48"/>
    <p:sldId id="479" r:id="rId49"/>
    <p:sldId id="465" r:id="rId50"/>
    <p:sldId id="467" r:id="rId51"/>
    <p:sldId id="451" r:id="rId52"/>
    <p:sldId id="432" r:id="rId53"/>
    <p:sldId id="459" r:id="rId54"/>
    <p:sldId id="287" r:id="rId55"/>
    <p:sldId id="288" r:id="rId56"/>
    <p:sldId id="383" r:id="rId57"/>
    <p:sldId id="341" r:id="rId58"/>
    <p:sldId id="332" r:id="rId59"/>
    <p:sldId id="365" r:id="rId60"/>
    <p:sldId id="301" r:id="rId61"/>
    <p:sldId id="404" r:id="rId62"/>
    <p:sldId id="405" r:id="rId63"/>
    <p:sldId id="300" r:id="rId64"/>
    <p:sldId id="458" r:id="rId65"/>
    <p:sldId id="401" r:id="rId66"/>
    <p:sldId id="398" r:id="rId67"/>
    <p:sldId id="399" r:id="rId68"/>
    <p:sldId id="400" r:id="rId69"/>
    <p:sldId id="402" r:id="rId70"/>
    <p:sldId id="410" r:id="rId71"/>
    <p:sldId id="388" r:id="rId72"/>
    <p:sldId id="389" r:id="rId73"/>
    <p:sldId id="342" r:id="rId74"/>
    <p:sldId id="366" r:id="rId75"/>
    <p:sldId id="411" r:id="rId76"/>
    <p:sldId id="303" r:id="rId77"/>
  </p:sldIdLst>
  <p:sldSz cx="9144000" cy="6858000" type="screen4x3"/>
  <p:notesSz cx="9931400" cy="6794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A02C20"/>
    <a:srgbClr val="800000"/>
    <a:srgbClr val="FFFFFF"/>
    <a:srgbClr val="F8F8F8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88" autoAdjust="0"/>
    <p:restoredTop sz="94660"/>
  </p:normalViewPr>
  <p:slideViewPr>
    <p:cSldViewPr snapToGrid="0">
      <p:cViewPr>
        <p:scale>
          <a:sx n="69" d="100"/>
          <a:sy n="69" d="100"/>
        </p:scale>
        <p:origin x="24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5" d="100"/>
          <a:sy n="95" d="100"/>
        </p:scale>
        <p:origin x="27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1411314\AppData\Local\Microsoft\Windows\INetCache\IE\Y8HMFZOU\&#12467;&#12540;&#12507;&#12540;&#12488;&#35201;&#22240;&#27861;&#12288;&#25913;.xl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nwfs\home\shakoug\s1411250\WinFiles\Desktop\&#12510;&#12473;&#12503;&#12521;\&#20013;&#38291;&#36039;&#26009;\&#21830;&#26989;&#12539;&#21307;&#30274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wfs\home\shakoug\s1411250\WinFiles\Desktop\&#12510;&#12473;&#12503;&#12521;\&#20013;&#38291;&#36039;&#26009;\&#21830;&#26989;&#12539;&#21307;&#30274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6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______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31038;&#20250;&#24037;&#23398;&#39006;\&#37117;&#24066;&#35336;&#30011;&#12510;&#12473;&#12479;&#12540;&#12503;&#12521;&#12531;&#23455;&#32722;\&#9312;&#35506;&#38988;&#30330;&#35211;\&#12464;&#12521;&#12501;&#12456;&#12463;&#12475;&#12523;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______4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nwfs\home\shakoug\s1411250\WinFiles\Desktop\&#12510;&#12473;&#12503;&#12521;\&#20013;&#38291;&#36039;&#26009;\&#21830;&#26989;&#12539;&#21307;&#30274;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pPr>
            <a:r>
              <a:rPr lang="ja-JP" altLang="en-US" sz="2400" b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土浦市人口予測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lt1">
                  <a:lumMod val="8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j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5346912444664679"/>
          <c:y val="0.17745792488180928"/>
          <c:w val="0.76232984730129327"/>
          <c:h val="0.60095026487768832"/>
        </c:manualLayout>
      </c:layout>
      <c:areaChart>
        <c:grouping val="stacked"/>
        <c:varyColors val="0"/>
        <c:ser>
          <c:idx val="0"/>
          <c:order val="0"/>
          <c:tx>
            <c:strRef>
              <c:f>'[コーホート要因法　改.xls.xlsx]Sheet1'!$A$2</c:f>
              <c:strCache>
                <c:ptCount val="1"/>
                <c:pt idx="0">
                  <c:v>0歳~19歳</c:v>
                </c:pt>
              </c:strCache>
            </c:strRef>
          </c:tx>
          <c:spPr>
            <a:gradFill>
              <a:gsLst>
                <a:gs pos="100000">
                  <a:schemeClr val="accent5">
                    <a:tint val="65000"/>
                  </a:schemeClr>
                </a:gs>
                <a:gs pos="0">
                  <a:schemeClr val="accent5">
                    <a:tint val="65000"/>
                    <a:lumMod val="75000"/>
                  </a:schemeClr>
                </a:gs>
              </a:gsLst>
              <a:lin ang="0" scaled="1"/>
            </a:gradFill>
            <a:ln w="28575">
              <a:solidFill>
                <a:schemeClr val="bg1"/>
              </a:solidFill>
            </a:ln>
            <a:effectLst>
              <a:innerShdw dist="12700" dir="16200000">
                <a:schemeClr val="lt1">
                  <a:alpha val="75000"/>
                </a:schemeClr>
              </a:innerShdw>
            </a:effectLst>
          </c:spPr>
          <c:cat>
            <c:strRef>
              <c:f>'[コーホート要因法　改.xls.xlsx]Sheet1'!$B$1:$V$1</c:f>
              <c:strCache>
                <c:ptCount val="21"/>
                <c:pt idx="0">
                  <c:v>2016年</c:v>
                </c:pt>
                <c:pt idx="1">
                  <c:v>2017年</c:v>
                </c:pt>
                <c:pt idx="2">
                  <c:v>2018年</c:v>
                </c:pt>
                <c:pt idx="3">
                  <c:v>2019年</c:v>
                </c:pt>
                <c:pt idx="4">
                  <c:v>2020年</c:v>
                </c:pt>
                <c:pt idx="5">
                  <c:v>2021年</c:v>
                </c:pt>
                <c:pt idx="6">
                  <c:v>2022年</c:v>
                </c:pt>
                <c:pt idx="7">
                  <c:v>2023年</c:v>
                </c:pt>
                <c:pt idx="8">
                  <c:v>2024年</c:v>
                </c:pt>
                <c:pt idx="9">
                  <c:v>2025年</c:v>
                </c:pt>
                <c:pt idx="10">
                  <c:v>2026年</c:v>
                </c:pt>
                <c:pt idx="11">
                  <c:v>2027年</c:v>
                </c:pt>
                <c:pt idx="12">
                  <c:v>2028年</c:v>
                </c:pt>
                <c:pt idx="13">
                  <c:v>2029年</c:v>
                </c:pt>
                <c:pt idx="14">
                  <c:v>2030年</c:v>
                </c:pt>
                <c:pt idx="15">
                  <c:v>2031年</c:v>
                </c:pt>
                <c:pt idx="16">
                  <c:v>2032年</c:v>
                </c:pt>
                <c:pt idx="17">
                  <c:v>2033年</c:v>
                </c:pt>
                <c:pt idx="18">
                  <c:v>2034年</c:v>
                </c:pt>
                <c:pt idx="19">
                  <c:v>2035年</c:v>
                </c:pt>
                <c:pt idx="20">
                  <c:v>2036年</c:v>
                </c:pt>
              </c:strCache>
            </c:strRef>
          </c:cat>
          <c:val>
            <c:numRef>
              <c:f>'[コーホート要因法　改.xls.xlsx]Sheet1'!$B$2:$V$2</c:f>
              <c:numCache>
                <c:formatCode>0_ </c:formatCode>
                <c:ptCount val="21"/>
                <c:pt idx="0">
                  <c:v>25278</c:v>
                </c:pt>
                <c:pt idx="1">
                  <c:v>24495.219018959335</c:v>
                </c:pt>
                <c:pt idx="2">
                  <c:v>23726.164656468754</c:v>
                </c:pt>
                <c:pt idx="3">
                  <c:v>22918.049496547348</c:v>
                </c:pt>
                <c:pt idx="4">
                  <c:v>22131.380730023855</c:v>
                </c:pt>
                <c:pt idx="5">
                  <c:v>21313.258173874932</c:v>
                </c:pt>
                <c:pt idx="6">
                  <c:v>20482.878256831682</c:v>
                </c:pt>
                <c:pt idx="7">
                  <c:v>19717.378208828464</c:v>
                </c:pt>
                <c:pt idx="8">
                  <c:v>18976.05861238384</c:v>
                </c:pt>
                <c:pt idx="9">
                  <c:v>18273.729238491367</c:v>
                </c:pt>
                <c:pt idx="10">
                  <c:v>17528.926495278072</c:v>
                </c:pt>
                <c:pt idx="11">
                  <c:v>16859.367691351938</c:v>
                </c:pt>
                <c:pt idx="12">
                  <c:v>16212.799116667802</c:v>
                </c:pt>
                <c:pt idx="13">
                  <c:v>15554.81205302279</c:v>
                </c:pt>
                <c:pt idx="14">
                  <c:v>15015.074201490133</c:v>
                </c:pt>
                <c:pt idx="15">
                  <c:v>14373.253730569104</c:v>
                </c:pt>
                <c:pt idx="16">
                  <c:v>13744.49126095702</c:v>
                </c:pt>
                <c:pt idx="17">
                  <c:v>13099.384905666429</c:v>
                </c:pt>
                <c:pt idx="18">
                  <c:v>12532.773914927526</c:v>
                </c:pt>
                <c:pt idx="19">
                  <c:v>11987.781685193775</c:v>
                </c:pt>
                <c:pt idx="20">
                  <c:v>11463.022433689963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09-4B3C-9611-8D0890CE0E5D}"/>
            </c:ext>
          </c:extLst>
        </c:ser>
        <c:ser>
          <c:idx val="1"/>
          <c:order val="1"/>
          <c:tx>
            <c:strRef>
              <c:f>'[コーホート要因法　改.xls.xlsx]Sheet1'!$A$3</c:f>
              <c:strCache>
                <c:ptCount val="1"/>
                <c:pt idx="0">
                  <c:v>20歳~64歳</c:v>
                </c:pt>
              </c:strCache>
            </c:strRef>
          </c:tx>
          <c:spPr>
            <a:gradFill>
              <a:gsLst>
                <a:gs pos="100000">
                  <a:schemeClr val="accent5"/>
                </a:gs>
                <a:gs pos="0">
                  <a:schemeClr val="accent5">
                    <a:lumMod val="75000"/>
                  </a:schemeClr>
                </a:gs>
              </a:gsLst>
              <a:lin ang="0" scaled="1"/>
            </a:gradFill>
            <a:ln w="28575">
              <a:solidFill>
                <a:schemeClr val="bg1"/>
              </a:solidFill>
            </a:ln>
            <a:effectLst>
              <a:innerShdw dist="12700" dir="16200000">
                <a:schemeClr val="lt1">
                  <a:alpha val="75000"/>
                </a:schemeClr>
              </a:innerShdw>
            </a:effectLst>
          </c:spPr>
          <c:cat>
            <c:strRef>
              <c:f>'[コーホート要因法　改.xls.xlsx]Sheet1'!$B$1:$V$1</c:f>
              <c:strCache>
                <c:ptCount val="21"/>
                <c:pt idx="0">
                  <c:v>2016年</c:v>
                </c:pt>
                <c:pt idx="1">
                  <c:v>2017年</c:v>
                </c:pt>
                <c:pt idx="2">
                  <c:v>2018年</c:v>
                </c:pt>
                <c:pt idx="3">
                  <c:v>2019年</c:v>
                </c:pt>
                <c:pt idx="4">
                  <c:v>2020年</c:v>
                </c:pt>
                <c:pt idx="5">
                  <c:v>2021年</c:v>
                </c:pt>
                <c:pt idx="6">
                  <c:v>2022年</c:v>
                </c:pt>
                <c:pt idx="7">
                  <c:v>2023年</c:v>
                </c:pt>
                <c:pt idx="8">
                  <c:v>2024年</c:v>
                </c:pt>
                <c:pt idx="9">
                  <c:v>2025年</c:v>
                </c:pt>
                <c:pt idx="10">
                  <c:v>2026年</c:v>
                </c:pt>
                <c:pt idx="11">
                  <c:v>2027年</c:v>
                </c:pt>
                <c:pt idx="12">
                  <c:v>2028年</c:v>
                </c:pt>
                <c:pt idx="13">
                  <c:v>2029年</c:v>
                </c:pt>
                <c:pt idx="14">
                  <c:v>2030年</c:v>
                </c:pt>
                <c:pt idx="15">
                  <c:v>2031年</c:v>
                </c:pt>
                <c:pt idx="16">
                  <c:v>2032年</c:v>
                </c:pt>
                <c:pt idx="17">
                  <c:v>2033年</c:v>
                </c:pt>
                <c:pt idx="18">
                  <c:v>2034年</c:v>
                </c:pt>
                <c:pt idx="19">
                  <c:v>2035年</c:v>
                </c:pt>
                <c:pt idx="20">
                  <c:v>2036年</c:v>
                </c:pt>
              </c:strCache>
            </c:strRef>
          </c:cat>
          <c:val>
            <c:numRef>
              <c:f>'[コーホート要因法　改.xls.xlsx]Sheet1'!$B$3:$V$3</c:f>
              <c:numCache>
                <c:formatCode>0_ </c:formatCode>
                <c:ptCount val="21"/>
                <c:pt idx="0">
                  <c:v>80419</c:v>
                </c:pt>
                <c:pt idx="1">
                  <c:v>79438.448720469969</c:v>
                </c:pt>
                <c:pt idx="2">
                  <c:v>78570.834652944788</c:v>
                </c:pt>
                <c:pt idx="3">
                  <c:v>77864.915848564618</c:v>
                </c:pt>
                <c:pt idx="4">
                  <c:v>77224.131898345542</c:v>
                </c:pt>
                <c:pt idx="5">
                  <c:v>76657.892967013424</c:v>
                </c:pt>
                <c:pt idx="6">
                  <c:v>76121.480400675442</c:v>
                </c:pt>
                <c:pt idx="7">
                  <c:v>75541.608476583788</c:v>
                </c:pt>
                <c:pt idx="8">
                  <c:v>74939.284237945132</c:v>
                </c:pt>
                <c:pt idx="9">
                  <c:v>74430.335444846292</c:v>
                </c:pt>
                <c:pt idx="10">
                  <c:v>73869.578270539991</c:v>
                </c:pt>
                <c:pt idx="11">
                  <c:v>73251.939541027081</c:v>
                </c:pt>
                <c:pt idx="12">
                  <c:v>72527.393565772916</c:v>
                </c:pt>
                <c:pt idx="13">
                  <c:v>71681.743813143272</c:v>
                </c:pt>
                <c:pt idx="14">
                  <c:v>70718.547302324179</c:v>
                </c:pt>
                <c:pt idx="15">
                  <c:v>70137.186628315088</c:v>
                </c:pt>
                <c:pt idx="16">
                  <c:v>69026.579716527194</c:v>
                </c:pt>
                <c:pt idx="17">
                  <c:v>67909.439104896897</c:v>
                </c:pt>
                <c:pt idx="18">
                  <c:v>66659.11584976883</c:v>
                </c:pt>
                <c:pt idx="19">
                  <c:v>65480.961211177229</c:v>
                </c:pt>
                <c:pt idx="20">
                  <c:v>64067.707039658635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009-4B3C-9611-8D0890CE0E5D}"/>
            </c:ext>
          </c:extLst>
        </c:ser>
        <c:ser>
          <c:idx val="2"/>
          <c:order val="2"/>
          <c:tx>
            <c:strRef>
              <c:f>'[コーホート要因法　改.xls.xlsx]Sheet1'!$A$4</c:f>
              <c:strCache>
                <c:ptCount val="1"/>
                <c:pt idx="0">
                  <c:v>65歳～</c:v>
                </c:pt>
              </c:strCache>
            </c:strRef>
          </c:tx>
          <c:spPr>
            <a:gradFill>
              <a:gsLst>
                <a:gs pos="100000">
                  <a:schemeClr val="accent5">
                    <a:shade val="65000"/>
                  </a:schemeClr>
                </a:gs>
                <a:gs pos="0">
                  <a:schemeClr val="accent5">
                    <a:shade val="65000"/>
                    <a:lumMod val="75000"/>
                  </a:schemeClr>
                </a:gs>
              </a:gsLst>
              <a:lin ang="0" scaled="1"/>
            </a:gradFill>
            <a:ln w="28575">
              <a:solidFill>
                <a:schemeClr val="bg1"/>
              </a:solidFill>
            </a:ln>
            <a:effectLst>
              <a:innerShdw dist="12700" dir="16200000">
                <a:schemeClr val="lt1">
                  <a:alpha val="75000"/>
                </a:schemeClr>
              </a:innerShdw>
            </a:effectLst>
          </c:spPr>
          <c:cat>
            <c:strRef>
              <c:f>'[コーホート要因法　改.xls.xlsx]Sheet1'!$B$1:$V$1</c:f>
              <c:strCache>
                <c:ptCount val="21"/>
                <c:pt idx="0">
                  <c:v>2016年</c:v>
                </c:pt>
                <c:pt idx="1">
                  <c:v>2017年</c:v>
                </c:pt>
                <c:pt idx="2">
                  <c:v>2018年</c:v>
                </c:pt>
                <c:pt idx="3">
                  <c:v>2019年</c:v>
                </c:pt>
                <c:pt idx="4">
                  <c:v>2020年</c:v>
                </c:pt>
                <c:pt idx="5">
                  <c:v>2021年</c:v>
                </c:pt>
                <c:pt idx="6">
                  <c:v>2022年</c:v>
                </c:pt>
                <c:pt idx="7">
                  <c:v>2023年</c:v>
                </c:pt>
                <c:pt idx="8">
                  <c:v>2024年</c:v>
                </c:pt>
                <c:pt idx="9">
                  <c:v>2025年</c:v>
                </c:pt>
                <c:pt idx="10">
                  <c:v>2026年</c:v>
                </c:pt>
                <c:pt idx="11">
                  <c:v>2027年</c:v>
                </c:pt>
                <c:pt idx="12">
                  <c:v>2028年</c:v>
                </c:pt>
                <c:pt idx="13">
                  <c:v>2029年</c:v>
                </c:pt>
                <c:pt idx="14">
                  <c:v>2030年</c:v>
                </c:pt>
                <c:pt idx="15">
                  <c:v>2031年</c:v>
                </c:pt>
                <c:pt idx="16">
                  <c:v>2032年</c:v>
                </c:pt>
                <c:pt idx="17">
                  <c:v>2033年</c:v>
                </c:pt>
                <c:pt idx="18">
                  <c:v>2034年</c:v>
                </c:pt>
                <c:pt idx="19">
                  <c:v>2035年</c:v>
                </c:pt>
                <c:pt idx="20">
                  <c:v>2036年</c:v>
                </c:pt>
              </c:strCache>
            </c:strRef>
          </c:cat>
          <c:val>
            <c:numRef>
              <c:f>'[コーホート要因法　改.xls.xlsx]Sheet1'!$B$4:$V$4</c:f>
              <c:numCache>
                <c:formatCode>0_ </c:formatCode>
                <c:ptCount val="21"/>
                <c:pt idx="0">
                  <c:v>38673</c:v>
                </c:pt>
                <c:pt idx="1">
                  <c:v>39522.279394936122</c:v>
                </c:pt>
                <c:pt idx="2">
                  <c:v>40203.983771584739</c:v>
                </c:pt>
                <c:pt idx="3">
                  <c:v>40648.983912123629</c:v>
                </c:pt>
                <c:pt idx="4">
                  <c:v>41053.829710156802</c:v>
                </c:pt>
                <c:pt idx="5">
                  <c:v>41263.533795149611</c:v>
                </c:pt>
                <c:pt idx="6">
                  <c:v>41412.897929189152</c:v>
                </c:pt>
                <c:pt idx="7">
                  <c:v>41465.10371870052</c:v>
                </c:pt>
                <c:pt idx="8">
                  <c:v>41550.363295396965</c:v>
                </c:pt>
                <c:pt idx="9">
                  <c:v>41415.328605090195</c:v>
                </c:pt>
                <c:pt idx="10">
                  <c:v>41325.39343797179</c:v>
                </c:pt>
                <c:pt idx="11">
                  <c:v>41157.836094024431</c:v>
                </c:pt>
                <c:pt idx="12">
                  <c:v>41092.216450653577</c:v>
                </c:pt>
                <c:pt idx="13">
                  <c:v>41000.11627222292</c:v>
                </c:pt>
                <c:pt idx="14">
                  <c:v>40954.626868902415</c:v>
                </c:pt>
                <c:pt idx="15">
                  <c:v>40577.05388299012</c:v>
                </c:pt>
                <c:pt idx="16">
                  <c:v>40615.157090385728</c:v>
                </c:pt>
                <c:pt idx="17">
                  <c:v>40627.349969927578</c:v>
                </c:pt>
                <c:pt idx="18">
                  <c:v>40738.698373857806</c:v>
                </c:pt>
                <c:pt idx="19">
                  <c:v>40693.881481408695</c:v>
                </c:pt>
                <c:pt idx="20">
                  <c:v>40826.650057221515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009-4B3C-9611-8D0890CE0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lt1">
                  <a:alpha val="40000"/>
                </a:schemeClr>
              </a:solidFill>
              <a:round/>
            </a:ln>
            <a:effectLst/>
          </c:spPr>
        </c:dropLines>
        <c:axId val="652310536"/>
        <c:axId val="652306224"/>
      </c:areaChart>
      <c:dateAx>
        <c:axId val="65231053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prstDash val="sysDot"/>
              <a:round/>
            </a:ln>
            <a:effectLst/>
          </c:spPr>
        </c:majorGridlines>
        <c:minorGridlines>
          <c:spPr>
            <a:ln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65000"/>
                      <a:alpha val="36000"/>
                    </a:schemeClr>
                  </a:gs>
                </a:gsLst>
                <a:lin ang="5400000" scaled="0"/>
              </a:gradFill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75" cap="flat" cmpd="sng" algn="ctr">
            <a:solidFill>
              <a:schemeClr val="lt1">
                <a:lumMod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652306224"/>
        <c:crossesAt val="0"/>
        <c:auto val="0"/>
        <c:lblOffset val="100"/>
        <c:baseTimeUnit val="days"/>
        <c:majorUnit val="5"/>
        <c:minorUnit val="1"/>
      </c:dateAx>
      <c:valAx>
        <c:axId val="652306224"/>
        <c:scaling>
          <c:orientation val="minMax"/>
          <c:max val="15000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prstDash val="sysDot"/>
              <a:round/>
            </a:ln>
            <a:effectLst/>
          </c:spPr>
        </c:majorGridlines>
        <c:minorGridlines>
          <c:spPr>
            <a:ln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65000"/>
                      <a:alpha val="36000"/>
                    </a:schemeClr>
                  </a:gs>
                </a:gsLst>
                <a:lin ang="5400000" scaled="0"/>
              </a:gradFill>
            </a:ln>
            <a:effectLst/>
          </c:spPr>
        </c:minorGridlines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r>
                  <a:rPr lang="ja-JP" altLang="en-US" sz="140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人口</a:t>
                </a:r>
                <a:r>
                  <a:rPr lang="ja-JP" altLang="en-US" sz="1400" dirty="0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（万人</a:t>
                </a:r>
                <a:r>
                  <a:rPr lang="ja-JP" altLang="en-US" sz="140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）</a:t>
                </a:r>
              </a:p>
            </c:rich>
          </c:tx>
          <c:layout>
            <c:manualLayout>
              <c:xMode val="edge"/>
              <c:yMode val="edge"/>
              <c:x val="1.3207161609381037E-2"/>
              <c:y val="9.973979522602385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eaVert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defRPr>
              </a:pPr>
              <a:endParaRPr lang="ja-JP"/>
            </a:p>
          </c:txPr>
        </c:title>
        <c:numFmt formatCode="#,##0_ 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652310536"/>
        <c:crosses val="autoZero"/>
        <c:crossBetween val="midCat"/>
        <c:majorUnit val="50000"/>
        <c:dispUnits>
          <c:builtInUnit val="tenThousands"/>
        </c:dispUnits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749835040471631"/>
          <c:y val="0.89169055485183157"/>
          <c:w val="0.47905359360759209"/>
          <c:h val="8.2860579717076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医療介護需要予測指数</a:t>
            </a:r>
            <a:r>
              <a:rPr lang="en-US" altLang="ja-JP"/>
              <a:t>(2010</a:t>
            </a:r>
            <a:r>
              <a:rPr lang="ja-JP" altLang="en-US"/>
              <a:t>年</a:t>
            </a:r>
            <a:r>
              <a:rPr lang="en-US" altLang="ja-JP"/>
              <a:t>=100)</a:t>
            </a:r>
            <a:endParaRPr lang="ja-JP" alt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医療!$B$1</c:f>
              <c:strCache>
                <c:ptCount val="1"/>
                <c:pt idx="0">
                  <c:v>医療：土浦市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4525512199597293E-2"/>
                  <c:y val="-3.78175536587881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DA8-4A10-8D9C-48285C08A3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712225028207394E-2"/>
                  <c:y val="-7.741987630207011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DA8-4A10-8D9C-48285C08A3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2165281647408381E-2"/>
                  <c:y val="-2.81166904330414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DA8-4A10-8D9C-48285C08A3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34188034188034E-2"/>
                  <c:y val="-4.00528256752716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DA8-4A10-8D9C-48285C08A3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034188034188034E-2"/>
                  <c:y val="-3.16140071098706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DA8-4A10-8D9C-48285C08A3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034188034188034E-2"/>
                  <c:y val="-2.73945978271704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DA8-4A10-8D9C-48285C08A3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034188034188034E-2"/>
                  <c:y val="-4.00528256752716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DA8-4A10-8D9C-48285C08A3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医療!$A$2:$A$8</c:f>
              <c:strCache>
                <c:ptCount val="7"/>
                <c:pt idx="0">
                  <c:v>2010年</c:v>
                </c:pt>
                <c:pt idx="1">
                  <c:v>2015年</c:v>
                </c:pt>
                <c:pt idx="2">
                  <c:v>2020年</c:v>
                </c:pt>
                <c:pt idx="3">
                  <c:v>2025年</c:v>
                </c:pt>
                <c:pt idx="4">
                  <c:v>2030年</c:v>
                </c:pt>
                <c:pt idx="5">
                  <c:v>2035年</c:v>
                </c:pt>
                <c:pt idx="6">
                  <c:v>2040年</c:v>
                </c:pt>
              </c:strCache>
            </c:strRef>
          </c:cat>
          <c:val>
            <c:numRef>
              <c:f>医療!$B$2:$B$8</c:f>
              <c:numCache>
                <c:formatCode>General</c:formatCode>
                <c:ptCount val="7"/>
                <c:pt idx="0">
                  <c:v>100</c:v>
                </c:pt>
                <c:pt idx="1">
                  <c:v>108</c:v>
                </c:pt>
                <c:pt idx="2">
                  <c:v>113</c:v>
                </c:pt>
                <c:pt idx="3">
                  <c:v>115</c:v>
                </c:pt>
                <c:pt idx="4">
                  <c:v>114</c:v>
                </c:pt>
                <c:pt idx="5">
                  <c:v>112</c:v>
                </c:pt>
                <c:pt idx="6">
                  <c:v>110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0DA8-4A10-8D9C-48285C08A32E}"/>
            </c:ext>
          </c:extLst>
        </c:ser>
        <c:ser>
          <c:idx val="1"/>
          <c:order val="1"/>
          <c:tx>
            <c:strRef>
              <c:f>医療!$C$1</c:f>
              <c:strCache>
                <c:ptCount val="1"/>
                <c:pt idx="0">
                  <c:v>医療：全国平均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DA8-4A10-8D9C-48285C08A32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034188034188034E-2"/>
                  <c:y val="3.58965414133359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DA8-4A10-8D9C-48285C08A3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7712031558185408E-2"/>
                  <c:y val="3.58965414133359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DA8-4A10-8D9C-48285C08A3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5082182774490468E-2"/>
                  <c:y val="3.16771321306354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0DA8-4A10-8D9C-48285C08A3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7712031558185408E-2"/>
                  <c:y val="3.16771321306354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0DA8-4A10-8D9C-48285C08A3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7712031558185408E-2"/>
                  <c:y val="3.58965414133359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0DA8-4A10-8D9C-48285C08A3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034188034188034E-2"/>
                  <c:y val="2.74577228479351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0DA8-4A10-8D9C-48285C08A3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医療!$A$2:$A$8</c:f>
              <c:strCache>
                <c:ptCount val="7"/>
                <c:pt idx="0">
                  <c:v>2010年</c:v>
                </c:pt>
                <c:pt idx="1">
                  <c:v>2015年</c:v>
                </c:pt>
                <c:pt idx="2">
                  <c:v>2020年</c:v>
                </c:pt>
                <c:pt idx="3">
                  <c:v>2025年</c:v>
                </c:pt>
                <c:pt idx="4">
                  <c:v>2030年</c:v>
                </c:pt>
                <c:pt idx="5">
                  <c:v>2035年</c:v>
                </c:pt>
                <c:pt idx="6">
                  <c:v>2040年</c:v>
                </c:pt>
              </c:strCache>
            </c:strRef>
          </c:cat>
          <c:val>
            <c:numRef>
              <c:f>医療!$C$2:$C$8</c:f>
              <c:numCache>
                <c:formatCode>General</c:formatCode>
                <c:ptCount val="7"/>
                <c:pt idx="0">
                  <c:v>100</c:v>
                </c:pt>
                <c:pt idx="1">
                  <c:v>107</c:v>
                </c:pt>
                <c:pt idx="2">
                  <c:v>111</c:v>
                </c:pt>
                <c:pt idx="3">
                  <c:v>112</c:v>
                </c:pt>
                <c:pt idx="4">
                  <c:v>112</c:v>
                </c:pt>
                <c:pt idx="5">
                  <c:v>110</c:v>
                </c:pt>
                <c:pt idx="6">
                  <c:v>109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0DA8-4A10-8D9C-48285C08A32E}"/>
            </c:ext>
          </c:extLst>
        </c:ser>
        <c:ser>
          <c:idx val="2"/>
          <c:order val="2"/>
          <c:tx>
            <c:strRef>
              <c:f>医療!$D$1</c:f>
              <c:strCache>
                <c:ptCount val="1"/>
                <c:pt idx="0">
                  <c:v>介護：土浦市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0DA8-4A10-8D9C-48285C08A32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612097304404997E-2"/>
                  <c:y val="-4.42722349579721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0DA8-4A10-8D9C-48285C08A3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560157790927017E-2"/>
                  <c:y val="-4.00528256752716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0DA8-4A10-8D9C-48285C08A3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7712031558185408E-2"/>
                  <c:y val="-4.00528256752716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0DA8-4A10-8D9C-48285C08A3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034188034188034E-2"/>
                  <c:y val="-4.00528256752716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0DA8-4A10-8D9C-48285C08A3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034188034188034E-2"/>
                  <c:y val="-4.00528256752715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0DA8-4A10-8D9C-48285C08A3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034188034188034E-2"/>
                  <c:y val="-4.00528256752716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0DA8-4A10-8D9C-48285C08A3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医療!$A$2:$A$8</c:f>
              <c:strCache>
                <c:ptCount val="7"/>
                <c:pt idx="0">
                  <c:v>2010年</c:v>
                </c:pt>
                <c:pt idx="1">
                  <c:v>2015年</c:v>
                </c:pt>
                <c:pt idx="2">
                  <c:v>2020年</c:v>
                </c:pt>
                <c:pt idx="3">
                  <c:v>2025年</c:v>
                </c:pt>
                <c:pt idx="4">
                  <c:v>2030年</c:v>
                </c:pt>
                <c:pt idx="5">
                  <c:v>2035年</c:v>
                </c:pt>
                <c:pt idx="6">
                  <c:v>2040年</c:v>
                </c:pt>
              </c:strCache>
            </c:strRef>
          </c:cat>
          <c:val>
            <c:numRef>
              <c:f>医療!$D$2:$D$8</c:f>
              <c:numCache>
                <c:formatCode>General</c:formatCode>
                <c:ptCount val="7"/>
                <c:pt idx="0">
                  <c:v>100</c:v>
                </c:pt>
                <c:pt idx="1">
                  <c:v>119</c:v>
                </c:pt>
                <c:pt idx="2">
                  <c:v>138</c:v>
                </c:pt>
                <c:pt idx="3">
                  <c:v>159</c:v>
                </c:pt>
                <c:pt idx="4">
                  <c:v>166</c:v>
                </c:pt>
                <c:pt idx="5">
                  <c:v>163</c:v>
                </c:pt>
                <c:pt idx="6">
                  <c:v>160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7-0DA8-4A10-8D9C-48285C08A32E}"/>
            </c:ext>
          </c:extLst>
        </c:ser>
        <c:ser>
          <c:idx val="3"/>
          <c:order val="3"/>
          <c:tx>
            <c:strRef>
              <c:f>医療!$E$1</c:f>
              <c:strCache>
                <c:ptCount val="1"/>
                <c:pt idx="0">
                  <c:v>介護：全国平均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0DA8-4A10-8D9C-48285C08A32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2452333990795529E-2"/>
                  <c:y val="-2.73945978271703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0DA8-4A10-8D9C-48285C08A3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3037980592025312E-2"/>
                  <c:y val="-2.3897248434156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0DA8-4A10-8D9C-48285C08A3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5082182774490468E-2"/>
                  <c:y val="-2.73945978271703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0DA8-4A10-8D9C-48285C08A3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5302764726995959E-2"/>
                  <c:y val="-2.68812618758448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0DA8-4A10-8D9C-48285C08A3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9756088531783015E-2"/>
                  <c:y val="-1.91646501079766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0DA8-4A10-8D9C-48285C08A3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4209412336570141E-2"/>
                  <c:y val="-2.21486635496648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0DA8-4A10-8D9C-48285C08A3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医療!$A$2:$A$8</c:f>
              <c:strCache>
                <c:ptCount val="7"/>
                <c:pt idx="0">
                  <c:v>2010年</c:v>
                </c:pt>
                <c:pt idx="1">
                  <c:v>2015年</c:v>
                </c:pt>
                <c:pt idx="2">
                  <c:v>2020年</c:v>
                </c:pt>
                <c:pt idx="3">
                  <c:v>2025年</c:v>
                </c:pt>
                <c:pt idx="4">
                  <c:v>2030年</c:v>
                </c:pt>
                <c:pt idx="5">
                  <c:v>2035年</c:v>
                </c:pt>
                <c:pt idx="6">
                  <c:v>2040年</c:v>
                </c:pt>
              </c:strCache>
            </c:strRef>
          </c:cat>
          <c:val>
            <c:numRef>
              <c:f>医療!$E$2:$E$8</c:f>
              <c:numCache>
                <c:formatCode>General</c:formatCode>
                <c:ptCount val="7"/>
                <c:pt idx="0">
                  <c:v>100</c:v>
                </c:pt>
                <c:pt idx="1">
                  <c:v>115</c:v>
                </c:pt>
                <c:pt idx="2">
                  <c:v>129</c:v>
                </c:pt>
                <c:pt idx="3">
                  <c:v>146</c:v>
                </c:pt>
                <c:pt idx="4">
                  <c:v>151</c:v>
                </c:pt>
                <c:pt idx="5">
                  <c:v>150</c:v>
                </c:pt>
                <c:pt idx="6">
                  <c:v>149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F-0DA8-4A10-8D9C-48285C08A32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75784064"/>
        <c:axId val="875783280"/>
      </c:lineChart>
      <c:catAx>
        <c:axId val="87578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75783280"/>
        <c:crosses val="autoZero"/>
        <c:auto val="1"/>
        <c:lblAlgn val="ctr"/>
        <c:lblOffset val="100"/>
        <c:noMultiLvlLbl val="0"/>
      </c:catAx>
      <c:valAx>
        <c:axId val="87578328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75784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20571251556E-2"/>
          <c:y val="0.8987853185598822"/>
          <c:w val="0.91613992168325409"/>
          <c:h val="8.33106007899881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医療施設数と医療関係者数の推移</a:t>
            </a:r>
            <a:endParaRPr lang="en-US" altLang="ja-JP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医療!$B$29</c:f>
              <c:strCache>
                <c:ptCount val="1"/>
                <c:pt idx="0">
                  <c:v>医療施設数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医療!$A$30:$A$34</c:f>
              <c:strCache>
                <c:ptCount val="5"/>
                <c:pt idx="0">
                  <c:v>2010年</c:v>
                </c:pt>
                <c:pt idx="1">
                  <c:v>2011年</c:v>
                </c:pt>
                <c:pt idx="2">
                  <c:v>2012年</c:v>
                </c:pt>
                <c:pt idx="3">
                  <c:v>2013年</c:v>
                </c:pt>
                <c:pt idx="4">
                  <c:v>2014年</c:v>
                </c:pt>
              </c:strCache>
            </c:strRef>
          </c:cat>
          <c:val>
            <c:numRef>
              <c:f>医療!$B$30:$B$34</c:f>
              <c:numCache>
                <c:formatCode>General</c:formatCode>
                <c:ptCount val="5"/>
                <c:pt idx="0">
                  <c:v>219</c:v>
                </c:pt>
                <c:pt idx="1">
                  <c:v>209</c:v>
                </c:pt>
                <c:pt idx="2">
                  <c:v>211</c:v>
                </c:pt>
                <c:pt idx="3">
                  <c:v>210</c:v>
                </c:pt>
                <c:pt idx="4">
                  <c:v>209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38-45F1-AF57-AF71D7438D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9"/>
        <c:overlap val="-27"/>
        <c:axId val="875783672"/>
        <c:axId val="875784848"/>
      </c:barChart>
      <c:lineChart>
        <c:grouping val="standard"/>
        <c:varyColors val="0"/>
        <c:ser>
          <c:idx val="1"/>
          <c:order val="1"/>
          <c:tx>
            <c:strRef>
              <c:f>医療!$C$29</c:f>
              <c:strCache>
                <c:ptCount val="1"/>
                <c:pt idx="0">
                  <c:v>医療関係者数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医療!$A$30:$A$34</c:f>
              <c:strCache>
                <c:ptCount val="5"/>
                <c:pt idx="0">
                  <c:v>2010年</c:v>
                </c:pt>
                <c:pt idx="1">
                  <c:v>2011年</c:v>
                </c:pt>
                <c:pt idx="2">
                  <c:v>2012年</c:v>
                </c:pt>
                <c:pt idx="3">
                  <c:v>2013年</c:v>
                </c:pt>
                <c:pt idx="4">
                  <c:v>2014年</c:v>
                </c:pt>
              </c:strCache>
            </c:strRef>
          </c:cat>
          <c:val>
            <c:numRef>
              <c:f>医療!$C$30:$C$34</c:f>
              <c:numCache>
                <c:formatCode>General</c:formatCode>
                <c:ptCount val="5"/>
                <c:pt idx="0">
                  <c:v>2043</c:v>
                </c:pt>
                <c:pt idx="1">
                  <c:v>2051</c:v>
                </c:pt>
                <c:pt idx="2">
                  <c:v>2051</c:v>
                </c:pt>
                <c:pt idx="3">
                  <c:v>2160</c:v>
                </c:pt>
                <c:pt idx="4">
                  <c:v>2160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938-45F1-AF57-AF71D7438D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5784456"/>
        <c:axId val="875791904"/>
      </c:lineChart>
      <c:catAx>
        <c:axId val="875783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75784848"/>
        <c:crosses val="autoZero"/>
        <c:auto val="1"/>
        <c:lblAlgn val="ctr"/>
        <c:lblOffset val="100"/>
        <c:noMultiLvlLbl val="0"/>
      </c:catAx>
      <c:valAx>
        <c:axId val="87578484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/>
                  <a:t>医療施設数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75783672"/>
        <c:crosses val="autoZero"/>
        <c:crossBetween val="between"/>
      </c:valAx>
      <c:valAx>
        <c:axId val="875791904"/>
        <c:scaling>
          <c:orientation val="minMax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/>
                  <a:t>医療関係者数</a:t>
                </a:r>
                <a:r>
                  <a:rPr lang="en-US" altLang="ja-JP"/>
                  <a:t>(</a:t>
                </a:r>
                <a:r>
                  <a:rPr lang="ja-JP" altLang="en-US"/>
                  <a:t>人</a:t>
                </a:r>
                <a:r>
                  <a:rPr lang="en-US" altLang="ja-JP"/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75784456"/>
        <c:crosses val="max"/>
        <c:crossBetween val="between"/>
      </c:valAx>
      <c:catAx>
        <c:axId val="875784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757919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ja-JP" dirty="0">
                <a:solidFill>
                  <a:schemeClr val="tx1"/>
                </a:solidFill>
              </a:rPr>
              <a:t>土浦市の</a:t>
            </a:r>
            <a:r>
              <a:rPr lang="ja-JP" dirty="0" smtClean="0">
                <a:solidFill>
                  <a:schemeClr val="tx1"/>
                </a:solidFill>
              </a:rPr>
              <a:t>犯罪率</a:t>
            </a:r>
            <a:r>
              <a:rPr lang="ja-JP" altLang="en-US" dirty="0" smtClean="0">
                <a:solidFill>
                  <a:schemeClr val="tx1"/>
                </a:solidFill>
              </a:rPr>
              <a:t>推移</a:t>
            </a:r>
            <a:endParaRPr lang="ja-JP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土浦市!$A$3</c:f>
              <c:strCache>
                <c:ptCount val="1"/>
                <c:pt idx="0">
                  <c:v>犯罪率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土浦市!$B$1:$I$1</c:f>
              <c:strCache>
                <c:ptCount val="8"/>
                <c:pt idx="0">
                  <c:v>2008年</c:v>
                </c:pt>
                <c:pt idx="1">
                  <c:v>2009年</c:v>
                </c:pt>
                <c:pt idx="2">
                  <c:v>2010年</c:v>
                </c:pt>
                <c:pt idx="3">
                  <c:v>2011年</c:v>
                </c:pt>
                <c:pt idx="4">
                  <c:v>2012年</c:v>
                </c:pt>
                <c:pt idx="5">
                  <c:v>2013年</c:v>
                </c:pt>
                <c:pt idx="6">
                  <c:v>2014年</c:v>
                </c:pt>
                <c:pt idx="7">
                  <c:v>2015年</c:v>
                </c:pt>
              </c:strCache>
            </c:strRef>
          </c:cat>
          <c:val>
            <c:numRef>
              <c:f>土浦市!$B$3:$I$3</c:f>
              <c:numCache>
                <c:formatCode>General</c:formatCode>
                <c:ptCount val="8"/>
                <c:pt idx="0">
                  <c:v>21.29</c:v>
                </c:pt>
                <c:pt idx="1">
                  <c:v>22.064</c:v>
                </c:pt>
                <c:pt idx="2">
                  <c:v>19.654</c:v>
                </c:pt>
                <c:pt idx="3">
                  <c:v>18.326000000000001</c:v>
                </c:pt>
                <c:pt idx="4">
                  <c:v>19.218</c:v>
                </c:pt>
                <c:pt idx="5">
                  <c:v>18.539000000000001</c:v>
                </c:pt>
                <c:pt idx="6">
                  <c:v>15.916</c:v>
                </c:pt>
                <c:pt idx="7">
                  <c:v>16.175999999999998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3D4-4659-B845-F086EA2260C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75775048"/>
        <c:axId val="875779752"/>
      </c:lineChart>
      <c:catAx>
        <c:axId val="875775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75779752"/>
        <c:crosses val="autoZero"/>
        <c:auto val="1"/>
        <c:lblAlgn val="ctr"/>
        <c:lblOffset val="100"/>
        <c:noMultiLvlLbl val="0"/>
      </c:catAx>
      <c:valAx>
        <c:axId val="875779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>
                    <a:solidFill>
                      <a:schemeClr val="tx1"/>
                    </a:solidFill>
                  </a:rPr>
                  <a:t>犯罪率（件</a:t>
                </a:r>
                <a:r>
                  <a:rPr lang="en-US">
                    <a:solidFill>
                      <a:schemeClr val="tx1"/>
                    </a:solidFill>
                  </a:rPr>
                  <a:t>/1000</a:t>
                </a:r>
                <a:r>
                  <a:rPr lang="ja-JP">
                    <a:solidFill>
                      <a:schemeClr val="tx1"/>
                    </a:solidFill>
                  </a:rPr>
                  <a:t>人）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75775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ja-JP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b="1" dirty="0"/>
              <a:t>霞ケ浦　</a:t>
            </a:r>
            <a:r>
              <a:rPr lang="ja-JP" altLang="en-US" b="1" dirty="0" smtClean="0"/>
              <a:t>全水域</a:t>
            </a:r>
            <a:r>
              <a:rPr lang="en-US" altLang="ja-JP" b="1" dirty="0" smtClean="0"/>
              <a:t>COD</a:t>
            </a:r>
            <a:r>
              <a:rPr lang="ja-JP" altLang="en-US" b="1" dirty="0" smtClean="0"/>
              <a:t>平均値</a:t>
            </a:r>
            <a:endParaRPr lang="ja-JP" altLang="en-US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1658092738407699"/>
          <c:y val="0.18148148148148149"/>
          <c:w val="0.84175240594925638"/>
          <c:h val="0.7124387576552930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全水域平均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Sheet1!$B$1:$K$1</c:f>
              <c:strCache>
                <c:ptCount val="10"/>
                <c:pt idx="0">
                  <c:v>2006年</c:v>
                </c:pt>
                <c:pt idx="1">
                  <c:v>2007年</c:v>
                </c:pt>
                <c:pt idx="2">
                  <c:v>2008年</c:v>
                </c:pt>
                <c:pt idx="3">
                  <c:v>2009年</c:v>
                </c:pt>
                <c:pt idx="4">
                  <c:v>2010年</c:v>
                </c:pt>
                <c:pt idx="5">
                  <c:v>2011年</c:v>
                </c:pt>
                <c:pt idx="6">
                  <c:v>2012年</c:v>
                </c:pt>
                <c:pt idx="7">
                  <c:v>2013年</c:v>
                </c:pt>
                <c:pt idx="8">
                  <c:v>2014年</c:v>
                </c:pt>
                <c:pt idx="9">
                  <c:v>2015年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8.1999999999999993</c:v>
                </c:pt>
                <c:pt idx="1">
                  <c:v>8.8000000000000007</c:v>
                </c:pt>
                <c:pt idx="2">
                  <c:v>8.6999999999999993</c:v>
                </c:pt>
                <c:pt idx="3">
                  <c:v>9.5</c:v>
                </c:pt>
                <c:pt idx="4">
                  <c:v>8.6999999999999993</c:v>
                </c:pt>
                <c:pt idx="5">
                  <c:v>8.1999999999999993</c:v>
                </c:pt>
                <c:pt idx="6">
                  <c:v>7.8</c:v>
                </c:pt>
                <c:pt idx="7">
                  <c:v>6.8</c:v>
                </c:pt>
                <c:pt idx="8">
                  <c:v>7</c:v>
                </c:pt>
                <c:pt idx="9">
                  <c:v>8.1999999999999993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49328336"/>
        <c:axId val="949324808"/>
      </c:lineChart>
      <c:catAx>
        <c:axId val="94932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49324808"/>
        <c:crosses val="autoZero"/>
        <c:auto val="1"/>
        <c:lblAlgn val="ctr"/>
        <c:lblOffset val="100"/>
        <c:noMultiLvlLbl val="0"/>
      </c:catAx>
      <c:valAx>
        <c:axId val="949324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400" dirty="0" smtClean="0"/>
                  <a:t>COD</a:t>
                </a:r>
                <a:r>
                  <a:rPr lang="ja-JP" altLang="en-US" sz="1400" dirty="0" smtClean="0"/>
                  <a:t>平均値（㎎</a:t>
                </a:r>
                <a:r>
                  <a:rPr lang="en-US" altLang="ja-JP" sz="1400" dirty="0" smtClean="0"/>
                  <a:t>/ℓ</a:t>
                </a:r>
                <a:r>
                  <a:rPr lang="ja-JP" altLang="en-US" sz="1400" dirty="0" smtClean="0"/>
                  <a:t>）</a:t>
                </a:r>
                <a:endParaRPr lang="en-US" altLang="ja-JP" sz="14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eaVert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49328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400" dirty="0">
                <a:solidFill>
                  <a:schemeClr val="tx1"/>
                </a:solidFill>
              </a:rPr>
              <a:t>地区別人口と世帯数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'[1452240334_doc_8_0.xls]Sheet1'!$B$11</c:f>
              <c:strCache>
                <c:ptCount val="1"/>
                <c:pt idx="0">
                  <c:v>世帯数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'[1452240334_doc_8_0.xls]Sheet1'!$A$12:$A$16</c:f>
              <c:strCache>
                <c:ptCount val="5"/>
                <c:pt idx="0">
                  <c:v>新治</c:v>
                </c:pt>
                <c:pt idx="1">
                  <c:v>神立</c:v>
                </c:pt>
                <c:pt idx="2">
                  <c:v>中央</c:v>
                </c:pt>
                <c:pt idx="3">
                  <c:v>おおつ野</c:v>
                </c:pt>
                <c:pt idx="4">
                  <c:v>南</c:v>
                </c:pt>
              </c:strCache>
            </c:strRef>
          </c:cat>
          <c:val>
            <c:numRef>
              <c:f>'[1452240334_doc_8_0.xls]Sheet1'!$B$12:$B$16</c:f>
              <c:numCache>
                <c:formatCode>#,##0_);[Red]\(#,##0\)</c:formatCode>
                <c:ptCount val="5"/>
                <c:pt idx="0">
                  <c:v>2817</c:v>
                </c:pt>
                <c:pt idx="1">
                  <c:v>5414</c:v>
                </c:pt>
                <c:pt idx="2">
                  <c:v>27232</c:v>
                </c:pt>
                <c:pt idx="3">
                  <c:v>7474</c:v>
                </c:pt>
                <c:pt idx="4">
                  <c:v>17061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10-48EB-98A6-DA9C16F213FB}"/>
            </c:ext>
          </c:extLst>
        </c:ser>
        <c:ser>
          <c:idx val="1"/>
          <c:order val="1"/>
          <c:tx>
            <c:strRef>
              <c:f>'[1452240334_doc_8_0.xls]Sheet1'!$C$11</c:f>
              <c:strCache>
                <c:ptCount val="1"/>
                <c:pt idx="0">
                  <c:v>人口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'[1452240334_doc_8_0.xls]Sheet1'!$A$12:$A$16</c:f>
              <c:strCache>
                <c:ptCount val="5"/>
                <c:pt idx="0">
                  <c:v>新治</c:v>
                </c:pt>
                <c:pt idx="1">
                  <c:v>神立</c:v>
                </c:pt>
                <c:pt idx="2">
                  <c:v>中央</c:v>
                </c:pt>
                <c:pt idx="3">
                  <c:v>おおつ野</c:v>
                </c:pt>
                <c:pt idx="4">
                  <c:v>南</c:v>
                </c:pt>
              </c:strCache>
            </c:strRef>
          </c:cat>
          <c:val>
            <c:numRef>
              <c:f>'[1452240334_doc_8_0.xls]Sheet1'!$C$12:$C$16</c:f>
              <c:numCache>
                <c:formatCode>#,##0_);[Red]\(#,##0\)</c:formatCode>
                <c:ptCount val="5"/>
                <c:pt idx="0">
                  <c:v>8104</c:v>
                </c:pt>
                <c:pt idx="1">
                  <c:v>13283</c:v>
                </c:pt>
                <c:pt idx="2">
                  <c:v>60440</c:v>
                </c:pt>
                <c:pt idx="3">
                  <c:v>17781</c:v>
                </c:pt>
                <c:pt idx="4">
                  <c:v>40246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E10-48EB-98A6-DA9C16F213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66376832"/>
        <c:axId val="866377224"/>
      </c:barChart>
      <c:catAx>
        <c:axId val="8663768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dirty="0"/>
                  <a:t>地区名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66377224"/>
        <c:crosses val="autoZero"/>
        <c:auto val="1"/>
        <c:lblAlgn val="ctr"/>
        <c:lblOffset val="100"/>
        <c:noMultiLvlLbl val="0"/>
      </c:catAx>
      <c:valAx>
        <c:axId val="866377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dirty="0"/>
                  <a:t>人口（人）世帯数（戸）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66376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ja-JP"/>
              <a:t>市内の路線バス年間乗車人員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7625189732879398"/>
          <c:y val="0.15666455864314605"/>
          <c:w val="0.80950818908458488"/>
          <c:h val="0.628438082947719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Sheet1!$A$96</c:f>
              <c:strCache>
                <c:ptCount val="1"/>
                <c:pt idx="0">
                  <c:v>キララちゃんバス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Sheet1!$B$95:$E$95</c:f>
              <c:strCache>
                <c:ptCount val="4"/>
                <c:pt idx="0">
                  <c:v>2005年度</c:v>
                </c:pt>
                <c:pt idx="1">
                  <c:v>2008年度</c:v>
                </c:pt>
                <c:pt idx="2">
                  <c:v>2011年度</c:v>
                </c:pt>
                <c:pt idx="3">
                  <c:v>2014年度</c:v>
                </c:pt>
              </c:strCache>
            </c:strRef>
          </c:cat>
          <c:val>
            <c:numRef>
              <c:f>Sheet1!$B$96:$E$96</c:f>
              <c:numCache>
                <c:formatCode>General</c:formatCode>
                <c:ptCount val="4"/>
                <c:pt idx="0">
                  <c:v>11.147399999999999</c:v>
                </c:pt>
                <c:pt idx="1">
                  <c:v>14.501200000000001</c:v>
                </c:pt>
                <c:pt idx="2">
                  <c:v>14.943099999999999</c:v>
                </c:pt>
                <c:pt idx="3">
                  <c:v>15.8666</c:v>
                </c:pt>
              </c:numCache>
            </c:numRef>
          </c:val>
        </c:ser>
        <c:ser>
          <c:idx val="1"/>
          <c:order val="1"/>
          <c:tx>
            <c:strRef>
              <c:f>Sheet1!$A$97</c:f>
              <c:strCache>
                <c:ptCount val="1"/>
                <c:pt idx="0">
                  <c:v>JRバス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Sheet1!$B$95:$E$95</c:f>
              <c:strCache>
                <c:ptCount val="4"/>
                <c:pt idx="0">
                  <c:v>2005年度</c:v>
                </c:pt>
                <c:pt idx="1">
                  <c:v>2008年度</c:v>
                </c:pt>
                <c:pt idx="2">
                  <c:v>2011年度</c:v>
                </c:pt>
                <c:pt idx="3">
                  <c:v>2014年度</c:v>
                </c:pt>
              </c:strCache>
            </c:strRef>
          </c:cat>
          <c:val>
            <c:numRef>
              <c:f>Sheet1!$B$97:$E$97</c:f>
              <c:numCache>
                <c:formatCode>General</c:formatCode>
                <c:ptCount val="4"/>
                <c:pt idx="0">
                  <c:v>56.137</c:v>
                </c:pt>
                <c:pt idx="1">
                  <c:v>43.544499999999999</c:v>
                </c:pt>
                <c:pt idx="2">
                  <c:v>36.7986</c:v>
                </c:pt>
                <c:pt idx="3">
                  <c:v>27.419499999999999</c:v>
                </c:pt>
              </c:numCache>
            </c:numRef>
          </c:val>
        </c:ser>
        <c:ser>
          <c:idx val="2"/>
          <c:order val="2"/>
          <c:tx>
            <c:strRef>
              <c:f>Sheet1!$A$98</c:f>
              <c:strCache>
                <c:ptCount val="1"/>
                <c:pt idx="0">
                  <c:v>関東鉄道バス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Sheet1!$B$95:$E$95</c:f>
              <c:strCache>
                <c:ptCount val="4"/>
                <c:pt idx="0">
                  <c:v>2005年度</c:v>
                </c:pt>
                <c:pt idx="1">
                  <c:v>2008年度</c:v>
                </c:pt>
                <c:pt idx="2">
                  <c:v>2011年度</c:v>
                </c:pt>
                <c:pt idx="3">
                  <c:v>2014年度</c:v>
                </c:pt>
              </c:strCache>
            </c:strRef>
          </c:cat>
          <c:val>
            <c:numRef>
              <c:f>Sheet1!$B$98:$E$98</c:f>
              <c:numCache>
                <c:formatCode>General</c:formatCode>
                <c:ptCount val="4"/>
                <c:pt idx="0">
                  <c:v>387.4984</c:v>
                </c:pt>
                <c:pt idx="1">
                  <c:v>390.12950000000001</c:v>
                </c:pt>
                <c:pt idx="2">
                  <c:v>335.64</c:v>
                </c:pt>
                <c:pt idx="3">
                  <c:v>379.25700000000001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643623776"/>
        <c:axId val="643626128"/>
      </c:barChart>
      <c:catAx>
        <c:axId val="64362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643626128"/>
        <c:crosses val="autoZero"/>
        <c:auto val="1"/>
        <c:lblAlgn val="ctr"/>
        <c:lblOffset val="100"/>
        <c:noMultiLvlLbl val="0"/>
      </c:catAx>
      <c:valAx>
        <c:axId val="64362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r>
                  <a:rPr lang="ja-JP"/>
                  <a:t>人数</a:t>
                </a:r>
                <a:r>
                  <a:rPr lang="en-US"/>
                  <a:t>(</a:t>
                </a:r>
                <a:r>
                  <a:rPr lang="ja-JP"/>
                  <a:t>万人</a:t>
                </a:r>
                <a:r>
                  <a:rPr lang="en-US"/>
                  <a:t>)</a:t>
                </a:r>
                <a:endParaRPr lang="ja-JP"/>
              </a:p>
            </c:rich>
          </c:tx>
          <c:layout>
            <c:manualLayout>
              <c:xMode val="edge"/>
              <c:yMode val="edge"/>
              <c:x val="7.9438700299448838E-3"/>
              <c:y val="0.13856169671972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eaVert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643623776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796757751388783E-2"/>
          <c:y val="0.89264392153707361"/>
          <c:w val="0.94972539683772073"/>
          <c:h val="8.86601528895080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ja-JP" dirty="0"/>
              <a:t>市内</a:t>
            </a:r>
            <a:r>
              <a:rPr lang="en-US" dirty="0"/>
              <a:t>3</a:t>
            </a:r>
            <a:r>
              <a:rPr lang="ja-JP" dirty="0"/>
              <a:t>駅の１日あたりの乗車人員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9113905186895341"/>
          <c:y val="0.16520097291503483"/>
          <c:w val="0.78214559736980394"/>
          <c:h val="0.6081977710901320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Sheet1!$A$11</c:f>
              <c:strCache>
                <c:ptCount val="1"/>
                <c:pt idx="0">
                  <c:v>土浦駅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Sheet1!$B$8:$E$8</c:f>
              <c:strCache>
                <c:ptCount val="4"/>
                <c:pt idx="0">
                  <c:v>2000年度</c:v>
                </c:pt>
                <c:pt idx="1">
                  <c:v>2005年度</c:v>
                </c:pt>
                <c:pt idx="2">
                  <c:v>2010年度</c:v>
                </c:pt>
                <c:pt idx="3">
                  <c:v>2015年度</c:v>
                </c:pt>
              </c:strCache>
            </c:strRef>
          </c:cat>
          <c:val>
            <c:numRef>
              <c:f>Sheet1!$B$11:$E$11</c:f>
              <c:numCache>
                <c:formatCode>General</c:formatCode>
                <c:ptCount val="4"/>
                <c:pt idx="0">
                  <c:v>21644</c:v>
                </c:pt>
                <c:pt idx="1">
                  <c:v>18574</c:v>
                </c:pt>
                <c:pt idx="2">
                  <c:v>16497</c:v>
                </c:pt>
                <c:pt idx="3">
                  <c:v>16223</c:v>
                </c:pt>
              </c:numCache>
            </c:numRef>
          </c:val>
        </c:ser>
        <c:ser>
          <c:idx val="1"/>
          <c:order val="1"/>
          <c:tx>
            <c:strRef>
              <c:f>Sheet1!$A$10</c:f>
              <c:strCache>
                <c:ptCount val="1"/>
                <c:pt idx="0">
                  <c:v>荒川沖駅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Sheet1!$B$8:$E$8</c:f>
              <c:strCache>
                <c:ptCount val="4"/>
                <c:pt idx="0">
                  <c:v>2000年度</c:v>
                </c:pt>
                <c:pt idx="1">
                  <c:v>2005年度</c:v>
                </c:pt>
                <c:pt idx="2">
                  <c:v>2010年度</c:v>
                </c:pt>
                <c:pt idx="3">
                  <c:v>2015年度</c:v>
                </c:pt>
              </c:strCache>
            </c:strRef>
          </c:cat>
          <c:val>
            <c:numRef>
              <c:f>Sheet1!$B$10:$E$10</c:f>
              <c:numCache>
                <c:formatCode>General</c:formatCode>
                <c:ptCount val="4"/>
                <c:pt idx="0">
                  <c:v>12303</c:v>
                </c:pt>
                <c:pt idx="1">
                  <c:v>10198</c:v>
                </c:pt>
                <c:pt idx="2">
                  <c:v>8764</c:v>
                </c:pt>
                <c:pt idx="3">
                  <c:v>8184</c:v>
                </c:pt>
              </c:numCache>
            </c:numRef>
          </c:val>
        </c:ser>
        <c:ser>
          <c:idx val="2"/>
          <c:order val="2"/>
          <c:tx>
            <c:strRef>
              <c:f>Sheet1!$A$9</c:f>
              <c:strCache>
                <c:ptCount val="1"/>
                <c:pt idx="0">
                  <c:v>神立駅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Sheet1!$B$8:$E$8</c:f>
              <c:strCache>
                <c:ptCount val="4"/>
                <c:pt idx="0">
                  <c:v>2000年度</c:v>
                </c:pt>
                <c:pt idx="1">
                  <c:v>2005年度</c:v>
                </c:pt>
                <c:pt idx="2">
                  <c:v>2010年度</c:v>
                </c:pt>
                <c:pt idx="3">
                  <c:v>2015年度</c:v>
                </c:pt>
              </c:strCache>
            </c:strRef>
          </c:cat>
          <c:val>
            <c:numRef>
              <c:f>Sheet1!$B$9:$E$9</c:f>
              <c:numCache>
                <c:formatCode>General</c:formatCode>
                <c:ptCount val="4"/>
                <c:pt idx="0">
                  <c:v>6406</c:v>
                </c:pt>
                <c:pt idx="1">
                  <c:v>5567</c:v>
                </c:pt>
                <c:pt idx="2">
                  <c:v>5283</c:v>
                </c:pt>
                <c:pt idx="3">
                  <c:v>5532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872315200"/>
        <c:axId val="872317160"/>
      </c:barChart>
      <c:catAx>
        <c:axId val="87231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872317160"/>
        <c:crosses val="autoZero"/>
        <c:auto val="1"/>
        <c:lblAlgn val="ctr"/>
        <c:lblOffset val="100"/>
        <c:noMultiLvlLbl val="0"/>
      </c:catAx>
      <c:valAx>
        <c:axId val="872317160"/>
        <c:scaling>
          <c:orientation val="minMax"/>
          <c:max val="4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r>
                  <a:rPr lang="ja-JP"/>
                  <a:t>人数</a:t>
                </a:r>
                <a:r>
                  <a:rPr lang="en-US"/>
                  <a:t>(</a:t>
                </a:r>
                <a:r>
                  <a:rPr lang="ja-JP"/>
                  <a:t>人</a:t>
                </a:r>
                <a:r>
                  <a:rPr lang="en-US"/>
                  <a:t>)</a:t>
                </a:r>
                <a:endParaRPr lang="ja-JP"/>
              </a:p>
            </c:rich>
          </c:tx>
          <c:layout>
            <c:manualLayout>
              <c:xMode val="edge"/>
              <c:yMode val="edge"/>
              <c:x val="9.6528644301975917E-3"/>
              <c:y val="0.117272539885393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eaVert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872315200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pPr>
            <a:r>
              <a:rPr lang="ja-JP" sz="1400" b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農家数と農家人口の推移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3290198202462278"/>
          <c:y val="0.25609688992582486"/>
          <c:w val="0.54900119578534146"/>
          <c:h val="0.55443922919463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Sheet1!$A$38</c:f>
              <c:strCache>
                <c:ptCount val="1"/>
                <c:pt idx="0">
                  <c:v>農家数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cat>
            <c:strRef>
              <c:f>Sheet1!$B$37:$G$37</c:f>
              <c:strCache>
                <c:ptCount val="6"/>
                <c:pt idx="0">
                  <c:v>1985年</c:v>
                </c:pt>
                <c:pt idx="1">
                  <c:v>1990年</c:v>
                </c:pt>
                <c:pt idx="2">
                  <c:v>1995年</c:v>
                </c:pt>
                <c:pt idx="3">
                  <c:v>2000年</c:v>
                </c:pt>
                <c:pt idx="4">
                  <c:v>2005年</c:v>
                </c:pt>
                <c:pt idx="5">
                  <c:v>2010年</c:v>
                </c:pt>
              </c:strCache>
            </c:strRef>
          </c:cat>
          <c:val>
            <c:numRef>
              <c:f>Sheet1!$B$38:$G$38</c:f>
              <c:numCache>
                <c:formatCode>General</c:formatCode>
                <c:ptCount val="6"/>
                <c:pt idx="0">
                  <c:v>2583</c:v>
                </c:pt>
                <c:pt idx="1">
                  <c:v>2388</c:v>
                </c:pt>
                <c:pt idx="2">
                  <c:v>2162</c:v>
                </c:pt>
                <c:pt idx="3">
                  <c:v>1608</c:v>
                </c:pt>
                <c:pt idx="4">
                  <c:v>1251</c:v>
                </c:pt>
                <c:pt idx="5">
                  <c:v>1451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100"/>
        <c:axId val="958472624"/>
        <c:axId val="958483208"/>
      </c:barChart>
      <c:lineChart>
        <c:grouping val="standard"/>
        <c:varyColors val="0"/>
        <c:ser>
          <c:idx val="1"/>
          <c:order val="1"/>
          <c:tx>
            <c:strRef>
              <c:f>Sheet1!$A$39</c:f>
              <c:strCache>
                <c:ptCount val="1"/>
                <c:pt idx="0">
                  <c:v>農家人口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Sheet1!$B$37:$G$37</c:f>
              <c:strCache>
                <c:ptCount val="6"/>
                <c:pt idx="0">
                  <c:v>1985年</c:v>
                </c:pt>
                <c:pt idx="1">
                  <c:v>1990年</c:v>
                </c:pt>
                <c:pt idx="2">
                  <c:v>1995年</c:v>
                </c:pt>
                <c:pt idx="3">
                  <c:v>2000年</c:v>
                </c:pt>
                <c:pt idx="4">
                  <c:v>2005年</c:v>
                </c:pt>
                <c:pt idx="5">
                  <c:v>2010年</c:v>
                </c:pt>
              </c:strCache>
            </c:strRef>
          </c:cat>
          <c:val>
            <c:numRef>
              <c:f>Sheet1!$B$39:$G$39</c:f>
              <c:numCache>
                <c:formatCode>General</c:formatCode>
                <c:ptCount val="6"/>
                <c:pt idx="0">
                  <c:v>12446</c:v>
                </c:pt>
                <c:pt idx="1">
                  <c:v>11421</c:v>
                </c:pt>
                <c:pt idx="2">
                  <c:v>9999</c:v>
                </c:pt>
                <c:pt idx="3">
                  <c:v>7532</c:v>
                </c:pt>
                <c:pt idx="4">
                  <c:v>5592</c:v>
                </c:pt>
                <c:pt idx="5">
                  <c:v>6086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8479680"/>
        <c:axId val="958476152"/>
      </c:lineChart>
      <c:catAx>
        <c:axId val="958472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メイリオ" panose="020B0604030504040204" pitchFamily="50" charset="-128"/>
                <a:ea typeface="メイリオ" panose="020B0604030504040204" pitchFamily="50" charset="-128"/>
              </a:defRPr>
            </a:pPr>
            <a:endParaRPr lang="ja-JP"/>
          </a:p>
        </c:txPr>
        <c:crossAx val="958483208"/>
        <c:crosses val="autoZero"/>
        <c:auto val="1"/>
        <c:lblAlgn val="ctr"/>
        <c:lblOffset val="100"/>
        <c:noMultiLvlLbl val="0"/>
      </c:catAx>
      <c:valAx>
        <c:axId val="958483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メイリオ" panose="020B0604030504040204" pitchFamily="50" charset="-128"/>
                <a:ea typeface="メイリオ" panose="020B0604030504040204" pitchFamily="50" charset="-128"/>
              </a:defRPr>
            </a:pPr>
            <a:endParaRPr lang="ja-JP"/>
          </a:p>
        </c:txPr>
        <c:crossAx val="958472624"/>
        <c:crosses val="autoZero"/>
        <c:crossBetween val="between"/>
      </c:valAx>
      <c:valAx>
        <c:axId val="958476152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メイリオ" panose="020B0604030504040204" pitchFamily="50" charset="-128"/>
                <a:ea typeface="メイリオ" panose="020B0604030504040204" pitchFamily="50" charset="-128"/>
              </a:defRPr>
            </a:pPr>
            <a:endParaRPr lang="ja-JP"/>
          </a:p>
        </c:txPr>
        <c:crossAx val="958479680"/>
        <c:crosses val="max"/>
        <c:crossBetween val="between"/>
      </c:valAx>
      <c:catAx>
        <c:axId val="958479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5847615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30701856593100829"/>
          <c:y val="0.91612099134989988"/>
          <c:w val="0.32198476815125748"/>
          <c:h val="6.4469680173277033E-2"/>
        </c:manualLayout>
      </c:layout>
      <c:overlay val="0"/>
      <c:txPr>
        <a:bodyPr/>
        <a:lstStyle/>
        <a:p>
          <a:pPr>
            <a:defRPr sz="900">
              <a:latin typeface="メイリオ" panose="020B0604030504040204" pitchFamily="50" charset="-128"/>
              <a:ea typeface="メイリオ" panose="020B0604030504040204" pitchFamily="50" charset="-128"/>
            </a:defRPr>
          </a:pPr>
          <a:endParaRPr lang="ja-JP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同居農業後継者数</a:t>
            </a:r>
          </a:p>
        </c:rich>
      </c:tx>
      <c:layout>
        <c:manualLayout>
          <c:xMode val="edge"/>
          <c:yMode val="edge"/>
          <c:x val="0.36812437142255744"/>
          <c:y val="6.62616277074108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35919984268392646"/>
          <c:y val="0.24360745546287715"/>
          <c:w val="0.3848627843430702"/>
          <c:h val="0.655039439810524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Sheet1!$A$173</c:f>
              <c:strCache>
                <c:ptCount val="1"/>
                <c:pt idx="0">
                  <c:v>15歳～19歳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Sheet1!$B$172:$C$172</c:f>
              <c:strCache>
                <c:ptCount val="2"/>
                <c:pt idx="0">
                  <c:v>2000年</c:v>
                </c:pt>
                <c:pt idx="1">
                  <c:v>2005年</c:v>
                </c:pt>
              </c:strCache>
            </c:strRef>
          </c:cat>
          <c:val>
            <c:numRef>
              <c:f>Sheet1!$B$173:$C$173</c:f>
              <c:numCache>
                <c:formatCode>General</c:formatCode>
                <c:ptCount val="2"/>
                <c:pt idx="0">
                  <c:v>146</c:v>
                </c:pt>
                <c:pt idx="1">
                  <c:v>44</c:v>
                </c:pt>
              </c:numCache>
            </c:numRef>
          </c:val>
        </c:ser>
        <c:ser>
          <c:idx val="1"/>
          <c:order val="1"/>
          <c:tx>
            <c:strRef>
              <c:f>Sheet1!$A$174</c:f>
              <c:strCache>
                <c:ptCount val="1"/>
                <c:pt idx="0">
                  <c:v>20歳～29歳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Sheet1!$B$172:$C$172</c:f>
              <c:strCache>
                <c:ptCount val="2"/>
                <c:pt idx="0">
                  <c:v>2000年</c:v>
                </c:pt>
                <c:pt idx="1">
                  <c:v>2005年</c:v>
                </c:pt>
              </c:strCache>
            </c:strRef>
          </c:cat>
          <c:val>
            <c:numRef>
              <c:f>Sheet1!$B$174:$C$174</c:f>
              <c:numCache>
                <c:formatCode>General</c:formatCode>
                <c:ptCount val="2"/>
                <c:pt idx="0">
                  <c:v>440</c:v>
                </c:pt>
                <c:pt idx="1">
                  <c:v>216</c:v>
                </c:pt>
              </c:numCache>
            </c:numRef>
          </c:val>
        </c:ser>
        <c:ser>
          <c:idx val="2"/>
          <c:order val="2"/>
          <c:tx>
            <c:strRef>
              <c:f>Sheet1!$A$175</c:f>
              <c:strCache>
                <c:ptCount val="1"/>
                <c:pt idx="0">
                  <c:v>30歳～39歳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Sheet1!$B$172:$C$172</c:f>
              <c:strCache>
                <c:ptCount val="2"/>
                <c:pt idx="0">
                  <c:v>2000年</c:v>
                </c:pt>
                <c:pt idx="1">
                  <c:v>2005年</c:v>
                </c:pt>
              </c:strCache>
            </c:strRef>
          </c:cat>
          <c:val>
            <c:numRef>
              <c:f>Sheet1!$B$175:$C$175</c:f>
              <c:numCache>
                <c:formatCode>General</c:formatCode>
                <c:ptCount val="2"/>
                <c:pt idx="0">
                  <c:v>442</c:v>
                </c:pt>
                <c:pt idx="1">
                  <c:v>273</c:v>
                </c:pt>
              </c:numCache>
            </c:numRef>
          </c:val>
        </c:ser>
        <c:ser>
          <c:idx val="3"/>
          <c:order val="3"/>
          <c:tx>
            <c:strRef>
              <c:f>Sheet1!$A$176</c:f>
              <c:strCache>
                <c:ptCount val="1"/>
                <c:pt idx="0">
                  <c:v>40歳～49歳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Sheet1!$B$172:$C$172</c:f>
              <c:strCache>
                <c:ptCount val="2"/>
                <c:pt idx="0">
                  <c:v>2000年</c:v>
                </c:pt>
                <c:pt idx="1">
                  <c:v>2005年</c:v>
                </c:pt>
              </c:strCache>
            </c:strRef>
          </c:cat>
          <c:val>
            <c:numRef>
              <c:f>Sheet1!$B$176:$C$176</c:f>
              <c:numCache>
                <c:formatCode>General</c:formatCode>
                <c:ptCount val="2"/>
                <c:pt idx="0">
                  <c:v>413</c:v>
                </c:pt>
                <c:pt idx="1">
                  <c:v>230</c:v>
                </c:pt>
              </c:numCache>
            </c:numRef>
          </c:val>
        </c:ser>
        <c:ser>
          <c:idx val="4"/>
          <c:order val="4"/>
          <c:tx>
            <c:strRef>
              <c:f>Sheet1!$A$177</c:f>
              <c:strCache>
                <c:ptCount val="1"/>
                <c:pt idx="0">
                  <c:v>50歳～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Sheet1!$B$172:$C$172</c:f>
              <c:strCache>
                <c:ptCount val="2"/>
                <c:pt idx="0">
                  <c:v>2000年</c:v>
                </c:pt>
                <c:pt idx="1">
                  <c:v>2005年</c:v>
                </c:pt>
              </c:strCache>
            </c:strRef>
          </c:cat>
          <c:val>
            <c:numRef>
              <c:f>Sheet1!$B$177:$C$177</c:f>
              <c:numCache>
                <c:formatCode>General</c:formatCode>
                <c:ptCount val="2"/>
                <c:pt idx="0">
                  <c:v>86</c:v>
                </c:pt>
                <c:pt idx="1">
                  <c:v>113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976095408"/>
        <c:axId val="976096192"/>
      </c:barChart>
      <c:catAx>
        <c:axId val="97609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76096192"/>
        <c:crosses val="autoZero"/>
        <c:auto val="1"/>
        <c:lblAlgn val="ctr"/>
        <c:lblOffset val="100"/>
        <c:noMultiLvlLbl val="0"/>
      </c:catAx>
      <c:valAx>
        <c:axId val="976096192"/>
        <c:scaling>
          <c:orientation val="minMax"/>
          <c:max val="1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r>
                  <a:rPr lang="ja-JP" altLang="en-US" sz="10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同居農業後継者数</a:t>
                </a:r>
                <a:r>
                  <a:rPr lang="en-US" altLang="ja-JP" sz="10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(</a:t>
                </a:r>
                <a:r>
                  <a:rPr lang="ja-JP" altLang="en-US" sz="10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人</a:t>
                </a:r>
                <a:r>
                  <a:rPr lang="en-US" altLang="ja-JP" sz="10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)</a:t>
                </a:r>
                <a:endParaRPr lang="ja-JP" altLang="en-US" sz="10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c:rich>
          </c:tx>
          <c:layout>
            <c:manualLayout>
              <c:xMode val="edge"/>
              <c:yMode val="edge"/>
              <c:x val="0.22576068011078756"/>
              <c:y val="0.198440256753509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eaVert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76095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909295713035886"/>
          <c:y val="0.32123290711110092"/>
          <c:w val="0.22084733158355205"/>
          <c:h val="0.398513961265045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製造品出荷額（</a:t>
            </a:r>
            <a:r>
              <a:rPr lang="en-US" altLang="zh-TW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2014</a:t>
            </a:r>
            <a:r>
              <a:rPr lang="zh-TW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年）</a:t>
            </a:r>
          </a:p>
        </c:rich>
      </c:tx>
      <c:layout>
        <c:manualLayout>
          <c:xMode val="edge"/>
          <c:yMode val="edge"/>
          <c:x val="0.26287684071774353"/>
          <c:y val="2.25327980209664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27255402702140347"/>
          <c:y val="0.16293401473019689"/>
          <c:w val="0.63588970788753618"/>
          <c:h val="0.641645530818492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'[Microsoft PowerPoint 内のグラフ]Sheet1'!$K$17</c:f>
              <c:strCache>
                <c:ptCount val="1"/>
                <c:pt idx="0">
                  <c:v>製造品出荷額（2014年）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'[Microsoft PowerPoint 内のグラフ]Sheet1'!$L$16:$M$16</c:f>
              <c:strCache>
                <c:ptCount val="2"/>
                <c:pt idx="0">
                  <c:v>土浦市</c:v>
                </c:pt>
                <c:pt idx="1">
                  <c:v>全国平均</c:v>
                </c:pt>
              </c:strCache>
            </c:strRef>
          </c:cat>
          <c:val>
            <c:numRef>
              <c:f>'[Microsoft PowerPoint 内のグラフ]Sheet1'!$L$17:$M$17</c:f>
              <c:numCache>
                <c:formatCode>#,##0_ </c:formatCode>
                <c:ptCount val="2"/>
                <c:pt idx="0">
                  <c:v>6066</c:v>
                </c:pt>
                <c:pt idx="1">
                  <c:v>1776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6716464"/>
        <c:axId val="956719208"/>
      </c:barChart>
      <c:catAx>
        <c:axId val="95671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956719208"/>
        <c:crosses val="autoZero"/>
        <c:auto val="1"/>
        <c:lblAlgn val="ctr"/>
        <c:lblOffset val="100"/>
        <c:noMultiLvlLbl val="0"/>
      </c:catAx>
      <c:valAx>
        <c:axId val="956719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製造品出荷額</a:t>
                </a:r>
                <a:r>
                  <a:rPr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(</a:t>
                </a:r>
                <a:r>
                  <a:rPr lang="ja-JP" altLang="en-US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億円</a:t>
                </a:r>
                <a:r>
                  <a:rPr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)</a:t>
                </a:r>
                <a:endPara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c:rich>
          </c:tx>
          <c:layout>
            <c:manualLayout>
              <c:xMode val="edge"/>
              <c:yMode val="edge"/>
              <c:x val="2.841401330412217E-2"/>
              <c:y val="0.103792854091044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eaVert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#,##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956716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ja-JP" altLang="en-US" sz="2000" b="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中央市街地</a:t>
            </a:r>
            <a:r>
              <a:rPr lang="ja-JP" altLang="en-US" sz="2000" b="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の空き</a:t>
            </a:r>
            <a:r>
              <a:rPr lang="ja-JP" altLang="en-US" sz="2000" b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店舗数の推移</a:t>
            </a:r>
          </a:p>
        </c:rich>
      </c:tx>
      <c:layout>
        <c:manualLayout>
          <c:xMode val="edge"/>
          <c:yMode val="edge"/>
          <c:x val="0.28376731403625904"/>
          <c:y val="1.67507192257632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商業!$B$26</c:f>
              <c:strCache>
                <c:ptCount val="1"/>
                <c:pt idx="0">
                  <c:v>空き店舗数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7497355731467091E-17"/>
                  <c:y val="0.2279250753709695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872-455D-94B3-0E70F29C0FB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7497355731467091E-17"/>
                  <c:y val="0.2693659981656914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872-455D-94B3-0E70F29C0FB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.272326064079600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872-455D-94B3-0E70F29C0FB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0.2664059322517826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872-455D-94B3-0E70F29C0FB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0.278246195907417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872-455D-94B3-0E70F29C0FB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商業!$A$27:$A$35</c:f>
              <c:strCache>
                <c:ptCount val="5"/>
                <c:pt idx="0">
                  <c:v>2008年</c:v>
                </c:pt>
                <c:pt idx="1">
                  <c:v>2009年</c:v>
                </c:pt>
                <c:pt idx="2">
                  <c:v>2010年</c:v>
                </c:pt>
                <c:pt idx="3">
                  <c:v>2011年</c:v>
                </c:pt>
                <c:pt idx="4">
                  <c:v>2012年</c:v>
                </c:pt>
              </c:strCache>
            </c:strRef>
          </c:cat>
          <c:val>
            <c:numRef>
              <c:f>商業!$B$27:$B$35</c:f>
              <c:numCache>
                <c:formatCode>General</c:formatCode>
                <c:ptCount val="5"/>
                <c:pt idx="0">
                  <c:v>53</c:v>
                </c:pt>
                <c:pt idx="1">
                  <c:v>67</c:v>
                </c:pt>
                <c:pt idx="2">
                  <c:v>74</c:v>
                </c:pt>
                <c:pt idx="3">
                  <c:v>74</c:v>
                </c:pt>
                <c:pt idx="4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872-455D-94B3-0E70F29C0F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45"/>
        <c:overlap val="-27"/>
        <c:axId val="542250640"/>
        <c:axId val="542258088"/>
      </c:barChart>
      <c:catAx>
        <c:axId val="54225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542258088"/>
        <c:crosses val="autoZero"/>
        <c:auto val="1"/>
        <c:lblAlgn val="ctr"/>
        <c:lblOffset val="100"/>
        <c:noMultiLvlLbl val="0"/>
      </c:catAx>
      <c:valAx>
        <c:axId val="542258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r>
                  <a:rPr lang="ja-JP" altLang="en-US" sz="14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空き店舗数</a:t>
                </a:r>
                <a:r>
                  <a:rPr lang="en-US" altLang="ja-JP" sz="14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(</a:t>
                </a:r>
                <a:r>
                  <a:rPr lang="ja-JP" altLang="en-US" sz="14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店</a:t>
                </a:r>
                <a:r>
                  <a:rPr lang="en-US" altLang="ja-JP" sz="14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)</a:t>
                </a:r>
                <a:endPara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c:rich>
          </c:tx>
          <c:layout>
            <c:manualLayout>
              <c:xMode val="edge"/>
              <c:yMode val="edge"/>
              <c:x val="2.1469906086670074E-2"/>
              <c:y val="0.157534315233235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eaVert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42250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土浦市の犯罪率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の推移</a:t>
            </a:r>
            <a:endParaRPr 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土浦市!$A$3</c:f>
              <c:strCache>
                <c:ptCount val="1"/>
                <c:pt idx="0">
                  <c:v>犯罪率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土浦市!$B$1:$I$1</c:f>
              <c:strCache>
                <c:ptCount val="8"/>
                <c:pt idx="0">
                  <c:v>2008年</c:v>
                </c:pt>
                <c:pt idx="1">
                  <c:v>2009年</c:v>
                </c:pt>
                <c:pt idx="2">
                  <c:v>2010年</c:v>
                </c:pt>
                <c:pt idx="3">
                  <c:v>2011年</c:v>
                </c:pt>
                <c:pt idx="4">
                  <c:v>2012年</c:v>
                </c:pt>
                <c:pt idx="5">
                  <c:v>2013年</c:v>
                </c:pt>
                <c:pt idx="6">
                  <c:v>2014年</c:v>
                </c:pt>
                <c:pt idx="7">
                  <c:v>2015年</c:v>
                </c:pt>
              </c:strCache>
            </c:strRef>
          </c:cat>
          <c:val>
            <c:numRef>
              <c:f>土浦市!$B$3:$I$3</c:f>
              <c:numCache>
                <c:formatCode>General</c:formatCode>
                <c:ptCount val="8"/>
                <c:pt idx="0">
                  <c:v>21.29</c:v>
                </c:pt>
                <c:pt idx="1">
                  <c:v>22.064</c:v>
                </c:pt>
                <c:pt idx="2">
                  <c:v>19.654</c:v>
                </c:pt>
                <c:pt idx="3">
                  <c:v>18.326000000000001</c:v>
                </c:pt>
                <c:pt idx="4">
                  <c:v>19.218</c:v>
                </c:pt>
                <c:pt idx="5">
                  <c:v>18.539000000000001</c:v>
                </c:pt>
                <c:pt idx="6">
                  <c:v>15.916</c:v>
                </c:pt>
                <c:pt idx="7">
                  <c:v>16.175999999999998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3D4-4659-B845-F086EA2260C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76169104"/>
        <c:axId val="976173024"/>
      </c:lineChart>
      <c:catAx>
        <c:axId val="97616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76173024"/>
        <c:crosses val="autoZero"/>
        <c:auto val="1"/>
        <c:lblAlgn val="ctr"/>
        <c:lblOffset val="100"/>
        <c:noMultiLvlLbl val="0"/>
      </c:catAx>
      <c:valAx>
        <c:axId val="97617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r>
                  <a:rPr lang="ja-JP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犯罪率（件</a:t>
                </a:r>
                <a:r>
                  <a:rPr lang="en-US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/1000</a:t>
                </a:r>
                <a:r>
                  <a:rPr lang="ja-JP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人）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eaVert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7616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ja-JP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sz="2000" dirty="0"/>
              <a:t>商業の推移</a:t>
            </a:r>
            <a:endParaRPr lang="en-US" sz="2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商業!$B$1</c:f>
              <c:strCache>
                <c:ptCount val="1"/>
                <c:pt idx="0">
                  <c:v>事業所数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商業!$A$2:$A$6</c:f>
              <c:strCache>
                <c:ptCount val="5"/>
                <c:pt idx="0">
                  <c:v>2002年</c:v>
                </c:pt>
                <c:pt idx="1">
                  <c:v>2004年</c:v>
                </c:pt>
                <c:pt idx="2">
                  <c:v>2007年</c:v>
                </c:pt>
                <c:pt idx="3">
                  <c:v>2012年</c:v>
                </c:pt>
                <c:pt idx="4">
                  <c:v>2014年</c:v>
                </c:pt>
              </c:strCache>
            </c:strRef>
          </c:cat>
          <c:val>
            <c:numRef>
              <c:f>商業!$B$2:$B$6</c:f>
              <c:numCache>
                <c:formatCode>#,##0</c:formatCode>
                <c:ptCount val="5"/>
                <c:pt idx="0">
                  <c:v>2022</c:v>
                </c:pt>
                <c:pt idx="1">
                  <c:v>1952</c:v>
                </c:pt>
                <c:pt idx="2">
                  <c:v>1802</c:v>
                </c:pt>
                <c:pt idx="3">
                  <c:v>1378</c:v>
                </c:pt>
                <c:pt idx="4">
                  <c:v>1369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9E2-433E-BE9A-B09BBF2355E2}"/>
            </c:ext>
          </c:extLst>
        </c:ser>
        <c:ser>
          <c:idx val="1"/>
          <c:order val="1"/>
          <c:tx>
            <c:strRef>
              <c:f>商業!$C$1</c:f>
              <c:strCache>
                <c:ptCount val="1"/>
                <c:pt idx="0">
                  <c:v>従業者数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商業!$A$2:$A$6</c:f>
              <c:strCache>
                <c:ptCount val="5"/>
                <c:pt idx="0">
                  <c:v>2002年</c:v>
                </c:pt>
                <c:pt idx="1">
                  <c:v>2004年</c:v>
                </c:pt>
                <c:pt idx="2">
                  <c:v>2007年</c:v>
                </c:pt>
                <c:pt idx="3">
                  <c:v>2012年</c:v>
                </c:pt>
                <c:pt idx="4">
                  <c:v>2014年</c:v>
                </c:pt>
              </c:strCache>
            </c:strRef>
          </c:cat>
          <c:val>
            <c:numRef>
              <c:f>商業!$C$2:$C$6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9E2-433E-BE9A-B09BBF2355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4"/>
        <c:overlap val="-27"/>
        <c:axId val="866366640"/>
        <c:axId val="866368208"/>
      </c:barChart>
      <c:lineChart>
        <c:grouping val="standard"/>
        <c:varyColors val="0"/>
        <c:ser>
          <c:idx val="2"/>
          <c:order val="2"/>
          <c:tx>
            <c:strRef>
              <c:f>商業!$D$1</c:f>
              <c:strCache>
                <c:ptCount val="1"/>
                <c:pt idx="0">
                  <c:v>年間商品販売額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商業!$A$2:$A$6</c:f>
              <c:strCache>
                <c:ptCount val="5"/>
                <c:pt idx="0">
                  <c:v>2002年</c:v>
                </c:pt>
                <c:pt idx="1">
                  <c:v>2004年</c:v>
                </c:pt>
                <c:pt idx="2">
                  <c:v>2007年</c:v>
                </c:pt>
                <c:pt idx="3">
                  <c:v>2012年</c:v>
                </c:pt>
                <c:pt idx="4">
                  <c:v>2014年</c:v>
                </c:pt>
              </c:strCache>
            </c:strRef>
          </c:cat>
          <c:val>
            <c:numRef>
              <c:f>商業!$D$2:$D$6</c:f>
              <c:numCache>
                <c:formatCode>#,##0</c:formatCode>
                <c:ptCount val="5"/>
                <c:pt idx="0">
                  <c:v>546339</c:v>
                </c:pt>
                <c:pt idx="1">
                  <c:v>538146</c:v>
                </c:pt>
                <c:pt idx="2">
                  <c:v>574273</c:v>
                </c:pt>
                <c:pt idx="3">
                  <c:v>401336</c:v>
                </c:pt>
                <c:pt idx="4">
                  <c:v>466083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19E2-433E-BE9A-B09BBF2355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6368992"/>
        <c:axId val="866370168"/>
      </c:lineChart>
      <c:valAx>
        <c:axId val="86636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1400" dirty="0"/>
                  <a:t>事業所数</a:t>
                </a:r>
                <a:r>
                  <a:rPr lang="en-US" altLang="ja-JP" sz="1400" dirty="0"/>
                  <a:t>(</a:t>
                </a:r>
                <a:r>
                  <a:rPr lang="ja-JP" altLang="en-US" sz="1400" dirty="0"/>
                  <a:t>件</a:t>
                </a:r>
                <a:r>
                  <a:rPr lang="en-US" altLang="ja-JP" sz="1400" dirty="0"/>
                  <a:t>)</a:t>
                </a:r>
                <a:endParaRPr lang="ja-JP" altLang="en-US" sz="14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66366640"/>
        <c:crosses val="autoZero"/>
        <c:crossBetween val="between"/>
      </c:valAx>
      <c:catAx>
        <c:axId val="86636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66368208"/>
        <c:crosses val="autoZero"/>
        <c:auto val="1"/>
        <c:lblAlgn val="ctr"/>
        <c:lblOffset val="100"/>
        <c:noMultiLvlLbl val="0"/>
      </c:catAx>
      <c:valAx>
        <c:axId val="86637016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1400" dirty="0"/>
                  <a:t>年間商品販売額</a:t>
                </a:r>
                <a:r>
                  <a:rPr lang="en-US" altLang="ja-JP" sz="1400" dirty="0"/>
                  <a:t>(</a:t>
                </a:r>
                <a:r>
                  <a:rPr lang="ja-JP" altLang="en-US" sz="1400" dirty="0"/>
                  <a:t>百万円</a:t>
                </a:r>
                <a:r>
                  <a:rPr lang="en-US" altLang="ja-JP" sz="1400" dirty="0"/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66368992"/>
        <c:crosses val="max"/>
        <c:crossBetween val="between"/>
      </c:valAx>
      <c:catAx>
        <c:axId val="8663689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663701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7">
  <cs:axisTitle>
    <cs:lnRef idx="0"/>
    <cs:fillRef idx="0"/>
    <cs:effectRef idx="0"/>
    <cs:fontRef idx="minor">
      <a:schemeClr val="lt1">
        <a:lumMod val="8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75" cap="flat" cmpd="sng" algn="ctr">
        <a:solidFill>
          <a:schemeClr val="lt1">
            <a:lumMod val="75000"/>
          </a:schemeClr>
        </a:solidFill>
        <a:round/>
        <a:headEnd type="none" w="sm" len="sm"/>
        <a:tailEnd type="none" w="sm" len="sm"/>
      </a:ln>
    </cs:spPr>
    <cs:defRPr sz="1197" b="1" kern="1200" cap="all" baseline="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lt1">
            <a:lumMod val="7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85000"/>
      </a:schemeClr>
    </cs:fontRef>
    <cs:spPr>
      <a:solidFill>
        <a:schemeClr val="dk1">
          <a:lumMod val="65000"/>
          <a:lumOff val="35000"/>
        </a:schemeClr>
      </a:solidFill>
      <a:ln>
        <a:solidFill>
          <a:schemeClr val="lt1">
            <a:lumMod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>
        <a:gsLst>
          <a:gs pos="100000">
            <a:schemeClr val="phClr"/>
          </a:gs>
          <a:gs pos="0">
            <a:schemeClr val="phClr">
              <a:lumMod val="75000"/>
            </a:schemeClr>
          </a:gs>
        </a:gsLst>
        <a:lin ang="0" scaled="1"/>
      </a:gradFill>
      <a:effectLst>
        <a:innerShdw dist="12700" dir="16200000">
          <a:schemeClr val="lt1">
            <a:alpha val="75000"/>
          </a:schemeClr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100000">
            <a:schemeClr val="phClr"/>
          </a:gs>
          <a:gs pos="0">
            <a:schemeClr val="phClr">
              <a:lumMod val="75000"/>
            </a:schemeClr>
          </a:gs>
        </a:gsLst>
        <a:lin ang="0" scaled="1"/>
      </a:gradFill>
      <a:effectLst>
        <a:innerShdw dist="12700" dir="16200000">
          <a:schemeClr val="lt1">
            <a:alpha val="75000"/>
          </a:schemeClr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50000"/>
      </a:schemeClr>
    </cs:fontRef>
    <cs:spPr>
      <a:ln w="9525">
        <a:solidFill>
          <a:schemeClr val="lt1">
            <a:lumMod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4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4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prstDash val="sysDot"/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6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bg1">
        <a:lumMod val="85000"/>
      </a:schemeClr>
    </cs:fontRef>
    <cs:spPr>
      <a:ln w="19050" cap="flat" cmpd="sng" algn="ctr">
        <a:solidFill>
          <a:schemeClr val="bg1">
            <a:lumMod val="85000"/>
          </a:schemeClr>
        </a:solidFill>
        <a:round/>
        <a:headEnd type="none" w="sm" len="sm"/>
        <a:tailEnd type="none" w="sm" len="sm"/>
      </a:ln>
    </cs:spPr>
    <cs:defRPr sz="1197" b="1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ajor">
      <a:schemeClr val="lt1">
        <a:lumMod val="8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156040-AF98-4F2C-9909-9F2439F6F588}" type="doc">
      <dgm:prSet loTypeId="urn:microsoft.com/office/officeart/2005/8/layout/chevron1" loCatId="process" qsTypeId="urn:microsoft.com/office/officeart/2005/8/quickstyle/simple5" qsCatId="simple" csTypeId="urn:microsoft.com/office/officeart/2005/8/colors/colorful1" csCatId="colorful" phldr="1"/>
      <dgm:spPr/>
    </dgm:pt>
    <dgm:pt modelId="{74020AF3-C700-4606-8917-C6A353D7963A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土浦市　　基本データ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87D99D21-0B4A-4259-89FB-0E5941CB535C}" type="parTrans" cxnId="{B0E2386F-A443-4201-8130-FB9CC25AA154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6CFF1BD9-AE1F-4488-8B72-01186EADA6FF}" type="sibTrans" cxnId="{B0E2386F-A443-4201-8130-FB9CC25AA154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12E26E22-71B0-4386-A84F-ABF2FF66A99F}">
      <dgm:prSet phldrT="[テキスト]"/>
      <dgm:spPr/>
      <dgm:t>
        <a:bodyPr lIns="0" rIns="0"/>
        <a:lstStyle/>
        <a:p>
          <a:r>
            <a:rPr kumimoji="1" lang="ja-JP" altLang="en-US" b="1">
              <a:latin typeface="+mn-ea"/>
              <a:ea typeface="+mn-ea"/>
              <a:cs typeface="Meiryo UI" panose="020B0604030504040204" pitchFamily="50" charset="-128"/>
            </a:rPr>
            <a:t>分野別</a:t>
          </a:r>
          <a:r>
            <a:rPr kumimoji="1" lang="en-US" altLang="ja-JP" b="1">
              <a:latin typeface="+mn-ea"/>
              <a:ea typeface="+mn-ea"/>
              <a:cs typeface="Meiryo UI" panose="020B0604030504040204" pitchFamily="50" charset="-128"/>
            </a:rPr>
            <a:t/>
          </a:r>
          <a:br>
            <a:rPr kumimoji="1" lang="en-US" altLang="ja-JP" b="1">
              <a:latin typeface="+mn-ea"/>
              <a:ea typeface="+mn-ea"/>
              <a:cs typeface="Meiryo UI" panose="020B0604030504040204" pitchFamily="50" charset="-128"/>
            </a:rPr>
          </a:br>
          <a:r>
            <a:rPr kumimoji="1" lang="ja-JP" altLang="en-US" b="1">
              <a:latin typeface="+mn-ea"/>
              <a:ea typeface="+mn-ea"/>
              <a:cs typeface="Meiryo UI" panose="020B0604030504040204" pitchFamily="50" charset="-128"/>
            </a:rPr>
            <a:t>の現状</a:t>
          </a:r>
          <a:endParaRPr kumimoji="1" lang="ja-JP" b="1" dirty="0">
            <a:latin typeface="+mn-ea"/>
            <a:ea typeface="+mn-ea"/>
            <a:cs typeface="Meiryo UI" panose="020B0604030504040204" pitchFamily="50" charset="-128"/>
          </a:endParaRPr>
        </a:p>
      </dgm:t>
    </dgm:pt>
    <dgm:pt modelId="{3A6CB3CB-0F71-4CA8-93AA-0E3E3D59D313}" type="parTrans" cxnId="{937639B3-2352-48E4-A96B-F63DF2119D92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E1826C46-15A2-4345-B986-53D05F21F155}" type="sibTrans" cxnId="{937639B3-2352-48E4-A96B-F63DF2119D92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A8B05E70-CCF1-4080-8EEE-6873C9D4B630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土浦の　　強みと弱み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11D1F3D3-0002-4131-9F84-22FBF8692DA9}" type="parTrans" cxnId="{B8B909D0-D4F6-48D4-81DA-A58F34AE3646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B6438016-7365-4FC0-A372-D90585B4B6EE}" type="sibTrans" cxnId="{B8B909D0-D4F6-48D4-81DA-A58F34AE3646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42147153-A6C2-4177-BA7D-2ACCC2C1B2F7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解決への　道筋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C6F68745-4C20-4204-96A6-585691399C14}" type="parTrans" cxnId="{777DC3C6-D336-4C94-A624-E5582A07ECAA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0C6B132F-0347-46BA-86A4-3FAFB6676411}" type="sibTrans" cxnId="{777DC3C6-D336-4C94-A624-E5582A07ECAA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5011670B-B665-43FC-8B02-C557A992C45D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地区別　　の現状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BAB026A1-5E02-4A96-B25D-EDF9E7163E3A}" type="parTrans" cxnId="{B1CD0BD6-46AE-4226-8CEE-5B90BF9AE73A}">
      <dgm:prSet/>
      <dgm:spPr/>
      <dgm:t>
        <a:bodyPr/>
        <a:lstStyle/>
        <a:p>
          <a:endParaRPr kumimoji="1" lang="ja-JP" altLang="en-US"/>
        </a:p>
      </dgm:t>
    </dgm:pt>
    <dgm:pt modelId="{C6425A2E-4E5A-418D-B51C-12780F932F86}" type="sibTrans" cxnId="{B1CD0BD6-46AE-4226-8CEE-5B90BF9AE73A}">
      <dgm:prSet/>
      <dgm:spPr/>
      <dgm:t>
        <a:bodyPr/>
        <a:lstStyle/>
        <a:p>
          <a:endParaRPr kumimoji="1" lang="ja-JP" altLang="en-US"/>
        </a:p>
      </dgm:t>
    </dgm:pt>
    <dgm:pt modelId="{1C61A9A2-33F2-469B-8AC4-A104A5A98D78}" type="pres">
      <dgm:prSet presAssocID="{44156040-AF98-4F2C-9909-9F2439F6F588}" presName="Name0" presStyleCnt="0">
        <dgm:presLayoutVars>
          <dgm:dir/>
          <dgm:animLvl val="lvl"/>
          <dgm:resizeHandles val="exact"/>
        </dgm:presLayoutVars>
      </dgm:prSet>
      <dgm:spPr/>
    </dgm:pt>
    <dgm:pt modelId="{881B8FEC-9D20-4669-BB2E-FA9CEA0BE5A9}" type="pres">
      <dgm:prSet presAssocID="{74020AF3-C700-4606-8917-C6A353D7963A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05DFC51-4C30-4A07-9F0C-6EB770961C6F}" type="pres">
      <dgm:prSet presAssocID="{6CFF1BD9-AE1F-4488-8B72-01186EADA6FF}" presName="parTxOnlySpace" presStyleCnt="0"/>
      <dgm:spPr/>
    </dgm:pt>
    <dgm:pt modelId="{95E1FF73-7910-4391-A9D4-29D5ED525123}" type="pres">
      <dgm:prSet presAssocID="{5011670B-B665-43FC-8B02-C557A992C45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BF170A2-C318-4A50-BA14-CC5110E9B9A9}" type="pres">
      <dgm:prSet presAssocID="{C6425A2E-4E5A-418D-B51C-12780F932F86}" presName="parTxOnlySpace" presStyleCnt="0"/>
      <dgm:spPr/>
    </dgm:pt>
    <dgm:pt modelId="{919A589F-F74A-40C3-BE88-AB8730BCAB04}" type="pres">
      <dgm:prSet presAssocID="{12E26E22-71B0-4386-A84F-ABF2FF66A99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1C6BCDE-530E-4D03-9CF5-9AB36CDC1FE1}" type="pres">
      <dgm:prSet presAssocID="{E1826C46-15A2-4345-B986-53D05F21F155}" presName="parTxOnlySpace" presStyleCnt="0"/>
      <dgm:spPr/>
    </dgm:pt>
    <dgm:pt modelId="{268F2328-4548-422B-9C65-80797E16B241}" type="pres">
      <dgm:prSet presAssocID="{A8B05E70-CCF1-4080-8EEE-6873C9D4B63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CB78EC1-7B74-4B6E-94C6-5F808A049A1F}" type="pres">
      <dgm:prSet presAssocID="{B6438016-7365-4FC0-A372-D90585B4B6EE}" presName="parTxOnlySpace" presStyleCnt="0"/>
      <dgm:spPr/>
    </dgm:pt>
    <dgm:pt modelId="{BDD0B0F7-A87C-4B5B-A4C3-4E4BE6EB0FE4}" type="pres">
      <dgm:prSet presAssocID="{42147153-A6C2-4177-BA7D-2ACCC2C1B2F7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77DC3C6-D336-4C94-A624-E5582A07ECAA}" srcId="{44156040-AF98-4F2C-9909-9F2439F6F588}" destId="{42147153-A6C2-4177-BA7D-2ACCC2C1B2F7}" srcOrd="4" destOrd="0" parTransId="{C6F68745-4C20-4204-96A6-585691399C14}" sibTransId="{0C6B132F-0347-46BA-86A4-3FAFB6676411}"/>
    <dgm:cxn modelId="{937639B3-2352-48E4-A96B-F63DF2119D92}" srcId="{44156040-AF98-4F2C-9909-9F2439F6F588}" destId="{12E26E22-71B0-4386-A84F-ABF2FF66A99F}" srcOrd="2" destOrd="0" parTransId="{3A6CB3CB-0F71-4CA8-93AA-0E3E3D59D313}" sibTransId="{E1826C46-15A2-4345-B986-53D05F21F155}"/>
    <dgm:cxn modelId="{B0E2386F-A443-4201-8130-FB9CC25AA154}" srcId="{44156040-AF98-4F2C-9909-9F2439F6F588}" destId="{74020AF3-C700-4606-8917-C6A353D7963A}" srcOrd="0" destOrd="0" parTransId="{87D99D21-0B4A-4259-89FB-0E5941CB535C}" sibTransId="{6CFF1BD9-AE1F-4488-8B72-01186EADA6FF}"/>
    <dgm:cxn modelId="{B8B909D0-D4F6-48D4-81DA-A58F34AE3646}" srcId="{44156040-AF98-4F2C-9909-9F2439F6F588}" destId="{A8B05E70-CCF1-4080-8EEE-6873C9D4B630}" srcOrd="3" destOrd="0" parTransId="{11D1F3D3-0002-4131-9F84-22FBF8692DA9}" sibTransId="{B6438016-7365-4FC0-A372-D90585B4B6EE}"/>
    <dgm:cxn modelId="{B1CD0BD6-46AE-4226-8CEE-5B90BF9AE73A}" srcId="{44156040-AF98-4F2C-9909-9F2439F6F588}" destId="{5011670B-B665-43FC-8B02-C557A992C45D}" srcOrd="1" destOrd="0" parTransId="{BAB026A1-5E02-4A96-B25D-EDF9E7163E3A}" sibTransId="{C6425A2E-4E5A-418D-B51C-12780F932F86}"/>
    <dgm:cxn modelId="{EC1E12EF-14EA-4630-B3D7-663A0226B044}" type="presOf" srcId="{A8B05E70-CCF1-4080-8EEE-6873C9D4B630}" destId="{268F2328-4548-422B-9C65-80797E16B241}" srcOrd="0" destOrd="0" presId="urn:microsoft.com/office/officeart/2005/8/layout/chevron1"/>
    <dgm:cxn modelId="{15DAD3DE-C90E-42BE-A084-47BEDF626842}" type="presOf" srcId="{42147153-A6C2-4177-BA7D-2ACCC2C1B2F7}" destId="{BDD0B0F7-A87C-4B5B-A4C3-4E4BE6EB0FE4}" srcOrd="0" destOrd="0" presId="urn:microsoft.com/office/officeart/2005/8/layout/chevron1"/>
    <dgm:cxn modelId="{F1693997-4501-430A-90AF-CADF9453806F}" type="presOf" srcId="{44156040-AF98-4F2C-9909-9F2439F6F588}" destId="{1C61A9A2-33F2-469B-8AC4-A104A5A98D78}" srcOrd="0" destOrd="0" presId="urn:microsoft.com/office/officeart/2005/8/layout/chevron1"/>
    <dgm:cxn modelId="{FAD353F3-3268-4A21-A7FB-B91794F9FAFD}" type="presOf" srcId="{12E26E22-71B0-4386-A84F-ABF2FF66A99F}" destId="{919A589F-F74A-40C3-BE88-AB8730BCAB04}" srcOrd="0" destOrd="0" presId="urn:microsoft.com/office/officeart/2005/8/layout/chevron1"/>
    <dgm:cxn modelId="{7EC52AAB-4DBA-4749-BC9C-91BA2C31B51D}" type="presOf" srcId="{5011670B-B665-43FC-8B02-C557A992C45D}" destId="{95E1FF73-7910-4391-A9D4-29D5ED525123}" srcOrd="0" destOrd="0" presId="urn:microsoft.com/office/officeart/2005/8/layout/chevron1"/>
    <dgm:cxn modelId="{D098DB1F-F578-4494-A08A-BCE44D10C1D5}" type="presOf" srcId="{74020AF3-C700-4606-8917-C6A353D7963A}" destId="{881B8FEC-9D20-4669-BB2E-FA9CEA0BE5A9}" srcOrd="0" destOrd="0" presId="urn:microsoft.com/office/officeart/2005/8/layout/chevron1"/>
    <dgm:cxn modelId="{8F3579E7-A8CA-47E2-85DE-FFC4CD19FABB}" type="presParOf" srcId="{1C61A9A2-33F2-469B-8AC4-A104A5A98D78}" destId="{881B8FEC-9D20-4669-BB2E-FA9CEA0BE5A9}" srcOrd="0" destOrd="0" presId="urn:microsoft.com/office/officeart/2005/8/layout/chevron1"/>
    <dgm:cxn modelId="{FF41C901-BD17-4903-BC00-EF3EBC945025}" type="presParOf" srcId="{1C61A9A2-33F2-469B-8AC4-A104A5A98D78}" destId="{705DFC51-4C30-4A07-9F0C-6EB770961C6F}" srcOrd="1" destOrd="0" presId="urn:microsoft.com/office/officeart/2005/8/layout/chevron1"/>
    <dgm:cxn modelId="{B537A3F3-4882-4E9B-BBE5-4774C1C03574}" type="presParOf" srcId="{1C61A9A2-33F2-469B-8AC4-A104A5A98D78}" destId="{95E1FF73-7910-4391-A9D4-29D5ED525123}" srcOrd="2" destOrd="0" presId="urn:microsoft.com/office/officeart/2005/8/layout/chevron1"/>
    <dgm:cxn modelId="{50878534-6438-4E35-B4D4-EDD1B62EB1F9}" type="presParOf" srcId="{1C61A9A2-33F2-469B-8AC4-A104A5A98D78}" destId="{9BF170A2-C318-4A50-BA14-CC5110E9B9A9}" srcOrd="3" destOrd="0" presId="urn:microsoft.com/office/officeart/2005/8/layout/chevron1"/>
    <dgm:cxn modelId="{9A70A556-D3BF-4C94-8DB7-3CB3CF3534C7}" type="presParOf" srcId="{1C61A9A2-33F2-469B-8AC4-A104A5A98D78}" destId="{919A589F-F74A-40C3-BE88-AB8730BCAB04}" srcOrd="4" destOrd="0" presId="urn:microsoft.com/office/officeart/2005/8/layout/chevron1"/>
    <dgm:cxn modelId="{5830C43D-8503-4A1B-9860-7A4AEBE0C79F}" type="presParOf" srcId="{1C61A9A2-33F2-469B-8AC4-A104A5A98D78}" destId="{01C6BCDE-530E-4D03-9CF5-9AB36CDC1FE1}" srcOrd="5" destOrd="0" presId="urn:microsoft.com/office/officeart/2005/8/layout/chevron1"/>
    <dgm:cxn modelId="{6DAD7360-DF20-4B75-934E-24290D2524E0}" type="presParOf" srcId="{1C61A9A2-33F2-469B-8AC4-A104A5A98D78}" destId="{268F2328-4548-422B-9C65-80797E16B241}" srcOrd="6" destOrd="0" presId="urn:microsoft.com/office/officeart/2005/8/layout/chevron1"/>
    <dgm:cxn modelId="{18B6590E-2693-4F2F-AB35-A427CA89C8D5}" type="presParOf" srcId="{1C61A9A2-33F2-469B-8AC4-A104A5A98D78}" destId="{8CB78EC1-7B74-4B6E-94C6-5F808A049A1F}" srcOrd="7" destOrd="0" presId="urn:microsoft.com/office/officeart/2005/8/layout/chevron1"/>
    <dgm:cxn modelId="{7021E88E-9BDC-44A5-A7FD-EC52181235F0}" type="presParOf" srcId="{1C61A9A2-33F2-469B-8AC4-A104A5A98D78}" destId="{BDD0B0F7-A87C-4B5B-A4C3-4E4BE6EB0FE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4156040-AF98-4F2C-9909-9F2439F6F588}" type="doc">
      <dgm:prSet loTypeId="urn:microsoft.com/office/officeart/2005/8/layout/chevron1" loCatId="process" qsTypeId="urn:microsoft.com/office/officeart/2005/8/quickstyle/simple5" qsCatId="simple" csTypeId="urn:microsoft.com/office/officeart/2005/8/colors/colorful1" csCatId="colorful" phldr="1"/>
      <dgm:spPr/>
    </dgm:pt>
    <dgm:pt modelId="{74020AF3-C700-4606-8917-C6A353D7963A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土浦市　　基本データ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87D99D21-0B4A-4259-89FB-0E5941CB535C}" type="parTrans" cxnId="{B0E2386F-A443-4201-8130-FB9CC25AA154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6CFF1BD9-AE1F-4488-8B72-01186EADA6FF}" type="sibTrans" cxnId="{B0E2386F-A443-4201-8130-FB9CC25AA154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12E26E22-71B0-4386-A84F-ABF2FF66A99F}">
      <dgm:prSet phldrT="[テキスト]"/>
      <dgm:spPr/>
      <dgm:t>
        <a:bodyPr lIns="0" rIns="0"/>
        <a:lstStyle/>
        <a:p>
          <a:r>
            <a:rPr kumimoji="1" lang="ja-JP" altLang="en-US" b="1" dirty="0">
              <a:latin typeface="+mn-ea"/>
              <a:ea typeface="+mn-ea"/>
              <a:cs typeface="Meiryo UI" panose="020B0604030504040204" pitchFamily="50" charset="-128"/>
            </a:rPr>
            <a:t>分野別</a:t>
          </a:r>
          <a:r>
            <a:rPr kumimoji="1" lang="en-US" altLang="ja-JP" b="1" dirty="0">
              <a:latin typeface="+mn-ea"/>
              <a:ea typeface="+mn-ea"/>
              <a:cs typeface="Meiryo UI" panose="020B0604030504040204" pitchFamily="50" charset="-128"/>
            </a:rPr>
            <a:t/>
          </a:r>
          <a:br>
            <a:rPr kumimoji="1" lang="en-US" altLang="ja-JP" b="1" dirty="0">
              <a:latin typeface="+mn-ea"/>
              <a:ea typeface="+mn-ea"/>
              <a:cs typeface="Meiryo UI" panose="020B0604030504040204" pitchFamily="50" charset="-128"/>
            </a:rPr>
          </a:br>
          <a:r>
            <a:rPr kumimoji="1" lang="ja-JP" altLang="en-US" b="1" dirty="0">
              <a:latin typeface="+mn-ea"/>
              <a:ea typeface="+mn-ea"/>
              <a:cs typeface="Meiryo UI" panose="020B0604030504040204" pitchFamily="50" charset="-128"/>
            </a:rPr>
            <a:t>の現状</a:t>
          </a:r>
          <a:endParaRPr kumimoji="1" lang="ja-JP" b="1" dirty="0">
            <a:latin typeface="+mn-ea"/>
            <a:ea typeface="+mn-ea"/>
            <a:cs typeface="Meiryo UI" panose="020B0604030504040204" pitchFamily="50" charset="-128"/>
          </a:endParaRPr>
        </a:p>
      </dgm:t>
    </dgm:pt>
    <dgm:pt modelId="{3A6CB3CB-0F71-4CA8-93AA-0E3E3D59D313}" type="parTrans" cxnId="{937639B3-2352-48E4-A96B-F63DF2119D92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E1826C46-15A2-4345-B986-53D05F21F155}" type="sibTrans" cxnId="{937639B3-2352-48E4-A96B-F63DF2119D92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A8B05E70-CCF1-4080-8EEE-6873C9D4B630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土浦の　　強みと弱み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11D1F3D3-0002-4131-9F84-22FBF8692DA9}" type="parTrans" cxnId="{B8B909D0-D4F6-48D4-81DA-A58F34AE3646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B6438016-7365-4FC0-A372-D90585B4B6EE}" type="sibTrans" cxnId="{B8B909D0-D4F6-48D4-81DA-A58F34AE3646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42147153-A6C2-4177-BA7D-2ACCC2C1B2F7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解決への　道筋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C6F68745-4C20-4204-96A6-585691399C14}" type="parTrans" cxnId="{777DC3C6-D336-4C94-A624-E5582A07ECAA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0C6B132F-0347-46BA-86A4-3FAFB6676411}" type="sibTrans" cxnId="{777DC3C6-D336-4C94-A624-E5582A07ECAA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5011670B-B665-43FC-8B02-C557A992C45D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地区別　　の現状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BAB026A1-5E02-4A96-B25D-EDF9E7163E3A}" type="parTrans" cxnId="{B1CD0BD6-46AE-4226-8CEE-5B90BF9AE73A}">
      <dgm:prSet/>
      <dgm:spPr/>
      <dgm:t>
        <a:bodyPr/>
        <a:lstStyle/>
        <a:p>
          <a:endParaRPr kumimoji="1" lang="ja-JP" altLang="en-US"/>
        </a:p>
      </dgm:t>
    </dgm:pt>
    <dgm:pt modelId="{C6425A2E-4E5A-418D-B51C-12780F932F86}" type="sibTrans" cxnId="{B1CD0BD6-46AE-4226-8CEE-5B90BF9AE73A}">
      <dgm:prSet/>
      <dgm:spPr/>
      <dgm:t>
        <a:bodyPr/>
        <a:lstStyle/>
        <a:p>
          <a:endParaRPr kumimoji="1" lang="ja-JP" altLang="en-US"/>
        </a:p>
      </dgm:t>
    </dgm:pt>
    <dgm:pt modelId="{1C61A9A2-33F2-469B-8AC4-A104A5A98D78}" type="pres">
      <dgm:prSet presAssocID="{44156040-AF98-4F2C-9909-9F2439F6F588}" presName="Name0" presStyleCnt="0">
        <dgm:presLayoutVars>
          <dgm:dir/>
          <dgm:animLvl val="lvl"/>
          <dgm:resizeHandles val="exact"/>
        </dgm:presLayoutVars>
      </dgm:prSet>
      <dgm:spPr/>
    </dgm:pt>
    <dgm:pt modelId="{881B8FEC-9D20-4669-BB2E-FA9CEA0BE5A9}" type="pres">
      <dgm:prSet presAssocID="{74020AF3-C700-4606-8917-C6A353D7963A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05DFC51-4C30-4A07-9F0C-6EB770961C6F}" type="pres">
      <dgm:prSet presAssocID="{6CFF1BD9-AE1F-4488-8B72-01186EADA6FF}" presName="parTxOnlySpace" presStyleCnt="0"/>
      <dgm:spPr/>
    </dgm:pt>
    <dgm:pt modelId="{95E1FF73-7910-4391-A9D4-29D5ED525123}" type="pres">
      <dgm:prSet presAssocID="{5011670B-B665-43FC-8B02-C557A992C45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BF170A2-C318-4A50-BA14-CC5110E9B9A9}" type="pres">
      <dgm:prSet presAssocID="{C6425A2E-4E5A-418D-B51C-12780F932F86}" presName="parTxOnlySpace" presStyleCnt="0"/>
      <dgm:spPr/>
    </dgm:pt>
    <dgm:pt modelId="{919A589F-F74A-40C3-BE88-AB8730BCAB04}" type="pres">
      <dgm:prSet presAssocID="{12E26E22-71B0-4386-A84F-ABF2FF66A99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1C6BCDE-530E-4D03-9CF5-9AB36CDC1FE1}" type="pres">
      <dgm:prSet presAssocID="{E1826C46-15A2-4345-B986-53D05F21F155}" presName="parTxOnlySpace" presStyleCnt="0"/>
      <dgm:spPr/>
    </dgm:pt>
    <dgm:pt modelId="{268F2328-4548-422B-9C65-80797E16B241}" type="pres">
      <dgm:prSet presAssocID="{A8B05E70-CCF1-4080-8EEE-6873C9D4B63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CB78EC1-7B74-4B6E-94C6-5F808A049A1F}" type="pres">
      <dgm:prSet presAssocID="{B6438016-7365-4FC0-A372-D90585B4B6EE}" presName="parTxOnlySpace" presStyleCnt="0"/>
      <dgm:spPr/>
    </dgm:pt>
    <dgm:pt modelId="{BDD0B0F7-A87C-4B5B-A4C3-4E4BE6EB0FE4}" type="pres">
      <dgm:prSet presAssocID="{42147153-A6C2-4177-BA7D-2ACCC2C1B2F7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77DC3C6-D336-4C94-A624-E5582A07ECAA}" srcId="{44156040-AF98-4F2C-9909-9F2439F6F588}" destId="{42147153-A6C2-4177-BA7D-2ACCC2C1B2F7}" srcOrd="4" destOrd="0" parTransId="{C6F68745-4C20-4204-96A6-585691399C14}" sibTransId="{0C6B132F-0347-46BA-86A4-3FAFB6676411}"/>
    <dgm:cxn modelId="{937639B3-2352-48E4-A96B-F63DF2119D92}" srcId="{44156040-AF98-4F2C-9909-9F2439F6F588}" destId="{12E26E22-71B0-4386-A84F-ABF2FF66A99F}" srcOrd="2" destOrd="0" parTransId="{3A6CB3CB-0F71-4CA8-93AA-0E3E3D59D313}" sibTransId="{E1826C46-15A2-4345-B986-53D05F21F155}"/>
    <dgm:cxn modelId="{4A923BDB-6E76-47CC-A6A6-F002AF618431}" type="presOf" srcId="{12E26E22-71B0-4386-A84F-ABF2FF66A99F}" destId="{919A589F-F74A-40C3-BE88-AB8730BCAB04}" srcOrd="0" destOrd="0" presId="urn:microsoft.com/office/officeart/2005/8/layout/chevron1"/>
    <dgm:cxn modelId="{09BD0EAA-DA1E-43C6-BC3E-E2C64B856DDD}" type="presOf" srcId="{74020AF3-C700-4606-8917-C6A353D7963A}" destId="{881B8FEC-9D20-4669-BB2E-FA9CEA0BE5A9}" srcOrd="0" destOrd="0" presId="urn:microsoft.com/office/officeart/2005/8/layout/chevron1"/>
    <dgm:cxn modelId="{4525D8C9-911E-4DC8-90A6-49ED55E74B76}" type="presOf" srcId="{A8B05E70-CCF1-4080-8EEE-6873C9D4B630}" destId="{268F2328-4548-422B-9C65-80797E16B241}" srcOrd="0" destOrd="0" presId="urn:microsoft.com/office/officeart/2005/8/layout/chevron1"/>
    <dgm:cxn modelId="{943C1BEB-0A1E-4B33-B6FC-1B83623257C3}" type="presOf" srcId="{42147153-A6C2-4177-BA7D-2ACCC2C1B2F7}" destId="{BDD0B0F7-A87C-4B5B-A4C3-4E4BE6EB0FE4}" srcOrd="0" destOrd="0" presId="urn:microsoft.com/office/officeart/2005/8/layout/chevron1"/>
    <dgm:cxn modelId="{B0E2386F-A443-4201-8130-FB9CC25AA154}" srcId="{44156040-AF98-4F2C-9909-9F2439F6F588}" destId="{74020AF3-C700-4606-8917-C6A353D7963A}" srcOrd="0" destOrd="0" parTransId="{87D99D21-0B4A-4259-89FB-0E5941CB535C}" sibTransId="{6CFF1BD9-AE1F-4488-8B72-01186EADA6FF}"/>
    <dgm:cxn modelId="{B8B909D0-D4F6-48D4-81DA-A58F34AE3646}" srcId="{44156040-AF98-4F2C-9909-9F2439F6F588}" destId="{A8B05E70-CCF1-4080-8EEE-6873C9D4B630}" srcOrd="3" destOrd="0" parTransId="{11D1F3D3-0002-4131-9F84-22FBF8692DA9}" sibTransId="{B6438016-7365-4FC0-A372-D90585B4B6EE}"/>
    <dgm:cxn modelId="{C38AFB45-201E-4B34-B65E-8732B8B0856F}" type="presOf" srcId="{44156040-AF98-4F2C-9909-9F2439F6F588}" destId="{1C61A9A2-33F2-469B-8AC4-A104A5A98D78}" srcOrd="0" destOrd="0" presId="urn:microsoft.com/office/officeart/2005/8/layout/chevron1"/>
    <dgm:cxn modelId="{B1CD0BD6-46AE-4226-8CEE-5B90BF9AE73A}" srcId="{44156040-AF98-4F2C-9909-9F2439F6F588}" destId="{5011670B-B665-43FC-8B02-C557A992C45D}" srcOrd="1" destOrd="0" parTransId="{BAB026A1-5E02-4A96-B25D-EDF9E7163E3A}" sibTransId="{C6425A2E-4E5A-418D-B51C-12780F932F86}"/>
    <dgm:cxn modelId="{9691C5EB-7C06-4AD5-85AA-879EDDD60D85}" type="presOf" srcId="{5011670B-B665-43FC-8B02-C557A992C45D}" destId="{95E1FF73-7910-4391-A9D4-29D5ED525123}" srcOrd="0" destOrd="0" presId="urn:microsoft.com/office/officeart/2005/8/layout/chevron1"/>
    <dgm:cxn modelId="{6D4E2042-968E-425D-B022-B31143F1EFF4}" type="presParOf" srcId="{1C61A9A2-33F2-469B-8AC4-A104A5A98D78}" destId="{881B8FEC-9D20-4669-BB2E-FA9CEA0BE5A9}" srcOrd="0" destOrd="0" presId="urn:microsoft.com/office/officeart/2005/8/layout/chevron1"/>
    <dgm:cxn modelId="{8AFDE829-506F-478B-8F1C-3A3240705613}" type="presParOf" srcId="{1C61A9A2-33F2-469B-8AC4-A104A5A98D78}" destId="{705DFC51-4C30-4A07-9F0C-6EB770961C6F}" srcOrd="1" destOrd="0" presId="urn:microsoft.com/office/officeart/2005/8/layout/chevron1"/>
    <dgm:cxn modelId="{754F3A5F-F23A-4708-BD4E-39A09EA62BD0}" type="presParOf" srcId="{1C61A9A2-33F2-469B-8AC4-A104A5A98D78}" destId="{95E1FF73-7910-4391-A9D4-29D5ED525123}" srcOrd="2" destOrd="0" presId="urn:microsoft.com/office/officeart/2005/8/layout/chevron1"/>
    <dgm:cxn modelId="{3A572A1A-FF6D-4F77-8B6C-2B7590C99A46}" type="presParOf" srcId="{1C61A9A2-33F2-469B-8AC4-A104A5A98D78}" destId="{9BF170A2-C318-4A50-BA14-CC5110E9B9A9}" srcOrd="3" destOrd="0" presId="urn:microsoft.com/office/officeart/2005/8/layout/chevron1"/>
    <dgm:cxn modelId="{3651D664-ECA8-4F18-AD1D-DBD0EA55827C}" type="presParOf" srcId="{1C61A9A2-33F2-469B-8AC4-A104A5A98D78}" destId="{919A589F-F74A-40C3-BE88-AB8730BCAB04}" srcOrd="4" destOrd="0" presId="urn:microsoft.com/office/officeart/2005/8/layout/chevron1"/>
    <dgm:cxn modelId="{0711AD62-EB34-47C5-B794-F2629083543E}" type="presParOf" srcId="{1C61A9A2-33F2-469B-8AC4-A104A5A98D78}" destId="{01C6BCDE-530E-4D03-9CF5-9AB36CDC1FE1}" srcOrd="5" destOrd="0" presId="urn:microsoft.com/office/officeart/2005/8/layout/chevron1"/>
    <dgm:cxn modelId="{CEB57C5D-BB85-4340-82FF-5437908329E3}" type="presParOf" srcId="{1C61A9A2-33F2-469B-8AC4-A104A5A98D78}" destId="{268F2328-4548-422B-9C65-80797E16B241}" srcOrd="6" destOrd="0" presId="urn:microsoft.com/office/officeart/2005/8/layout/chevron1"/>
    <dgm:cxn modelId="{4C8BFA6A-A1F6-423A-8D48-234CCD764D77}" type="presParOf" srcId="{1C61A9A2-33F2-469B-8AC4-A104A5A98D78}" destId="{8CB78EC1-7B74-4B6E-94C6-5F808A049A1F}" srcOrd="7" destOrd="0" presId="urn:microsoft.com/office/officeart/2005/8/layout/chevron1"/>
    <dgm:cxn modelId="{6AE5E2CA-2F2A-4E32-9136-B1383DE69FFB}" type="presParOf" srcId="{1C61A9A2-33F2-469B-8AC4-A104A5A98D78}" destId="{BDD0B0F7-A87C-4B5B-A4C3-4E4BE6EB0FE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4156040-AF98-4F2C-9909-9F2439F6F588}" type="doc">
      <dgm:prSet loTypeId="urn:microsoft.com/office/officeart/2005/8/layout/chevron1" loCatId="process" qsTypeId="urn:microsoft.com/office/officeart/2005/8/quickstyle/simple5" qsCatId="simple" csTypeId="urn:microsoft.com/office/officeart/2005/8/colors/colorful1" csCatId="colorful" phldr="1"/>
      <dgm:spPr/>
    </dgm:pt>
    <dgm:pt modelId="{74020AF3-C700-4606-8917-C6A353D7963A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土浦市　　基本データ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87D99D21-0B4A-4259-89FB-0E5941CB535C}" type="parTrans" cxnId="{B0E2386F-A443-4201-8130-FB9CC25AA154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6CFF1BD9-AE1F-4488-8B72-01186EADA6FF}" type="sibTrans" cxnId="{B0E2386F-A443-4201-8130-FB9CC25AA154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12E26E22-71B0-4386-A84F-ABF2FF66A99F}">
      <dgm:prSet phldrT="[テキスト]"/>
      <dgm:spPr>
        <a:solidFill>
          <a:schemeClr val="bg1"/>
        </a:solidFill>
      </dgm:spPr>
      <dgm:t>
        <a:bodyPr lIns="0" rIns="0"/>
        <a:lstStyle/>
        <a:p>
          <a:r>
            <a:rPr kumimoji="1" lang="ja-JP" altLang="en-US" b="1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分野別</a:t>
          </a:r>
          <a:r>
            <a:rPr kumimoji="1" lang="en-US" altLang="ja-JP" b="1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/>
          </a:r>
          <a:br>
            <a:rPr kumimoji="1" lang="en-US" altLang="ja-JP" b="1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</a:br>
          <a:r>
            <a:rPr kumimoji="1" lang="ja-JP" altLang="en-US" b="1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の現状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3A6CB3CB-0F71-4CA8-93AA-0E3E3D59D313}" type="parTrans" cxnId="{937639B3-2352-48E4-A96B-F63DF2119D92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E1826C46-15A2-4345-B986-53D05F21F155}" type="sibTrans" cxnId="{937639B3-2352-48E4-A96B-F63DF2119D92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A8B05E70-CCF1-4080-8EEE-6873C9D4B630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土浦の　　強みと弱み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11D1F3D3-0002-4131-9F84-22FBF8692DA9}" type="parTrans" cxnId="{B8B909D0-D4F6-48D4-81DA-A58F34AE3646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B6438016-7365-4FC0-A372-D90585B4B6EE}" type="sibTrans" cxnId="{B8B909D0-D4F6-48D4-81DA-A58F34AE3646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42147153-A6C2-4177-BA7D-2ACCC2C1B2F7}">
      <dgm:prSet phldrT="[テキスト]"/>
      <dgm:spPr/>
      <dgm:t>
        <a:bodyPr/>
        <a:lstStyle/>
        <a:p>
          <a:r>
            <a:rPr kumimoji="1" lang="ja-JP" altLang="en-US" b="1">
              <a:latin typeface="+mn-ea"/>
              <a:ea typeface="+mn-ea"/>
              <a:cs typeface="Meiryo UI" panose="020B0604030504040204" pitchFamily="50" charset="-128"/>
            </a:rPr>
            <a:t>解決への　道筋</a:t>
          </a:r>
          <a:endParaRPr kumimoji="1" lang="ja-JP" b="1" dirty="0">
            <a:latin typeface="+mn-ea"/>
            <a:ea typeface="+mn-ea"/>
            <a:cs typeface="Meiryo UI" panose="020B0604030504040204" pitchFamily="50" charset="-128"/>
          </a:endParaRPr>
        </a:p>
      </dgm:t>
    </dgm:pt>
    <dgm:pt modelId="{C6F68745-4C20-4204-96A6-585691399C14}" type="parTrans" cxnId="{777DC3C6-D336-4C94-A624-E5582A07ECAA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0C6B132F-0347-46BA-86A4-3FAFB6676411}" type="sibTrans" cxnId="{777DC3C6-D336-4C94-A624-E5582A07ECAA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5011670B-B665-43FC-8B02-C557A992C45D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地区別　　の現状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BAB026A1-5E02-4A96-B25D-EDF9E7163E3A}" type="parTrans" cxnId="{B1CD0BD6-46AE-4226-8CEE-5B90BF9AE73A}">
      <dgm:prSet/>
      <dgm:spPr/>
      <dgm:t>
        <a:bodyPr/>
        <a:lstStyle/>
        <a:p>
          <a:endParaRPr kumimoji="1" lang="ja-JP" altLang="en-US"/>
        </a:p>
      </dgm:t>
    </dgm:pt>
    <dgm:pt modelId="{C6425A2E-4E5A-418D-B51C-12780F932F86}" type="sibTrans" cxnId="{B1CD0BD6-46AE-4226-8CEE-5B90BF9AE73A}">
      <dgm:prSet/>
      <dgm:spPr/>
      <dgm:t>
        <a:bodyPr/>
        <a:lstStyle/>
        <a:p>
          <a:endParaRPr kumimoji="1" lang="ja-JP" altLang="en-US"/>
        </a:p>
      </dgm:t>
    </dgm:pt>
    <dgm:pt modelId="{1C61A9A2-33F2-469B-8AC4-A104A5A98D78}" type="pres">
      <dgm:prSet presAssocID="{44156040-AF98-4F2C-9909-9F2439F6F588}" presName="Name0" presStyleCnt="0">
        <dgm:presLayoutVars>
          <dgm:dir/>
          <dgm:animLvl val="lvl"/>
          <dgm:resizeHandles val="exact"/>
        </dgm:presLayoutVars>
      </dgm:prSet>
      <dgm:spPr/>
    </dgm:pt>
    <dgm:pt modelId="{881B8FEC-9D20-4669-BB2E-FA9CEA0BE5A9}" type="pres">
      <dgm:prSet presAssocID="{74020AF3-C700-4606-8917-C6A353D7963A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05DFC51-4C30-4A07-9F0C-6EB770961C6F}" type="pres">
      <dgm:prSet presAssocID="{6CFF1BD9-AE1F-4488-8B72-01186EADA6FF}" presName="parTxOnlySpace" presStyleCnt="0"/>
      <dgm:spPr/>
    </dgm:pt>
    <dgm:pt modelId="{95E1FF73-7910-4391-A9D4-29D5ED525123}" type="pres">
      <dgm:prSet presAssocID="{5011670B-B665-43FC-8B02-C557A992C45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BF170A2-C318-4A50-BA14-CC5110E9B9A9}" type="pres">
      <dgm:prSet presAssocID="{C6425A2E-4E5A-418D-B51C-12780F932F86}" presName="parTxOnlySpace" presStyleCnt="0"/>
      <dgm:spPr/>
    </dgm:pt>
    <dgm:pt modelId="{919A589F-F74A-40C3-BE88-AB8730BCAB04}" type="pres">
      <dgm:prSet presAssocID="{12E26E22-71B0-4386-A84F-ABF2FF66A99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1C6BCDE-530E-4D03-9CF5-9AB36CDC1FE1}" type="pres">
      <dgm:prSet presAssocID="{E1826C46-15A2-4345-B986-53D05F21F155}" presName="parTxOnlySpace" presStyleCnt="0"/>
      <dgm:spPr/>
    </dgm:pt>
    <dgm:pt modelId="{268F2328-4548-422B-9C65-80797E16B241}" type="pres">
      <dgm:prSet presAssocID="{A8B05E70-CCF1-4080-8EEE-6873C9D4B63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CB78EC1-7B74-4B6E-94C6-5F808A049A1F}" type="pres">
      <dgm:prSet presAssocID="{B6438016-7365-4FC0-A372-D90585B4B6EE}" presName="parTxOnlySpace" presStyleCnt="0"/>
      <dgm:spPr/>
    </dgm:pt>
    <dgm:pt modelId="{BDD0B0F7-A87C-4B5B-A4C3-4E4BE6EB0FE4}" type="pres">
      <dgm:prSet presAssocID="{42147153-A6C2-4177-BA7D-2ACCC2C1B2F7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77DC3C6-D336-4C94-A624-E5582A07ECAA}" srcId="{44156040-AF98-4F2C-9909-9F2439F6F588}" destId="{42147153-A6C2-4177-BA7D-2ACCC2C1B2F7}" srcOrd="4" destOrd="0" parTransId="{C6F68745-4C20-4204-96A6-585691399C14}" sibTransId="{0C6B132F-0347-46BA-86A4-3FAFB6676411}"/>
    <dgm:cxn modelId="{D63A15EB-1B06-4F75-AE2A-E4A2B6C53944}" type="presOf" srcId="{74020AF3-C700-4606-8917-C6A353D7963A}" destId="{881B8FEC-9D20-4669-BB2E-FA9CEA0BE5A9}" srcOrd="0" destOrd="0" presId="urn:microsoft.com/office/officeart/2005/8/layout/chevron1"/>
    <dgm:cxn modelId="{937639B3-2352-48E4-A96B-F63DF2119D92}" srcId="{44156040-AF98-4F2C-9909-9F2439F6F588}" destId="{12E26E22-71B0-4386-A84F-ABF2FF66A99F}" srcOrd="2" destOrd="0" parTransId="{3A6CB3CB-0F71-4CA8-93AA-0E3E3D59D313}" sibTransId="{E1826C46-15A2-4345-B986-53D05F21F155}"/>
    <dgm:cxn modelId="{B0E2386F-A443-4201-8130-FB9CC25AA154}" srcId="{44156040-AF98-4F2C-9909-9F2439F6F588}" destId="{74020AF3-C700-4606-8917-C6A353D7963A}" srcOrd="0" destOrd="0" parTransId="{87D99D21-0B4A-4259-89FB-0E5941CB535C}" sibTransId="{6CFF1BD9-AE1F-4488-8B72-01186EADA6FF}"/>
    <dgm:cxn modelId="{B8B909D0-D4F6-48D4-81DA-A58F34AE3646}" srcId="{44156040-AF98-4F2C-9909-9F2439F6F588}" destId="{A8B05E70-CCF1-4080-8EEE-6873C9D4B630}" srcOrd="3" destOrd="0" parTransId="{11D1F3D3-0002-4131-9F84-22FBF8692DA9}" sibTransId="{B6438016-7365-4FC0-A372-D90585B4B6EE}"/>
    <dgm:cxn modelId="{BF4E6414-653D-4B9F-96FE-3122487FB094}" type="presOf" srcId="{5011670B-B665-43FC-8B02-C557A992C45D}" destId="{95E1FF73-7910-4391-A9D4-29D5ED525123}" srcOrd="0" destOrd="0" presId="urn:microsoft.com/office/officeart/2005/8/layout/chevron1"/>
    <dgm:cxn modelId="{9558333E-DD48-4A57-8BF1-692548B1F91B}" type="presOf" srcId="{42147153-A6C2-4177-BA7D-2ACCC2C1B2F7}" destId="{BDD0B0F7-A87C-4B5B-A4C3-4E4BE6EB0FE4}" srcOrd="0" destOrd="0" presId="urn:microsoft.com/office/officeart/2005/8/layout/chevron1"/>
    <dgm:cxn modelId="{13320A26-2689-4D6A-8E15-EC59BA1973A1}" type="presOf" srcId="{A8B05E70-CCF1-4080-8EEE-6873C9D4B630}" destId="{268F2328-4548-422B-9C65-80797E16B241}" srcOrd="0" destOrd="0" presId="urn:microsoft.com/office/officeart/2005/8/layout/chevron1"/>
    <dgm:cxn modelId="{B1CD0BD6-46AE-4226-8CEE-5B90BF9AE73A}" srcId="{44156040-AF98-4F2C-9909-9F2439F6F588}" destId="{5011670B-B665-43FC-8B02-C557A992C45D}" srcOrd="1" destOrd="0" parTransId="{BAB026A1-5E02-4A96-B25D-EDF9E7163E3A}" sibTransId="{C6425A2E-4E5A-418D-B51C-12780F932F86}"/>
    <dgm:cxn modelId="{F47EEA89-73E5-4BE1-A345-D22AFE5BA07D}" type="presOf" srcId="{44156040-AF98-4F2C-9909-9F2439F6F588}" destId="{1C61A9A2-33F2-469B-8AC4-A104A5A98D78}" srcOrd="0" destOrd="0" presId="urn:microsoft.com/office/officeart/2005/8/layout/chevron1"/>
    <dgm:cxn modelId="{C393E049-C589-49B4-8BB6-1DA685F33D86}" type="presOf" srcId="{12E26E22-71B0-4386-A84F-ABF2FF66A99F}" destId="{919A589F-F74A-40C3-BE88-AB8730BCAB04}" srcOrd="0" destOrd="0" presId="urn:microsoft.com/office/officeart/2005/8/layout/chevron1"/>
    <dgm:cxn modelId="{110151DC-6679-4014-A852-45E44A20651F}" type="presParOf" srcId="{1C61A9A2-33F2-469B-8AC4-A104A5A98D78}" destId="{881B8FEC-9D20-4669-BB2E-FA9CEA0BE5A9}" srcOrd="0" destOrd="0" presId="urn:microsoft.com/office/officeart/2005/8/layout/chevron1"/>
    <dgm:cxn modelId="{0D4BFC2B-1A11-472C-91FA-C89EC8490CF9}" type="presParOf" srcId="{1C61A9A2-33F2-469B-8AC4-A104A5A98D78}" destId="{705DFC51-4C30-4A07-9F0C-6EB770961C6F}" srcOrd="1" destOrd="0" presId="urn:microsoft.com/office/officeart/2005/8/layout/chevron1"/>
    <dgm:cxn modelId="{90C561C7-C19F-4F99-BBE8-603CF276B4C6}" type="presParOf" srcId="{1C61A9A2-33F2-469B-8AC4-A104A5A98D78}" destId="{95E1FF73-7910-4391-A9D4-29D5ED525123}" srcOrd="2" destOrd="0" presId="urn:microsoft.com/office/officeart/2005/8/layout/chevron1"/>
    <dgm:cxn modelId="{886AE67B-55CE-48C0-B82F-D3FF68B86A3C}" type="presParOf" srcId="{1C61A9A2-33F2-469B-8AC4-A104A5A98D78}" destId="{9BF170A2-C318-4A50-BA14-CC5110E9B9A9}" srcOrd="3" destOrd="0" presId="urn:microsoft.com/office/officeart/2005/8/layout/chevron1"/>
    <dgm:cxn modelId="{B4B46BA9-8559-416B-B9F2-EBA0C713233A}" type="presParOf" srcId="{1C61A9A2-33F2-469B-8AC4-A104A5A98D78}" destId="{919A589F-F74A-40C3-BE88-AB8730BCAB04}" srcOrd="4" destOrd="0" presId="urn:microsoft.com/office/officeart/2005/8/layout/chevron1"/>
    <dgm:cxn modelId="{9BA1702F-A131-4BA9-AD85-700CA3943BAA}" type="presParOf" srcId="{1C61A9A2-33F2-469B-8AC4-A104A5A98D78}" destId="{01C6BCDE-530E-4D03-9CF5-9AB36CDC1FE1}" srcOrd="5" destOrd="0" presId="urn:microsoft.com/office/officeart/2005/8/layout/chevron1"/>
    <dgm:cxn modelId="{351F7F50-50A8-41D9-A785-6462332740D1}" type="presParOf" srcId="{1C61A9A2-33F2-469B-8AC4-A104A5A98D78}" destId="{268F2328-4548-422B-9C65-80797E16B241}" srcOrd="6" destOrd="0" presId="urn:microsoft.com/office/officeart/2005/8/layout/chevron1"/>
    <dgm:cxn modelId="{881EC8D8-2786-4A7C-A634-6C34B64BDDFC}" type="presParOf" srcId="{1C61A9A2-33F2-469B-8AC4-A104A5A98D78}" destId="{8CB78EC1-7B74-4B6E-94C6-5F808A049A1F}" srcOrd="7" destOrd="0" presId="urn:microsoft.com/office/officeart/2005/8/layout/chevron1"/>
    <dgm:cxn modelId="{82CDC1B8-006A-40BE-A231-D8D14378912B}" type="presParOf" srcId="{1C61A9A2-33F2-469B-8AC4-A104A5A98D78}" destId="{BDD0B0F7-A87C-4B5B-A4C3-4E4BE6EB0FE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4156040-AF98-4F2C-9909-9F2439F6F588}" type="doc">
      <dgm:prSet loTypeId="urn:microsoft.com/office/officeart/2005/8/layout/chevron1" loCatId="process" qsTypeId="urn:microsoft.com/office/officeart/2005/8/quickstyle/simple5" qsCatId="simple" csTypeId="urn:microsoft.com/office/officeart/2005/8/colors/colorful1" csCatId="colorful" phldr="1"/>
      <dgm:spPr/>
    </dgm:pt>
    <dgm:pt modelId="{74020AF3-C700-4606-8917-C6A353D7963A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土浦市　　基本データ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87D99D21-0B4A-4259-89FB-0E5941CB535C}" type="parTrans" cxnId="{B0E2386F-A443-4201-8130-FB9CC25AA154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6CFF1BD9-AE1F-4488-8B72-01186EADA6FF}" type="sibTrans" cxnId="{B0E2386F-A443-4201-8130-FB9CC25AA154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12E26E22-71B0-4386-A84F-ABF2FF66A99F}">
      <dgm:prSet phldrT="[テキスト]"/>
      <dgm:spPr>
        <a:solidFill>
          <a:schemeClr val="bg1"/>
        </a:solidFill>
      </dgm:spPr>
      <dgm:t>
        <a:bodyPr lIns="0" rIns="0"/>
        <a:lstStyle/>
        <a:p>
          <a:r>
            <a:rPr kumimoji="1" lang="ja-JP" altLang="en-US" b="1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分野別</a:t>
          </a:r>
          <a:r>
            <a:rPr kumimoji="1" lang="en-US" altLang="ja-JP" b="1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/>
          </a:r>
          <a:br>
            <a:rPr kumimoji="1" lang="en-US" altLang="ja-JP" b="1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</a:br>
          <a:r>
            <a:rPr kumimoji="1" lang="ja-JP" altLang="en-US" b="1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の現状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3A6CB3CB-0F71-4CA8-93AA-0E3E3D59D313}" type="parTrans" cxnId="{937639B3-2352-48E4-A96B-F63DF2119D92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E1826C46-15A2-4345-B986-53D05F21F155}" type="sibTrans" cxnId="{937639B3-2352-48E4-A96B-F63DF2119D92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A8B05E70-CCF1-4080-8EEE-6873C9D4B630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土浦の　　強みと弱み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11D1F3D3-0002-4131-9F84-22FBF8692DA9}" type="parTrans" cxnId="{B8B909D0-D4F6-48D4-81DA-A58F34AE3646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B6438016-7365-4FC0-A372-D90585B4B6EE}" type="sibTrans" cxnId="{B8B909D0-D4F6-48D4-81DA-A58F34AE3646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42147153-A6C2-4177-BA7D-2ACCC2C1B2F7}">
      <dgm:prSet phldrT="[テキスト]"/>
      <dgm:spPr/>
      <dgm:t>
        <a:bodyPr/>
        <a:lstStyle/>
        <a:p>
          <a:r>
            <a:rPr kumimoji="1" lang="ja-JP" altLang="en-US" b="1">
              <a:latin typeface="+mn-ea"/>
              <a:ea typeface="+mn-ea"/>
              <a:cs typeface="Meiryo UI" panose="020B0604030504040204" pitchFamily="50" charset="-128"/>
            </a:rPr>
            <a:t>解決への　道筋</a:t>
          </a:r>
          <a:endParaRPr kumimoji="1" lang="ja-JP" b="1" dirty="0">
            <a:latin typeface="+mn-ea"/>
            <a:ea typeface="+mn-ea"/>
            <a:cs typeface="Meiryo UI" panose="020B0604030504040204" pitchFamily="50" charset="-128"/>
          </a:endParaRPr>
        </a:p>
      </dgm:t>
    </dgm:pt>
    <dgm:pt modelId="{C6F68745-4C20-4204-96A6-585691399C14}" type="parTrans" cxnId="{777DC3C6-D336-4C94-A624-E5582A07ECAA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0C6B132F-0347-46BA-86A4-3FAFB6676411}" type="sibTrans" cxnId="{777DC3C6-D336-4C94-A624-E5582A07ECAA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5011670B-B665-43FC-8B02-C557A992C45D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地区別　　の現状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BAB026A1-5E02-4A96-B25D-EDF9E7163E3A}" type="parTrans" cxnId="{B1CD0BD6-46AE-4226-8CEE-5B90BF9AE73A}">
      <dgm:prSet/>
      <dgm:spPr/>
      <dgm:t>
        <a:bodyPr/>
        <a:lstStyle/>
        <a:p>
          <a:endParaRPr kumimoji="1" lang="ja-JP" altLang="en-US"/>
        </a:p>
      </dgm:t>
    </dgm:pt>
    <dgm:pt modelId="{C6425A2E-4E5A-418D-B51C-12780F932F86}" type="sibTrans" cxnId="{B1CD0BD6-46AE-4226-8CEE-5B90BF9AE73A}">
      <dgm:prSet/>
      <dgm:spPr/>
      <dgm:t>
        <a:bodyPr/>
        <a:lstStyle/>
        <a:p>
          <a:endParaRPr kumimoji="1" lang="ja-JP" altLang="en-US"/>
        </a:p>
      </dgm:t>
    </dgm:pt>
    <dgm:pt modelId="{1C61A9A2-33F2-469B-8AC4-A104A5A98D78}" type="pres">
      <dgm:prSet presAssocID="{44156040-AF98-4F2C-9909-9F2439F6F588}" presName="Name0" presStyleCnt="0">
        <dgm:presLayoutVars>
          <dgm:dir/>
          <dgm:animLvl val="lvl"/>
          <dgm:resizeHandles val="exact"/>
        </dgm:presLayoutVars>
      </dgm:prSet>
      <dgm:spPr/>
    </dgm:pt>
    <dgm:pt modelId="{881B8FEC-9D20-4669-BB2E-FA9CEA0BE5A9}" type="pres">
      <dgm:prSet presAssocID="{74020AF3-C700-4606-8917-C6A353D7963A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05DFC51-4C30-4A07-9F0C-6EB770961C6F}" type="pres">
      <dgm:prSet presAssocID="{6CFF1BD9-AE1F-4488-8B72-01186EADA6FF}" presName="parTxOnlySpace" presStyleCnt="0"/>
      <dgm:spPr/>
    </dgm:pt>
    <dgm:pt modelId="{95E1FF73-7910-4391-A9D4-29D5ED525123}" type="pres">
      <dgm:prSet presAssocID="{5011670B-B665-43FC-8B02-C557A992C45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BF170A2-C318-4A50-BA14-CC5110E9B9A9}" type="pres">
      <dgm:prSet presAssocID="{C6425A2E-4E5A-418D-B51C-12780F932F86}" presName="parTxOnlySpace" presStyleCnt="0"/>
      <dgm:spPr/>
    </dgm:pt>
    <dgm:pt modelId="{919A589F-F74A-40C3-BE88-AB8730BCAB04}" type="pres">
      <dgm:prSet presAssocID="{12E26E22-71B0-4386-A84F-ABF2FF66A99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1C6BCDE-530E-4D03-9CF5-9AB36CDC1FE1}" type="pres">
      <dgm:prSet presAssocID="{E1826C46-15A2-4345-B986-53D05F21F155}" presName="parTxOnlySpace" presStyleCnt="0"/>
      <dgm:spPr/>
    </dgm:pt>
    <dgm:pt modelId="{268F2328-4548-422B-9C65-80797E16B241}" type="pres">
      <dgm:prSet presAssocID="{A8B05E70-CCF1-4080-8EEE-6873C9D4B63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CB78EC1-7B74-4B6E-94C6-5F808A049A1F}" type="pres">
      <dgm:prSet presAssocID="{B6438016-7365-4FC0-A372-D90585B4B6EE}" presName="parTxOnlySpace" presStyleCnt="0"/>
      <dgm:spPr/>
    </dgm:pt>
    <dgm:pt modelId="{BDD0B0F7-A87C-4B5B-A4C3-4E4BE6EB0FE4}" type="pres">
      <dgm:prSet presAssocID="{42147153-A6C2-4177-BA7D-2ACCC2C1B2F7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B8B909D0-D4F6-48D4-81DA-A58F34AE3646}" srcId="{44156040-AF98-4F2C-9909-9F2439F6F588}" destId="{A8B05E70-CCF1-4080-8EEE-6873C9D4B630}" srcOrd="3" destOrd="0" parTransId="{11D1F3D3-0002-4131-9F84-22FBF8692DA9}" sibTransId="{B6438016-7365-4FC0-A372-D90585B4B6EE}"/>
    <dgm:cxn modelId="{777DC3C6-D336-4C94-A624-E5582A07ECAA}" srcId="{44156040-AF98-4F2C-9909-9F2439F6F588}" destId="{42147153-A6C2-4177-BA7D-2ACCC2C1B2F7}" srcOrd="4" destOrd="0" parTransId="{C6F68745-4C20-4204-96A6-585691399C14}" sibTransId="{0C6B132F-0347-46BA-86A4-3FAFB6676411}"/>
    <dgm:cxn modelId="{F901F32C-D668-4512-8AFD-A55C74AE290A}" type="presOf" srcId="{12E26E22-71B0-4386-A84F-ABF2FF66A99F}" destId="{919A589F-F74A-40C3-BE88-AB8730BCAB04}" srcOrd="0" destOrd="0" presId="urn:microsoft.com/office/officeart/2005/8/layout/chevron1"/>
    <dgm:cxn modelId="{3700A6E6-3431-439E-A779-D29CC360169C}" type="presOf" srcId="{42147153-A6C2-4177-BA7D-2ACCC2C1B2F7}" destId="{BDD0B0F7-A87C-4B5B-A4C3-4E4BE6EB0FE4}" srcOrd="0" destOrd="0" presId="urn:microsoft.com/office/officeart/2005/8/layout/chevron1"/>
    <dgm:cxn modelId="{482E0469-12A7-4B47-BD22-984BA637D03F}" type="presOf" srcId="{A8B05E70-CCF1-4080-8EEE-6873C9D4B630}" destId="{268F2328-4548-422B-9C65-80797E16B241}" srcOrd="0" destOrd="0" presId="urn:microsoft.com/office/officeart/2005/8/layout/chevron1"/>
    <dgm:cxn modelId="{B1CD0BD6-46AE-4226-8CEE-5B90BF9AE73A}" srcId="{44156040-AF98-4F2C-9909-9F2439F6F588}" destId="{5011670B-B665-43FC-8B02-C557A992C45D}" srcOrd="1" destOrd="0" parTransId="{BAB026A1-5E02-4A96-B25D-EDF9E7163E3A}" sibTransId="{C6425A2E-4E5A-418D-B51C-12780F932F86}"/>
    <dgm:cxn modelId="{B0E2386F-A443-4201-8130-FB9CC25AA154}" srcId="{44156040-AF98-4F2C-9909-9F2439F6F588}" destId="{74020AF3-C700-4606-8917-C6A353D7963A}" srcOrd="0" destOrd="0" parTransId="{87D99D21-0B4A-4259-89FB-0E5941CB535C}" sibTransId="{6CFF1BD9-AE1F-4488-8B72-01186EADA6FF}"/>
    <dgm:cxn modelId="{216FF400-CFA1-4678-B080-0C3875A782C1}" type="presOf" srcId="{5011670B-B665-43FC-8B02-C557A992C45D}" destId="{95E1FF73-7910-4391-A9D4-29D5ED525123}" srcOrd="0" destOrd="0" presId="urn:microsoft.com/office/officeart/2005/8/layout/chevron1"/>
    <dgm:cxn modelId="{937639B3-2352-48E4-A96B-F63DF2119D92}" srcId="{44156040-AF98-4F2C-9909-9F2439F6F588}" destId="{12E26E22-71B0-4386-A84F-ABF2FF66A99F}" srcOrd="2" destOrd="0" parTransId="{3A6CB3CB-0F71-4CA8-93AA-0E3E3D59D313}" sibTransId="{E1826C46-15A2-4345-B986-53D05F21F155}"/>
    <dgm:cxn modelId="{A4BB7994-B6BA-473E-92E7-449E9EC22812}" type="presOf" srcId="{44156040-AF98-4F2C-9909-9F2439F6F588}" destId="{1C61A9A2-33F2-469B-8AC4-A104A5A98D78}" srcOrd="0" destOrd="0" presId="urn:microsoft.com/office/officeart/2005/8/layout/chevron1"/>
    <dgm:cxn modelId="{6EEDD09A-3782-4F64-9D2F-56F236EA55AC}" type="presOf" srcId="{74020AF3-C700-4606-8917-C6A353D7963A}" destId="{881B8FEC-9D20-4669-BB2E-FA9CEA0BE5A9}" srcOrd="0" destOrd="0" presId="urn:microsoft.com/office/officeart/2005/8/layout/chevron1"/>
    <dgm:cxn modelId="{794E6E10-ED9C-45BA-B992-A0FC7397DEA9}" type="presParOf" srcId="{1C61A9A2-33F2-469B-8AC4-A104A5A98D78}" destId="{881B8FEC-9D20-4669-BB2E-FA9CEA0BE5A9}" srcOrd="0" destOrd="0" presId="urn:microsoft.com/office/officeart/2005/8/layout/chevron1"/>
    <dgm:cxn modelId="{A2AC8271-2951-426C-890C-80CB6E97E773}" type="presParOf" srcId="{1C61A9A2-33F2-469B-8AC4-A104A5A98D78}" destId="{705DFC51-4C30-4A07-9F0C-6EB770961C6F}" srcOrd="1" destOrd="0" presId="urn:microsoft.com/office/officeart/2005/8/layout/chevron1"/>
    <dgm:cxn modelId="{8CDCE4B0-AD43-4E16-B72C-557DFE449249}" type="presParOf" srcId="{1C61A9A2-33F2-469B-8AC4-A104A5A98D78}" destId="{95E1FF73-7910-4391-A9D4-29D5ED525123}" srcOrd="2" destOrd="0" presId="urn:microsoft.com/office/officeart/2005/8/layout/chevron1"/>
    <dgm:cxn modelId="{1B0C384D-83F7-46D4-88A2-C27B94868DC7}" type="presParOf" srcId="{1C61A9A2-33F2-469B-8AC4-A104A5A98D78}" destId="{9BF170A2-C318-4A50-BA14-CC5110E9B9A9}" srcOrd="3" destOrd="0" presId="urn:microsoft.com/office/officeart/2005/8/layout/chevron1"/>
    <dgm:cxn modelId="{AFA6E978-82CF-42E7-B5EE-9A564F8A987F}" type="presParOf" srcId="{1C61A9A2-33F2-469B-8AC4-A104A5A98D78}" destId="{919A589F-F74A-40C3-BE88-AB8730BCAB04}" srcOrd="4" destOrd="0" presId="urn:microsoft.com/office/officeart/2005/8/layout/chevron1"/>
    <dgm:cxn modelId="{88B7275D-FC01-4079-8CA8-CD563D478B67}" type="presParOf" srcId="{1C61A9A2-33F2-469B-8AC4-A104A5A98D78}" destId="{01C6BCDE-530E-4D03-9CF5-9AB36CDC1FE1}" srcOrd="5" destOrd="0" presId="urn:microsoft.com/office/officeart/2005/8/layout/chevron1"/>
    <dgm:cxn modelId="{CA1D71F4-906A-4C3E-9E92-A8E442A5EF67}" type="presParOf" srcId="{1C61A9A2-33F2-469B-8AC4-A104A5A98D78}" destId="{268F2328-4548-422B-9C65-80797E16B241}" srcOrd="6" destOrd="0" presId="urn:microsoft.com/office/officeart/2005/8/layout/chevron1"/>
    <dgm:cxn modelId="{B123C70C-E50E-4871-8B90-B78F1358BA0E}" type="presParOf" srcId="{1C61A9A2-33F2-469B-8AC4-A104A5A98D78}" destId="{8CB78EC1-7B74-4B6E-94C6-5F808A049A1F}" srcOrd="7" destOrd="0" presId="urn:microsoft.com/office/officeart/2005/8/layout/chevron1"/>
    <dgm:cxn modelId="{9A3C4756-4041-41A5-A063-FD89CB6A186D}" type="presParOf" srcId="{1C61A9A2-33F2-469B-8AC4-A104A5A98D78}" destId="{BDD0B0F7-A87C-4B5B-A4C3-4E4BE6EB0FE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4156040-AF98-4F2C-9909-9F2439F6F588}" type="doc">
      <dgm:prSet loTypeId="urn:microsoft.com/office/officeart/2005/8/layout/chevron1" loCatId="process" qsTypeId="urn:microsoft.com/office/officeart/2005/8/quickstyle/simple5" qsCatId="simple" csTypeId="urn:microsoft.com/office/officeart/2005/8/colors/colorful1" csCatId="colorful" phldr="1"/>
      <dgm:spPr/>
    </dgm:pt>
    <dgm:pt modelId="{74020AF3-C700-4606-8917-C6A353D7963A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土浦市　　基本データ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87D99D21-0B4A-4259-89FB-0E5941CB535C}" type="parTrans" cxnId="{B0E2386F-A443-4201-8130-FB9CC25AA154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6CFF1BD9-AE1F-4488-8B72-01186EADA6FF}" type="sibTrans" cxnId="{B0E2386F-A443-4201-8130-FB9CC25AA154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12E26E22-71B0-4386-A84F-ABF2FF66A99F}">
      <dgm:prSet phldrT="[テキスト]"/>
      <dgm:spPr>
        <a:solidFill>
          <a:schemeClr val="bg1"/>
        </a:solidFill>
      </dgm:spPr>
      <dgm:t>
        <a:bodyPr lIns="0" rIns="0"/>
        <a:lstStyle/>
        <a:p>
          <a:r>
            <a:rPr kumimoji="1" lang="ja-JP" altLang="en-US" b="1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分野別</a:t>
          </a:r>
          <a:r>
            <a:rPr kumimoji="1" lang="en-US" altLang="ja-JP" b="1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/>
          </a:r>
          <a:br>
            <a:rPr kumimoji="1" lang="en-US" altLang="ja-JP" b="1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</a:br>
          <a:r>
            <a:rPr kumimoji="1" lang="ja-JP" altLang="en-US" b="1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の現状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3A6CB3CB-0F71-4CA8-93AA-0E3E3D59D313}" type="parTrans" cxnId="{937639B3-2352-48E4-A96B-F63DF2119D92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E1826C46-15A2-4345-B986-53D05F21F155}" type="sibTrans" cxnId="{937639B3-2352-48E4-A96B-F63DF2119D92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A8B05E70-CCF1-4080-8EEE-6873C9D4B630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土浦の　　強みと弱み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11D1F3D3-0002-4131-9F84-22FBF8692DA9}" type="parTrans" cxnId="{B8B909D0-D4F6-48D4-81DA-A58F34AE3646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B6438016-7365-4FC0-A372-D90585B4B6EE}" type="sibTrans" cxnId="{B8B909D0-D4F6-48D4-81DA-A58F34AE3646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42147153-A6C2-4177-BA7D-2ACCC2C1B2F7}">
      <dgm:prSet phldrT="[テキスト]"/>
      <dgm:spPr/>
      <dgm:t>
        <a:bodyPr/>
        <a:lstStyle/>
        <a:p>
          <a:r>
            <a:rPr kumimoji="1" lang="ja-JP" altLang="en-US" b="1">
              <a:latin typeface="+mn-ea"/>
              <a:ea typeface="+mn-ea"/>
              <a:cs typeface="Meiryo UI" panose="020B0604030504040204" pitchFamily="50" charset="-128"/>
            </a:rPr>
            <a:t>解決への　道筋</a:t>
          </a:r>
          <a:endParaRPr kumimoji="1" lang="ja-JP" b="1" dirty="0">
            <a:latin typeface="+mn-ea"/>
            <a:ea typeface="+mn-ea"/>
            <a:cs typeface="Meiryo UI" panose="020B0604030504040204" pitchFamily="50" charset="-128"/>
          </a:endParaRPr>
        </a:p>
      </dgm:t>
    </dgm:pt>
    <dgm:pt modelId="{C6F68745-4C20-4204-96A6-585691399C14}" type="parTrans" cxnId="{777DC3C6-D336-4C94-A624-E5582A07ECAA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0C6B132F-0347-46BA-86A4-3FAFB6676411}" type="sibTrans" cxnId="{777DC3C6-D336-4C94-A624-E5582A07ECAA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5011670B-B665-43FC-8B02-C557A992C45D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地区別　　の現状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BAB026A1-5E02-4A96-B25D-EDF9E7163E3A}" type="parTrans" cxnId="{B1CD0BD6-46AE-4226-8CEE-5B90BF9AE73A}">
      <dgm:prSet/>
      <dgm:spPr/>
      <dgm:t>
        <a:bodyPr/>
        <a:lstStyle/>
        <a:p>
          <a:endParaRPr kumimoji="1" lang="ja-JP" altLang="en-US"/>
        </a:p>
      </dgm:t>
    </dgm:pt>
    <dgm:pt modelId="{C6425A2E-4E5A-418D-B51C-12780F932F86}" type="sibTrans" cxnId="{B1CD0BD6-46AE-4226-8CEE-5B90BF9AE73A}">
      <dgm:prSet/>
      <dgm:spPr/>
      <dgm:t>
        <a:bodyPr/>
        <a:lstStyle/>
        <a:p>
          <a:endParaRPr kumimoji="1" lang="ja-JP" altLang="en-US"/>
        </a:p>
      </dgm:t>
    </dgm:pt>
    <dgm:pt modelId="{1C61A9A2-33F2-469B-8AC4-A104A5A98D78}" type="pres">
      <dgm:prSet presAssocID="{44156040-AF98-4F2C-9909-9F2439F6F588}" presName="Name0" presStyleCnt="0">
        <dgm:presLayoutVars>
          <dgm:dir/>
          <dgm:animLvl val="lvl"/>
          <dgm:resizeHandles val="exact"/>
        </dgm:presLayoutVars>
      </dgm:prSet>
      <dgm:spPr/>
    </dgm:pt>
    <dgm:pt modelId="{881B8FEC-9D20-4669-BB2E-FA9CEA0BE5A9}" type="pres">
      <dgm:prSet presAssocID="{74020AF3-C700-4606-8917-C6A353D7963A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05DFC51-4C30-4A07-9F0C-6EB770961C6F}" type="pres">
      <dgm:prSet presAssocID="{6CFF1BD9-AE1F-4488-8B72-01186EADA6FF}" presName="parTxOnlySpace" presStyleCnt="0"/>
      <dgm:spPr/>
    </dgm:pt>
    <dgm:pt modelId="{95E1FF73-7910-4391-A9D4-29D5ED525123}" type="pres">
      <dgm:prSet presAssocID="{5011670B-B665-43FC-8B02-C557A992C45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BF170A2-C318-4A50-BA14-CC5110E9B9A9}" type="pres">
      <dgm:prSet presAssocID="{C6425A2E-4E5A-418D-B51C-12780F932F86}" presName="parTxOnlySpace" presStyleCnt="0"/>
      <dgm:spPr/>
    </dgm:pt>
    <dgm:pt modelId="{919A589F-F74A-40C3-BE88-AB8730BCAB04}" type="pres">
      <dgm:prSet presAssocID="{12E26E22-71B0-4386-A84F-ABF2FF66A99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1C6BCDE-530E-4D03-9CF5-9AB36CDC1FE1}" type="pres">
      <dgm:prSet presAssocID="{E1826C46-15A2-4345-B986-53D05F21F155}" presName="parTxOnlySpace" presStyleCnt="0"/>
      <dgm:spPr/>
    </dgm:pt>
    <dgm:pt modelId="{268F2328-4548-422B-9C65-80797E16B241}" type="pres">
      <dgm:prSet presAssocID="{A8B05E70-CCF1-4080-8EEE-6873C9D4B63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CB78EC1-7B74-4B6E-94C6-5F808A049A1F}" type="pres">
      <dgm:prSet presAssocID="{B6438016-7365-4FC0-A372-D90585B4B6EE}" presName="parTxOnlySpace" presStyleCnt="0"/>
      <dgm:spPr/>
    </dgm:pt>
    <dgm:pt modelId="{BDD0B0F7-A87C-4B5B-A4C3-4E4BE6EB0FE4}" type="pres">
      <dgm:prSet presAssocID="{42147153-A6C2-4177-BA7D-2ACCC2C1B2F7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B8B909D0-D4F6-48D4-81DA-A58F34AE3646}" srcId="{44156040-AF98-4F2C-9909-9F2439F6F588}" destId="{A8B05E70-CCF1-4080-8EEE-6873C9D4B630}" srcOrd="3" destOrd="0" parTransId="{11D1F3D3-0002-4131-9F84-22FBF8692DA9}" sibTransId="{B6438016-7365-4FC0-A372-D90585B4B6EE}"/>
    <dgm:cxn modelId="{777DC3C6-D336-4C94-A624-E5582A07ECAA}" srcId="{44156040-AF98-4F2C-9909-9F2439F6F588}" destId="{42147153-A6C2-4177-BA7D-2ACCC2C1B2F7}" srcOrd="4" destOrd="0" parTransId="{C6F68745-4C20-4204-96A6-585691399C14}" sibTransId="{0C6B132F-0347-46BA-86A4-3FAFB6676411}"/>
    <dgm:cxn modelId="{D59B6864-BE3E-440D-BA0F-0B6DDBFA121E}" type="presOf" srcId="{12E26E22-71B0-4386-A84F-ABF2FF66A99F}" destId="{919A589F-F74A-40C3-BE88-AB8730BCAB04}" srcOrd="0" destOrd="0" presId="urn:microsoft.com/office/officeart/2005/8/layout/chevron1"/>
    <dgm:cxn modelId="{737B7FE1-C20A-47DE-9E5B-3D0169978095}" type="presOf" srcId="{5011670B-B665-43FC-8B02-C557A992C45D}" destId="{95E1FF73-7910-4391-A9D4-29D5ED525123}" srcOrd="0" destOrd="0" presId="urn:microsoft.com/office/officeart/2005/8/layout/chevron1"/>
    <dgm:cxn modelId="{B1CD0BD6-46AE-4226-8CEE-5B90BF9AE73A}" srcId="{44156040-AF98-4F2C-9909-9F2439F6F588}" destId="{5011670B-B665-43FC-8B02-C557A992C45D}" srcOrd="1" destOrd="0" parTransId="{BAB026A1-5E02-4A96-B25D-EDF9E7163E3A}" sibTransId="{C6425A2E-4E5A-418D-B51C-12780F932F86}"/>
    <dgm:cxn modelId="{B0E2386F-A443-4201-8130-FB9CC25AA154}" srcId="{44156040-AF98-4F2C-9909-9F2439F6F588}" destId="{74020AF3-C700-4606-8917-C6A353D7963A}" srcOrd="0" destOrd="0" parTransId="{87D99D21-0B4A-4259-89FB-0E5941CB535C}" sibTransId="{6CFF1BD9-AE1F-4488-8B72-01186EADA6FF}"/>
    <dgm:cxn modelId="{937639B3-2352-48E4-A96B-F63DF2119D92}" srcId="{44156040-AF98-4F2C-9909-9F2439F6F588}" destId="{12E26E22-71B0-4386-A84F-ABF2FF66A99F}" srcOrd="2" destOrd="0" parTransId="{3A6CB3CB-0F71-4CA8-93AA-0E3E3D59D313}" sibTransId="{E1826C46-15A2-4345-B986-53D05F21F155}"/>
    <dgm:cxn modelId="{5F61AE0A-0639-4EFF-8694-EC7D1A214336}" type="presOf" srcId="{42147153-A6C2-4177-BA7D-2ACCC2C1B2F7}" destId="{BDD0B0F7-A87C-4B5B-A4C3-4E4BE6EB0FE4}" srcOrd="0" destOrd="0" presId="urn:microsoft.com/office/officeart/2005/8/layout/chevron1"/>
    <dgm:cxn modelId="{0A7A76E6-F69E-4612-8ECD-4DDBA3BDDEC9}" type="presOf" srcId="{74020AF3-C700-4606-8917-C6A353D7963A}" destId="{881B8FEC-9D20-4669-BB2E-FA9CEA0BE5A9}" srcOrd="0" destOrd="0" presId="urn:microsoft.com/office/officeart/2005/8/layout/chevron1"/>
    <dgm:cxn modelId="{95B47076-3BA0-4BDD-A529-9846CD2A3B0E}" type="presOf" srcId="{A8B05E70-CCF1-4080-8EEE-6873C9D4B630}" destId="{268F2328-4548-422B-9C65-80797E16B241}" srcOrd="0" destOrd="0" presId="urn:microsoft.com/office/officeart/2005/8/layout/chevron1"/>
    <dgm:cxn modelId="{435404E9-4BA9-4FA7-8051-556CAB4C4864}" type="presOf" srcId="{44156040-AF98-4F2C-9909-9F2439F6F588}" destId="{1C61A9A2-33F2-469B-8AC4-A104A5A98D78}" srcOrd="0" destOrd="0" presId="urn:microsoft.com/office/officeart/2005/8/layout/chevron1"/>
    <dgm:cxn modelId="{16191103-6305-44A7-A52D-5198FE6C98A9}" type="presParOf" srcId="{1C61A9A2-33F2-469B-8AC4-A104A5A98D78}" destId="{881B8FEC-9D20-4669-BB2E-FA9CEA0BE5A9}" srcOrd="0" destOrd="0" presId="urn:microsoft.com/office/officeart/2005/8/layout/chevron1"/>
    <dgm:cxn modelId="{81CDC038-AD5F-457A-B51C-DFA4871DBA8F}" type="presParOf" srcId="{1C61A9A2-33F2-469B-8AC4-A104A5A98D78}" destId="{705DFC51-4C30-4A07-9F0C-6EB770961C6F}" srcOrd="1" destOrd="0" presId="urn:microsoft.com/office/officeart/2005/8/layout/chevron1"/>
    <dgm:cxn modelId="{334F9DB1-C02E-4DE3-B056-2745F25A061A}" type="presParOf" srcId="{1C61A9A2-33F2-469B-8AC4-A104A5A98D78}" destId="{95E1FF73-7910-4391-A9D4-29D5ED525123}" srcOrd="2" destOrd="0" presId="urn:microsoft.com/office/officeart/2005/8/layout/chevron1"/>
    <dgm:cxn modelId="{8C436E39-24E3-4C7D-A391-5E0D73592B7F}" type="presParOf" srcId="{1C61A9A2-33F2-469B-8AC4-A104A5A98D78}" destId="{9BF170A2-C318-4A50-BA14-CC5110E9B9A9}" srcOrd="3" destOrd="0" presId="urn:microsoft.com/office/officeart/2005/8/layout/chevron1"/>
    <dgm:cxn modelId="{3B502587-076C-4001-9DD4-356B51255D1F}" type="presParOf" srcId="{1C61A9A2-33F2-469B-8AC4-A104A5A98D78}" destId="{919A589F-F74A-40C3-BE88-AB8730BCAB04}" srcOrd="4" destOrd="0" presId="urn:microsoft.com/office/officeart/2005/8/layout/chevron1"/>
    <dgm:cxn modelId="{F8DBD83F-D3CD-461E-AAF3-9E93D546D131}" type="presParOf" srcId="{1C61A9A2-33F2-469B-8AC4-A104A5A98D78}" destId="{01C6BCDE-530E-4D03-9CF5-9AB36CDC1FE1}" srcOrd="5" destOrd="0" presId="urn:microsoft.com/office/officeart/2005/8/layout/chevron1"/>
    <dgm:cxn modelId="{E65CD789-31A2-4DD9-9A31-66549558021C}" type="presParOf" srcId="{1C61A9A2-33F2-469B-8AC4-A104A5A98D78}" destId="{268F2328-4548-422B-9C65-80797E16B241}" srcOrd="6" destOrd="0" presId="urn:microsoft.com/office/officeart/2005/8/layout/chevron1"/>
    <dgm:cxn modelId="{5A6AD9BF-04BB-4A23-A7AD-ED460E91BDAC}" type="presParOf" srcId="{1C61A9A2-33F2-469B-8AC4-A104A5A98D78}" destId="{8CB78EC1-7B74-4B6E-94C6-5F808A049A1F}" srcOrd="7" destOrd="0" presId="urn:microsoft.com/office/officeart/2005/8/layout/chevron1"/>
    <dgm:cxn modelId="{4A5939FA-279A-4FBE-BD98-9F0B67E44BD0}" type="presParOf" srcId="{1C61A9A2-33F2-469B-8AC4-A104A5A98D78}" destId="{BDD0B0F7-A87C-4B5B-A4C3-4E4BE6EB0FE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4156040-AF98-4F2C-9909-9F2439F6F588}" type="doc">
      <dgm:prSet loTypeId="urn:microsoft.com/office/officeart/2005/8/layout/chevron1" loCatId="process" qsTypeId="urn:microsoft.com/office/officeart/2005/8/quickstyle/simple5" qsCatId="simple" csTypeId="urn:microsoft.com/office/officeart/2005/8/colors/colorful1" csCatId="colorful" phldr="1"/>
      <dgm:spPr/>
    </dgm:pt>
    <dgm:pt modelId="{74020AF3-C700-4606-8917-C6A353D7963A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土浦市　　基本データ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87D99D21-0B4A-4259-89FB-0E5941CB535C}" type="parTrans" cxnId="{B0E2386F-A443-4201-8130-FB9CC25AA154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6CFF1BD9-AE1F-4488-8B72-01186EADA6FF}" type="sibTrans" cxnId="{B0E2386F-A443-4201-8130-FB9CC25AA154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12E26E22-71B0-4386-A84F-ABF2FF66A99F}">
      <dgm:prSet phldrT="[テキスト]"/>
      <dgm:spPr>
        <a:solidFill>
          <a:schemeClr val="bg1"/>
        </a:solidFill>
      </dgm:spPr>
      <dgm:t>
        <a:bodyPr lIns="0" rIns="0"/>
        <a:lstStyle/>
        <a:p>
          <a:r>
            <a:rPr kumimoji="1" lang="ja-JP" altLang="en-US" b="1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分野別</a:t>
          </a:r>
          <a:r>
            <a:rPr kumimoji="1" lang="en-US" altLang="ja-JP" b="1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/>
          </a:r>
          <a:br>
            <a:rPr kumimoji="1" lang="en-US" altLang="ja-JP" b="1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</a:br>
          <a:r>
            <a:rPr kumimoji="1" lang="ja-JP" altLang="en-US" b="1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の現状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3A6CB3CB-0F71-4CA8-93AA-0E3E3D59D313}" type="parTrans" cxnId="{937639B3-2352-48E4-A96B-F63DF2119D92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E1826C46-15A2-4345-B986-53D05F21F155}" type="sibTrans" cxnId="{937639B3-2352-48E4-A96B-F63DF2119D92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A8B05E70-CCF1-4080-8EEE-6873C9D4B630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土浦の　　強みと弱み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11D1F3D3-0002-4131-9F84-22FBF8692DA9}" type="parTrans" cxnId="{B8B909D0-D4F6-48D4-81DA-A58F34AE3646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B6438016-7365-4FC0-A372-D90585B4B6EE}" type="sibTrans" cxnId="{B8B909D0-D4F6-48D4-81DA-A58F34AE3646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42147153-A6C2-4177-BA7D-2ACCC2C1B2F7}">
      <dgm:prSet phldrT="[テキスト]"/>
      <dgm:spPr/>
      <dgm:t>
        <a:bodyPr/>
        <a:lstStyle/>
        <a:p>
          <a:r>
            <a:rPr kumimoji="1" lang="ja-JP" altLang="en-US" b="1">
              <a:latin typeface="+mn-ea"/>
              <a:ea typeface="+mn-ea"/>
              <a:cs typeface="Meiryo UI" panose="020B0604030504040204" pitchFamily="50" charset="-128"/>
            </a:rPr>
            <a:t>解決への　道筋</a:t>
          </a:r>
          <a:endParaRPr kumimoji="1" lang="ja-JP" b="1" dirty="0">
            <a:latin typeface="+mn-ea"/>
            <a:ea typeface="+mn-ea"/>
            <a:cs typeface="Meiryo UI" panose="020B0604030504040204" pitchFamily="50" charset="-128"/>
          </a:endParaRPr>
        </a:p>
      </dgm:t>
    </dgm:pt>
    <dgm:pt modelId="{C6F68745-4C20-4204-96A6-585691399C14}" type="parTrans" cxnId="{777DC3C6-D336-4C94-A624-E5582A07ECAA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0C6B132F-0347-46BA-86A4-3FAFB6676411}" type="sibTrans" cxnId="{777DC3C6-D336-4C94-A624-E5582A07ECAA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5011670B-B665-43FC-8B02-C557A992C45D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地区別　　の現状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BAB026A1-5E02-4A96-B25D-EDF9E7163E3A}" type="parTrans" cxnId="{B1CD0BD6-46AE-4226-8CEE-5B90BF9AE73A}">
      <dgm:prSet/>
      <dgm:spPr/>
      <dgm:t>
        <a:bodyPr/>
        <a:lstStyle/>
        <a:p>
          <a:endParaRPr kumimoji="1" lang="ja-JP" altLang="en-US"/>
        </a:p>
      </dgm:t>
    </dgm:pt>
    <dgm:pt modelId="{C6425A2E-4E5A-418D-B51C-12780F932F86}" type="sibTrans" cxnId="{B1CD0BD6-46AE-4226-8CEE-5B90BF9AE73A}">
      <dgm:prSet/>
      <dgm:spPr/>
      <dgm:t>
        <a:bodyPr/>
        <a:lstStyle/>
        <a:p>
          <a:endParaRPr kumimoji="1" lang="ja-JP" altLang="en-US"/>
        </a:p>
      </dgm:t>
    </dgm:pt>
    <dgm:pt modelId="{1C61A9A2-33F2-469B-8AC4-A104A5A98D78}" type="pres">
      <dgm:prSet presAssocID="{44156040-AF98-4F2C-9909-9F2439F6F588}" presName="Name0" presStyleCnt="0">
        <dgm:presLayoutVars>
          <dgm:dir/>
          <dgm:animLvl val="lvl"/>
          <dgm:resizeHandles val="exact"/>
        </dgm:presLayoutVars>
      </dgm:prSet>
      <dgm:spPr/>
    </dgm:pt>
    <dgm:pt modelId="{881B8FEC-9D20-4669-BB2E-FA9CEA0BE5A9}" type="pres">
      <dgm:prSet presAssocID="{74020AF3-C700-4606-8917-C6A353D7963A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05DFC51-4C30-4A07-9F0C-6EB770961C6F}" type="pres">
      <dgm:prSet presAssocID="{6CFF1BD9-AE1F-4488-8B72-01186EADA6FF}" presName="parTxOnlySpace" presStyleCnt="0"/>
      <dgm:spPr/>
    </dgm:pt>
    <dgm:pt modelId="{95E1FF73-7910-4391-A9D4-29D5ED525123}" type="pres">
      <dgm:prSet presAssocID="{5011670B-B665-43FC-8B02-C557A992C45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BF170A2-C318-4A50-BA14-CC5110E9B9A9}" type="pres">
      <dgm:prSet presAssocID="{C6425A2E-4E5A-418D-B51C-12780F932F86}" presName="parTxOnlySpace" presStyleCnt="0"/>
      <dgm:spPr/>
    </dgm:pt>
    <dgm:pt modelId="{919A589F-F74A-40C3-BE88-AB8730BCAB04}" type="pres">
      <dgm:prSet presAssocID="{12E26E22-71B0-4386-A84F-ABF2FF66A99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1C6BCDE-530E-4D03-9CF5-9AB36CDC1FE1}" type="pres">
      <dgm:prSet presAssocID="{E1826C46-15A2-4345-B986-53D05F21F155}" presName="parTxOnlySpace" presStyleCnt="0"/>
      <dgm:spPr/>
    </dgm:pt>
    <dgm:pt modelId="{268F2328-4548-422B-9C65-80797E16B241}" type="pres">
      <dgm:prSet presAssocID="{A8B05E70-CCF1-4080-8EEE-6873C9D4B63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CB78EC1-7B74-4B6E-94C6-5F808A049A1F}" type="pres">
      <dgm:prSet presAssocID="{B6438016-7365-4FC0-A372-D90585B4B6EE}" presName="parTxOnlySpace" presStyleCnt="0"/>
      <dgm:spPr/>
    </dgm:pt>
    <dgm:pt modelId="{BDD0B0F7-A87C-4B5B-A4C3-4E4BE6EB0FE4}" type="pres">
      <dgm:prSet presAssocID="{42147153-A6C2-4177-BA7D-2ACCC2C1B2F7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B8B909D0-D4F6-48D4-81DA-A58F34AE3646}" srcId="{44156040-AF98-4F2C-9909-9F2439F6F588}" destId="{A8B05E70-CCF1-4080-8EEE-6873C9D4B630}" srcOrd="3" destOrd="0" parTransId="{11D1F3D3-0002-4131-9F84-22FBF8692DA9}" sibTransId="{B6438016-7365-4FC0-A372-D90585B4B6EE}"/>
    <dgm:cxn modelId="{777DC3C6-D336-4C94-A624-E5582A07ECAA}" srcId="{44156040-AF98-4F2C-9909-9F2439F6F588}" destId="{42147153-A6C2-4177-BA7D-2ACCC2C1B2F7}" srcOrd="4" destOrd="0" parTransId="{C6F68745-4C20-4204-96A6-585691399C14}" sibTransId="{0C6B132F-0347-46BA-86A4-3FAFB6676411}"/>
    <dgm:cxn modelId="{B1CD0BD6-46AE-4226-8CEE-5B90BF9AE73A}" srcId="{44156040-AF98-4F2C-9909-9F2439F6F588}" destId="{5011670B-B665-43FC-8B02-C557A992C45D}" srcOrd="1" destOrd="0" parTransId="{BAB026A1-5E02-4A96-B25D-EDF9E7163E3A}" sibTransId="{C6425A2E-4E5A-418D-B51C-12780F932F86}"/>
    <dgm:cxn modelId="{CF149E10-8B22-4FF5-8A15-A80CA54BE3F0}" type="presOf" srcId="{A8B05E70-CCF1-4080-8EEE-6873C9D4B630}" destId="{268F2328-4548-422B-9C65-80797E16B241}" srcOrd="0" destOrd="0" presId="urn:microsoft.com/office/officeart/2005/8/layout/chevron1"/>
    <dgm:cxn modelId="{DD506270-CA99-4AFD-A3F8-D218CCBAE7EA}" type="presOf" srcId="{74020AF3-C700-4606-8917-C6A353D7963A}" destId="{881B8FEC-9D20-4669-BB2E-FA9CEA0BE5A9}" srcOrd="0" destOrd="0" presId="urn:microsoft.com/office/officeart/2005/8/layout/chevron1"/>
    <dgm:cxn modelId="{B0E2386F-A443-4201-8130-FB9CC25AA154}" srcId="{44156040-AF98-4F2C-9909-9F2439F6F588}" destId="{74020AF3-C700-4606-8917-C6A353D7963A}" srcOrd="0" destOrd="0" parTransId="{87D99D21-0B4A-4259-89FB-0E5941CB535C}" sibTransId="{6CFF1BD9-AE1F-4488-8B72-01186EADA6FF}"/>
    <dgm:cxn modelId="{9BFA8912-7990-4E8C-BB22-8A3770CC8051}" type="presOf" srcId="{12E26E22-71B0-4386-A84F-ABF2FF66A99F}" destId="{919A589F-F74A-40C3-BE88-AB8730BCAB04}" srcOrd="0" destOrd="0" presId="urn:microsoft.com/office/officeart/2005/8/layout/chevron1"/>
    <dgm:cxn modelId="{937639B3-2352-48E4-A96B-F63DF2119D92}" srcId="{44156040-AF98-4F2C-9909-9F2439F6F588}" destId="{12E26E22-71B0-4386-A84F-ABF2FF66A99F}" srcOrd="2" destOrd="0" parTransId="{3A6CB3CB-0F71-4CA8-93AA-0E3E3D59D313}" sibTransId="{E1826C46-15A2-4345-B986-53D05F21F155}"/>
    <dgm:cxn modelId="{831719DE-9754-4383-BEEB-24E7D11C82CF}" type="presOf" srcId="{42147153-A6C2-4177-BA7D-2ACCC2C1B2F7}" destId="{BDD0B0F7-A87C-4B5B-A4C3-4E4BE6EB0FE4}" srcOrd="0" destOrd="0" presId="urn:microsoft.com/office/officeart/2005/8/layout/chevron1"/>
    <dgm:cxn modelId="{DCBC08F7-E2A3-497C-810F-C4C714D7DFA7}" type="presOf" srcId="{44156040-AF98-4F2C-9909-9F2439F6F588}" destId="{1C61A9A2-33F2-469B-8AC4-A104A5A98D78}" srcOrd="0" destOrd="0" presId="urn:microsoft.com/office/officeart/2005/8/layout/chevron1"/>
    <dgm:cxn modelId="{7DD4E613-4215-49C7-A1ED-C3ECA1F745F8}" type="presOf" srcId="{5011670B-B665-43FC-8B02-C557A992C45D}" destId="{95E1FF73-7910-4391-A9D4-29D5ED525123}" srcOrd="0" destOrd="0" presId="urn:microsoft.com/office/officeart/2005/8/layout/chevron1"/>
    <dgm:cxn modelId="{2EF07F1B-F58C-4DB7-9759-C40510552907}" type="presParOf" srcId="{1C61A9A2-33F2-469B-8AC4-A104A5A98D78}" destId="{881B8FEC-9D20-4669-BB2E-FA9CEA0BE5A9}" srcOrd="0" destOrd="0" presId="urn:microsoft.com/office/officeart/2005/8/layout/chevron1"/>
    <dgm:cxn modelId="{D04F04D6-2FC7-40CE-9CF1-D8FF91FA7F7F}" type="presParOf" srcId="{1C61A9A2-33F2-469B-8AC4-A104A5A98D78}" destId="{705DFC51-4C30-4A07-9F0C-6EB770961C6F}" srcOrd="1" destOrd="0" presId="urn:microsoft.com/office/officeart/2005/8/layout/chevron1"/>
    <dgm:cxn modelId="{9364373A-C0F4-47DC-8C07-B429DC212D7F}" type="presParOf" srcId="{1C61A9A2-33F2-469B-8AC4-A104A5A98D78}" destId="{95E1FF73-7910-4391-A9D4-29D5ED525123}" srcOrd="2" destOrd="0" presId="urn:microsoft.com/office/officeart/2005/8/layout/chevron1"/>
    <dgm:cxn modelId="{92FF98A1-C559-45E5-A2D8-8A7CC32A0860}" type="presParOf" srcId="{1C61A9A2-33F2-469B-8AC4-A104A5A98D78}" destId="{9BF170A2-C318-4A50-BA14-CC5110E9B9A9}" srcOrd="3" destOrd="0" presId="urn:microsoft.com/office/officeart/2005/8/layout/chevron1"/>
    <dgm:cxn modelId="{B05E90C4-609A-4198-9642-CDF71D8EEE68}" type="presParOf" srcId="{1C61A9A2-33F2-469B-8AC4-A104A5A98D78}" destId="{919A589F-F74A-40C3-BE88-AB8730BCAB04}" srcOrd="4" destOrd="0" presId="urn:microsoft.com/office/officeart/2005/8/layout/chevron1"/>
    <dgm:cxn modelId="{6FF00DE6-2BC6-42A8-A748-1E2125CC1AA5}" type="presParOf" srcId="{1C61A9A2-33F2-469B-8AC4-A104A5A98D78}" destId="{01C6BCDE-530E-4D03-9CF5-9AB36CDC1FE1}" srcOrd="5" destOrd="0" presId="urn:microsoft.com/office/officeart/2005/8/layout/chevron1"/>
    <dgm:cxn modelId="{A7288E2D-4A02-4CD0-B290-3943EC8B4AB0}" type="presParOf" srcId="{1C61A9A2-33F2-469B-8AC4-A104A5A98D78}" destId="{268F2328-4548-422B-9C65-80797E16B241}" srcOrd="6" destOrd="0" presId="urn:microsoft.com/office/officeart/2005/8/layout/chevron1"/>
    <dgm:cxn modelId="{9A55D243-7053-4986-863F-11369C0CB7DC}" type="presParOf" srcId="{1C61A9A2-33F2-469B-8AC4-A104A5A98D78}" destId="{8CB78EC1-7B74-4B6E-94C6-5F808A049A1F}" srcOrd="7" destOrd="0" presId="urn:microsoft.com/office/officeart/2005/8/layout/chevron1"/>
    <dgm:cxn modelId="{AF4D637D-6061-4CDF-A3A0-0C1B491983DB}" type="presParOf" srcId="{1C61A9A2-33F2-469B-8AC4-A104A5A98D78}" destId="{BDD0B0F7-A87C-4B5B-A4C3-4E4BE6EB0FE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4156040-AF98-4F2C-9909-9F2439F6F588}" type="doc">
      <dgm:prSet loTypeId="urn:microsoft.com/office/officeart/2005/8/layout/chevron1" loCatId="process" qsTypeId="urn:microsoft.com/office/officeart/2005/8/quickstyle/simple5" qsCatId="simple" csTypeId="urn:microsoft.com/office/officeart/2005/8/colors/colorful1" csCatId="colorful" phldr="1"/>
      <dgm:spPr/>
    </dgm:pt>
    <dgm:pt modelId="{74020AF3-C700-4606-8917-C6A353D7963A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土浦市　　基本データ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87D99D21-0B4A-4259-89FB-0E5941CB535C}" type="parTrans" cxnId="{B0E2386F-A443-4201-8130-FB9CC25AA154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6CFF1BD9-AE1F-4488-8B72-01186EADA6FF}" type="sibTrans" cxnId="{B0E2386F-A443-4201-8130-FB9CC25AA154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12E26E22-71B0-4386-A84F-ABF2FF66A99F}">
      <dgm:prSet phldrT="[テキスト]"/>
      <dgm:spPr>
        <a:solidFill>
          <a:schemeClr val="bg1"/>
        </a:solidFill>
      </dgm:spPr>
      <dgm:t>
        <a:bodyPr lIns="0" rIns="0"/>
        <a:lstStyle/>
        <a:p>
          <a:r>
            <a:rPr kumimoji="1" lang="ja-JP" altLang="en-US" b="1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分野別</a:t>
          </a:r>
          <a:r>
            <a:rPr kumimoji="1" lang="en-US" altLang="ja-JP" b="1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/>
          </a:r>
          <a:br>
            <a:rPr kumimoji="1" lang="en-US" altLang="ja-JP" b="1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</a:br>
          <a:r>
            <a:rPr kumimoji="1" lang="ja-JP" altLang="en-US" b="1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の現状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3A6CB3CB-0F71-4CA8-93AA-0E3E3D59D313}" type="parTrans" cxnId="{937639B3-2352-48E4-A96B-F63DF2119D92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E1826C46-15A2-4345-B986-53D05F21F155}" type="sibTrans" cxnId="{937639B3-2352-48E4-A96B-F63DF2119D92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A8B05E70-CCF1-4080-8EEE-6873C9D4B630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土浦の　　強みと弱み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11D1F3D3-0002-4131-9F84-22FBF8692DA9}" type="parTrans" cxnId="{B8B909D0-D4F6-48D4-81DA-A58F34AE3646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B6438016-7365-4FC0-A372-D90585B4B6EE}" type="sibTrans" cxnId="{B8B909D0-D4F6-48D4-81DA-A58F34AE3646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42147153-A6C2-4177-BA7D-2ACCC2C1B2F7}">
      <dgm:prSet phldrT="[テキスト]"/>
      <dgm:spPr/>
      <dgm:t>
        <a:bodyPr/>
        <a:lstStyle/>
        <a:p>
          <a:r>
            <a:rPr kumimoji="1" lang="ja-JP" altLang="en-US" b="1">
              <a:latin typeface="+mn-ea"/>
              <a:ea typeface="+mn-ea"/>
              <a:cs typeface="Meiryo UI" panose="020B0604030504040204" pitchFamily="50" charset="-128"/>
            </a:rPr>
            <a:t>解決への　道筋</a:t>
          </a:r>
          <a:endParaRPr kumimoji="1" lang="ja-JP" b="1" dirty="0">
            <a:latin typeface="+mn-ea"/>
            <a:ea typeface="+mn-ea"/>
            <a:cs typeface="Meiryo UI" panose="020B0604030504040204" pitchFamily="50" charset="-128"/>
          </a:endParaRPr>
        </a:p>
      </dgm:t>
    </dgm:pt>
    <dgm:pt modelId="{C6F68745-4C20-4204-96A6-585691399C14}" type="parTrans" cxnId="{777DC3C6-D336-4C94-A624-E5582A07ECAA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0C6B132F-0347-46BA-86A4-3FAFB6676411}" type="sibTrans" cxnId="{777DC3C6-D336-4C94-A624-E5582A07ECAA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5011670B-B665-43FC-8B02-C557A992C45D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地区別　　の現状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BAB026A1-5E02-4A96-B25D-EDF9E7163E3A}" type="parTrans" cxnId="{B1CD0BD6-46AE-4226-8CEE-5B90BF9AE73A}">
      <dgm:prSet/>
      <dgm:spPr/>
      <dgm:t>
        <a:bodyPr/>
        <a:lstStyle/>
        <a:p>
          <a:endParaRPr kumimoji="1" lang="ja-JP" altLang="en-US"/>
        </a:p>
      </dgm:t>
    </dgm:pt>
    <dgm:pt modelId="{C6425A2E-4E5A-418D-B51C-12780F932F86}" type="sibTrans" cxnId="{B1CD0BD6-46AE-4226-8CEE-5B90BF9AE73A}">
      <dgm:prSet/>
      <dgm:spPr/>
      <dgm:t>
        <a:bodyPr/>
        <a:lstStyle/>
        <a:p>
          <a:endParaRPr kumimoji="1" lang="ja-JP" altLang="en-US"/>
        </a:p>
      </dgm:t>
    </dgm:pt>
    <dgm:pt modelId="{1C61A9A2-33F2-469B-8AC4-A104A5A98D78}" type="pres">
      <dgm:prSet presAssocID="{44156040-AF98-4F2C-9909-9F2439F6F588}" presName="Name0" presStyleCnt="0">
        <dgm:presLayoutVars>
          <dgm:dir/>
          <dgm:animLvl val="lvl"/>
          <dgm:resizeHandles val="exact"/>
        </dgm:presLayoutVars>
      </dgm:prSet>
      <dgm:spPr/>
    </dgm:pt>
    <dgm:pt modelId="{881B8FEC-9D20-4669-BB2E-FA9CEA0BE5A9}" type="pres">
      <dgm:prSet presAssocID="{74020AF3-C700-4606-8917-C6A353D7963A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05DFC51-4C30-4A07-9F0C-6EB770961C6F}" type="pres">
      <dgm:prSet presAssocID="{6CFF1BD9-AE1F-4488-8B72-01186EADA6FF}" presName="parTxOnlySpace" presStyleCnt="0"/>
      <dgm:spPr/>
    </dgm:pt>
    <dgm:pt modelId="{95E1FF73-7910-4391-A9D4-29D5ED525123}" type="pres">
      <dgm:prSet presAssocID="{5011670B-B665-43FC-8B02-C557A992C45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BF170A2-C318-4A50-BA14-CC5110E9B9A9}" type="pres">
      <dgm:prSet presAssocID="{C6425A2E-4E5A-418D-B51C-12780F932F86}" presName="parTxOnlySpace" presStyleCnt="0"/>
      <dgm:spPr/>
    </dgm:pt>
    <dgm:pt modelId="{919A589F-F74A-40C3-BE88-AB8730BCAB04}" type="pres">
      <dgm:prSet presAssocID="{12E26E22-71B0-4386-A84F-ABF2FF66A99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1C6BCDE-530E-4D03-9CF5-9AB36CDC1FE1}" type="pres">
      <dgm:prSet presAssocID="{E1826C46-15A2-4345-B986-53D05F21F155}" presName="parTxOnlySpace" presStyleCnt="0"/>
      <dgm:spPr/>
    </dgm:pt>
    <dgm:pt modelId="{268F2328-4548-422B-9C65-80797E16B241}" type="pres">
      <dgm:prSet presAssocID="{A8B05E70-CCF1-4080-8EEE-6873C9D4B63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CB78EC1-7B74-4B6E-94C6-5F808A049A1F}" type="pres">
      <dgm:prSet presAssocID="{B6438016-7365-4FC0-A372-D90585B4B6EE}" presName="parTxOnlySpace" presStyleCnt="0"/>
      <dgm:spPr/>
    </dgm:pt>
    <dgm:pt modelId="{BDD0B0F7-A87C-4B5B-A4C3-4E4BE6EB0FE4}" type="pres">
      <dgm:prSet presAssocID="{42147153-A6C2-4177-BA7D-2ACCC2C1B2F7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B8B909D0-D4F6-48D4-81DA-A58F34AE3646}" srcId="{44156040-AF98-4F2C-9909-9F2439F6F588}" destId="{A8B05E70-CCF1-4080-8EEE-6873C9D4B630}" srcOrd="3" destOrd="0" parTransId="{11D1F3D3-0002-4131-9F84-22FBF8692DA9}" sibTransId="{B6438016-7365-4FC0-A372-D90585B4B6EE}"/>
    <dgm:cxn modelId="{777DC3C6-D336-4C94-A624-E5582A07ECAA}" srcId="{44156040-AF98-4F2C-9909-9F2439F6F588}" destId="{42147153-A6C2-4177-BA7D-2ACCC2C1B2F7}" srcOrd="4" destOrd="0" parTransId="{C6F68745-4C20-4204-96A6-585691399C14}" sibTransId="{0C6B132F-0347-46BA-86A4-3FAFB6676411}"/>
    <dgm:cxn modelId="{B1CD0BD6-46AE-4226-8CEE-5B90BF9AE73A}" srcId="{44156040-AF98-4F2C-9909-9F2439F6F588}" destId="{5011670B-B665-43FC-8B02-C557A992C45D}" srcOrd="1" destOrd="0" parTransId="{BAB026A1-5E02-4A96-B25D-EDF9E7163E3A}" sibTransId="{C6425A2E-4E5A-418D-B51C-12780F932F86}"/>
    <dgm:cxn modelId="{0401EEE0-7022-42CE-B529-03B722DC18FE}" type="presOf" srcId="{A8B05E70-CCF1-4080-8EEE-6873C9D4B630}" destId="{268F2328-4548-422B-9C65-80797E16B241}" srcOrd="0" destOrd="0" presId="urn:microsoft.com/office/officeart/2005/8/layout/chevron1"/>
    <dgm:cxn modelId="{93958B48-F59B-4638-845D-0786802FF8DA}" type="presOf" srcId="{12E26E22-71B0-4386-A84F-ABF2FF66A99F}" destId="{919A589F-F74A-40C3-BE88-AB8730BCAB04}" srcOrd="0" destOrd="0" presId="urn:microsoft.com/office/officeart/2005/8/layout/chevron1"/>
    <dgm:cxn modelId="{B0E2386F-A443-4201-8130-FB9CC25AA154}" srcId="{44156040-AF98-4F2C-9909-9F2439F6F588}" destId="{74020AF3-C700-4606-8917-C6A353D7963A}" srcOrd="0" destOrd="0" parTransId="{87D99D21-0B4A-4259-89FB-0E5941CB535C}" sibTransId="{6CFF1BD9-AE1F-4488-8B72-01186EADA6FF}"/>
    <dgm:cxn modelId="{5A7650D7-9C14-4D25-99C1-B2C2068058D1}" type="presOf" srcId="{42147153-A6C2-4177-BA7D-2ACCC2C1B2F7}" destId="{BDD0B0F7-A87C-4B5B-A4C3-4E4BE6EB0FE4}" srcOrd="0" destOrd="0" presId="urn:microsoft.com/office/officeart/2005/8/layout/chevron1"/>
    <dgm:cxn modelId="{937639B3-2352-48E4-A96B-F63DF2119D92}" srcId="{44156040-AF98-4F2C-9909-9F2439F6F588}" destId="{12E26E22-71B0-4386-A84F-ABF2FF66A99F}" srcOrd="2" destOrd="0" parTransId="{3A6CB3CB-0F71-4CA8-93AA-0E3E3D59D313}" sibTransId="{E1826C46-15A2-4345-B986-53D05F21F155}"/>
    <dgm:cxn modelId="{B9D9C51A-49E3-40EE-8ACB-B5DBC897E1D1}" type="presOf" srcId="{74020AF3-C700-4606-8917-C6A353D7963A}" destId="{881B8FEC-9D20-4669-BB2E-FA9CEA0BE5A9}" srcOrd="0" destOrd="0" presId="urn:microsoft.com/office/officeart/2005/8/layout/chevron1"/>
    <dgm:cxn modelId="{242649FD-00ED-4EB1-97D7-C2996747CA4A}" type="presOf" srcId="{5011670B-B665-43FC-8B02-C557A992C45D}" destId="{95E1FF73-7910-4391-A9D4-29D5ED525123}" srcOrd="0" destOrd="0" presId="urn:microsoft.com/office/officeart/2005/8/layout/chevron1"/>
    <dgm:cxn modelId="{3658564E-0C1B-4E1B-B92D-ACA8F68AAC90}" type="presOf" srcId="{44156040-AF98-4F2C-9909-9F2439F6F588}" destId="{1C61A9A2-33F2-469B-8AC4-A104A5A98D78}" srcOrd="0" destOrd="0" presId="urn:microsoft.com/office/officeart/2005/8/layout/chevron1"/>
    <dgm:cxn modelId="{616033AE-8E9B-4100-B596-7AA72D9FF4B7}" type="presParOf" srcId="{1C61A9A2-33F2-469B-8AC4-A104A5A98D78}" destId="{881B8FEC-9D20-4669-BB2E-FA9CEA0BE5A9}" srcOrd="0" destOrd="0" presId="urn:microsoft.com/office/officeart/2005/8/layout/chevron1"/>
    <dgm:cxn modelId="{3BA79F32-4DCA-45FB-94AA-157EBE61D675}" type="presParOf" srcId="{1C61A9A2-33F2-469B-8AC4-A104A5A98D78}" destId="{705DFC51-4C30-4A07-9F0C-6EB770961C6F}" srcOrd="1" destOrd="0" presId="urn:microsoft.com/office/officeart/2005/8/layout/chevron1"/>
    <dgm:cxn modelId="{69E2DDCD-3883-4C05-9768-67FD80D9DA2D}" type="presParOf" srcId="{1C61A9A2-33F2-469B-8AC4-A104A5A98D78}" destId="{95E1FF73-7910-4391-A9D4-29D5ED525123}" srcOrd="2" destOrd="0" presId="urn:microsoft.com/office/officeart/2005/8/layout/chevron1"/>
    <dgm:cxn modelId="{1F68D66C-E7BD-4267-9F5C-89F05A7D87A0}" type="presParOf" srcId="{1C61A9A2-33F2-469B-8AC4-A104A5A98D78}" destId="{9BF170A2-C318-4A50-BA14-CC5110E9B9A9}" srcOrd="3" destOrd="0" presId="urn:microsoft.com/office/officeart/2005/8/layout/chevron1"/>
    <dgm:cxn modelId="{36B7D656-1AEF-4266-B7ED-628E095A7209}" type="presParOf" srcId="{1C61A9A2-33F2-469B-8AC4-A104A5A98D78}" destId="{919A589F-F74A-40C3-BE88-AB8730BCAB04}" srcOrd="4" destOrd="0" presId="urn:microsoft.com/office/officeart/2005/8/layout/chevron1"/>
    <dgm:cxn modelId="{EF5510D8-88E6-43D0-BA44-359E38480017}" type="presParOf" srcId="{1C61A9A2-33F2-469B-8AC4-A104A5A98D78}" destId="{01C6BCDE-530E-4D03-9CF5-9AB36CDC1FE1}" srcOrd="5" destOrd="0" presId="urn:microsoft.com/office/officeart/2005/8/layout/chevron1"/>
    <dgm:cxn modelId="{635F555B-A32F-4E84-AF22-123C4FF1E0DC}" type="presParOf" srcId="{1C61A9A2-33F2-469B-8AC4-A104A5A98D78}" destId="{268F2328-4548-422B-9C65-80797E16B241}" srcOrd="6" destOrd="0" presId="urn:microsoft.com/office/officeart/2005/8/layout/chevron1"/>
    <dgm:cxn modelId="{A7C257A5-B5DB-4DCD-AC49-4143808AD594}" type="presParOf" srcId="{1C61A9A2-33F2-469B-8AC4-A104A5A98D78}" destId="{8CB78EC1-7B74-4B6E-94C6-5F808A049A1F}" srcOrd="7" destOrd="0" presId="urn:microsoft.com/office/officeart/2005/8/layout/chevron1"/>
    <dgm:cxn modelId="{8CB37C1A-600B-4A0D-9BF3-53CFD39FDD16}" type="presParOf" srcId="{1C61A9A2-33F2-469B-8AC4-A104A5A98D78}" destId="{BDD0B0F7-A87C-4B5B-A4C3-4E4BE6EB0FE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4156040-AF98-4F2C-9909-9F2439F6F588}" type="doc">
      <dgm:prSet loTypeId="urn:microsoft.com/office/officeart/2005/8/layout/chevron1" loCatId="process" qsTypeId="urn:microsoft.com/office/officeart/2005/8/quickstyle/simple5" qsCatId="simple" csTypeId="urn:microsoft.com/office/officeart/2005/8/colors/colorful1" csCatId="colorful" phldr="1"/>
      <dgm:spPr/>
    </dgm:pt>
    <dgm:pt modelId="{74020AF3-C700-4606-8917-C6A353D7963A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土浦市　　基本データ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87D99D21-0B4A-4259-89FB-0E5941CB535C}" type="parTrans" cxnId="{B0E2386F-A443-4201-8130-FB9CC25AA154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6CFF1BD9-AE1F-4488-8B72-01186EADA6FF}" type="sibTrans" cxnId="{B0E2386F-A443-4201-8130-FB9CC25AA154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12E26E22-71B0-4386-A84F-ABF2FF66A99F}">
      <dgm:prSet phldrT="[テキスト]"/>
      <dgm:spPr>
        <a:solidFill>
          <a:schemeClr val="bg1"/>
        </a:solidFill>
      </dgm:spPr>
      <dgm:t>
        <a:bodyPr lIns="0" rIns="0"/>
        <a:lstStyle/>
        <a:p>
          <a:r>
            <a:rPr kumimoji="1" lang="ja-JP" altLang="en-US" b="1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分野別</a:t>
          </a:r>
          <a:r>
            <a:rPr kumimoji="1" lang="en-US" altLang="ja-JP" b="1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/>
          </a:r>
          <a:br>
            <a:rPr kumimoji="1" lang="en-US" altLang="ja-JP" b="1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</a:br>
          <a:r>
            <a:rPr kumimoji="1" lang="ja-JP" altLang="en-US" b="1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の現状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3A6CB3CB-0F71-4CA8-93AA-0E3E3D59D313}" type="parTrans" cxnId="{937639B3-2352-48E4-A96B-F63DF2119D92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E1826C46-15A2-4345-B986-53D05F21F155}" type="sibTrans" cxnId="{937639B3-2352-48E4-A96B-F63DF2119D92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A8B05E70-CCF1-4080-8EEE-6873C9D4B630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土浦の　　強みと弱み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11D1F3D3-0002-4131-9F84-22FBF8692DA9}" type="parTrans" cxnId="{B8B909D0-D4F6-48D4-81DA-A58F34AE3646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B6438016-7365-4FC0-A372-D90585B4B6EE}" type="sibTrans" cxnId="{B8B909D0-D4F6-48D4-81DA-A58F34AE3646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42147153-A6C2-4177-BA7D-2ACCC2C1B2F7}">
      <dgm:prSet phldrT="[テキスト]"/>
      <dgm:spPr/>
      <dgm:t>
        <a:bodyPr/>
        <a:lstStyle/>
        <a:p>
          <a:r>
            <a:rPr kumimoji="1" lang="ja-JP" altLang="en-US" b="1">
              <a:latin typeface="+mn-ea"/>
              <a:ea typeface="+mn-ea"/>
              <a:cs typeface="Meiryo UI" panose="020B0604030504040204" pitchFamily="50" charset="-128"/>
            </a:rPr>
            <a:t>解決への　道筋</a:t>
          </a:r>
          <a:endParaRPr kumimoji="1" lang="ja-JP" b="1" dirty="0">
            <a:latin typeface="+mn-ea"/>
            <a:ea typeface="+mn-ea"/>
            <a:cs typeface="Meiryo UI" panose="020B0604030504040204" pitchFamily="50" charset="-128"/>
          </a:endParaRPr>
        </a:p>
      </dgm:t>
    </dgm:pt>
    <dgm:pt modelId="{C6F68745-4C20-4204-96A6-585691399C14}" type="parTrans" cxnId="{777DC3C6-D336-4C94-A624-E5582A07ECAA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0C6B132F-0347-46BA-86A4-3FAFB6676411}" type="sibTrans" cxnId="{777DC3C6-D336-4C94-A624-E5582A07ECAA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5011670B-B665-43FC-8B02-C557A992C45D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地区別　　の現状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BAB026A1-5E02-4A96-B25D-EDF9E7163E3A}" type="parTrans" cxnId="{B1CD0BD6-46AE-4226-8CEE-5B90BF9AE73A}">
      <dgm:prSet/>
      <dgm:spPr/>
      <dgm:t>
        <a:bodyPr/>
        <a:lstStyle/>
        <a:p>
          <a:endParaRPr kumimoji="1" lang="ja-JP" altLang="en-US"/>
        </a:p>
      </dgm:t>
    </dgm:pt>
    <dgm:pt modelId="{C6425A2E-4E5A-418D-B51C-12780F932F86}" type="sibTrans" cxnId="{B1CD0BD6-46AE-4226-8CEE-5B90BF9AE73A}">
      <dgm:prSet/>
      <dgm:spPr/>
      <dgm:t>
        <a:bodyPr/>
        <a:lstStyle/>
        <a:p>
          <a:endParaRPr kumimoji="1" lang="ja-JP" altLang="en-US"/>
        </a:p>
      </dgm:t>
    </dgm:pt>
    <dgm:pt modelId="{1C61A9A2-33F2-469B-8AC4-A104A5A98D78}" type="pres">
      <dgm:prSet presAssocID="{44156040-AF98-4F2C-9909-9F2439F6F588}" presName="Name0" presStyleCnt="0">
        <dgm:presLayoutVars>
          <dgm:dir/>
          <dgm:animLvl val="lvl"/>
          <dgm:resizeHandles val="exact"/>
        </dgm:presLayoutVars>
      </dgm:prSet>
      <dgm:spPr/>
    </dgm:pt>
    <dgm:pt modelId="{881B8FEC-9D20-4669-BB2E-FA9CEA0BE5A9}" type="pres">
      <dgm:prSet presAssocID="{74020AF3-C700-4606-8917-C6A353D7963A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05DFC51-4C30-4A07-9F0C-6EB770961C6F}" type="pres">
      <dgm:prSet presAssocID="{6CFF1BD9-AE1F-4488-8B72-01186EADA6FF}" presName="parTxOnlySpace" presStyleCnt="0"/>
      <dgm:spPr/>
    </dgm:pt>
    <dgm:pt modelId="{95E1FF73-7910-4391-A9D4-29D5ED525123}" type="pres">
      <dgm:prSet presAssocID="{5011670B-B665-43FC-8B02-C557A992C45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BF170A2-C318-4A50-BA14-CC5110E9B9A9}" type="pres">
      <dgm:prSet presAssocID="{C6425A2E-4E5A-418D-B51C-12780F932F86}" presName="parTxOnlySpace" presStyleCnt="0"/>
      <dgm:spPr/>
    </dgm:pt>
    <dgm:pt modelId="{919A589F-F74A-40C3-BE88-AB8730BCAB04}" type="pres">
      <dgm:prSet presAssocID="{12E26E22-71B0-4386-A84F-ABF2FF66A99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1C6BCDE-530E-4D03-9CF5-9AB36CDC1FE1}" type="pres">
      <dgm:prSet presAssocID="{E1826C46-15A2-4345-B986-53D05F21F155}" presName="parTxOnlySpace" presStyleCnt="0"/>
      <dgm:spPr/>
    </dgm:pt>
    <dgm:pt modelId="{268F2328-4548-422B-9C65-80797E16B241}" type="pres">
      <dgm:prSet presAssocID="{A8B05E70-CCF1-4080-8EEE-6873C9D4B63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CB78EC1-7B74-4B6E-94C6-5F808A049A1F}" type="pres">
      <dgm:prSet presAssocID="{B6438016-7365-4FC0-A372-D90585B4B6EE}" presName="parTxOnlySpace" presStyleCnt="0"/>
      <dgm:spPr/>
    </dgm:pt>
    <dgm:pt modelId="{BDD0B0F7-A87C-4B5B-A4C3-4E4BE6EB0FE4}" type="pres">
      <dgm:prSet presAssocID="{42147153-A6C2-4177-BA7D-2ACCC2C1B2F7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77DC3C6-D336-4C94-A624-E5582A07ECAA}" srcId="{44156040-AF98-4F2C-9909-9F2439F6F588}" destId="{42147153-A6C2-4177-BA7D-2ACCC2C1B2F7}" srcOrd="4" destOrd="0" parTransId="{C6F68745-4C20-4204-96A6-585691399C14}" sibTransId="{0C6B132F-0347-46BA-86A4-3FAFB6676411}"/>
    <dgm:cxn modelId="{937639B3-2352-48E4-A96B-F63DF2119D92}" srcId="{44156040-AF98-4F2C-9909-9F2439F6F588}" destId="{12E26E22-71B0-4386-A84F-ABF2FF66A99F}" srcOrd="2" destOrd="0" parTransId="{3A6CB3CB-0F71-4CA8-93AA-0E3E3D59D313}" sibTransId="{E1826C46-15A2-4345-B986-53D05F21F155}"/>
    <dgm:cxn modelId="{4BAF2B7A-3EA2-47D6-9A7E-84B7833C07F2}" type="presOf" srcId="{12E26E22-71B0-4386-A84F-ABF2FF66A99F}" destId="{919A589F-F74A-40C3-BE88-AB8730BCAB04}" srcOrd="0" destOrd="0" presId="urn:microsoft.com/office/officeart/2005/8/layout/chevron1"/>
    <dgm:cxn modelId="{3DE50264-36DE-462A-A312-5182418D5B1F}" type="presOf" srcId="{74020AF3-C700-4606-8917-C6A353D7963A}" destId="{881B8FEC-9D20-4669-BB2E-FA9CEA0BE5A9}" srcOrd="0" destOrd="0" presId="urn:microsoft.com/office/officeart/2005/8/layout/chevron1"/>
    <dgm:cxn modelId="{B0E2386F-A443-4201-8130-FB9CC25AA154}" srcId="{44156040-AF98-4F2C-9909-9F2439F6F588}" destId="{74020AF3-C700-4606-8917-C6A353D7963A}" srcOrd="0" destOrd="0" parTransId="{87D99D21-0B4A-4259-89FB-0E5941CB535C}" sibTransId="{6CFF1BD9-AE1F-4488-8B72-01186EADA6FF}"/>
    <dgm:cxn modelId="{960B028F-D212-4AB9-A9F3-8AC0ED01F1BF}" type="presOf" srcId="{A8B05E70-CCF1-4080-8EEE-6873C9D4B630}" destId="{268F2328-4548-422B-9C65-80797E16B241}" srcOrd="0" destOrd="0" presId="urn:microsoft.com/office/officeart/2005/8/layout/chevron1"/>
    <dgm:cxn modelId="{B8B909D0-D4F6-48D4-81DA-A58F34AE3646}" srcId="{44156040-AF98-4F2C-9909-9F2439F6F588}" destId="{A8B05E70-CCF1-4080-8EEE-6873C9D4B630}" srcOrd="3" destOrd="0" parTransId="{11D1F3D3-0002-4131-9F84-22FBF8692DA9}" sibTransId="{B6438016-7365-4FC0-A372-D90585B4B6EE}"/>
    <dgm:cxn modelId="{9E2E49AD-1F53-41BD-B8B4-8FE5BE7D4AD0}" type="presOf" srcId="{42147153-A6C2-4177-BA7D-2ACCC2C1B2F7}" destId="{BDD0B0F7-A87C-4B5B-A4C3-4E4BE6EB0FE4}" srcOrd="0" destOrd="0" presId="urn:microsoft.com/office/officeart/2005/8/layout/chevron1"/>
    <dgm:cxn modelId="{B1CD0BD6-46AE-4226-8CEE-5B90BF9AE73A}" srcId="{44156040-AF98-4F2C-9909-9F2439F6F588}" destId="{5011670B-B665-43FC-8B02-C557A992C45D}" srcOrd="1" destOrd="0" parTransId="{BAB026A1-5E02-4A96-B25D-EDF9E7163E3A}" sibTransId="{C6425A2E-4E5A-418D-B51C-12780F932F86}"/>
    <dgm:cxn modelId="{30E40D0A-2084-4516-9064-F02AC295C046}" type="presOf" srcId="{44156040-AF98-4F2C-9909-9F2439F6F588}" destId="{1C61A9A2-33F2-469B-8AC4-A104A5A98D78}" srcOrd="0" destOrd="0" presId="urn:microsoft.com/office/officeart/2005/8/layout/chevron1"/>
    <dgm:cxn modelId="{6DE9C778-0C86-429B-89BD-D63511C59FEF}" type="presOf" srcId="{5011670B-B665-43FC-8B02-C557A992C45D}" destId="{95E1FF73-7910-4391-A9D4-29D5ED525123}" srcOrd="0" destOrd="0" presId="urn:microsoft.com/office/officeart/2005/8/layout/chevron1"/>
    <dgm:cxn modelId="{02446856-C3F9-460E-ACE4-CF42AF02AAFD}" type="presParOf" srcId="{1C61A9A2-33F2-469B-8AC4-A104A5A98D78}" destId="{881B8FEC-9D20-4669-BB2E-FA9CEA0BE5A9}" srcOrd="0" destOrd="0" presId="urn:microsoft.com/office/officeart/2005/8/layout/chevron1"/>
    <dgm:cxn modelId="{6F9C60CF-B309-4AB3-B55C-61C1E6E846D7}" type="presParOf" srcId="{1C61A9A2-33F2-469B-8AC4-A104A5A98D78}" destId="{705DFC51-4C30-4A07-9F0C-6EB770961C6F}" srcOrd="1" destOrd="0" presId="urn:microsoft.com/office/officeart/2005/8/layout/chevron1"/>
    <dgm:cxn modelId="{FC35E4EC-22F4-4B4C-B884-A91A71FA9491}" type="presParOf" srcId="{1C61A9A2-33F2-469B-8AC4-A104A5A98D78}" destId="{95E1FF73-7910-4391-A9D4-29D5ED525123}" srcOrd="2" destOrd="0" presId="urn:microsoft.com/office/officeart/2005/8/layout/chevron1"/>
    <dgm:cxn modelId="{C4045BEA-DD90-434B-BE4D-ECA74D01FAFB}" type="presParOf" srcId="{1C61A9A2-33F2-469B-8AC4-A104A5A98D78}" destId="{9BF170A2-C318-4A50-BA14-CC5110E9B9A9}" srcOrd="3" destOrd="0" presId="urn:microsoft.com/office/officeart/2005/8/layout/chevron1"/>
    <dgm:cxn modelId="{968A442D-26B5-47F5-A42B-F608640870FE}" type="presParOf" srcId="{1C61A9A2-33F2-469B-8AC4-A104A5A98D78}" destId="{919A589F-F74A-40C3-BE88-AB8730BCAB04}" srcOrd="4" destOrd="0" presId="urn:microsoft.com/office/officeart/2005/8/layout/chevron1"/>
    <dgm:cxn modelId="{B30EE593-484A-44B6-9471-C0A4A45330CE}" type="presParOf" srcId="{1C61A9A2-33F2-469B-8AC4-A104A5A98D78}" destId="{01C6BCDE-530E-4D03-9CF5-9AB36CDC1FE1}" srcOrd="5" destOrd="0" presId="urn:microsoft.com/office/officeart/2005/8/layout/chevron1"/>
    <dgm:cxn modelId="{AC53458C-5B9C-4D38-881D-055455AC61A1}" type="presParOf" srcId="{1C61A9A2-33F2-469B-8AC4-A104A5A98D78}" destId="{268F2328-4548-422B-9C65-80797E16B241}" srcOrd="6" destOrd="0" presId="urn:microsoft.com/office/officeart/2005/8/layout/chevron1"/>
    <dgm:cxn modelId="{551841BA-A84D-4141-B797-35FE077CC749}" type="presParOf" srcId="{1C61A9A2-33F2-469B-8AC4-A104A5A98D78}" destId="{8CB78EC1-7B74-4B6E-94C6-5F808A049A1F}" srcOrd="7" destOrd="0" presId="urn:microsoft.com/office/officeart/2005/8/layout/chevron1"/>
    <dgm:cxn modelId="{FB19F171-F046-4D4B-B23D-171AB5881645}" type="presParOf" srcId="{1C61A9A2-33F2-469B-8AC4-A104A5A98D78}" destId="{BDD0B0F7-A87C-4B5B-A4C3-4E4BE6EB0FE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4156040-AF98-4F2C-9909-9F2439F6F588}" type="doc">
      <dgm:prSet loTypeId="urn:microsoft.com/office/officeart/2005/8/layout/chevron1" loCatId="process" qsTypeId="urn:microsoft.com/office/officeart/2005/8/quickstyle/simple5" qsCatId="simple" csTypeId="urn:microsoft.com/office/officeart/2005/8/colors/colorful1" csCatId="colorful" phldr="1"/>
      <dgm:spPr/>
    </dgm:pt>
    <dgm:pt modelId="{74020AF3-C700-4606-8917-C6A353D7963A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土浦市　　基本データ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87D99D21-0B4A-4259-89FB-0E5941CB535C}" type="parTrans" cxnId="{B0E2386F-A443-4201-8130-FB9CC25AA154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6CFF1BD9-AE1F-4488-8B72-01186EADA6FF}" type="sibTrans" cxnId="{B0E2386F-A443-4201-8130-FB9CC25AA154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12E26E22-71B0-4386-A84F-ABF2FF66A99F}">
      <dgm:prSet phldrT="[テキスト]"/>
      <dgm:spPr/>
      <dgm:t>
        <a:bodyPr lIns="0" rIns="0"/>
        <a:lstStyle/>
        <a:p>
          <a:r>
            <a:rPr kumimoji="1" lang="ja-JP" altLang="en-US" b="1">
              <a:latin typeface="+mn-ea"/>
              <a:ea typeface="+mn-ea"/>
              <a:cs typeface="Meiryo UI" panose="020B0604030504040204" pitchFamily="50" charset="-128"/>
            </a:rPr>
            <a:t>分野別</a:t>
          </a:r>
          <a:r>
            <a:rPr kumimoji="1" lang="en-US" altLang="ja-JP" b="1">
              <a:latin typeface="+mn-ea"/>
              <a:ea typeface="+mn-ea"/>
              <a:cs typeface="Meiryo UI" panose="020B0604030504040204" pitchFamily="50" charset="-128"/>
            </a:rPr>
            <a:t/>
          </a:r>
          <a:br>
            <a:rPr kumimoji="1" lang="en-US" altLang="ja-JP" b="1">
              <a:latin typeface="+mn-ea"/>
              <a:ea typeface="+mn-ea"/>
              <a:cs typeface="Meiryo UI" panose="020B0604030504040204" pitchFamily="50" charset="-128"/>
            </a:rPr>
          </a:br>
          <a:r>
            <a:rPr kumimoji="1" lang="ja-JP" altLang="en-US" b="1">
              <a:latin typeface="+mn-ea"/>
              <a:ea typeface="+mn-ea"/>
              <a:cs typeface="Meiryo UI" panose="020B0604030504040204" pitchFamily="50" charset="-128"/>
            </a:rPr>
            <a:t>の現状</a:t>
          </a:r>
          <a:endParaRPr kumimoji="1" lang="ja-JP" b="1" dirty="0">
            <a:latin typeface="+mn-ea"/>
            <a:ea typeface="+mn-ea"/>
            <a:cs typeface="Meiryo UI" panose="020B0604030504040204" pitchFamily="50" charset="-128"/>
          </a:endParaRPr>
        </a:p>
      </dgm:t>
    </dgm:pt>
    <dgm:pt modelId="{3A6CB3CB-0F71-4CA8-93AA-0E3E3D59D313}" type="parTrans" cxnId="{937639B3-2352-48E4-A96B-F63DF2119D92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E1826C46-15A2-4345-B986-53D05F21F155}" type="sibTrans" cxnId="{937639B3-2352-48E4-A96B-F63DF2119D92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A8B05E70-CCF1-4080-8EEE-6873C9D4B630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土浦の　　強みと弱み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11D1F3D3-0002-4131-9F84-22FBF8692DA9}" type="parTrans" cxnId="{B8B909D0-D4F6-48D4-81DA-A58F34AE3646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B6438016-7365-4FC0-A372-D90585B4B6EE}" type="sibTrans" cxnId="{B8B909D0-D4F6-48D4-81DA-A58F34AE3646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42147153-A6C2-4177-BA7D-2ACCC2C1B2F7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解決への　道筋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C6F68745-4C20-4204-96A6-585691399C14}" type="parTrans" cxnId="{777DC3C6-D336-4C94-A624-E5582A07ECAA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0C6B132F-0347-46BA-86A4-3FAFB6676411}" type="sibTrans" cxnId="{777DC3C6-D336-4C94-A624-E5582A07ECAA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5011670B-B665-43FC-8B02-C557A992C45D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地区別　　の現状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BAB026A1-5E02-4A96-B25D-EDF9E7163E3A}" type="parTrans" cxnId="{B1CD0BD6-46AE-4226-8CEE-5B90BF9AE73A}">
      <dgm:prSet/>
      <dgm:spPr/>
      <dgm:t>
        <a:bodyPr/>
        <a:lstStyle/>
        <a:p>
          <a:endParaRPr kumimoji="1" lang="ja-JP" altLang="en-US"/>
        </a:p>
      </dgm:t>
    </dgm:pt>
    <dgm:pt modelId="{C6425A2E-4E5A-418D-B51C-12780F932F86}" type="sibTrans" cxnId="{B1CD0BD6-46AE-4226-8CEE-5B90BF9AE73A}">
      <dgm:prSet/>
      <dgm:spPr/>
      <dgm:t>
        <a:bodyPr/>
        <a:lstStyle/>
        <a:p>
          <a:endParaRPr kumimoji="1" lang="ja-JP" altLang="en-US"/>
        </a:p>
      </dgm:t>
    </dgm:pt>
    <dgm:pt modelId="{1C61A9A2-33F2-469B-8AC4-A104A5A98D78}" type="pres">
      <dgm:prSet presAssocID="{44156040-AF98-4F2C-9909-9F2439F6F588}" presName="Name0" presStyleCnt="0">
        <dgm:presLayoutVars>
          <dgm:dir/>
          <dgm:animLvl val="lvl"/>
          <dgm:resizeHandles val="exact"/>
        </dgm:presLayoutVars>
      </dgm:prSet>
      <dgm:spPr/>
    </dgm:pt>
    <dgm:pt modelId="{881B8FEC-9D20-4669-BB2E-FA9CEA0BE5A9}" type="pres">
      <dgm:prSet presAssocID="{74020AF3-C700-4606-8917-C6A353D7963A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05DFC51-4C30-4A07-9F0C-6EB770961C6F}" type="pres">
      <dgm:prSet presAssocID="{6CFF1BD9-AE1F-4488-8B72-01186EADA6FF}" presName="parTxOnlySpace" presStyleCnt="0"/>
      <dgm:spPr/>
    </dgm:pt>
    <dgm:pt modelId="{95E1FF73-7910-4391-A9D4-29D5ED525123}" type="pres">
      <dgm:prSet presAssocID="{5011670B-B665-43FC-8B02-C557A992C45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BF170A2-C318-4A50-BA14-CC5110E9B9A9}" type="pres">
      <dgm:prSet presAssocID="{C6425A2E-4E5A-418D-B51C-12780F932F86}" presName="parTxOnlySpace" presStyleCnt="0"/>
      <dgm:spPr/>
    </dgm:pt>
    <dgm:pt modelId="{919A589F-F74A-40C3-BE88-AB8730BCAB04}" type="pres">
      <dgm:prSet presAssocID="{12E26E22-71B0-4386-A84F-ABF2FF66A99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1C6BCDE-530E-4D03-9CF5-9AB36CDC1FE1}" type="pres">
      <dgm:prSet presAssocID="{E1826C46-15A2-4345-B986-53D05F21F155}" presName="parTxOnlySpace" presStyleCnt="0"/>
      <dgm:spPr/>
    </dgm:pt>
    <dgm:pt modelId="{268F2328-4548-422B-9C65-80797E16B241}" type="pres">
      <dgm:prSet presAssocID="{A8B05E70-CCF1-4080-8EEE-6873C9D4B63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CB78EC1-7B74-4B6E-94C6-5F808A049A1F}" type="pres">
      <dgm:prSet presAssocID="{B6438016-7365-4FC0-A372-D90585B4B6EE}" presName="parTxOnlySpace" presStyleCnt="0"/>
      <dgm:spPr/>
    </dgm:pt>
    <dgm:pt modelId="{BDD0B0F7-A87C-4B5B-A4C3-4E4BE6EB0FE4}" type="pres">
      <dgm:prSet presAssocID="{42147153-A6C2-4177-BA7D-2ACCC2C1B2F7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77DC3C6-D336-4C94-A624-E5582A07ECAA}" srcId="{44156040-AF98-4F2C-9909-9F2439F6F588}" destId="{42147153-A6C2-4177-BA7D-2ACCC2C1B2F7}" srcOrd="4" destOrd="0" parTransId="{C6F68745-4C20-4204-96A6-585691399C14}" sibTransId="{0C6B132F-0347-46BA-86A4-3FAFB6676411}"/>
    <dgm:cxn modelId="{85EAE0E9-2E5F-40D8-AC67-490F4D26962A}" type="presOf" srcId="{74020AF3-C700-4606-8917-C6A353D7963A}" destId="{881B8FEC-9D20-4669-BB2E-FA9CEA0BE5A9}" srcOrd="0" destOrd="0" presId="urn:microsoft.com/office/officeart/2005/8/layout/chevron1"/>
    <dgm:cxn modelId="{768461E5-A8E7-4FB7-BB45-23EE84E7C731}" type="presOf" srcId="{42147153-A6C2-4177-BA7D-2ACCC2C1B2F7}" destId="{BDD0B0F7-A87C-4B5B-A4C3-4E4BE6EB0FE4}" srcOrd="0" destOrd="0" presId="urn:microsoft.com/office/officeart/2005/8/layout/chevron1"/>
    <dgm:cxn modelId="{937639B3-2352-48E4-A96B-F63DF2119D92}" srcId="{44156040-AF98-4F2C-9909-9F2439F6F588}" destId="{12E26E22-71B0-4386-A84F-ABF2FF66A99F}" srcOrd="2" destOrd="0" parTransId="{3A6CB3CB-0F71-4CA8-93AA-0E3E3D59D313}" sibTransId="{E1826C46-15A2-4345-B986-53D05F21F155}"/>
    <dgm:cxn modelId="{B0E2386F-A443-4201-8130-FB9CC25AA154}" srcId="{44156040-AF98-4F2C-9909-9F2439F6F588}" destId="{74020AF3-C700-4606-8917-C6A353D7963A}" srcOrd="0" destOrd="0" parTransId="{87D99D21-0B4A-4259-89FB-0E5941CB535C}" sibTransId="{6CFF1BD9-AE1F-4488-8B72-01186EADA6FF}"/>
    <dgm:cxn modelId="{CF640576-4F8F-45DE-A4A9-7B1C7DDB8902}" type="presOf" srcId="{44156040-AF98-4F2C-9909-9F2439F6F588}" destId="{1C61A9A2-33F2-469B-8AC4-A104A5A98D78}" srcOrd="0" destOrd="0" presId="urn:microsoft.com/office/officeart/2005/8/layout/chevron1"/>
    <dgm:cxn modelId="{FCC7CCB3-5D90-4F91-B094-6253B9C795C2}" type="presOf" srcId="{12E26E22-71B0-4386-A84F-ABF2FF66A99F}" destId="{919A589F-F74A-40C3-BE88-AB8730BCAB04}" srcOrd="0" destOrd="0" presId="urn:microsoft.com/office/officeart/2005/8/layout/chevron1"/>
    <dgm:cxn modelId="{B8B909D0-D4F6-48D4-81DA-A58F34AE3646}" srcId="{44156040-AF98-4F2C-9909-9F2439F6F588}" destId="{A8B05E70-CCF1-4080-8EEE-6873C9D4B630}" srcOrd="3" destOrd="0" parTransId="{11D1F3D3-0002-4131-9F84-22FBF8692DA9}" sibTransId="{B6438016-7365-4FC0-A372-D90585B4B6EE}"/>
    <dgm:cxn modelId="{B1CD0BD6-46AE-4226-8CEE-5B90BF9AE73A}" srcId="{44156040-AF98-4F2C-9909-9F2439F6F588}" destId="{5011670B-B665-43FC-8B02-C557A992C45D}" srcOrd="1" destOrd="0" parTransId="{BAB026A1-5E02-4A96-B25D-EDF9E7163E3A}" sibTransId="{C6425A2E-4E5A-418D-B51C-12780F932F86}"/>
    <dgm:cxn modelId="{657FE5BA-E486-4326-8388-1F1EFB088BC1}" type="presOf" srcId="{A8B05E70-CCF1-4080-8EEE-6873C9D4B630}" destId="{268F2328-4548-422B-9C65-80797E16B241}" srcOrd="0" destOrd="0" presId="urn:microsoft.com/office/officeart/2005/8/layout/chevron1"/>
    <dgm:cxn modelId="{99186955-2087-41AD-9A1D-407A0A34A9F4}" type="presOf" srcId="{5011670B-B665-43FC-8B02-C557A992C45D}" destId="{95E1FF73-7910-4391-A9D4-29D5ED525123}" srcOrd="0" destOrd="0" presId="urn:microsoft.com/office/officeart/2005/8/layout/chevron1"/>
    <dgm:cxn modelId="{E37BBB98-B9FC-474B-9557-D4DC91214B09}" type="presParOf" srcId="{1C61A9A2-33F2-469B-8AC4-A104A5A98D78}" destId="{881B8FEC-9D20-4669-BB2E-FA9CEA0BE5A9}" srcOrd="0" destOrd="0" presId="urn:microsoft.com/office/officeart/2005/8/layout/chevron1"/>
    <dgm:cxn modelId="{511054AD-2372-4BA3-8503-32C6D8D37CE9}" type="presParOf" srcId="{1C61A9A2-33F2-469B-8AC4-A104A5A98D78}" destId="{705DFC51-4C30-4A07-9F0C-6EB770961C6F}" srcOrd="1" destOrd="0" presId="urn:microsoft.com/office/officeart/2005/8/layout/chevron1"/>
    <dgm:cxn modelId="{AE95B0A0-2DE2-4934-BFB5-7564DAC0C0A7}" type="presParOf" srcId="{1C61A9A2-33F2-469B-8AC4-A104A5A98D78}" destId="{95E1FF73-7910-4391-A9D4-29D5ED525123}" srcOrd="2" destOrd="0" presId="urn:microsoft.com/office/officeart/2005/8/layout/chevron1"/>
    <dgm:cxn modelId="{F5942D35-0CC5-4060-B758-BBD13A99370F}" type="presParOf" srcId="{1C61A9A2-33F2-469B-8AC4-A104A5A98D78}" destId="{9BF170A2-C318-4A50-BA14-CC5110E9B9A9}" srcOrd="3" destOrd="0" presId="urn:microsoft.com/office/officeart/2005/8/layout/chevron1"/>
    <dgm:cxn modelId="{E2466417-D76E-41FF-987A-31375EC95558}" type="presParOf" srcId="{1C61A9A2-33F2-469B-8AC4-A104A5A98D78}" destId="{919A589F-F74A-40C3-BE88-AB8730BCAB04}" srcOrd="4" destOrd="0" presId="urn:microsoft.com/office/officeart/2005/8/layout/chevron1"/>
    <dgm:cxn modelId="{1065616F-8D25-4F8F-BBFE-2F21D7C76301}" type="presParOf" srcId="{1C61A9A2-33F2-469B-8AC4-A104A5A98D78}" destId="{01C6BCDE-530E-4D03-9CF5-9AB36CDC1FE1}" srcOrd="5" destOrd="0" presId="urn:microsoft.com/office/officeart/2005/8/layout/chevron1"/>
    <dgm:cxn modelId="{F3C35EDC-0681-4706-8727-351DDD1BE263}" type="presParOf" srcId="{1C61A9A2-33F2-469B-8AC4-A104A5A98D78}" destId="{268F2328-4548-422B-9C65-80797E16B241}" srcOrd="6" destOrd="0" presId="urn:microsoft.com/office/officeart/2005/8/layout/chevron1"/>
    <dgm:cxn modelId="{CB668EAF-E9B3-4758-A264-6812CA259AB6}" type="presParOf" srcId="{1C61A9A2-33F2-469B-8AC4-A104A5A98D78}" destId="{8CB78EC1-7B74-4B6E-94C6-5F808A049A1F}" srcOrd="7" destOrd="0" presId="urn:microsoft.com/office/officeart/2005/8/layout/chevron1"/>
    <dgm:cxn modelId="{995124FB-9887-4A69-BD9F-FF27F1451711}" type="presParOf" srcId="{1C61A9A2-33F2-469B-8AC4-A104A5A98D78}" destId="{BDD0B0F7-A87C-4B5B-A4C3-4E4BE6EB0FE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4156040-AF98-4F2C-9909-9F2439F6F588}" type="doc">
      <dgm:prSet loTypeId="urn:microsoft.com/office/officeart/2005/8/layout/chevron1" loCatId="process" qsTypeId="urn:microsoft.com/office/officeart/2005/8/quickstyle/simple5" qsCatId="simple" csTypeId="urn:microsoft.com/office/officeart/2005/8/colors/colorful1" csCatId="colorful" phldr="1"/>
      <dgm:spPr/>
    </dgm:pt>
    <dgm:pt modelId="{74020AF3-C700-4606-8917-C6A353D7963A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土浦市　　基本データ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87D99D21-0B4A-4259-89FB-0E5941CB535C}" type="parTrans" cxnId="{B0E2386F-A443-4201-8130-FB9CC25AA154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6CFF1BD9-AE1F-4488-8B72-01186EADA6FF}" type="sibTrans" cxnId="{B0E2386F-A443-4201-8130-FB9CC25AA154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12E26E22-71B0-4386-A84F-ABF2FF66A99F}">
      <dgm:prSet phldrT="[テキスト]"/>
      <dgm:spPr/>
      <dgm:t>
        <a:bodyPr lIns="0" rIns="0"/>
        <a:lstStyle/>
        <a:p>
          <a:r>
            <a:rPr kumimoji="1" lang="ja-JP" altLang="en-US" b="1">
              <a:latin typeface="+mn-ea"/>
              <a:ea typeface="+mn-ea"/>
              <a:cs typeface="Meiryo UI" panose="020B0604030504040204" pitchFamily="50" charset="-128"/>
            </a:rPr>
            <a:t>分野別</a:t>
          </a:r>
          <a:r>
            <a:rPr kumimoji="1" lang="en-US" altLang="ja-JP" b="1">
              <a:latin typeface="+mn-ea"/>
              <a:ea typeface="+mn-ea"/>
              <a:cs typeface="Meiryo UI" panose="020B0604030504040204" pitchFamily="50" charset="-128"/>
            </a:rPr>
            <a:t/>
          </a:r>
          <a:br>
            <a:rPr kumimoji="1" lang="en-US" altLang="ja-JP" b="1">
              <a:latin typeface="+mn-ea"/>
              <a:ea typeface="+mn-ea"/>
              <a:cs typeface="Meiryo UI" panose="020B0604030504040204" pitchFamily="50" charset="-128"/>
            </a:rPr>
          </a:br>
          <a:r>
            <a:rPr kumimoji="1" lang="ja-JP" altLang="en-US" b="1">
              <a:latin typeface="+mn-ea"/>
              <a:ea typeface="+mn-ea"/>
              <a:cs typeface="Meiryo UI" panose="020B0604030504040204" pitchFamily="50" charset="-128"/>
            </a:rPr>
            <a:t>の現状</a:t>
          </a:r>
          <a:endParaRPr kumimoji="1" lang="ja-JP" b="1" dirty="0">
            <a:latin typeface="+mn-ea"/>
            <a:ea typeface="+mn-ea"/>
            <a:cs typeface="Meiryo UI" panose="020B0604030504040204" pitchFamily="50" charset="-128"/>
          </a:endParaRPr>
        </a:p>
      </dgm:t>
    </dgm:pt>
    <dgm:pt modelId="{3A6CB3CB-0F71-4CA8-93AA-0E3E3D59D313}" type="parTrans" cxnId="{937639B3-2352-48E4-A96B-F63DF2119D92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E1826C46-15A2-4345-B986-53D05F21F155}" type="sibTrans" cxnId="{937639B3-2352-48E4-A96B-F63DF2119D92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A8B05E70-CCF1-4080-8EEE-6873C9D4B630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土浦の　　強みと弱み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11D1F3D3-0002-4131-9F84-22FBF8692DA9}" type="parTrans" cxnId="{B8B909D0-D4F6-48D4-81DA-A58F34AE3646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B6438016-7365-4FC0-A372-D90585B4B6EE}" type="sibTrans" cxnId="{B8B909D0-D4F6-48D4-81DA-A58F34AE3646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42147153-A6C2-4177-BA7D-2ACCC2C1B2F7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解決への　道筋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C6F68745-4C20-4204-96A6-585691399C14}" type="parTrans" cxnId="{777DC3C6-D336-4C94-A624-E5582A07ECAA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0C6B132F-0347-46BA-86A4-3FAFB6676411}" type="sibTrans" cxnId="{777DC3C6-D336-4C94-A624-E5582A07ECAA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5011670B-B665-43FC-8B02-C557A992C45D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地区別　　の現状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BAB026A1-5E02-4A96-B25D-EDF9E7163E3A}" type="parTrans" cxnId="{B1CD0BD6-46AE-4226-8CEE-5B90BF9AE73A}">
      <dgm:prSet/>
      <dgm:spPr/>
      <dgm:t>
        <a:bodyPr/>
        <a:lstStyle/>
        <a:p>
          <a:endParaRPr kumimoji="1" lang="ja-JP" altLang="en-US"/>
        </a:p>
      </dgm:t>
    </dgm:pt>
    <dgm:pt modelId="{C6425A2E-4E5A-418D-B51C-12780F932F86}" type="sibTrans" cxnId="{B1CD0BD6-46AE-4226-8CEE-5B90BF9AE73A}">
      <dgm:prSet/>
      <dgm:spPr/>
      <dgm:t>
        <a:bodyPr/>
        <a:lstStyle/>
        <a:p>
          <a:endParaRPr kumimoji="1" lang="ja-JP" altLang="en-US"/>
        </a:p>
      </dgm:t>
    </dgm:pt>
    <dgm:pt modelId="{1C61A9A2-33F2-469B-8AC4-A104A5A98D78}" type="pres">
      <dgm:prSet presAssocID="{44156040-AF98-4F2C-9909-9F2439F6F588}" presName="Name0" presStyleCnt="0">
        <dgm:presLayoutVars>
          <dgm:dir/>
          <dgm:animLvl val="lvl"/>
          <dgm:resizeHandles val="exact"/>
        </dgm:presLayoutVars>
      </dgm:prSet>
      <dgm:spPr/>
    </dgm:pt>
    <dgm:pt modelId="{881B8FEC-9D20-4669-BB2E-FA9CEA0BE5A9}" type="pres">
      <dgm:prSet presAssocID="{74020AF3-C700-4606-8917-C6A353D7963A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05DFC51-4C30-4A07-9F0C-6EB770961C6F}" type="pres">
      <dgm:prSet presAssocID="{6CFF1BD9-AE1F-4488-8B72-01186EADA6FF}" presName="parTxOnlySpace" presStyleCnt="0"/>
      <dgm:spPr/>
    </dgm:pt>
    <dgm:pt modelId="{95E1FF73-7910-4391-A9D4-29D5ED525123}" type="pres">
      <dgm:prSet presAssocID="{5011670B-B665-43FC-8B02-C557A992C45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BF170A2-C318-4A50-BA14-CC5110E9B9A9}" type="pres">
      <dgm:prSet presAssocID="{C6425A2E-4E5A-418D-B51C-12780F932F86}" presName="parTxOnlySpace" presStyleCnt="0"/>
      <dgm:spPr/>
    </dgm:pt>
    <dgm:pt modelId="{919A589F-F74A-40C3-BE88-AB8730BCAB04}" type="pres">
      <dgm:prSet presAssocID="{12E26E22-71B0-4386-A84F-ABF2FF66A99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1C6BCDE-530E-4D03-9CF5-9AB36CDC1FE1}" type="pres">
      <dgm:prSet presAssocID="{E1826C46-15A2-4345-B986-53D05F21F155}" presName="parTxOnlySpace" presStyleCnt="0"/>
      <dgm:spPr/>
    </dgm:pt>
    <dgm:pt modelId="{268F2328-4548-422B-9C65-80797E16B241}" type="pres">
      <dgm:prSet presAssocID="{A8B05E70-CCF1-4080-8EEE-6873C9D4B63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CB78EC1-7B74-4B6E-94C6-5F808A049A1F}" type="pres">
      <dgm:prSet presAssocID="{B6438016-7365-4FC0-A372-D90585B4B6EE}" presName="parTxOnlySpace" presStyleCnt="0"/>
      <dgm:spPr/>
    </dgm:pt>
    <dgm:pt modelId="{BDD0B0F7-A87C-4B5B-A4C3-4E4BE6EB0FE4}" type="pres">
      <dgm:prSet presAssocID="{42147153-A6C2-4177-BA7D-2ACCC2C1B2F7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77DC3C6-D336-4C94-A624-E5582A07ECAA}" srcId="{44156040-AF98-4F2C-9909-9F2439F6F588}" destId="{42147153-A6C2-4177-BA7D-2ACCC2C1B2F7}" srcOrd="4" destOrd="0" parTransId="{C6F68745-4C20-4204-96A6-585691399C14}" sibTransId="{0C6B132F-0347-46BA-86A4-3FAFB6676411}"/>
    <dgm:cxn modelId="{5E96F0A4-FD11-401B-AB37-849872BD63B7}" type="presOf" srcId="{42147153-A6C2-4177-BA7D-2ACCC2C1B2F7}" destId="{BDD0B0F7-A87C-4B5B-A4C3-4E4BE6EB0FE4}" srcOrd="0" destOrd="0" presId="urn:microsoft.com/office/officeart/2005/8/layout/chevron1"/>
    <dgm:cxn modelId="{937639B3-2352-48E4-A96B-F63DF2119D92}" srcId="{44156040-AF98-4F2C-9909-9F2439F6F588}" destId="{12E26E22-71B0-4386-A84F-ABF2FF66A99F}" srcOrd="2" destOrd="0" parTransId="{3A6CB3CB-0F71-4CA8-93AA-0E3E3D59D313}" sibTransId="{E1826C46-15A2-4345-B986-53D05F21F155}"/>
    <dgm:cxn modelId="{634B9D55-F771-4CB0-9CD8-C73A78FA7590}" type="presOf" srcId="{44156040-AF98-4F2C-9909-9F2439F6F588}" destId="{1C61A9A2-33F2-469B-8AC4-A104A5A98D78}" srcOrd="0" destOrd="0" presId="urn:microsoft.com/office/officeart/2005/8/layout/chevron1"/>
    <dgm:cxn modelId="{B0E2386F-A443-4201-8130-FB9CC25AA154}" srcId="{44156040-AF98-4F2C-9909-9F2439F6F588}" destId="{74020AF3-C700-4606-8917-C6A353D7963A}" srcOrd="0" destOrd="0" parTransId="{87D99D21-0B4A-4259-89FB-0E5941CB535C}" sibTransId="{6CFF1BD9-AE1F-4488-8B72-01186EADA6FF}"/>
    <dgm:cxn modelId="{B8B909D0-D4F6-48D4-81DA-A58F34AE3646}" srcId="{44156040-AF98-4F2C-9909-9F2439F6F588}" destId="{A8B05E70-CCF1-4080-8EEE-6873C9D4B630}" srcOrd="3" destOrd="0" parTransId="{11D1F3D3-0002-4131-9F84-22FBF8692DA9}" sibTransId="{B6438016-7365-4FC0-A372-D90585B4B6EE}"/>
    <dgm:cxn modelId="{8A7DBCBB-2CA3-4288-8A1B-D581557AE52D}" type="presOf" srcId="{A8B05E70-CCF1-4080-8EEE-6873C9D4B630}" destId="{268F2328-4548-422B-9C65-80797E16B241}" srcOrd="0" destOrd="0" presId="urn:microsoft.com/office/officeart/2005/8/layout/chevron1"/>
    <dgm:cxn modelId="{B1CD0BD6-46AE-4226-8CEE-5B90BF9AE73A}" srcId="{44156040-AF98-4F2C-9909-9F2439F6F588}" destId="{5011670B-B665-43FC-8B02-C557A992C45D}" srcOrd="1" destOrd="0" parTransId="{BAB026A1-5E02-4A96-B25D-EDF9E7163E3A}" sibTransId="{C6425A2E-4E5A-418D-B51C-12780F932F86}"/>
    <dgm:cxn modelId="{DD23AE72-89DD-465A-A32B-F607434BF08C}" type="presOf" srcId="{74020AF3-C700-4606-8917-C6A353D7963A}" destId="{881B8FEC-9D20-4669-BB2E-FA9CEA0BE5A9}" srcOrd="0" destOrd="0" presId="urn:microsoft.com/office/officeart/2005/8/layout/chevron1"/>
    <dgm:cxn modelId="{4BC5D469-A653-431F-BC9C-1689440FD887}" type="presOf" srcId="{5011670B-B665-43FC-8B02-C557A992C45D}" destId="{95E1FF73-7910-4391-A9D4-29D5ED525123}" srcOrd="0" destOrd="0" presId="urn:microsoft.com/office/officeart/2005/8/layout/chevron1"/>
    <dgm:cxn modelId="{38BF84CD-B652-48F4-BE91-D57A5034892D}" type="presOf" srcId="{12E26E22-71B0-4386-A84F-ABF2FF66A99F}" destId="{919A589F-F74A-40C3-BE88-AB8730BCAB04}" srcOrd="0" destOrd="0" presId="urn:microsoft.com/office/officeart/2005/8/layout/chevron1"/>
    <dgm:cxn modelId="{4924757F-367D-4B7F-8F78-D965C47AAF49}" type="presParOf" srcId="{1C61A9A2-33F2-469B-8AC4-A104A5A98D78}" destId="{881B8FEC-9D20-4669-BB2E-FA9CEA0BE5A9}" srcOrd="0" destOrd="0" presId="urn:microsoft.com/office/officeart/2005/8/layout/chevron1"/>
    <dgm:cxn modelId="{4BB5180F-BF60-4111-A277-5DD65A5FFA8E}" type="presParOf" srcId="{1C61A9A2-33F2-469B-8AC4-A104A5A98D78}" destId="{705DFC51-4C30-4A07-9F0C-6EB770961C6F}" srcOrd="1" destOrd="0" presId="urn:microsoft.com/office/officeart/2005/8/layout/chevron1"/>
    <dgm:cxn modelId="{E71F73DE-3AA5-415E-912E-6B91F7E06AF9}" type="presParOf" srcId="{1C61A9A2-33F2-469B-8AC4-A104A5A98D78}" destId="{95E1FF73-7910-4391-A9D4-29D5ED525123}" srcOrd="2" destOrd="0" presId="urn:microsoft.com/office/officeart/2005/8/layout/chevron1"/>
    <dgm:cxn modelId="{1709591E-5B95-4F96-815A-7DB8FB667243}" type="presParOf" srcId="{1C61A9A2-33F2-469B-8AC4-A104A5A98D78}" destId="{9BF170A2-C318-4A50-BA14-CC5110E9B9A9}" srcOrd="3" destOrd="0" presId="urn:microsoft.com/office/officeart/2005/8/layout/chevron1"/>
    <dgm:cxn modelId="{E187E1B4-4B10-4475-B086-A21350512D7F}" type="presParOf" srcId="{1C61A9A2-33F2-469B-8AC4-A104A5A98D78}" destId="{919A589F-F74A-40C3-BE88-AB8730BCAB04}" srcOrd="4" destOrd="0" presId="urn:microsoft.com/office/officeart/2005/8/layout/chevron1"/>
    <dgm:cxn modelId="{5453CE88-269B-420F-8A49-D512107265A9}" type="presParOf" srcId="{1C61A9A2-33F2-469B-8AC4-A104A5A98D78}" destId="{01C6BCDE-530E-4D03-9CF5-9AB36CDC1FE1}" srcOrd="5" destOrd="0" presId="urn:microsoft.com/office/officeart/2005/8/layout/chevron1"/>
    <dgm:cxn modelId="{9BD1B7D0-2F1A-411C-88F4-0F703D28785B}" type="presParOf" srcId="{1C61A9A2-33F2-469B-8AC4-A104A5A98D78}" destId="{268F2328-4548-422B-9C65-80797E16B241}" srcOrd="6" destOrd="0" presId="urn:microsoft.com/office/officeart/2005/8/layout/chevron1"/>
    <dgm:cxn modelId="{EF1D1B35-3C4D-4AFC-95A5-27CEBC71C1D1}" type="presParOf" srcId="{1C61A9A2-33F2-469B-8AC4-A104A5A98D78}" destId="{8CB78EC1-7B74-4B6E-94C6-5F808A049A1F}" srcOrd="7" destOrd="0" presId="urn:microsoft.com/office/officeart/2005/8/layout/chevron1"/>
    <dgm:cxn modelId="{A82F5424-6F4D-4B90-99ED-399DF1A3C82F}" type="presParOf" srcId="{1C61A9A2-33F2-469B-8AC4-A104A5A98D78}" destId="{BDD0B0F7-A87C-4B5B-A4C3-4E4BE6EB0FE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4156040-AF98-4F2C-9909-9F2439F6F588}" type="doc">
      <dgm:prSet loTypeId="urn:microsoft.com/office/officeart/2005/8/layout/chevron1" loCatId="process" qsTypeId="urn:microsoft.com/office/officeart/2005/8/quickstyle/simple5" qsCatId="simple" csTypeId="urn:microsoft.com/office/officeart/2005/8/colors/colorful1" csCatId="colorful" phldr="1"/>
      <dgm:spPr/>
    </dgm:pt>
    <dgm:pt modelId="{74020AF3-C700-4606-8917-C6A353D7963A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土浦市　　基本データ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87D99D21-0B4A-4259-89FB-0E5941CB535C}" type="parTrans" cxnId="{B0E2386F-A443-4201-8130-FB9CC25AA154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6CFF1BD9-AE1F-4488-8B72-01186EADA6FF}" type="sibTrans" cxnId="{B0E2386F-A443-4201-8130-FB9CC25AA154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12E26E22-71B0-4386-A84F-ABF2FF66A99F}">
      <dgm:prSet phldrT="[テキスト]"/>
      <dgm:spPr>
        <a:solidFill>
          <a:schemeClr val="bg1"/>
        </a:solidFill>
      </dgm:spPr>
      <dgm:t>
        <a:bodyPr lIns="0" rIns="0"/>
        <a:lstStyle/>
        <a:p>
          <a:r>
            <a:rPr kumimoji="1" lang="ja-JP" altLang="en-US" b="1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分野別</a:t>
          </a:r>
          <a:r>
            <a:rPr kumimoji="1" lang="en-US" altLang="ja-JP" b="1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/>
          </a:r>
          <a:br>
            <a:rPr kumimoji="1" lang="en-US" altLang="ja-JP" b="1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</a:br>
          <a:r>
            <a:rPr kumimoji="1" lang="ja-JP" altLang="en-US" b="1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の現状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3A6CB3CB-0F71-4CA8-93AA-0E3E3D59D313}" type="parTrans" cxnId="{937639B3-2352-48E4-A96B-F63DF2119D92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E1826C46-15A2-4345-B986-53D05F21F155}" type="sibTrans" cxnId="{937639B3-2352-48E4-A96B-F63DF2119D92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A8B05E70-CCF1-4080-8EEE-6873C9D4B630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土浦の　　強みと弱み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11D1F3D3-0002-4131-9F84-22FBF8692DA9}" type="parTrans" cxnId="{B8B909D0-D4F6-48D4-81DA-A58F34AE3646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B6438016-7365-4FC0-A372-D90585B4B6EE}" type="sibTrans" cxnId="{B8B909D0-D4F6-48D4-81DA-A58F34AE3646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42147153-A6C2-4177-BA7D-2ACCC2C1B2F7}">
      <dgm:prSet phldrT="[テキスト]"/>
      <dgm:spPr/>
      <dgm:t>
        <a:bodyPr/>
        <a:lstStyle/>
        <a:p>
          <a:r>
            <a:rPr kumimoji="1" lang="ja-JP" altLang="en-US" b="1">
              <a:latin typeface="+mn-ea"/>
              <a:ea typeface="+mn-ea"/>
              <a:cs typeface="Meiryo UI" panose="020B0604030504040204" pitchFamily="50" charset="-128"/>
            </a:rPr>
            <a:t>解決への　道筋</a:t>
          </a:r>
          <a:endParaRPr kumimoji="1" lang="ja-JP" b="1" dirty="0">
            <a:latin typeface="+mn-ea"/>
            <a:ea typeface="+mn-ea"/>
            <a:cs typeface="Meiryo UI" panose="020B0604030504040204" pitchFamily="50" charset="-128"/>
          </a:endParaRPr>
        </a:p>
      </dgm:t>
    </dgm:pt>
    <dgm:pt modelId="{C6F68745-4C20-4204-96A6-585691399C14}" type="parTrans" cxnId="{777DC3C6-D336-4C94-A624-E5582A07ECAA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0C6B132F-0347-46BA-86A4-3FAFB6676411}" type="sibTrans" cxnId="{777DC3C6-D336-4C94-A624-E5582A07ECAA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5011670B-B665-43FC-8B02-C557A992C45D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地区別　　の現状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BAB026A1-5E02-4A96-B25D-EDF9E7163E3A}" type="parTrans" cxnId="{B1CD0BD6-46AE-4226-8CEE-5B90BF9AE73A}">
      <dgm:prSet/>
      <dgm:spPr/>
      <dgm:t>
        <a:bodyPr/>
        <a:lstStyle/>
        <a:p>
          <a:endParaRPr kumimoji="1" lang="ja-JP" altLang="en-US"/>
        </a:p>
      </dgm:t>
    </dgm:pt>
    <dgm:pt modelId="{C6425A2E-4E5A-418D-B51C-12780F932F86}" type="sibTrans" cxnId="{B1CD0BD6-46AE-4226-8CEE-5B90BF9AE73A}">
      <dgm:prSet/>
      <dgm:spPr/>
      <dgm:t>
        <a:bodyPr/>
        <a:lstStyle/>
        <a:p>
          <a:endParaRPr kumimoji="1" lang="ja-JP" altLang="en-US"/>
        </a:p>
      </dgm:t>
    </dgm:pt>
    <dgm:pt modelId="{1C61A9A2-33F2-469B-8AC4-A104A5A98D78}" type="pres">
      <dgm:prSet presAssocID="{44156040-AF98-4F2C-9909-9F2439F6F588}" presName="Name0" presStyleCnt="0">
        <dgm:presLayoutVars>
          <dgm:dir/>
          <dgm:animLvl val="lvl"/>
          <dgm:resizeHandles val="exact"/>
        </dgm:presLayoutVars>
      </dgm:prSet>
      <dgm:spPr/>
    </dgm:pt>
    <dgm:pt modelId="{881B8FEC-9D20-4669-BB2E-FA9CEA0BE5A9}" type="pres">
      <dgm:prSet presAssocID="{74020AF3-C700-4606-8917-C6A353D7963A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05DFC51-4C30-4A07-9F0C-6EB770961C6F}" type="pres">
      <dgm:prSet presAssocID="{6CFF1BD9-AE1F-4488-8B72-01186EADA6FF}" presName="parTxOnlySpace" presStyleCnt="0"/>
      <dgm:spPr/>
    </dgm:pt>
    <dgm:pt modelId="{95E1FF73-7910-4391-A9D4-29D5ED525123}" type="pres">
      <dgm:prSet presAssocID="{5011670B-B665-43FC-8B02-C557A992C45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BF170A2-C318-4A50-BA14-CC5110E9B9A9}" type="pres">
      <dgm:prSet presAssocID="{C6425A2E-4E5A-418D-B51C-12780F932F86}" presName="parTxOnlySpace" presStyleCnt="0"/>
      <dgm:spPr/>
    </dgm:pt>
    <dgm:pt modelId="{919A589F-F74A-40C3-BE88-AB8730BCAB04}" type="pres">
      <dgm:prSet presAssocID="{12E26E22-71B0-4386-A84F-ABF2FF66A99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1C6BCDE-530E-4D03-9CF5-9AB36CDC1FE1}" type="pres">
      <dgm:prSet presAssocID="{E1826C46-15A2-4345-B986-53D05F21F155}" presName="parTxOnlySpace" presStyleCnt="0"/>
      <dgm:spPr/>
    </dgm:pt>
    <dgm:pt modelId="{268F2328-4548-422B-9C65-80797E16B241}" type="pres">
      <dgm:prSet presAssocID="{A8B05E70-CCF1-4080-8EEE-6873C9D4B63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CB78EC1-7B74-4B6E-94C6-5F808A049A1F}" type="pres">
      <dgm:prSet presAssocID="{B6438016-7365-4FC0-A372-D90585B4B6EE}" presName="parTxOnlySpace" presStyleCnt="0"/>
      <dgm:spPr/>
    </dgm:pt>
    <dgm:pt modelId="{BDD0B0F7-A87C-4B5B-A4C3-4E4BE6EB0FE4}" type="pres">
      <dgm:prSet presAssocID="{42147153-A6C2-4177-BA7D-2ACCC2C1B2F7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77DC3C6-D336-4C94-A624-E5582A07ECAA}" srcId="{44156040-AF98-4F2C-9909-9F2439F6F588}" destId="{42147153-A6C2-4177-BA7D-2ACCC2C1B2F7}" srcOrd="4" destOrd="0" parTransId="{C6F68745-4C20-4204-96A6-585691399C14}" sibTransId="{0C6B132F-0347-46BA-86A4-3FAFB6676411}"/>
    <dgm:cxn modelId="{D63A15EB-1B06-4F75-AE2A-E4A2B6C53944}" type="presOf" srcId="{74020AF3-C700-4606-8917-C6A353D7963A}" destId="{881B8FEC-9D20-4669-BB2E-FA9CEA0BE5A9}" srcOrd="0" destOrd="0" presId="urn:microsoft.com/office/officeart/2005/8/layout/chevron1"/>
    <dgm:cxn modelId="{937639B3-2352-48E4-A96B-F63DF2119D92}" srcId="{44156040-AF98-4F2C-9909-9F2439F6F588}" destId="{12E26E22-71B0-4386-A84F-ABF2FF66A99F}" srcOrd="2" destOrd="0" parTransId="{3A6CB3CB-0F71-4CA8-93AA-0E3E3D59D313}" sibTransId="{E1826C46-15A2-4345-B986-53D05F21F155}"/>
    <dgm:cxn modelId="{B0E2386F-A443-4201-8130-FB9CC25AA154}" srcId="{44156040-AF98-4F2C-9909-9F2439F6F588}" destId="{74020AF3-C700-4606-8917-C6A353D7963A}" srcOrd="0" destOrd="0" parTransId="{87D99D21-0B4A-4259-89FB-0E5941CB535C}" sibTransId="{6CFF1BD9-AE1F-4488-8B72-01186EADA6FF}"/>
    <dgm:cxn modelId="{B8B909D0-D4F6-48D4-81DA-A58F34AE3646}" srcId="{44156040-AF98-4F2C-9909-9F2439F6F588}" destId="{A8B05E70-CCF1-4080-8EEE-6873C9D4B630}" srcOrd="3" destOrd="0" parTransId="{11D1F3D3-0002-4131-9F84-22FBF8692DA9}" sibTransId="{B6438016-7365-4FC0-A372-D90585B4B6EE}"/>
    <dgm:cxn modelId="{BF4E6414-653D-4B9F-96FE-3122487FB094}" type="presOf" srcId="{5011670B-B665-43FC-8B02-C557A992C45D}" destId="{95E1FF73-7910-4391-A9D4-29D5ED525123}" srcOrd="0" destOrd="0" presId="urn:microsoft.com/office/officeart/2005/8/layout/chevron1"/>
    <dgm:cxn modelId="{9558333E-DD48-4A57-8BF1-692548B1F91B}" type="presOf" srcId="{42147153-A6C2-4177-BA7D-2ACCC2C1B2F7}" destId="{BDD0B0F7-A87C-4B5B-A4C3-4E4BE6EB0FE4}" srcOrd="0" destOrd="0" presId="urn:microsoft.com/office/officeart/2005/8/layout/chevron1"/>
    <dgm:cxn modelId="{13320A26-2689-4D6A-8E15-EC59BA1973A1}" type="presOf" srcId="{A8B05E70-CCF1-4080-8EEE-6873C9D4B630}" destId="{268F2328-4548-422B-9C65-80797E16B241}" srcOrd="0" destOrd="0" presId="urn:microsoft.com/office/officeart/2005/8/layout/chevron1"/>
    <dgm:cxn modelId="{B1CD0BD6-46AE-4226-8CEE-5B90BF9AE73A}" srcId="{44156040-AF98-4F2C-9909-9F2439F6F588}" destId="{5011670B-B665-43FC-8B02-C557A992C45D}" srcOrd="1" destOrd="0" parTransId="{BAB026A1-5E02-4A96-B25D-EDF9E7163E3A}" sibTransId="{C6425A2E-4E5A-418D-B51C-12780F932F86}"/>
    <dgm:cxn modelId="{F47EEA89-73E5-4BE1-A345-D22AFE5BA07D}" type="presOf" srcId="{44156040-AF98-4F2C-9909-9F2439F6F588}" destId="{1C61A9A2-33F2-469B-8AC4-A104A5A98D78}" srcOrd="0" destOrd="0" presId="urn:microsoft.com/office/officeart/2005/8/layout/chevron1"/>
    <dgm:cxn modelId="{C393E049-C589-49B4-8BB6-1DA685F33D86}" type="presOf" srcId="{12E26E22-71B0-4386-A84F-ABF2FF66A99F}" destId="{919A589F-F74A-40C3-BE88-AB8730BCAB04}" srcOrd="0" destOrd="0" presId="urn:microsoft.com/office/officeart/2005/8/layout/chevron1"/>
    <dgm:cxn modelId="{110151DC-6679-4014-A852-45E44A20651F}" type="presParOf" srcId="{1C61A9A2-33F2-469B-8AC4-A104A5A98D78}" destId="{881B8FEC-9D20-4669-BB2E-FA9CEA0BE5A9}" srcOrd="0" destOrd="0" presId="urn:microsoft.com/office/officeart/2005/8/layout/chevron1"/>
    <dgm:cxn modelId="{0D4BFC2B-1A11-472C-91FA-C89EC8490CF9}" type="presParOf" srcId="{1C61A9A2-33F2-469B-8AC4-A104A5A98D78}" destId="{705DFC51-4C30-4A07-9F0C-6EB770961C6F}" srcOrd="1" destOrd="0" presId="urn:microsoft.com/office/officeart/2005/8/layout/chevron1"/>
    <dgm:cxn modelId="{90C561C7-C19F-4F99-BBE8-603CF276B4C6}" type="presParOf" srcId="{1C61A9A2-33F2-469B-8AC4-A104A5A98D78}" destId="{95E1FF73-7910-4391-A9D4-29D5ED525123}" srcOrd="2" destOrd="0" presId="urn:microsoft.com/office/officeart/2005/8/layout/chevron1"/>
    <dgm:cxn modelId="{886AE67B-55CE-48C0-B82F-D3FF68B86A3C}" type="presParOf" srcId="{1C61A9A2-33F2-469B-8AC4-A104A5A98D78}" destId="{9BF170A2-C318-4A50-BA14-CC5110E9B9A9}" srcOrd="3" destOrd="0" presId="urn:microsoft.com/office/officeart/2005/8/layout/chevron1"/>
    <dgm:cxn modelId="{B4B46BA9-8559-416B-B9F2-EBA0C713233A}" type="presParOf" srcId="{1C61A9A2-33F2-469B-8AC4-A104A5A98D78}" destId="{919A589F-F74A-40C3-BE88-AB8730BCAB04}" srcOrd="4" destOrd="0" presId="urn:microsoft.com/office/officeart/2005/8/layout/chevron1"/>
    <dgm:cxn modelId="{9BA1702F-A131-4BA9-AD85-700CA3943BAA}" type="presParOf" srcId="{1C61A9A2-33F2-469B-8AC4-A104A5A98D78}" destId="{01C6BCDE-530E-4D03-9CF5-9AB36CDC1FE1}" srcOrd="5" destOrd="0" presId="urn:microsoft.com/office/officeart/2005/8/layout/chevron1"/>
    <dgm:cxn modelId="{351F7F50-50A8-41D9-A785-6462332740D1}" type="presParOf" srcId="{1C61A9A2-33F2-469B-8AC4-A104A5A98D78}" destId="{268F2328-4548-422B-9C65-80797E16B241}" srcOrd="6" destOrd="0" presId="urn:microsoft.com/office/officeart/2005/8/layout/chevron1"/>
    <dgm:cxn modelId="{881EC8D8-2786-4A7C-A634-6C34B64BDDFC}" type="presParOf" srcId="{1C61A9A2-33F2-469B-8AC4-A104A5A98D78}" destId="{8CB78EC1-7B74-4B6E-94C6-5F808A049A1F}" srcOrd="7" destOrd="0" presId="urn:microsoft.com/office/officeart/2005/8/layout/chevron1"/>
    <dgm:cxn modelId="{82CDC1B8-006A-40BE-A231-D8D14378912B}" type="presParOf" srcId="{1C61A9A2-33F2-469B-8AC4-A104A5A98D78}" destId="{BDD0B0F7-A87C-4B5B-A4C3-4E4BE6EB0FE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156040-AF98-4F2C-9909-9F2439F6F588}" type="doc">
      <dgm:prSet loTypeId="urn:microsoft.com/office/officeart/2005/8/layout/chevron1" loCatId="process" qsTypeId="urn:microsoft.com/office/officeart/2005/8/quickstyle/simple5" qsCatId="simple" csTypeId="urn:microsoft.com/office/officeart/2005/8/colors/colorful1" csCatId="colorful" phldr="1"/>
      <dgm:spPr/>
    </dgm:pt>
    <dgm:pt modelId="{74020AF3-C700-4606-8917-C6A353D7963A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土浦市　　基本データ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87D99D21-0B4A-4259-89FB-0E5941CB535C}" type="parTrans" cxnId="{B0E2386F-A443-4201-8130-FB9CC25AA154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6CFF1BD9-AE1F-4488-8B72-01186EADA6FF}" type="sibTrans" cxnId="{B0E2386F-A443-4201-8130-FB9CC25AA154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12E26E22-71B0-4386-A84F-ABF2FF66A99F}">
      <dgm:prSet phldrT="[テキスト]"/>
      <dgm:spPr/>
      <dgm:t>
        <a:bodyPr lIns="0" rIns="0"/>
        <a:lstStyle/>
        <a:p>
          <a:r>
            <a:rPr kumimoji="1" lang="ja-JP" altLang="en-US" b="1">
              <a:latin typeface="+mn-ea"/>
              <a:ea typeface="+mn-ea"/>
              <a:cs typeface="Meiryo UI" panose="020B0604030504040204" pitchFamily="50" charset="-128"/>
            </a:rPr>
            <a:t>分野別</a:t>
          </a:r>
          <a:r>
            <a:rPr kumimoji="1" lang="en-US" altLang="ja-JP" b="1">
              <a:latin typeface="+mn-ea"/>
              <a:ea typeface="+mn-ea"/>
              <a:cs typeface="Meiryo UI" panose="020B0604030504040204" pitchFamily="50" charset="-128"/>
            </a:rPr>
            <a:t/>
          </a:r>
          <a:br>
            <a:rPr kumimoji="1" lang="en-US" altLang="ja-JP" b="1">
              <a:latin typeface="+mn-ea"/>
              <a:ea typeface="+mn-ea"/>
              <a:cs typeface="Meiryo UI" panose="020B0604030504040204" pitchFamily="50" charset="-128"/>
            </a:rPr>
          </a:br>
          <a:r>
            <a:rPr kumimoji="1" lang="ja-JP" altLang="en-US" b="1">
              <a:latin typeface="+mn-ea"/>
              <a:ea typeface="+mn-ea"/>
              <a:cs typeface="Meiryo UI" panose="020B0604030504040204" pitchFamily="50" charset="-128"/>
            </a:rPr>
            <a:t>の現状</a:t>
          </a:r>
          <a:endParaRPr kumimoji="1" lang="ja-JP" b="1" dirty="0">
            <a:latin typeface="+mn-ea"/>
            <a:ea typeface="+mn-ea"/>
            <a:cs typeface="Meiryo UI" panose="020B0604030504040204" pitchFamily="50" charset="-128"/>
          </a:endParaRPr>
        </a:p>
      </dgm:t>
    </dgm:pt>
    <dgm:pt modelId="{3A6CB3CB-0F71-4CA8-93AA-0E3E3D59D313}" type="parTrans" cxnId="{937639B3-2352-48E4-A96B-F63DF2119D92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E1826C46-15A2-4345-B986-53D05F21F155}" type="sibTrans" cxnId="{937639B3-2352-48E4-A96B-F63DF2119D92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A8B05E70-CCF1-4080-8EEE-6873C9D4B630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土浦の　　強みと弱み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11D1F3D3-0002-4131-9F84-22FBF8692DA9}" type="parTrans" cxnId="{B8B909D0-D4F6-48D4-81DA-A58F34AE3646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B6438016-7365-4FC0-A372-D90585B4B6EE}" type="sibTrans" cxnId="{B8B909D0-D4F6-48D4-81DA-A58F34AE3646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42147153-A6C2-4177-BA7D-2ACCC2C1B2F7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解決への　道筋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C6F68745-4C20-4204-96A6-585691399C14}" type="parTrans" cxnId="{777DC3C6-D336-4C94-A624-E5582A07ECAA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0C6B132F-0347-46BA-86A4-3FAFB6676411}" type="sibTrans" cxnId="{777DC3C6-D336-4C94-A624-E5582A07ECAA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5011670B-B665-43FC-8B02-C557A992C45D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地区別　　の現状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BAB026A1-5E02-4A96-B25D-EDF9E7163E3A}" type="parTrans" cxnId="{B1CD0BD6-46AE-4226-8CEE-5B90BF9AE73A}">
      <dgm:prSet/>
      <dgm:spPr/>
      <dgm:t>
        <a:bodyPr/>
        <a:lstStyle/>
        <a:p>
          <a:endParaRPr kumimoji="1" lang="ja-JP" altLang="en-US"/>
        </a:p>
      </dgm:t>
    </dgm:pt>
    <dgm:pt modelId="{C6425A2E-4E5A-418D-B51C-12780F932F86}" type="sibTrans" cxnId="{B1CD0BD6-46AE-4226-8CEE-5B90BF9AE73A}">
      <dgm:prSet/>
      <dgm:spPr/>
      <dgm:t>
        <a:bodyPr/>
        <a:lstStyle/>
        <a:p>
          <a:endParaRPr kumimoji="1" lang="ja-JP" altLang="en-US"/>
        </a:p>
      </dgm:t>
    </dgm:pt>
    <dgm:pt modelId="{1C61A9A2-33F2-469B-8AC4-A104A5A98D78}" type="pres">
      <dgm:prSet presAssocID="{44156040-AF98-4F2C-9909-9F2439F6F588}" presName="Name0" presStyleCnt="0">
        <dgm:presLayoutVars>
          <dgm:dir/>
          <dgm:animLvl val="lvl"/>
          <dgm:resizeHandles val="exact"/>
        </dgm:presLayoutVars>
      </dgm:prSet>
      <dgm:spPr/>
    </dgm:pt>
    <dgm:pt modelId="{881B8FEC-9D20-4669-BB2E-FA9CEA0BE5A9}" type="pres">
      <dgm:prSet presAssocID="{74020AF3-C700-4606-8917-C6A353D7963A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05DFC51-4C30-4A07-9F0C-6EB770961C6F}" type="pres">
      <dgm:prSet presAssocID="{6CFF1BD9-AE1F-4488-8B72-01186EADA6FF}" presName="parTxOnlySpace" presStyleCnt="0"/>
      <dgm:spPr/>
    </dgm:pt>
    <dgm:pt modelId="{95E1FF73-7910-4391-A9D4-29D5ED525123}" type="pres">
      <dgm:prSet presAssocID="{5011670B-B665-43FC-8B02-C557A992C45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BF170A2-C318-4A50-BA14-CC5110E9B9A9}" type="pres">
      <dgm:prSet presAssocID="{C6425A2E-4E5A-418D-B51C-12780F932F86}" presName="parTxOnlySpace" presStyleCnt="0"/>
      <dgm:spPr/>
    </dgm:pt>
    <dgm:pt modelId="{919A589F-F74A-40C3-BE88-AB8730BCAB04}" type="pres">
      <dgm:prSet presAssocID="{12E26E22-71B0-4386-A84F-ABF2FF66A99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1C6BCDE-530E-4D03-9CF5-9AB36CDC1FE1}" type="pres">
      <dgm:prSet presAssocID="{E1826C46-15A2-4345-B986-53D05F21F155}" presName="parTxOnlySpace" presStyleCnt="0"/>
      <dgm:spPr/>
    </dgm:pt>
    <dgm:pt modelId="{268F2328-4548-422B-9C65-80797E16B241}" type="pres">
      <dgm:prSet presAssocID="{A8B05E70-CCF1-4080-8EEE-6873C9D4B63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CB78EC1-7B74-4B6E-94C6-5F808A049A1F}" type="pres">
      <dgm:prSet presAssocID="{B6438016-7365-4FC0-A372-D90585B4B6EE}" presName="parTxOnlySpace" presStyleCnt="0"/>
      <dgm:spPr/>
    </dgm:pt>
    <dgm:pt modelId="{BDD0B0F7-A87C-4B5B-A4C3-4E4BE6EB0FE4}" type="pres">
      <dgm:prSet presAssocID="{42147153-A6C2-4177-BA7D-2ACCC2C1B2F7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77DC3C6-D336-4C94-A624-E5582A07ECAA}" srcId="{44156040-AF98-4F2C-9909-9F2439F6F588}" destId="{42147153-A6C2-4177-BA7D-2ACCC2C1B2F7}" srcOrd="4" destOrd="0" parTransId="{C6F68745-4C20-4204-96A6-585691399C14}" sibTransId="{0C6B132F-0347-46BA-86A4-3FAFB6676411}"/>
    <dgm:cxn modelId="{23A7D9DD-4CEE-4A00-8478-99BB168897BD}" type="presOf" srcId="{42147153-A6C2-4177-BA7D-2ACCC2C1B2F7}" destId="{BDD0B0F7-A87C-4B5B-A4C3-4E4BE6EB0FE4}" srcOrd="0" destOrd="0" presId="urn:microsoft.com/office/officeart/2005/8/layout/chevron1"/>
    <dgm:cxn modelId="{937639B3-2352-48E4-A96B-F63DF2119D92}" srcId="{44156040-AF98-4F2C-9909-9F2439F6F588}" destId="{12E26E22-71B0-4386-A84F-ABF2FF66A99F}" srcOrd="2" destOrd="0" parTransId="{3A6CB3CB-0F71-4CA8-93AA-0E3E3D59D313}" sibTransId="{E1826C46-15A2-4345-B986-53D05F21F155}"/>
    <dgm:cxn modelId="{6B26273B-6E95-4365-8AB6-3169B770CC51}" type="presOf" srcId="{5011670B-B665-43FC-8B02-C557A992C45D}" destId="{95E1FF73-7910-4391-A9D4-29D5ED525123}" srcOrd="0" destOrd="0" presId="urn:microsoft.com/office/officeart/2005/8/layout/chevron1"/>
    <dgm:cxn modelId="{B0E2386F-A443-4201-8130-FB9CC25AA154}" srcId="{44156040-AF98-4F2C-9909-9F2439F6F588}" destId="{74020AF3-C700-4606-8917-C6A353D7963A}" srcOrd="0" destOrd="0" parTransId="{87D99D21-0B4A-4259-89FB-0E5941CB535C}" sibTransId="{6CFF1BD9-AE1F-4488-8B72-01186EADA6FF}"/>
    <dgm:cxn modelId="{A0EDADB0-5D54-45B6-94A0-BC9343F382C2}" type="presOf" srcId="{74020AF3-C700-4606-8917-C6A353D7963A}" destId="{881B8FEC-9D20-4669-BB2E-FA9CEA0BE5A9}" srcOrd="0" destOrd="0" presId="urn:microsoft.com/office/officeart/2005/8/layout/chevron1"/>
    <dgm:cxn modelId="{B8B909D0-D4F6-48D4-81DA-A58F34AE3646}" srcId="{44156040-AF98-4F2C-9909-9F2439F6F588}" destId="{A8B05E70-CCF1-4080-8EEE-6873C9D4B630}" srcOrd="3" destOrd="0" parTransId="{11D1F3D3-0002-4131-9F84-22FBF8692DA9}" sibTransId="{B6438016-7365-4FC0-A372-D90585B4B6EE}"/>
    <dgm:cxn modelId="{14F1B58E-6ECF-496B-86E1-525FDEB0643B}" type="presOf" srcId="{12E26E22-71B0-4386-A84F-ABF2FF66A99F}" destId="{919A589F-F74A-40C3-BE88-AB8730BCAB04}" srcOrd="0" destOrd="0" presId="urn:microsoft.com/office/officeart/2005/8/layout/chevron1"/>
    <dgm:cxn modelId="{B1CD0BD6-46AE-4226-8CEE-5B90BF9AE73A}" srcId="{44156040-AF98-4F2C-9909-9F2439F6F588}" destId="{5011670B-B665-43FC-8B02-C557A992C45D}" srcOrd="1" destOrd="0" parTransId="{BAB026A1-5E02-4A96-B25D-EDF9E7163E3A}" sibTransId="{C6425A2E-4E5A-418D-B51C-12780F932F86}"/>
    <dgm:cxn modelId="{22799574-AD8D-4C2D-8CAA-2CEA369975A7}" type="presOf" srcId="{44156040-AF98-4F2C-9909-9F2439F6F588}" destId="{1C61A9A2-33F2-469B-8AC4-A104A5A98D78}" srcOrd="0" destOrd="0" presId="urn:microsoft.com/office/officeart/2005/8/layout/chevron1"/>
    <dgm:cxn modelId="{C91E8C83-07FA-4B74-A171-00697D60BDB9}" type="presOf" srcId="{A8B05E70-CCF1-4080-8EEE-6873C9D4B630}" destId="{268F2328-4548-422B-9C65-80797E16B241}" srcOrd="0" destOrd="0" presId="urn:microsoft.com/office/officeart/2005/8/layout/chevron1"/>
    <dgm:cxn modelId="{DBAE8BEF-02F1-40FE-8B4A-2821A3DCB7D9}" type="presParOf" srcId="{1C61A9A2-33F2-469B-8AC4-A104A5A98D78}" destId="{881B8FEC-9D20-4669-BB2E-FA9CEA0BE5A9}" srcOrd="0" destOrd="0" presId="urn:microsoft.com/office/officeart/2005/8/layout/chevron1"/>
    <dgm:cxn modelId="{FA8DBBE7-7832-4070-BD6B-AE7BA5DB86B4}" type="presParOf" srcId="{1C61A9A2-33F2-469B-8AC4-A104A5A98D78}" destId="{705DFC51-4C30-4A07-9F0C-6EB770961C6F}" srcOrd="1" destOrd="0" presId="urn:microsoft.com/office/officeart/2005/8/layout/chevron1"/>
    <dgm:cxn modelId="{941EEFC4-7EEE-4CA6-AA8E-E0BDB2939F31}" type="presParOf" srcId="{1C61A9A2-33F2-469B-8AC4-A104A5A98D78}" destId="{95E1FF73-7910-4391-A9D4-29D5ED525123}" srcOrd="2" destOrd="0" presId="urn:microsoft.com/office/officeart/2005/8/layout/chevron1"/>
    <dgm:cxn modelId="{5FA3C019-7EEB-4B7E-B9DC-9B807B94C896}" type="presParOf" srcId="{1C61A9A2-33F2-469B-8AC4-A104A5A98D78}" destId="{9BF170A2-C318-4A50-BA14-CC5110E9B9A9}" srcOrd="3" destOrd="0" presId="urn:microsoft.com/office/officeart/2005/8/layout/chevron1"/>
    <dgm:cxn modelId="{FD2A5E8C-EFC1-467E-98DA-2922E2CB01EB}" type="presParOf" srcId="{1C61A9A2-33F2-469B-8AC4-A104A5A98D78}" destId="{919A589F-F74A-40C3-BE88-AB8730BCAB04}" srcOrd="4" destOrd="0" presId="urn:microsoft.com/office/officeart/2005/8/layout/chevron1"/>
    <dgm:cxn modelId="{1B85BA15-218F-41BF-AC47-1672AC8E9525}" type="presParOf" srcId="{1C61A9A2-33F2-469B-8AC4-A104A5A98D78}" destId="{01C6BCDE-530E-4D03-9CF5-9AB36CDC1FE1}" srcOrd="5" destOrd="0" presId="urn:microsoft.com/office/officeart/2005/8/layout/chevron1"/>
    <dgm:cxn modelId="{C427720E-4BB6-4392-BD9D-204D64168252}" type="presParOf" srcId="{1C61A9A2-33F2-469B-8AC4-A104A5A98D78}" destId="{268F2328-4548-422B-9C65-80797E16B241}" srcOrd="6" destOrd="0" presId="urn:microsoft.com/office/officeart/2005/8/layout/chevron1"/>
    <dgm:cxn modelId="{8BD74795-3992-4246-80FC-FD94EA558905}" type="presParOf" srcId="{1C61A9A2-33F2-469B-8AC4-A104A5A98D78}" destId="{8CB78EC1-7B74-4B6E-94C6-5F808A049A1F}" srcOrd="7" destOrd="0" presId="urn:microsoft.com/office/officeart/2005/8/layout/chevron1"/>
    <dgm:cxn modelId="{73FD25AA-3FB2-4267-ADB6-04751C64EEA0}" type="presParOf" srcId="{1C61A9A2-33F2-469B-8AC4-A104A5A98D78}" destId="{BDD0B0F7-A87C-4B5B-A4C3-4E4BE6EB0FE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4156040-AF98-4F2C-9909-9F2439F6F588}" type="doc">
      <dgm:prSet loTypeId="urn:microsoft.com/office/officeart/2005/8/layout/chevron1" loCatId="process" qsTypeId="urn:microsoft.com/office/officeart/2005/8/quickstyle/simple5" qsCatId="simple" csTypeId="urn:microsoft.com/office/officeart/2005/8/colors/colorful1" csCatId="colorful" phldr="1"/>
      <dgm:spPr/>
    </dgm:pt>
    <dgm:pt modelId="{74020AF3-C700-4606-8917-C6A353D7963A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土浦市　　基本データ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87D99D21-0B4A-4259-89FB-0E5941CB535C}" type="parTrans" cxnId="{B0E2386F-A443-4201-8130-FB9CC25AA154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6CFF1BD9-AE1F-4488-8B72-01186EADA6FF}" type="sibTrans" cxnId="{B0E2386F-A443-4201-8130-FB9CC25AA154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12E26E22-71B0-4386-A84F-ABF2FF66A99F}">
      <dgm:prSet phldrT="[テキスト]"/>
      <dgm:spPr>
        <a:solidFill>
          <a:schemeClr val="bg1"/>
        </a:solidFill>
      </dgm:spPr>
      <dgm:t>
        <a:bodyPr lIns="0" rIns="0"/>
        <a:lstStyle/>
        <a:p>
          <a:r>
            <a:rPr kumimoji="1" lang="ja-JP" altLang="en-US" b="1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分野別</a:t>
          </a:r>
          <a:r>
            <a:rPr kumimoji="1" lang="en-US" altLang="ja-JP" b="1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/>
          </a:r>
          <a:br>
            <a:rPr kumimoji="1" lang="en-US" altLang="ja-JP" b="1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</a:br>
          <a:r>
            <a:rPr kumimoji="1" lang="ja-JP" altLang="en-US" b="1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の現状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3A6CB3CB-0F71-4CA8-93AA-0E3E3D59D313}" type="parTrans" cxnId="{937639B3-2352-48E4-A96B-F63DF2119D92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E1826C46-15A2-4345-B986-53D05F21F155}" type="sibTrans" cxnId="{937639B3-2352-48E4-A96B-F63DF2119D92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A8B05E70-CCF1-4080-8EEE-6873C9D4B630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土浦の　　強みと弱み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11D1F3D3-0002-4131-9F84-22FBF8692DA9}" type="parTrans" cxnId="{B8B909D0-D4F6-48D4-81DA-A58F34AE3646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B6438016-7365-4FC0-A372-D90585B4B6EE}" type="sibTrans" cxnId="{B8B909D0-D4F6-48D4-81DA-A58F34AE3646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42147153-A6C2-4177-BA7D-2ACCC2C1B2F7}">
      <dgm:prSet phldrT="[テキスト]"/>
      <dgm:spPr/>
      <dgm:t>
        <a:bodyPr/>
        <a:lstStyle/>
        <a:p>
          <a:r>
            <a:rPr kumimoji="1" lang="ja-JP" altLang="en-US" b="1">
              <a:latin typeface="+mn-ea"/>
              <a:ea typeface="+mn-ea"/>
              <a:cs typeface="Meiryo UI" panose="020B0604030504040204" pitchFamily="50" charset="-128"/>
            </a:rPr>
            <a:t>解決への　道筋</a:t>
          </a:r>
          <a:endParaRPr kumimoji="1" lang="ja-JP" b="1" dirty="0">
            <a:latin typeface="+mn-ea"/>
            <a:ea typeface="+mn-ea"/>
            <a:cs typeface="Meiryo UI" panose="020B0604030504040204" pitchFamily="50" charset="-128"/>
          </a:endParaRPr>
        </a:p>
      </dgm:t>
    </dgm:pt>
    <dgm:pt modelId="{C6F68745-4C20-4204-96A6-585691399C14}" type="parTrans" cxnId="{777DC3C6-D336-4C94-A624-E5582A07ECAA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0C6B132F-0347-46BA-86A4-3FAFB6676411}" type="sibTrans" cxnId="{777DC3C6-D336-4C94-A624-E5582A07ECAA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5011670B-B665-43FC-8B02-C557A992C45D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地区別　　の現状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BAB026A1-5E02-4A96-B25D-EDF9E7163E3A}" type="parTrans" cxnId="{B1CD0BD6-46AE-4226-8CEE-5B90BF9AE73A}">
      <dgm:prSet/>
      <dgm:spPr/>
      <dgm:t>
        <a:bodyPr/>
        <a:lstStyle/>
        <a:p>
          <a:endParaRPr kumimoji="1" lang="ja-JP" altLang="en-US"/>
        </a:p>
      </dgm:t>
    </dgm:pt>
    <dgm:pt modelId="{C6425A2E-4E5A-418D-B51C-12780F932F86}" type="sibTrans" cxnId="{B1CD0BD6-46AE-4226-8CEE-5B90BF9AE73A}">
      <dgm:prSet/>
      <dgm:spPr/>
      <dgm:t>
        <a:bodyPr/>
        <a:lstStyle/>
        <a:p>
          <a:endParaRPr kumimoji="1" lang="ja-JP" altLang="en-US"/>
        </a:p>
      </dgm:t>
    </dgm:pt>
    <dgm:pt modelId="{1C61A9A2-33F2-469B-8AC4-A104A5A98D78}" type="pres">
      <dgm:prSet presAssocID="{44156040-AF98-4F2C-9909-9F2439F6F588}" presName="Name0" presStyleCnt="0">
        <dgm:presLayoutVars>
          <dgm:dir/>
          <dgm:animLvl val="lvl"/>
          <dgm:resizeHandles val="exact"/>
        </dgm:presLayoutVars>
      </dgm:prSet>
      <dgm:spPr/>
    </dgm:pt>
    <dgm:pt modelId="{881B8FEC-9D20-4669-BB2E-FA9CEA0BE5A9}" type="pres">
      <dgm:prSet presAssocID="{74020AF3-C700-4606-8917-C6A353D7963A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05DFC51-4C30-4A07-9F0C-6EB770961C6F}" type="pres">
      <dgm:prSet presAssocID="{6CFF1BD9-AE1F-4488-8B72-01186EADA6FF}" presName="parTxOnlySpace" presStyleCnt="0"/>
      <dgm:spPr/>
    </dgm:pt>
    <dgm:pt modelId="{95E1FF73-7910-4391-A9D4-29D5ED525123}" type="pres">
      <dgm:prSet presAssocID="{5011670B-B665-43FC-8B02-C557A992C45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BF170A2-C318-4A50-BA14-CC5110E9B9A9}" type="pres">
      <dgm:prSet presAssocID="{C6425A2E-4E5A-418D-B51C-12780F932F86}" presName="parTxOnlySpace" presStyleCnt="0"/>
      <dgm:spPr/>
    </dgm:pt>
    <dgm:pt modelId="{919A589F-F74A-40C3-BE88-AB8730BCAB04}" type="pres">
      <dgm:prSet presAssocID="{12E26E22-71B0-4386-A84F-ABF2FF66A99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1C6BCDE-530E-4D03-9CF5-9AB36CDC1FE1}" type="pres">
      <dgm:prSet presAssocID="{E1826C46-15A2-4345-B986-53D05F21F155}" presName="parTxOnlySpace" presStyleCnt="0"/>
      <dgm:spPr/>
    </dgm:pt>
    <dgm:pt modelId="{268F2328-4548-422B-9C65-80797E16B241}" type="pres">
      <dgm:prSet presAssocID="{A8B05E70-CCF1-4080-8EEE-6873C9D4B63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CB78EC1-7B74-4B6E-94C6-5F808A049A1F}" type="pres">
      <dgm:prSet presAssocID="{B6438016-7365-4FC0-A372-D90585B4B6EE}" presName="parTxOnlySpace" presStyleCnt="0"/>
      <dgm:spPr/>
    </dgm:pt>
    <dgm:pt modelId="{BDD0B0F7-A87C-4B5B-A4C3-4E4BE6EB0FE4}" type="pres">
      <dgm:prSet presAssocID="{42147153-A6C2-4177-BA7D-2ACCC2C1B2F7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77DC3C6-D336-4C94-A624-E5582A07ECAA}" srcId="{44156040-AF98-4F2C-9909-9F2439F6F588}" destId="{42147153-A6C2-4177-BA7D-2ACCC2C1B2F7}" srcOrd="4" destOrd="0" parTransId="{C6F68745-4C20-4204-96A6-585691399C14}" sibTransId="{0C6B132F-0347-46BA-86A4-3FAFB6676411}"/>
    <dgm:cxn modelId="{E1DCC1E8-ED80-4DDA-99A6-B6B3EB3A0D79}" type="presOf" srcId="{5011670B-B665-43FC-8B02-C557A992C45D}" destId="{95E1FF73-7910-4391-A9D4-29D5ED525123}" srcOrd="0" destOrd="0" presId="urn:microsoft.com/office/officeart/2005/8/layout/chevron1"/>
    <dgm:cxn modelId="{97E6BD98-C09A-45E2-8349-0FE6B766FD28}" type="presOf" srcId="{44156040-AF98-4F2C-9909-9F2439F6F588}" destId="{1C61A9A2-33F2-469B-8AC4-A104A5A98D78}" srcOrd="0" destOrd="0" presId="urn:microsoft.com/office/officeart/2005/8/layout/chevron1"/>
    <dgm:cxn modelId="{937639B3-2352-48E4-A96B-F63DF2119D92}" srcId="{44156040-AF98-4F2C-9909-9F2439F6F588}" destId="{12E26E22-71B0-4386-A84F-ABF2FF66A99F}" srcOrd="2" destOrd="0" parTransId="{3A6CB3CB-0F71-4CA8-93AA-0E3E3D59D313}" sibTransId="{E1826C46-15A2-4345-B986-53D05F21F155}"/>
    <dgm:cxn modelId="{B0E2386F-A443-4201-8130-FB9CC25AA154}" srcId="{44156040-AF98-4F2C-9909-9F2439F6F588}" destId="{74020AF3-C700-4606-8917-C6A353D7963A}" srcOrd="0" destOrd="0" parTransId="{87D99D21-0B4A-4259-89FB-0E5941CB535C}" sibTransId="{6CFF1BD9-AE1F-4488-8B72-01186EADA6FF}"/>
    <dgm:cxn modelId="{625B9456-C88E-46FB-923F-6281DF270B5F}" type="presOf" srcId="{74020AF3-C700-4606-8917-C6A353D7963A}" destId="{881B8FEC-9D20-4669-BB2E-FA9CEA0BE5A9}" srcOrd="0" destOrd="0" presId="urn:microsoft.com/office/officeart/2005/8/layout/chevron1"/>
    <dgm:cxn modelId="{B8B909D0-D4F6-48D4-81DA-A58F34AE3646}" srcId="{44156040-AF98-4F2C-9909-9F2439F6F588}" destId="{A8B05E70-CCF1-4080-8EEE-6873C9D4B630}" srcOrd="3" destOrd="0" parTransId="{11D1F3D3-0002-4131-9F84-22FBF8692DA9}" sibTransId="{B6438016-7365-4FC0-A372-D90585B4B6EE}"/>
    <dgm:cxn modelId="{A3D63EA1-E3D2-4067-93C7-418C4B8ACEF8}" type="presOf" srcId="{A8B05E70-CCF1-4080-8EEE-6873C9D4B630}" destId="{268F2328-4548-422B-9C65-80797E16B241}" srcOrd="0" destOrd="0" presId="urn:microsoft.com/office/officeart/2005/8/layout/chevron1"/>
    <dgm:cxn modelId="{B1CD0BD6-46AE-4226-8CEE-5B90BF9AE73A}" srcId="{44156040-AF98-4F2C-9909-9F2439F6F588}" destId="{5011670B-B665-43FC-8B02-C557A992C45D}" srcOrd="1" destOrd="0" parTransId="{BAB026A1-5E02-4A96-B25D-EDF9E7163E3A}" sibTransId="{C6425A2E-4E5A-418D-B51C-12780F932F86}"/>
    <dgm:cxn modelId="{F61CAC7D-DFB7-48D4-8CE6-28069A8DC086}" type="presOf" srcId="{12E26E22-71B0-4386-A84F-ABF2FF66A99F}" destId="{919A589F-F74A-40C3-BE88-AB8730BCAB04}" srcOrd="0" destOrd="0" presId="urn:microsoft.com/office/officeart/2005/8/layout/chevron1"/>
    <dgm:cxn modelId="{20C4CA04-7B97-438E-92C7-5CB10F8D8A7A}" type="presOf" srcId="{42147153-A6C2-4177-BA7D-2ACCC2C1B2F7}" destId="{BDD0B0F7-A87C-4B5B-A4C3-4E4BE6EB0FE4}" srcOrd="0" destOrd="0" presId="urn:microsoft.com/office/officeart/2005/8/layout/chevron1"/>
    <dgm:cxn modelId="{9F2AAF66-437A-4B91-96EA-B08B67F22964}" type="presParOf" srcId="{1C61A9A2-33F2-469B-8AC4-A104A5A98D78}" destId="{881B8FEC-9D20-4669-BB2E-FA9CEA0BE5A9}" srcOrd="0" destOrd="0" presId="urn:microsoft.com/office/officeart/2005/8/layout/chevron1"/>
    <dgm:cxn modelId="{A00BE80E-9AE6-483A-AB2C-A910B323E79E}" type="presParOf" srcId="{1C61A9A2-33F2-469B-8AC4-A104A5A98D78}" destId="{705DFC51-4C30-4A07-9F0C-6EB770961C6F}" srcOrd="1" destOrd="0" presId="urn:microsoft.com/office/officeart/2005/8/layout/chevron1"/>
    <dgm:cxn modelId="{D8F5342D-53AF-45B1-9D63-5B5DEBDC3B5E}" type="presParOf" srcId="{1C61A9A2-33F2-469B-8AC4-A104A5A98D78}" destId="{95E1FF73-7910-4391-A9D4-29D5ED525123}" srcOrd="2" destOrd="0" presId="urn:microsoft.com/office/officeart/2005/8/layout/chevron1"/>
    <dgm:cxn modelId="{767E56EC-D934-49D8-AB86-9C69B0DD48CE}" type="presParOf" srcId="{1C61A9A2-33F2-469B-8AC4-A104A5A98D78}" destId="{9BF170A2-C318-4A50-BA14-CC5110E9B9A9}" srcOrd="3" destOrd="0" presId="urn:microsoft.com/office/officeart/2005/8/layout/chevron1"/>
    <dgm:cxn modelId="{606CBAE9-6EC2-45E5-86A0-CED529476805}" type="presParOf" srcId="{1C61A9A2-33F2-469B-8AC4-A104A5A98D78}" destId="{919A589F-F74A-40C3-BE88-AB8730BCAB04}" srcOrd="4" destOrd="0" presId="urn:microsoft.com/office/officeart/2005/8/layout/chevron1"/>
    <dgm:cxn modelId="{996E462D-E85F-4FB6-8948-914571DDE388}" type="presParOf" srcId="{1C61A9A2-33F2-469B-8AC4-A104A5A98D78}" destId="{01C6BCDE-530E-4D03-9CF5-9AB36CDC1FE1}" srcOrd="5" destOrd="0" presId="urn:microsoft.com/office/officeart/2005/8/layout/chevron1"/>
    <dgm:cxn modelId="{45F8C7F9-D51F-4DA1-8010-E3F0DFFEC2F2}" type="presParOf" srcId="{1C61A9A2-33F2-469B-8AC4-A104A5A98D78}" destId="{268F2328-4548-422B-9C65-80797E16B241}" srcOrd="6" destOrd="0" presId="urn:microsoft.com/office/officeart/2005/8/layout/chevron1"/>
    <dgm:cxn modelId="{8DD30E40-462F-4038-AF83-C89A3591FD4C}" type="presParOf" srcId="{1C61A9A2-33F2-469B-8AC4-A104A5A98D78}" destId="{8CB78EC1-7B74-4B6E-94C6-5F808A049A1F}" srcOrd="7" destOrd="0" presId="urn:microsoft.com/office/officeart/2005/8/layout/chevron1"/>
    <dgm:cxn modelId="{EC377C54-7EC2-4DEA-8CFB-7BAB9802DB79}" type="presParOf" srcId="{1C61A9A2-33F2-469B-8AC4-A104A5A98D78}" destId="{BDD0B0F7-A87C-4B5B-A4C3-4E4BE6EB0FE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156040-AF98-4F2C-9909-9F2439F6F588}" type="doc">
      <dgm:prSet loTypeId="urn:microsoft.com/office/officeart/2005/8/layout/chevron1" loCatId="process" qsTypeId="urn:microsoft.com/office/officeart/2005/8/quickstyle/simple5" qsCatId="simple" csTypeId="urn:microsoft.com/office/officeart/2005/8/colors/colorful1" csCatId="colorful" phldr="1"/>
      <dgm:spPr/>
    </dgm:pt>
    <dgm:pt modelId="{74020AF3-C700-4606-8917-C6A353D7963A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土浦市　　基本データ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87D99D21-0B4A-4259-89FB-0E5941CB535C}" type="parTrans" cxnId="{B0E2386F-A443-4201-8130-FB9CC25AA154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6CFF1BD9-AE1F-4488-8B72-01186EADA6FF}" type="sibTrans" cxnId="{B0E2386F-A443-4201-8130-FB9CC25AA154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12E26E22-71B0-4386-A84F-ABF2FF66A99F}">
      <dgm:prSet phldrT="[テキスト]"/>
      <dgm:spPr/>
      <dgm:t>
        <a:bodyPr lIns="0" rIns="0"/>
        <a:lstStyle/>
        <a:p>
          <a:r>
            <a:rPr kumimoji="1" lang="ja-JP" altLang="en-US" b="1">
              <a:latin typeface="+mn-ea"/>
              <a:ea typeface="+mn-ea"/>
              <a:cs typeface="Meiryo UI" panose="020B0604030504040204" pitchFamily="50" charset="-128"/>
            </a:rPr>
            <a:t>分野別</a:t>
          </a:r>
          <a:r>
            <a:rPr kumimoji="1" lang="en-US" altLang="ja-JP" b="1">
              <a:latin typeface="+mn-ea"/>
              <a:ea typeface="+mn-ea"/>
              <a:cs typeface="Meiryo UI" panose="020B0604030504040204" pitchFamily="50" charset="-128"/>
            </a:rPr>
            <a:t/>
          </a:r>
          <a:br>
            <a:rPr kumimoji="1" lang="en-US" altLang="ja-JP" b="1">
              <a:latin typeface="+mn-ea"/>
              <a:ea typeface="+mn-ea"/>
              <a:cs typeface="Meiryo UI" panose="020B0604030504040204" pitchFamily="50" charset="-128"/>
            </a:rPr>
          </a:br>
          <a:r>
            <a:rPr kumimoji="1" lang="ja-JP" altLang="en-US" b="1">
              <a:latin typeface="+mn-ea"/>
              <a:ea typeface="+mn-ea"/>
              <a:cs typeface="Meiryo UI" panose="020B0604030504040204" pitchFamily="50" charset="-128"/>
            </a:rPr>
            <a:t>の現状</a:t>
          </a:r>
          <a:endParaRPr kumimoji="1" lang="ja-JP" b="1" dirty="0">
            <a:latin typeface="+mn-ea"/>
            <a:ea typeface="+mn-ea"/>
            <a:cs typeface="Meiryo UI" panose="020B0604030504040204" pitchFamily="50" charset="-128"/>
          </a:endParaRPr>
        </a:p>
      </dgm:t>
    </dgm:pt>
    <dgm:pt modelId="{3A6CB3CB-0F71-4CA8-93AA-0E3E3D59D313}" type="parTrans" cxnId="{937639B3-2352-48E4-A96B-F63DF2119D92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E1826C46-15A2-4345-B986-53D05F21F155}" type="sibTrans" cxnId="{937639B3-2352-48E4-A96B-F63DF2119D92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A8B05E70-CCF1-4080-8EEE-6873C9D4B630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土浦の　　強みと弱み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11D1F3D3-0002-4131-9F84-22FBF8692DA9}" type="parTrans" cxnId="{B8B909D0-D4F6-48D4-81DA-A58F34AE3646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B6438016-7365-4FC0-A372-D90585B4B6EE}" type="sibTrans" cxnId="{B8B909D0-D4F6-48D4-81DA-A58F34AE3646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42147153-A6C2-4177-BA7D-2ACCC2C1B2F7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解決への　道筋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C6F68745-4C20-4204-96A6-585691399C14}" type="parTrans" cxnId="{777DC3C6-D336-4C94-A624-E5582A07ECAA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0C6B132F-0347-46BA-86A4-3FAFB6676411}" type="sibTrans" cxnId="{777DC3C6-D336-4C94-A624-E5582A07ECAA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5011670B-B665-43FC-8B02-C557A992C45D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地区別　　の現状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BAB026A1-5E02-4A96-B25D-EDF9E7163E3A}" type="parTrans" cxnId="{B1CD0BD6-46AE-4226-8CEE-5B90BF9AE73A}">
      <dgm:prSet/>
      <dgm:spPr/>
      <dgm:t>
        <a:bodyPr/>
        <a:lstStyle/>
        <a:p>
          <a:endParaRPr kumimoji="1" lang="ja-JP" altLang="en-US"/>
        </a:p>
      </dgm:t>
    </dgm:pt>
    <dgm:pt modelId="{C6425A2E-4E5A-418D-B51C-12780F932F86}" type="sibTrans" cxnId="{B1CD0BD6-46AE-4226-8CEE-5B90BF9AE73A}">
      <dgm:prSet/>
      <dgm:spPr/>
      <dgm:t>
        <a:bodyPr/>
        <a:lstStyle/>
        <a:p>
          <a:endParaRPr kumimoji="1" lang="ja-JP" altLang="en-US"/>
        </a:p>
      </dgm:t>
    </dgm:pt>
    <dgm:pt modelId="{1C61A9A2-33F2-469B-8AC4-A104A5A98D78}" type="pres">
      <dgm:prSet presAssocID="{44156040-AF98-4F2C-9909-9F2439F6F588}" presName="Name0" presStyleCnt="0">
        <dgm:presLayoutVars>
          <dgm:dir/>
          <dgm:animLvl val="lvl"/>
          <dgm:resizeHandles val="exact"/>
        </dgm:presLayoutVars>
      </dgm:prSet>
      <dgm:spPr/>
    </dgm:pt>
    <dgm:pt modelId="{881B8FEC-9D20-4669-BB2E-FA9CEA0BE5A9}" type="pres">
      <dgm:prSet presAssocID="{74020AF3-C700-4606-8917-C6A353D7963A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05DFC51-4C30-4A07-9F0C-6EB770961C6F}" type="pres">
      <dgm:prSet presAssocID="{6CFF1BD9-AE1F-4488-8B72-01186EADA6FF}" presName="parTxOnlySpace" presStyleCnt="0"/>
      <dgm:spPr/>
    </dgm:pt>
    <dgm:pt modelId="{95E1FF73-7910-4391-A9D4-29D5ED525123}" type="pres">
      <dgm:prSet presAssocID="{5011670B-B665-43FC-8B02-C557A992C45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BF170A2-C318-4A50-BA14-CC5110E9B9A9}" type="pres">
      <dgm:prSet presAssocID="{C6425A2E-4E5A-418D-B51C-12780F932F86}" presName="parTxOnlySpace" presStyleCnt="0"/>
      <dgm:spPr/>
    </dgm:pt>
    <dgm:pt modelId="{919A589F-F74A-40C3-BE88-AB8730BCAB04}" type="pres">
      <dgm:prSet presAssocID="{12E26E22-71B0-4386-A84F-ABF2FF66A99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1C6BCDE-530E-4D03-9CF5-9AB36CDC1FE1}" type="pres">
      <dgm:prSet presAssocID="{E1826C46-15A2-4345-B986-53D05F21F155}" presName="parTxOnlySpace" presStyleCnt="0"/>
      <dgm:spPr/>
    </dgm:pt>
    <dgm:pt modelId="{268F2328-4548-422B-9C65-80797E16B241}" type="pres">
      <dgm:prSet presAssocID="{A8B05E70-CCF1-4080-8EEE-6873C9D4B63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CB78EC1-7B74-4B6E-94C6-5F808A049A1F}" type="pres">
      <dgm:prSet presAssocID="{B6438016-7365-4FC0-A372-D90585B4B6EE}" presName="parTxOnlySpace" presStyleCnt="0"/>
      <dgm:spPr/>
    </dgm:pt>
    <dgm:pt modelId="{BDD0B0F7-A87C-4B5B-A4C3-4E4BE6EB0FE4}" type="pres">
      <dgm:prSet presAssocID="{42147153-A6C2-4177-BA7D-2ACCC2C1B2F7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77DC3C6-D336-4C94-A624-E5582A07ECAA}" srcId="{44156040-AF98-4F2C-9909-9F2439F6F588}" destId="{42147153-A6C2-4177-BA7D-2ACCC2C1B2F7}" srcOrd="4" destOrd="0" parTransId="{C6F68745-4C20-4204-96A6-585691399C14}" sibTransId="{0C6B132F-0347-46BA-86A4-3FAFB6676411}"/>
    <dgm:cxn modelId="{23A7D9DD-4CEE-4A00-8478-99BB168897BD}" type="presOf" srcId="{42147153-A6C2-4177-BA7D-2ACCC2C1B2F7}" destId="{BDD0B0F7-A87C-4B5B-A4C3-4E4BE6EB0FE4}" srcOrd="0" destOrd="0" presId="urn:microsoft.com/office/officeart/2005/8/layout/chevron1"/>
    <dgm:cxn modelId="{937639B3-2352-48E4-A96B-F63DF2119D92}" srcId="{44156040-AF98-4F2C-9909-9F2439F6F588}" destId="{12E26E22-71B0-4386-A84F-ABF2FF66A99F}" srcOrd="2" destOrd="0" parTransId="{3A6CB3CB-0F71-4CA8-93AA-0E3E3D59D313}" sibTransId="{E1826C46-15A2-4345-B986-53D05F21F155}"/>
    <dgm:cxn modelId="{6B26273B-6E95-4365-8AB6-3169B770CC51}" type="presOf" srcId="{5011670B-B665-43FC-8B02-C557A992C45D}" destId="{95E1FF73-7910-4391-A9D4-29D5ED525123}" srcOrd="0" destOrd="0" presId="urn:microsoft.com/office/officeart/2005/8/layout/chevron1"/>
    <dgm:cxn modelId="{B0E2386F-A443-4201-8130-FB9CC25AA154}" srcId="{44156040-AF98-4F2C-9909-9F2439F6F588}" destId="{74020AF3-C700-4606-8917-C6A353D7963A}" srcOrd="0" destOrd="0" parTransId="{87D99D21-0B4A-4259-89FB-0E5941CB535C}" sibTransId="{6CFF1BD9-AE1F-4488-8B72-01186EADA6FF}"/>
    <dgm:cxn modelId="{A0EDADB0-5D54-45B6-94A0-BC9343F382C2}" type="presOf" srcId="{74020AF3-C700-4606-8917-C6A353D7963A}" destId="{881B8FEC-9D20-4669-BB2E-FA9CEA0BE5A9}" srcOrd="0" destOrd="0" presId="urn:microsoft.com/office/officeart/2005/8/layout/chevron1"/>
    <dgm:cxn modelId="{B8B909D0-D4F6-48D4-81DA-A58F34AE3646}" srcId="{44156040-AF98-4F2C-9909-9F2439F6F588}" destId="{A8B05E70-CCF1-4080-8EEE-6873C9D4B630}" srcOrd="3" destOrd="0" parTransId="{11D1F3D3-0002-4131-9F84-22FBF8692DA9}" sibTransId="{B6438016-7365-4FC0-A372-D90585B4B6EE}"/>
    <dgm:cxn modelId="{14F1B58E-6ECF-496B-86E1-525FDEB0643B}" type="presOf" srcId="{12E26E22-71B0-4386-A84F-ABF2FF66A99F}" destId="{919A589F-F74A-40C3-BE88-AB8730BCAB04}" srcOrd="0" destOrd="0" presId="urn:microsoft.com/office/officeart/2005/8/layout/chevron1"/>
    <dgm:cxn modelId="{B1CD0BD6-46AE-4226-8CEE-5B90BF9AE73A}" srcId="{44156040-AF98-4F2C-9909-9F2439F6F588}" destId="{5011670B-B665-43FC-8B02-C557A992C45D}" srcOrd="1" destOrd="0" parTransId="{BAB026A1-5E02-4A96-B25D-EDF9E7163E3A}" sibTransId="{C6425A2E-4E5A-418D-B51C-12780F932F86}"/>
    <dgm:cxn modelId="{22799574-AD8D-4C2D-8CAA-2CEA369975A7}" type="presOf" srcId="{44156040-AF98-4F2C-9909-9F2439F6F588}" destId="{1C61A9A2-33F2-469B-8AC4-A104A5A98D78}" srcOrd="0" destOrd="0" presId="urn:microsoft.com/office/officeart/2005/8/layout/chevron1"/>
    <dgm:cxn modelId="{C91E8C83-07FA-4B74-A171-00697D60BDB9}" type="presOf" srcId="{A8B05E70-CCF1-4080-8EEE-6873C9D4B630}" destId="{268F2328-4548-422B-9C65-80797E16B241}" srcOrd="0" destOrd="0" presId="urn:microsoft.com/office/officeart/2005/8/layout/chevron1"/>
    <dgm:cxn modelId="{DBAE8BEF-02F1-40FE-8B4A-2821A3DCB7D9}" type="presParOf" srcId="{1C61A9A2-33F2-469B-8AC4-A104A5A98D78}" destId="{881B8FEC-9D20-4669-BB2E-FA9CEA0BE5A9}" srcOrd="0" destOrd="0" presId="urn:microsoft.com/office/officeart/2005/8/layout/chevron1"/>
    <dgm:cxn modelId="{FA8DBBE7-7832-4070-BD6B-AE7BA5DB86B4}" type="presParOf" srcId="{1C61A9A2-33F2-469B-8AC4-A104A5A98D78}" destId="{705DFC51-4C30-4A07-9F0C-6EB770961C6F}" srcOrd="1" destOrd="0" presId="urn:microsoft.com/office/officeart/2005/8/layout/chevron1"/>
    <dgm:cxn modelId="{941EEFC4-7EEE-4CA6-AA8E-E0BDB2939F31}" type="presParOf" srcId="{1C61A9A2-33F2-469B-8AC4-A104A5A98D78}" destId="{95E1FF73-7910-4391-A9D4-29D5ED525123}" srcOrd="2" destOrd="0" presId="urn:microsoft.com/office/officeart/2005/8/layout/chevron1"/>
    <dgm:cxn modelId="{5FA3C019-7EEB-4B7E-B9DC-9B807B94C896}" type="presParOf" srcId="{1C61A9A2-33F2-469B-8AC4-A104A5A98D78}" destId="{9BF170A2-C318-4A50-BA14-CC5110E9B9A9}" srcOrd="3" destOrd="0" presId="urn:microsoft.com/office/officeart/2005/8/layout/chevron1"/>
    <dgm:cxn modelId="{FD2A5E8C-EFC1-467E-98DA-2922E2CB01EB}" type="presParOf" srcId="{1C61A9A2-33F2-469B-8AC4-A104A5A98D78}" destId="{919A589F-F74A-40C3-BE88-AB8730BCAB04}" srcOrd="4" destOrd="0" presId="urn:microsoft.com/office/officeart/2005/8/layout/chevron1"/>
    <dgm:cxn modelId="{1B85BA15-218F-41BF-AC47-1672AC8E9525}" type="presParOf" srcId="{1C61A9A2-33F2-469B-8AC4-A104A5A98D78}" destId="{01C6BCDE-530E-4D03-9CF5-9AB36CDC1FE1}" srcOrd="5" destOrd="0" presId="urn:microsoft.com/office/officeart/2005/8/layout/chevron1"/>
    <dgm:cxn modelId="{C427720E-4BB6-4392-BD9D-204D64168252}" type="presParOf" srcId="{1C61A9A2-33F2-469B-8AC4-A104A5A98D78}" destId="{268F2328-4548-422B-9C65-80797E16B241}" srcOrd="6" destOrd="0" presId="urn:microsoft.com/office/officeart/2005/8/layout/chevron1"/>
    <dgm:cxn modelId="{8BD74795-3992-4246-80FC-FD94EA558905}" type="presParOf" srcId="{1C61A9A2-33F2-469B-8AC4-A104A5A98D78}" destId="{8CB78EC1-7B74-4B6E-94C6-5F808A049A1F}" srcOrd="7" destOrd="0" presId="urn:microsoft.com/office/officeart/2005/8/layout/chevron1"/>
    <dgm:cxn modelId="{73FD25AA-3FB2-4267-ADB6-04751C64EEA0}" type="presParOf" srcId="{1C61A9A2-33F2-469B-8AC4-A104A5A98D78}" destId="{BDD0B0F7-A87C-4B5B-A4C3-4E4BE6EB0FE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156040-AF98-4F2C-9909-9F2439F6F588}" type="doc">
      <dgm:prSet loTypeId="urn:microsoft.com/office/officeart/2005/8/layout/chevron1" loCatId="process" qsTypeId="urn:microsoft.com/office/officeart/2005/8/quickstyle/simple5" qsCatId="simple" csTypeId="urn:microsoft.com/office/officeart/2005/8/colors/colorful1" csCatId="colorful" phldr="1"/>
      <dgm:spPr/>
    </dgm:pt>
    <dgm:pt modelId="{74020AF3-C700-4606-8917-C6A353D7963A}">
      <dgm:prSet phldrT="[テキスト]"/>
      <dgm:spPr/>
      <dgm:t>
        <a:bodyPr/>
        <a:lstStyle/>
        <a:p>
          <a:r>
            <a:rPr kumimoji="1" lang="ja-JP" altLang="en-US" b="1" dirty="0">
              <a:latin typeface="+mn-ea"/>
              <a:ea typeface="+mn-ea"/>
              <a:cs typeface="Meiryo UI" panose="020B0604030504040204" pitchFamily="50" charset="-128"/>
            </a:rPr>
            <a:t>土浦市　　基本データ</a:t>
          </a:r>
          <a:endParaRPr kumimoji="1" lang="ja-JP" b="1" dirty="0">
            <a:latin typeface="+mn-ea"/>
            <a:ea typeface="+mn-ea"/>
            <a:cs typeface="Meiryo UI" panose="020B0604030504040204" pitchFamily="50" charset="-128"/>
          </a:endParaRPr>
        </a:p>
      </dgm:t>
    </dgm:pt>
    <dgm:pt modelId="{87D99D21-0B4A-4259-89FB-0E5941CB535C}" type="parTrans" cxnId="{B0E2386F-A443-4201-8130-FB9CC25AA154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6CFF1BD9-AE1F-4488-8B72-01186EADA6FF}" type="sibTrans" cxnId="{B0E2386F-A443-4201-8130-FB9CC25AA154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12E26E22-71B0-4386-A84F-ABF2FF66A99F}">
      <dgm:prSet phldrT="[テキスト]"/>
      <dgm:spPr>
        <a:solidFill>
          <a:schemeClr val="bg1"/>
        </a:solidFill>
      </dgm:spPr>
      <dgm:t>
        <a:bodyPr lIns="0" rIns="0"/>
        <a:lstStyle/>
        <a:p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分野別</a:t>
          </a:r>
          <a:r>
            <a:rPr kumimoji="1" lang="en-US" altLang="ja-JP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/>
          </a:r>
          <a:br>
            <a:rPr kumimoji="1" lang="en-US" altLang="ja-JP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</a:br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の現状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3A6CB3CB-0F71-4CA8-93AA-0E3E3D59D313}" type="parTrans" cxnId="{937639B3-2352-48E4-A96B-F63DF2119D92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E1826C46-15A2-4345-B986-53D05F21F155}" type="sibTrans" cxnId="{937639B3-2352-48E4-A96B-F63DF2119D92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A8B05E70-CCF1-4080-8EEE-6873C9D4B630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土浦の　　強みと弱み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11D1F3D3-0002-4131-9F84-22FBF8692DA9}" type="parTrans" cxnId="{B8B909D0-D4F6-48D4-81DA-A58F34AE3646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B6438016-7365-4FC0-A372-D90585B4B6EE}" type="sibTrans" cxnId="{B8B909D0-D4F6-48D4-81DA-A58F34AE3646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42147153-A6C2-4177-BA7D-2ACCC2C1B2F7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解決への　道筋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C6F68745-4C20-4204-96A6-585691399C14}" type="parTrans" cxnId="{777DC3C6-D336-4C94-A624-E5582A07ECAA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0C6B132F-0347-46BA-86A4-3FAFB6676411}" type="sibTrans" cxnId="{777DC3C6-D336-4C94-A624-E5582A07ECAA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0453BA0C-1D1D-4892-BE30-79F6DF111F9E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地区別　　の現状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B639F08C-44B5-4E3C-B864-A85A11A0B132}" type="parTrans" cxnId="{042AF873-1115-40B5-8E04-8DDABD57DFB7}">
      <dgm:prSet/>
      <dgm:spPr/>
      <dgm:t>
        <a:bodyPr/>
        <a:lstStyle/>
        <a:p>
          <a:endParaRPr kumimoji="1" lang="ja-JP" altLang="en-US"/>
        </a:p>
      </dgm:t>
    </dgm:pt>
    <dgm:pt modelId="{229EF91A-DC07-4431-8AAB-549C106DEC05}" type="sibTrans" cxnId="{042AF873-1115-40B5-8E04-8DDABD57DFB7}">
      <dgm:prSet/>
      <dgm:spPr/>
      <dgm:t>
        <a:bodyPr/>
        <a:lstStyle/>
        <a:p>
          <a:endParaRPr kumimoji="1" lang="ja-JP" altLang="en-US"/>
        </a:p>
      </dgm:t>
    </dgm:pt>
    <dgm:pt modelId="{1C61A9A2-33F2-469B-8AC4-A104A5A98D78}" type="pres">
      <dgm:prSet presAssocID="{44156040-AF98-4F2C-9909-9F2439F6F588}" presName="Name0" presStyleCnt="0">
        <dgm:presLayoutVars>
          <dgm:dir/>
          <dgm:animLvl val="lvl"/>
          <dgm:resizeHandles val="exact"/>
        </dgm:presLayoutVars>
      </dgm:prSet>
      <dgm:spPr/>
    </dgm:pt>
    <dgm:pt modelId="{881B8FEC-9D20-4669-BB2E-FA9CEA0BE5A9}" type="pres">
      <dgm:prSet presAssocID="{74020AF3-C700-4606-8917-C6A353D7963A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05DFC51-4C30-4A07-9F0C-6EB770961C6F}" type="pres">
      <dgm:prSet presAssocID="{6CFF1BD9-AE1F-4488-8B72-01186EADA6FF}" presName="parTxOnlySpace" presStyleCnt="0"/>
      <dgm:spPr/>
    </dgm:pt>
    <dgm:pt modelId="{5F75DEF7-9FE5-421B-A9D8-8866610423B2}" type="pres">
      <dgm:prSet presAssocID="{0453BA0C-1D1D-4892-BE30-79F6DF111F9E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96FA22B-27FD-48FB-A677-B31B99C195C7}" type="pres">
      <dgm:prSet presAssocID="{229EF91A-DC07-4431-8AAB-549C106DEC05}" presName="parTxOnlySpace" presStyleCnt="0"/>
      <dgm:spPr/>
    </dgm:pt>
    <dgm:pt modelId="{919A589F-F74A-40C3-BE88-AB8730BCAB04}" type="pres">
      <dgm:prSet presAssocID="{12E26E22-71B0-4386-A84F-ABF2FF66A99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1C6BCDE-530E-4D03-9CF5-9AB36CDC1FE1}" type="pres">
      <dgm:prSet presAssocID="{E1826C46-15A2-4345-B986-53D05F21F155}" presName="parTxOnlySpace" presStyleCnt="0"/>
      <dgm:spPr/>
    </dgm:pt>
    <dgm:pt modelId="{268F2328-4548-422B-9C65-80797E16B241}" type="pres">
      <dgm:prSet presAssocID="{A8B05E70-CCF1-4080-8EEE-6873C9D4B63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CB78EC1-7B74-4B6E-94C6-5F808A049A1F}" type="pres">
      <dgm:prSet presAssocID="{B6438016-7365-4FC0-A372-D90585B4B6EE}" presName="parTxOnlySpace" presStyleCnt="0"/>
      <dgm:spPr/>
    </dgm:pt>
    <dgm:pt modelId="{BDD0B0F7-A87C-4B5B-A4C3-4E4BE6EB0FE4}" type="pres">
      <dgm:prSet presAssocID="{42147153-A6C2-4177-BA7D-2ACCC2C1B2F7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A8E9DEA8-DDA7-47EE-B40F-B86324D4F29E}" type="presOf" srcId="{42147153-A6C2-4177-BA7D-2ACCC2C1B2F7}" destId="{BDD0B0F7-A87C-4B5B-A4C3-4E4BE6EB0FE4}" srcOrd="0" destOrd="0" presId="urn:microsoft.com/office/officeart/2005/8/layout/chevron1"/>
    <dgm:cxn modelId="{777DC3C6-D336-4C94-A624-E5582A07ECAA}" srcId="{44156040-AF98-4F2C-9909-9F2439F6F588}" destId="{42147153-A6C2-4177-BA7D-2ACCC2C1B2F7}" srcOrd="4" destOrd="0" parTransId="{C6F68745-4C20-4204-96A6-585691399C14}" sibTransId="{0C6B132F-0347-46BA-86A4-3FAFB6676411}"/>
    <dgm:cxn modelId="{2469D6D4-06F1-4175-952C-2C8F180ACA3D}" type="presOf" srcId="{0453BA0C-1D1D-4892-BE30-79F6DF111F9E}" destId="{5F75DEF7-9FE5-421B-A9D8-8866610423B2}" srcOrd="0" destOrd="0" presId="urn:microsoft.com/office/officeart/2005/8/layout/chevron1"/>
    <dgm:cxn modelId="{937639B3-2352-48E4-A96B-F63DF2119D92}" srcId="{44156040-AF98-4F2C-9909-9F2439F6F588}" destId="{12E26E22-71B0-4386-A84F-ABF2FF66A99F}" srcOrd="2" destOrd="0" parTransId="{3A6CB3CB-0F71-4CA8-93AA-0E3E3D59D313}" sibTransId="{E1826C46-15A2-4345-B986-53D05F21F155}"/>
    <dgm:cxn modelId="{FCF8FA73-AD49-4122-BEB5-A03E3338B858}" type="presOf" srcId="{A8B05E70-CCF1-4080-8EEE-6873C9D4B630}" destId="{268F2328-4548-422B-9C65-80797E16B241}" srcOrd="0" destOrd="0" presId="urn:microsoft.com/office/officeart/2005/8/layout/chevron1"/>
    <dgm:cxn modelId="{B0E2386F-A443-4201-8130-FB9CC25AA154}" srcId="{44156040-AF98-4F2C-9909-9F2439F6F588}" destId="{74020AF3-C700-4606-8917-C6A353D7963A}" srcOrd="0" destOrd="0" parTransId="{87D99D21-0B4A-4259-89FB-0E5941CB535C}" sibTransId="{6CFF1BD9-AE1F-4488-8B72-01186EADA6FF}"/>
    <dgm:cxn modelId="{042AF873-1115-40B5-8E04-8DDABD57DFB7}" srcId="{44156040-AF98-4F2C-9909-9F2439F6F588}" destId="{0453BA0C-1D1D-4892-BE30-79F6DF111F9E}" srcOrd="1" destOrd="0" parTransId="{B639F08C-44B5-4E3C-B864-A85A11A0B132}" sibTransId="{229EF91A-DC07-4431-8AAB-549C106DEC05}"/>
    <dgm:cxn modelId="{485B0F2A-8E9A-41CE-AAA5-D2BB0C4F3D7D}" type="presOf" srcId="{74020AF3-C700-4606-8917-C6A353D7963A}" destId="{881B8FEC-9D20-4669-BB2E-FA9CEA0BE5A9}" srcOrd="0" destOrd="0" presId="urn:microsoft.com/office/officeart/2005/8/layout/chevron1"/>
    <dgm:cxn modelId="{B8B909D0-D4F6-48D4-81DA-A58F34AE3646}" srcId="{44156040-AF98-4F2C-9909-9F2439F6F588}" destId="{A8B05E70-CCF1-4080-8EEE-6873C9D4B630}" srcOrd="3" destOrd="0" parTransId="{11D1F3D3-0002-4131-9F84-22FBF8692DA9}" sibTransId="{B6438016-7365-4FC0-A372-D90585B4B6EE}"/>
    <dgm:cxn modelId="{25BCA469-7734-4E0B-B433-F47464E81A7D}" type="presOf" srcId="{12E26E22-71B0-4386-A84F-ABF2FF66A99F}" destId="{919A589F-F74A-40C3-BE88-AB8730BCAB04}" srcOrd="0" destOrd="0" presId="urn:microsoft.com/office/officeart/2005/8/layout/chevron1"/>
    <dgm:cxn modelId="{33886537-4A3C-4816-B6AA-445BB04536EA}" type="presOf" srcId="{44156040-AF98-4F2C-9909-9F2439F6F588}" destId="{1C61A9A2-33F2-469B-8AC4-A104A5A98D78}" srcOrd="0" destOrd="0" presId="urn:microsoft.com/office/officeart/2005/8/layout/chevron1"/>
    <dgm:cxn modelId="{DE280902-4614-4DA0-80FD-B950DE0C27B1}" type="presParOf" srcId="{1C61A9A2-33F2-469B-8AC4-A104A5A98D78}" destId="{881B8FEC-9D20-4669-BB2E-FA9CEA0BE5A9}" srcOrd="0" destOrd="0" presId="urn:microsoft.com/office/officeart/2005/8/layout/chevron1"/>
    <dgm:cxn modelId="{B27C81EF-F0A6-4F5B-8373-695B1E8768AC}" type="presParOf" srcId="{1C61A9A2-33F2-469B-8AC4-A104A5A98D78}" destId="{705DFC51-4C30-4A07-9F0C-6EB770961C6F}" srcOrd="1" destOrd="0" presId="urn:microsoft.com/office/officeart/2005/8/layout/chevron1"/>
    <dgm:cxn modelId="{6A81A915-DFE4-4293-A375-5441D1C9745D}" type="presParOf" srcId="{1C61A9A2-33F2-469B-8AC4-A104A5A98D78}" destId="{5F75DEF7-9FE5-421B-A9D8-8866610423B2}" srcOrd="2" destOrd="0" presId="urn:microsoft.com/office/officeart/2005/8/layout/chevron1"/>
    <dgm:cxn modelId="{2E84371F-3943-4DC4-94BC-8A7113B3DA5B}" type="presParOf" srcId="{1C61A9A2-33F2-469B-8AC4-A104A5A98D78}" destId="{A96FA22B-27FD-48FB-A677-B31B99C195C7}" srcOrd="3" destOrd="0" presId="urn:microsoft.com/office/officeart/2005/8/layout/chevron1"/>
    <dgm:cxn modelId="{3EEC50BA-FF34-4B55-AA66-894601703396}" type="presParOf" srcId="{1C61A9A2-33F2-469B-8AC4-A104A5A98D78}" destId="{919A589F-F74A-40C3-BE88-AB8730BCAB04}" srcOrd="4" destOrd="0" presId="urn:microsoft.com/office/officeart/2005/8/layout/chevron1"/>
    <dgm:cxn modelId="{7DF167E1-DB4D-4783-8CC7-51D93E52CA9B}" type="presParOf" srcId="{1C61A9A2-33F2-469B-8AC4-A104A5A98D78}" destId="{01C6BCDE-530E-4D03-9CF5-9AB36CDC1FE1}" srcOrd="5" destOrd="0" presId="urn:microsoft.com/office/officeart/2005/8/layout/chevron1"/>
    <dgm:cxn modelId="{4D50494D-7619-437D-B258-F8A86D5B1B00}" type="presParOf" srcId="{1C61A9A2-33F2-469B-8AC4-A104A5A98D78}" destId="{268F2328-4548-422B-9C65-80797E16B241}" srcOrd="6" destOrd="0" presId="urn:microsoft.com/office/officeart/2005/8/layout/chevron1"/>
    <dgm:cxn modelId="{2FF77610-329C-4216-B108-A12F0F7C6DFB}" type="presParOf" srcId="{1C61A9A2-33F2-469B-8AC4-A104A5A98D78}" destId="{8CB78EC1-7B74-4B6E-94C6-5F808A049A1F}" srcOrd="7" destOrd="0" presId="urn:microsoft.com/office/officeart/2005/8/layout/chevron1"/>
    <dgm:cxn modelId="{414CF1EB-609C-4FFC-8337-B45F466593C0}" type="presParOf" srcId="{1C61A9A2-33F2-469B-8AC4-A104A5A98D78}" destId="{BDD0B0F7-A87C-4B5B-A4C3-4E4BE6EB0FE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156040-AF98-4F2C-9909-9F2439F6F588}" type="doc">
      <dgm:prSet loTypeId="urn:microsoft.com/office/officeart/2005/8/layout/chevron1" loCatId="process" qsTypeId="urn:microsoft.com/office/officeart/2005/8/quickstyle/simple5" qsCatId="simple" csTypeId="urn:microsoft.com/office/officeart/2005/8/colors/colorful1" csCatId="colorful" phldr="1"/>
      <dgm:spPr/>
    </dgm:pt>
    <dgm:pt modelId="{74020AF3-C700-4606-8917-C6A353D7963A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 dirty="0" smtClean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人口分析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87D99D21-0B4A-4259-89FB-0E5941CB535C}" type="parTrans" cxnId="{B0E2386F-A443-4201-8130-FB9CC25AA154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6CFF1BD9-AE1F-4488-8B72-01186EADA6FF}" type="sibTrans" cxnId="{B0E2386F-A443-4201-8130-FB9CC25AA154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12E26E22-71B0-4386-A84F-ABF2FF66A99F}">
      <dgm:prSet phldrT="[テキスト]"/>
      <dgm:spPr/>
      <dgm:t>
        <a:bodyPr lIns="0" rIns="0"/>
        <a:lstStyle/>
        <a:p>
          <a:r>
            <a:rPr kumimoji="1" lang="ja-JP" altLang="en-US" b="1" dirty="0">
              <a:latin typeface="+mn-ea"/>
              <a:ea typeface="+mn-ea"/>
              <a:cs typeface="Meiryo UI" panose="020B0604030504040204" pitchFamily="50" charset="-128"/>
            </a:rPr>
            <a:t>分野別</a:t>
          </a:r>
          <a:r>
            <a:rPr kumimoji="1" lang="en-US" altLang="ja-JP" b="1" dirty="0">
              <a:latin typeface="+mn-ea"/>
              <a:ea typeface="+mn-ea"/>
              <a:cs typeface="Meiryo UI" panose="020B0604030504040204" pitchFamily="50" charset="-128"/>
            </a:rPr>
            <a:t/>
          </a:r>
          <a:br>
            <a:rPr kumimoji="1" lang="en-US" altLang="ja-JP" b="1" dirty="0">
              <a:latin typeface="+mn-ea"/>
              <a:ea typeface="+mn-ea"/>
              <a:cs typeface="Meiryo UI" panose="020B0604030504040204" pitchFamily="50" charset="-128"/>
            </a:rPr>
          </a:br>
          <a:r>
            <a:rPr kumimoji="1" lang="ja-JP" altLang="en-US" b="1" dirty="0">
              <a:latin typeface="+mn-ea"/>
              <a:ea typeface="+mn-ea"/>
              <a:cs typeface="Meiryo UI" panose="020B0604030504040204" pitchFamily="50" charset="-128"/>
            </a:rPr>
            <a:t>の現状</a:t>
          </a:r>
          <a:endParaRPr kumimoji="1" lang="ja-JP" b="1" dirty="0">
            <a:latin typeface="+mn-ea"/>
            <a:ea typeface="+mn-ea"/>
            <a:cs typeface="Meiryo UI" panose="020B0604030504040204" pitchFamily="50" charset="-128"/>
          </a:endParaRPr>
        </a:p>
      </dgm:t>
    </dgm:pt>
    <dgm:pt modelId="{3A6CB3CB-0F71-4CA8-93AA-0E3E3D59D313}" type="parTrans" cxnId="{937639B3-2352-48E4-A96B-F63DF2119D92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E1826C46-15A2-4345-B986-53D05F21F155}" type="sibTrans" cxnId="{937639B3-2352-48E4-A96B-F63DF2119D92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42147153-A6C2-4177-BA7D-2ACCC2C1B2F7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解決への　道筋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C6F68745-4C20-4204-96A6-585691399C14}" type="parTrans" cxnId="{777DC3C6-D336-4C94-A624-E5582A07ECAA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0C6B132F-0347-46BA-86A4-3FAFB6676411}" type="sibTrans" cxnId="{777DC3C6-D336-4C94-A624-E5582A07ECAA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1C61A9A2-33F2-469B-8AC4-A104A5A98D78}" type="pres">
      <dgm:prSet presAssocID="{44156040-AF98-4F2C-9909-9F2439F6F588}" presName="Name0" presStyleCnt="0">
        <dgm:presLayoutVars>
          <dgm:dir/>
          <dgm:animLvl val="lvl"/>
          <dgm:resizeHandles val="exact"/>
        </dgm:presLayoutVars>
      </dgm:prSet>
      <dgm:spPr/>
    </dgm:pt>
    <dgm:pt modelId="{881B8FEC-9D20-4669-BB2E-FA9CEA0BE5A9}" type="pres">
      <dgm:prSet presAssocID="{74020AF3-C700-4606-8917-C6A353D7963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05DFC51-4C30-4A07-9F0C-6EB770961C6F}" type="pres">
      <dgm:prSet presAssocID="{6CFF1BD9-AE1F-4488-8B72-01186EADA6FF}" presName="parTxOnlySpace" presStyleCnt="0"/>
      <dgm:spPr/>
    </dgm:pt>
    <dgm:pt modelId="{919A589F-F74A-40C3-BE88-AB8730BCAB04}" type="pres">
      <dgm:prSet presAssocID="{12E26E22-71B0-4386-A84F-ABF2FF66A99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1C6BCDE-530E-4D03-9CF5-9AB36CDC1FE1}" type="pres">
      <dgm:prSet presAssocID="{E1826C46-15A2-4345-B986-53D05F21F155}" presName="parTxOnlySpace" presStyleCnt="0"/>
      <dgm:spPr/>
    </dgm:pt>
    <dgm:pt modelId="{BDD0B0F7-A87C-4B5B-A4C3-4E4BE6EB0FE4}" type="pres">
      <dgm:prSet presAssocID="{42147153-A6C2-4177-BA7D-2ACCC2C1B2F7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77DC3C6-D336-4C94-A624-E5582A07ECAA}" srcId="{44156040-AF98-4F2C-9909-9F2439F6F588}" destId="{42147153-A6C2-4177-BA7D-2ACCC2C1B2F7}" srcOrd="2" destOrd="0" parTransId="{C6F68745-4C20-4204-96A6-585691399C14}" sibTransId="{0C6B132F-0347-46BA-86A4-3FAFB6676411}"/>
    <dgm:cxn modelId="{22799574-AD8D-4C2D-8CAA-2CEA369975A7}" type="presOf" srcId="{44156040-AF98-4F2C-9909-9F2439F6F588}" destId="{1C61A9A2-33F2-469B-8AC4-A104A5A98D78}" srcOrd="0" destOrd="0" presId="urn:microsoft.com/office/officeart/2005/8/layout/chevron1"/>
    <dgm:cxn modelId="{14F1B58E-6ECF-496B-86E1-525FDEB0643B}" type="presOf" srcId="{12E26E22-71B0-4386-A84F-ABF2FF66A99F}" destId="{919A589F-F74A-40C3-BE88-AB8730BCAB04}" srcOrd="0" destOrd="0" presId="urn:microsoft.com/office/officeart/2005/8/layout/chevron1"/>
    <dgm:cxn modelId="{23A7D9DD-4CEE-4A00-8478-99BB168897BD}" type="presOf" srcId="{42147153-A6C2-4177-BA7D-2ACCC2C1B2F7}" destId="{BDD0B0F7-A87C-4B5B-A4C3-4E4BE6EB0FE4}" srcOrd="0" destOrd="0" presId="urn:microsoft.com/office/officeart/2005/8/layout/chevron1"/>
    <dgm:cxn modelId="{B0E2386F-A443-4201-8130-FB9CC25AA154}" srcId="{44156040-AF98-4F2C-9909-9F2439F6F588}" destId="{74020AF3-C700-4606-8917-C6A353D7963A}" srcOrd="0" destOrd="0" parTransId="{87D99D21-0B4A-4259-89FB-0E5941CB535C}" sibTransId="{6CFF1BD9-AE1F-4488-8B72-01186EADA6FF}"/>
    <dgm:cxn modelId="{937639B3-2352-48E4-A96B-F63DF2119D92}" srcId="{44156040-AF98-4F2C-9909-9F2439F6F588}" destId="{12E26E22-71B0-4386-A84F-ABF2FF66A99F}" srcOrd="1" destOrd="0" parTransId="{3A6CB3CB-0F71-4CA8-93AA-0E3E3D59D313}" sibTransId="{E1826C46-15A2-4345-B986-53D05F21F155}"/>
    <dgm:cxn modelId="{A0EDADB0-5D54-45B6-94A0-BC9343F382C2}" type="presOf" srcId="{74020AF3-C700-4606-8917-C6A353D7963A}" destId="{881B8FEC-9D20-4669-BB2E-FA9CEA0BE5A9}" srcOrd="0" destOrd="0" presId="urn:microsoft.com/office/officeart/2005/8/layout/chevron1"/>
    <dgm:cxn modelId="{DBAE8BEF-02F1-40FE-8B4A-2821A3DCB7D9}" type="presParOf" srcId="{1C61A9A2-33F2-469B-8AC4-A104A5A98D78}" destId="{881B8FEC-9D20-4669-BB2E-FA9CEA0BE5A9}" srcOrd="0" destOrd="0" presId="urn:microsoft.com/office/officeart/2005/8/layout/chevron1"/>
    <dgm:cxn modelId="{FA8DBBE7-7832-4070-BD6B-AE7BA5DB86B4}" type="presParOf" srcId="{1C61A9A2-33F2-469B-8AC4-A104A5A98D78}" destId="{705DFC51-4C30-4A07-9F0C-6EB770961C6F}" srcOrd="1" destOrd="0" presId="urn:microsoft.com/office/officeart/2005/8/layout/chevron1"/>
    <dgm:cxn modelId="{FD2A5E8C-EFC1-467E-98DA-2922E2CB01EB}" type="presParOf" srcId="{1C61A9A2-33F2-469B-8AC4-A104A5A98D78}" destId="{919A589F-F74A-40C3-BE88-AB8730BCAB04}" srcOrd="2" destOrd="0" presId="urn:microsoft.com/office/officeart/2005/8/layout/chevron1"/>
    <dgm:cxn modelId="{1B85BA15-218F-41BF-AC47-1672AC8E9525}" type="presParOf" srcId="{1C61A9A2-33F2-469B-8AC4-A104A5A98D78}" destId="{01C6BCDE-530E-4D03-9CF5-9AB36CDC1FE1}" srcOrd="3" destOrd="0" presId="urn:microsoft.com/office/officeart/2005/8/layout/chevron1"/>
    <dgm:cxn modelId="{73FD25AA-3FB2-4267-ADB6-04751C64EEA0}" type="presParOf" srcId="{1C61A9A2-33F2-469B-8AC4-A104A5A98D78}" destId="{BDD0B0F7-A87C-4B5B-A4C3-4E4BE6EB0FE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156040-AF98-4F2C-9909-9F2439F6F588}" type="doc">
      <dgm:prSet loTypeId="urn:microsoft.com/office/officeart/2005/8/layout/chevron1" loCatId="process" qsTypeId="urn:microsoft.com/office/officeart/2005/8/quickstyle/simple5" qsCatId="simple" csTypeId="urn:microsoft.com/office/officeart/2005/8/colors/colorful1" csCatId="colorful" phldr="1"/>
      <dgm:spPr/>
    </dgm:pt>
    <dgm:pt modelId="{74020AF3-C700-4606-8917-C6A353D7963A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土浦市　　基本データ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87D99D21-0B4A-4259-89FB-0E5941CB535C}" type="parTrans" cxnId="{B0E2386F-A443-4201-8130-FB9CC25AA154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6CFF1BD9-AE1F-4488-8B72-01186EADA6FF}" type="sibTrans" cxnId="{B0E2386F-A443-4201-8130-FB9CC25AA154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12E26E22-71B0-4386-A84F-ABF2FF66A99F}">
      <dgm:prSet phldrT="[テキスト]"/>
      <dgm:spPr>
        <a:solidFill>
          <a:schemeClr val="bg1"/>
        </a:solidFill>
      </dgm:spPr>
      <dgm:t>
        <a:bodyPr lIns="0" rIns="0"/>
        <a:lstStyle/>
        <a:p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分野別</a:t>
          </a:r>
          <a:r>
            <a:rPr kumimoji="1" lang="en-US" altLang="ja-JP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/>
          </a:r>
          <a:br>
            <a:rPr kumimoji="1" lang="en-US" altLang="ja-JP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</a:br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の現状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3A6CB3CB-0F71-4CA8-93AA-0E3E3D59D313}" type="parTrans" cxnId="{937639B3-2352-48E4-A96B-F63DF2119D92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E1826C46-15A2-4345-B986-53D05F21F155}" type="sibTrans" cxnId="{937639B3-2352-48E4-A96B-F63DF2119D92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A8B05E70-CCF1-4080-8EEE-6873C9D4B630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土浦の　　強みと弱み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11D1F3D3-0002-4131-9F84-22FBF8692DA9}" type="parTrans" cxnId="{B8B909D0-D4F6-48D4-81DA-A58F34AE3646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B6438016-7365-4FC0-A372-D90585B4B6EE}" type="sibTrans" cxnId="{B8B909D0-D4F6-48D4-81DA-A58F34AE3646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42147153-A6C2-4177-BA7D-2ACCC2C1B2F7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解決への　道筋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C6F68745-4C20-4204-96A6-585691399C14}" type="parTrans" cxnId="{777DC3C6-D336-4C94-A624-E5582A07ECAA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0C6B132F-0347-46BA-86A4-3FAFB6676411}" type="sibTrans" cxnId="{777DC3C6-D336-4C94-A624-E5582A07ECAA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5011670B-B665-43FC-8B02-C557A992C45D}">
      <dgm:prSet phldrT="[テキスト]"/>
      <dgm:spPr/>
      <dgm:t>
        <a:bodyPr/>
        <a:lstStyle/>
        <a:p>
          <a:r>
            <a:rPr kumimoji="1" lang="ja-JP" altLang="en-US" b="1" dirty="0">
              <a:latin typeface="+mn-ea"/>
              <a:ea typeface="+mn-ea"/>
              <a:cs typeface="Meiryo UI" panose="020B0604030504040204" pitchFamily="50" charset="-128"/>
            </a:rPr>
            <a:t>地区別　　の現状</a:t>
          </a:r>
          <a:endParaRPr kumimoji="1" lang="ja-JP" b="1" dirty="0">
            <a:latin typeface="+mn-ea"/>
            <a:ea typeface="+mn-ea"/>
            <a:cs typeface="Meiryo UI" panose="020B0604030504040204" pitchFamily="50" charset="-128"/>
          </a:endParaRPr>
        </a:p>
      </dgm:t>
    </dgm:pt>
    <dgm:pt modelId="{BAB026A1-5E02-4A96-B25D-EDF9E7163E3A}" type="parTrans" cxnId="{B1CD0BD6-46AE-4226-8CEE-5B90BF9AE73A}">
      <dgm:prSet/>
      <dgm:spPr/>
      <dgm:t>
        <a:bodyPr/>
        <a:lstStyle/>
        <a:p>
          <a:endParaRPr kumimoji="1" lang="ja-JP" altLang="en-US"/>
        </a:p>
      </dgm:t>
    </dgm:pt>
    <dgm:pt modelId="{C6425A2E-4E5A-418D-B51C-12780F932F86}" type="sibTrans" cxnId="{B1CD0BD6-46AE-4226-8CEE-5B90BF9AE73A}">
      <dgm:prSet/>
      <dgm:spPr/>
      <dgm:t>
        <a:bodyPr/>
        <a:lstStyle/>
        <a:p>
          <a:endParaRPr kumimoji="1" lang="ja-JP" altLang="en-US"/>
        </a:p>
      </dgm:t>
    </dgm:pt>
    <dgm:pt modelId="{1C61A9A2-33F2-469B-8AC4-A104A5A98D78}" type="pres">
      <dgm:prSet presAssocID="{44156040-AF98-4F2C-9909-9F2439F6F588}" presName="Name0" presStyleCnt="0">
        <dgm:presLayoutVars>
          <dgm:dir/>
          <dgm:animLvl val="lvl"/>
          <dgm:resizeHandles val="exact"/>
        </dgm:presLayoutVars>
      </dgm:prSet>
      <dgm:spPr/>
    </dgm:pt>
    <dgm:pt modelId="{881B8FEC-9D20-4669-BB2E-FA9CEA0BE5A9}" type="pres">
      <dgm:prSet presAssocID="{74020AF3-C700-4606-8917-C6A353D7963A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05DFC51-4C30-4A07-9F0C-6EB770961C6F}" type="pres">
      <dgm:prSet presAssocID="{6CFF1BD9-AE1F-4488-8B72-01186EADA6FF}" presName="parTxOnlySpace" presStyleCnt="0"/>
      <dgm:spPr/>
    </dgm:pt>
    <dgm:pt modelId="{95E1FF73-7910-4391-A9D4-29D5ED525123}" type="pres">
      <dgm:prSet presAssocID="{5011670B-B665-43FC-8B02-C557A992C45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BF170A2-C318-4A50-BA14-CC5110E9B9A9}" type="pres">
      <dgm:prSet presAssocID="{C6425A2E-4E5A-418D-B51C-12780F932F86}" presName="parTxOnlySpace" presStyleCnt="0"/>
      <dgm:spPr/>
    </dgm:pt>
    <dgm:pt modelId="{919A589F-F74A-40C3-BE88-AB8730BCAB04}" type="pres">
      <dgm:prSet presAssocID="{12E26E22-71B0-4386-A84F-ABF2FF66A99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1C6BCDE-530E-4D03-9CF5-9AB36CDC1FE1}" type="pres">
      <dgm:prSet presAssocID="{E1826C46-15A2-4345-B986-53D05F21F155}" presName="parTxOnlySpace" presStyleCnt="0"/>
      <dgm:spPr/>
    </dgm:pt>
    <dgm:pt modelId="{268F2328-4548-422B-9C65-80797E16B241}" type="pres">
      <dgm:prSet presAssocID="{A8B05E70-CCF1-4080-8EEE-6873C9D4B63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CB78EC1-7B74-4B6E-94C6-5F808A049A1F}" type="pres">
      <dgm:prSet presAssocID="{B6438016-7365-4FC0-A372-D90585B4B6EE}" presName="parTxOnlySpace" presStyleCnt="0"/>
      <dgm:spPr/>
    </dgm:pt>
    <dgm:pt modelId="{BDD0B0F7-A87C-4B5B-A4C3-4E4BE6EB0FE4}" type="pres">
      <dgm:prSet presAssocID="{42147153-A6C2-4177-BA7D-2ACCC2C1B2F7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49CC1B5-D2E8-49FC-BB9A-75C1B023C2B7}" type="presOf" srcId="{A8B05E70-CCF1-4080-8EEE-6873C9D4B630}" destId="{268F2328-4548-422B-9C65-80797E16B241}" srcOrd="0" destOrd="0" presId="urn:microsoft.com/office/officeart/2005/8/layout/chevron1"/>
    <dgm:cxn modelId="{777DC3C6-D336-4C94-A624-E5582A07ECAA}" srcId="{44156040-AF98-4F2C-9909-9F2439F6F588}" destId="{42147153-A6C2-4177-BA7D-2ACCC2C1B2F7}" srcOrd="4" destOrd="0" parTransId="{C6F68745-4C20-4204-96A6-585691399C14}" sibTransId="{0C6B132F-0347-46BA-86A4-3FAFB6676411}"/>
    <dgm:cxn modelId="{937639B3-2352-48E4-A96B-F63DF2119D92}" srcId="{44156040-AF98-4F2C-9909-9F2439F6F588}" destId="{12E26E22-71B0-4386-A84F-ABF2FF66A99F}" srcOrd="2" destOrd="0" parTransId="{3A6CB3CB-0F71-4CA8-93AA-0E3E3D59D313}" sibTransId="{E1826C46-15A2-4345-B986-53D05F21F155}"/>
    <dgm:cxn modelId="{16D85155-6D79-4113-9C45-07120532688D}" type="presOf" srcId="{44156040-AF98-4F2C-9909-9F2439F6F588}" destId="{1C61A9A2-33F2-469B-8AC4-A104A5A98D78}" srcOrd="0" destOrd="0" presId="urn:microsoft.com/office/officeart/2005/8/layout/chevron1"/>
    <dgm:cxn modelId="{1D029EA4-5DCB-4780-8049-56C34BC4F6E0}" type="presOf" srcId="{5011670B-B665-43FC-8B02-C557A992C45D}" destId="{95E1FF73-7910-4391-A9D4-29D5ED525123}" srcOrd="0" destOrd="0" presId="urn:microsoft.com/office/officeart/2005/8/layout/chevron1"/>
    <dgm:cxn modelId="{B0E2386F-A443-4201-8130-FB9CC25AA154}" srcId="{44156040-AF98-4F2C-9909-9F2439F6F588}" destId="{74020AF3-C700-4606-8917-C6A353D7963A}" srcOrd="0" destOrd="0" parTransId="{87D99D21-0B4A-4259-89FB-0E5941CB535C}" sibTransId="{6CFF1BD9-AE1F-4488-8B72-01186EADA6FF}"/>
    <dgm:cxn modelId="{B8B909D0-D4F6-48D4-81DA-A58F34AE3646}" srcId="{44156040-AF98-4F2C-9909-9F2439F6F588}" destId="{A8B05E70-CCF1-4080-8EEE-6873C9D4B630}" srcOrd="3" destOrd="0" parTransId="{11D1F3D3-0002-4131-9F84-22FBF8692DA9}" sibTransId="{B6438016-7365-4FC0-A372-D90585B4B6EE}"/>
    <dgm:cxn modelId="{A72CDED3-694C-4F9C-BFA4-561037DEE9AB}" type="presOf" srcId="{42147153-A6C2-4177-BA7D-2ACCC2C1B2F7}" destId="{BDD0B0F7-A87C-4B5B-A4C3-4E4BE6EB0FE4}" srcOrd="0" destOrd="0" presId="urn:microsoft.com/office/officeart/2005/8/layout/chevron1"/>
    <dgm:cxn modelId="{B1CD0BD6-46AE-4226-8CEE-5B90BF9AE73A}" srcId="{44156040-AF98-4F2C-9909-9F2439F6F588}" destId="{5011670B-B665-43FC-8B02-C557A992C45D}" srcOrd="1" destOrd="0" parTransId="{BAB026A1-5E02-4A96-B25D-EDF9E7163E3A}" sibTransId="{C6425A2E-4E5A-418D-B51C-12780F932F86}"/>
    <dgm:cxn modelId="{2F9DA3BC-2A9D-4119-90D3-4A72B39D64CE}" type="presOf" srcId="{74020AF3-C700-4606-8917-C6A353D7963A}" destId="{881B8FEC-9D20-4669-BB2E-FA9CEA0BE5A9}" srcOrd="0" destOrd="0" presId="urn:microsoft.com/office/officeart/2005/8/layout/chevron1"/>
    <dgm:cxn modelId="{81BC9E73-6073-426D-B29B-44B48EA987EF}" type="presOf" srcId="{12E26E22-71B0-4386-A84F-ABF2FF66A99F}" destId="{919A589F-F74A-40C3-BE88-AB8730BCAB04}" srcOrd="0" destOrd="0" presId="urn:microsoft.com/office/officeart/2005/8/layout/chevron1"/>
    <dgm:cxn modelId="{88BB2FE9-818B-4818-B7BE-A1C9A095387A}" type="presParOf" srcId="{1C61A9A2-33F2-469B-8AC4-A104A5A98D78}" destId="{881B8FEC-9D20-4669-BB2E-FA9CEA0BE5A9}" srcOrd="0" destOrd="0" presId="urn:microsoft.com/office/officeart/2005/8/layout/chevron1"/>
    <dgm:cxn modelId="{B99B2245-77E5-4499-9926-81DCF25EA462}" type="presParOf" srcId="{1C61A9A2-33F2-469B-8AC4-A104A5A98D78}" destId="{705DFC51-4C30-4A07-9F0C-6EB770961C6F}" srcOrd="1" destOrd="0" presId="urn:microsoft.com/office/officeart/2005/8/layout/chevron1"/>
    <dgm:cxn modelId="{DE09D6EF-A6AA-4184-8564-8747306EA902}" type="presParOf" srcId="{1C61A9A2-33F2-469B-8AC4-A104A5A98D78}" destId="{95E1FF73-7910-4391-A9D4-29D5ED525123}" srcOrd="2" destOrd="0" presId="urn:microsoft.com/office/officeart/2005/8/layout/chevron1"/>
    <dgm:cxn modelId="{3DD15B74-B8C6-42F3-8EF0-F70B95BCCF30}" type="presParOf" srcId="{1C61A9A2-33F2-469B-8AC4-A104A5A98D78}" destId="{9BF170A2-C318-4A50-BA14-CC5110E9B9A9}" srcOrd="3" destOrd="0" presId="urn:microsoft.com/office/officeart/2005/8/layout/chevron1"/>
    <dgm:cxn modelId="{37BDE36A-A66A-4D32-97C0-6F1F9E84552C}" type="presParOf" srcId="{1C61A9A2-33F2-469B-8AC4-A104A5A98D78}" destId="{919A589F-F74A-40C3-BE88-AB8730BCAB04}" srcOrd="4" destOrd="0" presId="urn:microsoft.com/office/officeart/2005/8/layout/chevron1"/>
    <dgm:cxn modelId="{427A5A7C-2DC0-4382-A175-81A087787577}" type="presParOf" srcId="{1C61A9A2-33F2-469B-8AC4-A104A5A98D78}" destId="{01C6BCDE-530E-4D03-9CF5-9AB36CDC1FE1}" srcOrd="5" destOrd="0" presId="urn:microsoft.com/office/officeart/2005/8/layout/chevron1"/>
    <dgm:cxn modelId="{D31009E6-403F-4849-8F72-B92949BBB04B}" type="presParOf" srcId="{1C61A9A2-33F2-469B-8AC4-A104A5A98D78}" destId="{268F2328-4548-422B-9C65-80797E16B241}" srcOrd="6" destOrd="0" presId="urn:microsoft.com/office/officeart/2005/8/layout/chevron1"/>
    <dgm:cxn modelId="{3F377E15-D908-4D3F-90E3-503C406F77D9}" type="presParOf" srcId="{1C61A9A2-33F2-469B-8AC4-A104A5A98D78}" destId="{8CB78EC1-7B74-4B6E-94C6-5F808A049A1F}" srcOrd="7" destOrd="0" presId="urn:microsoft.com/office/officeart/2005/8/layout/chevron1"/>
    <dgm:cxn modelId="{82D378B2-6BAC-4693-B52B-090D460F6EAD}" type="presParOf" srcId="{1C61A9A2-33F2-469B-8AC4-A104A5A98D78}" destId="{BDD0B0F7-A87C-4B5B-A4C3-4E4BE6EB0FE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156040-AF98-4F2C-9909-9F2439F6F588}" type="doc">
      <dgm:prSet loTypeId="urn:microsoft.com/office/officeart/2005/8/layout/chevron1" loCatId="process" qsTypeId="urn:microsoft.com/office/officeart/2005/8/quickstyle/simple5" qsCatId="simple" csTypeId="urn:microsoft.com/office/officeart/2005/8/colors/colorful1" csCatId="colorful" phldr="1"/>
      <dgm:spPr/>
    </dgm:pt>
    <dgm:pt modelId="{74020AF3-C700-4606-8917-C6A353D7963A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土浦市　　基本データ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87D99D21-0B4A-4259-89FB-0E5941CB535C}" type="parTrans" cxnId="{B0E2386F-A443-4201-8130-FB9CC25AA154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6CFF1BD9-AE1F-4488-8B72-01186EADA6FF}" type="sibTrans" cxnId="{B0E2386F-A443-4201-8130-FB9CC25AA154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12E26E22-71B0-4386-A84F-ABF2FF66A99F}">
      <dgm:prSet phldrT="[テキスト]"/>
      <dgm:spPr>
        <a:solidFill>
          <a:schemeClr val="bg1"/>
        </a:solidFill>
      </dgm:spPr>
      <dgm:t>
        <a:bodyPr lIns="0" rIns="0"/>
        <a:lstStyle/>
        <a:p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分野別</a:t>
          </a:r>
          <a:r>
            <a:rPr kumimoji="1" lang="en-US" altLang="ja-JP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/>
          </a:r>
          <a:br>
            <a:rPr kumimoji="1" lang="en-US" altLang="ja-JP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</a:br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の現状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3A6CB3CB-0F71-4CA8-93AA-0E3E3D59D313}" type="parTrans" cxnId="{937639B3-2352-48E4-A96B-F63DF2119D92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E1826C46-15A2-4345-B986-53D05F21F155}" type="sibTrans" cxnId="{937639B3-2352-48E4-A96B-F63DF2119D92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A8B05E70-CCF1-4080-8EEE-6873C9D4B630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土浦の　　強みと弱み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11D1F3D3-0002-4131-9F84-22FBF8692DA9}" type="parTrans" cxnId="{B8B909D0-D4F6-48D4-81DA-A58F34AE3646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B6438016-7365-4FC0-A372-D90585B4B6EE}" type="sibTrans" cxnId="{B8B909D0-D4F6-48D4-81DA-A58F34AE3646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42147153-A6C2-4177-BA7D-2ACCC2C1B2F7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解決への　道筋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C6F68745-4C20-4204-96A6-585691399C14}" type="parTrans" cxnId="{777DC3C6-D336-4C94-A624-E5582A07ECAA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0C6B132F-0347-46BA-86A4-3FAFB6676411}" type="sibTrans" cxnId="{777DC3C6-D336-4C94-A624-E5582A07ECAA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5011670B-B665-43FC-8B02-C557A992C45D}">
      <dgm:prSet phldrT="[テキスト]"/>
      <dgm:spPr/>
      <dgm:t>
        <a:bodyPr/>
        <a:lstStyle/>
        <a:p>
          <a:r>
            <a:rPr kumimoji="1" lang="ja-JP" altLang="en-US" b="1" dirty="0">
              <a:latin typeface="+mn-ea"/>
              <a:ea typeface="+mn-ea"/>
              <a:cs typeface="Meiryo UI" panose="020B0604030504040204" pitchFamily="50" charset="-128"/>
            </a:rPr>
            <a:t>地区別　　の現状</a:t>
          </a:r>
          <a:endParaRPr kumimoji="1" lang="ja-JP" b="1" dirty="0">
            <a:latin typeface="+mn-ea"/>
            <a:ea typeface="+mn-ea"/>
            <a:cs typeface="Meiryo UI" panose="020B0604030504040204" pitchFamily="50" charset="-128"/>
          </a:endParaRPr>
        </a:p>
      </dgm:t>
    </dgm:pt>
    <dgm:pt modelId="{BAB026A1-5E02-4A96-B25D-EDF9E7163E3A}" type="parTrans" cxnId="{B1CD0BD6-46AE-4226-8CEE-5B90BF9AE73A}">
      <dgm:prSet/>
      <dgm:spPr/>
      <dgm:t>
        <a:bodyPr/>
        <a:lstStyle/>
        <a:p>
          <a:endParaRPr kumimoji="1" lang="ja-JP" altLang="en-US"/>
        </a:p>
      </dgm:t>
    </dgm:pt>
    <dgm:pt modelId="{C6425A2E-4E5A-418D-B51C-12780F932F86}" type="sibTrans" cxnId="{B1CD0BD6-46AE-4226-8CEE-5B90BF9AE73A}">
      <dgm:prSet/>
      <dgm:spPr/>
      <dgm:t>
        <a:bodyPr/>
        <a:lstStyle/>
        <a:p>
          <a:endParaRPr kumimoji="1" lang="ja-JP" altLang="en-US"/>
        </a:p>
      </dgm:t>
    </dgm:pt>
    <dgm:pt modelId="{1C61A9A2-33F2-469B-8AC4-A104A5A98D78}" type="pres">
      <dgm:prSet presAssocID="{44156040-AF98-4F2C-9909-9F2439F6F588}" presName="Name0" presStyleCnt="0">
        <dgm:presLayoutVars>
          <dgm:dir/>
          <dgm:animLvl val="lvl"/>
          <dgm:resizeHandles val="exact"/>
        </dgm:presLayoutVars>
      </dgm:prSet>
      <dgm:spPr/>
    </dgm:pt>
    <dgm:pt modelId="{881B8FEC-9D20-4669-BB2E-FA9CEA0BE5A9}" type="pres">
      <dgm:prSet presAssocID="{74020AF3-C700-4606-8917-C6A353D7963A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05DFC51-4C30-4A07-9F0C-6EB770961C6F}" type="pres">
      <dgm:prSet presAssocID="{6CFF1BD9-AE1F-4488-8B72-01186EADA6FF}" presName="parTxOnlySpace" presStyleCnt="0"/>
      <dgm:spPr/>
    </dgm:pt>
    <dgm:pt modelId="{95E1FF73-7910-4391-A9D4-29D5ED525123}" type="pres">
      <dgm:prSet presAssocID="{5011670B-B665-43FC-8B02-C557A992C45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BF170A2-C318-4A50-BA14-CC5110E9B9A9}" type="pres">
      <dgm:prSet presAssocID="{C6425A2E-4E5A-418D-B51C-12780F932F86}" presName="parTxOnlySpace" presStyleCnt="0"/>
      <dgm:spPr/>
    </dgm:pt>
    <dgm:pt modelId="{919A589F-F74A-40C3-BE88-AB8730BCAB04}" type="pres">
      <dgm:prSet presAssocID="{12E26E22-71B0-4386-A84F-ABF2FF66A99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1C6BCDE-530E-4D03-9CF5-9AB36CDC1FE1}" type="pres">
      <dgm:prSet presAssocID="{E1826C46-15A2-4345-B986-53D05F21F155}" presName="parTxOnlySpace" presStyleCnt="0"/>
      <dgm:spPr/>
    </dgm:pt>
    <dgm:pt modelId="{268F2328-4548-422B-9C65-80797E16B241}" type="pres">
      <dgm:prSet presAssocID="{A8B05E70-CCF1-4080-8EEE-6873C9D4B63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CB78EC1-7B74-4B6E-94C6-5F808A049A1F}" type="pres">
      <dgm:prSet presAssocID="{B6438016-7365-4FC0-A372-D90585B4B6EE}" presName="parTxOnlySpace" presStyleCnt="0"/>
      <dgm:spPr/>
    </dgm:pt>
    <dgm:pt modelId="{BDD0B0F7-A87C-4B5B-A4C3-4E4BE6EB0FE4}" type="pres">
      <dgm:prSet presAssocID="{42147153-A6C2-4177-BA7D-2ACCC2C1B2F7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01645B3-9281-4079-9429-96E1B810F09B}" type="presOf" srcId="{44156040-AF98-4F2C-9909-9F2439F6F588}" destId="{1C61A9A2-33F2-469B-8AC4-A104A5A98D78}" srcOrd="0" destOrd="0" presId="urn:microsoft.com/office/officeart/2005/8/layout/chevron1"/>
    <dgm:cxn modelId="{AD62D9B3-5D85-4599-BD9E-AF65020B0485}" type="presOf" srcId="{5011670B-B665-43FC-8B02-C557A992C45D}" destId="{95E1FF73-7910-4391-A9D4-29D5ED525123}" srcOrd="0" destOrd="0" presId="urn:microsoft.com/office/officeart/2005/8/layout/chevron1"/>
    <dgm:cxn modelId="{777DC3C6-D336-4C94-A624-E5582A07ECAA}" srcId="{44156040-AF98-4F2C-9909-9F2439F6F588}" destId="{42147153-A6C2-4177-BA7D-2ACCC2C1B2F7}" srcOrd="4" destOrd="0" parTransId="{C6F68745-4C20-4204-96A6-585691399C14}" sibTransId="{0C6B132F-0347-46BA-86A4-3FAFB6676411}"/>
    <dgm:cxn modelId="{937639B3-2352-48E4-A96B-F63DF2119D92}" srcId="{44156040-AF98-4F2C-9909-9F2439F6F588}" destId="{12E26E22-71B0-4386-A84F-ABF2FF66A99F}" srcOrd="2" destOrd="0" parTransId="{3A6CB3CB-0F71-4CA8-93AA-0E3E3D59D313}" sibTransId="{E1826C46-15A2-4345-B986-53D05F21F155}"/>
    <dgm:cxn modelId="{7AB28FA9-0CCE-4B02-9B42-513BD952A7AE}" type="presOf" srcId="{74020AF3-C700-4606-8917-C6A353D7963A}" destId="{881B8FEC-9D20-4669-BB2E-FA9CEA0BE5A9}" srcOrd="0" destOrd="0" presId="urn:microsoft.com/office/officeart/2005/8/layout/chevron1"/>
    <dgm:cxn modelId="{B0E2386F-A443-4201-8130-FB9CC25AA154}" srcId="{44156040-AF98-4F2C-9909-9F2439F6F588}" destId="{74020AF3-C700-4606-8917-C6A353D7963A}" srcOrd="0" destOrd="0" parTransId="{87D99D21-0B4A-4259-89FB-0E5941CB535C}" sibTransId="{6CFF1BD9-AE1F-4488-8B72-01186EADA6FF}"/>
    <dgm:cxn modelId="{A5C89260-B2C3-41CA-B215-27B45E9EC248}" type="presOf" srcId="{42147153-A6C2-4177-BA7D-2ACCC2C1B2F7}" destId="{BDD0B0F7-A87C-4B5B-A4C3-4E4BE6EB0FE4}" srcOrd="0" destOrd="0" presId="urn:microsoft.com/office/officeart/2005/8/layout/chevron1"/>
    <dgm:cxn modelId="{B8B909D0-D4F6-48D4-81DA-A58F34AE3646}" srcId="{44156040-AF98-4F2C-9909-9F2439F6F588}" destId="{A8B05E70-CCF1-4080-8EEE-6873C9D4B630}" srcOrd="3" destOrd="0" parTransId="{11D1F3D3-0002-4131-9F84-22FBF8692DA9}" sibTransId="{B6438016-7365-4FC0-A372-D90585B4B6EE}"/>
    <dgm:cxn modelId="{6B615105-D857-496C-91E6-191A8F51C94D}" type="presOf" srcId="{A8B05E70-CCF1-4080-8EEE-6873C9D4B630}" destId="{268F2328-4548-422B-9C65-80797E16B241}" srcOrd="0" destOrd="0" presId="urn:microsoft.com/office/officeart/2005/8/layout/chevron1"/>
    <dgm:cxn modelId="{B1CD0BD6-46AE-4226-8CEE-5B90BF9AE73A}" srcId="{44156040-AF98-4F2C-9909-9F2439F6F588}" destId="{5011670B-B665-43FC-8B02-C557A992C45D}" srcOrd="1" destOrd="0" parTransId="{BAB026A1-5E02-4A96-B25D-EDF9E7163E3A}" sibTransId="{C6425A2E-4E5A-418D-B51C-12780F932F86}"/>
    <dgm:cxn modelId="{CB1D81AC-8553-45B9-9D98-BAC9894BD5E8}" type="presOf" srcId="{12E26E22-71B0-4386-A84F-ABF2FF66A99F}" destId="{919A589F-F74A-40C3-BE88-AB8730BCAB04}" srcOrd="0" destOrd="0" presId="urn:microsoft.com/office/officeart/2005/8/layout/chevron1"/>
    <dgm:cxn modelId="{AD40842D-8ED8-4F5E-AB23-43BCD69DC7F0}" type="presParOf" srcId="{1C61A9A2-33F2-469B-8AC4-A104A5A98D78}" destId="{881B8FEC-9D20-4669-BB2E-FA9CEA0BE5A9}" srcOrd="0" destOrd="0" presId="urn:microsoft.com/office/officeart/2005/8/layout/chevron1"/>
    <dgm:cxn modelId="{8C6D84F7-6F5B-42B9-9C83-7C3B0A9F5C26}" type="presParOf" srcId="{1C61A9A2-33F2-469B-8AC4-A104A5A98D78}" destId="{705DFC51-4C30-4A07-9F0C-6EB770961C6F}" srcOrd="1" destOrd="0" presId="urn:microsoft.com/office/officeart/2005/8/layout/chevron1"/>
    <dgm:cxn modelId="{A1DF441A-29CF-44EF-A2FF-CED9D833B83D}" type="presParOf" srcId="{1C61A9A2-33F2-469B-8AC4-A104A5A98D78}" destId="{95E1FF73-7910-4391-A9D4-29D5ED525123}" srcOrd="2" destOrd="0" presId="urn:microsoft.com/office/officeart/2005/8/layout/chevron1"/>
    <dgm:cxn modelId="{66F6827C-EBB5-4FF1-A6FC-DF8E696A3BEA}" type="presParOf" srcId="{1C61A9A2-33F2-469B-8AC4-A104A5A98D78}" destId="{9BF170A2-C318-4A50-BA14-CC5110E9B9A9}" srcOrd="3" destOrd="0" presId="urn:microsoft.com/office/officeart/2005/8/layout/chevron1"/>
    <dgm:cxn modelId="{FF9BCE45-A314-45FF-9566-4FEF003C8846}" type="presParOf" srcId="{1C61A9A2-33F2-469B-8AC4-A104A5A98D78}" destId="{919A589F-F74A-40C3-BE88-AB8730BCAB04}" srcOrd="4" destOrd="0" presId="urn:microsoft.com/office/officeart/2005/8/layout/chevron1"/>
    <dgm:cxn modelId="{E825BA21-FD2C-44A1-9321-4D961084DCD1}" type="presParOf" srcId="{1C61A9A2-33F2-469B-8AC4-A104A5A98D78}" destId="{01C6BCDE-530E-4D03-9CF5-9AB36CDC1FE1}" srcOrd="5" destOrd="0" presId="urn:microsoft.com/office/officeart/2005/8/layout/chevron1"/>
    <dgm:cxn modelId="{9C53DD2B-BC7A-42CD-9DE1-10794EDF13A2}" type="presParOf" srcId="{1C61A9A2-33F2-469B-8AC4-A104A5A98D78}" destId="{268F2328-4548-422B-9C65-80797E16B241}" srcOrd="6" destOrd="0" presId="urn:microsoft.com/office/officeart/2005/8/layout/chevron1"/>
    <dgm:cxn modelId="{4F99A41F-F0DE-4B2D-89B5-280071E0FA2C}" type="presParOf" srcId="{1C61A9A2-33F2-469B-8AC4-A104A5A98D78}" destId="{8CB78EC1-7B74-4B6E-94C6-5F808A049A1F}" srcOrd="7" destOrd="0" presId="urn:microsoft.com/office/officeart/2005/8/layout/chevron1"/>
    <dgm:cxn modelId="{1B918683-F075-4B35-AD3D-63021C7A7FE4}" type="presParOf" srcId="{1C61A9A2-33F2-469B-8AC4-A104A5A98D78}" destId="{BDD0B0F7-A87C-4B5B-A4C3-4E4BE6EB0FE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4156040-AF98-4F2C-9909-9F2439F6F588}" type="doc">
      <dgm:prSet loTypeId="urn:microsoft.com/office/officeart/2005/8/layout/chevron1" loCatId="process" qsTypeId="urn:microsoft.com/office/officeart/2005/8/quickstyle/simple5" qsCatId="simple" csTypeId="urn:microsoft.com/office/officeart/2005/8/colors/colorful1" csCatId="colorful" phldr="1"/>
      <dgm:spPr/>
    </dgm:pt>
    <dgm:pt modelId="{74020AF3-C700-4606-8917-C6A353D7963A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土浦市　　基本データ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87D99D21-0B4A-4259-89FB-0E5941CB535C}" type="parTrans" cxnId="{B0E2386F-A443-4201-8130-FB9CC25AA154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6CFF1BD9-AE1F-4488-8B72-01186EADA6FF}" type="sibTrans" cxnId="{B0E2386F-A443-4201-8130-FB9CC25AA154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12E26E22-71B0-4386-A84F-ABF2FF66A99F}">
      <dgm:prSet phldrT="[テキスト]"/>
      <dgm:spPr>
        <a:solidFill>
          <a:schemeClr val="bg1"/>
        </a:solidFill>
      </dgm:spPr>
      <dgm:t>
        <a:bodyPr lIns="0" rIns="0"/>
        <a:lstStyle/>
        <a:p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分野別</a:t>
          </a:r>
          <a:r>
            <a:rPr kumimoji="1" lang="en-US" altLang="ja-JP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/>
          </a:r>
          <a:br>
            <a:rPr kumimoji="1" lang="en-US" altLang="ja-JP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</a:br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の現状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3A6CB3CB-0F71-4CA8-93AA-0E3E3D59D313}" type="parTrans" cxnId="{937639B3-2352-48E4-A96B-F63DF2119D92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E1826C46-15A2-4345-B986-53D05F21F155}" type="sibTrans" cxnId="{937639B3-2352-48E4-A96B-F63DF2119D92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A8B05E70-CCF1-4080-8EEE-6873C9D4B630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土浦の　　強みと弱み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11D1F3D3-0002-4131-9F84-22FBF8692DA9}" type="parTrans" cxnId="{B8B909D0-D4F6-48D4-81DA-A58F34AE3646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B6438016-7365-4FC0-A372-D90585B4B6EE}" type="sibTrans" cxnId="{B8B909D0-D4F6-48D4-81DA-A58F34AE3646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42147153-A6C2-4177-BA7D-2ACCC2C1B2F7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解決への　道筋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C6F68745-4C20-4204-96A6-585691399C14}" type="parTrans" cxnId="{777DC3C6-D336-4C94-A624-E5582A07ECAA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0C6B132F-0347-46BA-86A4-3FAFB6676411}" type="sibTrans" cxnId="{777DC3C6-D336-4C94-A624-E5582A07ECAA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5011670B-B665-43FC-8B02-C557A992C45D}">
      <dgm:prSet phldrT="[テキスト]"/>
      <dgm:spPr/>
      <dgm:t>
        <a:bodyPr/>
        <a:lstStyle/>
        <a:p>
          <a:r>
            <a:rPr kumimoji="1" lang="ja-JP" altLang="en-US" b="1" dirty="0">
              <a:latin typeface="+mn-ea"/>
              <a:ea typeface="+mn-ea"/>
              <a:cs typeface="Meiryo UI" panose="020B0604030504040204" pitchFamily="50" charset="-128"/>
            </a:rPr>
            <a:t>地区別　　の現状</a:t>
          </a:r>
          <a:endParaRPr kumimoji="1" lang="ja-JP" b="1" dirty="0">
            <a:latin typeface="+mn-ea"/>
            <a:ea typeface="+mn-ea"/>
            <a:cs typeface="Meiryo UI" panose="020B0604030504040204" pitchFamily="50" charset="-128"/>
          </a:endParaRPr>
        </a:p>
      </dgm:t>
    </dgm:pt>
    <dgm:pt modelId="{BAB026A1-5E02-4A96-B25D-EDF9E7163E3A}" type="parTrans" cxnId="{B1CD0BD6-46AE-4226-8CEE-5B90BF9AE73A}">
      <dgm:prSet/>
      <dgm:spPr/>
      <dgm:t>
        <a:bodyPr/>
        <a:lstStyle/>
        <a:p>
          <a:endParaRPr kumimoji="1" lang="ja-JP" altLang="en-US"/>
        </a:p>
      </dgm:t>
    </dgm:pt>
    <dgm:pt modelId="{C6425A2E-4E5A-418D-B51C-12780F932F86}" type="sibTrans" cxnId="{B1CD0BD6-46AE-4226-8CEE-5B90BF9AE73A}">
      <dgm:prSet/>
      <dgm:spPr/>
      <dgm:t>
        <a:bodyPr/>
        <a:lstStyle/>
        <a:p>
          <a:endParaRPr kumimoji="1" lang="ja-JP" altLang="en-US"/>
        </a:p>
      </dgm:t>
    </dgm:pt>
    <dgm:pt modelId="{1C61A9A2-33F2-469B-8AC4-A104A5A98D78}" type="pres">
      <dgm:prSet presAssocID="{44156040-AF98-4F2C-9909-9F2439F6F588}" presName="Name0" presStyleCnt="0">
        <dgm:presLayoutVars>
          <dgm:dir/>
          <dgm:animLvl val="lvl"/>
          <dgm:resizeHandles val="exact"/>
        </dgm:presLayoutVars>
      </dgm:prSet>
      <dgm:spPr/>
    </dgm:pt>
    <dgm:pt modelId="{881B8FEC-9D20-4669-BB2E-FA9CEA0BE5A9}" type="pres">
      <dgm:prSet presAssocID="{74020AF3-C700-4606-8917-C6A353D7963A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05DFC51-4C30-4A07-9F0C-6EB770961C6F}" type="pres">
      <dgm:prSet presAssocID="{6CFF1BD9-AE1F-4488-8B72-01186EADA6FF}" presName="parTxOnlySpace" presStyleCnt="0"/>
      <dgm:spPr/>
    </dgm:pt>
    <dgm:pt modelId="{95E1FF73-7910-4391-A9D4-29D5ED525123}" type="pres">
      <dgm:prSet presAssocID="{5011670B-B665-43FC-8B02-C557A992C45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BF170A2-C318-4A50-BA14-CC5110E9B9A9}" type="pres">
      <dgm:prSet presAssocID="{C6425A2E-4E5A-418D-B51C-12780F932F86}" presName="parTxOnlySpace" presStyleCnt="0"/>
      <dgm:spPr/>
    </dgm:pt>
    <dgm:pt modelId="{919A589F-F74A-40C3-BE88-AB8730BCAB04}" type="pres">
      <dgm:prSet presAssocID="{12E26E22-71B0-4386-A84F-ABF2FF66A99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1C6BCDE-530E-4D03-9CF5-9AB36CDC1FE1}" type="pres">
      <dgm:prSet presAssocID="{E1826C46-15A2-4345-B986-53D05F21F155}" presName="parTxOnlySpace" presStyleCnt="0"/>
      <dgm:spPr/>
    </dgm:pt>
    <dgm:pt modelId="{268F2328-4548-422B-9C65-80797E16B241}" type="pres">
      <dgm:prSet presAssocID="{A8B05E70-CCF1-4080-8EEE-6873C9D4B63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CB78EC1-7B74-4B6E-94C6-5F808A049A1F}" type="pres">
      <dgm:prSet presAssocID="{B6438016-7365-4FC0-A372-D90585B4B6EE}" presName="parTxOnlySpace" presStyleCnt="0"/>
      <dgm:spPr/>
    </dgm:pt>
    <dgm:pt modelId="{BDD0B0F7-A87C-4B5B-A4C3-4E4BE6EB0FE4}" type="pres">
      <dgm:prSet presAssocID="{42147153-A6C2-4177-BA7D-2ACCC2C1B2F7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77DC3C6-D336-4C94-A624-E5582A07ECAA}" srcId="{44156040-AF98-4F2C-9909-9F2439F6F588}" destId="{42147153-A6C2-4177-BA7D-2ACCC2C1B2F7}" srcOrd="4" destOrd="0" parTransId="{C6F68745-4C20-4204-96A6-585691399C14}" sibTransId="{0C6B132F-0347-46BA-86A4-3FAFB6676411}"/>
    <dgm:cxn modelId="{937639B3-2352-48E4-A96B-F63DF2119D92}" srcId="{44156040-AF98-4F2C-9909-9F2439F6F588}" destId="{12E26E22-71B0-4386-A84F-ABF2FF66A99F}" srcOrd="2" destOrd="0" parTransId="{3A6CB3CB-0F71-4CA8-93AA-0E3E3D59D313}" sibTransId="{E1826C46-15A2-4345-B986-53D05F21F155}"/>
    <dgm:cxn modelId="{B0E2386F-A443-4201-8130-FB9CC25AA154}" srcId="{44156040-AF98-4F2C-9909-9F2439F6F588}" destId="{74020AF3-C700-4606-8917-C6A353D7963A}" srcOrd="0" destOrd="0" parTransId="{87D99D21-0B4A-4259-89FB-0E5941CB535C}" sibTransId="{6CFF1BD9-AE1F-4488-8B72-01186EADA6FF}"/>
    <dgm:cxn modelId="{B8B909D0-D4F6-48D4-81DA-A58F34AE3646}" srcId="{44156040-AF98-4F2C-9909-9F2439F6F588}" destId="{A8B05E70-CCF1-4080-8EEE-6873C9D4B630}" srcOrd="3" destOrd="0" parTransId="{11D1F3D3-0002-4131-9F84-22FBF8692DA9}" sibTransId="{B6438016-7365-4FC0-A372-D90585B4B6EE}"/>
    <dgm:cxn modelId="{7AFDCDB1-8FD6-4E23-BE75-A5A778AECE73}" type="presOf" srcId="{44156040-AF98-4F2C-9909-9F2439F6F588}" destId="{1C61A9A2-33F2-469B-8AC4-A104A5A98D78}" srcOrd="0" destOrd="0" presId="urn:microsoft.com/office/officeart/2005/8/layout/chevron1"/>
    <dgm:cxn modelId="{B1CD0BD6-46AE-4226-8CEE-5B90BF9AE73A}" srcId="{44156040-AF98-4F2C-9909-9F2439F6F588}" destId="{5011670B-B665-43FC-8B02-C557A992C45D}" srcOrd="1" destOrd="0" parTransId="{BAB026A1-5E02-4A96-B25D-EDF9E7163E3A}" sibTransId="{C6425A2E-4E5A-418D-B51C-12780F932F86}"/>
    <dgm:cxn modelId="{702FAFE1-3DBB-4459-A52F-DFA06E927EBB}" type="presOf" srcId="{5011670B-B665-43FC-8B02-C557A992C45D}" destId="{95E1FF73-7910-4391-A9D4-29D5ED525123}" srcOrd="0" destOrd="0" presId="urn:microsoft.com/office/officeart/2005/8/layout/chevron1"/>
    <dgm:cxn modelId="{E87D9301-E8B1-4699-8F60-2D36E6ED11A4}" type="presOf" srcId="{A8B05E70-CCF1-4080-8EEE-6873C9D4B630}" destId="{268F2328-4548-422B-9C65-80797E16B241}" srcOrd="0" destOrd="0" presId="urn:microsoft.com/office/officeart/2005/8/layout/chevron1"/>
    <dgm:cxn modelId="{1EA820DB-7E76-46F3-81A9-D63431AD5407}" type="presOf" srcId="{74020AF3-C700-4606-8917-C6A353D7963A}" destId="{881B8FEC-9D20-4669-BB2E-FA9CEA0BE5A9}" srcOrd="0" destOrd="0" presId="urn:microsoft.com/office/officeart/2005/8/layout/chevron1"/>
    <dgm:cxn modelId="{C4D23307-7267-4CB2-A1BA-0C6F0BDA9DFF}" type="presOf" srcId="{42147153-A6C2-4177-BA7D-2ACCC2C1B2F7}" destId="{BDD0B0F7-A87C-4B5B-A4C3-4E4BE6EB0FE4}" srcOrd="0" destOrd="0" presId="urn:microsoft.com/office/officeart/2005/8/layout/chevron1"/>
    <dgm:cxn modelId="{68B9D62B-9C10-4509-A6A1-C04855768DA4}" type="presOf" srcId="{12E26E22-71B0-4386-A84F-ABF2FF66A99F}" destId="{919A589F-F74A-40C3-BE88-AB8730BCAB04}" srcOrd="0" destOrd="0" presId="urn:microsoft.com/office/officeart/2005/8/layout/chevron1"/>
    <dgm:cxn modelId="{087BC7E3-8626-4EF3-928C-7F62F9825FA8}" type="presParOf" srcId="{1C61A9A2-33F2-469B-8AC4-A104A5A98D78}" destId="{881B8FEC-9D20-4669-BB2E-FA9CEA0BE5A9}" srcOrd="0" destOrd="0" presId="urn:microsoft.com/office/officeart/2005/8/layout/chevron1"/>
    <dgm:cxn modelId="{50CC54A3-952B-4CC0-8EA3-0A390203EFE9}" type="presParOf" srcId="{1C61A9A2-33F2-469B-8AC4-A104A5A98D78}" destId="{705DFC51-4C30-4A07-9F0C-6EB770961C6F}" srcOrd="1" destOrd="0" presId="urn:microsoft.com/office/officeart/2005/8/layout/chevron1"/>
    <dgm:cxn modelId="{4536709B-A0F1-42DA-B0BA-742F2F19FAF8}" type="presParOf" srcId="{1C61A9A2-33F2-469B-8AC4-A104A5A98D78}" destId="{95E1FF73-7910-4391-A9D4-29D5ED525123}" srcOrd="2" destOrd="0" presId="urn:microsoft.com/office/officeart/2005/8/layout/chevron1"/>
    <dgm:cxn modelId="{6B310AE8-67C3-45BA-A736-F3B3A92C6F85}" type="presParOf" srcId="{1C61A9A2-33F2-469B-8AC4-A104A5A98D78}" destId="{9BF170A2-C318-4A50-BA14-CC5110E9B9A9}" srcOrd="3" destOrd="0" presId="urn:microsoft.com/office/officeart/2005/8/layout/chevron1"/>
    <dgm:cxn modelId="{A23ED06B-FEE3-43CE-896A-965C3A419F9D}" type="presParOf" srcId="{1C61A9A2-33F2-469B-8AC4-A104A5A98D78}" destId="{919A589F-F74A-40C3-BE88-AB8730BCAB04}" srcOrd="4" destOrd="0" presId="urn:microsoft.com/office/officeart/2005/8/layout/chevron1"/>
    <dgm:cxn modelId="{90A5E22D-A5C2-4720-94BE-66B137CE5EB2}" type="presParOf" srcId="{1C61A9A2-33F2-469B-8AC4-A104A5A98D78}" destId="{01C6BCDE-530E-4D03-9CF5-9AB36CDC1FE1}" srcOrd="5" destOrd="0" presId="urn:microsoft.com/office/officeart/2005/8/layout/chevron1"/>
    <dgm:cxn modelId="{8ACCD345-4C08-456F-800F-75CE289BF2B1}" type="presParOf" srcId="{1C61A9A2-33F2-469B-8AC4-A104A5A98D78}" destId="{268F2328-4548-422B-9C65-80797E16B241}" srcOrd="6" destOrd="0" presId="urn:microsoft.com/office/officeart/2005/8/layout/chevron1"/>
    <dgm:cxn modelId="{6141CF10-47DB-4AB7-A1FE-E02DABC938BC}" type="presParOf" srcId="{1C61A9A2-33F2-469B-8AC4-A104A5A98D78}" destId="{8CB78EC1-7B74-4B6E-94C6-5F808A049A1F}" srcOrd="7" destOrd="0" presId="urn:microsoft.com/office/officeart/2005/8/layout/chevron1"/>
    <dgm:cxn modelId="{8F961807-7748-4EE8-8126-55AA811D7332}" type="presParOf" srcId="{1C61A9A2-33F2-469B-8AC4-A104A5A98D78}" destId="{BDD0B0F7-A87C-4B5B-A4C3-4E4BE6EB0FE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4156040-AF98-4F2C-9909-9F2439F6F588}" type="doc">
      <dgm:prSet loTypeId="urn:microsoft.com/office/officeart/2005/8/layout/chevron1" loCatId="process" qsTypeId="urn:microsoft.com/office/officeart/2005/8/quickstyle/simple5" qsCatId="simple" csTypeId="urn:microsoft.com/office/officeart/2005/8/colors/colorful1" csCatId="colorful" phldr="1"/>
      <dgm:spPr/>
    </dgm:pt>
    <dgm:pt modelId="{74020AF3-C700-4606-8917-C6A353D7963A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土浦市　　基本データ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87D99D21-0B4A-4259-89FB-0E5941CB535C}" type="parTrans" cxnId="{B0E2386F-A443-4201-8130-FB9CC25AA154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6CFF1BD9-AE1F-4488-8B72-01186EADA6FF}" type="sibTrans" cxnId="{B0E2386F-A443-4201-8130-FB9CC25AA154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12E26E22-71B0-4386-A84F-ABF2FF66A99F}">
      <dgm:prSet phldrT="[テキスト]"/>
      <dgm:spPr/>
      <dgm:t>
        <a:bodyPr lIns="0" rIns="0"/>
        <a:lstStyle/>
        <a:p>
          <a:r>
            <a:rPr kumimoji="1" lang="ja-JP" altLang="en-US" b="1" dirty="0">
              <a:latin typeface="+mn-ea"/>
              <a:ea typeface="+mn-ea"/>
              <a:cs typeface="Meiryo UI" panose="020B0604030504040204" pitchFamily="50" charset="-128"/>
            </a:rPr>
            <a:t>分野別</a:t>
          </a:r>
          <a:r>
            <a:rPr kumimoji="1" lang="en-US" altLang="ja-JP" b="1" dirty="0">
              <a:latin typeface="+mn-ea"/>
              <a:ea typeface="+mn-ea"/>
              <a:cs typeface="Meiryo UI" panose="020B0604030504040204" pitchFamily="50" charset="-128"/>
            </a:rPr>
            <a:t/>
          </a:r>
          <a:br>
            <a:rPr kumimoji="1" lang="en-US" altLang="ja-JP" b="1" dirty="0">
              <a:latin typeface="+mn-ea"/>
              <a:ea typeface="+mn-ea"/>
              <a:cs typeface="Meiryo UI" panose="020B0604030504040204" pitchFamily="50" charset="-128"/>
            </a:rPr>
          </a:br>
          <a:r>
            <a:rPr kumimoji="1" lang="ja-JP" altLang="en-US" b="1" dirty="0">
              <a:latin typeface="+mn-ea"/>
              <a:ea typeface="+mn-ea"/>
              <a:cs typeface="Meiryo UI" panose="020B0604030504040204" pitchFamily="50" charset="-128"/>
            </a:rPr>
            <a:t>の現状</a:t>
          </a:r>
          <a:endParaRPr kumimoji="1" lang="ja-JP" b="1" dirty="0">
            <a:latin typeface="+mn-ea"/>
            <a:ea typeface="+mn-ea"/>
            <a:cs typeface="Meiryo UI" panose="020B0604030504040204" pitchFamily="50" charset="-128"/>
          </a:endParaRPr>
        </a:p>
      </dgm:t>
    </dgm:pt>
    <dgm:pt modelId="{3A6CB3CB-0F71-4CA8-93AA-0E3E3D59D313}" type="parTrans" cxnId="{937639B3-2352-48E4-A96B-F63DF2119D92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E1826C46-15A2-4345-B986-53D05F21F155}" type="sibTrans" cxnId="{937639B3-2352-48E4-A96B-F63DF2119D92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A8B05E70-CCF1-4080-8EEE-6873C9D4B630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土浦の　　強みと弱み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11D1F3D3-0002-4131-9F84-22FBF8692DA9}" type="parTrans" cxnId="{B8B909D0-D4F6-48D4-81DA-A58F34AE3646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B6438016-7365-4FC0-A372-D90585B4B6EE}" type="sibTrans" cxnId="{B8B909D0-D4F6-48D4-81DA-A58F34AE3646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42147153-A6C2-4177-BA7D-2ACCC2C1B2F7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解決への　道筋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C6F68745-4C20-4204-96A6-585691399C14}" type="parTrans" cxnId="{777DC3C6-D336-4C94-A624-E5582A07ECAA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0C6B132F-0347-46BA-86A4-3FAFB6676411}" type="sibTrans" cxnId="{777DC3C6-D336-4C94-A624-E5582A07ECAA}">
      <dgm:prSet/>
      <dgm:spPr/>
      <dgm:t>
        <a:bodyPr/>
        <a:lstStyle/>
        <a:p>
          <a:endParaRPr kumimoji="1" lang="ja-JP" b="1">
            <a:solidFill>
              <a:schemeClr val="bg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5011670B-B665-43FC-8B02-C557A992C45D}">
      <dgm:prSet phldrT="[テキスト]"/>
      <dgm:spPr>
        <a:solidFill>
          <a:schemeClr val="bg1"/>
        </a:solidFill>
      </dgm:spPr>
      <dgm:t>
        <a:bodyPr/>
        <a:lstStyle/>
        <a:p>
          <a:r>
            <a:rPr kumimoji="1" lang="ja-JP" altLang="en-US" b="1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地区別　　の現状</a:t>
          </a:r>
          <a:endParaRPr kumimoji="1" lang="ja-JP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BAB026A1-5E02-4A96-B25D-EDF9E7163E3A}" type="parTrans" cxnId="{B1CD0BD6-46AE-4226-8CEE-5B90BF9AE73A}">
      <dgm:prSet/>
      <dgm:spPr/>
      <dgm:t>
        <a:bodyPr/>
        <a:lstStyle/>
        <a:p>
          <a:endParaRPr kumimoji="1" lang="ja-JP" altLang="en-US"/>
        </a:p>
      </dgm:t>
    </dgm:pt>
    <dgm:pt modelId="{C6425A2E-4E5A-418D-B51C-12780F932F86}" type="sibTrans" cxnId="{B1CD0BD6-46AE-4226-8CEE-5B90BF9AE73A}">
      <dgm:prSet/>
      <dgm:spPr/>
      <dgm:t>
        <a:bodyPr/>
        <a:lstStyle/>
        <a:p>
          <a:endParaRPr kumimoji="1" lang="ja-JP" altLang="en-US"/>
        </a:p>
      </dgm:t>
    </dgm:pt>
    <dgm:pt modelId="{1C61A9A2-33F2-469B-8AC4-A104A5A98D78}" type="pres">
      <dgm:prSet presAssocID="{44156040-AF98-4F2C-9909-9F2439F6F588}" presName="Name0" presStyleCnt="0">
        <dgm:presLayoutVars>
          <dgm:dir/>
          <dgm:animLvl val="lvl"/>
          <dgm:resizeHandles val="exact"/>
        </dgm:presLayoutVars>
      </dgm:prSet>
      <dgm:spPr/>
    </dgm:pt>
    <dgm:pt modelId="{881B8FEC-9D20-4669-BB2E-FA9CEA0BE5A9}" type="pres">
      <dgm:prSet presAssocID="{74020AF3-C700-4606-8917-C6A353D7963A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05DFC51-4C30-4A07-9F0C-6EB770961C6F}" type="pres">
      <dgm:prSet presAssocID="{6CFF1BD9-AE1F-4488-8B72-01186EADA6FF}" presName="parTxOnlySpace" presStyleCnt="0"/>
      <dgm:spPr/>
    </dgm:pt>
    <dgm:pt modelId="{95E1FF73-7910-4391-A9D4-29D5ED525123}" type="pres">
      <dgm:prSet presAssocID="{5011670B-B665-43FC-8B02-C557A992C45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BF170A2-C318-4A50-BA14-CC5110E9B9A9}" type="pres">
      <dgm:prSet presAssocID="{C6425A2E-4E5A-418D-B51C-12780F932F86}" presName="parTxOnlySpace" presStyleCnt="0"/>
      <dgm:spPr/>
    </dgm:pt>
    <dgm:pt modelId="{919A589F-F74A-40C3-BE88-AB8730BCAB04}" type="pres">
      <dgm:prSet presAssocID="{12E26E22-71B0-4386-A84F-ABF2FF66A99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1C6BCDE-530E-4D03-9CF5-9AB36CDC1FE1}" type="pres">
      <dgm:prSet presAssocID="{E1826C46-15A2-4345-B986-53D05F21F155}" presName="parTxOnlySpace" presStyleCnt="0"/>
      <dgm:spPr/>
    </dgm:pt>
    <dgm:pt modelId="{268F2328-4548-422B-9C65-80797E16B241}" type="pres">
      <dgm:prSet presAssocID="{A8B05E70-CCF1-4080-8EEE-6873C9D4B63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CB78EC1-7B74-4B6E-94C6-5F808A049A1F}" type="pres">
      <dgm:prSet presAssocID="{B6438016-7365-4FC0-A372-D90585B4B6EE}" presName="parTxOnlySpace" presStyleCnt="0"/>
      <dgm:spPr/>
    </dgm:pt>
    <dgm:pt modelId="{BDD0B0F7-A87C-4B5B-A4C3-4E4BE6EB0FE4}" type="pres">
      <dgm:prSet presAssocID="{42147153-A6C2-4177-BA7D-2ACCC2C1B2F7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0F220AB-CD43-4E64-96A4-9B30FE8830E7}" type="presOf" srcId="{74020AF3-C700-4606-8917-C6A353D7963A}" destId="{881B8FEC-9D20-4669-BB2E-FA9CEA0BE5A9}" srcOrd="0" destOrd="0" presId="urn:microsoft.com/office/officeart/2005/8/layout/chevron1"/>
    <dgm:cxn modelId="{777DC3C6-D336-4C94-A624-E5582A07ECAA}" srcId="{44156040-AF98-4F2C-9909-9F2439F6F588}" destId="{42147153-A6C2-4177-BA7D-2ACCC2C1B2F7}" srcOrd="4" destOrd="0" parTransId="{C6F68745-4C20-4204-96A6-585691399C14}" sibTransId="{0C6B132F-0347-46BA-86A4-3FAFB6676411}"/>
    <dgm:cxn modelId="{CB38A73B-E211-4E2F-A4EA-CF2689D0ED4A}" type="presOf" srcId="{A8B05E70-CCF1-4080-8EEE-6873C9D4B630}" destId="{268F2328-4548-422B-9C65-80797E16B241}" srcOrd="0" destOrd="0" presId="urn:microsoft.com/office/officeart/2005/8/layout/chevron1"/>
    <dgm:cxn modelId="{937639B3-2352-48E4-A96B-F63DF2119D92}" srcId="{44156040-AF98-4F2C-9909-9F2439F6F588}" destId="{12E26E22-71B0-4386-A84F-ABF2FF66A99F}" srcOrd="2" destOrd="0" parTransId="{3A6CB3CB-0F71-4CA8-93AA-0E3E3D59D313}" sibTransId="{E1826C46-15A2-4345-B986-53D05F21F155}"/>
    <dgm:cxn modelId="{B0E2386F-A443-4201-8130-FB9CC25AA154}" srcId="{44156040-AF98-4F2C-9909-9F2439F6F588}" destId="{74020AF3-C700-4606-8917-C6A353D7963A}" srcOrd="0" destOrd="0" parTransId="{87D99D21-0B4A-4259-89FB-0E5941CB535C}" sibTransId="{6CFF1BD9-AE1F-4488-8B72-01186EADA6FF}"/>
    <dgm:cxn modelId="{73CD9CFF-6460-4E29-904D-3EC0BBC85A44}" type="presOf" srcId="{12E26E22-71B0-4386-A84F-ABF2FF66A99F}" destId="{919A589F-F74A-40C3-BE88-AB8730BCAB04}" srcOrd="0" destOrd="0" presId="urn:microsoft.com/office/officeart/2005/8/layout/chevron1"/>
    <dgm:cxn modelId="{B8B909D0-D4F6-48D4-81DA-A58F34AE3646}" srcId="{44156040-AF98-4F2C-9909-9F2439F6F588}" destId="{A8B05E70-CCF1-4080-8EEE-6873C9D4B630}" srcOrd="3" destOrd="0" parTransId="{11D1F3D3-0002-4131-9F84-22FBF8692DA9}" sibTransId="{B6438016-7365-4FC0-A372-D90585B4B6EE}"/>
    <dgm:cxn modelId="{B1CD0BD6-46AE-4226-8CEE-5B90BF9AE73A}" srcId="{44156040-AF98-4F2C-9909-9F2439F6F588}" destId="{5011670B-B665-43FC-8B02-C557A992C45D}" srcOrd="1" destOrd="0" parTransId="{BAB026A1-5E02-4A96-B25D-EDF9E7163E3A}" sibTransId="{C6425A2E-4E5A-418D-B51C-12780F932F86}"/>
    <dgm:cxn modelId="{B06AA8E4-89E4-4812-ADFA-4C99F360AAAA}" type="presOf" srcId="{5011670B-B665-43FC-8B02-C557A992C45D}" destId="{95E1FF73-7910-4391-A9D4-29D5ED525123}" srcOrd="0" destOrd="0" presId="urn:microsoft.com/office/officeart/2005/8/layout/chevron1"/>
    <dgm:cxn modelId="{FB884351-5EC6-404D-BA9D-B6E3BB0EB73F}" type="presOf" srcId="{42147153-A6C2-4177-BA7D-2ACCC2C1B2F7}" destId="{BDD0B0F7-A87C-4B5B-A4C3-4E4BE6EB0FE4}" srcOrd="0" destOrd="0" presId="urn:microsoft.com/office/officeart/2005/8/layout/chevron1"/>
    <dgm:cxn modelId="{2867C758-D2C5-4CF2-B6C2-6E2D733059F7}" type="presOf" srcId="{44156040-AF98-4F2C-9909-9F2439F6F588}" destId="{1C61A9A2-33F2-469B-8AC4-A104A5A98D78}" srcOrd="0" destOrd="0" presId="urn:microsoft.com/office/officeart/2005/8/layout/chevron1"/>
    <dgm:cxn modelId="{4C7AFAF8-CE15-43A8-9991-274A09CD34DA}" type="presParOf" srcId="{1C61A9A2-33F2-469B-8AC4-A104A5A98D78}" destId="{881B8FEC-9D20-4669-BB2E-FA9CEA0BE5A9}" srcOrd="0" destOrd="0" presId="urn:microsoft.com/office/officeart/2005/8/layout/chevron1"/>
    <dgm:cxn modelId="{0BC16E50-4E98-41DB-9D6F-AACB4DD2C1EE}" type="presParOf" srcId="{1C61A9A2-33F2-469B-8AC4-A104A5A98D78}" destId="{705DFC51-4C30-4A07-9F0C-6EB770961C6F}" srcOrd="1" destOrd="0" presId="urn:microsoft.com/office/officeart/2005/8/layout/chevron1"/>
    <dgm:cxn modelId="{3F112B42-1736-4ED1-A49B-D52237A8453F}" type="presParOf" srcId="{1C61A9A2-33F2-469B-8AC4-A104A5A98D78}" destId="{95E1FF73-7910-4391-A9D4-29D5ED525123}" srcOrd="2" destOrd="0" presId="urn:microsoft.com/office/officeart/2005/8/layout/chevron1"/>
    <dgm:cxn modelId="{C4758C7C-0D3B-420C-8719-460077521A89}" type="presParOf" srcId="{1C61A9A2-33F2-469B-8AC4-A104A5A98D78}" destId="{9BF170A2-C318-4A50-BA14-CC5110E9B9A9}" srcOrd="3" destOrd="0" presId="urn:microsoft.com/office/officeart/2005/8/layout/chevron1"/>
    <dgm:cxn modelId="{A66CC347-1B0B-4EEA-AF24-DA8131ADFC3D}" type="presParOf" srcId="{1C61A9A2-33F2-469B-8AC4-A104A5A98D78}" destId="{919A589F-F74A-40C3-BE88-AB8730BCAB04}" srcOrd="4" destOrd="0" presId="urn:microsoft.com/office/officeart/2005/8/layout/chevron1"/>
    <dgm:cxn modelId="{FFD435BE-897A-4816-9146-4853B81FC8B2}" type="presParOf" srcId="{1C61A9A2-33F2-469B-8AC4-A104A5A98D78}" destId="{01C6BCDE-530E-4D03-9CF5-9AB36CDC1FE1}" srcOrd="5" destOrd="0" presId="urn:microsoft.com/office/officeart/2005/8/layout/chevron1"/>
    <dgm:cxn modelId="{D9901079-3A89-47F3-8EA3-9C8AE87E7FDA}" type="presParOf" srcId="{1C61A9A2-33F2-469B-8AC4-A104A5A98D78}" destId="{268F2328-4548-422B-9C65-80797E16B241}" srcOrd="6" destOrd="0" presId="urn:microsoft.com/office/officeart/2005/8/layout/chevron1"/>
    <dgm:cxn modelId="{C30E0AA7-74B3-452A-92FD-DE8BED33462A}" type="presParOf" srcId="{1C61A9A2-33F2-469B-8AC4-A104A5A98D78}" destId="{8CB78EC1-7B74-4B6E-94C6-5F808A049A1F}" srcOrd="7" destOrd="0" presId="urn:microsoft.com/office/officeart/2005/8/layout/chevron1"/>
    <dgm:cxn modelId="{638B6F85-7B91-45BB-9EB4-56ED536A2489}" type="presParOf" srcId="{1C61A9A2-33F2-469B-8AC4-A104A5A98D78}" destId="{BDD0B0F7-A87C-4B5B-A4C3-4E4BE6EB0FE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B8FEC-9D20-4669-BB2E-FA9CEA0BE5A9}">
      <dsp:nvSpPr>
        <dsp:cNvPr id="0" name=""/>
        <dsp:cNvSpPr/>
      </dsp:nvSpPr>
      <dsp:spPr>
        <a:xfrm>
          <a:off x="1157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土浦市　　基本データ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207134" y="161447"/>
        <a:ext cx="617930" cy="411953"/>
      </dsp:txXfrm>
    </dsp:sp>
    <dsp:sp modelId="{95E1FF73-7910-4391-A9D4-29D5ED525123}">
      <dsp:nvSpPr>
        <dsp:cNvPr id="0" name=""/>
        <dsp:cNvSpPr/>
      </dsp:nvSpPr>
      <dsp:spPr>
        <a:xfrm>
          <a:off x="928052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地区別　　の現状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1134029" y="161447"/>
        <a:ext cx="617930" cy="411953"/>
      </dsp:txXfrm>
    </dsp:sp>
    <dsp:sp modelId="{919A589F-F74A-40C3-BE88-AB8730BCAB04}">
      <dsp:nvSpPr>
        <dsp:cNvPr id="0" name=""/>
        <dsp:cNvSpPr/>
      </dsp:nvSpPr>
      <dsp:spPr>
        <a:xfrm>
          <a:off x="1854948" y="161447"/>
          <a:ext cx="1029883" cy="41195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2002" rIns="0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>
              <a:latin typeface="+mn-ea"/>
              <a:ea typeface="+mn-ea"/>
              <a:cs typeface="Meiryo UI" panose="020B0604030504040204" pitchFamily="50" charset="-128"/>
            </a:rPr>
            <a:t>分野別</a:t>
          </a:r>
          <a:r>
            <a:rPr kumimoji="1" lang="en-US" altLang="ja-JP" sz="900" b="1" kern="1200">
              <a:latin typeface="+mn-ea"/>
              <a:ea typeface="+mn-ea"/>
              <a:cs typeface="Meiryo UI" panose="020B0604030504040204" pitchFamily="50" charset="-128"/>
            </a:rPr>
            <a:t/>
          </a:r>
          <a:br>
            <a:rPr kumimoji="1" lang="en-US" altLang="ja-JP" sz="900" b="1" kern="1200">
              <a:latin typeface="+mn-ea"/>
              <a:ea typeface="+mn-ea"/>
              <a:cs typeface="Meiryo UI" panose="020B0604030504040204" pitchFamily="50" charset="-128"/>
            </a:rPr>
          </a:br>
          <a:r>
            <a:rPr kumimoji="1" lang="ja-JP" altLang="en-US" sz="900" b="1" kern="1200">
              <a:latin typeface="+mn-ea"/>
              <a:ea typeface="+mn-ea"/>
              <a:cs typeface="Meiryo UI" panose="020B0604030504040204" pitchFamily="50" charset="-128"/>
            </a:rPr>
            <a:t>の現状</a:t>
          </a:r>
          <a:endParaRPr kumimoji="1" lang="ja-JP" sz="900" b="1" kern="1200" dirty="0"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2060925" y="161447"/>
        <a:ext cx="617930" cy="411953"/>
      </dsp:txXfrm>
    </dsp:sp>
    <dsp:sp modelId="{268F2328-4548-422B-9C65-80797E16B241}">
      <dsp:nvSpPr>
        <dsp:cNvPr id="0" name=""/>
        <dsp:cNvSpPr/>
      </dsp:nvSpPr>
      <dsp:spPr>
        <a:xfrm>
          <a:off x="2781843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土浦の　　強みと弱み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2987820" y="161447"/>
        <a:ext cx="617930" cy="411953"/>
      </dsp:txXfrm>
    </dsp:sp>
    <dsp:sp modelId="{BDD0B0F7-A87C-4B5B-A4C3-4E4BE6EB0FE4}">
      <dsp:nvSpPr>
        <dsp:cNvPr id="0" name=""/>
        <dsp:cNvSpPr/>
      </dsp:nvSpPr>
      <dsp:spPr>
        <a:xfrm>
          <a:off x="3708738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解決への　道筋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3914715" y="161447"/>
        <a:ext cx="617930" cy="41195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B8FEC-9D20-4669-BB2E-FA9CEA0BE5A9}">
      <dsp:nvSpPr>
        <dsp:cNvPr id="0" name=""/>
        <dsp:cNvSpPr/>
      </dsp:nvSpPr>
      <dsp:spPr>
        <a:xfrm>
          <a:off x="1157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土浦市　　基本データ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207134" y="161447"/>
        <a:ext cx="617930" cy="411953"/>
      </dsp:txXfrm>
    </dsp:sp>
    <dsp:sp modelId="{95E1FF73-7910-4391-A9D4-29D5ED525123}">
      <dsp:nvSpPr>
        <dsp:cNvPr id="0" name=""/>
        <dsp:cNvSpPr/>
      </dsp:nvSpPr>
      <dsp:spPr>
        <a:xfrm>
          <a:off x="928052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地区別　　の現状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1134029" y="161447"/>
        <a:ext cx="617930" cy="411953"/>
      </dsp:txXfrm>
    </dsp:sp>
    <dsp:sp modelId="{919A589F-F74A-40C3-BE88-AB8730BCAB04}">
      <dsp:nvSpPr>
        <dsp:cNvPr id="0" name=""/>
        <dsp:cNvSpPr/>
      </dsp:nvSpPr>
      <dsp:spPr>
        <a:xfrm>
          <a:off x="1854948" y="161447"/>
          <a:ext cx="1029883" cy="41195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2002" rIns="0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 dirty="0">
              <a:latin typeface="+mn-ea"/>
              <a:ea typeface="+mn-ea"/>
              <a:cs typeface="Meiryo UI" panose="020B0604030504040204" pitchFamily="50" charset="-128"/>
            </a:rPr>
            <a:t>分野別</a:t>
          </a:r>
          <a:r>
            <a:rPr kumimoji="1" lang="en-US" altLang="ja-JP" sz="900" b="1" kern="1200" dirty="0">
              <a:latin typeface="+mn-ea"/>
              <a:ea typeface="+mn-ea"/>
              <a:cs typeface="Meiryo UI" panose="020B0604030504040204" pitchFamily="50" charset="-128"/>
            </a:rPr>
            <a:t/>
          </a:r>
          <a:br>
            <a:rPr kumimoji="1" lang="en-US" altLang="ja-JP" sz="900" b="1" kern="1200" dirty="0">
              <a:latin typeface="+mn-ea"/>
              <a:ea typeface="+mn-ea"/>
              <a:cs typeface="Meiryo UI" panose="020B0604030504040204" pitchFamily="50" charset="-128"/>
            </a:rPr>
          </a:br>
          <a:r>
            <a:rPr kumimoji="1" lang="ja-JP" altLang="en-US" sz="900" b="1" kern="1200" dirty="0">
              <a:latin typeface="+mn-ea"/>
              <a:ea typeface="+mn-ea"/>
              <a:cs typeface="Meiryo UI" panose="020B0604030504040204" pitchFamily="50" charset="-128"/>
            </a:rPr>
            <a:t>の現状</a:t>
          </a:r>
          <a:endParaRPr kumimoji="1" lang="ja-JP" sz="900" b="1" kern="1200" dirty="0"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2060925" y="161447"/>
        <a:ext cx="617930" cy="411953"/>
      </dsp:txXfrm>
    </dsp:sp>
    <dsp:sp modelId="{268F2328-4548-422B-9C65-80797E16B241}">
      <dsp:nvSpPr>
        <dsp:cNvPr id="0" name=""/>
        <dsp:cNvSpPr/>
      </dsp:nvSpPr>
      <dsp:spPr>
        <a:xfrm>
          <a:off x="2781843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土浦の　　強みと弱み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2987820" y="161447"/>
        <a:ext cx="617930" cy="411953"/>
      </dsp:txXfrm>
    </dsp:sp>
    <dsp:sp modelId="{BDD0B0F7-A87C-4B5B-A4C3-4E4BE6EB0FE4}">
      <dsp:nvSpPr>
        <dsp:cNvPr id="0" name=""/>
        <dsp:cNvSpPr/>
      </dsp:nvSpPr>
      <dsp:spPr>
        <a:xfrm>
          <a:off x="3708738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解決への　道筋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3914715" y="161447"/>
        <a:ext cx="617930" cy="41195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B8FEC-9D20-4669-BB2E-FA9CEA0BE5A9}">
      <dsp:nvSpPr>
        <dsp:cNvPr id="0" name=""/>
        <dsp:cNvSpPr/>
      </dsp:nvSpPr>
      <dsp:spPr>
        <a:xfrm>
          <a:off x="1157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土浦市　　基本データ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207134" y="161447"/>
        <a:ext cx="617930" cy="411953"/>
      </dsp:txXfrm>
    </dsp:sp>
    <dsp:sp modelId="{95E1FF73-7910-4391-A9D4-29D5ED525123}">
      <dsp:nvSpPr>
        <dsp:cNvPr id="0" name=""/>
        <dsp:cNvSpPr/>
      </dsp:nvSpPr>
      <dsp:spPr>
        <a:xfrm>
          <a:off x="928052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地区別　　の現状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1134029" y="161447"/>
        <a:ext cx="617930" cy="411953"/>
      </dsp:txXfrm>
    </dsp:sp>
    <dsp:sp modelId="{919A589F-F74A-40C3-BE88-AB8730BCAB04}">
      <dsp:nvSpPr>
        <dsp:cNvPr id="0" name=""/>
        <dsp:cNvSpPr/>
      </dsp:nvSpPr>
      <dsp:spPr>
        <a:xfrm>
          <a:off x="1854948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2002" rIns="0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分野別</a:t>
          </a:r>
          <a:r>
            <a:rPr kumimoji="1" lang="en-US" altLang="ja-JP" sz="900" b="1" kern="120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/>
          </a:r>
          <a:br>
            <a:rPr kumimoji="1" lang="en-US" altLang="ja-JP" sz="900" b="1" kern="120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</a:br>
          <a:r>
            <a:rPr kumimoji="1" lang="ja-JP" altLang="en-US" sz="900" b="1" kern="120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の現状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2060925" y="161447"/>
        <a:ext cx="617930" cy="411953"/>
      </dsp:txXfrm>
    </dsp:sp>
    <dsp:sp modelId="{268F2328-4548-422B-9C65-80797E16B241}">
      <dsp:nvSpPr>
        <dsp:cNvPr id="0" name=""/>
        <dsp:cNvSpPr/>
      </dsp:nvSpPr>
      <dsp:spPr>
        <a:xfrm>
          <a:off x="2781843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土浦の　　強みと弱み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2987820" y="161447"/>
        <a:ext cx="617930" cy="411953"/>
      </dsp:txXfrm>
    </dsp:sp>
    <dsp:sp modelId="{BDD0B0F7-A87C-4B5B-A4C3-4E4BE6EB0FE4}">
      <dsp:nvSpPr>
        <dsp:cNvPr id="0" name=""/>
        <dsp:cNvSpPr/>
      </dsp:nvSpPr>
      <dsp:spPr>
        <a:xfrm>
          <a:off x="3708738" y="161447"/>
          <a:ext cx="1029883" cy="411953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>
              <a:latin typeface="+mn-ea"/>
              <a:ea typeface="+mn-ea"/>
              <a:cs typeface="Meiryo UI" panose="020B0604030504040204" pitchFamily="50" charset="-128"/>
            </a:rPr>
            <a:t>解決への　道筋</a:t>
          </a:r>
          <a:endParaRPr kumimoji="1" lang="ja-JP" sz="900" b="1" kern="1200" dirty="0"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3914715" y="161447"/>
        <a:ext cx="617930" cy="41195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B8FEC-9D20-4669-BB2E-FA9CEA0BE5A9}">
      <dsp:nvSpPr>
        <dsp:cNvPr id="0" name=""/>
        <dsp:cNvSpPr/>
      </dsp:nvSpPr>
      <dsp:spPr>
        <a:xfrm>
          <a:off x="1157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土浦市　　基本データ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207134" y="161447"/>
        <a:ext cx="617930" cy="411953"/>
      </dsp:txXfrm>
    </dsp:sp>
    <dsp:sp modelId="{95E1FF73-7910-4391-A9D4-29D5ED525123}">
      <dsp:nvSpPr>
        <dsp:cNvPr id="0" name=""/>
        <dsp:cNvSpPr/>
      </dsp:nvSpPr>
      <dsp:spPr>
        <a:xfrm>
          <a:off x="928052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地区別　　の現状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1134029" y="161447"/>
        <a:ext cx="617930" cy="411953"/>
      </dsp:txXfrm>
    </dsp:sp>
    <dsp:sp modelId="{919A589F-F74A-40C3-BE88-AB8730BCAB04}">
      <dsp:nvSpPr>
        <dsp:cNvPr id="0" name=""/>
        <dsp:cNvSpPr/>
      </dsp:nvSpPr>
      <dsp:spPr>
        <a:xfrm>
          <a:off x="1854948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2002" rIns="0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分野別</a:t>
          </a:r>
          <a:r>
            <a:rPr kumimoji="1" lang="en-US" altLang="ja-JP" sz="900" b="1" kern="120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/>
          </a:r>
          <a:br>
            <a:rPr kumimoji="1" lang="en-US" altLang="ja-JP" sz="900" b="1" kern="120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</a:br>
          <a:r>
            <a:rPr kumimoji="1" lang="ja-JP" altLang="en-US" sz="900" b="1" kern="120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の現状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2060925" y="161447"/>
        <a:ext cx="617930" cy="411953"/>
      </dsp:txXfrm>
    </dsp:sp>
    <dsp:sp modelId="{268F2328-4548-422B-9C65-80797E16B241}">
      <dsp:nvSpPr>
        <dsp:cNvPr id="0" name=""/>
        <dsp:cNvSpPr/>
      </dsp:nvSpPr>
      <dsp:spPr>
        <a:xfrm>
          <a:off x="2781843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土浦の　　強みと弱み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2987820" y="161447"/>
        <a:ext cx="617930" cy="411953"/>
      </dsp:txXfrm>
    </dsp:sp>
    <dsp:sp modelId="{BDD0B0F7-A87C-4B5B-A4C3-4E4BE6EB0FE4}">
      <dsp:nvSpPr>
        <dsp:cNvPr id="0" name=""/>
        <dsp:cNvSpPr/>
      </dsp:nvSpPr>
      <dsp:spPr>
        <a:xfrm>
          <a:off x="3708738" y="161447"/>
          <a:ext cx="1029883" cy="411953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>
              <a:latin typeface="+mn-ea"/>
              <a:ea typeface="+mn-ea"/>
              <a:cs typeface="Meiryo UI" panose="020B0604030504040204" pitchFamily="50" charset="-128"/>
            </a:rPr>
            <a:t>解決への　道筋</a:t>
          </a:r>
          <a:endParaRPr kumimoji="1" lang="ja-JP" sz="900" b="1" kern="1200" dirty="0"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3914715" y="161447"/>
        <a:ext cx="617930" cy="41195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B8FEC-9D20-4669-BB2E-FA9CEA0BE5A9}">
      <dsp:nvSpPr>
        <dsp:cNvPr id="0" name=""/>
        <dsp:cNvSpPr/>
      </dsp:nvSpPr>
      <dsp:spPr>
        <a:xfrm>
          <a:off x="1157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土浦市　　基本データ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207134" y="161447"/>
        <a:ext cx="617930" cy="411953"/>
      </dsp:txXfrm>
    </dsp:sp>
    <dsp:sp modelId="{95E1FF73-7910-4391-A9D4-29D5ED525123}">
      <dsp:nvSpPr>
        <dsp:cNvPr id="0" name=""/>
        <dsp:cNvSpPr/>
      </dsp:nvSpPr>
      <dsp:spPr>
        <a:xfrm>
          <a:off x="928052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地区別　　の現状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1134029" y="161447"/>
        <a:ext cx="617930" cy="411953"/>
      </dsp:txXfrm>
    </dsp:sp>
    <dsp:sp modelId="{919A589F-F74A-40C3-BE88-AB8730BCAB04}">
      <dsp:nvSpPr>
        <dsp:cNvPr id="0" name=""/>
        <dsp:cNvSpPr/>
      </dsp:nvSpPr>
      <dsp:spPr>
        <a:xfrm>
          <a:off x="1854948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2002" rIns="0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分野別</a:t>
          </a:r>
          <a:r>
            <a:rPr kumimoji="1" lang="en-US" altLang="ja-JP" sz="900" b="1" kern="120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/>
          </a:r>
          <a:br>
            <a:rPr kumimoji="1" lang="en-US" altLang="ja-JP" sz="900" b="1" kern="120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</a:br>
          <a:r>
            <a:rPr kumimoji="1" lang="ja-JP" altLang="en-US" sz="900" b="1" kern="120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の現状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2060925" y="161447"/>
        <a:ext cx="617930" cy="411953"/>
      </dsp:txXfrm>
    </dsp:sp>
    <dsp:sp modelId="{268F2328-4548-422B-9C65-80797E16B241}">
      <dsp:nvSpPr>
        <dsp:cNvPr id="0" name=""/>
        <dsp:cNvSpPr/>
      </dsp:nvSpPr>
      <dsp:spPr>
        <a:xfrm>
          <a:off x="2781843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土浦の　　強みと弱み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2987820" y="161447"/>
        <a:ext cx="617930" cy="411953"/>
      </dsp:txXfrm>
    </dsp:sp>
    <dsp:sp modelId="{BDD0B0F7-A87C-4B5B-A4C3-4E4BE6EB0FE4}">
      <dsp:nvSpPr>
        <dsp:cNvPr id="0" name=""/>
        <dsp:cNvSpPr/>
      </dsp:nvSpPr>
      <dsp:spPr>
        <a:xfrm>
          <a:off x="3708738" y="161447"/>
          <a:ext cx="1029883" cy="411953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>
              <a:latin typeface="+mn-ea"/>
              <a:ea typeface="+mn-ea"/>
              <a:cs typeface="Meiryo UI" panose="020B0604030504040204" pitchFamily="50" charset="-128"/>
            </a:rPr>
            <a:t>解決への　道筋</a:t>
          </a:r>
          <a:endParaRPr kumimoji="1" lang="ja-JP" sz="900" b="1" kern="1200" dirty="0"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3914715" y="161447"/>
        <a:ext cx="617930" cy="41195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B8FEC-9D20-4669-BB2E-FA9CEA0BE5A9}">
      <dsp:nvSpPr>
        <dsp:cNvPr id="0" name=""/>
        <dsp:cNvSpPr/>
      </dsp:nvSpPr>
      <dsp:spPr>
        <a:xfrm>
          <a:off x="1157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土浦市　　基本データ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207134" y="161447"/>
        <a:ext cx="617930" cy="411953"/>
      </dsp:txXfrm>
    </dsp:sp>
    <dsp:sp modelId="{95E1FF73-7910-4391-A9D4-29D5ED525123}">
      <dsp:nvSpPr>
        <dsp:cNvPr id="0" name=""/>
        <dsp:cNvSpPr/>
      </dsp:nvSpPr>
      <dsp:spPr>
        <a:xfrm>
          <a:off x="928052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地区別　　の現状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1134029" y="161447"/>
        <a:ext cx="617930" cy="411953"/>
      </dsp:txXfrm>
    </dsp:sp>
    <dsp:sp modelId="{919A589F-F74A-40C3-BE88-AB8730BCAB04}">
      <dsp:nvSpPr>
        <dsp:cNvPr id="0" name=""/>
        <dsp:cNvSpPr/>
      </dsp:nvSpPr>
      <dsp:spPr>
        <a:xfrm>
          <a:off x="1854948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2002" rIns="0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分野別</a:t>
          </a:r>
          <a:r>
            <a:rPr kumimoji="1" lang="en-US" altLang="ja-JP" sz="900" b="1" kern="120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/>
          </a:r>
          <a:br>
            <a:rPr kumimoji="1" lang="en-US" altLang="ja-JP" sz="900" b="1" kern="120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</a:br>
          <a:r>
            <a:rPr kumimoji="1" lang="ja-JP" altLang="en-US" sz="900" b="1" kern="120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の現状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2060925" y="161447"/>
        <a:ext cx="617930" cy="411953"/>
      </dsp:txXfrm>
    </dsp:sp>
    <dsp:sp modelId="{268F2328-4548-422B-9C65-80797E16B241}">
      <dsp:nvSpPr>
        <dsp:cNvPr id="0" name=""/>
        <dsp:cNvSpPr/>
      </dsp:nvSpPr>
      <dsp:spPr>
        <a:xfrm>
          <a:off x="2781843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土浦の　　強みと弱み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2987820" y="161447"/>
        <a:ext cx="617930" cy="411953"/>
      </dsp:txXfrm>
    </dsp:sp>
    <dsp:sp modelId="{BDD0B0F7-A87C-4B5B-A4C3-4E4BE6EB0FE4}">
      <dsp:nvSpPr>
        <dsp:cNvPr id="0" name=""/>
        <dsp:cNvSpPr/>
      </dsp:nvSpPr>
      <dsp:spPr>
        <a:xfrm>
          <a:off x="3708738" y="161447"/>
          <a:ext cx="1029883" cy="411953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>
              <a:latin typeface="+mn-ea"/>
              <a:ea typeface="+mn-ea"/>
              <a:cs typeface="Meiryo UI" panose="020B0604030504040204" pitchFamily="50" charset="-128"/>
            </a:rPr>
            <a:t>解決への　道筋</a:t>
          </a:r>
          <a:endParaRPr kumimoji="1" lang="ja-JP" sz="900" b="1" kern="1200" dirty="0"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3914715" y="161447"/>
        <a:ext cx="617930" cy="41195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B8FEC-9D20-4669-BB2E-FA9CEA0BE5A9}">
      <dsp:nvSpPr>
        <dsp:cNvPr id="0" name=""/>
        <dsp:cNvSpPr/>
      </dsp:nvSpPr>
      <dsp:spPr>
        <a:xfrm>
          <a:off x="1157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土浦市　　基本データ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207134" y="161447"/>
        <a:ext cx="617930" cy="411953"/>
      </dsp:txXfrm>
    </dsp:sp>
    <dsp:sp modelId="{95E1FF73-7910-4391-A9D4-29D5ED525123}">
      <dsp:nvSpPr>
        <dsp:cNvPr id="0" name=""/>
        <dsp:cNvSpPr/>
      </dsp:nvSpPr>
      <dsp:spPr>
        <a:xfrm>
          <a:off x="928052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地区別　　の現状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1134029" y="161447"/>
        <a:ext cx="617930" cy="411953"/>
      </dsp:txXfrm>
    </dsp:sp>
    <dsp:sp modelId="{919A589F-F74A-40C3-BE88-AB8730BCAB04}">
      <dsp:nvSpPr>
        <dsp:cNvPr id="0" name=""/>
        <dsp:cNvSpPr/>
      </dsp:nvSpPr>
      <dsp:spPr>
        <a:xfrm>
          <a:off x="1854948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2002" rIns="0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分野別</a:t>
          </a:r>
          <a:r>
            <a:rPr kumimoji="1" lang="en-US" altLang="ja-JP" sz="900" b="1" kern="120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/>
          </a:r>
          <a:br>
            <a:rPr kumimoji="1" lang="en-US" altLang="ja-JP" sz="900" b="1" kern="120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</a:br>
          <a:r>
            <a:rPr kumimoji="1" lang="ja-JP" altLang="en-US" sz="900" b="1" kern="120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の現状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2060925" y="161447"/>
        <a:ext cx="617930" cy="411953"/>
      </dsp:txXfrm>
    </dsp:sp>
    <dsp:sp modelId="{268F2328-4548-422B-9C65-80797E16B241}">
      <dsp:nvSpPr>
        <dsp:cNvPr id="0" name=""/>
        <dsp:cNvSpPr/>
      </dsp:nvSpPr>
      <dsp:spPr>
        <a:xfrm>
          <a:off x="2781843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土浦の　　強みと弱み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2987820" y="161447"/>
        <a:ext cx="617930" cy="411953"/>
      </dsp:txXfrm>
    </dsp:sp>
    <dsp:sp modelId="{BDD0B0F7-A87C-4B5B-A4C3-4E4BE6EB0FE4}">
      <dsp:nvSpPr>
        <dsp:cNvPr id="0" name=""/>
        <dsp:cNvSpPr/>
      </dsp:nvSpPr>
      <dsp:spPr>
        <a:xfrm>
          <a:off x="3708738" y="161447"/>
          <a:ext cx="1029883" cy="411953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>
              <a:latin typeface="+mn-ea"/>
              <a:ea typeface="+mn-ea"/>
              <a:cs typeface="Meiryo UI" panose="020B0604030504040204" pitchFamily="50" charset="-128"/>
            </a:rPr>
            <a:t>解決への　道筋</a:t>
          </a:r>
          <a:endParaRPr kumimoji="1" lang="ja-JP" sz="900" b="1" kern="1200" dirty="0"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3914715" y="161447"/>
        <a:ext cx="617930" cy="41195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B8FEC-9D20-4669-BB2E-FA9CEA0BE5A9}">
      <dsp:nvSpPr>
        <dsp:cNvPr id="0" name=""/>
        <dsp:cNvSpPr/>
      </dsp:nvSpPr>
      <dsp:spPr>
        <a:xfrm>
          <a:off x="1157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土浦市　　基本データ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207134" y="161447"/>
        <a:ext cx="617930" cy="411953"/>
      </dsp:txXfrm>
    </dsp:sp>
    <dsp:sp modelId="{95E1FF73-7910-4391-A9D4-29D5ED525123}">
      <dsp:nvSpPr>
        <dsp:cNvPr id="0" name=""/>
        <dsp:cNvSpPr/>
      </dsp:nvSpPr>
      <dsp:spPr>
        <a:xfrm>
          <a:off x="928052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地区別　　の現状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1134029" y="161447"/>
        <a:ext cx="617930" cy="411953"/>
      </dsp:txXfrm>
    </dsp:sp>
    <dsp:sp modelId="{919A589F-F74A-40C3-BE88-AB8730BCAB04}">
      <dsp:nvSpPr>
        <dsp:cNvPr id="0" name=""/>
        <dsp:cNvSpPr/>
      </dsp:nvSpPr>
      <dsp:spPr>
        <a:xfrm>
          <a:off x="1854948" y="161447"/>
          <a:ext cx="1029883" cy="41195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2002" rIns="0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>
              <a:latin typeface="+mn-ea"/>
              <a:ea typeface="+mn-ea"/>
              <a:cs typeface="Meiryo UI" panose="020B0604030504040204" pitchFamily="50" charset="-128"/>
            </a:rPr>
            <a:t>分野別</a:t>
          </a:r>
          <a:r>
            <a:rPr kumimoji="1" lang="en-US" altLang="ja-JP" sz="900" b="1" kern="1200">
              <a:latin typeface="+mn-ea"/>
              <a:ea typeface="+mn-ea"/>
              <a:cs typeface="Meiryo UI" panose="020B0604030504040204" pitchFamily="50" charset="-128"/>
            </a:rPr>
            <a:t/>
          </a:r>
          <a:br>
            <a:rPr kumimoji="1" lang="en-US" altLang="ja-JP" sz="900" b="1" kern="1200">
              <a:latin typeface="+mn-ea"/>
              <a:ea typeface="+mn-ea"/>
              <a:cs typeface="Meiryo UI" panose="020B0604030504040204" pitchFamily="50" charset="-128"/>
            </a:rPr>
          </a:br>
          <a:r>
            <a:rPr kumimoji="1" lang="ja-JP" altLang="en-US" sz="900" b="1" kern="1200">
              <a:latin typeface="+mn-ea"/>
              <a:ea typeface="+mn-ea"/>
              <a:cs typeface="Meiryo UI" panose="020B0604030504040204" pitchFamily="50" charset="-128"/>
            </a:rPr>
            <a:t>の現状</a:t>
          </a:r>
          <a:endParaRPr kumimoji="1" lang="ja-JP" sz="900" b="1" kern="1200" dirty="0"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2060925" y="161447"/>
        <a:ext cx="617930" cy="411953"/>
      </dsp:txXfrm>
    </dsp:sp>
    <dsp:sp modelId="{268F2328-4548-422B-9C65-80797E16B241}">
      <dsp:nvSpPr>
        <dsp:cNvPr id="0" name=""/>
        <dsp:cNvSpPr/>
      </dsp:nvSpPr>
      <dsp:spPr>
        <a:xfrm>
          <a:off x="2781843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土浦の　　強みと弱み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2987820" y="161447"/>
        <a:ext cx="617930" cy="411953"/>
      </dsp:txXfrm>
    </dsp:sp>
    <dsp:sp modelId="{BDD0B0F7-A87C-4B5B-A4C3-4E4BE6EB0FE4}">
      <dsp:nvSpPr>
        <dsp:cNvPr id="0" name=""/>
        <dsp:cNvSpPr/>
      </dsp:nvSpPr>
      <dsp:spPr>
        <a:xfrm>
          <a:off x="3708738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解決への　道筋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3914715" y="161447"/>
        <a:ext cx="617930" cy="41195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B8FEC-9D20-4669-BB2E-FA9CEA0BE5A9}">
      <dsp:nvSpPr>
        <dsp:cNvPr id="0" name=""/>
        <dsp:cNvSpPr/>
      </dsp:nvSpPr>
      <dsp:spPr>
        <a:xfrm>
          <a:off x="1157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土浦市　　基本データ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207134" y="161447"/>
        <a:ext cx="617930" cy="411953"/>
      </dsp:txXfrm>
    </dsp:sp>
    <dsp:sp modelId="{95E1FF73-7910-4391-A9D4-29D5ED525123}">
      <dsp:nvSpPr>
        <dsp:cNvPr id="0" name=""/>
        <dsp:cNvSpPr/>
      </dsp:nvSpPr>
      <dsp:spPr>
        <a:xfrm>
          <a:off x="928052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地区別　　の現状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1134029" y="161447"/>
        <a:ext cx="617930" cy="411953"/>
      </dsp:txXfrm>
    </dsp:sp>
    <dsp:sp modelId="{919A589F-F74A-40C3-BE88-AB8730BCAB04}">
      <dsp:nvSpPr>
        <dsp:cNvPr id="0" name=""/>
        <dsp:cNvSpPr/>
      </dsp:nvSpPr>
      <dsp:spPr>
        <a:xfrm>
          <a:off x="1854948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2002" rIns="0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分野別</a:t>
          </a:r>
          <a:r>
            <a:rPr kumimoji="1" lang="en-US" altLang="ja-JP" sz="900" b="1" kern="120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/>
          </a:r>
          <a:br>
            <a:rPr kumimoji="1" lang="en-US" altLang="ja-JP" sz="900" b="1" kern="120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</a:br>
          <a:r>
            <a:rPr kumimoji="1" lang="ja-JP" altLang="en-US" sz="900" b="1" kern="120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の現状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2060925" y="161447"/>
        <a:ext cx="617930" cy="411953"/>
      </dsp:txXfrm>
    </dsp:sp>
    <dsp:sp modelId="{268F2328-4548-422B-9C65-80797E16B241}">
      <dsp:nvSpPr>
        <dsp:cNvPr id="0" name=""/>
        <dsp:cNvSpPr/>
      </dsp:nvSpPr>
      <dsp:spPr>
        <a:xfrm>
          <a:off x="2781843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土浦の　　強みと弱み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2987820" y="161447"/>
        <a:ext cx="617930" cy="411953"/>
      </dsp:txXfrm>
    </dsp:sp>
    <dsp:sp modelId="{BDD0B0F7-A87C-4B5B-A4C3-4E4BE6EB0FE4}">
      <dsp:nvSpPr>
        <dsp:cNvPr id="0" name=""/>
        <dsp:cNvSpPr/>
      </dsp:nvSpPr>
      <dsp:spPr>
        <a:xfrm>
          <a:off x="3708738" y="161447"/>
          <a:ext cx="1029883" cy="411953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>
              <a:latin typeface="+mn-ea"/>
              <a:ea typeface="+mn-ea"/>
              <a:cs typeface="Meiryo UI" panose="020B0604030504040204" pitchFamily="50" charset="-128"/>
            </a:rPr>
            <a:t>解決への　道筋</a:t>
          </a:r>
          <a:endParaRPr kumimoji="1" lang="ja-JP" sz="900" b="1" kern="1200" dirty="0"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3914715" y="161447"/>
        <a:ext cx="617930" cy="4119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B8FEC-9D20-4669-BB2E-FA9CEA0BE5A9}">
      <dsp:nvSpPr>
        <dsp:cNvPr id="0" name=""/>
        <dsp:cNvSpPr/>
      </dsp:nvSpPr>
      <dsp:spPr>
        <a:xfrm>
          <a:off x="1157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土浦市　　基本データ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207134" y="161447"/>
        <a:ext cx="617930" cy="411953"/>
      </dsp:txXfrm>
    </dsp:sp>
    <dsp:sp modelId="{95E1FF73-7910-4391-A9D4-29D5ED525123}">
      <dsp:nvSpPr>
        <dsp:cNvPr id="0" name=""/>
        <dsp:cNvSpPr/>
      </dsp:nvSpPr>
      <dsp:spPr>
        <a:xfrm>
          <a:off x="928052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地区別　　の現状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1134029" y="161447"/>
        <a:ext cx="617930" cy="411953"/>
      </dsp:txXfrm>
    </dsp:sp>
    <dsp:sp modelId="{919A589F-F74A-40C3-BE88-AB8730BCAB04}">
      <dsp:nvSpPr>
        <dsp:cNvPr id="0" name=""/>
        <dsp:cNvSpPr/>
      </dsp:nvSpPr>
      <dsp:spPr>
        <a:xfrm>
          <a:off x="1854948" y="161447"/>
          <a:ext cx="1029883" cy="41195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2002" rIns="0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>
              <a:latin typeface="+mn-ea"/>
              <a:ea typeface="+mn-ea"/>
              <a:cs typeface="Meiryo UI" panose="020B0604030504040204" pitchFamily="50" charset="-128"/>
            </a:rPr>
            <a:t>分野別</a:t>
          </a:r>
          <a:r>
            <a:rPr kumimoji="1" lang="en-US" altLang="ja-JP" sz="900" b="1" kern="1200">
              <a:latin typeface="+mn-ea"/>
              <a:ea typeface="+mn-ea"/>
              <a:cs typeface="Meiryo UI" panose="020B0604030504040204" pitchFamily="50" charset="-128"/>
            </a:rPr>
            <a:t/>
          </a:r>
          <a:br>
            <a:rPr kumimoji="1" lang="en-US" altLang="ja-JP" sz="900" b="1" kern="1200">
              <a:latin typeface="+mn-ea"/>
              <a:ea typeface="+mn-ea"/>
              <a:cs typeface="Meiryo UI" panose="020B0604030504040204" pitchFamily="50" charset="-128"/>
            </a:rPr>
          </a:br>
          <a:r>
            <a:rPr kumimoji="1" lang="ja-JP" altLang="en-US" sz="900" b="1" kern="1200">
              <a:latin typeface="+mn-ea"/>
              <a:ea typeface="+mn-ea"/>
              <a:cs typeface="Meiryo UI" panose="020B0604030504040204" pitchFamily="50" charset="-128"/>
            </a:rPr>
            <a:t>の現状</a:t>
          </a:r>
          <a:endParaRPr kumimoji="1" lang="ja-JP" sz="900" b="1" kern="1200" dirty="0"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2060925" y="161447"/>
        <a:ext cx="617930" cy="411953"/>
      </dsp:txXfrm>
    </dsp:sp>
    <dsp:sp modelId="{268F2328-4548-422B-9C65-80797E16B241}">
      <dsp:nvSpPr>
        <dsp:cNvPr id="0" name=""/>
        <dsp:cNvSpPr/>
      </dsp:nvSpPr>
      <dsp:spPr>
        <a:xfrm>
          <a:off x="2781843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土浦の　　強みと弱み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2987820" y="161447"/>
        <a:ext cx="617930" cy="411953"/>
      </dsp:txXfrm>
    </dsp:sp>
    <dsp:sp modelId="{BDD0B0F7-A87C-4B5B-A4C3-4E4BE6EB0FE4}">
      <dsp:nvSpPr>
        <dsp:cNvPr id="0" name=""/>
        <dsp:cNvSpPr/>
      </dsp:nvSpPr>
      <dsp:spPr>
        <a:xfrm>
          <a:off x="3708738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解決への　道筋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3914715" y="161447"/>
        <a:ext cx="617930" cy="41195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B8FEC-9D20-4669-BB2E-FA9CEA0BE5A9}">
      <dsp:nvSpPr>
        <dsp:cNvPr id="0" name=""/>
        <dsp:cNvSpPr/>
      </dsp:nvSpPr>
      <dsp:spPr>
        <a:xfrm>
          <a:off x="1157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土浦市　　基本データ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207134" y="161447"/>
        <a:ext cx="617930" cy="411953"/>
      </dsp:txXfrm>
    </dsp:sp>
    <dsp:sp modelId="{95E1FF73-7910-4391-A9D4-29D5ED525123}">
      <dsp:nvSpPr>
        <dsp:cNvPr id="0" name=""/>
        <dsp:cNvSpPr/>
      </dsp:nvSpPr>
      <dsp:spPr>
        <a:xfrm>
          <a:off x="928052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地区別　　の現状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1134029" y="161447"/>
        <a:ext cx="617930" cy="411953"/>
      </dsp:txXfrm>
    </dsp:sp>
    <dsp:sp modelId="{919A589F-F74A-40C3-BE88-AB8730BCAB04}">
      <dsp:nvSpPr>
        <dsp:cNvPr id="0" name=""/>
        <dsp:cNvSpPr/>
      </dsp:nvSpPr>
      <dsp:spPr>
        <a:xfrm>
          <a:off x="1854948" y="161447"/>
          <a:ext cx="1029883" cy="41195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2002" rIns="0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>
              <a:latin typeface="+mn-ea"/>
              <a:ea typeface="+mn-ea"/>
              <a:cs typeface="Meiryo UI" panose="020B0604030504040204" pitchFamily="50" charset="-128"/>
            </a:rPr>
            <a:t>分野別</a:t>
          </a:r>
          <a:r>
            <a:rPr kumimoji="1" lang="en-US" altLang="ja-JP" sz="900" b="1" kern="1200">
              <a:latin typeface="+mn-ea"/>
              <a:ea typeface="+mn-ea"/>
              <a:cs typeface="Meiryo UI" panose="020B0604030504040204" pitchFamily="50" charset="-128"/>
            </a:rPr>
            <a:t/>
          </a:r>
          <a:br>
            <a:rPr kumimoji="1" lang="en-US" altLang="ja-JP" sz="900" b="1" kern="1200">
              <a:latin typeface="+mn-ea"/>
              <a:ea typeface="+mn-ea"/>
              <a:cs typeface="Meiryo UI" panose="020B0604030504040204" pitchFamily="50" charset="-128"/>
            </a:rPr>
          </a:br>
          <a:r>
            <a:rPr kumimoji="1" lang="ja-JP" altLang="en-US" sz="900" b="1" kern="1200">
              <a:latin typeface="+mn-ea"/>
              <a:ea typeface="+mn-ea"/>
              <a:cs typeface="Meiryo UI" panose="020B0604030504040204" pitchFamily="50" charset="-128"/>
            </a:rPr>
            <a:t>の現状</a:t>
          </a:r>
          <a:endParaRPr kumimoji="1" lang="ja-JP" sz="900" b="1" kern="1200" dirty="0"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2060925" y="161447"/>
        <a:ext cx="617930" cy="411953"/>
      </dsp:txXfrm>
    </dsp:sp>
    <dsp:sp modelId="{268F2328-4548-422B-9C65-80797E16B241}">
      <dsp:nvSpPr>
        <dsp:cNvPr id="0" name=""/>
        <dsp:cNvSpPr/>
      </dsp:nvSpPr>
      <dsp:spPr>
        <a:xfrm>
          <a:off x="2781843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土浦の　　強みと弱み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2987820" y="161447"/>
        <a:ext cx="617930" cy="411953"/>
      </dsp:txXfrm>
    </dsp:sp>
    <dsp:sp modelId="{BDD0B0F7-A87C-4B5B-A4C3-4E4BE6EB0FE4}">
      <dsp:nvSpPr>
        <dsp:cNvPr id="0" name=""/>
        <dsp:cNvSpPr/>
      </dsp:nvSpPr>
      <dsp:spPr>
        <a:xfrm>
          <a:off x="3708738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解決への　道筋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3914715" y="161447"/>
        <a:ext cx="617930" cy="4119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B8FEC-9D20-4669-BB2E-FA9CEA0BE5A9}">
      <dsp:nvSpPr>
        <dsp:cNvPr id="0" name=""/>
        <dsp:cNvSpPr/>
      </dsp:nvSpPr>
      <dsp:spPr>
        <a:xfrm>
          <a:off x="1157" y="161447"/>
          <a:ext cx="1029883" cy="41195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 dirty="0">
              <a:latin typeface="+mn-ea"/>
              <a:ea typeface="+mn-ea"/>
              <a:cs typeface="Meiryo UI" panose="020B0604030504040204" pitchFamily="50" charset="-128"/>
            </a:rPr>
            <a:t>土浦市　　基本データ</a:t>
          </a:r>
          <a:endParaRPr kumimoji="1" lang="ja-JP" sz="900" b="1" kern="1200" dirty="0"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207134" y="161447"/>
        <a:ext cx="617930" cy="411953"/>
      </dsp:txXfrm>
    </dsp:sp>
    <dsp:sp modelId="{5F75DEF7-9FE5-421B-A9D8-8866610423B2}">
      <dsp:nvSpPr>
        <dsp:cNvPr id="0" name=""/>
        <dsp:cNvSpPr/>
      </dsp:nvSpPr>
      <dsp:spPr>
        <a:xfrm>
          <a:off x="928052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地区別　　の現状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1134029" y="161447"/>
        <a:ext cx="617930" cy="411953"/>
      </dsp:txXfrm>
    </dsp:sp>
    <dsp:sp modelId="{919A589F-F74A-40C3-BE88-AB8730BCAB04}">
      <dsp:nvSpPr>
        <dsp:cNvPr id="0" name=""/>
        <dsp:cNvSpPr/>
      </dsp:nvSpPr>
      <dsp:spPr>
        <a:xfrm>
          <a:off x="1854948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2002" rIns="0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分野別</a:t>
          </a:r>
          <a:r>
            <a:rPr kumimoji="1" lang="en-US" altLang="ja-JP" sz="900" b="1" kern="1200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/>
          </a:r>
          <a:br>
            <a:rPr kumimoji="1" lang="en-US" altLang="ja-JP" sz="900" b="1" kern="1200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</a:br>
          <a:r>
            <a:rPr kumimoji="1" lang="ja-JP" altLang="en-US" sz="900" b="1" kern="1200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の現状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2060925" y="161447"/>
        <a:ext cx="617930" cy="411953"/>
      </dsp:txXfrm>
    </dsp:sp>
    <dsp:sp modelId="{268F2328-4548-422B-9C65-80797E16B241}">
      <dsp:nvSpPr>
        <dsp:cNvPr id="0" name=""/>
        <dsp:cNvSpPr/>
      </dsp:nvSpPr>
      <dsp:spPr>
        <a:xfrm>
          <a:off x="2781843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土浦の　　強みと弱み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2987820" y="161447"/>
        <a:ext cx="617930" cy="411953"/>
      </dsp:txXfrm>
    </dsp:sp>
    <dsp:sp modelId="{BDD0B0F7-A87C-4B5B-A4C3-4E4BE6EB0FE4}">
      <dsp:nvSpPr>
        <dsp:cNvPr id="0" name=""/>
        <dsp:cNvSpPr/>
      </dsp:nvSpPr>
      <dsp:spPr>
        <a:xfrm>
          <a:off x="3708738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解決への　道筋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3914715" y="161447"/>
        <a:ext cx="617930" cy="4119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B8FEC-9D20-4669-BB2E-FA9CEA0BE5A9}">
      <dsp:nvSpPr>
        <dsp:cNvPr id="0" name=""/>
        <dsp:cNvSpPr/>
      </dsp:nvSpPr>
      <dsp:spPr>
        <a:xfrm>
          <a:off x="1388" y="29067"/>
          <a:ext cx="1691786" cy="676714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900" b="1" kern="1200" dirty="0" smtClean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人口分析</a:t>
          </a:r>
          <a:endParaRPr kumimoji="1" lang="ja-JP" sz="1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339745" y="29067"/>
        <a:ext cx="1015072" cy="676714"/>
      </dsp:txXfrm>
    </dsp:sp>
    <dsp:sp modelId="{919A589F-F74A-40C3-BE88-AB8730BCAB04}">
      <dsp:nvSpPr>
        <dsp:cNvPr id="0" name=""/>
        <dsp:cNvSpPr/>
      </dsp:nvSpPr>
      <dsp:spPr>
        <a:xfrm>
          <a:off x="1523996" y="29067"/>
          <a:ext cx="1691786" cy="67671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5337" rIns="0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900" b="1" kern="1200" dirty="0">
              <a:latin typeface="+mn-ea"/>
              <a:ea typeface="+mn-ea"/>
              <a:cs typeface="Meiryo UI" panose="020B0604030504040204" pitchFamily="50" charset="-128"/>
            </a:rPr>
            <a:t>分野別</a:t>
          </a:r>
          <a:r>
            <a:rPr kumimoji="1" lang="en-US" altLang="ja-JP" sz="1900" b="1" kern="1200" dirty="0">
              <a:latin typeface="+mn-ea"/>
              <a:ea typeface="+mn-ea"/>
              <a:cs typeface="Meiryo UI" panose="020B0604030504040204" pitchFamily="50" charset="-128"/>
            </a:rPr>
            <a:t/>
          </a:r>
          <a:br>
            <a:rPr kumimoji="1" lang="en-US" altLang="ja-JP" sz="1900" b="1" kern="1200" dirty="0">
              <a:latin typeface="+mn-ea"/>
              <a:ea typeface="+mn-ea"/>
              <a:cs typeface="Meiryo UI" panose="020B0604030504040204" pitchFamily="50" charset="-128"/>
            </a:rPr>
          </a:br>
          <a:r>
            <a:rPr kumimoji="1" lang="ja-JP" altLang="en-US" sz="1900" b="1" kern="1200" dirty="0">
              <a:latin typeface="+mn-ea"/>
              <a:ea typeface="+mn-ea"/>
              <a:cs typeface="Meiryo UI" panose="020B0604030504040204" pitchFamily="50" charset="-128"/>
            </a:rPr>
            <a:t>の現状</a:t>
          </a:r>
          <a:endParaRPr kumimoji="1" lang="ja-JP" sz="1900" b="1" kern="1200" dirty="0"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1862353" y="29067"/>
        <a:ext cx="1015072" cy="676714"/>
      </dsp:txXfrm>
    </dsp:sp>
    <dsp:sp modelId="{BDD0B0F7-A87C-4B5B-A4C3-4E4BE6EB0FE4}">
      <dsp:nvSpPr>
        <dsp:cNvPr id="0" name=""/>
        <dsp:cNvSpPr/>
      </dsp:nvSpPr>
      <dsp:spPr>
        <a:xfrm>
          <a:off x="3046604" y="29067"/>
          <a:ext cx="1691786" cy="676714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900" b="1" kern="1200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解決への　道筋</a:t>
          </a:r>
          <a:endParaRPr kumimoji="1" lang="ja-JP" sz="1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3384961" y="29067"/>
        <a:ext cx="1015072" cy="6767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B8FEC-9D20-4669-BB2E-FA9CEA0BE5A9}">
      <dsp:nvSpPr>
        <dsp:cNvPr id="0" name=""/>
        <dsp:cNvSpPr/>
      </dsp:nvSpPr>
      <dsp:spPr>
        <a:xfrm>
          <a:off x="1157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土浦市　　基本データ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207134" y="161447"/>
        <a:ext cx="617930" cy="411953"/>
      </dsp:txXfrm>
    </dsp:sp>
    <dsp:sp modelId="{95E1FF73-7910-4391-A9D4-29D5ED525123}">
      <dsp:nvSpPr>
        <dsp:cNvPr id="0" name=""/>
        <dsp:cNvSpPr/>
      </dsp:nvSpPr>
      <dsp:spPr>
        <a:xfrm>
          <a:off x="928052" y="161447"/>
          <a:ext cx="1029883" cy="411953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 dirty="0">
              <a:latin typeface="+mn-ea"/>
              <a:ea typeface="+mn-ea"/>
              <a:cs typeface="Meiryo UI" panose="020B0604030504040204" pitchFamily="50" charset="-128"/>
            </a:rPr>
            <a:t>地区別　　の現状</a:t>
          </a:r>
          <a:endParaRPr kumimoji="1" lang="ja-JP" sz="900" b="1" kern="1200" dirty="0"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1134029" y="161447"/>
        <a:ext cx="617930" cy="411953"/>
      </dsp:txXfrm>
    </dsp:sp>
    <dsp:sp modelId="{919A589F-F74A-40C3-BE88-AB8730BCAB04}">
      <dsp:nvSpPr>
        <dsp:cNvPr id="0" name=""/>
        <dsp:cNvSpPr/>
      </dsp:nvSpPr>
      <dsp:spPr>
        <a:xfrm>
          <a:off x="1854948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2002" rIns="0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分野別</a:t>
          </a:r>
          <a:r>
            <a:rPr kumimoji="1" lang="en-US" altLang="ja-JP" sz="900" b="1" kern="1200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/>
          </a:r>
          <a:br>
            <a:rPr kumimoji="1" lang="en-US" altLang="ja-JP" sz="900" b="1" kern="1200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</a:br>
          <a:r>
            <a:rPr kumimoji="1" lang="ja-JP" altLang="en-US" sz="900" b="1" kern="1200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の現状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2060925" y="161447"/>
        <a:ext cx="617930" cy="411953"/>
      </dsp:txXfrm>
    </dsp:sp>
    <dsp:sp modelId="{268F2328-4548-422B-9C65-80797E16B241}">
      <dsp:nvSpPr>
        <dsp:cNvPr id="0" name=""/>
        <dsp:cNvSpPr/>
      </dsp:nvSpPr>
      <dsp:spPr>
        <a:xfrm>
          <a:off x="2781843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土浦の　　強みと弱み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2987820" y="161447"/>
        <a:ext cx="617930" cy="411953"/>
      </dsp:txXfrm>
    </dsp:sp>
    <dsp:sp modelId="{BDD0B0F7-A87C-4B5B-A4C3-4E4BE6EB0FE4}">
      <dsp:nvSpPr>
        <dsp:cNvPr id="0" name=""/>
        <dsp:cNvSpPr/>
      </dsp:nvSpPr>
      <dsp:spPr>
        <a:xfrm>
          <a:off x="3708738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解決への　道筋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3914715" y="161447"/>
        <a:ext cx="617930" cy="41195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B8FEC-9D20-4669-BB2E-FA9CEA0BE5A9}">
      <dsp:nvSpPr>
        <dsp:cNvPr id="0" name=""/>
        <dsp:cNvSpPr/>
      </dsp:nvSpPr>
      <dsp:spPr>
        <a:xfrm>
          <a:off x="1157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土浦市　　基本データ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207134" y="161447"/>
        <a:ext cx="617930" cy="411953"/>
      </dsp:txXfrm>
    </dsp:sp>
    <dsp:sp modelId="{95E1FF73-7910-4391-A9D4-29D5ED525123}">
      <dsp:nvSpPr>
        <dsp:cNvPr id="0" name=""/>
        <dsp:cNvSpPr/>
      </dsp:nvSpPr>
      <dsp:spPr>
        <a:xfrm>
          <a:off x="928052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地区別　　の現状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1134029" y="161447"/>
        <a:ext cx="617930" cy="411953"/>
      </dsp:txXfrm>
    </dsp:sp>
    <dsp:sp modelId="{919A589F-F74A-40C3-BE88-AB8730BCAB04}">
      <dsp:nvSpPr>
        <dsp:cNvPr id="0" name=""/>
        <dsp:cNvSpPr/>
      </dsp:nvSpPr>
      <dsp:spPr>
        <a:xfrm>
          <a:off x="1854948" y="161447"/>
          <a:ext cx="1029883" cy="41195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2002" rIns="0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 dirty="0">
              <a:latin typeface="+mn-ea"/>
              <a:ea typeface="+mn-ea"/>
              <a:cs typeface="Meiryo UI" panose="020B0604030504040204" pitchFamily="50" charset="-128"/>
            </a:rPr>
            <a:t>分野別</a:t>
          </a:r>
          <a:r>
            <a:rPr kumimoji="1" lang="en-US" altLang="ja-JP" sz="900" b="1" kern="1200" dirty="0">
              <a:latin typeface="+mn-ea"/>
              <a:ea typeface="+mn-ea"/>
              <a:cs typeface="Meiryo UI" panose="020B0604030504040204" pitchFamily="50" charset="-128"/>
            </a:rPr>
            <a:t/>
          </a:r>
          <a:br>
            <a:rPr kumimoji="1" lang="en-US" altLang="ja-JP" sz="900" b="1" kern="1200" dirty="0">
              <a:latin typeface="+mn-ea"/>
              <a:ea typeface="+mn-ea"/>
              <a:cs typeface="Meiryo UI" panose="020B0604030504040204" pitchFamily="50" charset="-128"/>
            </a:rPr>
          </a:br>
          <a:r>
            <a:rPr kumimoji="1" lang="ja-JP" altLang="en-US" sz="900" b="1" kern="1200" dirty="0">
              <a:latin typeface="+mn-ea"/>
              <a:ea typeface="+mn-ea"/>
              <a:cs typeface="Meiryo UI" panose="020B0604030504040204" pitchFamily="50" charset="-128"/>
            </a:rPr>
            <a:t>の現状</a:t>
          </a:r>
          <a:endParaRPr kumimoji="1" lang="ja-JP" sz="900" b="1" kern="1200" dirty="0"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2060925" y="161447"/>
        <a:ext cx="617930" cy="411953"/>
      </dsp:txXfrm>
    </dsp:sp>
    <dsp:sp modelId="{268F2328-4548-422B-9C65-80797E16B241}">
      <dsp:nvSpPr>
        <dsp:cNvPr id="0" name=""/>
        <dsp:cNvSpPr/>
      </dsp:nvSpPr>
      <dsp:spPr>
        <a:xfrm>
          <a:off x="2781843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土浦の　　強みと弱み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2987820" y="161447"/>
        <a:ext cx="617930" cy="411953"/>
      </dsp:txXfrm>
    </dsp:sp>
    <dsp:sp modelId="{BDD0B0F7-A87C-4B5B-A4C3-4E4BE6EB0FE4}">
      <dsp:nvSpPr>
        <dsp:cNvPr id="0" name=""/>
        <dsp:cNvSpPr/>
      </dsp:nvSpPr>
      <dsp:spPr>
        <a:xfrm>
          <a:off x="3708738" y="161447"/>
          <a:ext cx="1029883" cy="411953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b="1" kern="1200" dirty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>解決への　道筋</a:t>
          </a:r>
          <a:endParaRPr kumimoji="1" lang="ja-JP" sz="9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3914715" y="161447"/>
        <a:ext cx="617930" cy="411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0.67566</cdr:x>
      <cdr:y>0.10778</cdr:y>
    </cdr:from>
    <cdr:to>
      <cdr:x>0.90838</cdr:x>
      <cdr:y>0.17445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2784794" y="352607"/>
          <a:ext cx="959175" cy="2181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rPr>
            <a:t>統計</a:t>
          </a:r>
          <a:r>
            <a:rPr lang="ja-JP" altLang="en-US" sz="1000" dirty="0" err="1">
              <a:latin typeface="メイリオ" panose="020B0604030504040204" pitchFamily="50" charset="-128"/>
              <a:ea typeface="メイリオ" panose="020B0604030504040204" pitchFamily="50" charset="-128"/>
            </a:rPr>
            <a:t>つち</a:t>
          </a:r>
          <a:r>
            <a: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rPr>
            <a:t>うらより作成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0.73278</cdr:x>
      <cdr:y>0.10708</cdr:y>
    </cdr:from>
    <cdr:to>
      <cdr:x>0.94149</cdr:x>
      <cdr:y>0.17514</cdr:y>
    </cdr:to>
    <cdr:sp macro="" textlink="">
      <cdr:nvSpPr>
        <cdr:cNvPr id="5" name="テキスト ボックス 4"/>
        <cdr:cNvSpPr txBox="1"/>
      </cdr:nvSpPr>
      <cdr:spPr>
        <a:xfrm xmlns:a="http://schemas.openxmlformats.org/drawingml/2006/main">
          <a:off x="3222518" y="350331"/>
          <a:ext cx="917836" cy="2226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rPr>
            <a:t>JR</a:t>
          </a:r>
          <a:r>
            <a: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rPr>
            <a:t>東日本より作成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0.02698</cdr:x>
      <cdr:y>0.15441</cdr:y>
    </cdr:from>
    <cdr:to>
      <cdr:x>0.18397</cdr:x>
      <cdr:y>0.38971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157164" y="6000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ja-JP" altLang="en-US" sz="1100"/>
        </a:p>
      </cdr:txBody>
    </cdr:sp>
  </cdr:relSizeAnchor>
  <cdr:relSizeAnchor xmlns:cdr="http://schemas.openxmlformats.org/drawingml/2006/chartDrawing">
    <cdr:from>
      <cdr:x>0.06565</cdr:x>
      <cdr:y>0.19468</cdr:y>
    </cdr:from>
    <cdr:to>
      <cdr:x>0.14534</cdr:x>
      <cdr:y>0.39566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362290" y="707602"/>
          <a:ext cx="439773" cy="7304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eaVert" wrap="none" rtlCol="0"/>
        <a:lstStyle xmlns:a="http://schemas.openxmlformats.org/drawingml/2006/main"/>
        <a:p xmlns:a="http://schemas.openxmlformats.org/drawingml/2006/main">
          <a:r>
            <a: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rPr>
            <a:t>農家数</a:t>
          </a:r>
          <a:r>
            <a: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rPr>
            <a:t>(</a:t>
          </a:r>
          <a:r>
            <a: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rPr>
            <a:t>件</a:t>
          </a:r>
          <a:r>
            <a: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rPr>
            <a:t>)</a:t>
          </a:r>
          <a:endParaRPr lang="ja-JP" altLang="en-US" sz="1000" dirty="0">
            <a:latin typeface="メイリオ" panose="020B0604030504040204" pitchFamily="50" charset="-128"/>
            <a:ea typeface="メイリオ" panose="020B0604030504040204" pitchFamily="50" charset="-128"/>
          </a:endParaRPr>
        </a:p>
      </cdr:txBody>
    </cdr:sp>
  </cdr:relSizeAnchor>
  <cdr:relSizeAnchor xmlns:cdr="http://schemas.openxmlformats.org/drawingml/2006/chartDrawing">
    <cdr:from>
      <cdr:x>0.85531</cdr:x>
      <cdr:y>0.18594</cdr:y>
    </cdr:from>
    <cdr:to>
      <cdr:x>1</cdr:x>
      <cdr:y>0.40363</cdr:y>
    </cdr:to>
    <cdr:sp macro="" textlink="">
      <cdr:nvSpPr>
        <cdr:cNvPr id="4" name="テキスト ボックス 3"/>
        <cdr:cNvSpPr txBox="1"/>
      </cdr:nvSpPr>
      <cdr:spPr>
        <a:xfrm xmlns:a="http://schemas.openxmlformats.org/drawingml/2006/main">
          <a:off x="5795964" y="78105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ja-JP" altLang="en-US" sz="1100"/>
        </a:p>
      </cdr:txBody>
    </cdr:sp>
  </cdr:relSizeAnchor>
  <cdr:relSizeAnchor xmlns:cdr="http://schemas.openxmlformats.org/drawingml/2006/chartDrawing">
    <cdr:from>
      <cdr:x>0.82491</cdr:x>
      <cdr:y>0.19468</cdr:y>
    </cdr:from>
    <cdr:to>
      <cdr:x>0.92688</cdr:x>
      <cdr:y>0.51462</cdr:y>
    </cdr:to>
    <cdr:sp macro="" textlink="">
      <cdr:nvSpPr>
        <cdr:cNvPr id="5" name="テキスト ボックス 4"/>
        <cdr:cNvSpPr txBox="1"/>
      </cdr:nvSpPr>
      <cdr:spPr>
        <a:xfrm xmlns:a="http://schemas.openxmlformats.org/drawingml/2006/main">
          <a:off x="4552299" y="707602"/>
          <a:ext cx="562707" cy="11628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eaVert" wrap="none" rtlCol="0"/>
        <a:lstStyle xmlns:a="http://schemas.openxmlformats.org/drawingml/2006/main"/>
        <a:p xmlns:a="http://schemas.openxmlformats.org/drawingml/2006/main">
          <a:r>
            <a: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rPr>
            <a:t>農家人口</a:t>
          </a:r>
          <a:r>
            <a: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rPr>
            <a:t>(</a:t>
          </a:r>
          <a:r>
            <a: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rPr>
            <a:t>人</a:t>
          </a:r>
          <a:r>
            <a: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rPr>
            <a:t>)</a:t>
          </a:r>
          <a:endParaRPr lang="ja-JP" altLang="en-US" sz="1000" dirty="0">
            <a:latin typeface="メイリオ" panose="020B0604030504040204" pitchFamily="50" charset="-128"/>
            <a:ea typeface="メイリオ" panose="020B0604030504040204" pitchFamily="50" charset="-128"/>
          </a:endParaRPr>
        </a:p>
      </cdr:txBody>
    </cdr:sp>
  </cdr:relSizeAnchor>
  <cdr:relSizeAnchor xmlns:cdr="http://schemas.openxmlformats.org/drawingml/2006/chartDrawing">
    <cdr:from>
      <cdr:x>0.72571</cdr:x>
      <cdr:y>0.90928</cdr:y>
    </cdr:from>
    <cdr:to>
      <cdr:x>0.85803</cdr:x>
      <cdr:y>1</cdr:y>
    </cdr:to>
    <cdr:sp macro="" textlink="">
      <cdr:nvSpPr>
        <cdr:cNvPr id="6" name="テキスト ボックス 5"/>
        <cdr:cNvSpPr txBox="1"/>
      </cdr:nvSpPr>
      <cdr:spPr>
        <a:xfrm xmlns:a="http://schemas.openxmlformats.org/drawingml/2006/main">
          <a:off x="5014914" y="4105277"/>
          <a:ext cx="914400" cy="4095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ja-JP" altLang="en-US" sz="1100"/>
        </a:p>
      </cdr:txBody>
    </cdr:sp>
  </cdr:relSizeAnchor>
  <cdr:relSizeAnchor xmlns:cdr="http://schemas.openxmlformats.org/drawingml/2006/chartDrawing">
    <cdr:from>
      <cdr:x>0.59708</cdr:x>
      <cdr:y>0.09595</cdr:y>
    </cdr:from>
    <cdr:to>
      <cdr:x>0.81072</cdr:x>
      <cdr:y>0.15502</cdr:y>
    </cdr:to>
    <cdr:sp macro="" textlink="">
      <cdr:nvSpPr>
        <cdr:cNvPr id="7" name="テキスト ボックス 6"/>
        <cdr:cNvSpPr txBox="1"/>
      </cdr:nvSpPr>
      <cdr:spPr>
        <a:xfrm xmlns:a="http://schemas.openxmlformats.org/drawingml/2006/main">
          <a:off x="3295009" y="348746"/>
          <a:ext cx="1178982" cy="2146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rPr>
            <a:t>統計</a:t>
          </a:r>
          <a:r>
            <a:rPr lang="ja-JP" altLang="en-US" sz="1000" dirty="0" err="1">
              <a:latin typeface="メイリオ" panose="020B0604030504040204" pitchFamily="50" charset="-128"/>
              <a:ea typeface="メイリオ" panose="020B0604030504040204" pitchFamily="50" charset="-128"/>
            </a:rPr>
            <a:t>つち</a:t>
          </a:r>
          <a:r>
            <a: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rPr>
            <a:t>うらより作成</a:t>
          </a:r>
        </a:p>
      </cdr:txBody>
    </cdr:sp>
  </cdr:relSizeAnchor>
  <cdr:relSizeAnchor xmlns:cdr="http://schemas.openxmlformats.org/drawingml/2006/chartDrawing">
    <cdr:from>
      <cdr:x>0.38646</cdr:x>
      <cdr:y>0.35031</cdr:y>
    </cdr:from>
    <cdr:to>
      <cdr:x>0.68103</cdr:x>
      <cdr:y>0.44208</cdr:y>
    </cdr:to>
    <cdr:sp macro="" textlink="">
      <cdr:nvSpPr>
        <cdr:cNvPr id="8" name="右矢印 7"/>
        <cdr:cNvSpPr/>
      </cdr:nvSpPr>
      <cdr:spPr>
        <a:xfrm xmlns:a="http://schemas.openxmlformats.org/drawingml/2006/main" rot="1948104">
          <a:off x="2132709" y="1273236"/>
          <a:ext cx="1625595" cy="333562"/>
        </a:xfrm>
        <a:prstGeom xmlns:a="http://schemas.openxmlformats.org/drawingml/2006/main" prst="rightArrow">
          <a:avLst>
            <a:gd name="adj1" fmla="val 30746"/>
            <a:gd name="adj2" fmla="val 101441"/>
          </a:avLst>
        </a:prstGeom>
        <a:solidFill xmlns:a="http://schemas.openxmlformats.org/drawingml/2006/main">
          <a:schemeClr val="accent6"/>
        </a:solidFill>
        <a:ln xmlns:a="http://schemas.openxmlformats.org/drawingml/2006/main">
          <a:solidFill>
            <a:schemeClr val="accent6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kumimoji="1" lang="ja-JP" alt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0.53396</cdr:x>
      <cdr:y>0.14631</cdr:y>
    </cdr:from>
    <cdr:to>
      <cdr:x>0.88605</cdr:x>
      <cdr:y>0.21628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2468269" y="532812"/>
          <a:ext cx="1627550" cy="2548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rPr>
            <a:t>土浦市耕作放棄地解消計画より作成</a:t>
          </a:r>
        </a:p>
      </cdr:txBody>
    </cdr:sp>
  </cdr:relSizeAnchor>
  <cdr:relSizeAnchor xmlns:cdr="http://schemas.openxmlformats.org/drawingml/2006/chartDrawing">
    <cdr:from>
      <cdr:x>0.56305</cdr:x>
      <cdr:y>0.21517</cdr:y>
    </cdr:from>
    <cdr:to>
      <cdr:x>0.63521</cdr:x>
      <cdr:y>0.54241</cdr:y>
    </cdr:to>
    <cdr:sp macro="" textlink="">
      <cdr:nvSpPr>
        <cdr:cNvPr id="3" name="右矢印 2"/>
        <cdr:cNvSpPr/>
      </cdr:nvSpPr>
      <cdr:spPr>
        <a:xfrm xmlns:a="http://schemas.openxmlformats.org/drawingml/2006/main" rot="2868108">
          <a:off x="2173648" y="1212615"/>
          <a:ext cx="1191680" cy="333562"/>
        </a:xfrm>
        <a:prstGeom xmlns:a="http://schemas.openxmlformats.org/drawingml/2006/main" prst="rightArrow">
          <a:avLst>
            <a:gd name="adj1" fmla="val 30746"/>
            <a:gd name="adj2" fmla="val 101441"/>
          </a:avLst>
        </a:prstGeom>
        <a:solidFill xmlns:a="http://schemas.openxmlformats.org/drawingml/2006/main">
          <a:schemeClr val="accent6"/>
        </a:solidFill>
        <a:ln xmlns:a="http://schemas.openxmlformats.org/drawingml/2006/main">
          <a:solidFill>
            <a:schemeClr val="accent6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kumimoji="1" lang="ja-JP" alt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0.12016</cdr:x>
      <cdr:y>0.14054</cdr:y>
    </cdr:from>
    <cdr:to>
      <cdr:x>0.39678</cdr:x>
      <cdr:y>0.24234</cdr:y>
    </cdr:to>
    <cdr:sp macro="" textlink="">
      <cdr:nvSpPr>
        <cdr:cNvPr id="2" name="角丸四角形吹き出し 1"/>
        <cdr:cNvSpPr/>
      </cdr:nvSpPr>
      <cdr:spPr>
        <a:xfrm xmlns:a="http://schemas.openxmlformats.org/drawingml/2006/main">
          <a:off x="995067" y="532780"/>
          <a:ext cx="2290771" cy="385888"/>
        </a:xfrm>
        <a:prstGeom xmlns:a="http://schemas.openxmlformats.org/drawingml/2006/main" prst="wedgeRoundRectCallout">
          <a:avLst>
            <a:gd name="adj1" fmla="val 35025"/>
            <a:gd name="adj2" fmla="val 94460"/>
            <a:gd name="adj3" fmla="val 16667"/>
          </a:avLst>
        </a:prstGeom>
        <a:noFill xmlns:a="http://schemas.openxmlformats.org/drawingml/2006/main"/>
        <a:ln xmlns:a="http://schemas.openxmlformats.org/drawingml/2006/main" w="2857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sz="16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イオンモール</a:t>
          </a:r>
          <a:r>
            <a:rPr lang="ja-JP" altLang="en-US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土浦開業</a:t>
          </a:r>
          <a:endParaRPr lang="ja-JP" sz="1600" dirty="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0.57015</cdr:x>
      <cdr:y>0.13743</cdr:y>
    </cdr:from>
    <cdr:to>
      <cdr:x>0.84083</cdr:x>
      <cdr:y>0.3037</cdr:y>
    </cdr:to>
    <cdr:sp macro="" textlink="">
      <cdr:nvSpPr>
        <cdr:cNvPr id="3" name="角丸四角形吹き出し 2"/>
        <cdr:cNvSpPr/>
      </cdr:nvSpPr>
      <cdr:spPr>
        <a:xfrm xmlns:a="http://schemas.openxmlformats.org/drawingml/2006/main">
          <a:off x="4050451" y="555102"/>
          <a:ext cx="1922932" cy="671592"/>
        </a:xfrm>
        <a:prstGeom xmlns:a="http://schemas.openxmlformats.org/drawingml/2006/main" prst="wedgeRoundRectCallout">
          <a:avLst>
            <a:gd name="adj1" fmla="val -68161"/>
            <a:gd name="adj2" fmla="val 49456"/>
            <a:gd name="adj3" fmla="val 16667"/>
          </a:avLst>
        </a:prstGeom>
        <a:noFill xmlns:a="http://schemas.openxmlformats.org/drawingml/2006/main"/>
        <a:ln xmlns:a="http://schemas.openxmlformats.org/drawingml/2006/main" w="2857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altLang="ja-JP" sz="1600" dirty="0">
              <a:solidFill>
                <a:schemeClr val="tx1"/>
              </a:solidFill>
            </a:rPr>
            <a:t>2008</a:t>
          </a:r>
          <a:r>
            <a:rPr lang="ja-JP" altLang="en-US" sz="1600" dirty="0">
              <a:solidFill>
                <a:schemeClr val="tx1"/>
              </a:solidFill>
            </a:rPr>
            <a:t>年</a:t>
          </a:r>
          <a:endParaRPr lang="en-US" altLang="ja-JP" sz="1600" dirty="0">
            <a:solidFill>
              <a:schemeClr val="tx1"/>
            </a:solidFill>
          </a:endParaRPr>
        </a:p>
        <a:p xmlns:a="http://schemas.openxmlformats.org/drawingml/2006/main">
          <a:r>
            <a:rPr lang="ja-JP" altLang="en-US" sz="1600" dirty="0">
              <a:solidFill>
                <a:schemeClr val="tx1"/>
              </a:solidFill>
            </a:rPr>
            <a:t>イーアスつくば開業</a:t>
          </a:r>
          <a:endParaRPr lang="ja-JP" sz="1600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kumimoji="1" lang="ja-JP" sz="1200"/>
            </a:lvl1pPr>
          </a:lstStyle>
          <a:p>
            <a:endParaRPr kumimoji="1" lang="ja-JP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5495" y="0"/>
            <a:ext cx="4303607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kumimoji="1" lang="ja-JP" sz="1200"/>
            </a:lvl1pPr>
          </a:lstStyle>
          <a:p>
            <a:fld id="{D63D5444-F62C-42C3-A75A-D9DBA807730F}" type="datetimeFigureOut">
              <a:rPr kumimoji="1" lang="en-US" altLang="ja-JP" smtClean="0"/>
              <a:t>11/1/2016</a:t>
            </a:fld>
            <a:endParaRPr kumimoji="1" 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303607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kumimoji="1" lang="ja-JP" sz="1200"/>
            </a:lvl1pPr>
          </a:lstStyle>
          <a:p>
            <a:endParaRPr kumimoji="1" 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5495" y="6453596"/>
            <a:ext cx="4303607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kumimoji="1" lang="ja-JP" sz="1200"/>
            </a:lvl1pPr>
          </a:lstStyle>
          <a:p>
            <a:fld id="{84A4F617-7A30-41D4-AB86-5D833C98E18B}" type="slidenum">
              <a:rPr kumimoji="1" lang="ja-JP" smtClean="0"/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kumimoji="1" lang="ja-JP" sz="1200"/>
            </a:lvl1pPr>
          </a:lstStyle>
          <a:p>
            <a:endParaRPr kumimoji="1" lang="ja-JP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5495" y="0"/>
            <a:ext cx="4303607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kumimoji="1" lang="ja-JP" sz="1200"/>
            </a:lvl1pPr>
          </a:lstStyle>
          <a:p>
            <a:fld id="{12CAA1FA-7B6A-47D2-8D61-F225D71B51FF}" type="datetimeFigureOut">
              <a:t>2016/11/1</a:t>
            </a:fld>
            <a:endParaRPr kumimoji="1" lang="ja-JP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36938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kumimoji="1" lang="ja-JP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140" y="3269853"/>
            <a:ext cx="7945120" cy="2675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/>
              <a:t>マスター テキストのスタイルを編集するには、ここをクリック</a:t>
            </a:r>
          </a:p>
          <a:p>
            <a:pPr lvl="1"/>
            <a:r>
              <a:rPr kumimoji="1" lang="ja-JP"/>
              <a:t>第 2 レベル</a:t>
            </a:r>
          </a:p>
          <a:p>
            <a:pPr lvl="2"/>
            <a:r>
              <a:rPr kumimoji="1" lang="ja-JP"/>
              <a:t>第 3 レベル</a:t>
            </a:r>
          </a:p>
          <a:p>
            <a:pPr lvl="3"/>
            <a:r>
              <a:rPr kumimoji="1" lang="ja-JP"/>
              <a:t>第 4 レベル</a:t>
            </a:r>
          </a:p>
          <a:p>
            <a:pPr lvl="4"/>
            <a:r>
              <a:rPr kumimoji="1" lang="ja-JP"/>
              <a:t>第 5 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303607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kumimoji="1" lang="ja-JP" sz="1200"/>
            </a:lvl1pPr>
          </a:lstStyle>
          <a:p>
            <a:endParaRPr kumimoji="1"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5495" y="6453596"/>
            <a:ext cx="4303607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kumimoji="1" lang="ja-JP" sz="1200"/>
            </a:lvl1pPr>
          </a:lstStyle>
          <a:p>
            <a:fld id="{1B9A179D-2D27-49E2-B022-8EDDA2EFE682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altLang="ja-JP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9910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altLang="ja-JP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3193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altLang="ja-JP" smtClean="0"/>
              <a:t>48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8476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altLang="ja-JP" smtClean="0"/>
              <a:t>67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2503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altLang="ja-JP" smtClean="0"/>
              <a:t>71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120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4667-8C4C-418C-B91B-EDADC9CF5A32}" type="datetime1">
              <a:rPr lang="en-US" altLang="ja-JP" smtClean="0"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80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E38D-171C-479B-968D-EDAD1A740EEA}" type="datetime1">
              <a:rPr lang="en-US" altLang="ja-JP" smtClean="0"/>
              <a:t>11/1/2016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013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CAC6-D0F3-481C-8561-7C2D92F1FE8D}" type="datetime1">
              <a:rPr lang="en-US" altLang="ja-JP" smtClean="0"/>
              <a:t>11/1/2016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1167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2 つの画像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550" y="255134"/>
            <a:ext cx="7200900" cy="1036850"/>
          </a:xfrm>
        </p:spPr>
        <p:txBody>
          <a:bodyPr anchor="b"/>
          <a:lstStyle>
            <a:lvl1pPr latinLnBrk="0">
              <a:defRPr kumimoji="1" lang="ja-JP" sz="24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028456" y="5333098"/>
            <a:ext cx="3315189" cy="839102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kumimoji="1" lang="ja-JP" sz="1350">
                <a:solidFill>
                  <a:schemeClr val="bg1"/>
                </a:solidFill>
              </a:defRPr>
            </a:lvl1pPr>
            <a:lvl2pPr marL="342892" indent="0" latinLnBrk="0">
              <a:buNone/>
              <a:defRPr kumimoji="1" lang="ja-JP" sz="1050"/>
            </a:lvl2pPr>
            <a:lvl3pPr marL="685783" indent="0" latinLnBrk="0">
              <a:buNone/>
              <a:defRPr kumimoji="1" lang="ja-JP" sz="900"/>
            </a:lvl3pPr>
            <a:lvl4pPr marL="1028675" indent="0" latinLnBrk="0">
              <a:buNone/>
              <a:defRPr kumimoji="1" lang="ja-JP" sz="750"/>
            </a:lvl4pPr>
            <a:lvl5pPr marL="1371566" indent="0" latinLnBrk="0">
              <a:buNone/>
              <a:defRPr kumimoji="1" lang="ja-JP" sz="750"/>
            </a:lvl5pPr>
            <a:lvl6pPr marL="1714457" indent="0" latinLnBrk="0">
              <a:buNone/>
              <a:defRPr kumimoji="1" lang="ja-JP" sz="750"/>
            </a:lvl6pPr>
            <a:lvl7pPr marL="2057348" indent="0" latinLnBrk="0">
              <a:buNone/>
              <a:defRPr kumimoji="1" lang="ja-JP" sz="750"/>
            </a:lvl7pPr>
            <a:lvl8pPr marL="2400240" indent="0" latinLnBrk="0">
              <a:buNone/>
              <a:defRPr kumimoji="1" lang="ja-JP" sz="750"/>
            </a:lvl8pPr>
            <a:lvl9pPr marL="2743132" indent="0" latinLnBrk="0">
              <a:buNone/>
              <a:defRPr kumimoji="1" lang="ja-JP"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5E05-4F15-4198-A4A7-474CC4C81538}" type="datetime1">
              <a:rPr lang="en-US" altLang="ja-JP" smtClean="0"/>
              <a:t>11/1/2016</a:t>
            </a:fld>
            <a:endParaRPr kumimoji="1" 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13" name="テキスト プレースホルダー 3"/>
          <p:cNvSpPr>
            <a:spLocks noGrp="1"/>
          </p:cNvSpPr>
          <p:nvPr>
            <p:ph type="body" sz="half" idx="14"/>
          </p:nvPr>
        </p:nvSpPr>
        <p:spPr>
          <a:xfrm>
            <a:off x="4809716" y="5333098"/>
            <a:ext cx="3315189" cy="839102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kumimoji="1" lang="ja-JP" sz="1350">
                <a:solidFill>
                  <a:schemeClr val="bg1"/>
                </a:solidFill>
              </a:defRPr>
            </a:lvl1pPr>
            <a:lvl2pPr marL="342892" indent="0" latinLnBrk="0">
              <a:buNone/>
              <a:defRPr kumimoji="1" lang="ja-JP" sz="1050"/>
            </a:lvl2pPr>
            <a:lvl3pPr marL="685783" indent="0" latinLnBrk="0">
              <a:buNone/>
              <a:defRPr kumimoji="1" lang="ja-JP" sz="900"/>
            </a:lvl3pPr>
            <a:lvl4pPr marL="1028675" indent="0" latinLnBrk="0">
              <a:buNone/>
              <a:defRPr kumimoji="1" lang="ja-JP" sz="750"/>
            </a:lvl4pPr>
            <a:lvl5pPr marL="1371566" indent="0" latinLnBrk="0">
              <a:buNone/>
              <a:defRPr kumimoji="1" lang="ja-JP" sz="750"/>
            </a:lvl5pPr>
            <a:lvl6pPr marL="1714457" indent="0" latinLnBrk="0">
              <a:buNone/>
              <a:defRPr kumimoji="1" lang="ja-JP" sz="750"/>
            </a:lvl6pPr>
            <a:lvl7pPr marL="2057348" indent="0" latinLnBrk="0">
              <a:buNone/>
              <a:defRPr kumimoji="1" lang="ja-JP" sz="750"/>
            </a:lvl7pPr>
            <a:lvl8pPr marL="2400240" indent="0" latinLnBrk="0">
              <a:buNone/>
              <a:defRPr kumimoji="1" lang="ja-JP" sz="750"/>
            </a:lvl8pPr>
            <a:lvl9pPr marL="2743132" indent="0" latinLnBrk="0">
              <a:buNone/>
              <a:defRPr kumimoji="1" lang="ja-JP"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3" name="画像プレースホルダー 2"/>
          <p:cNvSpPr>
            <a:spLocks noGrp="1"/>
          </p:cNvSpPr>
          <p:nvPr>
            <p:ph type="pic" idx="1"/>
          </p:nvPr>
        </p:nvSpPr>
        <p:spPr>
          <a:xfrm>
            <a:off x="971550" y="1828808"/>
            <a:ext cx="3429000" cy="3428999"/>
          </a:xfrm>
        </p:spPr>
        <p:txBody>
          <a:bodyPr tIns="274320">
            <a:normAutofit/>
          </a:bodyPr>
          <a:lstStyle>
            <a:lvl1pPr marL="0" indent="0" algn="ctr" latinLnBrk="0">
              <a:buNone/>
              <a:defRPr kumimoji="1" lang="ja-JP" sz="1800"/>
            </a:lvl1pPr>
            <a:lvl2pPr marL="342892" indent="0" latinLnBrk="0">
              <a:buNone/>
              <a:defRPr kumimoji="1" lang="ja-JP" sz="2100"/>
            </a:lvl2pPr>
            <a:lvl3pPr marL="685783" indent="0" latinLnBrk="0">
              <a:buNone/>
              <a:defRPr kumimoji="1" lang="ja-JP" sz="1800"/>
            </a:lvl3pPr>
            <a:lvl4pPr marL="1028675" indent="0" latinLnBrk="0">
              <a:buNone/>
              <a:defRPr kumimoji="1" lang="ja-JP" sz="1500"/>
            </a:lvl4pPr>
            <a:lvl5pPr marL="1371566" indent="0" latinLnBrk="0">
              <a:buNone/>
              <a:defRPr kumimoji="1" lang="ja-JP" sz="1500"/>
            </a:lvl5pPr>
            <a:lvl6pPr marL="1714457" indent="0" latinLnBrk="0">
              <a:buNone/>
              <a:defRPr kumimoji="1" lang="ja-JP" sz="1500"/>
            </a:lvl6pPr>
            <a:lvl7pPr marL="2057348" indent="0" latinLnBrk="0">
              <a:buNone/>
              <a:defRPr kumimoji="1" lang="ja-JP" sz="1500"/>
            </a:lvl7pPr>
            <a:lvl8pPr marL="2400240" indent="0" latinLnBrk="0">
              <a:buNone/>
              <a:defRPr kumimoji="1" lang="ja-JP" sz="1500"/>
            </a:lvl8pPr>
            <a:lvl9pPr marL="2743132" indent="0" latinLnBrk="0">
              <a:buNone/>
              <a:defRPr kumimoji="1" lang="ja-JP" sz="1500"/>
            </a:lvl9pPr>
          </a:lstStyle>
          <a:p>
            <a:r>
              <a:rPr kumimoji="1" lang="ja-JP" altLang="en-US"/>
              <a:t>図を追加</a:t>
            </a:r>
            <a:endParaRPr kumimoji="1" lang="ja-JP"/>
          </a:p>
        </p:txBody>
      </p:sp>
      <p:sp>
        <p:nvSpPr>
          <p:cNvPr id="8" name="画像プレースホルダー 2"/>
          <p:cNvSpPr>
            <a:spLocks noGrp="1"/>
          </p:cNvSpPr>
          <p:nvPr>
            <p:ph type="pic" idx="13"/>
          </p:nvPr>
        </p:nvSpPr>
        <p:spPr>
          <a:xfrm>
            <a:off x="4743450" y="1828808"/>
            <a:ext cx="3429000" cy="3428999"/>
          </a:xfrm>
        </p:spPr>
        <p:txBody>
          <a:bodyPr tIns="274320">
            <a:normAutofit/>
          </a:bodyPr>
          <a:lstStyle>
            <a:lvl1pPr marL="0" indent="0" algn="ctr" latinLnBrk="0">
              <a:buNone/>
              <a:defRPr kumimoji="1" lang="ja-JP" sz="1800"/>
            </a:lvl1pPr>
            <a:lvl2pPr marL="342892" indent="0" latinLnBrk="0">
              <a:buNone/>
              <a:defRPr kumimoji="1" lang="ja-JP" sz="2100"/>
            </a:lvl2pPr>
            <a:lvl3pPr marL="685783" indent="0" latinLnBrk="0">
              <a:buNone/>
              <a:defRPr kumimoji="1" lang="ja-JP" sz="1800"/>
            </a:lvl3pPr>
            <a:lvl4pPr marL="1028675" indent="0" latinLnBrk="0">
              <a:buNone/>
              <a:defRPr kumimoji="1" lang="ja-JP" sz="1500"/>
            </a:lvl4pPr>
            <a:lvl5pPr marL="1371566" indent="0" latinLnBrk="0">
              <a:buNone/>
              <a:defRPr kumimoji="1" lang="ja-JP" sz="1500"/>
            </a:lvl5pPr>
            <a:lvl6pPr marL="1714457" indent="0" latinLnBrk="0">
              <a:buNone/>
              <a:defRPr kumimoji="1" lang="ja-JP" sz="1500"/>
            </a:lvl6pPr>
            <a:lvl7pPr marL="2057348" indent="0" latinLnBrk="0">
              <a:buNone/>
              <a:defRPr kumimoji="1" lang="ja-JP" sz="1500"/>
            </a:lvl7pPr>
            <a:lvl8pPr marL="2400240" indent="0" latinLnBrk="0">
              <a:buNone/>
              <a:defRPr kumimoji="1" lang="ja-JP" sz="1500"/>
            </a:lvl8pPr>
            <a:lvl9pPr marL="2743132" indent="0" latinLnBrk="0">
              <a:buNone/>
              <a:defRPr kumimoji="1" lang="ja-JP" sz="1500"/>
            </a:lvl9pPr>
          </a:lstStyle>
          <a:p>
            <a:r>
              <a:rPr kumimoji="1" lang="ja-JP" altLang="en-US"/>
              <a:t>図を追加</a:t>
            </a:r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18940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14479" y="1828806"/>
            <a:ext cx="3429000" cy="4343401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DA08-FD8C-4D62-92DC-F497FAFE1D18}" type="datetime1">
              <a:rPr lang="en-US" altLang="ja-JP" smtClean="0"/>
              <a:t>11/1/2016</a:t>
            </a:fld>
            <a:endParaRPr kumimoji="1" 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8" name="コンテンツ プレースホルダー 3"/>
          <p:cNvSpPr>
            <a:spLocks noGrp="1"/>
          </p:cNvSpPr>
          <p:nvPr>
            <p:ph sz="half" idx="13"/>
          </p:nvPr>
        </p:nvSpPr>
        <p:spPr>
          <a:xfrm>
            <a:off x="1066065" y="1816586"/>
            <a:ext cx="3429000" cy="4343401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dirty="0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550" y="255134"/>
            <a:ext cx="7200900" cy="103685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971550" y="2705100"/>
            <a:ext cx="3429000" cy="34671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743450" y="1828811"/>
            <a:ext cx="3429000" cy="847725"/>
          </a:xfrm>
        </p:spPr>
        <p:txBody>
          <a:bodyPr anchor="ctr">
            <a:normAutofit/>
          </a:bodyPr>
          <a:lstStyle>
            <a:lvl1pPr marL="0" indent="0" latinLnBrk="0">
              <a:buNone/>
              <a:defRPr kumimoji="1" lang="ja-JP" sz="1950" b="0"/>
            </a:lvl1pPr>
            <a:lvl2pPr marL="342892" indent="0" latinLnBrk="0">
              <a:buNone/>
              <a:defRPr kumimoji="1" lang="ja-JP" sz="1500" b="1"/>
            </a:lvl2pPr>
            <a:lvl3pPr marL="685783" indent="0" latinLnBrk="0">
              <a:buNone/>
              <a:defRPr kumimoji="1" lang="ja-JP" sz="1350" b="1"/>
            </a:lvl3pPr>
            <a:lvl4pPr marL="1028675" indent="0" latinLnBrk="0">
              <a:buNone/>
              <a:defRPr kumimoji="1" lang="ja-JP" sz="1200" b="1"/>
            </a:lvl4pPr>
            <a:lvl5pPr marL="1371566" indent="0" latinLnBrk="0">
              <a:buNone/>
              <a:defRPr kumimoji="1" lang="ja-JP" sz="1200" b="1"/>
            </a:lvl5pPr>
            <a:lvl6pPr marL="1714457" indent="0" latinLnBrk="0">
              <a:buNone/>
              <a:defRPr kumimoji="1" lang="ja-JP" sz="1200" b="1"/>
            </a:lvl6pPr>
            <a:lvl7pPr marL="2057348" indent="0" latinLnBrk="0">
              <a:buNone/>
              <a:defRPr kumimoji="1" lang="ja-JP" sz="1200" b="1"/>
            </a:lvl7pPr>
            <a:lvl8pPr marL="2400240" indent="0" latinLnBrk="0">
              <a:buNone/>
              <a:defRPr kumimoji="1" lang="ja-JP" sz="1200" b="1"/>
            </a:lvl8pPr>
            <a:lvl9pPr marL="2743132" indent="0" latinLnBrk="0">
              <a:buNone/>
              <a:defRPr kumimoji="1" lang="ja-JP"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743450" y="2705100"/>
            <a:ext cx="3429000" cy="34671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E6B2-E499-41CF-92E1-6A4DE8170F0F}" type="datetime1">
              <a:rPr lang="en-US" altLang="ja-JP" smtClean="0"/>
              <a:t>11/1/2016</a:t>
            </a:fld>
            <a:endParaRPr kumimoji="1" 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10" name="テキスト プレースホルダー 4"/>
          <p:cNvSpPr>
            <a:spLocks noGrp="1"/>
          </p:cNvSpPr>
          <p:nvPr>
            <p:ph type="body" sz="quarter" idx="13"/>
          </p:nvPr>
        </p:nvSpPr>
        <p:spPr>
          <a:xfrm>
            <a:off x="992796" y="1841470"/>
            <a:ext cx="3429000" cy="847725"/>
          </a:xfrm>
        </p:spPr>
        <p:txBody>
          <a:bodyPr anchor="ctr">
            <a:normAutofit/>
          </a:bodyPr>
          <a:lstStyle>
            <a:lvl1pPr marL="0" indent="0" latinLnBrk="0">
              <a:buNone/>
              <a:defRPr kumimoji="1" lang="ja-JP" sz="1950" b="0"/>
            </a:lvl1pPr>
            <a:lvl2pPr marL="342892" indent="0" latinLnBrk="0">
              <a:buNone/>
              <a:defRPr kumimoji="1" lang="ja-JP" sz="1500" b="1"/>
            </a:lvl2pPr>
            <a:lvl3pPr marL="685783" indent="0" latinLnBrk="0">
              <a:buNone/>
              <a:defRPr kumimoji="1" lang="ja-JP" sz="1350" b="1"/>
            </a:lvl3pPr>
            <a:lvl4pPr marL="1028675" indent="0" latinLnBrk="0">
              <a:buNone/>
              <a:defRPr kumimoji="1" lang="ja-JP" sz="1200" b="1"/>
            </a:lvl4pPr>
            <a:lvl5pPr marL="1371566" indent="0" latinLnBrk="0">
              <a:buNone/>
              <a:defRPr kumimoji="1" lang="ja-JP" sz="1200" b="1"/>
            </a:lvl5pPr>
            <a:lvl6pPr marL="1714457" indent="0" latinLnBrk="0">
              <a:buNone/>
              <a:defRPr kumimoji="1" lang="ja-JP" sz="1200" b="1"/>
            </a:lvl6pPr>
            <a:lvl7pPr marL="2057348" indent="0" latinLnBrk="0">
              <a:buNone/>
              <a:defRPr kumimoji="1" lang="ja-JP" sz="1200" b="1"/>
            </a:lvl7pPr>
            <a:lvl8pPr marL="2400240" indent="0" latinLnBrk="0">
              <a:buNone/>
              <a:defRPr kumimoji="1" lang="ja-JP" sz="1200" b="1"/>
            </a:lvl8pPr>
            <a:lvl9pPr marL="2743132" indent="0" latinLnBrk="0">
              <a:buNone/>
              <a:defRPr kumimoji="1" lang="ja-JP"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F3C2-BC7A-4405-98C0-C49D294A3368}" type="datetime1">
              <a:rPr lang="en-US" altLang="ja-JP" smtClean="0"/>
              <a:t>11/1/2016</a:t>
            </a:fld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5509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14D2-FD92-41D4-84D7-0F930DF0E139}" type="datetime1">
              <a:rPr kumimoji="1" lang="en-US" altLang="ja-JP" smtClean="0"/>
              <a:t>11/1/2016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6891-1568-4F2D-AFE4-277BB61D9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2449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20FF-30C3-4603-9B96-CE15BCCA6BCD}" type="datetime1">
              <a:rPr kumimoji="1" lang="en-US" altLang="ja-JP" smtClean="0"/>
              <a:t>11/1/2016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6891-1568-4F2D-AFE4-277BB61D9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754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605B-1A15-4947-A9F7-B6A4E86DF724}" type="datetime1">
              <a:rPr kumimoji="1" lang="en-US" altLang="ja-JP" smtClean="0"/>
              <a:t>11/1/2016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6891-1568-4F2D-AFE4-277BB61D9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7115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09B5-E10F-455E-96B3-F26FBEC2A926}" type="datetime1">
              <a:rPr kumimoji="1" lang="en-US" altLang="ja-JP" smtClean="0"/>
              <a:t>11/1/2016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6891-1568-4F2D-AFE4-277BB61D9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7519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5815-CE44-42E9-958A-BDA8BAC9298A}" type="datetime1">
              <a:rPr lang="en-US" altLang="ja-JP" smtClean="0"/>
              <a:t>11/1/2016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85970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3898-CCAA-4691-9EEF-2C222E34F0CF}" type="datetime1">
              <a:rPr kumimoji="1" lang="en-US" altLang="ja-JP" smtClean="0"/>
              <a:t>11/1/2016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6891-1568-4F2D-AFE4-277BB61D9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5943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6FB7-C088-4C25-92B2-426361CCDC84}" type="datetime1">
              <a:rPr kumimoji="1" lang="en-US" altLang="ja-JP" smtClean="0"/>
              <a:t>11/1/2016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6891-1568-4F2D-AFE4-277BB61D9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8417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DC6CB-3491-40F9-954E-DC1F17796A0F}" type="datetime1">
              <a:rPr kumimoji="1" lang="en-US" altLang="ja-JP" smtClean="0"/>
              <a:t>11/1/2016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6891-1568-4F2D-AFE4-277BB61D9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6043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F3C1-2E03-4B4B-9ADF-A35344D2D566}" type="datetime1">
              <a:rPr kumimoji="1" lang="en-US" altLang="ja-JP" smtClean="0"/>
              <a:t>11/1/2016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6891-1568-4F2D-AFE4-277BB61D9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38381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4988-B2D1-4A95-A3D2-1479750173CE}" type="datetime1">
              <a:rPr kumimoji="1" lang="en-US" altLang="ja-JP" smtClean="0"/>
              <a:t>11/1/2016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6891-1568-4F2D-AFE4-277BB61D9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3227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84F11-01BC-45C1-90B8-77A200F87E5C}" type="datetime1">
              <a:rPr kumimoji="1" lang="en-US" altLang="ja-JP" smtClean="0"/>
              <a:t>11/1/2016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6891-1568-4F2D-AFE4-277BB61D9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01386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2D1B-4353-4FBD-B313-BA3C57806A63}" type="datetime1">
              <a:rPr kumimoji="1" lang="en-US" altLang="ja-JP" smtClean="0"/>
              <a:t>11/1/2016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6891-1568-4F2D-AFE4-277BB61D9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60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6326-3D1E-45C6-8AFA-FA482D286C33}" type="datetime1">
              <a:rPr lang="en-US" altLang="ja-JP" smtClean="0"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0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F31-8559-4781-BE8F-5216DCEB5EDE}" type="datetime1">
              <a:rPr lang="en-US" altLang="ja-JP" smtClean="0"/>
              <a:t>11/1/2016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45173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D7F42-F066-4436-A38C-EBE61D7F8DE7}" type="datetime1">
              <a:rPr lang="en-US" altLang="ja-JP" smtClean="0"/>
              <a:t>11/1/2016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82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2B0E-240C-4BD9-83CE-3896076C0457}" type="datetime1">
              <a:rPr lang="en-US" altLang="ja-JP" smtClean="0"/>
              <a:t>11/1/2016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0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B776-5654-4579-B544-4C5552F2C378}" type="datetime1">
              <a:rPr lang="en-US" altLang="ja-JP" smtClean="0"/>
              <a:t>11/1/2016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324082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11E8-B810-415E-8B3B-AA75F66B567C}" type="datetime1">
              <a:rPr lang="en-US" altLang="ja-JP" smtClean="0"/>
              <a:t>11/1/2016</a:t>
            </a:fld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2200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7B46-5E3C-49AA-922E-28870A463A3A}" type="datetime1">
              <a:rPr lang="en-US" altLang="ja-JP" smtClean="0"/>
              <a:t>11/1/2016</a:t>
            </a:fld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67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/>
          <p:nvPr userDrawn="1"/>
        </p:nvSpPr>
        <p:spPr bwMode="white">
          <a:xfrm>
            <a:off x="0" y="0"/>
            <a:ext cx="9144000" cy="1371600"/>
          </a:xfrm>
          <a:prstGeom prst="rect">
            <a:avLst/>
          </a:prstGeom>
          <a:blipFill>
            <a:blip r:embed="rId1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70FE683-7C6D-4967-8061-665F7C036F4D}" type="datetime1">
              <a:rPr lang="en-US" altLang="ja-JP" smtClean="0"/>
              <a:t>11/1/2016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6906204" y="181796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84137"/>
            <a:ext cx="81915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6906204" y="20214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F8E3F6-DE14-48B2-B2BC-6FABA9630FB8}" type="slidenum">
              <a:rPr lang="en-US" altLang="ja-JP" smtClean="0">
                <a:solidFill>
                  <a:schemeClr val="bg1"/>
                </a:solidFill>
              </a:rPr>
              <a:pPr/>
              <a:t>‹#›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56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6" r:id="rId12"/>
    <p:sldLayoutId id="2147483652" r:id="rId13"/>
    <p:sldLayoutId id="2147483653" r:id="rId14"/>
    <p:sldLayoutId id="2147483808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kumimoji="1" sz="21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5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4B8A5-38B2-4AF0-9F0F-21E1DD86309C}" type="datetime1">
              <a:rPr kumimoji="1" lang="en-US" altLang="ja-JP" smtClean="0"/>
              <a:t>11/1/2016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E6891-1568-4F2D-AFE4-277BB61D9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567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geocities.jp/chukobuyama05/chari00/pota02/pota08.html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5.wdp"/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microsoft.com/office/2007/relationships/hdphoto" Target="../media/hdphoto7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3" Type="http://schemas.openxmlformats.org/officeDocument/2006/relationships/image" Target="../media/image4.jpeg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17" Type="http://schemas.microsoft.com/office/2007/relationships/hdphoto" Target="../media/hdphoto7.wdp"/><Relationship Id="rId2" Type="http://schemas.openxmlformats.org/officeDocument/2006/relationships/image" Target="../media/image1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5" Type="http://schemas.microsoft.com/office/2007/relationships/hdphoto" Target="../media/hdphoto5.wdp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microsoft.com/office/2007/relationships/hdphoto" Target="../media/hdphoto1.wdp"/><Relationship Id="rId1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y.tsuchiura.lg.jp/data/doc/1274404031_doc_34.pdf" TargetMode="External"/><Relationship Id="rId7" Type="http://schemas.openxmlformats.org/officeDocument/2006/relationships/hyperlink" Target="http://www.meti.go.jp/statistics/tyo/kougyo/result-2/h26/kakuho/sichoson/index.html" TargetMode="External"/><Relationship Id="rId2" Type="http://schemas.openxmlformats.org/officeDocument/2006/relationships/hyperlink" Target="http://www.mhlw.go.jp/topics/bukyoku/seisaku/syousika/030819/2b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city.tsuchiura.lg.jp/data/doc/1359681428_doc_8.pdf" TargetMode="External"/><Relationship Id="rId5" Type="http://schemas.openxmlformats.org/officeDocument/2006/relationships/hyperlink" Target="http://www.city.tsuchiura.lg.jp/data/doc/1359681150_doc_8.pdf" TargetMode="External"/><Relationship Id="rId4" Type="http://schemas.openxmlformats.org/officeDocument/2006/relationships/hyperlink" Target="http://www.jreast.co.jp/passenger/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ity.tsuchiura.lg.jp/data/doc/1359681230_doc_8.pdf" TargetMode="External"/><Relationship Id="rId3" Type="http://schemas.openxmlformats.org/officeDocument/2006/relationships/hyperlink" Target="http://loca.ash.jp/show/2004/d200407_tobo.htm" TargetMode="External"/><Relationship Id="rId7" Type="http://schemas.openxmlformats.org/officeDocument/2006/relationships/hyperlink" Target="https://www.city.tsuchiura.lg.jp/data/doc/1413434126_doc_34_0.pdf" TargetMode="External"/><Relationship Id="rId2" Type="http://schemas.openxmlformats.org/officeDocument/2006/relationships/hyperlink" Target="http://www.city.tsuchiura.lg.jp/page/page001492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jmap.jp/cities/detail/city/8203" TargetMode="External"/><Relationship Id="rId5" Type="http://schemas.openxmlformats.org/officeDocument/2006/relationships/hyperlink" Target="http://www.city.tsuchiura.lg.jp/page/page004965.html" TargetMode="External"/><Relationship Id="rId10" Type="http://schemas.openxmlformats.org/officeDocument/2006/relationships/hyperlink" Target="http://www.e-stat.go.jp/SG1/estat/List.do?lid=000001084640" TargetMode="External"/><Relationship Id="rId4" Type="http://schemas.openxmlformats.org/officeDocument/2006/relationships/hyperlink" Target="http://www.city.tsuchiura.lg.jp/page/page000646.html" TargetMode="External"/><Relationship Id="rId9" Type="http://schemas.openxmlformats.org/officeDocument/2006/relationships/hyperlink" Target="http://jmap.jp/cities/detail/medical_area/805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goo.ne.jp/Kasumigaurasuzuki/e/504fbb3e9767100ecf96223e0a1e9128" TargetMode="External"/><Relationship Id="rId2" Type="http://schemas.openxmlformats.org/officeDocument/2006/relationships/hyperlink" Target="http://kengaku.residentnavi.com/kanto/%E5%9C%9F%E6%B5%A6%E5%8D%94%E5%90%8C%E7%97%85%E9%99%A2/1910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pref.ibaraki.jp/nourinsuisan/nokan/katsei/cont/guide/xls/h2803_shimin.pdf&#65288;10&#26376;28" TargetMode="External"/><Relationship Id="rId4" Type="http://schemas.openxmlformats.org/officeDocument/2006/relationships/hyperlink" Target="http://www.geocities.jp/chukobuyama05/chari00/pota02/pota08.html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5.wdp"/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microsoft.com/office/2007/relationships/hdphoto" Target="../media/hdphoto7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Relationship Id="rId14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9.jpg"/><Relationship Id="rId7" Type="http://schemas.openxmlformats.org/officeDocument/2006/relationships/diagramColors" Target="../diagrams/colors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4.tmp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47.emf"/><Relationship Id="rId7" Type="http://schemas.openxmlformats.org/officeDocument/2006/relationships/diagramColors" Target="../diagrams/colors10.xml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8.jpg"/><Relationship Id="rId7" Type="http://schemas.openxmlformats.org/officeDocument/2006/relationships/image" Target="../media/image5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5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9.png"/><Relationship Id="rId9" Type="http://schemas.openxmlformats.org/officeDocument/2006/relationships/image" Target="../media/image1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52.jp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53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54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56.jpeg"/><Relationship Id="rId7" Type="http://schemas.openxmlformats.org/officeDocument/2006/relationships/diagramColors" Target="../diagrams/colors17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microsoft.com/office/2007/relationships/hdphoto" Target="../media/hdphoto5.wdp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7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58.jpg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5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1371600"/>
            <a:ext cx="9144000" cy="6858000"/>
          </a:xfrm>
          <a:prstGeom prst="rect">
            <a:avLst/>
          </a:prstGeom>
          <a:blipFill dpi="0" rotWithShape="1">
            <a:blip r:embed="rId2">
              <a:alphaModFix amt="2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18995" y="2438403"/>
            <a:ext cx="6569632" cy="2724845"/>
          </a:xfrm>
        </p:spPr>
        <p:txBody>
          <a:bodyPr>
            <a:normAutofit/>
          </a:bodyPr>
          <a:lstStyle/>
          <a:p>
            <a:r>
              <a:rPr lang="ja-JP" altLang="en-US" sz="5300" dirty="0" smtClean="0"/>
              <a:t>土浦鍋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sz="3600" dirty="0" smtClean="0"/>
              <a:t>～混ぜ合わせて、おいしい～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</a:t>
            </a:r>
            <a:endParaRPr lang="ja-JP" altLang="en-US" sz="40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2"/>
          </p:nvPr>
        </p:nvSpPr>
        <p:spPr>
          <a:xfrm>
            <a:off x="2368194" y="5163248"/>
            <a:ext cx="6591985" cy="860981"/>
          </a:xfrm>
        </p:spPr>
        <p:txBody>
          <a:bodyPr>
            <a:normAutofit lnSpcReduction="10000"/>
          </a:bodyPr>
          <a:lstStyle/>
          <a:p>
            <a:r>
              <a:rPr lang="ja-JP" altLang="en-US" dirty="0"/>
              <a:t>マスタープラン策定実習</a:t>
            </a:r>
            <a:r>
              <a:rPr lang="en-US" altLang="ja-JP" dirty="0"/>
              <a:t>4</a:t>
            </a:r>
            <a:r>
              <a:rPr lang="ja-JP" altLang="en-US" dirty="0"/>
              <a:t>班</a:t>
            </a:r>
            <a:endParaRPr lang="en-US" altLang="ja-JP" dirty="0"/>
          </a:p>
          <a:p>
            <a:pPr>
              <a:lnSpc>
                <a:spcPct val="50000"/>
              </a:lnSpc>
            </a:pPr>
            <a:r>
              <a:rPr lang="ja-JP" altLang="en-US" dirty="0"/>
              <a:t>清田彩夏</a:t>
            </a:r>
            <a:r>
              <a:rPr lang="en-US" altLang="ja-JP" dirty="0"/>
              <a:t>,</a:t>
            </a:r>
            <a:r>
              <a:rPr lang="ja-JP" altLang="en-US" dirty="0"/>
              <a:t>赤平賢人</a:t>
            </a:r>
            <a:r>
              <a:rPr lang="en-US" altLang="ja-JP" dirty="0"/>
              <a:t>,</a:t>
            </a:r>
            <a:r>
              <a:rPr lang="ja-JP" altLang="en-US" dirty="0"/>
              <a:t>小原岳輝</a:t>
            </a:r>
            <a:r>
              <a:rPr lang="en-US" altLang="ja-JP" dirty="0"/>
              <a:t>,</a:t>
            </a:r>
          </a:p>
          <a:p>
            <a:pPr>
              <a:lnSpc>
                <a:spcPct val="50000"/>
              </a:lnSpc>
            </a:pPr>
            <a:r>
              <a:rPr lang="ja-JP" altLang="en-US" dirty="0"/>
              <a:t>田中皓大</a:t>
            </a:r>
            <a:r>
              <a:rPr lang="en-US" altLang="ja-JP" dirty="0"/>
              <a:t>,</a:t>
            </a:r>
            <a:r>
              <a:rPr lang="ja-JP" altLang="en-US" dirty="0"/>
              <a:t>二神克也</a:t>
            </a:r>
            <a:r>
              <a:rPr lang="en-US" altLang="ja-JP" dirty="0"/>
              <a:t> </a:t>
            </a:r>
            <a:r>
              <a:rPr lang="ja-JP" altLang="en-US" dirty="0"/>
              <a:t>　</a:t>
            </a:r>
            <a:r>
              <a:rPr lang="en-US" altLang="ja-JP" dirty="0"/>
              <a:t>TA:</a:t>
            </a:r>
            <a:r>
              <a:rPr lang="ja-JP" altLang="en-US" dirty="0"/>
              <a:t>友成将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670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1" y="5774466"/>
            <a:ext cx="9144002" cy="108884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農業従事者の</a:t>
            </a:r>
            <a:r>
              <a:rPr lang="ja-JP" altLang="en-US" sz="3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高齢化や後継者の減少が進んでおり</a:t>
            </a:r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脆弱な農業構造が浮き彫りに</a:t>
            </a:r>
            <a:endParaRPr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391881" y="290181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２．農業</a:t>
            </a:r>
            <a:endParaRPr lang="ja-JP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10386" y="-66701"/>
            <a:ext cx="1381495" cy="1509831"/>
            <a:chOff x="238779" y="2377613"/>
            <a:chExt cx="1381495" cy="1509831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174611" y="2441781"/>
              <a:ext cx="1509831" cy="1381495"/>
            </a:xfrm>
            <a:prstGeom prst="rect">
              <a:avLst/>
            </a:prstGeom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339419" y="2901695"/>
              <a:ext cx="11802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STEP2</a:t>
              </a:r>
              <a:endPara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aphicFrame>
        <p:nvGraphicFramePr>
          <p:cNvPr id="28" name="コンテンツ プレースホルダー 1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64827851"/>
              </p:ext>
            </p:extLst>
          </p:nvPr>
        </p:nvGraphicFramePr>
        <p:xfrm>
          <a:off x="-183318" y="1967213"/>
          <a:ext cx="5518549" cy="363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角丸四角形吹き出し 29"/>
          <p:cNvSpPr/>
          <p:nvPr/>
        </p:nvSpPr>
        <p:spPr>
          <a:xfrm>
            <a:off x="3655443" y="2560900"/>
            <a:ext cx="410145" cy="1257995"/>
          </a:xfrm>
          <a:prstGeom prst="wedgeRoundRectCallout">
            <a:avLst>
              <a:gd name="adj1" fmla="val 1261"/>
              <a:gd name="adj2" fmla="val 59226"/>
              <a:gd name="adj3" fmla="val 16667"/>
            </a:avLst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新治村合併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126112" y="160962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■現状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33" name="コンテンツ プレースホルダー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31454315"/>
              </p:ext>
            </p:extLst>
          </p:nvPr>
        </p:nvGraphicFramePr>
        <p:xfrm>
          <a:off x="3974648" y="1774752"/>
          <a:ext cx="4622541" cy="3641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42003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1" y="5774466"/>
            <a:ext cx="9144002" cy="108884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特に市北部において工業が盛ん</a:t>
            </a:r>
            <a:endParaRPr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391881" y="290181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３．工業</a:t>
            </a:r>
            <a:endParaRPr lang="ja-JP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10386" y="-66701"/>
            <a:ext cx="1381495" cy="1509831"/>
            <a:chOff x="238779" y="2377613"/>
            <a:chExt cx="1381495" cy="1509831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174611" y="2441781"/>
              <a:ext cx="1509831" cy="1381495"/>
            </a:xfrm>
            <a:prstGeom prst="rect">
              <a:avLst/>
            </a:prstGeom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339419" y="2901695"/>
              <a:ext cx="11802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STEP2</a:t>
              </a:r>
              <a:endPara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pic>
        <p:nvPicPr>
          <p:cNvPr id="14" name="図 13" descr="http://toshisv.sk.tsukuba.ac.jp/jisshu/jisshu3/report/report2014/g1/img/%E5%B7%A5%E6%A5%AD%E5%9B%A3%E5%9C%B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79" y="2305373"/>
            <a:ext cx="3435619" cy="293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正方形/長方形 14"/>
          <p:cNvSpPr/>
          <p:nvPr/>
        </p:nvSpPr>
        <p:spPr>
          <a:xfrm>
            <a:off x="126112" y="160962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■現状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797822" y="2132841"/>
            <a:ext cx="2346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経済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産業省 工業統計調査より</a:t>
            </a:r>
            <a:r>
              <a:rPr kumimoji="1"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作成</a:t>
            </a:r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19" name="グラフ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806904"/>
              </p:ext>
            </p:extLst>
          </p:nvPr>
        </p:nvGraphicFramePr>
        <p:xfrm>
          <a:off x="4137664" y="1722423"/>
          <a:ext cx="4022663" cy="4224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角丸四角形吹き出し 2"/>
          <p:cNvSpPr/>
          <p:nvPr/>
        </p:nvSpPr>
        <p:spPr>
          <a:xfrm>
            <a:off x="6509856" y="2383330"/>
            <a:ext cx="2438400" cy="843078"/>
          </a:xfrm>
          <a:prstGeom prst="wedgeRoundRectCallout">
            <a:avLst>
              <a:gd name="adj1" fmla="val -65719"/>
              <a:gd name="adj2" fmla="val 8084"/>
              <a:gd name="adj3" fmla="val 1666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全国平均の</a:t>
            </a:r>
            <a:endParaRPr kumimoji="1"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およそ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倍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8891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1" y="5774466"/>
            <a:ext cx="9144002" cy="108884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ja-JP" altLang="en-US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空き店舗数は増加傾向にある</a:t>
            </a:r>
            <a:endParaRPr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391881" y="290181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４．商業</a:t>
            </a:r>
            <a:endParaRPr lang="ja-JP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10386" y="-66701"/>
            <a:ext cx="1381495" cy="1509831"/>
            <a:chOff x="238779" y="2377613"/>
            <a:chExt cx="1381495" cy="1509831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174611" y="2441781"/>
              <a:ext cx="1509831" cy="1381495"/>
            </a:xfrm>
            <a:prstGeom prst="rect">
              <a:avLst/>
            </a:prstGeom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339419" y="2901695"/>
              <a:ext cx="11802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STEP2</a:t>
              </a:r>
              <a:endPara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aphicFrame>
        <p:nvGraphicFramePr>
          <p:cNvPr id="21" name="コンテンツ プレースホルダー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28930423"/>
              </p:ext>
            </p:extLst>
          </p:nvPr>
        </p:nvGraphicFramePr>
        <p:xfrm>
          <a:off x="126112" y="1810971"/>
          <a:ext cx="8281359" cy="3790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テキスト ボックス 21"/>
          <p:cNvSpPr txBox="1"/>
          <p:nvPr/>
        </p:nvSpPr>
        <p:spPr>
          <a:xfrm>
            <a:off x="5569630" y="2292853"/>
            <a:ext cx="3108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土浦市中心市街地活性化基本計画より作成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126112" y="160962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■現状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4247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" t="27536" r="7214" b="4397"/>
          <a:stretch/>
        </p:blipFill>
        <p:spPr>
          <a:xfrm>
            <a:off x="350563" y="2021879"/>
            <a:ext cx="3319721" cy="3690549"/>
          </a:xfrm>
          <a:prstGeom prst="rect">
            <a:avLst/>
          </a:prstGeom>
        </p:spPr>
      </p:pic>
      <p:sp>
        <p:nvSpPr>
          <p:cNvPr id="8" name="タイトル 1"/>
          <p:cNvSpPr txBox="1">
            <a:spLocks/>
          </p:cNvSpPr>
          <p:nvPr/>
        </p:nvSpPr>
        <p:spPr>
          <a:xfrm>
            <a:off x="1391881" y="290181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５．医療</a:t>
            </a:r>
            <a:endParaRPr lang="ja-JP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10386" y="-66701"/>
            <a:ext cx="1381495" cy="1509831"/>
            <a:chOff x="238779" y="2377613"/>
            <a:chExt cx="1381495" cy="1509831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174611" y="2441781"/>
              <a:ext cx="1509831" cy="1381495"/>
            </a:xfrm>
            <a:prstGeom prst="rect">
              <a:avLst/>
            </a:prstGeom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339419" y="2901695"/>
              <a:ext cx="11802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STEP2</a:t>
              </a:r>
              <a:endPara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1" name="正方形/長方形 10"/>
          <p:cNvSpPr/>
          <p:nvPr/>
        </p:nvSpPr>
        <p:spPr>
          <a:xfrm>
            <a:off x="126112" y="160962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■土浦協同病院の移転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4" name="コンテンツ プレースホルダー 5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" t="17497" r="5766"/>
          <a:stretch/>
        </p:blipFill>
        <p:spPr>
          <a:xfrm>
            <a:off x="4048385" y="1646203"/>
            <a:ext cx="2221959" cy="1370864"/>
          </a:xfrm>
        </p:spPr>
      </p:pic>
      <p:sp>
        <p:nvSpPr>
          <p:cNvPr id="15" name="正方形/長方形 14"/>
          <p:cNvSpPr/>
          <p:nvPr/>
        </p:nvSpPr>
        <p:spPr>
          <a:xfrm>
            <a:off x="6482942" y="2664013"/>
            <a:ext cx="24011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図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7-3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：旧土浦協同病院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678" y="4231821"/>
            <a:ext cx="2326005" cy="1392344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4217865" y="5311836"/>
            <a:ext cx="26459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図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7-4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：新土浦協同病院</a:t>
            </a:r>
          </a:p>
        </p:txBody>
      </p:sp>
      <p:sp>
        <p:nvSpPr>
          <p:cNvPr id="20" name="円/楕円 19"/>
          <p:cNvSpPr/>
          <p:nvPr/>
        </p:nvSpPr>
        <p:spPr>
          <a:xfrm>
            <a:off x="507945" y="2935183"/>
            <a:ext cx="1682479" cy="980857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土浦駅近く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3126993" y="4066202"/>
            <a:ext cx="1739537" cy="980857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おおつ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野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2109474" y="3742634"/>
            <a:ext cx="180000" cy="180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下矢印 24"/>
          <p:cNvSpPr/>
          <p:nvPr/>
        </p:nvSpPr>
        <p:spPr>
          <a:xfrm rot="16625668">
            <a:off x="2665797" y="3576758"/>
            <a:ext cx="238402" cy="678932"/>
          </a:xfrm>
          <a:prstGeom prst="downArrow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/>
          </a:p>
        </p:txBody>
      </p:sp>
      <p:sp>
        <p:nvSpPr>
          <p:cNvPr id="27" name="円/楕円 26"/>
          <p:cNvSpPr/>
          <p:nvPr/>
        </p:nvSpPr>
        <p:spPr>
          <a:xfrm>
            <a:off x="3240751" y="3886202"/>
            <a:ext cx="180000" cy="18000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" y="5774466"/>
            <a:ext cx="9144002" cy="108884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ja-JP" altLang="en-US" sz="3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公共交通によるアクセスが悪い</a:t>
            </a:r>
            <a:endParaRPr lang="ja-JP" altLang="en-US" sz="3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雲形吹き出し 28"/>
          <p:cNvSpPr/>
          <p:nvPr/>
        </p:nvSpPr>
        <p:spPr>
          <a:xfrm>
            <a:off x="4761163" y="3141143"/>
            <a:ext cx="3279425" cy="1363230"/>
          </a:xfrm>
          <a:prstGeom prst="cloudCallout">
            <a:avLst>
              <a:gd name="adj1" fmla="val -83475"/>
              <a:gd name="adj2" fmla="val 1416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noAutofit/>
          </a:bodyPr>
          <a:lstStyle/>
          <a:p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行かなくなった。</a:t>
            </a:r>
            <a:endParaRPr lang="en-US" altLang="ja-JP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国立にみんな流れる。 </a:t>
            </a:r>
            <a:endParaRPr lang="en-US" altLang="ja-JP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（中心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市街地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女性）</a:t>
            </a:r>
          </a:p>
        </p:txBody>
      </p:sp>
    </p:spTree>
    <p:extLst>
      <p:ext uri="{BB962C8B-B14F-4D97-AF65-F5344CB8AC3E}">
        <p14:creationId xmlns:p14="http://schemas.microsoft.com/office/powerpoint/2010/main" val="2443048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 txBox="1">
            <a:spLocks/>
          </p:cNvSpPr>
          <p:nvPr/>
        </p:nvSpPr>
        <p:spPr>
          <a:xfrm>
            <a:off x="1391881" y="290181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６．治安</a:t>
            </a:r>
            <a:endParaRPr lang="ja-JP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10386" y="-66701"/>
            <a:ext cx="1381495" cy="1509831"/>
            <a:chOff x="238779" y="2377613"/>
            <a:chExt cx="1381495" cy="1509831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174611" y="2441781"/>
              <a:ext cx="1509831" cy="1381495"/>
            </a:xfrm>
            <a:prstGeom prst="rect">
              <a:avLst/>
            </a:prstGeom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339419" y="2901695"/>
              <a:ext cx="11802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STEP2</a:t>
              </a:r>
              <a:endPara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1" y="5774466"/>
            <a:ext cx="9144002" cy="108884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ja-JP" altLang="en-US" sz="3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全国的にも治安が悪い地域</a:t>
            </a:r>
            <a:endParaRPr lang="ja-JP" altLang="en-US" sz="3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633845" y="1691321"/>
            <a:ext cx="8220989" cy="3914445"/>
            <a:chOff x="226806" y="2003837"/>
            <a:chExt cx="7860303" cy="4409513"/>
          </a:xfrm>
        </p:grpSpPr>
        <p:graphicFrame>
          <p:nvGraphicFramePr>
            <p:cNvPr id="16" name="グラフ 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55552901"/>
                </p:ext>
              </p:extLst>
            </p:nvPr>
          </p:nvGraphicFramePr>
          <p:xfrm>
            <a:off x="226806" y="2003837"/>
            <a:ext cx="6656016" cy="44095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9" name="テキスト ボックス 18"/>
            <p:cNvSpPr txBox="1"/>
            <p:nvPr/>
          </p:nvSpPr>
          <p:spPr>
            <a:xfrm>
              <a:off x="6519994" y="4208593"/>
              <a:ext cx="1567115" cy="1495981"/>
            </a:xfrm>
            <a:prstGeom prst="wedgeRoundRectCallout">
              <a:avLst>
                <a:gd name="adj1" fmla="val -49894"/>
                <a:gd name="adj2" fmla="val -68036"/>
                <a:gd name="adj3" fmla="val 1666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県内</a:t>
              </a:r>
              <a:endParaRPr kumimoji="1" lang="en-US" altLang="ja-JP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ワースト</a:t>
              </a:r>
              <a:endParaRPr kumimoji="1" lang="en-US" altLang="ja-JP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１位</a:t>
              </a:r>
            </a:p>
          </p:txBody>
        </p:sp>
      </p:grpSp>
      <p:sp>
        <p:nvSpPr>
          <p:cNvPr id="20" name="爆発 2 19"/>
          <p:cNvSpPr/>
          <p:nvPr/>
        </p:nvSpPr>
        <p:spPr>
          <a:xfrm flipH="1">
            <a:off x="851671" y="2857788"/>
            <a:ext cx="5509638" cy="2265995"/>
          </a:xfrm>
          <a:prstGeom prst="irregularSeal2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茨城県は</a:t>
            </a:r>
            <a:endParaRPr kumimoji="1"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全国ワースト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位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26112" y="160962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■現状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655400" y="2174321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茨城県警察より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作成</a:t>
            </a:r>
          </a:p>
        </p:txBody>
      </p:sp>
    </p:spTree>
    <p:extLst>
      <p:ext uri="{BB962C8B-B14F-4D97-AF65-F5344CB8AC3E}">
        <p14:creationId xmlns:p14="http://schemas.microsoft.com/office/powerpoint/2010/main" val="3851888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 txBox="1">
            <a:spLocks/>
          </p:cNvSpPr>
          <p:nvPr/>
        </p:nvSpPr>
        <p:spPr>
          <a:xfrm>
            <a:off x="1391881" y="290181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６．治安</a:t>
            </a:r>
            <a:endParaRPr lang="ja-JP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10386" y="-66701"/>
            <a:ext cx="1381495" cy="1509831"/>
            <a:chOff x="238779" y="2377613"/>
            <a:chExt cx="1381495" cy="1509831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174611" y="2441781"/>
              <a:ext cx="1509831" cy="1381495"/>
            </a:xfrm>
            <a:prstGeom prst="rect">
              <a:avLst/>
            </a:prstGeom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339419" y="2901695"/>
              <a:ext cx="11802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STEP2</a:t>
              </a:r>
              <a:endPara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1" y="5774466"/>
            <a:ext cx="9144002" cy="108884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ja-JP" altLang="en-US" sz="3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治安が悪いという認識がある</a:t>
            </a:r>
            <a:endParaRPr lang="ja-JP" altLang="en-US" sz="3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雲形吹き出し 11"/>
          <p:cNvSpPr/>
          <p:nvPr/>
        </p:nvSpPr>
        <p:spPr>
          <a:xfrm>
            <a:off x="10386" y="2194099"/>
            <a:ext cx="3535192" cy="1594636"/>
          </a:xfrm>
          <a:prstGeom prst="cloudCallout">
            <a:avLst>
              <a:gd name="adj1" fmla="val 53464"/>
              <a:gd name="adj2" fmla="val 3431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no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自販機荒らし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今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では都会だけじゃなくて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こんなところでもある。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新治、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男性）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雲形吹き出し 20"/>
          <p:cNvSpPr/>
          <p:nvPr/>
        </p:nvSpPr>
        <p:spPr>
          <a:xfrm>
            <a:off x="5382233" y="2314159"/>
            <a:ext cx="3613897" cy="911666"/>
          </a:xfrm>
          <a:prstGeom prst="cloudCallout">
            <a:avLst>
              <a:gd name="adj1" fmla="val -50438"/>
              <a:gd name="adj2" fmla="val 7792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no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若者のラップ、落書き。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中心市街地、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女性）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雲形吹き出し 21"/>
          <p:cNvSpPr/>
          <p:nvPr/>
        </p:nvSpPr>
        <p:spPr>
          <a:xfrm>
            <a:off x="5335231" y="4343971"/>
            <a:ext cx="3707903" cy="983873"/>
          </a:xfrm>
          <a:prstGeom prst="cloudCallout">
            <a:avLst>
              <a:gd name="adj1" fmla="val -54461"/>
              <a:gd name="adj2" fmla="val -7290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noAutofit/>
          </a:bodyPr>
          <a:lstStyle/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夜中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に走り屋が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台くらい。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（中心市街地、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男性）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雲形吹き出し 22"/>
          <p:cNvSpPr/>
          <p:nvPr/>
        </p:nvSpPr>
        <p:spPr>
          <a:xfrm>
            <a:off x="273961" y="4253975"/>
            <a:ext cx="3570889" cy="1243912"/>
          </a:xfrm>
          <a:prstGeom prst="cloudCallout">
            <a:avLst>
              <a:gd name="adj1" fmla="val 44856"/>
              <a:gd name="adj2" fmla="val -7264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rIns="72000">
            <a:no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車上荒らし。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車、自転車へのいたずら。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中心市街地、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男性）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406" y="2735654"/>
            <a:ext cx="1504174" cy="2746152"/>
          </a:xfrm>
          <a:prstGeom prst="rect">
            <a:avLst/>
          </a:prstGeom>
        </p:spPr>
      </p:pic>
      <p:sp>
        <p:nvSpPr>
          <p:cNvPr id="27" name="正方形/長方形 26"/>
          <p:cNvSpPr/>
          <p:nvPr/>
        </p:nvSpPr>
        <p:spPr>
          <a:xfrm>
            <a:off x="126112" y="1609621"/>
            <a:ext cx="89170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■インタビュー調査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Q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治安が悪いと感じることはありますか）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34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 txBox="1">
            <a:spLocks/>
          </p:cNvSpPr>
          <p:nvPr/>
        </p:nvSpPr>
        <p:spPr>
          <a:xfrm>
            <a:off x="1391881" y="290181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７．自然</a:t>
            </a:r>
            <a:endParaRPr lang="ja-JP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10386" y="-66701"/>
            <a:ext cx="1381495" cy="1509831"/>
            <a:chOff x="238779" y="2377613"/>
            <a:chExt cx="1381495" cy="1509831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174611" y="2441781"/>
              <a:ext cx="1509831" cy="1381495"/>
            </a:xfrm>
            <a:prstGeom prst="rect">
              <a:avLst/>
            </a:prstGeom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339419" y="2901695"/>
              <a:ext cx="11802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STEP2</a:t>
              </a:r>
              <a:endPara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1" y="5774466"/>
            <a:ext cx="9144002" cy="108884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豊かな自然</a:t>
            </a:r>
            <a:r>
              <a:rPr lang="ja-JP" altLang="en-US" sz="2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環境が存在しているが</a:t>
            </a:r>
            <a:endParaRPr lang="en-US" altLang="ja-JP" sz="28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うまく活かせていない</a:t>
            </a:r>
            <a:endParaRPr lang="ja-JP" altLang="en-US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コンテンツ プレースホルダー 2"/>
          <p:cNvSpPr>
            <a:spLocks noGrp="1"/>
          </p:cNvSpPr>
          <p:nvPr>
            <p:ph sz="half" idx="2"/>
          </p:nvPr>
        </p:nvSpPr>
        <p:spPr>
          <a:xfrm>
            <a:off x="122967" y="3699154"/>
            <a:ext cx="4956511" cy="17775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○霞ヶ浦の水質改善に向けて：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アサザプロジェクト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lvl="2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霞ヶ浦総合公園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の水生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植物園で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685800" lvl="2" indent="0">
              <a:buNone/>
            </a:pP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アサザ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を養成すること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685800" lvl="2" indent="0">
              <a:buNone/>
            </a:pP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湖の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本来の働き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を促す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活動がされている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685800" lvl="2" indent="0">
              <a:buNone/>
            </a:pPr>
            <a:r>
              <a:rPr lang="ja-JP" altLang="en-US" sz="1600" dirty="0" smtClean="0"/>
              <a:t>しかし</a:t>
            </a:r>
            <a:r>
              <a:rPr lang="ja-JP" altLang="en-US" sz="1600" dirty="0" smtClean="0"/>
              <a:t>水質は横ばい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2"/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000" dirty="0"/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294545" y="2239376"/>
            <a:ext cx="4613357" cy="139114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・霞ヶ浦</a:t>
            </a:r>
            <a:endParaRPr lang="en-US" altLang="ja-JP" sz="2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水質：水質の指標の一つで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ある</a:t>
            </a:r>
            <a:endParaRPr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COD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平均値に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よる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endParaRPr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全国</a:t>
            </a: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比較で下から</a:t>
            </a:r>
            <a:r>
              <a:rPr lang="en-US" altLang="ja-JP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14</a:t>
            </a: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位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26112" y="160962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現状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5079478" y="2131419"/>
            <a:ext cx="3849000" cy="1018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・筑波山と新治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地区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小町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の館、朝日峠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、りんりんロード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など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自然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が体験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できる環境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dirty="0">
              <a:latin typeface="+mn-ea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840" y="3149679"/>
            <a:ext cx="3607638" cy="2142382"/>
          </a:xfrm>
          <a:prstGeom prst="rect">
            <a:avLst/>
          </a:prstGeom>
        </p:spPr>
      </p:pic>
      <p:sp>
        <p:nvSpPr>
          <p:cNvPr id="27" name="正方形/長方形 26"/>
          <p:cNvSpPr/>
          <p:nvPr/>
        </p:nvSpPr>
        <p:spPr>
          <a:xfrm>
            <a:off x="5244640" y="5292061"/>
            <a:ext cx="360763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600" u="sng" dirty="0">
                <a:latin typeface="メイリオ" panose="020B0604030504040204" pitchFamily="50" charset="-128"/>
                <a:ea typeface="メイリオ" panose="020B0604030504040204" pitchFamily="50" charset="-128"/>
                <a:hlinkClick r:id="rId4"/>
              </a:rPr>
              <a:t>http://www.geocities.jp/chukobuyama05/chari00/pota02/pota08.html</a:t>
            </a:r>
            <a:r>
              <a:rPr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りんりんロード</a:t>
            </a:r>
            <a:endParaRPr lang="ja-JP" altLang="en-US" sz="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4680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 txBox="1">
            <a:spLocks/>
          </p:cNvSpPr>
          <p:nvPr/>
        </p:nvSpPr>
        <p:spPr>
          <a:xfrm>
            <a:off x="1391881" y="290181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分野別の現状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のまとめ</a:t>
            </a:r>
            <a:endParaRPr lang="ja-JP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10386" y="-66701"/>
            <a:ext cx="1381495" cy="1509831"/>
            <a:chOff x="238779" y="2377613"/>
            <a:chExt cx="1381495" cy="1509831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174611" y="2441781"/>
              <a:ext cx="1509831" cy="1381495"/>
            </a:xfrm>
            <a:prstGeom prst="rect">
              <a:avLst/>
            </a:prstGeom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339419" y="2901695"/>
              <a:ext cx="11802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STEP2</a:t>
              </a:r>
              <a:endPara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pic>
        <p:nvPicPr>
          <p:cNvPr id="22" name="図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523" y="5207363"/>
            <a:ext cx="1491404" cy="1491404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9" y="4837733"/>
            <a:ext cx="1547443" cy="1547443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9" y="1825686"/>
            <a:ext cx="1763115" cy="1175410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4753325" y="5716403"/>
            <a:ext cx="1051799" cy="52322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自然</a:t>
            </a: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03632" y="5352916"/>
            <a:ext cx="1073089" cy="52322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工業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4533523" y="1509568"/>
            <a:ext cx="1350377" cy="1350377"/>
            <a:chOff x="330485" y="3249235"/>
            <a:chExt cx="1350377" cy="1350377"/>
          </a:xfrm>
        </p:grpSpPr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485" y="3249235"/>
              <a:ext cx="1350377" cy="1350377"/>
            </a:xfrm>
            <a:prstGeom prst="rect">
              <a:avLst/>
            </a:prstGeom>
          </p:spPr>
        </p:pic>
        <p:sp>
          <p:nvSpPr>
            <p:cNvPr id="29" name="テキスト ボックス 28"/>
            <p:cNvSpPr txBox="1"/>
            <p:nvPr/>
          </p:nvSpPr>
          <p:spPr>
            <a:xfrm>
              <a:off x="436031" y="3697356"/>
              <a:ext cx="964118" cy="52322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ja-JP" altLang="en-US" sz="28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商業</a:t>
              </a:r>
            </a:p>
          </p:txBody>
        </p:sp>
      </p:grpSp>
      <p:sp>
        <p:nvSpPr>
          <p:cNvPr id="30" name="テキスト ボックス 29"/>
          <p:cNvSpPr txBox="1"/>
          <p:nvPr/>
        </p:nvSpPr>
        <p:spPr>
          <a:xfrm>
            <a:off x="389010" y="2199691"/>
            <a:ext cx="1033476" cy="52322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交通</a:t>
            </a: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4676439" y="4164907"/>
            <a:ext cx="1273774" cy="1197854"/>
            <a:chOff x="4632534" y="2643901"/>
            <a:chExt cx="1273774" cy="1197854"/>
          </a:xfrm>
        </p:grpSpPr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2534" y="2643901"/>
              <a:ext cx="1273774" cy="1197854"/>
            </a:xfrm>
            <a:prstGeom prst="rect">
              <a:avLst/>
            </a:prstGeom>
          </p:spPr>
        </p:pic>
        <p:sp>
          <p:nvSpPr>
            <p:cNvPr id="34" name="テキスト ボックス 33"/>
            <p:cNvSpPr txBox="1"/>
            <p:nvPr/>
          </p:nvSpPr>
          <p:spPr>
            <a:xfrm>
              <a:off x="4779435" y="2981218"/>
              <a:ext cx="979971" cy="52322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8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治安</a:t>
              </a:r>
              <a:endPara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4692277" y="2806019"/>
            <a:ext cx="1285907" cy="1208494"/>
            <a:chOff x="4606993" y="3934713"/>
            <a:chExt cx="1285907" cy="1208494"/>
          </a:xfrm>
        </p:grpSpPr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270" b="94306" l="3679" r="966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6993" y="3934713"/>
              <a:ext cx="1285907" cy="1208494"/>
            </a:xfrm>
            <a:prstGeom prst="rect">
              <a:avLst/>
            </a:prstGeom>
          </p:spPr>
        </p:pic>
        <p:sp>
          <p:nvSpPr>
            <p:cNvPr id="35" name="テキスト ボックス 34"/>
            <p:cNvSpPr txBox="1"/>
            <p:nvPr/>
          </p:nvSpPr>
          <p:spPr>
            <a:xfrm>
              <a:off x="4785407" y="4310537"/>
              <a:ext cx="994483" cy="52322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8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医療</a:t>
              </a:r>
              <a:endPara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110455" y="3173343"/>
            <a:ext cx="1489217" cy="1489217"/>
            <a:chOff x="4417091" y="1264940"/>
            <a:chExt cx="1489217" cy="1489217"/>
          </a:xfrm>
        </p:grpSpPr>
        <p:pic>
          <p:nvPicPr>
            <p:cNvPr id="33" name="図 3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7091" y="1264940"/>
              <a:ext cx="1489217" cy="1489217"/>
            </a:xfrm>
            <a:prstGeom prst="rect">
              <a:avLst/>
            </a:prstGeom>
          </p:spPr>
        </p:pic>
        <p:sp>
          <p:nvSpPr>
            <p:cNvPr id="36" name="テキスト ボックス 35"/>
            <p:cNvSpPr txBox="1"/>
            <p:nvPr/>
          </p:nvSpPr>
          <p:spPr>
            <a:xfrm>
              <a:off x="4810839" y="1825686"/>
              <a:ext cx="904114" cy="52322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8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農業</a:t>
              </a:r>
              <a:endPara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37" name="角丸四角形吹き出し 36"/>
          <p:cNvSpPr/>
          <p:nvPr/>
        </p:nvSpPr>
        <p:spPr>
          <a:xfrm>
            <a:off x="1932916" y="1770926"/>
            <a:ext cx="2514780" cy="1269925"/>
          </a:xfrm>
          <a:prstGeom prst="wedgeRoundRectCallout">
            <a:avLst>
              <a:gd name="adj1" fmla="val -70399"/>
              <a:gd name="adj2" fmla="val 14907"/>
              <a:gd name="adj3" fmla="val 16667"/>
            </a:avLst>
          </a:prstGeom>
          <a:ln cmpd="sng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公共交通の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  空白地帯の存在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・公共交通の利用者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  が減少傾向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" name="角丸四角形吹き出し 37"/>
          <p:cNvSpPr/>
          <p:nvPr/>
        </p:nvSpPr>
        <p:spPr>
          <a:xfrm>
            <a:off x="1957840" y="3173343"/>
            <a:ext cx="2489856" cy="1269925"/>
          </a:xfrm>
          <a:prstGeom prst="wedgeRoundRectCallout">
            <a:avLst>
              <a:gd name="adj1" fmla="val -70399"/>
              <a:gd name="adj2" fmla="val 14907"/>
              <a:gd name="adj3" fmla="val 16667"/>
            </a:avLst>
          </a:prstGeom>
          <a:ln cmpd="sng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農業従事者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高齢化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後継者の減少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9" name="角丸四角形吹き出し 38"/>
          <p:cNvSpPr/>
          <p:nvPr/>
        </p:nvSpPr>
        <p:spPr>
          <a:xfrm>
            <a:off x="1957840" y="4604885"/>
            <a:ext cx="2489856" cy="1269925"/>
          </a:xfrm>
          <a:prstGeom prst="wedgeRoundRectCallout">
            <a:avLst>
              <a:gd name="adj1" fmla="val -70399"/>
              <a:gd name="adj2" fmla="val 14907"/>
              <a:gd name="adj3" fmla="val 16667"/>
            </a:avLst>
          </a:prstGeom>
          <a:ln cmpd="sng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・製造品出荷額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全国平均の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倍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・市北部において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盛ん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" name="角丸四角形吹き出し 39"/>
          <p:cNvSpPr/>
          <p:nvPr/>
        </p:nvSpPr>
        <p:spPr>
          <a:xfrm>
            <a:off x="6241822" y="1422118"/>
            <a:ext cx="2649399" cy="1269925"/>
          </a:xfrm>
          <a:prstGeom prst="wedgeRoundRectCallout">
            <a:avLst>
              <a:gd name="adj1" fmla="val -72837"/>
              <a:gd name="adj2" fmla="val 2385"/>
              <a:gd name="adj3" fmla="val 16667"/>
            </a:avLst>
          </a:prstGeom>
          <a:ln cmpd="sng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・空き店舗の存在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1" name="角丸四角形吹き出し 40"/>
          <p:cNvSpPr/>
          <p:nvPr/>
        </p:nvSpPr>
        <p:spPr>
          <a:xfrm>
            <a:off x="6260359" y="2779400"/>
            <a:ext cx="2630862" cy="1269925"/>
          </a:xfrm>
          <a:prstGeom prst="wedgeRoundRectCallout">
            <a:avLst>
              <a:gd name="adj1" fmla="val -70399"/>
              <a:gd name="adj2" fmla="val 3950"/>
              <a:gd name="adj3" fmla="val 16667"/>
            </a:avLst>
          </a:prstGeom>
          <a:ln cmpd="sng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・土浦協同病院移転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2" name="角丸四角形吹き出し 41"/>
          <p:cNvSpPr/>
          <p:nvPr/>
        </p:nvSpPr>
        <p:spPr>
          <a:xfrm>
            <a:off x="6284678" y="4163429"/>
            <a:ext cx="2592909" cy="1269925"/>
          </a:xfrm>
          <a:prstGeom prst="wedgeRoundRectCallout">
            <a:avLst>
              <a:gd name="adj1" fmla="val -70399"/>
              <a:gd name="adj2" fmla="val 3950"/>
              <a:gd name="adj3" fmla="val 16667"/>
            </a:avLst>
          </a:prstGeom>
          <a:ln cmpd="sng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・全国的に治安が悪い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・市民の間でも治安が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悪いという認識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角丸四角形吹き出し 42"/>
          <p:cNvSpPr/>
          <p:nvPr/>
        </p:nvSpPr>
        <p:spPr>
          <a:xfrm>
            <a:off x="6293376" y="5526986"/>
            <a:ext cx="2584211" cy="1269925"/>
          </a:xfrm>
          <a:prstGeom prst="wedgeRoundRectCallout">
            <a:avLst>
              <a:gd name="adj1" fmla="val -70399"/>
              <a:gd name="adj2" fmla="val 3950"/>
              <a:gd name="adj3" fmla="val 16667"/>
            </a:avLst>
          </a:prstGeom>
          <a:ln cmpd="sng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・霞ヶ浦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・活かしきれてない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豊かな自然環境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 rot="21198586">
            <a:off x="328198" y="2883553"/>
            <a:ext cx="8473955" cy="202434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土浦市を構成する要素には</a:t>
            </a:r>
            <a:endParaRPr kumimoji="1" lang="en-US" altLang="ja-JP" sz="4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強</a:t>
            </a:r>
            <a:r>
              <a:rPr kumimoji="1" lang="ja-JP" altLang="en-US" sz="4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みも弱みもある</a:t>
            </a:r>
            <a:endParaRPr kumimoji="1" lang="ja-JP" altLang="en-US" sz="4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3558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7300" y="1701426"/>
            <a:ext cx="7886700" cy="2851208"/>
          </a:xfrm>
        </p:spPr>
        <p:txBody>
          <a:bodyPr>
            <a:normAutofit/>
          </a:bodyPr>
          <a:lstStyle/>
          <a:p>
            <a:r>
              <a:rPr kumimoji="1" lang="ja-JP" altLang="en-US" sz="4400" dirty="0" smtClean="0"/>
              <a:t>解決への道筋</a:t>
            </a:r>
            <a:endParaRPr kumimoji="1" lang="ja-JP" altLang="en-US" sz="44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374633" y="4552634"/>
            <a:ext cx="7886700" cy="1500187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おいしい鍋を作るには？</a:t>
            </a:r>
            <a:endParaRPr kumimoji="1" lang="ja-JP" altLang="en-US" sz="3600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93782" y="2914009"/>
            <a:ext cx="1381495" cy="1509831"/>
            <a:chOff x="238779" y="2377613"/>
            <a:chExt cx="1381495" cy="1509831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174611" y="2441781"/>
              <a:ext cx="1509831" cy="1381495"/>
            </a:xfrm>
            <a:prstGeom prst="rect">
              <a:avLst/>
            </a:prstGeom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339419" y="2901695"/>
              <a:ext cx="11802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STEP3</a:t>
              </a:r>
              <a:endPara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8868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 txBox="1">
            <a:spLocks/>
          </p:cNvSpPr>
          <p:nvPr/>
        </p:nvSpPr>
        <p:spPr>
          <a:xfrm>
            <a:off x="1391881" y="290181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解決への道筋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～現在行われている活動～</a:t>
            </a:r>
            <a:endParaRPr lang="ja-JP" altLang="ja-JP" sz="3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10386" y="-66701"/>
            <a:ext cx="1381495" cy="1509831"/>
            <a:chOff x="238779" y="2377613"/>
            <a:chExt cx="1381495" cy="1509831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174611" y="2441781"/>
              <a:ext cx="1509831" cy="1381495"/>
            </a:xfrm>
            <a:prstGeom prst="rect">
              <a:avLst/>
            </a:prstGeom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339419" y="2901695"/>
              <a:ext cx="11802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STEP3</a:t>
              </a:r>
              <a:endPara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27" name="テキスト ボックス 26"/>
          <p:cNvSpPr txBox="1"/>
          <p:nvPr/>
        </p:nvSpPr>
        <p:spPr>
          <a:xfrm>
            <a:off x="1" y="5774466"/>
            <a:ext cx="9144002" cy="108884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ja-JP" altLang="en-US" sz="3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分野内だけで考えるのは限界がある</a:t>
            </a:r>
            <a:endParaRPr lang="ja-JP" altLang="en-US" sz="3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-724" r="3462"/>
          <a:stretch/>
        </p:blipFill>
        <p:spPr>
          <a:xfrm>
            <a:off x="4003404" y="2048801"/>
            <a:ext cx="4959152" cy="3163160"/>
          </a:xfrm>
          <a:prstGeom prst="rect">
            <a:avLst/>
          </a:prstGeom>
          <a:blipFill dpi="0" rotWithShape="1">
            <a:blip r:embed="rId4">
              <a:lum bright="70000" contrast="-70000"/>
            </a:blip>
            <a:srcRect/>
            <a:stretch>
              <a:fillRect/>
            </a:stretch>
          </a:blipFill>
        </p:spPr>
      </p:pic>
      <p:pic>
        <p:nvPicPr>
          <p:cNvPr id="45" name="図 44"/>
          <p:cNvPicPr>
            <a:picLocks noChangeAspect="1"/>
          </p:cNvPicPr>
          <p:nvPr/>
        </p:nvPicPr>
        <p:blipFill rotWithShape="1"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" t="4412" r="63854" b="5701"/>
          <a:stretch/>
        </p:blipFill>
        <p:spPr>
          <a:xfrm>
            <a:off x="279448" y="2048801"/>
            <a:ext cx="3685900" cy="3167745"/>
          </a:xfrm>
          <a:prstGeom prst="rect">
            <a:avLst/>
          </a:prstGeom>
        </p:spPr>
      </p:pic>
      <p:sp>
        <p:nvSpPr>
          <p:cNvPr id="46" name="円/楕円 45"/>
          <p:cNvSpPr/>
          <p:nvPr/>
        </p:nvSpPr>
        <p:spPr>
          <a:xfrm>
            <a:off x="1374786" y="2545765"/>
            <a:ext cx="1228955" cy="114413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連携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1034637" y="2232506"/>
            <a:ext cx="1909255" cy="530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防犯組織</a:t>
            </a:r>
          </a:p>
        </p:txBody>
      </p:sp>
      <p:sp>
        <p:nvSpPr>
          <p:cNvPr id="48" name="角丸四角形 47"/>
          <p:cNvSpPr/>
          <p:nvPr/>
        </p:nvSpPr>
        <p:spPr>
          <a:xfrm>
            <a:off x="1034637" y="3387037"/>
            <a:ext cx="1909255" cy="49767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市役所</a:t>
            </a:r>
          </a:p>
        </p:txBody>
      </p:sp>
      <p:sp>
        <p:nvSpPr>
          <p:cNvPr id="54" name="正方形/長方形 53"/>
          <p:cNvSpPr/>
          <p:nvPr/>
        </p:nvSpPr>
        <p:spPr>
          <a:xfrm>
            <a:off x="126112" y="160962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2800" dirty="0"/>
              <a:t>■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治安の例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813409" y="5253492"/>
            <a:ext cx="634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2400" b="1" u="sng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しかし、犯罪率の県内順位は依然高いまま</a:t>
            </a:r>
            <a:endParaRPr kumimoji="1" lang="ja-JP" altLang="en-US" sz="2400" b="1" u="sng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26112" y="403215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168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町内で約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7000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名の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防犯ボランティア（平成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26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・市役所は情報を提供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9" name="円/楕円 58"/>
          <p:cNvSpPr/>
          <p:nvPr/>
        </p:nvSpPr>
        <p:spPr>
          <a:xfrm>
            <a:off x="4935617" y="2545765"/>
            <a:ext cx="1228955" cy="114413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連携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7" name="角丸四角形 56"/>
          <p:cNvSpPr/>
          <p:nvPr/>
        </p:nvSpPr>
        <p:spPr>
          <a:xfrm>
            <a:off x="4380603" y="3365349"/>
            <a:ext cx="1909255" cy="530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警察署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0" name="円/楕円 59"/>
          <p:cNvSpPr/>
          <p:nvPr/>
        </p:nvSpPr>
        <p:spPr>
          <a:xfrm>
            <a:off x="6853948" y="2545765"/>
            <a:ext cx="1228955" cy="114413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連携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6" name="角丸四角形 55"/>
          <p:cNvSpPr/>
          <p:nvPr/>
        </p:nvSpPr>
        <p:spPr>
          <a:xfrm>
            <a:off x="5548244" y="2232506"/>
            <a:ext cx="1909255" cy="530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まちばん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8" name="角丸四角形 57"/>
          <p:cNvSpPr/>
          <p:nvPr/>
        </p:nvSpPr>
        <p:spPr>
          <a:xfrm>
            <a:off x="6704659" y="3378385"/>
            <a:ext cx="1909255" cy="530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防犯組織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4021143" y="403215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・警察官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OB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による立番</a:t>
            </a:r>
          </a:p>
          <a:p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・防犯パトロール車や徒歩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による巡回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防犯パトロール隊の立ち寄り所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7697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/>
          <p:cNvSpPr txBox="1"/>
          <p:nvPr/>
        </p:nvSpPr>
        <p:spPr>
          <a:xfrm>
            <a:off x="1" y="5774466"/>
            <a:ext cx="9144002" cy="108884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ja-JP" altLang="en-US" sz="2400" dirty="0">
              <a:solidFill>
                <a:prstClr val="white"/>
              </a:solidFill>
            </a:endParaRPr>
          </a:p>
        </p:txBody>
      </p:sp>
      <p:pic>
        <p:nvPicPr>
          <p:cNvPr id="21" name="コンテンツ プレースホルダー 3" descr="winter-frame006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46"/>
          <a:stretch/>
        </p:blipFill>
        <p:spPr>
          <a:xfrm>
            <a:off x="2774378" y="1395967"/>
            <a:ext cx="3259684" cy="3126832"/>
          </a:xfrm>
          <a:prstGeom prst="rect">
            <a:avLst/>
          </a:prstGeom>
        </p:spPr>
      </p:pic>
      <p:sp>
        <p:nvSpPr>
          <p:cNvPr id="8" name="タイトル 1"/>
          <p:cNvSpPr txBox="1">
            <a:spLocks/>
          </p:cNvSpPr>
          <p:nvPr/>
        </p:nvSpPr>
        <p:spPr>
          <a:xfrm>
            <a:off x="0" y="-816802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6022" y="6059047"/>
            <a:ext cx="9117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0" lang="ja-JP" altLang="en-US" sz="28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食べる人</a:t>
            </a:r>
            <a:r>
              <a:rPr kumimoji="0" lang="en-US" altLang="ja-JP" sz="28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0" lang="ja-JP" altLang="en-US" sz="28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市民</a:t>
            </a:r>
            <a:r>
              <a:rPr kumimoji="0" lang="en-US" altLang="ja-JP" sz="28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0" lang="ja-JP" altLang="en-US" sz="28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にとって</a:t>
            </a:r>
            <a:r>
              <a:rPr lang="ja-JP" altLang="en-US" sz="28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おいしい鍋</a:t>
            </a:r>
            <a:r>
              <a:rPr lang="en-US" altLang="ja-JP" sz="28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8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まち</a:t>
            </a:r>
            <a:r>
              <a:rPr lang="en-US" altLang="ja-JP" sz="28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28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をつくりたい</a:t>
            </a:r>
            <a:endParaRPr kumimoji="0" lang="en-US" altLang="ja-JP" sz="2800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5" y="1850756"/>
            <a:ext cx="1484355" cy="1484355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545" y="4035652"/>
            <a:ext cx="1636493" cy="1636493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377" y="4271028"/>
            <a:ext cx="1788019" cy="1788019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33" y="3607184"/>
            <a:ext cx="2023462" cy="1348975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5285961" y="4719723"/>
            <a:ext cx="801699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自然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96334" y="2861949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まち</a:t>
            </a:r>
            <a:endParaRPr kumimoji="1" lang="ja-JP" altLang="en-US" sz="4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71276" y="5034210"/>
            <a:ext cx="800219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工業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102647" y="2439967"/>
            <a:ext cx="800219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商業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80266" y="4143478"/>
            <a:ext cx="800219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交通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270" b="94306" l="3679" r="966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934" y="1576306"/>
            <a:ext cx="1397370" cy="1313247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63" y="4002297"/>
            <a:ext cx="1155637" cy="1086758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910" y="2136134"/>
            <a:ext cx="1979580" cy="1979580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6916788" y="4307171"/>
            <a:ext cx="864856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治安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731063" y="2012284"/>
            <a:ext cx="884734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医療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536439" y="2986930"/>
            <a:ext cx="864856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農業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タイトル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</p:spPr>
        <p:txBody>
          <a:bodyPr/>
          <a:lstStyle/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“鍋”とは</a:t>
            </a:r>
            <a:endParaRPr kumimoji="1" 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259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301 L 0.08993 0.03912 C 0.10885 0.04861 0.13698 0.05393 0.16632 0.05393 C 0.2 0.05393 0.22673 0.04861 0.24566 0.03912 L 0.33576 -0.00301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8" y="284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0.0724 0.03218 C 0.08767 0.03959 0.11024 0.04352 0.13385 0.04352 C 0.16111 0.04352 0.18281 0.03959 0.19809 0.03218 L 0.27083 -1.85185E-6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217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0.2559 -0.137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-687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0.2559 -0.137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-687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0.13611 -0.2192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6" y="-1097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59259E-6 L 0.1375 -0.2379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189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6296E-6 L -0.08976 -0.2004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7" y="-1002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10122 -0.2118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9" y="-1060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148E-6 L -0.3573 -0.203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65" y="-1018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37448 -0.2004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33" y="-1002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-0.31163 -0.0122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90" y="-62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34201 -0.016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1" y="-81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7.40741E-6 L -6.94444E-6 7.40741E-6 C -0.00608 -0.00069 -0.01198 -0.00092 -0.01789 -0.00231 C -0.02275 -0.00347 -0.0323 -0.00694 -0.0323 -0.00694 L -0.17865 -0.00462 C -0.18455 -0.00439 -0.18768 -0.00185 -0.19289 7.40741E-6 C -0.21494 0.00857 -0.17587 -0.00833 -0.21615 0.0095 L -0.23212 0.01667 C -0.23403 0.0176 -0.23577 0.01852 -0.23751 0.01922 C -0.23994 0.01991 -0.24237 0.02038 -0.24462 0.02153 C -0.26962 0.03264 -0.25001 0.0257 -0.26615 0.03102 C -0.27032 0.03473 -0.27379 0.03704 -0.27692 0.04283 C -0.28768 0.06297 -0.27448 0.04445 -0.28403 0.05718 C -0.28438 0.05926 -0.28646 0.07107 -0.28751 0.07385 C -0.28907 0.07732 -0.29115 0.0801 -0.29289 0.08334 L -0.29827 0.10464 C -0.30035 0.11297 -0.29879 0.11019 -0.30174 0.11436 " pathEditMode="relative" ptsTypes="AAAAAAAAAAAAAAAA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-0.01614 -0.00486 C -0.01857 -0.00556 -0.02083 -0.00649 -0.02326 -0.00718 C -0.02621 -0.00811 -0.02934 -0.0088 -0.03229 -0.00949 L -0.10729 -0.00486 C -0.10972 -0.00463 -0.11198 -0.00301 -0.11441 -0.00255 C -0.11909 -0.00139 -0.12395 -0.00093 -0.12864 0 C -0.13055 0.00069 -0.13229 0.00162 -0.13402 0.00231 C -0.13645 0.00324 -0.13888 0.0037 -0.14114 0.00463 C -0.14427 0.00601 -0.14704 0.00856 -0.15017 0.00949 C -0.15833 0.0118 -0.16701 0.01157 -0.17517 0.01412 C -0.19739 0.02176 -0.16961 0.01203 -0.18767 0.01898 C -0.18993 0.0199 -0.19236 0.0206 -0.19479 0.02129 C -0.20729 0.02963 -0.1967 0.02314 -0.20729 0.02847 C -0.21024 0.03009 -0.21319 0.03194 -0.21614 0.03333 C -0.21857 0.03426 -0.221 0.03472 -0.22343 0.03564 C -0.22517 0.03634 -0.22691 0.03726 -0.22864 0.03796 C -0.23281 0.03958 -0.23698 0.0412 -0.24114 0.04282 C -0.24809 0.04537 -0.24982 0.0456 -0.25729 0.04745 C -0.25972 0.04907 -0.26198 0.05092 -0.26441 0.05231 C -0.26614 0.05324 -0.26805 0.05347 -0.26979 0.05463 C -0.2717 0.05601 -0.27343 0.05787 -0.27517 0.05949 C -0.28107 0.07129 -0.27725 0.06458 -0.28767 0.07847 L -0.29305 0.08564 C -0.29357 0.08796 -0.29375 0.09074 -0.29479 0.09282 C -0.29566 0.09467 -0.29757 0.0956 -0.29843 0.09745 C -0.30607 0.11805 -0.29843 0.10717 -0.30364 0.11435 " pathEditMode="relative" ptsTypes="AAAAAAAAAAAAAAAAAAAAAAAAAAAA">
                                      <p:cBhvr>
                                        <p:cTn id="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9" grpId="0" animBg="1"/>
      <p:bldP spid="23" grpId="0" animBg="1"/>
      <p:bldP spid="10" grpId="0" animBg="1"/>
      <p:bldP spid="27" grpId="0" animBg="1"/>
      <p:bldP spid="28" grpId="0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664389" y="1772860"/>
            <a:ext cx="7813964" cy="3640372"/>
          </a:xfrm>
          <a:prstGeom prst="roundRect">
            <a:avLst/>
          </a:prstGeom>
          <a:solidFill>
            <a:schemeClr val="accent2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391881" y="290181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解決への道筋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～方針～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10386" y="-66701"/>
            <a:ext cx="1381495" cy="1509831"/>
            <a:chOff x="238779" y="2377613"/>
            <a:chExt cx="1381495" cy="1509831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174611" y="2441781"/>
              <a:ext cx="1509831" cy="1381495"/>
            </a:xfrm>
            <a:prstGeom prst="rect">
              <a:avLst/>
            </a:prstGeom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339419" y="2901695"/>
              <a:ext cx="11802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STEP3</a:t>
              </a:r>
              <a:endPara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27" name="テキスト ボックス 26"/>
          <p:cNvSpPr txBox="1"/>
          <p:nvPr/>
        </p:nvSpPr>
        <p:spPr>
          <a:xfrm>
            <a:off x="1" y="5774466"/>
            <a:ext cx="9144002" cy="1088844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分野を超えた問題の解決を提案</a:t>
            </a:r>
            <a:endParaRPr lang="ja-JP" altLang="en-US" sz="3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3401391" y="2870950"/>
            <a:ext cx="464234" cy="3516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4214972" y="2390304"/>
            <a:ext cx="464234" cy="3516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コネクタ 20"/>
          <p:cNvCxnSpPr>
            <a:stCxn id="20" idx="3"/>
            <a:endCxn id="19" idx="7"/>
          </p:cNvCxnSpPr>
          <p:nvPr/>
        </p:nvCxnSpPr>
        <p:spPr>
          <a:xfrm flipH="1">
            <a:off x="3797640" y="2690492"/>
            <a:ext cx="485317" cy="23196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stCxn id="23" idx="3"/>
            <a:endCxn id="20" idx="7"/>
          </p:cNvCxnSpPr>
          <p:nvPr/>
        </p:nvCxnSpPr>
        <p:spPr>
          <a:xfrm flipH="1">
            <a:off x="4611221" y="2160570"/>
            <a:ext cx="363398" cy="28123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円/楕円 22"/>
          <p:cNvSpPr/>
          <p:nvPr/>
        </p:nvSpPr>
        <p:spPr>
          <a:xfrm>
            <a:off x="4906634" y="1860382"/>
            <a:ext cx="464234" cy="3516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/>
          <p:cNvCxnSpPr>
            <a:endCxn id="23" idx="7"/>
          </p:cNvCxnSpPr>
          <p:nvPr/>
        </p:nvCxnSpPr>
        <p:spPr>
          <a:xfrm flipH="1">
            <a:off x="5302883" y="1679924"/>
            <a:ext cx="485317" cy="23196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円/楕円 27"/>
          <p:cNvSpPr/>
          <p:nvPr/>
        </p:nvSpPr>
        <p:spPr>
          <a:xfrm>
            <a:off x="4838649" y="3046796"/>
            <a:ext cx="464234" cy="3516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5652230" y="2566150"/>
            <a:ext cx="464234" cy="3516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コネクタ 29"/>
          <p:cNvCxnSpPr>
            <a:stCxn id="29" idx="3"/>
            <a:endCxn id="28" idx="7"/>
          </p:cNvCxnSpPr>
          <p:nvPr/>
        </p:nvCxnSpPr>
        <p:spPr>
          <a:xfrm flipH="1">
            <a:off x="5234898" y="2866338"/>
            <a:ext cx="485317" cy="23196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>
            <a:endCxn id="29" idx="7"/>
          </p:cNvCxnSpPr>
          <p:nvPr/>
        </p:nvCxnSpPr>
        <p:spPr>
          <a:xfrm flipH="1">
            <a:off x="6048479" y="2287140"/>
            <a:ext cx="295413" cy="33051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円/楕円 31"/>
          <p:cNvSpPr/>
          <p:nvPr/>
        </p:nvSpPr>
        <p:spPr>
          <a:xfrm>
            <a:off x="4379104" y="3661317"/>
            <a:ext cx="464234" cy="3516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6076604" y="3100684"/>
            <a:ext cx="464234" cy="3516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" name="直線コネクタ 34"/>
          <p:cNvCxnSpPr>
            <a:stCxn id="28" idx="1"/>
            <a:endCxn id="20" idx="5"/>
          </p:cNvCxnSpPr>
          <p:nvPr/>
        </p:nvCxnSpPr>
        <p:spPr>
          <a:xfrm flipH="1" flipV="1">
            <a:off x="4611221" y="2690492"/>
            <a:ext cx="295413" cy="40780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stCxn id="23" idx="0"/>
          </p:cNvCxnSpPr>
          <p:nvPr/>
        </p:nvCxnSpPr>
        <p:spPr>
          <a:xfrm flipH="1" flipV="1">
            <a:off x="4906635" y="1560194"/>
            <a:ext cx="232116" cy="3001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>
            <a:stCxn id="33" idx="1"/>
            <a:endCxn id="29" idx="5"/>
          </p:cNvCxnSpPr>
          <p:nvPr/>
        </p:nvCxnSpPr>
        <p:spPr>
          <a:xfrm flipH="1" flipV="1">
            <a:off x="6048479" y="2866338"/>
            <a:ext cx="96110" cy="28585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>
            <a:stCxn id="32" idx="7"/>
            <a:endCxn id="28" idx="3"/>
          </p:cNvCxnSpPr>
          <p:nvPr/>
        </p:nvCxnSpPr>
        <p:spPr>
          <a:xfrm flipV="1">
            <a:off x="4775353" y="3346984"/>
            <a:ext cx="131281" cy="365837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円/楕円 38"/>
          <p:cNvSpPr/>
          <p:nvPr/>
        </p:nvSpPr>
        <p:spPr>
          <a:xfrm>
            <a:off x="1664041" y="4492570"/>
            <a:ext cx="464234" cy="3516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2477622" y="4011924"/>
            <a:ext cx="464234" cy="3516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コネクタ 40"/>
          <p:cNvCxnSpPr>
            <a:stCxn id="40" idx="3"/>
            <a:endCxn id="39" idx="7"/>
          </p:cNvCxnSpPr>
          <p:nvPr/>
        </p:nvCxnSpPr>
        <p:spPr>
          <a:xfrm flipH="1">
            <a:off x="2060290" y="4312112"/>
            <a:ext cx="485317" cy="23196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>
            <a:endCxn id="40" idx="7"/>
          </p:cNvCxnSpPr>
          <p:nvPr/>
        </p:nvCxnSpPr>
        <p:spPr>
          <a:xfrm flipH="1">
            <a:off x="2873871" y="3782190"/>
            <a:ext cx="363398" cy="28123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円/楕円 42"/>
          <p:cNvSpPr/>
          <p:nvPr/>
        </p:nvSpPr>
        <p:spPr>
          <a:xfrm>
            <a:off x="3101299" y="4668416"/>
            <a:ext cx="464234" cy="3516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914880" y="4187770"/>
            <a:ext cx="464234" cy="3516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7" name="直線コネクタ 56"/>
          <p:cNvCxnSpPr>
            <a:stCxn id="56" idx="3"/>
            <a:endCxn id="43" idx="7"/>
          </p:cNvCxnSpPr>
          <p:nvPr/>
        </p:nvCxnSpPr>
        <p:spPr>
          <a:xfrm flipH="1">
            <a:off x="3497548" y="4487958"/>
            <a:ext cx="485317" cy="23196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>
            <a:stCxn id="32" idx="3"/>
            <a:endCxn id="56" idx="7"/>
          </p:cNvCxnSpPr>
          <p:nvPr/>
        </p:nvCxnSpPr>
        <p:spPr>
          <a:xfrm flipH="1">
            <a:off x="4311129" y="3961505"/>
            <a:ext cx="135960" cy="277769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円/楕円 58"/>
          <p:cNvSpPr/>
          <p:nvPr/>
        </p:nvSpPr>
        <p:spPr>
          <a:xfrm>
            <a:off x="2472933" y="4983325"/>
            <a:ext cx="464234" cy="3516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4339254" y="4722304"/>
            <a:ext cx="464234" cy="3516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1" name="直線コネクタ 60"/>
          <p:cNvCxnSpPr>
            <a:stCxn id="43" idx="1"/>
            <a:endCxn id="40" idx="5"/>
          </p:cNvCxnSpPr>
          <p:nvPr/>
        </p:nvCxnSpPr>
        <p:spPr>
          <a:xfrm flipH="1" flipV="1">
            <a:off x="2873871" y="4312112"/>
            <a:ext cx="295413" cy="40780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>
            <a:stCxn id="60" idx="1"/>
            <a:endCxn id="56" idx="5"/>
          </p:cNvCxnSpPr>
          <p:nvPr/>
        </p:nvCxnSpPr>
        <p:spPr>
          <a:xfrm flipH="1" flipV="1">
            <a:off x="4311129" y="4487958"/>
            <a:ext cx="96110" cy="28585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>
            <a:stCxn id="59" idx="7"/>
            <a:endCxn id="43" idx="3"/>
          </p:cNvCxnSpPr>
          <p:nvPr/>
        </p:nvCxnSpPr>
        <p:spPr>
          <a:xfrm flipV="1">
            <a:off x="2869182" y="4968604"/>
            <a:ext cx="300102" cy="6622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円/楕円 63"/>
          <p:cNvSpPr/>
          <p:nvPr/>
        </p:nvSpPr>
        <p:spPr>
          <a:xfrm>
            <a:off x="4991040" y="4356236"/>
            <a:ext cx="464234" cy="3516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5804621" y="3875590"/>
            <a:ext cx="464234" cy="3516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6" name="直線コネクタ 65"/>
          <p:cNvCxnSpPr>
            <a:stCxn id="65" idx="3"/>
            <a:endCxn id="64" idx="7"/>
          </p:cNvCxnSpPr>
          <p:nvPr/>
        </p:nvCxnSpPr>
        <p:spPr>
          <a:xfrm flipH="1">
            <a:off x="5387289" y="4175778"/>
            <a:ext cx="485317" cy="23196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>
            <a:stCxn id="32" idx="6"/>
            <a:endCxn id="65" idx="2"/>
          </p:cNvCxnSpPr>
          <p:nvPr/>
        </p:nvCxnSpPr>
        <p:spPr>
          <a:xfrm>
            <a:off x="4843338" y="3837163"/>
            <a:ext cx="961283" cy="21427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円/楕円 67"/>
          <p:cNvSpPr/>
          <p:nvPr/>
        </p:nvSpPr>
        <p:spPr>
          <a:xfrm>
            <a:off x="6428298" y="4532082"/>
            <a:ext cx="464234" cy="3516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7241879" y="4051436"/>
            <a:ext cx="464234" cy="3516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0" name="直線コネクタ 69"/>
          <p:cNvCxnSpPr>
            <a:stCxn id="69" idx="3"/>
            <a:endCxn id="68" idx="7"/>
          </p:cNvCxnSpPr>
          <p:nvPr/>
        </p:nvCxnSpPr>
        <p:spPr>
          <a:xfrm flipH="1">
            <a:off x="6824547" y="4351624"/>
            <a:ext cx="485317" cy="23196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>
            <a:endCxn id="69" idx="7"/>
          </p:cNvCxnSpPr>
          <p:nvPr/>
        </p:nvCxnSpPr>
        <p:spPr>
          <a:xfrm flipH="1">
            <a:off x="7638128" y="3772426"/>
            <a:ext cx="295414" cy="33051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円/楕円 71"/>
          <p:cNvSpPr/>
          <p:nvPr/>
        </p:nvSpPr>
        <p:spPr>
          <a:xfrm>
            <a:off x="5706824" y="5021422"/>
            <a:ext cx="464234" cy="3516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7666253" y="4585970"/>
            <a:ext cx="464234" cy="3516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4" name="直線コネクタ 73"/>
          <p:cNvCxnSpPr>
            <a:stCxn id="68" idx="1"/>
            <a:endCxn id="65" idx="5"/>
          </p:cNvCxnSpPr>
          <p:nvPr/>
        </p:nvCxnSpPr>
        <p:spPr>
          <a:xfrm flipH="1" flipV="1">
            <a:off x="6200870" y="4175778"/>
            <a:ext cx="295413" cy="40780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>
            <a:stCxn id="73" idx="1"/>
            <a:endCxn id="69" idx="5"/>
          </p:cNvCxnSpPr>
          <p:nvPr/>
        </p:nvCxnSpPr>
        <p:spPr>
          <a:xfrm flipH="1" flipV="1">
            <a:off x="7638128" y="4351624"/>
            <a:ext cx="96110" cy="28585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>
            <a:stCxn id="72" idx="7"/>
            <a:endCxn id="68" idx="3"/>
          </p:cNvCxnSpPr>
          <p:nvPr/>
        </p:nvCxnSpPr>
        <p:spPr>
          <a:xfrm flipV="1">
            <a:off x="6103073" y="4832270"/>
            <a:ext cx="393210" cy="24065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角丸四角形 76"/>
          <p:cNvSpPr/>
          <p:nvPr/>
        </p:nvSpPr>
        <p:spPr>
          <a:xfrm>
            <a:off x="3289943" y="1429788"/>
            <a:ext cx="2202843" cy="2041987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角丸四角形 77"/>
          <p:cNvSpPr/>
          <p:nvPr/>
        </p:nvSpPr>
        <p:spPr>
          <a:xfrm>
            <a:off x="4779457" y="1810680"/>
            <a:ext cx="2234994" cy="176472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角丸四角形 78"/>
          <p:cNvSpPr/>
          <p:nvPr/>
        </p:nvSpPr>
        <p:spPr>
          <a:xfrm>
            <a:off x="5681557" y="3019666"/>
            <a:ext cx="2674015" cy="1948938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0" name="直線コネクタ 79"/>
          <p:cNvCxnSpPr>
            <a:stCxn id="69" idx="1"/>
            <a:endCxn id="33" idx="5"/>
          </p:cNvCxnSpPr>
          <p:nvPr/>
        </p:nvCxnSpPr>
        <p:spPr>
          <a:xfrm flipH="1" flipV="1">
            <a:off x="6472853" y="3400872"/>
            <a:ext cx="837011" cy="70206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>
            <a:stCxn id="23" idx="4"/>
            <a:endCxn id="28" idx="0"/>
          </p:cNvCxnSpPr>
          <p:nvPr/>
        </p:nvCxnSpPr>
        <p:spPr>
          <a:xfrm flipH="1">
            <a:off x="5070766" y="2212074"/>
            <a:ext cx="67985" cy="83472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角丸四角形 81"/>
          <p:cNvSpPr/>
          <p:nvPr/>
        </p:nvSpPr>
        <p:spPr>
          <a:xfrm>
            <a:off x="1291237" y="3944299"/>
            <a:ext cx="2490284" cy="172094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角丸四角形 82"/>
          <p:cNvSpPr/>
          <p:nvPr/>
        </p:nvSpPr>
        <p:spPr>
          <a:xfrm>
            <a:off x="4863433" y="3823282"/>
            <a:ext cx="2151017" cy="1720948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角丸四角形 83"/>
          <p:cNvSpPr/>
          <p:nvPr/>
        </p:nvSpPr>
        <p:spPr>
          <a:xfrm>
            <a:off x="3042107" y="2313960"/>
            <a:ext cx="2535086" cy="28841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74892" y="2034110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都市</a:t>
            </a:r>
            <a:endParaRPr kumimoji="1" lang="ja-JP" altLang="en-US" sz="40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8571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 animBg="1"/>
      <p:bldP spid="28" grpId="0" animBg="1"/>
      <p:bldP spid="29" grpId="0" animBg="1"/>
      <p:bldP spid="32" grpId="0" animBg="1"/>
      <p:bldP spid="33" grpId="0" animBg="1"/>
      <p:bldP spid="39" grpId="0" animBg="1"/>
      <p:bldP spid="40" grpId="0" animBg="1"/>
      <p:bldP spid="43" grpId="0" animBg="1"/>
      <p:bldP spid="56" grpId="0" animBg="1"/>
      <p:bldP spid="59" grpId="0" animBg="1"/>
      <p:bldP spid="60" grpId="0" animBg="1"/>
      <p:bldP spid="64" grpId="0" animBg="1"/>
      <p:bldP spid="65" grpId="0" animBg="1"/>
      <p:bldP spid="68" grpId="0" animBg="1"/>
      <p:bldP spid="69" grpId="0" animBg="1"/>
      <p:bldP spid="72" grpId="0" animBg="1"/>
      <p:bldP spid="73" grpId="0" animBg="1"/>
      <p:bldP spid="77" grpId="0" animBg="1"/>
      <p:bldP spid="78" grpId="0" animBg="1"/>
      <p:bldP spid="79" grpId="0" animBg="1"/>
      <p:bldP spid="82" grpId="0" animBg="1"/>
      <p:bldP spid="83" grpId="0" animBg="1"/>
      <p:bldP spid="8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06968"/>
            <a:ext cx="9144000" cy="5551032"/>
          </a:xfrm>
          <a:prstGeom prst="rect">
            <a:avLst/>
          </a:prstGeom>
        </p:spPr>
      </p:pic>
      <p:sp>
        <p:nvSpPr>
          <p:cNvPr id="8" name="タイトル 1"/>
          <p:cNvSpPr txBox="1">
            <a:spLocks/>
          </p:cNvSpPr>
          <p:nvPr/>
        </p:nvSpPr>
        <p:spPr>
          <a:xfrm>
            <a:off x="1391881" y="290181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例えば・・・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モール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505</a:t>
            </a:r>
            <a:endParaRPr lang="ja-JP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10386" y="-66701"/>
            <a:ext cx="1381495" cy="1509831"/>
            <a:chOff x="238779" y="2377613"/>
            <a:chExt cx="1381495" cy="1509831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174611" y="2441781"/>
              <a:ext cx="1509831" cy="1381495"/>
            </a:xfrm>
            <a:prstGeom prst="rect">
              <a:avLst/>
            </a:prstGeom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339419" y="2901695"/>
              <a:ext cx="11802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STEP3</a:t>
              </a:r>
              <a:endPara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7" name="角丸四角形 6"/>
          <p:cNvSpPr/>
          <p:nvPr/>
        </p:nvSpPr>
        <p:spPr>
          <a:xfrm>
            <a:off x="6223684" y="4936657"/>
            <a:ext cx="2674015" cy="1849419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254008" y="1935833"/>
            <a:ext cx="6470294" cy="2928900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 rot="2444283">
            <a:off x="2804273" y="3259638"/>
            <a:ext cx="824257" cy="54369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2476777" y="3927901"/>
            <a:ext cx="4069025" cy="66515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シャッター商店街の出現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右矢印 11"/>
          <p:cNvSpPr/>
          <p:nvPr/>
        </p:nvSpPr>
        <p:spPr>
          <a:xfrm rot="2444283">
            <a:off x="5822494" y="4756025"/>
            <a:ext cx="824257" cy="54369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6306479" y="5464406"/>
            <a:ext cx="2508423" cy="86585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暗がり</a:t>
            </a:r>
            <a:endParaRPr kumimoji="1"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人通りが少ない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124881" y="1415418"/>
            <a:ext cx="1446681" cy="7309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商業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7560690" y="4596816"/>
            <a:ext cx="1446681" cy="73092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治安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365640" y="2196960"/>
            <a:ext cx="2850761" cy="85959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空き店舗数の増加</a:t>
            </a:r>
            <a:endParaRPr kumimoji="1" lang="ja-JP" altLang="en-US" sz="2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雲形吹き出し 19"/>
          <p:cNvSpPr/>
          <p:nvPr/>
        </p:nvSpPr>
        <p:spPr>
          <a:xfrm>
            <a:off x="4602790" y="1879762"/>
            <a:ext cx="4212112" cy="1243912"/>
          </a:xfrm>
          <a:prstGeom prst="cloudCallout">
            <a:avLst>
              <a:gd name="adj1" fmla="val -79396"/>
              <a:gd name="adj2" fmla="val 2269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rIns="72000">
            <a:no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20</a:t>
            </a:r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年前は活発だったから</a:t>
            </a:r>
            <a:endParaRPr lang="en-US" altLang="ja-JP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シャッター街になっていて残念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（中心市街地、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男性）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雲形吹き出し 20"/>
          <p:cNvSpPr/>
          <p:nvPr/>
        </p:nvSpPr>
        <p:spPr>
          <a:xfrm>
            <a:off x="1225332" y="5339798"/>
            <a:ext cx="3625453" cy="1287191"/>
          </a:xfrm>
          <a:prstGeom prst="cloudCallout">
            <a:avLst>
              <a:gd name="adj1" fmla="val 83142"/>
              <a:gd name="adj2" fmla="val 708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noAutofit/>
          </a:bodyPr>
          <a:lstStyle/>
          <a:p>
            <a:r>
              <a:rPr lang="ja-JP" altLang="en-US" dirty="0"/>
              <a:t>　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暗くなると危ない。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明かりがあるだけで違う。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（中心市街地、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女性）</a:t>
            </a:r>
          </a:p>
        </p:txBody>
      </p:sp>
    </p:spTree>
    <p:extLst>
      <p:ext uri="{BB962C8B-B14F-4D97-AF65-F5344CB8AC3E}">
        <p14:creationId xmlns:p14="http://schemas.microsoft.com/office/powerpoint/2010/main" val="1457164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06968"/>
            <a:ext cx="9144000" cy="5551032"/>
          </a:xfrm>
          <a:prstGeom prst="rect">
            <a:avLst/>
          </a:prstGeom>
        </p:spPr>
      </p:pic>
      <p:sp>
        <p:nvSpPr>
          <p:cNvPr id="8" name="タイトル 1"/>
          <p:cNvSpPr txBox="1">
            <a:spLocks/>
          </p:cNvSpPr>
          <p:nvPr/>
        </p:nvSpPr>
        <p:spPr>
          <a:xfrm>
            <a:off x="1391881" y="290181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モール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505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を例に・・・</a:t>
            </a:r>
            <a:endParaRPr lang="ja-JP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10386" y="-66701"/>
            <a:ext cx="1381495" cy="1509831"/>
            <a:chOff x="238779" y="2377613"/>
            <a:chExt cx="1381495" cy="1509831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174611" y="2441781"/>
              <a:ext cx="1509831" cy="1381495"/>
            </a:xfrm>
            <a:prstGeom prst="rect">
              <a:avLst/>
            </a:prstGeom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339419" y="2901695"/>
              <a:ext cx="11802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STEP3</a:t>
              </a:r>
              <a:endPara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23" name="角丸四角形 22"/>
          <p:cNvSpPr/>
          <p:nvPr/>
        </p:nvSpPr>
        <p:spPr>
          <a:xfrm>
            <a:off x="4749408" y="4294909"/>
            <a:ext cx="4144922" cy="249634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250638" y="1672631"/>
            <a:ext cx="4369642" cy="2622278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362270" y="2202140"/>
            <a:ext cx="2850761" cy="85959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空き店舗の</a:t>
            </a:r>
            <a:endParaRPr kumimoji="1" lang="en-US" altLang="ja-JP" sz="2400" dirty="0" smtClean="0"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有効活用</a:t>
            </a:r>
            <a:endParaRPr kumimoji="1" lang="ja-JP" altLang="en-US" sz="2400" dirty="0"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2473407" y="3933081"/>
            <a:ext cx="4069025" cy="6651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ほっと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One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の存在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6303109" y="5469586"/>
            <a:ext cx="2508423" cy="86585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明るい</a:t>
            </a:r>
            <a:endParaRPr kumimoji="1" lang="en-US" altLang="ja-JP" sz="2400" dirty="0" smtClean="0"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人の集まる場所</a:t>
            </a:r>
            <a:endParaRPr kumimoji="1" lang="en-US" altLang="ja-JP" sz="2400" dirty="0" smtClean="0"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121511" y="1420598"/>
            <a:ext cx="1446681" cy="7309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商業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7557320" y="4601996"/>
            <a:ext cx="1446681" cy="73092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治安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0" name="コンテンツ プレースホルダ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298" y="1630390"/>
            <a:ext cx="3205684" cy="1837068"/>
          </a:xfrm>
          <a:prstGeom prst="rect">
            <a:avLst/>
          </a:prstGeom>
        </p:spPr>
      </p:pic>
      <p:sp>
        <p:nvSpPr>
          <p:cNvPr id="31" name="右矢印 30"/>
          <p:cNvSpPr/>
          <p:nvPr/>
        </p:nvSpPr>
        <p:spPr>
          <a:xfrm rot="2444283">
            <a:off x="5819124" y="4761205"/>
            <a:ext cx="824257" cy="54369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右矢印 31"/>
          <p:cNvSpPr/>
          <p:nvPr/>
        </p:nvSpPr>
        <p:spPr>
          <a:xfrm rot="13260000">
            <a:off x="2754269" y="3227023"/>
            <a:ext cx="824257" cy="54369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雲形吹き出し 32"/>
          <p:cNvSpPr/>
          <p:nvPr/>
        </p:nvSpPr>
        <p:spPr>
          <a:xfrm>
            <a:off x="121512" y="5267750"/>
            <a:ext cx="5964222" cy="1000288"/>
          </a:xfrm>
          <a:prstGeom prst="cloudCallout">
            <a:avLst>
              <a:gd name="adj1" fmla="val 15935"/>
              <a:gd name="adj2" fmla="val -9676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noAutofit/>
          </a:bodyPr>
          <a:lstStyle/>
          <a:p>
            <a:r>
              <a:rPr lang="ja-JP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ほっと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One</a:t>
            </a:r>
            <a:r>
              <a:rPr lang="ja-JP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はお年寄りにとっては休憩所</a:t>
            </a:r>
            <a:r>
              <a:rPr lang="ja-JP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子供</a:t>
            </a:r>
            <a:r>
              <a:rPr lang="ja-JP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の通学路にある</a:t>
            </a:r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r>
              <a:rPr lang="ja-JP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中心市街地</a:t>
            </a:r>
            <a:r>
              <a:rPr lang="ja-JP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女性）</a:t>
            </a:r>
            <a:endParaRPr lang="en-US" altLang="ja-JP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345627" y="3520258"/>
            <a:ext cx="3228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まちなか交流ステーションほっと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453187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 txBox="1">
            <a:spLocks/>
          </p:cNvSpPr>
          <p:nvPr/>
        </p:nvSpPr>
        <p:spPr>
          <a:xfrm>
            <a:off x="1391881" y="290181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提案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10386" y="-66701"/>
            <a:ext cx="1381495" cy="1509831"/>
            <a:chOff x="238779" y="2377613"/>
            <a:chExt cx="1381495" cy="1509831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174611" y="2441781"/>
              <a:ext cx="1509831" cy="1381495"/>
            </a:xfrm>
            <a:prstGeom prst="rect">
              <a:avLst/>
            </a:prstGeom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339419" y="2901695"/>
              <a:ext cx="11802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STEP3</a:t>
              </a:r>
              <a:endPara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85" name="グループ化 84"/>
          <p:cNvGrpSpPr/>
          <p:nvPr/>
        </p:nvGrpSpPr>
        <p:grpSpPr>
          <a:xfrm>
            <a:off x="1916729" y="1417256"/>
            <a:ext cx="1811419" cy="1811419"/>
            <a:chOff x="3734491" y="1426351"/>
            <a:chExt cx="1811419" cy="1811419"/>
          </a:xfrm>
        </p:grpSpPr>
        <p:pic>
          <p:nvPicPr>
            <p:cNvPr id="86" name="図 8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4491" y="1426351"/>
              <a:ext cx="1811419" cy="1811419"/>
            </a:xfrm>
            <a:prstGeom prst="rect">
              <a:avLst/>
            </a:prstGeom>
          </p:spPr>
        </p:pic>
        <p:sp>
          <p:nvSpPr>
            <p:cNvPr id="87" name="テキスト ボックス 86"/>
            <p:cNvSpPr txBox="1"/>
            <p:nvPr/>
          </p:nvSpPr>
          <p:spPr>
            <a:xfrm>
              <a:off x="3963913" y="2114989"/>
              <a:ext cx="1107997" cy="64633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商業</a:t>
              </a:r>
            </a:p>
          </p:txBody>
        </p:sp>
      </p:grpSp>
      <p:grpSp>
        <p:nvGrpSpPr>
          <p:cNvPr id="88" name="グループ化 87"/>
          <p:cNvGrpSpPr/>
          <p:nvPr/>
        </p:nvGrpSpPr>
        <p:grpSpPr>
          <a:xfrm>
            <a:off x="5479513" y="4963813"/>
            <a:ext cx="1953286" cy="1953286"/>
            <a:chOff x="6568202" y="3699124"/>
            <a:chExt cx="1953286" cy="1953286"/>
          </a:xfrm>
        </p:grpSpPr>
        <p:pic>
          <p:nvPicPr>
            <p:cNvPr id="89" name="図 8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8202" y="3699124"/>
              <a:ext cx="1953286" cy="1953286"/>
            </a:xfrm>
            <a:prstGeom prst="rect">
              <a:avLst/>
            </a:prstGeom>
          </p:spPr>
        </p:pic>
        <p:sp>
          <p:nvSpPr>
            <p:cNvPr id="90" name="テキスト ボックス 89"/>
            <p:cNvSpPr txBox="1"/>
            <p:nvPr/>
          </p:nvSpPr>
          <p:spPr>
            <a:xfrm>
              <a:off x="6891565" y="4455311"/>
              <a:ext cx="1197077" cy="64633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6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自然</a:t>
              </a:r>
              <a:endPara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97" name="グループ化 96"/>
          <p:cNvGrpSpPr/>
          <p:nvPr/>
        </p:nvGrpSpPr>
        <p:grpSpPr>
          <a:xfrm>
            <a:off x="1664834" y="3419381"/>
            <a:ext cx="2248684" cy="1499123"/>
            <a:chOff x="994249" y="1750264"/>
            <a:chExt cx="2248684" cy="1499123"/>
          </a:xfrm>
        </p:grpSpPr>
        <p:pic>
          <p:nvPicPr>
            <p:cNvPr id="98" name="図 9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249" y="1750264"/>
              <a:ext cx="2248684" cy="1499123"/>
            </a:xfrm>
            <a:prstGeom prst="rect">
              <a:avLst/>
            </a:prstGeom>
          </p:spPr>
        </p:pic>
        <p:sp>
          <p:nvSpPr>
            <p:cNvPr id="99" name="テキスト ボックス 98"/>
            <p:cNvSpPr txBox="1"/>
            <p:nvPr/>
          </p:nvSpPr>
          <p:spPr>
            <a:xfrm>
              <a:off x="1588854" y="2203937"/>
              <a:ext cx="1107997" cy="64633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36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交通</a:t>
              </a:r>
              <a:endPara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100" name="グループ化 99"/>
          <p:cNvGrpSpPr/>
          <p:nvPr/>
        </p:nvGrpSpPr>
        <p:grpSpPr>
          <a:xfrm>
            <a:off x="5560289" y="3301992"/>
            <a:ext cx="1791735" cy="1684943"/>
            <a:chOff x="2740540" y="3817879"/>
            <a:chExt cx="1791735" cy="1684943"/>
          </a:xfrm>
        </p:grpSpPr>
        <p:pic>
          <p:nvPicPr>
            <p:cNvPr id="101" name="図 10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540" y="3817879"/>
              <a:ext cx="1791735" cy="1684943"/>
            </a:xfrm>
            <a:prstGeom prst="rect">
              <a:avLst/>
            </a:prstGeom>
          </p:spPr>
        </p:pic>
        <p:sp>
          <p:nvSpPr>
            <p:cNvPr id="102" name="テキスト ボックス 101"/>
            <p:cNvSpPr txBox="1"/>
            <p:nvPr/>
          </p:nvSpPr>
          <p:spPr>
            <a:xfrm>
              <a:off x="3021055" y="4325624"/>
              <a:ext cx="1116590" cy="64633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6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治安</a:t>
              </a:r>
              <a:endPara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106" name="グループ化 105"/>
          <p:cNvGrpSpPr/>
          <p:nvPr/>
        </p:nvGrpSpPr>
        <p:grpSpPr>
          <a:xfrm>
            <a:off x="5354048" y="1285483"/>
            <a:ext cx="2016509" cy="2016509"/>
            <a:chOff x="244593" y="3435425"/>
            <a:chExt cx="2016509" cy="2016509"/>
          </a:xfrm>
        </p:grpSpPr>
        <p:pic>
          <p:nvPicPr>
            <p:cNvPr id="107" name="図 10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593" y="3435425"/>
              <a:ext cx="2016509" cy="2016509"/>
            </a:xfrm>
            <a:prstGeom prst="rect">
              <a:avLst/>
            </a:prstGeom>
          </p:spPr>
        </p:pic>
        <p:sp>
          <p:nvSpPr>
            <p:cNvPr id="108" name="テキスト ボックス 107"/>
            <p:cNvSpPr txBox="1"/>
            <p:nvPr/>
          </p:nvSpPr>
          <p:spPr>
            <a:xfrm>
              <a:off x="769441" y="4325623"/>
              <a:ext cx="1154522" cy="650643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6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農業</a:t>
              </a:r>
              <a:endPara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2" name="正方形/長方形 1"/>
          <p:cNvSpPr/>
          <p:nvPr/>
        </p:nvSpPr>
        <p:spPr>
          <a:xfrm>
            <a:off x="273462" y="1637964"/>
            <a:ext cx="1118419" cy="519263"/>
          </a:xfrm>
          <a:prstGeom prst="rect">
            <a:avLst/>
          </a:prstGeom>
          <a:solidFill>
            <a:srgbClr val="C55A11"/>
          </a:solidFill>
          <a:ln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提案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乗算記号 2"/>
          <p:cNvSpPr/>
          <p:nvPr/>
        </p:nvSpPr>
        <p:spPr>
          <a:xfrm>
            <a:off x="4083898" y="1867283"/>
            <a:ext cx="914400" cy="914400"/>
          </a:xfrm>
          <a:prstGeom prst="mathMultiply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正方形/長方形 111"/>
          <p:cNvSpPr/>
          <p:nvPr/>
        </p:nvSpPr>
        <p:spPr>
          <a:xfrm>
            <a:off x="273461" y="3272442"/>
            <a:ext cx="1118419" cy="519263"/>
          </a:xfrm>
          <a:prstGeom prst="rect">
            <a:avLst/>
          </a:prstGeom>
          <a:solidFill>
            <a:srgbClr val="C55A11"/>
          </a:solidFill>
          <a:ln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提案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3" name="乗算記号 112"/>
          <p:cNvSpPr/>
          <p:nvPr/>
        </p:nvSpPr>
        <p:spPr>
          <a:xfrm>
            <a:off x="4083898" y="3604985"/>
            <a:ext cx="914400" cy="914400"/>
          </a:xfrm>
          <a:prstGeom prst="mathMultiply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乗算記号 113"/>
          <p:cNvSpPr/>
          <p:nvPr/>
        </p:nvSpPr>
        <p:spPr>
          <a:xfrm>
            <a:off x="4083898" y="5417491"/>
            <a:ext cx="914400" cy="914400"/>
          </a:xfrm>
          <a:prstGeom prst="mathMultiply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正方形/長方形 114"/>
          <p:cNvSpPr/>
          <p:nvPr/>
        </p:nvSpPr>
        <p:spPr>
          <a:xfrm>
            <a:off x="273460" y="4889948"/>
            <a:ext cx="1118419" cy="519263"/>
          </a:xfrm>
          <a:prstGeom prst="rect">
            <a:avLst/>
          </a:prstGeom>
          <a:solidFill>
            <a:srgbClr val="C55A11"/>
          </a:solidFill>
          <a:ln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提案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16" name="グループ化 115"/>
          <p:cNvGrpSpPr/>
          <p:nvPr/>
        </p:nvGrpSpPr>
        <p:grpSpPr>
          <a:xfrm>
            <a:off x="1713462" y="4918504"/>
            <a:ext cx="2016509" cy="2016509"/>
            <a:chOff x="244593" y="3435425"/>
            <a:chExt cx="2016509" cy="2016509"/>
          </a:xfrm>
        </p:grpSpPr>
        <p:pic>
          <p:nvPicPr>
            <p:cNvPr id="117" name="図 1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593" y="3435425"/>
              <a:ext cx="2016509" cy="2016509"/>
            </a:xfrm>
            <a:prstGeom prst="rect">
              <a:avLst/>
            </a:prstGeom>
          </p:spPr>
        </p:pic>
        <p:sp>
          <p:nvSpPr>
            <p:cNvPr id="118" name="テキスト ボックス 117"/>
            <p:cNvSpPr txBox="1"/>
            <p:nvPr/>
          </p:nvSpPr>
          <p:spPr>
            <a:xfrm>
              <a:off x="769441" y="4325623"/>
              <a:ext cx="1154522" cy="650643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6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農業</a:t>
              </a:r>
              <a:endPara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6839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06968"/>
            <a:ext cx="9144000" cy="5551032"/>
          </a:xfrm>
          <a:prstGeom prst="rect">
            <a:avLst/>
          </a:prstGeom>
        </p:spPr>
      </p:pic>
      <p:sp>
        <p:nvSpPr>
          <p:cNvPr id="8" name="タイトル 1"/>
          <p:cNvSpPr txBox="1">
            <a:spLocks/>
          </p:cNvSpPr>
          <p:nvPr/>
        </p:nvSpPr>
        <p:spPr>
          <a:xfrm>
            <a:off x="1391881" y="290181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提案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endParaRPr lang="ja-JP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10386" y="-66701"/>
            <a:ext cx="1381495" cy="1509831"/>
            <a:chOff x="238779" y="2377613"/>
            <a:chExt cx="1381495" cy="1509831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174611" y="2441781"/>
              <a:ext cx="1509831" cy="1381495"/>
            </a:xfrm>
            <a:prstGeom prst="rect">
              <a:avLst/>
            </a:prstGeom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339419" y="2901695"/>
              <a:ext cx="11802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STEP3</a:t>
              </a:r>
              <a:endPara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22" name="角丸四角形 21"/>
          <p:cNvSpPr/>
          <p:nvPr/>
        </p:nvSpPr>
        <p:spPr>
          <a:xfrm>
            <a:off x="6223684" y="4936657"/>
            <a:ext cx="2674015" cy="184941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6306479" y="5464406"/>
            <a:ext cx="2508423" cy="86585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後継者の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減少</a:t>
            </a:r>
            <a:endParaRPr kumimoji="1"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7560690" y="4596816"/>
            <a:ext cx="1446681" cy="73092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農業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254008" y="1935833"/>
            <a:ext cx="6470294" cy="2928900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 rot="2444283">
            <a:off x="2804273" y="3259638"/>
            <a:ext cx="824257" cy="54369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20"/>
          <p:cNvSpPr/>
          <p:nvPr/>
        </p:nvSpPr>
        <p:spPr>
          <a:xfrm>
            <a:off x="2476777" y="3927901"/>
            <a:ext cx="4069025" cy="66515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シャッター商店街の出現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124881" y="1415418"/>
            <a:ext cx="1446681" cy="7309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商業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365640" y="2196960"/>
            <a:ext cx="2850761" cy="85959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空き店舗数の増加</a:t>
            </a:r>
            <a:endParaRPr kumimoji="1" lang="ja-JP" altLang="en-US" sz="2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726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4412"/>
            <a:ext cx="9144000" cy="5551032"/>
          </a:xfrm>
          <a:prstGeom prst="rect">
            <a:avLst/>
          </a:prstGeom>
        </p:spPr>
      </p:pic>
      <p:sp>
        <p:nvSpPr>
          <p:cNvPr id="8" name="タイトル 1"/>
          <p:cNvSpPr txBox="1">
            <a:spLocks/>
          </p:cNvSpPr>
          <p:nvPr/>
        </p:nvSpPr>
        <p:spPr>
          <a:xfrm>
            <a:off x="1391881" y="290181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提案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10386" y="-66701"/>
            <a:ext cx="1381495" cy="1509831"/>
            <a:chOff x="238779" y="2377613"/>
            <a:chExt cx="1381495" cy="1509831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174611" y="2441781"/>
              <a:ext cx="1509831" cy="1381495"/>
            </a:xfrm>
            <a:prstGeom prst="rect">
              <a:avLst/>
            </a:prstGeom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339419" y="2901695"/>
              <a:ext cx="11802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STEP3</a:t>
              </a:r>
              <a:endPara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24" name="角丸四角形 23"/>
          <p:cNvSpPr/>
          <p:nvPr/>
        </p:nvSpPr>
        <p:spPr>
          <a:xfrm>
            <a:off x="250638" y="1672631"/>
            <a:ext cx="4107926" cy="2608424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362270" y="2202140"/>
            <a:ext cx="2850761" cy="85959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空き店舗の</a:t>
            </a:r>
            <a:endParaRPr kumimoji="1" lang="en-US" altLang="ja-JP" sz="2400" dirty="0" smtClean="0"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有効活用</a:t>
            </a:r>
            <a:endParaRPr kumimoji="1" lang="ja-JP" altLang="en-US" sz="2400" dirty="0"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121511" y="1420598"/>
            <a:ext cx="1446681" cy="7309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商業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4609202" y="4281055"/>
            <a:ext cx="4288497" cy="2505021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右矢印 30"/>
          <p:cNvSpPr/>
          <p:nvPr/>
        </p:nvSpPr>
        <p:spPr>
          <a:xfrm rot="2444283">
            <a:off x="5819124" y="4761205"/>
            <a:ext cx="824257" cy="54369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右矢印 31"/>
          <p:cNvSpPr/>
          <p:nvPr/>
        </p:nvSpPr>
        <p:spPr>
          <a:xfrm rot="13260000">
            <a:off x="2754269" y="3227023"/>
            <a:ext cx="824257" cy="54369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6306479" y="5464406"/>
            <a:ext cx="2508423" cy="86585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農業への</a:t>
            </a:r>
            <a:endParaRPr kumimoji="1"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理解・関心</a:t>
            </a:r>
            <a:endParaRPr kumimoji="1"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7560690" y="4596816"/>
            <a:ext cx="1446681" cy="73092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農業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80297" y="6514637"/>
            <a:ext cx="5886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出典</a:t>
            </a:r>
            <a:r>
              <a:rPr lang="en-US" altLang="ja-JP" sz="1400" smtClean="0"/>
              <a:t>:http</a:t>
            </a:r>
            <a:r>
              <a:rPr lang="en-US" altLang="ja-JP" sz="1400"/>
              <a:t>://www.notohantou.net/shpc/0768227653.html</a:t>
            </a:r>
            <a:endParaRPr lang="ja-JP" altLang="en-US" sz="1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215269" y="1828354"/>
            <a:ext cx="17107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/>
              <a:t>事例：輪島朝市</a:t>
            </a:r>
            <a:endParaRPr kumimoji="1" lang="en-US" altLang="ja-JP" dirty="0" smtClean="0"/>
          </a:p>
          <a:p>
            <a:pPr algn="ctr"/>
            <a:r>
              <a:rPr kumimoji="1" lang="en-US" altLang="ja-JP" dirty="0"/>
              <a:t>(</a:t>
            </a:r>
            <a:r>
              <a:rPr kumimoji="1" lang="ja-JP" altLang="en-US" dirty="0" smtClean="0"/>
              <a:t>日本三大朝市</a:t>
            </a:r>
            <a:r>
              <a:rPr kumimoji="1" lang="en-US" altLang="ja-JP" dirty="0" smtClean="0"/>
              <a:t>)</a:t>
            </a:r>
          </a:p>
          <a:p>
            <a:pPr algn="ctr"/>
            <a:endParaRPr kumimoji="1" lang="ja-JP" altLang="en-US" dirty="0"/>
          </a:p>
        </p:txBody>
      </p:sp>
      <p:sp>
        <p:nvSpPr>
          <p:cNvPr id="34" name="雲形吹き出し 33"/>
          <p:cNvSpPr/>
          <p:nvPr/>
        </p:nvSpPr>
        <p:spPr>
          <a:xfrm>
            <a:off x="250638" y="5320397"/>
            <a:ext cx="4107926" cy="1009865"/>
          </a:xfrm>
          <a:prstGeom prst="cloudCallout">
            <a:avLst>
              <a:gd name="adj1" fmla="val 83142"/>
              <a:gd name="adj2" fmla="val 708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noAutofit/>
          </a:bodyPr>
          <a:lstStyle/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生産者と消費者との交流の場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生産者のやりがいにつながる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043" y="1570651"/>
            <a:ext cx="3304290" cy="2202859"/>
          </a:xfrm>
          <a:prstGeom prst="rect">
            <a:avLst/>
          </a:prstGeom>
        </p:spPr>
      </p:pic>
      <p:sp>
        <p:nvSpPr>
          <p:cNvPr id="26" name="角丸四角形 25"/>
          <p:cNvSpPr/>
          <p:nvPr/>
        </p:nvSpPr>
        <p:spPr>
          <a:xfrm>
            <a:off x="2473407" y="3933081"/>
            <a:ext cx="4069025" cy="66515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朝市の開催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503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/>
          <p:cNvSpPr/>
          <p:nvPr/>
        </p:nvSpPr>
        <p:spPr>
          <a:xfrm>
            <a:off x="0" y="1368616"/>
            <a:ext cx="9144000" cy="5523470"/>
          </a:xfrm>
          <a:prstGeom prst="rect">
            <a:avLst/>
          </a:prstGeom>
          <a:blipFill dpi="0" rotWithShape="1">
            <a:blip r:embed="rId2">
              <a:alphaModFix amt="1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3" name="角丸四角形 42"/>
          <p:cNvSpPr/>
          <p:nvPr/>
        </p:nvSpPr>
        <p:spPr>
          <a:xfrm>
            <a:off x="6224243" y="4931165"/>
            <a:ext cx="2674015" cy="1849419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4" name="右矢印 43"/>
          <p:cNvSpPr/>
          <p:nvPr/>
        </p:nvSpPr>
        <p:spPr>
          <a:xfrm rot="2444283">
            <a:off x="2804832" y="3254146"/>
            <a:ext cx="824257" cy="54369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右矢印 45"/>
          <p:cNvSpPr/>
          <p:nvPr/>
        </p:nvSpPr>
        <p:spPr>
          <a:xfrm rot="2444283">
            <a:off x="5823053" y="4750533"/>
            <a:ext cx="824257" cy="54369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" name="角丸四角形 46"/>
          <p:cNvSpPr/>
          <p:nvPr/>
        </p:nvSpPr>
        <p:spPr>
          <a:xfrm>
            <a:off x="6307038" y="5458914"/>
            <a:ext cx="2508423" cy="86585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中心市街地の</a:t>
            </a:r>
            <a:endParaRPr kumimoji="1"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交通事故の増加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8" name="円/楕円 47"/>
          <p:cNvSpPr/>
          <p:nvPr/>
        </p:nvSpPr>
        <p:spPr>
          <a:xfrm>
            <a:off x="7561249" y="4591324"/>
            <a:ext cx="1446681" cy="73092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治安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9" name="雲形吹き出し 48"/>
          <p:cNvSpPr/>
          <p:nvPr/>
        </p:nvSpPr>
        <p:spPr>
          <a:xfrm>
            <a:off x="4577950" y="2169778"/>
            <a:ext cx="3202807" cy="1072712"/>
          </a:xfrm>
          <a:prstGeom prst="cloudCallout">
            <a:avLst>
              <a:gd name="adj1" fmla="val -31189"/>
              <a:gd name="adj2" fmla="val 9165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rIns="72000">
            <a:no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車がないと不便。</a:t>
            </a:r>
            <a:endParaRPr lang="en-US" altLang="ja-JP" sz="2000" dirty="0" smtClean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新治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男性）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391881" y="290181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提案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10386" y="-66701"/>
            <a:ext cx="1381495" cy="1509831"/>
            <a:chOff x="238779" y="2377613"/>
            <a:chExt cx="1381495" cy="1509831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174611" y="2441781"/>
              <a:ext cx="1509831" cy="1381495"/>
            </a:xfrm>
            <a:prstGeom prst="rect">
              <a:avLst/>
            </a:prstGeom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339419" y="2901695"/>
              <a:ext cx="11802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STEP3</a:t>
              </a:r>
              <a:endPara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34" name="角丸四角形 33"/>
          <p:cNvSpPr/>
          <p:nvPr/>
        </p:nvSpPr>
        <p:spPr>
          <a:xfrm>
            <a:off x="240152" y="1672355"/>
            <a:ext cx="6617847" cy="3147307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角丸四角形 34"/>
          <p:cNvSpPr/>
          <p:nvPr/>
        </p:nvSpPr>
        <p:spPr>
          <a:xfrm>
            <a:off x="351785" y="2201865"/>
            <a:ext cx="2850761" cy="85959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公共交通の</a:t>
            </a:r>
            <a:endParaRPr kumimoji="1" lang="en-US" altLang="ja-JP" sz="24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整備不足</a:t>
            </a:r>
            <a:endParaRPr kumimoji="1" lang="ja-JP" altLang="en-US" sz="2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7546835" y="4601721"/>
            <a:ext cx="1446681" cy="73092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治安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111026" y="1420323"/>
            <a:ext cx="1446681" cy="73092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交通</a:t>
            </a:r>
          </a:p>
        </p:txBody>
      </p:sp>
      <p:sp>
        <p:nvSpPr>
          <p:cNvPr id="45" name="角丸四角形 44"/>
          <p:cNvSpPr/>
          <p:nvPr/>
        </p:nvSpPr>
        <p:spPr>
          <a:xfrm>
            <a:off x="2477336" y="3922409"/>
            <a:ext cx="4069025" cy="66515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車依存の社会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348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/>
          <p:cNvSpPr/>
          <p:nvPr/>
        </p:nvSpPr>
        <p:spPr>
          <a:xfrm>
            <a:off x="0" y="1368616"/>
            <a:ext cx="9144000" cy="5523470"/>
          </a:xfrm>
          <a:prstGeom prst="rect">
            <a:avLst/>
          </a:prstGeom>
          <a:blipFill dpi="0" rotWithShape="1">
            <a:blip r:embed="rId2">
              <a:alphaModFix amt="1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391881" y="290181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提案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10386" y="-66701"/>
            <a:ext cx="1381495" cy="1509831"/>
            <a:chOff x="238779" y="2377613"/>
            <a:chExt cx="1381495" cy="1509831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174611" y="2441781"/>
              <a:ext cx="1509831" cy="1381495"/>
            </a:xfrm>
            <a:prstGeom prst="rect">
              <a:avLst/>
            </a:prstGeom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339419" y="2901695"/>
              <a:ext cx="11802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STEP3</a:t>
              </a:r>
              <a:endPara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111026" y="1420323"/>
            <a:ext cx="8882490" cy="5177846"/>
            <a:chOff x="111026" y="1448033"/>
            <a:chExt cx="8882490" cy="5177846"/>
          </a:xfrm>
        </p:grpSpPr>
        <p:grpSp>
          <p:nvGrpSpPr>
            <p:cNvPr id="21" name="グループ化 20"/>
            <p:cNvGrpSpPr/>
            <p:nvPr/>
          </p:nvGrpSpPr>
          <p:grpSpPr>
            <a:xfrm>
              <a:off x="240153" y="1700066"/>
              <a:ext cx="8753363" cy="4925813"/>
              <a:chOff x="240153" y="1700066"/>
              <a:chExt cx="8753363" cy="4925813"/>
            </a:xfrm>
          </p:grpSpPr>
          <p:sp>
            <p:nvSpPr>
              <p:cNvPr id="23" name="角丸四角形 22"/>
              <p:cNvSpPr/>
              <p:nvPr/>
            </p:nvSpPr>
            <p:spPr>
              <a:xfrm>
                <a:off x="4812155" y="4288469"/>
                <a:ext cx="4071690" cy="2337410"/>
              </a:xfrm>
              <a:prstGeom prst="round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4" name="角丸四角形 23"/>
              <p:cNvSpPr/>
              <p:nvPr/>
            </p:nvSpPr>
            <p:spPr>
              <a:xfrm>
                <a:off x="240153" y="1700066"/>
                <a:ext cx="4252088" cy="2588402"/>
              </a:xfrm>
              <a:prstGeom prst="roundRect">
                <a:avLst/>
              </a:prstGeom>
              <a:noFill/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5" name="角丸四角形 24"/>
              <p:cNvSpPr/>
              <p:nvPr/>
            </p:nvSpPr>
            <p:spPr>
              <a:xfrm>
                <a:off x="351785" y="2229575"/>
                <a:ext cx="2850761" cy="859590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400" dirty="0" smtClean="0">
                    <a:solidFill>
                      <a:srgbClr val="FFC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公共交通の</a:t>
                </a:r>
                <a:endParaRPr kumimoji="1" lang="en-US" altLang="ja-JP" sz="2400" dirty="0" smtClean="0">
                  <a:solidFill>
                    <a:srgbClr val="FFC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 algn="ctr"/>
                <a:r>
                  <a:rPr kumimoji="1" lang="ja-JP" altLang="en-US" sz="2400" dirty="0" smtClean="0">
                    <a:solidFill>
                      <a:srgbClr val="FFC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利用者増</a:t>
                </a:r>
                <a:endParaRPr kumimoji="1" lang="ja-JP" altLang="en-US" sz="2400" dirty="0">
                  <a:solidFill>
                    <a:srgbClr val="FFC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26" name="角丸四角形 25"/>
              <p:cNvSpPr/>
              <p:nvPr/>
            </p:nvSpPr>
            <p:spPr>
              <a:xfrm>
                <a:off x="2462922" y="3960516"/>
                <a:ext cx="4069025" cy="66515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4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サイクルアンドバスライド</a:t>
                </a:r>
                <a:r>
                  <a:rPr kumimoji="1" lang="ja-JP" altLang="en-US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～自転車でバス停まで～</a:t>
                </a:r>
                <a:endParaRPr kumimoji="1" lang="ja-JP" altLang="en-US" sz="24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27" name="角丸四角形 26"/>
              <p:cNvSpPr/>
              <p:nvPr/>
            </p:nvSpPr>
            <p:spPr>
              <a:xfrm>
                <a:off x="6292624" y="5497021"/>
                <a:ext cx="2508423" cy="865856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400" dirty="0" smtClean="0">
                    <a:solidFill>
                      <a:srgbClr val="FFC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中心市街地の</a:t>
                </a:r>
                <a:endParaRPr kumimoji="1" lang="en-US" altLang="ja-JP" sz="2400" dirty="0" smtClean="0">
                  <a:solidFill>
                    <a:srgbClr val="FFC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 algn="ctr"/>
                <a:r>
                  <a:rPr kumimoji="1" lang="ja-JP" altLang="en-US" sz="2400" dirty="0" smtClean="0">
                    <a:solidFill>
                      <a:srgbClr val="FFC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交通</a:t>
                </a:r>
                <a:r>
                  <a:rPr kumimoji="1" lang="ja-JP" altLang="en-US" sz="2400" dirty="0">
                    <a:solidFill>
                      <a:srgbClr val="FFC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事故</a:t>
                </a:r>
                <a:r>
                  <a:rPr kumimoji="1" lang="ja-JP" altLang="en-US" sz="2400" dirty="0" smtClean="0">
                    <a:solidFill>
                      <a:srgbClr val="FFC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の減少</a:t>
                </a:r>
                <a:endParaRPr kumimoji="1" lang="en-US" altLang="ja-JP" sz="2400" dirty="0" smtClean="0">
                  <a:solidFill>
                    <a:srgbClr val="FFC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28" name="円/楕円 27"/>
              <p:cNvSpPr/>
              <p:nvPr/>
            </p:nvSpPr>
            <p:spPr>
              <a:xfrm>
                <a:off x="7546835" y="4629431"/>
                <a:ext cx="1446681" cy="730922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4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治安</a:t>
                </a:r>
                <a:endParaRPr kumimoji="1" lang="ja-JP" altLang="en-US" sz="24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29" name="右矢印 28"/>
              <p:cNvSpPr/>
              <p:nvPr/>
            </p:nvSpPr>
            <p:spPr>
              <a:xfrm rot="2444283">
                <a:off x="5808639" y="4788640"/>
                <a:ext cx="824257" cy="543698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1" name="右矢印 30"/>
              <p:cNvSpPr/>
              <p:nvPr/>
            </p:nvSpPr>
            <p:spPr>
              <a:xfrm rot="13260000">
                <a:off x="2743784" y="3254458"/>
                <a:ext cx="824257" cy="543698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2" name="円形吹き出し 31"/>
              <p:cNvSpPr/>
              <p:nvPr/>
            </p:nvSpPr>
            <p:spPr>
              <a:xfrm>
                <a:off x="4492241" y="2077502"/>
                <a:ext cx="3808462" cy="1427200"/>
              </a:xfrm>
              <a:prstGeom prst="wedgeEllipseCallout">
                <a:avLst>
                  <a:gd name="adj1" fmla="val -27361"/>
                  <a:gd name="adj2" fmla="val 66369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bIns="0" rtlCol="0" anchor="ctr"/>
              <a:lstStyle/>
              <a:p>
                <a:pPr algn="ctr"/>
                <a:r>
                  <a:rPr kumimoji="1" lang="ja-JP" altLang="en-US" sz="28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自転車とバスの利用促進</a:t>
                </a:r>
                <a:endParaRPr kumimoji="1" lang="ja-JP" altLang="en-US" sz="28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3" name="円形吹き出し 32"/>
              <p:cNvSpPr/>
              <p:nvPr/>
            </p:nvSpPr>
            <p:spPr>
              <a:xfrm>
                <a:off x="337296" y="5198678"/>
                <a:ext cx="4566516" cy="1427200"/>
              </a:xfrm>
              <a:prstGeom prst="wedgeEllipseCallout">
                <a:avLst>
                  <a:gd name="adj1" fmla="val 30717"/>
                  <a:gd name="adj2" fmla="val -73026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144000" rIns="0" rtlCol="0" anchor="ctr"/>
              <a:lstStyle/>
              <a:p>
                <a:pPr algn="ctr"/>
                <a:r>
                  <a:rPr kumimoji="1" lang="ja-JP" altLang="en-US" sz="24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自転車もしくは</a:t>
                </a:r>
                <a:endParaRPr kumimoji="1"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 algn="ctr"/>
                <a:r>
                  <a:rPr kumimoji="1" lang="ja-JP" altLang="en-US" sz="24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サイクルアンドバスライド</a:t>
                </a:r>
                <a:endParaRPr kumimoji="1" lang="en-US" altLang="ja-JP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 algn="ctr"/>
                <a:r>
                  <a:rPr kumimoji="1" lang="ja-JP" altLang="en-US" sz="24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通勤者への免税</a:t>
                </a:r>
                <a:endParaRPr kumimoji="1" lang="ja-JP" altLang="en-US" sz="24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sp>
          <p:nvSpPr>
            <p:cNvPr id="22" name="円/楕円 21"/>
            <p:cNvSpPr/>
            <p:nvPr/>
          </p:nvSpPr>
          <p:spPr>
            <a:xfrm>
              <a:off x="111026" y="1448033"/>
              <a:ext cx="1446681" cy="73092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交通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910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8355"/>
            <a:ext cx="9144000" cy="5489645"/>
          </a:xfrm>
          <a:prstGeom prst="rect">
            <a:avLst/>
          </a:prstGeom>
        </p:spPr>
      </p:pic>
      <p:sp>
        <p:nvSpPr>
          <p:cNvPr id="8" name="タイトル 1"/>
          <p:cNvSpPr txBox="1">
            <a:spLocks/>
          </p:cNvSpPr>
          <p:nvPr/>
        </p:nvSpPr>
        <p:spPr>
          <a:xfrm>
            <a:off x="1391881" y="290181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提案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endParaRPr lang="ja-JP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10386" y="-66701"/>
            <a:ext cx="1381495" cy="1509831"/>
            <a:chOff x="238779" y="2377613"/>
            <a:chExt cx="1381495" cy="1509831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174611" y="2441781"/>
              <a:ext cx="1509831" cy="1381495"/>
            </a:xfrm>
            <a:prstGeom prst="rect">
              <a:avLst/>
            </a:prstGeom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339419" y="2901695"/>
              <a:ext cx="11802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STEP3</a:t>
              </a:r>
              <a:endPara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23" name="角丸四角形 22"/>
          <p:cNvSpPr/>
          <p:nvPr/>
        </p:nvSpPr>
        <p:spPr>
          <a:xfrm>
            <a:off x="6220314" y="4941837"/>
            <a:ext cx="2674015" cy="1849419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250638" y="1672631"/>
            <a:ext cx="6565798" cy="3202462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362270" y="2202140"/>
            <a:ext cx="2850761" cy="85959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農家後継者の減少</a:t>
            </a:r>
          </a:p>
        </p:txBody>
      </p:sp>
      <p:sp>
        <p:nvSpPr>
          <p:cNvPr id="26" name="角丸四角形 25"/>
          <p:cNvSpPr/>
          <p:nvPr/>
        </p:nvSpPr>
        <p:spPr>
          <a:xfrm>
            <a:off x="2473407" y="3933081"/>
            <a:ext cx="4069025" cy="665154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耕作放棄地の増加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6303109" y="5469586"/>
            <a:ext cx="2508423" cy="86585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市民と遠い存在</a:t>
            </a:r>
          </a:p>
        </p:txBody>
      </p:sp>
      <p:sp>
        <p:nvSpPr>
          <p:cNvPr id="28" name="円/楕円 27"/>
          <p:cNvSpPr/>
          <p:nvPr/>
        </p:nvSpPr>
        <p:spPr>
          <a:xfrm>
            <a:off x="121511" y="1420598"/>
            <a:ext cx="1446681" cy="7309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農業</a:t>
            </a:r>
          </a:p>
        </p:txBody>
      </p:sp>
      <p:sp>
        <p:nvSpPr>
          <p:cNvPr id="29" name="円/楕円 28"/>
          <p:cNvSpPr/>
          <p:nvPr/>
        </p:nvSpPr>
        <p:spPr>
          <a:xfrm>
            <a:off x="7557320" y="4601996"/>
            <a:ext cx="1446681" cy="73092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自然</a:t>
            </a:r>
          </a:p>
        </p:txBody>
      </p:sp>
      <p:sp>
        <p:nvSpPr>
          <p:cNvPr id="32" name="右矢印 31"/>
          <p:cNvSpPr/>
          <p:nvPr/>
        </p:nvSpPr>
        <p:spPr>
          <a:xfrm rot="2360307">
            <a:off x="2754269" y="3227023"/>
            <a:ext cx="824257" cy="54369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09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8355"/>
            <a:ext cx="9144000" cy="5489645"/>
          </a:xfrm>
          <a:prstGeom prst="rect">
            <a:avLst/>
          </a:prstGeom>
        </p:spPr>
      </p:pic>
      <p:sp>
        <p:nvSpPr>
          <p:cNvPr id="8" name="タイトル 1"/>
          <p:cNvSpPr txBox="1">
            <a:spLocks/>
          </p:cNvSpPr>
          <p:nvPr/>
        </p:nvSpPr>
        <p:spPr>
          <a:xfrm>
            <a:off x="1391881" y="290181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提案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endParaRPr lang="ja-JP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10386" y="-66701"/>
            <a:ext cx="1381495" cy="1509831"/>
            <a:chOff x="238779" y="2377613"/>
            <a:chExt cx="1381495" cy="1509831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174611" y="2441781"/>
              <a:ext cx="1509831" cy="1381495"/>
            </a:xfrm>
            <a:prstGeom prst="rect">
              <a:avLst/>
            </a:prstGeom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339419" y="2901695"/>
              <a:ext cx="11802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STEP3</a:t>
              </a:r>
              <a:endPara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23" name="角丸四角形 22"/>
          <p:cNvSpPr/>
          <p:nvPr/>
        </p:nvSpPr>
        <p:spPr>
          <a:xfrm>
            <a:off x="4660134" y="4241293"/>
            <a:ext cx="4234196" cy="254996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角丸四角形 23"/>
          <p:cNvSpPr/>
          <p:nvPr/>
        </p:nvSpPr>
        <p:spPr>
          <a:xfrm>
            <a:off x="250638" y="1672631"/>
            <a:ext cx="4047225" cy="2568662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角丸四角形 24"/>
          <p:cNvSpPr/>
          <p:nvPr/>
        </p:nvSpPr>
        <p:spPr>
          <a:xfrm>
            <a:off x="362270" y="2202140"/>
            <a:ext cx="2850761" cy="85959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農地の</a:t>
            </a:r>
            <a:endParaRPr kumimoji="1" lang="en-US" altLang="ja-JP" sz="2400" dirty="0" smtClean="0"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新たな担い手</a:t>
            </a:r>
            <a:endParaRPr kumimoji="1" lang="ja-JP" altLang="en-US" sz="2400" dirty="0"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2473407" y="3933081"/>
            <a:ext cx="4069025" cy="6651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市民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農園の活用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6303109" y="5469586"/>
            <a:ext cx="2508423" cy="86585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市民の</a:t>
            </a:r>
            <a:endParaRPr kumimoji="1" lang="en-US" altLang="ja-JP" sz="2400" dirty="0" smtClean="0"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関心・愛着</a:t>
            </a:r>
            <a:endParaRPr kumimoji="1" lang="en-US" altLang="ja-JP" sz="2400" dirty="0" smtClean="0"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121511" y="1420598"/>
            <a:ext cx="1446681" cy="7309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農業</a:t>
            </a:r>
          </a:p>
        </p:txBody>
      </p:sp>
      <p:sp>
        <p:nvSpPr>
          <p:cNvPr id="29" name="円/楕円 28"/>
          <p:cNvSpPr/>
          <p:nvPr/>
        </p:nvSpPr>
        <p:spPr>
          <a:xfrm>
            <a:off x="7557320" y="4601996"/>
            <a:ext cx="1446681" cy="73092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自然</a:t>
            </a:r>
          </a:p>
        </p:txBody>
      </p:sp>
      <p:sp>
        <p:nvSpPr>
          <p:cNvPr id="31" name="右矢印 30"/>
          <p:cNvSpPr/>
          <p:nvPr/>
        </p:nvSpPr>
        <p:spPr>
          <a:xfrm rot="2444283">
            <a:off x="5819124" y="4761205"/>
            <a:ext cx="824257" cy="54369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右矢印 31"/>
          <p:cNvSpPr/>
          <p:nvPr/>
        </p:nvSpPr>
        <p:spPr>
          <a:xfrm rot="13260000">
            <a:off x="2754269" y="3227023"/>
            <a:ext cx="824257" cy="54369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805" y="1504646"/>
            <a:ext cx="2936253" cy="2193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円形吹き出し 3"/>
          <p:cNvSpPr/>
          <p:nvPr/>
        </p:nvSpPr>
        <p:spPr>
          <a:xfrm>
            <a:off x="362270" y="5151503"/>
            <a:ext cx="5280454" cy="1183939"/>
          </a:xfrm>
          <a:prstGeom prst="wedgeEllipseCallout">
            <a:avLst>
              <a:gd name="adj1" fmla="val 30493"/>
              <a:gd name="adj2" fmla="val -850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小町ふれあい農園（新治）</a:t>
            </a:r>
            <a:endParaRPr kumimoji="1" lang="en-US" altLang="ja-JP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農業以外の人が農業体験できる</a:t>
            </a:r>
            <a:endParaRPr kumimoji="1" lang="en-US" altLang="ja-JP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現在市内に</a:t>
            </a:r>
            <a:r>
              <a:rPr kumimoji="1" lang="en-US" altLang="ja-JP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か所設置されている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033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発表の流れ</a:t>
            </a:r>
            <a:endParaRPr kumimoji="1" lang="ja-JP" dirty="0"/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99325" y="1385296"/>
            <a:ext cx="1509831" cy="1381495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1814056" y="1691322"/>
            <a:ext cx="721168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人口分析</a:t>
            </a:r>
            <a:endParaRPr kumimoji="1" lang="en-US" altLang="ja-JP" sz="4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36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ー</a:t>
            </a:r>
            <a:r>
              <a:rPr kumimoji="1"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どんな</a:t>
            </a:r>
            <a:r>
              <a:rPr kumimoji="1"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人が鍋を食べるの？</a:t>
            </a:r>
            <a:endParaRPr kumimoji="1"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99325" y="3186930"/>
            <a:ext cx="1509831" cy="1381495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1814056" y="3492956"/>
            <a:ext cx="7211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分野別の現状</a:t>
            </a:r>
            <a:endParaRPr kumimoji="1" lang="en-US" altLang="ja-JP" sz="4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36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ー</a:t>
            </a:r>
            <a:r>
              <a:rPr kumimoji="1"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どんな具材が</a:t>
            </a:r>
            <a:r>
              <a:rPr kumimoji="1"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あるの？</a:t>
            </a:r>
            <a:endParaRPr kumimoji="1"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02784" y="5051845"/>
            <a:ext cx="1509831" cy="1381495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1817515" y="5357871"/>
            <a:ext cx="7211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解決への道筋</a:t>
            </a:r>
            <a:endParaRPr kumimoji="1" lang="en-US" altLang="ja-JP" sz="4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36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ー</a:t>
            </a:r>
            <a:r>
              <a:rPr kumimoji="1"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おいしい</a:t>
            </a:r>
            <a:r>
              <a:rPr kumimoji="1"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鍋を作るには？</a:t>
            </a:r>
            <a:endParaRPr kumimoji="1"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64133" y="1845210"/>
            <a:ext cx="1180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STEP1</a:t>
            </a:r>
            <a:endParaRPr kumimoji="1" lang="ja-JP" altLang="en-US" sz="2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64133" y="3646844"/>
            <a:ext cx="1180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STEP2</a:t>
            </a:r>
            <a:endParaRPr kumimoji="1" lang="ja-JP" altLang="en-US" sz="2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69465" y="5511759"/>
            <a:ext cx="1180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STEP3</a:t>
            </a:r>
            <a:endParaRPr kumimoji="1" lang="ja-JP" altLang="en-US" sz="2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3118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  <p:bldP spid="35" grpId="0"/>
      <p:bldP spid="36" grpId="0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 txBox="1">
            <a:spLocks/>
          </p:cNvSpPr>
          <p:nvPr/>
        </p:nvSpPr>
        <p:spPr>
          <a:xfrm>
            <a:off x="1391881" y="290181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解決への道筋</a:t>
            </a:r>
            <a:endParaRPr lang="ja-JP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10386" y="-66701"/>
            <a:ext cx="1381495" cy="1509831"/>
            <a:chOff x="238779" y="2377613"/>
            <a:chExt cx="1381495" cy="1509831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174611" y="2441781"/>
              <a:ext cx="1509831" cy="1381495"/>
            </a:xfrm>
            <a:prstGeom prst="rect">
              <a:avLst/>
            </a:prstGeom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339419" y="2901695"/>
              <a:ext cx="11802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STEP3</a:t>
              </a:r>
              <a:endPara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>
            <a:off x="1" y="5774466"/>
            <a:ext cx="9144002" cy="108884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ja-JP" altLang="en-US" sz="3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強み・弱み</a:t>
            </a:r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のある分野（具材）を、</a:t>
            </a:r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うまく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組み合わせて</a:t>
            </a:r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提案（調理）していく</a:t>
            </a:r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8" name="コンテンツ プレースホルダー 3" descr="winter-frame006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46"/>
          <a:stretch/>
        </p:blipFill>
        <p:spPr>
          <a:xfrm>
            <a:off x="2774378" y="1395967"/>
            <a:ext cx="3259684" cy="3126832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4846545" y="4035652"/>
            <a:ext cx="1636493" cy="1636493"/>
            <a:chOff x="4846545" y="4035652"/>
            <a:chExt cx="1636493" cy="1636493"/>
          </a:xfrm>
        </p:grpSpPr>
        <p:pic>
          <p:nvPicPr>
            <p:cNvPr id="50" name="図 4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6545" y="4035652"/>
              <a:ext cx="1636493" cy="1636493"/>
            </a:xfrm>
            <a:prstGeom prst="rect">
              <a:avLst/>
            </a:prstGeom>
          </p:spPr>
        </p:pic>
        <p:sp>
          <p:nvSpPr>
            <p:cNvPr id="53" name="テキスト ボックス 52"/>
            <p:cNvSpPr txBox="1"/>
            <p:nvPr/>
          </p:nvSpPr>
          <p:spPr>
            <a:xfrm>
              <a:off x="5285961" y="4719723"/>
              <a:ext cx="801699" cy="461665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自然</a:t>
              </a:r>
              <a:endPara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54" name="テキスト ボックス 53"/>
          <p:cNvSpPr txBox="1"/>
          <p:nvPr/>
        </p:nvSpPr>
        <p:spPr>
          <a:xfrm>
            <a:off x="3696334" y="2861949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まち</a:t>
            </a:r>
            <a:endParaRPr kumimoji="1" lang="ja-JP" altLang="en-US" sz="4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2077377" y="4271028"/>
            <a:ext cx="1788019" cy="1788019"/>
            <a:chOff x="2077377" y="4271028"/>
            <a:chExt cx="1788019" cy="1788019"/>
          </a:xfrm>
        </p:grpSpPr>
        <p:pic>
          <p:nvPicPr>
            <p:cNvPr id="51" name="図 50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7377" y="4271028"/>
              <a:ext cx="1788019" cy="1788019"/>
            </a:xfrm>
            <a:prstGeom prst="rect">
              <a:avLst/>
            </a:prstGeom>
          </p:spPr>
        </p:pic>
        <p:sp>
          <p:nvSpPr>
            <p:cNvPr id="55" name="テキスト ボックス 54"/>
            <p:cNvSpPr txBox="1"/>
            <p:nvPr/>
          </p:nvSpPr>
          <p:spPr>
            <a:xfrm>
              <a:off x="2571276" y="5034210"/>
              <a:ext cx="800219" cy="461665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工業</a:t>
              </a: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791525" y="1850756"/>
            <a:ext cx="1484355" cy="1484355"/>
            <a:chOff x="791525" y="1850756"/>
            <a:chExt cx="1484355" cy="1484355"/>
          </a:xfrm>
        </p:grpSpPr>
        <p:pic>
          <p:nvPicPr>
            <p:cNvPr id="49" name="図 48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525" y="1850756"/>
              <a:ext cx="1484355" cy="1484355"/>
            </a:xfrm>
            <a:prstGeom prst="rect">
              <a:avLst/>
            </a:prstGeom>
          </p:spPr>
        </p:pic>
        <p:sp>
          <p:nvSpPr>
            <p:cNvPr id="56" name="テキスト ボックス 55"/>
            <p:cNvSpPr txBox="1"/>
            <p:nvPr/>
          </p:nvSpPr>
          <p:spPr>
            <a:xfrm>
              <a:off x="1102647" y="2439967"/>
              <a:ext cx="800219" cy="461665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ja-JP" altLang="en-US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商業</a:t>
              </a: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435533" y="3607184"/>
            <a:ext cx="2023462" cy="1348975"/>
            <a:chOff x="435533" y="3607184"/>
            <a:chExt cx="2023462" cy="1348975"/>
          </a:xfrm>
        </p:grpSpPr>
        <p:pic>
          <p:nvPicPr>
            <p:cNvPr id="52" name="図 51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533" y="3607184"/>
              <a:ext cx="2023462" cy="1348975"/>
            </a:xfrm>
            <a:prstGeom prst="rect">
              <a:avLst/>
            </a:prstGeom>
          </p:spPr>
        </p:pic>
        <p:sp>
          <p:nvSpPr>
            <p:cNvPr id="57" name="テキスト ボックス 56"/>
            <p:cNvSpPr txBox="1"/>
            <p:nvPr/>
          </p:nvSpPr>
          <p:spPr>
            <a:xfrm>
              <a:off x="980266" y="4143478"/>
              <a:ext cx="800219" cy="461665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交通</a:t>
              </a:r>
              <a:endPara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6731063" y="4002297"/>
            <a:ext cx="1155637" cy="1086758"/>
            <a:chOff x="6731063" y="4002297"/>
            <a:chExt cx="1155637" cy="1086758"/>
          </a:xfrm>
        </p:grpSpPr>
        <p:pic>
          <p:nvPicPr>
            <p:cNvPr id="59" name="図 58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063" y="4002297"/>
              <a:ext cx="1155637" cy="1086758"/>
            </a:xfrm>
            <a:prstGeom prst="rect">
              <a:avLst/>
            </a:prstGeom>
          </p:spPr>
        </p:pic>
        <p:sp>
          <p:nvSpPr>
            <p:cNvPr id="61" name="テキスト ボックス 60"/>
            <p:cNvSpPr txBox="1"/>
            <p:nvPr/>
          </p:nvSpPr>
          <p:spPr>
            <a:xfrm>
              <a:off x="6916788" y="4307171"/>
              <a:ext cx="864856" cy="461665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治安</a:t>
              </a:r>
              <a:endPara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6447934" y="1576306"/>
            <a:ext cx="1397370" cy="1313247"/>
            <a:chOff x="6447934" y="1576306"/>
            <a:chExt cx="1397370" cy="1313247"/>
          </a:xfrm>
        </p:grpSpPr>
        <p:pic>
          <p:nvPicPr>
            <p:cNvPr id="58" name="図 57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4270" b="94306" l="3679" r="966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7934" y="1576306"/>
              <a:ext cx="1397370" cy="1313247"/>
            </a:xfrm>
            <a:prstGeom prst="rect">
              <a:avLst/>
            </a:prstGeom>
          </p:spPr>
        </p:pic>
        <p:sp>
          <p:nvSpPr>
            <p:cNvPr id="62" name="テキスト ボックス 61"/>
            <p:cNvSpPr txBox="1"/>
            <p:nvPr/>
          </p:nvSpPr>
          <p:spPr>
            <a:xfrm>
              <a:off x="6731063" y="2012284"/>
              <a:ext cx="884734" cy="461665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医療</a:t>
              </a:r>
              <a:endPara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6896910" y="2136134"/>
            <a:ext cx="1979580" cy="1979580"/>
            <a:chOff x="6896910" y="2136134"/>
            <a:chExt cx="1979580" cy="1979580"/>
          </a:xfrm>
        </p:grpSpPr>
        <p:pic>
          <p:nvPicPr>
            <p:cNvPr id="60" name="図 59"/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6910" y="2136134"/>
              <a:ext cx="1979580" cy="1979580"/>
            </a:xfrm>
            <a:prstGeom prst="rect">
              <a:avLst/>
            </a:prstGeom>
          </p:spPr>
        </p:pic>
        <p:sp>
          <p:nvSpPr>
            <p:cNvPr id="63" name="テキスト ボックス 62"/>
            <p:cNvSpPr txBox="1"/>
            <p:nvPr/>
          </p:nvSpPr>
          <p:spPr>
            <a:xfrm>
              <a:off x="7536439" y="2986930"/>
              <a:ext cx="864856" cy="461665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農業</a:t>
              </a:r>
              <a:endPara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5383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5.18519E-6 L -1.11111E-6 -5.18519E-6 C 0.05816 -0.01575 0.0224 -0.00764 0.15139 -0.00209 C 0.15417 -0.00209 0.15642 0.00092 0.15903 0.00185 C 0.16146 0.003 0.16406 0.003 0.16667 0.00393 C 0.18767 0.01157 0.16476 0.00509 0.18333 0.00995 C 0.19983 0.02476 0.17431 0.003 0.19392 0.01597 C 0.19618 0.01759 0.19774 0.02036 0.2 0.02222 C 0.20469 0.02546 0.20851 0.02661 0.21354 0.02824 C 0.21424 0.02893 0.2224 0.03726 0.22413 0.03819 C 0.22604 0.03935 0.2283 0.03958 0.23021 0.04027 C 0.23385 0.04351 0.2375 0.04675 0.2408 0.05046 C 0.24809 0.05856 0.24219 0.05509 0.25 0.05856 C 0.25538 0.06574 0.25382 0.06411 0.26059 0.0706 C 0.26198 0.07199 0.26371 0.07314 0.2651 0.07453 C 0.26788 0.07777 0.26979 0.08217 0.27274 0.08472 C 0.28299 0.09398 0.27917 0.08935 0.2849 0.09699 " pathEditMode="relative" ptsTypes="AAAAA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3.33333E-6 -2.22222E-6 C 0.00035 -0.00695 0.00035 -0.01366 0.00139 -0.02037 C 0.00191 -0.02338 0.00365 -0.0257 0.00452 -0.02847 C 0.00573 -0.03241 0.00591 -0.03681 0.00747 -0.04051 C 0.00903 -0.04398 0.01077 -0.04722 0.01198 -0.0507 C 0.0132 -0.05394 0.01407 -0.05741 0.01511 -0.06065 C 0.01563 -0.06273 0.01563 -0.06505 0.0165 -0.0669 C 0.03577 -0.09746 0.02361 -0.07709 0.03473 -0.08912 C 0.03594 -0.09028 0.03664 -0.0919 0.03785 -0.09306 C 0.04167 -0.09722 0.04636 -0.10047 0.04983 -0.10509 C 0.06025 -0.11898 0.05122 -0.1088 0.06198 -0.11736 C 0.07518 -0.12778 0.06615 -0.12408 0.07865 -0.12732 C 0.08021 -0.12871 0.0816 -0.13033 0.08316 -0.13148 C 0.08837 -0.13542 0.09254 -0.13727 0.09844 -0.13959 C 0.10087 -0.14051 0.10348 -0.14074 0.10591 -0.14144 C 0.10799 -0.14213 0.11007 -0.14283 0.11198 -0.14352 C 0.12223 -0.14722 0.12657 -0.14977 0.13785 -0.15162 C 0.15452 -0.1544 0.14584 -0.15301 0.16354 -0.15579 C 0.16563 -0.15625 0.16754 -0.15718 0.16962 -0.15764 C 0.18021 -0.15996 0.20139 -0.16366 0.20139 -0.16366 L 0.2757 -0.16181 C 0.2783 -0.16158 0.28073 -0.16042 0.28316 -0.15972 C 0.30868 -0.15209 0.27361 -0.1625 0.29375 -0.15579 C 0.29636 -0.15486 0.29896 -0.1544 0.30139 -0.15371 C 0.31459 -0.14213 0.30573 -0.14792 0.3165 -0.14352 C 0.31962 -0.14236 0.3257 -0.13959 0.3257 -0.13959 C 0.33507 -0.12685 0.32136 -0.14398 0.33316 -0.13357 C 0.33507 -0.13195 0.33785 -0.12732 0.33785 -0.12732 " pathEditMode="relative" ptsTypes="AAAAAAAAAAAAAAAAAAAAAAAAAAA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3.61111E-6 7.40741E-7 C 0.0033 -0.04074 -0.0007 -0.00533 0.00295 -0.02431 C 0.00416 -0.03079 0.00434 -0.03634 0.0059 -0.04259 C 0.00677 -0.04607 0.00816 -0.04931 0.00902 -0.05255 C 0.00972 -0.05533 0.00972 -0.0581 0.01059 -0.06065 C 0.01128 -0.06296 0.01267 -0.06458 0.01354 -0.06667 C 0.01423 -0.06875 0.01441 -0.07083 0.0151 -0.07292 C 0.01684 -0.07778 0.01892 -0.08241 0.02118 -0.08704 C 0.02673 -0.09884 0.02743 -0.09398 0.03177 -0.11111 C 0.03281 -0.11528 0.03402 -0.11921 0.03472 -0.12338 C 0.03576 -0.12871 0.03541 -0.13496 0.03784 -0.13958 L 0.0408 -0.1456 C 0.04357 -0.16806 0.0401 -0.14954 0.04531 -0.16366 C 0.046 -0.16574 0.04618 -0.16783 0.04687 -0.16991 C 0.04774 -0.17269 0.04895 -0.17523 0.04982 -0.17778 C 0.05052 -0.17986 0.05052 -0.18218 0.05139 -0.18403 C 0.05659 -0.19468 0.06284 -0.20533 0.07118 -0.21227 C 0.07309 -0.21389 0.07517 -0.21482 0.07708 -0.21621 C 0.08524 -0.22246 0.07777 -0.21898 0.08767 -0.22222 C 0.08923 -0.22361 0.09062 -0.22546 0.09236 -0.22639 C 0.11215 -0.2382 0.08941 -0.22153 0.11354 -0.23449 C 0.11597 -0.23588 0.1184 -0.23773 0.121 -0.23843 C 0.13264 -0.24144 0.14757 -0.24051 0.15902 -0.24051 " pathEditMode="relative" ptsTypes="AAAAAAAAAAAAAAAAAA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7.03704E-6 L -5.83333E-6 7.03704E-6 C -0.00556 -0.00115 -0.01112 -0.003 -0.01667 -0.00393 C -0.02987 -0.00601 -0.07119 -0.00763 -0.07883 -0.00786 C -0.09046 -0.0074 -0.10209 -0.0074 -0.11372 -0.00601 C -0.1231 -0.00486 -0.12344 -0.00231 -0.13039 7.03704E-6 C -0.13438 0.00163 -0.13855 0.00232 -0.14254 0.00417 C -0.14636 0.00579 -0.15105 0.00788 -0.15469 0.01019 C -0.15626 0.01135 -0.15747 0.0132 -0.15921 0.01436 C -0.16737 0.01968 -0.16581 0.01737 -0.17431 0.02038 C -0.17587 0.02084 -0.17726 0.02177 -0.17883 0.02223 C -0.18091 0.02315 -0.18299 0.02362 -0.1849 0.02431 C -0.18803 0.02547 -0.19115 0.02639 -0.19393 0.02848 C -0.20157 0.03334 -0.19792 0.03149 -0.20452 0.0345 C -0.21077 0.0426 -0.204 0.03496 -0.21372 0.04052 C -0.21528 0.04144 -0.21667 0.04352 -0.21824 0.04445 C -0.22327 0.04792 -0.22362 0.04491 -0.22883 0.0507 C -0.23212 0.05417 -0.2349 0.0588 -0.23785 0.06274 C -0.2389 0.06413 -0.23976 0.06575 -0.24098 0.06667 L -0.25001 0.07477 C -0.25157 0.07616 -0.25331 0.07709 -0.25452 0.07894 C -0.25556 0.08033 -0.25678 0.08149 -0.25765 0.08288 C -0.25869 0.08473 -0.25938 0.08727 -0.2606 0.08889 C -0.26199 0.09075 -0.26372 0.09167 -0.26528 0.09306 C -0.26615 0.09514 -0.26702 0.09723 -0.26824 0.09908 C -0.26962 0.10139 -0.27153 0.10278 -0.27275 0.1051 C -0.27362 0.10695 -0.27344 0.10927 -0.27431 0.11112 C -0.27553 0.11413 -0.27744 0.11644 -0.27883 0.11922 C -0.27987 0.1213 -0.28178 0.12547 -0.28178 0.12547 " pathEditMode="relative" ptsTypes="AAAAAAAAAAAAAAAAAAAAAAAAAAA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8778E-17 L 4.16667E-6 -1.38778E-17 C -0.00469 -0.00486 -0.00851 -0.01111 -0.01372 -0.01435 C -0.01789 -0.01667 -0.02275 -0.01551 -0.02743 -0.01621 C -0.03091 -0.0169 -0.03438 -0.0176 -0.03802 -0.01829 C -0.04046 -0.01898 -0.04306 -0.01991 -0.04549 -0.02037 C -0.05365 -0.0213 -0.06181 -0.02176 -0.0698 -0.02246 C -0.0724 -0.02315 -0.07483 -0.02361 -0.07743 -0.02431 C -0.07934 -0.025 -0.08143 -0.02639 -0.08351 -0.02639 C -0.10365 -0.02755 -0.12379 -0.02778 -0.1441 -0.02848 C -0.14653 -0.02917 -0.14914 -0.03056 -0.15174 -0.03056 C -0.31893 -0.03056 -0.27275 -0.03542 -0.34723 -0.02639 C -0.34914 -0.025 -0.35122 -0.02361 -0.3533 -0.02246 C -0.35625 -0.0206 -0.36077 -0.01945 -0.36389 -0.01829 C -0.37431 -0.00903 -0.36945 -0.01181 -0.37743 -0.0081 L -0.38664 -1.38778E-17 C -0.38802 0.00115 -0.38941 0.00324 -0.39115 0.00393 C -0.39671 0.00648 -0.39427 0.00509 -0.39862 0.0081 " pathEditMode="relative" ptsTypes="AAAAAAAAAAAAAAAA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2.77778E-7 -7.40741E-7 C -0.00261 -0.00625 -0.00521 -0.01227 -0.00764 -0.01828 C -0.00903 -0.02176 -0.01146 -0.0294 -0.01372 -0.03241 C -0.02969 -0.0537 -0.01285 -0.02616 -0.02882 -0.05069 C -0.03004 -0.05254 -0.03073 -0.05486 -0.03195 -0.05671 C -0.03334 -0.05879 -0.03507 -0.06065 -0.03646 -0.06273 C -0.03924 -0.06713 -0.04063 -0.07291 -0.0441 -0.07685 C -0.04619 -0.0794 -0.04931 -0.08055 -0.05157 -0.08287 C -0.05608 -0.0875 -0.05695 -0.09143 -0.06077 -0.09699 C -0.06216 -0.0993 -0.06355 -0.10162 -0.06528 -0.10324 C -0.06667 -0.1044 -0.06823 -0.1044 -0.0698 -0.10509 C -0.07136 -0.10648 -0.07292 -0.10764 -0.07431 -0.10926 C -0.0875 -0.12384 -0.0691 -0.10625 -0.0849 -0.12129 C -0.09219 -0.12824 -0.0948 -0.12847 -0.10313 -0.13958 C -0.10712 -0.14467 -0.11042 -0.15 -0.11528 -0.1537 C -0.11667 -0.15463 -0.11841 -0.15463 -0.1198 -0.15578 C -0.1224 -0.15741 -0.12466 -0.16018 -0.12744 -0.1618 C -0.13021 -0.16342 -0.13351 -0.16412 -0.13646 -0.16574 C -0.13907 -0.16713 -0.1415 -0.16898 -0.1441 -0.16991 C -0.14757 -0.17106 -0.15122 -0.17106 -0.15469 -0.17176 C -0.15712 -0.17245 -0.15973 -0.17338 -0.16216 -0.17384 C -0.18212 -0.17801 -0.16667 -0.17384 -0.1849 -0.17801 C -0.19202 -0.1794 -0.19584 -0.18102 -0.20313 -0.18403 C -0.20625 -0.18518 -0.20903 -0.18727 -0.21233 -0.18796 C -0.21823 -0.18935 -0.22466 -0.18958 -0.23039 -0.19213 C -0.2408 -0.19676 -0.22796 -0.1912 -0.24254 -0.19606 C -0.2441 -0.19653 -0.24549 -0.19745 -0.24705 -0.19815 C -0.2507 -0.19953 -0.25903 -0.20208 -0.26233 -0.20208 C -0.28299 -0.20278 -0.30365 -0.20208 -0.32431 -0.20208 " pathEditMode="relative" ptsTypes="AAAAAAAAAAAAAAAAAAAAAAAAAAAA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1.85185E-6 L 6.94444E-6 -1.85185E-6 C -0.00103 -0.0162 -0.00208 -0.03241 -0.00312 -0.04861 C -0.00364 -0.05764 -0.00416 -0.06944 -0.00607 -0.07893 C -0.00694 -0.0831 -0.00746 -0.0875 -0.00919 -0.09097 L -0.01215 -0.09699 C -0.01267 -0.09907 -0.01284 -0.10139 -0.01371 -0.10324 C -0.0144 -0.10486 -0.01579 -0.10579 -0.01666 -0.10718 C -0.0184 -0.10972 -0.01996 -0.1125 -0.02135 -0.11528 C -0.02499 -0.12315 -0.02308 -0.12268 -0.02725 -0.1294 C -0.02864 -0.13171 -0.03055 -0.1331 -0.03194 -0.13542 C -0.03315 -0.13796 -0.0335 -0.1412 -0.03489 -0.14352 C -0.03662 -0.14606 -0.03923 -0.14722 -0.04096 -0.14954 C -0.0427 -0.15208 -0.04374 -0.15509 -0.04548 -0.15764 C -0.04843 -0.16204 -0.05155 -0.16574 -0.05451 -0.16991 L -0.05919 -0.17593 C -0.0611 -0.17847 -0.06284 -0.18171 -0.06527 -0.18403 C -0.06718 -0.18588 -0.06892 -0.18843 -0.07117 -0.19005 C -0.07308 -0.1912 -0.07534 -0.19143 -0.07725 -0.19213 C -0.07933 -0.19398 -0.08159 -0.19583 -0.08333 -0.19815 C -0.08471 -0.19977 -0.08506 -0.20255 -0.08645 -0.20417 C -0.08905 -0.20741 -0.09235 -0.20949 -0.09548 -0.21227 C -0.09704 -0.21366 -0.09843 -0.21528 -0.09999 -0.2162 C -0.10208 -0.21759 -0.10416 -0.21852 -0.10607 -0.22037 C -0.11596 -0.22986 -0.10537 -0.22407 -0.1151 -0.22847 C -0.11857 -0.23287 -0.11996 -0.23565 -0.1243 -0.23843 C -0.12569 -0.23958 -0.12725 -0.23981 -0.12881 -0.24051 C -0.13662 -0.24768 -0.12985 -0.24259 -0.14096 -0.24653 C -0.14392 -0.24768 -0.14687 -0.2493 -0.14999 -0.25069 C -0.15155 -0.25139 -0.15294 -0.25255 -0.15451 -0.25255 L -0.15746 -0.25255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正方形/長方形 35"/>
          <p:cNvSpPr/>
          <p:nvPr/>
        </p:nvSpPr>
        <p:spPr>
          <a:xfrm>
            <a:off x="0" y="135872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391881" y="290181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解決への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道筋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～将来都市像～</a:t>
            </a:r>
            <a:endParaRPr lang="ja-JP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10386" y="-66701"/>
            <a:ext cx="1381495" cy="1509831"/>
            <a:chOff x="238779" y="2377613"/>
            <a:chExt cx="1381495" cy="1509831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174611" y="2441781"/>
              <a:ext cx="1509831" cy="1381495"/>
            </a:xfrm>
            <a:prstGeom prst="rect">
              <a:avLst/>
            </a:prstGeom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339419" y="2901695"/>
              <a:ext cx="11802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STEP3</a:t>
              </a:r>
              <a:endPara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6" name="正方形/長方形 15"/>
          <p:cNvSpPr/>
          <p:nvPr/>
        </p:nvSpPr>
        <p:spPr>
          <a:xfrm>
            <a:off x="222903" y="1615743"/>
            <a:ext cx="7466370" cy="2396837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旨味である</a:t>
            </a:r>
            <a:r>
              <a:rPr kumimoji="1" lang="ja-JP" altLang="en-US" sz="3200" b="1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ダシ</a:t>
            </a:r>
            <a:r>
              <a:rPr kumimoji="1" lang="en-US" altLang="ja-JP" sz="3200" b="1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3200" b="1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強み</a:t>
            </a:r>
            <a:r>
              <a:rPr kumimoji="1" lang="en-US" altLang="ja-JP" sz="3200" b="1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3200" b="1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は活かして</a:t>
            </a:r>
            <a:r>
              <a:rPr kumimoji="1" lang="ja-JP" altLang="en-US" sz="3200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endParaRPr kumimoji="1" lang="en-US" altLang="ja-JP" sz="3200" dirty="0" smtClean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3200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雑味である</a:t>
            </a:r>
            <a:r>
              <a:rPr kumimoji="1" lang="ja-JP" altLang="en-US" sz="3200" b="1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アク</a:t>
            </a:r>
            <a:r>
              <a:rPr kumimoji="1" lang="en-US" altLang="ja-JP" sz="3200" b="1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3200" b="1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弱み</a:t>
            </a:r>
            <a:r>
              <a:rPr kumimoji="1" lang="en-US" altLang="ja-JP" sz="3200" b="1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3200" b="1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は他で補い合う</a:t>
            </a:r>
            <a:r>
              <a:rPr kumimoji="1" lang="ja-JP" altLang="en-US" sz="3200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endParaRPr kumimoji="1" lang="en-US" altLang="ja-JP" sz="3200" dirty="0" smtClean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3200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食べる人</a:t>
            </a:r>
            <a:r>
              <a:rPr kumimoji="1" lang="en-US" altLang="ja-JP" sz="3200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3200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市民</a:t>
            </a:r>
            <a:r>
              <a:rPr kumimoji="1" lang="en-US" altLang="ja-JP" sz="3200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3200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にとって</a:t>
            </a:r>
            <a:endParaRPr kumimoji="1" lang="en-US" altLang="ja-JP" sz="3200" dirty="0" smtClean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3200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おいしい鍋のようなまち</a:t>
            </a:r>
            <a:endParaRPr kumimoji="1" lang="en-US" altLang="ja-JP" sz="3200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0685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 txBox="1">
            <a:spLocks/>
          </p:cNvSpPr>
          <p:nvPr/>
        </p:nvSpPr>
        <p:spPr>
          <a:xfrm>
            <a:off x="1391881" y="290181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今後の予定</a:t>
            </a:r>
            <a:endParaRPr lang="ja-JP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10386" y="-66701"/>
            <a:ext cx="1381495" cy="1509831"/>
            <a:chOff x="238779" y="2377613"/>
            <a:chExt cx="1381495" cy="1509831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174611" y="2441781"/>
              <a:ext cx="1509831" cy="1381495"/>
            </a:xfrm>
            <a:prstGeom prst="rect">
              <a:avLst/>
            </a:prstGeom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339419" y="2901695"/>
              <a:ext cx="11802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23" name="正方形/長方形 22"/>
          <p:cNvSpPr/>
          <p:nvPr/>
        </p:nvSpPr>
        <p:spPr>
          <a:xfrm>
            <a:off x="126112" y="1609621"/>
            <a:ext cx="6032421" cy="483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■事例の調査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他の地域の事例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の調査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→土浦に活かせるものを探る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■調査の継続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具体的にどこが問題となっているかを調査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（インタビュー調査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や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GIS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等を用いて）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→課題地点の決定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■解決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案の作成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→インタビュー調査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で意見を聞く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621347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参照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345989" y="1532237"/>
            <a:ext cx="8501449" cy="51733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Wingdings 2" pitchFamily="18" charset="2"/>
              <a:buNone/>
            </a:pPr>
            <a:r>
              <a:rPr lang="en-US" altLang="ja-JP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1.</a:t>
            </a:r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基本データ・人口</a:t>
            </a:r>
            <a:endParaRPr lang="en-US" altLang="ja-JP" sz="15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spcBef>
                <a:spcPts val="600"/>
              </a:spcBef>
              <a:buFont typeface="Wingdings 2" pitchFamily="18" charset="2"/>
              <a:buNone/>
            </a:pP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厚生労働省　人口推計　</a:t>
            </a:r>
            <a:r>
              <a:rPr lang="en-US" altLang="ja-JP" sz="1500" dirty="0" smtClean="0">
                <a:latin typeface="メイリオ" panose="020B0604030504040204" pitchFamily="50" charset="-128"/>
                <a:ea typeface="メイリオ" panose="020B0604030504040204" pitchFamily="50" charset="-128"/>
                <a:hlinkClick r:id="rId2"/>
              </a:rPr>
              <a:t>http://www.mhlw.go.jp/topics/bukyoku/seisaku/syousika/030819/2b.html</a:t>
            </a:r>
            <a:endParaRPr lang="en-US" altLang="ja-JP" sz="15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spcBef>
                <a:spcPts val="600"/>
              </a:spcBef>
              <a:buFont typeface="Wingdings 2" pitchFamily="18" charset="2"/>
              <a:buNone/>
            </a:pPr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2016</a:t>
            </a:r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26</a:t>
            </a:r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日アクセス）</a:t>
            </a:r>
            <a:endParaRPr lang="en-US" altLang="ja-JP" sz="15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spcBef>
                <a:spcPts val="600"/>
              </a:spcBef>
              <a:buFont typeface="Wingdings 2" pitchFamily="18" charset="2"/>
              <a:buNone/>
            </a:pPr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・土浦市　土浦市地区別人口及び世帯数一覧（常住人口）</a:t>
            </a:r>
            <a:endParaRPr lang="en-US" altLang="ja-JP" sz="15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spcBef>
                <a:spcPts val="600"/>
              </a:spcBef>
              <a:buFont typeface="Wingdings 2" pitchFamily="18" charset="2"/>
              <a:buNone/>
            </a:pPr>
            <a:r>
              <a:rPr lang="en-US" altLang="ja-JP" sz="1500" u="sng" dirty="0" smtClean="0">
                <a:solidFill>
                  <a:schemeClr val="accent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http://www.city.tsuchiura.lg.jp/page/page001168.html</a:t>
            </a:r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2016</a:t>
            </a:r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26</a:t>
            </a:r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日アクセス）</a:t>
            </a:r>
            <a:endParaRPr lang="en-US" altLang="ja-JP" sz="15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spcBef>
                <a:spcPts val="600"/>
              </a:spcBef>
              <a:buFont typeface="Wingdings 2" pitchFamily="18" charset="2"/>
              <a:buNone/>
            </a:pPr>
            <a:r>
              <a:rPr lang="en-US" altLang="ja-JP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2.</a:t>
            </a:r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交通</a:t>
            </a:r>
            <a:endParaRPr lang="en-US" altLang="ja-JP" sz="15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spcBef>
                <a:spcPts val="600"/>
              </a:spcBef>
              <a:buFont typeface="Wingdings 2" pitchFamily="18" charset="2"/>
              <a:buNone/>
            </a:pPr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・土浦市地域公共交通総合連携計画</a:t>
            </a:r>
            <a:r>
              <a:rPr lang="en-US" altLang="ja-JP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(H22)</a:t>
            </a:r>
          </a:p>
          <a:p>
            <a:pPr marL="0" indent="0">
              <a:spcBef>
                <a:spcPts val="600"/>
              </a:spcBef>
              <a:buFont typeface="Wingdings 2" pitchFamily="18" charset="2"/>
              <a:buNone/>
            </a:pPr>
            <a:r>
              <a:rPr lang="en-US" altLang="ja-JP" sz="1500" dirty="0" smtClean="0">
                <a:latin typeface="メイリオ" panose="020B0604030504040204" pitchFamily="50" charset="-128"/>
                <a:ea typeface="メイリオ" panose="020B0604030504040204" pitchFamily="50" charset="-128"/>
                <a:hlinkClick r:id="rId3"/>
              </a:rPr>
              <a:t>http://www.city.tsuchiura.lg.jp/data/doc/1274404031_doc_34.pdf</a:t>
            </a:r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2016</a:t>
            </a:r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26</a:t>
            </a:r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日アクセス）</a:t>
            </a:r>
            <a:endParaRPr lang="en-US" altLang="ja-JP" sz="15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spcBef>
                <a:spcPts val="600"/>
              </a:spcBef>
              <a:buFont typeface="Wingdings 2" pitchFamily="18" charset="2"/>
              <a:buNone/>
            </a:pPr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JR</a:t>
            </a:r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東日本　各駅の乗車人員</a:t>
            </a:r>
            <a:endParaRPr lang="en-US" altLang="ja-JP" sz="15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spcBef>
                <a:spcPts val="600"/>
              </a:spcBef>
              <a:buFont typeface="Wingdings 2" pitchFamily="18" charset="2"/>
              <a:buNone/>
            </a:pPr>
            <a:r>
              <a:rPr lang="en-US" altLang="ja-JP" sz="1500" dirty="0" smtClean="0">
                <a:latin typeface="メイリオ" panose="020B0604030504040204" pitchFamily="50" charset="-128"/>
                <a:ea typeface="メイリオ" panose="020B0604030504040204" pitchFamily="50" charset="-128"/>
                <a:hlinkClick r:id="rId4"/>
              </a:rPr>
              <a:t>http://www.jreast.co.jp/passenger/</a:t>
            </a:r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2016</a:t>
            </a:r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26</a:t>
            </a:r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日アクセス）</a:t>
            </a:r>
            <a:endParaRPr lang="en-US" altLang="ja-JP" sz="15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spcBef>
                <a:spcPts val="600"/>
              </a:spcBef>
              <a:buFont typeface="Wingdings 2" pitchFamily="18" charset="2"/>
              <a:buNone/>
            </a:pPr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・統計つちうら（</a:t>
            </a:r>
            <a:r>
              <a:rPr lang="en-US" altLang="ja-JP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13</a:t>
            </a:r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運輸・通信）</a:t>
            </a:r>
            <a:endParaRPr lang="en-US" altLang="ja-JP" sz="15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spcBef>
                <a:spcPts val="600"/>
              </a:spcBef>
              <a:buFont typeface="Wingdings 2" pitchFamily="18" charset="2"/>
              <a:buNone/>
            </a:pPr>
            <a:r>
              <a:rPr lang="en-US" altLang="ja-JP" sz="1500" dirty="0" smtClean="0">
                <a:latin typeface="メイリオ" panose="020B0604030504040204" pitchFamily="50" charset="-128"/>
                <a:ea typeface="メイリオ" panose="020B0604030504040204" pitchFamily="50" charset="-128"/>
                <a:hlinkClick r:id="rId5"/>
              </a:rPr>
              <a:t>http://www.city.tsuchiura.lg.jp/data/doc/1359681150_doc_8.pdf</a:t>
            </a:r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2016</a:t>
            </a:r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26</a:t>
            </a:r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日アクセス）</a:t>
            </a:r>
            <a:endParaRPr lang="en-US" altLang="ja-JP" sz="15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spcBef>
                <a:spcPts val="600"/>
              </a:spcBef>
              <a:buFont typeface="Wingdings 2" pitchFamily="18" charset="2"/>
              <a:buNone/>
            </a:pPr>
            <a:r>
              <a:rPr lang="en-US" altLang="ja-JP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3.</a:t>
            </a:r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農業</a:t>
            </a:r>
          </a:p>
          <a:p>
            <a:pPr marL="0" indent="0">
              <a:spcBef>
                <a:spcPts val="600"/>
              </a:spcBef>
              <a:buFont typeface="Wingdings 2" pitchFamily="18" charset="2"/>
              <a:buNone/>
            </a:pPr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・統計つちうら（</a:t>
            </a:r>
            <a:r>
              <a:rPr lang="en-US" altLang="ja-JP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農林・水産）</a:t>
            </a:r>
          </a:p>
          <a:p>
            <a:pPr marL="0" indent="0">
              <a:spcBef>
                <a:spcPts val="600"/>
              </a:spcBef>
              <a:buFont typeface="Wingdings 2" pitchFamily="18" charset="2"/>
              <a:buNone/>
            </a:pPr>
            <a:r>
              <a:rPr lang="en-US" altLang="ja-JP" sz="1500" dirty="0" smtClean="0">
                <a:latin typeface="メイリオ" panose="020B0604030504040204" pitchFamily="50" charset="-128"/>
                <a:ea typeface="メイリオ" panose="020B0604030504040204" pitchFamily="50" charset="-128"/>
                <a:hlinkClick r:id="rId6"/>
              </a:rPr>
              <a:t>http://www.city.tsuchiura.lg.jp/data/doc/1359681428_doc_8.pdf</a:t>
            </a:r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 </a:t>
            </a:r>
            <a:r>
              <a:rPr lang="en-US" altLang="ja-JP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2016</a:t>
            </a:r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26</a:t>
            </a:r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日アクセス）</a:t>
            </a:r>
          </a:p>
          <a:p>
            <a:pPr marL="0" indent="0">
              <a:spcBef>
                <a:spcPts val="600"/>
              </a:spcBef>
              <a:buFont typeface="Wingdings 2" pitchFamily="18" charset="2"/>
              <a:buNone/>
            </a:pPr>
            <a:r>
              <a:rPr lang="en-US" altLang="ja-JP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4.</a:t>
            </a:r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工業</a:t>
            </a:r>
            <a:endParaRPr lang="en-US" altLang="ja-JP" sz="15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spcBef>
                <a:spcPts val="600"/>
              </a:spcBef>
              <a:buFont typeface="Wingdings 2" pitchFamily="18" charset="2"/>
              <a:buNone/>
            </a:pPr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・経済産業省　</a:t>
            </a:r>
            <a:r>
              <a:rPr lang="zh-TW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工業統計調査</a:t>
            </a:r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zh-TW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平成</a:t>
            </a:r>
            <a:r>
              <a:rPr lang="en-US" altLang="zh-TW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26</a:t>
            </a:r>
            <a:r>
              <a:rPr lang="zh-TW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年確報 市区町村編</a:t>
            </a:r>
            <a:endParaRPr lang="en-US" altLang="ja-JP" sz="15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spcBef>
                <a:spcPts val="600"/>
              </a:spcBef>
              <a:buFont typeface="Wingdings 2" pitchFamily="18" charset="2"/>
              <a:buNone/>
            </a:pPr>
            <a:r>
              <a:rPr lang="en-US" altLang="ja-JP" sz="1500" dirty="0" smtClean="0">
                <a:latin typeface="メイリオ" panose="020B0604030504040204" pitchFamily="50" charset="-128"/>
                <a:ea typeface="メイリオ" panose="020B0604030504040204" pitchFamily="50" charset="-128"/>
                <a:hlinkClick r:id="rId7"/>
              </a:rPr>
              <a:t>http://www.meti.go.jp/statistics/tyo/kougyo/result-2/h26/kakuho/sichoson/index.html</a:t>
            </a:r>
            <a:endParaRPr lang="en-US" altLang="ja-JP" sz="15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spcBef>
                <a:spcPts val="600"/>
              </a:spcBef>
              <a:buFont typeface="Wingdings 2" pitchFamily="18" charset="2"/>
              <a:buNone/>
            </a:pPr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2016</a:t>
            </a:r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26</a:t>
            </a:r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日アクセス）</a:t>
            </a:r>
            <a:endParaRPr lang="en-US" altLang="ja-JP" sz="15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spcBef>
                <a:spcPts val="600"/>
              </a:spcBef>
              <a:buFont typeface="Wingdings 2" pitchFamily="18" charset="2"/>
              <a:buNone/>
            </a:pPr>
            <a:endParaRPr lang="en-US" altLang="ja-JP" sz="17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0" indent="0">
              <a:buFont typeface="Wingdings 2" pitchFamily="18" charset="2"/>
              <a:buNone/>
            </a:pPr>
            <a:endParaRPr lang="ja-JP" altLang="en-US" sz="1600" dirty="0" smtClean="0"/>
          </a:p>
          <a:p>
            <a:pPr marL="0" indent="0">
              <a:buFont typeface="Wingdings 2" pitchFamily="18" charset="2"/>
              <a:buNone/>
            </a:pPr>
            <a:endParaRPr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404406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参照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345989" y="1532237"/>
            <a:ext cx="8501449" cy="517336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・土浦市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土浦市の工業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hlinkClick r:id="rId2"/>
              </a:rPr>
              <a:t>http://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hlinkClick r:id="rId2"/>
              </a:rPr>
              <a:t>www.city.tsuchiura.lg.jp/page/page001492.html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2016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26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日アクセス）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5.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商業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・図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3-1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：逃亡者 ロケ地ガイド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hlinkClick r:id="rId3"/>
              </a:rPr>
              <a:t>http://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hlinkClick r:id="rId3"/>
              </a:rPr>
              <a:t>loca.ash.jp/show/2004/d200407_tobo.htm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2016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26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日アクセス）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治安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・図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6-1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：土浦市　自主防犯活動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hlinkClick r:id="rId4"/>
              </a:rPr>
              <a:t>http://www.city.tsuchiura.lg.jp/page/page000646.html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2016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26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日アクセス）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・図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6-2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：土浦市　自主防犯活動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hlinkClick r:id="rId5"/>
              </a:rPr>
              <a:t>http://www.city.tsuchiura.lg.jp/page/page004965.html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2016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26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日アクセス）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7.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医療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JMAP 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地域医療情報システム　茨城県土浦市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hlinkClick r:id="rId6"/>
              </a:rPr>
              <a:t>http://jmap.jp/cities/detail/city/8203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2016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26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日アクセス）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hlinkClick r:id="rId7"/>
              </a:rPr>
              <a:t>https://www.city.tsuchiura.lg.jp/data/doc/1413434126_doc_34_0.pdf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hlinkClick r:id="rId8"/>
              </a:rPr>
              <a:t>http://www.city.tsuchiura.lg.jp/data/doc/1359681230_doc_8.pdf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hlinkClick r:id="rId9"/>
              </a:rPr>
              <a:t>http://jmap.jp/cities/detail/medical_area/805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hlinkClick r:id="rId10"/>
              </a:rPr>
              <a:t>http://www.e-stat.go.jp/SG1/estat/List.do?lid=000001084640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spcBef>
                <a:spcPts val="600"/>
              </a:spcBef>
              <a:buFont typeface="Wingdings 2" pitchFamily="18" charset="2"/>
              <a:buNone/>
            </a:pPr>
            <a:endParaRPr lang="en-US" altLang="ja-JP" sz="17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0" indent="0">
              <a:buFont typeface="Wingdings 2" pitchFamily="18" charset="2"/>
              <a:buNone/>
            </a:pPr>
            <a:endParaRPr lang="ja-JP" altLang="en-US" sz="1600" dirty="0" smtClean="0"/>
          </a:p>
          <a:p>
            <a:pPr marL="0" indent="0">
              <a:buFont typeface="Wingdings 2" pitchFamily="18" charset="2"/>
              <a:buNone/>
            </a:pPr>
            <a:endParaRPr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310221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参照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345989" y="1532237"/>
            <a:ext cx="8501449" cy="517336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レジナビ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web 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みんなの見学体験記　土浦協同病院の見学体験記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hlinkClick r:id="rId2"/>
              </a:rPr>
              <a:t>http://kengaku.residentnavi.com/kanto/%E5%9C%9F%E6%B5%A6%E5%8D%94%E5%90%8C%E7%97%85%E9%99%A2/1910/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26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日アクセス）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・月刊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常陽新聞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1400" u="sng" dirty="0">
                <a:solidFill>
                  <a:schemeClr val="accent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https://joyonews.jp/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(2016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28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日アクセス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pPr marL="0" indent="0">
              <a:buNone/>
            </a:pP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自然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・図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8-1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：霞ヶ浦湖畔の呟き　アサザ策霞ヶ浦湖畔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hlinkClick r:id="rId3"/>
              </a:rPr>
              <a:t>http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hlinkClick r:id="rId3"/>
              </a:rPr>
              <a:t>://blog.goo.ne.jp/Kasumigaurasuzuki/e/504fbb3e9767100ecf96223e0a1e9128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26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日アクセス）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・図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8-2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：自転車の部屋（デブのロードバイク）　悲しみの「つくばりんりんロード」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hlinkClick r:id=""/>
            </a:endParaRPr>
          </a:p>
          <a:p>
            <a:pPr marL="0" indent="0">
              <a:buNone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hlinkClick r:id="rId4"/>
              </a:rPr>
              <a:t>http://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hlinkClick r:id="rId4"/>
              </a:rPr>
              <a:t>www.geocities.jp/chukobuyama05/chari00/pota02/pota08.html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2016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26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日アクセス）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9.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その他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・県内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市民農園ガイド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– 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市民農園リスト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hlinkClick r:id="rId5"/>
              </a:rPr>
              <a:t>http://www.pref.ibaraki.jp/nourinsuisan/nokan/katsei/cont/guide/xls/h2803_shimin.pdf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2016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28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日アクセス）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spcBef>
                <a:spcPts val="600"/>
              </a:spcBef>
              <a:buFont typeface="Wingdings 2" pitchFamily="18" charset="2"/>
              <a:buNone/>
            </a:pPr>
            <a:endParaRPr lang="en-US" altLang="ja-JP" sz="17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0" indent="0">
              <a:buFont typeface="Wingdings 2" pitchFamily="18" charset="2"/>
              <a:buNone/>
            </a:pPr>
            <a:endParaRPr lang="ja-JP" altLang="en-US" sz="1600" dirty="0" smtClean="0"/>
          </a:p>
          <a:p>
            <a:pPr marL="0" indent="0">
              <a:buFont typeface="Wingdings 2" pitchFamily="18" charset="2"/>
              <a:buNone/>
            </a:pPr>
            <a:endParaRPr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43761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/>
              <a:t>ご清聴ありがとうございました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793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7300" y="1701426"/>
            <a:ext cx="7886700" cy="2851208"/>
          </a:xfrm>
        </p:spPr>
        <p:txBody>
          <a:bodyPr>
            <a:normAutofit/>
          </a:bodyPr>
          <a:lstStyle/>
          <a:p>
            <a:r>
              <a:rPr kumimoji="1" lang="ja-JP" altLang="en-US" sz="4400" dirty="0" smtClean="0"/>
              <a:t>補足資料</a:t>
            </a:r>
            <a:endParaRPr kumimoji="1" lang="ja-JP" altLang="en-US" sz="44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374633" y="4552634"/>
            <a:ext cx="7886700" cy="1500187"/>
          </a:xfrm>
        </p:spPr>
        <p:txBody>
          <a:bodyPr>
            <a:normAutofit/>
          </a:bodyPr>
          <a:lstStyle/>
          <a:p>
            <a:endParaRPr kumimoji="1" lang="ja-JP" altLang="en-US" sz="3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9614" y="2978177"/>
            <a:ext cx="1509831" cy="138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60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ヒアリング調査概要</a:t>
            </a: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0412278"/>
              </p:ext>
            </p:extLst>
          </p:nvPr>
        </p:nvGraphicFramePr>
        <p:xfrm>
          <a:off x="278653" y="1691322"/>
          <a:ext cx="8597084" cy="4632960"/>
        </p:xfrm>
        <a:graphic>
          <a:graphicData uri="http://schemas.openxmlformats.org/drawingml/2006/table">
            <a:tbl>
              <a:tblPr bandCol="1">
                <a:tableStyleId>{BDBED569-4797-4DF1-A0F4-6AAB3CD982D8}</a:tableStyleId>
              </a:tblPr>
              <a:tblGrid>
                <a:gridCol w="42985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985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実施日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2016</a:t>
                      </a: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</a:t>
                      </a:r>
                      <a:r>
                        <a:rPr kumimoji="1" lang="en-US" altLang="ja-JP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</a:t>
                      </a: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</a:t>
                      </a:r>
                      <a:r>
                        <a:rPr kumimoji="1" lang="en-US" altLang="ja-JP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23</a:t>
                      </a: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</a:t>
                      </a:r>
                      <a:r>
                        <a:rPr kumimoji="1" lang="en-US" altLang="ja-JP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</a:t>
                      </a:r>
                      <a:r>
                        <a:rPr kumimoji="1" lang="en-US" altLang="ja-JP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実施地区</a:t>
                      </a:r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土浦市内</a:t>
                      </a:r>
                      <a:r>
                        <a:rPr kumimoji="1" lang="en-US" altLang="ja-JP" sz="2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計</a:t>
                      </a:r>
                      <a:r>
                        <a:rPr kumimoji="1" lang="en-US" altLang="ja-JP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</a:t>
                      </a: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</a:t>
                      </a:r>
                      <a:r>
                        <a:rPr kumimoji="1" lang="en-US" altLang="ja-JP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実施者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清田彩夏、二神克也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質問項目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ja-JP" sz="1600" kern="1200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①土浦市内やその地域の公共交通は便利ですか？不便ですか？</a:t>
                      </a:r>
                    </a:p>
                    <a:p>
                      <a:r>
                        <a:rPr kumimoji="1" lang="ja-JP" altLang="ja-JP" sz="1600" kern="1200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②モール</a:t>
                      </a:r>
                      <a:r>
                        <a:rPr kumimoji="1" lang="en-US" altLang="ja-JP" sz="1600" kern="1200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505</a:t>
                      </a:r>
                      <a:r>
                        <a:rPr kumimoji="1" lang="ja-JP" altLang="ja-JP" sz="1600" kern="1200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を利用しますか？</a:t>
                      </a:r>
                      <a:r>
                        <a:rPr kumimoji="1" lang="en-US" altLang="ja-JP" sz="1600" kern="1200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/</a:t>
                      </a:r>
                      <a:r>
                        <a:rPr kumimoji="1" lang="ja-JP" altLang="ja-JP" sz="1600" kern="1200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駅前の商業施設を利用しますか？</a:t>
                      </a:r>
                    </a:p>
                    <a:p>
                      <a:r>
                        <a:rPr kumimoji="1" lang="ja-JP" altLang="ja-JP" sz="1600" kern="1200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③治安が悪いと感じますか？どこに感じますか？</a:t>
                      </a:r>
                    </a:p>
                    <a:p>
                      <a:r>
                        <a:rPr kumimoji="1" lang="ja-JP" altLang="ja-JP" sz="1600" kern="1200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④霞ヶ浦のイメージを教えてください。行くことはありますか？</a:t>
                      </a:r>
                    </a:p>
                    <a:p>
                      <a:r>
                        <a:rPr kumimoji="1" lang="ja-JP" altLang="ja-JP" sz="1600" kern="1200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⑤土浦市や地域に欲しいものはなんですか？</a:t>
                      </a:r>
                    </a:p>
                    <a:p>
                      <a:r>
                        <a:rPr kumimoji="1" lang="ja-JP" altLang="ja-JP" sz="1600" kern="1200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⑥暮らしていて不便なところや不満はありますか？逆に良いところはどこですか？</a:t>
                      </a:r>
                    </a:p>
                    <a:p>
                      <a:r>
                        <a:rPr kumimoji="1" lang="ja-JP" altLang="ja-JP" sz="1600" kern="1200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⑦協同病院移転で便利になりましたか？</a:t>
                      </a:r>
                    </a:p>
                    <a:p>
                      <a:r>
                        <a:rPr kumimoji="1" lang="ja-JP" altLang="ja-JP" sz="1600" kern="1200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⑧工業団地についてどう思いますか？</a:t>
                      </a:r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6829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基本データ</a:t>
            </a:r>
            <a:endParaRPr kumimoji="1" lang="ja-JP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565" y="1669189"/>
            <a:ext cx="6444330" cy="42268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>
                <a:latin typeface="+mj-ea"/>
                <a:ea typeface="+mj-ea"/>
              </a:rPr>
              <a:t>茨城県に属する市</a:t>
            </a:r>
            <a:endParaRPr lang="en-US" altLang="ja-JP" sz="2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2400" dirty="0">
                <a:latin typeface="+mj-ea"/>
                <a:ea typeface="+mj-ea"/>
              </a:rPr>
              <a:t>○人口：約</a:t>
            </a:r>
            <a:r>
              <a:rPr lang="en-US" altLang="ja-JP" sz="2400" dirty="0">
                <a:latin typeface="+mj-ea"/>
                <a:ea typeface="+mj-ea"/>
              </a:rPr>
              <a:t>14</a:t>
            </a:r>
            <a:r>
              <a:rPr lang="ja-JP" altLang="en-US" sz="2400" dirty="0">
                <a:latin typeface="+mj-ea"/>
                <a:ea typeface="+mj-ea"/>
              </a:rPr>
              <a:t>万人　</a:t>
            </a:r>
            <a:r>
              <a:rPr lang="en-US" altLang="ja-JP" sz="2400" dirty="0">
                <a:latin typeface="+mj-ea"/>
                <a:ea typeface="+mj-ea"/>
              </a:rPr>
              <a:t>(H28.8</a:t>
            </a:r>
            <a:r>
              <a:rPr lang="ja-JP" altLang="en-US" sz="2400" dirty="0">
                <a:latin typeface="+mj-ea"/>
                <a:ea typeface="+mj-ea"/>
              </a:rPr>
              <a:t>現在</a:t>
            </a:r>
            <a:r>
              <a:rPr lang="en-US" altLang="ja-JP" sz="2400" dirty="0">
                <a:latin typeface="+mj-ea"/>
                <a:ea typeface="+mj-ea"/>
              </a:rPr>
              <a:t>)</a:t>
            </a:r>
            <a:r>
              <a:rPr lang="ja-JP" altLang="en-US" sz="2400" dirty="0">
                <a:latin typeface="+mj-ea"/>
                <a:ea typeface="+mj-ea"/>
              </a:rPr>
              <a:t>　　　</a:t>
            </a:r>
            <a:endParaRPr lang="en-US" altLang="ja-JP" sz="2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2400" dirty="0">
                <a:latin typeface="+mj-ea"/>
                <a:ea typeface="+mj-ea"/>
              </a:rPr>
              <a:t>○面積：約</a:t>
            </a:r>
            <a:r>
              <a:rPr lang="en-US" altLang="ja-JP" sz="2400" dirty="0">
                <a:latin typeface="+mj-ea"/>
                <a:ea typeface="+mj-ea"/>
              </a:rPr>
              <a:t>123</a:t>
            </a:r>
            <a:r>
              <a:rPr lang="ja-JP" altLang="en-US" sz="2400" dirty="0">
                <a:latin typeface="+mj-ea"/>
                <a:ea typeface="+mj-ea"/>
              </a:rPr>
              <a:t>㎢　</a:t>
            </a:r>
            <a:endParaRPr lang="en-US" altLang="ja-JP" sz="2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2400" dirty="0">
                <a:latin typeface="+mj-ea"/>
                <a:ea typeface="+mj-ea"/>
              </a:rPr>
              <a:t>○特徴</a:t>
            </a:r>
            <a:endParaRPr lang="en-US" altLang="ja-JP" sz="2400" dirty="0">
              <a:latin typeface="+mj-ea"/>
              <a:ea typeface="+mj-ea"/>
            </a:endParaRPr>
          </a:p>
          <a:p>
            <a:r>
              <a:rPr lang="ja-JP" altLang="en-US" sz="2400" dirty="0">
                <a:latin typeface="+mj-ea"/>
                <a:ea typeface="+mj-ea"/>
              </a:rPr>
              <a:t>筑波山や霞ヶ浦などの自然環境を有する</a:t>
            </a:r>
            <a:endParaRPr lang="en-US" altLang="ja-JP" sz="2400" dirty="0">
              <a:latin typeface="+mj-ea"/>
              <a:ea typeface="+mj-ea"/>
            </a:endParaRPr>
          </a:p>
          <a:p>
            <a:r>
              <a:rPr lang="ja-JP" altLang="en-US" sz="2400" dirty="0">
                <a:latin typeface="+mj-ea"/>
                <a:ea typeface="+mj-ea"/>
              </a:rPr>
              <a:t>古くから県南部の中心的な都市として発展</a:t>
            </a:r>
            <a:endParaRPr lang="en-US" altLang="ja-JP" sz="2400" dirty="0">
              <a:latin typeface="+mj-ea"/>
              <a:ea typeface="+mj-ea"/>
            </a:endParaRPr>
          </a:p>
          <a:p>
            <a:r>
              <a:rPr lang="en-US" altLang="ja-JP" sz="2400" dirty="0">
                <a:latin typeface="+mj-ea"/>
                <a:ea typeface="+mj-ea"/>
              </a:rPr>
              <a:t>JR</a:t>
            </a:r>
            <a:r>
              <a:rPr lang="ja-JP" altLang="en-US" sz="2400" dirty="0">
                <a:latin typeface="+mj-ea"/>
                <a:ea typeface="+mj-ea"/>
              </a:rPr>
              <a:t>常磐線</a:t>
            </a:r>
            <a:endParaRPr lang="en-US" altLang="ja-JP" sz="2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2400" dirty="0">
                <a:latin typeface="+mj-ea"/>
                <a:ea typeface="+mj-ea"/>
              </a:rPr>
              <a:t>（土浦駅</a:t>
            </a:r>
            <a:r>
              <a:rPr lang="en-US" altLang="ja-JP" sz="2400" dirty="0">
                <a:latin typeface="+mj-ea"/>
                <a:ea typeface="+mj-ea"/>
              </a:rPr>
              <a:t>-</a:t>
            </a:r>
            <a:r>
              <a:rPr lang="ja-JP" altLang="en-US" sz="2400" dirty="0">
                <a:latin typeface="+mj-ea"/>
                <a:ea typeface="+mj-ea"/>
              </a:rPr>
              <a:t>東京駅は最短</a:t>
            </a:r>
            <a:r>
              <a:rPr lang="en-US" altLang="ja-JP" sz="2400" dirty="0">
                <a:latin typeface="+mj-ea"/>
                <a:ea typeface="+mj-ea"/>
              </a:rPr>
              <a:t>46</a:t>
            </a:r>
            <a:r>
              <a:rPr lang="ja-JP" altLang="en-US" sz="2400" dirty="0">
                <a:latin typeface="+mj-ea"/>
                <a:ea typeface="+mj-ea"/>
              </a:rPr>
              <a:t>分のアクセス）</a:t>
            </a:r>
            <a:endParaRPr lang="en-US" altLang="ja-JP" sz="2400" dirty="0">
              <a:latin typeface="+mj-ea"/>
              <a:ea typeface="+mj-ea"/>
            </a:endParaRPr>
          </a:p>
          <a:p>
            <a:r>
              <a:rPr lang="ja-JP" altLang="en-US" sz="2400" dirty="0">
                <a:latin typeface="+mj-ea"/>
                <a:ea typeface="+mj-ea"/>
              </a:rPr>
              <a:t>つくば市と隣接</a:t>
            </a:r>
            <a:endParaRPr lang="en-US" altLang="ja-JP" sz="2400" dirty="0">
              <a:latin typeface="+mj-ea"/>
              <a:ea typeface="+mj-ea"/>
            </a:endParaRPr>
          </a:p>
          <a:p>
            <a:r>
              <a:rPr lang="ja-JP" altLang="en-US" sz="2400" dirty="0">
                <a:latin typeface="+mj-ea"/>
                <a:ea typeface="+mj-ea"/>
              </a:rPr>
              <a:t>れんこん生産量全国１位</a:t>
            </a:r>
            <a:endParaRPr lang="en-US" altLang="ja-JP" sz="2400" dirty="0">
              <a:latin typeface="+mj-ea"/>
              <a:ea typeface="+mj-ea"/>
            </a:endParaRPr>
          </a:p>
          <a:p>
            <a:endParaRPr lang="en-US" altLang="ja-JP" sz="28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985" y="2578507"/>
            <a:ext cx="2847619" cy="3228571"/>
          </a:xfrm>
          <a:prstGeom prst="rect">
            <a:avLst/>
          </a:prstGeom>
        </p:spPr>
      </p:pic>
      <p:grpSp>
        <p:nvGrpSpPr>
          <p:cNvPr id="17" name="グループ化 16"/>
          <p:cNvGrpSpPr/>
          <p:nvPr/>
        </p:nvGrpSpPr>
        <p:grpSpPr>
          <a:xfrm>
            <a:off x="8051115" y="5940401"/>
            <a:ext cx="590226" cy="369332"/>
            <a:chOff x="8006437" y="5196384"/>
            <a:chExt cx="590226" cy="369332"/>
          </a:xfrm>
        </p:grpSpPr>
        <p:cxnSp>
          <p:nvCxnSpPr>
            <p:cNvPr id="10" name="直線コネクタ 9"/>
            <p:cNvCxnSpPr/>
            <p:nvPr/>
          </p:nvCxnSpPr>
          <p:spPr>
            <a:xfrm>
              <a:off x="8082555" y="5524820"/>
              <a:ext cx="43799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 flipV="1">
              <a:off x="8081507" y="5463033"/>
              <a:ext cx="1048" cy="716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 flipV="1">
              <a:off x="8519497" y="5463033"/>
              <a:ext cx="1048" cy="716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テキスト ボックス 15"/>
            <p:cNvSpPr txBox="1"/>
            <p:nvPr/>
          </p:nvSpPr>
          <p:spPr>
            <a:xfrm>
              <a:off x="8006437" y="5196384"/>
              <a:ext cx="590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prstClr val="black"/>
                  </a:solidFill>
                </a:rPr>
                <a:t>5km</a:t>
              </a:r>
              <a:endParaRPr lang="ja-JP" alt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18" name="図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175" y="1944964"/>
            <a:ext cx="762000" cy="1143000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4294967295"/>
          </p:nvPr>
        </p:nvSpPr>
        <p:spPr>
          <a:xfrm>
            <a:off x="6463145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A7F8E3F6-DE14-48B2-B2BC-6FABA9630FB8}" type="slidenum">
              <a:rPr lang="en-US" altLang="ja-JP" smtClean="0">
                <a:solidFill>
                  <a:prstClr val="white"/>
                </a:solidFill>
              </a:rPr>
              <a:pPr/>
              <a:t>39</a:t>
            </a:fld>
            <a:endParaRPr kumimoji="1" lang="ja-JP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932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7300" y="1701426"/>
            <a:ext cx="7886700" cy="2851208"/>
          </a:xfrm>
        </p:spPr>
        <p:txBody>
          <a:bodyPr/>
          <a:lstStyle/>
          <a:p>
            <a:r>
              <a:rPr kumimoji="1" lang="ja-JP" altLang="en-US" dirty="0" smtClean="0"/>
              <a:t>人口分析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374633" y="4552634"/>
            <a:ext cx="7886700" cy="1500187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どんな人が鍋を食べるの？</a:t>
            </a:r>
            <a:endParaRPr kumimoji="1" lang="ja-JP" altLang="en-US" sz="3600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93782" y="2914009"/>
            <a:ext cx="1381495" cy="1509831"/>
            <a:chOff x="238779" y="2377613"/>
            <a:chExt cx="1381495" cy="1509831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174611" y="2441781"/>
              <a:ext cx="1509831" cy="1381495"/>
            </a:xfrm>
            <a:prstGeom prst="rect">
              <a:avLst/>
            </a:prstGeom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339419" y="2901695"/>
              <a:ext cx="11802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STEP1</a:t>
              </a:r>
              <a:endPara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196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5868144" y="50131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583361" y="5993830"/>
            <a:ext cx="598766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/>
              <a:t>ほとんどの人々</a:t>
            </a:r>
            <a:r>
              <a:rPr kumimoji="1" lang="ja-JP" altLang="en-US" sz="2000" dirty="0" smtClean="0"/>
              <a:t>が公共</a:t>
            </a:r>
            <a:r>
              <a:rPr kumimoji="1" lang="ja-JP" altLang="en-US" sz="2000" dirty="0"/>
              <a:t>交通の必要性を感じて</a:t>
            </a:r>
            <a:r>
              <a:rPr kumimoji="1" lang="ja-JP" altLang="en-US" sz="2000" dirty="0" smtClean="0"/>
              <a:t>いる</a:t>
            </a:r>
            <a:endParaRPr kumimoji="1" lang="en-US" altLang="ja-JP" sz="2000" dirty="0"/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１．交通</a:t>
            </a:r>
            <a:endParaRPr lang="ja-JP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83" y="1691321"/>
            <a:ext cx="4041079" cy="406209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466" y="1691321"/>
            <a:ext cx="4041079" cy="406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69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bg1"/>
                </a:solidFill>
              </a:rPr>
              <a:t>２．商業</a:t>
            </a:r>
            <a:endParaRPr kumimoji="1" lang="ja-JP" dirty="0">
              <a:solidFill>
                <a:schemeClr val="bg1"/>
              </a:solidFill>
            </a:endParaRPr>
          </a:p>
        </p:txBody>
      </p:sp>
      <p:graphicFrame>
        <p:nvGraphicFramePr>
          <p:cNvPr id="7" name="グラフ 6"/>
          <p:cNvGraphicFramePr>
            <a:graphicFrameLocks/>
          </p:cNvGraphicFramePr>
          <p:nvPr>
            <p:extLst/>
          </p:nvPr>
        </p:nvGraphicFramePr>
        <p:xfrm>
          <a:off x="1160585" y="1582615"/>
          <a:ext cx="7104184" cy="4039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423409" y="5931011"/>
            <a:ext cx="330891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000" dirty="0"/>
              <a:t>事業所数、商品販売額ともに</a:t>
            </a:r>
            <a:endParaRPr kumimoji="1" lang="en-US" altLang="ja-JP" sz="2000" dirty="0"/>
          </a:p>
          <a:p>
            <a:r>
              <a:rPr kumimoji="1" lang="ja-JP" altLang="en-US" sz="2000" dirty="0"/>
              <a:t>減少傾向にある</a:t>
            </a:r>
            <a:endParaRPr kumimoji="1" lang="en-US" altLang="ja-JP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65421" y="5774466"/>
            <a:ext cx="2578579" cy="10888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kumimoji="1" lang="ja-JP" altLang="en-US" sz="2400" dirty="0"/>
              <a:t>商業の衰退</a:t>
            </a:r>
            <a:endParaRPr kumimoji="1" lang="en-US" altLang="ja-JP" sz="2400" dirty="0"/>
          </a:p>
        </p:txBody>
      </p:sp>
      <p:sp>
        <p:nvSpPr>
          <p:cNvPr id="10" name="下矢印 9"/>
          <p:cNvSpPr/>
          <p:nvPr/>
        </p:nvSpPr>
        <p:spPr>
          <a:xfrm rot="16200000">
            <a:off x="4848579" y="5265884"/>
            <a:ext cx="724938" cy="205519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62475" y="5202110"/>
            <a:ext cx="1561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統計</a:t>
            </a:r>
            <a:r>
              <a:rPr kumimoji="1" lang="ja-JP" altLang="en-US" sz="1200" dirty="0" err="1"/>
              <a:t>つち</a:t>
            </a:r>
            <a:r>
              <a:rPr kumimoji="1" lang="ja-JP" altLang="en-US" sz="1200" dirty="0"/>
              <a:t>うらより作成</a:t>
            </a:r>
          </a:p>
        </p:txBody>
      </p:sp>
    </p:spTree>
    <p:extLst>
      <p:ext uri="{BB962C8B-B14F-4D97-AF65-F5344CB8AC3E}">
        <p14:creationId xmlns:p14="http://schemas.microsoft.com/office/powerpoint/2010/main" val="1602796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コンテンツ プレースホルダー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5760" y="2132841"/>
            <a:ext cx="5123406" cy="459683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bg1"/>
                </a:solidFill>
              </a:rPr>
              <a:t>４．農業</a:t>
            </a:r>
            <a:endParaRPr kumimoji="1" lang="ja-JP" dirty="0">
              <a:solidFill>
                <a:schemeClr val="bg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376" y="4092050"/>
            <a:ext cx="2122912" cy="2166238"/>
          </a:xfrm>
          <a:prstGeom prst="rect">
            <a:avLst/>
          </a:prstGeom>
        </p:spPr>
      </p:pic>
      <p:sp>
        <p:nvSpPr>
          <p:cNvPr id="3" name="フローチャート: 代替処理 2"/>
          <p:cNvSpPr/>
          <p:nvPr/>
        </p:nvSpPr>
        <p:spPr>
          <a:xfrm>
            <a:off x="5964195" y="2192664"/>
            <a:ext cx="2556350" cy="1258990"/>
          </a:xfrm>
          <a:prstGeom prst="flowChartAlternateProcess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</a:rPr>
              <a:t>レンコン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800" dirty="0">
                <a:solidFill>
                  <a:schemeClr val="tx1"/>
                </a:solidFill>
              </a:rPr>
              <a:t>生産量</a:t>
            </a:r>
            <a:r>
              <a:rPr kumimoji="1" lang="ja-JP" altLang="en-US" sz="2800" dirty="0">
                <a:solidFill>
                  <a:srgbClr val="C00000"/>
                </a:solidFill>
              </a:rPr>
              <a:t>日本一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26112" y="160962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2800" dirty="0"/>
              <a:t>■現状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92879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7212517" y="5171456"/>
            <a:ext cx="6607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/>
              <a:t>図</a:t>
            </a:r>
            <a:r>
              <a:rPr lang="en-US" altLang="ja-JP" sz="1600" dirty="0"/>
              <a:t>7-1</a:t>
            </a:r>
            <a:endParaRPr lang="ja-JP" altLang="en-US" sz="1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6317" y="5842337"/>
            <a:ext cx="340029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kumimoji="1" lang="ja-JP" altLang="en-US" sz="2000" dirty="0">
                <a:solidFill>
                  <a:schemeClr val="tx1"/>
                </a:solidFill>
              </a:rPr>
              <a:t>・医療、介護ともに　　　　　　　全国平均を上回っている</a:t>
            </a:r>
            <a:endParaRPr kumimoji="1" lang="en-US" altLang="ja-JP" sz="2000" dirty="0">
              <a:solidFill>
                <a:schemeClr val="tx1"/>
              </a:solidFill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</a:rPr>
              <a:t>・ともに増加傾向</a:t>
            </a:r>
            <a:endParaRPr kumimoji="1"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565421" y="5774466"/>
            <a:ext cx="2578579" cy="10888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kumimoji="1" lang="ja-JP" altLang="en-US" sz="2400" dirty="0"/>
              <a:t>医療介護の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需要高まる</a:t>
            </a:r>
            <a:endParaRPr kumimoji="1" lang="en-US" altLang="ja-JP" sz="2400" dirty="0"/>
          </a:p>
        </p:txBody>
      </p:sp>
      <p:sp>
        <p:nvSpPr>
          <p:cNvPr id="15" name="下矢印 14"/>
          <p:cNvSpPr/>
          <p:nvPr/>
        </p:nvSpPr>
        <p:spPr>
          <a:xfrm rot="16200000">
            <a:off x="4848579" y="5265884"/>
            <a:ext cx="724938" cy="205519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graphicFrame>
        <p:nvGraphicFramePr>
          <p:cNvPr id="16" name="グラフ 15"/>
          <p:cNvGraphicFramePr>
            <a:graphicFrameLocks/>
          </p:cNvGraphicFramePr>
          <p:nvPr>
            <p:extLst/>
          </p:nvPr>
        </p:nvGraphicFramePr>
        <p:xfrm>
          <a:off x="1127342" y="1586324"/>
          <a:ext cx="6294950" cy="4256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</p:spPr>
        <p:txBody>
          <a:bodyPr/>
          <a:lstStyle/>
          <a:p>
            <a:r>
              <a:rPr lang="ja-JP" altLang="en-US" dirty="0">
                <a:solidFill>
                  <a:schemeClr val="bg1"/>
                </a:solidFill>
              </a:rPr>
              <a:t>５</a:t>
            </a:r>
            <a:r>
              <a:rPr lang="ja-JP" altLang="en-US" dirty="0" smtClean="0">
                <a:solidFill>
                  <a:schemeClr val="bg1"/>
                </a:solidFill>
              </a:rPr>
              <a:t>．</a:t>
            </a:r>
            <a:r>
              <a:rPr lang="ja-JP" altLang="en-US" dirty="0">
                <a:solidFill>
                  <a:schemeClr val="bg1"/>
                </a:solidFill>
              </a:rPr>
              <a:t>医療</a:t>
            </a:r>
            <a:endParaRPr kumimoji="1" lang="ja-JP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249519" y="5415848"/>
            <a:ext cx="1197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ＪＭＡＰより作成</a:t>
            </a:r>
          </a:p>
        </p:txBody>
      </p:sp>
    </p:spTree>
    <p:extLst>
      <p:ext uri="{BB962C8B-B14F-4D97-AF65-F5344CB8AC3E}">
        <p14:creationId xmlns:p14="http://schemas.microsoft.com/office/powerpoint/2010/main" val="342932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bg1"/>
                </a:solidFill>
              </a:rPr>
              <a:t>５</a:t>
            </a:r>
            <a:r>
              <a:rPr lang="ja-JP" altLang="en-US" dirty="0" smtClean="0">
                <a:solidFill>
                  <a:schemeClr val="bg1"/>
                </a:solidFill>
              </a:rPr>
              <a:t>．</a:t>
            </a:r>
            <a:r>
              <a:rPr lang="ja-JP" altLang="en-US" dirty="0">
                <a:solidFill>
                  <a:schemeClr val="bg1"/>
                </a:solidFill>
              </a:rPr>
              <a:t>医療</a:t>
            </a:r>
            <a:endParaRPr kumimoji="1" lang="ja-JP" dirty="0">
              <a:solidFill>
                <a:schemeClr val="bg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928338" y="5074696"/>
            <a:ext cx="6607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/>
              <a:t>図</a:t>
            </a:r>
            <a:r>
              <a:rPr lang="en-US" altLang="ja-JP" sz="1600" dirty="0"/>
              <a:t>7-2</a:t>
            </a:r>
            <a:endParaRPr lang="ja-JP" altLang="en-US" sz="1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04407" y="5931011"/>
            <a:ext cx="330411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chemeClr val="tx1"/>
                </a:solidFill>
              </a:rPr>
              <a:t>・医療施設数、医療関係者数</a:t>
            </a:r>
            <a:endParaRPr kumimoji="1" lang="en-US" altLang="ja-JP" sz="2000" dirty="0">
              <a:solidFill>
                <a:schemeClr val="tx1"/>
              </a:solidFill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</a:rPr>
              <a:t>ともに横ばい</a:t>
            </a:r>
            <a:endParaRPr kumimoji="1"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565421" y="5774466"/>
            <a:ext cx="2578579" cy="10888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kumimoji="1" lang="ja-JP" altLang="en-US" sz="2400" dirty="0"/>
              <a:t>需要に対して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現状維持が続く</a:t>
            </a:r>
            <a:endParaRPr kumimoji="1" lang="en-US" altLang="ja-JP" sz="2400" dirty="0"/>
          </a:p>
        </p:txBody>
      </p:sp>
      <p:sp>
        <p:nvSpPr>
          <p:cNvPr id="15" name="下矢印 14"/>
          <p:cNvSpPr/>
          <p:nvPr/>
        </p:nvSpPr>
        <p:spPr>
          <a:xfrm rot="16200000">
            <a:off x="4848579" y="5265884"/>
            <a:ext cx="724938" cy="205519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graphicFrame>
        <p:nvGraphicFramePr>
          <p:cNvPr id="10" name="グラフ 9"/>
          <p:cNvGraphicFramePr>
            <a:graphicFrameLocks/>
          </p:cNvGraphicFramePr>
          <p:nvPr>
            <p:extLst/>
          </p:nvPr>
        </p:nvGraphicFramePr>
        <p:xfrm>
          <a:off x="1636512" y="1741810"/>
          <a:ext cx="5635029" cy="3904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コンテンツ プレースホルダー 5" descr="プロセス" title="SmartArt"/>
          <p:cNvGraphicFramePr>
            <a:graphicFrameLocks/>
          </p:cNvGraphicFramePr>
          <p:nvPr>
            <p:extLst/>
          </p:nvPr>
        </p:nvGraphicFramePr>
        <p:xfrm>
          <a:off x="4404220" y="661116"/>
          <a:ext cx="4739780" cy="734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6774110" y="5411631"/>
            <a:ext cx="1107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e-Stat</a:t>
            </a:r>
            <a:r>
              <a:rPr kumimoji="1" lang="ja-JP" altLang="en-US" sz="1200" dirty="0"/>
              <a:t>より作成</a:t>
            </a:r>
          </a:p>
        </p:txBody>
      </p:sp>
    </p:spTree>
    <p:extLst>
      <p:ext uri="{BB962C8B-B14F-4D97-AF65-F5344CB8AC3E}">
        <p14:creationId xmlns:p14="http://schemas.microsoft.com/office/powerpoint/2010/main" val="2964396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/>
          <p:cNvSpPr txBox="1"/>
          <p:nvPr/>
        </p:nvSpPr>
        <p:spPr>
          <a:xfrm>
            <a:off x="156317" y="5509073"/>
            <a:ext cx="375295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000" dirty="0"/>
              <a:t>様々な防犯活動にも関わらず</a:t>
            </a:r>
            <a:r>
              <a:rPr kumimoji="1" lang="en-US" altLang="ja-JP" sz="2000" dirty="0"/>
              <a:t>…</a:t>
            </a:r>
          </a:p>
          <a:p>
            <a:r>
              <a:rPr kumimoji="1" lang="ja-JP" altLang="en-US" sz="2000" dirty="0"/>
              <a:t>・犯罪率は減少傾向にはあるが、</a:t>
            </a:r>
            <a:endParaRPr kumimoji="1" lang="en-US" altLang="ja-JP" sz="2000" dirty="0"/>
          </a:p>
          <a:p>
            <a:r>
              <a:rPr kumimoji="1" lang="ja-JP" altLang="en-US" sz="2000" dirty="0"/>
              <a:t>毎年減少しているわけでは</a:t>
            </a:r>
            <a:r>
              <a:rPr kumimoji="1" lang="ja-JP" altLang="en-US" sz="2000" dirty="0" smtClean="0"/>
              <a:t>ない</a:t>
            </a:r>
            <a:endParaRPr kumimoji="1" lang="en-US" altLang="ja-JP" sz="2000" dirty="0" smtClean="0"/>
          </a:p>
          <a:p>
            <a:r>
              <a:rPr kumimoji="1" lang="ja-JP" altLang="en-US" sz="2000" dirty="0">
                <a:solidFill>
                  <a:srgbClr val="C00000"/>
                </a:solidFill>
              </a:rPr>
              <a:t>・県内順位は依然高い</a:t>
            </a:r>
            <a:r>
              <a:rPr kumimoji="1" lang="ja-JP" altLang="en-US" sz="2000" dirty="0" smtClean="0">
                <a:solidFill>
                  <a:srgbClr val="C00000"/>
                </a:solidFill>
              </a:rPr>
              <a:t>まま</a:t>
            </a:r>
            <a:endParaRPr kumimoji="1" lang="en-US" altLang="ja-JP" sz="2000" dirty="0">
              <a:solidFill>
                <a:srgbClr val="C0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565421" y="5774466"/>
            <a:ext cx="2578579" cy="10888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kumimoji="1" lang="ja-JP" altLang="en-US" sz="2400" dirty="0"/>
              <a:t>相対的</a:t>
            </a:r>
            <a:r>
              <a:rPr kumimoji="1" lang="ja-JP" altLang="en-US" sz="2400" dirty="0" smtClean="0"/>
              <a:t>に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犯罪率が高い</a:t>
            </a:r>
            <a:endParaRPr kumimoji="1" lang="en-US" altLang="ja-JP" sz="2400" dirty="0"/>
          </a:p>
        </p:txBody>
      </p:sp>
      <p:grpSp>
        <p:nvGrpSpPr>
          <p:cNvPr id="24" name="グループ化 23"/>
          <p:cNvGrpSpPr/>
          <p:nvPr/>
        </p:nvGrpSpPr>
        <p:grpSpPr>
          <a:xfrm>
            <a:off x="1062681" y="1985319"/>
            <a:ext cx="6532604" cy="3525795"/>
            <a:chOff x="226806" y="2003837"/>
            <a:chExt cx="6656016" cy="4409513"/>
          </a:xfrm>
        </p:grpSpPr>
        <p:graphicFrame>
          <p:nvGraphicFramePr>
            <p:cNvPr id="26" name="グラフ 2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89520961"/>
                </p:ext>
              </p:extLst>
            </p:nvPr>
          </p:nvGraphicFramePr>
          <p:xfrm>
            <a:off x="226806" y="2003837"/>
            <a:ext cx="6656016" cy="44095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7" name="テキスト ボックス 26"/>
            <p:cNvSpPr txBox="1"/>
            <p:nvPr/>
          </p:nvSpPr>
          <p:spPr>
            <a:xfrm>
              <a:off x="906758" y="3872380"/>
              <a:ext cx="657619" cy="698232"/>
            </a:xfrm>
            <a:prstGeom prst="wedgeRectCallout">
              <a:avLst>
                <a:gd name="adj1" fmla="val 28066"/>
                <a:gd name="adj2" fmla="val -137046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>
                  <a:solidFill>
                    <a:schemeClr val="tx1"/>
                  </a:solidFill>
                </a:rPr>
                <a:t>県内</a:t>
              </a:r>
              <a:endParaRPr kumimoji="1" lang="en-US" altLang="ja-JP" dirty="0">
                <a:solidFill>
                  <a:schemeClr val="tx1"/>
                </a:solidFill>
              </a:endParaRPr>
            </a:p>
            <a:p>
              <a:pPr algn="ctr"/>
              <a:r>
                <a:rPr kumimoji="1" lang="ja-JP" altLang="en-US" dirty="0">
                  <a:solidFill>
                    <a:schemeClr val="tx1"/>
                  </a:solidFill>
                </a:rPr>
                <a:t>１位</a:t>
              </a: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1645499" y="3569483"/>
              <a:ext cx="657619" cy="698232"/>
            </a:xfrm>
            <a:prstGeom prst="wedgeRectCallout">
              <a:avLst>
                <a:gd name="adj1" fmla="val 21557"/>
                <a:gd name="adj2" fmla="val -106105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>
                  <a:solidFill>
                    <a:schemeClr val="tx1"/>
                  </a:solidFill>
                </a:rPr>
                <a:t>県内</a:t>
              </a:r>
              <a:endParaRPr kumimoji="1" lang="en-US" altLang="ja-JP" dirty="0">
                <a:solidFill>
                  <a:schemeClr val="tx1"/>
                </a:solidFill>
              </a:endParaRPr>
            </a:p>
            <a:p>
              <a:pPr algn="ctr"/>
              <a:r>
                <a:rPr kumimoji="1" lang="ja-JP" altLang="en-US" dirty="0">
                  <a:solidFill>
                    <a:schemeClr val="tx1"/>
                  </a:solidFill>
                </a:rPr>
                <a:t>２位</a:t>
              </a: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2382817" y="3830147"/>
              <a:ext cx="657619" cy="698232"/>
            </a:xfrm>
            <a:prstGeom prst="wedgeRectCallout">
              <a:avLst>
                <a:gd name="adj1" fmla="val 17787"/>
                <a:gd name="adj2" fmla="val -103996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>
                  <a:solidFill>
                    <a:schemeClr val="tx1"/>
                  </a:solidFill>
                </a:rPr>
                <a:t>県内</a:t>
              </a:r>
              <a:endParaRPr kumimoji="1" lang="en-US" altLang="ja-JP" dirty="0">
                <a:solidFill>
                  <a:schemeClr val="tx1"/>
                </a:solidFill>
              </a:endParaRPr>
            </a:p>
            <a:p>
              <a:pPr algn="ctr"/>
              <a:r>
                <a:rPr kumimoji="1" lang="ja-JP" altLang="en-US" dirty="0">
                  <a:solidFill>
                    <a:schemeClr val="tx1"/>
                  </a:solidFill>
                </a:rPr>
                <a:t>１位</a:t>
              </a: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3158586" y="3918600"/>
              <a:ext cx="657619" cy="698232"/>
            </a:xfrm>
            <a:prstGeom prst="wedgeRectCallout">
              <a:avLst>
                <a:gd name="adj1" fmla="val 9359"/>
                <a:gd name="adj2" fmla="val -91582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>
                  <a:solidFill>
                    <a:schemeClr val="tx1"/>
                  </a:solidFill>
                </a:rPr>
                <a:t>県内</a:t>
              </a:r>
              <a:endParaRPr kumimoji="1" lang="en-US" altLang="ja-JP" dirty="0">
                <a:solidFill>
                  <a:schemeClr val="tx1"/>
                </a:solidFill>
              </a:endParaRPr>
            </a:p>
            <a:p>
              <a:pPr algn="ctr"/>
              <a:r>
                <a:rPr kumimoji="1" lang="ja-JP" altLang="en-US" dirty="0">
                  <a:solidFill>
                    <a:schemeClr val="tx1"/>
                  </a:solidFill>
                </a:rPr>
                <a:t>２位</a:t>
              </a: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3911145" y="4000076"/>
              <a:ext cx="657619" cy="698232"/>
            </a:xfrm>
            <a:prstGeom prst="wedgeRectCallout">
              <a:avLst>
                <a:gd name="adj1" fmla="val 3393"/>
                <a:gd name="adj2" fmla="val -114822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>
                  <a:solidFill>
                    <a:schemeClr val="tx1"/>
                  </a:solidFill>
                </a:rPr>
                <a:t>県内</a:t>
              </a:r>
              <a:endParaRPr kumimoji="1" lang="en-US" altLang="ja-JP" dirty="0">
                <a:solidFill>
                  <a:schemeClr val="tx1"/>
                </a:solidFill>
              </a:endParaRPr>
            </a:p>
            <a:p>
              <a:pPr algn="ctr"/>
              <a:r>
                <a:rPr kumimoji="1" lang="ja-JP" altLang="en-US" dirty="0">
                  <a:solidFill>
                    <a:schemeClr val="tx1"/>
                  </a:solidFill>
                </a:rPr>
                <a:t>２位</a:t>
              </a: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6225203" y="4354180"/>
              <a:ext cx="657619" cy="698232"/>
            </a:xfrm>
            <a:prstGeom prst="wedgeRectCallout">
              <a:avLst>
                <a:gd name="adj1" fmla="val -27568"/>
                <a:gd name="adj2" fmla="val -113118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>
                  <a:solidFill>
                    <a:schemeClr val="tx1"/>
                  </a:solidFill>
                </a:rPr>
                <a:t>県内</a:t>
              </a:r>
              <a:endParaRPr kumimoji="1" lang="en-US" altLang="ja-JP" dirty="0">
                <a:solidFill>
                  <a:schemeClr val="tx1"/>
                </a:solidFill>
              </a:endParaRPr>
            </a:p>
            <a:p>
              <a:pPr algn="ctr"/>
              <a:r>
                <a:rPr kumimoji="1" lang="ja-JP" altLang="en-US" dirty="0">
                  <a:solidFill>
                    <a:schemeClr val="tx1"/>
                  </a:solidFill>
                </a:rPr>
                <a:t>１位</a:t>
              </a: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5459212" y="4362267"/>
              <a:ext cx="657619" cy="698232"/>
            </a:xfrm>
            <a:prstGeom prst="wedgeRectCallout">
              <a:avLst>
                <a:gd name="adj1" fmla="val -17092"/>
                <a:gd name="adj2" fmla="val -104821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>
                  <a:solidFill>
                    <a:schemeClr val="tx1"/>
                  </a:solidFill>
                </a:rPr>
                <a:t>県内</a:t>
              </a:r>
              <a:endParaRPr kumimoji="1" lang="en-US" altLang="ja-JP" dirty="0">
                <a:solidFill>
                  <a:schemeClr val="tx1"/>
                </a:solidFill>
              </a:endParaRPr>
            </a:p>
            <a:p>
              <a:pPr algn="ctr"/>
              <a:r>
                <a:rPr kumimoji="1" lang="ja-JP" altLang="en-US" dirty="0">
                  <a:solidFill>
                    <a:schemeClr val="tx1"/>
                  </a:solidFill>
                </a:rPr>
                <a:t>１位</a:t>
              </a: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4677135" y="4155716"/>
              <a:ext cx="657619" cy="698232"/>
            </a:xfrm>
            <a:prstGeom prst="wedgeRectCallout">
              <a:avLst>
                <a:gd name="adj1" fmla="val -15965"/>
                <a:gd name="adj2" fmla="val -134825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>
                  <a:solidFill>
                    <a:schemeClr val="tx1"/>
                  </a:solidFill>
                </a:rPr>
                <a:t>県内</a:t>
              </a:r>
              <a:endParaRPr kumimoji="1" lang="en-US" altLang="ja-JP" dirty="0">
                <a:solidFill>
                  <a:schemeClr val="tx1"/>
                </a:solidFill>
              </a:endParaRPr>
            </a:p>
            <a:p>
              <a:pPr algn="ctr"/>
              <a:r>
                <a:rPr kumimoji="1" lang="ja-JP" altLang="en-US" dirty="0">
                  <a:solidFill>
                    <a:schemeClr val="tx1"/>
                  </a:solidFill>
                </a:rPr>
                <a:t>１位</a:t>
              </a:r>
            </a:p>
          </p:txBody>
        </p:sp>
      </p:grpSp>
      <p:sp>
        <p:nvSpPr>
          <p:cNvPr id="35" name="下矢印 34"/>
          <p:cNvSpPr/>
          <p:nvPr/>
        </p:nvSpPr>
        <p:spPr>
          <a:xfrm rot="16200000">
            <a:off x="4848579" y="5265884"/>
            <a:ext cx="724938" cy="205519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36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40609" y="1793108"/>
            <a:ext cx="7988233" cy="45007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28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21" name="タイトル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</p:spPr>
        <p:txBody>
          <a:bodyPr/>
          <a:lstStyle/>
          <a:p>
            <a:r>
              <a:rPr lang="ja-JP" altLang="en-US" dirty="0" smtClean="0">
                <a:solidFill>
                  <a:schemeClr val="bg1"/>
                </a:solidFill>
                <a:latin typeface="+mn-ea"/>
                <a:ea typeface="+mn-ea"/>
              </a:rPr>
              <a:t>６</a:t>
            </a:r>
            <a:r>
              <a:rPr lang="ja-JP" altLang="en-US" dirty="0" smtClean="0">
                <a:solidFill>
                  <a:schemeClr val="bg1"/>
                </a:solidFill>
                <a:latin typeface="+mn-ea"/>
                <a:ea typeface="+mn-ea"/>
              </a:rPr>
              <a:t>．</a:t>
            </a:r>
            <a:r>
              <a:rPr lang="ja-JP" altLang="en-US" dirty="0">
                <a:solidFill>
                  <a:schemeClr val="bg1"/>
                </a:solidFill>
              </a:rPr>
              <a:t>治安</a:t>
            </a:r>
            <a:endParaRPr kumimoji="1" lang="ja-JP" dirty="0">
              <a:solidFill>
                <a:schemeClr val="bg1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26112" y="160962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2800" dirty="0"/>
              <a:t>■課題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92602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テキスト ボックス 26"/>
          <p:cNvSpPr txBox="1"/>
          <p:nvPr/>
        </p:nvSpPr>
        <p:spPr>
          <a:xfrm>
            <a:off x="1" y="5774466"/>
            <a:ext cx="9144002" cy="108884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ja-JP" altLang="en-US" sz="3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霞が浦の水質はほぼ横ばい状態</a:t>
            </a:r>
            <a:endParaRPr lang="ja-JP" altLang="en-US" sz="3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126112" y="160962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2800" dirty="0" smtClean="0"/>
              <a:t>■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霞ケ浦の水質に関して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19" name="グラフ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6107025"/>
              </p:ext>
            </p:extLst>
          </p:nvPr>
        </p:nvGraphicFramePr>
        <p:xfrm>
          <a:off x="1248033" y="2132841"/>
          <a:ext cx="6223374" cy="3464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正方形/長方形 1"/>
          <p:cNvSpPr/>
          <p:nvPr/>
        </p:nvSpPr>
        <p:spPr>
          <a:xfrm>
            <a:off x="4876801" y="5543634"/>
            <a:ext cx="42672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生命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環境部　環境対策課　霞ケ浦の平成27年度水質概況について　より作成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dirty="0" err="1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．</a:t>
            </a:r>
            <a:r>
              <a:rPr lang="ja-JP" altLang="en-US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自然</a:t>
            </a:r>
            <a:endParaRPr lang="ja-JP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32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正方形/長方形 35"/>
          <p:cNvSpPr/>
          <p:nvPr/>
        </p:nvSpPr>
        <p:spPr>
          <a:xfrm>
            <a:off x="0" y="135872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391881" y="290181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解決への道筋</a:t>
            </a:r>
            <a:endParaRPr lang="ja-JP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10386" y="-66701"/>
            <a:ext cx="1381495" cy="1509831"/>
            <a:chOff x="238779" y="2377613"/>
            <a:chExt cx="1381495" cy="1509831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174611" y="2441781"/>
              <a:ext cx="1509831" cy="1381495"/>
            </a:xfrm>
            <a:prstGeom prst="rect">
              <a:avLst/>
            </a:prstGeom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339419" y="2901695"/>
              <a:ext cx="11802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STEP3</a:t>
              </a:r>
              <a:endPara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3659" y="3154776"/>
            <a:ext cx="2857500" cy="2857500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222904" y="1615743"/>
            <a:ext cx="5112327" cy="2396837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市民</a:t>
            </a:r>
            <a:r>
              <a:rPr kumimoji="1" lang="en-US" altLang="ja-JP" sz="32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32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食べる人</a:t>
            </a:r>
            <a:r>
              <a:rPr kumimoji="1" lang="en-US" altLang="ja-JP" sz="32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32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にとって</a:t>
            </a:r>
            <a:endParaRPr kumimoji="1" lang="en-US" altLang="ja-JP" sz="3200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32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暮らしやすい</a:t>
            </a:r>
            <a:r>
              <a:rPr kumimoji="1" lang="en-US" altLang="ja-JP" sz="32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32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おいしい</a:t>
            </a:r>
            <a:r>
              <a:rPr kumimoji="1" lang="en-US" altLang="ja-JP" sz="32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r>
              <a:rPr kumimoji="1" lang="ja-JP" altLang="en-US" sz="32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まち</a:t>
            </a:r>
            <a:r>
              <a:rPr kumimoji="1" lang="en-US" altLang="ja-JP" sz="32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32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鍋</a:t>
            </a:r>
            <a:r>
              <a:rPr kumimoji="1" lang="en-US" altLang="ja-JP" sz="32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32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endParaRPr kumimoji="1" lang="en-US" altLang="ja-JP" sz="3200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32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作りましょう</a:t>
            </a:r>
            <a:endParaRPr kumimoji="1" lang="en-US" altLang="ja-JP" sz="3200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805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/>
          <p:cNvSpPr txBox="1"/>
          <p:nvPr/>
        </p:nvSpPr>
        <p:spPr>
          <a:xfrm>
            <a:off x="1" y="5774466"/>
            <a:ext cx="9144002" cy="108884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ja-JP" altLang="en-US" sz="2400" dirty="0">
              <a:solidFill>
                <a:prstClr val="white"/>
              </a:solidFill>
            </a:endParaRPr>
          </a:p>
        </p:txBody>
      </p:sp>
      <p:pic>
        <p:nvPicPr>
          <p:cNvPr id="21" name="コンテンツ プレースホルダー 3" descr="winter-frame006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46"/>
          <a:stretch/>
        </p:blipFill>
        <p:spPr>
          <a:xfrm>
            <a:off x="2774378" y="1395967"/>
            <a:ext cx="3259684" cy="3126832"/>
          </a:xfrm>
          <a:prstGeom prst="rect">
            <a:avLst/>
          </a:prstGeom>
        </p:spPr>
      </p:pic>
      <p:sp>
        <p:nvSpPr>
          <p:cNvPr id="8" name="タイトル 1"/>
          <p:cNvSpPr txBox="1">
            <a:spLocks/>
          </p:cNvSpPr>
          <p:nvPr/>
        </p:nvSpPr>
        <p:spPr>
          <a:xfrm>
            <a:off x="0" y="-816802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9878" y="5910559"/>
            <a:ext cx="91179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ja-JP" altLang="en-US" sz="24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良い具材（まちの構成分野）を</a:t>
            </a:r>
            <a:endParaRPr kumimoji="0" lang="en-US" altLang="ja-JP" sz="2400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うまく調理し混ぜ合わせることで、おいしい鍋をつくる。</a:t>
            </a:r>
            <a:endParaRPr kumimoji="0" lang="en-US" altLang="ja-JP" sz="2400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5" y="1850756"/>
            <a:ext cx="1484355" cy="1484355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545" y="4035652"/>
            <a:ext cx="1636493" cy="1636493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377" y="4271028"/>
            <a:ext cx="1788019" cy="1788019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33" y="3607184"/>
            <a:ext cx="2023462" cy="1348975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5285961" y="4719723"/>
            <a:ext cx="801699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自然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96334" y="2861949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まち</a:t>
            </a:r>
            <a:endParaRPr kumimoji="1" lang="ja-JP" altLang="en-US" sz="4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71276" y="5034210"/>
            <a:ext cx="800219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工業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102647" y="2439967"/>
            <a:ext cx="800219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商業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80266" y="4143478"/>
            <a:ext cx="800219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交通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270" b="94306" l="3679" r="966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934" y="1576306"/>
            <a:ext cx="1397370" cy="1313247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63" y="4002297"/>
            <a:ext cx="1155637" cy="1086758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910" y="2136134"/>
            <a:ext cx="1979580" cy="1979580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6916788" y="4307171"/>
            <a:ext cx="864856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治安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731063" y="2012284"/>
            <a:ext cx="884734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医療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536439" y="2986930"/>
            <a:ext cx="864856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農業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タイトル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</p:spPr>
        <p:txBody>
          <a:bodyPr/>
          <a:lstStyle/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“鍋”とは</a:t>
            </a:r>
            <a:endParaRPr kumimoji="1" 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952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301 L 0.08993 0.03912 C 0.10885 0.04861 0.13698 0.05393 0.16632 0.05393 C 0.2 0.05393 0.22673 0.04861 0.24566 0.03912 L 0.33576 -0.00301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8" y="284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0.0724 0.03218 C 0.08767 0.03959 0.11024 0.04352 0.13385 0.04352 C 0.16111 0.04352 0.18281 0.03959 0.19809 0.03218 L 0.27083 -1.85185E-6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217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0.2559 -0.137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-687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0.2559 -0.137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-687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0.13611 -0.2192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6" y="-1097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59259E-6 L 0.1375 -0.2379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189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6296E-6 L -0.08976 -0.2004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7" y="-1002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10122 -0.2118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9" y="-1060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148E-6 L -0.3573 -0.203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65" y="-1018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37448 -0.2004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33" y="-1002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-0.31163 -0.0122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90" y="-62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34201 -0.016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1" y="-81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7.40741E-6 L -6.94444E-6 7.40741E-6 C -0.00608 -0.00069 -0.01198 -0.00092 -0.01789 -0.00231 C -0.02275 -0.00347 -0.0323 -0.00694 -0.0323 -0.00694 L -0.17865 -0.00462 C -0.18455 -0.00439 -0.18768 -0.00185 -0.19289 7.40741E-6 C -0.21494 0.00857 -0.17587 -0.00833 -0.21615 0.0095 L -0.23212 0.01667 C -0.23403 0.0176 -0.23577 0.01852 -0.23751 0.01922 C -0.23994 0.01991 -0.24237 0.02038 -0.24462 0.02153 C -0.26962 0.03264 -0.25001 0.0257 -0.26615 0.03102 C -0.27032 0.03473 -0.27379 0.03704 -0.27692 0.04283 C -0.28768 0.06297 -0.27448 0.04445 -0.28403 0.05718 C -0.28438 0.05926 -0.28646 0.07107 -0.28751 0.07385 C -0.28907 0.07732 -0.29115 0.0801 -0.29289 0.08334 L -0.29827 0.10464 C -0.30035 0.11297 -0.29879 0.11019 -0.30174 0.11436 " pathEditMode="relative" ptsTypes="AAAAAAAAAAAAAAAA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-0.01614 -0.00486 C -0.01857 -0.00556 -0.02083 -0.00649 -0.02326 -0.00718 C -0.02621 -0.00811 -0.02934 -0.0088 -0.03229 -0.00949 L -0.10729 -0.00486 C -0.10972 -0.00463 -0.11198 -0.00301 -0.11441 -0.00255 C -0.11909 -0.00139 -0.12395 -0.00093 -0.12864 0 C -0.13055 0.00069 -0.13229 0.00162 -0.13402 0.00231 C -0.13645 0.00324 -0.13888 0.0037 -0.14114 0.00463 C -0.14427 0.00601 -0.14704 0.00856 -0.15017 0.00949 C -0.15833 0.0118 -0.16701 0.01157 -0.17517 0.01412 C -0.19739 0.02176 -0.16961 0.01203 -0.18767 0.01898 C -0.18993 0.0199 -0.19236 0.0206 -0.19479 0.02129 C -0.20729 0.02963 -0.1967 0.02314 -0.20729 0.02847 C -0.21024 0.03009 -0.21319 0.03194 -0.21614 0.03333 C -0.21857 0.03426 -0.221 0.03472 -0.22343 0.03564 C -0.22517 0.03634 -0.22691 0.03726 -0.22864 0.03796 C -0.23281 0.03958 -0.23698 0.0412 -0.24114 0.04282 C -0.24809 0.04537 -0.24982 0.0456 -0.25729 0.04745 C -0.25972 0.04907 -0.26198 0.05092 -0.26441 0.05231 C -0.26614 0.05324 -0.26805 0.05347 -0.26979 0.05463 C -0.2717 0.05601 -0.27343 0.05787 -0.27517 0.05949 C -0.28107 0.07129 -0.27725 0.06458 -0.28767 0.07847 L -0.29305 0.08564 C -0.29357 0.08796 -0.29375 0.09074 -0.29479 0.09282 C -0.29566 0.09467 -0.29757 0.0956 -0.29843 0.09745 C -0.30607 0.11805 -0.29843 0.10717 -0.30364 0.11435 " pathEditMode="relative" ptsTypes="AAAAAAAAAAAAAAAAAAAAAAAAAAAA">
                                      <p:cBhvr>
                                        <p:cTn id="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9" grpId="0" animBg="1"/>
      <p:bldP spid="23" grpId="0" animBg="1"/>
      <p:bldP spid="10" grpId="0" animBg="1"/>
      <p:bldP spid="27" grpId="0" animBg="1"/>
      <p:bldP spid="28" grpId="0" animBg="1"/>
      <p:bldP spid="2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 txBox="1">
            <a:spLocks/>
          </p:cNvSpPr>
          <p:nvPr/>
        </p:nvSpPr>
        <p:spPr>
          <a:xfrm>
            <a:off x="1391881" y="290181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５．医療</a:t>
            </a:r>
            <a:endParaRPr lang="ja-JP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10386" y="-66701"/>
            <a:ext cx="1381495" cy="1509831"/>
            <a:chOff x="238779" y="2377613"/>
            <a:chExt cx="1381495" cy="1509831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174611" y="2441781"/>
              <a:ext cx="1509831" cy="1381495"/>
            </a:xfrm>
            <a:prstGeom prst="rect">
              <a:avLst/>
            </a:prstGeom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339419" y="2901695"/>
              <a:ext cx="11802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STEP2</a:t>
              </a:r>
              <a:endPara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1" y="5774466"/>
            <a:ext cx="9144002" cy="108884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ja-JP" altLang="en-US" sz="3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他の病院を利用する人が多数いる</a:t>
            </a:r>
            <a:endParaRPr lang="ja-JP" altLang="en-US" sz="3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雲形吹き出し 26"/>
          <p:cNvSpPr/>
          <p:nvPr/>
        </p:nvSpPr>
        <p:spPr>
          <a:xfrm>
            <a:off x="111026" y="2053444"/>
            <a:ext cx="3692380" cy="1364421"/>
          </a:xfrm>
          <a:prstGeom prst="cloudCallout">
            <a:avLst>
              <a:gd name="adj1" fmla="val 45861"/>
              <a:gd name="adj2" fmla="val 4336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noAutofit/>
          </a:bodyPr>
          <a:lstStyle/>
          <a:p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協同病院か国立</a:t>
            </a:r>
            <a:endParaRPr lang="en-US" altLang="ja-JP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霞ヶ浦医療センター</a:t>
            </a:r>
            <a:r>
              <a:rPr lang="en-US" altLang="ja-JP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に行く。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新治、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男性）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雲形吹き出し 27"/>
          <p:cNvSpPr/>
          <p:nvPr/>
        </p:nvSpPr>
        <p:spPr>
          <a:xfrm>
            <a:off x="5638008" y="4124744"/>
            <a:ext cx="3279425" cy="1363230"/>
          </a:xfrm>
          <a:prstGeom prst="cloudCallout">
            <a:avLst>
              <a:gd name="adj1" fmla="val -58648"/>
              <a:gd name="adj2" fmla="val -5842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noAutofit/>
          </a:bodyPr>
          <a:lstStyle/>
          <a:p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行かなくなった。</a:t>
            </a:r>
            <a:endParaRPr lang="en-US" altLang="ja-JP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国立にみんな流れる。 </a:t>
            </a:r>
            <a:endParaRPr lang="en-US" altLang="ja-JP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（中心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市街地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女性）</a:t>
            </a:r>
          </a:p>
        </p:txBody>
      </p:sp>
      <p:sp>
        <p:nvSpPr>
          <p:cNvPr id="29" name="雲形吹き出し 28"/>
          <p:cNvSpPr/>
          <p:nvPr/>
        </p:nvSpPr>
        <p:spPr>
          <a:xfrm>
            <a:off x="5356003" y="1996201"/>
            <a:ext cx="3561430" cy="1428079"/>
          </a:xfrm>
          <a:prstGeom prst="cloudCallout">
            <a:avLst>
              <a:gd name="adj1" fmla="val -52910"/>
              <a:gd name="adj2" fmla="val 4726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noAutofit/>
          </a:bodyPr>
          <a:lstStyle/>
          <a:p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メディセンに行く。</a:t>
            </a:r>
            <a:endParaRPr lang="en-US" altLang="ja-JP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検査の結果を聞くだけ。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（おおつ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野、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女性）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雲形吹き出し 29"/>
          <p:cNvSpPr/>
          <p:nvPr/>
        </p:nvSpPr>
        <p:spPr>
          <a:xfrm>
            <a:off x="116270" y="4254794"/>
            <a:ext cx="3542690" cy="1280023"/>
          </a:xfrm>
          <a:prstGeom prst="cloudCallout">
            <a:avLst>
              <a:gd name="adj1" fmla="val 51303"/>
              <a:gd name="adj2" fmla="val -8631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rIns="72000">
            <a:noAutofit/>
          </a:bodyPr>
          <a:lstStyle/>
          <a:p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初診が</a:t>
            </a:r>
            <a:r>
              <a:rPr lang="en-US" altLang="ja-JP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5000</a:t>
            </a:r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円にびっくり。</a:t>
            </a:r>
            <a:endParaRPr lang="en-US" altLang="ja-JP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国立に行く。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中心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市街地、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男性）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126111" y="1609621"/>
            <a:ext cx="91027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インタビュー調査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Q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土浦協同病院の移転で便利になりましたか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28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406" y="2735654"/>
            <a:ext cx="1504174" cy="274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1" y="5774466"/>
            <a:ext cx="9144002" cy="108884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土浦市においても少子高齢化が深刻化</a:t>
            </a:r>
            <a:endParaRPr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11" name="グラフ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3558442"/>
              </p:ext>
            </p:extLst>
          </p:nvPr>
        </p:nvGraphicFramePr>
        <p:xfrm>
          <a:off x="62796" y="1986680"/>
          <a:ext cx="5769597" cy="3787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コンテンツ プレースホルダー 3"/>
          <p:cNvSpPr txBox="1">
            <a:spLocks/>
          </p:cNvSpPr>
          <p:nvPr/>
        </p:nvSpPr>
        <p:spPr>
          <a:xfrm>
            <a:off x="5571242" y="2877524"/>
            <a:ext cx="3286897" cy="180809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B9BD5"/>
              </a:buClr>
              <a:buNone/>
            </a:pPr>
            <a:r>
              <a:rPr lang="ja-JP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・今</a:t>
            </a:r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後２０年</a:t>
            </a:r>
            <a:r>
              <a:rPr lang="ja-JP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endParaRPr lang="en-US" altLang="ja-JP" dirty="0" smtClean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Clr>
                <a:srgbClr val="5B9BD5"/>
              </a:buClr>
              <a:buNone/>
            </a:pPr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２万人</a:t>
            </a:r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の減少が予測</a:t>
            </a:r>
            <a:r>
              <a:rPr lang="ja-JP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される</a:t>
            </a:r>
            <a:endParaRPr lang="en-US" altLang="ja-JP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Clr>
                <a:srgbClr val="5B9BD5"/>
              </a:buClr>
              <a:buNone/>
            </a:pPr>
            <a:r>
              <a:rPr lang="ja-JP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・若い</a:t>
            </a:r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世代の減少が大きい</a:t>
            </a:r>
            <a:endParaRPr lang="en-US" altLang="ja-JP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Clr>
                <a:srgbClr val="5B9BD5"/>
              </a:buClr>
              <a:buNone/>
            </a:pPr>
            <a:r>
              <a:rPr lang="ja-JP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・高齢化</a:t>
            </a:r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が進む</a:t>
            </a:r>
            <a:endParaRPr lang="en-US" altLang="ja-JP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391881" y="290181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人口分析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26113" y="1609621"/>
            <a:ext cx="54451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■コーホート要因法による</a:t>
            </a:r>
            <a:r>
              <a:rPr kumimoji="0" lang="ja-JP" altLang="en-US" sz="28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分析</a:t>
            </a:r>
            <a:endParaRPr kumimoji="0" lang="en-US" altLang="ja-JP" sz="28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76054" y="3082949"/>
            <a:ext cx="1153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65</a:t>
            </a:r>
            <a:r>
              <a:rPr lang="ja-JP" altLang="en-US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歳以上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425995" y="3970115"/>
            <a:ext cx="156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lang="ja-JP" altLang="en-US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歳～</a:t>
            </a:r>
            <a:r>
              <a:rPr lang="en-US" altLang="ja-JP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64</a:t>
            </a:r>
            <a:r>
              <a:rPr lang="ja-JP" altLang="en-US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歳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425995" y="4663600"/>
            <a:ext cx="1627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lang="ja-JP" altLang="en-US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歳～</a:t>
            </a:r>
            <a:r>
              <a:rPr lang="en-US" altLang="ja-JP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19</a:t>
            </a:r>
            <a:r>
              <a:rPr lang="ja-JP" altLang="en-US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歳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10386" y="-66701"/>
            <a:ext cx="1381495" cy="1509831"/>
            <a:chOff x="238779" y="2377613"/>
            <a:chExt cx="1381495" cy="1509831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174611" y="2441781"/>
              <a:ext cx="1509831" cy="1381495"/>
            </a:xfrm>
            <a:prstGeom prst="rect">
              <a:avLst/>
            </a:prstGeom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339419" y="2901695"/>
              <a:ext cx="11802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STEP1</a:t>
              </a:r>
              <a:endPara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132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4294967295"/>
          </p:nvPr>
        </p:nvSpPr>
        <p:spPr>
          <a:xfrm>
            <a:off x="6906204" y="181796"/>
            <a:ext cx="20574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2377440" y="3488788"/>
            <a:ext cx="464234" cy="3516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3191021" y="3008142"/>
            <a:ext cx="464234" cy="3516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>
            <a:stCxn id="5" idx="3"/>
            <a:endCxn id="4" idx="7"/>
          </p:cNvCxnSpPr>
          <p:nvPr/>
        </p:nvCxnSpPr>
        <p:spPr>
          <a:xfrm flipH="1">
            <a:off x="2773689" y="3308330"/>
            <a:ext cx="485317" cy="23196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stCxn id="15" idx="3"/>
            <a:endCxn id="5" idx="7"/>
          </p:cNvCxnSpPr>
          <p:nvPr/>
        </p:nvCxnSpPr>
        <p:spPr>
          <a:xfrm flipH="1">
            <a:off x="3587270" y="2778408"/>
            <a:ext cx="363398" cy="28123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円/楕円 14"/>
          <p:cNvSpPr/>
          <p:nvPr/>
        </p:nvSpPr>
        <p:spPr>
          <a:xfrm>
            <a:off x="3882683" y="2478220"/>
            <a:ext cx="464234" cy="3516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4696264" y="1997574"/>
            <a:ext cx="464234" cy="3516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>
            <a:stCxn id="16" idx="3"/>
            <a:endCxn id="15" idx="7"/>
          </p:cNvCxnSpPr>
          <p:nvPr/>
        </p:nvCxnSpPr>
        <p:spPr>
          <a:xfrm flipH="1">
            <a:off x="4278932" y="2297762"/>
            <a:ext cx="485317" cy="23196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endCxn id="16" idx="7"/>
          </p:cNvCxnSpPr>
          <p:nvPr/>
        </p:nvCxnSpPr>
        <p:spPr>
          <a:xfrm flipH="1">
            <a:off x="5092513" y="1718564"/>
            <a:ext cx="295413" cy="33051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円/楕円 19"/>
          <p:cNvSpPr/>
          <p:nvPr/>
        </p:nvSpPr>
        <p:spPr>
          <a:xfrm>
            <a:off x="3814698" y="3664634"/>
            <a:ext cx="464234" cy="3516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4628279" y="3183988"/>
            <a:ext cx="464234" cy="3516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>
            <a:stCxn id="21" idx="3"/>
            <a:endCxn id="20" idx="7"/>
          </p:cNvCxnSpPr>
          <p:nvPr/>
        </p:nvCxnSpPr>
        <p:spPr>
          <a:xfrm flipH="1">
            <a:off x="4210947" y="3484176"/>
            <a:ext cx="485317" cy="23196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endCxn id="21" idx="7"/>
          </p:cNvCxnSpPr>
          <p:nvPr/>
        </p:nvCxnSpPr>
        <p:spPr>
          <a:xfrm flipH="1">
            <a:off x="5024528" y="2904978"/>
            <a:ext cx="295413" cy="33051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円/楕円 23"/>
          <p:cNvSpPr/>
          <p:nvPr/>
        </p:nvSpPr>
        <p:spPr>
          <a:xfrm>
            <a:off x="3355153" y="4279155"/>
            <a:ext cx="464234" cy="3516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5052653" y="3718522"/>
            <a:ext cx="464234" cy="3516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コネクタ 25"/>
          <p:cNvCxnSpPr>
            <a:endCxn id="16" idx="5"/>
          </p:cNvCxnSpPr>
          <p:nvPr/>
        </p:nvCxnSpPr>
        <p:spPr>
          <a:xfrm flipH="1" flipV="1">
            <a:off x="5092513" y="2297762"/>
            <a:ext cx="295413" cy="7844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20" idx="1"/>
            <a:endCxn id="5" idx="5"/>
          </p:cNvCxnSpPr>
          <p:nvPr/>
        </p:nvCxnSpPr>
        <p:spPr>
          <a:xfrm flipH="1" flipV="1">
            <a:off x="3587270" y="3308330"/>
            <a:ext cx="295413" cy="40780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15" idx="0"/>
          </p:cNvCxnSpPr>
          <p:nvPr/>
        </p:nvCxnSpPr>
        <p:spPr>
          <a:xfrm flipH="1" flipV="1">
            <a:off x="3882684" y="2178032"/>
            <a:ext cx="232116" cy="3001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stCxn id="25" idx="1"/>
            <a:endCxn id="21" idx="5"/>
          </p:cNvCxnSpPr>
          <p:nvPr/>
        </p:nvCxnSpPr>
        <p:spPr>
          <a:xfrm flipH="1" flipV="1">
            <a:off x="5024528" y="3484176"/>
            <a:ext cx="96110" cy="28585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>
            <a:stCxn id="24" idx="7"/>
            <a:endCxn id="20" idx="3"/>
          </p:cNvCxnSpPr>
          <p:nvPr/>
        </p:nvCxnSpPr>
        <p:spPr>
          <a:xfrm flipV="1">
            <a:off x="3751402" y="3964822"/>
            <a:ext cx="131281" cy="365837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円/楕円 41"/>
          <p:cNvSpPr/>
          <p:nvPr/>
        </p:nvSpPr>
        <p:spPr>
          <a:xfrm>
            <a:off x="640090" y="5110408"/>
            <a:ext cx="464234" cy="3516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1453671" y="4629762"/>
            <a:ext cx="464234" cy="3516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4" name="直線コネクタ 43"/>
          <p:cNvCxnSpPr>
            <a:stCxn id="43" idx="3"/>
            <a:endCxn id="42" idx="7"/>
          </p:cNvCxnSpPr>
          <p:nvPr/>
        </p:nvCxnSpPr>
        <p:spPr>
          <a:xfrm flipH="1">
            <a:off x="1036339" y="4929950"/>
            <a:ext cx="485317" cy="23196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>
            <a:endCxn id="43" idx="7"/>
          </p:cNvCxnSpPr>
          <p:nvPr/>
        </p:nvCxnSpPr>
        <p:spPr>
          <a:xfrm flipH="1">
            <a:off x="1849920" y="4400028"/>
            <a:ext cx="363398" cy="28123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円/楕円 45"/>
          <p:cNvSpPr/>
          <p:nvPr/>
        </p:nvSpPr>
        <p:spPr>
          <a:xfrm>
            <a:off x="2077348" y="5286254"/>
            <a:ext cx="464234" cy="3516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2890929" y="4805608"/>
            <a:ext cx="464234" cy="3516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8" name="直線コネクタ 47"/>
          <p:cNvCxnSpPr>
            <a:stCxn id="47" idx="3"/>
            <a:endCxn id="46" idx="7"/>
          </p:cNvCxnSpPr>
          <p:nvPr/>
        </p:nvCxnSpPr>
        <p:spPr>
          <a:xfrm flipH="1">
            <a:off x="2473597" y="5105796"/>
            <a:ext cx="485317" cy="23196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>
            <a:stCxn id="24" idx="3"/>
            <a:endCxn id="47" idx="7"/>
          </p:cNvCxnSpPr>
          <p:nvPr/>
        </p:nvCxnSpPr>
        <p:spPr>
          <a:xfrm flipH="1">
            <a:off x="3287178" y="4579343"/>
            <a:ext cx="135960" cy="277769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円/楕円 49"/>
          <p:cNvSpPr/>
          <p:nvPr/>
        </p:nvSpPr>
        <p:spPr>
          <a:xfrm>
            <a:off x="1617803" y="5900775"/>
            <a:ext cx="464234" cy="3516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3315303" y="5340142"/>
            <a:ext cx="464234" cy="3516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2" name="直線コネクタ 51"/>
          <p:cNvCxnSpPr>
            <a:stCxn id="46" idx="1"/>
            <a:endCxn id="43" idx="5"/>
          </p:cNvCxnSpPr>
          <p:nvPr/>
        </p:nvCxnSpPr>
        <p:spPr>
          <a:xfrm flipH="1" flipV="1">
            <a:off x="1849920" y="4929950"/>
            <a:ext cx="295413" cy="40780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>
            <a:stCxn id="51" idx="1"/>
            <a:endCxn id="47" idx="5"/>
          </p:cNvCxnSpPr>
          <p:nvPr/>
        </p:nvCxnSpPr>
        <p:spPr>
          <a:xfrm flipH="1" flipV="1">
            <a:off x="3287178" y="5105796"/>
            <a:ext cx="96110" cy="28585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50" idx="7"/>
            <a:endCxn id="46" idx="3"/>
          </p:cNvCxnSpPr>
          <p:nvPr/>
        </p:nvCxnSpPr>
        <p:spPr>
          <a:xfrm flipV="1">
            <a:off x="2014052" y="5586442"/>
            <a:ext cx="131281" cy="365837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円/楕円 55"/>
          <p:cNvSpPr/>
          <p:nvPr/>
        </p:nvSpPr>
        <p:spPr>
          <a:xfrm>
            <a:off x="3967089" y="4974074"/>
            <a:ext cx="464234" cy="3516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780670" y="4493428"/>
            <a:ext cx="464234" cy="3516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8" name="直線コネクタ 57"/>
          <p:cNvCxnSpPr>
            <a:stCxn id="57" idx="3"/>
            <a:endCxn id="56" idx="7"/>
          </p:cNvCxnSpPr>
          <p:nvPr/>
        </p:nvCxnSpPr>
        <p:spPr>
          <a:xfrm flipH="1">
            <a:off x="4363338" y="4793616"/>
            <a:ext cx="485317" cy="23196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>
            <a:stCxn id="24" idx="6"/>
            <a:endCxn id="57" idx="2"/>
          </p:cNvCxnSpPr>
          <p:nvPr/>
        </p:nvCxnSpPr>
        <p:spPr>
          <a:xfrm>
            <a:off x="3819387" y="4455001"/>
            <a:ext cx="961283" cy="21427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円/楕円 59"/>
          <p:cNvSpPr/>
          <p:nvPr/>
        </p:nvSpPr>
        <p:spPr>
          <a:xfrm>
            <a:off x="5404347" y="5149920"/>
            <a:ext cx="464234" cy="3516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6217928" y="4669274"/>
            <a:ext cx="464234" cy="3516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2" name="直線コネクタ 61"/>
          <p:cNvCxnSpPr>
            <a:stCxn id="61" idx="3"/>
            <a:endCxn id="60" idx="7"/>
          </p:cNvCxnSpPr>
          <p:nvPr/>
        </p:nvCxnSpPr>
        <p:spPr>
          <a:xfrm flipH="1">
            <a:off x="5800596" y="4969462"/>
            <a:ext cx="485317" cy="23196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>
            <a:endCxn id="61" idx="7"/>
          </p:cNvCxnSpPr>
          <p:nvPr/>
        </p:nvCxnSpPr>
        <p:spPr>
          <a:xfrm flipH="1">
            <a:off x="6614177" y="4390264"/>
            <a:ext cx="295414" cy="33051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円/楕円 63"/>
          <p:cNvSpPr/>
          <p:nvPr/>
        </p:nvSpPr>
        <p:spPr>
          <a:xfrm>
            <a:off x="4944802" y="5764441"/>
            <a:ext cx="464234" cy="3516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6642302" y="5203808"/>
            <a:ext cx="464234" cy="3516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6" name="直線コネクタ 65"/>
          <p:cNvCxnSpPr>
            <a:stCxn id="60" idx="1"/>
            <a:endCxn id="57" idx="5"/>
          </p:cNvCxnSpPr>
          <p:nvPr/>
        </p:nvCxnSpPr>
        <p:spPr>
          <a:xfrm flipH="1" flipV="1">
            <a:off x="5176919" y="4793616"/>
            <a:ext cx="295413" cy="40780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>
            <a:stCxn id="65" idx="1"/>
            <a:endCxn id="61" idx="5"/>
          </p:cNvCxnSpPr>
          <p:nvPr/>
        </p:nvCxnSpPr>
        <p:spPr>
          <a:xfrm flipH="1" flipV="1">
            <a:off x="6614177" y="4969462"/>
            <a:ext cx="96110" cy="28585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>
            <a:stCxn id="64" idx="7"/>
            <a:endCxn id="60" idx="3"/>
          </p:cNvCxnSpPr>
          <p:nvPr/>
        </p:nvCxnSpPr>
        <p:spPr>
          <a:xfrm flipV="1">
            <a:off x="5341051" y="5450108"/>
            <a:ext cx="131281" cy="365837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角丸四角形 70"/>
          <p:cNvSpPr/>
          <p:nvPr/>
        </p:nvSpPr>
        <p:spPr>
          <a:xfrm>
            <a:off x="2265992" y="2047626"/>
            <a:ext cx="2202843" cy="2041987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角丸四角形 71"/>
          <p:cNvSpPr/>
          <p:nvPr/>
        </p:nvSpPr>
        <p:spPr>
          <a:xfrm>
            <a:off x="3755505" y="2472292"/>
            <a:ext cx="2659363" cy="172094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角丸四角形 72"/>
          <p:cNvSpPr/>
          <p:nvPr/>
        </p:nvSpPr>
        <p:spPr>
          <a:xfrm>
            <a:off x="4657606" y="3637504"/>
            <a:ext cx="2674015" cy="1948938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4" name="直線コネクタ 73"/>
          <p:cNvCxnSpPr>
            <a:stCxn id="61" idx="1"/>
            <a:endCxn id="25" idx="5"/>
          </p:cNvCxnSpPr>
          <p:nvPr/>
        </p:nvCxnSpPr>
        <p:spPr>
          <a:xfrm flipH="1" flipV="1">
            <a:off x="5448902" y="4018710"/>
            <a:ext cx="837011" cy="70206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>
            <a:stCxn id="15" idx="4"/>
            <a:endCxn id="20" idx="0"/>
          </p:cNvCxnSpPr>
          <p:nvPr/>
        </p:nvCxnSpPr>
        <p:spPr>
          <a:xfrm flipH="1">
            <a:off x="4046815" y="2829912"/>
            <a:ext cx="67985" cy="83472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角丸四角形 79"/>
          <p:cNvSpPr/>
          <p:nvPr/>
        </p:nvSpPr>
        <p:spPr>
          <a:xfrm>
            <a:off x="267286" y="4562137"/>
            <a:ext cx="2490284" cy="172094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角丸四角形 80"/>
          <p:cNvSpPr/>
          <p:nvPr/>
        </p:nvSpPr>
        <p:spPr>
          <a:xfrm>
            <a:off x="3839482" y="4441120"/>
            <a:ext cx="2151017" cy="1720948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角丸四角形 81"/>
          <p:cNvSpPr/>
          <p:nvPr/>
        </p:nvSpPr>
        <p:spPr>
          <a:xfrm>
            <a:off x="2018156" y="2931798"/>
            <a:ext cx="2535086" cy="28841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245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 txBox="1">
            <a:spLocks/>
          </p:cNvSpPr>
          <p:nvPr/>
        </p:nvSpPr>
        <p:spPr>
          <a:xfrm>
            <a:off x="1391881" y="290181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方針</a:t>
            </a:r>
            <a:endParaRPr lang="ja-JP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10386" y="-66701"/>
            <a:ext cx="1381495" cy="1509831"/>
            <a:chOff x="238779" y="2377613"/>
            <a:chExt cx="1381495" cy="1509831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174611" y="2441781"/>
              <a:ext cx="1509831" cy="1381495"/>
            </a:xfrm>
            <a:prstGeom prst="rect">
              <a:avLst/>
            </a:prstGeom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339419" y="2901695"/>
              <a:ext cx="11802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STEP3</a:t>
              </a:r>
              <a:endPara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6791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40609" y="1793108"/>
            <a:ext cx="7988233" cy="45007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28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7" name="円/楕円 6"/>
          <p:cNvSpPr/>
          <p:nvPr/>
        </p:nvSpPr>
        <p:spPr>
          <a:xfrm>
            <a:off x="5638794" y="3419552"/>
            <a:ext cx="1845276" cy="1720371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400" dirty="0"/>
              <a:t>市役所との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ネットワーク</a:t>
            </a:r>
            <a:endParaRPr kumimoji="1" lang="en-US" altLang="ja-JP" sz="2400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-8164" y="4386434"/>
            <a:ext cx="4402937" cy="2488922"/>
            <a:chOff x="5502406" y="2434976"/>
            <a:chExt cx="4402937" cy="2488922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0" t="4802" r="51813" b="5311"/>
            <a:stretch/>
          </p:blipFill>
          <p:spPr>
            <a:xfrm>
              <a:off x="5506947" y="2434976"/>
              <a:ext cx="3421294" cy="2260316"/>
            </a:xfrm>
            <a:prstGeom prst="rect">
              <a:avLst/>
            </a:prstGeom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5502406" y="4369900"/>
              <a:ext cx="440293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solidFill>
                    <a:schemeClr val="bg1"/>
                  </a:solidFill>
                </a:rPr>
                <a:t>図</a:t>
              </a:r>
              <a:r>
                <a:rPr kumimoji="1" lang="en-US" altLang="ja-JP" dirty="0">
                  <a:solidFill>
                    <a:schemeClr val="bg1"/>
                  </a:solidFill>
                </a:rPr>
                <a:t>6-1</a:t>
              </a:r>
              <a:r>
                <a:rPr kumimoji="1" lang="ja-JP" altLang="en-US" dirty="0">
                  <a:solidFill>
                    <a:schemeClr val="bg1"/>
                  </a:solidFill>
                </a:rPr>
                <a:t>：活動風景</a:t>
              </a:r>
              <a:endParaRPr kumimoji="1" lang="en-US" altLang="ja-JP" dirty="0">
                <a:solidFill>
                  <a:schemeClr val="bg1"/>
                </a:solidFill>
              </a:endParaRPr>
            </a:p>
            <a:p>
              <a:r>
                <a:rPr kumimoji="1" lang="ja-JP" altLang="en-US" sz="1200" dirty="0"/>
                <a:t>土浦市</a:t>
              </a:r>
              <a:r>
                <a:rPr kumimoji="1" lang="en-US" altLang="ja-JP" sz="1200" dirty="0"/>
                <a:t>HP</a:t>
              </a:r>
              <a:r>
                <a:rPr kumimoji="1" lang="ja-JP" altLang="en-US" sz="1200" dirty="0"/>
                <a:t>（</a:t>
              </a:r>
              <a:r>
                <a:rPr kumimoji="1" lang="en-US" altLang="ja-JP" sz="1200" dirty="0"/>
                <a:t>http://www.city.tsuchiura.lg.jp/page/page000646.html</a:t>
              </a:r>
              <a:r>
                <a:rPr kumimoji="1" lang="ja-JP" altLang="en-US" sz="1200" dirty="0"/>
                <a:t>）</a:t>
              </a:r>
            </a:p>
          </p:txBody>
        </p:sp>
      </p:grpSp>
      <p:sp>
        <p:nvSpPr>
          <p:cNvPr id="9" name="角丸四角形 8"/>
          <p:cNvSpPr/>
          <p:nvPr/>
        </p:nvSpPr>
        <p:spPr>
          <a:xfrm>
            <a:off x="5395778" y="2823647"/>
            <a:ext cx="2331308" cy="88144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防犯組織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5395778" y="4829358"/>
            <a:ext cx="2331308" cy="88144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市役所</a:t>
            </a:r>
          </a:p>
        </p:txBody>
      </p:sp>
      <p:graphicFrame>
        <p:nvGraphicFramePr>
          <p:cNvPr id="11" name="コンテンツ プレースホルダー 5" descr="プロセス" title="Smart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4237099"/>
              </p:ext>
            </p:extLst>
          </p:nvPr>
        </p:nvGraphicFramePr>
        <p:xfrm>
          <a:off x="4404220" y="661116"/>
          <a:ext cx="4739780" cy="734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タイトル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</p:spPr>
        <p:txBody>
          <a:bodyPr/>
          <a:lstStyle/>
          <a:p>
            <a:r>
              <a:rPr lang="ja-JP" altLang="en-US" dirty="0">
                <a:solidFill>
                  <a:schemeClr val="bg1"/>
                </a:solidFill>
                <a:latin typeface="+mn-ea"/>
                <a:ea typeface="+mn-ea"/>
              </a:rPr>
              <a:t>５．</a:t>
            </a:r>
            <a:r>
              <a:rPr lang="ja-JP" altLang="en-US" dirty="0">
                <a:solidFill>
                  <a:schemeClr val="bg1"/>
                </a:solidFill>
              </a:rPr>
              <a:t>治安</a:t>
            </a:r>
            <a:endParaRPr kumimoji="1" lang="ja-JP" dirty="0">
              <a:solidFill>
                <a:schemeClr val="bg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26111" y="1609621"/>
            <a:ext cx="584105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/>
              <a:t>■</a:t>
            </a:r>
            <a:r>
              <a:rPr kumimoji="1" lang="ja-JP" altLang="en-US" sz="2800" b="1" dirty="0"/>
              <a:t>活動</a:t>
            </a:r>
            <a:endParaRPr kumimoji="1" lang="en-US" altLang="ja-JP" sz="3200" b="1" dirty="0"/>
          </a:p>
          <a:p>
            <a:r>
              <a:rPr lang="ja-JP" altLang="en-US" sz="2800" dirty="0"/>
              <a:t>○自主防犯組織</a:t>
            </a:r>
            <a:endParaRPr lang="en-US" altLang="ja-JP" sz="2800" dirty="0"/>
          </a:p>
          <a:p>
            <a:r>
              <a:rPr kumimoji="1" lang="ja-JP" altLang="en-US" sz="2400" dirty="0"/>
              <a:t>・</a:t>
            </a:r>
            <a:r>
              <a:rPr kumimoji="1" lang="en-US" altLang="ja-JP" sz="2400" dirty="0"/>
              <a:t>168</a:t>
            </a:r>
            <a:r>
              <a:rPr kumimoji="1" lang="ja-JP" altLang="en-US" sz="2400" dirty="0"/>
              <a:t>町内で約</a:t>
            </a:r>
            <a:r>
              <a:rPr kumimoji="1" lang="en-US" altLang="ja-JP" sz="2400" dirty="0"/>
              <a:t>7000</a:t>
            </a:r>
            <a:r>
              <a:rPr kumimoji="1" lang="ja-JP" altLang="en-US" sz="2400" dirty="0"/>
              <a:t>名の</a:t>
            </a:r>
            <a:endParaRPr lang="en-US" altLang="ja-JP" sz="2400" dirty="0"/>
          </a:p>
          <a:p>
            <a:r>
              <a:rPr kumimoji="1" lang="ja-JP" altLang="en-US" sz="2400" dirty="0"/>
              <a:t>　防犯ボランティア（平成</a:t>
            </a:r>
            <a:r>
              <a:rPr kumimoji="1" lang="en-US" altLang="ja-JP" sz="2400" dirty="0"/>
              <a:t>26</a:t>
            </a:r>
            <a:r>
              <a:rPr kumimoji="1" lang="ja-JP" altLang="en-US" sz="2400" dirty="0"/>
              <a:t>年）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lang="ja-JP" altLang="en-US" sz="2400" dirty="0"/>
              <a:t>・土浦市からは犯罪発生状況などの</a:t>
            </a:r>
            <a:endParaRPr lang="en-US" altLang="ja-JP" sz="2400" dirty="0"/>
          </a:p>
          <a:p>
            <a:r>
              <a:rPr kumimoji="1" lang="ja-JP" altLang="en-US" sz="2400" dirty="0"/>
              <a:t>　情報の提供</a:t>
            </a:r>
            <a:endParaRPr kumimoji="1" lang="en-US" altLang="ja-JP" sz="2400" dirty="0"/>
          </a:p>
          <a:p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623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40609" y="1793108"/>
            <a:ext cx="7988233" cy="45007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ja-JP" altLang="en-US" sz="3200" dirty="0"/>
          </a:p>
          <a:p>
            <a:pPr marL="0" indent="0">
              <a:buNone/>
            </a:pPr>
            <a:endParaRPr kumimoji="1" lang="en-US" altLang="ja-JP" sz="28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0" y="4394592"/>
            <a:ext cx="4402937" cy="2489216"/>
            <a:chOff x="5502406" y="2434208"/>
            <a:chExt cx="4402937" cy="2635193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2406" y="2434208"/>
              <a:ext cx="3401863" cy="2389839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5502406" y="4482914"/>
              <a:ext cx="4402937" cy="5864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solidFill>
                    <a:schemeClr val="bg1"/>
                  </a:solidFill>
                </a:rPr>
                <a:t>図</a:t>
              </a:r>
              <a:r>
                <a:rPr kumimoji="1" lang="en-US" altLang="ja-JP" dirty="0">
                  <a:solidFill>
                    <a:schemeClr val="bg1"/>
                  </a:solidFill>
                </a:rPr>
                <a:t>6-2</a:t>
              </a:r>
              <a:r>
                <a:rPr kumimoji="1" lang="ja-JP" altLang="en-US" dirty="0">
                  <a:solidFill>
                    <a:schemeClr val="bg1"/>
                  </a:solidFill>
                </a:rPr>
                <a:t>：まちばん荒川沖</a:t>
              </a:r>
              <a:endParaRPr kumimoji="1" lang="en-US" altLang="ja-JP" dirty="0">
                <a:solidFill>
                  <a:schemeClr val="bg1"/>
                </a:solidFill>
              </a:endParaRPr>
            </a:p>
            <a:p>
              <a:r>
                <a:rPr kumimoji="1" lang="ja-JP" altLang="en-US" sz="1200" dirty="0"/>
                <a:t>土浦市</a:t>
              </a:r>
              <a:r>
                <a:rPr kumimoji="1" lang="en-US" altLang="ja-JP" sz="1200" dirty="0"/>
                <a:t>HP</a:t>
              </a:r>
              <a:r>
                <a:rPr kumimoji="1" lang="ja-JP" altLang="en-US" sz="1200" dirty="0"/>
                <a:t>（</a:t>
              </a:r>
              <a:r>
                <a:rPr kumimoji="1" lang="en-US" altLang="ja-JP" sz="1200" dirty="0"/>
                <a:t>http://www.city.tsuchiura.lg.jp/page/page004965.html</a:t>
              </a:r>
              <a:r>
                <a:rPr kumimoji="1" lang="ja-JP" altLang="en-US" sz="1200" dirty="0"/>
                <a:t>）</a:t>
              </a:r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円/楕円 14"/>
          <p:cNvSpPr/>
          <p:nvPr/>
        </p:nvSpPr>
        <p:spPr>
          <a:xfrm>
            <a:off x="4598428" y="3421087"/>
            <a:ext cx="1845276" cy="1720371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400" dirty="0"/>
              <a:t>警察署との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ネットワーク</a:t>
            </a:r>
            <a:endParaRPr kumimoji="1" lang="en-US" altLang="ja-JP" sz="2400" dirty="0"/>
          </a:p>
        </p:txBody>
      </p:sp>
      <p:sp>
        <p:nvSpPr>
          <p:cNvPr id="16" name="円/楕円 15"/>
          <p:cNvSpPr/>
          <p:nvPr/>
        </p:nvSpPr>
        <p:spPr>
          <a:xfrm>
            <a:off x="6690078" y="3437604"/>
            <a:ext cx="1845276" cy="1720371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400" dirty="0"/>
              <a:t>防犯組織との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ネットワーク</a:t>
            </a:r>
            <a:endParaRPr kumimoji="1" lang="en-US" altLang="ja-JP" sz="2400" dirty="0"/>
          </a:p>
        </p:txBody>
      </p:sp>
      <p:sp>
        <p:nvSpPr>
          <p:cNvPr id="20" name="角丸四角形 19"/>
          <p:cNvSpPr/>
          <p:nvPr/>
        </p:nvSpPr>
        <p:spPr>
          <a:xfrm>
            <a:off x="5393675" y="2829190"/>
            <a:ext cx="2331308" cy="88144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まちばん</a:t>
            </a:r>
          </a:p>
        </p:txBody>
      </p:sp>
      <p:sp>
        <p:nvSpPr>
          <p:cNvPr id="21" name="角丸四角形 20"/>
          <p:cNvSpPr/>
          <p:nvPr/>
        </p:nvSpPr>
        <p:spPr>
          <a:xfrm>
            <a:off x="6690078" y="4898758"/>
            <a:ext cx="2331308" cy="88144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防犯組織</a:t>
            </a:r>
          </a:p>
        </p:txBody>
      </p:sp>
      <p:sp>
        <p:nvSpPr>
          <p:cNvPr id="22" name="角丸四角形 21"/>
          <p:cNvSpPr/>
          <p:nvPr/>
        </p:nvSpPr>
        <p:spPr>
          <a:xfrm>
            <a:off x="4115954" y="4898758"/>
            <a:ext cx="2331308" cy="88144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警察署</a:t>
            </a:r>
          </a:p>
        </p:txBody>
      </p:sp>
      <p:graphicFrame>
        <p:nvGraphicFramePr>
          <p:cNvPr id="17" name="コンテンツ プレースホルダー 5" descr="プロセス" title="Smart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4237099"/>
              </p:ext>
            </p:extLst>
          </p:nvPr>
        </p:nvGraphicFramePr>
        <p:xfrm>
          <a:off x="4404220" y="661116"/>
          <a:ext cx="4739780" cy="734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タイトル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</p:spPr>
        <p:txBody>
          <a:bodyPr/>
          <a:lstStyle/>
          <a:p>
            <a:r>
              <a:rPr lang="ja-JP" altLang="en-US" dirty="0">
                <a:solidFill>
                  <a:schemeClr val="bg1"/>
                </a:solidFill>
                <a:latin typeface="+mn-ea"/>
                <a:ea typeface="+mn-ea"/>
              </a:rPr>
              <a:t>５．</a:t>
            </a:r>
            <a:r>
              <a:rPr lang="ja-JP" altLang="en-US" dirty="0">
                <a:solidFill>
                  <a:schemeClr val="bg1"/>
                </a:solidFill>
              </a:rPr>
              <a:t>治安</a:t>
            </a:r>
            <a:endParaRPr kumimoji="1" lang="ja-JP" dirty="0">
              <a:solidFill>
                <a:schemeClr val="bg1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26112" y="1609621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2800" dirty="0"/>
              <a:t>■</a:t>
            </a:r>
            <a:r>
              <a:rPr lang="ja-JP" altLang="en-US" sz="2800" b="1" dirty="0"/>
              <a:t>活動</a:t>
            </a:r>
            <a:endParaRPr lang="en-US" altLang="ja-JP" sz="2800" b="1" dirty="0"/>
          </a:p>
          <a:p>
            <a:r>
              <a:rPr lang="ja-JP" altLang="en-US" sz="2800" dirty="0"/>
              <a:t>○防犯ステーションまちばん</a:t>
            </a:r>
            <a:endParaRPr lang="en-US" altLang="ja-JP" sz="2800" dirty="0"/>
          </a:p>
          <a:p>
            <a:r>
              <a:rPr lang="ja-JP" altLang="en-US" sz="2400" dirty="0"/>
              <a:t>・警察官</a:t>
            </a:r>
            <a:r>
              <a:rPr lang="en-US" altLang="ja-JP" sz="2400" dirty="0"/>
              <a:t>OB</a:t>
            </a:r>
            <a:r>
              <a:rPr lang="ja-JP" altLang="en-US" sz="2400" dirty="0"/>
              <a:t>による立番</a:t>
            </a:r>
          </a:p>
          <a:p>
            <a:r>
              <a:rPr lang="ja-JP" altLang="en-US" sz="2400" dirty="0"/>
              <a:t>・青色防犯パトロール車及び</a:t>
            </a:r>
            <a:endParaRPr lang="en-US" altLang="ja-JP" sz="2400" dirty="0"/>
          </a:p>
          <a:p>
            <a:r>
              <a:rPr lang="ja-JP" altLang="en-US" sz="2400" dirty="0"/>
              <a:t>　徒歩による巡回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dirty="0"/>
              <a:t>・防犯パトロール隊の立ち寄り所</a:t>
            </a:r>
            <a:endParaRPr lang="en-US" altLang="ja-JP" sz="2400" dirty="0"/>
          </a:p>
          <a:p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3548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土浦の基本データ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63633"/>
            <a:ext cx="7886700" cy="1500187"/>
          </a:xfrm>
        </p:spPr>
        <p:txBody>
          <a:bodyPr>
            <a:normAutofit/>
          </a:bodyPr>
          <a:lstStyle/>
          <a:p>
            <a:endParaRPr lang="ja-JP" altLang="en-US" sz="2800" dirty="0"/>
          </a:p>
        </p:txBody>
      </p:sp>
      <p:graphicFrame>
        <p:nvGraphicFramePr>
          <p:cNvPr id="7" name="コンテンツ プレースホルダー 5" descr="プロセス" title="SmartArt"/>
          <p:cNvGraphicFramePr>
            <a:graphicFrameLocks/>
          </p:cNvGraphicFramePr>
          <p:nvPr>
            <p:extLst/>
          </p:nvPr>
        </p:nvGraphicFramePr>
        <p:xfrm>
          <a:off x="4404220" y="661118"/>
          <a:ext cx="4739780" cy="734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スライド番号プレースホルダー 4"/>
          <p:cNvSpPr>
            <a:spLocks noGrp="1"/>
          </p:cNvSpPr>
          <p:nvPr>
            <p:ph type="sldNum" sz="quarter" idx="4294967295"/>
          </p:nvPr>
        </p:nvSpPr>
        <p:spPr>
          <a:xfrm>
            <a:off x="6463145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prstClr val="white"/>
                </a:solidFill>
              </a:rPr>
              <a:pPr/>
              <a:t>54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58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 txBox="1">
            <a:spLocks/>
          </p:cNvSpPr>
          <p:nvPr/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分野別の現状</a:t>
            </a:r>
            <a:endParaRPr 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26111" y="1609621"/>
            <a:ext cx="78877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■７つの分野（具材）に分けて調査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444994" y="4615796"/>
            <a:ext cx="2000706" cy="111024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chemeClr val="bg1"/>
                </a:solidFill>
              </a:rPr>
              <a:t>20</a:t>
            </a:r>
            <a:r>
              <a:rPr kumimoji="1" lang="ja-JP" altLang="en-US" sz="3200" dirty="0">
                <a:solidFill>
                  <a:schemeClr val="bg1"/>
                </a:solidFill>
              </a:rPr>
              <a:t>歳～</a:t>
            </a:r>
            <a:r>
              <a:rPr kumimoji="1" lang="en-US" altLang="ja-JP" sz="3200" dirty="0">
                <a:solidFill>
                  <a:schemeClr val="bg1"/>
                </a:solidFill>
              </a:rPr>
              <a:t>64</a:t>
            </a:r>
            <a:r>
              <a:rPr kumimoji="1" lang="ja-JP" altLang="en-US" sz="3200" dirty="0">
                <a:solidFill>
                  <a:schemeClr val="bg1"/>
                </a:solidFill>
              </a:rPr>
              <a:t>歳</a:t>
            </a:r>
          </a:p>
        </p:txBody>
      </p:sp>
      <p:graphicFrame>
        <p:nvGraphicFramePr>
          <p:cNvPr id="12" name="コンテンツ プレースホルダー 5" descr="プロセス" title="Smart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1857163"/>
              </p:ext>
            </p:extLst>
          </p:nvPr>
        </p:nvGraphicFramePr>
        <p:xfrm>
          <a:off x="4404220" y="661116"/>
          <a:ext cx="4739780" cy="734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楕円 17"/>
          <p:cNvSpPr/>
          <p:nvPr/>
        </p:nvSpPr>
        <p:spPr>
          <a:xfrm>
            <a:off x="1817187" y="2578075"/>
            <a:ext cx="1677765" cy="163934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kumimoji="1" lang="ja-JP" altLang="en-US" sz="5400" dirty="0"/>
              <a:t>交通</a:t>
            </a:r>
          </a:p>
        </p:txBody>
      </p:sp>
      <p:sp>
        <p:nvSpPr>
          <p:cNvPr id="19" name="楕円 18"/>
          <p:cNvSpPr/>
          <p:nvPr/>
        </p:nvSpPr>
        <p:spPr>
          <a:xfrm>
            <a:off x="3825768" y="2582155"/>
            <a:ext cx="1677765" cy="163934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kumimoji="1" lang="ja-JP" altLang="en-US" sz="5400" dirty="0"/>
              <a:t>商業</a:t>
            </a:r>
          </a:p>
        </p:txBody>
      </p:sp>
      <p:sp>
        <p:nvSpPr>
          <p:cNvPr id="20" name="楕円 19"/>
          <p:cNvSpPr/>
          <p:nvPr/>
        </p:nvSpPr>
        <p:spPr>
          <a:xfrm>
            <a:off x="5834349" y="2578075"/>
            <a:ext cx="1677765" cy="163934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kumimoji="1" lang="ja-JP" altLang="en-US" sz="5400" dirty="0"/>
              <a:t>工業</a:t>
            </a:r>
          </a:p>
        </p:txBody>
      </p:sp>
      <p:sp>
        <p:nvSpPr>
          <p:cNvPr id="21" name="楕円 20"/>
          <p:cNvSpPr/>
          <p:nvPr/>
        </p:nvSpPr>
        <p:spPr>
          <a:xfrm>
            <a:off x="921289" y="4676609"/>
            <a:ext cx="1677765" cy="163934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kumimoji="1" lang="ja-JP" altLang="en-US" sz="5400" dirty="0"/>
              <a:t>農業</a:t>
            </a:r>
          </a:p>
        </p:txBody>
      </p:sp>
      <p:sp>
        <p:nvSpPr>
          <p:cNvPr id="22" name="楕円 21"/>
          <p:cNvSpPr/>
          <p:nvPr/>
        </p:nvSpPr>
        <p:spPr>
          <a:xfrm>
            <a:off x="2933041" y="4676609"/>
            <a:ext cx="1677765" cy="163934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kumimoji="1" lang="ja-JP" altLang="en-US" sz="5400" dirty="0"/>
              <a:t>治安</a:t>
            </a:r>
          </a:p>
        </p:txBody>
      </p:sp>
      <p:sp>
        <p:nvSpPr>
          <p:cNvPr id="23" name="楕円 22"/>
          <p:cNvSpPr/>
          <p:nvPr/>
        </p:nvSpPr>
        <p:spPr>
          <a:xfrm>
            <a:off x="4940401" y="4676609"/>
            <a:ext cx="1677765" cy="1639349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kumimoji="1" lang="ja-JP" altLang="en-US" sz="5400" dirty="0"/>
              <a:t>医療</a:t>
            </a:r>
          </a:p>
        </p:txBody>
      </p:sp>
      <p:sp>
        <p:nvSpPr>
          <p:cNvPr id="24" name="楕円 23"/>
          <p:cNvSpPr/>
          <p:nvPr/>
        </p:nvSpPr>
        <p:spPr>
          <a:xfrm>
            <a:off x="6947761" y="4676609"/>
            <a:ext cx="1677765" cy="1639349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kumimoji="1" lang="ja-JP" altLang="en-US" sz="5400" dirty="0"/>
              <a:t>自然</a:t>
            </a:r>
          </a:p>
        </p:txBody>
      </p:sp>
    </p:spTree>
    <p:extLst>
      <p:ext uri="{BB962C8B-B14F-4D97-AF65-F5344CB8AC3E}">
        <p14:creationId xmlns:p14="http://schemas.microsoft.com/office/powerpoint/2010/main" val="323280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地区の現状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sz="2800" dirty="0"/>
          </a:p>
        </p:txBody>
      </p:sp>
      <p:graphicFrame>
        <p:nvGraphicFramePr>
          <p:cNvPr id="5" name="コンテンツ プレースホルダー 5" descr="プロセス" title="Smart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1060514"/>
              </p:ext>
            </p:extLst>
          </p:nvPr>
        </p:nvGraphicFramePr>
        <p:xfrm>
          <a:off x="4404220" y="661116"/>
          <a:ext cx="4739780" cy="734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スライド番号プレースホルダー 5"/>
          <p:cNvSpPr>
            <a:spLocks noGrp="1"/>
          </p:cNvSpPr>
          <p:nvPr>
            <p:ph type="sldNum" sz="quarter" idx="4294967295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43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</p:spPr>
        <p:txBody>
          <a:bodyPr/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地区</a:t>
            </a:r>
            <a:r>
              <a:rPr lang="ja-JP" altLang="en-US" dirty="0">
                <a:solidFill>
                  <a:schemeClr val="bg1"/>
                </a:solidFill>
              </a:rPr>
              <a:t>分け</a:t>
            </a:r>
            <a:endParaRPr kumimoji="1" lang="ja-JP" dirty="0">
              <a:solidFill>
                <a:schemeClr val="bg1"/>
              </a:solidFill>
            </a:endParaRPr>
          </a:p>
        </p:txBody>
      </p:sp>
      <p:graphicFrame>
        <p:nvGraphicFramePr>
          <p:cNvPr id="8" name="コンテンツ プレースホルダー 5" descr="プロセス" title="SmartArt"/>
          <p:cNvGraphicFramePr>
            <a:graphicFrameLocks/>
          </p:cNvGraphicFramePr>
          <p:nvPr>
            <p:extLst/>
          </p:nvPr>
        </p:nvGraphicFramePr>
        <p:xfrm>
          <a:off x="4404220" y="661116"/>
          <a:ext cx="4739780" cy="734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正方形/長方形 8"/>
          <p:cNvSpPr/>
          <p:nvPr/>
        </p:nvSpPr>
        <p:spPr>
          <a:xfrm>
            <a:off x="126112" y="160962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2800" dirty="0"/>
              <a:t>■５つの地区に分類</a:t>
            </a:r>
            <a:endParaRPr lang="ja-JP" altLang="en-US" sz="2400" dirty="0"/>
          </a:p>
        </p:txBody>
      </p:sp>
      <p:pic>
        <p:nvPicPr>
          <p:cNvPr id="2" name="図 1" descr="画面の領域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840" y="2148614"/>
            <a:ext cx="4621317" cy="4680470"/>
          </a:xfrm>
          <a:prstGeom prst="rect">
            <a:avLst/>
          </a:prstGeom>
        </p:spPr>
      </p:pic>
      <p:sp>
        <p:nvSpPr>
          <p:cNvPr id="6" name="角丸四角形吹き出し 5"/>
          <p:cNvSpPr/>
          <p:nvPr/>
        </p:nvSpPr>
        <p:spPr>
          <a:xfrm>
            <a:off x="6898201" y="4464255"/>
            <a:ext cx="1622344" cy="612648"/>
          </a:xfrm>
          <a:prstGeom prst="wedgeRoundRectCallout">
            <a:avLst>
              <a:gd name="adj1" fmla="val -89382"/>
              <a:gd name="adj2" fmla="val 34264"/>
              <a:gd name="adj3" fmla="val 16667"/>
            </a:avLst>
          </a:prstGeom>
          <a:noFill/>
          <a:ln w="57150"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おおつ野地区</a:t>
            </a:r>
          </a:p>
        </p:txBody>
      </p:sp>
      <p:sp>
        <p:nvSpPr>
          <p:cNvPr id="10" name="角丸四角形吹き出し 9"/>
          <p:cNvSpPr/>
          <p:nvPr/>
        </p:nvSpPr>
        <p:spPr>
          <a:xfrm>
            <a:off x="5089209" y="5624764"/>
            <a:ext cx="1219201" cy="612648"/>
          </a:xfrm>
          <a:prstGeom prst="wedgeRoundRectCallout">
            <a:avLst>
              <a:gd name="adj1" fmla="val -83670"/>
              <a:gd name="adj2" fmla="val -3387"/>
              <a:gd name="adj3" fmla="val 16667"/>
            </a:avLst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南部地区</a:t>
            </a:r>
          </a:p>
        </p:txBody>
      </p:sp>
      <p:sp>
        <p:nvSpPr>
          <p:cNvPr id="11" name="角丸四角形吹き出し 10"/>
          <p:cNvSpPr/>
          <p:nvPr/>
        </p:nvSpPr>
        <p:spPr>
          <a:xfrm>
            <a:off x="6180029" y="2553398"/>
            <a:ext cx="1219201" cy="612648"/>
          </a:xfrm>
          <a:prstGeom prst="wedgeRoundRectCallout">
            <a:avLst>
              <a:gd name="adj1" fmla="val -121509"/>
              <a:gd name="adj2" fmla="val 96115"/>
              <a:gd name="adj3" fmla="val 16667"/>
            </a:avLst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神立地区</a:t>
            </a:r>
          </a:p>
        </p:txBody>
      </p:sp>
      <p:sp>
        <p:nvSpPr>
          <p:cNvPr id="12" name="角丸四角形吹き出し 11"/>
          <p:cNvSpPr/>
          <p:nvPr/>
        </p:nvSpPr>
        <p:spPr>
          <a:xfrm>
            <a:off x="740936" y="2247074"/>
            <a:ext cx="1219201" cy="612648"/>
          </a:xfrm>
          <a:prstGeom prst="wedgeRoundRectCallout">
            <a:avLst>
              <a:gd name="adj1" fmla="val 85924"/>
              <a:gd name="adj2" fmla="val 28884"/>
              <a:gd name="adj3" fmla="val 16667"/>
            </a:avLst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新治地区</a:t>
            </a:r>
          </a:p>
        </p:txBody>
      </p:sp>
      <p:sp>
        <p:nvSpPr>
          <p:cNvPr id="13" name="角丸四角形吹き出し 12"/>
          <p:cNvSpPr/>
          <p:nvPr/>
        </p:nvSpPr>
        <p:spPr>
          <a:xfrm>
            <a:off x="1047335" y="4746900"/>
            <a:ext cx="1219201" cy="612648"/>
          </a:xfrm>
          <a:prstGeom prst="wedgeRoundRectCallout">
            <a:avLst>
              <a:gd name="adj1" fmla="val 96735"/>
              <a:gd name="adj2" fmla="val -37002"/>
              <a:gd name="adj3" fmla="val 16667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中央地区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18717" y="2929458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・自然が多い</a:t>
            </a:r>
            <a:endParaRPr kumimoji="1" lang="en-US" altLang="ja-JP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39243" y="5440098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・商業が盛ん</a:t>
            </a:r>
            <a:endParaRPr kumimoji="1" lang="en-US" altLang="ja-JP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051797" y="3219928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・工業が盛ん</a:t>
            </a:r>
            <a:endParaRPr kumimoji="1" lang="en-US" altLang="ja-JP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756808" y="5092676"/>
            <a:ext cx="2387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・病院中心のまちづくり</a:t>
            </a:r>
            <a:endParaRPr kumimoji="1" lang="en-US" altLang="ja-JP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946701" y="6253185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・住宅街</a:t>
            </a:r>
            <a:endParaRPr kumimoji="1"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294967295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F8E3F6-DE14-48B2-B2BC-6FABA9630FB8}" type="slidenum">
              <a:rPr lang="en-US" altLang="ja-JP" smtClean="0"/>
              <a:t>57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012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グラフ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9741636"/>
              </p:ext>
            </p:extLst>
          </p:nvPr>
        </p:nvGraphicFramePr>
        <p:xfrm>
          <a:off x="0" y="2379061"/>
          <a:ext cx="6056393" cy="4106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コンテンツ プレースホルダー 3"/>
          <p:cNvSpPr txBox="1">
            <a:spLocks/>
          </p:cNvSpPr>
          <p:nvPr/>
        </p:nvSpPr>
        <p:spPr>
          <a:xfrm>
            <a:off x="5832103" y="2902606"/>
            <a:ext cx="3311898" cy="232842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世帯数、人口ともに　　　　　中央地区が最多</a:t>
            </a:r>
            <a:endParaRPr lang="en-US" altLang="ja-JP" dirty="0"/>
          </a:p>
          <a:p>
            <a:r>
              <a:rPr lang="ja-JP" altLang="en-US" dirty="0"/>
              <a:t>対して新治、神立、おおつ野地区は人口が少ない</a:t>
            </a:r>
            <a:endParaRPr lang="en-US" altLang="ja-JP" dirty="0"/>
          </a:p>
          <a:p>
            <a:r>
              <a:rPr lang="ja-JP" altLang="en-US" dirty="0"/>
              <a:t>新治は他地区に比べて人口に対する世帯数が少ない</a:t>
            </a:r>
            <a:endParaRPr lang="en-US" altLang="ja-JP" dirty="0"/>
          </a:p>
        </p:txBody>
      </p:sp>
      <p:sp>
        <p:nvSpPr>
          <p:cNvPr id="10" name="正方形/長方形 9"/>
          <p:cNvSpPr/>
          <p:nvPr/>
        </p:nvSpPr>
        <p:spPr>
          <a:xfrm>
            <a:off x="126111" y="1609620"/>
            <a:ext cx="687800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/>
              <a:t>■地区別人口</a:t>
            </a:r>
            <a:endParaRPr lang="en-US" altLang="ja-JP" sz="2800" dirty="0"/>
          </a:p>
          <a:p>
            <a:r>
              <a:rPr lang="ja-JP" altLang="en-US" sz="2400" dirty="0"/>
              <a:t>新治、神立、中央、おおつ野、南地区における人口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565421" y="5774466"/>
            <a:ext cx="2578579" cy="10888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kumimoji="1" lang="ja-JP" altLang="en-US" sz="2400" dirty="0"/>
              <a:t>人口の偏りが大きい</a:t>
            </a:r>
          </a:p>
        </p:txBody>
      </p:sp>
      <p:sp>
        <p:nvSpPr>
          <p:cNvPr id="15" name="下矢印 14"/>
          <p:cNvSpPr/>
          <p:nvPr/>
        </p:nvSpPr>
        <p:spPr>
          <a:xfrm>
            <a:off x="7222422" y="4922550"/>
            <a:ext cx="1264576" cy="81554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solidFill>
                  <a:schemeClr val="bg1"/>
                </a:solidFill>
              </a:rPr>
              <a:t>各地域人口</a:t>
            </a:r>
            <a:endParaRPr lang="ja-JP" dirty="0">
              <a:solidFill>
                <a:schemeClr val="bg1"/>
              </a:solidFill>
            </a:endParaRPr>
          </a:p>
        </p:txBody>
      </p:sp>
      <p:graphicFrame>
        <p:nvGraphicFramePr>
          <p:cNvPr id="9" name="コンテンツ プレースホルダー 5" descr="プロセス" title="SmartArt"/>
          <p:cNvGraphicFramePr>
            <a:graphicFrameLocks/>
          </p:cNvGraphicFramePr>
          <p:nvPr>
            <p:extLst/>
          </p:nvPr>
        </p:nvGraphicFramePr>
        <p:xfrm>
          <a:off x="4404220" y="661116"/>
          <a:ext cx="4739780" cy="734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964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23" y="1665387"/>
            <a:ext cx="4049194" cy="4928136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605345" y="2171700"/>
            <a:ext cx="4283170" cy="4549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endParaRPr lang="en-US" altLang="ja-JP" sz="2400" dirty="0"/>
          </a:p>
          <a:p>
            <a:pPr marL="0" indent="0" algn="ctr">
              <a:buFont typeface="Wingdings 3" charset="2"/>
              <a:buNone/>
            </a:pPr>
            <a:endParaRPr lang="en-US" altLang="ja-JP" sz="4000" dirty="0"/>
          </a:p>
          <a:p>
            <a:pPr marL="0" indent="0" algn="ctr">
              <a:buFont typeface="Wingdings 3" charset="2"/>
              <a:buNone/>
            </a:pPr>
            <a:endParaRPr lang="en-US" altLang="ja-JP" sz="4000" dirty="0"/>
          </a:p>
          <a:p>
            <a:pPr marL="0" indent="0">
              <a:buNone/>
            </a:pPr>
            <a:r>
              <a:rPr lang="ja-JP" altLang="en-US" sz="2400" dirty="0"/>
              <a:t>　　　　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en-US" altLang="ja-JP" sz="2400" dirty="0" smtClean="0"/>
              <a:t>	     </a:t>
            </a:r>
            <a:r>
              <a:rPr lang="ja-JP" altLang="en-US" sz="2400" dirty="0" smtClean="0"/>
              <a:t>・</a:t>
            </a:r>
            <a:r>
              <a:rPr lang="ja-JP" altLang="en-US" sz="2400" dirty="0"/>
              <a:t>平成</a:t>
            </a:r>
            <a:r>
              <a:rPr lang="en-US" altLang="ja-JP" sz="2400" dirty="0"/>
              <a:t>23</a:t>
            </a:r>
            <a:r>
              <a:rPr lang="ja-JP" altLang="en-US" sz="2400" dirty="0"/>
              <a:t>年</a:t>
            </a:r>
            <a:r>
              <a:rPr lang="en-US" altLang="ja-JP" sz="2400" dirty="0"/>
              <a:t>10</a:t>
            </a:r>
            <a:r>
              <a:rPr lang="ja-JP" altLang="en-US" sz="2400" dirty="0"/>
              <a:t>月</a:t>
            </a:r>
            <a:endParaRPr lang="en-US" altLang="ja-JP" sz="2400" dirty="0"/>
          </a:p>
          <a:p>
            <a:pPr marL="0" indent="0">
              <a:buFont typeface="Wingdings 3" charset="2"/>
              <a:buNone/>
            </a:pPr>
            <a:r>
              <a:rPr lang="ja-JP" altLang="en-US" sz="2400" dirty="0"/>
              <a:t>　　　　「新治バス」運行開始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　　・平成</a:t>
            </a:r>
            <a:r>
              <a:rPr lang="en-US" altLang="ja-JP" sz="2400" dirty="0"/>
              <a:t>26</a:t>
            </a:r>
            <a:r>
              <a:rPr lang="ja-JP" altLang="en-US" sz="2400" dirty="0"/>
              <a:t>年</a:t>
            </a:r>
            <a:r>
              <a:rPr lang="en-US" altLang="ja-JP" sz="2400" dirty="0"/>
              <a:t>3</a:t>
            </a:r>
            <a:r>
              <a:rPr lang="ja-JP" altLang="en-US" sz="2400" dirty="0"/>
              <a:t>月</a:t>
            </a:r>
            <a:endParaRPr lang="en-US" altLang="ja-JP" sz="2400" dirty="0"/>
          </a:p>
          <a:p>
            <a:pPr marL="0" indent="0">
              <a:buFont typeface="Wingdings 3" charset="2"/>
              <a:buNone/>
            </a:pPr>
            <a:r>
              <a:rPr lang="ja-JP" altLang="en-US" sz="2400" dirty="0">
                <a:solidFill>
                  <a:srgbClr val="C00000"/>
                </a:solidFill>
              </a:rPr>
              <a:t>　　　　利用数が伸びず</a:t>
            </a:r>
            <a:r>
              <a:rPr lang="ja-JP" altLang="en-US" sz="2400" dirty="0"/>
              <a:t>廃止</a:t>
            </a:r>
            <a:endParaRPr lang="en-US" altLang="ja-JP" sz="2400" dirty="0"/>
          </a:p>
          <a:p>
            <a:pPr marL="0" indent="0" algn="ctr">
              <a:buFont typeface="Wingdings 3" charset="2"/>
              <a:buNone/>
            </a:pPr>
            <a:endParaRPr lang="ja-JP" altLang="en-US" sz="4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56488" y="6567587"/>
            <a:ext cx="2848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土浦市交通案内 土浦市路線図</a:t>
            </a:r>
            <a:r>
              <a:rPr kumimoji="1" lang="ja-JP" altLang="en-US" sz="1400" dirty="0" smtClean="0"/>
              <a:t>より</a:t>
            </a:r>
            <a:endParaRPr kumimoji="1" lang="ja-JP" altLang="en-US" sz="1400" dirty="0"/>
          </a:p>
        </p:txBody>
      </p:sp>
      <p:sp>
        <p:nvSpPr>
          <p:cNvPr id="3" name="角丸四角形吹き出し 2"/>
          <p:cNvSpPr/>
          <p:nvPr/>
        </p:nvSpPr>
        <p:spPr>
          <a:xfrm>
            <a:off x="4976944" y="2782494"/>
            <a:ext cx="3539972" cy="1680882"/>
          </a:xfrm>
          <a:prstGeom prst="wedgeRoundRectCallout">
            <a:avLst>
              <a:gd name="adj1" fmla="val -119503"/>
              <a:gd name="adj2" fmla="val -48034"/>
              <a:gd name="adj3" fmla="val 16667"/>
            </a:avLst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ysClr val="windowText" lastClr="000000"/>
                </a:solidFill>
              </a:rPr>
              <a:t>新治地区には</a:t>
            </a:r>
            <a:endParaRPr kumimoji="1" lang="en-US" altLang="ja-JP" sz="2800" dirty="0">
              <a:solidFill>
                <a:sysClr val="windowText" lastClr="000000"/>
              </a:solidFill>
            </a:endParaRPr>
          </a:p>
          <a:p>
            <a:pPr algn="ctr"/>
            <a:r>
              <a:rPr kumimoji="1" lang="ja-JP" altLang="en-US" sz="2800" dirty="0">
                <a:solidFill>
                  <a:sysClr val="windowText" lastClr="000000"/>
                </a:solidFill>
              </a:rPr>
              <a:t>大きな交通空白地帯</a:t>
            </a:r>
          </a:p>
        </p:txBody>
      </p:sp>
      <p:graphicFrame>
        <p:nvGraphicFramePr>
          <p:cNvPr id="9" name="コンテンツ プレースホルダー 5" descr="プロセス" title="SmartArt"/>
          <p:cNvGraphicFramePr>
            <a:graphicFrameLocks/>
          </p:cNvGraphicFramePr>
          <p:nvPr>
            <p:extLst/>
          </p:nvPr>
        </p:nvGraphicFramePr>
        <p:xfrm>
          <a:off x="4404220" y="661116"/>
          <a:ext cx="4739780" cy="734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タイトル 1"/>
          <p:cNvSpPr txBox="1">
            <a:spLocks/>
          </p:cNvSpPr>
          <p:nvPr/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solidFill>
                  <a:schemeClr val="bg1"/>
                </a:solidFill>
              </a:rPr>
              <a:t>１．交通</a:t>
            </a:r>
            <a:endParaRPr lang="ja-JP" dirty="0">
              <a:solidFill>
                <a:schemeClr val="bg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 rot="1400869">
            <a:off x="494087" y="1832630"/>
            <a:ext cx="1916081" cy="1242559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62494" y="2017770"/>
            <a:ext cx="3854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■</a:t>
            </a:r>
            <a:r>
              <a:rPr kumimoji="1" lang="ja-JP" altLang="en-US" sz="2800" dirty="0"/>
              <a:t>土浦市内の路線バス</a:t>
            </a:r>
          </a:p>
          <a:p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9305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7300" y="1701426"/>
            <a:ext cx="7886700" cy="2851208"/>
          </a:xfrm>
        </p:spPr>
        <p:txBody>
          <a:bodyPr/>
          <a:lstStyle/>
          <a:p>
            <a:r>
              <a:rPr kumimoji="1" lang="ja-JP" altLang="en-US" dirty="0" smtClean="0"/>
              <a:t>分野別の現状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374633" y="4552634"/>
            <a:ext cx="7886700" cy="1500187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どんな具材があるの？</a:t>
            </a:r>
            <a:endParaRPr kumimoji="1" lang="ja-JP" altLang="en-US" sz="3600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93782" y="2914009"/>
            <a:ext cx="1381495" cy="1509831"/>
            <a:chOff x="238779" y="2377613"/>
            <a:chExt cx="1381495" cy="1509831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174611" y="2441781"/>
              <a:ext cx="1509831" cy="1381495"/>
            </a:xfrm>
            <a:prstGeom prst="rect">
              <a:avLst/>
            </a:prstGeom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339419" y="2901695"/>
              <a:ext cx="11802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STEP2</a:t>
              </a:r>
              <a:endPara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0042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126112" y="160962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2800" dirty="0"/>
              <a:t>■現状</a:t>
            </a:r>
            <a:endParaRPr lang="ja-JP" altLang="en-US" sz="2400" dirty="0"/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887" y="2160092"/>
            <a:ext cx="4318084" cy="3235692"/>
          </a:xfrm>
          <a:prstGeom prst="rect">
            <a:avLst/>
          </a:prstGeom>
        </p:spPr>
      </p:pic>
      <p:pic>
        <p:nvPicPr>
          <p:cNvPr id="24" name="コンテンツ プレースホルダー 2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672" y="2160092"/>
            <a:ext cx="4645215" cy="323569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565421" y="5774466"/>
            <a:ext cx="2578580" cy="10888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kumimoji="1" lang="ja-JP" altLang="en-US" sz="2400" dirty="0"/>
              <a:t>公共交通の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利用者減</a:t>
            </a:r>
            <a:endParaRPr kumimoji="1" lang="en-US" altLang="ja-JP" sz="2400" dirty="0"/>
          </a:p>
        </p:txBody>
      </p:sp>
      <p:sp>
        <p:nvSpPr>
          <p:cNvPr id="9" name="下矢印 8"/>
          <p:cNvSpPr/>
          <p:nvPr/>
        </p:nvSpPr>
        <p:spPr>
          <a:xfrm rot="16200000">
            <a:off x="4950207" y="5633847"/>
            <a:ext cx="724938" cy="137008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672" y="5973355"/>
            <a:ext cx="4081567" cy="6771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・鉄道、路線バスの乗車人員が減少</a:t>
            </a:r>
            <a:endParaRPr kumimoji="1"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(</a:t>
            </a:r>
            <a:r>
              <a:rPr kumimoji="1" lang="ja-JP" altLang="en-US" dirty="0">
                <a:solidFill>
                  <a:schemeClr val="tx1"/>
                </a:solidFill>
              </a:rPr>
              <a:t>キララちゃんバスを除く</a:t>
            </a:r>
            <a:r>
              <a:rPr kumimoji="1" lang="en-US" altLang="ja-JP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1" name="右矢印 20"/>
          <p:cNvSpPr/>
          <p:nvPr/>
        </p:nvSpPr>
        <p:spPr>
          <a:xfrm rot="875868">
            <a:off x="2129754" y="2793157"/>
            <a:ext cx="1413309" cy="373848"/>
          </a:xfrm>
          <a:prstGeom prst="rightArrow">
            <a:avLst>
              <a:gd name="adj1" fmla="val 30746"/>
              <a:gd name="adj2" fmla="val 85884"/>
            </a:avLst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右矢印 21"/>
          <p:cNvSpPr/>
          <p:nvPr/>
        </p:nvSpPr>
        <p:spPr>
          <a:xfrm rot="439394">
            <a:off x="6508164" y="2616045"/>
            <a:ext cx="1413309" cy="373848"/>
          </a:xfrm>
          <a:prstGeom prst="rightArrow">
            <a:avLst>
              <a:gd name="adj1" fmla="val 30746"/>
              <a:gd name="adj2" fmla="val 85884"/>
            </a:avLst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13" name="コンテンツ プレースホルダー 5" descr="プロセス" title="SmartArt"/>
          <p:cNvGraphicFramePr>
            <a:graphicFrameLocks/>
          </p:cNvGraphicFramePr>
          <p:nvPr>
            <p:extLst/>
          </p:nvPr>
        </p:nvGraphicFramePr>
        <p:xfrm>
          <a:off x="4404220" y="661116"/>
          <a:ext cx="4739780" cy="734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タイトル 1"/>
          <p:cNvSpPr txBox="1">
            <a:spLocks/>
          </p:cNvSpPr>
          <p:nvPr/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solidFill>
                  <a:schemeClr val="bg1"/>
                </a:solidFill>
              </a:rPr>
              <a:t>１．交通</a:t>
            </a:r>
            <a:endParaRPr lang="ja-JP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09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21" grpId="0" animBg="1"/>
      <p:bldP spid="2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ネットワーク構築</a:t>
            </a:r>
          </a:p>
        </p:txBody>
      </p:sp>
      <p:cxnSp>
        <p:nvCxnSpPr>
          <p:cNvPr id="29" name="直線コネクタ 28"/>
          <p:cNvCxnSpPr>
            <a:stCxn id="48" idx="5"/>
            <a:endCxn id="49" idx="3"/>
          </p:cNvCxnSpPr>
          <p:nvPr/>
        </p:nvCxnSpPr>
        <p:spPr>
          <a:xfrm>
            <a:off x="3180613" y="2699201"/>
            <a:ext cx="1537588" cy="222935"/>
          </a:xfrm>
          <a:prstGeom prst="line">
            <a:avLst/>
          </a:prstGeom>
          <a:ln>
            <a:solidFill>
              <a:schemeClr val="dk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コネクタ 30"/>
          <p:cNvCxnSpPr>
            <a:stCxn id="48" idx="5"/>
            <a:endCxn id="54" idx="5"/>
          </p:cNvCxnSpPr>
          <p:nvPr/>
        </p:nvCxnSpPr>
        <p:spPr>
          <a:xfrm flipH="1">
            <a:off x="1788453" y="2699201"/>
            <a:ext cx="1392160" cy="906815"/>
          </a:xfrm>
          <a:prstGeom prst="line">
            <a:avLst/>
          </a:prstGeom>
          <a:ln>
            <a:solidFill>
              <a:schemeClr val="dk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34"/>
          <p:cNvCxnSpPr>
            <a:stCxn id="54" idx="5"/>
            <a:endCxn id="53" idx="6"/>
          </p:cNvCxnSpPr>
          <p:nvPr/>
        </p:nvCxnSpPr>
        <p:spPr>
          <a:xfrm flipH="1">
            <a:off x="1724866" y="3606016"/>
            <a:ext cx="63587" cy="1272968"/>
          </a:xfrm>
          <a:prstGeom prst="line">
            <a:avLst/>
          </a:prstGeom>
          <a:ln>
            <a:solidFill>
              <a:schemeClr val="dk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コネクタ 44"/>
          <p:cNvCxnSpPr>
            <a:stCxn id="49" idx="3"/>
            <a:endCxn id="55" idx="2"/>
          </p:cNvCxnSpPr>
          <p:nvPr/>
        </p:nvCxnSpPr>
        <p:spPr>
          <a:xfrm>
            <a:off x="4718201" y="2922136"/>
            <a:ext cx="1029679" cy="1054885"/>
          </a:xfrm>
          <a:prstGeom prst="line">
            <a:avLst/>
          </a:prstGeom>
          <a:ln>
            <a:solidFill>
              <a:schemeClr val="dk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線コネクタ 46"/>
          <p:cNvCxnSpPr>
            <a:stCxn id="55" idx="2"/>
            <a:endCxn id="50" idx="1"/>
          </p:cNvCxnSpPr>
          <p:nvPr/>
        </p:nvCxnSpPr>
        <p:spPr>
          <a:xfrm flipH="1">
            <a:off x="4938996" y="3977021"/>
            <a:ext cx="808884" cy="1652555"/>
          </a:xfrm>
          <a:prstGeom prst="line">
            <a:avLst/>
          </a:prstGeom>
          <a:ln>
            <a:solidFill>
              <a:schemeClr val="dk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直線コネクタ 71"/>
          <p:cNvCxnSpPr>
            <a:stCxn id="53" idx="6"/>
            <a:endCxn id="52" idx="0"/>
          </p:cNvCxnSpPr>
          <p:nvPr/>
        </p:nvCxnSpPr>
        <p:spPr>
          <a:xfrm>
            <a:off x="1724866" y="4878984"/>
            <a:ext cx="1063742" cy="568229"/>
          </a:xfrm>
          <a:prstGeom prst="line">
            <a:avLst/>
          </a:prstGeom>
          <a:ln>
            <a:solidFill>
              <a:schemeClr val="dk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線コネクタ 73"/>
          <p:cNvCxnSpPr>
            <a:stCxn id="52" idx="0"/>
            <a:endCxn id="50" idx="1"/>
          </p:cNvCxnSpPr>
          <p:nvPr/>
        </p:nvCxnSpPr>
        <p:spPr>
          <a:xfrm>
            <a:off x="2788608" y="5447213"/>
            <a:ext cx="2150388" cy="182363"/>
          </a:xfrm>
          <a:prstGeom prst="line">
            <a:avLst/>
          </a:prstGeom>
          <a:ln>
            <a:solidFill>
              <a:schemeClr val="dk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>
            <a:stCxn id="48" idx="5"/>
            <a:endCxn id="53" idx="6"/>
          </p:cNvCxnSpPr>
          <p:nvPr/>
        </p:nvCxnSpPr>
        <p:spPr>
          <a:xfrm flipH="1">
            <a:off x="1724866" y="2699201"/>
            <a:ext cx="1455747" cy="2179783"/>
          </a:xfrm>
          <a:prstGeom prst="line">
            <a:avLst/>
          </a:prstGeom>
          <a:ln>
            <a:solidFill>
              <a:schemeClr val="dk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>
            <a:stCxn id="53" idx="6"/>
            <a:endCxn id="49" idx="3"/>
          </p:cNvCxnSpPr>
          <p:nvPr/>
        </p:nvCxnSpPr>
        <p:spPr>
          <a:xfrm flipV="1">
            <a:off x="1724866" y="2922136"/>
            <a:ext cx="2993335" cy="1956848"/>
          </a:xfrm>
          <a:prstGeom prst="line">
            <a:avLst/>
          </a:prstGeom>
          <a:ln>
            <a:solidFill>
              <a:schemeClr val="dk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>
            <a:stCxn id="53" idx="6"/>
            <a:endCxn id="50" idx="1"/>
          </p:cNvCxnSpPr>
          <p:nvPr/>
        </p:nvCxnSpPr>
        <p:spPr>
          <a:xfrm>
            <a:off x="1724866" y="4878984"/>
            <a:ext cx="3214130" cy="750592"/>
          </a:xfrm>
          <a:prstGeom prst="line">
            <a:avLst/>
          </a:prstGeom>
          <a:ln>
            <a:solidFill>
              <a:schemeClr val="dk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0" name="テキスト ボックス 179"/>
          <p:cNvSpPr txBox="1"/>
          <p:nvPr/>
        </p:nvSpPr>
        <p:spPr>
          <a:xfrm>
            <a:off x="6565421" y="5774466"/>
            <a:ext cx="2578579" cy="10888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kumimoji="1" lang="ja-JP" altLang="en-US" sz="2400" dirty="0"/>
              <a:t>分野を超えた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ネットワークの構築</a:t>
            </a:r>
            <a:endParaRPr kumimoji="1" lang="en-US" altLang="ja-JP" sz="2400" dirty="0"/>
          </a:p>
        </p:txBody>
      </p:sp>
      <p:cxnSp>
        <p:nvCxnSpPr>
          <p:cNvPr id="379" name="直線コネクタ 378"/>
          <p:cNvCxnSpPr>
            <a:stCxn id="52" idx="0"/>
            <a:endCxn id="55" idx="2"/>
          </p:cNvCxnSpPr>
          <p:nvPr/>
        </p:nvCxnSpPr>
        <p:spPr>
          <a:xfrm flipV="1">
            <a:off x="2788608" y="3977021"/>
            <a:ext cx="2959272" cy="1470192"/>
          </a:xfrm>
          <a:prstGeom prst="line">
            <a:avLst/>
          </a:prstGeom>
          <a:ln>
            <a:solidFill>
              <a:schemeClr val="dk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直線コネクタ 155"/>
          <p:cNvCxnSpPr>
            <a:stCxn id="49" idx="3"/>
            <a:endCxn id="52" idx="0"/>
          </p:cNvCxnSpPr>
          <p:nvPr/>
        </p:nvCxnSpPr>
        <p:spPr>
          <a:xfrm flipH="1">
            <a:off x="2788608" y="2922136"/>
            <a:ext cx="1929593" cy="2525077"/>
          </a:xfrm>
          <a:prstGeom prst="line">
            <a:avLst/>
          </a:prstGeom>
          <a:ln>
            <a:solidFill>
              <a:schemeClr val="dk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直線コネクタ 158"/>
          <p:cNvCxnSpPr>
            <a:stCxn id="49" idx="3"/>
            <a:endCxn id="50" idx="1"/>
          </p:cNvCxnSpPr>
          <p:nvPr/>
        </p:nvCxnSpPr>
        <p:spPr>
          <a:xfrm>
            <a:off x="4718201" y="2922136"/>
            <a:ext cx="220795" cy="2707440"/>
          </a:xfrm>
          <a:prstGeom prst="line">
            <a:avLst/>
          </a:prstGeom>
          <a:ln>
            <a:solidFill>
              <a:schemeClr val="dk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直線コネクタ 161"/>
          <p:cNvCxnSpPr>
            <a:stCxn id="48" idx="5"/>
            <a:endCxn id="50" idx="1"/>
          </p:cNvCxnSpPr>
          <p:nvPr/>
        </p:nvCxnSpPr>
        <p:spPr>
          <a:xfrm>
            <a:off x="3180613" y="2699201"/>
            <a:ext cx="1758383" cy="2930375"/>
          </a:xfrm>
          <a:prstGeom prst="line">
            <a:avLst/>
          </a:prstGeom>
          <a:ln>
            <a:solidFill>
              <a:schemeClr val="dk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直線コネクタ 164"/>
          <p:cNvCxnSpPr>
            <a:stCxn id="54" idx="5"/>
            <a:endCxn id="50" idx="1"/>
          </p:cNvCxnSpPr>
          <p:nvPr/>
        </p:nvCxnSpPr>
        <p:spPr>
          <a:xfrm>
            <a:off x="1788453" y="3606016"/>
            <a:ext cx="3150543" cy="2023560"/>
          </a:xfrm>
          <a:prstGeom prst="line">
            <a:avLst/>
          </a:prstGeom>
          <a:ln>
            <a:solidFill>
              <a:schemeClr val="dk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6" name="コンテンツ プレースホルダー 5" descr="プロセス" title="Smart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1161854"/>
              </p:ext>
            </p:extLst>
          </p:nvPr>
        </p:nvGraphicFramePr>
        <p:xfrm>
          <a:off x="4404220" y="661116"/>
          <a:ext cx="4739780" cy="734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スライド番号プレースホルダー 4"/>
          <p:cNvSpPr>
            <a:spLocks noGrp="1"/>
          </p:cNvSpPr>
          <p:nvPr>
            <p:ph type="sldNum" sz="quarter" idx="4294967295"/>
          </p:nvPr>
        </p:nvSpPr>
        <p:spPr>
          <a:xfrm>
            <a:off x="6906204" y="181796"/>
            <a:ext cx="2057400" cy="365125"/>
          </a:xfrm>
          <a:prstGeom prst="rect">
            <a:avLst/>
          </a:prstGeom>
        </p:spPr>
        <p:txBody>
          <a:bodyPr/>
          <a:lstStyle/>
          <a:p>
            <a:fld id="{A7F8E3F6-DE14-48B2-B2BC-6FABA9630FB8}" type="slidenum">
              <a:rPr lang="en-US" altLang="ja-JP" smtClean="0"/>
              <a:t>61</a:t>
            </a:fld>
            <a:endParaRPr kumimoji="1" lang="ja-JP" altLang="en-US"/>
          </a:p>
        </p:txBody>
      </p:sp>
      <p:sp>
        <p:nvSpPr>
          <p:cNvPr id="48" name="楕円 47"/>
          <p:cNvSpPr/>
          <p:nvPr/>
        </p:nvSpPr>
        <p:spPr>
          <a:xfrm>
            <a:off x="2065806" y="1636314"/>
            <a:ext cx="1306078" cy="124524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kumimoji="1" lang="ja-JP" altLang="en-US" sz="4000" dirty="0"/>
              <a:t>交通</a:t>
            </a:r>
          </a:p>
        </p:txBody>
      </p:sp>
      <p:sp>
        <p:nvSpPr>
          <p:cNvPr id="49" name="楕円 48"/>
          <p:cNvSpPr/>
          <p:nvPr/>
        </p:nvSpPr>
        <p:spPr>
          <a:xfrm>
            <a:off x="4526930" y="1859249"/>
            <a:ext cx="1306078" cy="124524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kumimoji="1" lang="ja-JP" altLang="en-US" sz="4000" dirty="0"/>
              <a:t>商業</a:t>
            </a:r>
          </a:p>
        </p:txBody>
      </p:sp>
      <p:sp>
        <p:nvSpPr>
          <p:cNvPr id="50" name="楕円 49"/>
          <p:cNvSpPr/>
          <p:nvPr/>
        </p:nvSpPr>
        <p:spPr>
          <a:xfrm>
            <a:off x="4747725" y="5447214"/>
            <a:ext cx="1306078" cy="124524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kumimoji="1" lang="ja-JP" altLang="en-US" sz="4000" dirty="0"/>
              <a:t>工業</a:t>
            </a:r>
          </a:p>
        </p:txBody>
      </p:sp>
      <p:sp>
        <p:nvSpPr>
          <p:cNvPr id="52" name="楕円 51"/>
          <p:cNvSpPr/>
          <p:nvPr/>
        </p:nvSpPr>
        <p:spPr>
          <a:xfrm>
            <a:off x="2135569" y="5447213"/>
            <a:ext cx="1306078" cy="124524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kumimoji="1" lang="ja-JP" altLang="en-US" sz="4000" dirty="0"/>
              <a:t>農業</a:t>
            </a:r>
          </a:p>
        </p:txBody>
      </p:sp>
      <p:sp>
        <p:nvSpPr>
          <p:cNvPr id="53" name="楕円 52"/>
          <p:cNvSpPr/>
          <p:nvPr/>
        </p:nvSpPr>
        <p:spPr>
          <a:xfrm>
            <a:off x="418788" y="4256359"/>
            <a:ext cx="1306078" cy="124524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kumimoji="1" lang="ja-JP" altLang="en-US" sz="4000" dirty="0"/>
              <a:t>治安</a:t>
            </a:r>
          </a:p>
        </p:txBody>
      </p:sp>
      <p:sp>
        <p:nvSpPr>
          <p:cNvPr id="54" name="楕円 53"/>
          <p:cNvSpPr/>
          <p:nvPr/>
        </p:nvSpPr>
        <p:spPr>
          <a:xfrm>
            <a:off x="673646" y="2543129"/>
            <a:ext cx="1306078" cy="1245249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kumimoji="1" lang="ja-JP" altLang="en-US" sz="4000" dirty="0"/>
              <a:t>医療</a:t>
            </a:r>
          </a:p>
        </p:txBody>
      </p:sp>
      <p:sp>
        <p:nvSpPr>
          <p:cNvPr id="55" name="楕円 54"/>
          <p:cNvSpPr/>
          <p:nvPr/>
        </p:nvSpPr>
        <p:spPr>
          <a:xfrm>
            <a:off x="5747880" y="3354396"/>
            <a:ext cx="1306078" cy="1245249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kumimoji="1" lang="ja-JP" altLang="en-US" sz="4000" dirty="0"/>
              <a:t>自然</a:t>
            </a:r>
          </a:p>
        </p:txBody>
      </p:sp>
    </p:spTree>
    <p:extLst>
      <p:ext uri="{BB962C8B-B14F-4D97-AF65-F5344CB8AC3E}">
        <p14:creationId xmlns:p14="http://schemas.microsoft.com/office/powerpoint/2010/main" val="245289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7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7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7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 txBox="1">
            <a:spLocks/>
          </p:cNvSpPr>
          <p:nvPr/>
        </p:nvSpPr>
        <p:spPr>
          <a:xfrm>
            <a:off x="1391881" y="290181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solidFill>
                  <a:schemeClr val="bg1"/>
                </a:solidFill>
              </a:rPr>
              <a:t>つまり・・・</a:t>
            </a:r>
            <a:endParaRPr lang="ja-JP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10386" y="-66701"/>
            <a:ext cx="1381495" cy="1509831"/>
            <a:chOff x="238779" y="2377613"/>
            <a:chExt cx="1381495" cy="1509831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174611" y="2441781"/>
              <a:ext cx="1509831" cy="1381495"/>
            </a:xfrm>
            <a:prstGeom prst="rect">
              <a:avLst/>
            </a:prstGeom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339419" y="2901695"/>
              <a:ext cx="11802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STEP3</a:t>
              </a:r>
              <a:endPara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>
            <a:off x="1" y="5774466"/>
            <a:ext cx="9144002" cy="108884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具材をそのまま入れて煮ているだけ！！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141" y="1394578"/>
            <a:ext cx="4766582" cy="4224008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0" y="1298659"/>
            <a:ext cx="1043390" cy="104339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6" y="2121323"/>
            <a:ext cx="1485094" cy="1485094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44" y="3256104"/>
            <a:ext cx="1367402" cy="1367402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45" y="4537739"/>
            <a:ext cx="1183166" cy="1111939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144" y="1394578"/>
            <a:ext cx="1299358" cy="1221913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078" y="2468656"/>
            <a:ext cx="1635467" cy="1090311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447" y="2958861"/>
            <a:ext cx="1607616" cy="1607616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396" y="4336301"/>
            <a:ext cx="1233564" cy="123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26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2.22222E-6 C 0.00643 0.00023 0.01303 0.00023 0.01945 0.00116 C 0.02275 0.00162 0.02553 0.00301 0.0283 0.00416 C 0.04063 0.00833 0.03073 0.00509 0.0408 0.00995 C 0.04323 0.01088 0.04584 0.01134 0.04809 0.0125 C 0.05053 0.01389 0.05243 0.01574 0.05504 0.0169 C 0.05799 0.01828 0.06112 0.01875 0.06424 0.01991 C 0.06789 0.02106 0.07136 0.02245 0.07483 0.02407 C 0.07848 0.02569 0.08195 0.02801 0.08559 0.02986 C 0.09375 0.03356 0.10226 0.03727 0.11059 0.04097 L 0.12848 0.04977 C 0.13125 0.05046 0.13473 0.05092 0.13733 0.05231 C 0.14445 0.05625 0.15 0.06157 0.15695 0.06528 C 0.15868 0.0662 0.16042 0.06713 0.16233 0.06805 C 0.16476 0.06944 0.16702 0.07106 0.16962 0.07222 C 0.17171 0.07338 0.17448 0.07384 0.17657 0.07523 C 0.17917 0.07685 0.18125 0.07916 0.18368 0.08078 C 0.18542 0.08194 0.1875 0.08264 0.18907 0.08379 C 0.19237 0.08588 0.19514 0.08866 0.19792 0.09074 C 0.19983 0.09236 0.20209 0.09352 0.20348 0.09514 C 0.20469 0.09653 0.20539 0.09815 0.20712 0.09953 C 0.21146 0.10324 0.21771 0.10625 0.22136 0.11088 C 0.22535 0.11597 0.22934 0.12129 0.23386 0.12639 C 0.23594 0.12893 0.23889 0.13102 0.24098 0.13356 C 0.25886 0.15509 0.23855 0.13287 0.2533 0.15208 C 0.25608 0.15555 0.25955 0.15856 0.26233 0.16203 C 0.26493 0.16528 0.2665 0.16852 0.26771 0.17199 C 0.26823 0.17384 0.26875 0.17569 0.26945 0.17778 C 0.27049 0.18055 0.27188 0.18333 0.27309 0.18634 C 0.275 0.19097 0.27483 0.18889 0.27483 0.19213 " pathEditMode="relative" rAng="0" ptsTypes="AAAAAAAAAAAAAAA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33" y="96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-2.77778E-6 -2.59259E-6 C 0.00486 0.00185 0.01042 0.00371 0.01528 0.00625 C 0.01754 0.00718 0.01841 0.00949 0.02101 0.00996 C 0.02587 0.01135 0.03143 0.01088 0.03663 0.01135 C 0.04115 0.01181 0.04549 0.01204 0.05018 0.0125 C 0.06736 0.01435 0.05278 0.01343 0.07518 0.01644 L 0.0849 0.01783 C 0.11823 0.02709 0.08247 0.01783 0.10816 0.02269 C 0.11059 0.02315 0.11979 0.02616 0.12361 0.02662 C 0.12813 0.02732 0.13264 0.02732 0.13716 0.02801 C 0.14045 0.02824 0.14358 0.02871 0.14688 0.02917 C 0.14948 0.02986 0.15191 0.03102 0.15452 0.03172 C 0.15782 0.03241 0.16129 0.03218 0.16424 0.0331 C 0.16719 0.0338 0.1691 0.03565 0.17188 0.03681 C 0.17361 0.0375 0.17604 0.0375 0.17778 0.03797 C 0.19896 0.04584 0.18091 0.04028 0.19705 0.04722 C 0.19966 0.04815 0.20243 0.04861 0.20486 0.04954 C 0.20712 0.0507 0.20834 0.05255 0.21059 0.05347 C 0.21493 0.05556 0.21962 0.05625 0.22396 0.05718 C 0.23351 0.06366 0.22136 0.05602 0.23351 0.06111 C 0.23525 0.06158 0.23629 0.06273 0.2375 0.06366 C 0.23959 0.06482 0.24896 0.06991 0.25295 0.0713 C 0.25521 0.07176 0.25695 0.07222 0.25886 0.07269 C 0.26129 0.07385 0.26389 0.07523 0.26632 0.07639 C 0.2717 0.07871 0.27448 0.07894 0.28004 0.08033 C 0.28837 0.08565 0.27865 0.07986 0.29375 0.08519 C 0.29775 0.08681 0.30052 0.08935 0.30556 0.09051 C 0.31823 0.09329 0.3132 0.09167 0.32049 0.09445 " pathEditMode="relative" rAng="0" ptsTypes="AAAAAAAAAAAAAAAAAAAAAAAAAAA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4" y="472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718 L 3.33333E-6 -0.00718 C 0.00468 -0.00695 0.00972 -0.00695 0.01441 -0.00672 C 0.02066 -0.00672 0.02621 -0.00625 0.03246 -0.00602 L 0.19583 -0.00649 C 0.1993 -0.00649 0.20225 -0.00695 0.20573 -0.00718 L 0.22048 -0.00741 C 0.22257 -0.00764 0.22465 -0.00787 0.22691 -0.00811 C 0.23125 -0.00834 0.23576 -0.00857 0.23993 -0.00857 C 0.24826 -0.00903 0.25503 -0.00926 0.26284 -0.01019 C 0.26562 -0.01065 0.26857 -0.01088 0.27118 -0.01135 C 0.27882 -0.01227 0.26909 -0.01158 0.27916 -0.01227 C 0.28333 -0.01297 0.2809 -0.01274 0.28593 -0.01274 " pathEditMode="relative" rAng="0" ptsTypes="AAAAAAAAAAA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8" y="-2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2.22222E-6 0.00023 C 0.02309 -0.00069 0.04653 -0.00023 0.06962 -0.00185 C 0.07222 -0.00208 0.07378 -0.00416 0.07621 -0.00532 C 0.07812 -0.00602 0.08055 -0.00625 0.08264 -0.00694 C 0.08264 -0.00671 0.09496 -0.01111 0.09722 -0.01203 C 0.09896 -0.01273 0.10035 -0.01319 0.10225 -0.01389 C 0.10642 -0.01481 0.11076 -0.01574 0.1151 -0.0169 C 0.11996 -0.01875 0.12482 -0.02106 0.12969 -0.02222 C 0.13246 -0.02268 0.13524 -0.02291 0.13785 -0.02384 C 0.14149 -0.025 0.1467 -0.02778 0.15087 -0.0287 C 0.15416 -0.02963 0.15746 -0.02986 0.16059 -0.03055 C 0.16354 -0.03264 0.17135 -0.03819 0.17361 -0.03912 C 0.17778 -0.04051 0.18663 -0.04236 0.18663 -0.04213 C 0.18871 -0.04352 0.1908 -0.04467 0.19305 -0.04583 C 0.19635 -0.04699 0.19982 -0.04745 0.20295 -0.04907 C 0.20486 -0.05023 0.20573 -0.05301 0.20764 -0.05416 C 0.21024 -0.05578 0.21319 -0.05648 0.21562 -0.05764 L 0.22396 -0.0662 C 0.22569 -0.06782 0.22743 -0.06921 0.22864 -0.07106 C 0.22986 -0.07268 0.23055 -0.07477 0.23194 -0.07615 C 0.24045 -0.0831 0.23437 -0.07268 0.23871 -0.08102 " pathEditMode="relative" rAng="0" ptsTypes="AAAAAAAAAAAAAAAAAAAA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-405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1.66667E-6 -1.11111E-6 C -0.04514 0.00093 -0.0901 0.00116 -0.13507 0.00324 C -0.13906 0.00347 -0.14496 0.01019 -0.14809 0.01181 C -0.15 0.01296 -0.15226 0.01296 -0.15434 0.01343 C -0.1559 0.01412 -0.15764 0.01458 -0.1592 0.01528 C -0.16302 0.0169 -0.16666 0.01852 -0.17048 0.02037 C -0.17378 0.02199 -0.17673 0.02431 -0.18003 0.02546 C -0.18264 0.02662 -0.18541 0.02662 -0.18802 0.02732 C -0.20521 0.03658 -0.17951 0.02338 -0.20746 0.03426 C -0.2092 0.03472 -0.21059 0.03681 -0.21215 0.0375 C -0.22014 0.04167 -0.22604 0.04213 -0.23472 0.0463 C -0.24896 0.05278 -0.24201 0.05 -0.25555 0.05463 C -0.26753 0.06759 -0.25625 0.05695 -0.2684 0.06505 C -0.27951 0.07245 -0.26996 0.06898 -0.28125 0.07199 C -0.28229 0.07361 -0.28298 0.0757 -0.28455 0.07708 C -0.28576 0.07847 -0.28785 0.07917 -0.28923 0.08056 C -0.29097 0.08195 -0.29236 0.08403 -0.2941 0.08565 C -0.29548 0.08681 -0.29757 0.08773 -0.29896 0.08912 C -0.3184 0.10695 -0.29323 0.08611 -0.3118 0.10116 C -0.31562 0.10718 -0.31805 0.11181 -0.32465 0.11667 C -0.32621 0.11783 -0.32795 0.11852 -0.32951 0.12014 C -0.33351 0.12361 -0.33698 0.12801 -0.34062 0.13195 L -0.34392 0.13542 C -0.35 0.14167 -0.34635 0.1375 -0.35364 0.14908 L -0.35677 0.1544 C -0.36007 0.16875 -0.35607 0.15463 -0.36163 0.16644 C -0.36232 0.16783 -0.3625 0.16991 -0.36319 0.1713 C -0.36493 0.175 -0.36944 0.18195 -0.36944 0.18218 " pathEditMode="relative" rAng="0" ptsTypes="AAAAAAAAAAAAAAAAAAAAAAAAAAA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2" y="909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85185E-6 L -1.11111E-6 0.00023 C -0.06753 -0.00741 -0.03871 -0.00509 -0.17535 -1.85185E-6 C -0.17864 0.00023 -0.1816 0.00278 -0.18472 0.00417 C -0.19792 0.00996 -0.1908 0.00718 -0.20625 0.01227 C -0.21719 0.02338 -0.20729 0.01482 -0.22309 0.02269 C -0.22535 0.02361 -0.22708 0.02546 -0.22934 0.02662 C -0.23646 0.03056 -0.23941 0.03033 -0.24618 0.03496 C -0.24792 0.03611 -0.24913 0.03773 -0.25087 0.03912 C -0.25278 0.04051 -0.25486 0.04167 -0.25694 0.04306 C -0.26476 0.05347 -0.25347 0.03935 -0.26927 0.05347 C -0.28802 0.07014 -0.25885 0.04954 -0.28003 0.06366 C -0.28108 0.06505 -0.28194 0.06667 -0.28316 0.06783 C -0.28611 0.07084 -0.28923 0.07315 -0.29236 0.07593 L -0.29687 0.08009 L -0.30156 0.08426 L -0.30608 0.08843 " pathEditMode="relative" rAng="0" ptsTypes="AAAAAAAAAAAAAAA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13" y="416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-2.77778E-7 0.00023 C -0.04531 -0.0044 -0.02795 -0.00139 -0.05243 -0.00602 L -0.25399 -0.00208 C -0.25677 -0.00185 -0.26996 0.00046 -0.27413 0.00208 C -0.27674 0.00301 -0.27917 0.00509 -0.28177 0.00625 C -0.29201 0.01042 -0.29462 0.01042 -0.30486 0.01227 C -0.30642 0.01296 -0.30781 0.01389 -0.30937 0.01435 C -0.31996 0.01783 -0.31406 0.01435 -0.32014 0.01852 " pathEditMode="relative" rAng="0" ptsTypes="AAAAAAA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7" y="62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0672 L -2.22222E-6 0.00695 C -0.02291 0.0213 -0.01284 0.01829 -0.02899 0.02107 C -0.03229 0.02269 -0.03559 0.025 -0.03906 0.02616 C -0.04462 0.02778 -0.07083 0.02917 -0.0717 0.0294 C -0.1033 0.03449 -0.0842 0.03218 -0.14948 0.02778 C -0.15364 0.02732 -0.16649 0.01968 -0.16701 0.01968 L -0.17448 0.01806 C -0.17569 0.0169 -0.17691 0.01551 -0.1783 0.01482 C -0.18559 0.01065 -0.18715 0.0132 -0.19323 0.00509 C -0.20399 -0.00856 -0.18923 0.00996 -0.20208 -0.0044 C -0.2118 -0.01551 -0.20243 -0.00671 -0.21215 -0.01574 C -0.225 -0.02754 -0.20312 -0.00694 -0.22222 -0.02384 C -0.22552 -0.02708 -0.22882 -0.03032 -0.23229 -0.03356 C -0.23385 -0.03518 -0.23541 -0.0368 -0.23715 -0.03819 C -0.23975 -0.04051 -0.24236 -0.04236 -0.24462 -0.04467 C -0.25069 -0.05069 -0.24774 -0.04884 -0.25347 -0.05116 C -0.25955 -0.05903 -0.25191 -0.04953 -0.25989 -0.05764 C -0.26076 -0.05856 -0.26215 -0.06065 -0.26215 -0.06065 " pathEditMode="relative" rAng="0" ptsTypes="AAAAAAAAAAAAAAAAAAA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8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ネットワーク</a:t>
            </a:r>
            <a:r>
              <a:rPr lang="ja-JP" altLang="en-US" dirty="0">
                <a:solidFill>
                  <a:schemeClr val="bg1"/>
                </a:solidFill>
              </a:rPr>
              <a:t>構築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/>
          <p:cNvSpPr txBox="1">
            <a:spLocks/>
          </p:cNvSpPr>
          <p:nvPr/>
        </p:nvSpPr>
        <p:spPr>
          <a:xfrm>
            <a:off x="648244" y="1946189"/>
            <a:ext cx="7396656" cy="462381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00432" y="1880287"/>
            <a:ext cx="4220640" cy="491941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ja-JP" altLang="ja-JP" kern="100" dirty="0">
                <a:latin typeface="+mj-ea"/>
                <a:cs typeface="Times New Roman" panose="02020603050405020304" pitchFamily="18" charset="0"/>
              </a:rPr>
              <a:t>バス路線の見直しなど</a:t>
            </a:r>
            <a:endParaRPr lang="en-US" altLang="ja-JP" kern="100" dirty="0">
              <a:latin typeface="+mj-ea"/>
              <a:cs typeface="Times New Roman" panose="02020603050405020304" pitchFamily="18" charset="0"/>
            </a:endParaRPr>
          </a:p>
          <a:p>
            <a:pPr lvl="1" algn="just"/>
            <a:r>
              <a:rPr lang="ja-JP" altLang="ja-JP" sz="2000" kern="100" dirty="0">
                <a:latin typeface="+mj-ea"/>
                <a:cs typeface="Times New Roman" panose="02020603050405020304" pitchFamily="18" charset="0"/>
              </a:rPr>
              <a:t>（</a:t>
            </a:r>
            <a:r>
              <a:rPr lang="ja-JP" altLang="ja-JP" sz="2000" kern="100" dirty="0">
                <a:solidFill>
                  <a:schemeClr val="accent2">
                    <a:lumMod val="75000"/>
                  </a:schemeClr>
                </a:solidFill>
                <a:latin typeface="+mj-ea"/>
                <a:cs typeface="Times New Roman" panose="02020603050405020304" pitchFamily="18" charset="0"/>
              </a:rPr>
              <a:t>交通ネットワーク</a:t>
            </a:r>
            <a:r>
              <a:rPr lang="ja-JP" altLang="ja-JP" sz="2000" kern="100" dirty="0">
                <a:latin typeface="+mj-ea"/>
                <a:cs typeface="Times New Roman" panose="02020603050405020304" pitchFamily="18" charset="0"/>
              </a:rPr>
              <a:t>）</a:t>
            </a:r>
          </a:p>
          <a:p>
            <a:r>
              <a:rPr lang="ja-JP" altLang="ja-JP" kern="100" dirty="0">
                <a:latin typeface="+mj-ea"/>
                <a:cs typeface="Times New Roman" panose="02020603050405020304" pitchFamily="18" charset="0"/>
              </a:rPr>
              <a:t>郊外大型商業施設と</a:t>
            </a:r>
            <a:r>
              <a:rPr lang="ja-JP" altLang="en-US" kern="100" dirty="0">
                <a:latin typeface="+mj-ea"/>
                <a:cs typeface="Times New Roman" panose="02020603050405020304" pitchFamily="18" charset="0"/>
              </a:rPr>
              <a:t>　　　　　　　　　　</a:t>
            </a:r>
            <a:r>
              <a:rPr lang="ja-JP" altLang="ja-JP" kern="100" dirty="0">
                <a:latin typeface="+mj-ea"/>
                <a:cs typeface="Times New Roman" panose="02020603050405020304" pitchFamily="18" charset="0"/>
              </a:rPr>
              <a:t>中心商店街との協力</a:t>
            </a:r>
            <a:endParaRPr lang="en-US" altLang="ja-JP" kern="100" dirty="0">
              <a:latin typeface="+mj-ea"/>
              <a:cs typeface="Times New Roman" panose="02020603050405020304" pitchFamily="18" charset="0"/>
            </a:endParaRPr>
          </a:p>
          <a:p>
            <a:pPr lvl="1" algn="just"/>
            <a:r>
              <a:rPr lang="ja-JP" altLang="ja-JP" sz="2000" kern="100" dirty="0">
                <a:latin typeface="+mj-ea"/>
                <a:cs typeface="Times New Roman" panose="02020603050405020304" pitchFamily="18" charset="0"/>
              </a:rPr>
              <a:t>（</a:t>
            </a:r>
            <a:r>
              <a:rPr lang="ja-JP" altLang="ja-JP" sz="2000" kern="100" dirty="0">
                <a:solidFill>
                  <a:schemeClr val="accent5">
                    <a:lumMod val="75000"/>
                  </a:schemeClr>
                </a:solidFill>
                <a:latin typeface="+mj-ea"/>
                <a:cs typeface="Times New Roman" panose="02020603050405020304" pitchFamily="18" charset="0"/>
              </a:rPr>
              <a:t>商業ネットワーク</a:t>
            </a:r>
            <a:r>
              <a:rPr lang="ja-JP" altLang="ja-JP" sz="2000" kern="100" dirty="0">
                <a:latin typeface="+mj-ea"/>
                <a:cs typeface="Times New Roman" panose="02020603050405020304" pitchFamily="18" charset="0"/>
              </a:rPr>
              <a:t>）</a:t>
            </a:r>
          </a:p>
          <a:p>
            <a:pPr algn="just"/>
            <a:r>
              <a:rPr lang="ja-JP" altLang="ja-JP" kern="100" dirty="0">
                <a:latin typeface="+mj-ea"/>
                <a:cs typeface="Times New Roman" panose="02020603050405020304" pitchFamily="18" charset="0"/>
              </a:rPr>
              <a:t>自転車盗難などの防犯面対策</a:t>
            </a:r>
            <a:endParaRPr lang="en-US" altLang="ja-JP" kern="100" dirty="0">
              <a:latin typeface="+mj-ea"/>
              <a:cs typeface="Times New Roman" panose="02020603050405020304" pitchFamily="18" charset="0"/>
            </a:endParaRPr>
          </a:p>
          <a:p>
            <a:pPr algn="just"/>
            <a:r>
              <a:rPr lang="ja-JP" altLang="ja-JP" kern="100" dirty="0">
                <a:latin typeface="+mj-ea"/>
                <a:cs typeface="Times New Roman" panose="02020603050405020304" pitchFamily="18" charset="0"/>
              </a:rPr>
              <a:t>効果的なパトロール団体の働き</a:t>
            </a:r>
            <a:endParaRPr lang="en-US" altLang="ja-JP" kern="100" dirty="0">
              <a:latin typeface="+mj-ea"/>
              <a:cs typeface="Times New Roman" panose="02020603050405020304" pitchFamily="18" charset="0"/>
            </a:endParaRPr>
          </a:p>
          <a:p>
            <a:pPr lvl="1" algn="just"/>
            <a:r>
              <a:rPr lang="ja-JP" altLang="ja-JP" sz="2000" kern="100" dirty="0">
                <a:latin typeface="+mj-ea"/>
                <a:cs typeface="Times New Roman" panose="02020603050405020304" pitchFamily="18" charset="0"/>
              </a:rPr>
              <a:t>（</a:t>
            </a:r>
            <a:r>
              <a:rPr lang="ja-JP" altLang="ja-JP" sz="2000" kern="100" dirty="0">
                <a:solidFill>
                  <a:srgbClr val="FFC000"/>
                </a:solidFill>
                <a:latin typeface="+mj-ea"/>
                <a:cs typeface="Times New Roman" panose="02020603050405020304" pitchFamily="18" charset="0"/>
              </a:rPr>
              <a:t>防犯ネットワーク</a:t>
            </a:r>
            <a:r>
              <a:rPr lang="ja-JP" altLang="ja-JP" sz="2000" kern="100" dirty="0">
                <a:latin typeface="+mj-ea"/>
                <a:cs typeface="Times New Roman" panose="02020603050405020304" pitchFamily="18" charset="0"/>
              </a:rPr>
              <a:t>）</a:t>
            </a:r>
          </a:p>
          <a:p>
            <a:pPr algn="just"/>
            <a:r>
              <a:rPr lang="ja-JP" altLang="ja-JP" kern="100" dirty="0">
                <a:latin typeface="+mj-ea"/>
                <a:cs typeface="Times New Roman" panose="02020603050405020304" pitchFamily="18" charset="0"/>
              </a:rPr>
              <a:t>医療施設同士が連携</a:t>
            </a:r>
            <a:endParaRPr lang="en-US" altLang="ja-JP" kern="100" dirty="0">
              <a:latin typeface="+mj-ea"/>
              <a:cs typeface="Times New Roman" panose="02020603050405020304" pitchFamily="18" charset="0"/>
            </a:endParaRPr>
          </a:p>
          <a:p>
            <a:pPr lvl="1" algn="just"/>
            <a:r>
              <a:rPr lang="ja-JP" altLang="ja-JP" sz="2000" kern="100" dirty="0">
                <a:latin typeface="+mj-ea"/>
                <a:cs typeface="Times New Roman" panose="02020603050405020304" pitchFamily="18" charset="0"/>
              </a:rPr>
              <a:t>（</a:t>
            </a:r>
            <a:r>
              <a:rPr lang="ja-JP" altLang="ja-JP" sz="2000" kern="100" dirty="0">
                <a:solidFill>
                  <a:srgbClr val="00B0F0"/>
                </a:solidFill>
                <a:latin typeface="+mj-ea"/>
                <a:cs typeface="Times New Roman" panose="02020603050405020304" pitchFamily="18" charset="0"/>
              </a:rPr>
              <a:t>医療ネットワーク</a:t>
            </a:r>
            <a:r>
              <a:rPr lang="ja-JP" altLang="ja-JP" sz="2000" kern="100" dirty="0">
                <a:latin typeface="+mj-ea"/>
                <a:cs typeface="Times New Roman" panose="02020603050405020304" pitchFamily="18" charset="0"/>
              </a:rPr>
              <a:t>）</a:t>
            </a:r>
          </a:p>
          <a:p>
            <a:r>
              <a:rPr lang="ja-JP" altLang="ja-JP" kern="100" dirty="0">
                <a:latin typeface="+mj-ea"/>
                <a:cs typeface="Times New Roman" panose="02020603050405020304" pitchFamily="18" charset="0"/>
              </a:rPr>
              <a:t>かすみがうらを通じた</a:t>
            </a:r>
            <a:r>
              <a:rPr lang="ja-JP" altLang="en-US" kern="100" dirty="0">
                <a:latin typeface="+mj-ea"/>
                <a:cs typeface="Times New Roman" panose="02020603050405020304" pitchFamily="18" charset="0"/>
              </a:rPr>
              <a:t>　　　　　　　　　　</a:t>
            </a:r>
            <a:r>
              <a:rPr lang="ja-JP" altLang="ja-JP" kern="100" dirty="0">
                <a:latin typeface="+mj-ea"/>
                <a:cs typeface="Times New Roman" panose="02020603050405020304" pitchFamily="18" charset="0"/>
              </a:rPr>
              <a:t>市民と外部の人とのつながり</a:t>
            </a:r>
            <a:endParaRPr lang="en-US" altLang="ja-JP" kern="100" dirty="0">
              <a:latin typeface="+mj-ea"/>
              <a:cs typeface="Times New Roman" panose="02020603050405020304" pitchFamily="18" charset="0"/>
            </a:endParaRPr>
          </a:p>
          <a:p>
            <a:pPr lvl="1" algn="just"/>
            <a:r>
              <a:rPr lang="ja-JP" altLang="en-US" sz="2000" kern="100" dirty="0">
                <a:latin typeface="+mj-ea"/>
                <a:cs typeface="Times New Roman" panose="02020603050405020304" pitchFamily="18" charset="0"/>
              </a:rPr>
              <a:t>（</a:t>
            </a:r>
            <a:r>
              <a:rPr lang="ja-JP" altLang="en-US" sz="2000" kern="100" dirty="0">
                <a:solidFill>
                  <a:srgbClr val="00B050"/>
                </a:solidFill>
                <a:latin typeface="+mj-ea"/>
                <a:cs typeface="Times New Roman" panose="02020603050405020304" pitchFamily="18" charset="0"/>
              </a:rPr>
              <a:t>自然ネットワーク</a:t>
            </a:r>
            <a:r>
              <a:rPr lang="ja-JP" altLang="en-US" sz="2000" kern="100" dirty="0">
                <a:latin typeface="+mj-ea"/>
                <a:cs typeface="Times New Roman" panose="02020603050405020304" pitchFamily="18" charset="0"/>
              </a:rPr>
              <a:t>）</a:t>
            </a:r>
            <a:endParaRPr lang="ja-JP" altLang="en-US" sz="2000" dirty="0"/>
          </a:p>
        </p:txBody>
      </p:sp>
      <p:sp>
        <p:nvSpPr>
          <p:cNvPr id="11" name="四角形: 角を丸くする 10"/>
          <p:cNvSpPr/>
          <p:nvPr/>
        </p:nvSpPr>
        <p:spPr>
          <a:xfrm>
            <a:off x="451788" y="1794477"/>
            <a:ext cx="3856601" cy="846666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四角形: 角を丸くする 11"/>
          <p:cNvSpPr/>
          <p:nvPr/>
        </p:nvSpPr>
        <p:spPr>
          <a:xfrm>
            <a:off x="451788" y="2641142"/>
            <a:ext cx="3856601" cy="1032933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四角形: 角を丸くする 12"/>
          <p:cNvSpPr/>
          <p:nvPr/>
        </p:nvSpPr>
        <p:spPr>
          <a:xfrm>
            <a:off x="451788" y="3674074"/>
            <a:ext cx="3856601" cy="1136823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四角形: 角を丸くする 13"/>
          <p:cNvSpPr/>
          <p:nvPr/>
        </p:nvSpPr>
        <p:spPr>
          <a:xfrm>
            <a:off x="451788" y="4810897"/>
            <a:ext cx="3856601" cy="846666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四角形: 角を丸くする 14"/>
          <p:cNvSpPr/>
          <p:nvPr/>
        </p:nvSpPr>
        <p:spPr>
          <a:xfrm>
            <a:off x="451788" y="5658306"/>
            <a:ext cx="3856601" cy="1015714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>
          <a:xfrm rot="16200000">
            <a:off x="3891529" y="3829071"/>
            <a:ext cx="2198160" cy="82682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672829" y="3470981"/>
            <a:ext cx="3339376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/>
              <a:t>それぞれの分野内で</a:t>
            </a:r>
            <a:endParaRPr kumimoji="1" lang="en-US" altLang="ja-JP" sz="2800" dirty="0"/>
          </a:p>
          <a:p>
            <a:pPr algn="ctr"/>
            <a:r>
              <a:rPr kumimoji="1" lang="ja-JP" altLang="en-US" sz="2800" dirty="0"/>
              <a:t>ネットワークを強化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565421" y="5774466"/>
            <a:ext cx="2578579" cy="10888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kumimoji="1" lang="ja-JP" altLang="en-US" sz="2400" dirty="0"/>
              <a:t>分野内の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ネットワーク強化</a:t>
            </a:r>
            <a:endParaRPr kumimoji="1" lang="en-US" altLang="ja-JP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6958" y="4580064"/>
            <a:ext cx="3347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“地域を超えたつながり”</a:t>
            </a:r>
          </a:p>
        </p:txBody>
      </p:sp>
      <p:graphicFrame>
        <p:nvGraphicFramePr>
          <p:cNvPr id="16" name="コンテンツ プレースホルダー 5" descr="プロセス" title="SmartArt"/>
          <p:cNvGraphicFramePr>
            <a:graphicFrameLocks/>
          </p:cNvGraphicFramePr>
          <p:nvPr>
            <p:extLst/>
          </p:nvPr>
        </p:nvGraphicFramePr>
        <p:xfrm>
          <a:off x="4404220" y="661116"/>
          <a:ext cx="4739780" cy="734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スライド番号プレースホルダー 7"/>
          <p:cNvSpPr>
            <a:spLocks noGrp="1"/>
          </p:cNvSpPr>
          <p:nvPr>
            <p:ph type="sldNum" sz="quarter" idx="4294967295"/>
          </p:nvPr>
        </p:nvSpPr>
        <p:spPr>
          <a:xfrm>
            <a:off x="6906204" y="181796"/>
            <a:ext cx="2057400" cy="365125"/>
          </a:xfrm>
          <a:prstGeom prst="rect">
            <a:avLst/>
          </a:prstGeom>
        </p:spPr>
        <p:txBody>
          <a:bodyPr/>
          <a:lstStyle/>
          <a:p>
            <a:fld id="{A7F8E3F6-DE14-48B2-B2BC-6FABA9630FB8}" type="slidenum">
              <a:rPr lang="en-US" altLang="ja-JP" smtClean="0"/>
              <a:t>63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80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  <p:bldP spid="18" grpId="0" animBg="1"/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3"/>
          <p:cNvSpPr txBox="1">
            <a:spLocks/>
          </p:cNvSpPr>
          <p:nvPr/>
        </p:nvSpPr>
        <p:spPr>
          <a:xfrm>
            <a:off x="126111" y="2169838"/>
            <a:ext cx="4286978" cy="376739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/>
              <a:t>○まちなか交流ステーション</a:t>
            </a:r>
            <a:endParaRPr lang="en-US" altLang="ja-JP" sz="2400" dirty="0"/>
          </a:p>
          <a:p>
            <a:pPr marL="0" indent="0">
              <a:buFont typeface="Wingdings 2" pitchFamily="18" charset="2"/>
              <a:buNone/>
            </a:pPr>
            <a:r>
              <a:rPr lang="ja-JP" altLang="en-US" sz="2400" dirty="0"/>
              <a:t>　</a:t>
            </a:r>
            <a:endParaRPr lang="en-US" altLang="ja-JP" sz="2400" dirty="0"/>
          </a:p>
          <a:p>
            <a:pPr marL="0" indent="0">
              <a:buFont typeface="Wingdings 2" pitchFamily="18" charset="2"/>
              <a:buNone/>
            </a:pPr>
            <a:endParaRPr lang="en-US" altLang="ja-JP" sz="2400" dirty="0"/>
          </a:p>
          <a:p>
            <a:pPr marL="0" indent="0">
              <a:buFont typeface="Wingdings 2" pitchFamily="18" charset="2"/>
              <a:buNone/>
            </a:pPr>
            <a:endParaRPr lang="en-US" altLang="ja-JP" sz="2400" dirty="0"/>
          </a:p>
          <a:p>
            <a:pPr marL="0" indent="0">
              <a:buFont typeface="Wingdings 2" pitchFamily="18" charset="2"/>
              <a:buNone/>
            </a:pPr>
            <a:endParaRPr lang="en-US" altLang="ja-JP" sz="2400" dirty="0"/>
          </a:p>
          <a:p>
            <a:pPr marL="0" indent="0">
              <a:buFont typeface="Wingdings 2" pitchFamily="18" charset="2"/>
              <a:buNone/>
            </a:pPr>
            <a:endParaRPr lang="en-US" altLang="ja-JP" sz="2400" dirty="0"/>
          </a:p>
          <a:p>
            <a:pPr marL="0" indent="0">
              <a:buFont typeface="Wingdings 2" pitchFamily="18" charset="2"/>
              <a:buNone/>
            </a:pPr>
            <a:r>
              <a:rPr lang="ja-JP" altLang="en-US" sz="2400" dirty="0"/>
              <a:t>「ほっと</a:t>
            </a:r>
            <a:r>
              <a:rPr lang="en-US" altLang="ja-JP" sz="2400" dirty="0"/>
              <a:t>One</a:t>
            </a:r>
            <a:r>
              <a:rPr lang="ja-JP" altLang="en-US" sz="2400" dirty="0"/>
              <a:t>」（モール５０５）</a:t>
            </a:r>
            <a:endParaRPr lang="en-US" altLang="ja-JP" sz="2400" dirty="0"/>
          </a:p>
          <a:p>
            <a:pPr marL="0" indent="0">
              <a:buFont typeface="Wingdings 2" pitchFamily="18" charset="2"/>
              <a:buNone/>
            </a:pPr>
            <a:r>
              <a:rPr lang="ja-JP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・</a:t>
            </a:r>
            <a:r>
              <a:rPr lang="ja-JP" altLang="ja-JP" sz="2400" dirty="0"/>
              <a:t>ほっと</a:t>
            </a:r>
            <a:r>
              <a:rPr lang="en-US" altLang="ja-JP" sz="2400" dirty="0"/>
              <a:t>One</a:t>
            </a:r>
            <a:r>
              <a:rPr lang="ja-JP" altLang="ja-JP" sz="2400" dirty="0"/>
              <a:t>はお年寄りにとっては休憩所。子供の通学路にある</a:t>
            </a:r>
            <a:r>
              <a:rPr lang="ja-JP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。（中央地区、女性）</a:t>
            </a:r>
            <a:endParaRPr lang="en-US" altLang="ja-JP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Font typeface="Wingdings 2" pitchFamily="18" charset="2"/>
              <a:buNone/>
            </a:pPr>
            <a:endParaRPr lang="ja-JP" altLang="en-US" sz="24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2083" y="365760"/>
            <a:ext cx="7886700" cy="1325562"/>
          </a:xfrm>
        </p:spPr>
        <p:txBody>
          <a:bodyPr/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例えば</a:t>
            </a:r>
            <a:r>
              <a:rPr lang="en-US" altLang="ja-JP" dirty="0">
                <a:solidFill>
                  <a:schemeClr val="bg1"/>
                </a:solidFill>
              </a:rPr>
              <a:t>…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コンテンツ プレースホルダー 5" descr="プロセス" title="SmartArt"/>
          <p:cNvGraphicFramePr>
            <a:graphicFrameLocks/>
          </p:cNvGraphicFramePr>
          <p:nvPr>
            <p:extLst/>
          </p:nvPr>
        </p:nvGraphicFramePr>
        <p:xfrm>
          <a:off x="4404220" y="661116"/>
          <a:ext cx="4739780" cy="734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126111" y="1609621"/>
            <a:ext cx="5632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/>
              <a:t>■商業と治安のネットワークの例</a:t>
            </a:r>
            <a:endParaRPr kumimoji="1" lang="ja-JP" altLang="en-US" sz="2800" dirty="0"/>
          </a:p>
        </p:txBody>
      </p:sp>
      <p:sp>
        <p:nvSpPr>
          <p:cNvPr id="5" name="楕円 8"/>
          <p:cNvSpPr/>
          <p:nvPr/>
        </p:nvSpPr>
        <p:spPr>
          <a:xfrm>
            <a:off x="5758248" y="2417137"/>
            <a:ext cx="1306078" cy="124524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kumimoji="1" lang="ja-JP" altLang="en-US" sz="4000" dirty="0"/>
              <a:t>商業</a:t>
            </a:r>
          </a:p>
        </p:txBody>
      </p:sp>
      <p:sp>
        <p:nvSpPr>
          <p:cNvPr id="6" name="楕円 16"/>
          <p:cNvSpPr/>
          <p:nvPr/>
        </p:nvSpPr>
        <p:spPr>
          <a:xfrm>
            <a:off x="6854315" y="2417137"/>
            <a:ext cx="1306078" cy="124524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kumimoji="1" lang="ja-JP" altLang="en-US" sz="4000" dirty="0"/>
              <a:t>治安</a:t>
            </a:r>
          </a:p>
        </p:txBody>
      </p:sp>
      <p:pic>
        <p:nvPicPr>
          <p:cNvPr id="8" name="コンテンツ プレースホルダー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2562879"/>
            <a:ext cx="3759171" cy="2154252"/>
          </a:xfrm>
          <a:prstGeom prst="rect">
            <a:avLst/>
          </a:prstGeom>
        </p:spPr>
      </p:pic>
      <p:sp>
        <p:nvSpPr>
          <p:cNvPr id="10" name="下矢印 9"/>
          <p:cNvSpPr/>
          <p:nvPr/>
        </p:nvSpPr>
        <p:spPr>
          <a:xfrm rot="16200000">
            <a:off x="3671645" y="3781205"/>
            <a:ext cx="2312056" cy="82916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200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42257" y="3695338"/>
            <a:ext cx="3842435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/>
              <a:t>・商業施設内にある</a:t>
            </a:r>
            <a:endParaRPr kumimoji="1" lang="en-US" altLang="ja-JP" sz="2400" dirty="0"/>
          </a:p>
          <a:p>
            <a:r>
              <a:rPr kumimoji="1" lang="ja-JP" altLang="en-US" sz="2400" dirty="0"/>
              <a:t>交流ステーションが</a:t>
            </a:r>
            <a:endParaRPr kumimoji="1" lang="en-US" altLang="ja-JP" sz="2400" dirty="0"/>
          </a:p>
          <a:p>
            <a:r>
              <a:rPr kumimoji="1" lang="ja-JP" altLang="en-US" sz="2400" dirty="0"/>
              <a:t>防犯の拠点にもなっている。</a:t>
            </a:r>
            <a:endParaRPr kumimoji="1" lang="en-US" altLang="ja-JP" sz="2400" dirty="0"/>
          </a:p>
          <a:p>
            <a:r>
              <a:rPr kumimoji="1" lang="ja-JP" altLang="en-US" sz="2400" dirty="0"/>
              <a:t>・通学路にシャッター街がある</a:t>
            </a:r>
            <a:endParaRPr kumimoji="1" lang="en-US" altLang="ja-JP" sz="2400" dirty="0"/>
          </a:p>
          <a:p>
            <a:r>
              <a:rPr kumimoji="1" lang="ja-JP" altLang="en-US" sz="2400" dirty="0"/>
              <a:t>ことを不安に思う市民も。</a:t>
            </a:r>
            <a:endParaRPr kumimoji="1" lang="en-US" altLang="ja-JP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565421" y="5774466"/>
            <a:ext cx="2578579" cy="10888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kumimoji="1" lang="ja-JP" altLang="en-US" sz="2400" dirty="0"/>
              <a:t>商業の発達は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治安の改善にも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つながる</a:t>
            </a:r>
            <a:endParaRPr kumimoji="1" lang="en-US" altLang="ja-JP" sz="2400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4294967295"/>
          </p:nvPr>
        </p:nvSpPr>
        <p:spPr>
          <a:xfrm>
            <a:off x="6906204" y="181796"/>
            <a:ext cx="2057400" cy="365125"/>
          </a:xfrm>
          <a:prstGeom prst="rect">
            <a:avLst/>
          </a:prstGeom>
        </p:spPr>
        <p:txBody>
          <a:bodyPr/>
          <a:lstStyle/>
          <a:p>
            <a:fld id="{A7F8E3F6-DE14-48B2-B2BC-6FABA9630FB8}" type="slidenum">
              <a:rPr lang="en-US" altLang="ja-JP" smtClean="0"/>
              <a:t>64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10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2" grpId="0"/>
      <p:bldP spid="1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楕円 7"/>
          <p:cNvSpPr/>
          <p:nvPr/>
        </p:nvSpPr>
        <p:spPr>
          <a:xfrm>
            <a:off x="5764843" y="2417137"/>
            <a:ext cx="1306078" cy="124524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kumimoji="1" lang="ja-JP" altLang="en-US" sz="4000" dirty="0"/>
              <a:t>交通</a:t>
            </a:r>
          </a:p>
        </p:txBody>
      </p:sp>
      <p:sp>
        <p:nvSpPr>
          <p:cNvPr id="15" name="楕円 9"/>
          <p:cNvSpPr/>
          <p:nvPr/>
        </p:nvSpPr>
        <p:spPr>
          <a:xfrm>
            <a:off x="6854315" y="2417137"/>
            <a:ext cx="1306078" cy="124524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kumimoji="1" lang="ja-JP" altLang="en-US" sz="4000" dirty="0"/>
              <a:t>工業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2083" y="365760"/>
            <a:ext cx="7886700" cy="1325562"/>
          </a:xfrm>
        </p:spPr>
        <p:txBody>
          <a:bodyPr/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例えば</a:t>
            </a:r>
            <a:r>
              <a:rPr lang="en-US" altLang="ja-JP" dirty="0">
                <a:solidFill>
                  <a:schemeClr val="bg1"/>
                </a:solidFill>
              </a:rPr>
              <a:t>…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コンテンツ プレースホルダー 5" descr="プロセス" title="SmartArt"/>
          <p:cNvGraphicFramePr>
            <a:graphicFrameLocks/>
          </p:cNvGraphicFramePr>
          <p:nvPr>
            <p:extLst/>
          </p:nvPr>
        </p:nvGraphicFramePr>
        <p:xfrm>
          <a:off x="4404220" y="661116"/>
          <a:ext cx="4739780" cy="734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126111" y="1609621"/>
            <a:ext cx="5632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/>
              <a:t>■交通と工業のネットワークの例</a:t>
            </a:r>
            <a:endParaRPr kumimoji="1" lang="ja-JP" altLang="en-US" sz="2800" dirty="0"/>
          </a:p>
        </p:txBody>
      </p:sp>
      <p:sp>
        <p:nvSpPr>
          <p:cNvPr id="10" name="下矢印 9"/>
          <p:cNvSpPr/>
          <p:nvPr/>
        </p:nvSpPr>
        <p:spPr>
          <a:xfrm rot="16200000">
            <a:off x="3671645" y="3781205"/>
            <a:ext cx="2312056" cy="82916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200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42257" y="3695338"/>
            <a:ext cx="3842435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/>
              <a:t>・道路交通の便が良いところ</a:t>
            </a:r>
            <a:endParaRPr kumimoji="1" lang="en-US" altLang="ja-JP" sz="2400" dirty="0"/>
          </a:p>
          <a:p>
            <a:r>
              <a:rPr kumimoji="1" lang="ja-JP" altLang="en-US" sz="2400" dirty="0"/>
              <a:t>では工場が発展する。</a:t>
            </a:r>
            <a:endParaRPr kumimoji="1" lang="en-US" altLang="ja-JP" sz="2400" dirty="0"/>
          </a:p>
          <a:p>
            <a:r>
              <a:rPr kumimoji="1" lang="ja-JP" altLang="en-US" sz="2400" dirty="0"/>
              <a:t>・首都高外環の完成に伴い、</a:t>
            </a:r>
            <a:endParaRPr kumimoji="1" lang="en-US" altLang="ja-JP" sz="2400" dirty="0"/>
          </a:p>
          <a:p>
            <a:r>
              <a:rPr kumimoji="1" lang="ja-JP" altLang="en-US" sz="2400" dirty="0"/>
              <a:t>さらなる需要が見込める。</a:t>
            </a:r>
            <a:endParaRPr kumimoji="1" lang="en-US" altLang="ja-JP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565421" y="5774466"/>
            <a:ext cx="2578579" cy="10888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kumimoji="1" lang="ja-JP" altLang="en-US" sz="2400" dirty="0"/>
              <a:t>交通の発達は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工業の発達にも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つながる</a:t>
            </a:r>
            <a:endParaRPr kumimoji="1" lang="en-US" altLang="ja-JP" sz="2400" dirty="0"/>
          </a:p>
        </p:txBody>
      </p:sp>
      <p:sp>
        <p:nvSpPr>
          <p:cNvPr id="9" name="コンテンツ プレースホルダー 3"/>
          <p:cNvSpPr txBox="1">
            <a:spLocks/>
          </p:cNvSpPr>
          <p:nvPr/>
        </p:nvSpPr>
        <p:spPr>
          <a:xfrm>
            <a:off x="126111" y="2169838"/>
            <a:ext cx="4286978" cy="376739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 smtClean="0"/>
              <a:t>○</a:t>
            </a:r>
            <a:r>
              <a:rPr lang="ja-JP" altLang="en-US" sz="2400" dirty="0"/>
              <a:t>インターチェンジ</a:t>
            </a:r>
            <a:r>
              <a:rPr lang="ja-JP" altLang="en-US" sz="2400" dirty="0" smtClean="0"/>
              <a:t>の</a:t>
            </a:r>
            <a:r>
              <a:rPr lang="ja-JP" altLang="en-US" sz="2400" dirty="0"/>
              <a:t>工業団地</a:t>
            </a:r>
            <a:endParaRPr lang="en-US" altLang="ja-JP" sz="2400" dirty="0"/>
          </a:p>
          <a:p>
            <a:pPr marL="0" indent="0">
              <a:buFont typeface="Wingdings 2" pitchFamily="18" charset="2"/>
              <a:buNone/>
            </a:pPr>
            <a:endParaRPr lang="en-US" altLang="ja-JP" sz="2400" dirty="0"/>
          </a:p>
          <a:p>
            <a:pPr marL="0" indent="0">
              <a:buFont typeface="Wingdings 2" pitchFamily="18" charset="2"/>
              <a:buNone/>
            </a:pPr>
            <a:endParaRPr lang="en-US" altLang="ja-JP" sz="2400" dirty="0"/>
          </a:p>
          <a:p>
            <a:pPr marL="0" indent="0">
              <a:buFont typeface="Wingdings 2" pitchFamily="18" charset="2"/>
              <a:buNone/>
            </a:pPr>
            <a:endParaRPr lang="en-US" altLang="ja-JP" sz="2400" dirty="0"/>
          </a:p>
          <a:p>
            <a:pPr marL="0" indent="0">
              <a:buFont typeface="Wingdings 2" pitchFamily="18" charset="2"/>
              <a:buNone/>
            </a:pPr>
            <a:endParaRPr lang="ja-JP" altLang="en-US" sz="24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" t="3030" r="2085" b="3243"/>
          <a:stretch/>
        </p:blipFill>
        <p:spPr>
          <a:xfrm>
            <a:off x="444843" y="2553730"/>
            <a:ext cx="2965622" cy="4226011"/>
          </a:xfrm>
          <a:prstGeom prst="rect">
            <a:avLst/>
          </a:prstGeom>
        </p:spPr>
      </p:pic>
      <p:sp>
        <p:nvSpPr>
          <p:cNvPr id="11" name="円/楕円 10"/>
          <p:cNvSpPr/>
          <p:nvPr/>
        </p:nvSpPr>
        <p:spPr>
          <a:xfrm>
            <a:off x="876799" y="3504146"/>
            <a:ext cx="1466336" cy="1383284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143631" y="4975204"/>
            <a:ext cx="1466336" cy="1383284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1381700" y="5440344"/>
            <a:ext cx="1466336" cy="1383284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スライド番号プレースホルダー 18"/>
          <p:cNvSpPr>
            <a:spLocks noGrp="1"/>
          </p:cNvSpPr>
          <p:nvPr>
            <p:ph type="sldNum" sz="quarter" idx="4294967295"/>
          </p:nvPr>
        </p:nvSpPr>
        <p:spPr>
          <a:xfrm>
            <a:off x="6906204" y="181796"/>
            <a:ext cx="2057400" cy="365125"/>
          </a:xfrm>
          <a:prstGeom prst="rect">
            <a:avLst/>
          </a:prstGeom>
        </p:spPr>
        <p:txBody>
          <a:bodyPr/>
          <a:lstStyle/>
          <a:p>
            <a:fld id="{A7F8E3F6-DE14-48B2-B2BC-6FABA9630FB8}" type="slidenum">
              <a:rPr lang="en-US" altLang="ja-JP" smtClean="0"/>
              <a:t>65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567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0" grpId="0" animBg="1"/>
      <p:bldP spid="12" grpId="0"/>
      <p:bldP spid="13" grpId="0" animBg="1"/>
      <p:bldP spid="11" grpId="0" animBg="1"/>
      <p:bldP spid="16" grpId="0" animBg="1"/>
      <p:bldP spid="1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3"/>
          <p:cNvSpPr txBox="1">
            <a:spLocks/>
          </p:cNvSpPr>
          <p:nvPr/>
        </p:nvSpPr>
        <p:spPr>
          <a:xfrm>
            <a:off x="126111" y="2169838"/>
            <a:ext cx="4754808" cy="458930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/>
              <a:t>○市民農園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小町ふれあい農園（新治）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・農家以外の人が農業体験をできる。　市内に</a:t>
            </a:r>
            <a:r>
              <a:rPr lang="en-US" altLang="ja-JP" sz="2400" dirty="0"/>
              <a:t>6</a:t>
            </a:r>
            <a:r>
              <a:rPr lang="ja-JP" altLang="en-US" sz="2400" dirty="0"/>
              <a:t>ヵ所設置されている。</a:t>
            </a:r>
            <a:endParaRPr lang="en-US" altLang="ja-JP" sz="2400" dirty="0"/>
          </a:p>
          <a:p>
            <a:pPr marL="0" indent="0">
              <a:buFont typeface="Wingdings 2" pitchFamily="18" charset="2"/>
              <a:buNone/>
            </a:pPr>
            <a:endParaRPr lang="en-US" altLang="ja-JP" sz="2400" dirty="0"/>
          </a:p>
          <a:p>
            <a:pPr marL="0" indent="0">
              <a:buFont typeface="Wingdings 2" pitchFamily="18" charset="2"/>
              <a:buNone/>
            </a:pPr>
            <a:endParaRPr lang="en-US" altLang="ja-JP" sz="2400" dirty="0"/>
          </a:p>
          <a:p>
            <a:pPr marL="0" indent="0">
              <a:buFont typeface="Wingdings 2" pitchFamily="18" charset="2"/>
              <a:buNone/>
            </a:pPr>
            <a:endParaRPr lang="en-US" altLang="ja-JP" sz="2400" dirty="0"/>
          </a:p>
          <a:p>
            <a:pPr marL="0" indent="0">
              <a:buFont typeface="Wingdings 2" pitchFamily="18" charset="2"/>
              <a:buNone/>
            </a:pPr>
            <a:endParaRPr lang="ja-JP" altLang="en-US" sz="24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2083" y="365760"/>
            <a:ext cx="7886700" cy="1325562"/>
          </a:xfrm>
        </p:spPr>
        <p:txBody>
          <a:bodyPr/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例えば</a:t>
            </a:r>
            <a:r>
              <a:rPr lang="en-US" altLang="ja-JP" dirty="0">
                <a:solidFill>
                  <a:schemeClr val="bg1"/>
                </a:solidFill>
              </a:rPr>
              <a:t>…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コンテンツ プレースホルダー 5" descr="プロセス" title="SmartArt"/>
          <p:cNvGraphicFramePr>
            <a:graphicFrameLocks/>
          </p:cNvGraphicFramePr>
          <p:nvPr>
            <p:extLst/>
          </p:nvPr>
        </p:nvGraphicFramePr>
        <p:xfrm>
          <a:off x="4404220" y="661116"/>
          <a:ext cx="4739780" cy="734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126111" y="1609621"/>
            <a:ext cx="5632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/>
              <a:t>■農業と自然のネットワークの例</a:t>
            </a:r>
            <a:endParaRPr kumimoji="1" lang="ja-JP" altLang="en-US" sz="2800" dirty="0"/>
          </a:p>
        </p:txBody>
      </p:sp>
      <p:sp>
        <p:nvSpPr>
          <p:cNvPr id="10" name="下矢印 9"/>
          <p:cNvSpPr/>
          <p:nvPr/>
        </p:nvSpPr>
        <p:spPr>
          <a:xfrm rot="16200000">
            <a:off x="3671645" y="3781205"/>
            <a:ext cx="2312056" cy="82916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200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42257" y="3695338"/>
            <a:ext cx="3842435" cy="18734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/>
              <a:t>・新たな農業の「担い手」の</a:t>
            </a:r>
            <a:endParaRPr kumimoji="1" lang="en-US" altLang="ja-JP" sz="2400" dirty="0"/>
          </a:p>
          <a:p>
            <a:r>
              <a:rPr kumimoji="1" lang="ja-JP" altLang="en-US" sz="2400" dirty="0"/>
              <a:t>きっかけとなる。</a:t>
            </a:r>
            <a:endParaRPr kumimoji="1" lang="en-US" altLang="ja-JP" sz="2400" dirty="0"/>
          </a:p>
          <a:p>
            <a:r>
              <a:rPr kumimoji="1" lang="ja-JP" altLang="en-US" sz="2400" dirty="0"/>
              <a:t>・市民に自然を体験して</a:t>
            </a:r>
            <a:endParaRPr kumimoji="1" lang="en-US" altLang="ja-JP" sz="2400" dirty="0"/>
          </a:p>
          <a:p>
            <a:r>
              <a:rPr kumimoji="1" lang="ja-JP" altLang="en-US" sz="2400" dirty="0"/>
              <a:t>もらうことができる。</a:t>
            </a:r>
            <a:endParaRPr kumimoji="1" lang="en-US" altLang="ja-JP" sz="2400" dirty="0"/>
          </a:p>
        </p:txBody>
      </p:sp>
      <p:sp>
        <p:nvSpPr>
          <p:cNvPr id="11" name="楕円 15"/>
          <p:cNvSpPr/>
          <p:nvPr/>
        </p:nvSpPr>
        <p:spPr>
          <a:xfrm>
            <a:off x="5758248" y="2417137"/>
            <a:ext cx="1306078" cy="124524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kumimoji="1" lang="ja-JP" altLang="en-US" sz="4000" dirty="0"/>
              <a:t>農業</a:t>
            </a:r>
          </a:p>
        </p:txBody>
      </p:sp>
      <p:sp>
        <p:nvSpPr>
          <p:cNvPr id="16" name="楕円 18"/>
          <p:cNvSpPr/>
          <p:nvPr/>
        </p:nvSpPr>
        <p:spPr>
          <a:xfrm>
            <a:off x="6862552" y="2417137"/>
            <a:ext cx="1306078" cy="1245249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kumimoji="1" lang="ja-JP" altLang="en-US" sz="4000" dirty="0"/>
              <a:t>自然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42" y="2633386"/>
            <a:ext cx="3802716" cy="2840300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6565421" y="5774466"/>
            <a:ext cx="2578579" cy="10888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kumimoji="1" lang="ja-JP" altLang="en-US" sz="2400" dirty="0"/>
              <a:t>農業の発達は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自然の活用にも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つながる</a:t>
            </a:r>
            <a:endParaRPr kumimoji="1" lang="en-US" altLang="ja-JP" sz="2400" dirty="0"/>
          </a:p>
        </p:txBody>
      </p:sp>
      <p:sp>
        <p:nvSpPr>
          <p:cNvPr id="13" name="スライド番号プレースホルダー 7"/>
          <p:cNvSpPr>
            <a:spLocks noGrp="1"/>
          </p:cNvSpPr>
          <p:nvPr>
            <p:ph type="sldNum" sz="quarter" idx="4294967295"/>
          </p:nvPr>
        </p:nvSpPr>
        <p:spPr>
          <a:xfrm>
            <a:off x="6906204" y="181796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 smtClean="0"/>
              <a:t>41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519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1" grpId="0" animBg="1"/>
      <p:bldP spid="16" grpId="0" animBg="1"/>
      <p:bldP spid="1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2083" y="365760"/>
            <a:ext cx="7886700" cy="1325562"/>
          </a:xfrm>
        </p:spPr>
        <p:txBody>
          <a:bodyPr/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目標都市像</a:t>
            </a:r>
          </a:p>
        </p:txBody>
      </p:sp>
      <p:graphicFrame>
        <p:nvGraphicFramePr>
          <p:cNvPr id="3" name="コンテンツ プレースホルダー 5" descr="プロセス" title="SmartArt"/>
          <p:cNvGraphicFramePr>
            <a:graphicFrameLocks/>
          </p:cNvGraphicFramePr>
          <p:nvPr>
            <p:extLst/>
          </p:nvPr>
        </p:nvGraphicFramePr>
        <p:xfrm>
          <a:off x="4404220" y="661116"/>
          <a:ext cx="4739780" cy="734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スライド番号プレースホルダー 14"/>
          <p:cNvSpPr>
            <a:spLocks noGrp="1"/>
          </p:cNvSpPr>
          <p:nvPr>
            <p:ph type="sldNum" sz="quarter" idx="4294967295"/>
          </p:nvPr>
        </p:nvSpPr>
        <p:spPr>
          <a:xfrm>
            <a:off x="6906204" y="181796"/>
            <a:ext cx="2057400" cy="365125"/>
          </a:xfrm>
          <a:prstGeom prst="rect">
            <a:avLst/>
          </a:prstGeom>
        </p:spPr>
        <p:txBody>
          <a:bodyPr/>
          <a:lstStyle/>
          <a:p>
            <a:fld id="{A7F8E3F6-DE14-48B2-B2BC-6FABA9630FB8}" type="slidenum">
              <a:rPr lang="en-US" altLang="ja-JP" smtClean="0"/>
              <a:t>67</a:t>
            </a:fld>
            <a:endParaRPr kumimoji="1" lang="ja-JP" altLang="en-US" dirty="0"/>
          </a:p>
        </p:txBody>
      </p:sp>
      <p:pic>
        <p:nvPicPr>
          <p:cNvPr id="18" name="コンテンツ プレースホルダー 3" descr="winter-frame006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46"/>
          <a:stretch/>
        </p:blipFill>
        <p:spPr>
          <a:xfrm>
            <a:off x="297332" y="1510160"/>
            <a:ext cx="5419352" cy="5198480"/>
          </a:xfrm>
          <a:prstGeom prst="rect">
            <a:avLst/>
          </a:prstGeom>
        </p:spPr>
      </p:pic>
      <p:sp>
        <p:nvSpPr>
          <p:cNvPr id="20" name="楕円 7"/>
          <p:cNvSpPr/>
          <p:nvPr/>
        </p:nvSpPr>
        <p:spPr>
          <a:xfrm>
            <a:off x="2615902" y="3206409"/>
            <a:ext cx="782212" cy="82506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kumimoji="1" lang="ja-JP" altLang="en-US" sz="2400" dirty="0"/>
              <a:t>交通</a:t>
            </a:r>
          </a:p>
        </p:txBody>
      </p:sp>
      <p:sp>
        <p:nvSpPr>
          <p:cNvPr id="21" name="楕円 8"/>
          <p:cNvSpPr/>
          <p:nvPr/>
        </p:nvSpPr>
        <p:spPr>
          <a:xfrm>
            <a:off x="3613925" y="3887227"/>
            <a:ext cx="782212" cy="82506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kumimoji="1" lang="ja-JP" altLang="en-US" sz="2400" dirty="0"/>
              <a:t>商業</a:t>
            </a:r>
          </a:p>
        </p:txBody>
      </p:sp>
      <p:sp>
        <p:nvSpPr>
          <p:cNvPr id="22" name="楕円 9"/>
          <p:cNvSpPr/>
          <p:nvPr/>
        </p:nvSpPr>
        <p:spPr>
          <a:xfrm>
            <a:off x="3514477" y="4852752"/>
            <a:ext cx="782212" cy="82506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kumimoji="1" lang="ja-JP" altLang="en-US" sz="2400" dirty="0"/>
              <a:t>工業</a:t>
            </a:r>
          </a:p>
        </p:txBody>
      </p:sp>
      <p:sp>
        <p:nvSpPr>
          <p:cNvPr id="23" name="楕円 15"/>
          <p:cNvSpPr/>
          <p:nvPr/>
        </p:nvSpPr>
        <p:spPr>
          <a:xfrm>
            <a:off x="1479525" y="4712295"/>
            <a:ext cx="782212" cy="82506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kumimoji="1" lang="ja-JP" altLang="en-US" sz="2400" dirty="0"/>
              <a:t>農業</a:t>
            </a:r>
          </a:p>
        </p:txBody>
      </p:sp>
      <p:sp>
        <p:nvSpPr>
          <p:cNvPr id="24" name="楕円 16"/>
          <p:cNvSpPr/>
          <p:nvPr/>
        </p:nvSpPr>
        <p:spPr>
          <a:xfrm>
            <a:off x="2491665" y="5124829"/>
            <a:ext cx="782212" cy="82506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kumimoji="1" lang="ja-JP" altLang="en-US" sz="2400" dirty="0"/>
              <a:t>治安</a:t>
            </a:r>
          </a:p>
        </p:txBody>
      </p:sp>
      <p:sp>
        <p:nvSpPr>
          <p:cNvPr id="25" name="楕円 17"/>
          <p:cNvSpPr/>
          <p:nvPr/>
        </p:nvSpPr>
        <p:spPr>
          <a:xfrm>
            <a:off x="2669887" y="4165619"/>
            <a:ext cx="782212" cy="82506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kumimoji="1" lang="ja-JP" altLang="en-US" sz="2400" dirty="0"/>
              <a:t>医療</a:t>
            </a:r>
          </a:p>
        </p:txBody>
      </p:sp>
      <p:sp>
        <p:nvSpPr>
          <p:cNvPr id="26" name="楕円 18"/>
          <p:cNvSpPr/>
          <p:nvPr/>
        </p:nvSpPr>
        <p:spPr>
          <a:xfrm>
            <a:off x="1776908" y="3736012"/>
            <a:ext cx="782212" cy="82506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kumimoji="1" lang="ja-JP" altLang="en-US" sz="2400" dirty="0"/>
              <a:t>自然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29710" y="4584982"/>
            <a:ext cx="400782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ばらばら</a:t>
            </a:r>
            <a:r>
              <a:rPr kumimoji="1" lang="ja-JP" altLang="en-US" sz="2400" dirty="0" smtClean="0"/>
              <a:t>の</a:t>
            </a:r>
            <a:r>
              <a:rPr kumimoji="1" lang="ja-JP" altLang="en-US" sz="2800" dirty="0"/>
              <a:t>具材</a:t>
            </a:r>
            <a:r>
              <a:rPr kumimoji="1" lang="ja-JP" altLang="en-US" sz="2800" dirty="0" smtClean="0"/>
              <a:t>（分野）</a:t>
            </a:r>
            <a:r>
              <a:rPr kumimoji="1" lang="ja-JP" altLang="en-US" sz="2400" dirty="0"/>
              <a:t>を</a:t>
            </a:r>
            <a:endParaRPr kumimoji="1" lang="en-US" altLang="ja-JP" sz="2400" dirty="0"/>
          </a:p>
          <a:p>
            <a:r>
              <a:rPr kumimoji="1" lang="ja-JP" altLang="en-US" sz="2400" dirty="0"/>
              <a:t>混ぜ合わせて、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800" dirty="0"/>
              <a:t>食べる人（市民）</a:t>
            </a:r>
            <a:r>
              <a:rPr kumimoji="1" lang="ja-JP" altLang="en-US" sz="2400" dirty="0"/>
              <a:t>にとって</a:t>
            </a:r>
            <a:endParaRPr kumimoji="1" lang="en-US" altLang="ja-JP" sz="2400" dirty="0"/>
          </a:p>
          <a:p>
            <a:r>
              <a:rPr kumimoji="1" lang="ja-JP" altLang="en-US" sz="2800" dirty="0"/>
              <a:t>おいしい鍋（まち）</a:t>
            </a:r>
            <a:r>
              <a:rPr kumimoji="1" lang="ja-JP" altLang="en-US" sz="2400" dirty="0"/>
              <a:t>に</a:t>
            </a:r>
            <a:r>
              <a:rPr kumimoji="1" lang="en-US" altLang="ja-JP" sz="2400" dirty="0"/>
              <a:t>…</a:t>
            </a:r>
            <a:r>
              <a:rPr kumimoji="1" lang="ja-JP" altLang="en-US" sz="2400" dirty="0"/>
              <a:t>！！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4197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C 0.06892 2.22222E-6 0.125 0.05602 0.125 0.125 C 0.125 0.19398 0.06892 0.25 5.55556E-7 0.25 C -0.06892 0.25 -0.125 0.19398 -0.125 0.125 C -0.125 0.05602 -0.06892 2.22222E-6 5.55556E-7 2.22222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C 2.77778E-6 0.08334 -0.04202 0.15116 -0.09375 0.15116 C -0.14549 0.15116 -0.1875 0.08334 -0.1875 -1.85185E-6 C -0.1875 -0.08356 -0.14549 -0.15116 -0.09375 -0.15116 C -0.04202 -0.15116 2.77778E-6 -0.08356 2.77778E-6 -1.85185E-6 Z " pathEditMode="relative" rAng="5400000" ptsTypes="AAA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C -0.04548 0.06968 -0.11389 0.08936 -0.15277 0.04375 C -0.19201 -0.00115 -0.18698 -0.09444 -0.14184 -0.16365 C -0.09652 -0.2331 -0.02795 -0.25277 0.01094 -0.2074 C 0.05018 -0.16226 0.04497 -0.06921 -3.33333E-6 -4.07407E-6 Z " pathEditMode="relative" rAng="7860000" ptsTypes="AAA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-81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2.59259E-6 C -0.06979 -0.0081 -0.12188 -0.07037 -0.11736 -0.13912 C -0.11285 -0.20834 -0.0533 -0.2581 0.01528 -0.24908 C 0.08403 -0.24097 0.13611 -0.17871 0.1316 -0.10996 C 0.12708 -0.04121 0.06753 0.0081 -0.00104 2.59259E-6 Z " pathEditMode="relative" rAng="11100000" ptsTypes="AAA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" y="-1245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069 C -0.03628 -0.06921 -0.03142 -0.15717 0.01042 -0.19699 C 0.05313 -0.23634 0.11754 -0.21203 0.15296 -0.14467 C 0.1882 -0.07639 0.18299 0.01181 0.14098 0.05162 C 0.09844 0.09074 0.03542 0.06736 -0.00104 -0.00069 Z " pathEditMode="relative" rAng="14100000" ptsTypes="AAA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1" y="-719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69 C 0.0368 -0.07778 0.1026 -0.10995 0.14618 -0.07245 C 0.18976 -0.03426 0.19444 0.0588 0.15642 0.13519 C 0.11892 0.21273 0.05295 0.24445 0.01007 0.20741 C -0.03333 0.16991 -0.03802 0.07662 -0.00052 -0.00069 Z " pathEditMode="relative" rAng="18180000" ptsTypes="AAA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0" y="680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2.59259E-6 C 0.07049 -2.59259E-6 0.12709 0.02084 0.12709 0.04653 C 0.12709 0.07222 0.07049 0.09329 0.00104 0.09329 C -0.06857 0.09329 -0.125 0.07222 -0.125 0.04653 C -0.125 0.02084 -0.06857 -2.59259E-6 0.00104 -2.59259E-6 Z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6289589" y="4734012"/>
            <a:ext cx="2674015" cy="1849419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319913" y="1464806"/>
            <a:ext cx="3074023" cy="2075935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4294967295"/>
          </p:nvPr>
        </p:nvSpPr>
        <p:spPr>
          <a:xfrm>
            <a:off x="6906204" y="181796"/>
            <a:ext cx="20574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431545" y="2038865"/>
            <a:ext cx="2850761" cy="81504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ストックの</a:t>
            </a:r>
            <a:endParaRPr kumimoji="1" lang="en-US" altLang="ja-JP" sz="24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有効</a:t>
            </a:r>
            <a:r>
              <a: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活用</a:t>
            </a:r>
          </a:p>
        </p:txBody>
      </p:sp>
      <p:sp>
        <p:nvSpPr>
          <p:cNvPr id="5" name="右矢印 4"/>
          <p:cNvSpPr/>
          <p:nvPr/>
        </p:nvSpPr>
        <p:spPr>
          <a:xfrm rot="13175962">
            <a:off x="2888547" y="2993379"/>
            <a:ext cx="824257" cy="54369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2542682" y="3725256"/>
            <a:ext cx="4069025" cy="665154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シャッター商店街の出現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右矢印 6"/>
          <p:cNvSpPr/>
          <p:nvPr/>
        </p:nvSpPr>
        <p:spPr>
          <a:xfrm rot="2444283">
            <a:off x="5888399" y="4553380"/>
            <a:ext cx="824257" cy="54369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6372384" y="5261761"/>
            <a:ext cx="2508423" cy="86585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暗がり</a:t>
            </a:r>
            <a:endParaRPr kumimoji="1"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人通りが少ない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90786" y="1212773"/>
            <a:ext cx="1446681" cy="7309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商業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7626595" y="4394171"/>
            <a:ext cx="1446681" cy="73092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治安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 rot="21040155">
            <a:off x="2566074" y="3743397"/>
            <a:ext cx="4069025" cy="66515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ほっと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One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を設置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5" name="コンテンツ プレースホルダ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870" y="1845304"/>
            <a:ext cx="2467034" cy="141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3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57028" y="1749365"/>
            <a:ext cx="6344334" cy="37673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　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61" y="2344474"/>
            <a:ext cx="3898264" cy="2598842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1083620" y="4979886"/>
            <a:ext cx="42862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/>
              <a:t>図</a:t>
            </a:r>
            <a:r>
              <a:rPr lang="en-US" altLang="ja-JP" sz="1600" dirty="0"/>
              <a:t>3-1:</a:t>
            </a:r>
            <a:r>
              <a:rPr lang="ja-JP" altLang="en-US" sz="1600" dirty="0"/>
              <a:t>川口ショッピングセンター</a:t>
            </a:r>
            <a:r>
              <a:rPr lang="en-US" altLang="ja-JP" sz="1600" dirty="0"/>
              <a:t>:</a:t>
            </a:r>
            <a:r>
              <a:rPr lang="ja-JP" altLang="en-US" sz="1600" dirty="0"/>
              <a:t>モール</a:t>
            </a:r>
            <a:r>
              <a:rPr lang="en-US" altLang="ja-JP" sz="1600" dirty="0"/>
              <a:t>505</a:t>
            </a:r>
            <a:endParaRPr lang="ja-JP" altLang="en-US" sz="16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461" y="1749365"/>
            <a:ext cx="2649387" cy="353251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027951" y="5318440"/>
            <a:ext cx="2948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図</a:t>
            </a:r>
            <a:r>
              <a:rPr kumimoji="1" lang="en-US" altLang="ja-JP" sz="1600" dirty="0"/>
              <a:t>3-2:10</a:t>
            </a:r>
            <a:r>
              <a:rPr kumimoji="1" lang="ja-JP" altLang="en-US" sz="1600" dirty="0"/>
              <a:t>月</a:t>
            </a:r>
            <a:r>
              <a:rPr kumimoji="1" lang="en-US" altLang="ja-JP" sz="1600" dirty="0"/>
              <a:t>23</a:t>
            </a:r>
            <a:r>
              <a:rPr kumimoji="1" lang="ja-JP" altLang="en-US" sz="1600" dirty="0"/>
              <a:t>日産業祭にて撮影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6317" y="5521430"/>
            <a:ext cx="3802644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000" dirty="0"/>
              <a:t>シャッター商店街となっている・・・</a:t>
            </a:r>
            <a:endParaRPr kumimoji="1" lang="en-US" altLang="ja-JP" sz="2000" dirty="0"/>
          </a:p>
          <a:p>
            <a:r>
              <a:rPr kumimoji="1" lang="ja-JP" altLang="en-US" sz="2000" dirty="0"/>
              <a:t>・</a:t>
            </a:r>
            <a:r>
              <a:rPr lang="ja-JP" altLang="en-US" sz="2000" dirty="0"/>
              <a:t>空き店舗率</a:t>
            </a:r>
            <a:r>
              <a:rPr lang="en-US" altLang="ja-JP" sz="1400" dirty="0"/>
              <a:t>(</a:t>
            </a:r>
            <a:r>
              <a:rPr lang="ja-JP" altLang="en-US" sz="1400" dirty="0"/>
              <a:t>空きテナント数</a:t>
            </a:r>
            <a:r>
              <a:rPr lang="en-US" altLang="ja-JP" sz="1400" dirty="0"/>
              <a:t>/</a:t>
            </a:r>
            <a:r>
              <a:rPr lang="ja-JP" altLang="en-US" sz="1400" dirty="0"/>
              <a:t>総テナント数</a:t>
            </a:r>
            <a:r>
              <a:rPr lang="en-US" altLang="ja-JP" sz="1400" dirty="0"/>
              <a:t>)</a:t>
            </a:r>
          </a:p>
          <a:p>
            <a:r>
              <a:rPr lang="en-US" altLang="ja-JP" sz="2000" dirty="0"/>
              <a:t>1F:17.4%  2F:55.6%  3F:50%</a:t>
            </a:r>
            <a:endParaRPr kumimoji="1" lang="en-US" altLang="ja-JP" sz="2000" dirty="0"/>
          </a:p>
          <a:p>
            <a:r>
              <a:rPr kumimoji="1" lang="ja-JP" altLang="en-US" sz="2000" dirty="0">
                <a:solidFill>
                  <a:schemeClr val="tx1"/>
                </a:solidFill>
              </a:rPr>
              <a:t>・イベント時はにぎわう</a:t>
            </a:r>
            <a:endParaRPr kumimoji="1"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565421" y="5774466"/>
            <a:ext cx="2578579" cy="10888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kumimoji="1" lang="ja-JP" altLang="en-US" sz="2400" dirty="0" smtClean="0"/>
              <a:t>日常的な商業空間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と</a:t>
            </a:r>
            <a:r>
              <a:rPr kumimoji="1" lang="ja-JP" altLang="en-US" sz="2400" dirty="0"/>
              <a:t>して</a:t>
            </a:r>
            <a:r>
              <a:rPr kumimoji="1" lang="ja-JP" altLang="en-US" sz="2400" dirty="0" smtClean="0"/>
              <a:t>の魅力が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低下</a:t>
            </a:r>
            <a:r>
              <a:rPr kumimoji="1" lang="ja-JP" altLang="en-US" sz="2400" dirty="0"/>
              <a:t>している</a:t>
            </a:r>
            <a:endParaRPr kumimoji="1" lang="en-US" altLang="ja-JP" sz="2400" dirty="0"/>
          </a:p>
        </p:txBody>
      </p:sp>
      <p:sp>
        <p:nvSpPr>
          <p:cNvPr id="15" name="下矢印 14"/>
          <p:cNvSpPr/>
          <p:nvPr/>
        </p:nvSpPr>
        <p:spPr>
          <a:xfrm rot="16200000">
            <a:off x="4848579" y="5265884"/>
            <a:ext cx="724938" cy="205519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graphicFrame>
        <p:nvGraphicFramePr>
          <p:cNvPr id="11" name="コンテンツ プレースホルダー 5" descr="プロセス" title="SmartArt"/>
          <p:cNvGraphicFramePr>
            <a:graphicFrameLocks/>
          </p:cNvGraphicFramePr>
          <p:nvPr>
            <p:extLst/>
          </p:nvPr>
        </p:nvGraphicFramePr>
        <p:xfrm>
          <a:off x="4404220" y="661116"/>
          <a:ext cx="4739780" cy="734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タイトル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</p:spPr>
        <p:txBody>
          <a:bodyPr/>
          <a:lstStyle/>
          <a:p>
            <a:r>
              <a:rPr lang="ja-JP" altLang="en-US" dirty="0">
                <a:solidFill>
                  <a:schemeClr val="bg1"/>
                </a:solidFill>
              </a:rPr>
              <a:t>２．商業</a:t>
            </a:r>
            <a:endParaRPr kumimoji="1" lang="ja-JP" dirty="0">
              <a:solidFill>
                <a:schemeClr val="bg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26112" y="160962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2800" dirty="0"/>
              <a:t>■モール５０５現状</a:t>
            </a:r>
            <a:endParaRPr kumimoji="1" lang="ja-JP" altLang="en-US" sz="2800" dirty="0"/>
          </a:p>
        </p:txBody>
      </p:sp>
      <p:sp>
        <p:nvSpPr>
          <p:cNvPr id="2" name="正方形/長方形 1"/>
          <p:cNvSpPr/>
          <p:nvPr/>
        </p:nvSpPr>
        <p:spPr>
          <a:xfrm>
            <a:off x="2118220" y="471976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</a:rPr>
              <a:t>http://loca.ash.jp/show/2004/d200407_tobo.htm</a:t>
            </a:r>
            <a:endParaRPr lang="ja-JP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0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1" y="5774466"/>
            <a:ext cx="9144002" cy="108884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altLang="ja-JP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つ分野（具材）に分けて調査</a:t>
            </a:r>
            <a:endParaRPr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391881" y="290181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分野別の現状</a:t>
            </a:r>
            <a:endParaRPr lang="ja-JP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10386" y="-66701"/>
            <a:ext cx="1381495" cy="1509831"/>
            <a:chOff x="238779" y="2377613"/>
            <a:chExt cx="1381495" cy="1509831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174611" y="2441781"/>
              <a:ext cx="1509831" cy="1381495"/>
            </a:xfrm>
            <a:prstGeom prst="rect">
              <a:avLst/>
            </a:prstGeom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339419" y="2901695"/>
              <a:ext cx="11802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STEP2</a:t>
              </a:r>
              <a:endPara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6568202" y="3267190"/>
            <a:ext cx="2385220" cy="2385220"/>
            <a:chOff x="6568202" y="3267190"/>
            <a:chExt cx="2385220" cy="2385220"/>
          </a:xfrm>
        </p:grpSpPr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8202" y="3267190"/>
              <a:ext cx="2385220" cy="2385220"/>
            </a:xfrm>
            <a:prstGeom prst="rect">
              <a:avLst/>
            </a:prstGeom>
          </p:spPr>
        </p:pic>
        <p:sp>
          <p:nvSpPr>
            <p:cNvPr id="34" name="テキスト ボックス 33"/>
            <p:cNvSpPr txBox="1"/>
            <p:nvPr/>
          </p:nvSpPr>
          <p:spPr>
            <a:xfrm>
              <a:off x="7192036" y="4325624"/>
              <a:ext cx="1197077" cy="64633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6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自然</a:t>
              </a:r>
              <a:endPara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5528540" y="1228708"/>
            <a:ext cx="2468753" cy="2468753"/>
            <a:chOff x="5528540" y="1228708"/>
            <a:chExt cx="2468753" cy="2468753"/>
          </a:xfrm>
        </p:grpSpPr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8540" y="1228708"/>
              <a:ext cx="2468753" cy="2468753"/>
            </a:xfrm>
            <a:prstGeom prst="rect">
              <a:avLst/>
            </a:prstGeom>
          </p:spPr>
        </p:pic>
        <p:sp>
          <p:nvSpPr>
            <p:cNvPr id="35" name="テキスト ボックス 34"/>
            <p:cNvSpPr txBox="1"/>
            <p:nvPr/>
          </p:nvSpPr>
          <p:spPr>
            <a:xfrm>
              <a:off x="6138268" y="2176857"/>
              <a:ext cx="1107997" cy="64633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工業</a:t>
              </a: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431544" y="3466365"/>
            <a:ext cx="2135488" cy="2135488"/>
            <a:chOff x="3552749" y="1283248"/>
            <a:chExt cx="2135488" cy="2135488"/>
          </a:xfrm>
        </p:grpSpPr>
        <p:pic>
          <p:nvPicPr>
            <p:cNvPr id="30" name="図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2749" y="1283248"/>
              <a:ext cx="2135488" cy="2135488"/>
            </a:xfrm>
            <a:prstGeom prst="rect">
              <a:avLst/>
            </a:prstGeom>
          </p:spPr>
        </p:pic>
        <p:sp>
          <p:nvSpPr>
            <p:cNvPr id="36" name="テキスト ボックス 35"/>
            <p:cNvSpPr txBox="1"/>
            <p:nvPr/>
          </p:nvSpPr>
          <p:spPr>
            <a:xfrm>
              <a:off x="3963913" y="2114989"/>
              <a:ext cx="1107997" cy="64633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商業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785514" y="1453244"/>
            <a:ext cx="2793836" cy="1862558"/>
            <a:chOff x="785514" y="1453244"/>
            <a:chExt cx="2793836" cy="1862558"/>
          </a:xfrm>
        </p:grpSpPr>
        <p:pic>
          <p:nvPicPr>
            <p:cNvPr id="33" name="図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514" y="1453244"/>
              <a:ext cx="2793836" cy="1862558"/>
            </a:xfrm>
            <a:prstGeom prst="rect">
              <a:avLst/>
            </a:prstGeom>
          </p:spPr>
        </p:pic>
        <p:sp>
          <p:nvSpPr>
            <p:cNvPr id="37" name="テキスト ボックス 36"/>
            <p:cNvSpPr txBox="1"/>
            <p:nvPr/>
          </p:nvSpPr>
          <p:spPr>
            <a:xfrm>
              <a:off x="1628433" y="2121001"/>
              <a:ext cx="1107997" cy="64633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36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交通</a:t>
              </a:r>
              <a:endPara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45" name="グループ化 44"/>
          <p:cNvGrpSpPr/>
          <p:nvPr/>
        </p:nvGrpSpPr>
        <p:grpSpPr>
          <a:xfrm>
            <a:off x="4522484" y="3687576"/>
            <a:ext cx="1985746" cy="1867390"/>
            <a:chOff x="2634747" y="3697461"/>
            <a:chExt cx="1985746" cy="1867390"/>
          </a:xfrm>
        </p:grpSpPr>
        <p:pic>
          <p:nvPicPr>
            <p:cNvPr id="39" name="図 3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747" y="3697461"/>
              <a:ext cx="1985746" cy="1867390"/>
            </a:xfrm>
            <a:prstGeom prst="rect">
              <a:avLst/>
            </a:prstGeom>
          </p:spPr>
        </p:pic>
        <p:sp>
          <p:nvSpPr>
            <p:cNvPr id="41" name="テキスト ボックス 40"/>
            <p:cNvSpPr txBox="1"/>
            <p:nvPr/>
          </p:nvSpPr>
          <p:spPr>
            <a:xfrm>
              <a:off x="3021055" y="4325624"/>
              <a:ext cx="1116590" cy="64633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6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治安</a:t>
              </a:r>
              <a:endPara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44" name="グループ化 43"/>
          <p:cNvGrpSpPr/>
          <p:nvPr/>
        </p:nvGrpSpPr>
        <p:grpSpPr>
          <a:xfrm>
            <a:off x="2557809" y="3889151"/>
            <a:ext cx="1653092" cy="1553574"/>
            <a:chOff x="4977115" y="3860255"/>
            <a:chExt cx="1653092" cy="1553574"/>
          </a:xfrm>
        </p:grpSpPr>
        <p:pic>
          <p:nvPicPr>
            <p:cNvPr id="38" name="図 37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270" b="94306" l="3679" r="966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7115" y="3860255"/>
              <a:ext cx="1653092" cy="1553574"/>
            </a:xfrm>
            <a:prstGeom prst="rect">
              <a:avLst/>
            </a:prstGeom>
          </p:spPr>
        </p:pic>
        <p:sp>
          <p:nvSpPr>
            <p:cNvPr id="42" name="テキスト ボックス 41"/>
            <p:cNvSpPr txBox="1"/>
            <p:nvPr/>
          </p:nvSpPr>
          <p:spPr>
            <a:xfrm>
              <a:off x="5275650" y="4325623"/>
              <a:ext cx="1114241" cy="64633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6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医療</a:t>
              </a:r>
              <a:endPara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3145577" y="1322965"/>
            <a:ext cx="2415623" cy="2415623"/>
            <a:chOff x="0" y="3255668"/>
            <a:chExt cx="2415623" cy="2415623"/>
          </a:xfrm>
        </p:grpSpPr>
        <p:pic>
          <p:nvPicPr>
            <p:cNvPr id="40" name="図 3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55668"/>
              <a:ext cx="2415623" cy="2415623"/>
            </a:xfrm>
            <a:prstGeom prst="rect">
              <a:avLst/>
            </a:prstGeom>
          </p:spPr>
        </p:pic>
        <p:sp>
          <p:nvSpPr>
            <p:cNvPr id="43" name="テキスト ボックス 42"/>
            <p:cNvSpPr txBox="1"/>
            <p:nvPr/>
          </p:nvSpPr>
          <p:spPr>
            <a:xfrm>
              <a:off x="769441" y="4325623"/>
              <a:ext cx="1154522" cy="650643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6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農業</a:t>
              </a:r>
              <a:endPara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9878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2442" y="1650757"/>
            <a:ext cx="8893858" cy="4419066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/>
              <a:t>■ヒア</a:t>
            </a:r>
            <a:r>
              <a:rPr kumimoji="1" lang="ja-JP" altLang="en-US" sz="2800" dirty="0"/>
              <a:t>リング調査</a:t>
            </a:r>
            <a:r>
              <a:rPr kumimoji="1" lang="ja-JP" altLang="en-US" sz="2400" dirty="0"/>
              <a:t>（</a:t>
            </a:r>
            <a:r>
              <a:rPr kumimoji="1" lang="en-US" altLang="ja-JP" sz="2400" dirty="0"/>
              <a:t>Q</a:t>
            </a:r>
            <a:r>
              <a:rPr lang="ja-JP" altLang="en-US" sz="2400" dirty="0"/>
              <a:t>：</a:t>
            </a:r>
            <a:r>
              <a:rPr lang="ja-JP" alt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駅前の商業施設</a:t>
            </a:r>
            <a:r>
              <a:rPr lang="en-US" altLang="ja-JP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/</a:t>
            </a:r>
            <a:r>
              <a:rPr lang="ja-JP" alt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モール</a:t>
            </a:r>
            <a:r>
              <a:rPr lang="en-US" altLang="ja-JP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505</a:t>
            </a:r>
            <a:r>
              <a:rPr lang="ja-JP" alt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を利用しますか</a:t>
            </a:r>
            <a:r>
              <a:rPr kumimoji="1" lang="ja-JP" altLang="en-US" sz="2400" dirty="0"/>
              <a:t>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kumimoji="1" lang="en-US" altLang="ja-JP" sz="20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912" y="2896790"/>
            <a:ext cx="1124606" cy="3958282"/>
          </a:xfrm>
          <a:prstGeom prst="rect">
            <a:avLst/>
          </a:prstGeom>
        </p:spPr>
      </p:pic>
      <p:sp>
        <p:nvSpPr>
          <p:cNvPr id="4" name="雲形吹き出し 3"/>
          <p:cNvSpPr/>
          <p:nvPr/>
        </p:nvSpPr>
        <p:spPr>
          <a:xfrm>
            <a:off x="356658" y="2240904"/>
            <a:ext cx="3189595" cy="1364421"/>
          </a:xfrm>
          <a:prstGeom prst="cloudCallout">
            <a:avLst>
              <a:gd name="adj1" fmla="val 70091"/>
              <a:gd name="adj2" fmla="val -34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noAutofit/>
          </a:bodyPr>
          <a:lstStyle/>
          <a:p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駅前に行くことはまずない。</a:t>
            </a:r>
            <a:endParaRPr lang="en-US" altLang="ja-JP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つくばに行ってしまう。</a:t>
            </a:r>
            <a:endParaRPr lang="en-US" altLang="ja-JP" dirty="0"/>
          </a:p>
          <a:p>
            <a:r>
              <a:rPr lang="ja-JP" altLang="en-US" dirty="0"/>
              <a:t>（新治地区、男性）</a:t>
            </a:r>
            <a:endParaRPr lang="en-US" altLang="ja-JP" dirty="0"/>
          </a:p>
        </p:txBody>
      </p:sp>
      <p:sp>
        <p:nvSpPr>
          <p:cNvPr id="5" name="雲形吹き出し 4"/>
          <p:cNvSpPr/>
          <p:nvPr/>
        </p:nvSpPr>
        <p:spPr>
          <a:xfrm>
            <a:off x="5305167" y="4110813"/>
            <a:ext cx="3821062" cy="1363230"/>
          </a:xfrm>
          <a:prstGeom prst="cloudCallout">
            <a:avLst>
              <a:gd name="adj1" fmla="val -62766"/>
              <a:gd name="adj2" fmla="val -12152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noAutofit/>
          </a:bodyPr>
          <a:lstStyle/>
          <a:p>
            <a:r>
              <a:rPr lang="en-US" altLang="ja-JP" dirty="0"/>
              <a:t>2F</a:t>
            </a:r>
            <a:r>
              <a:rPr lang="ja-JP" altLang="ja-JP" dirty="0"/>
              <a:t>のかつら</a:t>
            </a:r>
            <a:r>
              <a:rPr lang="en-US" altLang="ja-JP" dirty="0"/>
              <a:t>(</a:t>
            </a:r>
            <a:r>
              <a:rPr lang="ja-JP" altLang="ja-JP" dirty="0"/>
              <a:t>お好み焼き屋さん</a:t>
            </a:r>
            <a:r>
              <a:rPr lang="en-US" altLang="ja-JP" dirty="0"/>
              <a:t>)</a:t>
            </a:r>
          </a:p>
          <a:p>
            <a:r>
              <a:rPr lang="ja-JP" altLang="ja-JP" dirty="0"/>
              <a:t>しか行かない。打ち上げはここ</a:t>
            </a:r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。</a:t>
            </a:r>
            <a:endParaRPr lang="en-US" altLang="ja-JP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ja-JP" altLang="en-US" dirty="0"/>
              <a:t>（神立地区、女性）</a:t>
            </a:r>
          </a:p>
        </p:txBody>
      </p:sp>
      <p:sp>
        <p:nvSpPr>
          <p:cNvPr id="6" name="雲形吹き出し 5"/>
          <p:cNvSpPr/>
          <p:nvPr/>
        </p:nvSpPr>
        <p:spPr>
          <a:xfrm>
            <a:off x="5305168" y="2270299"/>
            <a:ext cx="3215378" cy="1667002"/>
          </a:xfrm>
          <a:prstGeom prst="cloudCallout">
            <a:avLst>
              <a:gd name="adj1" fmla="val -67759"/>
              <a:gd name="adj2" fmla="val -1681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noAutofit/>
          </a:bodyPr>
          <a:lstStyle/>
          <a:p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歩いてマルモに行くより</a:t>
            </a:r>
            <a:endParaRPr lang="en-US" altLang="ja-JP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バスで駅前のカスミに</a:t>
            </a:r>
            <a:endParaRPr lang="en-US" altLang="ja-JP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行ったほうが楽。</a:t>
            </a:r>
            <a:endParaRPr lang="en-US" altLang="ja-JP" dirty="0"/>
          </a:p>
          <a:p>
            <a:r>
              <a:rPr lang="ja-JP" altLang="en-US" dirty="0"/>
              <a:t>（おおつ野地区、女性）</a:t>
            </a:r>
            <a:endParaRPr lang="en-US" altLang="ja-JP" dirty="0"/>
          </a:p>
        </p:txBody>
      </p:sp>
      <p:sp>
        <p:nvSpPr>
          <p:cNvPr id="7" name="雲形吹き出し 6"/>
          <p:cNvSpPr/>
          <p:nvPr/>
        </p:nvSpPr>
        <p:spPr>
          <a:xfrm>
            <a:off x="102941" y="5335015"/>
            <a:ext cx="3889988" cy="983873"/>
          </a:xfrm>
          <a:prstGeom prst="cloudCallout">
            <a:avLst>
              <a:gd name="adj1" fmla="val 54014"/>
              <a:gd name="adj2" fmla="val -25143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noAutofit/>
          </a:bodyPr>
          <a:lstStyle/>
          <a:p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イベントがあるときは人が集まる。 </a:t>
            </a:r>
            <a:endParaRPr lang="en-US" altLang="ja-JP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ja-JP" altLang="en-US" dirty="0"/>
              <a:t>（中央地区、男性）</a:t>
            </a:r>
            <a:endParaRPr lang="en-US" altLang="ja-JP" dirty="0"/>
          </a:p>
        </p:txBody>
      </p:sp>
      <p:sp>
        <p:nvSpPr>
          <p:cNvPr id="8" name="雲形吹き出し 7"/>
          <p:cNvSpPr/>
          <p:nvPr/>
        </p:nvSpPr>
        <p:spPr>
          <a:xfrm>
            <a:off x="174572" y="3698378"/>
            <a:ext cx="3542690" cy="1243912"/>
          </a:xfrm>
          <a:prstGeom prst="cloudCallout">
            <a:avLst>
              <a:gd name="adj1" fmla="val 62564"/>
              <a:gd name="adj2" fmla="val -9144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rIns="72000">
            <a:noAutofit/>
          </a:bodyPr>
          <a:lstStyle/>
          <a:p>
            <a:r>
              <a:rPr lang="ja-JP" altLang="en-US" dirty="0"/>
              <a:t>　</a:t>
            </a:r>
            <a:r>
              <a:rPr lang="en-US" altLang="ja-JP" dirty="0">
                <a:solidFill>
                  <a:prstClr val="black">
                    <a:lumMod val="75000"/>
                    <a:lumOff val="25000"/>
                  </a:prstClr>
                </a:solidFill>
              </a:rPr>
              <a:t> 20</a:t>
            </a:r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年前は活発だったから</a:t>
            </a:r>
            <a:endParaRPr lang="en-US" altLang="ja-JP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シャッター街になっていて残念</a:t>
            </a:r>
            <a:r>
              <a:rPr lang="ja-JP" altLang="en-US" dirty="0"/>
              <a:t>。</a:t>
            </a:r>
            <a:endParaRPr lang="en-US" altLang="ja-JP" dirty="0"/>
          </a:p>
          <a:p>
            <a:r>
              <a:rPr lang="ja-JP" altLang="en-US" dirty="0"/>
              <a:t>（中央地区、男性）</a:t>
            </a:r>
            <a:endParaRPr lang="en-US" altLang="ja-JP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565421" y="5774466"/>
            <a:ext cx="2578579" cy="10888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kumimoji="1" lang="ja-JP" altLang="en-US" sz="2400" dirty="0" smtClean="0"/>
              <a:t>駅前の商業施設を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利用する人は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/>
              <a:t>少</a:t>
            </a:r>
            <a:r>
              <a:rPr kumimoji="1" lang="ja-JP" altLang="en-US" sz="2400" dirty="0" smtClean="0"/>
              <a:t>ない</a:t>
            </a:r>
            <a:endParaRPr kumimoji="1" lang="ja-JP" altLang="en-US" sz="2400" dirty="0"/>
          </a:p>
        </p:txBody>
      </p:sp>
      <p:graphicFrame>
        <p:nvGraphicFramePr>
          <p:cNvPr id="12" name="コンテンツ プレースホルダー 5" descr="プロセス" title="SmartArt"/>
          <p:cNvGraphicFramePr>
            <a:graphicFrameLocks/>
          </p:cNvGraphicFramePr>
          <p:nvPr>
            <p:extLst/>
          </p:nvPr>
        </p:nvGraphicFramePr>
        <p:xfrm>
          <a:off x="4404220" y="661116"/>
          <a:ext cx="4739780" cy="734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タイトル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</p:spPr>
        <p:txBody>
          <a:bodyPr/>
          <a:lstStyle/>
          <a:p>
            <a:r>
              <a:rPr lang="ja-JP" altLang="en-US" dirty="0">
                <a:solidFill>
                  <a:schemeClr val="bg1"/>
                </a:solidFill>
              </a:rPr>
              <a:t>２．商業</a:t>
            </a:r>
            <a:endParaRPr kumimoji="1" lang="ja-JP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3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4375" r="6719" b="18318"/>
          <a:stretch/>
        </p:blipFill>
        <p:spPr>
          <a:xfrm>
            <a:off x="146676" y="1691321"/>
            <a:ext cx="4301758" cy="4736757"/>
          </a:xfrm>
          <a:prstGeom prst="rect">
            <a:avLst/>
          </a:prstGeom>
        </p:spPr>
      </p:pic>
      <p:sp>
        <p:nvSpPr>
          <p:cNvPr id="5" name="楕円 7"/>
          <p:cNvSpPr/>
          <p:nvPr/>
        </p:nvSpPr>
        <p:spPr>
          <a:xfrm>
            <a:off x="1744172" y="1776264"/>
            <a:ext cx="1306078" cy="124524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kumimoji="1" lang="ja-JP" altLang="en-US" sz="4000" dirty="0"/>
              <a:t>交通</a:t>
            </a:r>
          </a:p>
        </p:txBody>
      </p:sp>
      <p:sp>
        <p:nvSpPr>
          <p:cNvPr id="6" name="楕円 8"/>
          <p:cNvSpPr/>
          <p:nvPr/>
        </p:nvSpPr>
        <p:spPr>
          <a:xfrm>
            <a:off x="3188921" y="2592172"/>
            <a:ext cx="1306078" cy="124524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kumimoji="1" lang="ja-JP" altLang="en-US" sz="4000" dirty="0"/>
              <a:t>商業</a:t>
            </a:r>
          </a:p>
        </p:txBody>
      </p:sp>
      <p:sp>
        <p:nvSpPr>
          <p:cNvPr id="7" name="楕円 9"/>
          <p:cNvSpPr/>
          <p:nvPr/>
        </p:nvSpPr>
        <p:spPr>
          <a:xfrm>
            <a:off x="3482184" y="4104520"/>
            <a:ext cx="1306078" cy="124524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kumimoji="1" lang="ja-JP" altLang="en-US" sz="4000" dirty="0"/>
              <a:t>工業</a:t>
            </a:r>
          </a:p>
        </p:txBody>
      </p:sp>
      <p:sp>
        <p:nvSpPr>
          <p:cNvPr id="8" name="楕円 15"/>
          <p:cNvSpPr/>
          <p:nvPr/>
        </p:nvSpPr>
        <p:spPr>
          <a:xfrm>
            <a:off x="973235" y="5349768"/>
            <a:ext cx="1306078" cy="124524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kumimoji="1" lang="ja-JP" altLang="en-US" sz="4000" dirty="0"/>
              <a:t>農業</a:t>
            </a:r>
          </a:p>
        </p:txBody>
      </p:sp>
      <p:sp>
        <p:nvSpPr>
          <p:cNvPr id="9" name="楕円 16"/>
          <p:cNvSpPr/>
          <p:nvPr/>
        </p:nvSpPr>
        <p:spPr>
          <a:xfrm>
            <a:off x="2535882" y="5363639"/>
            <a:ext cx="1306078" cy="124524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kumimoji="1" lang="ja-JP" altLang="en-US" sz="4000" dirty="0"/>
              <a:t>治安</a:t>
            </a:r>
          </a:p>
        </p:txBody>
      </p:sp>
      <p:sp>
        <p:nvSpPr>
          <p:cNvPr id="10" name="楕円 17"/>
          <p:cNvSpPr/>
          <p:nvPr/>
        </p:nvSpPr>
        <p:spPr>
          <a:xfrm>
            <a:off x="101079" y="4104520"/>
            <a:ext cx="1306078" cy="1245249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kumimoji="1" lang="ja-JP" altLang="en-US" sz="4000" dirty="0"/>
              <a:t>医療</a:t>
            </a:r>
          </a:p>
        </p:txBody>
      </p:sp>
      <p:sp>
        <p:nvSpPr>
          <p:cNvPr id="11" name="楕円 18"/>
          <p:cNvSpPr/>
          <p:nvPr/>
        </p:nvSpPr>
        <p:spPr>
          <a:xfrm>
            <a:off x="299423" y="2592172"/>
            <a:ext cx="1306078" cy="1245249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kumimoji="1" lang="ja-JP" altLang="en-US" sz="4000" dirty="0"/>
              <a:t>自然</a:t>
            </a:r>
          </a:p>
        </p:txBody>
      </p:sp>
      <p:sp>
        <p:nvSpPr>
          <p:cNvPr id="12" name="楕円 18"/>
          <p:cNvSpPr/>
          <p:nvPr/>
        </p:nvSpPr>
        <p:spPr>
          <a:xfrm>
            <a:off x="1744172" y="3569951"/>
            <a:ext cx="1306078" cy="1245249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kumimoji="1" lang="ja-JP" altLang="en-US" sz="4000" dirty="0">
                <a:solidFill>
                  <a:schemeClr val="tx1"/>
                </a:solidFill>
              </a:rPr>
              <a:t>市民</a:t>
            </a:r>
          </a:p>
        </p:txBody>
      </p:sp>
      <p:sp>
        <p:nvSpPr>
          <p:cNvPr id="13" name="円/楕円 12"/>
          <p:cNvSpPr/>
          <p:nvPr/>
        </p:nvSpPr>
        <p:spPr>
          <a:xfrm>
            <a:off x="1440779" y="3207063"/>
            <a:ext cx="1912864" cy="1943284"/>
          </a:xfrm>
          <a:prstGeom prst="ellipse">
            <a:avLst/>
          </a:prstGeom>
          <a:solidFill>
            <a:srgbClr val="800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5000" dirty="0"/>
              <a:t>土浦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2083" y="365760"/>
            <a:ext cx="7886700" cy="1325562"/>
          </a:xfrm>
        </p:spPr>
        <p:txBody>
          <a:bodyPr/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目標都市像</a:t>
            </a:r>
          </a:p>
        </p:txBody>
      </p:sp>
      <p:graphicFrame>
        <p:nvGraphicFramePr>
          <p:cNvPr id="3" name="コンテンツ プレースホルダー 5" descr="プロセス" title="SmartArt"/>
          <p:cNvGraphicFramePr>
            <a:graphicFrameLocks/>
          </p:cNvGraphicFramePr>
          <p:nvPr>
            <p:extLst/>
          </p:nvPr>
        </p:nvGraphicFramePr>
        <p:xfrm>
          <a:off x="4404220" y="661116"/>
          <a:ext cx="4739780" cy="734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スライド番号プレースホルダー 14"/>
          <p:cNvSpPr>
            <a:spLocks noGrp="1"/>
          </p:cNvSpPr>
          <p:nvPr>
            <p:ph type="sldNum" sz="quarter" idx="4294967295"/>
          </p:nvPr>
        </p:nvSpPr>
        <p:spPr>
          <a:xfrm>
            <a:off x="6906204" y="181796"/>
            <a:ext cx="2057400" cy="365125"/>
          </a:xfrm>
          <a:prstGeom prst="rect">
            <a:avLst/>
          </a:prstGeom>
        </p:spPr>
        <p:txBody>
          <a:bodyPr/>
          <a:lstStyle/>
          <a:p>
            <a:fld id="{A7F8E3F6-DE14-48B2-B2BC-6FABA9630FB8}" type="slidenum">
              <a:rPr lang="en-US" altLang="ja-JP" smtClean="0"/>
              <a:t>71</a:t>
            </a:fld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5472549" y="2351352"/>
            <a:ext cx="2419109" cy="10965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/>
              <a:t>ばらばらの</a:t>
            </a:r>
            <a:endParaRPr kumimoji="1" lang="en-US" altLang="ja-JP" sz="3600" dirty="0"/>
          </a:p>
          <a:p>
            <a:pPr algn="ctr"/>
            <a:r>
              <a:rPr kumimoji="1" lang="ja-JP" altLang="en-US" sz="3600" dirty="0"/>
              <a:t>分野・地区</a:t>
            </a:r>
            <a:endParaRPr kumimoji="1" lang="en-US" altLang="ja-JP" sz="3600" dirty="0"/>
          </a:p>
        </p:txBody>
      </p:sp>
      <p:sp>
        <p:nvSpPr>
          <p:cNvPr id="19" name="爆発 2 18"/>
          <p:cNvSpPr/>
          <p:nvPr/>
        </p:nvSpPr>
        <p:spPr>
          <a:xfrm>
            <a:off x="4751827" y="4398734"/>
            <a:ext cx="4385727" cy="2436267"/>
          </a:xfrm>
          <a:prstGeom prst="irregularSeal2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kumimoji="1" lang="ja-JP" altLang="en-US" sz="2400" dirty="0"/>
              <a:t>すべて繋がって</a:t>
            </a:r>
            <a:endParaRPr kumimoji="1" lang="en-US" altLang="ja-JP" sz="2400" dirty="0"/>
          </a:p>
          <a:p>
            <a:pPr algn="ctr"/>
            <a:r>
              <a:rPr kumimoji="1" lang="ja-JP" altLang="en-US" sz="3600" dirty="0"/>
              <a:t>「土浦」</a:t>
            </a:r>
          </a:p>
        </p:txBody>
      </p:sp>
      <p:sp>
        <p:nvSpPr>
          <p:cNvPr id="20" name="下矢印 19"/>
          <p:cNvSpPr/>
          <p:nvPr/>
        </p:nvSpPr>
        <p:spPr>
          <a:xfrm>
            <a:off x="6248329" y="3694931"/>
            <a:ext cx="905256" cy="76430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590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48E-6 L -2.77778E-6 0.00023 C 0.00295 0.00116 0.00608 0.00208 0.00903 0.00347 C 0.01007 0.00393 0.01077 0.00532 0.01163 0.00579 C 0.0132 0.00694 0.01476 0.00764 0.01615 0.00833 C 0.01719 0.00879 0.01806 0.00903 0.01893 0.00949 C 0.01997 0.01018 0.02483 0.01504 0.02518 0.01551 C 0.03125 0.02338 0.02257 0.01504 0.02969 0.02153 C 0.03091 0.02384 0.03177 0.02662 0.03334 0.0287 C 0.04132 0.03912 0.0316 0.02592 0.03785 0.03588 C 0.04358 0.04514 0.03785 0.03426 0.04236 0.04305 C 0.04705 0.06157 0.04167 0.04259 0.04601 0.05393 C 0.04636 0.05509 0.04653 0.05625 0.04688 0.05741 C 0.04809 0.06065 0.04827 0.06504 0.05052 0.06713 L 0.05591 0.07199 C 0.0566 0.0743 0.05782 0.07662 0.05764 0.07917 C 0.05747 0.08704 0.05729 0.09514 0.05677 0.10301 C 0.0566 0.10555 0.05608 0.10787 0.05591 0.11042 C 0.05556 0.11389 0.05538 0.11759 0.05504 0.12106 C 0.05486 0.12245 0.05434 0.12338 0.05417 0.12477 C 0.05348 0.12801 0.05313 0.13125 0.05226 0.13426 C 0.05209 0.13542 0.05174 0.1368 0.05139 0.13796 C 0.05104 0.13958 0.0507 0.1412 0.05052 0.14282 C 0.05018 0.14514 0.04966 0.14977 0.04879 0.15231 C 0.04601 0.15926 0.0474 0.15231 0.04514 0.16065 C 0.04462 0.16227 0.04462 0.16389 0.04427 0.16551 C 0.04375 0.16713 0.04288 0.16875 0.04236 0.17037 C 0.03889 0.18079 0.04254 0.17199 0.03785 0.18241 C 0.03594 0.19259 0.03854 0.18217 0.0342 0.19074 C 0.03368 0.19167 0.03386 0.19329 0.03334 0.19444 C 0.03282 0.1956 0.03212 0.19676 0.0316 0.19792 C 0.02848 0.2037 0.02917 0.20231 0.02518 0.20764 C 0.02361 0.21389 0.02535 0.20879 0.0217 0.21481 C 0.02101 0.21574 0.02066 0.21736 0.01979 0.21829 C 0.0191 0.21921 0.01806 0.21921 0.01719 0.21944 C 0.01528 0.2243 0.01563 0.22407 0.01354 0.22801 C 0.01268 0.22963 0.01163 0.23102 0.01077 0.23264 C 0.01007 0.23426 0.00973 0.23611 0.00903 0.2375 C 0.00903 0.23773 0.00452 0.24653 0.00365 0.24838 C 0.00295 0.24954 0.00261 0.25116 0.00174 0.25185 L -0.00087 0.2544 L -0.00173 0.25787 L -0.00173 0.2581 L -2.77778E-6 0.25926 L -2.77778E-6 0.25949 " pathEditMode="relative" rAng="0" ptsTypes="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" y="129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23 L 0.00052 0.00046 C 0.00903 0.00833 0.00555 0.00208 0.00764 0.01204 C 0.00816 0.01458 0.00955 0.01921 0.00955 0.01944 C 0.0092 0.03009 0.00903 0.04097 0.00851 0.05185 C 0.00851 0.05417 0.00712 0.05995 0.00677 0.0625 C 0.00642 0.06505 0.0059 0.06968 0.00503 0.07222 C 0.00451 0.07338 0.00364 0.07454 0.00312 0.07569 C 0.00243 0.07731 0.00208 0.07917 0.00139 0.08056 C 0.00069 0.08194 -0.00052 0.08287 -0.00139 0.08426 C -0.00955 0.09676 0.00069 0.08148 -0.0059 0.09375 C -0.00764 0.09699 -0.00903 0.09769 -0.01129 0.09977 C -0.0125 0.10093 -0.01372 0.10231 -0.01493 0.10347 C -0.0158 0.10417 -0.01667 0.10486 -0.01754 0.10579 C -0.02448 0.11343 -0.01632 0.10579 -0.02292 0.11181 C -0.02761 0.12014 -0.02326 0.11389 -0.03021 0.11898 C -0.03368 0.12153 -0.03611 0.12431 -0.03924 0.12731 C -0.04011 0.12824 -0.04097 0.12917 -0.04184 0.12986 C -0.04427 0.13148 -0.04688 0.13264 -0.04913 0.13449 C -0.05504 0.13981 -0.04861 0.13472 -0.05451 0.13819 C -0.05695 0.13958 -0.0592 0.1419 -0.06163 0.14306 L -0.06719 0.14537 C -0.06806 0.14583 -0.0691 0.14583 -0.06979 0.14653 C -0.07396 0.15023 -0.07101 0.14815 -0.07517 0.15023 C -0.07674 0.15093 -0.07813 0.15208 -0.07969 0.15255 C -0.08872 0.15579 -0.08247 0.15093 -0.0941 0.15625 C -0.10382 0.16042 -0.09774 0.15833 -0.11302 0.16111 C -0.12292 0.16065 -0.13299 0.16088 -0.14271 0.15972 C -0.14392 0.15972 -0.14445 0.1581 -0.14549 0.15741 C -0.14636 0.15671 -0.1474 0.15671 -0.14826 0.15625 C -0.15156 0.15394 -0.1507 0.15347 -0.15365 0.15023 C -0.15451 0.14931 -0.15573 0.14907 -0.15625 0.14769 C -0.15677 0.14676 -0.15625 0.14537 -0.15625 0.14421 L -0.15625 0.14444 " pathEditMode="relative" rAng="0" ptsTypes="AAAAAAAAAAAAAAAAAAAAAAAAAAAAAAAA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13" y="80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3.05556E-6 0.00023 C -0.00191 0.00324 -0.0033 0.00695 -0.00556 0.00972 C -0.00643 0.01088 -0.00799 0.01019 -0.00903 0.01088 C -0.01042 0.01181 -0.01146 0.01343 -0.01268 0.01459 C -0.01354 0.01528 -0.01441 0.01551 -0.01545 0.01574 C -0.01771 0.01667 -0.02032 0.01713 -0.02257 0.01806 L -0.02795 0.0206 L -0.03073 0.02176 C -0.0316 0.02222 -0.03247 0.02269 -0.03334 0.02292 L -0.04063 0.02546 C -0.04184 0.02616 -0.04288 0.02732 -0.04427 0.02778 C -0.05174 0.03079 -0.05573 0.03056 -0.06407 0.03148 C -0.07604 0.03102 -0.08802 0.03125 -0.1 0.03009 C -0.10174 0.03009 -0.10295 0.02824 -0.10452 0.02778 C -0.10625 0.02709 -0.10816 0.02685 -0.1099 0.02662 C -0.1165 0.02222 -0.11181 0.025 -0.12257 0.0206 C -0.12344 0.02014 -0.12431 0.01968 -0.12535 0.01945 C -0.12674 0.01875 -0.1283 0.01875 -0.12986 0.01806 C -0.13073 0.01783 -0.1316 0.01736 -0.13247 0.0169 C -0.13368 0.01644 -0.1349 0.01621 -0.13611 0.01574 C -0.13889 0.01343 -0.13924 0.01273 -0.14236 0.01088 C -0.14323 0.01042 -0.14427 0.01019 -0.14514 0.00972 C -0.14601 0.00903 -0.14688 0.00787 -0.14775 0.00741 C -0.14948 0.00625 -0.15157 0.00625 -0.15313 0.00486 C -0.15591 0.00255 -0.15643 0.00232 -0.15868 -0.00116 C -0.16493 -0.01111 -0.15521 0.00232 -0.1632 -0.00833 C -0.16771 -0.0206 -0.16528 -0.01504 -0.17032 -0.02523 L -0.17205 -0.0287 C -0.1724 -0.03102 -0.17292 -0.03588 -0.17396 -0.03842 C -0.17657 -0.04537 -0.17518 -0.03842 -0.17761 -0.04676 C -0.17795 -0.04838 -0.17813 -0.05 -0.17848 -0.05162 C -0.18073 -0.0625 -0.17743 -0.04444 -0.18021 -0.0625 C -0.18038 -0.06412 -0.18073 -0.06574 -0.18108 -0.06713 C -0.18177 -0.07014 -0.18264 -0.07268 -0.18299 -0.07569 C -0.18334 -0.07916 -0.18299 -0.08287 -0.18299 -0.08634 L -0.18299 -0.08611 " pathEditMode="relative" rAng="0" ptsTypes="AAAAAAAAAAAAAAAAAAAAAAAAAAAAAAAA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-27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1.11111E-6 0.00023 C -0.00278 0.00069 -0.00555 0.00139 -0.00816 0.00231 C -0.00972 0.00277 -0.01111 0.00416 -0.01267 0.00463 C -0.01528 0.00555 -0.01805 0.00555 -0.02083 0.00602 C -0.03038 0.00555 -0.03993 0.00532 -0.04965 0.00463 C -0.05451 0.00439 -0.05347 0.00347 -0.05764 0.00115 C -0.05937 0.00023 -0.06302 -0.00139 -0.06302 -0.00116 C -0.0684 -0.00672 -0.06545 -0.00371 -0.07205 -0.00973 C -0.07292 -0.01042 -0.07396 -0.01111 -0.07483 -0.01204 C -0.07569 -0.0132 -0.07656 -0.01459 -0.07743 -0.01574 C -0.07864 -0.0169 -0.07986 -0.01806 -0.08108 -0.01922 C -0.08281 -0.0213 -0.08455 -0.02385 -0.08559 -0.02662 C -0.08663 -0.0294 -0.08646 -0.03195 -0.08733 -0.03496 C -0.0901 -0.04445 -0.08854 -0.03473 -0.09097 -0.04584 C -0.09305 -0.0551 -0.09028 -0.04861 -0.09375 -0.05533 C -0.09392 -0.05695 -0.09427 -0.05857 -0.09462 -0.06019 C -0.09479 -0.06135 -0.09531 -0.0625 -0.09548 -0.06366 C -0.09635 -0.075 -0.09653 -0.08611 -0.09722 -0.09746 C -0.09757 -0.10093 -0.09792 -0.10463 -0.09809 -0.10811 C -0.09792 -0.15139 -0.09809 -0.19468 -0.09722 -0.23773 C -0.09722 -0.23936 -0.09618 -0.24051 -0.09548 -0.24144 C -0.09444 -0.24283 -0.08698 -0.24954 -0.08646 -0.24977 L -0.08385 -0.25093 L -0.08385 -0.2507 " pathEditMode="relative" rAng="0" ptsTypes="AAAAAAAAAAAAAAAAAAAAAAA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3" y="-1224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2.22222E-6 0.00023 C -0.004 -0.00139 -0.01042 -0.00301 -0.01441 -0.00486 C -0.01563 -0.00555 -0.01667 -0.00671 -0.01788 -0.0074 C -0.01875 -0.00787 -0.01979 -0.0081 -0.02066 -0.00856 C -0.02118 -0.00972 -0.02153 -0.01111 -0.0224 -0.01203 C -0.02327 -0.01296 -0.02431 -0.01273 -0.02518 -0.01342 C -0.02709 -0.01481 -0.02882 -0.01643 -0.03056 -0.01805 C -0.03629 -0.02338 -0.02986 -0.01713 -0.03681 -0.02523 C -0.03802 -0.02662 -0.03924 -0.02777 -0.04045 -0.02893 L -0.04584 -0.03981 L -0.04775 -0.04328 C -0.04827 -0.04745 -0.04844 -0.05139 -0.04948 -0.05532 C -0.04983 -0.05648 -0.05018 -0.05764 -0.05035 -0.05902 L -0.05209 -0.06852 C -0.0507 -0.1324 -0.05382 -0.09352 -0.05035 -0.11412 C -0.05 -0.1162 -0.05 -0.11828 -0.04948 -0.12014 C -0.04896 -0.12199 -0.04827 -0.12338 -0.04775 -0.125 C -0.0474 -0.12777 -0.04705 -0.13287 -0.04584 -0.13588 C -0.04531 -0.13703 -0.04462 -0.13819 -0.0441 -0.13935 C -0.04219 -0.14953 -0.04445 -0.13958 -0.04132 -0.14791 C -0.04063 -0.14977 -0.04028 -0.15185 -0.03959 -0.15393 C -0.03889 -0.15555 -0.03768 -0.15694 -0.03681 -0.15856 C -0.03611 -0.16018 -0.03577 -0.16203 -0.03507 -0.16342 C -0.0342 -0.16504 -0.03316 -0.16666 -0.03229 -0.16828 C -0.03177 -0.16944 -0.03125 -0.17083 -0.03056 -0.17176 C -0.02865 -0.17477 -0.02587 -0.17685 -0.02431 -0.18032 C -0.01945 -0.19074 -0.02379 -0.18217 -0.01615 -0.19352 C -0.01285 -0.19838 -0.01025 -0.20393 -0.00625 -0.20787 C -0.00504 -0.20902 -0.00365 -0.20995 -0.00261 -0.21157 C 0.00225 -0.21805 -0.00243 -0.21527 0.00278 -0.21759 C 0.0066 -0.22523 0.00191 -0.21736 0.00903 -0.22222 C 0.01024 -0.22314 0.01076 -0.22477 0.0118 -0.22592 C 0.01285 -0.22708 0.01406 -0.2287 0.01528 -0.22939 C 0.01701 -0.23055 0.0191 -0.23055 0.02083 -0.23194 C 0.0217 -0.23264 0.02239 -0.23379 0.02344 -0.23426 C 0.03177 -0.23865 0.02725 -0.23518 0.0342 -0.23796 C 0.04618 -0.24259 0.0316 -0.23842 0.04323 -0.24143 C 0.05521 -0.24953 0.04028 -0.23981 0.04965 -0.24514 C 0.05625 -0.24884 0.05017 -0.24652 0.05677 -0.24861 C 0.05764 -0.24953 0.0585 -0.25046 0.05955 -0.25115 C 0.06128 -0.25208 0.06337 -0.25208 0.06493 -0.25347 C 0.0658 -0.25439 0.06666 -0.25532 0.06753 -0.25602 C 0.06927 -0.25694 0.07291 -0.25833 0.07291 -0.2581 C 0.07396 -0.25902 0.07465 -0.26018 0.07569 -0.26064 C 0.07656 -0.26134 0.07847 -0.2618 0.07847 -0.26157 L 0.07847 -0.2618 " pathEditMode="relative" rAng="0" ptsTypes="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-1307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4.72222E-6 0.00023 C -0.00174 -0.00301 -0.00382 -0.00555 -0.00539 -0.00856 C -0.00591 -0.00949 -0.00608 -0.01088 -0.00625 -0.01204 C -0.0099 -0.05995 -0.00643 -0.02986 -0.00886 -0.05046 C -0.00869 -0.06458 -0.00886 -0.0787 -0.00799 -0.09259 C -0.00799 -0.09444 -0.00695 -0.09583 -0.00625 -0.09745 C -0.004 -0.10278 -0.00487 -0.09977 -0.00174 -0.10463 C -0.0007 -0.10625 4.72222E-6 -0.10787 0.00104 -0.10949 C 0.00173 -0.11065 0.00277 -0.1118 0.00364 -0.11296 C 0.00434 -0.11412 0.00486 -0.11551 0.00555 -0.11666 C 0.00625 -0.11805 0.00729 -0.11898 0.00816 -0.12014 C 0.01145 -0.12546 0.00833 -0.12268 0.01267 -0.12754 C 0.01423 -0.12916 0.01736 -0.13125 0.01892 -0.13217 C 0.02083 -0.1331 0.02274 -0.13356 0.02447 -0.13472 C 0.02621 -0.13588 0.02864 -0.13773 0.03072 -0.13819 C 0.03316 -0.13889 0.03559 -0.13912 0.03784 -0.13935 C 0.05208 -0.13912 0.06614 -0.13935 0.0802 -0.13819 C 0.08281 -0.13819 0.08506 -0.13657 0.0875 -0.13588 C 0.09045 -0.13495 0.09652 -0.13356 0.09652 -0.13333 C 0.09774 -0.13264 0.09878 -0.13171 0.10017 -0.13102 C 0.10121 -0.13055 0.1026 -0.13055 0.10364 -0.12986 C 0.11232 -0.12477 0.09965 -0.12963 0.11006 -0.12616 C 0.11319 -0.12407 0.11319 -0.12384 0.11631 -0.12268 C 0.11822 -0.12199 0.12083 -0.12129 0.12256 -0.12014 C 0.125 -0.11875 0.12725 -0.11666 0.12986 -0.11551 C 0.13159 -0.11458 0.1335 -0.11412 0.13524 -0.11296 C 0.14722 -0.10509 0.13229 -0.11481 0.14149 -0.10949 C 0.1427 -0.10879 0.14392 -0.10764 0.14513 -0.10694 C 0.14652 -0.10648 0.14809 -0.10625 0.14965 -0.10579 C 0.15052 -0.10555 0.15138 -0.10509 0.15243 -0.10463 C 0.15329 -0.10393 0.15399 -0.10278 0.15503 -0.10231 C 0.15677 -0.10116 0.16041 -0.09977 0.16041 -0.09954 C 0.17222 -0.08796 0.15798 -0.10162 0.16684 -0.09491 C 0.17829 -0.08634 0.16649 -0.09329 0.17673 -0.08773 C 0.17968 -0.08403 0.17812 -0.08426 0.18038 -0.08426 L 0.18038 -0.08403 " pathEditMode="relative" rAng="0" ptsTypes="AAAAAAAAAAAAAAAAAAAAAAAAAAAAAAAAAAA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76" y="-69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3.33333E-6 0.00023 C 0.0026 -0.00741 0.00347 -0.0088 0.00538 -0.01551 C 0.0059 -0.01782 0.00607 -0.0206 0.00711 -0.02269 C 0.00764 -0.02384 0.0085 -0.025 0.00885 -0.02639 C 0.00937 -0.02755 0.00937 -0.0287 0.00989 -0.02986 C 0.01146 -0.03426 0.01458 -0.0375 0.01701 -0.04074 C 0.01909 -0.04352 0.01996 -0.04514 0.02239 -0.04676 C 0.02864 -0.05093 0.02118 -0.04421 0.02882 -0.05046 C 0.03316 -0.05417 0.03333 -0.05671 0.03958 -0.0588 L 0.0467 -0.06111 C 0.05295 -0.06667 0.04514 -0.06042 0.05486 -0.06481 C 0.06857 -0.07083 0.05156 -0.06667 0.06666 -0.06968 C 0.07777 -0.07546 0.07257 -0.07361 0.09444 -0.07083 C 0.09583 -0.0706 0.09687 -0.06898 0.09809 -0.06829 C 0.10399 -0.06574 0.10156 -0.06898 0.10711 -0.06481 C 0.11527 -0.0588 0.10694 -0.06296 0.11336 -0.05995 C 0.11892 -0.05255 0.11284 -0.06019 0.12152 -0.05162 C 0.13333 -0.03981 0.11857 -0.0544 0.12777 -0.0456 C 0.13559 -0.03819 0.12777 -0.04514 0.1342 -0.03958 C 0.14132 -0.02662 0.13211 -0.04236 0.14045 -0.03125 C 0.14114 -0.03009 0.14149 -0.02847 0.14218 -0.02755 C 0.14774 -0.02037 0.14288 -0.0331 0.15034 -0.01782 C 0.15156 -0.01551 0.1533 -0.01343 0.15399 -0.01065 C 0.15451 -0.00833 0.15486 -0.00579 0.15573 -0.00347 C 0.15642 -0.00185 0.15711 -0.00046 0.15764 0.00139 C 0.16076 0.01204 0.15764 0.00509 0.16111 0.01204 C 0.16232 0.02431 0.16128 0.01875 0.16389 0.02894 L 0.16475 0.03241 C 0.1651 0.03727 0.16527 0.04213 0.16562 0.04699 C 0.1658 0.04861 0.16666 0.05 0.16666 0.05162 C 0.16666 0.07986 0.16614 0.10787 0.16562 0.13588 C 0.16562 0.13819 0.1651 0.14051 0.16475 0.14306 C 0.16458 0.14421 0.16389 0.14653 0.16389 0.14676 L 0.16389 0.14792 " pathEditMode="relative" rAng="0" ptsTypes="AAAAAAAAAAAAAAAAAAAAAAAAAAAAAAAA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5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9" grpId="0" animBg="1"/>
      <p:bldP spid="20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楕円 7"/>
          <p:cNvSpPr/>
          <p:nvPr/>
        </p:nvSpPr>
        <p:spPr>
          <a:xfrm>
            <a:off x="5764843" y="2417137"/>
            <a:ext cx="1306078" cy="124524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kumimoji="1" lang="ja-JP" altLang="en-US" sz="4000" dirty="0"/>
              <a:t>交通</a:t>
            </a:r>
          </a:p>
        </p:txBody>
      </p:sp>
      <p:sp>
        <p:nvSpPr>
          <p:cNvPr id="15" name="楕円 9"/>
          <p:cNvSpPr/>
          <p:nvPr/>
        </p:nvSpPr>
        <p:spPr>
          <a:xfrm>
            <a:off x="6854315" y="2417137"/>
            <a:ext cx="1306078" cy="124524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kumimoji="1" lang="ja-JP" altLang="en-US" sz="4000" dirty="0"/>
              <a:t>工業</a:t>
            </a:r>
          </a:p>
        </p:txBody>
      </p:sp>
      <p:sp>
        <p:nvSpPr>
          <p:cNvPr id="9" name="コンテンツ プレースホルダー 3"/>
          <p:cNvSpPr txBox="1">
            <a:spLocks/>
          </p:cNvSpPr>
          <p:nvPr/>
        </p:nvSpPr>
        <p:spPr>
          <a:xfrm>
            <a:off x="126111" y="2169838"/>
            <a:ext cx="4286978" cy="376739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/>
              <a:t>○</a:t>
            </a:r>
            <a:endParaRPr lang="en-US" altLang="ja-JP" sz="2400" dirty="0"/>
          </a:p>
          <a:p>
            <a:pPr marL="0" indent="0">
              <a:buFont typeface="Wingdings 2" pitchFamily="18" charset="2"/>
              <a:buNone/>
            </a:pPr>
            <a:endParaRPr lang="en-US" altLang="ja-JP" sz="2400" dirty="0"/>
          </a:p>
          <a:p>
            <a:pPr marL="0" indent="0">
              <a:buFont typeface="Wingdings 2" pitchFamily="18" charset="2"/>
              <a:buNone/>
            </a:pPr>
            <a:endParaRPr lang="en-US" altLang="ja-JP" sz="2400" dirty="0"/>
          </a:p>
          <a:p>
            <a:pPr marL="0" indent="0">
              <a:buFont typeface="Wingdings 2" pitchFamily="18" charset="2"/>
              <a:buNone/>
            </a:pPr>
            <a:endParaRPr lang="en-US" altLang="ja-JP" sz="2400" dirty="0"/>
          </a:p>
          <a:p>
            <a:pPr marL="0" indent="0">
              <a:buFont typeface="Wingdings 2" pitchFamily="18" charset="2"/>
              <a:buNone/>
            </a:pPr>
            <a:endParaRPr lang="ja-JP" altLang="en-US" sz="24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2083" y="365760"/>
            <a:ext cx="7886700" cy="1325562"/>
          </a:xfrm>
        </p:spPr>
        <p:txBody>
          <a:bodyPr/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例えば</a:t>
            </a:r>
            <a:r>
              <a:rPr lang="en-US" altLang="ja-JP" dirty="0">
                <a:solidFill>
                  <a:schemeClr val="bg1"/>
                </a:solidFill>
              </a:rPr>
              <a:t>…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コンテンツ プレースホルダー 5" descr="プロセス" title="Smart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1161854"/>
              </p:ext>
            </p:extLst>
          </p:nvPr>
        </p:nvGraphicFramePr>
        <p:xfrm>
          <a:off x="4404220" y="661116"/>
          <a:ext cx="4739780" cy="734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126111" y="1609621"/>
            <a:ext cx="5632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/>
              <a:t>■○○と○○のネットワークの例</a:t>
            </a:r>
            <a:endParaRPr kumimoji="1" lang="ja-JP" altLang="en-US" sz="2800" dirty="0"/>
          </a:p>
        </p:txBody>
      </p:sp>
      <p:sp>
        <p:nvSpPr>
          <p:cNvPr id="10" name="下矢印 9"/>
          <p:cNvSpPr/>
          <p:nvPr/>
        </p:nvSpPr>
        <p:spPr>
          <a:xfrm rot="16200000">
            <a:off x="3671645" y="3781205"/>
            <a:ext cx="2312056" cy="82916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200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42257" y="3695338"/>
            <a:ext cx="3842435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/>
              <a:t>・</a:t>
            </a:r>
            <a:endParaRPr kumimoji="1" lang="en-US" altLang="ja-JP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565421" y="5774466"/>
            <a:ext cx="2578579" cy="10888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kumimoji="1" lang="en-US" altLang="ja-JP" sz="24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294967295"/>
          </p:nvPr>
        </p:nvSpPr>
        <p:spPr>
          <a:xfrm>
            <a:off x="6906204" y="181796"/>
            <a:ext cx="2057400" cy="365125"/>
          </a:xfrm>
          <a:prstGeom prst="rect">
            <a:avLst/>
          </a:prstGeom>
        </p:spPr>
        <p:txBody>
          <a:bodyPr/>
          <a:lstStyle/>
          <a:p>
            <a:fld id="{A7F8E3F6-DE14-48B2-B2BC-6FABA9630FB8}" type="slidenum">
              <a:rPr lang="en-US" altLang="ja-JP" smtClean="0"/>
              <a:t>72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719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コンテンツ プレースホルダー 3" descr="winter-frame00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46"/>
          <a:stretch/>
        </p:blipFill>
        <p:spPr>
          <a:xfrm>
            <a:off x="1867519" y="1312452"/>
            <a:ext cx="5419352" cy="519848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80" y="2210316"/>
            <a:ext cx="1484355" cy="148435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14" y="4963365"/>
            <a:ext cx="1441318" cy="144131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319" y="2464407"/>
            <a:ext cx="1447285" cy="144728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6" y="5214385"/>
            <a:ext cx="1785447" cy="119029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039" y="270460"/>
            <a:ext cx="5835178" cy="583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76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6 L 8.33333E-7 7.40741E-6 L 0.07031 0.00209 C 0.075 0.00232 0.08854 0.00672 0.09218 0.00811 C 0.13159 0.02431 0.10434 0.01251 0.12187 0.02292 C 0.1243 0.02431 0.12708 0.02524 0.12968 0.02709 C 0.15225 0.04306 0.13784 0.03612 0.15 0.04144 C 0.16597 0.05579 0.1394 0.03288 0.1625 0.04978 C 0.16475 0.05163 0.16649 0.0544 0.16875 0.05626 C 0.17065 0.05788 0.17291 0.05857 0.175 0.06042 C 0.18211 0.06644 0.18055 0.06783 0.18906 0.07292 C 0.19097 0.07408 0.19322 0.07431 0.19531 0.07478 C 0.20052 0.08565 0.20208 0.08982 0.21406 0.09792 C 0.21614 0.09931 0.2184 0.10024 0.22031 0.10209 C 0.22204 0.10371 0.22343 0.10603 0.225 0.10811 C 0.22864 0.11436 0.23263 0.12038 0.23593 0.12709 C 0.24357 0.14237 0.23993 0.13542 0.24687 0.14792 C 0.25156 0.1669 0.24357 0.13728 0.25312 0.16228 C 0.26319 0.18936 0.24635 0.15417 0.25781 0.17709 C 0.25954 0.18427 0.25815 0.18172 0.26093 0.18542 L 0.26562 0.18311 " pathEditMode="relative" ptsTypes="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3.05556E-6 -2.59259E-6 C 0.0026 -0.00902 0.00417 -0.01875 0.00781 -0.02708 C 0.00955 -0.03148 0.01302 -0.03402 0.01545 -0.0375 C 0.01771 -0.04097 0.01944 -0.0449 0.0217 -0.04791 C 0.02413 -0.05115 0.02708 -0.05347 0.02969 -0.05625 C 0.03281 -0.06041 0.03559 -0.06504 0.03906 -0.06875 C 0.04132 -0.07152 0.04427 -0.07291 0.0467 -0.075 C 0.05 -0.07777 0.05295 -0.08102 0.05608 -0.08333 C 0.06128 -0.08727 0.06719 -0.08912 0.0717 -0.09375 C 0.07674 -0.09884 0.08194 -0.10439 0.08733 -0.10833 C 0.09149 -0.11157 0.09549 -0.11481 0.09983 -0.11666 C 0.10451 -0.11875 0.10781 -0.12014 0.11233 -0.12291 C 0.13264 -0.13564 0.12135 -0.13125 0.1342 -0.13541 C 0.1408 -0.13981 0.14219 -0.1412 0.14983 -0.14375 C 0.15191 -0.14444 0.15399 -0.1456 0.15608 -0.14583 C 0.16285 -0.14699 0.16962 -0.14722 0.17656 -0.14791 C 0.18872 -0.15208 0.17691 -0.14861 0.19531 -0.15208 C 0.20156 -0.15347 0.20781 -0.15486 0.21406 -0.15625 C 0.22431 -0.15856 0.22014 -0.15833 0.22656 -0.15833 L 0.22656 -0.15833 " pathEditMode="relative" ptsTypes="AAAAAAAAAAAAAAAAAAA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4.16667E-6 4.81481E-6 C -0.00417 -0.00417 -0.00799 -0.00949 -0.0125 -0.0125 C -0.01545 -0.01435 -0.01893 -0.01389 -0.02188 -0.01458 C -0.02413 -0.01528 -0.02622 -0.01597 -0.02813 -0.01667 C -0.03143 -0.01806 -0.03455 -0.01944 -0.0375 -0.02083 C -0.04028 -0.02222 -0.04271 -0.02431 -0.04549 -0.025 C -0.05 -0.02639 -0.05486 -0.02639 -0.05938 -0.02708 C -0.0632 -0.02917 -0.0665 -0.03218 -0.07049 -0.03333 C -0.07761 -0.03565 -0.09236 -0.0375 -0.09236 -0.0375 C -0.11216 -0.05093 -0.09809 -0.04306 -0.14549 -0.03958 C -0.15417 -0.03889 -0.16181 -0.03565 -0.17049 -0.03333 C -0.17761 -0.03148 -0.18663 -0.03079 -0.19375 -0.02917 C -0.19653 -0.0287 -0.19913 -0.02778 -0.20174 -0.02708 C -0.24132 -0.01574 -0.19792 -0.02917 -0.22361 -0.01875 C -0.22604 -0.01782 -0.22882 -0.01759 -0.23125 -0.01667 C -0.23299 -0.0162 -0.23438 -0.01528 -0.23611 -0.01458 C -0.23802 -0.01389 -0.24028 -0.01319 -0.24236 -0.0125 C -0.25972 -0.00093 -0.23768 -0.01481 -0.25486 -0.00625 C -0.26441 -0.00139 -0.25781 -0.00301 -0.26736 0.00417 C -0.26875 0.00509 -0.27049 0.00509 -0.27188 0.00625 C -0.27396 0.00741 -0.28195 0.01551 -0.28299 0.01667 C -0.28559 0.01991 -0.28785 0.02407 -0.29063 0.02708 C -0.29202 0.02824 -0.29375 0.02847 -0.29549 0.02917 L -0.30486 0.04167 C -0.30625 0.04375 -0.30764 0.0463 -0.30938 0.04792 C -0.31424 0.05208 -0.31476 0.05208 -0.31875 0.05833 C -0.32049 0.06088 -0.3217 0.06389 -0.32361 0.06667 C -0.32656 0.07106 -0.33299 0.07917 -0.33299 0.07917 C -0.33334 0.08194 -0.33368 0.08472 -0.33438 0.0875 C -0.34028 0.10556 -0.33542 0.08241 -0.33924 0.1 C -0.33976 0.10301 -0.34097 0.11111 -0.34236 0.11458 C -0.34254 0.11528 -0.34341 0.11597 -0.34375 0.11667 " pathEditMode="relative" ptsTypes="AAAAAAAAAAAAAAAAAAAAAAAAAAAAAAA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3.7037E-7 L -6.11111E-6 3.7037E-7 C -0.00209 -0.00717 -0.00365 -0.01435 -0.00626 -0.02106 C -0.00799 -0.025 -0.0106 -0.02777 -0.01251 -0.03148 C -0.01442 -0.03472 -0.01598 -0.03819 -0.01737 -0.04189 C -0.02292 -0.05671 -0.01737 -0.0493 -0.02674 -0.06481 C -0.02848 -0.06782 -0.03108 -0.0699 -0.03299 -0.07314 C -0.03438 -0.07546 -0.0349 -0.0787 -0.03612 -0.08148 C -0.03699 -0.08356 -0.0382 -0.08541 -0.03924 -0.08773 C -0.04029 -0.09027 -0.04063 -0.09375 -0.04237 -0.09606 C -0.04497 -0.09953 -0.04862 -0.10139 -0.05174 -0.10439 C -0.06581 -0.11852 -0.05904 -0.11527 -0.07049 -0.11898 C -0.07362 -0.12106 -0.07657 -0.12338 -0.07987 -0.12523 C -0.08126 -0.12615 -0.08282 -0.12662 -0.08438 -0.12731 C -0.09063 -0.12939 -0.09688 -0.13217 -0.10313 -0.13356 C -0.11268 -0.13564 -0.12622 -0.13865 -0.13438 -0.13981 C -0.14376 -0.14097 -0.15331 -0.14097 -0.16251 -0.14189 C -0.18039 -0.14352 -0.18247 -0.14514 -0.20174 -0.14606 C -0.20834 -0.14629 -0.21529 -0.14606 -0.22188 -0.14606 " pathEditMode="relative" ptsTypes="AAAAAAAAAAAAAAAAA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62" y="4341879"/>
            <a:ext cx="2368463" cy="264194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529" y="1852476"/>
            <a:ext cx="3219541" cy="279194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382" y="4341879"/>
            <a:ext cx="2107592" cy="279194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218" y="4141914"/>
            <a:ext cx="2821805" cy="262890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62" y="1863795"/>
            <a:ext cx="2833057" cy="2202259"/>
          </a:xfrm>
          <a:prstGeom prst="rect">
            <a:avLst/>
          </a:prstGeom>
        </p:spPr>
      </p:pic>
      <p:sp>
        <p:nvSpPr>
          <p:cNvPr id="10" name="スライド番号プレースホルダー 9"/>
          <p:cNvSpPr>
            <a:spLocks noGrp="1"/>
          </p:cNvSpPr>
          <p:nvPr>
            <p:ph type="sldNum" sz="quarter" idx="4294967295"/>
          </p:nvPr>
        </p:nvSpPr>
        <p:spPr>
          <a:xfrm>
            <a:off x="511228" y="4983088"/>
            <a:ext cx="584978" cy="365125"/>
          </a:xfrm>
          <a:prstGeom prst="rect">
            <a:avLst/>
          </a:prstGeom>
        </p:spPr>
        <p:txBody>
          <a:bodyPr/>
          <a:lstStyle/>
          <a:p>
            <a:fld id="{A7F8E3F6-DE14-48B2-B2BC-6FABA9630FB8}" type="slidenum">
              <a:rPr lang="en-US" altLang="ja-JP" smtClean="0"/>
              <a:pPr/>
              <a:t>74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0547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コンテンツ プレースホルダー 2"/>
          <p:cNvSpPr txBox="1">
            <a:spLocks/>
          </p:cNvSpPr>
          <p:nvPr/>
        </p:nvSpPr>
        <p:spPr>
          <a:xfrm>
            <a:off x="10386" y="1322102"/>
            <a:ext cx="3871991" cy="4549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buFont typeface="Wingdings 3" charset="2"/>
              <a:buNone/>
            </a:pPr>
            <a:endParaRPr lang="en-US" altLang="ja-JP" sz="4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buFont typeface="Wingdings 3" charset="2"/>
              <a:buNone/>
            </a:pPr>
            <a:endParaRPr lang="en-US" altLang="ja-JP" sz="4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2011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Wingdings 3" charset="2"/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新治バス」運行開始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2014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Wingdings 3" charset="2"/>
              <a:buNone/>
            </a:pPr>
            <a:r>
              <a:rPr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2400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利用数</a:t>
            </a:r>
            <a:r>
              <a:rPr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が伸びず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廃止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buFont typeface="Wingdings 3" charset="2"/>
              <a:buNone/>
            </a:pPr>
            <a:endParaRPr lang="ja-JP" altLang="en-US" sz="4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606" y="1486121"/>
            <a:ext cx="4087567" cy="4150574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" y="5774466"/>
            <a:ext cx="9144002" cy="108884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バス路線を通せば解決！というわけではない</a:t>
            </a: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391881" y="290181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１．交通</a:t>
            </a:r>
            <a:endParaRPr lang="ja-JP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10386" y="-66701"/>
            <a:ext cx="1381495" cy="1509831"/>
            <a:chOff x="238779" y="2377613"/>
            <a:chExt cx="1381495" cy="1509831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174611" y="2441781"/>
              <a:ext cx="1509831" cy="1381495"/>
            </a:xfrm>
            <a:prstGeom prst="rect">
              <a:avLst/>
            </a:prstGeom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339419" y="2901695"/>
              <a:ext cx="11802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STEP2</a:t>
              </a:r>
              <a:endPara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23" name="円/楕円 22"/>
          <p:cNvSpPr/>
          <p:nvPr/>
        </p:nvSpPr>
        <p:spPr>
          <a:xfrm rot="1400869">
            <a:off x="4246015" y="1588605"/>
            <a:ext cx="2175923" cy="1242559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吹き出し 23"/>
          <p:cNvSpPr/>
          <p:nvPr/>
        </p:nvSpPr>
        <p:spPr>
          <a:xfrm>
            <a:off x="144562" y="2139825"/>
            <a:ext cx="3697132" cy="1480802"/>
          </a:xfrm>
          <a:prstGeom prst="wedgeRoundRectCallout">
            <a:avLst>
              <a:gd name="adj1" fmla="val 69521"/>
              <a:gd name="adj2" fmla="val -34631"/>
              <a:gd name="adj3" fmla="val 16667"/>
            </a:avLst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北西部</a:t>
            </a:r>
            <a:r>
              <a:rPr kumimoji="1" lang="ja-JP" altLang="en-US" sz="2800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には</a:t>
            </a:r>
            <a:endParaRPr kumimoji="1" lang="en-US" altLang="ja-JP" sz="2800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8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大きな交通空白地帯</a:t>
            </a:r>
          </a:p>
        </p:txBody>
      </p:sp>
      <p:sp>
        <p:nvSpPr>
          <p:cNvPr id="5" name="角丸四角形吹き出し 4"/>
          <p:cNvSpPr/>
          <p:nvPr/>
        </p:nvSpPr>
        <p:spPr>
          <a:xfrm>
            <a:off x="5574527" y="4917989"/>
            <a:ext cx="930877" cy="362465"/>
          </a:xfrm>
          <a:prstGeom prst="wedgeRoundRectCallout">
            <a:avLst>
              <a:gd name="adj1" fmla="val -76585"/>
              <a:gd name="adj2" fmla="val 17045"/>
              <a:gd name="adj3" fmla="val 16667"/>
            </a:avLst>
          </a:prstGeom>
          <a:solidFill>
            <a:schemeClr val="accent5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荒川沖駅</a:t>
            </a:r>
            <a:endParaRPr kumimoji="1" lang="ja-JP" altLang="en-US" sz="1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角丸四角形吹き出し 15"/>
          <p:cNvSpPr/>
          <p:nvPr/>
        </p:nvSpPr>
        <p:spPr>
          <a:xfrm>
            <a:off x="7473351" y="2968539"/>
            <a:ext cx="762093" cy="362465"/>
          </a:xfrm>
          <a:prstGeom prst="wedgeRoundRectCallout">
            <a:avLst>
              <a:gd name="adj1" fmla="val -63311"/>
              <a:gd name="adj2" fmla="val -37500"/>
              <a:gd name="adj3" fmla="val 16667"/>
            </a:avLst>
          </a:prstGeom>
          <a:solidFill>
            <a:schemeClr val="accent5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神立駅</a:t>
            </a:r>
            <a:endParaRPr kumimoji="1" lang="ja-JP" altLang="en-US" sz="1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角丸四角形吹き出し 18"/>
          <p:cNvSpPr/>
          <p:nvPr/>
        </p:nvSpPr>
        <p:spPr>
          <a:xfrm>
            <a:off x="6505404" y="3804993"/>
            <a:ext cx="768607" cy="362465"/>
          </a:xfrm>
          <a:prstGeom prst="wedgeRoundRectCallout">
            <a:avLst>
              <a:gd name="adj1" fmla="val -72957"/>
              <a:gd name="adj2" fmla="val -5682"/>
              <a:gd name="adj3" fmla="val 16667"/>
            </a:avLst>
          </a:prstGeom>
          <a:solidFill>
            <a:schemeClr val="accent5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土浦</a:t>
            </a:r>
            <a:r>
              <a:rPr kumimoji="1" lang="ja-JP" altLang="en-US" sz="1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駅</a:t>
            </a:r>
            <a:endParaRPr kumimoji="1" lang="ja-JP" altLang="en-US" sz="1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角丸四角形吹き出し 19"/>
          <p:cNvSpPr/>
          <p:nvPr/>
        </p:nvSpPr>
        <p:spPr>
          <a:xfrm>
            <a:off x="3868459" y="4070360"/>
            <a:ext cx="930877" cy="362465"/>
          </a:xfrm>
          <a:prstGeom prst="wedgeRoundRectCallout">
            <a:avLst>
              <a:gd name="adj1" fmla="val 57928"/>
              <a:gd name="adj2" fmla="val 35227"/>
              <a:gd name="adj3" fmla="val 16667"/>
            </a:avLst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bg1"/>
                </a:solidFill>
              </a:rPr>
              <a:t>桜土浦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IC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6" name="角丸四角形吹き出し 25"/>
          <p:cNvSpPr/>
          <p:nvPr/>
        </p:nvSpPr>
        <p:spPr>
          <a:xfrm>
            <a:off x="3661437" y="4676467"/>
            <a:ext cx="1344919" cy="296501"/>
          </a:xfrm>
          <a:prstGeom prst="wedgeRoundRectCallout">
            <a:avLst>
              <a:gd name="adj1" fmla="val 12315"/>
              <a:gd name="adj2" fmla="val 116161"/>
              <a:gd name="adj3" fmla="val 16667"/>
            </a:avLst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bg1"/>
                </a:solidFill>
              </a:rPr>
              <a:t>つくば牛久</a:t>
            </a:r>
            <a:r>
              <a:rPr kumimoji="1" lang="en-US" altLang="ja-JP" sz="1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IC</a:t>
            </a:r>
            <a:endParaRPr kumimoji="1" lang="ja-JP" altLang="en-US" sz="1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角丸四角形吹き出し 26"/>
          <p:cNvSpPr/>
          <p:nvPr/>
        </p:nvSpPr>
        <p:spPr>
          <a:xfrm>
            <a:off x="4364182" y="2925199"/>
            <a:ext cx="1039739" cy="362465"/>
          </a:xfrm>
          <a:prstGeom prst="wedgeRoundRectCallout">
            <a:avLst>
              <a:gd name="adj1" fmla="val 67662"/>
              <a:gd name="adj2" fmla="val -32955"/>
              <a:gd name="adj3" fmla="val 16667"/>
            </a:avLst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土浦北</a:t>
            </a:r>
            <a:r>
              <a:rPr kumimoji="1" lang="en-US" altLang="ja-JP" sz="1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IC</a:t>
            </a:r>
            <a:endParaRPr kumimoji="1" lang="ja-JP" altLang="en-US" sz="1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26112" y="160962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■現状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562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1" y="5774466"/>
            <a:ext cx="9144002" cy="108884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ja-JP" altLang="en-US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公共交通の必要性は感じているが</a:t>
            </a:r>
            <a:endParaRPr lang="en-US" altLang="ja-JP" sz="32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利用者数は減少</a:t>
            </a:r>
            <a:endParaRPr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391881" y="290181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１．交通</a:t>
            </a:r>
            <a:endParaRPr lang="ja-JP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10386" y="-66701"/>
            <a:ext cx="1381495" cy="1509831"/>
            <a:chOff x="238779" y="2377613"/>
            <a:chExt cx="1381495" cy="1509831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174611" y="2441781"/>
              <a:ext cx="1509831" cy="1381495"/>
            </a:xfrm>
            <a:prstGeom prst="rect">
              <a:avLst/>
            </a:prstGeom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339419" y="2901695"/>
              <a:ext cx="11802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STEP2</a:t>
              </a:r>
              <a:endPara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aphicFrame>
        <p:nvGraphicFramePr>
          <p:cNvPr id="14" name="グラフ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2215754"/>
              </p:ext>
            </p:extLst>
          </p:nvPr>
        </p:nvGraphicFramePr>
        <p:xfrm>
          <a:off x="4762011" y="1967212"/>
          <a:ext cx="4121584" cy="3271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コンテンツ プレースホルダー 2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32778179"/>
              </p:ext>
            </p:extLst>
          </p:nvPr>
        </p:nvGraphicFramePr>
        <p:xfrm>
          <a:off x="186074" y="1967212"/>
          <a:ext cx="4397663" cy="3271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右矢印 18"/>
          <p:cNvSpPr/>
          <p:nvPr/>
        </p:nvSpPr>
        <p:spPr>
          <a:xfrm rot="875868">
            <a:off x="2096156" y="2595125"/>
            <a:ext cx="1413309" cy="333562"/>
          </a:xfrm>
          <a:prstGeom prst="rightArrow">
            <a:avLst>
              <a:gd name="adj1" fmla="val 30746"/>
              <a:gd name="adj2" fmla="val 101441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 rot="754114">
            <a:off x="6490203" y="2440656"/>
            <a:ext cx="1413309" cy="299084"/>
          </a:xfrm>
          <a:prstGeom prst="rightArrow">
            <a:avLst>
              <a:gd name="adj1" fmla="val 30746"/>
              <a:gd name="adj2" fmla="val 111196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425140" y="5100426"/>
            <a:ext cx="667186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b="1" u="sng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kumimoji="1" lang="en-US" altLang="ja-JP" sz="2400" b="1" u="sng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kumimoji="1" lang="ja-JP" altLang="en-US" sz="2400" b="1" u="sng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割の人々が公共交通の必要性を感じている</a:t>
            </a:r>
            <a:endParaRPr kumimoji="1" lang="en-US" altLang="ja-JP" sz="2400" b="1" u="sng" dirty="0" smtClean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182586" y="5499769"/>
            <a:ext cx="2954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土浦市地域公共交通総合連携計画</a:t>
            </a:r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より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126112" y="160962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■現状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6553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0D23229-ACB3-4158-AD37-197CF91833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2808</Words>
  <Application>Microsoft Office PowerPoint</Application>
  <PresentationFormat>画面に合わせる (4:3)</PresentationFormat>
  <Paragraphs>949</Paragraphs>
  <Slides>74</Slides>
  <Notes>5</Notes>
  <HiddenSlides>27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74</vt:i4>
      </vt:variant>
    </vt:vector>
  </HeadingPairs>
  <TitlesOfParts>
    <vt:vector size="86" baseType="lpstr">
      <vt:lpstr>Meiryo UI</vt:lpstr>
      <vt:lpstr>ＭＳ Ｐゴシック</vt:lpstr>
      <vt:lpstr>メイリオ</vt:lpstr>
      <vt:lpstr>Arial</vt:lpstr>
      <vt:lpstr>Book Antiqua</vt:lpstr>
      <vt:lpstr>Calibri</vt:lpstr>
      <vt:lpstr>Calibri Light</vt:lpstr>
      <vt:lpstr>Times New Roman</vt:lpstr>
      <vt:lpstr>Wingdings 2</vt:lpstr>
      <vt:lpstr>Wingdings 3</vt:lpstr>
      <vt:lpstr>HDOfficeLightV0</vt:lpstr>
      <vt:lpstr>デザインの設定</vt:lpstr>
      <vt:lpstr>土浦鍋 ～混ぜ合わせて、おいしい～  　</vt:lpstr>
      <vt:lpstr>“鍋”とは</vt:lpstr>
      <vt:lpstr>発表の流れ</vt:lpstr>
      <vt:lpstr>人口分析</vt:lpstr>
      <vt:lpstr>PowerPoint プレゼンテーション</vt:lpstr>
      <vt:lpstr>分野別の現状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解決への道筋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参照</vt:lpstr>
      <vt:lpstr>参照</vt:lpstr>
      <vt:lpstr>参照</vt:lpstr>
      <vt:lpstr>ご清聴ありがとうございました</vt:lpstr>
      <vt:lpstr>補足資料</vt:lpstr>
      <vt:lpstr>ヒアリング調査概要</vt:lpstr>
      <vt:lpstr>基本データ</vt:lpstr>
      <vt:lpstr>PowerPoint プレゼンテーション</vt:lpstr>
      <vt:lpstr>２．商業</vt:lpstr>
      <vt:lpstr>４．農業</vt:lpstr>
      <vt:lpstr>５．医療</vt:lpstr>
      <vt:lpstr>５．医療</vt:lpstr>
      <vt:lpstr>６．治安</vt:lpstr>
      <vt:lpstr>PowerPoint プレゼンテーション</vt:lpstr>
      <vt:lpstr>PowerPoint プレゼンテーション</vt:lpstr>
      <vt:lpstr>“鍋”とは</vt:lpstr>
      <vt:lpstr>PowerPoint プレゼンテーション</vt:lpstr>
      <vt:lpstr>PowerPoint プレゼンテーション</vt:lpstr>
      <vt:lpstr>PowerPoint プレゼンテーション</vt:lpstr>
      <vt:lpstr>５．治安</vt:lpstr>
      <vt:lpstr>５．治安</vt:lpstr>
      <vt:lpstr>土浦の基本データ</vt:lpstr>
      <vt:lpstr>PowerPoint プレゼンテーション</vt:lpstr>
      <vt:lpstr>地区の現状</vt:lpstr>
      <vt:lpstr>地区分け</vt:lpstr>
      <vt:lpstr>PowerPoint プレゼンテーション</vt:lpstr>
      <vt:lpstr>PowerPoint プレゼンテーション</vt:lpstr>
      <vt:lpstr>PowerPoint プレゼンテーション</vt:lpstr>
      <vt:lpstr>ネットワーク構築</vt:lpstr>
      <vt:lpstr>PowerPoint プレゼンテーション</vt:lpstr>
      <vt:lpstr>ネットワーク構築</vt:lpstr>
      <vt:lpstr>例えば…</vt:lpstr>
      <vt:lpstr>例えば…</vt:lpstr>
      <vt:lpstr>例えば…</vt:lpstr>
      <vt:lpstr>目標都市像</vt:lpstr>
      <vt:lpstr>PowerPoint プレゼンテーション</vt:lpstr>
      <vt:lpstr>２．商業</vt:lpstr>
      <vt:lpstr>２．商業</vt:lpstr>
      <vt:lpstr>目標都市像</vt:lpstr>
      <vt:lpstr>例えば…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2016-10-22T00:53:08Z</dcterms:created>
  <dcterms:modified xsi:type="dcterms:W3CDTF">2016-11-01T21:05:55Z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TC034313749991</vt:lpwstr>
  </property>
</Properties>
</file>