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xlsx" ContentType="application/vnd.openxmlformats-officedocument.spreadsheetml.sheet"/>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omments/comment2.xml" ContentType="application/vnd.openxmlformats-officedocument.presentationml.comments+xml"/>
  <Override PartName="/ppt/notesSlides/notesSlide2.xml" ContentType="application/vnd.openxmlformats-officedocument.presentationml.notesSlide+xml"/>
  <Override PartName="/ppt/comments/comment3.xml" ContentType="application/vnd.openxmlformats-officedocument.presentationml.comments+xml"/>
  <Override PartName="/ppt/charts/chart4.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5.xml" ContentType="application/vnd.openxmlformats-officedocument.drawingml.chart+xml"/>
  <Override PartName="/ppt/notesSlides/notesSlide4.xml" ContentType="application/vnd.openxmlformats-officedocument.presentationml.notesSlide+xml"/>
  <Override PartName="/ppt/charts/chart6.xml" ContentType="application/vnd.openxmlformats-officedocument.drawingml.chart+xml"/>
  <Override PartName="/ppt/drawings/drawing2.xml" ContentType="application/vnd.openxmlformats-officedocument.drawingml.chartshapes+xml"/>
  <Override PartName="/ppt/charts/chart7.xml" ContentType="application/vnd.openxmlformats-officedocument.drawingml.chart+xml"/>
  <Override PartName="/ppt/theme/themeOverride2.xml" ContentType="application/vnd.openxmlformats-officedocument.themeOverride+xml"/>
  <Override PartName="/ppt/drawings/drawing3.xml" ContentType="application/vnd.openxmlformats-officedocument.drawingml.chartshapes+xml"/>
  <Override PartName="/ppt/comments/comment4.xml" ContentType="application/vnd.openxmlformats-officedocument.presentationml.comment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comments/comment5.xml" ContentType="application/vnd.openxmlformats-officedocument.presentationml.comments+xml"/>
  <Override PartName="/ppt/comments/comment6.xml" ContentType="application/vnd.openxmlformats-officedocument.presentationml.comments+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7.xml" ContentType="application/vnd.openxmlformats-officedocument.presentationml.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omments/comment8.xml" ContentType="application/vnd.openxmlformats-officedocument.presentationml.comment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308" r:id="rId2"/>
    <p:sldId id="347" r:id="rId3"/>
    <p:sldId id="346" r:id="rId4"/>
    <p:sldId id="309" r:id="rId5"/>
    <p:sldId id="292" r:id="rId6"/>
    <p:sldId id="288" r:id="rId7"/>
    <p:sldId id="261" r:id="rId8"/>
    <p:sldId id="296" r:id="rId9"/>
    <p:sldId id="353" r:id="rId10"/>
    <p:sldId id="354" r:id="rId11"/>
    <p:sldId id="315" r:id="rId12"/>
    <p:sldId id="311" r:id="rId13"/>
    <p:sldId id="307" r:id="rId14"/>
    <p:sldId id="338" r:id="rId15"/>
    <p:sldId id="339" r:id="rId16"/>
    <p:sldId id="340" r:id="rId17"/>
    <p:sldId id="342" r:id="rId18"/>
    <p:sldId id="316" r:id="rId19"/>
    <p:sldId id="312" r:id="rId20"/>
    <p:sldId id="317" r:id="rId21"/>
    <p:sldId id="321" r:id="rId22"/>
    <p:sldId id="267" r:id="rId23"/>
    <p:sldId id="345" r:id="rId24"/>
    <p:sldId id="350" r:id="rId25"/>
    <p:sldId id="344" r:id="rId26"/>
    <p:sldId id="318" r:id="rId27"/>
    <p:sldId id="322" r:id="rId28"/>
    <p:sldId id="313" r:id="rId29"/>
    <p:sldId id="314" r:id="rId30"/>
    <p:sldId id="297" r:id="rId31"/>
    <p:sldId id="320" r:id="rId32"/>
    <p:sldId id="334" r:id="rId33"/>
    <p:sldId id="349" r:id="rId34"/>
    <p:sldId id="351" r:id="rId35"/>
    <p:sldId id="352" r:id="rId36"/>
    <p:sldId id="348" r:id="rId37"/>
    <p:sldId id="335" r:id="rId38"/>
    <p:sldId id="273" r:id="rId39"/>
    <p:sldId id="272" r:id="rId40"/>
    <p:sldId id="323" r:id="rId41"/>
    <p:sldId id="303" r:id="rId42"/>
    <p:sldId id="290" r:id="rId43"/>
    <p:sldId id="257" r:id="rId44"/>
    <p:sldId id="281" r:id="rId45"/>
    <p:sldId id="341" r:id="rId46"/>
    <p:sldId id="282" r:id="rId47"/>
    <p:sldId id="268" r:id="rId48"/>
    <p:sldId id="283" r:id="rId49"/>
    <p:sldId id="284" r:id="rId50"/>
    <p:sldId id="285" r:id="rId51"/>
    <p:sldId id="286" r:id="rId52"/>
    <p:sldId id="333" r:id="rId53"/>
    <p:sldId id="287" r:id="rId54"/>
    <p:sldId id="274" r:id="rId55"/>
    <p:sldId id="310" r:id="rId56"/>
    <p:sldId id="277" r:id="rId57"/>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u" initials="" lastIdx="1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7B98"/>
    <a:srgbClr val="F4D6EC"/>
    <a:srgbClr val="F4A9ED"/>
    <a:srgbClr val="F4D8E2"/>
    <a:srgbClr val="F7C4E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46F890A9-2807-4EBB-B81D-B2AA78EC7F39}" styleName="濃色 2 - アクセント 5/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淡色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淡色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淡色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間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306799F8-075E-4A3A-A7F6-7FBC6576F1A4}" styleName="テーマ 2 - アクセント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66" autoAdjust="0"/>
    <p:restoredTop sz="96718" autoAdjust="0"/>
  </p:normalViewPr>
  <p:slideViewPr>
    <p:cSldViewPr snapToGrid="0" snapToObjects="1">
      <p:cViewPr>
        <p:scale>
          <a:sx n="121" d="100"/>
          <a:sy n="121" d="100"/>
        </p:scale>
        <p:origin x="-392" y="-8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printerSettings" Target="printerSettings/printerSettings1.bin"/><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commentAuthors" Target="commentAuthors.xml"/><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ANNA%20USB:NPO&#21442;&#21152;&#12288;&#12464;&#12521;&#12501;.xlsx" TargetMode="Externa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12502;&#12483;&#12463;1" TargetMode="External"/><Relationship Id="rId3"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1.xlsx"/><Relationship Id="rId2"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3.xml"/><Relationship Id="rId4" Type="http://schemas.microsoft.com/office/2011/relationships/chartStyle" Target="style1.xml"/><Relationship Id="rId5" Type="http://schemas.microsoft.com/office/2011/relationships/chartColorStyle" Target="colors1.xml"/><Relationship Id="rId1" Type="http://schemas.openxmlformats.org/officeDocument/2006/relationships/themeOverride" Target="../theme/themeOverride2.xml"/><Relationship Id="rId2"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302800358018883"/>
          <c:y val="0.0"/>
        </c:manualLayout>
      </c:layout>
      <c:overlay val="0"/>
      <c:txPr>
        <a:bodyPr/>
        <a:lstStyle/>
        <a:p>
          <a:pPr>
            <a:defRPr lang="ja-JP"/>
          </a:pPr>
          <a:endParaRPr lang="ja-JP"/>
        </a:p>
      </c:txPr>
    </c:title>
    <c:autoTitleDeleted val="0"/>
    <c:plotArea>
      <c:layout/>
      <c:pieChart>
        <c:varyColors val="1"/>
        <c:ser>
          <c:idx val="0"/>
          <c:order val="0"/>
          <c:tx>
            <c:strRef>
              <c:f>Sheet1!$A$9</c:f>
              <c:strCache>
                <c:ptCount val="1"/>
                <c:pt idx="0">
                  <c:v>H２７つくば</c:v>
                </c:pt>
              </c:strCache>
            </c:strRef>
          </c:tx>
          <c:dPt>
            <c:idx val="0"/>
            <c:bubble3D val="0"/>
            <c:spPr>
              <a:solidFill>
                <a:srgbClr val="C0504D"/>
              </a:solidFill>
              <a:ln w="76200" cmpd="sng">
                <a:solidFill>
                  <a:srgbClr val="800000"/>
                </a:solidFill>
              </a:ln>
            </c:spPr>
          </c:dPt>
          <c:dPt>
            <c:idx val="1"/>
            <c:bubble3D val="0"/>
            <c:spPr>
              <a:solidFill>
                <a:schemeClr val="accent1"/>
              </a:solidFill>
            </c:spPr>
          </c:dPt>
          <c:dLbls>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Sheet1!$B$8:$E$8</c:f>
              <c:strCache>
                <c:ptCount val="4"/>
                <c:pt idx="0">
                  <c:v>愛着がある</c:v>
                </c:pt>
                <c:pt idx="1">
                  <c:v>愛着がない</c:v>
                </c:pt>
                <c:pt idx="2">
                  <c:v>わからない</c:v>
                </c:pt>
                <c:pt idx="3">
                  <c:v>無回答</c:v>
                </c:pt>
              </c:strCache>
            </c:strRef>
          </c:cat>
          <c:val>
            <c:numRef>
              <c:f>Sheet1!$B$9:$E$9</c:f>
              <c:numCache>
                <c:formatCode>General</c:formatCode>
                <c:ptCount val="4"/>
                <c:pt idx="0">
                  <c:v>80.0</c:v>
                </c:pt>
                <c:pt idx="1">
                  <c:v>7.3</c:v>
                </c:pt>
                <c:pt idx="2">
                  <c:v>10.8</c:v>
                </c:pt>
                <c:pt idx="3">
                  <c:v>1.9</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474760863210733"/>
          <c:y val="0.174011551988836"/>
          <c:w val="0.525239136789267"/>
          <c:h val="0.759749566683564"/>
        </c:manualLayout>
      </c:layout>
      <c:overlay val="0"/>
      <c:txPr>
        <a:bodyPr/>
        <a:lstStyle/>
        <a:p>
          <a:pPr>
            <a:defRPr lang="ja-JP"/>
          </a:pPr>
          <a:endParaRPr lang="ja-JP"/>
        </a:p>
      </c:txPr>
    </c:legend>
    <c:plotVisOnly val="1"/>
    <c:dispBlanksAs val="gap"/>
    <c:showDLblsOverMax val="0"/>
  </c:chart>
  <c:txPr>
    <a:bodyPr/>
    <a:lstStyle/>
    <a:p>
      <a:pPr>
        <a:defRPr sz="20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217039017962614"/>
          <c:y val="0.0"/>
        </c:manualLayout>
      </c:layout>
      <c:overlay val="0"/>
      <c:txPr>
        <a:bodyPr/>
        <a:lstStyle/>
        <a:p>
          <a:pPr>
            <a:defRPr lang="ja-JP"/>
          </a:pPr>
          <a:endParaRPr lang="ja-JP"/>
        </a:p>
      </c:txPr>
    </c:title>
    <c:autoTitleDeleted val="0"/>
    <c:plotArea>
      <c:layout/>
      <c:pieChart>
        <c:varyColors val="1"/>
        <c:ser>
          <c:idx val="0"/>
          <c:order val="0"/>
          <c:tx>
            <c:strRef>
              <c:f>Sheet1!$A$7</c:f>
              <c:strCache>
                <c:ptCount val="1"/>
                <c:pt idx="0">
                  <c:v>H２７土浦</c:v>
                </c:pt>
              </c:strCache>
            </c:strRef>
          </c:tx>
          <c:dPt>
            <c:idx val="0"/>
            <c:bubble3D val="0"/>
            <c:spPr>
              <a:solidFill>
                <a:schemeClr val="accent2"/>
              </a:solidFill>
              <a:ln w="76200" cmpd="sng">
                <a:solidFill>
                  <a:srgbClr val="800000"/>
                </a:solidFill>
              </a:ln>
            </c:spPr>
          </c:dPt>
          <c:dPt>
            <c:idx val="1"/>
            <c:bubble3D val="0"/>
            <c:spPr>
              <a:solidFill>
                <a:schemeClr val="accent1"/>
              </a:solidFill>
            </c:spPr>
          </c:dPt>
          <c:dLbls>
            <c:dLbl>
              <c:idx val="0"/>
              <c:layout>
                <c:manualLayout>
                  <c:x val="-0.207278123614265"/>
                  <c:y val="-0.0228783429316624"/>
                </c:manualLayout>
              </c:layou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150801859034216"/>
                  <c:y val="-0.0329063401406291"/>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lang="ja-JP"/>
                </a:pPr>
                <a:endParaRPr lang="ja-JP"/>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Sheet1!$B$6:$E$6</c:f>
              <c:strCache>
                <c:ptCount val="4"/>
                <c:pt idx="0">
                  <c:v>愛着がある</c:v>
                </c:pt>
                <c:pt idx="1">
                  <c:v>愛着がない</c:v>
                </c:pt>
                <c:pt idx="2">
                  <c:v>わからない</c:v>
                </c:pt>
                <c:pt idx="3">
                  <c:v>無回答</c:v>
                </c:pt>
              </c:strCache>
            </c:strRef>
          </c:cat>
          <c:val>
            <c:numRef>
              <c:f>Sheet1!$B$7:$E$7</c:f>
              <c:numCache>
                <c:formatCode>General</c:formatCode>
                <c:ptCount val="4"/>
                <c:pt idx="0">
                  <c:v>64.2</c:v>
                </c:pt>
                <c:pt idx="1">
                  <c:v>29.7</c:v>
                </c:pt>
                <c:pt idx="2">
                  <c:v>5.2</c:v>
                </c:pt>
                <c:pt idx="3">
                  <c:v>0.9</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txPr>
    <a:bodyPr/>
    <a:lstStyle/>
    <a:p>
      <a:pPr>
        <a:defRPr sz="2000"/>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lang="ja-JP" sz="2000" u="sng"/>
            </a:pPr>
            <a:r>
              <a:rPr lang="en-US" sz="2000" u="sng" dirty="0"/>
              <a:t>NPO</a:t>
            </a:r>
            <a:r>
              <a:rPr lang="ja-JP" sz="2000" u="sng" dirty="0"/>
              <a:t>などのボランティア</a:t>
            </a:r>
            <a:r>
              <a:rPr lang="ja-JP" sz="2000" u="sng" dirty="0" smtClean="0"/>
              <a:t>・</a:t>
            </a:r>
            <a:endParaRPr lang="en-US" altLang="ja-JP" sz="2000" u="sng" dirty="0" smtClean="0"/>
          </a:p>
          <a:p>
            <a:pPr>
              <a:defRPr lang="ja-JP" sz="2000" u="sng"/>
            </a:pPr>
            <a:r>
              <a:rPr lang="ja-JP" sz="2000" u="sng" dirty="0" smtClean="0"/>
              <a:t>市民</a:t>
            </a:r>
            <a:r>
              <a:rPr lang="ja-JP" sz="2000" u="sng" dirty="0"/>
              <a:t>活動への参加頻度</a:t>
            </a:r>
          </a:p>
        </c:rich>
      </c:tx>
      <c:layout>
        <c:manualLayout>
          <c:xMode val="edge"/>
          <c:yMode val="edge"/>
          <c:x val="0.224259486497772"/>
          <c:y val="0.047354691226475"/>
        </c:manualLayout>
      </c:layout>
      <c:overlay val="0"/>
    </c:title>
    <c:autoTitleDeleted val="0"/>
    <c:plotArea>
      <c:layout>
        <c:manualLayout>
          <c:layoutTarget val="inner"/>
          <c:xMode val="edge"/>
          <c:yMode val="edge"/>
          <c:x val="0.0457825242222052"/>
          <c:y val="0.347998468358261"/>
          <c:w val="0.432287539092125"/>
          <c:h val="0.582016690305769"/>
        </c:manualLayout>
      </c:layout>
      <c:pieChart>
        <c:varyColors val="1"/>
        <c:ser>
          <c:idx val="0"/>
          <c:order val="0"/>
          <c:dLbls>
            <c:dLbl>
              <c:idx val="1"/>
              <c:layout>
                <c:manualLayout>
                  <c:x val="0.0939231450946306"/>
                  <c:y val="0.1115740773938"/>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0213811556782643"/>
                  <c:y val="-0.0242248931938029"/>
                </c:manualLayout>
              </c:layou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0459825651251374"/>
                  <c:y val="0.00470965493603101"/>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a:lstStyle/>
              <a:p>
                <a:pPr>
                  <a:defRPr lang="ja-JP" sz="2000"/>
                </a:pPr>
                <a:endParaRPr lang="ja-JP"/>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Sheet1!$A$2:$A$5</c:f>
              <c:strCache>
                <c:ptCount val="4"/>
                <c:pt idx="0">
                  <c:v>参加していない</c:v>
                </c:pt>
                <c:pt idx="1">
                  <c:v>年に数回程度</c:v>
                </c:pt>
                <c:pt idx="2">
                  <c:v>月に一日程度</c:v>
                </c:pt>
                <c:pt idx="3">
                  <c:v>週に一日程度以上</c:v>
                </c:pt>
              </c:strCache>
            </c:strRef>
          </c:cat>
          <c:val>
            <c:numRef>
              <c:f>Sheet1!$B$2:$B$5</c:f>
              <c:numCache>
                <c:formatCode>General</c:formatCode>
                <c:ptCount val="4"/>
                <c:pt idx="0">
                  <c:v>81.3</c:v>
                </c:pt>
                <c:pt idx="1">
                  <c:v>11.4</c:v>
                </c:pt>
                <c:pt idx="2">
                  <c:v>4.3</c:v>
                </c:pt>
                <c:pt idx="3">
                  <c:v>3.0</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495903528730049"/>
          <c:y val="0.312853313752795"/>
          <c:w val="0.500930541708209"/>
          <c:h val="0.654679647220458"/>
        </c:manualLayout>
      </c:layout>
      <c:overlay val="0"/>
      <c:txPr>
        <a:bodyPr/>
        <a:lstStyle/>
        <a:p>
          <a:pPr>
            <a:defRPr lang="ja-JP" sz="200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2400"/>
            </a:pPr>
            <a:r>
              <a:rPr lang="ja-JP" altLang="en-US" sz="2400"/>
              <a:t>地域のつながりが良好であるか</a:t>
            </a:r>
          </a:p>
        </c:rich>
      </c:tx>
      <c:layout>
        <c:manualLayout>
          <c:xMode val="edge"/>
          <c:yMode val="edge"/>
          <c:x val="0.225643080769802"/>
          <c:y val="0.0436597002848272"/>
        </c:manualLayout>
      </c:layout>
      <c:overlay val="0"/>
    </c:title>
    <c:autoTitleDeleted val="0"/>
    <c:plotArea>
      <c:layout>
        <c:manualLayout>
          <c:layoutTarget val="inner"/>
          <c:xMode val="edge"/>
          <c:yMode val="edge"/>
          <c:x val="0.11028850747932"/>
          <c:y val="0.180695862084373"/>
          <c:w val="0.747034226430425"/>
          <c:h val="0.351189647694021"/>
        </c:manualLayout>
      </c:layout>
      <c:barChart>
        <c:barDir val="bar"/>
        <c:grouping val="percentStacked"/>
        <c:varyColors val="0"/>
        <c:ser>
          <c:idx val="0"/>
          <c:order val="0"/>
          <c:tx>
            <c:strRef>
              <c:f>Sheet1!$B$1</c:f>
              <c:strCache>
                <c:ptCount val="1"/>
                <c:pt idx="0">
                  <c:v>そう思う</c:v>
                </c:pt>
              </c:strCache>
            </c:strRef>
          </c:tx>
          <c:spPr>
            <a:solidFill>
              <a:srgbClr val="FF0000"/>
            </a:solidFill>
          </c:spPr>
          <c:invertIfNegative val="0"/>
          <c:dLbls>
            <c:dLbl>
              <c:idx val="0"/>
              <c:layout>
                <c:manualLayout>
                  <c:x val="-0.00799213624138013"/>
                  <c:y val="0.121552270347563"/>
                </c:manualLayout>
              </c:layout>
              <c:showLegendKey val="0"/>
              <c:showVal val="1"/>
              <c:showCatName val="0"/>
              <c:showSerName val="0"/>
              <c:showPercent val="0"/>
              <c:showBubbleSize val="0"/>
            </c:dLbl>
            <c:numFmt formatCode="0.0%" sourceLinked="0"/>
            <c:txPr>
              <a:bodyPr/>
              <a:lstStyle/>
              <a:p>
                <a:pPr>
                  <a:defRPr sz="1800"/>
                </a:pPr>
                <a:endParaRPr lang="ja-JP"/>
              </a:p>
            </c:txPr>
            <c:showLegendKey val="0"/>
            <c:showVal val="1"/>
            <c:showCatName val="0"/>
            <c:showSerName val="0"/>
            <c:showPercent val="0"/>
            <c:showBubbleSize val="0"/>
            <c:showLeaderLines val="0"/>
          </c:dLbls>
          <c:val>
            <c:numRef>
              <c:f>Sheet1!$B$2</c:f>
              <c:numCache>
                <c:formatCode>0.0%</c:formatCode>
                <c:ptCount val="1"/>
                <c:pt idx="0">
                  <c:v>0.045</c:v>
                </c:pt>
              </c:numCache>
            </c:numRef>
          </c:val>
        </c:ser>
        <c:ser>
          <c:idx val="1"/>
          <c:order val="1"/>
          <c:tx>
            <c:strRef>
              <c:f>Sheet1!$C$1</c:f>
              <c:strCache>
                <c:ptCount val="1"/>
                <c:pt idx="0">
                  <c:v>どちらかと言えばそう思う</c:v>
                </c:pt>
              </c:strCache>
            </c:strRef>
          </c:tx>
          <c:spPr>
            <a:solidFill>
              <a:srgbClr val="FF6600"/>
            </a:solidFill>
          </c:spPr>
          <c:invertIfNegative val="0"/>
          <c:dLbls>
            <c:numFmt formatCode="0.0%" sourceLinked="0"/>
            <c:txPr>
              <a:bodyPr/>
              <a:lstStyle/>
              <a:p>
                <a:pPr>
                  <a:defRPr sz="1800"/>
                </a:pPr>
                <a:endParaRPr lang="ja-JP"/>
              </a:p>
            </c:txPr>
            <c:showLegendKey val="0"/>
            <c:showVal val="1"/>
            <c:showCatName val="0"/>
            <c:showSerName val="0"/>
            <c:showPercent val="0"/>
            <c:showBubbleSize val="0"/>
            <c:showLeaderLines val="0"/>
          </c:dLbls>
          <c:val>
            <c:numRef>
              <c:f>Sheet1!$C$2</c:f>
              <c:numCache>
                <c:formatCode>0.0%</c:formatCode>
                <c:ptCount val="1"/>
                <c:pt idx="0">
                  <c:v>0.243</c:v>
                </c:pt>
              </c:numCache>
            </c:numRef>
          </c:val>
        </c:ser>
        <c:ser>
          <c:idx val="2"/>
          <c:order val="2"/>
          <c:tx>
            <c:strRef>
              <c:f>Sheet1!$D$1</c:f>
              <c:strCache>
                <c:ptCount val="1"/>
                <c:pt idx="0">
                  <c:v>どちらともいえない</c:v>
                </c:pt>
              </c:strCache>
            </c:strRef>
          </c:tx>
          <c:spPr>
            <a:solidFill>
              <a:srgbClr val="56C516"/>
            </a:solidFill>
          </c:spPr>
          <c:invertIfNegative val="0"/>
          <c:dLbls>
            <c:txPr>
              <a:bodyPr/>
              <a:lstStyle/>
              <a:p>
                <a:pPr>
                  <a:defRPr sz="1800"/>
                </a:pPr>
                <a:endParaRPr lang="ja-JP"/>
              </a:p>
            </c:txPr>
            <c:showLegendKey val="0"/>
            <c:showVal val="1"/>
            <c:showCatName val="0"/>
            <c:showSerName val="0"/>
            <c:showPercent val="0"/>
            <c:showBubbleSize val="0"/>
            <c:showLeaderLines val="0"/>
          </c:dLbls>
          <c:val>
            <c:numRef>
              <c:f>Sheet1!$D$2</c:f>
              <c:numCache>
                <c:formatCode>0.0%</c:formatCode>
                <c:ptCount val="1"/>
                <c:pt idx="0">
                  <c:v>0.422</c:v>
                </c:pt>
              </c:numCache>
            </c:numRef>
          </c:val>
        </c:ser>
        <c:ser>
          <c:idx val="3"/>
          <c:order val="3"/>
          <c:tx>
            <c:strRef>
              <c:f>Sheet1!$E$1</c:f>
              <c:strCache>
                <c:ptCount val="1"/>
                <c:pt idx="0">
                  <c:v>どちらかと言えばそう思わない</c:v>
                </c:pt>
              </c:strCache>
            </c:strRef>
          </c:tx>
          <c:spPr>
            <a:solidFill>
              <a:schemeClr val="accent5">
                <a:lumMod val="60000"/>
                <a:lumOff val="40000"/>
              </a:schemeClr>
            </a:solidFill>
          </c:spPr>
          <c:invertIfNegative val="0"/>
          <c:dLbls>
            <c:txPr>
              <a:bodyPr/>
              <a:lstStyle/>
              <a:p>
                <a:pPr>
                  <a:defRPr sz="1800"/>
                </a:pPr>
                <a:endParaRPr lang="ja-JP"/>
              </a:p>
            </c:txPr>
            <c:showLegendKey val="0"/>
            <c:showVal val="1"/>
            <c:showCatName val="0"/>
            <c:showSerName val="0"/>
            <c:showPercent val="0"/>
            <c:showBubbleSize val="0"/>
            <c:showLeaderLines val="0"/>
          </c:dLbls>
          <c:val>
            <c:numRef>
              <c:f>Sheet1!$E$2</c:f>
              <c:numCache>
                <c:formatCode>0.0%</c:formatCode>
                <c:ptCount val="1"/>
                <c:pt idx="0">
                  <c:v>0.122</c:v>
                </c:pt>
              </c:numCache>
            </c:numRef>
          </c:val>
        </c:ser>
        <c:ser>
          <c:idx val="4"/>
          <c:order val="4"/>
          <c:tx>
            <c:strRef>
              <c:f>Sheet1!$F$1</c:f>
              <c:strCache>
                <c:ptCount val="1"/>
                <c:pt idx="0">
                  <c:v>そう思わない</c:v>
                </c:pt>
              </c:strCache>
            </c:strRef>
          </c:tx>
          <c:spPr>
            <a:solidFill>
              <a:srgbClr val="3366FF"/>
            </a:solidFill>
          </c:spPr>
          <c:invertIfNegative val="0"/>
          <c:dLbls>
            <c:txPr>
              <a:bodyPr/>
              <a:lstStyle/>
              <a:p>
                <a:pPr>
                  <a:defRPr sz="1800"/>
                </a:pPr>
                <a:endParaRPr lang="ja-JP"/>
              </a:p>
            </c:txPr>
            <c:showLegendKey val="0"/>
            <c:showVal val="1"/>
            <c:showCatName val="0"/>
            <c:showSerName val="0"/>
            <c:showPercent val="0"/>
            <c:showBubbleSize val="0"/>
            <c:showLeaderLines val="0"/>
          </c:dLbls>
          <c:val>
            <c:numRef>
              <c:f>Sheet1!$F$2</c:f>
              <c:numCache>
                <c:formatCode>0.0%</c:formatCode>
                <c:ptCount val="1"/>
                <c:pt idx="0">
                  <c:v>0.103</c:v>
                </c:pt>
              </c:numCache>
            </c:numRef>
          </c:val>
        </c:ser>
        <c:ser>
          <c:idx val="5"/>
          <c:order val="5"/>
          <c:tx>
            <c:strRef>
              <c:f>Sheet1!$G$1</c:f>
              <c:strCache>
                <c:ptCount val="1"/>
                <c:pt idx="0">
                  <c:v>よくわからない</c:v>
                </c:pt>
              </c:strCache>
            </c:strRef>
          </c:tx>
          <c:spPr>
            <a:solidFill>
              <a:schemeClr val="bg1">
                <a:lumMod val="75000"/>
              </a:schemeClr>
            </a:solidFill>
          </c:spPr>
          <c:invertIfNegative val="0"/>
          <c:dLbls>
            <c:dLbl>
              <c:idx val="0"/>
              <c:layout>
                <c:manualLayout>
                  <c:x val="1.17216644110233E-16"/>
                  <c:y val="0.128859656790837"/>
                </c:manualLayout>
              </c:layout>
              <c:showLegendKey val="0"/>
              <c:showVal val="1"/>
              <c:showCatName val="0"/>
              <c:showSerName val="0"/>
              <c:showPercent val="0"/>
              <c:showBubbleSize val="0"/>
            </c:dLbl>
            <c:txPr>
              <a:bodyPr/>
              <a:lstStyle/>
              <a:p>
                <a:pPr>
                  <a:defRPr sz="1800"/>
                </a:pPr>
                <a:endParaRPr lang="ja-JP"/>
              </a:p>
            </c:txPr>
            <c:showLegendKey val="0"/>
            <c:showVal val="1"/>
            <c:showCatName val="0"/>
            <c:showSerName val="0"/>
            <c:showPercent val="0"/>
            <c:showBubbleSize val="0"/>
            <c:showLeaderLines val="0"/>
          </c:dLbls>
          <c:val>
            <c:numRef>
              <c:f>Sheet1!$G$2</c:f>
              <c:numCache>
                <c:formatCode>0.0%</c:formatCode>
                <c:ptCount val="1"/>
                <c:pt idx="0">
                  <c:v>0.05</c:v>
                </c:pt>
              </c:numCache>
            </c:numRef>
          </c:val>
        </c:ser>
        <c:ser>
          <c:idx val="6"/>
          <c:order val="6"/>
          <c:tx>
            <c:strRef>
              <c:f>Sheet1!$H$1</c:f>
              <c:strCache>
                <c:ptCount val="1"/>
                <c:pt idx="0">
                  <c:v>無回答</c:v>
                </c:pt>
              </c:strCache>
            </c:strRef>
          </c:tx>
          <c:spPr>
            <a:solidFill>
              <a:srgbClr val="763E25"/>
            </a:solidFill>
          </c:spPr>
          <c:invertIfNegative val="0"/>
          <c:dLbls>
            <c:dLbl>
              <c:idx val="0"/>
              <c:layout>
                <c:manualLayout>
                  <c:x val="0.0191810011188991"/>
                  <c:y val="-0.124654990417257"/>
                </c:manualLayout>
              </c:layout>
              <c:showLegendKey val="0"/>
              <c:showVal val="1"/>
              <c:showCatName val="0"/>
              <c:showSerName val="0"/>
              <c:showPercent val="0"/>
              <c:showBubbleSize val="0"/>
            </c:dLbl>
            <c:txPr>
              <a:bodyPr/>
              <a:lstStyle/>
              <a:p>
                <a:pPr>
                  <a:defRPr sz="1800"/>
                </a:pPr>
                <a:endParaRPr lang="ja-JP"/>
              </a:p>
            </c:txPr>
            <c:showLegendKey val="0"/>
            <c:showVal val="1"/>
            <c:showCatName val="0"/>
            <c:showSerName val="0"/>
            <c:showPercent val="0"/>
            <c:showBubbleSize val="0"/>
            <c:showLeaderLines val="0"/>
          </c:dLbls>
          <c:val>
            <c:numRef>
              <c:f>Sheet1!$H$2</c:f>
              <c:numCache>
                <c:formatCode>0.0%</c:formatCode>
                <c:ptCount val="1"/>
                <c:pt idx="0">
                  <c:v>0.015</c:v>
                </c:pt>
              </c:numCache>
            </c:numRef>
          </c:val>
        </c:ser>
        <c:dLbls>
          <c:showLegendKey val="0"/>
          <c:showVal val="1"/>
          <c:showCatName val="0"/>
          <c:showSerName val="0"/>
          <c:showPercent val="0"/>
          <c:showBubbleSize val="0"/>
        </c:dLbls>
        <c:gapWidth val="150"/>
        <c:overlap val="100"/>
        <c:axId val="-2066801080"/>
        <c:axId val="-2109418504"/>
      </c:barChart>
      <c:catAx>
        <c:axId val="-2066801080"/>
        <c:scaling>
          <c:orientation val="minMax"/>
        </c:scaling>
        <c:delete val="1"/>
        <c:axPos val="l"/>
        <c:majorTickMark val="out"/>
        <c:minorTickMark val="none"/>
        <c:tickLblPos val="nextTo"/>
        <c:crossAx val="-2109418504"/>
        <c:crosses val="autoZero"/>
        <c:auto val="1"/>
        <c:lblAlgn val="ctr"/>
        <c:lblOffset val="100"/>
        <c:noMultiLvlLbl val="0"/>
      </c:catAx>
      <c:valAx>
        <c:axId val="-2109418504"/>
        <c:scaling>
          <c:orientation val="minMax"/>
        </c:scaling>
        <c:delete val="0"/>
        <c:axPos val="b"/>
        <c:majorGridlines/>
        <c:numFmt formatCode="0%" sourceLinked="1"/>
        <c:majorTickMark val="out"/>
        <c:minorTickMark val="none"/>
        <c:tickLblPos val="nextTo"/>
        <c:txPr>
          <a:bodyPr/>
          <a:lstStyle/>
          <a:p>
            <a:pPr>
              <a:defRPr sz="1800"/>
            </a:pPr>
            <a:endParaRPr lang="ja-JP"/>
          </a:p>
        </c:txPr>
        <c:crossAx val="-2066801080"/>
        <c:crosses val="autoZero"/>
        <c:crossBetween val="between"/>
      </c:valAx>
    </c:plotArea>
    <c:legend>
      <c:legendPos val="b"/>
      <c:layout>
        <c:manualLayout>
          <c:xMode val="edge"/>
          <c:yMode val="edge"/>
          <c:x val="0.0185504682767909"/>
          <c:y val="0.614827990263355"/>
          <c:w val="0.540010901630041"/>
          <c:h val="0.385172009736644"/>
        </c:manualLayout>
      </c:layout>
      <c:overlay val="0"/>
      <c:txPr>
        <a:bodyPr/>
        <a:lstStyle/>
        <a:p>
          <a:pPr>
            <a:defRPr sz="1800"/>
          </a:pPr>
          <a:endParaRPr lang="ja-JP"/>
        </a:p>
      </c:txPr>
    </c:legend>
    <c:plotVisOnly val="1"/>
    <c:dispBlanksAs val="gap"/>
    <c:showDLblsOverMax val="0"/>
  </c:chart>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sz="2400"/>
            </a:pPr>
            <a:r>
              <a:rPr lang="ja-JP" sz="2400" dirty="0"/>
              <a:t>「</a:t>
            </a:r>
            <a:r>
              <a:rPr lang="ja-JP" sz="2400" dirty="0">
                <a:solidFill>
                  <a:srgbClr val="008000"/>
                </a:solidFill>
              </a:rPr>
              <a:t>地域活動</a:t>
            </a:r>
            <a:r>
              <a:rPr lang="ja-JP" sz="2400" dirty="0"/>
              <a:t>」と「</a:t>
            </a:r>
            <a:r>
              <a:rPr lang="ja-JP" sz="2400" dirty="0">
                <a:solidFill>
                  <a:schemeClr val="accent6"/>
                </a:solidFill>
              </a:rPr>
              <a:t>意欲・関心</a:t>
            </a:r>
            <a:r>
              <a:rPr lang="ja-JP" sz="2400" dirty="0"/>
              <a:t>」の関係</a:t>
            </a:r>
          </a:p>
        </c:rich>
      </c:tx>
      <c:layout>
        <c:manualLayout>
          <c:xMode val="edge"/>
          <c:yMode val="edge"/>
          <c:x val="0.139825553673722"/>
          <c:y val="0.0"/>
        </c:manualLayout>
      </c:layout>
      <c:overlay val="0"/>
    </c:title>
    <c:autoTitleDeleted val="0"/>
    <c:plotArea>
      <c:layout>
        <c:manualLayout>
          <c:layoutTarget val="inner"/>
          <c:xMode val="edge"/>
          <c:yMode val="edge"/>
          <c:x val="0.176450092488049"/>
          <c:y val="0.14695461656533"/>
          <c:w val="0.666970466638007"/>
          <c:h val="0.549601260624534"/>
        </c:manualLayout>
      </c:layout>
      <c:barChart>
        <c:barDir val="col"/>
        <c:grouping val="clustered"/>
        <c:varyColors val="0"/>
        <c:ser>
          <c:idx val="0"/>
          <c:order val="0"/>
          <c:tx>
            <c:strRef>
              <c:f>Sheet1!$C$1:$C$2</c:f>
              <c:strCache>
                <c:ptCount val="1"/>
                <c:pt idx="0">
                  <c:v>高</c:v>
                </c:pt>
              </c:strCache>
            </c:strRef>
          </c:tx>
          <c:invertIfNegative val="0"/>
          <c:cat>
            <c:strRef>
              <c:f>Sheet1!$B$3:$B$5</c:f>
              <c:strCache>
                <c:ptCount val="3"/>
                <c:pt idx="0">
                  <c:v>少</c:v>
                </c:pt>
                <c:pt idx="1">
                  <c:v>中</c:v>
                </c:pt>
                <c:pt idx="2">
                  <c:v>多</c:v>
                </c:pt>
              </c:strCache>
            </c:strRef>
          </c:cat>
          <c:val>
            <c:numRef>
              <c:f>Sheet1!$C$3:$C$5</c:f>
              <c:numCache>
                <c:formatCode>General</c:formatCode>
                <c:ptCount val="3"/>
                <c:pt idx="0">
                  <c:v>19.5</c:v>
                </c:pt>
                <c:pt idx="1">
                  <c:v>27.4</c:v>
                </c:pt>
                <c:pt idx="2">
                  <c:v>42.5</c:v>
                </c:pt>
              </c:numCache>
            </c:numRef>
          </c:val>
        </c:ser>
        <c:ser>
          <c:idx val="1"/>
          <c:order val="1"/>
          <c:tx>
            <c:strRef>
              <c:f>Sheet1!$D$1:$D$2</c:f>
              <c:strCache>
                <c:ptCount val="1"/>
                <c:pt idx="0">
                  <c:v>中</c:v>
                </c:pt>
              </c:strCache>
            </c:strRef>
          </c:tx>
          <c:invertIfNegative val="0"/>
          <c:cat>
            <c:strRef>
              <c:f>Sheet1!$B$3:$B$5</c:f>
              <c:strCache>
                <c:ptCount val="3"/>
                <c:pt idx="0">
                  <c:v>少</c:v>
                </c:pt>
                <c:pt idx="1">
                  <c:v>中</c:v>
                </c:pt>
                <c:pt idx="2">
                  <c:v>多</c:v>
                </c:pt>
              </c:strCache>
            </c:strRef>
          </c:cat>
          <c:val>
            <c:numRef>
              <c:f>Sheet1!$D$3:$D$5</c:f>
              <c:numCache>
                <c:formatCode>General</c:formatCode>
                <c:ptCount val="3"/>
                <c:pt idx="0" formatCode="0.0_ ">
                  <c:v>40.0</c:v>
                </c:pt>
                <c:pt idx="1">
                  <c:v>45.6</c:v>
                </c:pt>
                <c:pt idx="2">
                  <c:v>41.1</c:v>
                </c:pt>
              </c:numCache>
            </c:numRef>
          </c:val>
        </c:ser>
        <c:ser>
          <c:idx val="2"/>
          <c:order val="2"/>
          <c:tx>
            <c:strRef>
              <c:f>Sheet1!$E$1:$E$2</c:f>
              <c:strCache>
                <c:ptCount val="1"/>
                <c:pt idx="0">
                  <c:v>低</c:v>
                </c:pt>
              </c:strCache>
            </c:strRef>
          </c:tx>
          <c:invertIfNegative val="0"/>
          <c:cat>
            <c:strRef>
              <c:f>Sheet1!$B$3:$B$5</c:f>
              <c:strCache>
                <c:ptCount val="3"/>
                <c:pt idx="0">
                  <c:v>少</c:v>
                </c:pt>
                <c:pt idx="1">
                  <c:v>中</c:v>
                </c:pt>
                <c:pt idx="2">
                  <c:v>多</c:v>
                </c:pt>
              </c:strCache>
            </c:strRef>
          </c:cat>
          <c:val>
            <c:numRef>
              <c:f>Sheet1!$E$3:$E$5</c:f>
              <c:numCache>
                <c:formatCode>0.0_ </c:formatCode>
                <c:ptCount val="3"/>
                <c:pt idx="0" formatCode="General">
                  <c:v>40.5</c:v>
                </c:pt>
                <c:pt idx="1">
                  <c:v>27.0</c:v>
                </c:pt>
                <c:pt idx="2" formatCode="General">
                  <c:v>16.4</c:v>
                </c:pt>
              </c:numCache>
            </c:numRef>
          </c:val>
        </c:ser>
        <c:dLbls>
          <c:showLegendKey val="0"/>
          <c:showVal val="1"/>
          <c:showCatName val="0"/>
          <c:showSerName val="0"/>
          <c:showPercent val="0"/>
          <c:showBubbleSize val="0"/>
        </c:dLbls>
        <c:gapWidth val="75"/>
        <c:axId val="-2124912664"/>
        <c:axId val="-2125759688"/>
      </c:barChart>
      <c:catAx>
        <c:axId val="-2124912664"/>
        <c:scaling>
          <c:orientation val="minMax"/>
        </c:scaling>
        <c:delete val="0"/>
        <c:axPos val="b"/>
        <c:title>
          <c:tx>
            <c:rich>
              <a:bodyPr rot="0" vert="horz"/>
              <a:lstStyle/>
              <a:p>
                <a:pPr>
                  <a:defRPr sz="2400">
                    <a:solidFill>
                      <a:srgbClr val="008000"/>
                    </a:solidFill>
                  </a:defRPr>
                </a:pPr>
                <a:r>
                  <a:rPr lang="ja-JP" sz="2400">
                    <a:solidFill>
                      <a:srgbClr val="008000"/>
                    </a:solidFill>
                  </a:rPr>
                  <a:t>地域活動（子供の頃）</a:t>
                </a:r>
              </a:p>
            </c:rich>
          </c:tx>
          <c:layout>
            <c:manualLayout>
              <c:xMode val="edge"/>
              <c:yMode val="edge"/>
              <c:x val="0.327032071146133"/>
              <c:y val="0.823114645928771"/>
            </c:manualLayout>
          </c:layout>
          <c:overlay val="0"/>
        </c:title>
        <c:numFmt formatCode="General" sourceLinked="0"/>
        <c:majorTickMark val="none"/>
        <c:minorTickMark val="none"/>
        <c:tickLblPos val="nextTo"/>
        <c:crossAx val="-2125759688"/>
        <c:crosses val="autoZero"/>
        <c:auto val="1"/>
        <c:lblAlgn val="ctr"/>
        <c:lblOffset val="100"/>
        <c:noMultiLvlLbl val="0"/>
      </c:catAx>
      <c:valAx>
        <c:axId val="-2125759688"/>
        <c:scaling>
          <c:orientation val="minMax"/>
        </c:scaling>
        <c:delete val="0"/>
        <c:axPos val="l"/>
        <c:title>
          <c:tx>
            <c:rich>
              <a:bodyPr rot="0" vert="eaVert"/>
              <a:lstStyle/>
              <a:p>
                <a:pPr>
                  <a:defRPr sz="2400">
                    <a:solidFill>
                      <a:schemeClr val="accent6"/>
                    </a:solidFill>
                  </a:defRPr>
                </a:pPr>
                <a:r>
                  <a:rPr lang="ja-JP" sz="2400" dirty="0">
                    <a:solidFill>
                      <a:schemeClr val="accent6"/>
                    </a:solidFill>
                  </a:rPr>
                  <a:t>意欲・関心（成人）</a:t>
                </a:r>
              </a:p>
            </c:rich>
          </c:tx>
          <c:layout>
            <c:manualLayout>
              <c:xMode val="edge"/>
              <c:yMode val="edge"/>
              <c:x val="0.941688562693675"/>
              <c:y val="0.144385413998837"/>
            </c:manualLayout>
          </c:layout>
          <c:overlay val="0"/>
        </c:title>
        <c:numFmt formatCode="General" sourceLinked="1"/>
        <c:majorTickMark val="none"/>
        <c:minorTickMark val="none"/>
        <c:tickLblPos val="nextTo"/>
        <c:crossAx val="-2124912664"/>
        <c:crosses val="autoZero"/>
        <c:crossBetween val="between"/>
      </c:valAx>
    </c:plotArea>
    <c:legend>
      <c:legendPos val="r"/>
      <c:layout>
        <c:manualLayout>
          <c:xMode val="edge"/>
          <c:yMode val="edge"/>
          <c:x val="0.854419936487805"/>
          <c:y val="0.274511842326049"/>
          <c:w val="0.0839253851549413"/>
          <c:h val="0.285961421760408"/>
        </c:manualLayout>
      </c:layout>
      <c:overlay val="0"/>
    </c:legend>
    <c:plotVisOnly val="1"/>
    <c:dispBlanksAs val="gap"/>
    <c:showDLblsOverMax val="0"/>
  </c:chart>
  <c:spPr>
    <a:ln>
      <a:noFill/>
    </a:ln>
  </c:spPr>
  <c:txPr>
    <a:bodyPr/>
    <a:lstStyle/>
    <a:p>
      <a:pPr>
        <a:defRPr sz="1800"/>
      </a:pPr>
      <a:endParaRPr lang="ja-JP"/>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2400" b="0" i="0" u="none" strike="noStrike" kern="1200" spc="0" baseline="0">
                <a:solidFill>
                  <a:srgbClr val="000000"/>
                </a:solidFill>
                <a:latin typeface="+mn-lt"/>
                <a:ea typeface="+mn-ea"/>
                <a:cs typeface="+mn-cs"/>
              </a:defRPr>
            </a:pPr>
            <a:r>
              <a:rPr lang="ja-JP" altLang="en-US" sz="2400">
                <a:solidFill>
                  <a:srgbClr val="000000"/>
                </a:solidFill>
              </a:rPr>
              <a:t>耕作放棄地面積</a:t>
            </a:r>
          </a:p>
        </c:rich>
      </c:tx>
      <c:layout>
        <c:manualLayout>
          <c:xMode val="edge"/>
          <c:yMode val="edge"/>
          <c:x val="0.242376090337413"/>
          <c:y val="0.00392293744613683"/>
        </c:manualLayout>
      </c:layout>
      <c:overlay val="0"/>
      <c:spPr>
        <a:noFill/>
        <a:ln>
          <a:noFill/>
        </a:ln>
        <a:effectLst/>
      </c:spPr>
    </c:title>
    <c:autoTitleDeleted val="0"/>
    <c:plotArea>
      <c:layout>
        <c:manualLayout>
          <c:layoutTarget val="inner"/>
          <c:xMode val="edge"/>
          <c:yMode val="edge"/>
          <c:x val="0.087837151470599"/>
          <c:y val="0.174519770032413"/>
          <c:w val="0.873250444334403"/>
          <c:h val="0.560433768659387"/>
        </c:manualLayout>
      </c:layout>
      <c:barChart>
        <c:barDir val="col"/>
        <c:grouping val="stacked"/>
        <c:varyColors val="0"/>
        <c:ser>
          <c:idx val="0"/>
          <c:order val="0"/>
          <c:tx>
            <c:strRef>
              <c:f>Sheet1!$M$23</c:f>
              <c:strCache>
                <c:ptCount val="1"/>
                <c:pt idx="0">
                  <c:v>土浦（新治除く）</c:v>
                </c:pt>
              </c:strCache>
            </c:strRef>
          </c:tx>
          <c:spPr>
            <a:solidFill>
              <a:schemeClr val="accent1"/>
            </a:solidFill>
            <a:ln>
              <a:noFill/>
            </a:ln>
            <a:effectLst/>
          </c:spPr>
          <c:invertIfNegative val="0"/>
          <c:cat>
            <c:strRef>
              <c:f>Sheet1!$L$24:$L$27</c:f>
              <c:strCache>
                <c:ptCount val="4"/>
                <c:pt idx="0">
                  <c:v>昭和５０年</c:v>
                </c:pt>
                <c:pt idx="1">
                  <c:v>平成７年</c:v>
                </c:pt>
                <c:pt idx="2">
                  <c:v>平成１７年</c:v>
                </c:pt>
                <c:pt idx="3">
                  <c:v>平成２０年</c:v>
                </c:pt>
              </c:strCache>
            </c:strRef>
          </c:cat>
          <c:val>
            <c:numRef>
              <c:f>Sheet1!$M$24:$M$27</c:f>
              <c:numCache>
                <c:formatCode>General</c:formatCode>
                <c:ptCount val="4"/>
                <c:pt idx="0">
                  <c:v>23.0</c:v>
                </c:pt>
                <c:pt idx="1">
                  <c:v>105.0</c:v>
                </c:pt>
                <c:pt idx="2">
                  <c:v>199.0</c:v>
                </c:pt>
                <c:pt idx="3">
                  <c:v>421.0</c:v>
                </c:pt>
              </c:numCache>
            </c:numRef>
          </c:val>
        </c:ser>
        <c:ser>
          <c:idx val="1"/>
          <c:order val="1"/>
          <c:tx>
            <c:strRef>
              <c:f>Sheet1!$N$23</c:f>
              <c:strCache>
                <c:ptCount val="1"/>
                <c:pt idx="0">
                  <c:v>新治</c:v>
                </c:pt>
              </c:strCache>
            </c:strRef>
          </c:tx>
          <c:spPr>
            <a:solidFill>
              <a:schemeClr val="accent6"/>
            </a:solidFill>
            <a:ln>
              <a:noFill/>
            </a:ln>
            <a:effectLst/>
          </c:spPr>
          <c:invertIfNegative val="0"/>
          <c:cat>
            <c:strRef>
              <c:f>Sheet1!$L$24:$L$27</c:f>
              <c:strCache>
                <c:ptCount val="4"/>
                <c:pt idx="0">
                  <c:v>昭和５０年</c:v>
                </c:pt>
                <c:pt idx="1">
                  <c:v>平成７年</c:v>
                </c:pt>
                <c:pt idx="2">
                  <c:v>平成１７年</c:v>
                </c:pt>
                <c:pt idx="3">
                  <c:v>平成２０年</c:v>
                </c:pt>
              </c:strCache>
            </c:strRef>
          </c:cat>
          <c:val>
            <c:numRef>
              <c:f>Sheet1!$N$24:$N$27</c:f>
              <c:numCache>
                <c:formatCode>General</c:formatCode>
                <c:ptCount val="4"/>
                <c:pt idx="0">
                  <c:v>8.0</c:v>
                </c:pt>
                <c:pt idx="1">
                  <c:v>120.0</c:v>
                </c:pt>
                <c:pt idx="2">
                  <c:v>196.0</c:v>
                </c:pt>
              </c:numCache>
            </c:numRef>
          </c:val>
        </c:ser>
        <c:dLbls>
          <c:showLegendKey val="0"/>
          <c:showVal val="0"/>
          <c:showCatName val="0"/>
          <c:showSerName val="0"/>
          <c:showPercent val="0"/>
          <c:showBubbleSize val="0"/>
        </c:dLbls>
        <c:gapWidth val="150"/>
        <c:overlap val="100"/>
        <c:axId val="-2128254856"/>
        <c:axId val="-2128260904"/>
      </c:barChart>
      <c:catAx>
        <c:axId val="-2128254856"/>
        <c:scaling>
          <c:orientation val="minMax"/>
        </c:scaling>
        <c:delete val="1"/>
        <c:axPos val="b"/>
        <c:title>
          <c:tx>
            <c:rich>
              <a:bodyPr rot="0" spcFirstLastPara="1" vertOverflow="ellipsis" vert="horz" wrap="square" anchor="ctr" anchorCtr="1"/>
              <a:lstStyle/>
              <a:p>
                <a:pPr>
                  <a:defRPr lang="ja-JP" sz="1800" b="0" i="0" u="none" strike="noStrike" kern="1200" baseline="0">
                    <a:solidFill>
                      <a:schemeClr val="tx1">
                        <a:lumMod val="65000"/>
                        <a:lumOff val="35000"/>
                      </a:schemeClr>
                    </a:solidFill>
                    <a:latin typeface="+mn-lt"/>
                    <a:ea typeface="+mn-ea"/>
                    <a:cs typeface="+mn-cs"/>
                  </a:defRPr>
                </a:pPr>
                <a:r>
                  <a:rPr lang="ja-JP" altLang="en-US" sz="1800" dirty="0" smtClean="0"/>
                  <a:t>年号</a:t>
                </a:r>
                <a:endParaRPr lang="ja-JP" altLang="en-US" sz="1800" dirty="0"/>
              </a:p>
            </c:rich>
          </c:tx>
          <c:layout>
            <c:manualLayout>
              <c:xMode val="edge"/>
              <c:yMode val="edge"/>
              <c:x val="0.502982412370798"/>
              <c:y val="0.799440595298035"/>
            </c:manualLayout>
          </c:layout>
          <c:overlay val="0"/>
          <c:spPr>
            <a:noFill/>
            <a:ln>
              <a:noFill/>
            </a:ln>
            <a:effectLst/>
          </c:spPr>
        </c:title>
        <c:numFmt formatCode="General" sourceLinked="1"/>
        <c:majorTickMark val="none"/>
        <c:minorTickMark val="none"/>
        <c:tickLblPos val="nextTo"/>
        <c:crossAx val="-2128260904"/>
        <c:crosses val="autoZero"/>
        <c:auto val="1"/>
        <c:lblAlgn val="ctr"/>
        <c:lblOffset val="100"/>
        <c:noMultiLvlLbl val="0"/>
      </c:catAx>
      <c:valAx>
        <c:axId val="-2128260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800" b="0" i="0" u="none" strike="noStrike" kern="1200" baseline="0">
                <a:solidFill>
                  <a:schemeClr val="tx1"/>
                </a:solidFill>
                <a:latin typeface="+mn-lt"/>
                <a:ea typeface="+mn-ea"/>
                <a:cs typeface="+mn-cs"/>
              </a:defRPr>
            </a:pPr>
            <a:endParaRPr lang="ja-JP"/>
          </a:p>
        </c:txPr>
        <c:crossAx val="-2128254856"/>
        <c:crosses val="autoZero"/>
        <c:crossBetween val="between"/>
      </c:valAx>
      <c:spPr>
        <a:noFill/>
        <a:ln>
          <a:noFill/>
        </a:ln>
        <a:effectLst/>
      </c:spPr>
    </c:plotArea>
    <c:legend>
      <c:legendPos val="b"/>
      <c:layout>
        <c:manualLayout>
          <c:xMode val="edge"/>
          <c:yMode val="edge"/>
          <c:x val="0.0395209860077737"/>
          <c:y val="0.907291811598808"/>
          <c:w val="0.944647349731044"/>
          <c:h val="0.0818007027741658"/>
        </c:manualLayout>
      </c:layout>
      <c:overlay val="0"/>
      <c:spPr>
        <a:noFill/>
        <a:ln>
          <a:noFill/>
        </a:ln>
        <a:effectLst/>
      </c:spPr>
      <c:txPr>
        <a:bodyPr rot="0" spcFirstLastPara="1" vertOverflow="ellipsis" vert="horz" wrap="square" anchor="ctr" anchorCtr="1"/>
        <a:lstStyle/>
        <a:p>
          <a:pPr>
            <a:defRPr lang="ja-JP" sz="2000" b="0" i="0" u="none" strike="noStrike" kern="1200" baseline="0">
              <a:solidFill>
                <a:schemeClr val="tx1">
                  <a:lumMod val="65000"/>
                  <a:lumOff val="35000"/>
                </a:schemeClr>
              </a:solidFill>
              <a:latin typeface="MS PGothic" charset="-128"/>
              <a:ea typeface="MS PGothic" charset="-128"/>
              <a:cs typeface="MS PGothic" charset="-128"/>
            </a:defRPr>
          </a:pPr>
          <a:endParaRPr lang="ja-JP"/>
        </a:p>
      </c:txPr>
    </c:legend>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ja-JP" sz="2400" b="0" i="0" u="none" strike="noStrike" kern="1200" spc="0" baseline="0">
                <a:solidFill>
                  <a:schemeClr val="tx1"/>
                </a:solidFill>
                <a:latin typeface="+mn-lt"/>
                <a:ea typeface="+mn-ea"/>
                <a:cs typeface="+mn-cs"/>
              </a:defRPr>
            </a:pPr>
            <a:r>
              <a:rPr lang="ja-JP" altLang="en-US" sz="2400">
                <a:solidFill>
                  <a:schemeClr val="tx1"/>
                </a:solidFill>
              </a:rPr>
              <a:t>耕作放棄地となった理由</a:t>
            </a:r>
          </a:p>
        </c:rich>
      </c:tx>
      <c:layout>
        <c:manualLayout>
          <c:xMode val="edge"/>
          <c:yMode val="edge"/>
          <c:x val="0.145280534002407"/>
          <c:y val="0.0410153859370191"/>
        </c:manualLayout>
      </c:layout>
      <c:overlay val="0"/>
      <c:spPr>
        <a:noFill/>
        <a:ln>
          <a:noFill/>
        </a:ln>
        <a:effectLst/>
      </c:spPr>
    </c:title>
    <c:autoTitleDeleted val="0"/>
    <c:plotArea>
      <c:layout>
        <c:manualLayout>
          <c:layoutTarget val="inner"/>
          <c:xMode val="edge"/>
          <c:yMode val="edge"/>
          <c:x val="0.049380845857627"/>
          <c:y val="0.214632988122991"/>
          <c:w val="0.537216282609209"/>
          <c:h val="0.726599422407334"/>
        </c:manualLayout>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Lbl>
              <c:idx val="2"/>
              <c:layout>
                <c:manualLayout>
                  <c:x val="0.0937319595283827"/>
                  <c:y val="-0.0595353779382168"/>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ja-JP" sz="2400" b="0" i="0" u="none" strike="noStrike" kern="1200" baseline="0">
                    <a:solidFill>
                      <a:schemeClr val="tx1"/>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高齢化</c:v>
                </c:pt>
                <c:pt idx="1">
                  <c:v>耕作不便</c:v>
                </c:pt>
                <c:pt idx="2">
                  <c:v>人手不足</c:v>
                </c:pt>
                <c:pt idx="3">
                  <c:v>その他</c:v>
                </c:pt>
              </c:strCache>
            </c:strRef>
          </c:cat>
          <c:val>
            <c:numRef>
              <c:f>Sheet1!$B$2:$B$5</c:f>
              <c:numCache>
                <c:formatCode>0%</c:formatCode>
                <c:ptCount val="4"/>
                <c:pt idx="0">
                  <c:v>0.39</c:v>
                </c:pt>
                <c:pt idx="1">
                  <c:v>0.23</c:v>
                </c:pt>
                <c:pt idx="2">
                  <c:v>0.16</c:v>
                </c:pt>
                <c:pt idx="3">
                  <c:v>0.22</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egendEntry>
        <c:idx val="1"/>
        <c:txPr>
          <a:bodyPr rot="0" spcFirstLastPara="1" vertOverflow="ellipsis" vert="horz" wrap="square" anchor="ctr" anchorCtr="1"/>
          <a:lstStyle/>
          <a:p>
            <a:pPr>
              <a:defRPr lang="ja-JP" sz="2000" b="0" i="0" u="none" strike="noStrike" kern="1200" baseline="0">
                <a:solidFill>
                  <a:schemeClr val="tx1"/>
                </a:solidFill>
                <a:latin typeface="MS PGothic" charset="-128"/>
                <a:ea typeface="MS PGothic" charset="-128"/>
                <a:cs typeface="MS PGothic" charset="-128"/>
              </a:defRPr>
            </a:pPr>
            <a:endParaRPr lang="ja-JP"/>
          </a:p>
        </c:txPr>
      </c:legendEntry>
      <c:legendEntry>
        <c:idx val="2"/>
        <c:txPr>
          <a:bodyPr rot="0" spcFirstLastPara="1" vertOverflow="ellipsis" vert="horz" wrap="square" anchor="ctr" anchorCtr="1"/>
          <a:lstStyle/>
          <a:p>
            <a:pPr>
              <a:defRPr lang="ja-JP" sz="2000" b="0" i="0" u="none" strike="noStrike" kern="1200" baseline="0">
                <a:solidFill>
                  <a:schemeClr val="tx1"/>
                </a:solidFill>
                <a:latin typeface="MS PGothic" charset="-128"/>
                <a:ea typeface="MS PGothic" charset="-128"/>
                <a:cs typeface="MS PGothic" charset="-128"/>
              </a:defRPr>
            </a:pPr>
            <a:endParaRPr lang="ja-JP"/>
          </a:p>
        </c:txPr>
      </c:legendEntry>
      <c:layout>
        <c:manualLayout>
          <c:xMode val="edge"/>
          <c:yMode val="edge"/>
          <c:x val="0.556360295389912"/>
          <c:y val="0.187422527601794"/>
          <c:w val="0.406071521797072"/>
          <c:h val="0.588267001927065"/>
        </c:manualLayout>
      </c:layout>
      <c:overlay val="0"/>
      <c:spPr>
        <a:noFill/>
        <a:ln>
          <a:noFill/>
        </a:ln>
        <a:effectLst/>
      </c:spPr>
      <c:txPr>
        <a:bodyPr rot="0" spcFirstLastPara="1" vertOverflow="ellipsis" vert="horz" wrap="square" anchor="ctr" anchorCtr="1"/>
        <a:lstStyle/>
        <a:p>
          <a:pPr>
            <a:defRPr lang="ja-JP" sz="2000"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0" dt="2017-01-24T23:03:14.947" idx="9">
    <p:pos x="16" y="8"/>
    <p:text>主体性をぶち込む</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7-01-24T18:01:42.692" idx="2">
    <p:pos x="10" y="10"/>
    <p:text>表の見せ方どうするか</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7-01-24T17:51:13.145" idx="1">
    <p:pos x="10" y="10"/>
    <p:text>時間の下りいる？</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10-26T02:38:35.498" idx="1">
    <p:pos x="10" y="10"/>
    <p:text>後継者グラフ年齢まとめるべき</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7-01-24T23:38:54.780" idx="11">
    <p:pos x="10" y="10"/>
    <p:text>どういう人がターゲット
どうやって引き寄せる
誰が来る？</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7-01-24T23:38:54.780" idx="13">
    <p:pos x="10" y="10"/>
    <p:text>どういう人がターゲット
どうやって引き寄せる
誰が来る？</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7-01-24T17:51:13.145" idx="3">
    <p:pos x="10" y="10"/>
    <p:text>時間の下りいる？</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7-01-24T22:53:52.430" idx="10">
    <p:pos x="10" y="10"/>
    <p:text>主体的要素を入れる</p:text>
  </p:cm>
</p:cmLst>
</file>

<file path=ppt/diagrams/_rels/data1.xml.rels><?xml version="1.0" encoding="UTF-8" standalone="yes"?>
<Relationships xmlns="http://schemas.openxmlformats.org/package/2006/relationships"><Relationship Id="rId1" Type="http://schemas.openxmlformats.org/officeDocument/2006/relationships/image" Target="../media/image19.jpg"/><Relationship Id="rId2" Type="http://schemas.openxmlformats.org/officeDocument/2006/relationships/image" Target="../media/image20.jpg"/><Relationship Id="rId3" Type="http://schemas.openxmlformats.org/officeDocument/2006/relationships/image" Target="../media/image21.png"/></Relationships>
</file>

<file path=ppt/diagrams/_rels/data2.xml.rels><?xml version="1.0" encoding="UTF-8" standalone="yes"?>
<Relationships xmlns="http://schemas.openxmlformats.org/package/2006/relationships"><Relationship Id="rId1" Type="http://schemas.openxmlformats.org/officeDocument/2006/relationships/image" Target="../media/image35.png"/></Relationships>
</file>

<file path=ppt/diagrams/_rels/data3.xml.rels><?xml version="1.0" encoding="UTF-8" standalone="yes"?>
<Relationships xmlns="http://schemas.openxmlformats.org/package/2006/relationships"><Relationship Id="rId1" Type="http://schemas.openxmlformats.org/officeDocument/2006/relationships/image" Target="../media/image59.jpg"/></Relationships>
</file>

<file path=ppt/diagrams/_rels/drawing1.xml.rels><?xml version="1.0" encoding="UTF-8" standalone="yes"?>
<Relationships xmlns="http://schemas.openxmlformats.org/package/2006/relationships"><Relationship Id="rId1" Type="http://schemas.openxmlformats.org/officeDocument/2006/relationships/image" Target="../media/image19.jpg"/><Relationship Id="rId2" Type="http://schemas.openxmlformats.org/officeDocument/2006/relationships/image" Target="../media/image20.jpg"/><Relationship Id="rId3" Type="http://schemas.openxmlformats.org/officeDocument/2006/relationships/image" Target="../media/image21.png"/></Relationships>
</file>

<file path=ppt/diagrams/_rels/drawing2.xml.rels><?xml version="1.0" encoding="UTF-8" standalone="yes"?>
<Relationships xmlns="http://schemas.openxmlformats.org/package/2006/relationships"><Relationship Id="rId1" Type="http://schemas.openxmlformats.org/officeDocument/2006/relationships/image" Target="../media/image3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59.jp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2" qsCatId="simple" csTypeId="urn:microsoft.com/office/officeart/2005/8/colors/accent6_2" csCatId="accent6" phldr="1"/>
      <dgm:spPr/>
      <dgm:t>
        <a:bodyPr/>
        <a:lstStyle/>
        <a:p>
          <a:endParaRPr kumimoji="1" lang="ja-JP" altLang="en-US"/>
        </a:p>
      </dgm:t>
    </dgm:pt>
    <dgm:pt modelId="{EFA948B2-12BA-1349-A038-AD38195973CC}">
      <dgm:prSet phldrT="[テキスト]"/>
      <dgm:spPr/>
      <dgm:t>
        <a:bodyPr/>
        <a:lstStyle/>
        <a:p>
          <a:r>
            <a:rPr kumimoji="1" lang="ja-JP" altLang="en-US" dirty="0" smtClean="0"/>
            <a:t>つちうら教育</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DA599178-791C-BC49-A985-A718E56B0306}">
      <dgm:prSet phldrT="[テキスト]"/>
      <dgm:spPr/>
      <dgm:t>
        <a:bodyPr/>
        <a:lstStyle/>
        <a:p>
          <a:r>
            <a:rPr kumimoji="1" lang="ja-JP" altLang="en-US" dirty="0" smtClean="0"/>
            <a:t>まちづくりコンペ</a:t>
          </a:r>
          <a:endParaRPr kumimoji="1" lang="ja-JP" altLang="en-US" dirty="0"/>
        </a:p>
      </dgm:t>
    </dgm:pt>
    <dgm:pt modelId="{8562F243-7DE6-4F40-9D80-0C8C7A43A014}" type="parTrans" cxnId="{15B41A7A-F795-324D-8A08-92BD0D3BA426}">
      <dgm:prSet/>
      <dgm:spPr/>
      <dgm:t>
        <a:bodyPr/>
        <a:lstStyle/>
        <a:p>
          <a:endParaRPr kumimoji="1" lang="ja-JP" altLang="en-US"/>
        </a:p>
      </dgm:t>
    </dgm:pt>
    <dgm:pt modelId="{52DE9DD8-1D6F-F743-89B2-AFA896B91755}" type="sibTrans" cxnId="{15B41A7A-F795-324D-8A08-92BD0D3BA426}">
      <dgm:prSet/>
      <dgm:spPr/>
      <dgm:t>
        <a:bodyPr/>
        <a:lstStyle/>
        <a:p>
          <a:endParaRPr kumimoji="1" lang="ja-JP" altLang="en-US"/>
        </a:p>
      </dgm:t>
    </dgm:pt>
    <dgm:pt modelId="{66ED81C1-4D29-B642-B79C-5FD831997FBC}">
      <dgm:prSet phldrT="[テキスト]"/>
      <dgm:spPr/>
      <dgm:t>
        <a:bodyPr/>
        <a:lstStyle/>
        <a:p>
          <a:r>
            <a:rPr kumimoji="1" lang="ja-JP" altLang="en-US" dirty="0" smtClean="0"/>
            <a:t>農業がっこう</a:t>
          </a:r>
          <a:endParaRPr kumimoji="1" lang="ja-JP" altLang="en-US" dirty="0"/>
        </a:p>
      </dgm:t>
    </dgm:pt>
    <dgm:pt modelId="{58C7F2ED-7389-574F-8BD6-513EB131E977}" type="parTrans" cxnId="{783506EF-F8F4-DA46-89AB-7D52B6682261}">
      <dgm:prSet/>
      <dgm:spPr/>
      <dgm:t>
        <a:bodyPr/>
        <a:lstStyle/>
        <a:p>
          <a:endParaRPr kumimoji="1" lang="ja-JP" altLang="en-US"/>
        </a:p>
      </dgm:t>
    </dgm:pt>
    <dgm:pt modelId="{E6FD3661-33D8-3A4E-BB44-8073CF4F77F7}" type="sibTrans" cxnId="{783506EF-F8F4-DA46-89AB-7D52B6682261}">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3" custScaleY="88853" custLinFactNeighborY="-227"/>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3" custLinFactNeighborX="-1239" custLinFactNeighborY="6560">
        <dgm:presLayoutVars>
          <dgm:bulletEnabled val="1"/>
        </dgm:presLayoutVars>
      </dgm:prSet>
      <dgm:spPr/>
      <dgm:t>
        <a:bodyPr/>
        <a:lstStyle/>
        <a:p>
          <a:endParaRPr kumimoji="1" lang="ja-JP" altLang="en-US"/>
        </a:p>
      </dgm:t>
    </dgm:pt>
    <dgm:pt modelId="{6F0B98CA-7D65-4A48-8B59-775EF40B8810}" type="pres">
      <dgm:prSet presAssocID="{5280A940-D33B-8046-8F22-CA523DE73FAB}" presName="sibTrans" presStyleCnt="0"/>
      <dgm:spPr/>
    </dgm:pt>
    <dgm:pt modelId="{7D046FB0-F2F9-4D41-89B0-D2C354C2F645}" type="pres">
      <dgm:prSet presAssocID="{66ED81C1-4D29-B642-B79C-5FD831997FBC}" presName="composite" presStyleCnt="0"/>
      <dgm:spPr/>
    </dgm:pt>
    <dgm:pt modelId="{33C4F353-5BC5-0848-B746-AF0837AEF189}" type="pres">
      <dgm:prSet presAssocID="{66ED81C1-4D29-B642-B79C-5FD831997FBC}" presName="rect1" presStyleLbl="b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dgm:spPr>
      <dgm:t>
        <a:bodyPr/>
        <a:lstStyle/>
        <a:p>
          <a:endParaRPr kumimoji="1" lang="ja-JP" altLang="en-US"/>
        </a:p>
      </dgm:t>
    </dgm:pt>
    <dgm:pt modelId="{258ED03D-3BC2-0640-9DD4-2F810FF27151}" type="pres">
      <dgm:prSet presAssocID="{66ED81C1-4D29-B642-B79C-5FD831997FBC}" presName="wedgeRectCallout1" presStyleLbl="node1" presStyleIdx="1" presStyleCnt="3">
        <dgm:presLayoutVars>
          <dgm:bulletEnabled val="1"/>
        </dgm:presLayoutVars>
      </dgm:prSet>
      <dgm:spPr/>
      <dgm:t>
        <a:bodyPr/>
        <a:lstStyle/>
        <a:p>
          <a:endParaRPr kumimoji="1" lang="ja-JP" altLang="en-US"/>
        </a:p>
      </dgm:t>
    </dgm:pt>
    <dgm:pt modelId="{BDDF7973-077D-C649-A823-E66E11046281}" type="pres">
      <dgm:prSet presAssocID="{E6FD3661-33D8-3A4E-BB44-8073CF4F77F7}" presName="sibTrans" presStyleCnt="0"/>
      <dgm:spPr/>
    </dgm:pt>
    <dgm:pt modelId="{66BEC0E0-E455-BF40-80BB-9396FA92452C}" type="pres">
      <dgm:prSet presAssocID="{DA599178-791C-BC49-A985-A718E56B0306}" presName="composite" presStyleCnt="0"/>
      <dgm:spPr/>
    </dgm:pt>
    <dgm:pt modelId="{84D1D6E6-6D23-1B4C-9CE3-AE1AD83F4651}" type="pres">
      <dgm:prSet presAssocID="{DA599178-791C-BC49-A985-A718E56B0306}" presName="rect1"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dgm:spPr>
      <dgm:t>
        <a:bodyPr/>
        <a:lstStyle/>
        <a:p>
          <a:endParaRPr kumimoji="1" lang="ja-JP" altLang="en-US"/>
        </a:p>
      </dgm:t>
    </dgm:pt>
    <dgm:pt modelId="{6CD8C4C2-9434-0B40-9E09-2E721C46426A}" type="pres">
      <dgm:prSet presAssocID="{DA599178-791C-BC49-A985-A718E56B0306}" presName="wedgeRectCallout1" presStyleLbl="node1" presStyleIdx="2" presStyleCnt="3">
        <dgm:presLayoutVars>
          <dgm:bulletEnabled val="1"/>
        </dgm:presLayoutVars>
      </dgm:prSet>
      <dgm:spPr/>
      <dgm:t>
        <a:bodyPr/>
        <a:lstStyle/>
        <a:p>
          <a:endParaRPr kumimoji="1" lang="ja-JP" altLang="en-US"/>
        </a:p>
      </dgm:t>
    </dgm:pt>
  </dgm:ptLst>
  <dgm:cxnLst>
    <dgm:cxn modelId="{A9882960-C95C-BA45-A757-6D8A3D67D01C}" srcId="{945CB918-5DD3-1B40-A74B-A5DD937D16D0}" destId="{EFA948B2-12BA-1349-A038-AD38195973CC}" srcOrd="0" destOrd="0" parTransId="{1372F699-009C-1449-B5BD-8BF2A7B393F2}" sibTransId="{5280A940-D33B-8046-8F22-CA523DE73FAB}"/>
    <dgm:cxn modelId="{9C78745A-0AAD-744A-9FC1-818FF885673C}" type="presOf" srcId="{DA599178-791C-BC49-A985-A718E56B0306}" destId="{6CD8C4C2-9434-0B40-9E09-2E721C46426A}" srcOrd="0" destOrd="0" presId="urn:microsoft.com/office/officeart/2008/layout/BendingPictureCaptionList"/>
    <dgm:cxn modelId="{15B41A7A-F795-324D-8A08-92BD0D3BA426}" srcId="{945CB918-5DD3-1B40-A74B-A5DD937D16D0}" destId="{DA599178-791C-BC49-A985-A718E56B0306}" srcOrd="2" destOrd="0" parTransId="{8562F243-7DE6-4F40-9D80-0C8C7A43A014}" sibTransId="{52DE9DD8-1D6F-F743-89B2-AFA896B91755}"/>
    <dgm:cxn modelId="{783506EF-F8F4-DA46-89AB-7D52B6682261}" srcId="{945CB918-5DD3-1B40-A74B-A5DD937D16D0}" destId="{66ED81C1-4D29-B642-B79C-5FD831997FBC}" srcOrd="1" destOrd="0" parTransId="{58C7F2ED-7389-574F-8BD6-513EB131E977}" sibTransId="{E6FD3661-33D8-3A4E-BB44-8073CF4F77F7}"/>
    <dgm:cxn modelId="{9861649F-BFCC-0E4C-93E4-E13F542EBC0A}" type="presOf" srcId="{945CB918-5DD3-1B40-A74B-A5DD937D16D0}" destId="{C58FD914-0675-4F49-B605-B25BF5929340}" srcOrd="0" destOrd="0" presId="urn:microsoft.com/office/officeart/2008/layout/BendingPictureCaptionList"/>
    <dgm:cxn modelId="{15596B77-9D1A-9F44-9E7D-72D5161688BF}" type="presOf" srcId="{EFA948B2-12BA-1349-A038-AD38195973CC}" destId="{D4274EF6-22F9-844D-A5B0-2A5E6DC62ECB}" srcOrd="0" destOrd="0" presId="urn:microsoft.com/office/officeart/2008/layout/BendingPictureCaptionList"/>
    <dgm:cxn modelId="{B4FF2870-E9A0-2148-AF48-ABEAB0FC0DBC}" type="presOf" srcId="{66ED81C1-4D29-B642-B79C-5FD831997FBC}" destId="{258ED03D-3BC2-0640-9DD4-2F810FF27151}" srcOrd="0" destOrd="0" presId="urn:microsoft.com/office/officeart/2008/layout/BendingPictureCaptionList"/>
    <dgm:cxn modelId="{A7227667-B165-7348-8289-92F81081C814}" type="presParOf" srcId="{C58FD914-0675-4F49-B605-B25BF5929340}" destId="{9B391C3F-03DB-744A-9BD3-A4E30E6E2783}" srcOrd="0" destOrd="0" presId="urn:microsoft.com/office/officeart/2008/layout/BendingPictureCaptionList"/>
    <dgm:cxn modelId="{3472A4CF-5419-4B48-A072-3D829695F894}" type="presParOf" srcId="{9B391C3F-03DB-744A-9BD3-A4E30E6E2783}" destId="{3127AA12-A68C-B448-9F81-B1BAD2D8FAE9}" srcOrd="0" destOrd="0" presId="urn:microsoft.com/office/officeart/2008/layout/BendingPictureCaptionList"/>
    <dgm:cxn modelId="{951A5154-F2D4-624D-A072-DBAF14018CA6}" type="presParOf" srcId="{9B391C3F-03DB-744A-9BD3-A4E30E6E2783}" destId="{D4274EF6-22F9-844D-A5B0-2A5E6DC62ECB}" srcOrd="1" destOrd="0" presId="urn:microsoft.com/office/officeart/2008/layout/BendingPictureCaptionList"/>
    <dgm:cxn modelId="{A1D2AC26-B5BE-EA46-9052-9572555E192C}" type="presParOf" srcId="{C58FD914-0675-4F49-B605-B25BF5929340}" destId="{6F0B98CA-7D65-4A48-8B59-775EF40B8810}" srcOrd="1" destOrd="0" presId="urn:microsoft.com/office/officeart/2008/layout/BendingPictureCaptionList"/>
    <dgm:cxn modelId="{B890E386-7FC9-8446-ADAE-581B798CEBCC}" type="presParOf" srcId="{C58FD914-0675-4F49-B605-B25BF5929340}" destId="{7D046FB0-F2F9-4D41-89B0-D2C354C2F645}" srcOrd="2" destOrd="0" presId="urn:microsoft.com/office/officeart/2008/layout/BendingPictureCaptionList"/>
    <dgm:cxn modelId="{CEDA66F9-4D2E-0743-9384-A08623CC7AC1}" type="presParOf" srcId="{7D046FB0-F2F9-4D41-89B0-D2C354C2F645}" destId="{33C4F353-5BC5-0848-B746-AF0837AEF189}" srcOrd="0" destOrd="0" presId="urn:microsoft.com/office/officeart/2008/layout/BendingPictureCaptionList"/>
    <dgm:cxn modelId="{7790E21A-A426-454A-A624-40AA4916968D}" type="presParOf" srcId="{7D046FB0-F2F9-4D41-89B0-D2C354C2F645}" destId="{258ED03D-3BC2-0640-9DD4-2F810FF27151}" srcOrd="1" destOrd="0" presId="urn:microsoft.com/office/officeart/2008/layout/BendingPictureCaptionList"/>
    <dgm:cxn modelId="{B84461BE-410F-924A-8713-5739EFCC75E6}" type="presParOf" srcId="{C58FD914-0675-4F49-B605-B25BF5929340}" destId="{BDDF7973-077D-C649-A823-E66E11046281}" srcOrd="3" destOrd="0" presId="urn:microsoft.com/office/officeart/2008/layout/BendingPictureCaptionList"/>
    <dgm:cxn modelId="{4731E7A5-837C-874E-BF22-D0F2A033158A}" type="presParOf" srcId="{C58FD914-0675-4F49-B605-B25BF5929340}" destId="{66BEC0E0-E455-BF40-80BB-9396FA92452C}" srcOrd="4" destOrd="0" presId="urn:microsoft.com/office/officeart/2008/layout/BendingPictureCaptionList"/>
    <dgm:cxn modelId="{7C4AB9F4-65D9-E948-A7C9-6CE0F6AEA4CE}" type="presParOf" srcId="{66BEC0E0-E455-BF40-80BB-9396FA92452C}" destId="{84D1D6E6-6D23-1B4C-9CE3-AE1AD83F4651}" srcOrd="0" destOrd="0" presId="urn:microsoft.com/office/officeart/2008/layout/BendingPictureCaptionList"/>
    <dgm:cxn modelId="{B56FCE08-51D5-0940-9A08-C365F1DC6673}" type="presParOf" srcId="{66BEC0E0-E455-BF40-80BB-9396FA92452C}" destId="{6CD8C4C2-9434-0B40-9E09-2E721C46426A}"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2" qsCatId="simple" csTypeId="urn:microsoft.com/office/officeart/2005/8/colors/accent3_2" csCatId="accent3" phldr="1"/>
      <dgm:spPr/>
      <dgm:t>
        <a:bodyPr/>
        <a:lstStyle/>
        <a:p>
          <a:endParaRPr kumimoji="1" lang="ja-JP" altLang="en-US"/>
        </a:p>
      </dgm:t>
    </dgm:pt>
    <dgm:pt modelId="{EFA948B2-12BA-1349-A038-AD38195973CC}">
      <dgm:prSet phldrT="[テキスト]"/>
      <dgm:spPr/>
      <dgm:t>
        <a:bodyPr/>
        <a:lstStyle/>
        <a:p>
          <a:r>
            <a:rPr kumimoji="1" lang="ja-JP" altLang="en-US" dirty="0" smtClean="0"/>
            <a:t>活動拠点</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1" custLinFactNeighborX="-2707" custLinFactNeighborY="-5737"/>
      <dgm:spPr>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1">
        <dgm:presLayoutVars>
          <dgm:bulletEnabled val="1"/>
        </dgm:presLayoutVars>
      </dgm:prSet>
      <dgm:spPr/>
      <dgm:t>
        <a:bodyPr/>
        <a:lstStyle/>
        <a:p>
          <a:endParaRPr kumimoji="1" lang="ja-JP" altLang="en-US"/>
        </a:p>
      </dgm:t>
    </dgm:pt>
  </dgm:ptLst>
  <dgm:cxnLst>
    <dgm:cxn modelId="{A9882960-C95C-BA45-A757-6D8A3D67D01C}" srcId="{945CB918-5DD3-1B40-A74B-A5DD937D16D0}" destId="{EFA948B2-12BA-1349-A038-AD38195973CC}" srcOrd="0" destOrd="0" parTransId="{1372F699-009C-1449-B5BD-8BF2A7B393F2}" sibTransId="{5280A940-D33B-8046-8F22-CA523DE73FAB}"/>
    <dgm:cxn modelId="{3C983CE6-0891-8040-B19B-A26E83E6C977}" type="presOf" srcId="{EFA948B2-12BA-1349-A038-AD38195973CC}" destId="{D4274EF6-22F9-844D-A5B0-2A5E6DC62ECB}" srcOrd="0" destOrd="0" presId="urn:microsoft.com/office/officeart/2008/layout/BendingPictureCaptionList"/>
    <dgm:cxn modelId="{1E910071-5A7E-A74A-9862-4A7C02747305}" type="presOf" srcId="{945CB918-5DD3-1B40-A74B-A5DD937D16D0}" destId="{C58FD914-0675-4F49-B605-B25BF5929340}" srcOrd="0" destOrd="0" presId="urn:microsoft.com/office/officeart/2008/layout/BendingPictureCaptionList"/>
    <dgm:cxn modelId="{0B41202E-26A7-E744-8E30-F930AAD55058}" type="presParOf" srcId="{C58FD914-0675-4F49-B605-B25BF5929340}" destId="{9B391C3F-03DB-744A-9BD3-A4E30E6E2783}" srcOrd="0" destOrd="0" presId="urn:microsoft.com/office/officeart/2008/layout/BendingPictureCaptionList"/>
    <dgm:cxn modelId="{531900E1-6FD5-744F-BBE7-71C6E113BBA0}" type="presParOf" srcId="{9B391C3F-03DB-744A-9BD3-A4E30E6E2783}" destId="{3127AA12-A68C-B448-9F81-B1BAD2D8FAE9}" srcOrd="0" destOrd="0" presId="urn:microsoft.com/office/officeart/2008/layout/BendingPictureCaptionList"/>
    <dgm:cxn modelId="{09087E06-DDFD-A449-9D6D-11F25EDD5BC0}" type="presParOf" srcId="{9B391C3F-03DB-744A-9BD3-A4E30E6E2783}" destId="{D4274EF6-22F9-844D-A5B0-2A5E6DC62ECB}"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2" qsCatId="simple" csTypeId="urn:microsoft.com/office/officeart/2005/8/colors/accent2_2" csCatId="accent2" phldr="1"/>
      <dgm:spPr/>
      <dgm:t>
        <a:bodyPr/>
        <a:lstStyle/>
        <a:p>
          <a:endParaRPr kumimoji="1" lang="ja-JP" altLang="en-US"/>
        </a:p>
      </dgm:t>
    </dgm:pt>
    <dgm:pt modelId="{EFA948B2-12BA-1349-A038-AD38195973CC}">
      <dgm:prSet phldrT="[テキスト]"/>
      <dgm:spPr/>
      <dgm:t>
        <a:bodyPr/>
        <a:lstStyle/>
        <a:p>
          <a:r>
            <a:rPr kumimoji="1" lang="en-US" altLang="ja-JP" dirty="0" smtClean="0"/>
            <a:t>SNS</a:t>
          </a:r>
          <a:r>
            <a:rPr kumimoji="1" lang="ja-JP" altLang="en-US" dirty="0" smtClean="0"/>
            <a:t>広報</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1" custLinFactNeighborX="-2707" custLinFactNeighborY="-5737"/>
      <dgm:spPr>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1">
        <dgm:presLayoutVars>
          <dgm:bulletEnabled val="1"/>
        </dgm:presLayoutVars>
      </dgm:prSet>
      <dgm:spPr/>
      <dgm:t>
        <a:bodyPr/>
        <a:lstStyle/>
        <a:p>
          <a:endParaRPr kumimoji="1" lang="ja-JP" altLang="en-US"/>
        </a:p>
      </dgm:t>
    </dgm:pt>
  </dgm:ptLst>
  <dgm:cxnLst>
    <dgm:cxn modelId="{A9882960-C95C-BA45-A757-6D8A3D67D01C}" srcId="{945CB918-5DD3-1B40-A74B-A5DD937D16D0}" destId="{EFA948B2-12BA-1349-A038-AD38195973CC}" srcOrd="0" destOrd="0" parTransId="{1372F699-009C-1449-B5BD-8BF2A7B393F2}" sibTransId="{5280A940-D33B-8046-8F22-CA523DE73FAB}"/>
    <dgm:cxn modelId="{1FF672C6-B728-9C4B-BB7A-3A416849CB27}" type="presOf" srcId="{EFA948B2-12BA-1349-A038-AD38195973CC}" destId="{D4274EF6-22F9-844D-A5B0-2A5E6DC62ECB}" srcOrd="0" destOrd="0" presId="urn:microsoft.com/office/officeart/2008/layout/BendingPictureCaptionList"/>
    <dgm:cxn modelId="{9FFA5D58-8744-BF4B-BA85-927BFC6C72C0}" type="presOf" srcId="{945CB918-5DD3-1B40-A74B-A5DD937D16D0}" destId="{C58FD914-0675-4F49-B605-B25BF5929340}" srcOrd="0" destOrd="0" presId="urn:microsoft.com/office/officeart/2008/layout/BendingPictureCaptionList"/>
    <dgm:cxn modelId="{DDCD62FA-AFE9-BE4A-AE3C-29B9F9A00087}" type="presParOf" srcId="{C58FD914-0675-4F49-B605-B25BF5929340}" destId="{9B391C3F-03DB-744A-9BD3-A4E30E6E2783}" srcOrd="0" destOrd="0" presId="urn:microsoft.com/office/officeart/2008/layout/BendingPictureCaptionList"/>
    <dgm:cxn modelId="{D822EBA0-37BD-6B40-9C4C-9B9471A88C68}" type="presParOf" srcId="{9B391C3F-03DB-744A-9BD3-A4E30E6E2783}" destId="{3127AA12-A68C-B448-9F81-B1BAD2D8FAE9}" srcOrd="0" destOrd="0" presId="urn:microsoft.com/office/officeart/2008/layout/BendingPictureCaptionList"/>
    <dgm:cxn modelId="{1EFE6A18-BE17-BE48-B5F9-2C6797875F7B}" type="presParOf" srcId="{9B391C3F-03DB-744A-9BD3-A4E30E6E2783}" destId="{D4274EF6-22F9-844D-A5B0-2A5E6DC62ECB}"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7BC7B6-60BB-C94C-B98C-3DD6F919B5DC}"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kumimoji="1" lang="ja-JP" altLang="en-US"/>
        </a:p>
      </dgm:t>
    </dgm:pt>
    <dgm:pt modelId="{35D8B6C8-4D0B-C947-92B2-DC41B735CEBF}">
      <dgm:prSet phldrT="[テキスト]" custT="1"/>
      <dgm:spPr>
        <a:solidFill>
          <a:srgbClr val="F090AA"/>
        </a:solidFill>
      </dgm:spPr>
      <dgm:t>
        <a:bodyPr/>
        <a:lstStyle/>
        <a:p>
          <a:r>
            <a:rPr kumimoji="1" lang="ja-JP" altLang="en-US" sz="3200" dirty="0" smtClean="0"/>
            <a:t>市と市民が</a:t>
          </a:r>
        </a:p>
        <a:p>
          <a:r>
            <a:rPr kumimoji="1" lang="ja-JP" altLang="en-US" sz="3200" dirty="0" smtClean="0"/>
            <a:t>寄り添い合うまち</a:t>
          </a:r>
          <a:endParaRPr kumimoji="1" lang="ja-JP" altLang="en-US" sz="3200" dirty="0"/>
        </a:p>
      </dgm:t>
    </dgm:pt>
    <dgm:pt modelId="{E30DBAF3-DF08-2046-958F-1B969AB0CAF9}" type="parTrans" cxnId="{0C3BEB98-529A-3646-9644-916073A6982C}">
      <dgm:prSet/>
      <dgm:spPr/>
      <dgm:t>
        <a:bodyPr/>
        <a:lstStyle/>
        <a:p>
          <a:endParaRPr kumimoji="1" lang="ja-JP" altLang="en-US"/>
        </a:p>
      </dgm:t>
    </dgm:pt>
    <dgm:pt modelId="{20673E36-30E9-7E48-9E1C-5EE2BA723E2B}" type="sibTrans" cxnId="{0C3BEB98-529A-3646-9644-916073A6982C}">
      <dgm:prSet/>
      <dgm:spPr/>
      <dgm:t>
        <a:bodyPr/>
        <a:lstStyle/>
        <a:p>
          <a:endParaRPr kumimoji="1" lang="ja-JP" altLang="en-US"/>
        </a:p>
      </dgm:t>
    </dgm:pt>
    <dgm:pt modelId="{2E87F1BA-AF1D-224C-A12A-8B51C92B795C}">
      <dgm:prSet phldrT="[テキスト]" custT="1"/>
      <dgm:spPr>
        <a:solidFill>
          <a:srgbClr val="008000"/>
        </a:solidFill>
      </dgm:spPr>
      <dgm:t>
        <a:bodyPr/>
        <a:lstStyle/>
        <a:p>
          <a:r>
            <a:rPr kumimoji="1" lang="ja-JP" altLang="en-US" sz="3200" dirty="0" smtClean="0"/>
            <a:t>教育</a:t>
          </a:r>
        </a:p>
        <a:p>
          <a:r>
            <a:rPr kumimoji="1" lang="ja-JP" altLang="en-US" sz="2000" dirty="0" smtClean="0"/>
            <a:t>土浦への関心・まちづくりへの参加意欲の向上</a:t>
          </a:r>
          <a:endParaRPr kumimoji="1" lang="ja-JP" altLang="en-US" sz="2000" dirty="0"/>
        </a:p>
      </dgm:t>
    </dgm:pt>
    <dgm:pt modelId="{15D3827A-4D9D-3348-803D-E10D30B7FCC9}" type="parTrans" cxnId="{9F18ACC0-B7C1-0942-B3BB-8117D1CFF565}">
      <dgm:prSet/>
      <dgm:spPr>
        <a:solidFill>
          <a:srgbClr val="89E18F"/>
        </a:solidFill>
      </dgm:spPr>
      <dgm:t>
        <a:bodyPr/>
        <a:lstStyle/>
        <a:p>
          <a:endParaRPr kumimoji="1" lang="ja-JP" altLang="en-US"/>
        </a:p>
      </dgm:t>
    </dgm:pt>
    <dgm:pt modelId="{68EE2516-A26B-E940-97F0-F11449818441}" type="sibTrans" cxnId="{9F18ACC0-B7C1-0942-B3BB-8117D1CFF565}">
      <dgm:prSet/>
      <dgm:spPr/>
      <dgm:t>
        <a:bodyPr/>
        <a:lstStyle/>
        <a:p>
          <a:endParaRPr kumimoji="1" lang="ja-JP" altLang="en-US"/>
        </a:p>
      </dgm:t>
    </dgm:pt>
    <dgm:pt modelId="{60402B1E-BB81-6B41-A784-5C85A9B7E2AC}">
      <dgm:prSet phldrT="[テキスト]" custT="1"/>
      <dgm:spPr>
        <a:solidFill>
          <a:schemeClr val="accent6">
            <a:lumMod val="75000"/>
          </a:schemeClr>
        </a:solidFill>
      </dgm:spPr>
      <dgm:t>
        <a:bodyPr/>
        <a:lstStyle/>
        <a:p>
          <a:endParaRPr kumimoji="1" lang="ja-JP" altLang="en-US" sz="800" dirty="0" smtClean="0"/>
        </a:p>
        <a:p>
          <a:endParaRPr kumimoji="1" lang="ja-JP" altLang="en-US" sz="800" dirty="0" smtClean="0"/>
        </a:p>
        <a:p>
          <a:r>
            <a:rPr kumimoji="1" lang="ja-JP" altLang="en-US" sz="3200" dirty="0" smtClean="0"/>
            <a:t>環境</a:t>
          </a:r>
        </a:p>
        <a:p>
          <a:r>
            <a:rPr kumimoji="1" lang="ja-JP" altLang="en-US" sz="1800" dirty="0" smtClean="0"/>
            <a:t>市民がまちづくりに</a:t>
          </a:r>
        </a:p>
        <a:p>
          <a:r>
            <a:rPr kumimoji="1" lang="ja-JP" altLang="en-US" sz="1800" dirty="0" smtClean="0"/>
            <a:t>関わるきっかけの提供</a:t>
          </a:r>
        </a:p>
        <a:p>
          <a:endParaRPr kumimoji="1" lang="ja-JP" altLang="en-US" sz="1800" dirty="0" smtClean="0"/>
        </a:p>
      </dgm:t>
    </dgm:pt>
    <dgm:pt modelId="{2B482148-7805-D645-8762-296A48021FED}" type="parTrans" cxnId="{FAF7ED95-9AFB-F94B-8C4E-AD5A95B0677C}">
      <dgm:prSet/>
      <dgm:spPr>
        <a:solidFill>
          <a:schemeClr val="accent6">
            <a:lumMod val="60000"/>
            <a:lumOff val="40000"/>
          </a:schemeClr>
        </a:solidFill>
      </dgm:spPr>
      <dgm:t>
        <a:bodyPr/>
        <a:lstStyle/>
        <a:p>
          <a:endParaRPr kumimoji="1" lang="ja-JP" altLang="en-US"/>
        </a:p>
      </dgm:t>
    </dgm:pt>
    <dgm:pt modelId="{3A1000E0-3793-DB4B-8666-026C22FC81C8}" type="sibTrans" cxnId="{FAF7ED95-9AFB-F94B-8C4E-AD5A95B0677C}">
      <dgm:prSet/>
      <dgm:spPr/>
      <dgm:t>
        <a:bodyPr/>
        <a:lstStyle/>
        <a:p>
          <a:endParaRPr kumimoji="1" lang="ja-JP" altLang="en-US"/>
        </a:p>
      </dgm:t>
    </dgm:pt>
    <dgm:pt modelId="{F5BB79F1-B9D6-9E45-80CE-A59BE49DB7B5}">
      <dgm:prSet phldrT="[テキスト]" custT="1"/>
      <dgm:spPr/>
      <dgm:t>
        <a:bodyPr/>
        <a:lstStyle/>
        <a:p>
          <a:r>
            <a:rPr kumimoji="1" lang="ja-JP" altLang="en-US" sz="3200" dirty="0" smtClean="0"/>
            <a:t>つながり</a:t>
          </a:r>
          <a:endParaRPr kumimoji="1" lang="ja-JP" altLang="en-US" sz="3200" dirty="0"/>
        </a:p>
      </dgm:t>
    </dgm:pt>
    <dgm:pt modelId="{57495CB4-8409-2D41-BF9E-17F5B50DE753}" type="parTrans" cxnId="{6F11B4A5-1FA0-7D4E-A6CE-799A41BC9AC1}">
      <dgm:prSet/>
      <dgm:spPr/>
      <dgm:t>
        <a:bodyPr/>
        <a:lstStyle/>
        <a:p>
          <a:endParaRPr kumimoji="1" lang="ja-JP" altLang="en-US"/>
        </a:p>
      </dgm:t>
    </dgm:pt>
    <dgm:pt modelId="{D858948A-6B65-4244-B263-2BF88D2ECF45}" type="sibTrans" cxnId="{6F11B4A5-1FA0-7D4E-A6CE-799A41BC9AC1}">
      <dgm:prSet/>
      <dgm:spPr/>
      <dgm:t>
        <a:bodyPr/>
        <a:lstStyle/>
        <a:p>
          <a:endParaRPr kumimoji="1" lang="ja-JP" altLang="en-US"/>
        </a:p>
      </dgm:t>
    </dgm:pt>
    <dgm:pt modelId="{8E984DCF-A299-AA4E-BBD8-D14083AF20C3}" type="pres">
      <dgm:prSet presAssocID="{FE7BC7B6-60BB-C94C-B98C-3DD6F919B5DC}" presName="cycle" presStyleCnt="0">
        <dgm:presLayoutVars>
          <dgm:chMax val="1"/>
          <dgm:dir/>
          <dgm:animLvl val="ctr"/>
          <dgm:resizeHandles val="exact"/>
        </dgm:presLayoutVars>
      </dgm:prSet>
      <dgm:spPr/>
      <dgm:t>
        <a:bodyPr/>
        <a:lstStyle/>
        <a:p>
          <a:endParaRPr kumimoji="1" lang="ja-JP" altLang="en-US"/>
        </a:p>
      </dgm:t>
    </dgm:pt>
    <dgm:pt modelId="{8B7F7FE4-DF93-544E-9DDB-6B5915ED6D80}" type="pres">
      <dgm:prSet presAssocID="{35D8B6C8-4D0B-C947-92B2-DC41B735CEBF}" presName="centerShape" presStyleLbl="node0" presStyleIdx="0" presStyleCnt="1" custScaleX="201185" custScaleY="63756" custLinFactNeighborX="-234" custLinFactNeighborY="-1410"/>
      <dgm:spPr/>
      <dgm:t>
        <a:bodyPr/>
        <a:lstStyle/>
        <a:p>
          <a:endParaRPr kumimoji="1" lang="ja-JP" altLang="en-US"/>
        </a:p>
      </dgm:t>
    </dgm:pt>
    <dgm:pt modelId="{05391CB6-8601-DD40-9BE2-DDBFADBE8925}" type="pres">
      <dgm:prSet presAssocID="{15D3827A-4D9D-3348-803D-E10D30B7FCC9}" presName="parTrans" presStyleLbl="bgSibTrans2D1" presStyleIdx="0" presStyleCnt="3" custLinFactNeighborX="-41696" custLinFactNeighborY="36904"/>
      <dgm:spPr/>
      <dgm:t>
        <a:bodyPr/>
        <a:lstStyle/>
        <a:p>
          <a:endParaRPr kumimoji="1" lang="ja-JP" altLang="en-US"/>
        </a:p>
      </dgm:t>
    </dgm:pt>
    <dgm:pt modelId="{085B8CDE-D500-5A4C-BEB6-8B0E65B0F7B4}" type="pres">
      <dgm:prSet presAssocID="{2E87F1BA-AF1D-224C-A12A-8B51C92B795C}" presName="node" presStyleLbl="node1" presStyleIdx="0" presStyleCnt="3" custScaleX="109834" custRadScaleRad="101856" custRadScaleInc="5109">
        <dgm:presLayoutVars>
          <dgm:bulletEnabled val="1"/>
        </dgm:presLayoutVars>
      </dgm:prSet>
      <dgm:spPr/>
      <dgm:t>
        <a:bodyPr/>
        <a:lstStyle/>
        <a:p>
          <a:endParaRPr kumimoji="1" lang="ja-JP" altLang="en-US"/>
        </a:p>
      </dgm:t>
    </dgm:pt>
    <dgm:pt modelId="{C5F61587-55E6-9644-9C24-755660EB2E2A}" type="pres">
      <dgm:prSet presAssocID="{2B482148-7805-D645-8762-296A48021FED}" presName="parTrans" presStyleLbl="bgSibTrans2D1" presStyleIdx="1" presStyleCnt="3" custLinFactNeighborX="-165" custLinFactNeighborY="7956"/>
      <dgm:spPr/>
      <dgm:t>
        <a:bodyPr/>
        <a:lstStyle/>
        <a:p>
          <a:endParaRPr kumimoji="1" lang="ja-JP" altLang="en-US"/>
        </a:p>
      </dgm:t>
    </dgm:pt>
    <dgm:pt modelId="{FF074D80-9B9B-8E42-8E63-C2FDFA93A8A8}" type="pres">
      <dgm:prSet presAssocID="{60402B1E-BB81-6B41-A784-5C85A9B7E2AC}" presName="node" presStyleLbl="node1" presStyleIdx="1" presStyleCnt="3" custScaleX="109260" custRadScaleRad="75202" custRadScaleInc="-595">
        <dgm:presLayoutVars>
          <dgm:bulletEnabled val="1"/>
        </dgm:presLayoutVars>
      </dgm:prSet>
      <dgm:spPr/>
      <dgm:t>
        <a:bodyPr/>
        <a:lstStyle/>
        <a:p>
          <a:endParaRPr kumimoji="1" lang="ja-JP" altLang="en-US"/>
        </a:p>
      </dgm:t>
    </dgm:pt>
    <dgm:pt modelId="{CE33391A-3FF4-3C45-AD17-8D978EEDD7DC}" type="pres">
      <dgm:prSet presAssocID="{57495CB4-8409-2D41-BF9E-17F5B50DE753}" presName="parTrans" presStyleLbl="bgSibTrans2D1" presStyleIdx="2" presStyleCnt="3" custLinFactNeighborX="46793" custLinFactNeighborY="40508"/>
      <dgm:spPr/>
      <dgm:t>
        <a:bodyPr/>
        <a:lstStyle/>
        <a:p>
          <a:endParaRPr kumimoji="1" lang="ja-JP" altLang="en-US"/>
        </a:p>
      </dgm:t>
    </dgm:pt>
    <dgm:pt modelId="{966E5344-1966-CC49-A217-D322D96722EB}" type="pres">
      <dgm:prSet presAssocID="{F5BB79F1-B9D6-9E45-80CE-A59BE49DB7B5}" presName="node" presStyleLbl="node1" presStyleIdx="2" presStyleCnt="3" custRadScaleRad="102396" custRadScaleInc="-5749">
        <dgm:presLayoutVars>
          <dgm:bulletEnabled val="1"/>
        </dgm:presLayoutVars>
      </dgm:prSet>
      <dgm:spPr/>
      <dgm:t>
        <a:bodyPr/>
        <a:lstStyle/>
        <a:p>
          <a:endParaRPr kumimoji="1" lang="ja-JP" altLang="en-US"/>
        </a:p>
      </dgm:t>
    </dgm:pt>
  </dgm:ptLst>
  <dgm:cxnLst>
    <dgm:cxn modelId="{B04DC7FF-3F04-284F-A25B-BFAEB8E9C5E4}" type="presOf" srcId="{2B482148-7805-D645-8762-296A48021FED}" destId="{C5F61587-55E6-9644-9C24-755660EB2E2A}" srcOrd="0" destOrd="0" presId="urn:microsoft.com/office/officeart/2005/8/layout/radial4"/>
    <dgm:cxn modelId="{9F18ACC0-B7C1-0942-B3BB-8117D1CFF565}" srcId="{35D8B6C8-4D0B-C947-92B2-DC41B735CEBF}" destId="{2E87F1BA-AF1D-224C-A12A-8B51C92B795C}" srcOrd="0" destOrd="0" parTransId="{15D3827A-4D9D-3348-803D-E10D30B7FCC9}" sibTransId="{68EE2516-A26B-E940-97F0-F11449818441}"/>
    <dgm:cxn modelId="{D4440E27-7F1A-D741-86FB-C236A7B802F1}" type="presOf" srcId="{57495CB4-8409-2D41-BF9E-17F5B50DE753}" destId="{CE33391A-3FF4-3C45-AD17-8D978EEDD7DC}" srcOrd="0" destOrd="0" presId="urn:microsoft.com/office/officeart/2005/8/layout/radial4"/>
    <dgm:cxn modelId="{C767BE42-CC81-1946-BF19-5C3A78810AE5}" type="presOf" srcId="{35D8B6C8-4D0B-C947-92B2-DC41B735CEBF}" destId="{8B7F7FE4-DF93-544E-9DDB-6B5915ED6D80}" srcOrd="0" destOrd="0" presId="urn:microsoft.com/office/officeart/2005/8/layout/radial4"/>
    <dgm:cxn modelId="{078D0825-CB1B-9542-BCDA-6FA6F18FD19F}" type="presOf" srcId="{60402B1E-BB81-6B41-A784-5C85A9B7E2AC}" destId="{FF074D80-9B9B-8E42-8E63-C2FDFA93A8A8}" srcOrd="0" destOrd="0" presId="urn:microsoft.com/office/officeart/2005/8/layout/radial4"/>
    <dgm:cxn modelId="{97284932-D791-F74C-998E-7D3EEB3E3803}" type="presOf" srcId="{15D3827A-4D9D-3348-803D-E10D30B7FCC9}" destId="{05391CB6-8601-DD40-9BE2-DDBFADBE8925}" srcOrd="0" destOrd="0" presId="urn:microsoft.com/office/officeart/2005/8/layout/radial4"/>
    <dgm:cxn modelId="{6F11B4A5-1FA0-7D4E-A6CE-799A41BC9AC1}" srcId="{35D8B6C8-4D0B-C947-92B2-DC41B735CEBF}" destId="{F5BB79F1-B9D6-9E45-80CE-A59BE49DB7B5}" srcOrd="2" destOrd="0" parTransId="{57495CB4-8409-2D41-BF9E-17F5B50DE753}" sibTransId="{D858948A-6B65-4244-B263-2BF88D2ECF45}"/>
    <dgm:cxn modelId="{0A473ABF-3A76-DA40-9217-F19F3CC2B9CE}" type="presOf" srcId="{F5BB79F1-B9D6-9E45-80CE-A59BE49DB7B5}" destId="{966E5344-1966-CC49-A217-D322D96722EB}" srcOrd="0" destOrd="0" presId="urn:microsoft.com/office/officeart/2005/8/layout/radial4"/>
    <dgm:cxn modelId="{36293308-FD1A-EF40-BA37-6D5C6153F3A2}" type="presOf" srcId="{2E87F1BA-AF1D-224C-A12A-8B51C92B795C}" destId="{085B8CDE-D500-5A4C-BEB6-8B0E65B0F7B4}" srcOrd="0" destOrd="0" presId="urn:microsoft.com/office/officeart/2005/8/layout/radial4"/>
    <dgm:cxn modelId="{0C3BEB98-529A-3646-9644-916073A6982C}" srcId="{FE7BC7B6-60BB-C94C-B98C-3DD6F919B5DC}" destId="{35D8B6C8-4D0B-C947-92B2-DC41B735CEBF}" srcOrd="0" destOrd="0" parTransId="{E30DBAF3-DF08-2046-958F-1B969AB0CAF9}" sibTransId="{20673E36-30E9-7E48-9E1C-5EE2BA723E2B}"/>
    <dgm:cxn modelId="{2593952D-948A-5744-AD17-5C594C05644A}" type="presOf" srcId="{FE7BC7B6-60BB-C94C-B98C-3DD6F919B5DC}" destId="{8E984DCF-A299-AA4E-BBD8-D14083AF20C3}" srcOrd="0" destOrd="0" presId="urn:microsoft.com/office/officeart/2005/8/layout/radial4"/>
    <dgm:cxn modelId="{FAF7ED95-9AFB-F94B-8C4E-AD5A95B0677C}" srcId="{35D8B6C8-4D0B-C947-92B2-DC41B735CEBF}" destId="{60402B1E-BB81-6B41-A784-5C85A9B7E2AC}" srcOrd="1" destOrd="0" parTransId="{2B482148-7805-D645-8762-296A48021FED}" sibTransId="{3A1000E0-3793-DB4B-8666-026C22FC81C8}"/>
    <dgm:cxn modelId="{341330E0-2025-A54A-A4E2-B7D6931F2665}" type="presParOf" srcId="{8E984DCF-A299-AA4E-BBD8-D14083AF20C3}" destId="{8B7F7FE4-DF93-544E-9DDB-6B5915ED6D80}" srcOrd="0" destOrd="0" presId="urn:microsoft.com/office/officeart/2005/8/layout/radial4"/>
    <dgm:cxn modelId="{508B9469-8D4A-2F4C-A444-CD1B31407A18}" type="presParOf" srcId="{8E984DCF-A299-AA4E-BBD8-D14083AF20C3}" destId="{05391CB6-8601-DD40-9BE2-DDBFADBE8925}" srcOrd="1" destOrd="0" presId="urn:microsoft.com/office/officeart/2005/8/layout/radial4"/>
    <dgm:cxn modelId="{7C2B5E8C-D950-A644-9149-7988A49D91C5}" type="presParOf" srcId="{8E984DCF-A299-AA4E-BBD8-D14083AF20C3}" destId="{085B8CDE-D500-5A4C-BEB6-8B0E65B0F7B4}" srcOrd="2" destOrd="0" presId="urn:microsoft.com/office/officeart/2005/8/layout/radial4"/>
    <dgm:cxn modelId="{7556C52F-D34F-BA49-96C9-2977F084BDC4}" type="presParOf" srcId="{8E984DCF-A299-AA4E-BBD8-D14083AF20C3}" destId="{C5F61587-55E6-9644-9C24-755660EB2E2A}" srcOrd="3" destOrd="0" presId="urn:microsoft.com/office/officeart/2005/8/layout/radial4"/>
    <dgm:cxn modelId="{28AB6BCB-C2F3-8E44-95A9-4D9A64F63E27}" type="presParOf" srcId="{8E984DCF-A299-AA4E-BBD8-D14083AF20C3}" destId="{FF074D80-9B9B-8E42-8E63-C2FDFA93A8A8}" srcOrd="4" destOrd="0" presId="urn:microsoft.com/office/officeart/2005/8/layout/radial4"/>
    <dgm:cxn modelId="{0DC94FFA-FB2B-334B-8AD4-40875558F377}" type="presParOf" srcId="{8E984DCF-A299-AA4E-BBD8-D14083AF20C3}" destId="{CE33391A-3FF4-3C45-AD17-8D978EEDD7DC}" srcOrd="5" destOrd="0" presId="urn:microsoft.com/office/officeart/2005/8/layout/radial4"/>
    <dgm:cxn modelId="{614D0470-D1A4-814E-9B81-A94F3D2756FB}" type="presParOf" srcId="{8E984DCF-A299-AA4E-BBD8-D14083AF20C3}" destId="{966E5344-1966-CC49-A217-D322D96722EB}"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7CEC37-797F-BC4E-85B4-98A5411049B7}" type="doc">
      <dgm:prSet loTypeId="urn:microsoft.com/office/officeart/2005/8/layout/funnel1" loCatId="" qsTypeId="urn:microsoft.com/office/officeart/2005/8/quickstyle/simple4" qsCatId="simple" csTypeId="urn:microsoft.com/office/officeart/2005/8/colors/colorful2" csCatId="colorful" phldr="1"/>
      <dgm:spPr/>
      <dgm:t>
        <a:bodyPr/>
        <a:lstStyle/>
        <a:p>
          <a:endParaRPr kumimoji="1" lang="ja-JP" altLang="en-US"/>
        </a:p>
      </dgm:t>
    </dgm:pt>
    <dgm:pt modelId="{6FE0A6FB-3E2B-E749-8B4F-202746A99DB1}">
      <dgm:prSet phldrT="[テキスト]"/>
      <dgm:spPr/>
      <dgm:t>
        <a:bodyPr/>
        <a:lstStyle/>
        <a:p>
          <a:r>
            <a:rPr kumimoji="1" lang="ja-JP" altLang="en-US" dirty="0" smtClean="0"/>
            <a:t>環境</a:t>
          </a:r>
          <a:endParaRPr kumimoji="1" lang="ja-JP" altLang="en-US" dirty="0"/>
        </a:p>
      </dgm:t>
    </dgm:pt>
    <dgm:pt modelId="{BB8235CD-906B-2843-839D-4838B9D8E34C}" type="parTrans" cxnId="{8CFAE7F3-B9BB-874E-92F5-947E6E79C5F9}">
      <dgm:prSet/>
      <dgm:spPr/>
      <dgm:t>
        <a:bodyPr/>
        <a:lstStyle/>
        <a:p>
          <a:endParaRPr kumimoji="1" lang="ja-JP" altLang="en-US"/>
        </a:p>
      </dgm:t>
    </dgm:pt>
    <dgm:pt modelId="{B88DE5AD-FB63-9A4A-9357-E939166BA251}" type="sibTrans" cxnId="{8CFAE7F3-B9BB-874E-92F5-947E6E79C5F9}">
      <dgm:prSet/>
      <dgm:spPr/>
      <dgm:t>
        <a:bodyPr/>
        <a:lstStyle/>
        <a:p>
          <a:endParaRPr kumimoji="1" lang="ja-JP" altLang="en-US"/>
        </a:p>
      </dgm:t>
    </dgm:pt>
    <dgm:pt modelId="{6899E86F-DC3B-2A4B-B5BE-69291F982D38}">
      <dgm:prSet phldrT="[テキスト]"/>
      <dgm:spPr/>
      <dgm:t>
        <a:bodyPr/>
        <a:lstStyle/>
        <a:p>
          <a:r>
            <a:rPr kumimoji="1" lang="ja-JP" altLang="en-US" dirty="0" smtClean="0"/>
            <a:t>教育</a:t>
          </a:r>
          <a:endParaRPr kumimoji="1" lang="ja-JP" altLang="en-US" dirty="0"/>
        </a:p>
      </dgm:t>
    </dgm:pt>
    <dgm:pt modelId="{616C544F-4833-9242-B575-38BAC7B0C9A0}" type="parTrans" cxnId="{B35AEF4E-8E3C-5F40-99DE-F0131B1D478D}">
      <dgm:prSet/>
      <dgm:spPr/>
      <dgm:t>
        <a:bodyPr/>
        <a:lstStyle/>
        <a:p>
          <a:endParaRPr kumimoji="1" lang="ja-JP" altLang="en-US"/>
        </a:p>
      </dgm:t>
    </dgm:pt>
    <dgm:pt modelId="{0EE900AB-EB3E-2C43-9DB2-F83DFC6595E1}" type="sibTrans" cxnId="{B35AEF4E-8E3C-5F40-99DE-F0131B1D478D}">
      <dgm:prSet/>
      <dgm:spPr/>
      <dgm:t>
        <a:bodyPr/>
        <a:lstStyle/>
        <a:p>
          <a:endParaRPr kumimoji="1" lang="ja-JP" altLang="en-US"/>
        </a:p>
      </dgm:t>
    </dgm:pt>
    <dgm:pt modelId="{7DB9CF56-B7DD-4740-A014-C2C0A00F96C8}">
      <dgm:prSet phldrT="[テキスト]" custT="1"/>
      <dgm:spPr/>
      <dgm:t>
        <a:bodyPr/>
        <a:lstStyle/>
        <a:p>
          <a:r>
            <a:rPr kumimoji="1" lang="ja-JP" altLang="en-US" sz="1600" dirty="0" smtClean="0"/>
            <a:t>つなぐ</a:t>
          </a:r>
          <a:endParaRPr kumimoji="1" lang="ja-JP" altLang="en-US" sz="1600" dirty="0"/>
        </a:p>
      </dgm:t>
    </dgm:pt>
    <dgm:pt modelId="{4CCF15BF-EFAF-074B-A78F-E6C331EB0188}" type="parTrans" cxnId="{F1068367-E994-6246-8180-08DB0B6C02A8}">
      <dgm:prSet/>
      <dgm:spPr/>
      <dgm:t>
        <a:bodyPr/>
        <a:lstStyle/>
        <a:p>
          <a:endParaRPr kumimoji="1" lang="ja-JP" altLang="en-US"/>
        </a:p>
      </dgm:t>
    </dgm:pt>
    <dgm:pt modelId="{2D8E7E77-703F-7142-ABE6-2A14FAC010F8}" type="sibTrans" cxnId="{F1068367-E994-6246-8180-08DB0B6C02A8}">
      <dgm:prSet/>
      <dgm:spPr/>
      <dgm:t>
        <a:bodyPr/>
        <a:lstStyle/>
        <a:p>
          <a:endParaRPr kumimoji="1" lang="ja-JP" altLang="en-US"/>
        </a:p>
      </dgm:t>
    </dgm:pt>
    <dgm:pt modelId="{1E1EA667-115E-8D47-9988-69D7594E65FF}">
      <dgm:prSet phldrT="[テキスト]" custT="1"/>
      <dgm:spPr/>
      <dgm:t>
        <a:bodyPr/>
        <a:lstStyle/>
        <a:p>
          <a:r>
            <a:rPr kumimoji="1" lang="ja-JP" altLang="en-US" sz="3600" dirty="0" smtClean="0">
              <a:solidFill>
                <a:srgbClr val="FF0000"/>
              </a:solidFill>
              <a:latin typeface="+mn-ea"/>
              <a:ea typeface="+mn-ea"/>
              <a:cs typeface="ヒラギノ丸ゴ ProN W4"/>
            </a:rPr>
            <a:t>寄り添いあうまち</a:t>
          </a:r>
          <a:endParaRPr kumimoji="1" lang="ja-JP" altLang="en-US" sz="3600" dirty="0">
            <a:solidFill>
              <a:srgbClr val="FF0000"/>
            </a:solidFill>
            <a:latin typeface="+mn-ea"/>
            <a:ea typeface="+mn-ea"/>
            <a:cs typeface="ヒラギノ丸ゴ ProN W4"/>
          </a:endParaRPr>
        </a:p>
      </dgm:t>
    </dgm:pt>
    <dgm:pt modelId="{C7509F15-D23A-CB4E-B4D6-4E15C60A14A7}" type="parTrans" cxnId="{5DD26E7F-A2D1-0748-B3C9-757DFE7E832E}">
      <dgm:prSet/>
      <dgm:spPr/>
      <dgm:t>
        <a:bodyPr/>
        <a:lstStyle/>
        <a:p>
          <a:endParaRPr kumimoji="1" lang="ja-JP" altLang="en-US"/>
        </a:p>
      </dgm:t>
    </dgm:pt>
    <dgm:pt modelId="{6F498594-A127-8245-BF06-D7DAA8FCD3FE}" type="sibTrans" cxnId="{5DD26E7F-A2D1-0748-B3C9-757DFE7E832E}">
      <dgm:prSet/>
      <dgm:spPr/>
      <dgm:t>
        <a:bodyPr/>
        <a:lstStyle/>
        <a:p>
          <a:endParaRPr kumimoji="1" lang="ja-JP" altLang="en-US"/>
        </a:p>
      </dgm:t>
    </dgm:pt>
    <dgm:pt modelId="{8752E258-F7E5-784E-BB7E-48EE51B14E7C}" type="pres">
      <dgm:prSet presAssocID="{617CEC37-797F-BC4E-85B4-98A5411049B7}" presName="Name0" presStyleCnt="0">
        <dgm:presLayoutVars>
          <dgm:chMax val="4"/>
          <dgm:resizeHandles val="exact"/>
        </dgm:presLayoutVars>
      </dgm:prSet>
      <dgm:spPr/>
      <dgm:t>
        <a:bodyPr/>
        <a:lstStyle/>
        <a:p>
          <a:endParaRPr kumimoji="1" lang="ja-JP" altLang="en-US"/>
        </a:p>
      </dgm:t>
    </dgm:pt>
    <dgm:pt modelId="{857E64B4-9594-4045-A0FA-9A8AECD70C1A}" type="pres">
      <dgm:prSet presAssocID="{617CEC37-797F-BC4E-85B4-98A5411049B7}" presName="ellipse" presStyleLbl="trBgShp" presStyleIdx="0" presStyleCnt="1"/>
      <dgm:spPr/>
    </dgm:pt>
    <dgm:pt modelId="{23F13532-102C-7B4C-96DB-B15D5A700135}" type="pres">
      <dgm:prSet presAssocID="{617CEC37-797F-BC4E-85B4-98A5411049B7}" presName="arrow1" presStyleLbl="fgShp" presStyleIdx="0" presStyleCnt="1"/>
      <dgm:spPr/>
    </dgm:pt>
    <dgm:pt modelId="{FE99616E-05A7-EC47-ACB5-5CB1A8AE9D56}" type="pres">
      <dgm:prSet presAssocID="{617CEC37-797F-BC4E-85B4-98A5411049B7}" presName="rectangle" presStyleLbl="revTx" presStyleIdx="0" presStyleCnt="1" custScaleX="180577">
        <dgm:presLayoutVars>
          <dgm:bulletEnabled val="1"/>
        </dgm:presLayoutVars>
      </dgm:prSet>
      <dgm:spPr/>
      <dgm:t>
        <a:bodyPr/>
        <a:lstStyle/>
        <a:p>
          <a:endParaRPr kumimoji="1" lang="ja-JP" altLang="en-US"/>
        </a:p>
      </dgm:t>
    </dgm:pt>
    <dgm:pt modelId="{50BF7573-2E73-404D-822F-78B1D38AD44B}" type="pres">
      <dgm:prSet presAssocID="{6899E86F-DC3B-2A4B-B5BE-69291F982D38}" presName="item1" presStyleLbl="node1" presStyleIdx="0" presStyleCnt="3">
        <dgm:presLayoutVars>
          <dgm:bulletEnabled val="1"/>
        </dgm:presLayoutVars>
      </dgm:prSet>
      <dgm:spPr/>
      <dgm:t>
        <a:bodyPr/>
        <a:lstStyle/>
        <a:p>
          <a:endParaRPr kumimoji="1" lang="ja-JP" altLang="en-US"/>
        </a:p>
      </dgm:t>
    </dgm:pt>
    <dgm:pt modelId="{D2F420CC-3867-5F4C-B4B1-A744B96E595B}" type="pres">
      <dgm:prSet presAssocID="{7DB9CF56-B7DD-4740-A014-C2C0A00F96C8}" presName="item2" presStyleLbl="node1" presStyleIdx="1" presStyleCnt="3">
        <dgm:presLayoutVars>
          <dgm:bulletEnabled val="1"/>
        </dgm:presLayoutVars>
      </dgm:prSet>
      <dgm:spPr/>
      <dgm:t>
        <a:bodyPr/>
        <a:lstStyle/>
        <a:p>
          <a:endParaRPr kumimoji="1" lang="ja-JP" altLang="en-US"/>
        </a:p>
      </dgm:t>
    </dgm:pt>
    <dgm:pt modelId="{9A5B51C6-C1E9-3145-8415-F311E2003A7F}" type="pres">
      <dgm:prSet presAssocID="{1E1EA667-115E-8D47-9988-69D7594E65FF}" presName="item3" presStyleLbl="node1" presStyleIdx="2" presStyleCnt="3">
        <dgm:presLayoutVars>
          <dgm:bulletEnabled val="1"/>
        </dgm:presLayoutVars>
      </dgm:prSet>
      <dgm:spPr/>
      <dgm:t>
        <a:bodyPr/>
        <a:lstStyle/>
        <a:p>
          <a:endParaRPr kumimoji="1" lang="ja-JP" altLang="en-US"/>
        </a:p>
      </dgm:t>
    </dgm:pt>
    <dgm:pt modelId="{4831F3FB-6A96-0A43-91EA-E7A9EAA8D4E3}" type="pres">
      <dgm:prSet presAssocID="{617CEC37-797F-BC4E-85B4-98A5411049B7}" presName="funnel" presStyleLbl="trAlignAcc1" presStyleIdx="0" presStyleCnt="1"/>
      <dgm:spPr/>
    </dgm:pt>
  </dgm:ptLst>
  <dgm:cxnLst>
    <dgm:cxn modelId="{FE781A97-2522-8042-A5A3-117EC4BC14DA}" type="presOf" srcId="{1E1EA667-115E-8D47-9988-69D7594E65FF}" destId="{FE99616E-05A7-EC47-ACB5-5CB1A8AE9D56}" srcOrd="0" destOrd="0" presId="urn:microsoft.com/office/officeart/2005/8/layout/funnel1"/>
    <dgm:cxn modelId="{F1068367-E994-6246-8180-08DB0B6C02A8}" srcId="{617CEC37-797F-BC4E-85B4-98A5411049B7}" destId="{7DB9CF56-B7DD-4740-A014-C2C0A00F96C8}" srcOrd="2" destOrd="0" parTransId="{4CCF15BF-EFAF-074B-A78F-E6C331EB0188}" sibTransId="{2D8E7E77-703F-7142-ABE6-2A14FAC010F8}"/>
    <dgm:cxn modelId="{449EF9F1-79B4-044C-BA2E-62B39861CB78}" type="presOf" srcId="{6FE0A6FB-3E2B-E749-8B4F-202746A99DB1}" destId="{9A5B51C6-C1E9-3145-8415-F311E2003A7F}" srcOrd="0" destOrd="0" presId="urn:microsoft.com/office/officeart/2005/8/layout/funnel1"/>
    <dgm:cxn modelId="{B35AEF4E-8E3C-5F40-99DE-F0131B1D478D}" srcId="{617CEC37-797F-BC4E-85B4-98A5411049B7}" destId="{6899E86F-DC3B-2A4B-B5BE-69291F982D38}" srcOrd="1" destOrd="0" parTransId="{616C544F-4833-9242-B575-38BAC7B0C9A0}" sibTransId="{0EE900AB-EB3E-2C43-9DB2-F83DFC6595E1}"/>
    <dgm:cxn modelId="{5DD26E7F-A2D1-0748-B3C9-757DFE7E832E}" srcId="{617CEC37-797F-BC4E-85B4-98A5411049B7}" destId="{1E1EA667-115E-8D47-9988-69D7594E65FF}" srcOrd="3" destOrd="0" parTransId="{C7509F15-D23A-CB4E-B4D6-4E15C60A14A7}" sibTransId="{6F498594-A127-8245-BF06-D7DAA8FCD3FE}"/>
    <dgm:cxn modelId="{8CFAE7F3-B9BB-874E-92F5-947E6E79C5F9}" srcId="{617CEC37-797F-BC4E-85B4-98A5411049B7}" destId="{6FE0A6FB-3E2B-E749-8B4F-202746A99DB1}" srcOrd="0" destOrd="0" parTransId="{BB8235CD-906B-2843-839D-4838B9D8E34C}" sibTransId="{B88DE5AD-FB63-9A4A-9357-E939166BA251}"/>
    <dgm:cxn modelId="{2A1CC119-47DF-DC48-A906-5115532AE303}" type="presOf" srcId="{7DB9CF56-B7DD-4740-A014-C2C0A00F96C8}" destId="{50BF7573-2E73-404D-822F-78B1D38AD44B}" srcOrd="0" destOrd="0" presId="urn:microsoft.com/office/officeart/2005/8/layout/funnel1"/>
    <dgm:cxn modelId="{3ECE92A3-08F7-7040-9F0B-8A666E5C1F93}" type="presOf" srcId="{6899E86F-DC3B-2A4B-B5BE-69291F982D38}" destId="{D2F420CC-3867-5F4C-B4B1-A744B96E595B}" srcOrd="0" destOrd="0" presId="urn:microsoft.com/office/officeart/2005/8/layout/funnel1"/>
    <dgm:cxn modelId="{BB5FE445-93D7-3F41-BE48-FAF63A092C7C}" type="presOf" srcId="{617CEC37-797F-BC4E-85B4-98A5411049B7}" destId="{8752E258-F7E5-784E-BB7E-48EE51B14E7C}" srcOrd="0" destOrd="0" presId="urn:microsoft.com/office/officeart/2005/8/layout/funnel1"/>
    <dgm:cxn modelId="{A8A9336B-73FA-D54C-AF14-C497565550E9}" type="presParOf" srcId="{8752E258-F7E5-784E-BB7E-48EE51B14E7C}" destId="{857E64B4-9594-4045-A0FA-9A8AECD70C1A}" srcOrd="0" destOrd="0" presId="urn:microsoft.com/office/officeart/2005/8/layout/funnel1"/>
    <dgm:cxn modelId="{9A0DA762-F322-8C4A-AFCA-BD56A392AC6B}" type="presParOf" srcId="{8752E258-F7E5-784E-BB7E-48EE51B14E7C}" destId="{23F13532-102C-7B4C-96DB-B15D5A700135}" srcOrd="1" destOrd="0" presId="urn:microsoft.com/office/officeart/2005/8/layout/funnel1"/>
    <dgm:cxn modelId="{B7606E72-E551-9143-B0AC-F86BDB0A66A5}" type="presParOf" srcId="{8752E258-F7E5-784E-BB7E-48EE51B14E7C}" destId="{FE99616E-05A7-EC47-ACB5-5CB1A8AE9D56}" srcOrd="2" destOrd="0" presId="urn:microsoft.com/office/officeart/2005/8/layout/funnel1"/>
    <dgm:cxn modelId="{ADEACC6E-0E94-1F47-A379-A76285823020}" type="presParOf" srcId="{8752E258-F7E5-784E-BB7E-48EE51B14E7C}" destId="{50BF7573-2E73-404D-822F-78B1D38AD44B}" srcOrd="3" destOrd="0" presId="urn:microsoft.com/office/officeart/2005/8/layout/funnel1"/>
    <dgm:cxn modelId="{368285DE-BFDC-8B46-BC98-07E8374D6EDB}" type="presParOf" srcId="{8752E258-F7E5-784E-BB7E-48EE51B14E7C}" destId="{D2F420CC-3867-5F4C-B4B1-A744B96E595B}" srcOrd="4" destOrd="0" presId="urn:microsoft.com/office/officeart/2005/8/layout/funnel1"/>
    <dgm:cxn modelId="{A71F8DDE-2876-7348-9A08-FDA44DF514D1}" type="presParOf" srcId="{8752E258-F7E5-784E-BB7E-48EE51B14E7C}" destId="{9A5B51C6-C1E9-3145-8415-F311E2003A7F}" srcOrd="5" destOrd="0" presId="urn:microsoft.com/office/officeart/2005/8/layout/funnel1"/>
    <dgm:cxn modelId="{B9056CC8-CA73-5B42-A18D-EEEDE0858081}" type="presParOf" srcId="{8752E258-F7E5-784E-BB7E-48EE51B14E7C}" destId="{4831F3FB-6A96-0A43-91EA-E7A9EAA8D4E3}" srcOrd="6"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7AA12-A68C-B448-9F81-B1BAD2D8FAE9}">
      <dsp:nvSpPr>
        <dsp:cNvPr id="0" name=""/>
        <dsp:cNvSpPr/>
      </dsp:nvSpPr>
      <dsp:spPr>
        <a:xfrm>
          <a:off x="0" y="567835"/>
          <a:ext cx="2417422" cy="171836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D4274EF6-22F9-844D-A5B0-2A5E6DC62ECB}">
      <dsp:nvSpPr>
        <dsp:cNvPr id="0" name=""/>
        <dsp:cNvSpPr/>
      </dsp:nvSpPr>
      <dsp:spPr>
        <a:xfrm>
          <a:off x="190910" y="2249385"/>
          <a:ext cx="2151506" cy="676878"/>
        </a:xfrm>
        <a:prstGeom prst="wedgeRectCallout">
          <a:avLst>
            <a:gd name="adj1" fmla="val 20250"/>
            <a:gd name="adj2" fmla="val -607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つちうら教育</a:t>
          </a:r>
          <a:endParaRPr kumimoji="1" lang="ja-JP" altLang="en-US" sz="2300" kern="1200" dirty="0"/>
        </a:p>
      </dsp:txBody>
      <dsp:txXfrm>
        <a:off x="190910" y="2249385"/>
        <a:ext cx="2151506" cy="676878"/>
      </dsp:txXfrm>
    </dsp:sp>
    <dsp:sp modelId="{33C4F353-5BC5-0848-B746-AF0837AEF189}">
      <dsp:nvSpPr>
        <dsp:cNvPr id="0" name=""/>
        <dsp:cNvSpPr/>
      </dsp:nvSpPr>
      <dsp:spPr>
        <a:xfrm>
          <a:off x="2659164" y="518331"/>
          <a:ext cx="2417422" cy="193393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258ED03D-3BC2-0640-9DD4-2F810FF27151}">
      <dsp:nvSpPr>
        <dsp:cNvPr id="0" name=""/>
        <dsp:cNvSpPr/>
      </dsp:nvSpPr>
      <dsp:spPr>
        <a:xfrm>
          <a:off x="2876732" y="2258875"/>
          <a:ext cx="2151506" cy="676878"/>
        </a:xfrm>
        <a:prstGeom prst="wedgeRectCallout">
          <a:avLst>
            <a:gd name="adj1" fmla="val 20250"/>
            <a:gd name="adj2" fmla="val -607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農業がっこう</a:t>
          </a:r>
          <a:endParaRPr kumimoji="1" lang="ja-JP" altLang="en-US" sz="2300" kern="1200" dirty="0"/>
        </a:p>
      </dsp:txBody>
      <dsp:txXfrm>
        <a:off x="2876732" y="2258875"/>
        <a:ext cx="2151506" cy="676878"/>
      </dsp:txXfrm>
    </dsp:sp>
    <dsp:sp modelId="{84D1D6E6-6D23-1B4C-9CE3-AE1AD83F4651}">
      <dsp:nvSpPr>
        <dsp:cNvPr id="0" name=""/>
        <dsp:cNvSpPr/>
      </dsp:nvSpPr>
      <dsp:spPr>
        <a:xfrm>
          <a:off x="5318329" y="518331"/>
          <a:ext cx="2417422" cy="193393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6CD8C4C2-9434-0B40-9E09-2E721C46426A}">
      <dsp:nvSpPr>
        <dsp:cNvPr id="0" name=""/>
        <dsp:cNvSpPr/>
      </dsp:nvSpPr>
      <dsp:spPr>
        <a:xfrm>
          <a:off x="5535897" y="2258875"/>
          <a:ext cx="2151506" cy="676878"/>
        </a:xfrm>
        <a:prstGeom prst="wedgeRectCallout">
          <a:avLst>
            <a:gd name="adj1" fmla="val 20250"/>
            <a:gd name="adj2" fmla="val -607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まちづくりコンペ</a:t>
          </a:r>
          <a:endParaRPr kumimoji="1" lang="ja-JP" altLang="en-US" sz="2300" kern="1200" dirty="0"/>
        </a:p>
      </dsp:txBody>
      <dsp:txXfrm>
        <a:off x="5535897" y="2258875"/>
        <a:ext cx="2151506" cy="6768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7AA12-A68C-B448-9F81-B1BAD2D8FAE9}">
      <dsp:nvSpPr>
        <dsp:cNvPr id="0" name=""/>
        <dsp:cNvSpPr/>
      </dsp:nvSpPr>
      <dsp:spPr>
        <a:xfrm>
          <a:off x="789605" y="0"/>
          <a:ext cx="2814984" cy="225198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D4274EF6-22F9-844D-A5B0-2A5E6DC62ECB}">
      <dsp:nvSpPr>
        <dsp:cNvPr id="0" name=""/>
        <dsp:cNvSpPr/>
      </dsp:nvSpPr>
      <dsp:spPr>
        <a:xfrm>
          <a:off x="1119156" y="2028996"/>
          <a:ext cx="2505336" cy="788195"/>
        </a:xfrm>
        <a:prstGeom prst="wedgeRectCallout">
          <a:avLst>
            <a:gd name="adj1" fmla="val 20250"/>
            <a:gd name="adj2" fmla="val -607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活動拠点</a:t>
          </a:r>
          <a:endParaRPr kumimoji="1" lang="ja-JP" altLang="en-US" sz="3600" kern="1200" dirty="0"/>
        </a:p>
      </dsp:txBody>
      <dsp:txXfrm>
        <a:off x="1119156" y="2028996"/>
        <a:ext cx="2505336" cy="7881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7AA12-A68C-B448-9F81-B1BAD2D8FAE9}">
      <dsp:nvSpPr>
        <dsp:cNvPr id="0" name=""/>
        <dsp:cNvSpPr/>
      </dsp:nvSpPr>
      <dsp:spPr>
        <a:xfrm>
          <a:off x="789605" y="0"/>
          <a:ext cx="2814984" cy="225198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D4274EF6-22F9-844D-A5B0-2A5E6DC62ECB}">
      <dsp:nvSpPr>
        <dsp:cNvPr id="0" name=""/>
        <dsp:cNvSpPr/>
      </dsp:nvSpPr>
      <dsp:spPr>
        <a:xfrm>
          <a:off x="1119156" y="2028996"/>
          <a:ext cx="2505336" cy="788195"/>
        </a:xfrm>
        <a:prstGeom prst="wedgeRectCallout">
          <a:avLst>
            <a:gd name="adj1" fmla="val 20250"/>
            <a:gd name="adj2" fmla="val -607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kumimoji="1" lang="en-US" altLang="ja-JP" sz="3600" kern="1200" dirty="0" smtClean="0"/>
            <a:t>SNS</a:t>
          </a:r>
          <a:r>
            <a:rPr kumimoji="1" lang="ja-JP" altLang="en-US" sz="3600" kern="1200" dirty="0" smtClean="0"/>
            <a:t>広報</a:t>
          </a:r>
          <a:endParaRPr kumimoji="1" lang="ja-JP" altLang="en-US" sz="3600" kern="1200" dirty="0"/>
        </a:p>
      </dsp:txBody>
      <dsp:txXfrm>
        <a:off x="1119156" y="2028996"/>
        <a:ext cx="2505336" cy="7881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7F7FE4-DF93-544E-9DDB-6B5915ED6D80}">
      <dsp:nvSpPr>
        <dsp:cNvPr id="0" name=""/>
        <dsp:cNvSpPr/>
      </dsp:nvSpPr>
      <dsp:spPr>
        <a:xfrm>
          <a:off x="1333553" y="3549984"/>
          <a:ext cx="4507179" cy="1428335"/>
        </a:xfrm>
        <a:prstGeom prst="ellipse">
          <a:avLst/>
        </a:prstGeom>
        <a:solidFill>
          <a:srgbClr val="F090AA"/>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市と市民が</a:t>
          </a:r>
        </a:p>
        <a:p>
          <a:pPr lvl="0" algn="ctr" defTabSz="1422400">
            <a:lnSpc>
              <a:spcPct val="90000"/>
            </a:lnSpc>
            <a:spcBef>
              <a:spcPct val="0"/>
            </a:spcBef>
            <a:spcAft>
              <a:spcPct val="35000"/>
            </a:spcAft>
          </a:pPr>
          <a:r>
            <a:rPr kumimoji="1" lang="ja-JP" altLang="en-US" sz="3200" kern="1200" dirty="0" smtClean="0"/>
            <a:t>寄り添い合うまち</a:t>
          </a:r>
          <a:endParaRPr kumimoji="1" lang="ja-JP" altLang="en-US" sz="3200" kern="1200" dirty="0"/>
        </a:p>
      </dsp:txBody>
      <dsp:txXfrm>
        <a:off x="1993614" y="3759159"/>
        <a:ext cx="3187057" cy="1009985"/>
      </dsp:txXfrm>
    </dsp:sp>
    <dsp:sp modelId="{05391CB6-8601-DD40-9BE2-DDBFADBE8925}">
      <dsp:nvSpPr>
        <dsp:cNvPr id="0" name=""/>
        <dsp:cNvSpPr/>
      </dsp:nvSpPr>
      <dsp:spPr>
        <a:xfrm rot="13017360">
          <a:off x="224324" y="2909794"/>
          <a:ext cx="1825368" cy="638489"/>
        </a:xfrm>
        <a:prstGeom prst="leftArrow">
          <a:avLst>
            <a:gd name="adj1" fmla="val 60000"/>
            <a:gd name="adj2" fmla="val 50000"/>
          </a:avLst>
        </a:prstGeom>
        <a:solidFill>
          <a:srgbClr val="89E18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85B8CDE-D500-5A4C-BEB6-8B0E65B0F7B4}">
      <dsp:nvSpPr>
        <dsp:cNvPr id="0" name=""/>
        <dsp:cNvSpPr/>
      </dsp:nvSpPr>
      <dsp:spPr>
        <a:xfrm>
          <a:off x="-7" y="1593383"/>
          <a:ext cx="2337596" cy="1702639"/>
        </a:xfrm>
        <a:prstGeom prst="roundRect">
          <a:avLst>
            <a:gd name="adj" fmla="val 10000"/>
          </a:avLst>
        </a:prstGeom>
        <a:solidFill>
          <a:srgbClr val="008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教育</a:t>
          </a:r>
        </a:p>
        <a:p>
          <a:pPr lvl="0" algn="ctr" defTabSz="1422400">
            <a:lnSpc>
              <a:spcPct val="90000"/>
            </a:lnSpc>
            <a:spcBef>
              <a:spcPct val="0"/>
            </a:spcBef>
            <a:spcAft>
              <a:spcPct val="35000"/>
            </a:spcAft>
          </a:pPr>
          <a:r>
            <a:rPr kumimoji="1" lang="ja-JP" altLang="en-US" sz="2000" kern="1200" dirty="0" smtClean="0"/>
            <a:t>土浦への関心・まちづくりへの参加意欲の向上</a:t>
          </a:r>
          <a:endParaRPr kumimoji="1" lang="ja-JP" altLang="en-US" sz="2000" kern="1200" dirty="0"/>
        </a:p>
      </dsp:txBody>
      <dsp:txXfrm>
        <a:off x="49862" y="1643252"/>
        <a:ext cx="2237858" cy="1602901"/>
      </dsp:txXfrm>
    </dsp:sp>
    <dsp:sp modelId="{C5F61587-55E6-9644-9C24-755660EB2E2A}">
      <dsp:nvSpPr>
        <dsp:cNvPr id="0" name=""/>
        <dsp:cNvSpPr/>
      </dsp:nvSpPr>
      <dsp:spPr>
        <a:xfrm rot="16199973">
          <a:off x="2884846" y="2500084"/>
          <a:ext cx="1399949" cy="638489"/>
        </a:xfrm>
        <a:prstGeom prst="leftArrow">
          <a:avLst>
            <a:gd name="adj1" fmla="val 60000"/>
            <a:gd name="adj2" fmla="val 50000"/>
          </a:avLst>
        </a:prstGeom>
        <a:solidFill>
          <a:schemeClr val="accent6">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F074D80-9B9B-8E42-8E63-C2FDFA93A8A8}">
      <dsp:nvSpPr>
        <dsp:cNvPr id="0" name=""/>
        <dsp:cNvSpPr/>
      </dsp:nvSpPr>
      <dsp:spPr>
        <a:xfrm>
          <a:off x="2424435" y="1217236"/>
          <a:ext cx="2325380" cy="1702639"/>
        </a:xfrm>
        <a:prstGeom prst="roundRect">
          <a:avLst>
            <a:gd name="adj" fmla="val 10000"/>
          </a:avLst>
        </a:prstGeom>
        <a:solidFill>
          <a:schemeClr val="accent6">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355600">
            <a:lnSpc>
              <a:spcPct val="90000"/>
            </a:lnSpc>
            <a:spcBef>
              <a:spcPct val="0"/>
            </a:spcBef>
            <a:spcAft>
              <a:spcPct val="35000"/>
            </a:spcAft>
          </a:pPr>
          <a:endParaRPr kumimoji="1" lang="ja-JP" altLang="en-US" sz="800" kern="1200" dirty="0" smtClean="0"/>
        </a:p>
        <a:p>
          <a:pPr lvl="0" algn="ctr" defTabSz="355600">
            <a:lnSpc>
              <a:spcPct val="90000"/>
            </a:lnSpc>
            <a:spcBef>
              <a:spcPct val="0"/>
            </a:spcBef>
            <a:spcAft>
              <a:spcPct val="35000"/>
            </a:spcAft>
          </a:pPr>
          <a:endParaRPr kumimoji="1" lang="ja-JP" altLang="en-US" sz="800" kern="1200" dirty="0" smtClean="0"/>
        </a:p>
        <a:p>
          <a:pPr lvl="0" algn="ctr" defTabSz="355600">
            <a:lnSpc>
              <a:spcPct val="90000"/>
            </a:lnSpc>
            <a:spcBef>
              <a:spcPct val="0"/>
            </a:spcBef>
            <a:spcAft>
              <a:spcPct val="35000"/>
            </a:spcAft>
          </a:pPr>
          <a:r>
            <a:rPr kumimoji="1" lang="ja-JP" altLang="en-US" sz="3200" kern="1200" dirty="0" smtClean="0"/>
            <a:t>環境</a:t>
          </a:r>
        </a:p>
        <a:p>
          <a:pPr lvl="0" algn="ctr" defTabSz="355600">
            <a:lnSpc>
              <a:spcPct val="90000"/>
            </a:lnSpc>
            <a:spcBef>
              <a:spcPct val="0"/>
            </a:spcBef>
            <a:spcAft>
              <a:spcPct val="35000"/>
            </a:spcAft>
          </a:pPr>
          <a:r>
            <a:rPr kumimoji="1" lang="ja-JP" altLang="en-US" sz="1800" kern="1200" dirty="0" smtClean="0"/>
            <a:t>市民がまちづくりに</a:t>
          </a:r>
        </a:p>
        <a:p>
          <a:pPr lvl="0" algn="ctr" defTabSz="355600">
            <a:lnSpc>
              <a:spcPct val="90000"/>
            </a:lnSpc>
            <a:spcBef>
              <a:spcPct val="0"/>
            </a:spcBef>
            <a:spcAft>
              <a:spcPct val="35000"/>
            </a:spcAft>
          </a:pPr>
          <a:r>
            <a:rPr kumimoji="1" lang="ja-JP" altLang="en-US" sz="1800" kern="1200" dirty="0" smtClean="0"/>
            <a:t>関わるきっかけの提供</a:t>
          </a:r>
        </a:p>
        <a:p>
          <a:pPr lvl="0" algn="ctr" defTabSz="355600">
            <a:lnSpc>
              <a:spcPct val="90000"/>
            </a:lnSpc>
            <a:spcBef>
              <a:spcPct val="0"/>
            </a:spcBef>
            <a:spcAft>
              <a:spcPct val="35000"/>
            </a:spcAft>
          </a:pPr>
          <a:endParaRPr kumimoji="1" lang="ja-JP" altLang="en-US" sz="1800" kern="1200" dirty="0" smtClean="0"/>
        </a:p>
      </dsp:txBody>
      <dsp:txXfrm>
        <a:off x="2474304" y="1267105"/>
        <a:ext cx="2225642" cy="1602901"/>
      </dsp:txXfrm>
    </dsp:sp>
    <dsp:sp modelId="{CE33391A-3FF4-3C45-AD17-8D978EEDD7DC}">
      <dsp:nvSpPr>
        <dsp:cNvPr id="0" name=""/>
        <dsp:cNvSpPr/>
      </dsp:nvSpPr>
      <dsp:spPr>
        <a:xfrm rot="19378087">
          <a:off x="5230431" y="2918726"/>
          <a:ext cx="1863230" cy="638489"/>
        </a:xfrm>
        <a:prstGeom prst="lef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66E5344-1966-CC49-A217-D322D96722EB}">
      <dsp:nvSpPr>
        <dsp:cNvPr id="0" name=""/>
        <dsp:cNvSpPr/>
      </dsp:nvSpPr>
      <dsp:spPr>
        <a:xfrm>
          <a:off x="4969744" y="1566937"/>
          <a:ext cx="2128299" cy="170263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つながり</a:t>
          </a:r>
          <a:endParaRPr kumimoji="1" lang="ja-JP" altLang="en-US" sz="3200" kern="1200" dirty="0"/>
        </a:p>
      </dsp:txBody>
      <dsp:txXfrm>
        <a:off x="5019613" y="1616806"/>
        <a:ext cx="2028561" cy="16029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7E64B4-9594-4045-A0FA-9A8AECD70C1A}">
      <dsp:nvSpPr>
        <dsp:cNvPr id="0" name=""/>
        <dsp:cNvSpPr/>
      </dsp:nvSpPr>
      <dsp:spPr>
        <a:xfrm>
          <a:off x="1492543" y="119921"/>
          <a:ext cx="2379983" cy="826537"/>
        </a:xfrm>
        <a:prstGeom prst="ellipse">
          <a:avLst/>
        </a:prstGeom>
        <a:solidFill>
          <a:schemeClr val="accent2">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F13532-102C-7B4C-96DB-B15D5A700135}">
      <dsp:nvSpPr>
        <dsp:cNvPr id="0" name=""/>
        <dsp:cNvSpPr/>
      </dsp:nvSpPr>
      <dsp:spPr>
        <a:xfrm>
          <a:off x="2455606" y="2143830"/>
          <a:ext cx="461237" cy="295191"/>
        </a:xfrm>
        <a:prstGeom prst="downArrow">
          <a:avLst/>
        </a:prstGeom>
        <a:gradFill rotWithShape="0">
          <a:gsLst>
            <a:gs pos="0">
              <a:schemeClr val="accent2">
                <a:tint val="40000"/>
                <a:hueOff val="0"/>
                <a:satOff val="0"/>
                <a:lumOff val="0"/>
                <a:alphaOff val="0"/>
                <a:tint val="100000"/>
                <a:shade val="100000"/>
                <a:satMod val="130000"/>
              </a:schemeClr>
            </a:gs>
            <a:gs pos="100000">
              <a:schemeClr val="accent2">
                <a:tint val="4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FE99616E-05A7-EC47-ACB5-5CB1A8AE9D56}">
      <dsp:nvSpPr>
        <dsp:cNvPr id="0" name=""/>
        <dsp:cNvSpPr/>
      </dsp:nvSpPr>
      <dsp:spPr>
        <a:xfrm>
          <a:off x="687293" y="2379983"/>
          <a:ext cx="3997863" cy="553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kumimoji="1" lang="ja-JP" altLang="en-US" sz="3600" kern="1200" dirty="0" smtClean="0">
              <a:solidFill>
                <a:srgbClr val="FF0000"/>
              </a:solidFill>
              <a:latin typeface="+mn-ea"/>
              <a:ea typeface="+mn-ea"/>
              <a:cs typeface="ヒラギノ丸ゴ ProN W4"/>
            </a:rPr>
            <a:t>寄り添いあうまち</a:t>
          </a:r>
          <a:endParaRPr kumimoji="1" lang="ja-JP" altLang="en-US" sz="3600" kern="1200" dirty="0">
            <a:solidFill>
              <a:srgbClr val="FF0000"/>
            </a:solidFill>
            <a:latin typeface="+mn-ea"/>
            <a:ea typeface="+mn-ea"/>
            <a:cs typeface="ヒラギノ丸ゴ ProN W4"/>
          </a:endParaRPr>
        </a:p>
      </dsp:txBody>
      <dsp:txXfrm>
        <a:off x="687293" y="2379983"/>
        <a:ext cx="3997863" cy="553484"/>
      </dsp:txXfrm>
    </dsp:sp>
    <dsp:sp modelId="{50BF7573-2E73-404D-822F-78B1D38AD44B}">
      <dsp:nvSpPr>
        <dsp:cNvPr id="0" name=""/>
        <dsp:cNvSpPr/>
      </dsp:nvSpPr>
      <dsp:spPr>
        <a:xfrm>
          <a:off x="2357824" y="1010293"/>
          <a:ext cx="830226" cy="830226"/>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kumimoji="1" lang="ja-JP" altLang="en-US" sz="1600" kern="1200" dirty="0" smtClean="0"/>
            <a:t>つなぐ</a:t>
          </a:r>
          <a:endParaRPr kumimoji="1" lang="ja-JP" altLang="en-US" sz="1600" kern="1200" dirty="0"/>
        </a:p>
      </dsp:txBody>
      <dsp:txXfrm>
        <a:off x="2479408" y="1131877"/>
        <a:ext cx="587058" cy="587058"/>
      </dsp:txXfrm>
    </dsp:sp>
    <dsp:sp modelId="{D2F420CC-3867-5F4C-B4B1-A744B96E595B}">
      <dsp:nvSpPr>
        <dsp:cNvPr id="0" name=""/>
        <dsp:cNvSpPr/>
      </dsp:nvSpPr>
      <dsp:spPr>
        <a:xfrm>
          <a:off x="1763751" y="387439"/>
          <a:ext cx="830226" cy="830226"/>
        </a:xfrm>
        <a:prstGeom prst="ellipse">
          <a:avLst/>
        </a:prstGeom>
        <a:gradFill rotWithShape="0">
          <a:gsLst>
            <a:gs pos="0">
              <a:schemeClr val="accent2">
                <a:hueOff val="2340760"/>
                <a:satOff val="-2919"/>
                <a:lumOff val="686"/>
                <a:alphaOff val="0"/>
                <a:tint val="100000"/>
                <a:shade val="100000"/>
                <a:satMod val="130000"/>
              </a:schemeClr>
            </a:gs>
            <a:gs pos="100000">
              <a:schemeClr val="accent2">
                <a:hueOff val="2340760"/>
                <a:satOff val="-2919"/>
                <a:lumOff val="68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smtClean="0"/>
            <a:t>教育</a:t>
          </a:r>
          <a:endParaRPr kumimoji="1" lang="ja-JP" altLang="en-US" sz="2100" kern="1200" dirty="0"/>
        </a:p>
      </dsp:txBody>
      <dsp:txXfrm>
        <a:off x="1885335" y="509023"/>
        <a:ext cx="587058" cy="587058"/>
      </dsp:txXfrm>
    </dsp:sp>
    <dsp:sp modelId="{9A5B51C6-C1E9-3145-8415-F311E2003A7F}">
      <dsp:nvSpPr>
        <dsp:cNvPr id="0" name=""/>
        <dsp:cNvSpPr/>
      </dsp:nvSpPr>
      <dsp:spPr>
        <a:xfrm>
          <a:off x="2612427" y="186708"/>
          <a:ext cx="830226" cy="830226"/>
        </a:xfrm>
        <a:prstGeom prst="ellipse">
          <a:avLst/>
        </a:prstGeom>
        <a:gradFill rotWithShape="0">
          <a:gsLst>
            <a:gs pos="0">
              <a:schemeClr val="accent2">
                <a:hueOff val="4681520"/>
                <a:satOff val="-5839"/>
                <a:lumOff val="1373"/>
                <a:alphaOff val="0"/>
                <a:tint val="100000"/>
                <a:shade val="100000"/>
                <a:satMod val="130000"/>
              </a:schemeClr>
            </a:gs>
            <a:gs pos="100000">
              <a:schemeClr val="accent2">
                <a:hueOff val="4681520"/>
                <a:satOff val="-5839"/>
                <a:lumOff val="137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smtClean="0"/>
            <a:t>環境</a:t>
          </a:r>
          <a:endParaRPr kumimoji="1" lang="ja-JP" altLang="en-US" sz="2100" kern="1200" dirty="0"/>
        </a:p>
      </dsp:txBody>
      <dsp:txXfrm>
        <a:off x="2734011" y="308292"/>
        <a:ext cx="587058" cy="587058"/>
      </dsp:txXfrm>
    </dsp:sp>
    <dsp:sp modelId="{4831F3FB-6A96-0A43-91EA-E7A9EAA8D4E3}">
      <dsp:nvSpPr>
        <dsp:cNvPr id="0" name=""/>
        <dsp:cNvSpPr/>
      </dsp:nvSpPr>
      <dsp:spPr>
        <a:xfrm>
          <a:off x="1394761" y="18449"/>
          <a:ext cx="2582928" cy="2066342"/>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0.51142</cdr:x>
      <cdr:y>0.89805</cdr:y>
    </cdr:from>
    <cdr:to>
      <cdr:x>0.97887</cdr:x>
      <cdr:y>0.95482</cdr:y>
    </cdr:to>
    <cdr:sp macro="" textlink="">
      <cdr:nvSpPr>
        <cdr:cNvPr id="2" name="テキスト ボックス 1"/>
        <cdr:cNvSpPr txBox="1"/>
      </cdr:nvSpPr>
      <cdr:spPr>
        <a:xfrm xmlns:a="http://schemas.openxmlformats.org/drawingml/2006/main">
          <a:off x="4235550" y="4381679"/>
          <a:ext cx="3871451"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xmlns:a="http://schemas.openxmlformats.org/drawingml/2006/main">
          <a:r>
            <a:rPr kumimoji="1" lang="ja-JP" altLang="en-US" sz="1200" dirty="0" smtClean="0"/>
            <a:t>平成２７年度土浦市市民満足度調査より</a:t>
          </a:r>
          <a:endParaRPr kumimoji="1" lang="ja-JP" altLang="en-US" sz="1200" dirty="0"/>
        </a:p>
      </cdr:txBody>
    </cdr:sp>
  </cdr:relSizeAnchor>
</c:userShapes>
</file>

<file path=ppt/drawings/drawing2.xml><?xml version="1.0" encoding="utf-8"?>
<c:userShapes xmlns:c="http://schemas.openxmlformats.org/drawingml/2006/chart">
  <cdr:relSizeAnchor xmlns:cdr="http://schemas.openxmlformats.org/drawingml/2006/chartDrawing">
    <cdr:from>
      <cdr:x>0.23839</cdr:x>
      <cdr:y>0.31823</cdr:y>
    </cdr:from>
    <cdr:to>
      <cdr:x>0.57685</cdr:x>
      <cdr:y>0.52186</cdr:y>
    </cdr:to>
    <cdr:cxnSp macro="">
      <cdr:nvCxnSpPr>
        <cdr:cNvPr id="2" name="直線矢印コネクタ 1"/>
        <cdr:cNvCxnSpPr/>
      </cdr:nvCxnSpPr>
      <cdr:spPr>
        <a:xfrm xmlns:a="http://schemas.openxmlformats.org/drawingml/2006/main" flipV="1">
          <a:off x="1022397" y="1102677"/>
          <a:ext cx="1451613" cy="705577"/>
        </a:xfrm>
        <a:prstGeom xmlns:a="http://schemas.openxmlformats.org/drawingml/2006/main" prst="straightConnector1">
          <a:avLst/>
        </a:prstGeom>
        <a:ln xmlns:a="http://schemas.openxmlformats.org/drawingml/2006/main" w="101600">
          <a:solidFill>
            <a:schemeClr val="tx2"/>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0.82627</cdr:x>
      <cdr:y>0.74167</cdr:y>
    </cdr:from>
    <cdr:to>
      <cdr:x>0.95751</cdr:x>
      <cdr:y>0.85575</cdr:y>
    </cdr:to>
    <cdr:sp macro="" textlink="">
      <cdr:nvSpPr>
        <cdr:cNvPr id="5" name="テキスト ボックス 4"/>
        <cdr:cNvSpPr txBox="1"/>
      </cdr:nvSpPr>
      <cdr:spPr>
        <a:xfrm xmlns:a="http://schemas.openxmlformats.org/drawingml/2006/main">
          <a:off x="3543721" y="2401056"/>
          <a:ext cx="562868"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800" dirty="0" smtClean="0"/>
            <a:t>H20</a:t>
          </a:r>
          <a:endParaRPr kumimoji="1" lang="ja-JP" altLang="en-US" sz="1800" dirty="0"/>
        </a:p>
      </cdr:txBody>
    </cdr:sp>
  </cdr:relSizeAnchor>
</c:userShapes>
</file>

<file path=ppt/drawings/drawing3.xml><?xml version="1.0" encoding="utf-8"?>
<c:userShapes xmlns:c="http://schemas.openxmlformats.org/drawingml/2006/chart">
  <cdr:relSizeAnchor xmlns:cdr="http://schemas.openxmlformats.org/drawingml/2006/chartDrawing">
    <cdr:from>
      <cdr:x>0.48529</cdr:x>
      <cdr:y>0.86723</cdr:y>
    </cdr:from>
    <cdr:to>
      <cdr:x>1</cdr:x>
      <cdr:y>0.93642</cdr:y>
    </cdr:to>
    <cdr:sp macro="" textlink="">
      <cdr:nvSpPr>
        <cdr:cNvPr id="2" name="テキスト ボックス 1"/>
        <cdr:cNvSpPr txBox="1"/>
      </cdr:nvSpPr>
      <cdr:spPr>
        <a:xfrm xmlns:a="http://schemas.openxmlformats.org/drawingml/2006/main">
          <a:off x="2117558" y="2797825"/>
          <a:ext cx="2245895" cy="2232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100" dirty="0" smtClean="0"/>
            <a:t>土浦市耕作放棄地解消計画より</a:t>
          </a:r>
          <a:endParaRPr lang="ja-JP" alt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723648-526F-C948-99A5-93F2265DFA6C}" type="datetimeFigureOut">
              <a:rPr kumimoji="1" lang="ja-JP" altLang="en-US" smtClean="0"/>
              <a:t>2017/01/27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85F021-6297-7149-966E-2D4A36B39DBB}" type="slidenum">
              <a:rPr kumimoji="1" lang="ja-JP" altLang="en-US" smtClean="0"/>
              <a:t>‹#›</a:t>
            </a:fld>
            <a:endParaRPr kumimoji="1" lang="ja-JP" altLang="en-US"/>
          </a:p>
        </p:txBody>
      </p:sp>
    </p:spTree>
    <p:extLst>
      <p:ext uri="{BB962C8B-B14F-4D97-AF65-F5344CB8AC3E}">
        <p14:creationId xmlns:p14="http://schemas.microsoft.com/office/powerpoint/2010/main" val="829756963"/>
      </p:ext>
    </p:extLst>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4</a:t>
            </a:fld>
            <a:endParaRPr kumimoji="1" lang="ja-JP" altLang="en-US"/>
          </a:p>
        </p:txBody>
      </p:sp>
    </p:spTree>
    <p:extLst>
      <p:ext uri="{BB962C8B-B14F-4D97-AF65-F5344CB8AC3E}">
        <p14:creationId xmlns:p14="http://schemas.microsoft.com/office/powerpoint/2010/main" val="2177989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D76954A-AD95-A544-944A-D9F9E3F5594D}" type="slidenum">
              <a:rPr kumimoji="1" lang="ja-JP" altLang="en-US" smtClean="0"/>
              <a:t>56</a:t>
            </a:fld>
            <a:endParaRPr kumimoji="1" lang="ja-JP" altLang="en-US"/>
          </a:p>
        </p:txBody>
      </p:sp>
    </p:spTree>
    <p:extLst>
      <p:ext uri="{BB962C8B-B14F-4D97-AF65-F5344CB8AC3E}">
        <p14:creationId xmlns:p14="http://schemas.microsoft.com/office/powerpoint/2010/main" val="349179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8</a:t>
            </a:fld>
            <a:endParaRPr kumimoji="1" lang="ja-JP" altLang="en-US"/>
          </a:p>
        </p:txBody>
      </p:sp>
    </p:spTree>
    <p:extLst>
      <p:ext uri="{BB962C8B-B14F-4D97-AF65-F5344CB8AC3E}">
        <p14:creationId xmlns:p14="http://schemas.microsoft.com/office/powerpoint/2010/main" val="501226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12</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後継者まとめるべき</a:t>
            </a:r>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15</a:t>
            </a:fld>
            <a:endParaRPr kumimoji="1" lang="en-US"/>
          </a:p>
        </p:txBody>
      </p:sp>
    </p:spTree>
    <p:extLst>
      <p:ext uri="{BB962C8B-B14F-4D97-AF65-F5344CB8AC3E}">
        <p14:creationId xmlns:p14="http://schemas.microsoft.com/office/powerpoint/2010/main" val="37100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19</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23</a:t>
            </a:fld>
            <a:endParaRPr kumimoji="1" lang="ja-JP" altLang="en-US"/>
          </a:p>
        </p:txBody>
      </p:sp>
    </p:spTree>
    <p:extLst>
      <p:ext uri="{BB962C8B-B14F-4D97-AF65-F5344CB8AC3E}">
        <p14:creationId xmlns:p14="http://schemas.microsoft.com/office/powerpoint/2010/main" val="1015749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28</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29</a:t>
            </a:fld>
            <a:endParaRPr kumimoji="1" lang="ja-JP" altLang="en-US"/>
          </a:p>
        </p:txBody>
      </p:sp>
    </p:spTree>
    <p:extLst>
      <p:ext uri="{BB962C8B-B14F-4D97-AF65-F5344CB8AC3E}">
        <p14:creationId xmlns:p14="http://schemas.microsoft.com/office/powerpoint/2010/main" val="173063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30</a:t>
            </a:fld>
            <a:endParaRPr kumimoji="1" lang="ja-JP" altLang="en-US"/>
          </a:p>
        </p:txBody>
      </p:sp>
    </p:spTree>
    <p:extLst>
      <p:ext uri="{BB962C8B-B14F-4D97-AF65-F5344CB8AC3E}">
        <p14:creationId xmlns:p14="http://schemas.microsoft.com/office/powerpoint/2010/main" val="501226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588462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248000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71586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3540736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604202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028198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55317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795330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3404860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722720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72AD90-9524-7545-ADE6-2845D0963115}" type="datetimeFigureOut">
              <a:rPr kumimoji="1" lang="ja-JP" altLang="en-US" smtClean="0"/>
              <a:t>2017/01/27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452236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2AD90-9524-7545-ADE6-2845D0963115}" type="datetimeFigureOut">
              <a:rPr kumimoji="1" lang="ja-JP" altLang="en-US" smtClean="0"/>
              <a:t>2017/01/27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3913431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microsoft.com/office/2007/relationships/hdphoto" Target="../media/hdphoto12.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13.wdp"/><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1" Type="http://schemas.microsoft.com/office/2007/relationships/hdphoto" Target="../media/hdphoto20.wdp"/><Relationship Id="rId12" Type="http://schemas.openxmlformats.org/officeDocument/2006/relationships/image" Target="../media/image2.png"/><Relationship Id="rId13" Type="http://schemas.openxmlformats.org/officeDocument/2006/relationships/image" Target="../media/image10.png"/><Relationship Id="rId14" Type="http://schemas.openxmlformats.org/officeDocument/2006/relationships/image" Target="../media/image17.png"/><Relationship Id="rId15" Type="http://schemas.openxmlformats.org/officeDocument/2006/relationships/image" Target="../media/image4.png"/><Relationship Id="rId16" Type="http://schemas.microsoft.com/office/2007/relationships/hdphoto" Target="../media/hdphoto12.wdp"/><Relationship Id="rId17" Type="http://schemas.openxmlformats.org/officeDocument/2006/relationships/image" Target="../media/image5.png"/><Relationship Id="rId18" Type="http://schemas.microsoft.com/office/2007/relationships/hdphoto" Target="../media/hdphoto13.wdp"/><Relationship Id="rId1" Type="http://schemas.openxmlformats.org/officeDocument/2006/relationships/slideLayout" Target="../slideLayouts/slideLayout6.xml"/><Relationship Id="rId2" Type="http://schemas.openxmlformats.org/officeDocument/2006/relationships/image" Target="../media/image3.png"/><Relationship Id="rId3" Type="http://schemas.openxmlformats.org/officeDocument/2006/relationships/image" Target="../media/image15.png"/><Relationship Id="rId4" Type="http://schemas.microsoft.com/office/2007/relationships/hdphoto" Target="../media/hdphoto14.wdp"/><Relationship Id="rId5" Type="http://schemas.microsoft.com/office/2007/relationships/hdphoto" Target="../media/hdphoto15.wdp"/><Relationship Id="rId6" Type="http://schemas.microsoft.com/office/2007/relationships/hdphoto" Target="../media/hdphoto16.wdp"/><Relationship Id="rId7" Type="http://schemas.microsoft.com/office/2007/relationships/hdphoto" Target="../media/hdphoto17.wdp"/><Relationship Id="rId8" Type="http://schemas.microsoft.com/office/2007/relationships/hdphoto" Target="../media/hdphoto18.wdp"/><Relationship Id="rId9" Type="http://schemas.microsoft.com/office/2007/relationships/hdphoto" Target="../media/hdphoto19.wdp"/><Relationship Id="rId10"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5.png"/><Relationship Id="rId5" Type="http://schemas.microsoft.com/office/2007/relationships/hdphoto" Target="../media/hdphoto21.wdp"/><Relationship Id="rId6" Type="http://schemas.openxmlformats.org/officeDocument/2006/relationships/diagramData" Target="../diagrams/data1.xml"/><Relationship Id="rId7" Type="http://schemas.openxmlformats.org/officeDocument/2006/relationships/diagramLayout" Target="../diagrams/layout1.xml"/><Relationship Id="rId8" Type="http://schemas.openxmlformats.org/officeDocument/2006/relationships/diagramQuickStyle" Target="../diagrams/quickStyle1.xml"/><Relationship Id="rId9" Type="http://schemas.openxmlformats.org/officeDocument/2006/relationships/diagramColors" Target="../diagrams/colors1.xml"/><Relationship Id="rId10"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6.wdp"/><Relationship Id="rId5" Type="http://schemas.openxmlformats.org/officeDocument/2006/relationships/image" Target="../media/image5.png"/><Relationship Id="rId6" Type="http://schemas.microsoft.com/office/2007/relationships/hdphoto" Target="../media/hdphoto22.wdp"/><Relationship Id="rId7" Type="http://schemas.openxmlformats.org/officeDocument/2006/relationships/chart" Target="../charts/chart5.xml"/><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6.wdp"/><Relationship Id="rId5" Type="http://schemas.openxmlformats.org/officeDocument/2006/relationships/image" Target="../media/image5.png"/><Relationship Id="rId6" Type="http://schemas.microsoft.com/office/2007/relationships/hdphoto" Target="../media/hdphoto22.wdp"/><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chart" Target="../charts/chart7.xml"/><Relationship Id="rId5" Type="http://schemas.openxmlformats.org/officeDocument/2006/relationships/image" Target="../media/image2.png"/><Relationship Id="rId6" Type="http://schemas.openxmlformats.org/officeDocument/2006/relationships/image" Target="../media/image4.png"/><Relationship Id="rId7" Type="http://schemas.microsoft.com/office/2007/relationships/hdphoto" Target="../media/hdphoto6.wdp"/><Relationship Id="rId8" Type="http://schemas.openxmlformats.org/officeDocument/2006/relationships/image" Target="../media/image5.png"/><Relationship Id="rId9" Type="http://schemas.microsoft.com/office/2007/relationships/hdphoto" Target="../media/hdphoto22.wdp"/><Relationship Id="rId10" Type="http://schemas.openxmlformats.org/officeDocument/2006/relationships/comments" Target="../comments/comment4.xml"/><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microsoft.com/office/2007/relationships/hdphoto" Target="../media/hdphoto23.wdp"/><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2.png"/><Relationship Id="rId7" Type="http://schemas.openxmlformats.org/officeDocument/2006/relationships/image" Target="../media/image4.png"/><Relationship Id="rId8" Type="http://schemas.microsoft.com/office/2007/relationships/hdphoto" Target="../media/hdphoto6.wdp"/><Relationship Id="rId9" Type="http://schemas.openxmlformats.org/officeDocument/2006/relationships/image" Target="../media/image5.png"/><Relationship Id="rId10" Type="http://schemas.microsoft.com/office/2007/relationships/hdphoto" Target="../media/hdphoto22.wdp"/><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6.wdp"/><Relationship Id="rId5" Type="http://schemas.openxmlformats.org/officeDocument/2006/relationships/image" Target="../media/image5.png"/><Relationship Id="rId6" Type="http://schemas.microsoft.com/office/2007/relationships/hdphoto" Target="../media/hdphoto22.wdp"/><Relationship Id="rId7" Type="http://schemas.openxmlformats.org/officeDocument/2006/relationships/image" Target="../media/image31.tiff"/><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4.wdp"/><Relationship Id="rId5" Type="http://schemas.openxmlformats.org/officeDocument/2006/relationships/image" Target="../media/image5.png"/><Relationship Id="rId6" Type="http://schemas.microsoft.com/office/2007/relationships/hdphoto" Target="../media/hdphoto25.wdp"/><Relationship Id="rId7" Type="http://schemas.openxmlformats.org/officeDocument/2006/relationships/image" Target="../media/image32.png"/><Relationship Id="rId8" Type="http://schemas.openxmlformats.org/officeDocument/2006/relationships/image" Target="../media/image33.png"/><Relationship Id="rId9" Type="http://schemas.microsoft.com/office/2007/relationships/hdphoto" Target="../media/hdphoto26.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5.png"/><Relationship Id="rId5" Type="http://schemas.microsoft.com/office/2007/relationships/hdphoto" Target="../media/hdphoto21.wdp"/><Relationship Id="rId6" Type="http://schemas.openxmlformats.org/officeDocument/2006/relationships/diagramData" Target="../diagrams/data2.xml"/><Relationship Id="rId7" Type="http://schemas.openxmlformats.org/officeDocument/2006/relationships/diagramLayout" Target="../diagrams/layout2.xml"/><Relationship Id="rId8" Type="http://schemas.openxmlformats.org/officeDocument/2006/relationships/diagramQuickStyle" Target="../diagrams/quickStyle2.xml"/><Relationship Id="rId9" Type="http://schemas.openxmlformats.org/officeDocument/2006/relationships/diagramColors" Target="../diagrams/colors2.xml"/><Relationship Id="rId10"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5" Type="http://schemas.microsoft.com/office/2007/relationships/hdphoto" Target="../media/hdphoto6.wdp"/><Relationship Id="rId6" Type="http://schemas.openxmlformats.org/officeDocument/2006/relationships/image" Target="../media/image5.png"/><Relationship Id="rId7" Type="http://schemas.microsoft.com/office/2007/relationships/hdphoto" Target="../media/hdphoto27.wdp"/><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6.wdp"/><Relationship Id="rId5" Type="http://schemas.openxmlformats.org/officeDocument/2006/relationships/image" Target="../media/image5.png"/><Relationship Id="rId6" Type="http://schemas.microsoft.com/office/2007/relationships/hdphoto" Target="../media/hdphoto27.wdp"/><Relationship Id="rId7"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5" Type="http://schemas.microsoft.com/office/2007/relationships/hdphoto" Target="../media/hdphoto6.wdp"/><Relationship Id="rId6" Type="http://schemas.openxmlformats.org/officeDocument/2006/relationships/image" Target="../media/image5.png"/><Relationship Id="rId7" Type="http://schemas.microsoft.com/office/2007/relationships/hdphoto" Target="../media/hdphoto27.wdp"/><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3.xml.rels><?xml version="1.0" encoding="UTF-8" standalone="yes"?>
<Relationships xmlns="http://schemas.openxmlformats.org/package/2006/relationships"><Relationship Id="rId11" Type="http://schemas.microsoft.com/office/2007/relationships/hdphoto" Target="../media/hdphoto28.wdp"/><Relationship Id="rId12" Type="http://schemas.openxmlformats.org/officeDocument/2006/relationships/image" Target="../media/image41.png"/><Relationship Id="rId13" Type="http://schemas.openxmlformats.org/officeDocument/2006/relationships/image" Target="../media/image42.png"/><Relationship Id="rId14" Type="http://schemas.openxmlformats.org/officeDocument/2006/relationships/image" Target="../media/image43.png"/><Relationship Id="rId15" Type="http://schemas.openxmlformats.org/officeDocument/2006/relationships/image" Target="../media/image44.png"/><Relationship Id="rId16" Type="http://schemas.openxmlformats.org/officeDocument/2006/relationships/image" Target="../media/image45.png"/><Relationship Id="rId17" Type="http://schemas.microsoft.com/office/2007/relationships/hdphoto" Target="../media/hdphoto29.wdp"/><Relationship Id="rId18" Type="http://schemas.microsoft.com/office/2007/relationships/hdphoto" Target="../media/hdphoto30.wdp"/><Relationship Id="rId19"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8.png"/><Relationship Id="rId4" Type="http://schemas.openxmlformats.org/officeDocument/2006/relationships/image" Target="../media/image2.png"/><Relationship Id="rId5" Type="http://schemas.openxmlformats.org/officeDocument/2006/relationships/image" Target="../media/image4.png"/><Relationship Id="rId6" Type="http://schemas.microsoft.com/office/2007/relationships/hdphoto" Target="../media/hdphoto6.wdp"/><Relationship Id="rId7" Type="http://schemas.openxmlformats.org/officeDocument/2006/relationships/image" Target="../media/image5.png"/><Relationship Id="rId8" Type="http://schemas.microsoft.com/office/2007/relationships/hdphoto" Target="../media/hdphoto27.wdp"/><Relationship Id="rId9" Type="http://schemas.openxmlformats.org/officeDocument/2006/relationships/image" Target="../media/image39.jpg"/><Relationship Id="rId10" Type="http://schemas.openxmlformats.org/officeDocument/2006/relationships/image" Target="../media/image40.png"/></Relationships>
</file>

<file path=ppt/slides/_rels/slide24.xml.rels><?xml version="1.0" encoding="UTF-8" standalone="yes"?>
<Relationships xmlns="http://schemas.openxmlformats.org/package/2006/relationships"><Relationship Id="rId11" Type="http://schemas.openxmlformats.org/officeDocument/2006/relationships/image" Target="../media/image41.png"/><Relationship Id="rId12" Type="http://schemas.openxmlformats.org/officeDocument/2006/relationships/image" Target="../media/image42.png"/><Relationship Id="rId13" Type="http://schemas.openxmlformats.org/officeDocument/2006/relationships/image" Target="../media/image44.png"/><Relationship Id="rId14" Type="http://schemas.openxmlformats.org/officeDocument/2006/relationships/image" Target="../media/image45.png"/><Relationship Id="rId15" Type="http://schemas.microsoft.com/office/2007/relationships/hdphoto" Target="../media/hdphoto31.wdp"/><Relationship Id="rId16" Type="http://schemas.microsoft.com/office/2007/relationships/hdphoto" Target="../media/hdphoto30.wdp"/><Relationship Id="rId17" Type="http://schemas.openxmlformats.org/officeDocument/2006/relationships/image" Target="../media/image46.png"/><Relationship Id="rId18"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39.jpg"/><Relationship Id="rId3" Type="http://schemas.openxmlformats.org/officeDocument/2006/relationships/image" Target="../media/image47.jpg"/><Relationship Id="rId4" Type="http://schemas.openxmlformats.org/officeDocument/2006/relationships/image" Target="../media/image2.png"/><Relationship Id="rId5" Type="http://schemas.openxmlformats.org/officeDocument/2006/relationships/image" Target="../media/image4.png"/><Relationship Id="rId6" Type="http://schemas.microsoft.com/office/2007/relationships/hdphoto" Target="../media/hdphoto6.wdp"/><Relationship Id="rId7" Type="http://schemas.openxmlformats.org/officeDocument/2006/relationships/image" Target="../media/image5.png"/><Relationship Id="rId8" Type="http://schemas.microsoft.com/office/2007/relationships/hdphoto" Target="../media/hdphoto27.wdp"/><Relationship Id="rId9" Type="http://schemas.openxmlformats.org/officeDocument/2006/relationships/image" Target="../media/image40.png"/><Relationship Id="rId10" Type="http://schemas.microsoft.com/office/2007/relationships/hdphoto" Target="../media/hdphoto28.wdp"/></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5" Type="http://schemas.microsoft.com/office/2007/relationships/hdphoto" Target="../media/hdphoto6.wdp"/><Relationship Id="rId6" Type="http://schemas.openxmlformats.org/officeDocument/2006/relationships/image" Target="../media/image5.png"/><Relationship Id="rId7" Type="http://schemas.microsoft.com/office/2007/relationships/hdphoto" Target="../media/hdphoto27.wdp"/><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2.png"/><Relationship Id="rId6" Type="http://schemas.openxmlformats.org/officeDocument/2006/relationships/image" Target="../media/image4.png"/><Relationship Id="rId7" Type="http://schemas.microsoft.com/office/2007/relationships/hdphoto" Target="../media/hdphoto6.wdp"/><Relationship Id="rId8" Type="http://schemas.openxmlformats.org/officeDocument/2006/relationships/image" Target="../media/image5.png"/><Relationship Id="rId9" Type="http://schemas.microsoft.com/office/2007/relationships/hdphoto" Target="../media/hdphoto27.wdp"/><Relationship Id="rId10" Type="http://schemas.openxmlformats.org/officeDocument/2006/relationships/comments" Target="../comments/comment5.xml"/><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27.xml.rels><?xml version="1.0" encoding="UTF-8" standalone="yes"?>
<Relationships xmlns="http://schemas.openxmlformats.org/package/2006/relationships"><Relationship Id="rId11" Type="http://schemas.openxmlformats.org/officeDocument/2006/relationships/image" Target="../media/image54.png"/><Relationship Id="rId12" Type="http://schemas.openxmlformats.org/officeDocument/2006/relationships/image" Target="../media/image55.png"/><Relationship Id="rId13" Type="http://schemas.openxmlformats.org/officeDocument/2006/relationships/image" Target="../media/image56.png"/><Relationship Id="rId14" Type="http://schemas.openxmlformats.org/officeDocument/2006/relationships/image" Target="../media/image57.png"/><Relationship Id="rId15" Type="http://schemas.openxmlformats.org/officeDocument/2006/relationships/comments" Target="../comments/comment6.xml"/><Relationship Id="rId1" Type="http://schemas.openxmlformats.org/officeDocument/2006/relationships/slideLayout" Target="../slideLayouts/slideLayout2.xml"/><Relationship Id="rId2" Type="http://schemas.openxmlformats.org/officeDocument/2006/relationships/image" Target="../media/image39.jpg"/><Relationship Id="rId3" Type="http://schemas.openxmlformats.org/officeDocument/2006/relationships/image" Target="../media/image2.png"/><Relationship Id="rId4" Type="http://schemas.openxmlformats.org/officeDocument/2006/relationships/image" Target="../media/image4.png"/><Relationship Id="rId5" Type="http://schemas.microsoft.com/office/2007/relationships/hdphoto" Target="../media/hdphoto6.wdp"/><Relationship Id="rId6" Type="http://schemas.openxmlformats.org/officeDocument/2006/relationships/image" Target="../media/image5.png"/><Relationship Id="rId7" Type="http://schemas.microsoft.com/office/2007/relationships/hdphoto" Target="../media/hdphoto27.wdp"/><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png"/><Relationship Id="rId5" Type="http://schemas.microsoft.com/office/2007/relationships/hdphoto" Target="../media/hdphoto21.wdp"/><Relationship Id="rId6" Type="http://schemas.openxmlformats.org/officeDocument/2006/relationships/diagramData" Target="../diagrams/data3.xml"/><Relationship Id="rId7" Type="http://schemas.openxmlformats.org/officeDocument/2006/relationships/diagramLayout" Target="../diagrams/layout3.xml"/><Relationship Id="rId8" Type="http://schemas.openxmlformats.org/officeDocument/2006/relationships/diagramQuickStyle" Target="../diagrams/quickStyle3.xml"/><Relationship Id="rId9" Type="http://schemas.openxmlformats.org/officeDocument/2006/relationships/diagramColors" Target="../diagrams/colors3.xml"/><Relationship Id="rId10"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16.png"/><Relationship Id="rId7" Type="http://schemas.microsoft.com/office/2007/relationships/hdphoto" Target="../media/hdphoto20.wdp"/><Relationship Id="rId8"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3.emf"/><Relationship Id="rId4" Type="http://schemas.openxmlformats.org/officeDocument/2006/relationships/image" Target="../media/image2.png"/><Relationship Id="rId5" Type="http://schemas.openxmlformats.org/officeDocument/2006/relationships/image" Target="../media/image4.png"/><Relationship Id="rId6" Type="http://schemas.microsoft.com/office/2007/relationships/hdphoto" Target="../media/hdphoto32.wdp"/><Relationship Id="rId7" Type="http://schemas.openxmlformats.org/officeDocument/2006/relationships/image" Target="../media/image5.png"/><Relationship Id="rId8" Type="http://schemas.microsoft.com/office/2007/relationships/hdphoto" Target="../media/hdphoto33.wdp"/><Relationship Id="rId9" Type="http://schemas.openxmlformats.org/officeDocument/2006/relationships/comments" Target="../comments/comment7.xm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32.wdp"/><Relationship Id="rId5" Type="http://schemas.openxmlformats.org/officeDocument/2006/relationships/image" Target="../media/image5.png"/><Relationship Id="rId6" Type="http://schemas.microsoft.com/office/2007/relationships/hdphoto" Target="../media/hdphoto33.wdp"/><Relationship Id="rId7" Type="http://schemas.openxmlformats.org/officeDocument/2006/relationships/image" Target="../media/image64.JP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32.wdp"/><Relationship Id="rId5" Type="http://schemas.openxmlformats.org/officeDocument/2006/relationships/image" Target="../media/image5.png"/><Relationship Id="rId6" Type="http://schemas.microsoft.com/office/2007/relationships/hdphoto" Target="../media/hdphoto33.wdp"/><Relationship Id="rId7" Type="http://schemas.openxmlformats.org/officeDocument/2006/relationships/image" Target="../media/image65.tiff"/><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5" Type="http://schemas.microsoft.com/office/2007/relationships/hdphoto" Target="../media/hdphoto32.wdp"/><Relationship Id="rId6" Type="http://schemas.openxmlformats.org/officeDocument/2006/relationships/image" Target="../media/image5.png"/><Relationship Id="rId7" Type="http://schemas.microsoft.com/office/2007/relationships/hdphoto" Target="../media/hdphoto33.wdp"/><Relationship Id="rId8"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4.xml.rels><?xml version="1.0" encoding="UTF-8" standalone="yes"?>
<Relationships xmlns="http://schemas.openxmlformats.org/package/2006/relationships"><Relationship Id="rId11" Type="http://schemas.openxmlformats.org/officeDocument/2006/relationships/image" Target="../media/image5.png"/><Relationship Id="rId12" Type="http://schemas.microsoft.com/office/2007/relationships/hdphoto" Target="../media/hdphoto33.wdp"/><Relationship Id="rId13" Type="http://schemas.openxmlformats.org/officeDocument/2006/relationships/image" Target="../media/image72.png"/><Relationship Id="rId14" Type="http://schemas.openxmlformats.org/officeDocument/2006/relationships/image" Target="../media/image73.png"/><Relationship Id="rId15" Type="http://schemas.openxmlformats.org/officeDocument/2006/relationships/image" Target="../media/image74.png"/><Relationship Id="rId16" Type="http://schemas.openxmlformats.org/officeDocument/2006/relationships/image" Target="../media/image75.png"/><Relationship Id="rId17" Type="http://schemas.openxmlformats.org/officeDocument/2006/relationships/image" Target="../media/image76.png"/><Relationship Id="rId18" Type="http://schemas.openxmlformats.org/officeDocument/2006/relationships/image" Target="../media/image77.png"/><Relationship Id="rId1" Type="http://schemas.openxmlformats.org/officeDocument/2006/relationships/slideLayout" Target="../slideLayouts/slideLayout2.xml"/><Relationship Id="rId2" Type="http://schemas.openxmlformats.org/officeDocument/2006/relationships/image" Target="../media/image68.png"/><Relationship Id="rId3" Type="http://schemas.openxmlformats.org/officeDocument/2006/relationships/image" Target="../media/image66.png"/><Relationship Id="rId4" Type="http://schemas.openxmlformats.org/officeDocument/2006/relationships/image" Target="../media/image69.png"/><Relationship Id="rId5" Type="http://schemas.openxmlformats.org/officeDocument/2006/relationships/image" Target="../media/image70.png"/><Relationship Id="rId6" Type="http://schemas.microsoft.com/office/2007/relationships/hdphoto" Target="../media/hdphoto34.wdp"/><Relationship Id="rId7" Type="http://schemas.openxmlformats.org/officeDocument/2006/relationships/image" Target="../media/image71.png"/><Relationship Id="rId8" Type="http://schemas.openxmlformats.org/officeDocument/2006/relationships/image" Target="../media/image2.png"/><Relationship Id="rId9" Type="http://schemas.openxmlformats.org/officeDocument/2006/relationships/image" Target="../media/image4.png"/><Relationship Id="rId10" Type="http://schemas.microsoft.com/office/2007/relationships/hdphoto" Target="../media/hdphoto32.wdp"/></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21.wdp"/><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36.xml.rels><?xml version="1.0" encoding="UTF-8" standalone="yes"?>
<Relationships xmlns="http://schemas.openxmlformats.org/package/2006/relationships"><Relationship Id="rId9" Type="http://schemas.microsoft.com/office/2007/relationships/hdphoto" Target="../media/hdphoto14.wdp"/><Relationship Id="rId20" Type="http://schemas.microsoft.com/office/2007/relationships/hdphoto" Target="../media/hdphoto38.wdp"/><Relationship Id="rId21" Type="http://schemas.openxmlformats.org/officeDocument/2006/relationships/image" Target="../media/image10.png"/><Relationship Id="rId10" Type="http://schemas.microsoft.com/office/2007/relationships/hdphoto" Target="../media/hdphoto15.wdp"/><Relationship Id="rId11" Type="http://schemas.microsoft.com/office/2007/relationships/hdphoto" Target="../media/hdphoto16.wdp"/><Relationship Id="rId12" Type="http://schemas.microsoft.com/office/2007/relationships/hdphoto" Target="../media/hdphoto17.wdp"/><Relationship Id="rId13" Type="http://schemas.microsoft.com/office/2007/relationships/hdphoto" Target="../media/hdphoto18.wdp"/><Relationship Id="rId14" Type="http://schemas.microsoft.com/office/2007/relationships/hdphoto" Target="../media/hdphoto19.wdp"/><Relationship Id="rId15" Type="http://schemas.openxmlformats.org/officeDocument/2006/relationships/image" Target="../media/image16.png"/><Relationship Id="rId16" Type="http://schemas.microsoft.com/office/2007/relationships/hdphoto" Target="../media/hdphoto20.wdp"/><Relationship Id="rId17" Type="http://schemas.openxmlformats.org/officeDocument/2006/relationships/image" Target="../media/image79.png"/><Relationship Id="rId18" Type="http://schemas.microsoft.com/office/2007/relationships/hdphoto" Target="../media/hdphoto37.wdp"/><Relationship Id="rId19" Type="http://schemas.openxmlformats.org/officeDocument/2006/relationships/image" Target="../media/image80.png"/><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4.png"/><Relationship Id="rId4" Type="http://schemas.microsoft.com/office/2007/relationships/hdphoto" Target="../media/hdphoto35.wdp"/><Relationship Id="rId5" Type="http://schemas.openxmlformats.org/officeDocument/2006/relationships/image" Target="../media/image5.png"/><Relationship Id="rId6" Type="http://schemas.microsoft.com/office/2007/relationships/hdphoto" Target="../media/hdphoto36.wdp"/><Relationship Id="rId7" Type="http://schemas.openxmlformats.org/officeDocument/2006/relationships/image" Target="../media/image3.png"/><Relationship Id="rId8"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1" Type="http://schemas.microsoft.com/office/2007/relationships/hdphoto" Target="../media/hdphoto6.wdp"/><Relationship Id="rId12" Type="http://schemas.openxmlformats.org/officeDocument/2006/relationships/image" Target="../media/image5.png"/><Relationship Id="rId13" Type="http://schemas.microsoft.com/office/2007/relationships/hdphoto" Target="../media/hdphoto39.wdp"/><Relationship Id="rId1" Type="http://schemas.openxmlformats.org/officeDocument/2006/relationships/slideLayout" Target="../slideLayouts/slideLayout2.xml"/><Relationship Id="rId2" Type="http://schemas.openxmlformats.org/officeDocument/2006/relationships/hyperlink" Target="http://todo-ran.com/t/kiji/19258" TargetMode="External"/><Relationship Id="rId3" Type="http://schemas.openxmlformats.org/officeDocument/2006/relationships/hyperlink" Target="http://www.niye.go.jp/kanri/upload/editor/59/File/10tyukanhokoku.press.pdf" TargetMode="External"/><Relationship Id="rId4" Type="http://schemas.openxmlformats.org/officeDocument/2006/relationships/hyperlink" Target="http://db-event.jpn.org/deim2016/papers/113.pdf" TargetMode="External"/><Relationship Id="rId5" Type="http://schemas.openxmlformats.org/officeDocument/2006/relationships/hyperlink" Target="http://library.jsce.or.jp/jsce/open/00039/201211_no46/pdf/176.pdf" TargetMode="External"/><Relationship Id="rId6" Type="http://schemas.openxmlformats.org/officeDocument/2006/relationships/hyperlink" Target="http://www5.cao.go.jp/seikatsu/whitepaper/h19/10_pdf/03_youshi/pdf/07sh_yo002_1.pdf(" TargetMode="External"/><Relationship Id="rId7" Type="http://schemas.openxmlformats.org/officeDocument/2006/relationships/hyperlink" Target="http://www.soumu.go.jp/johotsusintokei/whitepaper/ja/h23/html/nc2323c0.html" TargetMode="External"/><Relationship Id="rId8" Type="http://schemas.openxmlformats.org/officeDocument/2006/relationships/hyperlink" Target="http://www.corabono.com" TargetMode="External"/><Relationship Id="rId9" Type="http://schemas.openxmlformats.org/officeDocument/2006/relationships/image" Target="../media/image2.png"/><Relationship Id="rId10"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7.png"/><Relationship Id="rId5" Type="http://schemas.microsoft.com/office/2007/relationships/hdphoto" Target="../media/hdphoto3.wdp"/><Relationship Id="rId6" Type="http://schemas.openxmlformats.org/officeDocument/2006/relationships/image" Target="../media/image9.png"/><Relationship Id="rId7"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1" Type="http://schemas.openxmlformats.org/officeDocument/2006/relationships/image" Target="../media/image8.png"/><Relationship Id="rId12" Type="http://schemas.microsoft.com/office/2007/relationships/hdphoto" Target="../media/hdphoto4.wdp"/><Relationship Id="rId13" Type="http://schemas.openxmlformats.org/officeDocument/2006/relationships/image" Target="../media/image9.png"/><Relationship Id="rId14" Type="http://schemas.microsoft.com/office/2007/relationships/hdphoto" Target="../media/hdphoto5.wdp"/><Relationship Id="rId15" Type="http://schemas.openxmlformats.org/officeDocument/2006/relationships/image" Target="../media/image10.png"/><Relationship Id="rId16"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2.png"/><Relationship Id="rId6" Type="http://schemas.openxmlformats.org/officeDocument/2006/relationships/image" Target="../media/image5.png"/><Relationship Id="rId7" Type="http://schemas.microsoft.com/office/2007/relationships/hdphoto" Target="../media/hdphoto2.wdp"/><Relationship Id="rId8" Type="http://schemas.openxmlformats.org/officeDocument/2006/relationships/image" Target="../media/image6.png"/><Relationship Id="rId9" Type="http://schemas.openxmlformats.org/officeDocument/2006/relationships/image" Target="../media/image7.png"/><Relationship Id="rId10" Type="http://schemas.microsoft.com/office/2007/relationships/hdphoto" Target="../media/hdphoto3.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32.wdp"/><Relationship Id="rId5" Type="http://schemas.openxmlformats.org/officeDocument/2006/relationships/image" Target="../media/image5.png"/><Relationship Id="rId6" Type="http://schemas.microsoft.com/office/2007/relationships/hdphoto" Target="../media/hdphoto33.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2.wdp"/><Relationship Id="rId5" Type="http://schemas.openxmlformats.org/officeDocument/2006/relationships/image" Target="../media/image2.png"/><Relationship Id="rId6" Type="http://schemas.openxmlformats.org/officeDocument/2006/relationships/image" Target="../media/image5.png"/><Relationship Id="rId7" Type="http://schemas.microsoft.com/office/2007/relationships/hdphoto" Target="../media/hdphoto13.wdp"/><Relationship Id="rId8" Type="http://schemas.openxmlformats.org/officeDocument/2006/relationships/image" Target="../media/image81.png"/><Relationship Id="rId9" Type="http://schemas.openxmlformats.org/officeDocument/2006/relationships/image" Target="../media/image82.png"/><Relationship Id="rId10"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microsoft.com/office/2007/relationships/hdphoto" Target="../media/hdphoto40.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41.wdp"/><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41.wdp"/><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42.wdp"/><Relationship Id="rId5" Type="http://schemas.openxmlformats.org/officeDocument/2006/relationships/image" Target="../media/image5.png"/><Relationship Id="rId6" Type="http://schemas.microsoft.com/office/2007/relationships/hdphoto" Target="../media/hdphoto11.wdp"/><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43.wdp"/><Relationship Id="rId5" Type="http://schemas.openxmlformats.org/officeDocument/2006/relationships/image" Target="../media/image5.png"/><Relationship Id="rId6" Type="http://schemas.microsoft.com/office/2007/relationships/hdphoto" Target="../media/hdphoto44.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45.wdp"/><Relationship Id="rId5" Type="http://schemas.openxmlformats.org/officeDocument/2006/relationships/image" Target="../media/image5.png"/><Relationship Id="rId6" Type="http://schemas.microsoft.com/office/2007/relationships/hdphoto" Target="../media/hdphoto46.wdp"/><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47.wdp"/><Relationship Id="rId5" Type="http://schemas.openxmlformats.org/officeDocument/2006/relationships/image" Target="../media/image5.png"/><Relationship Id="rId6" Type="http://schemas.microsoft.com/office/2007/relationships/hdphoto" Target="../media/hdphoto48.wdp"/><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7.wdp"/><Relationship Id="rId7" Type="http://schemas.openxmlformats.org/officeDocument/2006/relationships/image" Target="../media/image11.emf"/><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35.wdp"/><Relationship Id="rId5" Type="http://schemas.openxmlformats.org/officeDocument/2006/relationships/image" Target="../media/image5.png"/><Relationship Id="rId6" Type="http://schemas.microsoft.com/office/2007/relationships/hdphoto" Target="../media/hdphoto36.wdp"/><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6.wdp"/><Relationship Id="rId5" Type="http://schemas.openxmlformats.org/officeDocument/2006/relationships/image" Target="../media/image5.png"/><Relationship Id="rId6" Type="http://schemas.microsoft.com/office/2007/relationships/hdphoto" Target="../media/hdphoto39.wdp"/><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32.wdp"/><Relationship Id="rId5" Type="http://schemas.openxmlformats.org/officeDocument/2006/relationships/image" Target="../media/image5.png"/><Relationship Id="rId6" Type="http://schemas.microsoft.com/office/2007/relationships/hdphoto" Target="../media/hdphoto33.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7" Type="http://schemas.openxmlformats.org/officeDocument/2006/relationships/image" Target="../media/image84.png"/><Relationship Id="rId8" Type="http://schemas.openxmlformats.org/officeDocument/2006/relationships/image" Target="../media/image85.png"/><Relationship Id="rId1" Type="http://schemas.openxmlformats.org/officeDocument/2006/relationships/slideLayout" Target="../slideLayouts/slideLayout6.xml"/><Relationship Id="rId2" Type="http://schemas.openxmlformats.org/officeDocument/2006/relationships/diagramData" Target="../diagrams/data4.xml"/></Relationships>
</file>

<file path=ppt/slides/_rels/slide55.xml.rels><?xml version="1.0" encoding="UTF-8" standalone="yes"?>
<Relationships xmlns="http://schemas.openxmlformats.org/package/2006/relationships"><Relationship Id="rId11" Type="http://schemas.microsoft.com/office/2007/relationships/diagramDrawing" Target="../diagrams/drawing5.xml"/><Relationship Id="rId12" Type="http://schemas.openxmlformats.org/officeDocument/2006/relationships/image" Target="../media/image86.png"/><Relationship Id="rId13" Type="http://schemas.openxmlformats.org/officeDocument/2006/relationships/image" Target="../media/image87.png"/><Relationship Id="rId14" Type="http://schemas.openxmlformats.org/officeDocument/2006/relationships/image" Target="../media/image88.png"/><Relationship Id="rId15" Type="http://schemas.openxmlformats.org/officeDocument/2006/relationships/comments" Target="../comments/comment8.xml"/><Relationship Id="rId1" Type="http://schemas.openxmlformats.org/officeDocument/2006/relationships/slideLayout" Target="../slideLayouts/slideLayout2.xml"/><Relationship Id="rId2" Type="http://schemas.openxmlformats.org/officeDocument/2006/relationships/image" Target="../media/image4.png"/><Relationship Id="rId3" Type="http://schemas.microsoft.com/office/2007/relationships/hdphoto" Target="../media/hdphoto32.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49.wdp"/><Relationship Id="rId7" Type="http://schemas.openxmlformats.org/officeDocument/2006/relationships/diagramData" Target="../diagrams/data5.xml"/><Relationship Id="rId8" Type="http://schemas.openxmlformats.org/officeDocument/2006/relationships/diagramLayout" Target="../diagrams/layout5.xml"/><Relationship Id="rId9" Type="http://schemas.openxmlformats.org/officeDocument/2006/relationships/diagramQuickStyle" Target="../diagrams/quickStyle5.xml"/><Relationship Id="rId10" Type="http://schemas.openxmlformats.org/officeDocument/2006/relationships/diagramColors" Target="../diagrams/colors5.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9.wdp"/><Relationship Id="rId7" Type="http://schemas.openxmlformats.org/officeDocument/2006/relationships/chart" Target="../charts/chart1.xml"/><Relationship Id="rId8" Type="http://schemas.openxmlformats.org/officeDocument/2006/relationships/chart" Target="../charts/chart2.xml"/><Relationship Id="rId9"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microsoft.com/office/2007/relationships/hdphoto" Target="../media/hdphoto10.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11.wdp"/><Relationship Id="rId7" Type="http://schemas.openxmlformats.org/officeDocument/2006/relationships/chart" Target="../charts/chart3.xml"/><Relationship Id="rId8" Type="http://schemas.openxmlformats.org/officeDocument/2006/relationships/comments" Target="../comments/comment2.xml"/><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4.png"/><Relationship Id="rId5" Type="http://schemas.microsoft.com/office/2007/relationships/hdphoto" Target="../media/hdphoto12.wdp"/><Relationship Id="rId6" Type="http://schemas.openxmlformats.org/officeDocument/2006/relationships/image" Target="../media/image2.png"/><Relationship Id="rId7" Type="http://schemas.openxmlformats.org/officeDocument/2006/relationships/image" Target="../media/image5.png"/><Relationship Id="rId8" Type="http://schemas.microsoft.com/office/2007/relationships/hdphoto" Target="../media/hdphoto13.wdp"/><Relationship Id="rId9" Type="http://schemas.openxmlformats.org/officeDocument/2006/relationships/image" Target="../media/image12.png"/><Relationship Id="rId10" Type="http://schemas.openxmlformats.org/officeDocument/2006/relationships/image" Target="../media/image14.png"/><Relationship Id="rId11" Type="http://schemas.openxmlformats.org/officeDocument/2006/relationships/comments" Target="../comments/comment3.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3" Type="http://schemas.microsoft.com/office/2007/relationships/hdphoto" Target="../media/hdphoto12.wdp"/><Relationship Id="rId4" Type="http://schemas.openxmlformats.org/officeDocument/2006/relationships/image" Target="../media/image2.png"/><Relationship Id="rId5" Type="http://schemas.openxmlformats.org/officeDocument/2006/relationships/image" Target="../media/image5.png"/><Relationship Id="rId6" Type="http://schemas.microsoft.com/office/2007/relationships/hdphoto" Target="../media/hdphoto13.wdp"/><Relationship Id="rId7" Type="http://schemas.openxmlformats.org/officeDocument/2006/relationships/chart" Target="../charts/chart4.xml"/><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2"/>
          <a:srcRect l="26048"/>
          <a:stretch/>
        </p:blipFill>
        <p:spPr>
          <a:xfrm>
            <a:off x="1001071" y="884709"/>
            <a:ext cx="8906770" cy="6073560"/>
          </a:xfrm>
          <a:prstGeom prst="rect">
            <a:avLst/>
          </a:prstGeom>
        </p:spPr>
      </p:pic>
      <p:pic>
        <p:nvPicPr>
          <p:cNvPr id="6" name="図 5"/>
          <p:cNvPicPr>
            <a:picLocks noChangeAspect="1"/>
          </p:cNvPicPr>
          <p:nvPr/>
        </p:nvPicPr>
        <p:blipFill>
          <a:blip r:embed="rId3"/>
          <a:stretch>
            <a:fillRect/>
          </a:stretch>
        </p:blipFill>
        <p:spPr>
          <a:xfrm rot="19462824">
            <a:off x="2879345" y="1042101"/>
            <a:ext cx="2577346" cy="2877045"/>
          </a:xfrm>
          <a:prstGeom prst="rect">
            <a:avLst/>
          </a:prstGeom>
          <a:effectLst/>
        </p:spPr>
      </p:pic>
      <p:pic>
        <p:nvPicPr>
          <p:cNvPr id="9" name="図 8" descr="土浦だお"/>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58753" y="1774633"/>
            <a:ext cx="3031878" cy="5024877"/>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sp>
        <p:nvSpPr>
          <p:cNvPr id="18" name="フリーフォーム 17"/>
          <p:cNvSpPr/>
          <p:nvPr/>
        </p:nvSpPr>
        <p:spPr>
          <a:xfrm>
            <a:off x="2009041" y="3347800"/>
            <a:ext cx="325488" cy="1375090"/>
          </a:xfrm>
          <a:custGeom>
            <a:avLst/>
            <a:gdLst>
              <a:gd name="connsiteX0" fmla="*/ 91535 w 325488"/>
              <a:gd name="connsiteY0" fmla="*/ 1281145 h 1394513"/>
              <a:gd name="connsiteX1" fmla="*/ 7981 w 325488"/>
              <a:gd name="connsiteY1" fmla="*/ 1281145 h 1394513"/>
              <a:gd name="connsiteX2" fmla="*/ 267000 w 325488"/>
              <a:gd name="connsiteY2" fmla="*/ 102981 h 1394513"/>
              <a:gd name="connsiteX3" fmla="*/ 325488 w 325488"/>
              <a:gd name="connsiteY3" fmla="*/ 136404 h 1394513"/>
            </a:gdLst>
            <a:ahLst/>
            <a:cxnLst>
              <a:cxn ang="0">
                <a:pos x="connsiteX0" y="connsiteY0"/>
              </a:cxn>
              <a:cxn ang="0">
                <a:pos x="connsiteX1" y="connsiteY1"/>
              </a:cxn>
              <a:cxn ang="0">
                <a:pos x="connsiteX2" y="connsiteY2"/>
              </a:cxn>
              <a:cxn ang="0">
                <a:pos x="connsiteX3" y="connsiteY3"/>
              </a:cxn>
            </a:cxnLst>
            <a:rect l="l" t="t" r="r" b="b"/>
            <a:pathLst>
              <a:path w="325488" h="1394513">
                <a:moveTo>
                  <a:pt x="91535" y="1281145"/>
                </a:moveTo>
                <a:cubicBezTo>
                  <a:pt x="35136" y="1379325"/>
                  <a:pt x="-21263" y="1477506"/>
                  <a:pt x="7981" y="1281145"/>
                </a:cubicBezTo>
                <a:cubicBezTo>
                  <a:pt x="37225" y="1084784"/>
                  <a:pt x="214082" y="293771"/>
                  <a:pt x="267000" y="102981"/>
                </a:cubicBezTo>
                <a:cubicBezTo>
                  <a:pt x="319918" y="-87809"/>
                  <a:pt x="322703" y="24297"/>
                  <a:pt x="325488" y="136404"/>
                </a:cubicBezTo>
              </a:path>
            </a:pathLst>
          </a:custGeom>
          <a:ln w="76200" cmpd="sng">
            <a:solidFill>
              <a:srgbClr val="C81E1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pic>
        <p:nvPicPr>
          <p:cNvPr id="22" name="図 21"/>
          <p:cNvPicPr>
            <a:picLocks noChangeAspect="1"/>
          </p:cNvPicPr>
          <p:nvPr/>
        </p:nvPicPr>
        <p:blipFill>
          <a:blip r:embed="rId3">
            <a:lum bright="70000" contrast="-70000"/>
          </a:blip>
          <a:stretch>
            <a:fillRect/>
          </a:stretch>
        </p:blipFill>
        <p:spPr>
          <a:xfrm rot="423502">
            <a:off x="4799493" y="3553248"/>
            <a:ext cx="1098755" cy="1125977"/>
          </a:xfrm>
          <a:prstGeom prst="rect">
            <a:avLst/>
          </a:prstGeom>
          <a:effectLst/>
        </p:spPr>
      </p:pic>
      <p:pic>
        <p:nvPicPr>
          <p:cNvPr id="25" name="図 24"/>
          <p:cNvPicPr>
            <a:picLocks noChangeAspect="1"/>
          </p:cNvPicPr>
          <p:nvPr/>
        </p:nvPicPr>
        <p:blipFill>
          <a:blip r:embed="rId3"/>
          <a:stretch>
            <a:fillRect/>
          </a:stretch>
        </p:blipFill>
        <p:spPr>
          <a:xfrm rot="1208315">
            <a:off x="6610082" y="384957"/>
            <a:ext cx="858735" cy="880010"/>
          </a:xfrm>
          <a:prstGeom prst="rect">
            <a:avLst/>
          </a:prstGeom>
          <a:noFill/>
          <a:ln>
            <a:noFill/>
          </a:ln>
        </p:spPr>
      </p:pic>
      <p:pic>
        <p:nvPicPr>
          <p:cNvPr id="27" name="図 26"/>
          <p:cNvPicPr>
            <a:picLocks noChangeAspect="1"/>
          </p:cNvPicPr>
          <p:nvPr/>
        </p:nvPicPr>
        <p:blipFill>
          <a:blip r:embed="rId3"/>
          <a:stretch>
            <a:fillRect/>
          </a:stretch>
        </p:blipFill>
        <p:spPr>
          <a:xfrm rot="1172802">
            <a:off x="479392" y="69637"/>
            <a:ext cx="1704001" cy="1746219"/>
          </a:xfrm>
          <a:prstGeom prst="rect">
            <a:avLst/>
          </a:prstGeom>
          <a:noFill/>
          <a:ln>
            <a:noFill/>
          </a:ln>
        </p:spPr>
      </p:pic>
      <p:pic>
        <p:nvPicPr>
          <p:cNvPr id="29" name="図 28"/>
          <p:cNvPicPr>
            <a:picLocks noChangeAspect="1"/>
          </p:cNvPicPr>
          <p:nvPr/>
        </p:nvPicPr>
        <p:blipFill>
          <a:blip r:embed="rId3">
            <a:lum bright="70000" contrast="-70000"/>
          </a:blip>
          <a:stretch>
            <a:fillRect/>
          </a:stretch>
        </p:blipFill>
        <p:spPr>
          <a:xfrm rot="18828590">
            <a:off x="7987614" y="1241824"/>
            <a:ext cx="620296" cy="572565"/>
          </a:xfrm>
          <a:prstGeom prst="rect">
            <a:avLst/>
          </a:prstGeom>
          <a:effectLst/>
        </p:spPr>
      </p:pic>
      <p:pic>
        <p:nvPicPr>
          <p:cNvPr id="28" name="図 27"/>
          <p:cNvPicPr>
            <a:picLocks noChangeAspect="1"/>
          </p:cNvPicPr>
          <p:nvPr/>
        </p:nvPicPr>
        <p:blipFill>
          <a:blip r:embed="rId3">
            <a:lum bright="70000" contrast="-70000"/>
          </a:blip>
          <a:stretch>
            <a:fillRect/>
          </a:stretch>
        </p:blipFill>
        <p:spPr>
          <a:xfrm rot="19710220">
            <a:off x="2044456" y="1253257"/>
            <a:ext cx="642530" cy="658449"/>
          </a:xfrm>
          <a:prstGeom prst="rect">
            <a:avLst/>
          </a:prstGeom>
          <a:effectLst/>
        </p:spPr>
      </p:pic>
      <p:pic>
        <p:nvPicPr>
          <p:cNvPr id="30" name="図 29"/>
          <p:cNvPicPr>
            <a:picLocks noChangeAspect="1"/>
          </p:cNvPicPr>
          <p:nvPr/>
        </p:nvPicPr>
        <p:blipFill>
          <a:blip r:embed="rId3">
            <a:lum bright="70000" contrast="-70000"/>
          </a:blip>
          <a:stretch>
            <a:fillRect/>
          </a:stretch>
        </p:blipFill>
        <p:spPr>
          <a:xfrm rot="1365378">
            <a:off x="4305834" y="152144"/>
            <a:ext cx="1429710" cy="1465131"/>
          </a:xfrm>
          <a:prstGeom prst="rect">
            <a:avLst/>
          </a:prstGeom>
          <a:effectLst/>
        </p:spPr>
      </p:pic>
      <p:pic>
        <p:nvPicPr>
          <p:cNvPr id="31" name="図 30"/>
          <p:cNvPicPr>
            <a:picLocks noChangeAspect="1"/>
          </p:cNvPicPr>
          <p:nvPr/>
        </p:nvPicPr>
        <p:blipFill>
          <a:blip r:embed="rId3">
            <a:lum bright="70000" contrast="-70000"/>
          </a:blip>
          <a:stretch>
            <a:fillRect/>
          </a:stretch>
        </p:blipFill>
        <p:spPr>
          <a:xfrm rot="21040732">
            <a:off x="3480882" y="4516612"/>
            <a:ext cx="607967" cy="623030"/>
          </a:xfrm>
          <a:prstGeom prst="rect">
            <a:avLst/>
          </a:prstGeom>
          <a:effectLst/>
        </p:spPr>
      </p:pic>
      <p:pic>
        <p:nvPicPr>
          <p:cNvPr id="32" name="図 31"/>
          <p:cNvPicPr>
            <a:picLocks noChangeAspect="1"/>
          </p:cNvPicPr>
          <p:nvPr/>
        </p:nvPicPr>
        <p:blipFill>
          <a:blip r:embed="rId3">
            <a:lum bright="70000" contrast="-70000"/>
          </a:blip>
          <a:stretch>
            <a:fillRect/>
          </a:stretch>
        </p:blipFill>
        <p:spPr>
          <a:xfrm rot="21315615">
            <a:off x="6905558" y="4061521"/>
            <a:ext cx="661619" cy="678010"/>
          </a:xfrm>
          <a:prstGeom prst="rect">
            <a:avLst/>
          </a:prstGeom>
          <a:effectLst/>
        </p:spPr>
      </p:pic>
      <p:pic>
        <p:nvPicPr>
          <p:cNvPr id="38" name="図 37"/>
          <p:cNvPicPr>
            <a:picLocks noChangeAspect="1"/>
          </p:cNvPicPr>
          <p:nvPr/>
        </p:nvPicPr>
        <p:blipFill>
          <a:blip r:embed="rId3">
            <a:lum bright="70000" contrast="-70000"/>
          </a:blip>
          <a:stretch>
            <a:fillRect/>
          </a:stretch>
        </p:blipFill>
        <p:spPr>
          <a:xfrm rot="20759044">
            <a:off x="4386101" y="5597865"/>
            <a:ext cx="1060356" cy="1086625"/>
          </a:xfrm>
          <a:prstGeom prst="rect">
            <a:avLst/>
          </a:prstGeom>
          <a:effectLst/>
        </p:spPr>
      </p:pic>
      <p:sp>
        <p:nvSpPr>
          <p:cNvPr id="19" name="テキスト ボックス 18"/>
          <p:cNvSpPr txBox="1"/>
          <p:nvPr/>
        </p:nvSpPr>
        <p:spPr>
          <a:xfrm>
            <a:off x="552814" y="1904113"/>
            <a:ext cx="8987737" cy="1938992"/>
          </a:xfrm>
          <a:prstGeom prst="rect">
            <a:avLst/>
          </a:prstGeom>
          <a:noFill/>
          <a:ln>
            <a:noFill/>
          </a:ln>
        </p:spPr>
        <p:txBody>
          <a:bodyPr wrap="square" rtlCol="0">
            <a:spAutoFit/>
          </a:bodyPr>
          <a:lstStyle/>
          <a:p>
            <a:r>
              <a:rPr lang="ja-JP" altLang="en-US" sz="4800" b="1" dirty="0" smtClean="0">
                <a:ln w="12700" cmpd="sng">
                  <a:noFill/>
                </a:ln>
                <a:latin typeface="ヒラギノ丸ゴ Pro W4"/>
                <a:ea typeface="ヒラギノ丸ゴ Pro W4"/>
                <a:cs typeface="ヒラギノ丸ゴ Pro W4"/>
              </a:rPr>
              <a:t>つちうら　</a:t>
            </a:r>
            <a:r>
              <a:rPr lang="ja-JP" altLang="en-US" sz="7200" b="1" dirty="0" smtClean="0">
                <a:ln w="12700" cmpd="sng">
                  <a:noFill/>
                </a:ln>
                <a:solidFill>
                  <a:schemeClr val="bg1"/>
                </a:solidFill>
                <a:latin typeface="ヒラギノ丸ゴ Pro W4"/>
                <a:ea typeface="ヒラギノ丸ゴ Pro W4"/>
                <a:cs typeface="ヒラギノ丸ゴ Pro W4"/>
              </a:rPr>
              <a:t>恋</a:t>
            </a:r>
            <a:r>
              <a:rPr lang="ja-JP" altLang="en-US" sz="4800" b="1" dirty="0" smtClean="0">
                <a:ln w="12700" cmpd="sng">
                  <a:noFill/>
                </a:ln>
                <a:latin typeface="ヒラギノ丸ゴ Pro W4"/>
                <a:ea typeface="ヒラギノ丸ゴ Pro W4"/>
                <a:cs typeface="ヒラギノ丸ゴ Pro W4"/>
              </a:rPr>
              <a:t>　物語</a:t>
            </a:r>
            <a:endParaRPr lang="en-US" altLang="ja-JP" sz="4800" b="1" dirty="0" smtClean="0">
              <a:ln w="12700" cmpd="sng">
                <a:noFill/>
              </a:ln>
              <a:latin typeface="ヒラギノ丸ゴ Pro W4"/>
              <a:ea typeface="ヒラギノ丸ゴ Pro W4"/>
              <a:cs typeface="ヒラギノ丸ゴ Pro W4"/>
            </a:endParaRPr>
          </a:p>
          <a:p>
            <a:r>
              <a:rPr lang="ja-JP" altLang="ja-JP" sz="4800" b="1" dirty="0">
                <a:ln w="12700" cmpd="sng">
                  <a:solidFill>
                    <a:schemeClr val="bg1"/>
                  </a:solidFill>
                </a:ln>
                <a:latin typeface="ヒラギノ丸ゴ Pro W4"/>
                <a:ea typeface="ヒラギノ丸ゴ Pro W4"/>
                <a:cs typeface="ヒラギノ丸ゴ Pro W4"/>
              </a:rPr>
              <a:t>　</a:t>
            </a:r>
            <a:r>
              <a:rPr lang="ja-JP" altLang="en-US" sz="4800" b="1" dirty="0" smtClean="0">
                <a:ln w="12700" cmpd="sng">
                  <a:solidFill>
                    <a:schemeClr val="bg1"/>
                  </a:solidFill>
                </a:ln>
                <a:latin typeface="ヒラギノ丸ゴ Pro W4"/>
                <a:ea typeface="ヒラギノ丸ゴ Pro W4"/>
                <a:cs typeface="ヒラギノ丸ゴ Pro W4"/>
              </a:rPr>
              <a:t>　　</a:t>
            </a:r>
            <a:r>
              <a:rPr lang="ja-JP" altLang="en-US" sz="4800" b="1" dirty="0">
                <a:ln w="12700" cmpd="sng">
                  <a:solidFill>
                    <a:schemeClr val="bg1"/>
                  </a:solidFill>
                </a:ln>
                <a:latin typeface="ヒラギノ丸ゴ Pro W4"/>
                <a:ea typeface="ヒラギノ丸ゴ Pro W4"/>
                <a:cs typeface="ヒラギノ丸ゴ Pro W4"/>
              </a:rPr>
              <a:t>　</a:t>
            </a:r>
            <a:r>
              <a:rPr lang="en-US" altLang="ja-JP" sz="4800" b="1" dirty="0" smtClean="0">
                <a:ln w="12700" cmpd="sng">
                  <a:solidFill>
                    <a:schemeClr val="bg1"/>
                  </a:solidFill>
                </a:ln>
                <a:latin typeface="ヒラギノ丸ゴ Pro W4"/>
                <a:ea typeface="ヒラギノ丸ゴ Pro W4"/>
                <a:cs typeface="ヒラギノ丸ゴ Pro W4"/>
              </a:rPr>
              <a:t>		</a:t>
            </a:r>
            <a:r>
              <a:rPr lang="ja-JP" altLang="en-US" sz="4800" b="1" dirty="0" smtClean="0">
                <a:ln w="12700" cmpd="sng">
                  <a:solidFill>
                    <a:schemeClr val="bg1"/>
                  </a:solidFill>
                </a:ln>
                <a:latin typeface="ヒラギノ丸ゴ Pro W4"/>
                <a:ea typeface="ヒラギノ丸ゴ Pro W4"/>
                <a:cs typeface="ヒラギノ丸ゴ Pro W4"/>
              </a:rPr>
              <a:t>　</a:t>
            </a:r>
            <a:r>
              <a:rPr lang="en-US" altLang="ja-JP" sz="3600" b="1" dirty="0" smtClean="0">
                <a:ln w="12700" cmpd="sng">
                  <a:solidFill>
                    <a:schemeClr val="bg1"/>
                  </a:solidFill>
                </a:ln>
                <a:latin typeface="ヒラギノ丸ゴ Pro W4"/>
                <a:ea typeface="ヒラギノ丸ゴ Pro W4"/>
                <a:cs typeface="ヒラギノ丸ゴ Pro W4"/>
              </a:rPr>
              <a:t>〜</a:t>
            </a:r>
            <a:r>
              <a:rPr lang="ja-JP" altLang="en-US" sz="3600" b="1" dirty="0" smtClean="0">
                <a:ln w="12700" cmpd="sng">
                  <a:solidFill>
                    <a:schemeClr val="bg1"/>
                  </a:solidFill>
                </a:ln>
                <a:latin typeface="ヒラギノ丸ゴ Pro W4"/>
                <a:ea typeface="ヒラギノ丸ゴ Pro W4"/>
                <a:cs typeface="ヒラギノ丸ゴ Pro W4"/>
              </a:rPr>
              <a:t>寄り添いあうまち</a:t>
            </a:r>
            <a:r>
              <a:rPr lang="en-US" altLang="ja-JP" sz="3600" b="1" dirty="0" smtClean="0">
                <a:ln w="12700" cmpd="sng">
                  <a:solidFill>
                    <a:schemeClr val="bg1"/>
                  </a:solidFill>
                </a:ln>
                <a:latin typeface="ヒラギノ丸ゴ Pro W4"/>
                <a:ea typeface="ヒラギノ丸ゴ Pro W4"/>
                <a:cs typeface="ヒラギノ丸ゴ Pro W4"/>
              </a:rPr>
              <a:t>〜</a:t>
            </a:r>
            <a:endParaRPr kumimoji="1" lang="ja-JP" altLang="en-US" sz="3600" b="1" dirty="0">
              <a:ln w="12700" cmpd="sng">
                <a:solidFill>
                  <a:schemeClr val="bg1"/>
                </a:solidFill>
              </a:ln>
              <a:latin typeface="ヒラギノ丸ゴ Pro W4"/>
              <a:ea typeface="ヒラギノ丸ゴ Pro W4"/>
              <a:cs typeface="ヒラギノ丸ゴ Pro W4"/>
            </a:endParaRPr>
          </a:p>
        </p:txBody>
      </p:sp>
      <p:pic>
        <p:nvPicPr>
          <p:cNvPr id="23" name="図 22"/>
          <p:cNvPicPr>
            <a:picLocks noChangeAspect="1"/>
          </p:cNvPicPr>
          <p:nvPr/>
        </p:nvPicPr>
        <p:blipFill>
          <a:blip r:embed="rId3">
            <a:biLevel thresh="25000"/>
          </a:blip>
          <a:stretch>
            <a:fillRect/>
          </a:stretch>
        </p:blipFill>
        <p:spPr>
          <a:xfrm rot="1472999">
            <a:off x="5374219" y="4324165"/>
            <a:ext cx="2947677" cy="3008013"/>
          </a:xfrm>
          <a:prstGeom prst="rect">
            <a:avLst/>
          </a:prstGeom>
          <a:noFill/>
          <a:ln>
            <a:noFill/>
          </a:ln>
          <a:effectLst>
            <a:glow rad="431800">
              <a:schemeClr val="accent2">
                <a:satMod val="175000"/>
                <a:alpha val="12000"/>
              </a:schemeClr>
            </a:glow>
          </a:effectLst>
        </p:spPr>
      </p:pic>
      <p:sp>
        <p:nvSpPr>
          <p:cNvPr id="36" name="テキスト ボックス 35"/>
          <p:cNvSpPr txBox="1"/>
          <p:nvPr/>
        </p:nvSpPr>
        <p:spPr>
          <a:xfrm>
            <a:off x="5256102" y="4877309"/>
            <a:ext cx="3462959" cy="1631216"/>
          </a:xfrm>
          <a:prstGeom prst="rect">
            <a:avLst/>
          </a:prstGeom>
          <a:noFill/>
        </p:spPr>
        <p:txBody>
          <a:bodyPr wrap="square" rtlCol="0">
            <a:spAutoFit/>
          </a:bodyPr>
          <a:lstStyle/>
          <a:p>
            <a:r>
              <a:rPr kumimoji="1" lang="ja-JP" altLang="en-US" sz="2800" dirty="0" smtClean="0"/>
              <a:t>　</a:t>
            </a:r>
            <a:r>
              <a:rPr kumimoji="1" lang="ja-JP" altLang="en-US" sz="2800" dirty="0" smtClean="0">
                <a:latin typeface="ヒラギノ丸ゴ Pro W4"/>
                <a:ea typeface="ヒラギノ丸ゴ Pro W4"/>
                <a:cs typeface="ヒラギノ丸ゴ Pro W4"/>
              </a:rPr>
              <a:t>　１班</a:t>
            </a:r>
            <a:endParaRPr kumimoji="1" lang="en-US" altLang="ja-JP" sz="2800"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メルリーニ愛乃</a:t>
            </a:r>
            <a:endParaRPr lang="en-US" altLang="ja-JP" dirty="0" smtClean="0">
              <a:latin typeface="ヒラギノ丸ゴ Pro W4"/>
              <a:ea typeface="ヒラギノ丸ゴ Pro W4"/>
              <a:cs typeface="ヒラギノ丸ゴ Pro W4"/>
            </a:endParaRPr>
          </a:p>
          <a:p>
            <a:pPr algn="ctr"/>
            <a:r>
              <a:rPr kumimoji="1" lang="ja-JP" altLang="en-US" dirty="0" smtClean="0">
                <a:latin typeface="ヒラギノ丸ゴ Pro W4"/>
                <a:ea typeface="ヒラギノ丸ゴ Pro W4"/>
                <a:cs typeface="ヒラギノ丸ゴ Pro W4"/>
              </a:rPr>
              <a:t>江端杏奈</a:t>
            </a:r>
            <a:endParaRPr kumimoji="1" lang="en-US" altLang="ja-JP"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芦田佳樹　</a:t>
            </a:r>
            <a:endParaRPr lang="en-US" altLang="ja-JP"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高木力貴也</a:t>
            </a:r>
            <a:endParaRPr kumimoji="1" lang="ja-JP" altLang="en-US" dirty="0">
              <a:latin typeface="ヒラギノ丸ゴ Pro W4"/>
              <a:ea typeface="ヒラギノ丸ゴ Pro W4"/>
              <a:cs typeface="ヒラギノ丸ゴ Pro W4"/>
            </a:endParaRPr>
          </a:p>
        </p:txBody>
      </p:sp>
    </p:spTree>
    <p:extLst>
      <p:ext uri="{BB962C8B-B14F-4D97-AF65-F5344CB8AC3E}">
        <p14:creationId xmlns:p14="http://schemas.microsoft.com/office/powerpoint/2010/main" val="278674857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1" y="5754592"/>
            <a:ext cx="9209497" cy="1146502"/>
          </a:xfrm>
          <a:prstGeom prst="rect">
            <a:avLst/>
          </a:prstGeom>
          <a:solidFill>
            <a:srgbClr val="F4D8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地域</a:t>
            </a:r>
            <a:r>
              <a:rPr lang="en-US" altLang="ja-JP" sz="2400" dirty="0" smtClean="0">
                <a:solidFill>
                  <a:schemeClr val="tx1"/>
                </a:solidFill>
              </a:rPr>
              <a:t>SNS</a:t>
            </a:r>
            <a:r>
              <a:rPr lang="ja-JP" altLang="en-US" sz="2400" dirty="0" smtClean="0">
                <a:solidFill>
                  <a:schemeClr val="tx1"/>
                </a:solidFill>
              </a:rPr>
              <a:t>等を利用した</a:t>
            </a:r>
            <a:r>
              <a:rPr lang="ja-JP" altLang="en-US" sz="2800" dirty="0" smtClean="0">
                <a:solidFill>
                  <a:srgbClr val="FF0000"/>
                </a:solidFill>
              </a:rPr>
              <a:t>地域コミュニティの再構築</a:t>
            </a:r>
            <a:endParaRPr lang="en-US" altLang="ja-JP" sz="2800" dirty="0" smtClean="0">
              <a:solidFill>
                <a:srgbClr val="FF0000"/>
              </a:solidFill>
            </a:endParaRPr>
          </a:p>
          <a:p>
            <a:pPr algn="ctr"/>
            <a:r>
              <a:rPr lang="ja-JP" altLang="en-US" sz="2400" dirty="0" smtClean="0">
                <a:solidFill>
                  <a:schemeClr val="tx1"/>
                </a:solidFill>
              </a:rPr>
              <a:t>を行う必要性がある</a:t>
            </a:r>
            <a:endParaRPr lang="ja-JP" altLang="en-US" sz="2400" dirty="0">
              <a:solidFill>
                <a:schemeClr val="tx1"/>
              </a:solidFill>
            </a:endParaRPr>
          </a:p>
        </p:txBody>
      </p:sp>
      <p:sp>
        <p:nvSpPr>
          <p:cNvPr id="8" name="角丸四角形 7"/>
          <p:cNvSpPr/>
          <p:nvPr/>
        </p:nvSpPr>
        <p:spPr>
          <a:xfrm>
            <a:off x="172954" y="2036277"/>
            <a:ext cx="2607418" cy="1081116"/>
          </a:xfrm>
          <a:prstGeom prst="roundRect">
            <a:avLst/>
          </a:prstGeom>
          <a:solidFill>
            <a:srgbClr val="F2DCDB"/>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000000"/>
                </a:solidFill>
              </a:rPr>
              <a:t>地域コミュニティが希薄</a:t>
            </a:r>
            <a:endParaRPr kumimoji="1" lang="ja-JP" altLang="en-US" dirty="0">
              <a:solidFill>
                <a:srgbClr val="000000"/>
              </a:solidFill>
            </a:endParaRPr>
          </a:p>
        </p:txBody>
      </p:sp>
      <p:sp>
        <p:nvSpPr>
          <p:cNvPr id="9" name="右矢印 8"/>
          <p:cNvSpPr/>
          <p:nvPr/>
        </p:nvSpPr>
        <p:spPr>
          <a:xfrm>
            <a:off x="2885324" y="2361661"/>
            <a:ext cx="493278" cy="356873"/>
          </a:xfrm>
          <a:prstGeom prst="rightArrow">
            <a:avLst/>
          </a:prstGeom>
          <a:solidFill>
            <a:srgbClr val="F2DCDB"/>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rgbClr val="000000"/>
              </a:solidFill>
            </a:endParaRPr>
          </a:p>
        </p:txBody>
      </p:sp>
      <p:sp>
        <p:nvSpPr>
          <p:cNvPr id="10" name="角丸四角形 9"/>
          <p:cNvSpPr/>
          <p:nvPr/>
        </p:nvSpPr>
        <p:spPr>
          <a:xfrm>
            <a:off x="3452069" y="2036278"/>
            <a:ext cx="2308084" cy="1081116"/>
          </a:xfrm>
          <a:prstGeom prst="roundRect">
            <a:avLst/>
          </a:prstGeom>
          <a:solidFill>
            <a:srgbClr val="F2DCDB"/>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000000"/>
                </a:solidFill>
              </a:rPr>
              <a:t>町内会・自治体への</a:t>
            </a:r>
            <a:endParaRPr kumimoji="1" lang="en-US" altLang="ja-JP" dirty="0" smtClean="0">
              <a:solidFill>
                <a:srgbClr val="000000"/>
              </a:solidFill>
            </a:endParaRPr>
          </a:p>
          <a:p>
            <a:pPr algn="ctr"/>
            <a:r>
              <a:rPr kumimoji="1" lang="ja-JP" altLang="en-US" dirty="0" smtClean="0">
                <a:solidFill>
                  <a:srgbClr val="000000"/>
                </a:solidFill>
              </a:rPr>
              <a:t>加入率の低下</a:t>
            </a:r>
            <a:endParaRPr kumimoji="1" lang="ja-JP" altLang="en-US" dirty="0">
              <a:solidFill>
                <a:srgbClr val="000000"/>
              </a:solidFill>
            </a:endParaRPr>
          </a:p>
        </p:txBody>
      </p:sp>
      <p:sp>
        <p:nvSpPr>
          <p:cNvPr id="11" name="角丸四角形 10"/>
          <p:cNvSpPr/>
          <p:nvPr/>
        </p:nvSpPr>
        <p:spPr>
          <a:xfrm>
            <a:off x="6288414" y="2036277"/>
            <a:ext cx="2749760" cy="1081116"/>
          </a:xfrm>
          <a:prstGeom prst="roundRect">
            <a:avLst/>
          </a:prstGeom>
          <a:solidFill>
            <a:srgbClr val="F2DCDB"/>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000000"/>
                </a:solidFill>
              </a:rPr>
              <a:t>地域活動に参加する機会の減少</a:t>
            </a:r>
            <a:endParaRPr kumimoji="1" lang="ja-JP" altLang="en-US" dirty="0">
              <a:solidFill>
                <a:srgbClr val="000000"/>
              </a:solidFill>
            </a:endParaRPr>
          </a:p>
        </p:txBody>
      </p:sp>
      <p:sp>
        <p:nvSpPr>
          <p:cNvPr id="12" name="右矢印 11"/>
          <p:cNvSpPr/>
          <p:nvPr/>
        </p:nvSpPr>
        <p:spPr>
          <a:xfrm>
            <a:off x="5795136" y="2382654"/>
            <a:ext cx="493278" cy="356873"/>
          </a:xfrm>
          <a:prstGeom prst="rightArrow">
            <a:avLst/>
          </a:prstGeom>
          <a:solidFill>
            <a:srgbClr val="F2DCDB"/>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rgbClr val="000000"/>
              </a:solidFill>
            </a:endParaRPr>
          </a:p>
        </p:txBody>
      </p:sp>
      <p:grpSp>
        <p:nvGrpSpPr>
          <p:cNvPr id="13" name="図形グループ 12"/>
          <p:cNvGrpSpPr/>
          <p:nvPr/>
        </p:nvGrpSpPr>
        <p:grpSpPr>
          <a:xfrm>
            <a:off x="107596" y="-81071"/>
            <a:ext cx="8942744" cy="1469647"/>
            <a:chOff x="107596" y="-81071"/>
            <a:chExt cx="8942744" cy="1469647"/>
          </a:xfrm>
        </p:grpSpPr>
        <p:pic>
          <p:nvPicPr>
            <p:cNvPr id="14" name="図 13"/>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15" name="テキスト ボックス 1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6" name="図形グループ 15"/>
            <p:cNvGrpSpPr/>
            <p:nvPr/>
          </p:nvGrpSpPr>
          <p:grpSpPr>
            <a:xfrm>
              <a:off x="215192" y="0"/>
              <a:ext cx="2341441" cy="1246985"/>
              <a:chOff x="215192" y="1199258"/>
              <a:chExt cx="2341441" cy="1246985"/>
            </a:xfrm>
          </p:grpSpPr>
          <p:pic>
            <p:nvPicPr>
              <p:cNvPr id="23" name="図 22"/>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24" name="図 23"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7" name="テキスト ボックス 1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8" name="テキスト ボックス 1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9" name="テキスト ボックス 1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22" name="テキスト ボックス 21"/>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26" name="テキスト ボックス 25"/>
          <p:cNvSpPr txBox="1"/>
          <p:nvPr/>
        </p:nvSpPr>
        <p:spPr>
          <a:xfrm>
            <a:off x="291104" y="1399072"/>
            <a:ext cx="5188439" cy="461665"/>
          </a:xfrm>
          <a:prstGeom prst="rect">
            <a:avLst/>
          </a:prstGeom>
          <a:noFill/>
        </p:spPr>
        <p:txBody>
          <a:bodyPr wrap="none" rtlCol="0">
            <a:spAutoFit/>
          </a:bodyPr>
          <a:lstStyle/>
          <a:p>
            <a:r>
              <a:rPr kumimoji="1" lang="ja-JP" altLang="en-US" sz="2400" dirty="0" smtClean="0"/>
              <a:t>地域コミュニティと地域活動との関係性</a:t>
            </a:r>
            <a:endParaRPr kumimoji="1" lang="ja-JP" altLang="en-US" sz="2400" dirty="0"/>
          </a:p>
        </p:txBody>
      </p:sp>
      <p:sp>
        <p:nvSpPr>
          <p:cNvPr id="29" name="角丸四角形 28"/>
          <p:cNvSpPr/>
          <p:nvPr/>
        </p:nvSpPr>
        <p:spPr>
          <a:xfrm>
            <a:off x="527162" y="3736671"/>
            <a:ext cx="5196995" cy="1595433"/>
          </a:xfrm>
          <a:prstGeom prst="roundRect">
            <a:avLst/>
          </a:prstGeom>
          <a:solidFill>
            <a:srgbClr val="CCC1DA"/>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altLang="ja-JP" sz="2000" dirty="0" smtClean="0">
              <a:solidFill>
                <a:schemeClr val="tx1"/>
              </a:solidFill>
            </a:endParaRPr>
          </a:p>
          <a:p>
            <a:r>
              <a:rPr lang="ja-JP" altLang="en-US" sz="2000" dirty="0" smtClean="0">
                <a:solidFill>
                  <a:schemeClr val="tx1"/>
                </a:solidFill>
              </a:rPr>
              <a:t>地域</a:t>
            </a:r>
            <a:r>
              <a:rPr lang="en-US" altLang="ja-JP" sz="2000" dirty="0">
                <a:solidFill>
                  <a:schemeClr val="tx1"/>
                </a:solidFill>
              </a:rPr>
              <a:t>SNS</a:t>
            </a:r>
            <a:r>
              <a:rPr lang="ja-JP" altLang="en-US" sz="2000" dirty="0">
                <a:solidFill>
                  <a:schemeClr val="tx1"/>
                </a:solidFill>
              </a:rPr>
              <a:t>の媒介による恊働の結果</a:t>
            </a:r>
            <a:endParaRPr lang="en-US" altLang="ja-JP" sz="2000" dirty="0">
              <a:solidFill>
                <a:schemeClr val="tx1"/>
              </a:solidFill>
            </a:endParaRPr>
          </a:p>
          <a:p>
            <a:r>
              <a:rPr lang="ja-JP" altLang="en-US" sz="2000" dirty="0">
                <a:solidFill>
                  <a:schemeClr val="tx1"/>
                </a:solidFill>
              </a:rPr>
              <a:t>地域コミュニティの問題解決</a:t>
            </a:r>
            <a:endParaRPr lang="en-US" altLang="ja-JP" sz="2000" dirty="0">
              <a:solidFill>
                <a:schemeClr val="tx1"/>
              </a:solidFill>
            </a:endParaRPr>
          </a:p>
          <a:p>
            <a:r>
              <a:rPr lang="ja-JP" altLang="en-US" sz="2000" dirty="0">
                <a:solidFill>
                  <a:schemeClr val="tx1"/>
                </a:solidFill>
              </a:rPr>
              <a:t>に効果を発揮</a:t>
            </a:r>
            <a:r>
              <a:rPr lang="ja-JP" altLang="en-US" sz="2000" dirty="0" smtClean="0">
                <a:solidFill>
                  <a:schemeClr val="tx1"/>
                </a:solidFill>
              </a:rPr>
              <a:t>した</a:t>
            </a:r>
            <a:endParaRPr lang="en-US" altLang="ja-JP" sz="2000" dirty="0" smtClean="0">
              <a:solidFill>
                <a:schemeClr val="tx1"/>
              </a:solidFill>
            </a:endParaRPr>
          </a:p>
          <a:p>
            <a:endParaRPr lang="en-US" altLang="ja-JP" sz="1600" dirty="0" smtClean="0">
              <a:solidFill>
                <a:schemeClr val="tx1"/>
              </a:solidFill>
            </a:endParaRPr>
          </a:p>
          <a:p>
            <a:r>
              <a:rPr lang="ja-JP" altLang="en-US" sz="1600" dirty="0" smtClean="0">
                <a:solidFill>
                  <a:schemeClr val="tx1"/>
                </a:solidFill>
              </a:rPr>
              <a:t>大津市</a:t>
            </a:r>
            <a:r>
              <a:rPr lang="ja-JP" altLang="en-US" sz="1600" dirty="0">
                <a:solidFill>
                  <a:schemeClr val="tx1"/>
                </a:solidFill>
              </a:rPr>
              <a:t>のおおつ</a:t>
            </a:r>
            <a:r>
              <a:rPr lang="en-US" altLang="ja-JP" sz="1600" dirty="0" smtClean="0">
                <a:solidFill>
                  <a:schemeClr val="tx1"/>
                </a:solidFill>
              </a:rPr>
              <a:t>SNS</a:t>
            </a:r>
            <a:r>
              <a:rPr lang="ja-JP" altLang="en-US" sz="1600" dirty="0" smtClean="0">
                <a:solidFill>
                  <a:schemeClr val="tx1"/>
                </a:solidFill>
              </a:rPr>
              <a:t>などの事例より</a:t>
            </a:r>
            <a:endParaRPr lang="ja-JP" altLang="en-US" sz="1600" dirty="0">
              <a:solidFill>
                <a:schemeClr val="tx1"/>
              </a:solidFill>
            </a:endParaRPr>
          </a:p>
          <a:p>
            <a:endParaRPr lang="ja-JP" altLang="en-US" dirty="0">
              <a:solidFill>
                <a:schemeClr val="tx1"/>
              </a:solidFill>
            </a:endParaRPr>
          </a:p>
        </p:txBody>
      </p:sp>
      <p:sp>
        <p:nvSpPr>
          <p:cNvPr id="30" name="左カーブ矢印 29"/>
          <p:cNvSpPr/>
          <p:nvPr/>
        </p:nvSpPr>
        <p:spPr>
          <a:xfrm>
            <a:off x="6953436" y="3390295"/>
            <a:ext cx="1201320" cy="2456127"/>
          </a:xfrm>
          <a:prstGeom prst="curvedLeftArrow">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5608866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図形グループ 63"/>
          <p:cNvGrpSpPr/>
          <p:nvPr/>
        </p:nvGrpSpPr>
        <p:grpSpPr>
          <a:xfrm>
            <a:off x="166579" y="1486388"/>
            <a:ext cx="1994608" cy="2013499"/>
            <a:chOff x="1763751" y="387439"/>
            <a:chExt cx="830226" cy="830226"/>
          </a:xfrm>
        </p:grpSpPr>
        <p:sp>
          <p:nvSpPr>
            <p:cNvPr id="65" name="円/楕円 6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教育</a:t>
              </a:r>
              <a:endParaRPr kumimoji="1" lang="ja-JP" altLang="en-US" sz="4800" kern="1200" dirty="0"/>
            </a:p>
          </p:txBody>
        </p:sp>
      </p:grpSp>
      <p:grpSp>
        <p:nvGrpSpPr>
          <p:cNvPr id="67" name="図形グループ 66"/>
          <p:cNvGrpSpPr/>
          <p:nvPr/>
        </p:nvGrpSpPr>
        <p:grpSpPr>
          <a:xfrm>
            <a:off x="458683" y="2995727"/>
            <a:ext cx="1994608" cy="2006191"/>
            <a:chOff x="3306076" y="674171"/>
            <a:chExt cx="2432172" cy="2275289"/>
          </a:xfrm>
        </p:grpSpPr>
        <p:sp>
          <p:nvSpPr>
            <p:cNvPr id="68" name="円/楕円 6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69"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800" dirty="0" smtClean="0"/>
                <a:t>環境</a:t>
              </a:r>
              <a:endParaRPr kumimoji="1" lang="ja-JP" altLang="en-US" sz="4800" kern="1200" dirty="0"/>
            </a:p>
          </p:txBody>
        </p:sp>
      </p:grpSp>
      <p:grpSp>
        <p:nvGrpSpPr>
          <p:cNvPr id="70" name="図形グループ 69"/>
          <p:cNvGrpSpPr/>
          <p:nvPr/>
        </p:nvGrpSpPr>
        <p:grpSpPr>
          <a:xfrm>
            <a:off x="835970" y="4545746"/>
            <a:ext cx="1994608" cy="2006191"/>
            <a:chOff x="3306076" y="674171"/>
            <a:chExt cx="2432172" cy="2275289"/>
          </a:xfrm>
        </p:grpSpPr>
        <p:sp>
          <p:nvSpPr>
            <p:cNvPr id="71" name="円/楕円 70"/>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72"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000" dirty="0" smtClean="0"/>
                <a:t>つながり</a:t>
              </a:r>
              <a:endParaRPr lang="en-US" altLang="ja-JP" sz="4000" dirty="0" smtClean="0"/>
            </a:p>
          </p:txBody>
        </p:sp>
      </p:grpSp>
      <p:pic>
        <p:nvPicPr>
          <p:cNvPr id="51" name="図 50" descr="土浦だお"/>
          <p:cNvPicPr>
            <a:picLocks noChangeAspect="1"/>
          </p:cNvPicPr>
          <p:nvPr/>
        </p:nvPicPr>
        <p:blipFill>
          <a:blip r:embed="rId2">
            <a:alphaModFix/>
            <a:lum bright="70000" contrast="-70000"/>
            <a:extLst>
              <a:ext uri="{28A0092B-C50C-407E-A947-70E740481C1C}">
                <a14:useLocalDpi xmlns:a14="http://schemas.microsoft.com/office/drawing/2010/main" val="0"/>
              </a:ext>
            </a:extLst>
          </a:blip>
          <a:stretch>
            <a:fillRect/>
          </a:stretch>
        </p:blipFill>
        <p:spPr>
          <a:xfrm>
            <a:off x="2816140" y="1202998"/>
            <a:ext cx="3326612" cy="5513354"/>
          </a:xfrm>
          <a:prstGeom prst="rect">
            <a:avLst/>
          </a:prstGeom>
          <a:ln>
            <a:noFill/>
          </a:ln>
          <a:effectLst>
            <a:glow rad="12700">
              <a:srgbClr val="F73F7E"/>
            </a:glow>
          </a:effectLst>
        </p:spPr>
      </p:pic>
      <p:pic>
        <p:nvPicPr>
          <p:cNvPr id="53" name="図 52"/>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Lst>
          </a:blip>
          <a:stretch>
            <a:fillRect/>
          </a:stretch>
        </p:blipFill>
        <p:spPr>
          <a:xfrm>
            <a:off x="3762312" y="1289678"/>
            <a:ext cx="927100" cy="927100"/>
          </a:xfrm>
          <a:prstGeom prst="rect">
            <a:avLst/>
          </a:prstGeom>
          <a:effectLst>
            <a:glow rad="228600">
              <a:schemeClr val="accent6">
                <a:satMod val="175000"/>
                <a:alpha val="40000"/>
              </a:schemeClr>
            </a:glow>
          </a:effectLst>
        </p:spPr>
      </p:pic>
      <p:pic>
        <p:nvPicPr>
          <p:cNvPr id="54" name="図 53"/>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Lst>
          </a:blip>
          <a:stretch>
            <a:fillRect/>
          </a:stretch>
        </p:blipFill>
        <p:spPr>
          <a:xfrm>
            <a:off x="2835212" y="1753228"/>
            <a:ext cx="927100" cy="927100"/>
          </a:xfrm>
          <a:prstGeom prst="rect">
            <a:avLst/>
          </a:prstGeom>
          <a:effectLst>
            <a:glow rad="228600">
              <a:schemeClr val="accent6">
                <a:satMod val="175000"/>
                <a:alpha val="40000"/>
              </a:schemeClr>
            </a:glow>
          </a:effectLst>
        </p:spPr>
      </p:pic>
      <p:pic>
        <p:nvPicPr>
          <p:cNvPr id="55" name="図 54"/>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4700"/>
                    </a14:imgEffect>
                    <a14:imgEffect>
                      <a14:saturation sat="0"/>
                    </a14:imgEffect>
                  </a14:imgLayer>
                </a14:imgProps>
              </a:ext>
            </a:extLst>
          </a:blip>
          <a:stretch>
            <a:fillRect/>
          </a:stretch>
        </p:blipFill>
        <p:spPr>
          <a:xfrm>
            <a:off x="3622990" y="2369178"/>
            <a:ext cx="927100" cy="927100"/>
          </a:xfrm>
          <a:prstGeom prst="rect">
            <a:avLst/>
          </a:prstGeom>
          <a:effectLst>
            <a:glow rad="228600">
              <a:schemeClr val="accent6">
                <a:satMod val="175000"/>
                <a:alpha val="40000"/>
              </a:schemeClr>
            </a:glow>
          </a:effectLst>
        </p:spPr>
      </p:pic>
      <p:pic>
        <p:nvPicPr>
          <p:cNvPr id="56" name="図 55"/>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7">
                    <a14:imgEffect>
                      <a14:colorTemperature colorTemp="4700"/>
                    </a14:imgEffect>
                    <a14:imgEffect>
                      <a14:saturation sat="0"/>
                    </a14:imgEffect>
                  </a14:imgLayer>
                </a14:imgProps>
              </a:ext>
            </a:extLst>
          </a:blip>
          <a:stretch>
            <a:fillRect/>
          </a:stretch>
        </p:blipFill>
        <p:spPr>
          <a:xfrm>
            <a:off x="4632240" y="2680328"/>
            <a:ext cx="927100" cy="927100"/>
          </a:xfrm>
          <a:prstGeom prst="rect">
            <a:avLst/>
          </a:prstGeom>
          <a:effectLst>
            <a:glow rad="139700">
              <a:schemeClr val="accent6">
                <a:satMod val="175000"/>
                <a:alpha val="40000"/>
              </a:schemeClr>
            </a:glow>
          </a:effectLst>
        </p:spPr>
      </p:pic>
      <p:pic>
        <p:nvPicPr>
          <p:cNvPr id="57" name="図 56"/>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4700"/>
                    </a14:imgEffect>
                    <a14:imgEffect>
                      <a14:saturation sat="0"/>
                    </a14:imgEffect>
                  </a14:imgLayer>
                </a14:imgProps>
              </a:ext>
            </a:extLst>
          </a:blip>
          <a:stretch>
            <a:fillRect/>
          </a:stretch>
        </p:blipFill>
        <p:spPr>
          <a:xfrm>
            <a:off x="3298762" y="3296278"/>
            <a:ext cx="927100" cy="927100"/>
          </a:xfrm>
          <a:prstGeom prst="rect">
            <a:avLst/>
          </a:prstGeom>
          <a:effectLst>
            <a:glow rad="228600">
              <a:schemeClr val="accent6">
                <a:satMod val="175000"/>
                <a:alpha val="40000"/>
              </a:schemeClr>
            </a:glow>
          </a:effectLst>
        </p:spPr>
      </p:pic>
      <p:pic>
        <p:nvPicPr>
          <p:cNvPr id="58" name="図 57"/>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4700"/>
                    </a14:imgEffect>
                    <a14:imgEffect>
                      <a14:saturation sat="0"/>
                    </a14:imgEffect>
                  </a14:imgLayer>
                </a14:imgProps>
              </a:ext>
            </a:extLst>
          </a:blip>
          <a:stretch>
            <a:fillRect/>
          </a:stretch>
        </p:blipFill>
        <p:spPr>
          <a:xfrm>
            <a:off x="5492319" y="3032575"/>
            <a:ext cx="927100" cy="927100"/>
          </a:xfrm>
          <a:prstGeom prst="rect">
            <a:avLst/>
          </a:prstGeom>
          <a:effectLst>
            <a:glow rad="228600">
              <a:schemeClr val="accent6">
                <a:satMod val="175000"/>
                <a:alpha val="40000"/>
              </a:schemeClr>
            </a:glow>
          </a:effectLst>
        </p:spPr>
      </p:pic>
      <p:pic>
        <p:nvPicPr>
          <p:cNvPr id="59" name="図 58"/>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Lst>
          </a:blip>
          <a:stretch>
            <a:fillRect/>
          </a:stretch>
        </p:blipFill>
        <p:spPr>
          <a:xfrm>
            <a:off x="4168690" y="3143878"/>
            <a:ext cx="927100" cy="927100"/>
          </a:xfrm>
          <a:prstGeom prst="rect">
            <a:avLst/>
          </a:prstGeom>
          <a:effectLst>
            <a:glow rad="228600">
              <a:schemeClr val="accent6">
                <a:satMod val="175000"/>
                <a:alpha val="40000"/>
              </a:schemeClr>
            </a:glow>
          </a:effectLst>
        </p:spPr>
      </p:pic>
      <p:pic>
        <p:nvPicPr>
          <p:cNvPr id="60" name="図 59"/>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8">
                    <a14:imgEffect>
                      <a14:colorTemperature colorTemp="4700"/>
                    </a14:imgEffect>
                    <a14:imgEffect>
                      <a14:saturation sat="0"/>
                    </a14:imgEffect>
                  </a14:imgLayer>
                </a14:imgProps>
              </a:ext>
            </a:extLst>
          </a:blip>
          <a:stretch>
            <a:fillRect/>
          </a:stretch>
        </p:blipFill>
        <p:spPr>
          <a:xfrm>
            <a:off x="5139317" y="4070978"/>
            <a:ext cx="927100" cy="927100"/>
          </a:xfrm>
          <a:prstGeom prst="rect">
            <a:avLst/>
          </a:prstGeom>
          <a:effectLst>
            <a:glow rad="228600">
              <a:schemeClr val="accent6">
                <a:satMod val="175000"/>
                <a:alpha val="40000"/>
              </a:schemeClr>
            </a:glow>
          </a:effectLst>
        </p:spPr>
      </p:pic>
      <p:pic>
        <p:nvPicPr>
          <p:cNvPr id="61" name="図 60"/>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9">
                    <a14:imgEffect>
                      <a14:colorTemperature colorTemp="4700"/>
                    </a14:imgEffect>
                    <a14:imgEffect>
                      <a14:saturation sat="0"/>
                    </a14:imgEffect>
                  </a14:imgLayer>
                </a14:imgProps>
              </a:ext>
            </a:extLst>
          </a:blip>
          <a:stretch>
            <a:fillRect/>
          </a:stretch>
        </p:blipFill>
        <p:spPr>
          <a:xfrm>
            <a:off x="3298762" y="4534528"/>
            <a:ext cx="927100" cy="927100"/>
          </a:xfrm>
          <a:prstGeom prst="rect">
            <a:avLst/>
          </a:prstGeom>
          <a:effectLst>
            <a:glow rad="228600">
              <a:schemeClr val="accent6">
                <a:satMod val="175000"/>
                <a:alpha val="40000"/>
              </a:schemeClr>
            </a:glow>
          </a:effectLst>
        </p:spPr>
      </p:pic>
      <p:pic>
        <p:nvPicPr>
          <p:cNvPr id="62" name="図 61"/>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9">
                    <a14:imgEffect>
                      <a14:colorTemperature colorTemp="4700"/>
                    </a14:imgEffect>
                    <a14:imgEffect>
                      <a14:saturation sat="0"/>
                    </a14:imgEffect>
                  </a14:imgLayer>
                </a14:imgProps>
              </a:ext>
            </a:extLst>
          </a:blip>
          <a:stretch>
            <a:fillRect/>
          </a:stretch>
        </p:blipFill>
        <p:spPr>
          <a:xfrm>
            <a:off x="4021739" y="4895647"/>
            <a:ext cx="927100" cy="927100"/>
          </a:xfrm>
          <a:prstGeom prst="rect">
            <a:avLst/>
          </a:prstGeom>
          <a:effectLst>
            <a:glow rad="228600">
              <a:schemeClr val="accent6">
                <a:satMod val="175000"/>
                <a:alpha val="40000"/>
              </a:schemeClr>
            </a:glow>
          </a:effectLst>
        </p:spPr>
      </p:pic>
      <p:pic>
        <p:nvPicPr>
          <p:cNvPr id="63" name="図 62"/>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7">
                    <a14:imgEffect>
                      <a14:colorTemperature colorTemp="4700"/>
                    </a14:imgEffect>
                    <a14:imgEffect>
                      <a14:saturation sat="0"/>
                    </a14:imgEffect>
                  </a14:imgLayer>
                </a14:imgProps>
              </a:ext>
            </a:extLst>
          </a:blip>
          <a:stretch>
            <a:fillRect/>
          </a:stretch>
        </p:blipFill>
        <p:spPr>
          <a:xfrm>
            <a:off x="3063267" y="5461628"/>
            <a:ext cx="927100" cy="927100"/>
          </a:xfrm>
          <a:prstGeom prst="rect">
            <a:avLst/>
          </a:prstGeom>
          <a:effectLst>
            <a:glow rad="228600">
              <a:schemeClr val="accent6">
                <a:satMod val="175000"/>
                <a:alpha val="40000"/>
              </a:schemeClr>
            </a:glow>
          </a:effectLst>
        </p:spPr>
      </p:pic>
      <p:pic>
        <p:nvPicPr>
          <p:cNvPr id="52" name="図 51"/>
          <p:cNvPicPr>
            <a:picLocks noChangeAspect="1"/>
          </p:cNvPicPr>
          <p:nvPr/>
        </p:nvPicPr>
        <p:blipFill>
          <a:blip r:embed="rId10">
            <a:duotone>
              <a:prstClr val="black"/>
              <a:schemeClr val="accent3">
                <a:tint val="45000"/>
                <a:satMod val="400000"/>
              </a:schemeClr>
            </a:duotone>
            <a:extLst>
              <a:ext uri="{BEBA8EAE-BF5A-486C-A8C5-ECC9F3942E4B}">
                <a14:imgProps xmlns:a14="http://schemas.microsoft.com/office/drawing/2010/main">
                  <a14:imgLayer r:embed="rId11">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Lst>
          </a:blip>
          <a:stretch>
            <a:fillRect/>
          </a:stretch>
        </p:blipFill>
        <p:spPr>
          <a:xfrm>
            <a:off x="3549619" y="3607428"/>
            <a:ext cx="1942700" cy="1404079"/>
          </a:xfrm>
          <a:prstGeom prst="rect">
            <a:avLst/>
          </a:prstGeom>
          <a:effectLst>
            <a:glow rad="228600">
              <a:schemeClr val="accent3">
                <a:satMod val="175000"/>
                <a:alpha val="40000"/>
              </a:schemeClr>
            </a:glow>
          </a:effectLst>
        </p:spPr>
      </p:pic>
      <p:sp>
        <p:nvSpPr>
          <p:cNvPr id="76" name="フリーフォーム 75"/>
          <p:cNvSpPr/>
          <p:nvPr/>
        </p:nvSpPr>
        <p:spPr>
          <a:xfrm>
            <a:off x="4245651" y="1769893"/>
            <a:ext cx="526434" cy="2540000"/>
          </a:xfrm>
          <a:custGeom>
            <a:avLst/>
            <a:gdLst>
              <a:gd name="connsiteX0" fmla="*/ 0 w 526434"/>
              <a:gd name="connsiteY0" fmla="*/ 0 h 2540000"/>
              <a:gd name="connsiteX1" fmla="*/ 520700 w 526434"/>
              <a:gd name="connsiteY1" fmla="*/ 711200 h 2540000"/>
              <a:gd name="connsiteX2" fmla="*/ 292100 w 526434"/>
              <a:gd name="connsiteY2" fmla="*/ 2540000 h 2540000"/>
            </a:gdLst>
            <a:ahLst/>
            <a:cxnLst>
              <a:cxn ang="0">
                <a:pos x="connsiteX0" y="connsiteY0"/>
              </a:cxn>
              <a:cxn ang="0">
                <a:pos x="connsiteX1" y="connsiteY1"/>
              </a:cxn>
              <a:cxn ang="0">
                <a:pos x="connsiteX2" y="connsiteY2"/>
              </a:cxn>
            </a:cxnLst>
            <a:rect l="l" t="t" r="r" b="b"/>
            <a:pathLst>
              <a:path w="526434" h="2540000">
                <a:moveTo>
                  <a:pt x="0" y="0"/>
                </a:moveTo>
                <a:cubicBezTo>
                  <a:pt x="236008" y="143933"/>
                  <a:pt x="472017" y="287867"/>
                  <a:pt x="520700" y="711200"/>
                </a:cubicBezTo>
                <a:cubicBezTo>
                  <a:pt x="569383" y="1134533"/>
                  <a:pt x="292100" y="2540000"/>
                  <a:pt x="292100" y="25400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7" name="フリーフォーム 76"/>
          <p:cNvSpPr/>
          <p:nvPr/>
        </p:nvSpPr>
        <p:spPr>
          <a:xfrm>
            <a:off x="3318551" y="2201693"/>
            <a:ext cx="1193800" cy="2082800"/>
          </a:xfrm>
          <a:custGeom>
            <a:avLst/>
            <a:gdLst>
              <a:gd name="connsiteX0" fmla="*/ 0 w 1193800"/>
              <a:gd name="connsiteY0" fmla="*/ 0 h 2082800"/>
              <a:gd name="connsiteX1" fmla="*/ 609600 w 1193800"/>
              <a:gd name="connsiteY1" fmla="*/ 533400 h 2082800"/>
              <a:gd name="connsiteX2" fmla="*/ 1193800 w 1193800"/>
              <a:gd name="connsiteY2" fmla="*/ 2082800 h 2082800"/>
            </a:gdLst>
            <a:ahLst/>
            <a:cxnLst>
              <a:cxn ang="0">
                <a:pos x="connsiteX0" y="connsiteY0"/>
              </a:cxn>
              <a:cxn ang="0">
                <a:pos x="connsiteX1" y="connsiteY1"/>
              </a:cxn>
              <a:cxn ang="0">
                <a:pos x="connsiteX2" y="connsiteY2"/>
              </a:cxn>
            </a:cxnLst>
            <a:rect l="l" t="t" r="r" b="b"/>
            <a:pathLst>
              <a:path w="1193800" h="2082800">
                <a:moveTo>
                  <a:pt x="0" y="0"/>
                </a:moveTo>
                <a:cubicBezTo>
                  <a:pt x="205316" y="93133"/>
                  <a:pt x="410633" y="186267"/>
                  <a:pt x="609600" y="533400"/>
                </a:cubicBezTo>
                <a:cubicBezTo>
                  <a:pt x="808567" y="880533"/>
                  <a:pt x="1096433" y="1826683"/>
                  <a:pt x="1193800" y="20828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9" name="フリーフォーム 78"/>
          <p:cNvSpPr/>
          <p:nvPr/>
        </p:nvSpPr>
        <p:spPr>
          <a:xfrm>
            <a:off x="4563151" y="3090693"/>
            <a:ext cx="520700" cy="1206500"/>
          </a:xfrm>
          <a:custGeom>
            <a:avLst/>
            <a:gdLst>
              <a:gd name="connsiteX0" fmla="*/ 520700 w 520700"/>
              <a:gd name="connsiteY0" fmla="*/ 0 h 1206500"/>
              <a:gd name="connsiteX1" fmla="*/ 254000 w 520700"/>
              <a:gd name="connsiteY1" fmla="*/ 520700 h 1206500"/>
              <a:gd name="connsiteX2" fmla="*/ 0 w 520700"/>
              <a:gd name="connsiteY2" fmla="*/ 1206500 h 1206500"/>
            </a:gdLst>
            <a:ahLst/>
            <a:cxnLst>
              <a:cxn ang="0">
                <a:pos x="connsiteX0" y="connsiteY0"/>
              </a:cxn>
              <a:cxn ang="0">
                <a:pos x="connsiteX1" y="connsiteY1"/>
              </a:cxn>
              <a:cxn ang="0">
                <a:pos x="connsiteX2" y="connsiteY2"/>
              </a:cxn>
            </a:cxnLst>
            <a:rect l="l" t="t" r="r" b="b"/>
            <a:pathLst>
              <a:path w="520700" h="1206500">
                <a:moveTo>
                  <a:pt x="520700" y="0"/>
                </a:moveTo>
                <a:cubicBezTo>
                  <a:pt x="430741" y="159808"/>
                  <a:pt x="340783" y="319617"/>
                  <a:pt x="254000" y="520700"/>
                </a:cubicBezTo>
                <a:cubicBezTo>
                  <a:pt x="167217" y="721783"/>
                  <a:pt x="0" y="1206500"/>
                  <a:pt x="0" y="12065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0" name="フリーフォーム 79"/>
          <p:cNvSpPr/>
          <p:nvPr/>
        </p:nvSpPr>
        <p:spPr>
          <a:xfrm>
            <a:off x="4080551" y="2760493"/>
            <a:ext cx="457200" cy="1511300"/>
          </a:xfrm>
          <a:custGeom>
            <a:avLst/>
            <a:gdLst>
              <a:gd name="connsiteX0" fmla="*/ 0 w 457200"/>
              <a:gd name="connsiteY0" fmla="*/ 0 h 1511300"/>
              <a:gd name="connsiteX1" fmla="*/ 292100 w 457200"/>
              <a:gd name="connsiteY1" fmla="*/ 571500 h 1511300"/>
              <a:gd name="connsiteX2" fmla="*/ 457200 w 457200"/>
              <a:gd name="connsiteY2" fmla="*/ 1511300 h 1511300"/>
            </a:gdLst>
            <a:ahLst/>
            <a:cxnLst>
              <a:cxn ang="0">
                <a:pos x="connsiteX0" y="connsiteY0"/>
              </a:cxn>
              <a:cxn ang="0">
                <a:pos x="connsiteX1" y="connsiteY1"/>
              </a:cxn>
              <a:cxn ang="0">
                <a:pos x="connsiteX2" y="connsiteY2"/>
              </a:cxn>
            </a:cxnLst>
            <a:rect l="l" t="t" r="r" b="b"/>
            <a:pathLst>
              <a:path w="457200" h="1511300">
                <a:moveTo>
                  <a:pt x="0" y="0"/>
                </a:moveTo>
                <a:cubicBezTo>
                  <a:pt x="107950" y="159808"/>
                  <a:pt x="215900" y="319617"/>
                  <a:pt x="292100" y="571500"/>
                </a:cubicBezTo>
                <a:cubicBezTo>
                  <a:pt x="368300" y="823383"/>
                  <a:pt x="457200" y="1511300"/>
                  <a:pt x="457200" y="15113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1" name="フリーフォーム 80"/>
          <p:cNvSpPr/>
          <p:nvPr/>
        </p:nvSpPr>
        <p:spPr>
          <a:xfrm>
            <a:off x="4550451" y="2879204"/>
            <a:ext cx="1409700" cy="1405289"/>
          </a:xfrm>
          <a:custGeom>
            <a:avLst/>
            <a:gdLst>
              <a:gd name="connsiteX0" fmla="*/ 1409700 w 1409700"/>
              <a:gd name="connsiteY0" fmla="*/ 554389 h 1405289"/>
              <a:gd name="connsiteX1" fmla="*/ 787400 w 1409700"/>
              <a:gd name="connsiteY1" fmla="*/ 33689 h 1405289"/>
              <a:gd name="connsiteX2" fmla="*/ 0 w 1409700"/>
              <a:gd name="connsiteY2" fmla="*/ 1405289 h 1405289"/>
            </a:gdLst>
            <a:ahLst/>
            <a:cxnLst>
              <a:cxn ang="0">
                <a:pos x="connsiteX0" y="connsiteY0"/>
              </a:cxn>
              <a:cxn ang="0">
                <a:pos x="connsiteX1" y="connsiteY1"/>
              </a:cxn>
              <a:cxn ang="0">
                <a:pos x="connsiteX2" y="connsiteY2"/>
              </a:cxn>
            </a:cxnLst>
            <a:rect l="l" t="t" r="r" b="b"/>
            <a:pathLst>
              <a:path w="1409700" h="1405289">
                <a:moveTo>
                  <a:pt x="1409700" y="554389"/>
                </a:moveTo>
                <a:cubicBezTo>
                  <a:pt x="1216025" y="223130"/>
                  <a:pt x="1022350" y="-108128"/>
                  <a:pt x="787400" y="33689"/>
                </a:cubicBezTo>
                <a:cubicBezTo>
                  <a:pt x="552450" y="175506"/>
                  <a:pt x="0" y="1405289"/>
                  <a:pt x="0" y="140528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2" name="フリーフォーム 81"/>
          <p:cNvSpPr/>
          <p:nvPr/>
        </p:nvSpPr>
        <p:spPr>
          <a:xfrm>
            <a:off x="4563151" y="3913857"/>
            <a:ext cx="1016000" cy="573836"/>
          </a:xfrm>
          <a:custGeom>
            <a:avLst/>
            <a:gdLst>
              <a:gd name="connsiteX0" fmla="*/ 1016000 w 1016000"/>
              <a:gd name="connsiteY0" fmla="*/ 573836 h 573836"/>
              <a:gd name="connsiteX1" fmla="*/ 495300 w 1016000"/>
              <a:gd name="connsiteY1" fmla="*/ 2336 h 573836"/>
              <a:gd name="connsiteX2" fmla="*/ 0 w 1016000"/>
              <a:gd name="connsiteY2" fmla="*/ 357936 h 573836"/>
            </a:gdLst>
            <a:ahLst/>
            <a:cxnLst>
              <a:cxn ang="0">
                <a:pos x="connsiteX0" y="connsiteY0"/>
              </a:cxn>
              <a:cxn ang="0">
                <a:pos x="connsiteX1" y="connsiteY1"/>
              </a:cxn>
              <a:cxn ang="0">
                <a:pos x="connsiteX2" y="connsiteY2"/>
              </a:cxn>
            </a:cxnLst>
            <a:rect l="l" t="t" r="r" b="b"/>
            <a:pathLst>
              <a:path w="1016000" h="573836">
                <a:moveTo>
                  <a:pt x="1016000" y="573836"/>
                </a:moveTo>
                <a:cubicBezTo>
                  <a:pt x="840316" y="306077"/>
                  <a:pt x="664633" y="38319"/>
                  <a:pt x="495300" y="2336"/>
                </a:cubicBezTo>
                <a:cubicBezTo>
                  <a:pt x="325967" y="-33647"/>
                  <a:pt x="0" y="357936"/>
                  <a:pt x="0" y="357936"/>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3" name="フリーフォーム 82"/>
          <p:cNvSpPr/>
          <p:nvPr/>
        </p:nvSpPr>
        <p:spPr>
          <a:xfrm>
            <a:off x="3750351" y="3582294"/>
            <a:ext cx="774700" cy="689499"/>
          </a:xfrm>
          <a:custGeom>
            <a:avLst/>
            <a:gdLst>
              <a:gd name="connsiteX0" fmla="*/ 0 w 774700"/>
              <a:gd name="connsiteY0" fmla="*/ 117999 h 689499"/>
              <a:gd name="connsiteX1" fmla="*/ 393700 w 774700"/>
              <a:gd name="connsiteY1" fmla="*/ 41799 h 689499"/>
              <a:gd name="connsiteX2" fmla="*/ 774700 w 774700"/>
              <a:gd name="connsiteY2" fmla="*/ 689499 h 689499"/>
            </a:gdLst>
            <a:ahLst/>
            <a:cxnLst>
              <a:cxn ang="0">
                <a:pos x="connsiteX0" y="connsiteY0"/>
              </a:cxn>
              <a:cxn ang="0">
                <a:pos x="connsiteX1" y="connsiteY1"/>
              </a:cxn>
              <a:cxn ang="0">
                <a:pos x="connsiteX2" y="connsiteY2"/>
              </a:cxn>
            </a:cxnLst>
            <a:rect l="l" t="t" r="r" b="b"/>
            <a:pathLst>
              <a:path w="774700" h="689499">
                <a:moveTo>
                  <a:pt x="0" y="117999"/>
                </a:moveTo>
                <a:cubicBezTo>
                  <a:pt x="132291" y="32274"/>
                  <a:pt x="264583" y="-53451"/>
                  <a:pt x="393700" y="41799"/>
                </a:cubicBezTo>
                <a:cubicBezTo>
                  <a:pt x="522817" y="137049"/>
                  <a:pt x="648758" y="413274"/>
                  <a:pt x="774700" y="68949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4" name="フリーフォーム 83"/>
          <p:cNvSpPr/>
          <p:nvPr/>
        </p:nvSpPr>
        <p:spPr>
          <a:xfrm>
            <a:off x="3724951" y="3971003"/>
            <a:ext cx="787400" cy="973890"/>
          </a:xfrm>
          <a:custGeom>
            <a:avLst/>
            <a:gdLst>
              <a:gd name="connsiteX0" fmla="*/ 0 w 787400"/>
              <a:gd name="connsiteY0" fmla="*/ 973890 h 973890"/>
              <a:gd name="connsiteX1" fmla="*/ 317500 w 787400"/>
              <a:gd name="connsiteY1" fmla="*/ 21390 h 973890"/>
              <a:gd name="connsiteX2" fmla="*/ 787400 w 787400"/>
              <a:gd name="connsiteY2" fmla="*/ 288090 h 973890"/>
            </a:gdLst>
            <a:ahLst/>
            <a:cxnLst>
              <a:cxn ang="0">
                <a:pos x="connsiteX0" y="connsiteY0"/>
              </a:cxn>
              <a:cxn ang="0">
                <a:pos x="connsiteX1" y="connsiteY1"/>
              </a:cxn>
              <a:cxn ang="0">
                <a:pos x="connsiteX2" y="connsiteY2"/>
              </a:cxn>
            </a:cxnLst>
            <a:rect l="l" t="t" r="r" b="b"/>
            <a:pathLst>
              <a:path w="787400" h="973890">
                <a:moveTo>
                  <a:pt x="0" y="973890"/>
                </a:moveTo>
                <a:cubicBezTo>
                  <a:pt x="93133" y="554790"/>
                  <a:pt x="186267" y="135690"/>
                  <a:pt x="317500" y="21390"/>
                </a:cubicBezTo>
                <a:cubicBezTo>
                  <a:pt x="448733" y="-92910"/>
                  <a:pt x="787400" y="288090"/>
                  <a:pt x="787400" y="28809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7" name="フリーフォーム 86"/>
          <p:cNvSpPr/>
          <p:nvPr/>
        </p:nvSpPr>
        <p:spPr>
          <a:xfrm>
            <a:off x="3483651" y="4150816"/>
            <a:ext cx="1028700" cy="1695777"/>
          </a:xfrm>
          <a:custGeom>
            <a:avLst/>
            <a:gdLst>
              <a:gd name="connsiteX0" fmla="*/ 0 w 1028700"/>
              <a:gd name="connsiteY0" fmla="*/ 1695777 h 1695777"/>
              <a:gd name="connsiteX1" fmla="*/ 558800 w 1028700"/>
              <a:gd name="connsiteY1" fmla="*/ 120977 h 1695777"/>
              <a:gd name="connsiteX2" fmla="*/ 1028700 w 1028700"/>
              <a:gd name="connsiteY2" fmla="*/ 108277 h 1695777"/>
            </a:gdLst>
            <a:ahLst/>
            <a:cxnLst>
              <a:cxn ang="0">
                <a:pos x="connsiteX0" y="connsiteY0"/>
              </a:cxn>
              <a:cxn ang="0">
                <a:pos x="connsiteX1" y="connsiteY1"/>
              </a:cxn>
              <a:cxn ang="0">
                <a:pos x="connsiteX2" y="connsiteY2"/>
              </a:cxn>
            </a:cxnLst>
            <a:rect l="l" t="t" r="r" b="b"/>
            <a:pathLst>
              <a:path w="1028700" h="1695777">
                <a:moveTo>
                  <a:pt x="0" y="1695777"/>
                </a:moveTo>
                <a:cubicBezTo>
                  <a:pt x="193675" y="1040668"/>
                  <a:pt x="387350" y="385560"/>
                  <a:pt x="558800" y="120977"/>
                </a:cubicBezTo>
                <a:cubicBezTo>
                  <a:pt x="730250" y="-143606"/>
                  <a:pt x="1028700" y="108277"/>
                  <a:pt x="1028700" y="108277"/>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8" name="フリーフォーム 87"/>
          <p:cNvSpPr/>
          <p:nvPr/>
        </p:nvSpPr>
        <p:spPr>
          <a:xfrm>
            <a:off x="4369798" y="4234368"/>
            <a:ext cx="167953" cy="1028025"/>
          </a:xfrm>
          <a:custGeom>
            <a:avLst/>
            <a:gdLst>
              <a:gd name="connsiteX0" fmla="*/ 79053 w 167953"/>
              <a:gd name="connsiteY0" fmla="*/ 1028025 h 1028025"/>
              <a:gd name="connsiteX1" fmla="*/ 2853 w 167953"/>
              <a:gd name="connsiteY1" fmla="*/ 100925 h 1028025"/>
              <a:gd name="connsiteX2" fmla="*/ 167953 w 167953"/>
              <a:gd name="connsiteY2" fmla="*/ 24725 h 1028025"/>
            </a:gdLst>
            <a:ahLst/>
            <a:cxnLst>
              <a:cxn ang="0">
                <a:pos x="connsiteX0" y="connsiteY0"/>
              </a:cxn>
              <a:cxn ang="0">
                <a:pos x="connsiteX1" y="connsiteY1"/>
              </a:cxn>
              <a:cxn ang="0">
                <a:pos x="connsiteX2" y="connsiteY2"/>
              </a:cxn>
            </a:cxnLst>
            <a:rect l="l" t="t" r="r" b="b"/>
            <a:pathLst>
              <a:path w="167953" h="1028025">
                <a:moveTo>
                  <a:pt x="79053" y="1028025"/>
                </a:moveTo>
                <a:cubicBezTo>
                  <a:pt x="33544" y="648083"/>
                  <a:pt x="-11964" y="268142"/>
                  <a:pt x="2853" y="100925"/>
                </a:cubicBezTo>
                <a:cubicBezTo>
                  <a:pt x="17670" y="-66292"/>
                  <a:pt x="167953" y="24725"/>
                  <a:pt x="167953" y="24725"/>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9" name="フリーフォーム 88"/>
          <p:cNvSpPr/>
          <p:nvPr/>
        </p:nvSpPr>
        <p:spPr>
          <a:xfrm>
            <a:off x="4510993" y="3535193"/>
            <a:ext cx="77558" cy="711200"/>
          </a:xfrm>
          <a:custGeom>
            <a:avLst/>
            <a:gdLst>
              <a:gd name="connsiteX0" fmla="*/ 77558 w 77558"/>
              <a:gd name="connsiteY0" fmla="*/ 0 h 711200"/>
              <a:gd name="connsiteX1" fmla="*/ 1358 w 77558"/>
              <a:gd name="connsiteY1" fmla="*/ 177800 h 711200"/>
              <a:gd name="connsiteX2" fmla="*/ 26758 w 77558"/>
              <a:gd name="connsiteY2" fmla="*/ 711200 h 711200"/>
            </a:gdLst>
            <a:ahLst/>
            <a:cxnLst>
              <a:cxn ang="0">
                <a:pos x="connsiteX0" y="connsiteY0"/>
              </a:cxn>
              <a:cxn ang="0">
                <a:pos x="connsiteX1" y="connsiteY1"/>
              </a:cxn>
              <a:cxn ang="0">
                <a:pos x="connsiteX2" y="connsiteY2"/>
              </a:cxn>
            </a:cxnLst>
            <a:rect l="l" t="t" r="r" b="b"/>
            <a:pathLst>
              <a:path w="77558" h="711200">
                <a:moveTo>
                  <a:pt x="77558" y="0"/>
                </a:moveTo>
                <a:cubicBezTo>
                  <a:pt x="43691" y="29633"/>
                  <a:pt x="9825" y="59267"/>
                  <a:pt x="1358" y="177800"/>
                </a:cubicBezTo>
                <a:cubicBezTo>
                  <a:pt x="-7109" y="296333"/>
                  <a:pt x="26758" y="711200"/>
                  <a:pt x="26758" y="7112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00" name="下矢印 99"/>
          <p:cNvSpPr/>
          <p:nvPr/>
        </p:nvSpPr>
        <p:spPr>
          <a:xfrm>
            <a:off x="6142752" y="1202998"/>
            <a:ext cx="2935015" cy="2867979"/>
          </a:xfrm>
          <a:prstGeom prst="downArrow">
            <a:avLst>
              <a:gd name="adj1" fmla="val 67844"/>
              <a:gd name="adj2" fmla="val 31439"/>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2" name="下矢印 101"/>
          <p:cNvSpPr/>
          <p:nvPr/>
        </p:nvSpPr>
        <p:spPr>
          <a:xfrm rot="10800000">
            <a:off x="6142752" y="4070976"/>
            <a:ext cx="2935015" cy="2787021"/>
          </a:xfrm>
          <a:prstGeom prst="downArrow">
            <a:avLst>
              <a:gd name="adj1" fmla="val 67844"/>
              <a:gd name="adj2" fmla="val 31439"/>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6" name="円/楕円 105"/>
          <p:cNvSpPr/>
          <p:nvPr/>
        </p:nvSpPr>
        <p:spPr>
          <a:xfrm>
            <a:off x="7504692" y="2348056"/>
            <a:ext cx="1203002" cy="754177"/>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補助金</a:t>
            </a:r>
            <a:endParaRPr kumimoji="1" lang="ja-JP" altLang="en-US" sz="1600" dirty="0"/>
          </a:p>
        </p:txBody>
      </p:sp>
      <p:sp>
        <p:nvSpPr>
          <p:cNvPr id="107" name="円/楕円 106"/>
          <p:cNvSpPr/>
          <p:nvPr/>
        </p:nvSpPr>
        <p:spPr>
          <a:xfrm>
            <a:off x="6491919" y="1272656"/>
            <a:ext cx="1203002" cy="754177"/>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ハード</a:t>
            </a:r>
            <a:endParaRPr kumimoji="1" lang="en-US" altLang="ja-JP" sz="1600" dirty="0" smtClean="0"/>
          </a:p>
          <a:p>
            <a:pPr algn="ctr"/>
            <a:r>
              <a:rPr lang="ja-JP" altLang="en-US" sz="1600" dirty="0" smtClean="0"/>
              <a:t>整備</a:t>
            </a:r>
            <a:endParaRPr kumimoji="1" lang="ja-JP" altLang="en-US" sz="1600" dirty="0"/>
          </a:p>
        </p:txBody>
      </p:sp>
      <p:sp>
        <p:nvSpPr>
          <p:cNvPr id="108" name="円/楕円 107"/>
          <p:cNvSpPr/>
          <p:nvPr/>
        </p:nvSpPr>
        <p:spPr>
          <a:xfrm>
            <a:off x="7504692" y="1647934"/>
            <a:ext cx="1203002" cy="754177"/>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広報</a:t>
            </a:r>
            <a:endParaRPr kumimoji="1" lang="ja-JP" altLang="en-US" sz="1600" dirty="0"/>
          </a:p>
        </p:txBody>
      </p:sp>
      <p:sp>
        <p:nvSpPr>
          <p:cNvPr id="109" name="円/楕円 108"/>
          <p:cNvSpPr/>
          <p:nvPr/>
        </p:nvSpPr>
        <p:spPr>
          <a:xfrm>
            <a:off x="6491919" y="2749986"/>
            <a:ext cx="1203002" cy="754177"/>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ネットワーク</a:t>
            </a:r>
            <a:endParaRPr kumimoji="1" lang="ja-JP" altLang="en-US" sz="1600" dirty="0"/>
          </a:p>
        </p:txBody>
      </p:sp>
      <p:sp>
        <p:nvSpPr>
          <p:cNvPr id="110" name="円/楕円 109"/>
          <p:cNvSpPr/>
          <p:nvPr/>
        </p:nvSpPr>
        <p:spPr>
          <a:xfrm>
            <a:off x="6491919" y="1995711"/>
            <a:ext cx="1203002" cy="754177"/>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情報</a:t>
            </a:r>
            <a:endParaRPr kumimoji="1" lang="en-US" altLang="ja-JP" sz="1600" dirty="0" smtClean="0"/>
          </a:p>
          <a:p>
            <a:pPr algn="ctr"/>
            <a:r>
              <a:rPr lang="ja-JP" altLang="en-US" sz="1600" dirty="0" smtClean="0"/>
              <a:t>データ</a:t>
            </a:r>
            <a:endParaRPr kumimoji="1" lang="ja-JP" altLang="en-US" sz="1600" dirty="0"/>
          </a:p>
        </p:txBody>
      </p:sp>
      <p:sp>
        <p:nvSpPr>
          <p:cNvPr id="111" name="円/楕円 110"/>
          <p:cNvSpPr/>
          <p:nvPr/>
        </p:nvSpPr>
        <p:spPr>
          <a:xfrm>
            <a:off x="7504692" y="5621146"/>
            <a:ext cx="1203002" cy="754177"/>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愛着</a:t>
            </a:r>
            <a:endParaRPr kumimoji="1" lang="ja-JP" altLang="en-US" sz="1600" dirty="0"/>
          </a:p>
        </p:txBody>
      </p:sp>
      <p:sp>
        <p:nvSpPr>
          <p:cNvPr id="112" name="円/楕円 111"/>
          <p:cNvSpPr/>
          <p:nvPr/>
        </p:nvSpPr>
        <p:spPr>
          <a:xfrm>
            <a:off x="6491919" y="4545746"/>
            <a:ext cx="1203002" cy="754177"/>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賑わい</a:t>
            </a:r>
            <a:endParaRPr kumimoji="1" lang="en-US" altLang="ja-JP" sz="1600" dirty="0" smtClean="0"/>
          </a:p>
          <a:p>
            <a:pPr algn="ctr"/>
            <a:r>
              <a:rPr lang="ja-JP" altLang="en-US" sz="1600" dirty="0" smtClean="0"/>
              <a:t>活性化</a:t>
            </a:r>
            <a:endParaRPr kumimoji="1" lang="ja-JP" altLang="en-US" sz="1600" dirty="0"/>
          </a:p>
        </p:txBody>
      </p:sp>
      <p:sp>
        <p:nvSpPr>
          <p:cNvPr id="113" name="円/楕円 112"/>
          <p:cNvSpPr/>
          <p:nvPr/>
        </p:nvSpPr>
        <p:spPr>
          <a:xfrm>
            <a:off x="7504692" y="4921024"/>
            <a:ext cx="1203002" cy="754177"/>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地域</a:t>
            </a:r>
            <a:endParaRPr kumimoji="1" lang="en-US" altLang="ja-JP" sz="1600" dirty="0" smtClean="0"/>
          </a:p>
          <a:p>
            <a:pPr algn="ctr"/>
            <a:r>
              <a:rPr kumimoji="1" lang="ja-JP" altLang="en-US" sz="1600" dirty="0" smtClean="0"/>
              <a:t>活動</a:t>
            </a:r>
            <a:endParaRPr kumimoji="1" lang="ja-JP" altLang="en-US" sz="1600" dirty="0"/>
          </a:p>
        </p:txBody>
      </p:sp>
      <p:sp>
        <p:nvSpPr>
          <p:cNvPr id="114" name="円/楕円 113"/>
          <p:cNvSpPr/>
          <p:nvPr/>
        </p:nvSpPr>
        <p:spPr>
          <a:xfrm>
            <a:off x="6491919" y="6023076"/>
            <a:ext cx="1203002" cy="754177"/>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意見</a:t>
            </a:r>
            <a:endParaRPr kumimoji="1" lang="en-US" altLang="ja-JP" sz="1600" dirty="0" smtClean="0"/>
          </a:p>
          <a:p>
            <a:pPr algn="ctr"/>
            <a:r>
              <a:rPr lang="ja-JP" altLang="en-US" sz="1600" dirty="0" smtClean="0"/>
              <a:t>情報</a:t>
            </a:r>
            <a:endParaRPr kumimoji="1" lang="ja-JP" altLang="en-US" sz="1600" dirty="0"/>
          </a:p>
        </p:txBody>
      </p:sp>
      <p:sp>
        <p:nvSpPr>
          <p:cNvPr id="132" name="テキスト ボックス 131"/>
          <p:cNvSpPr txBox="1"/>
          <p:nvPr/>
        </p:nvSpPr>
        <p:spPr>
          <a:xfrm>
            <a:off x="7818129" y="6386989"/>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131" name="テキスト ボックス 130"/>
          <p:cNvSpPr txBox="1"/>
          <p:nvPr/>
        </p:nvSpPr>
        <p:spPr>
          <a:xfrm>
            <a:off x="7818129" y="1186269"/>
            <a:ext cx="1107996" cy="461665"/>
          </a:xfrm>
          <a:prstGeom prst="rect">
            <a:avLst/>
          </a:prstGeom>
          <a:noFill/>
        </p:spPr>
        <p:txBody>
          <a:bodyPr wrap="none" rtlCol="0">
            <a:spAutoFit/>
          </a:bodyPr>
          <a:lstStyle/>
          <a:p>
            <a:r>
              <a:rPr kumimoji="1" lang="ja-JP" altLang="en-US" sz="2400" dirty="0" smtClean="0"/>
              <a:t>土浦市</a:t>
            </a:r>
            <a:endParaRPr kumimoji="1" lang="ja-JP" altLang="en-US" sz="2400" dirty="0"/>
          </a:p>
        </p:txBody>
      </p:sp>
      <p:sp>
        <p:nvSpPr>
          <p:cNvPr id="115" name="円/楕円 114"/>
          <p:cNvSpPr/>
          <p:nvPr/>
        </p:nvSpPr>
        <p:spPr>
          <a:xfrm>
            <a:off x="6491919" y="5268801"/>
            <a:ext cx="1203002" cy="754177"/>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algn="ctr"/>
            <a:r>
              <a:rPr kumimoji="1" lang="ja-JP" altLang="en-US" sz="1600" dirty="0" smtClean="0"/>
              <a:t>市民</a:t>
            </a:r>
            <a:endParaRPr kumimoji="1" lang="en-US" altLang="ja-JP" sz="1600" dirty="0" smtClean="0"/>
          </a:p>
          <a:p>
            <a:pPr algn="ctr"/>
            <a:r>
              <a:rPr lang="ja-JP" altLang="en-US" sz="1600" dirty="0" smtClean="0"/>
              <a:t>ニーズ</a:t>
            </a:r>
            <a:endParaRPr kumimoji="1" lang="ja-JP" altLang="en-US" sz="1600" dirty="0"/>
          </a:p>
        </p:txBody>
      </p:sp>
      <p:grpSp>
        <p:nvGrpSpPr>
          <p:cNvPr id="128" name="図形グループ 127"/>
          <p:cNvGrpSpPr/>
          <p:nvPr/>
        </p:nvGrpSpPr>
        <p:grpSpPr>
          <a:xfrm>
            <a:off x="6735809" y="3272730"/>
            <a:ext cx="1537766" cy="1486763"/>
            <a:chOff x="2741717" y="3402956"/>
            <a:chExt cx="3665016" cy="3517990"/>
          </a:xfrm>
        </p:grpSpPr>
        <p:pic>
          <p:nvPicPr>
            <p:cNvPr id="129" name="図 128"/>
            <p:cNvPicPr>
              <a:picLocks noChangeAspect="1"/>
            </p:cNvPicPr>
            <p:nvPr/>
          </p:nvPicPr>
          <p:blipFill>
            <a:blip r:embed="rId12">
              <a:lum bright="70000" contrast="-70000"/>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130" name="図 129"/>
            <p:cNvPicPr>
              <a:picLocks noChangeAspect="1"/>
            </p:cNvPicPr>
            <p:nvPr/>
          </p:nvPicPr>
          <p:blipFill>
            <a:blip r:embed="rId13"/>
            <a:stretch>
              <a:fillRect/>
            </a:stretch>
          </p:blipFill>
          <p:spPr>
            <a:xfrm>
              <a:off x="2873600" y="4037210"/>
              <a:ext cx="3401249" cy="2060445"/>
            </a:xfrm>
            <a:prstGeom prst="rect">
              <a:avLst/>
            </a:prstGeom>
          </p:spPr>
        </p:pic>
      </p:grpSp>
      <p:pic>
        <p:nvPicPr>
          <p:cNvPr id="133" name="図 132"/>
          <p:cNvPicPr>
            <a:picLocks noChangeAspect="1"/>
          </p:cNvPicPr>
          <p:nvPr/>
        </p:nvPicPr>
        <p:blipFill>
          <a:blip r:embed="rId14"/>
          <a:stretch>
            <a:fillRect/>
          </a:stretch>
        </p:blipFill>
        <p:spPr>
          <a:xfrm>
            <a:off x="5300274" y="5247424"/>
            <a:ext cx="1319754" cy="1346688"/>
          </a:xfrm>
          <a:prstGeom prst="rect">
            <a:avLst/>
          </a:prstGeom>
        </p:spPr>
      </p:pic>
      <p:sp>
        <p:nvSpPr>
          <p:cNvPr id="123" name="正方形/長方形 122"/>
          <p:cNvSpPr/>
          <p:nvPr/>
        </p:nvSpPr>
        <p:spPr>
          <a:xfrm>
            <a:off x="-770849" y="1152762"/>
            <a:ext cx="10718800" cy="5778500"/>
          </a:xfrm>
          <a:prstGeom prst="rect">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ja-JP" dirty="0" smtClean="0"/>
          </a:p>
        </p:txBody>
      </p:sp>
      <p:sp>
        <p:nvSpPr>
          <p:cNvPr id="124" name="テキスト ボックス 123"/>
          <p:cNvSpPr txBox="1"/>
          <p:nvPr/>
        </p:nvSpPr>
        <p:spPr>
          <a:xfrm>
            <a:off x="886962" y="2580833"/>
            <a:ext cx="7660329" cy="923330"/>
          </a:xfrm>
          <a:prstGeom prst="rect">
            <a:avLst/>
          </a:prstGeom>
          <a:noFill/>
        </p:spPr>
        <p:txBody>
          <a:bodyPr wrap="square" rtlCol="0">
            <a:spAutoFit/>
          </a:bodyPr>
          <a:lstStyle/>
          <a:p>
            <a:pPr algn="ctr"/>
            <a:r>
              <a:rPr kumimoji="1" lang="en-US" altLang="ja-JP" sz="5400" dirty="0" smtClean="0">
                <a:solidFill>
                  <a:schemeClr val="accent2"/>
                </a:solidFill>
                <a:latin typeface="ヒラギノ丸ゴ Pro W4"/>
                <a:ea typeface="ヒラギノ丸ゴ Pro W4"/>
                <a:cs typeface="ヒラギノ丸ゴ Pro W4"/>
              </a:rPr>
              <a:t>〜</a:t>
            </a:r>
            <a:r>
              <a:rPr kumimoji="1" lang="ja-JP" altLang="en-US" sz="5400" dirty="0" smtClean="0">
                <a:solidFill>
                  <a:schemeClr val="accent2"/>
                </a:solidFill>
                <a:latin typeface="ヒラギノ丸ゴ Pro W4"/>
                <a:ea typeface="ヒラギノ丸ゴ Pro W4"/>
                <a:cs typeface="ヒラギノ丸ゴ Pro W4"/>
              </a:rPr>
              <a:t>寄り添いあう</a:t>
            </a:r>
            <a:r>
              <a:rPr lang="ja-JP" altLang="en-US" sz="5400" dirty="0" smtClean="0">
                <a:solidFill>
                  <a:schemeClr val="accent2"/>
                </a:solidFill>
                <a:latin typeface="ヒラギノ丸ゴ Pro W4"/>
                <a:ea typeface="ヒラギノ丸ゴ Pro W4"/>
                <a:cs typeface="ヒラギノ丸ゴ Pro W4"/>
              </a:rPr>
              <a:t>まち</a:t>
            </a:r>
            <a:r>
              <a:rPr lang="en-US" altLang="ja-JP" sz="5400" dirty="0" smtClean="0">
                <a:solidFill>
                  <a:schemeClr val="accent2"/>
                </a:solidFill>
                <a:latin typeface="ヒラギノ丸ゴ Pro W4"/>
                <a:ea typeface="ヒラギノ丸ゴ Pro W4"/>
                <a:cs typeface="ヒラギノ丸ゴ Pro W4"/>
              </a:rPr>
              <a:t>〜</a:t>
            </a:r>
            <a:endParaRPr kumimoji="1" lang="en-US" altLang="ja-JP" sz="5400" dirty="0" smtClean="0">
              <a:solidFill>
                <a:schemeClr val="accent2"/>
              </a:solidFill>
              <a:latin typeface="ヒラギノ丸ゴ Pro W4"/>
              <a:ea typeface="ヒラギノ丸ゴ Pro W4"/>
              <a:cs typeface="ヒラギノ丸ゴ Pro W4"/>
            </a:endParaRPr>
          </a:p>
        </p:txBody>
      </p:sp>
      <p:grpSp>
        <p:nvGrpSpPr>
          <p:cNvPr id="125" name="図形グループ 124"/>
          <p:cNvGrpSpPr/>
          <p:nvPr/>
        </p:nvGrpSpPr>
        <p:grpSpPr>
          <a:xfrm>
            <a:off x="3177891" y="3023384"/>
            <a:ext cx="3075532" cy="3095252"/>
            <a:chOff x="2741717" y="3402956"/>
            <a:chExt cx="3665016" cy="3517990"/>
          </a:xfrm>
        </p:grpSpPr>
        <p:pic>
          <p:nvPicPr>
            <p:cNvPr id="126" name="図 125"/>
            <p:cNvPicPr>
              <a:picLocks noChangeAspect="1"/>
            </p:cNvPicPr>
            <p:nvPr/>
          </p:nvPicPr>
          <p:blipFill>
            <a:blip r:embed="rId12">
              <a:lum bright="70000" contrast="-70000"/>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127" name="図 126"/>
            <p:cNvPicPr>
              <a:picLocks noChangeAspect="1"/>
            </p:cNvPicPr>
            <p:nvPr/>
          </p:nvPicPr>
          <p:blipFill>
            <a:blip r:embed="rId13"/>
            <a:stretch>
              <a:fillRect/>
            </a:stretch>
          </p:blipFill>
          <p:spPr>
            <a:xfrm>
              <a:off x="2873600" y="4037210"/>
              <a:ext cx="3401249" cy="2060445"/>
            </a:xfrm>
            <a:prstGeom prst="rect">
              <a:avLst/>
            </a:prstGeom>
          </p:spPr>
        </p:pic>
      </p:grpSp>
      <p:grpSp>
        <p:nvGrpSpPr>
          <p:cNvPr id="74" name="図形グループ 73"/>
          <p:cNvGrpSpPr/>
          <p:nvPr/>
        </p:nvGrpSpPr>
        <p:grpSpPr>
          <a:xfrm>
            <a:off x="107596" y="-81071"/>
            <a:ext cx="8942744" cy="1469647"/>
            <a:chOff x="107596" y="-81071"/>
            <a:chExt cx="8942744" cy="1469647"/>
          </a:xfrm>
        </p:grpSpPr>
        <p:pic>
          <p:nvPicPr>
            <p:cNvPr id="75" name="図 74"/>
            <p:cNvPicPr>
              <a:picLocks noChangeAspect="1"/>
            </p:cNvPicPr>
            <p:nvPr/>
          </p:nvPicPr>
          <p:blipFill rotWithShape="1">
            <a:blip r:embed="rId15">
              <a:extLst>
                <a:ext uri="{BEBA8EAE-BF5A-486C-A8C5-ECC9F3942E4B}">
                  <a14:imgProps xmlns:a14="http://schemas.microsoft.com/office/drawing/2010/main">
                    <a14:imgLayer r:embed="rId16">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78" name="テキスト ボックス 77"/>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85" name="図形グループ 84"/>
            <p:cNvGrpSpPr/>
            <p:nvPr/>
          </p:nvGrpSpPr>
          <p:grpSpPr>
            <a:xfrm>
              <a:off x="215192" y="0"/>
              <a:ext cx="2341441" cy="1246985"/>
              <a:chOff x="215192" y="1199258"/>
              <a:chExt cx="2341441" cy="1246985"/>
            </a:xfrm>
          </p:grpSpPr>
          <p:pic>
            <p:nvPicPr>
              <p:cNvPr id="95" name="図 94"/>
              <p:cNvPicPr>
                <a:picLocks noChangeAspect="1"/>
              </p:cNvPicPr>
              <p:nvPr/>
            </p:nvPicPr>
            <p:blipFill>
              <a:blip r:embed="rId12">
                <a:lum bright="70000" contrast="-70000"/>
              </a:blip>
              <a:stretch>
                <a:fillRect/>
              </a:stretch>
            </p:blipFill>
            <p:spPr>
              <a:xfrm>
                <a:off x="706783" y="1199258"/>
                <a:ext cx="1325217" cy="955205"/>
              </a:xfrm>
              <a:prstGeom prst="rect">
                <a:avLst/>
              </a:prstGeom>
              <a:effectLst/>
            </p:spPr>
          </p:pic>
          <p:pic>
            <p:nvPicPr>
              <p:cNvPr id="96" name="図 95" descr="8682.jpg"/>
              <p:cNvPicPr>
                <a:picLocks noChangeAspect="1"/>
              </p:cNvPicPr>
              <p:nvPr/>
            </p:nvPicPr>
            <p:blipFill>
              <a:blip r:embed="rId17">
                <a:duotone>
                  <a:schemeClr val="accent2">
                    <a:shade val="45000"/>
                    <a:satMod val="135000"/>
                  </a:schemeClr>
                  <a:prstClr val="white"/>
                </a:duotone>
                <a:extLst>
                  <a:ext uri="{BEBA8EAE-BF5A-486C-A8C5-ECC9F3942E4B}">
                    <a14:imgProps xmlns:a14="http://schemas.microsoft.com/office/drawing/2010/main">
                      <a14:imgLayer r:embed="rId1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6" name="テキスト ボックス 8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0" name="テキスト ボックス 8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91" name="テキスト ボックス 9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92" name="テキスト ボックス 9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93" name="テキスト ボックス 92"/>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94" name="テキスト ボックス 9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Tree>
    <p:extLst>
      <p:ext uri="{BB962C8B-B14F-4D97-AF65-F5344CB8AC3E}">
        <p14:creationId xmlns:p14="http://schemas.microsoft.com/office/powerpoint/2010/main" val="12195603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par>
                                <p:cTn id="8" presetID="22" presetClass="entr" presetSubtype="4"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down)">
                                      <p:cBhvr>
                                        <p:cTn id="10" dur="500"/>
                                        <p:tgtEl>
                                          <p:spTgt spid="54"/>
                                        </p:tgtEl>
                                      </p:cBhvr>
                                    </p:animEffect>
                                  </p:childTnLst>
                                </p:cTn>
                              </p:par>
                              <p:par>
                                <p:cTn id="11" presetID="22" presetClass="entr" presetSubtype="4"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down)">
                                      <p:cBhvr>
                                        <p:cTn id="13" dur="500"/>
                                        <p:tgtEl>
                                          <p:spTgt spid="53"/>
                                        </p:tgtEl>
                                      </p:cBhvr>
                                    </p:animEffect>
                                  </p:childTnLst>
                                </p:cTn>
                              </p:par>
                              <p:par>
                                <p:cTn id="14" presetID="22" presetClass="entr" presetSubtype="4"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par>
                                <p:cTn id="17" presetID="22" presetClass="entr" presetSubtype="4"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500"/>
                                        <p:tgtEl>
                                          <p:spTgt spid="57"/>
                                        </p:tgtEl>
                                      </p:cBhvr>
                                    </p:animEffect>
                                  </p:childTnLst>
                                </p:cTn>
                              </p:par>
                              <p:par>
                                <p:cTn id="20" presetID="22" presetClass="entr" presetSubtype="4"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par>
                                <p:cTn id="23" presetID="22" presetClass="entr" presetSubtype="4"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down)">
                                      <p:cBhvr>
                                        <p:cTn id="25" dur="500"/>
                                        <p:tgtEl>
                                          <p:spTgt spid="56"/>
                                        </p:tgtEl>
                                      </p:cBhvr>
                                    </p:animEffect>
                                  </p:childTnLst>
                                </p:cTn>
                              </p:par>
                              <p:par>
                                <p:cTn id="26" presetID="22" presetClass="entr" presetSubtype="4"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4" fill="hold"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down)">
                                      <p:cBhvr>
                                        <p:cTn id="31" dur="500"/>
                                        <p:tgtEl>
                                          <p:spTgt spid="61"/>
                                        </p:tgtEl>
                                      </p:cBhvr>
                                    </p:animEffect>
                                  </p:childTnLst>
                                </p:cTn>
                              </p:par>
                              <p:par>
                                <p:cTn id="32" presetID="22" presetClass="entr" presetSubtype="4"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500"/>
                                        <p:tgtEl>
                                          <p:spTgt spid="62"/>
                                        </p:tgtEl>
                                      </p:cBhvr>
                                    </p:animEffect>
                                  </p:childTnLst>
                                </p:cTn>
                              </p:par>
                              <p:par>
                                <p:cTn id="35" presetID="22" presetClass="entr" presetSubtype="4"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par>
                                <p:cTn id="38" presetID="22" presetClass="entr" presetSubtype="4"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down)">
                                      <p:cBhvr>
                                        <p:cTn id="40" dur="500"/>
                                        <p:tgtEl>
                                          <p:spTgt spid="6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down)">
                                      <p:cBhvr>
                                        <p:cTn id="45" dur="500"/>
                                        <p:tgtEl>
                                          <p:spTgt spid="67"/>
                                        </p:tgtEl>
                                      </p:cBhvr>
                                    </p:animEffect>
                                  </p:childTnLst>
                                </p:cTn>
                              </p:par>
                              <p:par>
                                <p:cTn id="46" presetID="22" presetClass="entr" presetSubtype="4"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down)">
                                      <p:cBhvr>
                                        <p:cTn id="48" dur="500"/>
                                        <p:tgtEl>
                                          <p:spTgt spid="5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wipe(down)">
                                      <p:cBhvr>
                                        <p:cTn id="53" dur="500"/>
                                        <p:tgtEl>
                                          <p:spTgt spid="70"/>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down)">
                                      <p:cBhvr>
                                        <p:cTn id="59" dur="500"/>
                                        <p:tgtEl>
                                          <p:spTgt spid="8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wipe(down)">
                                      <p:cBhvr>
                                        <p:cTn id="62" dur="500"/>
                                        <p:tgtEl>
                                          <p:spTgt spid="76"/>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wipe(down)">
                                      <p:cBhvr>
                                        <p:cTn id="65" dur="500"/>
                                        <p:tgtEl>
                                          <p:spTgt spid="7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wipe(down)">
                                      <p:cBhvr>
                                        <p:cTn id="68" dur="500"/>
                                        <p:tgtEl>
                                          <p:spTgt spid="8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down)">
                                      <p:cBhvr>
                                        <p:cTn id="71" dur="500"/>
                                        <p:tgtEl>
                                          <p:spTgt spid="82"/>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down)">
                                      <p:cBhvr>
                                        <p:cTn id="74" dur="500"/>
                                        <p:tgtEl>
                                          <p:spTgt spid="8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down)">
                                      <p:cBhvr>
                                        <p:cTn id="77" dur="500"/>
                                        <p:tgtEl>
                                          <p:spTgt spid="87"/>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wipe(down)">
                                      <p:cBhvr>
                                        <p:cTn id="80" dur="500"/>
                                        <p:tgtEl>
                                          <p:spTgt spid="77"/>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wipe(down)">
                                      <p:cBhvr>
                                        <p:cTn id="83" dur="500"/>
                                        <p:tgtEl>
                                          <p:spTgt spid="84"/>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500"/>
                                        <p:tgtEl>
                                          <p:spTgt spid="83"/>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00"/>
                                        </p:tgtEl>
                                        <p:attrNameLst>
                                          <p:attrName>style.visibility</p:attrName>
                                        </p:attrNameLst>
                                      </p:cBhvr>
                                      <p:to>
                                        <p:strVal val="visible"/>
                                      </p:to>
                                    </p:set>
                                    <p:animEffect transition="in" filter="wipe(down)">
                                      <p:cBhvr>
                                        <p:cTn id="91" dur="500"/>
                                        <p:tgtEl>
                                          <p:spTgt spid="10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wipe(down)">
                                      <p:cBhvr>
                                        <p:cTn id="94" dur="500"/>
                                        <p:tgtEl>
                                          <p:spTgt spid="10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wipe(down)">
                                      <p:cBhvr>
                                        <p:cTn id="97" dur="500"/>
                                        <p:tgtEl>
                                          <p:spTgt spid="107"/>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108"/>
                                        </p:tgtEl>
                                        <p:attrNameLst>
                                          <p:attrName>style.visibility</p:attrName>
                                        </p:attrNameLst>
                                      </p:cBhvr>
                                      <p:to>
                                        <p:strVal val="visible"/>
                                      </p:to>
                                    </p:set>
                                    <p:animEffect transition="in" filter="wipe(down)">
                                      <p:cBhvr>
                                        <p:cTn id="100" dur="500"/>
                                        <p:tgtEl>
                                          <p:spTgt spid="108"/>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wipe(down)">
                                      <p:cBhvr>
                                        <p:cTn id="103" dur="500"/>
                                        <p:tgtEl>
                                          <p:spTgt spid="109"/>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10"/>
                                        </p:tgtEl>
                                        <p:attrNameLst>
                                          <p:attrName>style.visibility</p:attrName>
                                        </p:attrNameLst>
                                      </p:cBhvr>
                                      <p:to>
                                        <p:strVal val="visible"/>
                                      </p:to>
                                    </p:set>
                                    <p:animEffect transition="in" filter="wipe(down)">
                                      <p:cBhvr>
                                        <p:cTn id="106" dur="500"/>
                                        <p:tgtEl>
                                          <p:spTgt spid="110"/>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wipe(down)">
                                      <p:cBhvr>
                                        <p:cTn id="109" dur="500"/>
                                        <p:tgtEl>
                                          <p:spTgt spid="102"/>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111"/>
                                        </p:tgtEl>
                                        <p:attrNameLst>
                                          <p:attrName>style.visibility</p:attrName>
                                        </p:attrNameLst>
                                      </p:cBhvr>
                                      <p:to>
                                        <p:strVal val="visible"/>
                                      </p:to>
                                    </p:set>
                                    <p:animEffect transition="in" filter="wipe(down)">
                                      <p:cBhvr>
                                        <p:cTn id="112" dur="500"/>
                                        <p:tgtEl>
                                          <p:spTgt spid="111"/>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wipe(down)">
                                      <p:cBhvr>
                                        <p:cTn id="115" dur="500"/>
                                        <p:tgtEl>
                                          <p:spTgt spid="112"/>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113"/>
                                        </p:tgtEl>
                                        <p:attrNameLst>
                                          <p:attrName>style.visibility</p:attrName>
                                        </p:attrNameLst>
                                      </p:cBhvr>
                                      <p:to>
                                        <p:strVal val="visible"/>
                                      </p:to>
                                    </p:set>
                                    <p:animEffect transition="in" filter="wipe(down)">
                                      <p:cBhvr>
                                        <p:cTn id="118" dur="500"/>
                                        <p:tgtEl>
                                          <p:spTgt spid="113"/>
                                        </p:tgtEl>
                                      </p:cBhvr>
                                    </p:animEffect>
                                  </p:childTnLst>
                                </p:cTn>
                              </p:par>
                              <p:par>
                                <p:cTn id="119" presetID="22" presetClass="entr" presetSubtype="4" fill="hold" nodeType="withEffect">
                                  <p:stCondLst>
                                    <p:cond delay="0"/>
                                  </p:stCondLst>
                                  <p:childTnLst>
                                    <p:set>
                                      <p:cBhvr>
                                        <p:cTn id="120" dur="1" fill="hold">
                                          <p:stCondLst>
                                            <p:cond delay="0"/>
                                          </p:stCondLst>
                                        </p:cTn>
                                        <p:tgtEl>
                                          <p:spTgt spid="133"/>
                                        </p:tgtEl>
                                        <p:attrNameLst>
                                          <p:attrName>style.visibility</p:attrName>
                                        </p:attrNameLst>
                                      </p:cBhvr>
                                      <p:to>
                                        <p:strVal val="visible"/>
                                      </p:to>
                                    </p:set>
                                    <p:animEffect transition="in" filter="wipe(down)">
                                      <p:cBhvr>
                                        <p:cTn id="121" dur="500"/>
                                        <p:tgtEl>
                                          <p:spTgt spid="13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14"/>
                                        </p:tgtEl>
                                        <p:attrNameLst>
                                          <p:attrName>style.visibility</p:attrName>
                                        </p:attrNameLst>
                                      </p:cBhvr>
                                      <p:to>
                                        <p:strVal val="visible"/>
                                      </p:to>
                                    </p:set>
                                    <p:animEffect transition="in" filter="wipe(down)">
                                      <p:cBhvr>
                                        <p:cTn id="124" dur="500"/>
                                        <p:tgtEl>
                                          <p:spTgt spid="114"/>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115"/>
                                        </p:tgtEl>
                                        <p:attrNameLst>
                                          <p:attrName>style.visibility</p:attrName>
                                        </p:attrNameLst>
                                      </p:cBhvr>
                                      <p:to>
                                        <p:strVal val="visible"/>
                                      </p:to>
                                    </p:set>
                                    <p:animEffect transition="in" filter="wipe(down)">
                                      <p:cBhvr>
                                        <p:cTn id="127" dur="500"/>
                                        <p:tgtEl>
                                          <p:spTgt spid="115"/>
                                        </p:tgtEl>
                                      </p:cBhvr>
                                    </p:animEffect>
                                  </p:childTnLst>
                                </p:cTn>
                              </p:par>
                            </p:childTnLst>
                          </p:cTn>
                        </p:par>
                        <p:par>
                          <p:cTn id="128" fill="hold">
                            <p:stCondLst>
                              <p:cond delay="500"/>
                            </p:stCondLst>
                            <p:childTnLst>
                              <p:par>
                                <p:cTn id="129" presetID="22" presetClass="entr" presetSubtype="4" fill="hold" nodeType="afterEffect">
                                  <p:stCondLst>
                                    <p:cond delay="0"/>
                                  </p:stCondLst>
                                  <p:childTnLst>
                                    <p:set>
                                      <p:cBhvr>
                                        <p:cTn id="130" dur="1" fill="hold">
                                          <p:stCondLst>
                                            <p:cond delay="0"/>
                                          </p:stCondLst>
                                        </p:cTn>
                                        <p:tgtEl>
                                          <p:spTgt spid="128"/>
                                        </p:tgtEl>
                                        <p:attrNameLst>
                                          <p:attrName>style.visibility</p:attrName>
                                        </p:attrNameLst>
                                      </p:cBhvr>
                                      <p:to>
                                        <p:strVal val="visible"/>
                                      </p:to>
                                    </p:set>
                                    <p:animEffect transition="in" filter="wipe(down)">
                                      <p:cBhvr>
                                        <p:cTn id="131" dur="500"/>
                                        <p:tgtEl>
                                          <p:spTgt spid="128"/>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wipe(down)">
                                      <p:cBhvr>
                                        <p:cTn id="136" dur="500"/>
                                        <p:tgtEl>
                                          <p:spTgt spid="12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24"/>
                                        </p:tgtEl>
                                        <p:attrNameLst>
                                          <p:attrName>style.visibility</p:attrName>
                                        </p:attrNameLst>
                                      </p:cBhvr>
                                      <p:to>
                                        <p:strVal val="visible"/>
                                      </p:to>
                                    </p:set>
                                    <p:animEffect transition="in" filter="fade">
                                      <p:cBhvr>
                                        <p:cTn id="139" dur="500"/>
                                        <p:tgtEl>
                                          <p:spTgt spid="124"/>
                                        </p:tgtEl>
                                      </p:cBhvr>
                                    </p:animEffect>
                                  </p:childTnLst>
                                </p:cTn>
                              </p:par>
                              <p:par>
                                <p:cTn id="140" presetID="10" presetClass="entr" presetSubtype="0" fill="hold" nodeType="withEffect">
                                  <p:stCondLst>
                                    <p:cond delay="0"/>
                                  </p:stCondLst>
                                  <p:childTnLst>
                                    <p:set>
                                      <p:cBhvr>
                                        <p:cTn id="141" dur="1" fill="hold">
                                          <p:stCondLst>
                                            <p:cond delay="0"/>
                                          </p:stCondLst>
                                        </p:cTn>
                                        <p:tgtEl>
                                          <p:spTgt spid="125"/>
                                        </p:tgtEl>
                                        <p:attrNameLst>
                                          <p:attrName>style.visibility</p:attrName>
                                        </p:attrNameLst>
                                      </p:cBhvr>
                                      <p:to>
                                        <p:strVal val="visible"/>
                                      </p:to>
                                    </p:set>
                                    <p:animEffect transition="in" filter="fade">
                                      <p:cBhvr>
                                        <p:cTn id="142" dur="500"/>
                                        <p:tgtEl>
                                          <p:spTgt spid="125"/>
                                        </p:tgtEl>
                                      </p:cBhvr>
                                    </p:animEffect>
                                  </p:childTnLst>
                                </p:cTn>
                              </p:par>
                              <p:par>
                                <p:cTn id="143" presetID="10" presetClass="entr" presetSubtype="0" fill="hold" nodeType="withEffect">
                                  <p:stCondLst>
                                    <p:cond delay="0"/>
                                  </p:stCondLst>
                                  <p:childTnLst>
                                    <p:set>
                                      <p:cBhvr>
                                        <p:cTn id="144" dur="1" fill="hold">
                                          <p:stCondLst>
                                            <p:cond delay="0"/>
                                          </p:stCondLst>
                                        </p:cTn>
                                        <p:tgtEl>
                                          <p:spTgt spid="128"/>
                                        </p:tgtEl>
                                        <p:attrNameLst>
                                          <p:attrName>style.visibility</p:attrName>
                                        </p:attrNameLst>
                                      </p:cBhvr>
                                      <p:to>
                                        <p:strVal val="visible"/>
                                      </p:to>
                                    </p:set>
                                    <p:animEffect transition="in" filter="fade">
                                      <p:cBhvr>
                                        <p:cTn id="145"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9" grpId="0" animBg="1"/>
      <p:bldP spid="80" grpId="0" animBg="1"/>
      <p:bldP spid="81" grpId="0" animBg="1"/>
      <p:bldP spid="82" grpId="0" animBg="1"/>
      <p:bldP spid="83" grpId="0" animBg="1"/>
      <p:bldP spid="84" grpId="0" animBg="1"/>
      <p:bldP spid="87" grpId="0" animBg="1"/>
      <p:bldP spid="88" grpId="0" animBg="1"/>
      <p:bldP spid="89" grpId="0" animBg="1"/>
      <p:bldP spid="100" grpId="0" animBg="1"/>
      <p:bldP spid="102"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23" grpId="0" animBg="1"/>
      <p:bldP spid="1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shutterstock_151703984.png"/>
          <p:cNvPicPr>
            <a:picLocks noChangeAspect="1"/>
          </p:cNvPicPr>
          <p:nvPr/>
        </p:nvPicPr>
        <p:blipFill>
          <a:blip r:embed="rId3">
            <a:alphaModFix amt="41000"/>
            <a:extLst>
              <a:ext uri="{28A0092B-C50C-407E-A947-70E740481C1C}">
                <a14:useLocalDpi xmlns:a14="http://schemas.microsoft.com/office/drawing/2010/main" val="0"/>
              </a:ext>
            </a:extLst>
          </a:blip>
          <a:stretch>
            <a:fillRect/>
          </a:stretch>
        </p:blipFill>
        <p:spPr>
          <a:xfrm>
            <a:off x="-776412" y="0"/>
            <a:ext cx="11177712" cy="7235028"/>
          </a:xfrm>
          <a:prstGeom prst="rect">
            <a:avLst/>
          </a:prstGeom>
        </p:spPr>
      </p:pic>
      <p:pic>
        <p:nvPicPr>
          <p:cNvPr id="6" name="図 5" descr="8682.jpg"/>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386917" y="2426519"/>
            <a:ext cx="4383129" cy="1440267"/>
          </a:xfrm>
          <a:prstGeom prst="rect">
            <a:avLst/>
          </a:prstGeom>
        </p:spPr>
      </p:pic>
      <p:grpSp>
        <p:nvGrpSpPr>
          <p:cNvPr id="7" name="図形グループ 6"/>
          <p:cNvGrpSpPr/>
          <p:nvPr/>
        </p:nvGrpSpPr>
        <p:grpSpPr>
          <a:xfrm>
            <a:off x="3306076" y="674171"/>
            <a:ext cx="2432172" cy="2275289"/>
            <a:chOff x="1763751" y="387439"/>
            <a:chExt cx="830226" cy="830226"/>
          </a:xfrm>
        </p:grpSpPr>
        <p:sp>
          <p:nvSpPr>
            <p:cNvPr id="8" name="円/楕円 7"/>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10"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6600" kern="1200" dirty="0" smtClean="0"/>
                <a:t>教育</a:t>
              </a:r>
              <a:endParaRPr kumimoji="1" lang="ja-JP" altLang="en-US" sz="6600" kern="1200" dirty="0"/>
            </a:p>
          </p:txBody>
        </p:sp>
      </p:grpSp>
      <p:graphicFrame>
        <p:nvGraphicFramePr>
          <p:cNvPr id="5" name="図表 4"/>
          <p:cNvGraphicFramePr/>
          <p:nvPr>
            <p:extLst>
              <p:ext uri="{D42A27DB-BD31-4B8C-83A1-F6EECF244321}">
                <p14:modId xmlns:p14="http://schemas.microsoft.com/office/powerpoint/2010/main" val="3504606152"/>
              </p:ext>
            </p:extLst>
          </p:nvPr>
        </p:nvGraphicFramePr>
        <p:xfrm>
          <a:off x="710079" y="3534362"/>
          <a:ext cx="7735752" cy="3454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0104171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図形グループ 27"/>
          <p:cNvGrpSpPr/>
          <p:nvPr/>
        </p:nvGrpSpPr>
        <p:grpSpPr>
          <a:xfrm>
            <a:off x="107596" y="-81071"/>
            <a:ext cx="10030318" cy="1469647"/>
            <a:chOff x="107596" y="-81071"/>
            <a:chExt cx="10030318" cy="1469647"/>
          </a:xfrm>
        </p:grpSpPr>
        <p:pic>
          <p:nvPicPr>
            <p:cNvPr id="29" name="図 28"/>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30" name="図 29"/>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31"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2"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3" name="図形グループ 32"/>
            <p:cNvGrpSpPr/>
            <p:nvPr/>
          </p:nvGrpSpPr>
          <p:grpSpPr>
            <a:xfrm>
              <a:off x="215192" y="0"/>
              <a:ext cx="2341441" cy="1246985"/>
              <a:chOff x="215192" y="1199258"/>
              <a:chExt cx="2341441" cy="1246985"/>
            </a:xfrm>
          </p:grpSpPr>
          <p:pic>
            <p:nvPicPr>
              <p:cNvPr id="39" name="図 38"/>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40" name="図 39"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4"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7"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8" name="テキスト ボックス 37"/>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教育・背景</a:t>
              </a:r>
              <a:endParaRPr kumimoji="1" lang="en-US" altLang="ja-JP" sz="3200" b="1" kern="1200" dirty="0" smtClean="0">
                <a:latin typeface="ヒラギノ丸ゴ ProN W4"/>
                <a:ea typeface="ヒラギノ丸ゴ ProN W4"/>
                <a:cs typeface="ヒラギノ丸ゴ ProN W4"/>
              </a:endParaRPr>
            </a:p>
          </p:txBody>
        </p:sp>
      </p:grpSp>
      <p:sp>
        <p:nvSpPr>
          <p:cNvPr id="13" name="テキスト ボックス 12"/>
          <p:cNvSpPr txBox="1"/>
          <p:nvPr/>
        </p:nvSpPr>
        <p:spPr>
          <a:xfrm>
            <a:off x="3630684" y="7415431"/>
            <a:ext cx="4889500" cy="646331"/>
          </a:xfrm>
          <a:prstGeom prst="rect">
            <a:avLst/>
          </a:prstGeom>
          <a:noFill/>
        </p:spPr>
        <p:txBody>
          <a:bodyPr wrap="square" rtlCol="0">
            <a:spAutoFit/>
          </a:bodyPr>
          <a:lstStyle/>
          <a:p>
            <a:r>
              <a:rPr lang="en-US" altLang="ja-JP" dirty="0"/>
              <a:t>http://</a:t>
            </a:r>
            <a:r>
              <a:rPr lang="en-US" altLang="ja-JP" dirty="0" err="1"/>
              <a:t>www.niye.go.jp</a:t>
            </a:r>
            <a:r>
              <a:rPr lang="en-US" altLang="ja-JP" dirty="0"/>
              <a:t>/</a:t>
            </a:r>
            <a:r>
              <a:rPr lang="en-US" altLang="ja-JP" dirty="0" err="1"/>
              <a:t>kanri</a:t>
            </a:r>
            <a:r>
              <a:rPr lang="en-US" altLang="ja-JP" dirty="0"/>
              <a:t>/upload/editor/59/File/10tyukanhokoku.press.pdf</a:t>
            </a:r>
            <a:endParaRPr kumimoji="1" lang="ja-JP" altLang="en-US" dirty="0"/>
          </a:p>
        </p:txBody>
      </p:sp>
      <p:graphicFrame>
        <p:nvGraphicFramePr>
          <p:cNvPr id="19" name="グラフ 18"/>
          <p:cNvGraphicFramePr>
            <a:graphicFrameLocks/>
          </p:cNvGraphicFramePr>
          <p:nvPr>
            <p:extLst>
              <p:ext uri="{D42A27DB-BD31-4B8C-83A1-F6EECF244321}">
                <p14:modId xmlns:p14="http://schemas.microsoft.com/office/powerpoint/2010/main" val="441342560"/>
              </p:ext>
            </p:extLst>
          </p:nvPr>
        </p:nvGraphicFramePr>
        <p:xfrm>
          <a:off x="933685" y="1693791"/>
          <a:ext cx="6925914" cy="3963115"/>
        </p:xfrm>
        <a:graphic>
          <a:graphicData uri="http://schemas.openxmlformats.org/drawingml/2006/chart">
            <c:chart xmlns:c="http://schemas.openxmlformats.org/drawingml/2006/chart" xmlns:r="http://schemas.openxmlformats.org/officeDocument/2006/relationships" r:id="rId7"/>
          </a:graphicData>
        </a:graphic>
      </p:graphicFrame>
      <p:sp>
        <p:nvSpPr>
          <p:cNvPr id="4" name="テキスト ボックス 3"/>
          <p:cNvSpPr txBox="1"/>
          <p:nvPr/>
        </p:nvSpPr>
        <p:spPr>
          <a:xfrm>
            <a:off x="5029951" y="1416792"/>
            <a:ext cx="4091685" cy="276999"/>
          </a:xfrm>
          <a:prstGeom prst="rect">
            <a:avLst/>
          </a:prstGeom>
          <a:noFill/>
        </p:spPr>
        <p:txBody>
          <a:bodyPr wrap="none" rtlCol="0">
            <a:spAutoFit/>
          </a:bodyPr>
          <a:lstStyle/>
          <a:p>
            <a:r>
              <a:rPr kumimoji="1" lang="ja-JP" altLang="en-US" sz="1200" dirty="0" smtClean="0"/>
              <a:t>「子供の体験活動の実態に関する調査研究」（平成</a:t>
            </a:r>
            <a:r>
              <a:rPr kumimoji="1" lang="en-US" altLang="ja-JP" sz="1200" dirty="0" smtClean="0"/>
              <a:t>22</a:t>
            </a:r>
            <a:r>
              <a:rPr kumimoji="1" lang="ja-JP" altLang="en-US" sz="1200" dirty="0" smtClean="0"/>
              <a:t>年）より</a:t>
            </a:r>
            <a:endParaRPr kumimoji="1" lang="ja-JP" altLang="en-US" sz="1200" dirty="0"/>
          </a:p>
        </p:txBody>
      </p:sp>
      <p:sp>
        <p:nvSpPr>
          <p:cNvPr id="25" name="正方形/長方形 24"/>
          <p:cNvSpPr/>
          <p:nvPr/>
        </p:nvSpPr>
        <p:spPr>
          <a:xfrm>
            <a:off x="0" y="5867400"/>
            <a:ext cx="9144000" cy="1033694"/>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rgbClr val="FF0000"/>
                </a:solidFill>
              </a:rPr>
              <a:t>子供の頃</a:t>
            </a:r>
            <a:r>
              <a:rPr lang="ja-JP" altLang="en-US" sz="2800" dirty="0" smtClean="0">
                <a:solidFill>
                  <a:schemeClr val="tx1"/>
                </a:solidFill>
              </a:rPr>
              <a:t>の</a:t>
            </a:r>
            <a:r>
              <a:rPr lang="ja-JP" altLang="en-US" sz="2800" dirty="0" smtClean="0">
                <a:solidFill>
                  <a:srgbClr val="000000"/>
                </a:solidFill>
              </a:rPr>
              <a:t>地域活動</a:t>
            </a:r>
            <a:endParaRPr lang="en-US" altLang="ja-JP" sz="2000" dirty="0" smtClean="0">
              <a:solidFill>
                <a:schemeClr val="tx1"/>
              </a:solidFill>
            </a:endParaRPr>
          </a:p>
          <a:p>
            <a:pPr algn="ctr"/>
            <a:r>
              <a:rPr lang="en-US" altLang="ja-JP" sz="3600" dirty="0" smtClean="0">
                <a:solidFill>
                  <a:schemeClr val="tx1"/>
                </a:solidFill>
              </a:rPr>
              <a:t>→</a:t>
            </a:r>
            <a:r>
              <a:rPr lang="ja-JP" altLang="en-US" sz="3600" dirty="0" smtClean="0">
                <a:solidFill>
                  <a:srgbClr val="FF0000"/>
                </a:solidFill>
              </a:rPr>
              <a:t>将来</a:t>
            </a:r>
            <a:r>
              <a:rPr lang="ja-JP" altLang="en-US" sz="2800" dirty="0" smtClean="0">
                <a:solidFill>
                  <a:schemeClr val="tx1"/>
                </a:solidFill>
              </a:rPr>
              <a:t>のまちづくりへの</a:t>
            </a:r>
            <a:r>
              <a:rPr lang="ja-JP" altLang="en-US" sz="2800" dirty="0" smtClean="0">
                <a:solidFill>
                  <a:srgbClr val="000000"/>
                </a:solidFill>
              </a:rPr>
              <a:t>意欲や関心を</a:t>
            </a:r>
            <a:r>
              <a:rPr lang="ja-JP" altLang="en-US" sz="2800" dirty="0" smtClean="0">
                <a:solidFill>
                  <a:srgbClr val="FF0000"/>
                </a:solidFill>
              </a:rPr>
              <a:t>高める！</a:t>
            </a:r>
            <a:endParaRPr lang="en-US" altLang="ja-JP" sz="2400" dirty="0" smtClean="0">
              <a:solidFill>
                <a:schemeClr val="tx1"/>
              </a:solidFill>
            </a:endParaRPr>
          </a:p>
        </p:txBody>
      </p:sp>
      <p:pic>
        <p:nvPicPr>
          <p:cNvPr id="10" name="図 9"/>
          <p:cNvPicPr>
            <a:picLocks noChangeAspect="1"/>
          </p:cNvPicPr>
          <p:nvPr/>
        </p:nvPicPr>
        <p:blipFill>
          <a:blip r:embed="rId8"/>
          <a:stretch>
            <a:fillRect/>
          </a:stretch>
        </p:blipFill>
        <p:spPr>
          <a:xfrm>
            <a:off x="7421120" y="4925608"/>
            <a:ext cx="1610133" cy="1471661"/>
          </a:xfrm>
          <a:prstGeom prst="rect">
            <a:avLst/>
          </a:prstGeom>
        </p:spPr>
      </p:pic>
      <p:pic>
        <p:nvPicPr>
          <p:cNvPr id="11" name="図 10"/>
          <p:cNvPicPr>
            <a:picLocks noChangeAspect="1"/>
          </p:cNvPicPr>
          <p:nvPr/>
        </p:nvPicPr>
        <p:blipFill>
          <a:blip r:embed="rId9"/>
          <a:stretch>
            <a:fillRect/>
          </a:stretch>
        </p:blipFill>
        <p:spPr>
          <a:xfrm>
            <a:off x="977194" y="4985132"/>
            <a:ext cx="1054806" cy="1122135"/>
          </a:xfrm>
          <a:prstGeom prst="rect">
            <a:avLst/>
          </a:prstGeom>
        </p:spPr>
      </p:pic>
      <p:pic>
        <p:nvPicPr>
          <p:cNvPr id="21" name="図 20"/>
          <p:cNvPicPr>
            <a:picLocks noChangeAspect="1"/>
          </p:cNvPicPr>
          <p:nvPr/>
        </p:nvPicPr>
        <p:blipFill>
          <a:blip r:embed="rId10"/>
          <a:stretch>
            <a:fillRect/>
          </a:stretch>
        </p:blipFill>
        <p:spPr>
          <a:xfrm>
            <a:off x="107596" y="5192024"/>
            <a:ext cx="826089" cy="1083395"/>
          </a:xfrm>
          <a:prstGeom prst="rect">
            <a:avLst/>
          </a:prstGeom>
        </p:spPr>
      </p:pic>
      <p:sp>
        <p:nvSpPr>
          <p:cNvPr id="3" name="フレーム 2"/>
          <p:cNvSpPr/>
          <p:nvPr/>
        </p:nvSpPr>
        <p:spPr>
          <a:xfrm>
            <a:off x="5300109" y="2519105"/>
            <a:ext cx="577240" cy="2004788"/>
          </a:xfrm>
          <a:prstGeom prst="frame">
            <a:avLst>
              <a:gd name="adj1" fmla="val 7045"/>
            </a:avLst>
          </a:prstGeom>
          <a:solidFill>
            <a:srgbClr val="3366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8804656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図形グループ 27"/>
          <p:cNvGrpSpPr/>
          <p:nvPr/>
        </p:nvGrpSpPr>
        <p:grpSpPr>
          <a:xfrm>
            <a:off x="107596" y="-81071"/>
            <a:ext cx="10030318" cy="1469647"/>
            <a:chOff x="107596" y="-81071"/>
            <a:chExt cx="10030318" cy="1469647"/>
          </a:xfrm>
        </p:grpSpPr>
        <p:pic>
          <p:nvPicPr>
            <p:cNvPr id="30" name="図 28"/>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31" name="図 29"/>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32"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3"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4" name="図形グループ 32"/>
            <p:cNvGrpSpPr/>
            <p:nvPr/>
          </p:nvGrpSpPr>
          <p:grpSpPr>
            <a:xfrm>
              <a:off x="215192" y="0"/>
              <a:ext cx="2341441" cy="1246985"/>
              <a:chOff x="215192" y="1199258"/>
              <a:chExt cx="2341441" cy="1246985"/>
            </a:xfrm>
          </p:grpSpPr>
          <p:pic>
            <p:nvPicPr>
              <p:cNvPr id="40" name="図 38"/>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41" name="図 39"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5"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6"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7"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8"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9" name="テキスト ボックス 3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つちうら</a:t>
              </a:r>
              <a:endParaRPr kumimoji="1" lang="en-US" altLang="ja-JP" sz="2400" b="1" kern="1200"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教育</a:t>
              </a:r>
              <a:endParaRPr kumimoji="1" lang="en-US" altLang="ja-JP" sz="2400" b="1" kern="1200" dirty="0" smtClean="0">
                <a:latin typeface="ヒラギノ丸ゴ ProN W4"/>
                <a:ea typeface="ヒラギノ丸ゴ ProN W4"/>
                <a:cs typeface="ヒラギノ丸ゴ ProN W4"/>
              </a:endParaRPr>
            </a:p>
          </p:txBody>
        </p:sp>
      </p:grpSp>
      <p:sp>
        <p:nvSpPr>
          <p:cNvPr id="17" name="テキスト ボックス 16"/>
          <p:cNvSpPr txBox="1"/>
          <p:nvPr/>
        </p:nvSpPr>
        <p:spPr>
          <a:xfrm>
            <a:off x="1" y="1618628"/>
            <a:ext cx="9144000" cy="1384995"/>
          </a:xfrm>
          <a:prstGeom prst="rect">
            <a:avLst/>
          </a:prstGeom>
          <a:solidFill>
            <a:srgbClr val="FDEADA"/>
          </a:solidFill>
          <a:ln>
            <a:solidFill>
              <a:schemeClr val="accent3">
                <a:lumMod val="20000"/>
                <a:lumOff val="80000"/>
              </a:schemeClr>
            </a:solidFill>
          </a:ln>
        </p:spPr>
        <p:txBody>
          <a:bodyPr wrap="square" rtlCol="0">
            <a:spAutoFit/>
          </a:bodyPr>
          <a:lstStyle/>
          <a:p>
            <a:r>
              <a:rPr kumimoji="1" lang="ja-JP" altLang="en-US" sz="2800" dirty="0" smtClean="0"/>
              <a:t>・小さい</a:t>
            </a:r>
            <a:r>
              <a:rPr kumimoji="1" lang="ja-JP" altLang="en-US" sz="2800" dirty="0"/>
              <a:t>頃から</a:t>
            </a:r>
            <a:r>
              <a:rPr kumimoji="1" lang="ja-JP" altLang="en-US" sz="2800" dirty="0" smtClean="0">
                <a:solidFill>
                  <a:srgbClr val="FF0000"/>
                </a:solidFill>
              </a:rPr>
              <a:t>土浦と触れ合う</a:t>
            </a:r>
            <a:r>
              <a:rPr kumimoji="1" lang="ja-JP" altLang="en-US" sz="2800" dirty="0" smtClean="0"/>
              <a:t>ことで、</a:t>
            </a:r>
            <a:r>
              <a:rPr kumimoji="1" lang="ja-JP" altLang="en-US" sz="2800" dirty="0"/>
              <a:t>まちづくりに</a:t>
            </a:r>
            <a:endParaRPr kumimoji="1" lang="en-US" altLang="ja-JP" sz="2800" dirty="0"/>
          </a:p>
          <a:p>
            <a:r>
              <a:rPr kumimoji="1" lang="en-US" altLang="ja-JP" sz="2800" dirty="0" smtClean="0"/>
              <a:t>  </a:t>
            </a:r>
            <a:r>
              <a:rPr kumimoji="1" lang="ja-JP" altLang="en-US" sz="2800" dirty="0" smtClean="0"/>
              <a:t>関心</a:t>
            </a:r>
            <a:r>
              <a:rPr kumimoji="1" lang="ja-JP" altLang="en-US" sz="2800" dirty="0"/>
              <a:t>を</a:t>
            </a:r>
            <a:r>
              <a:rPr kumimoji="1" lang="ja-JP" altLang="en-US" sz="2800" dirty="0" smtClean="0"/>
              <a:t>持って</a:t>
            </a:r>
            <a:r>
              <a:rPr lang="ja-JP" altLang="en-US" sz="2800" dirty="0" smtClean="0"/>
              <a:t>もらい</a:t>
            </a:r>
            <a:r>
              <a:rPr kumimoji="1" lang="ja-JP" altLang="en-US" sz="2800" dirty="0" smtClean="0"/>
              <a:t>将来</a:t>
            </a:r>
            <a:r>
              <a:rPr kumimoji="1" lang="ja-JP" altLang="en-US" sz="2800" dirty="0"/>
              <a:t>の</a:t>
            </a:r>
            <a:r>
              <a:rPr kumimoji="1" lang="ja-JP" altLang="en-US" sz="2800" dirty="0" smtClean="0">
                <a:solidFill>
                  <a:srgbClr val="FF0000"/>
                </a:solidFill>
              </a:rPr>
              <a:t>リーダー育成</a:t>
            </a:r>
            <a:r>
              <a:rPr kumimoji="1" lang="ja-JP" altLang="en-US" sz="2800" dirty="0"/>
              <a:t>を</a:t>
            </a:r>
            <a:r>
              <a:rPr kumimoji="1" lang="ja-JP" altLang="en-US" sz="2800" dirty="0" smtClean="0"/>
              <a:t>狙う</a:t>
            </a:r>
            <a:endParaRPr kumimoji="1" lang="en-US" altLang="ja-JP" sz="2800" dirty="0" smtClean="0"/>
          </a:p>
          <a:p>
            <a:r>
              <a:rPr lang="ja-JP" altLang="en-US" sz="2800" dirty="0" smtClean="0"/>
              <a:t>・実施内容は学年に対応</a:t>
            </a:r>
            <a:endParaRPr lang="en-US" altLang="ja-JP" sz="2800" dirty="0"/>
          </a:p>
        </p:txBody>
      </p:sp>
      <p:sp>
        <p:nvSpPr>
          <p:cNvPr id="8" name="正方形/長方形 7"/>
          <p:cNvSpPr/>
          <p:nvPr/>
        </p:nvSpPr>
        <p:spPr>
          <a:xfrm>
            <a:off x="110532" y="4713156"/>
            <a:ext cx="2179748" cy="1604752"/>
          </a:xfrm>
          <a:prstGeom prst="rect">
            <a:avLst/>
          </a:prstGeom>
          <a:solidFill>
            <a:srgbClr val="D7E7F5"/>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dirty="0" smtClean="0">
                <a:solidFill>
                  <a:schemeClr val="tx1"/>
                </a:solidFill>
              </a:rPr>
              <a:t>耕作放棄地を</a:t>
            </a:r>
            <a:endParaRPr kumimoji="1" lang="en-US" altLang="ja-JP" sz="2000" dirty="0" smtClean="0">
              <a:solidFill>
                <a:schemeClr val="tx1"/>
              </a:solidFill>
            </a:endParaRPr>
          </a:p>
          <a:p>
            <a:pPr algn="ctr"/>
            <a:r>
              <a:rPr kumimoji="1" lang="ja-JP" altLang="en-US" sz="2000" dirty="0" smtClean="0">
                <a:solidFill>
                  <a:schemeClr val="tx1"/>
                </a:solidFill>
              </a:rPr>
              <a:t>利用した農業体験</a:t>
            </a:r>
            <a:endParaRPr kumimoji="1" lang="ja-JP" altLang="en-US" sz="2000" dirty="0">
              <a:solidFill>
                <a:schemeClr val="tx1"/>
              </a:solidFill>
            </a:endParaRPr>
          </a:p>
        </p:txBody>
      </p:sp>
      <p:sp>
        <p:nvSpPr>
          <p:cNvPr id="9" name="正方形/長方形 8"/>
          <p:cNvSpPr/>
          <p:nvPr/>
        </p:nvSpPr>
        <p:spPr>
          <a:xfrm>
            <a:off x="2279486" y="4512410"/>
            <a:ext cx="2201333" cy="1805497"/>
          </a:xfrm>
          <a:prstGeom prst="rect">
            <a:avLst/>
          </a:prstGeom>
          <a:solidFill>
            <a:srgbClr val="BDE7B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2000" dirty="0" smtClean="0">
                <a:solidFill>
                  <a:schemeClr val="tx1"/>
                </a:solidFill>
              </a:rPr>
              <a:t>フィールドワークで</a:t>
            </a:r>
            <a:endParaRPr lang="en-US" altLang="ja-JP" sz="2000" dirty="0" smtClean="0">
              <a:solidFill>
                <a:schemeClr val="tx1"/>
              </a:solidFill>
            </a:endParaRPr>
          </a:p>
          <a:p>
            <a:pPr algn="ctr"/>
            <a:r>
              <a:rPr lang="ja-JP" altLang="en-US" sz="2000" dirty="0" smtClean="0">
                <a:solidFill>
                  <a:schemeClr val="tx1"/>
                </a:solidFill>
              </a:rPr>
              <a:t>地域学習</a:t>
            </a:r>
            <a:endParaRPr lang="en-US" altLang="ja-JP" sz="2000" dirty="0" smtClean="0">
              <a:solidFill>
                <a:schemeClr val="tx1"/>
              </a:solidFill>
            </a:endParaRPr>
          </a:p>
          <a:p>
            <a:pPr marL="285750" indent="-285750">
              <a:buFont typeface="Arial" panose="020B0604020202020204" pitchFamily="34" charset="0"/>
              <a:buChar char="•"/>
            </a:pPr>
            <a:r>
              <a:rPr lang="ja-JP" altLang="en-US" dirty="0" smtClean="0">
                <a:solidFill>
                  <a:schemeClr val="tx1"/>
                </a:solidFill>
              </a:rPr>
              <a:t>土浦の歴史調査</a:t>
            </a:r>
            <a:r>
              <a:rPr kumimoji="1" lang="ja-JP" altLang="en-US" dirty="0" smtClean="0">
                <a:solidFill>
                  <a:schemeClr val="tx1"/>
                </a:solidFill>
              </a:rPr>
              <a:t>（歴史マップ作りなど）</a:t>
            </a:r>
            <a:endParaRPr kumimoji="1" lang="en-US" altLang="ja-JP" dirty="0" smtClean="0">
              <a:solidFill>
                <a:schemeClr val="tx1"/>
              </a:solidFill>
            </a:endParaRPr>
          </a:p>
          <a:p>
            <a:pPr marL="285750" indent="-285750">
              <a:buFont typeface="Arial" panose="020B0604020202020204" pitchFamily="34" charset="0"/>
              <a:buChar char="•"/>
            </a:pPr>
            <a:endParaRPr kumimoji="1" lang="en-US" altLang="ja-JP" dirty="0" smtClean="0">
              <a:solidFill>
                <a:schemeClr val="tx1"/>
              </a:solidFill>
            </a:endParaRPr>
          </a:p>
          <a:p>
            <a:pPr marL="285750" indent="-285750" algn="ctr">
              <a:buFont typeface="Arial" panose="020B0604020202020204" pitchFamily="34" charset="0"/>
              <a:buChar char="•"/>
            </a:pPr>
            <a:endParaRPr kumimoji="1" lang="ja-JP" altLang="en-US" dirty="0">
              <a:solidFill>
                <a:schemeClr val="tx1"/>
              </a:solidFill>
            </a:endParaRPr>
          </a:p>
        </p:txBody>
      </p:sp>
      <p:sp>
        <p:nvSpPr>
          <p:cNvPr id="10" name="正方形/長方形 9"/>
          <p:cNvSpPr/>
          <p:nvPr/>
        </p:nvSpPr>
        <p:spPr>
          <a:xfrm>
            <a:off x="4480838" y="4278159"/>
            <a:ext cx="2190467" cy="2039747"/>
          </a:xfrm>
          <a:prstGeom prst="rect">
            <a:avLst/>
          </a:prstGeom>
          <a:solidFill>
            <a:srgbClr val="FECF9C"/>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2000" dirty="0" smtClean="0">
                <a:solidFill>
                  <a:schemeClr val="tx1"/>
                </a:solidFill>
              </a:rPr>
              <a:t>市</a:t>
            </a:r>
            <a:r>
              <a:rPr kumimoji="1" lang="ja-JP" altLang="en-US" sz="2000" dirty="0" smtClean="0">
                <a:solidFill>
                  <a:schemeClr val="tx1"/>
                </a:solidFill>
              </a:rPr>
              <a:t>内の</a:t>
            </a:r>
            <a:r>
              <a:rPr kumimoji="1" lang="en-US" altLang="ja-JP" sz="2000" dirty="0" smtClean="0">
                <a:solidFill>
                  <a:schemeClr val="tx1"/>
                </a:solidFill>
              </a:rPr>
              <a:t>NPO</a:t>
            </a:r>
            <a:r>
              <a:rPr kumimoji="1" lang="ja-JP" altLang="en-US" sz="2000" dirty="0" smtClean="0">
                <a:solidFill>
                  <a:schemeClr val="tx1"/>
                </a:solidFill>
              </a:rPr>
              <a:t>団体の活動への参加</a:t>
            </a:r>
            <a:endParaRPr kumimoji="1" lang="ja-JP" altLang="en-US" sz="2000" dirty="0">
              <a:solidFill>
                <a:schemeClr val="tx1"/>
              </a:solidFill>
            </a:endParaRPr>
          </a:p>
        </p:txBody>
      </p:sp>
      <p:sp>
        <p:nvSpPr>
          <p:cNvPr id="11" name="正方形/長方形 10"/>
          <p:cNvSpPr/>
          <p:nvPr/>
        </p:nvSpPr>
        <p:spPr>
          <a:xfrm>
            <a:off x="6671324" y="3994592"/>
            <a:ext cx="2201334" cy="2271506"/>
          </a:xfrm>
          <a:prstGeom prst="rect">
            <a:avLst/>
          </a:prstGeom>
          <a:solidFill>
            <a:srgbClr val="FEDCD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dirty="0" smtClean="0">
                <a:solidFill>
                  <a:schemeClr val="tx1"/>
                </a:solidFill>
              </a:rPr>
              <a:t>高校周辺のまちづくり計画策定授業</a:t>
            </a:r>
            <a:endParaRPr kumimoji="1" lang="ja-JP" altLang="en-US" sz="2000" dirty="0">
              <a:solidFill>
                <a:schemeClr val="tx1"/>
              </a:solidFill>
            </a:endParaRPr>
          </a:p>
        </p:txBody>
      </p:sp>
      <p:sp>
        <p:nvSpPr>
          <p:cNvPr id="12" name="円/楕円 11"/>
          <p:cNvSpPr/>
          <p:nvPr/>
        </p:nvSpPr>
        <p:spPr>
          <a:xfrm>
            <a:off x="4544594" y="3393722"/>
            <a:ext cx="2044703" cy="884437"/>
          </a:xfrm>
          <a:prstGeom prst="ellipse">
            <a:avLst/>
          </a:prstGeom>
          <a:solidFill>
            <a:srgbClr val="FECF9C"/>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rPr>
              <a:t>まちづくりに参加する</a:t>
            </a:r>
            <a:endParaRPr kumimoji="1" lang="ja-JP" altLang="en-US" b="1" dirty="0">
              <a:solidFill>
                <a:schemeClr val="tx1"/>
              </a:solidFill>
            </a:endParaRPr>
          </a:p>
        </p:txBody>
      </p:sp>
      <p:sp>
        <p:nvSpPr>
          <p:cNvPr id="13" name="円/楕円 12"/>
          <p:cNvSpPr/>
          <p:nvPr/>
        </p:nvSpPr>
        <p:spPr>
          <a:xfrm>
            <a:off x="178054" y="3828720"/>
            <a:ext cx="2044703" cy="884436"/>
          </a:xfrm>
          <a:prstGeom prst="ellipse">
            <a:avLst/>
          </a:prstGeom>
          <a:solidFill>
            <a:srgbClr val="D7E7F5"/>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solidFill>
              </a:rPr>
              <a:t>土浦</a:t>
            </a:r>
            <a:r>
              <a:rPr lang="ja-JP" altLang="en-US" sz="1600" b="1" dirty="0" smtClean="0">
                <a:solidFill>
                  <a:schemeClr val="tx1"/>
                </a:solidFill>
              </a:rPr>
              <a:t>に</a:t>
            </a:r>
            <a:r>
              <a:rPr lang="ja-JP" altLang="en-US" sz="1600" b="1" dirty="0">
                <a:solidFill>
                  <a:schemeClr val="tx1"/>
                </a:solidFill>
              </a:rPr>
              <a:t>関</a:t>
            </a:r>
            <a:r>
              <a:rPr lang="ja-JP" altLang="en-US" sz="1600" b="1" dirty="0" smtClean="0">
                <a:solidFill>
                  <a:schemeClr val="tx1"/>
                </a:solidFill>
              </a:rPr>
              <a:t>わる</a:t>
            </a:r>
            <a:endParaRPr kumimoji="1" lang="ja-JP" altLang="en-US" sz="1600" b="1" dirty="0">
              <a:solidFill>
                <a:schemeClr val="tx1"/>
              </a:solidFill>
            </a:endParaRPr>
          </a:p>
        </p:txBody>
      </p:sp>
      <p:sp>
        <p:nvSpPr>
          <p:cNvPr id="14" name="円/楕円 13"/>
          <p:cNvSpPr/>
          <p:nvPr/>
        </p:nvSpPr>
        <p:spPr>
          <a:xfrm>
            <a:off x="2346892" y="3627974"/>
            <a:ext cx="2044703" cy="884436"/>
          </a:xfrm>
          <a:prstGeom prst="ellipse">
            <a:avLst/>
          </a:prstGeom>
          <a:solidFill>
            <a:srgbClr val="BDE7B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rPr>
              <a:t>土浦を学ぶ</a:t>
            </a:r>
            <a:endParaRPr kumimoji="1" lang="ja-JP" altLang="en-US" b="1" dirty="0">
              <a:solidFill>
                <a:schemeClr val="tx1"/>
              </a:solidFill>
            </a:endParaRPr>
          </a:p>
        </p:txBody>
      </p:sp>
      <p:sp>
        <p:nvSpPr>
          <p:cNvPr id="15" name="円/楕円 14"/>
          <p:cNvSpPr/>
          <p:nvPr/>
        </p:nvSpPr>
        <p:spPr>
          <a:xfrm>
            <a:off x="6759535" y="3110157"/>
            <a:ext cx="2044703" cy="884436"/>
          </a:xfrm>
          <a:prstGeom prst="ellipse">
            <a:avLst/>
          </a:prstGeom>
          <a:solidFill>
            <a:srgbClr val="FEDCD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ま</a:t>
            </a:r>
            <a:r>
              <a:rPr lang="ja-JP" altLang="en-US" b="1" dirty="0">
                <a:solidFill>
                  <a:schemeClr val="tx1"/>
                </a:solidFill>
              </a:rPr>
              <a:t>ち</a:t>
            </a:r>
            <a:r>
              <a:rPr kumimoji="1" lang="ja-JP" altLang="en-US" b="1" dirty="0" smtClean="0">
                <a:solidFill>
                  <a:schemeClr val="tx1"/>
                </a:solidFill>
              </a:rPr>
              <a:t>づくりを考える</a:t>
            </a:r>
            <a:endParaRPr kumimoji="1" lang="ja-JP" altLang="en-US" b="1" dirty="0">
              <a:solidFill>
                <a:schemeClr val="tx1"/>
              </a:solidFill>
            </a:endParaRPr>
          </a:p>
        </p:txBody>
      </p:sp>
      <p:sp>
        <p:nvSpPr>
          <p:cNvPr id="19" name="正方形/長方形 18"/>
          <p:cNvSpPr/>
          <p:nvPr/>
        </p:nvSpPr>
        <p:spPr>
          <a:xfrm>
            <a:off x="110532" y="6266101"/>
            <a:ext cx="2168954" cy="410447"/>
          </a:xfrm>
          <a:prstGeom prst="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小学校（低学年）</a:t>
            </a:r>
            <a:endParaRPr kumimoji="1" lang="ja-JP" altLang="en-US" dirty="0"/>
          </a:p>
        </p:txBody>
      </p:sp>
      <p:sp>
        <p:nvSpPr>
          <p:cNvPr id="21" name="正方形/長方形 20"/>
          <p:cNvSpPr/>
          <p:nvPr/>
        </p:nvSpPr>
        <p:spPr>
          <a:xfrm>
            <a:off x="4480819" y="6266101"/>
            <a:ext cx="2201333" cy="410447"/>
          </a:xfrm>
          <a:prstGeom prst="rect">
            <a:avLst/>
          </a:prstGeom>
          <a:solidFill>
            <a:srgbClr val="FFC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中学校</a:t>
            </a:r>
            <a:endParaRPr kumimoji="1" lang="ja-JP" altLang="en-US" dirty="0"/>
          </a:p>
        </p:txBody>
      </p:sp>
      <p:sp>
        <p:nvSpPr>
          <p:cNvPr id="22" name="正方形/長方形 21"/>
          <p:cNvSpPr/>
          <p:nvPr/>
        </p:nvSpPr>
        <p:spPr>
          <a:xfrm>
            <a:off x="6671362" y="6266101"/>
            <a:ext cx="2201333" cy="410447"/>
          </a:xfrm>
          <a:prstGeom prst="rect">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高校</a:t>
            </a:r>
            <a:endParaRPr kumimoji="1" lang="ja-JP" altLang="en-US" dirty="0"/>
          </a:p>
        </p:txBody>
      </p:sp>
      <p:sp>
        <p:nvSpPr>
          <p:cNvPr id="23" name="正方形/長方形 22"/>
          <p:cNvSpPr/>
          <p:nvPr/>
        </p:nvSpPr>
        <p:spPr>
          <a:xfrm>
            <a:off x="2279486" y="6266101"/>
            <a:ext cx="2201333" cy="410447"/>
          </a:xfrm>
          <a:prstGeom prst="rect">
            <a:avLst/>
          </a:prstGeom>
          <a:solidFill>
            <a:srgbClr val="00B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小学校（高学年）</a:t>
            </a:r>
            <a:endParaRPr kumimoji="1" lang="ja-JP" altLang="en-US" dirty="0"/>
          </a:p>
        </p:txBody>
      </p:sp>
      <p:pic>
        <p:nvPicPr>
          <p:cNvPr id="25" name="図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9815" y="4673244"/>
            <a:ext cx="1443399" cy="1549383"/>
          </a:xfrm>
          <a:prstGeom prst="rect">
            <a:avLst/>
          </a:prstGeom>
        </p:spPr>
      </p:pic>
      <p:pic>
        <p:nvPicPr>
          <p:cNvPr id="26" name="図 25"/>
          <p:cNvPicPr>
            <a:picLocks noChangeAspect="1"/>
          </p:cNvPicPr>
          <p:nvPr/>
        </p:nvPicPr>
        <p:blipFill>
          <a:blip r:embed="rId8"/>
          <a:stretch>
            <a:fillRect/>
          </a:stretch>
        </p:blipFill>
        <p:spPr>
          <a:xfrm>
            <a:off x="603751" y="5411703"/>
            <a:ext cx="1103261" cy="839351"/>
          </a:xfrm>
          <a:prstGeom prst="rect">
            <a:avLst/>
          </a:prstGeom>
        </p:spPr>
      </p:pic>
      <p:sp>
        <p:nvSpPr>
          <p:cNvPr id="27" name="テキスト ボックス 26"/>
          <p:cNvSpPr txBox="1"/>
          <p:nvPr/>
        </p:nvSpPr>
        <p:spPr>
          <a:xfrm>
            <a:off x="4063511" y="6809265"/>
            <a:ext cx="4409703" cy="307777"/>
          </a:xfrm>
          <a:prstGeom prst="rect">
            <a:avLst/>
          </a:prstGeom>
          <a:noFill/>
        </p:spPr>
        <p:txBody>
          <a:bodyPr wrap="square" rtlCol="0">
            <a:spAutoFit/>
          </a:bodyPr>
          <a:lstStyle/>
          <a:p>
            <a:r>
              <a:rPr lang="en-US" altLang="ja-JP" sz="1400" dirty="0"/>
              <a:t>https://agrin.jp/ufile/7/15/15891/20070601084422b.jpg</a:t>
            </a:r>
            <a:endParaRPr kumimoji="1" lang="ja-JP" altLang="en-US" sz="1400" dirty="0"/>
          </a:p>
        </p:txBody>
      </p:sp>
      <p:sp>
        <p:nvSpPr>
          <p:cNvPr id="2" name="テキスト ボックス 1"/>
          <p:cNvSpPr txBox="1"/>
          <p:nvPr/>
        </p:nvSpPr>
        <p:spPr>
          <a:xfrm>
            <a:off x="107596" y="3156911"/>
            <a:ext cx="2071000" cy="461665"/>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kumimoji="1" lang="ja-JP" altLang="en-US" sz="2400" dirty="0" smtClean="0"/>
              <a:t>カリキュラム例</a:t>
            </a:r>
            <a:endParaRPr kumimoji="1" lang="ja-JP" altLang="en-US" sz="2400" dirty="0"/>
          </a:p>
        </p:txBody>
      </p:sp>
      <p:pic>
        <p:nvPicPr>
          <p:cNvPr id="4" name="図 3"/>
          <p:cNvPicPr>
            <a:picLocks noChangeAspect="1"/>
          </p:cNvPicPr>
          <p:nvPr/>
        </p:nvPicPr>
        <p:blipFill>
          <a:blip r:embed="rId9"/>
          <a:stretch>
            <a:fillRect/>
          </a:stretch>
        </p:blipFill>
        <p:spPr>
          <a:xfrm>
            <a:off x="5128111" y="4993240"/>
            <a:ext cx="919501" cy="1229388"/>
          </a:xfrm>
          <a:prstGeom prst="rect">
            <a:avLst/>
          </a:prstGeom>
        </p:spPr>
      </p:pic>
    </p:spTree>
    <p:extLst>
      <p:ext uri="{BB962C8B-B14F-4D97-AF65-F5344CB8AC3E}">
        <p14:creationId xmlns:p14="http://schemas.microsoft.com/office/powerpoint/2010/main" val="425965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9" grpId="0" animBg="1"/>
      <p:bldP spid="21" grpId="0" animBg="1"/>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4701760" y="1685814"/>
            <a:ext cx="4288810" cy="3465010"/>
            <a:chOff x="4559300" y="568314"/>
            <a:chExt cx="4242863" cy="3738630"/>
          </a:xfrm>
        </p:grpSpPr>
        <p:graphicFrame>
          <p:nvGraphicFramePr>
            <p:cNvPr id="53" name="グラフ 52"/>
            <p:cNvGraphicFramePr>
              <a:graphicFrameLocks/>
            </p:cNvGraphicFramePr>
            <p:nvPr>
              <p:extLst>
                <p:ext uri="{D42A27DB-BD31-4B8C-83A1-F6EECF244321}">
                  <p14:modId xmlns:p14="http://schemas.microsoft.com/office/powerpoint/2010/main" val="3222299865"/>
                </p:ext>
              </p:extLst>
            </p:nvPr>
          </p:nvGraphicFramePr>
          <p:xfrm>
            <a:off x="4559300" y="568314"/>
            <a:ext cx="4242863" cy="3738630"/>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グループ化 6"/>
            <p:cNvGrpSpPr/>
            <p:nvPr/>
          </p:nvGrpSpPr>
          <p:grpSpPr>
            <a:xfrm>
              <a:off x="5307660" y="3378625"/>
              <a:ext cx="2438688" cy="398497"/>
              <a:chOff x="5307660" y="4077125"/>
              <a:chExt cx="2438688" cy="398497"/>
            </a:xfrm>
          </p:grpSpPr>
          <p:sp>
            <p:nvSpPr>
              <p:cNvPr id="54" name="テキスト ボックス 53"/>
              <p:cNvSpPr txBox="1"/>
              <p:nvPr/>
            </p:nvSpPr>
            <p:spPr>
              <a:xfrm>
                <a:off x="5307660" y="4077125"/>
                <a:ext cx="575523" cy="398497"/>
              </a:xfrm>
              <a:prstGeom prst="rect">
                <a:avLst/>
              </a:prstGeom>
              <a:noFill/>
            </p:spPr>
            <p:txBody>
              <a:bodyPr wrap="square" rtlCol="0">
                <a:spAutoFit/>
              </a:bodyPr>
              <a:lstStyle/>
              <a:p>
                <a:r>
                  <a:rPr lang="en-US" altLang="ja-JP" dirty="0" smtClean="0">
                    <a:latin typeface="MS PGothic" charset="-128"/>
                    <a:ea typeface="MS PGothic" charset="-128"/>
                    <a:cs typeface="MS PGothic" charset="-128"/>
                  </a:rPr>
                  <a:t>S</a:t>
                </a:r>
                <a:r>
                  <a:rPr kumimoji="1" lang="en-US" altLang="ja-JP" dirty="0" smtClean="0">
                    <a:latin typeface="MS PGothic" charset="-128"/>
                    <a:ea typeface="MS PGothic" charset="-128"/>
                    <a:cs typeface="MS PGothic" charset="-128"/>
                  </a:rPr>
                  <a:t>50</a:t>
                </a:r>
                <a:endParaRPr kumimoji="1" lang="ja-JP" altLang="en-US" dirty="0">
                  <a:latin typeface="MS PGothic" charset="-128"/>
                  <a:ea typeface="MS PGothic" charset="-128"/>
                  <a:cs typeface="MS PGothic" charset="-128"/>
                </a:endParaRPr>
              </a:p>
            </p:txBody>
          </p:sp>
          <p:sp>
            <p:nvSpPr>
              <p:cNvPr id="55" name="テキスト ボックス 54"/>
              <p:cNvSpPr txBox="1"/>
              <p:nvPr/>
            </p:nvSpPr>
            <p:spPr>
              <a:xfrm>
                <a:off x="6325536" y="4077125"/>
                <a:ext cx="473227" cy="398497"/>
              </a:xfrm>
              <a:prstGeom prst="rect">
                <a:avLst/>
              </a:prstGeom>
              <a:noFill/>
            </p:spPr>
            <p:txBody>
              <a:bodyPr wrap="square" rtlCol="0">
                <a:spAutoFit/>
              </a:bodyPr>
              <a:lstStyle/>
              <a:p>
                <a:r>
                  <a:rPr lang="en-US" altLang="ja-JP" dirty="0" smtClean="0">
                    <a:latin typeface="MS PGothic" charset="-128"/>
                    <a:ea typeface="MS PGothic" charset="-128"/>
                    <a:cs typeface="MS PGothic" charset="-128"/>
                  </a:rPr>
                  <a:t>H</a:t>
                </a:r>
                <a:r>
                  <a:rPr lang="ja-JP" altLang="en-US" dirty="0">
                    <a:latin typeface="MS PGothic" charset="-128"/>
                    <a:ea typeface="MS PGothic" charset="-128"/>
                    <a:cs typeface="MS PGothic" charset="-128"/>
                  </a:rPr>
                  <a:t>7</a:t>
                </a:r>
                <a:endParaRPr kumimoji="1" lang="ja-JP" altLang="en-US" dirty="0">
                  <a:latin typeface="MS PGothic" charset="-128"/>
                  <a:ea typeface="MS PGothic" charset="-128"/>
                  <a:cs typeface="MS PGothic" charset="-128"/>
                </a:endParaRPr>
              </a:p>
            </p:txBody>
          </p:sp>
          <p:sp>
            <p:nvSpPr>
              <p:cNvPr id="56" name="テキスト ボックス 55"/>
              <p:cNvSpPr txBox="1"/>
              <p:nvPr/>
            </p:nvSpPr>
            <p:spPr>
              <a:xfrm>
                <a:off x="7179366" y="4077125"/>
                <a:ext cx="566982" cy="398497"/>
              </a:xfrm>
              <a:prstGeom prst="rect">
                <a:avLst/>
              </a:prstGeom>
              <a:noFill/>
            </p:spPr>
            <p:txBody>
              <a:bodyPr wrap="square" rtlCol="0">
                <a:spAutoFit/>
              </a:bodyPr>
              <a:lstStyle/>
              <a:p>
                <a:r>
                  <a:rPr lang="en-US" altLang="ja-JP" dirty="0" smtClean="0">
                    <a:latin typeface="MS PGothic" charset="-128"/>
                    <a:ea typeface="MS PGothic" charset="-128"/>
                    <a:cs typeface="MS PGothic" charset="-128"/>
                  </a:rPr>
                  <a:t>H17</a:t>
                </a:r>
                <a:endParaRPr kumimoji="1" lang="ja-JP" altLang="en-US" dirty="0">
                  <a:latin typeface="MS PGothic" charset="-128"/>
                  <a:ea typeface="MS PGothic" charset="-128"/>
                  <a:cs typeface="MS PGothic" charset="-128"/>
                </a:endParaRPr>
              </a:p>
            </p:txBody>
          </p:sp>
        </p:grpSp>
      </p:grpSp>
      <p:graphicFrame>
        <p:nvGraphicFramePr>
          <p:cNvPr id="57" name="グラフ 56"/>
          <p:cNvGraphicFramePr>
            <a:graphicFrameLocks/>
          </p:cNvGraphicFramePr>
          <p:nvPr>
            <p:extLst>
              <p:ext uri="{D42A27DB-BD31-4B8C-83A1-F6EECF244321}">
                <p14:modId xmlns:p14="http://schemas.microsoft.com/office/powerpoint/2010/main" val="126860796"/>
              </p:ext>
            </p:extLst>
          </p:nvPr>
        </p:nvGraphicFramePr>
        <p:xfrm>
          <a:off x="107596" y="1684450"/>
          <a:ext cx="4363453" cy="3226149"/>
        </p:xfrm>
        <a:graphic>
          <a:graphicData uri="http://schemas.openxmlformats.org/drawingml/2006/chart">
            <c:chart xmlns:c="http://schemas.openxmlformats.org/drawingml/2006/chart" xmlns:r="http://schemas.openxmlformats.org/officeDocument/2006/relationships" r:id="rId4"/>
          </a:graphicData>
        </a:graphic>
      </p:graphicFrame>
      <p:grpSp>
        <p:nvGrpSpPr>
          <p:cNvPr id="11" name="図形グループ 27"/>
          <p:cNvGrpSpPr/>
          <p:nvPr/>
        </p:nvGrpSpPr>
        <p:grpSpPr>
          <a:xfrm>
            <a:off x="107596" y="-81071"/>
            <a:ext cx="10030318" cy="1469647"/>
            <a:chOff x="107596" y="-81071"/>
            <a:chExt cx="10030318" cy="1469647"/>
          </a:xfrm>
        </p:grpSpPr>
        <p:pic>
          <p:nvPicPr>
            <p:cNvPr id="12" name="図 28"/>
            <p:cNvPicPr>
              <a:picLocks noChangeAspect="1"/>
            </p:cNvPicPr>
            <p:nvPr/>
          </p:nvPicPr>
          <p:blipFill>
            <a:blip r:embed="rId5">
              <a:lum bright="70000" contrast="-70000"/>
            </a:blip>
            <a:stretch>
              <a:fillRect/>
            </a:stretch>
          </p:blipFill>
          <p:spPr>
            <a:xfrm>
              <a:off x="2569025" y="0"/>
              <a:ext cx="1074051" cy="1246985"/>
            </a:xfrm>
            <a:prstGeom prst="rect">
              <a:avLst/>
            </a:prstGeom>
            <a:effectLst/>
          </p:spPr>
        </p:pic>
        <p:pic>
          <p:nvPicPr>
            <p:cNvPr id="13" name="図 29"/>
            <p:cNvPicPr>
              <a:picLocks noChangeAspect="1"/>
            </p:cNvPicPr>
            <p:nvPr/>
          </p:nvPicPr>
          <p:blipFill rotWithShape="1">
            <a:blip r:embed="rId6">
              <a:extLst>
                <a:ext uri="{BEBA8EAE-BF5A-486C-A8C5-ECC9F3942E4B}">
                  <a14:imgProps xmlns:a14="http://schemas.microsoft.com/office/drawing/2010/main">
                    <a14:imgLayer r:embed="rId7">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14"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6"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7" name="図形グループ 32"/>
            <p:cNvGrpSpPr/>
            <p:nvPr/>
          </p:nvGrpSpPr>
          <p:grpSpPr>
            <a:xfrm>
              <a:off x="215192" y="0"/>
              <a:ext cx="2341441" cy="1246985"/>
              <a:chOff x="215192" y="1199258"/>
              <a:chExt cx="2341441" cy="1246985"/>
            </a:xfrm>
          </p:grpSpPr>
          <p:pic>
            <p:nvPicPr>
              <p:cNvPr id="23" name="図 38"/>
              <p:cNvPicPr>
                <a:picLocks noChangeAspect="1"/>
              </p:cNvPicPr>
              <p:nvPr/>
            </p:nvPicPr>
            <p:blipFill>
              <a:blip r:embed="rId5">
                <a:lum bright="70000" contrast="-70000"/>
              </a:blip>
              <a:stretch>
                <a:fillRect/>
              </a:stretch>
            </p:blipFill>
            <p:spPr>
              <a:xfrm>
                <a:off x="706783" y="1199258"/>
                <a:ext cx="1325217" cy="955205"/>
              </a:xfrm>
              <a:prstGeom prst="rect">
                <a:avLst/>
              </a:prstGeom>
              <a:effectLst/>
            </p:spPr>
          </p:pic>
          <p:pic>
            <p:nvPicPr>
              <p:cNvPr id="24" name="図 39" descr="8682.jpg"/>
              <p:cNvPicPr>
                <a:picLocks noChangeAspect="1"/>
              </p:cNvPicPr>
              <p:nvPr/>
            </p:nvPicPr>
            <p:blipFill>
              <a:blip r:embed="rId8">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8"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9"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0"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1"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2" name="テキスト ボックス 37"/>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教育・背景</a:t>
              </a:r>
              <a:endParaRPr kumimoji="1" lang="en-US" altLang="ja-JP" sz="3200" b="1" kern="1200" dirty="0" smtClean="0">
                <a:latin typeface="ヒラギノ丸ゴ ProN W4"/>
                <a:ea typeface="ヒラギノ丸ゴ ProN W4"/>
                <a:cs typeface="ヒラギノ丸ゴ ProN W4"/>
              </a:endParaRPr>
            </a:p>
          </p:txBody>
        </p:sp>
      </p:grpSp>
      <p:sp>
        <p:nvSpPr>
          <p:cNvPr id="25" name="正方形/長方形 24"/>
          <p:cNvSpPr/>
          <p:nvPr/>
        </p:nvSpPr>
        <p:spPr>
          <a:xfrm>
            <a:off x="0" y="5464978"/>
            <a:ext cx="9144000" cy="1436116"/>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高齢化などによって生じた耕作放棄地を</a:t>
            </a:r>
            <a:endParaRPr lang="en-US" altLang="ja-JP" sz="2800" dirty="0" smtClean="0">
              <a:solidFill>
                <a:schemeClr val="tx1"/>
              </a:solidFill>
            </a:endParaRPr>
          </a:p>
          <a:p>
            <a:pPr algn="ctr"/>
            <a:r>
              <a:rPr lang="ja-JP" altLang="en-US" sz="3600" dirty="0" smtClean="0">
                <a:solidFill>
                  <a:srgbClr val="FF0000"/>
                </a:solidFill>
              </a:rPr>
              <a:t>教育</a:t>
            </a:r>
            <a:r>
              <a:rPr lang="ja-JP" altLang="en-US" sz="2800" dirty="0" smtClean="0">
                <a:solidFill>
                  <a:schemeClr val="tx1"/>
                </a:solidFill>
              </a:rPr>
              <a:t>の一環で</a:t>
            </a:r>
            <a:r>
              <a:rPr lang="ja-JP" altLang="en-US" sz="3600" dirty="0" smtClean="0">
                <a:solidFill>
                  <a:srgbClr val="FF0000"/>
                </a:solidFill>
              </a:rPr>
              <a:t>活用する</a:t>
            </a:r>
            <a:r>
              <a:rPr lang="ja-JP" altLang="en-US" sz="2800" dirty="0" smtClean="0">
                <a:solidFill>
                  <a:schemeClr val="tx1"/>
                </a:solidFill>
              </a:rPr>
              <a:t>！</a:t>
            </a:r>
            <a:endParaRPr lang="en-US" altLang="ja-JP" sz="2800" dirty="0" smtClean="0">
              <a:solidFill>
                <a:schemeClr val="tx1"/>
              </a:solidFill>
            </a:endParaRPr>
          </a:p>
        </p:txBody>
      </p:sp>
    </p:spTree>
    <p:extLst>
      <p:ext uri="{BB962C8B-B14F-4D97-AF65-F5344CB8AC3E}">
        <p14:creationId xmlns:p14="http://schemas.microsoft.com/office/powerpoint/2010/main" val="1647381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3345984" y="1490558"/>
            <a:ext cx="3902716" cy="1595928"/>
          </a:xfrm>
          <a:prstGeom prst="rect">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sz="2400" dirty="0" smtClean="0">
                <a:solidFill>
                  <a:srgbClr val="FF0000"/>
                </a:solidFill>
              </a:rPr>
              <a:t>元農家</a:t>
            </a:r>
            <a:r>
              <a:rPr lang="ja-JP" altLang="en-US" sz="2400" dirty="0" smtClean="0"/>
              <a:t>の協力のもと</a:t>
            </a:r>
            <a:endParaRPr lang="en-US" altLang="ja-JP" sz="2400" dirty="0" smtClean="0"/>
          </a:p>
          <a:p>
            <a:pPr algn="ctr"/>
            <a:r>
              <a:rPr lang="ja-JP" altLang="en-US" sz="2400" dirty="0" smtClean="0"/>
              <a:t>地域</a:t>
            </a:r>
            <a:r>
              <a:rPr lang="ja-JP" altLang="en-US" sz="2400" dirty="0"/>
              <a:t>住民を</a:t>
            </a:r>
            <a:r>
              <a:rPr lang="ja-JP" altLang="en-US" sz="2400" dirty="0" smtClean="0"/>
              <a:t>巻き込み</a:t>
            </a:r>
            <a:endParaRPr lang="en-US" altLang="ja-JP" sz="2400" dirty="0"/>
          </a:p>
          <a:p>
            <a:pPr algn="ctr"/>
            <a:r>
              <a:rPr lang="ja-JP" altLang="en-US" sz="2400" dirty="0"/>
              <a:t>収穫した作物を利用</a:t>
            </a:r>
            <a:r>
              <a:rPr lang="ja-JP" altLang="en-US" sz="2400" dirty="0" smtClean="0"/>
              <a:t>し</a:t>
            </a:r>
            <a:endParaRPr lang="en-US" altLang="ja-JP" sz="2400" dirty="0"/>
          </a:p>
          <a:p>
            <a:pPr algn="ctr"/>
            <a:r>
              <a:rPr lang="ja-JP" altLang="en-US" sz="3200" dirty="0">
                <a:solidFill>
                  <a:srgbClr val="FF0000"/>
                </a:solidFill>
              </a:rPr>
              <a:t>収穫祭</a:t>
            </a:r>
            <a:r>
              <a:rPr lang="ja-JP" altLang="en-US" sz="2400" dirty="0"/>
              <a:t>を行う</a:t>
            </a:r>
            <a:endParaRPr lang="en-US" altLang="ja-JP" sz="2400" dirty="0"/>
          </a:p>
        </p:txBody>
      </p:sp>
      <p:pic>
        <p:nvPicPr>
          <p:cNvPr id="7" name="図 6"/>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2615255" y="2457807"/>
            <a:ext cx="1293534" cy="923953"/>
          </a:xfrm>
          <a:prstGeom prst="rect">
            <a:avLst/>
          </a:prstGeom>
        </p:spPr>
      </p:pic>
      <p:sp>
        <p:nvSpPr>
          <p:cNvPr id="67" name="正方形/長方形 24"/>
          <p:cNvSpPr/>
          <p:nvPr/>
        </p:nvSpPr>
        <p:spPr>
          <a:xfrm>
            <a:off x="0" y="5464978"/>
            <a:ext cx="9144000" cy="1436116"/>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子供に土浦の</a:t>
            </a:r>
            <a:r>
              <a:rPr lang="ja-JP" altLang="en-US" sz="2800" dirty="0" smtClean="0">
                <a:solidFill>
                  <a:srgbClr val="FF0000"/>
                </a:solidFill>
              </a:rPr>
              <a:t>風土に触れる機会</a:t>
            </a:r>
            <a:r>
              <a:rPr lang="ja-JP" altLang="en-US" sz="2800" dirty="0" smtClean="0">
                <a:solidFill>
                  <a:schemeClr val="tx1"/>
                </a:solidFill>
              </a:rPr>
              <a:t>を与える</a:t>
            </a:r>
            <a:endParaRPr lang="en-US" altLang="ja-JP" sz="2800" dirty="0" smtClean="0">
              <a:solidFill>
                <a:schemeClr val="tx1"/>
              </a:solidFill>
            </a:endParaRPr>
          </a:p>
          <a:p>
            <a:pPr algn="ctr"/>
            <a:r>
              <a:rPr lang="en-US" altLang="ja-JP" sz="2800" dirty="0" smtClean="0">
                <a:solidFill>
                  <a:schemeClr val="tx1"/>
                </a:solidFill>
              </a:rPr>
              <a:t>→</a:t>
            </a:r>
            <a:r>
              <a:rPr lang="ja-JP" altLang="en-US" sz="4000" dirty="0" smtClean="0">
                <a:solidFill>
                  <a:srgbClr val="FF0000"/>
                </a:solidFill>
              </a:rPr>
              <a:t>愛着</a:t>
            </a:r>
            <a:r>
              <a:rPr lang="ja-JP" altLang="en-US" sz="2800" dirty="0" smtClean="0">
                <a:solidFill>
                  <a:schemeClr val="tx1"/>
                </a:solidFill>
              </a:rPr>
              <a:t>の醸成</a:t>
            </a:r>
            <a:endParaRPr lang="en-US" altLang="ja-JP" sz="2800" dirty="0" smtClean="0">
              <a:solidFill>
                <a:schemeClr val="tx1"/>
              </a:solidFill>
            </a:endParaRPr>
          </a:p>
        </p:txBody>
      </p:sp>
      <p:pic>
        <p:nvPicPr>
          <p:cNvPr id="8" name="図 7"/>
          <p:cNvPicPr>
            <a:picLocks noChangeAspect="1"/>
          </p:cNvPicPr>
          <p:nvPr/>
        </p:nvPicPr>
        <p:blipFill>
          <a:blip r:embed="rId4"/>
          <a:stretch>
            <a:fillRect/>
          </a:stretch>
        </p:blipFill>
        <p:spPr>
          <a:xfrm>
            <a:off x="6892635" y="1388576"/>
            <a:ext cx="2355475" cy="1769051"/>
          </a:xfrm>
          <a:prstGeom prst="ellipse">
            <a:avLst/>
          </a:prstGeom>
          <a:ln>
            <a:noFill/>
          </a:ln>
          <a:effectLst>
            <a:softEdge rad="112500"/>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83" y="2029724"/>
            <a:ext cx="1685540" cy="2756501"/>
          </a:xfrm>
          <a:prstGeom prst="rect">
            <a:avLst/>
          </a:prstGeom>
        </p:spPr>
      </p:pic>
      <p:grpSp>
        <p:nvGrpSpPr>
          <p:cNvPr id="11" name="図形グループ 27"/>
          <p:cNvGrpSpPr/>
          <p:nvPr/>
        </p:nvGrpSpPr>
        <p:grpSpPr>
          <a:xfrm>
            <a:off x="107596" y="-81071"/>
            <a:ext cx="10030318" cy="1469647"/>
            <a:chOff x="107596" y="-81071"/>
            <a:chExt cx="10030318" cy="1469647"/>
          </a:xfrm>
        </p:grpSpPr>
        <p:pic>
          <p:nvPicPr>
            <p:cNvPr id="12" name="図 28"/>
            <p:cNvPicPr>
              <a:picLocks noChangeAspect="1"/>
            </p:cNvPicPr>
            <p:nvPr/>
          </p:nvPicPr>
          <p:blipFill>
            <a:blip r:embed="rId6">
              <a:lum bright="70000" contrast="-70000"/>
            </a:blip>
            <a:stretch>
              <a:fillRect/>
            </a:stretch>
          </p:blipFill>
          <p:spPr>
            <a:xfrm>
              <a:off x="2569025" y="0"/>
              <a:ext cx="1074051" cy="1246985"/>
            </a:xfrm>
            <a:prstGeom prst="rect">
              <a:avLst/>
            </a:prstGeom>
            <a:effectLst/>
          </p:spPr>
        </p:pic>
        <p:pic>
          <p:nvPicPr>
            <p:cNvPr id="13" name="図 29"/>
            <p:cNvPicPr>
              <a:picLocks noChangeAspect="1"/>
            </p:cNvPicPr>
            <p:nvPr/>
          </p:nvPicPr>
          <p:blipFill rotWithShape="1">
            <a:blip r:embed="rId7">
              <a:extLst>
                <a:ext uri="{BEBA8EAE-BF5A-486C-A8C5-ECC9F3942E4B}">
                  <a14:imgProps xmlns:a14="http://schemas.microsoft.com/office/drawing/2010/main">
                    <a14:imgLayer r:embed="rId8">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14"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5"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6" name="図形グループ 32"/>
            <p:cNvGrpSpPr/>
            <p:nvPr/>
          </p:nvGrpSpPr>
          <p:grpSpPr>
            <a:xfrm>
              <a:off x="215192" y="0"/>
              <a:ext cx="2341441" cy="1246985"/>
              <a:chOff x="215192" y="1199258"/>
              <a:chExt cx="2341441" cy="1246985"/>
            </a:xfrm>
          </p:grpSpPr>
          <p:pic>
            <p:nvPicPr>
              <p:cNvPr id="22" name="図 38"/>
              <p:cNvPicPr>
                <a:picLocks noChangeAspect="1"/>
              </p:cNvPicPr>
              <p:nvPr/>
            </p:nvPicPr>
            <p:blipFill>
              <a:blip r:embed="rId6">
                <a:lum bright="70000" contrast="-70000"/>
              </a:blip>
              <a:stretch>
                <a:fillRect/>
              </a:stretch>
            </p:blipFill>
            <p:spPr>
              <a:xfrm>
                <a:off x="706783" y="1199258"/>
                <a:ext cx="1325217" cy="955205"/>
              </a:xfrm>
              <a:prstGeom prst="rect">
                <a:avLst/>
              </a:prstGeom>
              <a:effectLst/>
            </p:spPr>
          </p:pic>
          <p:pic>
            <p:nvPicPr>
              <p:cNvPr id="23" name="図 39" descr="8682.jpg"/>
              <p:cNvPicPr>
                <a:picLocks noChangeAspect="1"/>
              </p:cNvPicPr>
              <p:nvPr/>
            </p:nvPicPr>
            <p:blipFill>
              <a:blip r:embed="rId9">
                <a:duotone>
                  <a:schemeClr val="accent2">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7"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8"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9"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0"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1" name="テキスト ボックス 37"/>
            <p:cNvSpPr txBox="1"/>
            <p:nvPr/>
          </p:nvSpPr>
          <p:spPr>
            <a:xfrm>
              <a:off x="107596" y="166276"/>
              <a:ext cx="2449037" cy="523220"/>
            </a:xfrm>
            <a:prstGeom prst="rect">
              <a:avLst/>
            </a:prstGeom>
            <a:noFill/>
          </p:spPr>
          <p:txBody>
            <a:bodyPr wrap="square" rtlCol="0">
              <a:spAutoFit/>
            </a:bodyPr>
            <a:lstStyle/>
            <a:p>
              <a:pPr algn="ctr"/>
              <a:r>
                <a:rPr lang="ja-JP" altLang="en-US" sz="2800" b="1" dirty="0" smtClean="0">
                  <a:latin typeface="ヒラギノ丸ゴ ProN W4"/>
                  <a:ea typeface="ヒラギノ丸ゴ ProN W4"/>
                  <a:cs typeface="ヒラギノ丸ゴ ProN W4"/>
                </a:rPr>
                <a:t>農業がっこう</a:t>
              </a:r>
              <a:endParaRPr kumimoji="1" lang="en-US" altLang="ja-JP" sz="2800" b="1" kern="1200" dirty="0" smtClean="0">
                <a:latin typeface="ヒラギノ丸ゴ ProN W4"/>
                <a:ea typeface="ヒラギノ丸ゴ ProN W4"/>
                <a:cs typeface="ヒラギノ丸ゴ ProN W4"/>
              </a:endParaRPr>
            </a:p>
          </p:txBody>
        </p:sp>
      </p:grpSp>
      <p:sp>
        <p:nvSpPr>
          <p:cNvPr id="24" name="TextBox 23"/>
          <p:cNvSpPr txBox="1"/>
          <p:nvPr/>
        </p:nvSpPr>
        <p:spPr>
          <a:xfrm>
            <a:off x="318309" y="4648750"/>
            <a:ext cx="2578796" cy="707886"/>
          </a:xfrm>
          <a:prstGeom prst="rect">
            <a:avLst/>
          </a:prstGeom>
          <a:noFill/>
        </p:spPr>
        <p:txBody>
          <a:bodyPr wrap="square" rtlCol="0">
            <a:spAutoFit/>
          </a:bodyPr>
          <a:lstStyle/>
          <a:p>
            <a:r>
              <a:rPr lang="ja-JP" altLang="en-US" sz="2000" u="sng" dirty="0" smtClean="0"/>
              <a:t>新治中・五中地区の空いた農地</a:t>
            </a:r>
            <a:r>
              <a:rPr lang="ja-JP" altLang="en-US" sz="2000" u="sng" smtClean="0"/>
              <a:t>を対象</a:t>
            </a:r>
            <a:endParaRPr lang="en-US" sz="2000" u="sng" dirty="0"/>
          </a:p>
        </p:txBody>
      </p:sp>
      <p:sp>
        <p:nvSpPr>
          <p:cNvPr id="2" name="テキスト ボックス 1"/>
          <p:cNvSpPr txBox="1"/>
          <p:nvPr/>
        </p:nvSpPr>
        <p:spPr>
          <a:xfrm>
            <a:off x="306867" y="1383393"/>
            <a:ext cx="2262158" cy="646331"/>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pPr algn="ctr"/>
            <a:r>
              <a:rPr kumimoji="1" lang="ja-JP" altLang="en-US" dirty="0" smtClean="0"/>
              <a:t>土浦に関わる</a:t>
            </a:r>
            <a:endParaRPr kumimoji="1" lang="en-US" altLang="ja-JP" dirty="0" smtClean="0"/>
          </a:p>
          <a:p>
            <a:pPr algn="ctr"/>
            <a:r>
              <a:rPr lang="ja-JP" altLang="en-US" dirty="0" smtClean="0"/>
              <a:t>（小学校低学年対象）</a:t>
            </a:r>
            <a:endParaRPr kumimoji="1" lang="ja-JP" altLang="en-US" dirty="0"/>
          </a:p>
        </p:txBody>
      </p:sp>
      <p:sp>
        <p:nvSpPr>
          <p:cNvPr id="6" name="角丸四角形 5"/>
          <p:cNvSpPr/>
          <p:nvPr/>
        </p:nvSpPr>
        <p:spPr>
          <a:xfrm>
            <a:off x="5120105" y="4363929"/>
            <a:ext cx="2128595" cy="941338"/>
          </a:xfrm>
          <a:prstGeom prst="roundRect">
            <a:avLst/>
          </a:prstGeom>
          <a:solidFill>
            <a:schemeClr val="accent6"/>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solidFill>
                  <a:schemeClr val="bg1"/>
                </a:solidFill>
              </a:rPr>
              <a:t>感性豊かな</a:t>
            </a:r>
            <a:endParaRPr kumimoji="1" lang="en-US" altLang="ja-JP" dirty="0" smtClean="0">
              <a:solidFill>
                <a:schemeClr val="bg1"/>
              </a:solidFill>
            </a:endParaRPr>
          </a:p>
          <a:p>
            <a:pPr algn="ctr"/>
            <a:r>
              <a:rPr kumimoji="1" lang="ja-JP" altLang="en-US" sz="2400" dirty="0" smtClean="0">
                <a:solidFill>
                  <a:schemeClr val="bg1"/>
                </a:solidFill>
              </a:rPr>
              <a:t>低年齢期対象</a:t>
            </a:r>
            <a:endParaRPr kumimoji="1" lang="ja-JP" altLang="en-US" sz="2400" dirty="0">
              <a:solidFill>
                <a:schemeClr val="bg1"/>
              </a:solidFill>
            </a:endParaRPr>
          </a:p>
        </p:txBody>
      </p:sp>
      <p:sp>
        <p:nvSpPr>
          <p:cNvPr id="26" name="角丸四角形 25"/>
          <p:cNvSpPr/>
          <p:nvPr/>
        </p:nvSpPr>
        <p:spPr>
          <a:xfrm>
            <a:off x="3805735" y="3543046"/>
            <a:ext cx="2128595" cy="941338"/>
          </a:xfrm>
          <a:prstGeom prst="roundRect">
            <a:avLst/>
          </a:prstGeom>
          <a:solidFill>
            <a:schemeClr val="accent2">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solidFill>
                  <a:schemeClr val="bg1"/>
                </a:solidFill>
              </a:rPr>
              <a:t>共同作業による</a:t>
            </a:r>
            <a:endParaRPr kumimoji="1" lang="en-US" altLang="ja-JP" dirty="0" smtClean="0">
              <a:solidFill>
                <a:schemeClr val="bg1"/>
              </a:solidFill>
            </a:endParaRPr>
          </a:p>
          <a:p>
            <a:pPr algn="ctr"/>
            <a:r>
              <a:rPr lang="ja-JP" altLang="en-US" sz="2800" dirty="0" smtClean="0">
                <a:solidFill>
                  <a:schemeClr val="bg1"/>
                </a:solidFill>
              </a:rPr>
              <a:t>多世代交流</a:t>
            </a:r>
            <a:endParaRPr kumimoji="1" lang="ja-JP" altLang="en-US" sz="2800" dirty="0">
              <a:solidFill>
                <a:schemeClr val="bg1"/>
              </a:solidFill>
            </a:endParaRPr>
          </a:p>
        </p:txBody>
      </p:sp>
      <p:sp>
        <p:nvSpPr>
          <p:cNvPr id="27" name="角丸四角形 26"/>
          <p:cNvSpPr/>
          <p:nvPr/>
        </p:nvSpPr>
        <p:spPr>
          <a:xfrm>
            <a:off x="6479982" y="3543046"/>
            <a:ext cx="2128595" cy="94133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bg1"/>
                </a:solidFill>
              </a:rPr>
              <a:t>通年授業</a:t>
            </a:r>
            <a:endParaRPr kumimoji="1" lang="en-US" altLang="ja-JP" sz="2800" dirty="0" smtClean="0">
              <a:solidFill>
                <a:schemeClr val="bg1"/>
              </a:solidFill>
            </a:endParaRPr>
          </a:p>
        </p:txBody>
      </p:sp>
    </p:spTree>
    <p:extLst>
      <p:ext uri="{BB962C8B-B14F-4D97-AF65-F5344CB8AC3E}">
        <p14:creationId xmlns:p14="http://schemas.microsoft.com/office/powerpoint/2010/main" val="5841802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1246985"/>
            <a:ext cx="9511446" cy="590153"/>
          </a:xfrm>
          <a:solidFill>
            <a:schemeClr val="accent6">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a:noAutofit/>
          </a:bodyPr>
          <a:lstStyle/>
          <a:p>
            <a:pPr algn="l"/>
            <a:r>
              <a:rPr kumimoji="1" lang="ja-JP" altLang="en-US" sz="3600" dirty="0" smtClean="0"/>
              <a:t>高校生まちづくりコンペ</a:t>
            </a:r>
            <a:endParaRPr kumimoji="1" lang="ja-JP" altLang="en-US" sz="3600" dirty="0"/>
          </a:p>
        </p:txBody>
      </p:sp>
      <p:sp>
        <p:nvSpPr>
          <p:cNvPr id="3" name="コンテンツ プレースホルダー 2"/>
          <p:cNvSpPr>
            <a:spLocks noGrp="1"/>
          </p:cNvSpPr>
          <p:nvPr>
            <p:ph idx="1"/>
          </p:nvPr>
        </p:nvSpPr>
        <p:spPr>
          <a:xfrm>
            <a:off x="3389125" y="4288233"/>
            <a:ext cx="6372106" cy="998160"/>
          </a:xfrm>
        </p:spPr>
        <p:txBody>
          <a:bodyPr>
            <a:normAutofit fontScale="92500" lnSpcReduction="10000"/>
          </a:bodyPr>
          <a:lstStyle/>
          <a:p>
            <a:pPr marL="457200" indent="-457200">
              <a:buFont typeface="+mj-lt"/>
              <a:buAutoNum type="arabicPeriod"/>
            </a:pPr>
            <a:r>
              <a:rPr kumimoji="1" lang="ja-JP" altLang="en-US" sz="2000" dirty="0" smtClean="0"/>
              <a:t>高校地区周辺を調査し、地域の課題を発見</a:t>
            </a:r>
            <a:endParaRPr kumimoji="1" lang="en-US" altLang="ja-JP" sz="2000" dirty="0" smtClean="0"/>
          </a:p>
          <a:p>
            <a:pPr marL="457200" indent="-457200">
              <a:buFont typeface="+mj-lt"/>
              <a:buAutoNum type="arabicPeriod"/>
            </a:pPr>
            <a:r>
              <a:rPr lang="ja-JP" altLang="en-US" sz="2000" dirty="0" smtClean="0"/>
              <a:t>課題解決のためのアイデアを考案</a:t>
            </a:r>
            <a:endParaRPr kumimoji="1" lang="en-US" altLang="ja-JP" sz="2000" dirty="0" smtClean="0"/>
          </a:p>
          <a:p>
            <a:pPr marL="457200" indent="-457200">
              <a:buFont typeface="+mj-lt"/>
              <a:buAutoNum type="arabicPeriod"/>
            </a:pPr>
            <a:r>
              <a:rPr lang="ja-JP" altLang="en-US" sz="2000" dirty="0" smtClean="0"/>
              <a:t>保護者、近隣住民を集め発表会を行う</a:t>
            </a:r>
            <a:endParaRPr kumimoji="1" lang="ja-JP" altLang="en-US" sz="2000" dirty="0"/>
          </a:p>
        </p:txBody>
      </p:sp>
      <p:grpSp>
        <p:nvGrpSpPr>
          <p:cNvPr id="6" name="図形グループ 27"/>
          <p:cNvGrpSpPr/>
          <p:nvPr/>
        </p:nvGrpSpPr>
        <p:grpSpPr>
          <a:xfrm>
            <a:off x="107596" y="-81071"/>
            <a:ext cx="10030318" cy="1469647"/>
            <a:chOff x="107596" y="-81071"/>
            <a:chExt cx="10030318" cy="1469647"/>
          </a:xfrm>
        </p:grpSpPr>
        <p:pic>
          <p:nvPicPr>
            <p:cNvPr id="7" name="図 28"/>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8" name="図 29"/>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9"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32"/>
            <p:cNvGrpSpPr/>
            <p:nvPr/>
          </p:nvGrpSpPr>
          <p:grpSpPr>
            <a:xfrm>
              <a:off x="215192" y="0"/>
              <a:ext cx="2341441" cy="1246985"/>
              <a:chOff x="215192" y="1199258"/>
              <a:chExt cx="2341441" cy="1246985"/>
            </a:xfrm>
          </p:grpSpPr>
          <p:pic>
            <p:nvPicPr>
              <p:cNvPr id="17" name="図 38"/>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8" name="図 39"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2"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3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まちづくり</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コンペ</a:t>
              </a:r>
              <a:endParaRPr kumimoji="1" lang="en-US" altLang="ja-JP" sz="2400" b="1" kern="1200" dirty="0" smtClean="0">
                <a:latin typeface="ヒラギノ丸ゴ ProN W4"/>
                <a:ea typeface="ヒラギノ丸ゴ ProN W4"/>
                <a:cs typeface="ヒラギノ丸ゴ ProN W4"/>
              </a:endParaRPr>
            </a:p>
          </p:txBody>
        </p:sp>
      </p:grpSp>
      <p:pic>
        <p:nvPicPr>
          <p:cNvPr id="19" name="Picture 18"/>
          <p:cNvPicPr>
            <a:picLocks noChangeAspect="1"/>
          </p:cNvPicPr>
          <p:nvPr/>
        </p:nvPicPr>
        <p:blipFill>
          <a:blip r:embed="rId7"/>
          <a:stretch>
            <a:fillRect/>
          </a:stretch>
        </p:blipFill>
        <p:spPr>
          <a:xfrm>
            <a:off x="323282" y="2673705"/>
            <a:ext cx="2831196" cy="2123396"/>
          </a:xfrm>
          <a:prstGeom prst="rect">
            <a:avLst/>
          </a:prstGeom>
        </p:spPr>
      </p:pic>
      <p:sp>
        <p:nvSpPr>
          <p:cNvPr id="21" name="TextBox 20"/>
          <p:cNvSpPr txBox="1"/>
          <p:nvPr/>
        </p:nvSpPr>
        <p:spPr>
          <a:xfrm>
            <a:off x="3389125" y="2540030"/>
            <a:ext cx="5251868" cy="1015663"/>
          </a:xfrm>
          <a:prstGeom prst="rect">
            <a:avLst/>
          </a:prstGeom>
          <a:noFill/>
        </p:spPr>
        <p:txBody>
          <a:bodyPr wrap="square" rtlCol="0">
            <a:spAutoFit/>
          </a:bodyPr>
          <a:lstStyle/>
          <a:p>
            <a:pPr marL="342900" indent="-342900">
              <a:buFont typeface="+mj-lt"/>
              <a:buAutoNum type="arabicPeriod"/>
            </a:pPr>
            <a:r>
              <a:rPr lang="ja-JP" altLang="en-US" sz="2000" dirty="0" smtClean="0"/>
              <a:t>都市計画マスタープラン策定実習の一環で土浦の高校生を対象にプランを発表</a:t>
            </a:r>
            <a:endParaRPr lang="en-US" altLang="ja-JP" sz="2000" dirty="0" smtClean="0"/>
          </a:p>
          <a:p>
            <a:pPr marL="342900" indent="-342900">
              <a:buFont typeface="+mj-lt"/>
              <a:buAutoNum type="arabicPeriod"/>
            </a:pPr>
            <a:r>
              <a:rPr lang="ja-JP" altLang="en-US" sz="2000" dirty="0" smtClean="0"/>
              <a:t>実習での経験を生かしアドバイス</a:t>
            </a:r>
            <a:endParaRPr lang="en-US" altLang="ja-JP" sz="2000" dirty="0" smtClean="0"/>
          </a:p>
        </p:txBody>
      </p:sp>
      <p:sp>
        <p:nvSpPr>
          <p:cNvPr id="22" name="Rectangle 21"/>
          <p:cNvSpPr/>
          <p:nvPr/>
        </p:nvSpPr>
        <p:spPr>
          <a:xfrm>
            <a:off x="3389124" y="2007880"/>
            <a:ext cx="3443294" cy="44295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smtClean="0"/>
              <a:t>都市計画専攻の学生</a:t>
            </a:r>
            <a:endParaRPr lang="en-US" sz="2800" dirty="0"/>
          </a:p>
        </p:txBody>
      </p:sp>
      <p:sp>
        <p:nvSpPr>
          <p:cNvPr id="23" name="Rectangle 22"/>
          <p:cNvSpPr/>
          <p:nvPr/>
        </p:nvSpPr>
        <p:spPr>
          <a:xfrm>
            <a:off x="3389125" y="3735403"/>
            <a:ext cx="3443293" cy="44295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smtClean="0"/>
              <a:t>土浦の高校生</a:t>
            </a:r>
            <a:endParaRPr lang="en-US" sz="2800" dirty="0"/>
          </a:p>
        </p:txBody>
      </p:sp>
      <p:sp>
        <p:nvSpPr>
          <p:cNvPr id="24" name="正方形/長方形 24"/>
          <p:cNvSpPr/>
          <p:nvPr/>
        </p:nvSpPr>
        <p:spPr>
          <a:xfrm>
            <a:off x="0" y="5464978"/>
            <a:ext cx="9144000" cy="1436116"/>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solidFill>
                  <a:schemeClr val="tx1"/>
                </a:solidFill>
              </a:rPr>
              <a:t>高校生にまちのポテンシャルや</a:t>
            </a:r>
            <a:endParaRPr lang="en-US" altLang="ja-JP" sz="3600" dirty="0" smtClean="0">
              <a:solidFill>
                <a:schemeClr val="tx1"/>
              </a:solidFill>
            </a:endParaRPr>
          </a:p>
          <a:p>
            <a:pPr algn="ctr"/>
            <a:r>
              <a:rPr lang="ja-JP" altLang="en-US" sz="3600" dirty="0" smtClean="0">
                <a:solidFill>
                  <a:schemeClr val="tx1"/>
                </a:solidFill>
              </a:rPr>
              <a:t>課題を</a:t>
            </a:r>
            <a:r>
              <a:rPr lang="ja-JP" altLang="en-US" sz="3600" dirty="0" smtClean="0">
                <a:solidFill>
                  <a:srgbClr val="FF0000"/>
                </a:solidFill>
              </a:rPr>
              <a:t>身近に感じてもらう！</a:t>
            </a:r>
            <a:endParaRPr lang="en-US" altLang="ja-JP" sz="3600" dirty="0" smtClean="0">
              <a:solidFill>
                <a:srgbClr val="FF0000"/>
              </a:solidFill>
            </a:endParaRPr>
          </a:p>
        </p:txBody>
      </p:sp>
    </p:spTree>
    <p:extLst>
      <p:ext uri="{BB962C8B-B14F-4D97-AF65-F5344CB8AC3E}">
        <p14:creationId xmlns:p14="http://schemas.microsoft.com/office/powerpoint/2010/main" val="5410169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544804" y="1375433"/>
            <a:ext cx="3156552"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algn="ctr"/>
            <a:r>
              <a:rPr lang="ja-JP" altLang="en-US" dirty="0" smtClean="0"/>
              <a:t>茨城県の家庭内会話率</a:t>
            </a:r>
            <a:endParaRPr lang="en-US" altLang="ja-JP" dirty="0"/>
          </a:p>
        </p:txBody>
      </p:sp>
      <p:grpSp>
        <p:nvGrpSpPr>
          <p:cNvPr id="15" name="図形グループ 14"/>
          <p:cNvGrpSpPr/>
          <p:nvPr/>
        </p:nvGrpSpPr>
        <p:grpSpPr>
          <a:xfrm>
            <a:off x="107596" y="-81071"/>
            <a:ext cx="10030318" cy="1469647"/>
            <a:chOff x="107596" y="-81071"/>
            <a:chExt cx="10030318" cy="1469647"/>
          </a:xfrm>
        </p:grpSpPr>
        <p:pic>
          <p:nvPicPr>
            <p:cNvPr id="16" name="図 15"/>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20" name="テキスト ボックス 19"/>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親への影響</a:t>
              </a:r>
              <a:endParaRPr kumimoji="1" lang="en-US" altLang="ja-JP" sz="3200" b="1" kern="1200" dirty="0" smtClean="0">
                <a:latin typeface="ヒラギノ丸ゴ ProN W4"/>
                <a:ea typeface="ヒラギノ丸ゴ ProN W4"/>
                <a:cs typeface="ヒラギノ丸ゴ ProN W4"/>
              </a:endParaRPr>
            </a:p>
          </p:txBody>
        </p:sp>
      </p:grpSp>
      <p:sp>
        <p:nvSpPr>
          <p:cNvPr id="10" name="テキスト ボックス 9"/>
          <p:cNvSpPr txBox="1"/>
          <p:nvPr/>
        </p:nvSpPr>
        <p:spPr>
          <a:xfrm>
            <a:off x="532104" y="1757465"/>
            <a:ext cx="6613109" cy="132343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ja-JP" altLang="en-US" sz="2400" u="sng" dirty="0"/>
              <a:t>家の人と学校での出来事に</a:t>
            </a:r>
            <a:r>
              <a:rPr lang="ja-JP" altLang="en-US" sz="2400" u="sng" dirty="0" smtClean="0"/>
              <a:t>ついて話しているか？</a:t>
            </a:r>
            <a:endParaRPr lang="en-US" altLang="ja-JP" sz="2400" u="sng" dirty="0" smtClean="0"/>
          </a:p>
          <a:p>
            <a:r>
              <a:rPr kumimoji="1" lang="ja-JP" altLang="en-US" sz="2400" dirty="0" smtClean="0"/>
              <a:t>話している</a:t>
            </a:r>
            <a:r>
              <a:rPr kumimoji="1" lang="ja-JP" altLang="en-US" sz="2800" dirty="0" smtClean="0"/>
              <a:t>　</a:t>
            </a:r>
            <a:r>
              <a:rPr kumimoji="1" lang="en-US" altLang="ja-JP" sz="2800" dirty="0" smtClean="0"/>
              <a:t>	→</a:t>
            </a:r>
            <a:r>
              <a:rPr lang="en-US" altLang="ja-JP" sz="2800" dirty="0"/>
              <a:t>	</a:t>
            </a:r>
            <a:r>
              <a:rPr kumimoji="1" lang="ja-JP" altLang="en-US" sz="2800" dirty="0" smtClean="0"/>
              <a:t>小学生</a:t>
            </a:r>
            <a:r>
              <a:rPr lang="ja-JP" altLang="en-US" sz="2800" dirty="0" smtClean="0"/>
              <a:t>：</a:t>
            </a:r>
            <a:r>
              <a:rPr lang="en-US" altLang="ja-JP" sz="2800" dirty="0" smtClean="0"/>
              <a:t>	</a:t>
            </a:r>
            <a:r>
              <a:rPr kumimoji="1" lang="en-US" altLang="ja-JP" sz="2800" dirty="0" smtClean="0"/>
              <a:t>80.3</a:t>
            </a:r>
            <a:r>
              <a:rPr kumimoji="1" lang="ja-JP" altLang="en-US" sz="2800" dirty="0" smtClean="0"/>
              <a:t>％</a:t>
            </a:r>
            <a:endParaRPr kumimoji="1" lang="en-US" altLang="ja-JP" sz="2800" dirty="0" smtClean="0"/>
          </a:p>
          <a:p>
            <a:r>
              <a:rPr lang="en-US" altLang="ja-JP" sz="2800" dirty="0" smtClean="0"/>
              <a:t>					</a:t>
            </a:r>
            <a:r>
              <a:rPr lang="ja-JP" altLang="en-US" sz="2800" dirty="0" smtClean="0"/>
              <a:t>中学生：</a:t>
            </a:r>
            <a:r>
              <a:rPr lang="en-US" altLang="ja-JP" sz="2800" dirty="0" smtClean="0"/>
              <a:t>	74.1</a:t>
            </a:r>
            <a:r>
              <a:rPr lang="ja-JP" altLang="en-US" sz="2800" dirty="0" smtClean="0"/>
              <a:t>％</a:t>
            </a:r>
            <a:endParaRPr lang="en-US" altLang="ja-JP" sz="2800" dirty="0" smtClean="0"/>
          </a:p>
        </p:txBody>
      </p:sp>
      <p:sp>
        <p:nvSpPr>
          <p:cNvPr id="13" name="テキスト ボックス 12"/>
          <p:cNvSpPr txBox="1"/>
          <p:nvPr/>
        </p:nvSpPr>
        <p:spPr>
          <a:xfrm>
            <a:off x="3751607" y="1430301"/>
            <a:ext cx="4358585" cy="276999"/>
          </a:xfrm>
          <a:prstGeom prst="rect">
            <a:avLst/>
          </a:prstGeom>
          <a:noFill/>
        </p:spPr>
        <p:txBody>
          <a:bodyPr wrap="none" rtlCol="0">
            <a:spAutoFit/>
          </a:bodyPr>
          <a:lstStyle/>
          <a:p>
            <a:r>
              <a:rPr kumimoji="1" lang="ja-JP" altLang="en-US" sz="1200" dirty="0" smtClean="0"/>
              <a:t>国立教育政策研究所「平成</a:t>
            </a:r>
            <a:r>
              <a:rPr kumimoji="1" lang="en-US" altLang="ja-JP" sz="1200" dirty="0" smtClean="0"/>
              <a:t>28</a:t>
            </a:r>
            <a:r>
              <a:rPr kumimoji="1" lang="ja-JP" altLang="en-US" sz="1200" dirty="0" smtClean="0"/>
              <a:t>年度全国学力・学習状況調査」より</a:t>
            </a:r>
            <a:endParaRPr kumimoji="1" lang="ja-JP" altLang="en-US" sz="1200" dirty="0"/>
          </a:p>
        </p:txBody>
      </p:sp>
      <p:sp>
        <p:nvSpPr>
          <p:cNvPr id="14" name="テキスト ボックス 13"/>
          <p:cNvSpPr txBox="1"/>
          <p:nvPr/>
        </p:nvSpPr>
        <p:spPr>
          <a:xfrm>
            <a:off x="544804" y="3191216"/>
            <a:ext cx="5070893" cy="1015663"/>
          </a:xfrm>
          <a:prstGeom prst="rect">
            <a:avLst/>
          </a:prstGeom>
          <a:noFill/>
        </p:spPr>
        <p:txBody>
          <a:bodyPr wrap="square" rtlCol="0">
            <a:spAutoFit/>
          </a:bodyPr>
          <a:lstStyle/>
          <a:p>
            <a:pPr algn="r"/>
            <a:r>
              <a:rPr kumimoji="1" lang="ja-JP" altLang="en-US" sz="2000" dirty="0" smtClean="0"/>
              <a:t>小学生総数</a:t>
            </a:r>
            <a:r>
              <a:rPr lang="ja-JP" altLang="ja-JP" sz="2000" dirty="0"/>
              <a:t>　</a:t>
            </a:r>
            <a:r>
              <a:rPr lang="en-US" altLang="ja-JP" sz="2000" dirty="0" smtClean="0"/>
              <a:t>7342</a:t>
            </a:r>
            <a:r>
              <a:rPr lang="ja-JP" altLang="en-US" sz="2000" dirty="0" smtClean="0"/>
              <a:t>人　</a:t>
            </a:r>
            <a:r>
              <a:rPr lang="en-US" altLang="ja-JP" sz="2000" dirty="0" smtClean="0"/>
              <a:t>×</a:t>
            </a:r>
            <a:r>
              <a:rPr lang="ja-JP" altLang="en-US" sz="2000" dirty="0" smtClean="0"/>
              <a:t>　</a:t>
            </a:r>
            <a:r>
              <a:rPr lang="en-US" altLang="ja-JP" sz="2000" dirty="0" smtClean="0"/>
              <a:t>80.3</a:t>
            </a:r>
            <a:r>
              <a:rPr lang="ja-JP" altLang="en-US" sz="2000" dirty="0" smtClean="0"/>
              <a:t>％　＝　</a:t>
            </a:r>
            <a:r>
              <a:rPr lang="en-US" altLang="ja-JP" sz="2000" dirty="0" smtClean="0"/>
              <a:t>5896</a:t>
            </a:r>
            <a:r>
              <a:rPr lang="ja-JP" altLang="en-US" sz="2000" dirty="0" smtClean="0"/>
              <a:t>人</a:t>
            </a:r>
            <a:endParaRPr lang="en-US" altLang="ja-JP" sz="2000" dirty="0" smtClean="0"/>
          </a:p>
          <a:p>
            <a:pPr algn="r"/>
            <a:r>
              <a:rPr kumimoji="1" lang="ja-JP" altLang="en-US" sz="2000" u="sng" dirty="0" smtClean="0"/>
              <a:t>中学生総数　</a:t>
            </a:r>
            <a:r>
              <a:rPr kumimoji="1" lang="en-US" altLang="ja-JP" sz="2000" u="sng" dirty="0" smtClean="0"/>
              <a:t>3692</a:t>
            </a:r>
            <a:r>
              <a:rPr kumimoji="1" lang="ja-JP" altLang="en-US" sz="2000" u="sng" dirty="0" smtClean="0"/>
              <a:t>人　</a:t>
            </a:r>
            <a:r>
              <a:rPr kumimoji="1" lang="en-US" altLang="ja-JP" sz="2000" u="sng" dirty="0" smtClean="0"/>
              <a:t>×</a:t>
            </a:r>
            <a:r>
              <a:rPr kumimoji="1" lang="ja-JP" altLang="en-US" sz="2000" u="sng" dirty="0" smtClean="0"/>
              <a:t>　</a:t>
            </a:r>
            <a:r>
              <a:rPr kumimoji="1" lang="en-US" altLang="ja-JP" sz="2000" u="sng" dirty="0" smtClean="0"/>
              <a:t>74.1</a:t>
            </a:r>
            <a:r>
              <a:rPr kumimoji="1" lang="ja-JP" altLang="en-US" sz="2000" u="sng" dirty="0" smtClean="0"/>
              <a:t>％　＝　</a:t>
            </a:r>
            <a:r>
              <a:rPr kumimoji="1" lang="en-US" altLang="ja-JP" sz="2000" u="sng" dirty="0" smtClean="0"/>
              <a:t>2736</a:t>
            </a:r>
            <a:r>
              <a:rPr kumimoji="1" lang="ja-JP" altLang="en-US" sz="2000" u="sng" dirty="0" smtClean="0"/>
              <a:t>人</a:t>
            </a:r>
            <a:endParaRPr lang="en-US" altLang="ja-JP" sz="2000" dirty="0" smtClean="0"/>
          </a:p>
          <a:p>
            <a:pPr lvl="6" algn="r"/>
            <a:r>
              <a:rPr lang="ja-JP" altLang="en-US" sz="2000" dirty="0" smtClean="0"/>
              <a:t>合計　</a:t>
            </a:r>
            <a:r>
              <a:rPr lang="ja-JP" altLang="ja-JP" sz="2000" dirty="0" smtClean="0"/>
              <a:t>8</a:t>
            </a:r>
            <a:r>
              <a:rPr lang="en-US" altLang="ja-JP" sz="2000" dirty="0" smtClean="0"/>
              <a:t>632</a:t>
            </a:r>
            <a:r>
              <a:rPr lang="ja-JP" altLang="en-US" sz="2000" dirty="0" smtClean="0"/>
              <a:t>人</a:t>
            </a:r>
            <a:endParaRPr kumimoji="1" lang="en-US" altLang="ja-JP" sz="2000" dirty="0" smtClean="0"/>
          </a:p>
        </p:txBody>
      </p:sp>
      <p:pic>
        <p:nvPicPr>
          <p:cNvPr id="33" name="図 32"/>
          <p:cNvPicPr>
            <a:picLocks noChangeAspect="1"/>
          </p:cNvPicPr>
          <p:nvPr/>
        </p:nvPicPr>
        <p:blipFill>
          <a:blip r:embed="rId7"/>
          <a:stretch>
            <a:fillRect/>
          </a:stretch>
        </p:blipFill>
        <p:spPr>
          <a:xfrm>
            <a:off x="6642024" y="1420925"/>
            <a:ext cx="2400300" cy="1725216"/>
          </a:xfrm>
          <a:prstGeom prst="rect">
            <a:avLst/>
          </a:prstGeom>
        </p:spPr>
      </p:pic>
      <p:sp>
        <p:nvSpPr>
          <p:cNvPr id="2" name="フレーム 1"/>
          <p:cNvSpPr/>
          <p:nvPr/>
        </p:nvSpPr>
        <p:spPr>
          <a:xfrm>
            <a:off x="3996957" y="3808942"/>
            <a:ext cx="1930400" cy="397937"/>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角丸四角形吹き出し 2"/>
          <p:cNvSpPr/>
          <p:nvPr/>
        </p:nvSpPr>
        <p:spPr>
          <a:xfrm>
            <a:off x="6431257" y="3168371"/>
            <a:ext cx="2532623" cy="1521425"/>
          </a:xfrm>
          <a:prstGeom prst="wedgeRoundRectCallout">
            <a:avLst>
              <a:gd name="adj1" fmla="val -61655"/>
              <a:gd name="adj2" fmla="val -8531"/>
              <a:gd name="adj3" fmla="val 16667"/>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smtClean="0"/>
              <a:t>子供の話を聞く</a:t>
            </a:r>
            <a:endParaRPr kumimoji="1" lang="en-US" altLang="ja-JP" sz="2400" dirty="0" smtClean="0"/>
          </a:p>
          <a:p>
            <a:pPr algn="ctr"/>
            <a:r>
              <a:rPr kumimoji="1" lang="ja-JP" altLang="en-US" sz="2400" dirty="0" smtClean="0"/>
              <a:t>お父さんや</a:t>
            </a:r>
            <a:endParaRPr kumimoji="1" lang="en-US" altLang="ja-JP" sz="2400" dirty="0" smtClean="0"/>
          </a:p>
          <a:p>
            <a:pPr algn="ctr"/>
            <a:r>
              <a:rPr kumimoji="1" lang="ja-JP" altLang="en-US" sz="2400" dirty="0" smtClean="0"/>
              <a:t>お母さんの数</a:t>
            </a:r>
            <a:endParaRPr kumimoji="1" lang="ja-JP" altLang="en-US" sz="2400" dirty="0"/>
          </a:p>
        </p:txBody>
      </p:sp>
      <p:sp>
        <p:nvSpPr>
          <p:cNvPr id="5" name="テキスト ボックス 4"/>
          <p:cNvSpPr txBox="1"/>
          <p:nvPr/>
        </p:nvSpPr>
        <p:spPr>
          <a:xfrm>
            <a:off x="544804" y="4223437"/>
            <a:ext cx="5914049" cy="523220"/>
          </a:xfrm>
          <a:prstGeom prst="rect">
            <a:avLst/>
          </a:prstGeom>
          <a:noFill/>
        </p:spPr>
        <p:txBody>
          <a:bodyPr wrap="none" rtlCol="0">
            <a:spAutoFit/>
          </a:bodyPr>
          <a:lstStyle/>
          <a:p>
            <a:r>
              <a:rPr kumimoji="1" lang="en-US" altLang="ja-JP" sz="2800" dirty="0" smtClean="0"/>
              <a:t>1</a:t>
            </a:r>
            <a:r>
              <a:rPr lang="ja-JP" altLang="en-US" sz="2800" dirty="0" smtClean="0"/>
              <a:t>年間</a:t>
            </a:r>
            <a:r>
              <a:rPr kumimoji="1" lang="ja-JP" altLang="en-US" sz="2800" dirty="0" smtClean="0"/>
              <a:t>に地域での活動について知る人</a:t>
            </a:r>
            <a:endParaRPr kumimoji="1" lang="en-US" altLang="ja-JP" sz="2800" dirty="0" smtClean="0"/>
          </a:p>
        </p:txBody>
      </p:sp>
      <p:sp>
        <p:nvSpPr>
          <p:cNvPr id="34" name="正方形/長方形 24"/>
          <p:cNvSpPr/>
          <p:nvPr/>
        </p:nvSpPr>
        <p:spPr>
          <a:xfrm>
            <a:off x="0" y="5597361"/>
            <a:ext cx="9144000" cy="130373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solidFill>
                  <a:schemeClr val="tx1"/>
                </a:solidFill>
              </a:rPr>
              <a:t>子供だけでなく</a:t>
            </a:r>
            <a:r>
              <a:rPr lang="ja-JP" altLang="en-US" sz="4800" dirty="0" smtClean="0">
                <a:solidFill>
                  <a:srgbClr val="FF0000"/>
                </a:solidFill>
              </a:rPr>
              <a:t>親</a:t>
            </a:r>
            <a:r>
              <a:rPr lang="ja-JP" altLang="en-US" sz="3600" dirty="0" smtClean="0">
                <a:solidFill>
                  <a:schemeClr val="tx1"/>
                </a:solidFill>
              </a:rPr>
              <a:t>にも</a:t>
            </a:r>
            <a:endParaRPr lang="en-US" altLang="ja-JP" sz="3600" dirty="0" smtClean="0">
              <a:solidFill>
                <a:schemeClr val="tx1"/>
              </a:solidFill>
            </a:endParaRPr>
          </a:p>
          <a:p>
            <a:pPr algn="ctr"/>
            <a:r>
              <a:rPr lang="ja-JP" altLang="en-US" sz="3600" dirty="0" smtClean="0">
                <a:solidFill>
                  <a:schemeClr val="tx1"/>
                </a:solidFill>
              </a:rPr>
              <a:t>地域活動に関心を持ってもらえる</a:t>
            </a:r>
            <a:endParaRPr lang="en-US" altLang="ja-JP" sz="3600" dirty="0" smtClean="0">
              <a:solidFill>
                <a:schemeClr val="tx1"/>
              </a:solidFill>
            </a:endParaRPr>
          </a:p>
        </p:txBody>
      </p:sp>
      <p:pic>
        <p:nvPicPr>
          <p:cNvPr id="4" name="図 3"/>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75313" y1="13488" x2="75313" y2="13488"/>
                        <a14:foregroundMark x1="73906" y1="15581" x2="73906" y2="15581"/>
                        <a14:foregroundMark x1="68438" y1="4884" x2="68438" y2="4884"/>
                        <a14:foregroundMark x1="67344" y1="10000" x2="67344" y2="10000"/>
                        <a14:foregroundMark x1="59531" y1="2558" x2="59531" y2="2558"/>
                        <a14:foregroundMark x1="60000" y1="5116" x2="60000" y2="5116"/>
                        <a14:foregroundMark x1="59375" y1="7907" x2="59375" y2="7907"/>
                        <a14:foregroundMark x1="77813" y1="41395" x2="77813" y2="41395"/>
                        <a14:foregroundMark x1="72344" y1="91395" x2="72344" y2="91395"/>
                        <a14:foregroundMark x1="73281" y1="93488" x2="73281" y2="93488"/>
                        <a14:foregroundMark x1="28594" y1="73256" x2="28594" y2="73256"/>
                        <a14:foregroundMark x1="52969" y1="89767" x2="52969" y2="89767"/>
                        <a14:backgroundMark x1="60313" y1="6977" x2="60313" y2="6977"/>
                      </a14:backgroundRemoval>
                    </a14:imgEffect>
                  </a14:imgLayer>
                </a14:imgProps>
              </a:ext>
            </a:extLst>
          </a:blip>
          <a:stretch>
            <a:fillRect/>
          </a:stretch>
        </p:blipFill>
        <p:spPr>
          <a:xfrm>
            <a:off x="7145213" y="4795493"/>
            <a:ext cx="1818667" cy="1221917"/>
          </a:xfrm>
          <a:prstGeom prst="rect">
            <a:avLst/>
          </a:prstGeom>
        </p:spPr>
      </p:pic>
      <p:sp>
        <p:nvSpPr>
          <p:cNvPr id="6" name="正方形/長方形 5"/>
          <p:cNvSpPr/>
          <p:nvPr/>
        </p:nvSpPr>
        <p:spPr>
          <a:xfrm>
            <a:off x="2388622" y="4640786"/>
            <a:ext cx="4253402" cy="830997"/>
          </a:xfrm>
          <a:prstGeom prst="rect">
            <a:avLst/>
          </a:prstGeom>
        </p:spPr>
        <p:txBody>
          <a:bodyPr wrap="square">
            <a:spAutoFit/>
          </a:bodyPr>
          <a:lstStyle/>
          <a:p>
            <a:pPr lvl="0" algn="ctr"/>
            <a:r>
              <a:rPr lang="en-US" altLang="ja-JP" sz="4800" b="1" u="sng" dirty="0">
                <a:solidFill>
                  <a:srgbClr val="FF0000"/>
                </a:solidFill>
              </a:rPr>
              <a:t>19666</a:t>
            </a:r>
            <a:r>
              <a:rPr lang="ja-JP" altLang="en-US" sz="4800" b="1" u="sng" dirty="0">
                <a:solidFill>
                  <a:srgbClr val="FF0000"/>
                </a:solidFill>
              </a:rPr>
              <a:t>人</a:t>
            </a:r>
            <a:r>
              <a:rPr lang="ja-JP" altLang="en-US" sz="4800" dirty="0">
                <a:solidFill>
                  <a:prstClr val="black"/>
                </a:solidFill>
              </a:rPr>
              <a:t>！！</a:t>
            </a:r>
          </a:p>
        </p:txBody>
      </p:sp>
      <p:sp>
        <p:nvSpPr>
          <p:cNvPr id="7" name="テキスト ボックス 6"/>
          <p:cNvSpPr txBox="1"/>
          <p:nvPr/>
        </p:nvSpPr>
        <p:spPr>
          <a:xfrm>
            <a:off x="924004" y="4957169"/>
            <a:ext cx="1107996" cy="369332"/>
          </a:xfrm>
          <a:prstGeom prst="rect">
            <a:avLst/>
          </a:prstGeom>
          <a:noFill/>
        </p:spPr>
        <p:txBody>
          <a:bodyPr wrap="none" rtlCol="0">
            <a:spAutoFit/>
          </a:bodyPr>
          <a:lstStyle/>
          <a:p>
            <a:r>
              <a:rPr kumimoji="1" lang="ja-JP" altLang="en-US" dirty="0" smtClean="0"/>
              <a:t>子＋親＝</a:t>
            </a:r>
            <a:endParaRPr kumimoji="1" lang="ja-JP" altLang="en-US" dirty="0"/>
          </a:p>
        </p:txBody>
      </p:sp>
    </p:spTree>
    <p:extLst>
      <p:ext uri="{BB962C8B-B14F-4D97-AF65-F5344CB8AC3E}">
        <p14:creationId xmlns:p14="http://schemas.microsoft.com/office/powerpoint/2010/main" val="22436045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alphaModFix amt="38000"/>
          </a:blip>
          <a:stretch>
            <a:fillRect/>
          </a:stretch>
        </p:blipFill>
        <p:spPr>
          <a:xfrm>
            <a:off x="-139700" y="-343322"/>
            <a:ext cx="9588500" cy="7201322"/>
          </a:xfrm>
          <a:prstGeom prst="rect">
            <a:avLst/>
          </a:prstGeom>
        </p:spPr>
      </p:pic>
      <p:pic>
        <p:nvPicPr>
          <p:cNvPr id="6" name="図 5" descr="8682.jpg"/>
          <p:cNvPicPr>
            <a:picLocks noChangeAspect="1"/>
          </p:cNvPicPr>
          <p:nvPr/>
        </p:nvPicPr>
        <p:blipFill>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386917" y="2426519"/>
            <a:ext cx="4383129" cy="1440267"/>
          </a:xfrm>
          <a:prstGeom prst="rect">
            <a:avLst/>
          </a:prstGeom>
        </p:spPr>
      </p:pic>
      <p:grpSp>
        <p:nvGrpSpPr>
          <p:cNvPr id="9" name="図形グループ 8"/>
          <p:cNvGrpSpPr/>
          <p:nvPr/>
        </p:nvGrpSpPr>
        <p:grpSpPr>
          <a:xfrm>
            <a:off x="3306076" y="674171"/>
            <a:ext cx="2432172" cy="2275289"/>
            <a:chOff x="3306076" y="674171"/>
            <a:chExt cx="2432172" cy="2275289"/>
          </a:xfrm>
        </p:grpSpPr>
        <p:sp>
          <p:nvSpPr>
            <p:cNvPr id="8" name="円/楕円 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10"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6600" dirty="0" smtClean="0"/>
                <a:t>環境</a:t>
              </a:r>
              <a:endParaRPr kumimoji="1" lang="ja-JP" altLang="en-US" sz="6600" kern="1200" dirty="0"/>
            </a:p>
          </p:txBody>
        </p:sp>
      </p:grpSp>
      <p:graphicFrame>
        <p:nvGraphicFramePr>
          <p:cNvPr id="12" name="図表 11"/>
          <p:cNvGraphicFramePr/>
          <p:nvPr>
            <p:extLst>
              <p:ext uri="{D42A27DB-BD31-4B8C-83A1-F6EECF244321}">
                <p14:modId xmlns:p14="http://schemas.microsoft.com/office/powerpoint/2010/main" val="2049764339"/>
              </p:ext>
            </p:extLst>
          </p:nvPr>
        </p:nvGraphicFramePr>
        <p:xfrm>
          <a:off x="2386917" y="4000500"/>
          <a:ext cx="4546600" cy="2819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68429758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955" y="2720824"/>
            <a:ext cx="8865042" cy="1200329"/>
          </a:xfrm>
          <a:prstGeom prst="rect">
            <a:avLst/>
          </a:prstGeom>
          <a:noFill/>
        </p:spPr>
        <p:txBody>
          <a:bodyPr wrap="square" rtlCol="0">
            <a:spAutoFit/>
          </a:bodyPr>
          <a:lstStyle/>
          <a:p>
            <a:pPr algn="ctr"/>
            <a:r>
              <a:rPr lang="ja-JP" altLang="en-US" sz="3600" dirty="0" smtClean="0">
                <a:latin typeface="HGP明朝E"/>
                <a:ea typeface="HGP明朝E"/>
                <a:cs typeface="HGP明朝E"/>
              </a:rPr>
              <a:t>あなたにとって</a:t>
            </a:r>
            <a:r>
              <a:rPr lang="ja-JP" altLang="en-US" sz="3600" dirty="0" smtClean="0">
                <a:solidFill>
                  <a:srgbClr val="F47B98"/>
                </a:solidFill>
                <a:latin typeface="HGP明朝E"/>
                <a:ea typeface="HGP明朝E"/>
                <a:cs typeface="HGP明朝E"/>
              </a:rPr>
              <a:t>理想のまち</a:t>
            </a:r>
            <a:r>
              <a:rPr lang="ja-JP" altLang="en-US" sz="3600" dirty="0" smtClean="0">
                <a:latin typeface="HGP明朝E"/>
                <a:ea typeface="HGP明朝E"/>
                <a:cs typeface="HGP明朝E"/>
              </a:rPr>
              <a:t>とは</a:t>
            </a:r>
            <a:endParaRPr lang="en-US" altLang="ja-JP" sz="3600" dirty="0" smtClean="0">
              <a:latin typeface="HGP明朝E"/>
              <a:ea typeface="HGP明朝E"/>
              <a:cs typeface="HGP明朝E"/>
            </a:endParaRPr>
          </a:p>
          <a:p>
            <a:pPr algn="ctr"/>
            <a:r>
              <a:rPr lang="ja-JP" altLang="en-US" sz="3600" dirty="0" smtClean="0">
                <a:latin typeface="HGP明朝E"/>
                <a:ea typeface="HGP明朝E"/>
                <a:cs typeface="HGP明朝E"/>
              </a:rPr>
              <a:t>どんなまちですか？</a:t>
            </a:r>
            <a:endParaRPr lang="en-US" sz="3600" dirty="0">
              <a:latin typeface="HGP明朝E"/>
              <a:ea typeface="HGP明朝E"/>
              <a:cs typeface="HGP明朝E"/>
            </a:endParaRPr>
          </a:p>
        </p:txBody>
      </p:sp>
    </p:spTree>
    <p:extLst>
      <p:ext uri="{BB962C8B-B14F-4D97-AF65-F5344CB8AC3E}">
        <p14:creationId xmlns:p14="http://schemas.microsoft.com/office/powerpoint/2010/main" val="89009250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descr="スクリーンショット 2017-01-23 2.29.34.png"/>
          <p:cNvPicPr>
            <a:picLocks noChangeAspect="1"/>
          </p:cNvPicPr>
          <p:nvPr/>
        </p:nvPicPr>
        <p:blipFill>
          <a:blip r:embed="rId2">
            <a:alphaModFix amt="64000"/>
            <a:extLst>
              <a:ext uri="{28A0092B-C50C-407E-A947-70E740481C1C}">
                <a14:useLocalDpi xmlns:a14="http://schemas.microsoft.com/office/drawing/2010/main" val="0"/>
              </a:ext>
            </a:extLst>
          </a:blip>
          <a:stretch>
            <a:fillRect/>
          </a:stretch>
        </p:blipFill>
        <p:spPr>
          <a:xfrm>
            <a:off x="234949" y="1548456"/>
            <a:ext cx="3409438" cy="2299395"/>
          </a:xfrm>
          <a:prstGeom prst="rect">
            <a:avLst/>
          </a:prstGeom>
          <a:ln>
            <a:noFill/>
          </a:ln>
          <a:effectLst>
            <a:softEdge rad="112500"/>
          </a:effectLst>
        </p:spPr>
      </p:pic>
      <p:grpSp>
        <p:nvGrpSpPr>
          <p:cNvPr id="25" name="図形グループ 24"/>
          <p:cNvGrpSpPr/>
          <p:nvPr/>
        </p:nvGrpSpPr>
        <p:grpSpPr>
          <a:xfrm>
            <a:off x="107596" y="-81071"/>
            <a:ext cx="11157867" cy="1469647"/>
            <a:chOff x="107596" y="-81071"/>
            <a:chExt cx="11157867" cy="1469647"/>
          </a:xfrm>
        </p:grpSpPr>
        <p:pic>
          <p:nvPicPr>
            <p:cNvPr id="26" name="図 25"/>
            <p:cNvPicPr>
              <a:picLocks noChangeAspect="1"/>
            </p:cNvPicPr>
            <p:nvPr/>
          </p:nvPicPr>
          <p:blipFill>
            <a:blip r:embed="rId3">
              <a:lum bright="70000" contrast="-70000"/>
            </a:blip>
            <a:stretch>
              <a:fillRect/>
            </a:stretch>
          </p:blipFill>
          <p:spPr>
            <a:xfrm>
              <a:off x="3643076" y="0"/>
              <a:ext cx="1074051" cy="1246985"/>
            </a:xfrm>
            <a:prstGeom prst="rect">
              <a:avLst/>
            </a:prstGeom>
            <a:effectLst/>
          </p:spPr>
        </p:pic>
        <p:pic>
          <p:nvPicPr>
            <p:cNvPr id="27" name="図 26"/>
            <p:cNvPicPr>
              <a:picLocks noChangeAspect="1"/>
            </p:cNvPicPr>
            <p:nvPr/>
          </p:nvPicPr>
          <p:blipFill>
            <a:blip r:embed="rId3">
              <a:lum bright="70000" contrast="-70000"/>
            </a:blip>
            <a:stretch>
              <a:fillRect/>
            </a:stretch>
          </p:blipFill>
          <p:spPr>
            <a:xfrm>
              <a:off x="2569025" y="0"/>
              <a:ext cx="1074051" cy="1246985"/>
            </a:xfrm>
            <a:prstGeom prst="rect">
              <a:avLst/>
            </a:prstGeom>
            <a:effectLst/>
          </p:spPr>
        </p:pic>
        <p:pic>
          <p:nvPicPr>
            <p:cNvPr id="28" name="図 27"/>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29" name="テキスト ボックス 2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1" name="図形グループ 30"/>
            <p:cNvGrpSpPr/>
            <p:nvPr/>
          </p:nvGrpSpPr>
          <p:grpSpPr>
            <a:xfrm>
              <a:off x="215192" y="0"/>
              <a:ext cx="2341441" cy="1246985"/>
              <a:chOff x="215192" y="1199258"/>
              <a:chExt cx="2341441" cy="1246985"/>
            </a:xfrm>
          </p:grpSpPr>
          <p:pic>
            <p:nvPicPr>
              <p:cNvPr id="37" name="図 36"/>
              <p:cNvPicPr>
                <a:picLocks noChangeAspect="1"/>
              </p:cNvPicPr>
              <p:nvPr/>
            </p:nvPicPr>
            <p:blipFill>
              <a:blip r:embed="rId3">
                <a:lum bright="70000" contrast="-70000"/>
              </a:blip>
              <a:stretch>
                <a:fillRect/>
              </a:stretch>
            </p:blipFill>
            <p:spPr>
              <a:xfrm>
                <a:off x="706783" y="1199258"/>
                <a:ext cx="1325217" cy="955205"/>
              </a:xfrm>
              <a:prstGeom prst="rect">
                <a:avLst/>
              </a:prstGeom>
              <a:effectLst/>
            </p:spPr>
          </p:pic>
          <p:pic>
            <p:nvPicPr>
              <p:cNvPr id="38" name="図 37"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2" name="テキスト ボックス 3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3" name="テキスト ボックス 3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107596" y="166276"/>
              <a:ext cx="2449037" cy="830997"/>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ヒアリング</a:t>
              </a:r>
              <a:endParaRPr lang="en-US" altLang="ja-JP" sz="2400" b="1"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調査</a:t>
              </a:r>
              <a:endParaRPr kumimoji="1" lang="en-US" altLang="ja-JP" sz="2400" b="1" kern="1200" dirty="0" smtClean="0">
                <a:latin typeface="ヒラギノ丸ゴ ProN W4"/>
                <a:ea typeface="ヒラギノ丸ゴ ProN W4"/>
                <a:cs typeface="ヒラギノ丸ゴ ProN W4"/>
              </a:endParaRPr>
            </a:p>
          </p:txBody>
        </p:sp>
      </p:grpSp>
      <p:graphicFrame>
        <p:nvGraphicFramePr>
          <p:cNvPr id="22" name="表 21"/>
          <p:cNvGraphicFramePr>
            <a:graphicFrameLocks noGrp="1"/>
          </p:cNvGraphicFramePr>
          <p:nvPr>
            <p:extLst>
              <p:ext uri="{D42A27DB-BD31-4B8C-83A1-F6EECF244321}">
                <p14:modId xmlns:p14="http://schemas.microsoft.com/office/powerpoint/2010/main" val="4098999604"/>
              </p:ext>
            </p:extLst>
          </p:nvPr>
        </p:nvGraphicFramePr>
        <p:xfrm>
          <a:off x="234949" y="4168802"/>
          <a:ext cx="3408127" cy="803735"/>
        </p:xfrm>
        <a:graphic>
          <a:graphicData uri="http://schemas.openxmlformats.org/drawingml/2006/table">
            <a:tbl>
              <a:tblPr firstRow="1" bandRow="1">
                <a:tableStyleId>{C083E6E3-FA7D-4D7B-A595-EF9225AFEA82}</a:tableStyleId>
              </a:tblPr>
              <a:tblGrid>
                <a:gridCol w="1108763"/>
                <a:gridCol w="2299364"/>
              </a:tblGrid>
              <a:tr h="326401">
                <a:tc>
                  <a:txBody>
                    <a:bodyPr/>
                    <a:lstStyle/>
                    <a:p>
                      <a:r>
                        <a:rPr kumimoji="1" lang="ja-JP" altLang="en-US" dirty="0" smtClean="0"/>
                        <a:t>調査日時</a:t>
                      </a:r>
                      <a:endParaRPr kumimoji="1" lang="ja-JP" altLang="en-US" dirty="0"/>
                    </a:p>
                  </a:txBody>
                  <a:tcPr/>
                </a:tc>
                <a:tc>
                  <a:txBody>
                    <a:bodyPr/>
                    <a:lstStyle/>
                    <a:p>
                      <a:r>
                        <a:rPr kumimoji="1" lang="en-US" altLang="ja-JP" dirty="0" smtClean="0"/>
                        <a:t>2017</a:t>
                      </a:r>
                      <a:r>
                        <a:rPr kumimoji="1" lang="ja-JP" altLang="en-US" dirty="0" smtClean="0"/>
                        <a:t>年</a:t>
                      </a:r>
                      <a:r>
                        <a:rPr kumimoji="1" lang="en-US" altLang="ja-JP" dirty="0" smtClean="0"/>
                        <a:t>1</a:t>
                      </a:r>
                      <a:r>
                        <a:rPr kumimoji="1" lang="ja-JP" altLang="en-US" dirty="0" smtClean="0"/>
                        <a:t>月</a:t>
                      </a:r>
                      <a:r>
                        <a:rPr kumimoji="1" lang="en-US" altLang="ja-JP" dirty="0" smtClean="0"/>
                        <a:t>13</a:t>
                      </a:r>
                      <a:r>
                        <a:rPr kumimoji="1" lang="ja-JP" altLang="en-US" dirty="0" smtClean="0"/>
                        <a:t>日</a:t>
                      </a:r>
                      <a:endParaRPr kumimoji="1" lang="ja-JP" altLang="en-US" dirty="0"/>
                    </a:p>
                  </a:txBody>
                  <a:tcPr/>
                </a:tc>
              </a:tr>
              <a:tr h="437975">
                <a:tc>
                  <a:txBody>
                    <a:bodyPr/>
                    <a:lstStyle/>
                    <a:p>
                      <a:r>
                        <a:rPr kumimoji="1" lang="ja-JP" altLang="en-US" dirty="0" smtClean="0"/>
                        <a:t>　　　対象</a:t>
                      </a:r>
                      <a:endParaRPr kumimoji="1" lang="ja-JP" altLang="en-US" dirty="0"/>
                    </a:p>
                  </a:txBody>
                  <a:tcPr/>
                </a:tc>
                <a:tc>
                  <a:txBody>
                    <a:bodyPr/>
                    <a:lstStyle/>
                    <a:p>
                      <a:r>
                        <a:rPr kumimoji="1" lang="ja-JP" altLang="en-US" dirty="0" smtClean="0"/>
                        <a:t>まちづくり活性化土浦</a:t>
                      </a:r>
                      <a:endParaRPr kumimoji="1" lang="ja-JP" altLang="en-US" dirty="0"/>
                    </a:p>
                  </a:txBody>
                  <a:tcPr/>
                </a:tc>
              </a:tr>
            </a:tbl>
          </a:graphicData>
        </a:graphic>
      </p:graphicFrame>
      <p:sp>
        <p:nvSpPr>
          <p:cNvPr id="3" name="テキスト ボックス 2"/>
          <p:cNvSpPr txBox="1"/>
          <p:nvPr/>
        </p:nvSpPr>
        <p:spPr>
          <a:xfrm>
            <a:off x="3925533" y="3036716"/>
            <a:ext cx="4959703" cy="1963614"/>
          </a:xfrm>
          <a:prstGeom prst="rect">
            <a:avLst/>
          </a:prstGeom>
          <a:noFill/>
          <a:ln w="76200" cmpd="sng">
            <a:solidFill>
              <a:schemeClr val="accent2">
                <a:lumMod val="40000"/>
                <a:lumOff val="60000"/>
              </a:schemeClr>
            </a:solidFill>
          </a:ln>
        </p:spPr>
        <p:txBody>
          <a:bodyPr wrap="square" rtlCol="0">
            <a:spAutoFit/>
          </a:bodyPr>
          <a:lstStyle/>
          <a:p>
            <a:pPr marL="342900" indent="-342900">
              <a:lnSpc>
                <a:spcPct val="120000"/>
              </a:lnSpc>
              <a:buFont typeface="Arial"/>
              <a:buChar char="•"/>
            </a:pPr>
            <a:r>
              <a:rPr lang="ja-JP" altLang="en-US" sz="2200" dirty="0" smtClean="0"/>
              <a:t>商店街の人との</a:t>
            </a:r>
            <a:r>
              <a:rPr lang="ja-JP" altLang="en-US" sz="2800" dirty="0" smtClean="0">
                <a:solidFill>
                  <a:srgbClr val="FF0000"/>
                </a:solidFill>
              </a:rPr>
              <a:t>井戸端会議</a:t>
            </a:r>
            <a:r>
              <a:rPr lang="ja-JP" altLang="en-US" sz="2200" dirty="0" smtClean="0"/>
              <a:t>から</a:t>
            </a:r>
            <a:r>
              <a:rPr lang="en-US" altLang="ja-JP" sz="2200" dirty="0" smtClean="0"/>
              <a:t>…</a:t>
            </a:r>
          </a:p>
          <a:p>
            <a:pPr>
              <a:lnSpc>
                <a:spcPct val="120000"/>
              </a:lnSpc>
            </a:pPr>
            <a:r>
              <a:rPr lang="en-US" altLang="ja-JP" sz="2200" dirty="0" smtClean="0"/>
              <a:t>	→</a:t>
            </a:r>
            <a:r>
              <a:rPr lang="ja-JP" altLang="en-US" sz="2200" dirty="0" smtClean="0"/>
              <a:t>土浦をどうにかしないとけない！</a:t>
            </a:r>
            <a:endParaRPr lang="en-US" altLang="ja-JP" sz="2200" dirty="0" smtClean="0"/>
          </a:p>
          <a:p>
            <a:pPr marL="342900" indent="-342900">
              <a:lnSpc>
                <a:spcPct val="120000"/>
              </a:lnSpc>
              <a:buFont typeface="Arial"/>
              <a:buChar char="•"/>
            </a:pPr>
            <a:r>
              <a:rPr lang="ja-JP" altLang="en-US" sz="2200" dirty="0" smtClean="0"/>
              <a:t>行政や他の市民に</a:t>
            </a:r>
            <a:r>
              <a:rPr lang="ja-JP" altLang="en-US" sz="2800" dirty="0" smtClean="0">
                <a:solidFill>
                  <a:srgbClr val="FF0000"/>
                </a:solidFill>
              </a:rPr>
              <a:t>顔が利く人</a:t>
            </a:r>
            <a:r>
              <a:rPr lang="ja-JP" altLang="en-US" sz="2400" dirty="0" smtClean="0">
                <a:solidFill>
                  <a:srgbClr val="000000"/>
                </a:solidFill>
              </a:rPr>
              <a:t>が</a:t>
            </a:r>
            <a:r>
              <a:rPr lang="ja-JP" altLang="en-US" sz="2400" dirty="0" smtClean="0"/>
              <a:t>いなかった</a:t>
            </a:r>
            <a:endParaRPr kumimoji="1" lang="ja-JP" altLang="en-US" sz="2000" dirty="0"/>
          </a:p>
        </p:txBody>
      </p:sp>
      <p:sp>
        <p:nvSpPr>
          <p:cNvPr id="41" name="テキスト ボックス 40"/>
          <p:cNvSpPr txBox="1"/>
          <p:nvPr/>
        </p:nvSpPr>
        <p:spPr>
          <a:xfrm>
            <a:off x="3802061" y="1890841"/>
            <a:ext cx="5211270" cy="523220"/>
          </a:xfrm>
          <a:prstGeom prst="rect">
            <a:avLst/>
          </a:prstGeom>
          <a:noFill/>
          <a:ln w="76200" cmpd="sng">
            <a:solidFill>
              <a:schemeClr val="accent5">
                <a:lumMod val="40000"/>
                <a:lumOff val="60000"/>
              </a:schemeClr>
            </a:solidFill>
          </a:ln>
        </p:spPr>
        <p:txBody>
          <a:bodyPr wrap="square" rtlCol="0">
            <a:spAutoFit/>
          </a:bodyPr>
          <a:lstStyle/>
          <a:p>
            <a:pPr algn="ctr">
              <a:lnSpc>
                <a:spcPct val="120000"/>
              </a:lnSpc>
            </a:pPr>
            <a:r>
              <a:rPr lang="ja-JP" altLang="en-US" sz="2400" dirty="0" smtClean="0"/>
              <a:t>地域活動のきっかけ・苦労は？</a:t>
            </a:r>
            <a:endParaRPr lang="en-US" altLang="ja-JP" sz="2400" dirty="0" smtClean="0"/>
          </a:p>
        </p:txBody>
      </p:sp>
      <p:sp>
        <p:nvSpPr>
          <p:cNvPr id="42" name="テキスト ボックス 41"/>
          <p:cNvSpPr txBox="1"/>
          <p:nvPr/>
        </p:nvSpPr>
        <p:spPr>
          <a:xfrm>
            <a:off x="5497523" y="1306065"/>
            <a:ext cx="1805302" cy="584776"/>
          </a:xfrm>
          <a:prstGeom prst="rect">
            <a:avLst/>
          </a:prstGeom>
          <a:noFill/>
        </p:spPr>
        <p:txBody>
          <a:bodyPr wrap="none" rtlCol="0">
            <a:spAutoFit/>
          </a:bodyPr>
          <a:lstStyle/>
          <a:p>
            <a:r>
              <a:rPr kumimoji="1" lang="en-US" altLang="ja-JP" sz="3200" dirty="0" smtClean="0">
                <a:solidFill>
                  <a:schemeClr val="accent1"/>
                </a:solidFill>
              </a:rPr>
              <a:t>Question.</a:t>
            </a:r>
            <a:endParaRPr kumimoji="1" lang="ja-JP" altLang="en-US" sz="3200" dirty="0">
              <a:solidFill>
                <a:schemeClr val="accent1"/>
              </a:solidFill>
            </a:endParaRPr>
          </a:p>
        </p:txBody>
      </p:sp>
      <p:sp>
        <p:nvSpPr>
          <p:cNvPr id="43" name="テキスト ボックス 42"/>
          <p:cNvSpPr txBox="1"/>
          <p:nvPr/>
        </p:nvSpPr>
        <p:spPr>
          <a:xfrm>
            <a:off x="5704511" y="2414061"/>
            <a:ext cx="1598314" cy="584776"/>
          </a:xfrm>
          <a:prstGeom prst="rect">
            <a:avLst/>
          </a:prstGeom>
          <a:noFill/>
        </p:spPr>
        <p:txBody>
          <a:bodyPr wrap="none" rtlCol="0">
            <a:spAutoFit/>
          </a:bodyPr>
          <a:lstStyle/>
          <a:p>
            <a:r>
              <a:rPr kumimoji="1" lang="ja-JP" altLang="en-US" sz="3200" dirty="0" smtClean="0">
                <a:solidFill>
                  <a:schemeClr val="accent2"/>
                </a:solidFill>
              </a:rPr>
              <a:t>Ａ</a:t>
            </a:r>
            <a:r>
              <a:rPr kumimoji="1" lang="en-US" altLang="ja-JP" sz="3200" dirty="0" err="1" smtClean="0">
                <a:solidFill>
                  <a:schemeClr val="accent2"/>
                </a:solidFill>
              </a:rPr>
              <a:t>nswer</a:t>
            </a:r>
            <a:r>
              <a:rPr kumimoji="1" lang="en-US" altLang="ja-JP" sz="3200" dirty="0" smtClean="0">
                <a:solidFill>
                  <a:schemeClr val="accent2"/>
                </a:solidFill>
              </a:rPr>
              <a:t>.</a:t>
            </a:r>
            <a:endParaRPr kumimoji="1" lang="ja-JP" altLang="en-US" sz="3200" dirty="0">
              <a:solidFill>
                <a:schemeClr val="accent2"/>
              </a:solidFill>
            </a:endParaRPr>
          </a:p>
        </p:txBody>
      </p:sp>
      <p:sp>
        <p:nvSpPr>
          <p:cNvPr id="6" name="正方形/長方形 5"/>
          <p:cNvSpPr/>
          <p:nvPr/>
        </p:nvSpPr>
        <p:spPr>
          <a:xfrm>
            <a:off x="0" y="5405579"/>
            <a:ext cx="9144000" cy="1452421"/>
          </a:xfrm>
          <a:prstGeom prst="rect">
            <a:avLst/>
          </a:prstGeom>
          <a:solidFill>
            <a:schemeClr val="accent3">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r>
              <a:rPr lang="ja-JP" altLang="en-US" sz="2800" dirty="0" smtClean="0">
                <a:solidFill>
                  <a:schemeClr val="tx1"/>
                </a:solidFill>
              </a:rPr>
              <a:t>まち</a:t>
            </a:r>
            <a:r>
              <a:rPr lang="ja-JP" altLang="en-US" sz="2800" dirty="0">
                <a:solidFill>
                  <a:srgbClr val="000000"/>
                </a:solidFill>
              </a:rPr>
              <a:t>について</a:t>
            </a:r>
            <a:r>
              <a:rPr lang="ja-JP" altLang="en-US" sz="2800" dirty="0">
                <a:solidFill>
                  <a:schemeClr val="tx1"/>
                </a:solidFill>
              </a:rPr>
              <a:t>集まって語れる</a:t>
            </a:r>
            <a:r>
              <a:rPr lang="ja-JP" altLang="en-US" sz="3600" dirty="0" smtClean="0">
                <a:solidFill>
                  <a:srgbClr val="FF0000"/>
                </a:solidFill>
              </a:rPr>
              <a:t>環境</a:t>
            </a:r>
            <a:r>
              <a:rPr lang="ja-JP" altLang="en-US" sz="3200" dirty="0" smtClean="0">
                <a:solidFill>
                  <a:schemeClr val="tx1"/>
                </a:solidFill>
              </a:rPr>
              <a:t>や</a:t>
            </a:r>
            <a:endParaRPr lang="en-US" altLang="ja-JP" sz="2800" dirty="0">
              <a:solidFill>
                <a:schemeClr val="tx1"/>
              </a:solidFill>
            </a:endParaRPr>
          </a:p>
          <a:p>
            <a:pPr algn="ctr">
              <a:lnSpc>
                <a:spcPct val="150000"/>
              </a:lnSpc>
            </a:pPr>
            <a:r>
              <a:rPr lang="ja-JP" altLang="en-US" sz="2800" dirty="0" smtClean="0">
                <a:solidFill>
                  <a:srgbClr val="000000"/>
                </a:solidFill>
              </a:rPr>
              <a:t>市民同士、行政</a:t>
            </a:r>
            <a:r>
              <a:rPr lang="ja-JP" altLang="en-US" sz="2800" dirty="0">
                <a:solidFill>
                  <a:srgbClr val="000000"/>
                </a:solidFill>
              </a:rPr>
              <a:t>や他団体への</a:t>
            </a:r>
            <a:r>
              <a:rPr lang="ja-JP" altLang="en-US" sz="3600" dirty="0">
                <a:solidFill>
                  <a:srgbClr val="FF0000"/>
                </a:solidFill>
              </a:rPr>
              <a:t>つながり</a:t>
            </a:r>
            <a:r>
              <a:rPr lang="ja-JP" altLang="en-US" sz="2800" dirty="0">
                <a:solidFill>
                  <a:schemeClr val="tx1"/>
                </a:solidFill>
              </a:rPr>
              <a:t>が必要</a:t>
            </a:r>
            <a:endParaRPr lang="ja-JP" altLang="en-US" sz="2400" dirty="0">
              <a:solidFill>
                <a:schemeClr val="tx1"/>
              </a:solidFill>
            </a:endParaRPr>
          </a:p>
          <a:p>
            <a:pPr algn="ctr"/>
            <a:endParaRPr kumimoji="1" lang="ja-JP" altLang="en-US" dirty="0"/>
          </a:p>
        </p:txBody>
      </p:sp>
    </p:spTree>
    <p:extLst>
      <p:ext uri="{BB962C8B-B14F-4D97-AF65-F5344CB8AC3E}">
        <p14:creationId xmlns:p14="http://schemas.microsoft.com/office/powerpoint/2010/main" val="689661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図形グループ 24"/>
          <p:cNvGrpSpPr/>
          <p:nvPr/>
        </p:nvGrpSpPr>
        <p:grpSpPr>
          <a:xfrm>
            <a:off x="107596" y="-81071"/>
            <a:ext cx="11157867" cy="1469647"/>
            <a:chOff x="107596" y="-81071"/>
            <a:chExt cx="11157867" cy="1469647"/>
          </a:xfrm>
        </p:grpSpPr>
        <p:pic>
          <p:nvPicPr>
            <p:cNvPr id="26" name="図 25"/>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27" name="図 26"/>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28" name="図 27"/>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29" name="テキスト ボックス 2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1" name="図形グループ 30"/>
            <p:cNvGrpSpPr/>
            <p:nvPr/>
          </p:nvGrpSpPr>
          <p:grpSpPr>
            <a:xfrm>
              <a:off x="215192" y="0"/>
              <a:ext cx="2341441" cy="1246985"/>
              <a:chOff x="215192" y="1199258"/>
              <a:chExt cx="2341441" cy="1246985"/>
            </a:xfrm>
          </p:grpSpPr>
          <p:pic>
            <p:nvPicPr>
              <p:cNvPr id="37" name="図 36"/>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38" name="図 37"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2" name="テキスト ボックス 3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3" name="テキスト ボックス 3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環境・調査</a:t>
              </a:r>
              <a:endParaRPr kumimoji="1" lang="en-US" altLang="ja-JP" sz="3200" b="1" kern="1200" dirty="0" smtClean="0">
                <a:latin typeface="ヒラギノ丸ゴ ProN W4"/>
                <a:ea typeface="ヒラギノ丸ゴ ProN W4"/>
                <a:cs typeface="ヒラギノ丸ゴ ProN W4"/>
              </a:endParaRPr>
            </a:p>
          </p:txBody>
        </p:sp>
      </p:grpSp>
      <p:sp>
        <p:nvSpPr>
          <p:cNvPr id="11" name="正方形/長方形 10"/>
          <p:cNvSpPr/>
          <p:nvPr/>
        </p:nvSpPr>
        <p:spPr>
          <a:xfrm>
            <a:off x="299001" y="2687733"/>
            <a:ext cx="8628191" cy="120032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ja-JP" altLang="en-US" sz="2400" i="1" u="sng" dirty="0" smtClean="0"/>
              <a:t>目的：</a:t>
            </a:r>
            <a:endParaRPr lang="en-US" altLang="ja-JP" sz="2400" i="1" u="sng" dirty="0" smtClean="0"/>
          </a:p>
          <a:p>
            <a:r>
              <a:rPr lang="ja-JP" altLang="ja-JP" sz="2400" dirty="0" smtClean="0"/>
              <a:t>市民活動</a:t>
            </a:r>
            <a:r>
              <a:rPr lang="ja-JP" altLang="ja-JP" sz="2400" dirty="0"/>
              <a:t>団体に関する活動内容やイベントなどの情報を</a:t>
            </a:r>
            <a:r>
              <a:rPr lang="ja-JP" altLang="ja-JP" sz="2400" dirty="0" smtClean="0"/>
              <a:t>提供</a:t>
            </a:r>
            <a:r>
              <a:rPr lang="ja-JP" altLang="en-US" sz="2400" dirty="0" smtClean="0"/>
              <a:t>し</a:t>
            </a:r>
            <a:r>
              <a:rPr lang="ja-JP" altLang="ja-JP" sz="2400" dirty="0" smtClean="0"/>
              <a:t>、</a:t>
            </a:r>
            <a:endParaRPr lang="en-US" altLang="ja-JP" sz="2400" dirty="0" smtClean="0"/>
          </a:p>
          <a:p>
            <a:r>
              <a:rPr lang="ja-JP" altLang="ja-JP" sz="2400" dirty="0" smtClean="0"/>
              <a:t>市民活動</a:t>
            </a:r>
            <a:r>
              <a:rPr lang="ja-JP" altLang="en-US" sz="2400" dirty="0" smtClean="0"/>
              <a:t>へ</a:t>
            </a:r>
            <a:r>
              <a:rPr lang="ja-JP" altLang="ja-JP" sz="2400" dirty="0" smtClean="0"/>
              <a:t>の</a:t>
            </a:r>
            <a:r>
              <a:rPr lang="ja-JP" altLang="en-US" sz="2400" dirty="0" smtClean="0"/>
              <a:t>参加機会を広げ、活動の</a:t>
            </a:r>
            <a:r>
              <a:rPr lang="ja-JP" altLang="ja-JP" sz="2400" dirty="0" smtClean="0"/>
              <a:t>活性化</a:t>
            </a:r>
            <a:r>
              <a:rPr lang="ja-JP" altLang="ja-JP" sz="2400" dirty="0"/>
              <a:t>を図る</a:t>
            </a:r>
            <a:r>
              <a:rPr lang="ja-JP" altLang="ja-JP" sz="2400" dirty="0" smtClean="0"/>
              <a:t>こと</a:t>
            </a:r>
            <a:endParaRPr lang="ja-JP" altLang="en-US" sz="2400" dirty="0"/>
          </a:p>
        </p:txBody>
      </p:sp>
      <p:sp>
        <p:nvSpPr>
          <p:cNvPr id="15" name="角丸四角形 14"/>
          <p:cNvSpPr/>
          <p:nvPr/>
        </p:nvSpPr>
        <p:spPr>
          <a:xfrm>
            <a:off x="4117560" y="4112518"/>
            <a:ext cx="4809632" cy="1291223"/>
          </a:xfrm>
          <a:prstGeom prst="roundRect">
            <a:avLst/>
          </a:prstGeom>
          <a:solidFill>
            <a:schemeClr val="accent3">
              <a:lumMod val="40000"/>
              <a:lumOff val="60000"/>
            </a:schemeClr>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何かを新たに行う場合は</a:t>
            </a:r>
            <a:endParaRPr lang="en-US" altLang="ja-JP" sz="2400" dirty="0" smtClean="0">
              <a:solidFill>
                <a:schemeClr val="tx1"/>
              </a:solidFill>
            </a:endParaRPr>
          </a:p>
          <a:p>
            <a:pPr algn="ctr"/>
            <a:r>
              <a:rPr lang="ja-JP" altLang="en-US" sz="3200" dirty="0" smtClean="0">
                <a:solidFill>
                  <a:srgbClr val="FF0000"/>
                </a:solidFill>
              </a:rPr>
              <a:t>人と人が直接会う</a:t>
            </a:r>
            <a:r>
              <a:rPr lang="ja-JP" altLang="en-US" sz="2400" dirty="0" smtClean="0">
                <a:solidFill>
                  <a:schemeClr val="tx1"/>
                </a:solidFill>
              </a:rPr>
              <a:t>事が必要</a:t>
            </a:r>
            <a:endParaRPr kumimoji="1" lang="ja-JP" altLang="en-US" sz="2400" dirty="0">
              <a:solidFill>
                <a:schemeClr val="tx1"/>
              </a:solidFill>
            </a:endParaRPr>
          </a:p>
        </p:txBody>
      </p:sp>
      <p:sp>
        <p:nvSpPr>
          <p:cNvPr id="40" name="テキスト ボックス 39"/>
          <p:cNvSpPr txBox="1"/>
          <p:nvPr/>
        </p:nvSpPr>
        <p:spPr>
          <a:xfrm>
            <a:off x="0" y="5651142"/>
            <a:ext cx="9144000" cy="1200329"/>
          </a:xfrm>
          <a:prstGeom prst="rect">
            <a:avLst/>
          </a:prstGeom>
          <a:solidFill>
            <a:srgbClr val="EBF1DE"/>
          </a:solidFill>
          <a:ln>
            <a:solidFill>
              <a:schemeClr val="accent5">
                <a:lumMod val="20000"/>
                <a:lumOff val="80000"/>
              </a:schemeClr>
            </a:solidFill>
          </a:ln>
        </p:spPr>
        <p:txBody>
          <a:bodyPr wrap="square" rtlCol="0">
            <a:spAutoFit/>
          </a:bodyPr>
          <a:lstStyle/>
          <a:p>
            <a:pPr algn="ctr"/>
            <a:r>
              <a:rPr lang="ja-JP" altLang="en-US" sz="2800" dirty="0" smtClean="0">
                <a:solidFill>
                  <a:srgbClr val="000000"/>
                </a:solidFill>
              </a:rPr>
              <a:t>市民や団体が集まって話し合える</a:t>
            </a:r>
            <a:r>
              <a:rPr lang="ja-JP" altLang="en-US" sz="3600" dirty="0" smtClean="0">
                <a:solidFill>
                  <a:srgbClr val="FF0000"/>
                </a:solidFill>
              </a:rPr>
              <a:t>物理的な場所</a:t>
            </a:r>
            <a:r>
              <a:rPr lang="ja-JP" altLang="en-US" sz="2800" dirty="0" smtClean="0">
                <a:solidFill>
                  <a:srgbClr val="000000"/>
                </a:solidFill>
              </a:rPr>
              <a:t>や</a:t>
            </a:r>
            <a:endParaRPr lang="en-US" altLang="ja-JP" sz="2800" dirty="0" smtClean="0">
              <a:solidFill>
                <a:srgbClr val="000000"/>
              </a:solidFill>
            </a:endParaRPr>
          </a:p>
          <a:p>
            <a:pPr algn="ctr"/>
            <a:r>
              <a:rPr kumimoji="1" lang="ja-JP" altLang="en-US" sz="2800" dirty="0" smtClean="0">
                <a:solidFill>
                  <a:srgbClr val="000000"/>
                </a:solidFill>
              </a:rPr>
              <a:t>活動の</a:t>
            </a:r>
            <a:r>
              <a:rPr kumimoji="1" lang="ja-JP" altLang="en-US" sz="3600" dirty="0" smtClean="0">
                <a:solidFill>
                  <a:srgbClr val="FF0000"/>
                </a:solidFill>
              </a:rPr>
              <a:t>継続的</a:t>
            </a:r>
            <a:r>
              <a:rPr lang="ja-JP" altLang="en-US" sz="3600" dirty="0" smtClean="0">
                <a:solidFill>
                  <a:srgbClr val="FF0000"/>
                </a:solidFill>
              </a:rPr>
              <a:t>な</a:t>
            </a:r>
            <a:r>
              <a:rPr kumimoji="1" lang="ja-JP" altLang="en-US" sz="3600" dirty="0" smtClean="0">
                <a:solidFill>
                  <a:srgbClr val="FF0000"/>
                </a:solidFill>
              </a:rPr>
              <a:t>サポートシステム</a:t>
            </a:r>
            <a:r>
              <a:rPr kumimoji="1" lang="ja-JP" altLang="en-US" sz="2800" dirty="0" smtClean="0">
                <a:solidFill>
                  <a:srgbClr val="000000"/>
                </a:solidFill>
              </a:rPr>
              <a:t>が必要</a:t>
            </a:r>
            <a:endParaRPr kumimoji="1" lang="ja-JP" altLang="en-US" sz="2800" dirty="0">
              <a:solidFill>
                <a:srgbClr val="000000"/>
              </a:solidFill>
            </a:endParaRPr>
          </a:p>
        </p:txBody>
      </p:sp>
      <p:sp>
        <p:nvSpPr>
          <p:cNvPr id="10" name="テキスト ボックス 9"/>
          <p:cNvSpPr txBox="1"/>
          <p:nvPr/>
        </p:nvSpPr>
        <p:spPr>
          <a:xfrm>
            <a:off x="3811813" y="1719232"/>
            <a:ext cx="4966252" cy="707886"/>
          </a:xfrm>
          <a:prstGeom prst="rect">
            <a:avLst/>
          </a:prstGeom>
          <a:noFill/>
        </p:spPr>
        <p:txBody>
          <a:bodyPr wrap="square" rtlCol="0">
            <a:spAutoFit/>
          </a:bodyPr>
          <a:lstStyle/>
          <a:p>
            <a:r>
              <a:rPr kumimoji="1" lang="ja-JP" altLang="en-US" sz="2000" dirty="0" smtClean="0"/>
              <a:t>市民活動に関する</a:t>
            </a:r>
            <a:r>
              <a:rPr kumimoji="1" lang="ja-JP" altLang="en-US" sz="2400" dirty="0" smtClean="0">
                <a:solidFill>
                  <a:srgbClr val="FF0000"/>
                </a:solidFill>
              </a:rPr>
              <a:t>サポートサイト</a:t>
            </a:r>
            <a:endParaRPr kumimoji="1" lang="en-US" altLang="ja-JP" sz="2400" dirty="0" smtClean="0">
              <a:solidFill>
                <a:srgbClr val="FF0000"/>
              </a:solidFill>
            </a:endParaRPr>
          </a:p>
          <a:p>
            <a:pPr algn="r"/>
            <a:r>
              <a:rPr lang="ja-JP" altLang="en-US" sz="1600" dirty="0" smtClean="0">
                <a:solidFill>
                  <a:srgbClr val="000000"/>
                </a:solidFill>
              </a:rPr>
              <a:t>（</a:t>
            </a:r>
            <a:r>
              <a:rPr lang="en-US" altLang="ja-JP" sz="1600" dirty="0" smtClean="0">
                <a:solidFill>
                  <a:srgbClr val="000000"/>
                </a:solidFill>
              </a:rPr>
              <a:t>http</a:t>
            </a:r>
            <a:r>
              <a:rPr lang="en-US" altLang="ja-JP" sz="1600" dirty="0" smtClean="0"/>
              <a:t>://www.corabono.com</a:t>
            </a:r>
            <a:r>
              <a:rPr lang="ja-JP" altLang="en-US" sz="1600" dirty="0" smtClean="0"/>
              <a:t>）</a:t>
            </a:r>
            <a:endParaRPr kumimoji="1" lang="ja-JP" altLang="en-US" sz="1200" dirty="0"/>
          </a:p>
        </p:txBody>
      </p:sp>
      <p:sp>
        <p:nvSpPr>
          <p:cNvPr id="12" name="テキスト ボックス 11"/>
          <p:cNvSpPr txBox="1"/>
          <p:nvPr/>
        </p:nvSpPr>
        <p:spPr>
          <a:xfrm>
            <a:off x="305855" y="4112518"/>
            <a:ext cx="2467102" cy="40011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kumimoji="1" lang="ja-JP" altLang="en-US" sz="2000" dirty="0" smtClean="0"/>
              <a:t>情報の閲覧のみ</a:t>
            </a:r>
            <a:endParaRPr kumimoji="1" lang="ja-JP" altLang="en-US" sz="2000" dirty="0"/>
          </a:p>
        </p:txBody>
      </p:sp>
      <p:sp>
        <p:nvSpPr>
          <p:cNvPr id="13" name="テキスト ボックス 12"/>
          <p:cNvSpPr txBox="1"/>
          <p:nvPr/>
        </p:nvSpPr>
        <p:spPr>
          <a:xfrm>
            <a:off x="299002" y="4695855"/>
            <a:ext cx="2473955" cy="7078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pPr algn="ctr"/>
            <a:r>
              <a:rPr kumimoji="1" lang="ja-JP" altLang="en-US" sz="2000" dirty="0" smtClean="0"/>
              <a:t>ネット上での話し合い</a:t>
            </a:r>
            <a:endParaRPr kumimoji="1" lang="en-US" altLang="ja-JP" sz="2000" dirty="0" smtClean="0"/>
          </a:p>
          <a:p>
            <a:pPr algn="ctr"/>
            <a:r>
              <a:rPr kumimoji="1" lang="ja-JP" altLang="en-US" sz="2000" dirty="0" smtClean="0"/>
              <a:t>の場が少ない</a:t>
            </a:r>
            <a:endParaRPr kumimoji="1" lang="ja-JP" altLang="en-US" sz="2000" dirty="0"/>
          </a:p>
        </p:txBody>
      </p:sp>
      <p:sp>
        <p:nvSpPr>
          <p:cNvPr id="17" name="右矢印 16"/>
          <p:cNvSpPr/>
          <p:nvPr/>
        </p:nvSpPr>
        <p:spPr>
          <a:xfrm>
            <a:off x="2947646" y="4312573"/>
            <a:ext cx="1079500" cy="891113"/>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18" name="図 17"/>
          <p:cNvPicPr>
            <a:picLocks noChangeAspect="1"/>
          </p:cNvPicPr>
          <p:nvPr/>
        </p:nvPicPr>
        <p:blipFill>
          <a:blip r:embed="rId7"/>
          <a:stretch>
            <a:fillRect/>
          </a:stretch>
        </p:blipFill>
        <p:spPr>
          <a:xfrm>
            <a:off x="64321" y="1388576"/>
            <a:ext cx="3487285" cy="1212502"/>
          </a:xfrm>
          <a:prstGeom prst="rect">
            <a:avLst/>
          </a:prstGeom>
        </p:spPr>
      </p:pic>
      <p:sp>
        <p:nvSpPr>
          <p:cNvPr id="2" name="円/楕円 1"/>
          <p:cNvSpPr/>
          <p:nvPr/>
        </p:nvSpPr>
        <p:spPr>
          <a:xfrm>
            <a:off x="460411" y="4266218"/>
            <a:ext cx="2096222" cy="1074546"/>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sz="4000" dirty="0" smtClean="0"/>
              <a:t>しかし</a:t>
            </a:r>
            <a:endParaRPr kumimoji="1" lang="ja-JP" altLang="en-US" sz="4000" dirty="0"/>
          </a:p>
        </p:txBody>
      </p:sp>
    </p:spTree>
    <p:extLst>
      <p:ext uri="{BB962C8B-B14F-4D97-AF65-F5344CB8AC3E}">
        <p14:creationId xmlns:p14="http://schemas.microsoft.com/office/powerpoint/2010/main" val="4016012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0" grpId="0" animBg="1"/>
      <p:bldP spid="12" grpId="0" animBg="1"/>
      <p:bldP spid="13" grpId="0" animBg="1"/>
      <p:bldP spid="17" grpId="0" animBg="1"/>
      <p:bldP spid="2" grpId="0" animBg="1"/>
      <p:bldP spid="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a:stretch>
            <a:fillRect/>
          </a:stretch>
        </p:blipFill>
        <p:spPr>
          <a:xfrm>
            <a:off x="107596" y="2151279"/>
            <a:ext cx="4505501" cy="3003667"/>
          </a:xfrm>
          <a:prstGeom prst="rect">
            <a:avLst/>
          </a:prstGeom>
        </p:spPr>
      </p:pic>
      <p:sp>
        <p:nvSpPr>
          <p:cNvPr id="11" name="正方形/長方形 10"/>
          <p:cNvSpPr/>
          <p:nvPr/>
        </p:nvSpPr>
        <p:spPr>
          <a:xfrm>
            <a:off x="0" y="5641480"/>
            <a:ext cx="9144000" cy="1216520"/>
          </a:xfrm>
          <a:prstGeom prst="rect">
            <a:avLst/>
          </a:prstGeom>
          <a:solidFill>
            <a:srgbClr val="EBF1DE"/>
          </a:solidFill>
          <a:ln>
            <a:solidFill>
              <a:schemeClr val="accent5">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chemeClr val="tx1"/>
                </a:solidFill>
              </a:rPr>
              <a:t>今のままでは利用してくれる市民は少ない！</a:t>
            </a:r>
          </a:p>
          <a:p>
            <a:pPr algn="ctr"/>
            <a:r>
              <a:rPr kumimoji="1" lang="ja-JP" altLang="en-US" sz="2800" dirty="0" smtClean="0">
                <a:solidFill>
                  <a:srgbClr val="000000"/>
                </a:solidFill>
              </a:rPr>
              <a:t>足を運んでくれるような</a:t>
            </a:r>
            <a:r>
              <a:rPr kumimoji="1" lang="ja-JP" altLang="en-US" sz="3600" dirty="0" smtClean="0">
                <a:solidFill>
                  <a:srgbClr val="FF0000"/>
                </a:solidFill>
              </a:rPr>
              <a:t>ハード整備</a:t>
            </a:r>
            <a:r>
              <a:rPr lang="ja-JP" altLang="en-US" sz="2800" dirty="0" smtClean="0">
                <a:solidFill>
                  <a:schemeClr val="tx1"/>
                </a:solidFill>
              </a:rPr>
              <a:t>の必要あり</a:t>
            </a:r>
            <a:endParaRPr kumimoji="1" lang="en-US" altLang="ja-JP" sz="2800" dirty="0" smtClean="0">
              <a:solidFill>
                <a:schemeClr val="tx1"/>
              </a:solidFill>
            </a:endParaRPr>
          </a:p>
        </p:txBody>
      </p:sp>
      <p:grpSp>
        <p:nvGrpSpPr>
          <p:cNvPr id="12" name="図形グループ 11"/>
          <p:cNvGrpSpPr/>
          <p:nvPr/>
        </p:nvGrpSpPr>
        <p:grpSpPr>
          <a:xfrm>
            <a:off x="107596" y="-81071"/>
            <a:ext cx="11157867" cy="1469647"/>
            <a:chOff x="107596" y="-81071"/>
            <a:chExt cx="11157867" cy="1469647"/>
          </a:xfrm>
        </p:grpSpPr>
        <p:pic>
          <p:nvPicPr>
            <p:cNvPr id="13" name="図 12"/>
            <p:cNvPicPr>
              <a:picLocks noChangeAspect="1"/>
            </p:cNvPicPr>
            <p:nvPr/>
          </p:nvPicPr>
          <p:blipFill>
            <a:blip r:embed="rId3">
              <a:lum bright="70000" contrast="-70000"/>
            </a:blip>
            <a:stretch>
              <a:fillRect/>
            </a:stretch>
          </p:blipFill>
          <p:spPr>
            <a:xfrm>
              <a:off x="3643076" y="0"/>
              <a:ext cx="1074051" cy="1246985"/>
            </a:xfrm>
            <a:prstGeom prst="rect">
              <a:avLst/>
            </a:prstGeom>
            <a:effectLst/>
          </p:spPr>
        </p:pic>
        <p:pic>
          <p:nvPicPr>
            <p:cNvPr id="14" name="図 13"/>
            <p:cNvPicPr>
              <a:picLocks noChangeAspect="1"/>
            </p:cNvPicPr>
            <p:nvPr/>
          </p:nvPicPr>
          <p:blipFill>
            <a:blip r:embed="rId3">
              <a:lum bright="70000" contrast="-70000"/>
            </a:blip>
            <a:stretch>
              <a:fillRect/>
            </a:stretch>
          </p:blipFill>
          <p:spPr>
            <a:xfrm>
              <a:off x="2569025" y="0"/>
              <a:ext cx="1074051" cy="1246985"/>
            </a:xfrm>
            <a:prstGeom prst="rect">
              <a:avLst/>
            </a:prstGeom>
            <a:effectLst/>
          </p:spPr>
        </p:pic>
        <p:pic>
          <p:nvPicPr>
            <p:cNvPr id="15" name="図 14"/>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16" name="テキスト ボックス 15"/>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7" name="テキスト ボックス 1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8" name="図形グループ 17"/>
            <p:cNvGrpSpPr/>
            <p:nvPr/>
          </p:nvGrpSpPr>
          <p:grpSpPr>
            <a:xfrm>
              <a:off x="215192" y="0"/>
              <a:ext cx="2341441" cy="1246985"/>
              <a:chOff x="215192" y="1199258"/>
              <a:chExt cx="2341441" cy="1246985"/>
            </a:xfrm>
          </p:grpSpPr>
          <p:pic>
            <p:nvPicPr>
              <p:cNvPr id="24" name="図 23"/>
              <p:cNvPicPr>
                <a:picLocks noChangeAspect="1"/>
              </p:cNvPicPr>
              <p:nvPr/>
            </p:nvPicPr>
            <p:blipFill>
              <a:blip r:embed="rId3">
                <a:lum bright="70000" contrast="-70000"/>
              </a:blip>
              <a:stretch>
                <a:fillRect/>
              </a:stretch>
            </p:blipFill>
            <p:spPr>
              <a:xfrm>
                <a:off x="706783" y="1199258"/>
                <a:ext cx="1325217" cy="955205"/>
              </a:xfrm>
              <a:prstGeom prst="rect">
                <a:avLst/>
              </a:prstGeom>
              <a:effectLst/>
            </p:spPr>
          </p:pic>
          <p:pic>
            <p:nvPicPr>
              <p:cNvPr id="25" name="図 24"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9" name="テキスト ボックス 1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環境整備</a:t>
              </a:r>
              <a:endParaRPr kumimoji="1" lang="en-US" altLang="ja-JP" sz="3200" b="1" kern="1200" dirty="0" smtClean="0">
                <a:latin typeface="ヒラギノ丸ゴ ProN W4"/>
                <a:ea typeface="ヒラギノ丸ゴ ProN W4"/>
                <a:cs typeface="ヒラギノ丸ゴ ProN W4"/>
              </a:endParaRPr>
            </a:p>
          </p:txBody>
        </p:sp>
      </p:grpSp>
      <p:sp>
        <p:nvSpPr>
          <p:cNvPr id="2" name="テキスト ボックス 1"/>
          <p:cNvSpPr txBox="1"/>
          <p:nvPr/>
        </p:nvSpPr>
        <p:spPr>
          <a:xfrm>
            <a:off x="993269" y="5166938"/>
            <a:ext cx="2333942" cy="400110"/>
          </a:xfrm>
          <a:prstGeom prst="rect">
            <a:avLst/>
          </a:prstGeom>
          <a:noFill/>
        </p:spPr>
        <p:txBody>
          <a:bodyPr wrap="none" rtlCol="0">
            <a:spAutoFit/>
          </a:bodyPr>
          <a:lstStyle/>
          <a:p>
            <a:r>
              <a:rPr kumimoji="1" lang="ja-JP" altLang="en-US" sz="2000" dirty="0" smtClean="0"/>
              <a:t>（現在のモール</a:t>
            </a:r>
            <a:r>
              <a:rPr kumimoji="1" lang="en-US" altLang="ja-JP" sz="2000" dirty="0" smtClean="0"/>
              <a:t>505</a:t>
            </a:r>
            <a:r>
              <a:rPr kumimoji="1" lang="ja-JP" altLang="en-US" sz="2000" dirty="0" smtClean="0"/>
              <a:t>）</a:t>
            </a:r>
            <a:endParaRPr kumimoji="1" lang="ja-JP" altLang="en-US" sz="2000" dirty="0"/>
          </a:p>
        </p:txBody>
      </p:sp>
      <p:sp>
        <p:nvSpPr>
          <p:cNvPr id="3" name="テキスト ボックス 2"/>
          <p:cNvSpPr txBox="1"/>
          <p:nvPr/>
        </p:nvSpPr>
        <p:spPr>
          <a:xfrm>
            <a:off x="4613097" y="2046316"/>
            <a:ext cx="4465515" cy="1261884"/>
          </a:xfrm>
          <a:prstGeom prst="rect">
            <a:avLst/>
          </a:prstGeom>
          <a:noFill/>
        </p:spPr>
        <p:txBody>
          <a:bodyPr wrap="square" rtlCol="0">
            <a:spAutoFit/>
          </a:bodyPr>
          <a:lstStyle/>
          <a:p>
            <a:pPr algn="ctr"/>
            <a:r>
              <a:rPr kumimoji="1" lang="ja-JP" altLang="en-US" sz="2800" dirty="0" smtClean="0">
                <a:solidFill>
                  <a:srgbClr val="FF0000"/>
                </a:solidFill>
              </a:rPr>
              <a:t>モール</a:t>
            </a:r>
            <a:r>
              <a:rPr kumimoji="1" lang="en-US" altLang="ja-JP" sz="2800" dirty="0" smtClean="0">
                <a:solidFill>
                  <a:srgbClr val="FF0000"/>
                </a:solidFill>
              </a:rPr>
              <a:t>505</a:t>
            </a:r>
            <a:r>
              <a:rPr kumimoji="1" lang="ja-JP" altLang="en-US" sz="2800" dirty="0" smtClean="0">
                <a:solidFill>
                  <a:srgbClr val="FF0000"/>
                </a:solidFill>
              </a:rPr>
              <a:t>全体</a:t>
            </a:r>
            <a:r>
              <a:rPr kumimoji="1" lang="ja-JP" altLang="en-US" sz="2000" dirty="0" smtClean="0"/>
              <a:t>を活用して</a:t>
            </a:r>
            <a:endParaRPr kumimoji="1" lang="en-US" altLang="ja-JP" sz="2000" dirty="0" smtClean="0"/>
          </a:p>
          <a:p>
            <a:pPr algn="ctr"/>
            <a:r>
              <a:rPr lang="ja-JP" altLang="en-US" sz="2000" dirty="0" smtClean="0"/>
              <a:t>市民が集まって談話や会議ができる</a:t>
            </a:r>
            <a:endParaRPr lang="en-US" altLang="ja-JP" sz="2000" dirty="0" smtClean="0"/>
          </a:p>
          <a:p>
            <a:pPr algn="ctr"/>
            <a:r>
              <a:rPr lang="ja-JP" altLang="en-US" sz="2800" dirty="0" smtClean="0">
                <a:solidFill>
                  <a:srgbClr val="FF0000"/>
                </a:solidFill>
              </a:rPr>
              <a:t>地域活動の拠点に</a:t>
            </a:r>
            <a:endParaRPr lang="en-US" altLang="ja-JP" sz="2000" dirty="0" smtClean="0"/>
          </a:p>
        </p:txBody>
      </p:sp>
      <p:sp>
        <p:nvSpPr>
          <p:cNvPr id="8" name="テキスト ボックス 7"/>
          <p:cNvSpPr txBox="1"/>
          <p:nvPr/>
        </p:nvSpPr>
        <p:spPr>
          <a:xfrm>
            <a:off x="5718003" y="3431546"/>
            <a:ext cx="2456021" cy="461665"/>
          </a:xfrm>
          <a:prstGeom prst="rect">
            <a:avLst/>
          </a:prstGeom>
          <a:ln w="57150" cmpd="sng"/>
        </p:spPr>
        <p:style>
          <a:lnRef idx="2">
            <a:schemeClr val="accent3"/>
          </a:lnRef>
          <a:fillRef idx="1">
            <a:schemeClr val="lt1"/>
          </a:fillRef>
          <a:effectRef idx="0">
            <a:schemeClr val="accent3"/>
          </a:effectRef>
          <a:fontRef idx="minor">
            <a:schemeClr val="dk1"/>
          </a:fontRef>
        </p:style>
        <p:txBody>
          <a:bodyPr wrap="none" rtlCol="0">
            <a:spAutoFit/>
          </a:bodyPr>
          <a:lstStyle/>
          <a:p>
            <a:r>
              <a:rPr kumimoji="1" lang="ja-JP" altLang="en-US" sz="2400" dirty="0" smtClean="0"/>
              <a:t>モール</a:t>
            </a:r>
            <a:r>
              <a:rPr kumimoji="1" lang="en-US" altLang="ja-JP" sz="2400" dirty="0" smtClean="0"/>
              <a:t>505</a:t>
            </a:r>
            <a:r>
              <a:rPr kumimoji="1" lang="ja-JP" altLang="en-US" sz="2400" dirty="0" smtClean="0"/>
              <a:t>の現状</a:t>
            </a:r>
            <a:endParaRPr kumimoji="1" lang="ja-JP" altLang="en-US" sz="2400" dirty="0"/>
          </a:p>
        </p:txBody>
      </p:sp>
      <p:sp>
        <p:nvSpPr>
          <p:cNvPr id="26" name="テキスト ボックス 25"/>
          <p:cNvSpPr txBox="1"/>
          <p:nvPr/>
        </p:nvSpPr>
        <p:spPr>
          <a:xfrm>
            <a:off x="4717127" y="3924564"/>
            <a:ext cx="4374184" cy="1200328"/>
          </a:xfrm>
          <a:prstGeom prst="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marL="342900" indent="-342900">
              <a:buFont typeface="+mj-lt"/>
              <a:buAutoNum type="arabicPeriod"/>
            </a:pPr>
            <a:r>
              <a:rPr kumimoji="1" lang="ja-JP" altLang="en-US" sz="2400" dirty="0" smtClean="0">
                <a:solidFill>
                  <a:schemeClr val="tx1"/>
                </a:solidFill>
              </a:rPr>
              <a:t>駅の近く</a:t>
            </a:r>
            <a:r>
              <a:rPr lang="ja-JP" altLang="en-US" sz="2400" dirty="0" smtClean="0">
                <a:solidFill>
                  <a:schemeClr val="tx1"/>
                </a:solidFill>
              </a:rPr>
              <a:t>だが、動線がよくない</a:t>
            </a:r>
            <a:endParaRPr lang="en-US" altLang="ja-JP" sz="2400" dirty="0" smtClean="0">
              <a:solidFill>
                <a:schemeClr val="tx1"/>
              </a:solidFill>
            </a:endParaRPr>
          </a:p>
          <a:p>
            <a:pPr marL="342900" indent="-342900">
              <a:buFont typeface="+mj-lt"/>
              <a:buAutoNum type="arabicPeriod"/>
            </a:pPr>
            <a:r>
              <a:rPr kumimoji="1" lang="ja-JP" altLang="en-US" sz="2400" dirty="0" smtClean="0">
                <a:solidFill>
                  <a:schemeClr val="tx1"/>
                </a:solidFill>
              </a:rPr>
              <a:t>テナントの確保が簡単</a:t>
            </a:r>
            <a:endParaRPr kumimoji="1" lang="en-US" altLang="ja-JP" sz="2400" dirty="0" smtClean="0">
              <a:solidFill>
                <a:schemeClr val="tx1"/>
              </a:solidFill>
            </a:endParaRPr>
          </a:p>
          <a:p>
            <a:pPr marL="342900" indent="-342900">
              <a:buFont typeface="+mj-lt"/>
              <a:buAutoNum type="arabicPeriod"/>
            </a:pPr>
            <a:r>
              <a:rPr kumimoji="1" lang="ja-JP" altLang="en-US" sz="2400" dirty="0" smtClean="0">
                <a:solidFill>
                  <a:schemeClr val="tx1"/>
                </a:solidFill>
              </a:rPr>
              <a:t>シンボル性</a:t>
            </a:r>
            <a:r>
              <a:rPr lang="ja-JP" altLang="en-US" sz="2400" dirty="0" smtClean="0">
                <a:solidFill>
                  <a:schemeClr val="tx1"/>
                </a:solidFill>
              </a:rPr>
              <a:t>が</a:t>
            </a:r>
            <a:r>
              <a:rPr kumimoji="1" lang="ja-JP" altLang="en-US" sz="2400" dirty="0" smtClean="0">
                <a:solidFill>
                  <a:schemeClr val="tx1"/>
                </a:solidFill>
              </a:rPr>
              <a:t>高い</a:t>
            </a:r>
            <a:endParaRPr kumimoji="1" lang="ja-JP" altLang="en-US" sz="2400" dirty="0">
              <a:solidFill>
                <a:schemeClr val="tx1"/>
              </a:solidFill>
            </a:endParaRPr>
          </a:p>
        </p:txBody>
      </p:sp>
      <p:sp>
        <p:nvSpPr>
          <p:cNvPr id="27" name="テキスト ボックス 26"/>
          <p:cNvSpPr txBox="1"/>
          <p:nvPr/>
        </p:nvSpPr>
        <p:spPr>
          <a:xfrm>
            <a:off x="0" y="1266205"/>
            <a:ext cx="9143999" cy="584776"/>
          </a:xfrm>
          <a:prstGeom prst="rect">
            <a:avLst/>
          </a:prstGeom>
          <a:solidFill>
            <a:schemeClr val="accent3">
              <a:lumMod val="20000"/>
              <a:lumOff val="80000"/>
            </a:schemeClr>
          </a:solidFill>
        </p:spPr>
        <p:txBody>
          <a:bodyPr wrap="square" rtlCol="0">
            <a:spAutoFit/>
          </a:bodyPr>
          <a:lstStyle/>
          <a:p>
            <a:r>
              <a:rPr kumimoji="1" lang="ja-JP" altLang="en-US" sz="3200" b="1" dirty="0" smtClean="0"/>
              <a:t>サポートセンターの設立：モール５０５改修</a:t>
            </a:r>
            <a:endParaRPr kumimoji="1" lang="ja-JP" altLang="en-US" sz="3200" b="1" dirty="0"/>
          </a:p>
        </p:txBody>
      </p:sp>
    </p:spTree>
    <p:extLst>
      <p:ext uri="{BB962C8B-B14F-4D97-AF65-F5344CB8AC3E}">
        <p14:creationId xmlns:p14="http://schemas.microsoft.com/office/powerpoint/2010/main" val="1034863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p:cNvPicPr>
            <a:picLocks noChangeAspect="1"/>
          </p:cNvPicPr>
          <p:nvPr/>
        </p:nvPicPr>
        <p:blipFill>
          <a:blip r:embed="rId3"/>
          <a:stretch>
            <a:fillRect/>
          </a:stretch>
        </p:blipFill>
        <p:spPr>
          <a:xfrm>
            <a:off x="613365" y="1290686"/>
            <a:ext cx="7994060" cy="5329373"/>
          </a:xfrm>
          <a:prstGeom prst="rect">
            <a:avLst/>
          </a:prstGeom>
        </p:spPr>
      </p:pic>
      <p:grpSp>
        <p:nvGrpSpPr>
          <p:cNvPr id="12" name="図形グループ 11"/>
          <p:cNvGrpSpPr/>
          <p:nvPr/>
        </p:nvGrpSpPr>
        <p:grpSpPr>
          <a:xfrm>
            <a:off x="107596" y="-81071"/>
            <a:ext cx="11157867" cy="1469647"/>
            <a:chOff x="107596" y="-81071"/>
            <a:chExt cx="11157867" cy="1469647"/>
          </a:xfrm>
        </p:grpSpPr>
        <p:pic>
          <p:nvPicPr>
            <p:cNvPr id="13" name="図 12"/>
            <p:cNvPicPr>
              <a:picLocks noChangeAspect="1"/>
            </p:cNvPicPr>
            <p:nvPr/>
          </p:nvPicPr>
          <p:blipFill>
            <a:blip r:embed="rId4">
              <a:lum bright="70000" contrast="-70000"/>
            </a:blip>
            <a:stretch>
              <a:fillRect/>
            </a:stretch>
          </p:blipFill>
          <p:spPr>
            <a:xfrm>
              <a:off x="3643076" y="0"/>
              <a:ext cx="1074051" cy="1246985"/>
            </a:xfrm>
            <a:prstGeom prst="rect">
              <a:avLst/>
            </a:prstGeom>
            <a:effectLst/>
          </p:spPr>
        </p:pic>
        <p:pic>
          <p:nvPicPr>
            <p:cNvPr id="14" name="図 13"/>
            <p:cNvPicPr>
              <a:picLocks noChangeAspect="1"/>
            </p:cNvPicPr>
            <p:nvPr/>
          </p:nvPicPr>
          <p:blipFill>
            <a:blip r:embed="rId4">
              <a:lum bright="70000" contrast="-70000"/>
            </a:blip>
            <a:stretch>
              <a:fillRect/>
            </a:stretch>
          </p:blipFill>
          <p:spPr>
            <a:xfrm>
              <a:off x="2569025" y="0"/>
              <a:ext cx="1074051" cy="1246985"/>
            </a:xfrm>
            <a:prstGeom prst="rect">
              <a:avLst/>
            </a:prstGeom>
            <a:effectLst/>
          </p:spPr>
        </p:pic>
        <p:pic>
          <p:nvPicPr>
            <p:cNvPr id="15" name="図 14"/>
            <p:cNvPicPr>
              <a:picLocks noChangeAspect="1"/>
            </p:cNvPicPr>
            <p:nvPr/>
          </p:nvPicPr>
          <p:blipFill rotWithShape="1">
            <a:blip r:embed="rId5">
              <a:extLst>
                <a:ext uri="{BEBA8EAE-BF5A-486C-A8C5-ECC9F3942E4B}">
                  <a14:imgProps xmlns:a14="http://schemas.microsoft.com/office/drawing/2010/main">
                    <a14:imgLayer r:embed="rId6">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16" name="テキスト ボックス 15"/>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7" name="テキスト ボックス 1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8" name="図形グループ 17"/>
            <p:cNvGrpSpPr/>
            <p:nvPr/>
          </p:nvGrpSpPr>
          <p:grpSpPr>
            <a:xfrm>
              <a:off x="215192" y="0"/>
              <a:ext cx="2341441" cy="1246985"/>
              <a:chOff x="215192" y="1199258"/>
              <a:chExt cx="2341441" cy="1246985"/>
            </a:xfrm>
          </p:grpSpPr>
          <p:pic>
            <p:nvPicPr>
              <p:cNvPr id="24" name="図 23"/>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25" name="図 24" descr="8682.jpg"/>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9" name="テキスト ボックス 1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r>
                <a:rPr lang="ja-JP" altLang="en-US" sz="3200" b="1" dirty="0" smtClean="0">
                  <a:latin typeface="ヒラギノ丸ゴ ProN W4"/>
                  <a:ea typeface="ヒラギノ丸ゴ ProN W4"/>
                  <a:cs typeface="ヒラギノ丸ゴ ProN W4"/>
                </a:rPr>
                <a:t>整備</a:t>
              </a:r>
              <a:endParaRPr kumimoji="1" lang="en-US" altLang="ja-JP" sz="3200" b="1" kern="1200" dirty="0" smtClean="0">
                <a:latin typeface="ヒラギノ丸ゴ ProN W4"/>
                <a:ea typeface="ヒラギノ丸ゴ ProN W4"/>
                <a:cs typeface="ヒラギノ丸ゴ ProN W4"/>
              </a:endParaRPr>
            </a:p>
          </p:txBody>
        </p:sp>
      </p:gr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3365" y="1290686"/>
            <a:ext cx="7999464" cy="5329373"/>
          </a:xfrm>
          <a:prstGeom prst="rect">
            <a:avLst/>
          </a:prstGeom>
        </p:spPr>
      </p:pic>
      <p:pic>
        <p:nvPicPr>
          <p:cNvPr id="27" name="図 26"/>
          <p:cNvPicPr>
            <a:picLocks noChangeAspect="1"/>
          </p:cNvPicPr>
          <p:nvPr/>
        </p:nvPicPr>
        <p:blipFill>
          <a:blip r:embed="rId10">
            <a:duotone>
              <a:schemeClr val="accent1">
                <a:shade val="45000"/>
                <a:satMod val="135000"/>
              </a:schemeClr>
              <a:prstClr val="white"/>
            </a:duotone>
            <a:extLst>
              <a:ext uri="{BEBA8EAE-BF5A-486C-A8C5-ECC9F3942E4B}">
                <a14:imgProps xmlns:a14="http://schemas.microsoft.com/office/drawing/2010/main">
                  <a14:imgLayer r:embed="rId11">
                    <a14:imgEffect>
                      <a14:backgroundRemoval t="862" b="96552" l="8225" r="90909"/>
                    </a14:imgEffect>
                  </a14:imgLayer>
                </a14:imgProps>
              </a:ext>
            </a:extLst>
          </a:blip>
          <a:stretch>
            <a:fillRect/>
          </a:stretch>
        </p:blipFill>
        <p:spPr>
          <a:xfrm flipH="1">
            <a:off x="3630069" y="5333193"/>
            <a:ext cx="798084" cy="796393"/>
          </a:xfrm>
          <a:prstGeom prst="rect">
            <a:avLst/>
          </a:prstGeom>
        </p:spPr>
      </p:pic>
      <p:pic>
        <p:nvPicPr>
          <p:cNvPr id="6" name="図 5"/>
          <p:cNvPicPr>
            <a:picLocks noChangeAspect="1"/>
          </p:cNvPicPr>
          <p:nvPr/>
        </p:nvPicPr>
        <p:blipFill>
          <a:blip r:embed="rId12">
            <a:duotone>
              <a:schemeClr val="accent3">
                <a:shade val="45000"/>
                <a:satMod val="135000"/>
              </a:schemeClr>
              <a:prstClr val="white"/>
            </a:duotone>
          </a:blip>
          <a:stretch>
            <a:fillRect/>
          </a:stretch>
        </p:blipFill>
        <p:spPr>
          <a:xfrm>
            <a:off x="6737368" y="5488953"/>
            <a:ext cx="432135" cy="1131106"/>
          </a:xfrm>
          <a:prstGeom prst="rect">
            <a:avLst/>
          </a:prstGeom>
        </p:spPr>
      </p:pic>
      <p:pic>
        <p:nvPicPr>
          <p:cNvPr id="7" name="図 6"/>
          <p:cNvPicPr>
            <a:picLocks noChangeAspect="1"/>
          </p:cNvPicPr>
          <p:nvPr/>
        </p:nvPicPr>
        <p:blipFill>
          <a:blip r:embed="rId13">
            <a:duotone>
              <a:schemeClr val="accent2">
                <a:shade val="45000"/>
                <a:satMod val="135000"/>
              </a:schemeClr>
              <a:prstClr val="white"/>
            </a:duotone>
          </a:blip>
          <a:stretch>
            <a:fillRect/>
          </a:stretch>
        </p:blipFill>
        <p:spPr>
          <a:xfrm>
            <a:off x="5234697" y="5302994"/>
            <a:ext cx="436598" cy="727663"/>
          </a:xfrm>
          <a:prstGeom prst="rect">
            <a:avLst/>
          </a:prstGeom>
        </p:spPr>
      </p:pic>
      <p:pic>
        <p:nvPicPr>
          <p:cNvPr id="8" name="図 7"/>
          <p:cNvPicPr>
            <a:picLocks noChangeAspect="1"/>
          </p:cNvPicPr>
          <p:nvPr/>
        </p:nvPicPr>
        <p:blipFill>
          <a:blip r:embed="rId14">
            <a:duotone>
              <a:schemeClr val="accent5">
                <a:shade val="45000"/>
                <a:satMod val="135000"/>
              </a:schemeClr>
              <a:prstClr val="white"/>
            </a:duotone>
          </a:blip>
          <a:stretch>
            <a:fillRect/>
          </a:stretch>
        </p:blipFill>
        <p:spPr>
          <a:xfrm>
            <a:off x="5671295" y="5897638"/>
            <a:ext cx="674948" cy="1820876"/>
          </a:xfrm>
          <a:prstGeom prst="rect">
            <a:avLst/>
          </a:prstGeom>
        </p:spPr>
      </p:pic>
      <p:pic>
        <p:nvPicPr>
          <p:cNvPr id="9" name="図 8"/>
          <p:cNvPicPr>
            <a:picLocks noChangeAspect="1"/>
          </p:cNvPicPr>
          <p:nvPr/>
        </p:nvPicPr>
        <p:blipFill>
          <a:blip r:embed="rId15">
            <a:duotone>
              <a:schemeClr val="accent6">
                <a:shade val="45000"/>
                <a:satMod val="135000"/>
              </a:schemeClr>
              <a:prstClr val="white"/>
            </a:duotone>
          </a:blip>
          <a:stretch>
            <a:fillRect/>
          </a:stretch>
        </p:blipFill>
        <p:spPr>
          <a:xfrm>
            <a:off x="1477872" y="5238490"/>
            <a:ext cx="330788" cy="679297"/>
          </a:xfrm>
          <a:prstGeom prst="rect">
            <a:avLst/>
          </a:prstGeom>
        </p:spPr>
      </p:pic>
      <p:pic>
        <p:nvPicPr>
          <p:cNvPr id="10" name="図 9"/>
          <p:cNvPicPr>
            <a:picLocks noChangeAspect="1"/>
          </p:cNvPicPr>
          <p:nvPr/>
        </p:nvPicPr>
        <p:blipFill>
          <a:blip r:embed="rId16">
            <a:lum bright="70000" contrast="-70000"/>
          </a:blip>
          <a:stretch>
            <a:fillRect/>
          </a:stretch>
        </p:blipFill>
        <p:spPr>
          <a:xfrm>
            <a:off x="6326576" y="5333193"/>
            <a:ext cx="329038" cy="967758"/>
          </a:xfrm>
          <a:prstGeom prst="rect">
            <a:avLst/>
          </a:prstGeom>
        </p:spPr>
      </p:pic>
      <p:pic>
        <p:nvPicPr>
          <p:cNvPr id="28" name="図 27"/>
          <p:cNvPicPr>
            <a:picLocks noChangeAspect="1"/>
          </p:cNvPicPr>
          <p:nvPr/>
        </p:nvPicPr>
        <p:blipFill>
          <a:blip r:embed="rId13">
            <a:duotone>
              <a:schemeClr val="accent5">
                <a:shade val="45000"/>
                <a:satMod val="135000"/>
              </a:schemeClr>
              <a:prstClr val="white"/>
            </a:duotone>
          </a:blip>
          <a:stretch>
            <a:fillRect/>
          </a:stretch>
        </p:blipFill>
        <p:spPr>
          <a:xfrm>
            <a:off x="908594" y="5288235"/>
            <a:ext cx="436598" cy="727663"/>
          </a:xfrm>
          <a:prstGeom prst="rect">
            <a:avLst/>
          </a:prstGeom>
        </p:spPr>
      </p:pic>
      <p:pic>
        <p:nvPicPr>
          <p:cNvPr id="4" name="図 3"/>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7">
                    <a14:imgEffect>
                      <a14:backgroundRemoval t="862" b="96552" l="8225" r="90909"/>
                    </a14:imgEffect>
                  </a14:imgLayer>
                </a14:imgProps>
              </a:ext>
            </a:extLst>
          </a:blip>
          <a:stretch>
            <a:fillRect/>
          </a:stretch>
        </p:blipFill>
        <p:spPr>
          <a:xfrm>
            <a:off x="735478" y="5666826"/>
            <a:ext cx="1296522" cy="1302135"/>
          </a:xfrm>
          <a:prstGeom prst="rect">
            <a:avLst/>
          </a:prstGeom>
        </p:spPr>
      </p:pic>
      <p:pic>
        <p:nvPicPr>
          <p:cNvPr id="29" name="図 28"/>
          <p:cNvPicPr>
            <a:picLocks noChangeAspect="1"/>
          </p:cNvPicPr>
          <p:nvPr/>
        </p:nvPicPr>
        <p:blipFill>
          <a:blip r:embed="rId10">
            <a:duotone>
              <a:schemeClr val="accent2">
                <a:shade val="45000"/>
                <a:satMod val="135000"/>
              </a:schemeClr>
              <a:prstClr val="white"/>
            </a:duotone>
            <a:extLst>
              <a:ext uri="{BEBA8EAE-BF5A-486C-A8C5-ECC9F3942E4B}">
                <a14:imgProps xmlns:a14="http://schemas.microsoft.com/office/drawing/2010/main">
                  <a14:imgLayer r:embed="rId18">
                    <a14:imgEffect>
                      <a14:backgroundRemoval t="862" b="96552" l="8225" r="90909"/>
                    </a14:imgEffect>
                  </a14:imgLayer>
                </a14:imgProps>
              </a:ext>
            </a:extLst>
          </a:blip>
          <a:stretch>
            <a:fillRect/>
          </a:stretch>
        </p:blipFill>
        <p:spPr>
          <a:xfrm>
            <a:off x="2556633" y="5328684"/>
            <a:ext cx="809308" cy="812812"/>
          </a:xfrm>
          <a:prstGeom prst="rect">
            <a:avLst/>
          </a:prstGeom>
        </p:spPr>
      </p:pic>
      <p:pic>
        <p:nvPicPr>
          <p:cNvPr id="31" name="図 30"/>
          <p:cNvPicPr>
            <a:picLocks noChangeAspect="1"/>
          </p:cNvPicPr>
          <p:nvPr/>
        </p:nvPicPr>
        <p:blipFill>
          <a:blip r:embed="rId15">
            <a:duotone>
              <a:schemeClr val="accent4">
                <a:shade val="45000"/>
                <a:satMod val="135000"/>
              </a:schemeClr>
              <a:prstClr val="white"/>
            </a:duotone>
          </a:blip>
          <a:stretch>
            <a:fillRect/>
          </a:stretch>
        </p:blipFill>
        <p:spPr>
          <a:xfrm>
            <a:off x="4956263" y="5666826"/>
            <a:ext cx="496714" cy="1020038"/>
          </a:xfrm>
          <a:prstGeom prst="rect">
            <a:avLst/>
          </a:prstGeom>
        </p:spPr>
      </p:pic>
      <p:pic>
        <p:nvPicPr>
          <p:cNvPr id="32" name="図 31"/>
          <p:cNvPicPr>
            <a:picLocks noChangeAspect="1"/>
          </p:cNvPicPr>
          <p:nvPr/>
        </p:nvPicPr>
        <p:blipFill>
          <a:blip r:embed="rId19">
            <a:duotone>
              <a:schemeClr val="accent6">
                <a:shade val="45000"/>
                <a:satMod val="135000"/>
              </a:schemeClr>
              <a:prstClr val="white"/>
            </a:duotone>
          </a:blip>
          <a:stretch>
            <a:fillRect/>
          </a:stretch>
        </p:blipFill>
        <p:spPr>
          <a:xfrm flipH="1">
            <a:off x="7560188" y="5852874"/>
            <a:ext cx="1092009" cy="1663884"/>
          </a:xfrm>
          <a:prstGeom prst="rect">
            <a:avLst/>
          </a:prstGeom>
        </p:spPr>
      </p:pic>
      <p:pic>
        <p:nvPicPr>
          <p:cNvPr id="33" name="図 32"/>
          <p:cNvPicPr>
            <a:picLocks noChangeAspect="1"/>
          </p:cNvPicPr>
          <p:nvPr/>
        </p:nvPicPr>
        <p:blipFill>
          <a:blip r:embed="rId14">
            <a:duotone>
              <a:schemeClr val="accent3">
                <a:shade val="45000"/>
                <a:satMod val="135000"/>
              </a:schemeClr>
              <a:prstClr val="white"/>
            </a:duotone>
          </a:blip>
          <a:stretch>
            <a:fillRect/>
          </a:stretch>
        </p:blipFill>
        <p:spPr>
          <a:xfrm flipH="1">
            <a:off x="1982619" y="5302993"/>
            <a:ext cx="242148" cy="663501"/>
          </a:xfrm>
          <a:prstGeom prst="rect">
            <a:avLst/>
          </a:prstGeom>
        </p:spPr>
      </p:pic>
      <p:pic>
        <p:nvPicPr>
          <p:cNvPr id="34" name="図 33"/>
          <p:cNvPicPr>
            <a:picLocks noChangeAspect="1"/>
          </p:cNvPicPr>
          <p:nvPr/>
        </p:nvPicPr>
        <p:blipFill>
          <a:blip r:embed="rId12">
            <a:duotone>
              <a:schemeClr val="accent6">
                <a:shade val="45000"/>
                <a:satMod val="135000"/>
              </a:schemeClr>
              <a:prstClr val="white"/>
            </a:duotone>
          </a:blip>
          <a:stretch>
            <a:fillRect/>
          </a:stretch>
        </p:blipFill>
        <p:spPr>
          <a:xfrm>
            <a:off x="4723443" y="5221332"/>
            <a:ext cx="232820" cy="609402"/>
          </a:xfrm>
          <a:prstGeom prst="rect">
            <a:avLst/>
          </a:prstGeom>
        </p:spPr>
      </p:pic>
      <p:pic>
        <p:nvPicPr>
          <p:cNvPr id="2" name="図 1"/>
          <p:cNvPicPr>
            <a:picLocks noChangeAspect="1"/>
          </p:cNvPicPr>
          <p:nvPr/>
        </p:nvPicPr>
        <p:blipFill>
          <a:blip r:embed="rId19">
            <a:lum bright="70000" contrast="-70000"/>
          </a:blip>
          <a:stretch>
            <a:fillRect/>
          </a:stretch>
        </p:blipFill>
        <p:spPr>
          <a:xfrm>
            <a:off x="4428153" y="5666826"/>
            <a:ext cx="416638" cy="792956"/>
          </a:xfrm>
          <a:prstGeom prst="rect">
            <a:avLst/>
          </a:prstGeom>
        </p:spPr>
      </p:pic>
      <p:sp>
        <p:nvSpPr>
          <p:cNvPr id="38" name="正方形/長方形 37"/>
          <p:cNvSpPr/>
          <p:nvPr/>
        </p:nvSpPr>
        <p:spPr>
          <a:xfrm>
            <a:off x="1158670" y="1598498"/>
            <a:ext cx="2820710" cy="790368"/>
          </a:xfrm>
          <a:prstGeom prst="rect">
            <a:avLst/>
          </a:prstGeom>
          <a:solidFill>
            <a:srgbClr val="FF6600"/>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dirty="0" smtClean="0"/>
              <a:t>レンガ調</a:t>
            </a:r>
            <a:r>
              <a:rPr lang="ja-JP" altLang="en-US" dirty="0" smtClean="0"/>
              <a:t>で落ち着いた概観</a:t>
            </a:r>
            <a:endParaRPr kumimoji="1" lang="ja-JP" altLang="en-US" dirty="0"/>
          </a:p>
        </p:txBody>
      </p:sp>
      <p:sp>
        <p:nvSpPr>
          <p:cNvPr id="39" name="正方形/長方形 38"/>
          <p:cNvSpPr/>
          <p:nvPr/>
        </p:nvSpPr>
        <p:spPr>
          <a:xfrm>
            <a:off x="1467794" y="3757900"/>
            <a:ext cx="2820710" cy="790368"/>
          </a:xfrm>
          <a:prstGeom prst="rect">
            <a:avLst/>
          </a:prstGeom>
          <a:solidFill>
            <a:schemeClr val="accent3"/>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人が気軽に立ち寄れ</a:t>
            </a:r>
            <a:endParaRPr kumimoji="1" lang="en-US" altLang="ja-JP" dirty="0" smtClean="0"/>
          </a:p>
          <a:p>
            <a:pPr algn="ctr"/>
            <a:r>
              <a:rPr kumimoji="1" lang="ja-JP" altLang="en-US" dirty="0" smtClean="0"/>
              <a:t>利用できる</a:t>
            </a:r>
            <a:r>
              <a:rPr lang="ja-JP" altLang="en-US" dirty="0" smtClean="0"/>
              <a:t>テラス席</a:t>
            </a:r>
            <a:endParaRPr kumimoji="1" lang="ja-JP" altLang="en-US" dirty="0"/>
          </a:p>
        </p:txBody>
      </p:sp>
      <p:sp>
        <p:nvSpPr>
          <p:cNvPr id="40" name="正方形/長方形 39"/>
          <p:cNvSpPr/>
          <p:nvPr/>
        </p:nvSpPr>
        <p:spPr>
          <a:xfrm>
            <a:off x="4956263" y="2388866"/>
            <a:ext cx="2820710" cy="790368"/>
          </a:xfrm>
          <a:prstGeom prst="rect">
            <a:avLst/>
          </a:prstGeom>
          <a:solidFill>
            <a:srgbClr val="F4A9ED"/>
          </a:solidFill>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dirty="0" smtClean="0"/>
              <a:t>空間にフレッシュさを</a:t>
            </a:r>
            <a:endParaRPr kumimoji="1" lang="en-US" altLang="ja-JP" dirty="0" smtClean="0"/>
          </a:p>
          <a:p>
            <a:pPr algn="ctr"/>
            <a:r>
              <a:rPr lang="ja-JP" altLang="en-US" dirty="0" smtClean="0"/>
              <a:t>与えるガーデニング仕様</a:t>
            </a:r>
            <a:endParaRPr kumimoji="1" lang="ja-JP" altLang="en-US" dirty="0"/>
          </a:p>
        </p:txBody>
      </p:sp>
      <p:sp>
        <p:nvSpPr>
          <p:cNvPr id="41" name="円/楕円 40"/>
          <p:cNvSpPr/>
          <p:nvPr/>
        </p:nvSpPr>
        <p:spPr>
          <a:xfrm>
            <a:off x="7646458" y="1388576"/>
            <a:ext cx="870328" cy="884843"/>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sz="3600" dirty="0" smtClean="0"/>
              <a:t>昼</a:t>
            </a:r>
            <a:endParaRPr kumimoji="1" lang="ja-JP" altLang="en-US" sz="3600" dirty="0"/>
          </a:p>
        </p:txBody>
      </p:sp>
    </p:spTree>
    <p:extLst>
      <p:ext uri="{BB962C8B-B14F-4D97-AF65-F5344CB8AC3E}">
        <p14:creationId xmlns:p14="http://schemas.microsoft.com/office/powerpoint/2010/main" val="15150519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down)">
                                      <p:cBhvr>
                                        <p:cTn id="55" dur="500"/>
                                        <p:tgtEl>
                                          <p:spTgt spid="3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down)">
                                      <p:cBhvr>
                                        <p:cTn id="58" dur="500"/>
                                        <p:tgtEl>
                                          <p:spTgt spid="3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down)">
                                      <p:cBhvr>
                                        <p:cTn id="6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365" y="1290686"/>
            <a:ext cx="7999464" cy="5329373"/>
          </a:xfrm>
          <a:prstGeom prst="rect">
            <a:avLst/>
          </a:prstGeom>
        </p:spPr>
      </p:pic>
      <p:pic>
        <p:nvPicPr>
          <p:cNvPr id="32" name="図 31" descr="505よる.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711" y="1290685"/>
            <a:ext cx="7991118" cy="5323813"/>
          </a:xfrm>
          <a:prstGeom prst="rect">
            <a:avLst/>
          </a:prstGeom>
        </p:spPr>
      </p:pic>
      <p:grpSp>
        <p:nvGrpSpPr>
          <p:cNvPr id="5" name="図形グループ 4"/>
          <p:cNvGrpSpPr/>
          <p:nvPr/>
        </p:nvGrpSpPr>
        <p:grpSpPr>
          <a:xfrm>
            <a:off x="107596" y="-81071"/>
            <a:ext cx="11157867" cy="1469647"/>
            <a:chOff x="107596" y="-81071"/>
            <a:chExt cx="11157867" cy="1469647"/>
          </a:xfrm>
        </p:grpSpPr>
        <p:pic>
          <p:nvPicPr>
            <p:cNvPr id="6" name="図 5"/>
            <p:cNvPicPr>
              <a:picLocks noChangeAspect="1"/>
            </p:cNvPicPr>
            <p:nvPr/>
          </p:nvPicPr>
          <p:blipFill>
            <a:blip r:embed="rId4">
              <a:lum bright="70000" contrast="-70000"/>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4">
              <a:lum bright="70000" contrast="-70000"/>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5">
              <a:extLst>
                <a:ext uri="{BEBA8EAE-BF5A-486C-A8C5-ECC9F3942E4B}">
                  <a14:imgProps xmlns:a14="http://schemas.microsoft.com/office/drawing/2010/main">
                    <a14:imgLayer r:embed="rId6">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r>
                <a:rPr lang="ja-JP" altLang="en-US" sz="3200" b="1" dirty="0" smtClean="0">
                  <a:latin typeface="ヒラギノ丸ゴ ProN W4"/>
                  <a:ea typeface="ヒラギノ丸ゴ ProN W4"/>
                  <a:cs typeface="ヒラギノ丸ゴ ProN W4"/>
                </a:rPr>
                <a:t>整備</a:t>
              </a:r>
              <a:endParaRPr kumimoji="1" lang="en-US" altLang="ja-JP" sz="3200" b="1" kern="1200" dirty="0" smtClean="0">
                <a:latin typeface="ヒラギノ丸ゴ ProN W4"/>
                <a:ea typeface="ヒラギノ丸ゴ ProN W4"/>
                <a:cs typeface="ヒラギノ丸ゴ ProN W4"/>
              </a:endParaRPr>
            </a:p>
          </p:txBody>
        </p:sp>
      </p:grpSp>
      <p:pic>
        <p:nvPicPr>
          <p:cNvPr id="19" name="図 18"/>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862" b="96552" l="8225" r="90909"/>
                    </a14:imgEffect>
                  </a14:imgLayer>
                </a14:imgProps>
              </a:ext>
            </a:extLst>
          </a:blip>
          <a:stretch>
            <a:fillRect/>
          </a:stretch>
        </p:blipFill>
        <p:spPr>
          <a:xfrm flipH="1">
            <a:off x="3630069" y="5333193"/>
            <a:ext cx="798084" cy="796393"/>
          </a:xfrm>
          <a:prstGeom prst="rect">
            <a:avLst/>
          </a:prstGeom>
        </p:spPr>
      </p:pic>
      <p:pic>
        <p:nvPicPr>
          <p:cNvPr id="20" name="図 19"/>
          <p:cNvPicPr>
            <a:picLocks noChangeAspect="1"/>
          </p:cNvPicPr>
          <p:nvPr/>
        </p:nvPicPr>
        <p:blipFill>
          <a:blip r:embed="rId11">
            <a:duotone>
              <a:schemeClr val="accent3">
                <a:shade val="45000"/>
                <a:satMod val="135000"/>
              </a:schemeClr>
              <a:prstClr val="white"/>
            </a:duotone>
          </a:blip>
          <a:stretch>
            <a:fillRect/>
          </a:stretch>
        </p:blipFill>
        <p:spPr>
          <a:xfrm>
            <a:off x="6737368" y="5488953"/>
            <a:ext cx="432135" cy="1131106"/>
          </a:xfrm>
          <a:prstGeom prst="rect">
            <a:avLst/>
          </a:prstGeom>
        </p:spPr>
      </p:pic>
      <p:pic>
        <p:nvPicPr>
          <p:cNvPr id="21" name="図 20"/>
          <p:cNvPicPr>
            <a:picLocks noChangeAspect="1"/>
          </p:cNvPicPr>
          <p:nvPr/>
        </p:nvPicPr>
        <p:blipFill>
          <a:blip r:embed="rId12">
            <a:duotone>
              <a:schemeClr val="accent2">
                <a:shade val="45000"/>
                <a:satMod val="135000"/>
              </a:schemeClr>
              <a:prstClr val="white"/>
            </a:duotone>
          </a:blip>
          <a:stretch>
            <a:fillRect/>
          </a:stretch>
        </p:blipFill>
        <p:spPr>
          <a:xfrm>
            <a:off x="5234697" y="5302994"/>
            <a:ext cx="436598" cy="727663"/>
          </a:xfrm>
          <a:prstGeom prst="rect">
            <a:avLst/>
          </a:prstGeom>
        </p:spPr>
      </p:pic>
      <p:pic>
        <p:nvPicPr>
          <p:cNvPr id="22" name="図 21"/>
          <p:cNvPicPr>
            <a:picLocks noChangeAspect="1"/>
          </p:cNvPicPr>
          <p:nvPr/>
        </p:nvPicPr>
        <p:blipFill>
          <a:blip r:embed="rId13">
            <a:duotone>
              <a:schemeClr val="accent6">
                <a:shade val="45000"/>
                <a:satMod val="135000"/>
              </a:schemeClr>
              <a:prstClr val="white"/>
            </a:duotone>
          </a:blip>
          <a:stretch>
            <a:fillRect/>
          </a:stretch>
        </p:blipFill>
        <p:spPr>
          <a:xfrm>
            <a:off x="1477872" y="5238490"/>
            <a:ext cx="330788" cy="679297"/>
          </a:xfrm>
          <a:prstGeom prst="rect">
            <a:avLst/>
          </a:prstGeom>
        </p:spPr>
      </p:pic>
      <p:pic>
        <p:nvPicPr>
          <p:cNvPr id="23" name="図 22"/>
          <p:cNvPicPr>
            <a:picLocks noChangeAspect="1"/>
          </p:cNvPicPr>
          <p:nvPr/>
        </p:nvPicPr>
        <p:blipFill>
          <a:blip r:embed="rId14">
            <a:lum bright="70000" contrast="-70000"/>
          </a:blip>
          <a:stretch>
            <a:fillRect/>
          </a:stretch>
        </p:blipFill>
        <p:spPr>
          <a:xfrm>
            <a:off x="6326576" y="5333193"/>
            <a:ext cx="329038" cy="967758"/>
          </a:xfrm>
          <a:prstGeom prst="rect">
            <a:avLst/>
          </a:prstGeom>
        </p:spPr>
      </p:pic>
      <p:pic>
        <p:nvPicPr>
          <p:cNvPr id="24" name="図 23"/>
          <p:cNvPicPr>
            <a:picLocks noChangeAspect="1"/>
          </p:cNvPicPr>
          <p:nvPr/>
        </p:nvPicPr>
        <p:blipFill>
          <a:blip r:embed="rId12">
            <a:duotone>
              <a:schemeClr val="accent5">
                <a:shade val="45000"/>
                <a:satMod val="135000"/>
              </a:schemeClr>
              <a:prstClr val="white"/>
            </a:duotone>
          </a:blip>
          <a:stretch>
            <a:fillRect/>
          </a:stretch>
        </p:blipFill>
        <p:spPr>
          <a:xfrm>
            <a:off x="908594" y="5288235"/>
            <a:ext cx="436598" cy="727663"/>
          </a:xfrm>
          <a:prstGeom prst="rect">
            <a:avLst/>
          </a:prstGeom>
        </p:spPr>
      </p:pic>
      <p:pic>
        <p:nvPicPr>
          <p:cNvPr id="25" name="図 24"/>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5">
                    <a14:imgEffect>
                      <a14:backgroundRemoval t="862" b="96552" l="8225" r="90909"/>
                    </a14:imgEffect>
                  </a14:imgLayer>
                </a14:imgProps>
              </a:ext>
            </a:extLst>
          </a:blip>
          <a:stretch>
            <a:fillRect/>
          </a:stretch>
        </p:blipFill>
        <p:spPr>
          <a:xfrm>
            <a:off x="735478" y="5666826"/>
            <a:ext cx="1296522" cy="1302135"/>
          </a:xfrm>
          <a:prstGeom prst="rect">
            <a:avLst/>
          </a:prstGeom>
        </p:spPr>
      </p:pic>
      <p:pic>
        <p:nvPicPr>
          <p:cNvPr id="26" name="図 25"/>
          <p:cNvPicPr>
            <a:picLocks noChangeAspect="1"/>
          </p:cNvPicPr>
          <p:nvPr/>
        </p:nvPicPr>
        <p:blipFill>
          <a:blip r:embed="rId9">
            <a:duotone>
              <a:schemeClr val="accent2">
                <a:shade val="45000"/>
                <a:satMod val="135000"/>
              </a:schemeClr>
              <a:prstClr val="white"/>
            </a:duotone>
            <a:extLst>
              <a:ext uri="{BEBA8EAE-BF5A-486C-A8C5-ECC9F3942E4B}">
                <a14:imgProps xmlns:a14="http://schemas.microsoft.com/office/drawing/2010/main">
                  <a14:imgLayer r:embed="rId16">
                    <a14:imgEffect>
                      <a14:backgroundRemoval t="862" b="96552" l="8225" r="90909"/>
                    </a14:imgEffect>
                  </a14:imgLayer>
                </a14:imgProps>
              </a:ext>
            </a:extLst>
          </a:blip>
          <a:stretch>
            <a:fillRect/>
          </a:stretch>
        </p:blipFill>
        <p:spPr>
          <a:xfrm>
            <a:off x="2556633" y="5328684"/>
            <a:ext cx="809308" cy="812812"/>
          </a:xfrm>
          <a:prstGeom prst="rect">
            <a:avLst/>
          </a:prstGeom>
        </p:spPr>
      </p:pic>
      <p:pic>
        <p:nvPicPr>
          <p:cNvPr id="27" name="図 26"/>
          <p:cNvPicPr>
            <a:picLocks noChangeAspect="1"/>
          </p:cNvPicPr>
          <p:nvPr/>
        </p:nvPicPr>
        <p:blipFill>
          <a:blip r:embed="rId13">
            <a:duotone>
              <a:schemeClr val="accent4">
                <a:shade val="45000"/>
                <a:satMod val="135000"/>
              </a:schemeClr>
              <a:prstClr val="white"/>
            </a:duotone>
          </a:blip>
          <a:stretch>
            <a:fillRect/>
          </a:stretch>
        </p:blipFill>
        <p:spPr>
          <a:xfrm>
            <a:off x="4956263" y="5666826"/>
            <a:ext cx="496714" cy="1020038"/>
          </a:xfrm>
          <a:prstGeom prst="rect">
            <a:avLst/>
          </a:prstGeom>
        </p:spPr>
      </p:pic>
      <p:pic>
        <p:nvPicPr>
          <p:cNvPr id="28" name="図 27"/>
          <p:cNvPicPr>
            <a:picLocks noChangeAspect="1"/>
          </p:cNvPicPr>
          <p:nvPr/>
        </p:nvPicPr>
        <p:blipFill>
          <a:blip r:embed="rId17">
            <a:duotone>
              <a:schemeClr val="accent6">
                <a:shade val="45000"/>
                <a:satMod val="135000"/>
              </a:schemeClr>
              <a:prstClr val="white"/>
            </a:duotone>
          </a:blip>
          <a:stretch>
            <a:fillRect/>
          </a:stretch>
        </p:blipFill>
        <p:spPr>
          <a:xfrm flipH="1">
            <a:off x="7560188" y="5852874"/>
            <a:ext cx="1092009" cy="1663884"/>
          </a:xfrm>
          <a:prstGeom prst="rect">
            <a:avLst/>
          </a:prstGeom>
        </p:spPr>
      </p:pic>
      <p:pic>
        <p:nvPicPr>
          <p:cNvPr id="29" name="図 28"/>
          <p:cNvPicPr>
            <a:picLocks noChangeAspect="1"/>
          </p:cNvPicPr>
          <p:nvPr/>
        </p:nvPicPr>
        <p:blipFill>
          <a:blip r:embed="rId18">
            <a:duotone>
              <a:schemeClr val="accent3">
                <a:shade val="45000"/>
                <a:satMod val="135000"/>
              </a:schemeClr>
              <a:prstClr val="white"/>
            </a:duotone>
          </a:blip>
          <a:stretch>
            <a:fillRect/>
          </a:stretch>
        </p:blipFill>
        <p:spPr>
          <a:xfrm flipH="1">
            <a:off x="1982619" y="5302993"/>
            <a:ext cx="242148" cy="663501"/>
          </a:xfrm>
          <a:prstGeom prst="rect">
            <a:avLst/>
          </a:prstGeom>
        </p:spPr>
      </p:pic>
      <p:pic>
        <p:nvPicPr>
          <p:cNvPr id="30" name="図 29"/>
          <p:cNvPicPr>
            <a:picLocks noChangeAspect="1"/>
          </p:cNvPicPr>
          <p:nvPr/>
        </p:nvPicPr>
        <p:blipFill>
          <a:blip r:embed="rId11">
            <a:duotone>
              <a:schemeClr val="accent6">
                <a:shade val="45000"/>
                <a:satMod val="135000"/>
              </a:schemeClr>
              <a:prstClr val="white"/>
            </a:duotone>
          </a:blip>
          <a:stretch>
            <a:fillRect/>
          </a:stretch>
        </p:blipFill>
        <p:spPr>
          <a:xfrm>
            <a:off x="4723443" y="5221332"/>
            <a:ext cx="232820" cy="609402"/>
          </a:xfrm>
          <a:prstGeom prst="rect">
            <a:avLst/>
          </a:prstGeom>
        </p:spPr>
      </p:pic>
      <p:pic>
        <p:nvPicPr>
          <p:cNvPr id="31" name="図 30"/>
          <p:cNvPicPr>
            <a:picLocks noChangeAspect="1"/>
          </p:cNvPicPr>
          <p:nvPr/>
        </p:nvPicPr>
        <p:blipFill>
          <a:blip r:embed="rId17">
            <a:lum bright="70000" contrast="-70000"/>
          </a:blip>
          <a:stretch>
            <a:fillRect/>
          </a:stretch>
        </p:blipFill>
        <p:spPr>
          <a:xfrm>
            <a:off x="4428153" y="5666826"/>
            <a:ext cx="416638" cy="792956"/>
          </a:xfrm>
          <a:prstGeom prst="rect">
            <a:avLst/>
          </a:prstGeom>
        </p:spPr>
      </p:pic>
      <p:sp>
        <p:nvSpPr>
          <p:cNvPr id="33" name="正方形/長方形 32"/>
          <p:cNvSpPr/>
          <p:nvPr/>
        </p:nvSpPr>
        <p:spPr>
          <a:xfrm>
            <a:off x="1158670" y="1598498"/>
            <a:ext cx="2820710" cy="790368"/>
          </a:xfrm>
          <a:prstGeom prst="rect">
            <a:avLst/>
          </a:prstGeom>
          <a:solidFill>
            <a:srgbClr val="FF6600"/>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dirty="0" smtClean="0"/>
              <a:t>夜でも見栄えの良い</a:t>
            </a:r>
            <a:endParaRPr lang="en-US" altLang="ja-JP" dirty="0" smtClean="0"/>
          </a:p>
          <a:p>
            <a:pPr algn="ctr"/>
            <a:r>
              <a:rPr lang="ja-JP" altLang="en-US" dirty="0" smtClean="0"/>
              <a:t>レンガ調</a:t>
            </a:r>
            <a:endParaRPr kumimoji="1" lang="ja-JP" altLang="en-US" dirty="0"/>
          </a:p>
        </p:txBody>
      </p:sp>
      <p:sp>
        <p:nvSpPr>
          <p:cNvPr id="34" name="正方形/長方形 33"/>
          <p:cNvSpPr/>
          <p:nvPr/>
        </p:nvSpPr>
        <p:spPr>
          <a:xfrm>
            <a:off x="2744740" y="2923130"/>
            <a:ext cx="2820710" cy="790368"/>
          </a:xfrm>
          <a:prstGeom prst="rect">
            <a:avLst/>
          </a:prstGeom>
          <a:solidFill>
            <a:schemeClr val="accent1">
              <a:lumMod val="75000"/>
            </a:schemeClr>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dirty="0" smtClean="0">
                <a:solidFill>
                  <a:srgbClr val="FFFF00"/>
                </a:solidFill>
              </a:rPr>
              <a:t>夜でも明るく</a:t>
            </a:r>
            <a:r>
              <a:rPr kumimoji="1" lang="ja-JP" altLang="en-US" dirty="0" smtClean="0">
                <a:solidFill>
                  <a:srgbClr val="FFFF00"/>
                </a:solidFill>
              </a:rPr>
              <a:t>安全な</a:t>
            </a:r>
            <a:endParaRPr kumimoji="1" lang="en-US" altLang="ja-JP" dirty="0" smtClean="0">
              <a:solidFill>
                <a:srgbClr val="FFFF00"/>
              </a:solidFill>
            </a:endParaRPr>
          </a:p>
          <a:p>
            <a:pPr algn="ctr"/>
            <a:r>
              <a:rPr lang="ja-JP" altLang="en-US" dirty="0" smtClean="0">
                <a:solidFill>
                  <a:srgbClr val="FFFF00"/>
                </a:solidFill>
              </a:rPr>
              <a:t>電灯の整備</a:t>
            </a:r>
            <a:endParaRPr kumimoji="1" lang="ja-JP" altLang="en-US" dirty="0">
              <a:solidFill>
                <a:srgbClr val="FFFF00"/>
              </a:solidFill>
            </a:endParaRPr>
          </a:p>
        </p:txBody>
      </p:sp>
      <p:sp>
        <p:nvSpPr>
          <p:cNvPr id="36" name="円/楕円 35"/>
          <p:cNvSpPr/>
          <p:nvPr/>
        </p:nvSpPr>
        <p:spPr>
          <a:xfrm>
            <a:off x="7646458" y="1388576"/>
            <a:ext cx="870328" cy="884843"/>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kumimoji="1" lang="ja-JP" altLang="en-US" sz="3600" dirty="0" smtClean="0"/>
              <a:t>夜</a:t>
            </a:r>
            <a:endParaRPr kumimoji="1" lang="ja-JP" altLang="en-US" sz="3600" dirty="0"/>
          </a:p>
        </p:txBody>
      </p:sp>
      <p:pic>
        <p:nvPicPr>
          <p:cNvPr id="37" name="図 36"/>
          <p:cNvPicPr>
            <a:picLocks noChangeAspect="1"/>
          </p:cNvPicPr>
          <p:nvPr/>
        </p:nvPicPr>
        <p:blipFill>
          <a:blip r:embed="rId18">
            <a:duotone>
              <a:schemeClr val="accent5">
                <a:shade val="45000"/>
                <a:satMod val="135000"/>
              </a:schemeClr>
              <a:prstClr val="white"/>
            </a:duotone>
          </a:blip>
          <a:stretch>
            <a:fillRect/>
          </a:stretch>
        </p:blipFill>
        <p:spPr>
          <a:xfrm>
            <a:off x="5671295" y="5897638"/>
            <a:ext cx="674948" cy="1820876"/>
          </a:xfrm>
          <a:prstGeom prst="rect">
            <a:avLst/>
          </a:prstGeom>
        </p:spPr>
      </p:pic>
    </p:spTree>
    <p:extLst>
      <p:ext uri="{BB962C8B-B14F-4D97-AF65-F5344CB8AC3E}">
        <p14:creationId xmlns:p14="http://schemas.microsoft.com/office/powerpoint/2010/main" val="16383312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edge">
                                      <p:cBhvr>
                                        <p:cTn id="7" dur="2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par>
                                <p:cTn id="13" presetID="22" presetClass="entr" presetSubtype="4" fill="hold" grpId="1"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1" animBg="1"/>
      <p:bldP spid="3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a:srcRect l="28824" r="5057" b="20244"/>
          <a:stretch/>
        </p:blipFill>
        <p:spPr>
          <a:xfrm rot="21279664">
            <a:off x="856956" y="738603"/>
            <a:ext cx="10103754" cy="6039171"/>
          </a:xfrm>
          <a:prstGeom prst="rect">
            <a:avLst/>
          </a:prstGeom>
        </p:spPr>
      </p:pic>
      <p:grpSp>
        <p:nvGrpSpPr>
          <p:cNvPr id="5" name="図形グループ 4"/>
          <p:cNvGrpSpPr/>
          <p:nvPr/>
        </p:nvGrpSpPr>
        <p:grpSpPr>
          <a:xfrm>
            <a:off x="107596" y="-81071"/>
            <a:ext cx="11157867" cy="1469647"/>
            <a:chOff x="107596" y="-81071"/>
            <a:chExt cx="11157867" cy="1469647"/>
          </a:xfrm>
        </p:grpSpPr>
        <p:pic>
          <p:nvPicPr>
            <p:cNvPr id="6" name="図 5"/>
            <p:cNvPicPr>
              <a:picLocks noChangeAspect="1"/>
            </p:cNvPicPr>
            <p:nvPr/>
          </p:nvPicPr>
          <p:blipFill>
            <a:blip r:embed="rId3">
              <a:lum bright="70000" contrast="-70000"/>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3">
              <a:lum bright="70000" contrast="-70000"/>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3">
                <a:lum bright="70000" contrast="-70000"/>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r>
                <a:rPr lang="ja-JP" altLang="en-US" sz="3200" b="1" dirty="0" smtClean="0">
                  <a:latin typeface="ヒラギノ丸ゴ ProN W4"/>
                  <a:ea typeface="ヒラギノ丸ゴ ProN W4"/>
                  <a:cs typeface="ヒラギノ丸ゴ ProN W4"/>
                </a:rPr>
                <a:t>整備</a:t>
              </a:r>
              <a:endParaRPr kumimoji="1" lang="en-US" altLang="ja-JP" sz="3200" b="1" kern="1200" dirty="0" smtClean="0">
                <a:latin typeface="ヒラギノ丸ゴ ProN W4"/>
                <a:ea typeface="ヒラギノ丸ゴ ProN W4"/>
                <a:cs typeface="ヒラギノ丸ゴ ProN W4"/>
              </a:endParaRPr>
            </a:p>
          </p:txBody>
        </p:sp>
      </p:grpSp>
      <p:sp>
        <p:nvSpPr>
          <p:cNvPr id="20" name="正方形/長方形 19"/>
          <p:cNvSpPr/>
          <p:nvPr/>
        </p:nvSpPr>
        <p:spPr>
          <a:xfrm>
            <a:off x="0" y="1253665"/>
            <a:ext cx="9635780" cy="858202"/>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3600" dirty="0" smtClean="0">
                <a:solidFill>
                  <a:schemeClr val="tx1"/>
                </a:solidFill>
              </a:rPr>
              <a:t>内装例：１</a:t>
            </a:r>
            <a:r>
              <a:rPr lang="ja-JP" altLang="en-US" sz="3600" dirty="0" smtClean="0">
                <a:solidFill>
                  <a:schemeClr val="tx1"/>
                </a:solidFill>
              </a:rPr>
              <a:t>Ｆ</a:t>
            </a:r>
            <a:endParaRPr kumimoji="1" lang="ja-JP" altLang="en-US" sz="3600" dirty="0">
              <a:solidFill>
                <a:schemeClr val="tx1"/>
              </a:solidFill>
            </a:endParaRPr>
          </a:p>
        </p:txBody>
      </p:sp>
      <p:sp>
        <p:nvSpPr>
          <p:cNvPr id="21" name="下矢印 20"/>
          <p:cNvSpPr/>
          <p:nvPr/>
        </p:nvSpPr>
        <p:spPr>
          <a:xfrm>
            <a:off x="5791178" y="1632402"/>
            <a:ext cx="1234445" cy="994621"/>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sz="2400" dirty="0" smtClean="0"/>
              <a:t>入口</a:t>
            </a:r>
            <a:endParaRPr kumimoji="1" lang="ja-JP" altLang="en-US" sz="2400" dirty="0"/>
          </a:p>
        </p:txBody>
      </p:sp>
      <p:sp>
        <p:nvSpPr>
          <p:cNvPr id="22" name="線吹き出し 1 (枠付き) 21"/>
          <p:cNvSpPr/>
          <p:nvPr/>
        </p:nvSpPr>
        <p:spPr>
          <a:xfrm>
            <a:off x="415925" y="2677387"/>
            <a:ext cx="1570012" cy="878080"/>
          </a:xfrm>
          <a:prstGeom prst="borderCallout1">
            <a:avLst>
              <a:gd name="adj1" fmla="val 99315"/>
              <a:gd name="adj2" fmla="val 76559"/>
              <a:gd name="adj3" fmla="val 144931"/>
              <a:gd name="adj4" fmla="val 123445"/>
            </a:avLst>
          </a:prstGeom>
          <a:solidFill>
            <a:schemeClr val="accent3">
              <a:lumMod val="40000"/>
              <a:lumOff val="6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sz="2800" dirty="0" smtClean="0">
                <a:solidFill>
                  <a:srgbClr val="000000"/>
                </a:solidFill>
              </a:rPr>
              <a:t>畳</a:t>
            </a:r>
            <a:endParaRPr kumimoji="1" lang="en-US" altLang="ja-JP" sz="2800" dirty="0" smtClean="0">
              <a:solidFill>
                <a:srgbClr val="000000"/>
              </a:solidFill>
            </a:endParaRPr>
          </a:p>
          <a:p>
            <a:pPr algn="ctr"/>
            <a:r>
              <a:rPr kumimoji="1" lang="ja-JP" altLang="en-US" sz="2800" dirty="0" smtClean="0">
                <a:solidFill>
                  <a:srgbClr val="000000"/>
                </a:solidFill>
              </a:rPr>
              <a:t>スペース</a:t>
            </a:r>
            <a:endParaRPr kumimoji="1" lang="ja-JP" altLang="en-US" sz="2800" dirty="0">
              <a:solidFill>
                <a:srgbClr val="000000"/>
              </a:solidFill>
            </a:endParaRPr>
          </a:p>
        </p:txBody>
      </p:sp>
      <p:sp>
        <p:nvSpPr>
          <p:cNvPr id="23" name="線吹き出し 1 (枠付き) 22"/>
          <p:cNvSpPr/>
          <p:nvPr/>
        </p:nvSpPr>
        <p:spPr>
          <a:xfrm>
            <a:off x="4245821" y="2414066"/>
            <a:ext cx="1816808" cy="774037"/>
          </a:xfrm>
          <a:prstGeom prst="borderCallout1">
            <a:avLst>
              <a:gd name="adj1" fmla="val 85805"/>
              <a:gd name="adj2" fmla="val -1357"/>
              <a:gd name="adj3" fmla="val 104509"/>
              <a:gd name="adj4" fmla="val -35757"/>
            </a:avLst>
          </a:prstGeom>
          <a:solidFill>
            <a:schemeClr val="accent6">
              <a:lumMod val="40000"/>
              <a:lumOff val="60000"/>
            </a:schemeClr>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sz="2800" dirty="0" smtClean="0">
                <a:solidFill>
                  <a:srgbClr val="000000"/>
                </a:solidFill>
              </a:rPr>
              <a:t>会議</a:t>
            </a:r>
            <a:endParaRPr kumimoji="1" lang="en-US" altLang="ja-JP" sz="2800" dirty="0" smtClean="0">
              <a:solidFill>
                <a:srgbClr val="000000"/>
              </a:solidFill>
            </a:endParaRPr>
          </a:p>
          <a:p>
            <a:pPr algn="ctr"/>
            <a:r>
              <a:rPr kumimoji="1" lang="ja-JP" altLang="en-US" sz="2800" dirty="0" smtClean="0">
                <a:solidFill>
                  <a:srgbClr val="000000"/>
                </a:solidFill>
              </a:rPr>
              <a:t>スペース</a:t>
            </a:r>
            <a:endParaRPr kumimoji="1" lang="ja-JP" altLang="en-US" sz="2800" dirty="0">
              <a:solidFill>
                <a:srgbClr val="000000"/>
              </a:solidFill>
            </a:endParaRPr>
          </a:p>
        </p:txBody>
      </p:sp>
      <p:sp>
        <p:nvSpPr>
          <p:cNvPr id="24" name="線吹き出し 1 (枠付き) 23"/>
          <p:cNvSpPr/>
          <p:nvPr/>
        </p:nvSpPr>
        <p:spPr>
          <a:xfrm>
            <a:off x="6849657" y="4146014"/>
            <a:ext cx="1816808" cy="774037"/>
          </a:xfrm>
          <a:prstGeom prst="borderCallout1">
            <a:avLst>
              <a:gd name="adj1" fmla="val 103434"/>
              <a:gd name="adj2" fmla="val 28683"/>
              <a:gd name="adj3" fmla="val 142478"/>
              <a:gd name="adj4" fmla="val -11495"/>
            </a:avLst>
          </a:prstGeom>
          <a:solidFill>
            <a:schemeClr val="accent1">
              <a:lumMod val="20000"/>
              <a:lumOff val="80000"/>
            </a:schemeClr>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sz="2800" dirty="0" smtClean="0">
                <a:solidFill>
                  <a:srgbClr val="000000"/>
                </a:solidFill>
              </a:rPr>
              <a:t>個人作業</a:t>
            </a:r>
            <a:endParaRPr kumimoji="1" lang="en-US" altLang="ja-JP" sz="2800" dirty="0" smtClean="0">
              <a:solidFill>
                <a:srgbClr val="000000"/>
              </a:solidFill>
            </a:endParaRPr>
          </a:p>
          <a:p>
            <a:pPr algn="ctr"/>
            <a:r>
              <a:rPr kumimoji="1" lang="ja-JP" altLang="en-US" sz="2800" dirty="0" smtClean="0">
                <a:solidFill>
                  <a:srgbClr val="000000"/>
                </a:solidFill>
              </a:rPr>
              <a:t>スペース</a:t>
            </a:r>
            <a:endParaRPr kumimoji="1" lang="ja-JP" altLang="en-US" sz="2800" dirty="0">
              <a:solidFill>
                <a:srgbClr val="000000"/>
              </a:solidFill>
            </a:endParaRPr>
          </a:p>
        </p:txBody>
      </p:sp>
      <p:cxnSp>
        <p:nvCxnSpPr>
          <p:cNvPr id="26" name="直線コネクタ 25"/>
          <p:cNvCxnSpPr/>
          <p:nvPr/>
        </p:nvCxnSpPr>
        <p:spPr>
          <a:xfrm>
            <a:off x="5583481" y="3233949"/>
            <a:ext cx="207697" cy="681159"/>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28" name="線吹き出し 1 (枠付き) 27"/>
          <p:cNvSpPr/>
          <p:nvPr/>
        </p:nvSpPr>
        <p:spPr>
          <a:xfrm>
            <a:off x="461988" y="4041971"/>
            <a:ext cx="1570012" cy="878080"/>
          </a:xfrm>
          <a:prstGeom prst="borderCallout1">
            <a:avLst>
              <a:gd name="adj1" fmla="val 99315"/>
              <a:gd name="adj2" fmla="val 76559"/>
              <a:gd name="adj3" fmla="val 138954"/>
              <a:gd name="adj4" fmla="val 113418"/>
            </a:avLst>
          </a:prstGeom>
          <a:solidFill>
            <a:schemeClr val="accent4">
              <a:lumMod val="60000"/>
              <a:lumOff val="4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kumimoji="1" lang="ja-JP" altLang="en-US" sz="2800" dirty="0" smtClean="0">
                <a:solidFill>
                  <a:srgbClr val="000000"/>
                </a:solidFill>
              </a:rPr>
              <a:t>カフェ</a:t>
            </a:r>
            <a:endParaRPr kumimoji="1" lang="en-US" altLang="ja-JP" sz="2800" dirty="0" smtClean="0">
              <a:solidFill>
                <a:srgbClr val="000000"/>
              </a:solidFill>
            </a:endParaRPr>
          </a:p>
          <a:p>
            <a:pPr algn="ctr"/>
            <a:r>
              <a:rPr kumimoji="1" lang="ja-JP" altLang="en-US" sz="2800" dirty="0" smtClean="0">
                <a:solidFill>
                  <a:srgbClr val="000000"/>
                </a:solidFill>
              </a:rPr>
              <a:t>スペース</a:t>
            </a:r>
            <a:endParaRPr kumimoji="1" lang="ja-JP" altLang="en-US" sz="2800" dirty="0">
              <a:solidFill>
                <a:srgbClr val="000000"/>
              </a:solidFill>
            </a:endParaRPr>
          </a:p>
        </p:txBody>
      </p:sp>
      <p:sp>
        <p:nvSpPr>
          <p:cNvPr id="29" name="正方形/長方形 28"/>
          <p:cNvSpPr/>
          <p:nvPr/>
        </p:nvSpPr>
        <p:spPr>
          <a:xfrm>
            <a:off x="0" y="5898903"/>
            <a:ext cx="9144000" cy="959097"/>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FF0000"/>
                </a:solidFill>
              </a:rPr>
              <a:t>娯楽</a:t>
            </a:r>
            <a:r>
              <a:rPr kumimoji="1" lang="ja-JP" altLang="en-US" sz="2800" dirty="0" smtClean="0">
                <a:solidFill>
                  <a:srgbClr val="000000"/>
                </a:solidFill>
              </a:rPr>
              <a:t>機能と</a:t>
            </a:r>
            <a:r>
              <a:rPr kumimoji="1" lang="ja-JP" altLang="en-US" sz="2800" dirty="0" smtClean="0">
                <a:solidFill>
                  <a:srgbClr val="FF0000"/>
                </a:solidFill>
              </a:rPr>
              <a:t>話し合いの場や作業場</a:t>
            </a:r>
            <a:r>
              <a:rPr kumimoji="1" lang="ja-JP" altLang="en-US" sz="2800" dirty="0" smtClean="0">
                <a:solidFill>
                  <a:srgbClr val="000000"/>
                </a:solidFill>
              </a:rPr>
              <a:t>を併設することによって</a:t>
            </a:r>
            <a:endParaRPr kumimoji="1" lang="en-US" altLang="ja-JP" sz="2800" dirty="0" smtClean="0">
              <a:solidFill>
                <a:srgbClr val="000000"/>
              </a:solidFill>
            </a:endParaRPr>
          </a:p>
          <a:p>
            <a:pPr algn="ctr"/>
            <a:r>
              <a:rPr lang="ja-JP" altLang="en-US" sz="3600" dirty="0" smtClean="0">
                <a:solidFill>
                  <a:srgbClr val="FF0000"/>
                </a:solidFill>
              </a:rPr>
              <a:t>誰でも立ち寄りやすい環境</a:t>
            </a:r>
            <a:r>
              <a:rPr lang="ja-JP" altLang="en-US" sz="2800" dirty="0" smtClean="0">
                <a:solidFill>
                  <a:srgbClr val="000000"/>
                </a:solidFill>
              </a:rPr>
              <a:t>に</a:t>
            </a:r>
            <a:endParaRPr kumimoji="1" lang="ja-JP" altLang="en-US" sz="2800" dirty="0">
              <a:solidFill>
                <a:srgbClr val="000000"/>
              </a:solidFill>
            </a:endParaRPr>
          </a:p>
        </p:txBody>
      </p:sp>
      <p:sp>
        <p:nvSpPr>
          <p:cNvPr id="30" name="角丸四角形吹き出し 29"/>
          <p:cNvSpPr/>
          <p:nvPr/>
        </p:nvSpPr>
        <p:spPr>
          <a:xfrm>
            <a:off x="6255178" y="2677387"/>
            <a:ext cx="2980656" cy="1237721"/>
          </a:xfrm>
          <a:prstGeom prst="wedgeRoundRectCallout">
            <a:avLst>
              <a:gd name="adj1" fmla="val -60830"/>
              <a:gd name="adj2" fmla="val -14784"/>
              <a:gd name="adj3" fmla="val 16667"/>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kumimoji="1" lang="ja-JP" altLang="en-US" sz="2400" dirty="0" smtClean="0"/>
              <a:t>まちの活力が</a:t>
            </a:r>
            <a:endParaRPr kumimoji="1" lang="en-US" altLang="ja-JP" sz="2400" dirty="0" smtClean="0"/>
          </a:p>
          <a:p>
            <a:pPr algn="ctr"/>
            <a:r>
              <a:rPr lang="ja-JP" altLang="en-US" sz="2400" dirty="0" smtClean="0"/>
              <a:t>目に見えてわかる！</a:t>
            </a:r>
            <a:endParaRPr kumimoji="1" lang="ja-JP" altLang="en-US" sz="2400" dirty="0"/>
          </a:p>
        </p:txBody>
      </p:sp>
    </p:spTree>
    <p:extLst>
      <p:ext uri="{BB962C8B-B14F-4D97-AF65-F5344CB8AC3E}">
        <p14:creationId xmlns:p14="http://schemas.microsoft.com/office/powerpoint/2010/main" val="18544756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animBg="1"/>
      <p:bldP spid="29" grpId="0" animBg="1"/>
      <p:bldP spid="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p:cNvPicPr>
          <p:nvPr/>
        </p:nvPicPr>
        <p:blipFill>
          <a:blip r:embed="rId2">
            <a:alphaModFix amt="29000"/>
            <a:extLst>
              <a:ext uri="{28A0092B-C50C-407E-A947-70E740481C1C}">
                <a14:useLocalDpi xmlns:a14="http://schemas.microsoft.com/office/drawing/2010/main" val="0"/>
              </a:ext>
            </a:extLst>
          </a:blip>
          <a:stretch>
            <a:fillRect/>
          </a:stretch>
        </p:blipFill>
        <p:spPr>
          <a:xfrm>
            <a:off x="0" y="1145022"/>
            <a:ext cx="9144000" cy="6091882"/>
          </a:xfrm>
          <a:prstGeom prst="rect">
            <a:avLst/>
          </a:prstGeom>
        </p:spPr>
      </p:pic>
      <p:sp>
        <p:nvSpPr>
          <p:cNvPr id="2" name="タイトル 1"/>
          <p:cNvSpPr>
            <a:spLocks noGrp="1"/>
          </p:cNvSpPr>
          <p:nvPr>
            <p:ph type="title"/>
          </p:nvPr>
        </p:nvSpPr>
        <p:spPr>
          <a:xfrm>
            <a:off x="2208440" y="1246985"/>
            <a:ext cx="5017374" cy="734579"/>
          </a:xfrm>
        </p:spPr>
        <p:style>
          <a:lnRef idx="2">
            <a:schemeClr val="accent3"/>
          </a:lnRef>
          <a:fillRef idx="1">
            <a:schemeClr val="lt1"/>
          </a:fillRef>
          <a:effectRef idx="0">
            <a:schemeClr val="accent3"/>
          </a:effectRef>
          <a:fontRef idx="minor">
            <a:schemeClr val="dk1"/>
          </a:fontRef>
        </p:style>
        <p:txBody>
          <a:bodyPr>
            <a:normAutofit fontScale="90000"/>
          </a:bodyPr>
          <a:lstStyle/>
          <a:p>
            <a:r>
              <a:rPr kumimoji="1" lang="ja-JP" altLang="en-US" dirty="0" smtClean="0"/>
              <a:t>サポートセンター</a:t>
            </a:r>
            <a:endParaRPr kumimoji="1" lang="ja-JP" altLang="en-US" dirty="0"/>
          </a:p>
        </p:txBody>
      </p:sp>
      <p:sp>
        <p:nvSpPr>
          <p:cNvPr id="4" name="正方形/長方形 3"/>
          <p:cNvSpPr/>
          <p:nvPr/>
        </p:nvSpPr>
        <p:spPr>
          <a:xfrm>
            <a:off x="826651" y="4292600"/>
            <a:ext cx="7572892" cy="1782912"/>
          </a:xfrm>
          <a:prstGeom prst="rect">
            <a:avLst/>
          </a:prstGeom>
          <a:ln w="57150" cmpd="sng"/>
        </p:spPr>
        <p:style>
          <a:lnRef idx="2">
            <a:schemeClr val="accent1"/>
          </a:lnRef>
          <a:fillRef idx="1">
            <a:schemeClr val="lt1"/>
          </a:fillRef>
          <a:effectRef idx="0">
            <a:schemeClr val="accent1"/>
          </a:effectRef>
          <a:fontRef idx="minor">
            <a:schemeClr val="dk1"/>
          </a:fontRef>
        </p:style>
        <p:txBody>
          <a:bodyPr rtlCol="0" anchor="t"/>
          <a:lstStyle/>
          <a:p>
            <a:r>
              <a:rPr kumimoji="1" lang="ja-JP" altLang="en-US" sz="2400" i="1" u="sng" dirty="0" smtClean="0"/>
              <a:t>役割：</a:t>
            </a:r>
            <a:endParaRPr kumimoji="1" lang="en-US" altLang="ja-JP" sz="2400" i="1" u="sng" dirty="0" smtClean="0"/>
          </a:p>
          <a:p>
            <a:pPr marL="457200" indent="-514350">
              <a:buFont typeface="+mj-lt"/>
              <a:buAutoNum type="arabicPeriod"/>
            </a:pPr>
            <a:r>
              <a:rPr lang="ja-JP" altLang="en-US" sz="2400" dirty="0"/>
              <a:t>地域活動団体に関する</a:t>
            </a:r>
            <a:r>
              <a:rPr lang="ja-JP" altLang="en-US" sz="2800" dirty="0">
                <a:solidFill>
                  <a:srgbClr val="FF0000"/>
                </a:solidFill>
              </a:rPr>
              <a:t>情報</a:t>
            </a:r>
            <a:r>
              <a:rPr lang="ja-JP" altLang="en-US" sz="2400" dirty="0">
                <a:solidFill>
                  <a:schemeClr val="tx1"/>
                </a:solidFill>
              </a:rPr>
              <a:t>の</a:t>
            </a:r>
            <a:r>
              <a:rPr lang="ja-JP" altLang="en-US" sz="2800" dirty="0">
                <a:solidFill>
                  <a:srgbClr val="FF0000"/>
                </a:solidFill>
              </a:rPr>
              <a:t>蓄積・発信</a:t>
            </a:r>
            <a:endParaRPr lang="en-US" altLang="ja-JP" sz="2800" dirty="0">
              <a:solidFill>
                <a:srgbClr val="FF0000"/>
              </a:solidFill>
            </a:endParaRPr>
          </a:p>
          <a:p>
            <a:pPr marL="457200" indent="-514350">
              <a:buFont typeface="+mj-lt"/>
              <a:buAutoNum type="arabicPeriod"/>
            </a:pPr>
            <a:r>
              <a:rPr lang="ja-JP" altLang="en-US" sz="2400" dirty="0"/>
              <a:t>活動を始めたい人の</a:t>
            </a:r>
            <a:r>
              <a:rPr lang="ja-JP" altLang="en-US" sz="2800" dirty="0">
                <a:solidFill>
                  <a:srgbClr val="FF0000"/>
                </a:solidFill>
              </a:rPr>
              <a:t>相談</a:t>
            </a:r>
            <a:r>
              <a:rPr lang="ja-JP" altLang="en-US" sz="2400" dirty="0"/>
              <a:t>に乗り、</a:t>
            </a:r>
            <a:r>
              <a:rPr lang="ja-JP" altLang="en-US" sz="2800" dirty="0">
                <a:solidFill>
                  <a:srgbClr val="FF0000"/>
                </a:solidFill>
              </a:rPr>
              <a:t>助言</a:t>
            </a:r>
            <a:r>
              <a:rPr lang="ja-JP" altLang="en-US" sz="2400" dirty="0"/>
              <a:t>する</a:t>
            </a:r>
            <a:endParaRPr lang="en-US" altLang="ja-JP" sz="2400" dirty="0"/>
          </a:p>
          <a:p>
            <a:pPr marL="457200" indent="-514350">
              <a:buFont typeface="+mj-lt"/>
              <a:buAutoNum type="arabicPeriod"/>
            </a:pPr>
            <a:r>
              <a:rPr lang="ja-JP" altLang="en-US" sz="2400" dirty="0"/>
              <a:t>地域活動に参加する</a:t>
            </a:r>
            <a:r>
              <a:rPr lang="ja-JP" altLang="en-US" sz="2800" dirty="0">
                <a:solidFill>
                  <a:srgbClr val="FF0000"/>
                </a:solidFill>
              </a:rPr>
              <a:t>きっかけ</a:t>
            </a:r>
            <a:r>
              <a:rPr lang="ja-JP" altLang="en-US" sz="2400" dirty="0"/>
              <a:t>を</a:t>
            </a:r>
            <a:r>
              <a:rPr lang="ja-JP" altLang="en-US" sz="2400" dirty="0" smtClean="0"/>
              <a:t>与える</a:t>
            </a:r>
            <a:endParaRPr lang="ja-JP" altLang="en-US" sz="2800" dirty="0"/>
          </a:p>
        </p:txBody>
      </p:sp>
      <p:sp>
        <p:nvSpPr>
          <p:cNvPr id="12" name="テキスト ボックス 11"/>
          <p:cNvSpPr txBox="1"/>
          <p:nvPr/>
        </p:nvSpPr>
        <p:spPr>
          <a:xfrm>
            <a:off x="826651" y="2225210"/>
            <a:ext cx="7572892" cy="1323439"/>
          </a:xfrm>
          <a:prstGeom prst="rect">
            <a:avLst/>
          </a:prstGeom>
          <a:ln w="57150" cmpd="sng">
            <a:solidFill>
              <a:srgbClr val="9BBB5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en-US" sz="2400" i="1" u="sng" dirty="0" smtClean="0"/>
              <a:t>目的：</a:t>
            </a:r>
            <a:endParaRPr lang="en-US" altLang="ja-JP" sz="2400" i="1" u="sng" dirty="0" smtClean="0"/>
          </a:p>
          <a:p>
            <a:r>
              <a:rPr kumimoji="1" lang="ja-JP" altLang="en-US" sz="2400" dirty="0" smtClean="0"/>
              <a:t>地域活動に</a:t>
            </a:r>
            <a:r>
              <a:rPr kumimoji="1" lang="ja-JP" altLang="en-US" sz="2800" dirty="0" smtClean="0">
                <a:solidFill>
                  <a:srgbClr val="FF0000"/>
                </a:solidFill>
              </a:rPr>
              <a:t>関心を持つ人</a:t>
            </a:r>
            <a:r>
              <a:rPr kumimoji="1" lang="ja-JP" altLang="en-US" sz="2400" dirty="0" smtClean="0">
                <a:solidFill>
                  <a:schemeClr val="tx1"/>
                </a:solidFill>
              </a:rPr>
              <a:t>を</a:t>
            </a:r>
            <a:r>
              <a:rPr kumimoji="1" lang="ja-JP" altLang="en-US" sz="2800" dirty="0" smtClean="0">
                <a:solidFill>
                  <a:srgbClr val="FF0000"/>
                </a:solidFill>
              </a:rPr>
              <a:t>増やし</a:t>
            </a:r>
            <a:endParaRPr lang="en-US" altLang="ja-JP" sz="2400" dirty="0"/>
          </a:p>
          <a:p>
            <a:r>
              <a:rPr kumimoji="1" lang="ja-JP" altLang="en-US" sz="2400" dirty="0" smtClean="0"/>
              <a:t>それらの人を</a:t>
            </a:r>
            <a:r>
              <a:rPr kumimoji="1" lang="ja-JP" altLang="en-US" sz="2800" dirty="0" smtClean="0">
                <a:solidFill>
                  <a:srgbClr val="FF0000"/>
                </a:solidFill>
              </a:rPr>
              <a:t>サポート</a:t>
            </a:r>
            <a:r>
              <a:rPr kumimoji="1" lang="ja-JP" altLang="en-US" sz="2400" dirty="0" smtClean="0"/>
              <a:t>する</a:t>
            </a:r>
            <a:endParaRPr kumimoji="1" lang="ja-JP" altLang="en-US" sz="2400" dirty="0"/>
          </a:p>
        </p:txBody>
      </p:sp>
      <p:pic>
        <p:nvPicPr>
          <p:cNvPr id="5" name="図 4"/>
          <p:cNvPicPr>
            <a:picLocks noChangeAspect="1"/>
          </p:cNvPicPr>
          <p:nvPr/>
        </p:nvPicPr>
        <p:blipFill>
          <a:blip r:embed="rId3"/>
          <a:stretch>
            <a:fillRect/>
          </a:stretch>
        </p:blipFill>
        <p:spPr>
          <a:xfrm>
            <a:off x="7251749" y="4292600"/>
            <a:ext cx="1785903" cy="1702561"/>
          </a:xfrm>
          <a:prstGeom prst="rect">
            <a:avLst/>
          </a:prstGeom>
        </p:spPr>
      </p:pic>
      <p:pic>
        <p:nvPicPr>
          <p:cNvPr id="6" name="図 5"/>
          <p:cNvPicPr>
            <a:picLocks noChangeAspect="1"/>
          </p:cNvPicPr>
          <p:nvPr/>
        </p:nvPicPr>
        <p:blipFill>
          <a:blip r:embed="rId4"/>
          <a:stretch>
            <a:fillRect/>
          </a:stretch>
        </p:blipFill>
        <p:spPr>
          <a:xfrm>
            <a:off x="6657856" y="2296979"/>
            <a:ext cx="1317547" cy="1251670"/>
          </a:xfrm>
          <a:prstGeom prst="rect">
            <a:avLst/>
          </a:prstGeom>
        </p:spPr>
      </p:pic>
      <p:grpSp>
        <p:nvGrpSpPr>
          <p:cNvPr id="25" name="図形グループ 24"/>
          <p:cNvGrpSpPr/>
          <p:nvPr/>
        </p:nvGrpSpPr>
        <p:grpSpPr>
          <a:xfrm>
            <a:off x="107596" y="-81071"/>
            <a:ext cx="11157867" cy="1469647"/>
            <a:chOff x="107596" y="-81071"/>
            <a:chExt cx="11157867" cy="1469647"/>
          </a:xfrm>
        </p:grpSpPr>
        <p:pic>
          <p:nvPicPr>
            <p:cNvPr id="26" name="図 25"/>
            <p:cNvPicPr>
              <a:picLocks noChangeAspect="1"/>
            </p:cNvPicPr>
            <p:nvPr/>
          </p:nvPicPr>
          <p:blipFill>
            <a:blip r:embed="rId5">
              <a:lum bright="70000" contrast="-70000"/>
            </a:blip>
            <a:stretch>
              <a:fillRect/>
            </a:stretch>
          </p:blipFill>
          <p:spPr>
            <a:xfrm>
              <a:off x="3643076" y="0"/>
              <a:ext cx="1074051" cy="1246985"/>
            </a:xfrm>
            <a:prstGeom prst="rect">
              <a:avLst/>
            </a:prstGeom>
            <a:effectLst/>
          </p:spPr>
        </p:pic>
        <p:pic>
          <p:nvPicPr>
            <p:cNvPr id="27" name="図 26"/>
            <p:cNvPicPr>
              <a:picLocks noChangeAspect="1"/>
            </p:cNvPicPr>
            <p:nvPr/>
          </p:nvPicPr>
          <p:blipFill>
            <a:blip r:embed="rId5">
              <a:lum bright="70000" contrast="-70000"/>
            </a:blip>
            <a:stretch>
              <a:fillRect/>
            </a:stretch>
          </p:blipFill>
          <p:spPr>
            <a:xfrm>
              <a:off x="2569025" y="0"/>
              <a:ext cx="1074051" cy="1246985"/>
            </a:xfrm>
            <a:prstGeom prst="rect">
              <a:avLst/>
            </a:prstGeom>
            <a:effectLst/>
          </p:spPr>
        </p:pic>
        <p:pic>
          <p:nvPicPr>
            <p:cNvPr id="28" name="図 27"/>
            <p:cNvPicPr>
              <a:picLocks noChangeAspect="1"/>
            </p:cNvPicPr>
            <p:nvPr/>
          </p:nvPicPr>
          <p:blipFill rotWithShape="1">
            <a:blip r:embed="rId6">
              <a:extLst>
                <a:ext uri="{BEBA8EAE-BF5A-486C-A8C5-ECC9F3942E4B}">
                  <a14:imgProps xmlns:a14="http://schemas.microsoft.com/office/drawing/2010/main">
                    <a14:imgLayer r:embed="rId7">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29" name="テキスト ボックス 2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1" name="図形グループ 30"/>
            <p:cNvGrpSpPr/>
            <p:nvPr/>
          </p:nvGrpSpPr>
          <p:grpSpPr>
            <a:xfrm>
              <a:off x="215192" y="0"/>
              <a:ext cx="2341441" cy="1246985"/>
              <a:chOff x="215192" y="1199258"/>
              <a:chExt cx="2341441" cy="1246985"/>
            </a:xfrm>
          </p:grpSpPr>
          <p:pic>
            <p:nvPicPr>
              <p:cNvPr id="37" name="図 36"/>
              <p:cNvPicPr>
                <a:picLocks noChangeAspect="1"/>
              </p:cNvPicPr>
              <p:nvPr/>
            </p:nvPicPr>
            <p:blipFill>
              <a:blip r:embed="rId5">
                <a:lum bright="70000" contrast="-70000"/>
              </a:blip>
              <a:stretch>
                <a:fillRect/>
              </a:stretch>
            </p:blipFill>
            <p:spPr>
              <a:xfrm>
                <a:off x="706783" y="1199258"/>
                <a:ext cx="1325217" cy="955205"/>
              </a:xfrm>
              <a:prstGeom prst="rect">
                <a:avLst/>
              </a:prstGeom>
              <a:effectLst/>
            </p:spPr>
          </p:pic>
          <p:pic>
            <p:nvPicPr>
              <p:cNvPr id="38" name="図 37" descr="8682.jpg"/>
              <p:cNvPicPr>
                <a:picLocks noChangeAspect="1"/>
              </p:cNvPicPr>
              <p:nvPr/>
            </p:nvPicPr>
            <p:blipFill>
              <a:blip r:embed="rId8">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2" name="テキスト ボックス 3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3" name="テキスト ボックス 3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endParaRPr kumimoji="1" lang="en-US" altLang="ja-JP" sz="3200" b="1" kern="1200" dirty="0" smtClean="0">
                <a:latin typeface="ヒラギノ丸ゴ ProN W4"/>
                <a:ea typeface="ヒラギノ丸ゴ ProN W4"/>
                <a:cs typeface="ヒラギノ丸ゴ ProN W4"/>
              </a:endParaRPr>
            </a:p>
          </p:txBody>
        </p:sp>
      </p:grpSp>
    </p:spTree>
    <p:extLst>
      <p:ext uri="{BB962C8B-B14F-4D97-AF65-F5344CB8AC3E}">
        <p14:creationId xmlns:p14="http://schemas.microsoft.com/office/powerpoint/2010/main" val="378234585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p:cNvPicPr>
          <p:nvPr/>
        </p:nvPicPr>
        <p:blipFill>
          <a:blip r:embed="rId2">
            <a:alphaModFix amt="29000"/>
            <a:extLst>
              <a:ext uri="{28A0092B-C50C-407E-A947-70E740481C1C}">
                <a14:useLocalDpi xmlns:a14="http://schemas.microsoft.com/office/drawing/2010/main" val="0"/>
              </a:ext>
            </a:extLst>
          </a:blip>
          <a:stretch>
            <a:fillRect/>
          </a:stretch>
        </p:blipFill>
        <p:spPr>
          <a:xfrm>
            <a:off x="0" y="1145022"/>
            <a:ext cx="9144000" cy="6091882"/>
          </a:xfrm>
          <a:prstGeom prst="rect">
            <a:avLst/>
          </a:prstGeom>
        </p:spPr>
      </p:pic>
      <p:grpSp>
        <p:nvGrpSpPr>
          <p:cNvPr id="25" name="図形グループ 24"/>
          <p:cNvGrpSpPr/>
          <p:nvPr/>
        </p:nvGrpSpPr>
        <p:grpSpPr>
          <a:xfrm>
            <a:off x="107596" y="-81071"/>
            <a:ext cx="11157867" cy="1469647"/>
            <a:chOff x="107596" y="-81071"/>
            <a:chExt cx="11157867" cy="1469647"/>
          </a:xfrm>
        </p:grpSpPr>
        <p:pic>
          <p:nvPicPr>
            <p:cNvPr id="26" name="図 25"/>
            <p:cNvPicPr>
              <a:picLocks noChangeAspect="1"/>
            </p:cNvPicPr>
            <p:nvPr/>
          </p:nvPicPr>
          <p:blipFill>
            <a:blip r:embed="rId3">
              <a:lum bright="70000" contrast="-70000"/>
            </a:blip>
            <a:stretch>
              <a:fillRect/>
            </a:stretch>
          </p:blipFill>
          <p:spPr>
            <a:xfrm>
              <a:off x="3643076" y="0"/>
              <a:ext cx="1074051" cy="1246985"/>
            </a:xfrm>
            <a:prstGeom prst="rect">
              <a:avLst/>
            </a:prstGeom>
            <a:effectLst/>
          </p:spPr>
        </p:pic>
        <p:pic>
          <p:nvPicPr>
            <p:cNvPr id="27" name="図 26"/>
            <p:cNvPicPr>
              <a:picLocks noChangeAspect="1"/>
            </p:cNvPicPr>
            <p:nvPr/>
          </p:nvPicPr>
          <p:blipFill>
            <a:blip r:embed="rId3">
              <a:lum bright="70000" contrast="-70000"/>
            </a:blip>
            <a:stretch>
              <a:fillRect/>
            </a:stretch>
          </p:blipFill>
          <p:spPr>
            <a:xfrm>
              <a:off x="2569025" y="0"/>
              <a:ext cx="1074051" cy="1246985"/>
            </a:xfrm>
            <a:prstGeom prst="rect">
              <a:avLst/>
            </a:prstGeom>
            <a:effectLst/>
          </p:spPr>
        </p:pic>
        <p:pic>
          <p:nvPicPr>
            <p:cNvPr id="28" name="図 27"/>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29" name="テキスト ボックス 2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1" name="図形グループ 30"/>
            <p:cNvGrpSpPr/>
            <p:nvPr/>
          </p:nvGrpSpPr>
          <p:grpSpPr>
            <a:xfrm>
              <a:off x="215192" y="0"/>
              <a:ext cx="2341441" cy="1246985"/>
              <a:chOff x="215192" y="1199258"/>
              <a:chExt cx="2341441" cy="1246985"/>
            </a:xfrm>
          </p:grpSpPr>
          <p:pic>
            <p:nvPicPr>
              <p:cNvPr id="37" name="図 36"/>
              <p:cNvPicPr>
                <a:picLocks noChangeAspect="1"/>
              </p:cNvPicPr>
              <p:nvPr/>
            </p:nvPicPr>
            <p:blipFill>
              <a:blip r:embed="rId3">
                <a:lum bright="70000" contrast="-70000"/>
              </a:blip>
              <a:stretch>
                <a:fillRect/>
              </a:stretch>
            </p:blipFill>
            <p:spPr>
              <a:xfrm>
                <a:off x="706783" y="1199258"/>
                <a:ext cx="1325217" cy="955205"/>
              </a:xfrm>
              <a:prstGeom prst="rect">
                <a:avLst/>
              </a:prstGeom>
              <a:effectLst/>
            </p:spPr>
          </p:pic>
          <p:pic>
            <p:nvPicPr>
              <p:cNvPr id="38" name="図 37"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2" name="テキスト ボックス 3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3" name="テキスト ボックス 3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endParaRPr kumimoji="1" lang="en-US" altLang="ja-JP" sz="3200" b="1" kern="1200" dirty="0" smtClean="0">
                <a:latin typeface="ヒラギノ丸ゴ ProN W4"/>
                <a:ea typeface="ヒラギノ丸ゴ ProN W4"/>
                <a:cs typeface="ヒラギノ丸ゴ ProN W4"/>
              </a:endParaRPr>
            </a:p>
          </p:txBody>
        </p:sp>
      </p:grpSp>
      <p:sp>
        <p:nvSpPr>
          <p:cNvPr id="8" name="テキスト ボックス 7"/>
          <p:cNvSpPr txBox="1"/>
          <p:nvPr/>
        </p:nvSpPr>
        <p:spPr>
          <a:xfrm>
            <a:off x="2527543" y="1266637"/>
            <a:ext cx="4118435" cy="584776"/>
          </a:xfrm>
          <a:prstGeom prst="rect">
            <a:avLst/>
          </a:prstGeom>
          <a:ln>
            <a:solidFill>
              <a:schemeClr val="accent4">
                <a:lumMod val="20000"/>
                <a:lumOff val="80000"/>
              </a:schemeClr>
            </a:solidFill>
          </a:ln>
        </p:spPr>
        <p:style>
          <a:lnRef idx="2">
            <a:schemeClr val="accent3"/>
          </a:lnRef>
          <a:fillRef idx="1">
            <a:schemeClr val="lt1"/>
          </a:fillRef>
          <a:effectRef idx="0">
            <a:schemeClr val="accent3"/>
          </a:effectRef>
          <a:fontRef idx="minor">
            <a:schemeClr val="dk1"/>
          </a:fontRef>
        </p:style>
        <p:txBody>
          <a:bodyPr wrap="none" rtlCol="0">
            <a:spAutoFit/>
          </a:bodyPr>
          <a:lstStyle/>
          <a:p>
            <a:pPr algn="ctr"/>
            <a:r>
              <a:rPr lang="ja-JP" altLang="en-US" sz="3200" dirty="0" smtClean="0"/>
              <a:t>ターゲット別アプローチ</a:t>
            </a:r>
            <a:endParaRPr kumimoji="1" lang="ja-JP" altLang="en-US" sz="3200" dirty="0"/>
          </a:p>
        </p:txBody>
      </p:sp>
      <p:cxnSp>
        <p:nvCxnSpPr>
          <p:cNvPr id="10" name="直線コネクタ 9"/>
          <p:cNvCxnSpPr/>
          <p:nvPr/>
        </p:nvCxnSpPr>
        <p:spPr>
          <a:xfrm>
            <a:off x="3048000" y="1933833"/>
            <a:ext cx="25400" cy="4924167"/>
          </a:xfrm>
          <a:prstGeom prst="line">
            <a:avLst/>
          </a:prstGeom>
        </p:spPr>
        <p:style>
          <a:lnRef idx="2">
            <a:schemeClr val="accent4"/>
          </a:lnRef>
          <a:fillRef idx="0">
            <a:schemeClr val="accent4"/>
          </a:fillRef>
          <a:effectRef idx="1">
            <a:schemeClr val="accent4"/>
          </a:effectRef>
          <a:fontRef idx="minor">
            <a:schemeClr val="tx1"/>
          </a:fontRef>
        </p:style>
      </p:cxnSp>
      <p:cxnSp>
        <p:nvCxnSpPr>
          <p:cNvPr id="39" name="直線コネクタ 38"/>
          <p:cNvCxnSpPr/>
          <p:nvPr/>
        </p:nvCxnSpPr>
        <p:spPr>
          <a:xfrm>
            <a:off x="6108700" y="1933833"/>
            <a:ext cx="25400" cy="4924167"/>
          </a:xfrm>
          <a:prstGeom prst="line">
            <a:avLst/>
          </a:prstGeom>
        </p:spPr>
        <p:style>
          <a:lnRef idx="2">
            <a:schemeClr val="accent4"/>
          </a:lnRef>
          <a:fillRef idx="0">
            <a:schemeClr val="accent4"/>
          </a:fillRef>
          <a:effectRef idx="1">
            <a:schemeClr val="accent4"/>
          </a:effectRef>
          <a:fontRef idx="minor">
            <a:schemeClr val="tx1"/>
          </a:fontRef>
        </p:style>
      </p:cxnSp>
      <p:sp>
        <p:nvSpPr>
          <p:cNvPr id="13" name="角丸四角形 12"/>
          <p:cNvSpPr/>
          <p:nvPr/>
        </p:nvSpPr>
        <p:spPr>
          <a:xfrm>
            <a:off x="80133" y="2951078"/>
            <a:ext cx="2864204" cy="777319"/>
          </a:xfrm>
          <a:prstGeom prst="roundRect">
            <a:avLst/>
          </a:prstGeom>
          <a:solidFill>
            <a:schemeClr val="accent2">
              <a:lumMod val="20000"/>
              <a:lumOff val="80000"/>
            </a:schemeClr>
          </a:solidFill>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400" dirty="0" smtClean="0"/>
              <a:t>情報提供</a:t>
            </a:r>
            <a:endParaRPr kumimoji="1" lang="ja-JP" altLang="en-US" sz="2400" dirty="0"/>
          </a:p>
        </p:txBody>
      </p:sp>
      <p:sp>
        <p:nvSpPr>
          <p:cNvPr id="42" name="角丸四角形 41"/>
          <p:cNvSpPr/>
          <p:nvPr/>
        </p:nvSpPr>
        <p:spPr>
          <a:xfrm>
            <a:off x="3153725" y="2951078"/>
            <a:ext cx="2864204" cy="777319"/>
          </a:xfrm>
          <a:prstGeom prst="roundRect">
            <a:avLst/>
          </a:prstGeom>
          <a:solidFill>
            <a:schemeClr val="accent5">
              <a:lumMod val="40000"/>
              <a:lumOff val="60000"/>
            </a:schemeClr>
          </a:solidFill>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2400" dirty="0" smtClean="0"/>
              <a:t>相談に乗る</a:t>
            </a:r>
            <a:endParaRPr kumimoji="1" lang="ja-JP" altLang="en-US" sz="2400" dirty="0"/>
          </a:p>
        </p:txBody>
      </p:sp>
      <p:sp>
        <p:nvSpPr>
          <p:cNvPr id="43" name="角丸四角形 42"/>
          <p:cNvSpPr/>
          <p:nvPr/>
        </p:nvSpPr>
        <p:spPr>
          <a:xfrm>
            <a:off x="6210300" y="2951078"/>
            <a:ext cx="2864204" cy="777319"/>
          </a:xfrm>
          <a:prstGeom prst="roundRect">
            <a:avLst/>
          </a:prstGeom>
          <a:solidFill>
            <a:schemeClr val="accent3">
              <a:lumMod val="40000"/>
              <a:lumOff val="60000"/>
            </a:schemeClr>
          </a:solidFill>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400" dirty="0" smtClean="0"/>
              <a:t>まずは来てもらう</a:t>
            </a:r>
            <a:endParaRPr kumimoji="1" lang="ja-JP" altLang="en-US" sz="2400" dirty="0"/>
          </a:p>
        </p:txBody>
      </p:sp>
      <p:sp>
        <p:nvSpPr>
          <p:cNvPr id="46" name="角丸四角形 45"/>
          <p:cNvSpPr/>
          <p:nvPr/>
        </p:nvSpPr>
        <p:spPr>
          <a:xfrm>
            <a:off x="80133" y="3987800"/>
            <a:ext cx="2864204" cy="777319"/>
          </a:xfrm>
          <a:prstGeom prst="roundRect">
            <a:avLst/>
          </a:prstGeom>
          <a:solidFill>
            <a:schemeClr val="accent2">
              <a:lumMod val="20000"/>
              <a:lumOff val="80000"/>
            </a:schemeClr>
          </a:solidFill>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400" dirty="0" smtClean="0"/>
              <a:t>仲間の紹介</a:t>
            </a:r>
            <a:endParaRPr kumimoji="1" lang="ja-JP" altLang="en-US" sz="2400" dirty="0"/>
          </a:p>
        </p:txBody>
      </p:sp>
      <p:sp>
        <p:nvSpPr>
          <p:cNvPr id="47" name="角丸四角形 46"/>
          <p:cNvSpPr/>
          <p:nvPr/>
        </p:nvSpPr>
        <p:spPr>
          <a:xfrm>
            <a:off x="3155595" y="3987800"/>
            <a:ext cx="2864204" cy="777319"/>
          </a:xfrm>
          <a:prstGeom prst="roundRect">
            <a:avLst/>
          </a:prstGeom>
          <a:solidFill>
            <a:schemeClr val="accent5">
              <a:lumMod val="40000"/>
              <a:lumOff val="60000"/>
            </a:schemeClr>
          </a:solidFill>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2400" dirty="0" smtClean="0"/>
              <a:t>情報提供</a:t>
            </a:r>
            <a:endParaRPr kumimoji="1" lang="ja-JP" altLang="en-US" sz="2400" dirty="0"/>
          </a:p>
        </p:txBody>
      </p:sp>
      <p:sp>
        <p:nvSpPr>
          <p:cNvPr id="48" name="角丸四角形 47"/>
          <p:cNvSpPr/>
          <p:nvPr/>
        </p:nvSpPr>
        <p:spPr>
          <a:xfrm>
            <a:off x="6210300" y="3987800"/>
            <a:ext cx="2864204" cy="777319"/>
          </a:xfrm>
          <a:prstGeom prst="roundRect">
            <a:avLst/>
          </a:prstGeom>
          <a:solidFill>
            <a:schemeClr val="accent3">
              <a:lumMod val="40000"/>
              <a:lumOff val="60000"/>
            </a:schemeClr>
          </a:solidFill>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400" dirty="0" smtClean="0"/>
              <a:t>関心を持ってもらう</a:t>
            </a:r>
            <a:endParaRPr kumimoji="1" lang="ja-JP" altLang="en-US" sz="2400" dirty="0"/>
          </a:p>
        </p:txBody>
      </p:sp>
      <p:sp>
        <p:nvSpPr>
          <p:cNvPr id="52" name="角丸四角形 51"/>
          <p:cNvSpPr/>
          <p:nvPr/>
        </p:nvSpPr>
        <p:spPr>
          <a:xfrm>
            <a:off x="79198" y="5074380"/>
            <a:ext cx="2864204" cy="777319"/>
          </a:xfrm>
          <a:prstGeom prst="roundRect">
            <a:avLst/>
          </a:prstGeom>
          <a:solidFill>
            <a:schemeClr val="accent2">
              <a:lumMod val="20000"/>
              <a:lumOff val="80000"/>
            </a:schemeClr>
          </a:solidFill>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400" dirty="0" smtClean="0"/>
              <a:t>活動の場を提供</a:t>
            </a:r>
            <a:endParaRPr kumimoji="1" lang="ja-JP" altLang="en-US" sz="2400" dirty="0"/>
          </a:p>
        </p:txBody>
      </p:sp>
      <p:sp>
        <p:nvSpPr>
          <p:cNvPr id="53" name="角丸四角形 52"/>
          <p:cNvSpPr/>
          <p:nvPr/>
        </p:nvSpPr>
        <p:spPr>
          <a:xfrm>
            <a:off x="3155595" y="5070980"/>
            <a:ext cx="2864204" cy="777319"/>
          </a:xfrm>
          <a:prstGeom prst="roundRect">
            <a:avLst/>
          </a:prstGeom>
          <a:solidFill>
            <a:schemeClr val="accent5">
              <a:lumMod val="40000"/>
              <a:lumOff val="60000"/>
            </a:schemeClr>
          </a:solidFill>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2400" dirty="0" smtClean="0"/>
              <a:t>活動始動の手助け</a:t>
            </a:r>
            <a:endParaRPr kumimoji="1" lang="ja-JP" altLang="en-US" sz="2400" dirty="0"/>
          </a:p>
        </p:txBody>
      </p:sp>
      <p:sp>
        <p:nvSpPr>
          <p:cNvPr id="54" name="角丸四角形 53"/>
          <p:cNvSpPr/>
          <p:nvPr/>
        </p:nvSpPr>
        <p:spPr>
          <a:xfrm>
            <a:off x="6210300" y="5074380"/>
            <a:ext cx="2864204" cy="777319"/>
          </a:xfrm>
          <a:prstGeom prst="roundRect">
            <a:avLst/>
          </a:prstGeom>
          <a:solidFill>
            <a:schemeClr val="accent3">
              <a:lumMod val="40000"/>
              <a:lumOff val="60000"/>
            </a:schemeClr>
          </a:solidFill>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000" dirty="0" smtClean="0"/>
              <a:t>興味のある活動を紹介</a:t>
            </a:r>
            <a:endParaRPr kumimoji="1" lang="ja-JP" altLang="en-US" sz="2000" dirty="0"/>
          </a:p>
        </p:txBody>
      </p:sp>
      <p:cxnSp>
        <p:nvCxnSpPr>
          <p:cNvPr id="55" name="直線矢印コネクタ 54"/>
          <p:cNvCxnSpPr/>
          <p:nvPr/>
        </p:nvCxnSpPr>
        <p:spPr>
          <a:xfrm flipH="1">
            <a:off x="1510365" y="5674088"/>
            <a:ext cx="935" cy="552461"/>
          </a:xfrm>
          <a:prstGeom prst="straightConnector1">
            <a:avLst/>
          </a:prstGeom>
          <a:ln w="76200" cmpd="sng">
            <a:solidFill>
              <a:schemeClr val="accent2">
                <a:lumMod val="75000"/>
              </a:schemeClr>
            </a:solidFill>
            <a:tailEnd type="arrow"/>
          </a:ln>
          <a:effectLst/>
        </p:spPr>
        <p:style>
          <a:lnRef idx="1">
            <a:schemeClr val="accent2"/>
          </a:lnRef>
          <a:fillRef idx="2">
            <a:schemeClr val="accent2"/>
          </a:fillRef>
          <a:effectRef idx="1">
            <a:schemeClr val="accent2"/>
          </a:effectRef>
          <a:fontRef idx="minor">
            <a:schemeClr val="dk1"/>
          </a:fontRef>
        </p:style>
      </p:cxnSp>
      <p:cxnSp>
        <p:nvCxnSpPr>
          <p:cNvPr id="56" name="直線矢印コネクタ 55"/>
          <p:cNvCxnSpPr/>
          <p:nvPr/>
        </p:nvCxnSpPr>
        <p:spPr>
          <a:xfrm flipH="1">
            <a:off x="4578984" y="5674088"/>
            <a:ext cx="935" cy="552461"/>
          </a:xfrm>
          <a:prstGeom prst="straightConnector1">
            <a:avLst/>
          </a:prstGeom>
          <a:ln w="76200" cmpd="sng">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7" name="直線矢印コネクタ 56"/>
          <p:cNvCxnSpPr/>
          <p:nvPr/>
        </p:nvCxnSpPr>
        <p:spPr>
          <a:xfrm flipH="1">
            <a:off x="7630830" y="5674088"/>
            <a:ext cx="935" cy="552461"/>
          </a:xfrm>
          <a:prstGeom prst="straightConnector1">
            <a:avLst/>
          </a:prstGeom>
          <a:ln w="76200" cmpd="sng">
            <a:solidFill>
              <a:srgbClr val="008000"/>
            </a:solidFill>
            <a:tailEnd type="arrow"/>
          </a:ln>
          <a:effectLst/>
        </p:spPr>
        <p:style>
          <a:lnRef idx="1">
            <a:schemeClr val="accent3"/>
          </a:lnRef>
          <a:fillRef idx="2">
            <a:schemeClr val="accent3"/>
          </a:fillRef>
          <a:effectRef idx="1">
            <a:schemeClr val="accent3"/>
          </a:effectRef>
          <a:fontRef idx="minor">
            <a:schemeClr val="dk1"/>
          </a:fontRef>
        </p:style>
      </p:cxnSp>
      <p:pic>
        <p:nvPicPr>
          <p:cNvPr id="2" name="図 1"/>
          <p:cNvPicPr>
            <a:picLocks noChangeAspect="1"/>
          </p:cNvPicPr>
          <p:nvPr/>
        </p:nvPicPr>
        <p:blipFill>
          <a:blip r:embed="rId8"/>
          <a:stretch>
            <a:fillRect/>
          </a:stretch>
        </p:blipFill>
        <p:spPr>
          <a:xfrm>
            <a:off x="4613097" y="5504741"/>
            <a:ext cx="1179794" cy="1396206"/>
          </a:xfrm>
          <a:prstGeom prst="rect">
            <a:avLst/>
          </a:prstGeom>
        </p:spPr>
      </p:pic>
      <p:pic>
        <p:nvPicPr>
          <p:cNvPr id="3" name="図 2"/>
          <p:cNvPicPr>
            <a:picLocks noChangeAspect="1"/>
          </p:cNvPicPr>
          <p:nvPr/>
        </p:nvPicPr>
        <p:blipFill>
          <a:blip r:embed="rId9"/>
          <a:stretch>
            <a:fillRect/>
          </a:stretch>
        </p:blipFill>
        <p:spPr>
          <a:xfrm>
            <a:off x="1657267" y="5603623"/>
            <a:ext cx="1072051" cy="1332493"/>
          </a:xfrm>
          <a:prstGeom prst="rect">
            <a:avLst/>
          </a:prstGeom>
        </p:spPr>
      </p:pic>
      <p:pic>
        <p:nvPicPr>
          <p:cNvPr id="4" name="図 3"/>
          <p:cNvPicPr>
            <a:picLocks noChangeAspect="1"/>
          </p:cNvPicPr>
          <p:nvPr/>
        </p:nvPicPr>
        <p:blipFill>
          <a:blip r:embed="rId10"/>
          <a:stretch>
            <a:fillRect/>
          </a:stretch>
        </p:blipFill>
        <p:spPr>
          <a:xfrm>
            <a:off x="7661295" y="5603623"/>
            <a:ext cx="1352036" cy="1367420"/>
          </a:xfrm>
          <a:prstGeom prst="rect">
            <a:avLst/>
          </a:prstGeom>
        </p:spPr>
      </p:pic>
      <p:cxnSp>
        <p:nvCxnSpPr>
          <p:cNvPr id="49" name="直線矢印コネクタ 48"/>
          <p:cNvCxnSpPr/>
          <p:nvPr/>
        </p:nvCxnSpPr>
        <p:spPr>
          <a:xfrm flipH="1">
            <a:off x="1511300" y="4658552"/>
            <a:ext cx="935" cy="552461"/>
          </a:xfrm>
          <a:prstGeom prst="straightConnector1">
            <a:avLst/>
          </a:prstGeom>
          <a:ln w="76200" cmpd="sng">
            <a:solidFill>
              <a:schemeClr val="accent2">
                <a:lumMod val="75000"/>
              </a:schemeClr>
            </a:solidFill>
            <a:tailEnd type="arrow"/>
          </a:ln>
          <a:effectLst/>
        </p:spPr>
        <p:style>
          <a:lnRef idx="1">
            <a:schemeClr val="accent2"/>
          </a:lnRef>
          <a:fillRef idx="2">
            <a:schemeClr val="accent2"/>
          </a:fillRef>
          <a:effectRef idx="1">
            <a:schemeClr val="accent2"/>
          </a:effectRef>
          <a:fontRef idx="minor">
            <a:schemeClr val="dk1"/>
          </a:fontRef>
        </p:style>
      </p:cxnSp>
      <p:cxnSp>
        <p:nvCxnSpPr>
          <p:cNvPr id="17" name="直線矢印コネクタ 16"/>
          <p:cNvCxnSpPr/>
          <p:nvPr/>
        </p:nvCxnSpPr>
        <p:spPr>
          <a:xfrm flipH="1">
            <a:off x="1512235" y="3595189"/>
            <a:ext cx="935" cy="552461"/>
          </a:xfrm>
          <a:prstGeom prst="straightConnector1">
            <a:avLst/>
          </a:prstGeom>
          <a:ln w="76200" cmpd="sng">
            <a:solidFill>
              <a:schemeClr val="accent2">
                <a:lumMod val="75000"/>
              </a:schemeClr>
            </a:solidFill>
            <a:tailEnd type="arrow"/>
          </a:ln>
          <a:effectLst/>
        </p:spPr>
        <p:style>
          <a:lnRef idx="1">
            <a:schemeClr val="accent2"/>
          </a:lnRef>
          <a:fillRef idx="2">
            <a:schemeClr val="accent2"/>
          </a:fillRef>
          <a:effectRef idx="1">
            <a:schemeClr val="accent2"/>
          </a:effectRef>
          <a:fontRef idx="minor">
            <a:schemeClr val="dk1"/>
          </a:fontRef>
        </p:style>
      </p:cxnSp>
      <p:sp>
        <p:nvSpPr>
          <p:cNvPr id="11" name="テキスト ボックス 10"/>
          <p:cNvSpPr txBox="1"/>
          <p:nvPr/>
        </p:nvSpPr>
        <p:spPr>
          <a:xfrm>
            <a:off x="234853" y="2339685"/>
            <a:ext cx="2556633"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2000" dirty="0" smtClean="0"/>
              <a:t>地域活動に</a:t>
            </a:r>
            <a:endParaRPr kumimoji="1" lang="en-US" altLang="ja-JP" sz="2000" dirty="0" smtClean="0"/>
          </a:p>
          <a:p>
            <a:pPr algn="ctr"/>
            <a:r>
              <a:rPr kumimoji="1" lang="ja-JP" altLang="en-US" sz="2000" dirty="0" smtClean="0"/>
              <a:t>関心がある人</a:t>
            </a:r>
            <a:endParaRPr kumimoji="1" lang="ja-JP" altLang="en-US" sz="2000" dirty="0"/>
          </a:p>
        </p:txBody>
      </p:sp>
      <p:cxnSp>
        <p:nvCxnSpPr>
          <p:cNvPr id="44" name="直線矢印コネクタ 43"/>
          <p:cNvCxnSpPr/>
          <p:nvPr/>
        </p:nvCxnSpPr>
        <p:spPr>
          <a:xfrm flipH="1">
            <a:off x="4585827" y="3595189"/>
            <a:ext cx="935" cy="552461"/>
          </a:xfrm>
          <a:prstGeom prst="straightConnector1">
            <a:avLst/>
          </a:prstGeom>
          <a:ln w="76200" cmpd="sng">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直線矢印コネクタ 49"/>
          <p:cNvCxnSpPr/>
          <p:nvPr/>
        </p:nvCxnSpPr>
        <p:spPr>
          <a:xfrm flipH="1">
            <a:off x="4584892" y="4658552"/>
            <a:ext cx="935" cy="552461"/>
          </a:xfrm>
          <a:prstGeom prst="straightConnector1">
            <a:avLst/>
          </a:prstGeom>
          <a:ln w="76200" cmpd="sng">
            <a:solidFill>
              <a:schemeClr val="tx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5" name="直線矢印コネクタ 44"/>
          <p:cNvCxnSpPr/>
          <p:nvPr/>
        </p:nvCxnSpPr>
        <p:spPr>
          <a:xfrm flipH="1">
            <a:off x="7631765" y="3595189"/>
            <a:ext cx="935" cy="552461"/>
          </a:xfrm>
          <a:prstGeom prst="straightConnector1">
            <a:avLst/>
          </a:prstGeom>
          <a:ln w="76200" cmpd="sng">
            <a:solidFill>
              <a:srgbClr val="008000"/>
            </a:solidFill>
            <a:tailEnd type="arrow"/>
          </a:ln>
          <a:effectLst/>
        </p:spPr>
        <p:style>
          <a:lnRef idx="1">
            <a:schemeClr val="accent3"/>
          </a:lnRef>
          <a:fillRef idx="2">
            <a:schemeClr val="accent3"/>
          </a:fillRef>
          <a:effectRef idx="1">
            <a:schemeClr val="accent3"/>
          </a:effectRef>
          <a:fontRef idx="minor">
            <a:schemeClr val="dk1"/>
          </a:fontRef>
        </p:style>
      </p:cxnSp>
      <p:cxnSp>
        <p:nvCxnSpPr>
          <p:cNvPr id="51" name="直線矢印コネクタ 50"/>
          <p:cNvCxnSpPr/>
          <p:nvPr/>
        </p:nvCxnSpPr>
        <p:spPr>
          <a:xfrm flipH="1">
            <a:off x="7631765" y="4658552"/>
            <a:ext cx="935" cy="552461"/>
          </a:xfrm>
          <a:prstGeom prst="straightConnector1">
            <a:avLst/>
          </a:prstGeom>
          <a:ln w="76200" cmpd="sng">
            <a:solidFill>
              <a:srgbClr val="008000"/>
            </a:solidFill>
            <a:tailEnd type="arrow"/>
          </a:ln>
          <a:effectLst/>
        </p:spPr>
        <p:style>
          <a:lnRef idx="1">
            <a:schemeClr val="accent3"/>
          </a:lnRef>
          <a:fillRef idx="2">
            <a:schemeClr val="accent3"/>
          </a:fillRef>
          <a:effectRef idx="1">
            <a:schemeClr val="accent3"/>
          </a:effectRef>
          <a:fontRef idx="minor">
            <a:schemeClr val="dk1"/>
          </a:fontRef>
        </p:style>
      </p:cxnSp>
      <p:sp>
        <p:nvSpPr>
          <p:cNvPr id="40" name="テキスト ボックス 39"/>
          <p:cNvSpPr txBox="1"/>
          <p:nvPr/>
        </p:nvSpPr>
        <p:spPr>
          <a:xfrm>
            <a:off x="3153725" y="2339685"/>
            <a:ext cx="2830559" cy="70788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kumimoji="1" lang="ja-JP" altLang="en-US" sz="2000" dirty="0" smtClean="0"/>
              <a:t>関心</a:t>
            </a:r>
            <a:r>
              <a:rPr lang="ja-JP" altLang="en-US" sz="2000" dirty="0" smtClean="0"/>
              <a:t>は</a:t>
            </a:r>
            <a:r>
              <a:rPr kumimoji="1" lang="ja-JP" altLang="en-US" sz="2000" dirty="0" smtClean="0"/>
              <a:t>あるが</a:t>
            </a:r>
            <a:r>
              <a:rPr lang="ja-JP" altLang="en-US" sz="2000" dirty="0" smtClean="0"/>
              <a:t>何をすればいいか分からない</a:t>
            </a:r>
            <a:r>
              <a:rPr kumimoji="1" lang="ja-JP" altLang="en-US" sz="2000" dirty="0" smtClean="0"/>
              <a:t>人</a:t>
            </a:r>
            <a:endParaRPr kumimoji="1" lang="ja-JP" altLang="en-US" sz="2000" dirty="0"/>
          </a:p>
        </p:txBody>
      </p:sp>
      <p:sp>
        <p:nvSpPr>
          <p:cNvPr id="41" name="テキスト ボックス 40"/>
          <p:cNvSpPr txBox="1"/>
          <p:nvPr/>
        </p:nvSpPr>
        <p:spPr>
          <a:xfrm>
            <a:off x="6258799" y="2339685"/>
            <a:ext cx="2745931" cy="70788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kumimoji="1" lang="ja-JP" altLang="en-US" sz="2000" dirty="0" smtClean="0"/>
              <a:t>地域活動に対して</a:t>
            </a:r>
            <a:endParaRPr kumimoji="1" lang="en-US" altLang="ja-JP" sz="2000" dirty="0" smtClean="0"/>
          </a:p>
          <a:p>
            <a:pPr algn="ctr"/>
            <a:r>
              <a:rPr kumimoji="1" lang="ja-JP" altLang="en-US" sz="2000" dirty="0" smtClean="0"/>
              <a:t>関心が薄い人</a:t>
            </a:r>
            <a:endParaRPr kumimoji="1" lang="ja-JP" altLang="en-US" sz="2000" dirty="0"/>
          </a:p>
        </p:txBody>
      </p:sp>
      <p:pic>
        <p:nvPicPr>
          <p:cNvPr id="5" name="図 4"/>
          <p:cNvPicPr>
            <a:picLocks noChangeAspect="1"/>
          </p:cNvPicPr>
          <p:nvPr/>
        </p:nvPicPr>
        <p:blipFill>
          <a:blip r:embed="rId11"/>
          <a:stretch>
            <a:fillRect/>
          </a:stretch>
        </p:blipFill>
        <p:spPr>
          <a:xfrm>
            <a:off x="8425554" y="1851413"/>
            <a:ext cx="854990" cy="1099665"/>
          </a:xfrm>
          <a:prstGeom prst="rect">
            <a:avLst/>
          </a:prstGeom>
        </p:spPr>
      </p:pic>
      <p:pic>
        <p:nvPicPr>
          <p:cNvPr id="7" name="図 6"/>
          <p:cNvPicPr>
            <a:picLocks noChangeAspect="1"/>
          </p:cNvPicPr>
          <p:nvPr/>
        </p:nvPicPr>
        <p:blipFill>
          <a:blip r:embed="rId12"/>
          <a:stretch>
            <a:fillRect/>
          </a:stretch>
        </p:blipFill>
        <p:spPr>
          <a:xfrm>
            <a:off x="2202407" y="1922897"/>
            <a:ext cx="741929" cy="933244"/>
          </a:xfrm>
          <a:prstGeom prst="rect">
            <a:avLst/>
          </a:prstGeom>
        </p:spPr>
      </p:pic>
      <p:pic>
        <p:nvPicPr>
          <p:cNvPr id="9" name="図 8"/>
          <p:cNvPicPr>
            <a:picLocks noChangeAspect="1"/>
          </p:cNvPicPr>
          <p:nvPr/>
        </p:nvPicPr>
        <p:blipFill>
          <a:blip r:embed="rId13"/>
          <a:stretch>
            <a:fillRect/>
          </a:stretch>
        </p:blipFill>
        <p:spPr>
          <a:xfrm>
            <a:off x="0" y="4414530"/>
            <a:ext cx="750836" cy="488043"/>
          </a:xfrm>
          <a:prstGeom prst="rect">
            <a:avLst/>
          </a:prstGeom>
        </p:spPr>
      </p:pic>
      <p:sp>
        <p:nvSpPr>
          <p:cNvPr id="12" name="左矢印 11"/>
          <p:cNvSpPr/>
          <p:nvPr/>
        </p:nvSpPr>
        <p:spPr>
          <a:xfrm>
            <a:off x="5724157" y="6002791"/>
            <a:ext cx="617197" cy="643708"/>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0" name="左矢印 59"/>
          <p:cNvSpPr/>
          <p:nvPr/>
        </p:nvSpPr>
        <p:spPr>
          <a:xfrm>
            <a:off x="2645226" y="6002791"/>
            <a:ext cx="617197" cy="643708"/>
          </a:xfrm>
          <a:prstGeom prst="leftArrow">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a:blip r:embed="rId14"/>
          <a:stretch>
            <a:fillRect/>
          </a:stretch>
        </p:blipFill>
        <p:spPr>
          <a:xfrm>
            <a:off x="3107318" y="3145982"/>
            <a:ext cx="946423" cy="1164829"/>
          </a:xfrm>
          <a:prstGeom prst="rect">
            <a:avLst/>
          </a:prstGeom>
        </p:spPr>
      </p:pic>
    </p:spTree>
    <p:extLst>
      <p:ext uri="{BB962C8B-B14F-4D97-AF65-F5344CB8AC3E}">
        <p14:creationId xmlns:p14="http://schemas.microsoft.com/office/powerpoint/2010/main" val="226200743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alphaModFix amt="42000"/>
            <a:duotone>
              <a:schemeClr val="accent2">
                <a:shade val="45000"/>
                <a:satMod val="135000"/>
              </a:schemeClr>
              <a:prstClr val="white"/>
            </a:duotone>
          </a:blip>
          <a:stretch>
            <a:fillRect/>
          </a:stretch>
        </p:blipFill>
        <p:spPr>
          <a:xfrm>
            <a:off x="-757924" y="-330200"/>
            <a:ext cx="10844818" cy="7188200"/>
          </a:xfrm>
          <a:prstGeom prst="rect">
            <a:avLst/>
          </a:prstGeom>
        </p:spPr>
      </p:pic>
      <p:pic>
        <p:nvPicPr>
          <p:cNvPr id="6" name="図 5" descr="8682.jpg"/>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386917" y="2426519"/>
            <a:ext cx="4383129" cy="1440267"/>
          </a:xfrm>
          <a:prstGeom prst="rect">
            <a:avLst/>
          </a:prstGeom>
        </p:spPr>
      </p:pic>
      <p:grpSp>
        <p:nvGrpSpPr>
          <p:cNvPr id="2" name="図形グループ 1"/>
          <p:cNvGrpSpPr/>
          <p:nvPr/>
        </p:nvGrpSpPr>
        <p:grpSpPr>
          <a:xfrm>
            <a:off x="3306076" y="674171"/>
            <a:ext cx="2432172" cy="2275289"/>
            <a:chOff x="3306076" y="674171"/>
            <a:chExt cx="2432172" cy="2275289"/>
          </a:xfrm>
        </p:grpSpPr>
        <p:sp>
          <p:nvSpPr>
            <p:cNvPr id="8" name="円/楕円 7"/>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10"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つながり</a:t>
              </a:r>
              <a:endParaRPr kumimoji="1" lang="ja-JP" altLang="en-US" sz="4800" kern="1200" dirty="0"/>
            </a:p>
          </p:txBody>
        </p:sp>
      </p:grpSp>
      <p:graphicFrame>
        <p:nvGraphicFramePr>
          <p:cNvPr id="9" name="図表 8"/>
          <p:cNvGraphicFramePr/>
          <p:nvPr>
            <p:extLst>
              <p:ext uri="{D42A27DB-BD31-4B8C-83A1-F6EECF244321}">
                <p14:modId xmlns:p14="http://schemas.microsoft.com/office/powerpoint/2010/main" val="3827984187"/>
              </p:ext>
            </p:extLst>
          </p:nvPr>
        </p:nvGraphicFramePr>
        <p:xfrm>
          <a:off x="2386917" y="4000500"/>
          <a:ext cx="4546600" cy="2819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64778787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4559300" y="-70123"/>
            <a:ext cx="4711700" cy="4368800"/>
          </a:xfrm>
          <a:prstGeom prst="rect">
            <a:avLst/>
          </a:prstGeom>
          <a:gradFill flip="none" rotWithShape="1">
            <a:gsLst>
              <a:gs pos="0">
                <a:schemeClr val="accent3">
                  <a:tint val="100000"/>
                  <a:shade val="100000"/>
                  <a:satMod val="130000"/>
                  <a:alpha val="16000"/>
                </a:schemeClr>
              </a:gs>
              <a:gs pos="100000">
                <a:schemeClr val="accent3">
                  <a:tint val="50000"/>
                  <a:shade val="100000"/>
                  <a:satMod val="350000"/>
                  <a:alpha val="16000"/>
                </a:schemeClr>
              </a:gs>
            </a:gsLst>
            <a:lin ang="16200000" scaled="0"/>
            <a:tileRect/>
          </a:gra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ja-JP" altLang="en-US"/>
          </a:p>
        </p:txBody>
      </p:sp>
      <p:sp>
        <p:nvSpPr>
          <p:cNvPr id="53" name="正方形/長方形 52"/>
          <p:cNvSpPr/>
          <p:nvPr/>
        </p:nvSpPr>
        <p:spPr>
          <a:xfrm>
            <a:off x="-152400" y="-70123"/>
            <a:ext cx="4711700" cy="4368800"/>
          </a:xfrm>
          <a:prstGeom prst="rect">
            <a:avLst/>
          </a:prstGeom>
          <a:gradFill flip="none" rotWithShape="1">
            <a:gsLst>
              <a:gs pos="0">
                <a:schemeClr val="accent6">
                  <a:tint val="100000"/>
                  <a:shade val="100000"/>
                  <a:satMod val="130000"/>
                  <a:alpha val="16000"/>
                </a:schemeClr>
              </a:gs>
              <a:gs pos="100000">
                <a:schemeClr val="accent6">
                  <a:tint val="50000"/>
                  <a:shade val="100000"/>
                  <a:satMod val="350000"/>
                  <a:alpha val="16000"/>
                </a:schemeClr>
              </a:gs>
            </a:gsLst>
            <a:lin ang="16200000" scaled="0"/>
            <a:tileRect/>
          </a:gra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kumimoji="1" lang="ja-JP" altLang="en-US"/>
          </a:p>
        </p:txBody>
      </p:sp>
      <p:cxnSp>
        <p:nvCxnSpPr>
          <p:cNvPr id="32" name="直線コネクタ 31"/>
          <p:cNvCxnSpPr/>
          <p:nvPr/>
        </p:nvCxnSpPr>
        <p:spPr>
          <a:xfrm>
            <a:off x="3108562" y="3445148"/>
            <a:ext cx="4296620"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5" name="直線コネクタ 24"/>
          <p:cNvCxnSpPr/>
          <p:nvPr/>
        </p:nvCxnSpPr>
        <p:spPr>
          <a:xfrm>
            <a:off x="1070378" y="3445148"/>
            <a:ext cx="2727552"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nvGrpSpPr>
          <p:cNvPr id="4" name="図形グループ 3"/>
          <p:cNvGrpSpPr/>
          <p:nvPr/>
        </p:nvGrpSpPr>
        <p:grpSpPr>
          <a:xfrm>
            <a:off x="1281472" y="267310"/>
            <a:ext cx="2210384" cy="2163857"/>
            <a:chOff x="1763751" y="387439"/>
            <a:chExt cx="830226" cy="830226"/>
          </a:xfrm>
        </p:grpSpPr>
        <p:sp>
          <p:nvSpPr>
            <p:cNvPr id="5" name="円/楕円 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5400" kern="1200" dirty="0" smtClean="0"/>
                <a:t>教育</a:t>
              </a:r>
              <a:endParaRPr kumimoji="1" lang="ja-JP" altLang="en-US" sz="5400" kern="1200" dirty="0"/>
            </a:p>
          </p:txBody>
        </p:sp>
      </p:grpSp>
      <p:grpSp>
        <p:nvGrpSpPr>
          <p:cNvPr id="8" name="図形グループ 7"/>
          <p:cNvGrpSpPr/>
          <p:nvPr/>
        </p:nvGrpSpPr>
        <p:grpSpPr>
          <a:xfrm>
            <a:off x="5881068" y="267310"/>
            <a:ext cx="2184022" cy="2163857"/>
            <a:chOff x="3306076" y="674171"/>
            <a:chExt cx="2432172" cy="2275289"/>
          </a:xfrm>
        </p:grpSpPr>
        <p:sp>
          <p:nvSpPr>
            <p:cNvPr id="9" name="円/楕円 8"/>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10"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5400" dirty="0" smtClean="0"/>
                <a:t>環境</a:t>
              </a:r>
              <a:endParaRPr kumimoji="1" lang="ja-JP" altLang="en-US" sz="5400" kern="1200" dirty="0"/>
            </a:p>
          </p:txBody>
        </p:sp>
      </p:grpSp>
      <p:pic>
        <p:nvPicPr>
          <p:cNvPr id="12" name="図 11"/>
          <p:cNvPicPr>
            <a:picLocks noChangeAspect="1"/>
          </p:cNvPicPr>
          <p:nvPr/>
        </p:nvPicPr>
        <p:blipFill>
          <a:blip r:embed="rId3"/>
          <a:stretch>
            <a:fillRect/>
          </a:stretch>
        </p:blipFill>
        <p:spPr>
          <a:xfrm>
            <a:off x="9819876" y="844983"/>
            <a:ext cx="2103374" cy="2146300"/>
          </a:xfrm>
          <a:prstGeom prst="rect">
            <a:avLst/>
          </a:prstGeom>
        </p:spPr>
      </p:pic>
      <p:pic>
        <p:nvPicPr>
          <p:cNvPr id="13" name="図 12"/>
          <p:cNvPicPr>
            <a:picLocks noChangeAspect="1"/>
          </p:cNvPicPr>
          <p:nvPr/>
        </p:nvPicPr>
        <p:blipFill>
          <a:blip r:embed="rId4"/>
          <a:stretch>
            <a:fillRect/>
          </a:stretch>
        </p:blipFill>
        <p:spPr>
          <a:xfrm>
            <a:off x="459088" y="2396540"/>
            <a:ext cx="1333500" cy="1677358"/>
          </a:xfrm>
          <a:prstGeom prst="rect">
            <a:avLst/>
          </a:prstGeom>
        </p:spPr>
      </p:pic>
      <p:pic>
        <p:nvPicPr>
          <p:cNvPr id="14" name="図 13"/>
          <p:cNvPicPr>
            <a:picLocks noChangeAspect="1"/>
          </p:cNvPicPr>
          <p:nvPr/>
        </p:nvPicPr>
        <p:blipFill>
          <a:blip r:embed="rId5"/>
          <a:stretch>
            <a:fillRect/>
          </a:stretch>
        </p:blipFill>
        <p:spPr>
          <a:xfrm>
            <a:off x="3108562" y="2431167"/>
            <a:ext cx="1336236" cy="1680799"/>
          </a:xfrm>
          <a:prstGeom prst="rect">
            <a:avLst/>
          </a:prstGeom>
        </p:spPr>
      </p:pic>
      <p:pic>
        <p:nvPicPr>
          <p:cNvPr id="15" name="図 14"/>
          <p:cNvPicPr>
            <a:picLocks noChangeAspect="1"/>
          </p:cNvPicPr>
          <p:nvPr/>
        </p:nvPicPr>
        <p:blipFill>
          <a:blip r:embed="rId6">
            <a:extLst>
              <a:ext uri="{BEBA8EAE-BF5A-486C-A8C5-ECC9F3942E4B}">
                <a14:imgProps xmlns:a14="http://schemas.microsoft.com/office/drawing/2010/main">
                  <a14:imgLayer r:embed="rId7">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Lst>
          </a:blip>
          <a:stretch>
            <a:fillRect/>
          </a:stretch>
        </p:blipFill>
        <p:spPr>
          <a:xfrm>
            <a:off x="5601078" y="2361888"/>
            <a:ext cx="2876372" cy="2078887"/>
          </a:xfrm>
          <a:prstGeom prst="rect">
            <a:avLst/>
          </a:prstGeom>
        </p:spPr>
      </p:pic>
      <p:sp>
        <p:nvSpPr>
          <p:cNvPr id="44" name="正方形/長方形 43"/>
          <p:cNvSpPr/>
          <p:nvPr/>
        </p:nvSpPr>
        <p:spPr>
          <a:xfrm>
            <a:off x="1831916" y="3102248"/>
            <a:ext cx="1336236" cy="685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en-US" altLang="ja-JP" sz="4000" dirty="0" smtClean="0"/>
              <a:t>SNS</a:t>
            </a:r>
            <a:endParaRPr kumimoji="1" lang="ja-JP" altLang="en-US" sz="4000" dirty="0"/>
          </a:p>
        </p:txBody>
      </p:sp>
      <p:sp>
        <p:nvSpPr>
          <p:cNvPr id="45" name="正方形/長方形 44"/>
          <p:cNvSpPr/>
          <p:nvPr/>
        </p:nvSpPr>
        <p:spPr>
          <a:xfrm>
            <a:off x="4344302" y="3102248"/>
            <a:ext cx="1336236" cy="685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ja-JP" sz="4000" dirty="0"/>
              <a:t>SNS</a:t>
            </a:r>
            <a:endParaRPr lang="ja-JP" altLang="en-US" sz="4000" dirty="0"/>
          </a:p>
        </p:txBody>
      </p:sp>
      <p:sp>
        <p:nvSpPr>
          <p:cNvPr id="57" name="テキスト ボックス 56"/>
          <p:cNvSpPr txBox="1"/>
          <p:nvPr/>
        </p:nvSpPr>
        <p:spPr>
          <a:xfrm>
            <a:off x="1706996" y="2466539"/>
            <a:ext cx="1547118" cy="369332"/>
          </a:xfrm>
          <a:prstGeom prst="rect">
            <a:avLst/>
          </a:prstGeom>
          <a:noFill/>
        </p:spPr>
        <p:txBody>
          <a:bodyPr wrap="none" rtlCol="0">
            <a:spAutoFit/>
          </a:bodyPr>
          <a:lstStyle/>
          <a:p>
            <a:r>
              <a:rPr kumimoji="1" lang="ja-JP" altLang="en-US" dirty="0" smtClean="0"/>
              <a:t>意欲的な市民</a:t>
            </a:r>
            <a:endParaRPr kumimoji="1" lang="ja-JP" altLang="en-US" dirty="0"/>
          </a:p>
        </p:txBody>
      </p:sp>
      <p:sp>
        <p:nvSpPr>
          <p:cNvPr id="58" name="テキスト ボックス 57"/>
          <p:cNvSpPr txBox="1"/>
          <p:nvPr/>
        </p:nvSpPr>
        <p:spPr>
          <a:xfrm>
            <a:off x="6329837" y="2466539"/>
            <a:ext cx="1275710" cy="369332"/>
          </a:xfrm>
          <a:prstGeom prst="rect">
            <a:avLst/>
          </a:prstGeom>
          <a:noFill/>
        </p:spPr>
        <p:txBody>
          <a:bodyPr wrap="none" rtlCol="0">
            <a:spAutoFit/>
          </a:bodyPr>
          <a:lstStyle/>
          <a:p>
            <a:r>
              <a:rPr kumimoji="1" lang="ja-JP" altLang="en-US" dirty="0" smtClean="0"/>
              <a:t>整った環境</a:t>
            </a:r>
            <a:endParaRPr kumimoji="1" lang="ja-JP" altLang="en-US" dirty="0"/>
          </a:p>
        </p:txBody>
      </p:sp>
      <p:sp>
        <p:nvSpPr>
          <p:cNvPr id="59" name="正方形/長方形 58"/>
          <p:cNvSpPr/>
          <p:nvPr/>
        </p:nvSpPr>
        <p:spPr>
          <a:xfrm>
            <a:off x="1650748" y="5245100"/>
            <a:ext cx="3950330" cy="83820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4400" dirty="0">
                <a:solidFill>
                  <a:srgbClr val="F79646"/>
                </a:solidFill>
              </a:rPr>
              <a:t>　</a:t>
            </a:r>
            <a:r>
              <a:rPr kumimoji="1" lang="ja-JP" altLang="en-US" sz="3200" dirty="0" smtClean="0">
                <a:solidFill>
                  <a:schemeClr val="tx1"/>
                </a:solidFill>
              </a:rPr>
              <a:t>で</a:t>
            </a:r>
            <a:r>
              <a:rPr kumimoji="1" lang="ja-JP" altLang="en-US" sz="3600" dirty="0" smtClean="0">
                <a:solidFill>
                  <a:srgbClr val="F79646"/>
                </a:solidFill>
              </a:rPr>
              <a:t>人</a:t>
            </a:r>
            <a:r>
              <a:rPr kumimoji="1" lang="ja-JP" altLang="en-US" sz="3200" dirty="0" smtClean="0"/>
              <a:t>と</a:t>
            </a:r>
            <a:r>
              <a:rPr kumimoji="1" lang="ja-JP" altLang="en-US" sz="3600" dirty="0" smtClean="0">
                <a:solidFill>
                  <a:srgbClr val="F79646"/>
                </a:solidFill>
              </a:rPr>
              <a:t>人</a:t>
            </a:r>
            <a:endParaRPr kumimoji="1" lang="en-US" altLang="ja-JP" sz="3600" dirty="0" smtClean="0">
              <a:solidFill>
                <a:srgbClr val="F79646"/>
              </a:solidFill>
            </a:endParaRPr>
          </a:p>
          <a:p>
            <a:pPr algn="ctr"/>
            <a:r>
              <a:rPr lang="ja-JP" altLang="ja-JP" sz="3200" dirty="0"/>
              <a:t>　</a:t>
            </a:r>
            <a:r>
              <a:rPr lang="ja-JP" altLang="en-US" sz="3200" dirty="0" smtClean="0"/>
              <a:t>　　　　　</a:t>
            </a:r>
            <a:r>
              <a:rPr lang="ja-JP" altLang="en-US" sz="3600" dirty="0" smtClean="0">
                <a:solidFill>
                  <a:schemeClr val="accent6"/>
                </a:solidFill>
              </a:rPr>
              <a:t>人</a:t>
            </a:r>
            <a:r>
              <a:rPr lang="ja-JP" altLang="en-US" sz="3200" dirty="0" smtClean="0"/>
              <a:t>と</a:t>
            </a:r>
            <a:r>
              <a:rPr lang="ja-JP" altLang="en-US" sz="3600" dirty="0" smtClean="0">
                <a:solidFill>
                  <a:schemeClr val="accent3"/>
                </a:solidFill>
              </a:rPr>
              <a:t>環境</a:t>
            </a:r>
            <a:r>
              <a:rPr lang="ja-JP" altLang="en-US" sz="3200" dirty="0" smtClean="0"/>
              <a:t>を</a:t>
            </a:r>
            <a:endParaRPr kumimoji="1" lang="ja-JP" altLang="en-US" sz="3200" dirty="0"/>
          </a:p>
        </p:txBody>
      </p:sp>
      <p:grpSp>
        <p:nvGrpSpPr>
          <p:cNvPr id="49" name="図形グループ 48"/>
          <p:cNvGrpSpPr/>
          <p:nvPr/>
        </p:nvGrpSpPr>
        <p:grpSpPr>
          <a:xfrm>
            <a:off x="5881068" y="4418552"/>
            <a:ext cx="2335832" cy="2261881"/>
            <a:chOff x="3306076" y="674171"/>
            <a:chExt cx="2432172" cy="2275289"/>
          </a:xfrm>
        </p:grpSpPr>
        <p:sp>
          <p:nvSpPr>
            <p:cNvPr id="50" name="円/楕円 49"/>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51"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400" dirty="0" smtClean="0"/>
                <a:t>つなぐ</a:t>
              </a:r>
              <a:endParaRPr kumimoji="1" lang="ja-JP" altLang="en-US" sz="4400" kern="1200" dirty="0"/>
            </a:p>
          </p:txBody>
        </p:sp>
      </p:grpSp>
      <p:pic>
        <p:nvPicPr>
          <p:cNvPr id="2" name="図 1"/>
          <p:cNvPicPr>
            <a:picLocks noChangeAspect="1"/>
          </p:cNvPicPr>
          <p:nvPr/>
        </p:nvPicPr>
        <p:blipFill>
          <a:blip r:embed="rId8"/>
          <a:stretch>
            <a:fillRect/>
          </a:stretch>
        </p:blipFill>
        <p:spPr>
          <a:xfrm>
            <a:off x="836929" y="5048133"/>
            <a:ext cx="1740133" cy="1740133"/>
          </a:xfrm>
          <a:prstGeom prst="rect">
            <a:avLst/>
          </a:prstGeom>
        </p:spPr>
      </p:pic>
      <p:sp>
        <p:nvSpPr>
          <p:cNvPr id="29" name="正方形/長方形 28"/>
          <p:cNvSpPr/>
          <p:nvPr/>
        </p:nvSpPr>
        <p:spPr>
          <a:xfrm>
            <a:off x="1011325" y="4298677"/>
            <a:ext cx="4961061" cy="68580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r>
              <a:rPr kumimoji="1" lang="en-US" altLang="ja-JP" sz="6000" b="1" dirty="0" smtClean="0">
                <a:solidFill>
                  <a:schemeClr val="accent5"/>
                </a:solidFill>
              </a:rPr>
              <a:t>SNS</a:t>
            </a:r>
            <a:r>
              <a:rPr lang="en-US" altLang="ja-JP" sz="2000" b="1" dirty="0" smtClean="0">
                <a:solidFill>
                  <a:schemeClr val="accent5"/>
                </a:solidFill>
              </a:rPr>
              <a:t>(S</a:t>
            </a:r>
            <a:r>
              <a:rPr kumimoji="1" lang="en-US" altLang="ja-JP" sz="2000" b="1" dirty="0" smtClean="0">
                <a:solidFill>
                  <a:schemeClr val="accent5"/>
                </a:solidFill>
              </a:rPr>
              <a:t>ocial Network Service)</a:t>
            </a:r>
            <a:endParaRPr kumimoji="1" lang="ja-JP" altLang="en-US" sz="2000" b="1" dirty="0">
              <a:solidFill>
                <a:schemeClr val="accent5"/>
              </a:solidFill>
            </a:endParaRPr>
          </a:p>
        </p:txBody>
      </p:sp>
    </p:spTree>
    <p:extLst>
      <p:ext uri="{BB962C8B-B14F-4D97-AF65-F5344CB8AC3E}">
        <p14:creationId xmlns:p14="http://schemas.microsoft.com/office/powerpoint/2010/main" val="7095925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39780" y="2974961"/>
            <a:ext cx="7669062" cy="646331"/>
          </a:xfrm>
          <a:prstGeom prst="rect">
            <a:avLst/>
          </a:prstGeom>
          <a:noFill/>
        </p:spPr>
        <p:txBody>
          <a:bodyPr wrap="square" rtlCol="0">
            <a:spAutoFit/>
          </a:bodyPr>
          <a:lstStyle/>
          <a:p>
            <a:pPr algn="ctr"/>
            <a:r>
              <a:rPr lang="ja-JP" altLang="en-US" sz="3600" dirty="0" smtClean="0">
                <a:latin typeface="HGP明朝E"/>
                <a:ea typeface="HGP明朝E"/>
                <a:cs typeface="HGP明朝E"/>
              </a:rPr>
              <a:t>あなたは土浦のこと、</a:t>
            </a:r>
            <a:r>
              <a:rPr lang="ja-JP" altLang="en-US" sz="3600" dirty="0" smtClean="0">
                <a:solidFill>
                  <a:srgbClr val="F47B98"/>
                </a:solidFill>
                <a:latin typeface="HGP明朝E"/>
                <a:ea typeface="HGP明朝E"/>
                <a:cs typeface="HGP明朝E"/>
              </a:rPr>
              <a:t>好き</a:t>
            </a:r>
            <a:r>
              <a:rPr lang="ja-JP" altLang="en-US" sz="3600" dirty="0" smtClean="0">
                <a:latin typeface="HGP明朝E"/>
                <a:ea typeface="HGP明朝E"/>
                <a:cs typeface="HGP明朝E"/>
              </a:rPr>
              <a:t>ですか？</a:t>
            </a:r>
            <a:endParaRPr lang="en-US" sz="3600" dirty="0">
              <a:latin typeface="HGP明朝E"/>
              <a:ea typeface="HGP明朝E"/>
              <a:cs typeface="HGP明朝E"/>
            </a:endParaRPr>
          </a:p>
        </p:txBody>
      </p:sp>
      <p:sp>
        <p:nvSpPr>
          <p:cNvPr id="2" name="テキスト ボックス 1"/>
          <p:cNvSpPr txBox="1"/>
          <p:nvPr/>
        </p:nvSpPr>
        <p:spPr>
          <a:xfrm>
            <a:off x="472287" y="3106896"/>
            <a:ext cx="184666" cy="369332"/>
          </a:xfrm>
          <a:prstGeom prst="rect">
            <a:avLst/>
          </a:prstGeom>
          <a:noFill/>
        </p:spPr>
        <p:txBody>
          <a:bodyPr wrap="none" rtlCol="0">
            <a:spAutoFit/>
          </a:bodyPr>
          <a:lstStyle/>
          <a:p>
            <a:endParaRPr kumimoji="1" lang="ja-JP" altLang="en-US" dirty="0"/>
          </a:p>
        </p:txBody>
      </p:sp>
    </p:spTree>
    <p:extLst>
      <p:ext uri="{BB962C8B-B14F-4D97-AF65-F5344CB8AC3E}">
        <p14:creationId xmlns:p14="http://schemas.microsoft.com/office/powerpoint/2010/main" val="13587583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9"/>
          <p:cNvSpPr/>
          <p:nvPr/>
        </p:nvSpPr>
        <p:spPr>
          <a:xfrm>
            <a:off x="0" y="5600700"/>
            <a:ext cx="9144000" cy="1300394"/>
          </a:xfrm>
          <a:prstGeom prst="rect">
            <a:avLst/>
          </a:prstGeom>
          <a:solidFill>
            <a:schemeClr val="accent2">
              <a:lumMod val="20000"/>
              <a:lumOff val="80000"/>
            </a:schemeClr>
          </a:solidFill>
          <a:ln>
            <a:solidFill>
              <a:schemeClr val="accent2">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どういう</a:t>
            </a:r>
            <a:r>
              <a:rPr lang="ja-JP" altLang="en-US" sz="3200" dirty="0" smtClean="0">
                <a:solidFill>
                  <a:srgbClr val="FF0000"/>
                </a:solidFill>
              </a:rPr>
              <a:t>地域活動</a:t>
            </a:r>
            <a:r>
              <a:rPr lang="ja-JP" altLang="en-US" sz="2400" dirty="0" smtClean="0">
                <a:solidFill>
                  <a:schemeClr val="tx1"/>
                </a:solidFill>
              </a:rPr>
              <a:t>に支えられているかを</a:t>
            </a:r>
            <a:r>
              <a:rPr lang="ja-JP" altLang="en-US" sz="3200" dirty="0" smtClean="0">
                <a:solidFill>
                  <a:srgbClr val="FF0000"/>
                </a:solidFill>
              </a:rPr>
              <a:t>知ること</a:t>
            </a:r>
            <a:r>
              <a:rPr lang="ja-JP" altLang="en-US" sz="2400" dirty="0" smtClean="0">
                <a:solidFill>
                  <a:schemeClr val="tx1"/>
                </a:solidFill>
              </a:rPr>
              <a:t>は</a:t>
            </a:r>
            <a:endParaRPr lang="en-US" altLang="ja-JP" sz="2400" dirty="0" smtClean="0">
              <a:solidFill>
                <a:schemeClr val="tx1"/>
              </a:solidFill>
            </a:endParaRPr>
          </a:p>
          <a:p>
            <a:pPr algn="ctr"/>
            <a:r>
              <a:rPr lang="ja-JP" altLang="en-US" sz="2400" dirty="0" smtClean="0">
                <a:solidFill>
                  <a:schemeClr val="tx1"/>
                </a:solidFill>
              </a:rPr>
              <a:t>受益者の地域活動への</a:t>
            </a:r>
            <a:r>
              <a:rPr lang="ja-JP" altLang="en-US" sz="3200" dirty="0" smtClean="0">
                <a:solidFill>
                  <a:srgbClr val="FF0000"/>
                </a:solidFill>
              </a:rPr>
              <a:t>関心を引くきっかけ</a:t>
            </a:r>
            <a:r>
              <a:rPr lang="ja-JP" altLang="en-US" sz="2400" dirty="0" smtClean="0">
                <a:solidFill>
                  <a:schemeClr val="tx1"/>
                </a:solidFill>
              </a:rPr>
              <a:t>になる</a:t>
            </a:r>
            <a:endParaRPr lang="ja-JP" altLang="en-US" sz="2400" dirty="0">
              <a:solidFill>
                <a:schemeClr val="tx1"/>
              </a:solidFill>
            </a:endParaRPr>
          </a:p>
        </p:txBody>
      </p:sp>
      <p:pic>
        <p:nvPicPr>
          <p:cNvPr id="20" name="図 19"/>
          <p:cNvPicPr>
            <a:picLocks noChangeAspect="1"/>
          </p:cNvPicPr>
          <p:nvPr/>
        </p:nvPicPr>
        <p:blipFill rotWithShape="1">
          <a:blip r:embed="rId3"/>
          <a:srcRect l="38636" t="10329" r="6168" b="28342"/>
          <a:stretch/>
        </p:blipFill>
        <p:spPr>
          <a:xfrm>
            <a:off x="2913040" y="2034738"/>
            <a:ext cx="3060722" cy="3654862"/>
          </a:xfrm>
          <a:prstGeom prst="rect">
            <a:avLst/>
          </a:prstGeom>
        </p:spPr>
      </p:pic>
      <p:sp>
        <p:nvSpPr>
          <p:cNvPr id="21" name="テキスト ボックス 20"/>
          <p:cNvSpPr txBox="1"/>
          <p:nvPr/>
        </p:nvSpPr>
        <p:spPr>
          <a:xfrm>
            <a:off x="0" y="1280213"/>
            <a:ext cx="9144000" cy="892552"/>
          </a:xfrm>
          <a:prstGeom prst="rect">
            <a:avLst/>
          </a:prstGeom>
          <a:solidFill>
            <a:schemeClr val="accent2">
              <a:lumMod val="20000"/>
              <a:lumOff val="80000"/>
            </a:schemeClr>
          </a:solidFill>
        </p:spPr>
        <p:txBody>
          <a:bodyPr wrap="square" rtlCol="0">
            <a:spAutoFit/>
          </a:bodyPr>
          <a:lstStyle/>
          <a:p>
            <a:r>
              <a:rPr kumimoji="1" lang="ja-JP" altLang="en-US" sz="2800" b="1" dirty="0" smtClean="0"/>
              <a:t>地域貢献活動の</a:t>
            </a:r>
            <a:r>
              <a:rPr kumimoji="1" lang="ja-JP" altLang="en-US" sz="2800" b="1" dirty="0" smtClean="0">
                <a:solidFill>
                  <a:srgbClr val="FF0000"/>
                </a:solidFill>
              </a:rPr>
              <a:t>情報</a:t>
            </a:r>
            <a:r>
              <a:rPr kumimoji="1" lang="ja-JP" altLang="en-US" sz="2800" b="1" dirty="0" smtClean="0">
                <a:solidFill>
                  <a:srgbClr val="FF0000"/>
                </a:solidFill>
              </a:rPr>
              <a:t>配信</a:t>
            </a:r>
            <a:r>
              <a:rPr lang="ja-JP" altLang="en-US" sz="2800" b="1" dirty="0" smtClean="0"/>
              <a:t>によって</a:t>
            </a:r>
            <a:endParaRPr kumimoji="1" lang="en-US" altLang="ja-JP" sz="2800" b="1" dirty="0" smtClean="0"/>
          </a:p>
          <a:p>
            <a:r>
              <a:rPr kumimoji="1" lang="ja-JP" altLang="en-US" sz="2400" dirty="0" smtClean="0"/>
              <a:t>地域への愛着、地域貢献への</a:t>
            </a:r>
            <a:r>
              <a:rPr kumimoji="1" lang="ja-JP" altLang="en-US" sz="2400" dirty="0" smtClean="0">
                <a:solidFill>
                  <a:srgbClr val="FF0000"/>
                </a:solidFill>
              </a:rPr>
              <a:t>意識は変化</a:t>
            </a:r>
            <a:r>
              <a:rPr kumimoji="1" lang="ja-JP" altLang="en-US" sz="2400" dirty="0" smtClean="0"/>
              <a:t>するか</a:t>
            </a:r>
            <a:endParaRPr kumimoji="1" lang="ja-JP" altLang="en-US" sz="2400" dirty="0"/>
          </a:p>
        </p:txBody>
      </p:sp>
      <p:sp>
        <p:nvSpPr>
          <p:cNvPr id="22" name="線吹き出し 2 (枠付き) 21"/>
          <p:cNvSpPr/>
          <p:nvPr/>
        </p:nvSpPr>
        <p:spPr>
          <a:xfrm>
            <a:off x="6338368" y="2218896"/>
            <a:ext cx="2413000" cy="971766"/>
          </a:xfrm>
          <a:prstGeom prst="borderCallout2">
            <a:avLst>
              <a:gd name="adj1" fmla="val 17929"/>
              <a:gd name="adj2" fmla="val 1668"/>
              <a:gd name="adj3" fmla="val 18750"/>
              <a:gd name="adj4" fmla="val -16667"/>
              <a:gd name="adj5" fmla="val 109084"/>
              <a:gd name="adj6" fmla="val -38048"/>
            </a:avLst>
          </a:prstGeom>
          <a:solidFill>
            <a:srgbClr val="C0504D"/>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地域貢献活動の情報を配信するサービス</a:t>
            </a:r>
            <a:endParaRPr kumimoji="1" lang="ja-JP" altLang="en-US" dirty="0"/>
          </a:p>
        </p:txBody>
      </p:sp>
      <p:sp>
        <p:nvSpPr>
          <p:cNvPr id="23" name="線吹き出し 1 (枠付き) 22"/>
          <p:cNvSpPr/>
          <p:nvPr/>
        </p:nvSpPr>
        <p:spPr>
          <a:xfrm>
            <a:off x="107596" y="2704779"/>
            <a:ext cx="2303440" cy="641023"/>
          </a:xfrm>
          <a:prstGeom prst="borderCallout1">
            <a:avLst>
              <a:gd name="adj1" fmla="val 40289"/>
              <a:gd name="adj2" fmla="val 99619"/>
              <a:gd name="adj3" fmla="val -5894"/>
              <a:gd name="adj4" fmla="val 121705"/>
            </a:avLst>
          </a:prstGeom>
          <a:solidFill>
            <a:schemeClr val="accent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地域貢献活動の</a:t>
            </a:r>
            <a:endParaRPr kumimoji="1" lang="en-US" altLang="ja-JP" dirty="0" smtClean="0"/>
          </a:p>
          <a:p>
            <a:pPr algn="ctr"/>
            <a:r>
              <a:rPr kumimoji="1" lang="ja-JP" altLang="en-US" dirty="0" smtClean="0"/>
              <a:t>影響を受ける人</a:t>
            </a:r>
            <a:endParaRPr kumimoji="1" lang="ja-JP" altLang="en-US" dirty="0"/>
          </a:p>
        </p:txBody>
      </p:sp>
      <p:sp>
        <p:nvSpPr>
          <p:cNvPr id="25" name="線吹き出し 1 (枠付き) 24"/>
          <p:cNvSpPr/>
          <p:nvPr/>
        </p:nvSpPr>
        <p:spPr>
          <a:xfrm>
            <a:off x="107596" y="4218456"/>
            <a:ext cx="2303440" cy="641023"/>
          </a:xfrm>
          <a:prstGeom prst="borderCallout1">
            <a:avLst>
              <a:gd name="adj1" fmla="val 40289"/>
              <a:gd name="adj2" fmla="val 99619"/>
              <a:gd name="adj3" fmla="val 124330"/>
              <a:gd name="adj4" fmla="val 124019"/>
            </a:avLst>
          </a:prstGeom>
          <a:solidFill>
            <a:srgbClr val="C0504D"/>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地域貢献活動を</a:t>
            </a:r>
            <a:endParaRPr kumimoji="1" lang="en-US" altLang="ja-JP" dirty="0" smtClean="0"/>
          </a:p>
          <a:p>
            <a:pPr algn="ctr"/>
            <a:r>
              <a:rPr kumimoji="1" lang="ja-JP" altLang="en-US" dirty="0" smtClean="0"/>
              <a:t>行う人</a:t>
            </a:r>
            <a:endParaRPr kumimoji="1" lang="en-US" altLang="ja-JP" dirty="0" smtClean="0"/>
          </a:p>
        </p:txBody>
      </p:sp>
      <p:grpSp>
        <p:nvGrpSpPr>
          <p:cNvPr id="27" name="図形グループ 26"/>
          <p:cNvGrpSpPr/>
          <p:nvPr/>
        </p:nvGrpSpPr>
        <p:grpSpPr>
          <a:xfrm>
            <a:off x="107596" y="-81071"/>
            <a:ext cx="12231918" cy="1469647"/>
            <a:chOff x="107596" y="-81071"/>
            <a:chExt cx="12231918" cy="1469647"/>
          </a:xfrm>
        </p:grpSpPr>
        <p:pic>
          <p:nvPicPr>
            <p:cNvPr id="28" name="図 27"/>
            <p:cNvPicPr>
              <a:picLocks noChangeAspect="1"/>
            </p:cNvPicPr>
            <p:nvPr/>
          </p:nvPicPr>
          <p:blipFill>
            <a:blip r:embed="rId4">
              <a:lum bright="70000" contrast="-70000"/>
            </a:blip>
            <a:stretch>
              <a:fillRect/>
            </a:stretch>
          </p:blipFill>
          <p:spPr>
            <a:xfrm>
              <a:off x="4717127" y="0"/>
              <a:ext cx="1074051" cy="1246985"/>
            </a:xfrm>
            <a:prstGeom prst="rect">
              <a:avLst/>
            </a:prstGeom>
            <a:effectLst/>
          </p:spPr>
        </p:pic>
        <p:pic>
          <p:nvPicPr>
            <p:cNvPr id="29" name="図 28"/>
            <p:cNvPicPr>
              <a:picLocks noChangeAspect="1"/>
            </p:cNvPicPr>
            <p:nvPr/>
          </p:nvPicPr>
          <p:blipFill>
            <a:blip r:embed="rId4">
              <a:lum bright="70000" contrast="-70000"/>
            </a:blip>
            <a:stretch>
              <a:fillRect/>
            </a:stretch>
          </p:blipFill>
          <p:spPr>
            <a:xfrm>
              <a:off x="3643076" y="0"/>
              <a:ext cx="1074051" cy="1246985"/>
            </a:xfrm>
            <a:prstGeom prst="rect">
              <a:avLst/>
            </a:prstGeom>
            <a:effectLst/>
          </p:spPr>
        </p:pic>
        <p:pic>
          <p:nvPicPr>
            <p:cNvPr id="31" name="図 30"/>
            <p:cNvPicPr>
              <a:picLocks noChangeAspect="1"/>
            </p:cNvPicPr>
            <p:nvPr/>
          </p:nvPicPr>
          <p:blipFill>
            <a:blip r:embed="rId4">
              <a:lum bright="70000" contrast="-70000"/>
            </a:blip>
            <a:stretch>
              <a:fillRect/>
            </a:stretch>
          </p:blipFill>
          <p:spPr>
            <a:xfrm>
              <a:off x="2569025" y="0"/>
              <a:ext cx="1074051" cy="1246985"/>
            </a:xfrm>
            <a:prstGeom prst="rect">
              <a:avLst/>
            </a:prstGeom>
            <a:effectLst/>
          </p:spPr>
        </p:pic>
        <p:pic>
          <p:nvPicPr>
            <p:cNvPr id="32" name="図 31"/>
            <p:cNvPicPr>
              <a:picLocks noChangeAspect="1"/>
            </p:cNvPicPr>
            <p:nvPr/>
          </p:nvPicPr>
          <p:blipFill rotWithShape="1">
            <a:blip r:embed="rId5">
              <a:extLst>
                <a:ext uri="{BEBA8EAE-BF5A-486C-A8C5-ECC9F3942E4B}">
                  <a14:imgProps xmlns:a14="http://schemas.microsoft.com/office/drawing/2010/main">
                    <a14:imgLayer r:embed="rId6">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33" name="テキスト ボックス 3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5" name="図形グループ 34"/>
            <p:cNvGrpSpPr/>
            <p:nvPr/>
          </p:nvGrpSpPr>
          <p:grpSpPr>
            <a:xfrm>
              <a:off x="215192" y="0"/>
              <a:ext cx="2341441" cy="1246985"/>
              <a:chOff x="215192" y="1199258"/>
              <a:chExt cx="2341441" cy="1246985"/>
            </a:xfrm>
          </p:grpSpPr>
          <p:pic>
            <p:nvPicPr>
              <p:cNvPr id="41" name="図 40"/>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42" name="図 41" descr="8682.jpg"/>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36" name="テキスト ボックス 3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7" name="テキスト ボックス 3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8" name="テキスト ボックス 3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9" name="テキスト ボックス 3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40" name="テキスト ボックス 3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grpSp>
      <p:sp>
        <p:nvSpPr>
          <p:cNvPr id="4" name="下矢印 3"/>
          <p:cNvSpPr/>
          <p:nvPr/>
        </p:nvSpPr>
        <p:spPr>
          <a:xfrm>
            <a:off x="5724157" y="3485636"/>
            <a:ext cx="2024018" cy="1141150"/>
          </a:xfrm>
          <a:prstGeom prst="downArrow">
            <a:avLst>
              <a:gd name="adj1" fmla="val 56787"/>
              <a:gd name="adj2" fmla="val 50000"/>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chemeClr val="tx1"/>
                </a:solidFill>
              </a:rPr>
              <a:t>貢献者の</a:t>
            </a:r>
            <a:endParaRPr kumimoji="1" lang="en-US" altLang="ja-JP" dirty="0" smtClean="0">
              <a:solidFill>
                <a:schemeClr val="tx1"/>
              </a:solidFill>
            </a:endParaRPr>
          </a:p>
          <a:p>
            <a:pPr algn="ctr"/>
            <a:r>
              <a:rPr kumimoji="1" lang="ja-JP" altLang="en-US" dirty="0" smtClean="0">
                <a:solidFill>
                  <a:schemeClr val="tx1"/>
                </a:solidFill>
              </a:rPr>
              <a:t>地域への</a:t>
            </a:r>
            <a:endParaRPr kumimoji="1" lang="ja-JP" altLang="en-US" dirty="0">
              <a:solidFill>
                <a:schemeClr val="tx1"/>
              </a:solidFill>
            </a:endParaRPr>
          </a:p>
        </p:txBody>
      </p:sp>
      <p:sp>
        <p:nvSpPr>
          <p:cNvPr id="43" name="下矢印 42"/>
          <p:cNvSpPr/>
          <p:nvPr/>
        </p:nvSpPr>
        <p:spPr>
          <a:xfrm>
            <a:off x="7119982" y="4210739"/>
            <a:ext cx="2024018" cy="1141150"/>
          </a:xfrm>
          <a:prstGeom prst="downArrow">
            <a:avLst>
              <a:gd name="adj1" fmla="val 56787"/>
              <a:gd name="adj2" fmla="val 50000"/>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chemeClr val="tx1"/>
                </a:solidFill>
              </a:rPr>
              <a:t>地域活動</a:t>
            </a:r>
            <a:endParaRPr kumimoji="1" lang="en-US" altLang="ja-JP" dirty="0" smtClean="0">
              <a:solidFill>
                <a:schemeClr val="tx1"/>
              </a:solidFill>
            </a:endParaRPr>
          </a:p>
          <a:p>
            <a:pPr algn="ctr"/>
            <a:r>
              <a:rPr lang="ja-JP" altLang="en-US" dirty="0" smtClean="0">
                <a:solidFill>
                  <a:schemeClr val="tx1"/>
                </a:solidFill>
              </a:rPr>
              <a:t>に対する</a:t>
            </a:r>
            <a:endParaRPr kumimoji="1" lang="ja-JP" altLang="en-US" dirty="0">
              <a:solidFill>
                <a:schemeClr val="tx1"/>
              </a:solidFill>
            </a:endParaRPr>
          </a:p>
        </p:txBody>
      </p:sp>
      <p:sp>
        <p:nvSpPr>
          <p:cNvPr id="3" name="円/楕円 2"/>
          <p:cNvSpPr/>
          <p:nvPr/>
        </p:nvSpPr>
        <p:spPr>
          <a:xfrm>
            <a:off x="6276727" y="4210739"/>
            <a:ext cx="929363" cy="676258"/>
          </a:xfrm>
          <a:prstGeom prst="ellipse">
            <a:avLst/>
          </a:prstGeom>
          <a:solidFill>
            <a:srgbClr val="F47B9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愛着</a:t>
            </a:r>
            <a:endParaRPr kumimoji="1" lang="en-US" altLang="ja-JP" dirty="0" smtClean="0"/>
          </a:p>
          <a:p>
            <a:pPr algn="ctr"/>
            <a:r>
              <a:rPr kumimoji="1" lang="en-US" altLang="ja-JP" dirty="0" smtClean="0"/>
              <a:t>UP</a:t>
            </a:r>
            <a:endParaRPr kumimoji="1" lang="ja-JP" altLang="en-US" dirty="0"/>
          </a:p>
        </p:txBody>
      </p:sp>
      <p:sp>
        <p:nvSpPr>
          <p:cNvPr id="26" name="円/楕円 25"/>
          <p:cNvSpPr/>
          <p:nvPr/>
        </p:nvSpPr>
        <p:spPr>
          <a:xfrm>
            <a:off x="7671029" y="4940040"/>
            <a:ext cx="929363" cy="676258"/>
          </a:xfrm>
          <a:prstGeom prst="ellipse">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意欲</a:t>
            </a:r>
            <a:endParaRPr kumimoji="1" lang="en-US" altLang="ja-JP" dirty="0" smtClean="0"/>
          </a:p>
          <a:p>
            <a:pPr algn="ctr"/>
            <a:r>
              <a:rPr lang="en-US" altLang="ja-JP" dirty="0" smtClean="0"/>
              <a:t>UP</a:t>
            </a:r>
            <a:endParaRPr kumimoji="1" lang="ja-JP" altLang="en-US" dirty="0"/>
          </a:p>
        </p:txBody>
      </p:sp>
    </p:spTree>
    <p:extLst>
      <p:ext uri="{BB962C8B-B14F-4D97-AF65-F5344CB8AC3E}">
        <p14:creationId xmlns:p14="http://schemas.microsoft.com/office/powerpoint/2010/main" val="10581774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 grpId="0" animBg="1"/>
      <p:bldP spid="43" grpId="0" animBg="1"/>
      <p:bldP spid="3" grpId="0" animBg="1"/>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図形グループ 3"/>
          <p:cNvGrpSpPr/>
          <p:nvPr/>
        </p:nvGrpSpPr>
        <p:grpSpPr>
          <a:xfrm>
            <a:off x="107596" y="-81071"/>
            <a:ext cx="12231918" cy="1469647"/>
            <a:chOff x="107596" y="-81071"/>
            <a:chExt cx="12231918" cy="1469647"/>
          </a:xfrm>
        </p:grpSpPr>
        <p:pic>
          <p:nvPicPr>
            <p:cNvPr id="5" name="図 4"/>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6" name="図 5"/>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830997"/>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ヒアリング</a:t>
              </a:r>
              <a:endParaRPr lang="en-US" altLang="ja-JP" sz="2400" b="1"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調査</a:t>
              </a:r>
              <a:endParaRPr kumimoji="1" lang="en-US" altLang="ja-JP" sz="2400" b="1" kern="1200" dirty="0" smtClean="0">
                <a:latin typeface="ヒラギノ丸ゴ ProN W4"/>
                <a:ea typeface="ヒラギノ丸ゴ ProN W4"/>
                <a:cs typeface="ヒラギノ丸ゴ ProN W4"/>
              </a:endParaRPr>
            </a:p>
          </p:txBody>
        </p:sp>
      </p:grpSp>
      <p:sp>
        <p:nvSpPr>
          <p:cNvPr id="20" name="テキスト ボックス 19"/>
          <p:cNvSpPr txBox="1"/>
          <p:nvPr/>
        </p:nvSpPr>
        <p:spPr>
          <a:xfrm>
            <a:off x="3802061" y="2724758"/>
            <a:ext cx="5204609" cy="2954655"/>
          </a:xfrm>
          <a:prstGeom prst="rect">
            <a:avLst/>
          </a:prstGeom>
          <a:noFill/>
          <a:ln w="57150" cmpd="sng">
            <a:solidFill>
              <a:schemeClr val="accent2">
                <a:lumMod val="40000"/>
                <a:lumOff val="60000"/>
              </a:schemeClr>
            </a:solidFill>
          </a:ln>
        </p:spPr>
        <p:txBody>
          <a:bodyPr wrap="square" rtlCol="0">
            <a:spAutoFit/>
          </a:bodyPr>
          <a:lstStyle/>
          <a:p>
            <a:pPr marL="342900" indent="-342900">
              <a:lnSpc>
                <a:spcPct val="130000"/>
              </a:lnSpc>
              <a:buFont typeface="Arial"/>
              <a:buChar char="•"/>
            </a:pPr>
            <a:r>
              <a:rPr lang="en-US" altLang="ja-JP" sz="2400" dirty="0" smtClean="0"/>
              <a:t>SNS</a:t>
            </a:r>
            <a:r>
              <a:rPr lang="ja-JP" altLang="en-US" sz="2400" dirty="0" smtClean="0"/>
              <a:t>で</a:t>
            </a:r>
            <a:r>
              <a:rPr lang="ja-JP" altLang="en-US" sz="2800" dirty="0" smtClean="0">
                <a:solidFill>
                  <a:srgbClr val="FF0000"/>
                </a:solidFill>
              </a:rPr>
              <a:t>活動についての情報</a:t>
            </a:r>
            <a:endParaRPr lang="en-US" altLang="ja-JP" sz="2800" dirty="0" smtClean="0">
              <a:solidFill>
                <a:srgbClr val="FF0000"/>
              </a:solidFill>
            </a:endParaRPr>
          </a:p>
          <a:p>
            <a:pPr>
              <a:lnSpc>
                <a:spcPct val="130000"/>
              </a:lnSpc>
            </a:pPr>
            <a:r>
              <a:rPr lang="ja-JP" altLang="ja-JP" sz="2800" dirty="0">
                <a:solidFill>
                  <a:srgbClr val="FF0000"/>
                </a:solidFill>
              </a:rPr>
              <a:t>　</a:t>
            </a:r>
            <a:r>
              <a:rPr lang="ja-JP" altLang="en-US" sz="2800" dirty="0" smtClean="0">
                <a:solidFill>
                  <a:srgbClr val="FF0000"/>
                </a:solidFill>
              </a:rPr>
              <a:t>　</a:t>
            </a:r>
            <a:r>
              <a:rPr lang="ja-JP" altLang="en-US" sz="2400" dirty="0" smtClean="0"/>
              <a:t>を伝えている</a:t>
            </a:r>
            <a:endParaRPr lang="en-US" altLang="ja-JP" sz="2400" dirty="0"/>
          </a:p>
          <a:p>
            <a:pPr marL="342900" indent="-342900">
              <a:lnSpc>
                <a:spcPct val="130000"/>
              </a:lnSpc>
              <a:buFont typeface="Arial"/>
              <a:buChar char="•"/>
            </a:pPr>
            <a:r>
              <a:rPr lang="ja-JP" altLang="en-US" sz="2400" dirty="0" smtClean="0">
                <a:solidFill>
                  <a:srgbClr val="000000"/>
                </a:solidFill>
              </a:rPr>
              <a:t>いざというとき</a:t>
            </a:r>
            <a:r>
              <a:rPr lang="ja-JP" altLang="en-US" sz="2400" dirty="0" smtClean="0"/>
              <a:t>に</a:t>
            </a:r>
            <a:r>
              <a:rPr lang="ja-JP" altLang="en-US" sz="3200" dirty="0" smtClean="0">
                <a:solidFill>
                  <a:srgbClr val="FF0000"/>
                </a:solidFill>
              </a:rPr>
              <a:t>集まる</a:t>
            </a:r>
            <a:r>
              <a:rPr lang="ja-JP" altLang="en-US" sz="2400" dirty="0" smtClean="0"/>
              <a:t>ことが</a:t>
            </a:r>
            <a:endParaRPr lang="en-US" altLang="ja-JP" sz="2400" dirty="0" smtClean="0"/>
          </a:p>
          <a:p>
            <a:pPr>
              <a:lnSpc>
                <a:spcPct val="130000"/>
              </a:lnSpc>
            </a:pPr>
            <a:r>
              <a:rPr lang="ja-JP" altLang="ja-JP" sz="2400" dirty="0"/>
              <a:t>　</a:t>
            </a:r>
            <a:r>
              <a:rPr lang="ja-JP" altLang="en-US" sz="2400" dirty="0" smtClean="0"/>
              <a:t>　できるのは</a:t>
            </a:r>
            <a:r>
              <a:rPr lang="en-US" altLang="ja-JP" sz="3200" dirty="0" smtClean="0">
                <a:solidFill>
                  <a:srgbClr val="FF0000"/>
                </a:solidFill>
              </a:rPr>
              <a:t>SNS</a:t>
            </a:r>
            <a:r>
              <a:rPr lang="ja-JP" altLang="en-US" sz="2400" dirty="0" smtClean="0"/>
              <a:t>の力が大きい</a:t>
            </a:r>
            <a:endParaRPr lang="en-US" altLang="ja-JP" sz="2400" dirty="0"/>
          </a:p>
          <a:p>
            <a:pPr>
              <a:lnSpc>
                <a:spcPct val="130000"/>
              </a:lnSpc>
            </a:pPr>
            <a:r>
              <a:rPr lang="en-US" altLang="ja-JP" sz="2400" dirty="0" smtClean="0"/>
              <a:t>	</a:t>
            </a:r>
            <a:r>
              <a:rPr lang="ja-JP" altLang="en-US" dirty="0" smtClean="0"/>
              <a:t>（災害ボランティア活動など）</a:t>
            </a:r>
            <a:endParaRPr lang="en-US" altLang="ja-JP" dirty="0" smtClean="0"/>
          </a:p>
        </p:txBody>
      </p:sp>
      <p:sp>
        <p:nvSpPr>
          <p:cNvPr id="21" name="正方形/長方形 20"/>
          <p:cNvSpPr/>
          <p:nvPr/>
        </p:nvSpPr>
        <p:spPr>
          <a:xfrm>
            <a:off x="0" y="5683548"/>
            <a:ext cx="9144000" cy="1217546"/>
          </a:xfrm>
          <a:prstGeom prst="rect">
            <a:avLst/>
          </a:prstGeom>
          <a:solidFill>
            <a:srgbClr val="F2DC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人と人がつながることは必要不可欠だが、</a:t>
            </a:r>
            <a:endParaRPr lang="en-US" altLang="ja-JP" sz="3200" dirty="0" smtClean="0">
              <a:solidFill>
                <a:schemeClr val="tx1"/>
              </a:solidFill>
            </a:endParaRPr>
          </a:p>
          <a:p>
            <a:pPr algn="ctr"/>
            <a:r>
              <a:rPr lang="ja-JP" altLang="en-US" sz="4000" dirty="0" smtClean="0">
                <a:solidFill>
                  <a:srgbClr val="FF0000"/>
                </a:solidFill>
              </a:rPr>
              <a:t>どのようにつなげるかが大事</a:t>
            </a:r>
            <a:endParaRPr lang="ja-JP" altLang="en-US" sz="4000" dirty="0">
              <a:solidFill>
                <a:srgbClr val="FF0000"/>
              </a:solidFill>
            </a:endParaRPr>
          </a:p>
        </p:txBody>
      </p:sp>
      <p:pic>
        <p:nvPicPr>
          <p:cNvPr id="23" name="図 22" descr="P1110005-2.JPG"/>
          <p:cNvPicPr>
            <a:picLocks noChangeAspect="1"/>
          </p:cNvPicPr>
          <p:nvPr/>
        </p:nvPicPr>
        <p:blipFill>
          <a:blip r:embed="rId7">
            <a:alphaModFix amt="70000"/>
            <a:extLst>
              <a:ext uri="{28A0092B-C50C-407E-A947-70E740481C1C}">
                <a14:useLocalDpi xmlns:a14="http://schemas.microsoft.com/office/drawing/2010/main" val="0"/>
              </a:ext>
            </a:extLst>
          </a:blip>
          <a:stretch>
            <a:fillRect/>
          </a:stretch>
        </p:blipFill>
        <p:spPr>
          <a:xfrm>
            <a:off x="374151" y="1821895"/>
            <a:ext cx="3190589" cy="2392941"/>
          </a:xfrm>
          <a:prstGeom prst="rect">
            <a:avLst/>
          </a:prstGeom>
          <a:ln>
            <a:noFill/>
          </a:ln>
          <a:effectLst>
            <a:softEdge rad="112500"/>
          </a:effectLst>
        </p:spPr>
      </p:pic>
      <p:graphicFrame>
        <p:nvGraphicFramePr>
          <p:cNvPr id="24" name="表 23"/>
          <p:cNvGraphicFramePr>
            <a:graphicFrameLocks noGrp="1"/>
          </p:cNvGraphicFramePr>
          <p:nvPr>
            <p:extLst>
              <p:ext uri="{D42A27DB-BD31-4B8C-83A1-F6EECF244321}">
                <p14:modId xmlns:p14="http://schemas.microsoft.com/office/powerpoint/2010/main" val="3605682881"/>
              </p:ext>
            </p:extLst>
          </p:nvPr>
        </p:nvGraphicFramePr>
        <p:xfrm>
          <a:off x="374151" y="4471577"/>
          <a:ext cx="3031630" cy="1015998"/>
        </p:xfrm>
        <a:graphic>
          <a:graphicData uri="http://schemas.openxmlformats.org/drawingml/2006/table">
            <a:tbl>
              <a:tblPr firstRow="1" bandRow="1">
                <a:tableStyleId>{0E3FDE45-AF77-4B5C-9715-49D594BDF05E}</a:tableStyleId>
              </a:tblPr>
              <a:tblGrid>
                <a:gridCol w="1168400"/>
                <a:gridCol w="1863230"/>
              </a:tblGrid>
              <a:tr h="507999">
                <a:tc>
                  <a:txBody>
                    <a:bodyPr/>
                    <a:lstStyle/>
                    <a:p>
                      <a:r>
                        <a:rPr kumimoji="1" lang="ja-JP" altLang="en-US" dirty="0" smtClean="0"/>
                        <a:t>調査日時</a:t>
                      </a:r>
                      <a:endParaRPr kumimoji="1" lang="ja-JP" altLang="en-US" dirty="0"/>
                    </a:p>
                  </a:txBody>
                  <a:tcPr/>
                </a:tc>
                <a:tc>
                  <a:txBody>
                    <a:bodyPr/>
                    <a:lstStyle/>
                    <a:p>
                      <a:r>
                        <a:rPr kumimoji="1" lang="en-US" altLang="ja-JP" dirty="0" smtClean="0"/>
                        <a:t>2017</a:t>
                      </a:r>
                      <a:r>
                        <a:rPr kumimoji="1" lang="ja-JP" altLang="en-US" dirty="0" smtClean="0"/>
                        <a:t>年</a:t>
                      </a:r>
                      <a:r>
                        <a:rPr kumimoji="1" lang="en-US" altLang="ja-JP" dirty="0" smtClean="0"/>
                        <a:t>1</a:t>
                      </a:r>
                      <a:r>
                        <a:rPr kumimoji="1" lang="ja-JP" altLang="en-US" dirty="0" smtClean="0"/>
                        <a:t>月</a:t>
                      </a:r>
                      <a:r>
                        <a:rPr kumimoji="1" lang="en-US" altLang="ja-JP" dirty="0" smtClean="0"/>
                        <a:t>11</a:t>
                      </a:r>
                      <a:r>
                        <a:rPr kumimoji="1" lang="ja-JP" altLang="en-US" dirty="0" smtClean="0"/>
                        <a:t>日</a:t>
                      </a:r>
                      <a:endParaRPr kumimoji="1" lang="ja-JP" altLang="en-US" dirty="0"/>
                    </a:p>
                  </a:txBody>
                  <a:tcPr/>
                </a:tc>
              </a:tr>
              <a:tr h="507999">
                <a:tc>
                  <a:txBody>
                    <a:bodyPr/>
                    <a:lstStyle/>
                    <a:p>
                      <a:r>
                        <a:rPr kumimoji="1" lang="ja-JP" altLang="en-US" dirty="0" smtClean="0"/>
                        <a:t>　　　対象</a:t>
                      </a:r>
                      <a:endParaRPr kumimoji="1" lang="ja-JP" altLang="en-US" dirty="0"/>
                    </a:p>
                  </a:txBody>
                  <a:tcPr/>
                </a:tc>
                <a:tc>
                  <a:txBody>
                    <a:bodyPr/>
                    <a:lstStyle/>
                    <a:p>
                      <a:r>
                        <a:rPr kumimoji="1" lang="ja-JP" altLang="en-US" dirty="0" smtClean="0"/>
                        <a:t>城藤茶店</a:t>
                      </a:r>
                      <a:endParaRPr kumimoji="1" lang="ja-JP" altLang="en-US" dirty="0"/>
                    </a:p>
                  </a:txBody>
                  <a:tcPr/>
                </a:tc>
              </a:tr>
            </a:tbl>
          </a:graphicData>
        </a:graphic>
      </p:graphicFrame>
      <p:sp>
        <p:nvSpPr>
          <p:cNvPr id="26" name="テキスト ボックス 25"/>
          <p:cNvSpPr txBox="1"/>
          <p:nvPr/>
        </p:nvSpPr>
        <p:spPr>
          <a:xfrm>
            <a:off x="3802061" y="1696985"/>
            <a:ext cx="5211270" cy="523220"/>
          </a:xfrm>
          <a:prstGeom prst="rect">
            <a:avLst/>
          </a:prstGeom>
          <a:noFill/>
          <a:ln w="76200" cmpd="sng">
            <a:solidFill>
              <a:schemeClr val="accent5">
                <a:lumMod val="40000"/>
                <a:lumOff val="60000"/>
              </a:schemeClr>
            </a:solidFill>
          </a:ln>
        </p:spPr>
        <p:txBody>
          <a:bodyPr wrap="square" rtlCol="0">
            <a:spAutoFit/>
          </a:bodyPr>
          <a:lstStyle/>
          <a:p>
            <a:pPr algn="ctr">
              <a:lnSpc>
                <a:spcPct val="120000"/>
              </a:lnSpc>
            </a:pPr>
            <a:r>
              <a:rPr lang="ja-JP" altLang="en-US" sz="2400" dirty="0" smtClean="0"/>
              <a:t>地域活動におけるＳＮＳの役割</a:t>
            </a:r>
            <a:endParaRPr lang="en-US" altLang="ja-JP" sz="2400" dirty="0" smtClean="0"/>
          </a:p>
        </p:txBody>
      </p:sp>
      <p:sp>
        <p:nvSpPr>
          <p:cNvPr id="27" name="テキスト ボックス 26"/>
          <p:cNvSpPr txBox="1"/>
          <p:nvPr/>
        </p:nvSpPr>
        <p:spPr>
          <a:xfrm>
            <a:off x="5497524" y="1112209"/>
            <a:ext cx="1805302" cy="584776"/>
          </a:xfrm>
          <a:prstGeom prst="rect">
            <a:avLst/>
          </a:prstGeom>
          <a:noFill/>
        </p:spPr>
        <p:txBody>
          <a:bodyPr wrap="none" rtlCol="0">
            <a:spAutoFit/>
          </a:bodyPr>
          <a:lstStyle/>
          <a:p>
            <a:r>
              <a:rPr kumimoji="1" lang="en-US" altLang="ja-JP" sz="3200" dirty="0" smtClean="0">
                <a:solidFill>
                  <a:schemeClr val="accent1"/>
                </a:solidFill>
              </a:rPr>
              <a:t>Question.</a:t>
            </a:r>
            <a:endParaRPr kumimoji="1" lang="ja-JP" altLang="en-US" sz="3200" dirty="0">
              <a:solidFill>
                <a:schemeClr val="accent1"/>
              </a:solidFill>
            </a:endParaRPr>
          </a:p>
        </p:txBody>
      </p:sp>
      <p:sp>
        <p:nvSpPr>
          <p:cNvPr id="28" name="テキスト ボックス 27"/>
          <p:cNvSpPr txBox="1"/>
          <p:nvPr/>
        </p:nvSpPr>
        <p:spPr>
          <a:xfrm>
            <a:off x="5602477" y="2204705"/>
            <a:ext cx="1598314" cy="584776"/>
          </a:xfrm>
          <a:prstGeom prst="rect">
            <a:avLst/>
          </a:prstGeom>
          <a:noFill/>
        </p:spPr>
        <p:txBody>
          <a:bodyPr wrap="square" rtlCol="0">
            <a:spAutoFit/>
          </a:bodyPr>
          <a:lstStyle/>
          <a:p>
            <a:r>
              <a:rPr kumimoji="1" lang="ja-JP" altLang="en-US" sz="3200" dirty="0" smtClean="0">
                <a:solidFill>
                  <a:schemeClr val="accent2"/>
                </a:solidFill>
              </a:rPr>
              <a:t>Ａ</a:t>
            </a:r>
            <a:r>
              <a:rPr lang="en-US" altLang="ja-JP" sz="3200" dirty="0" err="1" smtClean="0">
                <a:solidFill>
                  <a:schemeClr val="accent2"/>
                </a:solidFill>
              </a:rPr>
              <a:t>nswer</a:t>
            </a:r>
            <a:r>
              <a:rPr kumimoji="1" lang="en-US" altLang="ja-JP" sz="3200" dirty="0" smtClean="0">
                <a:solidFill>
                  <a:schemeClr val="accent2"/>
                </a:solidFill>
              </a:rPr>
              <a:t>.</a:t>
            </a:r>
            <a:endParaRPr kumimoji="1" lang="ja-JP" altLang="en-US" sz="3200" dirty="0">
              <a:solidFill>
                <a:schemeClr val="accent2"/>
              </a:solidFill>
            </a:endParaRPr>
          </a:p>
        </p:txBody>
      </p:sp>
    </p:spTree>
    <p:extLst>
      <p:ext uri="{BB962C8B-B14F-4D97-AF65-F5344CB8AC3E}">
        <p14:creationId xmlns:p14="http://schemas.microsoft.com/office/powerpoint/2010/main" val="1818481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図形グループ 17"/>
          <p:cNvGrpSpPr/>
          <p:nvPr/>
        </p:nvGrpSpPr>
        <p:grpSpPr>
          <a:xfrm>
            <a:off x="107596" y="-81071"/>
            <a:ext cx="12231918" cy="1469647"/>
            <a:chOff x="107596" y="-81071"/>
            <a:chExt cx="12231918" cy="1469647"/>
          </a:xfrm>
        </p:grpSpPr>
        <p:pic>
          <p:nvPicPr>
            <p:cNvPr id="19" name="図 18"/>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20" name="図 19"/>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21" name="図 20"/>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22" name="図 21"/>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23" name="テキスト ボックス 2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lang="en-US" altLang="ja-JP" sz="3200" b="1" dirty="0" smtClean="0">
                  <a:latin typeface="ヒラギノ丸ゴ ProN W4"/>
                  <a:ea typeface="ヒラギノ丸ゴ ProN W4"/>
                  <a:cs typeface="ヒラギノ丸ゴ ProN W4"/>
                </a:rPr>
                <a:t>SNS</a:t>
              </a:r>
              <a:r>
                <a:rPr lang="ja-JP" altLang="en-US" sz="3200" b="1" dirty="0" smtClean="0">
                  <a:latin typeface="ヒラギノ丸ゴ ProN W4"/>
                  <a:ea typeface="ヒラギノ丸ゴ ProN W4"/>
                  <a:cs typeface="ヒラギノ丸ゴ ProN W4"/>
                </a:rPr>
                <a:t>の現状</a:t>
              </a:r>
              <a:endParaRPr kumimoji="1" lang="en-US" altLang="ja-JP" sz="3200" b="1" kern="1200" dirty="0" smtClean="0">
                <a:latin typeface="ヒラギノ丸ゴ ProN W4"/>
                <a:ea typeface="ヒラギノ丸ゴ ProN W4"/>
                <a:cs typeface="ヒラギノ丸ゴ ProN W4"/>
              </a:endParaRPr>
            </a:p>
          </p:txBody>
        </p:sp>
      </p:grpSp>
      <p:sp>
        <p:nvSpPr>
          <p:cNvPr id="38" name="正方形/長方形 37"/>
          <p:cNvSpPr/>
          <p:nvPr/>
        </p:nvSpPr>
        <p:spPr>
          <a:xfrm>
            <a:off x="0" y="5736639"/>
            <a:ext cx="9144000" cy="1121361"/>
          </a:xfrm>
          <a:prstGeom prst="rect">
            <a:avLst/>
          </a:prstGeom>
          <a:solidFill>
            <a:srgbClr val="F2DC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市民が</a:t>
            </a:r>
            <a:r>
              <a:rPr lang="ja-JP" altLang="en-US" sz="3600" dirty="0" smtClean="0">
                <a:solidFill>
                  <a:srgbClr val="FF0000"/>
                </a:solidFill>
              </a:rPr>
              <a:t>使いたいと感じる地域</a:t>
            </a:r>
            <a:r>
              <a:rPr lang="en-US" altLang="ja-JP" sz="3600" dirty="0" smtClean="0">
                <a:solidFill>
                  <a:srgbClr val="FF0000"/>
                </a:solidFill>
              </a:rPr>
              <a:t>SNS</a:t>
            </a:r>
            <a:r>
              <a:rPr lang="ja-JP" altLang="en-US" sz="3600" dirty="0" smtClean="0">
                <a:solidFill>
                  <a:srgbClr val="FF0000"/>
                </a:solidFill>
              </a:rPr>
              <a:t>が</a:t>
            </a:r>
            <a:r>
              <a:rPr lang="ja-JP" altLang="en-US" sz="2800" dirty="0" smtClean="0">
                <a:solidFill>
                  <a:schemeClr val="tx1"/>
                </a:solidFill>
              </a:rPr>
              <a:t>必要</a:t>
            </a:r>
            <a:endParaRPr lang="ja-JP" altLang="en-US" sz="2800" dirty="0">
              <a:solidFill>
                <a:schemeClr val="tx1"/>
              </a:solidFill>
            </a:endParaRPr>
          </a:p>
        </p:txBody>
      </p:sp>
      <p:sp>
        <p:nvSpPr>
          <p:cNvPr id="6" name="TextBox 5"/>
          <p:cNvSpPr txBox="1"/>
          <p:nvPr/>
        </p:nvSpPr>
        <p:spPr>
          <a:xfrm>
            <a:off x="3560712" y="1557459"/>
            <a:ext cx="4702698" cy="1323439"/>
          </a:xfrm>
          <a:prstGeom prst="rect">
            <a:avLst/>
          </a:prstGeom>
          <a:noFill/>
        </p:spPr>
        <p:txBody>
          <a:bodyPr wrap="none" rtlCol="0">
            <a:spAutoFit/>
          </a:bodyPr>
          <a:lstStyle/>
          <a:p>
            <a:pPr algn="ctr"/>
            <a:r>
              <a:rPr lang="ja-JP" altLang="en-US" sz="2400" b="1" u="sng" dirty="0" smtClean="0"/>
              <a:t>土浦地域コミュニティ土浦ネット</a:t>
            </a:r>
            <a:endParaRPr lang="en-US" altLang="ja-JP" sz="2400" b="1" u="sng" dirty="0" smtClean="0"/>
          </a:p>
          <a:p>
            <a:pPr algn="ctr"/>
            <a:r>
              <a:rPr lang="ja-JP" altLang="en-US" sz="2400" dirty="0" smtClean="0"/>
              <a:t>土浦の地域</a:t>
            </a:r>
            <a:r>
              <a:rPr lang="en-US" altLang="ja-JP" sz="2400" dirty="0" smtClean="0"/>
              <a:t>SNS</a:t>
            </a:r>
          </a:p>
          <a:p>
            <a:r>
              <a:rPr lang="ja-JP" altLang="en-US" sz="2400" dirty="0" smtClean="0"/>
              <a:t>→現在は</a:t>
            </a:r>
            <a:r>
              <a:rPr lang="ja-JP" altLang="en-US" sz="3200" dirty="0" smtClean="0">
                <a:solidFill>
                  <a:srgbClr val="FF0000"/>
                </a:solidFill>
              </a:rPr>
              <a:t>機能していない</a:t>
            </a:r>
            <a:endParaRPr lang="en-US" sz="2400" dirty="0">
              <a:solidFill>
                <a:srgbClr val="FF0000"/>
              </a:solidFill>
            </a:endParaRPr>
          </a:p>
        </p:txBody>
      </p:sp>
      <p:pic>
        <p:nvPicPr>
          <p:cNvPr id="8" name="Picture 7"/>
          <p:cNvPicPr>
            <a:picLocks noChangeAspect="1"/>
          </p:cNvPicPr>
          <p:nvPr/>
        </p:nvPicPr>
        <p:blipFill rotWithShape="1">
          <a:blip r:embed="rId7"/>
          <a:srcRect l="11915" r="11615"/>
          <a:stretch/>
        </p:blipFill>
        <p:spPr>
          <a:xfrm>
            <a:off x="566335" y="1297441"/>
            <a:ext cx="3057560" cy="1759290"/>
          </a:xfrm>
          <a:prstGeom prst="rect">
            <a:avLst/>
          </a:prstGeom>
        </p:spPr>
      </p:pic>
      <p:sp>
        <p:nvSpPr>
          <p:cNvPr id="9" name="TextBox 8"/>
          <p:cNvSpPr txBox="1"/>
          <p:nvPr/>
        </p:nvSpPr>
        <p:spPr>
          <a:xfrm>
            <a:off x="2639419" y="3850702"/>
            <a:ext cx="3865161" cy="1015663"/>
          </a:xfrm>
          <a:prstGeom prst="rect">
            <a:avLst/>
          </a:prstGeom>
          <a:noFill/>
        </p:spPr>
        <p:txBody>
          <a:bodyPr wrap="none" rtlCol="0">
            <a:spAutoFit/>
          </a:bodyPr>
          <a:lstStyle/>
          <a:p>
            <a:pPr marL="285750" indent="-285750">
              <a:buFont typeface="Arial" charset="0"/>
              <a:buChar char="•"/>
            </a:pPr>
            <a:r>
              <a:rPr lang="ja-JP" altLang="en-US" sz="2000" dirty="0" smtClean="0"/>
              <a:t>気軽に利用しにくい</a:t>
            </a:r>
            <a:endParaRPr lang="en-US" altLang="ja-JP" sz="2000" dirty="0" smtClean="0"/>
          </a:p>
          <a:p>
            <a:pPr marL="285750" indent="-285750">
              <a:buFont typeface="Arial" charset="0"/>
              <a:buChar char="•"/>
            </a:pPr>
            <a:r>
              <a:rPr lang="ja-JP" altLang="en-US" sz="2000" dirty="0" smtClean="0"/>
              <a:t>利用者が少ない</a:t>
            </a:r>
            <a:endParaRPr lang="en-US" altLang="ja-JP" sz="2000" dirty="0" smtClean="0"/>
          </a:p>
          <a:p>
            <a:pPr marL="285750" indent="-285750">
              <a:buFont typeface="Arial" charset="0"/>
              <a:buChar char="•"/>
            </a:pPr>
            <a:r>
              <a:rPr lang="ja-JP" altLang="en-US" sz="2000" dirty="0" smtClean="0"/>
              <a:t>自治体だけでは管理しきれない</a:t>
            </a:r>
            <a:endParaRPr lang="en-US" sz="2000" dirty="0"/>
          </a:p>
        </p:txBody>
      </p:sp>
      <p:sp>
        <p:nvSpPr>
          <p:cNvPr id="3" name="Rectangle 2"/>
          <p:cNvSpPr/>
          <p:nvPr/>
        </p:nvSpPr>
        <p:spPr>
          <a:xfrm>
            <a:off x="2639419" y="3056731"/>
            <a:ext cx="4902200" cy="622584"/>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ja-JP" altLang="en-US" sz="2400" dirty="0" smtClean="0"/>
              <a:t>従来の地域</a:t>
            </a:r>
            <a:r>
              <a:rPr lang="en-US" altLang="ja-JP" sz="2400" dirty="0" smtClean="0"/>
              <a:t>SNS</a:t>
            </a:r>
            <a:r>
              <a:rPr lang="ja-JP" altLang="en-US" sz="2400" dirty="0" smtClean="0"/>
              <a:t>はなぜ普及しない？</a:t>
            </a:r>
            <a:endParaRPr lang="en-US" altLang="ja-JP" sz="2400" dirty="0"/>
          </a:p>
        </p:txBody>
      </p:sp>
      <p:sp>
        <p:nvSpPr>
          <p:cNvPr id="11" name="Right Arrow 10"/>
          <p:cNvSpPr/>
          <p:nvPr/>
        </p:nvSpPr>
        <p:spPr>
          <a:xfrm>
            <a:off x="806119" y="4667167"/>
            <a:ext cx="1465665" cy="919765"/>
          </a:xfrm>
          <a:prstGeom prst="rightArrow">
            <a:avLst>
              <a:gd name="adj1" fmla="val 66290"/>
              <a:gd name="adj2" fmla="val 50000"/>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ja-JP" altLang="en-US" sz="2400" smtClean="0"/>
              <a:t>何より</a:t>
            </a:r>
            <a:endParaRPr lang="en-US" sz="2400" dirty="0"/>
          </a:p>
        </p:txBody>
      </p:sp>
      <p:sp>
        <p:nvSpPr>
          <p:cNvPr id="13" name="TextBox 12"/>
          <p:cNvSpPr txBox="1"/>
          <p:nvPr/>
        </p:nvSpPr>
        <p:spPr>
          <a:xfrm>
            <a:off x="2569025" y="4940601"/>
            <a:ext cx="6249427" cy="646331"/>
          </a:xfrm>
          <a:prstGeom prst="rect">
            <a:avLst/>
          </a:prstGeom>
          <a:noFill/>
        </p:spPr>
        <p:txBody>
          <a:bodyPr wrap="none" rtlCol="0">
            <a:spAutoFit/>
          </a:bodyPr>
          <a:lstStyle/>
          <a:p>
            <a:r>
              <a:rPr lang="ja-JP" altLang="en-US" sz="3600" b="1" u="sng" dirty="0" smtClean="0">
                <a:solidFill>
                  <a:srgbClr val="FF0000"/>
                </a:solidFill>
              </a:rPr>
              <a:t>エンターテインメント性が少ない</a:t>
            </a:r>
            <a:endParaRPr lang="en-US" sz="3600" b="1" u="sng" dirty="0">
              <a:solidFill>
                <a:srgbClr val="FF0000"/>
              </a:solidFill>
            </a:endParaRPr>
          </a:p>
        </p:txBody>
      </p:sp>
    </p:spTree>
    <p:extLst>
      <p:ext uri="{BB962C8B-B14F-4D97-AF65-F5344CB8AC3E}">
        <p14:creationId xmlns:p14="http://schemas.microsoft.com/office/powerpoint/2010/main" val="14750241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animBg="1"/>
      <p:bldP spid="11"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alphaModFix amt="30000"/>
          </a:blip>
          <a:stretch>
            <a:fillRect/>
          </a:stretch>
        </p:blipFill>
        <p:spPr>
          <a:xfrm>
            <a:off x="6657856" y="2038405"/>
            <a:ext cx="3294959" cy="6075081"/>
          </a:xfrm>
          <a:prstGeom prst="rect">
            <a:avLst/>
          </a:prstGeom>
        </p:spPr>
      </p:pic>
      <p:grpSp>
        <p:nvGrpSpPr>
          <p:cNvPr id="18" name="図形グループ 17"/>
          <p:cNvGrpSpPr/>
          <p:nvPr/>
        </p:nvGrpSpPr>
        <p:grpSpPr>
          <a:xfrm>
            <a:off x="107596" y="-81071"/>
            <a:ext cx="12231918" cy="1469647"/>
            <a:chOff x="107596" y="-81071"/>
            <a:chExt cx="12231918" cy="1469647"/>
          </a:xfrm>
        </p:grpSpPr>
        <p:pic>
          <p:nvPicPr>
            <p:cNvPr id="19" name="図 18"/>
            <p:cNvPicPr>
              <a:picLocks noChangeAspect="1"/>
            </p:cNvPicPr>
            <p:nvPr/>
          </p:nvPicPr>
          <p:blipFill>
            <a:blip r:embed="rId3">
              <a:lum bright="70000" contrast="-70000"/>
            </a:blip>
            <a:stretch>
              <a:fillRect/>
            </a:stretch>
          </p:blipFill>
          <p:spPr>
            <a:xfrm>
              <a:off x="4717127" y="0"/>
              <a:ext cx="1074051" cy="1246985"/>
            </a:xfrm>
            <a:prstGeom prst="rect">
              <a:avLst/>
            </a:prstGeom>
            <a:effectLst/>
          </p:spPr>
        </p:pic>
        <p:pic>
          <p:nvPicPr>
            <p:cNvPr id="20" name="図 19"/>
            <p:cNvPicPr>
              <a:picLocks noChangeAspect="1"/>
            </p:cNvPicPr>
            <p:nvPr/>
          </p:nvPicPr>
          <p:blipFill>
            <a:blip r:embed="rId3">
              <a:lum bright="70000" contrast="-70000"/>
            </a:blip>
            <a:stretch>
              <a:fillRect/>
            </a:stretch>
          </p:blipFill>
          <p:spPr>
            <a:xfrm>
              <a:off x="3643076" y="0"/>
              <a:ext cx="1074051" cy="1246985"/>
            </a:xfrm>
            <a:prstGeom prst="rect">
              <a:avLst/>
            </a:prstGeom>
            <a:effectLst/>
          </p:spPr>
        </p:pic>
        <p:pic>
          <p:nvPicPr>
            <p:cNvPr id="21" name="図 20"/>
            <p:cNvPicPr>
              <a:picLocks noChangeAspect="1"/>
            </p:cNvPicPr>
            <p:nvPr/>
          </p:nvPicPr>
          <p:blipFill>
            <a:blip r:embed="rId3">
              <a:lum bright="70000" contrast="-70000"/>
            </a:blip>
            <a:stretch>
              <a:fillRect/>
            </a:stretch>
          </p:blipFill>
          <p:spPr>
            <a:xfrm>
              <a:off x="2569025" y="0"/>
              <a:ext cx="1074051" cy="1246985"/>
            </a:xfrm>
            <a:prstGeom prst="rect">
              <a:avLst/>
            </a:prstGeom>
            <a:effectLst/>
          </p:spPr>
        </p:pic>
        <p:pic>
          <p:nvPicPr>
            <p:cNvPr id="22" name="図 21"/>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23" name="テキスト ボックス 2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3">
                <a:lum bright="70000" contrast="-70000"/>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grpSp>
      <p:sp>
        <p:nvSpPr>
          <p:cNvPr id="12" name="TextBox 11"/>
          <p:cNvSpPr txBox="1"/>
          <p:nvPr/>
        </p:nvSpPr>
        <p:spPr>
          <a:xfrm>
            <a:off x="0" y="1348662"/>
            <a:ext cx="10346251" cy="523220"/>
          </a:xfrm>
          <a:prstGeom prst="rect">
            <a:avLst/>
          </a:prstGeom>
          <a:solidFill>
            <a:srgbClr val="F2DCDB"/>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ja-JP" altLang="en-US" sz="2800" dirty="0" smtClean="0">
                <a:solidFill>
                  <a:schemeClr val="tx1"/>
                </a:solidFill>
              </a:rPr>
              <a:t>地域</a:t>
            </a:r>
            <a:r>
              <a:rPr lang="en-US" altLang="ja-JP" sz="2800" dirty="0" smtClean="0">
                <a:solidFill>
                  <a:schemeClr val="tx1"/>
                </a:solidFill>
              </a:rPr>
              <a:t>SNS</a:t>
            </a:r>
            <a:r>
              <a:rPr lang="ja-JP" altLang="en-US" sz="2800" dirty="0" smtClean="0">
                <a:solidFill>
                  <a:schemeClr val="tx1"/>
                </a:solidFill>
              </a:rPr>
              <a:t>に求めるもの</a:t>
            </a:r>
            <a:endParaRPr lang="en-US" sz="2800" dirty="0">
              <a:solidFill>
                <a:schemeClr val="tx1"/>
              </a:solidFill>
            </a:endParaRPr>
          </a:p>
        </p:txBody>
      </p:sp>
      <p:sp>
        <p:nvSpPr>
          <p:cNvPr id="13" name="TextBox 12"/>
          <p:cNvSpPr txBox="1"/>
          <p:nvPr/>
        </p:nvSpPr>
        <p:spPr>
          <a:xfrm>
            <a:off x="938688" y="1941816"/>
            <a:ext cx="7556877" cy="1415772"/>
          </a:xfrm>
          <a:prstGeom prst="rect">
            <a:avLst/>
          </a:prstGeom>
          <a:noFill/>
        </p:spPr>
        <p:txBody>
          <a:bodyPr wrap="none" rtlCol="0">
            <a:spAutoFit/>
          </a:bodyPr>
          <a:lstStyle/>
          <a:p>
            <a:pPr marL="285750" indent="-285750">
              <a:buFont typeface="Arial" charset="0"/>
              <a:buChar char="•"/>
            </a:pPr>
            <a:r>
              <a:rPr lang="en-US" altLang="ja-JP" sz="2400" dirty="0" smtClean="0"/>
              <a:t> </a:t>
            </a:r>
            <a:r>
              <a:rPr lang="ja-JP" altLang="en-US" sz="2400" dirty="0" smtClean="0">
                <a:solidFill>
                  <a:srgbClr val="FF0000"/>
                </a:solidFill>
              </a:rPr>
              <a:t>気軽に利用</a:t>
            </a:r>
            <a:r>
              <a:rPr lang="ja-JP" altLang="en-US" sz="2000" dirty="0" smtClean="0"/>
              <a:t>出来る</a:t>
            </a:r>
            <a:endParaRPr lang="en-US" altLang="ja-JP" sz="2000" dirty="0" smtClean="0"/>
          </a:p>
          <a:p>
            <a:pPr marL="285750" indent="-285750">
              <a:buFont typeface="Arial" charset="0"/>
              <a:buChar char="•"/>
            </a:pPr>
            <a:r>
              <a:rPr lang="ja-JP" altLang="en-US" sz="2000" dirty="0" smtClean="0"/>
              <a:t>地域の細かい情報を入手・発信できる</a:t>
            </a:r>
            <a:endParaRPr lang="en-US" altLang="ja-JP" sz="2000" dirty="0" smtClean="0"/>
          </a:p>
          <a:p>
            <a:r>
              <a:rPr lang="en-US" dirty="0" smtClean="0"/>
              <a:t>	(EX. </a:t>
            </a:r>
            <a:r>
              <a:rPr lang="ja-JP" altLang="en-US" dirty="0" smtClean="0"/>
              <a:t>渋滞情報、混雑情報、工事情報、安売情報</a:t>
            </a:r>
            <a:r>
              <a:rPr lang="en-US" altLang="ja-JP" dirty="0" smtClean="0"/>
              <a:t> etc.)</a:t>
            </a:r>
          </a:p>
          <a:p>
            <a:pPr marL="285750" indent="-285750">
              <a:buFont typeface="Arial" charset="0"/>
              <a:buChar char="•"/>
            </a:pPr>
            <a:r>
              <a:rPr lang="ja-JP" altLang="en-US" sz="2000" dirty="0" smtClean="0"/>
              <a:t>困った時にすぐ助けてくれる</a:t>
            </a:r>
            <a:r>
              <a:rPr lang="ja-JP" altLang="en-US" sz="2400" dirty="0" smtClean="0">
                <a:solidFill>
                  <a:srgbClr val="FF0000"/>
                </a:solidFill>
              </a:rPr>
              <a:t>大家族的地域コミュニティ</a:t>
            </a:r>
            <a:r>
              <a:rPr lang="ja-JP" altLang="en-US" sz="2000" dirty="0" smtClean="0"/>
              <a:t>の形成</a:t>
            </a:r>
            <a:endParaRPr lang="en-US" sz="2000" dirty="0"/>
          </a:p>
        </p:txBody>
      </p:sp>
      <p:grpSp>
        <p:nvGrpSpPr>
          <p:cNvPr id="3" name="Group 2"/>
          <p:cNvGrpSpPr/>
          <p:nvPr/>
        </p:nvGrpSpPr>
        <p:grpSpPr>
          <a:xfrm>
            <a:off x="1291819" y="4183763"/>
            <a:ext cx="1131892" cy="1114581"/>
            <a:chOff x="559022" y="3401194"/>
            <a:chExt cx="1131892" cy="1114581"/>
          </a:xfrm>
        </p:grpSpPr>
        <p:sp>
          <p:nvSpPr>
            <p:cNvPr id="2" name="Rounded Rectangle 1"/>
            <p:cNvSpPr/>
            <p:nvPr/>
          </p:nvSpPr>
          <p:spPr>
            <a:xfrm>
              <a:off x="559022" y="3401194"/>
              <a:ext cx="1117378" cy="1114581"/>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4" name="図 17"/>
            <p:cNvPicPr>
              <a:picLocks noChangeAspect="1"/>
            </p:cNvPicPr>
            <p:nvPr/>
          </p:nvPicPr>
          <p:blipFill rotWithShape="1">
            <a:blip r:embed="rId8"/>
            <a:srcRect r="62757"/>
            <a:stretch/>
          </p:blipFill>
          <p:spPr>
            <a:xfrm>
              <a:off x="575423" y="3437785"/>
              <a:ext cx="1115491" cy="1041400"/>
            </a:xfrm>
            <a:prstGeom prst="rect">
              <a:avLst/>
            </a:prstGeom>
          </p:spPr>
        </p:pic>
      </p:grpSp>
      <p:sp>
        <p:nvSpPr>
          <p:cNvPr id="38" name="正方形/長方形 37"/>
          <p:cNvSpPr/>
          <p:nvPr/>
        </p:nvSpPr>
        <p:spPr>
          <a:xfrm>
            <a:off x="0" y="5867400"/>
            <a:ext cx="9144000" cy="1033694"/>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地域活動についてだけでなく地域の様々な情報を</a:t>
            </a:r>
            <a:endParaRPr lang="en-US" altLang="ja-JP" sz="2400" dirty="0" smtClean="0">
              <a:solidFill>
                <a:schemeClr val="tx1"/>
              </a:solidFill>
            </a:endParaRPr>
          </a:p>
          <a:p>
            <a:pPr algn="ctr"/>
            <a:r>
              <a:rPr lang="ja-JP" altLang="en-US" sz="2400" dirty="0" smtClean="0">
                <a:solidFill>
                  <a:schemeClr val="tx1"/>
                </a:solidFill>
              </a:rPr>
              <a:t>発信する</a:t>
            </a:r>
            <a:r>
              <a:rPr lang="en-US" altLang="ja-JP" sz="2400" dirty="0" smtClean="0">
                <a:solidFill>
                  <a:schemeClr val="tx1"/>
                </a:solidFill>
              </a:rPr>
              <a:t>SNS</a:t>
            </a:r>
            <a:r>
              <a:rPr lang="ja-JP" altLang="en-US" sz="2400" dirty="0" smtClean="0">
                <a:solidFill>
                  <a:schemeClr val="tx1"/>
                </a:solidFill>
              </a:rPr>
              <a:t>を作ることで</a:t>
            </a:r>
            <a:r>
              <a:rPr lang="ja-JP" altLang="en-US" sz="3200" dirty="0" smtClean="0">
                <a:solidFill>
                  <a:srgbClr val="FF0000"/>
                </a:solidFill>
              </a:rPr>
              <a:t>多くの人に利用</a:t>
            </a:r>
            <a:r>
              <a:rPr lang="ja-JP" altLang="en-US" sz="2400" dirty="0" smtClean="0">
                <a:solidFill>
                  <a:schemeClr val="tx1"/>
                </a:solidFill>
              </a:rPr>
              <a:t>してもらう</a:t>
            </a:r>
            <a:endParaRPr lang="ja-JP" altLang="en-US" sz="2400" dirty="0">
              <a:solidFill>
                <a:schemeClr val="tx1"/>
              </a:solidFill>
            </a:endParaRPr>
          </a:p>
        </p:txBody>
      </p:sp>
      <p:sp>
        <p:nvSpPr>
          <p:cNvPr id="17" name="TextBox 16"/>
          <p:cNvSpPr txBox="1"/>
          <p:nvPr/>
        </p:nvSpPr>
        <p:spPr>
          <a:xfrm>
            <a:off x="3643076" y="4062166"/>
            <a:ext cx="5397631" cy="1323439"/>
          </a:xfrm>
          <a:prstGeom prst="rect">
            <a:avLst/>
          </a:prstGeom>
          <a:noFill/>
        </p:spPr>
        <p:txBody>
          <a:bodyPr wrap="none" rtlCol="0">
            <a:spAutoFit/>
          </a:bodyPr>
          <a:lstStyle/>
          <a:p>
            <a:r>
              <a:rPr lang="ja-JP" altLang="en-US" sz="2400" dirty="0" smtClean="0"/>
              <a:t>こらぼののサイトをアプリケーション化</a:t>
            </a:r>
            <a:endParaRPr lang="en-US" altLang="ja-JP" sz="2400" dirty="0" smtClean="0"/>
          </a:p>
          <a:p>
            <a:r>
              <a:rPr lang="ja-JP" altLang="en-US" sz="3200" dirty="0" smtClean="0">
                <a:solidFill>
                  <a:srgbClr val="FF0000"/>
                </a:solidFill>
              </a:rPr>
              <a:t>チャット機能</a:t>
            </a:r>
            <a:r>
              <a:rPr lang="ja-JP" altLang="en-US" sz="2400" dirty="0" smtClean="0"/>
              <a:t>を追加し、土浦の情報を</a:t>
            </a:r>
            <a:endParaRPr lang="en-US" altLang="ja-JP" sz="2400" dirty="0" smtClean="0"/>
          </a:p>
          <a:p>
            <a:r>
              <a:rPr lang="ja-JP" altLang="en-US" sz="2400" dirty="0" smtClean="0"/>
              <a:t>気軽に発信できるようにする</a:t>
            </a:r>
            <a:endParaRPr lang="en-US" altLang="ja-JP" sz="2400" dirty="0" smtClean="0"/>
          </a:p>
        </p:txBody>
      </p:sp>
      <p:sp>
        <p:nvSpPr>
          <p:cNvPr id="33" name="TextBox 32"/>
          <p:cNvSpPr txBox="1"/>
          <p:nvPr/>
        </p:nvSpPr>
        <p:spPr>
          <a:xfrm>
            <a:off x="107596" y="7070109"/>
            <a:ext cx="4810932" cy="369332"/>
          </a:xfrm>
          <a:prstGeom prst="rect">
            <a:avLst/>
          </a:prstGeom>
          <a:noFill/>
        </p:spPr>
        <p:txBody>
          <a:bodyPr wrap="none" rtlCol="0">
            <a:spAutoFit/>
          </a:bodyPr>
          <a:lstStyle/>
          <a:p>
            <a:r>
              <a:rPr lang="ja-JP" altLang="en-US" dirty="0" smtClean="0"/>
              <a:t>ツイッターの利用率は</a:t>
            </a:r>
            <a:r>
              <a:rPr lang="en-US" altLang="ja-JP" dirty="0" err="1" smtClean="0"/>
              <a:t>line,fb</a:t>
            </a:r>
            <a:r>
              <a:rPr lang="ja-JP" altLang="en-US" dirty="0" smtClean="0"/>
              <a:t>に続いて</a:t>
            </a:r>
            <a:r>
              <a:rPr lang="en-US" altLang="ja-JP" dirty="0" smtClean="0"/>
              <a:t>3</a:t>
            </a:r>
            <a:r>
              <a:rPr lang="ja-JP" altLang="en-US" dirty="0" smtClean="0"/>
              <a:t>位、３１％</a:t>
            </a:r>
            <a:endParaRPr lang="en-US" dirty="0"/>
          </a:p>
        </p:txBody>
      </p:sp>
      <p:sp>
        <p:nvSpPr>
          <p:cNvPr id="16" name="Right Arrow 15"/>
          <p:cNvSpPr/>
          <p:nvPr/>
        </p:nvSpPr>
        <p:spPr>
          <a:xfrm>
            <a:off x="2743989" y="4228613"/>
            <a:ext cx="724122" cy="94979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TextBox 3"/>
          <p:cNvSpPr txBox="1"/>
          <p:nvPr/>
        </p:nvSpPr>
        <p:spPr>
          <a:xfrm>
            <a:off x="938688" y="3541496"/>
            <a:ext cx="2744662" cy="523220"/>
          </a:xfrm>
          <a:prstGeom prst="rect">
            <a:avLst/>
          </a:prstGeom>
          <a:noFill/>
        </p:spPr>
        <p:txBody>
          <a:bodyPr wrap="none" rtlCol="0">
            <a:spAutoFit/>
          </a:bodyPr>
          <a:lstStyle/>
          <a:p>
            <a:r>
              <a:rPr lang="ja-JP" altLang="en-US" sz="2800" b="1" u="sng" dirty="0" smtClean="0"/>
              <a:t>こらぼのアプリ化</a:t>
            </a:r>
            <a:endParaRPr lang="en-US" sz="2800" b="1" u="sng" dirty="0"/>
          </a:p>
        </p:txBody>
      </p:sp>
    </p:spTree>
    <p:extLst>
      <p:ext uri="{BB962C8B-B14F-4D97-AF65-F5344CB8AC3E}">
        <p14:creationId xmlns:p14="http://schemas.microsoft.com/office/powerpoint/2010/main" val="28996992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2"/>
          <a:stretch>
            <a:fillRect/>
          </a:stretch>
        </p:blipFill>
        <p:spPr>
          <a:xfrm>
            <a:off x="3181878" y="1752877"/>
            <a:ext cx="2646246" cy="4094499"/>
          </a:xfrm>
          <a:prstGeom prst="rect">
            <a:avLst/>
          </a:prstGeom>
        </p:spPr>
      </p:pic>
      <p:pic>
        <p:nvPicPr>
          <p:cNvPr id="4" name="図 3"/>
          <p:cNvPicPr>
            <a:picLocks noChangeAspect="1"/>
          </p:cNvPicPr>
          <p:nvPr/>
        </p:nvPicPr>
        <p:blipFill>
          <a:blip r:embed="rId3"/>
          <a:stretch>
            <a:fillRect/>
          </a:stretch>
        </p:blipFill>
        <p:spPr>
          <a:xfrm>
            <a:off x="2943236" y="1022205"/>
            <a:ext cx="3108248" cy="5730833"/>
          </a:xfrm>
          <a:prstGeom prst="rect">
            <a:avLst/>
          </a:prstGeom>
        </p:spPr>
      </p:pic>
      <p:pic>
        <p:nvPicPr>
          <p:cNvPr id="8" name="図 7"/>
          <p:cNvPicPr>
            <a:picLocks noChangeAspect="1"/>
          </p:cNvPicPr>
          <p:nvPr/>
        </p:nvPicPr>
        <p:blipFill>
          <a:blip r:embed="rId4"/>
          <a:stretch>
            <a:fillRect/>
          </a:stretch>
        </p:blipFill>
        <p:spPr>
          <a:xfrm>
            <a:off x="3253047" y="1893130"/>
            <a:ext cx="625976" cy="625976"/>
          </a:xfrm>
          <a:prstGeom prst="rect">
            <a:avLst/>
          </a:prstGeom>
        </p:spPr>
      </p:pic>
      <p:pic>
        <p:nvPicPr>
          <p:cNvPr id="12" name="図 11"/>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foregroundMark x1="20253" y1="15854" x2="20253" y2="15854"/>
                      </a14:backgroundRemoval>
                    </a14:imgEffect>
                  </a14:imgLayer>
                </a14:imgProps>
              </a:ext>
            </a:extLst>
          </a:blip>
          <a:stretch>
            <a:fillRect/>
          </a:stretch>
        </p:blipFill>
        <p:spPr>
          <a:xfrm>
            <a:off x="4505001" y="1893129"/>
            <a:ext cx="606193" cy="629213"/>
          </a:xfrm>
          <a:prstGeom prst="rect">
            <a:avLst/>
          </a:prstGeom>
        </p:spPr>
      </p:pic>
      <p:pic>
        <p:nvPicPr>
          <p:cNvPr id="13" name="図 12"/>
          <p:cNvPicPr>
            <a:picLocks noChangeAspect="1"/>
          </p:cNvPicPr>
          <p:nvPr/>
        </p:nvPicPr>
        <p:blipFill>
          <a:blip r:embed="rId7"/>
          <a:stretch>
            <a:fillRect/>
          </a:stretch>
        </p:blipFill>
        <p:spPr>
          <a:xfrm>
            <a:off x="3879023" y="1893130"/>
            <a:ext cx="625978" cy="625978"/>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8">
              <a:lum bright="70000" contrast="-70000"/>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8">
              <a:lum bright="70000" contrast="-70000"/>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8">
              <a:lum bright="70000" contrast="-70000"/>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9">
              <a:extLst>
                <a:ext uri="{BEBA8EAE-BF5A-486C-A8C5-ECC9F3942E4B}">
                  <a14:imgProps xmlns:a14="http://schemas.microsoft.com/office/drawing/2010/main">
                    <a14:imgLayer r:embed="rId10">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8">
                <a:lum bright="70000" contrast="-70000"/>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11">
                <a:duotone>
                  <a:schemeClr val="accent2">
                    <a:shade val="45000"/>
                    <a:satMod val="135000"/>
                  </a:schemeClr>
                  <a:prstClr val="white"/>
                </a:duotone>
                <a:extLst>
                  <a:ext uri="{BEBA8EAE-BF5A-486C-A8C5-ECC9F3942E4B}">
                    <a14:imgProps xmlns:a14="http://schemas.microsoft.com/office/drawing/2010/main">
                      <a14:imgLayer r:embed="rId12">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pic>
        <p:nvPicPr>
          <p:cNvPr id="32" name="図 31"/>
          <p:cNvPicPr>
            <a:picLocks noChangeAspect="1"/>
          </p:cNvPicPr>
          <p:nvPr/>
        </p:nvPicPr>
        <p:blipFill>
          <a:blip r:embed="rId13"/>
          <a:stretch>
            <a:fillRect/>
          </a:stretch>
        </p:blipFill>
        <p:spPr>
          <a:xfrm rot="14776702">
            <a:off x="4282635" y="1900875"/>
            <a:ext cx="2540000" cy="2540000"/>
          </a:xfrm>
          <a:prstGeom prst="rect">
            <a:avLst/>
          </a:prstGeom>
        </p:spPr>
      </p:pic>
      <p:sp>
        <p:nvSpPr>
          <p:cNvPr id="33" name="正方形/長方形 32"/>
          <p:cNvSpPr/>
          <p:nvPr/>
        </p:nvSpPr>
        <p:spPr>
          <a:xfrm>
            <a:off x="3399679" y="2193924"/>
            <a:ext cx="2210643" cy="5772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市からのお知らせ</a:t>
            </a:r>
            <a:endParaRPr kumimoji="1" lang="ja-JP" altLang="en-US" dirty="0"/>
          </a:p>
        </p:txBody>
      </p:sp>
      <p:sp>
        <p:nvSpPr>
          <p:cNvPr id="34" name="正方形/長方形 33"/>
          <p:cNvSpPr/>
          <p:nvPr/>
        </p:nvSpPr>
        <p:spPr>
          <a:xfrm>
            <a:off x="3399679" y="2923619"/>
            <a:ext cx="2210643" cy="5772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イベント情報</a:t>
            </a:r>
            <a:endParaRPr kumimoji="1" lang="ja-JP" altLang="en-US" dirty="0"/>
          </a:p>
        </p:txBody>
      </p:sp>
      <p:sp>
        <p:nvSpPr>
          <p:cNvPr id="35" name="正方形/長方形 34"/>
          <p:cNvSpPr/>
          <p:nvPr/>
        </p:nvSpPr>
        <p:spPr>
          <a:xfrm>
            <a:off x="3399679" y="3647861"/>
            <a:ext cx="2210643" cy="5772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地域活動ブログ</a:t>
            </a:r>
            <a:endParaRPr kumimoji="1" lang="ja-JP" altLang="en-US" dirty="0"/>
          </a:p>
        </p:txBody>
      </p:sp>
      <p:sp>
        <p:nvSpPr>
          <p:cNvPr id="36" name="正方形/長方形 35"/>
          <p:cNvSpPr/>
          <p:nvPr/>
        </p:nvSpPr>
        <p:spPr>
          <a:xfrm>
            <a:off x="3399679" y="4403592"/>
            <a:ext cx="2210643" cy="5772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t>つちチャット</a:t>
            </a:r>
            <a:endParaRPr kumimoji="1" lang="ja-JP" altLang="en-US" dirty="0"/>
          </a:p>
        </p:txBody>
      </p:sp>
      <p:pic>
        <p:nvPicPr>
          <p:cNvPr id="37" name="図 36"/>
          <p:cNvPicPr>
            <a:picLocks noChangeAspect="1"/>
          </p:cNvPicPr>
          <p:nvPr/>
        </p:nvPicPr>
        <p:blipFill>
          <a:blip r:embed="rId13"/>
          <a:stretch>
            <a:fillRect/>
          </a:stretch>
        </p:blipFill>
        <p:spPr>
          <a:xfrm rot="14776702">
            <a:off x="4644940" y="4425432"/>
            <a:ext cx="2540000" cy="2540000"/>
          </a:xfrm>
          <a:prstGeom prst="rect">
            <a:avLst/>
          </a:prstGeom>
        </p:spPr>
      </p:pic>
      <p:pic>
        <p:nvPicPr>
          <p:cNvPr id="38" name="図 37"/>
          <p:cNvPicPr>
            <a:picLocks noChangeAspect="1"/>
          </p:cNvPicPr>
          <p:nvPr/>
        </p:nvPicPr>
        <p:blipFill>
          <a:blip r:embed="rId14"/>
          <a:stretch>
            <a:fillRect/>
          </a:stretch>
        </p:blipFill>
        <p:spPr>
          <a:xfrm>
            <a:off x="3299058" y="2628848"/>
            <a:ext cx="457025" cy="457025"/>
          </a:xfrm>
          <a:prstGeom prst="rect">
            <a:avLst/>
          </a:prstGeom>
        </p:spPr>
      </p:pic>
      <p:pic>
        <p:nvPicPr>
          <p:cNvPr id="39" name="図 38"/>
          <p:cNvPicPr>
            <a:picLocks noChangeAspect="1"/>
          </p:cNvPicPr>
          <p:nvPr/>
        </p:nvPicPr>
        <p:blipFill>
          <a:blip r:embed="rId15"/>
          <a:stretch>
            <a:fillRect/>
          </a:stretch>
        </p:blipFill>
        <p:spPr>
          <a:xfrm>
            <a:off x="3299058" y="3217279"/>
            <a:ext cx="453279" cy="453279"/>
          </a:xfrm>
          <a:prstGeom prst="rect">
            <a:avLst/>
          </a:prstGeom>
        </p:spPr>
      </p:pic>
      <p:pic>
        <p:nvPicPr>
          <p:cNvPr id="40" name="図 39"/>
          <p:cNvPicPr>
            <a:picLocks noChangeAspect="1"/>
          </p:cNvPicPr>
          <p:nvPr/>
        </p:nvPicPr>
        <p:blipFill>
          <a:blip r:embed="rId16"/>
          <a:stretch>
            <a:fillRect/>
          </a:stretch>
        </p:blipFill>
        <p:spPr>
          <a:xfrm>
            <a:off x="3302804" y="4684479"/>
            <a:ext cx="457025" cy="457025"/>
          </a:xfrm>
          <a:prstGeom prst="rect">
            <a:avLst/>
          </a:prstGeom>
        </p:spPr>
      </p:pic>
      <p:pic>
        <p:nvPicPr>
          <p:cNvPr id="41" name="図 40"/>
          <p:cNvPicPr>
            <a:picLocks noChangeAspect="1"/>
          </p:cNvPicPr>
          <p:nvPr/>
        </p:nvPicPr>
        <p:blipFill>
          <a:blip r:embed="rId17"/>
          <a:stretch>
            <a:fillRect/>
          </a:stretch>
        </p:blipFill>
        <p:spPr>
          <a:xfrm>
            <a:off x="3306550" y="5263521"/>
            <a:ext cx="453279" cy="453279"/>
          </a:xfrm>
          <a:prstGeom prst="rect">
            <a:avLst/>
          </a:prstGeom>
        </p:spPr>
      </p:pic>
      <p:sp>
        <p:nvSpPr>
          <p:cNvPr id="42" name="角丸四角形吹き出し 41"/>
          <p:cNvSpPr/>
          <p:nvPr/>
        </p:nvSpPr>
        <p:spPr>
          <a:xfrm>
            <a:off x="3875278" y="2628848"/>
            <a:ext cx="1810418"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1100" dirty="0" smtClean="0"/>
              <a:t>5</a:t>
            </a:r>
            <a:r>
              <a:rPr lang="en-US" altLang="ja-JP" sz="1100" dirty="0" smtClean="0"/>
              <a:t>05</a:t>
            </a:r>
            <a:r>
              <a:rPr lang="ja-JP" altLang="en-US" sz="1100" dirty="0" smtClean="0"/>
              <a:t>のカフェなう！</a:t>
            </a:r>
            <a:endParaRPr kumimoji="1" lang="ja-JP" altLang="en-US" sz="1100" dirty="0"/>
          </a:p>
        </p:txBody>
      </p:sp>
      <p:sp>
        <p:nvSpPr>
          <p:cNvPr id="43" name="角丸四角形吹き出し 42"/>
          <p:cNvSpPr/>
          <p:nvPr/>
        </p:nvSpPr>
        <p:spPr>
          <a:xfrm>
            <a:off x="3875277" y="3213533"/>
            <a:ext cx="1810419" cy="138306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t"/>
          <a:lstStyle/>
          <a:p>
            <a:pPr algn="ctr"/>
            <a:r>
              <a:rPr kumimoji="1" lang="ja-JP" altLang="en-US" sz="1100" dirty="0" smtClean="0"/>
              <a:t>ゴミ清掃活動に参加して</a:t>
            </a:r>
            <a:endParaRPr kumimoji="1" lang="en-US" altLang="ja-JP" sz="1100" dirty="0" smtClean="0"/>
          </a:p>
          <a:p>
            <a:pPr algn="ctr"/>
            <a:r>
              <a:rPr lang="ja-JP" altLang="en-US" sz="1100" dirty="0" smtClean="0"/>
              <a:t>交流が深まったぞい</a:t>
            </a:r>
            <a:endParaRPr kumimoji="1" lang="ja-JP" altLang="en-US" sz="1100" dirty="0"/>
          </a:p>
        </p:txBody>
      </p:sp>
      <p:sp>
        <p:nvSpPr>
          <p:cNvPr id="44" name="角丸四角形吹き出し 43"/>
          <p:cNvSpPr/>
          <p:nvPr/>
        </p:nvSpPr>
        <p:spPr>
          <a:xfrm>
            <a:off x="3879023" y="4684479"/>
            <a:ext cx="1810419"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100" dirty="0" smtClean="0"/>
              <a:t>だれか</a:t>
            </a:r>
            <a:r>
              <a:rPr kumimoji="1" lang="en-US" altLang="ja-JP" sz="1100" dirty="0" smtClean="0"/>
              <a:t>505</a:t>
            </a:r>
            <a:r>
              <a:rPr kumimoji="1" lang="ja-JP" altLang="en-US" sz="1100" dirty="0" smtClean="0"/>
              <a:t>であそぼーぜ</a:t>
            </a:r>
            <a:endParaRPr kumimoji="1" lang="ja-JP" altLang="en-US" sz="1100" dirty="0"/>
          </a:p>
        </p:txBody>
      </p:sp>
      <p:sp>
        <p:nvSpPr>
          <p:cNvPr id="45" name="角丸四角形吹き出し 44"/>
          <p:cNvSpPr/>
          <p:nvPr/>
        </p:nvSpPr>
        <p:spPr>
          <a:xfrm>
            <a:off x="3879023" y="5263521"/>
            <a:ext cx="1810419"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100" dirty="0" smtClean="0"/>
              <a:t>今日土浦午後雨らしい</a:t>
            </a:r>
            <a:r>
              <a:rPr kumimoji="1" lang="en-US" altLang="ja-JP" sz="1100" dirty="0" smtClean="0"/>
              <a:t>w</a:t>
            </a:r>
            <a:endParaRPr kumimoji="1" lang="ja-JP" altLang="en-US" sz="1100" dirty="0"/>
          </a:p>
        </p:txBody>
      </p:sp>
      <p:sp>
        <p:nvSpPr>
          <p:cNvPr id="46" name="正方形/長方形 45"/>
          <p:cNvSpPr/>
          <p:nvPr/>
        </p:nvSpPr>
        <p:spPr>
          <a:xfrm>
            <a:off x="3406654" y="1891676"/>
            <a:ext cx="2210643" cy="577295"/>
          </a:xfrm>
          <a:prstGeom prst="rect">
            <a:avLst/>
          </a:prstGeom>
          <a:solidFill>
            <a:srgbClr val="F47B98"/>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sz="3200" dirty="0" smtClean="0"/>
              <a:t>つちチャット</a:t>
            </a:r>
            <a:endParaRPr kumimoji="1" lang="ja-JP" altLang="en-US" sz="3200" dirty="0"/>
          </a:p>
        </p:txBody>
      </p:sp>
      <p:pic>
        <p:nvPicPr>
          <p:cNvPr id="47" name="図 46"/>
          <p:cNvPicPr>
            <a:picLocks noChangeAspect="1"/>
          </p:cNvPicPr>
          <p:nvPr/>
        </p:nvPicPr>
        <p:blipFill>
          <a:blip r:embed="rId18"/>
          <a:stretch>
            <a:fillRect/>
          </a:stretch>
        </p:blipFill>
        <p:spPr>
          <a:xfrm>
            <a:off x="4249950" y="3722866"/>
            <a:ext cx="1007641" cy="755731"/>
          </a:xfrm>
          <a:prstGeom prst="rect">
            <a:avLst/>
          </a:prstGeom>
        </p:spPr>
      </p:pic>
      <p:sp>
        <p:nvSpPr>
          <p:cNvPr id="48" name="角丸四角形吹き出し 47"/>
          <p:cNvSpPr/>
          <p:nvPr/>
        </p:nvSpPr>
        <p:spPr>
          <a:xfrm>
            <a:off x="6657856" y="3755830"/>
            <a:ext cx="2360507" cy="1609416"/>
          </a:xfrm>
          <a:prstGeom prst="wedgeRoundRectCallout">
            <a:avLst>
              <a:gd name="adj1" fmla="val -64799"/>
              <a:gd name="adj2" fmla="val 17425"/>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dirty="0" smtClean="0"/>
              <a:t>市民のみ使うので</a:t>
            </a:r>
            <a:endParaRPr kumimoji="1" lang="en-US" altLang="ja-JP" dirty="0" smtClean="0"/>
          </a:p>
          <a:p>
            <a:pPr algn="ctr"/>
            <a:r>
              <a:rPr lang="ja-JP" altLang="en-US" dirty="0" smtClean="0"/>
              <a:t>土浦市に関する</a:t>
            </a:r>
            <a:endParaRPr lang="en-US" altLang="ja-JP" dirty="0" smtClean="0"/>
          </a:p>
          <a:p>
            <a:pPr algn="ctr"/>
            <a:r>
              <a:rPr kumimoji="1" lang="ja-JP" altLang="en-US" dirty="0" smtClean="0"/>
              <a:t>役立つ、リアルタイムな情報が得られる！</a:t>
            </a:r>
            <a:endParaRPr kumimoji="1" lang="ja-JP" altLang="en-US" dirty="0"/>
          </a:p>
        </p:txBody>
      </p:sp>
      <p:sp>
        <p:nvSpPr>
          <p:cNvPr id="49" name="角丸四角形 48"/>
          <p:cNvSpPr/>
          <p:nvPr/>
        </p:nvSpPr>
        <p:spPr>
          <a:xfrm>
            <a:off x="202800" y="1388575"/>
            <a:ext cx="2620426" cy="138264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sz="2800" dirty="0" smtClean="0"/>
              <a:t>こらぼの</a:t>
            </a:r>
            <a:r>
              <a:rPr kumimoji="1" lang="ja-JP" altLang="en-US" sz="2800" dirty="0" smtClean="0"/>
              <a:t>アプリ</a:t>
            </a:r>
            <a:endParaRPr kumimoji="1" lang="en-US" altLang="ja-JP" sz="2800" dirty="0" smtClean="0"/>
          </a:p>
          <a:p>
            <a:pPr algn="ctr"/>
            <a:r>
              <a:rPr lang="ja-JP" altLang="en-US" sz="2800" dirty="0" smtClean="0"/>
              <a:t>使い方</a:t>
            </a:r>
            <a:endParaRPr lang="en-US" altLang="ja-JP" sz="2800" dirty="0" smtClean="0"/>
          </a:p>
          <a:p>
            <a:pPr algn="ctr"/>
            <a:r>
              <a:rPr kumimoji="1" lang="ja-JP" altLang="en-US" sz="2000" dirty="0" smtClean="0"/>
              <a:t>（つちチャット）</a:t>
            </a:r>
            <a:endParaRPr kumimoji="1" lang="ja-JP" altLang="en-US" sz="2000" dirty="0"/>
          </a:p>
        </p:txBody>
      </p:sp>
      <p:sp>
        <p:nvSpPr>
          <p:cNvPr id="50" name="角丸四角形吹き出し 49"/>
          <p:cNvSpPr/>
          <p:nvPr/>
        </p:nvSpPr>
        <p:spPr>
          <a:xfrm>
            <a:off x="107596" y="3755830"/>
            <a:ext cx="2620426" cy="1609416"/>
          </a:xfrm>
          <a:prstGeom prst="wedgeRoundRectCallout">
            <a:avLst>
              <a:gd name="adj1" fmla="val 59305"/>
              <a:gd name="adj2" fmla="val -19749"/>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dirty="0" smtClean="0"/>
              <a:t>自分の地域活動を</a:t>
            </a:r>
            <a:endParaRPr kumimoji="1" lang="en-US" altLang="ja-JP" dirty="0" smtClean="0"/>
          </a:p>
          <a:p>
            <a:pPr algn="ctr"/>
            <a:r>
              <a:rPr lang="ja-JP" altLang="en-US" dirty="0" smtClean="0"/>
              <a:t>周りに知ってもらえる！</a:t>
            </a:r>
            <a:endParaRPr lang="en-US" altLang="ja-JP" dirty="0" smtClean="0"/>
          </a:p>
          <a:p>
            <a:pPr algn="ctr"/>
            <a:r>
              <a:rPr kumimoji="1" lang="ja-JP" altLang="en-US" dirty="0" smtClean="0"/>
              <a:t>他人の活動を</a:t>
            </a:r>
            <a:endParaRPr kumimoji="1" lang="en-US" altLang="ja-JP" dirty="0" smtClean="0"/>
          </a:p>
          <a:p>
            <a:pPr algn="ctr"/>
            <a:r>
              <a:rPr lang="ja-JP" altLang="en-US" dirty="0" smtClean="0"/>
              <a:t>知ることができる！</a:t>
            </a:r>
            <a:endParaRPr kumimoji="1" lang="ja-JP" altLang="en-US" dirty="0"/>
          </a:p>
        </p:txBody>
      </p:sp>
      <p:sp>
        <p:nvSpPr>
          <p:cNvPr id="51" name="角丸四角形吹き出し 50"/>
          <p:cNvSpPr/>
          <p:nvPr/>
        </p:nvSpPr>
        <p:spPr>
          <a:xfrm>
            <a:off x="6657856" y="1966511"/>
            <a:ext cx="2360507" cy="1609416"/>
          </a:xfrm>
          <a:prstGeom prst="wedgeRoundRectCallout">
            <a:avLst>
              <a:gd name="adj1" fmla="val -65249"/>
              <a:gd name="adj2" fmla="val 30469"/>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dirty="0" smtClean="0"/>
              <a:t>地域活動など</a:t>
            </a:r>
            <a:endParaRPr kumimoji="1" lang="en-US" altLang="ja-JP" dirty="0" smtClean="0"/>
          </a:p>
          <a:p>
            <a:pPr algn="ctr"/>
            <a:r>
              <a:rPr lang="ja-JP" altLang="en-US" dirty="0" smtClean="0"/>
              <a:t>市民同士の</a:t>
            </a:r>
            <a:endParaRPr kumimoji="1" lang="en-US" altLang="ja-JP" dirty="0" smtClean="0"/>
          </a:p>
          <a:p>
            <a:pPr algn="ctr"/>
            <a:r>
              <a:rPr lang="ja-JP" altLang="en-US" dirty="0" smtClean="0"/>
              <a:t>輪を広げられる！</a:t>
            </a:r>
            <a:endParaRPr lang="en-US" altLang="ja-JP" dirty="0" smtClean="0"/>
          </a:p>
          <a:p>
            <a:pPr algn="ctr"/>
            <a:r>
              <a:rPr kumimoji="1" lang="ja-JP" altLang="en-US" dirty="0" smtClean="0"/>
              <a:t>（地域コミュニティ）</a:t>
            </a:r>
            <a:endParaRPr kumimoji="1" lang="ja-JP" altLang="en-US" dirty="0"/>
          </a:p>
        </p:txBody>
      </p:sp>
    </p:spTree>
    <p:extLst>
      <p:ext uri="{BB962C8B-B14F-4D97-AF65-F5344CB8AC3E}">
        <p14:creationId xmlns:p14="http://schemas.microsoft.com/office/powerpoint/2010/main" val="190361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xit" presetSubtype="0" fill="hold" nodeType="after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48" fill="hold">
                            <p:stCondLst>
                              <p:cond delay="1000"/>
                            </p:stCondLst>
                            <p:childTnLst>
                              <p:par>
                                <p:cTn id="49" presetID="10" presetClass="exit" presetSubtype="0" fill="hold" grpId="1" nodeType="afterEffect">
                                  <p:stCondLst>
                                    <p:cond delay="0"/>
                                  </p:stCondLst>
                                  <p:childTnLst>
                                    <p:animEffect transition="out" filter="fade">
                                      <p:cBhvr>
                                        <p:cTn id="50" dur="500"/>
                                        <p:tgtEl>
                                          <p:spTgt spid="33"/>
                                        </p:tgtEl>
                                      </p:cBhvr>
                                    </p:animEffect>
                                    <p:set>
                                      <p:cBhvr>
                                        <p:cTn id="51" dur="1" fill="hold">
                                          <p:stCondLst>
                                            <p:cond delay="499"/>
                                          </p:stCondLst>
                                        </p:cTn>
                                        <p:tgtEl>
                                          <p:spTgt spid="33"/>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34"/>
                                        </p:tgtEl>
                                      </p:cBhvr>
                                    </p:animEffect>
                                    <p:set>
                                      <p:cBhvr>
                                        <p:cTn id="54" dur="1" fill="hold">
                                          <p:stCondLst>
                                            <p:cond delay="499"/>
                                          </p:stCondLst>
                                        </p:cTn>
                                        <p:tgtEl>
                                          <p:spTgt spid="3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35"/>
                                        </p:tgtEl>
                                      </p:cBhvr>
                                    </p:animEffect>
                                    <p:set>
                                      <p:cBhvr>
                                        <p:cTn id="57" dur="1" fill="hold">
                                          <p:stCondLst>
                                            <p:cond delay="499"/>
                                          </p:stCondLst>
                                        </p:cTn>
                                        <p:tgtEl>
                                          <p:spTgt spid="35"/>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36"/>
                                        </p:tgtEl>
                                      </p:cBhvr>
                                    </p:animEffect>
                                    <p:set>
                                      <p:cBhvr>
                                        <p:cTn id="60" dur="1" fill="hold">
                                          <p:stCondLst>
                                            <p:cond delay="499"/>
                                          </p:stCondLst>
                                        </p:cTn>
                                        <p:tgtEl>
                                          <p:spTgt spid="36"/>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childTnLst>
                                </p:cTn>
                              </p:par>
                              <p:par>
                                <p:cTn id="67" presetID="10" presetClass="entr" presetSubtype="0" fill="hold"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par>
                                <p:cTn id="88" presetID="10" presetClass="entr" presetSubtype="0" fill="hold"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fade">
                                      <p:cBhvr>
                                        <p:cTn id="90" dur="500"/>
                                        <p:tgtEl>
                                          <p:spTgt spid="47"/>
                                        </p:tgtEl>
                                      </p:cBhvr>
                                    </p:animEffect>
                                  </p:childTnLst>
                                </p:cTn>
                              </p:par>
                              <p:par>
                                <p:cTn id="91" presetID="10" presetClass="exit" presetSubtype="0" fill="hold" nodeType="withEffect">
                                  <p:stCondLst>
                                    <p:cond delay="0"/>
                                  </p:stCondLst>
                                  <p:childTnLst>
                                    <p:animEffect transition="out" filter="fade">
                                      <p:cBhvr>
                                        <p:cTn id="92" dur="500"/>
                                        <p:tgtEl>
                                          <p:spTgt spid="37"/>
                                        </p:tgtEl>
                                      </p:cBhvr>
                                    </p:animEffect>
                                    <p:set>
                                      <p:cBhvr>
                                        <p:cTn id="93" dur="1" fill="hold">
                                          <p:stCondLst>
                                            <p:cond delay="499"/>
                                          </p:stCondLst>
                                        </p:cTn>
                                        <p:tgtEl>
                                          <p:spTgt spid="37"/>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fade">
                                      <p:cBhvr>
                                        <p:cTn id="10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P spid="42" grpId="0" animBg="1"/>
      <p:bldP spid="43" grpId="0" animBg="1"/>
      <p:bldP spid="44" grpId="0" animBg="1"/>
      <p:bldP spid="45" grpId="0" animBg="1"/>
      <p:bldP spid="46" grpId="0" animBg="1"/>
      <p:bldP spid="48" grpId="0" animBg="1"/>
      <p:bldP spid="50" grpId="0" animBg="1"/>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p:cNvPicPr>
            <a:picLocks noChangeAspect="1"/>
          </p:cNvPicPr>
          <p:nvPr/>
        </p:nvPicPr>
        <p:blipFill>
          <a:blip r:embed="rId2">
            <a:alphaModFix amt="53000"/>
          </a:blip>
          <a:stretch>
            <a:fillRect/>
          </a:stretch>
        </p:blipFill>
        <p:spPr>
          <a:xfrm>
            <a:off x="2730500" y="578237"/>
            <a:ext cx="3683000" cy="3708400"/>
          </a:xfrm>
          <a:prstGeom prst="rect">
            <a:avLst/>
          </a:prstGeom>
        </p:spPr>
      </p:pic>
      <p:grpSp>
        <p:nvGrpSpPr>
          <p:cNvPr id="8" name="図形グループ 7"/>
          <p:cNvGrpSpPr/>
          <p:nvPr/>
        </p:nvGrpSpPr>
        <p:grpSpPr>
          <a:xfrm>
            <a:off x="3369047" y="4582711"/>
            <a:ext cx="2432172" cy="2275289"/>
            <a:chOff x="1763751" y="387439"/>
            <a:chExt cx="830226" cy="830226"/>
          </a:xfrm>
        </p:grpSpPr>
        <p:sp>
          <p:nvSpPr>
            <p:cNvPr id="9" name="円/楕円 8"/>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10"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6600" kern="1200" dirty="0" smtClean="0"/>
                <a:t>教育</a:t>
              </a:r>
              <a:endParaRPr kumimoji="1" lang="ja-JP" altLang="en-US" sz="6600" kern="1200" dirty="0"/>
            </a:p>
          </p:txBody>
        </p:sp>
      </p:grpSp>
      <p:grpSp>
        <p:nvGrpSpPr>
          <p:cNvPr id="11" name="図形グループ 10"/>
          <p:cNvGrpSpPr/>
          <p:nvPr/>
        </p:nvGrpSpPr>
        <p:grpSpPr>
          <a:xfrm>
            <a:off x="5801219" y="4586376"/>
            <a:ext cx="2432172" cy="2275289"/>
            <a:chOff x="3306076" y="674171"/>
            <a:chExt cx="2432172" cy="2275289"/>
          </a:xfrm>
        </p:grpSpPr>
        <p:sp>
          <p:nvSpPr>
            <p:cNvPr id="12" name="円/楕円 11"/>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13"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つながり</a:t>
              </a:r>
              <a:endParaRPr kumimoji="1" lang="ja-JP" altLang="en-US" sz="4800" kern="1200" dirty="0"/>
            </a:p>
          </p:txBody>
        </p:sp>
      </p:grpSp>
      <p:grpSp>
        <p:nvGrpSpPr>
          <p:cNvPr id="14" name="図形グループ 13"/>
          <p:cNvGrpSpPr/>
          <p:nvPr/>
        </p:nvGrpSpPr>
        <p:grpSpPr>
          <a:xfrm>
            <a:off x="936875" y="4586376"/>
            <a:ext cx="2432172" cy="2275289"/>
            <a:chOff x="3306076" y="674171"/>
            <a:chExt cx="2432172" cy="2275289"/>
          </a:xfrm>
        </p:grpSpPr>
        <p:sp>
          <p:nvSpPr>
            <p:cNvPr id="15" name="円/楕円 14"/>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16"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6600" dirty="0" smtClean="0"/>
                <a:t>環境</a:t>
              </a:r>
              <a:endParaRPr kumimoji="1" lang="ja-JP" altLang="en-US" sz="6600" kern="1200" dirty="0"/>
            </a:p>
          </p:txBody>
        </p:sp>
      </p:grpSp>
      <p:pic>
        <p:nvPicPr>
          <p:cNvPr id="17" name="図 16" descr="8682.jpg"/>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386917" y="3003814"/>
            <a:ext cx="4383129" cy="1440267"/>
          </a:xfrm>
          <a:prstGeom prst="rect">
            <a:avLst/>
          </a:prstGeom>
        </p:spPr>
      </p:pic>
      <p:sp>
        <p:nvSpPr>
          <p:cNvPr id="21" name="テキスト ボックス 20"/>
          <p:cNvSpPr txBox="1"/>
          <p:nvPr/>
        </p:nvSpPr>
        <p:spPr>
          <a:xfrm>
            <a:off x="2116206" y="1927075"/>
            <a:ext cx="4936612" cy="1015663"/>
          </a:xfrm>
          <a:prstGeom prst="rect">
            <a:avLst/>
          </a:prstGeom>
          <a:noFill/>
        </p:spPr>
        <p:txBody>
          <a:bodyPr wrap="square" rtlCol="0">
            <a:spAutoFit/>
          </a:bodyPr>
          <a:lstStyle/>
          <a:p>
            <a:pPr algn="ctr"/>
            <a:r>
              <a:rPr kumimoji="1" lang="ja-JP" altLang="en-US" sz="6000" b="1" kern="1200" dirty="0" smtClean="0">
                <a:latin typeface="ヒラギノ丸ゴ ProN W4"/>
                <a:ea typeface="ヒラギノ丸ゴ ProN W4"/>
                <a:cs typeface="ヒラギノ丸ゴ ProN W4"/>
              </a:rPr>
              <a:t>都市の将来像</a:t>
            </a:r>
            <a:endParaRPr kumimoji="1" lang="en-US" altLang="ja-JP" sz="6000" b="1" kern="1200" dirty="0" smtClean="0">
              <a:latin typeface="ヒラギノ丸ゴ ProN W4"/>
              <a:ea typeface="ヒラギノ丸ゴ ProN W4"/>
              <a:cs typeface="ヒラギノ丸ゴ ProN W4"/>
            </a:endParaRPr>
          </a:p>
        </p:txBody>
      </p:sp>
    </p:spTree>
    <p:extLst>
      <p:ext uri="{BB962C8B-B14F-4D97-AF65-F5344CB8AC3E}">
        <p14:creationId xmlns:p14="http://schemas.microsoft.com/office/powerpoint/2010/main" val="320059165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右矢印 124"/>
          <p:cNvSpPr/>
          <p:nvPr/>
        </p:nvSpPr>
        <p:spPr>
          <a:xfrm>
            <a:off x="-8849" y="2108625"/>
            <a:ext cx="8207969" cy="1962353"/>
          </a:xfrm>
          <a:prstGeom prst="rightArrow">
            <a:avLst/>
          </a:prstGeom>
          <a:solidFill>
            <a:srgbClr val="F7C4EC"/>
          </a:solidFill>
          <a:ln>
            <a:noFill/>
          </a:ln>
        </p:spPr>
        <p:style>
          <a:lnRef idx="1">
            <a:schemeClr val="accent5"/>
          </a:lnRef>
          <a:fillRef idx="3">
            <a:schemeClr val="accent5"/>
          </a:fillRef>
          <a:effectRef idx="2">
            <a:schemeClr val="accent5"/>
          </a:effectRef>
          <a:fontRef idx="minor">
            <a:schemeClr val="lt1"/>
          </a:fontRef>
        </p:style>
        <p:txBody>
          <a:bodyPr rtlCol="0" anchor="ctr"/>
          <a:lstStyle/>
          <a:p>
            <a:r>
              <a:rPr kumimoji="1" lang="ja-JP" altLang="en-US" sz="5400" dirty="0" smtClean="0">
                <a:latin typeface="HGP明朝E"/>
                <a:ea typeface="HGP明朝E"/>
                <a:cs typeface="HGP明朝E"/>
              </a:rPr>
              <a:t>２０年後</a:t>
            </a:r>
            <a:endParaRPr kumimoji="1" lang="ja-JP" altLang="en-US" sz="5400" dirty="0">
              <a:latin typeface="HGP明朝E"/>
              <a:ea typeface="HGP明朝E"/>
              <a:cs typeface="HGP明朝E"/>
            </a:endParaRPr>
          </a:p>
        </p:txBody>
      </p:sp>
      <p:sp>
        <p:nvSpPr>
          <p:cNvPr id="124" name="右矢印 123"/>
          <p:cNvSpPr/>
          <p:nvPr/>
        </p:nvSpPr>
        <p:spPr>
          <a:xfrm>
            <a:off x="1" y="1289678"/>
            <a:ext cx="6736278" cy="1292741"/>
          </a:xfrm>
          <a:prstGeom prst="rightArrow">
            <a:avLst/>
          </a:prstGeom>
          <a:solidFill>
            <a:srgbClr val="F7C4EC"/>
          </a:solidFill>
          <a:ln>
            <a:noFill/>
          </a:ln>
        </p:spPr>
        <p:style>
          <a:lnRef idx="1">
            <a:schemeClr val="accent5"/>
          </a:lnRef>
          <a:fillRef idx="3">
            <a:schemeClr val="accent5"/>
          </a:fillRef>
          <a:effectRef idx="2">
            <a:schemeClr val="accent5"/>
          </a:effectRef>
          <a:fontRef idx="minor">
            <a:schemeClr val="lt1"/>
          </a:fontRef>
        </p:style>
        <p:txBody>
          <a:bodyPr rtlCol="0" anchor="ctr"/>
          <a:lstStyle/>
          <a:p>
            <a:r>
              <a:rPr lang="ja-JP" altLang="en-US" sz="3200" dirty="0" smtClean="0">
                <a:latin typeface="HGP明朝E"/>
                <a:ea typeface="HGP明朝E"/>
                <a:cs typeface="HGP明朝E"/>
              </a:rPr>
              <a:t>１０年後</a:t>
            </a:r>
            <a:endParaRPr kumimoji="1" lang="ja-JP" altLang="en-US" sz="3200" dirty="0">
              <a:latin typeface="HGP明朝E"/>
              <a:ea typeface="HGP明朝E"/>
              <a:cs typeface="HGP明朝E"/>
            </a:endParaRPr>
          </a:p>
        </p:txBody>
      </p:sp>
      <p:grpSp>
        <p:nvGrpSpPr>
          <p:cNvPr id="3" name="図形グループ 2"/>
          <p:cNvGrpSpPr/>
          <p:nvPr/>
        </p:nvGrpSpPr>
        <p:grpSpPr>
          <a:xfrm>
            <a:off x="-77305" y="-81071"/>
            <a:ext cx="13465949" cy="1469647"/>
            <a:chOff x="-77305" y="-81071"/>
            <a:chExt cx="13465949" cy="1469647"/>
          </a:xfrm>
        </p:grpSpPr>
        <p:pic>
          <p:nvPicPr>
            <p:cNvPr id="4" name="図 3"/>
            <p:cNvPicPr>
              <a:picLocks noChangeAspect="1"/>
            </p:cNvPicPr>
            <p:nvPr/>
          </p:nvPicPr>
          <p:blipFill>
            <a:blip r:embed="rId2">
              <a:lum bright="70000" contrast="-70000"/>
            </a:blip>
            <a:stretch>
              <a:fillRect/>
            </a:stretch>
          </p:blipFill>
          <p:spPr>
            <a:xfrm>
              <a:off x="5791178" y="0"/>
              <a:ext cx="1074051" cy="1246985"/>
            </a:xfrm>
            <a:prstGeom prst="rect">
              <a:avLst/>
            </a:prstGeom>
            <a:effectLst/>
          </p:spPr>
        </p:pic>
        <p:pic>
          <p:nvPicPr>
            <p:cNvPr id="5" name="図 4"/>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6" name="図 5"/>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6736278"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77305" y="157103"/>
              <a:ext cx="2876894"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都市の将来像</a:t>
              </a:r>
              <a:endParaRPr kumimoji="1" lang="en-US" altLang="ja-JP" sz="3200" b="1" kern="1200" dirty="0" smtClean="0">
                <a:latin typeface="ヒラギノ丸ゴ ProN W4"/>
                <a:ea typeface="ヒラギノ丸ゴ ProN W4"/>
                <a:cs typeface="ヒラギノ丸ゴ ProN W4"/>
              </a:endParaRPr>
            </a:p>
          </p:txBody>
        </p:sp>
      </p:grpSp>
      <p:pic>
        <p:nvPicPr>
          <p:cNvPr id="76" name="図 75" descr="土浦だお"/>
          <p:cNvPicPr>
            <a:picLocks noChangeAspect="1"/>
          </p:cNvPicPr>
          <p:nvPr/>
        </p:nvPicPr>
        <p:blipFill>
          <a:blip r:embed="rId7">
            <a:alphaModFix/>
            <a:lum bright="70000" contrast="-70000"/>
            <a:extLst>
              <a:ext uri="{28A0092B-C50C-407E-A947-70E740481C1C}">
                <a14:useLocalDpi xmlns:a14="http://schemas.microsoft.com/office/drawing/2010/main" val="0"/>
              </a:ext>
            </a:extLst>
          </a:blip>
          <a:stretch>
            <a:fillRect/>
          </a:stretch>
        </p:blipFill>
        <p:spPr>
          <a:xfrm>
            <a:off x="2816140" y="1202998"/>
            <a:ext cx="3326612" cy="5513354"/>
          </a:xfrm>
          <a:prstGeom prst="rect">
            <a:avLst/>
          </a:prstGeom>
          <a:ln>
            <a:noFill/>
          </a:ln>
          <a:effectLst>
            <a:glow rad="12700">
              <a:srgbClr val="F73F7E"/>
            </a:glow>
          </a:effectLst>
        </p:spPr>
      </p:pic>
      <p:pic>
        <p:nvPicPr>
          <p:cNvPr id="77" name="図 76"/>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colorTemperature colorTemp="4700"/>
                    </a14:imgEffect>
                    <a14:imgEffect>
                      <a14:saturation sat="0"/>
                    </a14:imgEffect>
                  </a14:imgLayer>
                </a14:imgProps>
              </a:ext>
            </a:extLst>
          </a:blip>
          <a:stretch>
            <a:fillRect/>
          </a:stretch>
        </p:blipFill>
        <p:spPr>
          <a:xfrm>
            <a:off x="3762312" y="1289678"/>
            <a:ext cx="927100" cy="927100"/>
          </a:xfrm>
          <a:prstGeom prst="rect">
            <a:avLst/>
          </a:prstGeom>
          <a:effectLst>
            <a:glow rad="228600">
              <a:schemeClr val="accent6">
                <a:satMod val="175000"/>
                <a:alpha val="40000"/>
              </a:schemeClr>
            </a:glow>
          </a:effectLst>
        </p:spPr>
      </p:pic>
      <p:pic>
        <p:nvPicPr>
          <p:cNvPr id="78" name="図 77"/>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2835212" y="1753228"/>
            <a:ext cx="927100" cy="927100"/>
          </a:xfrm>
          <a:prstGeom prst="rect">
            <a:avLst/>
          </a:prstGeom>
          <a:effectLst>
            <a:glow rad="228600">
              <a:schemeClr val="accent6">
                <a:satMod val="175000"/>
                <a:alpha val="40000"/>
              </a:schemeClr>
            </a:glow>
          </a:effectLst>
        </p:spPr>
      </p:pic>
      <p:pic>
        <p:nvPicPr>
          <p:cNvPr id="79" name="図 78"/>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0"/>
                    </a14:imgEffect>
                  </a14:imgLayer>
                </a14:imgProps>
              </a:ext>
            </a:extLst>
          </a:blip>
          <a:stretch>
            <a:fillRect/>
          </a:stretch>
        </p:blipFill>
        <p:spPr>
          <a:xfrm>
            <a:off x="3622990" y="2369178"/>
            <a:ext cx="927100" cy="927100"/>
          </a:xfrm>
          <a:prstGeom prst="rect">
            <a:avLst/>
          </a:prstGeom>
          <a:effectLst>
            <a:glow rad="228600">
              <a:schemeClr val="accent6">
                <a:satMod val="175000"/>
                <a:alpha val="40000"/>
              </a:schemeClr>
            </a:glow>
          </a:effectLst>
        </p:spPr>
      </p:pic>
      <p:pic>
        <p:nvPicPr>
          <p:cNvPr id="80" name="図 79"/>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2">
                    <a14:imgEffect>
                      <a14:colorTemperature colorTemp="4700"/>
                    </a14:imgEffect>
                    <a14:imgEffect>
                      <a14:saturation sat="0"/>
                    </a14:imgEffect>
                  </a14:imgLayer>
                </a14:imgProps>
              </a:ext>
            </a:extLst>
          </a:blip>
          <a:stretch>
            <a:fillRect/>
          </a:stretch>
        </p:blipFill>
        <p:spPr>
          <a:xfrm>
            <a:off x="4632240" y="2680328"/>
            <a:ext cx="927100" cy="927100"/>
          </a:xfrm>
          <a:prstGeom prst="rect">
            <a:avLst/>
          </a:prstGeom>
          <a:effectLst>
            <a:glow rad="139700">
              <a:schemeClr val="accent6">
                <a:satMod val="175000"/>
                <a:alpha val="40000"/>
              </a:schemeClr>
            </a:glow>
          </a:effectLst>
        </p:spPr>
      </p:pic>
      <p:pic>
        <p:nvPicPr>
          <p:cNvPr id="81" name="図 80"/>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0"/>
                    </a14:imgEffect>
                  </a14:imgLayer>
                </a14:imgProps>
              </a:ext>
            </a:extLst>
          </a:blip>
          <a:stretch>
            <a:fillRect/>
          </a:stretch>
        </p:blipFill>
        <p:spPr>
          <a:xfrm>
            <a:off x="3298762" y="3296278"/>
            <a:ext cx="927100" cy="927100"/>
          </a:xfrm>
          <a:prstGeom prst="rect">
            <a:avLst/>
          </a:prstGeom>
          <a:effectLst>
            <a:glow rad="228600">
              <a:schemeClr val="accent6">
                <a:satMod val="175000"/>
                <a:alpha val="40000"/>
              </a:schemeClr>
            </a:glow>
          </a:effectLst>
        </p:spPr>
      </p:pic>
      <p:pic>
        <p:nvPicPr>
          <p:cNvPr id="82" name="図 81"/>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4700"/>
                    </a14:imgEffect>
                    <a14:imgEffect>
                      <a14:saturation sat="0"/>
                    </a14:imgEffect>
                  </a14:imgLayer>
                </a14:imgProps>
              </a:ext>
            </a:extLst>
          </a:blip>
          <a:stretch>
            <a:fillRect/>
          </a:stretch>
        </p:blipFill>
        <p:spPr>
          <a:xfrm>
            <a:off x="5492319" y="3032575"/>
            <a:ext cx="927100" cy="927100"/>
          </a:xfrm>
          <a:prstGeom prst="rect">
            <a:avLst/>
          </a:prstGeom>
          <a:effectLst>
            <a:glow rad="228600">
              <a:schemeClr val="accent6">
                <a:satMod val="175000"/>
                <a:alpha val="40000"/>
              </a:schemeClr>
            </a:glow>
          </a:effectLst>
        </p:spPr>
      </p:pic>
      <p:pic>
        <p:nvPicPr>
          <p:cNvPr id="83" name="図 82"/>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4168690" y="3143878"/>
            <a:ext cx="927100" cy="927100"/>
          </a:xfrm>
          <a:prstGeom prst="rect">
            <a:avLst/>
          </a:prstGeom>
          <a:effectLst>
            <a:glow rad="228600">
              <a:schemeClr val="accent6">
                <a:satMod val="175000"/>
                <a:alpha val="40000"/>
              </a:schemeClr>
            </a:glow>
          </a:effectLst>
        </p:spPr>
      </p:pic>
      <p:pic>
        <p:nvPicPr>
          <p:cNvPr id="84" name="図 83"/>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3">
                    <a14:imgEffect>
                      <a14:colorTemperature colorTemp="4700"/>
                    </a14:imgEffect>
                    <a14:imgEffect>
                      <a14:saturation sat="0"/>
                    </a14:imgEffect>
                  </a14:imgLayer>
                </a14:imgProps>
              </a:ext>
            </a:extLst>
          </a:blip>
          <a:stretch>
            <a:fillRect/>
          </a:stretch>
        </p:blipFill>
        <p:spPr>
          <a:xfrm>
            <a:off x="5139317" y="4070978"/>
            <a:ext cx="927100" cy="927100"/>
          </a:xfrm>
          <a:prstGeom prst="rect">
            <a:avLst/>
          </a:prstGeom>
          <a:effectLst>
            <a:glow rad="228600">
              <a:schemeClr val="accent6">
                <a:satMod val="175000"/>
                <a:alpha val="40000"/>
              </a:schemeClr>
            </a:glow>
          </a:effectLst>
        </p:spPr>
      </p:pic>
      <p:pic>
        <p:nvPicPr>
          <p:cNvPr id="85" name="図 84"/>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4">
                    <a14:imgEffect>
                      <a14:colorTemperature colorTemp="4700"/>
                    </a14:imgEffect>
                    <a14:imgEffect>
                      <a14:saturation sat="0"/>
                    </a14:imgEffect>
                  </a14:imgLayer>
                </a14:imgProps>
              </a:ext>
            </a:extLst>
          </a:blip>
          <a:stretch>
            <a:fillRect/>
          </a:stretch>
        </p:blipFill>
        <p:spPr>
          <a:xfrm>
            <a:off x="3298762" y="4534528"/>
            <a:ext cx="927100" cy="927100"/>
          </a:xfrm>
          <a:prstGeom prst="rect">
            <a:avLst/>
          </a:prstGeom>
          <a:effectLst>
            <a:glow rad="228600">
              <a:schemeClr val="accent6">
                <a:satMod val="175000"/>
                <a:alpha val="40000"/>
              </a:schemeClr>
            </a:glow>
          </a:effectLst>
        </p:spPr>
      </p:pic>
      <p:pic>
        <p:nvPicPr>
          <p:cNvPr id="86" name="図 85"/>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4">
                    <a14:imgEffect>
                      <a14:colorTemperature colorTemp="4700"/>
                    </a14:imgEffect>
                    <a14:imgEffect>
                      <a14:saturation sat="0"/>
                    </a14:imgEffect>
                  </a14:imgLayer>
                </a14:imgProps>
              </a:ext>
            </a:extLst>
          </a:blip>
          <a:stretch>
            <a:fillRect/>
          </a:stretch>
        </p:blipFill>
        <p:spPr>
          <a:xfrm>
            <a:off x="4021739" y="4895647"/>
            <a:ext cx="927100" cy="927100"/>
          </a:xfrm>
          <a:prstGeom prst="rect">
            <a:avLst/>
          </a:prstGeom>
          <a:effectLst>
            <a:glow rad="228600">
              <a:schemeClr val="accent6">
                <a:satMod val="175000"/>
                <a:alpha val="40000"/>
              </a:schemeClr>
            </a:glow>
          </a:effectLst>
        </p:spPr>
      </p:pic>
      <p:pic>
        <p:nvPicPr>
          <p:cNvPr id="87" name="図 86"/>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2">
                    <a14:imgEffect>
                      <a14:colorTemperature colorTemp="4700"/>
                    </a14:imgEffect>
                    <a14:imgEffect>
                      <a14:saturation sat="0"/>
                    </a14:imgEffect>
                  </a14:imgLayer>
                </a14:imgProps>
              </a:ext>
            </a:extLst>
          </a:blip>
          <a:stretch>
            <a:fillRect/>
          </a:stretch>
        </p:blipFill>
        <p:spPr>
          <a:xfrm>
            <a:off x="3063267" y="5461628"/>
            <a:ext cx="927100" cy="927100"/>
          </a:xfrm>
          <a:prstGeom prst="rect">
            <a:avLst/>
          </a:prstGeom>
          <a:effectLst>
            <a:glow rad="228600">
              <a:schemeClr val="accent6">
                <a:satMod val="175000"/>
                <a:alpha val="40000"/>
              </a:schemeClr>
            </a:glow>
          </a:effectLst>
        </p:spPr>
      </p:pic>
      <p:pic>
        <p:nvPicPr>
          <p:cNvPr id="88" name="図 87"/>
          <p:cNvPicPr>
            <a:picLocks noChangeAspect="1"/>
          </p:cNvPicPr>
          <p:nvPr/>
        </p:nvPicPr>
        <p:blipFill>
          <a:blip r:embed="rId15">
            <a:duotone>
              <a:prstClr val="black"/>
              <a:schemeClr val="accent3">
                <a:tint val="45000"/>
                <a:satMod val="400000"/>
              </a:schemeClr>
            </a:duotone>
            <a:extLst>
              <a:ext uri="{BEBA8EAE-BF5A-486C-A8C5-ECC9F3942E4B}">
                <a14:imgProps xmlns:a14="http://schemas.microsoft.com/office/drawing/2010/main">
                  <a14:imgLayer r:embed="rId16">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Lst>
          </a:blip>
          <a:stretch>
            <a:fillRect/>
          </a:stretch>
        </p:blipFill>
        <p:spPr>
          <a:xfrm>
            <a:off x="3549619" y="3607428"/>
            <a:ext cx="1942700" cy="1404079"/>
          </a:xfrm>
          <a:prstGeom prst="rect">
            <a:avLst/>
          </a:prstGeom>
          <a:effectLst>
            <a:glow rad="228600">
              <a:schemeClr val="accent3">
                <a:satMod val="175000"/>
                <a:alpha val="40000"/>
              </a:schemeClr>
            </a:glow>
          </a:effectLst>
        </p:spPr>
      </p:pic>
      <p:sp>
        <p:nvSpPr>
          <p:cNvPr id="89" name="フリーフォーム 88"/>
          <p:cNvSpPr/>
          <p:nvPr/>
        </p:nvSpPr>
        <p:spPr>
          <a:xfrm>
            <a:off x="4245651" y="1769893"/>
            <a:ext cx="526434" cy="2540000"/>
          </a:xfrm>
          <a:custGeom>
            <a:avLst/>
            <a:gdLst>
              <a:gd name="connsiteX0" fmla="*/ 0 w 526434"/>
              <a:gd name="connsiteY0" fmla="*/ 0 h 2540000"/>
              <a:gd name="connsiteX1" fmla="*/ 520700 w 526434"/>
              <a:gd name="connsiteY1" fmla="*/ 711200 h 2540000"/>
              <a:gd name="connsiteX2" fmla="*/ 292100 w 526434"/>
              <a:gd name="connsiteY2" fmla="*/ 2540000 h 2540000"/>
            </a:gdLst>
            <a:ahLst/>
            <a:cxnLst>
              <a:cxn ang="0">
                <a:pos x="connsiteX0" y="connsiteY0"/>
              </a:cxn>
              <a:cxn ang="0">
                <a:pos x="connsiteX1" y="connsiteY1"/>
              </a:cxn>
              <a:cxn ang="0">
                <a:pos x="connsiteX2" y="connsiteY2"/>
              </a:cxn>
            </a:cxnLst>
            <a:rect l="l" t="t" r="r" b="b"/>
            <a:pathLst>
              <a:path w="526434" h="2540000">
                <a:moveTo>
                  <a:pt x="0" y="0"/>
                </a:moveTo>
                <a:cubicBezTo>
                  <a:pt x="236008" y="143933"/>
                  <a:pt x="472017" y="287867"/>
                  <a:pt x="520700" y="711200"/>
                </a:cubicBezTo>
                <a:cubicBezTo>
                  <a:pt x="569383" y="1134533"/>
                  <a:pt x="292100" y="2540000"/>
                  <a:pt x="292100" y="25400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0" name="フリーフォーム 89"/>
          <p:cNvSpPr/>
          <p:nvPr/>
        </p:nvSpPr>
        <p:spPr>
          <a:xfrm>
            <a:off x="3318551" y="2201693"/>
            <a:ext cx="1193800" cy="2082800"/>
          </a:xfrm>
          <a:custGeom>
            <a:avLst/>
            <a:gdLst>
              <a:gd name="connsiteX0" fmla="*/ 0 w 1193800"/>
              <a:gd name="connsiteY0" fmla="*/ 0 h 2082800"/>
              <a:gd name="connsiteX1" fmla="*/ 609600 w 1193800"/>
              <a:gd name="connsiteY1" fmla="*/ 533400 h 2082800"/>
              <a:gd name="connsiteX2" fmla="*/ 1193800 w 1193800"/>
              <a:gd name="connsiteY2" fmla="*/ 2082800 h 2082800"/>
            </a:gdLst>
            <a:ahLst/>
            <a:cxnLst>
              <a:cxn ang="0">
                <a:pos x="connsiteX0" y="connsiteY0"/>
              </a:cxn>
              <a:cxn ang="0">
                <a:pos x="connsiteX1" y="connsiteY1"/>
              </a:cxn>
              <a:cxn ang="0">
                <a:pos x="connsiteX2" y="connsiteY2"/>
              </a:cxn>
            </a:cxnLst>
            <a:rect l="l" t="t" r="r" b="b"/>
            <a:pathLst>
              <a:path w="1193800" h="2082800">
                <a:moveTo>
                  <a:pt x="0" y="0"/>
                </a:moveTo>
                <a:cubicBezTo>
                  <a:pt x="205316" y="93133"/>
                  <a:pt x="410633" y="186267"/>
                  <a:pt x="609600" y="533400"/>
                </a:cubicBezTo>
                <a:cubicBezTo>
                  <a:pt x="808567" y="880533"/>
                  <a:pt x="1096433" y="1826683"/>
                  <a:pt x="1193800" y="20828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1" name="フリーフォーム 90"/>
          <p:cNvSpPr/>
          <p:nvPr/>
        </p:nvSpPr>
        <p:spPr>
          <a:xfrm>
            <a:off x="4563151" y="3090693"/>
            <a:ext cx="520700" cy="1206500"/>
          </a:xfrm>
          <a:custGeom>
            <a:avLst/>
            <a:gdLst>
              <a:gd name="connsiteX0" fmla="*/ 520700 w 520700"/>
              <a:gd name="connsiteY0" fmla="*/ 0 h 1206500"/>
              <a:gd name="connsiteX1" fmla="*/ 254000 w 520700"/>
              <a:gd name="connsiteY1" fmla="*/ 520700 h 1206500"/>
              <a:gd name="connsiteX2" fmla="*/ 0 w 520700"/>
              <a:gd name="connsiteY2" fmla="*/ 1206500 h 1206500"/>
            </a:gdLst>
            <a:ahLst/>
            <a:cxnLst>
              <a:cxn ang="0">
                <a:pos x="connsiteX0" y="connsiteY0"/>
              </a:cxn>
              <a:cxn ang="0">
                <a:pos x="connsiteX1" y="connsiteY1"/>
              </a:cxn>
              <a:cxn ang="0">
                <a:pos x="connsiteX2" y="connsiteY2"/>
              </a:cxn>
            </a:cxnLst>
            <a:rect l="l" t="t" r="r" b="b"/>
            <a:pathLst>
              <a:path w="520700" h="1206500">
                <a:moveTo>
                  <a:pt x="520700" y="0"/>
                </a:moveTo>
                <a:cubicBezTo>
                  <a:pt x="430741" y="159808"/>
                  <a:pt x="340783" y="319617"/>
                  <a:pt x="254000" y="520700"/>
                </a:cubicBezTo>
                <a:cubicBezTo>
                  <a:pt x="167217" y="721783"/>
                  <a:pt x="0" y="1206500"/>
                  <a:pt x="0" y="12065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2" name="フリーフォーム 91"/>
          <p:cNvSpPr/>
          <p:nvPr/>
        </p:nvSpPr>
        <p:spPr>
          <a:xfrm>
            <a:off x="4080551" y="2760493"/>
            <a:ext cx="457200" cy="1511300"/>
          </a:xfrm>
          <a:custGeom>
            <a:avLst/>
            <a:gdLst>
              <a:gd name="connsiteX0" fmla="*/ 0 w 457200"/>
              <a:gd name="connsiteY0" fmla="*/ 0 h 1511300"/>
              <a:gd name="connsiteX1" fmla="*/ 292100 w 457200"/>
              <a:gd name="connsiteY1" fmla="*/ 571500 h 1511300"/>
              <a:gd name="connsiteX2" fmla="*/ 457200 w 457200"/>
              <a:gd name="connsiteY2" fmla="*/ 1511300 h 1511300"/>
            </a:gdLst>
            <a:ahLst/>
            <a:cxnLst>
              <a:cxn ang="0">
                <a:pos x="connsiteX0" y="connsiteY0"/>
              </a:cxn>
              <a:cxn ang="0">
                <a:pos x="connsiteX1" y="connsiteY1"/>
              </a:cxn>
              <a:cxn ang="0">
                <a:pos x="connsiteX2" y="connsiteY2"/>
              </a:cxn>
            </a:cxnLst>
            <a:rect l="l" t="t" r="r" b="b"/>
            <a:pathLst>
              <a:path w="457200" h="1511300">
                <a:moveTo>
                  <a:pt x="0" y="0"/>
                </a:moveTo>
                <a:cubicBezTo>
                  <a:pt x="107950" y="159808"/>
                  <a:pt x="215900" y="319617"/>
                  <a:pt x="292100" y="571500"/>
                </a:cubicBezTo>
                <a:cubicBezTo>
                  <a:pt x="368300" y="823383"/>
                  <a:pt x="457200" y="1511300"/>
                  <a:pt x="457200" y="15113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3" name="フリーフォーム 92"/>
          <p:cNvSpPr/>
          <p:nvPr/>
        </p:nvSpPr>
        <p:spPr>
          <a:xfrm>
            <a:off x="4550451" y="2879204"/>
            <a:ext cx="1409700" cy="1405289"/>
          </a:xfrm>
          <a:custGeom>
            <a:avLst/>
            <a:gdLst>
              <a:gd name="connsiteX0" fmla="*/ 1409700 w 1409700"/>
              <a:gd name="connsiteY0" fmla="*/ 554389 h 1405289"/>
              <a:gd name="connsiteX1" fmla="*/ 787400 w 1409700"/>
              <a:gd name="connsiteY1" fmla="*/ 33689 h 1405289"/>
              <a:gd name="connsiteX2" fmla="*/ 0 w 1409700"/>
              <a:gd name="connsiteY2" fmla="*/ 1405289 h 1405289"/>
            </a:gdLst>
            <a:ahLst/>
            <a:cxnLst>
              <a:cxn ang="0">
                <a:pos x="connsiteX0" y="connsiteY0"/>
              </a:cxn>
              <a:cxn ang="0">
                <a:pos x="connsiteX1" y="connsiteY1"/>
              </a:cxn>
              <a:cxn ang="0">
                <a:pos x="connsiteX2" y="connsiteY2"/>
              </a:cxn>
            </a:cxnLst>
            <a:rect l="l" t="t" r="r" b="b"/>
            <a:pathLst>
              <a:path w="1409700" h="1405289">
                <a:moveTo>
                  <a:pt x="1409700" y="554389"/>
                </a:moveTo>
                <a:cubicBezTo>
                  <a:pt x="1216025" y="223130"/>
                  <a:pt x="1022350" y="-108128"/>
                  <a:pt x="787400" y="33689"/>
                </a:cubicBezTo>
                <a:cubicBezTo>
                  <a:pt x="552450" y="175506"/>
                  <a:pt x="0" y="1405289"/>
                  <a:pt x="0" y="140528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4" name="フリーフォーム 93"/>
          <p:cNvSpPr/>
          <p:nvPr/>
        </p:nvSpPr>
        <p:spPr>
          <a:xfrm>
            <a:off x="4563151" y="3913857"/>
            <a:ext cx="1016000" cy="573836"/>
          </a:xfrm>
          <a:custGeom>
            <a:avLst/>
            <a:gdLst>
              <a:gd name="connsiteX0" fmla="*/ 1016000 w 1016000"/>
              <a:gd name="connsiteY0" fmla="*/ 573836 h 573836"/>
              <a:gd name="connsiteX1" fmla="*/ 495300 w 1016000"/>
              <a:gd name="connsiteY1" fmla="*/ 2336 h 573836"/>
              <a:gd name="connsiteX2" fmla="*/ 0 w 1016000"/>
              <a:gd name="connsiteY2" fmla="*/ 357936 h 573836"/>
            </a:gdLst>
            <a:ahLst/>
            <a:cxnLst>
              <a:cxn ang="0">
                <a:pos x="connsiteX0" y="connsiteY0"/>
              </a:cxn>
              <a:cxn ang="0">
                <a:pos x="connsiteX1" y="connsiteY1"/>
              </a:cxn>
              <a:cxn ang="0">
                <a:pos x="connsiteX2" y="connsiteY2"/>
              </a:cxn>
            </a:cxnLst>
            <a:rect l="l" t="t" r="r" b="b"/>
            <a:pathLst>
              <a:path w="1016000" h="573836">
                <a:moveTo>
                  <a:pt x="1016000" y="573836"/>
                </a:moveTo>
                <a:cubicBezTo>
                  <a:pt x="840316" y="306077"/>
                  <a:pt x="664633" y="38319"/>
                  <a:pt x="495300" y="2336"/>
                </a:cubicBezTo>
                <a:cubicBezTo>
                  <a:pt x="325967" y="-33647"/>
                  <a:pt x="0" y="357936"/>
                  <a:pt x="0" y="357936"/>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5" name="フリーフォーム 94"/>
          <p:cNvSpPr/>
          <p:nvPr/>
        </p:nvSpPr>
        <p:spPr>
          <a:xfrm>
            <a:off x="3750351" y="3582294"/>
            <a:ext cx="774700" cy="689499"/>
          </a:xfrm>
          <a:custGeom>
            <a:avLst/>
            <a:gdLst>
              <a:gd name="connsiteX0" fmla="*/ 0 w 774700"/>
              <a:gd name="connsiteY0" fmla="*/ 117999 h 689499"/>
              <a:gd name="connsiteX1" fmla="*/ 393700 w 774700"/>
              <a:gd name="connsiteY1" fmla="*/ 41799 h 689499"/>
              <a:gd name="connsiteX2" fmla="*/ 774700 w 774700"/>
              <a:gd name="connsiteY2" fmla="*/ 689499 h 689499"/>
            </a:gdLst>
            <a:ahLst/>
            <a:cxnLst>
              <a:cxn ang="0">
                <a:pos x="connsiteX0" y="connsiteY0"/>
              </a:cxn>
              <a:cxn ang="0">
                <a:pos x="connsiteX1" y="connsiteY1"/>
              </a:cxn>
              <a:cxn ang="0">
                <a:pos x="connsiteX2" y="connsiteY2"/>
              </a:cxn>
            </a:cxnLst>
            <a:rect l="l" t="t" r="r" b="b"/>
            <a:pathLst>
              <a:path w="774700" h="689499">
                <a:moveTo>
                  <a:pt x="0" y="117999"/>
                </a:moveTo>
                <a:cubicBezTo>
                  <a:pt x="132291" y="32274"/>
                  <a:pt x="264583" y="-53451"/>
                  <a:pt x="393700" y="41799"/>
                </a:cubicBezTo>
                <a:cubicBezTo>
                  <a:pt x="522817" y="137049"/>
                  <a:pt x="648758" y="413274"/>
                  <a:pt x="774700" y="68949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6" name="フリーフォーム 95"/>
          <p:cNvSpPr/>
          <p:nvPr/>
        </p:nvSpPr>
        <p:spPr>
          <a:xfrm>
            <a:off x="3724951" y="3971003"/>
            <a:ext cx="787400" cy="973890"/>
          </a:xfrm>
          <a:custGeom>
            <a:avLst/>
            <a:gdLst>
              <a:gd name="connsiteX0" fmla="*/ 0 w 787400"/>
              <a:gd name="connsiteY0" fmla="*/ 973890 h 973890"/>
              <a:gd name="connsiteX1" fmla="*/ 317500 w 787400"/>
              <a:gd name="connsiteY1" fmla="*/ 21390 h 973890"/>
              <a:gd name="connsiteX2" fmla="*/ 787400 w 787400"/>
              <a:gd name="connsiteY2" fmla="*/ 288090 h 973890"/>
            </a:gdLst>
            <a:ahLst/>
            <a:cxnLst>
              <a:cxn ang="0">
                <a:pos x="connsiteX0" y="connsiteY0"/>
              </a:cxn>
              <a:cxn ang="0">
                <a:pos x="connsiteX1" y="connsiteY1"/>
              </a:cxn>
              <a:cxn ang="0">
                <a:pos x="connsiteX2" y="connsiteY2"/>
              </a:cxn>
            </a:cxnLst>
            <a:rect l="l" t="t" r="r" b="b"/>
            <a:pathLst>
              <a:path w="787400" h="973890">
                <a:moveTo>
                  <a:pt x="0" y="973890"/>
                </a:moveTo>
                <a:cubicBezTo>
                  <a:pt x="93133" y="554790"/>
                  <a:pt x="186267" y="135690"/>
                  <a:pt x="317500" y="21390"/>
                </a:cubicBezTo>
                <a:cubicBezTo>
                  <a:pt x="448733" y="-92910"/>
                  <a:pt x="787400" y="288090"/>
                  <a:pt x="787400" y="28809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7" name="フリーフォーム 96"/>
          <p:cNvSpPr/>
          <p:nvPr/>
        </p:nvSpPr>
        <p:spPr>
          <a:xfrm>
            <a:off x="3483651" y="4150816"/>
            <a:ext cx="1028700" cy="1695777"/>
          </a:xfrm>
          <a:custGeom>
            <a:avLst/>
            <a:gdLst>
              <a:gd name="connsiteX0" fmla="*/ 0 w 1028700"/>
              <a:gd name="connsiteY0" fmla="*/ 1695777 h 1695777"/>
              <a:gd name="connsiteX1" fmla="*/ 558800 w 1028700"/>
              <a:gd name="connsiteY1" fmla="*/ 120977 h 1695777"/>
              <a:gd name="connsiteX2" fmla="*/ 1028700 w 1028700"/>
              <a:gd name="connsiteY2" fmla="*/ 108277 h 1695777"/>
            </a:gdLst>
            <a:ahLst/>
            <a:cxnLst>
              <a:cxn ang="0">
                <a:pos x="connsiteX0" y="connsiteY0"/>
              </a:cxn>
              <a:cxn ang="0">
                <a:pos x="connsiteX1" y="connsiteY1"/>
              </a:cxn>
              <a:cxn ang="0">
                <a:pos x="connsiteX2" y="connsiteY2"/>
              </a:cxn>
            </a:cxnLst>
            <a:rect l="l" t="t" r="r" b="b"/>
            <a:pathLst>
              <a:path w="1028700" h="1695777">
                <a:moveTo>
                  <a:pt x="0" y="1695777"/>
                </a:moveTo>
                <a:cubicBezTo>
                  <a:pt x="193675" y="1040668"/>
                  <a:pt x="387350" y="385560"/>
                  <a:pt x="558800" y="120977"/>
                </a:cubicBezTo>
                <a:cubicBezTo>
                  <a:pt x="730250" y="-143606"/>
                  <a:pt x="1028700" y="108277"/>
                  <a:pt x="1028700" y="108277"/>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8" name="フリーフォーム 97"/>
          <p:cNvSpPr/>
          <p:nvPr/>
        </p:nvSpPr>
        <p:spPr>
          <a:xfrm>
            <a:off x="4369798" y="4234368"/>
            <a:ext cx="167953" cy="1028025"/>
          </a:xfrm>
          <a:custGeom>
            <a:avLst/>
            <a:gdLst>
              <a:gd name="connsiteX0" fmla="*/ 79053 w 167953"/>
              <a:gd name="connsiteY0" fmla="*/ 1028025 h 1028025"/>
              <a:gd name="connsiteX1" fmla="*/ 2853 w 167953"/>
              <a:gd name="connsiteY1" fmla="*/ 100925 h 1028025"/>
              <a:gd name="connsiteX2" fmla="*/ 167953 w 167953"/>
              <a:gd name="connsiteY2" fmla="*/ 24725 h 1028025"/>
            </a:gdLst>
            <a:ahLst/>
            <a:cxnLst>
              <a:cxn ang="0">
                <a:pos x="connsiteX0" y="connsiteY0"/>
              </a:cxn>
              <a:cxn ang="0">
                <a:pos x="connsiteX1" y="connsiteY1"/>
              </a:cxn>
              <a:cxn ang="0">
                <a:pos x="connsiteX2" y="connsiteY2"/>
              </a:cxn>
            </a:cxnLst>
            <a:rect l="l" t="t" r="r" b="b"/>
            <a:pathLst>
              <a:path w="167953" h="1028025">
                <a:moveTo>
                  <a:pt x="79053" y="1028025"/>
                </a:moveTo>
                <a:cubicBezTo>
                  <a:pt x="33544" y="648083"/>
                  <a:pt x="-11964" y="268142"/>
                  <a:pt x="2853" y="100925"/>
                </a:cubicBezTo>
                <a:cubicBezTo>
                  <a:pt x="17670" y="-66292"/>
                  <a:pt x="167953" y="24725"/>
                  <a:pt x="167953" y="24725"/>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9" name="フリーフォーム 98"/>
          <p:cNvSpPr/>
          <p:nvPr/>
        </p:nvSpPr>
        <p:spPr>
          <a:xfrm>
            <a:off x="4510993" y="3535193"/>
            <a:ext cx="77558" cy="711200"/>
          </a:xfrm>
          <a:custGeom>
            <a:avLst/>
            <a:gdLst>
              <a:gd name="connsiteX0" fmla="*/ 77558 w 77558"/>
              <a:gd name="connsiteY0" fmla="*/ 0 h 711200"/>
              <a:gd name="connsiteX1" fmla="*/ 1358 w 77558"/>
              <a:gd name="connsiteY1" fmla="*/ 177800 h 711200"/>
              <a:gd name="connsiteX2" fmla="*/ 26758 w 77558"/>
              <a:gd name="connsiteY2" fmla="*/ 711200 h 711200"/>
            </a:gdLst>
            <a:ahLst/>
            <a:cxnLst>
              <a:cxn ang="0">
                <a:pos x="connsiteX0" y="connsiteY0"/>
              </a:cxn>
              <a:cxn ang="0">
                <a:pos x="connsiteX1" y="connsiteY1"/>
              </a:cxn>
              <a:cxn ang="0">
                <a:pos x="connsiteX2" y="connsiteY2"/>
              </a:cxn>
            </a:cxnLst>
            <a:rect l="l" t="t" r="r" b="b"/>
            <a:pathLst>
              <a:path w="77558" h="711200">
                <a:moveTo>
                  <a:pt x="77558" y="0"/>
                </a:moveTo>
                <a:cubicBezTo>
                  <a:pt x="43691" y="29633"/>
                  <a:pt x="9825" y="59267"/>
                  <a:pt x="1358" y="177800"/>
                </a:cubicBezTo>
                <a:cubicBezTo>
                  <a:pt x="-7109" y="296333"/>
                  <a:pt x="26758" y="711200"/>
                  <a:pt x="26758" y="7112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nvGrpSpPr>
          <p:cNvPr id="2" name="図形グループ 1"/>
          <p:cNvGrpSpPr/>
          <p:nvPr/>
        </p:nvGrpSpPr>
        <p:grpSpPr>
          <a:xfrm>
            <a:off x="280771" y="3535193"/>
            <a:ext cx="2241817" cy="2155075"/>
            <a:chOff x="280771" y="3535193"/>
            <a:chExt cx="2241817" cy="2155075"/>
          </a:xfrm>
        </p:grpSpPr>
        <p:grpSp>
          <p:nvGrpSpPr>
            <p:cNvPr id="123" name="図形グループ 122"/>
            <p:cNvGrpSpPr/>
            <p:nvPr/>
          </p:nvGrpSpPr>
          <p:grpSpPr>
            <a:xfrm>
              <a:off x="280771" y="3535193"/>
              <a:ext cx="1707791" cy="2155075"/>
              <a:chOff x="433321" y="1689333"/>
              <a:chExt cx="1571158" cy="1978423"/>
            </a:xfrm>
          </p:grpSpPr>
          <p:pic>
            <p:nvPicPr>
              <p:cNvPr id="121" name="図 120"/>
              <p:cNvPicPr>
                <a:picLocks noChangeAspect="1"/>
              </p:cNvPicPr>
              <p:nvPr/>
            </p:nvPicPr>
            <p:blipFill>
              <a:blip r:embed="rId17">
                <a:extLst>
                  <a:ext uri="{BEBA8EAE-BF5A-486C-A8C5-ECC9F3942E4B}">
                    <a14:imgProps xmlns:a14="http://schemas.microsoft.com/office/drawing/2010/main">
                      <a14:imgLayer r:embed="rId18">
                        <a14:imgEffect>
                          <a14:backgroundRemoval t="0" b="100000" l="0" r="100000">
                            <a14:foregroundMark x1="67879" y1="40964" x2="67879" y2="40964"/>
                            <a14:foregroundMark x1="69091" y1="49398" x2="69091" y2="49398"/>
                            <a14:foregroundMark x1="43636" y1="40361" x2="43636" y2="40361"/>
                            <a14:foregroundMark x1="39394" y1="39157" x2="39394" y2="39157"/>
                            <a14:foregroundMark x1="42424" y1="55422" x2="42424" y2="55422"/>
                            <a14:foregroundMark x1="38788" y1="50602" x2="38788" y2="50602"/>
                            <a14:foregroundMark x1="35152" y1="40964" x2="35152" y2="40964"/>
                            <a14:backgroundMark x1="46061" y1="59639" x2="46061" y2="59639"/>
                          </a14:backgroundRemoval>
                        </a14:imgEffect>
                      </a14:imgLayer>
                    </a14:imgProps>
                  </a:ext>
                </a:extLst>
              </a:blip>
              <a:stretch>
                <a:fillRect/>
              </a:stretch>
            </p:blipFill>
            <p:spPr>
              <a:xfrm>
                <a:off x="433321" y="2616176"/>
                <a:ext cx="1045245" cy="1051580"/>
              </a:xfrm>
              <a:prstGeom prst="rect">
                <a:avLst/>
              </a:prstGeom>
            </p:spPr>
          </p:pic>
          <p:pic>
            <p:nvPicPr>
              <p:cNvPr id="120" name="図 119"/>
              <p:cNvPicPr>
                <a:picLocks noChangeAspect="1"/>
              </p:cNvPicPr>
              <p:nvPr/>
            </p:nvPicPr>
            <p:blipFill>
              <a:blip r:embed="rId19">
                <a:extLst>
                  <a:ext uri="{BEBA8EAE-BF5A-486C-A8C5-ECC9F3942E4B}">
                    <a14:imgProps xmlns:a14="http://schemas.microsoft.com/office/drawing/2010/main">
                      <a14:imgLayer r:embed="rId20">
                        <a14:imgEffect>
                          <a14:backgroundRemoval t="0" b="100000" l="0" r="100000">
                            <a14:foregroundMark x1="69697" y1="51807" x2="69697" y2="51807"/>
                            <a14:foregroundMark x1="41818" y1="48193" x2="41818" y2="48193"/>
                            <a14:foregroundMark x1="30909" y1="43976" x2="30909" y2="43976"/>
                          </a14:backgroundRemoval>
                        </a14:imgEffect>
                      </a14:imgLayer>
                    </a14:imgProps>
                  </a:ext>
                </a:extLst>
              </a:blip>
              <a:stretch>
                <a:fillRect/>
              </a:stretch>
            </p:blipFill>
            <p:spPr>
              <a:xfrm>
                <a:off x="955944" y="1689333"/>
                <a:ext cx="1048535" cy="1054889"/>
              </a:xfrm>
              <a:prstGeom prst="rect">
                <a:avLst/>
              </a:prstGeom>
            </p:spPr>
          </p:pic>
        </p:grpSp>
        <p:grpSp>
          <p:nvGrpSpPr>
            <p:cNvPr id="70" name="図形グループ 69"/>
            <p:cNvGrpSpPr/>
            <p:nvPr/>
          </p:nvGrpSpPr>
          <p:grpSpPr>
            <a:xfrm>
              <a:off x="1382869" y="4544793"/>
              <a:ext cx="1139719" cy="1060215"/>
              <a:chOff x="3316177" y="1419986"/>
              <a:chExt cx="2507062" cy="2275289"/>
            </a:xfrm>
          </p:grpSpPr>
          <p:sp>
            <p:nvSpPr>
              <p:cNvPr id="71" name="円/楕円 70"/>
              <p:cNvSpPr/>
              <p:nvPr/>
            </p:nvSpPr>
            <p:spPr>
              <a:xfrm>
                <a:off x="3391067" y="1419986"/>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72" name="円/楕円 4"/>
              <p:cNvSpPr/>
              <p:nvPr/>
            </p:nvSpPr>
            <p:spPr>
              <a:xfrm>
                <a:off x="3316177" y="1813310"/>
                <a:ext cx="2432172" cy="1608872"/>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2000" kern="1200" dirty="0" smtClean="0"/>
                  <a:t>つながり</a:t>
                </a:r>
                <a:endParaRPr kumimoji="1" lang="ja-JP" altLang="en-US" sz="2000" kern="1200" dirty="0"/>
              </a:p>
            </p:txBody>
          </p:sp>
        </p:grpSp>
      </p:grpSp>
      <p:grpSp>
        <p:nvGrpSpPr>
          <p:cNvPr id="147" name="図形グループ 146"/>
          <p:cNvGrpSpPr/>
          <p:nvPr/>
        </p:nvGrpSpPr>
        <p:grpSpPr>
          <a:xfrm>
            <a:off x="-14448" y="3582294"/>
            <a:ext cx="2971166" cy="2337922"/>
            <a:chOff x="-3660854" y="719468"/>
            <a:chExt cx="2971166" cy="2337922"/>
          </a:xfrm>
        </p:grpSpPr>
        <p:sp>
          <p:nvSpPr>
            <p:cNvPr id="145" name="円/楕円 144"/>
            <p:cNvSpPr/>
            <p:nvPr/>
          </p:nvSpPr>
          <p:spPr>
            <a:xfrm>
              <a:off x="-3366214" y="719468"/>
              <a:ext cx="2336800" cy="2337922"/>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3600" dirty="0"/>
            </a:p>
          </p:txBody>
        </p:sp>
        <p:sp>
          <p:nvSpPr>
            <p:cNvPr id="146" name="正方形/長方形 145"/>
            <p:cNvSpPr/>
            <p:nvPr/>
          </p:nvSpPr>
          <p:spPr>
            <a:xfrm>
              <a:off x="-3660854" y="1142350"/>
              <a:ext cx="2971166" cy="1508105"/>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pPr lvl="0" algn="ctr"/>
              <a:r>
                <a:rPr lang="ja-JP" altLang="en-US" sz="2800" dirty="0">
                  <a:solidFill>
                    <a:prstClr val="white"/>
                  </a:solidFill>
                  <a:latin typeface="HGP明朝E"/>
                  <a:ea typeface="HGP明朝E"/>
                  <a:cs typeface="HGP明朝E"/>
                </a:rPr>
                <a:t>市民の</a:t>
              </a:r>
              <a:r>
                <a:rPr lang="ja-JP" altLang="en-US" sz="2800" dirty="0" smtClean="0">
                  <a:solidFill>
                    <a:prstClr val="white"/>
                  </a:solidFill>
                  <a:latin typeface="HGP明朝E"/>
                  <a:ea typeface="HGP明朝E"/>
                  <a:cs typeface="HGP明朝E"/>
                </a:rPr>
                <a:t>想い</a:t>
              </a:r>
              <a:endParaRPr lang="en-US" altLang="ja-JP" sz="2800" dirty="0" smtClean="0">
                <a:solidFill>
                  <a:prstClr val="white"/>
                </a:solidFill>
                <a:latin typeface="HGP明朝E"/>
                <a:ea typeface="HGP明朝E"/>
                <a:cs typeface="HGP明朝E"/>
              </a:endParaRPr>
            </a:p>
            <a:p>
              <a:pPr lvl="0" algn="ctr"/>
              <a:r>
                <a:rPr lang="ja-JP" altLang="en-US" sz="2800" dirty="0" smtClean="0">
                  <a:solidFill>
                    <a:prstClr val="white"/>
                  </a:solidFill>
                  <a:latin typeface="HGP明朝E"/>
                  <a:ea typeface="HGP明朝E"/>
                  <a:cs typeface="HGP明朝E"/>
                </a:rPr>
                <a:t>が</a:t>
              </a:r>
              <a:endParaRPr lang="en-US" altLang="ja-JP" sz="2800" dirty="0">
                <a:solidFill>
                  <a:prstClr val="white"/>
                </a:solidFill>
                <a:latin typeface="HGP明朝E"/>
                <a:ea typeface="HGP明朝E"/>
                <a:cs typeface="HGP明朝E"/>
              </a:endParaRPr>
            </a:p>
            <a:p>
              <a:pPr lvl="0" algn="ctr"/>
              <a:r>
                <a:rPr lang="ja-JP" altLang="en-US" sz="3600" dirty="0">
                  <a:solidFill>
                    <a:prstClr val="white"/>
                  </a:solidFill>
                  <a:latin typeface="HGP明朝E"/>
                  <a:ea typeface="HGP明朝E"/>
                  <a:cs typeface="HGP明朝E"/>
                </a:rPr>
                <a:t>カタチに</a:t>
              </a:r>
            </a:p>
          </p:txBody>
        </p:sp>
      </p:grpSp>
      <p:pic>
        <p:nvPicPr>
          <p:cNvPr id="128" name="図 127"/>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179526" y="927973"/>
            <a:ext cx="927100" cy="927100"/>
          </a:xfrm>
          <a:prstGeom prst="rect">
            <a:avLst/>
          </a:prstGeom>
          <a:effectLst>
            <a:glow rad="228600">
              <a:schemeClr val="accent2">
                <a:satMod val="175000"/>
                <a:alpha val="40000"/>
              </a:schemeClr>
            </a:glow>
          </a:effectLst>
        </p:spPr>
      </p:pic>
      <p:pic>
        <p:nvPicPr>
          <p:cNvPr id="129" name="図 128"/>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398289" y="1621812"/>
            <a:ext cx="927100" cy="927100"/>
          </a:xfrm>
          <a:prstGeom prst="rect">
            <a:avLst/>
          </a:prstGeom>
          <a:effectLst>
            <a:glow rad="228600">
              <a:schemeClr val="accent2">
                <a:satMod val="175000"/>
                <a:alpha val="40000"/>
              </a:schemeClr>
            </a:glow>
          </a:effectLst>
        </p:spPr>
      </p:pic>
      <p:pic>
        <p:nvPicPr>
          <p:cNvPr id="130" name="図 129"/>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2655629" y="2415654"/>
            <a:ext cx="927100" cy="927100"/>
          </a:xfrm>
          <a:prstGeom prst="rect">
            <a:avLst/>
          </a:prstGeom>
          <a:effectLst>
            <a:glow rad="228600">
              <a:schemeClr val="accent2">
                <a:satMod val="175000"/>
                <a:alpha val="40000"/>
              </a:schemeClr>
            </a:glow>
          </a:effectLst>
        </p:spPr>
      </p:pic>
      <p:pic>
        <p:nvPicPr>
          <p:cNvPr id="131" name="図 130"/>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5033051" y="3014051"/>
            <a:ext cx="927100" cy="927100"/>
          </a:xfrm>
          <a:prstGeom prst="rect">
            <a:avLst/>
          </a:prstGeom>
          <a:effectLst>
            <a:glow rad="228600">
              <a:schemeClr val="accent2">
                <a:satMod val="175000"/>
                <a:alpha val="40000"/>
              </a:schemeClr>
            </a:glow>
          </a:effectLst>
        </p:spPr>
      </p:pic>
      <p:pic>
        <p:nvPicPr>
          <p:cNvPr id="132" name="図 131"/>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562963" y="4895647"/>
            <a:ext cx="927100" cy="927100"/>
          </a:xfrm>
          <a:prstGeom prst="rect">
            <a:avLst/>
          </a:prstGeom>
          <a:effectLst>
            <a:glow rad="228600">
              <a:schemeClr val="accent2">
                <a:satMod val="175000"/>
                <a:alpha val="40000"/>
              </a:schemeClr>
            </a:glow>
          </a:effectLst>
        </p:spPr>
      </p:pic>
      <p:pic>
        <p:nvPicPr>
          <p:cNvPr id="133" name="図 132"/>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4630088" y="3510249"/>
            <a:ext cx="927100" cy="927100"/>
          </a:xfrm>
          <a:prstGeom prst="rect">
            <a:avLst/>
          </a:prstGeom>
          <a:effectLst>
            <a:glow rad="228600">
              <a:schemeClr val="accent2">
                <a:satMod val="175000"/>
                <a:alpha val="40000"/>
              </a:schemeClr>
            </a:glow>
          </a:effectLst>
        </p:spPr>
      </p:pic>
      <p:pic>
        <p:nvPicPr>
          <p:cNvPr id="134" name="図 133"/>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2710899" y="925026"/>
            <a:ext cx="927100" cy="927100"/>
          </a:xfrm>
          <a:prstGeom prst="rect">
            <a:avLst/>
          </a:prstGeom>
          <a:effectLst>
            <a:glow rad="228600">
              <a:schemeClr val="accent2">
                <a:satMod val="175000"/>
                <a:alpha val="40000"/>
              </a:schemeClr>
            </a:glow>
          </a:effectLst>
        </p:spPr>
      </p:pic>
      <p:pic>
        <p:nvPicPr>
          <p:cNvPr id="135" name="図 134"/>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861839" y="1655319"/>
            <a:ext cx="927100" cy="927100"/>
          </a:xfrm>
          <a:prstGeom prst="rect">
            <a:avLst/>
          </a:prstGeom>
          <a:effectLst>
            <a:glow rad="228600">
              <a:schemeClr val="accent2">
                <a:satMod val="175000"/>
                <a:alpha val="40000"/>
              </a:schemeClr>
            </a:glow>
          </a:effectLst>
        </p:spPr>
      </p:pic>
      <p:pic>
        <p:nvPicPr>
          <p:cNvPr id="136" name="図 135"/>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063267" y="2227160"/>
            <a:ext cx="927100" cy="927100"/>
          </a:xfrm>
          <a:prstGeom prst="rect">
            <a:avLst/>
          </a:prstGeom>
          <a:effectLst>
            <a:glow rad="228600">
              <a:schemeClr val="accent2">
                <a:satMod val="175000"/>
                <a:alpha val="40000"/>
              </a:schemeClr>
            </a:glow>
          </a:effectLst>
        </p:spPr>
      </p:pic>
      <p:pic>
        <p:nvPicPr>
          <p:cNvPr id="137" name="図 136"/>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4086540" y="2320676"/>
            <a:ext cx="927100" cy="927100"/>
          </a:xfrm>
          <a:prstGeom prst="rect">
            <a:avLst/>
          </a:prstGeom>
          <a:effectLst>
            <a:glow rad="228600">
              <a:schemeClr val="accent2">
                <a:satMod val="175000"/>
                <a:alpha val="40000"/>
              </a:schemeClr>
            </a:glow>
          </a:effectLst>
        </p:spPr>
      </p:pic>
      <p:pic>
        <p:nvPicPr>
          <p:cNvPr id="138" name="図 137"/>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366838" y="2582419"/>
            <a:ext cx="927100" cy="927100"/>
          </a:xfrm>
          <a:prstGeom prst="rect">
            <a:avLst/>
          </a:prstGeom>
          <a:effectLst>
            <a:glow rad="228600">
              <a:schemeClr val="accent2">
                <a:satMod val="175000"/>
                <a:alpha val="40000"/>
              </a:schemeClr>
            </a:glow>
          </a:effectLst>
        </p:spPr>
      </p:pic>
      <p:pic>
        <p:nvPicPr>
          <p:cNvPr id="139" name="図 138"/>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683199" y="4067500"/>
            <a:ext cx="927100" cy="927100"/>
          </a:xfrm>
          <a:prstGeom prst="rect">
            <a:avLst/>
          </a:prstGeom>
          <a:effectLst>
            <a:glow rad="228600">
              <a:schemeClr val="accent2">
                <a:satMod val="175000"/>
                <a:alpha val="40000"/>
              </a:schemeClr>
            </a:glow>
          </a:effectLst>
        </p:spPr>
      </p:pic>
      <p:pic>
        <p:nvPicPr>
          <p:cNvPr id="140" name="図 139"/>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10">
                    <a14:imgEffect>
                      <a14:colorTemperature colorTemp="4700"/>
                    </a14:imgEffect>
                    <a14:imgEffect>
                      <a14:saturation sat="0"/>
                    </a14:imgEffect>
                  </a14:imgLayer>
                </a14:imgProps>
              </a:ext>
            </a:extLst>
          </a:blip>
          <a:stretch>
            <a:fillRect/>
          </a:stretch>
        </p:blipFill>
        <p:spPr>
          <a:xfrm>
            <a:off x="3750351" y="3078702"/>
            <a:ext cx="927100" cy="927100"/>
          </a:xfrm>
          <a:prstGeom prst="rect">
            <a:avLst/>
          </a:prstGeom>
          <a:effectLst>
            <a:glow rad="228600">
              <a:schemeClr val="accent2">
                <a:satMod val="175000"/>
                <a:alpha val="40000"/>
              </a:schemeClr>
            </a:glow>
          </a:effectLst>
        </p:spPr>
      </p:pic>
      <p:pic>
        <p:nvPicPr>
          <p:cNvPr id="141" name="図 140" descr="土浦だお"/>
          <p:cNvPicPr>
            <a:picLocks noChangeAspect="1"/>
          </p:cNvPicPr>
          <p:nvPr/>
        </p:nvPicPr>
        <p:blipFill>
          <a:blip r:embed="rId7">
            <a:alphaModFix/>
            <a:biLevel thresh="50000"/>
            <a:extLst>
              <a:ext uri="{28A0092B-C50C-407E-A947-70E740481C1C}">
                <a14:useLocalDpi xmlns:a14="http://schemas.microsoft.com/office/drawing/2010/main" val="0"/>
              </a:ext>
            </a:extLst>
          </a:blip>
          <a:stretch>
            <a:fillRect/>
          </a:stretch>
        </p:blipFill>
        <p:spPr>
          <a:xfrm>
            <a:off x="2807822" y="1202998"/>
            <a:ext cx="3326612" cy="5513354"/>
          </a:xfrm>
          <a:prstGeom prst="rect">
            <a:avLst/>
          </a:prstGeom>
          <a:ln>
            <a:noFill/>
          </a:ln>
          <a:effectLst>
            <a:glow rad="1270000">
              <a:srgbClr val="F7C4EC">
                <a:alpha val="68000"/>
              </a:srgbClr>
            </a:glow>
          </a:effectLst>
        </p:spPr>
      </p:pic>
      <p:grpSp>
        <p:nvGrpSpPr>
          <p:cNvPr id="142" name="図形グループ 141"/>
          <p:cNvGrpSpPr/>
          <p:nvPr/>
        </p:nvGrpSpPr>
        <p:grpSpPr>
          <a:xfrm>
            <a:off x="3190606" y="2650455"/>
            <a:ext cx="2269565" cy="2257131"/>
            <a:chOff x="2741717" y="3402956"/>
            <a:chExt cx="3665016" cy="3517990"/>
          </a:xfrm>
        </p:grpSpPr>
        <p:pic>
          <p:nvPicPr>
            <p:cNvPr id="143" name="図 142"/>
            <p:cNvPicPr>
              <a:picLocks noChangeAspect="1"/>
            </p:cNvPicPr>
            <p:nvPr/>
          </p:nvPicPr>
          <p:blipFill>
            <a:blip r:embed="rId2">
              <a:lum bright="70000" contrast="-70000"/>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144" name="図 143"/>
            <p:cNvPicPr>
              <a:picLocks noChangeAspect="1"/>
            </p:cNvPicPr>
            <p:nvPr/>
          </p:nvPicPr>
          <p:blipFill>
            <a:blip r:embed="rId21"/>
            <a:stretch>
              <a:fillRect/>
            </a:stretch>
          </p:blipFill>
          <p:spPr>
            <a:xfrm>
              <a:off x="2873600" y="4037210"/>
              <a:ext cx="3401249" cy="2060445"/>
            </a:xfrm>
            <a:prstGeom prst="rect">
              <a:avLst/>
            </a:prstGeom>
          </p:spPr>
        </p:pic>
      </p:grpSp>
      <p:sp>
        <p:nvSpPr>
          <p:cNvPr id="126" name="右矢印 125"/>
          <p:cNvSpPr/>
          <p:nvPr/>
        </p:nvSpPr>
        <p:spPr>
          <a:xfrm>
            <a:off x="-14448" y="4962031"/>
            <a:ext cx="10560528" cy="2540000"/>
          </a:xfrm>
          <a:prstGeom prst="rightArrow">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r>
              <a:rPr kumimoji="1" lang="ja-JP" altLang="en-US" sz="8000" dirty="0" smtClean="0">
                <a:latin typeface="HGP明朝E"/>
                <a:ea typeface="HGP明朝E"/>
                <a:cs typeface="HGP明朝E"/>
              </a:rPr>
              <a:t>未来へ　</a:t>
            </a:r>
            <a:r>
              <a:rPr kumimoji="1" lang="en-US" altLang="ja-JP" sz="4800" dirty="0" smtClean="0">
                <a:latin typeface="HGP明朝E"/>
                <a:ea typeface="HGP明朝E"/>
                <a:cs typeface="HGP明朝E"/>
              </a:rPr>
              <a:t>〜</a:t>
            </a:r>
            <a:r>
              <a:rPr kumimoji="1" lang="ja-JP" altLang="en-US" sz="4800" dirty="0" smtClean="0">
                <a:latin typeface="HGP明朝E"/>
                <a:ea typeface="HGP明朝E"/>
                <a:cs typeface="HGP明朝E"/>
              </a:rPr>
              <a:t>持続可能なまち</a:t>
            </a:r>
            <a:r>
              <a:rPr kumimoji="1" lang="en-US" altLang="ja-JP" sz="4800" dirty="0" smtClean="0">
                <a:latin typeface="HGP明朝E"/>
                <a:ea typeface="HGP明朝E"/>
                <a:cs typeface="HGP明朝E"/>
              </a:rPr>
              <a:t>〜</a:t>
            </a:r>
            <a:endParaRPr kumimoji="1" lang="ja-JP" altLang="en-US" sz="4800" dirty="0">
              <a:latin typeface="HGP明朝E"/>
              <a:ea typeface="HGP明朝E"/>
              <a:cs typeface="HGP明朝E"/>
            </a:endParaRPr>
          </a:p>
        </p:txBody>
      </p:sp>
    </p:spTree>
    <p:extLst>
      <p:ext uri="{BB962C8B-B14F-4D97-AF65-F5344CB8AC3E}">
        <p14:creationId xmlns:p14="http://schemas.microsoft.com/office/powerpoint/2010/main" val="51344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down)">
                                      <p:cBhvr>
                                        <p:cTn id="7" dur="500"/>
                                        <p:tgtEl>
                                          <p:spTgt spid="128"/>
                                        </p:tgtEl>
                                      </p:cBhvr>
                                    </p:animEffect>
                                  </p:childTnLst>
                                </p:cTn>
                              </p:par>
                              <p:par>
                                <p:cTn id="8" presetID="22" presetClass="entr" presetSubtype="4" fill="hold" nodeType="withEffect">
                                  <p:stCondLst>
                                    <p:cond delay="0"/>
                                  </p:stCondLst>
                                  <p:childTnLst>
                                    <p:set>
                                      <p:cBhvr>
                                        <p:cTn id="9" dur="1" fill="hold">
                                          <p:stCondLst>
                                            <p:cond delay="0"/>
                                          </p:stCondLst>
                                        </p:cTn>
                                        <p:tgtEl>
                                          <p:spTgt spid="129"/>
                                        </p:tgtEl>
                                        <p:attrNameLst>
                                          <p:attrName>style.visibility</p:attrName>
                                        </p:attrNameLst>
                                      </p:cBhvr>
                                      <p:to>
                                        <p:strVal val="visible"/>
                                      </p:to>
                                    </p:set>
                                    <p:animEffect transition="in" filter="wipe(down)">
                                      <p:cBhvr>
                                        <p:cTn id="10" dur="500"/>
                                        <p:tgtEl>
                                          <p:spTgt spid="129"/>
                                        </p:tgtEl>
                                      </p:cBhvr>
                                    </p:animEffect>
                                  </p:childTnLst>
                                </p:cTn>
                              </p:par>
                              <p:par>
                                <p:cTn id="11" presetID="22" presetClass="entr" presetSubtype="4" fill="hold" nodeType="with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down)">
                                      <p:cBhvr>
                                        <p:cTn id="13" dur="500"/>
                                        <p:tgtEl>
                                          <p:spTgt spid="130"/>
                                        </p:tgtEl>
                                      </p:cBhvr>
                                    </p:animEffect>
                                  </p:childTnLst>
                                </p:cTn>
                              </p:par>
                              <p:par>
                                <p:cTn id="14" presetID="22" presetClass="entr" presetSubtype="4" fill="hold" nodeType="with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wipe(down)">
                                      <p:cBhvr>
                                        <p:cTn id="16" dur="500"/>
                                        <p:tgtEl>
                                          <p:spTgt spid="131"/>
                                        </p:tgtEl>
                                      </p:cBhvr>
                                    </p:animEffect>
                                  </p:childTnLst>
                                </p:cTn>
                              </p:par>
                              <p:par>
                                <p:cTn id="17" presetID="22" presetClass="entr" presetSubtype="4" fill="hold" nodeType="withEffect">
                                  <p:stCondLst>
                                    <p:cond delay="0"/>
                                  </p:stCondLst>
                                  <p:childTnLst>
                                    <p:set>
                                      <p:cBhvr>
                                        <p:cTn id="18" dur="1" fill="hold">
                                          <p:stCondLst>
                                            <p:cond delay="0"/>
                                          </p:stCondLst>
                                        </p:cTn>
                                        <p:tgtEl>
                                          <p:spTgt spid="132"/>
                                        </p:tgtEl>
                                        <p:attrNameLst>
                                          <p:attrName>style.visibility</p:attrName>
                                        </p:attrNameLst>
                                      </p:cBhvr>
                                      <p:to>
                                        <p:strVal val="visible"/>
                                      </p:to>
                                    </p:set>
                                    <p:animEffect transition="in" filter="wipe(down)">
                                      <p:cBhvr>
                                        <p:cTn id="19" dur="500"/>
                                        <p:tgtEl>
                                          <p:spTgt spid="132"/>
                                        </p:tgtEl>
                                      </p:cBhvr>
                                    </p:animEffect>
                                  </p:childTnLst>
                                </p:cTn>
                              </p:par>
                              <p:par>
                                <p:cTn id="20" presetID="22" presetClass="entr" presetSubtype="4" fill="hold" nodeType="with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down)">
                                      <p:cBhvr>
                                        <p:cTn id="22" dur="500"/>
                                        <p:tgtEl>
                                          <p:spTgt spid="133"/>
                                        </p:tgtEl>
                                      </p:cBhvr>
                                    </p:animEffect>
                                  </p:childTnLst>
                                </p:cTn>
                              </p:par>
                              <p:par>
                                <p:cTn id="23" presetID="2" presetClass="entr" presetSubtype="8" fill="hold" grpId="0" nodeType="withEffect">
                                  <p:stCondLst>
                                    <p:cond delay="0"/>
                                  </p:stCondLst>
                                  <p:childTnLst>
                                    <p:set>
                                      <p:cBhvr>
                                        <p:cTn id="24" dur="1" fill="hold">
                                          <p:stCondLst>
                                            <p:cond delay="0"/>
                                          </p:stCondLst>
                                        </p:cTn>
                                        <p:tgtEl>
                                          <p:spTgt spid="124"/>
                                        </p:tgtEl>
                                        <p:attrNameLst>
                                          <p:attrName>style.visibility</p:attrName>
                                        </p:attrNameLst>
                                      </p:cBhvr>
                                      <p:to>
                                        <p:strVal val="visible"/>
                                      </p:to>
                                    </p:set>
                                    <p:anim calcmode="lin" valueType="num">
                                      <p:cBhvr additive="base">
                                        <p:cTn id="25" dur="500" fill="hold"/>
                                        <p:tgtEl>
                                          <p:spTgt spid="124"/>
                                        </p:tgtEl>
                                        <p:attrNameLst>
                                          <p:attrName>ppt_x</p:attrName>
                                        </p:attrNameLst>
                                      </p:cBhvr>
                                      <p:tavLst>
                                        <p:tav tm="0">
                                          <p:val>
                                            <p:strVal val="0-#ppt_w/2"/>
                                          </p:val>
                                        </p:tav>
                                        <p:tav tm="100000">
                                          <p:val>
                                            <p:strVal val="#ppt_x"/>
                                          </p:val>
                                        </p:tav>
                                      </p:tavLst>
                                    </p:anim>
                                    <p:anim calcmode="lin" valueType="num">
                                      <p:cBhvr additive="base">
                                        <p:cTn id="26" dur="500" fill="hold"/>
                                        <p:tgtEl>
                                          <p:spTgt spid="1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5"/>
                                        </p:tgtEl>
                                        <p:attrNameLst>
                                          <p:attrName>style.visibility</p:attrName>
                                        </p:attrNameLst>
                                      </p:cBhvr>
                                      <p:to>
                                        <p:strVal val="visible"/>
                                      </p:to>
                                    </p:set>
                                    <p:anim calcmode="lin" valueType="num">
                                      <p:cBhvr additive="base">
                                        <p:cTn id="31" dur="500" fill="hold"/>
                                        <p:tgtEl>
                                          <p:spTgt spid="125"/>
                                        </p:tgtEl>
                                        <p:attrNameLst>
                                          <p:attrName>ppt_x</p:attrName>
                                        </p:attrNameLst>
                                      </p:cBhvr>
                                      <p:tavLst>
                                        <p:tav tm="0">
                                          <p:val>
                                            <p:strVal val="0-#ppt_w/2"/>
                                          </p:val>
                                        </p:tav>
                                        <p:tav tm="100000">
                                          <p:val>
                                            <p:strVal val="#ppt_x"/>
                                          </p:val>
                                        </p:tav>
                                      </p:tavLst>
                                    </p:anim>
                                    <p:anim calcmode="lin" valueType="num">
                                      <p:cBhvr additive="base">
                                        <p:cTn id="32" dur="500" fill="hold"/>
                                        <p:tgtEl>
                                          <p:spTgt spid="125"/>
                                        </p:tgtEl>
                                        <p:attrNameLst>
                                          <p:attrName>ppt_y</p:attrName>
                                        </p:attrNameLst>
                                      </p:cBhvr>
                                      <p:tavLst>
                                        <p:tav tm="0">
                                          <p:val>
                                            <p:strVal val="#ppt_y"/>
                                          </p:val>
                                        </p:tav>
                                        <p:tav tm="100000">
                                          <p:val>
                                            <p:strVal val="#ppt_y"/>
                                          </p:val>
                                        </p:tav>
                                      </p:tavLst>
                                    </p:anim>
                                  </p:childTnLst>
                                </p:cTn>
                              </p:par>
                              <p:par>
                                <p:cTn id="33" presetID="22" presetClass="entr" presetSubtype="4" fill="hold" nodeType="withEffect">
                                  <p:stCondLst>
                                    <p:cond delay="0"/>
                                  </p:stCondLst>
                                  <p:childTnLst>
                                    <p:set>
                                      <p:cBhvr>
                                        <p:cTn id="34" dur="1" fill="hold">
                                          <p:stCondLst>
                                            <p:cond delay="0"/>
                                          </p:stCondLst>
                                        </p:cTn>
                                        <p:tgtEl>
                                          <p:spTgt spid="134"/>
                                        </p:tgtEl>
                                        <p:attrNameLst>
                                          <p:attrName>style.visibility</p:attrName>
                                        </p:attrNameLst>
                                      </p:cBhvr>
                                      <p:to>
                                        <p:strVal val="visible"/>
                                      </p:to>
                                    </p:set>
                                    <p:animEffect transition="in" filter="wipe(down)">
                                      <p:cBhvr>
                                        <p:cTn id="35" dur="500"/>
                                        <p:tgtEl>
                                          <p:spTgt spid="134"/>
                                        </p:tgtEl>
                                      </p:cBhvr>
                                    </p:animEffect>
                                  </p:childTnLst>
                                </p:cTn>
                              </p:par>
                              <p:par>
                                <p:cTn id="36" presetID="22" presetClass="entr" presetSubtype="4" fill="hold" nodeType="withEffect">
                                  <p:stCondLst>
                                    <p:cond delay="0"/>
                                  </p:stCondLst>
                                  <p:childTnLst>
                                    <p:set>
                                      <p:cBhvr>
                                        <p:cTn id="37" dur="1" fill="hold">
                                          <p:stCondLst>
                                            <p:cond delay="0"/>
                                          </p:stCondLst>
                                        </p:cTn>
                                        <p:tgtEl>
                                          <p:spTgt spid="135"/>
                                        </p:tgtEl>
                                        <p:attrNameLst>
                                          <p:attrName>style.visibility</p:attrName>
                                        </p:attrNameLst>
                                      </p:cBhvr>
                                      <p:to>
                                        <p:strVal val="visible"/>
                                      </p:to>
                                    </p:set>
                                    <p:animEffect transition="in" filter="wipe(down)">
                                      <p:cBhvr>
                                        <p:cTn id="38" dur="500"/>
                                        <p:tgtEl>
                                          <p:spTgt spid="135"/>
                                        </p:tgtEl>
                                      </p:cBhvr>
                                    </p:animEffect>
                                  </p:childTnLst>
                                </p:cTn>
                              </p:par>
                              <p:par>
                                <p:cTn id="39" presetID="22" presetClass="entr" presetSubtype="4" fill="hold" nodeType="withEffect">
                                  <p:stCondLst>
                                    <p:cond delay="0"/>
                                  </p:stCondLst>
                                  <p:childTnLst>
                                    <p:set>
                                      <p:cBhvr>
                                        <p:cTn id="40" dur="1" fill="hold">
                                          <p:stCondLst>
                                            <p:cond delay="0"/>
                                          </p:stCondLst>
                                        </p:cTn>
                                        <p:tgtEl>
                                          <p:spTgt spid="136"/>
                                        </p:tgtEl>
                                        <p:attrNameLst>
                                          <p:attrName>style.visibility</p:attrName>
                                        </p:attrNameLst>
                                      </p:cBhvr>
                                      <p:to>
                                        <p:strVal val="visible"/>
                                      </p:to>
                                    </p:set>
                                    <p:animEffect transition="in" filter="wipe(down)">
                                      <p:cBhvr>
                                        <p:cTn id="41" dur="500"/>
                                        <p:tgtEl>
                                          <p:spTgt spid="136"/>
                                        </p:tgtEl>
                                      </p:cBhvr>
                                    </p:animEffect>
                                  </p:childTnLst>
                                </p:cTn>
                              </p:par>
                              <p:par>
                                <p:cTn id="42" presetID="22" presetClass="entr" presetSubtype="4" fill="hold" nodeType="withEffect">
                                  <p:stCondLst>
                                    <p:cond delay="0"/>
                                  </p:stCondLst>
                                  <p:childTnLst>
                                    <p:set>
                                      <p:cBhvr>
                                        <p:cTn id="43" dur="1" fill="hold">
                                          <p:stCondLst>
                                            <p:cond delay="0"/>
                                          </p:stCondLst>
                                        </p:cTn>
                                        <p:tgtEl>
                                          <p:spTgt spid="137"/>
                                        </p:tgtEl>
                                        <p:attrNameLst>
                                          <p:attrName>style.visibility</p:attrName>
                                        </p:attrNameLst>
                                      </p:cBhvr>
                                      <p:to>
                                        <p:strVal val="visible"/>
                                      </p:to>
                                    </p:set>
                                    <p:animEffect transition="in" filter="wipe(down)">
                                      <p:cBhvr>
                                        <p:cTn id="44" dur="500"/>
                                        <p:tgtEl>
                                          <p:spTgt spid="137"/>
                                        </p:tgtEl>
                                      </p:cBhvr>
                                    </p:animEffect>
                                  </p:childTnLst>
                                </p:cTn>
                              </p:par>
                              <p:par>
                                <p:cTn id="45" presetID="22" presetClass="entr" presetSubtype="4" fill="hold" nodeType="with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wipe(down)">
                                      <p:cBhvr>
                                        <p:cTn id="47" dur="500"/>
                                        <p:tgtEl>
                                          <p:spTgt spid="138"/>
                                        </p:tgtEl>
                                      </p:cBhvr>
                                    </p:animEffect>
                                  </p:childTnLst>
                                </p:cTn>
                              </p:par>
                              <p:par>
                                <p:cTn id="48" presetID="22" presetClass="entr" presetSubtype="4" fill="hold" nodeType="withEffect">
                                  <p:stCondLst>
                                    <p:cond delay="0"/>
                                  </p:stCondLst>
                                  <p:childTnLst>
                                    <p:set>
                                      <p:cBhvr>
                                        <p:cTn id="49" dur="1" fill="hold">
                                          <p:stCondLst>
                                            <p:cond delay="0"/>
                                          </p:stCondLst>
                                        </p:cTn>
                                        <p:tgtEl>
                                          <p:spTgt spid="139"/>
                                        </p:tgtEl>
                                        <p:attrNameLst>
                                          <p:attrName>style.visibility</p:attrName>
                                        </p:attrNameLst>
                                      </p:cBhvr>
                                      <p:to>
                                        <p:strVal val="visible"/>
                                      </p:to>
                                    </p:set>
                                    <p:animEffect transition="in" filter="wipe(down)">
                                      <p:cBhvr>
                                        <p:cTn id="50" dur="500"/>
                                        <p:tgtEl>
                                          <p:spTgt spid="139"/>
                                        </p:tgtEl>
                                      </p:cBhvr>
                                    </p:animEffect>
                                  </p:childTnLst>
                                </p:cTn>
                              </p:par>
                              <p:par>
                                <p:cTn id="51" presetID="22" presetClass="entr" presetSubtype="4" fill="hold" nodeType="withEffect">
                                  <p:stCondLst>
                                    <p:cond delay="0"/>
                                  </p:stCondLst>
                                  <p:childTnLst>
                                    <p:set>
                                      <p:cBhvr>
                                        <p:cTn id="52" dur="1" fill="hold">
                                          <p:stCondLst>
                                            <p:cond delay="0"/>
                                          </p:stCondLst>
                                        </p:cTn>
                                        <p:tgtEl>
                                          <p:spTgt spid="140"/>
                                        </p:tgtEl>
                                        <p:attrNameLst>
                                          <p:attrName>style.visibility</p:attrName>
                                        </p:attrNameLst>
                                      </p:cBhvr>
                                      <p:to>
                                        <p:strVal val="visible"/>
                                      </p:to>
                                    </p:set>
                                    <p:animEffect transition="in" filter="wipe(down)">
                                      <p:cBhvr>
                                        <p:cTn id="53" dur="500"/>
                                        <p:tgtEl>
                                          <p:spTgt spid="14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77"/>
                                        </p:tgtEl>
                                      </p:cBhvr>
                                    </p:animEffect>
                                    <p:set>
                                      <p:cBhvr>
                                        <p:cTn id="58" dur="1" fill="hold">
                                          <p:stCondLst>
                                            <p:cond delay="499"/>
                                          </p:stCondLst>
                                        </p:cTn>
                                        <p:tgtEl>
                                          <p:spTgt spid="77"/>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79"/>
                                        </p:tgtEl>
                                      </p:cBhvr>
                                    </p:animEffect>
                                    <p:set>
                                      <p:cBhvr>
                                        <p:cTn id="61" dur="1" fill="hold">
                                          <p:stCondLst>
                                            <p:cond delay="499"/>
                                          </p:stCondLst>
                                        </p:cTn>
                                        <p:tgtEl>
                                          <p:spTgt spid="79"/>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80"/>
                                        </p:tgtEl>
                                      </p:cBhvr>
                                    </p:animEffect>
                                    <p:set>
                                      <p:cBhvr>
                                        <p:cTn id="64" dur="1" fill="hold">
                                          <p:stCondLst>
                                            <p:cond delay="499"/>
                                          </p:stCondLst>
                                        </p:cTn>
                                        <p:tgtEl>
                                          <p:spTgt spid="80"/>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81"/>
                                        </p:tgtEl>
                                      </p:cBhvr>
                                    </p:animEffect>
                                    <p:set>
                                      <p:cBhvr>
                                        <p:cTn id="67" dur="1" fill="hold">
                                          <p:stCondLst>
                                            <p:cond delay="499"/>
                                          </p:stCondLst>
                                        </p:cTn>
                                        <p:tgtEl>
                                          <p:spTgt spid="81"/>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82"/>
                                        </p:tgtEl>
                                      </p:cBhvr>
                                    </p:animEffect>
                                    <p:set>
                                      <p:cBhvr>
                                        <p:cTn id="70" dur="1" fill="hold">
                                          <p:stCondLst>
                                            <p:cond delay="499"/>
                                          </p:stCondLst>
                                        </p:cTn>
                                        <p:tgtEl>
                                          <p:spTgt spid="82"/>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83"/>
                                        </p:tgtEl>
                                      </p:cBhvr>
                                    </p:animEffect>
                                    <p:set>
                                      <p:cBhvr>
                                        <p:cTn id="73" dur="1" fill="hold">
                                          <p:stCondLst>
                                            <p:cond delay="499"/>
                                          </p:stCondLst>
                                        </p:cTn>
                                        <p:tgtEl>
                                          <p:spTgt spid="83"/>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84"/>
                                        </p:tgtEl>
                                      </p:cBhvr>
                                    </p:animEffect>
                                    <p:set>
                                      <p:cBhvr>
                                        <p:cTn id="76" dur="1" fill="hold">
                                          <p:stCondLst>
                                            <p:cond delay="499"/>
                                          </p:stCondLst>
                                        </p:cTn>
                                        <p:tgtEl>
                                          <p:spTgt spid="84"/>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85"/>
                                        </p:tgtEl>
                                      </p:cBhvr>
                                    </p:animEffect>
                                    <p:set>
                                      <p:cBhvr>
                                        <p:cTn id="79" dur="1" fill="hold">
                                          <p:stCondLst>
                                            <p:cond delay="499"/>
                                          </p:stCondLst>
                                        </p:cTn>
                                        <p:tgtEl>
                                          <p:spTgt spid="85"/>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6"/>
                                        </p:tgtEl>
                                      </p:cBhvr>
                                    </p:animEffect>
                                    <p:set>
                                      <p:cBhvr>
                                        <p:cTn id="82" dur="1" fill="hold">
                                          <p:stCondLst>
                                            <p:cond delay="499"/>
                                          </p:stCondLst>
                                        </p:cTn>
                                        <p:tgtEl>
                                          <p:spTgt spid="86"/>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87"/>
                                        </p:tgtEl>
                                      </p:cBhvr>
                                    </p:animEffect>
                                    <p:set>
                                      <p:cBhvr>
                                        <p:cTn id="85" dur="1" fill="hold">
                                          <p:stCondLst>
                                            <p:cond delay="499"/>
                                          </p:stCondLst>
                                        </p:cTn>
                                        <p:tgtEl>
                                          <p:spTgt spid="87"/>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88"/>
                                        </p:tgtEl>
                                      </p:cBhvr>
                                    </p:animEffect>
                                    <p:set>
                                      <p:cBhvr>
                                        <p:cTn id="88" dur="1" fill="hold">
                                          <p:stCondLst>
                                            <p:cond delay="499"/>
                                          </p:stCondLst>
                                        </p:cTn>
                                        <p:tgtEl>
                                          <p:spTgt spid="88"/>
                                        </p:tgtEl>
                                        <p:attrNameLst>
                                          <p:attrName>style.visibility</p:attrName>
                                        </p:attrNameLst>
                                      </p:cBhvr>
                                      <p:to>
                                        <p:strVal val="hidden"/>
                                      </p:to>
                                    </p:set>
                                  </p:childTnLst>
                                </p:cTn>
                              </p:par>
                              <p:par>
                                <p:cTn id="89" presetID="10" presetClass="exit" presetSubtype="0" fill="hold" grpId="0" nodeType="withEffect">
                                  <p:stCondLst>
                                    <p:cond delay="0"/>
                                  </p:stCondLst>
                                  <p:childTnLst>
                                    <p:animEffect transition="out" filter="fade">
                                      <p:cBhvr>
                                        <p:cTn id="90" dur="500"/>
                                        <p:tgtEl>
                                          <p:spTgt spid="89"/>
                                        </p:tgtEl>
                                      </p:cBhvr>
                                    </p:animEffect>
                                    <p:set>
                                      <p:cBhvr>
                                        <p:cTn id="91" dur="1" fill="hold">
                                          <p:stCondLst>
                                            <p:cond delay="499"/>
                                          </p:stCondLst>
                                        </p:cTn>
                                        <p:tgtEl>
                                          <p:spTgt spid="89"/>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90"/>
                                        </p:tgtEl>
                                      </p:cBhvr>
                                    </p:animEffect>
                                    <p:set>
                                      <p:cBhvr>
                                        <p:cTn id="94" dur="1" fill="hold">
                                          <p:stCondLst>
                                            <p:cond delay="499"/>
                                          </p:stCondLst>
                                        </p:cTn>
                                        <p:tgtEl>
                                          <p:spTgt spid="90"/>
                                        </p:tgtEl>
                                        <p:attrNameLst>
                                          <p:attrName>style.visibility</p:attrName>
                                        </p:attrNameLst>
                                      </p:cBhvr>
                                      <p:to>
                                        <p:strVal val="hidden"/>
                                      </p:to>
                                    </p:set>
                                  </p:childTnLst>
                                </p:cTn>
                              </p:par>
                              <p:par>
                                <p:cTn id="95" presetID="10" presetClass="exit" presetSubtype="0" fill="hold" grpId="0" nodeType="withEffect">
                                  <p:stCondLst>
                                    <p:cond delay="0"/>
                                  </p:stCondLst>
                                  <p:childTnLst>
                                    <p:animEffect transition="out" filter="fade">
                                      <p:cBhvr>
                                        <p:cTn id="96" dur="500"/>
                                        <p:tgtEl>
                                          <p:spTgt spid="91"/>
                                        </p:tgtEl>
                                      </p:cBhvr>
                                    </p:animEffect>
                                    <p:set>
                                      <p:cBhvr>
                                        <p:cTn id="97" dur="1" fill="hold">
                                          <p:stCondLst>
                                            <p:cond delay="499"/>
                                          </p:stCondLst>
                                        </p:cTn>
                                        <p:tgtEl>
                                          <p:spTgt spid="91"/>
                                        </p:tgtEl>
                                        <p:attrNameLst>
                                          <p:attrName>style.visibility</p:attrName>
                                        </p:attrNameLst>
                                      </p:cBhvr>
                                      <p:to>
                                        <p:strVal val="hidden"/>
                                      </p:to>
                                    </p:set>
                                  </p:childTnLst>
                                </p:cTn>
                              </p:par>
                              <p:par>
                                <p:cTn id="98" presetID="10" presetClass="exit" presetSubtype="0" fill="hold" grpId="0" nodeType="withEffect">
                                  <p:stCondLst>
                                    <p:cond delay="0"/>
                                  </p:stCondLst>
                                  <p:childTnLst>
                                    <p:animEffect transition="out" filter="fade">
                                      <p:cBhvr>
                                        <p:cTn id="99" dur="500"/>
                                        <p:tgtEl>
                                          <p:spTgt spid="92"/>
                                        </p:tgtEl>
                                      </p:cBhvr>
                                    </p:animEffect>
                                    <p:set>
                                      <p:cBhvr>
                                        <p:cTn id="100" dur="1" fill="hold">
                                          <p:stCondLst>
                                            <p:cond delay="499"/>
                                          </p:stCondLst>
                                        </p:cTn>
                                        <p:tgtEl>
                                          <p:spTgt spid="92"/>
                                        </p:tgtEl>
                                        <p:attrNameLst>
                                          <p:attrName>style.visibility</p:attrName>
                                        </p:attrNameLst>
                                      </p:cBhvr>
                                      <p:to>
                                        <p:strVal val="hidden"/>
                                      </p:to>
                                    </p:set>
                                  </p:childTnLst>
                                </p:cTn>
                              </p:par>
                              <p:par>
                                <p:cTn id="101" presetID="10" presetClass="exit" presetSubtype="0" fill="hold" grpId="0" nodeType="withEffect">
                                  <p:stCondLst>
                                    <p:cond delay="0"/>
                                  </p:stCondLst>
                                  <p:childTnLst>
                                    <p:animEffect transition="out" filter="fade">
                                      <p:cBhvr>
                                        <p:cTn id="102" dur="500"/>
                                        <p:tgtEl>
                                          <p:spTgt spid="93"/>
                                        </p:tgtEl>
                                      </p:cBhvr>
                                    </p:animEffect>
                                    <p:set>
                                      <p:cBhvr>
                                        <p:cTn id="103" dur="1" fill="hold">
                                          <p:stCondLst>
                                            <p:cond delay="499"/>
                                          </p:stCondLst>
                                        </p:cTn>
                                        <p:tgtEl>
                                          <p:spTgt spid="93"/>
                                        </p:tgtEl>
                                        <p:attrNameLst>
                                          <p:attrName>style.visibility</p:attrName>
                                        </p:attrNameLst>
                                      </p:cBhvr>
                                      <p:to>
                                        <p:strVal val="hidden"/>
                                      </p:to>
                                    </p:set>
                                  </p:childTnLst>
                                </p:cTn>
                              </p:par>
                              <p:par>
                                <p:cTn id="104" presetID="10" presetClass="exit" presetSubtype="0" fill="hold" grpId="0" nodeType="withEffect">
                                  <p:stCondLst>
                                    <p:cond delay="0"/>
                                  </p:stCondLst>
                                  <p:childTnLst>
                                    <p:animEffect transition="out" filter="fade">
                                      <p:cBhvr>
                                        <p:cTn id="105" dur="500"/>
                                        <p:tgtEl>
                                          <p:spTgt spid="94"/>
                                        </p:tgtEl>
                                      </p:cBhvr>
                                    </p:animEffect>
                                    <p:set>
                                      <p:cBhvr>
                                        <p:cTn id="106" dur="1" fill="hold">
                                          <p:stCondLst>
                                            <p:cond delay="499"/>
                                          </p:stCondLst>
                                        </p:cTn>
                                        <p:tgtEl>
                                          <p:spTgt spid="94"/>
                                        </p:tgtEl>
                                        <p:attrNameLst>
                                          <p:attrName>style.visibility</p:attrName>
                                        </p:attrNameLst>
                                      </p:cBhvr>
                                      <p:to>
                                        <p:strVal val="hidden"/>
                                      </p:to>
                                    </p:set>
                                  </p:childTnLst>
                                </p:cTn>
                              </p:par>
                              <p:par>
                                <p:cTn id="107" presetID="10" presetClass="exit" presetSubtype="0" fill="hold" grpId="0" nodeType="withEffect">
                                  <p:stCondLst>
                                    <p:cond delay="0"/>
                                  </p:stCondLst>
                                  <p:childTnLst>
                                    <p:animEffect transition="out" filter="fade">
                                      <p:cBhvr>
                                        <p:cTn id="108" dur="500"/>
                                        <p:tgtEl>
                                          <p:spTgt spid="95"/>
                                        </p:tgtEl>
                                      </p:cBhvr>
                                    </p:animEffect>
                                    <p:set>
                                      <p:cBhvr>
                                        <p:cTn id="109" dur="1" fill="hold">
                                          <p:stCondLst>
                                            <p:cond delay="499"/>
                                          </p:stCondLst>
                                        </p:cTn>
                                        <p:tgtEl>
                                          <p:spTgt spid="95"/>
                                        </p:tgtEl>
                                        <p:attrNameLst>
                                          <p:attrName>style.visibility</p:attrName>
                                        </p:attrNameLst>
                                      </p:cBhvr>
                                      <p:to>
                                        <p:strVal val="hidden"/>
                                      </p:to>
                                    </p:set>
                                  </p:childTnLst>
                                </p:cTn>
                              </p:par>
                              <p:par>
                                <p:cTn id="110" presetID="10" presetClass="exit" presetSubtype="0" fill="hold" grpId="0" nodeType="withEffect">
                                  <p:stCondLst>
                                    <p:cond delay="0"/>
                                  </p:stCondLst>
                                  <p:childTnLst>
                                    <p:animEffect transition="out" filter="fade">
                                      <p:cBhvr>
                                        <p:cTn id="111" dur="500"/>
                                        <p:tgtEl>
                                          <p:spTgt spid="96"/>
                                        </p:tgtEl>
                                      </p:cBhvr>
                                    </p:animEffect>
                                    <p:set>
                                      <p:cBhvr>
                                        <p:cTn id="112" dur="1" fill="hold">
                                          <p:stCondLst>
                                            <p:cond delay="499"/>
                                          </p:stCondLst>
                                        </p:cTn>
                                        <p:tgtEl>
                                          <p:spTgt spid="96"/>
                                        </p:tgtEl>
                                        <p:attrNameLst>
                                          <p:attrName>style.visibility</p:attrName>
                                        </p:attrNameLst>
                                      </p:cBhvr>
                                      <p:to>
                                        <p:strVal val="hidden"/>
                                      </p:to>
                                    </p:set>
                                  </p:childTnLst>
                                </p:cTn>
                              </p:par>
                              <p:par>
                                <p:cTn id="113" presetID="10" presetClass="exit" presetSubtype="0" fill="hold" grpId="0" nodeType="withEffect">
                                  <p:stCondLst>
                                    <p:cond delay="0"/>
                                  </p:stCondLst>
                                  <p:childTnLst>
                                    <p:animEffect transition="out" filter="fade">
                                      <p:cBhvr>
                                        <p:cTn id="114" dur="500"/>
                                        <p:tgtEl>
                                          <p:spTgt spid="97"/>
                                        </p:tgtEl>
                                      </p:cBhvr>
                                    </p:animEffect>
                                    <p:set>
                                      <p:cBhvr>
                                        <p:cTn id="115" dur="1" fill="hold">
                                          <p:stCondLst>
                                            <p:cond delay="499"/>
                                          </p:stCondLst>
                                        </p:cTn>
                                        <p:tgtEl>
                                          <p:spTgt spid="97"/>
                                        </p:tgtEl>
                                        <p:attrNameLst>
                                          <p:attrName>style.visibility</p:attrName>
                                        </p:attrNameLst>
                                      </p:cBhvr>
                                      <p:to>
                                        <p:strVal val="hidden"/>
                                      </p:to>
                                    </p:set>
                                  </p:childTnLst>
                                </p:cTn>
                              </p:par>
                              <p:par>
                                <p:cTn id="116" presetID="10" presetClass="exit" presetSubtype="0" fill="hold" grpId="0" nodeType="withEffect">
                                  <p:stCondLst>
                                    <p:cond delay="0"/>
                                  </p:stCondLst>
                                  <p:childTnLst>
                                    <p:animEffect transition="out" filter="fade">
                                      <p:cBhvr>
                                        <p:cTn id="117" dur="500"/>
                                        <p:tgtEl>
                                          <p:spTgt spid="98"/>
                                        </p:tgtEl>
                                      </p:cBhvr>
                                    </p:animEffect>
                                    <p:set>
                                      <p:cBhvr>
                                        <p:cTn id="118" dur="1" fill="hold">
                                          <p:stCondLst>
                                            <p:cond delay="499"/>
                                          </p:stCondLst>
                                        </p:cTn>
                                        <p:tgtEl>
                                          <p:spTgt spid="98"/>
                                        </p:tgtEl>
                                        <p:attrNameLst>
                                          <p:attrName>style.visibility</p:attrName>
                                        </p:attrNameLst>
                                      </p:cBhvr>
                                      <p:to>
                                        <p:strVal val="hidden"/>
                                      </p:to>
                                    </p:set>
                                  </p:childTnLst>
                                </p:cTn>
                              </p:par>
                              <p:par>
                                <p:cTn id="119" presetID="10" presetClass="exit" presetSubtype="0" fill="hold" grpId="0" nodeType="withEffect">
                                  <p:stCondLst>
                                    <p:cond delay="0"/>
                                  </p:stCondLst>
                                  <p:childTnLst>
                                    <p:animEffect transition="out" filter="fade">
                                      <p:cBhvr>
                                        <p:cTn id="120" dur="500"/>
                                        <p:tgtEl>
                                          <p:spTgt spid="99"/>
                                        </p:tgtEl>
                                      </p:cBhvr>
                                    </p:animEffect>
                                    <p:set>
                                      <p:cBhvr>
                                        <p:cTn id="121" dur="1" fill="hold">
                                          <p:stCondLst>
                                            <p:cond delay="499"/>
                                          </p:stCondLst>
                                        </p:cTn>
                                        <p:tgtEl>
                                          <p:spTgt spid="99"/>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128"/>
                                        </p:tgtEl>
                                      </p:cBhvr>
                                    </p:animEffect>
                                    <p:set>
                                      <p:cBhvr>
                                        <p:cTn id="124" dur="1" fill="hold">
                                          <p:stCondLst>
                                            <p:cond delay="499"/>
                                          </p:stCondLst>
                                        </p:cTn>
                                        <p:tgtEl>
                                          <p:spTgt spid="128"/>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29"/>
                                        </p:tgtEl>
                                      </p:cBhvr>
                                    </p:animEffect>
                                    <p:set>
                                      <p:cBhvr>
                                        <p:cTn id="127" dur="1" fill="hold">
                                          <p:stCondLst>
                                            <p:cond delay="499"/>
                                          </p:stCondLst>
                                        </p:cTn>
                                        <p:tgtEl>
                                          <p:spTgt spid="129"/>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131"/>
                                        </p:tgtEl>
                                      </p:cBhvr>
                                    </p:animEffect>
                                    <p:set>
                                      <p:cBhvr>
                                        <p:cTn id="130" dur="1" fill="hold">
                                          <p:stCondLst>
                                            <p:cond delay="499"/>
                                          </p:stCondLst>
                                        </p:cTn>
                                        <p:tgtEl>
                                          <p:spTgt spid="131"/>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132"/>
                                        </p:tgtEl>
                                      </p:cBhvr>
                                    </p:animEffect>
                                    <p:set>
                                      <p:cBhvr>
                                        <p:cTn id="133" dur="1" fill="hold">
                                          <p:stCondLst>
                                            <p:cond delay="499"/>
                                          </p:stCondLst>
                                        </p:cTn>
                                        <p:tgtEl>
                                          <p:spTgt spid="132"/>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133"/>
                                        </p:tgtEl>
                                      </p:cBhvr>
                                    </p:animEffect>
                                    <p:set>
                                      <p:cBhvr>
                                        <p:cTn id="136" dur="1" fill="hold">
                                          <p:stCondLst>
                                            <p:cond delay="499"/>
                                          </p:stCondLst>
                                        </p:cTn>
                                        <p:tgtEl>
                                          <p:spTgt spid="133"/>
                                        </p:tgtEl>
                                        <p:attrNameLst>
                                          <p:attrName>style.visibility</p:attrName>
                                        </p:attrNameLst>
                                      </p:cBhvr>
                                      <p:to>
                                        <p:strVal val="hidden"/>
                                      </p:to>
                                    </p:set>
                                  </p:childTnLst>
                                </p:cTn>
                              </p:par>
                              <p:par>
                                <p:cTn id="137" presetID="10" presetClass="entr" presetSubtype="0" fill="hold" nodeType="withEffect">
                                  <p:stCondLst>
                                    <p:cond delay="0"/>
                                  </p:stCondLst>
                                  <p:childTnLst>
                                    <p:set>
                                      <p:cBhvr>
                                        <p:cTn id="138" dur="1" fill="hold">
                                          <p:stCondLst>
                                            <p:cond delay="0"/>
                                          </p:stCondLst>
                                        </p:cTn>
                                        <p:tgtEl>
                                          <p:spTgt spid="141"/>
                                        </p:tgtEl>
                                        <p:attrNameLst>
                                          <p:attrName>style.visibility</p:attrName>
                                        </p:attrNameLst>
                                      </p:cBhvr>
                                      <p:to>
                                        <p:strVal val="visible"/>
                                      </p:to>
                                    </p:set>
                                    <p:animEffect transition="in" filter="fade">
                                      <p:cBhvr>
                                        <p:cTn id="139" dur="500"/>
                                        <p:tgtEl>
                                          <p:spTgt spid="141"/>
                                        </p:tgtEl>
                                      </p:cBhvr>
                                    </p:animEffect>
                                  </p:childTnLst>
                                </p:cTn>
                              </p:par>
                              <p:par>
                                <p:cTn id="140" presetID="10" presetClass="exit" presetSubtype="0" fill="hold" nodeType="withEffect">
                                  <p:stCondLst>
                                    <p:cond delay="0"/>
                                  </p:stCondLst>
                                  <p:childTnLst>
                                    <p:animEffect transition="out" filter="fade">
                                      <p:cBhvr>
                                        <p:cTn id="141" dur="500"/>
                                        <p:tgtEl>
                                          <p:spTgt spid="135"/>
                                        </p:tgtEl>
                                      </p:cBhvr>
                                    </p:animEffect>
                                    <p:set>
                                      <p:cBhvr>
                                        <p:cTn id="142" dur="1" fill="hold">
                                          <p:stCondLst>
                                            <p:cond delay="499"/>
                                          </p:stCondLst>
                                        </p:cTn>
                                        <p:tgtEl>
                                          <p:spTgt spid="135"/>
                                        </p:tgtEl>
                                        <p:attrNameLst>
                                          <p:attrName>style.visibility</p:attrName>
                                        </p:attrNameLst>
                                      </p:cBhvr>
                                      <p:to>
                                        <p:strVal val="hidden"/>
                                      </p:to>
                                    </p:set>
                                  </p:childTnLst>
                                </p:cTn>
                              </p:par>
                              <p:par>
                                <p:cTn id="143" presetID="10" presetClass="exit" presetSubtype="0" fill="hold" nodeType="withEffect">
                                  <p:stCondLst>
                                    <p:cond delay="0"/>
                                  </p:stCondLst>
                                  <p:childTnLst>
                                    <p:animEffect transition="out" filter="fade">
                                      <p:cBhvr>
                                        <p:cTn id="144" dur="500"/>
                                        <p:tgtEl>
                                          <p:spTgt spid="136"/>
                                        </p:tgtEl>
                                      </p:cBhvr>
                                    </p:animEffect>
                                    <p:set>
                                      <p:cBhvr>
                                        <p:cTn id="145" dur="1" fill="hold">
                                          <p:stCondLst>
                                            <p:cond delay="499"/>
                                          </p:stCondLst>
                                        </p:cTn>
                                        <p:tgtEl>
                                          <p:spTgt spid="136"/>
                                        </p:tgtEl>
                                        <p:attrNameLst>
                                          <p:attrName>style.visibility</p:attrName>
                                        </p:attrNameLst>
                                      </p:cBhvr>
                                      <p:to>
                                        <p:strVal val="hidden"/>
                                      </p:to>
                                    </p:set>
                                  </p:childTnLst>
                                </p:cTn>
                              </p:par>
                              <p:par>
                                <p:cTn id="146" presetID="10" presetClass="exit" presetSubtype="0" fill="hold" nodeType="withEffect">
                                  <p:stCondLst>
                                    <p:cond delay="0"/>
                                  </p:stCondLst>
                                  <p:childTnLst>
                                    <p:animEffect transition="out" filter="fade">
                                      <p:cBhvr>
                                        <p:cTn id="147" dur="500"/>
                                        <p:tgtEl>
                                          <p:spTgt spid="137"/>
                                        </p:tgtEl>
                                      </p:cBhvr>
                                    </p:animEffect>
                                    <p:set>
                                      <p:cBhvr>
                                        <p:cTn id="148" dur="1" fill="hold">
                                          <p:stCondLst>
                                            <p:cond delay="499"/>
                                          </p:stCondLst>
                                        </p:cTn>
                                        <p:tgtEl>
                                          <p:spTgt spid="137"/>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500"/>
                                        <p:tgtEl>
                                          <p:spTgt spid="138"/>
                                        </p:tgtEl>
                                      </p:cBhvr>
                                    </p:animEffect>
                                    <p:set>
                                      <p:cBhvr>
                                        <p:cTn id="151" dur="1" fill="hold">
                                          <p:stCondLst>
                                            <p:cond delay="499"/>
                                          </p:stCondLst>
                                        </p:cTn>
                                        <p:tgtEl>
                                          <p:spTgt spid="138"/>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500"/>
                                        <p:tgtEl>
                                          <p:spTgt spid="139"/>
                                        </p:tgtEl>
                                      </p:cBhvr>
                                    </p:animEffect>
                                    <p:set>
                                      <p:cBhvr>
                                        <p:cTn id="154" dur="1" fill="hold">
                                          <p:stCondLst>
                                            <p:cond delay="499"/>
                                          </p:stCondLst>
                                        </p:cTn>
                                        <p:tgtEl>
                                          <p:spTgt spid="139"/>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140"/>
                                        </p:tgtEl>
                                      </p:cBhvr>
                                    </p:animEffect>
                                    <p:set>
                                      <p:cBhvr>
                                        <p:cTn id="157" dur="1" fill="hold">
                                          <p:stCondLst>
                                            <p:cond delay="499"/>
                                          </p:stCondLst>
                                        </p:cTn>
                                        <p:tgtEl>
                                          <p:spTgt spid="140"/>
                                        </p:tgtEl>
                                        <p:attrNameLst>
                                          <p:attrName>style.visibility</p:attrName>
                                        </p:attrNameLst>
                                      </p:cBhvr>
                                      <p:to>
                                        <p:strVal val="hidden"/>
                                      </p:to>
                                    </p:set>
                                  </p:childTnLst>
                                </p:cTn>
                              </p:par>
                              <p:par>
                                <p:cTn id="158" presetID="10" presetClass="exit" presetSubtype="0" fill="hold" nodeType="withEffect">
                                  <p:stCondLst>
                                    <p:cond delay="0"/>
                                  </p:stCondLst>
                                  <p:childTnLst>
                                    <p:animEffect transition="out" filter="fade">
                                      <p:cBhvr>
                                        <p:cTn id="159" dur="500"/>
                                        <p:tgtEl>
                                          <p:spTgt spid="134"/>
                                        </p:tgtEl>
                                      </p:cBhvr>
                                    </p:animEffect>
                                    <p:set>
                                      <p:cBhvr>
                                        <p:cTn id="160" dur="1" fill="hold">
                                          <p:stCondLst>
                                            <p:cond delay="499"/>
                                          </p:stCondLst>
                                        </p:cTn>
                                        <p:tgtEl>
                                          <p:spTgt spid="134"/>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130"/>
                                        </p:tgtEl>
                                      </p:cBhvr>
                                    </p:animEffect>
                                    <p:set>
                                      <p:cBhvr>
                                        <p:cTn id="163" dur="1" fill="hold">
                                          <p:stCondLst>
                                            <p:cond delay="499"/>
                                          </p:stCondLst>
                                        </p:cTn>
                                        <p:tgtEl>
                                          <p:spTgt spid="130"/>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78"/>
                                        </p:tgtEl>
                                      </p:cBhvr>
                                    </p:animEffect>
                                    <p:set>
                                      <p:cBhvr>
                                        <p:cTn id="166" dur="1" fill="hold">
                                          <p:stCondLst>
                                            <p:cond delay="499"/>
                                          </p:stCondLst>
                                        </p:cTn>
                                        <p:tgtEl>
                                          <p:spTgt spid="78"/>
                                        </p:tgtEl>
                                        <p:attrNameLst>
                                          <p:attrName>style.visibility</p:attrName>
                                        </p:attrNameLst>
                                      </p:cBhvr>
                                      <p:to>
                                        <p:strVal val="hidden"/>
                                      </p:to>
                                    </p:set>
                                  </p:childTnLst>
                                </p:cTn>
                              </p:par>
                              <p:par>
                                <p:cTn id="167" presetID="45" presetClass="entr" presetSubtype="0" fill="hold" nodeType="withEffect">
                                  <p:stCondLst>
                                    <p:cond delay="0"/>
                                  </p:stCondLst>
                                  <p:childTnLst>
                                    <p:set>
                                      <p:cBhvr>
                                        <p:cTn id="168" dur="1" fill="hold">
                                          <p:stCondLst>
                                            <p:cond delay="0"/>
                                          </p:stCondLst>
                                        </p:cTn>
                                        <p:tgtEl>
                                          <p:spTgt spid="147"/>
                                        </p:tgtEl>
                                        <p:attrNameLst>
                                          <p:attrName>style.visibility</p:attrName>
                                        </p:attrNameLst>
                                      </p:cBhvr>
                                      <p:to>
                                        <p:strVal val="visible"/>
                                      </p:to>
                                    </p:set>
                                    <p:animEffect transition="in" filter="fade">
                                      <p:cBhvr>
                                        <p:cTn id="169" dur="1000"/>
                                        <p:tgtEl>
                                          <p:spTgt spid="147"/>
                                        </p:tgtEl>
                                      </p:cBhvr>
                                    </p:animEffect>
                                    <p:anim calcmode="lin" valueType="num">
                                      <p:cBhvr>
                                        <p:cTn id="170" dur="1000" fill="hold"/>
                                        <p:tgtEl>
                                          <p:spTgt spid="147"/>
                                        </p:tgtEl>
                                        <p:attrNameLst>
                                          <p:attrName>ppt_w</p:attrName>
                                        </p:attrNameLst>
                                      </p:cBhvr>
                                      <p:tavLst>
                                        <p:tav tm="0" fmla="#ppt_w*sin(2.5*pi*$)">
                                          <p:val>
                                            <p:fltVal val="0"/>
                                          </p:val>
                                        </p:tav>
                                        <p:tav tm="100000">
                                          <p:val>
                                            <p:fltVal val="1"/>
                                          </p:val>
                                        </p:tav>
                                      </p:tavLst>
                                    </p:anim>
                                    <p:anim calcmode="lin" valueType="num">
                                      <p:cBhvr>
                                        <p:cTn id="171" dur="1000" fill="hold"/>
                                        <p:tgtEl>
                                          <p:spTgt spid="147"/>
                                        </p:tgtEl>
                                        <p:attrNameLst>
                                          <p:attrName>ppt_h</p:attrName>
                                        </p:attrNameLst>
                                      </p:cBhvr>
                                      <p:tavLst>
                                        <p:tav tm="0">
                                          <p:val>
                                            <p:strVal val="#ppt_h"/>
                                          </p:val>
                                        </p:tav>
                                        <p:tav tm="100000">
                                          <p:val>
                                            <p:strVal val="#ppt_h"/>
                                          </p:val>
                                        </p:tav>
                                      </p:tavLst>
                                    </p:anim>
                                  </p:childTnLst>
                                </p:cTn>
                              </p:par>
                              <p:par>
                                <p:cTn id="172" presetID="10" presetClass="entr" presetSubtype="0" fill="hold" nodeType="withEffect">
                                  <p:stCondLst>
                                    <p:cond delay="0"/>
                                  </p:stCondLst>
                                  <p:childTnLst>
                                    <p:set>
                                      <p:cBhvr>
                                        <p:cTn id="173" dur="1" fill="hold">
                                          <p:stCondLst>
                                            <p:cond delay="0"/>
                                          </p:stCondLst>
                                        </p:cTn>
                                        <p:tgtEl>
                                          <p:spTgt spid="142"/>
                                        </p:tgtEl>
                                        <p:attrNameLst>
                                          <p:attrName>style.visibility</p:attrName>
                                        </p:attrNameLst>
                                      </p:cBhvr>
                                      <p:to>
                                        <p:strVal val="visible"/>
                                      </p:to>
                                    </p:set>
                                    <p:animEffect transition="in" filter="fade">
                                      <p:cBhvr>
                                        <p:cTn id="174" dur="500"/>
                                        <p:tgtEl>
                                          <p:spTgt spid="142"/>
                                        </p:tgtEl>
                                      </p:cBhvr>
                                    </p:animEffect>
                                  </p:childTnLst>
                                </p:cTn>
                              </p:par>
                            </p:childTnLst>
                          </p:cTn>
                        </p:par>
                      </p:childTnLst>
                    </p:cTn>
                  </p:par>
                  <p:par>
                    <p:cTn id="175" fill="hold">
                      <p:stCondLst>
                        <p:cond delay="indefinite"/>
                      </p:stCondLst>
                      <p:childTnLst>
                        <p:par>
                          <p:cTn id="176" fill="hold">
                            <p:stCondLst>
                              <p:cond delay="0"/>
                            </p:stCondLst>
                            <p:childTnLst>
                              <p:par>
                                <p:cTn id="177" presetID="2" presetClass="entr" presetSubtype="8" fill="hold" grpId="1" nodeType="clickEffect">
                                  <p:stCondLst>
                                    <p:cond delay="0"/>
                                  </p:stCondLst>
                                  <p:childTnLst>
                                    <p:set>
                                      <p:cBhvr>
                                        <p:cTn id="178" dur="1" fill="hold">
                                          <p:stCondLst>
                                            <p:cond delay="0"/>
                                          </p:stCondLst>
                                        </p:cTn>
                                        <p:tgtEl>
                                          <p:spTgt spid="126"/>
                                        </p:tgtEl>
                                        <p:attrNameLst>
                                          <p:attrName>style.visibility</p:attrName>
                                        </p:attrNameLst>
                                      </p:cBhvr>
                                      <p:to>
                                        <p:strVal val="visible"/>
                                      </p:to>
                                    </p:set>
                                    <p:anim calcmode="lin" valueType="num">
                                      <p:cBhvr additive="base">
                                        <p:cTn id="179" dur="500" fill="hold"/>
                                        <p:tgtEl>
                                          <p:spTgt spid="126"/>
                                        </p:tgtEl>
                                        <p:attrNameLst>
                                          <p:attrName>ppt_x</p:attrName>
                                        </p:attrNameLst>
                                      </p:cBhvr>
                                      <p:tavLst>
                                        <p:tav tm="0">
                                          <p:val>
                                            <p:strVal val="0-#ppt_w/2"/>
                                          </p:val>
                                        </p:tav>
                                        <p:tav tm="100000">
                                          <p:val>
                                            <p:strVal val="#ppt_x"/>
                                          </p:val>
                                        </p:tav>
                                      </p:tavLst>
                                    </p:anim>
                                    <p:anim calcmode="lin" valueType="num">
                                      <p:cBhvr additive="base">
                                        <p:cTn id="18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10" presetClass="exit" presetSubtype="0" fill="hold" nodeType="clickEffect">
                                  <p:stCondLst>
                                    <p:cond delay="0"/>
                                  </p:stCondLst>
                                  <p:childTnLst>
                                    <p:animEffect transition="out" filter="fade">
                                      <p:cBhvr>
                                        <p:cTn id="184" dur="500"/>
                                        <p:tgtEl>
                                          <p:spTgt spid="2"/>
                                        </p:tgtEl>
                                      </p:cBhvr>
                                    </p:animEffect>
                                    <p:set>
                                      <p:cBhvr>
                                        <p:cTn id="18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4"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26"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04363" y="2974961"/>
            <a:ext cx="8480174" cy="646331"/>
          </a:xfrm>
          <a:prstGeom prst="rect">
            <a:avLst/>
          </a:prstGeom>
          <a:noFill/>
        </p:spPr>
        <p:txBody>
          <a:bodyPr wrap="square" rtlCol="0">
            <a:spAutoFit/>
          </a:bodyPr>
          <a:lstStyle/>
          <a:p>
            <a:pPr algn="ctr"/>
            <a:r>
              <a:rPr lang="ja-JP" altLang="en-US" sz="3600" dirty="0" smtClean="0">
                <a:latin typeface="HGP明朝E"/>
                <a:ea typeface="HGP明朝E"/>
                <a:cs typeface="HGP明朝E"/>
              </a:rPr>
              <a:t>あなたも</a:t>
            </a:r>
            <a:r>
              <a:rPr lang="ja-JP" altLang="en-US" sz="3600" dirty="0" smtClean="0">
                <a:solidFill>
                  <a:srgbClr val="F47B98"/>
                </a:solidFill>
                <a:latin typeface="HGP明朝E"/>
                <a:ea typeface="HGP明朝E"/>
                <a:cs typeface="HGP明朝E"/>
              </a:rPr>
              <a:t>理想の土浦</a:t>
            </a:r>
            <a:r>
              <a:rPr lang="ja-JP" altLang="en-US" sz="3600" dirty="0" smtClean="0">
                <a:latin typeface="HGP明朝E"/>
                <a:ea typeface="HGP明朝E"/>
                <a:cs typeface="HGP明朝E"/>
              </a:rPr>
              <a:t>に</a:t>
            </a:r>
            <a:r>
              <a:rPr lang="ja-JP" altLang="en-US" sz="3600" dirty="0" smtClean="0">
                <a:solidFill>
                  <a:srgbClr val="FF0000"/>
                </a:solidFill>
                <a:latin typeface="HGP明朝E"/>
                <a:ea typeface="HGP明朝E"/>
                <a:cs typeface="HGP明朝E"/>
              </a:rPr>
              <a:t>恋</a:t>
            </a:r>
            <a:r>
              <a:rPr lang="ja-JP" altLang="en-US" sz="3600" dirty="0" smtClean="0">
                <a:latin typeface="HGP明朝E"/>
                <a:ea typeface="HGP明朝E"/>
                <a:cs typeface="HGP明朝E"/>
              </a:rPr>
              <a:t>してみませんか？</a:t>
            </a:r>
            <a:endParaRPr lang="en-US" sz="3600" dirty="0">
              <a:latin typeface="HGP明朝E"/>
              <a:ea typeface="HGP明朝E"/>
              <a:cs typeface="HGP明朝E"/>
            </a:endParaRPr>
          </a:p>
        </p:txBody>
      </p:sp>
    </p:spTree>
    <p:extLst>
      <p:ext uri="{BB962C8B-B14F-4D97-AF65-F5344CB8AC3E}">
        <p14:creationId xmlns:p14="http://schemas.microsoft.com/office/powerpoint/2010/main" val="1836791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2327" y="1257481"/>
            <a:ext cx="8229600" cy="478135"/>
          </a:xfrm>
        </p:spPr>
        <p:txBody>
          <a:bodyPr>
            <a:normAutofit fontScale="90000"/>
          </a:bodyPr>
          <a:lstStyle/>
          <a:p>
            <a:r>
              <a:rPr kumimoji="1" lang="ja-JP" altLang="en-US" sz="3200" dirty="0" smtClean="0"/>
              <a:t>参考文献</a:t>
            </a:r>
            <a:endParaRPr kumimoji="1" lang="ja-JP" altLang="en-US" sz="3200" dirty="0"/>
          </a:p>
        </p:txBody>
      </p:sp>
      <p:sp>
        <p:nvSpPr>
          <p:cNvPr id="3" name="コンテンツ プレースホルダー 2"/>
          <p:cNvSpPr>
            <a:spLocks noGrp="1"/>
          </p:cNvSpPr>
          <p:nvPr>
            <p:ph idx="1"/>
          </p:nvPr>
        </p:nvSpPr>
        <p:spPr>
          <a:xfrm>
            <a:off x="443425" y="1737481"/>
            <a:ext cx="8229600" cy="4525963"/>
          </a:xfrm>
        </p:spPr>
        <p:txBody>
          <a:bodyPr>
            <a:normAutofit fontScale="92500" lnSpcReduction="10000"/>
          </a:bodyPr>
          <a:lstStyle/>
          <a:p>
            <a:r>
              <a:rPr lang="en-US" altLang="ja-JP" sz="2400" dirty="0">
                <a:hlinkClick r:id="rId2"/>
              </a:rPr>
              <a:t>http://todo-ran.com/t/kiji/</a:t>
            </a:r>
            <a:r>
              <a:rPr lang="en-US" altLang="ja-JP" sz="2400" dirty="0" smtClean="0">
                <a:hlinkClick r:id="rId2"/>
              </a:rPr>
              <a:t>19258</a:t>
            </a:r>
            <a:r>
              <a:rPr lang="ja-JP" altLang="en-US" sz="2400" dirty="0" smtClean="0"/>
              <a:t>（家庭内会話率小学生）</a:t>
            </a:r>
            <a:endParaRPr lang="en-US" altLang="ja-JP" sz="2400" dirty="0" smtClean="0"/>
          </a:p>
          <a:p>
            <a:r>
              <a:rPr lang="en-US" altLang="ja-JP" sz="2400" dirty="0">
                <a:hlinkClick r:id="rId3"/>
              </a:rPr>
              <a:t>http://www.niye.go.jp/kanri/upload/editor/59/File/</a:t>
            </a:r>
            <a:r>
              <a:rPr lang="en-US" altLang="ja-JP" sz="2400" dirty="0" smtClean="0">
                <a:hlinkClick r:id="rId3"/>
              </a:rPr>
              <a:t>10tyukanhokoku.press.pdf</a:t>
            </a:r>
            <a:r>
              <a:rPr lang="ja-JP" altLang="en-US" sz="2400" dirty="0" smtClean="0"/>
              <a:t>（子供体験）</a:t>
            </a:r>
            <a:endParaRPr lang="en-US" altLang="ja-JP" sz="2400" dirty="0" smtClean="0"/>
          </a:p>
          <a:p>
            <a:r>
              <a:rPr lang="en-US" altLang="ja-JP" sz="2400" dirty="0">
                <a:hlinkClick r:id="rId4"/>
              </a:rPr>
              <a:t>http://db-event.jpn.org/deim2016/papers/113.</a:t>
            </a:r>
            <a:r>
              <a:rPr lang="en-US" altLang="ja-JP" sz="2400" dirty="0" smtClean="0">
                <a:hlinkClick r:id="rId4"/>
              </a:rPr>
              <a:t>pdf</a:t>
            </a:r>
            <a:r>
              <a:rPr lang="ja-JP" altLang="en-US" sz="2400" dirty="0" smtClean="0"/>
              <a:t>（つながり文献）</a:t>
            </a:r>
            <a:endParaRPr lang="ja-JP" altLang="en-US" sz="2400" dirty="0"/>
          </a:p>
          <a:p>
            <a:r>
              <a:rPr lang="en-US" altLang="ja-JP" sz="2400" dirty="0">
                <a:hlinkClick r:id="rId5"/>
              </a:rPr>
              <a:t>http://library.jsce.or.jp/jsce/open/00039/201211_no46/pdf/176.</a:t>
            </a:r>
            <a:r>
              <a:rPr lang="en-US" altLang="ja-JP" sz="2400" dirty="0" smtClean="0">
                <a:hlinkClick r:id="rId5"/>
              </a:rPr>
              <a:t>pdf</a:t>
            </a:r>
            <a:r>
              <a:rPr lang="ja-JP" altLang="en-US" sz="2400" dirty="0" smtClean="0"/>
              <a:t>（</a:t>
            </a:r>
            <a:r>
              <a:rPr lang="en-US" altLang="ja-JP" sz="2400" dirty="0" smtClean="0"/>
              <a:t>SNS</a:t>
            </a:r>
            <a:r>
              <a:rPr lang="ja-JP" altLang="en-US" sz="2400" dirty="0" smtClean="0"/>
              <a:t>帰属意識関係）</a:t>
            </a:r>
            <a:endParaRPr lang="en-US" altLang="ja-JP" sz="2400" dirty="0" smtClean="0"/>
          </a:p>
          <a:p>
            <a:r>
              <a:rPr lang="en-US" altLang="ja-JP" sz="2400" dirty="0">
                <a:hlinkClick r:id="rId6"/>
              </a:rPr>
              <a:t>http://www5.cao.go.jp/seikatsu/whitepaper/h19/10_pdf/03_youshi/pdf/07sh_yo002_1.</a:t>
            </a:r>
            <a:r>
              <a:rPr lang="en-US" altLang="ja-JP" sz="2400" dirty="0" smtClean="0">
                <a:hlinkClick r:id="rId6"/>
              </a:rPr>
              <a:t>pdf(</a:t>
            </a:r>
            <a:r>
              <a:rPr lang="ja-JP" altLang="en-US" sz="2400" dirty="0" smtClean="0"/>
              <a:t>内閣府</a:t>
            </a:r>
            <a:r>
              <a:rPr lang="ja-JP" altLang="en-US" sz="2400" dirty="0"/>
              <a:t>「国民生活選好度調査」</a:t>
            </a:r>
            <a:r>
              <a:rPr lang="ja-JP" altLang="en-US" sz="2400" dirty="0" smtClean="0"/>
              <a:t>より</a:t>
            </a:r>
            <a:r>
              <a:rPr lang="en-US" altLang="ja-JP" sz="2400" dirty="0" smtClean="0"/>
              <a:t>)</a:t>
            </a:r>
          </a:p>
          <a:p>
            <a:r>
              <a:rPr lang="en-US" altLang="ja-JP" sz="2400" dirty="0">
                <a:hlinkClick r:id="rId7"/>
              </a:rPr>
              <a:t>http://www.soumu.go.jp/johotsusintokei/whitepaper/ja/h23/html/nc2323c0.</a:t>
            </a:r>
            <a:r>
              <a:rPr lang="en-US" altLang="ja-JP" sz="2400" dirty="0" smtClean="0">
                <a:hlinkClick r:id="rId7"/>
              </a:rPr>
              <a:t>html</a:t>
            </a:r>
            <a:r>
              <a:rPr lang="ja-JP" altLang="en-US" sz="2400" dirty="0" smtClean="0"/>
              <a:t>（</a:t>
            </a:r>
            <a:r>
              <a:rPr lang="ja-JP" altLang="en-US" sz="2400" dirty="0"/>
              <a:t>平成</a:t>
            </a:r>
            <a:r>
              <a:rPr lang="en-US" altLang="ja-JP" sz="2400" dirty="0"/>
              <a:t>23</a:t>
            </a:r>
            <a:r>
              <a:rPr lang="ja-JP" altLang="en-US" sz="2400" dirty="0"/>
              <a:t>年版 情報通信</a:t>
            </a:r>
            <a:r>
              <a:rPr lang="ja-JP" altLang="en-US" sz="2400" dirty="0" smtClean="0"/>
              <a:t>白書</a:t>
            </a:r>
            <a:r>
              <a:rPr lang="ja-JP" altLang="en-US" sz="2400" b="1" dirty="0" smtClean="0"/>
              <a:t>）</a:t>
            </a:r>
            <a:endParaRPr lang="en-US" altLang="ja-JP" sz="2400" b="1" dirty="0" smtClean="0"/>
          </a:p>
          <a:p>
            <a:endParaRPr lang="en-US" altLang="ja-JP" sz="2400" dirty="0" smtClean="0"/>
          </a:p>
          <a:p>
            <a:r>
              <a:rPr lang="en-US" altLang="ja-JP" sz="2600" dirty="0">
                <a:hlinkClick r:id="rId8"/>
              </a:rPr>
              <a:t>http://</a:t>
            </a:r>
            <a:r>
              <a:rPr lang="en-US" altLang="ja-JP" sz="2600" dirty="0" smtClean="0">
                <a:hlinkClick r:id="rId8"/>
              </a:rPr>
              <a:t>www.corabono.com</a:t>
            </a:r>
            <a:r>
              <a:rPr lang="ja-JP" altLang="en-US" sz="2600" dirty="0" smtClean="0"/>
              <a:t>（こらぼの）</a:t>
            </a:r>
            <a:endParaRPr lang="en-US" altLang="ja-JP" sz="2600" dirty="0" smtClean="0"/>
          </a:p>
          <a:p>
            <a:endParaRPr lang="en-US" altLang="ja-JP" sz="2600" dirty="0"/>
          </a:p>
          <a:p>
            <a:endParaRPr kumimoji="1" lang="ja-JP" altLang="en-US" dirty="0"/>
          </a:p>
        </p:txBody>
      </p:sp>
      <p:grpSp>
        <p:nvGrpSpPr>
          <p:cNvPr id="4" name="図形グループ 3"/>
          <p:cNvGrpSpPr/>
          <p:nvPr/>
        </p:nvGrpSpPr>
        <p:grpSpPr>
          <a:xfrm>
            <a:off x="107596" y="-81071"/>
            <a:ext cx="14330178" cy="1469647"/>
            <a:chOff x="107596" y="-81071"/>
            <a:chExt cx="14330178" cy="1469647"/>
          </a:xfrm>
        </p:grpSpPr>
        <p:pic>
          <p:nvPicPr>
            <p:cNvPr id="5" name="図 4"/>
            <p:cNvPicPr>
              <a:picLocks noChangeAspect="1"/>
            </p:cNvPicPr>
            <p:nvPr/>
          </p:nvPicPr>
          <p:blipFill>
            <a:blip r:embed="rId9">
              <a:lum bright="70000" contrast="-70000"/>
            </a:blip>
            <a:stretch>
              <a:fillRect/>
            </a:stretch>
          </p:blipFill>
          <p:spPr>
            <a:xfrm>
              <a:off x="6865229" y="0"/>
              <a:ext cx="1074051" cy="1246985"/>
            </a:xfrm>
            <a:prstGeom prst="rect">
              <a:avLst/>
            </a:prstGeom>
            <a:effectLst/>
          </p:spPr>
        </p:pic>
        <p:pic>
          <p:nvPicPr>
            <p:cNvPr id="6" name="図 5"/>
            <p:cNvPicPr>
              <a:picLocks noChangeAspect="1"/>
            </p:cNvPicPr>
            <p:nvPr/>
          </p:nvPicPr>
          <p:blipFill>
            <a:blip r:embed="rId9">
              <a:lum bright="70000" contrast="-70000"/>
            </a:blip>
            <a:stretch>
              <a:fillRect/>
            </a:stretch>
          </p:blipFill>
          <p:spPr>
            <a:xfrm>
              <a:off x="5791178" y="0"/>
              <a:ext cx="1074051" cy="1246985"/>
            </a:xfrm>
            <a:prstGeom prst="rect">
              <a:avLst/>
            </a:prstGeom>
            <a:effectLst/>
          </p:spPr>
        </p:pic>
        <p:pic>
          <p:nvPicPr>
            <p:cNvPr id="7" name="図 6"/>
            <p:cNvPicPr>
              <a:picLocks noChangeAspect="1"/>
            </p:cNvPicPr>
            <p:nvPr/>
          </p:nvPicPr>
          <p:blipFill>
            <a:blip r:embed="rId9">
              <a:lum bright="70000" contrast="-70000"/>
            </a:blip>
            <a:stretch>
              <a:fillRect/>
            </a:stretch>
          </p:blipFill>
          <p:spPr>
            <a:xfrm>
              <a:off x="4717127" y="0"/>
              <a:ext cx="1074051" cy="1246985"/>
            </a:xfrm>
            <a:prstGeom prst="rect">
              <a:avLst/>
            </a:prstGeom>
            <a:effectLst/>
          </p:spPr>
        </p:pic>
        <p:pic>
          <p:nvPicPr>
            <p:cNvPr id="8" name="図 7"/>
            <p:cNvPicPr>
              <a:picLocks noChangeAspect="1"/>
            </p:cNvPicPr>
            <p:nvPr/>
          </p:nvPicPr>
          <p:blipFill>
            <a:blip r:embed="rId9">
              <a:lum bright="70000" contrast="-70000"/>
            </a:blip>
            <a:stretch>
              <a:fillRect/>
            </a:stretch>
          </p:blipFill>
          <p:spPr>
            <a:xfrm>
              <a:off x="3643076" y="0"/>
              <a:ext cx="1074051" cy="1246985"/>
            </a:xfrm>
            <a:prstGeom prst="rect">
              <a:avLst/>
            </a:prstGeom>
            <a:effectLst/>
          </p:spPr>
        </p:pic>
        <p:pic>
          <p:nvPicPr>
            <p:cNvPr id="9" name="図 8"/>
            <p:cNvPicPr>
              <a:picLocks noChangeAspect="1"/>
            </p:cNvPicPr>
            <p:nvPr/>
          </p:nvPicPr>
          <p:blipFill>
            <a:blip r:embed="rId9">
              <a:lum bright="70000" contrast="-70000"/>
            </a:blip>
            <a:stretch>
              <a:fillRect/>
            </a:stretch>
          </p:blipFill>
          <p:spPr>
            <a:xfrm>
              <a:off x="2569025" y="0"/>
              <a:ext cx="1074051" cy="1246985"/>
            </a:xfrm>
            <a:prstGeom prst="rect">
              <a:avLst/>
            </a:prstGeom>
            <a:effectLst/>
          </p:spPr>
        </p:pic>
        <p:pic>
          <p:nvPicPr>
            <p:cNvPr id="10" name="図 9"/>
            <p:cNvPicPr>
              <a:picLocks noChangeAspect="1"/>
            </p:cNvPicPr>
            <p:nvPr/>
          </p:nvPicPr>
          <p:blipFill rotWithShape="1">
            <a:blip r:embed="rId10">
              <a:extLst>
                <a:ext uri="{BEBA8EAE-BF5A-486C-A8C5-ECC9F3942E4B}">
                  <a14:imgProps xmlns:a14="http://schemas.microsoft.com/office/drawing/2010/main">
                    <a14:imgLayer r:embed="rId11">
                      <a14:imgEffect>
                        <a14:backgroundRemoval t="47840" b="94136" l="25919" r="100000"/>
                      </a14:imgEffect>
                    </a14:imgLayer>
                  </a14:imgProps>
                </a:ext>
              </a:extLst>
            </a:blip>
            <a:srcRect l="26437" t="46781"/>
            <a:stretch/>
          </p:blipFill>
          <p:spPr>
            <a:xfrm>
              <a:off x="7785408" y="-81071"/>
              <a:ext cx="6652366" cy="1469647"/>
            </a:xfrm>
            <a:prstGeom prst="rect">
              <a:avLst/>
            </a:prstGeom>
          </p:spPr>
        </p:pic>
        <p:sp>
          <p:nvSpPr>
            <p:cNvPr id="11" name="テキスト ボックス 1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3" name="図形グループ 12"/>
            <p:cNvGrpSpPr/>
            <p:nvPr/>
          </p:nvGrpSpPr>
          <p:grpSpPr>
            <a:xfrm>
              <a:off x="215192" y="0"/>
              <a:ext cx="2341441" cy="1246985"/>
              <a:chOff x="215192" y="1199258"/>
              <a:chExt cx="2341441" cy="1246985"/>
            </a:xfrm>
          </p:grpSpPr>
          <p:pic>
            <p:nvPicPr>
              <p:cNvPr id="19" name="図 18"/>
              <p:cNvPicPr>
                <a:picLocks noChangeAspect="1"/>
              </p:cNvPicPr>
              <p:nvPr/>
            </p:nvPicPr>
            <p:blipFill>
              <a:blip r:embed="rId9">
                <a:lum bright="70000" contrast="-70000"/>
              </a:blip>
              <a:stretch>
                <a:fillRect/>
              </a:stretch>
            </p:blipFill>
            <p:spPr>
              <a:xfrm>
                <a:off x="706783" y="1199258"/>
                <a:ext cx="1325217" cy="955205"/>
              </a:xfrm>
              <a:prstGeom prst="rect">
                <a:avLst/>
              </a:prstGeom>
              <a:effectLst/>
            </p:spPr>
          </p:pic>
          <p:pic>
            <p:nvPicPr>
              <p:cNvPr id="20" name="図 19" descr="8682.jpg"/>
              <p:cNvPicPr>
                <a:picLocks noChangeAspect="1"/>
              </p:cNvPicPr>
              <p:nvPr/>
            </p:nvPicPr>
            <p:blipFill>
              <a:blip r:embed="rId12">
                <a:duotone>
                  <a:schemeClr val="accent2">
                    <a:shade val="45000"/>
                    <a:satMod val="135000"/>
                  </a:schemeClr>
                  <a:prstClr val="white"/>
                </a:duotone>
                <a:extLst>
                  <a:ext uri="{BEBA8EAE-BF5A-486C-A8C5-ECC9F3942E4B}">
                    <a14:imgProps xmlns:a14="http://schemas.microsoft.com/office/drawing/2010/main">
                      <a14:imgLayer r:embed="rId13">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4" name="テキスト ボックス 1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7" name="テキスト ボックス 1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8" name="テキスト ボックス 17"/>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まとめ</a:t>
              </a:r>
              <a:endParaRPr kumimoji="1" lang="en-US" altLang="ja-JP" sz="3200" b="1" kern="1200" dirty="0" smtClean="0">
                <a:latin typeface="ヒラギノ丸ゴ ProN W4"/>
                <a:ea typeface="ヒラギノ丸ゴ ProN W4"/>
                <a:cs typeface="ヒラギノ丸ゴ ProN W4"/>
              </a:endParaRPr>
            </a:p>
          </p:txBody>
        </p:sp>
      </p:grpSp>
    </p:spTree>
    <p:extLst>
      <p:ext uri="{BB962C8B-B14F-4D97-AF65-F5344CB8AC3E}">
        <p14:creationId xmlns:p14="http://schemas.microsoft.com/office/powerpoint/2010/main" val="268463388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304363" y="2534118"/>
            <a:ext cx="8480174" cy="646331"/>
          </a:xfrm>
          <a:prstGeom prst="rect">
            <a:avLst/>
          </a:prstGeom>
          <a:noFill/>
        </p:spPr>
        <p:txBody>
          <a:bodyPr wrap="square" rtlCol="0">
            <a:spAutoFit/>
          </a:bodyPr>
          <a:lstStyle/>
          <a:p>
            <a:pPr algn="ctr"/>
            <a:r>
              <a:rPr lang="ja-JP" altLang="en-US" sz="3600" dirty="0" smtClean="0">
                <a:solidFill>
                  <a:srgbClr val="F47B98"/>
                </a:solidFill>
                <a:latin typeface="HGP明朝E"/>
                <a:ea typeface="HGP明朝E"/>
                <a:cs typeface="HGP明朝E"/>
              </a:rPr>
              <a:t>ご清聴</a:t>
            </a:r>
            <a:r>
              <a:rPr lang="ja-JP" altLang="en-US" sz="3600" dirty="0" smtClean="0">
                <a:latin typeface="HGP明朝E"/>
                <a:ea typeface="HGP明朝E"/>
                <a:cs typeface="HGP明朝E"/>
              </a:rPr>
              <a:t>ありがとうございました。</a:t>
            </a:r>
            <a:endParaRPr lang="en-US" sz="3600" dirty="0">
              <a:latin typeface="HGP明朝E"/>
              <a:ea typeface="HGP明朝E"/>
              <a:cs typeface="HGP明朝E"/>
            </a:endParaRPr>
          </a:p>
        </p:txBody>
      </p:sp>
      <p:grpSp>
        <p:nvGrpSpPr>
          <p:cNvPr id="6" name="図形グループ 5"/>
          <p:cNvGrpSpPr/>
          <p:nvPr/>
        </p:nvGrpSpPr>
        <p:grpSpPr>
          <a:xfrm>
            <a:off x="3510087" y="3081525"/>
            <a:ext cx="2139902" cy="2153475"/>
            <a:chOff x="2741717" y="3402956"/>
            <a:chExt cx="3665016" cy="3517990"/>
          </a:xfrm>
        </p:grpSpPr>
        <p:pic>
          <p:nvPicPr>
            <p:cNvPr id="7" name="図 6"/>
            <p:cNvPicPr>
              <a:picLocks noChangeAspect="1"/>
            </p:cNvPicPr>
            <p:nvPr/>
          </p:nvPicPr>
          <p:blipFill>
            <a:blip r:embed="rId2">
              <a:lum bright="70000" contrast="-70000"/>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8" name="図 7"/>
            <p:cNvPicPr>
              <a:picLocks noChangeAspect="1"/>
            </p:cNvPicPr>
            <p:nvPr/>
          </p:nvPicPr>
          <p:blipFill>
            <a:blip r:embed="rId3"/>
            <a:stretch>
              <a:fillRect/>
            </a:stretch>
          </p:blipFill>
          <p:spPr>
            <a:xfrm>
              <a:off x="2873600" y="4037210"/>
              <a:ext cx="3401249" cy="2060445"/>
            </a:xfrm>
            <a:prstGeom prst="rect">
              <a:avLst/>
            </a:prstGeom>
          </p:spPr>
        </p:pic>
      </p:grpSp>
      <p:pic>
        <p:nvPicPr>
          <p:cNvPr id="9" name="図 8"/>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2323670" y="3199498"/>
            <a:ext cx="957132" cy="2035502"/>
          </a:xfrm>
          <a:prstGeom prst="rect">
            <a:avLst/>
          </a:prstGeom>
        </p:spPr>
      </p:pic>
      <p:pic>
        <p:nvPicPr>
          <p:cNvPr id="10" name="図 9"/>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imgEffect>
                  </a14:imgLayer>
                </a14:imgProps>
              </a:ext>
            </a:extLst>
          </a:blip>
          <a:stretch>
            <a:fillRect/>
          </a:stretch>
        </p:blipFill>
        <p:spPr>
          <a:xfrm>
            <a:off x="5914994" y="3237393"/>
            <a:ext cx="665218" cy="1997607"/>
          </a:xfrm>
          <a:prstGeom prst="rect">
            <a:avLst/>
          </a:prstGeom>
        </p:spPr>
      </p:pic>
    </p:spTree>
    <p:extLst>
      <p:ext uri="{BB962C8B-B14F-4D97-AF65-F5344CB8AC3E}">
        <p14:creationId xmlns:p14="http://schemas.microsoft.com/office/powerpoint/2010/main" val="134094275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p:cNvSpPr/>
          <p:nvPr/>
        </p:nvSpPr>
        <p:spPr>
          <a:xfrm>
            <a:off x="4574225" y="1090706"/>
            <a:ext cx="5381049" cy="5830240"/>
          </a:xfrm>
          <a:prstGeom prst="rect">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806824" y="1090706"/>
            <a:ext cx="5381049" cy="5830240"/>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5" name="図形グループ 4"/>
          <p:cNvGrpSpPr/>
          <p:nvPr/>
        </p:nvGrpSpPr>
        <p:grpSpPr>
          <a:xfrm>
            <a:off x="107596" y="-81071"/>
            <a:ext cx="8942744" cy="1469647"/>
            <a:chOff x="107596" y="-81071"/>
            <a:chExt cx="8942744" cy="1469647"/>
          </a:xfrm>
        </p:grpSpPr>
        <p:pic>
          <p:nvPicPr>
            <p:cNvPr id="6" name="図 5"/>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7" name="テキスト ボックス 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8" name="図形グループ 7"/>
            <p:cNvGrpSpPr/>
            <p:nvPr/>
          </p:nvGrpSpPr>
          <p:grpSpPr>
            <a:xfrm>
              <a:off x="215192" y="0"/>
              <a:ext cx="2341441" cy="1246985"/>
              <a:chOff x="215192" y="1199258"/>
              <a:chExt cx="2341441" cy="1246985"/>
            </a:xfrm>
          </p:grpSpPr>
          <p:pic>
            <p:nvPicPr>
              <p:cNvPr id="15" name="図 14"/>
              <p:cNvPicPr>
                <a:picLocks noChangeAspect="1"/>
              </p:cNvPicPr>
              <p:nvPr/>
            </p:nvPicPr>
            <p:blipFill>
              <a:blip r:embed="rId5">
                <a:lum bright="70000" contrast="-70000"/>
              </a:blip>
              <a:stretch>
                <a:fillRect/>
              </a:stretch>
            </p:blipFill>
            <p:spPr>
              <a:xfrm>
                <a:off x="706783" y="1199258"/>
                <a:ext cx="1325217" cy="955205"/>
              </a:xfrm>
              <a:prstGeom prst="rect">
                <a:avLst/>
              </a:prstGeom>
              <a:effectLst/>
            </p:spPr>
          </p:pic>
          <p:pic>
            <p:nvPicPr>
              <p:cNvPr id="16" name="図 15"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9" name="テキスト ボックス 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目標都市像</a:t>
              </a:r>
              <a:endParaRPr lang="en-US" altLang="ja-JP" sz="3200" b="1" dirty="0" smtClean="0">
                <a:latin typeface="ヒラギノ丸ゴ ProN W4"/>
                <a:ea typeface="ヒラギノ丸ゴ ProN W4"/>
                <a:cs typeface="ヒラギノ丸ゴ ProN W4"/>
              </a:endParaRPr>
            </a:p>
          </p:txBody>
        </p:sp>
        <p:sp>
          <p:nvSpPr>
            <p:cNvPr id="14" name="テキスト ボックス 1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pic>
        <p:nvPicPr>
          <p:cNvPr id="18" name="図 17" descr="土浦だお"/>
          <p:cNvPicPr>
            <a:picLocks noChangeAspect="1"/>
          </p:cNvPicPr>
          <p:nvPr/>
        </p:nvPicPr>
        <p:blipFill>
          <a:blip r:embed="rId8">
            <a:alphaModFix/>
            <a:extLst>
              <a:ext uri="{28A0092B-C50C-407E-A947-70E740481C1C}">
                <a14:useLocalDpi xmlns:a14="http://schemas.microsoft.com/office/drawing/2010/main" val="0"/>
              </a:ext>
            </a:extLst>
          </a:blip>
          <a:stretch>
            <a:fillRect/>
          </a:stretch>
        </p:blipFill>
        <p:spPr>
          <a:xfrm>
            <a:off x="6953436" y="4037210"/>
            <a:ext cx="1399006" cy="2318640"/>
          </a:xfrm>
          <a:prstGeom prst="rect">
            <a:avLst/>
          </a:prstGeom>
          <a:effectLst>
            <a:glow rad="139700">
              <a:schemeClr val="accent1">
                <a:satMod val="175000"/>
                <a:alpha val="40000"/>
              </a:schemeClr>
            </a:glow>
          </a:effectLst>
        </p:spPr>
      </p:pic>
      <p:pic>
        <p:nvPicPr>
          <p:cNvPr id="19" name="図 18"/>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1881" b="98433" l="10000" r="90000"/>
                    </a14:imgEffect>
                  </a14:imgLayer>
                </a14:imgProps>
              </a:ext>
            </a:extLst>
          </a:blip>
          <a:stretch>
            <a:fillRect/>
          </a:stretch>
        </p:blipFill>
        <p:spPr>
          <a:xfrm>
            <a:off x="-2540747" y="1246985"/>
            <a:ext cx="957132" cy="2035502"/>
          </a:xfrm>
          <a:prstGeom prst="rect">
            <a:avLst/>
          </a:prstGeom>
        </p:spPr>
      </p:pic>
      <p:pic>
        <p:nvPicPr>
          <p:cNvPr id="20" name="図 19"/>
          <p:cNvPicPr>
            <a:picLocks noChangeAspect="1"/>
          </p:cNvPicPr>
          <p:nvPr/>
        </p:nvPicPr>
        <p:blipFill>
          <a:blip r:embed="rId11">
            <a:extLst>
              <a:ext uri="{BEBA8EAE-BF5A-486C-A8C5-ECC9F3942E4B}">
                <a14:imgProps xmlns:a14="http://schemas.microsoft.com/office/drawing/2010/main">
                  <a14:imgLayer r:embed="rId12">
                    <a14:imgEffect>
                      <a14:backgroundRemoval t="0" b="100000" l="0" r="100000">
                        <a14:foregroundMark x1="88045" y1="61022" x2="88045" y2="61022"/>
                        <a14:foregroundMark x1="82700" y1="65985" x2="82700" y2="65985"/>
                        <a14:foregroundMark x1="88045" y1="71095" x2="88045" y2="71095"/>
                        <a14:foregroundMark x1="79044" y1="76788" x2="79044" y2="76788"/>
                        <a14:foregroundMark x1="17862" y1="45255" x2="17862" y2="45255"/>
                        <a14:foregroundMark x1="20816" y1="69781" x2="20816" y2="69781"/>
                        <a14:foregroundMark x1="62588" y1="20146" x2="62588" y2="20146"/>
                        <a14:foregroundMark x1="86357" y1="88759" x2="86357" y2="88759"/>
                        <a14:foregroundMark x1="22644" y1="81168" x2="22644" y2="81168"/>
                        <a14:foregroundMark x1="57243" y1="47737" x2="57243" y2="47737"/>
                        <a14:foregroundMark x1="12377" y1="90511" x2="12377" y2="90511"/>
                        <a14:foregroundMark x1="22644" y1="94307" x2="22644" y2="94307"/>
                        <a14:foregroundMark x1="79044" y1="82336" x2="79044" y2="82336"/>
                        <a14:backgroundMark x1="35443" y1="95036" x2="35443" y2="95036"/>
                        <a14:backgroundMark x1="50492" y1="94307" x2="50492" y2="94307"/>
                        <a14:backgroundMark x1="80872" y1="59708" x2="80872" y2="59708"/>
                      </a14:backgroundRemoval>
                    </a14:imgEffect>
                  </a14:imgLayer>
                </a14:imgProps>
              </a:ext>
            </a:extLst>
          </a:blip>
          <a:stretch>
            <a:fillRect/>
          </a:stretch>
        </p:blipFill>
        <p:spPr>
          <a:xfrm>
            <a:off x="408459" y="4269539"/>
            <a:ext cx="2465141" cy="2374995"/>
          </a:xfrm>
          <a:prstGeom prst="rect">
            <a:avLst/>
          </a:prstGeom>
        </p:spPr>
      </p:pic>
      <p:pic>
        <p:nvPicPr>
          <p:cNvPr id="21" name="図 20"/>
          <p:cNvPicPr>
            <a:picLocks noChangeAspect="1"/>
          </p:cNvPicPr>
          <p:nvPr/>
        </p:nvPicPr>
        <p:blipFill>
          <a:blip r:embed="rId13">
            <a:duotone>
              <a:schemeClr val="accent2">
                <a:shade val="45000"/>
                <a:satMod val="135000"/>
              </a:schemeClr>
              <a:prstClr val="white"/>
            </a:duotone>
            <a:extLst>
              <a:ext uri="{BEBA8EAE-BF5A-486C-A8C5-ECC9F3942E4B}">
                <a14:imgProps xmlns:a14="http://schemas.microsoft.com/office/drawing/2010/main">
                  <a14:imgLayer r:embed="rId14">
                    <a14:imgEffect>
                      <a14:backgroundRemoval t="0" b="100000" l="0" r="100000"/>
                    </a14:imgEffect>
                  </a14:imgLayer>
                </a14:imgProps>
              </a:ext>
            </a:extLst>
          </a:blip>
          <a:stretch>
            <a:fillRect/>
          </a:stretch>
        </p:blipFill>
        <p:spPr>
          <a:xfrm>
            <a:off x="-1840456" y="1246985"/>
            <a:ext cx="665218" cy="1997607"/>
          </a:xfrm>
          <a:prstGeom prst="rect">
            <a:avLst/>
          </a:prstGeom>
        </p:spPr>
      </p:pic>
      <p:sp>
        <p:nvSpPr>
          <p:cNvPr id="23" name="テキスト ボックス 22"/>
          <p:cNvSpPr txBox="1"/>
          <p:nvPr/>
        </p:nvSpPr>
        <p:spPr>
          <a:xfrm>
            <a:off x="5566963" y="5988979"/>
            <a:ext cx="1415772" cy="584776"/>
          </a:xfrm>
          <a:prstGeom prst="rect">
            <a:avLst/>
          </a:prstGeom>
          <a:noFill/>
        </p:spPr>
        <p:txBody>
          <a:bodyPr wrap="none" rtlCol="0">
            <a:spAutoFit/>
          </a:bodyPr>
          <a:lstStyle/>
          <a:p>
            <a:r>
              <a:rPr kumimoji="1" lang="ja-JP" altLang="en-US" sz="3200" dirty="0" smtClean="0"/>
              <a:t>土浦市</a:t>
            </a:r>
            <a:endParaRPr kumimoji="1" lang="ja-JP" altLang="en-US" sz="3200" dirty="0"/>
          </a:p>
        </p:txBody>
      </p:sp>
      <p:sp>
        <p:nvSpPr>
          <p:cNvPr id="24" name="テキスト ボックス 23"/>
          <p:cNvSpPr txBox="1"/>
          <p:nvPr/>
        </p:nvSpPr>
        <p:spPr>
          <a:xfrm>
            <a:off x="2637673" y="5988979"/>
            <a:ext cx="1005403" cy="584776"/>
          </a:xfrm>
          <a:prstGeom prst="rect">
            <a:avLst/>
          </a:prstGeom>
          <a:noFill/>
        </p:spPr>
        <p:txBody>
          <a:bodyPr wrap="none" rtlCol="0">
            <a:spAutoFit/>
          </a:bodyPr>
          <a:lstStyle/>
          <a:p>
            <a:r>
              <a:rPr kumimoji="1" lang="ja-JP" altLang="en-US" sz="3200" dirty="0" smtClean="0"/>
              <a:t>市民</a:t>
            </a:r>
            <a:endParaRPr kumimoji="1" lang="ja-JP" altLang="en-US" sz="3600" dirty="0"/>
          </a:p>
        </p:txBody>
      </p:sp>
      <p:grpSp>
        <p:nvGrpSpPr>
          <p:cNvPr id="2" name="図形グループ 1"/>
          <p:cNvGrpSpPr/>
          <p:nvPr/>
        </p:nvGrpSpPr>
        <p:grpSpPr>
          <a:xfrm>
            <a:off x="2741717" y="3402956"/>
            <a:ext cx="3665016" cy="3517990"/>
            <a:chOff x="2741717" y="3402956"/>
            <a:chExt cx="3665016" cy="3517990"/>
          </a:xfrm>
        </p:grpSpPr>
        <p:pic>
          <p:nvPicPr>
            <p:cNvPr id="26" name="図 25"/>
            <p:cNvPicPr>
              <a:picLocks noChangeAspect="1"/>
            </p:cNvPicPr>
            <p:nvPr/>
          </p:nvPicPr>
          <p:blipFill>
            <a:blip r:embed="rId5">
              <a:lum bright="70000" contrast="-70000"/>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27" name="図 26"/>
            <p:cNvPicPr>
              <a:picLocks noChangeAspect="1"/>
            </p:cNvPicPr>
            <p:nvPr/>
          </p:nvPicPr>
          <p:blipFill>
            <a:blip r:embed="rId15"/>
            <a:stretch>
              <a:fillRect/>
            </a:stretch>
          </p:blipFill>
          <p:spPr>
            <a:xfrm>
              <a:off x="2873600" y="4037210"/>
              <a:ext cx="3401249" cy="2060445"/>
            </a:xfrm>
            <a:prstGeom prst="rect">
              <a:avLst/>
            </a:prstGeom>
          </p:spPr>
        </p:pic>
      </p:grpSp>
      <p:sp>
        <p:nvSpPr>
          <p:cNvPr id="28" name="正方形/長方形 27"/>
          <p:cNvSpPr/>
          <p:nvPr/>
        </p:nvSpPr>
        <p:spPr>
          <a:xfrm>
            <a:off x="0" y="1246985"/>
            <a:ext cx="9144000" cy="1380577"/>
          </a:xfrm>
          <a:prstGeom prst="rect">
            <a:avLst/>
          </a:prstGeom>
          <a:noFill/>
          <a:ln>
            <a:noFill/>
          </a:ln>
          <a:effectLst>
            <a:outerShdw blurRad="76200" dist="12700" dir="2700000" sy="-23000" kx="-800400" algn="b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smtClean="0">
                <a:solidFill>
                  <a:schemeClr val="tx1"/>
                </a:solidFill>
                <a:latin typeface="+mj-ea"/>
                <a:ea typeface="+mj-ea"/>
                <a:cs typeface="ヒラギノ丸ゴ ProN W4"/>
              </a:rPr>
              <a:t>市と市民が協力しあい、まちをよりよくする</a:t>
            </a:r>
            <a:endParaRPr lang="en-US" altLang="ja-JP" sz="3600" dirty="0" smtClean="0">
              <a:solidFill>
                <a:schemeClr val="tx1"/>
              </a:solidFill>
              <a:latin typeface="+mj-ea"/>
              <a:ea typeface="+mj-ea"/>
              <a:cs typeface="ヒラギノ丸ゴ ProN W4"/>
            </a:endParaRPr>
          </a:p>
          <a:p>
            <a:pPr algn="ctr"/>
            <a:r>
              <a:rPr lang="ja-JP" altLang="en-US" sz="5400" b="1" i="1" dirty="0" smtClean="0">
                <a:solidFill>
                  <a:srgbClr val="FF0000"/>
                </a:solidFill>
                <a:effectLst>
                  <a:outerShdw blurRad="60007" dist="200025" dir="15000000" sy="30000" kx="-1800000" algn="bl" rotWithShape="0">
                    <a:prstClr val="black">
                      <a:alpha val="32000"/>
                    </a:prstClr>
                  </a:outerShdw>
                </a:effectLst>
                <a:latin typeface="ヒラギノ丸ゴ Pro W4"/>
                <a:ea typeface="ヒラギノ丸ゴ Pro W4"/>
                <a:cs typeface="ヒラギノ丸ゴ Pro W4"/>
              </a:rPr>
              <a:t>寄り添いあうまち</a:t>
            </a:r>
            <a:endParaRPr lang="en-US" altLang="ja-JP" sz="5400" b="1" i="1" dirty="0" smtClean="0">
              <a:solidFill>
                <a:srgbClr val="FF0000"/>
              </a:solidFill>
              <a:effectLst>
                <a:outerShdw blurRad="60007" dist="200025" dir="15000000" sy="30000" kx="-1800000" algn="bl" rotWithShape="0">
                  <a:prstClr val="black">
                    <a:alpha val="32000"/>
                  </a:prstClr>
                </a:outerShdw>
              </a:effectLst>
              <a:latin typeface="ヒラギノ丸ゴ Pro W4"/>
              <a:ea typeface="ヒラギノ丸ゴ Pro W4"/>
              <a:cs typeface="ヒラギノ丸ゴ Pro W4"/>
            </a:endParaRPr>
          </a:p>
        </p:txBody>
      </p:sp>
      <p:sp>
        <p:nvSpPr>
          <p:cNvPr id="29" name="左矢印 28"/>
          <p:cNvSpPr/>
          <p:nvPr/>
        </p:nvSpPr>
        <p:spPr>
          <a:xfrm>
            <a:off x="4574225" y="2627562"/>
            <a:ext cx="4569775" cy="1278810"/>
          </a:xfrm>
          <a:prstGeom prst="lef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t>市が協力・サポート</a:t>
            </a:r>
            <a:endParaRPr kumimoji="1" lang="ja-JP" altLang="en-US" sz="3200" dirty="0"/>
          </a:p>
        </p:txBody>
      </p:sp>
      <p:sp>
        <p:nvSpPr>
          <p:cNvPr id="31" name="右矢印 30"/>
          <p:cNvSpPr/>
          <p:nvPr/>
        </p:nvSpPr>
        <p:spPr>
          <a:xfrm>
            <a:off x="0" y="2627562"/>
            <a:ext cx="4574226" cy="1278810"/>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t>市民の思い・</a:t>
            </a:r>
            <a:r>
              <a:rPr lang="ja-JP" altLang="en-US" sz="2800" dirty="0" smtClean="0"/>
              <a:t>主体的</a:t>
            </a:r>
            <a:r>
              <a:rPr kumimoji="1" lang="ja-JP" altLang="en-US" sz="2800" dirty="0" smtClean="0"/>
              <a:t>活動</a:t>
            </a:r>
            <a:endParaRPr kumimoji="1" lang="ja-JP" altLang="en-US" sz="2800" dirty="0"/>
          </a:p>
        </p:txBody>
      </p:sp>
      <p:sp>
        <p:nvSpPr>
          <p:cNvPr id="3" name="円形吹き出し 2"/>
          <p:cNvSpPr/>
          <p:nvPr/>
        </p:nvSpPr>
        <p:spPr>
          <a:xfrm>
            <a:off x="0" y="3643510"/>
            <a:ext cx="1799495" cy="965200"/>
          </a:xfrm>
          <a:prstGeom prst="wedgeEllipseCallout">
            <a:avLst>
              <a:gd name="adj1" fmla="val 36310"/>
              <a:gd name="adj2" fmla="val 5723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1600" dirty="0" smtClean="0"/>
              <a:t>まちをもっと</a:t>
            </a:r>
            <a:endParaRPr kumimoji="1" lang="en-US" altLang="ja-JP" sz="1600" dirty="0" smtClean="0"/>
          </a:p>
          <a:p>
            <a:pPr algn="ctr"/>
            <a:r>
              <a:rPr lang="ja-JP" altLang="en-US" sz="1600" dirty="0" smtClean="0"/>
              <a:t>よくしたい！</a:t>
            </a:r>
            <a:endParaRPr kumimoji="1" lang="ja-JP" altLang="en-US" sz="1600" dirty="0"/>
          </a:p>
        </p:txBody>
      </p:sp>
    </p:spTree>
    <p:extLst>
      <p:ext uri="{BB962C8B-B14F-4D97-AF65-F5344CB8AC3E}">
        <p14:creationId xmlns:p14="http://schemas.microsoft.com/office/powerpoint/2010/main" val="2428915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p:tgtEl>
                                          <p:spTgt spid="31"/>
                                        </p:tgtEl>
                                        <p:attrNameLst>
                                          <p:attrName>ppt_y</p:attrName>
                                        </p:attrNameLst>
                                      </p:cBhvr>
                                      <p:tavLst>
                                        <p:tav tm="0">
                                          <p:val>
                                            <p:strVal val="#ppt_y+#ppt_h*1.125000"/>
                                          </p:val>
                                        </p:tav>
                                        <p:tav tm="100000">
                                          <p:val>
                                            <p:strVal val="#ppt_y"/>
                                          </p:val>
                                        </p:tav>
                                      </p:tavLst>
                                    </p:anim>
                                    <p:animEffect transition="in" filter="wipe(up)">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9" grpId="0" animBg="1"/>
      <p:bldP spid="31" grpId="0" animBg="1"/>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予備すら</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地域</a:t>
            </a:r>
            <a:r>
              <a:rPr kumimoji="1" lang="en-US" altLang="ja-JP" dirty="0" smtClean="0"/>
              <a:t>SNS</a:t>
            </a:r>
            <a:r>
              <a:rPr kumimoji="1" lang="ja-JP" altLang="en-US" dirty="0" smtClean="0"/>
              <a:t>あるよー調べたよー</a:t>
            </a:r>
            <a:endParaRPr kumimoji="1" lang="ja-JP" altLang="en-US" dirty="0"/>
          </a:p>
        </p:txBody>
      </p:sp>
    </p:spTree>
    <p:extLst>
      <p:ext uri="{BB962C8B-B14F-4D97-AF65-F5344CB8AC3E}">
        <p14:creationId xmlns:p14="http://schemas.microsoft.com/office/powerpoint/2010/main" val="9222166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028700"/>
            <a:ext cx="8229600" cy="825500"/>
          </a:xfrm>
        </p:spPr>
        <p:txBody>
          <a:bodyPr/>
          <a:lstStyle/>
          <a:p>
            <a:r>
              <a:rPr kumimoji="1" lang="ja-JP" altLang="en-US" dirty="0" smtClean="0"/>
              <a:t>交通ネットワーク</a:t>
            </a:r>
            <a:endParaRPr kumimoji="1" lang="ja-JP" altLang="en-US" dirty="0"/>
          </a:p>
        </p:txBody>
      </p:sp>
      <p:grpSp>
        <p:nvGrpSpPr>
          <p:cNvPr id="18" name="図形グループ 17"/>
          <p:cNvGrpSpPr/>
          <p:nvPr/>
        </p:nvGrpSpPr>
        <p:grpSpPr>
          <a:xfrm>
            <a:off x="107596" y="-81071"/>
            <a:ext cx="12231918" cy="1469647"/>
            <a:chOff x="107596" y="-81071"/>
            <a:chExt cx="12231918" cy="1469647"/>
          </a:xfrm>
        </p:grpSpPr>
        <p:pic>
          <p:nvPicPr>
            <p:cNvPr id="19" name="図 18"/>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20" name="図 19"/>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21" name="図 20"/>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22" name="図 21"/>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23" name="テキスト ボックス 2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grpSp>
      <p:sp>
        <p:nvSpPr>
          <p:cNvPr id="3" name="テキスト ボックス 2"/>
          <p:cNvSpPr txBox="1"/>
          <p:nvPr/>
        </p:nvSpPr>
        <p:spPr>
          <a:xfrm>
            <a:off x="805934" y="2266434"/>
            <a:ext cx="4929555" cy="1361911"/>
          </a:xfrm>
          <a:prstGeom prst="rect">
            <a:avLst/>
          </a:prstGeom>
          <a:noFill/>
        </p:spPr>
        <p:txBody>
          <a:bodyPr wrap="none" rtlCol="0">
            <a:spAutoFit/>
          </a:bodyPr>
          <a:lstStyle/>
          <a:p>
            <a:r>
              <a:rPr kumimoji="1" lang="ja-JP" altLang="en-US" dirty="0" smtClean="0"/>
              <a:t>平成</a:t>
            </a:r>
            <a:r>
              <a:rPr kumimoji="1" lang="en-US" altLang="ja-JP" dirty="0" smtClean="0"/>
              <a:t>28</a:t>
            </a:r>
            <a:r>
              <a:rPr kumimoji="1" lang="ja-JP" altLang="en-US" dirty="0" smtClean="0"/>
              <a:t>年度市町村別車両数統計</a:t>
            </a:r>
            <a:endParaRPr kumimoji="1" lang="en-US" altLang="ja-JP" dirty="0" smtClean="0"/>
          </a:p>
          <a:p>
            <a:r>
              <a:rPr lang="ja-JP" altLang="en-US" dirty="0" smtClean="0"/>
              <a:t>土浦市は自家用乗用車が</a:t>
            </a:r>
            <a:r>
              <a:rPr lang="en-US" altLang="ja-JP" dirty="0" smtClean="0"/>
              <a:t>64,951</a:t>
            </a:r>
            <a:r>
              <a:rPr lang="ja-JP" altLang="en-US" dirty="0" smtClean="0"/>
              <a:t>台</a:t>
            </a:r>
            <a:endParaRPr lang="en-US" altLang="ja-JP" dirty="0" smtClean="0"/>
          </a:p>
          <a:p>
            <a:r>
              <a:rPr kumimoji="1" lang="ja-JP" altLang="en-US" dirty="0" smtClean="0"/>
              <a:t>人口</a:t>
            </a:r>
            <a:r>
              <a:rPr kumimoji="1" lang="en-US" altLang="ja-JP" dirty="0" smtClean="0"/>
              <a:t>140,226</a:t>
            </a:r>
            <a:r>
              <a:rPr kumimoji="1" lang="ja-JP" altLang="en-US" dirty="0" smtClean="0"/>
              <a:t>人</a:t>
            </a:r>
            <a:endParaRPr kumimoji="1" lang="en-US" altLang="ja-JP" dirty="0" smtClean="0"/>
          </a:p>
          <a:p>
            <a:r>
              <a:rPr lang="ja-JP" altLang="en-US" dirty="0" smtClean="0"/>
              <a:t>つまり</a:t>
            </a:r>
            <a:r>
              <a:rPr lang="en-US" altLang="ja-JP" dirty="0" smtClean="0"/>
              <a:t>46.32</a:t>
            </a:r>
            <a:r>
              <a:rPr lang="ja-JP" altLang="en-US" dirty="0" smtClean="0"/>
              <a:t>％の普及率</a:t>
            </a:r>
            <a:endParaRPr lang="en-US" altLang="ja-JP" dirty="0" smtClean="0"/>
          </a:p>
          <a:p>
            <a:r>
              <a:rPr lang="en-US" altLang="ja-JP" sz="1050" dirty="0"/>
              <a:t>https://</a:t>
            </a:r>
            <a:r>
              <a:rPr lang="en-US" altLang="ja-JP" sz="1050" dirty="0" err="1"/>
              <a:t>wwwtb.mlit.go.jp</a:t>
            </a:r>
            <a:r>
              <a:rPr lang="en-US" altLang="ja-JP" sz="1050" dirty="0"/>
              <a:t>/</a:t>
            </a:r>
            <a:r>
              <a:rPr lang="en-US" altLang="ja-JP" sz="1050" dirty="0" err="1"/>
              <a:t>kanto</a:t>
            </a:r>
            <a:r>
              <a:rPr lang="en-US" altLang="ja-JP" sz="1050" dirty="0"/>
              <a:t>/</a:t>
            </a:r>
            <a:r>
              <a:rPr lang="en-US" altLang="ja-JP" sz="1050" dirty="0" err="1"/>
              <a:t>jidou_gian</a:t>
            </a:r>
            <a:r>
              <a:rPr lang="en-US" altLang="ja-JP" sz="1050" dirty="0"/>
              <a:t>/</a:t>
            </a:r>
            <a:r>
              <a:rPr lang="en-US" altLang="ja-JP" sz="1050" dirty="0" err="1"/>
              <a:t>toukei</a:t>
            </a:r>
            <a:r>
              <a:rPr lang="en-US" altLang="ja-JP" sz="1050" dirty="0"/>
              <a:t>/date/</a:t>
            </a:r>
            <a:r>
              <a:rPr lang="en-US" altLang="ja-JP" sz="1050" dirty="0" err="1"/>
              <a:t>tiiki_betu</a:t>
            </a:r>
            <a:r>
              <a:rPr lang="en-US" altLang="ja-JP" sz="1050" dirty="0"/>
              <a:t>/h28/01_ibaraki.pdf</a:t>
            </a:r>
            <a:endParaRPr kumimoji="1" lang="ja-JP" altLang="en-US" sz="1050" dirty="0"/>
          </a:p>
        </p:txBody>
      </p:sp>
      <p:sp>
        <p:nvSpPr>
          <p:cNvPr id="4" name="テキスト ボックス 3"/>
          <p:cNvSpPr txBox="1"/>
          <p:nvPr/>
        </p:nvSpPr>
        <p:spPr>
          <a:xfrm>
            <a:off x="850900" y="3860800"/>
            <a:ext cx="7755248" cy="369332"/>
          </a:xfrm>
          <a:prstGeom prst="rect">
            <a:avLst/>
          </a:prstGeom>
          <a:noFill/>
        </p:spPr>
        <p:txBody>
          <a:bodyPr wrap="none" rtlCol="0">
            <a:spAutoFit/>
          </a:bodyPr>
          <a:lstStyle/>
          <a:p>
            <a:r>
              <a:rPr kumimoji="1" lang="ja-JP" altLang="en-US" dirty="0" smtClean="0"/>
              <a:t>公共交通が利用しやすければさらに多くの人が地域活動に参加しやすくなる？</a:t>
            </a:r>
            <a:endParaRPr kumimoji="1" lang="ja-JP" altLang="en-US" dirty="0"/>
          </a:p>
        </p:txBody>
      </p:sp>
      <p:sp>
        <p:nvSpPr>
          <p:cNvPr id="5" name="テキスト ボックス 4"/>
          <p:cNvSpPr txBox="1"/>
          <p:nvPr/>
        </p:nvSpPr>
        <p:spPr>
          <a:xfrm>
            <a:off x="1104900" y="4521200"/>
            <a:ext cx="6898644" cy="1477328"/>
          </a:xfrm>
          <a:prstGeom prst="rect">
            <a:avLst/>
          </a:prstGeom>
          <a:noFill/>
        </p:spPr>
        <p:txBody>
          <a:bodyPr wrap="none" rtlCol="0">
            <a:spAutoFit/>
          </a:bodyPr>
          <a:lstStyle/>
          <a:p>
            <a:r>
              <a:rPr kumimoji="1" lang="ja-JP" altLang="en-US" dirty="0" smtClean="0"/>
              <a:t>物理的に地域活動を広めるためには地区間のつながりは必要不可欠</a:t>
            </a:r>
            <a:endParaRPr kumimoji="1" lang="en-US" altLang="ja-JP" dirty="0" smtClean="0"/>
          </a:p>
          <a:p>
            <a:r>
              <a:rPr lang="ja-JP" altLang="en-US" dirty="0" smtClean="0"/>
              <a:t>現在土浦の</a:t>
            </a:r>
            <a:r>
              <a:rPr lang="en-US" altLang="ja-JP" dirty="0" smtClean="0"/>
              <a:t>4</a:t>
            </a:r>
            <a:r>
              <a:rPr lang="ja-JP" altLang="en-US" dirty="0" smtClean="0"/>
              <a:t>地区を結んでいる公共交通は</a:t>
            </a:r>
            <a:endParaRPr lang="en-US" altLang="ja-JP" dirty="0" smtClean="0"/>
          </a:p>
          <a:p>
            <a:pPr marL="342900" indent="-342900">
              <a:buFont typeface="+mj-lt"/>
              <a:buAutoNum type="arabicPeriod"/>
            </a:pPr>
            <a:r>
              <a:rPr kumimoji="1" lang="ja-JP" altLang="en-US" dirty="0" smtClean="0"/>
              <a:t>常磐線</a:t>
            </a:r>
            <a:endParaRPr kumimoji="1" lang="en-US" altLang="ja-JP" dirty="0" smtClean="0"/>
          </a:p>
          <a:p>
            <a:pPr marL="342900" indent="-342900">
              <a:buFont typeface="+mj-lt"/>
              <a:buAutoNum type="arabicPeriod"/>
            </a:pPr>
            <a:r>
              <a:rPr kumimoji="1" lang="ja-JP" altLang="en-US" dirty="0" smtClean="0"/>
              <a:t>路線バス＋キララちゃんバス</a:t>
            </a:r>
            <a:endParaRPr kumimoji="1" lang="en-US" altLang="ja-JP" dirty="0" smtClean="0"/>
          </a:p>
          <a:p>
            <a:pPr marL="342900" indent="-342900">
              <a:buFont typeface="+mj-lt"/>
              <a:buAutoNum type="arabicPeriod"/>
            </a:pPr>
            <a:r>
              <a:rPr lang="ja-JP" altLang="en-US" dirty="0" smtClean="0"/>
              <a:t>のりあい</a:t>
            </a:r>
            <a:r>
              <a:rPr kumimoji="1" lang="ja-JP" altLang="en-US" dirty="0" smtClean="0"/>
              <a:t>タクシー土浦</a:t>
            </a:r>
            <a:endParaRPr kumimoji="1" lang="ja-JP" altLang="en-US" dirty="0"/>
          </a:p>
        </p:txBody>
      </p:sp>
    </p:spTree>
    <p:extLst>
      <p:ext uri="{BB962C8B-B14F-4D97-AF65-F5344CB8AC3E}">
        <p14:creationId xmlns:p14="http://schemas.microsoft.com/office/powerpoint/2010/main" val="15550539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図 1" descr="スクリーンショット 2017-01-23 2.29.34.png"/>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a:off x="-126972" y="1060617"/>
            <a:ext cx="9414049" cy="6349028"/>
          </a:xfrm>
          <a:prstGeom prst="rect">
            <a:avLst/>
          </a:prstGeom>
          <a:ln>
            <a:noFill/>
          </a:ln>
          <a:effectLst>
            <a:softEdge rad="112500"/>
          </a:effectLst>
        </p:spPr>
      </p:pic>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5">
                <a:lum bright="70000" contrast="-70000"/>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16" name="テキスト ボックス 15"/>
          <p:cNvSpPr txBox="1"/>
          <p:nvPr/>
        </p:nvSpPr>
        <p:spPr>
          <a:xfrm>
            <a:off x="215192" y="1351266"/>
            <a:ext cx="4083570" cy="646331"/>
          </a:xfrm>
          <a:prstGeom prst="rect">
            <a:avLst/>
          </a:prstGeom>
          <a:noFill/>
          <a:ln>
            <a:noFill/>
          </a:ln>
        </p:spPr>
        <p:txBody>
          <a:bodyPr wrap="none" rtlCol="0">
            <a:spAutoFit/>
          </a:bodyPr>
          <a:lstStyle/>
          <a:p>
            <a:r>
              <a:rPr kumimoji="1" lang="ja-JP" altLang="en-US" sz="3600" dirty="0" smtClean="0"/>
              <a:t>市民の思いは・・・？</a:t>
            </a:r>
            <a:endParaRPr kumimoji="1" lang="ja-JP" altLang="en-US" sz="3600" dirty="0"/>
          </a:p>
        </p:txBody>
      </p:sp>
      <p:pic>
        <p:nvPicPr>
          <p:cNvPr id="19" name="図 18"/>
          <p:cNvPicPr>
            <a:picLocks noChangeAspect="1"/>
          </p:cNvPicPr>
          <p:nvPr/>
        </p:nvPicPr>
        <p:blipFill>
          <a:blip r:embed="rId8"/>
          <a:stretch>
            <a:fillRect/>
          </a:stretch>
        </p:blipFill>
        <p:spPr>
          <a:xfrm>
            <a:off x="908476" y="5352920"/>
            <a:ext cx="1441962" cy="1744138"/>
          </a:xfrm>
          <a:prstGeom prst="rect">
            <a:avLst/>
          </a:prstGeom>
        </p:spPr>
      </p:pic>
      <p:sp>
        <p:nvSpPr>
          <p:cNvPr id="21" name="角丸四角形吹き出し 20"/>
          <p:cNvSpPr/>
          <p:nvPr/>
        </p:nvSpPr>
        <p:spPr>
          <a:xfrm>
            <a:off x="70851" y="3434284"/>
            <a:ext cx="2949648" cy="1126114"/>
          </a:xfrm>
          <a:prstGeom prst="wedgeRoundRectCallout">
            <a:avLst>
              <a:gd name="adj1" fmla="val 15206"/>
              <a:gd name="adj2" fmla="val 70233"/>
              <a:gd name="adj3" fmla="val 16667"/>
            </a:avLst>
          </a:prstGeom>
          <a:solidFill>
            <a:schemeClr val="accent6">
              <a:lumMod val="60000"/>
              <a:lumOff val="4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solidFill>
                  <a:schemeClr val="tx1"/>
                </a:solidFill>
              </a:rPr>
              <a:t>地域活動に</a:t>
            </a:r>
            <a:endParaRPr kumimoji="1" lang="en-US" altLang="ja-JP" sz="3200" dirty="0" smtClean="0">
              <a:solidFill>
                <a:schemeClr val="tx1"/>
              </a:solidFill>
            </a:endParaRPr>
          </a:p>
          <a:p>
            <a:pPr algn="ctr"/>
            <a:r>
              <a:rPr kumimoji="1" lang="ja-JP" altLang="en-US" sz="3200" dirty="0" smtClean="0">
                <a:solidFill>
                  <a:schemeClr val="tx1"/>
                </a:solidFill>
              </a:rPr>
              <a:t>関心がある！</a:t>
            </a:r>
            <a:endParaRPr kumimoji="1" lang="en-US" altLang="ja-JP" sz="3200" dirty="0" smtClean="0">
              <a:solidFill>
                <a:schemeClr val="tx1"/>
              </a:solidFill>
            </a:endParaRPr>
          </a:p>
        </p:txBody>
      </p:sp>
      <p:sp>
        <p:nvSpPr>
          <p:cNvPr id="31" name="テキスト ボックス 30"/>
          <p:cNvSpPr txBox="1"/>
          <p:nvPr/>
        </p:nvSpPr>
        <p:spPr>
          <a:xfrm>
            <a:off x="107596" y="4536193"/>
            <a:ext cx="1727456" cy="369332"/>
          </a:xfrm>
          <a:prstGeom prst="rect">
            <a:avLst/>
          </a:prstGeom>
          <a:noFill/>
        </p:spPr>
        <p:txBody>
          <a:bodyPr wrap="none" rtlCol="0">
            <a:spAutoFit/>
          </a:bodyPr>
          <a:lstStyle/>
          <a:p>
            <a:r>
              <a:rPr kumimoji="1" lang="ja-JP" altLang="en-US" dirty="0" smtClean="0"/>
              <a:t>（市民の６割が）</a:t>
            </a:r>
            <a:endParaRPr kumimoji="1" lang="ja-JP" altLang="en-US" dirty="0"/>
          </a:p>
        </p:txBody>
      </p:sp>
      <p:sp>
        <p:nvSpPr>
          <p:cNvPr id="33" name="角丸四角形吹き出し 32"/>
          <p:cNvSpPr/>
          <p:nvPr/>
        </p:nvSpPr>
        <p:spPr>
          <a:xfrm>
            <a:off x="6180015" y="3432098"/>
            <a:ext cx="2846146" cy="1431050"/>
          </a:xfrm>
          <a:prstGeom prst="wedgeRoundRectCallout">
            <a:avLst>
              <a:gd name="adj1" fmla="val 7370"/>
              <a:gd name="adj2" fmla="val 66938"/>
              <a:gd name="adj3" fmla="val 16667"/>
            </a:avLst>
          </a:prstGeom>
          <a:solidFill>
            <a:schemeClr val="accent2">
              <a:lumMod val="40000"/>
              <a:lumOff val="6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市民の意見が</a:t>
            </a:r>
            <a:endParaRPr lang="en-US" altLang="ja-JP" sz="2800" dirty="0" smtClean="0">
              <a:solidFill>
                <a:schemeClr val="tx1"/>
              </a:solidFill>
            </a:endParaRPr>
          </a:p>
          <a:p>
            <a:pPr algn="ctr"/>
            <a:r>
              <a:rPr lang="ja-JP" altLang="en-US" sz="2800" dirty="0" smtClean="0">
                <a:solidFill>
                  <a:schemeClr val="tx1"/>
                </a:solidFill>
              </a:rPr>
              <a:t>取り入れられて</a:t>
            </a:r>
            <a:endParaRPr lang="en-US" altLang="ja-JP" sz="2800" dirty="0" smtClean="0">
              <a:solidFill>
                <a:schemeClr val="tx1"/>
              </a:solidFill>
            </a:endParaRPr>
          </a:p>
          <a:p>
            <a:pPr algn="ctr"/>
            <a:r>
              <a:rPr lang="ja-JP" altLang="en-US" sz="2800" dirty="0" smtClean="0">
                <a:solidFill>
                  <a:schemeClr val="tx1"/>
                </a:solidFill>
              </a:rPr>
              <a:t>いない。。</a:t>
            </a:r>
            <a:endParaRPr lang="en-US" altLang="ja-JP" sz="2800" dirty="0" smtClean="0">
              <a:solidFill>
                <a:schemeClr val="tx1"/>
              </a:solidFill>
            </a:endParaRPr>
          </a:p>
        </p:txBody>
      </p:sp>
      <p:pic>
        <p:nvPicPr>
          <p:cNvPr id="17" name="図 16"/>
          <p:cNvPicPr>
            <a:picLocks noChangeAspect="1"/>
          </p:cNvPicPr>
          <p:nvPr/>
        </p:nvPicPr>
        <p:blipFill>
          <a:blip r:embed="rId9"/>
          <a:stretch>
            <a:fillRect/>
          </a:stretch>
        </p:blipFill>
        <p:spPr>
          <a:xfrm>
            <a:off x="3934847" y="4966453"/>
            <a:ext cx="1307223" cy="1999855"/>
          </a:xfrm>
          <a:prstGeom prst="rect">
            <a:avLst/>
          </a:prstGeom>
        </p:spPr>
      </p:pic>
      <p:pic>
        <p:nvPicPr>
          <p:cNvPr id="34" name="図 33"/>
          <p:cNvPicPr>
            <a:picLocks noChangeAspect="1"/>
          </p:cNvPicPr>
          <p:nvPr/>
        </p:nvPicPr>
        <p:blipFill>
          <a:blip r:embed="rId10"/>
          <a:stretch>
            <a:fillRect/>
          </a:stretch>
        </p:blipFill>
        <p:spPr>
          <a:xfrm>
            <a:off x="6605209" y="5049586"/>
            <a:ext cx="1590880" cy="1916722"/>
          </a:xfrm>
          <a:prstGeom prst="rect">
            <a:avLst/>
          </a:prstGeom>
        </p:spPr>
      </p:pic>
      <p:sp>
        <p:nvSpPr>
          <p:cNvPr id="20" name="角丸四角形吹き出し 19"/>
          <p:cNvSpPr/>
          <p:nvPr/>
        </p:nvSpPr>
        <p:spPr>
          <a:xfrm>
            <a:off x="3020499" y="3434285"/>
            <a:ext cx="3159516" cy="1126113"/>
          </a:xfrm>
          <a:prstGeom prst="wedgeRoundRectCallout">
            <a:avLst>
              <a:gd name="adj1" fmla="val 7751"/>
              <a:gd name="adj2" fmla="val 77079"/>
              <a:gd name="adj3" fmla="val 16667"/>
            </a:avLst>
          </a:prstGeom>
          <a:solidFill>
            <a:schemeClr val="accent3">
              <a:lumMod val="60000"/>
              <a:lumOff val="4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でもそんな時間や</a:t>
            </a:r>
            <a:endParaRPr lang="en-US" altLang="ja-JP" sz="2800" dirty="0" smtClean="0">
              <a:solidFill>
                <a:schemeClr val="tx1"/>
              </a:solidFill>
            </a:endParaRPr>
          </a:p>
          <a:p>
            <a:pPr algn="ctr"/>
            <a:r>
              <a:rPr lang="ja-JP" altLang="en-US" sz="2800" dirty="0" smtClean="0">
                <a:solidFill>
                  <a:schemeClr val="tx1"/>
                </a:solidFill>
              </a:rPr>
              <a:t>きっかけがない。。</a:t>
            </a:r>
            <a:endParaRPr lang="ja-JP" altLang="en-US" sz="2800" dirty="0">
              <a:solidFill>
                <a:schemeClr val="tx1"/>
              </a:solidFill>
            </a:endParaRPr>
          </a:p>
        </p:txBody>
      </p:sp>
      <p:sp>
        <p:nvSpPr>
          <p:cNvPr id="35" name="円/楕円 34"/>
          <p:cNvSpPr/>
          <p:nvPr/>
        </p:nvSpPr>
        <p:spPr>
          <a:xfrm>
            <a:off x="258791" y="1997597"/>
            <a:ext cx="2690858" cy="897759"/>
          </a:xfrm>
          <a:prstGeom prst="ellipse">
            <a:avLst/>
          </a:prstGeom>
          <a:solidFill>
            <a:schemeClr val="accent6"/>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土浦市</a:t>
            </a:r>
            <a:endParaRPr kumimoji="1" lang="en-US" altLang="ja-JP" sz="2000" dirty="0" smtClean="0">
              <a:solidFill>
                <a:srgbClr val="000000"/>
              </a:solidFill>
            </a:endParaRPr>
          </a:p>
          <a:p>
            <a:pPr algn="ctr"/>
            <a:r>
              <a:rPr kumimoji="1" lang="ja-JP" altLang="en-US" sz="2000" dirty="0" smtClean="0">
                <a:solidFill>
                  <a:srgbClr val="000000"/>
                </a:solidFill>
              </a:rPr>
              <a:t>マスタープラン</a:t>
            </a:r>
            <a:endParaRPr kumimoji="1" lang="ja-JP" altLang="en-US" sz="2000" dirty="0">
              <a:solidFill>
                <a:srgbClr val="000000"/>
              </a:solidFill>
            </a:endParaRPr>
          </a:p>
        </p:txBody>
      </p:sp>
      <p:sp>
        <p:nvSpPr>
          <p:cNvPr id="37" name="円/楕円 36"/>
          <p:cNvSpPr/>
          <p:nvPr/>
        </p:nvSpPr>
        <p:spPr>
          <a:xfrm>
            <a:off x="3240765" y="1997597"/>
            <a:ext cx="2690858" cy="897759"/>
          </a:xfrm>
          <a:prstGeom prst="ellipse">
            <a:avLst/>
          </a:prstGeom>
          <a:solidFill>
            <a:schemeClr val="accent3"/>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ヒアリング</a:t>
            </a:r>
            <a:r>
              <a:rPr lang="ja-JP" altLang="en-US" sz="2000" dirty="0" smtClean="0">
                <a:solidFill>
                  <a:srgbClr val="000000"/>
                </a:solidFill>
              </a:rPr>
              <a:t>調査</a:t>
            </a:r>
            <a:endParaRPr kumimoji="1" lang="en-US" altLang="ja-JP" sz="2000" dirty="0" smtClean="0">
              <a:solidFill>
                <a:srgbClr val="000000"/>
              </a:solidFill>
            </a:endParaRPr>
          </a:p>
        </p:txBody>
      </p:sp>
      <p:sp>
        <p:nvSpPr>
          <p:cNvPr id="38" name="円/楕円 37"/>
          <p:cNvSpPr/>
          <p:nvPr/>
        </p:nvSpPr>
        <p:spPr>
          <a:xfrm>
            <a:off x="6284663" y="1997597"/>
            <a:ext cx="2690858" cy="897759"/>
          </a:xfrm>
          <a:prstGeom prst="ellipse">
            <a:avLst/>
          </a:prstGeom>
          <a:solidFill>
            <a:schemeClr val="accent2">
              <a:lumMod val="60000"/>
              <a:lumOff val="40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市民満足度</a:t>
            </a:r>
            <a:endParaRPr kumimoji="1" lang="en-US" altLang="ja-JP" sz="2000" dirty="0" smtClean="0">
              <a:solidFill>
                <a:srgbClr val="000000"/>
              </a:solidFill>
            </a:endParaRPr>
          </a:p>
          <a:p>
            <a:pPr algn="ctr"/>
            <a:r>
              <a:rPr lang="ja-JP" altLang="en-US" sz="2000" dirty="0" smtClean="0">
                <a:solidFill>
                  <a:srgbClr val="000000"/>
                </a:solidFill>
              </a:rPr>
              <a:t>調査</a:t>
            </a:r>
            <a:endParaRPr kumimoji="1" lang="ja-JP" altLang="en-US" sz="2000" dirty="0">
              <a:solidFill>
                <a:srgbClr val="000000"/>
              </a:solidFill>
            </a:endParaRPr>
          </a:p>
        </p:txBody>
      </p:sp>
      <p:sp>
        <p:nvSpPr>
          <p:cNvPr id="39" name="下矢印 38"/>
          <p:cNvSpPr/>
          <p:nvPr/>
        </p:nvSpPr>
        <p:spPr>
          <a:xfrm>
            <a:off x="1225177" y="2895356"/>
            <a:ext cx="806823" cy="367145"/>
          </a:xfrm>
          <a:prstGeom prst="downArrow">
            <a:avLst/>
          </a:prstGeom>
          <a:solidFill>
            <a:srgbClr val="FF6600"/>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下矢印 39"/>
          <p:cNvSpPr/>
          <p:nvPr/>
        </p:nvSpPr>
        <p:spPr>
          <a:xfrm>
            <a:off x="4141695" y="2895356"/>
            <a:ext cx="806823" cy="367145"/>
          </a:xfrm>
          <a:prstGeom prst="downArrow">
            <a:avLst/>
          </a:prstGeom>
          <a:solidFill>
            <a:schemeClr val="accent3">
              <a:lumMod val="75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1" name="下矢印 40"/>
          <p:cNvSpPr/>
          <p:nvPr/>
        </p:nvSpPr>
        <p:spPr>
          <a:xfrm>
            <a:off x="7245394" y="2895356"/>
            <a:ext cx="806823" cy="367145"/>
          </a:xfrm>
          <a:prstGeom prst="downArrow">
            <a:avLst/>
          </a:prstGeom>
          <a:solidFill>
            <a:schemeClr val="accent2"/>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30975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1" grpId="0"/>
      <p:bldP spid="33" grpId="0" animBg="1"/>
      <p:bldP spid="20" grpId="0" animBg="1"/>
      <p:bldP spid="35" grpId="0" animBg="1"/>
      <p:bldP spid="37" grpId="0" animBg="1"/>
      <p:bldP spid="38"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正方形/長方形 3"/>
          <p:cNvSpPr/>
          <p:nvPr/>
        </p:nvSpPr>
        <p:spPr>
          <a:xfrm>
            <a:off x="952564" y="1417638"/>
            <a:ext cx="7132014" cy="227008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5400" dirty="0" smtClean="0"/>
              <a:t>主体的に行動する都市</a:t>
            </a:r>
            <a:endParaRPr kumimoji="1" lang="ja-JP" altLang="en-US" sz="5400" dirty="0"/>
          </a:p>
        </p:txBody>
      </p:sp>
      <p:sp>
        <p:nvSpPr>
          <p:cNvPr id="7" name="テキスト ボックス 6"/>
          <p:cNvSpPr txBox="1"/>
          <p:nvPr/>
        </p:nvSpPr>
        <p:spPr>
          <a:xfrm>
            <a:off x="90829" y="4829347"/>
            <a:ext cx="2254944" cy="523220"/>
          </a:xfrm>
          <a:prstGeom prst="rect">
            <a:avLst/>
          </a:prstGeom>
          <a:noFill/>
        </p:spPr>
        <p:txBody>
          <a:bodyPr wrap="none" rtlCol="0">
            <a:spAutoFit/>
          </a:bodyPr>
          <a:lstStyle/>
          <a:p>
            <a:r>
              <a:rPr kumimoji="1" lang="ja-JP" altLang="en-US" sz="2800" dirty="0" smtClean="0"/>
              <a:t>主体性とは？</a:t>
            </a:r>
            <a:endParaRPr kumimoji="1" lang="en-US" altLang="ja-JP" sz="2800" dirty="0" smtClean="0"/>
          </a:p>
        </p:txBody>
      </p:sp>
      <p:sp>
        <p:nvSpPr>
          <p:cNvPr id="8" name="右矢印 7"/>
          <p:cNvSpPr/>
          <p:nvPr/>
        </p:nvSpPr>
        <p:spPr>
          <a:xfrm>
            <a:off x="2332560" y="4400109"/>
            <a:ext cx="1697517" cy="142568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定義</a:t>
            </a:r>
            <a:endParaRPr kumimoji="1" lang="ja-JP" altLang="en-US" dirty="0"/>
          </a:p>
        </p:txBody>
      </p:sp>
      <p:sp>
        <p:nvSpPr>
          <p:cNvPr id="9" name="正方形/長方形 8"/>
          <p:cNvSpPr/>
          <p:nvPr/>
        </p:nvSpPr>
        <p:spPr>
          <a:xfrm>
            <a:off x="4030077" y="4151738"/>
            <a:ext cx="4982640" cy="228345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800" dirty="0" smtClean="0"/>
              <a:t>住んでいる</a:t>
            </a:r>
            <a:r>
              <a:rPr kumimoji="1" lang="ja-JP" altLang="en-US" sz="2800" dirty="0" smtClean="0">
                <a:solidFill>
                  <a:srgbClr val="FF0000"/>
                </a:solidFill>
              </a:rPr>
              <a:t>街をもっと良くしたい</a:t>
            </a:r>
            <a:r>
              <a:rPr kumimoji="1" lang="ja-JP" altLang="en-US" sz="2800" dirty="0" smtClean="0"/>
              <a:t>という想いから、問題意識を持ち、それに対して行動ができること。</a:t>
            </a:r>
            <a:endParaRPr kumimoji="1" lang="ja-JP" altLang="en-US" sz="2800" dirty="0"/>
          </a:p>
        </p:txBody>
      </p:sp>
      <p:grpSp>
        <p:nvGrpSpPr>
          <p:cNvPr id="10" name="図形グループ 9"/>
          <p:cNvGrpSpPr/>
          <p:nvPr/>
        </p:nvGrpSpPr>
        <p:grpSpPr>
          <a:xfrm>
            <a:off x="107596" y="-81071"/>
            <a:ext cx="8942744" cy="1469647"/>
            <a:chOff x="107596" y="-81071"/>
            <a:chExt cx="8942744" cy="1469647"/>
          </a:xfrm>
        </p:grpSpPr>
        <p:pic>
          <p:nvPicPr>
            <p:cNvPr id="11" name="図 10"/>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12" name="テキスト ボックス 1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3" name="図形グループ 12"/>
            <p:cNvGrpSpPr/>
            <p:nvPr/>
          </p:nvGrpSpPr>
          <p:grpSpPr>
            <a:xfrm>
              <a:off x="215192" y="0"/>
              <a:ext cx="2341441" cy="1246985"/>
              <a:chOff x="215192" y="1199258"/>
              <a:chExt cx="2341441" cy="1246985"/>
            </a:xfrm>
          </p:grpSpPr>
          <p:pic>
            <p:nvPicPr>
              <p:cNvPr id="20" name="図 19"/>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21" name="図 20"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4" name="テキスト ボックス 1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7" name="テキスト ボックス 1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8" name="テキスト ボックス 17"/>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目標都市像</a:t>
              </a:r>
              <a:endParaRPr kumimoji="1" lang="en-US" altLang="ja-JP" sz="3200" b="1" kern="1200" dirty="0" smtClean="0">
                <a:latin typeface="ヒラギノ丸ゴ ProN W4"/>
                <a:ea typeface="ヒラギノ丸ゴ ProN W4"/>
                <a:cs typeface="ヒラギノ丸ゴ ProN W4"/>
              </a:endParaRPr>
            </a:p>
          </p:txBody>
        </p:sp>
        <p:sp>
          <p:nvSpPr>
            <p:cNvPr id="19" name="テキスト ボックス 1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Tree>
    <p:extLst>
      <p:ext uri="{BB962C8B-B14F-4D97-AF65-F5344CB8AC3E}">
        <p14:creationId xmlns:p14="http://schemas.microsoft.com/office/powerpoint/2010/main" val="1235145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 name="図 18"/>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目標都市像</a:t>
            </a:r>
            <a:endParaRPr kumimoji="1" lang="en-US" altLang="ja-JP" sz="3200" b="1" kern="1200" dirty="0" smtClean="0">
              <a:latin typeface="ヒラギノ丸ゴ ProN W4"/>
              <a:ea typeface="ヒラギノ丸ゴ ProN W4"/>
              <a:cs typeface="ヒラギノ丸ゴ ProN W4"/>
            </a:endParaRPr>
          </a:p>
        </p:txBody>
      </p:sp>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Tree>
    <p:extLst>
      <p:ext uri="{BB962C8B-B14F-4D97-AF65-F5344CB8AC3E}">
        <p14:creationId xmlns:p14="http://schemas.microsoft.com/office/powerpoint/2010/main" val="31462416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2307" y="950546"/>
            <a:ext cx="7886700" cy="614924"/>
          </a:xfrm>
        </p:spPr>
        <p:txBody>
          <a:bodyPr>
            <a:normAutofit fontScale="90000"/>
          </a:bodyPr>
          <a:lstStyle/>
          <a:p>
            <a:r>
              <a:rPr kumimoji="1" lang="ja-JP" altLang="en-US" dirty="0" smtClean="0"/>
              <a:t>市内</a:t>
            </a:r>
            <a:r>
              <a:rPr kumimoji="1" lang="en-US" altLang="ja-JP" dirty="0" smtClean="0"/>
              <a:t>NPO</a:t>
            </a:r>
            <a:r>
              <a:rPr kumimoji="1" lang="ja-JP" altLang="en-US" dirty="0" smtClean="0"/>
              <a:t>法人の活動に参加</a:t>
            </a:r>
            <a:endParaRPr kumimoji="1" lang="ja-JP" altLang="en-US" dirty="0"/>
          </a:p>
        </p:txBody>
      </p:sp>
      <p:sp>
        <p:nvSpPr>
          <p:cNvPr id="3" name="コンテンツ プレースホルダー 2"/>
          <p:cNvSpPr>
            <a:spLocks noGrp="1"/>
          </p:cNvSpPr>
          <p:nvPr>
            <p:ph idx="1"/>
          </p:nvPr>
        </p:nvSpPr>
        <p:spPr>
          <a:xfrm>
            <a:off x="4742332" y="1592075"/>
            <a:ext cx="4401668" cy="983867"/>
          </a:xfrm>
        </p:spPr>
        <p:txBody>
          <a:bodyPr>
            <a:normAutofit/>
          </a:bodyPr>
          <a:lstStyle/>
          <a:p>
            <a:pPr marL="0" indent="0">
              <a:buNone/>
            </a:pPr>
            <a:r>
              <a:rPr lang="en-US" altLang="ja-JP" sz="2400" dirty="0" smtClean="0"/>
              <a:t>NPO</a:t>
            </a:r>
            <a:r>
              <a:rPr lang="ja-JP" altLang="en-US" sz="2400" dirty="0" smtClean="0"/>
              <a:t>の人が学校で活動内容、</a:t>
            </a:r>
            <a:endParaRPr lang="en-US" altLang="ja-JP" sz="2400" dirty="0" smtClean="0"/>
          </a:p>
          <a:p>
            <a:pPr marL="0" indent="0">
              <a:buNone/>
            </a:pPr>
            <a:r>
              <a:rPr lang="ja-JP" altLang="en-US" sz="2400" dirty="0" smtClean="0"/>
              <a:t>まちづくりへの考えを講義</a:t>
            </a:r>
            <a:endParaRPr lang="en-US" altLang="ja-JP" sz="2400" dirty="0" smtClean="0"/>
          </a:p>
          <a:p>
            <a:pPr marL="0" indent="0">
              <a:buNone/>
            </a:pPr>
            <a:endParaRPr lang="en-US" altLang="ja-JP" sz="2400" dirty="0"/>
          </a:p>
          <a:p>
            <a:endParaRPr kumimoji="1" lang="ja-JP" altLang="en-US" sz="2400" dirty="0"/>
          </a:p>
        </p:txBody>
      </p:sp>
      <p:sp>
        <p:nvSpPr>
          <p:cNvPr id="4" name="円/楕円 3"/>
          <p:cNvSpPr/>
          <p:nvPr/>
        </p:nvSpPr>
        <p:spPr>
          <a:xfrm>
            <a:off x="371704" y="123861"/>
            <a:ext cx="2044703" cy="884436"/>
          </a:xfrm>
          <a:prstGeom prst="ellipse">
            <a:avLst/>
          </a:prstGeom>
          <a:solidFill>
            <a:srgbClr val="FECF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rPr>
              <a:t>まちづくりに参加する</a:t>
            </a:r>
            <a:endParaRPr kumimoji="1" lang="ja-JP" altLang="en-US" b="1" dirty="0">
              <a:solidFill>
                <a:schemeClr val="tx1"/>
              </a:solidFill>
            </a:endParaRPr>
          </a:p>
        </p:txBody>
      </p:sp>
      <p:sp>
        <p:nvSpPr>
          <p:cNvPr id="5" name="下矢印 4"/>
          <p:cNvSpPr/>
          <p:nvPr/>
        </p:nvSpPr>
        <p:spPr>
          <a:xfrm>
            <a:off x="6242065" y="2432834"/>
            <a:ext cx="1234104" cy="37565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4721793" y="2826381"/>
            <a:ext cx="4292537" cy="830997"/>
          </a:xfrm>
          <a:prstGeom prst="rect">
            <a:avLst/>
          </a:prstGeom>
          <a:noFill/>
        </p:spPr>
        <p:txBody>
          <a:bodyPr wrap="square" rtlCol="0">
            <a:spAutoFit/>
          </a:bodyPr>
          <a:lstStyle/>
          <a:p>
            <a:r>
              <a:rPr kumimoji="1" lang="ja-JP" altLang="en-US" sz="2400" dirty="0" smtClean="0"/>
              <a:t>授業の一貫として実際に</a:t>
            </a:r>
            <a:r>
              <a:rPr lang="en-US" altLang="ja-JP" sz="2400" dirty="0" smtClean="0"/>
              <a:t>NPO</a:t>
            </a:r>
            <a:r>
              <a:rPr lang="ja-JP" altLang="en-US" sz="2400" dirty="0" smtClean="0"/>
              <a:t>の活動に参加</a:t>
            </a:r>
            <a:endParaRPr kumimoji="1" lang="ja-JP" altLang="en-US" sz="2400" dirty="0"/>
          </a:p>
        </p:txBody>
      </p:sp>
      <p:sp>
        <p:nvSpPr>
          <p:cNvPr id="7" name="下矢印 6"/>
          <p:cNvSpPr/>
          <p:nvPr/>
        </p:nvSpPr>
        <p:spPr>
          <a:xfrm>
            <a:off x="6277837" y="3595585"/>
            <a:ext cx="1162561" cy="46510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4793334" y="4114352"/>
            <a:ext cx="4350666" cy="1200328"/>
          </a:xfrm>
          <a:prstGeom prst="rect">
            <a:avLst/>
          </a:prstGeom>
          <a:noFill/>
        </p:spPr>
        <p:txBody>
          <a:bodyPr wrap="square" rtlCol="0">
            <a:spAutoFit/>
          </a:bodyPr>
          <a:lstStyle/>
          <a:p>
            <a:r>
              <a:rPr lang="ja-JP" altLang="en-US" sz="2400" dirty="0" smtClean="0"/>
              <a:t>活動を通して感じた事、改善すべき事をまとめ</a:t>
            </a:r>
            <a:r>
              <a:rPr lang="en-US" altLang="ja-JP" sz="2400" dirty="0" smtClean="0"/>
              <a:t>NPO</a:t>
            </a:r>
            <a:r>
              <a:rPr lang="ja-JP" altLang="en-US" sz="2400" dirty="0" smtClean="0"/>
              <a:t>や地域の人々向けに提案</a:t>
            </a:r>
            <a:endParaRPr kumimoji="1" lang="ja-JP" altLang="en-US" sz="2400" dirty="0"/>
          </a:p>
        </p:txBody>
      </p:sp>
      <p:sp>
        <p:nvSpPr>
          <p:cNvPr id="9" name="テキスト ボックス 8"/>
          <p:cNvSpPr txBox="1"/>
          <p:nvPr/>
        </p:nvSpPr>
        <p:spPr>
          <a:xfrm>
            <a:off x="1108906" y="5831647"/>
            <a:ext cx="7154229" cy="954107"/>
          </a:xfrm>
          <a:prstGeom prst="rect">
            <a:avLst/>
          </a:prstGeom>
          <a:solidFill>
            <a:srgbClr val="FECF9C"/>
          </a:solidFill>
          <a:ln>
            <a:solidFill>
              <a:schemeClr val="accent2"/>
            </a:solidFill>
          </a:ln>
        </p:spPr>
        <p:txBody>
          <a:bodyPr wrap="square" rtlCol="0">
            <a:spAutoFit/>
          </a:bodyPr>
          <a:lstStyle/>
          <a:p>
            <a:r>
              <a:rPr kumimoji="1" lang="ja-JP" altLang="en-US" sz="2800" dirty="0" smtClean="0"/>
              <a:t>まちづくりへの実際の参加方法を若者に伝える</a:t>
            </a:r>
            <a:endParaRPr kumimoji="1" lang="en-US" altLang="ja-JP" sz="2800" dirty="0" smtClean="0"/>
          </a:p>
          <a:p>
            <a:r>
              <a:rPr kumimoji="1" lang="en-US" altLang="ja-JP" sz="2800" dirty="0" smtClean="0"/>
              <a:t>NPO</a:t>
            </a:r>
            <a:r>
              <a:rPr kumimoji="1" lang="ja-JP" altLang="en-US" sz="2800" dirty="0" smtClean="0"/>
              <a:t>の活動の宣伝、質の向上が見込める</a:t>
            </a:r>
            <a:endParaRPr kumimoji="1" lang="ja-JP" altLang="en-US" sz="2800" dirty="0"/>
          </a:p>
        </p:txBody>
      </p:sp>
      <p:sp>
        <p:nvSpPr>
          <p:cNvPr id="10" name="円/楕円 9"/>
          <p:cNvSpPr/>
          <p:nvPr/>
        </p:nvSpPr>
        <p:spPr>
          <a:xfrm>
            <a:off x="2092611" y="4382680"/>
            <a:ext cx="2664952" cy="98386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協力してくれた団体には援助金を増額</a:t>
            </a:r>
            <a:endParaRPr kumimoji="1" lang="ja-JP" altLang="en-US" dirty="0"/>
          </a:p>
        </p:txBody>
      </p:sp>
      <p:sp>
        <p:nvSpPr>
          <p:cNvPr id="12" name="正方形/長方形 11"/>
          <p:cNvSpPr/>
          <p:nvPr/>
        </p:nvSpPr>
        <p:spPr>
          <a:xfrm>
            <a:off x="697537" y="1770961"/>
            <a:ext cx="3648658" cy="237916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市内の</a:t>
            </a:r>
            <a:r>
              <a:rPr kumimoji="1" lang="en-US" altLang="ja-JP" dirty="0" smtClean="0"/>
              <a:t>NPO</a:t>
            </a:r>
            <a:r>
              <a:rPr kumimoji="1" lang="ja-JP" altLang="en-US" dirty="0" smtClean="0"/>
              <a:t>の現状について後で</a:t>
            </a:r>
            <a:endParaRPr kumimoji="1" lang="en-US" altLang="ja-JP" dirty="0" smtClean="0"/>
          </a:p>
          <a:p>
            <a:pPr algn="ctr"/>
            <a:r>
              <a:rPr kumimoji="1" lang="ja-JP" altLang="en-US" dirty="0" smtClean="0"/>
              <a:t>入れます</a:t>
            </a:r>
            <a:endParaRPr kumimoji="1" lang="ja-JP" altLang="en-US" dirty="0"/>
          </a:p>
        </p:txBody>
      </p:sp>
    </p:spTree>
    <p:extLst>
      <p:ext uri="{BB962C8B-B14F-4D97-AF65-F5344CB8AC3E}">
        <p14:creationId xmlns:p14="http://schemas.microsoft.com/office/powerpoint/2010/main" val="220091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図形グループ 1"/>
          <p:cNvGrpSpPr/>
          <p:nvPr/>
        </p:nvGrpSpPr>
        <p:grpSpPr>
          <a:xfrm>
            <a:off x="107596" y="-81071"/>
            <a:ext cx="10030318" cy="1469647"/>
            <a:chOff x="107596" y="-81071"/>
            <a:chExt cx="10030318" cy="1469647"/>
          </a:xfrm>
        </p:grpSpPr>
        <p:pic>
          <p:nvPicPr>
            <p:cNvPr id="13" name="図 12"/>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3485548" y="-81071"/>
              <a:ext cx="6652366" cy="1469647"/>
            </a:xfrm>
            <a:prstGeom prst="rect">
              <a:avLst/>
            </a:prstGeom>
          </p:spPr>
        </p:pic>
        <p:sp>
          <p:nvSpPr>
            <p:cNvPr id="64" name="テキスト ボックス 6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教育</a:t>
              </a:r>
              <a:endParaRPr kumimoji="1" lang="en-US" altLang="ja-JP" sz="3200" b="1" kern="1200" dirty="0" smtClean="0">
                <a:latin typeface="ヒラギノ丸ゴ ProN W4"/>
                <a:ea typeface="ヒラギノ丸ゴ ProN W4"/>
                <a:cs typeface="ヒラギノ丸ゴ ProN W4"/>
              </a:endParaRPr>
            </a:p>
          </p:txBody>
        </p:sp>
      </p:grpSp>
    </p:spTree>
    <p:extLst>
      <p:ext uri="{BB962C8B-B14F-4D97-AF65-F5344CB8AC3E}">
        <p14:creationId xmlns:p14="http://schemas.microsoft.com/office/powerpoint/2010/main" val="34663777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36434"/>
            <a:ext cx="8229600" cy="1143000"/>
          </a:xfrm>
        </p:spPr>
        <p:txBody>
          <a:bodyPr/>
          <a:lstStyle/>
          <a:p>
            <a:r>
              <a:rPr kumimoji="1" lang="ja-JP" altLang="en-US" dirty="0" smtClean="0"/>
              <a:t>足を運んでもらう工夫</a:t>
            </a:r>
            <a:endParaRPr kumimoji="1" lang="ja-JP" altLang="en-US" dirty="0"/>
          </a:p>
        </p:txBody>
      </p:sp>
      <p:sp>
        <p:nvSpPr>
          <p:cNvPr id="3" name="コンテンツ プレースホルダー 2"/>
          <p:cNvSpPr>
            <a:spLocks noGrp="1"/>
          </p:cNvSpPr>
          <p:nvPr>
            <p:ph idx="1"/>
          </p:nvPr>
        </p:nvSpPr>
        <p:spPr/>
        <p:txBody>
          <a:bodyPr/>
          <a:lstStyle/>
          <a:p>
            <a:pPr marL="514350" indent="-514350">
              <a:buFont typeface="+mj-lt"/>
              <a:buAutoNum type="arabicPeriod"/>
            </a:pPr>
            <a:r>
              <a:rPr lang="ja-JP" altLang="en-US" dirty="0" smtClean="0"/>
              <a:t>施設内に図書館カフェを設ける</a:t>
            </a:r>
            <a:endParaRPr lang="en-US" altLang="ja-JP" dirty="0"/>
          </a:p>
          <a:p>
            <a:pPr marL="400050" lvl="1" indent="0">
              <a:buNone/>
            </a:pPr>
            <a:r>
              <a:rPr lang="en-US" altLang="ja-JP" dirty="0" smtClean="0"/>
              <a:t>→</a:t>
            </a:r>
            <a:r>
              <a:rPr lang="ja-JP" altLang="en-US" dirty="0" smtClean="0"/>
              <a:t>気軽に立ち寄れる場所という認識を持っても</a:t>
            </a:r>
            <a:r>
              <a:rPr lang="en-US" altLang="ja-JP" dirty="0" smtClean="0"/>
              <a:t>	</a:t>
            </a:r>
            <a:r>
              <a:rPr lang="ja-JP" altLang="en-US" dirty="0" smtClean="0"/>
              <a:t>らう</a:t>
            </a:r>
            <a:endParaRPr lang="en-US" altLang="ja-JP" dirty="0"/>
          </a:p>
          <a:p>
            <a:pPr marL="514350" indent="-514350">
              <a:buFont typeface="+mj-lt"/>
              <a:buAutoNum type="arabicPeriod"/>
            </a:pPr>
            <a:r>
              <a:rPr lang="en-US" altLang="ja-JP" dirty="0" smtClean="0"/>
              <a:t>JA</a:t>
            </a:r>
            <a:r>
              <a:rPr lang="ja-JP" altLang="en-US" dirty="0" smtClean="0"/>
              <a:t>の農産物直売所をモール</a:t>
            </a:r>
            <a:r>
              <a:rPr lang="en-US" altLang="ja-JP" dirty="0" smtClean="0"/>
              <a:t>505</a:t>
            </a:r>
            <a:r>
              <a:rPr lang="ja-JP" altLang="en-US" dirty="0" smtClean="0"/>
              <a:t>に誘致</a:t>
            </a:r>
            <a:endParaRPr lang="en-US" altLang="ja-JP" dirty="0" smtClean="0"/>
          </a:p>
          <a:p>
            <a:pPr marL="400050" lvl="1" indent="0">
              <a:buNone/>
            </a:pPr>
            <a:r>
              <a:rPr kumimoji="1" lang="en-US" altLang="ja-JP" dirty="0" smtClean="0"/>
              <a:t>→</a:t>
            </a:r>
            <a:r>
              <a:rPr lang="ja-JP" altLang="en-US" dirty="0" smtClean="0"/>
              <a:t>買い物</a:t>
            </a:r>
            <a:r>
              <a:rPr kumimoji="1" lang="ja-JP" altLang="en-US" dirty="0" smtClean="0"/>
              <a:t>ついでに寄ってくれる人を期待</a:t>
            </a:r>
            <a:endParaRPr kumimoji="1" lang="en-US" altLang="ja-JP" dirty="0" smtClean="0"/>
          </a:p>
          <a:p>
            <a:pPr marL="514350" indent="-514350">
              <a:buFont typeface="+mj-lt"/>
              <a:buAutoNum type="arabicPeriod"/>
            </a:pPr>
            <a:r>
              <a:rPr lang="ja-JP" altLang="en-US" dirty="0" smtClean="0"/>
              <a:t>まちづくり課の支所を設置</a:t>
            </a:r>
            <a:endParaRPr lang="en-US" altLang="ja-JP" dirty="0" smtClean="0"/>
          </a:p>
          <a:p>
            <a:pPr marL="400050" lvl="1" indent="0">
              <a:buNone/>
            </a:pPr>
            <a:r>
              <a:rPr kumimoji="1" lang="en-US" altLang="ja-JP" dirty="0" smtClean="0"/>
              <a:t>→</a:t>
            </a:r>
            <a:r>
              <a:rPr kumimoji="1" lang="ja-JP" altLang="en-US" dirty="0" smtClean="0"/>
              <a:t>行政側の相談役として常駐</a:t>
            </a:r>
            <a:endParaRPr kumimoji="1" lang="en-US" altLang="ja-JP" dirty="0" smtClean="0"/>
          </a:p>
          <a:p>
            <a:pPr marL="514350" indent="-514350">
              <a:buFont typeface="+mj-lt"/>
              <a:buAutoNum type="arabicPeriod"/>
            </a:pPr>
            <a:r>
              <a:rPr lang="ja-JP" altLang="en-US" dirty="0" smtClean="0"/>
              <a:t>っ</a:t>
            </a:r>
            <a:r>
              <a:rPr lang="en-US" altLang="ja-JP" dirty="0" smtClean="0"/>
              <a:t>l</a:t>
            </a:r>
            <a:endParaRPr kumimoji="1" lang="en-US" altLang="ja-JP" dirty="0" smtClean="0"/>
          </a:p>
          <a:p>
            <a:pPr marL="514350" indent="-514350">
              <a:buFont typeface="+mj-lt"/>
              <a:buAutoNum type="arabicPeriod"/>
            </a:pPr>
            <a:endParaRPr kumimoji="1" lang="ja-JP" altLang="en-US" dirty="0" smtClean="0"/>
          </a:p>
        </p:txBody>
      </p:sp>
      <p:grpSp>
        <p:nvGrpSpPr>
          <p:cNvPr id="4" name="図形グループ 3"/>
          <p:cNvGrpSpPr/>
          <p:nvPr/>
        </p:nvGrpSpPr>
        <p:grpSpPr>
          <a:xfrm>
            <a:off x="107596" y="-81071"/>
            <a:ext cx="11157867" cy="1469647"/>
            <a:chOff x="107596" y="-81071"/>
            <a:chExt cx="11157867" cy="1469647"/>
          </a:xfrm>
        </p:grpSpPr>
        <p:pic>
          <p:nvPicPr>
            <p:cNvPr id="5" name="図 4"/>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6" name="図 5"/>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7" name="図 6"/>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8" name="テキスト ボックス 7"/>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 name="図形グループ 9"/>
            <p:cNvGrpSpPr/>
            <p:nvPr/>
          </p:nvGrpSpPr>
          <p:grpSpPr>
            <a:xfrm>
              <a:off x="215192" y="0"/>
              <a:ext cx="2341441" cy="1246985"/>
              <a:chOff x="215192" y="1199258"/>
              <a:chExt cx="2341441" cy="1246985"/>
            </a:xfrm>
          </p:grpSpPr>
          <p:pic>
            <p:nvPicPr>
              <p:cNvPr id="16" name="図 15"/>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7" name="図 16"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1" name="テキスト ボックス 10"/>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endParaRPr kumimoji="1" lang="en-US" altLang="ja-JP" sz="3200" b="1" kern="1200" dirty="0" smtClean="0">
                <a:latin typeface="ヒラギノ丸ゴ ProN W4"/>
                <a:ea typeface="ヒラギノ丸ゴ ProN W4"/>
                <a:cs typeface="ヒラギノ丸ゴ ProN W4"/>
              </a:endParaRPr>
            </a:p>
          </p:txBody>
        </p:sp>
      </p:grpSp>
      <p:sp>
        <p:nvSpPr>
          <p:cNvPr id="18" name="太陽 17"/>
          <p:cNvSpPr/>
          <p:nvPr/>
        </p:nvSpPr>
        <p:spPr>
          <a:xfrm>
            <a:off x="876300" y="3763328"/>
            <a:ext cx="1917700" cy="1659572"/>
          </a:xfrm>
          <a:prstGeom prst="su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333711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図 13"/>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13" name="図 12"/>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4613097" y="-81071"/>
            <a:ext cx="6652366" cy="1469647"/>
          </a:xfrm>
          <a:prstGeom prst="rect">
            <a:avLst/>
          </a:prstGeom>
        </p:spPr>
      </p:pic>
      <p:sp>
        <p:nvSpPr>
          <p:cNvPr id="64" name="テキスト ボックス 6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endParaRPr kumimoji="1" lang="en-US" altLang="ja-JP" sz="3200" b="1" kern="1200" dirty="0" smtClean="0">
              <a:latin typeface="ヒラギノ丸ゴ ProN W4"/>
              <a:ea typeface="ヒラギノ丸ゴ ProN W4"/>
              <a:cs typeface="ヒラギノ丸ゴ ProN W4"/>
            </a:endParaRPr>
          </a:p>
        </p:txBody>
      </p:sp>
    </p:spTree>
    <p:extLst>
      <p:ext uri="{BB962C8B-B14F-4D97-AF65-F5344CB8AC3E}">
        <p14:creationId xmlns:p14="http://schemas.microsoft.com/office/powerpoint/2010/main" val="3253478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図形グループ 1"/>
          <p:cNvGrpSpPr/>
          <p:nvPr/>
        </p:nvGrpSpPr>
        <p:grpSpPr>
          <a:xfrm>
            <a:off x="107596" y="-81071"/>
            <a:ext cx="12231918" cy="1469647"/>
            <a:chOff x="107596" y="-81071"/>
            <a:chExt cx="12231918" cy="1469647"/>
          </a:xfrm>
        </p:grpSpPr>
        <p:pic>
          <p:nvPicPr>
            <p:cNvPr id="15" name="図 14"/>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14" name="図 13"/>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13" name="図 12"/>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64" name="テキスト ボックス 6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grpSp>
    </p:spTree>
    <p:extLst>
      <p:ext uri="{BB962C8B-B14F-4D97-AF65-F5344CB8AC3E}">
        <p14:creationId xmlns:p14="http://schemas.microsoft.com/office/powerpoint/2010/main" val="334098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図形グループ 14"/>
          <p:cNvGrpSpPr/>
          <p:nvPr/>
        </p:nvGrpSpPr>
        <p:grpSpPr>
          <a:xfrm>
            <a:off x="107596" y="-81071"/>
            <a:ext cx="8942744" cy="1469647"/>
            <a:chOff x="107596" y="-81071"/>
            <a:chExt cx="8942744" cy="1469647"/>
          </a:xfrm>
        </p:grpSpPr>
        <p:pic>
          <p:nvPicPr>
            <p:cNvPr id="16" name="図 15"/>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17" name="テキスト ボックス 1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8" name="図形グループ 17"/>
            <p:cNvGrpSpPr/>
            <p:nvPr/>
          </p:nvGrpSpPr>
          <p:grpSpPr>
            <a:xfrm>
              <a:off x="215192" y="0"/>
              <a:ext cx="2341441" cy="1246985"/>
              <a:chOff x="215192" y="1199258"/>
              <a:chExt cx="2341441" cy="1246985"/>
            </a:xfrm>
          </p:grpSpPr>
          <p:pic>
            <p:nvPicPr>
              <p:cNvPr id="25" name="図 24"/>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26" name="図 2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19" name="テキスト ボックス 1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24" name="テキスト ボックス 2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2" name="正方形/長方形 1"/>
          <p:cNvSpPr/>
          <p:nvPr/>
        </p:nvSpPr>
        <p:spPr>
          <a:xfrm>
            <a:off x="6185647" y="-727402"/>
            <a:ext cx="4572000" cy="646331"/>
          </a:xfrm>
          <a:prstGeom prst="rect">
            <a:avLst/>
          </a:prstGeom>
        </p:spPr>
        <p:txBody>
          <a:bodyPr>
            <a:spAutoFit/>
          </a:bodyPr>
          <a:lstStyle/>
          <a:p>
            <a:r>
              <a:rPr lang="ja-JP" altLang="en-US" dirty="0"/>
              <a:t>既存研究より（＊地域愛着が地域への協力行動に及ぼす影響に関する研究）</a:t>
            </a:r>
            <a:endParaRPr lang="en-US" altLang="ja-JP" dirty="0"/>
          </a:p>
        </p:txBody>
      </p:sp>
      <p:sp>
        <p:nvSpPr>
          <p:cNvPr id="3" name="コンテンツ プレースホルダー 2"/>
          <p:cNvSpPr>
            <a:spLocks noGrp="1"/>
          </p:cNvSpPr>
          <p:nvPr>
            <p:ph idx="1"/>
          </p:nvPr>
        </p:nvSpPr>
        <p:spPr>
          <a:xfrm>
            <a:off x="215192" y="1245039"/>
            <a:ext cx="8798139" cy="634411"/>
          </a:xfrm>
        </p:spPr>
        <p:txBody>
          <a:bodyPr anchor="ctr">
            <a:normAutofit fontScale="85000" lnSpcReduction="10000"/>
          </a:bodyPr>
          <a:lstStyle/>
          <a:p>
            <a:pPr marL="0" indent="0" algn="ctr">
              <a:buNone/>
            </a:pPr>
            <a:r>
              <a:rPr lang="ja-JP" altLang="en-US" dirty="0"/>
              <a:t>地域愛着が地域への協力行動に及ぼす影響に関する研究</a:t>
            </a:r>
            <a:endParaRPr kumimoji="1" lang="ja-JP" altLang="en-US" dirty="0" smtClean="0"/>
          </a:p>
        </p:txBody>
      </p:sp>
      <p:grpSp>
        <p:nvGrpSpPr>
          <p:cNvPr id="54" name="図形グループ 53"/>
          <p:cNvGrpSpPr/>
          <p:nvPr/>
        </p:nvGrpSpPr>
        <p:grpSpPr>
          <a:xfrm>
            <a:off x="107596" y="1590697"/>
            <a:ext cx="8942744" cy="4430598"/>
            <a:chOff x="457200" y="1722740"/>
            <a:chExt cx="8229599" cy="4197426"/>
          </a:xfrm>
        </p:grpSpPr>
        <p:pic>
          <p:nvPicPr>
            <p:cNvPr id="14" name="図 13" descr="area_cooperative のコピー.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1722740"/>
              <a:ext cx="8229599" cy="4197426"/>
            </a:xfrm>
            <a:prstGeom prst="rect">
              <a:avLst/>
            </a:prstGeom>
          </p:spPr>
        </p:pic>
        <p:sp>
          <p:nvSpPr>
            <p:cNvPr id="8" name="フレーム 7"/>
            <p:cNvSpPr/>
            <p:nvPr/>
          </p:nvSpPr>
          <p:spPr>
            <a:xfrm>
              <a:off x="4093882" y="1987175"/>
              <a:ext cx="1105647" cy="657413"/>
            </a:xfrm>
            <a:prstGeom prst="frame">
              <a:avLst>
                <a:gd name="adj1" fmla="val 7163"/>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フレーム 26"/>
            <p:cNvSpPr/>
            <p:nvPr/>
          </p:nvSpPr>
          <p:spPr>
            <a:xfrm>
              <a:off x="6439647" y="3145119"/>
              <a:ext cx="1837765" cy="339911"/>
            </a:xfrm>
            <a:prstGeom prst="frame">
              <a:avLst>
                <a:gd name="adj1" fmla="val 7163"/>
              </a:avLst>
            </a:prstGeom>
            <a:solidFill>
              <a:srgbClr val="FF0000"/>
            </a:solidFill>
            <a:ln w="127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10" name="直線矢印コネクタ 9"/>
            <p:cNvCxnSpPr>
              <a:stCxn id="8" idx="3"/>
              <a:endCxn id="27" idx="1"/>
            </p:cNvCxnSpPr>
            <p:nvPr/>
          </p:nvCxnSpPr>
          <p:spPr>
            <a:xfrm>
              <a:off x="5199529" y="2315882"/>
              <a:ext cx="1240118" cy="999193"/>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53" name="正方形/長方形 52"/>
          <p:cNvSpPr/>
          <p:nvPr/>
        </p:nvSpPr>
        <p:spPr>
          <a:xfrm>
            <a:off x="0" y="6021296"/>
            <a:ext cx="9144000" cy="879798"/>
          </a:xfrm>
          <a:prstGeom prst="rect">
            <a:avLst/>
          </a:prstGeom>
          <a:solidFill>
            <a:srgbClr val="F4D8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70000"/>
              </a:lnSpc>
            </a:pPr>
            <a:r>
              <a:rPr lang="ja-JP" altLang="en-US" sz="3200" dirty="0" smtClean="0">
                <a:solidFill>
                  <a:srgbClr val="FF0000"/>
                </a:solidFill>
              </a:rPr>
              <a:t>愛着</a:t>
            </a:r>
            <a:r>
              <a:rPr lang="ja-JP" altLang="en-US" sz="2400" dirty="0">
                <a:solidFill>
                  <a:schemeClr val="tx1"/>
                </a:solidFill>
              </a:rPr>
              <a:t>と</a:t>
            </a:r>
            <a:r>
              <a:rPr lang="ja-JP" altLang="en-US" sz="2400" dirty="0">
                <a:solidFill>
                  <a:srgbClr val="000000"/>
                </a:solidFill>
              </a:rPr>
              <a:t>まちづくり</a:t>
            </a:r>
            <a:r>
              <a:rPr lang="ja-JP" altLang="en-US" sz="3200" dirty="0">
                <a:solidFill>
                  <a:srgbClr val="FF0000"/>
                </a:solidFill>
              </a:rPr>
              <a:t>活動への熱心さ</a:t>
            </a:r>
            <a:r>
              <a:rPr lang="ja-JP" altLang="en-US" sz="2400" dirty="0">
                <a:solidFill>
                  <a:schemeClr val="tx1"/>
                </a:solidFill>
              </a:rPr>
              <a:t>には</a:t>
            </a:r>
            <a:r>
              <a:rPr lang="ja-JP" altLang="en-US" sz="3600" dirty="0">
                <a:solidFill>
                  <a:srgbClr val="FF0000"/>
                </a:solidFill>
              </a:rPr>
              <a:t>正の相関</a:t>
            </a:r>
            <a:r>
              <a:rPr lang="ja-JP" altLang="en-US" sz="2400" dirty="0">
                <a:solidFill>
                  <a:schemeClr val="tx1"/>
                </a:solidFill>
              </a:rPr>
              <a:t>がある</a:t>
            </a:r>
          </a:p>
        </p:txBody>
      </p:sp>
    </p:spTree>
    <p:extLst>
      <p:ext uri="{BB962C8B-B14F-4D97-AF65-F5344CB8AC3E}">
        <p14:creationId xmlns:p14="http://schemas.microsoft.com/office/powerpoint/2010/main" val="588000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図 15"/>
          <p:cNvPicPr>
            <a:picLocks noChangeAspect="1"/>
          </p:cNvPicPr>
          <p:nvPr/>
        </p:nvPicPr>
        <p:blipFill>
          <a:blip r:embed="rId2">
            <a:lum bright="70000" contrast="-70000"/>
          </a:blip>
          <a:stretch>
            <a:fillRect/>
          </a:stretch>
        </p:blipFill>
        <p:spPr>
          <a:xfrm>
            <a:off x="5791178" y="0"/>
            <a:ext cx="1074051" cy="1246985"/>
          </a:xfrm>
          <a:prstGeom prst="rect">
            <a:avLst/>
          </a:prstGeom>
          <a:effectLst/>
        </p:spPr>
      </p:pic>
      <p:pic>
        <p:nvPicPr>
          <p:cNvPr id="15" name="図 14"/>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14" name="図 13"/>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13" name="図 12"/>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6736278" y="-81071"/>
            <a:ext cx="6652366" cy="1469647"/>
          </a:xfrm>
          <a:prstGeom prst="rect">
            <a:avLst/>
          </a:prstGeom>
        </p:spPr>
      </p:pic>
      <p:sp>
        <p:nvSpPr>
          <p:cNvPr id="64" name="テキスト ボックス 6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77305" y="157103"/>
            <a:ext cx="2876894"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都市の将来</a:t>
            </a:r>
            <a:endParaRPr kumimoji="1" lang="en-US" altLang="ja-JP" sz="3200" b="1" kern="1200" dirty="0" smtClean="0">
              <a:latin typeface="ヒラギノ丸ゴ ProN W4"/>
              <a:ea typeface="ヒラギノ丸ゴ ProN W4"/>
              <a:cs typeface="ヒラギノ丸ゴ ProN W4"/>
            </a:endParaRPr>
          </a:p>
        </p:txBody>
      </p:sp>
    </p:spTree>
    <p:extLst>
      <p:ext uri="{BB962C8B-B14F-4D97-AF65-F5344CB8AC3E}">
        <p14:creationId xmlns:p14="http://schemas.microsoft.com/office/powerpoint/2010/main" val="4446211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図 16"/>
          <p:cNvPicPr>
            <a:picLocks noChangeAspect="1"/>
          </p:cNvPicPr>
          <p:nvPr/>
        </p:nvPicPr>
        <p:blipFill>
          <a:blip r:embed="rId2">
            <a:lum bright="70000" contrast="-70000"/>
          </a:blip>
          <a:stretch>
            <a:fillRect/>
          </a:stretch>
        </p:blipFill>
        <p:spPr>
          <a:xfrm>
            <a:off x="6865229" y="0"/>
            <a:ext cx="1074051" cy="1246985"/>
          </a:xfrm>
          <a:prstGeom prst="rect">
            <a:avLst/>
          </a:prstGeom>
          <a:effectLst/>
        </p:spPr>
      </p:pic>
      <p:pic>
        <p:nvPicPr>
          <p:cNvPr id="16" name="図 15"/>
          <p:cNvPicPr>
            <a:picLocks noChangeAspect="1"/>
          </p:cNvPicPr>
          <p:nvPr/>
        </p:nvPicPr>
        <p:blipFill>
          <a:blip r:embed="rId2">
            <a:lum bright="70000" contrast="-70000"/>
          </a:blip>
          <a:stretch>
            <a:fillRect/>
          </a:stretch>
        </p:blipFill>
        <p:spPr>
          <a:xfrm>
            <a:off x="5791178" y="0"/>
            <a:ext cx="1074051" cy="1246985"/>
          </a:xfrm>
          <a:prstGeom prst="rect">
            <a:avLst/>
          </a:prstGeom>
          <a:effectLst/>
        </p:spPr>
      </p:pic>
      <p:pic>
        <p:nvPicPr>
          <p:cNvPr id="15" name="図 14"/>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14" name="図 13"/>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13" name="図 12"/>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19" name="図 18"/>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7785408" y="-81071"/>
            <a:ext cx="6652366" cy="1469647"/>
          </a:xfrm>
          <a:prstGeom prst="rect">
            <a:avLst/>
          </a:prstGeom>
        </p:spPr>
      </p:pic>
      <p:sp>
        <p:nvSpPr>
          <p:cNvPr id="64" name="テキスト ボックス 6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65" name="テキスト ボックス 6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04" name="図形グループ 103"/>
          <p:cNvGrpSpPr/>
          <p:nvPr/>
        </p:nvGrpSpPr>
        <p:grpSpPr>
          <a:xfrm>
            <a:off x="215192" y="0"/>
            <a:ext cx="2341441" cy="1246985"/>
            <a:chOff x="215192" y="1199258"/>
            <a:chExt cx="2341441" cy="1246985"/>
          </a:xfrm>
        </p:grpSpPr>
        <p:pic>
          <p:nvPicPr>
            <p:cNvPr id="105" name="図 104"/>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106" name="図 105"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67" name="テキスト ボックス 6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68" name="テキスト ボックス 6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69" name="テキスト ボックス 6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まとめ</a:t>
            </a:r>
            <a:endParaRPr kumimoji="1" lang="en-US" altLang="ja-JP" sz="3200" b="1" kern="1200" dirty="0" smtClean="0">
              <a:latin typeface="ヒラギノ丸ゴ ProN W4"/>
              <a:ea typeface="ヒラギノ丸ゴ ProN W4"/>
              <a:cs typeface="ヒラギノ丸ゴ ProN W4"/>
            </a:endParaRPr>
          </a:p>
        </p:txBody>
      </p:sp>
    </p:spTree>
    <p:extLst>
      <p:ext uri="{BB962C8B-B14F-4D97-AF65-F5344CB8AC3E}">
        <p14:creationId xmlns:p14="http://schemas.microsoft.com/office/powerpoint/2010/main" val="24262544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028700"/>
            <a:ext cx="8229600" cy="499927"/>
          </a:xfrm>
        </p:spPr>
        <p:txBody>
          <a:bodyPr>
            <a:normAutofit fontScale="90000"/>
          </a:bodyPr>
          <a:lstStyle/>
          <a:p>
            <a:r>
              <a:rPr kumimoji="1" lang="ja-JP" altLang="en-US" dirty="0" smtClean="0"/>
              <a:t>モール</a:t>
            </a:r>
            <a:r>
              <a:rPr kumimoji="1" lang="en-US" altLang="ja-JP" dirty="0" smtClean="0"/>
              <a:t>505</a:t>
            </a:r>
            <a:r>
              <a:rPr kumimoji="1" lang="ja-JP" altLang="en-US" dirty="0" smtClean="0"/>
              <a:t>の利用</a:t>
            </a:r>
            <a:endParaRPr kumimoji="1" lang="ja-JP" altLang="en-US" dirty="0"/>
          </a:p>
        </p:txBody>
      </p:sp>
      <p:grpSp>
        <p:nvGrpSpPr>
          <p:cNvPr id="18" name="図形グループ 17"/>
          <p:cNvGrpSpPr/>
          <p:nvPr/>
        </p:nvGrpSpPr>
        <p:grpSpPr>
          <a:xfrm>
            <a:off x="107596" y="-81071"/>
            <a:ext cx="12231918" cy="1469647"/>
            <a:chOff x="107596" y="-81071"/>
            <a:chExt cx="12231918" cy="1469647"/>
          </a:xfrm>
        </p:grpSpPr>
        <p:pic>
          <p:nvPicPr>
            <p:cNvPr id="19" name="図 18"/>
            <p:cNvPicPr>
              <a:picLocks noChangeAspect="1"/>
            </p:cNvPicPr>
            <p:nvPr/>
          </p:nvPicPr>
          <p:blipFill>
            <a:blip r:embed="rId2">
              <a:lum bright="70000" contrast="-70000"/>
            </a:blip>
            <a:stretch>
              <a:fillRect/>
            </a:stretch>
          </p:blipFill>
          <p:spPr>
            <a:xfrm>
              <a:off x="4717127" y="0"/>
              <a:ext cx="1074051" cy="1246985"/>
            </a:xfrm>
            <a:prstGeom prst="rect">
              <a:avLst/>
            </a:prstGeom>
            <a:effectLst/>
          </p:spPr>
        </p:pic>
        <p:pic>
          <p:nvPicPr>
            <p:cNvPr id="20" name="図 19"/>
            <p:cNvPicPr>
              <a:picLocks noChangeAspect="1"/>
            </p:cNvPicPr>
            <p:nvPr/>
          </p:nvPicPr>
          <p:blipFill>
            <a:blip r:embed="rId2">
              <a:lum bright="70000" contrast="-70000"/>
            </a:blip>
            <a:stretch>
              <a:fillRect/>
            </a:stretch>
          </p:blipFill>
          <p:spPr>
            <a:xfrm>
              <a:off x="3643076" y="0"/>
              <a:ext cx="1074051" cy="1246985"/>
            </a:xfrm>
            <a:prstGeom prst="rect">
              <a:avLst/>
            </a:prstGeom>
            <a:effectLst/>
          </p:spPr>
        </p:pic>
        <p:pic>
          <p:nvPicPr>
            <p:cNvPr id="21" name="図 20"/>
            <p:cNvPicPr>
              <a:picLocks noChangeAspect="1"/>
            </p:cNvPicPr>
            <p:nvPr/>
          </p:nvPicPr>
          <p:blipFill>
            <a:blip r:embed="rId2">
              <a:lum bright="70000" contrast="-70000"/>
            </a:blip>
            <a:stretch>
              <a:fillRect/>
            </a:stretch>
          </p:blipFill>
          <p:spPr>
            <a:xfrm>
              <a:off x="2569025" y="0"/>
              <a:ext cx="1074051" cy="1246985"/>
            </a:xfrm>
            <a:prstGeom prst="rect">
              <a:avLst/>
            </a:prstGeom>
            <a:effectLst/>
          </p:spPr>
        </p:pic>
        <p:pic>
          <p:nvPicPr>
            <p:cNvPr id="22" name="図 21"/>
            <p:cNvPicPr>
              <a:picLocks noChangeAspect="1"/>
            </p:cNvPicPr>
            <p:nvPr/>
          </p:nvPicPr>
          <p:blipFill rotWithShape="1">
            <a:blip r:embed="rId3">
              <a:extLst>
                <a:ext uri="{BEBA8EAE-BF5A-486C-A8C5-ECC9F3942E4B}">
                  <a14:imgProps xmlns:a14="http://schemas.microsoft.com/office/drawing/2010/main">
                    <a14:imgLayer r:embed="rId4">
                      <a14:imgEffect>
                        <a14:backgroundRemoval t="47840" b="94136" l="25919" r="100000"/>
                      </a14:imgEffect>
                    </a14:imgLayer>
                  </a14:imgProps>
                </a:ext>
              </a:extLst>
            </a:blip>
            <a:srcRect l="26437" t="46781"/>
            <a:stretch/>
          </p:blipFill>
          <p:spPr>
            <a:xfrm>
              <a:off x="5687148" y="-81071"/>
              <a:ext cx="6652366" cy="1469647"/>
            </a:xfrm>
            <a:prstGeom prst="rect">
              <a:avLst/>
            </a:prstGeom>
          </p:spPr>
        </p:pic>
        <p:sp>
          <p:nvSpPr>
            <p:cNvPr id="23" name="テキスト ボックス 2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2">
                <a:lum bright="70000" contrast="-70000"/>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grpSp>
      <p:sp>
        <p:nvSpPr>
          <p:cNvPr id="38" name="正方形/長方形 37"/>
          <p:cNvSpPr/>
          <p:nvPr/>
        </p:nvSpPr>
        <p:spPr>
          <a:xfrm>
            <a:off x="0" y="5867400"/>
            <a:ext cx="9144000" cy="1033694"/>
          </a:xfrm>
          <a:prstGeom prst="rect">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今まで知らなかった市民に対しても発信していく</a:t>
            </a:r>
            <a:endParaRPr lang="ja-JP" altLang="en-US" sz="2400" dirty="0">
              <a:solidFill>
                <a:schemeClr val="tx1"/>
              </a:solidFill>
            </a:endParaRPr>
          </a:p>
        </p:txBody>
      </p:sp>
      <p:sp>
        <p:nvSpPr>
          <p:cNvPr id="5" name="太陽 4"/>
          <p:cNvSpPr/>
          <p:nvPr/>
        </p:nvSpPr>
        <p:spPr>
          <a:xfrm>
            <a:off x="876300" y="3763328"/>
            <a:ext cx="1917700" cy="1659572"/>
          </a:xfrm>
          <a:prstGeom prst="su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TextBox 5"/>
          <p:cNvSpPr txBox="1"/>
          <p:nvPr/>
        </p:nvSpPr>
        <p:spPr>
          <a:xfrm>
            <a:off x="541615" y="1625555"/>
            <a:ext cx="8509061" cy="369332"/>
          </a:xfrm>
          <a:prstGeom prst="rect">
            <a:avLst/>
          </a:prstGeom>
          <a:noFill/>
        </p:spPr>
        <p:txBody>
          <a:bodyPr wrap="none" rtlCol="0">
            <a:spAutoFit/>
          </a:bodyPr>
          <a:lstStyle/>
          <a:p>
            <a:r>
              <a:rPr lang="ja-JP" altLang="en-US" dirty="0" smtClean="0"/>
              <a:t>モール</a:t>
            </a:r>
            <a:r>
              <a:rPr lang="en-US" altLang="ja-JP" dirty="0" smtClean="0"/>
              <a:t>505</a:t>
            </a:r>
            <a:r>
              <a:rPr lang="ja-JP" altLang="en-US" dirty="0" smtClean="0"/>
              <a:t>の空きテナントを利用して様々な地域活動のイベントを開催できるようにする</a:t>
            </a:r>
            <a:endParaRPr lang="en-US" altLang="ja-JP" dirty="0" smtClean="0"/>
          </a:p>
        </p:txBody>
      </p:sp>
      <p:sp>
        <p:nvSpPr>
          <p:cNvPr id="7" name="TextBox 6"/>
          <p:cNvSpPr txBox="1"/>
          <p:nvPr/>
        </p:nvSpPr>
        <p:spPr>
          <a:xfrm>
            <a:off x="3106050" y="2453815"/>
            <a:ext cx="4865434" cy="1477328"/>
          </a:xfrm>
          <a:prstGeom prst="rect">
            <a:avLst/>
          </a:prstGeom>
          <a:noFill/>
        </p:spPr>
        <p:txBody>
          <a:bodyPr wrap="none" rtlCol="0">
            <a:spAutoFit/>
          </a:bodyPr>
          <a:lstStyle/>
          <a:p>
            <a:r>
              <a:rPr lang="ja-JP" altLang="en-US" dirty="0" smtClean="0"/>
              <a:t>参加者ターゲットは</a:t>
            </a:r>
            <a:endParaRPr lang="en-US" altLang="ja-JP" dirty="0" smtClean="0"/>
          </a:p>
          <a:p>
            <a:r>
              <a:rPr lang="ja-JP" altLang="en-US" dirty="0" smtClean="0"/>
              <a:t>イベントに興味がある人だけでいい？</a:t>
            </a:r>
            <a:endParaRPr lang="en-US" altLang="ja-JP" dirty="0" smtClean="0"/>
          </a:p>
          <a:p>
            <a:pPr marL="342900" indent="-342900">
              <a:buFont typeface="+mj-lt"/>
              <a:buAutoNum type="arabicPeriod"/>
            </a:pPr>
            <a:r>
              <a:rPr lang="ja-JP" altLang="en-US" dirty="0" smtClean="0"/>
              <a:t>サポートセンターの存在を知る</a:t>
            </a:r>
            <a:endParaRPr lang="en-US" altLang="ja-JP" dirty="0" smtClean="0"/>
          </a:p>
          <a:p>
            <a:pPr marL="342900" indent="-342900">
              <a:buFont typeface="+mj-lt"/>
              <a:buAutoNum type="arabicPeriod"/>
            </a:pPr>
            <a:r>
              <a:rPr lang="ja-JP" altLang="en-US" dirty="0" smtClean="0"/>
              <a:t>どのような地域活動が行われているかを知る</a:t>
            </a:r>
            <a:endParaRPr lang="en-US" altLang="ja-JP" dirty="0" smtClean="0"/>
          </a:p>
          <a:p>
            <a:pPr marL="342900" indent="-342900">
              <a:buFont typeface="+mj-lt"/>
              <a:buAutoNum type="arabicPeriod"/>
            </a:pPr>
            <a:endParaRPr lang="en-US" altLang="ja-JP" dirty="0" smtClean="0"/>
          </a:p>
        </p:txBody>
      </p:sp>
    </p:spTree>
    <p:extLst>
      <p:ext uri="{BB962C8B-B14F-4D97-AF65-F5344CB8AC3E}">
        <p14:creationId xmlns:p14="http://schemas.microsoft.com/office/powerpoint/2010/main" val="14201922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市側？</a:t>
            </a:r>
            <a:endParaRPr kumimoji="1" lang="ja-JP" altLang="en-US" dirty="0"/>
          </a:p>
        </p:txBody>
      </p:sp>
    </p:spTree>
    <p:extLst>
      <p:ext uri="{BB962C8B-B14F-4D97-AF65-F5344CB8AC3E}">
        <p14:creationId xmlns:p14="http://schemas.microsoft.com/office/powerpoint/2010/main" val="14884555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図表 2"/>
          <p:cNvGraphicFramePr/>
          <p:nvPr>
            <p:extLst>
              <p:ext uri="{D42A27DB-BD31-4B8C-83A1-F6EECF244321}">
                <p14:modId xmlns:p14="http://schemas.microsoft.com/office/powerpoint/2010/main" val="2119102487"/>
              </p:ext>
            </p:extLst>
          </p:nvPr>
        </p:nvGraphicFramePr>
        <p:xfrm>
          <a:off x="1233170" y="279399"/>
          <a:ext cx="7098030" cy="55288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図 3"/>
          <p:cNvPicPr>
            <a:picLocks noChangeAspect="1"/>
          </p:cNvPicPr>
          <p:nvPr/>
        </p:nvPicPr>
        <p:blipFill>
          <a:blip r:embed="rId7"/>
          <a:stretch>
            <a:fillRect/>
          </a:stretch>
        </p:blipFill>
        <p:spPr>
          <a:xfrm>
            <a:off x="5465688" y="820947"/>
            <a:ext cx="1201812" cy="1045576"/>
          </a:xfrm>
          <a:prstGeom prst="rect">
            <a:avLst/>
          </a:prstGeom>
        </p:spPr>
      </p:pic>
      <p:pic>
        <p:nvPicPr>
          <p:cNvPr id="5" name="図 4"/>
          <p:cNvPicPr>
            <a:picLocks noChangeAspect="1"/>
          </p:cNvPicPr>
          <p:nvPr/>
        </p:nvPicPr>
        <p:blipFill>
          <a:blip r:embed="rId8"/>
          <a:stretch>
            <a:fillRect/>
          </a:stretch>
        </p:blipFill>
        <p:spPr>
          <a:xfrm>
            <a:off x="177800" y="1268874"/>
            <a:ext cx="1402901" cy="1195297"/>
          </a:xfrm>
          <a:prstGeom prst="rect">
            <a:avLst/>
          </a:prstGeom>
        </p:spPr>
      </p:pic>
      <p:sp>
        <p:nvSpPr>
          <p:cNvPr id="6" name="テキスト ボックス 5"/>
          <p:cNvSpPr txBox="1"/>
          <p:nvPr/>
        </p:nvSpPr>
        <p:spPr>
          <a:xfrm>
            <a:off x="381000" y="5473700"/>
            <a:ext cx="8648700" cy="1200328"/>
          </a:xfrm>
          <a:prstGeom prst="rect">
            <a:avLst/>
          </a:prstGeom>
          <a:noFill/>
        </p:spPr>
        <p:txBody>
          <a:bodyPr wrap="square" rtlCol="0">
            <a:spAutoFit/>
          </a:bodyPr>
          <a:lstStyle/>
          <a:p>
            <a:r>
              <a:rPr lang="ja-JP" altLang="en-US" sz="2400" dirty="0" smtClean="0"/>
              <a:t>３本の柱の実現によって、市民がまちづくりに主体的に</a:t>
            </a:r>
            <a:endParaRPr lang="en-US" altLang="ja-JP" sz="2400" dirty="0" smtClean="0"/>
          </a:p>
          <a:p>
            <a:r>
              <a:rPr lang="ja-JP" altLang="en-US" sz="2400" dirty="0" smtClean="0"/>
              <a:t>参加するようになり、</a:t>
            </a:r>
            <a:r>
              <a:rPr kumimoji="1" lang="ja-JP" altLang="en-US" sz="2400" dirty="0" smtClean="0"/>
              <a:t>結果として土浦市と市民が協働してまちづくりを行う</a:t>
            </a:r>
            <a:endParaRPr kumimoji="1" lang="ja-JP" altLang="en-US" sz="2400" dirty="0"/>
          </a:p>
        </p:txBody>
      </p:sp>
    </p:spTree>
    <p:extLst>
      <p:ext uri="{BB962C8B-B14F-4D97-AF65-F5344CB8AC3E}">
        <p14:creationId xmlns:p14="http://schemas.microsoft.com/office/powerpoint/2010/main" val="40455475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図形グループ 3"/>
          <p:cNvGrpSpPr/>
          <p:nvPr/>
        </p:nvGrpSpPr>
        <p:grpSpPr>
          <a:xfrm>
            <a:off x="107596" y="-67083"/>
            <a:ext cx="8942744" cy="1469647"/>
            <a:chOff x="107596" y="-81071"/>
            <a:chExt cx="8942744" cy="1469647"/>
          </a:xfrm>
        </p:grpSpPr>
        <p:pic>
          <p:nvPicPr>
            <p:cNvPr id="5" name="図 4"/>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目標都市像</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graphicFrame>
        <p:nvGraphicFramePr>
          <p:cNvPr id="18" name="図表 17"/>
          <p:cNvGraphicFramePr/>
          <p:nvPr>
            <p:extLst>
              <p:ext uri="{D42A27DB-BD31-4B8C-83A1-F6EECF244321}">
                <p14:modId xmlns:p14="http://schemas.microsoft.com/office/powerpoint/2010/main" val="514508629"/>
              </p:ext>
            </p:extLst>
          </p:nvPr>
        </p:nvGraphicFramePr>
        <p:xfrm>
          <a:off x="1859078" y="3906082"/>
          <a:ext cx="5372451" cy="29519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1" name="線吹き出し 1 (枠付き) 20"/>
          <p:cNvSpPr/>
          <p:nvPr/>
        </p:nvSpPr>
        <p:spPr>
          <a:xfrm>
            <a:off x="0" y="3797048"/>
            <a:ext cx="3033059" cy="1788571"/>
          </a:xfrm>
          <a:prstGeom prst="borderCallout1">
            <a:avLst>
              <a:gd name="adj1" fmla="val 61266"/>
              <a:gd name="adj2" fmla="val 101496"/>
              <a:gd name="adj3" fmla="val 56461"/>
              <a:gd name="adj4" fmla="val 117452"/>
            </a:avLst>
          </a:prstGeom>
          <a:solidFill>
            <a:schemeClr val="accent6">
              <a:lumMod val="20000"/>
              <a:lumOff val="80000"/>
            </a:schemeClr>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400" dirty="0">
                <a:solidFill>
                  <a:schemeClr val="tx1"/>
                </a:solidFill>
              </a:rPr>
              <a:t>愛着を</a:t>
            </a:r>
            <a:r>
              <a:rPr lang="ja-JP" altLang="en-US" sz="2400" dirty="0" smtClean="0">
                <a:solidFill>
                  <a:schemeClr val="tx1"/>
                </a:solidFill>
              </a:rPr>
              <a:t>増やし</a:t>
            </a:r>
            <a:endParaRPr lang="en-US" altLang="ja-JP" sz="2400" dirty="0" smtClean="0">
              <a:solidFill>
                <a:schemeClr val="tx1"/>
              </a:solidFill>
            </a:endParaRPr>
          </a:p>
          <a:p>
            <a:r>
              <a:rPr lang="ja-JP" altLang="en-US" sz="2400" dirty="0" smtClean="0">
                <a:solidFill>
                  <a:schemeClr val="tx1"/>
                </a:solidFill>
              </a:rPr>
              <a:t>地域</a:t>
            </a:r>
            <a:r>
              <a:rPr lang="ja-JP" altLang="en-US" sz="2400" dirty="0">
                <a:solidFill>
                  <a:schemeClr val="tx1"/>
                </a:solidFill>
              </a:rPr>
              <a:t>活動</a:t>
            </a:r>
            <a:r>
              <a:rPr lang="ja-JP" altLang="en-US" sz="2400" dirty="0" smtClean="0">
                <a:solidFill>
                  <a:schemeClr val="tx1"/>
                </a:solidFill>
              </a:rPr>
              <a:t>を積極的に</a:t>
            </a:r>
            <a:endParaRPr lang="en-US" altLang="ja-JP" sz="2400" dirty="0" smtClean="0">
              <a:solidFill>
                <a:schemeClr val="tx1"/>
              </a:solidFill>
            </a:endParaRPr>
          </a:p>
          <a:p>
            <a:r>
              <a:rPr lang="ja-JP" altLang="en-US" sz="2400" dirty="0" smtClean="0">
                <a:solidFill>
                  <a:schemeClr val="tx1"/>
                </a:solidFill>
              </a:rPr>
              <a:t>行う</a:t>
            </a:r>
            <a:r>
              <a:rPr lang="ja-JP" altLang="en-US" sz="2400" dirty="0">
                <a:solidFill>
                  <a:schemeClr val="tx1"/>
                </a:solidFill>
              </a:rPr>
              <a:t>人材を</a:t>
            </a:r>
            <a:r>
              <a:rPr lang="ja-JP" altLang="en-US" sz="2400" dirty="0" smtClean="0">
                <a:solidFill>
                  <a:schemeClr val="tx1"/>
                </a:solidFill>
              </a:rPr>
              <a:t>育成</a:t>
            </a:r>
            <a:endParaRPr lang="ja-JP" altLang="en-US" sz="2400" dirty="0">
              <a:solidFill>
                <a:srgbClr val="FF0000"/>
              </a:solidFill>
            </a:endParaRPr>
          </a:p>
        </p:txBody>
      </p:sp>
      <p:sp>
        <p:nvSpPr>
          <p:cNvPr id="22" name="正方形/長方形 21"/>
          <p:cNvSpPr/>
          <p:nvPr/>
        </p:nvSpPr>
        <p:spPr>
          <a:xfrm>
            <a:off x="107596" y="1564965"/>
            <a:ext cx="2763497" cy="1200329"/>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none">
            <a:spAutoFit/>
          </a:bodyPr>
          <a:lstStyle/>
          <a:p>
            <a:r>
              <a:rPr lang="ja-JP" altLang="en-US" sz="3600" dirty="0" smtClean="0">
                <a:latin typeface="+mj-ea"/>
                <a:ea typeface="+mj-ea"/>
                <a:cs typeface="ヒラギノ丸ゴ ProN W4"/>
              </a:rPr>
              <a:t>寄り添いあう</a:t>
            </a:r>
            <a:endParaRPr lang="en-US" altLang="ja-JP" sz="3600" dirty="0" smtClean="0">
              <a:latin typeface="+mj-ea"/>
              <a:ea typeface="+mj-ea"/>
              <a:cs typeface="ヒラギノ丸ゴ ProN W4"/>
            </a:endParaRPr>
          </a:p>
          <a:p>
            <a:r>
              <a:rPr lang="ja-JP" altLang="en-US" sz="3600" dirty="0" smtClean="0">
                <a:latin typeface="+mj-ea"/>
                <a:ea typeface="+mj-ea"/>
                <a:cs typeface="ヒラギノ丸ゴ ProN W4"/>
              </a:rPr>
              <a:t>ための</a:t>
            </a:r>
            <a:r>
              <a:rPr lang="ja-JP" altLang="en-US" sz="3600" dirty="0" smtClean="0">
                <a:solidFill>
                  <a:srgbClr val="FF0000"/>
                </a:solidFill>
                <a:latin typeface="+mj-ea"/>
                <a:ea typeface="+mj-ea"/>
                <a:cs typeface="ヒラギノ丸ゴ ProN W4"/>
              </a:rPr>
              <a:t>３</a:t>
            </a:r>
            <a:r>
              <a:rPr lang="ja-JP" altLang="en-US" sz="3600" dirty="0" smtClean="0">
                <a:latin typeface="+mj-ea"/>
                <a:ea typeface="+mj-ea"/>
                <a:cs typeface="ヒラギノ丸ゴ ProN W4"/>
              </a:rPr>
              <a:t>施策</a:t>
            </a:r>
            <a:endParaRPr lang="ja-JP" altLang="en-US" sz="3600" dirty="0">
              <a:latin typeface="+mj-ea"/>
              <a:ea typeface="+mj-ea"/>
              <a:cs typeface="ヒラギノ丸ゴ ProN W4"/>
            </a:endParaRPr>
          </a:p>
        </p:txBody>
      </p:sp>
      <p:grpSp>
        <p:nvGrpSpPr>
          <p:cNvPr id="2" name="Group 1"/>
          <p:cNvGrpSpPr/>
          <p:nvPr/>
        </p:nvGrpSpPr>
        <p:grpSpPr>
          <a:xfrm>
            <a:off x="6058411" y="3463880"/>
            <a:ext cx="2928470" cy="2258467"/>
            <a:chOff x="3073597" y="1466952"/>
            <a:chExt cx="2928470" cy="2258467"/>
          </a:xfrm>
        </p:grpSpPr>
        <p:sp>
          <p:nvSpPr>
            <p:cNvPr id="19" name="線吹き出し 1 (枠付き) 18"/>
            <p:cNvSpPr/>
            <p:nvPr/>
          </p:nvSpPr>
          <p:spPr>
            <a:xfrm>
              <a:off x="3073597" y="1976035"/>
              <a:ext cx="2928470" cy="1749384"/>
            </a:xfrm>
            <a:prstGeom prst="borderCallout1">
              <a:avLst>
                <a:gd name="adj1" fmla="val 52004"/>
                <a:gd name="adj2" fmla="val -1540"/>
                <a:gd name="adj3" fmla="val 39857"/>
                <a:gd name="adj4" fmla="val -25766"/>
              </a:avLst>
            </a:prstGeom>
            <a:solidFill>
              <a:schemeClr val="accent3">
                <a:lumMod val="40000"/>
                <a:lumOff val="60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800" dirty="0">
                  <a:solidFill>
                    <a:schemeClr val="tx1"/>
                  </a:solidFill>
                </a:rPr>
                <a:t>情報</a:t>
              </a:r>
              <a:r>
                <a:rPr lang="ja-JP" altLang="en-US" sz="2800" dirty="0" smtClean="0">
                  <a:solidFill>
                    <a:schemeClr val="tx1"/>
                  </a:solidFill>
                </a:rPr>
                <a:t>が集約拡散</a:t>
              </a:r>
              <a:endParaRPr lang="en-US" altLang="ja-JP" sz="2800" dirty="0" smtClean="0">
                <a:solidFill>
                  <a:schemeClr val="tx1"/>
                </a:solidFill>
              </a:endParaRPr>
            </a:p>
            <a:p>
              <a:r>
                <a:rPr lang="ja-JP" altLang="en-US" sz="2800" dirty="0" smtClean="0">
                  <a:solidFill>
                    <a:schemeClr val="tx1"/>
                  </a:solidFill>
                </a:rPr>
                <a:t>できる地域</a:t>
              </a:r>
              <a:r>
                <a:rPr lang="ja-JP" altLang="en-US" sz="2800" dirty="0">
                  <a:solidFill>
                    <a:schemeClr val="tx1"/>
                  </a:solidFill>
                </a:rPr>
                <a:t>活動</a:t>
              </a:r>
              <a:r>
                <a:rPr lang="ja-JP" altLang="en-US" sz="2800" dirty="0" smtClean="0">
                  <a:solidFill>
                    <a:schemeClr val="tx1"/>
                  </a:solidFill>
                </a:rPr>
                <a:t>の</a:t>
              </a:r>
              <a:endParaRPr lang="en-US" altLang="ja-JP" sz="2800" dirty="0" smtClean="0">
                <a:solidFill>
                  <a:schemeClr val="tx1"/>
                </a:solidFill>
              </a:endParaRPr>
            </a:p>
            <a:p>
              <a:r>
                <a:rPr lang="ja-JP" altLang="en-US" sz="2800" dirty="0" smtClean="0">
                  <a:solidFill>
                    <a:schemeClr val="tx1"/>
                  </a:solidFill>
                </a:rPr>
                <a:t>拠点づくり</a:t>
              </a:r>
              <a:endParaRPr lang="en-US" altLang="ja-JP" sz="2800" dirty="0" smtClean="0">
                <a:solidFill>
                  <a:schemeClr val="tx1"/>
                </a:solidFill>
              </a:endParaRPr>
            </a:p>
          </p:txBody>
        </p:sp>
        <p:sp>
          <p:nvSpPr>
            <p:cNvPr id="23" name="テキスト ボックス 22"/>
            <p:cNvSpPr txBox="1"/>
            <p:nvPr/>
          </p:nvSpPr>
          <p:spPr>
            <a:xfrm>
              <a:off x="3978412" y="1466952"/>
              <a:ext cx="1210588" cy="707886"/>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kumimoji="1" lang="ja-JP" altLang="en-US" sz="4000" dirty="0" smtClean="0"/>
                <a:t>環境</a:t>
              </a:r>
              <a:endParaRPr kumimoji="1" lang="ja-JP" altLang="en-US" sz="4000" dirty="0"/>
            </a:p>
          </p:txBody>
        </p:sp>
      </p:grpSp>
      <p:sp>
        <p:nvSpPr>
          <p:cNvPr id="25" name="テキスト ボックス 24"/>
          <p:cNvSpPr txBox="1"/>
          <p:nvPr/>
        </p:nvSpPr>
        <p:spPr>
          <a:xfrm>
            <a:off x="872608" y="3198196"/>
            <a:ext cx="1210588" cy="707886"/>
          </a:xfrm>
          <a:prstGeom prst="rect">
            <a:avLst/>
          </a:prstGeom>
        </p:spPr>
        <p:style>
          <a:lnRef idx="1">
            <a:schemeClr val="accent6"/>
          </a:lnRef>
          <a:fillRef idx="3">
            <a:schemeClr val="accent6"/>
          </a:fillRef>
          <a:effectRef idx="2">
            <a:schemeClr val="accent6"/>
          </a:effectRef>
          <a:fontRef idx="minor">
            <a:schemeClr val="lt1"/>
          </a:fontRef>
        </p:style>
        <p:txBody>
          <a:bodyPr wrap="none" rtlCol="0">
            <a:spAutoFit/>
          </a:bodyPr>
          <a:lstStyle/>
          <a:p>
            <a:r>
              <a:rPr kumimoji="1" lang="ja-JP" altLang="en-US" sz="4000" dirty="0" smtClean="0"/>
              <a:t>教育</a:t>
            </a:r>
            <a:endParaRPr kumimoji="1" lang="ja-JP" altLang="en-US" sz="4000" dirty="0"/>
          </a:p>
        </p:txBody>
      </p:sp>
      <p:pic>
        <p:nvPicPr>
          <p:cNvPr id="26" name="図 25"/>
          <p:cNvPicPr>
            <a:picLocks noChangeAspect="1"/>
          </p:cNvPicPr>
          <p:nvPr/>
        </p:nvPicPr>
        <p:blipFill>
          <a:blip r:embed="rId12">
            <a:duotone>
              <a:prstClr val="black"/>
              <a:schemeClr val="accent3">
                <a:tint val="45000"/>
                <a:satMod val="400000"/>
              </a:schemeClr>
            </a:duotone>
          </a:blip>
          <a:stretch>
            <a:fillRect/>
          </a:stretch>
        </p:blipFill>
        <p:spPr>
          <a:xfrm>
            <a:off x="7568520" y="5129589"/>
            <a:ext cx="1515035" cy="1523269"/>
          </a:xfrm>
          <a:prstGeom prst="rect">
            <a:avLst/>
          </a:prstGeom>
        </p:spPr>
      </p:pic>
      <p:grpSp>
        <p:nvGrpSpPr>
          <p:cNvPr id="3" name="Group 2"/>
          <p:cNvGrpSpPr/>
          <p:nvPr/>
        </p:nvGrpSpPr>
        <p:grpSpPr>
          <a:xfrm>
            <a:off x="3350738" y="1079207"/>
            <a:ext cx="4334188" cy="2376927"/>
            <a:chOff x="6002067" y="3208692"/>
            <a:chExt cx="4334188" cy="2376927"/>
          </a:xfrm>
        </p:grpSpPr>
        <p:sp>
          <p:nvSpPr>
            <p:cNvPr id="20" name="線吹き出し 1 (枠付き) 19"/>
            <p:cNvSpPr/>
            <p:nvPr/>
          </p:nvSpPr>
          <p:spPr>
            <a:xfrm>
              <a:off x="6002067" y="3797048"/>
              <a:ext cx="3141933" cy="1788571"/>
            </a:xfrm>
            <a:prstGeom prst="borderCallout1">
              <a:avLst>
                <a:gd name="adj1" fmla="val 99924"/>
                <a:gd name="adj2" fmla="val 100172"/>
                <a:gd name="adj3" fmla="val 99813"/>
                <a:gd name="adj4" fmla="val 889"/>
              </a:avLst>
            </a:prstGeom>
            <a:solidFill>
              <a:schemeClr val="accent2">
                <a:lumMod val="20000"/>
                <a:lumOff val="8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800" dirty="0" smtClean="0">
                  <a:solidFill>
                    <a:schemeClr val="tx1"/>
                  </a:solidFill>
                </a:rPr>
                <a:t>人と人</a:t>
              </a:r>
              <a:endParaRPr lang="en-US" altLang="ja-JP" sz="2800" dirty="0" smtClean="0">
                <a:solidFill>
                  <a:schemeClr val="tx1"/>
                </a:solidFill>
              </a:endParaRPr>
            </a:p>
            <a:p>
              <a:r>
                <a:rPr lang="ja-JP" altLang="en-US" sz="2800" dirty="0" smtClean="0">
                  <a:solidFill>
                    <a:schemeClr val="tx1"/>
                  </a:solidFill>
                </a:rPr>
                <a:t>環境と人をつなぐ</a:t>
              </a:r>
              <a:endParaRPr lang="en-US" altLang="ja-JP" sz="2800" dirty="0" smtClean="0">
                <a:solidFill>
                  <a:schemeClr val="tx1"/>
                </a:solidFill>
              </a:endParaRPr>
            </a:p>
          </p:txBody>
        </p:sp>
        <p:sp>
          <p:nvSpPr>
            <p:cNvPr id="24" name="テキスト ボックス 23"/>
            <p:cNvSpPr txBox="1"/>
            <p:nvPr/>
          </p:nvSpPr>
          <p:spPr>
            <a:xfrm>
              <a:off x="6159255" y="3208692"/>
              <a:ext cx="1555234" cy="707886"/>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kumimoji="1" lang="ja-JP" altLang="en-US" sz="4000" dirty="0" smtClean="0"/>
                <a:t>つなぐ</a:t>
              </a:r>
              <a:endParaRPr kumimoji="1" lang="ja-JP" altLang="en-US" sz="4000" dirty="0"/>
            </a:p>
          </p:txBody>
        </p:sp>
        <p:pic>
          <p:nvPicPr>
            <p:cNvPr id="27" name="図 26"/>
            <p:cNvPicPr>
              <a:picLocks noChangeAspect="1"/>
            </p:cNvPicPr>
            <p:nvPr/>
          </p:nvPicPr>
          <p:blipFill>
            <a:blip r:embed="rId13">
              <a:duotone>
                <a:prstClr val="black"/>
                <a:schemeClr val="accent2">
                  <a:tint val="45000"/>
                  <a:satMod val="400000"/>
                </a:schemeClr>
              </a:duotone>
            </a:blip>
            <a:stretch>
              <a:fillRect/>
            </a:stretch>
          </p:blipFill>
          <p:spPr>
            <a:xfrm>
              <a:off x="9042152" y="3685140"/>
              <a:ext cx="1294103" cy="1294103"/>
            </a:xfrm>
            <a:prstGeom prst="rect">
              <a:avLst/>
            </a:prstGeom>
          </p:spPr>
        </p:pic>
      </p:grpSp>
      <p:pic>
        <p:nvPicPr>
          <p:cNvPr id="28" name="図 27"/>
          <p:cNvPicPr>
            <a:picLocks noChangeAspect="1"/>
          </p:cNvPicPr>
          <p:nvPr/>
        </p:nvPicPr>
        <p:blipFill>
          <a:blip r:embed="rId14">
            <a:duotone>
              <a:schemeClr val="accent6">
                <a:shade val="45000"/>
                <a:satMod val="135000"/>
              </a:schemeClr>
              <a:prstClr val="white"/>
            </a:duotone>
          </a:blip>
          <a:stretch>
            <a:fillRect/>
          </a:stretch>
        </p:blipFill>
        <p:spPr>
          <a:xfrm>
            <a:off x="669563" y="5129589"/>
            <a:ext cx="1728411" cy="1728411"/>
          </a:xfrm>
          <a:prstGeom prst="rect">
            <a:avLst/>
          </a:prstGeom>
        </p:spPr>
      </p:pic>
      <p:sp>
        <p:nvSpPr>
          <p:cNvPr id="29" name="太陽 28"/>
          <p:cNvSpPr/>
          <p:nvPr/>
        </p:nvSpPr>
        <p:spPr>
          <a:xfrm>
            <a:off x="876300" y="3763328"/>
            <a:ext cx="1917700" cy="1659572"/>
          </a:xfrm>
          <a:prstGeom prst="su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0" name="Straight Connector 29"/>
          <p:cNvCxnSpPr>
            <a:stCxn id="20" idx="2"/>
          </p:cNvCxnSpPr>
          <p:nvPr/>
        </p:nvCxnSpPr>
        <p:spPr>
          <a:xfrm flipH="1">
            <a:off x="2397974" y="2561849"/>
            <a:ext cx="952764" cy="12351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492671" y="2735105"/>
            <a:ext cx="308589" cy="127786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89884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21" grpId="0" animBg="1"/>
      <p:bldP spid="25"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1253"/>
            <a:ext cx="8229600" cy="1143000"/>
          </a:xfrm>
        </p:spPr>
        <p:txBody>
          <a:bodyPr/>
          <a:lstStyle/>
          <a:p>
            <a:r>
              <a:rPr lang="ja-JP" altLang="en-US" dirty="0" smtClean="0"/>
              <a:t>市と市民の協働</a:t>
            </a:r>
            <a:r>
              <a:rPr lang="ja-JP" altLang="en-US" dirty="0" smtClean="0">
                <a:solidFill>
                  <a:srgbClr val="FF0000"/>
                </a:solidFill>
              </a:rPr>
              <a:t>サイクル</a:t>
            </a:r>
            <a:endParaRPr kumimoji="1" lang="ja-JP" altLang="en-US" dirty="0">
              <a:solidFill>
                <a:srgbClr val="FF0000"/>
              </a:solidFill>
            </a:endParaRPr>
          </a:p>
        </p:txBody>
      </p:sp>
      <p:grpSp>
        <p:nvGrpSpPr>
          <p:cNvPr id="71" name="図形グループ 70"/>
          <p:cNvGrpSpPr/>
          <p:nvPr/>
        </p:nvGrpSpPr>
        <p:grpSpPr>
          <a:xfrm>
            <a:off x="6371501" y="1241845"/>
            <a:ext cx="2772499" cy="5137305"/>
            <a:chOff x="-1818650" y="-657570"/>
            <a:chExt cx="2772499" cy="5137305"/>
          </a:xfrm>
        </p:grpSpPr>
        <p:sp>
          <p:nvSpPr>
            <p:cNvPr id="18" name="円/楕円 17"/>
            <p:cNvSpPr/>
            <p:nvPr/>
          </p:nvSpPr>
          <p:spPr>
            <a:xfrm>
              <a:off x="-1818650" y="572261"/>
              <a:ext cx="1838269" cy="1834734"/>
            </a:xfrm>
            <a:prstGeom prst="ellipse">
              <a:avLst/>
            </a:prstGeom>
            <a:solidFill>
              <a:srgbClr val="F7AC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dirty="0" smtClean="0"/>
                <a:t>多様な</a:t>
              </a:r>
              <a:endParaRPr kumimoji="1" lang="en-US" altLang="ja-JP" sz="2400" dirty="0" smtClean="0"/>
            </a:p>
            <a:p>
              <a:pPr algn="ctr"/>
              <a:r>
                <a:rPr lang="ja-JP" altLang="en-US" sz="2400" dirty="0" smtClean="0"/>
                <a:t>市民ニーズ</a:t>
              </a:r>
              <a:endParaRPr kumimoji="1" lang="en-US" altLang="ja-JP" sz="2400" dirty="0" smtClean="0"/>
            </a:p>
          </p:txBody>
        </p:sp>
        <p:sp>
          <p:nvSpPr>
            <p:cNvPr id="29" name="円/楕円 28"/>
            <p:cNvSpPr/>
            <p:nvPr/>
          </p:nvSpPr>
          <p:spPr>
            <a:xfrm>
              <a:off x="-383074" y="1612071"/>
              <a:ext cx="1336923" cy="1366857"/>
            </a:xfrm>
            <a:prstGeom prst="ellipse">
              <a:avLst/>
            </a:prstGeom>
            <a:solidFill>
              <a:srgbClr val="F7AC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賑わい</a:t>
              </a:r>
              <a:endParaRPr kumimoji="1" lang="en-US" altLang="ja-JP" sz="2000" dirty="0" smtClean="0"/>
            </a:p>
            <a:p>
              <a:pPr algn="ctr"/>
              <a:r>
                <a:rPr lang="ja-JP" altLang="en-US" sz="2000" dirty="0" smtClean="0"/>
                <a:t>活性化</a:t>
              </a:r>
              <a:endParaRPr kumimoji="1" lang="ja-JP" altLang="en-US" sz="2000" dirty="0"/>
            </a:p>
          </p:txBody>
        </p:sp>
        <p:sp>
          <p:nvSpPr>
            <p:cNvPr id="30" name="円/楕円 29"/>
            <p:cNvSpPr/>
            <p:nvPr/>
          </p:nvSpPr>
          <p:spPr>
            <a:xfrm>
              <a:off x="-1563643" y="2552249"/>
              <a:ext cx="1937819" cy="1927486"/>
            </a:xfrm>
            <a:prstGeom prst="ellipse">
              <a:avLst/>
            </a:prstGeom>
            <a:solidFill>
              <a:srgbClr val="F7AC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t>地域活動</a:t>
              </a:r>
              <a:endParaRPr kumimoji="1" lang="ja-JP" altLang="en-US" sz="3200" dirty="0"/>
            </a:p>
          </p:txBody>
        </p:sp>
        <p:sp>
          <p:nvSpPr>
            <p:cNvPr id="31" name="円/楕円 30"/>
            <p:cNvSpPr/>
            <p:nvPr/>
          </p:nvSpPr>
          <p:spPr>
            <a:xfrm>
              <a:off x="-1523129" y="-657570"/>
              <a:ext cx="1088539" cy="1106743"/>
            </a:xfrm>
            <a:prstGeom prst="ellipse">
              <a:avLst/>
            </a:prstGeom>
            <a:solidFill>
              <a:srgbClr val="F7AC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情報</a:t>
              </a:r>
              <a:endParaRPr kumimoji="1" lang="en-US" altLang="ja-JP" sz="2000" dirty="0" smtClean="0"/>
            </a:p>
            <a:p>
              <a:pPr algn="ctr"/>
              <a:r>
                <a:rPr kumimoji="1" lang="ja-JP" altLang="en-US" sz="2000" dirty="0" smtClean="0"/>
                <a:t>意見</a:t>
              </a:r>
              <a:endParaRPr kumimoji="1" lang="ja-JP" altLang="en-US" sz="2000" dirty="0"/>
            </a:p>
          </p:txBody>
        </p:sp>
        <p:sp>
          <p:nvSpPr>
            <p:cNvPr id="61" name="円/楕円 60"/>
            <p:cNvSpPr/>
            <p:nvPr/>
          </p:nvSpPr>
          <p:spPr>
            <a:xfrm>
              <a:off x="-570057" y="-159145"/>
              <a:ext cx="1214240" cy="1216636"/>
            </a:xfrm>
            <a:prstGeom prst="ellipse">
              <a:avLst/>
            </a:prstGeom>
            <a:solidFill>
              <a:srgbClr val="F7AC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dirty="0" smtClean="0"/>
                <a:t>愛着</a:t>
              </a:r>
              <a:endParaRPr kumimoji="1" lang="ja-JP" altLang="en-US" sz="2400" dirty="0"/>
            </a:p>
          </p:txBody>
        </p:sp>
      </p:grpSp>
      <p:grpSp>
        <p:nvGrpSpPr>
          <p:cNvPr id="121" name="図形グループ 120"/>
          <p:cNvGrpSpPr/>
          <p:nvPr/>
        </p:nvGrpSpPr>
        <p:grpSpPr>
          <a:xfrm>
            <a:off x="282216" y="1360053"/>
            <a:ext cx="2740696" cy="5019097"/>
            <a:chOff x="5750092" y="1195086"/>
            <a:chExt cx="2740696" cy="5019097"/>
          </a:xfrm>
        </p:grpSpPr>
        <p:grpSp>
          <p:nvGrpSpPr>
            <p:cNvPr id="72" name="図形グループ 71"/>
            <p:cNvGrpSpPr/>
            <p:nvPr/>
          </p:nvGrpSpPr>
          <p:grpSpPr>
            <a:xfrm>
              <a:off x="5750092" y="1195086"/>
              <a:ext cx="2740696" cy="4577537"/>
              <a:chOff x="5779864" y="845361"/>
              <a:chExt cx="2740696" cy="4577537"/>
            </a:xfrm>
          </p:grpSpPr>
          <p:sp>
            <p:nvSpPr>
              <p:cNvPr id="33" name="円/楕円 32"/>
              <p:cNvSpPr/>
              <p:nvPr/>
            </p:nvSpPr>
            <p:spPr>
              <a:xfrm>
                <a:off x="5779864" y="2872534"/>
                <a:ext cx="1767999" cy="1800281"/>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t>ハード</a:t>
                </a:r>
                <a:endParaRPr kumimoji="1" lang="en-US" altLang="ja-JP" sz="2800" dirty="0" smtClean="0"/>
              </a:p>
              <a:p>
                <a:pPr algn="ctr"/>
                <a:r>
                  <a:rPr lang="ja-JP" altLang="en-US" sz="2800" dirty="0" smtClean="0"/>
                  <a:t>整備</a:t>
                </a:r>
                <a:endParaRPr kumimoji="1" lang="ja-JP" altLang="en-US" sz="2800" dirty="0"/>
              </a:p>
            </p:txBody>
          </p:sp>
          <p:sp>
            <p:nvSpPr>
              <p:cNvPr id="35" name="円/楕円 34"/>
              <p:cNvSpPr/>
              <p:nvPr/>
            </p:nvSpPr>
            <p:spPr>
              <a:xfrm>
                <a:off x="7150212" y="2416626"/>
                <a:ext cx="1370348" cy="1347928"/>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補助金</a:t>
                </a:r>
                <a:endParaRPr kumimoji="1" lang="ja-JP" altLang="en-US" sz="2000" dirty="0"/>
              </a:p>
            </p:txBody>
          </p:sp>
          <p:sp>
            <p:nvSpPr>
              <p:cNvPr id="36" name="円/楕円 35"/>
              <p:cNvSpPr/>
              <p:nvPr/>
            </p:nvSpPr>
            <p:spPr>
              <a:xfrm>
                <a:off x="7003593" y="4316155"/>
                <a:ext cx="1088539" cy="1106743"/>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広報</a:t>
                </a:r>
                <a:endParaRPr kumimoji="1" lang="ja-JP" altLang="en-US" sz="2000" dirty="0"/>
              </a:p>
            </p:txBody>
          </p:sp>
          <p:grpSp>
            <p:nvGrpSpPr>
              <p:cNvPr id="38" name="図形グループ 37"/>
              <p:cNvGrpSpPr/>
              <p:nvPr/>
            </p:nvGrpSpPr>
            <p:grpSpPr>
              <a:xfrm>
                <a:off x="5855757" y="845361"/>
                <a:ext cx="2124299" cy="2109821"/>
                <a:chOff x="796475" y="1477127"/>
                <a:chExt cx="2124299" cy="2109821"/>
              </a:xfrm>
            </p:grpSpPr>
            <p:sp>
              <p:nvSpPr>
                <p:cNvPr id="34" name="円/楕円 33"/>
                <p:cNvSpPr/>
                <p:nvPr/>
              </p:nvSpPr>
              <p:spPr>
                <a:xfrm>
                  <a:off x="819469" y="1477127"/>
                  <a:ext cx="2101305" cy="2109821"/>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ja-JP" sz="2400" dirty="0" smtClean="0"/>
                </a:p>
              </p:txBody>
            </p:sp>
            <p:sp>
              <p:nvSpPr>
                <p:cNvPr id="37" name="テキスト ボックス 36"/>
                <p:cNvSpPr txBox="1"/>
                <p:nvPr/>
              </p:nvSpPr>
              <p:spPr>
                <a:xfrm>
                  <a:off x="796475" y="1871265"/>
                  <a:ext cx="2124299" cy="1077218"/>
                </a:xfrm>
                <a:prstGeom prst="rect">
                  <a:avLst/>
                </a:prstGeom>
                <a:noFill/>
              </p:spPr>
              <p:txBody>
                <a:bodyPr wrap="none" rtlCol="0">
                  <a:spAutoFit/>
                </a:bodyPr>
                <a:lstStyle/>
                <a:p>
                  <a:pPr algn="ctr"/>
                  <a:r>
                    <a:rPr kumimoji="1" lang="ja-JP" altLang="en-US" sz="3200" dirty="0" smtClean="0">
                      <a:solidFill>
                        <a:schemeClr val="bg1"/>
                      </a:solidFill>
                    </a:rPr>
                    <a:t>地域</a:t>
                  </a:r>
                  <a:endParaRPr kumimoji="1" lang="en-US" altLang="ja-JP" sz="3200" dirty="0" smtClean="0">
                    <a:solidFill>
                      <a:schemeClr val="bg1"/>
                    </a:solidFill>
                  </a:endParaRPr>
                </a:p>
                <a:p>
                  <a:pPr algn="ctr"/>
                  <a:r>
                    <a:rPr lang="ja-JP" altLang="en-US" sz="3200" dirty="0" smtClean="0">
                      <a:solidFill>
                        <a:schemeClr val="bg1"/>
                      </a:solidFill>
                    </a:rPr>
                    <a:t>コミュニティ</a:t>
                  </a:r>
                  <a:endParaRPr kumimoji="1" lang="ja-JP" altLang="en-US" sz="3200" dirty="0">
                    <a:solidFill>
                      <a:schemeClr val="bg1"/>
                    </a:solidFill>
                  </a:endParaRPr>
                </a:p>
              </p:txBody>
            </p:sp>
          </p:grpSp>
        </p:grpSp>
        <p:sp>
          <p:nvSpPr>
            <p:cNvPr id="115" name="円/楕円 114"/>
            <p:cNvSpPr/>
            <p:nvPr/>
          </p:nvSpPr>
          <p:spPr>
            <a:xfrm>
              <a:off x="5750092" y="4866255"/>
              <a:ext cx="1370348" cy="1347928"/>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t>情報</a:t>
              </a:r>
              <a:endParaRPr kumimoji="1" lang="en-US" altLang="ja-JP" sz="2000" dirty="0" smtClean="0"/>
            </a:p>
            <a:p>
              <a:pPr algn="ctr"/>
              <a:r>
                <a:rPr lang="ja-JP" altLang="en-US" sz="2000" dirty="0" smtClean="0"/>
                <a:t>データ</a:t>
              </a:r>
              <a:endParaRPr kumimoji="1" lang="ja-JP" altLang="en-US" sz="2000" dirty="0"/>
            </a:p>
          </p:txBody>
        </p:sp>
      </p:grpSp>
      <p:sp>
        <p:nvSpPr>
          <p:cNvPr id="116" name="下カーブ矢印 115"/>
          <p:cNvSpPr/>
          <p:nvPr/>
        </p:nvSpPr>
        <p:spPr>
          <a:xfrm>
            <a:off x="2977401" y="2412742"/>
            <a:ext cx="3187847" cy="119213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17" name="下カーブ矢印 116"/>
          <p:cNvSpPr/>
          <p:nvPr/>
        </p:nvSpPr>
        <p:spPr>
          <a:xfrm rot="10800000">
            <a:off x="2977401" y="3962041"/>
            <a:ext cx="3187847" cy="1192132"/>
          </a:xfrm>
          <a:prstGeom prst="curved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grpSp>
        <p:nvGrpSpPr>
          <p:cNvPr id="118" name="図形グループ 117"/>
          <p:cNvGrpSpPr/>
          <p:nvPr/>
        </p:nvGrpSpPr>
        <p:grpSpPr>
          <a:xfrm>
            <a:off x="3353449" y="2733516"/>
            <a:ext cx="2436663" cy="2206836"/>
            <a:chOff x="6780998" y="0"/>
            <a:chExt cx="1990354" cy="1910510"/>
          </a:xfrm>
        </p:grpSpPr>
        <p:pic>
          <p:nvPicPr>
            <p:cNvPr id="119" name="図 118"/>
            <p:cNvPicPr>
              <a:picLocks noChangeAspect="1"/>
            </p:cNvPicPr>
            <p:nvPr/>
          </p:nvPicPr>
          <p:blipFill>
            <a:blip r:embed="rId3">
              <a:lum bright="70000" contrast="-70000"/>
            </a:blip>
            <a:stretch>
              <a:fillRect/>
            </a:stretch>
          </p:blipFill>
          <p:spPr>
            <a:xfrm>
              <a:off x="6780998" y="0"/>
              <a:ext cx="1990354" cy="1910510"/>
            </a:xfrm>
            <a:prstGeom prst="rect">
              <a:avLst/>
            </a:prstGeom>
            <a:effectLst/>
          </p:spPr>
        </p:pic>
        <p:pic>
          <p:nvPicPr>
            <p:cNvPr id="120" name="図 119"/>
            <p:cNvPicPr>
              <a:picLocks noChangeAspect="1"/>
            </p:cNvPicPr>
            <p:nvPr/>
          </p:nvPicPr>
          <p:blipFill>
            <a:blip r:embed="rId4"/>
            <a:stretch>
              <a:fillRect/>
            </a:stretch>
          </p:blipFill>
          <p:spPr>
            <a:xfrm>
              <a:off x="6984794" y="506521"/>
              <a:ext cx="1564230" cy="947596"/>
            </a:xfrm>
            <a:prstGeom prst="rect">
              <a:avLst/>
            </a:prstGeom>
          </p:spPr>
        </p:pic>
      </p:grpSp>
      <p:sp>
        <p:nvSpPr>
          <p:cNvPr id="3" name="テキスト ボックス 2"/>
          <p:cNvSpPr txBox="1"/>
          <p:nvPr/>
        </p:nvSpPr>
        <p:spPr>
          <a:xfrm>
            <a:off x="1465482" y="6447405"/>
            <a:ext cx="646331" cy="369332"/>
          </a:xfrm>
          <a:prstGeom prst="rect">
            <a:avLst/>
          </a:prstGeom>
          <a:noFill/>
        </p:spPr>
        <p:txBody>
          <a:bodyPr wrap="none" rtlCol="0">
            <a:spAutoFit/>
          </a:bodyPr>
          <a:lstStyle/>
          <a:p>
            <a:r>
              <a:rPr kumimoji="1" lang="ja-JP" altLang="en-US" dirty="0" smtClean="0"/>
              <a:t>行政</a:t>
            </a:r>
            <a:endParaRPr kumimoji="1" lang="ja-JP" altLang="en-US" dirty="0"/>
          </a:p>
        </p:txBody>
      </p:sp>
      <p:sp>
        <p:nvSpPr>
          <p:cNvPr id="5" name="テキスト ボックス 4"/>
          <p:cNvSpPr txBox="1"/>
          <p:nvPr/>
        </p:nvSpPr>
        <p:spPr>
          <a:xfrm>
            <a:off x="7449536" y="6520671"/>
            <a:ext cx="646331" cy="369332"/>
          </a:xfrm>
          <a:prstGeom prst="rect">
            <a:avLst/>
          </a:prstGeom>
          <a:noFill/>
        </p:spPr>
        <p:txBody>
          <a:bodyPr wrap="none" rtlCol="0">
            <a:spAutoFit/>
          </a:bodyPr>
          <a:lstStyle/>
          <a:p>
            <a:r>
              <a:rPr kumimoji="1" lang="ja-JP" altLang="en-US" dirty="0" smtClean="0"/>
              <a:t>市民</a:t>
            </a:r>
            <a:endParaRPr kumimoji="1" lang="ja-JP" altLang="en-US" dirty="0"/>
          </a:p>
        </p:txBody>
      </p:sp>
    </p:spTree>
    <p:extLst>
      <p:ext uri="{BB962C8B-B14F-4D97-AF65-F5344CB8AC3E}">
        <p14:creationId xmlns:p14="http://schemas.microsoft.com/office/powerpoint/2010/main" val="1087359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0" y="5511059"/>
            <a:ext cx="9144000" cy="1346940"/>
          </a:xfrm>
          <a:prstGeom prst="rect">
            <a:avLst/>
          </a:prstGeom>
          <a:solidFill>
            <a:srgbClr val="F4D8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rPr>
              <a:t>市民は土浦市に対して</a:t>
            </a:r>
            <a:r>
              <a:rPr lang="ja-JP" altLang="en-US" sz="3600" dirty="0" smtClean="0">
                <a:solidFill>
                  <a:srgbClr val="FF0000"/>
                </a:solidFill>
              </a:rPr>
              <a:t>愛着</a:t>
            </a:r>
            <a:r>
              <a:rPr lang="ja-JP" altLang="en-US" sz="2800" dirty="0" smtClean="0">
                <a:solidFill>
                  <a:schemeClr val="tx1"/>
                </a:solidFill>
              </a:rPr>
              <a:t>が</a:t>
            </a:r>
            <a:r>
              <a:rPr lang="ja-JP" altLang="en-US" sz="3600" dirty="0" smtClean="0">
                <a:solidFill>
                  <a:srgbClr val="0000FF"/>
                </a:solidFill>
              </a:rPr>
              <a:t>少ない</a:t>
            </a:r>
            <a:endParaRPr lang="en-US" altLang="ja-JP" sz="3600" dirty="0" smtClean="0">
              <a:solidFill>
                <a:srgbClr val="0000FF"/>
              </a:solidFill>
            </a:endParaRPr>
          </a:p>
          <a:p>
            <a:pPr algn="ctr"/>
            <a:r>
              <a:rPr lang="ja-JP" altLang="en-US" sz="3200" dirty="0" smtClean="0">
                <a:solidFill>
                  <a:srgbClr val="FF0000"/>
                </a:solidFill>
              </a:rPr>
              <a:t>愛着</a:t>
            </a:r>
            <a:r>
              <a:rPr lang="ja-JP" altLang="en-US" sz="2400" dirty="0" smtClean="0">
                <a:solidFill>
                  <a:schemeClr val="tx1"/>
                </a:solidFill>
              </a:rPr>
              <a:t>を持ってもらい地域に関わりたくなるような</a:t>
            </a:r>
            <a:r>
              <a:rPr lang="ja-JP" altLang="en-US" sz="3200" dirty="0" smtClean="0">
                <a:solidFill>
                  <a:srgbClr val="FF0000"/>
                </a:solidFill>
              </a:rPr>
              <a:t>教育</a:t>
            </a:r>
            <a:r>
              <a:rPr lang="ja-JP" altLang="en-US" sz="2400" dirty="0" smtClean="0">
                <a:solidFill>
                  <a:schemeClr val="tx1"/>
                </a:solidFill>
              </a:rPr>
              <a:t>が必要</a:t>
            </a:r>
            <a:endParaRPr lang="en-US" altLang="ja-JP" sz="2400" dirty="0" smtClean="0">
              <a:solidFill>
                <a:schemeClr val="tx1"/>
              </a:solidFill>
            </a:endParaRPr>
          </a:p>
        </p:txBody>
      </p:sp>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16" name="テキスト ボックス 15"/>
          <p:cNvSpPr txBox="1"/>
          <p:nvPr/>
        </p:nvSpPr>
        <p:spPr>
          <a:xfrm>
            <a:off x="562297" y="1920296"/>
            <a:ext cx="4846410" cy="461665"/>
          </a:xfrm>
          <a:prstGeom prst="rect">
            <a:avLst/>
          </a:prstGeom>
          <a:solidFill>
            <a:schemeClr val="accent2">
              <a:lumMod val="40000"/>
              <a:lumOff val="60000"/>
            </a:schemeClr>
          </a:solidFill>
        </p:spPr>
        <p:txBody>
          <a:bodyPr wrap="square" rtlCol="0">
            <a:spAutoFit/>
          </a:bodyPr>
          <a:lstStyle/>
          <a:p>
            <a:pPr algn="ctr"/>
            <a:r>
              <a:rPr kumimoji="1" lang="ja-JP" altLang="en-US" sz="2400" dirty="0" smtClean="0"/>
              <a:t>平成</a:t>
            </a:r>
            <a:r>
              <a:rPr kumimoji="1" lang="en-US" altLang="ja-JP" sz="2400" dirty="0" smtClean="0"/>
              <a:t>27</a:t>
            </a:r>
            <a:r>
              <a:rPr kumimoji="1" lang="ja-JP" altLang="en-US" sz="2400" dirty="0" smtClean="0"/>
              <a:t>年度市民満足度調査より</a:t>
            </a:r>
            <a:endParaRPr kumimoji="1" lang="ja-JP" altLang="en-US" sz="2400" dirty="0"/>
          </a:p>
        </p:txBody>
      </p:sp>
      <p:graphicFrame>
        <p:nvGraphicFramePr>
          <p:cNvPr id="17" name="グラフ 16"/>
          <p:cNvGraphicFramePr/>
          <p:nvPr>
            <p:extLst>
              <p:ext uri="{D42A27DB-BD31-4B8C-83A1-F6EECF244321}">
                <p14:modId xmlns:p14="http://schemas.microsoft.com/office/powerpoint/2010/main" val="1412799850"/>
              </p:ext>
            </p:extLst>
          </p:nvPr>
        </p:nvGraphicFramePr>
        <p:xfrm>
          <a:off x="2355070" y="2659086"/>
          <a:ext cx="3702598" cy="256959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8" name="グラフ 17"/>
          <p:cNvGraphicFramePr/>
          <p:nvPr>
            <p:extLst>
              <p:ext uri="{D42A27DB-BD31-4B8C-83A1-F6EECF244321}">
                <p14:modId xmlns:p14="http://schemas.microsoft.com/office/powerpoint/2010/main" val="428635850"/>
              </p:ext>
            </p:extLst>
          </p:nvPr>
        </p:nvGraphicFramePr>
        <p:xfrm>
          <a:off x="-10687" y="2658496"/>
          <a:ext cx="3006077" cy="2569596"/>
        </p:xfrm>
        <a:graphic>
          <a:graphicData uri="http://schemas.openxmlformats.org/drawingml/2006/chart">
            <c:chart xmlns:c="http://schemas.openxmlformats.org/drawingml/2006/chart" xmlns:r="http://schemas.openxmlformats.org/officeDocument/2006/relationships" r:id="rId8"/>
          </a:graphicData>
        </a:graphic>
      </p:graphicFrame>
      <p:pic>
        <p:nvPicPr>
          <p:cNvPr id="24" name="図 23"/>
          <p:cNvPicPr>
            <a:picLocks noChangeAspect="1"/>
          </p:cNvPicPr>
          <p:nvPr/>
        </p:nvPicPr>
        <p:blipFill>
          <a:blip r:embed="rId9"/>
          <a:stretch>
            <a:fillRect/>
          </a:stretch>
        </p:blipFill>
        <p:spPr>
          <a:xfrm>
            <a:off x="6851284" y="2150700"/>
            <a:ext cx="1654191" cy="3077392"/>
          </a:xfrm>
          <a:prstGeom prst="rect">
            <a:avLst/>
          </a:prstGeom>
        </p:spPr>
      </p:pic>
    </p:spTree>
    <p:extLst>
      <p:ext uri="{BB962C8B-B14F-4D97-AF65-F5344CB8AC3E}">
        <p14:creationId xmlns:p14="http://schemas.microsoft.com/office/powerpoint/2010/main" val="6862867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線吹き出し 1 (枠付き) 31"/>
          <p:cNvSpPr/>
          <p:nvPr/>
        </p:nvSpPr>
        <p:spPr>
          <a:xfrm>
            <a:off x="-1" y="5360348"/>
            <a:ext cx="9144001" cy="1497652"/>
          </a:xfrm>
          <a:prstGeom prst="borderCallout1">
            <a:avLst>
              <a:gd name="adj1" fmla="val -61086"/>
              <a:gd name="adj2" fmla="val 87139"/>
              <a:gd name="adj3" fmla="val -360"/>
              <a:gd name="adj4" fmla="val 85156"/>
            </a:avLst>
          </a:prstGeom>
          <a:solidFill>
            <a:srgbClr val="F4D8E2"/>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dirty="0" smtClean="0">
                <a:solidFill>
                  <a:schemeClr val="tx1"/>
                </a:solidFill>
              </a:rPr>
              <a:t>地域活動に</a:t>
            </a:r>
            <a:r>
              <a:rPr kumimoji="1" lang="ja-JP" altLang="en-US" sz="2400" dirty="0" smtClean="0">
                <a:solidFill>
                  <a:schemeClr val="tx1"/>
                </a:solidFill>
              </a:rPr>
              <a:t>参加しない</a:t>
            </a:r>
            <a:r>
              <a:rPr kumimoji="1" lang="ja-JP" altLang="en-US" sz="2400" dirty="0" smtClean="0">
                <a:solidFill>
                  <a:schemeClr val="tx1"/>
                </a:solidFill>
              </a:rPr>
              <a:t>人のうち</a:t>
            </a:r>
            <a:r>
              <a:rPr kumimoji="1" lang="en-US" altLang="ja-JP" sz="3200" dirty="0" smtClean="0">
                <a:solidFill>
                  <a:srgbClr val="FF0000"/>
                </a:solidFill>
              </a:rPr>
              <a:t>31.9</a:t>
            </a:r>
            <a:r>
              <a:rPr kumimoji="1" lang="ja-JP" altLang="en-US" sz="3200" dirty="0" smtClean="0">
                <a:solidFill>
                  <a:srgbClr val="FF0000"/>
                </a:solidFill>
              </a:rPr>
              <a:t>％</a:t>
            </a:r>
            <a:r>
              <a:rPr kumimoji="1" lang="ja-JP" altLang="en-US" sz="2400" dirty="0" smtClean="0">
                <a:solidFill>
                  <a:schemeClr val="tx1"/>
                </a:solidFill>
              </a:rPr>
              <a:t>の人が</a:t>
            </a:r>
            <a:endParaRPr kumimoji="1" lang="en-US" altLang="ja-JP" sz="2400" dirty="0" smtClean="0">
              <a:solidFill>
                <a:schemeClr val="tx1"/>
              </a:solidFill>
            </a:endParaRPr>
          </a:p>
          <a:p>
            <a:pPr algn="ctr"/>
            <a:r>
              <a:rPr kumimoji="1" lang="ja-JP" altLang="en-US" sz="2400" dirty="0" smtClean="0">
                <a:solidFill>
                  <a:schemeClr val="tx1"/>
                </a:solidFill>
              </a:rPr>
              <a:t>地域活動に</a:t>
            </a:r>
            <a:r>
              <a:rPr kumimoji="1" lang="ja-JP" altLang="en-US" sz="3200" dirty="0" smtClean="0">
                <a:solidFill>
                  <a:srgbClr val="FF0000"/>
                </a:solidFill>
              </a:rPr>
              <a:t>関心</a:t>
            </a:r>
            <a:r>
              <a:rPr kumimoji="1" lang="ja-JP" altLang="en-US" sz="2400" dirty="0" smtClean="0">
                <a:solidFill>
                  <a:schemeClr val="tx1"/>
                </a:solidFill>
              </a:rPr>
              <a:t>を持っているが、参加するまでに至らない</a:t>
            </a:r>
            <a:endParaRPr kumimoji="1" lang="ja-JP" altLang="en-US" sz="2400" dirty="0">
              <a:solidFill>
                <a:schemeClr val="tx1"/>
              </a:solidFill>
            </a:endParaRPr>
          </a:p>
        </p:txBody>
      </p:sp>
      <p:sp>
        <p:nvSpPr>
          <p:cNvPr id="3" name="コンテンツ プレースホルダー 2"/>
          <p:cNvSpPr>
            <a:spLocks noGrp="1"/>
          </p:cNvSpPr>
          <p:nvPr>
            <p:ph idx="1"/>
          </p:nvPr>
        </p:nvSpPr>
        <p:spPr>
          <a:xfrm>
            <a:off x="6737401" y="6600554"/>
            <a:ext cx="2431999" cy="289209"/>
          </a:xfrm>
        </p:spPr>
        <p:txBody>
          <a:bodyPr>
            <a:normAutofit/>
          </a:bodyPr>
          <a:lstStyle/>
          <a:p>
            <a:pPr marL="0" indent="0">
              <a:buNone/>
            </a:pPr>
            <a:r>
              <a:rPr kumimoji="1" lang="ja-JP" altLang="en-US" sz="1200" dirty="0" smtClean="0"/>
              <a:t>内閣府「国民生活選好度調査」より</a:t>
            </a:r>
            <a:endParaRPr kumimoji="1" lang="en-US" altLang="ja-JP" sz="1200" dirty="0" smtClean="0"/>
          </a:p>
        </p:txBody>
      </p:sp>
      <p:sp>
        <p:nvSpPr>
          <p:cNvPr id="7" name="テキスト ボックス 6"/>
          <p:cNvSpPr txBox="1"/>
          <p:nvPr/>
        </p:nvSpPr>
        <p:spPr>
          <a:xfrm>
            <a:off x="9352087" y="4344685"/>
            <a:ext cx="2492990" cy="646331"/>
          </a:xfrm>
          <a:prstGeom prst="rect">
            <a:avLst/>
          </a:prstGeom>
          <a:noFill/>
        </p:spPr>
        <p:txBody>
          <a:bodyPr wrap="none" rtlCol="0">
            <a:spAutoFit/>
          </a:bodyPr>
          <a:lstStyle/>
          <a:p>
            <a:r>
              <a:rPr kumimoji="1" lang="ja-JP" altLang="en-US" dirty="0" smtClean="0">
                <a:solidFill>
                  <a:srgbClr val="FF0000"/>
                </a:solidFill>
              </a:rPr>
              <a:t>折れ線グラフ</a:t>
            </a:r>
            <a:endParaRPr kumimoji="1" lang="en-US" altLang="ja-JP" dirty="0" smtClean="0">
              <a:solidFill>
                <a:srgbClr val="FF0000"/>
              </a:solidFill>
            </a:endParaRPr>
          </a:p>
          <a:p>
            <a:r>
              <a:rPr kumimoji="1" lang="ja-JP" altLang="en-US" dirty="0" smtClean="0"/>
              <a:t>（社会貢献意識の推移）</a:t>
            </a:r>
            <a:endParaRPr kumimoji="1" lang="ja-JP" altLang="en-US" dirty="0"/>
          </a:p>
        </p:txBody>
      </p:sp>
      <p:sp>
        <p:nvSpPr>
          <p:cNvPr id="11" name="テキスト ボックス 10"/>
          <p:cNvSpPr txBox="1"/>
          <p:nvPr/>
        </p:nvSpPr>
        <p:spPr>
          <a:xfrm>
            <a:off x="9494130" y="4991016"/>
            <a:ext cx="1316962" cy="369332"/>
          </a:xfrm>
          <a:prstGeom prst="rect">
            <a:avLst/>
          </a:prstGeom>
          <a:noFill/>
        </p:spPr>
        <p:txBody>
          <a:bodyPr wrap="none" rtlCol="0">
            <a:spAutoFit/>
          </a:bodyPr>
          <a:lstStyle/>
          <a:p>
            <a:r>
              <a:rPr kumimoji="1" lang="en-US" altLang="ja-JP" dirty="0" smtClean="0"/>
              <a:t>→</a:t>
            </a:r>
            <a:r>
              <a:rPr kumimoji="1" lang="ja-JP" altLang="en-US" dirty="0" smtClean="0"/>
              <a:t>年々増加</a:t>
            </a:r>
            <a:endParaRPr kumimoji="1" lang="ja-JP" altLang="en-US" dirty="0"/>
          </a:p>
        </p:txBody>
      </p:sp>
      <p:sp>
        <p:nvSpPr>
          <p:cNvPr id="14" name="テキスト ボックス 13"/>
          <p:cNvSpPr txBox="1"/>
          <p:nvPr/>
        </p:nvSpPr>
        <p:spPr>
          <a:xfrm>
            <a:off x="9494130" y="5360348"/>
            <a:ext cx="2635657" cy="261610"/>
          </a:xfrm>
          <a:prstGeom prst="rect">
            <a:avLst/>
          </a:prstGeom>
          <a:noFill/>
        </p:spPr>
        <p:txBody>
          <a:bodyPr wrap="none" rtlCol="0">
            <a:spAutoFit/>
          </a:bodyPr>
          <a:lstStyle/>
          <a:p>
            <a:r>
              <a:rPr kumimoji="1" lang="ja-JP" altLang="en-US" sz="1100" dirty="0" smtClean="0"/>
              <a:t>内閣府「社会意識に関する世論調査」より</a:t>
            </a:r>
            <a:endParaRPr kumimoji="1" lang="ja-JP" altLang="en-US" sz="1100" dirty="0"/>
          </a:p>
        </p:txBody>
      </p:sp>
      <p:grpSp>
        <p:nvGrpSpPr>
          <p:cNvPr id="17" name="図形グループ 16"/>
          <p:cNvGrpSpPr/>
          <p:nvPr/>
        </p:nvGrpSpPr>
        <p:grpSpPr>
          <a:xfrm>
            <a:off x="107596" y="-81071"/>
            <a:ext cx="8942744" cy="1469647"/>
            <a:chOff x="107596" y="-81071"/>
            <a:chExt cx="8942744" cy="1469647"/>
          </a:xfrm>
        </p:grpSpPr>
        <p:pic>
          <p:nvPicPr>
            <p:cNvPr id="18" name="図 17"/>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19" name="テキスト ボックス 18"/>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0" name="図形グループ 19"/>
            <p:cNvGrpSpPr/>
            <p:nvPr/>
          </p:nvGrpSpPr>
          <p:grpSpPr>
            <a:xfrm>
              <a:off x="215192" y="0"/>
              <a:ext cx="2341441" cy="1246985"/>
              <a:chOff x="215192" y="1199258"/>
              <a:chExt cx="2341441" cy="1246985"/>
            </a:xfrm>
          </p:grpSpPr>
          <p:pic>
            <p:nvPicPr>
              <p:cNvPr id="27" name="図 26"/>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28" name="図 27"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21" name="テキスト ボックス 20"/>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目標都市像</a:t>
              </a:r>
              <a:endParaRPr kumimoji="1" lang="en-US" altLang="ja-JP" sz="3200" b="1" kern="1200" dirty="0" smtClean="0">
                <a:latin typeface="ヒラギノ丸ゴ ProN W4"/>
                <a:ea typeface="ヒラギノ丸ゴ ProN W4"/>
                <a:cs typeface="ヒラギノ丸ゴ ProN W4"/>
              </a:endParaRPr>
            </a:p>
          </p:txBody>
        </p:sp>
        <p:sp>
          <p:nvSpPr>
            <p:cNvPr id="26" name="テキスト ボックス 25"/>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graphicFrame>
        <p:nvGraphicFramePr>
          <p:cNvPr id="29" name="グラフ 28"/>
          <p:cNvGraphicFramePr>
            <a:graphicFrameLocks/>
          </p:cNvGraphicFramePr>
          <p:nvPr>
            <p:extLst>
              <p:ext uri="{D42A27DB-BD31-4B8C-83A1-F6EECF244321}">
                <p14:modId xmlns:p14="http://schemas.microsoft.com/office/powerpoint/2010/main" val="1602512058"/>
              </p:ext>
            </p:extLst>
          </p:nvPr>
        </p:nvGraphicFramePr>
        <p:xfrm>
          <a:off x="-96640" y="1388576"/>
          <a:ext cx="4694040" cy="348645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 name="表 1"/>
          <p:cNvGraphicFramePr>
            <a:graphicFrameLocks noGrp="1"/>
          </p:cNvGraphicFramePr>
          <p:nvPr>
            <p:extLst>
              <p:ext uri="{D42A27DB-BD31-4B8C-83A1-F6EECF244321}">
                <p14:modId xmlns:p14="http://schemas.microsoft.com/office/powerpoint/2010/main" val="4063479591"/>
              </p:ext>
            </p:extLst>
          </p:nvPr>
        </p:nvGraphicFramePr>
        <p:xfrm>
          <a:off x="4675358" y="1565229"/>
          <a:ext cx="4337973" cy="3585538"/>
        </p:xfrm>
        <a:graphic>
          <a:graphicData uri="http://schemas.openxmlformats.org/drawingml/2006/table">
            <a:tbl>
              <a:tblPr/>
              <a:tblGrid>
                <a:gridCol w="3436273"/>
                <a:gridCol w="901700"/>
              </a:tblGrid>
              <a:tr h="662014">
                <a:tc>
                  <a:txBody>
                    <a:bodyPr/>
                    <a:lstStyle/>
                    <a:p>
                      <a:pPr algn="l" fontAlgn="b"/>
                      <a:r>
                        <a:rPr lang="en-US" altLang="ja-JP" sz="1800" b="1" i="0" u="sng" strike="noStrike" dirty="0">
                          <a:solidFill>
                            <a:srgbClr val="000000"/>
                          </a:solidFill>
                          <a:effectLst/>
                          <a:latin typeface="ＭＳ Ｐゴシック"/>
                        </a:rPr>
                        <a:t>NPO</a:t>
                      </a:r>
                      <a:r>
                        <a:rPr lang="ja-JP" altLang="en-US" sz="1800" b="1" i="0" u="sng" strike="noStrike" dirty="0">
                          <a:solidFill>
                            <a:srgbClr val="000000"/>
                          </a:solidFill>
                          <a:effectLst/>
                          <a:latin typeface="ＭＳ Ｐゴシック"/>
                        </a:rPr>
                        <a:t>やボランティア、地域の活動</a:t>
                      </a:r>
                      <a:r>
                        <a:rPr lang="ja-JP" altLang="en-US" sz="1800" b="1" i="0" u="sng" strike="noStrike" dirty="0" smtClean="0">
                          <a:solidFill>
                            <a:srgbClr val="000000"/>
                          </a:solidFill>
                          <a:effectLst/>
                          <a:latin typeface="ＭＳ Ｐゴシック"/>
                        </a:rPr>
                        <a:t>に</a:t>
                      </a:r>
                      <a:endParaRPr lang="en-US" altLang="ja-JP" sz="1800" b="1" i="0" u="sng" strike="noStrike" dirty="0" smtClean="0">
                        <a:solidFill>
                          <a:srgbClr val="000000"/>
                        </a:solidFill>
                        <a:effectLst/>
                        <a:latin typeface="ＭＳ Ｐゴシック"/>
                      </a:endParaRPr>
                    </a:p>
                    <a:p>
                      <a:pPr algn="l" fontAlgn="b"/>
                      <a:r>
                        <a:rPr lang="ja-JP" altLang="en-US" sz="1800" b="1" i="0" u="sng" strike="noStrike" dirty="0" smtClean="0">
                          <a:solidFill>
                            <a:srgbClr val="000000"/>
                          </a:solidFill>
                          <a:effectLst/>
                          <a:latin typeface="ＭＳ Ｐゴシック"/>
                        </a:rPr>
                        <a:t>参加</a:t>
                      </a:r>
                      <a:r>
                        <a:rPr lang="ja-JP" altLang="en-US" sz="1800" b="1" i="0" u="sng" strike="noStrike" dirty="0">
                          <a:solidFill>
                            <a:srgbClr val="000000"/>
                          </a:solidFill>
                          <a:effectLst/>
                          <a:latin typeface="ＭＳ Ｐゴシック"/>
                        </a:rPr>
                        <a:t>しない理由</a:t>
                      </a:r>
                    </a:p>
                  </a:txBody>
                  <a:tcPr marL="12700" marR="12700" marT="12700" marB="0" anchor="ctr">
                    <a:lnL w="12700" cap="flat" cmpd="sng" algn="ctr">
                      <a:solidFill>
                        <a:prstClr val="black"/>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9BBB59"/>
                    </a:solidFill>
                  </a:tcPr>
                </a:tc>
                <a:tc>
                  <a:txBody>
                    <a:bodyPr/>
                    <a:lstStyle/>
                    <a:p>
                      <a:pPr algn="ctr" fontAlgn="b"/>
                      <a:r>
                        <a:rPr lang="ja-JP" altLang="en-US" sz="1800" b="1" i="0" u="none" strike="noStrike" dirty="0" smtClean="0">
                          <a:solidFill>
                            <a:srgbClr val="000000"/>
                          </a:solidFill>
                          <a:effectLst/>
                          <a:latin typeface="ＭＳ Ｐゴシック"/>
                        </a:rPr>
                        <a:t>割合（</a:t>
                      </a:r>
                      <a:r>
                        <a:rPr lang="en-US" altLang="ja-JP" sz="1800" b="1" i="0" u="none" strike="noStrike" dirty="0" smtClean="0">
                          <a:solidFill>
                            <a:srgbClr val="000000"/>
                          </a:solidFill>
                          <a:effectLst/>
                          <a:latin typeface="ＭＳ Ｐゴシック"/>
                        </a:rPr>
                        <a:t>%)</a:t>
                      </a:r>
                      <a:endParaRPr lang="ja-JP" altLang="en-US" sz="1800" b="1" i="0" u="none" strike="noStrike" dirty="0">
                        <a:solidFill>
                          <a:srgbClr val="000000"/>
                        </a:solidFill>
                        <a:effectLst/>
                        <a:latin typeface="ＭＳ Ｐゴシック"/>
                      </a:endParaRPr>
                    </a:p>
                  </a:txBody>
                  <a:tcPr marL="12700" marR="12700" marT="12700" marB="0" anchor="ctr">
                    <a:lnL w="12700" cap="flat" cmpd="sng" algn="ctr">
                      <a:solidFill>
                        <a:scrgbClr r="0" g="0" b="0"/>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9BBB59"/>
                    </a:solidFill>
                  </a:tcPr>
                </a:tc>
              </a:tr>
              <a:tr h="399874">
                <a:tc>
                  <a:txBody>
                    <a:bodyPr/>
                    <a:lstStyle/>
                    <a:p>
                      <a:pPr algn="l" fontAlgn="b"/>
                      <a:r>
                        <a:rPr lang="ja-JP" altLang="en-US" sz="1800" b="0" i="0" u="none" strike="noStrike">
                          <a:solidFill>
                            <a:srgbClr val="000000"/>
                          </a:solidFill>
                          <a:effectLst/>
                          <a:latin typeface="ＭＳ Ｐゴシック"/>
                        </a:rPr>
                        <a:t>活動する時間がないこと</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fontAlgn="b"/>
                      <a:r>
                        <a:rPr lang="en-US" altLang="ja-JP" sz="1800" b="0" i="0" u="none" strike="noStrike" dirty="0">
                          <a:solidFill>
                            <a:srgbClr val="000000"/>
                          </a:solidFill>
                          <a:effectLst/>
                          <a:latin typeface="ＭＳ Ｐゴシック"/>
                        </a:rPr>
                        <a:t>35.9</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399874">
                <a:tc>
                  <a:txBody>
                    <a:bodyPr/>
                    <a:lstStyle/>
                    <a:p>
                      <a:pPr algn="l" fontAlgn="b"/>
                      <a:r>
                        <a:rPr lang="ja-JP" altLang="en-US" sz="1800" b="0" i="0" u="none" strike="noStrike" dirty="0">
                          <a:solidFill>
                            <a:srgbClr val="000000"/>
                          </a:solidFill>
                          <a:effectLst/>
                          <a:latin typeface="ＭＳ Ｐゴシック"/>
                        </a:rPr>
                        <a:t>全く興味がわかないこと</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c>
                  <a:txBody>
                    <a:bodyPr/>
                    <a:lstStyle/>
                    <a:p>
                      <a:pPr algn="ctr" fontAlgn="b"/>
                      <a:r>
                        <a:rPr lang="en-US" altLang="ja-JP" sz="1800" b="0" i="0" u="none" strike="noStrike" dirty="0">
                          <a:solidFill>
                            <a:srgbClr val="000000"/>
                          </a:solidFill>
                          <a:effectLst/>
                          <a:latin typeface="ＭＳ Ｐゴシック"/>
                        </a:rPr>
                        <a:t>15.1</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r>
              <a:tr h="399874">
                <a:tc>
                  <a:txBody>
                    <a:bodyPr/>
                    <a:lstStyle/>
                    <a:p>
                      <a:pPr algn="l" fontAlgn="b"/>
                      <a:r>
                        <a:rPr lang="ja-JP" altLang="en-US" sz="1800" b="0" i="0" u="none" strike="noStrike" dirty="0">
                          <a:solidFill>
                            <a:srgbClr val="000000"/>
                          </a:solidFill>
                          <a:effectLst/>
                          <a:latin typeface="ＭＳ Ｐゴシック"/>
                        </a:rPr>
                        <a:t>参加するきっかけが得られないこと</a:t>
                      </a:r>
                    </a:p>
                  </a:txBody>
                  <a:tcPr marL="12700" marR="12700" marT="12700" marB="0" anchor="ctr">
                    <a:lnL w="57150" cap="flat" cmpd="sng" algn="ctr">
                      <a:solidFill>
                        <a:srgbClr val="FF0000"/>
                      </a:solidFill>
                      <a:prstDash val="solid"/>
                      <a:round/>
                      <a:headEnd type="none" w="med" len="med"/>
                      <a:tailEnd type="none" w="med" len="med"/>
                    </a:lnL>
                    <a:lnR w="12700" cap="flat" cmpd="sng" algn="ctr">
                      <a:solidFill>
                        <a:srgbClr val="9BBB59"/>
                      </a:solidFill>
                      <a:prstDash val="solid"/>
                      <a:round/>
                      <a:headEnd type="none" w="med" len="med"/>
                      <a:tailEnd type="none" w="med" len="med"/>
                    </a:lnR>
                    <a:lnT w="57150" cap="flat" cmpd="sng" algn="ctr">
                      <a:solidFill>
                        <a:srgbClr val="FF0000"/>
                      </a:solidFill>
                      <a:prstDash val="solid"/>
                      <a:round/>
                      <a:headEnd type="none" w="med" len="med"/>
                      <a:tailEnd type="none" w="med" len="med"/>
                    </a:lnT>
                    <a:lnB w="6350" cap="flat" cmpd="sng" algn="ctr">
                      <a:solidFill>
                        <a:srgbClr val="9BBB59"/>
                      </a:solidFill>
                      <a:prstDash val="solid"/>
                      <a:round/>
                      <a:headEnd type="none" w="med" len="med"/>
                      <a:tailEnd type="none" w="med" len="med"/>
                    </a:lnB>
                    <a:noFill/>
                  </a:tcPr>
                </a:tc>
                <a:tc>
                  <a:txBody>
                    <a:bodyPr/>
                    <a:lstStyle/>
                    <a:p>
                      <a:pPr algn="ctr" fontAlgn="b"/>
                      <a:r>
                        <a:rPr lang="en-US" altLang="ja-JP" sz="1800" b="0" i="0" u="none" strike="noStrike" dirty="0">
                          <a:solidFill>
                            <a:srgbClr val="000000"/>
                          </a:solidFill>
                          <a:effectLst/>
                          <a:latin typeface="ＭＳ Ｐゴシック"/>
                        </a:rPr>
                        <a:t>14.2</a:t>
                      </a:r>
                    </a:p>
                  </a:txBody>
                  <a:tcPr marL="12700" marR="12700" marT="12700" marB="0" anchor="ctr">
                    <a:lnL w="12700" cap="flat" cmpd="sng" algn="ctr">
                      <a:solidFill>
                        <a:srgbClr val="9BBB59"/>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6350" cap="flat" cmpd="sng" algn="ctr">
                      <a:solidFill>
                        <a:srgbClr val="9BBB59"/>
                      </a:solidFill>
                      <a:prstDash val="solid"/>
                      <a:round/>
                      <a:headEnd type="none" w="med" len="med"/>
                      <a:tailEnd type="none" w="med" len="med"/>
                    </a:lnB>
                    <a:noFill/>
                  </a:tcPr>
                </a:tc>
              </a:tr>
              <a:tr h="662014">
                <a:tc>
                  <a:txBody>
                    <a:bodyPr/>
                    <a:lstStyle/>
                    <a:p>
                      <a:pPr algn="l" fontAlgn="b"/>
                      <a:r>
                        <a:rPr lang="ja-JP" altLang="en-US" sz="1800" b="0" i="0" u="none" strike="noStrike" dirty="0">
                          <a:solidFill>
                            <a:srgbClr val="000000"/>
                          </a:solidFill>
                          <a:effectLst/>
                          <a:latin typeface="ＭＳ Ｐゴシック"/>
                        </a:rPr>
                        <a:t>身近に団体や活動内容に</a:t>
                      </a:r>
                      <a:r>
                        <a:rPr lang="ja-JP" altLang="en-US" sz="1800" b="0" i="0" u="none" strike="noStrike" dirty="0" smtClean="0">
                          <a:solidFill>
                            <a:srgbClr val="000000"/>
                          </a:solidFill>
                          <a:effectLst/>
                          <a:latin typeface="ＭＳ Ｐゴシック"/>
                        </a:rPr>
                        <a:t>関する</a:t>
                      </a:r>
                      <a:endParaRPr lang="en-US" altLang="ja-JP" sz="1800" b="0" i="0" u="none" strike="noStrike" dirty="0" smtClean="0">
                        <a:solidFill>
                          <a:srgbClr val="000000"/>
                        </a:solidFill>
                        <a:effectLst/>
                        <a:latin typeface="ＭＳ Ｐゴシック"/>
                      </a:endParaRPr>
                    </a:p>
                    <a:p>
                      <a:pPr algn="l" fontAlgn="b"/>
                      <a:r>
                        <a:rPr lang="ja-JP" altLang="en-US" sz="1800" b="0" i="0" u="none" strike="noStrike" dirty="0" smtClean="0">
                          <a:solidFill>
                            <a:srgbClr val="000000"/>
                          </a:solidFill>
                          <a:effectLst/>
                          <a:latin typeface="ＭＳ Ｐゴシック"/>
                        </a:rPr>
                        <a:t>情報</a:t>
                      </a:r>
                      <a:r>
                        <a:rPr lang="ja-JP" altLang="en-US" sz="1800" b="0" i="0" u="none" strike="noStrike" dirty="0">
                          <a:solidFill>
                            <a:srgbClr val="000000"/>
                          </a:solidFill>
                          <a:effectLst/>
                          <a:latin typeface="ＭＳ Ｐゴシック"/>
                        </a:rPr>
                        <a:t>がないこと</a:t>
                      </a:r>
                    </a:p>
                  </a:txBody>
                  <a:tcPr marL="12700" marR="12700" marT="12700" marB="0" anchor="ctr">
                    <a:lnL w="57150" cap="flat" cmpd="sng" algn="ctr">
                      <a:solidFill>
                        <a:srgbClr val="FF0000"/>
                      </a:solidFill>
                      <a:prstDash val="solid"/>
                      <a:round/>
                      <a:headEnd type="none" w="med" len="med"/>
                      <a:tailEnd type="none" w="med" len="med"/>
                    </a:lnL>
                    <a:lnR w="12700" cap="flat" cmpd="sng" algn="ctr">
                      <a:solidFill>
                        <a:srgbClr val="9BBB59"/>
                      </a:solidFill>
                      <a:prstDash val="solid"/>
                      <a:round/>
                      <a:headEnd type="none" w="med" len="med"/>
                      <a:tailEnd type="none" w="med" len="med"/>
                    </a:lnR>
                    <a:lnT w="6350" cap="flat" cmpd="sng" algn="ctr">
                      <a:solidFill>
                        <a:srgbClr val="9BBB59"/>
                      </a:solidFill>
                      <a:prstDash val="solid"/>
                      <a:round/>
                      <a:headEnd type="none" w="med" len="med"/>
                      <a:tailEnd type="none" w="med" len="med"/>
                    </a:lnT>
                    <a:lnB w="6350" cap="flat" cmpd="sng" algn="ctr">
                      <a:solidFill>
                        <a:srgbClr val="9BBB59"/>
                      </a:solidFill>
                      <a:prstDash val="solid"/>
                      <a:round/>
                      <a:headEnd type="none" w="med" len="med"/>
                      <a:tailEnd type="none" w="med" len="med"/>
                    </a:lnB>
                    <a:noFill/>
                  </a:tcPr>
                </a:tc>
                <a:tc>
                  <a:txBody>
                    <a:bodyPr/>
                    <a:lstStyle/>
                    <a:p>
                      <a:pPr algn="ctr" fontAlgn="b"/>
                      <a:r>
                        <a:rPr lang="en-US" altLang="ja-JP" sz="1800" b="0" i="0" u="none" strike="noStrike" dirty="0">
                          <a:solidFill>
                            <a:srgbClr val="000000"/>
                          </a:solidFill>
                          <a:effectLst/>
                          <a:latin typeface="ＭＳ Ｐゴシック"/>
                        </a:rPr>
                        <a:t>11.1</a:t>
                      </a:r>
                    </a:p>
                  </a:txBody>
                  <a:tcPr marL="12700" marR="12700" marT="12700" marB="0" anchor="ctr">
                    <a:lnL w="12700" cap="flat" cmpd="sng" algn="ctr">
                      <a:solidFill>
                        <a:srgbClr val="9BBB59"/>
                      </a:solidFill>
                      <a:prstDash val="solid"/>
                      <a:round/>
                      <a:headEnd type="none" w="med" len="med"/>
                      <a:tailEnd type="none" w="med" len="med"/>
                    </a:lnL>
                    <a:lnR w="57150" cap="flat" cmpd="sng" algn="ctr">
                      <a:solidFill>
                        <a:srgbClr val="FF0000"/>
                      </a:solidFill>
                      <a:prstDash val="solid"/>
                      <a:round/>
                      <a:headEnd type="none" w="med" len="med"/>
                      <a:tailEnd type="none" w="med" len="med"/>
                    </a:lnR>
                    <a:lnT w="6350" cap="flat" cmpd="sng" algn="ctr">
                      <a:solidFill>
                        <a:srgbClr val="9BBB59"/>
                      </a:solidFill>
                      <a:prstDash val="solid"/>
                      <a:round/>
                      <a:headEnd type="none" w="med" len="med"/>
                      <a:tailEnd type="none" w="med" len="med"/>
                    </a:lnT>
                    <a:lnB w="6350" cap="flat" cmpd="sng" algn="ctr">
                      <a:solidFill>
                        <a:srgbClr val="9BBB59"/>
                      </a:solidFill>
                      <a:prstDash val="solid"/>
                      <a:round/>
                      <a:headEnd type="none" w="med" len="med"/>
                      <a:tailEnd type="none" w="med" len="med"/>
                    </a:lnB>
                    <a:noFill/>
                  </a:tcPr>
                </a:tc>
              </a:tr>
              <a:tr h="662014">
                <a:tc>
                  <a:txBody>
                    <a:bodyPr/>
                    <a:lstStyle/>
                    <a:p>
                      <a:pPr algn="l" fontAlgn="b"/>
                      <a:r>
                        <a:rPr lang="ja-JP" altLang="en-US" sz="1800" b="0" i="0" u="none" strike="noStrike" dirty="0">
                          <a:solidFill>
                            <a:srgbClr val="000000"/>
                          </a:solidFill>
                          <a:effectLst/>
                          <a:latin typeface="ＭＳ Ｐゴシック"/>
                        </a:rPr>
                        <a:t>身近に参加したいと思う適当な活動や共感する団体がないこと</a:t>
                      </a:r>
                    </a:p>
                  </a:txBody>
                  <a:tcPr marL="12700" marR="12700" marT="12700" marB="0" anchor="ctr">
                    <a:lnL w="57150" cap="flat" cmpd="sng" algn="ctr">
                      <a:solidFill>
                        <a:srgbClr val="FF0000"/>
                      </a:solidFill>
                      <a:prstDash val="solid"/>
                      <a:round/>
                      <a:headEnd type="none" w="med" len="med"/>
                      <a:tailEnd type="none" w="med" len="med"/>
                    </a:lnL>
                    <a:lnR w="12700" cap="flat" cmpd="sng" algn="ctr">
                      <a:solidFill>
                        <a:srgbClr val="9BBB59"/>
                      </a:solidFill>
                      <a:prstDash val="solid"/>
                      <a:round/>
                      <a:headEnd type="none" w="med" len="med"/>
                      <a:tailEnd type="none" w="med" len="med"/>
                    </a:lnR>
                    <a:lnT w="6350" cap="flat" cmpd="sng" algn="ctr">
                      <a:solidFill>
                        <a:srgbClr val="9BBB59"/>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c>
                  <a:txBody>
                    <a:bodyPr/>
                    <a:lstStyle/>
                    <a:p>
                      <a:pPr algn="ctr" fontAlgn="b"/>
                      <a:r>
                        <a:rPr lang="en-US" altLang="ja-JP" sz="1800" b="0" i="0" u="none" strike="noStrike" dirty="0">
                          <a:solidFill>
                            <a:srgbClr val="000000"/>
                          </a:solidFill>
                          <a:effectLst/>
                          <a:latin typeface="ＭＳ Ｐゴシック"/>
                        </a:rPr>
                        <a:t>6.6</a:t>
                      </a:r>
                    </a:p>
                  </a:txBody>
                  <a:tcPr marL="12700" marR="12700" marT="12700" marB="0" anchor="ctr">
                    <a:lnL w="12700" cap="flat" cmpd="sng" algn="ctr">
                      <a:solidFill>
                        <a:srgbClr val="9BBB59"/>
                      </a:solidFill>
                      <a:prstDash val="solid"/>
                      <a:round/>
                      <a:headEnd type="none" w="med" len="med"/>
                      <a:tailEnd type="none" w="med" len="med"/>
                    </a:lnL>
                    <a:lnR w="57150" cap="flat" cmpd="sng" algn="ctr">
                      <a:solidFill>
                        <a:srgbClr val="FF0000"/>
                      </a:solidFill>
                      <a:prstDash val="solid"/>
                      <a:round/>
                      <a:headEnd type="none" w="med" len="med"/>
                      <a:tailEnd type="none" w="med" len="med"/>
                    </a:lnR>
                    <a:lnT w="6350" cap="flat" cmpd="sng" algn="ctr">
                      <a:solidFill>
                        <a:srgbClr val="9BBB59"/>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r>
              <a:tr h="399874">
                <a:tc>
                  <a:txBody>
                    <a:bodyPr/>
                    <a:lstStyle/>
                    <a:p>
                      <a:pPr algn="l" fontAlgn="b"/>
                      <a:r>
                        <a:rPr lang="ja-JP" altLang="en-US" sz="1800" b="0" i="0" u="none" strike="noStrike" dirty="0">
                          <a:solidFill>
                            <a:srgbClr val="000000"/>
                          </a:solidFill>
                          <a:effectLst/>
                          <a:latin typeface="ＭＳ Ｐゴシック"/>
                        </a:rPr>
                        <a:t>その他の理由</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57150" cap="flat" cmpd="sng" algn="ctr">
                      <a:solidFill>
                        <a:srgbClr val="FF0000"/>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fontAlgn="b"/>
                      <a:r>
                        <a:rPr lang="en-US" altLang="ja-JP" sz="1800" b="0" i="0" u="none" strike="noStrike" dirty="0">
                          <a:solidFill>
                            <a:srgbClr val="000000"/>
                          </a:solidFill>
                          <a:effectLst/>
                          <a:latin typeface="ＭＳ Ｐゴシック"/>
                        </a:rPr>
                        <a:t>17.1</a:t>
                      </a:r>
                    </a:p>
                  </a:txBody>
                  <a:tcPr marL="12700" marR="12700" marT="1270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57150" cap="flat" cmpd="sng" algn="ctr">
                      <a:solidFill>
                        <a:srgbClr val="FF0000"/>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8877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PB230919.JPG"/>
          <p:cNvPicPr>
            <a:picLocks noChangeAspect="1"/>
          </p:cNvPicPr>
          <p:nvPr/>
        </p:nvPicPr>
        <p:blipFill rotWithShape="1">
          <a:blip r:embed="rId3">
            <a:alphaModFix amt="68000"/>
            <a:extLst>
              <a:ext uri="{28A0092B-C50C-407E-A947-70E740481C1C}">
                <a14:useLocalDpi xmlns:a14="http://schemas.microsoft.com/office/drawing/2010/main" val="0"/>
              </a:ext>
            </a:extLst>
          </a:blip>
          <a:srcRect l="12465" t="6759" r="-39" b="20302"/>
          <a:stretch/>
        </p:blipFill>
        <p:spPr>
          <a:xfrm>
            <a:off x="353902" y="1493593"/>
            <a:ext cx="3289174" cy="2054634"/>
          </a:xfrm>
          <a:prstGeom prst="rect">
            <a:avLst/>
          </a:prstGeom>
          <a:ln>
            <a:noFill/>
          </a:ln>
          <a:effectLst>
            <a:softEdge rad="112500"/>
          </a:effectLst>
        </p:spPr>
      </p:pic>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4">
              <a:extLst>
                <a:ext uri="{BEBA8EAE-BF5A-486C-A8C5-ECC9F3942E4B}">
                  <a14:imgProps xmlns:a14="http://schemas.microsoft.com/office/drawing/2010/main">
                    <a14:imgLayer r:embed="rId5">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6">
                <a:lum bright="70000" contrast="-70000"/>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830997"/>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ヒアリング</a:t>
              </a:r>
              <a:endParaRPr lang="en-US" altLang="ja-JP" sz="2400" b="1"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調査</a:t>
              </a:r>
              <a:endParaRPr kumimoji="1" lang="en-US" altLang="ja-JP" sz="24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30" name="正方形/長方形 29"/>
          <p:cNvSpPr/>
          <p:nvPr/>
        </p:nvSpPr>
        <p:spPr>
          <a:xfrm>
            <a:off x="-1" y="5754592"/>
            <a:ext cx="9209497" cy="1146502"/>
          </a:xfrm>
          <a:prstGeom prst="rect">
            <a:avLst/>
          </a:prstGeom>
          <a:solidFill>
            <a:srgbClr val="F4D8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rgbClr val="FF0000"/>
                </a:solidFill>
              </a:rPr>
              <a:t>きっかけや情報</a:t>
            </a:r>
            <a:r>
              <a:rPr lang="ja-JP" altLang="en-US" sz="2400" dirty="0" smtClean="0">
                <a:solidFill>
                  <a:schemeClr val="tx1"/>
                </a:solidFill>
              </a:rPr>
              <a:t>を提供でき</a:t>
            </a:r>
            <a:r>
              <a:rPr lang="ja-JP" altLang="en-US" sz="2800" dirty="0" smtClean="0">
                <a:solidFill>
                  <a:schemeClr val="tx1"/>
                </a:solidFill>
              </a:rPr>
              <a:t>、</a:t>
            </a:r>
            <a:endParaRPr lang="en-US" altLang="ja-JP" sz="2800" dirty="0" smtClean="0">
              <a:solidFill>
                <a:schemeClr val="tx1"/>
              </a:solidFill>
            </a:endParaRPr>
          </a:p>
          <a:p>
            <a:pPr algn="ctr"/>
            <a:r>
              <a:rPr lang="ja-JP" altLang="en-US" sz="2800" dirty="0" smtClean="0">
                <a:solidFill>
                  <a:srgbClr val="FF0000"/>
                </a:solidFill>
              </a:rPr>
              <a:t>地域活動</a:t>
            </a:r>
            <a:r>
              <a:rPr lang="ja-JP" altLang="en-US" sz="2400" dirty="0" smtClean="0">
                <a:solidFill>
                  <a:srgbClr val="000000"/>
                </a:solidFill>
              </a:rPr>
              <a:t>を気軽に始められる</a:t>
            </a:r>
            <a:r>
              <a:rPr lang="ja-JP" altLang="en-US" sz="3600" dirty="0" smtClean="0">
                <a:solidFill>
                  <a:srgbClr val="008000"/>
                </a:solidFill>
              </a:rPr>
              <a:t>環境</a:t>
            </a:r>
            <a:r>
              <a:rPr lang="ja-JP" altLang="en-US" sz="2400" dirty="0" smtClean="0">
                <a:solidFill>
                  <a:schemeClr val="tx1"/>
                </a:solidFill>
              </a:rPr>
              <a:t>が必要</a:t>
            </a:r>
            <a:endParaRPr lang="ja-JP" altLang="en-US" sz="2400" dirty="0">
              <a:solidFill>
                <a:schemeClr val="tx1"/>
              </a:solidFill>
            </a:endParaRPr>
          </a:p>
        </p:txBody>
      </p:sp>
      <p:sp>
        <p:nvSpPr>
          <p:cNvPr id="18" name="テキスト ボックス 17"/>
          <p:cNvSpPr txBox="1"/>
          <p:nvPr/>
        </p:nvSpPr>
        <p:spPr>
          <a:xfrm>
            <a:off x="1308101" y="-951722"/>
            <a:ext cx="6798092" cy="954107"/>
          </a:xfrm>
          <a:prstGeom prst="rect">
            <a:avLst/>
          </a:prstGeom>
          <a:noFill/>
        </p:spPr>
        <p:txBody>
          <a:bodyPr wrap="square" rtlCol="0">
            <a:spAutoFit/>
          </a:bodyPr>
          <a:lstStyle/>
          <a:p>
            <a:pPr algn="ctr"/>
            <a:r>
              <a:rPr lang="ja-JP" altLang="en-US" sz="2800" dirty="0" smtClean="0"/>
              <a:t>市民の</a:t>
            </a:r>
            <a:r>
              <a:rPr lang="ja-JP" altLang="en-US" sz="3600" dirty="0" smtClean="0">
                <a:solidFill>
                  <a:srgbClr val="FF0000"/>
                </a:solidFill>
              </a:rPr>
              <a:t>約</a:t>
            </a:r>
            <a:r>
              <a:rPr lang="en-US" altLang="ja-JP" sz="3600" dirty="0" smtClean="0">
                <a:solidFill>
                  <a:srgbClr val="FF0000"/>
                </a:solidFill>
              </a:rPr>
              <a:t>60</a:t>
            </a:r>
            <a:r>
              <a:rPr lang="ja-JP" altLang="en-US" sz="3600" dirty="0" smtClean="0">
                <a:solidFill>
                  <a:srgbClr val="FF0000"/>
                </a:solidFill>
              </a:rPr>
              <a:t>％</a:t>
            </a:r>
            <a:r>
              <a:rPr lang="ja-JP" altLang="en-US" sz="2800" dirty="0" smtClean="0">
                <a:solidFill>
                  <a:srgbClr val="000000"/>
                </a:solidFill>
              </a:rPr>
              <a:t>の人が</a:t>
            </a:r>
            <a:r>
              <a:rPr lang="ja-JP" altLang="en-US" sz="3600" dirty="0" smtClean="0">
                <a:solidFill>
                  <a:srgbClr val="FF0000"/>
                </a:solidFill>
              </a:rPr>
              <a:t>地域活動</a:t>
            </a:r>
            <a:r>
              <a:rPr lang="ja-JP" altLang="en-US" sz="2800" dirty="0" smtClean="0"/>
              <a:t>に</a:t>
            </a:r>
            <a:r>
              <a:rPr lang="ja-JP" altLang="en-US" sz="3600" dirty="0" smtClean="0">
                <a:solidFill>
                  <a:srgbClr val="FF0000"/>
                </a:solidFill>
              </a:rPr>
              <a:t>関心</a:t>
            </a:r>
            <a:endParaRPr lang="en-US" altLang="ja-JP" sz="3600" dirty="0" smtClean="0">
              <a:solidFill>
                <a:srgbClr val="FF0000"/>
              </a:solidFill>
            </a:endParaRPr>
          </a:p>
          <a:p>
            <a:pPr algn="r"/>
            <a:r>
              <a:rPr lang="ja-JP" altLang="en-US" sz="2000" dirty="0" smtClean="0"/>
              <a:t>（土浦市</a:t>
            </a:r>
            <a:r>
              <a:rPr lang="ja-JP" altLang="en-US" sz="2000" dirty="0"/>
              <a:t>マスタープラン</a:t>
            </a:r>
            <a:r>
              <a:rPr lang="ja-JP" altLang="en-US" sz="2000" dirty="0" smtClean="0"/>
              <a:t>より）</a:t>
            </a:r>
            <a:endParaRPr lang="en-US" altLang="ja-JP" sz="2000" dirty="0"/>
          </a:p>
        </p:txBody>
      </p:sp>
      <p:graphicFrame>
        <p:nvGraphicFramePr>
          <p:cNvPr id="22" name="表 21"/>
          <p:cNvGraphicFramePr>
            <a:graphicFrameLocks noGrp="1"/>
          </p:cNvGraphicFramePr>
          <p:nvPr>
            <p:extLst>
              <p:ext uri="{D42A27DB-BD31-4B8C-83A1-F6EECF244321}">
                <p14:modId xmlns:p14="http://schemas.microsoft.com/office/powerpoint/2010/main" val="3653227483"/>
              </p:ext>
            </p:extLst>
          </p:nvPr>
        </p:nvGraphicFramePr>
        <p:xfrm>
          <a:off x="353902" y="3503823"/>
          <a:ext cx="3289174" cy="1774397"/>
        </p:xfrm>
        <a:graphic>
          <a:graphicData uri="http://schemas.openxmlformats.org/drawingml/2006/table">
            <a:tbl>
              <a:tblPr firstRow="1" bandRow="1">
                <a:tableStyleId>{0E3FDE45-AF77-4B5C-9715-49D594BDF05E}</a:tableStyleId>
              </a:tblPr>
              <a:tblGrid>
                <a:gridCol w="1236671"/>
                <a:gridCol w="2052503"/>
              </a:tblGrid>
              <a:tr h="429999">
                <a:tc>
                  <a:txBody>
                    <a:bodyPr/>
                    <a:lstStyle/>
                    <a:p>
                      <a:r>
                        <a:rPr kumimoji="1" lang="ja-JP" altLang="en-US" dirty="0" smtClean="0"/>
                        <a:t>調査日時</a:t>
                      </a:r>
                      <a:endParaRPr kumimoji="1" lang="ja-JP" altLang="en-US" dirty="0"/>
                    </a:p>
                  </a:txBody>
                  <a:tcPr/>
                </a:tc>
                <a:tc>
                  <a:txBody>
                    <a:bodyPr/>
                    <a:lstStyle/>
                    <a:p>
                      <a:r>
                        <a:rPr kumimoji="1" lang="en-US" altLang="ja-JP" dirty="0" smtClean="0"/>
                        <a:t>2016</a:t>
                      </a:r>
                      <a:r>
                        <a:rPr kumimoji="1" lang="ja-JP" altLang="en-US" dirty="0" smtClean="0"/>
                        <a:t>年</a:t>
                      </a:r>
                      <a:r>
                        <a:rPr kumimoji="1" lang="en-US" altLang="ja-JP" dirty="0" smtClean="0"/>
                        <a:t>11</a:t>
                      </a:r>
                      <a:r>
                        <a:rPr kumimoji="1" lang="ja-JP" altLang="en-US" dirty="0" smtClean="0"/>
                        <a:t>月</a:t>
                      </a:r>
                      <a:r>
                        <a:rPr kumimoji="1" lang="en-US" altLang="ja-JP" dirty="0" smtClean="0"/>
                        <a:t>23</a:t>
                      </a:r>
                      <a:r>
                        <a:rPr kumimoji="1" lang="ja-JP" altLang="en-US" dirty="0" smtClean="0"/>
                        <a:t>日</a:t>
                      </a:r>
                      <a:endParaRPr kumimoji="1" lang="ja-JP" altLang="en-US" dirty="0"/>
                    </a:p>
                  </a:txBody>
                  <a:tcPr/>
                </a:tc>
              </a:tr>
              <a:tr h="429999">
                <a:tc>
                  <a:txBody>
                    <a:bodyPr/>
                    <a:lstStyle/>
                    <a:p>
                      <a:r>
                        <a:rPr kumimoji="1" lang="ja-JP" altLang="en-US" dirty="0" smtClean="0"/>
                        <a:t>　　　場所</a:t>
                      </a:r>
                      <a:endParaRPr kumimoji="1" lang="ja-JP" altLang="en-US" dirty="0"/>
                    </a:p>
                  </a:txBody>
                  <a:tcPr/>
                </a:tc>
                <a:tc>
                  <a:txBody>
                    <a:bodyPr/>
                    <a:lstStyle/>
                    <a:p>
                      <a:r>
                        <a:rPr kumimoji="1" lang="ja-JP" altLang="en-US" dirty="0" smtClean="0"/>
                        <a:t>霞ヶ浦総合公園</a:t>
                      </a:r>
                      <a:endParaRPr kumimoji="1" lang="ja-JP" altLang="en-US" dirty="0"/>
                    </a:p>
                  </a:txBody>
                  <a:tcPr/>
                </a:tc>
              </a:tr>
              <a:tr h="880307">
                <a:tc>
                  <a:txBody>
                    <a:bodyPr/>
                    <a:lstStyle/>
                    <a:p>
                      <a:r>
                        <a:rPr kumimoji="1" lang="ja-JP" altLang="en-US" dirty="0" smtClean="0"/>
                        <a:t>　　　対象</a:t>
                      </a:r>
                      <a:endParaRPr kumimoji="1" lang="ja-JP" altLang="en-US" dirty="0"/>
                    </a:p>
                  </a:txBody>
                  <a:tcPr/>
                </a:tc>
                <a:tc>
                  <a:txBody>
                    <a:bodyPr/>
                    <a:lstStyle/>
                    <a:p>
                      <a:r>
                        <a:rPr kumimoji="1" lang="ja-JP" altLang="en-US" dirty="0" smtClean="0"/>
                        <a:t>3</a:t>
                      </a:r>
                      <a:r>
                        <a:rPr kumimoji="1" lang="en-US" altLang="ja-JP" dirty="0" smtClean="0"/>
                        <a:t>0</a:t>
                      </a:r>
                      <a:r>
                        <a:rPr kumimoji="1" lang="ja-JP" altLang="en-US" dirty="0" smtClean="0"/>
                        <a:t>代女性</a:t>
                      </a:r>
                      <a:r>
                        <a:rPr kumimoji="1" lang="en-US" altLang="ja-JP" dirty="0" smtClean="0"/>
                        <a:t>3</a:t>
                      </a:r>
                      <a:r>
                        <a:rPr kumimoji="1" lang="ja-JP" altLang="en-US" dirty="0" smtClean="0"/>
                        <a:t>人</a:t>
                      </a:r>
                      <a:endParaRPr kumimoji="1" lang="en-US" altLang="ja-JP" dirty="0" smtClean="0"/>
                    </a:p>
                    <a:p>
                      <a:r>
                        <a:rPr kumimoji="1" lang="ja-JP" altLang="ja-JP" dirty="0" smtClean="0"/>
                        <a:t>4</a:t>
                      </a:r>
                      <a:r>
                        <a:rPr kumimoji="1" lang="en-US" altLang="ja-JP" dirty="0" smtClean="0"/>
                        <a:t>0</a:t>
                      </a:r>
                      <a:r>
                        <a:rPr kumimoji="1" lang="ja-JP" altLang="en-US" dirty="0" smtClean="0"/>
                        <a:t>代女性</a:t>
                      </a:r>
                      <a:r>
                        <a:rPr kumimoji="1" lang="en-US" altLang="ja-JP" dirty="0" smtClean="0"/>
                        <a:t>2</a:t>
                      </a:r>
                      <a:r>
                        <a:rPr kumimoji="1" lang="ja-JP" altLang="en-US" dirty="0" smtClean="0"/>
                        <a:t>人</a:t>
                      </a:r>
                      <a:endParaRPr kumimoji="1" lang="en-US" altLang="ja-JP" dirty="0" smtClean="0"/>
                    </a:p>
                    <a:p>
                      <a:r>
                        <a:rPr kumimoji="1" lang="ja-JP" altLang="ja-JP" dirty="0" smtClean="0"/>
                        <a:t>6</a:t>
                      </a:r>
                      <a:r>
                        <a:rPr kumimoji="1" lang="en-US" altLang="ja-JP" dirty="0" smtClean="0"/>
                        <a:t>0</a:t>
                      </a:r>
                      <a:r>
                        <a:rPr kumimoji="1" lang="ja-JP" altLang="en-US" dirty="0" smtClean="0"/>
                        <a:t>代男性</a:t>
                      </a:r>
                      <a:r>
                        <a:rPr kumimoji="1" lang="en-US" altLang="ja-JP" dirty="0" smtClean="0"/>
                        <a:t>1</a:t>
                      </a:r>
                      <a:r>
                        <a:rPr kumimoji="1" lang="ja-JP" altLang="en-US" dirty="0" smtClean="0"/>
                        <a:t>人</a:t>
                      </a:r>
                      <a:endParaRPr kumimoji="1" lang="ja-JP" altLang="en-US" dirty="0"/>
                    </a:p>
                  </a:txBody>
                  <a:tcPr/>
                </a:tc>
              </a:tr>
            </a:tbl>
          </a:graphicData>
        </a:graphic>
      </p:graphicFrame>
      <p:sp>
        <p:nvSpPr>
          <p:cNvPr id="20" name="テキスト ボックス 19"/>
          <p:cNvSpPr txBox="1"/>
          <p:nvPr/>
        </p:nvSpPr>
        <p:spPr>
          <a:xfrm>
            <a:off x="4052299" y="3207910"/>
            <a:ext cx="4685723" cy="2070310"/>
          </a:xfrm>
          <a:prstGeom prst="rect">
            <a:avLst/>
          </a:prstGeom>
          <a:noFill/>
          <a:ln w="76200" cmpd="sng">
            <a:solidFill>
              <a:schemeClr val="accent2">
                <a:lumMod val="40000"/>
                <a:lumOff val="60000"/>
              </a:schemeClr>
            </a:solidFill>
          </a:ln>
        </p:spPr>
        <p:txBody>
          <a:bodyPr wrap="square" rtlCol="0">
            <a:spAutoFit/>
          </a:bodyPr>
          <a:lstStyle/>
          <a:p>
            <a:pPr marL="342900" indent="-342900">
              <a:lnSpc>
                <a:spcPct val="120000"/>
              </a:lnSpc>
              <a:buFont typeface="Arial"/>
              <a:buChar char="•"/>
            </a:pPr>
            <a:r>
              <a:rPr lang="ja-JP" altLang="en-US" sz="2400" dirty="0" smtClean="0">
                <a:solidFill>
                  <a:srgbClr val="000000"/>
                </a:solidFill>
              </a:rPr>
              <a:t>地域活動に参加したい</a:t>
            </a:r>
            <a:r>
              <a:rPr lang="ja-JP" altLang="en-US" sz="2400" dirty="0" smtClean="0"/>
              <a:t>が</a:t>
            </a:r>
            <a:endParaRPr lang="en-US" altLang="ja-JP" sz="2400" dirty="0" smtClean="0"/>
          </a:p>
          <a:p>
            <a:pPr lvl="0">
              <a:lnSpc>
                <a:spcPct val="120000"/>
              </a:lnSpc>
            </a:pPr>
            <a:r>
              <a:rPr lang="ja-JP" altLang="ja-JP" sz="2400" dirty="0">
                <a:solidFill>
                  <a:srgbClr val="FF0000"/>
                </a:solidFill>
              </a:rPr>
              <a:t>　</a:t>
            </a:r>
            <a:r>
              <a:rPr lang="ja-JP" altLang="en-US" sz="2400" dirty="0" smtClean="0">
                <a:solidFill>
                  <a:srgbClr val="FF0000"/>
                </a:solidFill>
              </a:rPr>
              <a:t>　</a:t>
            </a:r>
            <a:r>
              <a:rPr lang="ja-JP" altLang="en-US" sz="2800" dirty="0" smtClean="0">
                <a:solidFill>
                  <a:srgbClr val="FF0000"/>
                </a:solidFill>
              </a:rPr>
              <a:t>きっかけ</a:t>
            </a:r>
            <a:r>
              <a:rPr lang="ja-JP" altLang="en-US" sz="2400" dirty="0" smtClean="0"/>
              <a:t>や</a:t>
            </a:r>
            <a:r>
              <a:rPr lang="ja-JP" altLang="en-US" sz="2800" dirty="0" smtClean="0">
                <a:solidFill>
                  <a:srgbClr val="FF0000"/>
                </a:solidFill>
              </a:rPr>
              <a:t>情報</a:t>
            </a:r>
            <a:r>
              <a:rPr lang="ja-JP" altLang="en-US" sz="2400" dirty="0" smtClean="0"/>
              <a:t>に恵まれない</a:t>
            </a:r>
            <a:endParaRPr lang="en-US" altLang="ja-JP" sz="2400" dirty="0" smtClean="0"/>
          </a:p>
          <a:p>
            <a:pPr marL="342900" lvl="0" indent="-342900">
              <a:lnSpc>
                <a:spcPct val="120000"/>
              </a:lnSpc>
              <a:buFont typeface="Arial"/>
              <a:buChar char="•"/>
            </a:pPr>
            <a:r>
              <a:rPr lang="ja-JP" altLang="en-US" sz="2400" dirty="0" smtClean="0">
                <a:solidFill>
                  <a:prstClr val="black"/>
                </a:solidFill>
              </a:rPr>
              <a:t>自分</a:t>
            </a:r>
            <a:r>
              <a:rPr lang="ja-JP" altLang="en-US" sz="2400" dirty="0">
                <a:solidFill>
                  <a:prstClr val="black"/>
                </a:solidFill>
              </a:rPr>
              <a:t>で活動を始めるには</a:t>
            </a:r>
            <a:endParaRPr lang="en-US" altLang="ja-JP" sz="2400" dirty="0">
              <a:solidFill>
                <a:prstClr val="black"/>
              </a:solidFill>
            </a:endParaRPr>
          </a:p>
          <a:p>
            <a:pPr lvl="0">
              <a:lnSpc>
                <a:spcPct val="120000"/>
              </a:lnSpc>
            </a:pPr>
            <a:r>
              <a:rPr lang="ja-JP" altLang="ja-JP" sz="2400" dirty="0">
                <a:solidFill>
                  <a:srgbClr val="FF0000"/>
                </a:solidFill>
              </a:rPr>
              <a:t>　</a:t>
            </a:r>
            <a:r>
              <a:rPr lang="ja-JP" altLang="en-US" sz="2400" dirty="0">
                <a:solidFill>
                  <a:srgbClr val="FF0000"/>
                </a:solidFill>
              </a:rPr>
              <a:t>　</a:t>
            </a:r>
            <a:r>
              <a:rPr lang="ja-JP" altLang="en-US" sz="3200" dirty="0">
                <a:solidFill>
                  <a:srgbClr val="FF0000"/>
                </a:solidFill>
              </a:rPr>
              <a:t>ハードルが</a:t>
            </a:r>
            <a:r>
              <a:rPr lang="ja-JP" altLang="en-US" sz="3200" dirty="0" smtClean="0">
                <a:solidFill>
                  <a:srgbClr val="FF0000"/>
                </a:solidFill>
              </a:rPr>
              <a:t>高い</a:t>
            </a:r>
            <a:endParaRPr lang="en-US" altLang="ja-JP" sz="3200" dirty="0">
              <a:solidFill>
                <a:srgbClr val="FF0000"/>
              </a:solidFill>
            </a:endParaRPr>
          </a:p>
        </p:txBody>
      </p:sp>
      <p:sp>
        <p:nvSpPr>
          <p:cNvPr id="23" name="テキスト ボックス 22"/>
          <p:cNvSpPr txBox="1"/>
          <p:nvPr/>
        </p:nvSpPr>
        <p:spPr>
          <a:xfrm>
            <a:off x="3802061" y="2057202"/>
            <a:ext cx="5211270" cy="523220"/>
          </a:xfrm>
          <a:prstGeom prst="rect">
            <a:avLst/>
          </a:prstGeom>
          <a:noFill/>
          <a:ln w="76200" cmpd="sng">
            <a:solidFill>
              <a:schemeClr val="accent5">
                <a:lumMod val="40000"/>
                <a:lumOff val="60000"/>
              </a:schemeClr>
            </a:solidFill>
          </a:ln>
        </p:spPr>
        <p:txBody>
          <a:bodyPr wrap="square" rtlCol="0">
            <a:spAutoFit/>
          </a:bodyPr>
          <a:lstStyle/>
          <a:p>
            <a:pPr algn="ctr">
              <a:lnSpc>
                <a:spcPct val="120000"/>
              </a:lnSpc>
            </a:pPr>
            <a:r>
              <a:rPr lang="ja-JP" altLang="en-US" sz="2400" dirty="0" smtClean="0"/>
              <a:t>地域活動への参加意志はあるかどうか</a:t>
            </a:r>
            <a:endParaRPr lang="en-US" altLang="ja-JP" sz="2400" dirty="0" smtClean="0"/>
          </a:p>
        </p:txBody>
      </p:sp>
      <p:sp>
        <p:nvSpPr>
          <p:cNvPr id="21" name="テキスト ボックス 20"/>
          <p:cNvSpPr txBox="1"/>
          <p:nvPr/>
        </p:nvSpPr>
        <p:spPr>
          <a:xfrm>
            <a:off x="5487028" y="1472426"/>
            <a:ext cx="1805302" cy="584776"/>
          </a:xfrm>
          <a:prstGeom prst="rect">
            <a:avLst/>
          </a:prstGeom>
          <a:noFill/>
        </p:spPr>
        <p:txBody>
          <a:bodyPr wrap="none" rtlCol="0">
            <a:spAutoFit/>
          </a:bodyPr>
          <a:lstStyle/>
          <a:p>
            <a:r>
              <a:rPr kumimoji="1" lang="en-US" altLang="ja-JP" sz="3200" dirty="0" smtClean="0">
                <a:solidFill>
                  <a:schemeClr val="accent1"/>
                </a:solidFill>
              </a:rPr>
              <a:t>Question.</a:t>
            </a:r>
            <a:endParaRPr kumimoji="1" lang="ja-JP" altLang="en-US" sz="3200" dirty="0">
              <a:solidFill>
                <a:schemeClr val="accent1"/>
              </a:solidFill>
            </a:endParaRPr>
          </a:p>
        </p:txBody>
      </p:sp>
      <p:sp>
        <p:nvSpPr>
          <p:cNvPr id="25" name="テキスト ボックス 24"/>
          <p:cNvSpPr txBox="1"/>
          <p:nvPr/>
        </p:nvSpPr>
        <p:spPr>
          <a:xfrm>
            <a:off x="5591981" y="2580422"/>
            <a:ext cx="1598314" cy="584776"/>
          </a:xfrm>
          <a:prstGeom prst="rect">
            <a:avLst/>
          </a:prstGeom>
          <a:noFill/>
        </p:spPr>
        <p:txBody>
          <a:bodyPr wrap="none" rtlCol="0">
            <a:spAutoFit/>
          </a:bodyPr>
          <a:lstStyle/>
          <a:p>
            <a:r>
              <a:rPr kumimoji="1" lang="ja-JP" altLang="en-US" sz="3200" dirty="0" smtClean="0">
                <a:solidFill>
                  <a:schemeClr val="accent2"/>
                </a:solidFill>
              </a:rPr>
              <a:t>Ａ</a:t>
            </a:r>
            <a:r>
              <a:rPr kumimoji="1" lang="en-US" altLang="ja-JP" sz="3200" dirty="0" err="1" smtClean="0">
                <a:solidFill>
                  <a:schemeClr val="accent2"/>
                </a:solidFill>
              </a:rPr>
              <a:t>nswer</a:t>
            </a:r>
            <a:r>
              <a:rPr kumimoji="1" lang="en-US" altLang="ja-JP" sz="3200" dirty="0" smtClean="0">
                <a:solidFill>
                  <a:schemeClr val="accent2"/>
                </a:solidFill>
              </a:rPr>
              <a:t>.</a:t>
            </a:r>
            <a:endParaRPr kumimoji="1" lang="ja-JP" altLang="en-US" sz="3200" dirty="0">
              <a:solidFill>
                <a:schemeClr val="accent2"/>
              </a:solidFill>
            </a:endParaRPr>
          </a:p>
        </p:txBody>
      </p:sp>
      <p:pic>
        <p:nvPicPr>
          <p:cNvPr id="26" name="図 25"/>
          <p:cNvPicPr>
            <a:picLocks noChangeAspect="1"/>
          </p:cNvPicPr>
          <p:nvPr/>
        </p:nvPicPr>
        <p:blipFill>
          <a:blip r:embed="rId9"/>
          <a:stretch>
            <a:fillRect/>
          </a:stretch>
        </p:blipFill>
        <p:spPr>
          <a:xfrm>
            <a:off x="572486" y="5417132"/>
            <a:ext cx="733758" cy="1365056"/>
          </a:xfrm>
          <a:prstGeom prst="rect">
            <a:avLst/>
          </a:prstGeom>
        </p:spPr>
      </p:pic>
      <p:pic>
        <p:nvPicPr>
          <p:cNvPr id="27" name="図 26"/>
          <p:cNvPicPr>
            <a:picLocks noChangeAspect="1"/>
          </p:cNvPicPr>
          <p:nvPr/>
        </p:nvPicPr>
        <p:blipFill>
          <a:blip r:embed="rId10"/>
          <a:stretch>
            <a:fillRect/>
          </a:stretch>
        </p:blipFill>
        <p:spPr>
          <a:xfrm>
            <a:off x="7615559" y="5541458"/>
            <a:ext cx="1434781" cy="1143341"/>
          </a:xfrm>
          <a:prstGeom prst="rect">
            <a:avLst/>
          </a:prstGeom>
        </p:spPr>
      </p:pic>
    </p:spTree>
    <p:extLst>
      <p:ext uri="{BB962C8B-B14F-4D97-AF65-F5344CB8AC3E}">
        <p14:creationId xmlns:p14="http://schemas.microsoft.com/office/powerpoint/2010/main" val="35934509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2">
              <a:extLst>
                <a:ext uri="{BEBA8EAE-BF5A-486C-A8C5-ECC9F3942E4B}">
                  <a14:imgProps xmlns:a14="http://schemas.microsoft.com/office/drawing/2010/main">
                    <a14:imgLayer r:embed="rId3">
                      <a14:imgEffect>
                        <a14:backgroundRemoval t="47840" b="94136" l="25919" r="100000"/>
                      </a14:imgEffect>
                    </a14:imgLayer>
                  </a14:imgProps>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4">
                <a:lum bright="70000" contrast="-70000"/>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16" name="正方形/長方形 15"/>
          <p:cNvSpPr/>
          <p:nvPr/>
        </p:nvSpPr>
        <p:spPr>
          <a:xfrm>
            <a:off x="4717127" y="-727402"/>
            <a:ext cx="4572000" cy="646331"/>
          </a:xfrm>
          <a:prstGeom prst="rect">
            <a:avLst/>
          </a:prstGeom>
        </p:spPr>
        <p:txBody>
          <a:bodyPr>
            <a:spAutoFit/>
          </a:bodyPr>
          <a:lstStyle/>
          <a:p>
            <a:r>
              <a:rPr lang="ja-JP" altLang="en-US" u="sng" dirty="0"/>
              <a:t>地域</a:t>
            </a:r>
            <a:r>
              <a:rPr lang="en-US" altLang="ja-JP" u="sng" dirty="0"/>
              <a:t>SNS</a:t>
            </a:r>
            <a:r>
              <a:rPr lang="ja-JP" altLang="en-US" u="sng" dirty="0"/>
              <a:t>の活用による地域活動活性化に関する研究</a:t>
            </a:r>
            <a:r>
              <a:rPr lang="ja-JP" altLang="en-US" dirty="0"/>
              <a:t>（吉田・浅野ら）</a:t>
            </a:r>
            <a:endParaRPr lang="en-US" altLang="ja-JP" dirty="0"/>
          </a:p>
        </p:txBody>
      </p:sp>
      <p:graphicFrame>
        <p:nvGraphicFramePr>
          <p:cNvPr id="21" name="コンテンツ プレースホルダー 3"/>
          <p:cNvGraphicFramePr>
            <a:graphicFrameLocks/>
          </p:cNvGraphicFramePr>
          <p:nvPr>
            <p:extLst>
              <p:ext uri="{D42A27DB-BD31-4B8C-83A1-F6EECF244321}">
                <p14:modId xmlns:p14="http://schemas.microsoft.com/office/powerpoint/2010/main" val="1651900457"/>
              </p:ext>
            </p:extLst>
          </p:nvPr>
        </p:nvGraphicFramePr>
        <p:xfrm>
          <a:off x="481577" y="1087471"/>
          <a:ext cx="8281969" cy="4879099"/>
        </p:xfrm>
        <a:graphic>
          <a:graphicData uri="http://schemas.openxmlformats.org/drawingml/2006/chart">
            <c:chart xmlns:c="http://schemas.openxmlformats.org/drawingml/2006/chart" xmlns:r="http://schemas.openxmlformats.org/officeDocument/2006/relationships" r:id="rId7"/>
          </a:graphicData>
        </a:graphic>
      </p:graphicFrame>
      <p:sp>
        <p:nvSpPr>
          <p:cNvPr id="24" name="正方形/長方形 23"/>
          <p:cNvSpPr/>
          <p:nvPr/>
        </p:nvSpPr>
        <p:spPr>
          <a:xfrm>
            <a:off x="-1" y="6126084"/>
            <a:ext cx="9209497" cy="775010"/>
          </a:xfrm>
          <a:prstGeom prst="rect">
            <a:avLst/>
          </a:prstGeom>
          <a:solidFill>
            <a:srgbClr val="F4D8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chemeClr val="tx1"/>
                </a:solidFill>
              </a:rPr>
              <a:t>地域コミュニティが良好だと感じている人は</a:t>
            </a:r>
            <a:r>
              <a:rPr lang="en-US" altLang="ja-JP" sz="2400" dirty="0" smtClean="0">
                <a:solidFill>
                  <a:srgbClr val="FF0000"/>
                </a:solidFill>
              </a:rPr>
              <a:t>3</a:t>
            </a:r>
            <a:r>
              <a:rPr lang="ja-JP" altLang="en-US" sz="2400" dirty="0" smtClean="0">
                <a:solidFill>
                  <a:srgbClr val="FF0000"/>
                </a:solidFill>
              </a:rPr>
              <a:t>割</a:t>
            </a:r>
            <a:r>
              <a:rPr lang="ja-JP" altLang="en-US" sz="2400" dirty="0" smtClean="0">
                <a:solidFill>
                  <a:schemeClr val="tx1"/>
                </a:solidFill>
              </a:rPr>
              <a:t>しかいない・・</a:t>
            </a:r>
            <a:endParaRPr lang="ja-JP" altLang="en-US" sz="2400" dirty="0">
              <a:solidFill>
                <a:schemeClr val="tx1"/>
              </a:solidFill>
            </a:endParaRPr>
          </a:p>
        </p:txBody>
      </p:sp>
    </p:spTree>
    <p:extLst>
      <p:ext uri="{BB962C8B-B14F-4D97-AF65-F5344CB8AC3E}">
        <p14:creationId xmlns:p14="http://schemas.microsoft.com/office/powerpoint/2010/main" val="516405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アート.thmx</Template>
  <TotalTime>3644</TotalTime>
  <Words>2917</Words>
  <Application>Microsoft Macintosh PowerPoint</Application>
  <PresentationFormat>画面に合わせる (4:3)</PresentationFormat>
  <Paragraphs>889</Paragraphs>
  <Slides>56</Slides>
  <Notes>10</Notes>
  <HiddenSlides>17</HiddenSlides>
  <MMClips>0</MMClips>
  <ScaleCrop>false</ScaleCrop>
  <HeadingPairs>
    <vt:vector size="4" baseType="variant">
      <vt:variant>
        <vt:lpstr>テーマ</vt:lpstr>
      </vt:variant>
      <vt:variant>
        <vt:i4>1</vt:i4>
      </vt:variant>
      <vt:variant>
        <vt:lpstr>スライド タイトル</vt:lpstr>
      </vt:variant>
      <vt:variant>
        <vt:i4>56</vt:i4>
      </vt:variant>
    </vt:vector>
  </HeadingPairs>
  <TitlesOfParts>
    <vt:vector size="57" baseType="lpstr">
      <vt:lpstr>ホワイト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高校生まちづくりコンペ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サポートセンター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参考文献</vt:lpstr>
      <vt:lpstr>PowerPoint プレゼンテーション</vt:lpstr>
      <vt:lpstr>予備すら</vt:lpstr>
      <vt:lpstr>交通ネットワーク</vt:lpstr>
      <vt:lpstr>PowerPoint プレゼンテーション</vt:lpstr>
      <vt:lpstr>PowerPoint プレゼンテーション</vt:lpstr>
      <vt:lpstr>PowerPoint プレゼンテーション</vt:lpstr>
      <vt:lpstr>市内NPO法人の活動に参加</vt:lpstr>
      <vt:lpstr>PowerPoint プレゼンテーション</vt:lpstr>
      <vt:lpstr>足を運んでもらう工夫</vt:lpstr>
      <vt:lpstr>PowerPoint プレゼンテーション</vt:lpstr>
      <vt:lpstr>PowerPoint プレゼンテーション</vt:lpstr>
      <vt:lpstr>PowerPoint プレゼンテーション</vt:lpstr>
      <vt:lpstr>PowerPoint プレゼンテーション</vt:lpstr>
      <vt:lpstr>モール505の利用</vt:lpstr>
      <vt:lpstr>市側？</vt:lpstr>
      <vt:lpstr>PowerPoint プレゼンテーション</vt:lpstr>
      <vt:lpstr>PowerPoint プレゼンテーション</vt:lpstr>
      <vt:lpstr>市と市民の協働サイクル</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つちうら恋物語</dc:title>
  <dc:creator>melu</dc:creator>
  <cp:lastModifiedBy>melu</cp:lastModifiedBy>
  <cp:revision>220</cp:revision>
  <dcterms:created xsi:type="dcterms:W3CDTF">2017-01-21T07:26:55Z</dcterms:created>
  <dcterms:modified xsi:type="dcterms:W3CDTF">2017-01-27T02:59:36Z</dcterms:modified>
</cp:coreProperties>
</file>