
<file path=[Content_Types].xml><?xml version="1.0" encoding="utf-8"?>
<Types xmlns="http://schemas.openxmlformats.org/package/2006/content-types">
  <Default Extension="xml" ContentType="application/xml"/>
  <Default Extension="JPG" ContentType="image/jpeg"/>
  <Default Extension="tiff" ContentType="image/tiff"/>
  <Default Extension="emf" ContentType="image/x-emf"/>
  <Default Extension="jpeg" ContentType="image/jpeg"/>
  <Default Extension="rels" ContentType="application/vnd.openxmlformats-package.relationships+xml"/>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notesSlides/notesSlide1.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comments/comment1.xml" ContentType="application/vnd.openxmlformats-officedocument.presentationml.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5.xml" ContentType="application/vnd.openxmlformats-officedocument.drawingml.chart+xml"/>
  <Override PartName="/ppt/notesSlides/notesSlide5.xml" ContentType="application/vnd.openxmlformats-officedocument.presentationml.notesSlide+xml"/>
  <Override PartName="/ppt/charts/chart6.xml" ContentType="application/vnd.openxmlformats-officedocument.drawingml.chart+xml"/>
  <Override PartName="/ppt/notesSlides/notesSlide6.xml" ContentType="application/vnd.openxmlformats-officedocument.presentationml.notesSlide+xml"/>
  <Override PartName="/ppt/charts/chart7.xml" ContentType="application/vnd.openxmlformats-officedocument.drawingml.chart+xml"/>
  <Override PartName="/ppt/charts/chart8.xml" ContentType="application/vnd.openxmlformats-officedocument.drawingml.chart+xml"/>
  <Override PartName="/ppt/drawings/drawing1.xml" ContentType="application/vnd.openxmlformats-officedocument.drawingml.chartshapes+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63" r:id="rId1"/>
    <p:sldMasterId id="2147483987" r:id="rId2"/>
  </p:sldMasterIdLst>
  <p:notesMasterIdLst>
    <p:notesMasterId r:id="rId72"/>
  </p:notesMasterIdLst>
  <p:handoutMasterIdLst>
    <p:handoutMasterId r:id="rId73"/>
  </p:handoutMasterIdLst>
  <p:sldIdLst>
    <p:sldId id="382" r:id="rId3"/>
    <p:sldId id="711" r:id="rId4"/>
    <p:sldId id="632" r:id="rId5"/>
    <p:sldId id="633" r:id="rId6"/>
    <p:sldId id="634" r:id="rId7"/>
    <p:sldId id="696" r:id="rId8"/>
    <p:sldId id="636" r:id="rId9"/>
    <p:sldId id="679" r:id="rId10"/>
    <p:sldId id="692" r:id="rId11"/>
    <p:sldId id="677" r:id="rId12"/>
    <p:sldId id="712" r:id="rId13"/>
    <p:sldId id="656" r:id="rId14"/>
    <p:sldId id="691" r:id="rId15"/>
    <p:sldId id="660" r:id="rId16"/>
    <p:sldId id="720" r:id="rId17"/>
    <p:sldId id="693" r:id="rId18"/>
    <p:sldId id="726" r:id="rId19"/>
    <p:sldId id="721" r:id="rId20"/>
    <p:sldId id="665" r:id="rId21"/>
    <p:sldId id="666" r:id="rId22"/>
    <p:sldId id="690" r:id="rId23"/>
    <p:sldId id="668" r:id="rId24"/>
    <p:sldId id="713" r:id="rId25"/>
    <p:sldId id="689" r:id="rId26"/>
    <p:sldId id="672" r:id="rId27"/>
    <p:sldId id="694" r:id="rId28"/>
    <p:sldId id="714" r:id="rId29"/>
    <p:sldId id="715" r:id="rId30"/>
    <p:sldId id="716" r:id="rId31"/>
    <p:sldId id="717" r:id="rId32"/>
    <p:sldId id="688" r:id="rId33"/>
    <p:sldId id="582" r:id="rId34"/>
    <p:sldId id="583" r:id="rId35"/>
    <p:sldId id="585" r:id="rId36"/>
    <p:sldId id="687" r:id="rId37"/>
    <p:sldId id="587" r:id="rId38"/>
    <p:sldId id="697" r:id="rId39"/>
    <p:sldId id="698" r:id="rId40"/>
    <p:sldId id="629" r:id="rId41"/>
    <p:sldId id="710" r:id="rId42"/>
    <p:sldId id="708" r:id="rId43"/>
    <p:sldId id="709" r:id="rId44"/>
    <p:sldId id="699" r:id="rId45"/>
    <p:sldId id="722" r:id="rId46"/>
    <p:sldId id="682" r:id="rId47"/>
    <p:sldId id="718" r:id="rId48"/>
    <p:sldId id="723" r:id="rId49"/>
    <p:sldId id="724" r:id="rId50"/>
    <p:sldId id="702" r:id="rId51"/>
    <p:sldId id="703" r:id="rId52"/>
    <p:sldId id="704" r:id="rId53"/>
    <p:sldId id="719" r:id="rId54"/>
    <p:sldId id="680" r:id="rId55"/>
    <p:sldId id="681" r:id="rId56"/>
    <p:sldId id="695" r:id="rId57"/>
    <p:sldId id="725" r:id="rId58"/>
    <p:sldId id="490" r:id="rId59"/>
    <p:sldId id="626" r:id="rId60"/>
    <p:sldId id="491" r:id="rId61"/>
    <p:sldId id="485" r:id="rId62"/>
    <p:sldId id="486" r:id="rId63"/>
    <p:sldId id="531" r:id="rId64"/>
    <p:sldId id="532" r:id="rId65"/>
    <p:sldId id="542" r:id="rId66"/>
    <p:sldId id="572" r:id="rId67"/>
    <p:sldId id="489" r:id="rId68"/>
    <p:sldId id="659" r:id="rId69"/>
    <p:sldId id="649" r:id="rId70"/>
    <p:sldId id="706" r:id="rId71"/>
  </p:sldIdLst>
  <p:sldSz cx="9144000" cy="6858000" type="screen4x3"/>
  <p:notesSz cx="9144000" cy="6858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elu" initials="" lastIdx="11" clrIdx="0"/>
  <p:cmAuthor id="1" name="Microsoft Office ユーザー" initial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prnPr hidden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63AD44"/>
    <a:srgbClr val="1F497D"/>
    <a:srgbClr val="558ED5"/>
    <a:srgbClr val="9BBB59"/>
    <a:srgbClr val="4F6228"/>
    <a:srgbClr val="F2D4ED"/>
    <a:srgbClr val="FDFFB2"/>
    <a:srgbClr val="FF99CC"/>
    <a:srgbClr val="8A8A8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775DCB02-9BB8-47FD-8907-85C794F793BA}" styleName="テーマ 1 - アクセント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D5ABB26-0587-4C30-8999-92F81FD0307C}" styleName="スタイル/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508" autoAdjust="0"/>
    <p:restoredTop sz="92341" autoAdjust="0"/>
  </p:normalViewPr>
  <p:slideViewPr>
    <p:cSldViewPr snapToObjects="1">
      <p:cViewPr varScale="1">
        <p:scale>
          <a:sx n="140" d="100"/>
          <a:sy n="140" d="100"/>
        </p:scale>
        <p:origin x="-120" y="-14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36" d="100"/>
          <a:sy n="36" d="100"/>
        </p:scale>
        <p:origin x="2256" y="5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63" Type="http://schemas.openxmlformats.org/officeDocument/2006/relationships/slide" Target="slides/slide61.xml"/><Relationship Id="rId64" Type="http://schemas.openxmlformats.org/officeDocument/2006/relationships/slide" Target="slides/slide62.xml"/><Relationship Id="rId65" Type="http://schemas.openxmlformats.org/officeDocument/2006/relationships/slide" Target="slides/slide63.xml"/><Relationship Id="rId66" Type="http://schemas.openxmlformats.org/officeDocument/2006/relationships/slide" Target="slides/slide64.xml"/><Relationship Id="rId67" Type="http://schemas.openxmlformats.org/officeDocument/2006/relationships/slide" Target="slides/slide65.xml"/><Relationship Id="rId68" Type="http://schemas.openxmlformats.org/officeDocument/2006/relationships/slide" Target="slides/slide66.xml"/><Relationship Id="rId69" Type="http://schemas.openxmlformats.org/officeDocument/2006/relationships/slide" Target="slides/slide67.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slide" Target="slides/slide55.xml"/><Relationship Id="rId58" Type="http://schemas.openxmlformats.org/officeDocument/2006/relationships/slide" Target="slides/slide56.xml"/><Relationship Id="rId59" Type="http://schemas.openxmlformats.org/officeDocument/2006/relationships/slide" Target="slides/slide5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70" Type="http://schemas.openxmlformats.org/officeDocument/2006/relationships/slide" Target="slides/slide68.xml"/><Relationship Id="rId71" Type="http://schemas.openxmlformats.org/officeDocument/2006/relationships/slide" Target="slides/slide69.xml"/><Relationship Id="rId72" Type="http://schemas.openxmlformats.org/officeDocument/2006/relationships/notesMaster" Target="notesMasters/notesMaster1.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73" Type="http://schemas.openxmlformats.org/officeDocument/2006/relationships/handoutMaster" Target="handoutMasters/handoutMaster1.xml"/><Relationship Id="rId74" Type="http://schemas.openxmlformats.org/officeDocument/2006/relationships/printerSettings" Target="printerSettings/printerSettings1.bin"/><Relationship Id="rId75" Type="http://schemas.openxmlformats.org/officeDocument/2006/relationships/commentAuthors" Target="commentAuthors.xml"/><Relationship Id="rId76" Type="http://schemas.openxmlformats.org/officeDocument/2006/relationships/presProps" Target="presProps.xml"/><Relationship Id="rId77" Type="http://schemas.openxmlformats.org/officeDocument/2006/relationships/viewProps" Target="viewProps.xml"/><Relationship Id="rId78" Type="http://schemas.openxmlformats.org/officeDocument/2006/relationships/theme" Target="theme/theme1.xml"/><Relationship Id="rId79" Type="http://schemas.openxmlformats.org/officeDocument/2006/relationships/tableStyles" Target="tableStyles.xml"/><Relationship Id="rId60" Type="http://schemas.openxmlformats.org/officeDocument/2006/relationships/slide" Target="slides/slide58.xml"/><Relationship Id="rId61" Type="http://schemas.openxmlformats.org/officeDocument/2006/relationships/slide" Target="slides/slide59.xml"/><Relationship Id="rId62" Type="http://schemas.openxmlformats.org/officeDocument/2006/relationships/slide" Target="slides/slide60.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s>
</file>

<file path=ppt/charts/_rels/chart1.xml.rels><?xml version="1.0" encoding="UTF-8" standalone="yes"?>
<Relationships xmlns="http://schemas.openxmlformats.org/package/2006/relationships"><Relationship Id="rId1" Type="http://schemas.openxmlformats.org/officeDocument/2006/relationships/oleObject" Target="&#12502;&#12483;&#12463;1"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12502;&#12483;&#12463;1"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236;&#233;&#251;&#207;&#249;&#9552;&#239;M&#251;&#254;:&#12510;&#12473;&#12479;&#12540;&#12503;&#12521;&#12531;&#31574;&#23450;&#23455;&#32722;2016:&#22303;&#28006;exel&#12487;&#12540;&#12479;.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236;&#233;&#251;&#207;&#249;&#9552;&#239;M&#251;&#254;:&#12510;&#12473;&#12479;&#12540;&#12503;&#12521;&#12531;&#31574;&#23450;&#23455;&#32722;2016:&#22303;&#28006;exel&#12487;&#12540;&#12479;.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home:shakoug:s1411234:Downloads:1475731089_doc_8_1-2.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ANNA%20USB:&#21830;&#26989;&#12288;&#12487;&#12540;&#12479;.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12502;&#12483;&#12463;1"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ANNA%20USB:&#12467;&#12540;&#12507;&#12540;&#12488;&#20998;&#26512;1.xlsx" TargetMode="External"/><Relationship Id="rId2"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18"/>
    </mc:Choice>
    <mc:Fallback>
      <c:style val="18"/>
    </mc:Fallback>
  </mc:AlternateContent>
  <c:chart>
    <c:title>
      <c:layout/>
      <c:overlay val="0"/>
    </c:title>
    <c:autoTitleDeleted val="0"/>
    <c:plotArea>
      <c:layout/>
      <c:pieChart>
        <c:varyColors val="1"/>
        <c:ser>
          <c:idx val="0"/>
          <c:order val="0"/>
          <c:tx>
            <c:strRef>
              <c:f>Sheet1!$A$9</c:f>
              <c:strCache>
                <c:ptCount val="1"/>
                <c:pt idx="0">
                  <c:v>H２７つくば</c:v>
                </c:pt>
              </c:strCache>
            </c:strRef>
          </c:tx>
          <c:dPt>
            <c:idx val="0"/>
            <c:bubble3D val="0"/>
            <c:spPr>
              <a:solidFill>
                <a:srgbClr val="C0504D"/>
              </a:solidFill>
              <a:ln w="76200" cmpd="sng">
                <a:solidFill>
                  <a:srgbClr val="800000"/>
                </a:solidFill>
              </a:ln>
            </c:spPr>
          </c:dPt>
          <c:dPt>
            <c:idx val="1"/>
            <c:bubble3D val="0"/>
            <c:spPr>
              <a:solidFill>
                <a:schemeClr val="accent1"/>
              </a:solidFill>
            </c:spPr>
          </c:dPt>
          <c:dLbls>
            <c:spPr>
              <a:noFill/>
              <a:ln>
                <a:noFill/>
              </a:ln>
              <a:effectLst/>
            </c:spPr>
            <c:showLegendKey val="0"/>
            <c:showVal val="0"/>
            <c:showCatName val="0"/>
            <c:showSerName val="0"/>
            <c:showPercent val="1"/>
            <c:showBubbleSize val="0"/>
            <c:showLeaderLines val="1"/>
            <c:extLst>
              <c:ext xmlns:c15="http://schemas.microsoft.com/office/drawing/2012/chart" uri="{CE6537A1-D6FC-4f65-9D91-7224C49458BB}">
                <c15:layout/>
              </c:ext>
            </c:extLst>
          </c:dLbls>
          <c:cat>
            <c:strRef>
              <c:f>Sheet1!$B$8:$E$8</c:f>
              <c:strCache>
                <c:ptCount val="4"/>
                <c:pt idx="0">
                  <c:v>愛着がある</c:v>
                </c:pt>
                <c:pt idx="1">
                  <c:v>愛着がない</c:v>
                </c:pt>
                <c:pt idx="2">
                  <c:v>わからない</c:v>
                </c:pt>
                <c:pt idx="3">
                  <c:v>無回答</c:v>
                </c:pt>
              </c:strCache>
            </c:strRef>
          </c:cat>
          <c:val>
            <c:numRef>
              <c:f>Sheet1!$B$9:$E$9</c:f>
              <c:numCache>
                <c:formatCode>General</c:formatCode>
                <c:ptCount val="4"/>
                <c:pt idx="0">
                  <c:v>80.0</c:v>
                </c:pt>
                <c:pt idx="1">
                  <c:v>7.3</c:v>
                </c:pt>
                <c:pt idx="2">
                  <c:v>10.8</c:v>
                </c:pt>
                <c:pt idx="3">
                  <c:v>1.9</c:v>
                </c:pt>
              </c:numCache>
            </c:numRef>
          </c:val>
        </c:ser>
        <c:dLbls>
          <c:showLegendKey val="0"/>
          <c:showVal val="0"/>
          <c:showCatName val="0"/>
          <c:showSerName val="0"/>
          <c:showPercent val="1"/>
          <c:showBubbleSize val="0"/>
          <c:showLeaderLines val="1"/>
        </c:dLbls>
        <c:firstSliceAng val="0"/>
      </c:pieChart>
    </c:plotArea>
    <c:legend>
      <c:legendPos val="r"/>
      <c:layout>
        <c:manualLayout>
          <c:xMode val="edge"/>
          <c:yMode val="edge"/>
          <c:x val="0.474760863210733"/>
          <c:y val="0.174011551988836"/>
          <c:w val="0.525239136789267"/>
          <c:h val="0.759749566683564"/>
        </c:manualLayout>
      </c:layout>
      <c:overlay val="0"/>
    </c:legend>
    <c:plotVisOnly val="1"/>
    <c:dispBlanksAs val="gap"/>
    <c:showDLblsOverMax val="0"/>
  </c:chart>
  <c:txPr>
    <a:bodyPr/>
    <a:lstStyle/>
    <a:p>
      <a:pPr>
        <a:defRPr sz="2000"/>
      </a:pPr>
      <a:endParaRPr lang="ja-JP"/>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18"/>
    </mc:Choice>
    <mc:Fallback>
      <c:style val="18"/>
    </mc:Fallback>
  </mc:AlternateContent>
  <c:chart>
    <c:title>
      <c:layout>
        <c:manualLayout>
          <c:xMode val="edge"/>
          <c:yMode val="edge"/>
          <c:x val="0.512773292234364"/>
          <c:y val="0.0"/>
        </c:manualLayout>
      </c:layout>
      <c:overlay val="0"/>
    </c:title>
    <c:autoTitleDeleted val="0"/>
    <c:plotArea>
      <c:layout/>
      <c:pieChart>
        <c:varyColors val="1"/>
        <c:ser>
          <c:idx val="0"/>
          <c:order val="0"/>
          <c:tx>
            <c:strRef>
              <c:f>Sheet1!$A$7</c:f>
              <c:strCache>
                <c:ptCount val="1"/>
                <c:pt idx="0">
                  <c:v>H２７土浦</c:v>
                </c:pt>
              </c:strCache>
            </c:strRef>
          </c:tx>
          <c:dPt>
            <c:idx val="0"/>
            <c:bubble3D val="0"/>
            <c:spPr>
              <a:solidFill>
                <a:schemeClr val="accent2"/>
              </a:solidFill>
              <a:ln w="76200" cmpd="sng">
                <a:solidFill>
                  <a:srgbClr val="800000"/>
                </a:solidFill>
              </a:ln>
            </c:spPr>
          </c:dPt>
          <c:dPt>
            <c:idx val="1"/>
            <c:bubble3D val="0"/>
            <c:spPr>
              <a:solidFill>
                <a:schemeClr val="accent1"/>
              </a:solidFill>
            </c:spPr>
          </c:dPt>
          <c:dLbls>
            <c:spPr>
              <a:noFill/>
              <a:ln>
                <a:noFill/>
              </a:ln>
              <a:effectLst/>
            </c:spPr>
            <c:showLegendKey val="0"/>
            <c:showVal val="0"/>
            <c:showCatName val="0"/>
            <c:showSerName val="0"/>
            <c:showPercent val="1"/>
            <c:showBubbleSize val="0"/>
            <c:showLeaderLines val="1"/>
            <c:extLst>
              <c:ext xmlns:c15="http://schemas.microsoft.com/office/drawing/2012/chart" uri="{CE6537A1-D6FC-4f65-9D91-7224C49458BB}">
                <c15:layout/>
              </c:ext>
            </c:extLst>
          </c:dLbls>
          <c:cat>
            <c:strRef>
              <c:f>Sheet1!$B$6:$E$6</c:f>
              <c:strCache>
                <c:ptCount val="4"/>
                <c:pt idx="0">
                  <c:v>愛着がある</c:v>
                </c:pt>
                <c:pt idx="1">
                  <c:v>愛着がない</c:v>
                </c:pt>
                <c:pt idx="2">
                  <c:v>わからない</c:v>
                </c:pt>
                <c:pt idx="3">
                  <c:v>無回答</c:v>
                </c:pt>
              </c:strCache>
            </c:strRef>
          </c:cat>
          <c:val>
            <c:numRef>
              <c:f>Sheet1!$B$7:$E$7</c:f>
              <c:numCache>
                <c:formatCode>General</c:formatCode>
                <c:ptCount val="4"/>
                <c:pt idx="0">
                  <c:v>64.2</c:v>
                </c:pt>
                <c:pt idx="1">
                  <c:v>29.7</c:v>
                </c:pt>
                <c:pt idx="2">
                  <c:v>5.2</c:v>
                </c:pt>
                <c:pt idx="3">
                  <c:v>0.9</c:v>
                </c:pt>
              </c:numCache>
            </c:numRef>
          </c:val>
        </c:ser>
        <c:dLbls>
          <c:showLegendKey val="0"/>
          <c:showVal val="0"/>
          <c:showCatName val="0"/>
          <c:showSerName val="0"/>
          <c:showPercent val="1"/>
          <c:showBubbleSize val="0"/>
          <c:showLeaderLines val="1"/>
        </c:dLbls>
        <c:firstSliceAng val="0"/>
      </c:pieChart>
    </c:plotArea>
    <c:plotVisOnly val="1"/>
    <c:dispBlanksAs val="gap"/>
    <c:showDLblsOverMax val="0"/>
  </c:chart>
  <c:txPr>
    <a:bodyPr/>
    <a:lstStyle/>
    <a:p>
      <a:pPr>
        <a:defRPr sz="2000"/>
      </a:pPr>
      <a:endParaRPr lang="ja-JP"/>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manualLayout>
          <c:layoutTarget val="inner"/>
          <c:xMode val="edge"/>
          <c:yMode val="edge"/>
          <c:x val="0.131291073811675"/>
          <c:y val="0.0605983238329644"/>
          <c:w val="0.806814480380749"/>
          <c:h val="0.744551839919021"/>
        </c:manualLayout>
      </c:layout>
      <c:barChart>
        <c:barDir val="col"/>
        <c:grouping val="stacked"/>
        <c:varyColors val="0"/>
        <c:ser>
          <c:idx val="0"/>
          <c:order val="0"/>
          <c:tx>
            <c:strRef>
              <c:f>Sheet1!$L$62</c:f>
              <c:strCache>
                <c:ptCount val="1"/>
                <c:pt idx="0">
                  <c:v>若年（15-29歳）</c:v>
                </c:pt>
              </c:strCache>
            </c:strRef>
          </c:tx>
          <c:spPr>
            <a:solidFill>
              <a:schemeClr val="accent5"/>
            </a:solidFill>
          </c:spPr>
          <c:invertIfNegative val="0"/>
          <c:cat>
            <c:strRef>
              <c:f>Sheet1!$K$63:$K$64</c:f>
              <c:strCache>
                <c:ptCount val="2"/>
                <c:pt idx="0">
                  <c:v>H１２</c:v>
                </c:pt>
                <c:pt idx="1">
                  <c:v>H１７</c:v>
                </c:pt>
              </c:strCache>
            </c:strRef>
          </c:cat>
          <c:val>
            <c:numRef>
              <c:f>Sheet1!$L$63:$L$64</c:f>
              <c:numCache>
                <c:formatCode>General</c:formatCode>
                <c:ptCount val="2"/>
                <c:pt idx="0">
                  <c:v>391.0</c:v>
                </c:pt>
                <c:pt idx="1">
                  <c:v>191.0</c:v>
                </c:pt>
              </c:numCache>
            </c:numRef>
          </c:val>
        </c:ser>
        <c:ser>
          <c:idx val="1"/>
          <c:order val="1"/>
          <c:tx>
            <c:strRef>
              <c:f>Sheet1!$M$62</c:f>
              <c:strCache>
                <c:ptCount val="1"/>
                <c:pt idx="0">
                  <c:v>中年（30-49歳）</c:v>
                </c:pt>
              </c:strCache>
            </c:strRef>
          </c:tx>
          <c:spPr>
            <a:solidFill>
              <a:schemeClr val="accent3"/>
            </a:solidFill>
          </c:spPr>
          <c:invertIfNegative val="0"/>
          <c:cat>
            <c:strRef>
              <c:f>Sheet1!$K$63:$K$64</c:f>
              <c:strCache>
                <c:ptCount val="2"/>
                <c:pt idx="0">
                  <c:v>H１２</c:v>
                </c:pt>
                <c:pt idx="1">
                  <c:v>H１７</c:v>
                </c:pt>
              </c:strCache>
            </c:strRef>
          </c:cat>
          <c:val>
            <c:numRef>
              <c:f>Sheet1!$M$63:$M$64</c:f>
              <c:numCache>
                <c:formatCode>General</c:formatCode>
                <c:ptCount val="2"/>
                <c:pt idx="0">
                  <c:v>621.0</c:v>
                </c:pt>
                <c:pt idx="1">
                  <c:v>390.0</c:v>
                </c:pt>
              </c:numCache>
            </c:numRef>
          </c:val>
        </c:ser>
        <c:ser>
          <c:idx val="2"/>
          <c:order val="2"/>
          <c:tx>
            <c:strRef>
              <c:f>Sheet1!$N$62</c:f>
              <c:strCache>
                <c:ptCount val="1"/>
                <c:pt idx="0">
                  <c:v>50歳以上</c:v>
                </c:pt>
              </c:strCache>
            </c:strRef>
          </c:tx>
          <c:spPr>
            <a:solidFill>
              <a:schemeClr val="accent4"/>
            </a:solidFill>
          </c:spPr>
          <c:invertIfNegative val="0"/>
          <c:cat>
            <c:strRef>
              <c:f>Sheet1!$K$63:$K$64</c:f>
              <c:strCache>
                <c:ptCount val="2"/>
                <c:pt idx="0">
                  <c:v>H１２</c:v>
                </c:pt>
                <c:pt idx="1">
                  <c:v>H１７</c:v>
                </c:pt>
              </c:strCache>
            </c:strRef>
          </c:cat>
          <c:val>
            <c:numRef>
              <c:f>Sheet1!$N$63:$N$64</c:f>
              <c:numCache>
                <c:formatCode>General</c:formatCode>
                <c:ptCount val="2"/>
                <c:pt idx="0">
                  <c:v>72.0</c:v>
                </c:pt>
                <c:pt idx="1">
                  <c:v>97.0</c:v>
                </c:pt>
              </c:numCache>
            </c:numRef>
          </c:val>
        </c:ser>
        <c:dLbls>
          <c:showLegendKey val="0"/>
          <c:showVal val="1"/>
          <c:showCatName val="0"/>
          <c:showSerName val="0"/>
          <c:showPercent val="0"/>
          <c:showBubbleSize val="0"/>
        </c:dLbls>
        <c:gapWidth val="150"/>
        <c:overlap val="100"/>
        <c:serLines/>
        <c:axId val="-2134809544"/>
        <c:axId val="-2134757176"/>
      </c:barChart>
      <c:catAx>
        <c:axId val="-2134809544"/>
        <c:scaling>
          <c:orientation val="minMax"/>
        </c:scaling>
        <c:delete val="0"/>
        <c:axPos val="b"/>
        <c:majorTickMark val="out"/>
        <c:minorTickMark val="none"/>
        <c:tickLblPos val="nextTo"/>
        <c:txPr>
          <a:bodyPr/>
          <a:lstStyle/>
          <a:p>
            <a:pPr>
              <a:defRPr sz="1400"/>
            </a:pPr>
            <a:endParaRPr lang="ja-JP"/>
          </a:p>
        </c:txPr>
        <c:crossAx val="-2134757176"/>
        <c:crosses val="autoZero"/>
        <c:auto val="1"/>
        <c:lblAlgn val="ctr"/>
        <c:lblOffset val="100"/>
        <c:noMultiLvlLbl val="0"/>
      </c:catAx>
      <c:valAx>
        <c:axId val="-2134757176"/>
        <c:scaling>
          <c:orientation val="minMax"/>
        </c:scaling>
        <c:delete val="0"/>
        <c:axPos val="l"/>
        <c:numFmt formatCode="General" sourceLinked="1"/>
        <c:majorTickMark val="out"/>
        <c:minorTickMark val="none"/>
        <c:tickLblPos val="nextTo"/>
        <c:txPr>
          <a:bodyPr/>
          <a:lstStyle/>
          <a:p>
            <a:pPr>
              <a:defRPr sz="1400"/>
            </a:pPr>
            <a:endParaRPr lang="ja-JP"/>
          </a:p>
        </c:txPr>
        <c:crossAx val="-2134809544"/>
        <c:crosses val="autoZero"/>
        <c:crossBetween val="between"/>
      </c:valAx>
    </c:plotArea>
    <c:legend>
      <c:legendPos val="b"/>
      <c:layout>
        <c:manualLayout>
          <c:xMode val="edge"/>
          <c:yMode val="edge"/>
          <c:x val="0.0744295725459586"/>
          <c:y val="0.892885975632337"/>
          <c:w val="0.899999829014964"/>
          <c:h val="0.0998407842561949"/>
        </c:manualLayout>
      </c:layout>
      <c:overlay val="0"/>
      <c:txPr>
        <a:bodyPr/>
        <a:lstStyle/>
        <a:p>
          <a:pPr>
            <a:defRPr sz="1600"/>
          </a:pPr>
          <a:endParaRPr lang="ja-JP"/>
        </a:p>
      </c:txPr>
    </c:legend>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manualLayout>
          <c:layoutTarget val="inner"/>
          <c:xMode val="edge"/>
          <c:yMode val="edge"/>
          <c:x val="0.109579809893618"/>
          <c:y val="0.0520380738411127"/>
          <c:w val="0.824476925150393"/>
          <c:h val="0.697032190796605"/>
        </c:manualLayout>
      </c:layout>
      <c:barChart>
        <c:barDir val="bar"/>
        <c:grouping val="percentStacked"/>
        <c:varyColors val="0"/>
        <c:ser>
          <c:idx val="0"/>
          <c:order val="0"/>
          <c:tx>
            <c:strRef>
              <c:f>Sheet1!$B$71</c:f>
              <c:strCache>
                <c:ptCount val="1"/>
                <c:pt idx="0">
                  <c:v>若年（15-29歳）</c:v>
                </c:pt>
              </c:strCache>
            </c:strRef>
          </c:tx>
          <c:spPr>
            <a:solidFill>
              <a:schemeClr val="accent5"/>
            </a:solidFill>
          </c:spPr>
          <c:invertIfNegative val="0"/>
          <c:cat>
            <c:strRef>
              <c:f>Sheet1!$A$72:$A$74</c:f>
              <c:strCache>
                <c:ptCount val="3"/>
                <c:pt idx="0">
                  <c:v>H22</c:v>
                </c:pt>
                <c:pt idx="1">
                  <c:v>H17</c:v>
                </c:pt>
                <c:pt idx="2">
                  <c:v>H12</c:v>
                </c:pt>
              </c:strCache>
            </c:strRef>
          </c:cat>
          <c:val>
            <c:numRef>
              <c:f>Sheet1!$B$72:$B$74</c:f>
              <c:numCache>
                <c:formatCode>General</c:formatCode>
                <c:ptCount val="3"/>
                <c:pt idx="0">
                  <c:v>13605.0</c:v>
                </c:pt>
                <c:pt idx="1">
                  <c:v>15644.0</c:v>
                </c:pt>
                <c:pt idx="2">
                  <c:v>19857.0</c:v>
                </c:pt>
              </c:numCache>
            </c:numRef>
          </c:val>
        </c:ser>
        <c:ser>
          <c:idx val="1"/>
          <c:order val="1"/>
          <c:tx>
            <c:strRef>
              <c:f>Sheet1!$C$71</c:f>
              <c:strCache>
                <c:ptCount val="1"/>
                <c:pt idx="0">
                  <c:v>中年（30-49歳）</c:v>
                </c:pt>
              </c:strCache>
            </c:strRef>
          </c:tx>
          <c:spPr>
            <a:solidFill>
              <a:schemeClr val="accent3"/>
            </a:solidFill>
          </c:spPr>
          <c:invertIfNegative val="0"/>
          <c:cat>
            <c:strRef>
              <c:f>Sheet1!$A$72:$A$74</c:f>
              <c:strCache>
                <c:ptCount val="3"/>
                <c:pt idx="0">
                  <c:v>H22</c:v>
                </c:pt>
                <c:pt idx="1">
                  <c:v>H17</c:v>
                </c:pt>
                <c:pt idx="2">
                  <c:v>H12</c:v>
                </c:pt>
              </c:strCache>
            </c:strRef>
          </c:cat>
          <c:val>
            <c:numRef>
              <c:f>Sheet1!$C$72:$C$74</c:f>
              <c:numCache>
                <c:formatCode>General</c:formatCode>
                <c:ptCount val="3"/>
                <c:pt idx="0">
                  <c:v>38767.0</c:v>
                </c:pt>
                <c:pt idx="1">
                  <c:v>55936.0</c:v>
                </c:pt>
                <c:pt idx="2">
                  <c:v>91027.0</c:v>
                </c:pt>
              </c:numCache>
            </c:numRef>
          </c:val>
        </c:ser>
        <c:ser>
          <c:idx val="2"/>
          <c:order val="2"/>
          <c:tx>
            <c:strRef>
              <c:f>Sheet1!$D$71</c:f>
              <c:strCache>
                <c:ptCount val="1"/>
                <c:pt idx="0">
                  <c:v>50-64歳</c:v>
                </c:pt>
              </c:strCache>
            </c:strRef>
          </c:tx>
          <c:spPr>
            <a:solidFill>
              <a:srgbClr val="8064A2"/>
            </a:solidFill>
          </c:spPr>
          <c:invertIfNegative val="0"/>
          <c:cat>
            <c:strRef>
              <c:f>Sheet1!$A$72:$A$74</c:f>
              <c:strCache>
                <c:ptCount val="3"/>
                <c:pt idx="0">
                  <c:v>H22</c:v>
                </c:pt>
                <c:pt idx="1">
                  <c:v>H17</c:v>
                </c:pt>
                <c:pt idx="2">
                  <c:v>H12</c:v>
                </c:pt>
              </c:strCache>
            </c:strRef>
          </c:cat>
          <c:val>
            <c:numRef>
              <c:f>Sheet1!$D$72:$D$74</c:f>
              <c:numCache>
                <c:formatCode>General</c:formatCode>
                <c:ptCount val="3"/>
                <c:pt idx="0">
                  <c:v>66205.0</c:v>
                </c:pt>
                <c:pt idx="1">
                  <c:v>74605.0</c:v>
                </c:pt>
                <c:pt idx="2">
                  <c:v>83667.0</c:v>
                </c:pt>
              </c:numCache>
            </c:numRef>
          </c:val>
        </c:ser>
        <c:ser>
          <c:idx val="3"/>
          <c:order val="3"/>
          <c:tx>
            <c:strRef>
              <c:f>Sheet1!$E$71</c:f>
              <c:strCache>
                <c:ptCount val="1"/>
                <c:pt idx="0">
                  <c:v>64歳以上</c:v>
                </c:pt>
              </c:strCache>
            </c:strRef>
          </c:tx>
          <c:spPr>
            <a:solidFill>
              <a:schemeClr val="accent6"/>
            </a:solidFill>
          </c:spPr>
          <c:invertIfNegative val="0"/>
          <c:cat>
            <c:strRef>
              <c:f>Sheet1!$A$72:$A$74</c:f>
              <c:strCache>
                <c:ptCount val="3"/>
                <c:pt idx="0">
                  <c:v>H22</c:v>
                </c:pt>
                <c:pt idx="1">
                  <c:v>H17</c:v>
                </c:pt>
                <c:pt idx="2">
                  <c:v>H12</c:v>
                </c:pt>
              </c:strCache>
            </c:strRef>
          </c:cat>
          <c:val>
            <c:numRef>
              <c:f>Sheet1!$E$72:$E$74</c:f>
              <c:numCache>
                <c:formatCode>General</c:formatCode>
                <c:ptCount val="3"/>
                <c:pt idx="0">
                  <c:v>76819.0</c:v>
                </c:pt>
                <c:pt idx="1">
                  <c:v>88184.0</c:v>
                </c:pt>
                <c:pt idx="2">
                  <c:v>95045.0</c:v>
                </c:pt>
              </c:numCache>
            </c:numRef>
          </c:val>
        </c:ser>
        <c:dLbls>
          <c:dLblPos val="ctr"/>
          <c:showLegendKey val="0"/>
          <c:showVal val="1"/>
          <c:showCatName val="0"/>
          <c:showSerName val="0"/>
          <c:showPercent val="0"/>
          <c:showBubbleSize val="0"/>
        </c:dLbls>
        <c:gapWidth val="150"/>
        <c:overlap val="100"/>
        <c:serLines/>
        <c:axId val="-2134769720"/>
        <c:axId val="-2134766744"/>
      </c:barChart>
      <c:catAx>
        <c:axId val="-2134769720"/>
        <c:scaling>
          <c:orientation val="minMax"/>
        </c:scaling>
        <c:delete val="0"/>
        <c:axPos val="l"/>
        <c:majorTickMark val="out"/>
        <c:minorTickMark val="none"/>
        <c:tickLblPos val="nextTo"/>
        <c:txPr>
          <a:bodyPr/>
          <a:lstStyle/>
          <a:p>
            <a:pPr>
              <a:defRPr sz="1400"/>
            </a:pPr>
            <a:endParaRPr lang="ja-JP"/>
          </a:p>
        </c:txPr>
        <c:crossAx val="-2134766744"/>
        <c:crosses val="autoZero"/>
        <c:auto val="1"/>
        <c:lblAlgn val="ctr"/>
        <c:lblOffset val="100"/>
        <c:noMultiLvlLbl val="0"/>
      </c:catAx>
      <c:valAx>
        <c:axId val="-2134766744"/>
        <c:scaling>
          <c:orientation val="minMax"/>
        </c:scaling>
        <c:delete val="0"/>
        <c:axPos val="b"/>
        <c:numFmt formatCode="0%" sourceLinked="1"/>
        <c:majorTickMark val="out"/>
        <c:minorTickMark val="none"/>
        <c:tickLblPos val="nextTo"/>
        <c:txPr>
          <a:bodyPr/>
          <a:lstStyle/>
          <a:p>
            <a:pPr>
              <a:defRPr sz="1400"/>
            </a:pPr>
            <a:endParaRPr lang="ja-JP"/>
          </a:p>
        </c:txPr>
        <c:crossAx val="-2134769720"/>
        <c:crosses val="autoZero"/>
        <c:crossBetween val="between"/>
      </c:valAx>
    </c:plotArea>
    <c:legend>
      <c:legendPos val="b"/>
      <c:layout>
        <c:manualLayout>
          <c:xMode val="edge"/>
          <c:yMode val="edge"/>
          <c:x val="0.0636784892753264"/>
          <c:y val="0.830610822598413"/>
          <c:w val="0.869751721575563"/>
          <c:h val="0.169389177401587"/>
        </c:manualLayout>
      </c:layout>
      <c:overlay val="0"/>
      <c:txPr>
        <a:bodyPr/>
        <a:lstStyle/>
        <a:p>
          <a:pPr>
            <a:defRPr sz="1600"/>
          </a:pPr>
          <a:endParaRPr lang="ja-JP"/>
        </a:p>
      </c:txPr>
    </c:legend>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ja-JP" altLang="en-US" dirty="0" smtClean="0"/>
              <a:t>平成２８年度おおつ野人口</a:t>
            </a:r>
            <a:r>
              <a:rPr lang="ja-JP" altLang="en-US" dirty="0"/>
              <a:t>分布</a:t>
            </a:r>
          </a:p>
        </c:rich>
      </c:tx>
      <c:layout>
        <c:manualLayout>
          <c:xMode val="edge"/>
          <c:yMode val="edge"/>
          <c:x val="0.179556060752065"/>
          <c:y val="0.0787037037037037"/>
        </c:manualLayout>
      </c:layout>
      <c:overlay val="0"/>
    </c:title>
    <c:autoTitleDeleted val="0"/>
    <c:plotArea>
      <c:layout>
        <c:manualLayout>
          <c:layoutTarget val="inner"/>
          <c:xMode val="edge"/>
          <c:yMode val="edge"/>
          <c:x val="0.143726596675416"/>
          <c:y val="0.187962962962963"/>
          <c:w val="0.809051181102362"/>
          <c:h val="0.602276902887139"/>
        </c:manualLayout>
      </c:layout>
      <c:barChart>
        <c:barDir val="col"/>
        <c:grouping val="clustered"/>
        <c:varyColors val="0"/>
        <c:ser>
          <c:idx val="0"/>
          <c:order val="0"/>
          <c:invertIfNegative val="0"/>
          <c:cat>
            <c:strRef>
              <c:f>'五中地区（５歳ごと）'!$H$4:$H$13</c:f>
              <c:strCache>
                <c:ptCount val="10"/>
                <c:pt idx="0">
                  <c:v>10歳未満</c:v>
                </c:pt>
                <c:pt idx="1">
                  <c:v>10代</c:v>
                </c:pt>
                <c:pt idx="2">
                  <c:v>20代</c:v>
                </c:pt>
                <c:pt idx="3">
                  <c:v>30代</c:v>
                </c:pt>
                <c:pt idx="4">
                  <c:v>40代</c:v>
                </c:pt>
                <c:pt idx="5">
                  <c:v>50代</c:v>
                </c:pt>
                <c:pt idx="6">
                  <c:v>60代</c:v>
                </c:pt>
                <c:pt idx="7">
                  <c:v>70代</c:v>
                </c:pt>
                <c:pt idx="8">
                  <c:v>80代</c:v>
                </c:pt>
                <c:pt idx="9">
                  <c:v>90代</c:v>
                </c:pt>
              </c:strCache>
            </c:strRef>
          </c:cat>
          <c:val>
            <c:numRef>
              <c:f>'五中地区（５歳ごと）'!$I$4:$I$13</c:f>
              <c:numCache>
                <c:formatCode>#,##0_);[Red]\(#,##0\)</c:formatCode>
                <c:ptCount val="10"/>
                <c:pt idx="0">
                  <c:v>417.0</c:v>
                </c:pt>
                <c:pt idx="1">
                  <c:v>312.0</c:v>
                </c:pt>
                <c:pt idx="2">
                  <c:v>252.0</c:v>
                </c:pt>
                <c:pt idx="3">
                  <c:v>465.0</c:v>
                </c:pt>
                <c:pt idx="4">
                  <c:v>429.0</c:v>
                </c:pt>
                <c:pt idx="5">
                  <c:v>157.0</c:v>
                </c:pt>
                <c:pt idx="6">
                  <c:v>76.0</c:v>
                </c:pt>
                <c:pt idx="7">
                  <c:v>64.0</c:v>
                </c:pt>
                <c:pt idx="8">
                  <c:v>41.0</c:v>
                </c:pt>
                <c:pt idx="9">
                  <c:v>12.0</c:v>
                </c:pt>
              </c:numCache>
            </c:numRef>
          </c:val>
        </c:ser>
        <c:dLbls>
          <c:showLegendKey val="0"/>
          <c:showVal val="0"/>
          <c:showCatName val="0"/>
          <c:showSerName val="0"/>
          <c:showPercent val="0"/>
          <c:showBubbleSize val="0"/>
        </c:dLbls>
        <c:gapWidth val="150"/>
        <c:axId val="-2136056616"/>
        <c:axId val="-2136053608"/>
      </c:barChart>
      <c:catAx>
        <c:axId val="-2136056616"/>
        <c:scaling>
          <c:orientation val="minMax"/>
        </c:scaling>
        <c:delete val="0"/>
        <c:axPos val="b"/>
        <c:numFmt formatCode="General" sourceLinked="0"/>
        <c:majorTickMark val="out"/>
        <c:minorTickMark val="none"/>
        <c:tickLblPos val="nextTo"/>
        <c:crossAx val="-2136053608"/>
        <c:crosses val="autoZero"/>
        <c:auto val="1"/>
        <c:lblAlgn val="ctr"/>
        <c:lblOffset val="100"/>
        <c:noMultiLvlLbl val="0"/>
      </c:catAx>
      <c:valAx>
        <c:axId val="-2136053608"/>
        <c:scaling>
          <c:orientation val="minMax"/>
        </c:scaling>
        <c:delete val="0"/>
        <c:axPos val="l"/>
        <c:majorGridlines/>
        <c:title>
          <c:tx>
            <c:rich>
              <a:bodyPr rot="0" vert="horz"/>
              <a:lstStyle/>
              <a:p>
                <a:pPr>
                  <a:defRPr/>
                </a:pPr>
                <a:r>
                  <a:rPr lang="ja-JP" altLang="en-US"/>
                  <a:t>（人）</a:t>
                </a:r>
              </a:p>
            </c:rich>
          </c:tx>
          <c:layout>
            <c:manualLayout>
              <c:xMode val="edge"/>
              <c:yMode val="edge"/>
              <c:x val="0.0496321656782513"/>
              <c:y val="0.0840088218139399"/>
            </c:manualLayout>
          </c:layout>
          <c:overlay val="0"/>
        </c:title>
        <c:numFmt formatCode="#,##0_);[Red]\(#,##0\)" sourceLinked="1"/>
        <c:majorTickMark val="out"/>
        <c:minorTickMark val="none"/>
        <c:tickLblPos val="nextTo"/>
        <c:crossAx val="-2136056616"/>
        <c:crosses val="autoZero"/>
        <c:crossBetween val="between"/>
      </c:valAx>
    </c:plotArea>
    <c:plotVisOnly val="1"/>
    <c:dispBlanksAs val="gap"/>
    <c:showDLblsOverMax val="0"/>
  </c:chart>
  <c:spPr>
    <a:solidFill>
      <a:srgbClr val="FFFFFF"/>
    </a:solidFill>
    <a:ln>
      <a:solidFill>
        <a:schemeClr val="tx1"/>
      </a:solidFill>
    </a:ln>
  </c:sp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ja-JP" altLang="en-US"/>
              <a:t>年間販売額</a:t>
            </a:r>
          </a:p>
        </c:rich>
      </c:tx>
      <c:layout/>
      <c:overlay val="0"/>
    </c:title>
    <c:autoTitleDeleted val="0"/>
    <c:plotArea>
      <c:layout>
        <c:manualLayout>
          <c:layoutTarget val="inner"/>
          <c:xMode val="edge"/>
          <c:yMode val="edge"/>
          <c:x val="0.193686092552153"/>
          <c:y val="0.155555555555556"/>
          <c:w val="0.725467863545181"/>
          <c:h val="0.625247156605424"/>
        </c:manualLayout>
      </c:layout>
      <c:barChart>
        <c:barDir val="col"/>
        <c:grouping val="clustered"/>
        <c:varyColors val="0"/>
        <c:ser>
          <c:idx val="0"/>
          <c:order val="0"/>
          <c:tx>
            <c:strRef>
              <c:f>Sheet1!$B$1</c:f>
              <c:strCache>
                <c:ptCount val="1"/>
                <c:pt idx="0">
                  <c:v>土浦市</c:v>
                </c:pt>
              </c:strCache>
            </c:strRef>
          </c:tx>
          <c:invertIfNegative val="0"/>
          <c:cat>
            <c:strRef>
              <c:f>Sheet1!$A$2:$A$7</c:f>
              <c:strCache>
                <c:ptCount val="6"/>
                <c:pt idx="0">
                  <c:v>H9</c:v>
                </c:pt>
                <c:pt idx="1">
                  <c:v>H11</c:v>
                </c:pt>
                <c:pt idx="2">
                  <c:v>H14</c:v>
                </c:pt>
                <c:pt idx="3">
                  <c:v>H16</c:v>
                </c:pt>
                <c:pt idx="4">
                  <c:v>H19</c:v>
                </c:pt>
                <c:pt idx="5">
                  <c:v>H24</c:v>
                </c:pt>
              </c:strCache>
            </c:strRef>
          </c:cat>
          <c:val>
            <c:numRef>
              <c:f>Sheet1!$B$2:$B$7</c:f>
              <c:numCache>
                <c:formatCode>General</c:formatCode>
                <c:ptCount val="6"/>
                <c:pt idx="0">
                  <c:v>2457.03</c:v>
                </c:pt>
                <c:pt idx="1">
                  <c:v>2311.89</c:v>
                </c:pt>
                <c:pt idx="2">
                  <c:v>2008.01</c:v>
                </c:pt>
                <c:pt idx="3">
                  <c:v>1902.4</c:v>
                </c:pt>
                <c:pt idx="4">
                  <c:v>2016.06</c:v>
                </c:pt>
                <c:pt idx="5">
                  <c:v>1512.96</c:v>
                </c:pt>
              </c:numCache>
            </c:numRef>
          </c:val>
        </c:ser>
        <c:dLbls>
          <c:showLegendKey val="0"/>
          <c:showVal val="0"/>
          <c:showCatName val="0"/>
          <c:showSerName val="0"/>
          <c:showPercent val="0"/>
          <c:showBubbleSize val="0"/>
        </c:dLbls>
        <c:gapWidth val="150"/>
        <c:axId val="2139574840"/>
        <c:axId val="2139577592"/>
      </c:barChart>
      <c:lineChart>
        <c:grouping val="standard"/>
        <c:varyColors val="0"/>
        <c:ser>
          <c:idx val="1"/>
          <c:order val="1"/>
          <c:tx>
            <c:strRef>
              <c:f>Sheet1!$C$1</c:f>
              <c:strCache>
                <c:ptCount val="1"/>
                <c:pt idx="0">
                  <c:v>中心市街地</c:v>
                </c:pt>
              </c:strCache>
            </c:strRef>
          </c:tx>
          <c:marker>
            <c:symbol val="none"/>
          </c:marker>
          <c:cat>
            <c:strRef>
              <c:f>Sheet1!$A$2:$A$7</c:f>
              <c:strCache>
                <c:ptCount val="6"/>
                <c:pt idx="0">
                  <c:v>H9</c:v>
                </c:pt>
                <c:pt idx="1">
                  <c:v>H11</c:v>
                </c:pt>
                <c:pt idx="2">
                  <c:v>H14</c:v>
                </c:pt>
                <c:pt idx="3">
                  <c:v>H16</c:v>
                </c:pt>
                <c:pt idx="4">
                  <c:v>H19</c:v>
                </c:pt>
                <c:pt idx="5">
                  <c:v>H24</c:v>
                </c:pt>
              </c:strCache>
            </c:strRef>
          </c:cat>
          <c:val>
            <c:numRef>
              <c:f>Sheet1!$C$2:$C$7</c:f>
              <c:numCache>
                <c:formatCode>General</c:formatCode>
                <c:ptCount val="6"/>
                <c:pt idx="0">
                  <c:v>535.72</c:v>
                </c:pt>
                <c:pt idx="1">
                  <c:v>430.59</c:v>
                </c:pt>
                <c:pt idx="2">
                  <c:v>394.95</c:v>
                </c:pt>
                <c:pt idx="3">
                  <c:v>285.31</c:v>
                </c:pt>
                <c:pt idx="4">
                  <c:v>239.04</c:v>
                </c:pt>
              </c:numCache>
            </c:numRef>
          </c:val>
          <c:smooth val="0"/>
        </c:ser>
        <c:dLbls>
          <c:showLegendKey val="0"/>
          <c:showVal val="0"/>
          <c:showCatName val="0"/>
          <c:showSerName val="0"/>
          <c:showPercent val="0"/>
          <c:showBubbleSize val="0"/>
        </c:dLbls>
        <c:marker val="1"/>
        <c:smooth val="0"/>
        <c:axId val="2139574840"/>
        <c:axId val="2139577592"/>
      </c:lineChart>
      <c:catAx>
        <c:axId val="2139574840"/>
        <c:scaling>
          <c:orientation val="minMax"/>
        </c:scaling>
        <c:delete val="0"/>
        <c:axPos val="b"/>
        <c:numFmt formatCode="General" sourceLinked="0"/>
        <c:majorTickMark val="out"/>
        <c:minorTickMark val="none"/>
        <c:tickLblPos val="nextTo"/>
        <c:crossAx val="2139577592"/>
        <c:crosses val="autoZero"/>
        <c:auto val="1"/>
        <c:lblAlgn val="ctr"/>
        <c:lblOffset val="100"/>
        <c:noMultiLvlLbl val="0"/>
      </c:catAx>
      <c:valAx>
        <c:axId val="2139577592"/>
        <c:scaling>
          <c:orientation val="minMax"/>
        </c:scaling>
        <c:delete val="0"/>
        <c:axPos val="l"/>
        <c:majorGridlines/>
        <c:title>
          <c:tx>
            <c:rich>
              <a:bodyPr rot="0" vert="horz"/>
              <a:lstStyle/>
              <a:p>
                <a:pPr>
                  <a:defRPr/>
                </a:pPr>
                <a:r>
                  <a:rPr lang="ja-JP" altLang="en-US"/>
                  <a:t>（億円）</a:t>
                </a:r>
              </a:p>
            </c:rich>
          </c:tx>
          <c:layout>
            <c:manualLayout>
              <c:xMode val="edge"/>
              <c:yMode val="edge"/>
              <c:x val="0.0527777777777778"/>
              <c:y val="0.0491976523767862"/>
            </c:manualLayout>
          </c:layout>
          <c:overlay val="0"/>
        </c:title>
        <c:numFmt formatCode="General" sourceLinked="1"/>
        <c:majorTickMark val="out"/>
        <c:minorTickMark val="none"/>
        <c:tickLblPos val="nextTo"/>
        <c:crossAx val="2139574840"/>
        <c:crosses val="autoZero"/>
        <c:crossBetween val="between"/>
      </c:valAx>
    </c:plotArea>
    <c:legend>
      <c:legendPos val="b"/>
      <c:layout/>
      <c:overlay val="0"/>
    </c:legend>
    <c:plotVisOnly val="1"/>
    <c:dispBlanksAs val="gap"/>
    <c:showDLblsOverMax val="0"/>
  </c:chart>
  <c:spPr>
    <a:solidFill>
      <a:schemeClr val="bg1"/>
    </a:solidFill>
    <a:ln>
      <a:solidFill>
        <a:schemeClr val="tx1"/>
      </a:solidFill>
    </a:ln>
  </c:sp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ja-JP" altLang="en-US"/>
              <a:t>土浦市　婚姻件数</a:t>
            </a:r>
          </a:p>
        </c:rich>
      </c:tx>
      <c:layout/>
      <c:overlay val="0"/>
    </c:title>
    <c:autoTitleDeleted val="0"/>
    <c:plotArea>
      <c:layout>
        <c:manualLayout>
          <c:layoutTarget val="inner"/>
          <c:xMode val="edge"/>
          <c:yMode val="edge"/>
          <c:x val="0.187636701662292"/>
          <c:y val="0.178703703703704"/>
          <c:w val="0.63458552055993"/>
          <c:h val="0.703950860309128"/>
        </c:manualLayout>
      </c:layout>
      <c:lineChart>
        <c:grouping val="standard"/>
        <c:varyColors val="0"/>
        <c:ser>
          <c:idx val="0"/>
          <c:order val="0"/>
          <c:spPr>
            <a:ln>
              <a:solidFill>
                <a:schemeClr val="accent2"/>
              </a:solidFill>
            </a:ln>
          </c:spPr>
          <c:marker>
            <c:symbol val="none"/>
          </c:marker>
          <c:cat>
            <c:strRef>
              <c:f>Sheet1!$A$1:$A$15</c:f>
              <c:strCache>
                <c:ptCount val="15"/>
                <c:pt idx="0">
                  <c:v>H12</c:v>
                </c:pt>
                <c:pt idx="1">
                  <c:v>H13</c:v>
                </c:pt>
                <c:pt idx="2">
                  <c:v>H14</c:v>
                </c:pt>
                <c:pt idx="3">
                  <c:v>H15</c:v>
                </c:pt>
                <c:pt idx="4">
                  <c:v>H16</c:v>
                </c:pt>
                <c:pt idx="5">
                  <c:v>H17</c:v>
                </c:pt>
                <c:pt idx="6">
                  <c:v>H18</c:v>
                </c:pt>
                <c:pt idx="7">
                  <c:v>H19</c:v>
                </c:pt>
                <c:pt idx="8">
                  <c:v>H20</c:v>
                </c:pt>
                <c:pt idx="9">
                  <c:v>H21</c:v>
                </c:pt>
                <c:pt idx="10">
                  <c:v>H22</c:v>
                </c:pt>
                <c:pt idx="11">
                  <c:v>H23</c:v>
                </c:pt>
                <c:pt idx="12">
                  <c:v>H24</c:v>
                </c:pt>
                <c:pt idx="13">
                  <c:v>H25</c:v>
                </c:pt>
                <c:pt idx="14">
                  <c:v>H26</c:v>
                </c:pt>
              </c:strCache>
            </c:strRef>
          </c:cat>
          <c:val>
            <c:numRef>
              <c:f>Sheet1!$B$1:$B$15</c:f>
              <c:numCache>
                <c:formatCode>General</c:formatCode>
                <c:ptCount val="15"/>
                <c:pt idx="0">
                  <c:v>985.0</c:v>
                </c:pt>
                <c:pt idx="1">
                  <c:v>908.0</c:v>
                </c:pt>
                <c:pt idx="2">
                  <c:v>924.0</c:v>
                </c:pt>
                <c:pt idx="3">
                  <c:v>887.0</c:v>
                </c:pt>
                <c:pt idx="4">
                  <c:v>816.0</c:v>
                </c:pt>
                <c:pt idx="5">
                  <c:v>843.0</c:v>
                </c:pt>
                <c:pt idx="6">
                  <c:v>882.0</c:v>
                </c:pt>
                <c:pt idx="7">
                  <c:v>882.0</c:v>
                </c:pt>
                <c:pt idx="8">
                  <c:v>872.0</c:v>
                </c:pt>
                <c:pt idx="9">
                  <c:v>793.0</c:v>
                </c:pt>
                <c:pt idx="10">
                  <c:v>825.0</c:v>
                </c:pt>
                <c:pt idx="11">
                  <c:v>776.0</c:v>
                </c:pt>
                <c:pt idx="12">
                  <c:v>754.0</c:v>
                </c:pt>
                <c:pt idx="13">
                  <c:v>831.0</c:v>
                </c:pt>
                <c:pt idx="14">
                  <c:v>772.0</c:v>
                </c:pt>
              </c:numCache>
            </c:numRef>
          </c:val>
          <c:smooth val="0"/>
        </c:ser>
        <c:dLbls>
          <c:showLegendKey val="0"/>
          <c:showVal val="0"/>
          <c:showCatName val="0"/>
          <c:showSerName val="0"/>
          <c:showPercent val="0"/>
          <c:showBubbleSize val="0"/>
        </c:dLbls>
        <c:marker val="1"/>
        <c:smooth val="0"/>
        <c:axId val="2145765416"/>
        <c:axId val="2145768440"/>
      </c:lineChart>
      <c:catAx>
        <c:axId val="2145765416"/>
        <c:scaling>
          <c:orientation val="minMax"/>
        </c:scaling>
        <c:delete val="0"/>
        <c:axPos val="b"/>
        <c:majorTickMark val="none"/>
        <c:minorTickMark val="none"/>
        <c:tickLblPos val="nextTo"/>
        <c:txPr>
          <a:bodyPr rot="0" vert="horz"/>
          <a:lstStyle/>
          <a:p>
            <a:pPr>
              <a:defRPr/>
            </a:pPr>
            <a:endParaRPr lang="ja-JP"/>
          </a:p>
        </c:txPr>
        <c:crossAx val="2145768440"/>
        <c:crosses val="autoZero"/>
        <c:auto val="1"/>
        <c:lblAlgn val="ctr"/>
        <c:lblOffset val="100"/>
        <c:noMultiLvlLbl val="0"/>
      </c:catAx>
      <c:valAx>
        <c:axId val="2145768440"/>
        <c:scaling>
          <c:orientation val="minMax"/>
        </c:scaling>
        <c:delete val="0"/>
        <c:axPos val="l"/>
        <c:majorGridlines/>
        <c:title>
          <c:tx>
            <c:rich>
              <a:bodyPr rot="0" vert="horz"/>
              <a:lstStyle/>
              <a:p>
                <a:pPr>
                  <a:defRPr/>
                </a:pPr>
                <a:r>
                  <a:rPr lang="ja-JP" altLang="en-US" baseline="0"/>
                  <a:t>（件）</a:t>
                </a:r>
                <a:endParaRPr lang="en-US" altLang="ja-JP" baseline="0"/>
              </a:p>
            </c:rich>
          </c:tx>
          <c:layout>
            <c:manualLayout>
              <c:xMode val="edge"/>
              <c:yMode val="edge"/>
              <c:x val="0.0638888888888889"/>
              <c:y val="0.106990376202975"/>
            </c:manualLayout>
          </c:layout>
          <c:overlay val="0"/>
        </c:title>
        <c:numFmt formatCode="General" sourceLinked="1"/>
        <c:majorTickMark val="out"/>
        <c:minorTickMark val="none"/>
        <c:tickLblPos val="nextTo"/>
        <c:crossAx val="2145765416"/>
        <c:crosses val="autoZero"/>
        <c:crossBetween val="between"/>
      </c:valAx>
    </c:plotArea>
    <c:plotVisOnly val="1"/>
    <c:dispBlanksAs val="gap"/>
    <c:showDLblsOverMax val="0"/>
  </c:chart>
  <c:spPr>
    <a:solidFill>
      <a:schemeClr val="bg1"/>
    </a:solidFill>
    <a:ln>
      <a:solidFill>
        <a:schemeClr val="tx1"/>
      </a:solidFill>
    </a:ln>
  </c:sp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tx1"/>
                </a:solidFill>
                <a:latin typeface="+mn-lt"/>
                <a:ea typeface="+mn-ea"/>
                <a:cs typeface="+mn-cs"/>
              </a:defRPr>
            </a:pPr>
            <a:r>
              <a:rPr lang="ja-JP" sz="1800" dirty="0" smtClean="0"/>
              <a:t>土浦市の</a:t>
            </a:r>
            <a:r>
              <a:rPr lang="ja-JP" altLang="en-US" sz="1800" dirty="0" smtClean="0"/>
              <a:t>将来</a:t>
            </a:r>
            <a:r>
              <a:rPr lang="ja-JP" sz="1800" dirty="0" smtClean="0"/>
              <a:t>人口</a:t>
            </a:r>
            <a:r>
              <a:rPr lang="ja-JP" altLang="en-US" sz="1800" dirty="0" smtClean="0"/>
              <a:t>推計</a:t>
            </a:r>
            <a:endParaRPr lang="ja-JP" sz="1800" dirty="0"/>
          </a:p>
        </c:rich>
      </c:tx>
      <c:layout/>
      <c:overlay val="0"/>
      <c:spPr>
        <a:noFill/>
        <a:ln>
          <a:noFill/>
        </a:ln>
        <a:effectLst/>
      </c:spPr>
    </c:title>
    <c:autoTitleDeleted val="0"/>
    <c:plotArea>
      <c:layout/>
      <c:barChart>
        <c:barDir val="col"/>
        <c:grouping val="clustered"/>
        <c:varyColors val="0"/>
        <c:ser>
          <c:idx val="0"/>
          <c:order val="0"/>
          <c:tx>
            <c:strRef>
              <c:f>Sheet1!$B$60</c:f>
              <c:strCache>
                <c:ptCount val="1"/>
                <c:pt idx="0">
                  <c:v>人口</c:v>
                </c:pt>
              </c:strCache>
            </c:strRef>
          </c:tx>
          <c:spPr>
            <a:solidFill>
              <a:schemeClr val="accent1"/>
            </a:solidFill>
            <a:ln>
              <a:noFill/>
            </a:ln>
            <a:effectLst/>
          </c:spPr>
          <c:invertIfNegative val="0"/>
          <c:cat>
            <c:strRef>
              <c:f>Sheet1!$C$59:$K$59</c:f>
              <c:strCache>
                <c:ptCount val="9"/>
                <c:pt idx="0">
                  <c:v>H23</c:v>
                </c:pt>
                <c:pt idx="1">
                  <c:v>H28</c:v>
                </c:pt>
                <c:pt idx="2">
                  <c:v>H33</c:v>
                </c:pt>
                <c:pt idx="3">
                  <c:v>H38</c:v>
                </c:pt>
                <c:pt idx="4">
                  <c:v>H43</c:v>
                </c:pt>
                <c:pt idx="5">
                  <c:v>H48</c:v>
                </c:pt>
                <c:pt idx="6">
                  <c:v>H53</c:v>
                </c:pt>
                <c:pt idx="7">
                  <c:v>H58</c:v>
                </c:pt>
                <c:pt idx="8">
                  <c:v>H63</c:v>
                </c:pt>
              </c:strCache>
            </c:strRef>
          </c:cat>
          <c:val>
            <c:numRef>
              <c:f>Sheet1!$C$60:$K$60</c:f>
              <c:numCache>
                <c:formatCode>General</c:formatCode>
                <c:ptCount val="9"/>
                <c:pt idx="0">
                  <c:v>143265.0</c:v>
                </c:pt>
                <c:pt idx="1">
                  <c:v>143699.0</c:v>
                </c:pt>
                <c:pt idx="2">
                  <c:v>142737.9709964235</c:v>
                </c:pt>
                <c:pt idx="3">
                  <c:v>140333.3468617648</c:v>
                </c:pt>
                <c:pt idx="4">
                  <c:v>136616.4759711661</c:v>
                </c:pt>
                <c:pt idx="5">
                  <c:v>131938.9606913407</c:v>
                </c:pt>
                <c:pt idx="6">
                  <c:v>126764.5434551758</c:v>
                </c:pt>
                <c:pt idx="7">
                  <c:v>121490.2346871641</c:v>
                </c:pt>
                <c:pt idx="8">
                  <c:v>116188.2059296612</c:v>
                </c:pt>
              </c:numCache>
            </c:numRef>
          </c:val>
        </c:ser>
        <c:dLbls>
          <c:showLegendKey val="0"/>
          <c:showVal val="0"/>
          <c:showCatName val="0"/>
          <c:showSerName val="0"/>
          <c:showPercent val="0"/>
          <c:showBubbleSize val="0"/>
        </c:dLbls>
        <c:gapWidth val="219"/>
        <c:overlap val="-27"/>
        <c:axId val="2145721288"/>
        <c:axId val="2145724760"/>
      </c:barChart>
      <c:lineChart>
        <c:grouping val="standard"/>
        <c:varyColors val="0"/>
        <c:ser>
          <c:idx val="2"/>
          <c:order val="1"/>
          <c:tx>
            <c:strRef>
              <c:f>Sheet1!$B$62</c:f>
              <c:strCache>
                <c:ptCount val="1"/>
                <c:pt idx="0">
                  <c:v>生産年齢人口割合</c:v>
                </c:pt>
              </c:strCache>
            </c:strRef>
          </c:tx>
          <c:spPr>
            <a:ln w="28575" cap="rnd">
              <a:solidFill>
                <a:schemeClr val="accent6">
                  <a:lumMod val="75000"/>
                </a:schemeClr>
              </a:solidFill>
              <a:round/>
            </a:ln>
            <a:effectLst/>
          </c:spPr>
          <c:marker>
            <c:symbol val="none"/>
          </c:marker>
          <c:cat>
            <c:strRef>
              <c:f>Sheet1!$C$59:$K$59</c:f>
              <c:strCache>
                <c:ptCount val="9"/>
                <c:pt idx="0">
                  <c:v>H23</c:v>
                </c:pt>
                <c:pt idx="1">
                  <c:v>H28</c:v>
                </c:pt>
                <c:pt idx="2">
                  <c:v>H33</c:v>
                </c:pt>
                <c:pt idx="3">
                  <c:v>H38</c:v>
                </c:pt>
                <c:pt idx="4">
                  <c:v>H43</c:v>
                </c:pt>
                <c:pt idx="5">
                  <c:v>H48</c:v>
                </c:pt>
                <c:pt idx="6">
                  <c:v>H53</c:v>
                </c:pt>
                <c:pt idx="7">
                  <c:v>H58</c:v>
                </c:pt>
                <c:pt idx="8">
                  <c:v>H63</c:v>
                </c:pt>
              </c:strCache>
            </c:strRef>
          </c:cat>
          <c:val>
            <c:numRef>
              <c:f>Sheet1!$C$62:$K$62</c:f>
              <c:numCache>
                <c:formatCode>0.00%</c:formatCode>
                <c:ptCount val="9"/>
                <c:pt idx="0">
                  <c:v>0.640316895264021</c:v>
                </c:pt>
                <c:pt idx="1">
                  <c:v>0.608229702363969</c:v>
                </c:pt>
                <c:pt idx="2">
                  <c:v>0.59997098984243</c:v>
                </c:pt>
                <c:pt idx="3">
                  <c:v>0.601827546017327</c:v>
                </c:pt>
                <c:pt idx="4">
                  <c:v>0.601543231298454</c:v>
                </c:pt>
                <c:pt idx="5">
                  <c:v>0.586238136684048</c:v>
                </c:pt>
                <c:pt idx="6">
                  <c:v>0.563561482026699</c:v>
                </c:pt>
                <c:pt idx="7">
                  <c:v>0.552073687183775</c:v>
                </c:pt>
                <c:pt idx="8">
                  <c:v>0.545765918219938</c:v>
                </c:pt>
              </c:numCache>
            </c:numRef>
          </c:val>
          <c:smooth val="0"/>
        </c:ser>
        <c:dLbls>
          <c:showLegendKey val="0"/>
          <c:showVal val="0"/>
          <c:showCatName val="0"/>
          <c:showSerName val="0"/>
          <c:showPercent val="0"/>
          <c:showBubbleSize val="0"/>
        </c:dLbls>
        <c:marker val="1"/>
        <c:smooth val="0"/>
        <c:axId val="2145707976"/>
        <c:axId val="2145704408"/>
      </c:lineChart>
      <c:catAx>
        <c:axId val="21457212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ja-JP"/>
          </a:p>
        </c:txPr>
        <c:crossAx val="2145724760"/>
        <c:crosses val="autoZero"/>
        <c:auto val="1"/>
        <c:lblAlgn val="ctr"/>
        <c:lblOffset val="100"/>
        <c:noMultiLvlLbl val="0"/>
      </c:catAx>
      <c:valAx>
        <c:axId val="21457247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ja-JP"/>
          </a:p>
        </c:txPr>
        <c:crossAx val="2145721288"/>
        <c:crosses val="autoZero"/>
        <c:crossBetween val="between"/>
      </c:valAx>
      <c:valAx>
        <c:axId val="2145704408"/>
        <c:scaling>
          <c:orientation val="minMax"/>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ja-JP"/>
          </a:p>
        </c:txPr>
        <c:crossAx val="2145707976"/>
        <c:crosses val="max"/>
        <c:crossBetween val="between"/>
      </c:valAx>
      <c:catAx>
        <c:axId val="2145707976"/>
        <c:scaling>
          <c:orientation val="minMax"/>
        </c:scaling>
        <c:delete val="1"/>
        <c:axPos val="b"/>
        <c:numFmt formatCode="General" sourceLinked="1"/>
        <c:majorTickMark val="out"/>
        <c:minorTickMark val="none"/>
        <c:tickLblPos val="nextTo"/>
        <c:crossAx val="2145704408"/>
        <c:crosses val="autoZero"/>
        <c:auto val="1"/>
        <c:lblAlgn val="ctr"/>
        <c:lblOffset val="100"/>
        <c:noMultiLvlLbl val="0"/>
      </c:cat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ja-JP"/>
        </a:p>
      </c:txPr>
    </c:legend>
    <c:plotVisOnly val="1"/>
    <c:dispBlanksAs val="gap"/>
    <c:showDLblsOverMax val="0"/>
  </c:chart>
  <c:spPr>
    <a:solidFill>
      <a:schemeClr val="bg1"/>
    </a:solidFill>
    <a:ln w="9525" cap="flat" cmpd="sng" algn="ctr">
      <a:solidFill>
        <a:schemeClr val="tx1"/>
      </a:solidFill>
      <a:round/>
    </a:ln>
    <a:effectLst/>
  </c:spPr>
  <c:txPr>
    <a:bodyPr/>
    <a:lstStyle/>
    <a:p>
      <a:pPr>
        <a:defRPr>
          <a:solidFill>
            <a:schemeClr val="tx1"/>
          </a:solidFill>
        </a:defRPr>
      </a:pPr>
      <a:endParaRPr lang="ja-JP"/>
    </a:p>
  </c:txPr>
  <c:externalData r:id="rId1">
    <c:autoUpdate val="0"/>
  </c:externalData>
  <c:userShapes r:id="rId2"/>
</c:chartSpace>
</file>

<file path=ppt/comments/comment1.xml><?xml version="1.0" encoding="utf-8"?>
<p:cmLst xmlns:a="http://schemas.openxmlformats.org/drawingml/2006/main" xmlns:r="http://schemas.openxmlformats.org/officeDocument/2006/relationships" xmlns:p="http://schemas.openxmlformats.org/presentationml/2006/main">
  <p:cm authorId="0" dt="2016-10-26T02:38:35.498" idx="11">
    <p:pos x="10" y="10"/>
    <p:text>後継者グラフ年齢まとめるべき</p:text>
  </p:cm>
</p:cmLst>
</file>

<file path=ppt/drawings/drawing1.xml><?xml version="1.0" encoding="utf-8"?>
<c:userShapes xmlns:c="http://schemas.openxmlformats.org/drawingml/2006/chart">
  <cdr:relSizeAnchor xmlns:cdr="http://schemas.openxmlformats.org/drawingml/2006/chartDrawing">
    <cdr:from>
      <cdr:x>0.00625</cdr:x>
      <cdr:y>0.05208</cdr:y>
    </cdr:from>
    <cdr:to>
      <cdr:x>0.13645</cdr:x>
      <cdr:y>0.13427</cdr:y>
    </cdr:to>
    <cdr:sp macro="" textlink="">
      <cdr:nvSpPr>
        <cdr:cNvPr id="2" name="テキスト ボックス 1"/>
        <cdr:cNvSpPr txBox="1"/>
      </cdr:nvSpPr>
      <cdr:spPr>
        <a:xfrm xmlns:a="http://schemas.openxmlformats.org/drawingml/2006/main">
          <a:off x="26071" y="139653"/>
          <a:ext cx="543104" cy="22038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altLang="ja-JP" sz="1100" dirty="0" smtClean="0"/>
            <a:t>(</a:t>
          </a:r>
          <a:r>
            <a:rPr lang="ja-JP" altLang="en-US" dirty="0" smtClean="0"/>
            <a:t>人</a:t>
          </a:r>
          <a:r>
            <a:rPr lang="en-US" altLang="ja-JP" sz="1100" dirty="0" smtClean="0"/>
            <a:t>)</a:t>
          </a:r>
          <a:endParaRPr lang="ja-JP" altLang="en-US" sz="1100"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kumimoji="1" lang="en-US" dirty="0"/>
          </a:p>
        </p:txBody>
      </p:sp>
      <p:sp>
        <p:nvSpPr>
          <p:cNvPr id="3" name="Date Placeholder 2"/>
          <p:cNvSpPr>
            <a:spLocks noGrp="1"/>
          </p:cNvSpPr>
          <p:nvPr>
            <p:ph type="dt" sz="quarter" idx="1"/>
          </p:nvPr>
        </p:nvSpPr>
        <p:spPr>
          <a:xfrm>
            <a:off x="5179484" y="0"/>
            <a:ext cx="3962400" cy="344091"/>
          </a:xfrm>
          <a:prstGeom prst="rect">
            <a:avLst/>
          </a:prstGeom>
        </p:spPr>
        <p:txBody>
          <a:bodyPr vert="horz" lIns="91440" tIns="45720" rIns="91440" bIns="45720" rtlCol="0"/>
          <a:lstStyle>
            <a:lvl1pPr algn="r">
              <a:defRPr sz="1200"/>
            </a:lvl1pPr>
          </a:lstStyle>
          <a:p>
            <a:fld id="{106DE39A-6967-1545-9AD4-A28C8D99B0D6}" type="datetimeFigureOut">
              <a:rPr kumimoji="1" lang="en-US" smtClean="0"/>
              <a:t>2016/12/16</a:t>
            </a:fld>
            <a:endParaRPr kumimoji="1" lang="en-US" dirty="0"/>
          </a:p>
        </p:txBody>
      </p:sp>
      <p:sp>
        <p:nvSpPr>
          <p:cNvPr id="4" name="Footer Placeholder 3"/>
          <p:cNvSpPr>
            <a:spLocks noGrp="1"/>
          </p:cNvSpPr>
          <p:nvPr>
            <p:ph type="ftr" sz="quarter" idx="2"/>
          </p:nvPr>
        </p:nvSpPr>
        <p:spPr>
          <a:xfrm>
            <a:off x="0" y="6513910"/>
            <a:ext cx="3962400" cy="344090"/>
          </a:xfrm>
          <a:prstGeom prst="rect">
            <a:avLst/>
          </a:prstGeom>
        </p:spPr>
        <p:txBody>
          <a:bodyPr vert="horz" lIns="91440" tIns="45720" rIns="91440" bIns="45720" rtlCol="0" anchor="b"/>
          <a:lstStyle>
            <a:lvl1pPr algn="l">
              <a:defRPr sz="1200"/>
            </a:lvl1pPr>
          </a:lstStyle>
          <a:p>
            <a:endParaRPr kumimoji="1" lang="en-US" dirty="0"/>
          </a:p>
        </p:txBody>
      </p:sp>
      <p:sp>
        <p:nvSpPr>
          <p:cNvPr id="5" name="Slide Number Placeholder 4"/>
          <p:cNvSpPr>
            <a:spLocks noGrp="1"/>
          </p:cNvSpPr>
          <p:nvPr>
            <p:ph type="sldNum" sz="quarter" idx="3"/>
          </p:nvPr>
        </p:nvSpPr>
        <p:spPr>
          <a:xfrm>
            <a:off x="5179484" y="6513910"/>
            <a:ext cx="3962400" cy="344090"/>
          </a:xfrm>
          <a:prstGeom prst="rect">
            <a:avLst/>
          </a:prstGeom>
        </p:spPr>
        <p:txBody>
          <a:bodyPr vert="horz" lIns="91440" tIns="45720" rIns="91440" bIns="45720" rtlCol="0" anchor="b"/>
          <a:lstStyle>
            <a:lvl1pPr algn="r">
              <a:defRPr sz="1200"/>
            </a:lvl1pPr>
          </a:lstStyle>
          <a:p>
            <a:fld id="{CC7E938F-3AEC-854A-A6A3-2BE2F4D54E0D}" type="slidenum">
              <a:rPr kumimoji="1" lang="en-US" smtClean="0"/>
              <a:t>‹#›</a:t>
            </a:fld>
            <a:endParaRPr kumimoji="1" lang="en-US" dirty="0"/>
          </a:p>
        </p:txBody>
      </p:sp>
    </p:spTree>
    <p:extLst>
      <p:ext uri="{BB962C8B-B14F-4D97-AF65-F5344CB8AC3E}">
        <p14:creationId xmlns:p14="http://schemas.microsoft.com/office/powerpoint/2010/main" val="183951931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kumimoji="1" lang="en-US" dirty="0"/>
          </a:p>
        </p:txBody>
      </p:sp>
      <p:sp>
        <p:nvSpPr>
          <p:cNvPr id="3" name="Date Placeholder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1D2E50B2-9B9F-314F-BB4B-8E575ED77874}" type="datetimeFigureOut">
              <a:rPr kumimoji="1" lang="en-US" smtClean="0"/>
              <a:t>2016/12/16</a:t>
            </a:fld>
            <a:endParaRPr kumimoji="1" lang="en-US" dirty="0"/>
          </a:p>
        </p:txBody>
      </p:sp>
      <p:sp>
        <p:nvSpPr>
          <p:cNvPr id="4" name="Slide Image Placeholder 3"/>
          <p:cNvSpPr>
            <a:spLocks noGrp="1" noRot="1" noChangeAspect="1"/>
          </p:cNvSpPr>
          <p:nvPr>
            <p:ph type="sldImg" idx="2"/>
          </p:nvPr>
        </p:nvSpPr>
        <p:spPr>
          <a:xfrm>
            <a:off x="3028950" y="857250"/>
            <a:ext cx="3086100" cy="231457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kumimoji="1" lang="en-US" smtClean="0"/>
              <a:t>Click to edit Master text styles</a:t>
            </a:r>
          </a:p>
          <a:p>
            <a:pPr lvl="1"/>
            <a:r>
              <a:rPr kumimoji="1" lang="en-US" smtClean="0"/>
              <a:t>Second level</a:t>
            </a:r>
          </a:p>
          <a:p>
            <a:pPr lvl="2"/>
            <a:r>
              <a:rPr kumimoji="1" lang="en-US" smtClean="0"/>
              <a:t>Third level</a:t>
            </a:r>
          </a:p>
          <a:p>
            <a:pPr lvl="3"/>
            <a:r>
              <a:rPr kumimoji="1" lang="en-US" smtClean="0"/>
              <a:t>Fourth level</a:t>
            </a:r>
          </a:p>
          <a:p>
            <a:pPr lvl="4"/>
            <a:r>
              <a:rPr kumimoji="1" lang="en-US" smtClean="0"/>
              <a:t>Fifth level</a:t>
            </a:r>
            <a:endParaRPr kumimoji="1" lang="en-US"/>
          </a:p>
        </p:txBody>
      </p:sp>
      <p:sp>
        <p:nvSpPr>
          <p:cNvPr id="6" name="Footer Placeholder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kumimoji="1" lang="en-US" dirty="0"/>
          </a:p>
        </p:txBody>
      </p:sp>
      <p:sp>
        <p:nvSpPr>
          <p:cNvPr id="7" name="Slide Number Placeholder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44153151-7DC9-CA49-92DC-D248AF5A3CA9}" type="slidenum">
              <a:rPr kumimoji="1" lang="en-US" smtClean="0"/>
              <a:t>‹#›</a:t>
            </a:fld>
            <a:endParaRPr kumimoji="1" lang="en-US" dirty="0"/>
          </a:p>
        </p:txBody>
      </p:sp>
    </p:spTree>
    <p:extLst>
      <p:ext uri="{BB962C8B-B14F-4D97-AF65-F5344CB8AC3E}">
        <p14:creationId xmlns:p14="http://schemas.microsoft.com/office/powerpoint/2010/main" val="80610259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後継者まとめるべき</a:t>
            </a:r>
            <a:endParaRPr kumimoji="1" lang="ja-JP" altLang="en-US" dirty="0"/>
          </a:p>
        </p:txBody>
      </p:sp>
      <p:sp>
        <p:nvSpPr>
          <p:cNvPr id="4" name="スライド番号プレースホルダー 3"/>
          <p:cNvSpPr>
            <a:spLocks noGrp="1"/>
          </p:cNvSpPr>
          <p:nvPr>
            <p:ph type="sldNum" sz="quarter" idx="10"/>
          </p:nvPr>
        </p:nvSpPr>
        <p:spPr/>
        <p:txBody>
          <a:bodyPr/>
          <a:lstStyle/>
          <a:p>
            <a:fld id="{44153151-7DC9-CA49-92DC-D248AF5A3CA9}" type="slidenum">
              <a:rPr kumimoji="1" lang="en-US" smtClean="0"/>
              <a:t>11</a:t>
            </a:fld>
            <a:endParaRPr kumimoji="1" lang="en-US"/>
          </a:p>
        </p:txBody>
      </p:sp>
    </p:spTree>
    <p:extLst>
      <p:ext uri="{BB962C8B-B14F-4D97-AF65-F5344CB8AC3E}">
        <p14:creationId xmlns:p14="http://schemas.microsoft.com/office/powerpoint/2010/main" val="2237984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Arial"/>
              <a:buChar char="•"/>
            </a:pPr>
            <a:r>
              <a:rPr lang="ja-JP" altLang="en-US" dirty="0" smtClean="0"/>
              <a:t>旧庁舎の後地利活用方法は未決定</a:t>
            </a:r>
            <a:endParaRPr lang="en-US" altLang="ja-JP" dirty="0" smtClean="0"/>
          </a:p>
          <a:p>
            <a:pPr marL="285750" indent="-285750">
              <a:buFont typeface="Arial"/>
              <a:buChar char="•"/>
            </a:pPr>
            <a:r>
              <a:rPr kumimoji="1" lang="ja-JP" altLang="en-US" dirty="0" smtClean="0"/>
              <a:t>建物の転用には課題</a:t>
            </a:r>
          </a:p>
          <a:p>
            <a:r>
              <a:rPr kumimoji="1" lang="ja-JP" altLang="en-US" dirty="0" smtClean="0"/>
              <a:t>使われてない資源を有効活用します</a:t>
            </a:r>
            <a:endParaRPr kumimoji="1" lang="ja-JP" altLang="en-US" dirty="0"/>
          </a:p>
        </p:txBody>
      </p:sp>
      <p:sp>
        <p:nvSpPr>
          <p:cNvPr id="4" name="スライド番号プレースホルダー 3"/>
          <p:cNvSpPr>
            <a:spLocks noGrp="1"/>
          </p:cNvSpPr>
          <p:nvPr>
            <p:ph type="sldNum" sz="quarter" idx="10"/>
          </p:nvPr>
        </p:nvSpPr>
        <p:spPr/>
        <p:txBody>
          <a:bodyPr/>
          <a:lstStyle/>
          <a:p>
            <a:fld id="{44153151-7DC9-CA49-92DC-D248AF5A3CA9}" type="slidenum">
              <a:rPr kumimoji="1" lang="en-US" smtClean="0"/>
              <a:t>15</a:t>
            </a:fld>
            <a:endParaRPr kumimoji="1" lang="en-US" dirty="0"/>
          </a:p>
        </p:txBody>
      </p:sp>
    </p:spTree>
    <p:extLst>
      <p:ext uri="{BB962C8B-B14F-4D97-AF65-F5344CB8AC3E}">
        <p14:creationId xmlns:p14="http://schemas.microsoft.com/office/powerpoint/2010/main" val="33169461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dirty="0" smtClean="0"/>
              <a:t>・農家の人と直接会話</a:t>
            </a:r>
            <a:endParaRPr kumimoji="1" lang="en-US" altLang="ja-JP" sz="1200" dirty="0" smtClean="0"/>
          </a:p>
          <a:p>
            <a:r>
              <a:rPr lang="ja-JP" altLang="en-US" sz="1200" dirty="0" smtClean="0"/>
              <a:t>（新鮮な野菜やお買い得な野菜を教えてもらえる）</a:t>
            </a:r>
            <a:endParaRPr kumimoji="1" lang="en-US" altLang="ja-JP" sz="1200" dirty="0" smtClean="0"/>
          </a:p>
          <a:p>
            <a:r>
              <a:rPr lang="ja-JP" altLang="en-US" sz="1200" dirty="0" smtClean="0"/>
              <a:t>・農家が直接売るので安価で新鮮</a:t>
            </a:r>
            <a:r>
              <a:rPr kumimoji="1" lang="ja-JP" altLang="en-US" sz="1200" dirty="0" smtClean="0"/>
              <a:t>（お得意さんになれば低価格で購入できるようになる）</a:t>
            </a:r>
          </a:p>
          <a:p>
            <a:endParaRPr kumimoji="1" lang="ja-JP" altLang="en-US" dirty="0"/>
          </a:p>
        </p:txBody>
      </p:sp>
      <p:sp>
        <p:nvSpPr>
          <p:cNvPr id="4" name="スライド番号プレースホルダー 3"/>
          <p:cNvSpPr>
            <a:spLocks noGrp="1"/>
          </p:cNvSpPr>
          <p:nvPr>
            <p:ph type="sldNum" sz="quarter" idx="10"/>
          </p:nvPr>
        </p:nvSpPr>
        <p:spPr/>
        <p:txBody>
          <a:bodyPr/>
          <a:lstStyle/>
          <a:p>
            <a:fld id="{44153151-7DC9-CA49-92DC-D248AF5A3CA9}" type="slidenum">
              <a:rPr kumimoji="1" lang="en-US" smtClean="0"/>
              <a:t>16</a:t>
            </a:fld>
            <a:endParaRPr kumimoji="1" lang="en-US" dirty="0"/>
          </a:p>
        </p:txBody>
      </p:sp>
    </p:spTree>
    <p:extLst>
      <p:ext uri="{BB962C8B-B14F-4D97-AF65-F5344CB8AC3E}">
        <p14:creationId xmlns:p14="http://schemas.microsoft.com/office/powerpoint/2010/main" val="26328820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dirty="0" smtClean="0"/>
              <a:t>・農家の人と直接会話</a:t>
            </a:r>
            <a:endParaRPr kumimoji="1" lang="en-US" altLang="ja-JP" sz="1200" dirty="0" smtClean="0"/>
          </a:p>
          <a:p>
            <a:r>
              <a:rPr lang="ja-JP" altLang="en-US" sz="1200" dirty="0" smtClean="0"/>
              <a:t>（新鮮な野菜やお買い得な野菜を教えてもらえる）</a:t>
            </a:r>
            <a:endParaRPr kumimoji="1" lang="en-US" altLang="ja-JP" sz="1200" dirty="0" smtClean="0"/>
          </a:p>
          <a:p>
            <a:r>
              <a:rPr lang="ja-JP" altLang="en-US" sz="1200" dirty="0" smtClean="0"/>
              <a:t>・農家が直接売るので安価で新鮮</a:t>
            </a:r>
            <a:r>
              <a:rPr kumimoji="1" lang="ja-JP" altLang="en-US" sz="1200" dirty="0" smtClean="0"/>
              <a:t>（お得意さんになれば低価格で購入できるようになる）</a:t>
            </a:r>
          </a:p>
          <a:p>
            <a:endParaRPr kumimoji="1" lang="ja-JP" altLang="en-US" dirty="0"/>
          </a:p>
        </p:txBody>
      </p:sp>
      <p:sp>
        <p:nvSpPr>
          <p:cNvPr id="4" name="スライド番号プレースホルダー 3"/>
          <p:cNvSpPr>
            <a:spLocks noGrp="1"/>
          </p:cNvSpPr>
          <p:nvPr>
            <p:ph type="sldNum" sz="quarter" idx="10"/>
          </p:nvPr>
        </p:nvSpPr>
        <p:spPr/>
        <p:txBody>
          <a:bodyPr/>
          <a:lstStyle/>
          <a:p>
            <a:fld id="{44153151-7DC9-CA49-92DC-D248AF5A3CA9}" type="slidenum">
              <a:rPr kumimoji="1" lang="en-US" smtClean="0"/>
              <a:t>17</a:t>
            </a:fld>
            <a:endParaRPr kumimoji="1" lang="en-US" dirty="0"/>
          </a:p>
        </p:txBody>
      </p:sp>
    </p:spTree>
    <p:extLst>
      <p:ext uri="{BB962C8B-B14F-4D97-AF65-F5344CB8AC3E}">
        <p14:creationId xmlns:p14="http://schemas.microsoft.com/office/powerpoint/2010/main" val="26328820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44153151-7DC9-CA49-92DC-D248AF5A3CA9}" type="slidenum">
              <a:rPr kumimoji="1" lang="en-US" smtClean="0"/>
              <a:t>24</a:t>
            </a:fld>
            <a:endParaRPr kumimoji="1" lang="en-US" dirty="0"/>
          </a:p>
        </p:txBody>
      </p:sp>
    </p:spTree>
    <p:extLst>
      <p:ext uri="{BB962C8B-B14F-4D97-AF65-F5344CB8AC3E}">
        <p14:creationId xmlns:p14="http://schemas.microsoft.com/office/powerpoint/2010/main" val="40040480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44153151-7DC9-CA49-92DC-D248AF5A3CA9}" type="slidenum">
              <a:rPr kumimoji="1" lang="en-US" smtClean="0"/>
              <a:t>35</a:t>
            </a:fld>
            <a:endParaRPr kumimoji="1" lang="en-US" dirty="0"/>
          </a:p>
        </p:txBody>
      </p:sp>
    </p:spTree>
    <p:extLst>
      <p:ext uri="{BB962C8B-B14F-4D97-AF65-F5344CB8AC3E}">
        <p14:creationId xmlns:p14="http://schemas.microsoft.com/office/powerpoint/2010/main" val="5645704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アピールしっかりやれよ高木</a:t>
            </a:r>
            <a:endParaRPr kumimoji="1" lang="ja-JP" altLang="en-US" dirty="0"/>
          </a:p>
        </p:txBody>
      </p:sp>
      <p:sp>
        <p:nvSpPr>
          <p:cNvPr id="4" name="スライド番号プレースホルダー 3"/>
          <p:cNvSpPr>
            <a:spLocks noGrp="1"/>
          </p:cNvSpPr>
          <p:nvPr>
            <p:ph type="sldNum" sz="quarter" idx="10"/>
          </p:nvPr>
        </p:nvSpPr>
        <p:spPr/>
        <p:txBody>
          <a:bodyPr/>
          <a:lstStyle/>
          <a:p>
            <a:fld id="{44153151-7DC9-CA49-92DC-D248AF5A3CA9}" type="slidenum">
              <a:rPr kumimoji="1" lang="en-US" smtClean="0"/>
              <a:t>43</a:t>
            </a:fld>
            <a:endParaRPr kumimoji="1" lang="en-US" dirty="0"/>
          </a:p>
        </p:txBody>
      </p:sp>
    </p:spTree>
    <p:extLst>
      <p:ext uri="{BB962C8B-B14F-4D97-AF65-F5344CB8AC3E}">
        <p14:creationId xmlns:p14="http://schemas.microsoft.com/office/powerpoint/2010/main" val="30423111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defTabSz="457200">
              <a:buFont typeface="Arial"/>
              <a:buChar char="•"/>
            </a:pPr>
            <a:r>
              <a:rPr lang="ja-JP" altLang="en-US" sz="1200" dirty="0" smtClean="0">
                <a:solidFill>
                  <a:prstClr val="black"/>
                </a:solidFill>
              </a:rPr>
              <a:t>歩道がない</a:t>
            </a:r>
            <a:r>
              <a:rPr lang="en-US" altLang="ja-JP" sz="1200" dirty="0" smtClean="0">
                <a:solidFill>
                  <a:prstClr val="black"/>
                </a:solidFill>
              </a:rPr>
              <a:t>2</a:t>
            </a:r>
            <a:r>
              <a:rPr lang="ja-JP" altLang="en-US" sz="1200" dirty="0" smtClean="0">
                <a:solidFill>
                  <a:prstClr val="black"/>
                </a:solidFill>
              </a:rPr>
              <a:t>車線道路を</a:t>
            </a:r>
            <a:r>
              <a:rPr lang="en-US" altLang="ja-JP" sz="1200" dirty="0" smtClean="0">
                <a:solidFill>
                  <a:prstClr val="black"/>
                </a:solidFill>
              </a:rPr>
              <a:t>1</a:t>
            </a:r>
            <a:r>
              <a:rPr lang="ja-JP" altLang="en-US" sz="1200" dirty="0" smtClean="0">
                <a:solidFill>
                  <a:prstClr val="black"/>
                </a:solidFill>
              </a:rPr>
              <a:t>車線一方通行にし、歩道を確保する</a:t>
            </a:r>
            <a:endParaRPr lang="en-US" altLang="ja-JP" sz="1200" dirty="0" smtClean="0">
              <a:solidFill>
                <a:prstClr val="black"/>
              </a:solidFill>
            </a:endParaRPr>
          </a:p>
          <a:p>
            <a:pPr marL="285750" indent="-285750" defTabSz="457200">
              <a:buFont typeface="Arial"/>
              <a:buChar char="•"/>
            </a:pPr>
            <a:r>
              <a:rPr lang="ja-JP" altLang="en-US" sz="1200" dirty="0" smtClean="0">
                <a:solidFill>
                  <a:prstClr val="black"/>
                </a:solidFill>
              </a:rPr>
              <a:t>歩道には一部花壇を設置し、住民が自由に利用できる形にする</a:t>
            </a:r>
            <a:endParaRPr lang="en-US" altLang="ja-JP" sz="1200" dirty="0" smtClean="0">
              <a:solidFill>
                <a:prstClr val="black"/>
              </a:solidFill>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44153151-7DC9-CA49-92DC-D248AF5A3CA9}" type="slidenum">
              <a:rPr kumimoji="1" lang="en-US" smtClean="0"/>
              <a:t>52</a:t>
            </a:fld>
            <a:endParaRPr kumimoji="1" lang="en-US" dirty="0"/>
          </a:p>
        </p:txBody>
      </p:sp>
    </p:spTree>
    <p:extLst>
      <p:ext uri="{BB962C8B-B14F-4D97-AF65-F5344CB8AC3E}">
        <p14:creationId xmlns:p14="http://schemas.microsoft.com/office/powerpoint/2010/main" val="14060162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A55E5FDC-3305-164E-A29A-5E341921618A}" type="datetime1">
              <a:rPr kumimoji="1" lang="ja-JP" altLang="en-US" smtClean="0"/>
              <a:t>2016/12/16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70ADD11-4055-44D3-AD09-D611CD509B89}" type="slidenum">
              <a:rPr kumimoji="0" lang="en-US" smtClean="0"/>
              <a:pPr eaLnBrk="1" latinLnBrk="0" hangingPunct="1"/>
              <a:t>‹#›</a:t>
            </a:fld>
            <a:endParaRPr kumimoji="0" lang="zh-CN" altLang="en-US"/>
          </a:p>
        </p:txBody>
      </p:sp>
    </p:spTree>
    <p:extLst>
      <p:ext uri="{BB962C8B-B14F-4D97-AF65-F5344CB8AC3E}">
        <p14:creationId xmlns:p14="http://schemas.microsoft.com/office/powerpoint/2010/main" val="9838482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ユーザー設定レイアウト">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3" name="日付プレースホルダー 2"/>
          <p:cNvSpPr>
            <a:spLocks noGrp="1"/>
          </p:cNvSpPr>
          <p:nvPr>
            <p:ph type="dt" sz="half" idx="10"/>
          </p:nvPr>
        </p:nvSpPr>
        <p:spPr/>
        <p:txBody>
          <a:bodyPr/>
          <a:lstStyle/>
          <a:p>
            <a:fld id="{BB4CB27F-FD0D-354E-853A-F6315B9C3301}" type="datetime1">
              <a:rPr kumimoji="1" lang="ja-JP" altLang="en-US" smtClean="0"/>
              <a:t>2016/12/16</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920AA0AD-6AFE-3346-954A-B1A9EE2084ED}" type="slidenum">
              <a:rPr kumimoji="1" lang="ja-JP" altLang="en-US" smtClean="0"/>
              <a:t>‹#›</a:t>
            </a:fld>
            <a:endParaRPr kumimoji="1" lang="ja-JP" altLang="en-US"/>
          </a:p>
        </p:txBody>
      </p:sp>
    </p:spTree>
    <p:extLst>
      <p:ext uri="{BB962C8B-B14F-4D97-AF65-F5344CB8AC3E}">
        <p14:creationId xmlns:p14="http://schemas.microsoft.com/office/powerpoint/2010/main" val="39983140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白紙">
    <p:bg>
      <p:bgRef idx="1001">
        <a:schemeClr val="bg1"/>
      </p:bgRef>
    </p:bg>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49DF611A-4BC6-1340-BB84-5AEC4FCA77AE}" type="datetime1">
              <a:rPr kumimoji="1" lang="ja-JP" altLang="en-US" smtClean="0"/>
              <a:t>2016/12/16</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920AA0AD-6AFE-3346-954A-B1A9EE2084ED}" type="slidenum">
              <a:rPr kumimoji="1" lang="ja-JP" altLang="en-US" smtClean="0"/>
              <a:t>‹#›</a:t>
            </a:fld>
            <a:endParaRPr kumimoji="1" lang="ja-JP" altLang="en-US"/>
          </a:p>
        </p:txBody>
      </p:sp>
    </p:spTree>
    <p:extLst>
      <p:ext uri="{BB962C8B-B14F-4D97-AF65-F5344CB8AC3E}">
        <p14:creationId xmlns:p14="http://schemas.microsoft.com/office/powerpoint/2010/main" val="1058368163"/>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93096DC4-2C23-BA4E-B280-599D957BE83F}" type="datetime1">
              <a:rPr kumimoji="1" lang="ja-JP" altLang="en-US" smtClean="0"/>
              <a:t>2016/12/16</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920AA0AD-6AFE-3346-954A-B1A9EE2084ED}" type="slidenum">
              <a:rPr kumimoji="1" lang="ja-JP" altLang="en-US" smtClean="0"/>
              <a:t>‹#›</a:t>
            </a:fld>
            <a:endParaRPr kumimoji="1" lang="ja-JP" altLang="en-US"/>
          </a:p>
        </p:txBody>
      </p:sp>
    </p:spTree>
    <p:extLst>
      <p:ext uri="{BB962C8B-B14F-4D97-AF65-F5344CB8AC3E}">
        <p14:creationId xmlns:p14="http://schemas.microsoft.com/office/powerpoint/2010/main" val="10512889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05D85C41-6C27-BA43-BB5F-A9E08D2F1654}" type="datetime1">
              <a:rPr kumimoji="1" lang="ja-JP" altLang="en-US" smtClean="0"/>
              <a:t>2016/12/16</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920AA0AD-6AFE-3346-954A-B1A9EE2084ED}" type="slidenum">
              <a:rPr kumimoji="1" lang="ja-JP" altLang="en-US" smtClean="0"/>
              <a:t>‹#›</a:t>
            </a:fld>
            <a:endParaRPr kumimoji="1" lang="ja-JP" altLang="en-US"/>
          </a:p>
        </p:txBody>
      </p:sp>
    </p:spTree>
    <p:extLst>
      <p:ext uri="{BB962C8B-B14F-4D97-AF65-F5344CB8AC3E}">
        <p14:creationId xmlns:p14="http://schemas.microsoft.com/office/powerpoint/2010/main" val="24095716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9BF4A9A6-4B88-0240-8DA9-F34ED75D34BF}" type="datetime1">
              <a:rPr kumimoji="1" lang="ja-JP" altLang="en-US" smtClean="0"/>
              <a:t>2016/12/16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20AA0AD-6AFE-3346-954A-B1A9EE2084ED}" type="slidenum">
              <a:rPr kumimoji="1" lang="ja-JP" altLang="en-US" smtClean="0"/>
              <a:t>‹#›</a:t>
            </a:fld>
            <a:endParaRPr kumimoji="1" lang="ja-JP" altLang="en-US"/>
          </a:p>
        </p:txBody>
      </p:sp>
    </p:spTree>
    <p:extLst>
      <p:ext uri="{BB962C8B-B14F-4D97-AF65-F5344CB8AC3E}">
        <p14:creationId xmlns:p14="http://schemas.microsoft.com/office/powerpoint/2010/main" val="5679075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23510EA6-277B-554D-882F-7D31B7930321}" type="datetime1">
              <a:rPr kumimoji="1" lang="ja-JP" altLang="en-US" smtClean="0"/>
              <a:t>2016/12/16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20AA0AD-6AFE-3346-954A-B1A9EE2084ED}" type="slidenum">
              <a:rPr kumimoji="1" lang="ja-JP" altLang="en-US" smtClean="0"/>
              <a:t>‹#›</a:t>
            </a:fld>
            <a:endParaRPr kumimoji="1" lang="ja-JP" altLang="en-US"/>
          </a:p>
        </p:txBody>
      </p:sp>
    </p:spTree>
    <p:extLst>
      <p:ext uri="{BB962C8B-B14F-4D97-AF65-F5344CB8AC3E}">
        <p14:creationId xmlns:p14="http://schemas.microsoft.com/office/powerpoint/2010/main" val="38970698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62B04956-CD34-4023-B39A-2FDC0904652D}" type="datetimeFigureOut">
              <a:rPr lang="ja-JP" altLang="en-US" smtClean="0">
                <a:solidFill>
                  <a:prstClr val="black">
                    <a:tint val="75000"/>
                  </a:prstClr>
                </a:solidFill>
              </a:rPr>
              <a:pPr/>
              <a:t>2016/12/16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3518FE5-8ECA-44E4-9F56-5119E952BBF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728219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62B04956-CD34-4023-B39A-2FDC0904652D}" type="datetimeFigureOut">
              <a:rPr lang="ja-JP" altLang="en-US" smtClean="0">
                <a:solidFill>
                  <a:prstClr val="black">
                    <a:tint val="75000"/>
                  </a:prstClr>
                </a:solidFill>
              </a:rPr>
              <a:pPr/>
              <a:t>2016/12/16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3518FE5-8ECA-44E4-9F56-5119E952BBF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6865897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62B04956-CD34-4023-B39A-2FDC0904652D}" type="datetimeFigureOut">
              <a:rPr lang="ja-JP" altLang="en-US" smtClean="0">
                <a:solidFill>
                  <a:prstClr val="black">
                    <a:tint val="75000"/>
                  </a:prstClr>
                </a:solidFill>
              </a:rPr>
              <a:pPr/>
              <a:t>2016/12/16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3518FE5-8ECA-44E4-9F56-5119E952BBF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7191138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62B04956-CD34-4023-B39A-2FDC0904652D}" type="datetimeFigureOut">
              <a:rPr lang="ja-JP" altLang="en-US" smtClean="0">
                <a:solidFill>
                  <a:prstClr val="black">
                    <a:tint val="75000"/>
                  </a:prstClr>
                </a:solidFill>
              </a:rPr>
              <a:pPr/>
              <a:t>2016/12/16</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3518FE5-8ECA-44E4-9F56-5119E952BBF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1000248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C23B1297-F9A0-1942-B368-8E1B6D8E43EF}" type="datetime1">
              <a:rPr kumimoji="1" lang="ja-JP" altLang="en-US" smtClean="0"/>
              <a:t>2016/12/16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20AA0AD-6AFE-3346-954A-B1A9EE2084ED}" type="slidenum">
              <a:rPr kumimoji="1" lang="ja-JP" altLang="en-US" smtClean="0"/>
              <a:t>‹#›</a:t>
            </a:fld>
            <a:endParaRPr kumimoji="1" lang="ja-JP" altLang="en-US"/>
          </a:p>
        </p:txBody>
      </p:sp>
    </p:spTree>
    <p:extLst>
      <p:ext uri="{BB962C8B-B14F-4D97-AF65-F5344CB8AC3E}">
        <p14:creationId xmlns:p14="http://schemas.microsoft.com/office/powerpoint/2010/main" val="4722321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62B04956-CD34-4023-B39A-2FDC0904652D}" type="datetimeFigureOut">
              <a:rPr lang="ja-JP" altLang="en-US" smtClean="0">
                <a:solidFill>
                  <a:prstClr val="black">
                    <a:tint val="75000"/>
                  </a:prstClr>
                </a:solidFill>
              </a:rPr>
              <a:pPr/>
              <a:t>2016/12/16</a:t>
            </a:fld>
            <a:endParaRPr lang="ja-JP"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ja-JP"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33518FE5-8ECA-44E4-9F56-5119E952BBF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6162349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62B04956-CD34-4023-B39A-2FDC0904652D}" type="datetimeFigureOut">
              <a:rPr lang="ja-JP" altLang="en-US" smtClean="0">
                <a:solidFill>
                  <a:prstClr val="black">
                    <a:tint val="75000"/>
                  </a:prstClr>
                </a:solidFill>
              </a:rPr>
              <a:pPr/>
              <a:t>2016/12/16</a:t>
            </a:fld>
            <a:endParaRPr lang="ja-JP"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ja-JP"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33518FE5-8ECA-44E4-9F56-5119E952BBF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3127004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2B04956-CD34-4023-B39A-2FDC0904652D}" type="datetimeFigureOut">
              <a:rPr lang="ja-JP" altLang="en-US" smtClean="0">
                <a:solidFill>
                  <a:prstClr val="black">
                    <a:tint val="75000"/>
                  </a:prstClr>
                </a:solidFill>
              </a:rPr>
              <a:pPr/>
              <a:t>2016/12/16</a:t>
            </a:fld>
            <a:endParaRPr lang="ja-JP"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ja-JP"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33518FE5-8ECA-44E4-9F56-5119E952BBF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9324091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62B04956-CD34-4023-B39A-2FDC0904652D}" type="datetimeFigureOut">
              <a:rPr lang="ja-JP" altLang="en-US" smtClean="0">
                <a:solidFill>
                  <a:prstClr val="black">
                    <a:tint val="75000"/>
                  </a:prstClr>
                </a:solidFill>
              </a:rPr>
              <a:pPr/>
              <a:t>2016/12/16</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3518FE5-8ECA-44E4-9F56-5119E952BBF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2895007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62B04956-CD34-4023-B39A-2FDC0904652D}" type="datetimeFigureOut">
              <a:rPr lang="ja-JP" altLang="en-US" smtClean="0">
                <a:solidFill>
                  <a:prstClr val="black">
                    <a:tint val="75000"/>
                  </a:prstClr>
                </a:solidFill>
              </a:rPr>
              <a:pPr/>
              <a:t>2016/12/16</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3518FE5-8ECA-44E4-9F56-5119E952BBF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41616543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62B04956-CD34-4023-B39A-2FDC0904652D}" type="datetimeFigureOut">
              <a:rPr lang="ja-JP" altLang="en-US" smtClean="0">
                <a:solidFill>
                  <a:prstClr val="black">
                    <a:tint val="75000"/>
                  </a:prstClr>
                </a:solidFill>
              </a:rPr>
              <a:pPr/>
              <a:t>2016/12/16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3518FE5-8ECA-44E4-9F56-5119E952BBF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02266006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62B04956-CD34-4023-B39A-2FDC0904652D}" type="datetimeFigureOut">
              <a:rPr lang="ja-JP" altLang="en-US" smtClean="0">
                <a:solidFill>
                  <a:prstClr val="black">
                    <a:tint val="75000"/>
                  </a:prstClr>
                </a:solidFill>
              </a:rPr>
              <a:pPr/>
              <a:t>2016/12/16</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3518FE5-8ECA-44E4-9F56-5119E952BBF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1659436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CD6C27E2-8082-2544-8178-38D5845B15F1}" type="datetime1">
              <a:rPr kumimoji="1" lang="ja-JP" altLang="en-US" smtClean="0"/>
              <a:t>2016/12/16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20AA0AD-6AFE-3346-954A-B1A9EE2084ED}" type="slidenum">
              <a:rPr kumimoji="1" lang="ja-JP" altLang="en-US" smtClean="0"/>
              <a:t>‹#›</a:t>
            </a:fld>
            <a:endParaRPr kumimoji="1" lang="ja-JP" altLang="en-US"/>
          </a:p>
        </p:txBody>
      </p:sp>
    </p:spTree>
    <p:extLst>
      <p:ext uri="{BB962C8B-B14F-4D97-AF65-F5344CB8AC3E}">
        <p14:creationId xmlns:p14="http://schemas.microsoft.com/office/powerpoint/2010/main" val="40339472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C50537B7-43A3-DD4B-A91B-A704F985B858}" type="datetime1">
              <a:rPr kumimoji="1" lang="ja-JP" altLang="en-US" smtClean="0"/>
              <a:t>2016/12/16</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920AA0AD-6AFE-3346-954A-B1A9EE2084ED}" type="slidenum">
              <a:rPr kumimoji="1" lang="ja-JP" altLang="en-US" smtClean="0"/>
              <a:t>‹#›</a:t>
            </a:fld>
            <a:endParaRPr kumimoji="1" lang="ja-JP" altLang="en-US"/>
          </a:p>
        </p:txBody>
      </p:sp>
    </p:spTree>
    <p:extLst>
      <p:ext uri="{BB962C8B-B14F-4D97-AF65-F5344CB8AC3E}">
        <p14:creationId xmlns:p14="http://schemas.microsoft.com/office/powerpoint/2010/main" val="10726876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9A0DA27A-6FB1-D447-B80C-4E29E6549A4E}" type="datetime1">
              <a:rPr kumimoji="1" lang="ja-JP" altLang="en-US" smtClean="0"/>
              <a:t>2016/12/16</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920AA0AD-6AFE-3346-954A-B1A9EE2084ED}" type="slidenum">
              <a:rPr kumimoji="1" lang="ja-JP" altLang="en-US" smtClean="0"/>
              <a:t>‹#›</a:t>
            </a:fld>
            <a:endParaRPr kumimoji="1" lang="ja-JP" altLang="en-US"/>
          </a:p>
        </p:txBody>
      </p:sp>
    </p:spTree>
    <p:extLst>
      <p:ext uri="{BB962C8B-B14F-4D97-AF65-F5344CB8AC3E}">
        <p14:creationId xmlns:p14="http://schemas.microsoft.com/office/powerpoint/2010/main" val="29933896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bg>
      <p:bgPr>
        <a:blipFill rotWithShape="1">
          <a:blip r:embed="rId2"/>
          <a:tile tx="0" ty="0" sx="100000" sy="100000" flip="none" algn="tl"/>
        </a:blip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E749C1B2-A70A-1940-B01A-7A1BE0EBE276}" type="datetime1">
              <a:rPr kumimoji="1" lang="ja-JP" altLang="en-US" smtClean="0"/>
              <a:t>2016/12/16</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920AA0AD-6AFE-3346-954A-B1A9EE2084ED}" type="slidenum">
              <a:rPr kumimoji="1" lang="ja-JP" altLang="en-US" smtClean="0"/>
              <a:t>‹#›</a:t>
            </a:fld>
            <a:endParaRPr kumimoji="1" lang="ja-JP" altLang="en-US"/>
          </a:p>
        </p:txBody>
      </p:sp>
    </p:spTree>
    <p:extLst>
      <p:ext uri="{BB962C8B-B14F-4D97-AF65-F5344CB8AC3E}">
        <p14:creationId xmlns:p14="http://schemas.microsoft.com/office/powerpoint/2010/main" val="30132993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3" name="日付プレースホルダー 2"/>
          <p:cNvSpPr>
            <a:spLocks noGrp="1"/>
          </p:cNvSpPr>
          <p:nvPr>
            <p:ph type="dt" sz="half" idx="10"/>
          </p:nvPr>
        </p:nvSpPr>
        <p:spPr/>
        <p:txBody>
          <a:bodyPr/>
          <a:lstStyle/>
          <a:p>
            <a:fld id="{BB4CB27F-FD0D-354E-853A-F6315B9C3301}" type="datetime1">
              <a:rPr kumimoji="1" lang="ja-JP" altLang="en-US" smtClean="0"/>
              <a:t>2016/12/16</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920AA0AD-6AFE-3346-954A-B1A9EE2084ED}" type="slidenum">
              <a:rPr kumimoji="1" lang="ja-JP" altLang="en-US" smtClean="0"/>
              <a:t>‹#›</a:t>
            </a:fld>
            <a:endParaRPr kumimoji="1" lang="ja-JP" altLang="en-US"/>
          </a:p>
        </p:txBody>
      </p:sp>
    </p:spTree>
    <p:extLst>
      <p:ext uri="{BB962C8B-B14F-4D97-AF65-F5344CB8AC3E}">
        <p14:creationId xmlns:p14="http://schemas.microsoft.com/office/powerpoint/2010/main" val="4222454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ユーザー設定レイアウト">
    <p:bg>
      <p:bgPr>
        <a:solidFill>
          <a:srgbClr val="F2D4ED"/>
        </a:solidFill>
        <a:effectLst/>
      </p:bgPr>
    </p:bg>
    <p:spTree>
      <p:nvGrpSpPr>
        <p:cNvPr id="1" name=""/>
        <p:cNvGrpSpPr/>
        <p:nvPr/>
      </p:nvGrpSpPr>
      <p:grpSpPr>
        <a:xfrm>
          <a:off x="0" y="0"/>
          <a:ext cx="0" cy="0"/>
          <a:chOff x="0" y="0"/>
          <a:chExt cx="0" cy="0"/>
        </a:xfrm>
      </p:grpSpPr>
      <p:sp>
        <p:nvSpPr>
          <p:cNvPr id="3" name="日付プレースホルダー 2"/>
          <p:cNvSpPr>
            <a:spLocks noGrp="1"/>
          </p:cNvSpPr>
          <p:nvPr>
            <p:ph type="dt" sz="half" idx="10"/>
          </p:nvPr>
        </p:nvSpPr>
        <p:spPr/>
        <p:txBody>
          <a:bodyPr/>
          <a:lstStyle/>
          <a:p>
            <a:fld id="{BB4CB27F-FD0D-354E-853A-F6315B9C3301}" type="datetime1">
              <a:rPr kumimoji="1" lang="ja-JP" altLang="en-US" smtClean="0"/>
              <a:t>2016/12/16</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920AA0AD-6AFE-3346-954A-B1A9EE2084ED}" type="slidenum">
              <a:rPr kumimoji="1" lang="ja-JP" altLang="en-US" smtClean="0"/>
              <a:t>‹#›</a:t>
            </a:fld>
            <a:endParaRPr kumimoji="1" lang="ja-JP" altLang="en-US"/>
          </a:p>
        </p:txBody>
      </p:sp>
    </p:spTree>
    <p:extLst>
      <p:ext uri="{BB962C8B-B14F-4D97-AF65-F5344CB8AC3E}">
        <p14:creationId xmlns:p14="http://schemas.microsoft.com/office/powerpoint/2010/main" val="1079913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ユーザー設定レイアウト">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3" name="日付プレースホルダー 2"/>
          <p:cNvSpPr>
            <a:spLocks noGrp="1"/>
          </p:cNvSpPr>
          <p:nvPr>
            <p:ph type="dt" sz="half" idx="10"/>
          </p:nvPr>
        </p:nvSpPr>
        <p:spPr/>
        <p:txBody>
          <a:bodyPr/>
          <a:lstStyle/>
          <a:p>
            <a:fld id="{BB4CB27F-FD0D-354E-853A-F6315B9C3301}" type="datetime1">
              <a:rPr kumimoji="1" lang="ja-JP" altLang="en-US" smtClean="0"/>
              <a:t>2016/12/16</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920AA0AD-6AFE-3346-954A-B1A9EE2084ED}" type="slidenum">
              <a:rPr kumimoji="1" lang="ja-JP" altLang="en-US" smtClean="0"/>
              <a:t>‹#›</a:t>
            </a:fld>
            <a:endParaRPr kumimoji="1" lang="ja-JP" altLang="en-US"/>
          </a:p>
        </p:txBody>
      </p:sp>
    </p:spTree>
    <p:extLst>
      <p:ext uri="{BB962C8B-B14F-4D97-AF65-F5344CB8AC3E}">
        <p14:creationId xmlns:p14="http://schemas.microsoft.com/office/powerpoint/2010/main" val="361750782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6.xml"/><Relationship Id="rId12" Type="http://schemas.openxmlformats.org/officeDocument/2006/relationships/theme" Target="../theme/theme2.xml"/><Relationship Id="rId1" Type="http://schemas.openxmlformats.org/officeDocument/2006/relationships/slideLayout" Target="../slideLayouts/slideLayout16.xml"/><Relationship Id="rId2" Type="http://schemas.openxmlformats.org/officeDocument/2006/relationships/slideLayout" Target="../slideLayouts/slideLayout17.xml"/><Relationship Id="rId3" Type="http://schemas.openxmlformats.org/officeDocument/2006/relationships/slideLayout" Target="../slideLayouts/slideLayout18.xml"/><Relationship Id="rId4" Type="http://schemas.openxmlformats.org/officeDocument/2006/relationships/slideLayout" Target="../slideLayouts/slideLayout19.xml"/><Relationship Id="rId5" Type="http://schemas.openxmlformats.org/officeDocument/2006/relationships/slideLayout" Target="../slideLayouts/slideLayout20.xml"/><Relationship Id="rId6" Type="http://schemas.openxmlformats.org/officeDocument/2006/relationships/slideLayout" Target="../slideLayouts/slideLayout21.xml"/><Relationship Id="rId7" Type="http://schemas.openxmlformats.org/officeDocument/2006/relationships/slideLayout" Target="../slideLayouts/slideLayout22.xml"/><Relationship Id="rId8" Type="http://schemas.openxmlformats.org/officeDocument/2006/relationships/slideLayout" Target="../slideLayouts/slideLayout23.xml"/><Relationship Id="rId9" Type="http://schemas.openxmlformats.org/officeDocument/2006/relationships/slideLayout" Target="../slideLayouts/slideLayout24.xml"/><Relationship Id="rId10"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4CB27F-FD0D-354E-853A-F6315B9C3301}" type="datetime1">
              <a:rPr kumimoji="1" lang="ja-JP" altLang="en-US" smtClean="0"/>
              <a:t>2016/12/16</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0AA0AD-6AFE-3346-954A-B1A9EE2084ED}" type="slidenum">
              <a:rPr kumimoji="1" lang="ja-JP" altLang="en-US" smtClean="0"/>
              <a:t>‹#›</a:t>
            </a:fld>
            <a:endParaRPr kumimoji="1" lang="ja-JP" altLang="en-US"/>
          </a:p>
        </p:txBody>
      </p:sp>
    </p:spTree>
    <p:extLst>
      <p:ext uri="{BB962C8B-B14F-4D97-AF65-F5344CB8AC3E}">
        <p14:creationId xmlns:p14="http://schemas.microsoft.com/office/powerpoint/2010/main" val="173566497"/>
      </p:ext>
    </p:extLst>
  </p:cSld>
  <p:clrMap bg1="lt1" tx1="dk1" bg2="lt2" tx2="dk2" accent1="accent1" accent2="accent2" accent3="accent3" accent4="accent4" accent5="accent5" accent6="accent6" hlink="hlink" folHlink="folHlink"/>
  <p:sldLayoutIdLst>
    <p:sldLayoutId id="2147483964" r:id="rId1"/>
    <p:sldLayoutId id="2147483965" r:id="rId2"/>
    <p:sldLayoutId id="2147483966" r:id="rId3"/>
    <p:sldLayoutId id="2147483967" r:id="rId4"/>
    <p:sldLayoutId id="2147483968" r:id="rId5"/>
    <p:sldLayoutId id="2147483969" r:id="rId6"/>
    <p:sldLayoutId id="2147483999" r:id="rId7"/>
    <p:sldLayoutId id="2147484000" r:id="rId8"/>
    <p:sldLayoutId id="2147484001" r:id="rId9"/>
    <p:sldLayoutId id="2147484002" r:id="rId10"/>
    <p:sldLayoutId id="2147483970" r:id="rId11"/>
    <p:sldLayoutId id="2147483971" r:id="rId12"/>
    <p:sldLayoutId id="2147483972" r:id="rId13"/>
    <p:sldLayoutId id="2147483973" r:id="rId14"/>
    <p:sldLayoutId id="2147483974" r:id="rId15"/>
  </p:sldLayoutIdLst>
  <p:hf sldNum="0" hdr="0" ftr="0" dt="0"/>
  <p:txStyles>
    <p:titleStyle>
      <a:lvl1pPr algn="ctr" defTabSz="4572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62B04956-CD34-4023-B39A-2FDC0904652D}" type="datetimeFigureOut">
              <a:rPr lang="ja-JP" altLang="en-US" smtClean="0">
                <a:solidFill>
                  <a:prstClr val="black">
                    <a:tint val="75000"/>
                  </a:prstClr>
                </a:solidFill>
              </a:rPr>
              <a:pPr defTabSz="457200"/>
              <a:t>2016/12/16</a:t>
            </a:fld>
            <a:endParaRPr lang="ja-JP" alt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ja-JP" alt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33518FE5-8ECA-44E4-9F56-5119E952BBF5}" type="slidenum">
              <a:rPr lang="ja-JP" altLang="en-US" smtClean="0">
                <a:solidFill>
                  <a:prstClr val="black">
                    <a:tint val="75000"/>
                  </a:prstClr>
                </a:solidFill>
              </a:rPr>
              <a:pPr defTabSz="457200"/>
              <a:t>‹#›</a:t>
            </a:fld>
            <a:endParaRPr lang="ja-JP" altLang="en-US">
              <a:solidFill>
                <a:prstClr val="black">
                  <a:tint val="75000"/>
                </a:prstClr>
              </a:solidFill>
            </a:endParaRPr>
          </a:p>
        </p:txBody>
      </p:sp>
    </p:spTree>
    <p:extLst>
      <p:ext uri="{BB962C8B-B14F-4D97-AF65-F5344CB8AC3E}">
        <p14:creationId xmlns:p14="http://schemas.microsoft.com/office/powerpoint/2010/main" val="1230131366"/>
      </p:ext>
    </p:extLst>
  </p:cSld>
  <p:clrMap bg1="lt1" tx1="dk1" bg2="lt2" tx2="dk2" accent1="accent1" accent2="accent2" accent3="accent3" accent4="accent4" accent5="accent5" accent6="accent6" hlink="hlink" folHlink="folHlink"/>
  <p:sldLayoutIdLst>
    <p:sldLayoutId id="2147483988" r:id="rId1"/>
    <p:sldLayoutId id="2147483989" r:id="rId2"/>
    <p:sldLayoutId id="2147483990" r:id="rId3"/>
    <p:sldLayoutId id="2147483991" r:id="rId4"/>
    <p:sldLayoutId id="2147483992" r:id="rId5"/>
    <p:sldLayoutId id="2147483993" r:id="rId6"/>
    <p:sldLayoutId id="2147483994" r:id="rId7"/>
    <p:sldLayoutId id="2147483995" r:id="rId8"/>
    <p:sldLayoutId id="2147483996" r:id="rId9"/>
    <p:sldLayoutId id="2147483997" r:id="rId10"/>
    <p:sldLayoutId id="2147483998"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1" Type="http://schemas.openxmlformats.org/officeDocument/2006/relationships/slideLayout" Target="../slideLayouts/slideLayout11.xml"/><Relationship Id="rId2"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8.png"/><Relationship Id="rId5" Type="http://schemas.microsoft.com/office/2007/relationships/hdphoto" Target="../media/hdphoto2.wdp"/><Relationship Id="rId6" Type="http://schemas.openxmlformats.org/officeDocument/2006/relationships/image" Target="../media/image18.png"/><Relationship Id="rId7" Type="http://schemas.openxmlformats.org/officeDocument/2006/relationships/image" Target="../media/image19.png"/><Relationship Id="rId8" Type="http://schemas.openxmlformats.org/officeDocument/2006/relationships/image" Target="../media/image20.png"/><Relationship Id="rId9" Type="http://schemas.openxmlformats.org/officeDocument/2006/relationships/image" Target="../media/image3.png"/><Relationship Id="rId1" Type="http://schemas.openxmlformats.org/officeDocument/2006/relationships/slideLayout" Target="../slideLayouts/slideLayout9.xml"/><Relationship Id="rId2"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chart" Target="../charts/chart3.xml"/><Relationship Id="rId4" Type="http://schemas.openxmlformats.org/officeDocument/2006/relationships/chart" Target="../charts/chart4.xml"/><Relationship Id="rId5" Type="http://schemas.openxmlformats.org/officeDocument/2006/relationships/image" Target="../media/image21.png"/><Relationship Id="rId6" Type="http://schemas.openxmlformats.org/officeDocument/2006/relationships/image" Target="../media/image8.png"/><Relationship Id="rId7" Type="http://schemas.microsoft.com/office/2007/relationships/hdphoto" Target="../media/hdphoto2.wdp"/><Relationship Id="rId8" Type="http://schemas.openxmlformats.org/officeDocument/2006/relationships/image" Target="../media/image3.png"/><Relationship Id="rId9" Type="http://schemas.openxmlformats.org/officeDocument/2006/relationships/comments" Target="../comments/comment1.xml"/><Relationship Id="rId1" Type="http://schemas.openxmlformats.org/officeDocument/2006/relationships/slideLayout" Target="../slideLayouts/slideLayout10.xml"/><Relationship Id="rId2" Type="http://schemas.openxmlformats.org/officeDocument/2006/relationships/notesSlide" Target="../notesSlides/notesSlide1.xml"/></Relationships>
</file>

<file path=ppt/slides/_rels/slide12.xml.rels><?xml version="1.0" encoding="UTF-8" standalone="yes"?>
<Relationships xmlns="http://schemas.openxmlformats.org/package/2006/relationships"><Relationship Id="rId11" Type="http://schemas.openxmlformats.org/officeDocument/2006/relationships/image" Target="../media/image29.png"/><Relationship Id="rId12" Type="http://schemas.openxmlformats.org/officeDocument/2006/relationships/image" Target="../media/image30.png"/><Relationship Id="rId13" Type="http://schemas.openxmlformats.org/officeDocument/2006/relationships/image" Target="../media/image31.png"/><Relationship Id="rId14" Type="http://schemas.openxmlformats.org/officeDocument/2006/relationships/image" Target="../media/image3.png"/><Relationship Id="rId1" Type="http://schemas.openxmlformats.org/officeDocument/2006/relationships/slideLayout" Target="../slideLayouts/slideLayout10.xml"/><Relationship Id="rId2" Type="http://schemas.openxmlformats.org/officeDocument/2006/relationships/image" Target="../media/image8.png"/><Relationship Id="rId3" Type="http://schemas.microsoft.com/office/2007/relationships/hdphoto" Target="../media/hdphoto2.wdp"/><Relationship Id="rId4" Type="http://schemas.openxmlformats.org/officeDocument/2006/relationships/image" Target="../media/image22.png"/><Relationship Id="rId5" Type="http://schemas.openxmlformats.org/officeDocument/2006/relationships/image" Target="../media/image23.png"/><Relationship Id="rId6" Type="http://schemas.openxmlformats.org/officeDocument/2006/relationships/image" Target="../media/image24.png"/><Relationship Id="rId7" Type="http://schemas.openxmlformats.org/officeDocument/2006/relationships/image" Target="../media/image25.png"/><Relationship Id="rId8" Type="http://schemas.openxmlformats.org/officeDocument/2006/relationships/image" Target="../media/image26.png"/><Relationship Id="rId9" Type="http://schemas.openxmlformats.org/officeDocument/2006/relationships/image" Target="../media/image27.png"/><Relationship Id="rId10"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png"/><Relationship Id="rId5" Type="http://schemas.openxmlformats.org/officeDocument/2006/relationships/image" Target="../media/image35.png"/><Relationship Id="rId6" Type="http://schemas.openxmlformats.org/officeDocument/2006/relationships/image" Target="../media/image1.png"/><Relationship Id="rId7" Type="http://schemas.openxmlformats.org/officeDocument/2006/relationships/image" Target="../media/image5.png"/><Relationship Id="rId1" Type="http://schemas.openxmlformats.org/officeDocument/2006/relationships/slideLayout" Target="../slideLayouts/slideLayout10.xml"/><Relationship Id="rId2" Type="http://schemas.openxmlformats.org/officeDocument/2006/relationships/image" Target="../media/image32.emf"/></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12.png"/><Relationship Id="rId5" Type="http://schemas.microsoft.com/office/2007/relationships/hdphoto" Target="../media/hdphoto4.wdp"/><Relationship Id="rId6" Type="http://schemas.openxmlformats.org/officeDocument/2006/relationships/image" Target="../media/image3.png"/><Relationship Id="rId1" Type="http://schemas.openxmlformats.org/officeDocument/2006/relationships/slideLayout" Target="../slideLayouts/slideLayout10.xml"/><Relationship Id="rId2"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7.png"/><Relationship Id="rId5" Type="http://schemas.openxmlformats.org/officeDocument/2006/relationships/image" Target="../media/image12.png"/><Relationship Id="rId6" Type="http://schemas.microsoft.com/office/2007/relationships/hdphoto" Target="../media/hdphoto4.wdp"/><Relationship Id="rId7" Type="http://schemas.openxmlformats.org/officeDocument/2006/relationships/image" Target="../media/image1.png"/><Relationship Id="rId1" Type="http://schemas.openxmlformats.org/officeDocument/2006/relationships/slideLayout" Target="../slideLayouts/slideLayout10.xml"/><Relationship Id="rId2" Type="http://schemas.openxmlformats.org/officeDocument/2006/relationships/notesSlide" Target="../notesSlides/notesSlide2.xml"/></Relationships>
</file>

<file path=ppt/slides/_rels/slide16.xml.rels><?xml version="1.0" encoding="UTF-8" standalone="yes"?>
<Relationships xmlns="http://schemas.openxmlformats.org/package/2006/relationships"><Relationship Id="rId3" Type="http://schemas.openxmlformats.org/officeDocument/2006/relationships/image" Target="../media/image38.JPG"/><Relationship Id="rId4" Type="http://schemas.openxmlformats.org/officeDocument/2006/relationships/image" Target="../media/image12.png"/><Relationship Id="rId5" Type="http://schemas.microsoft.com/office/2007/relationships/hdphoto" Target="../media/hdphoto4.wdp"/><Relationship Id="rId6" Type="http://schemas.openxmlformats.org/officeDocument/2006/relationships/image" Target="../media/image1.png"/><Relationship Id="rId1" Type="http://schemas.openxmlformats.org/officeDocument/2006/relationships/slideLayout" Target="../slideLayouts/slideLayout10.xml"/><Relationship Id="rId2" Type="http://schemas.openxmlformats.org/officeDocument/2006/relationships/notesSlide" Target="../notesSlides/notesSlide3.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4" Type="http://schemas.microsoft.com/office/2007/relationships/hdphoto" Target="../media/hdphoto4.wdp"/><Relationship Id="rId5" Type="http://schemas.openxmlformats.org/officeDocument/2006/relationships/image" Target="../media/image38.JPG"/><Relationship Id="rId6" Type="http://schemas.openxmlformats.org/officeDocument/2006/relationships/image" Target="../media/image1.png"/><Relationship Id="rId1" Type="http://schemas.openxmlformats.org/officeDocument/2006/relationships/slideLayout" Target="../slideLayouts/slideLayout10.xml"/><Relationship Id="rId2" Type="http://schemas.openxmlformats.org/officeDocument/2006/relationships/notesSlide" Target="../notesSlides/notesSlide4.xml"/></Relationships>
</file>

<file path=ppt/slides/_rels/slide18.xml.rels><?xml version="1.0" encoding="UTF-8" standalone="yes"?>
<Relationships xmlns="http://schemas.openxmlformats.org/package/2006/relationships"><Relationship Id="rId3" Type="http://schemas.microsoft.com/office/2007/relationships/hdphoto" Target="../media/hdphoto4.wdp"/><Relationship Id="rId4" Type="http://schemas.openxmlformats.org/officeDocument/2006/relationships/image" Target="../media/image39.png"/><Relationship Id="rId5" Type="http://schemas.openxmlformats.org/officeDocument/2006/relationships/image" Target="../media/image40.png"/><Relationship Id="rId6" Type="http://schemas.openxmlformats.org/officeDocument/2006/relationships/image" Target="../media/image41.png"/><Relationship Id="rId1" Type="http://schemas.openxmlformats.org/officeDocument/2006/relationships/slideLayout" Target="../slideLayouts/slideLayout10.xml"/><Relationship Id="rId2"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microsoft.com/office/2007/relationships/hdphoto" Target="../media/hdphoto5.wdp"/><Relationship Id="rId4" Type="http://schemas.openxmlformats.org/officeDocument/2006/relationships/image" Target="../media/image1.png"/><Relationship Id="rId5" Type="http://schemas.openxmlformats.org/officeDocument/2006/relationships/image" Target="../media/image12.png"/><Relationship Id="rId6" Type="http://schemas.microsoft.com/office/2007/relationships/hdphoto" Target="../media/hdphoto4.wdp"/><Relationship Id="rId7" Type="http://schemas.openxmlformats.org/officeDocument/2006/relationships/image" Target="../media/image43.png"/><Relationship Id="rId8" Type="http://schemas.openxmlformats.org/officeDocument/2006/relationships/image" Target="../media/image3.png"/><Relationship Id="rId1" Type="http://schemas.openxmlformats.org/officeDocument/2006/relationships/slideLayout" Target="../slideLayouts/slideLayout10.xml"/><Relationship Id="rId2" Type="http://schemas.openxmlformats.org/officeDocument/2006/relationships/image" Target="../media/image42.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microsoft.com/office/2007/relationships/hdphoto" Target="../media/hdphoto1.wdp"/><Relationship Id="rId1" Type="http://schemas.openxmlformats.org/officeDocument/2006/relationships/slideLayout" Target="../slideLayouts/slideLayout11.xml"/><Relationship Id="rId2"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45.png"/><Relationship Id="rId4" Type="http://schemas.openxmlformats.org/officeDocument/2006/relationships/image" Target="../media/image46.png"/><Relationship Id="rId5" Type="http://schemas.openxmlformats.org/officeDocument/2006/relationships/image" Target="../media/image47.png"/><Relationship Id="rId6" Type="http://schemas.openxmlformats.org/officeDocument/2006/relationships/image" Target="../media/image48.png"/><Relationship Id="rId7" Type="http://schemas.openxmlformats.org/officeDocument/2006/relationships/image" Target="../media/image12.png"/><Relationship Id="rId8" Type="http://schemas.microsoft.com/office/2007/relationships/hdphoto" Target="../media/hdphoto4.wdp"/><Relationship Id="rId9" Type="http://schemas.openxmlformats.org/officeDocument/2006/relationships/image" Target="../media/image42.png"/><Relationship Id="rId10" Type="http://schemas.microsoft.com/office/2007/relationships/hdphoto" Target="../media/hdphoto5.wdp"/><Relationship Id="rId11" Type="http://schemas.openxmlformats.org/officeDocument/2006/relationships/image" Target="../media/image3.png"/><Relationship Id="rId1" Type="http://schemas.openxmlformats.org/officeDocument/2006/relationships/slideLayout" Target="../slideLayouts/slideLayout10.xml"/><Relationship Id="rId2" Type="http://schemas.openxmlformats.org/officeDocument/2006/relationships/image" Target="../media/image4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6.png"/><Relationship Id="rId3"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image" Target="../media/image51.png"/><Relationship Id="rId5" Type="http://schemas.openxmlformats.org/officeDocument/2006/relationships/image" Target="../media/image52.png"/><Relationship Id="rId6" Type="http://schemas.openxmlformats.org/officeDocument/2006/relationships/image" Target="../media/image5.png"/><Relationship Id="rId7" Type="http://schemas.openxmlformats.org/officeDocument/2006/relationships/image" Target="../media/image53.png"/><Relationship Id="rId8" Type="http://schemas.openxmlformats.org/officeDocument/2006/relationships/image" Target="../media/image54.png"/><Relationship Id="rId9" Type="http://schemas.openxmlformats.org/officeDocument/2006/relationships/image" Target="../media/image8.png"/><Relationship Id="rId10" Type="http://schemas.microsoft.com/office/2007/relationships/hdphoto" Target="../media/hdphoto2.wdp"/><Relationship Id="rId11" Type="http://schemas.openxmlformats.org/officeDocument/2006/relationships/image" Target="../media/image3.png"/><Relationship Id="rId1" Type="http://schemas.openxmlformats.org/officeDocument/2006/relationships/slideLayout" Target="../slideLayouts/slideLayout9.xml"/><Relationship Id="rId2" Type="http://schemas.openxmlformats.org/officeDocument/2006/relationships/image" Target="../media/image49.jpeg"/></Relationships>
</file>

<file path=ppt/slides/_rels/slide23.xml.rels><?xml version="1.0" encoding="UTF-8" standalone="yes"?>
<Relationships xmlns="http://schemas.openxmlformats.org/package/2006/relationships"><Relationship Id="rId11" Type="http://schemas.openxmlformats.org/officeDocument/2006/relationships/image" Target="../media/image60.png"/><Relationship Id="rId12" Type="http://schemas.openxmlformats.org/officeDocument/2006/relationships/image" Target="../media/image61.png"/><Relationship Id="rId13" Type="http://schemas.openxmlformats.org/officeDocument/2006/relationships/image" Target="../media/image62.png"/><Relationship Id="rId14" Type="http://schemas.openxmlformats.org/officeDocument/2006/relationships/image" Target="../media/image63.png"/><Relationship Id="rId15" Type="http://schemas.openxmlformats.org/officeDocument/2006/relationships/image" Target="../media/image64.png"/><Relationship Id="rId16" Type="http://schemas.openxmlformats.org/officeDocument/2006/relationships/image" Target="../media/image65.png"/><Relationship Id="rId1" Type="http://schemas.openxmlformats.org/officeDocument/2006/relationships/slideLayout" Target="../slideLayouts/slideLayout9.xml"/><Relationship Id="rId2" Type="http://schemas.openxmlformats.org/officeDocument/2006/relationships/chart" Target="../charts/chart5.xml"/><Relationship Id="rId3" Type="http://schemas.openxmlformats.org/officeDocument/2006/relationships/image" Target="../media/image8.png"/><Relationship Id="rId4" Type="http://schemas.microsoft.com/office/2007/relationships/hdphoto" Target="../media/hdphoto2.wdp"/><Relationship Id="rId5" Type="http://schemas.openxmlformats.org/officeDocument/2006/relationships/image" Target="../media/image3.png"/><Relationship Id="rId6" Type="http://schemas.openxmlformats.org/officeDocument/2006/relationships/image" Target="../media/image55.png"/><Relationship Id="rId7" Type="http://schemas.openxmlformats.org/officeDocument/2006/relationships/image" Target="../media/image56.png"/><Relationship Id="rId8" Type="http://schemas.openxmlformats.org/officeDocument/2006/relationships/image" Target="../media/image57.png"/><Relationship Id="rId9" Type="http://schemas.openxmlformats.org/officeDocument/2006/relationships/image" Target="../media/image58.png"/><Relationship Id="rId10" Type="http://schemas.openxmlformats.org/officeDocument/2006/relationships/image" Target="../media/image59.png"/></Relationships>
</file>

<file path=ppt/slides/_rels/slide24.xml.rels><?xml version="1.0" encoding="UTF-8" standalone="yes"?>
<Relationships xmlns="http://schemas.openxmlformats.org/package/2006/relationships"><Relationship Id="rId3" Type="http://schemas.openxmlformats.org/officeDocument/2006/relationships/image" Target="../media/image53.png"/><Relationship Id="rId4" Type="http://schemas.openxmlformats.org/officeDocument/2006/relationships/image" Target="../media/image50.png"/><Relationship Id="rId5" Type="http://schemas.openxmlformats.org/officeDocument/2006/relationships/image" Target="../media/image52.png"/><Relationship Id="rId6" Type="http://schemas.openxmlformats.org/officeDocument/2006/relationships/image" Target="../media/image49.jpeg"/><Relationship Id="rId7" Type="http://schemas.openxmlformats.org/officeDocument/2006/relationships/image" Target="../media/image1.png"/><Relationship Id="rId8" Type="http://schemas.openxmlformats.org/officeDocument/2006/relationships/image" Target="../media/image5.png"/><Relationship Id="rId1" Type="http://schemas.openxmlformats.org/officeDocument/2006/relationships/slideLayout" Target="../slideLayouts/slideLayout9.xml"/><Relationship Id="rId2" Type="http://schemas.openxmlformats.org/officeDocument/2006/relationships/notesSlide" Target="../notesSlides/notesSlide5.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12.png"/><Relationship Id="rId5" Type="http://schemas.microsoft.com/office/2007/relationships/hdphoto" Target="../media/hdphoto4.wdp"/><Relationship Id="rId6" Type="http://schemas.openxmlformats.org/officeDocument/2006/relationships/image" Target="../media/image3.png"/><Relationship Id="rId1" Type="http://schemas.openxmlformats.org/officeDocument/2006/relationships/slideLayout" Target="../slideLayouts/slideLayout9.xml"/><Relationship Id="rId2"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image" Target="../media/image67.emf"/><Relationship Id="rId4" Type="http://schemas.openxmlformats.org/officeDocument/2006/relationships/image" Target="../media/image3.png"/><Relationship Id="rId5" Type="http://schemas.openxmlformats.org/officeDocument/2006/relationships/image" Target="../media/image12.png"/><Relationship Id="rId6" Type="http://schemas.microsoft.com/office/2007/relationships/hdphoto" Target="../media/hdphoto4.wdp"/><Relationship Id="rId7" Type="http://schemas.openxmlformats.org/officeDocument/2006/relationships/image" Target="../media/image1.png"/><Relationship Id="rId1" Type="http://schemas.openxmlformats.org/officeDocument/2006/relationships/slideLayout" Target="../slideLayouts/slideLayout9.xml"/><Relationship Id="rId2" Type="http://schemas.openxmlformats.org/officeDocument/2006/relationships/image" Target="../media/image66.png"/></Relationships>
</file>

<file path=ppt/slides/_rels/slide27.xml.rels><?xml version="1.0" encoding="UTF-8" standalone="yes"?>
<Relationships xmlns="http://schemas.openxmlformats.org/package/2006/relationships"><Relationship Id="rId3" Type="http://schemas.openxmlformats.org/officeDocument/2006/relationships/image" Target="../media/image69.jpeg"/><Relationship Id="rId4" Type="http://schemas.openxmlformats.org/officeDocument/2006/relationships/image" Target="../media/image70.png"/><Relationship Id="rId5" Type="http://schemas.openxmlformats.org/officeDocument/2006/relationships/image" Target="../media/image1.png"/><Relationship Id="rId6" Type="http://schemas.openxmlformats.org/officeDocument/2006/relationships/image" Target="../media/image12.png"/><Relationship Id="rId7" Type="http://schemas.microsoft.com/office/2007/relationships/hdphoto" Target="../media/hdphoto4.wdp"/><Relationship Id="rId8" Type="http://schemas.openxmlformats.org/officeDocument/2006/relationships/image" Target="../media/image8.png"/><Relationship Id="rId9" Type="http://schemas.microsoft.com/office/2007/relationships/hdphoto" Target="../media/hdphoto2.wdp"/><Relationship Id="rId1" Type="http://schemas.openxmlformats.org/officeDocument/2006/relationships/slideLayout" Target="../slideLayouts/slideLayout9.xml"/><Relationship Id="rId2" Type="http://schemas.openxmlformats.org/officeDocument/2006/relationships/image" Target="../media/image68.jpg"/></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4" Type="http://schemas.microsoft.com/office/2007/relationships/hdphoto" Target="../media/hdphoto4.wdp"/><Relationship Id="rId5" Type="http://schemas.openxmlformats.org/officeDocument/2006/relationships/image" Target="../media/image3.png"/><Relationship Id="rId6" Type="http://schemas.openxmlformats.org/officeDocument/2006/relationships/image" Target="../media/image72.png"/><Relationship Id="rId7" Type="http://schemas.microsoft.com/office/2007/relationships/hdphoto" Target="../media/hdphoto6.wdp"/><Relationship Id="rId8" Type="http://schemas.openxmlformats.org/officeDocument/2006/relationships/image" Target="../media/image73.png"/><Relationship Id="rId1" Type="http://schemas.openxmlformats.org/officeDocument/2006/relationships/slideLayout" Target="../slideLayouts/slideLayout9.xml"/><Relationship Id="rId2" Type="http://schemas.openxmlformats.org/officeDocument/2006/relationships/image" Target="../media/image71.png"/></Relationships>
</file>

<file path=ppt/slides/_rels/slide29.xml.rels><?xml version="1.0" encoding="UTF-8" standalone="yes"?>
<Relationships xmlns="http://schemas.openxmlformats.org/package/2006/relationships"><Relationship Id="rId3" Type="http://schemas.openxmlformats.org/officeDocument/2006/relationships/image" Target="../media/image75.png"/><Relationship Id="rId4" Type="http://schemas.openxmlformats.org/officeDocument/2006/relationships/image" Target="../media/image12.png"/><Relationship Id="rId5" Type="http://schemas.microsoft.com/office/2007/relationships/hdphoto" Target="../media/hdphoto4.wdp"/><Relationship Id="rId6" Type="http://schemas.openxmlformats.org/officeDocument/2006/relationships/image" Target="../media/image3.png"/><Relationship Id="rId7" Type="http://schemas.openxmlformats.org/officeDocument/2006/relationships/image" Target="../media/image72.png"/><Relationship Id="rId8" Type="http://schemas.microsoft.com/office/2007/relationships/hdphoto" Target="../media/hdphoto6.wdp"/><Relationship Id="rId1" Type="http://schemas.openxmlformats.org/officeDocument/2006/relationships/slideLayout" Target="../slideLayouts/slideLayout9.xml"/><Relationship Id="rId2" Type="http://schemas.openxmlformats.org/officeDocument/2006/relationships/image" Target="../media/image74.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3.png"/><Relationship Id="rId5" Type="http://schemas.openxmlformats.org/officeDocument/2006/relationships/image" Target="../media/image8.png"/><Relationship Id="rId6" Type="http://schemas.microsoft.com/office/2007/relationships/hdphoto" Target="../media/hdphoto2.wdp"/><Relationship Id="rId7" Type="http://schemas.openxmlformats.org/officeDocument/2006/relationships/image" Target="../media/image9.png"/><Relationship Id="rId8" Type="http://schemas.microsoft.com/office/2007/relationships/hdphoto" Target="../media/hdphoto1.wdp"/><Relationship Id="rId9" Type="http://schemas.openxmlformats.org/officeDocument/2006/relationships/image" Target="../media/image10.png"/><Relationship Id="rId1" Type="http://schemas.openxmlformats.org/officeDocument/2006/relationships/slideLayout" Target="../slideLayouts/slideLayout11.xml"/><Relationship Id="rId2"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4" Type="http://schemas.microsoft.com/office/2007/relationships/hdphoto" Target="../media/hdphoto2.wdp"/><Relationship Id="rId5" Type="http://schemas.openxmlformats.org/officeDocument/2006/relationships/image" Target="../media/image76.png"/><Relationship Id="rId6" Type="http://schemas.openxmlformats.org/officeDocument/2006/relationships/image" Target="../media/image12.png"/><Relationship Id="rId7" Type="http://schemas.microsoft.com/office/2007/relationships/hdphoto" Target="../media/hdphoto4.wdp"/><Relationship Id="rId8" Type="http://schemas.openxmlformats.org/officeDocument/2006/relationships/image" Target="../media/image77.png"/><Relationship Id="rId9" Type="http://schemas.openxmlformats.org/officeDocument/2006/relationships/image" Target="../media/image78.png"/><Relationship Id="rId10" Type="http://schemas.openxmlformats.org/officeDocument/2006/relationships/image" Target="../media/image3.png"/><Relationship Id="rId11" Type="http://schemas.openxmlformats.org/officeDocument/2006/relationships/image" Target="../media/image1.png"/><Relationship Id="rId1" Type="http://schemas.openxmlformats.org/officeDocument/2006/relationships/slideLayout" Target="../slideLayouts/slideLayout9.xml"/><Relationship Id="rId2" Type="http://schemas.openxmlformats.org/officeDocument/2006/relationships/image" Target="../media/image67.e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6.png"/><Relationship Id="rId3"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image" Target="../media/image79.png"/><Relationship Id="rId4" Type="http://schemas.openxmlformats.org/officeDocument/2006/relationships/image" Target="../media/image80.png"/><Relationship Id="rId5" Type="http://schemas.openxmlformats.org/officeDocument/2006/relationships/image" Target="../media/image8.png"/><Relationship Id="rId6" Type="http://schemas.microsoft.com/office/2007/relationships/hdphoto" Target="../media/hdphoto2.wdp"/><Relationship Id="rId7" Type="http://schemas.openxmlformats.org/officeDocument/2006/relationships/image" Target="../media/image81.png"/><Relationship Id="rId8" Type="http://schemas.openxmlformats.org/officeDocument/2006/relationships/image" Target="../media/image3.png"/><Relationship Id="rId1" Type="http://schemas.openxmlformats.org/officeDocument/2006/relationships/slideLayout" Target="../slideLayouts/slideLayout8.xml"/><Relationship Id="rId2" Type="http://schemas.openxmlformats.org/officeDocument/2006/relationships/image" Target="../media/image5.png"/></Relationships>
</file>

<file path=ppt/slides/_rels/slide33.xml.rels><?xml version="1.0" encoding="UTF-8" standalone="yes"?>
<Relationships xmlns="http://schemas.openxmlformats.org/package/2006/relationships"><Relationship Id="rId3" Type="http://schemas.openxmlformats.org/officeDocument/2006/relationships/image" Target="../media/image79.png"/><Relationship Id="rId4" Type="http://schemas.openxmlformats.org/officeDocument/2006/relationships/image" Target="../media/image8.png"/><Relationship Id="rId5" Type="http://schemas.microsoft.com/office/2007/relationships/hdphoto" Target="../media/hdphoto2.wdp"/><Relationship Id="rId6" Type="http://schemas.openxmlformats.org/officeDocument/2006/relationships/chart" Target="../charts/chart6.xml"/><Relationship Id="rId7" Type="http://schemas.openxmlformats.org/officeDocument/2006/relationships/image" Target="../media/image3.png"/><Relationship Id="rId1" Type="http://schemas.openxmlformats.org/officeDocument/2006/relationships/slideLayout" Target="../slideLayouts/slideLayout8.xml"/><Relationship Id="rId2" Type="http://schemas.openxmlformats.org/officeDocument/2006/relationships/image" Target="../media/image21.png"/></Relationships>
</file>

<file path=ppt/slides/_rels/slide34.xml.rels><?xml version="1.0" encoding="UTF-8" standalone="yes"?>
<Relationships xmlns="http://schemas.openxmlformats.org/package/2006/relationships"><Relationship Id="rId3" Type="http://schemas.openxmlformats.org/officeDocument/2006/relationships/image" Target="../media/image82.png"/><Relationship Id="rId4" Type="http://schemas.openxmlformats.org/officeDocument/2006/relationships/image" Target="../media/image8.png"/><Relationship Id="rId5" Type="http://schemas.microsoft.com/office/2007/relationships/hdphoto" Target="../media/hdphoto2.wdp"/><Relationship Id="rId6" Type="http://schemas.openxmlformats.org/officeDocument/2006/relationships/image" Target="../media/image3.png"/><Relationship Id="rId1" Type="http://schemas.openxmlformats.org/officeDocument/2006/relationships/slideLayout" Target="../slideLayouts/slideLayout8.xml"/><Relationship Id="rId2" Type="http://schemas.openxmlformats.org/officeDocument/2006/relationships/image" Target="../media/image21.png"/></Relationships>
</file>

<file path=ppt/slides/_rels/slide35.xml.rels><?xml version="1.0" encoding="UTF-8" standalone="yes"?>
<Relationships xmlns="http://schemas.openxmlformats.org/package/2006/relationships"><Relationship Id="rId3" Type="http://schemas.openxmlformats.org/officeDocument/2006/relationships/image" Target="../media/image79.png"/><Relationship Id="rId4" Type="http://schemas.openxmlformats.org/officeDocument/2006/relationships/image" Target="../media/image80.png"/><Relationship Id="rId5" Type="http://schemas.openxmlformats.org/officeDocument/2006/relationships/image" Target="../media/image83.png"/><Relationship Id="rId6" Type="http://schemas.openxmlformats.org/officeDocument/2006/relationships/image" Target="../media/image84.png"/><Relationship Id="rId7" Type="http://schemas.openxmlformats.org/officeDocument/2006/relationships/image" Target="../media/image1.png"/><Relationship Id="rId8" Type="http://schemas.openxmlformats.org/officeDocument/2006/relationships/image" Target="../media/image5.png"/><Relationship Id="rId1" Type="http://schemas.openxmlformats.org/officeDocument/2006/relationships/slideLayout" Target="../slideLayouts/slideLayout8.xml"/><Relationship Id="rId2" Type="http://schemas.openxmlformats.org/officeDocument/2006/relationships/notesSlide" Target="../notesSlides/notesSlide6.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12.png"/><Relationship Id="rId5" Type="http://schemas.microsoft.com/office/2007/relationships/hdphoto" Target="../media/hdphoto4.wdp"/><Relationship Id="rId6" Type="http://schemas.openxmlformats.org/officeDocument/2006/relationships/image" Target="../media/image3.png"/><Relationship Id="rId1" Type="http://schemas.openxmlformats.org/officeDocument/2006/relationships/slideLayout" Target="../slideLayouts/slideLayout8.xml"/><Relationship Id="rId2" Type="http://schemas.openxmlformats.org/officeDocument/2006/relationships/image" Target="../media/image1.png"/></Relationships>
</file>

<file path=ppt/slides/_rels/slide37.xml.rels><?xml version="1.0" encoding="UTF-8" standalone="yes"?>
<Relationships xmlns="http://schemas.openxmlformats.org/package/2006/relationships"><Relationship Id="rId3" Type="http://schemas.openxmlformats.org/officeDocument/2006/relationships/image" Target="../media/image82.png"/><Relationship Id="rId4" Type="http://schemas.openxmlformats.org/officeDocument/2006/relationships/image" Target="../media/image12.png"/><Relationship Id="rId5" Type="http://schemas.microsoft.com/office/2007/relationships/hdphoto" Target="../media/hdphoto4.wdp"/><Relationship Id="rId6" Type="http://schemas.openxmlformats.org/officeDocument/2006/relationships/image" Target="../media/image3.png"/><Relationship Id="rId7" Type="http://schemas.openxmlformats.org/officeDocument/2006/relationships/image" Target="../media/image85.png"/><Relationship Id="rId8" Type="http://schemas.openxmlformats.org/officeDocument/2006/relationships/image" Target="../media/image1.png"/><Relationship Id="rId1" Type="http://schemas.openxmlformats.org/officeDocument/2006/relationships/slideLayout" Target="../slideLayouts/slideLayout8.xml"/><Relationship Id="rId2" Type="http://schemas.openxmlformats.org/officeDocument/2006/relationships/image" Target="../media/image79.png"/></Relationships>
</file>

<file path=ppt/slides/_rels/slide38.xml.rels><?xml version="1.0" encoding="UTF-8" standalone="yes"?>
<Relationships xmlns="http://schemas.openxmlformats.org/package/2006/relationships"><Relationship Id="rId3" Type="http://schemas.microsoft.com/office/2007/relationships/hdphoto" Target="../media/hdphoto7.wdp"/><Relationship Id="rId4" Type="http://schemas.openxmlformats.org/officeDocument/2006/relationships/image" Target="../media/image85.png"/><Relationship Id="rId5" Type="http://schemas.openxmlformats.org/officeDocument/2006/relationships/image" Target="../media/image87.png"/><Relationship Id="rId6" Type="http://schemas.openxmlformats.org/officeDocument/2006/relationships/image" Target="../media/image72.png"/><Relationship Id="rId7" Type="http://schemas.microsoft.com/office/2007/relationships/hdphoto" Target="../media/hdphoto6.wdp"/><Relationship Id="rId8" Type="http://schemas.openxmlformats.org/officeDocument/2006/relationships/image" Target="../media/image12.png"/><Relationship Id="rId9" Type="http://schemas.microsoft.com/office/2007/relationships/hdphoto" Target="../media/hdphoto4.wdp"/><Relationship Id="rId10" Type="http://schemas.openxmlformats.org/officeDocument/2006/relationships/image" Target="../media/image3.png"/><Relationship Id="rId11" Type="http://schemas.openxmlformats.org/officeDocument/2006/relationships/image" Target="../media/image88.png"/><Relationship Id="rId1" Type="http://schemas.openxmlformats.org/officeDocument/2006/relationships/slideLayout" Target="../slideLayouts/slideLayout8.xml"/><Relationship Id="rId2" Type="http://schemas.openxmlformats.org/officeDocument/2006/relationships/image" Target="../media/image86.png"/></Relationships>
</file>

<file path=ppt/slides/_rels/slide39.xml.rels><?xml version="1.0" encoding="UTF-8" standalone="yes"?>
<Relationships xmlns="http://schemas.openxmlformats.org/package/2006/relationships"><Relationship Id="rId3" Type="http://schemas.openxmlformats.org/officeDocument/2006/relationships/image" Target="../media/image89.png"/><Relationship Id="rId4" Type="http://schemas.openxmlformats.org/officeDocument/2006/relationships/chart" Target="../charts/chart8.xml"/><Relationship Id="rId5" Type="http://schemas.openxmlformats.org/officeDocument/2006/relationships/image" Target="../media/image90.png"/><Relationship Id="rId6" Type="http://schemas.openxmlformats.org/officeDocument/2006/relationships/image" Target="../media/image12.png"/><Relationship Id="rId7" Type="http://schemas.microsoft.com/office/2007/relationships/hdphoto" Target="../media/hdphoto4.wdp"/><Relationship Id="rId8" Type="http://schemas.openxmlformats.org/officeDocument/2006/relationships/image" Target="../media/image3.png"/><Relationship Id="rId1" Type="http://schemas.openxmlformats.org/officeDocument/2006/relationships/slideLayout" Target="../slideLayouts/slideLayout8.xml"/><Relationship Id="rId2" Type="http://schemas.openxmlformats.org/officeDocument/2006/relationships/chart" Target="../charts/char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7.png"/><Relationship Id="rId5" Type="http://schemas.openxmlformats.org/officeDocument/2006/relationships/image" Target="../media/image8.png"/><Relationship Id="rId6" Type="http://schemas.microsoft.com/office/2007/relationships/hdphoto" Target="../media/hdphoto2.wdp"/><Relationship Id="rId7" Type="http://schemas.openxmlformats.org/officeDocument/2006/relationships/image" Target="../media/image9.png"/><Relationship Id="rId8" Type="http://schemas.microsoft.com/office/2007/relationships/hdphoto" Target="../media/hdphoto1.wdp"/><Relationship Id="rId9" Type="http://schemas.openxmlformats.org/officeDocument/2006/relationships/chart" Target="../charts/chart1.xml"/><Relationship Id="rId10" Type="http://schemas.openxmlformats.org/officeDocument/2006/relationships/chart" Target="../charts/chart2.xml"/><Relationship Id="rId1" Type="http://schemas.openxmlformats.org/officeDocument/2006/relationships/slideLayout" Target="../slideLayouts/slideLayout11.xml"/><Relationship Id="rId2"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86.png"/><Relationship Id="rId3" Type="http://schemas.microsoft.com/office/2007/relationships/hdphoto" Target="../media/hdphoto7.wdp"/></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91.png"/></Relationships>
</file>

<file path=ppt/slides/_rels/slide43.xml.rels><?xml version="1.0" encoding="UTF-8" standalone="yes"?>
<Relationships xmlns="http://schemas.openxmlformats.org/package/2006/relationships"><Relationship Id="rId3" Type="http://schemas.openxmlformats.org/officeDocument/2006/relationships/image" Target="../media/image92.jpeg"/><Relationship Id="rId4" Type="http://schemas.microsoft.com/office/2007/relationships/hdphoto" Target="../media/hdphoto8.wdp"/><Relationship Id="rId5" Type="http://schemas.openxmlformats.org/officeDocument/2006/relationships/image" Target="../media/image72.png"/><Relationship Id="rId6" Type="http://schemas.microsoft.com/office/2007/relationships/hdphoto" Target="../media/hdphoto6.wdp"/><Relationship Id="rId7" Type="http://schemas.openxmlformats.org/officeDocument/2006/relationships/image" Target="../media/image93.jpg"/><Relationship Id="rId8" Type="http://schemas.openxmlformats.org/officeDocument/2006/relationships/image" Target="../media/image12.png"/><Relationship Id="rId9" Type="http://schemas.microsoft.com/office/2007/relationships/hdphoto" Target="../media/hdphoto4.wdp"/><Relationship Id="rId10" Type="http://schemas.openxmlformats.org/officeDocument/2006/relationships/image" Target="../media/image3.png"/><Relationship Id="rId1" Type="http://schemas.openxmlformats.org/officeDocument/2006/relationships/slideLayout" Target="../slideLayouts/slideLayout8.xml"/><Relationship Id="rId2" Type="http://schemas.openxmlformats.org/officeDocument/2006/relationships/notesSlide" Target="../notesSlides/notesSlide7.xml"/></Relationships>
</file>

<file path=ppt/slides/_rels/slide44.xml.rels><?xml version="1.0" encoding="UTF-8" standalone="yes"?>
<Relationships xmlns="http://schemas.openxmlformats.org/package/2006/relationships"><Relationship Id="rId3" Type="http://schemas.openxmlformats.org/officeDocument/2006/relationships/image" Target="../media/image95.png"/><Relationship Id="rId4" Type="http://schemas.openxmlformats.org/officeDocument/2006/relationships/image" Target="../media/image12.png"/><Relationship Id="rId5" Type="http://schemas.microsoft.com/office/2007/relationships/hdphoto" Target="../media/hdphoto4.wdp"/><Relationship Id="rId6" Type="http://schemas.openxmlformats.org/officeDocument/2006/relationships/image" Target="../media/image3.png"/><Relationship Id="rId7" Type="http://schemas.openxmlformats.org/officeDocument/2006/relationships/image" Target="../media/image92.jpeg"/><Relationship Id="rId8" Type="http://schemas.microsoft.com/office/2007/relationships/hdphoto" Target="../media/hdphoto8.wdp"/><Relationship Id="rId9" Type="http://schemas.openxmlformats.org/officeDocument/2006/relationships/image" Target="../media/image90.png"/><Relationship Id="rId1" Type="http://schemas.openxmlformats.org/officeDocument/2006/relationships/slideLayout" Target="../slideLayouts/slideLayout8.xml"/><Relationship Id="rId2" Type="http://schemas.openxmlformats.org/officeDocument/2006/relationships/image" Target="../media/image94.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png"/><Relationship Id="rId3" Type="http://schemas.openxmlformats.org/officeDocument/2006/relationships/image" Target="../media/image3.png"/></Relationships>
</file>

<file path=ppt/slides/_rels/slide4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8.png"/><Relationship Id="rId5" Type="http://schemas.microsoft.com/office/2007/relationships/hdphoto" Target="../media/hdphoto2.wdp"/><Relationship Id="rId6" Type="http://schemas.openxmlformats.org/officeDocument/2006/relationships/image" Target="../media/image96.jpg"/><Relationship Id="rId7" Type="http://schemas.openxmlformats.org/officeDocument/2006/relationships/image" Target="../media/image97.png"/><Relationship Id="rId8" Type="http://schemas.openxmlformats.org/officeDocument/2006/relationships/image" Target="../media/image98.JPG"/><Relationship Id="rId1" Type="http://schemas.openxmlformats.org/officeDocument/2006/relationships/slideLayout" Target="../slideLayouts/slideLayout9.xml"/><Relationship Id="rId2" Type="http://schemas.openxmlformats.org/officeDocument/2006/relationships/image" Target="../media/image5.png"/></Relationships>
</file>

<file path=ppt/slides/_rels/slide47.xml.rels><?xml version="1.0" encoding="UTF-8" standalone="yes"?>
<Relationships xmlns="http://schemas.openxmlformats.org/package/2006/relationships"><Relationship Id="rId3" Type="http://schemas.openxmlformats.org/officeDocument/2006/relationships/image" Target="../media/image100.png"/><Relationship Id="rId4" Type="http://schemas.openxmlformats.org/officeDocument/2006/relationships/image" Target="../media/image8.png"/><Relationship Id="rId5" Type="http://schemas.microsoft.com/office/2007/relationships/hdphoto" Target="../media/hdphoto2.wdp"/><Relationship Id="rId6" Type="http://schemas.openxmlformats.org/officeDocument/2006/relationships/image" Target="../media/image3.png"/><Relationship Id="rId1" Type="http://schemas.openxmlformats.org/officeDocument/2006/relationships/slideLayout" Target="../slideLayouts/slideLayout7.xml"/><Relationship Id="rId2" Type="http://schemas.openxmlformats.org/officeDocument/2006/relationships/image" Target="../media/image99.png"/></Relationships>
</file>

<file path=ppt/slides/_rels/slide48.xml.rels><?xml version="1.0" encoding="UTF-8" standalone="yes"?>
<Relationships xmlns="http://schemas.openxmlformats.org/package/2006/relationships"><Relationship Id="rId3" Type="http://schemas.openxmlformats.org/officeDocument/2006/relationships/image" Target="../media/image102.png"/><Relationship Id="rId4" Type="http://schemas.openxmlformats.org/officeDocument/2006/relationships/image" Target="../media/image103.png"/><Relationship Id="rId5" Type="http://schemas.openxmlformats.org/officeDocument/2006/relationships/image" Target="../media/image104.png"/><Relationship Id="rId6" Type="http://schemas.openxmlformats.org/officeDocument/2006/relationships/image" Target="../media/image1.png"/><Relationship Id="rId7" Type="http://schemas.openxmlformats.org/officeDocument/2006/relationships/image" Target="../media/image5.png"/><Relationship Id="rId1" Type="http://schemas.openxmlformats.org/officeDocument/2006/relationships/slideLayout" Target="../slideLayouts/slideLayout7.xml"/><Relationship Id="rId2" Type="http://schemas.openxmlformats.org/officeDocument/2006/relationships/image" Target="../media/image101.png"/></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5.png"/><Relationship Id="rId5" Type="http://schemas.openxmlformats.org/officeDocument/2006/relationships/image" Target="../media/image12.png"/><Relationship Id="rId6" Type="http://schemas.microsoft.com/office/2007/relationships/hdphoto" Target="../media/hdphoto4.wdp"/><Relationship Id="rId1" Type="http://schemas.openxmlformats.org/officeDocument/2006/relationships/slideLayout" Target="../slideLayouts/slideLayout7.xml"/><Relationship Id="rId2"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11.png"/><Relationship Id="rId5" Type="http://schemas.microsoft.com/office/2007/relationships/hdphoto" Target="../media/hdphoto3.wdp"/><Relationship Id="rId6" Type="http://schemas.openxmlformats.org/officeDocument/2006/relationships/image" Target="../media/image12.png"/><Relationship Id="rId7" Type="http://schemas.microsoft.com/office/2007/relationships/hdphoto" Target="../media/hdphoto4.wdp"/><Relationship Id="rId8" Type="http://schemas.openxmlformats.org/officeDocument/2006/relationships/image" Target="../media/image9.png"/><Relationship Id="rId9" Type="http://schemas.microsoft.com/office/2007/relationships/hdphoto" Target="../media/hdphoto1.wdp"/><Relationship Id="rId1" Type="http://schemas.openxmlformats.org/officeDocument/2006/relationships/slideLayout" Target="../slideLayouts/slideLayout11.xml"/><Relationship Id="rId2" Type="http://schemas.openxmlformats.org/officeDocument/2006/relationships/image" Target="../media/image3.png"/></Relationships>
</file>

<file path=ppt/slides/_rels/slide50.xml.rels><?xml version="1.0" encoding="UTF-8" standalone="yes"?>
<Relationships xmlns="http://schemas.openxmlformats.org/package/2006/relationships"><Relationship Id="rId3" Type="http://schemas.microsoft.com/office/2007/relationships/hdphoto" Target="../media/hdphoto4.wdp"/><Relationship Id="rId4" Type="http://schemas.openxmlformats.org/officeDocument/2006/relationships/image" Target="../media/image105.png"/><Relationship Id="rId5" Type="http://schemas.openxmlformats.org/officeDocument/2006/relationships/image" Target="../media/image3.png"/><Relationship Id="rId6" Type="http://schemas.openxmlformats.org/officeDocument/2006/relationships/image" Target="../media/image106.png"/><Relationship Id="rId7" Type="http://schemas.openxmlformats.org/officeDocument/2006/relationships/image" Target="../media/image1.png"/><Relationship Id="rId1" Type="http://schemas.openxmlformats.org/officeDocument/2006/relationships/slideLayout" Target="../slideLayouts/slideLayout7.xml"/><Relationship Id="rId2" Type="http://schemas.openxmlformats.org/officeDocument/2006/relationships/image" Target="../media/image12.png"/></Relationships>
</file>

<file path=ppt/slides/_rels/slide51.xml.rels><?xml version="1.0" encoding="UTF-8" standalone="yes"?>
<Relationships xmlns="http://schemas.openxmlformats.org/package/2006/relationships"><Relationship Id="rId3" Type="http://schemas.microsoft.com/office/2007/relationships/hdphoto" Target="../media/hdphoto4.wdp"/><Relationship Id="rId4" Type="http://schemas.openxmlformats.org/officeDocument/2006/relationships/image" Target="../media/image107.png"/><Relationship Id="rId5" Type="http://schemas.openxmlformats.org/officeDocument/2006/relationships/image" Target="../media/image1.png"/><Relationship Id="rId6" Type="http://schemas.openxmlformats.org/officeDocument/2006/relationships/image" Target="../media/image3.png"/><Relationship Id="rId1" Type="http://schemas.openxmlformats.org/officeDocument/2006/relationships/slideLayout" Target="../slideLayouts/slideLayout7.xml"/><Relationship Id="rId2" Type="http://schemas.openxmlformats.org/officeDocument/2006/relationships/image" Target="../media/image12.png"/></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3.png"/><Relationship Id="rId5" Type="http://schemas.openxmlformats.org/officeDocument/2006/relationships/image" Target="../media/image108.jpeg"/><Relationship Id="rId6" Type="http://schemas.openxmlformats.org/officeDocument/2006/relationships/image" Target="../media/image109.png"/><Relationship Id="rId7" Type="http://schemas.openxmlformats.org/officeDocument/2006/relationships/image" Target="../media/image12.png"/><Relationship Id="rId8" Type="http://schemas.microsoft.com/office/2007/relationships/hdphoto" Target="../media/hdphoto4.wdp"/><Relationship Id="rId9" Type="http://schemas.openxmlformats.org/officeDocument/2006/relationships/image" Target="../media/image110.png"/><Relationship Id="rId10" Type="http://schemas.openxmlformats.org/officeDocument/2006/relationships/image" Target="../media/image111.png"/><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53.xml.rels><?xml version="1.0" encoding="UTF-8" standalone="yes"?>
<Relationships xmlns="http://schemas.openxmlformats.org/package/2006/relationships"><Relationship Id="rId9" Type="http://schemas.openxmlformats.org/officeDocument/2006/relationships/image" Target="../media/image92.jpeg"/><Relationship Id="rId20" Type="http://schemas.microsoft.com/office/2007/relationships/hdphoto" Target="../media/hdphoto1.wdp"/><Relationship Id="rId10" Type="http://schemas.microsoft.com/office/2007/relationships/hdphoto" Target="../media/hdphoto8.wdp"/><Relationship Id="rId11" Type="http://schemas.openxmlformats.org/officeDocument/2006/relationships/image" Target="../media/image68.jpg"/><Relationship Id="rId12" Type="http://schemas.openxmlformats.org/officeDocument/2006/relationships/image" Target="../media/image112.png"/><Relationship Id="rId13" Type="http://schemas.microsoft.com/office/2007/relationships/hdphoto" Target="../media/hdphoto10.wdp"/><Relationship Id="rId14" Type="http://schemas.openxmlformats.org/officeDocument/2006/relationships/image" Target="../media/image113.png"/><Relationship Id="rId15" Type="http://schemas.openxmlformats.org/officeDocument/2006/relationships/image" Target="../media/image38.JPG"/><Relationship Id="rId16" Type="http://schemas.openxmlformats.org/officeDocument/2006/relationships/image" Target="../media/image48.png"/><Relationship Id="rId17" Type="http://schemas.openxmlformats.org/officeDocument/2006/relationships/image" Target="../media/image76.png"/><Relationship Id="rId18" Type="http://schemas.openxmlformats.org/officeDocument/2006/relationships/image" Target="../media/image114.png"/><Relationship Id="rId19" Type="http://schemas.openxmlformats.org/officeDocument/2006/relationships/image" Target="../media/image9.png"/><Relationship Id="rId1" Type="http://schemas.openxmlformats.org/officeDocument/2006/relationships/slideLayout" Target="../slideLayouts/slideLayout11.xml"/><Relationship Id="rId2" Type="http://schemas.openxmlformats.org/officeDocument/2006/relationships/image" Target="../media/image12.png"/><Relationship Id="rId3" Type="http://schemas.microsoft.com/office/2007/relationships/hdphoto" Target="../media/hdphoto4.wdp"/><Relationship Id="rId4" Type="http://schemas.openxmlformats.org/officeDocument/2006/relationships/image" Target="../media/image16.png"/><Relationship Id="rId5" Type="http://schemas.openxmlformats.org/officeDocument/2006/relationships/image" Target="../media/image3.png"/><Relationship Id="rId6" Type="http://schemas.openxmlformats.org/officeDocument/2006/relationships/image" Target="../media/image109.png"/><Relationship Id="rId7" Type="http://schemas.openxmlformats.org/officeDocument/2006/relationships/image" Target="../media/image86.png"/><Relationship Id="rId8" Type="http://schemas.microsoft.com/office/2007/relationships/hdphoto" Target="../media/hdphoto9.wdp"/></Relationships>
</file>

<file path=ppt/slides/_rels/slide54.xml.rels><?xml version="1.0" encoding="UTF-8" standalone="yes"?>
<Relationships xmlns="http://schemas.openxmlformats.org/package/2006/relationships"><Relationship Id="rId3" Type="http://schemas.microsoft.com/office/2007/relationships/hdphoto" Target="../media/hdphoto2.wdp"/><Relationship Id="rId4" Type="http://schemas.openxmlformats.org/officeDocument/2006/relationships/image" Target="../media/image9.png"/><Relationship Id="rId5" Type="http://schemas.microsoft.com/office/2007/relationships/hdphoto" Target="../media/hdphoto1.wdp"/><Relationship Id="rId6" Type="http://schemas.openxmlformats.org/officeDocument/2006/relationships/image" Target="../media/image3.png"/><Relationship Id="rId7" Type="http://schemas.openxmlformats.org/officeDocument/2006/relationships/image" Target="../media/image12.png"/><Relationship Id="rId8" Type="http://schemas.microsoft.com/office/2007/relationships/hdphoto" Target="../media/hdphoto4.wdp"/><Relationship Id="rId1" Type="http://schemas.openxmlformats.org/officeDocument/2006/relationships/slideLayout" Target="../slideLayouts/slideLayout11.xml"/><Relationship Id="rId2" Type="http://schemas.openxmlformats.org/officeDocument/2006/relationships/image" Target="../media/image8.png"/></Relationships>
</file>

<file path=ppt/slides/_rels/slide55.xml.rels><?xml version="1.0" encoding="UTF-8" standalone="yes"?>
<Relationships xmlns="http://schemas.openxmlformats.org/package/2006/relationships"><Relationship Id="rId3" Type="http://schemas.microsoft.com/office/2007/relationships/hdphoto" Target="../media/hdphoto11.wdp"/><Relationship Id="rId4" Type="http://schemas.openxmlformats.org/officeDocument/2006/relationships/image" Target="../media/image12.png"/><Relationship Id="rId5" Type="http://schemas.microsoft.com/office/2007/relationships/hdphoto" Target="../media/hdphoto4.wdp"/><Relationship Id="rId6" Type="http://schemas.openxmlformats.org/officeDocument/2006/relationships/image" Target="../media/image3.png"/><Relationship Id="rId7" Type="http://schemas.openxmlformats.org/officeDocument/2006/relationships/image" Target="../media/image116.png"/><Relationship Id="rId8" Type="http://schemas.openxmlformats.org/officeDocument/2006/relationships/image" Target="../media/image117.png"/><Relationship Id="rId9" Type="http://schemas.openxmlformats.org/officeDocument/2006/relationships/image" Target="../media/image118.png"/><Relationship Id="rId1" Type="http://schemas.openxmlformats.org/officeDocument/2006/relationships/slideLayout" Target="../slideLayouts/slideLayout11.xml"/><Relationship Id="rId2" Type="http://schemas.openxmlformats.org/officeDocument/2006/relationships/image" Target="../media/image115.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3.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3.png"/></Relationships>
</file>

<file path=ppt/slides/_rels/slide58.xml.rels><?xml version="1.0" encoding="UTF-8" standalone="yes"?>
<Relationships xmlns="http://schemas.openxmlformats.org/package/2006/relationships"><Relationship Id="rId3" Type="http://schemas.microsoft.com/office/2007/relationships/hdphoto" Target="../media/hdphoto12.wdp"/><Relationship Id="rId4" Type="http://schemas.openxmlformats.org/officeDocument/2006/relationships/image" Target="../media/image3.png"/><Relationship Id="rId1" Type="http://schemas.openxmlformats.org/officeDocument/2006/relationships/slideLayout" Target="../slideLayouts/slideLayout11.xml"/><Relationship Id="rId2" Type="http://schemas.openxmlformats.org/officeDocument/2006/relationships/image" Target="../media/image119.png"/></Relationships>
</file>

<file path=ppt/slides/_rels/slide59.xml.rels><?xml version="1.0" encoding="UTF-8" standalone="yes"?>
<Relationships xmlns="http://schemas.openxmlformats.org/package/2006/relationships"><Relationship Id="rId3" Type="http://schemas.microsoft.com/office/2007/relationships/hdphoto" Target="../media/hdphoto13.wdp"/><Relationship Id="rId4" Type="http://schemas.openxmlformats.org/officeDocument/2006/relationships/image" Target="../media/image120.png"/><Relationship Id="rId5" Type="http://schemas.microsoft.com/office/2007/relationships/hdphoto" Target="../media/hdphoto14.wdp"/><Relationship Id="rId6" Type="http://schemas.openxmlformats.org/officeDocument/2006/relationships/image" Target="../media/image121.png"/><Relationship Id="rId1" Type="http://schemas.openxmlformats.org/officeDocument/2006/relationships/slideLayout" Target="../slideLayouts/slideLayout11.xml"/><Relationship Id="rId2"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4" Type="http://schemas.openxmlformats.org/officeDocument/2006/relationships/image" Target="../media/image3.png"/><Relationship Id="rId5" Type="http://schemas.openxmlformats.org/officeDocument/2006/relationships/image" Target="../media/image5.png"/><Relationship Id="rId6" Type="http://schemas.openxmlformats.org/officeDocument/2006/relationships/image" Target="../media/image13.tiff"/><Relationship Id="rId7" Type="http://schemas.openxmlformats.org/officeDocument/2006/relationships/image" Target="../media/image12.png"/><Relationship Id="rId8" Type="http://schemas.microsoft.com/office/2007/relationships/hdphoto" Target="../media/hdphoto4.wdp"/><Relationship Id="rId1" Type="http://schemas.openxmlformats.org/officeDocument/2006/relationships/slideLayout" Target="../slideLayouts/slideLayout11.xml"/><Relationship Id="rId2" Type="http://schemas.openxmlformats.org/officeDocument/2006/relationships/image" Target="../media/image9.png"/></Relationships>
</file>

<file path=ppt/slides/_rels/slide60.xml.rels><?xml version="1.0" encoding="UTF-8" standalone="yes"?>
<Relationships xmlns="http://schemas.openxmlformats.org/package/2006/relationships"><Relationship Id="rId3" Type="http://schemas.microsoft.com/office/2007/relationships/hdphoto" Target="../media/hdphoto2.wdp"/><Relationship Id="rId4" Type="http://schemas.openxmlformats.org/officeDocument/2006/relationships/image" Target="../media/image9.png"/><Relationship Id="rId5" Type="http://schemas.microsoft.com/office/2007/relationships/hdphoto" Target="../media/hdphoto13.wdp"/><Relationship Id="rId6" Type="http://schemas.openxmlformats.org/officeDocument/2006/relationships/image" Target="../media/image3.png"/><Relationship Id="rId1" Type="http://schemas.openxmlformats.org/officeDocument/2006/relationships/slideLayout" Target="../slideLayouts/slideLayout11.xml"/><Relationship Id="rId2" Type="http://schemas.openxmlformats.org/officeDocument/2006/relationships/image" Target="../media/image8.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3.png"/></Relationships>
</file>

<file path=ppt/slides/_rels/slide62.xml.rels><?xml version="1.0" encoding="UTF-8" standalone="yes"?>
<Relationships xmlns="http://schemas.openxmlformats.org/package/2006/relationships"><Relationship Id="rId3" Type="http://schemas.openxmlformats.org/officeDocument/2006/relationships/image" Target="../media/image9.png"/><Relationship Id="rId4" Type="http://schemas.microsoft.com/office/2007/relationships/hdphoto" Target="../media/hdphoto13.wdp"/><Relationship Id="rId1" Type="http://schemas.openxmlformats.org/officeDocument/2006/relationships/slideLayout" Target="../slideLayouts/slideLayout11.xml"/><Relationship Id="rId2" Type="http://schemas.openxmlformats.org/officeDocument/2006/relationships/image" Target="../media/image3.png"/></Relationships>
</file>

<file path=ppt/slides/_rels/slide63.xml.rels><?xml version="1.0" encoding="UTF-8" standalone="yes"?>
<Relationships xmlns="http://schemas.openxmlformats.org/package/2006/relationships"><Relationship Id="rId3" Type="http://schemas.openxmlformats.org/officeDocument/2006/relationships/image" Target="../media/image123.png"/><Relationship Id="rId4" Type="http://schemas.openxmlformats.org/officeDocument/2006/relationships/image" Target="../media/image4.png"/><Relationship Id="rId5" Type="http://schemas.openxmlformats.org/officeDocument/2006/relationships/image" Target="../media/image3.png"/><Relationship Id="rId6" Type="http://schemas.openxmlformats.org/officeDocument/2006/relationships/image" Target="../media/image8.png"/><Relationship Id="rId7" Type="http://schemas.microsoft.com/office/2007/relationships/hdphoto" Target="../media/hdphoto2.wdp"/><Relationship Id="rId1" Type="http://schemas.openxmlformats.org/officeDocument/2006/relationships/slideLayout" Target="../slideLayouts/slideLayout11.xml"/><Relationship Id="rId2" Type="http://schemas.openxmlformats.org/officeDocument/2006/relationships/image" Target="../media/image122.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3.png"/></Relationships>
</file>

<file path=ppt/slides/_rels/slide65.xml.rels><?xml version="1.0" encoding="UTF-8" standalone="yes"?>
<Relationships xmlns="http://schemas.openxmlformats.org/package/2006/relationships"><Relationship Id="rId3" Type="http://schemas.microsoft.com/office/2007/relationships/hdphoto" Target="../media/hdphoto2.wdp"/><Relationship Id="rId4" Type="http://schemas.openxmlformats.org/officeDocument/2006/relationships/image" Target="../media/image9.png"/><Relationship Id="rId5" Type="http://schemas.microsoft.com/office/2007/relationships/hdphoto" Target="../media/hdphoto13.wdp"/><Relationship Id="rId1" Type="http://schemas.openxmlformats.org/officeDocument/2006/relationships/slideLayout" Target="../slideLayouts/slideLayout11.xml"/><Relationship Id="rId2" Type="http://schemas.openxmlformats.org/officeDocument/2006/relationships/image" Target="../media/image8.png"/></Relationships>
</file>

<file path=ppt/slides/_rels/slide66.xml.rels><?xml version="1.0" encoding="UTF-8" standalone="yes"?>
<Relationships xmlns="http://schemas.openxmlformats.org/package/2006/relationships"><Relationship Id="rId3" Type="http://schemas.openxmlformats.org/officeDocument/2006/relationships/image" Target="../media/image8.png"/><Relationship Id="rId4" Type="http://schemas.microsoft.com/office/2007/relationships/hdphoto" Target="../media/hdphoto2.wdp"/><Relationship Id="rId5" Type="http://schemas.openxmlformats.org/officeDocument/2006/relationships/image" Target="../media/image9.png"/><Relationship Id="rId6" Type="http://schemas.microsoft.com/office/2007/relationships/hdphoto" Target="../media/hdphoto13.wdp"/><Relationship Id="rId1" Type="http://schemas.openxmlformats.org/officeDocument/2006/relationships/slideLayout" Target="../slideLayouts/slideLayout11.xml"/><Relationship Id="rId2" Type="http://schemas.openxmlformats.org/officeDocument/2006/relationships/image" Target="../media/image3.png"/></Relationships>
</file>

<file path=ppt/slides/_rels/slide67.xml.rels><?xml version="1.0" encoding="UTF-8" standalone="yes"?>
<Relationships xmlns="http://schemas.openxmlformats.org/package/2006/relationships"><Relationship Id="rId11" Type="http://schemas.openxmlformats.org/officeDocument/2006/relationships/image" Target="../media/image12.png"/><Relationship Id="rId12" Type="http://schemas.microsoft.com/office/2007/relationships/hdphoto" Target="../media/hdphoto4.wdp"/><Relationship Id="rId13" Type="http://schemas.openxmlformats.org/officeDocument/2006/relationships/image" Target="../media/image3.png"/><Relationship Id="rId1" Type="http://schemas.openxmlformats.org/officeDocument/2006/relationships/slideLayout" Target="../slideLayouts/slideLayout10.xml"/><Relationship Id="rId2" Type="http://schemas.openxmlformats.org/officeDocument/2006/relationships/image" Target="../media/image124.png"/><Relationship Id="rId3" Type="http://schemas.openxmlformats.org/officeDocument/2006/relationships/image" Target="../media/image125.png"/><Relationship Id="rId4" Type="http://schemas.openxmlformats.org/officeDocument/2006/relationships/image" Target="../media/image126.png"/><Relationship Id="rId5" Type="http://schemas.openxmlformats.org/officeDocument/2006/relationships/image" Target="../media/image39.png"/><Relationship Id="rId6" Type="http://schemas.openxmlformats.org/officeDocument/2006/relationships/image" Target="../media/image127.png"/><Relationship Id="rId7" Type="http://schemas.openxmlformats.org/officeDocument/2006/relationships/image" Target="../media/image41.png"/><Relationship Id="rId8" Type="http://schemas.openxmlformats.org/officeDocument/2006/relationships/image" Target="../media/image40.png"/><Relationship Id="rId9" Type="http://schemas.openxmlformats.org/officeDocument/2006/relationships/image" Target="../media/image128.png"/><Relationship Id="rId10" Type="http://schemas.openxmlformats.org/officeDocument/2006/relationships/image" Target="../media/image129.png"/></Relationships>
</file>

<file path=ppt/slides/_rels/slide68.xml.rels><?xml version="1.0" encoding="UTF-8" standalone="yes"?>
<Relationships xmlns="http://schemas.openxmlformats.org/package/2006/relationships"><Relationship Id="rId3" Type="http://schemas.microsoft.com/office/2007/relationships/hdphoto" Target="../media/hdphoto11.wdp"/><Relationship Id="rId4" Type="http://schemas.openxmlformats.org/officeDocument/2006/relationships/image" Target="../media/image116.png"/><Relationship Id="rId5" Type="http://schemas.openxmlformats.org/officeDocument/2006/relationships/image" Target="../media/image118.png"/><Relationship Id="rId6" Type="http://schemas.openxmlformats.org/officeDocument/2006/relationships/image" Target="../media/image117.png"/><Relationship Id="rId7" Type="http://schemas.openxmlformats.org/officeDocument/2006/relationships/image" Target="../media/image130.png"/><Relationship Id="rId8" Type="http://schemas.openxmlformats.org/officeDocument/2006/relationships/image" Target="../media/image12.png"/><Relationship Id="rId9" Type="http://schemas.microsoft.com/office/2007/relationships/hdphoto" Target="../media/hdphoto4.wdp"/><Relationship Id="rId10" Type="http://schemas.openxmlformats.org/officeDocument/2006/relationships/image" Target="../media/image3.png"/><Relationship Id="rId1" Type="http://schemas.openxmlformats.org/officeDocument/2006/relationships/slideLayout" Target="../slideLayouts/slideLayout11.xml"/><Relationship Id="rId2" Type="http://schemas.openxmlformats.org/officeDocument/2006/relationships/image" Target="../media/image115.png"/></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12.png"/><Relationship Id="rId5" Type="http://schemas.microsoft.com/office/2007/relationships/hdphoto" Target="../media/hdphoto4.wdp"/><Relationship Id="rId1" Type="http://schemas.openxmlformats.org/officeDocument/2006/relationships/slideLayout" Target="../slideLayouts/slideLayout7.xml"/><Relationship Id="rId2"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4" Type="http://schemas.microsoft.com/office/2007/relationships/hdphoto" Target="../media/hdphoto4.wdp"/><Relationship Id="rId5" Type="http://schemas.openxmlformats.org/officeDocument/2006/relationships/image" Target="../media/image15.png"/><Relationship Id="rId6" Type="http://schemas.openxmlformats.org/officeDocument/2006/relationships/image" Target="../media/image3.png"/><Relationship Id="rId1" Type="http://schemas.openxmlformats.org/officeDocument/2006/relationships/slideLayout" Target="../slideLayouts/slideLayout11.xml"/><Relationship Id="rId2"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2.png"/><Relationship Id="rId5" Type="http://schemas.microsoft.com/office/2007/relationships/hdphoto" Target="../media/hdphoto4.wdp"/><Relationship Id="rId1" Type="http://schemas.openxmlformats.org/officeDocument/2006/relationships/slideLayout" Target="../slideLayouts/slideLayout11.xml"/><Relationship Id="rId2"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6.png"/><Relationship Id="rId3"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p:cNvPicPr>
            <a:picLocks noChangeAspect="1"/>
          </p:cNvPicPr>
          <p:nvPr/>
        </p:nvPicPr>
        <p:blipFill rotWithShape="1">
          <a:blip r:embed="rId2"/>
          <a:srcRect l="26048"/>
          <a:stretch/>
        </p:blipFill>
        <p:spPr>
          <a:xfrm>
            <a:off x="1210897" y="884709"/>
            <a:ext cx="8906770" cy="6073560"/>
          </a:xfrm>
          <a:prstGeom prst="rect">
            <a:avLst/>
          </a:prstGeom>
        </p:spPr>
      </p:pic>
      <p:pic>
        <p:nvPicPr>
          <p:cNvPr id="6" name="図 5"/>
          <p:cNvPicPr>
            <a:picLocks noChangeAspect="1"/>
          </p:cNvPicPr>
          <p:nvPr/>
        </p:nvPicPr>
        <p:blipFill>
          <a:blip r:embed="rId3"/>
          <a:stretch>
            <a:fillRect/>
          </a:stretch>
        </p:blipFill>
        <p:spPr>
          <a:xfrm rot="19462824">
            <a:off x="2879345" y="1042101"/>
            <a:ext cx="2577346" cy="2877045"/>
          </a:xfrm>
          <a:prstGeom prst="rect">
            <a:avLst/>
          </a:prstGeom>
          <a:effectLst/>
        </p:spPr>
      </p:pic>
      <p:pic>
        <p:nvPicPr>
          <p:cNvPr id="9" name="図 8" descr="土浦だお"/>
          <p:cNvPicPr>
            <a:picLocks noChangeAspect="1"/>
          </p:cNvPicPr>
          <p:nvPr/>
        </p:nvPicPr>
        <p:blipFill>
          <a:blip r:embed="rId4">
            <a:alphaModFix/>
            <a:extLst>
              <a:ext uri="{28A0092B-C50C-407E-A947-70E740481C1C}">
                <a14:useLocalDpi xmlns:a14="http://schemas.microsoft.com/office/drawing/2010/main" val="0"/>
              </a:ext>
            </a:extLst>
          </a:blip>
          <a:stretch>
            <a:fillRect/>
          </a:stretch>
        </p:blipFill>
        <p:spPr>
          <a:xfrm>
            <a:off x="158753" y="1774633"/>
            <a:ext cx="3031878" cy="5024877"/>
          </a:xfrm>
          <a:prstGeom prst="rect">
            <a:avLst/>
          </a:prstGeom>
          <a:effectLst>
            <a:glow rad="825500">
              <a:schemeClr val="accent2">
                <a:satMod val="175000"/>
                <a:alpha val="19000"/>
              </a:schemeClr>
            </a:glow>
            <a:outerShdw blurRad="76200" dir="18900000" sy="23000" kx="-1200000" algn="bl" rotWithShape="0">
              <a:prstClr val="black">
                <a:alpha val="20000"/>
              </a:prstClr>
            </a:outerShdw>
          </a:effectLst>
        </p:spPr>
      </p:pic>
      <p:sp>
        <p:nvSpPr>
          <p:cNvPr id="18" name="フリーフォーム 17"/>
          <p:cNvSpPr/>
          <p:nvPr/>
        </p:nvSpPr>
        <p:spPr>
          <a:xfrm>
            <a:off x="2100924" y="3367376"/>
            <a:ext cx="325488" cy="1375090"/>
          </a:xfrm>
          <a:custGeom>
            <a:avLst/>
            <a:gdLst>
              <a:gd name="connsiteX0" fmla="*/ 91535 w 325488"/>
              <a:gd name="connsiteY0" fmla="*/ 1281145 h 1394513"/>
              <a:gd name="connsiteX1" fmla="*/ 7981 w 325488"/>
              <a:gd name="connsiteY1" fmla="*/ 1281145 h 1394513"/>
              <a:gd name="connsiteX2" fmla="*/ 267000 w 325488"/>
              <a:gd name="connsiteY2" fmla="*/ 102981 h 1394513"/>
              <a:gd name="connsiteX3" fmla="*/ 325488 w 325488"/>
              <a:gd name="connsiteY3" fmla="*/ 136404 h 1394513"/>
            </a:gdLst>
            <a:ahLst/>
            <a:cxnLst>
              <a:cxn ang="0">
                <a:pos x="connsiteX0" y="connsiteY0"/>
              </a:cxn>
              <a:cxn ang="0">
                <a:pos x="connsiteX1" y="connsiteY1"/>
              </a:cxn>
              <a:cxn ang="0">
                <a:pos x="connsiteX2" y="connsiteY2"/>
              </a:cxn>
              <a:cxn ang="0">
                <a:pos x="connsiteX3" y="connsiteY3"/>
              </a:cxn>
            </a:cxnLst>
            <a:rect l="l" t="t" r="r" b="b"/>
            <a:pathLst>
              <a:path w="325488" h="1394513">
                <a:moveTo>
                  <a:pt x="91535" y="1281145"/>
                </a:moveTo>
                <a:cubicBezTo>
                  <a:pt x="35136" y="1379325"/>
                  <a:pt x="-21263" y="1477506"/>
                  <a:pt x="7981" y="1281145"/>
                </a:cubicBezTo>
                <a:cubicBezTo>
                  <a:pt x="37225" y="1084784"/>
                  <a:pt x="214082" y="293771"/>
                  <a:pt x="267000" y="102981"/>
                </a:cubicBezTo>
                <a:cubicBezTo>
                  <a:pt x="319918" y="-87809"/>
                  <a:pt x="322703" y="24297"/>
                  <a:pt x="325488" y="136404"/>
                </a:cubicBezTo>
              </a:path>
            </a:pathLst>
          </a:custGeom>
          <a:ln w="76200" cmpd="sng">
            <a:solidFill>
              <a:srgbClr val="C81E1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pic>
        <p:nvPicPr>
          <p:cNvPr id="22" name="図 21"/>
          <p:cNvPicPr>
            <a:picLocks noChangeAspect="1"/>
          </p:cNvPicPr>
          <p:nvPr/>
        </p:nvPicPr>
        <p:blipFill>
          <a:blip r:embed="rId3">
            <a:lum bright="70000" contrast="-70000"/>
          </a:blip>
          <a:stretch>
            <a:fillRect/>
          </a:stretch>
        </p:blipFill>
        <p:spPr>
          <a:xfrm rot="423502">
            <a:off x="4799493" y="3553248"/>
            <a:ext cx="1098755" cy="1125977"/>
          </a:xfrm>
          <a:prstGeom prst="rect">
            <a:avLst/>
          </a:prstGeom>
          <a:effectLst/>
        </p:spPr>
      </p:pic>
      <p:pic>
        <p:nvPicPr>
          <p:cNvPr id="25" name="図 24"/>
          <p:cNvPicPr>
            <a:picLocks noChangeAspect="1"/>
          </p:cNvPicPr>
          <p:nvPr/>
        </p:nvPicPr>
        <p:blipFill>
          <a:blip r:embed="rId3"/>
          <a:stretch>
            <a:fillRect/>
          </a:stretch>
        </p:blipFill>
        <p:spPr>
          <a:xfrm rot="1208315">
            <a:off x="6610082" y="384957"/>
            <a:ext cx="858735" cy="880010"/>
          </a:xfrm>
          <a:prstGeom prst="rect">
            <a:avLst/>
          </a:prstGeom>
          <a:noFill/>
          <a:ln>
            <a:noFill/>
          </a:ln>
        </p:spPr>
      </p:pic>
      <p:pic>
        <p:nvPicPr>
          <p:cNvPr id="27" name="図 26"/>
          <p:cNvPicPr>
            <a:picLocks noChangeAspect="1"/>
          </p:cNvPicPr>
          <p:nvPr/>
        </p:nvPicPr>
        <p:blipFill>
          <a:blip r:embed="rId3"/>
          <a:stretch>
            <a:fillRect/>
          </a:stretch>
        </p:blipFill>
        <p:spPr>
          <a:xfrm rot="1172802">
            <a:off x="479392" y="69637"/>
            <a:ext cx="1704001" cy="1746219"/>
          </a:xfrm>
          <a:prstGeom prst="rect">
            <a:avLst/>
          </a:prstGeom>
          <a:noFill/>
          <a:ln>
            <a:noFill/>
          </a:ln>
        </p:spPr>
      </p:pic>
      <p:pic>
        <p:nvPicPr>
          <p:cNvPr id="29" name="図 28"/>
          <p:cNvPicPr>
            <a:picLocks noChangeAspect="1"/>
          </p:cNvPicPr>
          <p:nvPr/>
        </p:nvPicPr>
        <p:blipFill>
          <a:blip r:embed="rId3">
            <a:lum bright="70000" contrast="-70000"/>
          </a:blip>
          <a:stretch>
            <a:fillRect/>
          </a:stretch>
        </p:blipFill>
        <p:spPr>
          <a:xfrm rot="18828590">
            <a:off x="7987614" y="1241824"/>
            <a:ext cx="620296" cy="572565"/>
          </a:xfrm>
          <a:prstGeom prst="rect">
            <a:avLst/>
          </a:prstGeom>
          <a:effectLst/>
        </p:spPr>
      </p:pic>
      <p:pic>
        <p:nvPicPr>
          <p:cNvPr id="28" name="図 27"/>
          <p:cNvPicPr>
            <a:picLocks noChangeAspect="1"/>
          </p:cNvPicPr>
          <p:nvPr/>
        </p:nvPicPr>
        <p:blipFill>
          <a:blip r:embed="rId3">
            <a:lum bright="70000" contrast="-70000"/>
          </a:blip>
          <a:stretch>
            <a:fillRect/>
          </a:stretch>
        </p:blipFill>
        <p:spPr>
          <a:xfrm rot="19710220">
            <a:off x="2044456" y="1253257"/>
            <a:ext cx="642530" cy="658449"/>
          </a:xfrm>
          <a:prstGeom prst="rect">
            <a:avLst/>
          </a:prstGeom>
          <a:effectLst/>
        </p:spPr>
      </p:pic>
      <p:pic>
        <p:nvPicPr>
          <p:cNvPr id="30" name="図 29"/>
          <p:cNvPicPr>
            <a:picLocks noChangeAspect="1"/>
          </p:cNvPicPr>
          <p:nvPr/>
        </p:nvPicPr>
        <p:blipFill>
          <a:blip r:embed="rId3">
            <a:lum bright="70000" contrast="-70000"/>
          </a:blip>
          <a:stretch>
            <a:fillRect/>
          </a:stretch>
        </p:blipFill>
        <p:spPr>
          <a:xfrm rot="1365378">
            <a:off x="4305834" y="152144"/>
            <a:ext cx="1429710" cy="1465131"/>
          </a:xfrm>
          <a:prstGeom prst="rect">
            <a:avLst/>
          </a:prstGeom>
          <a:effectLst/>
        </p:spPr>
      </p:pic>
      <p:pic>
        <p:nvPicPr>
          <p:cNvPr id="31" name="図 30"/>
          <p:cNvPicPr>
            <a:picLocks noChangeAspect="1"/>
          </p:cNvPicPr>
          <p:nvPr/>
        </p:nvPicPr>
        <p:blipFill>
          <a:blip r:embed="rId3">
            <a:lum bright="70000" contrast="-70000"/>
          </a:blip>
          <a:stretch>
            <a:fillRect/>
          </a:stretch>
        </p:blipFill>
        <p:spPr>
          <a:xfrm rot="21040732">
            <a:off x="3480882" y="4516612"/>
            <a:ext cx="607967" cy="623030"/>
          </a:xfrm>
          <a:prstGeom prst="rect">
            <a:avLst/>
          </a:prstGeom>
          <a:effectLst/>
        </p:spPr>
      </p:pic>
      <p:pic>
        <p:nvPicPr>
          <p:cNvPr id="32" name="図 31"/>
          <p:cNvPicPr>
            <a:picLocks noChangeAspect="1"/>
          </p:cNvPicPr>
          <p:nvPr/>
        </p:nvPicPr>
        <p:blipFill>
          <a:blip r:embed="rId3">
            <a:lum bright="70000" contrast="-70000"/>
          </a:blip>
          <a:stretch>
            <a:fillRect/>
          </a:stretch>
        </p:blipFill>
        <p:spPr>
          <a:xfrm rot="21315615">
            <a:off x="6905558" y="4061521"/>
            <a:ext cx="661619" cy="678010"/>
          </a:xfrm>
          <a:prstGeom prst="rect">
            <a:avLst/>
          </a:prstGeom>
          <a:effectLst/>
        </p:spPr>
      </p:pic>
      <p:pic>
        <p:nvPicPr>
          <p:cNvPr id="37" name="図 36"/>
          <p:cNvPicPr>
            <a:picLocks noChangeAspect="1"/>
          </p:cNvPicPr>
          <p:nvPr/>
        </p:nvPicPr>
        <p:blipFill>
          <a:blip r:embed="rId3">
            <a:biLevel thresh="25000"/>
          </a:blip>
          <a:stretch>
            <a:fillRect/>
          </a:stretch>
        </p:blipFill>
        <p:spPr>
          <a:xfrm rot="1472999">
            <a:off x="5374219" y="4324165"/>
            <a:ext cx="2947677" cy="3008013"/>
          </a:xfrm>
          <a:prstGeom prst="rect">
            <a:avLst/>
          </a:prstGeom>
          <a:noFill/>
          <a:ln>
            <a:noFill/>
          </a:ln>
          <a:effectLst>
            <a:glow rad="431800">
              <a:schemeClr val="accent2">
                <a:satMod val="175000"/>
                <a:alpha val="12000"/>
              </a:schemeClr>
            </a:glow>
          </a:effectLst>
        </p:spPr>
      </p:pic>
      <p:sp>
        <p:nvSpPr>
          <p:cNvPr id="36" name="テキスト ボックス 35"/>
          <p:cNvSpPr txBox="1"/>
          <p:nvPr/>
        </p:nvSpPr>
        <p:spPr>
          <a:xfrm>
            <a:off x="5171185" y="4885059"/>
            <a:ext cx="3462959" cy="1631216"/>
          </a:xfrm>
          <a:prstGeom prst="rect">
            <a:avLst/>
          </a:prstGeom>
          <a:noFill/>
        </p:spPr>
        <p:txBody>
          <a:bodyPr wrap="square" rtlCol="0">
            <a:spAutoFit/>
          </a:bodyPr>
          <a:lstStyle/>
          <a:p>
            <a:r>
              <a:rPr kumimoji="1" lang="ja-JP" altLang="en-US" sz="2800" dirty="0" smtClean="0"/>
              <a:t>　　　１班</a:t>
            </a:r>
            <a:endParaRPr kumimoji="1" lang="en-US" altLang="ja-JP" sz="2800" dirty="0" smtClean="0"/>
          </a:p>
          <a:p>
            <a:pPr algn="ctr"/>
            <a:r>
              <a:rPr lang="ja-JP" altLang="en-US" dirty="0" smtClean="0"/>
              <a:t>班長　メルリーニ愛乃</a:t>
            </a:r>
            <a:endParaRPr lang="en-US" altLang="ja-JP" dirty="0" smtClean="0"/>
          </a:p>
          <a:p>
            <a:pPr algn="ctr"/>
            <a:r>
              <a:rPr kumimoji="1" lang="ja-JP" altLang="en-US" dirty="0" smtClean="0"/>
              <a:t>副班長　江端杏奈</a:t>
            </a:r>
            <a:endParaRPr kumimoji="1" lang="en-US" altLang="ja-JP" dirty="0" smtClean="0"/>
          </a:p>
          <a:p>
            <a:pPr algn="ctr"/>
            <a:r>
              <a:rPr lang="ja-JP" altLang="en-US" dirty="0" smtClean="0"/>
              <a:t>芦田佳樹　</a:t>
            </a:r>
            <a:endParaRPr lang="en-US" altLang="ja-JP" dirty="0" smtClean="0"/>
          </a:p>
          <a:p>
            <a:pPr algn="ctr"/>
            <a:r>
              <a:rPr lang="ja-JP" altLang="en-US" dirty="0" smtClean="0"/>
              <a:t>高木力貴也</a:t>
            </a:r>
            <a:endParaRPr kumimoji="1" lang="ja-JP" altLang="en-US" dirty="0"/>
          </a:p>
        </p:txBody>
      </p:sp>
      <p:pic>
        <p:nvPicPr>
          <p:cNvPr id="38" name="図 37"/>
          <p:cNvPicPr>
            <a:picLocks noChangeAspect="1"/>
          </p:cNvPicPr>
          <p:nvPr/>
        </p:nvPicPr>
        <p:blipFill>
          <a:blip r:embed="rId3">
            <a:lum bright="70000" contrast="-70000"/>
          </a:blip>
          <a:stretch>
            <a:fillRect/>
          </a:stretch>
        </p:blipFill>
        <p:spPr>
          <a:xfrm rot="20759044">
            <a:off x="4386101" y="5597865"/>
            <a:ext cx="1060356" cy="1086625"/>
          </a:xfrm>
          <a:prstGeom prst="rect">
            <a:avLst/>
          </a:prstGeom>
          <a:effectLst/>
        </p:spPr>
      </p:pic>
      <p:sp>
        <p:nvSpPr>
          <p:cNvPr id="19" name="テキスト ボックス 18"/>
          <p:cNvSpPr txBox="1"/>
          <p:nvPr/>
        </p:nvSpPr>
        <p:spPr>
          <a:xfrm>
            <a:off x="552814" y="1904113"/>
            <a:ext cx="8987737" cy="1938992"/>
          </a:xfrm>
          <a:prstGeom prst="rect">
            <a:avLst/>
          </a:prstGeom>
          <a:noFill/>
          <a:ln>
            <a:noFill/>
          </a:ln>
        </p:spPr>
        <p:txBody>
          <a:bodyPr wrap="square" rtlCol="0">
            <a:spAutoFit/>
          </a:bodyPr>
          <a:lstStyle/>
          <a:p>
            <a:r>
              <a:rPr lang="ja-JP" altLang="en-US" sz="4800" b="1" dirty="0" smtClean="0">
                <a:ln w="12700" cmpd="sng">
                  <a:noFill/>
                </a:ln>
                <a:latin typeface="ヒラギノ丸ゴ Pro W4"/>
                <a:ea typeface="ヒラギノ丸ゴ Pro W4"/>
                <a:cs typeface="ヒラギノ丸ゴ Pro W4"/>
              </a:rPr>
              <a:t>つちうら　</a:t>
            </a:r>
            <a:r>
              <a:rPr lang="ja-JP" altLang="en-US" sz="7200" b="1" dirty="0" smtClean="0">
                <a:ln w="12700" cmpd="sng">
                  <a:noFill/>
                </a:ln>
                <a:solidFill>
                  <a:schemeClr val="bg1"/>
                </a:solidFill>
                <a:latin typeface="ヒラギノ丸ゴ Pro W4"/>
                <a:ea typeface="ヒラギノ丸ゴ Pro W4"/>
                <a:cs typeface="ヒラギノ丸ゴ Pro W4"/>
              </a:rPr>
              <a:t>恋</a:t>
            </a:r>
            <a:r>
              <a:rPr lang="ja-JP" altLang="en-US" sz="4800" b="1" dirty="0" smtClean="0">
                <a:ln w="12700" cmpd="sng">
                  <a:noFill/>
                </a:ln>
                <a:latin typeface="ヒラギノ丸ゴ Pro W4"/>
                <a:ea typeface="ヒラギノ丸ゴ Pro W4"/>
                <a:cs typeface="ヒラギノ丸ゴ Pro W4"/>
              </a:rPr>
              <a:t>　物語</a:t>
            </a:r>
            <a:endParaRPr lang="en-US" altLang="ja-JP" sz="4800" b="1" dirty="0" smtClean="0">
              <a:ln w="12700" cmpd="sng">
                <a:noFill/>
              </a:ln>
              <a:latin typeface="ヒラギノ丸ゴ Pro W4"/>
              <a:ea typeface="ヒラギノ丸ゴ Pro W4"/>
              <a:cs typeface="ヒラギノ丸ゴ Pro W4"/>
            </a:endParaRPr>
          </a:p>
          <a:p>
            <a:r>
              <a:rPr lang="ja-JP" altLang="ja-JP" sz="4800" b="1" dirty="0">
                <a:ln w="12700" cmpd="sng">
                  <a:solidFill>
                    <a:schemeClr val="bg1"/>
                  </a:solidFill>
                </a:ln>
                <a:latin typeface="ヒラギノ丸ゴ Pro W4"/>
                <a:ea typeface="ヒラギノ丸ゴ Pro W4"/>
                <a:cs typeface="ヒラギノ丸ゴ Pro W4"/>
              </a:rPr>
              <a:t>　</a:t>
            </a:r>
            <a:r>
              <a:rPr lang="ja-JP" altLang="en-US" sz="4800" b="1" dirty="0" smtClean="0">
                <a:ln w="12700" cmpd="sng">
                  <a:solidFill>
                    <a:schemeClr val="bg1"/>
                  </a:solidFill>
                </a:ln>
                <a:latin typeface="ヒラギノ丸ゴ Pro W4"/>
                <a:ea typeface="ヒラギノ丸ゴ Pro W4"/>
                <a:cs typeface="ヒラギノ丸ゴ Pro W4"/>
              </a:rPr>
              <a:t>　　</a:t>
            </a:r>
            <a:r>
              <a:rPr lang="ja-JP" altLang="en-US" sz="4800" b="1" dirty="0">
                <a:ln w="12700" cmpd="sng">
                  <a:solidFill>
                    <a:schemeClr val="bg1"/>
                  </a:solidFill>
                </a:ln>
                <a:latin typeface="ヒラギノ丸ゴ Pro W4"/>
                <a:ea typeface="ヒラギノ丸ゴ Pro W4"/>
                <a:cs typeface="ヒラギノ丸ゴ Pro W4"/>
              </a:rPr>
              <a:t>　</a:t>
            </a:r>
            <a:r>
              <a:rPr lang="en-US" altLang="ja-JP" sz="4800" b="1" dirty="0" smtClean="0">
                <a:ln w="12700" cmpd="sng">
                  <a:solidFill>
                    <a:schemeClr val="bg1"/>
                  </a:solidFill>
                </a:ln>
                <a:latin typeface="ヒラギノ丸ゴ Pro W4"/>
                <a:ea typeface="ヒラギノ丸ゴ Pro W4"/>
                <a:cs typeface="ヒラギノ丸ゴ Pro W4"/>
              </a:rPr>
              <a:t>		</a:t>
            </a:r>
            <a:r>
              <a:rPr lang="en-US" altLang="ja-JP" sz="3600" b="1" dirty="0" smtClean="0">
                <a:ln w="12700" cmpd="sng">
                  <a:solidFill>
                    <a:schemeClr val="bg1"/>
                  </a:solidFill>
                </a:ln>
                <a:latin typeface="ヒラギノ丸ゴ Pro W4"/>
                <a:ea typeface="ヒラギノ丸ゴ Pro W4"/>
                <a:cs typeface="ヒラギノ丸ゴ Pro W4"/>
              </a:rPr>
              <a:t>〜</a:t>
            </a:r>
            <a:r>
              <a:rPr lang="ja-JP" altLang="en-US" sz="3600" b="1" dirty="0" smtClean="0">
                <a:ln w="12700" cmpd="sng">
                  <a:solidFill>
                    <a:schemeClr val="bg1"/>
                  </a:solidFill>
                </a:ln>
                <a:latin typeface="ヒラギノ丸ゴ Pro W4"/>
                <a:ea typeface="ヒラギノ丸ゴ Pro W4"/>
                <a:cs typeface="ヒラギノ丸ゴ Pro W4"/>
              </a:rPr>
              <a:t>寄り添いあうまち</a:t>
            </a:r>
            <a:r>
              <a:rPr lang="en-US" altLang="ja-JP" sz="3600" b="1" dirty="0" smtClean="0">
                <a:ln w="12700" cmpd="sng">
                  <a:solidFill>
                    <a:schemeClr val="bg1"/>
                  </a:solidFill>
                </a:ln>
                <a:latin typeface="ヒラギノ丸ゴ Pro W4"/>
                <a:ea typeface="ヒラギノ丸ゴ Pro W4"/>
                <a:cs typeface="ヒラギノ丸ゴ Pro W4"/>
              </a:rPr>
              <a:t>〜</a:t>
            </a:r>
            <a:endParaRPr kumimoji="1" lang="ja-JP" altLang="en-US" sz="3600" b="1" dirty="0">
              <a:ln w="12700" cmpd="sng">
                <a:solidFill>
                  <a:schemeClr val="bg1"/>
                </a:solidFill>
              </a:ln>
              <a:latin typeface="ヒラギノ丸ゴ Pro W4"/>
              <a:ea typeface="ヒラギノ丸ゴ Pro W4"/>
              <a:cs typeface="ヒラギノ丸ゴ Pro W4"/>
            </a:endParaRPr>
          </a:p>
        </p:txBody>
      </p:sp>
      <p:sp>
        <p:nvSpPr>
          <p:cNvPr id="2" name="正方形/長方形 1"/>
          <p:cNvSpPr/>
          <p:nvPr/>
        </p:nvSpPr>
        <p:spPr>
          <a:xfrm rot="20745290">
            <a:off x="6285663" y="3811763"/>
            <a:ext cx="2031922" cy="72107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ja-JP" altLang="en-US" sz="5400" dirty="0" smtClean="0">
                <a:solidFill>
                  <a:schemeClr val="tx1"/>
                </a:solidFill>
              </a:rPr>
              <a:t>第２話</a:t>
            </a:r>
            <a:endParaRPr kumimoji="1" lang="ja-JP" altLang="en-US" sz="5400" dirty="0">
              <a:solidFill>
                <a:schemeClr val="tx1"/>
              </a:solidFill>
            </a:endParaRPr>
          </a:p>
        </p:txBody>
      </p:sp>
    </p:spTree>
    <p:extLst>
      <p:ext uri="{BB962C8B-B14F-4D97-AF65-F5344CB8AC3E}">
        <p14:creationId xmlns:p14="http://schemas.microsoft.com/office/powerpoint/2010/main" val="2644091264"/>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29" name="線吹き出し 2 (枠付き) 28"/>
          <p:cNvSpPr/>
          <p:nvPr/>
        </p:nvSpPr>
        <p:spPr>
          <a:xfrm>
            <a:off x="5503488" y="1327874"/>
            <a:ext cx="3533008" cy="2106510"/>
          </a:xfrm>
          <a:prstGeom prst="borderCallout2">
            <a:avLst>
              <a:gd name="adj1" fmla="val 46845"/>
              <a:gd name="adj2" fmla="val 202"/>
              <a:gd name="adj3" fmla="val 47700"/>
              <a:gd name="adj4" fmla="val -8447"/>
              <a:gd name="adj5" fmla="val 66156"/>
              <a:gd name="adj6" fmla="val -17262"/>
            </a:avLst>
          </a:prstGeom>
          <a:solidFill>
            <a:schemeClr val="accent1">
              <a:lumMod val="20000"/>
              <a:lumOff val="80000"/>
            </a:schemeClr>
          </a:solidFill>
          <a:ln>
            <a:solidFill>
              <a:srgbClr val="4F81BD"/>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23" name="線吹き出し 2 (枠付き) 22"/>
          <p:cNvSpPr/>
          <p:nvPr/>
        </p:nvSpPr>
        <p:spPr>
          <a:xfrm>
            <a:off x="223933" y="3789150"/>
            <a:ext cx="3629455" cy="2599481"/>
          </a:xfrm>
          <a:prstGeom prst="borderCallout2">
            <a:avLst>
              <a:gd name="adj1" fmla="val 54136"/>
              <a:gd name="adj2" fmla="val 100045"/>
              <a:gd name="adj3" fmla="val 54052"/>
              <a:gd name="adj4" fmla="val 109074"/>
              <a:gd name="adj5" fmla="val 44264"/>
              <a:gd name="adj6" fmla="val 110866"/>
            </a:avLst>
          </a:prstGeom>
          <a:solidFill>
            <a:schemeClr val="accent1">
              <a:lumMod val="20000"/>
              <a:lumOff val="80000"/>
            </a:schemeClr>
          </a:solidFill>
          <a:ln>
            <a:solidFill>
              <a:srgbClr val="4F81BD"/>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22" name="線吹き出し 2 (枠付き) 21"/>
          <p:cNvSpPr/>
          <p:nvPr/>
        </p:nvSpPr>
        <p:spPr>
          <a:xfrm>
            <a:off x="5503488" y="3910807"/>
            <a:ext cx="3379081" cy="2477824"/>
          </a:xfrm>
          <a:prstGeom prst="borderCallout2">
            <a:avLst>
              <a:gd name="adj1" fmla="val 42302"/>
              <a:gd name="adj2" fmla="val -694"/>
              <a:gd name="adj3" fmla="val 42071"/>
              <a:gd name="adj4" fmla="val -11058"/>
              <a:gd name="adj5" fmla="val 31207"/>
              <a:gd name="adj6" fmla="val -15224"/>
            </a:avLst>
          </a:prstGeom>
          <a:solidFill>
            <a:schemeClr val="accent1">
              <a:lumMod val="20000"/>
              <a:lumOff val="80000"/>
            </a:schemeClr>
          </a:solidFill>
          <a:ln>
            <a:solidFill>
              <a:srgbClr val="4F81BD"/>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19" name="線吹き出し 2 (枠付き) 18"/>
          <p:cNvSpPr/>
          <p:nvPr/>
        </p:nvSpPr>
        <p:spPr>
          <a:xfrm>
            <a:off x="223932" y="1405132"/>
            <a:ext cx="3339955" cy="2167883"/>
          </a:xfrm>
          <a:prstGeom prst="borderCallout2">
            <a:avLst>
              <a:gd name="adj1" fmla="val 34609"/>
              <a:gd name="adj2" fmla="val 99781"/>
              <a:gd name="adj3" fmla="val 60898"/>
              <a:gd name="adj4" fmla="val 110945"/>
              <a:gd name="adj5" fmla="val 60763"/>
              <a:gd name="adj6" fmla="val 124103"/>
            </a:avLst>
          </a:prstGeom>
          <a:solidFill>
            <a:schemeClr val="accent1">
              <a:lumMod val="20000"/>
              <a:lumOff val="80000"/>
            </a:schemeClr>
          </a:solidFill>
          <a:ln>
            <a:solidFill>
              <a:srgbClr val="4F81BD"/>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pic>
        <p:nvPicPr>
          <p:cNvPr id="18" name="図 17"/>
          <p:cNvPicPr>
            <a:picLocks noChangeAspect="1"/>
          </p:cNvPicPr>
          <p:nvPr/>
        </p:nvPicPr>
        <p:blipFill>
          <a:blip r:embed="rId2">
            <a:duotone>
              <a:schemeClr val="accent1">
                <a:shade val="45000"/>
                <a:satMod val="135000"/>
              </a:schemeClr>
              <a:prstClr val="white"/>
            </a:duotone>
            <a:alphaModFix amt="41000"/>
          </a:blip>
          <a:stretch>
            <a:fillRect/>
          </a:stretch>
        </p:blipFill>
        <p:spPr>
          <a:xfrm>
            <a:off x="3818752" y="1284716"/>
            <a:ext cx="1520617" cy="4257727"/>
          </a:xfrm>
          <a:prstGeom prst="rect">
            <a:avLst/>
          </a:prstGeom>
        </p:spPr>
      </p:pic>
      <p:sp>
        <p:nvSpPr>
          <p:cNvPr id="2" name="テキスト ボックス 1"/>
          <p:cNvSpPr txBox="1"/>
          <p:nvPr/>
        </p:nvSpPr>
        <p:spPr>
          <a:xfrm>
            <a:off x="4207508" y="2169490"/>
            <a:ext cx="800219" cy="1118255"/>
          </a:xfrm>
          <a:prstGeom prst="rect">
            <a:avLst/>
          </a:prstGeom>
          <a:noFill/>
        </p:spPr>
        <p:txBody>
          <a:bodyPr vert="eaVert" wrap="none" rtlCol="0">
            <a:spAutoFit/>
          </a:bodyPr>
          <a:lstStyle/>
          <a:p>
            <a:r>
              <a:rPr kumimoji="1" lang="ja-JP" altLang="en-US" sz="4000" dirty="0" smtClean="0"/>
              <a:t>新治</a:t>
            </a:r>
            <a:endParaRPr kumimoji="1" lang="ja-JP" altLang="en-US" sz="4000" dirty="0"/>
          </a:p>
        </p:txBody>
      </p:sp>
      <p:pic>
        <p:nvPicPr>
          <p:cNvPr id="3" name="図 2"/>
          <p:cNvPicPr>
            <a:picLocks noChangeAspect="1"/>
          </p:cNvPicPr>
          <p:nvPr/>
        </p:nvPicPr>
        <p:blipFill>
          <a:blip r:embed="rId3"/>
          <a:stretch>
            <a:fillRect/>
          </a:stretch>
        </p:blipFill>
        <p:spPr>
          <a:xfrm>
            <a:off x="5695376" y="1632825"/>
            <a:ext cx="3176914" cy="1479250"/>
          </a:xfrm>
          <a:prstGeom prst="rect">
            <a:avLst/>
          </a:prstGeom>
        </p:spPr>
      </p:pic>
      <p:sp>
        <p:nvSpPr>
          <p:cNvPr id="31" name="テキスト ボックス 30"/>
          <p:cNvSpPr txBox="1"/>
          <p:nvPr/>
        </p:nvSpPr>
        <p:spPr>
          <a:xfrm rot="21294830">
            <a:off x="7275046" y="2666718"/>
            <a:ext cx="1582624" cy="400110"/>
          </a:xfrm>
          <a:prstGeom prst="rect">
            <a:avLst/>
          </a:prstGeom>
          <a:solidFill>
            <a:srgbClr val="FFFFFF"/>
          </a:solidFill>
          <a:ln>
            <a:solidFill>
              <a:srgbClr val="4F81BD"/>
            </a:solidFill>
          </a:ln>
        </p:spPr>
        <p:txBody>
          <a:bodyPr wrap="square" rtlCol="0">
            <a:spAutoFit/>
          </a:bodyPr>
          <a:lstStyle/>
          <a:p>
            <a:pPr algn="ctr"/>
            <a:r>
              <a:rPr kumimoji="1" lang="ja-JP" altLang="en-US" sz="2000" dirty="0" smtClean="0"/>
              <a:t>耕作地</a:t>
            </a:r>
            <a:endParaRPr kumimoji="1" lang="ja-JP" altLang="en-US" sz="2000" dirty="0"/>
          </a:p>
        </p:txBody>
      </p:sp>
      <p:grpSp>
        <p:nvGrpSpPr>
          <p:cNvPr id="42" name="図形グループ 41"/>
          <p:cNvGrpSpPr/>
          <p:nvPr/>
        </p:nvGrpSpPr>
        <p:grpSpPr>
          <a:xfrm>
            <a:off x="23054" y="182300"/>
            <a:ext cx="3108491" cy="1145574"/>
            <a:chOff x="62612" y="97530"/>
            <a:chExt cx="3108491" cy="1145574"/>
          </a:xfrm>
        </p:grpSpPr>
        <p:pic>
          <p:nvPicPr>
            <p:cNvPr id="43" name="図 42"/>
            <p:cNvPicPr>
              <a:picLocks noChangeAspect="1"/>
            </p:cNvPicPr>
            <p:nvPr/>
          </p:nvPicPr>
          <p:blipFill>
            <a:blip r:embed="rId4">
              <a:duotone>
                <a:schemeClr val="accent1">
                  <a:shade val="45000"/>
                  <a:satMod val="135000"/>
                </a:schemeClr>
                <a:prstClr val="white"/>
              </a:duotone>
              <a:extLst>
                <a:ext uri="{BEBA8EAE-BF5A-486C-A8C5-ECC9F3942E4B}">
                  <a14:imgProps xmlns:a14="http://schemas.microsoft.com/office/drawing/2010/main">
                    <a14:imgLayer r:embed="rId5">
                      <a14:imgEffect>
                        <a14:backgroundRemoval t="1881" b="98433" l="10000" r="90000"/>
                      </a14:imgEffect>
                    </a14:imgLayer>
                  </a14:imgProps>
                </a:ext>
              </a:extLst>
            </a:blip>
            <a:stretch>
              <a:fillRect/>
            </a:stretch>
          </p:blipFill>
          <p:spPr>
            <a:xfrm>
              <a:off x="62612" y="97531"/>
              <a:ext cx="538670" cy="1145573"/>
            </a:xfrm>
            <a:prstGeom prst="rect">
              <a:avLst/>
            </a:prstGeom>
          </p:spPr>
        </p:pic>
        <p:sp>
          <p:nvSpPr>
            <p:cNvPr id="51" name="角丸四角形吹き出し 50"/>
            <p:cNvSpPr/>
            <p:nvPr/>
          </p:nvSpPr>
          <p:spPr>
            <a:xfrm>
              <a:off x="672084" y="97530"/>
              <a:ext cx="2499019" cy="955205"/>
            </a:xfrm>
            <a:prstGeom prst="wedgeRoundRectCallout">
              <a:avLst>
                <a:gd name="adj1" fmla="val -53059"/>
                <a:gd name="adj2" fmla="val -27211"/>
                <a:gd name="adj3" fmla="val 16667"/>
              </a:avLst>
            </a:prstGeom>
            <a:ln/>
          </p:spPr>
          <p:style>
            <a:lnRef idx="2">
              <a:schemeClr val="accent3">
                <a:shade val="50000"/>
              </a:schemeClr>
            </a:lnRef>
            <a:fillRef idx="1">
              <a:schemeClr val="accent3"/>
            </a:fillRef>
            <a:effectRef idx="0">
              <a:schemeClr val="accent3"/>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ja-JP" altLang="en-US" sz="3200" dirty="0" smtClean="0">
                  <a:solidFill>
                    <a:schemeClr val="bg1"/>
                  </a:solidFill>
                </a:rPr>
                <a:t>エリア分析</a:t>
              </a:r>
              <a:endParaRPr kumimoji="1" lang="ja-JP" altLang="en-US" sz="3200" dirty="0">
                <a:solidFill>
                  <a:schemeClr val="bg1"/>
                </a:solidFill>
              </a:endParaRPr>
            </a:p>
          </p:txBody>
        </p:sp>
      </p:grpSp>
      <p:pic>
        <p:nvPicPr>
          <p:cNvPr id="6" name="図 5"/>
          <p:cNvPicPr>
            <a:picLocks noChangeAspect="1"/>
          </p:cNvPicPr>
          <p:nvPr/>
        </p:nvPicPr>
        <p:blipFill>
          <a:blip r:embed="rId6"/>
          <a:stretch>
            <a:fillRect/>
          </a:stretch>
        </p:blipFill>
        <p:spPr>
          <a:xfrm>
            <a:off x="410378" y="3983162"/>
            <a:ext cx="3239059" cy="2161060"/>
          </a:xfrm>
          <a:prstGeom prst="rect">
            <a:avLst/>
          </a:prstGeom>
        </p:spPr>
      </p:pic>
      <p:sp>
        <p:nvSpPr>
          <p:cNvPr id="25" name="テキスト ボックス 24"/>
          <p:cNvSpPr txBox="1"/>
          <p:nvPr/>
        </p:nvSpPr>
        <p:spPr>
          <a:xfrm rot="21294830">
            <a:off x="1822313" y="5769445"/>
            <a:ext cx="1991302" cy="400110"/>
          </a:xfrm>
          <a:prstGeom prst="rect">
            <a:avLst/>
          </a:prstGeom>
          <a:solidFill>
            <a:srgbClr val="FFFFFF"/>
          </a:solidFill>
          <a:ln>
            <a:solidFill>
              <a:srgbClr val="4F81BD"/>
            </a:solidFill>
          </a:ln>
        </p:spPr>
        <p:txBody>
          <a:bodyPr wrap="square" rtlCol="0">
            <a:spAutoFit/>
          </a:bodyPr>
          <a:lstStyle/>
          <a:p>
            <a:pPr algn="ctr"/>
            <a:r>
              <a:rPr lang="ja-JP" altLang="en-US" sz="2000" dirty="0" smtClean="0"/>
              <a:t>豊富</a:t>
            </a:r>
            <a:r>
              <a:rPr kumimoji="1" lang="ja-JP" altLang="en-US" sz="2000" dirty="0" smtClean="0"/>
              <a:t>な農作物</a:t>
            </a:r>
            <a:endParaRPr kumimoji="1" lang="ja-JP" altLang="en-US" sz="2000" dirty="0"/>
          </a:p>
        </p:txBody>
      </p:sp>
      <p:pic>
        <p:nvPicPr>
          <p:cNvPr id="7" name="図 6"/>
          <p:cNvPicPr>
            <a:picLocks noChangeAspect="1"/>
          </p:cNvPicPr>
          <p:nvPr/>
        </p:nvPicPr>
        <p:blipFill>
          <a:blip r:embed="rId7"/>
          <a:stretch>
            <a:fillRect/>
          </a:stretch>
        </p:blipFill>
        <p:spPr>
          <a:xfrm>
            <a:off x="827584" y="1627199"/>
            <a:ext cx="2168622" cy="1807185"/>
          </a:xfrm>
          <a:prstGeom prst="rect">
            <a:avLst/>
          </a:prstGeom>
        </p:spPr>
      </p:pic>
      <p:sp>
        <p:nvSpPr>
          <p:cNvPr id="20" name="テキスト ボックス 19"/>
          <p:cNvSpPr txBox="1"/>
          <p:nvPr/>
        </p:nvSpPr>
        <p:spPr>
          <a:xfrm rot="21294830">
            <a:off x="1835531" y="2987015"/>
            <a:ext cx="1083931" cy="400110"/>
          </a:xfrm>
          <a:prstGeom prst="rect">
            <a:avLst/>
          </a:prstGeom>
          <a:solidFill>
            <a:srgbClr val="FFFFFF"/>
          </a:solidFill>
          <a:ln>
            <a:solidFill>
              <a:srgbClr val="4F81BD"/>
            </a:solidFill>
          </a:ln>
        </p:spPr>
        <p:txBody>
          <a:bodyPr wrap="square" rtlCol="0">
            <a:spAutoFit/>
          </a:bodyPr>
          <a:lstStyle/>
          <a:p>
            <a:pPr algn="ctr"/>
            <a:r>
              <a:rPr kumimoji="1" lang="ja-JP" altLang="en-US" sz="2000" dirty="0" smtClean="0"/>
              <a:t>農家</a:t>
            </a:r>
            <a:endParaRPr kumimoji="1" lang="ja-JP" altLang="en-US" sz="2000" dirty="0"/>
          </a:p>
        </p:txBody>
      </p:sp>
      <p:pic>
        <p:nvPicPr>
          <p:cNvPr id="10" name="図 9"/>
          <p:cNvPicPr>
            <a:picLocks noChangeAspect="1"/>
          </p:cNvPicPr>
          <p:nvPr/>
        </p:nvPicPr>
        <p:blipFill>
          <a:blip r:embed="rId8"/>
          <a:stretch>
            <a:fillRect/>
          </a:stretch>
        </p:blipFill>
        <p:spPr>
          <a:xfrm>
            <a:off x="5705655" y="4156493"/>
            <a:ext cx="3005364" cy="2002522"/>
          </a:xfrm>
          <a:prstGeom prst="rect">
            <a:avLst/>
          </a:prstGeom>
        </p:spPr>
      </p:pic>
      <p:sp>
        <p:nvSpPr>
          <p:cNvPr id="21" name="テキスト ボックス 20"/>
          <p:cNvSpPr txBox="1"/>
          <p:nvPr/>
        </p:nvSpPr>
        <p:spPr>
          <a:xfrm rot="21294830">
            <a:off x="6705902" y="5651868"/>
            <a:ext cx="1991302" cy="400110"/>
          </a:xfrm>
          <a:prstGeom prst="rect">
            <a:avLst/>
          </a:prstGeom>
          <a:solidFill>
            <a:srgbClr val="FFFFFF"/>
          </a:solidFill>
          <a:ln>
            <a:solidFill>
              <a:srgbClr val="4F81BD"/>
            </a:solidFill>
          </a:ln>
        </p:spPr>
        <p:txBody>
          <a:bodyPr wrap="square" rtlCol="0">
            <a:spAutoFit/>
          </a:bodyPr>
          <a:lstStyle/>
          <a:p>
            <a:pPr algn="ctr"/>
            <a:r>
              <a:rPr kumimoji="1" lang="ja-JP" altLang="en-US" sz="2000" dirty="0" smtClean="0"/>
              <a:t>土浦北</a:t>
            </a:r>
            <a:r>
              <a:rPr kumimoji="1" lang="en-US" altLang="ja-JP" sz="2000" dirty="0" smtClean="0"/>
              <a:t>IC</a:t>
            </a:r>
            <a:endParaRPr kumimoji="1" lang="ja-JP" altLang="en-US" sz="2000" dirty="0"/>
          </a:p>
        </p:txBody>
      </p:sp>
      <p:grpSp>
        <p:nvGrpSpPr>
          <p:cNvPr id="40" name="図形グループ 39"/>
          <p:cNvGrpSpPr/>
          <p:nvPr/>
        </p:nvGrpSpPr>
        <p:grpSpPr>
          <a:xfrm>
            <a:off x="3135619" y="97531"/>
            <a:ext cx="6008381" cy="955205"/>
            <a:chOff x="671896" y="1988840"/>
            <a:chExt cx="6333378" cy="1074940"/>
          </a:xfrm>
        </p:grpSpPr>
        <p:pic>
          <p:nvPicPr>
            <p:cNvPr id="41" name="図 40"/>
            <p:cNvPicPr>
              <a:picLocks noChangeAspect="1"/>
            </p:cNvPicPr>
            <p:nvPr/>
          </p:nvPicPr>
          <p:blipFill>
            <a:blip r:embed="rId9"/>
            <a:stretch>
              <a:fillRect/>
            </a:stretch>
          </p:blipFill>
          <p:spPr>
            <a:xfrm>
              <a:off x="2809466" y="1988840"/>
              <a:ext cx="1048952" cy="1074940"/>
            </a:xfrm>
            <a:prstGeom prst="rect">
              <a:avLst/>
            </a:prstGeom>
            <a:effectLst/>
          </p:spPr>
        </p:pic>
        <p:pic>
          <p:nvPicPr>
            <p:cNvPr id="44" name="図 43"/>
            <p:cNvPicPr>
              <a:picLocks noChangeAspect="1"/>
            </p:cNvPicPr>
            <p:nvPr/>
          </p:nvPicPr>
          <p:blipFill>
            <a:blip r:embed="rId9">
              <a:lum bright="70000" contrast="-70000"/>
            </a:blip>
            <a:stretch>
              <a:fillRect/>
            </a:stretch>
          </p:blipFill>
          <p:spPr>
            <a:xfrm>
              <a:off x="3858418" y="1988840"/>
              <a:ext cx="1048952" cy="1074940"/>
            </a:xfrm>
            <a:prstGeom prst="rect">
              <a:avLst/>
            </a:prstGeom>
            <a:effectLst/>
          </p:spPr>
        </p:pic>
        <p:pic>
          <p:nvPicPr>
            <p:cNvPr id="52" name="図 51"/>
            <p:cNvPicPr>
              <a:picLocks noChangeAspect="1"/>
            </p:cNvPicPr>
            <p:nvPr/>
          </p:nvPicPr>
          <p:blipFill>
            <a:blip r:embed="rId9">
              <a:lum bright="70000" contrast="-70000"/>
            </a:blip>
            <a:stretch>
              <a:fillRect/>
            </a:stretch>
          </p:blipFill>
          <p:spPr>
            <a:xfrm>
              <a:off x="4907370" y="1988840"/>
              <a:ext cx="1048952" cy="1074940"/>
            </a:xfrm>
            <a:prstGeom prst="rect">
              <a:avLst/>
            </a:prstGeom>
            <a:effectLst/>
          </p:spPr>
        </p:pic>
        <p:pic>
          <p:nvPicPr>
            <p:cNvPr id="53" name="図 52"/>
            <p:cNvPicPr>
              <a:picLocks noChangeAspect="1"/>
            </p:cNvPicPr>
            <p:nvPr/>
          </p:nvPicPr>
          <p:blipFill>
            <a:blip r:embed="rId9">
              <a:lum bright="70000" contrast="-70000"/>
            </a:blip>
            <a:stretch>
              <a:fillRect/>
            </a:stretch>
          </p:blipFill>
          <p:spPr>
            <a:xfrm>
              <a:off x="711562" y="1988840"/>
              <a:ext cx="1048952" cy="1074940"/>
            </a:xfrm>
            <a:prstGeom prst="rect">
              <a:avLst/>
            </a:prstGeom>
            <a:effectLst/>
          </p:spPr>
        </p:pic>
        <p:sp>
          <p:nvSpPr>
            <p:cNvPr id="54" name="テキスト ボックス 53"/>
            <p:cNvSpPr txBox="1"/>
            <p:nvPr/>
          </p:nvSpPr>
          <p:spPr>
            <a:xfrm>
              <a:off x="671896" y="2315961"/>
              <a:ext cx="1132147" cy="307777"/>
            </a:xfrm>
            <a:prstGeom prst="rect">
              <a:avLst/>
            </a:prstGeom>
            <a:noFill/>
          </p:spPr>
          <p:txBody>
            <a:bodyPr wrap="square" rtlCol="0">
              <a:spAutoFit/>
            </a:bodyPr>
            <a:lstStyle/>
            <a:p>
              <a:pPr algn="ctr"/>
              <a:r>
                <a:rPr lang="ja-JP" altLang="en-US" sz="1400" b="1" dirty="0" smtClean="0"/>
                <a:t>背景</a:t>
              </a:r>
              <a:endParaRPr kumimoji="1" lang="en-US" altLang="ja-JP" sz="1400" b="1" kern="1200" dirty="0" smtClean="0"/>
            </a:p>
          </p:txBody>
        </p:sp>
        <p:sp>
          <p:nvSpPr>
            <p:cNvPr id="55" name="テキスト ボックス 54"/>
            <p:cNvSpPr txBox="1"/>
            <p:nvPr/>
          </p:nvSpPr>
          <p:spPr>
            <a:xfrm>
              <a:off x="2705612" y="2315961"/>
              <a:ext cx="1204689" cy="307777"/>
            </a:xfrm>
            <a:prstGeom prst="rect">
              <a:avLst/>
            </a:prstGeom>
            <a:noFill/>
          </p:spPr>
          <p:txBody>
            <a:bodyPr wrap="square" rtlCol="0">
              <a:spAutoFit/>
            </a:bodyPr>
            <a:lstStyle/>
            <a:p>
              <a:pPr algn="ctr"/>
              <a:endParaRPr kumimoji="1" lang="en-US" altLang="ja-JP" sz="1400" b="1" kern="1200" dirty="0" smtClean="0"/>
            </a:p>
          </p:txBody>
        </p:sp>
        <p:sp>
          <p:nvSpPr>
            <p:cNvPr id="56" name="テキスト ボックス 55"/>
            <p:cNvSpPr txBox="1"/>
            <p:nvPr/>
          </p:nvSpPr>
          <p:spPr>
            <a:xfrm>
              <a:off x="4907370" y="2324095"/>
              <a:ext cx="1132147" cy="307777"/>
            </a:xfrm>
            <a:prstGeom prst="rect">
              <a:avLst/>
            </a:prstGeom>
            <a:noFill/>
          </p:spPr>
          <p:txBody>
            <a:bodyPr wrap="square" rtlCol="0">
              <a:spAutoFit/>
            </a:bodyPr>
            <a:lstStyle/>
            <a:p>
              <a:r>
                <a:rPr kumimoji="1" lang="ja-JP" altLang="en-US" sz="1400" b="1" kern="1200" dirty="0" smtClean="0"/>
                <a:t>今後の方針</a:t>
              </a:r>
              <a:endParaRPr kumimoji="1" lang="en-US" altLang="ja-JP" sz="1400" b="1" kern="1200" dirty="0" smtClean="0"/>
            </a:p>
          </p:txBody>
        </p:sp>
        <p:sp>
          <p:nvSpPr>
            <p:cNvPr id="57" name="テキスト ボックス 56"/>
            <p:cNvSpPr txBox="1"/>
            <p:nvPr/>
          </p:nvSpPr>
          <p:spPr>
            <a:xfrm>
              <a:off x="3991128" y="2315961"/>
              <a:ext cx="880734" cy="346357"/>
            </a:xfrm>
            <a:prstGeom prst="rect">
              <a:avLst/>
            </a:prstGeom>
            <a:noFill/>
          </p:spPr>
          <p:txBody>
            <a:bodyPr wrap="square" rtlCol="0">
              <a:spAutoFit/>
            </a:bodyPr>
            <a:lstStyle/>
            <a:p>
              <a:r>
                <a:rPr lang="ja-JP" altLang="en-US" sz="1400" b="1" dirty="0" smtClean="0"/>
                <a:t>将来像</a:t>
              </a:r>
              <a:endParaRPr kumimoji="1" lang="en-US" altLang="ja-JP" sz="1400" b="1" kern="1200" dirty="0" smtClean="0"/>
            </a:p>
          </p:txBody>
        </p:sp>
        <p:pic>
          <p:nvPicPr>
            <p:cNvPr id="58" name="図 57"/>
            <p:cNvPicPr>
              <a:picLocks noChangeAspect="1"/>
            </p:cNvPicPr>
            <p:nvPr/>
          </p:nvPicPr>
          <p:blipFill>
            <a:blip r:embed="rId9">
              <a:lum bright="70000" contrast="-70000"/>
            </a:blip>
            <a:stretch>
              <a:fillRect/>
            </a:stretch>
          </p:blipFill>
          <p:spPr>
            <a:xfrm>
              <a:off x="1760514" y="1988840"/>
              <a:ext cx="1048952" cy="1074940"/>
            </a:xfrm>
            <a:prstGeom prst="rect">
              <a:avLst/>
            </a:prstGeom>
            <a:effectLst/>
          </p:spPr>
        </p:pic>
        <p:sp>
          <p:nvSpPr>
            <p:cNvPr id="59" name="テキスト ボックス 58"/>
            <p:cNvSpPr txBox="1"/>
            <p:nvPr/>
          </p:nvSpPr>
          <p:spPr>
            <a:xfrm>
              <a:off x="1738717" y="2324095"/>
              <a:ext cx="1132147" cy="307777"/>
            </a:xfrm>
            <a:prstGeom prst="rect">
              <a:avLst/>
            </a:prstGeom>
            <a:noFill/>
          </p:spPr>
          <p:txBody>
            <a:bodyPr wrap="square" rtlCol="0">
              <a:spAutoFit/>
            </a:bodyPr>
            <a:lstStyle/>
            <a:p>
              <a:pPr algn="ctr"/>
              <a:r>
                <a:rPr lang="ja-JP" altLang="en-US" sz="1400" b="1" dirty="0" smtClean="0"/>
                <a:t>目標都市像</a:t>
              </a:r>
              <a:endParaRPr kumimoji="1" lang="en-US" altLang="ja-JP" sz="1400" b="1" kern="1200" dirty="0" smtClean="0"/>
            </a:p>
          </p:txBody>
        </p:sp>
        <p:sp>
          <p:nvSpPr>
            <p:cNvPr id="60" name="正方形/長方形 59"/>
            <p:cNvSpPr/>
            <p:nvPr/>
          </p:nvSpPr>
          <p:spPr>
            <a:xfrm>
              <a:off x="2731418" y="2315961"/>
              <a:ext cx="1181446" cy="346357"/>
            </a:xfrm>
            <a:prstGeom prst="rect">
              <a:avLst/>
            </a:prstGeom>
          </p:spPr>
          <p:txBody>
            <a:bodyPr wrap="none">
              <a:spAutoFit/>
            </a:bodyPr>
            <a:lstStyle/>
            <a:p>
              <a:pPr algn="ctr"/>
              <a:r>
                <a:rPr lang="ja-JP" altLang="en-US" sz="1400" b="1" dirty="0" smtClean="0"/>
                <a:t>デートプラン</a:t>
              </a:r>
              <a:endParaRPr lang="ja-JP" altLang="en-US" sz="1400" b="1" dirty="0"/>
            </a:p>
          </p:txBody>
        </p:sp>
        <p:pic>
          <p:nvPicPr>
            <p:cNvPr id="61" name="図 60"/>
            <p:cNvPicPr>
              <a:picLocks noChangeAspect="1"/>
            </p:cNvPicPr>
            <p:nvPr/>
          </p:nvPicPr>
          <p:blipFill>
            <a:blip r:embed="rId9">
              <a:lum bright="70000" contrast="-70000"/>
            </a:blip>
            <a:stretch>
              <a:fillRect/>
            </a:stretch>
          </p:blipFill>
          <p:spPr>
            <a:xfrm>
              <a:off x="5956322" y="1988840"/>
              <a:ext cx="1048952" cy="1074940"/>
            </a:xfrm>
            <a:prstGeom prst="rect">
              <a:avLst/>
            </a:prstGeom>
            <a:effectLst/>
          </p:spPr>
        </p:pic>
        <p:sp>
          <p:nvSpPr>
            <p:cNvPr id="62" name="テキスト ボックス 61"/>
            <p:cNvSpPr txBox="1"/>
            <p:nvPr/>
          </p:nvSpPr>
          <p:spPr>
            <a:xfrm>
              <a:off x="6034774" y="2315961"/>
              <a:ext cx="970500" cy="346357"/>
            </a:xfrm>
            <a:prstGeom prst="rect">
              <a:avLst/>
            </a:prstGeom>
            <a:noFill/>
          </p:spPr>
          <p:txBody>
            <a:bodyPr wrap="square" rtlCol="0">
              <a:spAutoFit/>
            </a:bodyPr>
            <a:lstStyle/>
            <a:p>
              <a:r>
                <a:rPr kumimoji="1" lang="ja-JP" altLang="en-US" sz="1400" b="1" kern="1200" dirty="0" smtClean="0"/>
                <a:t>参考文献</a:t>
              </a:r>
              <a:endParaRPr kumimoji="1" lang="en-US" altLang="ja-JP" sz="1400" b="1" kern="1200" dirty="0" smtClean="0"/>
            </a:p>
          </p:txBody>
        </p:sp>
      </p:grpSp>
    </p:spTree>
    <p:extLst>
      <p:ext uri="{BB962C8B-B14F-4D97-AF65-F5344CB8AC3E}">
        <p14:creationId xmlns:p14="http://schemas.microsoft.com/office/powerpoint/2010/main" val="147728280"/>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7" name="グラフ 46"/>
          <p:cNvGraphicFramePr>
            <a:graphicFrameLocks/>
          </p:cNvGraphicFramePr>
          <p:nvPr>
            <p:extLst>
              <p:ext uri="{D42A27DB-BD31-4B8C-83A1-F6EECF244321}">
                <p14:modId xmlns:p14="http://schemas.microsoft.com/office/powerpoint/2010/main" val="2587816999"/>
              </p:ext>
            </p:extLst>
          </p:nvPr>
        </p:nvGraphicFramePr>
        <p:xfrm>
          <a:off x="198687" y="1659996"/>
          <a:ext cx="4678772" cy="3476415"/>
        </p:xfrm>
        <a:graphic>
          <a:graphicData uri="http://schemas.openxmlformats.org/drawingml/2006/chart">
            <c:chart xmlns:c="http://schemas.openxmlformats.org/drawingml/2006/chart" xmlns:r="http://schemas.openxmlformats.org/officeDocument/2006/relationships" r:id="rId3"/>
          </a:graphicData>
        </a:graphic>
      </p:graphicFrame>
      <p:cxnSp>
        <p:nvCxnSpPr>
          <p:cNvPr id="20" name="直線矢印コネクタ 19"/>
          <p:cNvCxnSpPr/>
          <p:nvPr/>
        </p:nvCxnSpPr>
        <p:spPr>
          <a:xfrm>
            <a:off x="2420468" y="2057073"/>
            <a:ext cx="1039208" cy="704584"/>
          </a:xfrm>
          <a:prstGeom prst="straightConnector1">
            <a:avLst/>
          </a:prstGeom>
          <a:ln w="101600">
            <a:solidFill>
              <a:schemeClr val="tx2"/>
            </a:solidFill>
            <a:tailEnd type="arrow"/>
          </a:ln>
        </p:spPr>
        <p:style>
          <a:lnRef idx="2">
            <a:schemeClr val="accent1"/>
          </a:lnRef>
          <a:fillRef idx="0">
            <a:schemeClr val="accent1"/>
          </a:fillRef>
          <a:effectRef idx="1">
            <a:schemeClr val="accent1"/>
          </a:effectRef>
          <a:fontRef idx="minor">
            <a:schemeClr val="tx1"/>
          </a:fontRef>
        </p:style>
      </p:cxnSp>
      <p:graphicFrame>
        <p:nvGraphicFramePr>
          <p:cNvPr id="49" name="グラフ 48"/>
          <p:cNvGraphicFramePr>
            <a:graphicFrameLocks/>
          </p:cNvGraphicFramePr>
          <p:nvPr>
            <p:extLst>
              <p:ext uri="{D42A27DB-BD31-4B8C-83A1-F6EECF244321}">
                <p14:modId xmlns:p14="http://schemas.microsoft.com/office/powerpoint/2010/main" val="941545155"/>
              </p:ext>
            </p:extLst>
          </p:nvPr>
        </p:nvGraphicFramePr>
        <p:xfrm>
          <a:off x="4427984" y="1659996"/>
          <a:ext cx="4538385" cy="3780885"/>
        </p:xfrm>
        <a:graphic>
          <a:graphicData uri="http://schemas.openxmlformats.org/drawingml/2006/chart">
            <c:chart xmlns:c="http://schemas.openxmlformats.org/drawingml/2006/chart" xmlns:r="http://schemas.openxmlformats.org/officeDocument/2006/relationships" r:id="rId4"/>
          </a:graphicData>
        </a:graphic>
      </p:graphicFrame>
      <p:cxnSp>
        <p:nvCxnSpPr>
          <p:cNvPr id="50" name="直線矢印コネクタ 49"/>
          <p:cNvCxnSpPr/>
          <p:nvPr/>
        </p:nvCxnSpPr>
        <p:spPr>
          <a:xfrm flipH="1">
            <a:off x="5789470" y="2852936"/>
            <a:ext cx="474696" cy="956707"/>
          </a:xfrm>
          <a:prstGeom prst="straightConnector1">
            <a:avLst/>
          </a:prstGeom>
          <a:ln w="101600">
            <a:solidFill>
              <a:schemeClr val="tx2"/>
            </a:solidFill>
            <a:tailEnd type="arrow"/>
          </a:ln>
        </p:spPr>
        <p:style>
          <a:lnRef idx="2">
            <a:schemeClr val="accent1"/>
          </a:lnRef>
          <a:fillRef idx="0">
            <a:schemeClr val="accent1"/>
          </a:fillRef>
          <a:effectRef idx="1">
            <a:schemeClr val="accent1"/>
          </a:effectRef>
          <a:fontRef idx="minor">
            <a:schemeClr val="tx1"/>
          </a:fontRef>
        </p:style>
      </p:cxnSp>
      <p:sp>
        <p:nvSpPr>
          <p:cNvPr id="18" name="テキスト ボックス 17"/>
          <p:cNvSpPr txBox="1"/>
          <p:nvPr/>
        </p:nvSpPr>
        <p:spPr>
          <a:xfrm>
            <a:off x="869553" y="1435311"/>
            <a:ext cx="3240360" cy="461665"/>
          </a:xfrm>
          <a:prstGeom prst="rect">
            <a:avLst/>
          </a:prstGeom>
          <a:noFill/>
        </p:spPr>
        <p:txBody>
          <a:bodyPr wrap="square" rtlCol="0">
            <a:spAutoFit/>
          </a:bodyPr>
          <a:lstStyle/>
          <a:p>
            <a:r>
              <a:rPr lang="ja-JP" altLang="en-US" sz="2400" dirty="0" smtClean="0"/>
              <a:t>年齢別農業後継者数</a:t>
            </a:r>
            <a:endParaRPr kumimoji="1" lang="ja-JP" altLang="en-US" sz="2400" dirty="0"/>
          </a:p>
        </p:txBody>
      </p:sp>
      <p:sp>
        <p:nvSpPr>
          <p:cNvPr id="51" name="テキスト ボックス 50"/>
          <p:cNvSpPr txBox="1"/>
          <p:nvPr/>
        </p:nvSpPr>
        <p:spPr>
          <a:xfrm>
            <a:off x="5309809" y="1435311"/>
            <a:ext cx="3372375" cy="461665"/>
          </a:xfrm>
          <a:prstGeom prst="rect">
            <a:avLst/>
          </a:prstGeom>
          <a:noFill/>
        </p:spPr>
        <p:txBody>
          <a:bodyPr wrap="square" rtlCol="0">
            <a:spAutoFit/>
          </a:bodyPr>
          <a:lstStyle/>
          <a:p>
            <a:r>
              <a:rPr lang="ja-JP" altLang="en-US" sz="2400" dirty="0" smtClean="0"/>
              <a:t>農業従事者年齢別割合</a:t>
            </a:r>
            <a:endParaRPr kumimoji="1" lang="ja-JP" altLang="en-US" sz="2400" dirty="0"/>
          </a:p>
        </p:txBody>
      </p:sp>
      <p:sp>
        <p:nvSpPr>
          <p:cNvPr id="2" name="スライド番号プレースホルダー 1"/>
          <p:cNvSpPr>
            <a:spLocks noGrp="1"/>
          </p:cNvSpPr>
          <p:nvPr>
            <p:ph type="sldNum" sz="quarter" idx="12"/>
          </p:nvPr>
        </p:nvSpPr>
        <p:spPr/>
        <p:txBody>
          <a:bodyPr/>
          <a:lstStyle/>
          <a:p>
            <a:fld id="{920AA0AD-6AFE-3346-954A-B1A9EE2084ED}" type="slidenum">
              <a:rPr kumimoji="1" lang="ja-JP" altLang="en-US" smtClean="0"/>
              <a:t>11</a:t>
            </a:fld>
            <a:endParaRPr kumimoji="1" lang="ja-JP" altLang="en-US"/>
          </a:p>
        </p:txBody>
      </p:sp>
      <p:grpSp>
        <p:nvGrpSpPr>
          <p:cNvPr id="57" name="図形グループ 56"/>
          <p:cNvGrpSpPr/>
          <p:nvPr/>
        </p:nvGrpSpPr>
        <p:grpSpPr>
          <a:xfrm>
            <a:off x="230904" y="5445224"/>
            <a:ext cx="8878220" cy="1305313"/>
            <a:chOff x="1953798" y="5445224"/>
            <a:chExt cx="7126792" cy="1305313"/>
          </a:xfrm>
        </p:grpSpPr>
        <p:pic>
          <p:nvPicPr>
            <p:cNvPr id="58" name="図 57"/>
            <p:cNvPicPr>
              <a:picLocks noChangeAspect="1"/>
            </p:cNvPicPr>
            <p:nvPr/>
          </p:nvPicPr>
          <p:blipFill>
            <a:blip r:embed="rId5">
              <a:duotone>
                <a:schemeClr val="accent1">
                  <a:shade val="45000"/>
                  <a:satMod val="135000"/>
                </a:schemeClr>
                <a:prstClr val="white"/>
              </a:duotone>
            </a:blip>
            <a:stretch>
              <a:fillRect/>
            </a:stretch>
          </p:blipFill>
          <p:spPr>
            <a:xfrm>
              <a:off x="7607052" y="5621384"/>
              <a:ext cx="1473538" cy="1129153"/>
            </a:xfrm>
            <a:prstGeom prst="rect">
              <a:avLst/>
            </a:prstGeom>
            <a:ln>
              <a:noFill/>
            </a:ln>
          </p:spPr>
        </p:pic>
        <p:sp>
          <p:nvSpPr>
            <p:cNvPr id="59" name="四角形吹き出し 58"/>
            <p:cNvSpPr/>
            <p:nvPr/>
          </p:nvSpPr>
          <p:spPr>
            <a:xfrm>
              <a:off x="1953798" y="5445224"/>
              <a:ext cx="5653254" cy="1305313"/>
            </a:xfrm>
            <a:prstGeom prst="wedgeRectCallout">
              <a:avLst>
                <a:gd name="adj1" fmla="val 52881"/>
                <a:gd name="adj2" fmla="val 31234"/>
              </a:avLst>
            </a:prstGeom>
            <a:solidFill>
              <a:srgbClr val="C3D69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2400" dirty="0">
                  <a:solidFill>
                    <a:schemeClr val="tx1"/>
                  </a:solidFill>
                </a:rPr>
                <a:t>若い農業後継者の</a:t>
              </a:r>
              <a:r>
                <a:rPr lang="ja-JP" altLang="en-US" sz="2400" dirty="0">
                  <a:solidFill>
                    <a:srgbClr val="3366FF"/>
                  </a:solidFill>
                </a:rPr>
                <a:t>減少</a:t>
              </a:r>
              <a:r>
                <a:rPr lang="ja-JP" altLang="en-US" sz="2400" dirty="0">
                  <a:solidFill>
                    <a:schemeClr val="tx1"/>
                  </a:solidFill>
                </a:rPr>
                <a:t>と農業従事者の</a:t>
              </a:r>
              <a:r>
                <a:rPr lang="ja-JP" altLang="en-US" sz="2400" dirty="0" smtClean="0">
                  <a:solidFill>
                    <a:srgbClr val="FF0000"/>
                  </a:solidFill>
                </a:rPr>
                <a:t>高齢化</a:t>
              </a:r>
            </a:p>
            <a:p>
              <a:pPr algn="ctr"/>
              <a:r>
                <a:rPr lang="ja-JP" altLang="en-US" sz="2400" dirty="0" smtClean="0">
                  <a:solidFill>
                    <a:schemeClr val="tx1"/>
                  </a:solidFill>
                </a:rPr>
                <a:t>農業に興味ある人を増やす必要がある</a:t>
              </a:r>
              <a:r>
                <a:rPr lang="en-US" altLang="ja-JP" sz="2400" dirty="0" smtClean="0">
                  <a:solidFill>
                    <a:schemeClr val="tx1"/>
                  </a:solidFill>
                </a:rPr>
                <a:t>…</a:t>
              </a:r>
              <a:r>
                <a:rPr lang="ja-JP" altLang="en-US" sz="2400" dirty="0" smtClean="0">
                  <a:solidFill>
                    <a:schemeClr val="tx1"/>
                  </a:solidFill>
                </a:rPr>
                <a:t>？！</a:t>
              </a:r>
              <a:endParaRPr lang="en-US" altLang="ja-JP" sz="2400" dirty="0" smtClean="0">
                <a:solidFill>
                  <a:schemeClr val="tx1"/>
                </a:solidFill>
              </a:endParaRPr>
            </a:p>
          </p:txBody>
        </p:sp>
      </p:grpSp>
      <p:grpSp>
        <p:nvGrpSpPr>
          <p:cNvPr id="45" name="図形グループ 44"/>
          <p:cNvGrpSpPr/>
          <p:nvPr/>
        </p:nvGrpSpPr>
        <p:grpSpPr>
          <a:xfrm>
            <a:off x="23054" y="182300"/>
            <a:ext cx="3108491" cy="1145574"/>
            <a:chOff x="62612" y="97530"/>
            <a:chExt cx="3108491" cy="1145574"/>
          </a:xfrm>
        </p:grpSpPr>
        <p:pic>
          <p:nvPicPr>
            <p:cNvPr id="46" name="図 45"/>
            <p:cNvPicPr>
              <a:picLocks noChangeAspect="1"/>
            </p:cNvPicPr>
            <p:nvPr/>
          </p:nvPicPr>
          <p:blipFill>
            <a:blip r:embed="rId6">
              <a:duotone>
                <a:schemeClr val="accent1">
                  <a:shade val="45000"/>
                  <a:satMod val="135000"/>
                </a:schemeClr>
                <a:prstClr val="white"/>
              </a:duotone>
              <a:extLst>
                <a:ext uri="{BEBA8EAE-BF5A-486C-A8C5-ECC9F3942E4B}">
                  <a14:imgProps xmlns:a14="http://schemas.microsoft.com/office/drawing/2010/main">
                    <a14:imgLayer r:embed="rId7">
                      <a14:imgEffect>
                        <a14:backgroundRemoval t="1881" b="98433" l="10000" r="90000"/>
                      </a14:imgEffect>
                    </a14:imgLayer>
                  </a14:imgProps>
                </a:ext>
              </a:extLst>
            </a:blip>
            <a:stretch>
              <a:fillRect/>
            </a:stretch>
          </p:blipFill>
          <p:spPr>
            <a:xfrm>
              <a:off x="62612" y="97531"/>
              <a:ext cx="538670" cy="1145573"/>
            </a:xfrm>
            <a:prstGeom prst="rect">
              <a:avLst/>
            </a:prstGeom>
          </p:spPr>
        </p:pic>
        <p:sp>
          <p:nvSpPr>
            <p:cNvPr id="60" name="角丸四角形吹き出し 59"/>
            <p:cNvSpPr/>
            <p:nvPr/>
          </p:nvSpPr>
          <p:spPr>
            <a:xfrm>
              <a:off x="672084" y="97530"/>
              <a:ext cx="2499019" cy="955205"/>
            </a:xfrm>
            <a:prstGeom prst="wedgeRoundRectCallout">
              <a:avLst>
                <a:gd name="adj1" fmla="val -53059"/>
                <a:gd name="adj2" fmla="val -27211"/>
                <a:gd name="adj3" fmla="val 16667"/>
              </a:avLst>
            </a:prstGeom>
            <a:ln/>
          </p:spPr>
          <p:style>
            <a:lnRef idx="2">
              <a:schemeClr val="accent3">
                <a:shade val="50000"/>
              </a:schemeClr>
            </a:lnRef>
            <a:fillRef idx="1">
              <a:schemeClr val="accent3"/>
            </a:fillRef>
            <a:effectRef idx="0">
              <a:schemeClr val="accent3"/>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ja-JP" altLang="en-US" sz="3200" dirty="0" smtClean="0">
                  <a:solidFill>
                    <a:schemeClr val="bg1"/>
                  </a:solidFill>
                </a:rPr>
                <a:t>土浦の農業</a:t>
              </a:r>
              <a:endParaRPr kumimoji="1" lang="ja-JP" altLang="en-US" sz="3200" dirty="0">
                <a:solidFill>
                  <a:schemeClr val="bg1"/>
                </a:solidFill>
              </a:endParaRPr>
            </a:p>
          </p:txBody>
        </p:sp>
      </p:grpSp>
      <p:sp>
        <p:nvSpPr>
          <p:cNvPr id="29" name="正方形/長方形 28"/>
          <p:cNvSpPr/>
          <p:nvPr/>
        </p:nvSpPr>
        <p:spPr>
          <a:xfrm rot="21016606">
            <a:off x="2187848" y="2360419"/>
            <a:ext cx="4866537" cy="1804545"/>
          </a:xfrm>
          <a:prstGeom prst="rect">
            <a:avLst/>
          </a:prstGeom>
          <a:solidFill>
            <a:schemeClr val="bg1"/>
          </a:solidFill>
          <a:ln w="38100" cmpd="sng">
            <a:solidFill>
              <a:schemeClr val="accent3">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800" dirty="0" smtClean="0">
                <a:solidFill>
                  <a:srgbClr val="000000"/>
                </a:solidFill>
              </a:rPr>
              <a:t>しかし！視野を広げてみると</a:t>
            </a:r>
            <a:r>
              <a:rPr lang="en-US" altLang="ja-JP" sz="2800" dirty="0" smtClean="0">
                <a:solidFill>
                  <a:srgbClr val="000000"/>
                </a:solidFill>
              </a:rPr>
              <a:t>…</a:t>
            </a:r>
            <a:endParaRPr kumimoji="1" lang="ja-JP" altLang="en-US" sz="2800" dirty="0">
              <a:solidFill>
                <a:srgbClr val="000000"/>
              </a:solidFill>
            </a:endParaRPr>
          </a:p>
        </p:txBody>
      </p:sp>
      <p:grpSp>
        <p:nvGrpSpPr>
          <p:cNvPr id="68" name="図形グループ 67"/>
          <p:cNvGrpSpPr/>
          <p:nvPr/>
        </p:nvGrpSpPr>
        <p:grpSpPr>
          <a:xfrm>
            <a:off x="3135619" y="97531"/>
            <a:ext cx="6008381" cy="955205"/>
            <a:chOff x="671896" y="1988840"/>
            <a:chExt cx="6333378" cy="1074940"/>
          </a:xfrm>
        </p:grpSpPr>
        <p:pic>
          <p:nvPicPr>
            <p:cNvPr id="69" name="図 68"/>
            <p:cNvPicPr>
              <a:picLocks noChangeAspect="1"/>
            </p:cNvPicPr>
            <p:nvPr/>
          </p:nvPicPr>
          <p:blipFill>
            <a:blip r:embed="rId8"/>
            <a:stretch>
              <a:fillRect/>
            </a:stretch>
          </p:blipFill>
          <p:spPr>
            <a:xfrm>
              <a:off x="2809466" y="1988840"/>
              <a:ext cx="1048952" cy="1074940"/>
            </a:xfrm>
            <a:prstGeom prst="rect">
              <a:avLst/>
            </a:prstGeom>
            <a:effectLst/>
          </p:spPr>
        </p:pic>
        <p:pic>
          <p:nvPicPr>
            <p:cNvPr id="70" name="図 69"/>
            <p:cNvPicPr>
              <a:picLocks noChangeAspect="1"/>
            </p:cNvPicPr>
            <p:nvPr/>
          </p:nvPicPr>
          <p:blipFill>
            <a:blip r:embed="rId8">
              <a:lum bright="70000" contrast="-70000"/>
            </a:blip>
            <a:stretch>
              <a:fillRect/>
            </a:stretch>
          </p:blipFill>
          <p:spPr>
            <a:xfrm>
              <a:off x="3858418" y="1988840"/>
              <a:ext cx="1048952" cy="1074940"/>
            </a:xfrm>
            <a:prstGeom prst="rect">
              <a:avLst/>
            </a:prstGeom>
            <a:effectLst/>
          </p:spPr>
        </p:pic>
        <p:pic>
          <p:nvPicPr>
            <p:cNvPr id="71" name="図 70"/>
            <p:cNvPicPr>
              <a:picLocks noChangeAspect="1"/>
            </p:cNvPicPr>
            <p:nvPr/>
          </p:nvPicPr>
          <p:blipFill>
            <a:blip r:embed="rId8">
              <a:lum bright="70000" contrast="-70000"/>
            </a:blip>
            <a:stretch>
              <a:fillRect/>
            </a:stretch>
          </p:blipFill>
          <p:spPr>
            <a:xfrm>
              <a:off x="4907370" y="1988840"/>
              <a:ext cx="1048952" cy="1074940"/>
            </a:xfrm>
            <a:prstGeom prst="rect">
              <a:avLst/>
            </a:prstGeom>
            <a:effectLst/>
          </p:spPr>
        </p:pic>
        <p:pic>
          <p:nvPicPr>
            <p:cNvPr id="72" name="図 71"/>
            <p:cNvPicPr>
              <a:picLocks noChangeAspect="1"/>
            </p:cNvPicPr>
            <p:nvPr/>
          </p:nvPicPr>
          <p:blipFill>
            <a:blip r:embed="rId8">
              <a:lum bright="70000" contrast="-70000"/>
            </a:blip>
            <a:stretch>
              <a:fillRect/>
            </a:stretch>
          </p:blipFill>
          <p:spPr>
            <a:xfrm>
              <a:off x="711562" y="1988840"/>
              <a:ext cx="1048952" cy="1074940"/>
            </a:xfrm>
            <a:prstGeom prst="rect">
              <a:avLst/>
            </a:prstGeom>
            <a:effectLst/>
          </p:spPr>
        </p:pic>
        <p:sp>
          <p:nvSpPr>
            <p:cNvPr id="73" name="テキスト ボックス 72"/>
            <p:cNvSpPr txBox="1"/>
            <p:nvPr/>
          </p:nvSpPr>
          <p:spPr>
            <a:xfrm>
              <a:off x="671896" y="2315961"/>
              <a:ext cx="1132147" cy="307777"/>
            </a:xfrm>
            <a:prstGeom prst="rect">
              <a:avLst/>
            </a:prstGeom>
            <a:noFill/>
          </p:spPr>
          <p:txBody>
            <a:bodyPr wrap="square" rtlCol="0">
              <a:spAutoFit/>
            </a:bodyPr>
            <a:lstStyle/>
            <a:p>
              <a:pPr algn="ctr"/>
              <a:r>
                <a:rPr lang="ja-JP" altLang="en-US" sz="1400" b="1" dirty="0" smtClean="0"/>
                <a:t>背景</a:t>
              </a:r>
              <a:endParaRPr kumimoji="1" lang="en-US" altLang="ja-JP" sz="1400" b="1" kern="1200" dirty="0" smtClean="0"/>
            </a:p>
          </p:txBody>
        </p:sp>
        <p:sp>
          <p:nvSpPr>
            <p:cNvPr id="74" name="テキスト ボックス 73"/>
            <p:cNvSpPr txBox="1"/>
            <p:nvPr/>
          </p:nvSpPr>
          <p:spPr>
            <a:xfrm>
              <a:off x="2705612" y="2315961"/>
              <a:ext cx="1204689" cy="307777"/>
            </a:xfrm>
            <a:prstGeom prst="rect">
              <a:avLst/>
            </a:prstGeom>
            <a:noFill/>
          </p:spPr>
          <p:txBody>
            <a:bodyPr wrap="square" rtlCol="0">
              <a:spAutoFit/>
            </a:bodyPr>
            <a:lstStyle/>
            <a:p>
              <a:pPr algn="ctr"/>
              <a:endParaRPr kumimoji="1" lang="en-US" altLang="ja-JP" sz="1400" b="1" kern="1200" dirty="0" smtClean="0"/>
            </a:p>
          </p:txBody>
        </p:sp>
        <p:sp>
          <p:nvSpPr>
            <p:cNvPr id="75" name="テキスト ボックス 74"/>
            <p:cNvSpPr txBox="1"/>
            <p:nvPr/>
          </p:nvSpPr>
          <p:spPr>
            <a:xfrm>
              <a:off x="4907370" y="2324095"/>
              <a:ext cx="1132147" cy="307777"/>
            </a:xfrm>
            <a:prstGeom prst="rect">
              <a:avLst/>
            </a:prstGeom>
            <a:noFill/>
          </p:spPr>
          <p:txBody>
            <a:bodyPr wrap="square" rtlCol="0">
              <a:spAutoFit/>
            </a:bodyPr>
            <a:lstStyle/>
            <a:p>
              <a:r>
                <a:rPr kumimoji="1" lang="ja-JP" altLang="en-US" sz="1400" b="1" kern="1200" dirty="0" smtClean="0"/>
                <a:t>今後の方針</a:t>
              </a:r>
              <a:endParaRPr kumimoji="1" lang="en-US" altLang="ja-JP" sz="1400" b="1" kern="1200" dirty="0" smtClean="0"/>
            </a:p>
          </p:txBody>
        </p:sp>
        <p:sp>
          <p:nvSpPr>
            <p:cNvPr id="76" name="テキスト ボックス 75"/>
            <p:cNvSpPr txBox="1"/>
            <p:nvPr/>
          </p:nvSpPr>
          <p:spPr>
            <a:xfrm>
              <a:off x="3991128" y="2315961"/>
              <a:ext cx="880734" cy="346357"/>
            </a:xfrm>
            <a:prstGeom prst="rect">
              <a:avLst/>
            </a:prstGeom>
            <a:noFill/>
          </p:spPr>
          <p:txBody>
            <a:bodyPr wrap="square" rtlCol="0">
              <a:spAutoFit/>
            </a:bodyPr>
            <a:lstStyle/>
            <a:p>
              <a:r>
                <a:rPr lang="ja-JP" altLang="en-US" sz="1400" b="1" dirty="0" smtClean="0"/>
                <a:t>将来像</a:t>
              </a:r>
              <a:endParaRPr kumimoji="1" lang="en-US" altLang="ja-JP" sz="1400" b="1" kern="1200" dirty="0" smtClean="0"/>
            </a:p>
          </p:txBody>
        </p:sp>
        <p:pic>
          <p:nvPicPr>
            <p:cNvPr id="77" name="図 76"/>
            <p:cNvPicPr>
              <a:picLocks noChangeAspect="1"/>
            </p:cNvPicPr>
            <p:nvPr/>
          </p:nvPicPr>
          <p:blipFill>
            <a:blip r:embed="rId8">
              <a:lum bright="70000" contrast="-70000"/>
            </a:blip>
            <a:stretch>
              <a:fillRect/>
            </a:stretch>
          </p:blipFill>
          <p:spPr>
            <a:xfrm>
              <a:off x="1760514" y="1988840"/>
              <a:ext cx="1048952" cy="1074940"/>
            </a:xfrm>
            <a:prstGeom prst="rect">
              <a:avLst/>
            </a:prstGeom>
            <a:effectLst/>
          </p:spPr>
        </p:pic>
        <p:sp>
          <p:nvSpPr>
            <p:cNvPr id="78" name="テキスト ボックス 77"/>
            <p:cNvSpPr txBox="1"/>
            <p:nvPr/>
          </p:nvSpPr>
          <p:spPr>
            <a:xfrm>
              <a:off x="1738717" y="2324095"/>
              <a:ext cx="1132147" cy="307777"/>
            </a:xfrm>
            <a:prstGeom prst="rect">
              <a:avLst/>
            </a:prstGeom>
            <a:noFill/>
          </p:spPr>
          <p:txBody>
            <a:bodyPr wrap="square" rtlCol="0">
              <a:spAutoFit/>
            </a:bodyPr>
            <a:lstStyle/>
            <a:p>
              <a:pPr algn="ctr"/>
              <a:r>
                <a:rPr lang="ja-JP" altLang="en-US" sz="1400" b="1" dirty="0" smtClean="0"/>
                <a:t>目標都市像</a:t>
              </a:r>
              <a:endParaRPr kumimoji="1" lang="en-US" altLang="ja-JP" sz="1400" b="1" kern="1200" dirty="0" smtClean="0"/>
            </a:p>
          </p:txBody>
        </p:sp>
        <p:sp>
          <p:nvSpPr>
            <p:cNvPr id="79" name="正方形/長方形 78"/>
            <p:cNvSpPr/>
            <p:nvPr/>
          </p:nvSpPr>
          <p:spPr>
            <a:xfrm>
              <a:off x="2731418" y="2315961"/>
              <a:ext cx="1181446" cy="346357"/>
            </a:xfrm>
            <a:prstGeom prst="rect">
              <a:avLst/>
            </a:prstGeom>
          </p:spPr>
          <p:txBody>
            <a:bodyPr wrap="none">
              <a:spAutoFit/>
            </a:bodyPr>
            <a:lstStyle/>
            <a:p>
              <a:pPr algn="ctr"/>
              <a:r>
                <a:rPr lang="ja-JP" altLang="en-US" sz="1400" b="1" dirty="0" smtClean="0"/>
                <a:t>デートプラン</a:t>
              </a:r>
              <a:endParaRPr lang="ja-JP" altLang="en-US" sz="1400" b="1" dirty="0"/>
            </a:p>
          </p:txBody>
        </p:sp>
        <p:pic>
          <p:nvPicPr>
            <p:cNvPr id="80" name="図 79"/>
            <p:cNvPicPr>
              <a:picLocks noChangeAspect="1"/>
            </p:cNvPicPr>
            <p:nvPr/>
          </p:nvPicPr>
          <p:blipFill>
            <a:blip r:embed="rId8">
              <a:lum bright="70000" contrast="-70000"/>
            </a:blip>
            <a:stretch>
              <a:fillRect/>
            </a:stretch>
          </p:blipFill>
          <p:spPr>
            <a:xfrm>
              <a:off x="5956322" y="1988840"/>
              <a:ext cx="1048952" cy="1074940"/>
            </a:xfrm>
            <a:prstGeom prst="rect">
              <a:avLst/>
            </a:prstGeom>
            <a:effectLst/>
          </p:spPr>
        </p:pic>
        <p:sp>
          <p:nvSpPr>
            <p:cNvPr id="81" name="テキスト ボックス 80"/>
            <p:cNvSpPr txBox="1"/>
            <p:nvPr/>
          </p:nvSpPr>
          <p:spPr>
            <a:xfrm>
              <a:off x="6034774" y="2315961"/>
              <a:ext cx="970500" cy="346357"/>
            </a:xfrm>
            <a:prstGeom prst="rect">
              <a:avLst/>
            </a:prstGeom>
            <a:noFill/>
          </p:spPr>
          <p:txBody>
            <a:bodyPr wrap="square" rtlCol="0">
              <a:spAutoFit/>
            </a:bodyPr>
            <a:lstStyle/>
            <a:p>
              <a:r>
                <a:rPr kumimoji="1" lang="ja-JP" altLang="en-US" sz="1400" b="1" kern="1200" dirty="0" smtClean="0"/>
                <a:t>参考文献</a:t>
              </a:r>
              <a:endParaRPr kumimoji="1" lang="en-US" altLang="ja-JP" sz="1400" b="1" kern="1200" dirty="0" smtClean="0"/>
            </a:p>
          </p:txBody>
        </p:sp>
      </p:grpSp>
    </p:spTree>
    <p:extLst>
      <p:ext uri="{BB962C8B-B14F-4D97-AF65-F5344CB8AC3E}">
        <p14:creationId xmlns:p14="http://schemas.microsoft.com/office/powerpoint/2010/main" val="7796111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コンテンツ プレースホルダー 3"/>
          <p:cNvGraphicFramePr>
            <a:graphicFrameLocks noGrp="1"/>
          </p:cNvGraphicFramePr>
          <p:nvPr>
            <p:ph idx="4294967295"/>
            <p:extLst>
              <p:ext uri="{D42A27DB-BD31-4B8C-83A1-F6EECF244321}">
                <p14:modId xmlns:p14="http://schemas.microsoft.com/office/powerpoint/2010/main" val="3854717782"/>
              </p:ext>
            </p:extLst>
          </p:nvPr>
        </p:nvGraphicFramePr>
        <p:xfrm>
          <a:off x="185172" y="1525588"/>
          <a:ext cx="4896544" cy="3872279"/>
        </p:xfrm>
        <a:graphic>
          <a:graphicData uri="http://schemas.openxmlformats.org/drawingml/2006/table">
            <a:tbl>
              <a:tblPr/>
              <a:tblGrid>
                <a:gridCol w="612068"/>
                <a:gridCol w="612068"/>
                <a:gridCol w="612068"/>
                <a:gridCol w="612068"/>
                <a:gridCol w="612068"/>
                <a:gridCol w="612068"/>
                <a:gridCol w="612068"/>
                <a:gridCol w="612068"/>
              </a:tblGrid>
              <a:tr h="534637">
                <a:tc gridSpan="8">
                  <a:txBody>
                    <a:bodyPr/>
                    <a:lstStyle/>
                    <a:p>
                      <a:pPr algn="ctr" fontAlgn="ctr"/>
                      <a:r>
                        <a:rPr lang="ja-JP" altLang="en-US" sz="2400" b="0" i="0" u="none" strike="noStrike" dirty="0">
                          <a:solidFill>
                            <a:srgbClr val="000000"/>
                          </a:solidFill>
                          <a:effectLst/>
                          <a:latin typeface="ＭＳ Ｐゴシック"/>
                        </a:rPr>
                        <a:t>農業産出額都道府県別順位</a:t>
                      </a:r>
                    </a:p>
                  </a:txBody>
                  <a:tcPr marL="7461" marR="7461" marT="7461"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r h="238403">
                <a:tc rowSpan="3">
                  <a:txBody>
                    <a:bodyPr/>
                    <a:lstStyle/>
                    <a:p>
                      <a:pPr algn="ctr" fontAlgn="ctr"/>
                      <a:r>
                        <a:rPr lang="ja-JP" altLang="en-US" sz="1400" b="0" i="0" u="none" strike="noStrike">
                          <a:solidFill>
                            <a:srgbClr val="000000"/>
                          </a:solidFill>
                          <a:effectLst/>
                          <a:latin typeface="ＭＳ Ｐゴシック"/>
                        </a:rPr>
                        <a:t>順位</a:t>
                      </a:r>
                    </a:p>
                  </a:txBody>
                  <a:tcPr marL="7461" marR="7461" marT="7461"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400" b="0" i="0" u="none" strike="noStrike" dirty="0" smtClean="0">
                          <a:solidFill>
                            <a:srgbClr val="000000"/>
                          </a:solidFill>
                          <a:effectLst/>
                          <a:latin typeface="ＭＳ Ｐゴシック"/>
                        </a:rPr>
                        <a:t>H20</a:t>
                      </a:r>
                      <a:endParaRPr lang="ja-JP" altLang="en-US" sz="1400" b="0" i="0" u="none" strike="noStrike" dirty="0">
                        <a:solidFill>
                          <a:srgbClr val="000000"/>
                        </a:solidFill>
                        <a:effectLst/>
                        <a:latin typeface="ＭＳ Ｐゴシック"/>
                      </a:endParaRPr>
                    </a:p>
                  </a:txBody>
                  <a:tcPr marL="7461" marR="7461" marT="7461"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400" b="0" i="0" u="none" strike="noStrike" dirty="0" smtClean="0">
                          <a:solidFill>
                            <a:srgbClr val="000000"/>
                          </a:solidFill>
                          <a:effectLst/>
                          <a:latin typeface="ＭＳ Ｐゴシック"/>
                        </a:rPr>
                        <a:t>H21</a:t>
                      </a:r>
                      <a:endParaRPr lang="ja-JP" altLang="en-US" sz="1400" b="0" i="0" u="none" strike="noStrike" dirty="0">
                        <a:solidFill>
                          <a:srgbClr val="000000"/>
                        </a:solidFill>
                        <a:effectLst/>
                        <a:latin typeface="ＭＳ Ｐゴシック"/>
                      </a:endParaRPr>
                    </a:p>
                  </a:txBody>
                  <a:tcPr marL="7461" marR="7461" marT="7461"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400" b="0" i="0" u="none" strike="noStrike" dirty="0" smtClean="0">
                          <a:solidFill>
                            <a:srgbClr val="000000"/>
                          </a:solidFill>
                          <a:effectLst/>
                          <a:latin typeface="ＭＳ Ｐゴシック"/>
                        </a:rPr>
                        <a:t>H22</a:t>
                      </a:r>
                      <a:endParaRPr lang="ja-JP" altLang="en-US" sz="1400" b="0" i="0" u="none" strike="noStrike" dirty="0">
                        <a:solidFill>
                          <a:srgbClr val="000000"/>
                        </a:solidFill>
                        <a:effectLst/>
                        <a:latin typeface="ＭＳ Ｐゴシック"/>
                      </a:endParaRPr>
                    </a:p>
                  </a:txBody>
                  <a:tcPr marL="7461" marR="7461" marT="7461"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400" b="0" i="0" u="none" strike="noStrike" dirty="0" smtClean="0">
                          <a:solidFill>
                            <a:srgbClr val="000000"/>
                          </a:solidFill>
                          <a:effectLst/>
                          <a:latin typeface="ＭＳ Ｐゴシック"/>
                        </a:rPr>
                        <a:t>H23</a:t>
                      </a:r>
                      <a:endParaRPr lang="ja-JP" altLang="en-US" sz="1400" b="0" i="0" u="none" strike="noStrike" dirty="0">
                        <a:solidFill>
                          <a:srgbClr val="000000"/>
                        </a:solidFill>
                        <a:effectLst/>
                        <a:latin typeface="ＭＳ Ｐゴシック"/>
                      </a:endParaRPr>
                    </a:p>
                  </a:txBody>
                  <a:tcPr marL="7461" marR="7461" marT="7461"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400" b="0" i="0" u="none" strike="noStrike" dirty="0" smtClean="0">
                          <a:solidFill>
                            <a:srgbClr val="000000"/>
                          </a:solidFill>
                          <a:effectLst/>
                          <a:latin typeface="ＭＳ Ｐゴシック"/>
                        </a:rPr>
                        <a:t>H24</a:t>
                      </a:r>
                      <a:endParaRPr lang="ja-JP" altLang="en-US" sz="1400" b="0" i="0" u="none" strike="noStrike" dirty="0">
                        <a:solidFill>
                          <a:srgbClr val="000000"/>
                        </a:solidFill>
                        <a:effectLst/>
                        <a:latin typeface="ＭＳ Ｐゴシック"/>
                      </a:endParaRPr>
                    </a:p>
                  </a:txBody>
                  <a:tcPr marL="7461" marR="7461" marT="7461"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400" b="0" i="0" u="none" strike="noStrike" dirty="0" smtClean="0">
                          <a:solidFill>
                            <a:srgbClr val="000000"/>
                          </a:solidFill>
                          <a:effectLst/>
                          <a:latin typeface="ＭＳ Ｐゴシック"/>
                        </a:rPr>
                        <a:t>H25</a:t>
                      </a:r>
                      <a:endParaRPr lang="ja-JP" altLang="en-US" sz="1400" b="0" i="0" u="none" strike="noStrike" dirty="0">
                        <a:solidFill>
                          <a:srgbClr val="000000"/>
                        </a:solidFill>
                        <a:effectLst/>
                        <a:latin typeface="ＭＳ Ｐゴシック"/>
                      </a:endParaRPr>
                    </a:p>
                  </a:txBody>
                  <a:tcPr marL="7461" marR="7461" marT="7461"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400" b="0" i="0" u="none" strike="noStrike" dirty="0" smtClean="0">
                          <a:solidFill>
                            <a:srgbClr val="000000"/>
                          </a:solidFill>
                          <a:effectLst/>
                          <a:latin typeface="ＭＳ Ｐゴシック"/>
                        </a:rPr>
                        <a:t>H26</a:t>
                      </a:r>
                      <a:endParaRPr lang="ja-JP" altLang="en-US" sz="1400" b="0" i="0" u="none" strike="noStrike" dirty="0">
                        <a:solidFill>
                          <a:srgbClr val="000000"/>
                        </a:solidFill>
                        <a:effectLst/>
                        <a:latin typeface="ＭＳ Ｐゴシック"/>
                      </a:endParaRPr>
                    </a:p>
                  </a:txBody>
                  <a:tcPr marL="7461" marR="7461" marT="7461"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8403">
                <a:tc vMerge="1">
                  <a:txBody>
                    <a:bodyPr/>
                    <a:lstStyle/>
                    <a:p>
                      <a:endParaRPr kumimoji="1" lang="ja-JP" altLang="en-US"/>
                    </a:p>
                  </a:txBody>
                  <a:tcPr/>
                </a:tc>
                <a:tc gridSpan="7">
                  <a:txBody>
                    <a:bodyPr/>
                    <a:lstStyle/>
                    <a:p>
                      <a:pPr algn="ctr" fontAlgn="ctr"/>
                      <a:r>
                        <a:rPr lang="ja-JP" altLang="en-US" sz="1400" b="0" i="0" u="none" strike="noStrike">
                          <a:solidFill>
                            <a:srgbClr val="000000"/>
                          </a:solidFill>
                          <a:effectLst/>
                          <a:latin typeface="ＭＳ Ｐゴシック"/>
                        </a:rPr>
                        <a:t>都道府県</a:t>
                      </a:r>
                    </a:p>
                  </a:txBody>
                  <a:tcPr marL="7461" marR="7461" marT="7461"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r h="238403">
                <a:tc vMerge="1">
                  <a:txBody>
                    <a:bodyPr/>
                    <a:lstStyle/>
                    <a:p>
                      <a:endParaRPr kumimoji="1" lang="ja-JP" altLang="en-US"/>
                    </a:p>
                  </a:txBody>
                  <a:tcPr/>
                </a:tc>
                <a:tc gridSpan="7">
                  <a:txBody>
                    <a:bodyPr/>
                    <a:lstStyle/>
                    <a:p>
                      <a:pPr algn="ctr" fontAlgn="ctr"/>
                      <a:r>
                        <a:rPr lang="ja-JP" altLang="en-US" sz="1400" b="0" i="0" u="none" strike="noStrike">
                          <a:solidFill>
                            <a:srgbClr val="000000"/>
                          </a:solidFill>
                          <a:effectLst/>
                          <a:latin typeface="ＭＳ Ｐゴシック"/>
                        </a:rPr>
                        <a:t>（産出額</a:t>
                      </a:r>
                      <a:r>
                        <a:rPr lang="en-US" altLang="ja-JP" sz="1400" b="0" i="0" u="none" strike="noStrike">
                          <a:solidFill>
                            <a:srgbClr val="000000"/>
                          </a:solidFill>
                          <a:effectLst/>
                          <a:latin typeface="ＭＳ Ｐゴシック"/>
                        </a:rPr>
                        <a:t>[</a:t>
                      </a:r>
                      <a:r>
                        <a:rPr lang="ja-JP" altLang="en-US" sz="1400" b="0" i="0" u="none" strike="noStrike">
                          <a:solidFill>
                            <a:srgbClr val="000000"/>
                          </a:solidFill>
                          <a:effectLst/>
                          <a:latin typeface="ＭＳ Ｐゴシック"/>
                        </a:rPr>
                        <a:t>億円</a:t>
                      </a:r>
                      <a:r>
                        <a:rPr lang="en-US" altLang="ja-JP" sz="1400" b="0" i="0" u="none" strike="noStrike">
                          <a:solidFill>
                            <a:srgbClr val="000000"/>
                          </a:solidFill>
                          <a:effectLst/>
                          <a:latin typeface="ＭＳ Ｐゴシック"/>
                        </a:rPr>
                        <a:t>]</a:t>
                      </a:r>
                      <a:r>
                        <a:rPr lang="ja-JP" altLang="en-US" sz="1400" b="0" i="0" u="none" strike="noStrike">
                          <a:solidFill>
                            <a:srgbClr val="000000"/>
                          </a:solidFill>
                          <a:effectLst/>
                          <a:latin typeface="ＭＳ Ｐゴシック"/>
                        </a:rPr>
                        <a:t>）</a:t>
                      </a:r>
                    </a:p>
                  </a:txBody>
                  <a:tcPr marL="7461" marR="7461" marT="7461"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r h="238403">
                <a:tc rowSpan="2">
                  <a:txBody>
                    <a:bodyPr/>
                    <a:lstStyle/>
                    <a:p>
                      <a:pPr algn="ctr" fontAlgn="ctr"/>
                      <a:r>
                        <a:rPr lang="en-US" altLang="ja-JP" sz="1400" b="0" i="0" u="none" strike="noStrike">
                          <a:solidFill>
                            <a:srgbClr val="000000"/>
                          </a:solidFill>
                          <a:effectLst/>
                          <a:latin typeface="ＭＳ Ｐゴシック"/>
                        </a:rPr>
                        <a:t>1</a:t>
                      </a:r>
                    </a:p>
                  </a:txBody>
                  <a:tcPr marL="7461" marR="7461" marT="7461"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ja-JP" altLang="en-US" sz="1400" b="0" i="0" u="none" strike="noStrike" dirty="0">
                          <a:solidFill>
                            <a:srgbClr val="000000"/>
                          </a:solidFill>
                          <a:effectLst/>
                          <a:latin typeface="ＭＳ Ｐゴシック"/>
                        </a:rPr>
                        <a:t>北海道</a:t>
                      </a:r>
                    </a:p>
                  </a:txBody>
                  <a:tcPr marL="7461" marR="7461" marT="7461"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ja-JP" altLang="en-US" sz="1400" b="0" i="0" u="none" strike="noStrike">
                          <a:solidFill>
                            <a:srgbClr val="000000"/>
                          </a:solidFill>
                          <a:effectLst/>
                          <a:latin typeface="ＭＳ Ｐゴシック"/>
                        </a:rPr>
                        <a:t>北海道</a:t>
                      </a:r>
                    </a:p>
                  </a:txBody>
                  <a:tcPr marL="7461" marR="7461" marT="7461"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ja-JP" altLang="en-US" sz="1400" b="0" i="0" u="none" strike="noStrike">
                          <a:solidFill>
                            <a:srgbClr val="000000"/>
                          </a:solidFill>
                          <a:effectLst/>
                          <a:latin typeface="ＭＳ Ｐゴシック"/>
                        </a:rPr>
                        <a:t>北海道</a:t>
                      </a:r>
                    </a:p>
                  </a:txBody>
                  <a:tcPr marL="7461" marR="7461" marT="7461"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ja-JP" altLang="en-US" sz="1400" b="0" i="0" u="none" strike="noStrike">
                          <a:solidFill>
                            <a:srgbClr val="000000"/>
                          </a:solidFill>
                          <a:effectLst/>
                          <a:latin typeface="ＭＳ Ｐゴシック"/>
                        </a:rPr>
                        <a:t>北海道</a:t>
                      </a:r>
                    </a:p>
                  </a:txBody>
                  <a:tcPr marL="7461" marR="7461" marT="7461"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ja-JP" altLang="en-US" sz="1400" b="0" i="0" u="none" strike="noStrike">
                          <a:solidFill>
                            <a:srgbClr val="000000"/>
                          </a:solidFill>
                          <a:effectLst/>
                          <a:latin typeface="ＭＳ Ｐゴシック"/>
                        </a:rPr>
                        <a:t>北海道</a:t>
                      </a:r>
                    </a:p>
                  </a:txBody>
                  <a:tcPr marL="7461" marR="7461" marT="7461"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ja-JP" altLang="en-US" sz="1400" b="0" i="0" u="none" strike="noStrike">
                          <a:solidFill>
                            <a:srgbClr val="000000"/>
                          </a:solidFill>
                          <a:effectLst/>
                          <a:latin typeface="ＭＳ Ｐゴシック"/>
                        </a:rPr>
                        <a:t>北海道</a:t>
                      </a:r>
                    </a:p>
                  </a:txBody>
                  <a:tcPr marL="7461" marR="7461" marT="7461"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ja-JP" altLang="en-US" sz="1400" b="0" i="0" u="none" strike="noStrike">
                          <a:solidFill>
                            <a:srgbClr val="000000"/>
                          </a:solidFill>
                          <a:effectLst/>
                          <a:latin typeface="ＭＳ Ｐゴシック"/>
                        </a:rPr>
                        <a:t>北海道</a:t>
                      </a:r>
                    </a:p>
                  </a:txBody>
                  <a:tcPr marL="7461" marR="7461" marT="7461" marB="0" anchor="ctr">
                    <a:lnL>
                      <a:noFill/>
                    </a:lnL>
                    <a:lnR>
                      <a:noFill/>
                    </a:lnR>
                    <a:lnT w="6350" cap="flat" cmpd="sng" algn="ctr">
                      <a:solidFill>
                        <a:srgbClr val="000000"/>
                      </a:solidFill>
                      <a:prstDash val="solid"/>
                      <a:round/>
                      <a:headEnd type="none" w="med" len="med"/>
                      <a:tailEnd type="none" w="med" len="med"/>
                    </a:lnT>
                    <a:lnB>
                      <a:noFill/>
                    </a:lnB>
                  </a:tcPr>
                </a:tc>
              </a:tr>
              <a:tr h="238403">
                <a:tc vMerge="1">
                  <a:txBody>
                    <a:bodyPr/>
                    <a:lstStyle/>
                    <a:p>
                      <a:endParaRPr kumimoji="1" lang="ja-JP" altLang="en-US"/>
                    </a:p>
                  </a:txBody>
                  <a:tcPr/>
                </a:tc>
                <a:tc>
                  <a:txBody>
                    <a:bodyPr/>
                    <a:lstStyle/>
                    <a:p>
                      <a:pPr algn="ctr" fontAlgn="ctr"/>
                      <a:r>
                        <a:rPr lang="en-US" altLang="ja-JP" sz="1400" b="0" i="0" u="none" strike="noStrike">
                          <a:solidFill>
                            <a:srgbClr val="000000"/>
                          </a:solidFill>
                          <a:effectLst/>
                          <a:latin typeface="ＭＳ Ｐゴシック"/>
                        </a:rPr>
                        <a:t>(10,251)</a:t>
                      </a:r>
                    </a:p>
                  </a:txBody>
                  <a:tcPr marL="7461" marR="7461" marT="7461"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1400" b="0" i="0" u="none" strike="noStrike">
                          <a:solidFill>
                            <a:srgbClr val="000000"/>
                          </a:solidFill>
                          <a:effectLst/>
                          <a:latin typeface="ＭＳ Ｐゴシック"/>
                        </a:rPr>
                        <a:t>(10,111)</a:t>
                      </a:r>
                    </a:p>
                  </a:txBody>
                  <a:tcPr marL="7461" marR="7461" marT="7461" marB="0" anchor="ctr">
                    <a:lnL>
                      <a:noFill/>
                    </a:lnL>
                    <a:lnR>
                      <a:noFill/>
                    </a:lnR>
                    <a:lnT>
                      <a:noFill/>
                    </a:lnT>
                    <a:lnB>
                      <a:noFill/>
                    </a:lnB>
                  </a:tcPr>
                </a:tc>
                <a:tc>
                  <a:txBody>
                    <a:bodyPr/>
                    <a:lstStyle/>
                    <a:p>
                      <a:pPr algn="ctr" fontAlgn="ctr"/>
                      <a:r>
                        <a:rPr lang="en-US" altLang="ja-JP" sz="1400" b="0" i="0" u="none" strike="noStrike">
                          <a:solidFill>
                            <a:srgbClr val="000000"/>
                          </a:solidFill>
                          <a:effectLst/>
                          <a:latin typeface="ＭＳ Ｐゴシック"/>
                        </a:rPr>
                        <a:t>(9,946)</a:t>
                      </a:r>
                    </a:p>
                  </a:txBody>
                  <a:tcPr marL="7461" marR="7461" marT="7461" marB="0" anchor="ctr">
                    <a:lnL>
                      <a:noFill/>
                    </a:lnL>
                    <a:lnR>
                      <a:noFill/>
                    </a:lnR>
                    <a:lnT>
                      <a:noFill/>
                    </a:lnT>
                    <a:lnB>
                      <a:noFill/>
                    </a:lnB>
                  </a:tcPr>
                </a:tc>
                <a:tc>
                  <a:txBody>
                    <a:bodyPr/>
                    <a:lstStyle/>
                    <a:p>
                      <a:pPr algn="ctr" fontAlgn="ctr"/>
                      <a:r>
                        <a:rPr lang="en-US" altLang="ja-JP" sz="1400" b="0" i="0" u="none" strike="noStrike">
                          <a:solidFill>
                            <a:srgbClr val="000000"/>
                          </a:solidFill>
                          <a:effectLst/>
                          <a:latin typeface="ＭＳ Ｐゴシック"/>
                        </a:rPr>
                        <a:t>(10,137)</a:t>
                      </a:r>
                    </a:p>
                  </a:txBody>
                  <a:tcPr marL="7461" marR="7461" marT="7461" marB="0" anchor="ctr">
                    <a:lnL>
                      <a:noFill/>
                    </a:lnL>
                    <a:lnR>
                      <a:noFill/>
                    </a:lnR>
                    <a:lnT>
                      <a:noFill/>
                    </a:lnT>
                    <a:lnB>
                      <a:noFill/>
                    </a:lnB>
                  </a:tcPr>
                </a:tc>
                <a:tc>
                  <a:txBody>
                    <a:bodyPr/>
                    <a:lstStyle/>
                    <a:p>
                      <a:pPr algn="ctr" fontAlgn="ctr"/>
                      <a:r>
                        <a:rPr lang="en-US" altLang="ja-JP" sz="1400" b="0" i="0" u="none" strike="noStrike">
                          <a:solidFill>
                            <a:srgbClr val="000000"/>
                          </a:solidFill>
                          <a:effectLst/>
                          <a:latin typeface="ＭＳ Ｐゴシック"/>
                        </a:rPr>
                        <a:t>(10,536)</a:t>
                      </a:r>
                    </a:p>
                  </a:txBody>
                  <a:tcPr marL="7461" marR="7461" marT="7461" marB="0" anchor="ctr">
                    <a:lnL>
                      <a:noFill/>
                    </a:lnL>
                    <a:lnR>
                      <a:noFill/>
                    </a:lnR>
                    <a:lnT>
                      <a:noFill/>
                    </a:lnT>
                    <a:lnB>
                      <a:noFill/>
                    </a:lnB>
                  </a:tcPr>
                </a:tc>
                <a:tc>
                  <a:txBody>
                    <a:bodyPr/>
                    <a:lstStyle/>
                    <a:p>
                      <a:pPr algn="ctr" fontAlgn="ctr"/>
                      <a:r>
                        <a:rPr lang="en-US" altLang="ja-JP" sz="1400" b="0" i="0" u="none" strike="noStrike">
                          <a:solidFill>
                            <a:srgbClr val="000000"/>
                          </a:solidFill>
                          <a:effectLst/>
                          <a:latin typeface="ＭＳ Ｐゴシック"/>
                        </a:rPr>
                        <a:t>(10,705)</a:t>
                      </a:r>
                    </a:p>
                  </a:txBody>
                  <a:tcPr marL="7461" marR="7461" marT="7461" marB="0" anchor="ctr">
                    <a:lnL>
                      <a:noFill/>
                    </a:lnL>
                    <a:lnR>
                      <a:noFill/>
                    </a:lnR>
                    <a:lnT>
                      <a:noFill/>
                    </a:lnT>
                    <a:lnB>
                      <a:noFill/>
                    </a:lnB>
                  </a:tcPr>
                </a:tc>
                <a:tc>
                  <a:txBody>
                    <a:bodyPr/>
                    <a:lstStyle/>
                    <a:p>
                      <a:pPr algn="ctr" fontAlgn="ctr"/>
                      <a:r>
                        <a:rPr lang="en-US" altLang="ja-JP" sz="1400" b="0" i="0" u="none" strike="noStrike">
                          <a:solidFill>
                            <a:srgbClr val="000000"/>
                          </a:solidFill>
                          <a:effectLst/>
                          <a:latin typeface="ＭＳ Ｐゴシック"/>
                        </a:rPr>
                        <a:t>(11,110)</a:t>
                      </a:r>
                    </a:p>
                  </a:txBody>
                  <a:tcPr marL="7461" marR="7461" marT="7461" marB="0" anchor="ctr">
                    <a:lnL>
                      <a:noFill/>
                    </a:lnL>
                    <a:lnR>
                      <a:noFill/>
                    </a:lnR>
                    <a:lnT>
                      <a:noFill/>
                    </a:lnT>
                    <a:lnB>
                      <a:noFill/>
                    </a:lnB>
                  </a:tcPr>
                </a:tc>
              </a:tr>
              <a:tr h="238403">
                <a:tc rowSpan="2">
                  <a:txBody>
                    <a:bodyPr/>
                    <a:lstStyle/>
                    <a:p>
                      <a:pPr algn="ctr" fontAlgn="ctr"/>
                      <a:r>
                        <a:rPr lang="en-US" altLang="ja-JP" sz="1400" b="0" i="0" u="none" strike="noStrike">
                          <a:solidFill>
                            <a:srgbClr val="000000"/>
                          </a:solidFill>
                          <a:effectLst/>
                          <a:latin typeface="ＭＳ Ｐゴシック"/>
                        </a:rPr>
                        <a:t>2</a:t>
                      </a:r>
                    </a:p>
                  </a:txBody>
                  <a:tcPr marL="7461" marR="7461" marT="7461" marB="0" anchor="ctr">
                    <a:lnL>
                      <a:noFill/>
                    </a:lnL>
                    <a:lnR w="6350" cap="flat" cmpd="sng" algn="ctr">
                      <a:solidFill>
                        <a:srgbClr val="000000"/>
                      </a:solidFill>
                      <a:prstDash val="solid"/>
                      <a:round/>
                      <a:headEnd type="none" w="med" len="med"/>
                      <a:tailEnd type="none" w="med" len="med"/>
                    </a:lnR>
                    <a:lnT>
                      <a:noFill/>
                    </a:lnT>
                    <a:lnB>
                      <a:noFill/>
                    </a:lnB>
                    <a:solidFill>
                      <a:srgbClr val="FABF8F"/>
                    </a:solidFill>
                  </a:tcPr>
                </a:tc>
                <a:tc>
                  <a:txBody>
                    <a:bodyPr/>
                    <a:lstStyle/>
                    <a:p>
                      <a:pPr algn="ctr" fontAlgn="ctr"/>
                      <a:r>
                        <a:rPr lang="ja-JP" altLang="en-US" sz="1400" b="0" i="0" u="none" strike="noStrike">
                          <a:solidFill>
                            <a:srgbClr val="000000"/>
                          </a:solidFill>
                          <a:effectLst/>
                          <a:latin typeface="ＭＳ Ｐゴシック"/>
                        </a:rPr>
                        <a:t>茨城</a:t>
                      </a:r>
                    </a:p>
                  </a:txBody>
                  <a:tcPr marL="7461" marR="7461" marT="7461" marB="0" anchor="ctr">
                    <a:lnL w="6350" cap="flat" cmpd="sng" algn="ctr">
                      <a:solidFill>
                        <a:srgbClr val="000000"/>
                      </a:solidFill>
                      <a:prstDash val="solid"/>
                      <a:round/>
                      <a:headEnd type="none" w="med" len="med"/>
                      <a:tailEnd type="none" w="med" len="med"/>
                    </a:lnL>
                    <a:lnR>
                      <a:noFill/>
                    </a:lnR>
                    <a:lnT>
                      <a:noFill/>
                    </a:lnT>
                    <a:lnB>
                      <a:noFill/>
                    </a:lnB>
                    <a:solidFill>
                      <a:srgbClr val="FABF8F"/>
                    </a:solidFill>
                  </a:tcPr>
                </a:tc>
                <a:tc>
                  <a:txBody>
                    <a:bodyPr/>
                    <a:lstStyle/>
                    <a:p>
                      <a:pPr algn="ctr" fontAlgn="ctr"/>
                      <a:r>
                        <a:rPr lang="ja-JP" altLang="en-US" sz="1400" b="0" i="0" u="none" strike="noStrike">
                          <a:solidFill>
                            <a:srgbClr val="000000"/>
                          </a:solidFill>
                          <a:effectLst/>
                          <a:latin typeface="ＭＳ Ｐゴシック"/>
                        </a:rPr>
                        <a:t>茨城</a:t>
                      </a:r>
                    </a:p>
                  </a:txBody>
                  <a:tcPr marL="7461" marR="7461" marT="7461" marB="0" anchor="ctr">
                    <a:lnL>
                      <a:noFill/>
                    </a:lnL>
                    <a:lnR>
                      <a:noFill/>
                    </a:lnR>
                    <a:lnT>
                      <a:noFill/>
                    </a:lnT>
                    <a:lnB>
                      <a:noFill/>
                    </a:lnB>
                    <a:solidFill>
                      <a:srgbClr val="FABF8F"/>
                    </a:solidFill>
                  </a:tcPr>
                </a:tc>
                <a:tc>
                  <a:txBody>
                    <a:bodyPr/>
                    <a:lstStyle/>
                    <a:p>
                      <a:pPr algn="ctr" fontAlgn="ctr"/>
                      <a:r>
                        <a:rPr lang="ja-JP" altLang="en-US" sz="1400" b="0" i="0" u="none" strike="noStrike">
                          <a:solidFill>
                            <a:srgbClr val="000000"/>
                          </a:solidFill>
                          <a:effectLst/>
                          <a:latin typeface="ＭＳ Ｐゴシック"/>
                        </a:rPr>
                        <a:t>茨城</a:t>
                      </a:r>
                    </a:p>
                  </a:txBody>
                  <a:tcPr marL="7461" marR="7461" marT="7461" marB="0" anchor="ctr">
                    <a:lnL>
                      <a:noFill/>
                    </a:lnL>
                    <a:lnR>
                      <a:noFill/>
                    </a:lnR>
                    <a:lnT>
                      <a:noFill/>
                    </a:lnT>
                    <a:lnB>
                      <a:noFill/>
                    </a:lnB>
                    <a:solidFill>
                      <a:srgbClr val="FABF8F"/>
                    </a:solidFill>
                  </a:tcPr>
                </a:tc>
                <a:tc>
                  <a:txBody>
                    <a:bodyPr/>
                    <a:lstStyle/>
                    <a:p>
                      <a:pPr algn="ctr" fontAlgn="ctr"/>
                      <a:r>
                        <a:rPr lang="ja-JP" altLang="en-US" sz="1400" b="0" i="0" u="none" strike="noStrike">
                          <a:solidFill>
                            <a:srgbClr val="000000"/>
                          </a:solidFill>
                          <a:effectLst/>
                          <a:latin typeface="ＭＳ Ｐゴシック"/>
                        </a:rPr>
                        <a:t>茨城</a:t>
                      </a:r>
                    </a:p>
                  </a:txBody>
                  <a:tcPr marL="7461" marR="7461" marT="7461" marB="0" anchor="ctr">
                    <a:lnL>
                      <a:noFill/>
                    </a:lnL>
                    <a:lnR>
                      <a:noFill/>
                    </a:lnR>
                    <a:lnT>
                      <a:noFill/>
                    </a:lnT>
                    <a:lnB>
                      <a:noFill/>
                    </a:lnB>
                    <a:solidFill>
                      <a:srgbClr val="FABF8F"/>
                    </a:solidFill>
                  </a:tcPr>
                </a:tc>
                <a:tc>
                  <a:txBody>
                    <a:bodyPr/>
                    <a:lstStyle/>
                    <a:p>
                      <a:pPr algn="ctr" fontAlgn="ctr"/>
                      <a:r>
                        <a:rPr lang="ja-JP" altLang="en-US" sz="1400" b="0" i="0" u="none" strike="noStrike">
                          <a:solidFill>
                            <a:srgbClr val="000000"/>
                          </a:solidFill>
                          <a:effectLst/>
                          <a:latin typeface="ＭＳ Ｐゴシック"/>
                        </a:rPr>
                        <a:t>茨城</a:t>
                      </a:r>
                    </a:p>
                  </a:txBody>
                  <a:tcPr marL="7461" marR="7461" marT="7461" marB="0" anchor="ctr">
                    <a:lnL>
                      <a:noFill/>
                    </a:lnL>
                    <a:lnR>
                      <a:noFill/>
                    </a:lnR>
                    <a:lnT>
                      <a:noFill/>
                    </a:lnT>
                    <a:lnB>
                      <a:noFill/>
                    </a:lnB>
                    <a:solidFill>
                      <a:srgbClr val="FABF8F"/>
                    </a:solidFill>
                  </a:tcPr>
                </a:tc>
                <a:tc>
                  <a:txBody>
                    <a:bodyPr/>
                    <a:lstStyle/>
                    <a:p>
                      <a:pPr algn="ctr" fontAlgn="ctr"/>
                      <a:r>
                        <a:rPr lang="ja-JP" altLang="en-US" sz="1400" b="0" i="0" u="none" strike="noStrike">
                          <a:solidFill>
                            <a:srgbClr val="000000"/>
                          </a:solidFill>
                          <a:effectLst/>
                          <a:latin typeface="ＭＳ Ｐゴシック"/>
                        </a:rPr>
                        <a:t>茨城</a:t>
                      </a:r>
                    </a:p>
                  </a:txBody>
                  <a:tcPr marL="7461" marR="7461" marT="7461" marB="0" anchor="ctr">
                    <a:lnL>
                      <a:noFill/>
                    </a:lnL>
                    <a:lnR>
                      <a:noFill/>
                    </a:lnR>
                    <a:lnT>
                      <a:noFill/>
                    </a:lnT>
                    <a:lnB>
                      <a:noFill/>
                    </a:lnB>
                    <a:solidFill>
                      <a:srgbClr val="FABF8F"/>
                    </a:solidFill>
                  </a:tcPr>
                </a:tc>
                <a:tc>
                  <a:txBody>
                    <a:bodyPr/>
                    <a:lstStyle/>
                    <a:p>
                      <a:pPr algn="ctr" fontAlgn="ctr"/>
                      <a:r>
                        <a:rPr lang="ja-JP" altLang="en-US" sz="1400" b="0" i="0" u="none" strike="noStrike">
                          <a:solidFill>
                            <a:srgbClr val="000000"/>
                          </a:solidFill>
                          <a:effectLst/>
                          <a:latin typeface="ＭＳ Ｐゴシック"/>
                        </a:rPr>
                        <a:t>茨城</a:t>
                      </a:r>
                    </a:p>
                  </a:txBody>
                  <a:tcPr marL="7461" marR="7461" marT="7461" marB="0" anchor="ctr">
                    <a:lnL>
                      <a:noFill/>
                    </a:lnL>
                    <a:lnR>
                      <a:noFill/>
                    </a:lnR>
                    <a:lnT>
                      <a:noFill/>
                    </a:lnT>
                    <a:lnB>
                      <a:noFill/>
                    </a:lnB>
                    <a:solidFill>
                      <a:srgbClr val="FABF8F"/>
                    </a:solidFill>
                  </a:tcPr>
                </a:tc>
              </a:tr>
              <a:tr h="238403">
                <a:tc vMerge="1">
                  <a:txBody>
                    <a:bodyPr/>
                    <a:lstStyle/>
                    <a:p>
                      <a:endParaRPr kumimoji="1" lang="ja-JP" altLang="en-US"/>
                    </a:p>
                  </a:txBody>
                  <a:tcPr/>
                </a:tc>
                <a:tc>
                  <a:txBody>
                    <a:bodyPr/>
                    <a:lstStyle/>
                    <a:p>
                      <a:pPr algn="ctr" fontAlgn="ctr"/>
                      <a:r>
                        <a:rPr lang="en-US" altLang="ja-JP" sz="1400" b="0" i="0" u="none" strike="noStrike">
                          <a:solidFill>
                            <a:srgbClr val="000000"/>
                          </a:solidFill>
                          <a:effectLst/>
                          <a:latin typeface="ＭＳ Ｐゴシック"/>
                        </a:rPr>
                        <a:t>(4,284)</a:t>
                      </a:r>
                    </a:p>
                  </a:txBody>
                  <a:tcPr marL="7461" marR="7461" marT="7461" marB="0" anchor="ctr">
                    <a:lnL w="6350" cap="flat" cmpd="sng" algn="ctr">
                      <a:solidFill>
                        <a:srgbClr val="000000"/>
                      </a:solidFill>
                      <a:prstDash val="solid"/>
                      <a:round/>
                      <a:headEnd type="none" w="med" len="med"/>
                      <a:tailEnd type="none" w="med" len="med"/>
                    </a:lnL>
                    <a:lnR>
                      <a:noFill/>
                    </a:lnR>
                    <a:lnT>
                      <a:noFill/>
                    </a:lnT>
                    <a:lnB>
                      <a:noFill/>
                    </a:lnB>
                    <a:solidFill>
                      <a:srgbClr val="FABF8F"/>
                    </a:solidFill>
                  </a:tcPr>
                </a:tc>
                <a:tc>
                  <a:txBody>
                    <a:bodyPr/>
                    <a:lstStyle/>
                    <a:p>
                      <a:pPr algn="ctr" fontAlgn="ctr"/>
                      <a:r>
                        <a:rPr lang="en-US" altLang="ja-JP" sz="1400" b="0" i="0" u="none" strike="noStrike">
                          <a:solidFill>
                            <a:srgbClr val="000000"/>
                          </a:solidFill>
                          <a:effectLst/>
                          <a:latin typeface="ＭＳ Ｐゴシック"/>
                        </a:rPr>
                        <a:t>(4,170)</a:t>
                      </a:r>
                    </a:p>
                  </a:txBody>
                  <a:tcPr marL="7461" marR="7461" marT="7461" marB="0" anchor="ctr">
                    <a:lnL>
                      <a:noFill/>
                    </a:lnL>
                    <a:lnR>
                      <a:noFill/>
                    </a:lnR>
                    <a:lnT>
                      <a:noFill/>
                    </a:lnT>
                    <a:lnB>
                      <a:noFill/>
                    </a:lnB>
                    <a:solidFill>
                      <a:srgbClr val="FABF8F"/>
                    </a:solidFill>
                  </a:tcPr>
                </a:tc>
                <a:tc>
                  <a:txBody>
                    <a:bodyPr/>
                    <a:lstStyle/>
                    <a:p>
                      <a:pPr algn="ctr" fontAlgn="ctr"/>
                      <a:r>
                        <a:rPr lang="en-US" altLang="ja-JP" sz="1400" b="0" i="0" u="none" strike="noStrike" dirty="0">
                          <a:solidFill>
                            <a:srgbClr val="000000"/>
                          </a:solidFill>
                          <a:effectLst/>
                          <a:latin typeface="ＭＳ Ｐゴシック"/>
                        </a:rPr>
                        <a:t>(4,306)</a:t>
                      </a:r>
                    </a:p>
                  </a:txBody>
                  <a:tcPr marL="7461" marR="7461" marT="7461" marB="0" anchor="ctr">
                    <a:lnL>
                      <a:noFill/>
                    </a:lnL>
                    <a:lnR>
                      <a:noFill/>
                    </a:lnR>
                    <a:lnT>
                      <a:noFill/>
                    </a:lnT>
                    <a:lnB>
                      <a:noFill/>
                    </a:lnB>
                    <a:solidFill>
                      <a:srgbClr val="FABF8F"/>
                    </a:solidFill>
                  </a:tcPr>
                </a:tc>
                <a:tc>
                  <a:txBody>
                    <a:bodyPr/>
                    <a:lstStyle/>
                    <a:p>
                      <a:pPr algn="ctr" fontAlgn="ctr"/>
                      <a:r>
                        <a:rPr lang="en-US" altLang="ja-JP" sz="1400" b="0" i="0" u="none" strike="noStrike">
                          <a:solidFill>
                            <a:srgbClr val="000000"/>
                          </a:solidFill>
                          <a:effectLst/>
                          <a:latin typeface="ＭＳ Ｐゴシック"/>
                        </a:rPr>
                        <a:t>(4,097)</a:t>
                      </a:r>
                    </a:p>
                  </a:txBody>
                  <a:tcPr marL="7461" marR="7461" marT="7461" marB="0" anchor="ctr">
                    <a:lnL>
                      <a:noFill/>
                    </a:lnL>
                    <a:lnR>
                      <a:noFill/>
                    </a:lnR>
                    <a:lnT>
                      <a:noFill/>
                    </a:lnT>
                    <a:lnB>
                      <a:noFill/>
                    </a:lnB>
                    <a:solidFill>
                      <a:srgbClr val="FABF8F"/>
                    </a:solidFill>
                  </a:tcPr>
                </a:tc>
                <a:tc>
                  <a:txBody>
                    <a:bodyPr/>
                    <a:lstStyle/>
                    <a:p>
                      <a:pPr algn="ctr" fontAlgn="ctr"/>
                      <a:r>
                        <a:rPr lang="en-US" altLang="ja-JP" sz="1400" b="0" i="0" u="none" strike="noStrike">
                          <a:solidFill>
                            <a:srgbClr val="000000"/>
                          </a:solidFill>
                          <a:effectLst/>
                          <a:latin typeface="ＭＳ Ｐゴシック"/>
                        </a:rPr>
                        <a:t>(4,281)</a:t>
                      </a:r>
                    </a:p>
                  </a:txBody>
                  <a:tcPr marL="7461" marR="7461" marT="7461" marB="0" anchor="ctr">
                    <a:lnL>
                      <a:noFill/>
                    </a:lnL>
                    <a:lnR>
                      <a:noFill/>
                    </a:lnR>
                    <a:lnT>
                      <a:noFill/>
                    </a:lnT>
                    <a:lnB>
                      <a:noFill/>
                    </a:lnB>
                    <a:solidFill>
                      <a:srgbClr val="FABF8F"/>
                    </a:solidFill>
                  </a:tcPr>
                </a:tc>
                <a:tc>
                  <a:txBody>
                    <a:bodyPr/>
                    <a:lstStyle/>
                    <a:p>
                      <a:pPr algn="ctr" fontAlgn="ctr"/>
                      <a:r>
                        <a:rPr lang="en-US" altLang="ja-JP" sz="1400" b="0" i="0" u="none" strike="noStrike">
                          <a:solidFill>
                            <a:srgbClr val="000000"/>
                          </a:solidFill>
                          <a:effectLst/>
                          <a:latin typeface="ＭＳ Ｐゴシック"/>
                        </a:rPr>
                        <a:t>(4,356)</a:t>
                      </a:r>
                    </a:p>
                  </a:txBody>
                  <a:tcPr marL="7461" marR="7461" marT="7461" marB="0" anchor="ctr">
                    <a:lnL>
                      <a:noFill/>
                    </a:lnL>
                    <a:lnR>
                      <a:noFill/>
                    </a:lnR>
                    <a:lnT>
                      <a:noFill/>
                    </a:lnT>
                    <a:lnB>
                      <a:noFill/>
                    </a:lnB>
                    <a:solidFill>
                      <a:srgbClr val="FABF8F"/>
                    </a:solidFill>
                  </a:tcPr>
                </a:tc>
                <a:tc>
                  <a:txBody>
                    <a:bodyPr/>
                    <a:lstStyle/>
                    <a:p>
                      <a:pPr algn="ctr" fontAlgn="ctr"/>
                      <a:r>
                        <a:rPr lang="en-US" altLang="ja-JP" sz="1400" b="0" i="0" u="none" strike="noStrike">
                          <a:solidFill>
                            <a:srgbClr val="000000"/>
                          </a:solidFill>
                          <a:effectLst/>
                          <a:latin typeface="ＭＳ Ｐゴシック"/>
                        </a:rPr>
                        <a:t>(4,292)</a:t>
                      </a:r>
                    </a:p>
                  </a:txBody>
                  <a:tcPr marL="7461" marR="7461" marT="7461" marB="0" anchor="ctr">
                    <a:lnL>
                      <a:noFill/>
                    </a:lnL>
                    <a:lnR>
                      <a:noFill/>
                    </a:lnR>
                    <a:lnT>
                      <a:noFill/>
                    </a:lnT>
                    <a:lnB>
                      <a:noFill/>
                    </a:lnB>
                    <a:solidFill>
                      <a:srgbClr val="FABF8F"/>
                    </a:solidFill>
                  </a:tcPr>
                </a:tc>
              </a:tr>
              <a:tr h="238403">
                <a:tc rowSpan="2">
                  <a:txBody>
                    <a:bodyPr/>
                    <a:lstStyle/>
                    <a:p>
                      <a:pPr algn="ctr" fontAlgn="ctr"/>
                      <a:r>
                        <a:rPr lang="en-US" altLang="ja-JP" sz="1400" b="0" i="0" u="none" strike="noStrike">
                          <a:solidFill>
                            <a:srgbClr val="000000"/>
                          </a:solidFill>
                          <a:effectLst/>
                          <a:latin typeface="ＭＳ Ｐゴシック"/>
                        </a:rPr>
                        <a:t>3</a:t>
                      </a:r>
                    </a:p>
                  </a:txBody>
                  <a:tcPr marL="7461" marR="7461" marT="7461"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ja-JP" altLang="en-US" sz="1400" b="0" i="0" u="none" strike="noStrike">
                          <a:solidFill>
                            <a:srgbClr val="000000"/>
                          </a:solidFill>
                          <a:effectLst/>
                          <a:latin typeface="ＭＳ Ｐゴシック"/>
                        </a:rPr>
                        <a:t>千葉</a:t>
                      </a:r>
                    </a:p>
                  </a:txBody>
                  <a:tcPr marL="7461" marR="7461" marT="7461"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ja-JP" altLang="en-US" sz="1400" b="0" i="0" u="none" strike="noStrike">
                          <a:solidFill>
                            <a:srgbClr val="000000"/>
                          </a:solidFill>
                          <a:effectLst/>
                          <a:latin typeface="ＭＳ Ｐゴシック"/>
                        </a:rPr>
                        <a:t>千葉</a:t>
                      </a:r>
                    </a:p>
                  </a:txBody>
                  <a:tcPr marL="7461" marR="7461" marT="7461" marB="0" anchor="ctr">
                    <a:lnL>
                      <a:noFill/>
                    </a:lnL>
                    <a:lnR>
                      <a:noFill/>
                    </a:lnR>
                    <a:lnT>
                      <a:noFill/>
                    </a:lnT>
                    <a:lnB>
                      <a:noFill/>
                    </a:lnB>
                  </a:tcPr>
                </a:tc>
                <a:tc>
                  <a:txBody>
                    <a:bodyPr/>
                    <a:lstStyle/>
                    <a:p>
                      <a:pPr algn="ctr" fontAlgn="ctr"/>
                      <a:r>
                        <a:rPr lang="ja-JP" altLang="en-US" sz="1400" b="0" i="0" u="none" strike="noStrike">
                          <a:solidFill>
                            <a:srgbClr val="000000"/>
                          </a:solidFill>
                          <a:effectLst/>
                          <a:latin typeface="ＭＳ Ｐゴシック"/>
                        </a:rPr>
                        <a:t>千葉</a:t>
                      </a:r>
                    </a:p>
                  </a:txBody>
                  <a:tcPr marL="7461" marR="7461" marT="7461" marB="0" anchor="ctr">
                    <a:lnL>
                      <a:noFill/>
                    </a:lnL>
                    <a:lnR>
                      <a:noFill/>
                    </a:lnR>
                    <a:lnT>
                      <a:noFill/>
                    </a:lnT>
                    <a:lnB>
                      <a:noFill/>
                    </a:lnB>
                  </a:tcPr>
                </a:tc>
                <a:tc>
                  <a:txBody>
                    <a:bodyPr/>
                    <a:lstStyle/>
                    <a:p>
                      <a:pPr algn="ctr" fontAlgn="ctr"/>
                      <a:r>
                        <a:rPr lang="ja-JP" altLang="en-US" sz="1400" b="0" i="0" u="none" strike="noStrike">
                          <a:solidFill>
                            <a:srgbClr val="000000"/>
                          </a:solidFill>
                          <a:effectLst/>
                          <a:latin typeface="ＭＳ Ｐゴシック"/>
                        </a:rPr>
                        <a:t>鹿児島</a:t>
                      </a:r>
                    </a:p>
                  </a:txBody>
                  <a:tcPr marL="7461" marR="7461" marT="7461" marB="0" anchor="ctr">
                    <a:lnL>
                      <a:noFill/>
                    </a:lnL>
                    <a:lnR>
                      <a:noFill/>
                    </a:lnR>
                    <a:lnT>
                      <a:noFill/>
                    </a:lnT>
                    <a:lnB>
                      <a:noFill/>
                    </a:lnB>
                  </a:tcPr>
                </a:tc>
                <a:tc>
                  <a:txBody>
                    <a:bodyPr/>
                    <a:lstStyle/>
                    <a:p>
                      <a:pPr algn="ctr" fontAlgn="ctr"/>
                      <a:r>
                        <a:rPr lang="ja-JP" altLang="en-US" sz="1400" b="0" i="0" u="none" strike="noStrike">
                          <a:solidFill>
                            <a:srgbClr val="000000"/>
                          </a:solidFill>
                          <a:effectLst/>
                          <a:latin typeface="ＭＳ Ｐゴシック"/>
                        </a:rPr>
                        <a:t>千葉</a:t>
                      </a:r>
                    </a:p>
                  </a:txBody>
                  <a:tcPr marL="7461" marR="7461" marT="7461" marB="0" anchor="ctr">
                    <a:lnL>
                      <a:noFill/>
                    </a:lnL>
                    <a:lnR>
                      <a:noFill/>
                    </a:lnR>
                    <a:lnT>
                      <a:noFill/>
                    </a:lnT>
                    <a:lnB>
                      <a:noFill/>
                    </a:lnB>
                  </a:tcPr>
                </a:tc>
                <a:tc>
                  <a:txBody>
                    <a:bodyPr/>
                    <a:lstStyle/>
                    <a:p>
                      <a:pPr algn="ctr" fontAlgn="ctr"/>
                      <a:r>
                        <a:rPr lang="ja-JP" altLang="en-US" sz="1400" b="0" i="0" u="none" strike="noStrike">
                          <a:solidFill>
                            <a:srgbClr val="000000"/>
                          </a:solidFill>
                          <a:effectLst/>
                          <a:latin typeface="ＭＳ Ｐゴシック"/>
                        </a:rPr>
                        <a:t>千葉</a:t>
                      </a:r>
                    </a:p>
                  </a:txBody>
                  <a:tcPr marL="7461" marR="7461" marT="7461" marB="0" anchor="ctr">
                    <a:lnL>
                      <a:noFill/>
                    </a:lnL>
                    <a:lnR>
                      <a:noFill/>
                    </a:lnR>
                    <a:lnT>
                      <a:noFill/>
                    </a:lnT>
                    <a:lnB>
                      <a:noFill/>
                    </a:lnB>
                  </a:tcPr>
                </a:tc>
                <a:tc>
                  <a:txBody>
                    <a:bodyPr/>
                    <a:lstStyle/>
                    <a:p>
                      <a:pPr algn="ctr" fontAlgn="ctr"/>
                      <a:r>
                        <a:rPr lang="ja-JP" altLang="en-US" sz="1400" b="0" i="0" u="none" strike="noStrike">
                          <a:solidFill>
                            <a:srgbClr val="000000"/>
                          </a:solidFill>
                          <a:effectLst/>
                          <a:latin typeface="ＭＳ Ｐゴシック"/>
                        </a:rPr>
                        <a:t>鹿児島</a:t>
                      </a:r>
                    </a:p>
                  </a:txBody>
                  <a:tcPr marL="7461" marR="7461" marT="7461" marB="0" anchor="ctr">
                    <a:lnL>
                      <a:noFill/>
                    </a:lnL>
                    <a:lnR>
                      <a:noFill/>
                    </a:lnR>
                    <a:lnT>
                      <a:noFill/>
                    </a:lnT>
                    <a:lnB>
                      <a:noFill/>
                    </a:lnB>
                  </a:tcPr>
                </a:tc>
              </a:tr>
              <a:tr h="238403">
                <a:tc vMerge="1">
                  <a:txBody>
                    <a:bodyPr/>
                    <a:lstStyle/>
                    <a:p>
                      <a:endParaRPr kumimoji="1" lang="ja-JP" altLang="en-US"/>
                    </a:p>
                  </a:txBody>
                  <a:tcPr/>
                </a:tc>
                <a:tc>
                  <a:txBody>
                    <a:bodyPr/>
                    <a:lstStyle/>
                    <a:p>
                      <a:pPr algn="ctr" fontAlgn="ctr"/>
                      <a:r>
                        <a:rPr lang="en-US" altLang="ja-JP" sz="1400" b="0" i="0" u="none" strike="noStrike">
                          <a:solidFill>
                            <a:srgbClr val="000000"/>
                          </a:solidFill>
                          <a:effectLst/>
                          <a:latin typeface="ＭＳ Ｐゴシック"/>
                        </a:rPr>
                        <a:t>(4,216)</a:t>
                      </a:r>
                    </a:p>
                  </a:txBody>
                  <a:tcPr marL="7461" marR="7461" marT="7461"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1400" b="0" i="0" u="none" strike="noStrike">
                          <a:solidFill>
                            <a:srgbClr val="000000"/>
                          </a:solidFill>
                          <a:effectLst/>
                          <a:latin typeface="ＭＳ Ｐゴシック"/>
                        </a:rPr>
                        <a:t>(4,066)</a:t>
                      </a:r>
                    </a:p>
                  </a:txBody>
                  <a:tcPr marL="7461" marR="7461" marT="7461" marB="0" anchor="ctr">
                    <a:lnL>
                      <a:noFill/>
                    </a:lnL>
                    <a:lnR>
                      <a:noFill/>
                    </a:lnR>
                    <a:lnT>
                      <a:noFill/>
                    </a:lnT>
                    <a:lnB>
                      <a:noFill/>
                    </a:lnB>
                  </a:tcPr>
                </a:tc>
                <a:tc>
                  <a:txBody>
                    <a:bodyPr/>
                    <a:lstStyle/>
                    <a:p>
                      <a:pPr algn="ctr" fontAlgn="ctr"/>
                      <a:r>
                        <a:rPr lang="en-US" altLang="ja-JP" sz="1400" b="0" i="0" u="none" strike="noStrike">
                          <a:solidFill>
                            <a:srgbClr val="000000"/>
                          </a:solidFill>
                          <a:effectLst/>
                          <a:latin typeface="ＭＳ Ｐゴシック"/>
                        </a:rPr>
                        <a:t>(4,048)</a:t>
                      </a:r>
                    </a:p>
                  </a:txBody>
                  <a:tcPr marL="7461" marR="7461" marT="7461" marB="0" anchor="ctr">
                    <a:lnL>
                      <a:noFill/>
                    </a:lnL>
                    <a:lnR>
                      <a:noFill/>
                    </a:lnR>
                    <a:lnT>
                      <a:noFill/>
                    </a:lnT>
                    <a:lnB>
                      <a:noFill/>
                    </a:lnB>
                  </a:tcPr>
                </a:tc>
                <a:tc>
                  <a:txBody>
                    <a:bodyPr/>
                    <a:lstStyle/>
                    <a:p>
                      <a:pPr algn="ctr" fontAlgn="ctr"/>
                      <a:r>
                        <a:rPr lang="en-US" altLang="ja-JP" sz="1400" b="0" i="0" u="none" strike="noStrike">
                          <a:solidFill>
                            <a:srgbClr val="000000"/>
                          </a:solidFill>
                          <a:effectLst/>
                          <a:latin typeface="ＭＳ Ｐゴシック"/>
                        </a:rPr>
                        <a:t>(4,069)</a:t>
                      </a:r>
                    </a:p>
                  </a:txBody>
                  <a:tcPr marL="7461" marR="7461" marT="7461" marB="0" anchor="ctr">
                    <a:lnL>
                      <a:noFill/>
                    </a:lnL>
                    <a:lnR>
                      <a:noFill/>
                    </a:lnR>
                    <a:lnT>
                      <a:noFill/>
                    </a:lnT>
                    <a:lnB>
                      <a:noFill/>
                    </a:lnB>
                  </a:tcPr>
                </a:tc>
                <a:tc>
                  <a:txBody>
                    <a:bodyPr/>
                    <a:lstStyle/>
                    <a:p>
                      <a:pPr algn="ctr" fontAlgn="ctr"/>
                      <a:r>
                        <a:rPr lang="en-US" altLang="ja-JP" sz="1400" b="0" i="0" u="none" strike="noStrike">
                          <a:solidFill>
                            <a:srgbClr val="000000"/>
                          </a:solidFill>
                          <a:effectLst/>
                          <a:latin typeface="ＭＳ Ｐゴシック"/>
                        </a:rPr>
                        <a:t>(4,153)</a:t>
                      </a:r>
                    </a:p>
                  </a:txBody>
                  <a:tcPr marL="7461" marR="7461" marT="7461" marB="0" anchor="ctr">
                    <a:lnL>
                      <a:noFill/>
                    </a:lnL>
                    <a:lnR>
                      <a:noFill/>
                    </a:lnR>
                    <a:lnT>
                      <a:noFill/>
                    </a:lnT>
                    <a:lnB>
                      <a:noFill/>
                    </a:lnB>
                  </a:tcPr>
                </a:tc>
                <a:tc>
                  <a:txBody>
                    <a:bodyPr/>
                    <a:lstStyle/>
                    <a:p>
                      <a:pPr algn="ctr" fontAlgn="ctr"/>
                      <a:r>
                        <a:rPr lang="en-US" altLang="ja-JP" sz="1400" b="0" i="0" u="none" strike="noStrike">
                          <a:solidFill>
                            <a:srgbClr val="000000"/>
                          </a:solidFill>
                          <a:effectLst/>
                          <a:latin typeface="ＭＳ Ｐゴシック"/>
                        </a:rPr>
                        <a:t>(4,141)</a:t>
                      </a:r>
                    </a:p>
                  </a:txBody>
                  <a:tcPr marL="7461" marR="7461" marT="7461" marB="0" anchor="ctr">
                    <a:lnL>
                      <a:noFill/>
                    </a:lnL>
                    <a:lnR>
                      <a:noFill/>
                    </a:lnR>
                    <a:lnT>
                      <a:noFill/>
                    </a:lnT>
                    <a:lnB>
                      <a:noFill/>
                    </a:lnB>
                  </a:tcPr>
                </a:tc>
                <a:tc>
                  <a:txBody>
                    <a:bodyPr/>
                    <a:lstStyle/>
                    <a:p>
                      <a:pPr algn="ctr" fontAlgn="ctr"/>
                      <a:r>
                        <a:rPr lang="en-US" altLang="ja-JP" sz="1400" b="0" i="0" u="none" strike="noStrike">
                          <a:solidFill>
                            <a:srgbClr val="000000"/>
                          </a:solidFill>
                          <a:effectLst/>
                          <a:latin typeface="ＭＳ Ｐゴシック"/>
                        </a:rPr>
                        <a:t>(4,263)</a:t>
                      </a:r>
                    </a:p>
                  </a:txBody>
                  <a:tcPr marL="7461" marR="7461" marT="7461" marB="0" anchor="ctr">
                    <a:lnL>
                      <a:noFill/>
                    </a:lnL>
                    <a:lnR>
                      <a:noFill/>
                    </a:lnR>
                    <a:lnT>
                      <a:noFill/>
                    </a:lnT>
                    <a:lnB>
                      <a:noFill/>
                    </a:lnB>
                  </a:tcPr>
                </a:tc>
              </a:tr>
              <a:tr h="238403">
                <a:tc rowSpan="2">
                  <a:txBody>
                    <a:bodyPr/>
                    <a:lstStyle/>
                    <a:p>
                      <a:pPr algn="ctr" fontAlgn="ctr"/>
                      <a:r>
                        <a:rPr lang="en-US" altLang="ja-JP" sz="1400" b="0" i="0" u="none" strike="noStrike">
                          <a:solidFill>
                            <a:srgbClr val="000000"/>
                          </a:solidFill>
                          <a:effectLst/>
                          <a:latin typeface="ＭＳ Ｐゴシック"/>
                        </a:rPr>
                        <a:t>4</a:t>
                      </a:r>
                    </a:p>
                  </a:txBody>
                  <a:tcPr marL="7461" marR="7461" marT="7461"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ja-JP" altLang="en-US" sz="1400" b="0" i="0" u="none" strike="noStrike">
                          <a:solidFill>
                            <a:srgbClr val="000000"/>
                          </a:solidFill>
                          <a:effectLst/>
                          <a:latin typeface="ＭＳ Ｐゴシック"/>
                        </a:rPr>
                        <a:t>鹿児島</a:t>
                      </a:r>
                    </a:p>
                  </a:txBody>
                  <a:tcPr marL="7461" marR="7461" marT="7461"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ja-JP" altLang="en-US" sz="1400" b="0" i="0" u="none" strike="noStrike">
                          <a:solidFill>
                            <a:srgbClr val="000000"/>
                          </a:solidFill>
                          <a:effectLst/>
                          <a:latin typeface="ＭＳ Ｐゴシック"/>
                        </a:rPr>
                        <a:t>鹿児島</a:t>
                      </a:r>
                    </a:p>
                  </a:txBody>
                  <a:tcPr marL="7461" marR="7461" marT="7461" marB="0" anchor="ctr">
                    <a:lnL>
                      <a:noFill/>
                    </a:lnL>
                    <a:lnR>
                      <a:noFill/>
                    </a:lnR>
                    <a:lnT>
                      <a:noFill/>
                    </a:lnT>
                    <a:lnB>
                      <a:noFill/>
                    </a:lnB>
                  </a:tcPr>
                </a:tc>
                <a:tc>
                  <a:txBody>
                    <a:bodyPr/>
                    <a:lstStyle/>
                    <a:p>
                      <a:pPr algn="ctr" fontAlgn="ctr"/>
                      <a:r>
                        <a:rPr lang="ja-JP" altLang="en-US" sz="1400" b="0" i="0" u="none" strike="noStrike">
                          <a:solidFill>
                            <a:srgbClr val="000000"/>
                          </a:solidFill>
                          <a:effectLst/>
                          <a:latin typeface="ＭＳ Ｐゴシック"/>
                        </a:rPr>
                        <a:t>鹿児島</a:t>
                      </a:r>
                    </a:p>
                  </a:txBody>
                  <a:tcPr marL="7461" marR="7461" marT="7461" marB="0" anchor="ctr">
                    <a:lnL>
                      <a:noFill/>
                    </a:lnL>
                    <a:lnR>
                      <a:noFill/>
                    </a:lnR>
                    <a:lnT>
                      <a:noFill/>
                    </a:lnT>
                    <a:lnB>
                      <a:noFill/>
                    </a:lnB>
                  </a:tcPr>
                </a:tc>
                <a:tc>
                  <a:txBody>
                    <a:bodyPr/>
                    <a:lstStyle/>
                    <a:p>
                      <a:pPr algn="ctr" fontAlgn="ctr"/>
                      <a:r>
                        <a:rPr lang="ja-JP" altLang="en-US" sz="1400" b="0" i="0" u="none" strike="noStrike">
                          <a:solidFill>
                            <a:srgbClr val="000000"/>
                          </a:solidFill>
                          <a:effectLst/>
                          <a:latin typeface="ＭＳ Ｐゴシック"/>
                        </a:rPr>
                        <a:t>千葉</a:t>
                      </a:r>
                    </a:p>
                  </a:txBody>
                  <a:tcPr marL="7461" marR="7461" marT="7461" marB="0" anchor="ctr">
                    <a:lnL>
                      <a:noFill/>
                    </a:lnL>
                    <a:lnR>
                      <a:noFill/>
                    </a:lnR>
                    <a:lnT>
                      <a:noFill/>
                    </a:lnT>
                    <a:lnB>
                      <a:noFill/>
                    </a:lnB>
                  </a:tcPr>
                </a:tc>
                <a:tc>
                  <a:txBody>
                    <a:bodyPr/>
                    <a:lstStyle/>
                    <a:p>
                      <a:pPr algn="ctr" fontAlgn="ctr"/>
                      <a:r>
                        <a:rPr lang="ja-JP" altLang="en-US" sz="1400" b="0" i="0" u="none" strike="noStrike">
                          <a:solidFill>
                            <a:srgbClr val="000000"/>
                          </a:solidFill>
                          <a:effectLst/>
                          <a:latin typeface="ＭＳ Ｐゴシック"/>
                        </a:rPr>
                        <a:t>鹿児島</a:t>
                      </a:r>
                    </a:p>
                  </a:txBody>
                  <a:tcPr marL="7461" marR="7461" marT="7461" marB="0" anchor="ctr">
                    <a:lnL>
                      <a:noFill/>
                    </a:lnL>
                    <a:lnR>
                      <a:noFill/>
                    </a:lnR>
                    <a:lnT>
                      <a:noFill/>
                    </a:lnT>
                    <a:lnB>
                      <a:noFill/>
                    </a:lnB>
                  </a:tcPr>
                </a:tc>
                <a:tc>
                  <a:txBody>
                    <a:bodyPr/>
                    <a:lstStyle/>
                    <a:p>
                      <a:pPr algn="ctr" fontAlgn="ctr"/>
                      <a:r>
                        <a:rPr lang="ja-JP" altLang="en-US" sz="1400" b="0" i="0" u="none" strike="noStrike">
                          <a:solidFill>
                            <a:srgbClr val="000000"/>
                          </a:solidFill>
                          <a:effectLst/>
                          <a:latin typeface="ＭＳ Ｐゴシック"/>
                        </a:rPr>
                        <a:t>鹿児島</a:t>
                      </a:r>
                    </a:p>
                  </a:txBody>
                  <a:tcPr marL="7461" marR="7461" marT="7461" marB="0" anchor="ctr">
                    <a:lnL>
                      <a:noFill/>
                    </a:lnL>
                    <a:lnR>
                      <a:noFill/>
                    </a:lnR>
                    <a:lnT>
                      <a:noFill/>
                    </a:lnT>
                    <a:lnB>
                      <a:noFill/>
                    </a:lnB>
                  </a:tcPr>
                </a:tc>
                <a:tc>
                  <a:txBody>
                    <a:bodyPr/>
                    <a:lstStyle/>
                    <a:p>
                      <a:pPr algn="ctr" fontAlgn="ctr"/>
                      <a:r>
                        <a:rPr lang="ja-JP" altLang="en-US" sz="1400" b="0" i="0" u="none" strike="noStrike">
                          <a:solidFill>
                            <a:srgbClr val="000000"/>
                          </a:solidFill>
                          <a:effectLst/>
                          <a:latin typeface="ＭＳ Ｐゴシック"/>
                        </a:rPr>
                        <a:t>千葉</a:t>
                      </a:r>
                    </a:p>
                  </a:txBody>
                  <a:tcPr marL="7461" marR="7461" marT="7461" marB="0" anchor="ctr">
                    <a:lnL>
                      <a:noFill/>
                    </a:lnL>
                    <a:lnR>
                      <a:noFill/>
                    </a:lnR>
                    <a:lnT>
                      <a:noFill/>
                    </a:lnT>
                    <a:lnB>
                      <a:noFill/>
                    </a:lnB>
                  </a:tcPr>
                </a:tc>
              </a:tr>
              <a:tr h="238403">
                <a:tc vMerge="1">
                  <a:txBody>
                    <a:bodyPr/>
                    <a:lstStyle/>
                    <a:p>
                      <a:endParaRPr kumimoji="1" lang="ja-JP" altLang="en-US"/>
                    </a:p>
                  </a:txBody>
                  <a:tcPr/>
                </a:tc>
                <a:tc>
                  <a:txBody>
                    <a:bodyPr/>
                    <a:lstStyle/>
                    <a:p>
                      <a:pPr algn="ctr" fontAlgn="ctr"/>
                      <a:r>
                        <a:rPr lang="en-US" altLang="ja-JP" sz="1400" b="0" i="0" u="none" strike="noStrike">
                          <a:solidFill>
                            <a:srgbClr val="000000"/>
                          </a:solidFill>
                          <a:effectLst/>
                          <a:latin typeface="ＭＳ Ｐゴシック"/>
                        </a:rPr>
                        <a:t>(4,151)</a:t>
                      </a:r>
                    </a:p>
                  </a:txBody>
                  <a:tcPr marL="7461" marR="7461" marT="7461"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1400" b="0" i="0" u="none" strike="noStrike">
                          <a:solidFill>
                            <a:srgbClr val="000000"/>
                          </a:solidFill>
                          <a:effectLst/>
                          <a:latin typeface="ＭＳ Ｐゴシック"/>
                        </a:rPr>
                        <a:t>(4,005)</a:t>
                      </a:r>
                    </a:p>
                  </a:txBody>
                  <a:tcPr marL="7461" marR="7461" marT="7461" marB="0" anchor="ctr">
                    <a:lnL>
                      <a:noFill/>
                    </a:lnL>
                    <a:lnR>
                      <a:noFill/>
                    </a:lnR>
                    <a:lnT>
                      <a:noFill/>
                    </a:lnT>
                    <a:lnB>
                      <a:noFill/>
                    </a:lnB>
                  </a:tcPr>
                </a:tc>
                <a:tc>
                  <a:txBody>
                    <a:bodyPr/>
                    <a:lstStyle/>
                    <a:p>
                      <a:pPr algn="ctr" fontAlgn="ctr"/>
                      <a:r>
                        <a:rPr lang="en-US" altLang="ja-JP" sz="1400" b="0" i="0" u="none" strike="noStrike">
                          <a:solidFill>
                            <a:srgbClr val="000000"/>
                          </a:solidFill>
                          <a:effectLst/>
                          <a:latin typeface="ＭＳ Ｐゴシック"/>
                        </a:rPr>
                        <a:t>(4,011)</a:t>
                      </a:r>
                    </a:p>
                  </a:txBody>
                  <a:tcPr marL="7461" marR="7461" marT="7461" marB="0" anchor="ctr">
                    <a:lnL>
                      <a:noFill/>
                    </a:lnL>
                    <a:lnR>
                      <a:noFill/>
                    </a:lnR>
                    <a:lnT>
                      <a:noFill/>
                    </a:lnT>
                    <a:lnB>
                      <a:noFill/>
                    </a:lnB>
                  </a:tcPr>
                </a:tc>
                <a:tc>
                  <a:txBody>
                    <a:bodyPr/>
                    <a:lstStyle/>
                    <a:p>
                      <a:pPr algn="ctr" fontAlgn="ctr"/>
                      <a:r>
                        <a:rPr lang="en-US" altLang="ja-JP" sz="1400" b="0" i="0" u="none" strike="noStrike">
                          <a:solidFill>
                            <a:srgbClr val="000000"/>
                          </a:solidFill>
                          <a:effectLst/>
                          <a:latin typeface="ＭＳ Ｐゴシック"/>
                        </a:rPr>
                        <a:t>(4,009)</a:t>
                      </a:r>
                    </a:p>
                  </a:txBody>
                  <a:tcPr marL="7461" marR="7461" marT="7461" marB="0" anchor="ctr">
                    <a:lnL>
                      <a:noFill/>
                    </a:lnL>
                    <a:lnR>
                      <a:noFill/>
                    </a:lnR>
                    <a:lnT>
                      <a:noFill/>
                    </a:lnT>
                    <a:lnB>
                      <a:noFill/>
                    </a:lnB>
                  </a:tcPr>
                </a:tc>
                <a:tc>
                  <a:txBody>
                    <a:bodyPr/>
                    <a:lstStyle/>
                    <a:p>
                      <a:pPr algn="ctr" fontAlgn="ctr"/>
                      <a:r>
                        <a:rPr lang="en-US" altLang="ja-JP" sz="1400" b="0" i="0" u="none" strike="noStrike">
                          <a:solidFill>
                            <a:srgbClr val="000000"/>
                          </a:solidFill>
                          <a:effectLst/>
                          <a:latin typeface="ＭＳ Ｐゴシック"/>
                        </a:rPr>
                        <a:t>(4,054)</a:t>
                      </a:r>
                    </a:p>
                  </a:txBody>
                  <a:tcPr marL="7461" marR="7461" marT="7461" marB="0" anchor="ctr">
                    <a:lnL>
                      <a:noFill/>
                    </a:lnL>
                    <a:lnR>
                      <a:noFill/>
                    </a:lnR>
                    <a:lnT>
                      <a:noFill/>
                    </a:lnT>
                    <a:lnB>
                      <a:noFill/>
                    </a:lnB>
                  </a:tcPr>
                </a:tc>
                <a:tc>
                  <a:txBody>
                    <a:bodyPr/>
                    <a:lstStyle/>
                    <a:p>
                      <a:pPr algn="ctr" fontAlgn="ctr"/>
                      <a:r>
                        <a:rPr lang="en-US" altLang="ja-JP" sz="1400" b="0" i="0" u="none" strike="noStrike">
                          <a:solidFill>
                            <a:srgbClr val="000000"/>
                          </a:solidFill>
                          <a:effectLst/>
                          <a:latin typeface="ＭＳ Ｐゴシック"/>
                        </a:rPr>
                        <a:t>(4,109)</a:t>
                      </a:r>
                    </a:p>
                  </a:txBody>
                  <a:tcPr marL="7461" marR="7461" marT="7461" marB="0" anchor="ctr">
                    <a:lnL>
                      <a:noFill/>
                    </a:lnL>
                    <a:lnR>
                      <a:noFill/>
                    </a:lnR>
                    <a:lnT>
                      <a:noFill/>
                    </a:lnT>
                    <a:lnB>
                      <a:noFill/>
                    </a:lnB>
                  </a:tcPr>
                </a:tc>
                <a:tc>
                  <a:txBody>
                    <a:bodyPr/>
                    <a:lstStyle/>
                    <a:p>
                      <a:pPr algn="ctr" fontAlgn="ctr"/>
                      <a:r>
                        <a:rPr lang="en-US" altLang="ja-JP" sz="1400" b="0" i="0" u="none" strike="noStrike">
                          <a:solidFill>
                            <a:srgbClr val="000000"/>
                          </a:solidFill>
                          <a:effectLst/>
                          <a:latin typeface="ＭＳ Ｐゴシック"/>
                        </a:rPr>
                        <a:t>(4,151)</a:t>
                      </a:r>
                    </a:p>
                  </a:txBody>
                  <a:tcPr marL="7461" marR="7461" marT="7461" marB="0" anchor="ctr">
                    <a:lnL>
                      <a:noFill/>
                    </a:lnL>
                    <a:lnR>
                      <a:noFill/>
                    </a:lnR>
                    <a:lnT>
                      <a:noFill/>
                    </a:lnT>
                    <a:lnB>
                      <a:noFill/>
                    </a:lnB>
                  </a:tcPr>
                </a:tc>
              </a:tr>
              <a:tr h="238403">
                <a:tc rowSpan="2">
                  <a:txBody>
                    <a:bodyPr/>
                    <a:lstStyle/>
                    <a:p>
                      <a:pPr algn="ctr" fontAlgn="ctr"/>
                      <a:r>
                        <a:rPr lang="en-US" altLang="ja-JP" sz="1400" b="0" i="0" u="none" strike="noStrike">
                          <a:solidFill>
                            <a:srgbClr val="000000"/>
                          </a:solidFill>
                          <a:effectLst/>
                          <a:latin typeface="ＭＳ Ｐゴシック"/>
                        </a:rPr>
                        <a:t>5</a:t>
                      </a:r>
                    </a:p>
                  </a:txBody>
                  <a:tcPr marL="7461" marR="7461" marT="7461"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ja-JP" altLang="en-US" sz="1400" b="0" i="0" u="none" strike="noStrike">
                          <a:solidFill>
                            <a:srgbClr val="000000"/>
                          </a:solidFill>
                          <a:effectLst/>
                          <a:latin typeface="ＭＳ Ｐゴシック"/>
                        </a:rPr>
                        <a:t>宮崎</a:t>
                      </a:r>
                    </a:p>
                  </a:txBody>
                  <a:tcPr marL="7461" marR="7461" marT="7461"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ja-JP" altLang="en-US" sz="1400" b="0" i="0" u="none" strike="noStrike">
                          <a:solidFill>
                            <a:srgbClr val="000000"/>
                          </a:solidFill>
                          <a:effectLst/>
                          <a:latin typeface="ＭＳ Ｐゴシック"/>
                        </a:rPr>
                        <a:t>宮崎</a:t>
                      </a:r>
                    </a:p>
                  </a:txBody>
                  <a:tcPr marL="7461" marR="7461" marT="7461" marB="0" anchor="ctr">
                    <a:lnL>
                      <a:noFill/>
                    </a:lnL>
                    <a:lnR>
                      <a:noFill/>
                    </a:lnR>
                    <a:lnT>
                      <a:noFill/>
                    </a:lnT>
                    <a:lnB>
                      <a:noFill/>
                    </a:lnB>
                  </a:tcPr>
                </a:tc>
                <a:tc>
                  <a:txBody>
                    <a:bodyPr/>
                    <a:lstStyle/>
                    <a:p>
                      <a:pPr algn="ctr" fontAlgn="ctr"/>
                      <a:r>
                        <a:rPr lang="ja-JP" altLang="en-US" sz="1400" b="0" i="0" u="none" strike="noStrike">
                          <a:solidFill>
                            <a:srgbClr val="000000"/>
                          </a:solidFill>
                          <a:effectLst/>
                          <a:latin typeface="ＭＳ Ｐゴシック"/>
                        </a:rPr>
                        <a:t>熊本</a:t>
                      </a:r>
                    </a:p>
                  </a:txBody>
                  <a:tcPr marL="7461" marR="7461" marT="7461" marB="0" anchor="ctr">
                    <a:lnL>
                      <a:noFill/>
                    </a:lnL>
                    <a:lnR>
                      <a:noFill/>
                    </a:lnR>
                    <a:lnT>
                      <a:noFill/>
                    </a:lnT>
                    <a:lnB>
                      <a:noFill/>
                    </a:lnB>
                  </a:tcPr>
                </a:tc>
                <a:tc>
                  <a:txBody>
                    <a:bodyPr/>
                    <a:lstStyle/>
                    <a:p>
                      <a:pPr algn="ctr" fontAlgn="ctr"/>
                      <a:r>
                        <a:rPr lang="ja-JP" altLang="en-US" sz="1400" b="0" i="0" u="none" strike="noStrike">
                          <a:solidFill>
                            <a:srgbClr val="000000"/>
                          </a:solidFill>
                          <a:effectLst/>
                          <a:latin typeface="ＭＳ Ｐゴシック"/>
                        </a:rPr>
                        <a:t>熊本</a:t>
                      </a:r>
                    </a:p>
                  </a:txBody>
                  <a:tcPr marL="7461" marR="7461" marT="7461" marB="0" anchor="ctr">
                    <a:lnL>
                      <a:noFill/>
                    </a:lnL>
                    <a:lnR>
                      <a:noFill/>
                    </a:lnR>
                    <a:lnT>
                      <a:noFill/>
                    </a:lnT>
                    <a:lnB>
                      <a:noFill/>
                    </a:lnB>
                  </a:tcPr>
                </a:tc>
                <a:tc>
                  <a:txBody>
                    <a:bodyPr/>
                    <a:lstStyle/>
                    <a:p>
                      <a:pPr algn="ctr" fontAlgn="ctr"/>
                      <a:r>
                        <a:rPr lang="ja-JP" altLang="en-US" sz="1400" b="0" i="0" u="none" strike="noStrike">
                          <a:solidFill>
                            <a:srgbClr val="000000"/>
                          </a:solidFill>
                          <a:effectLst/>
                          <a:latin typeface="ＭＳ Ｐゴシック"/>
                        </a:rPr>
                        <a:t>熊本</a:t>
                      </a:r>
                    </a:p>
                  </a:txBody>
                  <a:tcPr marL="7461" marR="7461" marT="7461" marB="0" anchor="ctr">
                    <a:lnL>
                      <a:noFill/>
                    </a:lnL>
                    <a:lnR>
                      <a:noFill/>
                    </a:lnR>
                    <a:lnT>
                      <a:noFill/>
                    </a:lnT>
                    <a:lnB>
                      <a:noFill/>
                    </a:lnB>
                  </a:tcPr>
                </a:tc>
                <a:tc>
                  <a:txBody>
                    <a:bodyPr/>
                    <a:lstStyle/>
                    <a:p>
                      <a:pPr algn="ctr" fontAlgn="ctr"/>
                      <a:r>
                        <a:rPr lang="ja-JP" altLang="en-US" sz="1400" b="0" i="0" u="none" strike="noStrike">
                          <a:solidFill>
                            <a:srgbClr val="000000"/>
                          </a:solidFill>
                          <a:effectLst/>
                          <a:latin typeface="ＭＳ Ｐゴシック"/>
                        </a:rPr>
                        <a:t>熊本</a:t>
                      </a:r>
                    </a:p>
                  </a:txBody>
                  <a:tcPr marL="7461" marR="7461" marT="7461" marB="0" anchor="ctr">
                    <a:lnL>
                      <a:noFill/>
                    </a:lnL>
                    <a:lnR>
                      <a:noFill/>
                    </a:lnR>
                    <a:lnT>
                      <a:noFill/>
                    </a:lnT>
                    <a:lnB>
                      <a:noFill/>
                    </a:lnB>
                  </a:tcPr>
                </a:tc>
                <a:tc>
                  <a:txBody>
                    <a:bodyPr/>
                    <a:lstStyle/>
                    <a:p>
                      <a:pPr algn="ctr" fontAlgn="ctr"/>
                      <a:r>
                        <a:rPr lang="ja-JP" altLang="en-US" sz="1400" b="0" i="0" u="none" strike="noStrike">
                          <a:solidFill>
                            <a:srgbClr val="000000"/>
                          </a:solidFill>
                          <a:effectLst/>
                          <a:latin typeface="ＭＳ Ｐゴシック"/>
                        </a:rPr>
                        <a:t>宮崎</a:t>
                      </a:r>
                    </a:p>
                  </a:txBody>
                  <a:tcPr marL="7461" marR="7461" marT="7461" marB="0" anchor="ctr">
                    <a:lnL>
                      <a:noFill/>
                    </a:lnL>
                    <a:lnR>
                      <a:noFill/>
                    </a:lnR>
                    <a:lnT>
                      <a:noFill/>
                    </a:lnT>
                    <a:lnB>
                      <a:noFill/>
                    </a:lnB>
                  </a:tcPr>
                </a:tc>
              </a:tr>
              <a:tr h="238403">
                <a:tc vMerge="1">
                  <a:txBody>
                    <a:bodyPr/>
                    <a:lstStyle/>
                    <a:p>
                      <a:endParaRPr kumimoji="1" lang="ja-JP" altLang="en-US"/>
                    </a:p>
                  </a:txBody>
                  <a:tcPr/>
                </a:tc>
                <a:tc>
                  <a:txBody>
                    <a:bodyPr/>
                    <a:lstStyle/>
                    <a:p>
                      <a:pPr algn="ctr" fontAlgn="ctr"/>
                      <a:r>
                        <a:rPr lang="en-US" altLang="ja-JP" sz="1400" b="0" i="0" u="none" strike="noStrike">
                          <a:solidFill>
                            <a:srgbClr val="000000"/>
                          </a:solidFill>
                          <a:effectLst/>
                          <a:latin typeface="ＭＳ Ｐゴシック"/>
                        </a:rPr>
                        <a:t>(3,246)</a:t>
                      </a:r>
                    </a:p>
                  </a:txBody>
                  <a:tcPr marL="7461" marR="7461" marT="7461"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US" altLang="ja-JP" sz="1400" b="0" i="0" u="none" strike="noStrike">
                          <a:solidFill>
                            <a:srgbClr val="000000"/>
                          </a:solidFill>
                          <a:effectLst/>
                          <a:latin typeface="ＭＳ Ｐゴシック"/>
                        </a:rPr>
                        <a:t>(3,073)</a:t>
                      </a:r>
                    </a:p>
                  </a:txBody>
                  <a:tcPr marL="7461" marR="7461" marT="7461"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US" altLang="ja-JP" sz="1400" b="0" i="0" u="none" strike="noStrike">
                          <a:solidFill>
                            <a:srgbClr val="000000"/>
                          </a:solidFill>
                          <a:effectLst/>
                          <a:latin typeface="ＭＳ Ｐゴシック"/>
                        </a:rPr>
                        <a:t>(3,071)</a:t>
                      </a:r>
                    </a:p>
                  </a:txBody>
                  <a:tcPr marL="7461" marR="7461" marT="7461"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US" altLang="ja-JP" sz="1400" b="0" i="0" u="none" strike="noStrike">
                          <a:solidFill>
                            <a:srgbClr val="000000"/>
                          </a:solidFill>
                          <a:effectLst/>
                          <a:latin typeface="ＭＳ Ｐゴシック"/>
                        </a:rPr>
                        <a:t>(3,113)</a:t>
                      </a:r>
                    </a:p>
                  </a:txBody>
                  <a:tcPr marL="7461" marR="7461" marT="7461"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US" altLang="ja-JP" sz="1400" b="0" i="0" u="none" strike="noStrike">
                          <a:solidFill>
                            <a:srgbClr val="000000"/>
                          </a:solidFill>
                          <a:effectLst/>
                          <a:latin typeface="ＭＳ Ｐゴシック"/>
                        </a:rPr>
                        <a:t>(3,245)</a:t>
                      </a:r>
                    </a:p>
                  </a:txBody>
                  <a:tcPr marL="7461" marR="7461" marT="7461"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US" altLang="ja-JP" sz="1400" b="0" i="0" u="none" strike="noStrike">
                          <a:solidFill>
                            <a:srgbClr val="000000"/>
                          </a:solidFill>
                          <a:effectLst/>
                          <a:latin typeface="ＭＳ Ｐゴシック"/>
                        </a:rPr>
                        <a:t>(3,250)</a:t>
                      </a:r>
                    </a:p>
                  </a:txBody>
                  <a:tcPr marL="7461" marR="7461" marT="7461"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US" altLang="ja-JP" sz="1400" b="0" i="0" u="none" strike="noStrike">
                          <a:solidFill>
                            <a:srgbClr val="000000"/>
                          </a:solidFill>
                          <a:effectLst/>
                          <a:latin typeface="ＭＳ Ｐゴシック"/>
                        </a:rPr>
                        <a:t>(3,326)</a:t>
                      </a:r>
                    </a:p>
                  </a:txBody>
                  <a:tcPr marL="7461" marR="7461" marT="7461" marB="0" anchor="ctr">
                    <a:lnL>
                      <a:noFill/>
                    </a:lnL>
                    <a:lnR>
                      <a:noFill/>
                    </a:lnR>
                    <a:lnT>
                      <a:noFill/>
                    </a:lnT>
                    <a:lnB w="6350" cap="flat" cmpd="sng" algn="ctr">
                      <a:solidFill>
                        <a:srgbClr val="000000"/>
                      </a:solidFill>
                      <a:prstDash val="solid"/>
                      <a:round/>
                      <a:headEnd type="none" w="med" len="med"/>
                      <a:tailEnd type="none" w="med" len="med"/>
                    </a:lnB>
                  </a:tcPr>
                </a:tc>
              </a:tr>
              <a:tr h="238403">
                <a:tc>
                  <a:txBody>
                    <a:bodyPr/>
                    <a:lstStyle/>
                    <a:p>
                      <a:pPr algn="l" fontAlgn="b"/>
                      <a:endParaRPr lang="ja-JP" altLang="en-US" sz="1400" b="0" i="0" u="none" strike="noStrike" dirty="0">
                        <a:solidFill>
                          <a:srgbClr val="000000"/>
                        </a:solidFill>
                        <a:effectLst/>
                        <a:latin typeface="ＭＳ Ｐゴシック"/>
                      </a:endParaRPr>
                    </a:p>
                  </a:txBody>
                  <a:tcPr marL="7461" marR="7461" marT="7461"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ja-JP" altLang="en-US" sz="1400" b="0" i="0" u="none" strike="noStrike">
                        <a:solidFill>
                          <a:srgbClr val="000000"/>
                        </a:solidFill>
                        <a:effectLst/>
                        <a:latin typeface="ＭＳ Ｐゴシック"/>
                      </a:endParaRPr>
                    </a:p>
                  </a:txBody>
                  <a:tcPr marL="7461" marR="7461" marT="7461"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ja-JP" altLang="en-US" sz="1400" b="0" i="0" u="none" strike="noStrike">
                        <a:solidFill>
                          <a:srgbClr val="000000"/>
                        </a:solidFill>
                        <a:effectLst/>
                        <a:latin typeface="ＭＳ Ｐゴシック"/>
                      </a:endParaRPr>
                    </a:p>
                  </a:txBody>
                  <a:tcPr marL="7461" marR="7461" marT="7461" marB="0" anchor="b">
                    <a:lnL>
                      <a:noFill/>
                    </a:lnL>
                    <a:lnR>
                      <a:noFill/>
                    </a:lnR>
                    <a:lnT w="6350" cap="flat" cmpd="sng" algn="ctr">
                      <a:solidFill>
                        <a:srgbClr val="000000"/>
                      </a:solidFill>
                      <a:prstDash val="solid"/>
                      <a:round/>
                      <a:headEnd type="none" w="med" len="med"/>
                      <a:tailEnd type="none" w="med" len="med"/>
                    </a:lnT>
                    <a:lnB>
                      <a:noFill/>
                    </a:lnB>
                  </a:tcPr>
                </a:tc>
                <a:tc gridSpan="5">
                  <a:txBody>
                    <a:bodyPr/>
                    <a:lstStyle/>
                    <a:p>
                      <a:pPr algn="ctr" fontAlgn="b"/>
                      <a:r>
                        <a:rPr lang="ja-JP" altLang="en-US" sz="1050" b="0" i="0" u="none" strike="noStrike" dirty="0">
                          <a:solidFill>
                            <a:srgbClr val="000000"/>
                          </a:solidFill>
                          <a:effectLst/>
                          <a:latin typeface="ＭＳ Ｐゴシック"/>
                        </a:rPr>
                        <a:t>農林</a:t>
                      </a:r>
                      <a:r>
                        <a:rPr lang="ja-JP" altLang="en-US" sz="1050" b="0" i="0" u="none" strike="noStrike" dirty="0" smtClean="0">
                          <a:solidFill>
                            <a:srgbClr val="000000"/>
                          </a:solidFill>
                          <a:effectLst/>
                          <a:latin typeface="ＭＳ Ｐゴシック"/>
                        </a:rPr>
                        <a:t>水産省統計部</a:t>
                      </a:r>
                      <a:r>
                        <a:rPr lang="en-US" altLang="ja-JP" sz="1050" b="0" i="0" u="none" strike="noStrike" dirty="0" smtClean="0">
                          <a:solidFill>
                            <a:srgbClr val="000000"/>
                          </a:solidFill>
                          <a:effectLst/>
                          <a:latin typeface="ＭＳ Ｐゴシック"/>
                        </a:rPr>
                        <a:t>『</a:t>
                      </a:r>
                      <a:r>
                        <a:rPr lang="ja-JP" altLang="en-US" sz="1050" b="0" i="0" u="none" strike="noStrike" dirty="0">
                          <a:solidFill>
                            <a:srgbClr val="000000"/>
                          </a:solidFill>
                          <a:effectLst/>
                          <a:latin typeface="ＭＳ Ｐゴシック"/>
                        </a:rPr>
                        <a:t>生産農業所得統計</a:t>
                      </a:r>
                      <a:r>
                        <a:rPr lang="en-US" altLang="ja-JP" sz="1050" b="0" i="0" u="none" strike="noStrike" dirty="0">
                          <a:solidFill>
                            <a:srgbClr val="000000"/>
                          </a:solidFill>
                          <a:effectLst/>
                          <a:latin typeface="ＭＳ Ｐゴシック"/>
                        </a:rPr>
                        <a:t>』</a:t>
                      </a:r>
                      <a:r>
                        <a:rPr lang="ja-JP" altLang="en-US" sz="1050" b="0" i="0" u="none" strike="noStrike" dirty="0">
                          <a:solidFill>
                            <a:srgbClr val="000000"/>
                          </a:solidFill>
                          <a:effectLst/>
                          <a:latin typeface="ＭＳ Ｐゴシック"/>
                        </a:rPr>
                        <a:t>より作成</a:t>
                      </a:r>
                    </a:p>
                  </a:txBody>
                  <a:tcPr marL="7461" marR="7461" marT="7461" marB="0"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pPr algn="ctr" fontAlgn="b"/>
                      <a:endParaRPr lang="ja-JP" altLang="en-US" sz="1050" b="0" i="0" u="none" strike="noStrike" dirty="0">
                        <a:solidFill>
                          <a:srgbClr val="000000"/>
                        </a:solidFill>
                        <a:effectLst/>
                        <a:latin typeface="ＭＳ Ｐゴシック"/>
                      </a:endParaRPr>
                    </a:p>
                  </a:txBody>
                  <a:tcPr marL="7461" marR="7461" marT="7461" marB="0"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bl>
          </a:graphicData>
        </a:graphic>
      </p:graphicFrame>
      <p:grpSp>
        <p:nvGrpSpPr>
          <p:cNvPr id="26" name="図形グループ 25"/>
          <p:cNvGrpSpPr/>
          <p:nvPr/>
        </p:nvGrpSpPr>
        <p:grpSpPr>
          <a:xfrm>
            <a:off x="152674" y="5398612"/>
            <a:ext cx="8811814" cy="1435311"/>
            <a:chOff x="152674" y="5350301"/>
            <a:chExt cx="8811814" cy="1435311"/>
          </a:xfrm>
        </p:grpSpPr>
        <p:pic>
          <p:nvPicPr>
            <p:cNvPr id="27" name="図 26"/>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backgroundRemoval t="1881" b="98433" l="10000" r="90000"/>
                      </a14:imgEffect>
                    </a14:imgLayer>
                  </a14:imgProps>
                </a:ext>
              </a:extLst>
            </a:blip>
            <a:stretch>
              <a:fillRect/>
            </a:stretch>
          </p:blipFill>
          <p:spPr>
            <a:xfrm>
              <a:off x="152674" y="5350301"/>
              <a:ext cx="674910" cy="1435311"/>
            </a:xfrm>
            <a:prstGeom prst="rect">
              <a:avLst/>
            </a:prstGeom>
          </p:spPr>
        </p:pic>
        <p:sp>
          <p:nvSpPr>
            <p:cNvPr id="28" name="四角形吹き出し 27"/>
            <p:cNvSpPr/>
            <p:nvPr/>
          </p:nvSpPr>
          <p:spPr>
            <a:xfrm>
              <a:off x="1043607" y="5612937"/>
              <a:ext cx="7920881" cy="1137600"/>
            </a:xfrm>
            <a:prstGeom prst="wedgeRectCallout">
              <a:avLst>
                <a:gd name="adj1" fmla="val -54067"/>
                <a:gd name="adj2" fmla="val -49421"/>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ltLang="ja-JP" sz="3600" dirty="0" smtClean="0">
                  <a:solidFill>
                    <a:srgbClr val="FF0000"/>
                  </a:solidFill>
                </a:rPr>
                <a:t>7</a:t>
              </a:r>
              <a:r>
                <a:rPr lang="ja-JP" altLang="en-US" sz="3600" dirty="0" smtClean="0">
                  <a:solidFill>
                    <a:srgbClr val="FF0000"/>
                  </a:solidFill>
                </a:rPr>
                <a:t>年連続全国</a:t>
              </a:r>
              <a:r>
                <a:rPr lang="en-US" altLang="ja-JP" sz="3600" dirty="0" smtClean="0">
                  <a:solidFill>
                    <a:srgbClr val="FF0000"/>
                  </a:solidFill>
                </a:rPr>
                <a:t>2</a:t>
              </a:r>
              <a:r>
                <a:rPr lang="ja-JP" altLang="en-US" sz="3600" dirty="0" smtClean="0">
                  <a:solidFill>
                    <a:srgbClr val="FF0000"/>
                  </a:solidFill>
                </a:rPr>
                <a:t>位</a:t>
              </a:r>
              <a:r>
                <a:rPr lang="ja-JP" altLang="en-US" sz="2800" dirty="0" smtClean="0">
                  <a:solidFill>
                    <a:srgbClr val="000000"/>
                  </a:solidFill>
                </a:rPr>
                <a:t>に輝く実績を持つ！</a:t>
              </a:r>
              <a:endParaRPr lang="en-US" altLang="ja-JP" sz="2800" dirty="0" smtClean="0">
                <a:solidFill>
                  <a:srgbClr val="000000"/>
                </a:solidFill>
              </a:endParaRPr>
            </a:p>
            <a:p>
              <a:pPr algn="ctr"/>
              <a:r>
                <a:rPr lang="ja-JP" altLang="en-US" sz="2800" dirty="0" smtClean="0">
                  <a:solidFill>
                    <a:srgbClr val="000000"/>
                  </a:solidFill>
                </a:rPr>
                <a:t>品目別産出額が上位の物が</a:t>
              </a:r>
              <a:r>
                <a:rPr lang="ja-JP" altLang="en-US" sz="3600" dirty="0" smtClean="0">
                  <a:solidFill>
                    <a:srgbClr val="FF0000"/>
                  </a:solidFill>
                </a:rPr>
                <a:t>合計</a:t>
              </a:r>
              <a:r>
                <a:rPr lang="en-US" altLang="ja-JP" sz="3600" dirty="0" smtClean="0">
                  <a:solidFill>
                    <a:srgbClr val="FF0000"/>
                  </a:solidFill>
                </a:rPr>
                <a:t>30</a:t>
              </a:r>
              <a:r>
                <a:rPr lang="ja-JP" altLang="en-US" sz="3600" dirty="0" smtClean="0">
                  <a:solidFill>
                    <a:srgbClr val="FF0000"/>
                  </a:solidFill>
                </a:rPr>
                <a:t>品</a:t>
              </a:r>
              <a:r>
                <a:rPr lang="ja-JP" altLang="en-US" sz="2800" dirty="0" smtClean="0">
                  <a:solidFill>
                    <a:srgbClr val="000000"/>
                  </a:solidFill>
                </a:rPr>
                <a:t>も！</a:t>
              </a:r>
              <a:endParaRPr lang="en-US" altLang="ja-JP" sz="2800" dirty="0">
                <a:solidFill>
                  <a:srgbClr val="000000"/>
                </a:solidFill>
              </a:endParaRPr>
            </a:p>
          </p:txBody>
        </p:sp>
      </p:grpSp>
      <p:grpSp>
        <p:nvGrpSpPr>
          <p:cNvPr id="29" name="図形グループ 28"/>
          <p:cNvGrpSpPr/>
          <p:nvPr/>
        </p:nvGrpSpPr>
        <p:grpSpPr>
          <a:xfrm>
            <a:off x="5262563" y="2276872"/>
            <a:ext cx="3760304" cy="2996014"/>
            <a:chOff x="932271" y="1762866"/>
            <a:chExt cx="7368045" cy="5793744"/>
          </a:xfrm>
        </p:grpSpPr>
        <p:pic>
          <p:nvPicPr>
            <p:cNvPr id="30" name="図 29"/>
            <p:cNvPicPr>
              <a:picLocks noChangeAspect="1"/>
            </p:cNvPicPr>
            <p:nvPr/>
          </p:nvPicPr>
          <p:blipFill rotWithShape="1">
            <a:blip r:embed="rId4"/>
            <a:srcRect t="-16628" b="32455"/>
            <a:stretch/>
          </p:blipFill>
          <p:spPr>
            <a:xfrm>
              <a:off x="1211063" y="3413859"/>
              <a:ext cx="6845300" cy="3410101"/>
            </a:xfrm>
            <a:prstGeom prst="rect">
              <a:avLst/>
            </a:prstGeom>
          </p:spPr>
        </p:pic>
        <p:grpSp>
          <p:nvGrpSpPr>
            <p:cNvPr id="31" name="図形グループ 30"/>
            <p:cNvGrpSpPr/>
            <p:nvPr/>
          </p:nvGrpSpPr>
          <p:grpSpPr>
            <a:xfrm>
              <a:off x="5771358" y="2632174"/>
              <a:ext cx="2528957" cy="2440609"/>
              <a:chOff x="5771358" y="2975432"/>
              <a:chExt cx="2528957" cy="2440609"/>
            </a:xfrm>
          </p:grpSpPr>
          <p:sp>
            <p:nvSpPr>
              <p:cNvPr id="46" name="角丸四角形 45"/>
              <p:cNvSpPr/>
              <p:nvPr/>
            </p:nvSpPr>
            <p:spPr>
              <a:xfrm>
                <a:off x="5771358" y="2975432"/>
                <a:ext cx="2528957" cy="2440609"/>
              </a:xfrm>
              <a:prstGeom prst="roundRect">
                <a:avLst/>
              </a:prstGeom>
              <a:solidFill>
                <a:srgbClr val="F4A460"/>
              </a:solidFill>
              <a:ln>
                <a:solidFill>
                  <a:srgbClr val="A0522D"/>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1200"/>
              </a:p>
            </p:txBody>
          </p:sp>
          <p:pic>
            <p:nvPicPr>
              <p:cNvPr id="47" name="図 46"/>
              <p:cNvPicPr>
                <a:picLocks noChangeAspect="1"/>
              </p:cNvPicPr>
              <p:nvPr/>
            </p:nvPicPr>
            <p:blipFill>
              <a:blip r:embed="rId5"/>
              <a:stretch>
                <a:fillRect/>
              </a:stretch>
            </p:blipFill>
            <p:spPr>
              <a:xfrm>
                <a:off x="6163176" y="3057339"/>
                <a:ext cx="1817167" cy="933139"/>
              </a:xfrm>
              <a:prstGeom prst="rect">
                <a:avLst/>
              </a:prstGeom>
            </p:spPr>
          </p:pic>
          <p:pic>
            <p:nvPicPr>
              <p:cNvPr id="48" name="図 47"/>
              <p:cNvPicPr>
                <a:picLocks noChangeAspect="1"/>
              </p:cNvPicPr>
              <p:nvPr/>
            </p:nvPicPr>
            <p:blipFill rotWithShape="1">
              <a:blip r:embed="rId6"/>
              <a:srcRect l="15013" r="14927"/>
              <a:stretch/>
            </p:blipFill>
            <p:spPr>
              <a:xfrm>
                <a:off x="7046392" y="3928072"/>
                <a:ext cx="1253923" cy="1049350"/>
              </a:xfrm>
              <a:prstGeom prst="rect">
                <a:avLst/>
              </a:prstGeom>
            </p:spPr>
          </p:pic>
          <p:pic>
            <p:nvPicPr>
              <p:cNvPr id="49" name="図 48"/>
              <p:cNvPicPr>
                <a:picLocks noChangeAspect="1"/>
              </p:cNvPicPr>
              <p:nvPr/>
            </p:nvPicPr>
            <p:blipFill>
              <a:blip r:embed="rId7"/>
              <a:stretch>
                <a:fillRect/>
              </a:stretch>
            </p:blipFill>
            <p:spPr>
              <a:xfrm>
                <a:off x="5864085" y="4078825"/>
                <a:ext cx="1198217" cy="1198217"/>
              </a:xfrm>
              <a:prstGeom prst="rect">
                <a:avLst/>
              </a:prstGeom>
            </p:spPr>
          </p:pic>
        </p:grpSp>
        <p:grpSp>
          <p:nvGrpSpPr>
            <p:cNvPr id="32" name="図形グループ 31"/>
            <p:cNvGrpSpPr/>
            <p:nvPr/>
          </p:nvGrpSpPr>
          <p:grpSpPr>
            <a:xfrm>
              <a:off x="932271" y="2193554"/>
              <a:ext cx="2528957" cy="2440609"/>
              <a:chOff x="1115391" y="2805042"/>
              <a:chExt cx="2528957" cy="2440609"/>
            </a:xfrm>
            <a:solidFill>
              <a:srgbClr val="D9D9D9"/>
            </a:solidFill>
          </p:grpSpPr>
          <p:sp>
            <p:nvSpPr>
              <p:cNvPr id="42" name="角丸四角形 41"/>
              <p:cNvSpPr/>
              <p:nvPr/>
            </p:nvSpPr>
            <p:spPr>
              <a:xfrm>
                <a:off x="1115391" y="2805042"/>
                <a:ext cx="2528957" cy="2440609"/>
              </a:xfrm>
              <a:prstGeom prst="roundRect">
                <a:avLst/>
              </a:prstGeom>
              <a:grpFill/>
              <a:ln>
                <a:solidFill>
                  <a:srgbClr val="7F7F7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1200"/>
              </a:p>
            </p:txBody>
          </p:sp>
          <p:pic>
            <p:nvPicPr>
              <p:cNvPr id="43" name="図 42"/>
              <p:cNvPicPr>
                <a:picLocks noChangeAspect="1"/>
              </p:cNvPicPr>
              <p:nvPr/>
            </p:nvPicPr>
            <p:blipFill rotWithShape="1">
              <a:blip r:embed="rId8"/>
              <a:srcRect l="15358" r="16071"/>
              <a:stretch/>
            </p:blipFill>
            <p:spPr>
              <a:xfrm>
                <a:off x="2351000" y="4207565"/>
                <a:ext cx="1187624" cy="889380"/>
              </a:xfrm>
              <a:prstGeom prst="rect">
                <a:avLst/>
              </a:prstGeom>
              <a:grpFill/>
            </p:spPr>
          </p:pic>
          <p:pic>
            <p:nvPicPr>
              <p:cNvPr id="44" name="図 43"/>
              <p:cNvPicPr>
                <a:picLocks noChangeAspect="1"/>
              </p:cNvPicPr>
              <p:nvPr/>
            </p:nvPicPr>
            <p:blipFill>
              <a:blip r:embed="rId9"/>
              <a:stretch>
                <a:fillRect/>
              </a:stretch>
            </p:blipFill>
            <p:spPr>
              <a:xfrm>
                <a:off x="1543755" y="2907443"/>
                <a:ext cx="1728886" cy="1300122"/>
              </a:xfrm>
              <a:prstGeom prst="rect">
                <a:avLst/>
              </a:prstGeom>
              <a:grpFill/>
            </p:spPr>
          </p:pic>
          <p:pic>
            <p:nvPicPr>
              <p:cNvPr id="45" name="図 44"/>
              <p:cNvPicPr>
                <a:picLocks noChangeAspect="1"/>
              </p:cNvPicPr>
              <p:nvPr/>
            </p:nvPicPr>
            <p:blipFill>
              <a:blip r:embed="rId10"/>
              <a:stretch>
                <a:fillRect/>
              </a:stretch>
            </p:blipFill>
            <p:spPr>
              <a:xfrm>
                <a:off x="1228850" y="3917597"/>
                <a:ext cx="1179348" cy="1179348"/>
              </a:xfrm>
              <a:prstGeom prst="rect">
                <a:avLst/>
              </a:prstGeom>
              <a:grpFill/>
            </p:spPr>
          </p:pic>
        </p:grpSp>
        <p:grpSp>
          <p:nvGrpSpPr>
            <p:cNvPr id="33" name="図形グループ 32"/>
            <p:cNvGrpSpPr/>
            <p:nvPr/>
          </p:nvGrpSpPr>
          <p:grpSpPr>
            <a:xfrm>
              <a:off x="3335128" y="1762866"/>
              <a:ext cx="2528957" cy="2440609"/>
              <a:chOff x="3565422" y="2206486"/>
              <a:chExt cx="2528957" cy="2440609"/>
            </a:xfrm>
          </p:grpSpPr>
          <p:sp>
            <p:nvSpPr>
              <p:cNvPr id="38" name="角丸四角形 37"/>
              <p:cNvSpPr/>
              <p:nvPr/>
            </p:nvSpPr>
            <p:spPr>
              <a:xfrm>
                <a:off x="3565422" y="2206486"/>
                <a:ext cx="2528957" cy="2440609"/>
              </a:xfrm>
              <a:prstGeom prst="roundRect">
                <a:avLst/>
              </a:prstGeom>
              <a:solidFill>
                <a:srgbClr val="FFC125"/>
              </a:solidFill>
              <a:ln>
                <a:solidFill>
                  <a:srgbClr val="8B75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1200"/>
              </a:p>
            </p:txBody>
          </p:sp>
          <p:pic>
            <p:nvPicPr>
              <p:cNvPr id="39" name="図 38"/>
              <p:cNvPicPr>
                <a:picLocks noChangeAspect="1"/>
              </p:cNvPicPr>
              <p:nvPr/>
            </p:nvPicPr>
            <p:blipFill rotWithShape="1">
              <a:blip r:embed="rId11"/>
              <a:srcRect l="16894" r="8289"/>
              <a:stretch/>
            </p:blipFill>
            <p:spPr>
              <a:xfrm flipH="1">
                <a:off x="4836435" y="3425873"/>
                <a:ext cx="1257944" cy="988894"/>
              </a:xfrm>
              <a:prstGeom prst="rect">
                <a:avLst/>
              </a:prstGeom>
            </p:spPr>
          </p:pic>
          <p:pic>
            <p:nvPicPr>
              <p:cNvPr id="40" name="図 39"/>
              <p:cNvPicPr>
                <a:picLocks noChangeAspect="1"/>
              </p:cNvPicPr>
              <p:nvPr/>
            </p:nvPicPr>
            <p:blipFill rotWithShape="1">
              <a:blip r:embed="rId12"/>
              <a:srcRect l="7219" r="7992"/>
              <a:stretch/>
            </p:blipFill>
            <p:spPr>
              <a:xfrm flipH="1">
                <a:off x="4368708" y="2294834"/>
                <a:ext cx="1378552" cy="1219387"/>
              </a:xfrm>
              <a:prstGeom prst="rect">
                <a:avLst/>
              </a:prstGeom>
            </p:spPr>
          </p:pic>
          <p:pic>
            <p:nvPicPr>
              <p:cNvPr id="41" name="図 40"/>
              <p:cNvPicPr>
                <a:picLocks noChangeAspect="1"/>
              </p:cNvPicPr>
              <p:nvPr/>
            </p:nvPicPr>
            <p:blipFill>
              <a:blip r:embed="rId13"/>
              <a:stretch>
                <a:fillRect/>
              </a:stretch>
            </p:blipFill>
            <p:spPr>
              <a:xfrm flipH="1">
                <a:off x="3639660" y="3211494"/>
                <a:ext cx="1203274" cy="1203274"/>
              </a:xfrm>
              <a:prstGeom prst="rect">
                <a:avLst/>
              </a:prstGeom>
            </p:spPr>
          </p:pic>
        </p:grpSp>
        <p:sp>
          <p:nvSpPr>
            <p:cNvPr id="34" name="テキスト ボックス 33"/>
            <p:cNvSpPr txBox="1"/>
            <p:nvPr/>
          </p:nvSpPr>
          <p:spPr>
            <a:xfrm>
              <a:off x="3335127" y="6090983"/>
              <a:ext cx="2436231" cy="773740"/>
            </a:xfrm>
            <a:prstGeom prst="rect">
              <a:avLst/>
            </a:prstGeom>
            <a:noFill/>
          </p:spPr>
          <p:txBody>
            <a:bodyPr wrap="square" rtlCol="0">
              <a:spAutoFit/>
            </a:bodyPr>
            <a:lstStyle/>
            <a:p>
              <a:pPr algn="ctr"/>
              <a:r>
                <a:rPr kumimoji="1" lang="ja-JP" altLang="en-US" sz="2000" dirty="0" smtClean="0"/>
                <a:t>合計</a:t>
              </a:r>
              <a:r>
                <a:rPr kumimoji="1" lang="en-US" altLang="ja-JP" sz="2000" dirty="0" smtClean="0"/>
                <a:t>12</a:t>
              </a:r>
              <a:r>
                <a:rPr lang="ja-JP" altLang="en-US" sz="2000" dirty="0" smtClean="0"/>
                <a:t>品</a:t>
              </a:r>
              <a:endParaRPr kumimoji="1" lang="ja-JP" altLang="en-US" sz="2000" dirty="0"/>
            </a:p>
          </p:txBody>
        </p:sp>
        <p:sp>
          <p:nvSpPr>
            <p:cNvPr id="35" name="テキスト ボックス 34"/>
            <p:cNvSpPr txBox="1"/>
            <p:nvPr/>
          </p:nvSpPr>
          <p:spPr>
            <a:xfrm>
              <a:off x="1360635" y="6090983"/>
              <a:ext cx="1974494" cy="654702"/>
            </a:xfrm>
            <a:prstGeom prst="rect">
              <a:avLst/>
            </a:prstGeom>
            <a:noFill/>
          </p:spPr>
          <p:txBody>
            <a:bodyPr wrap="square" rtlCol="0">
              <a:spAutoFit/>
            </a:bodyPr>
            <a:lstStyle/>
            <a:p>
              <a:pPr algn="ctr"/>
              <a:r>
                <a:rPr kumimoji="1" lang="ja-JP" altLang="en-US" sz="1600" dirty="0" smtClean="0"/>
                <a:t>合計</a:t>
              </a:r>
              <a:r>
                <a:rPr kumimoji="1" lang="en-US" altLang="ja-JP" sz="1600" dirty="0" smtClean="0"/>
                <a:t>9</a:t>
              </a:r>
              <a:r>
                <a:rPr lang="ja-JP" altLang="en-US" sz="1600" dirty="0" smtClean="0"/>
                <a:t>品</a:t>
              </a:r>
              <a:endParaRPr kumimoji="1" lang="ja-JP" altLang="en-US" sz="1600" dirty="0"/>
            </a:p>
          </p:txBody>
        </p:sp>
        <p:sp>
          <p:nvSpPr>
            <p:cNvPr id="36" name="テキスト ボックス 35"/>
            <p:cNvSpPr txBox="1"/>
            <p:nvPr/>
          </p:nvSpPr>
          <p:spPr>
            <a:xfrm>
              <a:off x="5860759" y="6082110"/>
              <a:ext cx="1517564" cy="565012"/>
            </a:xfrm>
            <a:prstGeom prst="rect">
              <a:avLst/>
            </a:prstGeom>
            <a:noFill/>
          </p:spPr>
          <p:txBody>
            <a:bodyPr wrap="square" rtlCol="0">
              <a:spAutoFit/>
            </a:bodyPr>
            <a:lstStyle/>
            <a:p>
              <a:pPr algn="ctr"/>
              <a:r>
                <a:rPr kumimoji="1" lang="ja-JP" altLang="en-US" sz="1200" dirty="0" smtClean="0"/>
                <a:t>合計</a:t>
              </a:r>
              <a:r>
                <a:rPr kumimoji="1" lang="en-US" altLang="ja-JP" sz="1200" dirty="0" smtClean="0"/>
                <a:t>9</a:t>
              </a:r>
              <a:r>
                <a:rPr lang="ja-JP" altLang="en-US" sz="1200" dirty="0" smtClean="0"/>
                <a:t>品</a:t>
              </a:r>
              <a:endParaRPr kumimoji="1" lang="ja-JP" altLang="en-US" sz="1200" dirty="0"/>
            </a:p>
          </p:txBody>
        </p:sp>
        <p:sp>
          <p:nvSpPr>
            <p:cNvPr id="37" name="テキスト ボックス 36"/>
            <p:cNvSpPr txBox="1"/>
            <p:nvPr/>
          </p:nvSpPr>
          <p:spPr>
            <a:xfrm>
              <a:off x="4093150" y="7054378"/>
              <a:ext cx="4207166" cy="502232"/>
            </a:xfrm>
            <a:prstGeom prst="rect">
              <a:avLst/>
            </a:prstGeom>
            <a:noFill/>
          </p:spPr>
          <p:txBody>
            <a:bodyPr wrap="none" rtlCol="0">
              <a:spAutoFit/>
            </a:bodyPr>
            <a:lstStyle/>
            <a:p>
              <a:r>
                <a:rPr lang="ja-JP" altLang="en-US" sz="1000" dirty="0" smtClean="0"/>
                <a:t>参照：平成</a:t>
              </a:r>
              <a:r>
                <a:rPr lang="en-US" altLang="ja-JP" sz="1000" dirty="0" smtClean="0"/>
                <a:t>26</a:t>
              </a:r>
              <a:r>
                <a:rPr lang="ja-JP" altLang="en-US" sz="1000" dirty="0" smtClean="0"/>
                <a:t>年品目別農業産出額</a:t>
              </a:r>
              <a:endParaRPr lang="en-US" altLang="ja-JP" sz="1000" dirty="0" smtClean="0"/>
            </a:p>
          </p:txBody>
        </p:sp>
      </p:grpSp>
      <p:grpSp>
        <p:nvGrpSpPr>
          <p:cNvPr id="50" name="図形グループ 49"/>
          <p:cNvGrpSpPr/>
          <p:nvPr/>
        </p:nvGrpSpPr>
        <p:grpSpPr>
          <a:xfrm>
            <a:off x="3135619" y="97531"/>
            <a:ext cx="6008381" cy="955205"/>
            <a:chOff x="671896" y="1988840"/>
            <a:chExt cx="6333378" cy="1074940"/>
          </a:xfrm>
        </p:grpSpPr>
        <p:pic>
          <p:nvPicPr>
            <p:cNvPr id="51" name="図 50"/>
            <p:cNvPicPr>
              <a:picLocks noChangeAspect="1"/>
            </p:cNvPicPr>
            <p:nvPr/>
          </p:nvPicPr>
          <p:blipFill>
            <a:blip r:embed="rId14"/>
            <a:stretch>
              <a:fillRect/>
            </a:stretch>
          </p:blipFill>
          <p:spPr>
            <a:xfrm>
              <a:off x="2809466" y="1988840"/>
              <a:ext cx="1048952" cy="1074940"/>
            </a:xfrm>
            <a:prstGeom prst="rect">
              <a:avLst/>
            </a:prstGeom>
            <a:effectLst/>
          </p:spPr>
        </p:pic>
        <p:pic>
          <p:nvPicPr>
            <p:cNvPr id="52" name="図 51"/>
            <p:cNvPicPr>
              <a:picLocks noChangeAspect="1"/>
            </p:cNvPicPr>
            <p:nvPr/>
          </p:nvPicPr>
          <p:blipFill>
            <a:blip r:embed="rId14">
              <a:lum bright="70000" contrast="-70000"/>
            </a:blip>
            <a:stretch>
              <a:fillRect/>
            </a:stretch>
          </p:blipFill>
          <p:spPr>
            <a:xfrm>
              <a:off x="3858418" y="1988840"/>
              <a:ext cx="1048952" cy="1074940"/>
            </a:xfrm>
            <a:prstGeom prst="rect">
              <a:avLst/>
            </a:prstGeom>
            <a:effectLst/>
          </p:spPr>
        </p:pic>
        <p:pic>
          <p:nvPicPr>
            <p:cNvPr id="53" name="図 52"/>
            <p:cNvPicPr>
              <a:picLocks noChangeAspect="1"/>
            </p:cNvPicPr>
            <p:nvPr/>
          </p:nvPicPr>
          <p:blipFill>
            <a:blip r:embed="rId14">
              <a:lum bright="70000" contrast="-70000"/>
            </a:blip>
            <a:stretch>
              <a:fillRect/>
            </a:stretch>
          </p:blipFill>
          <p:spPr>
            <a:xfrm>
              <a:off x="4907370" y="1988840"/>
              <a:ext cx="1048952" cy="1074940"/>
            </a:xfrm>
            <a:prstGeom prst="rect">
              <a:avLst/>
            </a:prstGeom>
            <a:effectLst/>
          </p:spPr>
        </p:pic>
        <p:pic>
          <p:nvPicPr>
            <p:cNvPr id="54" name="図 53"/>
            <p:cNvPicPr>
              <a:picLocks noChangeAspect="1"/>
            </p:cNvPicPr>
            <p:nvPr/>
          </p:nvPicPr>
          <p:blipFill>
            <a:blip r:embed="rId14">
              <a:lum bright="70000" contrast="-70000"/>
            </a:blip>
            <a:stretch>
              <a:fillRect/>
            </a:stretch>
          </p:blipFill>
          <p:spPr>
            <a:xfrm>
              <a:off x="711562" y="1988840"/>
              <a:ext cx="1048952" cy="1074940"/>
            </a:xfrm>
            <a:prstGeom prst="rect">
              <a:avLst/>
            </a:prstGeom>
            <a:effectLst/>
          </p:spPr>
        </p:pic>
        <p:sp>
          <p:nvSpPr>
            <p:cNvPr id="55" name="テキスト ボックス 54"/>
            <p:cNvSpPr txBox="1"/>
            <p:nvPr/>
          </p:nvSpPr>
          <p:spPr>
            <a:xfrm>
              <a:off x="671896" y="2315961"/>
              <a:ext cx="1132147" cy="307777"/>
            </a:xfrm>
            <a:prstGeom prst="rect">
              <a:avLst/>
            </a:prstGeom>
            <a:noFill/>
          </p:spPr>
          <p:txBody>
            <a:bodyPr wrap="square" rtlCol="0">
              <a:spAutoFit/>
            </a:bodyPr>
            <a:lstStyle/>
            <a:p>
              <a:pPr algn="ctr"/>
              <a:r>
                <a:rPr lang="ja-JP" altLang="en-US" sz="1400" b="1" dirty="0" smtClean="0"/>
                <a:t>背景</a:t>
              </a:r>
              <a:endParaRPr kumimoji="1" lang="en-US" altLang="ja-JP" sz="1400" b="1" kern="1200" dirty="0" smtClean="0"/>
            </a:p>
          </p:txBody>
        </p:sp>
        <p:sp>
          <p:nvSpPr>
            <p:cNvPr id="56" name="テキスト ボックス 55"/>
            <p:cNvSpPr txBox="1"/>
            <p:nvPr/>
          </p:nvSpPr>
          <p:spPr>
            <a:xfrm>
              <a:off x="2705612" y="2315961"/>
              <a:ext cx="1204689" cy="307777"/>
            </a:xfrm>
            <a:prstGeom prst="rect">
              <a:avLst/>
            </a:prstGeom>
            <a:noFill/>
          </p:spPr>
          <p:txBody>
            <a:bodyPr wrap="square" rtlCol="0">
              <a:spAutoFit/>
            </a:bodyPr>
            <a:lstStyle/>
            <a:p>
              <a:pPr algn="ctr"/>
              <a:endParaRPr kumimoji="1" lang="en-US" altLang="ja-JP" sz="1400" b="1" kern="1200" dirty="0" smtClean="0"/>
            </a:p>
          </p:txBody>
        </p:sp>
        <p:sp>
          <p:nvSpPr>
            <p:cNvPr id="57" name="テキスト ボックス 56"/>
            <p:cNvSpPr txBox="1"/>
            <p:nvPr/>
          </p:nvSpPr>
          <p:spPr>
            <a:xfrm>
              <a:off x="4907370" y="2324095"/>
              <a:ext cx="1132147" cy="307777"/>
            </a:xfrm>
            <a:prstGeom prst="rect">
              <a:avLst/>
            </a:prstGeom>
            <a:noFill/>
          </p:spPr>
          <p:txBody>
            <a:bodyPr wrap="square" rtlCol="0">
              <a:spAutoFit/>
            </a:bodyPr>
            <a:lstStyle/>
            <a:p>
              <a:r>
                <a:rPr kumimoji="1" lang="ja-JP" altLang="en-US" sz="1400" b="1" kern="1200" dirty="0" smtClean="0"/>
                <a:t>今後の方針</a:t>
              </a:r>
              <a:endParaRPr kumimoji="1" lang="en-US" altLang="ja-JP" sz="1400" b="1" kern="1200" dirty="0" smtClean="0"/>
            </a:p>
          </p:txBody>
        </p:sp>
        <p:sp>
          <p:nvSpPr>
            <p:cNvPr id="58" name="テキスト ボックス 57"/>
            <p:cNvSpPr txBox="1"/>
            <p:nvPr/>
          </p:nvSpPr>
          <p:spPr>
            <a:xfrm>
              <a:off x="3991128" y="2315961"/>
              <a:ext cx="880734" cy="346357"/>
            </a:xfrm>
            <a:prstGeom prst="rect">
              <a:avLst/>
            </a:prstGeom>
            <a:noFill/>
          </p:spPr>
          <p:txBody>
            <a:bodyPr wrap="square" rtlCol="0">
              <a:spAutoFit/>
            </a:bodyPr>
            <a:lstStyle/>
            <a:p>
              <a:r>
                <a:rPr lang="ja-JP" altLang="en-US" sz="1400" b="1" dirty="0" smtClean="0"/>
                <a:t>将来像</a:t>
              </a:r>
              <a:endParaRPr kumimoji="1" lang="en-US" altLang="ja-JP" sz="1400" b="1" kern="1200" dirty="0" smtClean="0"/>
            </a:p>
          </p:txBody>
        </p:sp>
        <p:pic>
          <p:nvPicPr>
            <p:cNvPr id="59" name="図 58"/>
            <p:cNvPicPr>
              <a:picLocks noChangeAspect="1"/>
            </p:cNvPicPr>
            <p:nvPr/>
          </p:nvPicPr>
          <p:blipFill>
            <a:blip r:embed="rId14">
              <a:lum bright="70000" contrast="-70000"/>
            </a:blip>
            <a:stretch>
              <a:fillRect/>
            </a:stretch>
          </p:blipFill>
          <p:spPr>
            <a:xfrm>
              <a:off x="1760514" y="1988840"/>
              <a:ext cx="1048952" cy="1074940"/>
            </a:xfrm>
            <a:prstGeom prst="rect">
              <a:avLst/>
            </a:prstGeom>
            <a:effectLst/>
          </p:spPr>
        </p:pic>
        <p:sp>
          <p:nvSpPr>
            <p:cNvPr id="60" name="テキスト ボックス 59"/>
            <p:cNvSpPr txBox="1"/>
            <p:nvPr/>
          </p:nvSpPr>
          <p:spPr>
            <a:xfrm>
              <a:off x="1738717" y="2324095"/>
              <a:ext cx="1132147" cy="307777"/>
            </a:xfrm>
            <a:prstGeom prst="rect">
              <a:avLst/>
            </a:prstGeom>
            <a:noFill/>
          </p:spPr>
          <p:txBody>
            <a:bodyPr wrap="square" rtlCol="0">
              <a:spAutoFit/>
            </a:bodyPr>
            <a:lstStyle/>
            <a:p>
              <a:pPr algn="ctr"/>
              <a:r>
                <a:rPr lang="ja-JP" altLang="en-US" sz="1400" b="1" dirty="0" smtClean="0"/>
                <a:t>目標都市像</a:t>
              </a:r>
              <a:endParaRPr kumimoji="1" lang="en-US" altLang="ja-JP" sz="1400" b="1" kern="1200" dirty="0" smtClean="0"/>
            </a:p>
          </p:txBody>
        </p:sp>
        <p:sp>
          <p:nvSpPr>
            <p:cNvPr id="61" name="正方形/長方形 60"/>
            <p:cNvSpPr/>
            <p:nvPr/>
          </p:nvSpPr>
          <p:spPr>
            <a:xfrm>
              <a:off x="2731418" y="2315961"/>
              <a:ext cx="1181446" cy="346357"/>
            </a:xfrm>
            <a:prstGeom prst="rect">
              <a:avLst/>
            </a:prstGeom>
          </p:spPr>
          <p:txBody>
            <a:bodyPr wrap="none">
              <a:spAutoFit/>
            </a:bodyPr>
            <a:lstStyle/>
            <a:p>
              <a:pPr algn="ctr"/>
              <a:r>
                <a:rPr lang="ja-JP" altLang="en-US" sz="1400" b="1" dirty="0" smtClean="0"/>
                <a:t>デートプラン</a:t>
              </a:r>
              <a:endParaRPr lang="ja-JP" altLang="en-US" sz="1400" b="1" dirty="0"/>
            </a:p>
          </p:txBody>
        </p:sp>
        <p:pic>
          <p:nvPicPr>
            <p:cNvPr id="62" name="図 61"/>
            <p:cNvPicPr>
              <a:picLocks noChangeAspect="1"/>
            </p:cNvPicPr>
            <p:nvPr/>
          </p:nvPicPr>
          <p:blipFill>
            <a:blip r:embed="rId14">
              <a:lum bright="70000" contrast="-70000"/>
            </a:blip>
            <a:stretch>
              <a:fillRect/>
            </a:stretch>
          </p:blipFill>
          <p:spPr>
            <a:xfrm>
              <a:off x="5956322" y="1988840"/>
              <a:ext cx="1048952" cy="1074940"/>
            </a:xfrm>
            <a:prstGeom prst="rect">
              <a:avLst/>
            </a:prstGeom>
            <a:effectLst/>
          </p:spPr>
        </p:pic>
        <p:sp>
          <p:nvSpPr>
            <p:cNvPr id="63" name="テキスト ボックス 62"/>
            <p:cNvSpPr txBox="1"/>
            <p:nvPr/>
          </p:nvSpPr>
          <p:spPr>
            <a:xfrm>
              <a:off x="6034774" y="2315961"/>
              <a:ext cx="970500" cy="346357"/>
            </a:xfrm>
            <a:prstGeom prst="rect">
              <a:avLst/>
            </a:prstGeom>
            <a:noFill/>
          </p:spPr>
          <p:txBody>
            <a:bodyPr wrap="square" rtlCol="0">
              <a:spAutoFit/>
            </a:bodyPr>
            <a:lstStyle/>
            <a:p>
              <a:r>
                <a:rPr kumimoji="1" lang="ja-JP" altLang="en-US" sz="1400" b="1" kern="1200" dirty="0" smtClean="0"/>
                <a:t>参考文献</a:t>
              </a:r>
              <a:endParaRPr kumimoji="1" lang="en-US" altLang="ja-JP" sz="1400" b="1" kern="1200" dirty="0" smtClean="0"/>
            </a:p>
          </p:txBody>
        </p:sp>
      </p:grpSp>
      <p:grpSp>
        <p:nvGrpSpPr>
          <p:cNvPr id="67" name="図形グループ 66"/>
          <p:cNvGrpSpPr/>
          <p:nvPr/>
        </p:nvGrpSpPr>
        <p:grpSpPr>
          <a:xfrm>
            <a:off x="23054" y="182300"/>
            <a:ext cx="3108491" cy="1145574"/>
            <a:chOff x="62612" y="97530"/>
            <a:chExt cx="3108491" cy="1145574"/>
          </a:xfrm>
        </p:grpSpPr>
        <p:pic>
          <p:nvPicPr>
            <p:cNvPr id="68" name="図 67"/>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backgroundRemoval t="1881" b="98433" l="10000" r="90000"/>
                      </a14:imgEffect>
                    </a14:imgLayer>
                  </a14:imgProps>
                </a:ext>
              </a:extLst>
            </a:blip>
            <a:stretch>
              <a:fillRect/>
            </a:stretch>
          </p:blipFill>
          <p:spPr>
            <a:xfrm>
              <a:off x="62612" y="97531"/>
              <a:ext cx="538670" cy="1145573"/>
            </a:xfrm>
            <a:prstGeom prst="rect">
              <a:avLst/>
            </a:prstGeom>
          </p:spPr>
        </p:pic>
        <p:sp>
          <p:nvSpPr>
            <p:cNvPr id="69" name="角丸四角形吹き出し 68"/>
            <p:cNvSpPr/>
            <p:nvPr/>
          </p:nvSpPr>
          <p:spPr>
            <a:xfrm>
              <a:off x="672084" y="97530"/>
              <a:ext cx="2499019" cy="955205"/>
            </a:xfrm>
            <a:prstGeom prst="wedgeRoundRectCallout">
              <a:avLst>
                <a:gd name="adj1" fmla="val -53059"/>
                <a:gd name="adj2" fmla="val -27211"/>
                <a:gd name="adj3" fmla="val 16667"/>
              </a:avLst>
            </a:prstGeom>
            <a:ln/>
          </p:spPr>
          <p:style>
            <a:lnRef idx="2">
              <a:schemeClr val="accent3">
                <a:shade val="50000"/>
              </a:schemeClr>
            </a:lnRef>
            <a:fillRef idx="1">
              <a:schemeClr val="accent3"/>
            </a:fillRef>
            <a:effectRef idx="0">
              <a:schemeClr val="accent3"/>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ja-JP" altLang="en-US" sz="3200" dirty="0" smtClean="0">
                  <a:solidFill>
                    <a:schemeClr val="bg1"/>
                  </a:solidFill>
                </a:rPr>
                <a:t>茨城の農業</a:t>
              </a:r>
              <a:endParaRPr kumimoji="1" lang="ja-JP" altLang="en-US" sz="3200" dirty="0">
                <a:solidFill>
                  <a:schemeClr val="bg1"/>
                </a:solidFill>
              </a:endParaRPr>
            </a:p>
          </p:txBody>
        </p:sp>
      </p:grpSp>
    </p:spTree>
    <p:extLst>
      <p:ext uri="{BB962C8B-B14F-4D97-AF65-F5344CB8AC3E}">
        <p14:creationId xmlns:p14="http://schemas.microsoft.com/office/powerpoint/2010/main" val="25054586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1422419615_doc_3_2 のコピー.pdf"/>
          <p:cNvPicPr>
            <a:picLocks noChangeAspect="1"/>
          </p:cNvPicPr>
          <p:nvPr/>
        </p:nvPicPr>
        <p:blipFill>
          <a:blip r:embed="rId2">
            <a:alphaModFix amt="30000"/>
            <a:extLst>
              <a:ext uri="{28A0092B-C50C-407E-A947-70E740481C1C}">
                <a14:useLocalDpi xmlns:a14="http://schemas.microsoft.com/office/drawing/2010/main" val="0"/>
              </a:ext>
            </a:extLst>
          </a:blip>
          <a:stretch>
            <a:fillRect/>
          </a:stretch>
        </p:blipFill>
        <p:spPr>
          <a:xfrm>
            <a:off x="-298442" y="-245752"/>
            <a:ext cx="5149380" cy="3962784"/>
          </a:xfrm>
          <a:prstGeom prst="rect">
            <a:avLst/>
          </a:prstGeom>
          <a:ln>
            <a:noFill/>
          </a:ln>
          <a:effectLst>
            <a:softEdge rad="112500"/>
          </a:effectLst>
        </p:spPr>
      </p:pic>
      <p:pic>
        <p:nvPicPr>
          <p:cNvPr id="4" name="図 3"/>
          <p:cNvPicPr>
            <a:picLocks noChangeAspect="1"/>
          </p:cNvPicPr>
          <p:nvPr/>
        </p:nvPicPr>
        <p:blipFill>
          <a:blip r:embed="rId3">
            <a:alphaModFix amt="28000"/>
          </a:blip>
          <a:stretch>
            <a:fillRect/>
          </a:stretch>
        </p:blipFill>
        <p:spPr>
          <a:xfrm>
            <a:off x="4572000" y="-120013"/>
            <a:ext cx="6277160" cy="3530903"/>
          </a:xfrm>
          <a:prstGeom prst="rect">
            <a:avLst/>
          </a:prstGeom>
          <a:ln>
            <a:noFill/>
          </a:ln>
          <a:effectLst>
            <a:softEdge rad="112500"/>
          </a:effectLst>
        </p:spPr>
      </p:pic>
      <p:pic>
        <p:nvPicPr>
          <p:cNvPr id="5" name="図 4"/>
          <p:cNvPicPr>
            <a:picLocks noChangeAspect="1"/>
          </p:cNvPicPr>
          <p:nvPr/>
        </p:nvPicPr>
        <p:blipFill>
          <a:blip r:embed="rId4">
            <a:alphaModFix amt="30000"/>
          </a:blip>
          <a:stretch>
            <a:fillRect/>
          </a:stretch>
        </p:blipFill>
        <p:spPr>
          <a:xfrm>
            <a:off x="-1259091" y="3501008"/>
            <a:ext cx="6197744" cy="3484872"/>
          </a:xfrm>
          <a:prstGeom prst="rect">
            <a:avLst/>
          </a:prstGeom>
          <a:ln>
            <a:noFill/>
          </a:ln>
          <a:effectLst>
            <a:softEdge rad="112500"/>
          </a:effectLst>
        </p:spPr>
      </p:pic>
      <p:pic>
        <p:nvPicPr>
          <p:cNvPr id="6" name="図 5"/>
          <p:cNvPicPr>
            <a:picLocks noChangeAspect="1"/>
          </p:cNvPicPr>
          <p:nvPr/>
        </p:nvPicPr>
        <p:blipFill>
          <a:blip r:embed="rId5">
            <a:alphaModFix amt="33000"/>
          </a:blip>
          <a:stretch>
            <a:fillRect/>
          </a:stretch>
        </p:blipFill>
        <p:spPr>
          <a:xfrm>
            <a:off x="4561148" y="3250661"/>
            <a:ext cx="6579371" cy="3700896"/>
          </a:xfrm>
          <a:prstGeom prst="rect">
            <a:avLst/>
          </a:prstGeom>
          <a:ln>
            <a:noFill/>
          </a:ln>
          <a:effectLst>
            <a:softEdge rad="112500"/>
          </a:effectLst>
        </p:spPr>
      </p:pic>
      <p:grpSp>
        <p:nvGrpSpPr>
          <p:cNvPr id="34" name="図形グループ 33"/>
          <p:cNvGrpSpPr/>
          <p:nvPr/>
        </p:nvGrpSpPr>
        <p:grpSpPr>
          <a:xfrm>
            <a:off x="979164" y="1484416"/>
            <a:ext cx="7122485" cy="5160451"/>
            <a:chOff x="1012423" y="1484416"/>
            <a:chExt cx="7122485" cy="5160451"/>
          </a:xfrm>
        </p:grpSpPr>
        <p:sp>
          <p:nvSpPr>
            <p:cNvPr id="27" name="横巻き 26"/>
            <p:cNvSpPr/>
            <p:nvPr/>
          </p:nvSpPr>
          <p:spPr>
            <a:xfrm>
              <a:off x="1012423" y="1484416"/>
              <a:ext cx="7122485" cy="5160451"/>
            </a:xfrm>
            <a:prstGeom prst="horizontalScroll">
              <a:avLst>
                <a:gd name="adj" fmla="val 5616"/>
              </a:avLst>
            </a:prstGeom>
            <a:blipFill rotWithShape="1">
              <a:blip r:embed="rId6"/>
              <a:tile tx="0" ty="0" sx="100000" sy="100000" flip="none" algn="tl"/>
            </a:blip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800" dirty="0" smtClean="0">
                  <a:solidFill>
                    <a:srgbClr val="000000"/>
                  </a:solidFill>
                </a:rPr>
                <a:t>農業を活かした</a:t>
              </a:r>
              <a:endParaRPr kumimoji="1" lang="en-US" altLang="ja-JP" sz="2800" dirty="0" smtClean="0">
                <a:solidFill>
                  <a:srgbClr val="000000"/>
                </a:solidFill>
              </a:endParaRPr>
            </a:p>
            <a:p>
              <a:pPr algn="ctr"/>
              <a:r>
                <a:rPr lang="ja-JP" altLang="en-US" sz="5400" dirty="0" smtClean="0">
                  <a:solidFill>
                    <a:srgbClr val="000000"/>
                  </a:solidFill>
                  <a:latin typeface="ＤＦＰ勘亭流" charset="2"/>
                  <a:ea typeface="ＤＦＰ勘亭流" charset="2"/>
                  <a:cs typeface="ＤＦＰ勘亭流" charset="2"/>
                </a:rPr>
                <a:t>情報が行き交う</a:t>
              </a:r>
              <a:endParaRPr lang="en-US" altLang="ja-JP" sz="5400" dirty="0" smtClean="0">
                <a:solidFill>
                  <a:srgbClr val="000000"/>
                </a:solidFill>
                <a:latin typeface="ＤＦＰ勘亭流" charset="2"/>
                <a:ea typeface="ＤＦＰ勘亭流" charset="2"/>
                <a:cs typeface="ＤＦＰ勘亭流" charset="2"/>
              </a:endParaRPr>
            </a:p>
            <a:p>
              <a:pPr algn="ctr"/>
              <a:r>
                <a:rPr lang="ja-JP" altLang="en-US" sz="5400" dirty="0" smtClean="0">
                  <a:solidFill>
                    <a:srgbClr val="000000"/>
                  </a:solidFill>
                  <a:latin typeface="ＤＦＰ勘亭流" charset="2"/>
                  <a:ea typeface="ＤＦＰ勘亭流" charset="2"/>
                  <a:cs typeface="ＤＦＰ勘亭流" charset="2"/>
                </a:rPr>
                <a:t>発信するまち</a:t>
              </a:r>
              <a:endParaRPr kumimoji="1" lang="en-US" altLang="ja-JP" sz="5400" dirty="0" smtClean="0">
                <a:solidFill>
                  <a:srgbClr val="000000"/>
                </a:solidFill>
                <a:latin typeface="ＤＦＰ勘亭流" charset="2"/>
                <a:ea typeface="ＤＦＰ勘亭流" charset="2"/>
                <a:cs typeface="ＤＦＰ勘亭流" charset="2"/>
              </a:endParaRPr>
            </a:p>
          </p:txBody>
        </p:sp>
        <p:pic>
          <p:nvPicPr>
            <p:cNvPr id="21" name="図 20"/>
            <p:cNvPicPr>
              <a:picLocks noChangeAspect="1"/>
            </p:cNvPicPr>
            <p:nvPr/>
          </p:nvPicPr>
          <p:blipFill>
            <a:blip r:embed="rId7">
              <a:duotone>
                <a:schemeClr val="accent1">
                  <a:shade val="45000"/>
                  <a:satMod val="135000"/>
                </a:schemeClr>
                <a:prstClr val="white"/>
              </a:duotone>
              <a:alphaModFix amt="19000"/>
            </a:blip>
            <a:stretch>
              <a:fillRect/>
            </a:stretch>
          </p:blipFill>
          <p:spPr>
            <a:xfrm>
              <a:off x="3820752" y="1932667"/>
              <a:ext cx="1520617" cy="4257727"/>
            </a:xfrm>
            <a:prstGeom prst="rect">
              <a:avLst/>
            </a:prstGeom>
          </p:spPr>
        </p:pic>
      </p:grpSp>
      <p:sp>
        <p:nvSpPr>
          <p:cNvPr id="2" name="下矢印吹き出し 1"/>
          <p:cNvSpPr/>
          <p:nvPr/>
        </p:nvSpPr>
        <p:spPr>
          <a:xfrm>
            <a:off x="1259632" y="260648"/>
            <a:ext cx="6696744" cy="1440160"/>
          </a:xfrm>
          <a:prstGeom prst="downArrowCallout">
            <a:avLst/>
          </a:prstGeom>
          <a:solidFill>
            <a:schemeClr val="accent3">
              <a:lumMod val="20000"/>
              <a:lumOff val="80000"/>
            </a:schemeClr>
          </a:solidFill>
          <a:ln>
            <a:solidFill>
              <a:schemeClr val="accent3"/>
            </a:solidFill>
          </a:ln>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4000" dirty="0" smtClean="0">
                <a:solidFill>
                  <a:schemeClr val="accent3">
                    <a:lumMod val="75000"/>
                  </a:schemeClr>
                </a:solidFill>
                <a:latin typeface="ヒラギノ明朝 ProN W3"/>
                <a:ea typeface="ヒラギノ明朝 ProN W3"/>
                <a:cs typeface="ヒラギノ明朝 ProN W3"/>
              </a:rPr>
              <a:t>「みどり」のデートプラン</a:t>
            </a:r>
            <a:endParaRPr lang="en-US" altLang="ja-JP" sz="4000" dirty="0">
              <a:solidFill>
                <a:schemeClr val="accent3">
                  <a:lumMod val="75000"/>
                </a:schemeClr>
              </a:solidFill>
              <a:latin typeface="ヒラギノ明朝 ProN W3"/>
              <a:ea typeface="ヒラギノ明朝 ProN W3"/>
              <a:cs typeface="ヒラギノ明朝 ProN W3"/>
            </a:endParaRPr>
          </a:p>
        </p:txBody>
      </p:sp>
    </p:spTree>
    <p:extLst>
      <p:ext uri="{BB962C8B-B14F-4D97-AF65-F5344CB8AC3E}">
        <p14:creationId xmlns:p14="http://schemas.microsoft.com/office/powerpoint/2010/main" val="1674811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横巻き 9"/>
          <p:cNvSpPr/>
          <p:nvPr/>
        </p:nvSpPr>
        <p:spPr>
          <a:xfrm>
            <a:off x="1882753" y="1509691"/>
            <a:ext cx="6731724" cy="1767620"/>
          </a:xfrm>
          <a:prstGeom prst="horizontalScroll">
            <a:avLst>
              <a:gd name="adj" fmla="val 8952"/>
            </a:avLst>
          </a:prstGeom>
          <a:blipFill rotWithShape="1">
            <a:blip r:embed="rId2"/>
            <a:tile tx="0" ty="0" sx="100000" sy="100000" flip="none" algn="tl"/>
          </a:blip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sz="4000" dirty="0" smtClean="0">
                <a:solidFill>
                  <a:srgbClr val="000000"/>
                </a:solidFill>
                <a:latin typeface="+mn-ea"/>
                <a:cs typeface="ＤＦＰ勘亭流" charset="2"/>
              </a:rPr>
              <a:t>①</a:t>
            </a:r>
            <a:r>
              <a:rPr lang="ja-JP" altLang="en-US" sz="4000" dirty="0" smtClean="0">
                <a:solidFill>
                  <a:srgbClr val="000000"/>
                </a:solidFill>
                <a:latin typeface="+mn-ea"/>
                <a:cs typeface="ＤＦＰ勘亭流" charset="2"/>
              </a:rPr>
              <a:t>マーケット</a:t>
            </a:r>
            <a:r>
              <a:rPr kumimoji="1" lang="en-US" altLang="ja-JP" sz="4000" dirty="0" smtClean="0">
                <a:solidFill>
                  <a:srgbClr val="000000"/>
                </a:solidFill>
                <a:latin typeface="+mn-ea"/>
                <a:cs typeface="ＤＦＰ勘亭流" charset="2"/>
              </a:rPr>
              <a:t>×</a:t>
            </a:r>
            <a:r>
              <a:rPr lang="ja-JP" altLang="en-US" sz="4000" dirty="0" smtClean="0">
                <a:solidFill>
                  <a:srgbClr val="000000"/>
                </a:solidFill>
                <a:latin typeface="+mn-ea"/>
                <a:cs typeface="ＤＦＰ勘亭流" charset="2"/>
              </a:rPr>
              <a:t>市民</a:t>
            </a:r>
            <a:endParaRPr lang="en-US" altLang="ja-JP" sz="4000" dirty="0" smtClean="0">
              <a:solidFill>
                <a:srgbClr val="000000"/>
              </a:solidFill>
              <a:latin typeface="+mn-ea"/>
              <a:cs typeface="ＤＦＰ勘亭流" charset="2"/>
            </a:endParaRPr>
          </a:p>
          <a:p>
            <a:pPr algn="ctr"/>
            <a:r>
              <a:rPr kumimoji="1" lang="en-US" altLang="ja-JP" sz="4000" dirty="0" smtClean="0">
                <a:solidFill>
                  <a:srgbClr val="000000"/>
                </a:solidFill>
                <a:latin typeface="+mn-ea"/>
                <a:cs typeface="ＤＦＰ勘亭流" charset="2"/>
              </a:rPr>
              <a:t>〜</a:t>
            </a:r>
            <a:r>
              <a:rPr lang="ja-JP" altLang="en-US" sz="4000" dirty="0" smtClean="0">
                <a:solidFill>
                  <a:srgbClr val="000000"/>
                </a:solidFill>
                <a:latin typeface="+mn-ea"/>
                <a:cs typeface="ＤＦＰ勘亭流" charset="2"/>
              </a:rPr>
              <a:t>交流あるまちづくり</a:t>
            </a:r>
            <a:r>
              <a:rPr lang="en-US" altLang="ja-JP" sz="4000" dirty="0" smtClean="0">
                <a:solidFill>
                  <a:srgbClr val="000000"/>
                </a:solidFill>
                <a:latin typeface="+mn-ea"/>
                <a:cs typeface="ＤＦＰ勘亭流" charset="2"/>
              </a:rPr>
              <a:t>〜</a:t>
            </a:r>
            <a:endParaRPr kumimoji="1" lang="en-US" altLang="ja-JP" sz="4000" dirty="0" smtClean="0">
              <a:solidFill>
                <a:srgbClr val="000000"/>
              </a:solidFill>
              <a:latin typeface="+mn-ea"/>
              <a:cs typeface="ＤＦＰ勘亭流" charset="2"/>
            </a:endParaRPr>
          </a:p>
        </p:txBody>
      </p:sp>
      <p:sp>
        <p:nvSpPr>
          <p:cNvPr id="12" name="横巻き 11"/>
          <p:cNvSpPr/>
          <p:nvPr/>
        </p:nvSpPr>
        <p:spPr>
          <a:xfrm>
            <a:off x="1882752" y="3396189"/>
            <a:ext cx="6731725" cy="1767620"/>
          </a:xfrm>
          <a:prstGeom prst="horizontalScroll">
            <a:avLst>
              <a:gd name="adj" fmla="val 8952"/>
            </a:avLst>
          </a:prstGeom>
          <a:blipFill rotWithShape="1">
            <a:blip r:embed="rId2"/>
            <a:tile tx="0" ty="0" sx="100000" sy="100000" flip="none" algn="tl"/>
          </a:blip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sz="4000" dirty="0" smtClean="0">
                <a:solidFill>
                  <a:srgbClr val="000000"/>
                </a:solidFill>
                <a:latin typeface="+mn-ea"/>
                <a:cs typeface="ＤＦＰ勘亭流" charset="2"/>
              </a:rPr>
              <a:t>②</a:t>
            </a:r>
            <a:r>
              <a:rPr kumimoji="1" lang="ja-JP" altLang="en-US" sz="4000" dirty="0" smtClean="0">
                <a:solidFill>
                  <a:srgbClr val="000000"/>
                </a:solidFill>
                <a:latin typeface="+mn-ea"/>
                <a:cs typeface="ＤＦＰ勘亭流" charset="2"/>
              </a:rPr>
              <a:t>料理</a:t>
            </a:r>
            <a:r>
              <a:rPr kumimoji="1" lang="en-US" altLang="ja-JP" sz="4000" dirty="0" smtClean="0">
                <a:solidFill>
                  <a:srgbClr val="000000"/>
                </a:solidFill>
                <a:latin typeface="+mn-ea"/>
                <a:cs typeface="ＤＦＰ勘亭流" charset="2"/>
              </a:rPr>
              <a:t>×</a:t>
            </a:r>
            <a:r>
              <a:rPr lang="ja-JP" altLang="en-US" sz="4000" dirty="0" smtClean="0">
                <a:solidFill>
                  <a:srgbClr val="000000"/>
                </a:solidFill>
                <a:latin typeface="+mn-ea"/>
                <a:cs typeface="ＤＦＰ勘亭流" charset="2"/>
              </a:rPr>
              <a:t>市民</a:t>
            </a:r>
            <a:endParaRPr kumimoji="1" lang="en-US" altLang="ja-JP" sz="4000" dirty="0" smtClean="0">
              <a:solidFill>
                <a:srgbClr val="000000"/>
              </a:solidFill>
              <a:latin typeface="+mn-ea"/>
              <a:cs typeface="ＤＦＰ勘亭流" charset="2"/>
            </a:endParaRPr>
          </a:p>
          <a:p>
            <a:pPr algn="ctr"/>
            <a:r>
              <a:rPr lang="en-US" altLang="ja-JP" sz="4000" dirty="0" smtClean="0">
                <a:solidFill>
                  <a:srgbClr val="000000"/>
                </a:solidFill>
                <a:latin typeface="+mn-ea"/>
                <a:cs typeface="ＤＦＰ勘亭流" charset="2"/>
              </a:rPr>
              <a:t>〜</a:t>
            </a:r>
            <a:r>
              <a:rPr lang="ja-JP" altLang="en-US" sz="4000" dirty="0" smtClean="0">
                <a:solidFill>
                  <a:srgbClr val="000000"/>
                </a:solidFill>
                <a:latin typeface="+mn-ea"/>
                <a:cs typeface="ＤＦＰ勘亭流" charset="2"/>
              </a:rPr>
              <a:t>発信するまちづくり</a:t>
            </a:r>
            <a:r>
              <a:rPr lang="en-US" altLang="ja-JP" sz="4000" dirty="0" smtClean="0">
                <a:solidFill>
                  <a:srgbClr val="000000"/>
                </a:solidFill>
                <a:latin typeface="+mn-ea"/>
                <a:cs typeface="ＤＦＰ勘亭流" charset="2"/>
              </a:rPr>
              <a:t>〜</a:t>
            </a:r>
          </a:p>
        </p:txBody>
      </p:sp>
      <p:pic>
        <p:nvPicPr>
          <p:cNvPr id="7" name="図 6"/>
          <p:cNvPicPr>
            <a:picLocks noChangeAspect="1"/>
          </p:cNvPicPr>
          <p:nvPr/>
        </p:nvPicPr>
        <p:blipFill>
          <a:blip r:embed="rId3">
            <a:duotone>
              <a:schemeClr val="accent1">
                <a:shade val="45000"/>
                <a:satMod val="135000"/>
              </a:schemeClr>
              <a:prstClr val="white"/>
            </a:duotone>
            <a:alphaModFix/>
          </a:blip>
          <a:stretch>
            <a:fillRect/>
          </a:stretch>
        </p:blipFill>
        <p:spPr>
          <a:xfrm>
            <a:off x="99004" y="1685635"/>
            <a:ext cx="1783749" cy="4994497"/>
          </a:xfrm>
          <a:prstGeom prst="rect">
            <a:avLst/>
          </a:prstGeom>
        </p:spPr>
      </p:pic>
      <p:sp>
        <p:nvSpPr>
          <p:cNvPr id="28" name="四角形吹き出し 27"/>
          <p:cNvSpPr/>
          <p:nvPr/>
        </p:nvSpPr>
        <p:spPr>
          <a:xfrm>
            <a:off x="1896490" y="5532580"/>
            <a:ext cx="7092280" cy="1217958"/>
          </a:xfrm>
          <a:prstGeom prst="wedgeRectCallout">
            <a:avLst>
              <a:gd name="adj1" fmla="val -54639"/>
              <a:gd name="adj2" fmla="val -53949"/>
            </a:avLst>
          </a:prstGeom>
          <a:ln/>
        </p:spPr>
        <p:style>
          <a:lnRef idx="2">
            <a:schemeClr val="accent3">
              <a:shade val="50000"/>
            </a:schemeClr>
          </a:lnRef>
          <a:fillRef idx="1">
            <a:schemeClr val="accent3"/>
          </a:fillRef>
          <a:effectRef idx="0">
            <a:schemeClr val="accent3"/>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4000" dirty="0" smtClean="0">
                <a:solidFill>
                  <a:srgbClr val="FFFFFF"/>
                </a:solidFill>
              </a:rPr>
              <a:t>市民同士の</a:t>
            </a:r>
            <a:r>
              <a:rPr lang="ja-JP" altLang="en-US" sz="4000" dirty="0" smtClean="0">
                <a:solidFill>
                  <a:srgbClr val="FF0000"/>
                </a:solidFill>
              </a:rPr>
              <a:t>交流</a:t>
            </a:r>
            <a:r>
              <a:rPr lang="ja-JP" altLang="en-US" sz="4000" dirty="0" smtClean="0">
                <a:solidFill>
                  <a:srgbClr val="FFFFFF"/>
                </a:solidFill>
              </a:rPr>
              <a:t>により農業に関心を持ってもらい、</a:t>
            </a:r>
            <a:r>
              <a:rPr lang="ja-JP" altLang="en-US" sz="4000" dirty="0" smtClean="0">
                <a:solidFill>
                  <a:srgbClr val="FF0000"/>
                </a:solidFill>
              </a:rPr>
              <a:t>発信</a:t>
            </a:r>
            <a:r>
              <a:rPr lang="ja-JP" altLang="en-US" sz="4000" dirty="0" smtClean="0">
                <a:solidFill>
                  <a:srgbClr val="FFFFFF"/>
                </a:solidFill>
              </a:rPr>
              <a:t>を促す</a:t>
            </a:r>
            <a:endParaRPr lang="en-US" altLang="ja-JP" sz="4000" dirty="0">
              <a:solidFill>
                <a:srgbClr val="FFFFFF"/>
              </a:solidFill>
            </a:endParaRPr>
          </a:p>
        </p:txBody>
      </p:sp>
      <p:grpSp>
        <p:nvGrpSpPr>
          <p:cNvPr id="26" name="図形グループ 25"/>
          <p:cNvGrpSpPr/>
          <p:nvPr/>
        </p:nvGrpSpPr>
        <p:grpSpPr>
          <a:xfrm>
            <a:off x="0" y="182300"/>
            <a:ext cx="3131545" cy="955205"/>
            <a:chOff x="0" y="182300"/>
            <a:chExt cx="3131545" cy="955205"/>
          </a:xfrm>
        </p:grpSpPr>
        <p:sp>
          <p:nvSpPr>
            <p:cNvPr id="27" name="角丸四角形吹き出し 26"/>
            <p:cNvSpPr/>
            <p:nvPr/>
          </p:nvSpPr>
          <p:spPr>
            <a:xfrm>
              <a:off x="827584" y="182300"/>
              <a:ext cx="2303961" cy="955205"/>
            </a:xfrm>
            <a:prstGeom prst="wedgeRoundRectCallout">
              <a:avLst>
                <a:gd name="adj1" fmla="val -53059"/>
                <a:gd name="adj2" fmla="val -27211"/>
                <a:gd name="adj3" fmla="val 16667"/>
              </a:avLst>
            </a:prstGeom>
            <a:ln/>
          </p:spPr>
          <p:style>
            <a:lnRef idx="2">
              <a:schemeClr val="accent3">
                <a:shade val="50000"/>
              </a:schemeClr>
            </a:lnRef>
            <a:fillRef idx="1">
              <a:schemeClr val="accent3"/>
            </a:fillRef>
            <a:effectRef idx="0">
              <a:schemeClr val="accent3"/>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2800" dirty="0" smtClean="0">
                  <a:solidFill>
                    <a:schemeClr val="bg1"/>
                  </a:solidFill>
                </a:rPr>
                <a:t>デートプラン</a:t>
              </a:r>
              <a:endParaRPr kumimoji="1" lang="ja-JP" altLang="en-US" sz="2800" dirty="0">
                <a:solidFill>
                  <a:schemeClr val="bg1"/>
                </a:solidFill>
              </a:endParaRPr>
            </a:p>
          </p:txBody>
        </p:sp>
        <p:pic>
          <p:nvPicPr>
            <p:cNvPr id="29" name="図 28" descr="810sign_z229xfngkp.jpg"/>
            <p:cNvPicPr>
              <a:picLocks noChangeAspect="1"/>
            </p:cNvPicPr>
            <p:nvPr/>
          </p:nvPicPr>
          <p:blipFill>
            <a:blip r:embed="rId4">
              <a:duotone>
                <a:schemeClr val="accent3">
                  <a:shade val="45000"/>
                  <a:satMod val="135000"/>
                </a:schemeClr>
                <a:prstClr val="white"/>
              </a:duotone>
              <a:extLst>
                <a:ext uri="{BEBA8EAE-BF5A-486C-A8C5-ECC9F3942E4B}">
                  <a14:imgProps xmlns:a14="http://schemas.microsoft.com/office/drawing/2010/main">
                    <a14:imgLayer r:embed="rId5">
                      <a14:imgEffect>
                        <a14:backgroundRemoval t="0" b="100000" l="0" r="100000">
                          <a14:foregroundMark x1="57034" y1="7763" x2="57034" y2="7763"/>
                          <a14:foregroundMark x1="65779" y1="7024" x2="65779" y2="7024"/>
                        </a14:backgroundRemoval>
                      </a14:imgEffect>
                    </a14:imgLayer>
                  </a14:imgProps>
                </a:ext>
                <a:ext uri="{28A0092B-C50C-407E-A947-70E740481C1C}">
                  <a14:useLocalDpi xmlns:a14="http://schemas.microsoft.com/office/drawing/2010/main" val="0"/>
                </a:ext>
              </a:extLst>
            </a:blip>
            <a:stretch>
              <a:fillRect/>
            </a:stretch>
          </p:blipFill>
          <p:spPr>
            <a:xfrm>
              <a:off x="0" y="251995"/>
              <a:ext cx="793420" cy="778278"/>
            </a:xfrm>
            <a:prstGeom prst="rect">
              <a:avLst/>
            </a:prstGeom>
          </p:spPr>
        </p:pic>
      </p:grpSp>
      <p:grpSp>
        <p:nvGrpSpPr>
          <p:cNvPr id="23" name="図形グループ 22"/>
          <p:cNvGrpSpPr/>
          <p:nvPr/>
        </p:nvGrpSpPr>
        <p:grpSpPr>
          <a:xfrm>
            <a:off x="3135619" y="97531"/>
            <a:ext cx="6008381" cy="955205"/>
            <a:chOff x="671896" y="1988840"/>
            <a:chExt cx="6333378" cy="1074940"/>
          </a:xfrm>
        </p:grpSpPr>
        <p:pic>
          <p:nvPicPr>
            <p:cNvPr id="24" name="図 23"/>
            <p:cNvPicPr>
              <a:picLocks noChangeAspect="1"/>
            </p:cNvPicPr>
            <p:nvPr/>
          </p:nvPicPr>
          <p:blipFill>
            <a:blip r:embed="rId6"/>
            <a:stretch>
              <a:fillRect/>
            </a:stretch>
          </p:blipFill>
          <p:spPr>
            <a:xfrm>
              <a:off x="2809466" y="1988840"/>
              <a:ext cx="1048952" cy="1074940"/>
            </a:xfrm>
            <a:prstGeom prst="rect">
              <a:avLst/>
            </a:prstGeom>
            <a:effectLst/>
          </p:spPr>
        </p:pic>
        <p:pic>
          <p:nvPicPr>
            <p:cNvPr id="25" name="図 24"/>
            <p:cNvPicPr>
              <a:picLocks noChangeAspect="1"/>
            </p:cNvPicPr>
            <p:nvPr/>
          </p:nvPicPr>
          <p:blipFill>
            <a:blip r:embed="rId6">
              <a:lum bright="70000" contrast="-70000"/>
            </a:blip>
            <a:stretch>
              <a:fillRect/>
            </a:stretch>
          </p:blipFill>
          <p:spPr>
            <a:xfrm>
              <a:off x="3858418" y="1988840"/>
              <a:ext cx="1048952" cy="1074940"/>
            </a:xfrm>
            <a:prstGeom prst="rect">
              <a:avLst/>
            </a:prstGeom>
            <a:effectLst/>
          </p:spPr>
        </p:pic>
        <p:pic>
          <p:nvPicPr>
            <p:cNvPr id="30" name="図 29"/>
            <p:cNvPicPr>
              <a:picLocks noChangeAspect="1"/>
            </p:cNvPicPr>
            <p:nvPr/>
          </p:nvPicPr>
          <p:blipFill>
            <a:blip r:embed="rId6">
              <a:lum bright="70000" contrast="-70000"/>
            </a:blip>
            <a:stretch>
              <a:fillRect/>
            </a:stretch>
          </p:blipFill>
          <p:spPr>
            <a:xfrm>
              <a:off x="4907370" y="1988840"/>
              <a:ext cx="1048952" cy="1074940"/>
            </a:xfrm>
            <a:prstGeom prst="rect">
              <a:avLst/>
            </a:prstGeom>
            <a:effectLst/>
          </p:spPr>
        </p:pic>
        <p:pic>
          <p:nvPicPr>
            <p:cNvPr id="31" name="図 30"/>
            <p:cNvPicPr>
              <a:picLocks noChangeAspect="1"/>
            </p:cNvPicPr>
            <p:nvPr/>
          </p:nvPicPr>
          <p:blipFill>
            <a:blip r:embed="rId6">
              <a:lum bright="70000" contrast="-70000"/>
            </a:blip>
            <a:stretch>
              <a:fillRect/>
            </a:stretch>
          </p:blipFill>
          <p:spPr>
            <a:xfrm>
              <a:off x="711562" y="1988840"/>
              <a:ext cx="1048952" cy="1074940"/>
            </a:xfrm>
            <a:prstGeom prst="rect">
              <a:avLst/>
            </a:prstGeom>
            <a:effectLst/>
          </p:spPr>
        </p:pic>
        <p:sp>
          <p:nvSpPr>
            <p:cNvPr id="32" name="テキスト ボックス 31"/>
            <p:cNvSpPr txBox="1"/>
            <p:nvPr/>
          </p:nvSpPr>
          <p:spPr>
            <a:xfrm>
              <a:off x="671896" y="2315961"/>
              <a:ext cx="1132147" cy="307777"/>
            </a:xfrm>
            <a:prstGeom prst="rect">
              <a:avLst/>
            </a:prstGeom>
            <a:noFill/>
          </p:spPr>
          <p:txBody>
            <a:bodyPr wrap="square" rtlCol="0">
              <a:spAutoFit/>
            </a:bodyPr>
            <a:lstStyle/>
            <a:p>
              <a:pPr algn="ctr"/>
              <a:r>
                <a:rPr lang="ja-JP" altLang="en-US" sz="1400" b="1" dirty="0" smtClean="0"/>
                <a:t>背景</a:t>
              </a:r>
              <a:endParaRPr kumimoji="1" lang="en-US" altLang="ja-JP" sz="1400" b="1" kern="1200" dirty="0" smtClean="0"/>
            </a:p>
          </p:txBody>
        </p:sp>
        <p:sp>
          <p:nvSpPr>
            <p:cNvPr id="33" name="テキスト ボックス 32"/>
            <p:cNvSpPr txBox="1"/>
            <p:nvPr/>
          </p:nvSpPr>
          <p:spPr>
            <a:xfrm>
              <a:off x="2705612" y="2315961"/>
              <a:ext cx="1204689" cy="307777"/>
            </a:xfrm>
            <a:prstGeom prst="rect">
              <a:avLst/>
            </a:prstGeom>
            <a:noFill/>
          </p:spPr>
          <p:txBody>
            <a:bodyPr wrap="square" rtlCol="0">
              <a:spAutoFit/>
            </a:bodyPr>
            <a:lstStyle/>
            <a:p>
              <a:pPr algn="ctr"/>
              <a:endParaRPr kumimoji="1" lang="en-US" altLang="ja-JP" sz="1400" b="1" kern="1200" dirty="0" smtClean="0"/>
            </a:p>
          </p:txBody>
        </p:sp>
        <p:sp>
          <p:nvSpPr>
            <p:cNvPr id="34" name="テキスト ボックス 33"/>
            <p:cNvSpPr txBox="1"/>
            <p:nvPr/>
          </p:nvSpPr>
          <p:spPr>
            <a:xfrm>
              <a:off x="4907370" y="2324095"/>
              <a:ext cx="1132147" cy="307777"/>
            </a:xfrm>
            <a:prstGeom prst="rect">
              <a:avLst/>
            </a:prstGeom>
            <a:noFill/>
          </p:spPr>
          <p:txBody>
            <a:bodyPr wrap="square" rtlCol="0">
              <a:spAutoFit/>
            </a:bodyPr>
            <a:lstStyle/>
            <a:p>
              <a:r>
                <a:rPr kumimoji="1" lang="ja-JP" altLang="en-US" sz="1400" b="1" kern="1200" dirty="0" smtClean="0"/>
                <a:t>今後の方針</a:t>
              </a:r>
              <a:endParaRPr kumimoji="1" lang="en-US" altLang="ja-JP" sz="1400" b="1" kern="1200" dirty="0" smtClean="0"/>
            </a:p>
          </p:txBody>
        </p:sp>
        <p:sp>
          <p:nvSpPr>
            <p:cNvPr id="35" name="テキスト ボックス 34"/>
            <p:cNvSpPr txBox="1"/>
            <p:nvPr/>
          </p:nvSpPr>
          <p:spPr>
            <a:xfrm>
              <a:off x="3991128" y="2315961"/>
              <a:ext cx="880734" cy="346357"/>
            </a:xfrm>
            <a:prstGeom prst="rect">
              <a:avLst/>
            </a:prstGeom>
            <a:noFill/>
          </p:spPr>
          <p:txBody>
            <a:bodyPr wrap="square" rtlCol="0">
              <a:spAutoFit/>
            </a:bodyPr>
            <a:lstStyle/>
            <a:p>
              <a:r>
                <a:rPr lang="ja-JP" altLang="en-US" sz="1400" b="1" dirty="0" smtClean="0"/>
                <a:t>将来像</a:t>
              </a:r>
              <a:endParaRPr kumimoji="1" lang="en-US" altLang="ja-JP" sz="1400" b="1" kern="1200" dirty="0" smtClean="0"/>
            </a:p>
          </p:txBody>
        </p:sp>
        <p:pic>
          <p:nvPicPr>
            <p:cNvPr id="36" name="図 35"/>
            <p:cNvPicPr>
              <a:picLocks noChangeAspect="1"/>
            </p:cNvPicPr>
            <p:nvPr/>
          </p:nvPicPr>
          <p:blipFill>
            <a:blip r:embed="rId6">
              <a:lum bright="70000" contrast="-70000"/>
            </a:blip>
            <a:stretch>
              <a:fillRect/>
            </a:stretch>
          </p:blipFill>
          <p:spPr>
            <a:xfrm>
              <a:off x="1760514" y="1988840"/>
              <a:ext cx="1048952" cy="1074940"/>
            </a:xfrm>
            <a:prstGeom prst="rect">
              <a:avLst/>
            </a:prstGeom>
            <a:effectLst/>
          </p:spPr>
        </p:pic>
        <p:sp>
          <p:nvSpPr>
            <p:cNvPr id="37" name="テキスト ボックス 36"/>
            <p:cNvSpPr txBox="1"/>
            <p:nvPr/>
          </p:nvSpPr>
          <p:spPr>
            <a:xfrm>
              <a:off x="1738717" y="2324095"/>
              <a:ext cx="1132147" cy="307777"/>
            </a:xfrm>
            <a:prstGeom prst="rect">
              <a:avLst/>
            </a:prstGeom>
            <a:noFill/>
          </p:spPr>
          <p:txBody>
            <a:bodyPr wrap="square" rtlCol="0">
              <a:spAutoFit/>
            </a:bodyPr>
            <a:lstStyle/>
            <a:p>
              <a:pPr algn="ctr"/>
              <a:r>
                <a:rPr lang="ja-JP" altLang="en-US" sz="1400" b="1" dirty="0" smtClean="0"/>
                <a:t>目標都市像</a:t>
              </a:r>
              <a:endParaRPr kumimoji="1" lang="en-US" altLang="ja-JP" sz="1400" b="1" kern="1200" dirty="0" smtClean="0"/>
            </a:p>
          </p:txBody>
        </p:sp>
        <p:sp>
          <p:nvSpPr>
            <p:cNvPr id="38" name="正方形/長方形 37"/>
            <p:cNvSpPr/>
            <p:nvPr/>
          </p:nvSpPr>
          <p:spPr>
            <a:xfrm>
              <a:off x="2731418" y="2315961"/>
              <a:ext cx="1181446" cy="346357"/>
            </a:xfrm>
            <a:prstGeom prst="rect">
              <a:avLst/>
            </a:prstGeom>
          </p:spPr>
          <p:txBody>
            <a:bodyPr wrap="none">
              <a:spAutoFit/>
            </a:bodyPr>
            <a:lstStyle/>
            <a:p>
              <a:pPr algn="ctr"/>
              <a:r>
                <a:rPr lang="ja-JP" altLang="en-US" sz="1400" b="1" dirty="0" smtClean="0"/>
                <a:t>デートプラン</a:t>
              </a:r>
              <a:endParaRPr lang="ja-JP" altLang="en-US" sz="1400" b="1" dirty="0"/>
            </a:p>
          </p:txBody>
        </p:sp>
        <p:pic>
          <p:nvPicPr>
            <p:cNvPr id="39" name="図 38"/>
            <p:cNvPicPr>
              <a:picLocks noChangeAspect="1"/>
            </p:cNvPicPr>
            <p:nvPr/>
          </p:nvPicPr>
          <p:blipFill>
            <a:blip r:embed="rId6">
              <a:lum bright="70000" contrast="-70000"/>
            </a:blip>
            <a:stretch>
              <a:fillRect/>
            </a:stretch>
          </p:blipFill>
          <p:spPr>
            <a:xfrm>
              <a:off x="5956322" y="1988840"/>
              <a:ext cx="1048952" cy="1074940"/>
            </a:xfrm>
            <a:prstGeom prst="rect">
              <a:avLst/>
            </a:prstGeom>
            <a:effectLst/>
          </p:spPr>
        </p:pic>
        <p:sp>
          <p:nvSpPr>
            <p:cNvPr id="54" name="テキスト ボックス 53"/>
            <p:cNvSpPr txBox="1"/>
            <p:nvPr/>
          </p:nvSpPr>
          <p:spPr>
            <a:xfrm>
              <a:off x="6034774" y="2315961"/>
              <a:ext cx="970500" cy="346357"/>
            </a:xfrm>
            <a:prstGeom prst="rect">
              <a:avLst/>
            </a:prstGeom>
            <a:noFill/>
          </p:spPr>
          <p:txBody>
            <a:bodyPr wrap="square" rtlCol="0">
              <a:spAutoFit/>
            </a:bodyPr>
            <a:lstStyle/>
            <a:p>
              <a:r>
                <a:rPr kumimoji="1" lang="ja-JP" altLang="en-US" sz="1400" b="1" kern="1200" dirty="0" smtClean="0"/>
                <a:t>参考文献</a:t>
              </a:r>
              <a:endParaRPr kumimoji="1" lang="en-US" altLang="ja-JP" sz="1400" b="1" kern="1200" dirty="0" smtClean="0"/>
            </a:p>
          </p:txBody>
        </p:sp>
      </p:grpSp>
    </p:spTree>
    <p:extLst>
      <p:ext uri="{BB962C8B-B14F-4D97-AF65-F5344CB8AC3E}">
        <p14:creationId xmlns:p14="http://schemas.microsoft.com/office/powerpoint/2010/main" val="20120194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角丸四角形 17"/>
          <p:cNvSpPr/>
          <p:nvPr/>
        </p:nvSpPr>
        <p:spPr>
          <a:xfrm>
            <a:off x="4780322" y="1353439"/>
            <a:ext cx="3813469" cy="1931545"/>
          </a:xfrm>
          <a:prstGeom prst="roundRect">
            <a:avLst>
              <a:gd name="adj" fmla="val 0"/>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pic>
        <p:nvPicPr>
          <p:cNvPr id="4" name="図 3" descr="スクリーンショット 2016-12-09 14.29.1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247" y="1142804"/>
            <a:ext cx="3536605" cy="2373481"/>
          </a:xfrm>
          <a:prstGeom prst="rect">
            <a:avLst/>
          </a:prstGeom>
        </p:spPr>
      </p:pic>
      <p:pic>
        <p:nvPicPr>
          <p:cNvPr id="7" name="図 6" descr="スクリーンショット 2016-12-09 14.20.17.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536" y="1145194"/>
            <a:ext cx="3729630" cy="2510570"/>
          </a:xfrm>
          <a:prstGeom prst="rect">
            <a:avLst/>
          </a:prstGeom>
        </p:spPr>
      </p:pic>
      <p:sp>
        <p:nvSpPr>
          <p:cNvPr id="8" name="テキスト ボックス 7"/>
          <p:cNvSpPr txBox="1"/>
          <p:nvPr/>
        </p:nvSpPr>
        <p:spPr>
          <a:xfrm>
            <a:off x="2171345" y="1353439"/>
            <a:ext cx="1962039" cy="523220"/>
          </a:xfrm>
          <a:prstGeom prst="rect">
            <a:avLst/>
          </a:prstGeom>
          <a:noFill/>
        </p:spPr>
        <p:txBody>
          <a:bodyPr wrap="square" rtlCol="0">
            <a:spAutoFit/>
          </a:bodyPr>
          <a:lstStyle/>
          <a:p>
            <a:r>
              <a:rPr lang="ja-JP" altLang="en-US" sz="2800" b="1" dirty="0" smtClean="0">
                <a:ln w="1270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旧新治庁舎</a:t>
            </a:r>
            <a:endParaRPr kumimoji="1" lang="en-US" altLang="ja-JP" sz="2800" b="1" dirty="0" smtClean="0">
              <a:ln w="1270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9" name="テキスト ボックス 8"/>
          <p:cNvSpPr txBox="1"/>
          <p:nvPr/>
        </p:nvSpPr>
        <p:spPr>
          <a:xfrm>
            <a:off x="1259631" y="3641917"/>
            <a:ext cx="2440091" cy="830997"/>
          </a:xfrm>
          <a:prstGeom prst="rect">
            <a:avLst/>
          </a:prstGeom>
          <a:noFill/>
        </p:spPr>
        <p:txBody>
          <a:bodyPr wrap="none" rtlCol="0">
            <a:spAutoFit/>
          </a:bodyPr>
          <a:lstStyle/>
          <a:p>
            <a:r>
              <a:rPr lang="ja-JP" altLang="en-US" sz="2400" dirty="0" smtClean="0">
                <a:ln w="3175" cmpd="sng">
                  <a:solidFill>
                    <a:srgbClr val="000000"/>
                  </a:solidFill>
                </a:ln>
                <a:solidFill>
                  <a:srgbClr val="FFFF00"/>
                </a:solidFill>
              </a:rPr>
              <a:t>黄</a:t>
            </a:r>
            <a:r>
              <a:rPr lang="ja-JP" altLang="en-US" dirty="0" smtClean="0"/>
              <a:t>：</a:t>
            </a:r>
            <a:r>
              <a:rPr lang="ja-JP" altLang="en-US" dirty="0"/>
              <a:t>あづばる</a:t>
            </a:r>
            <a:r>
              <a:rPr lang="ja-JP" altLang="en-US" dirty="0" smtClean="0"/>
              <a:t>マーケット</a:t>
            </a:r>
            <a:endParaRPr kumimoji="1" lang="en-US" altLang="ja-JP" dirty="0" smtClean="0">
              <a:solidFill>
                <a:srgbClr val="FF0000"/>
              </a:solidFill>
            </a:endParaRPr>
          </a:p>
          <a:p>
            <a:r>
              <a:rPr kumimoji="1" lang="ja-JP" altLang="en-US" sz="2400" dirty="0" smtClean="0">
                <a:solidFill>
                  <a:srgbClr val="FF0000"/>
                </a:solidFill>
              </a:rPr>
              <a:t>赤</a:t>
            </a:r>
            <a:r>
              <a:rPr kumimoji="1" lang="ja-JP" altLang="en-US" dirty="0" smtClean="0"/>
              <a:t>：つちパッド祭</a:t>
            </a:r>
            <a:endParaRPr kumimoji="1" lang="en-US" altLang="ja-JP" dirty="0" smtClean="0"/>
          </a:p>
        </p:txBody>
      </p:sp>
      <p:sp>
        <p:nvSpPr>
          <p:cNvPr id="6" name="テキスト ボックス 5"/>
          <p:cNvSpPr txBox="1"/>
          <p:nvPr/>
        </p:nvSpPr>
        <p:spPr>
          <a:xfrm>
            <a:off x="3779912" y="5855705"/>
            <a:ext cx="3528392" cy="954107"/>
          </a:xfrm>
          <a:prstGeom prst="rect">
            <a:avLst/>
          </a:prstGeom>
          <a:noFill/>
        </p:spPr>
        <p:txBody>
          <a:bodyPr wrap="square" rtlCol="0">
            <a:spAutoFit/>
          </a:bodyPr>
          <a:lstStyle/>
          <a:p>
            <a:r>
              <a:rPr kumimoji="1" lang="ja-JP" altLang="en-US" sz="1400" dirty="0" smtClean="0"/>
              <a:t>事業者意向調査より</a:t>
            </a:r>
            <a:endParaRPr kumimoji="1" lang="en-US" altLang="ja-JP" sz="1400" dirty="0" smtClean="0"/>
          </a:p>
          <a:p>
            <a:r>
              <a:rPr lang="ja-JP" altLang="en-US" sz="1400" dirty="0"/>
              <a:t>調査日時</a:t>
            </a:r>
            <a:r>
              <a:rPr lang="en-US" altLang="ja-JP" sz="1400" dirty="0"/>
              <a:t>:</a:t>
            </a:r>
            <a:r>
              <a:rPr lang="ja-JP" altLang="en-US" sz="1400" dirty="0"/>
              <a:t>平成 </a:t>
            </a:r>
            <a:r>
              <a:rPr lang="en-US" altLang="ja-JP" sz="1400" dirty="0"/>
              <a:t>26 </a:t>
            </a:r>
            <a:r>
              <a:rPr lang="ja-JP" altLang="en-US" sz="1400" dirty="0"/>
              <a:t>年 </a:t>
            </a:r>
            <a:r>
              <a:rPr lang="en-US" altLang="ja-JP" sz="1400" dirty="0"/>
              <a:t>1 </a:t>
            </a:r>
            <a:r>
              <a:rPr lang="ja-JP" altLang="en-US" sz="1400" dirty="0"/>
              <a:t>月 </a:t>
            </a:r>
            <a:r>
              <a:rPr lang="en-US" altLang="ja-JP" sz="1400" dirty="0"/>
              <a:t>24 </a:t>
            </a:r>
            <a:r>
              <a:rPr lang="ja-JP" altLang="en-US" sz="1400" dirty="0"/>
              <a:t>日</a:t>
            </a:r>
            <a:r>
              <a:rPr lang="en-US" altLang="ja-JP" sz="1400" dirty="0" smtClean="0"/>
              <a:t>~</a:t>
            </a:r>
          </a:p>
          <a:p>
            <a:r>
              <a:rPr lang="en-US" altLang="ja-JP" sz="1400" dirty="0"/>
              <a:t>	</a:t>
            </a:r>
            <a:r>
              <a:rPr lang="ja-JP" altLang="en-US" sz="1400" dirty="0" smtClean="0"/>
              <a:t>平成 </a:t>
            </a:r>
            <a:r>
              <a:rPr lang="en-US" altLang="ja-JP" sz="1400" dirty="0"/>
              <a:t>26 </a:t>
            </a:r>
            <a:r>
              <a:rPr lang="ja-JP" altLang="en-US" sz="1400" dirty="0"/>
              <a:t>年 </a:t>
            </a:r>
            <a:r>
              <a:rPr lang="en-US" altLang="ja-JP" sz="1400" dirty="0"/>
              <a:t>2 </a:t>
            </a:r>
            <a:r>
              <a:rPr lang="ja-JP" altLang="en-US" sz="1400" dirty="0"/>
              <a:t>月 </a:t>
            </a:r>
            <a:r>
              <a:rPr lang="en-US" altLang="ja-JP" sz="1400" dirty="0"/>
              <a:t>7 </a:t>
            </a:r>
            <a:r>
              <a:rPr lang="ja-JP" altLang="en-US" sz="1400" dirty="0"/>
              <a:t>日 </a:t>
            </a:r>
            <a:endParaRPr lang="en-US" altLang="ja-JP" sz="1400" dirty="0" smtClean="0"/>
          </a:p>
          <a:p>
            <a:r>
              <a:rPr lang="en-US" altLang="ja-JP" sz="1400" dirty="0"/>
              <a:t>(</a:t>
            </a:r>
            <a:r>
              <a:rPr lang="ja-JP" altLang="en-US" sz="1400" dirty="0"/>
              <a:t>回答事業所数</a:t>
            </a:r>
            <a:r>
              <a:rPr lang="en-US" altLang="ja-JP" sz="1400" dirty="0"/>
              <a:t>:10 </a:t>
            </a:r>
            <a:r>
              <a:rPr lang="ja-JP" altLang="en-US" sz="1400" dirty="0"/>
              <a:t>社</a:t>
            </a:r>
            <a:r>
              <a:rPr lang="en-US" altLang="ja-JP" sz="1400" dirty="0"/>
              <a:t>) </a:t>
            </a:r>
            <a:endParaRPr lang="ja-JP" altLang="en-US" sz="1400" dirty="0"/>
          </a:p>
        </p:txBody>
      </p:sp>
      <p:graphicFrame>
        <p:nvGraphicFramePr>
          <p:cNvPr id="13" name="表 12"/>
          <p:cNvGraphicFramePr>
            <a:graphicFrameLocks noGrp="1"/>
          </p:cNvGraphicFramePr>
          <p:nvPr>
            <p:extLst>
              <p:ext uri="{D42A27DB-BD31-4B8C-83A1-F6EECF244321}">
                <p14:modId xmlns:p14="http://schemas.microsoft.com/office/powerpoint/2010/main" val="2292711512"/>
              </p:ext>
            </p:extLst>
          </p:nvPr>
        </p:nvGraphicFramePr>
        <p:xfrm>
          <a:off x="107504" y="4509120"/>
          <a:ext cx="3672408" cy="2232248"/>
        </p:xfrm>
        <a:graphic>
          <a:graphicData uri="http://schemas.openxmlformats.org/drawingml/2006/table">
            <a:tbl>
              <a:tblPr firstRow="1" bandRow="1">
                <a:tableStyleId>{9D7B26C5-4107-4FEC-AEDC-1716B250A1EF}</a:tableStyleId>
              </a:tblPr>
              <a:tblGrid>
                <a:gridCol w="1836204"/>
                <a:gridCol w="1836204"/>
              </a:tblGrid>
              <a:tr h="581573">
                <a:tc>
                  <a:txBody>
                    <a:bodyPr/>
                    <a:lstStyle/>
                    <a:p>
                      <a:pPr algn="ctr"/>
                      <a:r>
                        <a:rPr kumimoji="1" lang="ja-JP" altLang="en-US" sz="1800" dirty="0" smtClean="0"/>
                        <a:t>想定される機能</a:t>
                      </a:r>
                      <a:endParaRPr kumimoji="1" lang="ja-JP" altLang="en-US" sz="1800" dirty="0"/>
                    </a:p>
                  </a:txBody>
                  <a:tcPr anchor="ctr"/>
                </a:tc>
                <a:tc>
                  <a:txBody>
                    <a:bodyPr/>
                    <a:lstStyle/>
                    <a:p>
                      <a:pPr algn="ctr"/>
                      <a:r>
                        <a:rPr kumimoji="1" lang="ja-JP" altLang="en-US" sz="1800" dirty="0" smtClean="0"/>
                        <a:t>活用方法</a:t>
                      </a:r>
                      <a:endParaRPr kumimoji="1" lang="ja-JP" altLang="en-US" sz="1800" dirty="0"/>
                    </a:p>
                  </a:txBody>
                  <a:tcPr anchor="ctr"/>
                </a:tc>
              </a:tr>
              <a:tr h="16506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ja-JP" altLang="en-US" sz="1600" dirty="0" smtClean="0">
                          <a:effectLst/>
                        </a:rPr>
                        <a:t>物流施設</a:t>
                      </a:r>
                      <a:r>
                        <a:rPr lang="en-US" altLang="ja-JP" sz="1600" dirty="0" smtClean="0">
                          <a:effectLst/>
                        </a:rPr>
                        <a:t>,</a:t>
                      </a:r>
                      <a:r>
                        <a:rPr lang="ja-JP" altLang="en-US" sz="1600" dirty="0" smtClean="0">
                          <a:effectLst/>
                        </a:rPr>
                        <a:t>福祉施設</a:t>
                      </a:r>
                      <a:r>
                        <a:rPr lang="en-US" altLang="ja-JP" sz="1600" dirty="0" smtClean="0">
                          <a:effectLst/>
                        </a:rPr>
                        <a:t>,</a:t>
                      </a:r>
                      <a:r>
                        <a:rPr lang="ja-JP" altLang="en-US" sz="1600" dirty="0" smtClean="0">
                          <a:effectLst/>
                        </a:rPr>
                        <a:t>生活利便施設</a:t>
                      </a:r>
                      <a:r>
                        <a:rPr lang="en-US" altLang="ja-JP" sz="1600" dirty="0" smtClean="0">
                          <a:effectLst/>
                        </a:rPr>
                        <a:t>,</a:t>
                      </a:r>
                      <a:r>
                        <a:rPr lang="ja-JP" altLang="en-US" sz="1600" dirty="0" smtClean="0">
                          <a:effectLst/>
                        </a:rPr>
                        <a:t>工場</a:t>
                      </a:r>
                      <a:r>
                        <a:rPr lang="en-US" altLang="ja-JP" sz="1600" dirty="0" smtClean="0">
                          <a:effectLst/>
                        </a:rPr>
                        <a:t>,</a:t>
                      </a:r>
                      <a:r>
                        <a:rPr lang="ja-JP" altLang="en-US" sz="2400" dirty="0" smtClean="0">
                          <a:solidFill>
                            <a:srgbClr val="FF0000"/>
                          </a:solidFill>
                          <a:effectLst/>
                        </a:rPr>
                        <a:t>市場</a:t>
                      </a:r>
                      <a:r>
                        <a:rPr lang="en-US" altLang="ja-JP" sz="1600" dirty="0" smtClean="0">
                          <a:effectLst/>
                        </a:rPr>
                        <a:t>, </a:t>
                      </a:r>
                      <a:r>
                        <a:rPr lang="ja-JP" altLang="en-US" sz="1600" dirty="0" smtClean="0">
                          <a:effectLst/>
                        </a:rPr>
                        <a:t>消防署</a:t>
                      </a:r>
                      <a:r>
                        <a:rPr lang="en-US" altLang="ja-JP" sz="1600" dirty="0" smtClean="0">
                          <a:effectLst/>
                        </a:rPr>
                        <a:t>,</a:t>
                      </a:r>
                      <a:r>
                        <a:rPr lang="ja-JP" altLang="en-US" sz="1600" dirty="0" smtClean="0">
                          <a:effectLst/>
                        </a:rPr>
                        <a:t>駐車場</a:t>
                      </a:r>
                      <a:r>
                        <a:rPr lang="en-US" altLang="ja-JP" sz="1600" dirty="0" smtClean="0">
                          <a:effectLst/>
                        </a:rPr>
                        <a:t>,</a:t>
                      </a:r>
                      <a:r>
                        <a:rPr lang="ja-JP" altLang="en-US" sz="1600" dirty="0" smtClean="0">
                          <a:effectLst/>
                        </a:rPr>
                        <a:t>太陽光発電</a:t>
                      </a:r>
                      <a:r>
                        <a:rPr lang="en-US" altLang="ja-JP" sz="1600" dirty="0" smtClean="0">
                          <a:effectLst/>
                        </a:rPr>
                        <a:t>,</a:t>
                      </a:r>
                      <a:r>
                        <a:rPr lang="ja-JP" altLang="en-US" sz="1600" dirty="0" smtClean="0">
                          <a:effectLst/>
                        </a:rPr>
                        <a:t>公園 </a:t>
                      </a:r>
                      <a:endParaRPr lang="ja-JP" altLang="en-US" sz="1200" dirty="0" smtClean="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ja-JP" altLang="en-US" sz="1600" dirty="0" smtClean="0">
                          <a:effectLst/>
                        </a:rPr>
                        <a:t>・土地の買取又は借地</a:t>
                      </a:r>
                      <a:endParaRPr lang="en-US" altLang="ja-JP" sz="1600" dirty="0" smtClean="0">
                        <a:effectLst/>
                      </a:endParaRPr>
                    </a:p>
                    <a:p>
                      <a:pPr marL="0" marR="0" indent="0" algn="l" defTabSz="457200" rtl="0" eaLnBrk="1" fontAlgn="auto" latinLnBrk="0" hangingPunct="1">
                        <a:lnSpc>
                          <a:spcPct val="100000"/>
                        </a:lnSpc>
                        <a:spcBef>
                          <a:spcPts val="0"/>
                        </a:spcBef>
                        <a:spcAft>
                          <a:spcPts val="0"/>
                        </a:spcAft>
                        <a:buClrTx/>
                        <a:buSzTx/>
                        <a:buFontTx/>
                        <a:buNone/>
                        <a:tabLst/>
                        <a:defRPr/>
                      </a:pPr>
                      <a:r>
                        <a:rPr lang="ja-JP" altLang="en-US" sz="1600" dirty="0" smtClean="0">
                          <a:effectLst/>
                        </a:rPr>
                        <a:t> ・</a:t>
                      </a:r>
                      <a:r>
                        <a:rPr lang="ja-JP" altLang="en-US" sz="1800" dirty="0" smtClean="0">
                          <a:solidFill>
                            <a:srgbClr val="FF0000"/>
                          </a:solidFill>
                          <a:effectLst/>
                        </a:rPr>
                        <a:t>建替又は改修 </a:t>
                      </a:r>
                      <a:endParaRPr lang="ja-JP" altLang="en-US" sz="1200" dirty="0" smtClean="0">
                        <a:solidFill>
                          <a:srgbClr val="FF0000"/>
                        </a:solidFill>
                      </a:endParaRPr>
                    </a:p>
                  </a:txBody>
                  <a:tcPr/>
                </a:tc>
              </a:tr>
            </a:tbl>
          </a:graphicData>
        </a:graphic>
      </p:graphicFrame>
      <p:grpSp>
        <p:nvGrpSpPr>
          <p:cNvPr id="44" name="図形グループ 43"/>
          <p:cNvGrpSpPr/>
          <p:nvPr/>
        </p:nvGrpSpPr>
        <p:grpSpPr>
          <a:xfrm>
            <a:off x="0" y="182300"/>
            <a:ext cx="3635896" cy="955205"/>
            <a:chOff x="0" y="182300"/>
            <a:chExt cx="3635896" cy="955205"/>
          </a:xfrm>
        </p:grpSpPr>
        <p:sp>
          <p:nvSpPr>
            <p:cNvPr id="45" name="角丸四角形吹き出し 44"/>
            <p:cNvSpPr/>
            <p:nvPr/>
          </p:nvSpPr>
          <p:spPr>
            <a:xfrm>
              <a:off x="827584" y="182300"/>
              <a:ext cx="2808312" cy="955205"/>
            </a:xfrm>
            <a:prstGeom prst="wedgeRoundRectCallout">
              <a:avLst>
                <a:gd name="adj1" fmla="val -53059"/>
                <a:gd name="adj2" fmla="val -27211"/>
                <a:gd name="adj3" fmla="val 16667"/>
              </a:avLst>
            </a:prstGeom>
            <a:ln/>
          </p:spPr>
          <p:style>
            <a:lnRef idx="2">
              <a:schemeClr val="accent3">
                <a:shade val="50000"/>
              </a:schemeClr>
            </a:lnRef>
            <a:fillRef idx="1">
              <a:schemeClr val="accent3"/>
            </a:fillRef>
            <a:effectRef idx="0">
              <a:schemeClr val="accent3"/>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3600" dirty="0" smtClean="0">
                  <a:solidFill>
                    <a:schemeClr val="bg1"/>
                  </a:solidFill>
                </a:rPr>
                <a:t>プラン概要</a:t>
              </a:r>
              <a:endParaRPr kumimoji="1" lang="ja-JP" altLang="en-US" sz="3600" dirty="0">
                <a:solidFill>
                  <a:schemeClr val="bg1"/>
                </a:solidFill>
              </a:endParaRPr>
            </a:p>
          </p:txBody>
        </p:sp>
        <p:pic>
          <p:nvPicPr>
            <p:cNvPr id="46" name="図 45" descr="810sign_z229xfngkp.jpg"/>
            <p:cNvPicPr>
              <a:picLocks noChangeAspect="1"/>
            </p:cNvPicPr>
            <p:nvPr/>
          </p:nvPicPr>
          <p:blipFill>
            <a:blip r:embed="rId5">
              <a:duotone>
                <a:schemeClr val="accent3">
                  <a:shade val="45000"/>
                  <a:satMod val="135000"/>
                </a:schemeClr>
                <a:prstClr val="white"/>
              </a:duotone>
              <a:extLst>
                <a:ext uri="{BEBA8EAE-BF5A-486C-A8C5-ECC9F3942E4B}">
                  <a14:imgProps xmlns:a14="http://schemas.microsoft.com/office/drawing/2010/main">
                    <a14:imgLayer r:embed="rId6">
                      <a14:imgEffect>
                        <a14:backgroundRemoval t="0" b="100000" l="0" r="100000">
                          <a14:foregroundMark x1="57034" y1="7763" x2="57034" y2="7763"/>
                          <a14:foregroundMark x1="65779" y1="7024" x2="65779" y2="7024"/>
                        </a14:backgroundRemoval>
                      </a14:imgEffect>
                    </a14:imgLayer>
                  </a14:imgProps>
                </a:ext>
                <a:ext uri="{28A0092B-C50C-407E-A947-70E740481C1C}">
                  <a14:useLocalDpi xmlns:a14="http://schemas.microsoft.com/office/drawing/2010/main" val="0"/>
                </a:ext>
              </a:extLst>
            </a:blip>
            <a:stretch>
              <a:fillRect/>
            </a:stretch>
          </p:blipFill>
          <p:spPr>
            <a:xfrm>
              <a:off x="0" y="251995"/>
              <a:ext cx="793420" cy="778278"/>
            </a:xfrm>
            <a:prstGeom prst="rect">
              <a:avLst/>
            </a:prstGeom>
          </p:spPr>
        </p:pic>
      </p:grpSp>
      <p:sp>
        <p:nvSpPr>
          <p:cNvPr id="30" name="テキスト ボックス 29"/>
          <p:cNvSpPr txBox="1"/>
          <p:nvPr/>
        </p:nvSpPr>
        <p:spPr>
          <a:xfrm>
            <a:off x="5188409" y="1773033"/>
            <a:ext cx="3080950" cy="1323439"/>
          </a:xfrm>
          <a:prstGeom prst="rect">
            <a:avLst/>
          </a:prstGeom>
          <a:noFill/>
        </p:spPr>
        <p:txBody>
          <a:bodyPr wrap="square" rtlCol="0">
            <a:spAutoFit/>
          </a:bodyPr>
          <a:lstStyle/>
          <a:p>
            <a:r>
              <a:rPr kumimoji="1" lang="ja-JP" altLang="en-US" sz="2000" dirty="0" smtClean="0"/>
              <a:t>候補地：旧新治庁舎跡地</a:t>
            </a:r>
            <a:endParaRPr kumimoji="1" lang="en-US" altLang="ja-JP" sz="2000" dirty="0" smtClean="0"/>
          </a:p>
          <a:p>
            <a:endParaRPr kumimoji="1" lang="en-US" altLang="ja-JP" sz="2000" dirty="0" smtClean="0"/>
          </a:p>
          <a:p>
            <a:r>
              <a:rPr lang="ja-JP" altLang="en-US" sz="2000" dirty="0" smtClean="0"/>
              <a:t>対象者：新治地区の住民</a:t>
            </a:r>
            <a:endParaRPr lang="en-US" altLang="ja-JP" sz="2000" dirty="0" smtClean="0"/>
          </a:p>
          <a:p>
            <a:r>
              <a:rPr kumimoji="1" lang="en-US" altLang="ja-JP" sz="2000" dirty="0"/>
              <a:t>	</a:t>
            </a:r>
            <a:r>
              <a:rPr kumimoji="1" lang="ja-JP" altLang="en-US" sz="2000" dirty="0" smtClean="0"/>
              <a:t>土浦市内の農家</a:t>
            </a:r>
            <a:endParaRPr kumimoji="1" lang="ja-JP" altLang="en-US" sz="2000" dirty="0"/>
          </a:p>
        </p:txBody>
      </p:sp>
      <p:sp>
        <p:nvSpPr>
          <p:cNvPr id="31" name="テキスト ボックス 30"/>
          <p:cNvSpPr txBox="1"/>
          <p:nvPr/>
        </p:nvSpPr>
        <p:spPr>
          <a:xfrm>
            <a:off x="5188409" y="3921603"/>
            <a:ext cx="4103404" cy="1938992"/>
          </a:xfrm>
          <a:prstGeom prst="rect">
            <a:avLst/>
          </a:prstGeom>
          <a:noFill/>
          <a:ln>
            <a:noFill/>
          </a:ln>
        </p:spPr>
        <p:txBody>
          <a:bodyPr wrap="square" rtlCol="0">
            <a:spAutoFit/>
          </a:bodyPr>
          <a:lstStyle/>
          <a:p>
            <a:endParaRPr kumimoji="1" lang="en-US" altLang="ja-JP" sz="2000" dirty="0" smtClean="0"/>
          </a:p>
          <a:p>
            <a:r>
              <a:rPr kumimoji="1" lang="ja-JP" altLang="en-US" sz="2000" dirty="0" smtClean="0"/>
              <a:t>候補地：旧新治庁舎前</a:t>
            </a:r>
            <a:endParaRPr kumimoji="1" lang="en-US" altLang="ja-JP" sz="2000" dirty="0" smtClean="0"/>
          </a:p>
          <a:p>
            <a:r>
              <a:rPr lang="ja-JP" altLang="ja-JP" sz="2000" dirty="0"/>
              <a:t>　</a:t>
            </a:r>
            <a:r>
              <a:rPr lang="ja-JP" altLang="en-US" sz="2000" dirty="0" smtClean="0"/>
              <a:t>　　　　　</a:t>
            </a:r>
            <a:r>
              <a:rPr kumimoji="1" lang="ja-JP" altLang="en-US" sz="2000" dirty="0" smtClean="0"/>
              <a:t>駐車場</a:t>
            </a:r>
            <a:r>
              <a:rPr kumimoji="1" lang="en-US" altLang="ja-JP" sz="2000" dirty="0" smtClean="0"/>
              <a:t>/</a:t>
            </a:r>
            <a:r>
              <a:rPr kumimoji="1" lang="ja-JP" altLang="en-US" sz="2000" dirty="0" smtClean="0"/>
              <a:t>空き地</a:t>
            </a:r>
            <a:endParaRPr kumimoji="1" lang="en-US" altLang="ja-JP" sz="2000" dirty="0" smtClean="0"/>
          </a:p>
          <a:p>
            <a:r>
              <a:rPr lang="ja-JP" altLang="en-US" sz="2000" dirty="0" smtClean="0"/>
              <a:t>対象者：</a:t>
            </a:r>
            <a:r>
              <a:rPr lang="ja-JP" altLang="en-US" sz="2000" dirty="0"/>
              <a:t>市内外の住民</a:t>
            </a:r>
            <a:endParaRPr lang="en-US" altLang="ja-JP" sz="2000" dirty="0"/>
          </a:p>
          <a:p>
            <a:r>
              <a:rPr lang="en-US" altLang="ja-JP" sz="2000" dirty="0" smtClean="0"/>
              <a:t>	</a:t>
            </a:r>
            <a:r>
              <a:rPr lang="ja-JP" altLang="en-US" sz="2000" dirty="0" smtClean="0"/>
              <a:t>茨城県内の農家</a:t>
            </a:r>
            <a:endParaRPr lang="en-US" altLang="ja-JP" sz="2000" dirty="0" smtClean="0"/>
          </a:p>
          <a:p>
            <a:r>
              <a:rPr lang="en-US" altLang="ja-JP" sz="2000" dirty="0"/>
              <a:t>	</a:t>
            </a:r>
            <a:endParaRPr lang="en-US" altLang="ja-JP" sz="2000" dirty="0" smtClean="0"/>
          </a:p>
        </p:txBody>
      </p:sp>
      <p:sp>
        <p:nvSpPr>
          <p:cNvPr id="10" name="正方形/長方形 9"/>
          <p:cNvSpPr/>
          <p:nvPr/>
        </p:nvSpPr>
        <p:spPr>
          <a:xfrm>
            <a:off x="1041559" y="3245334"/>
            <a:ext cx="3094417" cy="369332"/>
          </a:xfrm>
          <a:prstGeom prst="rect">
            <a:avLst/>
          </a:prstGeom>
        </p:spPr>
        <p:txBody>
          <a:bodyPr wrap="none">
            <a:spAutoFit/>
          </a:bodyPr>
          <a:lstStyle/>
          <a:p>
            <a:r>
              <a:rPr lang="ja-JP" altLang="en-US" dirty="0">
                <a:solidFill>
                  <a:schemeClr val="bg1"/>
                </a:solidFill>
              </a:rPr>
              <a:t>使われてない資源を有効</a:t>
            </a:r>
            <a:r>
              <a:rPr lang="ja-JP" altLang="en-US" dirty="0" smtClean="0">
                <a:solidFill>
                  <a:schemeClr val="bg1"/>
                </a:solidFill>
              </a:rPr>
              <a:t>活用</a:t>
            </a:r>
            <a:endParaRPr lang="ja-JP" altLang="en-US" dirty="0">
              <a:solidFill>
                <a:schemeClr val="bg1"/>
              </a:solidFill>
            </a:endParaRPr>
          </a:p>
        </p:txBody>
      </p:sp>
      <p:sp>
        <p:nvSpPr>
          <p:cNvPr id="16" name="横巻き 15"/>
          <p:cNvSpPr/>
          <p:nvPr/>
        </p:nvSpPr>
        <p:spPr>
          <a:xfrm>
            <a:off x="5076056" y="933844"/>
            <a:ext cx="3193303" cy="839189"/>
          </a:xfrm>
          <a:prstGeom prst="horizontalScroll">
            <a:avLst>
              <a:gd name="adj" fmla="val 8952"/>
            </a:avLst>
          </a:prstGeom>
          <a:blipFill rotWithShape="1">
            <a:blip r:embed="rId7"/>
            <a:tile tx="0" ty="0" sx="100000" sy="100000" flip="none" algn="tl"/>
          </a:blip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dirty="0" smtClean="0">
                <a:solidFill>
                  <a:srgbClr val="000000"/>
                </a:solidFill>
                <a:latin typeface="+mn-ea"/>
                <a:cs typeface="ＤＦＰ勘亭流" charset="2"/>
              </a:rPr>
              <a:t>①</a:t>
            </a:r>
            <a:r>
              <a:rPr lang="ja-JP" altLang="en-US" dirty="0" smtClean="0">
                <a:solidFill>
                  <a:srgbClr val="000000"/>
                </a:solidFill>
                <a:latin typeface="+mn-ea"/>
                <a:cs typeface="ＤＦＰ勘亭流" charset="2"/>
              </a:rPr>
              <a:t>マーケット</a:t>
            </a:r>
            <a:r>
              <a:rPr kumimoji="1" lang="en-US" altLang="ja-JP" dirty="0" smtClean="0">
                <a:solidFill>
                  <a:srgbClr val="000000"/>
                </a:solidFill>
                <a:latin typeface="+mn-ea"/>
                <a:cs typeface="ＤＦＰ勘亭流" charset="2"/>
              </a:rPr>
              <a:t>×</a:t>
            </a:r>
            <a:r>
              <a:rPr lang="ja-JP" altLang="en-US" dirty="0" smtClean="0">
                <a:solidFill>
                  <a:srgbClr val="000000"/>
                </a:solidFill>
                <a:latin typeface="+mn-ea"/>
                <a:cs typeface="ＤＦＰ勘亭流" charset="2"/>
              </a:rPr>
              <a:t>市民</a:t>
            </a:r>
            <a:endParaRPr lang="en-US" altLang="ja-JP" dirty="0" smtClean="0">
              <a:solidFill>
                <a:srgbClr val="000000"/>
              </a:solidFill>
              <a:latin typeface="+mn-ea"/>
              <a:cs typeface="ＤＦＰ勘亭流" charset="2"/>
            </a:endParaRPr>
          </a:p>
          <a:p>
            <a:pPr algn="ctr"/>
            <a:r>
              <a:rPr kumimoji="1" lang="en-US" altLang="ja-JP" dirty="0" smtClean="0">
                <a:solidFill>
                  <a:srgbClr val="000000"/>
                </a:solidFill>
                <a:latin typeface="+mn-ea"/>
                <a:cs typeface="ＤＦＰ勘亭流" charset="2"/>
              </a:rPr>
              <a:t>〜</a:t>
            </a:r>
            <a:r>
              <a:rPr lang="ja-JP" altLang="en-US" dirty="0" smtClean="0">
                <a:solidFill>
                  <a:srgbClr val="000000"/>
                </a:solidFill>
                <a:latin typeface="+mn-ea"/>
                <a:cs typeface="ＤＦＰ勘亭流" charset="2"/>
              </a:rPr>
              <a:t>交流あるまちづくり</a:t>
            </a:r>
            <a:r>
              <a:rPr lang="en-US" altLang="ja-JP" dirty="0" smtClean="0">
                <a:solidFill>
                  <a:srgbClr val="000000"/>
                </a:solidFill>
                <a:latin typeface="+mn-ea"/>
                <a:cs typeface="ＤＦＰ勘亭流" charset="2"/>
              </a:rPr>
              <a:t>〜</a:t>
            </a:r>
            <a:endParaRPr kumimoji="1" lang="en-US" altLang="ja-JP" dirty="0" smtClean="0">
              <a:solidFill>
                <a:srgbClr val="000000"/>
              </a:solidFill>
              <a:latin typeface="+mn-ea"/>
              <a:cs typeface="ＤＦＰ勘亭流" charset="2"/>
            </a:endParaRPr>
          </a:p>
        </p:txBody>
      </p:sp>
      <p:sp>
        <p:nvSpPr>
          <p:cNvPr id="19" name="角丸四角形 18"/>
          <p:cNvSpPr/>
          <p:nvPr/>
        </p:nvSpPr>
        <p:spPr>
          <a:xfrm>
            <a:off x="4780322" y="3849595"/>
            <a:ext cx="3813469" cy="1850641"/>
          </a:xfrm>
          <a:prstGeom prst="roundRect">
            <a:avLst>
              <a:gd name="adj" fmla="val 0"/>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sp>
        <p:nvSpPr>
          <p:cNvPr id="17" name="横巻き 16"/>
          <p:cNvSpPr/>
          <p:nvPr/>
        </p:nvSpPr>
        <p:spPr>
          <a:xfrm>
            <a:off x="5076056" y="3430000"/>
            <a:ext cx="3193303" cy="839189"/>
          </a:xfrm>
          <a:prstGeom prst="horizontalScroll">
            <a:avLst>
              <a:gd name="adj" fmla="val 8952"/>
            </a:avLst>
          </a:prstGeom>
          <a:blipFill rotWithShape="1">
            <a:blip r:embed="rId7"/>
            <a:tile tx="0" ty="0" sx="100000" sy="100000" flip="none" algn="tl"/>
          </a:blip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ja-JP" dirty="0" smtClean="0">
                <a:solidFill>
                  <a:srgbClr val="000000"/>
                </a:solidFill>
                <a:latin typeface="+mn-ea"/>
                <a:cs typeface="ＤＦＰ勘亭流" charset="2"/>
              </a:rPr>
              <a:t>②</a:t>
            </a:r>
            <a:r>
              <a:rPr lang="ja-JP" altLang="en-US" dirty="0" smtClean="0">
                <a:solidFill>
                  <a:srgbClr val="000000"/>
                </a:solidFill>
                <a:latin typeface="+mn-ea"/>
                <a:cs typeface="ＤＦＰ勘亭流" charset="2"/>
              </a:rPr>
              <a:t>料理</a:t>
            </a:r>
            <a:r>
              <a:rPr kumimoji="1" lang="en-US" altLang="ja-JP" dirty="0" smtClean="0">
                <a:solidFill>
                  <a:srgbClr val="000000"/>
                </a:solidFill>
                <a:latin typeface="+mn-ea"/>
                <a:cs typeface="ＤＦＰ勘亭流" charset="2"/>
              </a:rPr>
              <a:t>×</a:t>
            </a:r>
            <a:r>
              <a:rPr lang="ja-JP" altLang="en-US" dirty="0" smtClean="0">
                <a:solidFill>
                  <a:srgbClr val="000000"/>
                </a:solidFill>
                <a:latin typeface="+mn-ea"/>
                <a:cs typeface="ＤＦＰ勘亭流" charset="2"/>
              </a:rPr>
              <a:t>市民</a:t>
            </a:r>
            <a:endParaRPr lang="en-US" altLang="ja-JP" dirty="0" smtClean="0">
              <a:solidFill>
                <a:srgbClr val="000000"/>
              </a:solidFill>
              <a:latin typeface="+mn-ea"/>
              <a:cs typeface="ＤＦＰ勘亭流" charset="2"/>
            </a:endParaRPr>
          </a:p>
          <a:p>
            <a:pPr algn="ctr"/>
            <a:r>
              <a:rPr kumimoji="1" lang="en-US" altLang="ja-JP" dirty="0" smtClean="0">
                <a:solidFill>
                  <a:srgbClr val="000000"/>
                </a:solidFill>
                <a:latin typeface="+mn-ea"/>
                <a:cs typeface="ＤＦＰ勘亭流" charset="2"/>
              </a:rPr>
              <a:t>〜</a:t>
            </a:r>
            <a:r>
              <a:rPr lang="ja-JP" altLang="en-US" dirty="0" smtClean="0">
                <a:solidFill>
                  <a:srgbClr val="000000"/>
                </a:solidFill>
                <a:latin typeface="+mn-ea"/>
                <a:cs typeface="ＤＦＰ勘亭流" charset="2"/>
              </a:rPr>
              <a:t>発信するまちづくり</a:t>
            </a:r>
            <a:r>
              <a:rPr lang="en-US" altLang="ja-JP" dirty="0" smtClean="0">
                <a:solidFill>
                  <a:srgbClr val="000000"/>
                </a:solidFill>
                <a:latin typeface="+mn-ea"/>
                <a:cs typeface="ＤＦＰ勘亭流" charset="2"/>
              </a:rPr>
              <a:t>〜</a:t>
            </a:r>
            <a:endParaRPr kumimoji="1" lang="en-US" altLang="ja-JP" dirty="0" smtClean="0">
              <a:solidFill>
                <a:srgbClr val="000000"/>
              </a:solidFill>
              <a:latin typeface="+mn-ea"/>
              <a:cs typeface="ＤＦＰ勘亭流" charset="2"/>
            </a:endParaRPr>
          </a:p>
        </p:txBody>
      </p:sp>
      <p:sp>
        <p:nvSpPr>
          <p:cNvPr id="2" name="円/楕円 1"/>
          <p:cNvSpPr/>
          <p:nvPr/>
        </p:nvSpPr>
        <p:spPr>
          <a:xfrm>
            <a:off x="1259631" y="1330144"/>
            <a:ext cx="864097" cy="550800"/>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spTree>
    <p:extLst>
      <p:ext uri="{BB962C8B-B14F-4D97-AF65-F5344CB8AC3E}">
        <p14:creationId xmlns:p14="http://schemas.microsoft.com/office/powerpoint/2010/main" val="6802512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ボックス 13"/>
          <p:cNvSpPr txBox="1"/>
          <p:nvPr/>
        </p:nvSpPr>
        <p:spPr>
          <a:xfrm>
            <a:off x="107504" y="1412776"/>
            <a:ext cx="5298103" cy="2246769"/>
          </a:xfrm>
          <a:prstGeom prst="rect">
            <a:avLst/>
          </a:prstGeom>
          <a:noFill/>
          <a:effectLst/>
        </p:spPr>
        <p:txBody>
          <a:bodyPr wrap="square" rtlCol="0">
            <a:spAutoFit/>
          </a:bodyPr>
          <a:lstStyle/>
          <a:p>
            <a:r>
              <a:rPr kumimoji="1" lang="ja-JP" altLang="en-US" sz="2800" b="1" i="1" dirty="0" smtClean="0"/>
              <a:t>茨城県内の農家による青果市場</a:t>
            </a:r>
            <a:endParaRPr kumimoji="1" lang="en-US" altLang="ja-JP" sz="2800" b="1" i="1" dirty="0" smtClean="0"/>
          </a:p>
          <a:p>
            <a:endParaRPr lang="en-US" altLang="ja-JP" sz="2000" dirty="0" smtClean="0"/>
          </a:p>
          <a:p>
            <a:endParaRPr lang="en-US" altLang="ja-JP" sz="2000" dirty="0" smtClean="0"/>
          </a:p>
          <a:p>
            <a:pPr marL="342900" indent="-342900">
              <a:buFont typeface="Arial"/>
              <a:buChar char="•"/>
            </a:pPr>
            <a:r>
              <a:rPr lang="ja-JP" altLang="en-US" sz="3600" dirty="0" smtClean="0">
                <a:ln w="3175" cmpd="sng">
                  <a:noFill/>
                  <a:prstDash val="solid"/>
                </a:ln>
                <a:effectLst>
                  <a:outerShdw blurRad="50800" dist="40000" dir="5400000" algn="tl" rotWithShape="0">
                    <a:srgbClr val="000000">
                      <a:shade val="5000"/>
                      <a:satMod val="120000"/>
                      <a:alpha val="33000"/>
                    </a:srgbClr>
                  </a:outerShdw>
                </a:effectLst>
              </a:rPr>
              <a:t>土浦市内の農家は</a:t>
            </a:r>
            <a:r>
              <a:rPr lang="ja-JP" altLang="en-US" sz="3600" dirty="0" smtClean="0">
                <a:ln w="3175" cmpd="sng">
                  <a:noFill/>
                  <a:prstDash val="solid"/>
                </a:ln>
                <a:solidFill>
                  <a:srgbClr val="FF0000"/>
                </a:solidFill>
                <a:effectLst>
                  <a:outerShdw blurRad="50800" dist="40000" dir="5400000" algn="tl" rotWithShape="0">
                    <a:srgbClr val="000000">
                      <a:shade val="5000"/>
                      <a:satMod val="120000"/>
                      <a:alpha val="33000"/>
                    </a:srgbClr>
                  </a:outerShdw>
                </a:effectLst>
              </a:rPr>
              <a:t>優遇</a:t>
            </a:r>
            <a:endParaRPr lang="en-US" altLang="ja-JP" sz="3600" dirty="0">
              <a:ln w="3175" cmpd="sng">
                <a:noFill/>
                <a:prstDash val="solid"/>
              </a:ln>
              <a:solidFill>
                <a:srgbClr val="FF0000"/>
              </a:solidFill>
              <a:effectLst>
                <a:outerShdw blurRad="50800" dist="40000" dir="5400000" algn="tl" rotWithShape="0">
                  <a:srgbClr val="000000">
                    <a:shade val="5000"/>
                    <a:satMod val="120000"/>
                    <a:alpha val="33000"/>
                  </a:srgbClr>
                </a:outerShdw>
              </a:effectLst>
            </a:endParaRPr>
          </a:p>
          <a:p>
            <a:pPr marL="342900" indent="-342900">
              <a:buFont typeface="Arial"/>
              <a:buChar char="•"/>
            </a:pPr>
            <a:r>
              <a:rPr lang="ja-JP" altLang="en-US" sz="3600" dirty="0" smtClean="0">
                <a:ln w="3175" cmpd="sng">
                  <a:noFill/>
                  <a:prstDash val="solid"/>
                </a:ln>
                <a:solidFill>
                  <a:srgbClr val="000000"/>
                </a:solidFill>
                <a:effectLst>
                  <a:outerShdw blurRad="50800" dist="40000" dir="5400000" algn="tl" rotWithShape="0">
                    <a:srgbClr val="000000">
                      <a:shade val="5000"/>
                      <a:satMod val="120000"/>
                      <a:alpha val="33000"/>
                    </a:srgbClr>
                  </a:outerShdw>
                </a:effectLst>
              </a:rPr>
              <a:t>休日には</a:t>
            </a:r>
            <a:r>
              <a:rPr lang="ja-JP" altLang="en-US" sz="3600" dirty="0">
                <a:ln w="3175" cmpd="sng">
                  <a:noFill/>
                  <a:prstDash val="solid"/>
                </a:ln>
                <a:solidFill>
                  <a:srgbClr val="000000"/>
                </a:solidFill>
                <a:effectLst>
                  <a:outerShdw blurRad="50800" dist="40000" dir="5400000" algn="tl" rotWithShape="0">
                    <a:srgbClr val="000000">
                      <a:shade val="5000"/>
                      <a:satMod val="120000"/>
                      <a:alpha val="33000"/>
                    </a:srgbClr>
                  </a:outerShdw>
                </a:effectLst>
              </a:rPr>
              <a:t>イベントを</a:t>
            </a:r>
            <a:r>
              <a:rPr lang="ja-JP" altLang="en-US" sz="3600" dirty="0" smtClean="0">
                <a:ln w="3175" cmpd="sng">
                  <a:noFill/>
                  <a:prstDash val="solid"/>
                </a:ln>
                <a:solidFill>
                  <a:srgbClr val="000000"/>
                </a:solidFill>
                <a:effectLst>
                  <a:outerShdw blurRad="50800" dist="40000" dir="5400000" algn="tl" rotWithShape="0">
                    <a:srgbClr val="000000">
                      <a:shade val="5000"/>
                      <a:satMod val="120000"/>
                      <a:alpha val="33000"/>
                    </a:srgbClr>
                  </a:outerShdw>
                </a:effectLst>
              </a:rPr>
              <a:t>開催</a:t>
            </a:r>
            <a:endParaRPr lang="en-US" altLang="ja-JP" sz="3600" dirty="0">
              <a:ln w="3175" cmpd="sng">
                <a:noFill/>
                <a:prstDash val="solid"/>
              </a:ln>
              <a:solidFill>
                <a:srgbClr val="000000"/>
              </a:solidFill>
              <a:effectLst>
                <a:outerShdw blurRad="50800" dist="40000" dir="5400000" algn="tl" rotWithShape="0">
                  <a:srgbClr val="000000">
                    <a:shade val="5000"/>
                    <a:satMod val="120000"/>
                    <a:alpha val="33000"/>
                  </a:srgbClr>
                </a:outerShdw>
              </a:effectLst>
            </a:endParaRPr>
          </a:p>
        </p:txBody>
      </p:sp>
      <p:pic>
        <p:nvPicPr>
          <p:cNvPr id="25" name="図 24" descr="72f0a7b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7687" y="2685462"/>
            <a:ext cx="3254145" cy="2440608"/>
          </a:xfrm>
          <a:prstGeom prst="rect">
            <a:avLst/>
          </a:prstGeom>
        </p:spPr>
      </p:pic>
      <p:grpSp>
        <p:nvGrpSpPr>
          <p:cNvPr id="29" name="図形グループ 28"/>
          <p:cNvGrpSpPr/>
          <p:nvPr/>
        </p:nvGrpSpPr>
        <p:grpSpPr>
          <a:xfrm>
            <a:off x="365554" y="3861048"/>
            <a:ext cx="4896544" cy="2664296"/>
            <a:chOff x="473097" y="4077072"/>
            <a:chExt cx="4896544" cy="2664296"/>
          </a:xfrm>
          <a:solidFill>
            <a:schemeClr val="bg1"/>
          </a:solidFill>
        </p:grpSpPr>
        <p:grpSp>
          <p:nvGrpSpPr>
            <p:cNvPr id="27" name="図形グループ 26"/>
            <p:cNvGrpSpPr/>
            <p:nvPr/>
          </p:nvGrpSpPr>
          <p:grpSpPr>
            <a:xfrm>
              <a:off x="473097" y="4581127"/>
              <a:ext cx="4896544" cy="2160241"/>
              <a:chOff x="611559" y="3284983"/>
              <a:chExt cx="4896544" cy="2160241"/>
            </a:xfrm>
            <a:grpFill/>
          </p:grpSpPr>
          <p:sp>
            <p:nvSpPr>
              <p:cNvPr id="26" name="正方形/長方形 25"/>
              <p:cNvSpPr/>
              <p:nvPr/>
            </p:nvSpPr>
            <p:spPr>
              <a:xfrm>
                <a:off x="611559" y="3284983"/>
                <a:ext cx="4098901" cy="2160241"/>
              </a:xfrm>
              <a:prstGeom prst="rect">
                <a:avLst/>
              </a:prstGeom>
              <a:grpFill/>
              <a:ln>
                <a:solidFill>
                  <a:schemeClr val="accent3">
                    <a:lumMod val="75000"/>
                  </a:schemeClr>
                </a:solidFill>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sp>
            <p:nvSpPr>
              <p:cNvPr id="24" name="テキスト ボックス 23"/>
              <p:cNvSpPr txBox="1"/>
              <p:nvPr/>
            </p:nvSpPr>
            <p:spPr>
              <a:xfrm>
                <a:off x="611559" y="3548967"/>
                <a:ext cx="4896544" cy="1569660"/>
              </a:xfrm>
              <a:prstGeom prst="rect">
                <a:avLst/>
              </a:prstGeom>
              <a:noFill/>
              <a:ln>
                <a:noFill/>
              </a:ln>
            </p:spPr>
            <p:style>
              <a:lnRef idx="3">
                <a:schemeClr val="lt1"/>
              </a:lnRef>
              <a:fillRef idx="1">
                <a:schemeClr val="accent3"/>
              </a:fillRef>
              <a:effectRef idx="1">
                <a:schemeClr val="accent3"/>
              </a:effectRef>
              <a:fontRef idx="minor">
                <a:schemeClr val="lt1"/>
              </a:fontRef>
            </p:style>
            <p:txBody>
              <a:bodyPr wrap="square" rtlCol="0">
                <a:spAutoFit/>
              </a:bodyPr>
              <a:lstStyle/>
              <a:p>
                <a:pPr marL="342900" indent="-342900">
                  <a:buFont typeface="Arial"/>
                  <a:buChar char="•"/>
                </a:pPr>
                <a:r>
                  <a:rPr kumimoji="1" lang="ja-JP" altLang="en-US" sz="2400" dirty="0" smtClean="0">
                    <a:solidFill>
                      <a:schemeClr val="tx1"/>
                    </a:solidFill>
                  </a:rPr>
                  <a:t>農家の人との</a:t>
                </a:r>
                <a:r>
                  <a:rPr kumimoji="1" lang="ja-JP" altLang="en-US" sz="2400" dirty="0" smtClean="0">
                    <a:solidFill>
                      <a:srgbClr val="FF0000"/>
                    </a:solidFill>
                  </a:rPr>
                  <a:t>ふれあい</a:t>
                </a:r>
                <a:endParaRPr kumimoji="1" lang="en-US" altLang="ja-JP" sz="2400" dirty="0" smtClean="0">
                  <a:solidFill>
                    <a:srgbClr val="FF0000"/>
                  </a:solidFill>
                </a:endParaRPr>
              </a:p>
              <a:p>
                <a:pPr marL="342900" indent="-342900">
                  <a:buFont typeface="Arial"/>
                  <a:buChar char="•"/>
                </a:pPr>
                <a:endParaRPr kumimoji="1" lang="ja-JP" altLang="en-US" sz="2400" dirty="0" smtClean="0">
                  <a:solidFill>
                    <a:schemeClr val="tx1"/>
                  </a:solidFill>
                </a:endParaRPr>
              </a:p>
              <a:p>
                <a:pPr marL="342900" indent="-342900">
                  <a:buFont typeface="Arial"/>
                  <a:buChar char="•"/>
                </a:pPr>
                <a:r>
                  <a:rPr lang="ja-JP" altLang="en-US" sz="2400" dirty="0" smtClean="0">
                    <a:solidFill>
                      <a:schemeClr val="tx1"/>
                    </a:solidFill>
                  </a:rPr>
                  <a:t>農家が直接売るので</a:t>
                </a:r>
                <a:endParaRPr lang="en-US" altLang="ja-JP" sz="2400" dirty="0" smtClean="0">
                  <a:solidFill>
                    <a:schemeClr val="tx1"/>
                  </a:solidFill>
                </a:endParaRPr>
              </a:p>
              <a:p>
                <a:r>
                  <a:rPr lang="ja-JP" altLang="ja-JP" sz="2400" dirty="0">
                    <a:solidFill>
                      <a:schemeClr val="tx1"/>
                    </a:solidFill>
                  </a:rPr>
                  <a:t>　</a:t>
                </a:r>
                <a:r>
                  <a:rPr lang="ja-JP" altLang="en-US" sz="2400" dirty="0" smtClean="0">
                    <a:solidFill>
                      <a:srgbClr val="FF0000"/>
                    </a:solidFill>
                  </a:rPr>
                  <a:t>　安価で新鮮</a:t>
                </a:r>
                <a:endParaRPr kumimoji="1" lang="ja-JP" altLang="en-US" sz="2400" dirty="0">
                  <a:solidFill>
                    <a:srgbClr val="FF0000"/>
                  </a:solidFill>
                </a:endParaRPr>
              </a:p>
            </p:txBody>
          </p:sp>
        </p:grpSp>
        <p:sp>
          <p:nvSpPr>
            <p:cNvPr id="28" name="正方形/長方形 27"/>
            <p:cNvSpPr/>
            <p:nvPr/>
          </p:nvSpPr>
          <p:spPr>
            <a:xfrm>
              <a:off x="689122" y="4077072"/>
              <a:ext cx="2586734" cy="648072"/>
            </a:xfrm>
            <a:prstGeom prst="rect">
              <a:avLst/>
            </a:prstGeom>
            <a:grpFill/>
            <a:ln>
              <a:solidFill>
                <a:schemeClr val="accent3">
                  <a:lumMod val="75000"/>
                </a:schemeClr>
              </a:solidFill>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2400" dirty="0" smtClean="0">
                  <a:solidFill>
                    <a:schemeClr val="tx1"/>
                  </a:solidFill>
                </a:rPr>
                <a:t>マーケットのメリット</a:t>
              </a:r>
              <a:endParaRPr lang="en-US" altLang="ja-JP" sz="2400" dirty="0">
                <a:solidFill>
                  <a:schemeClr val="tx1"/>
                </a:solidFill>
              </a:endParaRPr>
            </a:p>
          </p:txBody>
        </p:sp>
      </p:grpSp>
      <p:grpSp>
        <p:nvGrpSpPr>
          <p:cNvPr id="22" name="図形グループ 21"/>
          <p:cNvGrpSpPr/>
          <p:nvPr/>
        </p:nvGrpSpPr>
        <p:grpSpPr>
          <a:xfrm>
            <a:off x="0" y="182300"/>
            <a:ext cx="3131545" cy="955205"/>
            <a:chOff x="0" y="182300"/>
            <a:chExt cx="3131545" cy="955205"/>
          </a:xfrm>
        </p:grpSpPr>
        <p:sp>
          <p:nvSpPr>
            <p:cNvPr id="23" name="角丸四角形吹き出し 22"/>
            <p:cNvSpPr/>
            <p:nvPr/>
          </p:nvSpPr>
          <p:spPr>
            <a:xfrm>
              <a:off x="827584" y="182300"/>
              <a:ext cx="2303961" cy="955205"/>
            </a:xfrm>
            <a:prstGeom prst="wedgeRoundRectCallout">
              <a:avLst>
                <a:gd name="adj1" fmla="val -53059"/>
                <a:gd name="adj2" fmla="val -27211"/>
                <a:gd name="adj3" fmla="val 16667"/>
              </a:avLst>
            </a:prstGeom>
            <a:ln/>
          </p:spPr>
          <p:style>
            <a:lnRef idx="2">
              <a:schemeClr val="accent3">
                <a:shade val="50000"/>
              </a:schemeClr>
            </a:lnRef>
            <a:fillRef idx="1">
              <a:schemeClr val="accent3"/>
            </a:fillRef>
            <a:effectRef idx="0">
              <a:schemeClr val="accent3"/>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ltLang="ja-JP" sz="2800" dirty="0" smtClean="0">
                  <a:solidFill>
                    <a:schemeClr val="bg1"/>
                  </a:solidFill>
                </a:rPr>
                <a:t>①</a:t>
              </a:r>
              <a:r>
                <a:rPr lang="ja-JP" altLang="en-US" sz="2800" dirty="0" smtClean="0">
                  <a:solidFill>
                    <a:schemeClr val="bg1"/>
                  </a:solidFill>
                </a:rPr>
                <a:t>交流ある</a:t>
              </a:r>
              <a:endParaRPr lang="en-US" altLang="ja-JP" sz="2800" dirty="0" smtClean="0">
                <a:solidFill>
                  <a:schemeClr val="bg1"/>
                </a:solidFill>
              </a:endParaRPr>
            </a:p>
            <a:p>
              <a:pPr algn="ctr"/>
              <a:r>
                <a:rPr lang="ja-JP" altLang="en-US" sz="2800" dirty="0" smtClean="0">
                  <a:solidFill>
                    <a:schemeClr val="bg1"/>
                  </a:solidFill>
                </a:rPr>
                <a:t>まちづくり</a:t>
              </a:r>
              <a:endParaRPr kumimoji="1" lang="ja-JP" altLang="en-US" sz="2800" dirty="0">
                <a:solidFill>
                  <a:schemeClr val="bg1"/>
                </a:solidFill>
              </a:endParaRPr>
            </a:p>
          </p:txBody>
        </p:sp>
        <p:pic>
          <p:nvPicPr>
            <p:cNvPr id="30" name="図 29" descr="810sign_z229xfngkp.jpg"/>
            <p:cNvPicPr>
              <a:picLocks noChangeAspect="1"/>
            </p:cNvPicPr>
            <p:nvPr/>
          </p:nvPicPr>
          <p:blipFill>
            <a:blip r:embed="rId4">
              <a:duotone>
                <a:schemeClr val="accent3">
                  <a:shade val="45000"/>
                  <a:satMod val="135000"/>
                </a:schemeClr>
                <a:prstClr val="white"/>
              </a:duotone>
              <a:extLst>
                <a:ext uri="{BEBA8EAE-BF5A-486C-A8C5-ECC9F3942E4B}">
                  <a14:imgProps xmlns:a14="http://schemas.microsoft.com/office/drawing/2010/main">
                    <a14:imgLayer r:embed="rId5">
                      <a14:imgEffect>
                        <a14:backgroundRemoval t="0" b="100000" l="0" r="100000">
                          <a14:foregroundMark x1="57034" y1="7763" x2="57034" y2="7763"/>
                          <a14:foregroundMark x1="65779" y1="7024" x2="65779" y2="7024"/>
                        </a14:backgroundRemoval>
                      </a14:imgEffect>
                    </a14:imgLayer>
                  </a14:imgProps>
                </a:ext>
                <a:ext uri="{28A0092B-C50C-407E-A947-70E740481C1C}">
                  <a14:useLocalDpi xmlns:a14="http://schemas.microsoft.com/office/drawing/2010/main" val="0"/>
                </a:ext>
              </a:extLst>
            </a:blip>
            <a:stretch>
              <a:fillRect/>
            </a:stretch>
          </p:blipFill>
          <p:spPr>
            <a:xfrm>
              <a:off x="0" y="251995"/>
              <a:ext cx="793420" cy="778278"/>
            </a:xfrm>
            <a:prstGeom prst="rect">
              <a:avLst/>
            </a:prstGeom>
          </p:spPr>
        </p:pic>
      </p:grpSp>
      <p:sp>
        <p:nvSpPr>
          <p:cNvPr id="2" name="テキスト ボックス 1"/>
          <p:cNvSpPr txBox="1"/>
          <p:nvPr/>
        </p:nvSpPr>
        <p:spPr>
          <a:xfrm>
            <a:off x="5845803" y="2852936"/>
            <a:ext cx="970037" cy="369332"/>
          </a:xfrm>
          <a:prstGeom prst="rect">
            <a:avLst/>
          </a:prstGeom>
          <a:noFill/>
        </p:spPr>
        <p:txBody>
          <a:bodyPr wrap="none" rtlCol="0">
            <a:spAutoFit/>
          </a:bodyPr>
          <a:lstStyle/>
          <a:p>
            <a:r>
              <a:rPr kumimoji="1" lang="ja-JP" altLang="en-US" dirty="0" smtClean="0">
                <a:solidFill>
                  <a:schemeClr val="bg1"/>
                </a:solidFill>
              </a:rPr>
              <a:t>イメージ</a:t>
            </a:r>
            <a:endParaRPr kumimoji="1" lang="ja-JP" altLang="en-US" dirty="0">
              <a:solidFill>
                <a:schemeClr val="bg1"/>
              </a:solidFill>
            </a:endParaRPr>
          </a:p>
        </p:txBody>
      </p:sp>
      <p:sp>
        <p:nvSpPr>
          <p:cNvPr id="21" name="正方形/長方形 20"/>
          <p:cNvSpPr/>
          <p:nvPr/>
        </p:nvSpPr>
        <p:spPr>
          <a:xfrm>
            <a:off x="5004048" y="5621577"/>
            <a:ext cx="3864904" cy="792088"/>
          </a:xfrm>
          <a:prstGeom prst="rect">
            <a:avLst/>
          </a:prstGeom>
          <a:solidFill>
            <a:srgbClr val="9BBB59"/>
          </a:solidFill>
          <a:ln>
            <a:solidFill>
              <a:srgbClr val="77933C"/>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3200" dirty="0" smtClean="0"/>
              <a:t>様々な情報を</a:t>
            </a:r>
            <a:r>
              <a:rPr lang="ja-JP" altLang="en-US" sz="3200" dirty="0" smtClean="0">
                <a:solidFill>
                  <a:srgbClr val="FF0000"/>
                </a:solidFill>
              </a:rPr>
              <a:t>交換</a:t>
            </a:r>
            <a:endParaRPr kumimoji="1" lang="ja-JP" altLang="en-US" sz="3200" dirty="0">
              <a:solidFill>
                <a:srgbClr val="FF0000"/>
              </a:solidFill>
            </a:endParaRPr>
          </a:p>
        </p:txBody>
      </p:sp>
      <p:sp>
        <p:nvSpPr>
          <p:cNvPr id="31" name="横巻き 30"/>
          <p:cNvSpPr/>
          <p:nvPr/>
        </p:nvSpPr>
        <p:spPr>
          <a:xfrm>
            <a:off x="3419872" y="170715"/>
            <a:ext cx="5599577" cy="1180873"/>
          </a:xfrm>
          <a:prstGeom prst="horizontalScroll">
            <a:avLst>
              <a:gd name="adj" fmla="val 8952"/>
            </a:avLst>
          </a:prstGeom>
          <a:blipFill rotWithShape="1">
            <a:blip r:embed="rId6"/>
            <a:tile tx="0" ty="0" sx="100000" sy="100000" flip="none" algn="tl"/>
          </a:blip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sz="3200" dirty="0" smtClean="0">
                <a:solidFill>
                  <a:srgbClr val="000000"/>
                </a:solidFill>
                <a:latin typeface="+mn-ea"/>
                <a:cs typeface="ＤＦＰ勘亭流" charset="2"/>
              </a:rPr>
              <a:t>①</a:t>
            </a:r>
            <a:r>
              <a:rPr kumimoji="1" lang="ja-JP" altLang="en-US" sz="3200" dirty="0" smtClean="0">
                <a:solidFill>
                  <a:srgbClr val="000000"/>
                </a:solidFill>
                <a:latin typeface="+mn-ea"/>
                <a:cs typeface="ＤＦＰ勘亭流" charset="2"/>
              </a:rPr>
              <a:t>マーケット</a:t>
            </a:r>
            <a:r>
              <a:rPr kumimoji="1" lang="en-US" altLang="ja-JP" sz="3200" dirty="0" smtClean="0">
                <a:solidFill>
                  <a:srgbClr val="000000"/>
                </a:solidFill>
                <a:latin typeface="+mn-ea"/>
                <a:cs typeface="ＤＦＰ勘亭流" charset="2"/>
              </a:rPr>
              <a:t>×</a:t>
            </a:r>
            <a:r>
              <a:rPr lang="ja-JP" altLang="en-US" sz="3200" dirty="0" smtClean="0">
                <a:solidFill>
                  <a:srgbClr val="000000"/>
                </a:solidFill>
                <a:latin typeface="+mn-ea"/>
                <a:cs typeface="ＤＦＰ勘亭流" charset="2"/>
              </a:rPr>
              <a:t>市民</a:t>
            </a:r>
            <a:endParaRPr lang="en-US" altLang="ja-JP" sz="3200" dirty="0" smtClean="0">
              <a:solidFill>
                <a:srgbClr val="000000"/>
              </a:solidFill>
              <a:latin typeface="+mn-ea"/>
              <a:cs typeface="ＤＦＰ勘亭流" charset="2"/>
            </a:endParaRPr>
          </a:p>
          <a:p>
            <a:pPr algn="ctr"/>
            <a:r>
              <a:rPr kumimoji="1" lang="en-US" altLang="ja-JP" sz="3200" dirty="0" smtClean="0">
                <a:solidFill>
                  <a:srgbClr val="000000"/>
                </a:solidFill>
                <a:latin typeface="+mn-ea"/>
                <a:cs typeface="ＤＦＰ勘亭流" charset="2"/>
              </a:rPr>
              <a:t>〜</a:t>
            </a:r>
            <a:r>
              <a:rPr kumimoji="1" lang="ja-JP" altLang="en-US" sz="3200" dirty="0" smtClean="0">
                <a:solidFill>
                  <a:srgbClr val="000000"/>
                </a:solidFill>
                <a:latin typeface="+mn-ea"/>
                <a:cs typeface="ＤＦＰ勘亭流" charset="2"/>
              </a:rPr>
              <a:t>交流あるまちづくり</a:t>
            </a:r>
            <a:r>
              <a:rPr lang="en-US" altLang="ja-JP" sz="3200" dirty="0" smtClean="0">
                <a:solidFill>
                  <a:srgbClr val="000000"/>
                </a:solidFill>
                <a:latin typeface="+mn-ea"/>
                <a:cs typeface="ＤＦＰ勘亭流" charset="2"/>
              </a:rPr>
              <a:t>〜</a:t>
            </a:r>
            <a:endParaRPr kumimoji="1" lang="en-US" altLang="ja-JP" sz="3200" dirty="0" smtClean="0">
              <a:solidFill>
                <a:srgbClr val="000000"/>
              </a:solidFill>
              <a:latin typeface="+mn-ea"/>
              <a:cs typeface="ＤＦＰ勘亭流" charset="2"/>
            </a:endParaRPr>
          </a:p>
        </p:txBody>
      </p:sp>
      <p:sp>
        <p:nvSpPr>
          <p:cNvPr id="15" name="正方形/長方形 14"/>
          <p:cNvSpPr/>
          <p:nvPr/>
        </p:nvSpPr>
        <p:spPr>
          <a:xfrm>
            <a:off x="5645394" y="1772816"/>
            <a:ext cx="3198841" cy="507635"/>
          </a:xfrm>
          <a:prstGeom prst="rect">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800" dirty="0" smtClean="0">
                <a:solidFill>
                  <a:srgbClr val="000000"/>
                </a:solidFill>
              </a:rPr>
              <a:t>あづばるマーケット</a:t>
            </a:r>
            <a:endParaRPr kumimoji="1" lang="ja-JP" altLang="en-US" sz="2800" dirty="0">
              <a:solidFill>
                <a:srgbClr val="000000"/>
              </a:solidFill>
            </a:endParaRPr>
          </a:p>
        </p:txBody>
      </p:sp>
    </p:spTree>
    <p:extLst>
      <p:ext uri="{BB962C8B-B14F-4D97-AF65-F5344CB8AC3E}">
        <p14:creationId xmlns:p14="http://schemas.microsoft.com/office/powerpoint/2010/main" val="17619762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 name="テキスト ボックス 13"/>
          <p:cNvSpPr txBox="1"/>
          <p:nvPr/>
        </p:nvSpPr>
        <p:spPr>
          <a:xfrm>
            <a:off x="398160" y="2206605"/>
            <a:ext cx="5040053" cy="646331"/>
          </a:xfrm>
          <a:prstGeom prst="rect">
            <a:avLst/>
          </a:prstGeom>
          <a:noFill/>
          <a:effectLst/>
        </p:spPr>
        <p:txBody>
          <a:bodyPr wrap="square" rtlCol="0">
            <a:spAutoFit/>
          </a:bodyPr>
          <a:lstStyle/>
          <a:p>
            <a:r>
              <a:rPr lang="ja-JP" altLang="en-US" sz="3600" dirty="0" smtClean="0">
                <a:ln w="3175" cmpd="sng">
                  <a:noFill/>
                  <a:prstDash val="solid"/>
                </a:ln>
                <a:effectLst>
                  <a:outerShdw blurRad="50800" dist="40000" dir="5400000" algn="tl" rotWithShape="0">
                    <a:srgbClr val="000000">
                      <a:shade val="5000"/>
                      <a:satMod val="120000"/>
                      <a:alpha val="33000"/>
                    </a:srgbClr>
                  </a:outerShdw>
                </a:effectLst>
              </a:rPr>
              <a:t>土浦市内の農家は</a:t>
            </a:r>
            <a:r>
              <a:rPr lang="ja-JP" altLang="en-US" sz="3600" dirty="0" smtClean="0">
                <a:ln w="3175" cmpd="sng">
                  <a:noFill/>
                  <a:prstDash val="solid"/>
                </a:ln>
                <a:solidFill>
                  <a:srgbClr val="FF0000"/>
                </a:solidFill>
                <a:effectLst>
                  <a:outerShdw blurRad="50800" dist="40000" dir="5400000" algn="tl" rotWithShape="0">
                    <a:srgbClr val="000000">
                      <a:shade val="5000"/>
                      <a:satMod val="120000"/>
                      <a:alpha val="33000"/>
                    </a:srgbClr>
                  </a:outerShdw>
                </a:effectLst>
              </a:rPr>
              <a:t>優遇</a:t>
            </a:r>
            <a:endParaRPr lang="en-US" altLang="ja-JP" sz="3600" dirty="0">
              <a:ln w="3175" cmpd="sng">
                <a:noFill/>
                <a:prstDash val="solid"/>
              </a:ln>
              <a:solidFill>
                <a:srgbClr val="FF0000"/>
              </a:solidFill>
              <a:effectLst>
                <a:outerShdw blurRad="50800" dist="40000" dir="5400000" algn="tl" rotWithShape="0">
                  <a:srgbClr val="000000">
                    <a:shade val="5000"/>
                    <a:satMod val="120000"/>
                    <a:alpha val="33000"/>
                  </a:srgbClr>
                </a:outerShdw>
              </a:effectLst>
            </a:endParaRPr>
          </a:p>
        </p:txBody>
      </p:sp>
      <p:grpSp>
        <p:nvGrpSpPr>
          <p:cNvPr id="27" name="図形グループ 26"/>
          <p:cNvGrpSpPr/>
          <p:nvPr/>
        </p:nvGrpSpPr>
        <p:grpSpPr>
          <a:xfrm>
            <a:off x="278507" y="2852936"/>
            <a:ext cx="5379179" cy="2664296"/>
            <a:chOff x="611559" y="3284983"/>
            <a:chExt cx="4098901" cy="2160241"/>
          </a:xfrm>
          <a:solidFill>
            <a:schemeClr val="bg1"/>
          </a:solidFill>
        </p:grpSpPr>
        <p:sp>
          <p:nvSpPr>
            <p:cNvPr id="26" name="正方形/長方形 25"/>
            <p:cNvSpPr/>
            <p:nvPr/>
          </p:nvSpPr>
          <p:spPr>
            <a:xfrm>
              <a:off x="611559" y="3284983"/>
              <a:ext cx="4098901" cy="2160241"/>
            </a:xfrm>
            <a:prstGeom prst="rect">
              <a:avLst/>
            </a:prstGeom>
            <a:grpFill/>
            <a:ln>
              <a:solidFill>
                <a:schemeClr val="accent3">
                  <a:lumMod val="75000"/>
                </a:schemeClr>
              </a:solidFill>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sp>
          <p:nvSpPr>
            <p:cNvPr id="24" name="テキスト ボックス 23"/>
            <p:cNvSpPr txBox="1"/>
            <p:nvPr/>
          </p:nvSpPr>
          <p:spPr>
            <a:xfrm>
              <a:off x="710268" y="3423287"/>
              <a:ext cx="3888432" cy="973239"/>
            </a:xfrm>
            <a:prstGeom prst="rect">
              <a:avLst/>
            </a:prstGeom>
            <a:noFill/>
            <a:ln>
              <a:noFill/>
            </a:ln>
          </p:spPr>
          <p:style>
            <a:lnRef idx="3">
              <a:schemeClr val="lt1"/>
            </a:lnRef>
            <a:fillRef idx="1">
              <a:schemeClr val="accent3"/>
            </a:fillRef>
            <a:effectRef idx="1">
              <a:schemeClr val="accent3"/>
            </a:effectRef>
            <a:fontRef idx="minor">
              <a:schemeClr val="lt1"/>
            </a:fontRef>
          </p:style>
          <p:txBody>
            <a:bodyPr wrap="square" rtlCol="0">
              <a:spAutoFit/>
            </a:bodyPr>
            <a:lstStyle/>
            <a:p>
              <a:r>
                <a:rPr kumimoji="1" lang="ja-JP" altLang="en-US" sz="2400" dirty="0" smtClean="0">
                  <a:solidFill>
                    <a:schemeClr val="tx1"/>
                  </a:solidFill>
                </a:rPr>
                <a:t>土浦市内の農家の利益は市としてもいい</a:t>
              </a:r>
              <a:endParaRPr kumimoji="1" lang="en-US" altLang="ja-JP" sz="2400" dirty="0" smtClean="0">
                <a:solidFill>
                  <a:schemeClr val="tx1"/>
                </a:solidFill>
              </a:endParaRPr>
            </a:p>
            <a:p>
              <a:r>
                <a:rPr kumimoji="1" lang="ja-JP" altLang="en-US" sz="2400" dirty="0" smtClean="0">
                  <a:solidFill>
                    <a:schemeClr val="tx1"/>
                  </a:solidFill>
                </a:rPr>
                <a:t>農業</a:t>
              </a:r>
              <a:r>
                <a:rPr lang="ja-JP" altLang="en-US" sz="2400" dirty="0" smtClean="0">
                  <a:solidFill>
                    <a:schemeClr val="tx1"/>
                  </a:solidFill>
                </a:rPr>
                <a:t>が</a:t>
              </a:r>
              <a:endParaRPr kumimoji="1" lang="ja-JP" altLang="en-US" sz="2400" dirty="0">
                <a:solidFill>
                  <a:schemeClr val="tx1"/>
                </a:solidFill>
              </a:endParaRPr>
            </a:p>
          </p:txBody>
        </p:sp>
      </p:grpSp>
      <p:grpSp>
        <p:nvGrpSpPr>
          <p:cNvPr id="22" name="図形グループ 21"/>
          <p:cNvGrpSpPr/>
          <p:nvPr/>
        </p:nvGrpSpPr>
        <p:grpSpPr>
          <a:xfrm>
            <a:off x="0" y="182300"/>
            <a:ext cx="3131545" cy="955205"/>
            <a:chOff x="0" y="182300"/>
            <a:chExt cx="3131545" cy="955205"/>
          </a:xfrm>
        </p:grpSpPr>
        <p:sp>
          <p:nvSpPr>
            <p:cNvPr id="23" name="角丸四角形吹き出し 22"/>
            <p:cNvSpPr/>
            <p:nvPr/>
          </p:nvSpPr>
          <p:spPr>
            <a:xfrm>
              <a:off x="827584" y="182300"/>
              <a:ext cx="2303961" cy="955205"/>
            </a:xfrm>
            <a:prstGeom prst="wedgeRoundRectCallout">
              <a:avLst>
                <a:gd name="adj1" fmla="val -53059"/>
                <a:gd name="adj2" fmla="val -27211"/>
                <a:gd name="adj3" fmla="val 16667"/>
              </a:avLst>
            </a:prstGeom>
            <a:ln/>
          </p:spPr>
          <p:style>
            <a:lnRef idx="2">
              <a:schemeClr val="accent3">
                <a:shade val="50000"/>
              </a:schemeClr>
            </a:lnRef>
            <a:fillRef idx="1">
              <a:schemeClr val="accent3"/>
            </a:fillRef>
            <a:effectRef idx="0">
              <a:schemeClr val="accent3"/>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ltLang="ja-JP" sz="2800" dirty="0" smtClean="0">
                  <a:solidFill>
                    <a:schemeClr val="bg1"/>
                  </a:solidFill>
                </a:rPr>
                <a:t>①</a:t>
              </a:r>
              <a:r>
                <a:rPr lang="ja-JP" altLang="en-US" sz="2800" dirty="0" smtClean="0">
                  <a:solidFill>
                    <a:schemeClr val="bg1"/>
                  </a:solidFill>
                </a:rPr>
                <a:t>交流ある</a:t>
              </a:r>
              <a:endParaRPr lang="en-US" altLang="ja-JP" sz="2800" dirty="0" smtClean="0">
                <a:solidFill>
                  <a:schemeClr val="bg1"/>
                </a:solidFill>
              </a:endParaRPr>
            </a:p>
            <a:p>
              <a:pPr algn="ctr"/>
              <a:r>
                <a:rPr lang="ja-JP" altLang="en-US" sz="2800" dirty="0" smtClean="0">
                  <a:solidFill>
                    <a:schemeClr val="bg1"/>
                  </a:solidFill>
                </a:rPr>
                <a:t>まちづくり</a:t>
              </a:r>
              <a:endParaRPr kumimoji="1" lang="ja-JP" altLang="en-US" sz="2800" dirty="0">
                <a:solidFill>
                  <a:schemeClr val="bg1"/>
                </a:solidFill>
              </a:endParaRPr>
            </a:p>
          </p:txBody>
        </p:sp>
        <p:pic>
          <p:nvPicPr>
            <p:cNvPr id="30" name="図 29" descr="810sign_z229xfngkp.jpg"/>
            <p:cNvPicPr>
              <a:picLocks noChangeAspect="1"/>
            </p:cNvPicPr>
            <p:nvPr/>
          </p:nvPicPr>
          <p:blipFill>
            <a:blip r:embed="rId3">
              <a:duotone>
                <a:schemeClr val="accent3">
                  <a:shade val="45000"/>
                  <a:satMod val="135000"/>
                </a:schemeClr>
                <a:prstClr val="white"/>
              </a:duotone>
              <a:extLst>
                <a:ext uri="{BEBA8EAE-BF5A-486C-A8C5-ECC9F3942E4B}">
                  <a14:imgProps xmlns:a14="http://schemas.microsoft.com/office/drawing/2010/main">
                    <a14:imgLayer r:embed="rId4">
                      <a14:imgEffect>
                        <a14:backgroundRemoval t="0" b="100000" l="0" r="100000">
                          <a14:foregroundMark x1="57034" y1="7763" x2="57034" y2="7763"/>
                          <a14:foregroundMark x1="65779" y1="7024" x2="65779" y2="7024"/>
                        </a14:backgroundRemoval>
                      </a14:imgEffect>
                    </a14:imgLayer>
                  </a14:imgProps>
                </a:ext>
                <a:ext uri="{28A0092B-C50C-407E-A947-70E740481C1C}">
                  <a14:useLocalDpi xmlns:a14="http://schemas.microsoft.com/office/drawing/2010/main" val="0"/>
                </a:ext>
              </a:extLst>
            </a:blip>
            <a:stretch>
              <a:fillRect/>
            </a:stretch>
          </p:blipFill>
          <p:spPr>
            <a:xfrm>
              <a:off x="0" y="251995"/>
              <a:ext cx="793420" cy="778278"/>
            </a:xfrm>
            <a:prstGeom prst="rect">
              <a:avLst/>
            </a:prstGeom>
          </p:spPr>
        </p:pic>
      </p:grpSp>
      <p:grpSp>
        <p:nvGrpSpPr>
          <p:cNvPr id="3" name="図形グループ 2"/>
          <p:cNvGrpSpPr/>
          <p:nvPr/>
        </p:nvGrpSpPr>
        <p:grpSpPr>
          <a:xfrm>
            <a:off x="5970641" y="1803207"/>
            <a:ext cx="3254145" cy="2440608"/>
            <a:chOff x="5657687" y="2685462"/>
            <a:chExt cx="3254145" cy="2440608"/>
          </a:xfrm>
        </p:grpSpPr>
        <p:pic>
          <p:nvPicPr>
            <p:cNvPr id="25" name="図 24" descr="72f0a7b7.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57687" y="2685462"/>
              <a:ext cx="3254145" cy="2440608"/>
            </a:xfrm>
            <a:prstGeom prst="rect">
              <a:avLst/>
            </a:prstGeom>
          </p:spPr>
        </p:pic>
        <p:sp>
          <p:nvSpPr>
            <p:cNvPr id="2" name="テキスト ボックス 1"/>
            <p:cNvSpPr txBox="1"/>
            <p:nvPr/>
          </p:nvSpPr>
          <p:spPr>
            <a:xfrm>
              <a:off x="5845803" y="2852936"/>
              <a:ext cx="970037" cy="369332"/>
            </a:xfrm>
            <a:prstGeom prst="rect">
              <a:avLst/>
            </a:prstGeom>
            <a:noFill/>
          </p:spPr>
          <p:txBody>
            <a:bodyPr wrap="none" rtlCol="0">
              <a:spAutoFit/>
            </a:bodyPr>
            <a:lstStyle/>
            <a:p>
              <a:r>
                <a:rPr kumimoji="1" lang="ja-JP" altLang="en-US" dirty="0" smtClean="0">
                  <a:solidFill>
                    <a:schemeClr val="bg1"/>
                  </a:solidFill>
                </a:rPr>
                <a:t>イメージ</a:t>
              </a:r>
              <a:endParaRPr kumimoji="1" lang="ja-JP" altLang="en-US" dirty="0">
                <a:solidFill>
                  <a:schemeClr val="bg1"/>
                </a:solidFill>
              </a:endParaRPr>
            </a:p>
          </p:txBody>
        </p:sp>
      </p:grpSp>
      <p:sp>
        <p:nvSpPr>
          <p:cNvPr id="31" name="横巻き 30"/>
          <p:cNvSpPr/>
          <p:nvPr/>
        </p:nvSpPr>
        <p:spPr>
          <a:xfrm>
            <a:off x="3419872" y="170715"/>
            <a:ext cx="5599577" cy="1180873"/>
          </a:xfrm>
          <a:prstGeom prst="horizontalScroll">
            <a:avLst>
              <a:gd name="adj" fmla="val 8952"/>
            </a:avLst>
          </a:prstGeom>
          <a:blipFill rotWithShape="1">
            <a:blip r:embed="rId6"/>
            <a:tile tx="0" ty="0" sx="100000" sy="100000" flip="none" algn="tl"/>
          </a:blip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sz="3200" dirty="0" smtClean="0">
                <a:solidFill>
                  <a:srgbClr val="000000"/>
                </a:solidFill>
                <a:latin typeface="+mn-ea"/>
                <a:cs typeface="ＤＦＰ勘亭流" charset="2"/>
              </a:rPr>
              <a:t>①</a:t>
            </a:r>
            <a:r>
              <a:rPr kumimoji="1" lang="ja-JP" altLang="en-US" sz="3200" dirty="0" smtClean="0">
                <a:solidFill>
                  <a:srgbClr val="000000"/>
                </a:solidFill>
                <a:latin typeface="+mn-ea"/>
                <a:cs typeface="ＤＦＰ勘亭流" charset="2"/>
              </a:rPr>
              <a:t>マーケット</a:t>
            </a:r>
            <a:r>
              <a:rPr kumimoji="1" lang="en-US" altLang="ja-JP" sz="3200" dirty="0" smtClean="0">
                <a:solidFill>
                  <a:srgbClr val="000000"/>
                </a:solidFill>
                <a:latin typeface="+mn-ea"/>
                <a:cs typeface="ＤＦＰ勘亭流" charset="2"/>
              </a:rPr>
              <a:t>×</a:t>
            </a:r>
            <a:r>
              <a:rPr lang="ja-JP" altLang="en-US" sz="3200" dirty="0" smtClean="0">
                <a:solidFill>
                  <a:srgbClr val="000000"/>
                </a:solidFill>
                <a:latin typeface="+mn-ea"/>
                <a:cs typeface="ＤＦＰ勘亭流" charset="2"/>
              </a:rPr>
              <a:t>市民</a:t>
            </a:r>
            <a:endParaRPr lang="en-US" altLang="ja-JP" sz="3200" dirty="0" smtClean="0">
              <a:solidFill>
                <a:srgbClr val="000000"/>
              </a:solidFill>
              <a:latin typeface="+mn-ea"/>
              <a:cs typeface="ＤＦＰ勘亭流" charset="2"/>
            </a:endParaRPr>
          </a:p>
          <a:p>
            <a:pPr algn="ctr"/>
            <a:r>
              <a:rPr kumimoji="1" lang="en-US" altLang="ja-JP" sz="3200" dirty="0" smtClean="0">
                <a:solidFill>
                  <a:srgbClr val="000000"/>
                </a:solidFill>
                <a:latin typeface="+mn-ea"/>
                <a:cs typeface="ＤＦＰ勘亭流" charset="2"/>
              </a:rPr>
              <a:t>〜</a:t>
            </a:r>
            <a:r>
              <a:rPr kumimoji="1" lang="ja-JP" altLang="en-US" sz="3200" dirty="0" smtClean="0">
                <a:solidFill>
                  <a:srgbClr val="000000"/>
                </a:solidFill>
                <a:latin typeface="+mn-ea"/>
                <a:cs typeface="ＤＦＰ勘亭流" charset="2"/>
              </a:rPr>
              <a:t>交流のあるまちづくり</a:t>
            </a:r>
            <a:r>
              <a:rPr lang="en-US" altLang="ja-JP" sz="3200" dirty="0" smtClean="0">
                <a:solidFill>
                  <a:srgbClr val="000000"/>
                </a:solidFill>
                <a:latin typeface="+mn-ea"/>
                <a:cs typeface="ＤＦＰ勘亭流" charset="2"/>
              </a:rPr>
              <a:t>〜</a:t>
            </a:r>
            <a:endParaRPr kumimoji="1" lang="en-US" altLang="ja-JP" sz="3200" dirty="0" smtClean="0">
              <a:solidFill>
                <a:srgbClr val="000000"/>
              </a:solidFill>
              <a:latin typeface="+mn-ea"/>
              <a:cs typeface="ＤＦＰ勘亭流" charset="2"/>
            </a:endParaRPr>
          </a:p>
        </p:txBody>
      </p:sp>
      <p:sp>
        <p:nvSpPr>
          <p:cNvPr id="15" name="正方形/長方形 14"/>
          <p:cNvSpPr/>
          <p:nvPr/>
        </p:nvSpPr>
        <p:spPr>
          <a:xfrm>
            <a:off x="2771800" y="1518998"/>
            <a:ext cx="3198841" cy="507635"/>
          </a:xfrm>
          <a:prstGeom prst="rect">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800" dirty="0" smtClean="0">
                <a:solidFill>
                  <a:srgbClr val="000000"/>
                </a:solidFill>
              </a:rPr>
              <a:t>あづばるマーケット</a:t>
            </a:r>
            <a:endParaRPr kumimoji="1" lang="ja-JP" altLang="en-US" sz="2800" dirty="0">
              <a:solidFill>
                <a:srgbClr val="000000"/>
              </a:solidFill>
            </a:endParaRPr>
          </a:p>
        </p:txBody>
      </p:sp>
    </p:spTree>
    <p:extLst>
      <p:ext uri="{BB962C8B-B14F-4D97-AF65-F5344CB8AC3E}">
        <p14:creationId xmlns:p14="http://schemas.microsoft.com/office/powerpoint/2010/main" val="1651665184"/>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図形グループ 12"/>
          <p:cNvGrpSpPr/>
          <p:nvPr/>
        </p:nvGrpSpPr>
        <p:grpSpPr>
          <a:xfrm>
            <a:off x="323528" y="1224855"/>
            <a:ext cx="8520318" cy="3024336"/>
            <a:chOff x="323528" y="3501008"/>
            <a:chExt cx="8520318" cy="3024336"/>
          </a:xfrm>
          <a:solidFill>
            <a:schemeClr val="accent3">
              <a:lumMod val="20000"/>
              <a:lumOff val="80000"/>
            </a:schemeClr>
          </a:solidFill>
        </p:grpSpPr>
        <p:sp>
          <p:nvSpPr>
            <p:cNvPr id="11" name="正方形/長方形 10"/>
            <p:cNvSpPr/>
            <p:nvPr/>
          </p:nvSpPr>
          <p:spPr>
            <a:xfrm>
              <a:off x="323528" y="4005064"/>
              <a:ext cx="8520318" cy="2520280"/>
            </a:xfrm>
            <a:prstGeom prst="rect">
              <a:avLst/>
            </a:prstGeom>
            <a:gr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2800" b="1" u="sng" dirty="0" smtClean="0">
                  <a:solidFill>
                    <a:schemeClr val="tx1"/>
                  </a:solidFill>
                </a:rPr>
                <a:t>マーケットに参加している市内の農園を対象</a:t>
              </a:r>
              <a:endParaRPr lang="en-US" altLang="ja-JP" sz="2800" b="1" u="sng" dirty="0" smtClean="0">
                <a:solidFill>
                  <a:schemeClr val="tx1"/>
                </a:solidFill>
              </a:endParaRPr>
            </a:p>
            <a:p>
              <a:pPr algn="ctr"/>
              <a:endParaRPr lang="en-US" altLang="ja-JP" sz="2400" b="1" u="sng" dirty="0" smtClean="0">
                <a:solidFill>
                  <a:schemeClr val="tx1"/>
                </a:solidFill>
              </a:endParaRPr>
            </a:p>
            <a:p>
              <a:pPr marL="2171700" lvl="4" indent="-342900">
                <a:buFont typeface="Arial"/>
                <a:buChar char="•"/>
              </a:pPr>
              <a:r>
                <a:rPr lang="ja-JP" altLang="en-US" sz="2400" dirty="0" smtClean="0">
                  <a:solidFill>
                    <a:schemeClr val="tx1"/>
                  </a:solidFill>
                </a:rPr>
                <a:t>種まきや野菜の収穫などを手伝う</a:t>
              </a:r>
              <a:endParaRPr lang="en-US" altLang="ja-JP" sz="2400" dirty="0" smtClean="0">
                <a:solidFill>
                  <a:schemeClr val="tx1"/>
                </a:solidFill>
              </a:endParaRPr>
            </a:p>
            <a:p>
              <a:pPr marL="2171700" lvl="4" indent="-342900">
                <a:buFont typeface="Arial"/>
                <a:buChar char="•"/>
              </a:pPr>
              <a:r>
                <a:rPr lang="ja-JP" altLang="en-US" sz="2400" dirty="0" smtClean="0">
                  <a:solidFill>
                    <a:schemeClr val="tx1"/>
                  </a:solidFill>
                </a:rPr>
                <a:t>菜園におけるコツなどを伝受</a:t>
              </a:r>
              <a:endParaRPr lang="en-US" altLang="ja-JP" sz="2400" dirty="0" smtClean="0">
                <a:solidFill>
                  <a:schemeClr val="tx1"/>
                </a:solidFill>
              </a:endParaRPr>
            </a:p>
            <a:p>
              <a:pPr marL="2171700" lvl="4" indent="-342900">
                <a:buFont typeface="Arial"/>
                <a:buChar char="•"/>
              </a:pPr>
              <a:r>
                <a:rPr lang="ja-JP" altLang="en-US" sz="2400" dirty="0" smtClean="0">
                  <a:solidFill>
                    <a:schemeClr val="tx1"/>
                  </a:solidFill>
                </a:rPr>
                <a:t>収穫した野菜を持ち帰ることも</a:t>
              </a:r>
              <a:endParaRPr kumimoji="1" lang="ja-JP" altLang="en-US" sz="2400" dirty="0">
                <a:solidFill>
                  <a:schemeClr val="tx1"/>
                </a:solidFill>
              </a:endParaRPr>
            </a:p>
          </p:txBody>
        </p:sp>
        <p:sp>
          <p:nvSpPr>
            <p:cNvPr id="12" name="角丸四角形 11"/>
            <p:cNvSpPr/>
            <p:nvPr/>
          </p:nvSpPr>
          <p:spPr>
            <a:xfrm>
              <a:off x="2843808" y="3501008"/>
              <a:ext cx="3672408" cy="734341"/>
            </a:xfrm>
            <a:prstGeom prst="roundRect">
              <a:avLst/>
            </a:prstGeom>
            <a:gr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3200" dirty="0">
                  <a:solidFill>
                    <a:schemeClr val="tx1"/>
                  </a:solidFill>
                </a:rPr>
                <a:t>農業体験</a:t>
              </a:r>
              <a:endParaRPr lang="en-US" altLang="ja-JP" sz="3200" dirty="0">
                <a:solidFill>
                  <a:schemeClr val="tx1"/>
                </a:solidFill>
              </a:endParaRPr>
            </a:p>
          </p:txBody>
        </p:sp>
      </p:grpSp>
      <p:grpSp>
        <p:nvGrpSpPr>
          <p:cNvPr id="19" name="図形グループ 18"/>
          <p:cNvGrpSpPr/>
          <p:nvPr/>
        </p:nvGrpSpPr>
        <p:grpSpPr>
          <a:xfrm>
            <a:off x="0" y="182300"/>
            <a:ext cx="3131545" cy="955205"/>
            <a:chOff x="0" y="182300"/>
            <a:chExt cx="3131545" cy="955205"/>
          </a:xfrm>
        </p:grpSpPr>
        <p:sp>
          <p:nvSpPr>
            <p:cNvPr id="20" name="角丸四角形吹き出し 19"/>
            <p:cNvSpPr/>
            <p:nvPr/>
          </p:nvSpPr>
          <p:spPr>
            <a:xfrm>
              <a:off x="827584" y="182300"/>
              <a:ext cx="2303961" cy="955205"/>
            </a:xfrm>
            <a:prstGeom prst="wedgeRoundRectCallout">
              <a:avLst>
                <a:gd name="adj1" fmla="val -53059"/>
                <a:gd name="adj2" fmla="val -27211"/>
                <a:gd name="adj3" fmla="val 16667"/>
              </a:avLst>
            </a:prstGeom>
            <a:ln/>
          </p:spPr>
          <p:style>
            <a:lnRef idx="2">
              <a:schemeClr val="accent3">
                <a:shade val="50000"/>
              </a:schemeClr>
            </a:lnRef>
            <a:fillRef idx="1">
              <a:schemeClr val="accent3"/>
            </a:fillRef>
            <a:effectRef idx="0">
              <a:schemeClr val="accent3"/>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ltLang="ja-JP" sz="2800" dirty="0" smtClean="0">
                  <a:solidFill>
                    <a:schemeClr val="bg1"/>
                  </a:solidFill>
                </a:rPr>
                <a:t>①</a:t>
              </a:r>
              <a:r>
                <a:rPr lang="ja-JP" altLang="en-US" sz="2800" dirty="0" smtClean="0">
                  <a:solidFill>
                    <a:schemeClr val="bg1"/>
                  </a:solidFill>
                </a:rPr>
                <a:t>交流ある</a:t>
              </a:r>
              <a:endParaRPr lang="en-US" altLang="ja-JP" sz="2800" dirty="0" smtClean="0">
                <a:solidFill>
                  <a:schemeClr val="bg1"/>
                </a:solidFill>
              </a:endParaRPr>
            </a:p>
            <a:p>
              <a:pPr algn="ctr"/>
              <a:r>
                <a:rPr lang="ja-JP" altLang="en-US" sz="2800" dirty="0" smtClean="0">
                  <a:solidFill>
                    <a:schemeClr val="bg1"/>
                  </a:solidFill>
                </a:rPr>
                <a:t>まちづくり</a:t>
              </a:r>
              <a:endParaRPr kumimoji="1" lang="ja-JP" altLang="en-US" sz="2800" dirty="0">
                <a:solidFill>
                  <a:schemeClr val="bg1"/>
                </a:solidFill>
              </a:endParaRPr>
            </a:p>
          </p:txBody>
        </p:sp>
        <p:pic>
          <p:nvPicPr>
            <p:cNvPr id="24" name="図 23" descr="810sign_z229xfngkp.jpg"/>
            <p:cNvPicPr>
              <a:picLocks noChangeAspect="1"/>
            </p:cNvPicPr>
            <p:nvPr/>
          </p:nvPicPr>
          <p:blipFill>
            <a:blip r:embed="rId2">
              <a:duotone>
                <a:schemeClr val="accent3">
                  <a:shade val="45000"/>
                  <a:satMod val="135000"/>
                </a:schemeClr>
                <a:prstClr val="white"/>
              </a:duotone>
              <a:extLst>
                <a:ext uri="{BEBA8EAE-BF5A-486C-A8C5-ECC9F3942E4B}">
                  <a14:imgProps xmlns:a14="http://schemas.microsoft.com/office/drawing/2010/main">
                    <a14:imgLayer r:embed="rId3">
                      <a14:imgEffect>
                        <a14:backgroundRemoval t="0" b="100000" l="0" r="100000">
                          <a14:foregroundMark x1="57034" y1="7763" x2="57034" y2="7763"/>
                          <a14:foregroundMark x1="65779" y1="7024" x2="65779" y2="7024"/>
                        </a14:backgroundRemoval>
                      </a14:imgEffect>
                    </a14:imgLayer>
                  </a14:imgProps>
                </a:ext>
                <a:ext uri="{28A0092B-C50C-407E-A947-70E740481C1C}">
                  <a14:useLocalDpi xmlns:a14="http://schemas.microsoft.com/office/drawing/2010/main" val="0"/>
                </a:ext>
              </a:extLst>
            </a:blip>
            <a:stretch>
              <a:fillRect/>
            </a:stretch>
          </p:blipFill>
          <p:spPr>
            <a:xfrm>
              <a:off x="0" y="251995"/>
              <a:ext cx="793420" cy="778278"/>
            </a:xfrm>
            <a:prstGeom prst="rect">
              <a:avLst/>
            </a:prstGeom>
          </p:spPr>
        </p:pic>
      </p:grpSp>
      <p:pic>
        <p:nvPicPr>
          <p:cNvPr id="15" name="図 14"/>
          <p:cNvPicPr>
            <a:picLocks noChangeAspect="1"/>
          </p:cNvPicPr>
          <p:nvPr/>
        </p:nvPicPr>
        <p:blipFill>
          <a:blip r:embed="rId4"/>
          <a:stretch>
            <a:fillRect/>
          </a:stretch>
        </p:blipFill>
        <p:spPr>
          <a:xfrm>
            <a:off x="323528" y="4354079"/>
            <a:ext cx="1279126" cy="1531887"/>
          </a:xfrm>
          <a:prstGeom prst="rect">
            <a:avLst/>
          </a:prstGeom>
        </p:spPr>
      </p:pic>
      <p:pic>
        <p:nvPicPr>
          <p:cNvPr id="16" name="図 15"/>
          <p:cNvPicPr>
            <a:picLocks noChangeAspect="1"/>
          </p:cNvPicPr>
          <p:nvPr/>
        </p:nvPicPr>
        <p:blipFill>
          <a:blip r:embed="rId5"/>
          <a:stretch>
            <a:fillRect/>
          </a:stretch>
        </p:blipFill>
        <p:spPr>
          <a:xfrm>
            <a:off x="6660232" y="3588135"/>
            <a:ext cx="1531888" cy="1531888"/>
          </a:xfrm>
          <a:prstGeom prst="rect">
            <a:avLst/>
          </a:prstGeom>
        </p:spPr>
      </p:pic>
      <p:pic>
        <p:nvPicPr>
          <p:cNvPr id="18" name="図 17"/>
          <p:cNvPicPr>
            <a:picLocks noChangeAspect="1"/>
          </p:cNvPicPr>
          <p:nvPr/>
        </p:nvPicPr>
        <p:blipFill>
          <a:blip r:embed="rId6"/>
          <a:stretch>
            <a:fillRect/>
          </a:stretch>
        </p:blipFill>
        <p:spPr>
          <a:xfrm>
            <a:off x="7544895" y="5229200"/>
            <a:ext cx="1531888" cy="1531888"/>
          </a:xfrm>
          <a:prstGeom prst="rect">
            <a:avLst/>
          </a:prstGeom>
        </p:spPr>
      </p:pic>
      <p:sp>
        <p:nvSpPr>
          <p:cNvPr id="25" name="正方形/長方形 24"/>
          <p:cNvSpPr/>
          <p:nvPr/>
        </p:nvSpPr>
        <p:spPr>
          <a:xfrm>
            <a:off x="2843808" y="4354079"/>
            <a:ext cx="4572000" cy="2308324"/>
          </a:xfrm>
          <a:prstGeom prst="rect">
            <a:avLst/>
          </a:prstGeom>
        </p:spPr>
        <p:txBody>
          <a:bodyPr>
            <a:spAutoFit/>
          </a:bodyPr>
          <a:lstStyle/>
          <a:p>
            <a:r>
              <a:rPr lang="ja-JP" altLang="en-US" sz="2400" dirty="0"/>
              <a:t>例）</a:t>
            </a:r>
            <a:r>
              <a:rPr lang="en-US" altLang="ja-JP" sz="2400" dirty="0"/>
              <a:t>	</a:t>
            </a:r>
            <a:r>
              <a:rPr lang="ja-JP" altLang="en-US" sz="2400" dirty="0" smtClean="0"/>
              <a:t>期間：</a:t>
            </a:r>
            <a:r>
              <a:rPr lang="en-US" altLang="ja-JP" sz="2400" dirty="0" smtClean="0"/>
              <a:t>	1</a:t>
            </a:r>
            <a:r>
              <a:rPr lang="ja-JP" altLang="en-US" sz="2400" dirty="0" smtClean="0"/>
              <a:t>日</a:t>
            </a:r>
            <a:endParaRPr lang="en-US" altLang="ja-JP" sz="2400" dirty="0"/>
          </a:p>
          <a:p>
            <a:r>
              <a:rPr lang="en-US" altLang="ja-JP" sz="2400" dirty="0"/>
              <a:t>	</a:t>
            </a:r>
            <a:r>
              <a:rPr lang="ja-JP" altLang="en-US" sz="2400" dirty="0" smtClean="0"/>
              <a:t>費用：</a:t>
            </a:r>
            <a:r>
              <a:rPr lang="en-US" altLang="ja-JP" sz="2400" dirty="0" smtClean="0"/>
              <a:t>	2,000</a:t>
            </a:r>
            <a:r>
              <a:rPr lang="ja-JP" altLang="en-US" sz="2400" dirty="0" smtClean="0"/>
              <a:t>円</a:t>
            </a:r>
            <a:endParaRPr lang="en-US" altLang="ja-JP" sz="2400" dirty="0" smtClean="0"/>
          </a:p>
          <a:p>
            <a:r>
              <a:rPr lang="en-US" altLang="ja-JP" sz="2400" dirty="0"/>
              <a:t>	</a:t>
            </a:r>
            <a:r>
              <a:rPr lang="ja-JP" altLang="en-US" sz="2400" dirty="0" smtClean="0"/>
              <a:t>頻度：</a:t>
            </a:r>
            <a:r>
              <a:rPr lang="en-US" altLang="ja-JP" sz="2400" dirty="0" smtClean="0"/>
              <a:t>	</a:t>
            </a:r>
            <a:r>
              <a:rPr lang="ja-JP" altLang="en-US" sz="2400" dirty="0" smtClean="0"/>
              <a:t>月</a:t>
            </a:r>
            <a:r>
              <a:rPr lang="en-US" altLang="ja-JP" sz="2400" dirty="0" smtClean="0"/>
              <a:t>1</a:t>
            </a:r>
            <a:r>
              <a:rPr lang="ja-JP" altLang="en-US" sz="2400" dirty="0" smtClean="0"/>
              <a:t>回程度</a:t>
            </a:r>
            <a:endParaRPr lang="en-US" altLang="ja-JP" sz="2400" dirty="0" smtClean="0"/>
          </a:p>
          <a:p>
            <a:r>
              <a:rPr lang="en-US" altLang="ja-JP" sz="2400" dirty="0"/>
              <a:t>	</a:t>
            </a:r>
            <a:r>
              <a:rPr lang="ja-JP" altLang="en-US" sz="2400" dirty="0" smtClean="0"/>
              <a:t>申込：</a:t>
            </a:r>
            <a:r>
              <a:rPr lang="en-US" altLang="ja-JP" sz="2400" dirty="0" smtClean="0"/>
              <a:t>	</a:t>
            </a:r>
            <a:r>
              <a:rPr lang="ja-JP" altLang="en-US" sz="2400" dirty="0" smtClean="0"/>
              <a:t>事前予約制</a:t>
            </a:r>
            <a:endParaRPr lang="en-US" altLang="ja-JP" sz="2400" dirty="0" smtClean="0"/>
          </a:p>
          <a:p>
            <a:pPr lvl="2"/>
            <a:r>
              <a:rPr lang="ja-JP" altLang="en-US" sz="2400" dirty="0" smtClean="0"/>
              <a:t>場所：</a:t>
            </a:r>
            <a:r>
              <a:rPr lang="en-US" altLang="ja-JP" sz="2400" dirty="0" smtClean="0"/>
              <a:t>	</a:t>
            </a:r>
            <a:r>
              <a:rPr lang="ja-JP" altLang="en-US" sz="2400" dirty="0" smtClean="0"/>
              <a:t>参加者の希望制</a:t>
            </a:r>
            <a:endParaRPr lang="en-US" altLang="ja-JP" sz="2400" dirty="0" smtClean="0"/>
          </a:p>
          <a:p>
            <a:r>
              <a:rPr lang="en-US" altLang="ja-JP" sz="2400" dirty="0"/>
              <a:t>	</a:t>
            </a:r>
            <a:r>
              <a:rPr lang="ja-JP" altLang="en-US" sz="2400" dirty="0" smtClean="0"/>
              <a:t>人数：</a:t>
            </a:r>
            <a:r>
              <a:rPr lang="en-US" altLang="ja-JP" sz="2400" dirty="0" smtClean="0"/>
              <a:t>	1</a:t>
            </a:r>
            <a:r>
              <a:rPr lang="ja-JP" altLang="en-US" sz="2400" dirty="0" smtClean="0"/>
              <a:t>人から参加可能</a:t>
            </a:r>
            <a:endParaRPr lang="en-US" altLang="ja-JP" sz="2400" dirty="0"/>
          </a:p>
        </p:txBody>
      </p:sp>
      <p:sp>
        <p:nvSpPr>
          <p:cNvPr id="26" name="正方形/長方形 25"/>
          <p:cNvSpPr/>
          <p:nvPr/>
        </p:nvSpPr>
        <p:spPr>
          <a:xfrm>
            <a:off x="196415" y="5893948"/>
            <a:ext cx="3292040" cy="80622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kumimoji="1" lang="ja-JP" altLang="en-US" sz="2000" dirty="0" smtClean="0"/>
              <a:t>農業に関わり、関心を深める</a:t>
            </a:r>
            <a:endParaRPr kumimoji="1" lang="en-US" altLang="ja-JP" sz="2000" dirty="0" smtClean="0"/>
          </a:p>
        </p:txBody>
      </p:sp>
      <p:sp>
        <p:nvSpPr>
          <p:cNvPr id="17" name="正方形/長方形 16"/>
          <p:cNvSpPr/>
          <p:nvPr/>
        </p:nvSpPr>
        <p:spPr>
          <a:xfrm>
            <a:off x="5645005" y="496345"/>
            <a:ext cx="3198841" cy="507635"/>
          </a:xfrm>
          <a:prstGeom prst="rect">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800" dirty="0" smtClean="0">
                <a:solidFill>
                  <a:srgbClr val="000000"/>
                </a:solidFill>
              </a:rPr>
              <a:t>あづばる農園</a:t>
            </a:r>
            <a:endParaRPr kumimoji="1" lang="ja-JP" altLang="en-US" sz="2800" dirty="0">
              <a:solidFill>
                <a:srgbClr val="000000"/>
              </a:solidFill>
            </a:endParaRPr>
          </a:p>
        </p:txBody>
      </p:sp>
    </p:spTree>
    <p:extLst>
      <p:ext uri="{BB962C8B-B14F-4D97-AF65-F5344CB8AC3E}">
        <p14:creationId xmlns:p14="http://schemas.microsoft.com/office/powerpoint/2010/main" val="39516217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descr="つちパッドロゴ.jpg"/>
          <p:cNvPicPr>
            <a:picLocks noChangeAspect="1"/>
          </p:cNvPicPr>
          <p:nvPr/>
        </p:nvPicPr>
        <p:blipFill>
          <a:blip r:embed="rId2">
            <a:extLst>
              <a:ext uri="{BEBA8EAE-BF5A-486C-A8C5-ECC9F3942E4B}">
                <a14:imgProps xmlns:a14="http://schemas.microsoft.com/office/drawing/2010/main">
                  <a14:imgLayer r:embed="rId3">
                    <a14:imgEffect>
                      <a14:backgroundRemoval t="0" b="100000" l="0" r="100000">
                        <a14:foregroundMark x1="34191" y1="30296" x2="34191" y2="30296"/>
                        <a14:foregroundMark x1="40257" y1="34236" x2="40257" y2="34236"/>
                        <a14:foregroundMark x1="41912" y1="35714" x2="41912" y2="35714"/>
                        <a14:foregroundMark x1="34559" y1="20690" x2="34559" y2="20690"/>
                        <a14:foregroundMark x1="34191" y1="23399" x2="34191" y2="23399"/>
                        <a14:foregroundMark x1="32904" y1="27094" x2="32904" y2="27094"/>
                        <a14:foregroundMark x1="30699" y1="28818" x2="30699" y2="28818"/>
                        <a14:foregroundMark x1="27574" y1="27833" x2="27574" y2="27833"/>
                        <a14:foregroundMark x1="25184" y1="26355" x2="25184" y2="26355"/>
                        <a14:foregroundMark x1="18566" y1="36453" x2="18566" y2="36453"/>
                        <a14:foregroundMark x1="18566" y1="36453" x2="18566" y2="36453"/>
                        <a14:foregroundMark x1="17647" y1="38177" x2="17647" y2="38177"/>
                        <a14:foregroundMark x1="18750" y1="22167" x2="18750" y2="22167"/>
                        <a14:foregroundMark x1="26838" y1="35714" x2="26838" y2="35714"/>
                        <a14:foregroundMark x1="26471" y1="41872" x2="26471" y2="41872"/>
                        <a14:foregroundMark x1="22794" y1="43596" x2="22794" y2="43596"/>
                        <a14:foregroundMark x1="32169" y1="40887" x2="32169" y2="40887"/>
                        <a14:foregroundMark x1="28493" y1="48768" x2="28493" y2="48768"/>
                        <a14:foregroundMark x1="28309" y1="54433" x2="28309" y2="54433"/>
                        <a14:foregroundMark x1="20772" y1="52956" x2="20772" y2="52956"/>
                        <a14:foregroundMark x1="35478" y1="50246" x2="35478" y2="50246"/>
                        <a14:foregroundMark x1="78860" y1="90887" x2="78860" y2="90887"/>
                        <a14:foregroundMark x1="80147" y1="94581" x2="80147" y2="94581"/>
                        <a14:foregroundMark x1="70956" y1="35468" x2="70956" y2="35468"/>
                        <a14:foregroundMark x1="68382" y1="36700" x2="68382" y2="36700"/>
                        <a14:foregroundMark x1="74816" y1="36700" x2="74816" y2="36700"/>
                        <a14:foregroundMark x1="93750" y1="36946" x2="93750" y2="36946"/>
                        <a14:foregroundMark x1="96507" y1="36453" x2="96507" y2="36453"/>
                        <a14:foregroundMark x1="87132" y1="37438" x2="87132" y2="37438"/>
                        <a14:foregroundMark x1="81250" y1="37931" x2="81250" y2="37931"/>
                      </a14:backgroundRemoval>
                    </a14:imgEffect>
                  </a14:imgLayer>
                </a14:imgProps>
              </a:ext>
              <a:ext uri="{28A0092B-C50C-407E-A947-70E740481C1C}">
                <a14:useLocalDpi xmlns:a14="http://schemas.microsoft.com/office/drawing/2010/main" val="0"/>
              </a:ext>
            </a:extLst>
          </a:blip>
          <a:stretch>
            <a:fillRect/>
          </a:stretch>
        </p:blipFill>
        <p:spPr>
          <a:xfrm>
            <a:off x="3635896" y="2492896"/>
            <a:ext cx="4085536" cy="3050236"/>
          </a:xfrm>
          <a:prstGeom prst="rect">
            <a:avLst/>
          </a:prstGeom>
        </p:spPr>
      </p:pic>
      <p:sp>
        <p:nvSpPr>
          <p:cNvPr id="7" name="テキスト ボックス 6"/>
          <p:cNvSpPr txBox="1"/>
          <p:nvPr/>
        </p:nvSpPr>
        <p:spPr>
          <a:xfrm>
            <a:off x="2072849" y="4856151"/>
            <a:ext cx="5276679" cy="830997"/>
          </a:xfrm>
          <a:prstGeom prst="rect">
            <a:avLst/>
          </a:prstGeom>
          <a:noFill/>
        </p:spPr>
        <p:txBody>
          <a:bodyPr wrap="square" rtlCol="0">
            <a:spAutoFit/>
          </a:bodyPr>
          <a:lstStyle/>
          <a:p>
            <a:r>
              <a:rPr kumimoji="1" lang="ja-JP" altLang="en-US" sz="4800" dirty="0" smtClean="0">
                <a:latin typeface="ＤＦＰ祥南行書体W5"/>
                <a:ea typeface="ＤＦＰ祥南行書体W5"/>
                <a:cs typeface="ＤＦＰ祥南行書体W5"/>
              </a:rPr>
              <a:t>つちパッド祭</a:t>
            </a:r>
            <a:endParaRPr kumimoji="1" lang="ja-JP" altLang="en-US" sz="4800" dirty="0">
              <a:latin typeface="ＤＦＰ祥南行書体W5"/>
              <a:ea typeface="ＤＦＰ祥南行書体W5"/>
              <a:cs typeface="ＤＦＰ祥南行書体W5"/>
            </a:endParaRPr>
          </a:p>
        </p:txBody>
      </p:sp>
      <p:sp>
        <p:nvSpPr>
          <p:cNvPr id="5" name="正方形/長方形 4"/>
          <p:cNvSpPr/>
          <p:nvPr/>
        </p:nvSpPr>
        <p:spPr>
          <a:xfrm>
            <a:off x="323528" y="5949280"/>
            <a:ext cx="8712968" cy="809104"/>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bg1"/>
              </a:solidFill>
            </a:endParaRPr>
          </a:p>
        </p:txBody>
      </p:sp>
      <p:sp>
        <p:nvSpPr>
          <p:cNvPr id="2" name="正方形/長方形 1"/>
          <p:cNvSpPr/>
          <p:nvPr/>
        </p:nvSpPr>
        <p:spPr>
          <a:xfrm>
            <a:off x="205090" y="6034908"/>
            <a:ext cx="8964488" cy="584776"/>
          </a:xfrm>
          <a:prstGeom prst="rect">
            <a:avLst/>
          </a:prstGeom>
        </p:spPr>
        <p:txBody>
          <a:bodyPr wrap="square">
            <a:spAutoFit/>
          </a:bodyPr>
          <a:lstStyle/>
          <a:p>
            <a:pPr algn="ctr"/>
            <a:r>
              <a:rPr lang="ja-JP" altLang="en-US" sz="2800" dirty="0" smtClean="0">
                <a:solidFill>
                  <a:srgbClr val="FFFFFF"/>
                </a:solidFill>
              </a:rPr>
              <a:t>料理を通じて農業以外にも様々な</a:t>
            </a:r>
            <a:r>
              <a:rPr lang="ja-JP" altLang="en-US" sz="3200" dirty="0" smtClean="0">
                <a:solidFill>
                  <a:srgbClr val="FF0000"/>
                </a:solidFill>
              </a:rPr>
              <a:t>情報</a:t>
            </a:r>
            <a:r>
              <a:rPr lang="ja-JP" altLang="en-US" sz="2800" dirty="0" smtClean="0">
                <a:solidFill>
                  <a:schemeClr val="bg1"/>
                </a:solidFill>
              </a:rPr>
              <a:t>を積極的に</a:t>
            </a:r>
            <a:r>
              <a:rPr lang="ja-JP" altLang="en-US" sz="3200" dirty="0" smtClean="0">
                <a:solidFill>
                  <a:srgbClr val="FF0000"/>
                </a:solidFill>
              </a:rPr>
              <a:t>発信</a:t>
            </a:r>
            <a:endParaRPr lang="ja-JP" altLang="en-US" sz="2800" dirty="0">
              <a:solidFill>
                <a:srgbClr val="FF0000"/>
              </a:solidFill>
            </a:endParaRPr>
          </a:p>
        </p:txBody>
      </p:sp>
      <p:sp>
        <p:nvSpPr>
          <p:cNvPr id="19" name="横巻き 18"/>
          <p:cNvSpPr/>
          <p:nvPr/>
        </p:nvSpPr>
        <p:spPr>
          <a:xfrm>
            <a:off x="1840861" y="1224855"/>
            <a:ext cx="5599577" cy="1180873"/>
          </a:xfrm>
          <a:prstGeom prst="horizontalScroll">
            <a:avLst>
              <a:gd name="adj" fmla="val 8952"/>
            </a:avLst>
          </a:prstGeom>
          <a:blipFill rotWithShape="1">
            <a:blip r:embed="rId4"/>
            <a:tile tx="0" ty="0" sx="100000" sy="100000" flip="none" algn="tl"/>
          </a:blip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ja-JP" sz="3200" dirty="0" smtClean="0">
                <a:solidFill>
                  <a:srgbClr val="000000"/>
                </a:solidFill>
                <a:latin typeface="+mn-ea"/>
                <a:cs typeface="ＤＦＰ勘亭流" charset="2"/>
              </a:rPr>
              <a:t>②</a:t>
            </a:r>
            <a:r>
              <a:rPr kumimoji="1" lang="ja-JP" altLang="en-US" sz="3200" dirty="0" smtClean="0">
                <a:solidFill>
                  <a:srgbClr val="000000"/>
                </a:solidFill>
                <a:latin typeface="+mn-ea"/>
                <a:cs typeface="ＤＦＰ勘亭流" charset="2"/>
              </a:rPr>
              <a:t>料理</a:t>
            </a:r>
            <a:r>
              <a:rPr kumimoji="1" lang="en-US" altLang="ja-JP" sz="3200" dirty="0" smtClean="0">
                <a:solidFill>
                  <a:srgbClr val="000000"/>
                </a:solidFill>
                <a:latin typeface="+mn-ea"/>
                <a:cs typeface="ＤＦＰ勘亭流" charset="2"/>
              </a:rPr>
              <a:t>×</a:t>
            </a:r>
            <a:r>
              <a:rPr kumimoji="1" lang="ja-JP" altLang="en-US" sz="3200" dirty="0" smtClean="0">
                <a:solidFill>
                  <a:srgbClr val="000000"/>
                </a:solidFill>
                <a:latin typeface="+mn-ea"/>
                <a:cs typeface="ＤＦＰ勘亭流" charset="2"/>
              </a:rPr>
              <a:t>市民</a:t>
            </a:r>
            <a:endParaRPr kumimoji="1" lang="en-US" altLang="ja-JP" sz="3200" dirty="0" smtClean="0">
              <a:solidFill>
                <a:srgbClr val="000000"/>
              </a:solidFill>
              <a:latin typeface="+mn-ea"/>
              <a:cs typeface="ＤＦＰ勘亭流" charset="2"/>
            </a:endParaRPr>
          </a:p>
          <a:p>
            <a:pPr algn="ctr"/>
            <a:r>
              <a:rPr kumimoji="1" lang="en-US" altLang="ja-JP" sz="3200" dirty="0" smtClean="0">
                <a:solidFill>
                  <a:srgbClr val="000000"/>
                </a:solidFill>
                <a:latin typeface="+mn-ea"/>
                <a:cs typeface="ＤＦＰ勘亭流" charset="2"/>
              </a:rPr>
              <a:t>〜</a:t>
            </a:r>
            <a:r>
              <a:rPr kumimoji="1" lang="ja-JP" altLang="en-US" sz="3200" dirty="0" smtClean="0">
                <a:solidFill>
                  <a:srgbClr val="000000"/>
                </a:solidFill>
                <a:latin typeface="+mn-ea"/>
                <a:cs typeface="ＤＦＰ勘亭流" charset="2"/>
              </a:rPr>
              <a:t>発信するまちづくり</a:t>
            </a:r>
            <a:r>
              <a:rPr lang="en-US" altLang="ja-JP" sz="3200" dirty="0" smtClean="0">
                <a:solidFill>
                  <a:srgbClr val="000000"/>
                </a:solidFill>
                <a:latin typeface="+mn-ea"/>
                <a:cs typeface="ＤＦＰ勘亭流" charset="2"/>
              </a:rPr>
              <a:t>〜</a:t>
            </a:r>
            <a:endParaRPr kumimoji="1" lang="en-US" altLang="ja-JP" sz="3200" dirty="0" smtClean="0">
              <a:solidFill>
                <a:srgbClr val="000000"/>
              </a:solidFill>
              <a:latin typeface="+mn-ea"/>
              <a:cs typeface="ＤＦＰ勘亭流" charset="2"/>
            </a:endParaRPr>
          </a:p>
        </p:txBody>
      </p:sp>
      <p:grpSp>
        <p:nvGrpSpPr>
          <p:cNvPr id="29" name="図形グループ 28"/>
          <p:cNvGrpSpPr/>
          <p:nvPr/>
        </p:nvGrpSpPr>
        <p:grpSpPr>
          <a:xfrm>
            <a:off x="0" y="182300"/>
            <a:ext cx="3131545" cy="955205"/>
            <a:chOff x="0" y="182300"/>
            <a:chExt cx="3131545" cy="955205"/>
          </a:xfrm>
        </p:grpSpPr>
        <p:sp>
          <p:nvSpPr>
            <p:cNvPr id="30" name="角丸四角形吹き出し 29"/>
            <p:cNvSpPr/>
            <p:nvPr/>
          </p:nvSpPr>
          <p:spPr>
            <a:xfrm>
              <a:off x="827584" y="182300"/>
              <a:ext cx="2303961" cy="955205"/>
            </a:xfrm>
            <a:prstGeom prst="wedgeRoundRectCallout">
              <a:avLst>
                <a:gd name="adj1" fmla="val -53059"/>
                <a:gd name="adj2" fmla="val -27211"/>
                <a:gd name="adj3" fmla="val 16667"/>
              </a:avLst>
            </a:prstGeom>
            <a:ln/>
          </p:spPr>
          <p:style>
            <a:lnRef idx="2">
              <a:schemeClr val="accent3">
                <a:shade val="50000"/>
              </a:schemeClr>
            </a:lnRef>
            <a:fillRef idx="1">
              <a:schemeClr val="accent3"/>
            </a:fillRef>
            <a:effectRef idx="0">
              <a:schemeClr val="accent3"/>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ltLang="ja-JP" sz="2800" dirty="0" smtClean="0">
                  <a:solidFill>
                    <a:schemeClr val="bg1"/>
                  </a:solidFill>
                </a:rPr>
                <a:t>②</a:t>
              </a:r>
              <a:r>
                <a:rPr lang="ja-JP" altLang="en-US" sz="2800" dirty="0" smtClean="0">
                  <a:solidFill>
                    <a:schemeClr val="bg1"/>
                  </a:solidFill>
                </a:rPr>
                <a:t>発信する</a:t>
              </a:r>
              <a:endParaRPr lang="en-US" altLang="ja-JP" sz="2800" dirty="0" smtClean="0">
                <a:solidFill>
                  <a:schemeClr val="bg1"/>
                </a:solidFill>
              </a:endParaRPr>
            </a:p>
            <a:p>
              <a:pPr algn="ctr"/>
              <a:r>
                <a:rPr lang="ja-JP" altLang="en-US" sz="2800" dirty="0" smtClean="0">
                  <a:solidFill>
                    <a:schemeClr val="bg1"/>
                  </a:solidFill>
                </a:rPr>
                <a:t>まちづくり</a:t>
              </a:r>
              <a:endParaRPr kumimoji="1" lang="ja-JP" altLang="en-US" sz="2800" dirty="0">
                <a:solidFill>
                  <a:schemeClr val="bg1"/>
                </a:solidFill>
              </a:endParaRPr>
            </a:p>
          </p:txBody>
        </p:sp>
        <p:pic>
          <p:nvPicPr>
            <p:cNvPr id="31" name="図 30" descr="810sign_z229xfngkp.jpg"/>
            <p:cNvPicPr>
              <a:picLocks noChangeAspect="1"/>
            </p:cNvPicPr>
            <p:nvPr/>
          </p:nvPicPr>
          <p:blipFill>
            <a:blip r:embed="rId5">
              <a:duotone>
                <a:schemeClr val="accent3">
                  <a:shade val="45000"/>
                  <a:satMod val="135000"/>
                </a:schemeClr>
                <a:prstClr val="white"/>
              </a:duotone>
              <a:extLst>
                <a:ext uri="{BEBA8EAE-BF5A-486C-A8C5-ECC9F3942E4B}">
                  <a14:imgProps xmlns:a14="http://schemas.microsoft.com/office/drawing/2010/main">
                    <a14:imgLayer r:embed="rId6">
                      <a14:imgEffect>
                        <a14:backgroundRemoval t="0" b="100000" l="0" r="100000">
                          <a14:foregroundMark x1="57034" y1="7763" x2="57034" y2="7763"/>
                          <a14:foregroundMark x1="65779" y1="7024" x2="65779" y2="7024"/>
                        </a14:backgroundRemoval>
                      </a14:imgEffect>
                    </a14:imgLayer>
                  </a14:imgProps>
                </a:ext>
                <a:ext uri="{28A0092B-C50C-407E-A947-70E740481C1C}">
                  <a14:useLocalDpi xmlns:a14="http://schemas.microsoft.com/office/drawing/2010/main" val="0"/>
                </a:ext>
              </a:extLst>
            </a:blip>
            <a:stretch>
              <a:fillRect/>
            </a:stretch>
          </p:blipFill>
          <p:spPr>
            <a:xfrm>
              <a:off x="0" y="251995"/>
              <a:ext cx="793420" cy="778278"/>
            </a:xfrm>
            <a:prstGeom prst="rect">
              <a:avLst/>
            </a:prstGeom>
          </p:spPr>
        </p:pic>
      </p:grpSp>
      <p:pic>
        <p:nvPicPr>
          <p:cNvPr id="3" name="図 2" descr="名称未設定のコピー.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23528" y="3140968"/>
            <a:ext cx="1875323" cy="2521588"/>
          </a:xfrm>
          <a:prstGeom prst="rect">
            <a:avLst/>
          </a:prstGeom>
        </p:spPr>
      </p:pic>
      <p:grpSp>
        <p:nvGrpSpPr>
          <p:cNvPr id="25" name="図形グループ 24"/>
          <p:cNvGrpSpPr/>
          <p:nvPr/>
        </p:nvGrpSpPr>
        <p:grpSpPr>
          <a:xfrm>
            <a:off x="3135619" y="97531"/>
            <a:ext cx="6008381" cy="955205"/>
            <a:chOff x="671896" y="1988840"/>
            <a:chExt cx="6333378" cy="1074940"/>
          </a:xfrm>
        </p:grpSpPr>
        <p:pic>
          <p:nvPicPr>
            <p:cNvPr id="26" name="図 25"/>
            <p:cNvPicPr>
              <a:picLocks noChangeAspect="1"/>
            </p:cNvPicPr>
            <p:nvPr/>
          </p:nvPicPr>
          <p:blipFill>
            <a:blip r:embed="rId8"/>
            <a:stretch>
              <a:fillRect/>
            </a:stretch>
          </p:blipFill>
          <p:spPr>
            <a:xfrm>
              <a:off x="2809466" y="1988840"/>
              <a:ext cx="1048952" cy="1074940"/>
            </a:xfrm>
            <a:prstGeom prst="rect">
              <a:avLst/>
            </a:prstGeom>
            <a:effectLst/>
          </p:spPr>
        </p:pic>
        <p:pic>
          <p:nvPicPr>
            <p:cNvPr id="27" name="図 26"/>
            <p:cNvPicPr>
              <a:picLocks noChangeAspect="1"/>
            </p:cNvPicPr>
            <p:nvPr/>
          </p:nvPicPr>
          <p:blipFill>
            <a:blip r:embed="rId8">
              <a:lum bright="70000" contrast="-70000"/>
            </a:blip>
            <a:stretch>
              <a:fillRect/>
            </a:stretch>
          </p:blipFill>
          <p:spPr>
            <a:xfrm>
              <a:off x="3858418" y="1988840"/>
              <a:ext cx="1048952" cy="1074940"/>
            </a:xfrm>
            <a:prstGeom prst="rect">
              <a:avLst/>
            </a:prstGeom>
            <a:effectLst/>
          </p:spPr>
        </p:pic>
        <p:pic>
          <p:nvPicPr>
            <p:cNvPr id="28" name="図 27"/>
            <p:cNvPicPr>
              <a:picLocks noChangeAspect="1"/>
            </p:cNvPicPr>
            <p:nvPr/>
          </p:nvPicPr>
          <p:blipFill>
            <a:blip r:embed="rId8">
              <a:lum bright="70000" contrast="-70000"/>
            </a:blip>
            <a:stretch>
              <a:fillRect/>
            </a:stretch>
          </p:blipFill>
          <p:spPr>
            <a:xfrm>
              <a:off x="4907370" y="1988840"/>
              <a:ext cx="1048952" cy="1074940"/>
            </a:xfrm>
            <a:prstGeom prst="rect">
              <a:avLst/>
            </a:prstGeom>
            <a:effectLst/>
          </p:spPr>
        </p:pic>
        <p:pic>
          <p:nvPicPr>
            <p:cNvPr id="32" name="図 31"/>
            <p:cNvPicPr>
              <a:picLocks noChangeAspect="1"/>
            </p:cNvPicPr>
            <p:nvPr/>
          </p:nvPicPr>
          <p:blipFill>
            <a:blip r:embed="rId8">
              <a:lum bright="70000" contrast="-70000"/>
            </a:blip>
            <a:stretch>
              <a:fillRect/>
            </a:stretch>
          </p:blipFill>
          <p:spPr>
            <a:xfrm>
              <a:off x="711562" y="1988840"/>
              <a:ext cx="1048952" cy="1074940"/>
            </a:xfrm>
            <a:prstGeom prst="rect">
              <a:avLst/>
            </a:prstGeom>
            <a:effectLst/>
          </p:spPr>
        </p:pic>
        <p:sp>
          <p:nvSpPr>
            <p:cNvPr id="47" name="テキスト ボックス 46"/>
            <p:cNvSpPr txBox="1"/>
            <p:nvPr/>
          </p:nvSpPr>
          <p:spPr>
            <a:xfrm>
              <a:off x="671896" y="2315961"/>
              <a:ext cx="1132147" cy="307777"/>
            </a:xfrm>
            <a:prstGeom prst="rect">
              <a:avLst/>
            </a:prstGeom>
            <a:noFill/>
          </p:spPr>
          <p:txBody>
            <a:bodyPr wrap="square" rtlCol="0">
              <a:spAutoFit/>
            </a:bodyPr>
            <a:lstStyle/>
            <a:p>
              <a:pPr algn="ctr"/>
              <a:r>
                <a:rPr lang="ja-JP" altLang="en-US" sz="1400" b="1" dirty="0" smtClean="0"/>
                <a:t>背景</a:t>
              </a:r>
              <a:endParaRPr kumimoji="1" lang="en-US" altLang="ja-JP" sz="1400" b="1" kern="1200" dirty="0" smtClean="0"/>
            </a:p>
          </p:txBody>
        </p:sp>
        <p:sp>
          <p:nvSpPr>
            <p:cNvPr id="48" name="テキスト ボックス 47"/>
            <p:cNvSpPr txBox="1"/>
            <p:nvPr/>
          </p:nvSpPr>
          <p:spPr>
            <a:xfrm>
              <a:off x="2705612" y="2315961"/>
              <a:ext cx="1204689" cy="307777"/>
            </a:xfrm>
            <a:prstGeom prst="rect">
              <a:avLst/>
            </a:prstGeom>
            <a:noFill/>
          </p:spPr>
          <p:txBody>
            <a:bodyPr wrap="square" rtlCol="0">
              <a:spAutoFit/>
            </a:bodyPr>
            <a:lstStyle/>
            <a:p>
              <a:pPr algn="ctr"/>
              <a:endParaRPr kumimoji="1" lang="en-US" altLang="ja-JP" sz="1400" b="1" kern="1200" dirty="0" smtClean="0"/>
            </a:p>
          </p:txBody>
        </p:sp>
        <p:sp>
          <p:nvSpPr>
            <p:cNvPr id="49" name="テキスト ボックス 48"/>
            <p:cNvSpPr txBox="1"/>
            <p:nvPr/>
          </p:nvSpPr>
          <p:spPr>
            <a:xfrm>
              <a:off x="4907370" y="2324095"/>
              <a:ext cx="1132147" cy="307777"/>
            </a:xfrm>
            <a:prstGeom prst="rect">
              <a:avLst/>
            </a:prstGeom>
            <a:noFill/>
          </p:spPr>
          <p:txBody>
            <a:bodyPr wrap="square" rtlCol="0">
              <a:spAutoFit/>
            </a:bodyPr>
            <a:lstStyle/>
            <a:p>
              <a:r>
                <a:rPr kumimoji="1" lang="ja-JP" altLang="en-US" sz="1400" b="1" kern="1200" dirty="0" smtClean="0"/>
                <a:t>今後の方針</a:t>
              </a:r>
              <a:endParaRPr kumimoji="1" lang="en-US" altLang="ja-JP" sz="1400" b="1" kern="1200" dirty="0" smtClean="0"/>
            </a:p>
          </p:txBody>
        </p:sp>
        <p:sp>
          <p:nvSpPr>
            <p:cNvPr id="50" name="テキスト ボックス 49"/>
            <p:cNvSpPr txBox="1"/>
            <p:nvPr/>
          </p:nvSpPr>
          <p:spPr>
            <a:xfrm>
              <a:off x="3991128" y="2315961"/>
              <a:ext cx="880734" cy="346357"/>
            </a:xfrm>
            <a:prstGeom prst="rect">
              <a:avLst/>
            </a:prstGeom>
            <a:noFill/>
          </p:spPr>
          <p:txBody>
            <a:bodyPr wrap="square" rtlCol="0">
              <a:spAutoFit/>
            </a:bodyPr>
            <a:lstStyle/>
            <a:p>
              <a:r>
                <a:rPr lang="ja-JP" altLang="en-US" sz="1400" b="1" dirty="0" smtClean="0"/>
                <a:t>将来像</a:t>
              </a:r>
              <a:endParaRPr kumimoji="1" lang="en-US" altLang="ja-JP" sz="1400" b="1" kern="1200" dirty="0" smtClean="0"/>
            </a:p>
          </p:txBody>
        </p:sp>
        <p:pic>
          <p:nvPicPr>
            <p:cNvPr id="51" name="図 50"/>
            <p:cNvPicPr>
              <a:picLocks noChangeAspect="1"/>
            </p:cNvPicPr>
            <p:nvPr/>
          </p:nvPicPr>
          <p:blipFill>
            <a:blip r:embed="rId8">
              <a:lum bright="70000" contrast="-70000"/>
            </a:blip>
            <a:stretch>
              <a:fillRect/>
            </a:stretch>
          </p:blipFill>
          <p:spPr>
            <a:xfrm>
              <a:off x="1760514" y="1988840"/>
              <a:ext cx="1048952" cy="1074940"/>
            </a:xfrm>
            <a:prstGeom prst="rect">
              <a:avLst/>
            </a:prstGeom>
            <a:effectLst/>
          </p:spPr>
        </p:pic>
        <p:sp>
          <p:nvSpPr>
            <p:cNvPr id="52" name="テキスト ボックス 51"/>
            <p:cNvSpPr txBox="1"/>
            <p:nvPr/>
          </p:nvSpPr>
          <p:spPr>
            <a:xfrm>
              <a:off x="1738717" y="2324095"/>
              <a:ext cx="1132147" cy="307777"/>
            </a:xfrm>
            <a:prstGeom prst="rect">
              <a:avLst/>
            </a:prstGeom>
            <a:noFill/>
          </p:spPr>
          <p:txBody>
            <a:bodyPr wrap="square" rtlCol="0">
              <a:spAutoFit/>
            </a:bodyPr>
            <a:lstStyle/>
            <a:p>
              <a:pPr algn="ctr"/>
              <a:r>
                <a:rPr lang="ja-JP" altLang="en-US" sz="1400" b="1" dirty="0" smtClean="0"/>
                <a:t>目標都市像</a:t>
              </a:r>
              <a:endParaRPr kumimoji="1" lang="en-US" altLang="ja-JP" sz="1400" b="1" kern="1200" dirty="0" smtClean="0"/>
            </a:p>
          </p:txBody>
        </p:sp>
        <p:sp>
          <p:nvSpPr>
            <p:cNvPr id="53" name="正方形/長方形 52"/>
            <p:cNvSpPr/>
            <p:nvPr/>
          </p:nvSpPr>
          <p:spPr>
            <a:xfrm>
              <a:off x="2731418" y="2315961"/>
              <a:ext cx="1181446" cy="346357"/>
            </a:xfrm>
            <a:prstGeom prst="rect">
              <a:avLst/>
            </a:prstGeom>
          </p:spPr>
          <p:txBody>
            <a:bodyPr wrap="none">
              <a:spAutoFit/>
            </a:bodyPr>
            <a:lstStyle/>
            <a:p>
              <a:pPr algn="ctr"/>
              <a:r>
                <a:rPr lang="ja-JP" altLang="en-US" sz="1400" b="1" dirty="0" smtClean="0"/>
                <a:t>デートプラン</a:t>
              </a:r>
              <a:endParaRPr lang="ja-JP" altLang="en-US" sz="1400" b="1" dirty="0"/>
            </a:p>
          </p:txBody>
        </p:sp>
        <p:pic>
          <p:nvPicPr>
            <p:cNvPr id="54" name="図 53"/>
            <p:cNvPicPr>
              <a:picLocks noChangeAspect="1"/>
            </p:cNvPicPr>
            <p:nvPr/>
          </p:nvPicPr>
          <p:blipFill>
            <a:blip r:embed="rId8">
              <a:lum bright="70000" contrast="-70000"/>
            </a:blip>
            <a:stretch>
              <a:fillRect/>
            </a:stretch>
          </p:blipFill>
          <p:spPr>
            <a:xfrm>
              <a:off x="5956322" y="1988840"/>
              <a:ext cx="1048952" cy="1074940"/>
            </a:xfrm>
            <a:prstGeom prst="rect">
              <a:avLst/>
            </a:prstGeom>
            <a:effectLst/>
          </p:spPr>
        </p:pic>
        <p:sp>
          <p:nvSpPr>
            <p:cNvPr id="55" name="テキスト ボックス 54"/>
            <p:cNvSpPr txBox="1"/>
            <p:nvPr/>
          </p:nvSpPr>
          <p:spPr>
            <a:xfrm>
              <a:off x="6034774" y="2315961"/>
              <a:ext cx="970500" cy="346357"/>
            </a:xfrm>
            <a:prstGeom prst="rect">
              <a:avLst/>
            </a:prstGeom>
            <a:noFill/>
          </p:spPr>
          <p:txBody>
            <a:bodyPr wrap="square" rtlCol="0">
              <a:spAutoFit/>
            </a:bodyPr>
            <a:lstStyle/>
            <a:p>
              <a:r>
                <a:rPr kumimoji="1" lang="ja-JP" altLang="en-US" sz="1400" b="1" kern="1200" dirty="0" smtClean="0"/>
                <a:t>参考文献</a:t>
              </a:r>
              <a:endParaRPr kumimoji="1" lang="en-US" altLang="ja-JP" sz="1400" b="1" kern="1200" dirty="0" smtClean="0"/>
            </a:p>
          </p:txBody>
        </p:sp>
      </p:grpSp>
    </p:spTree>
    <p:extLst>
      <p:ext uri="{BB962C8B-B14F-4D97-AF65-F5344CB8AC3E}">
        <p14:creationId xmlns:p14="http://schemas.microsoft.com/office/powerpoint/2010/main" val="25088780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animBg="1"/>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図 38"/>
          <p:cNvPicPr>
            <a:picLocks noChangeAspect="1"/>
          </p:cNvPicPr>
          <p:nvPr/>
        </p:nvPicPr>
        <p:blipFill>
          <a:blip r:embed="rId2"/>
          <a:stretch>
            <a:fillRect/>
          </a:stretch>
        </p:blipFill>
        <p:spPr>
          <a:xfrm rot="1745555">
            <a:off x="163291" y="-1"/>
            <a:ext cx="2007469" cy="2057204"/>
          </a:xfrm>
          <a:prstGeom prst="rect">
            <a:avLst/>
          </a:prstGeom>
          <a:ln>
            <a:noFill/>
          </a:ln>
          <a:effectLst>
            <a:glow rad="101600">
              <a:schemeClr val="accent6">
                <a:satMod val="175000"/>
                <a:alpha val="40000"/>
              </a:schemeClr>
            </a:glow>
          </a:effectLst>
        </p:spPr>
      </p:pic>
      <p:sp>
        <p:nvSpPr>
          <p:cNvPr id="47" name="テキスト ボックス 46"/>
          <p:cNvSpPr txBox="1"/>
          <p:nvPr/>
        </p:nvSpPr>
        <p:spPr>
          <a:xfrm>
            <a:off x="322444" y="673534"/>
            <a:ext cx="2122287" cy="523220"/>
          </a:xfrm>
          <a:prstGeom prst="rect">
            <a:avLst/>
          </a:prstGeom>
          <a:noFill/>
        </p:spPr>
        <p:txBody>
          <a:bodyPr wrap="square" rtlCol="0">
            <a:spAutoFit/>
          </a:bodyPr>
          <a:lstStyle/>
          <a:p>
            <a:pPr algn="ctr"/>
            <a:r>
              <a:rPr kumimoji="1" lang="ja-JP" altLang="en-US" sz="2800" b="1" dirty="0" smtClean="0"/>
              <a:t>登場人物</a:t>
            </a:r>
            <a:endParaRPr kumimoji="1" lang="en-US" altLang="ja-JP" sz="2800" b="1" dirty="0" smtClean="0"/>
          </a:p>
        </p:txBody>
      </p:sp>
      <p:sp>
        <p:nvSpPr>
          <p:cNvPr id="2" name="スライド番号プレースホルダー 1"/>
          <p:cNvSpPr>
            <a:spLocks noGrp="1"/>
          </p:cNvSpPr>
          <p:nvPr>
            <p:ph type="sldNum" sz="quarter" idx="12"/>
          </p:nvPr>
        </p:nvSpPr>
        <p:spPr/>
        <p:txBody>
          <a:bodyPr/>
          <a:lstStyle/>
          <a:p>
            <a:fld id="{920AA0AD-6AFE-3346-954A-B1A9EE2084ED}" type="slidenum">
              <a:rPr kumimoji="1" lang="ja-JP" altLang="en-US" smtClean="0"/>
              <a:t>2</a:t>
            </a:fld>
            <a:endParaRPr kumimoji="1" lang="ja-JP" altLang="en-US"/>
          </a:p>
        </p:txBody>
      </p:sp>
      <p:pic>
        <p:nvPicPr>
          <p:cNvPr id="25" name="図 24"/>
          <p:cNvPicPr>
            <a:picLocks noChangeAspect="1"/>
          </p:cNvPicPr>
          <p:nvPr/>
        </p:nvPicPr>
        <p:blipFill>
          <a:blip r:embed="rId3">
            <a:duotone>
              <a:schemeClr val="accent1">
                <a:shade val="45000"/>
                <a:satMod val="135000"/>
              </a:schemeClr>
              <a:prstClr val="white"/>
            </a:duotone>
            <a:alphaModFix amt="87000"/>
          </a:blip>
          <a:stretch>
            <a:fillRect/>
          </a:stretch>
        </p:blipFill>
        <p:spPr>
          <a:xfrm>
            <a:off x="2503866" y="1196754"/>
            <a:ext cx="934734" cy="2617255"/>
          </a:xfrm>
          <a:prstGeom prst="rect">
            <a:avLst/>
          </a:prstGeom>
          <a:ln>
            <a:noFill/>
          </a:ln>
        </p:spPr>
      </p:pic>
      <p:sp>
        <p:nvSpPr>
          <p:cNvPr id="4" name="テキスト ボックス 3"/>
          <p:cNvSpPr txBox="1"/>
          <p:nvPr/>
        </p:nvSpPr>
        <p:spPr>
          <a:xfrm>
            <a:off x="3811011" y="1037788"/>
            <a:ext cx="1762021" cy="707886"/>
          </a:xfrm>
          <a:prstGeom prst="rect">
            <a:avLst/>
          </a:prstGeom>
          <a:noFill/>
        </p:spPr>
        <p:txBody>
          <a:bodyPr wrap="none" rtlCol="0">
            <a:spAutoFit/>
          </a:bodyPr>
          <a:lstStyle/>
          <a:p>
            <a:r>
              <a:rPr kumimoji="1" lang="en-US" altLang="ja-JP" sz="4000" b="1" dirty="0" smtClean="0">
                <a:ln w="17780" cmpd="sng">
                  <a:solidFill>
                    <a:schemeClr val="accent1">
                      <a:tint val="3000"/>
                    </a:schemeClr>
                  </a:solidFill>
                  <a:prstDash val="solid"/>
                  <a:miter lim="800000"/>
                </a:ln>
                <a:solidFill>
                  <a:schemeClr val="tx2">
                    <a:lumMod val="60000"/>
                    <a:lumOff val="40000"/>
                  </a:schemeClr>
                </a:solidFill>
                <a:effectLst>
                  <a:outerShdw blurRad="60007" dist="310007" dir="7680000" sy="30000" kx="1300200" algn="ctr" rotWithShape="0">
                    <a:prstClr val="black">
                      <a:alpha val="32000"/>
                    </a:prstClr>
                  </a:outerShdw>
                </a:effectLst>
                <a:latin typeface="Impact"/>
                <a:cs typeface="Impact"/>
              </a:rPr>
              <a:t>PROFILE</a:t>
            </a:r>
            <a:endParaRPr kumimoji="1" lang="ja-JP" altLang="en-US" sz="4000" b="1" dirty="0">
              <a:ln w="17780" cmpd="sng">
                <a:solidFill>
                  <a:schemeClr val="accent1">
                    <a:tint val="3000"/>
                  </a:schemeClr>
                </a:solidFill>
                <a:prstDash val="solid"/>
                <a:miter lim="800000"/>
              </a:ln>
              <a:solidFill>
                <a:schemeClr val="tx2">
                  <a:lumMod val="60000"/>
                  <a:lumOff val="40000"/>
                </a:schemeClr>
              </a:solidFill>
              <a:effectLst>
                <a:outerShdw blurRad="60007" dist="310007" dir="7680000" sy="30000" kx="1300200" algn="ctr" rotWithShape="0">
                  <a:prstClr val="black">
                    <a:alpha val="32000"/>
                  </a:prstClr>
                </a:outerShdw>
              </a:effectLst>
              <a:latin typeface="Impact"/>
              <a:cs typeface="Impact"/>
            </a:endParaRPr>
          </a:p>
        </p:txBody>
      </p:sp>
      <p:sp>
        <p:nvSpPr>
          <p:cNvPr id="5" name="テキスト ボックス 4"/>
          <p:cNvSpPr txBox="1"/>
          <p:nvPr/>
        </p:nvSpPr>
        <p:spPr>
          <a:xfrm>
            <a:off x="3471980" y="1868785"/>
            <a:ext cx="4630194" cy="1754327"/>
          </a:xfrm>
          <a:prstGeom prst="rect">
            <a:avLst/>
          </a:prstGeom>
          <a:noFill/>
        </p:spPr>
        <p:txBody>
          <a:bodyPr wrap="none" rtlCol="0">
            <a:spAutoFit/>
          </a:bodyPr>
          <a:lstStyle/>
          <a:p>
            <a:r>
              <a:rPr kumimoji="1" lang="ja-JP" altLang="en-US" sz="2000" dirty="0" smtClean="0">
                <a:ln w="28575" cmpd="sng">
                  <a:noFill/>
                </a:ln>
              </a:rPr>
              <a:t>名前：</a:t>
            </a:r>
            <a:r>
              <a:rPr kumimoji="1" lang="en-US" altLang="ja-JP" sz="2000" dirty="0" smtClean="0">
                <a:ln w="28575" cmpd="sng">
                  <a:noFill/>
                </a:ln>
              </a:rPr>
              <a:t>		</a:t>
            </a:r>
            <a:r>
              <a:rPr kumimoji="1" lang="ja-JP" altLang="en-US" sz="2000" dirty="0" smtClean="0">
                <a:ln w="28575" cmpd="sng">
                  <a:noFill/>
                </a:ln>
              </a:rPr>
              <a:t>土浦　市太郎（ツッチー）</a:t>
            </a:r>
            <a:endParaRPr kumimoji="1" lang="en-US" altLang="ja-JP" sz="2000" dirty="0" smtClean="0">
              <a:ln w="28575" cmpd="sng">
                <a:noFill/>
              </a:ln>
            </a:endParaRPr>
          </a:p>
          <a:p>
            <a:r>
              <a:rPr lang="ja-JP" altLang="en-US" sz="2000" dirty="0" smtClean="0">
                <a:ln w="28575" cmpd="sng">
                  <a:noFill/>
                </a:ln>
              </a:rPr>
              <a:t>生年月日：</a:t>
            </a:r>
            <a:r>
              <a:rPr lang="en-US" altLang="ja-JP" sz="2000" dirty="0" smtClean="0">
                <a:ln w="28575" cmpd="sng">
                  <a:noFill/>
                </a:ln>
              </a:rPr>
              <a:t>	1940</a:t>
            </a:r>
            <a:r>
              <a:rPr lang="ja-JP" altLang="en-US" sz="2000" dirty="0" smtClean="0">
                <a:ln w="28575" cmpd="sng">
                  <a:noFill/>
                </a:ln>
              </a:rPr>
              <a:t>年</a:t>
            </a:r>
            <a:r>
              <a:rPr lang="en-US" altLang="ja-JP" sz="2000" dirty="0" smtClean="0">
                <a:ln w="28575" cmpd="sng">
                  <a:noFill/>
                </a:ln>
              </a:rPr>
              <a:t>11</a:t>
            </a:r>
            <a:r>
              <a:rPr lang="ja-JP" altLang="en-US" sz="2000" dirty="0" smtClean="0">
                <a:ln w="28575" cmpd="sng">
                  <a:noFill/>
                </a:ln>
              </a:rPr>
              <a:t>月</a:t>
            </a:r>
            <a:r>
              <a:rPr lang="en-US" altLang="ja-JP" sz="2000" dirty="0" smtClean="0">
                <a:ln w="28575" cmpd="sng">
                  <a:noFill/>
                </a:ln>
              </a:rPr>
              <a:t>3</a:t>
            </a:r>
            <a:r>
              <a:rPr lang="ja-JP" altLang="en-US" sz="2000" dirty="0" smtClean="0">
                <a:ln w="28575" cmpd="sng">
                  <a:noFill/>
                </a:ln>
              </a:rPr>
              <a:t>日</a:t>
            </a:r>
            <a:endParaRPr kumimoji="1" lang="en-US" altLang="ja-JP" sz="2000" dirty="0" smtClean="0">
              <a:ln w="28575" cmpd="sng">
                <a:noFill/>
              </a:ln>
            </a:endParaRPr>
          </a:p>
          <a:p>
            <a:r>
              <a:rPr lang="ja-JP" altLang="en-US" sz="2000" dirty="0" smtClean="0">
                <a:ln w="28575" cmpd="sng">
                  <a:noFill/>
                </a:ln>
              </a:rPr>
              <a:t>職業：</a:t>
            </a:r>
            <a:r>
              <a:rPr lang="en-US" altLang="ja-JP" sz="2000" dirty="0" smtClean="0">
                <a:ln w="28575" cmpd="sng">
                  <a:noFill/>
                </a:ln>
              </a:rPr>
              <a:t>		</a:t>
            </a:r>
            <a:r>
              <a:rPr lang="ja-JP" altLang="en-US" sz="2000" dirty="0" smtClean="0">
                <a:ln w="28575" cmpd="sng">
                  <a:noFill/>
                </a:ln>
              </a:rPr>
              <a:t>公務員</a:t>
            </a:r>
            <a:endParaRPr lang="en-US" altLang="ja-JP" sz="2000" dirty="0" smtClean="0">
              <a:ln w="28575" cmpd="sng">
                <a:noFill/>
              </a:ln>
            </a:endParaRPr>
          </a:p>
          <a:p>
            <a:r>
              <a:rPr lang="ja-JP" altLang="en-US" sz="2000" dirty="0" smtClean="0">
                <a:ln w="28575" cmpd="sng">
                  <a:noFill/>
                </a:ln>
              </a:rPr>
              <a:t>趣味：</a:t>
            </a:r>
            <a:r>
              <a:rPr lang="en-US" altLang="ja-JP" sz="2000" dirty="0" smtClean="0">
                <a:ln w="28575" cmpd="sng">
                  <a:noFill/>
                </a:ln>
              </a:rPr>
              <a:t>		</a:t>
            </a:r>
            <a:r>
              <a:rPr lang="ja-JP" altLang="en-US" sz="2000" dirty="0" smtClean="0">
                <a:ln w="28575" cmpd="sng">
                  <a:noFill/>
                </a:ln>
              </a:rPr>
              <a:t>まちづくり</a:t>
            </a:r>
            <a:endParaRPr lang="en-US" altLang="ja-JP" sz="2000" dirty="0" smtClean="0">
              <a:ln w="28575" cmpd="sng">
                <a:noFill/>
              </a:ln>
            </a:endParaRPr>
          </a:p>
          <a:p>
            <a:r>
              <a:rPr lang="ja-JP" altLang="en-US" sz="2000" dirty="0" smtClean="0">
                <a:ln w="28575" cmpd="sng">
                  <a:noFill/>
                </a:ln>
              </a:rPr>
              <a:t>恋人：</a:t>
            </a:r>
            <a:r>
              <a:rPr lang="en-US" altLang="ja-JP" sz="2000" dirty="0" smtClean="0">
                <a:ln w="28575" cmpd="sng">
                  <a:noFill/>
                </a:ln>
              </a:rPr>
              <a:t>		</a:t>
            </a:r>
            <a:r>
              <a:rPr lang="ja-JP" altLang="en-US" sz="2800" dirty="0" smtClean="0">
                <a:ln w="28575" cmpd="sng">
                  <a:noFill/>
                </a:ln>
                <a:solidFill>
                  <a:srgbClr val="FF0000"/>
                </a:solidFill>
              </a:rPr>
              <a:t>なし</a:t>
            </a:r>
            <a:endParaRPr lang="en-US" altLang="ja-JP" sz="2800" dirty="0">
              <a:ln w="28575" cmpd="sng">
                <a:noFill/>
              </a:ln>
              <a:solidFill>
                <a:srgbClr val="FF0000"/>
              </a:solidFill>
            </a:endParaRPr>
          </a:p>
        </p:txBody>
      </p:sp>
      <p:grpSp>
        <p:nvGrpSpPr>
          <p:cNvPr id="36" name="図形グループ 35"/>
          <p:cNvGrpSpPr/>
          <p:nvPr/>
        </p:nvGrpSpPr>
        <p:grpSpPr>
          <a:xfrm>
            <a:off x="3135619" y="97531"/>
            <a:ext cx="6008381" cy="955205"/>
            <a:chOff x="671896" y="1988840"/>
            <a:chExt cx="6333378" cy="1074940"/>
          </a:xfrm>
        </p:grpSpPr>
        <p:pic>
          <p:nvPicPr>
            <p:cNvPr id="37" name="図 36"/>
            <p:cNvPicPr>
              <a:picLocks noChangeAspect="1"/>
            </p:cNvPicPr>
            <p:nvPr/>
          </p:nvPicPr>
          <p:blipFill>
            <a:blip r:embed="rId2">
              <a:lum bright="70000" contrast="-70000"/>
            </a:blip>
            <a:stretch>
              <a:fillRect/>
            </a:stretch>
          </p:blipFill>
          <p:spPr>
            <a:xfrm>
              <a:off x="2809466" y="1988840"/>
              <a:ext cx="1048952" cy="1074940"/>
            </a:xfrm>
            <a:prstGeom prst="rect">
              <a:avLst/>
            </a:prstGeom>
            <a:effectLst/>
          </p:spPr>
        </p:pic>
        <p:pic>
          <p:nvPicPr>
            <p:cNvPr id="38" name="図 37"/>
            <p:cNvPicPr>
              <a:picLocks noChangeAspect="1"/>
            </p:cNvPicPr>
            <p:nvPr/>
          </p:nvPicPr>
          <p:blipFill>
            <a:blip r:embed="rId2">
              <a:lum bright="70000" contrast="-70000"/>
            </a:blip>
            <a:stretch>
              <a:fillRect/>
            </a:stretch>
          </p:blipFill>
          <p:spPr>
            <a:xfrm>
              <a:off x="3858418" y="1988840"/>
              <a:ext cx="1048952" cy="1074940"/>
            </a:xfrm>
            <a:prstGeom prst="rect">
              <a:avLst/>
            </a:prstGeom>
            <a:effectLst/>
          </p:spPr>
        </p:pic>
        <p:pic>
          <p:nvPicPr>
            <p:cNvPr id="54" name="図 53"/>
            <p:cNvPicPr>
              <a:picLocks noChangeAspect="1"/>
            </p:cNvPicPr>
            <p:nvPr/>
          </p:nvPicPr>
          <p:blipFill>
            <a:blip r:embed="rId2">
              <a:lum bright="70000" contrast="-70000"/>
            </a:blip>
            <a:stretch>
              <a:fillRect/>
            </a:stretch>
          </p:blipFill>
          <p:spPr>
            <a:xfrm>
              <a:off x="4907370" y="1988840"/>
              <a:ext cx="1048952" cy="1074940"/>
            </a:xfrm>
            <a:prstGeom prst="rect">
              <a:avLst/>
            </a:prstGeom>
            <a:effectLst/>
          </p:spPr>
        </p:pic>
        <p:pic>
          <p:nvPicPr>
            <p:cNvPr id="55" name="図 54"/>
            <p:cNvPicPr>
              <a:picLocks noChangeAspect="1"/>
            </p:cNvPicPr>
            <p:nvPr/>
          </p:nvPicPr>
          <p:blipFill>
            <a:blip r:embed="rId2"/>
            <a:stretch>
              <a:fillRect/>
            </a:stretch>
          </p:blipFill>
          <p:spPr>
            <a:xfrm>
              <a:off x="711562" y="1988840"/>
              <a:ext cx="1048952" cy="1074940"/>
            </a:xfrm>
            <a:prstGeom prst="rect">
              <a:avLst/>
            </a:prstGeom>
            <a:effectLst/>
          </p:spPr>
        </p:pic>
        <p:sp>
          <p:nvSpPr>
            <p:cNvPr id="56" name="テキスト ボックス 55"/>
            <p:cNvSpPr txBox="1"/>
            <p:nvPr/>
          </p:nvSpPr>
          <p:spPr>
            <a:xfrm>
              <a:off x="671896" y="2315961"/>
              <a:ext cx="1132147" cy="307777"/>
            </a:xfrm>
            <a:prstGeom prst="rect">
              <a:avLst/>
            </a:prstGeom>
            <a:noFill/>
          </p:spPr>
          <p:txBody>
            <a:bodyPr wrap="square" rtlCol="0">
              <a:spAutoFit/>
            </a:bodyPr>
            <a:lstStyle/>
            <a:p>
              <a:pPr algn="ctr"/>
              <a:r>
                <a:rPr lang="ja-JP" altLang="en-US" sz="1400" b="1" dirty="0" smtClean="0"/>
                <a:t>背景</a:t>
              </a:r>
              <a:endParaRPr kumimoji="1" lang="en-US" altLang="ja-JP" sz="1400" b="1" kern="1200" dirty="0" smtClean="0"/>
            </a:p>
          </p:txBody>
        </p:sp>
        <p:sp>
          <p:nvSpPr>
            <p:cNvPr id="57" name="テキスト ボックス 56"/>
            <p:cNvSpPr txBox="1"/>
            <p:nvPr/>
          </p:nvSpPr>
          <p:spPr>
            <a:xfrm>
              <a:off x="2705612" y="2315961"/>
              <a:ext cx="1204689" cy="307777"/>
            </a:xfrm>
            <a:prstGeom prst="rect">
              <a:avLst/>
            </a:prstGeom>
            <a:noFill/>
          </p:spPr>
          <p:txBody>
            <a:bodyPr wrap="square" rtlCol="0">
              <a:spAutoFit/>
            </a:bodyPr>
            <a:lstStyle/>
            <a:p>
              <a:pPr algn="ctr"/>
              <a:endParaRPr kumimoji="1" lang="en-US" altLang="ja-JP" sz="1400" b="1" kern="1200" dirty="0" smtClean="0"/>
            </a:p>
          </p:txBody>
        </p:sp>
        <p:sp>
          <p:nvSpPr>
            <p:cNvPr id="58" name="テキスト ボックス 57"/>
            <p:cNvSpPr txBox="1"/>
            <p:nvPr/>
          </p:nvSpPr>
          <p:spPr>
            <a:xfrm>
              <a:off x="4907370" y="2324095"/>
              <a:ext cx="1132147" cy="307777"/>
            </a:xfrm>
            <a:prstGeom prst="rect">
              <a:avLst/>
            </a:prstGeom>
            <a:noFill/>
          </p:spPr>
          <p:txBody>
            <a:bodyPr wrap="square" rtlCol="0">
              <a:spAutoFit/>
            </a:bodyPr>
            <a:lstStyle/>
            <a:p>
              <a:r>
                <a:rPr kumimoji="1" lang="ja-JP" altLang="en-US" sz="1400" b="1" kern="1200" dirty="0" smtClean="0"/>
                <a:t>今後の方針</a:t>
              </a:r>
              <a:endParaRPr kumimoji="1" lang="en-US" altLang="ja-JP" sz="1400" b="1" kern="1200" dirty="0" smtClean="0"/>
            </a:p>
          </p:txBody>
        </p:sp>
        <p:sp>
          <p:nvSpPr>
            <p:cNvPr id="59" name="テキスト ボックス 58"/>
            <p:cNvSpPr txBox="1"/>
            <p:nvPr/>
          </p:nvSpPr>
          <p:spPr>
            <a:xfrm>
              <a:off x="3991128" y="2315961"/>
              <a:ext cx="880734" cy="346357"/>
            </a:xfrm>
            <a:prstGeom prst="rect">
              <a:avLst/>
            </a:prstGeom>
            <a:noFill/>
          </p:spPr>
          <p:txBody>
            <a:bodyPr wrap="square" rtlCol="0">
              <a:spAutoFit/>
            </a:bodyPr>
            <a:lstStyle/>
            <a:p>
              <a:r>
                <a:rPr lang="ja-JP" altLang="en-US" sz="1400" b="1" dirty="0" smtClean="0"/>
                <a:t>将来像</a:t>
              </a:r>
              <a:endParaRPr kumimoji="1" lang="en-US" altLang="ja-JP" sz="1400" b="1" kern="1200" dirty="0" smtClean="0"/>
            </a:p>
          </p:txBody>
        </p:sp>
        <p:pic>
          <p:nvPicPr>
            <p:cNvPr id="60" name="図 59"/>
            <p:cNvPicPr>
              <a:picLocks noChangeAspect="1"/>
            </p:cNvPicPr>
            <p:nvPr/>
          </p:nvPicPr>
          <p:blipFill>
            <a:blip r:embed="rId2">
              <a:lum bright="70000" contrast="-70000"/>
            </a:blip>
            <a:stretch>
              <a:fillRect/>
            </a:stretch>
          </p:blipFill>
          <p:spPr>
            <a:xfrm>
              <a:off x="1760514" y="1988840"/>
              <a:ext cx="1048952" cy="1074940"/>
            </a:xfrm>
            <a:prstGeom prst="rect">
              <a:avLst/>
            </a:prstGeom>
            <a:effectLst/>
          </p:spPr>
        </p:pic>
        <p:sp>
          <p:nvSpPr>
            <p:cNvPr id="61" name="テキスト ボックス 60"/>
            <p:cNvSpPr txBox="1"/>
            <p:nvPr/>
          </p:nvSpPr>
          <p:spPr>
            <a:xfrm>
              <a:off x="1738717" y="2324095"/>
              <a:ext cx="1132147" cy="307777"/>
            </a:xfrm>
            <a:prstGeom prst="rect">
              <a:avLst/>
            </a:prstGeom>
            <a:noFill/>
          </p:spPr>
          <p:txBody>
            <a:bodyPr wrap="square" rtlCol="0">
              <a:spAutoFit/>
            </a:bodyPr>
            <a:lstStyle/>
            <a:p>
              <a:pPr algn="ctr"/>
              <a:r>
                <a:rPr lang="ja-JP" altLang="en-US" sz="1400" b="1" dirty="0" smtClean="0"/>
                <a:t>目標都市像</a:t>
              </a:r>
              <a:endParaRPr kumimoji="1" lang="en-US" altLang="ja-JP" sz="1400" b="1" kern="1200" dirty="0" smtClean="0"/>
            </a:p>
          </p:txBody>
        </p:sp>
        <p:sp>
          <p:nvSpPr>
            <p:cNvPr id="62" name="正方形/長方形 61"/>
            <p:cNvSpPr/>
            <p:nvPr/>
          </p:nvSpPr>
          <p:spPr>
            <a:xfrm>
              <a:off x="2731418" y="2315961"/>
              <a:ext cx="1181446" cy="346357"/>
            </a:xfrm>
            <a:prstGeom prst="rect">
              <a:avLst/>
            </a:prstGeom>
          </p:spPr>
          <p:txBody>
            <a:bodyPr wrap="none">
              <a:spAutoFit/>
            </a:bodyPr>
            <a:lstStyle/>
            <a:p>
              <a:pPr algn="ctr"/>
              <a:r>
                <a:rPr lang="ja-JP" altLang="en-US" sz="1400" b="1" dirty="0" smtClean="0"/>
                <a:t>デートプラン</a:t>
              </a:r>
              <a:endParaRPr lang="ja-JP" altLang="en-US" sz="1400" b="1" dirty="0"/>
            </a:p>
          </p:txBody>
        </p:sp>
        <p:pic>
          <p:nvPicPr>
            <p:cNvPr id="63" name="図 62"/>
            <p:cNvPicPr>
              <a:picLocks noChangeAspect="1"/>
            </p:cNvPicPr>
            <p:nvPr/>
          </p:nvPicPr>
          <p:blipFill>
            <a:blip r:embed="rId2">
              <a:lum bright="70000" contrast="-70000"/>
            </a:blip>
            <a:stretch>
              <a:fillRect/>
            </a:stretch>
          </p:blipFill>
          <p:spPr>
            <a:xfrm>
              <a:off x="5956322" y="1988840"/>
              <a:ext cx="1048952" cy="1074940"/>
            </a:xfrm>
            <a:prstGeom prst="rect">
              <a:avLst/>
            </a:prstGeom>
            <a:effectLst/>
          </p:spPr>
        </p:pic>
        <p:sp>
          <p:nvSpPr>
            <p:cNvPr id="64" name="テキスト ボックス 63"/>
            <p:cNvSpPr txBox="1"/>
            <p:nvPr/>
          </p:nvSpPr>
          <p:spPr>
            <a:xfrm>
              <a:off x="6034774" y="2315961"/>
              <a:ext cx="970500" cy="346357"/>
            </a:xfrm>
            <a:prstGeom prst="rect">
              <a:avLst/>
            </a:prstGeom>
            <a:noFill/>
          </p:spPr>
          <p:txBody>
            <a:bodyPr wrap="square" rtlCol="0">
              <a:spAutoFit/>
            </a:bodyPr>
            <a:lstStyle/>
            <a:p>
              <a:r>
                <a:rPr kumimoji="1" lang="ja-JP" altLang="en-US" sz="1400" b="1" kern="1200" dirty="0" smtClean="0"/>
                <a:t>参考文献</a:t>
              </a:r>
              <a:endParaRPr kumimoji="1" lang="en-US" altLang="ja-JP" sz="1400" b="1" kern="1200" dirty="0" smtClean="0"/>
            </a:p>
          </p:txBody>
        </p:sp>
      </p:grpSp>
      <p:sp>
        <p:nvSpPr>
          <p:cNvPr id="23" name="テキスト ボックス 22"/>
          <p:cNvSpPr txBox="1"/>
          <p:nvPr/>
        </p:nvSpPr>
        <p:spPr>
          <a:xfrm>
            <a:off x="3811011" y="4009993"/>
            <a:ext cx="1762021" cy="707886"/>
          </a:xfrm>
          <a:prstGeom prst="rect">
            <a:avLst/>
          </a:prstGeom>
          <a:noFill/>
        </p:spPr>
        <p:txBody>
          <a:bodyPr wrap="none" rtlCol="0">
            <a:spAutoFit/>
          </a:bodyPr>
          <a:lstStyle/>
          <a:p>
            <a:r>
              <a:rPr kumimoji="1" lang="en-US" altLang="ja-JP" sz="4000" b="1" dirty="0" smtClean="0">
                <a:ln w="17780" cmpd="sng">
                  <a:solidFill>
                    <a:schemeClr val="accent1">
                      <a:tint val="3000"/>
                    </a:schemeClr>
                  </a:solidFill>
                  <a:prstDash val="solid"/>
                  <a:miter lim="800000"/>
                </a:ln>
                <a:solidFill>
                  <a:schemeClr val="accent2">
                    <a:lumMod val="75000"/>
                  </a:schemeClr>
                </a:solidFill>
                <a:effectLst>
                  <a:outerShdw blurRad="60007" dist="310007" dir="7680000" sy="30000" kx="1300200" algn="ctr" rotWithShape="0">
                    <a:prstClr val="black">
                      <a:alpha val="32000"/>
                    </a:prstClr>
                  </a:outerShdw>
                </a:effectLst>
                <a:latin typeface="Impact"/>
                <a:cs typeface="Impact"/>
              </a:rPr>
              <a:t>PROFILE</a:t>
            </a:r>
            <a:endParaRPr kumimoji="1" lang="ja-JP" altLang="en-US" sz="4000" b="1" dirty="0">
              <a:ln w="17780" cmpd="sng">
                <a:solidFill>
                  <a:schemeClr val="accent1">
                    <a:tint val="3000"/>
                  </a:schemeClr>
                </a:solidFill>
                <a:prstDash val="solid"/>
                <a:miter lim="800000"/>
              </a:ln>
              <a:solidFill>
                <a:schemeClr val="accent2">
                  <a:lumMod val="75000"/>
                </a:schemeClr>
              </a:solidFill>
              <a:effectLst>
                <a:outerShdw blurRad="60007" dist="310007" dir="7680000" sy="30000" kx="1300200" algn="ctr" rotWithShape="0">
                  <a:prstClr val="black">
                    <a:alpha val="32000"/>
                  </a:prstClr>
                </a:outerShdw>
              </a:effectLst>
              <a:latin typeface="Impact"/>
              <a:cs typeface="Impact"/>
            </a:endParaRPr>
          </a:p>
        </p:txBody>
      </p:sp>
      <p:sp>
        <p:nvSpPr>
          <p:cNvPr id="24" name="テキスト ボックス 23"/>
          <p:cNvSpPr txBox="1"/>
          <p:nvPr/>
        </p:nvSpPr>
        <p:spPr>
          <a:xfrm>
            <a:off x="3468709" y="4840990"/>
            <a:ext cx="4536018" cy="1631216"/>
          </a:xfrm>
          <a:prstGeom prst="rect">
            <a:avLst/>
          </a:prstGeom>
          <a:noFill/>
        </p:spPr>
        <p:txBody>
          <a:bodyPr wrap="none" rtlCol="0">
            <a:spAutoFit/>
          </a:bodyPr>
          <a:lstStyle/>
          <a:p>
            <a:r>
              <a:rPr kumimoji="1" lang="ja-JP" altLang="en-US" sz="2000" dirty="0" smtClean="0">
                <a:ln w="28575" cmpd="sng">
                  <a:noFill/>
                </a:ln>
              </a:rPr>
              <a:t>名前：</a:t>
            </a:r>
            <a:r>
              <a:rPr kumimoji="1" lang="en-US" altLang="ja-JP" sz="2000" dirty="0" smtClean="0">
                <a:ln w="28575" cmpd="sng">
                  <a:noFill/>
                </a:ln>
              </a:rPr>
              <a:t>		</a:t>
            </a:r>
            <a:r>
              <a:rPr kumimoji="1" lang="ja-JP" altLang="en-US" sz="2000" dirty="0" smtClean="0">
                <a:ln w="28575" cmpd="sng">
                  <a:noFill/>
                </a:ln>
              </a:rPr>
              <a:t>市民　民子（タミちゃん）</a:t>
            </a:r>
            <a:endParaRPr kumimoji="1" lang="en-US" altLang="ja-JP" sz="2000" dirty="0" smtClean="0">
              <a:ln w="28575" cmpd="sng">
                <a:noFill/>
              </a:ln>
            </a:endParaRPr>
          </a:p>
          <a:p>
            <a:r>
              <a:rPr lang="ja-JP" altLang="en-US" sz="2000" dirty="0" smtClean="0">
                <a:ln w="28575" cmpd="sng">
                  <a:noFill/>
                </a:ln>
              </a:rPr>
              <a:t>生年月日：</a:t>
            </a:r>
            <a:r>
              <a:rPr lang="en-US" altLang="ja-JP" sz="2000" dirty="0" smtClean="0">
                <a:ln w="28575" cmpd="sng">
                  <a:noFill/>
                </a:ln>
              </a:rPr>
              <a:t>	1940</a:t>
            </a:r>
            <a:r>
              <a:rPr lang="ja-JP" altLang="en-US" sz="2000" dirty="0" smtClean="0">
                <a:ln w="28575" cmpd="sng">
                  <a:noFill/>
                </a:ln>
              </a:rPr>
              <a:t>年</a:t>
            </a:r>
            <a:r>
              <a:rPr lang="en-US" altLang="ja-JP" sz="2000" dirty="0" smtClean="0">
                <a:ln w="28575" cmpd="sng">
                  <a:noFill/>
                </a:ln>
              </a:rPr>
              <a:t>11</a:t>
            </a:r>
            <a:r>
              <a:rPr lang="ja-JP" altLang="en-US" sz="2000" dirty="0" smtClean="0">
                <a:ln w="28575" cmpd="sng">
                  <a:noFill/>
                </a:ln>
              </a:rPr>
              <a:t>月</a:t>
            </a:r>
            <a:r>
              <a:rPr lang="ja-JP" altLang="ja-JP" sz="2000" dirty="0">
                <a:ln w="28575" cmpd="sng">
                  <a:noFill/>
                </a:ln>
              </a:rPr>
              <a:t>4</a:t>
            </a:r>
            <a:r>
              <a:rPr lang="ja-JP" altLang="en-US" sz="2000" dirty="0" smtClean="0">
                <a:ln w="28575" cmpd="sng">
                  <a:noFill/>
                </a:ln>
              </a:rPr>
              <a:t>日</a:t>
            </a:r>
            <a:endParaRPr kumimoji="1" lang="en-US" altLang="ja-JP" sz="2000" dirty="0" smtClean="0">
              <a:ln w="28575" cmpd="sng">
                <a:noFill/>
              </a:ln>
            </a:endParaRPr>
          </a:p>
          <a:p>
            <a:r>
              <a:rPr lang="ja-JP" altLang="en-US" sz="2000" dirty="0" smtClean="0">
                <a:ln w="28575" cmpd="sng">
                  <a:noFill/>
                </a:ln>
              </a:rPr>
              <a:t>職業：</a:t>
            </a:r>
            <a:r>
              <a:rPr lang="en-US" altLang="ja-JP" sz="2000" dirty="0" smtClean="0">
                <a:ln w="28575" cmpd="sng">
                  <a:noFill/>
                </a:ln>
              </a:rPr>
              <a:t>		OL</a:t>
            </a:r>
          </a:p>
          <a:p>
            <a:r>
              <a:rPr lang="ja-JP" altLang="en-US" sz="2000" dirty="0" smtClean="0">
                <a:ln w="28575" cmpd="sng">
                  <a:noFill/>
                </a:ln>
              </a:rPr>
              <a:t>趣味：</a:t>
            </a:r>
            <a:r>
              <a:rPr lang="en-US" altLang="ja-JP" sz="2000" dirty="0" smtClean="0">
                <a:ln w="28575" cmpd="sng">
                  <a:noFill/>
                </a:ln>
              </a:rPr>
              <a:t>		</a:t>
            </a:r>
            <a:r>
              <a:rPr lang="ja-JP" altLang="en-US" sz="2000" dirty="0" smtClean="0">
                <a:ln w="28575" cmpd="sng">
                  <a:noFill/>
                </a:ln>
              </a:rPr>
              <a:t>イベント参加</a:t>
            </a:r>
            <a:endParaRPr lang="en-US" altLang="ja-JP" sz="2000" dirty="0" smtClean="0">
              <a:ln w="28575" cmpd="sng">
                <a:noFill/>
              </a:ln>
            </a:endParaRPr>
          </a:p>
          <a:p>
            <a:r>
              <a:rPr lang="ja-JP" altLang="en-US" sz="2000" dirty="0" smtClean="0">
                <a:ln w="28575" cmpd="sng">
                  <a:noFill/>
                </a:ln>
              </a:rPr>
              <a:t>将来の夢：</a:t>
            </a:r>
            <a:r>
              <a:rPr lang="en-US" altLang="ja-JP" sz="2000" dirty="0" smtClean="0">
                <a:ln w="28575" cmpd="sng">
                  <a:noFill/>
                </a:ln>
              </a:rPr>
              <a:t>	</a:t>
            </a:r>
            <a:r>
              <a:rPr lang="ja-JP" altLang="en-US" sz="2000" dirty="0" smtClean="0">
                <a:ln w="28575" cmpd="sng">
                  <a:noFill/>
                </a:ln>
              </a:rPr>
              <a:t>幸せな家庭を築く</a:t>
            </a:r>
            <a:endParaRPr lang="en-US" altLang="ja-JP" sz="2800" dirty="0">
              <a:ln w="28575" cmpd="sng">
                <a:noFill/>
              </a:ln>
              <a:solidFill>
                <a:srgbClr val="FF0000"/>
              </a:solidFill>
            </a:endParaRPr>
          </a:p>
        </p:txBody>
      </p:sp>
      <p:pic>
        <p:nvPicPr>
          <p:cNvPr id="26" name="図 25"/>
          <p:cNvPicPr>
            <a:picLocks noChangeAspect="1"/>
          </p:cNvPicPr>
          <p:nvPr/>
        </p:nvPicPr>
        <p:blipFill>
          <a:blip r:embed="rId4">
            <a:duotone>
              <a:schemeClr val="accent2">
                <a:shade val="45000"/>
                <a:satMod val="135000"/>
              </a:schemeClr>
              <a:prstClr val="white"/>
            </a:duotone>
            <a:alphaModFix amt="72000"/>
            <a:extLst>
              <a:ext uri="{BEBA8EAE-BF5A-486C-A8C5-ECC9F3942E4B}">
                <a14:imgProps xmlns:a14="http://schemas.microsoft.com/office/drawing/2010/main">
                  <a14:imgLayer r:embed="rId5">
                    <a14:imgEffect>
                      <a14:backgroundRemoval t="0" b="100000" l="0" r="100000"/>
                    </a14:imgEffect>
                    <a14:imgEffect>
                      <a14:colorTemperature colorTemp="11200"/>
                    </a14:imgEffect>
                  </a14:imgLayer>
                </a14:imgProps>
              </a:ext>
            </a:extLst>
          </a:blip>
          <a:stretch>
            <a:fillRect/>
          </a:stretch>
        </p:blipFill>
        <p:spPr>
          <a:xfrm>
            <a:off x="2444731" y="4058407"/>
            <a:ext cx="822880" cy="2471056"/>
          </a:xfrm>
          <a:prstGeom prst="rect">
            <a:avLst/>
          </a:prstGeom>
        </p:spPr>
      </p:pic>
      <p:sp>
        <p:nvSpPr>
          <p:cNvPr id="6" name="テキスト ボックス 5"/>
          <p:cNvSpPr txBox="1"/>
          <p:nvPr/>
        </p:nvSpPr>
        <p:spPr>
          <a:xfrm>
            <a:off x="2699390" y="1745674"/>
            <a:ext cx="492443" cy="912143"/>
          </a:xfrm>
          <a:prstGeom prst="rect">
            <a:avLst/>
          </a:prstGeom>
          <a:noFill/>
        </p:spPr>
        <p:txBody>
          <a:bodyPr vert="eaVert" wrap="square" rtlCol="0">
            <a:spAutoFit/>
          </a:bodyPr>
          <a:lstStyle/>
          <a:p>
            <a:r>
              <a:rPr kumimoji="1" lang="ja-JP" altLang="en-US" sz="2000" dirty="0" smtClean="0">
                <a:solidFill>
                  <a:schemeClr val="bg1"/>
                </a:solidFill>
              </a:rPr>
              <a:t>土浦市</a:t>
            </a:r>
            <a:endParaRPr kumimoji="1" lang="ja-JP" altLang="en-US" sz="2000" dirty="0">
              <a:solidFill>
                <a:schemeClr val="bg1"/>
              </a:solidFill>
            </a:endParaRPr>
          </a:p>
        </p:txBody>
      </p:sp>
      <p:sp>
        <p:nvSpPr>
          <p:cNvPr id="27" name="テキスト ボックス 26"/>
          <p:cNvSpPr txBox="1"/>
          <p:nvPr/>
        </p:nvSpPr>
        <p:spPr>
          <a:xfrm>
            <a:off x="2699390" y="4511416"/>
            <a:ext cx="492443" cy="1296144"/>
          </a:xfrm>
          <a:prstGeom prst="rect">
            <a:avLst/>
          </a:prstGeom>
          <a:noFill/>
        </p:spPr>
        <p:txBody>
          <a:bodyPr vert="eaVert" wrap="square" rtlCol="0">
            <a:spAutoFit/>
          </a:bodyPr>
          <a:lstStyle/>
          <a:p>
            <a:r>
              <a:rPr kumimoji="1" lang="ja-JP" altLang="en-US" sz="2000" dirty="0" smtClean="0">
                <a:solidFill>
                  <a:schemeClr val="bg1"/>
                </a:solidFill>
              </a:rPr>
              <a:t>土浦市民</a:t>
            </a:r>
            <a:endParaRPr kumimoji="1" lang="ja-JP" altLang="en-US" sz="2000" dirty="0">
              <a:solidFill>
                <a:schemeClr val="bg1"/>
              </a:solidFill>
            </a:endParaRPr>
          </a:p>
        </p:txBody>
      </p:sp>
    </p:spTree>
    <p:extLst>
      <p:ext uri="{BB962C8B-B14F-4D97-AF65-F5344CB8AC3E}">
        <p14:creationId xmlns:p14="http://schemas.microsoft.com/office/powerpoint/2010/main" val="24187606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par>
                                <p:cTn id="8" presetID="22" presetClass="entr" presetSubtype="4"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down)">
                                      <p:cBhvr>
                                        <p:cTn id="1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図形グループ 11"/>
          <p:cNvGrpSpPr/>
          <p:nvPr/>
        </p:nvGrpSpPr>
        <p:grpSpPr>
          <a:xfrm>
            <a:off x="989085" y="2492896"/>
            <a:ext cx="7100072" cy="3217154"/>
            <a:chOff x="659066" y="2204868"/>
            <a:chExt cx="7100072" cy="3217154"/>
          </a:xfrm>
          <a:effectLst/>
        </p:grpSpPr>
        <p:sp>
          <p:nvSpPr>
            <p:cNvPr id="14" name="フリーフォーム 13"/>
            <p:cNvSpPr/>
            <p:nvPr/>
          </p:nvSpPr>
          <p:spPr>
            <a:xfrm>
              <a:off x="6583815" y="4224618"/>
              <a:ext cx="91440" cy="376142"/>
            </a:xfrm>
            <a:custGeom>
              <a:avLst/>
              <a:gdLst/>
              <a:ahLst/>
              <a:cxnLst/>
              <a:rect l="0" t="0" r="0" b="0"/>
              <a:pathLst>
                <a:path>
                  <a:moveTo>
                    <a:pt x="45720" y="0"/>
                  </a:moveTo>
                  <a:lnTo>
                    <a:pt x="45720" y="376142"/>
                  </a:lnTo>
                </a:path>
              </a:pathLst>
            </a:custGeom>
            <a:noFill/>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17" name="フリーフォーム 16"/>
            <p:cNvSpPr/>
            <p:nvPr/>
          </p:nvSpPr>
          <p:spPr>
            <a:xfrm>
              <a:off x="4687150" y="3026130"/>
              <a:ext cx="2378924" cy="377226"/>
            </a:xfrm>
            <a:custGeom>
              <a:avLst/>
              <a:gdLst/>
              <a:ahLst/>
              <a:cxnLst/>
              <a:rect l="0" t="0" r="0" b="0"/>
              <a:pathLst>
                <a:path>
                  <a:moveTo>
                    <a:pt x="0" y="0"/>
                  </a:moveTo>
                  <a:lnTo>
                    <a:pt x="0" y="257414"/>
                  </a:lnTo>
                  <a:lnTo>
                    <a:pt x="1749746" y="257414"/>
                  </a:lnTo>
                  <a:lnTo>
                    <a:pt x="1749746" y="377226"/>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38" name="フリーフォーム 37"/>
            <p:cNvSpPr/>
            <p:nvPr/>
          </p:nvSpPr>
          <p:spPr>
            <a:xfrm>
              <a:off x="2878299" y="4224618"/>
              <a:ext cx="1213147" cy="376142"/>
            </a:xfrm>
            <a:custGeom>
              <a:avLst/>
              <a:gdLst/>
              <a:ahLst/>
              <a:cxnLst/>
              <a:rect l="0" t="0" r="0" b="0"/>
              <a:pathLst>
                <a:path>
                  <a:moveTo>
                    <a:pt x="0" y="0"/>
                  </a:moveTo>
                  <a:lnTo>
                    <a:pt x="0" y="256330"/>
                  </a:lnTo>
                  <a:lnTo>
                    <a:pt x="1213147" y="256330"/>
                  </a:lnTo>
                  <a:lnTo>
                    <a:pt x="1213147" y="376142"/>
                  </a:lnTo>
                </a:path>
              </a:pathLst>
            </a:custGeom>
            <a:noFill/>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39" name="フリーフォーム 38"/>
            <p:cNvSpPr/>
            <p:nvPr/>
          </p:nvSpPr>
          <p:spPr>
            <a:xfrm>
              <a:off x="1728511" y="4224618"/>
              <a:ext cx="1149787" cy="376142"/>
            </a:xfrm>
            <a:custGeom>
              <a:avLst/>
              <a:gdLst/>
              <a:ahLst/>
              <a:cxnLst/>
              <a:rect l="0" t="0" r="0" b="0"/>
              <a:pathLst>
                <a:path>
                  <a:moveTo>
                    <a:pt x="1149787" y="0"/>
                  </a:moveTo>
                  <a:lnTo>
                    <a:pt x="1149787" y="256330"/>
                  </a:lnTo>
                  <a:lnTo>
                    <a:pt x="0" y="256330"/>
                  </a:lnTo>
                  <a:lnTo>
                    <a:pt x="0" y="376142"/>
                  </a:lnTo>
                </a:path>
              </a:pathLst>
            </a:custGeom>
            <a:noFill/>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40" name="フリーフォーム 39"/>
            <p:cNvSpPr/>
            <p:nvPr/>
          </p:nvSpPr>
          <p:spPr>
            <a:xfrm>
              <a:off x="2878299" y="3026130"/>
              <a:ext cx="1808851" cy="377226"/>
            </a:xfrm>
            <a:custGeom>
              <a:avLst/>
              <a:gdLst/>
              <a:ahLst/>
              <a:cxnLst/>
              <a:rect l="0" t="0" r="0" b="0"/>
              <a:pathLst>
                <a:path>
                  <a:moveTo>
                    <a:pt x="1808851" y="0"/>
                  </a:moveTo>
                  <a:lnTo>
                    <a:pt x="1808851" y="257414"/>
                  </a:lnTo>
                  <a:lnTo>
                    <a:pt x="0" y="257414"/>
                  </a:lnTo>
                  <a:lnTo>
                    <a:pt x="0" y="377226"/>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41" name="角丸四角形 40"/>
            <p:cNvSpPr/>
            <p:nvPr/>
          </p:nvSpPr>
          <p:spPr>
            <a:xfrm>
              <a:off x="3403291" y="2204868"/>
              <a:ext cx="2567717" cy="821262"/>
            </a:xfrm>
            <a:prstGeom prst="roundRect">
              <a:avLst>
                <a:gd name="adj" fmla="val 15902"/>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r>
                <a:rPr lang="ja-JP" altLang="en-US" dirty="0"/>
                <a:t>イベントの参加方法</a:t>
              </a:r>
            </a:p>
          </p:txBody>
        </p:sp>
        <p:sp>
          <p:nvSpPr>
            <p:cNvPr id="43" name="角丸四角形 42"/>
            <p:cNvSpPr/>
            <p:nvPr/>
          </p:nvSpPr>
          <p:spPr>
            <a:xfrm>
              <a:off x="2231636" y="3403356"/>
              <a:ext cx="1293326" cy="821262"/>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nchor="ctr"/>
            <a:lstStyle/>
            <a:p>
              <a:pPr algn="ctr"/>
              <a:r>
                <a:rPr lang="ja-JP" altLang="en-US" dirty="0"/>
                <a:t>発信する</a:t>
              </a:r>
            </a:p>
          </p:txBody>
        </p:sp>
        <p:sp>
          <p:nvSpPr>
            <p:cNvPr id="45" name="角丸四角形 44"/>
            <p:cNvSpPr/>
            <p:nvPr/>
          </p:nvSpPr>
          <p:spPr>
            <a:xfrm>
              <a:off x="659066" y="4600760"/>
              <a:ext cx="2138889" cy="821262"/>
            </a:xfrm>
            <a:prstGeom prst="roundRect">
              <a:avLst>
                <a:gd name="adj" fmla="val 10000"/>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nchor="ctr"/>
            <a:lstStyle/>
            <a:p>
              <a:pPr algn="ctr"/>
              <a:r>
                <a:rPr lang="ja-JP" altLang="en-US" dirty="0"/>
                <a:t>創作料理</a:t>
              </a:r>
              <a:r>
                <a:rPr lang="ja-JP" altLang="en-US" dirty="0" smtClean="0"/>
                <a:t>を</a:t>
              </a:r>
              <a:endParaRPr lang="en-US" altLang="ja-JP" dirty="0" smtClean="0"/>
            </a:p>
            <a:p>
              <a:pPr algn="ctr"/>
              <a:r>
                <a:rPr lang="ja-JP" altLang="en-US" dirty="0" smtClean="0"/>
                <a:t>屋台</a:t>
              </a:r>
              <a:r>
                <a:rPr lang="ja-JP" altLang="en-US" dirty="0"/>
                <a:t>に出す</a:t>
              </a:r>
            </a:p>
          </p:txBody>
        </p:sp>
        <p:sp>
          <p:nvSpPr>
            <p:cNvPr id="47" name="角丸四角形 46"/>
            <p:cNvSpPr/>
            <p:nvPr/>
          </p:nvSpPr>
          <p:spPr>
            <a:xfrm>
              <a:off x="3085361" y="4600760"/>
              <a:ext cx="2012169" cy="821262"/>
            </a:xfrm>
            <a:prstGeom prst="roundRect">
              <a:avLst>
                <a:gd name="adj" fmla="val 10000"/>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nchor="ctr"/>
            <a:lstStyle/>
            <a:p>
              <a:pPr algn="ctr"/>
              <a:r>
                <a:rPr lang="ja-JP" altLang="en-US" dirty="0"/>
                <a:t>料理コンテストに創作料理を出す</a:t>
              </a:r>
            </a:p>
          </p:txBody>
        </p:sp>
        <p:sp>
          <p:nvSpPr>
            <p:cNvPr id="49" name="角丸四角形 48"/>
            <p:cNvSpPr/>
            <p:nvPr/>
          </p:nvSpPr>
          <p:spPr>
            <a:xfrm>
              <a:off x="6060516" y="3403356"/>
              <a:ext cx="1293326" cy="821262"/>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nchor="ctr"/>
            <a:lstStyle/>
            <a:p>
              <a:pPr algn="ctr"/>
              <a:r>
                <a:rPr lang="ja-JP" altLang="en-US" dirty="0"/>
                <a:t>交流する</a:t>
              </a:r>
            </a:p>
          </p:txBody>
        </p:sp>
        <p:sp>
          <p:nvSpPr>
            <p:cNvPr id="51" name="角丸四角形 50"/>
            <p:cNvSpPr/>
            <p:nvPr/>
          </p:nvSpPr>
          <p:spPr>
            <a:xfrm>
              <a:off x="5655220" y="4600760"/>
              <a:ext cx="2103918" cy="821262"/>
            </a:xfrm>
            <a:prstGeom prst="roundRect">
              <a:avLst>
                <a:gd name="adj" fmla="val 10000"/>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nchor="ctr"/>
            <a:lstStyle/>
            <a:p>
              <a:pPr algn="ctr"/>
              <a:r>
                <a:rPr lang="ja-JP" altLang="en-US" dirty="0"/>
                <a:t>屋台を食べ歩く</a:t>
              </a:r>
            </a:p>
          </p:txBody>
        </p:sp>
      </p:grpSp>
      <p:pic>
        <p:nvPicPr>
          <p:cNvPr id="53" name="図 52"/>
          <p:cNvPicPr>
            <a:picLocks noChangeAspect="1"/>
          </p:cNvPicPr>
          <p:nvPr/>
        </p:nvPicPr>
        <p:blipFill>
          <a:blip r:embed="rId2"/>
          <a:stretch>
            <a:fillRect/>
          </a:stretch>
        </p:blipFill>
        <p:spPr>
          <a:xfrm>
            <a:off x="35457" y="5448104"/>
            <a:ext cx="1728192" cy="1244299"/>
          </a:xfrm>
          <a:prstGeom prst="rect">
            <a:avLst/>
          </a:prstGeom>
        </p:spPr>
      </p:pic>
      <p:grpSp>
        <p:nvGrpSpPr>
          <p:cNvPr id="54" name="図形グループ 53"/>
          <p:cNvGrpSpPr/>
          <p:nvPr/>
        </p:nvGrpSpPr>
        <p:grpSpPr>
          <a:xfrm>
            <a:off x="5017169" y="5229200"/>
            <a:ext cx="1091856" cy="1619206"/>
            <a:chOff x="1099474" y="3634568"/>
            <a:chExt cx="2273869" cy="2871679"/>
          </a:xfrm>
        </p:grpSpPr>
        <p:pic>
          <p:nvPicPr>
            <p:cNvPr id="55" name="図 54"/>
            <p:cNvPicPr>
              <a:picLocks noChangeAspect="1"/>
            </p:cNvPicPr>
            <p:nvPr/>
          </p:nvPicPr>
          <p:blipFill>
            <a:blip r:embed="rId3"/>
            <a:stretch>
              <a:fillRect/>
            </a:stretch>
          </p:blipFill>
          <p:spPr>
            <a:xfrm>
              <a:off x="1099474" y="3634568"/>
              <a:ext cx="2273869" cy="2273869"/>
            </a:xfrm>
            <a:prstGeom prst="rect">
              <a:avLst/>
            </a:prstGeom>
          </p:spPr>
        </p:pic>
        <p:pic>
          <p:nvPicPr>
            <p:cNvPr id="56" name="図 55"/>
            <p:cNvPicPr>
              <a:picLocks noChangeAspect="1"/>
            </p:cNvPicPr>
            <p:nvPr/>
          </p:nvPicPr>
          <p:blipFill>
            <a:blip r:embed="rId4"/>
            <a:stretch>
              <a:fillRect/>
            </a:stretch>
          </p:blipFill>
          <p:spPr>
            <a:xfrm>
              <a:off x="1543927" y="5589240"/>
              <a:ext cx="1343601" cy="917007"/>
            </a:xfrm>
            <a:prstGeom prst="rect">
              <a:avLst/>
            </a:prstGeom>
          </p:spPr>
        </p:pic>
      </p:grpSp>
      <p:pic>
        <p:nvPicPr>
          <p:cNvPr id="57" name="図 56"/>
          <p:cNvPicPr>
            <a:picLocks noChangeAspect="1"/>
          </p:cNvPicPr>
          <p:nvPr/>
        </p:nvPicPr>
        <p:blipFill>
          <a:blip r:embed="rId5"/>
          <a:stretch>
            <a:fillRect/>
          </a:stretch>
        </p:blipFill>
        <p:spPr>
          <a:xfrm flipH="1">
            <a:off x="7513405" y="5334891"/>
            <a:ext cx="1081641" cy="1019447"/>
          </a:xfrm>
          <a:prstGeom prst="rect">
            <a:avLst/>
          </a:prstGeom>
        </p:spPr>
      </p:pic>
      <p:sp>
        <p:nvSpPr>
          <p:cNvPr id="61" name="正方形/長方形 60"/>
          <p:cNvSpPr/>
          <p:nvPr/>
        </p:nvSpPr>
        <p:spPr>
          <a:xfrm>
            <a:off x="243893" y="1412776"/>
            <a:ext cx="3896059" cy="938006"/>
          </a:xfrm>
          <a:prstGeom prst="rect">
            <a:avLst/>
          </a:prstGeom>
          <a:ln>
            <a:solidFill>
              <a:schemeClr val="accent3"/>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kumimoji="1" lang="ja-JP" altLang="en-US" sz="2000" dirty="0" smtClean="0"/>
              <a:t>年に</a:t>
            </a:r>
            <a:r>
              <a:rPr kumimoji="1" lang="en-US" altLang="ja-JP" sz="2000" dirty="0" smtClean="0"/>
              <a:t>2</a:t>
            </a:r>
            <a:r>
              <a:rPr kumimoji="1" lang="ja-JP" altLang="en-US" sz="2000" dirty="0" smtClean="0"/>
              <a:t>回開催</a:t>
            </a:r>
            <a:endParaRPr kumimoji="1" lang="en-US" altLang="ja-JP" sz="2000" dirty="0" smtClean="0"/>
          </a:p>
          <a:p>
            <a:pPr algn="ctr"/>
            <a:r>
              <a:rPr kumimoji="1" lang="ja-JP" altLang="en-US" sz="2000" dirty="0" smtClean="0"/>
              <a:t>料理には</a:t>
            </a:r>
            <a:r>
              <a:rPr kumimoji="1" lang="ja-JP" altLang="en-US" sz="2400" dirty="0" smtClean="0">
                <a:solidFill>
                  <a:srgbClr val="FF0000"/>
                </a:solidFill>
              </a:rPr>
              <a:t>茨城県産</a:t>
            </a:r>
            <a:r>
              <a:rPr kumimoji="1" lang="ja-JP" altLang="en-US" sz="2000" dirty="0" smtClean="0"/>
              <a:t>のものを使用</a:t>
            </a:r>
            <a:endParaRPr kumimoji="1" lang="ja-JP" altLang="en-US" sz="2000" dirty="0"/>
          </a:p>
        </p:txBody>
      </p:sp>
      <p:pic>
        <p:nvPicPr>
          <p:cNvPr id="63" name="図 62"/>
          <p:cNvPicPr>
            <a:picLocks noChangeAspect="1"/>
          </p:cNvPicPr>
          <p:nvPr/>
        </p:nvPicPr>
        <p:blipFill>
          <a:blip r:embed="rId6"/>
          <a:stretch>
            <a:fillRect/>
          </a:stretch>
        </p:blipFill>
        <p:spPr>
          <a:xfrm>
            <a:off x="266862" y="2075308"/>
            <a:ext cx="2376167" cy="1425700"/>
          </a:xfrm>
          <a:prstGeom prst="rect">
            <a:avLst/>
          </a:prstGeom>
        </p:spPr>
      </p:pic>
      <p:grpSp>
        <p:nvGrpSpPr>
          <p:cNvPr id="71" name="図形グループ 70"/>
          <p:cNvGrpSpPr/>
          <p:nvPr/>
        </p:nvGrpSpPr>
        <p:grpSpPr>
          <a:xfrm>
            <a:off x="0" y="182300"/>
            <a:ext cx="3131545" cy="955205"/>
            <a:chOff x="0" y="182300"/>
            <a:chExt cx="3131545" cy="955205"/>
          </a:xfrm>
        </p:grpSpPr>
        <p:sp>
          <p:nvSpPr>
            <p:cNvPr id="72" name="角丸四角形吹き出し 71"/>
            <p:cNvSpPr/>
            <p:nvPr/>
          </p:nvSpPr>
          <p:spPr>
            <a:xfrm>
              <a:off x="827584" y="182300"/>
              <a:ext cx="2303961" cy="955205"/>
            </a:xfrm>
            <a:prstGeom prst="wedgeRoundRectCallout">
              <a:avLst>
                <a:gd name="adj1" fmla="val -53059"/>
                <a:gd name="adj2" fmla="val -27211"/>
                <a:gd name="adj3" fmla="val 16667"/>
              </a:avLst>
            </a:prstGeom>
            <a:ln/>
          </p:spPr>
          <p:style>
            <a:lnRef idx="2">
              <a:schemeClr val="accent3">
                <a:shade val="50000"/>
              </a:schemeClr>
            </a:lnRef>
            <a:fillRef idx="1">
              <a:schemeClr val="accent3"/>
            </a:fillRef>
            <a:effectRef idx="0">
              <a:schemeClr val="accent3"/>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ltLang="ja-JP" sz="2800" dirty="0" smtClean="0">
                  <a:solidFill>
                    <a:schemeClr val="bg1"/>
                  </a:solidFill>
                </a:rPr>
                <a:t>②</a:t>
              </a:r>
              <a:r>
                <a:rPr lang="ja-JP" altLang="en-US" sz="2800" dirty="0" smtClean="0">
                  <a:solidFill>
                    <a:schemeClr val="bg1"/>
                  </a:solidFill>
                </a:rPr>
                <a:t>発信する</a:t>
              </a:r>
              <a:endParaRPr lang="en-US" altLang="ja-JP" sz="2800" dirty="0" smtClean="0">
                <a:solidFill>
                  <a:schemeClr val="bg1"/>
                </a:solidFill>
              </a:endParaRPr>
            </a:p>
            <a:p>
              <a:pPr algn="ctr"/>
              <a:r>
                <a:rPr lang="ja-JP" altLang="en-US" sz="2800" dirty="0" smtClean="0">
                  <a:solidFill>
                    <a:schemeClr val="bg1"/>
                  </a:solidFill>
                </a:rPr>
                <a:t>まちづくり</a:t>
              </a:r>
              <a:endParaRPr kumimoji="1" lang="ja-JP" altLang="en-US" sz="2800" dirty="0">
                <a:solidFill>
                  <a:schemeClr val="bg1"/>
                </a:solidFill>
              </a:endParaRPr>
            </a:p>
          </p:txBody>
        </p:sp>
        <p:pic>
          <p:nvPicPr>
            <p:cNvPr id="73" name="図 72" descr="810sign_z229xfngkp.jpg"/>
            <p:cNvPicPr>
              <a:picLocks noChangeAspect="1"/>
            </p:cNvPicPr>
            <p:nvPr/>
          </p:nvPicPr>
          <p:blipFill>
            <a:blip r:embed="rId7">
              <a:duotone>
                <a:schemeClr val="accent3">
                  <a:shade val="45000"/>
                  <a:satMod val="135000"/>
                </a:schemeClr>
                <a:prstClr val="white"/>
              </a:duotone>
              <a:extLst>
                <a:ext uri="{BEBA8EAE-BF5A-486C-A8C5-ECC9F3942E4B}">
                  <a14:imgProps xmlns:a14="http://schemas.microsoft.com/office/drawing/2010/main">
                    <a14:imgLayer r:embed="rId8">
                      <a14:imgEffect>
                        <a14:backgroundRemoval t="0" b="100000" l="0" r="100000">
                          <a14:foregroundMark x1="57034" y1="7763" x2="57034" y2="7763"/>
                          <a14:foregroundMark x1="65779" y1="7024" x2="65779" y2="7024"/>
                        </a14:backgroundRemoval>
                      </a14:imgEffect>
                    </a14:imgLayer>
                  </a14:imgProps>
                </a:ext>
                <a:ext uri="{28A0092B-C50C-407E-A947-70E740481C1C}">
                  <a14:useLocalDpi xmlns:a14="http://schemas.microsoft.com/office/drawing/2010/main" val="0"/>
                </a:ext>
              </a:extLst>
            </a:blip>
            <a:stretch>
              <a:fillRect/>
            </a:stretch>
          </p:blipFill>
          <p:spPr>
            <a:xfrm>
              <a:off x="0" y="251995"/>
              <a:ext cx="793420" cy="778278"/>
            </a:xfrm>
            <a:prstGeom prst="rect">
              <a:avLst/>
            </a:prstGeom>
          </p:spPr>
        </p:pic>
      </p:grpSp>
      <p:grpSp>
        <p:nvGrpSpPr>
          <p:cNvPr id="4" name="図形グループ 3"/>
          <p:cNvGrpSpPr/>
          <p:nvPr/>
        </p:nvGrpSpPr>
        <p:grpSpPr>
          <a:xfrm>
            <a:off x="6390534" y="1087506"/>
            <a:ext cx="2645961" cy="2069967"/>
            <a:chOff x="6390534" y="1087506"/>
            <a:chExt cx="2645961" cy="2069967"/>
          </a:xfrm>
        </p:grpSpPr>
        <p:pic>
          <p:nvPicPr>
            <p:cNvPr id="77" name="図 76" descr="つちパッドロゴ.jpg"/>
            <p:cNvPicPr>
              <a:picLocks noChangeAspect="1"/>
            </p:cNvPicPr>
            <p:nvPr/>
          </p:nvPicPr>
          <p:blipFill>
            <a:blip r:embed="rId9">
              <a:extLst>
                <a:ext uri="{BEBA8EAE-BF5A-486C-A8C5-ECC9F3942E4B}">
                  <a14:imgProps xmlns:a14="http://schemas.microsoft.com/office/drawing/2010/main">
                    <a14:imgLayer r:embed="rId10">
                      <a14:imgEffect>
                        <a14:backgroundRemoval t="0" b="100000" l="0" r="100000">
                          <a14:foregroundMark x1="34191" y1="30296" x2="34191" y2="30296"/>
                          <a14:foregroundMark x1="40257" y1="34236" x2="40257" y2="34236"/>
                          <a14:foregroundMark x1="41912" y1="35714" x2="41912" y2="35714"/>
                          <a14:foregroundMark x1="34559" y1="20690" x2="34559" y2="20690"/>
                          <a14:foregroundMark x1="34191" y1="23399" x2="34191" y2="23399"/>
                          <a14:foregroundMark x1="32904" y1="27094" x2="32904" y2="27094"/>
                          <a14:foregroundMark x1="30699" y1="28818" x2="30699" y2="28818"/>
                          <a14:foregroundMark x1="27574" y1="27833" x2="27574" y2="27833"/>
                          <a14:foregroundMark x1="25184" y1="26355" x2="25184" y2="26355"/>
                          <a14:foregroundMark x1="18566" y1="36453" x2="18566" y2="36453"/>
                          <a14:foregroundMark x1="18566" y1="36453" x2="18566" y2="36453"/>
                          <a14:foregroundMark x1="17647" y1="38177" x2="17647" y2="38177"/>
                          <a14:foregroundMark x1="18750" y1="22167" x2="18750" y2="22167"/>
                          <a14:foregroundMark x1="26838" y1="35714" x2="26838" y2="35714"/>
                          <a14:foregroundMark x1="26471" y1="41872" x2="26471" y2="41872"/>
                          <a14:foregroundMark x1="22794" y1="43596" x2="22794" y2="43596"/>
                          <a14:foregroundMark x1="32169" y1="40887" x2="32169" y2="40887"/>
                          <a14:foregroundMark x1="28493" y1="48768" x2="28493" y2="48768"/>
                          <a14:foregroundMark x1="28309" y1="54433" x2="28309" y2="54433"/>
                          <a14:foregroundMark x1="20772" y1="52956" x2="20772" y2="52956"/>
                          <a14:foregroundMark x1="35478" y1="50246" x2="35478" y2="50246"/>
                          <a14:foregroundMark x1="78860" y1="90887" x2="78860" y2="90887"/>
                          <a14:foregroundMark x1="80147" y1="94581" x2="80147" y2="94581"/>
                          <a14:foregroundMark x1="70956" y1="35468" x2="70956" y2="35468"/>
                          <a14:foregroundMark x1="68382" y1="36700" x2="68382" y2="36700"/>
                          <a14:foregroundMark x1="74816" y1="36700" x2="74816" y2="36700"/>
                          <a14:foregroundMark x1="93750" y1="36946" x2="93750" y2="36946"/>
                          <a14:foregroundMark x1="96507" y1="36453" x2="96507" y2="36453"/>
                          <a14:foregroundMark x1="87132" y1="37438" x2="87132" y2="37438"/>
                          <a14:foregroundMark x1="81250" y1="37931" x2="81250" y2="37931"/>
                        </a14:backgroundRemoval>
                      </a14:imgEffect>
                    </a14:imgLayer>
                  </a14:imgProps>
                </a:ext>
                <a:ext uri="{28A0092B-C50C-407E-A947-70E740481C1C}">
                  <a14:useLocalDpi xmlns:a14="http://schemas.microsoft.com/office/drawing/2010/main" val="0"/>
                </a:ext>
              </a:extLst>
            </a:blip>
            <a:stretch>
              <a:fillRect/>
            </a:stretch>
          </p:blipFill>
          <p:spPr>
            <a:xfrm>
              <a:off x="6390534" y="1087506"/>
              <a:ext cx="2645961" cy="1975459"/>
            </a:xfrm>
            <a:prstGeom prst="rect">
              <a:avLst/>
            </a:prstGeom>
          </p:spPr>
        </p:pic>
        <p:sp>
          <p:nvSpPr>
            <p:cNvPr id="78" name="テキスト ボックス 77"/>
            <p:cNvSpPr txBox="1"/>
            <p:nvPr/>
          </p:nvSpPr>
          <p:spPr>
            <a:xfrm>
              <a:off x="6447515" y="2757363"/>
              <a:ext cx="1897156" cy="400110"/>
            </a:xfrm>
            <a:prstGeom prst="rect">
              <a:avLst/>
            </a:prstGeom>
            <a:noFill/>
          </p:spPr>
          <p:txBody>
            <a:bodyPr wrap="square" rtlCol="0">
              <a:spAutoFit/>
            </a:bodyPr>
            <a:lstStyle/>
            <a:p>
              <a:r>
                <a:rPr kumimoji="1" lang="ja-JP" altLang="en-US" sz="2000" dirty="0" smtClean="0">
                  <a:latin typeface="ＤＦＰ祥南行書体W5"/>
                  <a:ea typeface="ＤＦＰ祥南行書体W5"/>
                  <a:cs typeface="ＤＦＰ祥南行書体W5"/>
                </a:rPr>
                <a:t>つちパッド祭</a:t>
              </a:r>
              <a:endParaRPr kumimoji="1" lang="ja-JP" altLang="en-US" sz="2000" dirty="0">
                <a:latin typeface="ＤＦＰ祥南行書体W5"/>
                <a:ea typeface="ＤＦＰ祥南行書体W5"/>
                <a:cs typeface="ＤＦＰ祥南行書体W5"/>
              </a:endParaRPr>
            </a:p>
          </p:txBody>
        </p:sp>
      </p:grpSp>
      <p:grpSp>
        <p:nvGrpSpPr>
          <p:cNvPr id="58" name="図形グループ 57"/>
          <p:cNvGrpSpPr/>
          <p:nvPr/>
        </p:nvGrpSpPr>
        <p:grpSpPr>
          <a:xfrm>
            <a:off x="3135619" y="97531"/>
            <a:ext cx="6008381" cy="955205"/>
            <a:chOff x="671896" y="1988840"/>
            <a:chExt cx="6333378" cy="1074940"/>
          </a:xfrm>
        </p:grpSpPr>
        <p:pic>
          <p:nvPicPr>
            <p:cNvPr id="59" name="図 58"/>
            <p:cNvPicPr>
              <a:picLocks noChangeAspect="1"/>
            </p:cNvPicPr>
            <p:nvPr/>
          </p:nvPicPr>
          <p:blipFill>
            <a:blip r:embed="rId11"/>
            <a:stretch>
              <a:fillRect/>
            </a:stretch>
          </p:blipFill>
          <p:spPr>
            <a:xfrm>
              <a:off x="2809466" y="1988840"/>
              <a:ext cx="1048952" cy="1074940"/>
            </a:xfrm>
            <a:prstGeom prst="rect">
              <a:avLst/>
            </a:prstGeom>
            <a:effectLst/>
          </p:spPr>
        </p:pic>
        <p:pic>
          <p:nvPicPr>
            <p:cNvPr id="60" name="図 59"/>
            <p:cNvPicPr>
              <a:picLocks noChangeAspect="1"/>
            </p:cNvPicPr>
            <p:nvPr/>
          </p:nvPicPr>
          <p:blipFill>
            <a:blip r:embed="rId11">
              <a:lum bright="70000" contrast="-70000"/>
            </a:blip>
            <a:stretch>
              <a:fillRect/>
            </a:stretch>
          </p:blipFill>
          <p:spPr>
            <a:xfrm>
              <a:off x="3858418" y="1988840"/>
              <a:ext cx="1048952" cy="1074940"/>
            </a:xfrm>
            <a:prstGeom prst="rect">
              <a:avLst/>
            </a:prstGeom>
            <a:effectLst/>
          </p:spPr>
        </p:pic>
        <p:pic>
          <p:nvPicPr>
            <p:cNvPr id="74" name="図 73"/>
            <p:cNvPicPr>
              <a:picLocks noChangeAspect="1"/>
            </p:cNvPicPr>
            <p:nvPr/>
          </p:nvPicPr>
          <p:blipFill>
            <a:blip r:embed="rId11">
              <a:lum bright="70000" contrast="-70000"/>
            </a:blip>
            <a:stretch>
              <a:fillRect/>
            </a:stretch>
          </p:blipFill>
          <p:spPr>
            <a:xfrm>
              <a:off x="4907370" y="1988840"/>
              <a:ext cx="1048952" cy="1074940"/>
            </a:xfrm>
            <a:prstGeom prst="rect">
              <a:avLst/>
            </a:prstGeom>
            <a:effectLst/>
          </p:spPr>
        </p:pic>
        <p:pic>
          <p:nvPicPr>
            <p:cNvPr id="75" name="図 74"/>
            <p:cNvPicPr>
              <a:picLocks noChangeAspect="1"/>
            </p:cNvPicPr>
            <p:nvPr/>
          </p:nvPicPr>
          <p:blipFill>
            <a:blip r:embed="rId11">
              <a:lum bright="70000" contrast="-70000"/>
            </a:blip>
            <a:stretch>
              <a:fillRect/>
            </a:stretch>
          </p:blipFill>
          <p:spPr>
            <a:xfrm>
              <a:off x="711562" y="1988840"/>
              <a:ext cx="1048952" cy="1074940"/>
            </a:xfrm>
            <a:prstGeom prst="rect">
              <a:avLst/>
            </a:prstGeom>
            <a:effectLst/>
          </p:spPr>
        </p:pic>
        <p:sp>
          <p:nvSpPr>
            <p:cNvPr id="76" name="テキスト ボックス 75"/>
            <p:cNvSpPr txBox="1"/>
            <p:nvPr/>
          </p:nvSpPr>
          <p:spPr>
            <a:xfrm>
              <a:off x="671896" y="2315961"/>
              <a:ext cx="1132147" cy="307777"/>
            </a:xfrm>
            <a:prstGeom prst="rect">
              <a:avLst/>
            </a:prstGeom>
            <a:noFill/>
          </p:spPr>
          <p:txBody>
            <a:bodyPr wrap="square" rtlCol="0">
              <a:spAutoFit/>
            </a:bodyPr>
            <a:lstStyle/>
            <a:p>
              <a:pPr algn="ctr"/>
              <a:r>
                <a:rPr lang="ja-JP" altLang="en-US" sz="1400" b="1" dirty="0" smtClean="0"/>
                <a:t>背景</a:t>
              </a:r>
              <a:endParaRPr kumimoji="1" lang="en-US" altLang="ja-JP" sz="1400" b="1" kern="1200" dirty="0" smtClean="0"/>
            </a:p>
          </p:txBody>
        </p:sp>
        <p:sp>
          <p:nvSpPr>
            <p:cNvPr id="79" name="テキスト ボックス 78"/>
            <p:cNvSpPr txBox="1"/>
            <p:nvPr/>
          </p:nvSpPr>
          <p:spPr>
            <a:xfrm>
              <a:off x="2705612" y="2315961"/>
              <a:ext cx="1204689" cy="307777"/>
            </a:xfrm>
            <a:prstGeom prst="rect">
              <a:avLst/>
            </a:prstGeom>
            <a:noFill/>
          </p:spPr>
          <p:txBody>
            <a:bodyPr wrap="square" rtlCol="0">
              <a:spAutoFit/>
            </a:bodyPr>
            <a:lstStyle/>
            <a:p>
              <a:pPr algn="ctr"/>
              <a:endParaRPr kumimoji="1" lang="en-US" altLang="ja-JP" sz="1400" b="1" kern="1200" dirty="0" smtClean="0"/>
            </a:p>
          </p:txBody>
        </p:sp>
        <p:sp>
          <p:nvSpPr>
            <p:cNvPr id="80" name="テキスト ボックス 79"/>
            <p:cNvSpPr txBox="1"/>
            <p:nvPr/>
          </p:nvSpPr>
          <p:spPr>
            <a:xfrm>
              <a:off x="4907370" y="2324095"/>
              <a:ext cx="1132147" cy="307777"/>
            </a:xfrm>
            <a:prstGeom prst="rect">
              <a:avLst/>
            </a:prstGeom>
            <a:noFill/>
          </p:spPr>
          <p:txBody>
            <a:bodyPr wrap="square" rtlCol="0">
              <a:spAutoFit/>
            </a:bodyPr>
            <a:lstStyle/>
            <a:p>
              <a:r>
                <a:rPr kumimoji="1" lang="ja-JP" altLang="en-US" sz="1400" b="1" kern="1200" dirty="0" smtClean="0"/>
                <a:t>今後の方針</a:t>
              </a:r>
              <a:endParaRPr kumimoji="1" lang="en-US" altLang="ja-JP" sz="1400" b="1" kern="1200" dirty="0" smtClean="0"/>
            </a:p>
          </p:txBody>
        </p:sp>
        <p:sp>
          <p:nvSpPr>
            <p:cNvPr id="81" name="テキスト ボックス 80"/>
            <p:cNvSpPr txBox="1"/>
            <p:nvPr/>
          </p:nvSpPr>
          <p:spPr>
            <a:xfrm>
              <a:off x="3991128" y="2315961"/>
              <a:ext cx="880734" cy="346357"/>
            </a:xfrm>
            <a:prstGeom prst="rect">
              <a:avLst/>
            </a:prstGeom>
            <a:noFill/>
          </p:spPr>
          <p:txBody>
            <a:bodyPr wrap="square" rtlCol="0">
              <a:spAutoFit/>
            </a:bodyPr>
            <a:lstStyle/>
            <a:p>
              <a:r>
                <a:rPr lang="ja-JP" altLang="en-US" sz="1400" b="1" dirty="0" smtClean="0"/>
                <a:t>将来像</a:t>
              </a:r>
              <a:endParaRPr kumimoji="1" lang="en-US" altLang="ja-JP" sz="1400" b="1" kern="1200" dirty="0" smtClean="0"/>
            </a:p>
          </p:txBody>
        </p:sp>
        <p:pic>
          <p:nvPicPr>
            <p:cNvPr id="82" name="図 81"/>
            <p:cNvPicPr>
              <a:picLocks noChangeAspect="1"/>
            </p:cNvPicPr>
            <p:nvPr/>
          </p:nvPicPr>
          <p:blipFill>
            <a:blip r:embed="rId11">
              <a:lum bright="70000" contrast="-70000"/>
            </a:blip>
            <a:stretch>
              <a:fillRect/>
            </a:stretch>
          </p:blipFill>
          <p:spPr>
            <a:xfrm>
              <a:off x="1760514" y="1988840"/>
              <a:ext cx="1048952" cy="1074940"/>
            </a:xfrm>
            <a:prstGeom prst="rect">
              <a:avLst/>
            </a:prstGeom>
            <a:effectLst/>
          </p:spPr>
        </p:pic>
        <p:sp>
          <p:nvSpPr>
            <p:cNvPr id="83" name="テキスト ボックス 82"/>
            <p:cNvSpPr txBox="1"/>
            <p:nvPr/>
          </p:nvSpPr>
          <p:spPr>
            <a:xfrm>
              <a:off x="1738717" y="2324095"/>
              <a:ext cx="1132147" cy="307777"/>
            </a:xfrm>
            <a:prstGeom prst="rect">
              <a:avLst/>
            </a:prstGeom>
            <a:noFill/>
          </p:spPr>
          <p:txBody>
            <a:bodyPr wrap="square" rtlCol="0">
              <a:spAutoFit/>
            </a:bodyPr>
            <a:lstStyle/>
            <a:p>
              <a:pPr algn="ctr"/>
              <a:r>
                <a:rPr lang="ja-JP" altLang="en-US" sz="1400" b="1" dirty="0" smtClean="0"/>
                <a:t>目標都市像</a:t>
              </a:r>
              <a:endParaRPr kumimoji="1" lang="en-US" altLang="ja-JP" sz="1400" b="1" kern="1200" dirty="0" smtClean="0"/>
            </a:p>
          </p:txBody>
        </p:sp>
        <p:sp>
          <p:nvSpPr>
            <p:cNvPr id="84" name="正方形/長方形 83"/>
            <p:cNvSpPr/>
            <p:nvPr/>
          </p:nvSpPr>
          <p:spPr>
            <a:xfrm>
              <a:off x="2731418" y="2315961"/>
              <a:ext cx="1181446" cy="346357"/>
            </a:xfrm>
            <a:prstGeom prst="rect">
              <a:avLst/>
            </a:prstGeom>
          </p:spPr>
          <p:txBody>
            <a:bodyPr wrap="none">
              <a:spAutoFit/>
            </a:bodyPr>
            <a:lstStyle/>
            <a:p>
              <a:pPr algn="ctr"/>
              <a:r>
                <a:rPr lang="ja-JP" altLang="en-US" sz="1400" b="1" dirty="0" smtClean="0"/>
                <a:t>デートプラン</a:t>
              </a:r>
              <a:endParaRPr lang="ja-JP" altLang="en-US" sz="1400" b="1" dirty="0"/>
            </a:p>
          </p:txBody>
        </p:sp>
        <p:pic>
          <p:nvPicPr>
            <p:cNvPr id="85" name="図 84"/>
            <p:cNvPicPr>
              <a:picLocks noChangeAspect="1"/>
            </p:cNvPicPr>
            <p:nvPr/>
          </p:nvPicPr>
          <p:blipFill>
            <a:blip r:embed="rId11">
              <a:lum bright="70000" contrast="-70000"/>
            </a:blip>
            <a:stretch>
              <a:fillRect/>
            </a:stretch>
          </p:blipFill>
          <p:spPr>
            <a:xfrm>
              <a:off x="5956322" y="1988840"/>
              <a:ext cx="1048952" cy="1074940"/>
            </a:xfrm>
            <a:prstGeom prst="rect">
              <a:avLst/>
            </a:prstGeom>
            <a:effectLst/>
          </p:spPr>
        </p:pic>
        <p:sp>
          <p:nvSpPr>
            <p:cNvPr id="86" name="テキスト ボックス 85"/>
            <p:cNvSpPr txBox="1"/>
            <p:nvPr/>
          </p:nvSpPr>
          <p:spPr>
            <a:xfrm>
              <a:off x="6034774" y="2315961"/>
              <a:ext cx="970500" cy="346357"/>
            </a:xfrm>
            <a:prstGeom prst="rect">
              <a:avLst/>
            </a:prstGeom>
            <a:noFill/>
          </p:spPr>
          <p:txBody>
            <a:bodyPr wrap="square" rtlCol="0">
              <a:spAutoFit/>
            </a:bodyPr>
            <a:lstStyle/>
            <a:p>
              <a:r>
                <a:rPr kumimoji="1" lang="ja-JP" altLang="en-US" sz="1400" b="1" kern="1200" dirty="0" smtClean="0"/>
                <a:t>参考文献</a:t>
              </a:r>
              <a:endParaRPr kumimoji="1" lang="en-US" altLang="ja-JP" sz="1400" b="1" kern="1200" dirty="0" smtClean="0"/>
            </a:p>
          </p:txBody>
        </p:sp>
      </p:grpSp>
    </p:spTree>
    <p:extLst>
      <p:ext uri="{BB962C8B-B14F-4D97-AF65-F5344CB8AC3E}">
        <p14:creationId xmlns:p14="http://schemas.microsoft.com/office/powerpoint/2010/main" val="16227909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childTnLst>
                                </p:cTn>
                              </p:par>
                              <p:par>
                                <p:cTn id="8" presetID="10" presetClass="entr" presetSubtype="0" fill="hold" nodeType="withEffect">
                                  <p:stCondLst>
                                    <p:cond delay="0"/>
                                  </p:stCondLst>
                                  <p:childTnLst>
                                    <p:set>
                                      <p:cBhvr>
                                        <p:cTn id="9" dur="1" fill="hold">
                                          <p:stCondLst>
                                            <p:cond delay="0"/>
                                          </p:stCondLst>
                                        </p:cTn>
                                        <p:tgtEl>
                                          <p:spTgt spid="63"/>
                                        </p:tgtEl>
                                        <p:attrNameLst>
                                          <p:attrName>style.visibility</p:attrName>
                                        </p:attrNameLst>
                                      </p:cBhvr>
                                      <p:to>
                                        <p:strVal val="visible"/>
                                      </p:to>
                                    </p:set>
                                    <p:animEffect transition="in" filter="fade">
                                      <p:cBhvr>
                                        <p:cTn id="10" dur="500"/>
                                        <p:tgtEl>
                                          <p:spTgt spid="6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nodeType="withEffect">
                                  <p:stCondLst>
                                    <p:cond delay="0"/>
                                  </p:stCondLst>
                                  <p:childTnLst>
                                    <p:set>
                                      <p:cBhvr>
                                        <p:cTn id="17" dur="1" fill="hold">
                                          <p:stCondLst>
                                            <p:cond delay="0"/>
                                          </p:stCondLst>
                                        </p:cTn>
                                        <p:tgtEl>
                                          <p:spTgt spid="53"/>
                                        </p:tgtEl>
                                        <p:attrNameLst>
                                          <p:attrName>style.visibility</p:attrName>
                                        </p:attrNameLst>
                                      </p:cBhvr>
                                      <p:to>
                                        <p:strVal val="visible"/>
                                      </p:to>
                                    </p:set>
                                    <p:animEffect transition="in" filter="fade">
                                      <p:cBhvr>
                                        <p:cTn id="18" dur="500"/>
                                        <p:tgtEl>
                                          <p:spTgt spid="53"/>
                                        </p:tgtEl>
                                      </p:cBhvr>
                                    </p:animEffect>
                                  </p:childTnLst>
                                </p:cTn>
                              </p:par>
                              <p:par>
                                <p:cTn id="19" presetID="10" presetClass="entr" presetSubtype="0" fill="hold" nodeType="withEffect">
                                  <p:stCondLst>
                                    <p:cond delay="0"/>
                                  </p:stCondLst>
                                  <p:childTnLst>
                                    <p:set>
                                      <p:cBhvr>
                                        <p:cTn id="20" dur="1" fill="hold">
                                          <p:stCondLst>
                                            <p:cond delay="0"/>
                                          </p:stCondLst>
                                        </p:cTn>
                                        <p:tgtEl>
                                          <p:spTgt spid="54"/>
                                        </p:tgtEl>
                                        <p:attrNameLst>
                                          <p:attrName>style.visibility</p:attrName>
                                        </p:attrNameLst>
                                      </p:cBhvr>
                                      <p:to>
                                        <p:strVal val="visible"/>
                                      </p:to>
                                    </p:set>
                                    <p:animEffect transition="in" filter="fade">
                                      <p:cBhvr>
                                        <p:cTn id="21" dur="500"/>
                                        <p:tgtEl>
                                          <p:spTgt spid="54"/>
                                        </p:tgtEl>
                                      </p:cBhvr>
                                    </p:animEffect>
                                  </p:childTnLst>
                                </p:cTn>
                              </p:par>
                              <p:par>
                                <p:cTn id="22" presetID="10" presetClass="entr" presetSubtype="0" fill="hold" nodeType="withEffect">
                                  <p:stCondLst>
                                    <p:cond delay="0"/>
                                  </p:stCondLst>
                                  <p:childTnLst>
                                    <p:set>
                                      <p:cBhvr>
                                        <p:cTn id="23" dur="1" fill="hold">
                                          <p:stCondLst>
                                            <p:cond delay="0"/>
                                          </p:stCondLst>
                                        </p:cTn>
                                        <p:tgtEl>
                                          <p:spTgt spid="57"/>
                                        </p:tgtEl>
                                        <p:attrNameLst>
                                          <p:attrName>style.visibility</p:attrName>
                                        </p:attrNameLst>
                                      </p:cBhvr>
                                      <p:to>
                                        <p:strVal val="visible"/>
                                      </p:to>
                                    </p:set>
                                    <p:animEffect transition="in" filter="fade">
                                      <p:cBhvr>
                                        <p:cTn id="24"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名称設定のコピー.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71800" y="1688881"/>
            <a:ext cx="3597864" cy="4195448"/>
          </a:xfrm>
          <a:prstGeom prst="rect">
            <a:avLst/>
          </a:prstGeom>
        </p:spPr>
      </p:pic>
      <p:sp>
        <p:nvSpPr>
          <p:cNvPr id="6" name="正方形/長方形 5"/>
          <p:cNvSpPr/>
          <p:nvPr/>
        </p:nvSpPr>
        <p:spPr>
          <a:xfrm>
            <a:off x="1075645" y="779634"/>
            <a:ext cx="6616802" cy="707886"/>
          </a:xfrm>
          <a:prstGeom prst="rect">
            <a:avLst/>
          </a:prstGeom>
          <a:solidFill>
            <a:schemeClr val="accent5">
              <a:lumMod val="20000"/>
              <a:lumOff val="8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p>
            <a:pPr algn="ctr"/>
            <a:r>
              <a:rPr lang="ja-JP" altLang="en-US" sz="4000" b="1" dirty="0" smtClean="0">
                <a:solidFill>
                  <a:schemeClr val="accent5">
                    <a:lumMod val="75000"/>
                  </a:schemeClr>
                </a:solidFill>
                <a:latin typeface="ヒラギノ明朝 ProN W3"/>
                <a:ea typeface="ヒラギノ明朝 ProN W3"/>
                <a:cs typeface="ヒラギノ明朝 ProN W3"/>
              </a:rPr>
              <a:t>「いきいき」デートプラン</a:t>
            </a:r>
            <a:endParaRPr lang="en-US" altLang="ja-JP" sz="4000" b="1" dirty="0">
              <a:solidFill>
                <a:schemeClr val="accent5">
                  <a:lumMod val="75000"/>
                </a:schemeClr>
              </a:solidFill>
              <a:latin typeface="ヒラギノ明朝 ProN W3"/>
              <a:ea typeface="ヒラギノ明朝 ProN W3"/>
              <a:cs typeface="ヒラギノ明朝 ProN W3"/>
            </a:endParaRPr>
          </a:p>
        </p:txBody>
      </p:sp>
      <p:pic>
        <p:nvPicPr>
          <p:cNvPr id="9" name="図 8"/>
          <p:cNvPicPr>
            <a:picLocks noChangeAspect="1"/>
          </p:cNvPicPr>
          <p:nvPr/>
        </p:nvPicPr>
        <p:blipFill>
          <a:blip r:embed="rId3"/>
          <a:stretch>
            <a:fillRect/>
          </a:stretch>
        </p:blipFill>
        <p:spPr>
          <a:xfrm rot="1745555">
            <a:off x="4603455" y="2832630"/>
            <a:ext cx="1179285" cy="1208502"/>
          </a:xfrm>
          <a:prstGeom prst="rect">
            <a:avLst/>
          </a:prstGeom>
          <a:ln>
            <a:noFill/>
          </a:ln>
          <a:effectLst>
            <a:glow rad="101600">
              <a:schemeClr val="accent6">
                <a:satMod val="175000"/>
                <a:alpha val="40000"/>
              </a:schemeClr>
            </a:glow>
          </a:effectLst>
        </p:spPr>
      </p:pic>
      <p:pic>
        <p:nvPicPr>
          <p:cNvPr id="10" name="図 9"/>
          <p:cNvPicPr>
            <a:picLocks noChangeAspect="1"/>
          </p:cNvPicPr>
          <p:nvPr/>
        </p:nvPicPr>
        <p:blipFill>
          <a:blip r:embed="rId3"/>
          <a:stretch>
            <a:fillRect/>
          </a:stretch>
        </p:blipFill>
        <p:spPr>
          <a:xfrm rot="1745555">
            <a:off x="3195837" y="2170314"/>
            <a:ext cx="1179285" cy="1208502"/>
          </a:xfrm>
          <a:prstGeom prst="rect">
            <a:avLst/>
          </a:prstGeom>
          <a:ln>
            <a:noFill/>
          </a:ln>
          <a:effectLst>
            <a:glow rad="101600">
              <a:schemeClr val="accent6">
                <a:satMod val="175000"/>
                <a:alpha val="40000"/>
              </a:schemeClr>
            </a:glow>
          </a:effectLst>
        </p:spPr>
      </p:pic>
    </p:spTree>
    <p:extLst>
      <p:ext uri="{BB962C8B-B14F-4D97-AF65-F5344CB8AC3E}">
        <p14:creationId xmlns:p14="http://schemas.microsoft.com/office/powerpoint/2010/main" val="1760948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線吹き出し 2 (枠付き) 28"/>
          <p:cNvSpPr/>
          <p:nvPr/>
        </p:nvSpPr>
        <p:spPr>
          <a:xfrm>
            <a:off x="5503488" y="996727"/>
            <a:ext cx="3533008" cy="2106510"/>
          </a:xfrm>
          <a:prstGeom prst="borderCallout2">
            <a:avLst>
              <a:gd name="adj1" fmla="val 42658"/>
              <a:gd name="adj2" fmla="val -3043"/>
              <a:gd name="adj3" fmla="val 61097"/>
              <a:gd name="adj4" fmla="val -6200"/>
              <a:gd name="adj5" fmla="val 69924"/>
              <a:gd name="adj6" fmla="val -7526"/>
            </a:avLst>
          </a:prstGeom>
          <a:solidFill>
            <a:schemeClr val="accent1">
              <a:lumMod val="20000"/>
              <a:lumOff val="80000"/>
            </a:schemeClr>
          </a:solidFill>
          <a:ln>
            <a:solidFill>
              <a:srgbClr val="4F81BD"/>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23" name="線吹き出し 2 (枠付き) 22"/>
          <p:cNvSpPr/>
          <p:nvPr/>
        </p:nvSpPr>
        <p:spPr>
          <a:xfrm>
            <a:off x="223933" y="3789150"/>
            <a:ext cx="3629455" cy="2599481"/>
          </a:xfrm>
          <a:prstGeom prst="borderCallout2">
            <a:avLst>
              <a:gd name="adj1" fmla="val 54136"/>
              <a:gd name="adj2" fmla="val 100045"/>
              <a:gd name="adj3" fmla="val 50999"/>
              <a:gd name="adj4" fmla="val 105429"/>
              <a:gd name="adj5" fmla="val 44264"/>
              <a:gd name="adj6" fmla="val 110866"/>
            </a:avLst>
          </a:prstGeom>
          <a:solidFill>
            <a:schemeClr val="accent1">
              <a:lumMod val="20000"/>
              <a:lumOff val="80000"/>
            </a:schemeClr>
          </a:solidFill>
          <a:ln>
            <a:solidFill>
              <a:srgbClr val="4F81BD"/>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22" name="線吹き出し 2 (枠付き) 21"/>
          <p:cNvSpPr/>
          <p:nvPr/>
        </p:nvSpPr>
        <p:spPr>
          <a:xfrm>
            <a:off x="5493209" y="3543464"/>
            <a:ext cx="3379081" cy="2713572"/>
          </a:xfrm>
          <a:prstGeom prst="borderCallout2">
            <a:avLst>
              <a:gd name="adj1" fmla="val 42658"/>
              <a:gd name="adj2" fmla="val -3043"/>
              <a:gd name="adj3" fmla="val 38512"/>
              <a:gd name="adj4" fmla="val -10275"/>
              <a:gd name="adj5" fmla="val 31207"/>
              <a:gd name="adj6" fmla="val -15224"/>
            </a:avLst>
          </a:prstGeom>
          <a:solidFill>
            <a:schemeClr val="accent1">
              <a:lumMod val="20000"/>
              <a:lumOff val="80000"/>
            </a:schemeClr>
          </a:solidFill>
          <a:ln>
            <a:solidFill>
              <a:srgbClr val="4F81BD"/>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19" name="線吹き出し 2 (枠付き) 18"/>
          <p:cNvSpPr/>
          <p:nvPr/>
        </p:nvSpPr>
        <p:spPr>
          <a:xfrm>
            <a:off x="885129" y="1419879"/>
            <a:ext cx="2735154" cy="2043904"/>
          </a:xfrm>
          <a:prstGeom prst="borderCallout2">
            <a:avLst>
              <a:gd name="adj1" fmla="val 54136"/>
              <a:gd name="adj2" fmla="val 100045"/>
              <a:gd name="adj3" fmla="val 60898"/>
              <a:gd name="adj4" fmla="val 110945"/>
              <a:gd name="adj5" fmla="val 60763"/>
              <a:gd name="adj6" fmla="val 124103"/>
            </a:avLst>
          </a:prstGeom>
          <a:solidFill>
            <a:schemeClr val="accent1">
              <a:lumMod val="20000"/>
              <a:lumOff val="80000"/>
            </a:schemeClr>
          </a:solidFill>
          <a:ln>
            <a:solidFill>
              <a:srgbClr val="4F81BD"/>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pic>
        <p:nvPicPr>
          <p:cNvPr id="5" name="図 4"/>
          <p:cNvPicPr>
            <a:picLocks noChangeAspect="1"/>
          </p:cNvPicPr>
          <p:nvPr/>
        </p:nvPicPr>
        <p:blipFill rotWithShape="1">
          <a:blip r:embed="rId2" cstate="print">
            <a:alphaModFix/>
            <a:extLst>
              <a:ext uri="{28A0092B-C50C-407E-A947-70E740481C1C}">
                <a14:useLocalDpi xmlns:a14="http://schemas.microsoft.com/office/drawing/2010/main" val="0"/>
              </a:ext>
            </a:extLst>
          </a:blip>
          <a:srcRect r="7030" b="28727"/>
          <a:stretch/>
        </p:blipFill>
        <p:spPr>
          <a:xfrm>
            <a:off x="1187053" y="1636642"/>
            <a:ext cx="2175131" cy="1667506"/>
          </a:xfrm>
          <a:prstGeom prst="rect">
            <a:avLst/>
          </a:prstGeom>
          <a:ln>
            <a:noFill/>
          </a:ln>
          <a:effectLst>
            <a:outerShdw blurRad="292100" dist="139700" dir="2700000" algn="tl" rotWithShape="0">
              <a:srgbClr val="333333">
                <a:alpha val="65000"/>
              </a:srgbClr>
            </a:outerShdw>
          </a:effectLst>
        </p:spPr>
      </p:pic>
      <p:pic>
        <p:nvPicPr>
          <p:cNvPr id="4" name="図 3"/>
          <p:cNvPicPr>
            <a:picLocks noChangeAspect="1"/>
          </p:cNvPicPr>
          <p:nvPr/>
        </p:nvPicPr>
        <p:blipFill rotWithShape="1">
          <a:blip r:embed="rId3">
            <a:alphaModFix amt="62000"/>
          </a:blip>
          <a:srcRect l="9860" t="10973" b="4486"/>
          <a:stretch/>
        </p:blipFill>
        <p:spPr>
          <a:xfrm>
            <a:off x="366480" y="4044514"/>
            <a:ext cx="1641146" cy="1709227"/>
          </a:xfrm>
          <a:prstGeom prst="rect">
            <a:avLst/>
          </a:prstGeom>
          <a:ln>
            <a:noFill/>
          </a:ln>
          <a:effectLst>
            <a:outerShdw blurRad="292100" dist="139700" dir="2700000" algn="tl" rotWithShape="0">
              <a:srgbClr val="333333">
                <a:alpha val="65000"/>
              </a:srgbClr>
            </a:outerShdw>
          </a:effectLst>
        </p:spPr>
      </p:pic>
      <p:pic>
        <p:nvPicPr>
          <p:cNvPr id="8" name="図 7"/>
          <p:cNvPicPr>
            <a:picLocks noChangeAspect="1"/>
          </p:cNvPicPr>
          <p:nvPr/>
        </p:nvPicPr>
        <p:blipFill>
          <a:blip r:embed="rId4">
            <a:alphaModFix amt="70000"/>
          </a:blip>
          <a:stretch>
            <a:fillRect/>
          </a:stretch>
        </p:blipFill>
        <p:spPr>
          <a:xfrm>
            <a:off x="2171288" y="4201442"/>
            <a:ext cx="1431790" cy="1986747"/>
          </a:xfrm>
          <a:prstGeom prst="rect">
            <a:avLst/>
          </a:prstGeom>
          <a:ln>
            <a:noFill/>
          </a:ln>
          <a:effectLst>
            <a:outerShdw blurRad="292100" dist="139700" dir="2700000" algn="tl" rotWithShape="0">
              <a:srgbClr val="333333">
                <a:alpha val="65000"/>
              </a:srgbClr>
            </a:outerShdw>
          </a:effectLst>
        </p:spPr>
      </p:pic>
      <p:pic>
        <p:nvPicPr>
          <p:cNvPr id="12" name="図 11"/>
          <p:cNvPicPr>
            <a:picLocks noChangeAspect="1"/>
          </p:cNvPicPr>
          <p:nvPr/>
        </p:nvPicPr>
        <p:blipFill>
          <a:blip r:embed="rId5">
            <a:alphaModFix/>
          </a:blip>
          <a:stretch>
            <a:fillRect/>
          </a:stretch>
        </p:blipFill>
        <p:spPr>
          <a:xfrm>
            <a:off x="5649194" y="3819581"/>
            <a:ext cx="3056903" cy="2223539"/>
          </a:xfrm>
          <a:prstGeom prst="rect">
            <a:avLst/>
          </a:prstGeom>
          <a:ln>
            <a:noFill/>
          </a:ln>
          <a:effectLst>
            <a:outerShdw blurRad="292100" dist="139700" dir="2700000" algn="tl" rotWithShape="0">
              <a:srgbClr val="333333">
                <a:alpha val="65000"/>
              </a:srgbClr>
            </a:outerShdw>
          </a:effectLst>
        </p:spPr>
      </p:pic>
      <p:sp>
        <p:nvSpPr>
          <p:cNvPr id="14" name="円形吹き出し 13"/>
          <p:cNvSpPr/>
          <p:nvPr/>
        </p:nvSpPr>
        <p:spPr>
          <a:xfrm>
            <a:off x="4244633" y="5920692"/>
            <a:ext cx="2438329" cy="672688"/>
          </a:xfrm>
          <a:prstGeom prst="wedgeEllipseCallout">
            <a:avLst>
              <a:gd name="adj1" fmla="val 32072"/>
              <a:gd name="adj2" fmla="val -91578"/>
            </a:avLst>
          </a:prstGeom>
          <a:solidFill>
            <a:schemeClr val="tx2">
              <a:lumMod val="75000"/>
            </a:schemeClr>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smtClean="0"/>
              <a:t>現在</a:t>
            </a:r>
            <a:r>
              <a:rPr lang="ja-JP" altLang="en-US" dirty="0" smtClean="0"/>
              <a:t>、</a:t>
            </a:r>
            <a:r>
              <a:rPr kumimoji="1" lang="ja-JP" altLang="en-US" dirty="0" smtClean="0"/>
              <a:t>分譲中！</a:t>
            </a:r>
            <a:endParaRPr kumimoji="1" lang="ja-JP" altLang="en-US" dirty="0"/>
          </a:p>
        </p:txBody>
      </p:sp>
      <p:sp>
        <p:nvSpPr>
          <p:cNvPr id="15" name="テキスト ボックス 14"/>
          <p:cNvSpPr txBox="1"/>
          <p:nvPr/>
        </p:nvSpPr>
        <p:spPr>
          <a:xfrm rot="20692458">
            <a:off x="177627" y="1588670"/>
            <a:ext cx="1825114" cy="400110"/>
          </a:xfrm>
          <a:prstGeom prst="rect">
            <a:avLst/>
          </a:prstGeom>
          <a:solidFill>
            <a:schemeClr val="bg1"/>
          </a:solidFill>
        </p:spPr>
        <p:txBody>
          <a:bodyPr wrap="none" rtlCol="0">
            <a:spAutoFit/>
          </a:bodyPr>
          <a:lstStyle/>
          <a:p>
            <a:r>
              <a:rPr kumimoji="1" lang="en-US" altLang="ja-JP" sz="2000" dirty="0" smtClean="0"/>
              <a:t>H28.3</a:t>
            </a:r>
            <a:r>
              <a:rPr kumimoji="1" lang="ja-JP" altLang="en-US" sz="2000" dirty="0" smtClean="0"/>
              <a:t>月</a:t>
            </a:r>
            <a:r>
              <a:rPr lang="ja-JP" altLang="en-US" sz="2000" dirty="0" smtClean="0"/>
              <a:t>移転！</a:t>
            </a:r>
            <a:endParaRPr kumimoji="1" lang="ja-JP" altLang="en-US" sz="2000" dirty="0"/>
          </a:p>
        </p:txBody>
      </p:sp>
      <p:sp>
        <p:nvSpPr>
          <p:cNvPr id="16" name="テキスト ボックス 15"/>
          <p:cNvSpPr txBox="1"/>
          <p:nvPr/>
        </p:nvSpPr>
        <p:spPr>
          <a:xfrm>
            <a:off x="2274619" y="3789151"/>
            <a:ext cx="1887857" cy="400110"/>
          </a:xfrm>
          <a:prstGeom prst="rect">
            <a:avLst/>
          </a:prstGeom>
          <a:solidFill>
            <a:schemeClr val="bg1"/>
          </a:solidFill>
        </p:spPr>
        <p:txBody>
          <a:bodyPr wrap="none" rtlCol="0">
            <a:spAutoFit/>
          </a:bodyPr>
          <a:lstStyle/>
          <a:p>
            <a:r>
              <a:rPr lang="ja-JP" altLang="en-US" sz="2000" dirty="0" smtClean="0"/>
              <a:t>続々オープン！</a:t>
            </a:r>
            <a:endParaRPr kumimoji="1" lang="ja-JP" altLang="en-US" sz="2000" dirty="0"/>
          </a:p>
        </p:txBody>
      </p:sp>
      <p:sp>
        <p:nvSpPr>
          <p:cNvPr id="9" name="テキスト ボックス 8"/>
          <p:cNvSpPr txBox="1"/>
          <p:nvPr/>
        </p:nvSpPr>
        <p:spPr>
          <a:xfrm>
            <a:off x="6798361" y="6388632"/>
            <a:ext cx="2073930" cy="369332"/>
          </a:xfrm>
          <a:prstGeom prst="rect">
            <a:avLst/>
          </a:prstGeom>
          <a:noFill/>
        </p:spPr>
        <p:txBody>
          <a:bodyPr wrap="none" rtlCol="0">
            <a:spAutoFit/>
          </a:bodyPr>
          <a:lstStyle/>
          <a:p>
            <a:r>
              <a:rPr kumimoji="1" lang="ja-JP" altLang="en-US" dirty="0" smtClean="0"/>
              <a:t>班員　</a:t>
            </a:r>
            <a:r>
              <a:rPr kumimoji="1" lang="en-US" altLang="ja-JP" dirty="0" smtClean="0"/>
              <a:t>12</a:t>
            </a:r>
            <a:r>
              <a:rPr kumimoji="1" lang="ja-JP" altLang="en-US" dirty="0" smtClean="0"/>
              <a:t>月</a:t>
            </a:r>
            <a:r>
              <a:rPr kumimoji="1" lang="en-US" altLang="ja-JP" dirty="0" smtClean="0"/>
              <a:t>7</a:t>
            </a:r>
            <a:r>
              <a:rPr kumimoji="1" lang="ja-JP" altLang="en-US" dirty="0" smtClean="0"/>
              <a:t>日撮影</a:t>
            </a:r>
            <a:endParaRPr kumimoji="1" lang="ja-JP" altLang="en-US" dirty="0"/>
          </a:p>
        </p:txBody>
      </p:sp>
      <p:pic>
        <p:nvPicPr>
          <p:cNvPr id="18" name="図 17"/>
          <p:cNvPicPr>
            <a:picLocks noChangeAspect="1"/>
          </p:cNvPicPr>
          <p:nvPr/>
        </p:nvPicPr>
        <p:blipFill>
          <a:blip r:embed="rId6">
            <a:duotone>
              <a:schemeClr val="accent1">
                <a:shade val="45000"/>
                <a:satMod val="135000"/>
              </a:schemeClr>
              <a:prstClr val="white"/>
            </a:duotone>
            <a:alphaModFix amt="41000"/>
          </a:blip>
          <a:stretch>
            <a:fillRect/>
          </a:stretch>
        </p:blipFill>
        <p:spPr>
          <a:xfrm>
            <a:off x="3818752" y="1284716"/>
            <a:ext cx="1520617" cy="4257727"/>
          </a:xfrm>
          <a:prstGeom prst="rect">
            <a:avLst/>
          </a:prstGeom>
        </p:spPr>
      </p:pic>
      <p:sp>
        <p:nvSpPr>
          <p:cNvPr id="20" name="テキスト ボックス 19"/>
          <p:cNvSpPr txBox="1"/>
          <p:nvPr/>
        </p:nvSpPr>
        <p:spPr>
          <a:xfrm rot="21294830">
            <a:off x="1629628" y="2816558"/>
            <a:ext cx="1991302" cy="400110"/>
          </a:xfrm>
          <a:prstGeom prst="rect">
            <a:avLst/>
          </a:prstGeom>
          <a:solidFill>
            <a:srgbClr val="FFFFFF"/>
          </a:solidFill>
          <a:ln>
            <a:solidFill>
              <a:srgbClr val="4F81BD"/>
            </a:solidFill>
          </a:ln>
        </p:spPr>
        <p:txBody>
          <a:bodyPr wrap="square" rtlCol="0">
            <a:spAutoFit/>
          </a:bodyPr>
          <a:lstStyle/>
          <a:p>
            <a:pPr algn="ctr"/>
            <a:r>
              <a:rPr lang="en-US" altLang="en-US" sz="2000" dirty="0" smtClean="0"/>
              <a:t>土浦</a:t>
            </a:r>
            <a:r>
              <a:rPr lang="ja-JP" altLang="en-US" sz="2000" dirty="0" smtClean="0"/>
              <a:t>協同病院</a:t>
            </a:r>
            <a:endParaRPr kumimoji="1" lang="ja-JP" altLang="en-US" sz="2000" dirty="0"/>
          </a:p>
        </p:txBody>
      </p:sp>
      <p:sp>
        <p:nvSpPr>
          <p:cNvPr id="21" name="テキスト ボックス 20"/>
          <p:cNvSpPr txBox="1"/>
          <p:nvPr/>
        </p:nvSpPr>
        <p:spPr>
          <a:xfrm rot="21294830">
            <a:off x="6867172" y="5656631"/>
            <a:ext cx="1991302" cy="400110"/>
          </a:xfrm>
          <a:prstGeom prst="rect">
            <a:avLst/>
          </a:prstGeom>
          <a:solidFill>
            <a:srgbClr val="FFFFFF"/>
          </a:solidFill>
          <a:ln>
            <a:solidFill>
              <a:srgbClr val="4F81BD"/>
            </a:solidFill>
          </a:ln>
        </p:spPr>
        <p:txBody>
          <a:bodyPr wrap="square" rtlCol="0">
            <a:spAutoFit/>
          </a:bodyPr>
          <a:lstStyle/>
          <a:p>
            <a:pPr algn="ctr"/>
            <a:r>
              <a:rPr kumimoji="1" lang="ja-JP" altLang="en-US" sz="2000" dirty="0" smtClean="0"/>
              <a:t>新規住宅地</a:t>
            </a:r>
            <a:endParaRPr kumimoji="1" lang="ja-JP" altLang="en-US" sz="2000" dirty="0"/>
          </a:p>
        </p:txBody>
      </p:sp>
      <p:sp>
        <p:nvSpPr>
          <p:cNvPr id="25" name="テキスト ボックス 24"/>
          <p:cNvSpPr txBox="1"/>
          <p:nvPr/>
        </p:nvSpPr>
        <p:spPr>
          <a:xfrm rot="21294830">
            <a:off x="1822313" y="5769445"/>
            <a:ext cx="1991302" cy="400110"/>
          </a:xfrm>
          <a:prstGeom prst="rect">
            <a:avLst/>
          </a:prstGeom>
          <a:solidFill>
            <a:srgbClr val="FFFFFF"/>
          </a:solidFill>
          <a:ln>
            <a:solidFill>
              <a:srgbClr val="4F81BD"/>
            </a:solidFill>
          </a:ln>
        </p:spPr>
        <p:txBody>
          <a:bodyPr wrap="square" rtlCol="0">
            <a:spAutoFit/>
          </a:bodyPr>
          <a:lstStyle/>
          <a:p>
            <a:pPr algn="ctr"/>
            <a:r>
              <a:rPr kumimoji="1" lang="ja-JP" altLang="en-US" sz="2000" dirty="0" smtClean="0"/>
              <a:t>新規商業施設</a:t>
            </a:r>
            <a:endParaRPr kumimoji="1" lang="ja-JP" altLang="en-US" sz="2000" dirty="0"/>
          </a:p>
        </p:txBody>
      </p:sp>
      <p:sp>
        <p:nvSpPr>
          <p:cNvPr id="2" name="テキスト ボックス 1"/>
          <p:cNvSpPr txBox="1"/>
          <p:nvPr/>
        </p:nvSpPr>
        <p:spPr>
          <a:xfrm>
            <a:off x="4207508" y="2169490"/>
            <a:ext cx="800219" cy="2013933"/>
          </a:xfrm>
          <a:prstGeom prst="rect">
            <a:avLst/>
          </a:prstGeom>
          <a:noFill/>
        </p:spPr>
        <p:txBody>
          <a:bodyPr vert="eaVert" wrap="none" rtlCol="0">
            <a:spAutoFit/>
          </a:bodyPr>
          <a:lstStyle/>
          <a:p>
            <a:r>
              <a:rPr kumimoji="1" lang="ja-JP" altLang="en-US" sz="4000" dirty="0" smtClean="0"/>
              <a:t>おおつ野</a:t>
            </a:r>
            <a:endParaRPr kumimoji="1" lang="ja-JP" altLang="en-US" sz="4000" dirty="0"/>
          </a:p>
        </p:txBody>
      </p:sp>
      <p:pic>
        <p:nvPicPr>
          <p:cNvPr id="28" name="図 27"/>
          <p:cNvPicPr>
            <a:picLocks noChangeAspect="1"/>
          </p:cNvPicPr>
          <p:nvPr/>
        </p:nvPicPr>
        <p:blipFill rotWithShape="1">
          <a:blip r:embed="rId7">
            <a:alphaModFix amt="75000"/>
          </a:blip>
          <a:srcRect r="11452"/>
          <a:stretch/>
        </p:blipFill>
        <p:spPr>
          <a:xfrm>
            <a:off x="5626984" y="1370924"/>
            <a:ext cx="1825359" cy="1443000"/>
          </a:xfrm>
          <a:prstGeom prst="rect">
            <a:avLst/>
          </a:prstGeom>
        </p:spPr>
      </p:pic>
      <p:pic>
        <p:nvPicPr>
          <p:cNvPr id="30" name="図 29"/>
          <p:cNvPicPr>
            <a:picLocks noChangeAspect="1"/>
          </p:cNvPicPr>
          <p:nvPr/>
        </p:nvPicPr>
        <p:blipFill rotWithShape="1">
          <a:blip r:embed="rId8"/>
          <a:srcRect r="7490"/>
          <a:stretch/>
        </p:blipFill>
        <p:spPr>
          <a:xfrm>
            <a:off x="7524328" y="1553796"/>
            <a:ext cx="1445746" cy="1041865"/>
          </a:xfrm>
          <a:prstGeom prst="rect">
            <a:avLst/>
          </a:prstGeom>
        </p:spPr>
      </p:pic>
      <p:sp>
        <p:nvSpPr>
          <p:cNvPr id="31" name="テキスト ボックス 30"/>
          <p:cNvSpPr txBox="1"/>
          <p:nvPr/>
        </p:nvSpPr>
        <p:spPr>
          <a:xfrm rot="21294830">
            <a:off x="7369486" y="2773636"/>
            <a:ext cx="1582624" cy="400110"/>
          </a:xfrm>
          <a:prstGeom prst="rect">
            <a:avLst/>
          </a:prstGeom>
          <a:solidFill>
            <a:srgbClr val="FFFFFF"/>
          </a:solidFill>
          <a:ln>
            <a:solidFill>
              <a:srgbClr val="4F81BD"/>
            </a:solidFill>
          </a:ln>
        </p:spPr>
        <p:txBody>
          <a:bodyPr wrap="square" rtlCol="0">
            <a:spAutoFit/>
          </a:bodyPr>
          <a:lstStyle/>
          <a:p>
            <a:pPr algn="ctr"/>
            <a:r>
              <a:rPr lang="ja-JP" altLang="en-US" sz="2000" dirty="0" smtClean="0"/>
              <a:t>教育施設</a:t>
            </a:r>
            <a:endParaRPr kumimoji="1" lang="ja-JP" altLang="en-US" sz="2000" dirty="0"/>
          </a:p>
        </p:txBody>
      </p:sp>
      <p:grpSp>
        <p:nvGrpSpPr>
          <p:cNvPr id="40" name="図形グループ 39"/>
          <p:cNvGrpSpPr/>
          <p:nvPr/>
        </p:nvGrpSpPr>
        <p:grpSpPr>
          <a:xfrm>
            <a:off x="23054" y="182300"/>
            <a:ext cx="3108491" cy="1145574"/>
            <a:chOff x="62612" y="97530"/>
            <a:chExt cx="3108491" cy="1145574"/>
          </a:xfrm>
        </p:grpSpPr>
        <p:pic>
          <p:nvPicPr>
            <p:cNvPr id="41" name="図 40"/>
            <p:cNvPicPr>
              <a:picLocks noChangeAspect="1"/>
            </p:cNvPicPr>
            <p:nvPr/>
          </p:nvPicPr>
          <p:blipFill>
            <a:blip r:embed="rId9">
              <a:duotone>
                <a:schemeClr val="accent1">
                  <a:shade val="45000"/>
                  <a:satMod val="135000"/>
                </a:schemeClr>
                <a:prstClr val="white"/>
              </a:duotone>
              <a:extLst>
                <a:ext uri="{BEBA8EAE-BF5A-486C-A8C5-ECC9F3942E4B}">
                  <a14:imgProps xmlns:a14="http://schemas.microsoft.com/office/drawing/2010/main">
                    <a14:imgLayer r:embed="rId10">
                      <a14:imgEffect>
                        <a14:backgroundRemoval t="1881" b="98433" l="10000" r="90000"/>
                      </a14:imgEffect>
                    </a14:imgLayer>
                  </a14:imgProps>
                </a:ext>
              </a:extLst>
            </a:blip>
            <a:stretch>
              <a:fillRect/>
            </a:stretch>
          </p:blipFill>
          <p:spPr>
            <a:xfrm>
              <a:off x="62612" y="97531"/>
              <a:ext cx="538670" cy="1145573"/>
            </a:xfrm>
            <a:prstGeom prst="rect">
              <a:avLst/>
            </a:prstGeom>
          </p:spPr>
        </p:pic>
        <p:sp>
          <p:nvSpPr>
            <p:cNvPr id="44" name="角丸四角形吹き出し 43"/>
            <p:cNvSpPr/>
            <p:nvPr/>
          </p:nvSpPr>
          <p:spPr>
            <a:xfrm>
              <a:off x="672084" y="97530"/>
              <a:ext cx="2499019" cy="955205"/>
            </a:xfrm>
            <a:prstGeom prst="wedgeRoundRectCallout">
              <a:avLst>
                <a:gd name="adj1" fmla="val -53059"/>
                <a:gd name="adj2" fmla="val -27211"/>
                <a:gd name="adj3" fmla="val 16667"/>
              </a:avLst>
            </a:prstGeom>
            <a:solidFill>
              <a:schemeClr val="tx2">
                <a:lumMod val="60000"/>
                <a:lumOff val="4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3200" dirty="0" smtClean="0">
                  <a:solidFill>
                    <a:schemeClr val="bg1"/>
                  </a:solidFill>
                </a:rPr>
                <a:t>エリア分析</a:t>
              </a:r>
              <a:endParaRPr lang="en-US" altLang="ja-JP" sz="3200" dirty="0">
                <a:solidFill>
                  <a:schemeClr val="bg1"/>
                </a:solidFill>
              </a:endParaRPr>
            </a:p>
          </p:txBody>
        </p:sp>
      </p:grpSp>
      <p:grpSp>
        <p:nvGrpSpPr>
          <p:cNvPr id="42" name="図形グループ 41"/>
          <p:cNvGrpSpPr/>
          <p:nvPr/>
        </p:nvGrpSpPr>
        <p:grpSpPr>
          <a:xfrm>
            <a:off x="3135619" y="97531"/>
            <a:ext cx="6008381" cy="955205"/>
            <a:chOff x="671896" y="1988840"/>
            <a:chExt cx="6333378" cy="1074940"/>
          </a:xfrm>
        </p:grpSpPr>
        <p:pic>
          <p:nvPicPr>
            <p:cNvPr id="43" name="図 42"/>
            <p:cNvPicPr>
              <a:picLocks noChangeAspect="1"/>
            </p:cNvPicPr>
            <p:nvPr/>
          </p:nvPicPr>
          <p:blipFill>
            <a:blip r:embed="rId11"/>
            <a:stretch>
              <a:fillRect/>
            </a:stretch>
          </p:blipFill>
          <p:spPr>
            <a:xfrm>
              <a:off x="2809466" y="1988840"/>
              <a:ext cx="1048952" cy="1074940"/>
            </a:xfrm>
            <a:prstGeom prst="rect">
              <a:avLst/>
            </a:prstGeom>
            <a:effectLst/>
          </p:spPr>
        </p:pic>
        <p:pic>
          <p:nvPicPr>
            <p:cNvPr id="51" name="図 50"/>
            <p:cNvPicPr>
              <a:picLocks noChangeAspect="1"/>
            </p:cNvPicPr>
            <p:nvPr/>
          </p:nvPicPr>
          <p:blipFill>
            <a:blip r:embed="rId11">
              <a:lum bright="70000" contrast="-70000"/>
            </a:blip>
            <a:stretch>
              <a:fillRect/>
            </a:stretch>
          </p:blipFill>
          <p:spPr>
            <a:xfrm>
              <a:off x="3858418" y="1988840"/>
              <a:ext cx="1048952" cy="1074940"/>
            </a:xfrm>
            <a:prstGeom prst="rect">
              <a:avLst/>
            </a:prstGeom>
            <a:effectLst/>
          </p:spPr>
        </p:pic>
        <p:pic>
          <p:nvPicPr>
            <p:cNvPr id="52" name="図 51"/>
            <p:cNvPicPr>
              <a:picLocks noChangeAspect="1"/>
            </p:cNvPicPr>
            <p:nvPr/>
          </p:nvPicPr>
          <p:blipFill>
            <a:blip r:embed="rId11">
              <a:lum bright="70000" contrast="-70000"/>
            </a:blip>
            <a:stretch>
              <a:fillRect/>
            </a:stretch>
          </p:blipFill>
          <p:spPr>
            <a:xfrm>
              <a:off x="4907370" y="1988840"/>
              <a:ext cx="1048952" cy="1074940"/>
            </a:xfrm>
            <a:prstGeom prst="rect">
              <a:avLst/>
            </a:prstGeom>
            <a:effectLst/>
          </p:spPr>
        </p:pic>
        <p:pic>
          <p:nvPicPr>
            <p:cNvPr id="53" name="図 52"/>
            <p:cNvPicPr>
              <a:picLocks noChangeAspect="1"/>
            </p:cNvPicPr>
            <p:nvPr/>
          </p:nvPicPr>
          <p:blipFill>
            <a:blip r:embed="rId11">
              <a:lum bright="70000" contrast="-70000"/>
            </a:blip>
            <a:stretch>
              <a:fillRect/>
            </a:stretch>
          </p:blipFill>
          <p:spPr>
            <a:xfrm>
              <a:off x="711562" y="1988840"/>
              <a:ext cx="1048952" cy="1074940"/>
            </a:xfrm>
            <a:prstGeom prst="rect">
              <a:avLst/>
            </a:prstGeom>
            <a:effectLst/>
          </p:spPr>
        </p:pic>
        <p:sp>
          <p:nvSpPr>
            <p:cNvPr id="54" name="テキスト ボックス 53"/>
            <p:cNvSpPr txBox="1"/>
            <p:nvPr/>
          </p:nvSpPr>
          <p:spPr>
            <a:xfrm>
              <a:off x="671896" y="2315961"/>
              <a:ext cx="1132147" cy="307777"/>
            </a:xfrm>
            <a:prstGeom prst="rect">
              <a:avLst/>
            </a:prstGeom>
            <a:noFill/>
          </p:spPr>
          <p:txBody>
            <a:bodyPr wrap="square" rtlCol="0">
              <a:spAutoFit/>
            </a:bodyPr>
            <a:lstStyle/>
            <a:p>
              <a:pPr algn="ctr"/>
              <a:r>
                <a:rPr lang="ja-JP" altLang="en-US" sz="1400" b="1" dirty="0" smtClean="0"/>
                <a:t>背景</a:t>
              </a:r>
              <a:endParaRPr kumimoji="1" lang="en-US" altLang="ja-JP" sz="1400" b="1" kern="1200" dirty="0" smtClean="0"/>
            </a:p>
          </p:txBody>
        </p:sp>
        <p:sp>
          <p:nvSpPr>
            <p:cNvPr id="55" name="テキスト ボックス 54"/>
            <p:cNvSpPr txBox="1"/>
            <p:nvPr/>
          </p:nvSpPr>
          <p:spPr>
            <a:xfrm>
              <a:off x="2705612" y="2315961"/>
              <a:ext cx="1204689" cy="307777"/>
            </a:xfrm>
            <a:prstGeom prst="rect">
              <a:avLst/>
            </a:prstGeom>
            <a:noFill/>
          </p:spPr>
          <p:txBody>
            <a:bodyPr wrap="square" rtlCol="0">
              <a:spAutoFit/>
            </a:bodyPr>
            <a:lstStyle/>
            <a:p>
              <a:pPr algn="ctr"/>
              <a:endParaRPr kumimoji="1" lang="en-US" altLang="ja-JP" sz="1400" b="1" kern="1200" dirty="0" smtClean="0"/>
            </a:p>
          </p:txBody>
        </p:sp>
        <p:sp>
          <p:nvSpPr>
            <p:cNvPr id="56" name="テキスト ボックス 55"/>
            <p:cNvSpPr txBox="1"/>
            <p:nvPr/>
          </p:nvSpPr>
          <p:spPr>
            <a:xfrm>
              <a:off x="4907370" y="2324095"/>
              <a:ext cx="1132147" cy="307777"/>
            </a:xfrm>
            <a:prstGeom prst="rect">
              <a:avLst/>
            </a:prstGeom>
            <a:noFill/>
          </p:spPr>
          <p:txBody>
            <a:bodyPr wrap="square" rtlCol="0">
              <a:spAutoFit/>
            </a:bodyPr>
            <a:lstStyle/>
            <a:p>
              <a:r>
                <a:rPr kumimoji="1" lang="ja-JP" altLang="en-US" sz="1400" b="1" kern="1200" dirty="0" smtClean="0"/>
                <a:t>今後の方針</a:t>
              </a:r>
              <a:endParaRPr kumimoji="1" lang="en-US" altLang="ja-JP" sz="1400" b="1" kern="1200" dirty="0" smtClean="0"/>
            </a:p>
          </p:txBody>
        </p:sp>
        <p:sp>
          <p:nvSpPr>
            <p:cNvPr id="57" name="テキスト ボックス 56"/>
            <p:cNvSpPr txBox="1"/>
            <p:nvPr/>
          </p:nvSpPr>
          <p:spPr>
            <a:xfrm>
              <a:off x="3991128" y="2315961"/>
              <a:ext cx="880734" cy="346357"/>
            </a:xfrm>
            <a:prstGeom prst="rect">
              <a:avLst/>
            </a:prstGeom>
            <a:noFill/>
          </p:spPr>
          <p:txBody>
            <a:bodyPr wrap="square" rtlCol="0">
              <a:spAutoFit/>
            </a:bodyPr>
            <a:lstStyle/>
            <a:p>
              <a:r>
                <a:rPr lang="ja-JP" altLang="en-US" sz="1400" b="1" dirty="0" smtClean="0"/>
                <a:t>将来像</a:t>
              </a:r>
              <a:endParaRPr kumimoji="1" lang="en-US" altLang="ja-JP" sz="1400" b="1" kern="1200" dirty="0" smtClean="0"/>
            </a:p>
          </p:txBody>
        </p:sp>
        <p:pic>
          <p:nvPicPr>
            <p:cNvPr id="58" name="図 57"/>
            <p:cNvPicPr>
              <a:picLocks noChangeAspect="1"/>
            </p:cNvPicPr>
            <p:nvPr/>
          </p:nvPicPr>
          <p:blipFill>
            <a:blip r:embed="rId11">
              <a:lum bright="70000" contrast="-70000"/>
            </a:blip>
            <a:stretch>
              <a:fillRect/>
            </a:stretch>
          </p:blipFill>
          <p:spPr>
            <a:xfrm>
              <a:off x="1760514" y="1988840"/>
              <a:ext cx="1048952" cy="1074940"/>
            </a:xfrm>
            <a:prstGeom prst="rect">
              <a:avLst/>
            </a:prstGeom>
            <a:effectLst/>
          </p:spPr>
        </p:pic>
        <p:sp>
          <p:nvSpPr>
            <p:cNvPr id="59" name="テキスト ボックス 58"/>
            <p:cNvSpPr txBox="1"/>
            <p:nvPr/>
          </p:nvSpPr>
          <p:spPr>
            <a:xfrm>
              <a:off x="1738717" y="2324095"/>
              <a:ext cx="1132147" cy="307777"/>
            </a:xfrm>
            <a:prstGeom prst="rect">
              <a:avLst/>
            </a:prstGeom>
            <a:noFill/>
          </p:spPr>
          <p:txBody>
            <a:bodyPr wrap="square" rtlCol="0">
              <a:spAutoFit/>
            </a:bodyPr>
            <a:lstStyle/>
            <a:p>
              <a:pPr algn="ctr"/>
              <a:r>
                <a:rPr lang="ja-JP" altLang="en-US" sz="1400" b="1" dirty="0" smtClean="0"/>
                <a:t>目標都市像</a:t>
              </a:r>
              <a:endParaRPr kumimoji="1" lang="en-US" altLang="ja-JP" sz="1400" b="1" kern="1200" dirty="0" smtClean="0"/>
            </a:p>
          </p:txBody>
        </p:sp>
        <p:sp>
          <p:nvSpPr>
            <p:cNvPr id="60" name="正方形/長方形 59"/>
            <p:cNvSpPr/>
            <p:nvPr/>
          </p:nvSpPr>
          <p:spPr>
            <a:xfrm>
              <a:off x="2731418" y="2315961"/>
              <a:ext cx="1181446" cy="346357"/>
            </a:xfrm>
            <a:prstGeom prst="rect">
              <a:avLst/>
            </a:prstGeom>
          </p:spPr>
          <p:txBody>
            <a:bodyPr wrap="none">
              <a:spAutoFit/>
            </a:bodyPr>
            <a:lstStyle/>
            <a:p>
              <a:pPr algn="ctr"/>
              <a:r>
                <a:rPr lang="ja-JP" altLang="en-US" sz="1400" b="1" dirty="0" smtClean="0"/>
                <a:t>デートプラン</a:t>
              </a:r>
              <a:endParaRPr lang="ja-JP" altLang="en-US" sz="1400" b="1" dirty="0"/>
            </a:p>
          </p:txBody>
        </p:sp>
        <p:pic>
          <p:nvPicPr>
            <p:cNvPr id="61" name="図 60"/>
            <p:cNvPicPr>
              <a:picLocks noChangeAspect="1"/>
            </p:cNvPicPr>
            <p:nvPr/>
          </p:nvPicPr>
          <p:blipFill>
            <a:blip r:embed="rId11">
              <a:lum bright="70000" contrast="-70000"/>
            </a:blip>
            <a:stretch>
              <a:fillRect/>
            </a:stretch>
          </p:blipFill>
          <p:spPr>
            <a:xfrm>
              <a:off x="5956322" y="1988840"/>
              <a:ext cx="1048952" cy="1074940"/>
            </a:xfrm>
            <a:prstGeom prst="rect">
              <a:avLst/>
            </a:prstGeom>
            <a:effectLst/>
          </p:spPr>
        </p:pic>
        <p:sp>
          <p:nvSpPr>
            <p:cNvPr id="62" name="テキスト ボックス 61"/>
            <p:cNvSpPr txBox="1"/>
            <p:nvPr/>
          </p:nvSpPr>
          <p:spPr>
            <a:xfrm>
              <a:off x="6034774" y="2315961"/>
              <a:ext cx="970500" cy="346357"/>
            </a:xfrm>
            <a:prstGeom prst="rect">
              <a:avLst/>
            </a:prstGeom>
            <a:noFill/>
          </p:spPr>
          <p:txBody>
            <a:bodyPr wrap="square" rtlCol="0">
              <a:spAutoFit/>
            </a:bodyPr>
            <a:lstStyle/>
            <a:p>
              <a:r>
                <a:rPr kumimoji="1" lang="ja-JP" altLang="en-US" sz="1400" b="1" kern="1200" dirty="0" smtClean="0"/>
                <a:t>参考文献</a:t>
              </a:r>
              <a:endParaRPr kumimoji="1" lang="en-US" altLang="ja-JP" sz="1400" b="1" kern="1200" dirty="0" smtClean="0"/>
            </a:p>
          </p:txBody>
        </p:sp>
      </p:grpSp>
    </p:spTree>
    <p:extLst>
      <p:ext uri="{BB962C8B-B14F-4D97-AF65-F5344CB8AC3E}">
        <p14:creationId xmlns:p14="http://schemas.microsoft.com/office/powerpoint/2010/main" val="3640527330"/>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グラフ 9"/>
          <p:cNvGraphicFramePr>
            <a:graphicFrameLocks/>
          </p:cNvGraphicFramePr>
          <p:nvPr>
            <p:extLst>
              <p:ext uri="{D42A27DB-BD31-4B8C-83A1-F6EECF244321}">
                <p14:modId xmlns:p14="http://schemas.microsoft.com/office/powerpoint/2010/main" val="1541193491"/>
              </p:ext>
            </p:extLst>
          </p:nvPr>
        </p:nvGraphicFramePr>
        <p:xfrm>
          <a:off x="2299387" y="1191324"/>
          <a:ext cx="4708304" cy="2957756"/>
        </p:xfrm>
        <a:graphic>
          <a:graphicData uri="http://schemas.openxmlformats.org/drawingml/2006/chart">
            <c:chart xmlns:c="http://schemas.openxmlformats.org/drawingml/2006/chart" xmlns:r="http://schemas.openxmlformats.org/officeDocument/2006/relationships" r:id="rId2"/>
          </a:graphicData>
        </a:graphic>
      </p:graphicFrame>
      <p:sp>
        <p:nvSpPr>
          <p:cNvPr id="15" name="右矢印 14"/>
          <p:cNvSpPr/>
          <p:nvPr/>
        </p:nvSpPr>
        <p:spPr>
          <a:xfrm>
            <a:off x="4816602" y="2733207"/>
            <a:ext cx="632637" cy="255245"/>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grpSp>
        <p:nvGrpSpPr>
          <p:cNvPr id="34" name="図形グループ 33"/>
          <p:cNvGrpSpPr/>
          <p:nvPr/>
        </p:nvGrpSpPr>
        <p:grpSpPr>
          <a:xfrm>
            <a:off x="23054" y="182300"/>
            <a:ext cx="3108491" cy="1145574"/>
            <a:chOff x="62612" y="97530"/>
            <a:chExt cx="3108491" cy="1145574"/>
          </a:xfrm>
        </p:grpSpPr>
        <p:pic>
          <p:nvPicPr>
            <p:cNvPr id="35" name="図 34"/>
            <p:cNvPicPr>
              <a:picLocks noChangeAspect="1"/>
            </p:cNvPicPr>
            <p:nvPr/>
          </p:nvPicPr>
          <p:blipFill>
            <a:blip r:embed="rId3">
              <a:duotone>
                <a:schemeClr val="accent1">
                  <a:shade val="45000"/>
                  <a:satMod val="135000"/>
                </a:schemeClr>
                <a:prstClr val="white"/>
              </a:duotone>
              <a:extLst>
                <a:ext uri="{BEBA8EAE-BF5A-486C-A8C5-ECC9F3942E4B}">
                  <a14:imgProps xmlns:a14="http://schemas.microsoft.com/office/drawing/2010/main">
                    <a14:imgLayer r:embed="rId4">
                      <a14:imgEffect>
                        <a14:backgroundRemoval t="1881" b="98433" l="10000" r="90000"/>
                      </a14:imgEffect>
                    </a14:imgLayer>
                  </a14:imgProps>
                </a:ext>
              </a:extLst>
            </a:blip>
            <a:stretch>
              <a:fillRect/>
            </a:stretch>
          </p:blipFill>
          <p:spPr>
            <a:xfrm>
              <a:off x="62612" y="97531"/>
              <a:ext cx="538670" cy="1145573"/>
            </a:xfrm>
            <a:prstGeom prst="rect">
              <a:avLst/>
            </a:prstGeom>
          </p:spPr>
        </p:pic>
        <p:sp>
          <p:nvSpPr>
            <p:cNvPr id="38" name="角丸四角形吹き出し 37"/>
            <p:cNvSpPr/>
            <p:nvPr/>
          </p:nvSpPr>
          <p:spPr>
            <a:xfrm>
              <a:off x="672084" y="97530"/>
              <a:ext cx="2499019" cy="955205"/>
            </a:xfrm>
            <a:prstGeom prst="wedgeRoundRectCallout">
              <a:avLst>
                <a:gd name="adj1" fmla="val -53059"/>
                <a:gd name="adj2" fmla="val -27211"/>
                <a:gd name="adj3" fmla="val 16667"/>
              </a:avLst>
            </a:prstGeom>
            <a:solidFill>
              <a:srgbClr val="558ED5"/>
            </a:solidFill>
            <a:ln>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ja-JP" altLang="en-US" sz="3200" dirty="0" smtClean="0">
                  <a:solidFill>
                    <a:schemeClr val="bg1"/>
                  </a:solidFill>
                </a:rPr>
                <a:t>エリア分析</a:t>
              </a:r>
              <a:endParaRPr kumimoji="1" lang="en-US" altLang="ja-JP" sz="3200" dirty="0" smtClean="0">
                <a:solidFill>
                  <a:schemeClr val="bg1"/>
                </a:solidFill>
              </a:endParaRPr>
            </a:p>
          </p:txBody>
        </p:sp>
      </p:grpSp>
      <p:grpSp>
        <p:nvGrpSpPr>
          <p:cNvPr id="33" name="図形グループ 32"/>
          <p:cNvGrpSpPr/>
          <p:nvPr/>
        </p:nvGrpSpPr>
        <p:grpSpPr>
          <a:xfrm>
            <a:off x="3135619" y="97531"/>
            <a:ext cx="6008381" cy="955205"/>
            <a:chOff x="671896" y="1988840"/>
            <a:chExt cx="6333378" cy="1074940"/>
          </a:xfrm>
        </p:grpSpPr>
        <p:pic>
          <p:nvPicPr>
            <p:cNvPr id="36" name="図 35"/>
            <p:cNvPicPr>
              <a:picLocks noChangeAspect="1"/>
            </p:cNvPicPr>
            <p:nvPr/>
          </p:nvPicPr>
          <p:blipFill>
            <a:blip r:embed="rId5"/>
            <a:stretch>
              <a:fillRect/>
            </a:stretch>
          </p:blipFill>
          <p:spPr>
            <a:xfrm>
              <a:off x="2809466" y="1988840"/>
              <a:ext cx="1048952" cy="1074940"/>
            </a:xfrm>
            <a:prstGeom prst="rect">
              <a:avLst/>
            </a:prstGeom>
            <a:effectLst/>
          </p:spPr>
        </p:pic>
        <p:pic>
          <p:nvPicPr>
            <p:cNvPr id="37" name="図 36"/>
            <p:cNvPicPr>
              <a:picLocks noChangeAspect="1"/>
            </p:cNvPicPr>
            <p:nvPr/>
          </p:nvPicPr>
          <p:blipFill>
            <a:blip r:embed="rId5">
              <a:lum bright="70000" contrast="-70000"/>
            </a:blip>
            <a:stretch>
              <a:fillRect/>
            </a:stretch>
          </p:blipFill>
          <p:spPr>
            <a:xfrm>
              <a:off x="3858418" y="1988840"/>
              <a:ext cx="1048952" cy="1074940"/>
            </a:xfrm>
            <a:prstGeom prst="rect">
              <a:avLst/>
            </a:prstGeom>
            <a:effectLst/>
          </p:spPr>
        </p:pic>
        <p:pic>
          <p:nvPicPr>
            <p:cNvPr id="41" name="図 40"/>
            <p:cNvPicPr>
              <a:picLocks noChangeAspect="1"/>
            </p:cNvPicPr>
            <p:nvPr/>
          </p:nvPicPr>
          <p:blipFill>
            <a:blip r:embed="rId5">
              <a:lum bright="70000" contrast="-70000"/>
            </a:blip>
            <a:stretch>
              <a:fillRect/>
            </a:stretch>
          </p:blipFill>
          <p:spPr>
            <a:xfrm>
              <a:off x="4907370" y="1988840"/>
              <a:ext cx="1048952" cy="1074940"/>
            </a:xfrm>
            <a:prstGeom prst="rect">
              <a:avLst/>
            </a:prstGeom>
            <a:effectLst/>
          </p:spPr>
        </p:pic>
        <p:pic>
          <p:nvPicPr>
            <p:cNvPr id="43" name="図 42"/>
            <p:cNvPicPr>
              <a:picLocks noChangeAspect="1"/>
            </p:cNvPicPr>
            <p:nvPr/>
          </p:nvPicPr>
          <p:blipFill>
            <a:blip r:embed="rId5">
              <a:lum bright="70000" contrast="-70000"/>
            </a:blip>
            <a:stretch>
              <a:fillRect/>
            </a:stretch>
          </p:blipFill>
          <p:spPr>
            <a:xfrm>
              <a:off x="711562" y="1988840"/>
              <a:ext cx="1048952" cy="1074940"/>
            </a:xfrm>
            <a:prstGeom prst="rect">
              <a:avLst/>
            </a:prstGeom>
            <a:effectLst/>
          </p:spPr>
        </p:pic>
        <p:sp>
          <p:nvSpPr>
            <p:cNvPr id="44" name="テキスト ボックス 43"/>
            <p:cNvSpPr txBox="1"/>
            <p:nvPr/>
          </p:nvSpPr>
          <p:spPr>
            <a:xfrm>
              <a:off x="671896" y="2315961"/>
              <a:ext cx="1132147" cy="307777"/>
            </a:xfrm>
            <a:prstGeom prst="rect">
              <a:avLst/>
            </a:prstGeom>
            <a:noFill/>
          </p:spPr>
          <p:txBody>
            <a:bodyPr wrap="square" rtlCol="0">
              <a:spAutoFit/>
            </a:bodyPr>
            <a:lstStyle/>
            <a:p>
              <a:pPr algn="ctr"/>
              <a:r>
                <a:rPr lang="ja-JP" altLang="en-US" sz="1400" b="1" dirty="0" smtClean="0"/>
                <a:t>背景</a:t>
              </a:r>
              <a:endParaRPr kumimoji="1" lang="en-US" altLang="ja-JP" sz="1400" b="1" kern="1200" dirty="0" smtClean="0"/>
            </a:p>
          </p:txBody>
        </p:sp>
        <p:sp>
          <p:nvSpPr>
            <p:cNvPr id="45" name="テキスト ボックス 44"/>
            <p:cNvSpPr txBox="1"/>
            <p:nvPr/>
          </p:nvSpPr>
          <p:spPr>
            <a:xfrm>
              <a:off x="2705612" y="2315961"/>
              <a:ext cx="1204689" cy="307777"/>
            </a:xfrm>
            <a:prstGeom prst="rect">
              <a:avLst/>
            </a:prstGeom>
            <a:noFill/>
          </p:spPr>
          <p:txBody>
            <a:bodyPr wrap="square" rtlCol="0">
              <a:spAutoFit/>
            </a:bodyPr>
            <a:lstStyle/>
            <a:p>
              <a:pPr algn="ctr"/>
              <a:endParaRPr kumimoji="1" lang="en-US" altLang="ja-JP" sz="1400" b="1" kern="1200" dirty="0" smtClean="0"/>
            </a:p>
          </p:txBody>
        </p:sp>
        <p:sp>
          <p:nvSpPr>
            <p:cNvPr id="46" name="テキスト ボックス 45"/>
            <p:cNvSpPr txBox="1"/>
            <p:nvPr/>
          </p:nvSpPr>
          <p:spPr>
            <a:xfrm>
              <a:off x="4907370" y="2324095"/>
              <a:ext cx="1132147" cy="307777"/>
            </a:xfrm>
            <a:prstGeom prst="rect">
              <a:avLst/>
            </a:prstGeom>
            <a:noFill/>
          </p:spPr>
          <p:txBody>
            <a:bodyPr wrap="square" rtlCol="0">
              <a:spAutoFit/>
            </a:bodyPr>
            <a:lstStyle/>
            <a:p>
              <a:r>
                <a:rPr kumimoji="1" lang="ja-JP" altLang="en-US" sz="1400" b="1" kern="1200" dirty="0" smtClean="0"/>
                <a:t>今後の方針</a:t>
              </a:r>
              <a:endParaRPr kumimoji="1" lang="en-US" altLang="ja-JP" sz="1400" b="1" kern="1200" dirty="0" smtClean="0"/>
            </a:p>
          </p:txBody>
        </p:sp>
        <p:sp>
          <p:nvSpPr>
            <p:cNvPr id="47" name="テキスト ボックス 46"/>
            <p:cNvSpPr txBox="1"/>
            <p:nvPr/>
          </p:nvSpPr>
          <p:spPr>
            <a:xfrm>
              <a:off x="3991128" y="2315961"/>
              <a:ext cx="880734" cy="346357"/>
            </a:xfrm>
            <a:prstGeom prst="rect">
              <a:avLst/>
            </a:prstGeom>
            <a:noFill/>
          </p:spPr>
          <p:txBody>
            <a:bodyPr wrap="square" rtlCol="0">
              <a:spAutoFit/>
            </a:bodyPr>
            <a:lstStyle/>
            <a:p>
              <a:r>
                <a:rPr lang="ja-JP" altLang="en-US" sz="1400" b="1" dirty="0" smtClean="0"/>
                <a:t>将来像</a:t>
              </a:r>
              <a:endParaRPr kumimoji="1" lang="en-US" altLang="ja-JP" sz="1400" b="1" kern="1200" dirty="0" smtClean="0"/>
            </a:p>
          </p:txBody>
        </p:sp>
        <p:pic>
          <p:nvPicPr>
            <p:cNvPr id="48" name="図 47"/>
            <p:cNvPicPr>
              <a:picLocks noChangeAspect="1"/>
            </p:cNvPicPr>
            <p:nvPr/>
          </p:nvPicPr>
          <p:blipFill>
            <a:blip r:embed="rId5">
              <a:lum bright="70000" contrast="-70000"/>
            </a:blip>
            <a:stretch>
              <a:fillRect/>
            </a:stretch>
          </p:blipFill>
          <p:spPr>
            <a:xfrm>
              <a:off x="1760514" y="1988840"/>
              <a:ext cx="1048952" cy="1074940"/>
            </a:xfrm>
            <a:prstGeom prst="rect">
              <a:avLst/>
            </a:prstGeom>
            <a:effectLst/>
          </p:spPr>
        </p:pic>
        <p:sp>
          <p:nvSpPr>
            <p:cNvPr id="49" name="テキスト ボックス 48"/>
            <p:cNvSpPr txBox="1"/>
            <p:nvPr/>
          </p:nvSpPr>
          <p:spPr>
            <a:xfrm>
              <a:off x="1738717" y="2324095"/>
              <a:ext cx="1132147" cy="307777"/>
            </a:xfrm>
            <a:prstGeom prst="rect">
              <a:avLst/>
            </a:prstGeom>
            <a:noFill/>
          </p:spPr>
          <p:txBody>
            <a:bodyPr wrap="square" rtlCol="0">
              <a:spAutoFit/>
            </a:bodyPr>
            <a:lstStyle/>
            <a:p>
              <a:pPr algn="ctr"/>
              <a:r>
                <a:rPr lang="ja-JP" altLang="en-US" sz="1400" b="1" dirty="0" smtClean="0"/>
                <a:t>目標都市像</a:t>
              </a:r>
              <a:endParaRPr kumimoji="1" lang="en-US" altLang="ja-JP" sz="1400" b="1" kern="1200" dirty="0" smtClean="0"/>
            </a:p>
          </p:txBody>
        </p:sp>
        <p:sp>
          <p:nvSpPr>
            <p:cNvPr id="50" name="正方形/長方形 49"/>
            <p:cNvSpPr/>
            <p:nvPr/>
          </p:nvSpPr>
          <p:spPr>
            <a:xfrm>
              <a:off x="2731418" y="2315961"/>
              <a:ext cx="1181446" cy="346357"/>
            </a:xfrm>
            <a:prstGeom prst="rect">
              <a:avLst/>
            </a:prstGeom>
          </p:spPr>
          <p:txBody>
            <a:bodyPr wrap="none">
              <a:spAutoFit/>
            </a:bodyPr>
            <a:lstStyle/>
            <a:p>
              <a:pPr algn="ctr"/>
              <a:r>
                <a:rPr lang="ja-JP" altLang="en-US" sz="1400" b="1" dirty="0" smtClean="0"/>
                <a:t>デートプラン</a:t>
              </a:r>
              <a:endParaRPr lang="ja-JP" altLang="en-US" sz="1400" b="1" dirty="0"/>
            </a:p>
          </p:txBody>
        </p:sp>
        <p:pic>
          <p:nvPicPr>
            <p:cNvPr id="51" name="図 50"/>
            <p:cNvPicPr>
              <a:picLocks noChangeAspect="1"/>
            </p:cNvPicPr>
            <p:nvPr/>
          </p:nvPicPr>
          <p:blipFill>
            <a:blip r:embed="rId5">
              <a:lum bright="70000" contrast="-70000"/>
            </a:blip>
            <a:stretch>
              <a:fillRect/>
            </a:stretch>
          </p:blipFill>
          <p:spPr>
            <a:xfrm>
              <a:off x="5956322" y="1988840"/>
              <a:ext cx="1048952" cy="1074940"/>
            </a:xfrm>
            <a:prstGeom prst="rect">
              <a:avLst/>
            </a:prstGeom>
            <a:effectLst/>
          </p:spPr>
        </p:pic>
        <p:sp>
          <p:nvSpPr>
            <p:cNvPr id="52" name="テキスト ボックス 51"/>
            <p:cNvSpPr txBox="1"/>
            <p:nvPr/>
          </p:nvSpPr>
          <p:spPr>
            <a:xfrm>
              <a:off x="6034774" y="2315961"/>
              <a:ext cx="970500" cy="346357"/>
            </a:xfrm>
            <a:prstGeom prst="rect">
              <a:avLst/>
            </a:prstGeom>
            <a:noFill/>
          </p:spPr>
          <p:txBody>
            <a:bodyPr wrap="square" rtlCol="0">
              <a:spAutoFit/>
            </a:bodyPr>
            <a:lstStyle/>
            <a:p>
              <a:r>
                <a:rPr kumimoji="1" lang="ja-JP" altLang="en-US" sz="1400" b="1" kern="1200" dirty="0" smtClean="0"/>
                <a:t>参考文献</a:t>
              </a:r>
              <a:endParaRPr kumimoji="1" lang="en-US" altLang="ja-JP" sz="1400" b="1" kern="1200" dirty="0" smtClean="0"/>
            </a:p>
          </p:txBody>
        </p:sp>
      </p:grpSp>
      <p:sp>
        <p:nvSpPr>
          <p:cNvPr id="5" name="角丸四角形吹き出し 4"/>
          <p:cNvSpPr/>
          <p:nvPr/>
        </p:nvSpPr>
        <p:spPr>
          <a:xfrm>
            <a:off x="230904" y="1280069"/>
            <a:ext cx="2252864" cy="1243130"/>
          </a:xfrm>
          <a:prstGeom prst="wedgeRoundRectCallout">
            <a:avLst>
              <a:gd name="adj1" fmla="val 119378"/>
              <a:gd name="adj2" fmla="val 124073"/>
              <a:gd name="adj3" fmla="val 16667"/>
            </a:avLst>
          </a:prstGeom>
          <a:solidFill>
            <a:schemeClr val="tx2">
              <a:lumMod val="40000"/>
              <a:lumOff val="6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r>
              <a:rPr lang="ja-JP" altLang="en-US" sz="2000" b="1" u="sng" dirty="0">
                <a:solidFill>
                  <a:schemeClr val="tx1"/>
                </a:solidFill>
              </a:rPr>
              <a:t>おおつ野ヒルズ</a:t>
            </a:r>
            <a:endParaRPr lang="en-US" altLang="ja-JP" sz="2000" b="1" u="sng" dirty="0">
              <a:solidFill>
                <a:schemeClr val="tx1"/>
              </a:solidFill>
            </a:endParaRPr>
          </a:p>
          <a:p>
            <a:r>
              <a:rPr lang="ja-JP" altLang="en-US" sz="2000" dirty="0">
                <a:solidFill>
                  <a:schemeClr val="tx1"/>
                </a:solidFill>
              </a:rPr>
              <a:t>3</a:t>
            </a:r>
            <a:r>
              <a:rPr lang="en-US" altLang="ja-JP" sz="2000" dirty="0">
                <a:solidFill>
                  <a:schemeClr val="tx1"/>
                </a:solidFill>
              </a:rPr>
              <a:t>0</a:t>
            </a:r>
            <a:r>
              <a:rPr lang="ja-JP" altLang="en-US" sz="2000" dirty="0">
                <a:solidFill>
                  <a:schemeClr val="tx1"/>
                </a:solidFill>
              </a:rPr>
              <a:t>代、</a:t>
            </a:r>
            <a:r>
              <a:rPr lang="en-US" altLang="ja-JP" sz="2000" dirty="0">
                <a:solidFill>
                  <a:schemeClr val="tx1"/>
                </a:solidFill>
              </a:rPr>
              <a:t>40</a:t>
            </a:r>
            <a:r>
              <a:rPr lang="ja-JP" altLang="en-US" sz="2000" dirty="0">
                <a:solidFill>
                  <a:schemeClr val="tx1"/>
                </a:solidFill>
              </a:rPr>
              <a:t>代の若い子育て</a:t>
            </a:r>
            <a:r>
              <a:rPr lang="ja-JP" altLang="en-US" sz="2000" dirty="0" smtClean="0">
                <a:solidFill>
                  <a:schemeClr val="tx1"/>
                </a:solidFill>
              </a:rPr>
              <a:t>家族多数</a:t>
            </a:r>
            <a:endParaRPr lang="ja-JP" altLang="en-US" sz="2000" dirty="0">
              <a:solidFill>
                <a:schemeClr val="tx1"/>
              </a:solidFill>
            </a:endParaRPr>
          </a:p>
        </p:txBody>
      </p:sp>
      <p:sp>
        <p:nvSpPr>
          <p:cNvPr id="73" name="角丸四角形吹き出し 72"/>
          <p:cNvSpPr/>
          <p:nvPr/>
        </p:nvSpPr>
        <p:spPr>
          <a:xfrm>
            <a:off x="6401037" y="1327874"/>
            <a:ext cx="2682623" cy="1195324"/>
          </a:xfrm>
          <a:prstGeom prst="wedgeRoundRectCallout">
            <a:avLst>
              <a:gd name="adj1" fmla="val -69020"/>
              <a:gd name="adj2" fmla="val 84425"/>
              <a:gd name="adj3" fmla="val 16667"/>
            </a:avLst>
          </a:prstGeom>
          <a:solidFill>
            <a:schemeClr val="tx2">
              <a:lumMod val="40000"/>
              <a:lumOff val="6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r>
              <a:rPr lang="ja-JP" altLang="en-US" sz="2000" dirty="0">
                <a:solidFill>
                  <a:srgbClr val="000000"/>
                </a:solidFill>
              </a:rPr>
              <a:t>子供が巣立ち、</a:t>
            </a:r>
            <a:r>
              <a:rPr lang="ja-JP" altLang="en-US" sz="2000" dirty="0" smtClean="0">
                <a:solidFill>
                  <a:srgbClr val="000000"/>
                </a:solidFill>
              </a:rPr>
              <a:t>一気に高齢化する</a:t>
            </a:r>
            <a:r>
              <a:rPr lang="ja-JP" altLang="en-US" sz="2000" dirty="0">
                <a:solidFill>
                  <a:srgbClr val="000000"/>
                </a:solidFill>
              </a:rPr>
              <a:t>のでは？</a:t>
            </a:r>
          </a:p>
        </p:txBody>
      </p:sp>
      <p:pic>
        <p:nvPicPr>
          <p:cNvPr id="55" name="図 54"/>
          <p:cNvPicPr>
            <a:picLocks noChangeAspect="1"/>
          </p:cNvPicPr>
          <p:nvPr/>
        </p:nvPicPr>
        <p:blipFill>
          <a:blip r:embed="rId6"/>
          <a:stretch>
            <a:fillRect/>
          </a:stretch>
        </p:blipFill>
        <p:spPr>
          <a:xfrm>
            <a:off x="395536" y="2286453"/>
            <a:ext cx="756599" cy="701999"/>
          </a:xfrm>
          <a:prstGeom prst="rect">
            <a:avLst/>
          </a:prstGeom>
        </p:spPr>
      </p:pic>
      <p:pic>
        <p:nvPicPr>
          <p:cNvPr id="57" name="図 56"/>
          <p:cNvPicPr>
            <a:picLocks noChangeAspect="1"/>
          </p:cNvPicPr>
          <p:nvPr/>
        </p:nvPicPr>
        <p:blipFill>
          <a:blip r:embed="rId7"/>
          <a:stretch>
            <a:fillRect/>
          </a:stretch>
        </p:blipFill>
        <p:spPr>
          <a:xfrm>
            <a:off x="8148875" y="2206320"/>
            <a:ext cx="623519" cy="685186"/>
          </a:xfrm>
          <a:prstGeom prst="rect">
            <a:avLst/>
          </a:prstGeom>
        </p:spPr>
      </p:pic>
      <p:pic>
        <p:nvPicPr>
          <p:cNvPr id="58" name="図 57"/>
          <p:cNvPicPr>
            <a:picLocks noChangeAspect="1"/>
          </p:cNvPicPr>
          <p:nvPr/>
        </p:nvPicPr>
        <p:blipFill>
          <a:blip r:embed="rId8"/>
          <a:stretch>
            <a:fillRect/>
          </a:stretch>
        </p:blipFill>
        <p:spPr>
          <a:xfrm>
            <a:off x="8524095" y="2215072"/>
            <a:ext cx="603577" cy="663271"/>
          </a:xfrm>
          <a:prstGeom prst="rect">
            <a:avLst/>
          </a:prstGeom>
        </p:spPr>
      </p:pic>
      <p:pic>
        <p:nvPicPr>
          <p:cNvPr id="59" name="図 58"/>
          <p:cNvPicPr>
            <a:picLocks noChangeAspect="1"/>
          </p:cNvPicPr>
          <p:nvPr/>
        </p:nvPicPr>
        <p:blipFill>
          <a:blip r:embed="rId9"/>
          <a:stretch>
            <a:fillRect/>
          </a:stretch>
        </p:blipFill>
        <p:spPr>
          <a:xfrm>
            <a:off x="6401037" y="695992"/>
            <a:ext cx="867968" cy="932046"/>
          </a:xfrm>
          <a:prstGeom prst="rect">
            <a:avLst/>
          </a:prstGeom>
        </p:spPr>
      </p:pic>
      <p:sp>
        <p:nvSpPr>
          <p:cNvPr id="61" name="テキスト ボックス 60"/>
          <p:cNvSpPr txBox="1"/>
          <p:nvPr/>
        </p:nvSpPr>
        <p:spPr>
          <a:xfrm>
            <a:off x="4909049" y="2254482"/>
            <a:ext cx="1267595"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US" altLang="ja-JP" b="1" u="sng" dirty="0">
                <a:solidFill>
                  <a:srgbClr val="000000"/>
                </a:solidFill>
              </a:rPr>
              <a:t>20</a:t>
            </a:r>
            <a:r>
              <a:rPr lang="ja-JP" altLang="en-US" b="1" u="sng" dirty="0">
                <a:solidFill>
                  <a:srgbClr val="000000"/>
                </a:solidFill>
              </a:rPr>
              <a:t>、</a:t>
            </a:r>
            <a:r>
              <a:rPr lang="en-US" altLang="ja-JP" b="1" u="sng" dirty="0">
                <a:solidFill>
                  <a:srgbClr val="000000"/>
                </a:solidFill>
              </a:rPr>
              <a:t>30</a:t>
            </a:r>
            <a:r>
              <a:rPr lang="ja-JP" altLang="en-US" b="1" u="sng" dirty="0">
                <a:solidFill>
                  <a:srgbClr val="000000"/>
                </a:solidFill>
              </a:rPr>
              <a:t>年後</a:t>
            </a:r>
            <a:endParaRPr kumimoji="1" lang="ja-JP" altLang="en-US" dirty="0"/>
          </a:p>
        </p:txBody>
      </p:sp>
      <p:sp>
        <p:nvSpPr>
          <p:cNvPr id="6" name="正方形/長方形 5"/>
          <p:cNvSpPr/>
          <p:nvPr/>
        </p:nvSpPr>
        <p:spPr>
          <a:xfrm>
            <a:off x="4067944" y="1826384"/>
            <a:ext cx="841105" cy="1818640"/>
          </a:xfrm>
          <a:prstGeom prst="rect">
            <a:avLst/>
          </a:prstGeom>
          <a:noFill/>
          <a:ln w="28575" cmpd="sng">
            <a:solidFill>
              <a:srgbClr val="FF0000"/>
            </a:solid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sp>
        <p:nvSpPr>
          <p:cNvPr id="83" name="正方形/長方形 82"/>
          <p:cNvSpPr/>
          <p:nvPr/>
        </p:nvSpPr>
        <p:spPr>
          <a:xfrm>
            <a:off x="174408" y="5995415"/>
            <a:ext cx="2900641" cy="711658"/>
          </a:xfrm>
          <a:prstGeom prst="rect">
            <a:avLst/>
          </a:prstGeom>
          <a:solidFill>
            <a:schemeClr val="accent1">
              <a:lumMod val="20000"/>
              <a:lumOff val="8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ja-JP" altLang="en-US" sz="2000" dirty="0" smtClean="0">
                <a:solidFill>
                  <a:schemeClr val="tx1"/>
                </a:solidFill>
              </a:rPr>
              <a:t>子供の頃から地域住民との関わりを持つことで・・・</a:t>
            </a:r>
            <a:endParaRPr kumimoji="1" lang="ja-JP" altLang="en-US" sz="2000" dirty="0">
              <a:solidFill>
                <a:schemeClr val="tx1"/>
              </a:solidFill>
            </a:endParaRPr>
          </a:p>
        </p:txBody>
      </p:sp>
      <p:sp>
        <p:nvSpPr>
          <p:cNvPr id="85" name="正方形/長方形 84"/>
          <p:cNvSpPr/>
          <p:nvPr/>
        </p:nvSpPr>
        <p:spPr>
          <a:xfrm>
            <a:off x="879771" y="4149080"/>
            <a:ext cx="7395726" cy="73872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ja-JP" altLang="en-US" sz="2800" dirty="0" smtClean="0">
                <a:solidFill>
                  <a:srgbClr val="000000"/>
                </a:solidFill>
              </a:rPr>
              <a:t>次の世代にも住み続けてもらうには・・・？</a:t>
            </a:r>
            <a:endParaRPr kumimoji="1" lang="ja-JP" altLang="en-US" sz="2800" dirty="0">
              <a:solidFill>
                <a:srgbClr val="000000"/>
              </a:solidFill>
            </a:endParaRPr>
          </a:p>
        </p:txBody>
      </p:sp>
      <p:sp>
        <p:nvSpPr>
          <p:cNvPr id="86" name="正方形/長方形 85"/>
          <p:cNvSpPr/>
          <p:nvPr/>
        </p:nvSpPr>
        <p:spPr>
          <a:xfrm>
            <a:off x="3632641" y="5984323"/>
            <a:ext cx="2286014" cy="711658"/>
          </a:xfrm>
          <a:prstGeom prst="rect">
            <a:avLst/>
          </a:prstGeom>
          <a:solidFill>
            <a:schemeClr val="accent6">
              <a:lumMod val="40000"/>
              <a:lumOff val="6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2000" dirty="0" smtClean="0">
                <a:solidFill>
                  <a:schemeClr val="tx1"/>
                </a:solidFill>
              </a:rPr>
              <a:t>地域のつながりが</a:t>
            </a:r>
            <a:endParaRPr lang="en-US" altLang="ja-JP" sz="2000" dirty="0" smtClean="0">
              <a:solidFill>
                <a:schemeClr val="tx1"/>
              </a:solidFill>
            </a:endParaRPr>
          </a:p>
          <a:p>
            <a:pPr algn="ctr"/>
            <a:r>
              <a:rPr lang="ja-JP" altLang="en-US" sz="2000" dirty="0" smtClean="0">
                <a:solidFill>
                  <a:schemeClr val="tx1"/>
                </a:solidFill>
              </a:rPr>
              <a:t>強くなり・・・</a:t>
            </a:r>
            <a:endParaRPr kumimoji="1" lang="ja-JP" altLang="en-US" sz="2000" dirty="0">
              <a:solidFill>
                <a:schemeClr val="tx1"/>
              </a:solidFill>
            </a:endParaRPr>
          </a:p>
        </p:txBody>
      </p:sp>
      <p:pic>
        <p:nvPicPr>
          <p:cNvPr id="87" name="図 86"/>
          <p:cNvPicPr>
            <a:picLocks noChangeAspect="1"/>
          </p:cNvPicPr>
          <p:nvPr/>
        </p:nvPicPr>
        <p:blipFill>
          <a:blip r:embed="rId10"/>
          <a:stretch>
            <a:fillRect/>
          </a:stretch>
        </p:blipFill>
        <p:spPr>
          <a:xfrm>
            <a:off x="4100342" y="4812821"/>
            <a:ext cx="1426937" cy="1287849"/>
          </a:xfrm>
          <a:prstGeom prst="rect">
            <a:avLst/>
          </a:prstGeom>
        </p:spPr>
      </p:pic>
      <p:grpSp>
        <p:nvGrpSpPr>
          <p:cNvPr id="18" name="図形グループ 17"/>
          <p:cNvGrpSpPr/>
          <p:nvPr/>
        </p:nvGrpSpPr>
        <p:grpSpPr>
          <a:xfrm>
            <a:off x="314260" y="4887806"/>
            <a:ext cx="2325478" cy="1096517"/>
            <a:chOff x="665794" y="4913679"/>
            <a:chExt cx="2325478" cy="1096517"/>
          </a:xfrm>
        </p:grpSpPr>
        <p:grpSp>
          <p:nvGrpSpPr>
            <p:cNvPr id="13" name="図形グループ 12"/>
            <p:cNvGrpSpPr/>
            <p:nvPr/>
          </p:nvGrpSpPr>
          <p:grpSpPr>
            <a:xfrm>
              <a:off x="665794" y="4913679"/>
              <a:ext cx="2325478" cy="1096517"/>
              <a:chOff x="665794" y="4802420"/>
              <a:chExt cx="2325478" cy="1096517"/>
            </a:xfrm>
          </p:grpSpPr>
          <p:grpSp>
            <p:nvGrpSpPr>
              <p:cNvPr id="9" name="図形グループ 8"/>
              <p:cNvGrpSpPr/>
              <p:nvPr/>
            </p:nvGrpSpPr>
            <p:grpSpPr>
              <a:xfrm>
                <a:off x="1976263" y="4825557"/>
                <a:ext cx="1015009" cy="1073380"/>
                <a:chOff x="1618549" y="4143506"/>
                <a:chExt cx="1015009" cy="1073380"/>
              </a:xfrm>
            </p:grpSpPr>
            <p:pic>
              <p:nvPicPr>
                <p:cNvPr id="79" name="図 78"/>
                <p:cNvPicPr>
                  <a:picLocks noChangeAspect="1"/>
                </p:cNvPicPr>
                <p:nvPr/>
              </p:nvPicPr>
              <p:blipFill>
                <a:blip r:embed="rId11"/>
                <a:stretch>
                  <a:fillRect/>
                </a:stretch>
              </p:blipFill>
              <p:spPr>
                <a:xfrm>
                  <a:off x="1618549" y="4143506"/>
                  <a:ext cx="961711" cy="935382"/>
                </a:xfrm>
                <a:prstGeom prst="rect">
                  <a:avLst/>
                </a:prstGeom>
              </p:spPr>
            </p:pic>
            <p:pic>
              <p:nvPicPr>
                <p:cNvPr id="80" name="Picture 10" descr="立っている家族のイラスト"/>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b="22908"/>
                <a:stretch/>
              </p:blipFill>
              <p:spPr bwMode="auto">
                <a:xfrm>
                  <a:off x="1873175" y="4725684"/>
                  <a:ext cx="760383" cy="49120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図形グループ 6"/>
              <p:cNvGrpSpPr/>
              <p:nvPr/>
            </p:nvGrpSpPr>
            <p:grpSpPr>
              <a:xfrm>
                <a:off x="665794" y="4802420"/>
                <a:ext cx="1064326" cy="1023372"/>
                <a:chOff x="152024" y="4219895"/>
                <a:chExt cx="1064326" cy="1023372"/>
              </a:xfrm>
            </p:grpSpPr>
            <p:pic>
              <p:nvPicPr>
                <p:cNvPr id="78" name="Picture 2" descr="「家 イラスト」の画像検索結果"/>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52024" y="4219895"/>
                  <a:ext cx="1064326" cy="971903"/>
                </a:xfrm>
                <a:prstGeom prst="rect">
                  <a:avLst/>
                </a:prstGeom>
                <a:noFill/>
                <a:extLst>
                  <a:ext uri="{909E8E84-426E-40dd-AFC4-6F175D3DCCD1}">
                    <a14:hiddenFill xmlns:a14="http://schemas.microsoft.com/office/drawing/2010/main">
                      <a:solidFill>
                        <a:srgbClr val="FFFFFF"/>
                      </a:solidFill>
                    </a14:hiddenFill>
                  </a:ext>
                </a:extLst>
              </p:spPr>
            </p:pic>
            <p:pic>
              <p:nvPicPr>
                <p:cNvPr id="81" name="図 80"/>
                <p:cNvPicPr>
                  <a:picLocks noChangeAspect="1"/>
                </p:cNvPicPr>
                <p:nvPr/>
              </p:nvPicPr>
              <p:blipFill>
                <a:blip r:embed="rId14"/>
                <a:stretch>
                  <a:fillRect/>
                </a:stretch>
              </p:blipFill>
              <p:spPr>
                <a:xfrm>
                  <a:off x="660933" y="4752065"/>
                  <a:ext cx="491202" cy="491202"/>
                </a:xfrm>
                <a:prstGeom prst="rect">
                  <a:avLst/>
                </a:prstGeom>
              </p:spPr>
            </p:pic>
          </p:grpSp>
        </p:grpSp>
        <p:sp>
          <p:nvSpPr>
            <p:cNvPr id="14" name="左右矢印 13"/>
            <p:cNvSpPr/>
            <p:nvPr/>
          </p:nvSpPr>
          <p:spPr>
            <a:xfrm>
              <a:off x="1547665" y="5343764"/>
              <a:ext cx="576064" cy="255245"/>
            </a:xfrm>
            <a:prstGeom prst="leftRightArrow">
              <a:avLst/>
            </a:prstGeom>
            <a:solidFill>
              <a:schemeClr val="accent6"/>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grpSp>
      <p:sp>
        <p:nvSpPr>
          <p:cNvPr id="88" name="正方形/長方形 87"/>
          <p:cNvSpPr/>
          <p:nvPr/>
        </p:nvSpPr>
        <p:spPr>
          <a:xfrm>
            <a:off x="6604134" y="5984323"/>
            <a:ext cx="2286014" cy="737531"/>
          </a:xfrm>
          <a:prstGeom prst="rect">
            <a:avLst/>
          </a:prstGeom>
          <a:solidFill>
            <a:schemeClr val="accent3">
              <a:lumMod val="60000"/>
              <a:lumOff val="40000"/>
            </a:schemeClr>
          </a:solidFill>
          <a:ln/>
        </p:spPr>
        <p:style>
          <a:lnRef idx="2">
            <a:schemeClr val="accent3">
              <a:shade val="50000"/>
            </a:schemeClr>
          </a:lnRef>
          <a:fillRef idx="1">
            <a:schemeClr val="accent3"/>
          </a:fillRef>
          <a:effectRef idx="0">
            <a:schemeClr val="accent3"/>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ja-JP" altLang="en-US" sz="1600" dirty="0" smtClean="0">
                <a:solidFill>
                  <a:schemeClr val="tx1"/>
                </a:solidFill>
              </a:rPr>
              <a:t>地域への愛着を持ち、</a:t>
            </a:r>
            <a:endParaRPr kumimoji="1" lang="en-US" altLang="ja-JP" sz="1600" dirty="0" smtClean="0">
              <a:solidFill>
                <a:schemeClr val="tx1"/>
              </a:solidFill>
            </a:endParaRPr>
          </a:p>
          <a:p>
            <a:pPr algn="ctr"/>
            <a:r>
              <a:rPr kumimoji="1" lang="ja-JP" altLang="en-US" sz="1600" dirty="0" smtClean="0">
                <a:solidFill>
                  <a:schemeClr val="tx1"/>
                </a:solidFill>
              </a:rPr>
              <a:t>住み続けるのでは？</a:t>
            </a:r>
            <a:endParaRPr kumimoji="1" lang="ja-JP" altLang="en-US" sz="1600" dirty="0">
              <a:solidFill>
                <a:schemeClr val="tx1"/>
              </a:solidFill>
            </a:endParaRPr>
          </a:p>
        </p:txBody>
      </p:sp>
      <p:pic>
        <p:nvPicPr>
          <p:cNvPr id="22" name="図 21"/>
          <p:cNvPicPr>
            <a:picLocks noChangeAspect="1"/>
          </p:cNvPicPr>
          <p:nvPr/>
        </p:nvPicPr>
        <p:blipFill>
          <a:blip r:embed="rId15"/>
          <a:stretch>
            <a:fillRect/>
          </a:stretch>
        </p:blipFill>
        <p:spPr>
          <a:xfrm>
            <a:off x="6730106" y="4792864"/>
            <a:ext cx="1493195" cy="1239352"/>
          </a:xfrm>
          <a:prstGeom prst="rect">
            <a:avLst/>
          </a:prstGeom>
        </p:spPr>
      </p:pic>
      <p:pic>
        <p:nvPicPr>
          <p:cNvPr id="21" name="図 20"/>
          <p:cNvPicPr>
            <a:picLocks noChangeAspect="1"/>
          </p:cNvPicPr>
          <p:nvPr/>
        </p:nvPicPr>
        <p:blipFill>
          <a:blip r:embed="rId16"/>
          <a:stretch>
            <a:fillRect/>
          </a:stretch>
        </p:blipFill>
        <p:spPr>
          <a:xfrm>
            <a:off x="7738514" y="5351195"/>
            <a:ext cx="554957" cy="576579"/>
          </a:xfrm>
          <a:prstGeom prst="rect">
            <a:avLst/>
          </a:prstGeom>
        </p:spPr>
      </p:pic>
      <p:sp>
        <p:nvSpPr>
          <p:cNvPr id="25" name="右矢印 24"/>
          <p:cNvSpPr/>
          <p:nvPr/>
        </p:nvSpPr>
        <p:spPr>
          <a:xfrm>
            <a:off x="2843808" y="5229200"/>
            <a:ext cx="1008112" cy="630510"/>
          </a:xfrm>
          <a:prstGeom prst="rightArrow">
            <a:avLst>
              <a:gd name="adj1" fmla="val 65216"/>
              <a:gd name="adj2" fmla="val 47708"/>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sp>
        <p:nvSpPr>
          <p:cNvPr id="90" name="右矢印 89"/>
          <p:cNvSpPr/>
          <p:nvPr/>
        </p:nvSpPr>
        <p:spPr>
          <a:xfrm>
            <a:off x="5672588" y="5257881"/>
            <a:ext cx="1008112" cy="630510"/>
          </a:xfrm>
          <a:prstGeom prst="rightArrow">
            <a:avLst>
              <a:gd name="adj1" fmla="val 65216"/>
              <a:gd name="adj2" fmla="val 47708"/>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spTree>
    <p:extLst>
      <p:ext uri="{BB962C8B-B14F-4D97-AF65-F5344CB8AC3E}">
        <p14:creationId xmlns:p14="http://schemas.microsoft.com/office/powerpoint/2010/main" val="21238515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5" grpId="0" animBg="1"/>
      <p:bldP spid="86" grpId="0" animBg="1"/>
      <p:bldP spid="88" grpId="0" animBg="1"/>
      <p:bldP spid="25" grpId="0" animBg="1"/>
      <p:bldP spid="9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p:cNvPicPr>
            <a:picLocks noChangeAspect="1"/>
          </p:cNvPicPr>
          <p:nvPr/>
        </p:nvPicPr>
        <p:blipFill>
          <a:blip r:embed="rId3">
            <a:alphaModFix amt="60000"/>
          </a:blip>
          <a:stretch>
            <a:fillRect/>
          </a:stretch>
        </p:blipFill>
        <p:spPr>
          <a:xfrm>
            <a:off x="4484655" y="0"/>
            <a:ext cx="4692833" cy="3501008"/>
          </a:xfrm>
          <a:prstGeom prst="rect">
            <a:avLst/>
          </a:prstGeom>
        </p:spPr>
      </p:pic>
      <p:pic>
        <p:nvPicPr>
          <p:cNvPr id="9" name="図 8"/>
          <p:cNvPicPr>
            <a:picLocks noChangeAspect="1"/>
          </p:cNvPicPr>
          <p:nvPr/>
        </p:nvPicPr>
        <p:blipFill rotWithShape="1">
          <a:blip r:embed="rId4">
            <a:alphaModFix amt="43000"/>
          </a:blip>
          <a:srcRect l="9860" t="10973" b="4486"/>
          <a:stretch/>
        </p:blipFill>
        <p:spPr>
          <a:xfrm>
            <a:off x="0" y="3140968"/>
            <a:ext cx="4528765" cy="3769410"/>
          </a:xfrm>
          <a:prstGeom prst="rect">
            <a:avLst/>
          </a:prstGeom>
          <a:ln>
            <a:noFill/>
          </a:ln>
          <a:effectLst>
            <a:outerShdw blurRad="292100" dist="139700" dir="2700000" algn="tl" rotWithShape="0">
              <a:srgbClr val="333333">
                <a:alpha val="65000"/>
              </a:srgbClr>
            </a:outerShdw>
          </a:effectLst>
        </p:spPr>
      </p:pic>
      <p:pic>
        <p:nvPicPr>
          <p:cNvPr id="8" name="図 7"/>
          <p:cNvPicPr>
            <a:picLocks noChangeAspect="1"/>
          </p:cNvPicPr>
          <p:nvPr/>
        </p:nvPicPr>
        <p:blipFill>
          <a:blip r:embed="rId5">
            <a:alphaModFix amt="51000"/>
          </a:blip>
          <a:stretch>
            <a:fillRect/>
          </a:stretch>
        </p:blipFill>
        <p:spPr>
          <a:xfrm>
            <a:off x="4465835" y="3501008"/>
            <a:ext cx="4721331" cy="3409370"/>
          </a:xfrm>
          <a:prstGeom prst="rect">
            <a:avLst/>
          </a:prstGeom>
          <a:ln>
            <a:noFill/>
          </a:ln>
          <a:effectLst>
            <a:outerShdw blurRad="292100" dist="139700" dir="2700000" algn="tl" rotWithShape="0">
              <a:srgbClr val="333333">
                <a:alpha val="65000"/>
              </a:srgbClr>
            </a:outerShdw>
          </a:effectLst>
        </p:spPr>
      </p:pic>
      <p:pic>
        <p:nvPicPr>
          <p:cNvPr id="7" name="図 6"/>
          <p:cNvPicPr>
            <a:picLocks noChangeAspect="1"/>
          </p:cNvPicPr>
          <p:nvPr/>
        </p:nvPicPr>
        <p:blipFill rotWithShape="1">
          <a:blip r:embed="rId6" cstate="print">
            <a:alphaModFix amt="39000"/>
            <a:extLst>
              <a:ext uri="{28A0092B-C50C-407E-A947-70E740481C1C}">
                <a14:useLocalDpi xmlns:a14="http://schemas.microsoft.com/office/drawing/2010/main" val="0"/>
              </a:ext>
            </a:extLst>
          </a:blip>
          <a:srcRect r="7030" b="28727"/>
          <a:stretch/>
        </p:blipFill>
        <p:spPr>
          <a:xfrm>
            <a:off x="-1" y="0"/>
            <a:ext cx="4472861" cy="3429000"/>
          </a:xfrm>
          <a:prstGeom prst="rect">
            <a:avLst/>
          </a:prstGeom>
          <a:ln>
            <a:noFill/>
          </a:ln>
          <a:effectLst>
            <a:outerShdw blurRad="292100" dist="139700" dir="2700000" algn="tl" rotWithShape="0">
              <a:srgbClr val="333333">
                <a:alpha val="65000"/>
              </a:srgbClr>
            </a:outerShdw>
          </a:effectLst>
        </p:spPr>
      </p:pic>
      <p:grpSp>
        <p:nvGrpSpPr>
          <p:cNvPr id="4" name="図形グループ 3"/>
          <p:cNvGrpSpPr/>
          <p:nvPr/>
        </p:nvGrpSpPr>
        <p:grpSpPr>
          <a:xfrm>
            <a:off x="970302" y="1484784"/>
            <a:ext cx="7122485" cy="5160451"/>
            <a:chOff x="1012423" y="1484416"/>
            <a:chExt cx="7122485" cy="5160451"/>
          </a:xfrm>
        </p:grpSpPr>
        <p:sp>
          <p:nvSpPr>
            <p:cNvPr id="5" name="横巻き 4"/>
            <p:cNvSpPr/>
            <p:nvPr/>
          </p:nvSpPr>
          <p:spPr>
            <a:xfrm>
              <a:off x="1012423" y="1484416"/>
              <a:ext cx="7122485" cy="5160451"/>
            </a:xfrm>
            <a:prstGeom prst="horizontalScroll">
              <a:avLst>
                <a:gd name="adj" fmla="val 5616"/>
              </a:avLst>
            </a:prstGeom>
            <a:blipFill rotWithShape="1">
              <a:blip r:embed="rId7"/>
              <a:tile tx="0" ty="0" sx="100000" sy="100000" flip="none" algn="tl"/>
            </a:blip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800" dirty="0" smtClean="0">
                  <a:solidFill>
                    <a:srgbClr val="000000"/>
                  </a:solidFill>
                </a:rPr>
                <a:t>新たな</a:t>
              </a:r>
              <a:r>
                <a:rPr kumimoji="1" lang="ja-JP" altLang="en-US" sz="2800" dirty="0" smtClean="0">
                  <a:solidFill>
                    <a:srgbClr val="000000"/>
                  </a:solidFill>
                </a:rPr>
                <a:t>資源と</a:t>
              </a:r>
              <a:r>
                <a:rPr lang="ja-JP" altLang="en-US" sz="2800" dirty="0" smtClean="0">
                  <a:solidFill>
                    <a:srgbClr val="000000"/>
                  </a:solidFill>
                </a:rPr>
                <a:t>医療</a:t>
              </a:r>
              <a:r>
                <a:rPr kumimoji="1" lang="ja-JP" altLang="en-US" sz="2800" dirty="0" smtClean="0">
                  <a:solidFill>
                    <a:srgbClr val="000000"/>
                  </a:solidFill>
                </a:rPr>
                <a:t>を活かした</a:t>
              </a:r>
              <a:endParaRPr kumimoji="1" lang="en-US" altLang="ja-JP" sz="2800" dirty="0" smtClean="0">
                <a:solidFill>
                  <a:srgbClr val="000000"/>
                </a:solidFill>
              </a:endParaRPr>
            </a:p>
            <a:p>
              <a:pPr algn="ctr"/>
              <a:r>
                <a:rPr lang="ja-JP" altLang="en-US" sz="5400" dirty="0" smtClean="0">
                  <a:solidFill>
                    <a:srgbClr val="000000"/>
                  </a:solidFill>
                  <a:latin typeface="ＤＦＰ勘亭流" charset="2"/>
                  <a:ea typeface="ＤＦＰ勘亭流" charset="2"/>
                  <a:cs typeface="ＤＦＰ勘亭流" charset="2"/>
                </a:rPr>
                <a:t>次世代に</a:t>
              </a:r>
              <a:endParaRPr lang="en-US" altLang="ja-JP" sz="5400" dirty="0" smtClean="0">
                <a:solidFill>
                  <a:srgbClr val="000000"/>
                </a:solidFill>
                <a:latin typeface="ＤＦＰ勘亭流" charset="2"/>
                <a:ea typeface="ＤＦＰ勘亭流" charset="2"/>
                <a:cs typeface="ＤＦＰ勘亭流" charset="2"/>
              </a:endParaRPr>
            </a:p>
            <a:p>
              <a:pPr algn="ctr"/>
              <a:r>
                <a:rPr lang="ja-JP" altLang="en-US" sz="5400" dirty="0" smtClean="0">
                  <a:solidFill>
                    <a:srgbClr val="000000"/>
                  </a:solidFill>
                  <a:latin typeface="ＤＦＰ勘亭流" charset="2"/>
                  <a:ea typeface="ＤＦＰ勘亭流" charset="2"/>
                  <a:cs typeface="ＤＦＰ勘亭流" charset="2"/>
                </a:rPr>
                <a:t>つなげるまち</a:t>
              </a:r>
              <a:endParaRPr kumimoji="1" lang="en-US" altLang="ja-JP" sz="5400" dirty="0" smtClean="0">
                <a:solidFill>
                  <a:srgbClr val="000000"/>
                </a:solidFill>
                <a:latin typeface="ＤＦＰ勘亭流" charset="2"/>
                <a:ea typeface="ＤＦＰ勘亭流" charset="2"/>
                <a:cs typeface="ＤＦＰ勘亭流" charset="2"/>
              </a:endParaRPr>
            </a:p>
          </p:txBody>
        </p:sp>
        <p:pic>
          <p:nvPicPr>
            <p:cNvPr id="6" name="図 5"/>
            <p:cNvPicPr>
              <a:picLocks noChangeAspect="1"/>
            </p:cNvPicPr>
            <p:nvPr/>
          </p:nvPicPr>
          <p:blipFill>
            <a:blip r:embed="rId8">
              <a:duotone>
                <a:schemeClr val="accent1">
                  <a:shade val="45000"/>
                  <a:satMod val="135000"/>
                </a:schemeClr>
                <a:prstClr val="white"/>
              </a:duotone>
              <a:alphaModFix amt="19000"/>
            </a:blip>
            <a:stretch>
              <a:fillRect/>
            </a:stretch>
          </p:blipFill>
          <p:spPr>
            <a:xfrm>
              <a:off x="3820752" y="1932667"/>
              <a:ext cx="1520617" cy="4257727"/>
            </a:xfrm>
            <a:prstGeom prst="rect">
              <a:avLst/>
            </a:prstGeom>
          </p:spPr>
        </p:pic>
      </p:grpSp>
      <p:sp>
        <p:nvSpPr>
          <p:cNvPr id="11" name="下矢印吹き出し 10"/>
          <p:cNvSpPr/>
          <p:nvPr/>
        </p:nvSpPr>
        <p:spPr>
          <a:xfrm>
            <a:off x="1180393" y="260648"/>
            <a:ext cx="6696744" cy="1440160"/>
          </a:xfrm>
          <a:prstGeom prst="downArrowCallout">
            <a:avLst/>
          </a:prstGeom>
          <a:solidFill>
            <a:schemeClr val="tx2">
              <a:lumMod val="20000"/>
              <a:lumOff val="80000"/>
            </a:schemeClr>
          </a:solidFill>
          <a:ln>
            <a:solidFill>
              <a:schemeClr val="tx2"/>
            </a:solidFill>
          </a:ln>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4000" dirty="0" smtClean="0">
                <a:solidFill>
                  <a:schemeClr val="tx2"/>
                </a:solidFill>
                <a:latin typeface="ヒラギノ明朝 ProN W3"/>
                <a:ea typeface="ヒラギノ明朝 ProN W3"/>
                <a:cs typeface="ヒラギノ明朝 ProN W3"/>
              </a:rPr>
              <a:t>「いきいき」デートプラン</a:t>
            </a:r>
            <a:endParaRPr lang="en-US" altLang="ja-JP" sz="4000" dirty="0">
              <a:solidFill>
                <a:schemeClr val="tx2"/>
              </a:solidFill>
              <a:latin typeface="ヒラギノ明朝 ProN W3"/>
              <a:ea typeface="ヒラギノ明朝 ProN W3"/>
              <a:cs typeface="ヒラギノ明朝 ProN W3"/>
            </a:endParaRPr>
          </a:p>
        </p:txBody>
      </p:sp>
    </p:spTree>
    <p:extLst>
      <p:ext uri="{BB962C8B-B14F-4D97-AF65-F5344CB8AC3E}">
        <p14:creationId xmlns:p14="http://schemas.microsoft.com/office/powerpoint/2010/main" val="29116661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横巻き 9"/>
          <p:cNvSpPr/>
          <p:nvPr/>
        </p:nvSpPr>
        <p:spPr>
          <a:xfrm>
            <a:off x="1882753" y="1509691"/>
            <a:ext cx="6731724" cy="1767620"/>
          </a:xfrm>
          <a:prstGeom prst="horizontalScroll">
            <a:avLst>
              <a:gd name="adj" fmla="val 8952"/>
            </a:avLst>
          </a:prstGeom>
          <a:blipFill rotWithShape="1">
            <a:blip r:embed="rId2"/>
            <a:tile tx="0" ty="0" sx="100000" sy="100000" flip="none" algn="tl"/>
          </a:blip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sz="4000" dirty="0" smtClean="0">
                <a:solidFill>
                  <a:srgbClr val="000000"/>
                </a:solidFill>
                <a:latin typeface="+mn-ea"/>
                <a:cs typeface="ＤＦＰ勘亭流" charset="2"/>
              </a:rPr>
              <a:t>①</a:t>
            </a:r>
            <a:r>
              <a:rPr kumimoji="1" lang="ja-JP" altLang="en-US" sz="4000" dirty="0" smtClean="0">
                <a:solidFill>
                  <a:srgbClr val="000000"/>
                </a:solidFill>
                <a:latin typeface="+mn-ea"/>
                <a:cs typeface="ＤＦＰ勘亭流" charset="2"/>
              </a:rPr>
              <a:t>公園利用</a:t>
            </a:r>
            <a:r>
              <a:rPr kumimoji="1" lang="en-US" altLang="ja-JP" sz="4000" dirty="0" smtClean="0">
                <a:solidFill>
                  <a:srgbClr val="000000"/>
                </a:solidFill>
                <a:latin typeface="+mn-ea"/>
                <a:cs typeface="ＤＦＰ勘亭流" charset="2"/>
              </a:rPr>
              <a:t>×</a:t>
            </a:r>
            <a:r>
              <a:rPr kumimoji="1" lang="ja-JP" altLang="en-US" sz="4000" dirty="0" smtClean="0">
                <a:solidFill>
                  <a:srgbClr val="000000"/>
                </a:solidFill>
                <a:latin typeface="+mn-ea"/>
                <a:cs typeface="ＤＦＰ勘亭流" charset="2"/>
              </a:rPr>
              <a:t>市民</a:t>
            </a:r>
            <a:endParaRPr kumimoji="1" lang="en-US" altLang="ja-JP" sz="4000" dirty="0" smtClean="0">
              <a:solidFill>
                <a:srgbClr val="000000"/>
              </a:solidFill>
              <a:latin typeface="+mn-ea"/>
              <a:cs typeface="ＤＦＰ勘亭流" charset="2"/>
            </a:endParaRPr>
          </a:p>
          <a:p>
            <a:pPr algn="ctr"/>
            <a:r>
              <a:rPr kumimoji="1" lang="en-US" altLang="ja-JP" sz="4000" dirty="0" smtClean="0">
                <a:solidFill>
                  <a:srgbClr val="000000"/>
                </a:solidFill>
                <a:latin typeface="+mn-ea"/>
                <a:cs typeface="ＤＦＰ勘亭流" charset="2"/>
              </a:rPr>
              <a:t>〜</a:t>
            </a:r>
            <a:r>
              <a:rPr lang="ja-JP" altLang="en-US" sz="4000" dirty="0" smtClean="0">
                <a:solidFill>
                  <a:srgbClr val="000000"/>
                </a:solidFill>
                <a:latin typeface="+mn-ea"/>
                <a:cs typeface="ＤＦＰ勘亭流" charset="2"/>
              </a:rPr>
              <a:t>つくるまちづくり</a:t>
            </a:r>
            <a:r>
              <a:rPr lang="en-US" altLang="ja-JP" sz="4000" dirty="0" smtClean="0">
                <a:solidFill>
                  <a:srgbClr val="000000"/>
                </a:solidFill>
                <a:latin typeface="+mn-ea"/>
                <a:cs typeface="ＤＦＰ勘亭流" charset="2"/>
              </a:rPr>
              <a:t>〜</a:t>
            </a:r>
            <a:endParaRPr kumimoji="1" lang="en-US" altLang="ja-JP" sz="4000" dirty="0" smtClean="0">
              <a:solidFill>
                <a:srgbClr val="000000"/>
              </a:solidFill>
              <a:latin typeface="+mn-ea"/>
              <a:cs typeface="ＤＦＰ勘亭流" charset="2"/>
            </a:endParaRPr>
          </a:p>
        </p:txBody>
      </p:sp>
      <p:sp>
        <p:nvSpPr>
          <p:cNvPr id="12" name="横巻き 11"/>
          <p:cNvSpPr/>
          <p:nvPr/>
        </p:nvSpPr>
        <p:spPr>
          <a:xfrm>
            <a:off x="1882752" y="3396189"/>
            <a:ext cx="6731725" cy="1767620"/>
          </a:xfrm>
          <a:prstGeom prst="horizontalScroll">
            <a:avLst>
              <a:gd name="adj" fmla="val 8952"/>
            </a:avLst>
          </a:prstGeom>
          <a:blipFill rotWithShape="1">
            <a:blip r:embed="rId2"/>
            <a:tile tx="0" ty="0" sx="100000" sy="100000" flip="none" algn="tl"/>
          </a:blip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sz="4000" dirty="0" smtClean="0">
                <a:solidFill>
                  <a:srgbClr val="000000"/>
                </a:solidFill>
                <a:latin typeface="+mn-ea"/>
                <a:cs typeface="ＤＦＰ勘亭流" charset="2"/>
              </a:rPr>
              <a:t>②</a:t>
            </a:r>
            <a:r>
              <a:rPr lang="ja-JP" altLang="en-US" sz="4000" dirty="0" smtClean="0">
                <a:solidFill>
                  <a:srgbClr val="000000"/>
                </a:solidFill>
                <a:latin typeface="+mn-ea"/>
                <a:cs typeface="ＤＦＰ勘亭流" charset="2"/>
              </a:rPr>
              <a:t>病院</a:t>
            </a:r>
            <a:r>
              <a:rPr kumimoji="1" lang="en-US" altLang="ja-JP" sz="4000" dirty="0" smtClean="0">
                <a:solidFill>
                  <a:srgbClr val="000000"/>
                </a:solidFill>
                <a:latin typeface="+mn-ea"/>
                <a:cs typeface="ＤＦＰ勘亭流" charset="2"/>
              </a:rPr>
              <a:t>×</a:t>
            </a:r>
            <a:r>
              <a:rPr kumimoji="1" lang="ja-JP" altLang="en-US" sz="4000" dirty="0" smtClean="0">
                <a:solidFill>
                  <a:srgbClr val="000000"/>
                </a:solidFill>
                <a:latin typeface="+mn-ea"/>
                <a:cs typeface="ＤＦＰ勘亭流" charset="2"/>
              </a:rPr>
              <a:t>市民</a:t>
            </a:r>
            <a:endParaRPr kumimoji="1" lang="en-US" altLang="ja-JP" sz="4000" dirty="0" smtClean="0">
              <a:solidFill>
                <a:srgbClr val="000000"/>
              </a:solidFill>
              <a:latin typeface="+mn-ea"/>
              <a:cs typeface="ＤＦＰ勘亭流" charset="2"/>
            </a:endParaRPr>
          </a:p>
          <a:p>
            <a:pPr algn="ctr"/>
            <a:r>
              <a:rPr lang="en-US" altLang="ja-JP" sz="4000" dirty="0" smtClean="0">
                <a:solidFill>
                  <a:srgbClr val="000000"/>
                </a:solidFill>
                <a:latin typeface="+mn-ea"/>
                <a:cs typeface="ＤＦＰ勘亭流" charset="2"/>
              </a:rPr>
              <a:t>〜</a:t>
            </a:r>
            <a:r>
              <a:rPr lang="ja-JP" altLang="en-US" sz="4000" dirty="0" smtClean="0">
                <a:solidFill>
                  <a:srgbClr val="000000"/>
                </a:solidFill>
                <a:latin typeface="+mn-ea"/>
                <a:cs typeface="ＤＦＰ勘亭流" charset="2"/>
              </a:rPr>
              <a:t>つなぐ　まちづくり</a:t>
            </a:r>
            <a:r>
              <a:rPr lang="en-US" altLang="ja-JP" sz="4000" dirty="0" smtClean="0">
                <a:solidFill>
                  <a:srgbClr val="000000"/>
                </a:solidFill>
                <a:latin typeface="+mn-ea"/>
                <a:cs typeface="ＤＦＰ勘亭流" charset="2"/>
              </a:rPr>
              <a:t>〜</a:t>
            </a:r>
          </a:p>
        </p:txBody>
      </p:sp>
      <p:pic>
        <p:nvPicPr>
          <p:cNvPr id="7" name="図 6"/>
          <p:cNvPicPr>
            <a:picLocks noChangeAspect="1"/>
          </p:cNvPicPr>
          <p:nvPr/>
        </p:nvPicPr>
        <p:blipFill>
          <a:blip r:embed="rId3">
            <a:duotone>
              <a:schemeClr val="accent1">
                <a:shade val="45000"/>
                <a:satMod val="135000"/>
              </a:schemeClr>
              <a:prstClr val="white"/>
            </a:duotone>
            <a:alphaModFix/>
          </a:blip>
          <a:stretch>
            <a:fillRect/>
          </a:stretch>
        </p:blipFill>
        <p:spPr>
          <a:xfrm>
            <a:off x="99004" y="1685635"/>
            <a:ext cx="1783749" cy="4994497"/>
          </a:xfrm>
          <a:prstGeom prst="rect">
            <a:avLst/>
          </a:prstGeom>
        </p:spPr>
      </p:pic>
      <p:sp>
        <p:nvSpPr>
          <p:cNvPr id="28" name="四角形吹き出し 27"/>
          <p:cNvSpPr/>
          <p:nvPr/>
        </p:nvSpPr>
        <p:spPr>
          <a:xfrm>
            <a:off x="2193584" y="5532580"/>
            <a:ext cx="6770904" cy="1217958"/>
          </a:xfrm>
          <a:prstGeom prst="wedgeRectCallout">
            <a:avLst>
              <a:gd name="adj1" fmla="val -56410"/>
              <a:gd name="adj2" fmla="val -29884"/>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4000" dirty="0">
                <a:solidFill>
                  <a:schemeClr val="tx1"/>
                </a:solidFill>
              </a:rPr>
              <a:t>まちに対する愛着を持つことで次世代も住み続ける</a:t>
            </a:r>
            <a:endParaRPr lang="en-US" altLang="ja-JP" sz="4000" dirty="0">
              <a:solidFill>
                <a:schemeClr val="tx1"/>
              </a:solidFill>
            </a:endParaRPr>
          </a:p>
        </p:txBody>
      </p:sp>
      <p:grpSp>
        <p:nvGrpSpPr>
          <p:cNvPr id="26" name="図形グループ 25"/>
          <p:cNvGrpSpPr/>
          <p:nvPr/>
        </p:nvGrpSpPr>
        <p:grpSpPr>
          <a:xfrm>
            <a:off x="0" y="182300"/>
            <a:ext cx="3131545" cy="955205"/>
            <a:chOff x="0" y="182300"/>
            <a:chExt cx="3131545" cy="955205"/>
          </a:xfrm>
        </p:grpSpPr>
        <p:sp>
          <p:nvSpPr>
            <p:cNvPr id="32" name="角丸四角形吹き出し 31"/>
            <p:cNvSpPr/>
            <p:nvPr/>
          </p:nvSpPr>
          <p:spPr>
            <a:xfrm>
              <a:off x="827584" y="182300"/>
              <a:ext cx="2303961" cy="955205"/>
            </a:xfrm>
            <a:prstGeom prst="wedgeRoundRectCallout">
              <a:avLst>
                <a:gd name="adj1" fmla="val -53059"/>
                <a:gd name="adj2" fmla="val -27211"/>
                <a:gd name="adj3" fmla="val 16667"/>
              </a:avLst>
            </a:prstGeom>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3200" dirty="0" smtClean="0">
                  <a:solidFill>
                    <a:schemeClr val="bg1"/>
                  </a:solidFill>
                </a:rPr>
                <a:t>デート</a:t>
              </a:r>
              <a:endParaRPr lang="en-US" altLang="ja-JP" sz="3200" dirty="0" smtClean="0">
                <a:solidFill>
                  <a:schemeClr val="bg1"/>
                </a:solidFill>
              </a:endParaRPr>
            </a:p>
            <a:p>
              <a:pPr algn="ctr"/>
              <a:r>
                <a:rPr lang="ja-JP" altLang="en-US" sz="3200" dirty="0" smtClean="0">
                  <a:solidFill>
                    <a:schemeClr val="bg1"/>
                  </a:solidFill>
                </a:rPr>
                <a:t>プラン</a:t>
              </a:r>
              <a:endParaRPr kumimoji="1" lang="ja-JP" altLang="en-US" sz="3200" dirty="0">
                <a:solidFill>
                  <a:schemeClr val="bg1"/>
                </a:solidFill>
              </a:endParaRPr>
            </a:p>
          </p:txBody>
        </p:sp>
        <p:pic>
          <p:nvPicPr>
            <p:cNvPr id="29" name="図 28" descr="810sign_z229xfngkp.jpg"/>
            <p:cNvPicPr>
              <a:picLocks noChangeAspect="1"/>
            </p:cNvPicPr>
            <p:nvPr/>
          </p:nvPicPr>
          <p:blipFill>
            <a:blip r:embed="rId4">
              <a:duotone>
                <a:schemeClr val="accent1">
                  <a:shade val="45000"/>
                  <a:satMod val="135000"/>
                </a:schemeClr>
                <a:prstClr val="white"/>
              </a:duotone>
              <a:extLst>
                <a:ext uri="{BEBA8EAE-BF5A-486C-A8C5-ECC9F3942E4B}">
                  <a14:imgProps xmlns:a14="http://schemas.microsoft.com/office/drawing/2010/main">
                    <a14:imgLayer r:embed="rId5">
                      <a14:imgEffect>
                        <a14:backgroundRemoval t="0" b="100000" l="0" r="100000">
                          <a14:foregroundMark x1="57034" y1="7763" x2="57034" y2="7763"/>
                          <a14:foregroundMark x1="65779" y1="7024" x2="65779" y2="7024"/>
                        </a14:backgroundRemoval>
                      </a14:imgEffect>
                    </a14:imgLayer>
                  </a14:imgProps>
                </a:ext>
                <a:ext uri="{28A0092B-C50C-407E-A947-70E740481C1C}">
                  <a14:useLocalDpi xmlns:a14="http://schemas.microsoft.com/office/drawing/2010/main" val="0"/>
                </a:ext>
              </a:extLst>
            </a:blip>
            <a:stretch>
              <a:fillRect/>
            </a:stretch>
          </p:blipFill>
          <p:spPr>
            <a:xfrm>
              <a:off x="0" y="251995"/>
              <a:ext cx="793420" cy="778278"/>
            </a:xfrm>
            <a:prstGeom prst="rect">
              <a:avLst/>
            </a:prstGeom>
          </p:spPr>
        </p:pic>
      </p:grpSp>
      <p:grpSp>
        <p:nvGrpSpPr>
          <p:cNvPr id="23" name="図形グループ 22"/>
          <p:cNvGrpSpPr/>
          <p:nvPr/>
        </p:nvGrpSpPr>
        <p:grpSpPr>
          <a:xfrm>
            <a:off x="3135619" y="97531"/>
            <a:ext cx="6008381" cy="955205"/>
            <a:chOff x="671896" y="1988840"/>
            <a:chExt cx="6333378" cy="1074940"/>
          </a:xfrm>
        </p:grpSpPr>
        <p:pic>
          <p:nvPicPr>
            <p:cNvPr id="24" name="図 23"/>
            <p:cNvPicPr>
              <a:picLocks noChangeAspect="1"/>
            </p:cNvPicPr>
            <p:nvPr/>
          </p:nvPicPr>
          <p:blipFill>
            <a:blip r:embed="rId6"/>
            <a:stretch>
              <a:fillRect/>
            </a:stretch>
          </p:blipFill>
          <p:spPr>
            <a:xfrm>
              <a:off x="2809466" y="1988840"/>
              <a:ext cx="1048952" cy="1074940"/>
            </a:xfrm>
            <a:prstGeom prst="rect">
              <a:avLst/>
            </a:prstGeom>
            <a:effectLst/>
          </p:spPr>
        </p:pic>
        <p:pic>
          <p:nvPicPr>
            <p:cNvPr id="25" name="図 24"/>
            <p:cNvPicPr>
              <a:picLocks noChangeAspect="1"/>
            </p:cNvPicPr>
            <p:nvPr/>
          </p:nvPicPr>
          <p:blipFill>
            <a:blip r:embed="rId6">
              <a:lum bright="70000" contrast="-70000"/>
            </a:blip>
            <a:stretch>
              <a:fillRect/>
            </a:stretch>
          </p:blipFill>
          <p:spPr>
            <a:xfrm>
              <a:off x="3858418" y="1988840"/>
              <a:ext cx="1048952" cy="1074940"/>
            </a:xfrm>
            <a:prstGeom prst="rect">
              <a:avLst/>
            </a:prstGeom>
            <a:effectLst/>
          </p:spPr>
        </p:pic>
        <p:pic>
          <p:nvPicPr>
            <p:cNvPr id="27" name="図 26"/>
            <p:cNvPicPr>
              <a:picLocks noChangeAspect="1"/>
            </p:cNvPicPr>
            <p:nvPr/>
          </p:nvPicPr>
          <p:blipFill>
            <a:blip r:embed="rId6">
              <a:lum bright="70000" contrast="-70000"/>
            </a:blip>
            <a:stretch>
              <a:fillRect/>
            </a:stretch>
          </p:blipFill>
          <p:spPr>
            <a:xfrm>
              <a:off x="4907370" y="1988840"/>
              <a:ext cx="1048952" cy="1074940"/>
            </a:xfrm>
            <a:prstGeom prst="rect">
              <a:avLst/>
            </a:prstGeom>
            <a:effectLst/>
          </p:spPr>
        </p:pic>
        <p:pic>
          <p:nvPicPr>
            <p:cNvPr id="30" name="図 29"/>
            <p:cNvPicPr>
              <a:picLocks noChangeAspect="1"/>
            </p:cNvPicPr>
            <p:nvPr/>
          </p:nvPicPr>
          <p:blipFill>
            <a:blip r:embed="rId6">
              <a:lum bright="70000" contrast="-70000"/>
            </a:blip>
            <a:stretch>
              <a:fillRect/>
            </a:stretch>
          </p:blipFill>
          <p:spPr>
            <a:xfrm>
              <a:off x="711562" y="1988840"/>
              <a:ext cx="1048952" cy="1074940"/>
            </a:xfrm>
            <a:prstGeom prst="rect">
              <a:avLst/>
            </a:prstGeom>
            <a:effectLst/>
          </p:spPr>
        </p:pic>
        <p:sp>
          <p:nvSpPr>
            <p:cNvPr id="31" name="テキスト ボックス 30"/>
            <p:cNvSpPr txBox="1"/>
            <p:nvPr/>
          </p:nvSpPr>
          <p:spPr>
            <a:xfrm>
              <a:off x="671896" y="2315961"/>
              <a:ext cx="1132147" cy="307777"/>
            </a:xfrm>
            <a:prstGeom prst="rect">
              <a:avLst/>
            </a:prstGeom>
            <a:noFill/>
          </p:spPr>
          <p:txBody>
            <a:bodyPr wrap="square" rtlCol="0">
              <a:spAutoFit/>
            </a:bodyPr>
            <a:lstStyle/>
            <a:p>
              <a:pPr algn="ctr"/>
              <a:r>
                <a:rPr lang="ja-JP" altLang="en-US" sz="1400" b="1" dirty="0" smtClean="0"/>
                <a:t>背景</a:t>
              </a:r>
              <a:endParaRPr kumimoji="1" lang="en-US" altLang="ja-JP" sz="1400" b="1" kern="1200" dirty="0" smtClean="0"/>
            </a:p>
          </p:txBody>
        </p:sp>
        <p:sp>
          <p:nvSpPr>
            <p:cNvPr id="47" name="テキスト ボックス 46"/>
            <p:cNvSpPr txBox="1"/>
            <p:nvPr/>
          </p:nvSpPr>
          <p:spPr>
            <a:xfrm>
              <a:off x="2705612" y="2315961"/>
              <a:ext cx="1204689" cy="307777"/>
            </a:xfrm>
            <a:prstGeom prst="rect">
              <a:avLst/>
            </a:prstGeom>
            <a:noFill/>
          </p:spPr>
          <p:txBody>
            <a:bodyPr wrap="square" rtlCol="0">
              <a:spAutoFit/>
            </a:bodyPr>
            <a:lstStyle/>
            <a:p>
              <a:pPr algn="ctr"/>
              <a:endParaRPr kumimoji="1" lang="en-US" altLang="ja-JP" sz="1400" b="1" kern="1200" dirty="0" smtClean="0"/>
            </a:p>
          </p:txBody>
        </p:sp>
        <p:sp>
          <p:nvSpPr>
            <p:cNvPr id="48" name="テキスト ボックス 47"/>
            <p:cNvSpPr txBox="1"/>
            <p:nvPr/>
          </p:nvSpPr>
          <p:spPr>
            <a:xfrm>
              <a:off x="4907370" y="2324095"/>
              <a:ext cx="1132147" cy="307777"/>
            </a:xfrm>
            <a:prstGeom prst="rect">
              <a:avLst/>
            </a:prstGeom>
            <a:noFill/>
          </p:spPr>
          <p:txBody>
            <a:bodyPr wrap="square" rtlCol="0">
              <a:spAutoFit/>
            </a:bodyPr>
            <a:lstStyle/>
            <a:p>
              <a:r>
                <a:rPr kumimoji="1" lang="ja-JP" altLang="en-US" sz="1400" b="1" kern="1200" dirty="0" smtClean="0"/>
                <a:t>今後の方針</a:t>
              </a:r>
              <a:endParaRPr kumimoji="1" lang="en-US" altLang="ja-JP" sz="1400" b="1" kern="1200" dirty="0" smtClean="0"/>
            </a:p>
          </p:txBody>
        </p:sp>
        <p:sp>
          <p:nvSpPr>
            <p:cNvPr id="49" name="テキスト ボックス 48"/>
            <p:cNvSpPr txBox="1"/>
            <p:nvPr/>
          </p:nvSpPr>
          <p:spPr>
            <a:xfrm>
              <a:off x="3991128" y="2315961"/>
              <a:ext cx="880734" cy="346357"/>
            </a:xfrm>
            <a:prstGeom prst="rect">
              <a:avLst/>
            </a:prstGeom>
            <a:noFill/>
          </p:spPr>
          <p:txBody>
            <a:bodyPr wrap="square" rtlCol="0">
              <a:spAutoFit/>
            </a:bodyPr>
            <a:lstStyle/>
            <a:p>
              <a:r>
                <a:rPr lang="ja-JP" altLang="en-US" sz="1400" b="1" dirty="0" smtClean="0"/>
                <a:t>将来像</a:t>
              </a:r>
              <a:endParaRPr kumimoji="1" lang="en-US" altLang="ja-JP" sz="1400" b="1" kern="1200" dirty="0" smtClean="0"/>
            </a:p>
          </p:txBody>
        </p:sp>
        <p:pic>
          <p:nvPicPr>
            <p:cNvPr id="50" name="図 49"/>
            <p:cNvPicPr>
              <a:picLocks noChangeAspect="1"/>
            </p:cNvPicPr>
            <p:nvPr/>
          </p:nvPicPr>
          <p:blipFill>
            <a:blip r:embed="rId6">
              <a:lum bright="70000" contrast="-70000"/>
            </a:blip>
            <a:stretch>
              <a:fillRect/>
            </a:stretch>
          </p:blipFill>
          <p:spPr>
            <a:xfrm>
              <a:off x="1760514" y="1988840"/>
              <a:ext cx="1048952" cy="1074940"/>
            </a:xfrm>
            <a:prstGeom prst="rect">
              <a:avLst/>
            </a:prstGeom>
            <a:effectLst/>
          </p:spPr>
        </p:pic>
        <p:sp>
          <p:nvSpPr>
            <p:cNvPr id="51" name="テキスト ボックス 50"/>
            <p:cNvSpPr txBox="1"/>
            <p:nvPr/>
          </p:nvSpPr>
          <p:spPr>
            <a:xfrm>
              <a:off x="1738717" y="2324095"/>
              <a:ext cx="1132147" cy="307777"/>
            </a:xfrm>
            <a:prstGeom prst="rect">
              <a:avLst/>
            </a:prstGeom>
            <a:noFill/>
          </p:spPr>
          <p:txBody>
            <a:bodyPr wrap="square" rtlCol="0">
              <a:spAutoFit/>
            </a:bodyPr>
            <a:lstStyle/>
            <a:p>
              <a:pPr algn="ctr"/>
              <a:r>
                <a:rPr lang="ja-JP" altLang="en-US" sz="1400" b="1" dirty="0" smtClean="0"/>
                <a:t>目標都市像</a:t>
              </a:r>
              <a:endParaRPr kumimoji="1" lang="en-US" altLang="ja-JP" sz="1400" b="1" kern="1200" dirty="0" smtClean="0"/>
            </a:p>
          </p:txBody>
        </p:sp>
        <p:sp>
          <p:nvSpPr>
            <p:cNvPr id="52" name="正方形/長方形 51"/>
            <p:cNvSpPr/>
            <p:nvPr/>
          </p:nvSpPr>
          <p:spPr>
            <a:xfrm>
              <a:off x="2731418" y="2315961"/>
              <a:ext cx="1181446" cy="346357"/>
            </a:xfrm>
            <a:prstGeom prst="rect">
              <a:avLst/>
            </a:prstGeom>
          </p:spPr>
          <p:txBody>
            <a:bodyPr wrap="none">
              <a:spAutoFit/>
            </a:bodyPr>
            <a:lstStyle/>
            <a:p>
              <a:pPr algn="ctr"/>
              <a:r>
                <a:rPr lang="ja-JP" altLang="en-US" sz="1400" b="1" dirty="0" smtClean="0"/>
                <a:t>デートプラン</a:t>
              </a:r>
              <a:endParaRPr lang="ja-JP" altLang="en-US" sz="1400" b="1" dirty="0"/>
            </a:p>
          </p:txBody>
        </p:sp>
        <p:pic>
          <p:nvPicPr>
            <p:cNvPr id="53" name="図 52"/>
            <p:cNvPicPr>
              <a:picLocks noChangeAspect="1"/>
            </p:cNvPicPr>
            <p:nvPr/>
          </p:nvPicPr>
          <p:blipFill>
            <a:blip r:embed="rId6">
              <a:lum bright="70000" contrast="-70000"/>
            </a:blip>
            <a:stretch>
              <a:fillRect/>
            </a:stretch>
          </p:blipFill>
          <p:spPr>
            <a:xfrm>
              <a:off x="5956322" y="1988840"/>
              <a:ext cx="1048952" cy="1074940"/>
            </a:xfrm>
            <a:prstGeom prst="rect">
              <a:avLst/>
            </a:prstGeom>
            <a:effectLst/>
          </p:spPr>
        </p:pic>
        <p:sp>
          <p:nvSpPr>
            <p:cNvPr id="54" name="テキスト ボックス 53"/>
            <p:cNvSpPr txBox="1"/>
            <p:nvPr/>
          </p:nvSpPr>
          <p:spPr>
            <a:xfrm>
              <a:off x="6034774" y="2315961"/>
              <a:ext cx="970500" cy="346357"/>
            </a:xfrm>
            <a:prstGeom prst="rect">
              <a:avLst/>
            </a:prstGeom>
            <a:noFill/>
          </p:spPr>
          <p:txBody>
            <a:bodyPr wrap="square" rtlCol="0">
              <a:spAutoFit/>
            </a:bodyPr>
            <a:lstStyle/>
            <a:p>
              <a:r>
                <a:rPr kumimoji="1" lang="ja-JP" altLang="en-US" sz="1400" b="1" kern="1200" dirty="0" smtClean="0"/>
                <a:t>参考文献</a:t>
              </a:r>
              <a:endParaRPr kumimoji="1" lang="en-US" altLang="ja-JP" sz="1400" b="1" kern="1200" dirty="0" smtClean="0"/>
            </a:p>
          </p:txBody>
        </p:sp>
      </p:grpSp>
    </p:spTree>
    <p:extLst>
      <p:ext uri="{BB962C8B-B14F-4D97-AF65-F5344CB8AC3E}">
        <p14:creationId xmlns:p14="http://schemas.microsoft.com/office/powerpoint/2010/main" val="189383708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915764" y="1412776"/>
            <a:ext cx="2936156" cy="2894802"/>
          </a:xfrm>
          <a:prstGeom prst="rect">
            <a:avLst/>
          </a:prstGeom>
        </p:spPr>
      </p:pic>
      <p:sp>
        <p:nvSpPr>
          <p:cNvPr id="5" name="テキスト ボックス 4"/>
          <p:cNvSpPr txBox="1"/>
          <p:nvPr/>
        </p:nvSpPr>
        <p:spPr>
          <a:xfrm>
            <a:off x="4667314" y="2373787"/>
            <a:ext cx="4360090" cy="1015663"/>
          </a:xfrm>
          <a:prstGeom prst="rect">
            <a:avLst/>
          </a:prstGeom>
          <a:noFill/>
        </p:spPr>
        <p:txBody>
          <a:bodyPr wrap="square" rtlCol="0">
            <a:spAutoFit/>
          </a:bodyPr>
          <a:lstStyle/>
          <a:p>
            <a:r>
              <a:rPr kumimoji="1" lang="ja-JP" altLang="en-US" sz="2000" dirty="0" smtClean="0"/>
              <a:t>候補地：</a:t>
            </a:r>
            <a:r>
              <a:rPr lang="ja-JP" altLang="en-US" sz="2000" dirty="0" smtClean="0"/>
              <a:t>樫</a:t>
            </a:r>
            <a:r>
              <a:rPr lang="ja-JP" altLang="en-US" sz="2000" dirty="0"/>
              <a:t>の木</a:t>
            </a:r>
            <a:r>
              <a:rPr lang="ja-JP" altLang="en-US" sz="2000" dirty="0" smtClean="0"/>
              <a:t>公園</a:t>
            </a:r>
            <a:endParaRPr lang="en-US" altLang="ja-JP" sz="2000" dirty="0" smtClean="0"/>
          </a:p>
          <a:p>
            <a:endParaRPr kumimoji="1" lang="en-US" altLang="ja-JP" sz="2000" dirty="0" smtClean="0"/>
          </a:p>
          <a:p>
            <a:r>
              <a:rPr lang="ja-JP" altLang="en-US" sz="2000" dirty="0" smtClean="0"/>
              <a:t>対象者：小学生</a:t>
            </a:r>
            <a:endParaRPr kumimoji="1" lang="ja-JP" altLang="en-US" sz="2000" dirty="0"/>
          </a:p>
        </p:txBody>
      </p:sp>
      <p:sp>
        <p:nvSpPr>
          <p:cNvPr id="7" name="テキスト ボックス 6"/>
          <p:cNvSpPr txBox="1"/>
          <p:nvPr/>
        </p:nvSpPr>
        <p:spPr>
          <a:xfrm>
            <a:off x="4450043" y="4822059"/>
            <a:ext cx="4608512" cy="1015663"/>
          </a:xfrm>
          <a:prstGeom prst="rect">
            <a:avLst/>
          </a:prstGeom>
          <a:noFill/>
        </p:spPr>
        <p:txBody>
          <a:bodyPr wrap="square" rtlCol="0">
            <a:spAutoFit/>
          </a:bodyPr>
          <a:lstStyle/>
          <a:p>
            <a:r>
              <a:rPr kumimoji="1" lang="ja-JP" altLang="en-US" sz="2000" dirty="0" smtClean="0"/>
              <a:t>候補地：おおつ野地区内住宅地</a:t>
            </a:r>
            <a:endParaRPr kumimoji="1" lang="en-US" altLang="ja-JP" sz="2000" dirty="0" smtClean="0"/>
          </a:p>
          <a:p>
            <a:r>
              <a:rPr lang="ja-JP" altLang="en-US" sz="2000" dirty="0" smtClean="0"/>
              <a:t>対象者：地域住民</a:t>
            </a:r>
            <a:endParaRPr lang="en-US" altLang="ja-JP" sz="2000" dirty="0" smtClean="0"/>
          </a:p>
          <a:p>
            <a:r>
              <a:rPr lang="ja-JP" altLang="ja-JP" sz="2000" dirty="0"/>
              <a:t>　</a:t>
            </a:r>
            <a:r>
              <a:rPr lang="ja-JP" altLang="en-US" sz="2000" dirty="0" smtClean="0"/>
              <a:t>　　　　土浦協同病院入院患者</a:t>
            </a:r>
            <a:endParaRPr kumimoji="1" lang="ja-JP" altLang="en-US" sz="2000" dirty="0"/>
          </a:p>
        </p:txBody>
      </p:sp>
      <p:pic>
        <p:nvPicPr>
          <p:cNvPr id="8" name="図 7"/>
          <p:cNvPicPr>
            <a:picLocks noChangeAspect="1"/>
          </p:cNvPicPr>
          <p:nvPr/>
        </p:nvPicPr>
        <p:blipFill>
          <a:blip r:embed="rId3"/>
          <a:stretch>
            <a:fillRect/>
          </a:stretch>
        </p:blipFill>
        <p:spPr>
          <a:xfrm>
            <a:off x="915764" y="4307578"/>
            <a:ext cx="2376264" cy="2442967"/>
          </a:xfrm>
          <a:prstGeom prst="rect">
            <a:avLst/>
          </a:prstGeom>
        </p:spPr>
      </p:pic>
      <p:grpSp>
        <p:nvGrpSpPr>
          <p:cNvPr id="12" name="図形グループ 11"/>
          <p:cNvGrpSpPr/>
          <p:nvPr/>
        </p:nvGrpSpPr>
        <p:grpSpPr>
          <a:xfrm>
            <a:off x="3135619" y="97531"/>
            <a:ext cx="6008381" cy="955205"/>
            <a:chOff x="671896" y="1988840"/>
            <a:chExt cx="6333378" cy="1074940"/>
          </a:xfrm>
        </p:grpSpPr>
        <p:pic>
          <p:nvPicPr>
            <p:cNvPr id="13" name="図 12"/>
            <p:cNvPicPr>
              <a:picLocks noChangeAspect="1"/>
            </p:cNvPicPr>
            <p:nvPr/>
          </p:nvPicPr>
          <p:blipFill>
            <a:blip r:embed="rId4"/>
            <a:stretch>
              <a:fillRect/>
            </a:stretch>
          </p:blipFill>
          <p:spPr>
            <a:xfrm>
              <a:off x="2809466" y="1988840"/>
              <a:ext cx="1048952" cy="1074940"/>
            </a:xfrm>
            <a:prstGeom prst="rect">
              <a:avLst/>
            </a:prstGeom>
            <a:effectLst/>
          </p:spPr>
        </p:pic>
        <p:pic>
          <p:nvPicPr>
            <p:cNvPr id="14" name="図 13"/>
            <p:cNvPicPr>
              <a:picLocks noChangeAspect="1"/>
            </p:cNvPicPr>
            <p:nvPr/>
          </p:nvPicPr>
          <p:blipFill>
            <a:blip r:embed="rId4">
              <a:lum bright="70000" contrast="-70000"/>
            </a:blip>
            <a:stretch>
              <a:fillRect/>
            </a:stretch>
          </p:blipFill>
          <p:spPr>
            <a:xfrm>
              <a:off x="3858418" y="1988840"/>
              <a:ext cx="1048952" cy="1074940"/>
            </a:xfrm>
            <a:prstGeom prst="rect">
              <a:avLst/>
            </a:prstGeom>
            <a:effectLst/>
          </p:spPr>
        </p:pic>
        <p:pic>
          <p:nvPicPr>
            <p:cNvPr id="15" name="図 14"/>
            <p:cNvPicPr>
              <a:picLocks noChangeAspect="1"/>
            </p:cNvPicPr>
            <p:nvPr/>
          </p:nvPicPr>
          <p:blipFill>
            <a:blip r:embed="rId4">
              <a:lum bright="70000" contrast="-70000"/>
            </a:blip>
            <a:stretch>
              <a:fillRect/>
            </a:stretch>
          </p:blipFill>
          <p:spPr>
            <a:xfrm>
              <a:off x="4907370" y="1988840"/>
              <a:ext cx="1048952" cy="1074940"/>
            </a:xfrm>
            <a:prstGeom prst="rect">
              <a:avLst/>
            </a:prstGeom>
            <a:effectLst/>
          </p:spPr>
        </p:pic>
        <p:pic>
          <p:nvPicPr>
            <p:cNvPr id="16" name="図 15"/>
            <p:cNvPicPr>
              <a:picLocks noChangeAspect="1"/>
            </p:cNvPicPr>
            <p:nvPr/>
          </p:nvPicPr>
          <p:blipFill>
            <a:blip r:embed="rId4">
              <a:lum bright="70000" contrast="-70000"/>
            </a:blip>
            <a:stretch>
              <a:fillRect/>
            </a:stretch>
          </p:blipFill>
          <p:spPr>
            <a:xfrm>
              <a:off x="711562" y="1988840"/>
              <a:ext cx="1048952" cy="1074940"/>
            </a:xfrm>
            <a:prstGeom prst="rect">
              <a:avLst/>
            </a:prstGeom>
            <a:effectLst/>
          </p:spPr>
        </p:pic>
        <p:sp>
          <p:nvSpPr>
            <p:cNvPr id="17" name="テキスト ボックス 16"/>
            <p:cNvSpPr txBox="1"/>
            <p:nvPr/>
          </p:nvSpPr>
          <p:spPr>
            <a:xfrm>
              <a:off x="671896" y="2315961"/>
              <a:ext cx="1132147" cy="307777"/>
            </a:xfrm>
            <a:prstGeom prst="rect">
              <a:avLst/>
            </a:prstGeom>
            <a:noFill/>
          </p:spPr>
          <p:txBody>
            <a:bodyPr wrap="square" rtlCol="0">
              <a:spAutoFit/>
            </a:bodyPr>
            <a:lstStyle/>
            <a:p>
              <a:pPr algn="ctr"/>
              <a:r>
                <a:rPr lang="ja-JP" altLang="en-US" sz="1400" b="1" dirty="0" smtClean="0"/>
                <a:t>背景</a:t>
              </a:r>
              <a:endParaRPr kumimoji="1" lang="en-US" altLang="ja-JP" sz="1400" b="1" kern="1200" dirty="0" smtClean="0"/>
            </a:p>
          </p:txBody>
        </p:sp>
        <p:sp>
          <p:nvSpPr>
            <p:cNvPr id="18" name="テキスト ボックス 17"/>
            <p:cNvSpPr txBox="1"/>
            <p:nvPr/>
          </p:nvSpPr>
          <p:spPr>
            <a:xfrm>
              <a:off x="2705612" y="2315961"/>
              <a:ext cx="1204689" cy="307777"/>
            </a:xfrm>
            <a:prstGeom prst="rect">
              <a:avLst/>
            </a:prstGeom>
            <a:noFill/>
          </p:spPr>
          <p:txBody>
            <a:bodyPr wrap="square" rtlCol="0">
              <a:spAutoFit/>
            </a:bodyPr>
            <a:lstStyle/>
            <a:p>
              <a:pPr algn="ctr"/>
              <a:endParaRPr kumimoji="1" lang="en-US" altLang="ja-JP" sz="1400" b="1" kern="1200" dirty="0" smtClean="0"/>
            </a:p>
          </p:txBody>
        </p:sp>
        <p:sp>
          <p:nvSpPr>
            <p:cNvPr id="19" name="テキスト ボックス 18"/>
            <p:cNvSpPr txBox="1"/>
            <p:nvPr/>
          </p:nvSpPr>
          <p:spPr>
            <a:xfrm>
              <a:off x="4907370" y="2324095"/>
              <a:ext cx="1132147" cy="307777"/>
            </a:xfrm>
            <a:prstGeom prst="rect">
              <a:avLst/>
            </a:prstGeom>
            <a:noFill/>
          </p:spPr>
          <p:txBody>
            <a:bodyPr wrap="square" rtlCol="0">
              <a:spAutoFit/>
            </a:bodyPr>
            <a:lstStyle/>
            <a:p>
              <a:r>
                <a:rPr kumimoji="1" lang="ja-JP" altLang="en-US" sz="1400" b="1" kern="1200" dirty="0" smtClean="0"/>
                <a:t>今後の方針</a:t>
              </a:r>
              <a:endParaRPr kumimoji="1" lang="en-US" altLang="ja-JP" sz="1400" b="1" kern="1200" dirty="0" smtClean="0"/>
            </a:p>
          </p:txBody>
        </p:sp>
        <p:sp>
          <p:nvSpPr>
            <p:cNvPr id="20" name="テキスト ボックス 19"/>
            <p:cNvSpPr txBox="1"/>
            <p:nvPr/>
          </p:nvSpPr>
          <p:spPr>
            <a:xfrm>
              <a:off x="3991128" y="2315961"/>
              <a:ext cx="880734" cy="346357"/>
            </a:xfrm>
            <a:prstGeom prst="rect">
              <a:avLst/>
            </a:prstGeom>
            <a:noFill/>
          </p:spPr>
          <p:txBody>
            <a:bodyPr wrap="square" rtlCol="0">
              <a:spAutoFit/>
            </a:bodyPr>
            <a:lstStyle/>
            <a:p>
              <a:r>
                <a:rPr lang="ja-JP" altLang="en-US" sz="1400" b="1" dirty="0" smtClean="0"/>
                <a:t>将来像</a:t>
              </a:r>
              <a:endParaRPr kumimoji="1" lang="en-US" altLang="ja-JP" sz="1400" b="1" kern="1200" dirty="0" smtClean="0"/>
            </a:p>
          </p:txBody>
        </p:sp>
        <p:pic>
          <p:nvPicPr>
            <p:cNvPr id="21" name="図 20"/>
            <p:cNvPicPr>
              <a:picLocks noChangeAspect="1"/>
            </p:cNvPicPr>
            <p:nvPr/>
          </p:nvPicPr>
          <p:blipFill>
            <a:blip r:embed="rId4">
              <a:lum bright="70000" contrast="-70000"/>
            </a:blip>
            <a:stretch>
              <a:fillRect/>
            </a:stretch>
          </p:blipFill>
          <p:spPr>
            <a:xfrm>
              <a:off x="1760514" y="1988840"/>
              <a:ext cx="1048952" cy="1074940"/>
            </a:xfrm>
            <a:prstGeom prst="rect">
              <a:avLst/>
            </a:prstGeom>
            <a:effectLst/>
          </p:spPr>
        </p:pic>
        <p:sp>
          <p:nvSpPr>
            <p:cNvPr id="22" name="テキスト ボックス 21"/>
            <p:cNvSpPr txBox="1"/>
            <p:nvPr/>
          </p:nvSpPr>
          <p:spPr>
            <a:xfrm>
              <a:off x="1738717" y="2324095"/>
              <a:ext cx="1132147" cy="307777"/>
            </a:xfrm>
            <a:prstGeom prst="rect">
              <a:avLst/>
            </a:prstGeom>
            <a:noFill/>
          </p:spPr>
          <p:txBody>
            <a:bodyPr wrap="square" rtlCol="0">
              <a:spAutoFit/>
            </a:bodyPr>
            <a:lstStyle/>
            <a:p>
              <a:pPr algn="ctr"/>
              <a:r>
                <a:rPr lang="ja-JP" altLang="en-US" sz="1400" b="1" dirty="0" smtClean="0"/>
                <a:t>目標都市像</a:t>
              </a:r>
              <a:endParaRPr kumimoji="1" lang="en-US" altLang="ja-JP" sz="1400" b="1" kern="1200" dirty="0" smtClean="0"/>
            </a:p>
          </p:txBody>
        </p:sp>
        <p:sp>
          <p:nvSpPr>
            <p:cNvPr id="23" name="正方形/長方形 22"/>
            <p:cNvSpPr/>
            <p:nvPr/>
          </p:nvSpPr>
          <p:spPr>
            <a:xfrm>
              <a:off x="2731418" y="2315961"/>
              <a:ext cx="1181446" cy="346357"/>
            </a:xfrm>
            <a:prstGeom prst="rect">
              <a:avLst/>
            </a:prstGeom>
          </p:spPr>
          <p:txBody>
            <a:bodyPr wrap="none">
              <a:spAutoFit/>
            </a:bodyPr>
            <a:lstStyle/>
            <a:p>
              <a:pPr algn="ctr"/>
              <a:r>
                <a:rPr lang="ja-JP" altLang="en-US" sz="1400" b="1" dirty="0" smtClean="0"/>
                <a:t>デートプラン</a:t>
              </a:r>
              <a:endParaRPr lang="ja-JP" altLang="en-US" sz="1400" b="1" dirty="0"/>
            </a:p>
          </p:txBody>
        </p:sp>
        <p:pic>
          <p:nvPicPr>
            <p:cNvPr id="24" name="図 23"/>
            <p:cNvPicPr>
              <a:picLocks noChangeAspect="1"/>
            </p:cNvPicPr>
            <p:nvPr/>
          </p:nvPicPr>
          <p:blipFill>
            <a:blip r:embed="rId4">
              <a:lum bright="70000" contrast="-70000"/>
            </a:blip>
            <a:stretch>
              <a:fillRect/>
            </a:stretch>
          </p:blipFill>
          <p:spPr>
            <a:xfrm>
              <a:off x="5956322" y="1988840"/>
              <a:ext cx="1048952" cy="1074940"/>
            </a:xfrm>
            <a:prstGeom prst="rect">
              <a:avLst/>
            </a:prstGeom>
            <a:effectLst/>
          </p:spPr>
        </p:pic>
        <p:sp>
          <p:nvSpPr>
            <p:cNvPr id="25" name="テキスト ボックス 24"/>
            <p:cNvSpPr txBox="1"/>
            <p:nvPr/>
          </p:nvSpPr>
          <p:spPr>
            <a:xfrm>
              <a:off x="6034774" y="2315961"/>
              <a:ext cx="970500" cy="346357"/>
            </a:xfrm>
            <a:prstGeom prst="rect">
              <a:avLst/>
            </a:prstGeom>
            <a:noFill/>
          </p:spPr>
          <p:txBody>
            <a:bodyPr wrap="square" rtlCol="0">
              <a:spAutoFit/>
            </a:bodyPr>
            <a:lstStyle/>
            <a:p>
              <a:r>
                <a:rPr kumimoji="1" lang="ja-JP" altLang="en-US" sz="1400" b="1" kern="1200" dirty="0" smtClean="0"/>
                <a:t>参考文献</a:t>
              </a:r>
              <a:endParaRPr kumimoji="1" lang="en-US" altLang="ja-JP" sz="1400" b="1" kern="1200" dirty="0" smtClean="0"/>
            </a:p>
          </p:txBody>
        </p:sp>
      </p:grpSp>
      <p:sp>
        <p:nvSpPr>
          <p:cNvPr id="26" name="角丸四角形吹き出し 25"/>
          <p:cNvSpPr/>
          <p:nvPr/>
        </p:nvSpPr>
        <p:spPr>
          <a:xfrm>
            <a:off x="827584" y="182300"/>
            <a:ext cx="2303961" cy="955205"/>
          </a:xfrm>
          <a:prstGeom prst="wedgeRoundRectCallout">
            <a:avLst>
              <a:gd name="adj1" fmla="val -53059"/>
              <a:gd name="adj2" fmla="val -27211"/>
              <a:gd name="adj3" fmla="val 16667"/>
            </a:avLst>
          </a:prstGeom>
          <a:solidFill>
            <a:srgbClr val="558ED5"/>
          </a:solidFill>
          <a:ln>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ja-JP" altLang="en-US" sz="3200" dirty="0" smtClean="0">
                <a:solidFill>
                  <a:schemeClr val="bg1"/>
                </a:solidFill>
              </a:rPr>
              <a:t>プラン概要</a:t>
            </a:r>
            <a:endParaRPr kumimoji="1" lang="en-US" altLang="ja-JP" sz="3200" dirty="0" smtClean="0">
              <a:solidFill>
                <a:schemeClr val="bg1"/>
              </a:solidFill>
            </a:endParaRPr>
          </a:p>
        </p:txBody>
      </p:sp>
      <p:pic>
        <p:nvPicPr>
          <p:cNvPr id="27" name="図 26" descr="810sign_z229xfngkp.jpg"/>
          <p:cNvPicPr>
            <a:picLocks noChangeAspect="1"/>
          </p:cNvPicPr>
          <p:nvPr/>
        </p:nvPicPr>
        <p:blipFill>
          <a:blip r:embed="rId5">
            <a:duotone>
              <a:schemeClr val="accent1">
                <a:shade val="45000"/>
                <a:satMod val="135000"/>
              </a:schemeClr>
              <a:prstClr val="white"/>
            </a:duotone>
            <a:extLst>
              <a:ext uri="{BEBA8EAE-BF5A-486C-A8C5-ECC9F3942E4B}">
                <a14:imgProps xmlns:a14="http://schemas.microsoft.com/office/drawing/2010/main">
                  <a14:imgLayer r:embed="rId6">
                    <a14:imgEffect>
                      <a14:backgroundRemoval t="0" b="100000" l="0" r="100000">
                        <a14:foregroundMark x1="57034" y1="7763" x2="57034" y2="7763"/>
                        <a14:foregroundMark x1="65779" y1="7024" x2="65779" y2="7024"/>
                      </a14:backgroundRemoval>
                    </a14:imgEffect>
                  </a14:imgLayer>
                </a14:imgProps>
              </a:ext>
              <a:ext uri="{28A0092B-C50C-407E-A947-70E740481C1C}">
                <a14:useLocalDpi xmlns:a14="http://schemas.microsoft.com/office/drawing/2010/main" val="0"/>
              </a:ext>
            </a:extLst>
          </a:blip>
          <a:stretch>
            <a:fillRect/>
          </a:stretch>
        </p:blipFill>
        <p:spPr>
          <a:xfrm>
            <a:off x="0" y="251995"/>
            <a:ext cx="793420" cy="778278"/>
          </a:xfrm>
          <a:prstGeom prst="rect">
            <a:avLst/>
          </a:prstGeom>
        </p:spPr>
      </p:pic>
      <p:sp>
        <p:nvSpPr>
          <p:cNvPr id="28" name="角丸四角形 27"/>
          <p:cNvSpPr/>
          <p:nvPr/>
        </p:nvSpPr>
        <p:spPr>
          <a:xfrm>
            <a:off x="4420854" y="1785270"/>
            <a:ext cx="3813469" cy="1931545"/>
          </a:xfrm>
          <a:prstGeom prst="roundRect">
            <a:avLst>
              <a:gd name="adj" fmla="val 0"/>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sp>
        <p:nvSpPr>
          <p:cNvPr id="31" name="横巻き 30"/>
          <p:cNvSpPr/>
          <p:nvPr/>
        </p:nvSpPr>
        <p:spPr>
          <a:xfrm>
            <a:off x="4716588" y="1365675"/>
            <a:ext cx="3193303" cy="839189"/>
          </a:xfrm>
          <a:prstGeom prst="horizontalScroll">
            <a:avLst>
              <a:gd name="adj" fmla="val 8952"/>
            </a:avLst>
          </a:prstGeom>
          <a:blipFill rotWithShape="1">
            <a:blip r:embed="rId7"/>
            <a:tile tx="0" ty="0" sx="100000" sy="100000" flip="none" algn="tl"/>
          </a:blip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dirty="0" smtClean="0">
                <a:solidFill>
                  <a:srgbClr val="000000"/>
                </a:solidFill>
                <a:latin typeface="+mn-ea"/>
                <a:cs typeface="ＤＦＰ勘亭流" charset="2"/>
              </a:rPr>
              <a:t>①</a:t>
            </a:r>
            <a:r>
              <a:rPr lang="ja-JP" altLang="en-US" dirty="0" smtClean="0">
                <a:solidFill>
                  <a:srgbClr val="000000"/>
                </a:solidFill>
                <a:latin typeface="+mn-ea"/>
                <a:cs typeface="ＤＦＰ勘亭流" charset="2"/>
              </a:rPr>
              <a:t>公園利用</a:t>
            </a:r>
            <a:r>
              <a:rPr kumimoji="1" lang="en-US" altLang="ja-JP" dirty="0" smtClean="0">
                <a:solidFill>
                  <a:srgbClr val="000000"/>
                </a:solidFill>
                <a:latin typeface="+mn-ea"/>
                <a:cs typeface="ＤＦＰ勘亭流" charset="2"/>
              </a:rPr>
              <a:t>×</a:t>
            </a:r>
            <a:r>
              <a:rPr lang="ja-JP" altLang="en-US" dirty="0" smtClean="0">
                <a:solidFill>
                  <a:srgbClr val="000000"/>
                </a:solidFill>
                <a:latin typeface="+mn-ea"/>
                <a:cs typeface="ＤＦＰ勘亭流" charset="2"/>
              </a:rPr>
              <a:t>市民</a:t>
            </a:r>
            <a:endParaRPr lang="en-US" altLang="ja-JP" dirty="0" smtClean="0">
              <a:solidFill>
                <a:srgbClr val="000000"/>
              </a:solidFill>
              <a:latin typeface="+mn-ea"/>
              <a:cs typeface="ＤＦＰ勘亭流" charset="2"/>
            </a:endParaRPr>
          </a:p>
          <a:p>
            <a:pPr algn="ctr"/>
            <a:r>
              <a:rPr kumimoji="1" lang="en-US" altLang="ja-JP" dirty="0" smtClean="0">
                <a:solidFill>
                  <a:srgbClr val="000000"/>
                </a:solidFill>
                <a:latin typeface="+mn-ea"/>
                <a:cs typeface="ＤＦＰ勘亭流" charset="2"/>
              </a:rPr>
              <a:t>〜</a:t>
            </a:r>
            <a:r>
              <a:rPr lang="ja-JP" altLang="en-US" dirty="0" smtClean="0">
                <a:solidFill>
                  <a:srgbClr val="000000"/>
                </a:solidFill>
                <a:latin typeface="+mn-ea"/>
                <a:cs typeface="ＤＦＰ勘亭流" charset="2"/>
              </a:rPr>
              <a:t>つくるまちづくり</a:t>
            </a:r>
            <a:r>
              <a:rPr lang="en-US" altLang="ja-JP" dirty="0" smtClean="0">
                <a:solidFill>
                  <a:srgbClr val="000000"/>
                </a:solidFill>
                <a:latin typeface="+mn-ea"/>
                <a:cs typeface="ＤＦＰ勘亭流" charset="2"/>
              </a:rPr>
              <a:t>〜</a:t>
            </a:r>
            <a:endParaRPr kumimoji="1" lang="en-US" altLang="ja-JP" dirty="0" smtClean="0">
              <a:solidFill>
                <a:srgbClr val="000000"/>
              </a:solidFill>
              <a:latin typeface="+mn-ea"/>
              <a:cs typeface="ＤＦＰ勘亭流" charset="2"/>
            </a:endParaRPr>
          </a:p>
        </p:txBody>
      </p:sp>
      <p:sp>
        <p:nvSpPr>
          <p:cNvPr id="32" name="角丸四角形 31"/>
          <p:cNvSpPr/>
          <p:nvPr/>
        </p:nvSpPr>
        <p:spPr>
          <a:xfrm>
            <a:off x="4420854" y="4281426"/>
            <a:ext cx="3813469" cy="1850641"/>
          </a:xfrm>
          <a:prstGeom prst="roundRect">
            <a:avLst>
              <a:gd name="adj" fmla="val 0"/>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sp>
        <p:nvSpPr>
          <p:cNvPr id="33" name="横巻き 32"/>
          <p:cNvSpPr/>
          <p:nvPr/>
        </p:nvSpPr>
        <p:spPr>
          <a:xfrm>
            <a:off x="4716588" y="3861831"/>
            <a:ext cx="3193303" cy="839189"/>
          </a:xfrm>
          <a:prstGeom prst="horizontalScroll">
            <a:avLst>
              <a:gd name="adj" fmla="val 8952"/>
            </a:avLst>
          </a:prstGeom>
          <a:blipFill rotWithShape="1">
            <a:blip r:embed="rId7"/>
            <a:tile tx="0" ty="0" sx="100000" sy="100000" flip="none" algn="tl"/>
          </a:blip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ja-JP" dirty="0" smtClean="0">
                <a:solidFill>
                  <a:srgbClr val="000000"/>
                </a:solidFill>
                <a:latin typeface="+mn-ea"/>
                <a:cs typeface="ＤＦＰ勘亭流" charset="2"/>
              </a:rPr>
              <a:t>②</a:t>
            </a:r>
            <a:r>
              <a:rPr lang="ja-JP" altLang="en-US" dirty="0" smtClean="0">
                <a:solidFill>
                  <a:srgbClr val="000000"/>
                </a:solidFill>
                <a:latin typeface="+mn-ea"/>
                <a:cs typeface="ＤＦＰ勘亭流" charset="2"/>
              </a:rPr>
              <a:t>病院</a:t>
            </a:r>
            <a:r>
              <a:rPr kumimoji="1" lang="en-US" altLang="ja-JP" dirty="0" smtClean="0">
                <a:solidFill>
                  <a:srgbClr val="000000"/>
                </a:solidFill>
                <a:latin typeface="+mn-ea"/>
                <a:cs typeface="ＤＦＰ勘亭流" charset="2"/>
              </a:rPr>
              <a:t>×</a:t>
            </a:r>
            <a:r>
              <a:rPr lang="ja-JP" altLang="en-US" dirty="0" smtClean="0">
                <a:solidFill>
                  <a:srgbClr val="000000"/>
                </a:solidFill>
                <a:latin typeface="+mn-ea"/>
                <a:cs typeface="ＤＦＰ勘亭流" charset="2"/>
              </a:rPr>
              <a:t>市民</a:t>
            </a:r>
            <a:endParaRPr lang="en-US" altLang="ja-JP" dirty="0" smtClean="0">
              <a:solidFill>
                <a:srgbClr val="000000"/>
              </a:solidFill>
              <a:latin typeface="+mn-ea"/>
              <a:cs typeface="ＤＦＰ勘亭流" charset="2"/>
            </a:endParaRPr>
          </a:p>
          <a:p>
            <a:pPr algn="ctr"/>
            <a:r>
              <a:rPr kumimoji="1" lang="en-US" altLang="ja-JP" dirty="0" smtClean="0">
                <a:solidFill>
                  <a:srgbClr val="000000"/>
                </a:solidFill>
                <a:latin typeface="+mn-ea"/>
                <a:cs typeface="ＤＦＰ勘亭流" charset="2"/>
              </a:rPr>
              <a:t>〜</a:t>
            </a:r>
            <a:r>
              <a:rPr lang="ja-JP" altLang="en-US" dirty="0" smtClean="0">
                <a:solidFill>
                  <a:srgbClr val="000000"/>
                </a:solidFill>
                <a:latin typeface="+mn-ea"/>
                <a:cs typeface="ＤＦＰ勘亭流" charset="2"/>
              </a:rPr>
              <a:t>安心まちづくり</a:t>
            </a:r>
            <a:r>
              <a:rPr lang="en-US" altLang="ja-JP" dirty="0" smtClean="0">
                <a:solidFill>
                  <a:srgbClr val="000000"/>
                </a:solidFill>
                <a:latin typeface="+mn-ea"/>
                <a:cs typeface="ＤＦＰ勘亭流" charset="2"/>
              </a:rPr>
              <a:t>〜</a:t>
            </a:r>
            <a:endParaRPr kumimoji="1" lang="en-US" altLang="ja-JP" dirty="0" smtClean="0">
              <a:solidFill>
                <a:srgbClr val="000000"/>
              </a:solidFill>
              <a:latin typeface="+mn-ea"/>
              <a:cs typeface="ＤＦＰ勘亭流" charset="2"/>
            </a:endParaRPr>
          </a:p>
        </p:txBody>
      </p:sp>
    </p:spTree>
    <p:extLst>
      <p:ext uri="{BB962C8B-B14F-4D97-AF65-F5344CB8AC3E}">
        <p14:creationId xmlns:p14="http://schemas.microsoft.com/office/powerpoint/2010/main" val="2403632297"/>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descr="っっっっっっl.jpg"/>
          <p:cNvPicPr>
            <a:picLocks noChangeAspect="1"/>
          </p:cNvPicPr>
          <p:nvPr/>
        </p:nvPicPr>
        <p:blipFill>
          <a:blip r:embed="rId2">
            <a:alphaModFix/>
            <a:extLst>
              <a:ext uri="{28A0092B-C50C-407E-A947-70E740481C1C}">
                <a14:useLocalDpi xmlns:a14="http://schemas.microsoft.com/office/drawing/2010/main" val="0"/>
              </a:ext>
            </a:extLst>
          </a:blip>
          <a:stretch>
            <a:fillRect/>
          </a:stretch>
        </p:blipFill>
        <p:spPr>
          <a:xfrm>
            <a:off x="5602865" y="2453477"/>
            <a:ext cx="3407923" cy="2555942"/>
          </a:xfrm>
          <a:prstGeom prst="rect">
            <a:avLst/>
          </a:prstGeom>
        </p:spPr>
      </p:pic>
      <p:pic>
        <p:nvPicPr>
          <p:cNvPr id="3" name="図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0374" y="2720681"/>
            <a:ext cx="3301838" cy="2288738"/>
          </a:xfrm>
          <a:prstGeom prst="rect">
            <a:avLst/>
          </a:prstGeom>
        </p:spPr>
      </p:pic>
      <p:sp>
        <p:nvSpPr>
          <p:cNvPr id="5" name="正方形/長方形 4"/>
          <p:cNvSpPr/>
          <p:nvPr/>
        </p:nvSpPr>
        <p:spPr>
          <a:xfrm>
            <a:off x="897880" y="4566245"/>
            <a:ext cx="1645920" cy="586046"/>
          </a:xfrm>
          <a:prstGeom prst="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t>樫の木公園</a:t>
            </a:r>
            <a:endParaRPr kumimoji="1" lang="ja-JP" altLang="en-US" dirty="0"/>
          </a:p>
        </p:txBody>
      </p:sp>
      <p:sp>
        <p:nvSpPr>
          <p:cNvPr id="6" name="円形吹き出し 5"/>
          <p:cNvSpPr/>
          <p:nvPr/>
        </p:nvSpPr>
        <p:spPr>
          <a:xfrm>
            <a:off x="162776" y="1927713"/>
            <a:ext cx="2753040" cy="964277"/>
          </a:xfrm>
          <a:prstGeom prst="wedgeEllipseCallout">
            <a:avLst>
              <a:gd name="adj1" fmla="val 14415"/>
              <a:gd name="adj2" fmla="val 70904"/>
            </a:avLst>
          </a:prstGeom>
          <a:ln>
            <a:solidFill>
              <a:schemeClr val="accent5"/>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dirty="0" smtClean="0"/>
              <a:t>あまり利用</a:t>
            </a:r>
            <a:endParaRPr kumimoji="1" lang="en-US" altLang="ja-JP" dirty="0" smtClean="0"/>
          </a:p>
          <a:p>
            <a:pPr algn="ctr"/>
            <a:r>
              <a:rPr lang="ja-JP" altLang="en-US" dirty="0" smtClean="0"/>
              <a:t>されて</a:t>
            </a:r>
            <a:r>
              <a:rPr kumimoji="1" lang="ja-JP" altLang="en-US" dirty="0" smtClean="0"/>
              <a:t>いない様子</a:t>
            </a:r>
            <a:endParaRPr kumimoji="1" lang="ja-JP" altLang="en-US" dirty="0"/>
          </a:p>
        </p:txBody>
      </p:sp>
      <p:sp>
        <p:nvSpPr>
          <p:cNvPr id="7" name="右矢印 6"/>
          <p:cNvSpPr/>
          <p:nvPr/>
        </p:nvSpPr>
        <p:spPr>
          <a:xfrm>
            <a:off x="3735189" y="3632058"/>
            <a:ext cx="1836388" cy="1433946"/>
          </a:xfrm>
          <a:prstGeom prst="rightArrow">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1" name="図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99093" y="2348880"/>
            <a:ext cx="1862985" cy="1732194"/>
          </a:xfrm>
          <a:prstGeom prst="rect">
            <a:avLst/>
          </a:prstGeom>
        </p:spPr>
      </p:pic>
      <p:sp>
        <p:nvSpPr>
          <p:cNvPr id="19" name="四角形吹き出し 18"/>
          <p:cNvSpPr/>
          <p:nvPr/>
        </p:nvSpPr>
        <p:spPr>
          <a:xfrm>
            <a:off x="4704161" y="1535814"/>
            <a:ext cx="4044303" cy="1034379"/>
          </a:xfrm>
          <a:prstGeom prst="wedgeRectCallout">
            <a:avLst>
              <a:gd name="adj1" fmla="val -37692"/>
              <a:gd name="adj2" fmla="val 68209"/>
            </a:avLst>
          </a:prstGeom>
          <a:solidFill>
            <a:schemeClr val="bg1"/>
          </a:solidFill>
          <a:ln>
            <a:solidFill>
              <a:srgbClr val="4BACC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342900" indent="-342900">
              <a:buFont typeface="Arial"/>
              <a:buChar char="•"/>
            </a:pPr>
            <a:r>
              <a:rPr lang="ja-JP" altLang="en-US" dirty="0" smtClean="0">
                <a:solidFill>
                  <a:schemeClr val="tx1"/>
                </a:solidFill>
              </a:rPr>
              <a:t>どの</a:t>
            </a:r>
            <a:r>
              <a:rPr lang="ja-JP" altLang="en-US" dirty="0">
                <a:solidFill>
                  <a:schemeClr val="tx1"/>
                </a:solidFill>
              </a:rPr>
              <a:t>よう</a:t>
            </a:r>
            <a:r>
              <a:rPr lang="ja-JP" altLang="en-US" dirty="0" smtClean="0">
                <a:solidFill>
                  <a:schemeClr val="tx1"/>
                </a:solidFill>
              </a:rPr>
              <a:t>な場になってほしいか議論</a:t>
            </a:r>
            <a:endParaRPr lang="en-US" altLang="ja-JP" dirty="0" smtClean="0">
              <a:solidFill>
                <a:schemeClr val="tx1"/>
              </a:solidFill>
            </a:endParaRPr>
          </a:p>
          <a:p>
            <a:pPr marL="342900" indent="-342900">
              <a:buFont typeface="Arial"/>
              <a:buChar char="•"/>
            </a:pPr>
            <a:r>
              <a:rPr lang="ja-JP" altLang="en-US" dirty="0" smtClean="0">
                <a:solidFill>
                  <a:schemeClr val="tx1"/>
                </a:solidFill>
              </a:rPr>
              <a:t>自分</a:t>
            </a:r>
            <a:r>
              <a:rPr lang="ja-JP" altLang="en-US" dirty="0">
                <a:solidFill>
                  <a:schemeClr val="tx1"/>
                </a:solidFill>
              </a:rPr>
              <a:t>たちで模型</a:t>
            </a:r>
            <a:r>
              <a:rPr lang="ja-JP" altLang="en-US" dirty="0" smtClean="0">
                <a:solidFill>
                  <a:schemeClr val="tx1"/>
                </a:solidFill>
              </a:rPr>
              <a:t>製作</a:t>
            </a:r>
            <a:endParaRPr lang="en-US" altLang="ja-JP" dirty="0" smtClean="0">
              <a:solidFill>
                <a:schemeClr val="tx1"/>
              </a:solidFill>
            </a:endParaRPr>
          </a:p>
          <a:p>
            <a:pPr marL="342900" indent="-342900">
              <a:buFont typeface="Arial"/>
              <a:buChar char="•"/>
            </a:pPr>
            <a:r>
              <a:rPr lang="ja-JP" altLang="en-US" dirty="0" smtClean="0">
                <a:solidFill>
                  <a:schemeClr val="tx1"/>
                </a:solidFill>
              </a:rPr>
              <a:t>実際につくることも経験</a:t>
            </a:r>
            <a:endParaRPr lang="en-US" altLang="ja-JP" dirty="0">
              <a:solidFill>
                <a:schemeClr val="tx1"/>
              </a:solidFill>
            </a:endParaRPr>
          </a:p>
        </p:txBody>
      </p:sp>
      <p:sp>
        <p:nvSpPr>
          <p:cNvPr id="16" name="横巻き 15"/>
          <p:cNvSpPr/>
          <p:nvPr/>
        </p:nvSpPr>
        <p:spPr>
          <a:xfrm>
            <a:off x="3442348" y="191874"/>
            <a:ext cx="5599577" cy="1180873"/>
          </a:xfrm>
          <a:prstGeom prst="horizontalScroll">
            <a:avLst>
              <a:gd name="adj" fmla="val 8952"/>
            </a:avLst>
          </a:prstGeom>
          <a:blipFill rotWithShape="1">
            <a:blip r:embed="rId5"/>
            <a:tile tx="0" ty="0" sx="100000" sy="100000" flip="none" algn="tl"/>
          </a:blip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sz="3200" dirty="0" smtClean="0">
                <a:solidFill>
                  <a:srgbClr val="000000"/>
                </a:solidFill>
                <a:latin typeface="+mn-ea"/>
                <a:cs typeface="ＤＦＰ勘亭流" charset="2"/>
              </a:rPr>
              <a:t>①</a:t>
            </a:r>
            <a:r>
              <a:rPr lang="ja-JP" altLang="en-US" sz="3200" dirty="0" smtClean="0">
                <a:solidFill>
                  <a:srgbClr val="000000"/>
                </a:solidFill>
                <a:latin typeface="+mn-ea"/>
                <a:cs typeface="ＤＦＰ勘亭流" charset="2"/>
              </a:rPr>
              <a:t>僕らの公園計画</a:t>
            </a:r>
            <a:endParaRPr lang="en-US" altLang="ja-JP" sz="3200" dirty="0" smtClean="0">
              <a:solidFill>
                <a:srgbClr val="000000"/>
              </a:solidFill>
              <a:latin typeface="+mn-ea"/>
              <a:cs typeface="ＤＦＰ勘亭流" charset="2"/>
            </a:endParaRPr>
          </a:p>
          <a:p>
            <a:pPr algn="ctr"/>
            <a:r>
              <a:rPr kumimoji="1" lang="en-US" altLang="ja-JP" sz="3200" dirty="0" smtClean="0">
                <a:solidFill>
                  <a:srgbClr val="000000"/>
                </a:solidFill>
                <a:latin typeface="+mn-ea"/>
                <a:cs typeface="ＤＦＰ勘亭流" charset="2"/>
              </a:rPr>
              <a:t>〜</a:t>
            </a:r>
            <a:r>
              <a:rPr lang="ja-JP" altLang="en-US" sz="3200" dirty="0" smtClean="0">
                <a:solidFill>
                  <a:srgbClr val="000000"/>
                </a:solidFill>
                <a:latin typeface="+mn-ea"/>
                <a:cs typeface="ＤＦＰ勘亭流" charset="2"/>
              </a:rPr>
              <a:t>つくる</a:t>
            </a:r>
            <a:r>
              <a:rPr kumimoji="1" lang="ja-JP" altLang="en-US" sz="3200" dirty="0" smtClean="0">
                <a:solidFill>
                  <a:srgbClr val="000000"/>
                </a:solidFill>
                <a:latin typeface="+mn-ea"/>
                <a:cs typeface="ＤＦＰ勘亭流" charset="2"/>
              </a:rPr>
              <a:t>まちづくり</a:t>
            </a:r>
            <a:r>
              <a:rPr lang="en-US" altLang="ja-JP" sz="3200" dirty="0" smtClean="0">
                <a:solidFill>
                  <a:srgbClr val="000000"/>
                </a:solidFill>
                <a:latin typeface="+mn-ea"/>
                <a:cs typeface="ＤＦＰ勘亭流" charset="2"/>
              </a:rPr>
              <a:t>〜</a:t>
            </a:r>
            <a:endParaRPr kumimoji="1" lang="en-US" altLang="ja-JP" sz="3200" dirty="0" smtClean="0">
              <a:solidFill>
                <a:srgbClr val="000000"/>
              </a:solidFill>
              <a:latin typeface="+mn-ea"/>
              <a:cs typeface="ＤＦＰ勘亭流" charset="2"/>
            </a:endParaRPr>
          </a:p>
        </p:txBody>
      </p:sp>
      <p:sp>
        <p:nvSpPr>
          <p:cNvPr id="20" name="正方形/長方形 19"/>
          <p:cNvSpPr/>
          <p:nvPr/>
        </p:nvSpPr>
        <p:spPr>
          <a:xfrm>
            <a:off x="6483866" y="4604769"/>
            <a:ext cx="1645920" cy="586046"/>
          </a:xfrm>
          <a:prstGeom prst="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t>僕らの</a:t>
            </a:r>
            <a:r>
              <a:rPr kumimoji="1" lang="ja-JP" altLang="en-US" dirty="0" smtClean="0"/>
              <a:t>公園</a:t>
            </a:r>
            <a:endParaRPr kumimoji="1" lang="ja-JP" altLang="en-US" dirty="0"/>
          </a:p>
        </p:txBody>
      </p:sp>
      <p:sp>
        <p:nvSpPr>
          <p:cNvPr id="24" name="角丸四角形吹き出し 23"/>
          <p:cNvSpPr/>
          <p:nvPr/>
        </p:nvSpPr>
        <p:spPr>
          <a:xfrm>
            <a:off x="827584" y="182300"/>
            <a:ext cx="2303961" cy="955205"/>
          </a:xfrm>
          <a:prstGeom prst="wedgeRoundRectCallout">
            <a:avLst>
              <a:gd name="adj1" fmla="val -53059"/>
              <a:gd name="adj2" fmla="val -27211"/>
              <a:gd name="adj3" fmla="val 16667"/>
            </a:avLst>
          </a:prstGeom>
          <a:solidFill>
            <a:srgbClr val="558ED5"/>
          </a:solidFill>
          <a:ln>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en-US" altLang="ja-JP" sz="3200" dirty="0" smtClean="0">
                <a:solidFill>
                  <a:schemeClr val="bg1"/>
                </a:solidFill>
              </a:rPr>
              <a:t>①</a:t>
            </a:r>
            <a:r>
              <a:rPr kumimoji="1" lang="ja-JP" altLang="en-US" sz="3200" dirty="0" smtClean="0">
                <a:solidFill>
                  <a:schemeClr val="bg1"/>
                </a:solidFill>
              </a:rPr>
              <a:t>つくる</a:t>
            </a:r>
            <a:endParaRPr kumimoji="1" lang="en-US" altLang="ja-JP" sz="3200" dirty="0" smtClean="0">
              <a:solidFill>
                <a:schemeClr val="bg1"/>
              </a:solidFill>
            </a:endParaRPr>
          </a:p>
          <a:p>
            <a:pPr algn="ctr"/>
            <a:r>
              <a:rPr kumimoji="1" lang="ja-JP" altLang="en-US" sz="3200" dirty="0" smtClean="0">
                <a:solidFill>
                  <a:schemeClr val="bg1"/>
                </a:solidFill>
              </a:rPr>
              <a:t>まちづくり</a:t>
            </a:r>
            <a:endParaRPr kumimoji="1" lang="ja-JP" altLang="en-US" sz="3200" dirty="0">
              <a:solidFill>
                <a:schemeClr val="bg1"/>
              </a:solidFill>
            </a:endParaRPr>
          </a:p>
        </p:txBody>
      </p:sp>
      <p:pic>
        <p:nvPicPr>
          <p:cNvPr id="25" name="図 24" descr="810sign_z229xfngkp.jpg"/>
          <p:cNvPicPr>
            <a:picLocks noChangeAspect="1"/>
          </p:cNvPicPr>
          <p:nvPr/>
        </p:nvPicPr>
        <p:blipFill>
          <a:blip r:embed="rId6">
            <a:duotone>
              <a:schemeClr val="accent1">
                <a:shade val="45000"/>
                <a:satMod val="135000"/>
              </a:schemeClr>
              <a:prstClr val="white"/>
            </a:duotone>
            <a:extLst>
              <a:ext uri="{BEBA8EAE-BF5A-486C-A8C5-ECC9F3942E4B}">
                <a14:imgProps xmlns:a14="http://schemas.microsoft.com/office/drawing/2010/main">
                  <a14:imgLayer r:embed="rId7">
                    <a14:imgEffect>
                      <a14:backgroundRemoval t="0" b="100000" l="0" r="100000">
                        <a14:foregroundMark x1="57034" y1="7763" x2="57034" y2="7763"/>
                        <a14:foregroundMark x1="65779" y1="7024" x2="65779" y2="7024"/>
                      </a14:backgroundRemoval>
                    </a14:imgEffect>
                  </a14:imgLayer>
                </a14:imgProps>
              </a:ext>
              <a:ext uri="{28A0092B-C50C-407E-A947-70E740481C1C}">
                <a14:useLocalDpi xmlns:a14="http://schemas.microsoft.com/office/drawing/2010/main" val="0"/>
              </a:ext>
            </a:extLst>
          </a:blip>
          <a:stretch>
            <a:fillRect/>
          </a:stretch>
        </p:blipFill>
        <p:spPr>
          <a:xfrm>
            <a:off x="0" y="251995"/>
            <a:ext cx="793420" cy="778278"/>
          </a:xfrm>
          <a:prstGeom prst="rect">
            <a:avLst/>
          </a:prstGeom>
        </p:spPr>
      </p:pic>
      <p:grpSp>
        <p:nvGrpSpPr>
          <p:cNvPr id="14" name="図形グループ 13"/>
          <p:cNvGrpSpPr/>
          <p:nvPr/>
        </p:nvGrpSpPr>
        <p:grpSpPr>
          <a:xfrm>
            <a:off x="41677" y="5129692"/>
            <a:ext cx="8811814" cy="1435311"/>
            <a:chOff x="152674" y="5350301"/>
            <a:chExt cx="8811814" cy="1435311"/>
          </a:xfrm>
        </p:grpSpPr>
        <p:pic>
          <p:nvPicPr>
            <p:cNvPr id="15" name="図 14"/>
            <p:cNvPicPr>
              <a:picLocks noChangeAspect="1"/>
            </p:cNvPicPr>
            <p:nvPr/>
          </p:nvPicPr>
          <p:blipFill>
            <a:blip r:embed="rId8">
              <a:duotone>
                <a:schemeClr val="accent1">
                  <a:shade val="45000"/>
                  <a:satMod val="135000"/>
                </a:schemeClr>
                <a:prstClr val="white"/>
              </a:duotone>
              <a:extLst>
                <a:ext uri="{BEBA8EAE-BF5A-486C-A8C5-ECC9F3942E4B}">
                  <a14:imgProps xmlns:a14="http://schemas.microsoft.com/office/drawing/2010/main">
                    <a14:imgLayer r:embed="rId9">
                      <a14:imgEffect>
                        <a14:backgroundRemoval t="1881" b="98433" l="10000" r="90000"/>
                      </a14:imgEffect>
                    </a14:imgLayer>
                  </a14:imgProps>
                </a:ext>
              </a:extLst>
            </a:blip>
            <a:stretch>
              <a:fillRect/>
            </a:stretch>
          </p:blipFill>
          <p:spPr>
            <a:xfrm>
              <a:off x="152674" y="5350301"/>
              <a:ext cx="674910" cy="1435311"/>
            </a:xfrm>
            <a:prstGeom prst="rect">
              <a:avLst/>
            </a:prstGeom>
          </p:spPr>
        </p:pic>
        <p:sp>
          <p:nvSpPr>
            <p:cNvPr id="17" name="四角形吹き出し 16"/>
            <p:cNvSpPr/>
            <p:nvPr/>
          </p:nvSpPr>
          <p:spPr>
            <a:xfrm>
              <a:off x="1043607" y="5612937"/>
              <a:ext cx="7920881" cy="1137600"/>
            </a:xfrm>
            <a:prstGeom prst="wedgeRectCallout">
              <a:avLst>
                <a:gd name="adj1" fmla="val -54067"/>
                <a:gd name="adj2" fmla="val -49421"/>
              </a:avLst>
            </a:prstGeom>
            <a:solidFill>
              <a:srgbClr val="C6D9F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2800" dirty="0" smtClean="0">
                  <a:solidFill>
                    <a:schemeClr val="tx1"/>
                  </a:solidFill>
                </a:rPr>
                <a:t>自分たちでつくりあげることで</a:t>
              </a:r>
              <a:r>
                <a:rPr lang="ja-JP" altLang="en-US" sz="2800" dirty="0" smtClean="0">
                  <a:solidFill>
                    <a:srgbClr val="FF0000"/>
                  </a:solidFill>
                </a:rPr>
                <a:t>愛着</a:t>
              </a:r>
              <a:r>
                <a:rPr lang="ja-JP" altLang="en-US" sz="2800" dirty="0" smtClean="0">
                  <a:solidFill>
                    <a:schemeClr val="tx1"/>
                  </a:solidFill>
                </a:rPr>
                <a:t>がわき、</a:t>
              </a:r>
              <a:endParaRPr lang="en-US" altLang="ja-JP" sz="2800" dirty="0" smtClean="0">
                <a:solidFill>
                  <a:schemeClr val="tx1"/>
                </a:solidFill>
              </a:endParaRPr>
            </a:p>
            <a:p>
              <a:pPr algn="ctr"/>
              <a:r>
                <a:rPr lang="ja-JP" altLang="en-US" sz="2800" dirty="0" smtClean="0">
                  <a:solidFill>
                    <a:schemeClr val="tx1"/>
                  </a:solidFill>
                </a:rPr>
                <a:t>将来的に住み続けてもらえるのでは・・？</a:t>
              </a:r>
              <a:endParaRPr lang="en-US" altLang="ja-JP" sz="2800" dirty="0" smtClean="0">
                <a:solidFill>
                  <a:schemeClr val="tx1"/>
                </a:solidFill>
              </a:endParaRPr>
            </a:p>
          </p:txBody>
        </p:sp>
      </p:grpSp>
      <p:sp>
        <p:nvSpPr>
          <p:cNvPr id="8" name="正方形/長方形 7"/>
          <p:cNvSpPr/>
          <p:nvPr/>
        </p:nvSpPr>
        <p:spPr>
          <a:xfrm rot="20424912">
            <a:off x="3681850" y="1379266"/>
            <a:ext cx="1535533" cy="539212"/>
          </a:xfrm>
          <a:prstGeom prst="rect">
            <a:avLst/>
          </a:prstGeom>
          <a:solidFill>
            <a:srgbClr val="D7E4BD"/>
          </a:solidFill>
          <a:ln>
            <a:solidFill>
              <a:srgbClr val="D7E4B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ja-JP" altLang="en-US" sz="1600" dirty="0" smtClean="0">
                <a:solidFill>
                  <a:schemeClr val="tx1"/>
                </a:solidFill>
              </a:rPr>
              <a:t>ワークショップ</a:t>
            </a:r>
            <a:endParaRPr kumimoji="1" lang="en-US" altLang="ja-JP" sz="1600" dirty="0" smtClean="0">
              <a:solidFill>
                <a:schemeClr val="tx1"/>
              </a:solidFill>
            </a:endParaRPr>
          </a:p>
          <a:p>
            <a:pPr algn="ctr"/>
            <a:r>
              <a:rPr kumimoji="1" lang="ja-JP" altLang="en-US" sz="1600" dirty="0" smtClean="0">
                <a:solidFill>
                  <a:schemeClr val="tx1"/>
                </a:solidFill>
              </a:rPr>
              <a:t>内容</a:t>
            </a:r>
            <a:endParaRPr kumimoji="1" lang="ja-JP" altLang="en-US" sz="1600" dirty="0">
              <a:solidFill>
                <a:schemeClr val="tx1"/>
              </a:solidFill>
            </a:endParaRPr>
          </a:p>
        </p:txBody>
      </p:sp>
    </p:spTree>
    <p:extLst>
      <p:ext uri="{BB962C8B-B14F-4D97-AF65-F5344CB8AC3E}">
        <p14:creationId xmlns:p14="http://schemas.microsoft.com/office/powerpoint/2010/main" val="12709917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角丸四角形吹き出し 1"/>
          <p:cNvSpPr/>
          <p:nvPr/>
        </p:nvSpPr>
        <p:spPr>
          <a:xfrm>
            <a:off x="4285489" y="2450517"/>
            <a:ext cx="4258301" cy="2447921"/>
          </a:xfrm>
          <a:prstGeom prst="wedgeRoundRectCallout">
            <a:avLst>
              <a:gd name="adj1" fmla="val -29354"/>
              <a:gd name="adj2" fmla="val 65125"/>
              <a:gd name="adj3" fmla="val 16667"/>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pic>
        <p:nvPicPr>
          <p:cNvPr id="5" name="図 4"/>
          <p:cNvPicPr>
            <a:picLocks noChangeAspect="1"/>
          </p:cNvPicPr>
          <p:nvPr/>
        </p:nvPicPr>
        <p:blipFill>
          <a:blip r:embed="rId2">
            <a:clrChange>
              <a:clrFrom>
                <a:srgbClr val="FFFFFF"/>
              </a:clrFrom>
              <a:clrTo>
                <a:srgbClr val="FFFFFF">
                  <a:alpha val="0"/>
                </a:srgbClr>
              </a:clrTo>
            </a:clrChange>
          </a:blip>
          <a:stretch>
            <a:fillRect/>
          </a:stretch>
        </p:blipFill>
        <p:spPr>
          <a:xfrm>
            <a:off x="7741384" y="2450517"/>
            <a:ext cx="1580452" cy="1022026"/>
          </a:xfrm>
          <a:prstGeom prst="rect">
            <a:avLst/>
          </a:prstGeom>
        </p:spPr>
      </p:pic>
      <p:sp>
        <p:nvSpPr>
          <p:cNvPr id="4" name="テキスト ボックス 3"/>
          <p:cNvSpPr txBox="1"/>
          <p:nvPr/>
        </p:nvSpPr>
        <p:spPr>
          <a:xfrm>
            <a:off x="148847" y="1988852"/>
            <a:ext cx="7264529" cy="461665"/>
          </a:xfrm>
          <a:prstGeom prst="rect">
            <a:avLst/>
          </a:prstGeom>
          <a:noFill/>
        </p:spPr>
        <p:txBody>
          <a:bodyPr wrap="none" rtlCol="0">
            <a:spAutoFit/>
          </a:bodyPr>
          <a:lstStyle/>
          <a:p>
            <a:r>
              <a:rPr kumimoji="1" lang="ja-JP" altLang="en-US" sz="2000" dirty="0" smtClean="0"/>
              <a:t>せっかく創った公園は</a:t>
            </a:r>
            <a:r>
              <a:rPr kumimoji="1" lang="ja-JP" altLang="en-US" sz="2400" dirty="0" smtClean="0">
                <a:solidFill>
                  <a:srgbClr val="FF0000"/>
                </a:solidFill>
              </a:rPr>
              <a:t>自分たちの手で守っていく</a:t>
            </a:r>
            <a:r>
              <a:rPr kumimoji="1" lang="ja-JP" altLang="en-US" sz="2000" dirty="0" smtClean="0"/>
              <a:t>ことも必要！</a:t>
            </a:r>
            <a:endParaRPr kumimoji="1" lang="en-US" altLang="ja-JP" sz="2000" dirty="0" smtClean="0"/>
          </a:p>
        </p:txBody>
      </p:sp>
      <p:sp>
        <p:nvSpPr>
          <p:cNvPr id="9" name="テキスト ボックス 8"/>
          <p:cNvSpPr txBox="1"/>
          <p:nvPr/>
        </p:nvSpPr>
        <p:spPr>
          <a:xfrm>
            <a:off x="6897360" y="3715528"/>
            <a:ext cx="2377574" cy="307777"/>
          </a:xfrm>
          <a:prstGeom prst="rect">
            <a:avLst/>
          </a:prstGeom>
          <a:noFill/>
        </p:spPr>
        <p:txBody>
          <a:bodyPr wrap="none" rtlCol="0">
            <a:spAutoFit/>
          </a:bodyPr>
          <a:lstStyle/>
          <a:p>
            <a:r>
              <a:rPr lang="ja-JP" altLang="en-US" sz="1400" dirty="0" smtClean="0"/>
              <a:t>樫の木</a:t>
            </a:r>
            <a:r>
              <a:rPr kumimoji="1" lang="ja-JP" altLang="en-US" sz="1400" dirty="0" smtClean="0"/>
              <a:t>公園面積　約</a:t>
            </a:r>
            <a:r>
              <a:rPr kumimoji="1" lang="en-US" altLang="ja-JP" sz="1400" dirty="0" smtClean="0"/>
              <a:t>20780㎡</a:t>
            </a:r>
            <a:endParaRPr kumimoji="1" lang="ja-JP" altLang="en-US" sz="1400" dirty="0"/>
          </a:p>
        </p:txBody>
      </p:sp>
      <p:sp>
        <p:nvSpPr>
          <p:cNvPr id="10" name="テキスト ボックス 9"/>
          <p:cNvSpPr txBox="1"/>
          <p:nvPr/>
        </p:nvSpPr>
        <p:spPr>
          <a:xfrm>
            <a:off x="5221747" y="3316922"/>
            <a:ext cx="2728932" cy="400110"/>
          </a:xfrm>
          <a:prstGeom prst="rect">
            <a:avLst/>
          </a:prstGeom>
          <a:noFill/>
        </p:spPr>
        <p:txBody>
          <a:bodyPr wrap="none" rtlCol="0">
            <a:spAutoFit/>
          </a:bodyPr>
          <a:lstStyle/>
          <a:p>
            <a:r>
              <a:rPr kumimoji="1" lang="ja-JP" altLang="en-US" sz="2000" dirty="0" smtClean="0"/>
              <a:t>草刈作業費　</a:t>
            </a:r>
            <a:r>
              <a:rPr lang="ja-JP" altLang="ja-JP" sz="2000" dirty="0"/>
              <a:t>¥</a:t>
            </a:r>
            <a:r>
              <a:rPr kumimoji="1" lang="en-US" altLang="ja-JP" sz="2000" dirty="0" smtClean="0"/>
              <a:t>103.3/㎡</a:t>
            </a:r>
            <a:endParaRPr kumimoji="1" lang="ja-JP" altLang="en-US" sz="2000" dirty="0"/>
          </a:p>
        </p:txBody>
      </p:sp>
      <p:sp>
        <p:nvSpPr>
          <p:cNvPr id="11" name="下矢印 10"/>
          <p:cNvSpPr/>
          <p:nvPr/>
        </p:nvSpPr>
        <p:spPr>
          <a:xfrm>
            <a:off x="5925629" y="3715528"/>
            <a:ext cx="1255040" cy="576064"/>
          </a:xfrm>
          <a:prstGeom prst="downArrow">
            <a:avLst/>
          </a:prstGeom>
          <a:solidFill>
            <a:schemeClr val="accent1"/>
          </a:solidFill>
          <a:ln>
            <a:solidFill>
              <a:srgbClr val="4F81B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sp>
        <p:nvSpPr>
          <p:cNvPr id="12" name="テキスト ボックス 11"/>
          <p:cNvSpPr txBox="1"/>
          <p:nvPr/>
        </p:nvSpPr>
        <p:spPr>
          <a:xfrm>
            <a:off x="5064975" y="4168717"/>
            <a:ext cx="3458299" cy="461665"/>
          </a:xfrm>
          <a:prstGeom prst="rect">
            <a:avLst/>
          </a:prstGeom>
          <a:noFill/>
        </p:spPr>
        <p:txBody>
          <a:bodyPr wrap="none" rtlCol="0">
            <a:spAutoFit/>
          </a:bodyPr>
          <a:lstStyle/>
          <a:p>
            <a:r>
              <a:rPr kumimoji="1" lang="ja-JP" altLang="en-US" dirty="0" smtClean="0"/>
              <a:t>年間、</a:t>
            </a:r>
            <a:r>
              <a:rPr kumimoji="1" lang="ja-JP" altLang="en-US" sz="2400" dirty="0" smtClean="0">
                <a:solidFill>
                  <a:srgbClr val="FF0000"/>
                </a:solidFill>
              </a:rPr>
              <a:t>約</a:t>
            </a:r>
            <a:r>
              <a:rPr kumimoji="1" lang="en-US" altLang="ja-JP" sz="2400" dirty="0" smtClean="0">
                <a:solidFill>
                  <a:srgbClr val="FF0000"/>
                </a:solidFill>
              </a:rPr>
              <a:t>215</a:t>
            </a:r>
            <a:r>
              <a:rPr kumimoji="1" lang="ja-JP" altLang="en-US" sz="2400" dirty="0" smtClean="0">
                <a:solidFill>
                  <a:srgbClr val="FF0000"/>
                </a:solidFill>
              </a:rPr>
              <a:t>万円</a:t>
            </a:r>
            <a:r>
              <a:rPr kumimoji="1" lang="ja-JP" altLang="en-US" dirty="0" smtClean="0"/>
              <a:t>の節約に！</a:t>
            </a:r>
            <a:endParaRPr kumimoji="1" lang="ja-JP" altLang="en-US" dirty="0"/>
          </a:p>
        </p:txBody>
      </p:sp>
      <p:sp>
        <p:nvSpPr>
          <p:cNvPr id="13" name="テキスト ボックス 12"/>
          <p:cNvSpPr txBox="1"/>
          <p:nvPr/>
        </p:nvSpPr>
        <p:spPr>
          <a:xfrm>
            <a:off x="4911484" y="2522124"/>
            <a:ext cx="2597586" cy="646331"/>
          </a:xfrm>
          <a:prstGeom prst="rect">
            <a:avLst/>
          </a:prstGeom>
          <a:noFill/>
        </p:spPr>
        <p:txBody>
          <a:bodyPr wrap="none" rtlCol="0">
            <a:spAutoFit/>
          </a:bodyPr>
          <a:lstStyle/>
          <a:p>
            <a:r>
              <a:rPr kumimoji="1" lang="ja-JP" altLang="en-US" dirty="0" smtClean="0"/>
              <a:t>仮にみんなで草刈り作業</a:t>
            </a:r>
            <a:endParaRPr kumimoji="1" lang="en-US" altLang="ja-JP" dirty="0" smtClean="0"/>
          </a:p>
          <a:p>
            <a:r>
              <a:rPr kumimoji="1" lang="ja-JP" altLang="en-US" dirty="0" smtClean="0"/>
              <a:t>をした場合・・</a:t>
            </a:r>
            <a:endParaRPr kumimoji="1" lang="ja-JP" altLang="en-US" dirty="0"/>
          </a:p>
        </p:txBody>
      </p:sp>
      <p:sp>
        <p:nvSpPr>
          <p:cNvPr id="6" name="正方形/長方形 5"/>
          <p:cNvSpPr/>
          <p:nvPr/>
        </p:nvSpPr>
        <p:spPr>
          <a:xfrm>
            <a:off x="376657" y="1262147"/>
            <a:ext cx="6996127" cy="726705"/>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ja-JP" altLang="en-US" sz="2400" dirty="0" smtClean="0">
                <a:solidFill>
                  <a:schemeClr val="tx1"/>
                </a:solidFill>
              </a:rPr>
              <a:t>創った公園を美化ボランティアによって継続していく</a:t>
            </a:r>
            <a:endParaRPr kumimoji="1" lang="ja-JP" altLang="en-US" sz="2400" dirty="0">
              <a:solidFill>
                <a:schemeClr val="tx1"/>
              </a:solidFill>
            </a:endParaRPr>
          </a:p>
        </p:txBody>
      </p:sp>
      <p:sp>
        <p:nvSpPr>
          <p:cNvPr id="14" name="正方形/長方形 13"/>
          <p:cNvSpPr/>
          <p:nvPr/>
        </p:nvSpPr>
        <p:spPr>
          <a:xfrm rot="20575243">
            <a:off x="7163034" y="4656470"/>
            <a:ext cx="1858896" cy="571749"/>
          </a:xfrm>
          <a:prstGeom prst="rect">
            <a:avLst/>
          </a:prstGeom>
          <a:solidFill>
            <a:schemeClr val="bg1"/>
          </a:solidFill>
          <a:ln>
            <a:solidFill>
              <a:srgbClr val="4BAC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smtClean="0">
                <a:solidFill>
                  <a:srgbClr val="000000"/>
                </a:solidFill>
              </a:rPr>
              <a:t>公共事業費</a:t>
            </a:r>
            <a:r>
              <a:rPr kumimoji="1" lang="ja-JP" altLang="en-US" dirty="0" smtClean="0">
                <a:solidFill>
                  <a:srgbClr val="FF0000"/>
                </a:solidFill>
              </a:rPr>
              <a:t>削減</a:t>
            </a:r>
            <a:r>
              <a:rPr kumimoji="1" lang="ja-JP" altLang="en-US" sz="1400" dirty="0" smtClean="0">
                <a:solidFill>
                  <a:srgbClr val="000000"/>
                </a:solidFill>
              </a:rPr>
              <a:t>にも</a:t>
            </a:r>
            <a:endParaRPr kumimoji="1" lang="en-US" altLang="ja-JP" sz="1400" dirty="0" smtClean="0">
              <a:solidFill>
                <a:srgbClr val="000000"/>
              </a:solidFill>
            </a:endParaRPr>
          </a:p>
          <a:p>
            <a:pPr algn="ctr"/>
            <a:r>
              <a:rPr kumimoji="1" lang="ja-JP" altLang="en-US" sz="1400" dirty="0" smtClean="0">
                <a:solidFill>
                  <a:srgbClr val="000000"/>
                </a:solidFill>
              </a:rPr>
              <a:t>つながる！</a:t>
            </a:r>
            <a:endParaRPr kumimoji="1" lang="ja-JP" altLang="en-US" sz="1400" dirty="0">
              <a:solidFill>
                <a:srgbClr val="000000"/>
              </a:solidFill>
            </a:endParaRPr>
          </a:p>
        </p:txBody>
      </p:sp>
      <p:sp>
        <p:nvSpPr>
          <p:cNvPr id="31" name="テキスト ボックス 30"/>
          <p:cNvSpPr txBox="1"/>
          <p:nvPr/>
        </p:nvSpPr>
        <p:spPr>
          <a:xfrm>
            <a:off x="5847021" y="414150"/>
            <a:ext cx="1132147" cy="307777"/>
          </a:xfrm>
          <a:prstGeom prst="rect">
            <a:avLst/>
          </a:prstGeom>
          <a:noFill/>
        </p:spPr>
        <p:txBody>
          <a:bodyPr wrap="square" rtlCol="0">
            <a:spAutoFit/>
          </a:bodyPr>
          <a:lstStyle/>
          <a:p>
            <a:pPr algn="ctr"/>
            <a:endParaRPr kumimoji="1" lang="en-US" altLang="ja-JP" sz="1400" b="1" kern="1200" dirty="0" smtClean="0"/>
          </a:p>
        </p:txBody>
      </p:sp>
      <p:sp>
        <p:nvSpPr>
          <p:cNvPr id="40" name="角丸四角形吹き出し 39"/>
          <p:cNvSpPr/>
          <p:nvPr/>
        </p:nvSpPr>
        <p:spPr>
          <a:xfrm>
            <a:off x="827584" y="182300"/>
            <a:ext cx="2303961" cy="955205"/>
          </a:xfrm>
          <a:prstGeom prst="wedgeRoundRectCallout">
            <a:avLst>
              <a:gd name="adj1" fmla="val -53059"/>
              <a:gd name="adj2" fmla="val -27211"/>
              <a:gd name="adj3" fmla="val 16667"/>
            </a:avLst>
          </a:prstGeom>
          <a:solidFill>
            <a:srgbClr val="558ED5"/>
          </a:solidFill>
          <a:ln>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en-US" altLang="ja-JP" sz="3200" dirty="0" smtClean="0">
                <a:solidFill>
                  <a:schemeClr val="bg1"/>
                </a:solidFill>
              </a:rPr>
              <a:t>①</a:t>
            </a:r>
            <a:r>
              <a:rPr kumimoji="1" lang="ja-JP" altLang="en-US" sz="3200" dirty="0" smtClean="0">
                <a:solidFill>
                  <a:schemeClr val="bg1"/>
                </a:solidFill>
              </a:rPr>
              <a:t>つくる</a:t>
            </a:r>
            <a:endParaRPr kumimoji="1" lang="en-US" altLang="ja-JP" sz="3200" dirty="0" smtClean="0">
              <a:solidFill>
                <a:schemeClr val="bg1"/>
              </a:solidFill>
            </a:endParaRPr>
          </a:p>
          <a:p>
            <a:pPr algn="ctr"/>
            <a:r>
              <a:rPr kumimoji="1" lang="ja-JP" altLang="en-US" sz="3200" dirty="0" smtClean="0">
                <a:solidFill>
                  <a:schemeClr val="bg1"/>
                </a:solidFill>
              </a:rPr>
              <a:t>まちづくり</a:t>
            </a:r>
            <a:endParaRPr kumimoji="1" lang="ja-JP" altLang="en-US" sz="3200" dirty="0">
              <a:solidFill>
                <a:schemeClr val="bg1"/>
              </a:solidFill>
            </a:endParaRPr>
          </a:p>
        </p:txBody>
      </p:sp>
      <p:pic>
        <p:nvPicPr>
          <p:cNvPr id="43" name="図 42" descr="810sign_z229xfngkp.jpg"/>
          <p:cNvPicPr>
            <a:picLocks noChangeAspect="1"/>
          </p:cNvPicPr>
          <p:nvPr/>
        </p:nvPicPr>
        <p:blipFill>
          <a:blip r:embed="rId3">
            <a:duotone>
              <a:schemeClr val="accent1">
                <a:shade val="45000"/>
                <a:satMod val="135000"/>
              </a:schemeClr>
              <a:prstClr val="white"/>
            </a:duotone>
            <a:extLst>
              <a:ext uri="{BEBA8EAE-BF5A-486C-A8C5-ECC9F3942E4B}">
                <a14:imgProps xmlns:a14="http://schemas.microsoft.com/office/drawing/2010/main">
                  <a14:imgLayer r:embed="rId4">
                    <a14:imgEffect>
                      <a14:backgroundRemoval t="0" b="100000" l="0" r="100000">
                        <a14:foregroundMark x1="57034" y1="7763" x2="57034" y2="7763"/>
                        <a14:foregroundMark x1="65779" y1="7024" x2="65779" y2="7024"/>
                      </a14:backgroundRemoval>
                    </a14:imgEffect>
                  </a14:imgLayer>
                </a14:imgProps>
              </a:ext>
              <a:ext uri="{28A0092B-C50C-407E-A947-70E740481C1C}">
                <a14:useLocalDpi xmlns:a14="http://schemas.microsoft.com/office/drawing/2010/main" val="0"/>
              </a:ext>
            </a:extLst>
          </a:blip>
          <a:stretch>
            <a:fillRect/>
          </a:stretch>
        </p:blipFill>
        <p:spPr>
          <a:xfrm>
            <a:off x="0" y="251995"/>
            <a:ext cx="793420" cy="778278"/>
          </a:xfrm>
          <a:prstGeom prst="rect">
            <a:avLst/>
          </a:prstGeom>
        </p:spPr>
      </p:pic>
      <p:grpSp>
        <p:nvGrpSpPr>
          <p:cNvPr id="32" name="図形グループ 31"/>
          <p:cNvGrpSpPr/>
          <p:nvPr/>
        </p:nvGrpSpPr>
        <p:grpSpPr>
          <a:xfrm>
            <a:off x="3135619" y="97531"/>
            <a:ext cx="6008381" cy="955205"/>
            <a:chOff x="671896" y="1988840"/>
            <a:chExt cx="6333378" cy="1074940"/>
          </a:xfrm>
        </p:grpSpPr>
        <p:pic>
          <p:nvPicPr>
            <p:cNvPr id="33" name="図 32"/>
            <p:cNvPicPr>
              <a:picLocks noChangeAspect="1"/>
            </p:cNvPicPr>
            <p:nvPr/>
          </p:nvPicPr>
          <p:blipFill>
            <a:blip r:embed="rId5"/>
            <a:stretch>
              <a:fillRect/>
            </a:stretch>
          </p:blipFill>
          <p:spPr>
            <a:xfrm>
              <a:off x="2809466" y="1988840"/>
              <a:ext cx="1048952" cy="1074940"/>
            </a:xfrm>
            <a:prstGeom prst="rect">
              <a:avLst/>
            </a:prstGeom>
            <a:effectLst/>
          </p:spPr>
        </p:pic>
        <p:pic>
          <p:nvPicPr>
            <p:cNvPr id="34" name="図 33"/>
            <p:cNvPicPr>
              <a:picLocks noChangeAspect="1"/>
            </p:cNvPicPr>
            <p:nvPr/>
          </p:nvPicPr>
          <p:blipFill>
            <a:blip r:embed="rId5">
              <a:lum bright="70000" contrast="-70000"/>
            </a:blip>
            <a:stretch>
              <a:fillRect/>
            </a:stretch>
          </p:blipFill>
          <p:spPr>
            <a:xfrm>
              <a:off x="3858418" y="1988840"/>
              <a:ext cx="1048952" cy="1074940"/>
            </a:xfrm>
            <a:prstGeom prst="rect">
              <a:avLst/>
            </a:prstGeom>
            <a:effectLst/>
          </p:spPr>
        </p:pic>
        <p:pic>
          <p:nvPicPr>
            <p:cNvPr id="35" name="図 34"/>
            <p:cNvPicPr>
              <a:picLocks noChangeAspect="1"/>
            </p:cNvPicPr>
            <p:nvPr/>
          </p:nvPicPr>
          <p:blipFill>
            <a:blip r:embed="rId5">
              <a:lum bright="70000" contrast="-70000"/>
            </a:blip>
            <a:stretch>
              <a:fillRect/>
            </a:stretch>
          </p:blipFill>
          <p:spPr>
            <a:xfrm>
              <a:off x="4907370" y="1988840"/>
              <a:ext cx="1048952" cy="1074940"/>
            </a:xfrm>
            <a:prstGeom prst="rect">
              <a:avLst/>
            </a:prstGeom>
            <a:effectLst/>
          </p:spPr>
        </p:pic>
        <p:pic>
          <p:nvPicPr>
            <p:cNvPr id="36" name="図 35"/>
            <p:cNvPicPr>
              <a:picLocks noChangeAspect="1"/>
            </p:cNvPicPr>
            <p:nvPr/>
          </p:nvPicPr>
          <p:blipFill>
            <a:blip r:embed="rId5">
              <a:lum bright="70000" contrast="-70000"/>
            </a:blip>
            <a:stretch>
              <a:fillRect/>
            </a:stretch>
          </p:blipFill>
          <p:spPr>
            <a:xfrm>
              <a:off x="711562" y="1988840"/>
              <a:ext cx="1048952" cy="1074940"/>
            </a:xfrm>
            <a:prstGeom prst="rect">
              <a:avLst/>
            </a:prstGeom>
            <a:effectLst/>
          </p:spPr>
        </p:pic>
        <p:sp>
          <p:nvSpPr>
            <p:cNvPr id="37" name="テキスト ボックス 36"/>
            <p:cNvSpPr txBox="1"/>
            <p:nvPr/>
          </p:nvSpPr>
          <p:spPr>
            <a:xfrm>
              <a:off x="671896" y="2315961"/>
              <a:ext cx="1132147" cy="307777"/>
            </a:xfrm>
            <a:prstGeom prst="rect">
              <a:avLst/>
            </a:prstGeom>
            <a:noFill/>
          </p:spPr>
          <p:txBody>
            <a:bodyPr wrap="square" rtlCol="0">
              <a:spAutoFit/>
            </a:bodyPr>
            <a:lstStyle/>
            <a:p>
              <a:pPr algn="ctr"/>
              <a:r>
                <a:rPr lang="ja-JP" altLang="en-US" sz="1400" b="1" dirty="0" smtClean="0"/>
                <a:t>背景</a:t>
              </a:r>
              <a:endParaRPr kumimoji="1" lang="en-US" altLang="ja-JP" sz="1400" b="1" kern="1200" dirty="0" smtClean="0"/>
            </a:p>
          </p:txBody>
        </p:sp>
        <p:sp>
          <p:nvSpPr>
            <p:cNvPr id="38" name="テキスト ボックス 37"/>
            <p:cNvSpPr txBox="1"/>
            <p:nvPr/>
          </p:nvSpPr>
          <p:spPr>
            <a:xfrm>
              <a:off x="2705612" y="2315961"/>
              <a:ext cx="1204689" cy="307777"/>
            </a:xfrm>
            <a:prstGeom prst="rect">
              <a:avLst/>
            </a:prstGeom>
            <a:noFill/>
          </p:spPr>
          <p:txBody>
            <a:bodyPr wrap="square" rtlCol="0">
              <a:spAutoFit/>
            </a:bodyPr>
            <a:lstStyle/>
            <a:p>
              <a:pPr algn="ctr"/>
              <a:endParaRPr kumimoji="1" lang="en-US" altLang="ja-JP" sz="1400" b="1" kern="1200" dirty="0" smtClean="0"/>
            </a:p>
          </p:txBody>
        </p:sp>
        <p:sp>
          <p:nvSpPr>
            <p:cNvPr id="39" name="テキスト ボックス 38"/>
            <p:cNvSpPr txBox="1"/>
            <p:nvPr/>
          </p:nvSpPr>
          <p:spPr>
            <a:xfrm>
              <a:off x="4907370" y="2324095"/>
              <a:ext cx="1132147" cy="307777"/>
            </a:xfrm>
            <a:prstGeom prst="rect">
              <a:avLst/>
            </a:prstGeom>
            <a:noFill/>
          </p:spPr>
          <p:txBody>
            <a:bodyPr wrap="square" rtlCol="0">
              <a:spAutoFit/>
            </a:bodyPr>
            <a:lstStyle/>
            <a:p>
              <a:r>
                <a:rPr kumimoji="1" lang="ja-JP" altLang="en-US" sz="1400" b="1" kern="1200" dirty="0" smtClean="0"/>
                <a:t>今後の方針</a:t>
              </a:r>
              <a:endParaRPr kumimoji="1" lang="en-US" altLang="ja-JP" sz="1400" b="1" kern="1200" dirty="0" smtClean="0"/>
            </a:p>
          </p:txBody>
        </p:sp>
        <p:sp>
          <p:nvSpPr>
            <p:cNvPr id="41" name="テキスト ボックス 40"/>
            <p:cNvSpPr txBox="1"/>
            <p:nvPr/>
          </p:nvSpPr>
          <p:spPr>
            <a:xfrm>
              <a:off x="3991128" y="2315961"/>
              <a:ext cx="880734" cy="346357"/>
            </a:xfrm>
            <a:prstGeom prst="rect">
              <a:avLst/>
            </a:prstGeom>
            <a:noFill/>
          </p:spPr>
          <p:txBody>
            <a:bodyPr wrap="square" rtlCol="0">
              <a:spAutoFit/>
            </a:bodyPr>
            <a:lstStyle/>
            <a:p>
              <a:r>
                <a:rPr lang="ja-JP" altLang="en-US" sz="1400" b="1" dirty="0" smtClean="0"/>
                <a:t>将来像</a:t>
              </a:r>
              <a:endParaRPr kumimoji="1" lang="en-US" altLang="ja-JP" sz="1400" b="1" kern="1200" dirty="0" smtClean="0"/>
            </a:p>
          </p:txBody>
        </p:sp>
        <p:pic>
          <p:nvPicPr>
            <p:cNvPr id="42" name="図 41"/>
            <p:cNvPicPr>
              <a:picLocks noChangeAspect="1"/>
            </p:cNvPicPr>
            <p:nvPr/>
          </p:nvPicPr>
          <p:blipFill>
            <a:blip r:embed="rId5">
              <a:lum bright="70000" contrast="-70000"/>
            </a:blip>
            <a:stretch>
              <a:fillRect/>
            </a:stretch>
          </p:blipFill>
          <p:spPr>
            <a:xfrm>
              <a:off x="1760514" y="1988840"/>
              <a:ext cx="1048952" cy="1074940"/>
            </a:xfrm>
            <a:prstGeom prst="rect">
              <a:avLst/>
            </a:prstGeom>
            <a:effectLst/>
          </p:spPr>
        </p:pic>
        <p:sp>
          <p:nvSpPr>
            <p:cNvPr id="55" name="テキスト ボックス 54"/>
            <p:cNvSpPr txBox="1"/>
            <p:nvPr/>
          </p:nvSpPr>
          <p:spPr>
            <a:xfrm>
              <a:off x="1738717" y="2324095"/>
              <a:ext cx="1132147" cy="307777"/>
            </a:xfrm>
            <a:prstGeom prst="rect">
              <a:avLst/>
            </a:prstGeom>
            <a:noFill/>
          </p:spPr>
          <p:txBody>
            <a:bodyPr wrap="square" rtlCol="0">
              <a:spAutoFit/>
            </a:bodyPr>
            <a:lstStyle/>
            <a:p>
              <a:pPr algn="ctr"/>
              <a:r>
                <a:rPr lang="ja-JP" altLang="en-US" sz="1400" b="1" dirty="0" smtClean="0"/>
                <a:t>目標都市像</a:t>
              </a:r>
              <a:endParaRPr kumimoji="1" lang="en-US" altLang="ja-JP" sz="1400" b="1" kern="1200" dirty="0" smtClean="0"/>
            </a:p>
          </p:txBody>
        </p:sp>
        <p:sp>
          <p:nvSpPr>
            <p:cNvPr id="56" name="正方形/長方形 55"/>
            <p:cNvSpPr/>
            <p:nvPr/>
          </p:nvSpPr>
          <p:spPr>
            <a:xfrm>
              <a:off x="2731418" y="2315961"/>
              <a:ext cx="1181446" cy="346357"/>
            </a:xfrm>
            <a:prstGeom prst="rect">
              <a:avLst/>
            </a:prstGeom>
          </p:spPr>
          <p:txBody>
            <a:bodyPr wrap="none">
              <a:spAutoFit/>
            </a:bodyPr>
            <a:lstStyle/>
            <a:p>
              <a:pPr algn="ctr"/>
              <a:r>
                <a:rPr lang="ja-JP" altLang="en-US" sz="1400" b="1" dirty="0" smtClean="0"/>
                <a:t>デートプラン</a:t>
              </a:r>
              <a:endParaRPr lang="ja-JP" altLang="en-US" sz="1400" b="1" dirty="0"/>
            </a:p>
          </p:txBody>
        </p:sp>
        <p:pic>
          <p:nvPicPr>
            <p:cNvPr id="57" name="図 56"/>
            <p:cNvPicPr>
              <a:picLocks noChangeAspect="1"/>
            </p:cNvPicPr>
            <p:nvPr/>
          </p:nvPicPr>
          <p:blipFill>
            <a:blip r:embed="rId5">
              <a:lum bright="70000" contrast="-70000"/>
            </a:blip>
            <a:stretch>
              <a:fillRect/>
            </a:stretch>
          </p:blipFill>
          <p:spPr>
            <a:xfrm>
              <a:off x="5956322" y="1988840"/>
              <a:ext cx="1048952" cy="1074940"/>
            </a:xfrm>
            <a:prstGeom prst="rect">
              <a:avLst/>
            </a:prstGeom>
            <a:effectLst/>
          </p:spPr>
        </p:pic>
        <p:sp>
          <p:nvSpPr>
            <p:cNvPr id="58" name="テキスト ボックス 57"/>
            <p:cNvSpPr txBox="1"/>
            <p:nvPr/>
          </p:nvSpPr>
          <p:spPr>
            <a:xfrm>
              <a:off x="6034774" y="2315961"/>
              <a:ext cx="970500" cy="346357"/>
            </a:xfrm>
            <a:prstGeom prst="rect">
              <a:avLst/>
            </a:prstGeom>
            <a:noFill/>
          </p:spPr>
          <p:txBody>
            <a:bodyPr wrap="square" rtlCol="0">
              <a:spAutoFit/>
            </a:bodyPr>
            <a:lstStyle/>
            <a:p>
              <a:r>
                <a:rPr kumimoji="1" lang="ja-JP" altLang="en-US" sz="1400" b="1" kern="1200" dirty="0" smtClean="0"/>
                <a:t>参考文献</a:t>
              </a:r>
              <a:endParaRPr kumimoji="1" lang="en-US" altLang="ja-JP" sz="1400" b="1" kern="1200" dirty="0" smtClean="0"/>
            </a:p>
          </p:txBody>
        </p:sp>
      </p:grpSp>
      <p:grpSp>
        <p:nvGrpSpPr>
          <p:cNvPr id="30" name="図形グループ 29"/>
          <p:cNvGrpSpPr/>
          <p:nvPr/>
        </p:nvGrpSpPr>
        <p:grpSpPr>
          <a:xfrm>
            <a:off x="230903" y="4971288"/>
            <a:ext cx="9495198" cy="2217031"/>
            <a:chOff x="230903" y="4971288"/>
            <a:chExt cx="9495198" cy="2217031"/>
          </a:xfrm>
        </p:grpSpPr>
        <p:sp>
          <p:nvSpPr>
            <p:cNvPr id="44" name="四角形吹き出し 43"/>
            <p:cNvSpPr/>
            <p:nvPr/>
          </p:nvSpPr>
          <p:spPr>
            <a:xfrm>
              <a:off x="230903" y="5805264"/>
              <a:ext cx="7581457" cy="945273"/>
            </a:xfrm>
            <a:prstGeom prst="wedgeRectCallout">
              <a:avLst>
                <a:gd name="adj1" fmla="val 54651"/>
                <a:gd name="adj2" fmla="val 3735"/>
              </a:avLst>
            </a:prstGeom>
            <a:solidFill>
              <a:srgbClr val="D9969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3200" dirty="0" smtClean="0">
                  <a:solidFill>
                    <a:schemeClr val="bg1"/>
                  </a:solidFill>
                </a:rPr>
                <a:t>継続的に顔を合わせるきっかけが</a:t>
              </a:r>
              <a:endParaRPr lang="en-US" altLang="ja-JP" sz="3200" dirty="0" smtClean="0">
                <a:solidFill>
                  <a:schemeClr val="bg1"/>
                </a:solidFill>
              </a:endParaRPr>
            </a:p>
            <a:p>
              <a:pPr algn="ctr"/>
              <a:r>
                <a:rPr lang="ja-JP" altLang="en-US" sz="3200" dirty="0" smtClean="0">
                  <a:solidFill>
                    <a:schemeClr val="bg1"/>
                  </a:solidFill>
                </a:rPr>
                <a:t>生まれる</a:t>
              </a:r>
              <a:endParaRPr lang="en-US" altLang="ja-JP" sz="3200" dirty="0">
                <a:solidFill>
                  <a:schemeClr val="bg1"/>
                </a:solidFill>
              </a:endParaRPr>
            </a:p>
          </p:txBody>
        </p:sp>
        <p:pic>
          <p:nvPicPr>
            <p:cNvPr id="45" name="図 44"/>
            <p:cNvPicPr>
              <a:picLocks noChangeAspect="1"/>
            </p:cNvPicPr>
            <p:nvPr/>
          </p:nvPicPr>
          <p:blipFill>
            <a:blip r:embed="rId6">
              <a:duotone>
                <a:schemeClr val="accent2">
                  <a:shade val="45000"/>
                  <a:satMod val="135000"/>
                </a:schemeClr>
                <a:prstClr val="white"/>
              </a:duotone>
              <a:extLst>
                <a:ext uri="{BEBA8EAE-BF5A-486C-A8C5-ECC9F3942E4B}">
                  <a14:imgProps xmlns:a14="http://schemas.microsoft.com/office/drawing/2010/main">
                    <a14:imgLayer r:embed="rId7">
                      <a14:imgEffect>
                        <a14:backgroundRemoval t="12654" b="84877" l="22531" r="76235">
                          <a14:backgroundMark x1="58642" y1="25926" x2="58642" y2="25926"/>
                          <a14:backgroundMark x1="46296" y1="41049" x2="46296" y2="41049"/>
                        </a14:backgroundRemoval>
                      </a14:imgEffect>
                    </a14:imgLayer>
                  </a14:imgProps>
                </a:ext>
              </a:extLst>
            </a:blip>
            <a:stretch>
              <a:fillRect/>
            </a:stretch>
          </p:blipFill>
          <p:spPr>
            <a:xfrm>
              <a:off x="7509070" y="4971288"/>
              <a:ext cx="2217031" cy="2217031"/>
            </a:xfrm>
            <a:prstGeom prst="rect">
              <a:avLst/>
            </a:prstGeom>
          </p:spPr>
        </p:pic>
      </p:grpSp>
      <p:pic>
        <p:nvPicPr>
          <p:cNvPr id="15" name="図 14"/>
          <p:cNvPicPr>
            <a:picLocks noChangeAspect="1"/>
          </p:cNvPicPr>
          <p:nvPr/>
        </p:nvPicPr>
        <p:blipFill rotWithShape="1">
          <a:blip r:embed="rId8"/>
          <a:srcRect t="15973"/>
          <a:stretch/>
        </p:blipFill>
        <p:spPr>
          <a:xfrm rot="20823750">
            <a:off x="705711" y="2522530"/>
            <a:ext cx="2869250" cy="1809625"/>
          </a:xfrm>
          <a:prstGeom prst="ellipse">
            <a:avLst/>
          </a:prstGeom>
          <a:ln>
            <a:noFill/>
          </a:ln>
          <a:effectLst>
            <a:softEdge rad="112500"/>
          </a:effectLst>
        </p:spPr>
      </p:pic>
      <p:sp>
        <p:nvSpPr>
          <p:cNvPr id="17" name="角丸四角形 16"/>
          <p:cNvSpPr/>
          <p:nvPr/>
        </p:nvSpPr>
        <p:spPr>
          <a:xfrm>
            <a:off x="376657" y="4262208"/>
            <a:ext cx="3384376" cy="773847"/>
          </a:xfrm>
          <a:prstGeom prst="roundRect">
            <a:avLst/>
          </a:prstGeom>
          <a:ln/>
        </p:spPr>
        <p:style>
          <a:lnRef idx="2">
            <a:schemeClr val="accent4"/>
          </a:lnRef>
          <a:fillRef idx="1">
            <a:schemeClr val="lt1"/>
          </a:fillRef>
          <a:effectRef idx="0">
            <a:schemeClr val="accent4"/>
          </a:effectRef>
          <a:fontRef idx="minor">
            <a:schemeClr val="dk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ja-JP" altLang="en-US" dirty="0" smtClean="0">
                <a:solidFill>
                  <a:schemeClr val="tx1"/>
                </a:solidFill>
              </a:rPr>
              <a:t>次はどんな花を植えよう・・</a:t>
            </a:r>
            <a:endParaRPr kumimoji="1" lang="en-US" altLang="ja-JP" dirty="0" smtClean="0">
              <a:solidFill>
                <a:schemeClr val="tx1"/>
              </a:solidFill>
            </a:endParaRPr>
          </a:p>
          <a:p>
            <a:pPr algn="ctr"/>
            <a:r>
              <a:rPr kumimoji="1" lang="ja-JP" altLang="en-US" dirty="0" smtClean="0">
                <a:solidFill>
                  <a:schemeClr val="tx1"/>
                </a:solidFill>
              </a:rPr>
              <a:t>など会話のきっかけにもなる！</a:t>
            </a:r>
            <a:endParaRPr kumimoji="1" lang="ja-JP" altLang="en-US" dirty="0">
              <a:solidFill>
                <a:schemeClr val="tx1"/>
              </a:solidFill>
            </a:endParaRPr>
          </a:p>
        </p:txBody>
      </p:sp>
    </p:spTree>
    <p:extLst>
      <p:ext uri="{BB962C8B-B14F-4D97-AF65-F5344CB8AC3E}">
        <p14:creationId xmlns:p14="http://schemas.microsoft.com/office/powerpoint/2010/main" val="205996918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641545" y="1709515"/>
            <a:ext cx="3948918" cy="461665"/>
          </a:xfrm>
          <a:prstGeom prst="rect">
            <a:avLst/>
          </a:prstGeom>
          <a:noFill/>
        </p:spPr>
        <p:txBody>
          <a:bodyPr wrap="none" rtlCol="0">
            <a:spAutoFit/>
          </a:bodyPr>
          <a:lstStyle/>
          <a:p>
            <a:r>
              <a:rPr lang="ja-JP" altLang="en-US" sz="2400" dirty="0" smtClean="0"/>
              <a:t>入院中や退院後に困ったこと</a:t>
            </a:r>
            <a:endParaRPr kumimoji="1" lang="ja-JP" altLang="en-US" sz="2400" dirty="0"/>
          </a:p>
        </p:txBody>
      </p:sp>
      <p:sp>
        <p:nvSpPr>
          <p:cNvPr id="5" name="テキスト ボックス 4"/>
          <p:cNvSpPr txBox="1"/>
          <p:nvPr/>
        </p:nvSpPr>
        <p:spPr>
          <a:xfrm>
            <a:off x="490551" y="5351889"/>
            <a:ext cx="4528103" cy="369332"/>
          </a:xfrm>
          <a:prstGeom prst="rect">
            <a:avLst/>
          </a:prstGeom>
          <a:noFill/>
        </p:spPr>
        <p:txBody>
          <a:bodyPr wrap="none" rtlCol="0">
            <a:spAutoFit/>
          </a:bodyPr>
          <a:lstStyle/>
          <a:p>
            <a:r>
              <a:rPr kumimoji="1" lang="ja-JP" altLang="en-US" dirty="0" smtClean="0"/>
              <a:t>ライフネット生命　入院に関する調査</a:t>
            </a:r>
            <a:r>
              <a:rPr kumimoji="1" lang="en-US" altLang="ja-JP" dirty="0" smtClean="0"/>
              <a:t>2014</a:t>
            </a:r>
            <a:r>
              <a:rPr kumimoji="1" lang="ja-JP" altLang="en-US" dirty="0" smtClean="0"/>
              <a:t>より</a:t>
            </a:r>
            <a:endParaRPr kumimoji="1" lang="ja-JP" altLang="en-US" dirty="0"/>
          </a:p>
        </p:txBody>
      </p:sp>
      <p:sp>
        <p:nvSpPr>
          <p:cNvPr id="12" name="四角形吹き出し 11"/>
          <p:cNvSpPr/>
          <p:nvPr/>
        </p:nvSpPr>
        <p:spPr>
          <a:xfrm>
            <a:off x="5940153" y="1839338"/>
            <a:ext cx="2866792" cy="663683"/>
          </a:xfrm>
          <a:prstGeom prst="wedgeRectCallout">
            <a:avLst>
              <a:gd name="adj1" fmla="val -64916"/>
              <a:gd name="adj2" fmla="val 83522"/>
            </a:avLst>
          </a:prstGeom>
          <a:ln w="28575" cmpd="sng"/>
        </p:spPr>
        <p:style>
          <a:lnRef idx="2">
            <a:schemeClr val="accent2"/>
          </a:lnRef>
          <a:fillRef idx="1">
            <a:schemeClr val="lt1"/>
          </a:fillRef>
          <a:effectRef idx="0">
            <a:schemeClr val="accent2"/>
          </a:effectRef>
          <a:fontRef idx="minor">
            <a:schemeClr val="dk1"/>
          </a:fontRef>
        </p:style>
        <p:txBody>
          <a:bodyPr rtlCol="0" anchor="ctr"/>
          <a:lstStyle/>
          <a:p>
            <a:pPr algn="ctr"/>
            <a:r>
              <a:rPr kumimoji="1" lang="ja-JP" altLang="en-US" sz="2000" dirty="0" smtClean="0"/>
              <a:t>この層を取り込みたい！</a:t>
            </a:r>
            <a:endParaRPr kumimoji="1" lang="ja-JP" altLang="en-US" sz="2000" dirty="0"/>
          </a:p>
        </p:txBody>
      </p:sp>
      <p:pic>
        <p:nvPicPr>
          <p:cNvPr id="1026" name="Picture 2" descr="病院のベッドに腰掛ける患者のイラスト"/>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12516" y="3925421"/>
            <a:ext cx="1285875" cy="142646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松葉杖を使う男性のイラスト（骨折）"/>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2360" y="3861048"/>
            <a:ext cx="810362" cy="1703902"/>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1" name="表 10"/>
          <p:cNvGraphicFramePr>
            <a:graphicFrameLocks noGrp="1"/>
          </p:cNvGraphicFramePr>
          <p:nvPr>
            <p:extLst>
              <p:ext uri="{D42A27DB-BD31-4B8C-83A1-F6EECF244321}">
                <p14:modId xmlns:p14="http://schemas.microsoft.com/office/powerpoint/2010/main" val="1539570938"/>
              </p:ext>
            </p:extLst>
          </p:nvPr>
        </p:nvGraphicFramePr>
        <p:xfrm>
          <a:off x="256712" y="2177886"/>
          <a:ext cx="4965035" cy="3118180"/>
        </p:xfrm>
        <a:graphic>
          <a:graphicData uri="http://schemas.openxmlformats.org/drawingml/2006/table">
            <a:tbl>
              <a:tblPr firstRow="1" bandRow="1">
                <a:tableStyleId>{5940675A-B579-460E-94D1-54222C63F5DA}</a:tableStyleId>
              </a:tblPr>
              <a:tblGrid>
                <a:gridCol w="585181"/>
                <a:gridCol w="3370067"/>
                <a:gridCol w="1009787"/>
              </a:tblGrid>
              <a:tr h="623636">
                <a:tc>
                  <a:txBody>
                    <a:bodyPr/>
                    <a:lstStyle/>
                    <a:p>
                      <a:pPr algn="ctr"/>
                      <a:r>
                        <a:rPr kumimoji="1" lang="en-US" altLang="ja-JP" sz="2800" dirty="0" smtClean="0"/>
                        <a:t>1</a:t>
                      </a:r>
                      <a:endParaRPr kumimoji="1" lang="ja-JP" altLang="en-US" sz="2800" dirty="0"/>
                    </a:p>
                  </a:txBody>
                  <a:tcPr anchor="ctr">
                    <a:solidFill>
                      <a:schemeClr val="accent6"/>
                    </a:solidFill>
                  </a:tcPr>
                </a:tc>
                <a:tc>
                  <a:txBody>
                    <a:bodyPr/>
                    <a:lstStyle/>
                    <a:p>
                      <a:pPr algn="ctr"/>
                      <a:r>
                        <a:rPr kumimoji="1" lang="ja-JP" altLang="en-US" sz="2000" dirty="0" smtClean="0"/>
                        <a:t>体力が落ちた</a:t>
                      </a:r>
                      <a:endParaRPr kumimoji="1" lang="ja-JP" altLang="en-US" sz="2000" dirty="0"/>
                    </a:p>
                  </a:txBody>
                  <a:tcPr anchor="ctr">
                    <a:solidFill>
                      <a:schemeClr val="accent6">
                        <a:lumMod val="60000"/>
                        <a:lumOff val="40000"/>
                      </a:schemeClr>
                    </a:solidFill>
                  </a:tcPr>
                </a:tc>
                <a:tc>
                  <a:txBody>
                    <a:bodyPr/>
                    <a:lstStyle/>
                    <a:p>
                      <a:pPr algn="ctr"/>
                      <a:r>
                        <a:rPr kumimoji="1" lang="en-US" altLang="ja-JP" sz="2000" dirty="0" smtClean="0"/>
                        <a:t>33.2%</a:t>
                      </a:r>
                    </a:p>
                  </a:txBody>
                  <a:tcPr anchor="ctr">
                    <a:solidFill>
                      <a:schemeClr val="accent6">
                        <a:lumMod val="20000"/>
                        <a:lumOff val="80000"/>
                      </a:schemeClr>
                    </a:solidFill>
                  </a:tcPr>
                </a:tc>
              </a:tr>
              <a:tr h="623636">
                <a:tc>
                  <a:txBody>
                    <a:bodyPr/>
                    <a:lstStyle/>
                    <a:p>
                      <a:pPr algn="ctr"/>
                      <a:r>
                        <a:rPr kumimoji="1" lang="en-US" altLang="ja-JP" sz="2800" dirty="0" smtClean="0"/>
                        <a:t>2</a:t>
                      </a:r>
                      <a:endParaRPr kumimoji="1" lang="ja-JP" altLang="en-US" sz="2800" dirty="0"/>
                    </a:p>
                  </a:txBody>
                  <a:tcPr anchor="ctr">
                    <a:solidFill>
                      <a:schemeClr val="accent6"/>
                    </a:solidFill>
                  </a:tcPr>
                </a:tc>
                <a:tc>
                  <a:txBody>
                    <a:bodyPr/>
                    <a:lstStyle/>
                    <a:p>
                      <a:pPr algn="ctr"/>
                      <a:r>
                        <a:rPr kumimoji="1" lang="ja-JP" altLang="en-US" sz="2000" dirty="0" smtClean="0"/>
                        <a:t>暇だった・やることがなかった</a:t>
                      </a:r>
                      <a:endParaRPr kumimoji="1" lang="en-US" altLang="ja-JP" sz="2000" dirty="0" smtClean="0"/>
                    </a:p>
                  </a:txBody>
                  <a:tcPr anchor="ctr">
                    <a:solidFill>
                      <a:schemeClr val="accent6">
                        <a:lumMod val="60000"/>
                        <a:lumOff val="40000"/>
                      </a:schemeClr>
                    </a:solidFill>
                  </a:tcPr>
                </a:tc>
                <a:tc>
                  <a:txBody>
                    <a:bodyPr/>
                    <a:lstStyle/>
                    <a:p>
                      <a:pPr algn="ctr"/>
                      <a:r>
                        <a:rPr kumimoji="1" lang="en-US" altLang="ja-JP" sz="2000" dirty="0" smtClean="0"/>
                        <a:t>33.0%</a:t>
                      </a:r>
                      <a:endParaRPr kumimoji="1" lang="ja-JP" altLang="en-US" sz="2000" dirty="0"/>
                    </a:p>
                  </a:txBody>
                  <a:tcPr anchor="ctr">
                    <a:solidFill>
                      <a:schemeClr val="accent6">
                        <a:lumMod val="20000"/>
                        <a:lumOff val="80000"/>
                      </a:schemeClr>
                    </a:solidFill>
                  </a:tcPr>
                </a:tc>
              </a:tr>
              <a:tr h="623636">
                <a:tc>
                  <a:txBody>
                    <a:bodyPr/>
                    <a:lstStyle/>
                    <a:p>
                      <a:pPr algn="ctr"/>
                      <a:r>
                        <a:rPr kumimoji="1" lang="en-US" altLang="ja-JP" sz="2800" dirty="0" smtClean="0"/>
                        <a:t>3</a:t>
                      </a:r>
                      <a:endParaRPr kumimoji="1" lang="ja-JP" altLang="en-US" sz="2800" dirty="0"/>
                    </a:p>
                  </a:txBody>
                  <a:tcPr anchor="ctr">
                    <a:solidFill>
                      <a:schemeClr val="accent6"/>
                    </a:solidFill>
                  </a:tcPr>
                </a:tc>
                <a:tc>
                  <a:txBody>
                    <a:bodyPr/>
                    <a:lstStyle/>
                    <a:p>
                      <a:pPr algn="ctr"/>
                      <a:r>
                        <a:rPr kumimoji="1" lang="ja-JP" altLang="en-US" sz="2000" dirty="0" smtClean="0"/>
                        <a:t>お風呂に毎日入れなかった</a:t>
                      </a:r>
                      <a:endParaRPr kumimoji="1" lang="ja-JP" altLang="en-US" sz="2000" dirty="0"/>
                    </a:p>
                  </a:txBody>
                  <a:tcPr anchor="ctr">
                    <a:solidFill>
                      <a:schemeClr val="accent6">
                        <a:lumMod val="60000"/>
                        <a:lumOff val="40000"/>
                      </a:schemeClr>
                    </a:solidFill>
                  </a:tcPr>
                </a:tc>
                <a:tc>
                  <a:txBody>
                    <a:bodyPr/>
                    <a:lstStyle/>
                    <a:p>
                      <a:pPr algn="ctr"/>
                      <a:r>
                        <a:rPr kumimoji="1" lang="en-US" altLang="ja-JP" sz="2000" dirty="0" smtClean="0"/>
                        <a:t>27.0%</a:t>
                      </a:r>
                      <a:endParaRPr kumimoji="1" lang="ja-JP" altLang="en-US" sz="2000" dirty="0"/>
                    </a:p>
                  </a:txBody>
                  <a:tcPr anchor="ctr">
                    <a:solidFill>
                      <a:schemeClr val="accent6">
                        <a:lumMod val="20000"/>
                        <a:lumOff val="80000"/>
                      </a:schemeClr>
                    </a:solidFill>
                  </a:tcPr>
                </a:tc>
              </a:tr>
              <a:tr h="623636">
                <a:tc>
                  <a:txBody>
                    <a:bodyPr/>
                    <a:lstStyle/>
                    <a:p>
                      <a:pPr algn="ctr"/>
                      <a:r>
                        <a:rPr kumimoji="1" lang="en-US" altLang="ja-JP" sz="2800" dirty="0" smtClean="0"/>
                        <a:t>4</a:t>
                      </a:r>
                      <a:endParaRPr kumimoji="1" lang="ja-JP" altLang="en-US" sz="2800" dirty="0"/>
                    </a:p>
                  </a:txBody>
                  <a:tcPr anchor="ctr">
                    <a:solidFill>
                      <a:schemeClr val="accent6"/>
                    </a:solidFill>
                  </a:tcPr>
                </a:tc>
                <a:tc>
                  <a:txBody>
                    <a:bodyPr/>
                    <a:lstStyle/>
                    <a:p>
                      <a:pPr algn="ctr"/>
                      <a:r>
                        <a:rPr kumimoji="1" lang="ja-JP" altLang="en-US" sz="2000" dirty="0" smtClean="0"/>
                        <a:t>食事が美味しくなかった</a:t>
                      </a:r>
                      <a:endParaRPr kumimoji="1" lang="ja-JP" altLang="en-US" sz="2000" dirty="0"/>
                    </a:p>
                  </a:txBody>
                  <a:tcPr anchor="ctr">
                    <a:solidFill>
                      <a:schemeClr val="accent6">
                        <a:lumMod val="60000"/>
                        <a:lumOff val="40000"/>
                      </a:schemeClr>
                    </a:solidFill>
                  </a:tcPr>
                </a:tc>
                <a:tc>
                  <a:txBody>
                    <a:bodyPr/>
                    <a:lstStyle/>
                    <a:p>
                      <a:pPr algn="ctr"/>
                      <a:r>
                        <a:rPr kumimoji="1" lang="en-US" altLang="ja-JP" sz="2000" dirty="0" smtClean="0"/>
                        <a:t>22.0%</a:t>
                      </a:r>
                      <a:endParaRPr kumimoji="1" lang="ja-JP" altLang="en-US" sz="2000" dirty="0"/>
                    </a:p>
                  </a:txBody>
                  <a:tcPr anchor="ctr">
                    <a:solidFill>
                      <a:schemeClr val="accent6">
                        <a:lumMod val="20000"/>
                        <a:lumOff val="80000"/>
                      </a:schemeClr>
                    </a:solidFill>
                  </a:tcPr>
                </a:tc>
              </a:tr>
              <a:tr h="623636">
                <a:tc>
                  <a:txBody>
                    <a:bodyPr/>
                    <a:lstStyle/>
                    <a:p>
                      <a:pPr algn="ctr"/>
                      <a:r>
                        <a:rPr kumimoji="1" lang="en-US" altLang="ja-JP" sz="2800" dirty="0" smtClean="0"/>
                        <a:t>5</a:t>
                      </a:r>
                      <a:endParaRPr kumimoji="1" lang="ja-JP" altLang="en-US" sz="2800" dirty="0"/>
                    </a:p>
                  </a:txBody>
                  <a:tcPr anchor="ctr">
                    <a:solidFill>
                      <a:schemeClr val="accent6"/>
                    </a:solidFill>
                  </a:tcPr>
                </a:tc>
                <a:tc>
                  <a:txBody>
                    <a:bodyPr/>
                    <a:lstStyle/>
                    <a:p>
                      <a:pPr algn="ctr"/>
                      <a:r>
                        <a:rPr kumimoji="1" lang="ja-JP" altLang="en-US" sz="2000" dirty="0" smtClean="0"/>
                        <a:t>仕事で迷惑をかけた</a:t>
                      </a:r>
                      <a:endParaRPr kumimoji="1" lang="ja-JP" altLang="en-US" sz="2000" dirty="0"/>
                    </a:p>
                  </a:txBody>
                  <a:tcPr anchor="ctr">
                    <a:solidFill>
                      <a:schemeClr val="accent6">
                        <a:lumMod val="60000"/>
                        <a:lumOff val="40000"/>
                      </a:schemeClr>
                    </a:solidFill>
                  </a:tcPr>
                </a:tc>
                <a:tc>
                  <a:txBody>
                    <a:bodyPr/>
                    <a:lstStyle/>
                    <a:p>
                      <a:pPr algn="ctr"/>
                      <a:r>
                        <a:rPr kumimoji="1" lang="en-US" altLang="ja-JP" sz="2000" dirty="0" smtClean="0"/>
                        <a:t>17.6%</a:t>
                      </a:r>
                      <a:endParaRPr kumimoji="1" lang="ja-JP" altLang="en-US" sz="2000" dirty="0"/>
                    </a:p>
                  </a:txBody>
                  <a:tcPr anchor="ctr">
                    <a:solidFill>
                      <a:schemeClr val="accent6">
                        <a:lumMod val="20000"/>
                        <a:lumOff val="80000"/>
                      </a:schemeClr>
                    </a:solidFill>
                  </a:tcPr>
                </a:tc>
              </a:tr>
            </a:tbl>
          </a:graphicData>
        </a:graphic>
      </p:graphicFrame>
      <p:sp>
        <p:nvSpPr>
          <p:cNvPr id="16" name="正方形/長方形 15"/>
          <p:cNvSpPr/>
          <p:nvPr/>
        </p:nvSpPr>
        <p:spPr>
          <a:xfrm>
            <a:off x="107504" y="2171181"/>
            <a:ext cx="5328591" cy="1219348"/>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p:cNvSpPr txBox="1"/>
          <p:nvPr/>
        </p:nvSpPr>
        <p:spPr>
          <a:xfrm>
            <a:off x="5634541" y="3067362"/>
            <a:ext cx="3089959" cy="677108"/>
          </a:xfrm>
          <a:prstGeom prst="rect">
            <a:avLst/>
          </a:prstGeom>
          <a:noFill/>
        </p:spPr>
        <p:txBody>
          <a:bodyPr wrap="none" rtlCol="0">
            <a:spAutoFit/>
          </a:bodyPr>
          <a:lstStyle/>
          <a:p>
            <a:r>
              <a:rPr kumimoji="1" lang="ja-JP" altLang="en-US" sz="2000" dirty="0" smtClean="0"/>
              <a:t>平均在院日数は</a:t>
            </a:r>
            <a:r>
              <a:rPr kumimoji="1" lang="en-US" altLang="ja-JP" sz="2400" dirty="0" smtClean="0">
                <a:solidFill>
                  <a:srgbClr val="FF0000"/>
                </a:solidFill>
              </a:rPr>
              <a:t>31.9</a:t>
            </a:r>
            <a:r>
              <a:rPr kumimoji="1" lang="ja-JP" altLang="en-US" sz="2400" dirty="0" smtClean="0">
                <a:solidFill>
                  <a:srgbClr val="FF0000"/>
                </a:solidFill>
              </a:rPr>
              <a:t>日</a:t>
            </a:r>
            <a:r>
              <a:rPr kumimoji="1" lang="ja-JP" altLang="en-US" sz="2000" dirty="0" smtClean="0"/>
              <a:t>！</a:t>
            </a:r>
            <a:endParaRPr kumimoji="1" lang="en-US" altLang="ja-JP" sz="2000" dirty="0" smtClean="0"/>
          </a:p>
          <a:p>
            <a:r>
              <a:rPr lang="ja-JP" altLang="en-US" sz="1400" dirty="0" smtClean="0"/>
              <a:t>厚生労働省</a:t>
            </a:r>
            <a:r>
              <a:rPr lang="ja-JP" altLang="ja-JP" sz="1400" dirty="0"/>
              <a:t>　</a:t>
            </a:r>
            <a:r>
              <a:rPr lang="ja-JP" altLang="en-US" sz="1400" dirty="0" smtClean="0"/>
              <a:t>患者調査より</a:t>
            </a:r>
            <a:endParaRPr kumimoji="1" lang="ja-JP" altLang="en-US" sz="1400" dirty="0"/>
          </a:p>
        </p:txBody>
      </p:sp>
      <p:sp>
        <p:nvSpPr>
          <p:cNvPr id="43" name="角丸四角形吹き出し 42"/>
          <p:cNvSpPr/>
          <p:nvPr/>
        </p:nvSpPr>
        <p:spPr>
          <a:xfrm>
            <a:off x="827584" y="182300"/>
            <a:ext cx="2303961" cy="955205"/>
          </a:xfrm>
          <a:prstGeom prst="wedgeRoundRectCallout">
            <a:avLst>
              <a:gd name="adj1" fmla="val -53059"/>
              <a:gd name="adj2" fmla="val -27211"/>
              <a:gd name="adj3" fmla="val 16667"/>
            </a:avLst>
          </a:prstGeom>
          <a:solidFill>
            <a:srgbClr val="558ED5"/>
          </a:solidFill>
          <a:ln>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ltLang="ja-JP" sz="3200" dirty="0" smtClean="0">
                <a:solidFill>
                  <a:schemeClr val="bg1"/>
                </a:solidFill>
              </a:rPr>
              <a:t>②</a:t>
            </a:r>
            <a:r>
              <a:rPr kumimoji="1" lang="ja-JP" altLang="en-US" sz="3200" dirty="0" smtClean="0">
                <a:solidFill>
                  <a:schemeClr val="bg1"/>
                </a:solidFill>
              </a:rPr>
              <a:t>つなぐ</a:t>
            </a:r>
            <a:endParaRPr kumimoji="1" lang="en-US" altLang="ja-JP" sz="3200" dirty="0" smtClean="0">
              <a:solidFill>
                <a:schemeClr val="bg1"/>
              </a:solidFill>
            </a:endParaRPr>
          </a:p>
          <a:p>
            <a:pPr algn="ctr"/>
            <a:r>
              <a:rPr kumimoji="1" lang="ja-JP" altLang="en-US" sz="3200" dirty="0" smtClean="0">
                <a:solidFill>
                  <a:schemeClr val="bg1"/>
                </a:solidFill>
              </a:rPr>
              <a:t>まちづくり</a:t>
            </a:r>
            <a:endParaRPr kumimoji="1" lang="ja-JP" altLang="en-US" sz="3200" dirty="0">
              <a:solidFill>
                <a:schemeClr val="bg1"/>
              </a:solidFill>
            </a:endParaRPr>
          </a:p>
        </p:txBody>
      </p:sp>
      <p:pic>
        <p:nvPicPr>
          <p:cNvPr id="45" name="図 44" descr="810sign_z229xfngkp.jpg"/>
          <p:cNvPicPr>
            <a:picLocks noChangeAspect="1"/>
          </p:cNvPicPr>
          <p:nvPr/>
        </p:nvPicPr>
        <p:blipFill>
          <a:blip r:embed="rId4">
            <a:duotone>
              <a:schemeClr val="accent1">
                <a:shade val="45000"/>
                <a:satMod val="135000"/>
              </a:schemeClr>
              <a:prstClr val="white"/>
            </a:duotone>
            <a:extLst>
              <a:ext uri="{BEBA8EAE-BF5A-486C-A8C5-ECC9F3942E4B}">
                <a14:imgProps xmlns:a14="http://schemas.microsoft.com/office/drawing/2010/main">
                  <a14:imgLayer r:embed="rId5">
                    <a14:imgEffect>
                      <a14:backgroundRemoval t="0" b="100000" l="0" r="100000">
                        <a14:foregroundMark x1="57034" y1="7763" x2="57034" y2="7763"/>
                        <a14:foregroundMark x1="65779" y1="7024" x2="65779" y2="7024"/>
                      </a14:backgroundRemoval>
                    </a14:imgEffect>
                  </a14:imgLayer>
                </a14:imgProps>
              </a:ext>
              <a:ext uri="{28A0092B-C50C-407E-A947-70E740481C1C}">
                <a14:useLocalDpi xmlns:a14="http://schemas.microsoft.com/office/drawing/2010/main" val="0"/>
              </a:ext>
            </a:extLst>
          </a:blip>
          <a:stretch>
            <a:fillRect/>
          </a:stretch>
        </p:blipFill>
        <p:spPr>
          <a:xfrm>
            <a:off x="0" y="251995"/>
            <a:ext cx="793420" cy="778278"/>
          </a:xfrm>
          <a:prstGeom prst="rect">
            <a:avLst/>
          </a:prstGeom>
        </p:spPr>
      </p:pic>
      <p:grpSp>
        <p:nvGrpSpPr>
          <p:cNvPr id="42" name="図形グループ 41"/>
          <p:cNvGrpSpPr/>
          <p:nvPr/>
        </p:nvGrpSpPr>
        <p:grpSpPr>
          <a:xfrm>
            <a:off x="3135619" y="97531"/>
            <a:ext cx="6008381" cy="955205"/>
            <a:chOff x="671896" y="1988840"/>
            <a:chExt cx="6333378" cy="1074940"/>
          </a:xfrm>
        </p:grpSpPr>
        <p:pic>
          <p:nvPicPr>
            <p:cNvPr id="44" name="図 43"/>
            <p:cNvPicPr>
              <a:picLocks noChangeAspect="1"/>
            </p:cNvPicPr>
            <p:nvPr/>
          </p:nvPicPr>
          <p:blipFill>
            <a:blip r:embed="rId6"/>
            <a:stretch>
              <a:fillRect/>
            </a:stretch>
          </p:blipFill>
          <p:spPr>
            <a:xfrm>
              <a:off x="2809466" y="1988840"/>
              <a:ext cx="1048952" cy="1074940"/>
            </a:xfrm>
            <a:prstGeom prst="rect">
              <a:avLst/>
            </a:prstGeom>
            <a:effectLst/>
          </p:spPr>
        </p:pic>
        <p:pic>
          <p:nvPicPr>
            <p:cNvPr id="46" name="図 45"/>
            <p:cNvPicPr>
              <a:picLocks noChangeAspect="1"/>
            </p:cNvPicPr>
            <p:nvPr/>
          </p:nvPicPr>
          <p:blipFill>
            <a:blip r:embed="rId6">
              <a:lum bright="70000" contrast="-70000"/>
            </a:blip>
            <a:stretch>
              <a:fillRect/>
            </a:stretch>
          </p:blipFill>
          <p:spPr>
            <a:xfrm>
              <a:off x="3858418" y="1988840"/>
              <a:ext cx="1048952" cy="1074940"/>
            </a:xfrm>
            <a:prstGeom prst="rect">
              <a:avLst/>
            </a:prstGeom>
            <a:effectLst/>
          </p:spPr>
        </p:pic>
        <p:pic>
          <p:nvPicPr>
            <p:cNvPr id="47" name="図 46"/>
            <p:cNvPicPr>
              <a:picLocks noChangeAspect="1"/>
            </p:cNvPicPr>
            <p:nvPr/>
          </p:nvPicPr>
          <p:blipFill>
            <a:blip r:embed="rId6">
              <a:lum bright="70000" contrast="-70000"/>
            </a:blip>
            <a:stretch>
              <a:fillRect/>
            </a:stretch>
          </p:blipFill>
          <p:spPr>
            <a:xfrm>
              <a:off x="4907370" y="1988840"/>
              <a:ext cx="1048952" cy="1074940"/>
            </a:xfrm>
            <a:prstGeom prst="rect">
              <a:avLst/>
            </a:prstGeom>
            <a:effectLst/>
          </p:spPr>
        </p:pic>
        <p:pic>
          <p:nvPicPr>
            <p:cNvPr id="48" name="図 47"/>
            <p:cNvPicPr>
              <a:picLocks noChangeAspect="1"/>
            </p:cNvPicPr>
            <p:nvPr/>
          </p:nvPicPr>
          <p:blipFill>
            <a:blip r:embed="rId6">
              <a:lum bright="70000" contrast="-70000"/>
            </a:blip>
            <a:stretch>
              <a:fillRect/>
            </a:stretch>
          </p:blipFill>
          <p:spPr>
            <a:xfrm>
              <a:off x="711562" y="1988840"/>
              <a:ext cx="1048952" cy="1074940"/>
            </a:xfrm>
            <a:prstGeom prst="rect">
              <a:avLst/>
            </a:prstGeom>
            <a:effectLst/>
          </p:spPr>
        </p:pic>
        <p:sp>
          <p:nvSpPr>
            <p:cNvPr id="49" name="テキスト ボックス 48"/>
            <p:cNvSpPr txBox="1"/>
            <p:nvPr/>
          </p:nvSpPr>
          <p:spPr>
            <a:xfrm>
              <a:off x="671896" y="2315961"/>
              <a:ext cx="1132147" cy="307777"/>
            </a:xfrm>
            <a:prstGeom prst="rect">
              <a:avLst/>
            </a:prstGeom>
            <a:noFill/>
          </p:spPr>
          <p:txBody>
            <a:bodyPr wrap="square" rtlCol="0">
              <a:spAutoFit/>
            </a:bodyPr>
            <a:lstStyle/>
            <a:p>
              <a:pPr algn="ctr"/>
              <a:r>
                <a:rPr lang="ja-JP" altLang="en-US" sz="1400" b="1" dirty="0" smtClean="0"/>
                <a:t>背景</a:t>
              </a:r>
              <a:endParaRPr kumimoji="1" lang="en-US" altLang="ja-JP" sz="1400" b="1" kern="1200" dirty="0" smtClean="0"/>
            </a:p>
          </p:txBody>
        </p:sp>
        <p:sp>
          <p:nvSpPr>
            <p:cNvPr id="50" name="テキスト ボックス 49"/>
            <p:cNvSpPr txBox="1"/>
            <p:nvPr/>
          </p:nvSpPr>
          <p:spPr>
            <a:xfrm>
              <a:off x="2705612" y="2315961"/>
              <a:ext cx="1204689" cy="307777"/>
            </a:xfrm>
            <a:prstGeom prst="rect">
              <a:avLst/>
            </a:prstGeom>
            <a:noFill/>
          </p:spPr>
          <p:txBody>
            <a:bodyPr wrap="square" rtlCol="0">
              <a:spAutoFit/>
            </a:bodyPr>
            <a:lstStyle/>
            <a:p>
              <a:pPr algn="ctr"/>
              <a:endParaRPr kumimoji="1" lang="en-US" altLang="ja-JP" sz="1400" b="1" kern="1200" dirty="0" smtClean="0"/>
            </a:p>
          </p:txBody>
        </p:sp>
        <p:sp>
          <p:nvSpPr>
            <p:cNvPr id="51" name="テキスト ボックス 50"/>
            <p:cNvSpPr txBox="1"/>
            <p:nvPr/>
          </p:nvSpPr>
          <p:spPr>
            <a:xfrm>
              <a:off x="4907370" y="2324095"/>
              <a:ext cx="1132147" cy="307777"/>
            </a:xfrm>
            <a:prstGeom prst="rect">
              <a:avLst/>
            </a:prstGeom>
            <a:noFill/>
          </p:spPr>
          <p:txBody>
            <a:bodyPr wrap="square" rtlCol="0">
              <a:spAutoFit/>
            </a:bodyPr>
            <a:lstStyle/>
            <a:p>
              <a:r>
                <a:rPr kumimoji="1" lang="ja-JP" altLang="en-US" sz="1400" b="1" kern="1200" dirty="0" smtClean="0"/>
                <a:t>今後の方針</a:t>
              </a:r>
              <a:endParaRPr kumimoji="1" lang="en-US" altLang="ja-JP" sz="1400" b="1" kern="1200" dirty="0" smtClean="0"/>
            </a:p>
          </p:txBody>
        </p:sp>
        <p:sp>
          <p:nvSpPr>
            <p:cNvPr id="52" name="テキスト ボックス 51"/>
            <p:cNvSpPr txBox="1"/>
            <p:nvPr/>
          </p:nvSpPr>
          <p:spPr>
            <a:xfrm>
              <a:off x="3991128" y="2315961"/>
              <a:ext cx="880734" cy="346357"/>
            </a:xfrm>
            <a:prstGeom prst="rect">
              <a:avLst/>
            </a:prstGeom>
            <a:noFill/>
          </p:spPr>
          <p:txBody>
            <a:bodyPr wrap="square" rtlCol="0">
              <a:spAutoFit/>
            </a:bodyPr>
            <a:lstStyle/>
            <a:p>
              <a:r>
                <a:rPr lang="ja-JP" altLang="en-US" sz="1400" b="1" dirty="0" smtClean="0"/>
                <a:t>将来像</a:t>
              </a:r>
              <a:endParaRPr kumimoji="1" lang="en-US" altLang="ja-JP" sz="1400" b="1" kern="1200" dirty="0" smtClean="0"/>
            </a:p>
          </p:txBody>
        </p:sp>
        <p:pic>
          <p:nvPicPr>
            <p:cNvPr id="53" name="図 52"/>
            <p:cNvPicPr>
              <a:picLocks noChangeAspect="1"/>
            </p:cNvPicPr>
            <p:nvPr/>
          </p:nvPicPr>
          <p:blipFill>
            <a:blip r:embed="rId6">
              <a:lum bright="70000" contrast="-70000"/>
            </a:blip>
            <a:stretch>
              <a:fillRect/>
            </a:stretch>
          </p:blipFill>
          <p:spPr>
            <a:xfrm>
              <a:off x="1760514" y="1988840"/>
              <a:ext cx="1048952" cy="1074940"/>
            </a:xfrm>
            <a:prstGeom prst="rect">
              <a:avLst/>
            </a:prstGeom>
            <a:effectLst/>
          </p:spPr>
        </p:pic>
        <p:sp>
          <p:nvSpPr>
            <p:cNvPr id="54" name="テキスト ボックス 53"/>
            <p:cNvSpPr txBox="1"/>
            <p:nvPr/>
          </p:nvSpPr>
          <p:spPr>
            <a:xfrm>
              <a:off x="1738717" y="2324095"/>
              <a:ext cx="1132147" cy="307777"/>
            </a:xfrm>
            <a:prstGeom prst="rect">
              <a:avLst/>
            </a:prstGeom>
            <a:noFill/>
          </p:spPr>
          <p:txBody>
            <a:bodyPr wrap="square" rtlCol="0">
              <a:spAutoFit/>
            </a:bodyPr>
            <a:lstStyle/>
            <a:p>
              <a:pPr algn="ctr"/>
              <a:r>
                <a:rPr lang="ja-JP" altLang="en-US" sz="1400" b="1" dirty="0" smtClean="0"/>
                <a:t>目標都市像</a:t>
              </a:r>
              <a:endParaRPr kumimoji="1" lang="en-US" altLang="ja-JP" sz="1400" b="1" kern="1200" dirty="0" smtClean="0"/>
            </a:p>
          </p:txBody>
        </p:sp>
        <p:sp>
          <p:nvSpPr>
            <p:cNvPr id="55" name="正方形/長方形 54"/>
            <p:cNvSpPr/>
            <p:nvPr/>
          </p:nvSpPr>
          <p:spPr>
            <a:xfrm>
              <a:off x="2731418" y="2315961"/>
              <a:ext cx="1181446" cy="346357"/>
            </a:xfrm>
            <a:prstGeom prst="rect">
              <a:avLst/>
            </a:prstGeom>
          </p:spPr>
          <p:txBody>
            <a:bodyPr wrap="none">
              <a:spAutoFit/>
            </a:bodyPr>
            <a:lstStyle/>
            <a:p>
              <a:pPr algn="ctr"/>
              <a:r>
                <a:rPr lang="ja-JP" altLang="en-US" sz="1400" b="1" dirty="0" smtClean="0"/>
                <a:t>デートプラン</a:t>
              </a:r>
              <a:endParaRPr lang="ja-JP" altLang="en-US" sz="1400" b="1" dirty="0"/>
            </a:p>
          </p:txBody>
        </p:sp>
        <p:pic>
          <p:nvPicPr>
            <p:cNvPr id="56" name="図 55"/>
            <p:cNvPicPr>
              <a:picLocks noChangeAspect="1"/>
            </p:cNvPicPr>
            <p:nvPr/>
          </p:nvPicPr>
          <p:blipFill>
            <a:blip r:embed="rId6">
              <a:lum bright="70000" contrast="-70000"/>
            </a:blip>
            <a:stretch>
              <a:fillRect/>
            </a:stretch>
          </p:blipFill>
          <p:spPr>
            <a:xfrm>
              <a:off x="5956322" y="1988840"/>
              <a:ext cx="1048952" cy="1074940"/>
            </a:xfrm>
            <a:prstGeom prst="rect">
              <a:avLst/>
            </a:prstGeom>
            <a:effectLst/>
          </p:spPr>
        </p:pic>
        <p:sp>
          <p:nvSpPr>
            <p:cNvPr id="57" name="テキスト ボックス 56"/>
            <p:cNvSpPr txBox="1"/>
            <p:nvPr/>
          </p:nvSpPr>
          <p:spPr>
            <a:xfrm>
              <a:off x="6034774" y="2315961"/>
              <a:ext cx="970500" cy="346357"/>
            </a:xfrm>
            <a:prstGeom prst="rect">
              <a:avLst/>
            </a:prstGeom>
            <a:noFill/>
          </p:spPr>
          <p:txBody>
            <a:bodyPr wrap="square" rtlCol="0">
              <a:spAutoFit/>
            </a:bodyPr>
            <a:lstStyle/>
            <a:p>
              <a:r>
                <a:rPr kumimoji="1" lang="ja-JP" altLang="en-US" sz="1400" b="1" kern="1200" dirty="0" smtClean="0"/>
                <a:t>参考文献</a:t>
              </a:r>
              <a:endParaRPr kumimoji="1" lang="en-US" altLang="ja-JP" sz="1400" b="1" kern="1200" dirty="0" smtClean="0"/>
            </a:p>
          </p:txBody>
        </p:sp>
      </p:grpSp>
      <p:sp>
        <p:nvSpPr>
          <p:cNvPr id="29" name="四角形吹き出し 28"/>
          <p:cNvSpPr/>
          <p:nvPr/>
        </p:nvSpPr>
        <p:spPr>
          <a:xfrm>
            <a:off x="230903" y="5805264"/>
            <a:ext cx="7581457" cy="945273"/>
          </a:xfrm>
          <a:prstGeom prst="wedgeRectCallout">
            <a:avLst>
              <a:gd name="adj1" fmla="val 54651"/>
              <a:gd name="adj2" fmla="val 3735"/>
            </a:avLst>
          </a:prstGeom>
          <a:solidFill>
            <a:srgbClr val="D9969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3200" dirty="0" smtClean="0">
                <a:solidFill>
                  <a:srgbClr val="FFFFFF"/>
                </a:solidFill>
              </a:rPr>
              <a:t>入院患者も巻き込んでまちづくり！</a:t>
            </a:r>
            <a:endParaRPr lang="en-US" altLang="ja-JP" sz="3200" dirty="0">
              <a:solidFill>
                <a:srgbClr val="FFFFFF"/>
              </a:solidFill>
            </a:endParaRPr>
          </a:p>
        </p:txBody>
      </p:sp>
      <p:pic>
        <p:nvPicPr>
          <p:cNvPr id="30" name="図 29"/>
          <p:cNvPicPr>
            <a:picLocks noChangeAspect="1"/>
          </p:cNvPicPr>
          <p:nvPr/>
        </p:nvPicPr>
        <p:blipFill>
          <a:blip r:embed="rId7">
            <a:duotone>
              <a:schemeClr val="accent2">
                <a:shade val="45000"/>
                <a:satMod val="135000"/>
              </a:schemeClr>
              <a:prstClr val="white"/>
            </a:duotone>
            <a:extLst>
              <a:ext uri="{BEBA8EAE-BF5A-486C-A8C5-ECC9F3942E4B}">
                <a14:imgProps xmlns:a14="http://schemas.microsoft.com/office/drawing/2010/main">
                  <a14:imgLayer r:embed="rId8">
                    <a14:imgEffect>
                      <a14:backgroundRemoval t="12654" b="84877" l="22531" r="76235">
                        <a14:backgroundMark x1="58642" y1="25926" x2="58642" y2="25926"/>
                        <a14:backgroundMark x1="46296" y1="41049" x2="46296" y2="41049"/>
                      </a14:backgroundRemoval>
                    </a14:imgEffect>
                  </a14:imgLayer>
                </a14:imgProps>
              </a:ext>
            </a:extLst>
          </a:blip>
          <a:stretch>
            <a:fillRect/>
          </a:stretch>
        </p:blipFill>
        <p:spPr>
          <a:xfrm>
            <a:off x="7509070" y="4971288"/>
            <a:ext cx="2217031" cy="2217031"/>
          </a:xfrm>
          <a:prstGeom prst="rect">
            <a:avLst/>
          </a:prstGeom>
        </p:spPr>
      </p:pic>
      <p:sp>
        <p:nvSpPr>
          <p:cNvPr id="7" name="角丸四角形 6"/>
          <p:cNvSpPr/>
          <p:nvPr/>
        </p:nvSpPr>
        <p:spPr>
          <a:xfrm>
            <a:off x="4355975" y="1030273"/>
            <a:ext cx="4460759" cy="679242"/>
          </a:xfrm>
          <a:prstGeom prst="roundRect">
            <a:avLst/>
          </a:prstGeom>
          <a:solidFill>
            <a:schemeClr val="accent3">
              <a:lumMod val="40000"/>
              <a:lumOff val="60000"/>
            </a:schemeClr>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ja-JP" altLang="en-US" sz="2000" dirty="0" smtClean="0">
                <a:solidFill>
                  <a:schemeClr val="tx1"/>
                </a:solidFill>
              </a:rPr>
              <a:t>土浦協同病院とのつながり</a:t>
            </a:r>
            <a:endParaRPr kumimoji="1" lang="ja-JP" altLang="en-US" sz="2000" dirty="0">
              <a:solidFill>
                <a:schemeClr val="tx1"/>
              </a:solidFill>
            </a:endParaRPr>
          </a:p>
        </p:txBody>
      </p:sp>
    </p:spTree>
    <p:extLst>
      <p:ext uri="{BB962C8B-B14F-4D97-AF65-F5344CB8AC3E}">
        <p14:creationId xmlns:p14="http://schemas.microsoft.com/office/powerpoint/2010/main" val="185043611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図 36" descr="土浦だお"/>
          <p:cNvPicPr>
            <a:picLocks noChangeAspect="1"/>
          </p:cNvPicPr>
          <p:nvPr/>
        </p:nvPicPr>
        <p:blipFill>
          <a:blip r:embed="rId2">
            <a:alphaModFix/>
            <a:extLst>
              <a:ext uri="{28A0092B-C50C-407E-A947-70E740481C1C}">
                <a14:useLocalDpi xmlns:a14="http://schemas.microsoft.com/office/drawing/2010/main" val="0"/>
              </a:ext>
            </a:extLst>
          </a:blip>
          <a:stretch>
            <a:fillRect/>
          </a:stretch>
        </p:blipFill>
        <p:spPr>
          <a:xfrm>
            <a:off x="2344799" y="3344168"/>
            <a:ext cx="1399006" cy="2318640"/>
          </a:xfrm>
          <a:prstGeom prst="rect">
            <a:avLst/>
          </a:prstGeom>
          <a:effectLst>
            <a:glow rad="825500">
              <a:schemeClr val="accent2">
                <a:satMod val="175000"/>
                <a:alpha val="19000"/>
              </a:schemeClr>
            </a:glow>
            <a:outerShdw blurRad="76200" dir="18900000" sy="23000" kx="-1200000" algn="bl" rotWithShape="0">
              <a:prstClr val="black">
                <a:alpha val="20000"/>
              </a:prstClr>
            </a:outerShdw>
          </a:effectLst>
        </p:spPr>
      </p:pic>
      <p:sp>
        <p:nvSpPr>
          <p:cNvPr id="54" name="正方形/長方形 53"/>
          <p:cNvSpPr/>
          <p:nvPr/>
        </p:nvSpPr>
        <p:spPr>
          <a:xfrm>
            <a:off x="0" y="5710353"/>
            <a:ext cx="9144000" cy="1147645"/>
          </a:xfrm>
          <a:prstGeom prst="rect">
            <a:avLst/>
          </a:prstGeom>
          <a:solidFill>
            <a:srgbClr val="FFE1E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3200" dirty="0" smtClean="0">
                <a:solidFill>
                  <a:schemeClr val="tx1"/>
                </a:solidFill>
              </a:rPr>
              <a:t>土浦市は市民のことが</a:t>
            </a:r>
            <a:r>
              <a:rPr lang="ja-JP" altLang="en-US" sz="4400" dirty="0" smtClean="0">
                <a:solidFill>
                  <a:srgbClr val="FF0000"/>
                </a:solidFill>
              </a:rPr>
              <a:t>好き</a:t>
            </a:r>
            <a:endParaRPr lang="en-US" altLang="ja-JP" sz="4400" dirty="0" smtClean="0">
              <a:solidFill>
                <a:srgbClr val="FF0000"/>
              </a:solidFill>
            </a:endParaRPr>
          </a:p>
          <a:p>
            <a:pPr algn="ctr"/>
            <a:r>
              <a:rPr lang="ja-JP" altLang="en-US" sz="3200" dirty="0" smtClean="0">
                <a:solidFill>
                  <a:schemeClr val="tx1"/>
                </a:solidFill>
              </a:rPr>
              <a:t>２人で幸せになりたいと思っている</a:t>
            </a:r>
            <a:endParaRPr lang="ja-JP" altLang="en-US" sz="3200" dirty="0">
              <a:solidFill>
                <a:schemeClr val="tx1"/>
              </a:solidFill>
            </a:endParaRPr>
          </a:p>
        </p:txBody>
      </p:sp>
      <p:pic>
        <p:nvPicPr>
          <p:cNvPr id="61" name="図 60"/>
          <p:cNvPicPr>
            <a:picLocks noChangeAspect="1"/>
          </p:cNvPicPr>
          <p:nvPr/>
        </p:nvPicPr>
        <p:blipFill>
          <a:blip r:embed="rId3"/>
          <a:stretch>
            <a:fillRect/>
          </a:stretch>
        </p:blipFill>
        <p:spPr>
          <a:xfrm>
            <a:off x="5260796" y="3693216"/>
            <a:ext cx="1828474" cy="1761610"/>
          </a:xfrm>
          <a:prstGeom prst="rect">
            <a:avLst/>
          </a:prstGeom>
        </p:spPr>
      </p:pic>
      <p:sp>
        <p:nvSpPr>
          <p:cNvPr id="63" name="正方形/長方形 62"/>
          <p:cNvSpPr/>
          <p:nvPr/>
        </p:nvSpPr>
        <p:spPr>
          <a:xfrm>
            <a:off x="395536" y="4740880"/>
            <a:ext cx="1717193" cy="461665"/>
          </a:xfrm>
          <a:prstGeom prst="rect">
            <a:avLst/>
          </a:prstGeom>
        </p:spPr>
        <p:txBody>
          <a:bodyPr wrap="square">
            <a:spAutoFit/>
          </a:bodyPr>
          <a:lstStyle/>
          <a:p>
            <a:pPr algn="ctr"/>
            <a:r>
              <a:rPr lang="ja-JP" altLang="en-US" sz="2400" dirty="0" smtClean="0"/>
              <a:t>土浦市太郎</a:t>
            </a:r>
            <a:endParaRPr lang="ja-JP" altLang="en-US" sz="2400" dirty="0"/>
          </a:p>
        </p:txBody>
      </p:sp>
      <p:sp>
        <p:nvSpPr>
          <p:cNvPr id="64" name="正方形/長方形 63"/>
          <p:cNvSpPr/>
          <p:nvPr/>
        </p:nvSpPr>
        <p:spPr>
          <a:xfrm>
            <a:off x="7374570" y="4765943"/>
            <a:ext cx="1548610" cy="461665"/>
          </a:xfrm>
          <a:prstGeom prst="rect">
            <a:avLst/>
          </a:prstGeom>
        </p:spPr>
        <p:txBody>
          <a:bodyPr wrap="square">
            <a:spAutoFit/>
          </a:bodyPr>
          <a:lstStyle/>
          <a:p>
            <a:pPr algn="ctr"/>
            <a:r>
              <a:rPr lang="ja-JP" altLang="en-US" sz="2400" dirty="0" smtClean="0"/>
              <a:t>土浦民子</a:t>
            </a:r>
            <a:endParaRPr lang="ja-JP" altLang="en-US" sz="2400" dirty="0"/>
          </a:p>
        </p:txBody>
      </p:sp>
      <p:pic>
        <p:nvPicPr>
          <p:cNvPr id="39" name="図 38"/>
          <p:cNvPicPr>
            <a:picLocks noChangeAspect="1"/>
          </p:cNvPicPr>
          <p:nvPr/>
        </p:nvPicPr>
        <p:blipFill>
          <a:blip r:embed="rId4"/>
          <a:stretch>
            <a:fillRect/>
          </a:stretch>
        </p:blipFill>
        <p:spPr>
          <a:xfrm rot="1745555">
            <a:off x="163291" y="-1"/>
            <a:ext cx="2007469" cy="2057204"/>
          </a:xfrm>
          <a:prstGeom prst="rect">
            <a:avLst/>
          </a:prstGeom>
          <a:ln>
            <a:noFill/>
          </a:ln>
          <a:effectLst>
            <a:glow rad="101600">
              <a:schemeClr val="accent6">
                <a:satMod val="175000"/>
                <a:alpha val="40000"/>
              </a:schemeClr>
            </a:glow>
          </a:effectLst>
        </p:spPr>
      </p:pic>
      <p:sp>
        <p:nvSpPr>
          <p:cNvPr id="2" name="スライド番号プレースホルダー 1"/>
          <p:cNvSpPr>
            <a:spLocks noGrp="1"/>
          </p:cNvSpPr>
          <p:nvPr>
            <p:ph type="sldNum" sz="quarter" idx="12"/>
          </p:nvPr>
        </p:nvSpPr>
        <p:spPr/>
        <p:txBody>
          <a:bodyPr/>
          <a:lstStyle/>
          <a:p>
            <a:fld id="{920AA0AD-6AFE-3346-954A-B1A9EE2084ED}" type="slidenum">
              <a:rPr kumimoji="1" lang="ja-JP" altLang="en-US" smtClean="0"/>
              <a:t>3</a:t>
            </a:fld>
            <a:endParaRPr kumimoji="1" lang="ja-JP" altLang="en-US" dirty="0"/>
          </a:p>
        </p:txBody>
      </p:sp>
      <p:sp>
        <p:nvSpPr>
          <p:cNvPr id="24" name="左矢印 23"/>
          <p:cNvSpPr/>
          <p:nvPr/>
        </p:nvSpPr>
        <p:spPr>
          <a:xfrm rot="10800000">
            <a:off x="4166471" y="4574021"/>
            <a:ext cx="906373" cy="572285"/>
          </a:xfrm>
          <a:prstGeom prst="leftArrow">
            <a:avLst/>
          </a:prstGeom>
          <a:solidFill>
            <a:schemeClr val="accent1">
              <a:lumMod val="20000"/>
              <a:lumOff val="8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sp>
        <p:nvSpPr>
          <p:cNvPr id="4" name="テキスト ボックス 3"/>
          <p:cNvSpPr txBox="1"/>
          <p:nvPr/>
        </p:nvSpPr>
        <p:spPr>
          <a:xfrm>
            <a:off x="3918942" y="5223993"/>
            <a:ext cx="1386609" cy="461665"/>
          </a:xfrm>
          <a:prstGeom prst="rect">
            <a:avLst/>
          </a:prstGeom>
          <a:noFill/>
        </p:spPr>
        <p:txBody>
          <a:bodyPr wrap="square" rtlCol="0">
            <a:spAutoFit/>
          </a:bodyPr>
          <a:lstStyle/>
          <a:p>
            <a:pPr algn="ctr"/>
            <a:r>
              <a:rPr kumimoji="1" lang="ja-JP" altLang="en-US" sz="2400" dirty="0" smtClean="0"/>
              <a:t>片思い</a:t>
            </a:r>
            <a:endParaRPr kumimoji="1" lang="ja-JP" altLang="en-US" sz="2400" dirty="0"/>
          </a:p>
        </p:txBody>
      </p:sp>
      <p:pic>
        <p:nvPicPr>
          <p:cNvPr id="25" name="図 24"/>
          <p:cNvPicPr>
            <a:picLocks noChangeAspect="1"/>
          </p:cNvPicPr>
          <p:nvPr/>
        </p:nvPicPr>
        <p:blipFill>
          <a:blip r:embed="rId5">
            <a:duotone>
              <a:schemeClr val="accent1">
                <a:shade val="45000"/>
                <a:satMod val="135000"/>
              </a:schemeClr>
              <a:prstClr val="white"/>
            </a:duotone>
            <a:extLst>
              <a:ext uri="{BEBA8EAE-BF5A-486C-A8C5-ECC9F3942E4B}">
                <a14:imgProps xmlns:a14="http://schemas.microsoft.com/office/drawing/2010/main">
                  <a14:imgLayer r:embed="rId6">
                    <a14:imgEffect>
                      <a14:backgroundRemoval t="1881" b="98433" l="10000" r="90000"/>
                    </a14:imgEffect>
                  </a14:imgLayer>
                </a14:imgProps>
              </a:ext>
            </a:extLst>
          </a:blip>
          <a:stretch>
            <a:fillRect/>
          </a:stretch>
        </p:blipFill>
        <p:spPr>
          <a:xfrm>
            <a:off x="2507549" y="3482576"/>
            <a:ext cx="957132" cy="2035502"/>
          </a:xfrm>
          <a:prstGeom prst="rect">
            <a:avLst/>
          </a:prstGeom>
        </p:spPr>
      </p:pic>
      <p:pic>
        <p:nvPicPr>
          <p:cNvPr id="26" name="図 25"/>
          <p:cNvPicPr>
            <a:picLocks noChangeAspect="1"/>
          </p:cNvPicPr>
          <p:nvPr/>
        </p:nvPicPr>
        <p:blipFill>
          <a:blip r:embed="rId7">
            <a:duotone>
              <a:schemeClr val="accent2">
                <a:shade val="45000"/>
                <a:satMod val="135000"/>
              </a:schemeClr>
              <a:prstClr val="white"/>
            </a:duotone>
            <a:extLst>
              <a:ext uri="{BEBA8EAE-BF5A-486C-A8C5-ECC9F3942E4B}">
                <a14:imgProps xmlns:a14="http://schemas.microsoft.com/office/drawing/2010/main">
                  <a14:imgLayer r:embed="rId8">
                    <a14:imgEffect>
                      <a14:backgroundRemoval t="0" b="100000" l="0" r="100000"/>
                    </a14:imgEffect>
                  </a14:imgLayer>
                </a14:imgProps>
              </a:ext>
            </a:extLst>
          </a:blip>
          <a:stretch>
            <a:fillRect/>
          </a:stretch>
        </p:blipFill>
        <p:spPr>
          <a:xfrm>
            <a:off x="5842424" y="3520471"/>
            <a:ext cx="665218" cy="1997607"/>
          </a:xfrm>
          <a:prstGeom prst="rect">
            <a:avLst/>
          </a:prstGeom>
        </p:spPr>
      </p:pic>
      <p:pic>
        <p:nvPicPr>
          <p:cNvPr id="27" name="図 26"/>
          <p:cNvPicPr>
            <a:picLocks noChangeAspect="1"/>
          </p:cNvPicPr>
          <p:nvPr/>
        </p:nvPicPr>
        <p:blipFill>
          <a:blip r:embed="rId4"/>
          <a:stretch>
            <a:fillRect/>
          </a:stretch>
        </p:blipFill>
        <p:spPr>
          <a:xfrm>
            <a:off x="3956704" y="3482576"/>
            <a:ext cx="1215750" cy="1245870"/>
          </a:xfrm>
          <a:prstGeom prst="rect">
            <a:avLst/>
          </a:prstGeom>
          <a:effectLst/>
        </p:spPr>
      </p:pic>
      <p:sp>
        <p:nvSpPr>
          <p:cNvPr id="91" name="テキスト ボックス 90"/>
          <p:cNvSpPr txBox="1"/>
          <p:nvPr/>
        </p:nvSpPr>
        <p:spPr>
          <a:xfrm>
            <a:off x="395536" y="575682"/>
            <a:ext cx="1945300" cy="954107"/>
          </a:xfrm>
          <a:prstGeom prst="rect">
            <a:avLst/>
          </a:prstGeom>
          <a:noFill/>
        </p:spPr>
        <p:txBody>
          <a:bodyPr wrap="square" rtlCol="0">
            <a:spAutoFit/>
          </a:bodyPr>
          <a:lstStyle/>
          <a:p>
            <a:pPr algn="ctr"/>
            <a:r>
              <a:rPr kumimoji="1" lang="ja-JP" altLang="en-US" sz="2800" b="1" dirty="0" smtClean="0"/>
              <a:t>前回までのあらすじ</a:t>
            </a:r>
            <a:endParaRPr kumimoji="1" lang="en-US" altLang="ja-JP" sz="2800" b="1" dirty="0" smtClean="0"/>
          </a:p>
        </p:txBody>
      </p:sp>
      <p:grpSp>
        <p:nvGrpSpPr>
          <p:cNvPr id="92" name="図形グループ 91"/>
          <p:cNvGrpSpPr/>
          <p:nvPr/>
        </p:nvGrpSpPr>
        <p:grpSpPr>
          <a:xfrm>
            <a:off x="3135619" y="97531"/>
            <a:ext cx="6008381" cy="955205"/>
            <a:chOff x="671896" y="1988840"/>
            <a:chExt cx="6333378" cy="1074940"/>
          </a:xfrm>
        </p:grpSpPr>
        <p:pic>
          <p:nvPicPr>
            <p:cNvPr id="93" name="図 92"/>
            <p:cNvPicPr>
              <a:picLocks noChangeAspect="1"/>
            </p:cNvPicPr>
            <p:nvPr/>
          </p:nvPicPr>
          <p:blipFill>
            <a:blip r:embed="rId4">
              <a:lum bright="70000" contrast="-70000"/>
            </a:blip>
            <a:stretch>
              <a:fillRect/>
            </a:stretch>
          </p:blipFill>
          <p:spPr>
            <a:xfrm>
              <a:off x="2809466" y="1988840"/>
              <a:ext cx="1048952" cy="1074940"/>
            </a:xfrm>
            <a:prstGeom prst="rect">
              <a:avLst/>
            </a:prstGeom>
            <a:effectLst/>
          </p:spPr>
        </p:pic>
        <p:pic>
          <p:nvPicPr>
            <p:cNvPr id="94" name="図 93"/>
            <p:cNvPicPr>
              <a:picLocks noChangeAspect="1"/>
            </p:cNvPicPr>
            <p:nvPr/>
          </p:nvPicPr>
          <p:blipFill>
            <a:blip r:embed="rId4">
              <a:lum bright="70000" contrast="-70000"/>
            </a:blip>
            <a:stretch>
              <a:fillRect/>
            </a:stretch>
          </p:blipFill>
          <p:spPr>
            <a:xfrm>
              <a:off x="3858418" y="1988840"/>
              <a:ext cx="1048952" cy="1074940"/>
            </a:xfrm>
            <a:prstGeom prst="rect">
              <a:avLst/>
            </a:prstGeom>
            <a:effectLst/>
          </p:spPr>
        </p:pic>
        <p:pic>
          <p:nvPicPr>
            <p:cNvPr id="95" name="図 94"/>
            <p:cNvPicPr>
              <a:picLocks noChangeAspect="1"/>
            </p:cNvPicPr>
            <p:nvPr/>
          </p:nvPicPr>
          <p:blipFill>
            <a:blip r:embed="rId4">
              <a:lum bright="70000" contrast="-70000"/>
            </a:blip>
            <a:stretch>
              <a:fillRect/>
            </a:stretch>
          </p:blipFill>
          <p:spPr>
            <a:xfrm>
              <a:off x="4907370" y="1988840"/>
              <a:ext cx="1048952" cy="1074940"/>
            </a:xfrm>
            <a:prstGeom prst="rect">
              <a:avLst/>
            </a:prstGeom>
            <a:effectLst/>
          </p:spPr>
        </p:pic>
        <p:pic>
          <p:nvPicPr>
            <p:cNvPr id="96" name="図 95"/>
            <p:cNvPicPr>
              <a:picLocks noChangeAspect="1"/>
            </p:cNvPicPr>
            <p:nvPr/>
          </p:nvPicPr>
          <p:blipFill>
            <a:blip r:embed="rId4"/>
            <a:stretch>
              <a:fillRect/>
            </a:stretch>
          </p:blipFill>
          <p:spPr>
            <a:xfrm>
              <a:off x="711562" y="1988840"/>
              <a:ext cx="1048952" cy="1074940"/>
            </a:xfrm>
            <a:prstGeom prst="rect">
              <a:avLst/>
            </a:prstGeom>
            <a:effectLst/>
          </p:spPr>
        </p:pic>
        <p:sp>
          <p:nvSpPr>
            <p:cNvPr id="97" name="テキスト ボックス 96"/>
            <p:cNvSpPr txBox="1"/>
            <p:nvPr/>
          </p:nvSpPr>
          <p:spPr>
            <a:xfrm>
              <a:off x="671896" y="2315961"/>
              <a:ext cx="1132147" cy="588806"/>
            </a:xfrm>
            <a:prstGeom prst="rect">
              <a:avLst/>
            </a:prstGeom>
            <a:noFill/>
          </p:spPr>
          <p:txBody>
            <a:bodyPr wrap="square" rtlCol="0">
              <a:spAutoFit/>
            </a:bodyPr>
            <a:lstStyle/>
            <a:p>
              <a:pPr algn="ctr"/>
              <a:r>
                <a:rPr kumimoji="1" lang="ja-JP" altLang="en-US" sz="1400" b="1" kern="1200" dirty="0" smtClean="0"/>
                <a:t>前回までのあらすじ</a:t>
              </a:r>
              <a:endParaRPr kumimoji="1" lang="en-US" altLang="ja-JP" sz="1400" b="1" kern="1200" dirty="0" smtClean="0"/>
            </a:p>
          </p:txBody>
        </p:sp>
        <p:sp>
          <p:nvSpPr>
            <p:cNvPr id="98" name="テキスト ボックス 97"/>
            <p:cNvSpPr txBox="1"/>
            <p:nvPr/>
          </p:nvSpPr>
          <p:spPr>
            <a:xfrm>
              <a:off x="2705612" y="2315961"/>
              <a:ext cx="1204689" cy="307777"/>
            </a:xfrm>
            <a:prstGeom prst="rect">
              <a:avLst/>
            </a:prstGeom>
            <a:noFill/>
          </p:spPr>
          <p:txBody>
            <a:bodyPr wrap="square" rtlCol="0">
              <a:spAutoFit/>
            </a:bodyPr>
            <a:lstStyle/>
            <a:p>
              <a:pPr algn="ctr"/>
              <a:endParaRPr kumimoji="1" lang="en-US" altLang="ja-JP" sz="1400" b="1" kern="1200" dirty="0" smtClean="0"/>
            </a:p>
          </p:txBody>
        </p:sp>
        <p:sp>
          <p:nvSpPr>
            <p:cNvPr id="99" name="テキスト ボックス 98"/>
            <p:cNvSpPr txBox="1"/>
            <p:nvPr/>
          </p:nvSpPr>
          <p:spPr>
            <a:xfrm>
              <a:off x="4907370" y="2324095"/>
              <a:ext cx="1132147" cy="307777"/>
            </a:xfrm>
            <a:prstGeom prst="rect">
              <a:avLst/>
            </a:prstGeom>
            <a:noFill/>
          </p:spPr>
          <p:txBody>
            <a:bodyPr wrap="square" rtlCol="0">
              <a:spAutoFit/>
            </a:bodyPr>
            <a:lstStyle/>
            <a:p>
              <a:r>
                <a:rPr kumimoji="1" lang="ja-JP" altLang="en-US" sz="1400" b="1" kern="1200" dirty="0" smtClean="0"/>
                <a:t>今後の方針</a:t>
              </a:r>
              <a:endParaRPr kumimoji="1" lang="en-US" altLang="ja-JP" sz="1400" b="1" kern="1200" dirty="0" smtClean="0"/>
            </a:p>
          </p:txBody>
        </p:sp>
        <p:sp>
          <p:nvSpPr>
            <p:cNvPr id="100" name="テキスト ボックス 99"/>
            <p:cNvSpPr txBox="1"/>
            <p:nvPr/>
          </p:nvSpPr>
          <p:spPr>
            <a:xfrm>
              <a:off x="3991128" y="2315961"/>
              <a:ext cx="880734" cy="346357"/>
            </a:xfrm>
            <a:prstGeom prst="rect">
              <a:avLst/>
            </a:prstGeom>
            <a:noFill/>
          </p:spPr>
          <p:txBody>
            <a:bodyPr wrap="square" rtlCol="0">
              <a:spAutoFit/>
            </a:bodyPr>
            <a:lstStyle/>
            <a:p>
              <a:r>
                <a:rPr lang="ja-JP" altLang="en-US" sz="1400" b="1" dirty="0" smtClean="0"/>
                <a:t>将来像</a:t>
              </a:r>
              <a:endParaRPr kumimoji="1" lang="en-US" altLang="ja-JP" sz="1400" b="1" kern="1200" dirty="0" smtClean="0"/>
            </a:p>
          </p:txBody>
        </p:sp>
        <p:pic>
          <p:nvPicPr>
            <p:cNvPr id="101" name="図 100"/>
            <p:cNvPicPr>
              <a:picLocks noChangeAspect="1"/>
            </p:cNvPicPr>
            <p:nvPr/>
          </p:nvPicPr>
          <p:blipFill>
            <a:blip r:embed="rId4">
              <a:lum bright="70000" contrast="-70000"/>
            </a:blip>
            <a:stretch>
              <a:fillRect/>
            </a:stretch>
          </p:blipFill>
          <p:spPr>
            <a:xfrm>
              <a:off x="1760514" y="1988840"/>
              <a:ext cx="1048952" cy="1074940"/>
            </a:xfrm>
            <a:prstGeom prst="rect">
              <a:avLst/>
            </a:prstGeom>
            <a:effectLst/>
          </p:spPr>
        </p:pic>
        <p:sp>
          <p:nvSpPr>
            <p:cNvPr id="102" name="テキスト ボックス 101"/>
            <p:cNvSpPr txBox="1"/>
            <p:nvPr/>
          </p:nvSpPr>
          <p:spPr>
            <a:xfrm>
              <a:off x="1738717" y="2324095"/>
              <a:ext cx="1132147" cy="307777"/>
            </a:xfrm>
            <a:prstGeom prst="rect">
              <a:avLst/>
            </a:prstGeom>
            <a:noFill/>
          </p:spPr>
          <p:txBody>
            <a:bodyPr wrap="square" rtlCol="0">
              <a:spAutoFit/>
            </a:bodyPr>
            <a:lstStyle/>
            <a:p>
              <a:pPr algn="ctr"/>
              <a:r>
                <a:rPr lang="ja-JP" altLang="en-US" sz="1400" b="1" dirty="0" smtClean="0"/>
                <a:t>目標都市像</a:t>
              </a:r>
              <a:endParaRPr kumimoji="1" lang="en-US" altLang="ja-JP" sz="1400" b="1" kern="1200" dirty="0" smtClean="0"/>
            </a:p>
          </p:txBody>
        </p:sp>
        <p:sp>
          <p:nvSpPr>
            <p:cNvPr id="103" name="正方形/長方形 102"/>
            <p:cNvSpPr/>
            <p:nvPr/>
          </p:nvSpPr>
          <p:spPr>
            <a:xfrm>
              <a:off x="2731418" y="2315961"/>
              <a:ext cx="1181446" cy="346357"/>
            </a:xfrm>
            <a:prstGeom prst="rect">
              <a:avLst/>
            </a:prstGeom>
          </p:spPr>
          <p:txBody>
            <a:bodyPr wrap="none">
              <a:spAutoFit/>
            </a:bodyPr>
            <a:lstStyle/>
            <a:p>
              <a:pPr algn="ctr"/>
              <a:r>
                <a:rPr lang="ja-JP" altLang="en-US" sz="1400" b="1" dirty="0" smtClean="0"/>
                <a:t>デートプラン</a:t>
              </a:r>
              <a:endParaRPr lang="ja-JP" altLang="en-US" sz="1400" b="1" dirty="0"/>
            </a:p>
          </p:txBody>
        </p:sp>
        <p:pic>
          <p:nvPicPr>
            <p:cNvPr id="104" name="図 103"/>
            <p:cNvPicPr>
              <a:picLocks noChangeAspect="1"/>
            </p:cNvPicPr>
            <p:nvPr/>
          </p:nvPicPr>
          <p:blipFill>
            <a:blip r:embed="rId4">
              <a:lum bright="70000" contrast="-70000"/>
            </a:blip>
            <a:stretch>
              <a:fillRect/>
            </a:stretch>
          </p:blipFill>
          <p:spPr>
            <a:xfrm>
              <a:off x="5956322" y="1988840"/>
              <a:ext cx="1048952" cy="1074940"/>
            </a:xfrm>
            <a:prstGeom prst="rect">
              <a:avLst/>
            </a:prstGeom>
            <a:effectLst/>
          </p:spPr>
        </p:pic>
        <p:sp>
          <p:nvSpPr>
            <p:cNvPr id="105" name="テキスト ボックス 104"/>
            <p:cNvSpPr txBox="1"/>
            <p:nvPr/>
          </p:nvSpPr>
          <p:spPr>
            <a:xfrm>
              <a:off x="6034774" y="2315961"/>
              <a:ext cx="970500" cy="346357"/>
            </a:xfrm>
            <a:prstGeom prst="rect">
              <a:avLst/>
            </a:prstGeom>
            <a:noFill/>
          </p:spPr>
          <p:txBody>
            <a:bodyPr wrap="square" rtlCol="0">
              <a:spAutoFit/>
            </a:bodyPr>
            <a:lstStyle/>
            <a:p>
              <a:r>
                <a:rPr kumimoji="1" lang="ja-JP" altLang="en-US" sz="1400" b="1" kern="1200" dirty="0" smtClean="0"/>
                <a:t>参考文献</a:t>
              </a:r>
              <a:endParaRPr kumimoji="1" lang="en-US" altLang="ja-JP" sz="1400" b="1" kern="1200" dirty="0" smtClean="0"/>
            </a:p>
          </p:txBody>
        </p:sp>
      </p:grpSp>
      <p:pic>
        <p:nvPicPr>
          <p:cNvPr id="3" name="図 2"/>
          <p:cNvPicPr>
            <a:picLocks noChangeAspect="1"/>
          </p:cNvPicPr>
          <p:nvPr/>
        </p:nvPicPr>
        <p:blipFill>
          <a:blip r:embed="rId9">
            <a:clrChange>
              <a:clrFrom>
                <a:srgbClr val="FFFFFF"/>
              </a:clrFrom>
              <a:clrTo>
                <a:srgbClr val="FFFFFF">
                  <a:alpha val="0"/>
                </a:srgbClr>
              </a:clrTo>
            </a:clrChange>
          </a:blip>
          <a:stretch>
            <a:fillRect/>
          </a:stretch>
        </p:blipFill>
        <p:spPr>
          <a:xfrm>
            <a:off x="2598219" y="1219815"/>
            <a:ext cx="4178016" cy="2021183"/>
          </a:xfrm>
          <a:prstGeom prst="rect">
            <a:avLst/>
          </a:prstGeom>
        </p:spPr>
      </p:pic>
      <p:sp>
        <p:nvSpPr>
          <p:cNvPr id="6" name="右矢印 5"/>
          <p:cNvSpPr/>
          <p:nvPr/>
        </p:nvSpPr>
        <p:spPr>
          <a:xfrm>
            <a:off x="6776235" y="1844824"/>
            <a:ext cx="1036125" cy="936104"/>
          </a:xfrm>
          <a:prstGeom prst="rightArrow">
            <a:avLst/>
          </a:prstGeom>
          <a:solidFill>
            <a:srgbClr val="4BACC6"/>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sp>
        <p:nvSpPr>
          <p:cNvPr id="7" name="正方形/長方形 6"/>
          <p:cNvSpPr/>
          <p:nvPr/>
        </p:nvSpPr>
        <p:spPr>
          <a:xfrm>
            <a:off x="1619672" y="2060848"/>
            <a:ext cx="978547" cy="504056"/>
          </a:xfrm>
          <a:prstGeom prst="rect">
            <a:avLst/>
          </a:prstGeom>
          <a:solidFill>
            <a:srgbClr val="4BACC6"/>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spTree>
    <p:extLst>
      <p:ext uri="{BB962C8B-B14F-4D97-AF65-F5344CB8AC3E}">
        <p14:creationId xmlns:p14="http://schemas.microsoft.com/office/powerpoint/2010/main" val="4608157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par>
                                <p:cTn id="8" presetID="22" presetClass="entr" presetSubtype="4"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down)">
                                      <p:cBhvr>
                                        <p:cTn id="10" dur="500"/>
                                        <p:tgtEl>
                                          <p:spTgt spid="26"/>
                                        </p:tgtEl>
                                      </p:cBhvr>
                                    </p:animEffect>
                                  </p:childTnLst>
                                </p:cTn>
                              </p:par>
                              <p:par>
                                <p:cTn id="11" presetID="23" presetClass="entr" presetSubtype="16" fill="hold" nodeType="with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ppt_w</p:attrName>
                                        </p:attrNameLst>
                                      </p:cBhvr>
                                      <p:tavLst>
                                        <p:tav tm="0">
                                          <p:val>
                                            <p:fltVal val="0"/>
                                          </p:val>
                                        </p:tav>
                                        <p:tav tm="100000">
                                          <p:val>
                                            <p:strVal val="#ppt_w"/>
                                          </p:val>
                                        </p:tav>
                                      </p:tavLst>
                                    </p:anim>
                                    <p:anim calcmode="lin" valueType="num">
                                      <p:cBhvr>
                                        <p:cTn id="14" dur="500" fill="hold"/>
                                        <p:tgtEl>
                                          <p:spTgt spid="27"/>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図 17"/>
          <p:cNvPicPr>
            <a:picLocks noChangeAspect="1"/>
          </p:cNvPicPr>
          <p:nvPr/>
        </p:nvPicPr>
        <p:blipFill>
          <a:blip r:embed="rId2"/>
          <a:stretch>
            <a:fillRect/>
          </a:stretch>
        </p:blipFill>
        <p:spPr>
          <a:xfrm>
            <a:off x="2396700" y="2197332"/>
            <a:ext cx="3198353" cy="3288132"/>
          </a:xfrm>
          <a:prstGeom prst="rect">
            <a:avLst/>
          </a:prstGeom>
        </p:spPr>
      </p:pic>
      <p:sp>
        <p:nvSpPr>
          <p:cNvPr id="19" name="正方形/長方形 18"/>
          <p:cNvSpPr/>
          <p:nvPr/>
        </p:nvSpPr>
        <p:spPr>
          <a:xfrm>
            <a:off x="3851920" y="3320988"/>
            <a:ext cx="1080120" cy="360040"/>
          </a:xfrm>
          <a:prstGeom prst="rect">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ja-JP" altLang="en-US" sz="2000" dirty="0" smtClean="0">
                <a:solidFill>
                  <a:schemeClr val="tx1"/>
                </a:solidFill>
              </a:rPr>
              <a:t>散歩道</a:t>
            </a:r>
            <a:endParaRPr kumimoji="1" lang="ja-JP" altLang="en-US" sz="2000" dirty="0">
              <a:solidFill>
                <a:schemeClr val="tx1"/>
              </a:solidFill>
            </a:endParaRPr>
          </a:p>
        </p:txBody>
      </p:sp>
      <p:sp>
        <p:nvSpPr>
          <p:cNvPr id="25" name="正方形/長方形 24"/>
          <p:cNvSpPr/>
          <p:nvPr/>
        </p:nvSpPr>
        <p:spPr>
          <a:xfrm>
            <a:off x="102615" y="1177237"/>
            <a:ext cx="4809857" cy="1020095"/>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ja-JP" altLang="en-US" sz="2400" dirty="0" smtClean="0">
                <a:solidFill>
                  <a:schemeClr val="tx1"/>
                </a:solidFill>
              </a:rPr>
              <a:t>昼間に散歩会の実施</a:t>
            </a:r>
            <a:endParaRPr kumimoji="1" lang="en-US" altLang="ja-JP" sz="2400" dirty="0" smtClean="0">
              <a:solidFill>
                <a:schemeClr val="tx1"/>
              </a:solidFill>
            </a:endParaRPr>
          </a:p>
          <a:p>
            <a:pPr algn="ctr"/>
            <a:r>
              <a:rPr lang="ja-JP" altLang="en-US" sz="2400" dirty="0" smtClean="0">
                <a:solidFill>
                  <a:schemeClr val="tx1"/>
                </a:solidFill>
              </a:rPr>
              <a:t>住民が入院患者におおつ野を紹介</a:t>
            </a:r>
            <a:endParaRPr lang="en-US" altLang="ja-JP" sz="2400" dirty="0" smtClean="0">
              <a:solidFill>
                <a:schemeClr val="tx1"/>
              </a:solidFill>
            </a:endParaRPr>
          </a:p>
        </p:txBody>
      </p:sp>
      <p:grpSp>
        <p:nvGrpSpPr>
          <p:cNvPr id="21" name="図形グループ 20"/>
          <p:cNvGrpSpPr/>
          <p:nvPr/>
        </p:nvGrpSpPr>
        <p:grpSpPr>
          <a:xfrm>
            <a:off x="86042" y="5380202"/>
            <a:ext cx="8811814" cy="1435311"/>
            <a:chOff x="152674" y="5350301"/>
            <a:chExt cx="8811814" cy="1435311"/>
          </a:xfrm>
        </p:grpSpPr>
        <p:pic>
          <p:nvPicPr>
            <p:cNvPr id="24" name="図 23"/>
            <p:cNvPicPr>
              <a:picLocks noChangeAspect="1"/>
            </p:cNvPicPr>
            <p:nvPr/>
          </p:nvPicPr>
          <p:blipFill>
            <a:blip r:embed="rId3">
              <a:duotone>
                <a:schemeClr val="accent1">
                  <a:shade val="45000"/>
                  <a:satMod val="135000"/>
                </a:schemeClr>
                <a:prstClr val="white"/>
              </a:duotone>
              <a:extLst>
                <a:ext uri="{BEBA8EAE-BF5A-486C-A8C5-ECC9F3942E4B}">
                  <a14:imgProps xmlns:a14="http://schemas.microsoft.com/office/drawing/2010/main">
                    <a14:imgLayer r:embed="rId4">
                      <a14:imgEffect>
                        <a14:backgroundRemoval t="1881" b="98433" l="10000" r="90000"/>
                      </a14:imgEffect>
                    </a14:imgLayer>
                  </a14:imgProps>
                </a:ext>
              </a:extLst>
            </a:blip>
            <a:stretch>
              <a:fillRect/>
            </a:stretch>
          </p:blipFill>
          <p:spPr>
            <a:xfrm>
              <a:off x="152674" y="5350301"/>
              <a:ext cx="674910" cy="1435311"/>
            </a:xfrm>
            <a:prstGeom prst="rect">
              <a:avLst/>
            </a:prstGeom>
          </p:spPr>
        </p:pic>
        <p:sp>
          <p:nvSpPr>
            <p:cNvPr id="32" name="四角形吹き出し 31"/>
            <p:cNvSpPr/>
            <p:nvPr/>
          </p:nvSpPr>
          <p:spPr>
            <a:xfrm>
              <a:off x="1043607" y="5612937"/>
              <a:ext cx="7920881" cy="1137600"/>
            </a:xfrm>
            <a:prstGeom prst="wedgeRectCallout">
              <a:avLst>
                <a:gd name="adj1" fmla="val -54067"/>
                <a:gd name="adj2" fmla="val -49421"/>
              </a:avLst>
            </a:prstGeom>
            <a:solidFill>
              <a:srgbClr val="C6D9F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3200" dirty="0" smtClean="0">
                  <a:solidFill>
                    <a:schemeClr val="tx1"/>
                  </a:solidFill>
                </a:rPr>
                <a:t>入院患者も交えて地域住民同士が</a:t>
              </a:r>
              <a:endParaRPr lang="en-US" altLang="ja-JP" sz="3200" dirty="0" smtClean="0">
                <a:solidFill>
                  <a:schemeClr val="tx1"/>
                </a:solidFill>
              </a:endParaRPr>
            </a:p>
            <a:p>
              <a:pPr algn="ctr"/>
              <a:r>
                <a:rPr lang="ja-JP" altLang="en-US" sz="3200" dirty="0" smtClean="0">
                  <a:solidFill>
                    <a:schemeClr val="tx1"/>
                  </a:solidFill>
                </a:rPr>
                <a:t>顔を合わせる機会を増やす</a:t>
              </a:r>
              <a:endParaRPr lang="en-US" altLang="ja-JP" sz="3200" dirty="0" smtClean="0">
                <a:solidFill>
                  <a:schemeClr val="tx1"/>
                </a:solidFill>
              </a:endParaRPr>
            </a:p>
          </p:txBody>
        </p:sp>
      </p:grpSp>
      <p:grpSp>
        <p:nvGrpSpPr>
          <p:cNvPr id="6" name="図形グループ 5"/>
          <p:cNvGrpSpPr/>
          <p:nvPr/>
        </p:nvGrpSpPr>
        <p:grpSpPr>
          <a:xfrm>
            <a:off x="5786910" y="2615116"/>
            <a:ext cx="3177578" cy="2385756"/>
            <a:chOff x="4130726" y="2863189"/>
            <a:chExt cx="3177578" cy="2385756"/>
          </a:xfrm>
        </p:grpSpPr>
        <p:pic>
          <p:nvPicPr>
            <p:cNvPr id="2" name="図 1"/>
            <p:cNvPicPr>
              <a:picLocks noChangeAspect="1"/>
            </p:cNvPicPr>
            <p:nvPr/>
          </p:nvPicPr>
          <p:blipFill rotWithShape="1">
            <a:blip r:embed="rId5"/>
            <a:srcRect r="19544"/>
            <a:stretch/>
          </p:blipFill>
          <p:spPr>
            <a:xfrm>
              <a:off x="4130726" y="2863189"/>
              <a:ext cx="3177578" cy="2294003"/>
            </a:xfrm>
            <a:prstGeom prst="rect">
              <a:avLst/>
            </a:prstGeom>
            <a:ln>
              <a:noFill/>
            </a:ln>
            <a:effectLst>
              <a:softEdge rad="112500"/>
            </a:effectLst>
          </p:spPr>
        </p:pic>
        <p:sp>
          <p:nvSpPr>
            <p:cNvPr id="3" name="テキスト ボックス 2"/>
            <p:cNvSpPr txBox="1"/>
            <p:nvPr/>
          </p:nvSpPr>
          <p:spPr>
            <a:xfrm>
              <a:off x="6200570" y="4941168"/>
              <a:ext cx="975047" cy="307777"/>
            </a:xfrm>
            <a:prstGeom prst="rect">
              <a:avLst/>
            </a:prstGeom>
            <a:noFill/>
          </p:spPr>
          <p:txBody>
            <a:bodyPr wrap="none" rtlCol="0">
              <a:spAutoFit/>
            </a:bodyPr>
            <a:lstStyle/>
            <a:p>
              <a:r>
                <a:rPr lang="ja-JP" altLang="en-US" sz="1400" dirty="0" smtClean="0"/>
                <a:t>イメージ図</a:t>
              </a:r>
              <a:endParaRPr kumimoji="1" lang="ja-JP" altLang="en-US" sz="1400" dirty="0"/>
            </a:p>
          </p:txBody>
        </p:sp>
      </p:grpSp>
      <p:sp>
        <p:nvSpPr>
          <p:cNvPr id="50" name="角丸四角形吹き出し 49"/>
          <p:cNvSpPr/>
          <p:nvPr/>
        </p:nvSpPr>
        <p:spPr>
          <a:xfrm>
            <a:off x="827584" y="182300"/>
            <a:ext cx="2303961" cy="955205"/>
          </a:xfrm>
          <a:prstGeom prst="wedgeRoundRectCallout">
            <a:avLst>
              <a:gd name="adj1" fmla="val -53059"/>
              <a:gd name="adj2" fmla="val -27211"/>
              <a:gd name="adj3" fmla="val 16667"/>
            </a:avLst>
          </a:prstGeom>
          <a:solidFill>
            <a:srgbClr val="558ED5"/>
          </a:solidFill>
          <a:ln>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ltLang="ja-JP" sz="3200" dirty="0" smtClean="0">
                <a:solidFill>
                  <a:schemeClr val="bg1"/>
                </a:solidFill>
              </a:rPr>
              <a:t>②</a:t>
            </a:r>
            <a:r>
              <a:rPr kumimoji="1" lang="ja-JP" altLang="en-US" sz="3200" dirty="0" smtClean="0">
                <a:solidFill>
                  <a:schemeClr val="bg1"/>
                </a:solidFill>
              </a:rPr>
              <a:t>つなぐ</a:t>
            </a:r>
            <a:endParaRPr kumimoji="1" lang="en-US" altLang="ja-JP" sz="3200" dirty="0" smtClean="0">
              <a:solidFill>
                <a:schemeClr val="bg1"/>
              </a:solidFill>
            </a:endParaRPr>
          </a:p>
          <a:p>
            <a:pPr algn="ctr"/>
            <a:r>
              <a:rPr kumimoji="1" lang="ja-JP" altLang="en-US" sz="3200" dirty="0" smtClean="0">
                <a:solidFill>
                  <a:schemeClr val="bg1"/>
                </a:solidFill>
              </a:rPr>
              <a:t>まちづくり</a:t>
            </a:r>
            <a:endParaRPr kumimoji="1" lang="ja-JP" altLang="en-US" sz="3200" dirty="0">
              <a:solidFill>
                <a:schemeClr val="bg1"/>
              </a:solidFill>
            </a:endParaRPr>
          </a:p>
        </p:txBody>
      </p:sp>
      <p:pic>
        <p:nvPicPr>
          <p:cNvPr id="52" name="図 51" descr="810sign_z229xfngkp.jpg"/>
          <p:cNvPicPr>
            <a:picLocks noChangeAspect="1"/>
          </p:cNvPicPr>
          <p:nvPr/>
        </p:nvPicPr>
        <p:blipFill>
          <a:blip r:embed="rId6">
            <a:duotone>
              <a:schemeClr val="accent1">
                <a:shade val="45000"/>
                <a:satMod val="135000"/>
              </a:schemeClr>
              <a:prstClr val="white"/>
            </a:duotone>
            <a:extLst>
              <a:ext uri="{BEBA8EAE-BF5A-486C-A8C5-ECC9F3942E4B}">
                <a14:imgProps xmlns:a14="http://schemas.microsoft.com/office/drawing/2010/main">
                  <a14:imgLayer r:embed="rId7">
                    <a14:imgEffect>
                      <a14:backgroundRemoval t="0" b="100000" l="0" r="100000">
                        <a14:foregroundMark x1="57034" y1="7763" x2="57034" y2="7763"/>
                        <a14:foregroundMark x1="65779" y1="7024" x2="65779" y2="7024"/>
                      </a14:backgroundRemoval>
                    </a14:imgEffect>
                  </a14:imgLayer>
                </a14:imgProps>
              </a:ext>
              <a:ext uri="{28A0092B-C50C-407E-A947-70E740481C1C}">
                <a14:useLocalDpi xmlns:a14="http://schemas.microsoft.com/office/drawing/2010/main" val="0"/>
              </a:ext>
            </a:extLst>
          </a:blip>
          <a:stretch>
            <a:fillRect/>
          </a:stretch>
        </p:blipFill>
        <p:spPr>
          <a:xfrm>
            <a:off x="0" y="251995"/>
            <a:ext cx="793420" cy="778278"/>
          </a:xfrm>
          <a:prstGeom prst="rect">
            <a:avLst/>
          </a:prstGeom>
        </p:spPr>
      </p:pic>
      <p:pic>
        <p:nvPicPr>
          <p:cNvPr id="4" name="図 3"/>
          <p:cNvPicPr>
            <a:picLocks noChangeAspect="1"/>
          </p:cNvPicPr>
          <p:nvPr/>
        </p:nvPicPr>
        <p:blipFill rotWithShape="1">
          <a:blip r:embed="rId8"/>
          <a:srcRect l="4907" t="12998" r="28614" b="4896"/>
          <a:stretch/>
        </p:blipFill>
        <p:spPr>
          <a:xfrm>
            <a:off x="459061" y="2799782"/>
            <a:ext cx="2005902" cy="1858097"/>
          </a:xfrm>
          <a:prstGeom prst="rect">
            <a:avLst/>
          </a:prstGeom>
          <a:ln>
            <a:noFill/>
          </a:ln>
          <a:effectLst>
            <a:softEdge rad="112500"/>
          </a:effectLst>
        </p:spPr>
      </p:pic>
      <p:sp>
        <p:nvSpPr>
          <p:cNvPr id="5" name="テキスト ボックス 4"/>
          <p:cNvSpPr txBox="1"/>
          <p:nvPr/>
        </p:nvSpPr>
        <p:spPr>
          <a:xfrm>
            <a:off x="251520" y="2430450"/>
            <a:ext cx="2499302" cy="369332"/>
          </a:xfrm>
          <a:prstGeom prst="rect">
            <a:avLst/>
          </a:prstGeom>
          <a:noFill/>
        </p:spPr>
        <p:txBody>
          <a:bodyPr wrap="none" rtlCol="0">
            <a:spAutoFit/>
          </a:bodyPr>
          <a:lstStyle/>
          <a:p>
            <a:r>
              <a:rPr kumimoji="1" lang="ja-JP" altLang="en-US" b="1" u="sng" dirty="0" smtClean="0"/>
              <a:t>リハビリにも利用できる</a:t>
            </a:r>
            <a:endParaRPr kumimoji="1" lang="ja-JP" altLang="en-US" b="1" u="sng" dirty="0"/>
          </a:p>
        </p:txBody>
      </p:sp>
      <p:grpSp>
        <p:nvGrpSpPr>
          <p:cNvPr id="10" name="図形グループ 9"/>
          <p:cNvGrpSpPr/>
          <p:nvPr/>
        </p:nvGrpSpPr>
        <p:grpSpPr>
          <a:xfrm>
            <a:off x="4174797" y="4084239"/>
            <a:ext cx="947185" cy="824880"/>
            <a:chOff x="5064974" y="4280655"/>
            <a:chExt cx="947185" cy="824880"/>
          </a:xfrm>
        </p:grpSpPr>
        <p:sp>
          <p:nvSpPr>
            <p:cNvPr id="9" name="角丸四角形吹き出し 8"/>
            <p:cNvSpPr/>
            <p:nvPr/>
          </p:nvSpPr>
          <p:spPr>
            <a:xfrm>
              <a:off x="5064974" y="4280655"/>
              <a:ext cx="947185" cy="720216"/>
            </a:xfrm>
            <a:prstGeom prst="wedgeRoundRectCallout">
              <a:avLst>
                <a:gd name="adj1" fmla="val -78292"/>
                <a:gd name="adj2" fmla="val 52348"/>
                <a:gd name="adj3" fmla="val 16667"/>
              </a:avLst>
            </a:prstGeom>
            <a:solidFill>
              <a:schemeClr val="accent1">
                <a:lumMod val="20000"/>
                <a:lumOff val="8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pic>
          <p:nvPicPr>
            <p:cNvPr id="8" name="図 7"/>
            <p:cNvPicPr>
              <a:picLocks noChangeAspect="1"/>
            </p:cNvPicPr>
            <p:nvPr/>
          </p:nvPicPr>
          <p:blipFill>
            <a:blip r:embed="rId9"/>
            <a:stretch>
              <a:fillRect/>
            </a:stretch>
          </p:blipFill>
          <p:spPr>
            <a:xfrm>
              <a:off x="5121982" y="4280655"/>
              <a:ext cx="824880" cy="824880"/>
            </a:xfrm>
            <a:prstGeom prst="rect">
              <a:avLst/>
            </a:prstGeom>
          </p:spPr>
        </p:pic>
      </p:grpSp>
      <p:grpSp>
        <p:nvGrpSpPr>
          <p:cNvPr id="33" name="図形グループ 32"/>
          <p:cNvGrpSpPr/>
          <p:nvPr/>
        </p:nvGrpSpPr>
        <p:grpSpPr>
          <a:xfrm>
            <a:off x="3135619" y="97531"/>
            <a:ext cx="6008381" cy="955205"/>
            <a:chOff x="671896" y="1988840"/>
            <a:chExt cx="6333378" cy="1074940"/>
          </a:xfrm>
        </p:grpSpPr>
        <p:pic>
          <p:nvPicPr>
            <p:cNvPr id="34" name="図 33"/>
            <p:cNvPicPr>
              <a:picLocks noChangeAspect="1"/>
            </p:cNvPicPr>
            <p:nvPr/>
          </p:nvPicPr>
          <p:blipFill>
            <a:blip r:embed="rId10"/>
            <a:stretch>
              <a:fillRect/>
            </a:stretch>
          </p:blipFill>
          <p:spPr>
            <a:xfrm>
              <a:off x="2809466" y="1988840"/>
              <a:ext cx="1048952" cy="1074940"/>
            </a:xfrm>
            <a:prstGeom prst="rect">
              <a:avLst/>
            </a:prstGeom>
            <a:effectLst/>
          </p:spPr>
        </p:pic>
        <p:pic>
          <p:nvPicPr>
            <p:cNvPr id="35" name="図 34"/>
            <p:cNvPicPr>
              <a:picLocks noChangeAspect="1"/>
            </p:cNvPicPr>
            <p:nvPr/>
          </p:nvPicPr>
          <p:blipFill>
            <a:blip r:embed="rId10">
              <a:lum bright="70000" contrast="-70000"/>
            </a:blip>
            <a:stretch>
              <a:fillRect/>
            </a:stretch>
          </p:blipFill>
          <p:spPr>
            <a:xfrm>
              <a:off x="3858418" y="1988840"/>
              <a:ext cx="1048952" cy="1074940"/>
            </a:xfrm>
            <a:prstGeom prst="rect">
              <a:avLst/>
            </a:prstGeom>
            <a:effectLst/>
          </p:spPr>
        </p:pic>
        <p:pic>
          <p:nvPicPr>
            <p:cNvPr id="36" name="図 35"/>
            <p:cNvPicPr>
              <a:picLocks noChangeAspect="1"/>
            </p:cNvPicPr>
            <p:nvPr/>
          </p:nvPicPr>
          <p:blipFill>
            <a:blip r:embed="rId10">
              <a:lum bright="70000" contrast="-70000"/>
            </a:blip>
            <a:stretch>
              <a:fillRect/>
            </a:stretch>
          </p:blipFill>
          <p:spPr>
            <a:xfrm>
              <a:off x="4907370" y="1988840"/>
              <a:ext cx="1048952" cy="1074940"/>
            </a:xfrm>
            <a:prstGeom prst="rect">
              <a:avLst/>
            </a:prstGeom>
            <a:effectLst/>
          </p:spPr>
        </p:pic>
        <p:pic>
          <p:nvPicPr>
            <p:cNvPr id="37" name="図 36"/>
            <p:cNvPicPr>
              <a:picLocks noChangeAspect="1"/>
            </p:cNvPicPr>
            <p:nvPr/>
          </p:nvPicPr>
          <p:blipFill>
            <a:blip r:embed="rId10">
              <a:lum bright="70000" contrast="-70000"/>
            </a:blip>
            <a:stretch>
              <a:fillRect/>
            </a:stretch>
          </p:blipFill>
          <p:spPr>
            <a:xfrm>
              <a:off x="711562" y="1988840"/>
              <a:ext cx="1048952" cy="1074940"/>
            </a:xfrm>
            <a:prstGeom prst="rect">
              <a:avLst/>
            </a:prstGeom>
            <a:effectLst/>
          </p:spPr>
        </p:pic>
        <p:sp>
          <p:nvSpPr>
            <p:cNvPr id="38" name="テキスト ボックス 37"/>
            <p:cNvSpPr txBox="1"/>
            <p:nvPr/>
          </p:nvSpPr>
          <p:spPr>
            <a:xfrm>
              <a:off x="671896" y="2315961"/>
              <a:ext cx="1132147" cy="307777"/>
            </a:xfrm>
            <a:prstGeom prst="rect">
              <a:avLst/>
            </a:prstGeom>
            <a:noFill/>
          </p:spPr>
          <p:txBody>
            <a:bodyPr wrap="square" rtlCol="0">
              <a:spAutoFit/>
            </a:bodyPr>
            <a:lstStyle/>
            <a:p>
              <a:pPr algn="ctr"/>
              <a:r>
                <a:rPr lang="ja-JP" altLang="en-US" sz="1400" b="1" dirty="0" smtClean="0"/>
                <a:t>背景</a:t>
              </a:r>
              <a:endParaRPr kumimoji="1" lang="en-US" altLang="ja-JP" sz="1400" b="1" kern="1200" dirty="0" smtClean="0"/>
            </a:p>
          </p:txBody>
        </p:sp>
        <p:sp>
          <p:nvSpPr>
            <p:cNvPr id="51" name="テキスト ボックス 50"/>
            <p:cNvSpPr txBox="1"/>
            <p:nvPr/>
          </p:nvSpPr>
          <p:spPr>
            <a:xfrm>
              <a:off x="2705612" y="2315961"/>
              <a:ext cx="1204689" cy="307777"/>
            </a:xfrm>
            <a:prstGeom prst="rect">
              <a:avLst/>
            </a:prstGeom>
            <a:noFill/>
          </p:spPr>
          <p:txBody>
            <a:bodyPr wrap="square" rtlCol="0">
              <a:spAutoFit/>
            </a:bodyPr>
            <a:lstStyle/>
            <a:p>
              <a:pPr algn="ctr"/>
              <a:endParaRPr kumimoji="1" lang="en-US" altLang="ja-JP" sz="1400" b="1" kern="1200" dirty="0" smtClean="0"/>
            </a:p>
          </p:txBody>
        </p:sp>
        <p:sp>
          <p:nvSpPr>
            <p:cNvPr id="53" name="テキスト ボックス 52"/>
            <p:cNvSpPr txBox="1"/>
            <p:nvPr/>
          </p:nvSpPr>
          <p:spPr>
            <a:xfrm>
              <a:off x="4907370" y="2324095"/>
              <a:ext cx="1132147" cy="307777"/>
            </a:xfrm>
            <a:prstGeom prst="rect">
              <a:avLst/>
            </a:prstGeom>
            <a:noFill/>
          </p:spPr>
          <p:txBody>
            <a:bodyPr wrap="square" rtlCol="0">
              <a:spAutoFit/>
            </a:bodyPr>
            <a:lstStyle/>
            <a:p>
              <a:r>
                <a:rPr kumimoji="1" lang="ja-JP" altLang="en-US" sz="1400" b="1" kern="1200" dirty="0" smtClean="0"/>
                <a:t>今後の方針</a:t>
              </a:r>
              <a:endParaRPr kumimoji="1" lang="en-US" altLang="ja-JP" sz="1400" b="1" kern="1200" dirty="0" smtClean="0"/>
            </a:p>
          </p:txBody>
        </p:sp>
        <p:sp>
          <p:nvSpPr>
            <p:cNvPr id="54" name="テキスト ボックス 53"/>
            <p:cNvSpPr txBox="1"/>
            <p:nvPr/>
          </p:nvSpPr>
          <p:spPr>
            <a:xfrm>
              <a:off x="3991128" y="2315961"/>
              <a:ext cx="880734" cy="346357"/>
            </a:xfrm>
            <a:prstGeom prst="rect">
              <a:avLst/>
            </a:prstGeom>
            <a:noFill/>
          </p:spPr>
          <p:txBody>
            <a:bodyPr wrap="square" rtlCol="0">
              <a:spAutoFit/>
            </a:bodyPr>
            <a:lstStyle/>
            <a:p>
              <a:r>
                <a:rPr lang="ja-JP" altLang="en-US" sz="1400" b="1" dirty="0" smtClean="0"/>
                <a:t>将来像</a:t>
              </a:r>
              <a:endParaRPr kumimoji="1" lang="en-US" altLang="ja-JP" sz="1400" b="1" kern="1200" dirty="0" smtClean="0"/>
            </a:p>
          </p:txBody>
        </p:sp>
        <p:pic>
          <p:nvPicPr>
            <p:cNvPr id="55" name="図 54"/>
            <p:cNvPicPr>
              <a:picLocks noChangeAspect="1"/>
            </p:cNvPicPr>
            <p:nvPr/>
          </p:nvPicPr>
          <p:blipFill>
            <a:blip r:embed="rId10">
              <a:lum bright="70000" contrast="-70000"/>
            </a:blip>
            <a:stretch>
              <a:fillRect/>
            </a:stretch>
          </p:blipFill>
          <p:spPr>
            <a:xfrm>
              <a:off x="1760514" y="1988840"/>
              <a:ext cx="1048952" cy="1074940"/>
            </a:xfrm>
            <a:prstGeom prst="rect">
              <a:avLst/>
            </a:prstGeom>
            <a:effectLst/>
          </p:spPr>
        </p:pic>
        <p:sp>
          <p:nvSpPr>
            <p:cNvPr id="56" name="テキスト ボックス 55"/>
            <p:cNvSpPr txBox="1"/>
            <p:nvPr/>
          </p:nvSpPr>
          <p:spPr>
            <a:xfrm>
              <a:off x="1738717" y="2324095"/>
              <a:ext cx="1132147" cy="307777"/>
            </a:xfrm>
            <a:prstGeom prst="rect">
              <a:avLst/>
            </a:prstGeom>
            <a:noFill/>
          </p:spPr>
          <p:txBody>
            <a:bodyPr wrap="square" rtlCol="0">
              <a:spAutoFit/>
            </a:bodyPr>
            <a:lstStyle/>
            <a:p>
              <a:pPr algn="ctr"/>
              <a:r>
                <a:rPr lang="ja-JP" altLang="en-US" sz="1400" b="1" dirty="0" smtClean="0"/>
                <a:t>目標都市像</a:t>
              </a:r>
              <a:endParaRPr kumimoji="1" lang="en-US" altLang="ja-JP" sz="1400" b="1" kern="1200" dirty="0" smtClean="0"/>
            </a:p>
          </p:txBody>
        </p:sp>
        <p:sp>
          <p:nvSpPr>
            <p:cNvPr id="57" name="正方形/長方形 56"/>
            <p:cNvSpPr/>
            <p:nvPr/>
          </p:nvSpPr>
          <p:spPr>
            <a:xfrm>
              <a:off x="2731418" y="2315961"/>
              <a:ext cx="1181446" cy="346357"/>
            </a:xfrm>
            <a:prstGeom prst="rect">
              <a:avLst/>
            </a:prstGeom>
          </p:spPr>
          <p:txBody>
            <a:bodyPr wrap="none">
              <a:spAutoFit/>
            </a:bodyPr>
            <a:lstStyle/>
            <a:p>
              <a:pPr algn="ctr"/>
              <a:r>
                <a:rPr lang="ja-JP" altLang="en-US" sz="1400" b="1" dirty="0" smtClean="0"/>
                <a:t>デートプラン</a:t>
              </a:r>
              <a:endParaRPr lang="ja-JP" altLang="en-US" sz="1400" b="1" dirty="0"/>
            </a:p>
          </p:txBody>
        </p:sp>
        <p:pic>
          <p:nvPicPr>
            <p:cNvPr id="58" name="図 57"/>
            <p:cNvPicPr>
              <a:picLocks noChangeAspect="1"/>
            </p:cNvPicPr>
            <p:nvPr/>
          </p:nvPicPr>
          <p:blipFill>
            <a:blip r:embed="rId10">
              <a:lum bright="70000" contrast="-70000"/>
            </a:blip>
            <a:stretch>
              <a:fillRect/>
            </a:stretch>
          </p:blipFill>
          <p:spPr>
            <a:xfrm>
              <a:off x="5956322" y="1988840"/>
              <a:ext cx="1048952" cy="1074940"/>
            </a:xfrm>
            <a:prstGeom prst="rect">
              <a:avLst/>
            </a:prstGeom>
            <a:effectLst/>
          </p:spPr>
        </p:pic>
        <p:sp>
          <p:nvSpPr>
            <p:cNvPr id="59" name="テキスト ボックス 58"/>
            <p:cNvSpPr txBox="1"/>
            <p:nvPr/>
          </p:nvSpPr>
          <p:spPr>
            <a:xfrm>
              <a:off x="6034774" y="2315961"/>
              <a:ext cx="970500" cy="346357"/>
            </a:xfrm>
            <a:prstGeom prst="rect">
              <a:avLst/>
            </a:prstGeom>
            <a:noFill/>
          </p:spPr>
          <p:txBody>
            <a:bodyPr wrap="square" rtlCol="0">
              <a:spAutoFit/>
            </a:bodyPr>
            <a:lstStyle/>
            <a:p>
              <a:r>
                <a:rPr kumimoji="1" lang="ja-JP" altLang="en-US" sz="1400" b="1" kern="1200" dirty="0" smtClean="0"/>
                <a:t>参考文献</a:t>
              </a:r>
              <a:endParaRPr kumimoji="1" lang="en-US" altLang="ja-JP" sz="1400" b="1" kern="1200" dirty="0" smtClean="0"/>
            </a:p>
          </p:txBody>
        </p:sp>
      </p:grpSp>
      <p:sp>
        <p:nvSpPr>
          <p:cNvPr id="39" name="横巻き 38"/>
          <p:cNvSpPr/>
          <p:nvPr/>
        </p:nvSpPr>
        <p:spPr>
          <a:xfrm>
            <a:off x="5121982" y="1061657"/>
            <a:ext cx="3927577" cy="1307728"/>
          </a:xfrm>
          <a:prstGeom prst="horizontalScroll">
            <a:avLst>
              <a:gd name="adj" fmla="val 8952"/>
            </a:avLst>
          </a:prstGeom>
          <a:blipFill rotWithShape="1">
            <a:blip r:embed="rId11"/>
            <a:tile tx="0" ty="0" sx="100000" sy="100000" flip="none" algn="tl"/>
          </a:blip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sz="2800" dirty="0" smtClean="0">
                <a:solidFill>
                  <a:srgbClr val="000000"/>
                </a:solidFill>
                <a:latin typeface="+mn-ea"/>
                <a:cs typeface="ＤＦＰ勘亭流" charset="2"/>
              </a:rPr>
              <a:t>②</a:t>
            </a:r>
            <a:r>
              <a:rPr lang="ja-JP" altLang="en-US" sz="2800" dirty="0" smtClean="0">
                <a:solidFill>
                  <a:srgbClr val="000000"/>
                </a:solidFill>
                <a:latin typeface="+mn-ea"/>
                <a:cs typeface="ＤＦＰ勘亭流" charset="2"/>
              </a:rPr>
              <a:t>入院患者</a:t>
            </a:r>
            <a:r>
              <a:rPr kumimoji="1" lang="en-US" altLang="ja-JP" sz="2800" dirty="0" smtClean="0">
                <a:solidFill>
                  <a:srgbClr val="000000"/>
                </a:solidFill>
                <a:latin typeface="+mn-ea"/>
                <a:cs typeface="ＤＦＰ勘亭流" charset="2"/>
              </a:rPr>
              <a:t>×</a:t>
            </a:r>
            <a:r>
              <a:rPr kumimoji="1" lang="ja-JP" altLang="en-US" sz="2800" dirty="0" smtClean="0">
                <a:solidFill>
                  <a:srgbClr val="000000"/>
                </a:solidFill>
                <a:latin typeface="+mn-ea"/>
                <a:cs typeface="ＤＦＰ勘亭流" charset="2"/>
              </a:rPr>
              <a:t>市民</a:t>
            </a:r>
            <a:endParaRPr kumimoji="1" lang="en-US" altLang="ja-JP" sz="2800" dirty="0" smtClean="0">
              <a:solidFill>
                <a:srgbClr val="000000"/>
              </a:solidFill>
              <a:latin typeface="+mn-ea"/>
              <a:cs typeface="ＤＦＰ勘亭流" charset="2"/>
            </a:endParaRPr>
          </a:p>
          <a:p>
            <a:pPr algn="ctr"/>
            <a:r>
              <a:rPr lang="en-US" altLang="ja-JP" sz="2800" dirty="0" smtClean="0">
                <a:solidFill>
                  <a:srgbClr val="000000"/>
                </a:solidFill>
                <a:latin typeface="+mn-ea"/>
                <a:cs typeface="ＤＦＰ勘亭流" charset="2"/>
              </a:rPr>
              <a:t>〜</a:t>
            </a:r>
            <a:r>
              <a:rPr lang="ja-JP" altLang="en-US" sz="2800" dirty="0" smtClean="0">
                <a:solidFill>
                  <a:srgbClr val="000000"/>
                </a:solidFill>
                <a:latin typeface="+mn-ea"/>
                <a:cs typeface="ＤＦＰ勘亭流" charset="2"/>
              </a:rPr>
              <a:t>つなぐまちづくり</a:t>
            </a:r>
            <a:r>
              <a:rPr lang="en-US" altLang="ja-JP" sz="2800" dirty="0" smtClean="0">
                <a:solidFill>
                  <a:srgbClr val="000000"/>
                </a:solidFill>
                <a:latin typeface="+mn-ea"/>
                <a:cs typeface="ＤＦＰ勘亭流" charset="2"/>
              </a:rPr>
              <a:t>〜</a:t>
            </a:r>
          </a:p>
        </p:txBody>
      </p:sp>
      <p:sp>
        <p:nvSpPr>
          <p:cNvPr id="12" name="角丸四角形吹き出し 11"/>
          <p:cNvSpPr/>
          <p:nvPr/>
        </p:nvSpPr>
        <p:spPr>
          <a:xfrm>
            <a:off x="4716016" y="2430450"/>
            <a:ext cx="2016224" cy="752471"/>
          </a:xfrm>
          <a:prstGeom prst="wedgeRoundRectCallout">
            <a:avLst>
              <a:gd name="adj1" fmla="val 54620"/>
              <a:gd name="adj2" fmla="val 79998"/>
              <a:gd name="adj3" fmla="val 16667"/>
            </a:avLst>
          </a:prstGeom>
          <a:solidFill>
            <a:srgbClr val="C3D69B"/>
          </a:solidFill>
          <a:ln>
            <a:solidFill>
              <a:srgbClr val="C3D69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1400" dirty="0">
                <a:solidFill>
                  <a:srgbClr val="000000"/>
                </a:solidFill>
              </a:rPr>
              <a:t>平日の昼間も</a:t>
            </a:r>
            <a:r>
              <a:rPr lang="ja-JP" altLang="en-US" sz="1400" dirty="0">
                <a:solidFill>
                  <a:srgbClr val="FF0000"/>
                </a:solidFill>
              </a:rPr>
              <a:t>人の存在</a:t>
            </a:r>
            <a:r>
              <a:rPr lang="ja-JP" altLang="en-US" sz="1400" dirty="0">
                <a:solidFill>
                  <a:srgbClr val="000000"/>
                </a:solidFill>
              </a:rPr>
              <a:t>が感じられる</a:t>
            </a:r>
            <a:r>
              <a:rPr lang="ja-JP" altLang="en-US" dirty="0">
                <a:solidFill>
                  <a:srgbClr val="FF0000"/>
                </a:solidFill>
              </a:rPr>
              <a:t>安心感</a:t>
            </a:r>
            <a:endParaRPr lang="en-US" altLang="ja-JP" dirty="0">
              <a:solidFill>
                <a:srgbClr val="FF0000"/>
              </a:solidFill>
            </a:endParaRPr>
          </a:p>
        </p:txBody>
      </p:sp>
    </p:spTree>
    <p:extLst>
      <p:ext uri="{BB962C8B-B14F-4D97-AF65-F5344CB8AC3E}">
        <p14:creationId xmlns:p14="http://schemas.microsoft.com/office/powerpoint/2010/main" val="292690490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名称設定のコピー.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71800" y="1688881"/>
            <a:ext cx="3597864" cy="4195448"/>
          </a:xfrm>
          <a:prstGeom prst="rect">
            <a:avLst/>
          </a:prstGeom>
        </p:spPr>
      </p:pic>
      <p:sp>
        <p:nvSpPr>
          <p:cNvPr id="6" name="正方形/長方形 5"/>
          <p:cNvSpPr/>
          <p:nvPr/>
        </p:nvSpPr>
        <p:spPr>
          <a:xfrm>
            <a:off x="1246159" y="777244"/>
            <a:ext cx="6696744" cy="707886"/>
          </a:xfrm>
          <a:prstGeom prst="rect">
            <a:avLst/>
          </a:prstGeom>
          <a:noFill/>
          <a:ln>
            <a:noFill/>
          </a:ln>
        </p:spPr>
        <p:txBody>
          <a:bodyPr wrap="square">
            <a:spAutoFit/>
          </a:bodyPr>
          <a:lstStyle/>
          <a:p>
            <a:r>
              <a:rPr lang="ja-JP" altLang="en-US" sz="4000" b="1" dirty="0" smtClean="0">
                <a:solidFill>
                  <a:schemeClr val="accent2">
                    <a:lumMod val="75000"/>
                  </a:schemeClr>
                </a:solidFill>
                <a:latin typeface="ヒラギノ明朝 ProN W3"/>
                <a:ea typeface="ヒラギノ明朝 ProN W3"/>
                <a:cs typeface="ヒラギノ明朝 ProN W3"/>
              </a:rPr>
              <a:t>「ふれあい」デートプラン</a:t>
            </a:r>
            <a:endParaRPr lang="en-US" altLang="ja-JP" sz="4000" b="1" dirty="0">
              <a:solidFill>
                <a:schemeClr val="accent2">
                  <a:lumMod val="75000"/>
                </a:schemeClr>
              </a:solidFill>
              <a:latin typeface="ヒラギノ明朝 ProN W3"/>
              <a:ea typeface="ヒラギノ明朝 ProN W3"/>
              <a:cs typeface="ヒラギノ明朝 ProN W3"/>
            </a:endParaRPr>
          </a:p>
        </p:txBody>
      </p:sp>
      <p:pic>
        <p:nvPicPr>
          <p:cNvPr id="9" name="図 8"/>
          <p:cNvPicPr>
            <a:picLocks noChangeAspect="1"/>
          </p:cNvPicPr>
          <p:nvPr/>
        </p:nvPicPr>
        <p:blipFill>
          <a:blip r:embed="rId3"/>
          <a:stretch>
            <a:fillRect/>
          </a:stretch>
        </p:blipFill>
        <p:spPr>
          <a:xfrm rot="1745555">
            <a:off x="3595717" y="3644230"/>
            <a:ext cx="1179285" cy="1208502"/>
          </a:xfrm>
          <a:prstGeom prst="rect">
            <a:avLst/>
          </a:prstGeom>
          <a:ln>
            <a:noFill/>
          </a:ln>
          <a:effectLst>
            <a:glow rad="101600">
              <a:schemeClr val="accent6">
                <a:satMod val="175000"/>
                <a:alpha val="40000"/>
              </a:schemeClr>
            </a:glow>
          </a:effectLst>
        </p:spPr>
      </p:pic>
      <p:pic>
        <p:nvPicPr>
          <p:cNvPr id="10" name="図 9"/>
          <p:cNvPicPr>
            <a:picLocks noChangeAspect="1"/>
          </p:cNvPicPr>
          <p:nvPr/>
        </p:nvPicPr>
        <p:blipFill>
          <a:blip r:embed="rId3"/>
          <a:stretch>
            <a:fillRect/>
          </a:stretch>
        </p:blipFill>
        <p:spPr>
          <a:xfrm rot="1745555">
            <a:off x="4603455" y="2832630"/>
            <a:ext cx="1179285" cy="1208502"/>
          </a:xfrm>
          <a:prstGeom prst="rect">
            <a:avLst/>
          </a:prstGeom>
          <a:ln>
            <a:noFill/>
          </a:ln>
          <a:effectLst>
            <a:glow rad="101600">
              <a:schemeClr val="accent6">
                <a:satMod val="175000"/>
                <a:alpha val="40000"/>
              </a:schemeClr>
            </a:glow>
          </a:effectLst>
        </p:spPr>
      </p:pic>
      <p:pic>
        <p:nvPicPr>
          <p:cNvPr id="11" name="図 10"/>
          <p:cNvPicPr>
            <a:picLocks noChangeAspect="1"/>
          </p:cNvPicPr>
          <p:nvPr/>
        </p:nvPicPr>
        <p:blipFill>
          <a:blip r:embed="rId3"/>
          <a:stretch>
            <a:fillRect/>
          </a:stretch>
        </p:blipFill>
        <p:spPr>
          <a:xfrm rot="1745555">
            <a:off x="3195837" y="2170314"/>
            <a:ext cx="1179285" cy="1208502"/>
          </a:xfrm>
          <a:prstGeom prst="rect">
            <a:avLst/>
          </a:prstGeom>
          <a:ln>
            <a:noFill/>
          </a:ln>
          <a:effectLst>
            <a:glow rad="101600">
              <a:schemeClr val="accent6">
                <a:satMod val="175000"/>
                <a:alpha val="40000"/>
              </a:schemeClr>
            </a:glow>
          </a:effectLst>
        </p:spPr>
      </p:pic>
    </p:spTree>
    <p:extLst>
      <p:ext uri="{BB962C8B-B14F-4D97-AF65-F5344CB8AC3E}">
        <p14:creationId xmlns:p14="http://schemas.microsoft.com/office/powerpoint/2010/main" val="15982323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図 28"/>
          <p:cNvPicPr>
            <a:picLocks noChangeAspect="1"/>
          </p:cNvPicPr>
          <p:nvPr/>
        </p:nvPicPr>
        <p:blipFill>
          <a:blip r:embed="rId2">
            <a:duotone>
              <a:schemeClr val="accent1">
                <a:shade val="45000"/>
                <a:satMod val="135000"/>
              </a:schemeClr>
              <a:prstClr val="white"/>
            </a:duotone>
            <a:alphaModFix amt="41000"/>
          </a:blip>
          <a:stretch>
            <a:fillRect/>
          </a:stretch>
        </p:blipFill>
        <p:spPr>
          <a:xfrm>
            <a:off x="3818752" y="2048068"/>
            <a:ext cx="1520617" cy="4257727"/>
          </a:xfrm>
          <a:prstGeom prst="rect">
            <a:avLst/>
          </a:prstGeom>
        </p:spPr>
      </p:pic>
      <p:grpSp>
        <p:nvGrpSpPr>
          <p:cNvPr id="35" name="図形グループ 34"/>
          <p:cNvGrpSpPr/>
          <p:nvPr/>
        </p:nvGrpSpPr>
        <p:grpSpPr>
          <a:xfrm>
            <a:off x="5582484" y="2406490"/>
            <a:ext cx="3281989" cy="3182750"/>
            <a:chOff x="6145588" y="2450478"/>
            <a:chExt cx="2908988" cy="3230342"/>
          </a:xfrm>
          <a:solidFill>
            <a:srgbClr val="FFFFFF"/>
          </a:solidFill>
        </p:grpSpPr>
        <p:sp>
          <p:nvSpPr>
            <p:cNvPr id="30" name="線吹き出し 2 (枠付き) 29"/>
            <p:cNvSpPr/>
            <p:nvPr/>
          </p:nvSpPr>
          <p:spPr>
            <a:xfrm>
              <a:off x="6145588" y="2538176"/>
              <a:ext cx="2908988" cy="3142644"/>
            </a:xfrm>
            <a:prstGeom prst="borderCallout2">
              <a:avLst>
                <a:gd name="adj1" fmla="val 17967"/>
                <a:gd name="adj2" fmla="val -1277"/>
                <a:gd name="adj3" fmla="val 18750"/>
                <a:gd name="adj4" fmla="val -16667"/>
                <a:gd name="adj5" fmla="val 23873"/>
                <a:gd name="adj6" fmla="val -24109"/>
              </a:avLst>
            </a:prstGeom>
            <a:solidFill>
              <a:srgbClr val="E6B9B8"/>
            </a:solidFill>
            <a:ln>
              <a:solidFill>
                <a:srgbClr val="C0504D"/>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33" name="テキスト ボックス 32"/>
            <p:cNvSpPr txBox="1"/>
            <p:nvPr/>
          </p:nvSpPr>
          <p:spPr>
            <a:xfrm>
              <a:off x="6287045" y="2450478"/>
              <a:ext cx="2647149" cy="468568"/>
            </a:xfrm>
            <a:prstGeom prst="rect">
              <a:avLst/>
            </a:prstGeom>
            <a:grpFill/>
            <a:ln>
              <a:solidFill>
                <a:srgbClr val="4F81BD"/>
              </a:solidFill>
            </a:ln>
          </p:spPr>
          <p:txBody>
            <a:bodyPr wrap="square" rtlCol="0">
              <a:spAutoFit/>
            </a:bodyPr>
            <a:lstStyle/>
            <a:p>
              <a:pPr algn="ctr"/>
              <a:r>
                <a:rPr lang="ja-JP" altLang="en-US" sz="2400" dirty="0" smtClean="0"/>
                <a:t>多くの空き地・駐車場</a:t>
              </a:r>
              <a:endParaRPr kumimoji="1" lang="ja-JP" altLang="en-US" sz="2400" dirty="0"/>
            </a:p>
          </p:txBody>
        </p:sp>
      </p:grpSp>
      <p:grpSp>
        <p:nvGrpSpPr>
          <p:cNvPr id="34" name="図形グループ 33"/>
          <p:cNvGrpSpPr/>
          <p:nvPr/>
        </p:nvGrpSpPr>
        <p:grpSpPr>
          <a:xfrm>
            <a:off x="230748" y="1515790"/>
            <a:ext cx="3289442" cy="4883095"/>
            <a:chOff x="76420" y="1526603"/>
            <a:chExt cx="2908988" cy="4166435"/>
          </a:xfrm>
          <a:solidFill>
            <a:srgbClr val="FFFFFF"/>
          </a:solidFill>
        </p:grpSpPr>
        <p:sp>
          <p:nvSpPr>
            <p:cNvPr id="31" name="線吹き出し 2 (枠付き) 30"/>
            <p:cNvSpPr/>
            <p:nvPr/>
          </p:nvSpPr>
          <p:spPr>
            <a:xfrm>
              <a:off x="76420" y="1669542"/>
              <a:ext cx="2908988" cy="4023496"/>
            </a:xfrm>
            <a:prstGeom prst="borderCallout2">
              <a:avLst>
                <a:gd name="adj1" fmla="val 55012"/>
                <a:gd name="adj2" fmla="val 101614"/>
                <a:gd name="adj3" fmla="val 60898"/>
                <a:gd name="adj4" fmla="val 110945"/>
                <a:gd name="adj5" fmla="val 60982"/>
                <a:gd name="adj6" fmla="val 118767"/>
              </a:avLst>
            </a:prstGeom>
            <a:solidFill>
              <a:schemeClr val="accent2">
                <a:lumMod val="40000"/>
                <a:lumOff val="60000"/>
              </a:schemeClr>
            </a:solid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32" name="テキスト ボックス 31"/>
            <p:cNvSpPr txBox="1"/>
            <p:nvPr/>
          </p:nvSpPr>
          <p:spPr>
            <a:xfrm>
              <a:off x="165914" y="1526603"/>
              <a:ext cx="2725249" cy="761558"/>
            </a:xfrm>
            <a:prstGeom prst="rect">
              <a:avLst/>
            </a:prstGeom>
            <a:grpFill/>
            <a:ln>
              <a:solidFill>
                <a:schemeClr val="accent2"/>
              </a:solidFill>
            </a:ln>
          </p:spPr>
          <p:txBody>
            <a:bodyPr wrap="square" rtlCol="0">
              <a:spAutoFit/>
            </a:bodyPr>
            <a:lstStyle/>
            <a:p>
              <a:pPr algn="ctr"/>
              <a:r>
                <a:rPr kumimoji="1" lang="ja-JP" altLang="en-US" sz="2400" dirty="0" smtClean="0"/>
                <a:t>商店街やモールなど</a:t>
              </a:r>
              <a:endParaRPr kumimoji="1" lang="en-US" altLang="ja-JP" sz="2400" dirty="0" smtClean="0"/>
            </a:p>
            <a:p>
              <a:pPr algn="ctr"/>
              <a:r>
                <a:rPr kumimoji="1" lang="ja-JP" altLang="en-US" sz="2800" dirty="0" smtClean="0"/>
                <a:t>豊富な商業地</a:t>
              </a:r>
              <a:endParaRPr kumimoji="1" lang="ja-JP" altLang="en-US" sz="2800" dirty="0"/>
            </a:p>
          </p:txBody>
        </p:sp>
      </p:grpSp>
      <p:pic>
        <p:nvPicPr>
          <p:cNvPr id="36" name="図 35" descr="スクリーンショット 2016-12-09 13.33.4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891" y="2674160"/>
            <a:ext cx="2640487" cy="1477946"/>
          </a:xfrm>
          <a:prstGeom prst="rect">
            <a:avLst/>
          </a:prstGeom>
          <a:solidFill>
            <a:srgbClr val="FFFFFF"/>
          </a:solidFill>
        </p:spPr>
      </p:pic>
      <p:pic>
        <p:nvPicPr>
          <p:cNvPr id="37" name="図 36"/>
          <p:cNvPicPr>
            <a:picLocks noChangeAspect="1"/>
          </p:cNvPicPr>
          <p:nvPr/>
        </p:nvPicPr>
        <p:blipFill>
          <a:blip r:embed="rId4"/>
          <a:stretch>
            <a:fillRect/>
          </a:stretch>
        </p:blipFill>
        <p:spPr>
          <a:xfrm>
            <a:off x="530932" y="4457485"/>
            <a:ext cx="2704272" cy="1822130"/>
          </a:xfrm>
          <a:prstGeom prst="rect">
            <a:avLst/>
          </a:prstGeom>
          <a:solidFill>
            <a:srgbClr val="FFFFFF"/>
          </a:solidFill>
          <a:ln>
            <a:noFill/>
          </a:ln>
        </p:spPr>
      </p:pic>
      <p:sp>
        <p:nvSpPr>
          <p:cNvPr id="39" name="テキスト ボックス 38"/>
          <p:cNvSpPr txBox="1"/>
          <p:nvPr/>
        </p:nvSpPr>
        <p:spPr>
          <a:xfrm rot="21294830">
            <a:off x="1880514" y="5818096"/>
            <a:ext cx="1339592" cy="400110"/>
          </a:xfrm>
          <a:prstGeom prst="rect">
            <a:avLst/>
          </a:prstGeom>
          <a:solidFill>
            <a:srgbClr val="FFFFFF"/>
          </a:solidFill>
          <a:ln>
            <a:solidFill>
              <a:srgbClr val="4F81BD"/>
            </a:solidFill>
          </a:ln>
        </p:spPr>
        <p:txBody>
          <a:bodyPr wrap="square" rtlCol="0">
            <a:spAutoFit/>
          </a:bodyPr>
          <a:lstStyle/>
          <a:p>
            <a:pPr algn="ctr"/>
            <a:r>
              <a:rPr kumimoji="1" lang="ja-JP" altLang="en-US" sz="2000" dirty="0" smtClean="0"/>
              <a:t>モール</a:t>
            </a:r>
            <a:r>
              <a:rPr kumimoji="1" lang="en-US" altLang="ja-JP" sz="2000" dirty="0" smtClean="0"/>
              <a:t>505</a:t>
            </a:r>
            <a:endParaRPr kumimoji="1" lang="ja-JP" altLang="en-US" sz="2000" dirty="0"/>
          </a:p>
        </p:txBody>
      </p:sp>
      <p:sp>
        <p:nvSpPr>
          <p:cNvPr id="44" name="テキスト ボックス 43"/>
          <p:cNvSpPr txBox="1"/>
          <p:nvPr/>
        </p:nvSpPr>
        <p:spPr>
          <a:xfrm rot="21294830">
            <a:off x="2176603" y="3709612"/>
            <a:ext cx="973957" cy="400110"/>
          </a:xfrm>
          <a:prstGeom prst="rect">
            <a:avLst/>
          </a:prstGeom>
          <a:solidFill>
            <a:srgbClr val="FFFFFF"/>
          </a:solidFill>
          <a:ln>
            <a:solidFill>
              <a:srgbClr val="4F81BD"/>
            </a:solidFill>
          </a:ln>
        </p:spPr>
        <p:txBody>
          <a:bodyPr wrap="square" rtlCol="0">
            <a:spAutoFit/>
          </a:bodyPr>
          <a:lstStyle/>
          <a:p>
            <a:pPr algn="ctr"/>
            <a:r>
              <a:rPr kumimoji="1" lang="ja-JP" altLang="en-US" sz="2000" dirty="0" smtClean="0"/>
              <a:t>商店街</a:t>
            </a:r>
            <a:endParaRPr kumimoji="1" lang="ja-JP" altLang="en-US" sz="2000" dirty="0"/>
          </a:p>
        </p:txBody>
      </p:sp>
      <p:sp>
        <p:nvSpPr>
          <p:cNvPr id="3" name="正方形/長方形 2"/>
          <p:cNvSpPr/>
          <p:nvPr/>
        </p:nvSpPr>
        <p:spPr>
          <a:xfrm>
            <a:off x="4255849" y="2637323"/>
            <a:ext cx="615553" cy="1887696"/>
          </a:xfrm>
          <a:prstGeom prst="rect">
            <a:avLst/>
          </a:prstGeom>
        </p:spPr>
        <p:txBody>
          <a:bodyPr vert="eaVert" wrap="none">
            <a:spAutoFit/>
          </a:bodyPr>
          <a:lstStyle/>
          <a:p>
            <a:pPr algn="ctr"/>
            <a:r>
              <a:rPr lang="ja-JP" altLang="en-US" sz="2800" dirty="0"/>
              <a:t>中心市街地</a:t>
            </a:r>
            <a:endParaRPr lang="en-US" altLang="ja-JP" sz="2800" dirty="0"/>
          </a:p>
        </p:txBody>
      </p:sp>
      <p:pic>
        <p:nvPicPr>
          <p:cNvPr id="6" name="図 5"/>
          <p:cNvPicPr>
            <a:picLocks noChangeAspect="1"/>
          </p:cNvPicPr>
          <p:nvPr/>
        </p:nvPicPr>
        <p:blipFill>
          <a:blip r:embed="rId5">
            <a:duotone>
              <a:schemeClr val="accent1">
                <a:shade val="45000"/>
                <a:satMod val="135000"/>
              </a:schemeClr>
              <a:prstClr val="white"/>
            </a:duotone>
            <a:extLst>
              <a:ext uri="{BEBA8EAE-BF5A-486C-A8C5-ECC9F3942E4B}">
                <a14:imgProps xmlns:a14="http://schemas.microsoft.com/office/drawing/2010/main">
                  <a14:imgLayer r:embed="rId6">
                    <a14:imgEffect>
                      <a14:backgroundRemoval t="1881" b="98433" l="10000" r="90000"/>
                    </a14:imgEffect>
                  </a14:imgLayer>
                </a14:imgProps>
              </a:ext>
            </a:extLst>
          </a:blip>
          <a:stretch>
            <a:fillRect/>
          </a:stretch>
        </p:blipFill>
        <p:spPr>
          <a:xfrm>
            <a:off x="23054" y="182301"/>
            <a:ext cx="538670" cy="1145573"/>
          </a:xfrm>
          <a:prstGeom prst="rect">
            <a:avLst/>
          </a:prstGeom>
          <a:noFill/>
          <a:ln>
            <a:noFill/>
          </a:ln>
        </p:spPr>
      </p:pic>
      <p:sp>
        <p:nvSpPr>
          <p:cNvPr id="9" name="角丸四角形吹き出し 8"/>
          <p:cNvSpPr/>
          <p:nvPr/>
        </p:nvSpPr>
        <p:spPr>
          <a:xfrm>
            <a:off x="632526" y="182300"/>
            <a:ext cx="2499019" cy="955205"/>
          </a:xfrm>
          <a:prstGeom prst="wedgeRoundRectCallout">
            <a:avLst>
              <a:gd name="adj1" fmla="val -53059"/>
              <a:gd name="adj2" fmla="val -27211"/>
              <a:gd name="adj3" fmla="val 16667"/>
            </a:avLst>
          </a:prstGeom>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3200" dirty="0" smtClean="0">
                <a:solidFill>
                  <a:schemeClr val="bg1"/>
                </a:solidFill>
              </a:rPr>
              <a:t>エリア分析</a:t>
            </a:r>
            <a:endParaRPr lang="en-US" altLang="ja-JP" sz="3200" dirty="0" smtClean="0">
              <a:solidFill>
                <a:schemeClr val="bg1"/>
              </a:solidFill>
            </a:endParaRPr>
          </a:p>
        </p:txBody>
      </p:sp>
      <p:pic>
        <p:nvPicPr>
          <p:cNvPr id="45" name="図 44" descr="スクリーンショット 2016-12-13 21.22.35.png"/>
          <p:cNvPicPr>
            <a:picLocks noChangeAspect="1"/>
          </p:cNvPicPr>
          <p:nvPr/>
        </p:nvPicPr>
        <p:blipFill rotWithShape="1">
          <a:blip r:embed="rId7">
            <a:extLst>
              <a:ext uri="{28A0092B-C50C-407E-A947-70E740481C1C}">
                <a14:useLocalDpi xmlns:a14="http://schemas.microsoft.com/office/drawing/2010/main" val="0"/>
              </a:ext>
            </a:extLst>
          </a:blip>
          <a:srcRect t="5968" r="6959" b="5333"/>
          <a:stretch/>
        </p:blipFill>
        <p:spPr>
          <a:xfrm>
            <a:off x="5670806" y="3212976"/>
            <a:ext cx="3101042" cy="2082619"/>
          </a:xfrm>
          <a:prstGeom prst="rect">
            <a:avLst/>
          </a:prstGeom>
        </p:spPr>
      </p:pic>
      <p:sp>
        <p:nvSpPr>
          <p:cNvPr id="46" name="テキスト ボックス 45"/>
          <p:cNvSpPr txBox="1"/>
          <p:nvPr/>
        </p:nvSpPr>
        <p:spPr>
          <a:xfrm rot="21294830">
            <a:off x="7006516" y="4819201"/>
            <a:ext cx="1738708" cy="400110"/>
          </a:xfrm>
          <a:prstGeom prst="rect">
            <a:avLst/>
          </a:prstGeom>
          <a:solidFill>
            <a:srgbClr val="FFFFFF"/>
          </a:solidFill>
          <a:ln>
            <a:solidFill>
              <a:srgbClr val="4F81BD"/>
            </a:solidFill>
          </a:ln>
        </p:spPr>
        <p:txBody>
          <a:bodyPr wrap="square" rtlCol="0">
            <a:spAutoFit/>
          </a:bodyPr>
          <a:lstStyle/>
          <a:p>
            <a:pPr algn="ctr"/>
            <a:r>
              <a:rPr lang="ja-JP" altLang="en-US" sz="2000" dirty="0" smtClean="0"/>
              <a:t>商店街</a:t>
            </a:r>
            <a:r>
              <a:rPr kumimoji="1" lang="ja-JP" altLang="en-US" sz="2000" dirty="0" smtClean="0"/>
              <a:t>周辺</a:t>
            </a:r>
            <a:endParaRPr kumimoji="1" lang="ja-JP" altLang="en-US" sz="2000" dirty="0"/>
          </a:p>
        </p:txBody>
      </p:sp>
      <p:grpSp>
        <p:nvGrpSpPr>
          <p:cNvPr id="38" name="図形グループ 37"/>
          <p:cNvGrpSpPr/>
          <p:nvPr/>
        </p:nvGrpSpPr>
        <p:grpSpPr>
          <a:xfrm>
            <a:off x="3135619" y="97531"/>
            <a:ext cx="6008381" cy="955205"/>
            <a:chOff x="671896" y="1988840"/>
            <a:chExt cx="6333378" cy="1074940"/>
          </a:xfrm>
        </p:grpSpPr>
        <p:pic>
          <p:nvPicPr>
            <p:cNvPr id="40" name="図 39"/>
            <p:cNvPicPr>
              <a:picLocks noChangeAspect="1"/>
            </p:cNvPicPr>
            <p:nvPr/>
          </p:nvPicPr>
          <p:blipFill>
            <a:blip r:embed="rId8"/>
            <a:stretch>
              <a:fillRect/>
            </a:stretch>
          </p:blipFill>
          <p:spPr>
            <a:xfrm>
              <a:off x="2809466" y="1988840"/>
              <a:ext cx="1048952" cy="1074940"/>
            </a:xfrm>
            <a:prstGeom prst="rect">
              <a:avLst/>
            </a:prstGeom>
            <a:effectLst/>
          </p:spPr>
        </p:pic>
        <p:pic>
          <p:nvPicPr>
            <p:cNvPr id="41" name="図 40"/>
            <p:cNvPicPr>
              <a:picLocks noChangeAspect="1"/>
            </p:cNvPicPr>
            <p:nvPr/>
          </p:nvPicPr>
          <p:blipFill>
            <a:blip r:embed="rId8">
              <a:lum bright="70000" contrast="-70000"/>
            </a:blip>
            <a:stretch>
              <a:fillRect/>
            </a:stretch>
          </p:blipFill>
          <p:spPr>
            <a:xfrm>
              <a:off x="3858418" y="1988840"/>
              <a:ext cx="1048952" cy="1074940"/>
            </a:xfrm>
            <a:prstGeom prst="rect">
              <a:avLst/>
            </a:prstGeom>
            <a:effectLst/>
          </p:spPr>
        </p:pic>
        <p:pic>
          <p:nvPicPr>
            <p:cNvPr id="42" name="図 41"/>
            <p:cNvPicPr>
              <a:picLocks noChangeAspect="1"/>
            </p:cNvPicPr>
            <p:nvPr/>
          </p:nvPicPr>
          <p:blipFill>
            <a:blip r:embed="rId8">
              <a:lum bright="70000" contrast="-70000"/>
            </a:blip>
            <a:stretch>
              <a:fillRect/>
            </a:stretch>
          </p:blipFill>
          <p:spPr>
            <a:xfrm>
              <a:off x="4907370" y="1988840"/>
              <a:ext cx="1048952" cy="1074940"/>
            </a:xfrm>
            <a:prstGeom prst="rect">
              <a:avLst/>
            </a:prstGeom>
            <a:effectLst/>
          </p:spPr>
        </p:pic>
        <p:pic>
          <p:nvPicPr>
            <p:cNvPr id="43" name="図 42"/>
            <p:cNvPicPr>
              <a:picLocks noChangeAspect="1"/>
            </p:cNvPicPr>
            <p:nvPr/>
          </p:nvPicPr>
          <p:blipFill>
            <a:blip r:embed="rId8">
              <a:lum bright="70000" contrast="-70000"/>
            </a:blip>
            <a:stretch>
              <a:fillRect/>
            </a:stretch>
          </p:blipFill>
          <p:spPr>
            <a:xfrm>
              <a:off x="711562" y="1988840"/>
              <a:ext cx="1048952" cy="1074940"/>
            </a:xfrm>
            <a:prstGeom prst="rect">
              <a:avLst/>
            </a:prstGeom>
            <a:effectLst/>
          </p:spPr>
        </p:pic>
        <p:sp>
          <p:nvSpPr>
            <p:cNvPr id="47" name="テキスト ボックス 46"/>
            <p:cNvSpPr txBox="1"/>
            <p:nvPr/>
          </p:nvSpPr>
          <p:spPr>
            <a:xfrm>
              <a:off x="671896" y="2315961"/>
              <a:ext cx="1132147" cy="307777"/>
            </a:xfrm>
            <a:prstGeom prst="rect">
              <a:avLst/>
            </a:prstGeom>
            <a:noFill/>
          </p:spPr>
          <p:txBody>
            <a:bodyPr wrap="square" rtlCol="0">
              <a:spAutoFit/>
            </a:bodyPr>
            <a:lstStyle/>
            <a:p>
              <a:pPr algn="ctr"/>
              <a:r>
                <a:rPr lang="ja-JP" altLang="en-US" sz="1400" b="1" dirty="0" smtClean="0"/>
                <a:t>背景</a:t>
              </a:r>
              <a:endParaRPr kumimoji="1" lang="en-US" altLang="ja-JP" sz="1400" b="1" kern="1200" dirty="0" smtClean="0"/>
            </a:p>
          </p:txBody>
        </p:sp>
        <p:sp>
          <p:nvSpPr>
            <p:cNvPr id="48" name="テキスト ボックス 47"/>
            <p:cNvSpPr txBox="1"/>
            <p:nvPr/>
          </p:nvSpPr>
          <p:spPr>
            <a:xfrm>
              <a:off x="2705612" y="2315961"/>
              <a:ext cx="1204689" cy="307777"/>
            </a:xfrm>
            <a:prstGeom prst="rect">
              <a:avLst/>
            </a:prstGeom>
            <a:noFill/>
          </p:spPr>
          <p:txBody>
            <a:bodyPr wrap="square" rtlCol="0">
              <a:spAutoFit/>
            </a:bodyPr>
            <a:lstStyle/>
            <a:p>
              <a:pPr algn="ctr"/>
              <a:endParaRPr kumimoji="1" lang="en-US" altLang="ja-JP" sz="1400" b="1" kern="1200" dirty="0" smtClean="0"/>
            </a:p>
          </p:txBody>
        </p:sp>
        <p:sp>
          <p:nvSpPr>
            <p:cNvPr id="49" name="テキスト ボックス 48"/>
            <p:cNvSpPr txBox="1"/>
            <p:nvPr/>
          </p:nvSpPr>
          <p:spPr>
            <a:xfrm>
              <a:off x="4907370" y="2324095"/>
              <a:ext cx="1132147" cy="307777"/>
            </a:xfrm>
            <a:prstGeom prst="rect">
              <a:avLst/>
            </a:prstGeom>
            <a:noFill/>
          </p:spPr>
          <p:txBody>
            <a:bodyPr wrap="square" rtlCol="0">
              <a:spAutoFit/>
            </a:bodyPr>
            <a:lstStyle/>
            <a:p>
              <a:r>
                <a:rPr kumimoji="1" lang="ja-JP" altLang="en-US" sz="1400" b="1" kern="1200" dirty="0" smtClean="0"/>
                <a:t>今後の方針</a:t>
              </a:r>
              <a:endParaRPr kumimoji="1" lang="en-US" altLang="ja-JP" sz="1400" b="1" kern="1200" dirty="0" smtClean="0"/>
            </a:p>
          </p:txBody>
        </p:sp>
        <p:sp>
          <p:nvSpPr>
            <p:cNvPr id="50" name="テキスト ボックス 49"/>
            <p:cNvSpPr txBox="1"/>
            <p:nvPr/>
          </p:nvSpPr>
          <p:spPr>
            <a:xfrm>
              <a:off x="3991128" y="2315961"/>
              <a:ext cx="880734" cy="346357"/>
            </a:xfrm>
            <a:prstGeom prst="rect">
              <a:avLst/>
            </a:prstGeom>
            <a:noFill/>
          </p:spPr>
          <p:txBody>
            <a:bodyPr wrap="square" rtlCol="0">
              <a:spAutoFit/>
            </a:bodyPr>
            <a:lstStyle/>
            <a:p>
              <a:r>
                <a:rPr lang="ja-JP" altLang="en-US" sz="1400" b="1" dirty="0" smtClean="0"/>
                <a:t>将来像</a:t>
              </a:r>
              <a:endParaRPr kumimoji="1" lang="en-US" altLang="ja-JP" sz="1400" b="1" kern="1200" dirty="0" smtClean="0"/>
            </a:p>
          </p:txBody>
        </p:sp>
        <p:pic>
          <p:nvPicPr>
            <p:cNvPr id="51" name="図 50"/>
            <p:cNvPicPr>
              <a:picLocks noChangeAspect="1"/>
            </p:cNvPicPr>
            <p:nvPr/>
          </p:nvPicPr>
          <p:blipFill>
            <a:blip r:embed="rId8">
              <a:lum bright="70000" contrast="-70000"/>
            </a:blip>
            <a:stretch>
              <a:fillRect/>
            </a:stretch>
          </p:blipFill>
          <p:spPr>
            <a:xfrm>
              <a:off x="1760514" y="1988840"/>
              <a:ext cx="1048952" cy="1074940"/>
            </a:xfrm>
            <a:prstGeom prst="rect">
              <a:avLst/>
            </a:prstGeom>
            <a:effectLst/>
          </p:spPr>
        </p:pic>
        <p:sp>
          <p:nvSpPr>
            <p:cNvPr id="52" name="テキスト ボックス 51"/>
            <p:cNvSpPr txBox="1"/>
            <p:nvPr/>
          </p:nvSpPr>
          <p:spPr>
            <a:xfrm>
              <a:off x="1738717" y="2324095"/>
              <a:ext cx="1132147" cy="307777"/>
            </a:xfrm>
            <a:prstGeom prst="rect">
              <a:avLst/>
            </a:prstGeom>
            <a:noFill/>
          </p:spPr>
          <p:txBody>
            <a:bodyPr wrap="square" rtlCol="0">
              <a:spAutoFit/>
            </a:bodyPr>
            <a:lstStyle/>
            <a:p>
              <a:pPr algn="ctr"/>
              <a:r>
                <a:rPr lang="ja-JP" altLang="en-US" sz="1400" b="1" dirty="0" smtClean="0"/>
                <a:t>目標都市像</a:t>
              </a:r>
              <a:endParaRPr kumimoji="1" lang="en-US" altLang="ja-JP" sz="1400" b="1" kern="1200" dirty="0" smtClean="0"/>
            </a:p>
          </p:txBody>
        </p:sp>
        <p:sp>
          <p:nvSpPr>
            <p:cNvPr id="53" name="正方形/長方形 52"/>
            <p:cNvSpPr/>
            <p:nvPr/>
          </p:nvSpPr>
          <p:spPr>
            <a:xfrm>
              <a:off x="2731418" y="2315961"/>
              <a:ext cx="1181446" cy="346357"/>
            </a:xfrm>
            <a:prstGeom prst="rect">
              <a:avLst/>
            </a:prstGeom>
          </p:spPr>
          <p:txBody>
            <a:bodyPr wrap="none">
              <a:spAutoFit/>
            </a:bodyPr>
            <a:lstStyle/>
            <a:p>
              <a:pPr algn="ctr"/>
              <a:r>
                <a:rPr lang="ja-JP" altLang="en-US" sz="1400" b="1" dirty="0" smtClean="0"/>
                <a:t>デートプラン</a:t>
              </a:r>
              <a:endParaRPr lang="ja-JP" altLang="en-US" sz="1400" b="1" dirty="0"/>
            </a:p>
          </p:txBody>
        </p:sp>
        <p:pic>
          <p:nvPicPr>
            <p:cNvPr id="54" name="図 53"/>
            <p:cNvPicPr>
              <a:picLocks noChangeAspect="1"/>
            </p:cNvPicPr>
            <p:nvPr/>
          </p:nvPicPr>
          <p:blipFill>
            <a:blip r:embed="rId8">
              <a:lum bright="70000" contrast="-70000"/>
            </a:blip>
            <a:stretch>
              <a:fillRect/>
            </a:stretch>
          </p:blipFill>
          <p:spPr>
            <a:xfrm>
              <a:off x="5956322" y="1988840"/>
              <a:ext cx="1048952" cy="1074940"/>
            </a:xfrm>
            <a:prstGeom prst="rect">
              <a:avLst/>
            </a:prstGeom>
            <a:effectLst/>
          </p:spPr>
        </p:pic>
        <p:sp>
          <p:nvSpPr>
            <p:cNvPr id="55" name="テキスト ボックス 54"/>
            <p:cNvSpPr txBox="1"/>
            <p:nvPr/>
          </p:nvSpPr>
          <p:spPr>
            <a:xfrm>
              <a:off x="6034774" y="2315961"/>
              <a:ext cx="970500" cy="346357"/>
            </a:xfrm>
            <a:prstGeom prst="rect">
              <a:avLst/>
            </a:prstGeom>
            <a:noFill/>
          </p:spPr>
          <p:txBody>
            <a:bodyPr wrap="square" rtlCol="0">
              <a:spAutoFit/>
            </a:bodyPr>
            <a:lstStyle/>
            <a:p>
              <a:r>
                <a:rPr kumimoji="1" lang="ja-JP" altLang="en-US" sz="1400" b="1" kern="1200" dirty="0" smtClean="0"/>
                <a:t>参考文献</a:t>
              </a:r>
              <a:endParaRPr kumimoji="1" lang="en-US" altLang="ja-JP" sz="1400" b="1" kern="1200" dirty="0" smtClean="0"/>
            </a:p>
          </p:txBody>
        </p:sp>
      </p:grpSp>
    </p:spTree>
    <p:extLst>
      <p:ext uri="{BB962C8B-B14F-4D97-AF65-F5344CB8AC3E}">
        <p14:creationId xmlns:p14="http://schemas.microsoft.com/office/powerpoint/2010/main" val="25517682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図形グループ 27"/>
          <p:cNvGrpSpPr/>
          <p:nvPr/>
        </p:nvGrpSpPr>
        <p:grpSpPr>
          <a:xfrm>
            <a:off x="230904" y="5621384"/>
            <a:ext cx="8878220" cy="1129153"/>
            <a:chOff x="1953798" y="5621384"/>
            <a:chExt cx="7126792" cy="1129153"/>
          </a:xfrm>
        </p:grpSpPr>
        <p:pic>
          <p:nvPicPr>
            <p:cNvPr id="5" name="図 4"/>
            <p:cNvPicPr>
              <a:picLocks noChangeAspect="1"/>
            </p:cNvPicPr>
            <p:nvPr/>
          </p:nvPicPr>
          <p:blipFill>
            <a:blip r:embed="rId2">
              <a:duotone>
                <a:schemeClr val="accent1">
                  <a:shade val="45000"/>
                  <a:satMod val="135000"/>
                </a:schemeClr>
                <a:prstClr val="white"/>
              </a:duotone>
            </a:blip>
            <a:stretch>
              <a:fillRect/>
            </a:stretch>
          </p:blipFill>
          <p:spPr>
            <a:xfrm>
              <a:off x="7607052" y="5621384"/>
              <a:ext cx="1473538" cy="1129153"/>
            </a:xfrm>
            <a:prstGeom prst="rect">
              <a:avLst/>
            </a:prstGeom>
            <a:ln>
              <a:noFill/>
            </a:ln>
          </p:spPr>
        </p:pic>
        <p:sp>
          <p:nvSpPr>
            <p:cNvPr id="27" name="四角形吹き出し 26"/>
            <p:cNvSpPr/>
            <p:nvPr/>
          </p:nvSpPr>
          <p:spPr>
            <a:xfrm>
              <a:off x="1953798" y="5736831"/>
              <a:ext cx="5653254" cy="1013706"/>
            </a:xfrm>
            <a:prstGeom prst="wedgeRectCallout">
              <a:avLst>
                <a:gd name="adj1" fmla="val 52881"/>
                <a:gd name="adj2" fmla="val 31234"/>
              </a:avLst>
            </a:prstGeom>
            <a:solidFill>
              <a:srgbClr val="D9969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3600" dirty="0" smtClean="0">
                  <a:solidFill>
                    <a:schemeClr val="bg1"/>
                  </a:solidFill>
                </a:rPr>
                <a:t>商業地が活かされていない！</a:t>
              </a:r>
              <a:endParaRPr lang="en-US" altLang="ja-JP" sz="3600" dirty="0">
                <a:solidFill>
                  <a:schemeClr val="bg1"/>
                </a:solidFill>
              </a:endParaRPr>
            </a:p>
          </p:txBody>
        </p:sp>
      </p:grpSp>
      <p:pic>
        <p:nvPicPr>
          <p:cNvPr id="39" name="図 38" descr="スクリーンショット 2016-12-09 13.33.48.png"/>
          <p:cNvPicPr>
            <a:picLocks noChangeAspect="1"/>
          </p:cNvPicPr>
          <p:nvPr/>
        </p:nvPicPr>
        <p:blipFill rotWithShape="1">
          <a:blip r:embed="rId3">
            <a:extLst>
              <a:ext uri="{28A0092B-C50C-407E-A947-70E740481C1C}">
                <a14:useLocalDpi xmlns:a14="http://schemas.microsoft.com/office/drawing/2010/main" val="0"/>
              </a:ext>
            </a:extLst>
          </a:blip>
          <a:srcRect l="17999"/>
          <a:stretch/>
        </p:blipFill>
        <p:spPr>
          <a:xfrm>
            <a:off x="0" y="2209791"/>
            <a:ext cx="4449074" cy="2983114"/>
          </a:xfrm>
          <a:prstGeom prst="rect">
            <a:avLst/>
          </a:prstGeom>
          <a:ln>
            <a:noFill/>
          </a:ln>
          <a:effectLst>
            <a:softEdge rad="112500"/>
          </a:effectLst>
        </p:spPr>
      </p:pic>
      <p:sp>
        <p:nvSpPr>
          <p:cNvPr id="45" name="テキスト ボックス 44"/>
          <p:cNvSpPr txBox="1"/>
          <p:nvPr/>
        </p:nvSpPr>
        <p:spPr>
          <a:xfrm>
            <a:off x="437687" y="1276022"/>
            <a:ext cx="8105742" cy="646331"/>
          </a:xfrm>
          <a:prstGeom prst="rect">
            <a:avLst/>
          </a:prstGeom>
          <a:noFill/>
        </p:spPr>
        <p:txBody>
          <a:bodyPr wrap="square" rtlCol="0">
            <a:spAutoFit/>
          </a:bodyPr>
          <a:lstStyle/>
          <a:p>
            <a:pPr algn="ctr"/>
            <a:r>
              <a:rPr kumimoji="1" lang="ja-JP" altLang="en-US" sz="3600" dirty="0" smtClean="0"/>
              <a:t>商店街</a:t>
            </a:r>
            <a:r>
              <a:rPr lang="ja-JP" altLang="en-US" sz="3600" dirty="0" smtClean="0"/>
              <a:t>が衰退傾向</a:t>
            </a:r>
            <a:endParaRPr kumimoji="1" lang="ja-JP" altLang="en-US" sz="3600" dirty="0"/>
          </a:p>
        </p:txBody>
      </p:sp>
      <p:sp>
        <p:nvSpPr>
          <p:cNvPr id="48" name="テキスト ボックス 47"/>
          <p:cNvSpPr txBox="1"/>
          <p:nvPr/>
        </p:nvSpPr>
        <p:spPr>
          <a:xfrm rot="20823994">
            <a:off x="2896980" y="4436252"/>
            <a:ext cx="1526684" cy="400110"/>
          </a:xfrm>
          <a:prstGeom prst="rect">
            <a:avLst/>
          </a:prstGeom>
          <a:solidFill>
            <a:srgbClr val="FFFFFF"/>
          </a:solidFill>
          <a:ln>
            <a:noFill/>
          </a:ln>
        </p:spPr>
        <p:txBody>
          <a:bodyPr wrap="square" rtlCol="0">
            <a:spAutoFit/>
          </a:bodyPr>
          <a:lstStyle/>
          <a:p>
            <a:pPr algn="ctr"/>
            <a:r>
              <a:rPr kumimoji="1" lang="ja-JP" altLang="en-US" sz="2000" dirty="0" smtClean="0"/>
              <a:t>駅前商店街</a:t>
            </a:r>
            <a:endParaRPr kumimoji="1" lang="ja-JP" altLang="en-US" sz="2000" dirty="0"/>
          </a:p>
        </p:txBody>
      </p:sp>
      <p:grpSp>
        <p:nvGrpSpPr>
          <p:cNvPr id="67" name="図形グループ 66"/>
          <p:cNvGrpSpPr/>
          <p:nvPr/>
        </p:nvGrpSpPr>
        <p:grpSpPr>
          <a:xfrm>
            <a:off x="23054" y="182300"/>
            <a:ext cx="3108491" cy="1145574"/>
            <a:chOff x="62612" y="97530"/>
            <a:chExt cx="3108491" cy="1145574"/>
          </a:xfrm>
        </p:grpSpPr>
        <p:pic>
          <p:nvPicPr>
            <p:cNvPr id="68" name="図 67"/>
            <p:cNvPicPr>
              <a:picLocks noChangeAspect="1"/>
            </p:cNvPicPr>
            <p:nvPr/>
          </p:nvPicPr>
          <p:blipFill>
            <a:blip r:embed="rId4">
              <a:duotone>
                <a:schemeClr val="accent1">
                  <a:shade val="45000"/>
                  <a:satMod val="135000"/>
                </a:schemeClr>
                <a:prstClr val="white"/>
              </a:duotone>
              <a:extLst>
                <a:ext uri="{BEBA8EAE-BF5A-486C-A8C5-ECC9F3942E4B}">
                  <a14:imgProps xmlns:a14="http://schemas.microsoft.com/office/drawing/2010/main">
                    <a14:imgLayer r:embed="rId5">
                      <a14:imgEffect>
                        <a14:backgroundRemoval t="1881" b="98433" l="10000" r="90000"/>
                      </a14:imgEffect>
                    </a14:imgLayer>
                  </a14:imgProps>
                </a:ext>
              </a:extLst>
            </a:blip>
            <a:stretch>
              <a:fillRect/>
            </a:stretch>
          </p:blipFill>
          <p:spPr>
            <a:xfrm>
              <a:off x="62612" y="97531"/>
              <a:ext cx="538670" cy="1145573"/>
            </a:xfrm>
            <a:prstGeom prst="rect">
              <a:avLst/>
            </a:prstGeom>
          </p:spPr>
        </p:pic>
        <p:sp>
          <p:nvSpPr>
            <p:cNvPr id="71" name="角丸四角形吹き出し 70"/>
            <p:cNvSpPr/>
            <p:nvPr/>
          </p:nvSpPr>
          <p:spPr>
            <a:xfrm>
              <a:off x="672084" y="97530"/>
              <a:ext cx="2499019" cy="955205"/>
            </a:xfrm>
            <a:prstGeom prst="wedgeRoundRectCallout">
              <a:avLst>
                <a:gd name="adj1" fmla="val -53059"/>
                <a:gd name="adj2" fmla="val -27211"/>
                <a:gd name="adj3" fmla="val 16667"/>
              </a:avLst>
            </a:prstGeom>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ja-JP" altLang="en-US" sz="3200" dirty="0" smtClean="0">
                  <a:solidFill>
                    <a:schemeClr val="bg1"/>
                  </a:solidFill>
                </a:rPr>
                <a:t>エリア分析</a:t>
              </a:r>
              <a:endParaRPr kumimoji="1" lang="ja-JP" altLang="en-US" sz="3200" dirty="0">
                <a:solidFill>
                  <a:schemeClr val="bg1"/>
                </a:solidFill>
              </a:endParaRPr>
            </a:p>
          </p:txBody>
        </p:sp>
      </p:grpSp>
      <p:graphicFrame>
        <p:nvGraphicFramePr>
          <p:cNvPr id="34" name="グラフ 33"/>
          <p:cNvGraphicFramePr>
            <a:graphicFrameLocks/>
          </p:cNvGraphicFramePr>
          <p:nvPr>
            <p:extLst>
              <p:ext uri="{D42A27DB-BD31-4B8C-83A1-F6EECF244321}">
                <p14:modId xmlns:p14="http://schemas.microsoft.com/office/powerpoint/2010/main" val="354999208"/>
              </p:ext>
            </p:extLst>
          </p:nvPr>
        </p:nvGraphicFramePr>
        <p:xfrm>
          <a:off x="4735220" y="2201168"/>
          <a:ext cx="4013243" cy="2991737"/>
        </p:xfrm>
        <a:graphic>
          <a:graphicData uri="http://schemas.openxmlformats.org/drawingml/2006/chart">
            <c:chart xmlns:c="http://schemas.openxmlformats.org/drawingml/2006/chart" xmlns:r="http://schemas.openxmlformats.org/officeDocument/2006/relationships" r:id="rId6"/>
          </a:graphicData>
        </a:graphic>
      </p:graphicFrame>
      <p:grpSp>
        <p:nvGrpSpPr>
          <p:cNvPr id="26" name="図形グループ 25"/>
          <p:cNvGrpSpPr/>
          <p:nvPr/>
        </p:nvGrpSpPr>
        <p:grpSpPr>
          <a:xfrm>
            <a:off x="3135619" y="97531"/>
            <a:ext cx="6008381" cy="955205"/>
            <a:chOff x="671896" y="1988840"/>
            <a:chExt cx="6333378" cy="1074940"/>
          </a:xfrm>
        </p:grpSpPr>
        <p:pic>
          <p:nvPicPr>
            <p:cNvPr id="29" name="図 28"/>
            <p:cNvPicPr>
              <a:picLocks noChangeAspect="1"/>
            </p:cNvPicPr>
            <p:nvPr/>
          </p:nvPicPr>
          <p:blipFill>
            <a:blip r:embed="rId7"/>
            <a:stretch>
              <a:fillRect/>
            </a:stretch>
          </p:blipFill>
          <p:spPr>
            <a:xfrm>
              <a:off x="2809466" y="1988840"/>
              <a:ext cx="1048952" cy="1074940"/>
            </a:xfrm>
            <a:prstGeom prst="rect">
              <a:avLst/>
            </a:prstGeom>
            <a:effectLst/>
          </p:spPr>
        </p:pic>
        <p:pic>
          <p:nvPicPr>
            <p:cNvPr id="30" name="図 29"/>
            <p:cNvPicPr>
              <a:picLocks noChangeAspect="1"/>
            </p:cNvPicPr>
            <p:nvPr/>
          </p:nvPicPr>
          <p:blipFill>
            <a:blip r:embed="rId7">
              <a:lum bright="70000" contrast="-70000"/>
            </a:blip>
            <a:stretch>
              <a:fillRect/>
            </a:stretch>
          </p:blipFill>
          <p:spPr>
            <a:xfrm>
              <a:off x="3858418" y="1988840"/>
              <a:ext cx="1048952" cy="1074940"/>
            </a:xfrm>
            <a:prstGeom prst="rect">
              <a:avLst/>
            </a:prstGeom>
            <a:effectLst/>
          </p:spPr>
        </p:pic>
        <p:pic>
          <p:nvPicPr>
            <p:cNvPr id="31" name="図 30"/>
            <p:cNvPicPr>
              <a:picLocks noChangeAspect="1"/>
            </p:cNvPicPr>
            <p:nvPr/>
          </p:nvPicPr>
          <p:blipFill>
            <a:blip r:embed="rId7">
              <a:lum bright="70000" contrast="-70000"/>
            </a:blip>
            <a:stretch>
              <a:fillRect/>
            </a:stretch>
          </p:blipFill>
          <p:spPr>
            <a:xfrm>
              <a:off x="4907370" y="1988840"/>
              <a:ext cx="1048952" cy="1074940"/>
            </a:xfrm>
            <a:prstGeom prst="rect">
              <a:avLst/>
            </a:prstGeom>
            <a:effectLst/>
          </p:spPr>
        </p:pic>
        <p:pic>
          <p:nvPicPr>
            <p:cNvPr id="32" name="図 31"/>
            <p:cNvPicPr>
              <a:picLocks noChangeAspect="1"/>
            </p:cNvPicPr>
            <p:nvPr/>
          </p:nvPicPr>
          <p:blipFill>
            <a:blip r:embed="rId7">
              <a:lum bright="70000" contrast="-70000"/>
            </a:blip>
            <a:stretch>
              <a:fillRect/>
            </a:stretch>
          </p:blipFill>
          <p:spPr>
            <a:xfrm>
              <a:off x="711562" y="1988840"/>
              <a:ext cx="1048952" cy="1074940"/>
            </a:xfrm>
            <a:prstGeom prst="rect">
              <a:avLst/>
            </a:prstGeom>
            <a:effectLst/>
          </p:spPr>
        </p:pic>
        <p:sp>
          <p:nvSpPr>
            <p:cNvPr id="33" name="テキスト ボックス 32"/>
            <p:cNvSpPr txBox="1"/>
            <p:nvPr/>
          </p:nvSpPr>
          <p:spPr>
            <a:xfrm>
              <a:off x="671896" y="2315961"/>
              <a:ext cx="1132147" cy="307777"/>
            </a:xfrm>
            <a:prstGeom prst="rect">
              <a:avLst/>
            </a:prstGeom>
            <a:noFill/>
          </p:spPr>
          <p:txBody>
            <a:bodyPr wrap="square" rtlCol="0">
              <a:spAutoFit/>
            </a:bodyPr>
            <a:lstStyle/>
            <a:p>
              <a:pPr algn="ctr"/>
              <a:r>
                <a:rPr lang="ja-JP" altLang="en-US" sz="1400" b="1" dirty="0" smtClean="0"/>
                <a:t>背景</a:t>
              </a:r>
              <a:endParaRPr kumimoji="1" lang="en-US" altLang="ja-JP" sz="1400" b="1" kern="1200" dirty="0" smtClean="0"/>
            </a:p>
          </p:txBody>
        </p:sp>
        <p:sp>
          <p:nvSpPr>
            <p:cNvPr id="35" name="テキスト ボックス 34"/>
            <p:cNvSpPr txBox="1"/>
            <p:nvPr/>
          </p:nvSpPr>
          <p:spPr>
            <a:xfrm>
              <a:off x="2705612" y="2315961"/>
              <a:ext cx="1204689" cy="307777"/>
            </a:xfrm>
            <a:prstGeom prst="rect">
              <a:avLst/>
            </a:prstGeom>
            <a:noFill/>
          </p:spPr>
          <p:txBody>
            <a:bodyPr wrap="square" rtlCol="0">
              <a:spAutoFit/>
            </a:bodyPr>
            <a:lstStyle/>
            <a:p>
              <a:pPr algn="ctr"/>
              <a:endParaRPr kumimoji="1" lang="en-US" altLang="ja-JP" sz="1400" b="1" kern="1200" dirty="0" smtClean="0"/>
            </a:p>
          </p:txBody>
        </p:sp>
        <p:sp>
          <p:nvSpPr>
            <p:cNvPr id="36" name="テキスト ボックス 35"/>
            <p:cNvSpPr txBox="1"/>
            <p:nvPr/>
          </p:nvSpPr>
          <p:spPr>
            <a:xfrm>
              <a:off x="4907370" y="2324095"/>
              <a:ext cx="1132147" cy="307777"/>
            </a:xfrm>
            <a:prstGeom prst="rect">
              <a:avLst/>
            </a:prstGeom>
            <a:noFill/>
          </p:spPr>
          <p:txBody>
            <a:bodyPr wrap="square" rtlCol="0">
              <a:spAutoFit/>
            </a:bodyPr>
            <a:lstStyle/>
            <a:p>
              <a:r>
                <a:rPr kumimoji="1" lang="ja-JP" altLang="en-US" sz="1400" b="1" kern="1200" dirty="0" smtClean="0"/>
                <a:t>今後の方針</a:t>
              </a:r>
              <a:endParaRPr kumimoji="1" lang="en-US" altLang="ja-JP" sz="1400" b="1" kern="1200" dirty="0" smtClean="0"/>
            </a:p>
          </p:txBody>
        </p:sp>
        <p:sp>
          <p:nvSpPr>
            <p:cNvPr id="37" name="テキスト ボックス 36"/>
            <p:cNvSpPr txBox="1"/>
            <p:nvPr/>
          </p:nvSpPr>
          <p:spPr>
            <a:xfrm>
              <a:off x="3991128" y="2315961"/>
              <a:ext cx="880734" cy="346357"/>
            </a:xfrm>
            <a:prstGeom prst="rect">
              <a:avLst/>
            </a:prstGeom>
            <a:noFill/>
          </p:spPr>
          <p:txBody>
            <a:bodyPr wrap="square" rtlCol="0">
              <a:spAutoFit/>
            </a:bodyPr>
            <a:lstStyle/>
            <a:p>
              <a:r>
                <a:rPr lang="ja-JP" altLang="en-US" sz="1400" b="1" dirty="0" smtClean="0"/>
                <a:t>将来像</a:t>
              </a:r>
              <a:endParaRPr kumimoji="1" lang="en-US" altLang="ja-JP" sz="1400" b="1" kern="1200" dirty="0" smtClean="0"/>
            </a:p>
          </p:txBody>
        </p:sp>
        <p:pic>
          <p:nvPicPr>
            <p:cNvPr id="38" name="図 37"/>
            <p:cNvPicPr>
              <a:picLocks noChangeAspect="1"/>
            </p:cNvPicPr>
            <p:nvPr/>
          </p:nvPicPr>
          <p:blipFill>
            <a:blip r:embed="rId7">
              <a:lum bright="70000" contrast="-70000"/>
            </a:blip>
            <a:stretch>
              <a:fillRect/>
            </a:stretch>
          </p:blipFill>
          <p:spPr>
            <a:xfrm>
              <a:off x="1760514" y="1988840"/>
              <a:ext cx="1048952" cy="1074940"/>
            </a:xfrm>
            <a:prstGeom prst="rect">
              <a:avLst/>
            </a:prstGeom>
            <a:effectLst/>
          </p:spPr>
        </p:pic>
        <p:sp>
          <p:nvSpPr>
            <p:cNvPr id="40" name="テキスト ボックス 39"/>
            <p:cNvSpPr txBox="1"/>
            <p:nvPr/>
          </p:nvSpPr>
          <p:spPr>
            <a:xfrm>
              <a:off x="1738717" y="2324095"/>
              <a:ext cx="1132147" cy="307777"/>
            </a:xfrm>
            <a:prstGeom prst="rect">
              <a:avLst/>
            </a:prstGeom>
            <a:noFill/>
          </p:spPr>
          <p:txBody>
            <a:bodyPr wrap="square" rtlCol="0">
              <a:spAutoFit/>
            </a:bodyPr>
            <a:lstStyle/>
            <a:p>
              <a:pPr algn="ctr"/>
              <a:r>
                <a:rPr lang="ja-JP" altLang="en-US" sz="1400" b="1" dirty="0" smtClean="0"/>
                <a:t>目標都市像</a:t>
              </a:r>
              <a:endParaRPr kumimoji="1" lang="en-US" altLang="ja-JP" sz="1400" b="1" kern="1200" dirty="0" smtClean="0"/>
            </a:p>
          </p:txBody>
        </p:sp>
        <p:sp>
          <p:nvSpPr>
            <p:cNvPr id="41" name="正方形/長方形 40"/>
            <p:cNvSpPr/>
            <p:nvPr/>
          </p:nvSpPr>
          <p:spPr>
            <a:xfrm>
              <a:off x="2731418" y="2315961"/>
              <a:ext cx="1181446" cy="346357"/>
            </a:xfrm>
            <a:prstGeom prst="rect">
              <a:avLst/>
            </a:prstGeom>
          </p:spPr>
          <p:txBody>
            <a:bodyPr wrap="none">
              <a:spAutoFit/>
            </a:bodyPr>
            <a:lstStyle/>
            <a:p>
              <a:pPr algn="ctr"/>
              <a:r>
                <a:rPr lang="ja-JP" altLang="en-US" sz="1400" b="1" dirty="0" smtClean="0"/>
                <a:t>デートプラン</a:t>
              </a:r>
              <a:endParaRPr lang="ja-JP" altLang="en-US" sz="1400" b="1" dirty="0"/>
            </a:p>
          </p:txBody>
        </p:sp>
        <p:pic>
          <p:nvPicPr>
            <p:cNvPr id="42" name="図 41"/>
            <p:cNvPicPr>
              <a:picLocks noChangeAspect="1"/>
            </p:cNvPicPr>
            <p:nvPr/>
          </p:nvPicPr>
          <p:blipFill>
            <a:blip r:embed="rId7">
              <a:lum bright="70000" contrast="-70000"/>
            </a:blip>
            <a:stretch>
              <a:fillRect/>
            </a:stretch>
          </p:blipFill>
          <p:spPr>
            <a:xfrm>
              <a:off x="5956322" y="1988840"/>
              <a:ext cx="1048952" cy="1074940"/>
            </a:xfrm>
            <a:prstGeom prst="rect">
              <a:avLst/>
            </a:prstGeom>
            <a:effectLst/>
          </p:spPr>
        </p:pic>
        <p:sp>
          <p:nvSpPr>
            <p:cNvPr id="43" name="テキスト ボックス 42"/>
            <p:cNvSpPr txBox="1"/>
            <p:nvPr/>
          </p:nvSpPr>
          <p:spPr>
            <a:xfrm>
              <a:off x="6034774" y="2315961"/>
              <a:ext cx="970500" cy="346357"/>
            </a:xfrm>
            <a:prstGeom prst="rect">
              <a:avLst/>
            </a:prstGeom>
            <a:noFill/>
          </p:spPr>
          <p:txBody>
            <a:bodyPr wrap="square" rtlCol="0">
              <a:spAutoFit/>
            </a:bodyPr>
            <a:lstStyle/>
            <a:p>
              <a:r>
                <a:rPr kumimoji="1" lang="ja-JP" altLang="en-US" sz="1400" b="1" kern="1200" dirty="0" smtClean="0"/>
                <a:t>参考文献</a:t>
              </a:r>
              <a:endParaRPr kumimoji="1" lang="en-US" altLang="ja-JP" sz="1400" b="1" kern="1200" dirty="0" smtClean="0"/>
            </a:p>
          </p:txBody>
        </p:sp>
      </p:grpSp>
    </p:spTree>
    <p:extLst>
      <p:ext uri="{BB962C8B-B14F-4D97-AF65-F5344CB8AC3E}">
        <p14:creationId xmlns:p14="http://schemas.microsoft.com/office/powerpoint/2010/main" val="259253606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図形グループ 27"/>
          <p:cNvGrpSpPr/>
          <p:nvPr/>
        </p:nvGrpSpPr>
        <p:grpSpPr>
          <a:xfrm>
            <a:off x="230904" y="5621384"/>
            <a:ext cx="8878220" cy="1129153"/>
            <a:chOff x="1953798" y="5621384"/>
            <a:chExt cx="7126792" cy="1129153"/>
          </a:xfrm>
        </p:grpSpPr>
        <p:pic>
          <p:nvPicPr>
            <p:cNvPr id="5" name="図 4"/>
            <p:cNvPicPr>
              <a:picLocks noChangeAspect="1"/>
            </p:cNvPicPr>
            <p:nvPr/>
          </p:nvPicPr>
          <p:blipFill>
            <a:blip r:embed="rId2">
              <a:duotone>
                <a:schemeClr val="accent1">
                  <a:shade val="45000"/>
                  <a:satMod val="135000"/>
                </a:schemeClr>
                <a:prstClr val="white"/>
              </a:duotone>
            </a:blip>
            <a:stretch>
              <a:fillRect/>
            </a:stretch>
          </p:blipFill>
          <p:spPr>
            <a:xfrm>
              <a:off x="7607052" y="5621384"/>
              <a:ext cx="1473538" cy="1129153"/>
            </a:xfrm>
            <a:prstGeom prst="rect">
              <a:avLst/>
            </a:prstGeom>
            <a:ln>
              <a:noFill/>
            </a:ln>
          </p:spPr>
        </p:pic>
        <p:sp>
          <p:nvSpPr>
            <p:cNvPr id="27" name="四角形吹き出し 26"/>
            <p:cNvSpPr/>
            <p:nvPr/>
          </p:nvSpPr>
          <p:spPr>
            <a:xfrm>
              <a:off x="1953798" y="5736831"/>
              <a:ext cx="5653254" cy="1013706"/>
            </a:xfrm>
            <a:prstGeom prst="wedgeRectCallout">
              <a:avLst>
                <a:gd name="adj1" fmla="val 52881"/>
                <a:gd name="adj2" fmla="val 31234"/>
              </a:avLst>
            </a:prstGeom>
            <a:solidFill>
              <a:srgbClr val="D9969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3600" dirty="0" smtClean="0">
                  <a:solidFill>
                    <a:srgbClr val="FFFFFF"/>
                  </a:solidFill>
                </a:rPr>
                <a:t>人の集まりにくい土地利用</a:t>
              </a:r>
              <a:endParaRPr lang="en-US" altLang="ja-JP" sz="3600" dirty="0" smtClean="0">
                <a:solidFill>
                  <a:srgbClr val="FFFFFF"/>
                </a:solidFill>
              </a:endParaRPr>
            </a:p>
            <a:p>
              <a:pPr algn="ctr"/>
              <a:r>
                <a:rPr lang="ja-JP" altLang="en-US" sz="3600" dirty="0" smtClean="0">
                  <a:solidFill>
                    <a:srgbClr val="FFFFFF"/>
                  </a:solidFill>
                </a:rPr>
                <a:t>周囲に</a:t>
              </a:r>
              <a:r>
                <a:rPr lang="ja-JP" altLang="en-US" sz="3600" dirty="0" smtClean="0">
                  <a:solidFill>
                    <a:srgbClr val="FF0000"/>
                  </a:solidFill>
                </a:rPr>
                <a:t>にぎわいが伝わりにくい</a:t>
              </a:r>
              <a:endParaRPr lang="en-US" altLang="ja-JP" sz="3600" dirty="0">
                <a:solidFill>
                  <a:srgbClr val="FF0000"/>
                </a:solidFill>
              </a:endParaRPr>
            </a:p>
          </p:txBody>
        </p:sp>
      </p:grpSp>
      <p:grpSp>
        <p:nvGrpSpPr>
          <p:cNvPr id="2" name="図形グループ 1"/>
          <p:cNvGrpSpPr/>
          <p:nvPr/>
        </p:nvGrpSpPr>
        <p:grpSpPr>
          <a:xfrm>
            <a:off x="950256" y="1731706"/>
            <a:ext cx="6855305" cy="3825815"/>
            <a:chOff x="966940" y="1212156"/>
            <a:chExt cx="7211606" cy="4360644"/>
          </a:xfrm>
        </p:grpSpPr>
        <p:sp>
          <p:nvSpPr>
            <p:cNvPr id="34" name="タイトル 1"/>
            <p:cNvSpPr txBox="1">
              <a:spLocks/>
            </p:cNvSpPr>
            <p:nvPr/>
          </p:nvSpPr>
          <p:spPr>
            <a:xfrm>
              <a:off x="1822267" y="1212156"/>
              <a:ext cx="5282647" cy="739284"/>
            </a:xfrm>
            <a:prstGeom prst="rect">
              <a:avLst/>
            </a:prstGeom>
          </p:spPr>
          <p:txBody>
            <a:bodyPr vert="horz" lIns="91440" tIns="45720" rIns="91440" bIns="45720" rtlCol="0" anchor="ctr">
              <a:normAutofit fontScale="92500" lnSpcReduction="20000"/>
            </a:bodyPr>
            <a:lstStyle>
              <a:lvl1pPr algn="ctr" defTabSz="457200" rtl="0" eaLnBrk="1" latinLnBrk="0" hangingPunct="1">
                <a:spcBef>
                  <a:spcPct val="0"/>
                </a:spcBef>
                <a:buNone/>
                <a:defRPr kumimoji="1" sz="4400" kern="1200">
                  <a:solidFill>
                    <a:schemeClr val="tx1"/>
                  </a:solidFill>
                  <a:latin typeface="+mj-lt"/>
                  <a:ea typeface="+mj-ea"/>
                  <a:cs typeface="+mj-cs"/>
                </a:defRPr>
              </a:lvl1pPr>
            </a:lstStyle>
            <a:p>
              <a:endParaRPr lang="ja-JP" altLang="en-US" dirty="0"/>
            </a:p>
          </p:txBody>
        </p:sp>
        <p:pic>
          <p:nvPicPr>
            <p:cNvPr id="35" name="図 34"/>
            <p:cNvPicPr>
              <a:picLocks noChangeAspect="1"/>
            </p:cNvPicPr>
            <p:nvPr/>
          </p:nvPicPr>
          <p:blipFill>
            <a:blip r:embed="rId3"/>
            <a:stretch>
              <a:fillRect/>
            </a:stretch>
          </p:blipFill>
          <p:spPr>
            <a:xfrm>
              <a:off x="966940" y="1546688"/>
              <a:ext cx="7211606" cy="4026112"/>
            </a:xfrm>
            <a:prstGeom prst="rect">
              <a:avLst/>
            </a:prstGeom>
          </p:spPr>
        </p:pic>
        <p:sp>
          <p:nvSpPr>
            <p:cNvPr id="43" name="正方形/長方形 42"/>
            <p:cNvSpPr/>
            <p:nvPr/>
          </p:nvSpPr>
          <p:spPr>
            <a:xfrm>
              <a:off x="6479745" y="4527360"/>
              <a:ext cx="1698801" cy="976320"/>
            </a:xfrm>
            <a:prstGeom prst="rect">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r"/>
              <a:r>
                <a:rPr kumimoji="1" lang="ja-JP" altLang="en-US" sz="2000" dirty="0" smtClean="0">
                  <a:solidFill>
                    <a:srgbClr val="000000"/>
                  </a:solidFill>
                </a:rPr>
                <a:t>駐車場</a:t>
              </a:r>
              <a:endParaRPr kumimoji="1" lang="en-US" altLang="ja-JP" sz="2000" dirty="0" smtClean="0">
                <a:solidFill>
                  <a:srgbClr val="000000"/>
                </a:solidFill>
              </a:endParaRPr>
            </a:p>
            <a:p>
              <a:pPr algn="r"/>
              <a:r>
                <a:rPr kumimoji="1" lang="ja-JP" altLang="en-US" sz="2000" dirty="0" smtClean="0">
                  <a:solidFill>
                    <a:srgbClr val="000000"/>
                  </a:solidFill>
                </a:rPr>
                <a:t>空き地</a:t>
              </a:r>
              <a:endParaRPr kumimoji="1" lang="ja-JP" altLang="en-US" sz="2000" dirty="0">
                <a:solidFill>
                  <a:srgbClr val="000000"/>
                </a:solidFill>
              </a:endParaRPr>
            </a:p>
          </p:txBody>
        </p:sp>
        <p:sp>
          <p:nvSpPr>
            <p:cNvPr id="44" name="正方形/長方形 43"/>
            <p:cNvSpPr/>
            <p:nvPr/>
          </p:nvSpPr>
          <p:spPr>
            <a:xfrm>
              <a:off x="6743567" y="4865977"/>
              <a:ext cx="430464" cy="335303"/>
            </a:xfrm>
            <a:prstGeom prst="rect">
              <a:avLst/>
            </a:prstGeom>
            <a:solidFill>
              <a:srgbClr val="FF0000"/>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sp>
        <p:nvSpPr>
          <p:cNvPr id="3" name="テキスト ボックス 2"/>
          <p:cNvSpPr txBox="1"/>
          <p:nvPr/>
        </p:nvSpPr>
        <p:spPr>
          <a:xfrm>
            <a:off x="1059351" y="1377849"/>
            <a:ext cx="6649272" cy="646331"/>
          </a:xfrm>
          <a:prstGeom prst="rect">
            <a:avLst/>
          </a:prstGeom>
          <a:noFill/>
        </p:spPr>
        <p:txBody>
          <a:bodyPr wrap="square" rtlCol="0">
            <a:spAutoFit/>
          </a:bodyPr>
          <a:lstStyle/>
          <a:p>
            <a:pPr algn="ctr"/>
            <a:r>
              <a:rPr kumimoji="1" lang="ja-JP" altLang="en-US" sz="3600" dirty="0" smtClean="0"/>
              <a:t>多く混在する駐車場・空き地</a:t>
            </a:r>
            <a:endParaRPr kumimoji="1" lang="ja-JP" altLang="en-US" sz="3600" dirty="0"/>
          </a:p>
        </p:txBody>
      </p:sp>
      <p:grpSp>
        <p:nvGrpSpPr>
          <p:cNvPr id="45" name="図形グループ 44"/>
          <p:cNvGrpSpPr/>
          <p:nvPr/>
        </p:nvGrpSpPr>
        <p:grpSpPr>
          <a:xfrm>
            <a:off x="23054" y="182300"/>
            <a:ext cx="3108491" cy="1145574"/>
            <a:chOff x="62612" y="97530"/>
            <a:chExt cx="3108491" cy="1145574"/>
          </a:xfrm>
        </p:grpSpPr>
        <p:pic>
          <p:nvPicPr>
            <p:cNvPr id="46" name="図 45"/>
            <p:cNvPicPr>
              <a:picLocks noChangeAspect="1"/>
            </p:cNvPicPr>
            <p:nvPr/>
          </p:nvPicPr>
          <p:blipFill>
            <a:blip r:embed="rId4">
              <a:duotone>
                <a:schemeClr val="accent1">
                  <a:shade val="45000"/>
                  <a:satMod val="135000"/>
                </a:schemeClr>
                <a:prstClr val="white"/>
              </a:duotone>
              <a:extLst>
                <a:ext uri="{BEBA8EAE-BF5A-486C-A8C5-ECC9F3942E4B}">
                  <a14:imgProps xmlns:a14="http://schemas.microsoft.com/office/drawing/2010/main">
                    <a14:imgLayer r:embed="rId5">
                      <a14:imgEffect>
                        <a14:backgroundRemoval t="1881" b="98433" l="10000" r="90000"/>
                      </a14:imgEffect>
                    </a14:imgLayer>
                  </a14:imgProps>
                </a:ext>
              </a:extLst>
            </a:blip>
            <a:stretch>
              <a:fillRect/>
            </a:stretch>
          </p:blipFill>
          <p:spPr>
            <a:xfrm>
              <a:off x="62612" y="97531"/>
              <a:ext cx="538670" cy="1145573"/>
            </a:xfrm>
            <a:prstGeom prst="rect">
              <a:avLst/>
            </a:prstGeom>
          </p:spPr>
        </p:pic>
        <p:sp>
          <p:nvSpPr>
            <p:cNvPr id="49" name="角丸四角形吹き出し 48"/>
            <p:cNvSpPr/>
            <p:nvPr/>
          </p:nvSpPr>
          <p:spPr>
            <a:xfrm>
              <a:off x="672084" y="97530"/>
              <a:ext cx="2499019" cy="955205"/>
            </a:xfrm>
            <a:prstGeom prst="wedgeRoundRectCallout">
              <a:avLst>
                <a:gd name="adj1" fmla="val -53059"/>
                <a:gd name="adj2" fmla="val -27211"/>
                <a:gd name="adj3" fmla="val 16667"/>
              </a:avLst>
            </a:prstGeom>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ja-JP" altLang="en-US" sz="3200" dirty="0" smtClean="0">
                  <a:solidFill>
                    <a:schemeClr val="bg1"/>
                  </a:solidFill>
                </a:rPr>
                <a:t>エリア分析</a:t>
              </a:r>
              <a:endParaRPr kumimoji="1" lang="ja-JP" altLang="en-US" sz="3200" dirty="0">
                <a:solidFill>
                  <a:schemeClr val="bg1"/>
                </a:solidFill>
              </a:endParaRPr>
            </a:p>
          </p:txBody>
        </p:sp>
      </p:grpSp>
      <p:grpSp>
        <p:nvGrpSpPr>
          <p:cNvPr id="15" name="図形グループ 14"/>
          <p:cNvGrpSpPr/>
          <p:nvPr/>
        </p:nvGrpSpPr>
        <p:grpSpPr>
          <a:xfrm rot="553061">
            <a:off x="3742924" y="2261370"/>
            <a:ext cx="2253542" cy="1478271"/>
            <a:chOff x="3444396" y="2088926"/>
            <a:chExt cx="2253542" cy="1478271"/>
          </a:xfrm>
        </p:grpSpPr>
        <p:sp>
          <p:nvSpPr>
            <p:cNvPr id="13" name="右矢印 12"/>
            <p:cNvSpPr/>
            <p:nvPr/>
          </p:nvSpPr>
          <p:spPr>
            <a:xfrm rot="20625866">
              <a:off x="3444396" y="2554744"/>
              <a:ext cx="2253542" cy="508784"/>
            </a:xfrm>
            <a:prstGeom prst="rightArrow">
              <a:avLst>
                <a:gd name="adj1" fmla="val 31387"/>
                <a:gd name="adj2" fmla="val 50000"/>
              </a:avLst>
            </a:prstGeom>
            <a:solidFill>
              <a:schemeClr val="accent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sp>
          <p:nvSpPr>
            <p:cNvPr id="14" name="乗算記号 13"/>
            <p:cNvSpPr/>
            <p:nvPr/>
          </p:nvSpPr>
          <p:spPr>
            <a:xfrm rot="20475417">
              <a:off x="3649010" y="2088926"/>
              <a:ext cx="1549031" cy="1478271"/>
            </a:xfrm>
            <a:prstGeom prst="mathMultiply">
              <a:avLst>
                <a:gd name="adj1" fmla="val 13584"/>
              </a:avLst>
            </a:prstGeom>
            <a:solidFill>
              <a:schemeClr val="accent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grpSp>
      <p:grpSp>
        <p:nvGrpSpPr>
          <p:cNvPr id="41" name="図形グループ 40"/>
          <p:cNvGrpSpPr/>
          <p:nvPr/>
        </p:nvGrpSpPr>
        <p:grpSpPr>
          <a:xfrm rot="9470295">
            <a:off x="956162" y="3382859"/>
            <a:ext cx="2253542" cy="1478271"/>
            <a:chOff x="3444396" y="2088926"/>
            <a:chExt cx="2253542" cy="1478271"/>
          </a:xfrm>
        </p:grpSpPr>
        <p:sp>
          <p:nvSpPr>
            <p:cNvPr id="42" name="右矢印 41"/>
            <p:cNvSpPr/>
            <p:nvPr/>
          </p:nvSpPr>
          <p:spPr>
            <a:xfrm rot="20625866">
              <a:off x="3444396" y="2554744"/>
              <a:ext cx="2253542" cy="508784"/>
            </a:xfrm>
            <a:prstGeom prst="rightArrow">
              <a:avLst>
                <a:gd name="adj1" fmla="val 31387"/>
                <a:gd name="adj2" fmla="val 50000"/>
              </a:avLst>
            </a:prstGeom>
            <a:solidFill>
              <a:schemeClr val="accent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sp>
          <p:nvSpPr>
            <p:cNvPr id="64" name="乗算記号 63"/>
            <p:cNvSpPr/>
            <p:nvPr/>
          </p:nvSpPr>
          <p:spPr>
            <a:xfrm rot="20475417">
              <a:off x="3649010" y="2088926"/>
              <a:ext cx="1549031" cy="1478271"/>
            </a:xfrm>
            <a:prstGeom prst="mathMultiply">
              <a:avLst>
                <a:gd name="adj1" fmla="val 13584"/>
              </a:avLst>
            </a:prstGeom>
            <a:solidFill>
              <a:schemeClr val="accent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grpSp>
      <p:grpSp>
        <p:nvGrpSpPr>
          <p:cNvPr id="36" name="図形グループ 35"/>
          <p:cNvGrpSpPr/>
          <p:nvPr/>
        </p:nvGrpSpPr>
        <p:grpSpPr>
          <a:xfrm>
            <a:off x="3135619" y="97531"/>
            <a:ext cx="6008381" cy="955205"/>
            <a:chOff x="671896" y="1988840"/>
            <a:chExt cx="6333378" cy="1074940"/>
          </a:xfrm>
        </p:grpSpPr>
        <p:pic>
          <p:nvPicPr>
            <p:cNvPr id="37" name="図 36"/>
            <p:cNvPicPr>
              <a:picLocks noChangeAspect="1"/>
            </p:cNvPicPr>
            <p:nvPr/>
          </p:nvPicPr>
          <p:blipFill>
            <a:blip r:embed="rId6"/>
            <a:stretch>
              <a:fillRect/>
            </a:stretch>
          </p:blipFill>
          <p:spPr>
            <a:xfrm>
              <a:off x="2809466" y="1988840"/>
              <a:ext cx="1048952" cy="1074940"/>
            </a:xfrm>
            <a:prstGeom prst="rect">
              <a:avLst/>
            </a:prstGeom>
            <a:effectLst/>
          </p:spPr>
        </p:pic>
        <p:pic>
          <p:nvPicPr>
            <p:cNvPr id="38" name="図 37"/>
            <p:cNvPicPr>
              <a:picLocks noChangeAspect="1"/>
            </p:cNvPicPr>
            <p:nvPr/>
          </p:nvPicPr>
          <p:blipFill>
            <a:blip r:embed="rId6">
              <a:lum bright="70000" contrast="-70000"/>
            </a:blip>
            <a:stretch>
              <a:fillRect/>
            </a:stretch>
          </p:blipFill>
          <p:spPr>
            <a:xfrm>
              <a:off x="3858418" y="1988840"/>
              <a:ext cx="1048952" cy="1074940"/>
            </a:xfrm>
            <a:prstGeom prst="rect">
              <a:avLst/>
            </a:prstGeom>
            <a:effectLst/>
          </p:spPr>
        </p:pic>
        <p:pic>
          <p:nvPicPr>
            <p:cNvPr id="39" name="図 38"/>
            <p:cNvPicPr>
              <a:picLocks noChangeAspect="1"/>
            </p:cNvPicPr>
            <p:nvPr/>
          </p:nvPicPr>
          <p:blipFill>
            <a:blip r:embed="rId6">
              <a:lum bright="70000" contrast="-70000"/>
            </a:blip>
            <a:stretch>
              <a:fillRect/>
            </a:stretch>
          </p:blipFill>
          <p:spPr>
            <a:xfrm>
              <a:off x="4907370" y="1988840"/>
              <a:ext cx="1048952" cy="1074940"/>
            </a:xfrm>
            <a:prstGeom prst="rect">
              <a:avLst/>
            </a:prstGeom>
            <a:effectLst/>
          </p:spPr>
        </p:pic>
        <p:pic>
          <p:nvPicPr>
            <p:cNvPr id="40" name="図 39"/>
            <p:cNvPicPr>
              <a:picLocks noChangeAspect="1"/>
            </p:cNvPicPr>
            <p:nvPr/>
          </p:nvPicPr>
          <p:blipFill>
            <a:blip r:embed="rId6">
              <a:lum bright="70000" contrast="-70000"/>
            </a:blip>
            <a:stretch>
              <a:fillRect/>
            </a:stretch>
          </p:blipFill>
          <p:spPr>
            <a:xfrm>
              <a:off x="711562" y="1988840"/>
              <a:ext cx="1048952" cy="1074940"/>
            </a:xfrm>
            <a:prstGeom prst="rect">
              <a:avLst/>
            </a:prstGeom>
            <a:effectLst/>
          </p:spPr>
        </p:pic>
        <p:sp>
          <p:nvSpPr>
            <p:cNvPr id="47" name="テキスト ボックス 46"/>
            <p:cNvSpPr txBox="1"/>
            <p:nvPr/>
          </p:nvSpPr>
          <p:spPr>
            <a:xfrm>
              <a:off x="671896" y="2315961"/>
              <a:ext cx="1132147" cy="307777"/>
            </a:xfrm>
            <a:prstGeom prst="rect">
              <a:avLst/>
            </a:prstGeom>
            <a:noFill/>
          </p:spPr>
          <p:txBody>
            <a:bodyPr wrap="square" rtlCol="0">
              <a:spAutoFit/>
            </a:bodyPr>
            <a:lstStyle/>
            <a:p>
              <a:pPr algn="ctr"/>
              <a:r>
                <a:rPr lang="ja-JP" altLang="en-US" sz="1400" b="1" dirty="0" smtClean="0"/>
                <a:t>背景</a:t>
              </a:r>
              <a:endParaRPr kumimoji="1" lang="en-US" altLang="ja-JP" sz="1400" b="1" kern="1200" dirty="0" smtClean="0"/>
            </a:p>
          </p:txBody>
        </p:sp>
        <p:sp>
          <p:nvSpPr>
            <p:cNvPr id="48" name="テキスト ボックス 47"/>
            <p:cNvSpPr txBox="1"/>
            <p:nvPr/>
          </p:nvSpPr>
          <p:spPr>
            <a:xfrm>
              <a:off x="2705612" y="2315961"/>
              <a:ext cx="1204689" cy="307777"/>
            </a:xfrm>
            <a:prstGeom prst="rect">
              <a:avLst/>
            </a:prstGeom>
            <a:noFill/>
          </p:spPr>
          <p:txBody>
            <a:bodyPr wrap="square" rtlCol="0">
              <a:spAutoFit/>
            </a:bodyPr>
            <a:lstStyle/>
            <a:p>
              <a:pPr algn="ctr"/>
              <a:endParaRPr kumimoji="1" lang="en-US" altLang="ja-JP" sz="1400" b="1" kern="1200" dirty="0" smtClean="0"/>
            </a:p>
          </p:txBody>
        </p:sp>
        <p:sp>
          <p:nvSpPr>
            <p:cNvPr id="65" name="テキスト ボックス 64"/>
            <p:cNvSpPr txBox="1"/>
            <p:nvPr/>
          </p:nvSpPr>
          <p:spPr>
            <a:xfrm>
              <a:off x="4907370" y="2324095"/>
              <a:ext cx="1132147" cy="307777"/>
            </a:xfrm>
            <a:prstGeom prst="rect">
              <a:avLst/>
            </a:prstGeom>
            <a:noFill/>
          </p:spPr>
          <p:txBody>
            <a:bodyPr wrap="square" rtlCol="0">
              <a:spAutoFit/>
            </a:bodyPr>
            <a:lstStyle/>
            <a:p>
              <a:r>
                <a:rPr kumimoji="1" lang="ja-JP" altLang="en-US" sz="1400" b="1" kern="1200" dirty="0" smtClean="0"/>
                <a:t>今後の方針</a:t>
              </a:r>
              <a:endParaRPr kumimoji="1" lang="en-US" altLang="ja-JP" sz="1400" b="1" kern="1200" dirty="0" smtClean="0"/>
            </a:p>
          </p:txBody>
        </p:sp>
        <p:sp>
          <p:nvSpPr>
            <p:cNvPr id="66" name="テキスト ボックス 65"/>
            <p:cNvSpPr txBox="1"/>
            <p:nvPr/>
          </p:nvSpPr>
          <p:spPr>
            <a:xfrm>
              <a:off x="3991128" y="2315961"/>
              <a:ext cx="880734" cy="346357"/>
            </a:xfrm>
            <a:prstGeom prst="rect">
              <a:avLst/>
            </a:prstGeom>
            <a:noFill/>
          </p:spPr>
          <p:txBody>
            <a:bodyPr wrap="square" rtlCol="0">
              <a:spAutoFit/>
            </a:bodyPr>
            <a:lstStyle/>
            <a:p>
              <a:r>
                <a:rPr lang="ja-JP" altLang="en-US" sz="1400" b="1" dirty="0" smtClean="0"/>
                <a:t>将来像</a:t>
              </a:r>
              <a:endParaRPr kumimoji="1" lang="en-US" altLang="ja-JP" sz="1400" b="1" kern="1200" dirty="0" smtClean="0"/>
            </a:p>
          </p:txBody>
        </p:sp>
        <p:pic>
          <p:nvPicPr>
            <p:cNvPr id="67" name="図 66"/>
            <p:cNvPicPr>
              <a:picLocks noChangeAspect="1"/>
            </p:cNvPicPr>
            <p:nvPr/>
          </p:nvPicPr>
          <p:blipFill>
            <a:blip r:embed="rId6">
              <a:lum bright="70000" contrast="-70000"/>
            </a:blip>
            <a:stretch>
              <a:fillRect/>
            </a:stretch>
          </p:blipFill>
          <p:spPr>
            <a:xfrm>
              <a:off x="1760514" y="1988840"/>
              <a:ext cx="1048952" cy="1074940"/>
            </a:xfrm>
            <a:prstGeom prst="rect">
              <a:avLst/>
            </a:prstGeom>
            <a:effectLst/>
          </p:spPr>
        </p:pic>
        <p:sp>
          <p:nvSpPr>
            <p:cNvPr id="68" name="テキスト ボックス 67"/>
            <p:cNvSpPr txBox="1"/>
            <p:nvPr/>
          </p:nvSpPr>
          <p:spPr>
            <a:xfrm>
              <a:off x="1738717" y="2324095"/>
              <a:ext cx="1132147" cy="307777"/>
            </a:xfrm>
            <a:prstGeom prst="rect">
              <a:avLst/>
            </a:prstGeom>
            <a:noFill/>
          </p:spPr>
          <p:txBody>
            <a:bodyPr wrap="square" rtlCol="0">
              <a:spAutoFit/>
            </a:bodyPr>
            <a:lstStyle/>
            <a:p>
              <a:pPr algn="ctr"/>
              <a:r>
                <a:rPr lang="ja-JP" altLang="en-US" sz="1400" b="1" dirty="0" smtClean="0"/>
                <a:t>目標都市像</a:t>
              </a:r>
              <a:endParaRPr kumimoji="1" lang="en-US" altLang="ja-JP" sz="1400" b="1" kern="1200" dirty="0" smtClean="0"/>
            </a:p>
          </p:txBody>
        </p:sp>
        <p:sp>
          <p:nvSpPr>
            <p:cNvPr id="69" name="正方形/長方形 68"/>
            <p:cNvSpPr/>
            <p:nvPr/>
          </p:nvSpPr>
          <p:spPr>
            <a:xfrm>
              <a:off x="2731418" y="2315961"/>
              <a:ext cx="1181446" cy="346357"/>
            </a:xfrm>
            <a:prstGeom prst="rect">
              <a:avLst/>
            </a:prstGeom>
          </p:spPr>
          <p:txBody>
            <a:bodyPr wrap="none">
              <a:spAutoFit/>
            </a:bodyPr>
            <a:lstStyle/>
            <a:p>
              <a:pPr algn="ctr"/>
              <a:r>
                <a:rPr lang="ja-JP" altLang="en-US" sz="1400" b="1" dirty="0" smtClean="0"/>
                <a:t>デートプラン</a:t>
              </a:r>
              <a:endParaRPr lang="ja-JP" altLang="en-US" sz="1400" b="1" dirty="0"/>
            </a:p>
          </p:txBody>
        </p:sp>
        <p:pic>
          <p:nvPicPr>
            <p:cNvPr id="70" name="図 69"/>
            <p:cNvPicPr>
              <a:picLocks noChangeAspect="1"/>
            </p:cNvPicPr>
            <p:nvPr/>
          </p:nvPicPr>
          <p:blipFill>
            <a:blip r:embed="rId6">
              <a:lum bright="70000" contrast="-70000"/>
            </a:blip>
            <a:stretch>
              <a:fillRect/>
            </a:stretch>
          </p:blipFill>
          <p:spPr>
            <a:xfrm>
              <a:off x="5956322" y="1988840"/>
              <a:ext cx="1048952" cy="1074940"/>
            </a:xfrm>
            <a:prstGeom prst="rect">
              <a:avLst/>
            </a:prstGeom>
            <a:effectLst/>
          </p:spPr>
        </p:pic>
        <p:sp>
          <p:nvSpPr>
            <p:cNvPr id="71" name="テキスト ボックス 70"/>
            <p:cNvSpPr txBox="1"/>
            <p:nvPr/>
          </p:nvSpPr>
          <p:spPr>
            <a:xfrm>
              <a:off x="6034774" y="2315961"/>
              <a:ext cx="970500" cy="346357"/>
            </a:xfrm>
            <a:prstGeom prst="rect">
              <a:avLst/>
            </a:prstGeom>
            <a:noFill/>
          </p:spPr>
          <p:txBody>
            <a:bodyPr wrap="square" rtlCol="0">
              <a:spAutoFit/>
            </a:bodyPr>
            <a:lstStyle/>
            <a:p>
              <a:r>
                <a:rPr kumimoji="1" lang="ja-JP" altLang="en-US" sz="1400" b="1" kern="1200" dirty="0" smtClean="0"/>
                <a:t>参考文献</a:t>
              </a:r>
              <a:endParaRPr kumimoji="1" lang="en-US" altLang="ja-JP" sz="1400" b="1" kern="1200" dirty="0" smtClean="0"/>
            </a:p>
          </p:txBody>
        </p:sp>
      </p:grpSp>
    </p:spTree>
    <p:extLst>
      <p:ext uri="{BB962C8B-B14F-4D97-AF65-F5344CB8AC3E}">
        <p14:creationId xmlns:p14="http://schemas.microsoft.com/office/powerpoint/2010/main" val="31878947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500"/>
                                        <p:tgtEl>
                                          <p:spTgt spid="4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図 32" descr="スクリーンショット 2016-12-09 13.33.48.png"/>
          <p:cNvPicPr>
            <a:picLocks noChangeAspect="1"/>
          </p:cNvPicPr>
          <p:nvPr/>
        </p:nvPicPr>
        <p:blipFill>
          <a:blip r:embed="rId3">
            <a:alphaModFix amt="30000"/>
            <a:extLst>
              <a:ext uri="{28A0092B-C50C-407E-A947-70E740481C1C}">
                <a14:useLocalDpi xmlns:a14="http://schemas.microsoft.com/office/drawing/2010/main" val="0"/>
              </a:ext>
            </a:extLst>
          </a:blip>
          <a:stretch>
            <a:fillRect/>
          </a:stretch>
        </p:blipFill>
        <p:spPr>
          <a:xfrm>
            <a:off x="4850937" y="3247171"/>
            <a:ext cx="8170309" cy="3738709"/>
          </a:xfrm>
          <a:prstGeom prst="rect">
            <a:avLst/>
          </a:prstGeom>
          <a:ln>
            <a:noFill/>
          </a:ln>
          <a:effectLst>
            <a:softEdge rad="112500"/>
          </a:effectLst>
        </p:spPr>
      </p:pic>
      <p:pic>
        <p:nvPicPr>
          <p:cNvPr id="32" name="図 31"/>
          <p:cNvPicPr>
            <a:picLocks noChangeAspect="1"/>
          </p:cNvPicPr>
          <p:nvPr/>
        </p:nvPicPr>
        <p:blipFill>
          <a:blip r:embed="rId4">
            <a:alphaModFix amt="28000"/>
          </a:blip>
          <a:stretch>
            <a:fillRect/>
          </a:stretch>
        </p:blipFill>
        <p:spPr>
          <a:xfrm>
            <a:off x="-441881" y="3327097"/>
            <a:ext cx="5381627" cy="3530903"/>
          </a:xfrm>
          <a:prstGeom prst="rect">
            <a:avLst/>
          </a:prstGeom>
          <a:ln>
            <a:noFill/>
          </a:ln>
          <a:effectLst>
            <a:softEdge rad="112500"/>
          </a:effectLst>
        </p:spPr>
      </p:pic>
      <p:pic>
        <p:nvPicPr>
          <p:cNvPr id="31" name="図 30"/>
          <p:cNvPicPr>
            <a:picLocks noChangeAspect="1"/>
          </p:cNvPicPr>
          <p:nvPr/>
        </p:nvPicPr>
        <p:blipFill>
          <a:blip r:embed="rId5">
            <a:alphaModFix amt="29000"/>
          </a:blip>
          <a:stretch>
            <a:fillRect/>
          </a:stretch>
        </p:blipFill>
        <p:spPr>
          <a:xfrm>
            <a:off x="-171348" y="-97044"/>
            <a:ext cx="4711755" cy="3533814"/>
          </a:xfrm>
          <a:prstGeom prst="rect">
            <a:avLst/>
          </a:prstGeom>
          <a:ln>
            <a:noFill/>
          </a:ln>
          <a:effectLst>
            <a:softEdge rad="112500"/>
          </a:effectLst>
        </p:spPr>
      </p:pic>
      <p:pic>
        <p:nvPicPr>
          <p:cNvPr id="30" name="図 29"/>
          <p:cNvPicPr>
            <a:picLocks noChangeAspect="1"/>
          </p:cNvPicPr>
          <p:nvPr/>
        </p:nvPicPr>
        <p:blipFill>
          <a:blip r:embed="rId6">
            <a:alphaModFix amt="34000"/>
          </a:blip>
          <a:stretch>
            <a:fillRect/>
          </a:stretch>
        </p:blipFill>
        <p:spPr>
          <a:xfrm>
            <a:off x="4427239" y="-97044"/>
            <a:ext cx="5136213" cy="3407021"/>
          </a:xfrm>
          <a:prstGeom prst="rect">
            <a:avLst/>
          </a:prstGeom>
          <a:ln>
            <a:noFill/>
          </a:ln>
          <a:effectLst>
            <a:softEdge rad="112500"/>
          </a:effectLst>
        </p:spPr>
      </p:pic>
      <p:grpSp>
        <p:nvGrpSpPr>
          <p:cNvPr id="34" name="図形グループ 33"/>
          <p:cNvGrpSpPr/>
          <p:nvPr/>
        </p:nvGrpSpPr>
        <p:grpSpPr>
          <a:xfrm>
            <a:off x="979164" y="1484416"/>
            <a:ext cx="7122485" cy="5160451"/>
            <a:chOff x="1012423" y="1484416"/>
            <a:chExt cx="7122485" cy="5160451"/>
          </a:xfrm>
        </p:grpSpPr>
        <p:sp>
          <p:nvSpPr>
            <p:cNvPr id="27" name="横巻き 26"/>
            <p:cNvSpPr/>
            <p:nvPr/>
          </p:nvSpPr>
          <p:spPr>
            <a:xfrm>
              <a:off x="1012423" y="1484416"/>
              <a:ext cx="7122485" cy="5160451"/>
            </a:xfrm>
            <a:prstGeom prst="horizontalScroll">
              <a:avLst>
                <a:gd name="adj" fmla="val 5616"/>
              </a:avLst>
            </a:prstGeom>
            <a:blipFill rotWithShape="1">
              <a:blip r:embed="rId7"/>
              <a:tile tx="0" ty="0" sx="100000" sy="100000" flip="none" algn="tl"/>
            </a:blip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800" dirty="0" smtClean="0">
                  <a:solidFill>
                    <a:srgbClr val="000000"/>
                  </a:solidFill>
                </a:rPr>
                <a:t>住民参加と商業地を活かした</a:t>
              </a:r>
              <a:endParaRPr kumimoji="1" lang="en-US" altLang="ja-JP" sz="2800" dirty="0" smtClean="0">
                <a:solidFill>
                  <a:srgbClr val="000000"/>
                </a:solidFill>
              </a:endParaRPr>
            </a:p>
            <a:p>
              <a:pPr algn="ctr"/>
              <a:r>
                <a:rPr lang="ja-JP" altLang="en-US" sz="5400" dirty="0" smtClean="0">
                  <a:solidFill>
                    <a:srgbClr val="000000"/>
                  </a:solidFill>
                  <a:latin typeface="ＤＦＰ勘亭流" charset="2"/>
                  <a:ea typeface="ＤＦＰ勘亭流" charset="2"/>
                  <a:cs typeface="ＤＦＰ勘亭流" charset="2"/>
                </a:rPr>
                <a:t>出会いの広がるまち</a:t>
              </a:r>
              <a:endParaRPr kumimoji="1" lang="en-US" altLang="ja-JP" sz="5400" dirty="0" smtClean="0">
                <a:solidFill>
                  <a:srgbClr val="000000"/>
                </a:solidFill>
                <a:latin typeface="ＤＦＰ勘亭流" charset="2"/>
                <a:ea typeface="ＤＦＰ勘亭流" charset="2"/>
                <a:cs typeface="ＤＦＰ勘亭流" charset="2"/>
              </a:endParaRPr>
            </a:p>
          </p:txBody>
        </p:sp>
        <p:pic>
          <p:nvPicPr>
            <p:cNvPr id="21" name="図 20"/>
            <p:cNvPicPr>
              <a:picLocks noChangeAspect="1"/>
            </p:cNvPicPr>
            <p:nvPr/>
          </p:nvPicPr>
          <p:blipFill>
            <a:blip r:embed="rId8">
              <a:duotone>
                <a:schemeClr val="accent1">
                  <a:shade val="45000"/>
                  <a:satMod val="135000"/>
                </a:schemeClr>
                <a:prstClr val="white"/>
              </a:duotone>
              <a:alphaModFix amt="19000"/>
            </a:blip>
            <a:stretch>
              <a:fillRect/>
            </a:stretch>
          </p:blipFill>
          <p:spPr>
            <a:xfrm>
              <a:off x="3820752" y="1932667"/>
              <a:ext cx="1520617" cy="4257727"/>
            </a:xfrm>
            <a:prstGeom prst="rect">
              <a:avLst/>
            </a:prstGeom>
          </p:spPr>
        </p:pic>
      </p:grpSp>
      <p:sp>
        <p:nvSpPr>
          <p:cNvPr id="11" name="下矢印吹き出し 10"/>
          <p:cNvSpPr/>
          <p:nvPr/>
        </p:nvSpPr>
        <p:spPr>
          <a:xfrm>
            <a:off x="1180393" y="260648"/>
            <a:ext cx="6696744" cy="1440160"/>
          </a:xfrm>
          <a:prstGeom prst="downArrowCallout">
            <a:avLst/>
          </a:prstGeom>
          <a:solidFill>
            <a:schemeClr val="accent2">
              <a:lumMod val="20000"/>
              <a:lumOff val="80000"/>
            </a:schemeClr>
          </a:solidFill>
          <a:ln>
            <a:solidFill>
              <a:schemeClr val="accent2">
                <a:lumMod val="75000"/>
              </a:schemeClr>
            </a:solidFill>
          </a:ln>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4000" dirty="0" smtClean="0">
                <a:solidFill>
                  <a:schemeClr val="accent2">
                    <a:lumMod val="75000"/>
                  </a:schemeClr>
                </a:solidFill>
                <a:latin typeface="ヒラギノ明朝 ProN W3"/>
                <a:ea typeface="ヒラギノ明朝 ProN W3"/>
                <a:cs typeface="ヒラギノ明朝 ProN W3"/>
              </a:rPr>
              <a:t>「ふれあい」デートプラン</a:t>
            </a:r>
            <a:endParaRPr lang="en-US" altLang="ja-JP" sz="4000" dirty="0">
              <a:solidFill>
                <a:schemeClr val="accent2">
                  <a:lumMod val="75000"/>
                </a:schemeClr>
              </a:solidFill>
              <a:latin typeface="ヒラギノ明朝 ProN W3"/>
              <a:ea typeface="ヒラギノ明朝 ProN W3"/>
              <a:cs typeface="ヒラギノ明朝 ProN W3"/>
            </a:endParaRPr>
          </a:p>
        </p:txBody>
      </p:sp>
    </p:spTree>
    <p:extLst>
      <p:ext uri="{BB962C8B-B14F-4D97-AF65-F5344CB8AC3E}">
        <p14:creationId xmlns:p14="http://schemas.microsoft.com/office/powerpoint/2010/main" val="25383327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横巻き 9"/>
          <p:cNvSpPr/>
          <p:nvPr/>
        </p:nvSpPr>
        <p:spPr>
          <a:xfrm>
            <a:off x="1882753" y="1509691"/>
            <a:ext cx="6731724" cy="1767620"/>
          </a:xfrm>
          <a:prstGeom prst="horizontalScroll">
            <a:avLst>
              <a:gd name="adj" fmla="val 8952"/>
            </a:avLst>
          </a:prstGeom>
          <a:blipFill rotWithShape="1">
            <a:blip r:embed="rId2"/>
            <a:tile tx="0" ty="0" sx="100000" sy="100000" flip="none" algn="tl"/>
          </a:blip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sz="4000" dirty="0" smtClean="0">
                <a:solidFill>
                  <a:srgbClr val="000000"/>
                </a:solidFill>
                <a:latin typeface="+mn-ea"/>
                <a:cs typeface="ＤＦＰ勘亭流" charset="2"/>
              </a:rPr>
              <a:t>①</a:t>
            </a:r>
            <a:r>
              <a:rPr kumimoji="1" lang="ja-JP" altLang="en-US" sz="4000" dirty="0" smtClean="0">
                <a:solidFill>
                  <a:srgbClr val="000000"/>
                </a:solidFill>
                <a:latin typeface="+mn-ea"/>
                <a:cs typeface="ＤＦＰ勘亭流" charset="2"/>
              </a:rPr>
              <a:t>空き地利用</a:t>
            </a:r>
            <a:r>
              <a:rPr kumimoji="1" lang="en-US" altLang="ja-JP" sz="4000" dirty="0" smtClean="0">
                <a:solidFill>
                  <a:srgbClr val="000000"/>
                </a:solidFill>
                <a:latin typeface="+mn-ea"/>
                <a:cs typeface="ＤＦＰ勘亭流" charset="2"/>
              </a:rPr>
              <a:t>×</a:t>
            </a:r>
            <a:r>
              <a:rPr lang="ja-JP" altLang="en-US" sz="4000" dirty="0" smtClean="0">
                <a:solidFill>
                  <a:srgbClr val="000000"/>
                </a:solidFill>
                <a:latin typeface="+mn-ea"/>
                <a:cs typeface="ＤＦＰ勘亭流" charset="2"/>
              </a:rPr>
              <a:t>市民</a:t>
            </a:r>
            <a:endParaRPr lang="en-US" altLang="ja-JP" sz="4000" dirty="0" smtClean="0">
              <a:solidFill>
                <a:srgbClr val="000000"/>
              </a:solidFill>
              <a:latin typeface="+mn-ea"/>
              <a:cs typeface="ＤＦＰ勘亭流" charset="2"/>
            </a:endParaRPr>
          </a:p>
          <a:p>
            <a:pPr algn="ctr"/>
            <a:r>
              <a:rPr kumimoji="1" lang="en-US" altLang="ja-JP" sz="4000" dirty="0" smtClean="0">
                <a:solidFill>
                  <a:srgbClr val="000000"/>
                </a:solidFill>
                <a:latin typeface="+mn-ea"/>
                <a:cs typeface="ＤＦＰ勘亭流" charset="2"/>
              </a:rPr>
              <a:t>〜</a:t>
            </a:r>
            <a:r>
              <a:rPr lang="ja-JP" altLang="en-US" sz="4000" dirty="0" smtClean="0">
                <a:solidFill>
                  <a:srgbClr val="000000"/>
                </a:solidFill>
                <a:latin typeface="+mn-ea"/>
                <a:cs typeface="ＤＦＰ勘亭流" charset="2"/>
              </a:rPr>
              <a:t>ふれあい拠点づくり</a:t>
            </a:r>
            <a:r>
              <a:rPr lang="en-US" altLang="ja-JP" sz="4000" dirty="0" smtClean="0">
                <a:solidFill>
                  <a:srgbClr val="000000"/>
                </a:solidFill>
                <a:latin typeface="+mn-ea"/>
                <a:cs typeface="ＤＦＰ勘亭流" charset="2"/>
              </a:rPr>
              <a:t>〜</a:t>
            </a:r>
            <a:endParaRPr kumimoji="1" lang="en-US" altLang="ja-JP" sz="4000" dirty="0" smtClean="0">
              <a:solidFill>
                <a:srgbClr val="000000"/>
              </a:solidFill>
              <a:latin typeface="+mn-ea"/>
              <a:cs typeface="ＤＦＰ勘亭流" charset="2"/>
            </a:endParaRPr>
          </a:p>
        </p:txBody>
      </p:sp>
      <p:sp>
        <p:nvSpPr>
          <p:cNvPr id="12" name="横巻き 11"/>
          <p:cNvSpPr/>
          <p:nvPr/>
        </p:nvSpPr>
        <p:spPr>
          <a:xfrm>
            <a:off x="1882752" y="3396189"/>
            <a:ext cx="6731725" cy="1767620"/>
          </a:xfrm>
          <a:prstGeom prst="horizontalScroll">
            <a:avLst>
              <a:gd name="adj" fmla="val 8952"/>
            </a:avLst>
          </a:prstGeom>
          <a:blipFill rotWithShape="1">
            <a:blip r:embed="rId2"/>
            <a:tile tx="0" ty="0" sx="100000" sy="100000" flip="none" algn="tl"/>
          </a:blip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sz="4000" dirty="0" smtClean="0">
                <a:solidFill>
                  <a:srgbClr val="000000"/>
                </a:solidFill>
                <a:latin typeface="+mn-ea"/>
                <a:cs typeface="ＤＦＰ勘亭流" charset="2"/>
              </a:rPr>
              <a:t>②</a:t>
            </a:r>
            <a:r>
              <a:rPr kumimoji="1" lang="ja-JP" altLang="en-US" sz="4000" dirty="0" smtClean="0">
                <a:solidFill>
                  <a:srgbClr val="000000"/>
                </a:solidFill>
                <a:latin typeface="+mn-ea"/>
                <a:cs typeface="ＤＦＰ勘亭流" charset="2"/>
              </a:rPr>
              <a:t>街コン</a:t>
            </a:r>
            <a:r>
              <a:rPr kumimoji="1" lang="en-US" altLang="ja-JP" sz="4000" dirty="0" smtClean="0">
                <a:solidFill>
                  <a:srgbClr val="000000"/>
                </a:solidFill>
                <a:latin typeface="+mn-ea"/>
                <a:cs typeface="ＤＦＰ勘亭流" charset="2"/>
              </a:rPr>
              <a:t>×</a:t>
            </a:r>
            <a:r>
              <a:rPr kumimoji="1" lang="ja-JP" altLang="en-US" sz="4000" dirty="0" smtClean="0">
                <a:solidFill>
                  <a:srgbClr val="000000"/>
                </a:solidFill>
                <a:latin typeface="+mn-ea"/>
                <a:cs typeface="ＤＦＰ勘亭流" charset="2"/>
              </a:rPr>
              <a:t>市民</a:t>
            </a:r>
            <a:endParaRPr kumimoji="1" lang="en-US" altLang="ja-JP" sz="4000" dirty="0" smtClean="0">
              <a:solidFill>
                <a:srgbClr val="000000"/>
              </a:solidFill>
              <a:latin typeface="+mn-ea"/>
              <a:cs typeface="ＤＦＰ勘亭流" charset="2"/>
            </a:endParaRPr>
          </a:p>
          <a:p>
            <a:pPr algn="ctr"/>
            <a:r>
              <a:rPr lang="en-US" altLang="ja-JP" sz="4000" dirty="0" smtClean="0">
                <a:solidFill>
                  <a:srgbClr val="000000"/>
                </a:solidFill>
                <a:latin typeface="+mn-ea"/>
                <a:cs typeface="ＤＦＰ勘亭流" charset="2"/>
              </a:rPr>
              <a:t>〜</a:t>
            </a:r>
            <a:r>
              <a:rPr lang="ja-JP" altLang="en-US" sz="4000" dirty="0" smtClean="0">
                <a:solidFill>
                  <a:srgbClr val="000000"/>
                </a:solidFill>
                <a:latin typeface="+mn-ea"/>
                <a:cs typeface="ＤＦＰ勘亭流" charset="2"/>
              </a:rPr>
              <a:t>にぎわいまちづくり</a:t>
            </a:r>
            <a:r>
              <a:rPr lang="en-US" altLang="ja-JP" sz="4000" dirty="0" smtClean="0">
                <a:solidFill>
                  <a:srgbClr val="000000"/>
                </a:solidFill>
                <a:latin typeface="+mn-ea"/>
                <a:cs typeface="ＤＦＰ勘亭流" charset="2"/>
              </a:rPr>
              <a:t>〜</a:t>
            </a:r>
          </a:p>
        </p:txBody>
      </p:sp>
      <p:pic>
        <p:nvPicPr>
          <p:cNvPr id="7" name="図 6"/>
          <p:cNvPicPr>
            <a:picLocks noChangeAspect="1"/>
          </p:cNvPicPr>
          <p:nvPr/>
        </p:nvPicPr>
        <p:blipFill>
          <a:blip r:embed="rId3">
            <a:duotone>
              <a:schemeClr val="accent1">
                <a:shade val="45000"/>
                <a:satMod val="135000"/>
              </a:schemeClr>
              <a:prstClr val="white"/>
            </a:duotone>
            <a:alphaModFix/>
          </a:blip>
          <a:stretch>
            <a:fillRect/>
          </a:stretch>
        </p:blipFill>
        <p:spPr>
          <a:xfrm>
            <a:off x="99004" y="1685635"/>
            <a:ext cx="1783749" cy="4994497"/>
          </a:xfrm>
          <a:prstGeom prst="rect">
            <a:avLst/>
          </a:prstGeom>
        </p:spPr>
      </p:pic>
      <p:sp>
        <p:nvSpPr>
          <p:cNvPr id="28" name="四角形吹き出し 27"/>
          <p:cNvSpPr/>
          <p:nvPr/>
        </p:nvSpPr>
        <p:spPr>
          <a:xfrm>
            <a:off x="2051720" y="5532580"/>
            <a:ext cx="7092280" cy="1217958"/>
          </a:xfrm>
          <a:prstGeom prst="wedgeRectCallout">
            <a:avLst>
              <a:gd name="adj1" fmla="val -56410"/>
              <a:gd name="adj2" fmla="val -29884"/>
            </a:avLst>
          </a:prstGeom>
          <a:solidFill>
            <a:srgbClr val="D9969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4000" dirty="0" smtClean="0">
                <a:solidFill>
                  <a:srgbClr val="FFFFFF"/>
                </a:solidFill>
              </a:rPr>
              <a:t>地域の素質を活かし</a:t>
            </a:r>
            <a:endParaRPr lang="en-US" altLang="ja-JP" sz="4000" dirty="0" smtClean="0">
              <a:solidFill>
                <a:srgbClr val="FFFFFF"/>
              </a:solidFill>
            </a:endParaRPr>
          </a:p>
          <a:p>
            <a:pPr algn="ctr"/>
            <a:r>
              <a:rPr lang="ja-JP" altLang="en-US" sz="4000" dirty="0" smtClean="0">
                <a:solidFill>
                  <a:srgbClr val="FFFFFF"/>
                </a:solidFill>
              </a:rPr>
              <a:t>商業地を活性化</a:t>
            </a:r>
            <a:endParaRPr lang="en-US" altLang="ja-JP" sz="4000" dirty="0">
              <a:solidFill>
                <a:srgbClr val="FFFFFF"/>
              </a:solidFill>
            </a:endParaRPr>
          </a:p>
        </p:txBody>
      </p:sp>
      <p:grpSp>
        <p:nvGrpSpPr>
          <p:cNvPr id="2" name="図形グループ 1"/>
          <p:cNvGrpSpPr/>
          <p:nvPr/>
        </p:nvGrpSpPr>
        <p:grpSpPr>
          <a:xfrm>
            <a:off x="0" y="182300"/>
            <a:ext cx="3131545" cy="955205"/>
            <a:chOff x="0" y="182300"/>
            <a:chExt cx="3131545" cy="955205"/>
          </a:xfrm>
        </p:grpSpPr>
        <p:sp>
          <p:nvSpPr>
            <p:cNvPr id="45" name="角丸四角形吹き出し 44"/>
            <p:cNvSpPr/>
            <p:nvPr/>
          </p:nvSpPr>
          <p:spPr>
            <a:xfrm>
              <a:off x="827584" y="182300"/>
              <a:ext cx="2303961" cy="955205"/>
            </a:xfrm>
            <a:prstGeom prst="wedgeRoundRectCallout">
              <a:avLst>
                <a:gd name="adj1" fmla="val -53059"/>
                <a:gd name="adj2" fmla="val -27211"/>
                <a:gd name="adj3" fmla="val 16667"/>
              </a:avLst>
            </a:prstGeom>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3200" dirty="0" smtClean="0">
                  <a:solidFill>
                    <a:schemeClr val="bg1"/>
                  </a:solidFill>
                </a:rPr>
                <a:t>デート</a:t>
              </a:r>
              <a:endParaRPr lang="en-US" altLang="ja-JP" sz="3200" dirty="0" smtClean="0">
                <a:solidFill>
                  <a:schemeClr val="bg1"/>
                </a:solidFill>
              </a:endParaRPr>
            </a:p>
            <a:p>
              <a:pPr algn="ctr"/>
              <a:r>
                <a:rPr lang="ja-JP" altLang="en-US" sz="3200" dirty="0" smtClean="0">
                  <a:solidFill>
                    <a:schemeClr val="bg1"/>
                  </a:solidFill>
                </a:rPr>
                <a:t>プラン</a:t>
              </a:r>
              <a:endParaRPr kumimoji="1" lang="ja-JP" altLang="en-US" sz="3200" dirty="0">
                <a:solidFill>
                  <a:schemeClr val="bg1"/>
                </a:solidFill>
              </a:endParaRPr>
            </a:p>
          </p:txBody>
        </p:sp>
        <p:pic>
          <p:nvPicPr>
            <p:cNvPr id="46" name="図 45" descr="810sign_z229xfngkp.jpg"/>
            <p:cNvPicPr>
              <a:picLocks noChangeAspect="1"/>
            </p:cNvPicPr>
            <p:nvPr/>
          </p:nvPicPr>
          <p:blipFill>
            <a:blip r:embed="rId4">
              <a:duotone>
                <a:schemeClr val="accent2">
                  <a:shade val="45000"/>
                  <a:satMod val="135000"/>
                </a:schemeClr>
                <a:prstClr val="white"/>
              </a:duotone>
              <a:extLst>
                <a:ext uri="{BEBA8EAE-BF5A-486C-A8C5-ECC9F3942E4B}">
                  <a14:imgProps xmlns:a14="http://schemas.microsoft.com/office/drawing/2010/main">
                    <a14:imgLayer r:embed="rId5">
                      <a14:imgEffect>
                        <a14:backgroundRemoval t="0" b="100000" l="0" r="100000">
                          <a14:foregroundMark x1="57034" y1="7763" x2="57034" y2="7763"/>
                          <a14:foregroundMark x1="65779" y1="7024" x2="65779" y2="7024"/>
                        </a14:backgroundRemoval>
                      </a14:imgEffect>
                    </a14:imgLayer>
                  </a14:imgProps>
                </a:ext>
                <a:ext uri="{28A0092B-C50C-407E-A947-70E740481C1C}">
                  <a14:useLocalDpi xmlns:a14="http://schemas.microsoft.com/office/drawing/2010/main" val="0"/>
                </a:ext>
              </a:extLst>
            </a:blip>
            <a:stretch>
              <a:fillRect/>
            </a:stretch>
          </p:blipFill>
          <p:spPr>
            <a:xfrm>
              <a:off x="0" y="251995"/>
              <a:ext cx="793420" cy="778278"/>
            </a:xfrm>
            <a:prstGeom prst="rect">
              <a:avLst/>
            </a:prstGeom>
          </p:spPr>
        </p:pic>
      </p:grpSp>
      <p:grpSp>
        <p:nvGrpSpPr>
          <p:cNvPr id="23" name="図形グループ 22"/>
          <p:cNvGrpSpPr/>
          <p:nvPr/>
        </p:nvGrpSpPr>
        <p:grpSpPr>
          <a:xfrm>
            <a:off x="3135619" y="97531"/>
            <a:ext cx="6008381" cy="955205"/>
            <a:chOff x="671896" y="1988840"/>
            <a:chExt cx="6333378" cy="1074940"/>
          </a:xfrm>
        </p:grpSpPr>
        <p:pic>
          <p:nvPicPr>
            <p:cNvPr id="24" name="図 23"/>
            <p:cNvPicPr>
              <a:picLocks noChangeAspect="1"/>
            </p:cNvPicPr>
            <p:nvPr/>
          </p:nvPicPr>
          <p:blipFill>
            <a:blip r:embed="rId6"/>
            <a:stretch>
              <a:fillRect/>
            </a:stretch>
          </p:blipFill>
          <p:spPr>
            <a:xfrm>
              <a:off x="2809466" y="1988840"/>
              <a:ext cx="1048952" cy="1074940"/>
            </a:xfrm>
            <a:prstGeom prst="rect">
              <a:avLst/>
            </a:prstGeom>
            <a:effectLst/>
          </p:spPr>
        </p:pic>
        <p:pic>
          <p:nvPicPr>
            <p:cNvPr id="25" name="図 24"/>
            <p:cNvPicPr>
              <a:picLocks noChangeAspect="1"/>
            </p:cNvPicPr>
            <p:nvPr/>
          </p:nvPicPr>
          <p:blipFill>
            <a:blip r:embed="rId6">
              <a:lum bright="70000" contrast="-70000"/>
            </a:blip>
            <a:stretch>
              <a:fillRect/>
            </a:stretch>
          </p:blipFill>
          <p:spPr>
            <a:xfrm>
              <a:off x="3858418" y="1988840"/>
              <a:ext cx="1048952" cy="1074940"/>
            </a:xfrm>
            <a:prstGeom prst="rect">
              <a:avLst/>
            </a:prstGeom>
            <a:effectLst/>
          </p:spPr>
        </p:pic>
        <p:pic>
          <p:nvPicPr>
            <p:cNvPr id="41" name="図 40"/>
            <p:cNvPicPr>
              <a:picLocks noChangeAspect="1"/>
            </p:cNvPicPr>
            <p:nvPr/>
          </p:nvPicPr>
          <p:blipFill>
            <a:blip r:embed="rId6">
              <a:lum bright="70000" contrast="-70000"/>
            </a:blip>
            <a:stretch>
              <a:fillRect/>
            </a:stretch>
          </p:blipFill>
          <p:spPr>
            <a:xfrm>
              <a:off x="4907370" y="1988840"/>
              <a:ext cx="1048952" cy="1074940"/>
            </a:xfrm>
            <a:prstGeom prst="rect">
              <a:avLst/>
            </a:prstGeom>
            <a:effectLst/>
          </p:spPr>
        </p:pic>
        <p:pic>
          <p:nvPicPr>
            <p:cNvPr id="42" name="図 41"/>
            <p:cNvPicPr>
              <a:picLocks noChangeAspect="1"/>
            </p:cNvPicPr>
            <p:nvPr/>
          </p:nvPicPr>
          <p:blipFill>
            <a:blip r:embed="rId6">
              <a:lum bright="70000" contrast="-70000"/>
            </a:blip>
            <a:stretch>
              <a:fillRect/>
            </a:stretch>
          </p:blipFill>
          <p:spPr>
            <a:xfrm>
              <a:off x="711562" y="1988840"/>
              <a:ext cx="1048952" cy="1074940"/>
            </a:xfrm>
            <a:prstGeom prst="rect">
              <a:avLst/>
            </a:prstGeom>
            <a:effectLst/>
          </p:spPr>
        </p:pic>
        <p:sp>
          <p:nvSpPr>
            <p:cNvPr id="43" name="テキスト ボックス 42"/>
            <p:cNvSpPr txBox="1"/>
            <p:nvPr/>
          </p:nvSpPr>
          <p:spPr>
            <a:xfrm>
              <a:off x="671896" y="2315961"/>
              <a:ext cx="1132147" cy="307777"/>
            </a:xfrm>
            <a:prstGeom prst="rect">
              <a:avLst/>
            </a:prstGeom>
            <a:noFill/>
          </p:spPr>
          <p:txBody>
            <a:bodyPr wrap="square" rtlCol="0">
              <a:spAutoFit/>
            </a:bodyPr>
            <a:lstStyle/>
            <a:p>
              <a:pPr algn="ctr"/>
              <a:r>
                <a:rPr lang="ja-JP" altLang="en-US" sz="1400" b="1" dirty="0" smtClean="0"/>
                <a:t>背景</a:t>
              </a:r>
              <a:endParaRPr kumimoji="1" lang="en-US" altLang="ja-JP" sz="1400" b="1" kern="1200" dirty="0" smtClean="0"/>
            </a:p>
          </p:txBody>
        </p:sp>
        <p:sp>
          <p:nvSpPr>
            <p:cNvPr id="44" name="テキスト ボックス 43"/>
            <p:cNvSpPr txBox="1"/>
            <p:nvPr/>
          </p:nvSpPr>
          <p:spPr>
            <a:xfrm>
              <a:off x="2705612" y="2315961"/>
              <a:ext cx="1204689" cy="307777"/>
            </a:xfrm>
            <a:prstGeom prst="rect">
              <a:avLst/>
            </a:prstGeom>
            <a:noFill/>
          </p:spPr>
          <p:txBody>
            <a:bodyPr wrap="square" rtlCol="0">
              <a:spAutoFit/>
            </a:bodyPr>
            <a:lstStyle/>
            <a:p>
              <a:pPr algn="ctr"/>
              <a:endParaRPr kumimoji="1" lang="en-US" altLang="ja-JP" sz="1400" b="1" kern="1200" dirty="0" smtClean="0"/>
            </a:p>
          </p:txBody>
        </p:sp>
        <p:sp>
          <p:nvSpPr>
            <p:cNvPr id="47" name="テキスト ボックス 46"/>
            <p:cNvSpPr txBox="1"/>
            <p:nvPr/>
          </p:nvSpPr>
          <p:spPr>
            <a:xfrm>
              <a:off x="4907370" y="2324095"/>
              <a:ext cx="1132147" cy="307777"/>
            </a:xfrm>
            <a:prstGeom prst="rect">
              <a:avLst/>
            </a:prstGeom>
            <a:noFill/>
          </p:spPr>
          <p:txBody>
            <a:bodyPr wrap="square" rtlCol="0">
              <a:spAutoFit/>
            </a:bodyPr>
            <a:lstStyle/>
            <a:p>
              <a:r>
                <a:rPr kumimoji="1" lang="ja-JP" altLang="en-US" sz="1400" b="1" kern="1200" dirty="0" smtClean="0"/>
                <a:t>今後の方針</a:t>
              </a:r>
              <a:endParaRPr kumimoji="1" lang="en-US" altLang="ja-JP" sz="1400" b="1" kern="1200" dirty="0" smtClean="0"/>
            </a:p>
          </p:txBody>
        </p:sp>
        <p:sp>
          <p:nvSpPr>
            <p:cNvPr id="48" name="テキスト ボックス 47"/>
            <p:cNvSpPr txBox="1"/>
            <p:nvPr/>
          </p:nvSpPr>
          <p:spPr>
            <a:xfrm>
              <a:off x="3991128" y="2315961"/>
              <a:ext cx="880734" cy="346357"/>
            </a:xfrm>
            <a:prstGeom prst="rect">
              <a:avLst/>
            </a:prstGeom>
            <a:noFill/>
          </p:spPr>
          <p:txBody>
            <a:bodyPr wrap="square" rtlCol="0">
              <a:spAutoFit/>
            </a:bodyPr>
            <a:lstStyle/>
            <a:p>
              <a:r>
                <a:rPr lang="ja-JP" altLang="en-US" sz="1400" b="1" dirty="0" smtClean="0"/>
                <a:t>将来像</a:t>
              </a:r>
              <a:endParaRPr kumimoji="1" lang="en-US" altLang="ja-JP" sz="1400" b="1" kern="1200" dirty="0" smtClean="0"/>
            </a:p>
          </p:txBody>
        </p:sp>
        <p:pic>
          <p:nvPicPr>
            <p:cNvPr id="49" name="図 48"/>
            <p:cNvPicPr>
              <a:picLocks noChangeAspect="1"/>
            </p:cNvPicPr>
            <p:nvPr/>
          </p:nvPicPr>
          <p:blipFill>
            <a:blip r:embed="rId6">
              <a:lum bright="70000" contrast="-70000"/>
            </a:blip>
            <a:stretch>
              <a:fillRect/>
            </a:stretch>
          </p:blipFill>
          <p:spPr>
            <a:xfrm>
              <a:off x="1760514" y="1988840"/>
              <a:ext cx="1048952" cy="1074940"/>
            </a:xfrm>
            <a:prstGeom prst="rect">
              <a:avLst/>
            </a:prstGeom>
            <a:effectLst/>
          </p:spPr>
        </p:pic>
        <p:sp>
          <p:nvSpPr>
            <p:cNvPr id="50" name="テキスト ボックス 49"/>
            <p:cNvSpPr txBox="1"/>
            <p:nvPr/>
          </p:nvSpPr>
          <p:spPr>
            <a:xfrm>
              <a:off x="1738717" y="2324095"/>
              <a:ext cx="1132147" cy="307777"/>
            </a:xfrm>
            <a:prstGeom prst="rect">
              <a:avLst/>
            </a:prstGeom>
            <a:noFill/>
          </p:spPr>
          <p:txBody>
            <a:bodyPr wrap="square" rtlCol="0">
              <a:spAutoFit/>
            </a:bodyPr>
            <a:lstStyle/>
            <a:p>
              <a:pPr algn="ctr"/>
              <a:r>
                <a:rPr lang="ja-JP" altLang="en-US" sz="1400" b="1" dirty="0" smtClean="0"/>
                <a:t>目標都市像</a:t>
              </a:r>
              <a:endParaRPr kumimoji="1" lang="en-US" altLang="ja-JP" sz="1400" b="1" kern="1200" dirty="0" smtClean="0"/>
            </a:p>
          </p:txBody>
        </p:sp>
        <p:sp>
          <p:nvSpPr>
            <p:cNvPr id="51" name="正方形/長方形 50"/>
            <p:cNvSpPr/>
            <p:nvPr/>
          </p:nvSpPr>
          <p:spPr>
            <a:xfrm>
              <a:off x="2731418" y="2315961"/>
              <a:ext cx="1181446" cy="346357"/>
            </a:xfrm>
            <a:prstGeom prst="rect">
              <a:avLst/>
            </a:prstGeom>
          </p:spPr>
          <p:txBody>
            <a:bodyPr wrap="none">
              <a:spAutoFit/>
            </a:bodyPr>
            <a:lstStyle/>
            <a:p>
              <a:pPr algn="ctr"/>
              <a:r>
                <a:rPr lang="ja-JP" altLang="en-US" sz="1400" b="1" dirty="0" smtClean="0"/>
                <a:t>デートプラン</a:t>
              </a:r>
              <a:endParaRPr lang="ja-JP" altLang="en-US" sz="1400" b="1" dirty="0"/>
            </a:p>
          </p:txBody>
        </p:sp>
        <p:pic>
          <p:nvPicPr>
            <p:cNvPr id="52" name="図 51"/>
            <p:cNvPicPr>
              <a:picLocks noChangeAspect="1"/>
            </p:cNvPicPr>
            <p:nvPr/>
          </p:nvPicPr>
          <p:blipFill>
            <a:blip r:embed="rId6">
              <a:lum bright="70000" contrast="-70000"/>
            </a:blip>
            <a:stretch>
              <a:fillRect/>
            </a:stretch>
          </p:blipFill>
          <p:spPr>
            <a:xfrm>
              <a:off x="5956322" y="1988840"/>
              <a:ext cx="1048952" cy="1074940"/>
            </a:xfrm>
            <a:prstGeom prst="rect">
              <a:avLst/>
            </a:prstGeom>
            <a:effectLst/>
          </p:spPr>
        </p:pic>
        <p:sp>
          <p:nvSpPr>
            <p:cNvPr id="53" name="テキスト ボックス 52"/>
            <p:cNvSpPr txBox="1"/>
            <p:nvPr/>
          </p:nvSpPr>
          <p:spPr>
            <a:xfrm>
              <a:off x="6034774" y="2315961"/>
              <a:ext cx="970500" cy="346357"/>
            </a:xfrm>
            <a:prstGeom prst="rect">
              <a:avLst/>
            </a:prstGeom>
            <a:noFill/>
          </p:spPr>
          <p:txBody>
            <a:bodyPr wrap="square" rtlCol="0">
              <a:spAutoFit/>
            </a:bodyPr>
            <a:lstStyle/>
            <a:p>
              <a:r>
                <a:rPr kumimoji="1" lang="ja-JP" altLang="en-US" sz="1400" b="1" kern="1200" dirty="0" smtClean="0"/>
                <a:t>参考文献</a:t>
              </a:r>
              <a:endParaRPr kumimoji="1" lang="en-US" altLang="ja-JP" sz="1400" b="1" kern="1200" dirty="0" smtClean="0"/>
            </a:p>
          </p:txBody>
        </p:sp>
      </p:grpSp>
    </p:spTree>
    <p:extLst>
      <p:ext uri="{BB962C8B-B14F-4D97-AF65-F5344CB8AC3E}">
        <p14:creationId xmlns:p14="http://schemas.microsoft.com/office/powerpoint/2010/main" val="20746867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図 60" descr="スクリーンショット 2016-12-09 13.33.48.png"/>
          <p:cNvPicPr>
            <a:picLocks noChangeAspect="1"/>
          </p:cNvPicPr>
          <p:nvPr/>
        </p:nvPicPr>
        <p:blipFill rotWithShape="1">
          <a:blip r:embed="rId2">
            <a:extLst>
              <a:ext uri="{28A0092B-C50C-407E-A947-70E740481C1C}">
                <a14:useLocalDpi xmlns:a14="http://schemas.microsoft.com/office/drawing/2010/main" val="0"/>
              </a:ext>
            </a:extLst>
          </a:blip>
          <a:srcRect l="17999"/>
          <a:stretch/>
        </p:blipFill>
        <p:spPr>
          <a:xfrm>
            <a:off x="251520" y="5157192"/>
            <a:ext cx="2390566" cy="160288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9" name="角丸四角形吹き出し 28"/>
          <p:cNvSpPr/>
          <p:nvPr/>
        </p:nvSpPr>
        <p:spPr>
          <a:xfrm>
            <a:off x="827584" y="182300"/>
            <a:ext cx="2303961" cy="955205"/>
          </a:xfrm>
          <a:prstGeom prst="wedgeRoundRectCallout">
            <a:avLst>
              <a:gd name="adj1" fmla="val -53059"/>
              <a:gd name="adj2" fmla="val -27211"/>
              <a:gd name="adj3" fmla="val 16667"/>
            </a:avLst>
          </a:prstGeom>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ja-JP" altLang="en-US" sz="2800" dirty="0" smtClean="0">
                <a:solidFill>
                  <a:schemeClr val="bg1"/>
                </a:solidFill>
              </a:rPr>
              <a:t>プラン</a:t>
            </a:r>
            <a:r>
              <a:rPr lang="ja-JP" altLang="en-US" sz="2800" dirty="0" smtClean="0">
                <a:solidFill>
                  <a:schemeClr val="bg1"/>
                </a:solidFill>
              </a:rPr>
              <a:t>概要</a:t>
            </a:r>
            <a:endParaRPr kumimoji="1" lang="ja-JP" altLang="en-US" sz="2800" dirty="0">
              <a:solidFill>
                <a:schemeClr val="bg1"/>
              </a:solidFill>
            </a:endParaRPr>
          </a:p>
        </p:txBody>
      </p:sp>
      <p:sp>
        <p:nvSpPr>
          <p:cNvPr id="34" name="タイトル 1"/>
          <p:cNvSpPr txBox="1">
            <a:spLocks/>
          </p:cNvSpPr>
          <p:nvPr/>
        </p:nvSpPr>
        <p:spPr>
          <a:xfrm>
            <a:off x="3092274" y="2489379"/>
            <a:ext cx="3338716" cy="458523"/>
          </a:xfrm>
          <a:prstGeom prst="rect">
            <a:avLst/>
          </a:prstGeom>
        </p:spPr>
        <p:txBody>
          <a:bodyPr vert="horz" lIns="91440" tIns="45720" rIns="91440" bIns="45720" rtlCol="0" anchor="ctr">
            <a:normAutofit fontScale="62500" lnSpcReduction="20000"/>
          </a:bodyPr>
          <a:lstStyle>
            <a:lvl1pPr algn="ctr" defTabSz="457200" rtl="0" eaLnBrk="1" latinLnBrk="0" hangingPunct="1">
              <a:spcBef>
                <a:spcPct val="0"/>
              </a:spcBef>
              <a:buNone/>
              <a:defRPr kumimoji="1" sz="4400" kern="1200">
                <a:solidFill>
                  <a:schemeClr val="tx1"/>
                </a:solidFill>
                <a:latin typeface="+mj-lt"/>
                <a:ea typeface="+mj-ea"/>
                <a:cs typeface="+mj-cs"/>
              </a:defRPr>
            </a:lvl1pPr>
          </a:lstStyle>
          <a:p>
            <a:endParaRPr lang="ja-JP" altLang="en-US" dirty="0"/>
          </a:p>
        </p:txBody>
      </p:sp>
      <p:pic>
        <p:nvPicPr>
          <p:cNvPr id="51" name="図 50"/>
          <p:cNvPicPr>
            <a:picLocks noChangeAspect="1"/>
          </p:cNvPicPr>
          <p:nvPr/>
        </p:nvPicPr>
        <p:blipFill rotWithShape="1">
          <a:blip r:embed="rId3"/>
          <a:srcRect l="18076" t="11964" r="45560" b="43646"/>
          <a:stretch/>
        </p:blipFill>
        <p:spPr>
          <a:xfrm>
            <a:off x="827584" y="2672863"/>
            <a:ext cx="3485155" cy="2330867"/>
          </a:xfrm>
          <a:prstGeom prst="rect">
            <a:avLst/>
          </a:prstGeom>
        </p:spPr>
      </p:pic>
      <p:pic>
        <p:nvPicPr>
          <p:cNvPr id="54" name="図 53" descr="810sign_z229xfngkp.jpg"/>
          <p:cNvPicPr>
            <a:picLocks noChangeAspect="1"/>
          </p:cNvPicPr>
          <p:nvPr/>
        </p:nvPicPr>
        <p:blipFill>
          <a:blip r:embed="rId4">
            <a:duotone>
              <a:schemeClr val="accent2">
                <a:shade val="45000"/>
                <a:satMod val="135000"/>
              </a:schemeClr>
              <a:prstClr val="white"/>
            </a:duotone>
            <a:extLst>
              <a:ext uri="{BEBA8EAE-BF5A-486C-A8C5-ECC9F3942E4B}">
                <a14:imgProps xmlns:a14="http://schemas.microsoft.com/office/drawing/2010/main">
                  <a14:imgLayer r:embed="rId5">
                    <a14:imgEffect>
                      <a14:backgroundRemoval t="0" b="100000" l="0" r="100000">
                        <a14:foregroundMark x1="57034" y1="7763" x2="57034" y2="7763"/>
                        <a14:foregroundMark x1="65779" y1="7024" x2="65779" y2="7024"/>
                      </a14:backgroundRemoval>
                    </a14:imgEffect>
                  </a14:imgLayer>
                </a14:imgProps>
              </a:ext>
              <a:ext uri="{28A0092B-C50C-407E-A947-70E740481C1C}">
                <a14:useLocalDpi xmlns:a14="http://schemas.microsoft.com/office/drawing/2010/main" val="0"/>
              </a:ext>
            </a:extLst>
          </a:blip>
          <a:stretch>
            <a:fillRect/>
          </a:stretch>
        </p:blipFill>
        <p:spPr>
          <a:xfrm>
            <a:off x="0" y="251995"/>
            <a:ext cx="793420" cy="778278"/>
          </a:xfrm>
          <a:prstGeom prst="rect">
            <a:avLst/>
          </a:prstGeom>
        </p:spPr>
      </p:pic>
      <p:grpSp>
        <p:nvGrpSpPr>
          <p:cNvPr id="25" name="図形グループ 24"/>
          <p:cNvGrpSpPr/>
          <p:nvPr/>
        </p:nvGrpSpPr>
        <p:grpSpPr>
          <a:xfrm>
            <a:off x="3135619" y="97531"/>
            <a:ext cx="6008381" cy="955205"/>
            <a:chOff x="671896" y="1988840"/>
            <a:chExt cx="6333378" cy="1074940"/>
          </a:xfrm>
        </p:grpSpPr>
        <p:pic>
          <p:nvPicPr>
            <p:cNvPr id="26" name="図 25"/>
            <p:cNvPicPr>
              <a:picLocks noChangeAspect="1"/>
            </p:cNvPicPr>
            <p:nvPr/>
          </p:nvPicPr>
          <p:blipFill>
            <a:blip r:embed="rId6"/>
            <a:stretch>
              <a:fillRect/>
            </a:stretch>
          </p:blipFill>
          <p:spPr>
            <a:xfrm>
              <a:off x="2809466" y="1988840"/>
              <a:ext cx="1048952" cy="1074940"/>
            </a:xfrm>
            <a:prstGeom prst="rect">
              <a:avLst/>
            </a:prstGeom>
            <a:effectLst/>
          </p:spPr>
        </p:pic>
        <p:pic>
          <p:nvPicPr>
            <p:cNvPr id="27" name="図 26"/>
            <p:cNvPicPr>
              <a:picLocks noChangeAspect="1"/>
            </p:cNvPicPr>
            <p:nvPr/>
          </p:nvPicPr>
          <p:blipFill>
            <a:blip r:embed="rId6">
              <a:lum bright="70000" contrast="-70000"/>
            </a:blip>
            <a:stretch>
              <a:fillRect/>
            </a:stretch>
          </p:blipFill>
          <p:spPr>
            <a:xfrm>
              <a:off x="3858418" y="1988840"/>
              <a:ext cx="1048952" cy="1074940"/>
            </a:xfrm>
            <a:prstGeom prst="rect">
              <a:avLst/>
            </a:prstGeom>
            <a:effectLst/>
          </p:spPr>
        </p:pic>
        <p:pic>
          <p:nvPicPr>
            <p:cNvPr id="28" name="図 27"/>
            <p:cNvPicPr>
              <a:picLocks noChangeAspect="1"/>
            </p:cNvPicPr>
            <p:nvPr/>
          </p:nvPicPr>
          <p:blipFill>
            <a:blip r:embed="rId6">
              <a:lum bright="70000" contrast="-70000"/>
            </a:blip>
            <a:stretch>
              <a:fillRect/>
            </a:stretch>
          </p:blipFill>
          <p:spPr>
            <a:xfrm>
              <a:off x="4907370" y="1988840"/>
              <a:ext cx="1048952" cy="1074940"/>
            </a:xfrm>
            <a:prstGeom prst="rect">
              <a:avLst/>
            </a:prstGeom>
            <a:effectLst/>
          </p:spPr>
        </p:pic>
        <p:pic>
          <p:nvPicPr>
            <p:cNvPr id="31" name="図 30"/>
            <p:cNvPicPr>
              <a:picLocks noChangeAspect="1"/>
            </p:cNvPicPr>
            <p:nvPr/>
          </p:nvPicPr>
          <p:blipFill>
            <a:blip r:embed="rId6">
              <a:lum bright="70000" contrast="-70000"/>
            </a:blip>
            <a:stretch>
              <a:fillRect/>
            </a:stretch>
          </p:blipFill>
          <p:spPr>
            <a:xfrm>
              <a:off x="711562" y="1988840"/>
              <a:ext cx="1048952" cy="1074940"/>
            </a:xfrm>
            <a:prstGeom prst="rect">
              <a:avLst/>
            </a:prstGeom>
            <a:effectLst/>
          </p:spPr>
        </p:pic>
        <p:sp>
          <p:nvSpPr>
            <p:cNvPr id="32" name="テキスト ボックス 31"/>
            <p:cNvSpPr txBox="1"/>
            <p:nvPr/>
          </p:nvSpPr>
          <p:spPr>
            <a:xfrm>
              <a:off x="671896" y="2315961"/>
              <a:ext cx="1132147" cy="307777"/>
            </a:xfrm>
            <a:prstGeom prst="rect">
              <a:avLst/>
            </a:prstGeom>
            <a:noFill/>
          </p:spPr>
          <p:txBody>
            <a:bodyPr wrap="square" rtlCol="0">
              <a:spAutoFit/>
            </a:bodyPr>
            <a:lstStyle/>
            <a:p>
              <a:pPr algn="ctr"/>
              <a:r>
                <a:rPr lang="ja-JP" altLang="en-US" sz="1400" b="1" dirty="0" smtClean="0"/>
                <a:t>背景</a:t>
              </a:r>
              <a:endParaRPr kumimoji="1" lang="en-US" altLang="ja-JP" sz="1400" b="1" kern="1200" dirty="0" smtClean="0"/>
            </a:p>
          </p:txBody>
        </p:sp>
        <p:sp>
          <p:nvSpPr>
            <p:cNvPr id="33" name="テキスト ボックス 32"/>
            <p:cNvSpPr txBox="1"/>
            <p:nvPr/>
          </p:nvSpPr>
          <p:spPr>
            <a:xfrm>
              <a:off x="2705612" y="2315961"/>
              <a:ext cx="1204689" cy="307777"/>
            </a:xfrm>
            <a:prstGeom prst="rect">
              <a:avLst/>
            </a:prstGeom>
            <a:noFill/>
          </p:spPr>
          <p:txBody>
            <a:bodyPr wrap="square" rtlCol="0">
              <a:spAutoFit/>
            </a:bodyPr>
            <a:lstStyle/>
            <a:p>
              <a:pPr algn="ctr"/>
              <a:endParaRPr kumimoji="1" lang="en-US" altLang="ja-JP" sz="1400" b="1" kern="1200" dirty="0" smtClean="0"/>
            </a:p>
          </p:txBody>
        </p:sp>
        <p:sp>
          <p:nvSpPr>
            <p:cNvPr id="52" name="テキスト ボックス 51"/>
            <p:cNvSpPr txBox="1"/>
            <p:nvPr/>
          </p:nvSpPr>
          <p:spPr>
            <a:xfrm>
              <a:off x="4907370" y="2324095"/>
              <a:ext cx="1132147" cy="307777"/>
            </a:xfrm>
            <a:prstGeom prst="rect">
              <a:avLst/>
            </a:prstGeom>
            <a:noFill/>
          </p:spPr>
          <p:txBody>
            <a:bodyPr wrap="square" rtlCol="0">
              <a:spAutoFit/>
            </a:bodyPr>
            <a:lstStyle/>
            <a:p>
              <a:r>
                <a:rPr kumimoji="1" lang="ja-JP" altLang="en-US" sz="1400" b="1" kern="1200" dirty="0" smtClean="0"/>
                <a:t>今後の方針</a:t>
              </a:r>
              <a:endParaRPr kumimoji="1" lang="en-US" altLang="ja-JP" sz="1400" b="1" kern="1200" dirty="0" smtClean="0"/>
            </a:p>
          </p:txBody>
        </p:sp>
        <p:sp>
          <p:nvSpPr>
            <p:cNvPr id="53" name="テキスト ボックス 52"/>
            <p:cNvSpPr txBox="1"/>
            <p:nvPr/>
          </p:nvSpPr>
          <p:spPr>
            <a:xfrm>
              <a:off x="3991128" y="2315961"/>
              <a:ext cx="880734" cy="346357"/>
            </a:xfrm>
            <a:prstGeom prst="rect">
              <a:avLst/>
            </a:prstGeom>
            <a:noFill/>
          </p:spPr>
          <p:txBody>
            <a:bodyPr wrap="square" rtlCol="0">
              <a:spAutoFit/>
            </a:bodyPr>
            <a:lstStyle/>
            <a:p>
              <a:r>
                <a:rPr lang="ja-JP" altLang="en-US" sz="1400" b="1" dirty="0" smtClean="0"/>
                <a:t>将来像</a:t>
              </a:r>
              <a:endParaRPr kumimoji="1" lang="en-US" altLang="ja-JP" sz="1400" b="1" kern="1200" dirty="0" smtClean="0"/>
            </a:p>
          </p:txBody>
        </p:sp>
        <p:pic>
          <p:nvPicPr>
            <p:cNvPr id="55" name="図 54"/>
            <p:cNvPicPr>
              <a:picLocks noChangeAspect="1"/>
            </p:cNvPicPr>
            <p:nvPr/>
          </p:nvPicPr>
          <p:blipFill>
            <a:blip r:embed="rId6">
              <a:lum bright="70000" contrast="-70000"/>
            </a:blip>
            <a:stretch>
              <a:fillRect/>
            </a:stretch>
          </p:blipFill>
          <p:spPr>
            <a:xfrm>
              <a:off x="1760514" y="1988840"/>
              <a:ext cx="1048952" cy="1074940"/>
            </a:xfrm>
            <a:prstGeom prst="rect">
              <a:avLst/>
            </a:prstGeom>
            <a:effectLst/>
          </p:spPr>
        </p:pic>
        <p:sp>
          <p:nvSpPr>
            <p:cNvPr id="56" name="テキスト ボックス 55"/>
            <p:cNvSpPr txBox="1"/>
            <p:nvPr/>
          </p:nvSpPr>
          <p:spPr>
            <a:xfrm>
              <a:off x="1738717" y="2324095"/>
              <a:ext cx="1132147" cy="307777"/>
            </a:xfrm>
            <a:prstGeom prst="rect">
              <a:avLst/>
            </a:prstGeom>
            <a:noFill/>
          </p:spPr>
          <p:txBody>
            <a:bodyPr wrap="square" rtlCol="0">
              <a:spAutoFit/>
            </a:bodyPr>
            <a:lstStyle/>
            <a:p>
              <a:pPr algn="ctr"/>
              <a:r>
                <a:rPr lang="ja-JP" altLang="en-US" sz="1400" b="1" dirty="0" smtClean="0"/>
                <a:t>目標都市像</a:t>
              </a:r>
              <a:endParaRPr kumimoji="1" lang="en-US" altLang="ja-JP" sz="1400" b="1" kern="1200" dirty="0" smtClean="0"/>
            </a:p>
          </p:txBody>
        </p:sp>
        <p:sp>
          <p:nvSpPr>
            <p:cNvPr id="57" name="正方形/長方形 56"/>
            <p:cNvSpPr/>
            <p:nvPr/>
          </p:nvSpPr>
          <p:spPr>
            <a:xfrm>
              <a:off x="2731418" y="2315961"/>
              <a:ext cx="1181446" cy="346357"/>
            </a:xfrm>
            <a:prstGeom prst="rect">
              <a:avLst/>
            </a:prstGeom>
          </p:spPr>
          <p:txBody>
            <a:bodyPr wrap="none">
              <a:spAutoFit/>
            </a:bodyPr>
            <a:lstStyle/>
            <a:p>
              <a:pPr algn="ctr"/>
              <a:r>
                <a:rPr lang="ja-JP" altLang="en-US" sz="1400" b="1" dirty="0" smtClean="0"/>
                <a:t>デートプラン</a:t>
              </a:r>
              <a:endParaRPr lang="ja-JP" altLang="en-US" sz="1400" b="1" dirty="0"/>
            </a:p>
          </p:txBody>
        </p:sp>
        <p:pic>
          <p:nvPicPr>
            <p:cNvPr id="58" name="図 57"/>
            <p:cNvPicPr>
              <a:picLocks noChangeAspect="1"/>
            </p:cNvPicPr>
            <p:nvPr/>
          </p:nvPicPr>
          <p:blipFill>
            <a:blip r:embed="rId6">
              <a:lum bright="70000" contrast="-70000"/>
            </a:blip>
            <a:stretch>
              <a:fillRect/>
            </a:stretch>
          </p:blipFill>
          <p:spPr>
            <a:xfrm>
              <a:off x="5956322" y="1988840"/>
              <a:ext cx="1048952" cy="1074940"/>
            </a:xfrm>
            <a:prstGeom prst="rect">
              <a:avLst/>
            </a:prstGeom>
            <a:effectLst/>
          </p:spPr>
        </p:pic>
        <p:sp>
          <p:nvSpPr>
            <p:cNvPr id="59" name="テキスト ボックス 58"/>
            <p:cNvSpPr txBox="1"/>
            <p:nvPr/>
          </p:nvSpPr>
          <p:spPr>
            <a:xfrm>
              <a:off x="6034774" y="2315961"/>
              <a:ext cx="970500" cy="346357"/>
            </a:xfrm>
            <a:prstGeom prst="rect">
              <a:avLst/>
            </a:prstGeom>
            <a:noFill/>
          </p:spPr>
          <p:txBody>
            <a:bodyPr wrap="square" rtlCol="0">
              <a:spAutoFit/>
            </a:bodyPr>
            <a:lstStyle/>
            <a:p>
              <a:r>
                <a:rPr kumimoji="1" lang="ja-JP" altLang="en-US" sz="1400" b="1" kern="1200" dirty="0" smtClean="0"/>
                <a:t>参考文献</a:t>
              </a:r>
              <a:endParaRPr kumimoji="1" lang="en-US" altLang="ja-JP" sz="1400" b="1" kern="1200" dirty="0" smtClean="0"/>
            </a:p>
          </p:txBody>
        </p:sp>
      </p:grpSp>
      <p:sp>
        <p:nvSpPr>
          <p:cNvPr id="4" name="正方形/長方形 3"/>
          <p:cNvSpPr/>
          <p:nvPr/>
        </p:nvSpPr>
        <p:spPr>
          <a:xfrm rot="652144">
            <a:off x="3065491" y="1880776"/>
            <a:ext cx="45719" cy="1584176"/>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grpSp>
        <p:nvGrpSpPr>
          <p:cNvPr id="3" name="図形グループ 2"/>
          <p:cNvGrpSpPr/>
          <p:nvPr/>
        </p:nvGrpSpPr>
        <p:grpSpPr>
          <a:xfrm>
            <a:off x="3088817" y="4421520"/>
            <a:ext cx="1201899" cy="582210"/>
            <a:chOff x="1131368" y="5246627"/>
            <a:chExt cx="1614869" cy="856575"/>
          </a:xfrm>
        </p:grpSpPr>
        <p:sp>
          <p:nvSpPr>
            <p:cNvPr id="35" name="正方形/長方形 34"/>
            <p:cNvSpPr/>
            <p:nvPr/>
          </p:nvSpPr>
          <p:spPr>
            <a:xfrm>
              <a:off x="1131368" y="5246627"/>
              <a:ext cx="1614869" cy="856575"/>
            </a:xfrm>
            <a:prstGeom prst="rect">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r"/>
              <a:r>
                <a:rPr kumimoji="1" lang="ja-JP" altLang="en-US" sz="2000" dirty="0" smtClean="0">
                  <a:solidFill>
                    <a:srgbClr val="000000"/>
                  </a:solidFill>
                </a:rPr>
                <a:t>駐車場</a:t>
              </a:r>
              <a:endParaRPr kumimoji="1" lang="en-US" altLang="ja-JP" sz="2000" dirty="0" smtClean="0">
                <a:solidFill>
                  <a:srgbClr val="000000"/>
                </a:solidFill>
              </a:endParaRPr>
            </a:p>
          </p:txBody>
        </p:sp>
        <p:sp>
          <p:nvSpPr>
            <p:cNvPr id="36" name="正方形/長方形 35"/>
            <p:cNvSpPr/>
            <p:nvPr/>
          </p:nvSpPr>
          <p:spPr>
            <a:xfrm>
              <a:off x="1153467" y="5534659"/>
              <a:ext cx="329646" cy="294177"/>
            </a:xfrm>
            <a:prstGeom prst="rect">
              <a:avLst/>
            </a:prstGeom>
            <a:solidFill>
              <a:srgbClr val="FF0000"/>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pic>
        <p:nvPicPr>
          <p:cNvPr id="2" name="図 1" descr="スクリーンショット 2016-12-15 4.03.00.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411760" y="1218056"/>
            <a:ext cx="2060746" cy="13537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3" name="雲形吹き出し 12"/>
          <p:cNvSpPr/>
          <p:nvPr/>
        </p:nvSpPr>
        <p:spPr>
          <a:xfrm>
            <a:off x="251520" y="1476022"/>
            <a:ext cx="1890981" cy="1013357"/>
          </a:xfrm>
          <a:prstGeom prst="cloudCallout">
            <a:avLst>
              <a:gd name="adj1" fmla="val 76104"/>
              <a:gd name="adj2" fmla="val -44"/>
            </a:avLst>
          </a:prstGeom>
          <a:solidFill>
            <a:schemeClr val="accent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ja-JP" altLang="en-US" sz="2000" dirty="0" smtClean="0">
                <a:solidFill>
                  <a:schemeClr val="tx1"/>
                </a:solidFill>
              </a:rPr>
              <a:t>利用者</a:t>
            </a:r>
            <a:r>
              <a:rPr lang="ja-JP" altLang="en-US" sz="2000" dirty="0" smtClean="0">
                <a:solidFill>
                  <a:schemeClr val="tx1"/>
                </a:solidFill>
              </a:rPr>
              <a:t>が</a:t>
            </a:r>
            <a:endParaRPr lang="en-US" altLang="ja-JP" sz="2000" dirty="0" smtClean="0">
              <a:solidFill>
                <a:schemeClr val="tx1"/>
              </a:solidFill>
            </a:endParaRPr>
          </a:p>
          <a:p>
            <a:pPr algn="ctr"/>
            <a:r>
              <a:rPr lang="ja-JP" altLang="en-US" sz="2000" dirty="0" smtClean="0">
                <a:solidFill>
                  <a:schemeClr val="tx1"/>
                </a:solidFill>
              </a:rPr>
              <a:t>少ない</a:t>
            </a:r>
            <a:endParaRPr kumimoji="1" lang="ja-JP" altLang="en-US" sz="2000" dirty="0">
              <a:solidFill>
                <a:schemeClr val="tx1"/>
              </a:solidFill>
            </a:endParaRPr>
          </a:p>
        </p:txBody>
      </p:sp>
      <p:sp>
        <p:nvSpPr>
          <p:cNvPr id="70" name="雲形吹き出し 69"/>
          <p:cNvSpPr/>
          <p:nvPr/>
        </p:nvSpPr>
        <p:spPr>
          <a:xfrm>
            <a:off x="2771834" y="5696916"/>
            <a:ext cx="1930998" cy="1060027"/>
          </a:xfrm>
          <a:prstGeom prst="cloudCallout">
            <a:avLst>
              <a:gd name="adj1" fmla="val -80655"/>
              <a:gd name="adj2" fmla="val -20228"/>
            </a:avLst>
          </a:prstGeom>
          <a:solidFill>
            <a:schemeClr val="accent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2000" dirty="0" smtClean="0">
                <a:solidFill>
                  <a:schemeClr val="tx1"/>
                </a:solidFill>
              </a:rPr>
              <a:t>人通りが</a:t>
            </a:r>
            <a:endParaRPr lang="en-US" altLang="ja-JP" sz="2000" dirty="0" smtClean="0">
              <a:solidFill>
                <a:schemeClr val="tx1"/>
              </a:solidFill>
            </a:endParaRPr>
          </a:p>
          <a:p>
            <a:pPr algn="ctr"/>
            <a:r>
              <a:rPr lang="ja-JP" altLang="en-US" sz="2000" dirty="0" smtClean="0">
                <a:solidFill>
                  <a:schemeClr val="tx1"/>
                </a:solidFill>
              </a:rPr>
              <a:t>少ない</a:t>
            </a:r>
            <a:endParaRPr kumimoji="1" lang="ja-JP" altLang="en-US" sz="2000" dirty="0">
              <a:solidFill>
                <a:schemeClr val="tx1"/>
              </a:solidFill>
            </a:endParaRPr>
          </a:p>
        </p:txBody>
      </p:sp>
      <p:sp>
        <p:nvSpPr>
          <p:cNvPr id="41" name="テキスト ボックス 40"/>
          <p:cNvSpPr txBox="1"/>
          <p:nvPr/>
        </p:nvSpPr>
        <p:spPr>
          <a:xfrm>
            <a:off x="5311435" y="2375631"/>
            <a:ext cx="4360090" cy="1015663"/>
          </a:xfrm>
          <a:prstGeom prst="rect">
            <a:avLst/>
          </a:prstGeom>
          <a:noFill/>
        </p:spPr>
        <p:txBody>
          <a:bodyPr wrap="square" rtlCol="0">
            <a:spAutoFit/>
          </a:bodyPr>
          <a:lstStyle/>
          <a:p>
            <a:r>
              <a:rPr kumimoji="1" lang="ja-JP" altLang="en-US" sz="2000" dirty="0" smtClean="0"/>
              <a:t>候補地</a:t>
            </a:r>
            <a:r>
              <a:rPr lang="ja-JP" altLang="en-US" sz="2000" dirty="0" smtClean="0"/>
              <a:t>：商店街近くのリパーク</a:t>
            </a:r>
            <a:endParaRPr lang="en-US" altLang="ja-JP" sz="2000" dirty="0"/>
          </a:p>
          <a:p>
            <a:endParaRPr kumimoji="1" lang="en-US" altLang="ja-JP" sz="2000" dirty="0" smtClean="0"/>
          </a:p>
          <a:p>
            <a:r>
              <a:rPr lang="ja-JP" altLang="en-US" sz="2000" dirty="0" smtClean="0"/>
              <a:t>対象者：学生・親子</a:t>
            </a:r>
            <a:endParaRPr kumimoji="1" lang="ja-JP" altLang="en-US" sz="2000" dirty="0"/>
          </a:p>
        </p:txBody>
      </p:sp>
      <p:sp>
        <p:nvSpPr>
          <p:cNvPr id="42" name="テキスト ボックス 41"/>
          <p:cNvSpPr txBox="1"/>
          <p:nvPr/>
        </p:nvSpPr>
        <p:spPr>
          <a:xfrm>
            <a:off x="5094164" y="4823903"/>
            <a:ext cx="4608512" cy="1015663"/>
          </a:xfrm>
          <a:prstGeom prst="rect">
            <a:avLst/>
          </a:prstGeom>
          <a:noFill/>
        </p:spPr>
        <p:txBody>
          <a:bodyPr wrap="square" rtlCol="0">
            <a:spAutoFit/>
          </a:bodyPr>
          <a:lstStyle/>
          <a:p>
            <a:r>
              <a:rPr kumimoji="1" lang="ja-JP" altLang="en-US" sz="2000" dirty="0" smtClean="0"/>
              <a:t>候補地：駅前商店街店舗</a:t>
            </a:r>
            <a:endParaRPr kumimoji="1" lang="en-US" altLang="ja-JP" sz="2000" dirty="0" smtClean="0"/>
          </a:p>
          <a:p>
            <a:endParaRPr lang="en-US" altLang="ja-JP" sz="2000" dirty="0" smtClean="0"/>
          </a:p>
          <a:p>
            <a:r>
              <a:rPr lang="ja-JP" altLang="en-US" sz="2000" dirty="0" smtClean="0"/>
              <a:t>対象者：市内在住・在学・勤務者</a:t>
            </a:r>
            <a:endParaRPr kumimoji="1" lang="ja-JP" altLang="en-US" sz="2000" dirty="0"/>
          </a:p>
        </p:txBody>
      </p:sp>
      <p:sp>
        <p:nvSpPr>
          <p:cNvPr id="43" name="角丸四角形 42"/>
          <p:cNvSpPr/>
          <p:nvPr/>
        </p:nvSpPr>
        <p:spPr>
          <a:xfrm>
            <a:off x="5064975" y="1787114"/>
            <a:ext cx="3813469" cy="1931545"/>
          </a:xfrm>
          <a:prstGeom prst="roundRect">
            <a:avLst>
              <a:gd name="adj" fmla="val 0"/>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sp>
        <p:nvSpPr>
          <p:cNvPr id="44" name="横巻き 43"/>
          <p:cNvSpPr/>
          <p:nvPr/>
        </p:nvSpPr>
        <p:spPr>
          <a:xfrm>
            <a:off x="5360709" y="1367519"/>
            <a:ext cx="3193303" cy="839189"/>
          </a:xfrm>
          <a:prstGeom prst="horizontalScroll">
            <a:avLst>
              <a:gd name="adj" fmla="val 8952"/>
            </a:avLst>
          </a:prstGeom>
          <a:blipFill rotWithShape="1">
            <a:blip r:embed="rId8"/>
            <a:tile tx="0" ty="0" sx="100000" sy="100000" flip="none" algn="tl"/>
          </a:blip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dirty="0" smtClean="0">
                <a:solidFill>
                  <a:srgbClr val="000000"/>
                </a:solidFill>
                <a:latin typeface="+mn-ea"/>
                <a:cs typeface="ＤＦＰ勘亭流" charset="2"/>
              </a:rPr>
              <a:t>①</a:t>
            </a:r>
            <a:r>
              <a:rPr lang="ja-JP" altLang="en-US" dirty="0" smtClean="0">
                <a:solidFill>
                  <a:srgbClr val="000000"/>
                </a:solidFill>
                <a:latin typeface="+mn-ea"/>
                <a:cs typeface="ＤＦＰ勘亭流" charset="2"/>
              </a:rPr>
              <a:t>空き地利用</a:t>
            </a:r>
            <a:r>
              <a:rPr kumimoji="1" lang="en-US" altLang="ja-JP" dirty="0" smtClean="0">
                <a:solidFill>
                  <a:srgbClr val="000000"/>
                </a:solidFill>
                <a:latin typeface="+mn-ea"/>
                <a:cs typeface="ＤＦＰ勘亭流" charset="2"/>
              </a:rPr>
              <a:t>×</a:t>
            </a:r>
            <a:r>
              <a:rPr lang="ja-JP" altLang="en-US" dirty="0" smtClean="0">
                <a:solidFill>
                  <a:srgbClr val="000000"/>
                </a:solidFill>
                <a:latin typeface="+mn-ea"/>
                <a:cs typeface="ＤＦＰ勘亭流" charset="2"/>
              </a:rPr>
              <a:t>市民</a:t>
            </a:r>
            <a:endParaRPr lang="en-US" altLang="ja-JP" dirty="0" smtClean="0">
              <a:solidFill>
                <a:srgbClr val="000000"/>
              </a:solidFill>
              <a:latin typeface="+mn-ea"/>
              <a:cs typeface="ＤＦＰ勘亭流" charset="2"/>
            </a:endParaRPr>
          </a:p>
          <a:p>
            <a:pPr algn="ctr"/>
            <a:r>
              <a:rPr kumimoji="1" lang="en-US" altLang="ja-JP" dirty="0" smtClean="0">
                <a:solidFill>
                  <a:srgbClr val="000000"/>
                </a:solidFill>
                <a:latin typeface="+mn-ea"/>
                <a:cs typeface="ＤＦＰ勘亭流" charset="2"/>
              </a:rPr>
              <a:t>〜</a:t>
            </a:r>
            <a:r>
              <a:rPr lang="ja-JP" altLang="en-US" dirty="0" smtClean="0">
                <a:solidFill>
                  <a:srgbClr val="000000"/>
                </a:solidFill>
                <a:latin typeface="+mn-ea"/>
                <a:cs typeface="ＤＦＰ勘亭流" charset="2"/>
              </a:rPr>
              <a:t>ふれあい拠点づくり</a:t>
            </a:r>
            <a:r>
              <a:rPr lang="en-US" altLang="ja-JP" dirty="0" smtClean="0">
                <a:solidFill>
                  <a:srgbClr val="000000"/>
                </a:solidFill>
                <a:latin typeface="+mn-ea"/>
                <a:cs typeface="ＤＦＰ勘亭流" charset="2"/>
              </a:rPr>
              <a:t>〜</a:t>
            </a:r>
            <a:endParaRPr kumimoji="1" lang="en-US" altLang="ja-JP" dirty="0" smtClean="0">
              <a:solidFill>
                <a:srgbClr val="000000"/>
              </a:solidFill>
              <a:latin typeface="+mn-ea"/>
              <a:cs typeface="ＤＦＰ勘亭流" charset="2"/>
            </a:endParaRPr>
          </a:p>
        </p:txBody>
      </p:sp>
      <p:sp>
        <p:nvSpPr>
          <p:cNvPr id="45" name="角丸四角形 44"/>
          <p:cNvSpPr/>
          <p:nvPr/>
        </p:nvSpPr>
        <p:spPr>
          <a:xfrm>
            <a:off x="5064975" y="4283270"/>
            <a:ext cx="3813469" cy="1850641"/>
          </a:xfrm>
          <a:prstGeom prst="roundRect">
            <a:avLst>
              <a:gd name="adj" fmla="val 0"/>
            </a:avLst>
          </a:prstGeom>
          <a:noFill/>
          <a:ln>
            <a:solidFill>
              <a:srgbClr val="C0504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sp>
        <p:nvSpPr>
          <p:cNvPr id="46" name="横巻き 45"/>
          <p:cNvSpPr/>
          <p:nvPr/>
        </p:nvSpPr>
        <p:spPr>
          <a:xfrm>
            <a:off x="5360709" y="3863675"/>
            <a:ext cx="3193303" cy="839189"/>
          </a:xfrm>
          <a:prstGeom prst="horizontalScroll">
            <a:avLst>
              <a:gd name="adj" fmla="val 8952"/>
            </a:avLst>
          </a:prstGeom>
          <a:blipFill rotWithShape="1">
            <a:blip r:embed="rId8"/>
            <a:tile tx="0" ty="0" sx="100000" sy="100000" flip="none" algn="tl"/>
          </a:blip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ja-JP" dirty="0" smtClean="0">
                <a:solidFill>
                  <a:srgbClr val="000000"/>
                </a:solidFill>
                <a:latin typeface="+mn-ea"/>
                <a:cs typeface="ＤＦＰ勘亭流" charset="2"/>
              </a:rPr>
              <a:t>②</a:t>
            </a:r>
            <a:r>
              <a:rPr lang="ja-JP" altLang="en-US" dirty="0" smtClean="0">
                <a:solidFill>
                  <a:srgbClr val="000000"/>
                </a:solidFill>
                <a:latin typeface="+mn-ea"/>
                <a:cs typeface="ＤＦＰ勘亭流" charset="2"/>
              </a:rPr>
              <a:t>街コン</a:t>
            </a:r>
            <a:r>
              <a:rPr kumimoji="1" lang="en-US" altLang="ja-JP" dirty="0" smtClean="0">
                <a:solidFill>
                  <a:srgbClr val="000000"/>
                </a:solidFill>
                <a:latin typeface="+mn-ea"/>
                <a:cs typeface="ＤＦＰ勘亭流" charset="2"/>
              </a:rPr>
              <a:t>×</a:t>
            </a:r>
            <a:r>
              <a:rPr lang="ja-JP" altLang="en-US" dirty="0" smtClean="0">
                <a:solidFill>
                  <a:srgbClr val="000000"/>
                </a:solidFill>
                <a:latin typeface="+mn-ea"/>
                <a:cs typeface="ＤＦＰ勘亭流" charset="2"/>
              </a:rPr>
              <a:t>市民</a:t>
            </a:r>
            <a:endParaRPr lang="en-US" altLang="ja-JP" dirty="0" smtClean="0">
              <a:solidFill>
                <a:srgbClr val="000000"/>
              </a:solidFill>
              <a:latin typeface="+mn-ea"/>
              <a:cs typeface="ＤＦＰ勘亭流" charset="2"/>
            </a:endParaRPr>
          </a:p>
          <a:p>
            <a:pPr algn="ctr"/>
            <a:r>
              <a:rPr kumimoji="1" lang="en-US" altLang="ja-JP" dirty="0" smtClean="0">
                <a:solidFill>
                  <a:srgbClr val="000000"/>
                </a:solidFill>
                <a:latin typeface="+mn-ea"/>
                <a:cs typeface="ＤＦＰ勘亭流" charset="2"/>
              </a:rPr>
              <a:t>〜</a:t>
            </a:r>
            <a:r>
              <a:rPr lang="ja-JP" altLang="en-US" dirty="0" smtClean="0">
                <a:solidFill>
                  <a:srgbClr val="000000"/>
                </a:solidFill>
                <a:latin typeface="+mn-ea"/>
                <a:cs typeface="ＤＦＰ勘亭流" charset="2"/>
              </a:rPr>
              <a:t>にぎわいまちづくり</a:t>
            </a:r>
            <a:r>
              <a:rPr lang="en-US" altLang="ja-JP" dirty="0" smtClean="0">
                <a:solidFill>
                  <a:srgbClr val="000000"/>
                </a:solidFill>
                <a:latin typeface="+mn-ea"/>
                <a:cs typeface="ＤＦＰ勘亭流" charset="2"/>
              </a:rPr>
              <a:t>〜</a:t>
            </a:r>
            <a:endParaRPr kumimoji="1" lang="en-US" altLang="ja-JP" dirty="0" smtClean="0">
              <a:solidFill>
                <a:srgbClr val="000000"/>
              </a:solidFill>
              <a:latin typeface="+mn-ea"/>
              <a:cs typeface="ＤＦＰ勘亭流" charset="2"/>
            </a:endParaRPr>
          </a:p>
        </p:txBody>
      </p:sp>
    </p:spTree>
    <p:extLst>
      <p:ext uri="{BB962C8B-B14F-4D97-AF65-F5344CB8AC3E}">
        <p14:creationId xmlns:p14="http://schemas.microsoft.com/office/powerpoint/2010/main" val="365084687"/>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図 24"/>
          <p:cNvPicPr>
            <a:picLocks noChangeAspect="1"/>
          </p:cNvPicPr>
          <p:nvPr/>
        </p:nvPicPr>
        <p:blipFill>
          <a:blip r:embed="rId2">
            <a:extLst>
              <a:ext uri="{BEBA8EAE-BF5A-486C-A8C5-ECC9F3942E4B}">
                <a14:imgProps xmlns:a14="http://schemas.microsoft.com/office/drawing/2010/main">
                  <a14:imgLayer r:embed="rId3">
                    <a14:imgEffect>
                      <a14:backgroundRemoval t="1567" b="94517" l="3474" r="94293">
                        <a14:foregroundMark x1="72333" y1="50131" x2="72333" y2="50131"/>
                        <a14:foregroundMark x1="64888" y1="49347" x2="64888" y2="49347"/>
                        <a14:foregroundMark x1="43300" y1="59791" x2="43300" y2="59791"/>
                      </a14:backgroundRemoval>
                    </a14:imgEffect>
                  </a14:imgLayer>
                </a14:imgProps>
              </a:ext>
            </a:extLst>
          </a:blip>
          <a:stretch>
            <a:fillRect/>
          </a:stretch>
        </p:blipFill>
        <p:spPr>
          <a:xfrm>
            <a:off x="788235" y="2204864"/>
            <a:ext cx="7749485" cy="3682448"/>
          </a:xfrm>
          <a:prstGeom prst="rect">
            <a:avLst/>
          </a:prstGeom>
        </p:spPr>
      </p:pic>
      <p:sp>
        <p:nvSpPr>
          <p:cNvPr id="31" name="テキスト ボックス 30"/>
          <p:cNvSpPr txBox="1"/>
          <p:nvPr/>
        </p:nvSpPr>
        <p:spPr>
          <a:xfrm>
            <a:off x="230903" y="1225224"/>
            <a:ext cx="6357321" cy="1077218"/>
          </a:xfrm>
          <a:prstGeom prst="rect">
            <a:avLst/>
          </a:prstGeom>
          <a:solidFill>
            <a:srgbClr val="D99694"/>
          </a:solidFill>
        </p:spPr>
        <p:txBody>
          <a:bodyPr wrap="square" rtlCol="0">
            <a:spAutoFit/>
          </a:bodyPr>
          <a:lstStyle/>
          <a:p>
            <a:pPr algn="ctr"/>
            <a:r>
              <a:rPr kumimoji="1" lang="ja-JP" altLang="en-US" sz="3200" dirty="0" smtClean="0"/>
              <a:t>市民協力のもと芝を貼り、原っぱに</a:t>
            </a:r>
            <a:endParaRPr kumimoji="1" lang="en-US" altLang="ja-JP" sz="3200" dirty="0" smtClean="0"/>
          </a:p>
          <a:p>
            <a:pPr algn="ctr"/>
            <a:r>
              <a:rPr lang="ja-JP" altLang="en-US" sz="3200" dirty="0" smtClean="0"/>
              <a:t>自習や読書可能な施設を併設</a:t>
            </a:r>
            <a:endParaRPr kumimoji="1" lang="ja-JP" altLang="en-US" sz="3200" dirty="0"/>
          </a:p>
        </p:txBody>
      </p:sp>
      <p:pic>
        <p:nvPicPr>
          <p:cNvPr id="32" name="図 31" descr="スクリーンショット 2016-12-15 4.03.00.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677" y="2302443"/>
            <a:ext cx="2301822" cy="1361710"/>
          </a:xfrm>
          <a:prstGeom prst="rect">
            <a:avLst/>
          </a:prstGeom>
          <a:ln>
            <a:noFill/>
          </a:ln>
          <a:effectLst>
            <a:softEdge rad="112500"/>
          </a:effectLst>
        </p:spPr>
      </p:pic>
      <p:sp>
        <p:nvSpPr>
          <p:cNvPr id="35" name="角丸四角形吹き出し 34"/>
          <p:cNvSpPr/>
          <p:nvPr/>
        </p:nvSpPr>
        <p:spPr>
          <a:xfrm>
            <a:off x="5903640" y="4271653"/>
            <a:ext cx="3240360" cy="1101563"/>
          </a:xfrm>
          <a:prstGeom prst="wedgeRoundRectCallout">
            <a:avLst>
              <a:gd name="adj1" fmla="val -26916"/>
              <a:gd name="adj2" fmla="val -75072"/>
              <a:gd name="adj3" fmla="val 16667"/>
            </a:avLst>
          </a:prstGeom>
          <a:solidFill>
            <a:srgbClr val="FFFFFF">
              <a:alpha val="98000"/>
            </a:srgb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2000" b="1" u="sng" dirty="0" smtClean="0">
                <a:solidFill>
                  <a:schemeClr val="tx1"/>
                </a:solidFill>
              </a:rPr>
              <a:t>屋外</a:t>
            </a:r>
            <a:r>
              <a:rPr lang="ja-JP" altLang="en-US" sz="2000" dirty="0" smtClean="0">
                <a:solidFill>
                  <a:schemeClr val="tx1"/>
                </a:solidFill>
              </a:rPr>
              <a:t>で親子交流イベント等</a:t>
            </a:r>
            <a:endParaRPr lang="en-US" altLang="ja-JP" sz="2000" dirty="0" smtClean="0">
              <a:solidFill>
                <a:schemeClr val="tx1"/>
              </a:solidFill>
            </a:endParaRPr>
          </a:p>
          <a:p>
            <a:pPr algn="ctr"/>
            <a:r>
              <a:rPr lang="en-US" altLang="ja-JP" sz="2400" dirty="0" smtClean="0">
                <a:solidFill>
                  <a:schemeClr val="tx1"/>
                </a:solidFill>
              </a:rPr>
              <a:t>→</a:t>
            </a:r>
            <a:r>
              <a:rPr lang="ja-JP" altLang="en-US" sz="2400" dirty="0" smtClean="0">
                <a:solidFill>
                  <a:srgbClr val="FF0000"/>
                </a:solidFill>
              </a:rPr>
              <a:t>目に見えることで</a:t>
            </a:r>
            <a:endParaRPr lang="en-US" altLang="ja-JP" sz="2400" dirty="0" smtClean="0">
              <a:solidFill>
                <a:srgbClr val="FF0000"/>
              </a:solidFill>
            </a:endParaRPr>
          </a:p>
          <a:p>
            <a:pPr algn="ctr"/>
            <a:r>
              <a:rPr lang="ja-JP" altLang="en-US" sz="2400" dirty="0" smtClean="0">
                <a:solidFill>
                  <a:srgbClr val="FF0000"/>
                </a:solidFill>
              </a:rPr>
              <a:t>周囲にもにぎわいを</a:t>
            </a:r>
            <a:endParaRPr lang="en-US" altLang="ja-JP" sz="3200" i="1" dirty="0">
              <a:solidFill>
                <a:srgbClr val="FF0000"/>
              </a:solidFill>
            </a:endParaRPr>
          </a:p>
        </p:txBody>
      </p:sp>
      <p:grpSp>
        <p:nvGrpSpPr>
          <p:cNvPr id="58" name="図形グループ 57"/>
          <p:cNvGrpSpPr/>
          <p:nvPr/>
        </p:nvGrpSpPr>
        <p:grpSpPr>
          <a:xfrm>
            <a:off x="-9594" y="4077072"/>
            <a:ext cx="2808312" cy="1594217"/>
            <a:chOff x="-9594" y="4077072"/>
            <a:chExt cx="2808312" cy="1594217"/>
          </a:xfrm>
        </p:grpSpPr>
        <p:sp>
          <p:nvSpPr>
            <p:cNvPr id="26" name="右カーブ矢印 25"/>
            <p:cNvSpPr/>
            <p:nvPr/>
          </p:nvSpPr>
          <p:spPr>
            <a:xfrm rot="18824797">
              <a:off x="818498" y="3555945"/>
              <a:ext cx="1152128" cy="2808312"/>
            </a:xfrm>
            <a:prstGeom prst="curvedRightArrow">
              <a:avLst/>
            </a:prstGeom>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pic>
          <p:nvPicPr>
            <p:cNvPr id="34" name="図 33"/>
            <p:cNvPicPr>
              <a:picLocks noChangeAspect="1"/>
            </p:cNvPicPr>
            <p:nvPr/>
          </p:nvPicPr>
          <p:blipFill>
            <a:blip r:embed="rId5"/>
            <a:stretch>
              <a:fillRect/>
            </a:stretch>
          </p:blipFill>
          <p:spPr>
            <a:xfrm>
              <a:off x="49691" y="4077072"/>
              <a:ext cx="2123374" cy="1594217"/>
            </a:xfrm>
            <a:prstGeom prst="ellipse">
              <a:avLst/>
            </a:prstGeom>
            <a:ln>
              <a:noFill/>
            </a:ln>
            <a:effectLst>
              <a:softEdge rad="112500"/>
            </a:effectLst>
          </p:spPr>
        </p:pic>
      </p:grpSp>
      <p:sp>
        <p:nvSpPr>
          <p:cNvPr id="57" name="角丸四角形吹き出し 56"/>
          <p:cNvSpPr/>
          <p:nvPr/>
        </p:nvSpPr>
        <p:spPr>
          <a:xfrm>
            <a:off x="2807263" y="5155235"/>
            <a:ext cx="3031269" cy="732077"/>
          </a:xfrm>
          <a:prstGeom prst="wedgeRoundRectCallout">
            <a:avLst>
              <a:gd name="adj1" fmla="val -59782"/>
              <a:gd name="adj2" fmla="val -34467"/>
              <a:gd name="adj3" fmla="val 16667"/>
            </a:avLst>
          </a:prstGeom>
          <a:solidFill>
            <a:schemeClr val="bg1"/>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2000" u="sng" dirty="0" smtClean="0">
                <a:solidFill>
                  <a:schemeClr val="tx1"/>
                </a:solidFill>
              </a:rPr>
              <a:t>市民</a:t>
            </a:r>
            <a:r>
              <a:rPr lang="ja-JP" altLang="en-US" sz="2000" dirty="0" smtClean="0">
                <a:solidFill>
                  <a:schemeClr val="tx1"/>
                </a:solidFill>
              </a:rPr>
              <a:t>が芝を貼る</a:t>
            </a:r>
            <a:endParaRPr lang="en-US" altLang="ja-JP" sz="2000" dirty="0" smtClean="0">
              <a:solidFill>
                <a:schemeClr val="tx1"/>
              </a:solidFill>
            </a:endParaRPr>
          </a:p>
          <a:p>
            <a:pPr algn="ctr"/>
            <a:r>
              <a:rPr lang="en-US" altLang="ja-JP" sz="2800" dirty="0" smtClean="0">
                <a:solidFill>
                  <a:schemeClr val="tx1"/>
                </a:solidFill>
              </a:rPr>
              <a:t>→</a:t>
            </a:r>
            <a:r>
              <a:rPr lang="ja-JP" altLang="en-US" sz="2800" dirty="0" smtClean="0">
                <a:solidFill>
                  <a:srgbClr val="FF0000"/>
                </a:solidFill>
              </a:rPr>
              <a:t>当事者意識</a:t>
            </a:r>
            <a:r>
              <a:rPr lang="en-US" altLang="ja-JP" sz="2800" dirty="0" smtClean="0">
                <a:solidFill>
                  <a:schemeClr val="tx1"/>
                </a:solidFill>
              </a:rPr>
              <a:t>UP!</a:t>
            </a:r>
          </a:p>
        </p:txBody>
      </p:sp>
      <p:grpSp>
        <p:nvGrpSpPr>
          <p:cNvPr id="27" name="図形グループ 26"/>
          <p:cNvGrpSpPr/>
          <p:nvPr/>
        </p:nvGrpSpPr>
        <p:grpSpPr>
          <a:xfrm>
            <a:off x="230903" y="5155235"/>
            <a:ext cx="9135158" cy="1985749"/>
            <a:chOff x="230903" y="5155235"/>
            <a:chExt cx="9135158" cy="1985749"/>
          </a:xfrm>
        </p:grpSpPr>
        <p:sp>
          <p:nvSpPr>
            <p:cNvPr id="28" name="四角形吹き出し 27"/>
            <p:cNvSpPr/>
            <p:nvPr/>
          </p:nvSpPr>
          <p:spPr>
            <a:xfrm>
              <a:off x="230903" y="6021288"/>
              <a:ext cx="7725473" cy="729249"/>
            </a:xfrm>
            <a:prstGeom prst="wedgeRectCallout">
              <a:avLst>
                <a:gd name="adj1" fmla="val 54651"/>
                <a:gd name="adj2" fmla="val 3735"/>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3600" dirty="0" smtClean="0">
                  <a:solidFill>
                    <a:srgbClr val="000000"/>
                  </a:solidFill>
                </a:rPr>
                <a:t>親子や学生を集め、</a:t>
              </a:r>
              <a:r>
                <a:rPr lang="ja-JP" altLang="en-US" sz="3600" b="1" dirty="0" smtClean="0">
                  <a:solidFill>
                    <a:srgbClr val="000000"/>
                  </a:solidFill>
                </a:rPr>
                <a:t>にぎわいの</a:t>
              </a:r>
              <a:r>
                <a:rPr lang="ja-JP" altLang="en-US" sz="3600" b="1" dirty="0" smtClean="0">
                  <a:solidFill>
                    <a:srgbClr val="FF0000"/>
                  </a:solidFill>
                </a:rPr>
                <a:t>拠点</a:t>
              </a:r>
              <a:r>
                <a:rPr lang="ja-JP" altLang="en-US" sz="3600" dirty="0" smtClean="0">
                  <a:solidFill>
                    <a:srgbClr val="000000"/>
                  </a:solidFill>
                </a:rPr>
                <a:t>に</a:t>
              </a:r>
              <a:endParaRPr lang="en-US" altLang="ja-JP" sz="3600" dirty="0">
                <a:solidFill>
                  <a:srgbClr val="000000"/>
                </a:solidFill>
              </a:endParaRPr>
            </a:p>
          </p:txBody>
        </p:sp>
        <p:pic>
          <p:nvPicPr>
            <p:cNvPr id="29" name="図 28"/>
            <p:cNvPicPr>
              <a:picLocks noChangeAspect="1"/>
            </p:cNvPicPr>
            <p:nvPr/>
          </p:nvPicPr>
          <p:blipFill>
            <a:blip r:embed="rId6">
              <a:duotone>
                <a:schemeClr val="accent2">
                  <a:shade val="45000"/>
                  <a:satMod val="135000"/>
                </a:schemeClr>
                <a:prstClr val="white"/>
              </a:duotone>
              <a:extLst>
                <a:ext uri="{BEBA8EAE-BF5A-486C-A8C5-ECC9F3942E4B}">
                  <a14:imgProps xmlns:a14="http://schemas.microsoft.com/office/drawing/2010/main">
                    <a14:imgLayer r:embed="rId7">
                      <a14:imgEffect>
                        <a14:backgroundRemoval t="12654" b="84877" l="22531" r="76235">
                          <a14:backgroundMark x1="58642" y1="25926" x2="58642" y2="25926"/>
                          <a14:backgroundMark x1="46296" y1="41049" x2="46296" y2="41049"/>
                        </a14:backgroundRemoval>
                      </a14:imgEffect>
                    </a14:imgLayer>
                  </a14:imgProps>
                </a:ext>
              </a:extLst>
            </a:blip>
            <a:stretch>
              <a:fillRect/>
            </a:stretch>
          </p:blipFill>
          <p:spPr>
            <a:xfrm>
              <a:off x="7380312" y="5155235"/>
              <a:ext cx="1985749" cy="1985749"/>
            </a:xfrm>
            <a:prstGeom prst="rect">
              <a:avLst/>
            </a:prstGeom>
          </p:spPr>
        </p:pic>
      </p:grpSp>
      <p:sp>
        <p:nvSpPr>
          <p:cNvPr id="60" name="角丸四角形吹き出し 59"/>
          <p:cNvSpPr/>
          <p:nvPr/>
        </p:nvSpPr>
        <p:spPr>
          <a:xfrm>
            <a:off x="827584" y="182300"/>
            <a:ext cx="2303961" cy="955205"/>
          </a:xfrm>
          <a:prstGeom prst="wedgeRoundRectCallout">
            <a:avLst>
              <a:gd name="adj1" fmla="val -53059"/>
              <a:gd name="adj2" fmla="val -27211"/>
              <a:gd name="adj3" fmla="val 16667"/>
            </a:avLst>
          </a:prstGeom>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ltLang="ja-JP" sz="2800" dirty="0" smtClean="0">
                <a:solidFill>
                  <a:schemeClr val="bg1"/>
                </a:solidFill>
              </a:rPr>
              <a:t>①</a:t>
            </a:r>
            <a:r>
              <a:rPr lang="ja-JP" altLang="en-US" sz="2800" dirty="0" smtClean="0">
                <a:solidFill>
                  <a:schemeClr val="bg1"/>
                </a:solidFill>
              </a:rPr>
              <a:t>ふれあい拠点づくり</a:t>
            </a:r>
            <a:endParaRPr kumimoji="1" lang="ja-JP" altLang="en-US" sz="2800" dirty="0">
              <a:solidFill>
                <a:schemeClr val="bg1"/>
              </a:solidFill>
            </a:endParaRPr>
          </a:p>
        </p:txBody>
      </p:sp>
      <p:pic>
        <p:nvPicPr>
          <p:cNvPr id="61" name="図 60" descr="810sign_z229xfngkp.jpg"/>
          <p:cNvPicPr>
            <a:picLocks noChangeAspect="1"/>
          </p:cNvPicPr>
          <p:nvPr/>
        </p:nvPicPr>
        <p:blipFill>
          <a:blip r:embed="rId8">
            <a:duotone>
              <a:schemeClr val="accent2">
                <a:shade val="45000"/>
                <a:satMod val="135000"/>
              </a:schemeClr>
              <a:prstClr val="white"/>
            </a:duotone>
            <a:extLst>
              <a:ext uri="{BEBA8EAE-BF5A-486C-A8C5-ECC9F3942E4B}">
                <a14:imgProps xmlns:a14="http://schemas.microsoft.com/office/drawing/2010/main">
                  <a14:imgLayer r:embed="rId9">
                    <a14:imgEffect>
                      <a14:backgroundRemoval t="0" b="100000" l="0" r="100000">
                        <a14:foregroundMark x1="57034" y1="7763" x2="57034" y2="7763"/>
                        <a14:foregroundMark x1="65779" y1="7024" x2="65779" y2="7024"/>
                      </a14:backgroundRemoval>
                    </a14:imgEffect>
                  </a14:imgLayer>
                </a14:imgProps>
              </a:ext>
              <a:ext uri="{28A0092B-C50C-407E-A947-70E740481C1C}">
                <a14:useLocalDpi xmlns:a14="http://schemas.microsoft.com/office/drawing/2010/main" val="0"/>
              </a:ext>
            </a:extLst>
          </a:blip>
          <a:stretch>
            <a:fillRect/>
          </a:stretch>
        </p:blipFill>
        <p:spPr>
          <a:xfrm>
            <a:off x="0" y="251995"/>
            <a:ext cx="793420" cy="778278"/>
          </a:xfrm>
          <a:prstGeom prst="rect">
            <a:avLst/>
          </a:prstGeom>
        </p:spPr>
      </p:pic>
      <p:grpSp>
        <p:nvGrpSpPr>
          <p:cNvPr id="30" name="図形グループ 29"/>
          <p:cNvGrpSpPr/>
          <p:nvPr/>
        </p:nvGrpSpPr>
        <p:grpSpPr>
          <a:xfrm>
            <a:off x="3135619" y="97531"/>
            <a:ext cx="6008381" cy="955205"/>
            <a:chOff x="671896" y="1988840"/>
            <a:chExt cx="6333378" cy="1074940"/>
          </a:xfrm>
        </p:grpSpPr>
        <p:pic>
          <p:nvPicPr>
            <p:cNvPr id="33" name="図 32"/>
            <p:cNvPicPr>
              <a:picLocks noChangeAspect="1"/>
            </p:cNvPicPr>
            <p:nvPr/>
          </p:nvPicPr>
          <p:blipFill>
            <a:blip r:embed="rId10"/>
            <a:stretch>
              <a:fillRect/>
            </a:stretch>
          </p:blipFill>
          <p:spPr>
            <a:xfrm>
              <a:off x="2809466" y="1988840"/>
              <a:ext cx="1048952" cy="1074940"/>
            </a:xfrm>
            <a:prstGeom prst="rect">
              <a:avLst/>
            </a:prstGeom>
            <a:effectLst/>
          </p:spPr>
        </p:pic>
        <p:pic>
          <p:nvPicPr>
            <p:cNvPr id="36" name="図 35"/>
            <p:cNvPicPr>
              <a:picLocks noChangeAspect="1"/>
            </p:cNvPicPr>
            <p:nvPr/>
          </p:nvPicPr>
          <p:blipFill>
            <a:blip r:embed="rId10">
              <a:lum bright="70000" contrast="-70000"/>
            </a:blip>
            <a:stretch>
              <a:fillRect/>
            </a:stretch>
          </p:blipFill>
          <p:spPr>
            <a:xfrm>
              <a:off x="3858418" y="1988840"/>
              <a:ext cx="1048952" cy="1074940"/>
            </a:xfrm>
            <a:prstGeom prst="rect">
              <a:avLst/>
            </a:prstGeom>
            <a:effectLst/>
          </p:spPr>
        </p:pic>
        <p:pic>
          <p:nvPicPr>
            <p:cNvPr id="37" name="図 36"/>
            <p:cNvPicPr>
              <a:picLocks noChangeAspect="1"/>
            </p:cNvPicPr>
            <p:nvPr/>
          </p:nvPicPr>
          <p:blipFill>
            <a:blip r:embed="rId10">
              <a:lum bright="70000" contrast="-70000"/>
            </a:blip>
            <a:stretch>
              <a:fillRect/>
            </a:stretch>
          </p:blipFill>
          <p:spPr>
            <a:xfrm>
              <a:off x="4907370" y="1988840"/>
              <a:ext cx="1048952" cy="1074940"/>
            </a:xfrm>
            <a:prstGeom prst="rect">
              <a:avLst/>
            </a:prstGeom>
            <a:effectLst/>
          </p:spPr>
        </p:pic>
        <p:pic>
          <p:nvPicPr>
            <p:cNvPr id="38" name="図 37"/>
            <p:cNvPicPr>
              <a:picLocks noChangeAspect="1"/>
            </p:cNvPicPr>
            <p:nvPr/>
          </p:nvPicPr>
          <p:blipFill>
            <a:blip r:embed="rId10">
              <a:lum bright="70000" contrast="-70000"/>
            </a:blip>
            <a:stretch>
              <a:fillRect/>
            </a:stretch>
          </p:blipFill>
          <p:spPr>
            <a:xfrm>
              <a:off x="711562" y="1988840"/>
              <a:ext cx="1048952" cy="1074940"/>
            </a:xfrm>
            <a:prstGeom prst="rect">
              <a:avLst/>
            </a:prstGeom>
            <a:effectLst/>
          </p:spPr>
        </p:pic>
        <p:sp>
          <p:nvSpPr>
            <p:cNvPr id="39" name="テキスト ボックス 38"/>
            <p:cNvSpPr txBox="1"/>
            <p:nvPr/>
          </p:nvSpPr>
          <p:spPr>
            <a:xfrm>
              <a:off x="671896" y="2315961"/>
              <a:ext cx="1132147" cy="307777"/>
            </a:xfrm>
            <a:prstGeom prst="rect">
              <a:avLst/>
            </a:prstGeom>
            <a:noFill/>
          </p:spPr>
          <p:txBody>
            <a:bodyPr wrap="square" rtlCol="0">
              <a:spAutoFit/>
            </a:bodyPr>
            <a:lstStyle/>
            <a:p>
              <a:pPr algn="ctr"/>
              <a:r>
                <a:rPr lang="ja-JP" altLang="en-US" sz="1400" b="1" dirty="0" smtClean="0"/>
                <a:t>背景</a:t>
              </a:r>
              <a:endParaRPr kumimoji="1" lang="en-US" altLang="ja-JP" sz="1400" b="1" kern="1200" dirty="0" smtClean="0"/>
            </a:p>
          </p:txBody>
        </p:sp>
        <p:sp>
          <p:nvSpPr>
            <p:cNvPr id="40" name="テキスト ボックス 39"/>
            <p:cNvSpPr txBox="1"/>
            <p:nvPr/>
          </p:nvSpPr>
          <p:spPr>
            <a:xfrm>
              <a:off x="2705612" y="2315961"/>
              <a:ext cx="1204689" cy="307777"/>
            </a:xfrm>
            <a:prstGeom prst="rect">
              <a:avLst/>
            </a:prstGeom>
            <a:noFill/>
          </p:spPr>
          <p:txBody>
            <a:bodyPr wrap="square" rtlCol="0">
              <a:spAutoFit/>
            </a:bodyPr>
            <a:lstStyle/>
            <a:p>
              <a:pPr algn="ctr"/>
              <a:endParaRPr kumimoji="1" lang="en-US" altLang="ja-JP" sz="1400" b="1" kern="1200" dirty="0" smtClean="0"/>
            </a:p>
          </p:txBody>
        </p:sp>
        <p:sp>
          <p:nvSpPr>
            <p:cNvPr id="41" name="テキスト ボックス 40"/>
            <p:cNvSpPr txBox="1"/>
            <p:nvPr/>
          </p:nvSpPr>
          <p:spPr>
            <a:xfrm>
              <a:off x="4907370" y="2324095"/>
              <a:ext cx="1132147" cy="307777"/>
            </a:xfrm>
            <a:prstGeom prst="rect">
              <a:avLst/>
            </a:prstGeom>
            <a:noFill/>
          </p:spPr>
          <p:txBody>
            <a:bodyPr wrap="square" rtlCol="0">
              <a:spAutoFit/>
            </a:bodyPr>
            <a:lstStyle/>
            <a:p>
              <a:r>
                <a:rPr kumimoji="1" lang="ja-JP" altLang="en-US" sz="1400" b="1" kern="1200" dirty="0" smtClean="0"/>
                <a:t>今後の方針</a:t>
              </a:r>
              <a:endParaRPr kumimoji="1" lang="en-US" altLang="ja-JP" sz="1400" b="1" kern="1200" dirty="0" smtClean="0"/>
            </a:p>
          </p:txBody>
        </p:sp>
        <p:sp>
          <p:nvSpPr>
            <p:cNvPr id="42" name="テキスト ボックス 41"/>
            <p:cNvSpPr txBox="1"/>
            <p:nvPr/>
          </p:nvSpPr>
          <p:spPr>
            <a:xfrm>
              <a:off x="3991128" y="2315961"/>
              <a:ext cx="880734" cy="346357"/>
            </a:xfrm>
            <a:prstGeom prst="rect">
              <a:avLst/>
            </a:prstGeom>
            <a:noFill/>
          </p:spPr>
          <p:txBody>
            <a:bodyPr wrap="square" rtlCol="0">
              <a:spAutoFit/>
            </a:bodyPr>
            <a:lstStyle/>
            <a:p>
              <a:r>
                <a:rPr lang="ja-JP" altLang="en-US" sz="1400" b="1" dirty="0" smtClean="0"/>
                <a:t>将来像</a:t>
              </a:r>
              <a:endParaRPr kumimoji="1" lang="en-US" altLang="ja-JP" sz="1400" b="1" kern="1200" dirty="0" smtClean="0"/>
            </a:p>
          </p:txBody>
        </p:sp>
        <p:pic>
          <p:nvPicPr>
            <p:cNvPr id="43" name="図 42"/>
            <p:cNvPicPr>
              <a:picLocks noChangeAspect="1"/>
            </p:cNvPicPr>
            <p:nvPr/>
          </p:nvPicPr>
          <p:blipFill>
            <a:blip r:embed="rId10">
              <a:lum bright="70000" contrast="-70000"/>
            </a:blip>
            <a:stretch>
              <a:fillRect/>
            </a:stretch>
          </p:blipFill>
          <p:spPr>
            <a:xfrm>
              <a:off x="1760514" y="1988840"/>
              <a:ext cx="1048952" cy="1074940"/>
            </a:xfrm>
            <a:prstGeom prst="rect">
              <a:avLst/>
            </a:prstGeom>
            <a:effectLst/>
          </p:spPr>
        </p:pic>
        <p:sp>
          <p:nvSpPr>
            <p:cNvPr id="44" name="テキスト ボックス 43"/>
            <p:cNvSpPr txBox="1"/>
            <p:nvPr/>
          </p:nvSpPr>
          <p:spPr>
            <a:xfrm>
              <a:off x="1738717" y="2324095"/>
              <a:ext cx="1132147" cy="307777"/>
            </a:xfrm>
            <a:prstGeom prst="rect">
              <a:avLst/>
            </a:prstGeom>
            <a:noFill/>
          </p:spPr>
          <p:txBody>
            <a:bodyPr wrap="square" rtlCol="0">
              <a:spAutoFit/>
            </a:bodyPr>
            <a:lstStyle/>
            <a:p>
              <a:pPr algn="ctr"/>
              <a:r>
                <a:rPr lang="ja-JP" altLang="en-US" sz="1400" b="1" dirty="0" smtClean="0"/>
                <a:t>目標都市像</a:t>
              </a:r>
              <a:endParaRPr kumimoji="1" lang="en-US" altLang="ja-JP" sz="1400" b="1" kern="1200" dirty="0" smtClean="0"/>
            </a:p>
          </p:txBody>
        </p:sp>
        <p:sp>
          <p:nvSpPr>
            <p:cNvPr id="45" name="正方形/長方形 44"/>
            <p:cNvSpPr/>
            <p:nvPr/>
          </p:nvSpPr>
          <p:spPr>
            <a:xfrm>
              <a:off x="2731418" y="2315961"/>
              <a:ext cx="1181446" cy="346357"/>
            </a:xfrm>
            <a:prstGeom prst="rect">
              <a:avLst/>
            </a:prstGeom>
          </p:spPr>
          <p:txBody>
            <a:bodyPr wrap="none">
              <a:spAutoFit/>
            </a:bodyPr>
            <a:lstStyle/>
            <a:p>
              <a:pPr algn="ctr"/>
              <a:r>
                <a:rPr lang="ja-JP" altLang="en-US" sz="1400" b="1" dirty="0" smtClean="0"/>
                <a:t>デートプラン</a:t>
              </a:r>
              <a:endParaRPr lang="ja-JP" altLang="en-US" sz="1400" b="1" dirty="0"/>
            </a:p>
          </p:txBody>
        </p:sp>
        <p:pic>
          <p:nvPicPr>
            <p:cNvPr id="46" name="図 45"/>
            <p:cNvPicPr>
              <a:picLocks noChangeAspect="1"/>
            </p:cNvPicPr>
            <p:nvPr/>
          </p:nvPicPr>
          <p:blipFill>
            <a:blip r:embed="rId10">
              <a:lum bright="70000" contrast="-70000"/>
            </a:blip>
            <a:stretch>
              <a:fillRect/>
            </a:stretch>
          </p:blipFill>
          <p:spPr>
            <a:xfrm>
              <a:off x="5956322" y="1988840"/>
              <a:ext cx="1048952" cy="1074940"/>
            </a:xfrm>
            <a:prstGeom prst="rect">
              <a:avLst/>
            </a:prstGeom>
            <a:effectLst/>
          </p:spPr>
        </p:pic>
        <p:sp>
          <p:nvSpPr>
            <p:cNvPr id="47" name="テキスト ボックス 46"/>
            <p:cNvSpPr txBox="1"/>
            <p:nvPr/>
          </p:nvSpPr>
          <p:spPr>
            <a:xfrm>
              <a:off x="6034774" y="2315961"/>
              <a:ext cx="970500" cy="346357"/>
            </a:xfrm>
            <a:prstGeom prst="rect">
              <a:avLst/>
            </a:prstGeom>
            <a:noFill/>
          </p:spPr>
          <p:txBody>
            <a:bodyPr wrap="square" rtlCol="0">
              <a:spAutoFit/>
            </a:bodyPr>
            <a:lstStyle/>
            <a:p>
              <a:r>
                <a:rPr kumimoji="1" lang="ja-JP" altLang="en-US" sz="1400" b="1" kern="1200" dirty="0" smtClean="0"/>
                <a:t>参考文献</a:t>
              </a:r>
              <a:endParaRPr kumimoji="1" lang="en-US" altLang="ja-JP" sz="1400" b="1" kern="1200" dirty="0" smtClean="0"/>
            </a:p>
          </p:txBody>
        </p:sp>
      </p:grpSp>
      <p:grpSp>
        <p:nvGrpSpPr>
          <p:cNvPr id="3" name="図形グループ 2"/>
          <p:cNvGrpSpPr/>
          <p:nvPr/>
        </p:nvGrpSpPr>
        <p:grpSpPr>
          <a:xfrm>
            <a:off x="6804248" y="1137505"/>
            <a:ext cx="2232249" cy="1787439"/>
            <a:chOff x="6804248" y="1137505"/>
            <a:chExt cx="2232249" cy="1859447"/>
          </a:xfrm>
          <a:solidFill>
            <a:srgbClr val="FFFFFF"/>
          </a:solidFill>
        </p:grpSpPr>
        <p:sp>
          <p:nvSpPr>
            <p:cNvPr id="48" name="角丸四角形吹き出し 47"/>
            <p:cNvSpPr/>
            <p:nvPr/>
          </p:nvSpPr>
          <p:spPr>
            <a:xfrm>
              <a:off x="6804248" y="1137505"/>
              <a:ext cx="2232249" cy="1859447"/>
            </a:xfrm>
            <a:prstGeom prst="wedgeRoundRectCallout">
              <a:avLst>
                <a:gd name="adj1" fmla="val -59966"/>
                <a:gd name="adj2" fmla="val 34984"/>
                <a:gd name="adj3" fmla="val 16667"/>
              </a:avLst>
            </a:prstGeom>
            <a:grp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2400" dirty="0" smtClean="0">
                  <a:solidFill>
                    <a:schemeClr val="tx1"/>
                  </a:solidFill>
                </a:rPr>
                <a:t>学生などの</a:t>
              </a:r>
              <a:endParaRPr lang="en-US" altLang="ja-JP" sz="2400" dirty="0" smtClean="0">
                <a:solidFill>
                  <a:schemeClr val="tx1"/>
                </a:solidFill>
              </a:endParaRPr>
            </a:p>
            <a:p>
              <a:pPr algn="ctr"/>
              <a:r>
                <a:rPr lang="ja-JP" altLang="en-US" sz="2400" dirty="0" smtClean="0">
                  <a:solidFill>
                    <a:srgbClr val="FF0000"/>
                  </a:solidFill>
                </a:rPr>
                <a:t>学習や読書</a:t>
              </a:r>
              <a:endParaRPr lang="en-US" altLang="ja-JP" sz="2400" dirty="0" smtClean="0">
                <a:solidFill>
                  <a:srgbClr val="FF0000"/>
                </a:solidFill>
              </a:endParaRPr>
            </a:p>
            <a:p>
              <a:pPr algn="ctr"/>
              <a:r>
                <a:rPr lang="ja-JP" altLang="en-US" sz="2400" dirty="0" smtClean="0">
                  <a:solidFill>
                    <a:srgbClr val="FF0000"/>
                  </a:solidFill>
                </a:rPr>
                <a:t>スペース確保</a:t>
              </a:r>
              <a:endParaRPr lang="en-US" altLang="ja-JP" sz="2400" dirty="0" smtClean="0">
                <a:solidFill>
                  <a:srgbClr val="FF0000"/>
                </a:solidFill>
              </a:endParaRPr>
            </a:p>
            <a:p>
              <a:pPr algn="ctr"/>
              <a:endParaRPr lang="en-US" altLang="ja-JP" sz="2000" dirty="0">
                <a:solidFill>
                  <a:schemeClr val="tx1"/>
                </a:solidFill>
              </a:endParaRPr>
            </a:p>
            <a:p>
              <a:pPr algn="ctr"/>
              <a:endParaRPr lang="en-US" altLang="ja-JP" sz="2000" dirty="0">
                <a:solidFill>
                  <a:schemeClr val="tx1"/>
                </a:solidFill>
              </a:endParaRPr>
            </a:p>
          </p:txBody>
        </p:sp>
        <p:pic>
          <p:nvPicPr>
            <p:cNvPr id="2" name="図 1"/>
            <p:cNvPicPr>
              <a:picLocks noChangeAspect="1"/>
            </p:cNvPicPr>
            <p:nvPr/>
          </p:nvPicPr>
          <p:blipFill>
            <a:blip r:embed="rId11"/>
            <a:stretch>
              <a:fillRect/>
            </a:stretch>
          </p:blipFill>
          <p:spPr>
            <a:xfrm>
              <a:off x="7596405" y="2277010"/>
              <a:ext cx="719942" cy="655429"/>
            </a:xfrm>
            <a:prstGeom prst="rect">
              <a:avLst/>
            </a:prstGeom>
            <a:grpFill/>
          </p:spPr>
        </p:pic>
      </p:grpSp>
    </p:spTree>
    <p:extLst>
      <p:ext uri="{BB962C8B-B14F-4D97-AF65-F5344CB8AC3E}">
        <p14:creationId xmlns:p14="http://schemas.microsoft.com/office/powerpoint/2010/main" val="319285677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5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グラフ 3"/>
          <p:cNvGraphicFramePr>
            <a:graphicFrameLocks/>
          </p:cNvGraphicFramePr>
          <p:nvPr>
            <p:extLst>
              <p:ext uri="{D42A27DB-BD31-4B8C-83A1-F6EECF244321}">
                <p14:modId xmlns:p14="http://schemas.microsoft.com/office/powerpoint/2010/main" val="68437572"/>
              </p:ext>
            </p:extLst>
          </p:nvPr>
        </p:nvGraphicFramePr>
        <p:xfrm>
          <a:off x="131736" y="2350881"/>
          <a:ext cx="4224240" cy="2681481"/>
        </p:xfrm>
        <a:graphic>
          <a:graphicData uri="http://schemas.openxmlformats.org/drawingml/2006/chart">
            <c:chart xmlns:c="http://schemas.openxmlformats.org/drawingml/2006/chart" xmlns:r="http://schemas.openxmlformats.org/officeDocument/2006/relationships" r:id="rId2"/>
          </a:graphicData>
        </a:graphic>
      </p:graphicFrame>
      <p:sp>
        <p:nvSpPr>
          <p:cNvPr id="12" name="右矢印 11"/>
          <p:cNvSpPr/>
          <p:nvPr/>
        </p:nvSpPr>
        <p:spPr>
          <a:xfrm rot="391684">
            <a:off x="5274502" y="4303393"/>
            <a:ext cx="2088232" cy="648072"/>
          </a:xfrm>
          <a:prstGeom prst="rightArrow">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pic>
        <p:nvPicPr>
          <p:cNvPr id="28" name="図 27"/>
          <p:cNvPicPr>
            <a:picLocks noChangeAspect="1"/>
          </p:cNvPicPr>
          <p:nvPr/>
        </p:nvPicPr>
        <p:blipFill>
          <a:blip r:embed="rId3"/>
          <a:stretch>
            <a:fillRect/>
          </a:stretch>
        </p:blipFill>
        <p:spPr>
          <a:xfrm>
            <a:off x="2699791" y="1192952"/>
            <a:ext cx="980931" cy="1189006"/>
          </a:xfrm>
          <a:prstGeom prst="rect">
            <a:avLst/>
          </a:prstGeom>
        </p:spPr>
      </p:pic>
      <p:graphicFrame>
        <p:nvGraphicFramePr>
          <p:cNvPr id="29" name="グラフ 28"/>
          <p:cNvGraphicFramePr>
            <a:graphicFrameLocks/>
          </p:cNvGraphicFramePr>
          <p:nvPr>
            <p:extLst>
              <p:ext uri="{D42A27DB-BD31-4B8C-83A1-F6EECF244321}">
                <p14:modId xmlns:p14="http://schemas.microsoft.com/office/powerpoint/2010/main" val="308165228"/>
              </p:ext>
            </p:extLst>
          </p:nvPr>
        </p:nvGraphicFramePr>
        <p:xfrm>
          <a:off x="4788024" y="2350881"/>
          <a:ext cx="4171438" cy="2681481"/>
        </p:xfrm>
        <a:graphic>
          <a:graphicData uri="http://schemas.openxmlformats.org/drawingml/2006/chart">
            <c:chart xmlns:c="http://schemas.openxmlformats.org/drawingml/2006/chart" xmlns:r="http://schemas.openxmlformats.org/officeDocument/2006/relationships" r:id="rId4"/>
          </a:graphicData>
        </a:graphic>
      </p:graphicFrame>
      <p:sp>
        <p:nvSpPr>
          <p:cNvPr id="30" name="右矢印 29"/>
          <p:cNvSpPr/>
          <p:nvPr/>
        </p:nvSpPr>
        <p:spPr>
          <a:xfrm rot="523739">
            <a:off x="1386403" y="3464051"/>
            <a:ext cx="1715439" cy="576063"/>
          </a:xfrm>
          <a:prstGeom prst="rightArrow">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sp>
        <p:nvSpPr>
          <p:cNvPr id="32" name="下カーブ矢印 31"/>
          <p:cNvSpPr/>
          <p:nvPr/>
        </p:nvSpPr>
        <p:spPr>
          <a:xfrm>
            <a:off x="3952214" y="1726998"/>
            <a:ext cx="1671620" cy="664685"/>
          </a:xfrm>
          <a:prstGeom prst="curvedDown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sp>
        <p:nvSpPr>
          <p:cNvPr id="33" name="テキスト ボックス 32"/>
          <p:cNvSpPr txBox="1"/>
          <p:nvPr/>
        </p:nvSpPr>
        <p:spPr>
          <a:xfrm>
            <a:off x="5623834" y="1726998"/>
            <a:ext cx="2194531" cy="369332"/>
          </a:xfrm>
          <a:prstGeom prst="rect">
            <a:avLst/>
          </a:prstGeom>
          <a:noFill/>
        </p:spPr>
        <p:txBody>
          <a:bodyPr wrap="none" rtlCol="0">
            <a:spAutoFit/>
          </a:bodyPr>
          <a:lstStyle/>
          <a:p>
            <a:r>
              <a:rPr kumimoji="1" lang="ja-JP" altLang="en-US" dirty="0" smtClean="0"/>
              <a:t>影響があるのでは？</a:t>
            </a:r>
            <a:endParaRPr kumimoji="1" lang="ja-JP" altLang="en-US" dirty="0"/>
          </a:p>
        </p:txBody>
      </p:sp>
      <p:pic>
        <p:nvPicPr>
          <p:cNvPr id="2" name="図 1"/>
          <p:cNvPicPr>
            <a:picLocks noChangeAspect="1"/>
          </p:cNvPicPr>
          <p:nvPr/>
        </p:nvPicPr>
        <p:blipFill>
          <a:blip r:embed="rId5">
            <a:duotone>
              <a:schemeClr val="accent1">
                <a:shade val="45000"/>
                <a:satMod val="135000"/>
              </a:schemeClr>
              <a:prstClr val="white"/>
            </a:duotone>
          </a:blip>
          <a:stretch>
            <a:fillRect/>
          </a:stretch>
        </p:blipFill>
        <p:spPr>
          <a:xfrm>
            <a:off x="9316" y="5229200"/>
            <a:ext cx="1296144" cy="1705452"/>
          </a:xfrm>
          <a:prstGeom prst="rect">
            <a:avLst/>
          </a:prstGeom>
        </p:spPr>
      </p:pic>
      <p:sp>
        <p:nvSpPr>
          <p:cNvPr id="31" name="四角形吹き出し 30"/>
          <p:cNvSpPr/>
          <p:nvPr/>
        </p:nvSpPr>
        <p:spPr>
          <a:xfrm>
            <a:off x="1619672" y="5532580"/>
            <a:ext cx="7344815" cy="1217958"/>
          </a:xfrm>
          <a:prstGeom prst="wedgeRectCallout">
            <a:avLst>
              <a:gd name="adj1" fmla="val -53626"/>
              <a:gd name="adj2" fmla="val -2369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4000" dirty="0" smtClean="0">
                <a:solidFill>
                  <a:srgbClr val="FFFFFF"/>
                </a:solidFill>
              </a:rPr>
              <a:t>土浦で結婚する市民を増やせば</a:t>
            </a:r>
            <a:endParaRPr lang="en-US" altLang="ja-JP" sz="4000" dirty="0" smtClean="0">
              <a:solidFill>
                <a:srgbClr val="FFFFFF"/>
              </a:solidFill>
            </a:endParaRPr>
          </a:p>
          <a:p>
            <a:pPr algn="ctr"/>
            <a:r>
              <a:rPr lang="ja-JP" altLang="en-US" sz="4000" dirty="0" smtClean="0">
                <a:solidFill>
                  <a:srgbClr val="FFFFFF"/>
                </a:solidFill>
              </a:rPr>
              <a:t>人口も増える可能性</a:t>
            </a:r>
            <a:endParaRPr lang="en-US" altLang="ja-JP" sz="4000" dirty="0">
              <a:solidFill>
                <a:srgbClr val="FFFFFF"/>
              </a:solidFill>
            </a:endParaRPr>
          </a:p>
        </p:txBody>
      </p:sp>
      <p:sp>
        <p:nvSpPr>
          <p:cNvPr id="35" name="角丸四角形吹き出し 34"/>
          <p:cNvSpPr/>
          <p:nvPr/>
        </p:nvSpPr>
        <p:spPr>
          <a:xfrm>
            <a:off x="827584" y="182300"/>
            <a:ext cx="2303961" cy="955205"/>
          </a:xfrm>
          <a:prstGeom prst="wedgeRoundRectCallout">
            <a:avLst>
              <a:gd name="adj1" fmla="val -53059"/>
              <a:gd name="adj2" fmla="val -27211"/>
              <a:gd name="adj3" fmla="val 16667"/>
            </a:avLst>
          </a:prstGeom>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ltLang="ja-JP" sz="2800" dirty="0" smtClean="0">
                <a:solidFill>
                  <a:schemeClr val="bg1"/>
                </a:solidFill>
              </a:rPr>
              <a:t>②</a:t>
            </a:r>
            <a:r>
              <a:rPr lang="ja-JP" altLang="en-US" sz="2800" dirty="0" smtClean="0">
                <a:solidFill>
                  <a:schemeClr val="bg1"/>
                </a:solidFill>
              </a:rPr>
              <a:t>にぎわいまちづくり</a:t>
            </a:r>
            <a:endParaRPr kumimoji="1" lang="ja-JP" altLang="en-US" sz="2800" dirty="0">
              <a:solidFill>
                <a:schemeClr val="bg1"/>
              </a:solidFill>
            </a:endParaRPr>
          </a:p>
        </p:txBody>
      </p:sp>
      <p:pic>
        <p:nvPicPr>
          <p:cNvPr id="36" name="図 35" descr="810sign_z229xfngkp.jpg"/>
          <p:cNvPicPr>
            <a:picLocks noChangeAspect="1"/>
          </p:cNvPicPr>
          <p:nvPr/>
        </p:nvPicPr>
        <p:blipFill>
          <a:blip r:embed="rId6">
            <a:duotone>
              <a:schemeClr val="accent2">
                <a:shade val="45000"/>
                <a:satMod val="135000"/>
              </a:schemeClr>
              <a:prstClr val="white"/>
            </a:duotone>
            <a:extLst>
              <a:ext uri="{BEBA8EAE-BF5A-486C-A8C5-ECC9F3942E4B}">
                <a14:imgProps xmlns:a14="http://schemas.microsoft.com/office/drawing/2010/main">
                  <a14:imgLayer r:embed="rId7">
                    <a14:imgEffect>
                      <a14:backgroundRemoval t="0" b="100000" l="0" r="100000">
                        <a14:foregroundMark x1="57034" y1="7763" x2="57034" y2="7763"/>
                        <a14:foregroundMark x1="65779" y1="7024" x2="65779" y2="7024"/>
                      </a14:backgroundRemoval>
                    </a14:imgEffect>
                  </a14:imgLayer>
                </a14:imgProps>
              </a:ext>
              <a:ext uri="{28A0092B-C50C-407E-A947-70E740481C1C}">
                <a14:useLocalDpi xmlns:a14="http://schemas.microsoft.com/office/drawing/2010/main" val="0"/>
              </a:ext>
            </a:extLst>
          </a:blip>
          <a:stretch>
            <a:fillRect/>
          </a:stretch>
        </p:blipFill>
        <p:spPr>
          <a:xfrm>
            <a:off x="0" y="251995"/>
            <a:ext cx="793420" cy="778278"/>
          </a:xfrm>
          <a:prstGeom prst="rect">
            <a:avLst/>
          </a:prstGeom>
        </p:spPr>
      </p:pic>
      <p:grpSp>
        <p:nvGrpSpPr>
          <p:cNvPr id="34" name="図形グループ 33"/>
          <p:cNvGrpSpPr/>
          <p:nvPr/>
        </p:nvGrpSpPr>
        <p:grpSpPr>
          <a:xfrm>
            <a:off x="3135619" y="97531"/>
            <a:ext cx="6008381" cy="955205"/>
            <a:chOff x="671896" y="1988840"/>
            <a:chExt cx="6333378" cy="1074940"/>
          </a:xfrm>
        </p:grpSpPr>
        <p:pic>
          <p:nvPicPr>
            <p:cNvPr id="37" name="図 36"/>
            <p:cNvPicPr>
              <a:picLocks noChangeAspect="1"/>
            </p:cNvPicPr>
            <p:nvPr/>
          </p:nvPicPr>
          <p:blipFill>
            <a:blip r:embed="rId8"/>
            <a:stretch>
              <a:fillRect/>
            </a:stretch>
          </p:blipFill>
          <p:spPr>
            <a:xfrm>
              <a:off x="2809466" y="1988840"/>
              <a:ext cx="1048952" cy="1074940"/>
            </a:xfrm>
            <a:prstGeom prst="rect">
              <a:avLst/>
            </a:prstGeom>
            <a:effectLst/>
          </p:spPr>
        </p:pic>
        <p:pic>
          <p:nvPicPr>
            <p:cNvPr id="38" name="図 37"/>
            <p:cNvPicPr>
              <a:picLocks noChangeAspect="1"/>
            </p:cNvPicPr>
            <p:nvPr/>
          </p:nvPicPr>
          <p:blipFill>
            <a:blip r:embed="rId8">
              <a:lum bright="70000" contrast="-70000"/>
            </a:blip>
            <a:stretch>
              <a:fillRect/>
            </a:stretch>
          </p:blipFill>
          <p:spPr>
            <a:xfrm>
              <a:off x="3858418" y="1988840"/>
              <a:ext cx="1048952" cy="1074940"/>
            </a:xfrm>
            <a:prstGeom prst="rect">
              <a:avLst/>
            </a:prstGeom>
            <a:effectLst/>
          </p:spPr>
        </p:pic>
        <p:pic>
          <p:nvPicPr>
            <p:cNvPr id="39" name="図 38"/>
            <p:cNvPicPr>
              <a:picLocks noChangeAspect="1"/>
            </p:cNvPicPr>
            <p:nvPr/>
          </p:nvPicPr>
          <p:blipFill>
            <a:blip r:embed="rId8">
              <a:lum bright="70000" contrast="-70000"/>
            </a:blip>
            <a:stretch>
              <a:fillRect/>
            </a:stretch>
          </p:blipFill>
          <p:spPr>
            <a:xfrm>
              <a:off x="4907370" y="1988840"/>
              <a:ext cx="1048952" cy="1074940"/>
            </a:xfrm>
            <a:prstGeom prst="rect">
              <a:avLst/>
            </a:prstGeom>
            <a:effectLst/>
          </p:spPr>
        </p:pic>
        <p:pic>
          <p:nvPicPr>
            <p:cNvPr id="40" name="図 39"/>
            <p:cNvPicPr>
              <a:picLocks noChangeAspect="1"/>
            </p:cNvPicPr>
            <p:nvPr/>
          </p:nvPicPr>
          <p:blipFill>
            <a:blip r:embed="rId8">
              <a:lum bright="70000" contrast="-70000"/>
            </a:blip>
            <a:stretch>
              <a:fillRect/>
            </a:stretch>
          </p:blipFill>
          <p:spPr>
            <a:xfrm>
              <a:off x="711562" y="1988840"/>
              <a:ext cx="1048952" cy="1074940"/>
            </a:xfrm>
            <a:prstGeom prst="rect">
              <a:avLst/>
            </a:prstGeom>
            <a:effectLst/>
          </p:spPr>
        </p:pic>
        <p:sp>
          <p:nvSpPr>
            <p:cNvPr id="41" name="テキスト ボックス 40"/>
            <p:cNvSpPr txBox="1"/>
            <p:nvPr/>
          </p:nvSpPr>
          <p:spPr>
            <a:xfrm>
              <a:off x="671896" y="2315961"/>
              <a:ext cx="1132147" cy="307777"/>
            </a:xfrm>
            <a:prstGeom prst="rect">
              <a:avLst/>
            </a:prstGeom>
            <a:noFill/>
          </p:spPr>
          <p:txBody>
            <a:bodyPr wrap="square" rtlCol="0">
              <a:spAutoFit/>
            </a:bodyPr>
            <a:lstStyle/>
            <a:p>
              <a:pPr algn="ctr"/>
              <a:r>
                <a:rPr lang="ja-JP" altLang="en-US" sz="1400" b="1" dirty="0" smtClean="0"/>
                <a:t>背景</a:t>
              </a:r>
              <a:endParaRPr kumimoji="1" lang="en-US" altLang="ja-JP" sz="1400" b="1" kern="1200" dirty="0" smtClean="0"/>
            </a:p>
          </p:txBody>
        </p:sp>
        <p:sp>
          <p:nvSpPr>
            <p:cNvPr id="42" name="テキスト ボックス 41"/>
            <p:cNvSpPr txBox="1"/>
            <p:nvPr/>
          </p:nvSpPr>
          <p:spPr>
            <a:xfrm>
              <a:off x="2705612" y="2315961"/>
              <a:ext cx="1204689" cy="307777"/>
            </a:xfrm>
            <a:prstGeom prst="rect">
              <a:avLst/>
            </a:prstGeom>
            <a:noFill/>
          </p:spPr>
          <p:txBody>
            <a:bodyPr wrap="square" rtlCol="0">
              <a:spAutoFit/>
            </a:bodyPr>
            <a:lstStyle/>
            <a:p>
              <a:pPr algn="ctr"/>
              <a:endParaRPr kumimoji="1" lang="en-US" altLang="ja-JP" sz="1400" b="1" kern="1200" dirty="0" smtClean="0"/>
            </a:p>
          </p:txBody>
        </p:sp>
        <p:sp>
          <p:nvSpPr>
            <p:cNvPr id="43" name="テキスト ボックス 42"/>
            <p:cNvSpPr txBox="1"/>
            <p:nvPr/>
          </p:nvSpPr>
          <p:spPr>
            <a:xfrm>
              <a:off x="4907370" y="2324095"/>
              <a:ext cx="1132147" cy="307777"/>
            </a:xfrm>
            <a:prstGeom prst="rect">
              <a:avLst/>
            </a:prstGeom>
            <a:noFill/>
          </p:spPr>
          <p:txBody>
            <a:bodyPr wrap="square" rtlCol="0">
              <a:spAutoFit/>
            </a:bodyPr>
            <a:lstStyle/>
            <a:p>
              <a:r>
                <a:rPr kumimoji="1" lang="ja-JP" altLang="en-US" sz="1400" b="1" kern="1200" dirty="0" smtClean="0"/>
                <a:t>今後の方針</a:t>
              </a:r>
              <a:endParaRPr kumimoji="1" lang="en-US" altLang="ja-JP" sz="1400" b="1" kern="1200" dirty="0" smtClean="0"/>
            </a:p>
          </p:txBody>
        </p:sp>
        <p:sp>
          <p:nvSpPr>
            <p:cNvPr id="44" name="テキスト ボックス 43"/>
            <p:cNvSpPr txBox="1"/>
            <p:nvPr/>
          </p:nvSpPr>
          <p:spPr>
            <a:xfrm>
              <a:off x="3991128" y="2315961"/>
              <a:ext cx="880734" cy="346357"/>
            </a:xfrm>
            <a:prstGeom prst="rect">
              <a:avLst/>
            </a:prstGeom>
            <a:noFill/>
          </p:spPr>
          <p:txBody>
            <a:bodyPr wrap="square" rtlCol="0">
              <a:spAutoFit/>
            </a:bodyPr>
            <a:lstStyle/>
            <a:p>
              <a:r>
                <a:rPr lang="ja-JP" altLang="en-US" sz="1400" b="1" dirty="0" smtClean="0"/>
                <a:t>将来像</a:t>
              </a:r>
              <a:endParaRPr kumimoji="1" lang="en-US" altLang="ja-JP" sz="1400" b="1" kern="1200" dirty="0" smtClean="0"/>
            </a:p>
          </p:txBody>
        </p:sp>
        <p:pic>
          <p:nvPicPr>
            <p:cNvPr id="45" name="図 44"/>
            <p:cNvPicPr>
              <a:picLocks noChangeAspect="1"/>
            </p:cNvPicPr>
            <p:nvPr/>
          </p:nvPicPr>
          <p:blipFill>
            <a:blip r:embed="rId8">
              <a:lum bright="70000" contrast="-70000"/>
            </a:blip>
            <a:stretch>
              <a:fillRect/>
            </a:stretch>
          </p:blipFill>
          <p:spPr>
            <a:xfrm>
              <a:off x="1760514" y="1988840"/>
              <a:ext cx="1048952" cy="1074940"/>
            </a:xfrm>
            <a:prstGeom prst="rect">
              <a:avLst/>
            </a:prstGeom>
            <a:effectLst/>
          </p:spPr>
        </p:pic>
        <p:sp>
          <p:nvSpPr>
            <p:cNvPr id="46" name="テキスト ボックス 45"/>
            <p:cNvSpPr txBox="1"/>
            <p:nvPr/>
          </p:nvSpPr>
          <p:spPr>
            <a:xfrm>
              <a:off x="1738717" y="2324095"/>
              <a:ext cx="1132147" cy="307777"/>
            </a:xfrm>
            <a:prstGeom prst="rect">
              <a:avLst/>
            </a:prstGeom>
            <a:noFill/>
          </p:spPr>
          <p:txBody>
            <a:bodyPr wrap="square" rtlCol="0">
              <a:spAutoFit/>
            </a:bodyPr>
            <a:lstStyle/>
            <a:p>
              <a:pPr algn="ctr"/>
              <a:r>
                <a:rPr lang="ja-JP" altLang="en-US" sz="1400" b="1" dirty="0" smtClean="0"/>
                <a:t>目標都市像</a:t>
              </a:r>
              <a:endParaRPr kumimoji="1" lang="en-US" altLang="ja-JP" sz="1400" b="1" kern="1200" dirty="0" smtClean="0"/>
            </a:p>
          </p:txBody>
        </p:sp>
        <p:sp>
          <p:nvSpPr>
            <p:cNvPr id="47" name="正方形/長方形 46"/>
            <p:cNvSpPr/>
            <p:nvPr/>
          </p:nvSpPr>
          <p:spPr>
            <a:xfrm>
              <a:off x="2731418" y="2315961"/>
              <a:ext cx="1181446" cy="346357"/>
            </a:xfrm>
            <a:prstGeom prst="rect">
              <a:avLst/>
            </a:prstGeom>
          </p:spPr>
          <p:txBody>
            <a:bodyPr wrap="none">
              <a:spAutoFit/>
            </a:bodyPr>
            <a:lstStyle/>
            <a:p>
              <a:pPr algn="ctr"/>
              <a:r>
                <a:rPr lang="ja-JP" altLang="en-US" sz="1400" b="1" dirty="0" smtClean="0"/>
                <a:t>デートプラン</a:t>
              </a:r>
              <a:endParaRPr lang="ja-JP" altLang="en-US" sz="1400" b="1" dirty="0"/>
            </a:p>
          </p:txBody>
        </p:sp>
        <p:pic>
          <p:nvPicPr>
            <p:cNvPr id="48" name="図 47"/>
            <p:cNvPicPr>
              <a:picLocks noChangeAspect="1"/>
            </p:cNvPicPr>
            <p:nvPr/>
          </p:nvPicPr>
          <p:blipFill>
            <a:blip r:embed="rId8">
              <a:lum bright="70000" contrast="-70000"/>
            </a:blip>
            <a:stretch>
              <a:fillRect/>
            </a:stretch>
          </p:blipFill>
          <p:spPr>
            <a:xfrm>
              <a:off x="5956322" y="1988840"/>
              <a:ext cx="1048952" cy="1074940"/>
            </a:xfrm>
            <a:prstGeom prst="rect">
              <a:avLst/>
            </a:prstGeom>
            <a:effectLst/>
          </p:spPr>
        </p:pic>
        <p:sp>
          <p:nvSpPr>
            <p:cNvPr id="49" name="テキスト ボックス 48"/>
            <p:cNvSpPr txBox="1"/>
            <p:nvPr/>
          </p:nvSpPr>
          <p:spPr>
            <a:xfrm>
              <a:off x="6034774" y="2315961"/>
              <a:ext cx="970500" cy="346357"/>
            </a:xfrm>
            <a:prstGeom prst="rect">
              <a:avLst/>
            </a:prstGeom>
            <a:noFill/>
          </p:spPr>
          <p:txBody>
            <a:bodyPr wrap="square" rtlCol="0">
              <a:spAutoFit/>
            </a:bodyPr>
            <a:lstStyle/>
            <a:p>
              <a:r>
                <a:rPr kumimoji="1" lang="ja-JP" altLang="en-US" sz="1400" b="1" kern="1200" dirty="0" smtClean="0"/>
                <a:t>参考文献</a:t>
              </a:r>
              <a:endParaRPr kumimoji="1" lang="en-US" altLang="ja-JP" sz="1400" b="1" kern="1200" dirty="0" smtClean="0"/>
            </a:p>
          </p:txBody>
        </p:sp>
      </p:grpSp>
      <p:sp>
        <p:nvSpPr>
          <p:cNvPr id="6" name="テキスト ボックス 5"/>
          <p:cNvSpPr txBox="1"/>
          <p:nvPr/>
        </p:nvSpPr>
        <p:spPr>
          <a:xfrm>
            <a:off x="2170762" y="5080645"/>
            <a:ext cx="2185214" cy="261610"/>
          </a:xfrm>
          <a:prstGeom prst="rect">
            <a:avLst/>
          </a:prstGeom>
          <a:noFill/>
        </p:spPr>
        <p:txBody>
          <a:bodyPr wrap="none" rtlCol="0">
            <a:spAutoFit/>
          </a:bodyPr>
          <a:lstStyle/>
          <a:p>
            <a:r>
              <a:rPr lang="ja-JP" altLang="en-US" sz="1100" dirty="0" smtClean="0"/>
              <a:t>出典：</a:t>
            </a:r>
            <a:r>
              <a:rPr kumimoji="1" lang="ja-JP" altLang="en-US" sz="1100" dirty="0" smtClean="0"/>
              <a:t>厚生労働省　人口動態統計</a:t>
            </a:r>
            <a:endParaRPr kumimoji="1" lang="ja-JP" altLang="en-US" sz="1100" dirty="0"/>
          </a:p>
        </p:txBody>
      </p:sp>
      <p:sp>
        <p:nvSpPr>
          <p:cNvPr id="50" name="テキスト ボックス 49"/>
          <p:cNvSpPr txBox="1"/>
          <p:nvPr/>
        </p:nvSpPr>
        <p:spPr>
          <a:xfrm>
            <a:off x="8210539" y="5102240"/>
            <a:ext cx="748923" cy="261610"/>
          </a:xfrm>
          <a:prstGeom prst="rect">
            <a:avLst/>
          </a:prstGeom>
          <a:noFill/>
        </p:spPr>
        <p:txBody>
          <a:bodyPr wrap="none" rtlCol="0">
            <a:spAutoFit/>
          </a:bodyPr>
          <a:lstStyle/>
          <a:p>
            <a:r>
              <a:rPr kumimoji="1" lang="ja-JP" altLang="en-US" sz="1100" dirty="0" smtClean="0"/>
              <a:t>班員作成</a:t>
            </a:r>
            <a:endParaRPr kumimoji="1" lang="ja-JP" altLang="en-US" sz="1100" dirty="0"/>
          </a:p>
        </p:txBody>
      </p:sp>
    </p:spTree>
    <p:extLst>
      <p:ext uri="{BB962C8B-B14F-4D97-AF65-F5344CB8AC3E}">
        <p14:creationId xmlns:p14="http://schemas.microsoft.com/office/powerpoint/2010/main" val="17677629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Graphic spid="29" grpId="0">
        <p:bldAsOne/>
      </p:bldGraphic>
      <p:bldP spid="32" grpId="0" animBg="1"/>
      <p:bldP spid="33" grpId="0"/>
      <p:bldP spid="3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正方形/長方形 53"/>
          <p:cNvSpPr/>
          <p:nvPr/>
        </p:nvSpPr>
        <p:spPr>
          <a:xfrm>
            <a:off x="0" y="6021288"/>
            <a:ext cx="9144000" cy="836710"/>
          </a:xfrm>
          <a:prstGeom prst="rect">
            <a:avLst/>
          </a:prstGeom>
          <a:solidFill>
            <a:srgbClr val="FFE1E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3200" dirty="0" smtClean="0">
                <a:solidFill>
                  <a:schemeClr val="tx1"/>
                </a:solidFill>
              </a:rPr>
              <a:t>市民は土浦市に対して愛着が少ない</a:t>
            </a:r>
            <a:endParaRPr lang="en-US" altLang="ja-JP" sz="3200" dirty="0" smtClean="0">
              <a:solidFill>
                <a:schemeClr val="tx1"/>
              </a:solidFill>
            </a:endParaRPr>
          </a:p>
        </p:txBody>
      </p:sp>
      <p:pic>
        <p:nvPicPr>
          <p:cNvPr id="39" name="図 38"/>
          <p:cNvPicPr>
            <a:picLocks noChangeAspect="1"/>
          </p:cNvPicPr>
          <p:nvPr/>
        </p:nvPicPr>
        <p:blipFill>
          <a:blip r:embed="rId2"/>
          <a:stretch>
            <a:fillRect/>
          </a:stretch>
        </p:blipFill>
        <p:spPr>
          <a:xfrm rot="1745555">
            <a:off x="163291" y="-1"/>
            <a:ext cx="2007469" cy="2057204"/>
          </a:xfrm>
          <a:prstGeom prst="rect">
            <a:avLst/>
          </a:prstGeom>
          <a:ln>
            <a:noFill/>
          </a:ln>
          <a:effectLst>
            <a:glow rad="101600">
              <a:schemeClr val="accent6">
                <a:satMod val="175000"/>
                <a:alpha val="40000"/>
              </a:schemeClr>
            </a:glow>
          </a:effectLst>
        </p:spPr>
      </p:pic>
      <p:sp>
        <p:nvSpPr>
          <p:cNvPr id="2" name="スライド番号プレースホルダー 1"/>
          <p:cNvSpPr>
            <a:spLocks noGrp="1"/>
          </p:cNvSpPr>
          <p:nvPr>
            <p:ph type="sldNum" sz="quarter" idx="12"/>
          </p:nvPr>
        </p:nvSpPr>
        <p:spPr/>
        <p:txBody>
          <a:bodyPr/>
          <a:lstStyle/>
          <a:p>
            <a:fld id="{920AA0AD-6AFE-3346-954A-B1A9EE2084ED}" type="slidenum">
              <a:rPr kumimoji="1" lang="ja-JP" altLang="en-US" smtClean="0"/>
              <a:t>4</a:t>
            </a:fld>
            <a:endParaRPr kumimoji="1" lang="ja-JP" altLang="en-US" dirty="0"/>
          </a:p>
        </p:txBody>
      </p:sp>
      <p:sp>
        <p:nvSpPr>
          <p:cNvPr id="29" name="テキスト ボックス 28"/>
          <p:cNvSpPr txBox="1"/>
          <p:nvPr/>
        </p:nvSpPr>
        <p:spPr>
          <a:xfrm>
            <a:off x="1664235" y="5437198"/>
            <a:ext cx="2293018" cy="461665"/>
          </a:xfrm>
          <a:prstGeom prst="rect">
            <a:avLst/>
          </a:prstGeom>
          <a:noFill/>
        </p:spPr>
        <p:txBody>
          <a:bodyPr wrap="square" rtlCol="0">
            <a:spAutoFit/>
          </a:bodyPr>
          <a:lstStyle/>
          <a:p>
            <a:pPr algn="ctr"/>
            <a:r>
              <a:rPr lang="ja-JP" altLang="en-US" sz="2400" dirty="0" smtClean="0"/>
              <a:t>愛が少ない</a:t>
            </a:r>
            <a:endParaRPr kumimoji="1" lang="ja-JP" altLang="en-US" sz="2400" dirty="0"/>
          </a:p>
        </p:txBody>
      </p:sp>
      <p:pic>
        <p:nvPicPr>
          <p:cNvPr id="27" name="図 26" descr="土浦だお"/>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504096" y="3155490"/>
            <a:ext cx="1399006" cy="2318640"/>
          </a:xfrm>
          <a:prstGeom prst="rect">
            <a:avLst/>
          </a:prstGeom>
          <a:effectLst>
            <a:glow rad="825500">
              <a:schemeClr val="accent2">
                <a:satMod val="175000"/>
                <a:alpha val="19000"/>
              </a:schemeClr>
            </a:glow>
            <a:outerShdw blurRad="76200" dir="18900000" sy="23000" kx="-1200000" algn="bl" rotWithShape="0">
              <a:prstClr val="black">
                <a:alpha val="20000"/>
              </a:prstClr>
            </a:outerShdw>
          </a:effectLst>
        </p:spPr>
      </p:pic>
      <p:pic>
        <p:nvPicPr>
          <p:cNvPr id="32" name="図 31"/>
          <p:cNvPicPr>
            <a:picLocks noChangeAspect="1"/>
          </p:cNvPicPr>
          <p:nvPr/>
        </p:nvPicPr>
        <p:blipFill>
          <a:blip r:embed="rId4"/>
          <a:stretch>
            <a:fillRect/>
          </a:stretch>
        </p:blipFill>
        <p:spPr>
          <a:xfrm>
            <a:off x="3420093" y="3504538"/>
            <a:ext cx="1828474" cy="1761610"/>
          </a:xfrm>
          <a:prstGeom prst="rect">
            <a:avLst/>
          </a:prstGeom>
        </p:spPr>
      </p:pic>
      <p:pic>
        <p:nvPicPr>
          <p:cNvPr id="33" name="図 32"/>
          <p:cNvPicPr>
            <a:picLocks noChangeAspect="1"/>
          </p:cNvPicPr>
          <p:nvPr/>
        </p:nvPicPr>
        <p:blipFill>
          <a:blip r:embed="rId5">
            <a:duotone>
              <a:schemeClr val="accent1">
                <a:shade val="45000"/>
                <a:satMod val="135000"/>
              </a:schemeClr>
              <a:prstClr val="white"/>
            </a:duotone>
            <a:extLst>
              <a:ext uri="{BEBA8EAE-BF5A-486C-A8C5-ECC9F3942E4B}">
                <a14:imgProps xmlns:a14="http://schemas.microsoft.com/office/drawing/2010/main">
                  <a14:imgLayer r:embed="rId6">
                    <a14:imgEffect>
                      <a14:backgroundRemoval t="1881" b="98433" l="10000" r="90000"/>
                    </a14:imgEffect>
                  </a14:imgLayer>
                </a14:imgProps>
              </a:ext>
            </a:extLst>
          </a:blip>
          <a:stretch>
            <a:fillRect/>
          </a:stretch>
        </p:blipFill>
        <p:spPr>
          <a:xfrm>
            <a:off x="666846" y="3293898"/>
            <a:ext cx="957132" cy="2035502"/>
          </a:xfrm>
          <a:prstGeom prst="rect">
            <a:avLst/>
          </a:prstGeom>
        </p:spPr>
      </p:pic>
      <p:pic>
        <p:nvPicPr>
          <p:cNvPr id="34" name="図 33"/>
          <p:cNvPicPr>
            <a:picLocks noChangeAspect="1"/>
          </p:cNvPicPr>
          <p:nvPr/>
        </p:nvPicPr>
        <p:blipFill>
          <a:blip r:embed="rId7">
            <a:duotone>
              <a:schemeClr val="accent2">
                <a:shade val="45000"/>
                <a:satMod val="135000"/>
              </a:schemeClr>
              <a:prstClr val="white"/>
            </a:duotone>
            <a:extLst>
              <a:ext uri="{BEBA8EAE-BF5A-486C-A8C5-ECC9F3942E4B}">
                <a14:imgProps xmlns:a14="http://schemas.microsoft.com/office/drawing/2010/main">
                  <a14:imgLayer r:embed="rId8">
                    <a14:imgEffect>
                      <a14:backgroundRemoval t="0" b="100000" l="0" r="100000"/>
                    </a14:imgEffect>
                  </a14:imgLayer>
                </a14:imgProps>
              </a:ext>
            </a:extLst>
          </a:blip>
          <a:stretch>
            <a:fillRect/>
          </a:stretch>
        </p:blipFill>
        <p:spPr>
          <a:xfrm>
            <a:off x="4001721" y="3331793"/>
            <a:ext cx="665218" cy="1997607"/>
          </a:xfrm>
          <a:prstGeom prst="rect">
            <a:avLst/>
          </a:prstGeom>
        </p:spPr>
      </p:pic>
      <p:sp>
        <p:nvSpPr>
          <p:cNvPr id="36" name="正方形/長方形 35"/>
          <p:cNvSpPr/>
          <p:nvPr/>
        </p:nvSpPr>
        <p:spPr>
          <a:xfrm>
            <a:off x="87495" y="2607542"/>
            <a:ext cx="1717193" cy="461665"/>
          </a:xfrm>
          <a:prstGeom prst="rect">
            <a:avLst/>
          </a:prstGeom>
        </p:spPr>
        <p:txBody>
          <a:bodyPr wrap="square">
            <a:spAutoFit/>
          </a:bodyPr>
          <a:lstStyle/>
          <a:p>
            <a:pPr algn="ctr"/>
            <a:r>
              <a:rPr lang="ja-JP" altLang="en-US" sz="2400" dirty="0" smtClean="0"/>
              <a:t>土浦市太郎</a:t>
            </a:r>
            <a:endParaRPr lang="ja-JP" altLang="en-US" sz="2400" dirty="0"/>
          </a:p>
        </p:txBody>
      </p:sp>
      <p:sp>
        <p:nvSpPr>
          <p:cNvPr id="38" name="正方形/長方形 37"/>
          <p:cNvSpPr/>
          <p:nvPr/>
        </p:nvSpPr>
        <p:spPr>
          <a:xfrm>
            <a:off x="3667799" y="2607542"/>
            <a:ext cx="1548610" cy="461665"/>
          </a:xfrm>
          <a:prstGeom prst="rect">
            <a:avLst/>
          </a:prstGeom>
        </p:spPr>
        <p:txBody>
          <a:bodyPr wrap="square">
            <a:spAutoFit/>
          </a:bodyPr>
          <a:lstStyle/>
          <a:p>
            <a:pPr algn="ctr"/>
            <a:r>
              <a:rPr lang="ja-JP" altLang="en-US" sz="2400" dirty="0" smtClean="0"/>
              <a:t>土浦民子</a:t>
            </a:r>
            <a:endParaRPr lang="ja-JP" altLang="en-US" sz="2400" dirty="0"/>
          </a:p>
        </p:txBody>
      </p:sp>
      <p:sp>
        <p:nvSpPr>
          <p:cNvPr id="55" name="左矢印 54"/>
          <p:cNvSpPr/>
          <p:nvPr/>
        </p:nvSpPr>
        <p:spPr>
          <a:xfrm>
            <a:off x="2325768" y="4385343"/>
            <a:ext cx="906373" cy="572285"/>
          </a:xfrm>
          <a:prstGeom prst="leftArrow">
            <a:avLst/>
          </a:prstGeom>
          <a:solidFill>
            <a:schemeClr val="accent1">
              <a:lumMod val="20000"/>
              <a:lumOff val="8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graphicFrame>
        <p:nvGraphicFramePr>
          <p:cNvPr id="57" name="グラフ 56"/>
          <p:cNvGraphicFramePr/>
          <p:nvPr>
            <p:extLst>
              <p:ext uri="{D42A27DB-BD31-4B8C-83A1-F6EECF244321}">
                <p14:modId xmlns:p14="http://schemas.microsoft.com/office/powerpoint/2010/main" val="2822085523"/>
              </p:ext>
            </p:extLst>
          </p:nvPr>
        </p:nvGraphicFramePr>
        <p:xfrm>
          <a:off x="5421611" y="3550115"/>
          <a:ext cx="3702598" cy="2353361"/>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58" name="グラフ 57"/>
          <p:cNvGraphicFramePr/>
          <p:nvPr>
            <p:extLst>
              <p:ext uri="{D42A27DB-BD31-4B8C-83A1-F6EECF244321}">
                <p14:modId xmlns:p14="http://schemas.microsoft.com/office/powerpoint/2010/main" val="1989757049"/>
              </p:ext>
            </p:extLst>
          </p:nvPr>
        </p:nvGraphicFramePr>
        <p:xfrm>
          <a:off x="5023811" y="1572993"/>
          <a:ext cx="3006077" cy="2353361"/>
        </p:xfrm>
        <a:graphic>
          <a:graphicData uri="http://schemas.openxmlformats.org/drawingml/2006/chart">
            <c:chart xmlns:c="http://schemas.openxmlformats.org/drawingml/2006/chart" xmlns:r="http://schemas.openxmlformats.org/officeDocument/2006/relationships" r:id="rId10"/>
          </a:graphicData>
        </a:graphic>
      </p:graphicFrame>
      <p:grpSp>
        <p:nvGrpSpPr>
          <p:cNvPr id="11" name="図形グループ 10"/>
          <p:cNvGrpSpPr/>
          <p:nvPr/>
        </p:nvGrpSpPr>
        <p:grpSpPr>
          <a:xfrm>
            <a:off x="2116001" y="3293898"/>
            <a:ext cx="1215750" cy="1245870"/>
            <a:chOff x="2142351" y="2686827"/>
            <a:chExt cx="1215750" cy="1245870"/>
          </a:xfrm>
        </p:grpSpPr>
        <p:pic>
          <p:nvPicPr>
            <p:cNvPr id="35" name="図 34"/>
            <p:cNvPicPr>
              <a:picLocks noChangeAspect="1"/>
            </p:cNvPicPr>
            <p:nvPr/>
          </p:nvPicPr>
          <p:blipFill>
            <a:blip r:embed="rId2"/>
            <a:stretch>
              <a:fillRect/>
            </a:stretch>
          </p:blipFill>
          <p:spPr>
            <a:xfrm>
              <a:off x="2142351" y="2686827"/>
              <a:ext cx="1215750" cy="1245870"/>
            </a:xfrm>
            <a:prstGeom prst="rect">
              <a:avLst/>
            </a:prstGeom>
            <a:effectLst/>
          </p:spPr>
        </p:pic>
        <p:sp>
          <p:nvSpPr>
            <p:cNvPr id="10" name="フリーフォーム 9"/>
            <p:cNvSpPr/>
            <p:nvPr/>
          </p:nvSpPr>
          <p:spPr>
            <a:xfrm>
              <a:off x="2701995" y="3098541"/>
              <a:ext cx="135099" cy="675555"/>
            </a:xfrm>
            <a:custGeom>
              <a:avLst/>
              <a:gdLst>
                <a:gd name="connsiteX0" fmla="*/ 36026 w 135099"/>
                <a:gd name="connsiteY0" fmla="*/ 0 h 675555"/>
                <a:gd name="connsiteX1" fmla="*/ 81059 w 135099"/>
                <a:gd name="connsiteY1" fmla="*/ 54045 h 675555"/>
                <a:gd name="connsiteX2" fmla="*/ 90066 w 135099"/>
                <a:gd name="connsiteY2" fmla="*/ 81067 h 675555"/>
                <a:gd name="connsiteX3" fmla="*/ 108079 w 135099"/>
                <a:gd name="connsiteY3" fmla="*/ 108089 h 675555"/>
                <a:gd name="connsiteX4" fmla="*/ 135099 w 135099"/>
                <a:gd name="connsiteY4" fmla="*/ 171141 h 675555"/>
                <a:gd name="connsiteX5" fmla="*/ 126093 w 135099"/>
                <a:gd name="connsiteY5" fmla="*/ 207170 h 675555"/>
                <a:gd name="connsiteX6" fmla="*/ 81059 w 135099"/>
                <a:gd name="connsiteY6" fmla="*/ 243200 h 675555"/>
                <a:gd name="connsiteX7" fmla="*/ 27020 w 135099"/>
                <a:gd name="connsiteY7" fmla="*/ 288237 h 675555"/>
                <a:gd name="connsiteX8" fmla="*/ 45033 w 135099"/>
                <a:gd name="connsiteY8" fmla="*/ 333274 h 675555"/>
                <a:gd name="connsiteX9" fmla="*/ 54039 w 135099"/>
                <a:gd name="connsiteY9" fmla="*/ 360296 h 675555"/>
                <a:gd name="connsiteX10" fmla="*/ 81059 w 135099"/>
                <a:gd name="connsiteY10" fmla="*/ 378311 h 675555"/>
                <a:gd name="connsiteX11" fmla="*/ 99073 w 135099"/>
                <a:gd name="connsiteY11" fmla="*/ 396326 h 675555"/>
                <a:gd name="connsiteX12" fmla="*/ 72053 w 135099"/>
                <a:gd name="connsiteY12" fmla="*/ 450370 h 675555"/>
                <a:gd name="connsiteX13" fmla="*/ 0 w 135099"/>
                <a:gd name="connsiteY13" fmla="*/ 468385 h 675555"/>
                <a:gd name="connsiteX14" fmla="*/ 9006 w 135099"/>
                <a:gd name="connsiteY14" fmla="*/ 531436 h 675555"/>
                <a:gd name="connsiteX15" fmla="*/ 27020 w 135099"/>
                <a:gd name="connsiteY15" fmla="*/ 549451 h 675555"/>
                <a:gd name="connsiteX16" fmla="*/ 45033 w 135099"/>
                <a:gd name="connsiteY16" fmla="*/ 576473 h 675555"/>
                <a:gd name="connsiteX17" fmla="*/ 72053 w 135099"/>
                <a:gd name="connsiteY17" fmla="*/ 612503 h 675555"/>
                <a:gd name="connsiteX18" fmla="*/ 81059 w 135099"/>
                <a:gd name="connsiteY18" fmla="*/ 639525 h 675555"/>
                <a:gd name="connsiteX19" fmla="*/ 63046 w 135099"/>
                <a:gd name="connsiteY19" fmla="*/ 675555 h 675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5099" h="675555">
                  <a:moveTo>
                    <a:pt x="36026" y="0"/>
                  </a:moveTo>
                  <a:cubicBezTo>
                    <a:pt x="51037" y="18015"/>
                    <a:pt x="68052" y="34533"/>
                    <a:pt x="81059" y="54045"/>
                  </a:cubicBezTo>
                  <a:cubicBezTo>
                    <a:pt x="86325" y="61945"/>
                    <a:pt x="85820" y="72575"/>
                    <a:pt x="90066" y="81067"/>
                  </a:cubicBezTo>
                  <a:cubicBezTo>
                    <a:pt x="94907" y="90749"/>
                    <a:pt x="102709" y="98690"/>
                    <a:pt x="108079" y="108089"/>
                  </a:cubicBezTo>
                  <a:cubicBezTo>
                    <a:pt x="125888" y="139258"/>
                    <a:pt x="124994" y="140823"/>
                    <a:pt x="135099" y="171141"/>
                  </a:cubicBezTo>
                  <a:cubicBezTo>
                    <a:pt x="132097" y="183151"/>
                    <a:pt x="131629" y="196098"/>
                    <a:pt x="126093" y="207170"/>
                  </a:cubicBezTo>
                  <a:cubicBezTo>
                    <a:pt x="118607" y="222144"/>
                    <a:pt x="91968" y="234108"/>
                    <a:pt x="81059" y="243200"/>
                  </a:cubicBezTo>
                  <a:cubicBezTo>
                    <a:pt x="11706" y="300999"/>
                    <a:pt x="94108" y="243506"/>
                    <a:pt x="27020" y="288237"/>
                  </a:cubicBezTo>
                  <a:cubicBezTo>
                    <a:pt x="10386" y="338141"/>
                    <a:pt x="14906" y="295612"/>
                    <a:pt x="45033" y="333274"/>
                  </a:cubicBezTo>
                  <a:cubicBezTo>
                    <a:pt x="50964" y="340688"/>
                    <a:pt x="48108" y="352882"/>
                    <a:pt x="54039" y="360296"/>
                  </a:cubicBezTo>
                  <a:cubicBezTo>
                    <a:pt x="60801" y="368749"/>
                    <a:pt x="72606" y="371548"/>
                    <a:pt x="81059" y="378311"/>
                  </a:cubicBezTo>
                  <a:cubicBezTo>
                    <a:pt x="87690" y="383616"/>
                    <a:pt x="93068" y="390321"/>
                    <a:pt x="99073" y="396326"/>
                  </a:cubicBezTo>
                  <a:cubicBezTo>
                    <a:pt x="94811" y="409114"/>
                    <a:pt x="86020" y="443386"/>
                    <a:pt x="72053" y="450370"/>
                  </a:cubicBezTo>
                  <a:cubicBezTo>
                    <a:pt x="49910" y="461442"/>
                    <a:pt x="0" y="468385"/>
                    <a:pt x="0" y="468385"/>
                  </a:cubicBezTo>
                  <a:cubicBezTo>
                    <a:pt x="3002" y="489402"/>
                    <a:pt x="2293" y="511295"/>
                    <a:pt x="9006" y="531436"/>
                  </a:cubicBezTo>
                  <a:cubicBezTo>
                    <a:pt x="11691" y="539492"/>
                    <a:pt x="21715" y="542820"/>
                    <a:pt x="27020" y="549451"/>
                  </a:cubicBezTo>
                  <a:cubicBezTo>
                    <a:pt x="33782" y="557904"/>
                    <a:pt x="38741" y="567664"/>
                    <a:pt x="45033" y="576473"/>
                  </a:cubicBezTo>
                  <a:cubicBezTo>
                    <a:pt x="53758" y="588689"/>
                    <a:pt x="63046" y="600493"/>
                    <a:pt x="72053" y="612503"/>
                  </a:cubicBezTo>
                  <a:cubicBezTo>
                    <a:pt x="75055" y="621510"/>
                    <a:pt x="81059" y="630031"/>
                    <a:pt x="81059" y="639525"/>
                  </a:cubicBezTo>
                  <a:cubicBezTo>
                    <a:pt x="81059" y="660226"/>
                    <a:pt x="74138" y="664462"/>
                    <a:pt x="63046" y="675555"/>
                  </a:cubicBezTo>
                </a:path>
              </a:pathLst>
            </a:custGeom>
            <a:noFill/>
            <a:ln>
              <a:solidFill>
                <a:schemeClr val="bg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grpSp>
      <p:sp>
        <p:nvSpPr>
          <p:cNvPr id="12" name="テキスト ボックス 11"/>
          <p:cNvSpPr txBox="1"/>
          <p:nvPr/>
        </p:nvSpPr>
        <p:spPr>
          <a:xfrm>
            <a:off x="1756162" y="1839211"/>
            <a:ext cx="1838965" cy="584776"/>
          </a:xfrm>
          <a:prstGeom prst="rect">
            <a:avLst/>
          </a:prstGeom>
          <a:noFill/>
        </p:spPr>
        <p:txBody>
          <a:bodyPr wrap="none" rtlCol="0">
            <a:spAutoFit/>
          </a:bodyPr>
          <a:lstStyle/>
          <a:p>
            <a:r>
              <a:rPr kumimoji="1" lang="ja-JP" altLang="en-US" sz="3200" dirty="0" smtClean="0"/>
              <a:t>しかし・・・</a:t>
            </a:r>
            <a:endParaRPr kumimoji="1" lang="ja-JP" altLang="en-US" sz="3200" dirty="0"/>
          </a:p>
        </p:txBody>
      </p:sp>
      <p:sp>
        <p:nvSpPr>
          <p:cNvPr id="3" name="テキスト ボックス 2"/>
          <p:cNvSpPr txBox="1"/>
          <p:nvPr/>
        </p:nvSpPr>
        <p:spPr>
          <a:xfrm>
            <a:off x="6107759" y="1401083"/>
            <a:ext cx="184666" cy="369332"/>
          </a:xfrm>
          <a:prstGeom prst="rect">
            <a:avLst/>
          </a:prstGeom>
          <a:noFill/>
        </p:spPr>
        <p:txBody>
          <a:bodyPr wrap="none" rtlCol="0">
            <a:spAutoFit/>
          </a:bodyPr>
          <a:lstStyle/>
          <a:p>
            <a:endParaRPr kumimoji="1" lang="ja-JP" altLang="en-US" dirty="0"/>
          </a:p>
        </p:txBody>
      </p:sp>
      <p:sp>
        <p:nvSpPr>
          <p:cNvPr id="4" name="正方形/長方形 3"/>
          <p:cNvSpPr/>
          <p:nvPr/>
        </p:nvSpPr>
        <p:spPr>
          <a:xfrm>
            <a:off x="4001720" y="1052736"/>
            <a:ext cx="5034775" cy="520257"/>
          </a:xfrm>
          <a:prstGeom prst="rect">
            <a:avLst/>
          </a:prstGeom>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sp>
        <p:nvSpPr>
          <p:cNvPr id="37" name="テキスト ボックス 36"/>
          <p:cNvSpPr txBox="1"/>
          <p:nvPr/>
        </p:nvSpPr>
        <p:spPr>
          <a:xfrm>
            <a:off x="4001721" y="1123965"/>
            <a:ext cx="5122487" cy="369332"/>
          </a:xfrm>
          <a:prstGeom prst="rect">
            <a:avLst/>
          </a:prstGeom>
          <a:noFill/>
        </p:spPr>
        <p:txBody>
          <a:bodyPr wrap="square" rtlCol="0">
            <a:spAutoFit/>
          </a:bodyPr>
          <a:lstStyle/>
          <a:p>
            <a:r>
              <a:rPr lang="ja-JP" altLang="en-US" dirty="0"/>
              <a:t>土浦市に“わがまち“といった愛着をもっている</a:t>
            </a:r>
            <a:r>
              <a:rPr lang="ja-JP" altLang="en-US" dirty="0" smtClean="0"/>
              <a:t>か？</a:t>
            </a:r>
            <a:endParaRPr kumimoji="1" lang="ja-JP" altLang="en-US" dirty="0"/>
          </a:p>
        </p:txBody>
      </p:sp>
      <p:sp>
        <p:nvSpPr>
          <p:cNvPr id="40" name="テキスト ボックス 39"/>
          <p:cNvSpPr txBox="1"/>
          <p:nvPr/>
        </p:nvSpPr>
        <p:spPr>
          <a:xfrm>
            <a:off x="6126484" y="5767372"/>
            <a:ext cx="2560316" cy="253916"/>
          </a:xfrm>
          <a:prstGeom prst="rect">
            <a:avLst/>
          </a:prstGeom>
          <a:noFill/>
        </p:spPr>
        <p:txBody>
          <a:bodyPr wrap="none" rtlCol="0">
            <a:spAutoFit/>
          </a:bodyPr>
          <a:lstStyle/>
          <a:p>
            <a:r>
              <a:rPr kumimoji="1" lang="ja-JP" altLang="en-US" sz="1050" dirty="0" smtClean="0"/>
              <a:t>市民平成</a:t>
            </a:r>
            <a:r>
              <a:rPr kumimoji="1" lang="en-US" altLang="ja-JP" sz="1050" dirty="0" smtClean="0"/>
              <a:t>27</a:t>
            </a:r>
            <a:r>
              <a:rPr lang="ja-JP" altLang="en-US" sz="1050" dirty="0" smtClean="0"/>
              <a:t>年度両市</a:t>
            </a:r>
            <a:r>
              <a:rPr kumimoji="1" lang="ja-JP" altLang="en-US" sz="1050" dirty="0" smtClean="0"/>
              <a:t>満足度調査より作成</a:t>
            </a:r>
            <a:endParaRPr kumimoji="1" lang="ja-JP" altLang="en-US" sz="1050" dirty="0"/>
          </a:p>
        </p:txBody>
      </p:sp>
      <p:sp>
        <p:nvSpPr>
          <p:cNvPr id="61" name="テキスト ボックス 60"/>
          <p:cNvSpPr txBox="1"/>
          <p:nvPr/>
        </p:nvSpPr>
        <p:spPr>
          <a:xfrm>
            <a:off x="395536" y="575682"/>
            <a:ext cx="1945300" cy="954107"/>
          </a:xfrm>
          <a:prstGeom prst="rect">
            <a:avLst/>
          </a:prstGeom>
          <a:noFill/>
        </p:spPr>
        <p:txBody>
          <a:bodyPr wrap="square" rtlCol="0">
            <a:spAutoFit/>
          </a:bodyPr>
          <a:lstStyle/>
          <a:p>
            <a:pPr algn="ctr"/>
            <a:r>
              <a:rPr kumimoji="1" lang="ja-JP" altLang="en-US" sz="2800" b="1" dirty="0" smtClean="0"/>
              <a:t>前回までのあらすじ</a:t>
            </a:r>
            <a:endParaRPr kumimoji="1" lang="en-US" altLang="ja-JP" sz="2800" b="1" dirty="0" smtClean="0"/>
          </a:p>
        </p:txBody>
      </p:sp>
      <p:grpSp>
        <p:nvGrpSpPr>
          <p:cNvPr id="62" name="図形グループ 61"/>
          <p:cNvGrpSpPr/>
          <p:nvPr/>
        </p:nvGrpSpPr>
        <p:grpSpPr>
          <a:xfrm>
            <a:off x="3135619" y="97531"/>
            <a:ext cx="6008381" cy="955205"/>
            <a:chOff x="671896" y="1988840"/>
            <a:chExt cx="6333378" cy="1074940"/>
          </a:xfrm>
        </p:grpSpPr>
        <p:pic>
          <p:nvPicPr>
            <p:cNvPr id="63" name="図 62"/>
            <p:cNvPicPr>
              <a:picLocks noChangeAspect="1"/>
            </p:cNvPicPr>
            <p:nvPr/>
          </p:nvPicPr>
          <p:blipFill>
            <a:blip r:embed="rId2">
              <a:lum bright="70000" contrast="-70000"/>
            </a:blip>
            <a:stretch>
              <a:fillRect/>
            </a:stretch>
          </p:blipFill>
          <p:spPr>
            <a:xfrm>
              <a:off x="2809466" y="1988840"/>
              <a:ext cx="1048952" cy="1074940"/>
            </a:xfrm>
            <a:prstGeom prst="rect">
              <a:avLst/>
            </a:prstGeom>
            <a:effectLst/>
          </p:spPr>
        </p:pic>
        <p:pic>
          <p:nvPicPr>
            <p:cNvPr id="64" name="図 63"/>
            <p:cNvPicPr>
              <a:picLocks noChangeAspect="1"/>
            </p:cNvPicPr>
            <p:nvPr/>
          </p:nvPicPr>
          <p:blipFill>
            <a:blip r:embed="rId2">
              <a:lum bright="70000" contrast="-70000"/>
            </a:blip>
            <a:stretch>
              <a:fillRect/>
            </a:stretch>
          </p:blipFill>
          <p:spPr>
            <a:xfrm>
              <a:off x="3858418" y="1988840"/>
              <a:ext cx="1048952" cy="1074940"/>
            </a:xfrm>
            <a:prstGeom prst="rect">
              <a:avLst/>
            </a:prstGeom>
            <a:effectLst/>
          </p:spPr>
        </p:pic>
        <p:pic>
          <p:nvPicPr>
            <p:cNvPr id="65" name="図 64"/>
            <p:cNvPicPr>
              <a:picLocks noChangeAspect="1"/>
            </p:cNvPicPr>
            <p:nvPr/>
          </p:nvPicPr>
          <p:blipFill>
            <a:blip r:embed="rId2">
              <a:lum bright="70000" contrast="-70000"/>
            </a:blip>
            <a:stretch>
              <a:fillRect/>
            </a:stretch>
          </p:blipFill>
          <p:spPr>
            <a:xfrm>
              <a:off x="4907370" y="1988840"/>
              <a:ext cx="1048952" cy="1074940"/>
            </a:xfrm>
            <a:prstGeom prst="rect">
              <a:avLst/>
            </a:prstGeom>
            <a:effectLst/>
          </p:spPr>
        </p:pic>
        <p:pic>
          <p:nvPicPr>
            <p:cNvPr id="66" name="図 65"/>
            <p:cNvPicPr>
              <a:picLocks noChangeAspect="1"/>
            </p:cNvPicPr>
            <p:nvPr/>
          </p:nvPicPr>
          <p:blipFill>
            <a:blip r:embed="rId2"/>
            <a:stretch>
              <a:fillRect/>
            </a:stretch>
          </p:blipFill>
          <p:spPr>
            <a:xfrm>
              <a:off x="711562" y="1988840"/>
              <a:ext cx="1048952" cy="1074940"/>
            </a:xfrm>
            <a:prstGeom prst="rect">
              <a:avLst/>
            </a:prstGeom>
            <a:effectLst/>
          </p:spPr>
        </p:pic>
        <p:sp>
          <p:nvSpPr>
            <p:cNvPr id="67" name="テキスト ボックス 66"/>
            <p:cNvSpPr txBox="1"/>
            <p:nvPr/>
          </p:nvSpPr>
          <p:spPr>
            <a:xfrm>
              <a:off x="671896" y="2315961"/>
              <a:ext cx="1132147" cy="588806"/>
            </a:xfrm>
            <a:prstGeom prst="rect">
              <a:avLst/>
            </a:prstGeom>
            <a:noFill/>
          </p:spPr>
          <p:txBody>
            <a:bodyPr wrap="square" rtlCol="0">
              <a:spAutoFit/>
            </a:bodyPr>
            <a:lstStyle/>
            <a:p>
              <a:pPr algn="ctr"/>
              <a:r>
                <a:rPr kumimoji="1" lang="ja-JP" altLang="en-US" sz="1400" b="1" kern="1200" dirty="0" smtClean="0"/>
                <a:t>前回までのあらすじ</a:t>
              </a:r>
              <a:endParaRPr kumimoji="1" lang="en-US" altLang="ja-JP" sz="1400" b="1" kern="1200" dirty="0" smtClean="0"/>
            </a:p>
          </p:txBody>
        </p:sp>
        <p:sp>
          <p:nvSpPr>
            <p:cNvPr id="68" name="テキスト ボックス 67"/>
            <p:cNvSpPr txBox="1"/>
            <p:nvPr/>
          </p:nvSpPr>
          <p:spPr>
            <a:xfrm>
              <a:off x="2705612" y="2315961"/>
              <a:ext cx="1204689" cy="307777"/>
            </a:xfrm>
            <a:prstGeom prst="rect">
              <a:avLst/>
            </a:prstGeom>
            <a:noFill/>
          </p:spPr>
          <p:txBody>
            <a:bodyPr wrap="square" rtlCol="0">
              <a:spAutoFit/>
            </a:bodyPr>
            <a:lstStyle/>
            <a:p>
              <a:pPr algn="ctr"/>
              <a:endParaRPr kumimoji="1" lang="en-US" altLang="ja-JP" sz="1400" b="1" kern="1200" dirty="0" smtClean="0"/>
            </a:p>
          </p:txBody>
        </p:sp>
        <p:sp>
          <p:nvSpPr>
            <p:cNvPr id="69" name="テキスト ボックス 68"/>
            <p:cNvSpPr txBox="1"/>
            <p:nvPr/>
          </p:nvSpPr>
          <p:spPr>
            <a:xfrm>
              <a:off x="4907370" y="2324095"/>
              <a:ext cx="1132147" cy="307777"/>
            </a:xfrm>
            <a:prstGeom prst="rect">
              <a:avLst/>
            </a:prstGeom>
            <a:noFill/>
          </p:spPr>
          <p:txBody>
            <a:bodyPr wrap="square" rtlCol="0">
              <a:spAutoFit/>
            </a:bodyPr>
            <a:lstStyle/>
            <a:p>
              <a:r>
                <a:rPr kumimoji="1" lang="ja-JP" altLang="en-US" sz="1400" b="1" kern="1200" dirty="0" smtClean="0"/>
                <a:t>今後の方針</a:t>
              </a:r>
              <a:endParaRPr kumimoji="1" lang="en-US" altLang="ja-JP" sz="1400" b="1" kern="1200" dirty="0" smtClean="0"/>
            </a:p>
          </p:txBody>
        </p:sp>
        <p:sp>
          <p:nvSpPr>
            <p:cNvPr id="70" name="テキスト ボックス 69"/>
            <p:cNvSpPr txBox="1"/>
            <p:nvPr/>
          </p:nvSpPr>
          <p:spPr>
            <a:xfrm>
              <a:off x="3991128" y="2315961"/>
              <a:ext cx="880734" cy="346357"/>
            </a:xfrm>
            <a:prstGeom prst="rect">
              <a:avLst/>
            </a:prstGeom>
            <a:noFill/>
          </p:spPr>
          <p:txBody>
            <a:bodyPr wrap="square" rtlCol="0">
              <a:spAutoFit/>
            </a:bodyPr>
            <a:lstStyle/>
            <a:p>
              <a:r>
                <a:rPr lang="ja-JP" altLang="en-US" sz="1400" b="1" dirty="0" smtClean="0"/>
                <a:t>将来像</a:t>
              </a:r>
              <a:endParaRPr kumimoji="1" lang="en-US" altLang="ja-JP" sz="1400" b="1" kern="1200" dirty="0" smtClean="0"/>
            </a:p>
          </p:txBody>
        </p:sp>
        <p:pic>
          <p:nvPicPr>
            <p:cNvPr id="71" name="図 70"/>
            <p:cNvPicPr>
              <a:picLocks noChangeAspect="1"/>
            </p:cNvPicPr>
            <p:nvPr/>
          </p:nvPicPr>
          <p:blipFill>
            <a:blip r:embed="rId2">
              <a:lum bright="70000" contrast="-70000"/>
            </a:blip>
            <a:stretch>
              <a:fillRect/>
            </a:stretch>
          </p:blipFill>
          <p:spPr>
            <a:xfrm>
              <a:off x="1760514" y="1988840"/>
              <a:ext cx="1048952" cy="1074940"/>
            </a:xfrm>
            <a:prstGeom prst="rect">
              <a:avLst/>
            </a:prstGeom>
            <a:effectLst/>
          </p:spPr>
        </p:pic>
        <p:sp>
          <p:nvSpPr>
            <p:cNvPr id="72" name="テキスト ボックス 71"/>
            <p:cNvSpPr txBox="1"/>
            <p:nvPr/>
          </p:nvSpPr>
          <p:spPr>
            <a:xfrm>
              <a:off x="1738717" y="2324095"/>
              <a:ext cx="1132147" cy="307777"/>
            </a:xfrm>
            <a:prstGeom prst="rect">
              <a:avLst/>
            </a:prstGeom>
            <a:noFill/>
          </p:spPr>
          <p:txBody>
            <a:bodyPr wrap="square" rtlCol="0">
              <a:spAutoFit/>
            </a:bodyPr>
            <a:lstStyle/>
            <a:p>
              <a:pPr algn="ctr"/>
              <a:r>
                <a:rPr lang="ja-JP" altLang="en-US" sz="1400" b="1" dirty="0" smtClean="0"/>
                <a:t>目標都市像</a:t>
              </a:r>
              <a:endParaRPr kumimoji="1" lang="en-US" altLang="ja-JP" sz="1400" b="1" kern="1200" dirty="0" smtClean="0"/>
            </a:p>
          </p:txBody>
        </p:sp>
        <p:sp>
          <p:nvSpPr>
            <p:cNvPr id="73" name="正方形/長方形 72"/>
            <p:cNvSpPr/>
            <p:nvPr/>
          </p:nvSpPr>
          <p:spPr>
            <a:xfrm>
              <a:off x="2731418" y="2315961"/>
              <a:ext cx="1181446" cy="346357"/>
            </a:xfrm>
            <a:prstGeom prst="rect">
              <a:avLst/>
            </a:prstGeom>
          </p:spPr>
          <p:txBody>
            <a:bodyPr wrap="none">
              <a:spAutoFit/>
            </a:bodyPr>
            <a:lstStyle/>
            <a:p>
              <a:pPr algn="ctr"/>
              <a:r>
                <a:rPr lang="ja-JP" altLang="en-US" sz="1400" b="1" dirty="0" smtClean="0"/>
                <a:t>デートプラン</a:t>
              </a:r>
              <a:endParaRPr lang="ja-JP" altLang="en-US" sz="1400" b="1" dirty="0"/>
            </a:p>
          </p:txBody>
        </p:sp>
        <p:pic>
          <p:nvPicPr>
            <p:cNvPr id="74" name="図 73"/>
            <p:cNvPicPr>
              <a:picLocks noChangeAspect="1"/>
            </p:cNvPicPr>
            <p:nvPr/>
          </p:nvPicPr>
          <p:blipFill>
            <a:blip r:embed="rId2">
              <a:lum bright="70000" contrast="-70000"/>
            </a:blip>
            <a:stretch>
              <a:fillRect/>
            </a:stretch>
          </p:blipFill>
          <p:spPr>
            <a:xfrm>
              <a:off x="5956322" y="1988840"/>
              <a:ext cx="1048952" cy="1074940"/>
            </a:xfrm>
            <a:prstGeom prst="rect">
              <a:avLst/>
            </a:prstGeom>
            <a:effectLst/>
          </p:spPr>
        </p:pic>
        <p:sp>
          <p:nvSpPr>
            <p:cNvPr id="75" name="テキスト ボックス 74"/>
            <p:cNvSpPr txBox="1"/>
            <p:nvPr/>
          </p:nvSpPr>
          <p:spPr>
            <a:xfrm>
              <a:off x="6034774" y="2315961"/>
              <a:ext cx="970500" cy="346357"/>
            </a:xfrm>
            <a:prstGeom prst="rect">
              <a:avLst/>
            </a:prstGeom>
            <a:noFill/>
          </p:spPr>
          <p:txBody>
            <a:bodyPr wrap="square" rtlCol="0">
              <a:spAutoFit/>
            </a:bodyPr>
            <a:lstStyle/>
            <a:p>
              <a:r>
                <a:rPr kumimoji="1" lang="ja-JP" altLang="en-US" sz="1400" b="1" kern="1200" dirty="0" smtClean="0"/>
                <a:t>参考文献</a:t>
              </a:r>
              <a:endParaRPr kumimoji="1" lang="en-US" altLang="ja-JP" sz="1400" b="1" kern="1200" dirty="0" smtClean="0"/>
            </a:p>
          </p:txBody>
        </p:sp>
      </p:grpSp>
    </p:spTree>
    <p:extLst>
      <p:ext uri="{BB962C8B-B14F-4D97-AF65-F5344CB8AC3E}">
        <p14:creationId xmlns:p14="http://schemas.microsoft.com/office/powerpoint/2010/main" val="7092426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0.70"/>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テキスト ボックス 1"/>
          <p:cNvSpPr txBox="1"/>
          <p:nvPr/>
        </p:nvSpPr>
        <p:spPr>
          <a:xfrm>
            <a:off x="179512" y="188640"/>
            <a:ext cx="7272808" cy="707886"/>
          </a:xfrm>
          <a:prstGeom prst="rect">
            <a:avLst/>
          </a:prstGeom>
          <a:noFill/>
        </p:spPr>
        <p:txBody>
          <a:bodyPr wrap="square" rtlCol="0">
            <a:spAutoFit/>
          </a:bodyPr>
          <a:lstStyle/>
          <a:p>
            <a:r>
              <a:rPr lang="ja-JP" altLang="en-US" sz="4000" dirty="0" smtClean="0"/>
              <a:t>原っぱにすることの利点</a:t>
            </a:r>
            <a:endParaRPr kumimoji="1" lang="ja-JP" altLang="en-US" sz="4000" dirty="0"/>
          </a:p>
        </p:txBody>
      </p:sp>
      <p:pic>
        <p:nvPicPr>
          <p:cNvPr id="3" name="図 2"/>
          <p:cNvPicPr>
            <a:picLocks noChangeAspect="1"/>
          </p:cNvPicPr>
          <p:nvPr/>
        </p:nvPicPr>
        <p:blipFill>
          <a:blip r:embed="rId2">
            <a:extLst>
              <a:ext uri="{BEBA8EAE-BF5A-486C-A8C5-ECC9F3942E4B}">
                <a14:imgProps xmlns:a14="http://schemas.microsoft.com/office/drawing/2010/main">
                  <a14:imgLayer r:embed="rId3">
                    <a14:imgEffect>
                      <a14:backgroundRemoval t="1567" b="94517" l="3474" r="94293">
                        <a14:foregroundMark x1="72333" y1="50131" x2="72333" y2="50131"/>
                        <a14:foregroundMark x1="64888" y1="49347" x2="64888" y2="49347"/>
                        <a14:foregroundMark x1="43300" y1="59791" x2="43300" y2="59791"/>
                      </a14:backgroundRemoval>
                    </a14:imgEffect>
                  </a14:imgLayer>
                </a14:imgProps>
              </a:ext>
            </a:extLst>
          </a:blip>
          <a:stretch>
            <a:fillRect/>
          </a:stretch>
        </p:blipFill>
        <p:spPr>
          <a:xfrm>
            <a:off x="-252536" y="2492896"/>
            <a:ext cx="9849866" cy="4680520"/>
          </a:xfrm>
          <a:prstGeom prst="rect">
            <a:avLst/>
          </a:prstGeom>
        </p:spPr>
      </p:pic>
      <p:sp>
        <p:nvSpPr>
          <p:cNvPr id="4" name="テキスト ボックス 3"/>
          <p:cNvSpPr txBox="1"/>
          <p:nvPr/>
        </p:nvSpPr>
        <p:spPr>
          <a:xfrm>
            <a:off x="179512" y="1050653"/>
            <a:ext cx="8712968" cy="1815882"/>
          </a:xfrm>
          <a:prstGeom prst="rect">
            <a:avLst/>
          </a:prstGeom>
          <a:noFill/>
          <a:ln>
            <a:noFill/>
          </a:ln>
        </p:spPr>
        <p:txBody>
          <a:bodyPr wrap="square" rtlCol="0">
            <a:spAutoFit/>
          </a:bodyPr>
          <a:lstStyle/>
          <a:p>
            <a:r>
              <a:rPr lang="en-US" altLang="ja-JP" sz="2800" dirty="0" smtClean="0"/>
              <a:t>①</a:t>
            </a:r>
            <a:r>
              <a:rPr kumimoji="1" lang="ja-JP" altLang="en-US" sz="2800" dirty="0" smtClean="0">
                <a:solidFill>
                  <a:srgbClr val="FF0000"/>
                </a:solidFill>
              </a:rPr>
              <a:t>野外</a:t>
            </a:r>
            <a:r>
              <a:rPr kumimoji="1" lang="ja-JP" altLang="en-US" sz="2800" dirty="0" smtClean="0"/>
              <a:t>で子供達も遊べることによって</a:t>
            </a:r>
            <a:r>
              <a:rPr lang="ja-JP" altLang="en-US" sz="2800" dirty="0" smtClean="0"/>
              <a:t>、その声や様子が周囲にも伝わり、</a:t>
            </a:r>
            <a:r>
              <a:rPr lang="ja-JP" altLang="en-US" sz="2800" dirty="0" smtClean="0">
                <a:solidFill>
                  <a:srgbClr val="FF0000"/>
                </a:solidFill>
              </a:rPr>
              <a:t>にぎわいを波及</a:t>
            </a:r>
            <a:r>
              <a:rPr lang="ja-JP" altLang="en-US" sz="2800" dirty="0" smtClean="0"/>
              <a:t>させる</a:t>
            </a:r>
            <a:endParaRPr lang="en-US" altLang="ja-JP" sz="2800" dirty="0" smtClean="0"/>
          </a:p>
          <a:p>
            <a:r>
              <a:rPr lang="en-US" altLang="ja-JP" sz="2800" dirty="0" smtClean="0"/>
              <a:t>②</a:t>
            </a:r>
            <a:r>
              <a:rPr lang="ja-JP" altLang="en-US" sz="2800" dirty="0" smtClean="0"/>
              <a:t>公園でなく原っぱにすることで規制や</a:t>
            </a:r>
            <a:r>
              <a:rPr lang="ja-JP" altLang="en-US" sz="2800" dirty="0" smtClean="0">
                <a:solidFill>
                  <a:srgbClr val="FF0000"/>
                </a:solidFill>
              </a:rPr>
              <a:t>経費が削減</a:t>
            </a:r>
            <a:endParaRPr lang="en-US" altLang="ja-JP" sz="2800" dirty="0" smtClean="0">
              <a:solidFill>
                <a:srgbClr val="FF0000"/>
              </a:solidFill>
            </a:endParaRPr>
          </a:p>
          <a:p>
            <a:endParaRPr kumimoji="1" lang="ja-JP" altLang="en-US" sz="2800" dirty="0"/>
          </a:p>
        </p:txBody>
      </p:sp>
    </p:spTree>
    <p:extLst>
      <p:ext uri="{BB962C8B-B14F-4D97-AF65-F5344CB8AC3E}">
        <p14:creationId xmlns:p14="http://schemas.microsoft.com/office/powerpoint/2010/main" val="74694236"/>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正方形/長方形 2"/>
          <p:cNvSpPr/>
          <p:nvPr/>
        </p:nvSpPr>
        <p:spPr>
          <a:xfrm>
            <a:off x="1619672" y="2276872"/>
            <a:ext cx="5904656" cy="3312368"/>
          </a:xfrm>
          <a:prstGeom prst="rect">
            <a:avLst/>
          </a:prstGeom>
          <a:solidFill>
            <a:srgbClr val="FFFFFF"/>
          </a:solidFill>
          <a:ln w="76200"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sp>
        <p:nvSpPr>
          <p:cNvPr id="2" name="正方形/長方形 1"/>
          <p:cNvSpPr/>
          <p:nvPr/>
        </p:nvSpPr>
        <p:spPr>
          <a:xfrm>
            <a:off x="323528" y="856060"/>
            <a:ext cx="8640960" cy="45365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r>
              <a:rPr kumimoji="1" lang="ja-JP" altLang="en-US" sz="3600" dirty="0" smtClean="0">
                <a:solidFill>
                  <a:schemeClr val="tx1"/>
                </a:solidFill>
              </a:rPr>
              <a:t>土浦での結婚増加による</a:t>
            </a:r>
            <a:endParaRPr kumimoji="1" lang="en-US" altLang="ja-JP" sz="3600" dirty="0" smtClean="0">
              <a:solidFill>
                <a:schemeClr val="tx1"/>
              </a:solidFill>
            </a:endParaRPr>
          </a:p>
          <a:p>
            <a:r>
              <a:rPr kumimoji="1" lang="ja-JP" altLang="en-US" sz="3600" dirty="0" smtClean="0">
                <a:solidFill>
                  <a:schemeClr val="tx1"/>
                </a:solidFill>
              </a:rPr>
              <a:t>自然人口増加のステップ</a:t>
            </a:r>
            <a:endParaRPr kumimoji="1" lang="en-US" altLang="ja-JP" sz="3600" dirty="0" smtClean="0">
              <a:solidFill>
                <a:schemeClr val="tx1"/>
              </a:solidFill>
            </a:endParaRPr>
          </a:p>
          <a:p>
            <a:endParaRPr lang="en-US" altLang="ja-JP" sz="3600" dirty="0">
              <a:solidFill>
                <a:schemeClr val="tx1"/>
              </a:solidFill>
            </a:endParaRPr>
          </a:p>
          <a:p>
            <a:pPr algn="ctr"/>
            <a:endParaRPr kumimoji="1" lang="en-US" altLang="ja-JP" sz="3600" dirty="0" smtClean="0">
              <a:solidFill>
                <a:schemeClr val="tx1"/>
              </a:solidFill>
            </a:endParaRPr>
          </a:p>
          <a:p>
            <a:pPr algn="ctr"/>
            <a:r>
              <a:rPr kumimoji="1" lang="ja-JP" altLang="en-US" sz="3600" dirty="0" smtClean="0">
                <a:solidFill>
                  <a:schemeClr val="tx1"/>
                </a:solidFill>
              </a:rPr>
              <a:t>１基盤土浦</a:t>
            </a:r>
            <a:endParaRPr kumimoji="1" lang="en-US" altLang="ja-JP" sz="3600" dirty="0" smtClean="0">
              <a:solidFill>
                <a:schemeClr val="tx1"/>
              </a:solidFill>
            </a:endParaRPr>
          </a:p>
          <a:p>
            <a:pPr algn="ctr"/>
            <a:r>
              <a:rPr lang="ja-JP" altLang="en-US" sz="3600" dirty="0" smtClean="0">
                <a:solidFill>
                  <a:schemeClr val="tx1"/>
                </a:solidFill>
              </a:rPr>
              <a:t>２結婚</a:t>
            </a:r>
            <a:endParaRPr lang="en-US" altLang="ja-JP" sz="3600" dirty="0" smtClean="0">
              <a:solidFill>
                <a:schemeClr val="tx1"/>
              </a:solidFill>
            </a:endParaRPr>
          </a:p>
          <a:p>
            <a:pPr algn="ctr"/>
            <a:r>
              <a:rPr kumimoji="1" lang="ja-JP" altLang="en-US" sz="3600" dirty="0" smtClean="0">
                <a:solidFill>
                  <a:schemeClr val="tx1"/>
                </a:solidFill>
              </a:rPr>
              <a:t>３土浦に住み続ける</a:t>
            </a:r>
            <a:endParaRPr kumimoji="1" lang="en-US" altLang="ja-JP" sz="3600" dirty="0" smtClean="0">
              <a:solidFill>
                <a:schemeClr val="tx1"/>
              </a:solidFill>
            </a:endParaRPr>
          </a:p>
          <a:p>
            <a:pPr algn="ctr"/>
            <a:r>
              <a:rPr lang="ja-JP" altLang="en-US" sz="3600" dirty="0" smtClean="0">
                <a:solidFill>
                  <a:schemeClr val="tx1"/>
                </a:solidFill>
              </a:rPr>
              <a:t>４土浦で子供</a:t>
            </a:r>
            <a:endParaRPr lang="en-US" altLang="ja-JP" sz="3600" dirty="0" smtClean="0">
              <a:solidFill>
                <a:schemeClr val="tx1"/>
              </a:solidFill>
            </a:endParaRPr>
          </a:p>
          <a:p>
            <a:pPr algn="ctr"/>
            <a:r>
              <a:rPr lang="ja-JP" altLang="en-US" sz="3600" dirty="0" smtClean="0">
                <a:solidFill>
                  <a:schemeClr val="tx1"/>
                </a:solidFill>
              </a:rPr>
              <a:t>５人口が増える</a:t>
            </a:r>
            <a:endParaRPr lang="en-US" altLang="ja-JP" sz="3600" dirty="0" smtClean="0">
              <a:solidFill>
                <a:schemeClr val="tx1"/>
              </a:solidFill>
            </a:endParaRPr>
          </a:p>
          <a:p>
            <a:pPr algn="ctr"/>
            <a:endParaRPr kumimoji="1" lang="ja-JP" altLang="en-US" sz="3600" dirty="0">
              <a:solidFill>
                <a:schemeClr val="tx1"/>
              </a:solidFill>
            </a:endParaRPr>
          </a:p>
        </p:txBody>
      </p:sp>
    </p:spTree>
    <p:extLst>
      <p:ext uri="{BB962C8B-B14F-4D97-AF65-F5344CB8AC3E}">
        <p14:creationId xmlns:p14="http://schemas.microsoft.com/office/powerpoint/2010/main" val="3982325684"/>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図 3" descr="スクリーンショット 2016-12-16 3.45.03.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84558"/>
            <a:ext cx="9144000" cy="5351764"/>
          </a:xfrm>
          <a:prstGeom prst="rect">
            <a:avLst/>
          </a:prstGeom>
        </p:spPr>
      </p:pic>
      <p:sp>
        <p:nvSpPr>
          <p:cNvPr id="5" name="テキスト ボックス 4"/>
          <p:cNvSpPr txBox="1"/>
          <p:nvPr/>
        </p:nvSpPr>
        <p:spPr>
          <a:xfrm>
            <a:off x="251520" y="188640"/>
            <a:ext cx="9361040" cy="707886"/>
          </a:xfrm>
          <a:prstGeom prst="rect">
            <a:avLst/>
          </a:prstGeom>
          <a:noFill/>
        </p:spPr>
        <p:txBody>
          <a:bodyPr wrap="square" rtlCol="0">
            <a:spAutoFit/>
          </a:bodyPr>
          <a:lstStyle/>
          <a:p>
            <a:r>
              <a:rPr kumimoji="1" lang="ja-JP" altLang="en-US" sz="4000" dirty="0" smtClean="0"/>
              <a:t>市民の意向（土浦市マスタープランより）</a:t>
            </a:r>
            <a:endParaRPr kumimoji="1" lang="ja-JP" altLang="en-US" sz="4000" dirty="0"/>
          </a:p>
        </p:txBody>
      </p:sp>
      <p:sp>
        <p:nvSpPr>
          <p:cNvPr id="6" name="正方形/長方形 5"/>
          <p:cNvSpPr/>
          <p:nvPr/>
        </p:nvSpPr>
        <p:spPr>
          <a:xfrm>
            <a:off x="899592" y="5589240"/>
            <a:ext cx="7920880" cy="947082"/>
          </a:xfrm>
          <a:prstGeom prst="rect">
            <a:avLst/>
          </a:prstGeom>
          <a:noFill/>
          <a:ln w="76200"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spTree>
    <p:extLst>
      <p:ext uri="{BB962C8B-B14F-4D97-AF65-F5344CB8AC3E}">
        <p14:creationId xmlns:p14="http://schemas.microsoft.com/office/powerpoint/2010/main" val="1672258714"/>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図 38"/>
          <p:cNvPicPr>
            <a:picLocks noChangeAspect="1"/>
          </p:cNvPicPr>
          <p:nvPr/>
        </p:nvPicPr>
        <p:blipFill>
          <a:blip r:embed="rId3">
            <a:extLst>
              <a:ext uri="{BEBA8EAE-BF5A-486C-A8C5-ECC9F3942E4B}">
                <a14:imgProps xmlns:a14="http://schemas.microsoft.com/office/drawing/2010/main">
                  <a14:imgLayer r:embed="rId4">
                    <a14:imgEffect>
                      <a14:backgroundRemoval t="0" b="97941" l="0" r="100000">
                        <a14:foregroundMark x1="96040" y1="80092" x2="96040" y2="80092"/>
                      </a14:backgroundRemoval>
                    </a14:imgEffect>
                  </a14:imgLayer>
                </a14:imgProps>
              </a:ext>
            </a:extLst>
          </a:blip>
          <a:stretch>
            <a:fillRect/>
          </a:stretch>
        </p:blipFill>
        <p:spPr>
          <a:xfrm rot="21274969">
            <a:off x="291538" y="1218213"/>
            <a:ext cx="4098442" cy="1508861"/>
          </a:xfrm>
          <a:prstGeom prst="rect">
            <a:avLst/>
          </a:prstGeom>
          <a:ln>
            <a:noFill/>
          </a:ln>
        </p:spPr>
      </p:pic>
      <p:grpSp>
        <p:nvGrpSpPr>
          <p:cNvPr id="27" name="図形グループ 26"/>
          <p:cNvGrpSpPr/>
          <p:nvPr/>
        </p:nvGrpSpPr>
        <p:grpSpPr>
          <a:xfrm>
            <a:off x="230903" y="4581128"/>
            <a:ext cx="9495198" cy="2607191"/>
            <a:chOff x="230903" y="4581128"/>
            <a:chExt cx="9495198" cy="2607191"/>
          </a:xfrm>
        </p:grpSpPr>
        <p:sp>
          <p:nvSpPr>
            <p:cNvPr id="28" name="四角形吹き出し 27"/>
            <p:cNvSpPr/>
            <p:nvPr/>
          </p:nvSpPr>
          <p:spPr>
            <a:xfrm>
              <a:off x="230903" y="5661248"/>
              <a:ext cx="7581457" cy="1089289"/>
            </a:xfrm>
            <a:prstGeom prst="wedgeRectCallout">
              <a:avLst>
                <a:gd name="adj1" fmla="val 54651"/>
                <a:gd name="adj2" fmla="val 3735"/>
              </a:avLst>
            </a:prstGeom>
            <a:solidFill>
              <a:srgbClr val="D9969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3600" dirty="0" smtClean="0">
                  <a:solidFill>
                    <a:srgbClr val="FF0000"/>
                  </a:solidFill>
                </a:rPr>
                <a:t>出会い</a:t>
              </a:r>
              <a:r>
                <a:rPr lang="ja-JP" altLang="en-US" sz="3600" dirty="0" smtClean="0">
                  <a:solidFill>
                    <a:srgbClr val="FFFFFF"/>
                  </a:solidFill>
                </a:rPr>
                <a:t>の場の提供によって</a:t>
              </a:r>
              <a:endParaRPr lang="en-US" altLang="ja-JP" sz="3600" dirty="0" smtClean="0">
                <a:solidFill>
                  <a:srgbClr val="FFFFFF"/>
                </a:solidFill>
              </a:endParaRPr>
            </a:p>
            <a:p>
              <a:pPr algn="ctr"/>
              <a:r>
                <a:rPr lang="ja-JP" altLang="en-US" sz="3600" dirty="0" smtClean="0">
                  <a:solidFill>
                    <a:srgbClr val="FFFFFF"/>
                  </a:solidFill>
                </a:rPr>
                <a:t>商店街に</a:t>
              </a:r>
              <a:r>
                <a:rPr lang="ja-JP" altLang="en-US" sz="3600" dirty="0" smtClean="0">
                  <a:solidFill>
                    <a:srgbClr val="FF0000"/>
                  </a:solidFill>
                </a:rPr>
                <a:t>にぎわいのきっかけ</a:t>
              </a:r>
              <a:r>
                <a:rPr lang="ja-JP" altLang="en-US" sz="3600" dirty="0" smtClean="0">
                  <a:solidFill>
                    <a:srgbClr val="FFFFFF"/>
                  </a:solidFill>
                </a:rPr>
                <a:t>を</a:t>
              </a:r>
              <a:endParaRPr lang="en-US" altLang="ja-JP" sz="3600" dirty="0">
                <a:solidFill>
                  <a:srgbClr val="FFFFFF"/>
                </a:solidFill>
              </a:endParaRPr>
            </a:p>
          </p:txBody>
        </p:sp>
        <p:pic>
          <p:nvPicPr>
            <p:cNvPr id="29" name="図 28"/>
            <p:cNvPicPr>
              <a:picLocks noChangeAspect="1"/>
            </p:cNvPicPr>
            <p:nvPr/>
          </p:nvPicPr>
          <p:blipFill>
            <a:blip r:embed="rId5">
              <a:duotone>
                <a:schemeClr val="accent2">
                  <a:shade val="45000"/>
                  <a:satMod val="135000"/>
                </a:schemeClr>
                <a:prstClr val="white"/>
              </a:duotone>
              <a:extLst>
                <a:ext uri="{BEBA8EAE-BF5A-486C-A8C5-ECC9F3942E4B}">
                  <a14:imgProps xmlns:a14="http://schemas.microsoft.com/office/drawing/2010/main">
                    <a14:imgLayer r:embed="rId6">
                      <a14:imgEffect>
                        <a14:backgroundRemoval t="12654" b="84877" l="22531" r="76235">
                          <a14:backgroundMark x1="58642" y1="25926" x2="58642" y2="25926"/>
                          <a14:backgroundMark x1="46296" y1="41049" x2="46296" y2="41049"/>
                        </a14:backgroundRemoval>
                      </a14:imgEffect>
                    </a14:imgLayer>
                  </a14:imgProps>
                </a:ext>
              </a:extLst>
            </a:blip>
            <a:stretch>
              <a:fillRect/>
            </a:stretch>
          </p:blipFill>
          <p:spPr>
            <a:xfrm>
              <a:off x="7118910" y="4581128"/>
              <a:ext cx="2607191" cy="2607191"/>
            </a:xfrm>
            <a:prstGeom prst="rect">
              <a:avLst/>
            </a:prstGeom>
          </p:spPr>
        </p:pic>
      </p:grpSp>
      <p:pic>
        <p:nvPicPr>
          <p:cNvPr id="37" name="図 36" descr="スクリーンショット 2016-12-14 23.37.41.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66431" y="2060848"/>
            <a:ext cx="3858685" cy="255374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35" name="縦巻き 34"/>
          <p:cNvSpPr/>
          <p:nvPr/>
        </p:nvSpPr>
        <p:spPr>
          <a:xfrm>
            <a:off x="308795" y="2818246"/>
            <a:ext cx="3683244" cy="2626977"/>
          </a:xfrm>
          <a:prstGeom prst="verticalScroll">
            <a:avLst>
              <a:gd name="adj" fmla="val 6761"/>
            </a:avLst>
          </a:prstGeom>
          <a:solidFill>
            <a:schemeClr val="accent6">
              <a:lumMod val="20000"/>
              <a:lumOff val="8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ja-JP" altLang="en-US" sz="2000" dirty="0" smtClean="0">
                <a:solidFill>
                  <a:schemeClr val="tx1"/>
                </a:solidFill>
              </a:rPr>
              <a:t>土浦市内在住</a:t>
            </a:r>
            <a:r>
              <a:rPr lang="ja-JP" altLang="en-US" sz="2000" dirty="0" smtClean="0">
                <a:solidFill>
                  <a:schemeClr val="tx1"/>
                </a:solidFill>
              </a:rPr>
              <a:t>・在学・勤務</a:t>
            </a:r>
            <a:r>
              <a:rPr kumimoji="1" lang="ja-JP" altLang="en-US" sz="2000" dirty="0" smtClean="0">
                <a:solidFill>
                  <a:schemeClr val="tx1"/>
                </a:solidFill>
              </a:rPr>
              <a:t>の</a:t>
            </a:r>
            <a:endParaRPr kumimoji="1" lang="en-US" altLang="ja-JP" sz="2000" dirty="0" smtClean="0">
              <a:solidFill>
                <a:schemeClr val="tx1"/>
              </a:solidFill>
            </a:endParaRPr>
          </a:p>
          <a:p>
            <a:pPr algn="ctr"/>
            <a:r>
              <a:rPr kumimoji="1" lang="ja-JP" altLang="en-US" sz="2000" dirty="0" smtClean="0">
                <a:solidFill>
                  <a:schemeClr val="tx1"/>
                </a:solidFill>
              </a:rPr>
              <a:t>男女限定</a:t>
            </a:r>
            <a:r>
              <a:rPr lang="ja-JP" altLang="en-US" sz="2000" dirty="0" smtClean="0">
                <a:solidFill>
                  <a:schemeClr val="tx1"/>
                </a:solidFill>
              </a:rPr>
              <a:t>の</a:t>
            </a:r>
            <a:r>
              <a:rPr kumimoji="1" lang="ja-JP" altLang="en-US" sz="2000" dirty="0" smtClean="0">
                <a:solidFill>
                  <a:schemeClr val="tx1"/>
                </a:solidFill>
              </a:rPr>
              <a:t>交流機会</a:t>
            </a:r>
            <a:endParaRPr kumimoji="1" lang="en-US" altLang="ja-JP" sz="2000" dirty="0" smtClean="0">
              <a:solidFill>
                <a:schemeClr val="tx1"/>
              </a:solidFill>
            </a:endParaRPr>
          </a:p>
          <a:p>
            <a:pPr algn="ctr"/>
            <a:endParaRPr lang="en-US" altLang="ja-JP" sz="2000" dirty="0">
              <a:solidFill>
                <a:schemeClr val="tx1"/>
              </a:solidFill>
            </a:endParaRPr>
          </a:p>
          <a:p>
            <a:pPr algn="ctr"/>
            <a:endParaRPr kumimoji="1" lang="en-US" altLang="ja-JP" sz="2000" dirty="0" smtClean="0">
              <a:solidFill>
                <a:schemeClr val="tx1"/>
              </a:solidFill>
            </a:endParaRPr>
          </a:p>
          <a:p>
            <a:pPr algn="ctr"/>
            <a:endParaRPr lang="en-US" altLang="ja-JP" sz="2000" dirty="0">
              <a:solidFill>
                <a:schemeClr val="tx1"/>
              </a:solidFill>
            </a:endParaRPr>
          </a:p>
          <a:p>
            <a:pPr algn="ctr"/>
            <a:endParaRPr kumimoji="1" lang="en-US" altLang="ja-JP" sz="2000" dirty="0" smtClean="0">
              <a:solidFill>
                <a:schemeClr val="tx1"/>
              </a:solidFill>
            </a:endParaRPr>
          </a:p>
        </p:txBody>
      </p:sp>
      <p:sp>
        <p:nvSpPr>
          <p:cNvPr id="4" name="角丸四角形吹き出し 3"/>
          <p:cNvSpPr/>
          <p:nvPr/>
        </p:nvSpPr>
        <p:spPr>
          <a:xfrm>
            <a:off x="683568" y="4005064"/>
            <a:ext cx="2945094" cy="1080120"/>
          </a:xfrm>
          <a:prstGeom prst="wedgeRoundRectCallout">
            <a:avLst>
              <a:gd name="adj1" fmla="val 61943"/>
              <a:gd name="adj2" fmla="val -54376"/>
              <a:gd name="adj3" fmla="val 16667"/>
            </a:avLst>
          </a:prstGeom>
          <a:solidFill>
            <a:schemeClr val="accent2">
              <a:lumMod val="40000"/>
              <a:lumOff val="60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2000" dirty="0">
                <a:solidFill>
                  <a:schemeClr val="tx1"/>
                </a:solidFill>
              </a:rPr>
              <a:t>商店街全体</a:t>
            </a:r>
            <a:r>
              <a:rPr kumimoji="1" lang="ja-JP" altLang="en-US" sz="2000" dirty="0" smtClean="0">
                <a:solidFill>
                  <a:schemeClr val="tx1"/>
                </a:solidFill>
              </a:rPr>
              <a:t>の</a:t>
            </a:r>
            <a:r>
              <a:rPr lang="ja-JP" altLang="en-US" sz="2000" dirty="0" smtClean="0">
                <a:solidFill>
                  <a:schemeClr val="tx1"/>
                </a:solidFill>
              </a:rPr>
              <a:t>指定店舗</a:t>
            </a:r>
            <a:r>
              <a:rPr kumimoji="1" lang="ja-JP" altLang="en-US" sz="2000" dirty="0" smtClean="0">
                <a:solidFill>
                  <a:schemeClr val="tx1"/>
                </a:solidFill>
              </a:rPr>
              <a:t>を</a:t>
            </a:r>
            <a:r>
              <a:rPr lang="ja-JP" altLang="en-US" sz="2000" dirty="0" smtClean="0">
                <a:solidFill>
                  <a:schemeClr val="tx1"/>
                </a:solidFill>
              </a:rPr>
              <a:t>何軒</a:t>
            </a:r>
            <a:r>
              <a:rPr kumimoji="1" lang="ja-JP" altLang="en-US" sz="2000" dirty="0" smtClean="0">
                <a:solidFill>
                  <a:schemeClr val="tx1"/>
                </a:solidFill>
              </a:rPr>
              <a:t>かまわる</a:t>
            </a:r>
            <a:r>
              <a:rPr lang="en-US" altLang="ja-JP" sz="2000" dirty="0" smtClean="0">
                <a:solidFill>
                  <a:schemeClr val="tx1"/>
                </a:solidFill>
              </a:rPr>
              <a:t>♥︎</a:t>
            </a:r>
          </a:p>
        </p:txBody>
      </p:sp>
      <p:grpSp>
        <p:nvGrpSpPr>
          <p:cNvPr id="2" name="図形グループ 1"/>
          <p:cNvGrpSpPr/>
          <p:nvPr/>
        </p:nvGrpSpPr>
        <p:grpSpPr>
          <a:xfrm>
            <a:off x="4147696" y="2820380"/>
            <a:ext cx="4881476" cy="2022358"/>
            <a:chOff x="4147696" y="3212976"/>
            <a:chExt cx="4881476" cy="2022358"/>
          </a:xfrm>
        </p:grpSpPr>
        <p:sp>
          <p:nvSpPr>
            <p:cNvPr id="5" name="上矢印 4"/>
            <p:cNvSpPr/>
            <p:nvPr/>
          </p:nvSpPr>
          <p:spPr>
            <a:xfrm rot="5400000">
              <a:off x="8021060" y="3242235"/>
              <a:ext cx="1008112" cy="1008112"/>
            </a:xfrm>
            <a:prstGeom prst="upArrow">
              <a:avLst/>
            </a:prstGeom>
            <a:solidFill>
              <a:srgbClr val="F7964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sp>
          <p:nvSpPr>
            <p:cNvPr id="41" name="上矢印 40"/>
            <p:cNvSpPr/>
            <p:nvPr/>
          </p:nvSpPr>
          <p:spPr>
            <a:xfrm rot="16200000">
              <a:off x="4147696" y="3212976"/>
              <a:ext cx="1008112" cy="1008112"/>
            </a:xfrm>
            <a:prstGeom prst="up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sp>
          <p:nvSpPr>
            <p:cNvPr id="6" name="テキスト ボックス 5"/>
            <p:cNvSpPr txBox="1"/>
            <p:nvPr/>
          </p:nvSpPr>
          <p:spPr>
            <a:xfrm rot="21223485">
              <a:off x="5115186" y="4712114"/>
              <a:ext cx="3347864" cy="523220"/>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algn="ctr"/>
              <a:r>
                <a:rPr lang="ja-JP" altLang="en-US" sz="2800" dirty="0" smtClean="0"/>
                <a:t>にぎわいを周囲に！</a:t>
              </a:r>
              <a:endParaRPr kumimoji="1" lang="ja-JP" altLang="en-US" sz="2800" dirty="0"/>
            </a:p>
          </p:txBody>
        </p:sp>
      </p:grpSp>
      <p:sp>
        <p:nvSpPr>
          <p:cNvPr id="42" name="角丸四角形吹き出し 41"/>
          <p:cNvSpPr/>
          <p:nvPr/>
        </p:nvSpPr>
        <p:spPr>
          <a:xfrm>
            <a:off x="827584" y="182300"/>
            <a:ext cx="2303961" cy="955205"/>
          </a:xfrm>
          <a:prstGeom prst="wedgeRoundRectCallout">
            <a:avLst>
              <a:gd name="adj1" fmla="val -53059"/>
              <a:gd name="adj2" fmla="val -27211"/>
              <a:gd name="adj3" fmla="val 16667"/>
            </a:avLst>
          </a:prstGeom>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ltLang="ja-JP" sz="2800" dirty="0" smtClean="0">
                <a:solidFill>
                  <a:schemeClr val="bg1"/>
                </a:solidFill>
              </a:rPr>
              <a:t>②</a:t>
            </a:r>
            <a:r>
              <a:rPr lang="ja-JP" altLang="en-US" sz="2800" dirty="0" smtClean="0">
                <a:solidFill>
                  <a:schemeClr val="bg1"/>
                </a:solidFill>
              </a:rPr>
              <a:t>にぎわいまちづくり</a:t>
            </a:r>
            <a:endParaRPr kumimoji="1" lang="ja-JP" altLang="en-US" sz="2800" dirty="0">
              <a:solidFill>
                <a:schemeClr val="bg1"/>
              </a:solidFill>
            </a:endParaRPr>
          </a:p>
        </p:txBody>
      </p:sp>
      <p:pic>
        <p:nvPicPr>
          <p:cNvPr id="43" name="図 42" descr="810sign_z229xfngkp.jpg"/>
          <p:cNvPicPr>
            <a:picLocks noChangeAspect="1"/>
          </p:cNvPicPr>
          <p:nvPr/>
        </p:nvPicPr>
        <p:blipFill>
          <a:blip r:embed="rId8">
            <a:duotone>
              <a:schemeClr val="accent2">
                <a:shade val="45000"/>
                <a:satMod val="135000"/>
              </a:schemeClr>
              <a:prstClr val="white"/>
            </a:duotone>
            <a:extLst>
              <a:ext uri="{BEBA8EAE-BF5A-486C-A8C5-ECC9F3942E4B}">
                <a14:imgProps xmlns:a14="http://schemas.microsoft.com/office/drawing/2010/main">
                  <a14:imgLayer r:embed="rId9">
                    <a14:imgEffect>
                      <a14:backgroundRemoval t="0" b="100000" l="0" r="100000">
                        <a14:foregroundMark x1="57034" y1="7763" x2="57034" y2="7763"/>
                        <a14:foregroundMark x1="65779" y1="7024" x2="65779" y2="7024"/>
                      </a14:backgroundRemoval>
                    </a14:imgEffect>
                  </a14:imgLayer>
                </a14:imgProps>
              </a:ext>
              <a:ext uri="{28A0092B-C50C-407E-A947-70E740481C1C}">
                <a14:useLocalDpi xmlns:a14="http://schemas.microsoft.com/office/drawing/2010/main" val="0"/>
              </a:ext>
            </a:extLst>
          </a:blip>
          <a:stretch>
            <a:fillRect/>
          </a:stretch>
        </p:blipFill>
        <p:spPr>
          <a:xfrm>
            <a:off x="0" y="251995"/>
            <a:ext cx="793420" cy="778278"/>
          </a:xfrm>
          <a:prstGeom prst="rect">
            <a:avLst/>
          </a:prstGeom>
        </p:spPr>
      </p:pic>
      <p:grpSp>
        <p:nvGrpSpPr>
          <p:cNvPr id="30" name="図形グループ 29"/>
          <p:cNvGrpSpPr/>
          <p:nvPr/>
        </p:nvGrpSpPr>
        <p:grpSpPr>
          <a:xfrm>
            <a:off x="3135619" y="97531"/>
            <a:ext cx="6008381" cy="955205"/>
            <a:chOff x="671896" y="1988840"/>
            <a:chExt cx="6333378" cy="1074940"/>
          </a:xfrm>
        </p:grpSpPr>
        <p:pic>
          <p:nvPicPr>
            <p:cNvPr id="31" name="図 30"/>
            <p:cNvPicPr>
              <a:picLocks noChangeAspect="1"/>
            </p:cNvPicPr>
            <p:nvPr/>
          </p:nvPicPr>
          <p:blipFill>
            <a:blip r:embed="rId10"/>
            <a:stretch>
              <a:fillRect/>
            </a:stretch>
          </p:blipFill>
          <p:spPr>
            <a:xfrm>
              <a:off x="2809466" y="1988840"/>
              <a:ext cx="1048952" cy="1074940"/>
            </a:xfrm>
            <a:prstGeom prst="rect">
              <a:avLst/>
            </a:prstGeom>
            <a:effectLst/>
          </p:spPr>
        </p:pic>
        <p:pic>
          <p:nvPicPr>
            <p:cNvPr id="32" name="図 31"/>
            <p:cNvPicPr>
              <a:picLocks noChangeAspect="1"/>
            </p:cNvPicPr>
            <p:nvPr/>
          </p:nvPicPr>
          <p:blipFill>
            <a:blip r:embed="rId10">
              <a:lum bright="70000" contrast="-70000"/>
            </a:blip>
            <a:stretch>
              <a:fillRect/>
            </a:stretch>
          </p:blipFill>
          <p:spPr>
            <a:xfrm>
              <a:off x="3858418" y="1988840"/>
              <a:ext cx="1048952" cy="1074940"/>
            </a:xfrm>
            <a:prstGeom prst="rect">
              <a:avLst/>
            </a:prstGeom>
            <a:effectLst/>
          </p:spPr>
        </p:pic>
        <p:pic>
          <p:nvPicPr>
            <p:cNvPr id="33" name="図 32"/>
            <p:cNvPicPr>
              <a:picLocks noChangeAspect="1"/>
            </p:cNvPicPr>
            <p:nvPr/>
          </p:nvPicPr>
          <p:blipFill>
            <a:blip r:embed="rId10">
              <a:lum bright="70000" contrast="-70000"/>
            </a:blip>
            <a:stretch>
              <a:fillRect/>
            </a:stretch>
          </p:blipFill>
          <p:spPr>
            <a:xfrm>
              <a:off x="4907370" y="1988840"/>
              <a:ext cx="1048952" cy="1074940"/>
            </a:xfrm>
            <a:prstGeom prst="rect">
              <a:avLst/>
            </a:prstGeom>
            <a:effectLst/>
          </p:spPr>
        </p:pic>
        <p:pic>
          <p:nvPicPr>
            <p:cNvPr id="34" name="図 33"/>
            <p:cNvPicPr>
              <a:picLocks noChangeAspect="1"/>
            </p:cNvPicPr>
            <p:nvPr/>
          </p:nvPicPr>
          <p:blipFill>
            <a:blip r:embed="rId10">
              <a:lum bright="70000" contrast="-70000"/>
            </a:blip>
            <a:stretch>
              <a:fillRect/>
            </a:stretch>
          </p:blipFill>
          <p:spPr>
            <a:xfrm>
              <a:off x="711562" y="1988840"/>
              <a:ext cx="1048952" cy="1074940"/>
            </a:xfrm>
            <a:prstGeom prst="rect">
              <a:avLst/>
            </a:prstGeom>
            <a:effectLst/>
          </p:spPr>
        </p:pic>
        <p:sp>
          <p:nvSpPr>
            <p:cNvPr id="36" name="テキスト ボックス 35"/>
            <p:cNvSpPr txBox="1"/>
            <p:nvPr/>
          </p:nvSpPr>
          <p:spPr>
            <a:xfrm>
              <a:off x="671896" y="2315961"/>
              <a:ext cx="1132147" cy="307777"/>
            </a:xfrm>
            <a:prstGeom prst="rect">
              <a:avLst/>
            </a:prstGeom>
            <a:noFill/>
          </p:spPr>
          <p:txBody>
            <a:bodyPr wrap="square" rtlCol="0">
              <a:spAutoFit/>
            </a:bodyPr>
            <a:lstStyle/>
            <a:p>
              <a:pPr algn="ctr"/>
              <a:r>
                <a:rPr lang="ja-JP" altLang="en-US" sz="1400" b="1" dirty="0" smtClean="0"/>
                <a:t>背景</a:t>
              </a:r>
              <a:endParaRPr kumimoji="1" lang="en-US" altLang="ja-JP" sz="1400" b="1" kern="1200" dirty="0" smtClean="0"/>
            </a:p>
          </p:txBody>
        </p:sp>
        <p:sp>
          <p:nvSpPr>
            <p:cNvPr id="38" name="テキスト ボックス 37"/>
            <p:cNvSpPr txBox="1"/>
            <p:nvPr/>
          </p:nvSpPr>
          <p:spPr>
            <a:xfrm>
              <a:off x="2705612" y="2315961"/>
              <a:ext cx="1204689" cy="307777"/>
            </a:xfrm>
            <a:prstGeom prst="rect">
              <a:avLst/>
            </a:prstGeom>
            <a:noFill/>
          </p:spPr>
          <p:txBody>
            <a:bodyPr wrap="square" rtlCol="0">
              <a:spAutoFit/>
            </a:bodyPr>
            <a:lstStyle/>
            <a:p>
              <a:pPr algn="ctr"/>
              <a:endParaRPr kumimoji="1" lang="en-US" altLang="ja-JP" sz="1400" b="1" kern="1200" dirty="0" smtClean="0"/>
            </a:p>
          </p:txBody>
        </p:sp>
        <p:sp>
          <p:nvSpPr>
            <p:cNvPr id="40" name="テキスト ボックス 39"/>
            <p:cNvSpPr txBox="1"/>
            <p:nvPr/>
          </p:nvSpPr>
          <p:spPr>
            <a:xfrm>
              <a:off x="4907370" y="2324095"/>
              <a:ext cx="1132147" cy="307777"/>
            </a:xfrm>
            <a:prstGeom prst="rect">
              <a:avLst/>
            </a:prstGeom>
            <a:noFill/>
          </p:spPr>
          <p:txBody>
            <a:bodyPr wrap="square" rtlCol="0">
              <a:spAutoFit/>
            </a:bodyPr>
            <a:lstStyle/>
            <a:p>
              <a:r>
                <a:rPr kumimoji="1" lang="ja-JP" altLang="en-US" sz="1400" b="1" kern="1200" dirty="0" smtClean="0"/>
                <a:t>今後の方針</a:t>
              </a:r>
              <a:endParaRPr kumimoji="1" lang="en-US" altLang="ja-JP" sz="1400" b="1" kern="1200" dirty="0" smtClean="0"/>
            </a:p>
          </p:txBody>
        </p:sp>
        <p:sp>
          <p:nvSpPr>
            <p:cNvPr id="44" name="テキスト ボックス 43"/>
            <p:cNvSpPr txBox="1"/>
            <p:nvPr/>
          </p:nvSpPr>
          <p:spPr>
            <a:xfrm>
              <a:off x="3991128" y="2315961"/>
              <a:ext cx="880734" cy="346357"/>
            </a:xfrm>
            <a:prstGeom prst="rect">
              <a:avLst/>
            </a:prstGeom>
            <a:noFill/>
          </p:spPr>
          <p:txBody>
            <a:bodyPr wrap="square" rtlCol="0">
              <a:spAutoFit/>
            </a:bodyPr>
            <a:lstStyle/>
            <a:p>
              <a:r>
                <a:rPr lang="ja-JP" altLang="en-US" sz="1400" b="1" dirty="0" smtClean="0"/>
                <a:t>将来像</a:t>
              </a:r>
              <a:endParaRPr kumimoji="1" lang="en-US" altLang="ja-JP" sz="1400" b="1" kern="1200" dirty="0" smtClean="0"/>
            </a:p>
          </p:txBody>
        </p:sp>
        <p:pic>
          <p:nvPicPr>
            <p:cNvPr id="45" name="図 44"/>
            <p:cNvPicPr>
              <a:picLocks noChangeAspect="1"/>
            </p:cNvPicPr>
            <p:nvPr/>
          </p:nvPicPr>
          <p:blipFill>
            <a:blip r:embed="rId10">
              <a:lum bright="70000" contrast="-70000"/>
            </a:blip>
            <a:stretch>
              <a:fillRect/>
            </a:stretch>
          </p:blipFill>
          <p:spPr>
            <a:xfrm>
              <a:off x="1760514" y="1988840"/>
              <a:ext cx="1048952" cy="1074940"/>
            </a:xfrm>
            <a:prstGeom prst="rect">
              <a:avLst/>
            </a:prstGeom>
            <a:effectLst/>
          </p:spPr>
        </p:pic>
        <p:sp>
          <p:nvSpPr>
            <p:cNvPr id="46" name="テキスト ボックス 45"/>
            <p:cNvSpPr txBox="1"/>
            <p:nvPr/>
          </p:nvSpPr>
          <p:spPr>
            <a:xfrm>
              <a:off x="1738717" y="2324095"/>
              <a:ext cx="1132147" cy="307777"/>
            </a:xfrm>
            <a:prstGeom prst="rect">
              <a:avLst/>
            </a:prstGeom>
            <a:noFill/>
          </p:spPr>
          <p:txBody>
            <a:bodyPr wrap="square" rtlCol="0">
              <a:spAutoFit/>
            </a:bodyPr>
            <a:lstStyle/>
            <a:p>
              <a:pPr algn="ctr"/>
              <a:r>
                <a:rPr lang="ja-JP" altLang="en-US" sz="1400" b="1" dirty="0" smtClean="0"/>
                <a:t>目標都市像</a:t>
              </a:r>
              <a:endParaRPr kumimoji="1" lang="en-US" altLang="ja-JP" sz="1400" b="1" kern="1200" dirty="0" smtClean="0"/>
            </a:p>
          </p:txBody>
        </p:sp>
        <p:sp>
          <p:nvSpPr>
            <p:cNvPr id="47" name="正方形/長方形 46"/>
            <p:cNvSpPr/>
            <p:nvPr/>
          </p:nvSpPr>
          <p:spPr>
            <a:xfrm>
              <a:off x="2731418" y="2315961"/>
              <a:ext cx="1181446" cy="346357"/>
            </a:xfrm>
            <a:prstGeom prst="rect">
              <a:avLst/>
            </a:prstGeom>
          </p:spPr>
          <p:txBody>
            <a:bodyPr wrap="none">
              <a:spAutoFit/>
            </a:bodyPr>
            <a:lstStyle/>
            <a:p>
              <a:pPr algn="ctr"/>
              <a:r>
                <a:rPr lang="ja-JP" altLang="en-US" sz="1400" b="1" dirty="0" smtClean="0"/>
                <a:t>デートプラン</a:t>
              </a:r>
              <a:endParaRPr lang="ja-JP" altLang="en-US" sz="1400" b="1" dirty="0"/>
            </a:p>
          </p:txBody>
        </p:sp>
        <p:pic>
          <p:nvPicPr>
            <p:cNvPr id="48" name="図 47"/>
            <p:cNvPicPr>
              <a:picLocks noChangeAspect="1"/>
            </p:cNvPicPr>
            <p:nvPr/>
          </p:nvPicPr>
          <p:blipFill>
            <a:blip r:embed="rId10">
              <a:lum bright="70000" contrast="-70000"/>
            </a:blip>
            <a:stretch>
              <a:fillRect/>
            </a:stretch>
          </p:blipFill>
          <p:spPr>
            <a:xfrm>
              <a:off x="5956322" y="1988840"/>
              <a:ext cx="1048952" cy="1074940"/>
            </a:xfrm>
            <a:prstGeom prst="rect">
              <a:avLst/>
            </a:prstGeom>
            <a:effectLst/>
          </p:spPr>
        </p:pic>
        <p:sp>
          <p:nvSpPr>
            <p:cNvPr id="49" name="テキスト ボックス 48"/>
            <p:cNvSpPr txBox="1"/>
            <p:nvPr/>
          </p:nvSpPr>
          <p:spPr>
            <a:xfrm>
              <a:off x="6034774" y="2315961"/>
              <a:ext cx="970500" cy="346357"/>
            </a:xfrm>
            <a:prstGeom prst="rect">
              <a:avLst/>
            </a:prstGeom>
            <a:noFill/>
          </p:spPr>
          <p:txBody>
            <a:bodyPr wrap="square" rtlCol="0">
              <a:spAutoFit/>
            </a:bodyPr>
            <a:lstStyle/>
            <a:p>
              <a:r>
                <a:rPr kumimoji="1" lang="ja-JP" altLang="en-US" sz="1400" b="1" kern="1200" dirty="0" smtClean="0"/>
                <a:t>参考文献</a:t>
              </a:r>
              <a:endParaRPr kumimoji="1" lang="en-US" altLang="ja-JP" sz="1400" b="1" kern="1200" dirty="0" smtClean="0"/>
            </a:p>
          </p:txBody>
        </p:sp>
      </p:grpSp>
      <p:sp>
        <p:nvSpPr>
          <p:cNvPr id="3" name="正方形/長方形 2"/>
          <p:cNvSpPr/>
          <p:nvPr/>
        </p:nvSpPr>
        <p:spPr>
          <a:xfrm>
            <a:off x="4788024" y="1204784"/>
            <a:ext cx="2088232" cy="504056"/>
          </a:xfrm>
          <a:prstGeom prst="rect">
            <a:avLst/>
          </a:prstGeom>
          <a:solidFill>
            <a:schemeClr val="bg1"/>
          </a:solidFill>
          <a:ln>
            <a:solidFill>
              <a:srgbClr val="FF99C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ja-JP" altLang="en-US" sz="2000" dirty="0" smtClean="0">
                <a:solidFill>
                  <a:schemeClr val="tx1"/>
                </a:solidFill>
              </a:rPr>
              <a:t>定期開催</a:t>
            </a:r>
            <a:endParaRPr kumimoji="1" lang="ja-JP" altLang="en-US" sz="2000" dirty="0">
              <a:solidFill>
                <a:schemeClr val="tx1"/>
              </a:solidFill>
            </a:endParaRPr>
          </a:p>
        </p:txBody>
      </p:sp>
    </p:spTree>
    <p:extLst>
      <p:ext uri="{BB962C8B-B14F-4D97-AF65-F5344CB8AC3E}">
        <p14:creationId xmlns:p14="http://schemas.microsoft.com/office/powerpoint/2010/main" val="30716418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正方形/長方形 6"/>
          <p:cNvSpPr/>
          <p:nvPr/>
        </p:nvSpPr>
        <p:spPr>
          <a:xfrm>
            <a:off x="230903" y="1287043"/>
            <a:ext cx="5637241" cy="584776"/>
          </a:xfrm>
          <a:prstGeom prst="rect">
            <a:avLst/>
          </a:prstGeom>
          <a:solidFill>
            <a:srgbClr val="D99694"/>
          </a:solidFill>
        </p:spPr>
        <p:txBody>
          <a:bodyPr wrap="square">
            <a:spAutoFit/>
          </a:bodyPr>
          <a:lstStyle/>
          <a:p>
            <a:r>
              <a:rPr lang="ja-JP" altLang="en-US" sz="3200" dirty="0" smtClean="0">
                <a:solidFill>
                  <a:prstClr val="black"/>
                </a:solidFill>
              </a:rPr>
              <a:t>商店街オープン・シャッター計画</a:t>
            </a:r>
            <a:endParaRPr lang="ja-JP" altLang="en-US" sz="3200" dirty="0"/>
          </a:p>
        </p:txBody>
      </p:sp>
      <p:sp>
        <p:nvSpPr>
          <p:cNvPr id="8" name="正方形/長方形 7"/>
          <p:cNvSpPr/>
          <p:nvPr/>
        </p:nvSpPr>
        <p:spPr>
          <a:xfrm>
            <a:off x="209919" y="1990890"/>
            <a:ext cx="9114609" cy="1877437"/>
          </a:xfrm>
          <a:prstGeom prst="rect">
            <a:avLst/>
          </a:prstGeom>
        </p:spPr>
        <p:txBody>
          <a:bodyPr wrap="square">
            <a:spAutoFit/>
          </a:bodyPr>
          <a:lstStyle/>
          <a:p>
            <a:r>
              <a:rPr lang="ja-JP" altLang="en-US" sz="3200" b="1" u="sng" dirty="0" smtClean="0">
                <a:solidFill>
                  <a:prstClr val="black"/>
                </a:solidFill>
              </a:rPr>
              <a:t>内容：</a:t>
            </a:r>
            <a:endParaRPr lang="en-US" altLang="ja-JP" sz="3200" b="1" u="sng" dirty="0">
              <a:solidFill>
                <a:prstClr val="black"/>
              </a:solidFill>
            </a:endParaRPr>
          </a:p>
          <a:p>
            <a:r>
              <a:rPr lang="ja-JP" altLang="en-US" sz="2800" dirty="0" smtClean="0"/>
              <a:t>閉店した店舗</a:t>
            </a:r>
            <a:r>
              <a:rPr lang="ja-JP" altLang="en-US" sz="2800" dirty="0"/>
              <a:t>を</a:t>
            </a:r>
            <a:r>
              <a:rPr lang="ja-JP" altLang="en-US" sz="2800" dirty="0" smtClean="0"/>
              <a:t>、希望者に期間限定</a:t>
            </a:r>
            <a:r>
              <a:rPr lang="ja-JP" altLang="en-US" sz="2800" dirty="0" smtClean="0">
                <a:solidFill>
                  <a:srgbClr val="FF0000"/>
                </a:solidFill>
              </a:rPr>
              <a:t>貸出</a:t>
            </a:r>
            <a:endParaRPr lang="en-US" altLang="ja-JP" sz="2400" dirty="0" smtClean="0">
              <a:solidFill>
                <a:srgbClr val="FF0000"/>
              </a:solidFill>
            </a:endParaRPr>
          </a:p>
          <a:p>
            <a:r>
              <a:rPr lang="ja-JP" altLang="en-US" sz="2800" dirty="0" smtClean="0">
                <a:solidFill>
                  <a:srgbClr val="FF0000"/>
                </a:solidFill>
              </a:rPr>
              <a:t>オープン後１年</a:t>
            </a:r>
            <a:r>
              <a:rPr lang="ja-JP" altLang="en-US" sz="2800" dirty="0">
                <a:solidFill>
                  <a:srgbClr val="FF0000"/>
                </a:solidFill>
              </a:rPr>
              <a:t>以内</a:t>
            </a:r>
            <a:r>
              <a:rPr lang="ja-JP" altLang="en-US" sz="2800" dirty="0"/>
              <a:t>の店舗</a:t>
            </a:r>
            <a:r>
              <a:rPr lang="ja-JP" altLang="en-US" sz="2800" dirty="0">
                <a:solidFill>
                  <a:prstClr val="black"/>
                </a:solidFill>
              </a:rPr>
              <a:t>を優先的に</a:t>
            </a:r>
            <a:r>
              <a:rPr lang="ja-JP" altLang="en-US" sz="2800" dirty="0">
                <a:solidFill>
                  <a:srgbClr val="FF0000"/>
                </a:solidFill>
              </a:rPr>
              <a:t>つちコン会場</a:t>
            </a:r>
            <a:r>
              <a:rPr lang="ja-JP" altLang="en-US" sz="2800" dirty="0">
                <a:solidFill>
                  <a:prstClr val="black"/>
                </a:solidFill>
              </a:rPr>
              <a:t>に利用</a:t>
            </a:r>
            <a:endParaRPr lang="ja-JP" altLang="en-US" sz="2800" dirty="0"/>
          </a:p>
          <a:p>
            <a:r>
              <a:rPr lang="ja-JP" altLang="en-US" sz="2800" dirty="0" smtClean="0">
                <a:solidFill>
                  <a:srgbClr val="FF0000"/>
                </a:solidFill>
              </a:rPr>
              <a:t>客数及び店舗の増加</a:t>
            </a:r>
            <a:r>
              <a:rPr lang="ja-JP" altLang="en-US" sz="2800" dirty="0" smtClean="0">
                <a:solidFill>
                  <a:prstClr val="black"/>
                </a:solidFill>
              </a:rPr>
              <a:t>をねらう</a:t>
            </a:r>
            <a:endParaRPr lang="en-US" altLang="ja-JP" sz="2800" dirty="0" smtClean="0">
              <a:solidFill>
                <a:prstClr val="black"/>
              </a:solidFill>
            </a:endParaRPr>
          </a:p>
        </p:txBody>
      </p:sp>
      <p:sp>
        <p:nvSpPr>
          <p:cNvPr id="30" name="四角形吹き出し 29"/>
          <p:cNvSpPr/>
          <p:nvPr/>
        </p:nvSpPr>
        <p:spPr>
          <a:xfrm>
            <a:off x="230903" y="5805264"/>
            <a:ext cx="7581457" cy="945273"/>
          </a:xfrm>
          <a:prstGeom prst="wedgeRectCallout">
            <a:avLst>
              <a:gd name="adj1" fmla="val 54651"/>
              <a:gd name="adj2" fmla="val 3735"/>
            </a:avLst>
          </a:prstGeom>
          <a:solidFill>
            <a:srgbClr val="D9969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4400" dirty="0" smtClean="0">
                <a:solidFill>
                  <a:srgbClr val="FFFFFF"/>
                </a:solidFill>
              </a:rPr>
              <a:t>つちコンが</a:t>
            </a:r>
            <a:r>
              <a:rPr lang="ja-JP" altLang="en-US" sz="4400" dirty="0" smtClean="0">
                <a:solidFill>
                  <a:schemeClr val="bg1"/>
                </a:solidFill>
              </a:rPr>
              <a:t>出店</a:t>
            </a:r>
            <a:r>
              <a:rPr lang="ja-JP" altLang="en-US" sz="4400" dirty="0" smtClean="0">
                <a:solidFill>
                  <a:srgbClr val="FFFFFF"/>
                </a:solidFill>
              </a:rPr>
              <a:t>を</a:t>
            </a:r>
            <a:r>
              <a:rPr lang="ja-JP" altLang="en-US" sz="4400" dirty="0" smtClean="0">
                <a:solidFill>
                  <a:srgbClr val="FF0000"/>
                </a:solidFill>
              </a:rPr>
              <a:t>サポート</a:t>
            </a:r>
            <a:endParaRPr lang="en-US" altLang="ja-JP" sz="4400" dirty="0">
              <a:solidFill>
                <a:srgbClr val="FF0000"/>
              </a:solidFill>
            </a:endParaRPr>
          </a:p>
        </p:txBody>
      </p:sp>
      <p:grpSp>
        <p:nvGrpSpPr>
          <p:cNvPr id="37" name="図形グループ 36"/>
          <p:cNvGrpSpPr/>
          <p:nvPr/>
        </p:nvGrpSpPr>
        <p:grpSpPr>
          <a:xfrm>
            <a:off x="827584" y="3868327"/>
            <a:ext cx="3040745" cy="2011069"/>
            <a:chOff x="107504" y="3300969"/>
            <a:chExt cx="3040745" cy="2291595"/>
          </a:xfrm>
        </p:grpSpPr>
        <p:pic>
          <p:nvPicPr>
            <p:cNvPr id="3" name="図 2"/>
            <p:cNvPicPr>
              <a:picLocks noChangeAspect="1"/>
            </p:cNvPicPr>
            <p:nvPr/>
          </p:nvPicPr>
          <p:blipFill>
            <a:blip r:embed="rId2">
              <a:duotone>
                <a:schemeClr val="accent2">
                  <a:shade val="45000"/>
                  <a:satMod val="135000"/>
                </a:schemeClr>
                <a:prstClr val="white"/>
              </a:duotone>
            </a:blip>
            <a:stretch>
              <a:fillRect/>
            </a:stretch>
          </p:blipFill>
          <p:spPr>
            <a:xfrm>
              <a:off x="107504" y="3717032"/>
              <a:ext cx="994032" cy="1875532"/>
            </a:xfrm>
            <a:prstGeom prst="rect">
              <a:avLst/>
            </a:prstGeom>
          </p:spPr>
        </p:pic>
        <p:sp>
          <p:nvSpPr>
            <p:cNvPr id="4" name="雲形吹き出し 3"/>
            <p:cNvSpPr/>
            <p:nvPr/>
          </p:nvSpPr>
          <p:spPr>
            <a:xfrm>
              <a:off x="896496" y="3300969"/>
              <a:ext cx="2251753" cy="1224136"/>
            </a:xfrm>
            <a:prstGeom prst="cloudCallout">
              <a:avLst>
                <a:gd name="adj1" fmla="val -47752"/>
                <a:gd name="adj2" fmla="val 70425"/>
              </a:avLst>
            </a:prstGeom>
            <a:solidFill>
              <a:schemeClr val="accent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ja-JP" altLang="en-US" sz="2000" dirty="0" smtClean="0">
                  <a:solidFill>
                    <a:schemeClr val="tx1"/>
                  </a:solidFill>
                </a:rPr>
                <a:t>店舗やって</a:t>
              </a:r>
              <a:endParaRPr kumimoji="1" lang="en-US" altLang="ja-JP" sz="2000" dirty="0" smtClean="0">
                <a:solidFill>
                  <a:schemeClr val="tx1"/>
                </a:solidFill>
              </a:endParaRPr>
            </a:p>
            <a:p>
              <a:pPr algn="ctr"/>
              <a:r>
                <a:rPr kumimoji="1" lang="ja-JP" altLang="en-US" sz="2000" dirty="0" smtClean="0">
                  <a:solidFill>
                    <a:schemeClr val="tx1"/>
                  </a:solidFill>
                </a:rPr>
                <a:t>みようかしら</a:t>
              </a:r>
              <a:endParaRPr kumimoji="1" lang="ja-JP" altLang="en-US" sz="2000" dirty="0">
                <a:solidFill>
                  <a:schemeClr val="tx1"/>
                </a:solidFill>
              </a:endParaRPr>
            </a:p>
          </p:txBody>
        </p:sp>
      </p:grpSp>
      <p:pic>
        <p:nvPicPr>
          <p:cNvPr id="5" name="図 4"/>
          <p:cNvPicPr>
            <a:picLocks noChangeAspect="1"/>
          </p:cNvPicPr>
          <p:nvPr/>
        </p:nvPicPr>
        <p:blipFill>
          <a:blip r:embed="rId3"/>
          <a:stretch>
            <a:fillRect/>
          </a:stretch>
        </p:blipFill>
        <p:spPr>
          <a:xfrm>
            <a:off x="5074372" y="3527815"/>
            <a:ext cx="3746099" cy="2048647"/>
          </a:xfrm>
          <a:prstGeom prst="rect">
            <a:avLst/>
          </a:prstGeom>
        </p:spPr>
      </p:pic>
      <p:sp>
        <p:nvSpPr>
          <p:cNvPr id="33" name="角丸四角形吹き出し 32"/>
          <p:cNvSpPr/>
          <p:nvPr/>
        </p:nvSpPr>
        <p:spPr>
          <a:xfrm>
            <a:off x="827584" y="182300"/>
            <a:ext cx="2303961" cy="955205"/>
          </a:xfrm>
          <a:prstGeom prst="wedgeRoundRectCallout">
            <a:avLst>
              <a:gd name="adj1" fmla="val -53059"/>
              <a:gd name="adj2" fmla="val -27211"/>
              <a:gd name="adj3" fmla="val 16667"/>
            </a:avLst>
          </a:prstGeom>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ltLang="ja-JP" sz="2800" dirty="0" smtClean="0">
                <a:solidFill>
                  <a:schemeClr val="bg1"/>
                </a:solidFill>
              </a:rPr>
              <a:t>②</a:t>
            </a:r>
            <a:r>
              <a:rPr lang="ja-JP" altLang="en-US" sz="2800" dirty="0" smtClean="0">
                <a:solidFill>
                  <a:schemeClr val="bg1"/>
                </a:solidFill>
              </a:rPr>
              <a:t>にぎわいまちづくり</a:t>
            </a:r>
            <a:endParaRPr kumimoji="1" lang="ja-JP" altLang="en-US" sz="2800" dirty="0">
              <a:solidFill>
                <a:schemeClr val="bg1"/>
              </a:solidFill>
            </a:endParaRPr>
          </a:p>
        </p:txBody>
      </p:sp>
      <p:pic>
        <p:nvPicPr>
          <p:cNvPr id="34" name="図 33" descr="810sign_z229xfngkp.jpg"/>
          <p:cNvPicPr>
            <a:picLocks noChangeAspect="1"/>
          </p:cNvPicPr>
          <p:nvPr/>
        </p:nvPicPr>
        <p:blipFill>
          <a:blip r:embed="rId4">
            <a:duotone>
              <a:schemeClr val="accent2">
                <a:shade val="45000"/>
                <a:satMod val="135000"/>
              </a:schemeClr>
              <a:prstClr val="white"/>
            </a:duotone>
            <a:extLst>
              <a:ext uri="{BEBA8EAE-BF5A-486C-A8C5-ECC9F3942E4B}">
                <a14:imgProps xmlns:a14="http://schemas.microsoft.com/office/drawing/2010/main">
                  <a14:imgLayer r:embed="rId5">
                    <a14:imgEffect>
                      <a14:backgroundRemoval t="0" b="100000" l="0" r="100000">
                        <a14:foregroundMark x1="57034" y1="7763" x2="57034" y2="7763"/>
                        <a14:foregroundMark x1="65779" y1="7024" x2="65779" y2="7024"/>
                      </a14:backgroundRemoval>
                    </a14:imgEffect>
                  </a14:imgLayer>
                </a14:imgProps>
              </a:ext>
              <a:ext uri="{28A0092B-C50C-407E-A947-70E740481C1C}">
                <a14:useLocalDpi xmlns:a14="http://schemas.microsoft.com/office/drawing/2010/main" val="0"/>
              </a:ext>
            </a:extLst>
          </a:blip>
          <a:stretch>
            <a:fillRect/>
          </a:stretch>
        </p:blipFill>
        <p:spPr>
          <a:xfrm>
            <a:off x="0" y="251995"/>
            <a:ext cx="793420" cy="778278"/>
          </a:xfrm>
          <a:prstGeom prst="rect">
            <a:avLst/>
          </a:prstGeom>
        </p:spPr>
      </p:pic>
      <p:grpSp>
        <p:nvGrpSpPr>
          <p:cNvPr id="32" name="図形グループ 31"/>
          <p:cNvGrpSpPr/>
          <p:nvPr/>
        </p:nvGrpSpPr>
        <p:grpSpPr>
          <a:xfrm>
            <a:off x="3135619" y="97531"/>
            <a:ext cx="6008381" cy="955205"/>
            <a:chOff x="671896" y="1988840"/>
            <a:chExt cx="6333378" cy="1074940"/>
          </a:xfrm>
        </p:grpSpPr>
        <p:pic>
          <p:nvPicPr>
            <p:cNvPr id="35" name="図 34"/>
            <p:cNvPicPr>
              <a:picLocks noChangeAspect="1"/>
            </p:cNvPicPr>
            <p:nvPr/>
          </p:nvPicPr>
          <p:blipFill>
            <a:blip r:embed="rId6"/>
            <a:stretch>
              <a:fillRect/>
            </a:stretch>
          </p:blipFill>
          <p:spPr>
            <a:xfrm>
              <a:off x="2809466" y="1988840"/>
              <a:ext cx="1048952" cy="1074940"/>
            </a:xfrm>
            <a:prstGeom prst="rect">
              <a:avLst/>
            </a:prstGeom>
            <a:effectLst/>
          </p:spPr>
        </p:pic>
        <p:pic>
          <p:nvPicPr>
            <p:cNvPr id="36" name="図 35"/>
            <p:cNvPicPr>
              <a:picLocks noChangeAspect="1"/>
            </p:cNvPicPr>
            <p:nvPr/>
          </p:nvPicPr>
          <p:blipFill>
            <a:blip r:embed="rId6">
              <a:lum bright="70000" contrast="-70000"/>
            </a:blip>
            <a:stretch>
              <a:fillRect/>
            </a:stretch>
          </p:blipFill>
          <p:spPr>
            <a:xfrm>
              <a:off x="3858418" y="1988840"/>
              <a:ext cx="1048952" cy="1074940"/>
            </a:xfrm>
            <a:prstGeom prst="rect">
              <a:avLst/>
            </a:prstGeom>
            <a:effectLst/>
          </p:spPr>
        </p:pic>
        <p:pic>
          <p:nvPicPr>
            <p:cNvPr id="38" name="図 37"/>
            <p:cNvPicPr>
              <a:picLocks noChangeAspect="1"/>
            </p:cNvPicPr>
            <p:nvPr/>
          </p:nvPicPr>
          <p:blipFill>
            <a:blip r:embed="rId6">
              <a:lum bright="70000" contrast="-70000"/>
            </a:blip>
            <a:stretch>
              <a:fillRect/>
            </a:stretch>
          </p:blipFill>
          <p:spPr>
            <a:xfrm>
              <a:off x="4907370" y="1988840"/>
              <a:ext cx="1048952" cy="1074940"/>
            </a:xfrm>
            <a:prstGeom prst="rect">
              <a:avLst/>
            </a:prstGeom>
            <a:effectLst/>
          </p:spPr>
        </p:pic>
        <p:pic>
          <p:nvPicPr>
            <p:cNvPr id="39" name="図 38"/>
            <p:cNvPicPr>
              <a:picLocks noChangeAspect="1"/>
            </p:cNvPicPr>
            <p:nvPr/>
          </p:nvPicPr>
          <p:blipFill>
            <a:blip r:embed="rId6">
              <a:lum bright="70000" contrast="-70000"/>
            </a:blip>
            <a:stretch>
              <a:fillRect/>
            </a:stretch>
          </p:blipFill>
          <p:spPr>
            <a:xfrm>
              <a:off x="711562" y="1988840"/>
              <a:ext cx="1048952" cy="1074940"/>
            </a:xfrm>
            <a:prstGeom prst="rect">
              <a:avLst/>
            </a:prstGeom>
            <a:effectLst/>
          </p:spPr>
        </p:pic>
        <p:sp>
          <p:nvSpPr>
            <p:cNvPr id="40" name="テキスト ボックス 39"/>
            <p:cNvSpPr txBox="1"/>
            <p:nvPr/>
          </p:nvSpPr>
          <p:spPr>
            <a:xfrm>
              <a:off x="671896" y="2315961"/>
              <a:ext cx="1132147" cy="307777"/>
            </a:xfrm>
            <a:prstGeom prst="rect">
              <a:avLst/>
            </a:prstGeom>
            <a:noFill/>
          </p:spPr>
          <p:txBody>
            <a:bodyPr wrap="square" rtlCol="0">
              <a:spAutoFit/>
            </a:bodyPr>
            <a:lstStyle/>
            <a:p>
              <a:pPr algn="ctr"/>
              <a:r>
                <a:rPr lang="ja-JP" altLang="en-US" sz="1400" b="1" dirty="0" smtClean="0"/>
                <a:t>背景</a:t>
              </a:r>
              <a:endParaRPr kumimoji="1" lang="en-US" altLang="ja-JP" sz="1400" b="1" kern="1200" dirty="0" smtClean="0"/>
            </a:p>
          </p:txBody>
        </p:sp>
        <p:sp>
          <p:nvSpPr>
            <p:cNvPr id="41" name="テキスト ボックス 40"/>
            <p:cNvSpPr txBox="1"/>
            <p:nvPr/>
          </p:nvSpPr>
          <p:spPr>
            <a:xfrm>
              <a:off x="2705612" y="2315961"/>
              <a:ext cx="1204689" cy="307777"/>
            </a:xfrm>
            <a:prstGeom prst="rect">
              <a:avLst/>
            </a:prstGeom>
            <a:noFill/>
          </p:spPr>
          <p:txBody>
            <a:bodyPr wrap="square" rtlCol="0">
              <a:spAutoFit/>
            </a:bodyPr>
            <a:lstStyle/>
            <a:p>
              <a:pPr algn="ctr"/>
              <a:endParaRPr kumimoji="1" lang="en-US" altLang="ja-JP" sz="1400" b="1" kern="1200" dirty="0" smtClean="0"/>
            </a:p>
          </p:txBody>
        </p:sp>
        <p:sp>
          <p:nvSpPr>
            <p:cNvPr id="42" name="テキスト ボックス 41"/>
            <p:cNvSpPr txBox="1"/>
            <p:nvPr/>
          </p:nvSpPr>
          <p:spPr>
            <a:xfrm>
              <a:off x="4907370" y="2324095"/>
              <a:ext cx="1132147" cy="307777"/>
            </a:xfrm>
            <a:prstGeom prst="rect">
              <a:avLst/>
            </a:prstGeom>
            <a:noFill/>
          </p:spPr>
          <p:txBody>
            <a:bodyPr wrap="square" rtlCol="0">
              <a:spAutoFit/>
            </a:bodyPr>
            <a:lstStyle/>
            <a:p>
              <a:r>
                <a:rPr kumimoji="1" lang="ja-JP" altLang="en-US" sz="1400" b="1" kern="1200" dirty="0" smtClean="0"/>
                <a:t>今後の方針</a:t>
              </a:r>
              <a:endParaRPr kumimoji="1" lang="en-US" altLang="ja-JP" sz="1400" b="1" kern="1200" dirty="0" smtClean="0"/>
            </a:p>
          </p:txBody>
        </p:sp>
        <p:sp>
          <p:nvSpPr>
            <p:cNvPr id="43" name="テキスト ボックス 42"/>
            <p:cNvSpPr txBox="1"/>
            <p:nvPr/>
          </p:nvSpPr>
          <p:spPr>
            <a:xfrm>
              <a:off x="3991128" y="2315961"/>
              <a:ext cx="880734" cy="346357"/>
            </a:xfrm>
            <a:prstGeom prst="rect">
              <a:avLst/>
            </a:prstGeom>
            <a:noFill/>
          </p:spPr>
          <p:txBody>
            <a:bodyPr wrap="square" rtlCol="0">
              <a:spAutoFit/>
            </a:bodyPr>
            <a:lstStyle/>
            <a:p>
              <a:r>
                <a:rPr lang="ja-JP" altLang="en-US" sz="1400" b="1" dirty="0" smtClean="0"/>
                <a:t>将来像</a:t>
              </a:r>
              <a:endParaRPr kumimoji="1" lang="en-US" altLang="ja-JP" sz="1400" b="1" kern="1200" dirty="0" smtClean="0"/>
            </a:p>
          </p:txBody>
        </p:sp>
        <p:pic>
          <p:nvPicPr>
            <p:cNvPr id="44" name="図 43"/>
            <p:cNvPicPr>
              <a:picLocks noChangeAspect="1"/>
            </p:cNvPicPr>
            <p:nvPr/>
          </p:nvPicPr>
          <p:blipFill>
            <a:blip r:embed="rId6">
              <a:lum bright="70000" contrast="-70000"/>
            </a:blip>
            <a:stretch>
              <a:fillRect/>
            </a:stretch>
          </p:blipFill>
          <p:spPr>
            <a:xfrm>
              <a:off x="1760514" y="1988840"/>
              <a:ext cx="1048952" cy="1074940"/>
            </a:xfrm>
            <a:prstGeom prst="rect">
              <a:avLst/>
            </a:prstGeom>
            <a:effectLst/>
          </p:spPr>
        </p:pic>
        <p:sp>
          <p:nvSpPr>
            <p:cNvPr id="45" name="テキスト ボックス 44"/>
            <p:cNvSpPr txBox="1"/>
            <p:nvPr/>
          </p:nvSpPr>
          <p:spPr>
            <a:xfrm>
              <a:off x="1738717" y="2324095"/>
              <a:ext cx="1132147" cy="307777"/>
            </a:xfrm>
            <a:prstGeom prst="rect">
              <a:avLst/>
            </a:prstGeom>
            <a:noFill/>
          </p:spPr>
          <p:txBody>
            <a:bodyPr wrap="square" rtlCol="0">
              <a:spAutoFit/>
            </a:bodyPr>
            <a:lstStyle/>
            <a:p>
              <a:pPr algn="ctr"/>
              <a:r>
                <a:rPr lang="ja-JP" altLang="en-US" sz="1400" b="1" dirty="0" smtClean="0"/>
                <a:t>目標都市像</a:t>
              </a:r>
              <a:endParaRPr kumimoji="1" lang="en-US" altLang="ja-JP" sz="1400" b="1" kern="1200" dirty="0" smtClean="0"/>
            </a:p>
          </p:txBody>
        </p:sp>
        <p:sp>
          <p:nvSpPr>
            <p:cNvPr id="46" name="正方形/長方形 45"/>
            <p:cNvSpPr/>
            <p:nvPr/>
          </p:nvSpPr>
          <p:spPr>
            <a:xfrm>
              <a:off x="2731418" y="2315961"/>
              <a:ext cx="1181446" cy="346357"/>
            </a:xfrm>
            <a:prstGeom prst="rect">
              <a:avLst/>
            </a:prstGeom>
          </p:spPr>
          <p:txBody>
            <a:bodyPr wrap="none">
              <a:spAutoFit/>
            </a:bodyPr>
            <a:lstStyle/>
            <a:p>
              <a:pPr algn="ctr"/>
              <a:r>
                <a:rPr lang="ja-JP" altLang="en-US" sz="1400" b="1" dirty="0" smtClean="0"/>
                <a:t>デートプラン</a:t>
              </a:r>
              <a:endParaRPr lang="ja-JP" altLang="en-US" sz="1400" b="1" dirty="0"/>
            </a:p>
          </p:txBody>
        </p:sp>
        <p:pic>
          <p:nvPicPr>
            <p:cNvPr id="47" name="図 46"/>
            <p:cNvPicPr>
              <a:picLocks noChangeAspect="1"/>
            </p:cNvPicPr>
            <p:nvPr/>
          </p:nvPicPr>
          <p:blipFill>
            <a:blip r:embed="rId6">
              <a:lum bright="70000" contrast="-70000"/>
            </a:blip>
            <a:stretch>
              <a:fillRect/>
            </a:stretch>
          </p:blipFill>
          <p:spPr>
            <a:xfrm>
              <a:off x="5956322" y="1988840"/>
              <a:ext cx="1048952" cy="1074940"/>
            </a:xfrm>
            <a:prstGeom prst="rect">
              <a:avLst/>
            </a:prstGeom>
            <a:effectLst/>
          </p:spPr>
        </p:pic>
        <p:sp>
          <p:nvSpPr>
            <p:cNvPr id="48" name="テキスト ボックス 47"/>
            <p:cNvSpPr txBox="1"/>
            <p:nvPr/>
          </p:nvSpPr>
          <p:spPr>
            <a:xfrm>
              <a:off x="6034774" y="2315961"/>
              <a:ext cx="970500" cy="346357"/>
            </a:xfrm>
            <a:prstGeom prst="rect">
              <a:avLst/>
            </a:prstGeom>
            <a:noFill/>
          </p:spPr>
          <p:txBody>
            <a:bodyPr wrap="square" rtlCol="0">
              <a:spAutoFit/>
            </a:bodyPr>
            <a:lstStyle/>
            <a:p>
              <a:r>
                <a:rPr kumimoji="1" lang="ja-JP" altLang="en-US" sz="1400" b="1" kern="1200" dirty="0" smtClean="0"/>
                <a:t>参考文献</a:t>
              </a:r>
              <a:endParaRPr kumimoji="1" lang="en-US" altLang="ja-JP" sz="1400" b="1" kern="1200" dirty="0" smtClean="0"/>
            </a:p>
          </p:txBody>
        </p:sp>
      </p:grpSp>
      <p:pic>
        <p:nvPicPr>
          <p:cNvPr id="49" name="図 48"/>
          <p:cNvPicPr>
            <a:picLocks noChangeAspect="1"/>
          </p:cNvPicPr>
          <p:nvPr/>
        </p:nvPicPr>
        <p:blipFill>
          <a:blip r:embed="rId7">
            <a:extLst>
              <a:ext uri="{BEBA8EAE-BF5A-486C-A8C5-ECC9F3942E4B}">
                <a14:imgProps xmlns:a14="http://schemas.microsoft.com/office/drawing/2010/main">
                  <a14:imgLayer r:embed="rId8">
                    <a14:imgEffect>
                      <a14:backgroundRemoval t="0" b="97941" l="0" r="100000">
                        <a14:foregroundMark x1="96040" y1="80092" x2="96040" y2="80092"/>
                      </a14:backgroundRemoval>
                    </a14:imgEffect>
                  </a14:imgLayer>
                </a14:imgProps>
              </a:ext>
            </a:extLst>
          </a:blip>
          <a:stretch>
            <a:fillRect/>
          </a:stretch>
        </p:blipFill>
        <p:spPr>
          <a:xfrm rot="523399">
            <a:off x="6219954" y="1349553"/>
            <a:ext cx="2770768" cy="1020071"/>
          </a:xfrm>
          <a:prstGeom prst="rect">
            <a:avLst/>
          </a:prstGeom>
          <a:ln>
            <a:noFill/>
          </a:ln>
        </p:spPr>
      </p:pic>
      <p:pic>
        <p:nvPicPr>
          <p:cNvPr id="50" name="図 49"/>
          <p:cNvPicPr>
            <a:picLocks noChangeAspect="1"/>
          </p:cNvPicPr>
          <p:nvPr/>
        </p:nvPicPr>
        <p:blipFill>
          <a:blip r:embed="rId9">
            <a:duotone>
              <a:schemeClr val="accent1">
                <a:shade val="45000"/>
                <a:satMod val="135000"/>
              </a:schemeClr>
              <a:prstClr val="white"/>
            </a:duotone>
          </a:blip>
          <a:stretch>
            <a:fillRect/>
          </a:stretch>
        </p:blipFill>
        <p:spPr>
          <a:xfrm flipH="1">
            <a:off x="8015251" y="5576462"/>
            <a:ext cx="1128749" cy="1312811"/>
          </a:xfrm>
          <a:prstGeom prst="rect">
            <a:avLst/>
          </a:prstGeom>
        </p:spPr>
      </p:pic>
    </p:spTree>
    <p:extLst>
      <p:ext uri="{BB962C8B-B14F-4D97-AF65-F5344CB8AC3E}">
        <p14:creationId xmlns:p14="http://schemas.microsoft.com/office/powerpoint/2010/main" val="274618862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名称設定のコピー.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71800" y="1688881"/>
            <a:ext cx="3597864" cy="4195448"/>
          </a:xfrm>
          <a:prstGeom prst="rect">
            <a:avLst/>
          </a:prstGeom>
        </p:spPr>
      </p:pic>
      <p:sp>
        <p:nvSpPr>
          <p:cNvPr id="6" name="正方形/長方形 5"/>
          <p:cNvSpPr/>
          <p:nvPr/>
        </p:nvSpPr>
        <p:spPr>
          <a:xfrm>
            <a:off x="1208355" y="777244"/>
            <a:ext cx="6772352" cy="707886"/>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p>
            <a:pPr algn="ctr"/>
            <a:r>
              <a:rPr lang="ja-JP" altLang="en-US" sz="4000" b="1" dirty="0" smtClean="0">
                <a:solidFill>
                  <a:schemeClr val="accent6">
                    <a:lumMod val="75000"/>
                  </a:schemeClr>
                </a:solidFill>
                <a:latin typeface="ヒラギノ明朝 ProN W3"/>
                <a:ea typeface="ヒラギノ明朝 ProN W3"/>
                <a:cs typeface="ヒラギノ明朝 ProN W3"/>
              </a:rPr>
              <a:t>「すこやか」デートプラン</a:t>
            </a:r>
            <a:endParaRPr lang="en-US" altLang="ja-JP" sz="4000" b="1" dirty="0">
              <a:solidFill>
                <a:schemeClr val="accent6">
                  <a:lumMod val="75000"/>
                </a:schemeClr>
              </a:solidFill>
              <a:latin typeface="ヒラギノ明朝 ProN W3"/>
              <a:ea typeface="ヒラギノ明朝 ProN W3"/>
              <a:cs typeface="ヒラギノ明朝 ProN W3"/>
            </a:endParaRPr>
          </a:p>
        </p:txBody>
      </p:sp>
      <p:pic>
        <p:nvPicPr>
          <p:cNvPr id="8" name="図 7"/>
          <p:cNvPicPr>
            <a:picLocks noChangeAspect="1"/>
          </p:cNvPicPr>
          <p:nvPr/>
        </p:nvPicPr>
        <p:blipFill>
          <a:blip r:embed="rId3"/>
          <a:stretch>
            <a:fillRect/>
          </a:stretch>
        </p:blipFill>
        <p:spPr>
          <a:xfrm rot="1745555">
            <a:off x="3595717" y="3644230"/>
            <a:ext cx="1179285" cy="1208502"/>
          </a:xfrm>
          <a:prstGeom prst="rect">
            <a:avLst/>
          </a:prstGeom>
          <a:ln>
            <a:noFill/>
          </a:ln>
          <a:effectLst>
            <a:glow rad="101600">
              <a:schemeClr val="accent6">
                <a:satMod val="175000"/>
                <a:alpha val="40000"/>
              </a:schemeClr>
            </a:glow>
          </a:effectLst>
        </p:spPr>
      </p:pic>
      <p:pic>
        <p:nvPicPr>
          <p:cNvPr id="5" name="図 4"/>
          <p:cNvPicPr>
            <a:picLocks noChangeAspect="1"/>
          </p:cNvPicPr>
          <p:nvPr/>
        </p:nvPicPr>
        <p:blipFill>
          <a:blip r:embed="rId3"/>
          <a:stretch>
            <a:fillRect/>
          </a:stretch>
        </p:blipFill>
        <p:spPr>
          <a:xfrm rot="1745555">
            <a:off x="4603455" y="2832630"/>
            <a:ext cx="1179285" cy="1208502"/>
          </a:xfrm>
          <a:prstGeom prst="rect">
            <a:avLst/>
          </a:prstGeom>
          <a:ln>
            <a:noFill/>
          </a:ln>
          <a:effectLst>
            <a:glow rad="101600">
              <a:schemeClr val="accent6">
                <a:satMod val="175000"/>
                <a:alpha val="40000"/>
              </a:schemeClr>
            </a:glow>
          </a:effectLst>
        </p:spPr>
      </p:pic>
      <p:pic>
        <p:nvPicPr>
          <p:cNvPr id="7" name="図 6"/>
          <p:cNvPicPr>
            <a:picLocks noChangeAspect="1"/>
          </p:cNvPicPr>
          <p:nvPr/>
        </p:nvPicPr>
        <p:blipFill>
          <a:blip r:embed="rId3"/>
          <a:stretch>
            <a:fillRect/>
          </a:stretch>
        </p:blipFill>
        <p:spPr>
          <a:xfrm rot="1745555">
            <a:off x="3195837" y="2170314"/>
            <a:ext cx="1179285" cy="1208502"/>
          </a:xfrm>
          <a:prstGeom prst="rect">
            <a:avLst/>
          </a:prstGeom>
          <a:ln>
            <a:noFill/>
          </a:ln>
          <a:effectLst>
            <a:glow rad="101600">
              <a:schemeClr val="accent6">
                <a:satMod val="175000"/>
                <a:alpha val="40000"/>
              </a:schemeClr>
            </a:glow>
          </a:effectLst>
        </p:spPr>
      </p:pic>
      <p:pic>
        <p:nvPicPr>
          <p:cNvPr id="9" name="図 8"/>
          <p:cNvPicPr>
            <a:picLocks noChangeAspect="1"/>
          </p:cNvPicPr>
          <p:nvPr/>
        </p:nvPicPr>
        <p:blipFill>
          <a:blip r:embed="rId3"/>
          <a:stretch>
            <a:fillRect/>
          </a:stretch>
        </p:blipFill>
        <p:spPr>
          <a:xfrm rot="1745555">
            <a:off x="3423256" y="4647574"/>
            <a:ext cx="1179285" cy="1208502"/>
          </a:xfrm>
          <a:prstGeom prst="rect">
            <a:avLst/>
          </a:prstGeom>
          <a:ln>
            <a:noFill/>
          </a:ln>
          <a:effectLst>
            <a:glow rad="101600">
              <a:schemeClr val="accent6">
                <a:satMod val="175000"/>
                <a:alpha val="40000"/>
              </a:schemeClr>
            </a:glow>
          </a:effectLst>
        </p:spPr>
      </p:pic>
    </p:spTree>
    <p:extLst>
      <p:ext uri="{BB962C8B-B14F-4D97-AF65-F5344CB8AC3E}">
        <p14:creationId xmlns:p14="http://schemas.microsoft.com/office/powerpoint/2010/main" val="8391825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9" name="線吹き出し 2 (枠付き) 28"/>
          <p:cNvSpPr/>
          <p:nvPr/>
        </p:nvSpPr>
        <p:spPr>
          <a:xfrm>
            <a:off x="5503488" y="1172483"/>
            <a:ext cx="3533008" cy="2106510"/>
          </a:xfrm>
          <a:prstGeom prst="borderCallout2">
            <a:avLst>
              <a:gd name="adj1" fmla="val 50591"/>
              <a:gd name="adj2" fmla="val -520"/>
              <a:gd name="adj3" fmla="val 78000"/>
              <a:gd name="adj4" fmla="val -4461"/>
              <a:gd name="adj5" fmla="val 79119"/>
              <a:gd name="adj6" fmla="val -20765"/>
            </a:avLst>
          </a:prstGeom>
          <a:solidFill>
            <a:srgbClr val="FAC090"/>
          </a:solidFill>
          <a:ln>
            <a:solidFill>
              <a:srgbClr val="E46C0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23" name="線吹き出し 2 (枠付き) 22"/>
          <p:cNvSpPr/>
          <p:nvPr/>
        </p:nvSpPr>
        <p:spPr>
          <a:xfrm>
            <a:off x="295194" y="1988840"/>
            <a:ext cx="2840426" cy="3381644"/>
          </a:xfrm>
          <a:prstGeom prst="borderCallout2">
            <a:avLst>
              <a:gd name="adj1" fmla="val 54136"/>
              <a:gd name="adj2" fmla="val 100045"/>
              <a:gd name="adj3" fmla="val 54718"/>
              <a:gd name="adj4" fmla="val 117381"/>
              <a:gd name="adj5" fmla="val 38913"/>
              <a:gd name="adj6" fmla="val 140061"/>
            </a:avLst>
          </a:prstGeom>
          <a:solidFill>
            <a:srgbClr val="FAC090"/>
          </a:solidFill>
          <a:ln>
            <a:solidFill>
              <a:schemeClr val="accent6">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22" name="線吹き出し 2 (枠付き) 21"/>
          <p:cNvSpPr/>
          <p:nvPr/>
        </p:nvSpPr>
        <p:spPr>
          <a:xfrm>
            <a:off x="5575088" y="4047521"/>
            <a:ext cx="3379081" cy="2477824"/>
          </a:xfrm>
          <a:prstGeom prst="borderCallout2">
            <a:avLst>
              <a:gd name="adj1" fmla="val 48952"/>
              <a:gd name="adj2" fmla="val -76"/>
              <a:gd name="adj3" fmla="val 48890"/>
              <a:gd name="adj4" fmla="val -10572"/>
              <a:gd name="adj5" fmla="val -2427"/>
              <a:gd name="adj6" fmla="val -27461"/>
            </a:avLst>
          </a:prstGeom>
          <a:solidFill>
            <a:srgbClr val="FAC090"/>
          </a:solidFill>
          <a:ln>
            <a:solidFill>
              <a:srgbClr val="E46C0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pic>
        <p:nvPicPr>
          <p:cNvPr id="18" name="図 17"/>
          <p:cNvPicPr>
            <a:picLocks noChangeAspect="1"/>
          </p:cNvPicPr>
          <p:nvPr/>
        </p:nvPicPr>
        <p:blipFill>
          <a:blip r:embed="rId2">
            <a:duotone>
              <a:schemeClr val="accent1">
                <a:shade val="45000"/>
                <a:satMod val="135000"/>
              </a:schemeClr>
              <a:prstClr val="white"/>
            </a:duotone>
            <a:alphaModFix amt="41000"/>
          </a:blip>
          <a:stretch>
            <a:fillRect/>
          </a:stretch>
        </p:blipFill>
        <p:spPr>
          <a:xfrm>
            <a:off x="3701131" y="1450719"/>
            <a:ext cx="1520617" cy="4257727"/>
          </a:xfrm>
          <a:prstGeom prst="rect">
            <a:avLst/>
          </a:prstGeom>
        </p:spPr>
      </p:pic>
      <p:sp>
        <p:nvSpPr>
          <p:cNvPr id="2" name="テキスト ボックス 1"/>
          <p:cNvSpPr txBox="1"/>
          <p:nvPr/>
        </p:nvSpPr>
        <p:spPr>
          <a:xfrm>
            <a:off x="3995936" y="2271495"/>
            <a:ext cx="800219" cy="1118255"/>
          </a:xfrm>
          <a:prstGeom prst="rect">
            <a:avLst/>
          </a:prstGeom>
          <a:noFill/>
        </p:spPr>
        <p:txBody>
          <a:bodyPr vert="eaVert" wrap="none" rtlCol="0">
            <a:spAutoFit/>
          </a:bodyPr>
          <a:lstStyle/>
          <a:p>
            <a:r>
              <a:rPr kumimoji="1" lang="ja-JP" altLang="en-US" sz="4000" dirty="0" smtClean="0"/>
              <a:t>南部</a:t>
            </a:r>
            <a:endParaRPr kumimoji="1" lang="ja-JP" altLang="en-US" sz="4000" dirty="0"/>
          </a:p>
        </p:txBody>
      </p:sp>
      <p:grpSp>
        <p:nvGrpSpPr>
          <p:cNvPr id="32" name="図形グループ 31"/>
          <p:cNvGrpSpPr/>
          <p:nvPr/>
        </p:nvGrpSpPr>
        <p:grpSpPr>
          <a:xfrm>
            <a:off x="3135620" y="97532"/>
            <a:ext cx="6008381" cy="955205"/>
            <a:chOff x="671896" y="1988840"/>
            <a:chExt cx="6333378" cy="1074940"/>
          </a:xfrm>
        </p:grpSpPr>
        <p:pic>
          <p:nvPicPr>
            <p:cNvPr id="33" name="図 32"/>
            <p:cNvPicPr>
              <a:picLocks noChangeAspect="1"/>
            </p:cNvPicPr>
            <p:nvPr/>
          </p:nvPicPr>
          <p:blipFill>
            <a:blip r:embed="rId3"/>
            <a:stretch>
              <a:fillRect/>
            </a:stretch>
          </p:blipFill>
          <p:spPr>
            <a:xfrm>
              <a:off x="2809466" y="1988840"/>
              <a:ext cx="1048952" cy="1074940"/>
            </a:xfrm>
            <a:prstGeom prst="rect">
              <a:avLst/>
            </a:prstGeom>
            <a:effectLst/>
          </p:spPr>
        </p:pic>
        <p:pic>
          <p:nvPicPr>
            <p:cNvPr id="34" name="図 33"/>
            <p:cNvPicPr>
              <a:picLocks noChangeAspect="1"/>
            </p:cNvPicPr>
            <p:nvPr/>
          </p:nvPicPr>
          <p:blipFill>
            <a:blip r:embed="rId3">
              <a:lum bright="70000" contrast="-70000"/>
            </a:blip>
            <a:stretch>
              <a:fillRect/>
            </a:stretch>
          </p:blipFill>
          <p:spPr>
            <a:xfrm>
              <a:off x="3858418" y="1988840"/>
              <a:ext cx="1048952" cy="1074940"/>
            </a:xfrm>
            <a:prstGeom prst="rect">
              <a:avLst/>
            </a:prstGeom>
            <a:effectLst/>
          </p:spPr>
        </p:pic>
        <p:pic>
          <p:nvPicPr>
            <p:cNvPr id="35" name="図 34"/>
            <p:cNvPicPr>
              <a:picLocks noChangeAspect="1"/>
            </p:cNvPicPr>
            <p:nvPr/>
          </p:nvPicPr>
          <p:blipFill>
            <a:blip r:embed="rId3">
              <a:lum bright="70000" contrast="-70000"/>
            </a:blip>
            <a:stretch>
              <a:fillRect/>
            </a:stretch>
          </p:blipFill>
          <p:spPr>
            <a:xfrm>
              <a:off x="4907370" y="1988840"/>
              <a:ext cx="1048952" cy="1074940"/>
            </a:xfrm>
            <a:prstGeom prst="rect">
              <a:avLst/>
            </a:prstGeom>
            <a:effectLst/>
          </p:spPr>
        </p:pic>
        <p:pic>
          <p:nvPicPr>
            <p:cNvPr id="36" name="図 35"/>
            <p:cNvPicPr>
              <a:picLocks noChangeAspect="1"/>
            </p:cNvPicPr>
            <p:nvPr/>
          </p:nvPicPr>
          <p:blipFill>
            <a:blip r:embed="rId3">
              <a:lum bright="70000" contrast="-70000"/>
            </a:blip>
            <a:stretch>
              <a:fillRect/>
            </a:stretch>
          </p:blipFill>
          <p:spPr>
            <a:xfrm>
              <a:off x="711562" y="1988840"/>
              <a:ext cx="1048952" cy="1074940"/>
            </a:xfrm>
            <a:prstGeom prst="rect">
              <a:avLst/>
            </a:prstGeom>
            <a:effectLst/>
          </p:spPr>
        </p:pic>
        <p:sp>
          <p:nvSpPr>
            <p:cNvPr id="37" name="テキスト ボックス 36"/>
            <p:cNvSpPr txBox="1"/>
            <p:nvPr/>
          </p:nvSpPr>
          <p:spPr>
            <a:xfrm>
              <a:off x="671896" y="2315961"/>
              <a:ext cx="1132147" cy="346357"/>
            </a:xfrm>
            <a:prstGeom prst="rect">
              <a:avLst/>
            </a:prstGeom>
            <a:noFill/>
          </p:spPr>
          <p:txBody>
            <a:bodyPr wrap="square" rtlCol="0">
              <a:spAutoFit/>
            </a:bodyPr>
            <a:lstStyle/>
            <a:p>
              <a:pPr algn="ctr"/>
              <a:r>
                <a:rPr lang="ja-JP" altLang="en-US" sz="1400" b="1" dirty="0" smtClean="0"/>
                <a:t>背景</a:t>
              </a:r>
              <a:endParaRPr kumimoji="1" lang="en-US" altLang="ja-JP" sz="1400" b="1" kern="1200" dirty="0" smtClean="0"/>
            </a:p>
          </p:txBody>
        </p:sp>
        <p:sp>
          <p:nvSpPr>
            <p:cNvPr id="38" name="テキスト ボックス 37"/>
            <p:cNvSpPr txBox="1"/>
            <p:nvPr/>
          </p:nvSpPr>
          <p:spPr>
            <a:xfrm>
              <a:off x="2705612" y="2315961"/>
              <a:ext cx="1204689" cy="346357"/>
            </a:xfrm>
            <a:prstGeom prst="rect">
              <a:avLst/>
            </a:prstGeom>
            <a:noFill/>
          </p:spPr>
          <p:txBody>
            <a:bodyPr wrap="square" rtlCol="0">
              <a:spAutoFit/>
            </a:bodyPr>
            <a:lstStyle/>
            <a:p>
              <a:pPr algn="ctr"/>
              <a:endParaRPr kumimoji="1" lang="en-US" altLang="ja-JP" sz="1400" b="1" kern="1200" dirty="0" smtClean="0"/>
            </a:p>
          </p:txBody>
        </p:sp>
        <p:sp>
          <p:nvSpPr>
            <p:cNvPr id="39" name="テキスト ボックス 38"/>
            <p:cNvSpPr txBox="1"/>
            <p:nvPr/>
          </p:nvSpPr>
          <p:spPr>
            <a:xfrm>
              <a:off x="4907370" y="2324095"/>
              <a:ext cx="1132147" cy="346357"/>
            </a:xfrm>
            <a:prstGeom prst="rect">
              <a:avLst/>
            </a:prstGeom>
            <a:noFill/>
          </p:spPr>
          <p:txBody>
            <a:bodyPr wrap="square" rtlCol="0">
              <a:spAutoFit/>
            </a:bodyPr>
            <a:lstStyle/>
            <a:p>
              <a:r>
                <a:rPr kumimoji="1" lang="ja-JP" altLang="en-US" sz="1400" b="1" kern="1200" dirty="0" smtClean="0"/>
                <a:t>今後の方針</a:t>
              </a:r>
              <a:endParaRPr kumimoji="1" lang="en-US" altLang="ja-JP" sz="1400" b="1" kern="1200" dirty="0" smtClean="0"/>
            </a:p>
          </p:txBody>
        </p:sp>
        <p:sp>
          <p:nvSpPr>
            <p:cNvPr id="45" name="テキスト ボックス 44"/>
            <p:cNvSpPr txBox="1"/>
            <p:nvPr/>
          </p:nvSpPr>
          <p:spPr>
            <a:xfrm>
              <a:off x="3991127" y="2315961"/>
              <a:ext cx="880733" cy="346357"/>
            </a:xfrm>
            <a:prstGeom prst="rect">
              <a:avLst/>
            </a:prstGeom>
            <a:noFill/>
          </p:spPr>
          <p:txBody>
            <a:bodyPr wrap="square" rtlCol="0">
              <a:spAutoFit/>
            </a:bodyPr>
            <a:lstStyle/>
            <a:p>
              <a:r>
                <a:rPr lang="ja-JP" altLang="en-US" sz="1400" b="1" dirty="0" smtClean="0"/>
                <a:t>将来像</a:t>
              </a:r>
              <a:endParaRPr kumimoji="1" lang="en-US" altLang="ja-JP" sz="1400" b="1" kern="1200" dirty="0" smtClean="0"/>
            </a:p>
          </p:txBody>
        </p:sp>
        <p:pic>
          <p:nvPicPr>
            <p:cNvPr id="46" name="図 45"/>
            <p:cNvPicPr>
              <a:picLocks noChangeAspect="1"/>
            </p:cNvPicPr>
            <p:nvPr/>
          </p:nvPicPr>
          <p:blipFill>
            <a:blip r:embed="rId3">
              <a:lum bright="70000" contrast="-70000"/>
            </a:blip>
            <a:stretch>
              <a:fillRect/>
            </a:stretch>
          </p:blipFill>
          <p:spPr>
            <a:xfrm>
              <a:off x="1760514" y="1988840"/>
              <a:ext cx="1048952" cy="1074940"/>
            </a:xfrm>
            <a:prstGeom prst="rect">
              <a:avLst/>
            </a:prstGeom>
            <a:effectLst/>
          </p:spPr>
        </p:pic>
        <p:sp>
          <p:nvSpPr>
            <p:cNvPr id="47" name="テキスト ボックス 46"/>
            <p:cNvSpPr txBox="1"/>
            <p:nvPr/>
          </p:nvSpPr>
          <p:spPr>
            <a:xfrm>
              <a:off x="1738717" y="2324095"/>
              <a:ext cx="1132147" cy="346357"/>
            </a:xfrm>
            <a:prstGeom prst="rect">
              <a:avLst/>
            </a:prstGeom>
            <a:noFill/>
          </p:spPr>
          <p:txBody>
            <a:bodyPr wrap="square" rtlCol="0">
              <a:spAutoFit/>
            </a:bodyPr>
            <a:lstStyle/>
            <a:p>
              <a:pPr algn="ctr"/>
              <a:r>
                <a:rPr lang="ja-JP" altLang="en-US" sz="1400" b="1" dirty="0" smtClean="0"/>
                <a:t>目標都市像</a:t>
              </a:r>
              <a:endParaRPr kumimoji="1" lang="en-US" altLang="ja-JP" sz="1400" b="1" kern="1200" dirty="0" smtClean="0"/>
            </a:p>
          </p:txBody>
        </p:sp>
        <p:sp>
          <p:nvSpPr>
            <p:cNvPr id="48" name="正方形/長方形 47"/>
            <p:cNvSpPr/>
            <p:nvPr/>
          </p:nvSpPr>
          <p:spPr>
            <a:xfrm>
              <a:off x="2723259" y="2315961"/>
              <a:ext cx="1262552" cy="346357"/>
            </a:xfrm>
            <a:prstGeom prst="rect">
              <a:avLst/>
            </a:prstGeom>
          </p:spPr>
          <p:txBody>
            <a:bodyPr wrap="none">
              <a:spAutoFit/>
            </a:bodyPr>
            <a:lstStyle/>
            <a:p>
              <a:r>
                <a:rPr lang="ja-JP" altLang="en-US" sz="1400" b="1" dirty="0"/>
                <a:t>地区別プラン</a:t>
              </a:r>
            </a:p>
          </p:txBody>
        </p:sp>
        <p:pic>
          <p:nvPicPr>
            <p:cNvPr id="49" name="図 48"/>
            <p:cNvPicPr>
              <a:picLocks noChangeAspect="1"/>
            </p:cNvPicPr>
            <p:nvPr/>
          </p:nvPicPr>
          <p:blipFill>
            <a:blip r:embed="rId3">
              <a:lum bright="70000" contrast="-70000"/>
            </a:blip>
            <a:stretch>
              <a:fillRect/>
            </a:stretch>
          </p:blipFill>
          <p:spPr>
            <a:xfrm>
              <a:off x="5956322" y="1988840"/>
              <a:ext cx="1048952" cy="1074940"/>
            </a:xfrm>
            <a:prstGeom prst="rect">
              <a:avLst/>
            </a:prstGeom>
            <a:effectLst/>
          </p:spPr>
        </p:pic>
        <p:sp>
          <p:nvSpPr>
            <p:cNvPr id="50" name="テキスト ボックス 49"/>
            <p:cNvSpPr txBox="1"/>
            <p:nvPr/>
          </p:nvSpPr>
          <p:spPr>
            <a:xfrm>
              <a:off x="6034774" y="2315961"/>
              <a:ext cx="970500" cy="346357"/>
            </a:xfrm>
            <a:prstGeom prst="rect">
              <a:avLst/>
            </a:prstGeom>
            <a:noFill/>
          </p:spPr>
          <p:txBody>
            <a:bodyPr wrap="square" rtlCol="0">
              <a:spAutoFit/>
            </a:bodyPr>
            <a:lstStyle/>
            <a:p>
              <a:r>
                <a:rPr kumimoji="1" lang="ja-JP" altLang="en-US" sz="1400" b="1" kern="1200" dirty="0" smtClean="0"/>
                <a:t>参考文献</a:t>
              </a:r>
              <a:endParaRPr kumimoji="1" lang="en-US" altLang="ja-JP" sz="1400" b="1" kern="1200" dirty="0" smtClean="0"/>
            </a:p>
          </p:txBody>
        </p:sp>
      </p:grpSp>
      <p:grpSp>
        <p:nvGrpSpPr>
          <p:cNvPr id="42" name="図形グループ 41"/>
          <p:cNvGrpSpPr/>
          <p:nvPr/>
        </p:nvGrpSpPr>
        <p:grpSpPr>
          <a:xfrm>
            <a:off x="23055" y="182300"/>
            <a:ext cx="3108491" cy="1145574"/>
            <a:chOff x="62612" y="97530"/>
            <a:chExt cx="3108491" cy="1145574"/>
          </a:xfrm>
        </p:grpSpPr>
        <p:pic>
          <p:nvPicPr>
            <p:cNvPr id="43" name="図 42"/>
            <p:cNvPicPr>
              <a:picLocks noChangeAspect="1"/>
            </p:cNvPicPr>
            <p:nvPr/>
          </p:nvPicPr>
          <p:blipFill>
            <a:blip r:embed="rId4">
              <a:duotone>
                <a:schemeClr val="accent1">
                  <a:shade val="45000"/>
                  <a:satMod val="135000"/>
                </a:schemeClr>
                <a:prstClr val="white"/>
              </a:duotone>
              <a:extLst>
                <a:ext uri="{BEBA8EAE-BF5A-486C-A8C5-ECC9F3942E4B}">
                  <a14:imgProps xmlns:a14="http://schemas.microsoft.com/office/drawing/2010/main">
                    <a14:imgLayer r:embed="rId5">
                      <a14:imgEffect>
                        <a14:backgroundRemoval t="1881" b="98433" l="10000" r="90000"/>
                      </a14:imgEffect>
                    </a14:imgLayer>
                  </a14:imgProps>
                </a:ext>
              </a:extLst>
            </a:blip>
            <a:stretch>
              <a:fillRect/>
            </a:stretch>
          </p:blipFill>
          <p:spPr>
            <a:xfrm>
              <a:off x="62612" y="97531"/>
              <a:ext cx="538670" cy="1145573"/>
            </a:xfrm>
            <a:prstGeom prst="rect">
              <a:avLst/>
            </a:prstGeom>
          </p:spPr>
        </p:pic>
        <p:sp>
          <p:nvSpPr>
            <p:cNvPr id="51" name="角丸四角形吹き出し 50"/>
            <p:cNvSpPr/>
            <p:nvPr/>
          </p:nvSpPr>
          <p:spPr>
            <a:xfrm>
              <a:off x="672084" y="97530"/>
              <a:ext cx="2499019" cy="955205"/>
            </a:xfrm>
            <a:prstGeom prst="wedgeRoundRectCallout">
              <a:avLst>
                <a:gd name="adj1" fmla="val -53059"/>
                <a:gd name="adj2" fmla="val -27211"/>
                <a:gd name="adj3" fmla="val 16667"/>
              </a:avLst>
            </a:prstGeom>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ja-JP" altLang="en-US" sz="3200" dirty="0" smtClean="0">
                  <a:solidFill>
                    <a:schemeClr val="bg1"/>
                  </a:solidFill>
                </a:rPr>
                <a:t>エリア分析</a:t>
              </a:r>
              <a:endParaRPr kumimoji="1" lang="ja-JP" altLang="en-US" sz="3200" dirty="0">
                <a:solidFill>
                  <a:schemeClr val="bg1"/>
                </a:solidFill>
              </a:endParaRPr>
            </a:p>
          </p:txBody>
        </p:sp>
      </p:grpSp>
      <p:pic>
        <p:nvPicPr>
          <p:cNvPr id="4" name="図 3" descr="IMG_3596 のコピー.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2786" y="2245200"/>
            <a:ext cx="2067265" cy="2756354"/>
          </a:xfrm>
          <a:prstGeom prst="rect">
            <a:avLst/>
          </a:prstGeom>
        </p:spPr>
      </p:pic>
      <p:sp>
        <p:nvSpPr>
          <p:cNvPr id="25" name="テキスト ボックス 24"/>
          <p:cNvSpPr txBox="1"/>
          <p:nvPr/>
        </p:nvSpPr>
        <p:spPr>
          <a:xfrm rot="21294830">
            <a:off x="1156765" y="4801499"/>
            <a:ext cx="1991303" cy="400110"/>
          </a:xfrm>
          <a:prstGeom prst="rect">
            <a:avLst/>
          </a:prstGeom>
          <a:solidFill>
            <a:srgbClr val="FFFFFF"/>
          </a:solidFill>
          <a:ln>
            <a:solidFill>
              <a:srgbClr val="4F81BD"/>
            </a:solidFill>
          </a:ln>
        </p:spPr>
        <p:txBody>
          <a:bodyPr wrap="square" rtlCol="0">
            <a:spAutoFit/>
          </a:bodyPr>
          <a:lstStyle/>
          <a:p>
            <a:pPr algn="ctr"/>
            <a:r>
              <a:rPr kumimoji="1" lang="ja-JP" altLang="en-US" sz="2000" dirty="0" smtClean="0"/>
              <a:t>閑静な住宅街</a:t>
            </a:r>
            <a:endParaRPr kumimoji="1" lang="ja-JP" altLang="en-US" sz="2000" dirty="0"/>
          </a:p>
        </p:txBody>
      </p:sp>
      <p:pic>
        <p:nvPicPr>
          <p:cNvPr id="5" name="図 4"/>
          <p:cNvPicPr>
            <a:picLocks noChangeAspect="1"/>
          </p:cNvPicPr>
          <p:nvPr/>
        </p:nvPicPr>
        <p:blipFill>
          <a:blip r:embed="rId7"/>
          <a:stretch>
            <a:fillRect/>
          </a:stretch>
        </p:blipFill>
        <p:spPr>
          <a:xfrm>
            <a:off x="5901848" y="4241643"/>
            <a:ext cx="2713484" cy="2038128"/>
          </a:xfrm>
          <a:prstGeom prst="rect">
            <a:avLst/>
          </a:prstGeom>
        </p:spPr>
      </p:pic>
      <p:sp>
        <p:nvSpPr>
          <p:cNvPr id="21" name="テキスト ボックス 20"/>
          <p:cNvSpPr txBox="1"/>
          <p:nvPr/>
        </p:nvSpPr>
        <p:spPr>
          <a:xfrm rot="21294830">
            <a:off x="6948022" y="5730755"/>
            <a:ext cx="1991303" cy="400110"/>
          </a:xfrm>
          <a:prstGeom prst="rect">
            <a:avLst/>
          </a:prstGeom>
          <a:solidFill>
            <a:srgbClr val="FFFFFF"/>
          </a:solidFill>
          <a:ln>
            <a:solidFill>
              <a:srgbClr val="4F81BD"/>
            </a:solidFill>
          </a:ln>
        </p:spPr>
        <p:txBody>
          <a:bodyPr wrap="square" rtlCol="0">
            <a:spAutoFit/>
          </a:bodyPr>
          <a:lstStyle/>
          <a:p>
            <a:pPr algn="ctr"/>
            <a:r>
              <a:rPr kumimoji="1" lang="ja-JP" altLang="en-US" sz="2000" dirty="0" smtClean="0"/>
              <a:t>ロードサイド店</a:t>
            </a:r>
            <a:endParaRPr kumimoji="1" lang="ja-JP" altLang="en-US" sz="2000" dirty="0"/>
          </a:p>
        </p:txBody>
      </p:sp>
      <p:sp>
        <p:nvSpPr>
          <p:cNvPr id="8" name="テキスト ボックス 7"/>
          <p:cNvSpPr txBox="1"/>
          <p:nvPr/>
        </p:nvSpPr>
        <p:spPr>
          <a:xfrm>
            <a:off x="5784447" y="6279771"/>
            <a:ext cx="3169722" cy="200055"/>
          </a:xfrm>
          <a:prstGeom prst="rect">
            <a:avLst/>
          </a:prstGeom>
          <a:noFill/>
        </p:spPr>
        <p:txBody>
          <a:bodyPr wrap="square" rtlCol="0">
            <a:spAutoFit/>
          </a:bodyPr>
          <a:lstStyle/>
          <a:p>
            <a:r>
              <a:rPr lang="en-US" altLang="ja-JP" sz="700" dirty="0"/>
              <a:t>https://</a:t>
            </a:r>
            <a:r>
              <a:rPr lang="en-US" altLang="ja-JP" sz="700" dirty="0" err="1"/>
              <a:t>matome.naver.jp</a:t>
            </a:r>
            <a:r>
              <a:rPr lang="en-US" altLang="ja-JP" sz="700" dirty="0"/>
              <a:t>/</a:t>
            </a:r>
            <a:r>
              <a:rPr lang="en-US" altLang="ja-JP" sz="700" dirty="0" err="1"/>
              <a:t>odai</a:t>
            </a:r>
            <a:r>
              <a:rPr lang="en-US" altLang="ja-JP" sz="700" dirty="0"/>
              <a:t>/2137207802065566201/2137799825175359003</a:t>
            </a:r>
            <a:endParaRPr kumimoji="1" lang="ja-JP" altLang="en-US" sz="700" dirty="0"/>
          </a:p>
        </p:txBody>
      </p:sp>
      <p:pic>
        <p:nvPicPr>
          <p:cNvPr id="9" name="図 8" descr="IMG_3775.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997453" y="1313261"/>
            <a:ext cx="2513040" cy="1884780"/>
          </a:xfrm>
          <a:prstGeom prst="rect">
            <a:avLst/>
          </a:prstGeom>
        </p:spPr>
      </p:pic>
      <p:sp>
        <p:nvSpPr>
          <p:cNvPr id="31" name="テキスト ボックス 30"/>
          <p:cNvSpPr txBox="1"/>
          <p:nvPr/>
        </p:nvSpPr>
        <p:spPr>
          <a:xfrm rot="21294830">
            <a:off x="7413490" y="2809518"/>
            <a:ext cx="1582624" cy="400110"/>
          </a:xfrm>
          <a:prstGeom prst="rect">
            <a:avLst/>
          </a:prstGeom>
          <a:solidFill>
            <a:srgbClr val="FFFFFF"/>
          </a:solidFill>
          <a:ln>
            <a:solidFill>
              <a:srgbClr val="4F81BD"/>
            </a:solidFill>
          </a:ln>
        </p:spPr>
        <p:txBody>
          <a:bodyPr wrap="square" rtlCol="0">
            <a:spAutoFit/>
          </a:bodyPr>
          <a:lstStyle/>
          <a:p>
            <a:pPr algn="ctr"/>
            <a:r>
              <a:rPr kumimoji="1" lang="ja-JP" altLang="en-US" sz="2000" dirty="0" smtClean="0"/>
              <a:t>荒川沖駅</a:t>
            </a:r>
            <a:endParaRPr kumimoji="1" lang="ja-JP" altLang="en-US" sz="2000" dirty="0"/>
          </a:p>
        </p:txBody>
      </p:sp>
      <p:sp>
        <p:nvSpPr>
          <p:cNvPr id="3" name="テキスト ボックス 2"/>
          <p:cNvSpPr txBox="1"/>
          <p:nvPr/>
        </p:nvSpPr>
        <p:spPr>
          <a:xfrm>
            <a:off x="3923935" y="1213302"/>
            <a:ext cx="184666" cy="369332"/>
          </a:xfrm>
          <a:prstGeom prst="rect">
            <a:avLst/>
          </a:prstGeom>
          <a:noFill/>
        </p:spPr>
        <p:txBody>
          <a:bodyPr wrap="none" rtlCol="0">
            <a:spAutoFit/>
          </a:bodyPr>
          <a:lstStyle/>
          <a:p>
            <a:endParaRPr kumimoji="1" lang="ja-JP" altLang="en-US"/>
          </a:p>
        </p:txBody>
      </p:sp>
    </p:spTree>
    <p:extLst>
      <p:ext uri="{BB962C8B-B14F-4D97-AF65-F5344CB8AC3E}">
        <p14:creationId xmlns:p14="http://schemas.microsoft.com/office/powerpoint/2010/main" val="2515816092"/>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図 31" descr="事故.ps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1724" y="2116795"/>
            <a:ext cx="4302163" cy="4008788"/>
          </a:xfrm>
          <a:prstGeom prst="rect">
            <a:avLst/>
          </a:prstGeom>
        </p:spPr>
      </p:pic>
      <p:pic>
        <p:nvPicPr>
          <p:cNvPr id="33" name="図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64707" y="2350563"/>
            <a:ext cx="1641210" cy="1702489"/>
          </a:xfrm>
          <a:prstGeom prst="rect">
            <a:avLst/>
          </a:prstGeom>
        </p:spPr>
      </p:pic>
      <p:grpSp>
        <p:nvGrpSpPr>
          <p:cNvPr id="45" name="図形グループ 44"/>
          <p:cNvGrpSpPr/>
          <p:nvPr/>
        </p:nvGrpSpPr>
        <p:grpSpPr>
          <a:xfrm>
            <a:off x="23054" y="182300"/>
            <a:ext cx="3108491" cy="1145574"/>
            <a:chOff x="62612" y="97530"/>
            <a:chExt cx="3108491" cy="1145574"/>
          </a:xfrm>
        </p:grpSpPr>
        <p:pic>
          <p:nvPicPr>
            <p:cNvPr id="46" name="図 45"/>
            <p:cNvPicPr>
              <a:picLocks noChangeAspect="1"/>
            </p:cNvPicPr>
            <p:nvPr/>
          </p:nvPicPr>
          <p:blipFill>
            <a:blip r:embed="rId4">
              <a:duotone>
                <a:schemeClr val="accent1">
                  <a:shade val="45000"/>
                  <a:satMod val="135000"/>
                </a:schemeClr>
                <a:prstClr val="white"/>
              </a:duotone>
              <a:extLst>
                <a:ext uri="{BEBA8EAE-BF5A-486C-A8C5-ECC9F3942E4B}">
                  <a14:imgProps xmlns:a14="http://schemas.microsoft.com/office/drawing/2010/main">
                    <a14:imgLayer r:embed="rId5">
                      <a14:imgEffect>
                        <a14:backgroundRemoval t="1881" b="98433" l="10000" r="90000"/>
                      </a14:imgEffect>
                    </a14:imgLayer>
                  </a14:imgProps>
                </a:ext>
              </a:extLst>
            </a:blip>
            <a:stretch>
              <a:fillRect/>
            </a:stretch>
          </p:blipFill>
          <p:spPr>
            <a:xfrm>
              <a:off x="62612" y="97531"/>
              <a:ext cx="538670" cy="1145573"/>
            </a:xfrm>
            <a:prstGeom prst="rect">
              <a:avLst/>
            </a:prstGeom>
          </p:spPr>
        </p:pic>
        <p:sp>
          <p:nvSpPr>
            <p:cNvPr id="47" name="角丸四角形吹き出し 46"/>
            <p:cNvSpPr/>
            <p:nvPr/>
          </p:nvSpPr>
          <p:spPr>
            <a:xfrm>
              <a:off x="672084" y="97530"/>
              <a:ext cx="2499019" cy="955205"/>
            </a:xfrm>
            <a:prstGeom prst="wedgeRoundRectCallout">
              <a:avLst>
                <a:gd name="adj1" fmla="val -53059"/>
                <a:gd name="adj2" fmla="val -27211"/>
                <a:gd name="adj3" fmla="val 16667"/>
              </a:avLst>
            </a:prstGeom>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3200" dirty="0" smtClean="0">
                  <a:solidFill>
                    <a:schemeClr val="bg1"/>
                  </a:solidFill>
                </a:rPr>
                <a:t>エリア分析</a:t>
              </a:r>
              <a:endParaRPr lang="en-US" altLang="ja-JP" sz="3200" dirty="0" smtClean="0">
                <a:solidFill>
                  <a:schemeClr val="bg1"/>
                </a:solidFill>
              </a:endParaRPr>
            </a:p>
          </p:txBody>
        </p:sp>
      </p:grpSp>
      <p:sp>
        <p:nvSpPr>
          <p:cNvPr id="29" name="テキスト ボックス 28"/>
          <p:cNvSpPr txBox="1"/>
          <p:nvPr/>
        </p:nvSpPr>
        <p:spPr>
          <a:xfrm>
            <a:off x="561724" y="1689576"/>
            <a:ext cx="3042025" cy="400110"/>
          </a:xfrm>
          <a:prstGeom prst="rect">
            <a:avLst/>
          </a:prstGeom>
          <a:noFill/>
        </p:spPr>
        <p:txBody>
          <a:bodyPr wrap="square" rtlCol="0">
            <a:spAutoFit/>
          </a:bodyPr>
          <a:lstStyle/>
          <a:p>
            <a:r>
              <a:rPr kumimoji="1" lang="ja-JP" altLang="en-US" sz="2000" dirty="0" smtClean="0"/>
              <a:t>登下校中の交通事故多発</a:t>
            </a:r>
            <a:endParaRPr kumimoji="1" lang="ja-JP" altLang="en-US" sz="2000" dirty="0"/>
          </a:p>
        </p:txBody>
      </p:sp>
      <p:sp>
        <p:nvSpPr>
          <p:cNvPr id="36" name="正方形/長方形 35"/>
          <p:cNvSpPr/>
          <p:nvPr/>
        </p:nvSpPr>
        <p:spPr>
          <a:xfrm>
            <a:off x="181377" y="5605315"/>
            <a:ext cx="8921801" cy="11811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ja-JP" altLang="en-US" sz="3200" dirty="0">
                <a:solidFill>
                  <a:srgbClr val="FFFFFF"/>
                </a:solidFill>
              </a:rPr>
              <a:t>学生</a:t>
            </a:r>
            <a:r>
              <a:rPr lang="ja-JP" altLang="en-US" sz="3200" dirty="0" smtClean="0">
                <a:solidFill>
                  <a:srgbClr val="FFFFFF"/>
                </a:solidFill>
              </a:rPr>
              <a:t>が</a:t>
            </a:r>
            <a:r>
              <a:rPr lang="ja-JP" altLang="en-US" sz="3200" dirty="0" smtClean="0">
                <a:solidFill>
                  <a:srgbClr val="FF0000"/>
                </a:solidFill>
              </a:rPr>
              <a:t>安全</a:t>
            </a:r>
            <a:r>
              <a:rPr lang="ja-JP" altLang="en-US" sz="3200" dirty="0" smtClean="0">
                <a:solidFill>
                  <a:srgbClr val="FFFFFF"/>
                </a:solidFill>
              </a:rPr>
              <a:t>に使用できる通学路を</a:t>
            </a:r>
            <a:endParaRPr lang="en-US" altLang="ja-JP" sz="3200" dirty="0" smtClean="0">
              <a:solidFill>
                <a:srgbClr val="FFFFFF"/>
              </a:solidFill>
            </a:endParaRPr>
          </a:p>
          <a:p>
            <a:pPr algn="ctr"/>
            <a:r>
              <a:rPr lang="ja-JP" altLang="en-US" sz="3200" dirty="0" smtClean="0">
                <a:solidFill>
                  <a:srgbClr val="FF0000"/>
                </a:solidFill>
              </a:rPr>
              <a:t>整備</a:t>
            </a:r>
            <a:r>
              <a:rPr lang="ja-JP" altLang="en-US" sz="3200" dirty="0" smtClean="0">
                <a:solidFill>
                  <a:srgbClr val="FFFFFF"/>
                </a:solidFill>
              </a:rPr>
              <a:t>する必要がある</a:t>
            </a:r>
            <a:endParaRPr kumimoji="1" lang="ja-JP" altLang="en-US" sz="3200" dirty="0">
              <a:solidFill>
                <a:srgbClr val="FFFFFF"/>
              </a:solidFill>
            </a:endParaRPr>
          </a:p>
        </p:txBody>
      </p:sp>
      <p:sp>
        <p:nvSpPr>
          <p:cNvPr id="38" name="テキスト ボックス 37"/>
          <p:cNvSpPr txBox="1"/>
          <p:nvPr/>
        </p:nvSpPr>
        <p:spPr>
          <a:xfrm>
            <a:off x="736127" y="2339985"/>
            <a:ext cx="2776844" cy="276999"/>
          </a:xfrm>
          <a:prstGeom prst="rect">
            <a:avLst/>
          </a:prstGeom>
          <a:noFill/>
        </p:spPr>
        <p:txBody>
          <a:bodyPr wrap="square" rtlCol="0">
            <a:spAutoFit/>
          </a:bodyPr>
          <a:lstStyle/>
          <a:p>
            <a:r>
              <a:rPr kumimoji="1" lang="en-US" altLang="ja-JP" sz="1200" b="1" dirty="0" smtClean="0"/>
              <a:t>H24</a:t>
            </a:r>
            <a:r>
              <a:rPr kumimoji="1" lang="ja-JP" altLang="en-US" sz="1200" b="1" dirty="0" smtClean="0"/>
              <a:t>～</a:t>
            </a:r>
            <a:r>
              <a:rPr kumimoji="1" lang="en-US" altLang="ja-JP" sz="1200" b="1" dirty="0" smtClean="0"/>
              <a:t>H28</a:t>
            </a:r>
            <a:r>
              <a:rPr kumimoji="1" lang="ja-JP" altLang="en-US" sz="1200" b="1" dirty="0" smtClean="0"/>
              <a:t>　</a:t>
            </a:r>
            <a:r>
              <a:rPr kumimoji="1" lang="en-US" altLang="ja-JP" sz="1200" b="1" dirty="0" smtClean="0"/>
              <a:t>3</a:t>
            </a:r>
            <a:r>
              <a:rPr kumimoji="1" lang="ja-JP" altLang="en-US" sz="1200" b="1" dirty="0" smtClean="0"/>
              <a:t>中地区内登下校中の事故</a:t>
            </a:r>
            <a:endParaRPr kumimoji="1" lang="ja-JP" altLang="en-US" sz="1200" b="1" dirty="0"/>
          </a:p>
        </p:txBody>
      </p:sp>
      <p:grpSp>
        <p:nvGrpSpPr>
          <p:cNvPr id="25" name="図形グループ 24"/>
          <p:cNvGrpSpPr/>
          <p:nvPr/>
        </p:nvGrpSpPr>
        <p:grpSpPr>
          <a:xfrm>
            <a:off x="3135619" y="97531"/>
            <a:ext cx="6008381" cy="955205"/>
            <a:chOff x="671896" y="1988840"/>
            <a:chExt cx="6333378" cy="1074940"/>
          </a:xfrm>
        </p:grpSpPr>
        <p:pic>
          <p:nvPicPr>
            <p:cNvPr id="48" name="図 47"/>
            <p:cNvPicPr>
              <a:picLocks noChangeAspect="1"/>
            </p:cNvPicPr>
            <p:nvPr/>
          </p:nvPicPr>
          <p:blipFill>
            <a:blip r:embed="rId6"/>
            <a:stretch>
              <a:fillRect/>
            </a:stretch>
          </p:blipFill>
          <p:spPr>
            <a:xfrm>
              <a:off x="2809466" y="1988840"/>
              <a:ext cx="1048952" cy="1074940"/>
            </a:xfrm>
            <a:prstGeom prst="rect">
              <a:avLst/>
            </a:prstGeom>
            <a:effectLst/>
          </p:spPr>
        </p:pic>
        <p:pic>
          <p:nvPicPr>
            <p:cNvPr id="49" name="図 48"/>
            <p:cNvPicPr>
              <a:picLocks noChangeAspect="1"/>
            </p:cNvPicPr>
            <p:nvPr/>
          </p:nvPicPr>
          <p:blipFill>
            <a:blip r:embed="rId6">
              <a:lum bright="70000" contrast="-70000"/>
            </a:blip>
            <a:stretch>
              <a:fillRect/>
            </a:stretch>
          </p:blipFill>
          <p:spPr>
            <a:xfrm>
              <a:off x="3858418" y="1988840"/>
              <a:ext cx="1048952" cy="1074940"/>
            </a:xfrm>
            <a:prstGeom prst="rect">
              <a:avLst/>
            </a:prstGeom>
            <a:effectLst/>
          </p:spPr>
        </p:pic>
        <p:pic>
          <p:nvPicPr>
            <p:cNvPr id="50" name="図 49"/>
            <p:cNvPicPr>
              <a:picLocks noChangeAspect="1"/>
            </p:cNvPicPr>
            <p:nvPr/>
          </p:nvPicPr>
          <p:blipFill>
            <a:blip r:embed="rId6">
              <a:lum bright="70000" contrast="-70000"/>
            </a:blip>
            <a:stretch>
              <a:fillRect/>
            </a:stretch>
          </p:blipFill>
          <p:spPr>
            <a:xfrm>
              <a:off x="4907370" y="1988840"/>
              <a:ext cx="1048952" cy="1074940"/>
            </a:xfrm>
            <a:prstGeom prst="rect">
              <a:avLst/>
            </a:prstGeom>
            <a:effectLst/>
          </p:spPr>
        </p:pic>
        <p:pic>
          <p:nvPicPr>
            <p:cNvPr id="51" name="図 50"/>
            <p:cNvPicPr>
              <a:picLocks noChangeAspect="1"/>
            </p:cNvPicPr>
            <p:nvPr/>
          </p:nvPicPr>
          <p:blipFill>
            <a:blip r:embed="rId6">
              <a:lum bright="70000" contrast="-70000"/>
            </a:blip>
            <a:stretch>
              <a:fillRect/>
            </a:stretch>
          </p:blipFill>
          <p:spPr>
            <a:xfrm>
              <a:off x="711562" y="1988840"/>
              <a:ext cx="1048952" cy="1074940"/>
            </a:xfrm>
            <a:prstGeom prst="rect">
              <a:avLst/>
            </a:prstGeom>
            <a:effectLst/>
          </p:spPr>
        </p:pic>
        <p:sp>
          <p:nvSpPr>
            <p:cNvPr id="52" name="テキスト ボックス 51"/>
            <p:cNvSpPr txBox="1"/>
            <p:nvPr/>
          </p:nvSpPr>
          <p:spPr>
            <a:xfrm>
              <a:off x="671896" y="2315961"/>
              <a:ext cx="1132147" cy="307777"/>
            </a:xfrm>
            <a:prstGeom prst="rect">
              <a:avLst/>
            </a:prstGeom>
            <a:noFill/>
          </p:spPr>
          <p:txBody>
            <a:bodyPr wrap="square" rtlCol="0">
              <a:spAutoFit/>
            </a:bodyPr>
            <a:lstStyle/>
            <a:p>
              <a:pPr algn="ctr"/>
              <a:r>
                <a:rPr lang="ja-JP" altLang="en-US" sz="1400" b="1" dirty="0" smtClean="0"/>
                <a:t>背景</a:t>
              </a:r>
              <a:endParaRPr kumimoji="1" lang="en-US" altLang="ja-JP" sz="1400" b="1" kern="1200" dirty="0" smtClean="0"/>
            </a:p>
          </p:txBody>
        </p:sp>
        <p:sp>
          <p:nvSpPr>
            <p:cNvPr id="53" name="テキスト ボックス 52"/>
            <p:cNvSpPr txBox="1"/>
            <p:nvPr/>
          </p:nvSpPr>
          <p:spPr>
            <a:xfrm>
              <a:off x="2705612" y="2315961"/>
              <a:ext cx="1204689" cy="307777"/>
            </a:xfrm>
            <a:prstGeom prst="rect">
              <a:avLst/>
            </a:prstGeom>
            <a:noFill/>
          </p:spPr>
          <p:txBody>
            <a:bodyPr wrap="square" rtlCol="0">
              <a:spAutoFit/>
            </a:bodyPr>
            <a:lstStyle/>
            <a:p>
              <a:pPr algn="ctr"/>
              <a:endParaRPr kumimoji="1" lang="en-US" altLang="ja-JP" sz="1400" b="1" kern="1200" dirty="0" smtClean="0"/>
            </a:p>
          </p:txBody>
        </p:sp>
        <p:sp>
          <p:nvSpPr>
            <p:cNvPr id="54" name="テキスト ボックス 53"/>
            <p:cNvSpPr txBox="1"/>
            <p:nvPr/>
          </p:nvSpPr>
          <p:spPr>
            <a:xfrm>
              <a:off x="4907370" y="2324095"/>
              <a:ext cx="1132147" cy="307777"/>
            </a:xfrm>
            <a:prstGeom prst="rect">
              <a:avLst/>
            </a:prstGeom>
            <a:noFill/>
          </p:spPr>
          <p:txBody>
            <a:bodyPr wrap="square" rtlCol="0">
              <a:spAutoFit/>
            </a:bodyPr>
            <a:lstStyle/>
            <a:p>
              <a:r>
                <a:rPr kumimoji="1" lang="ja-JP" altLang="en-US" sz="1400" b="1" kern="1200" dirty="0" smtClean="0"/>
                <a:t>今後の方針</a:t>
              </a:r>
              <a:endParaRPr kumimoji="1" lang="en-US" altLang="ja-JP" sz="1400" b="1" kern="1200" dirty="0" smtClean="0"/>
            </a:p>
          </p:txBody>
        </p:sp>
        <p:sp>
          <p:nvSpPr>
            <p:cNvPr id="55" name="テキスト ボックス 54"/>
            <p:cNvSpPr txBox="1"/>
            <p:nvPr/>
          </p:nvSpPr>
          <p:spPr>
            <a:xfrm>
              <a:off x="3991128" y="2315961"/>
              <a:ext cx="880734" cy="346357"/>
            </a:xfrm>
            <a:prstGeom prst="rect">
              <a:avLst/>
            </a:prstGeom>
            <a:noFill/>
          </p:spPr>
          <p:txBody>
            <a:bodyPr wrap="square" rtlCol="0">
              <a:spAutoFit/>
            </a:bodyPr>
            <a:lstStyle/>
            <a:p>
              <a:r>
                <a:rPr lang="ja-JP" altLang="en-US" sz="1400" b="1" dirty="0" smtClean="0"/>
                <a:t>将来像</a:t>
              </a:r>
              <a:endParaRPr kumimoji="1" lang="en-US" altLang="ja-JP" sz="1400" b="1" kern="1200" dirty="0" smtClean="0"/>
            </a:p>
          </p:txBody>
        </p:sp>
        <p:pic>
          <p:nvPicPr>
            <p:cNvPr id="56" name="図 55"/>
            <p:cNvPicPr>
              <a:picLocks noChangeAspect="1"/>
            </p:cNvPicPr>
            <p:nvPr/>
          </p:nvPicPr>
          <p:blipFill>
            <a:blip r:embed="rId6">
              <a:lum bright="70000" contrast="-70000"/>
            </a:blip>
            <a:stretch>
              <a:fillRect/>
            </a:stretch>
          </p:blipFill>
          <p:spPr>
            <a:xfrm>
              <a:off x="1760514" y="1988840"/>
              <a:ext cx="1048952" cy="1074940"/>
            </a:xfrm>
            <a:prstGeom prst="rect">
              <a:avLst/>
            </a:prstGeom>
            <a:effectLst/>
          </p:spPr>
        </p:pic>
        <p:sp>
          <p:nvSpPr>
            <p:cNvPr id="57" name="テキスト ボックス 56"/>
            <p:cNvSpPr txBox="1"/>
            <p:nvPr/>
          </p:nvSpPr>
          <p:spPr>
            <a:xfrm>
              <a:off x="1738717" y="2324095"/>
              <a:ext cx="1132147" cy="307777"/>
            </a:xfrm>
            <a:prstGeom prst="rect">
              <a:avLst/>
            </a:prstGeom>
            <a:noFill/>
          </p:spPr>
          <p:txBody>
            <a:bodyPr wrap="square" rtlCol="0">
              <a:spAutoFit/>
            </a:bodyPr>
            <a:lstStyle/>
            <a:p>
              <a:pPr algn="ctr"/>
              <a:r>
                <a:rPr lang="ja-JP" altLang="en-US" sz="1400" b="1" dirty="0" smtClean="0"/>
                <a:t>目標都市像</a:t>
              </a:r>
              <a:endParaRPr kumimoji="1" lang="en-US" altLang="ja-JP" sz="1400" b="1" kern="1200" dirty="0" smtClean="0"/>
            </a:p>
          </p:txBody>
        </p:sp>
        <p:sp>
          <p:nvSpPr>
            <p:cNvPr id="58" name="正方形/長方形 57"/>
            <p:cNvSpPr/>
            <p:nvPr/>
          </p:nvSpPr>
          <p:spPr>
            <a:xfrm>
              <a:off x="2731418" y="2315961"/>
              <a:ext cx="1181446" cy="346357"/>
            </a:xfrm>
            <a:prstGeom prst="rect">
              <a:avLst/>
            </a:prstGeom>
          </p:spPr>
          <p:txBody>
            <a:bodyPr wrap="none">
              <a:spAutoFit/>
            </a:bodyPr>
            <a:lstStyle/>
            <a:p>
              <a:pPr algn="ctr"/>
              <a:r>
                <a:rPr lang="ja-JP" altLang="en-US" sz="1400" b="1" dirty="0" smtClean="0"/>
                <a:t>デートプラン</a:t>
              </a:r>
              <a:endParaRPr lang="ja-JP" altLang="en-US" sz="1400" b="1" dirty="0"/>
            </a:p>
          </p:txBody>
        </p:sp>
        <p:pic>
          <p:nvPicPr>
            <p:cNvPr id="59" name="図 58"/>
            <p:cNvPicPr>
              <a:picLocks noChangeAspect="1"/>
            </p:cNvPicPr>
            <p:nvPr/>
          </p:nvPicPr>
          <p:blipFill>
            <a:blip r:embed="rId6">
              <a:lum bright="70000" contrast="-70000"/>
            </a:blip>
            <a:stretch>
              <a:fillRect/>
            </a:stretch>
          </p:blipFill>
          <p:spPr>
            <a:xfrm>
              <a:off x="5956322" y="1988840"/>
              <a:ext cx="1048952" cy="1074940"/>
            </a:xfrm>
            <a:prstGeom prst="rect">
              <a:avLst/>
            </a:prstGeom>
            <a:effectLst/>
          </p:spPr>
        </p:pic>
        <p:sp>
          <p:nvSpPr>
            <p:cNvPr id="60" name="テキスト ボックス 59"/>
            <p:cNvSpPr txBox="1"/>
            <p:nvPr/>
          </p:nvSpPr>
          <p:spPr>
            <a:xfrm>
              <a:off x="6034774" y="2315961"/>
              <a:ext cx="970500" cy="346357"/>
            </a:xfrm>
            <a:prstGeom prst="rect">
              <a:avLst/>
            </a:prstGeom>
            <a:noFill/>
          </p:spPr>
          <p:txBody>
            <a:bodyPr wrap="square" rtlCol="0">
              <a:spAutoFit/>
            </a:bodyPr>
            <a:lstStyle/>
            <a:p>
              <a:r>
                <a:rPr kumimoji="1" lang="ja-JP" altLang="en-US" sz="1400" b="1" kern="1200" dirty="0" smtClean="0"/>
                <a:t>参考文献</a:t>
              </a:r>
              <a:endParaRPr kumimoji="1" lang="en-US" altLang="ja-JP" sz="1400" b="1" kern="1200" dirty="0" smtClean="0"/>
            </a:p>
          </p:txBody>
        </p:sp>
      </p:grpSp>
      <p:sp>
        <p:nvSpPr>
          <p:cNvPr id="27" name="テキスト ボックス 26"/>
          <p:cNvSpPr txBox="1"/>
          <p:nvPr/>
        </p:nvSpPr>
        <p:spPr>
          <a:xfrm>
            <a:off x="7308304" y="4087426"/>
            <a:ext cx="1473200" cy="261610"/>
          </a:xfrm>
          <a:prstGeom prst="rect">
            <a:avLst/>
          </a:prstGeom>
          <a:noFill/>
        </p:spPr>
        <p:txBody>
          <a:bodyPr wrap="square" rtlCol="0">
            <a:spAutoFit/>
          </a:bodyPr>
          <a:lstStyle/>
          <a:p>
            <a:r>
              <a:rPr kumimoji="1" lang="en-US" altLang="ja-JP" sz="1100" dirty="0" smtClean="0"/>
              <a:t>Google map</a:t>
            </a:r>
            <a:r>
              <a:rPr kumimoji="1" lang="ja-JP" altLang="en-US" sz="1100" dirty="0" smtClean="0"/>
              <a:t>より</a:t>
            </a:r>
            <a:endParaRPr kumimoji="1" lang="ja-JP" altLang="en-US" sz="1100" dirty="0"/>
          </a:p>
        </p:txBody>
      </p:sp>
      <p:sp>
        <p:nvSpPr>
          <p:cNvPr id="28" name="テキスト ボックス 27"/>
          <p:cNvSpPr txBox="1"/>
          <p:nvPr/>
        </p:nvSpPr>
        <p:spPr>
          <a:xfrm>
            <a:off x="3779912" y="2116795"/>
            <a:ext cx="3014131" cy="1569660"/>
          </a:xfrm>
          <a:prstGeom prst="rect">
            <a:avLst/>
          </a:prstGeom>
          <a:noFill/>
        </p:spPr>
        <p:txBody>
          <a:bodyPr wrap="square" rtlCol="0">
            <a:spAutoFit/>
          </a:bodyPr>
          <a:lstStyle/>
          <a:p>
            <a:r>
              <a:rPr kumimoji="1" lang="ja-JP" altLang="en-US" sz="2400" dirty="0" smtClean="0"/>
              <a:t>＜原因＞</a:t>
            </a:r>
            <a:endParaRPr kumimoji="1" lang="en-US" altLang="ja-JP" sz="2400" dirty="0" smtClean="0"/>
          </a:p>
          <a:p>
            <a:pPr marL="285750" indent="-285750">
              <a:buFont typeface="Arial"/>
              <a:buChar char="•"/>
            </a:pPr>
            <a:r>
              <a:rPr lang="ja-JP" altLang="en-US" sz="2400" dirty="0" smtClean="0"/>
              <a:t>歩道が狭い</a:t>
            </a:r>
            <a:endParaRPr lang="en-US" altLang="ja-JP" sz="2400" dirty="0" smtClean="0"/>
          </a:p>
          <a:p>
            <a:pPr marL="285750" indent="-285750">
              <a:buFont typeface="Arial"/>
              <a:buChar char="•"/>
            </a:pPr>
            <a:r>
              <a:rPr kumimoji="1" lang="ja-JP" altLang="en-US" sz="2400" dirty="0" smtClean="0"/>
              <a:t>ロードサイド店の車の出入りが多い</a:t>
            </a:r>
            <a:endParaRPr kumimoji="1" lang="en-US" altLang="ja-JP" sz="2400" dirty="0" smtClean="0"/>
          </a:p>
        </p:txBody>
      </p:sp>
      <p:sp>
        <p:nvSpPr>
          <p:cNvPr id="31" name="角丸四角形 30"/>
          <p:cNvSpPr/>
          <p:nvPr/>
        </p:nvSpPr>
        <p:spPr>
          <a:xfrm>
            <a:off x="3953352" y="4455039"/>
            <a:ext cx="4513849" cy="968262"/>
          </a:xfrm>
          <a:prstGeom prst="roundRect">
            <a:avLst/>
          </a:prstGeom>
          <a:solidFill>
            <a:srgbClr val="FAC090"/>
          </a:solidFill>
          <a:ln w="28575" cmpd="sng">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r>
              <a:rPr lang="ja-JP" altLang="en-US" dirty="0" smtClean="0">
                <a:solidFill>
                  <a:schemeClr val="tx1"/>
                </a:solidFill>
              </a:rPr>
              <a:t>通学</a:t>
            </a:r>
            <a:r>
              <a:rPr lang="ja-JP" altLang="en-US" dirty="0">
                <a:solidFill>
                  <a:schemeClr val="tx1"/>
                </a:solidFill>
              </a:rPr>
              <a:t>路に関する</a:t>
            </a:r>
            <a:r>
              <a:rPr lang="ja-JP" altLang="en-US" dirty="0" smtClean="0">
                <a:solidFill>
                  <a:schemeClr val="tx1"/>
                </a:solidFill>
              </a:rPr>
              <a:t>施策</a:t>
            </a:r>
            <a:endParaRPr lang="en-US" altLang="ja-JP" dirty="0" smtClean="0">
              <a:solidFill>
                <a:schemeClr val="tx1"/>
              </a:solidFill>
            </a:endParaRPr>
          </a:p>
          <a:p>
            <a:r>
              <a:rPr lang="ja-JP" altLang="en-US" dirty="0" smtClean="0">
                <a:solidFill>
                  <a:schemeClr val="tx1"/>
                </a:solidFill>
              </a:rPr>
              <a:t>重要度は</a:t>
            </a:r>
            <a:r>
              <a:rPr lang="ja-JP" altLang="en-US" dirty="0" smtClean="0">
                <a:solidFill>
                  <a:srgbClr val="FF0000"/>
                </a:solidFill>
              </a:rPr>
              <a:t>高い</a:t>
            </a:r>
            <a:r>
              <a:rPr lang="ja-JP" altLang="en-US" dirty="0" smtClean="0">
                <a:solidFill>
                  <a:schemeClr val="tx1"/>
                </a:solidFill>
              </a:rPr>
              <a:t>が、満足度</a:t>
            </a:r>
            <a:r>
              <a:rPr lang="ja-JP" altLang="en-US" dirty="0">
                <a:solidFill>
                  <a:schemeClr val="tx1"/>
                </a:solidFill>
              </a:rPr>
              <a:t>は</a:t>
            </a:r>
            <a:r>
              <a:rPr lang="ja-JP" altLang="en-US" dirty="0">
                <a:solidFill>
                  <a:srgbClr val="0000FF"/>
                </a:solidFill>
              </a:rPr>
              <a:t>低い</a:t>
            </a:r>
          </a:p>
        </p:txBody>
      </p:sp>
      <p:sp>
        <p:nvSpPr>
          <p:cNvPr id="2" name="テキスト ボックス 1"/>
          <p:cNvSpPr txBox="1"/>
          <p:nvPr/>
        </p:nvSpPr>
        <p:spPr>
          <a:xfrm>
            <a:off x="899592" y="5151224"/>
            <a:ext cx="2376264" cy="261610"/>
          </a:xfrm>
          <a:prstGeom prst="rect">
            <a:avLst/>
          </a:prstGeom>
          <a:noFill/>
        </p:spPr>
        <p:txBody>
          <a:bodyPr wrap="square" rtlCol="0">
            <a:spAutoFit/>
          </a:bodyPr>
          <a:lstStyle/>
          <a:p>
            <a:r>
              <a:rPr kumimoji="1" lang="ja-JP" altLang="en-US" sz="1100" dirty="0" smtClean="0"/>
              <a:t>データ出典：いばらきデジタルマップ</a:t>
            </a:r>
            <a:endParaRPr kumimoji="1" lang="ja-JP" altLang="en-US" sz="1100" dirty="0"/>
          </a:p>
        </p:txBody>
      </p:sp>
      <p:sp>
        <p:nvSpPr>
          <p:cNvPr id="30" name="正方形/長方形 29"/>
          <p:cNvSpPr/>
          <p:nvPr/>
        </p:nvSpPr>
        <p:spPr>
          <a:xfrm>
            <a:off x="4209670" y="4053052"/>
            <a:ext cx="2074855" cy="476060"/>
          </a:xfrm>
          <a:prstGeom prst="rect">
            <a:avLst/>
          </a:prstGeom>
          <a:solidFill>
            <a:schemeClr val="accent6">
              <a:lumMod val="60000"/>
              <a:lumOff val="40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ja-JP" altLang="en-US" sz="2000" dirty="0">
                <a:solidFill>
                  <a:schemeClr val="tx1"/>
                </a:solidFill>
              </a:rPr>
              <a:t>市民満足度調査</a:t>
            </a:r>
            <a:endParaRPr kumimoji="1" lang="ja-JP" altLang="en-US" sz="2000" dirty="0">
              <a:solidFill>
                <a:schemeClr val="tx1"/>
              </a:solidFill>
            </a:endParaRPr>
          </a:p>
        </p:txBody>
      </p:sp>
    </p:spTree>
    <p:extLst>
      <p:ext uri="{BB962C8B-B14F-4D97-AF65-F5344CB8AC3E}">
        <p14:creationId xmlns:p14="http://schemas.microsoft.com/office/powerpoint/2010/main" val="2429590422"/>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p:cNvPicPr>
            <a:picLocks noChangeAspect="1"/>
          </p:cNvPicPr>
          <p:nvPr/>
        </p:nvPicPr>
        <p:blipFill>
          <a:blip r:embed="rId2">
            <a:alphaModFix amt="42000"/>
          </a:blip>
          <a:stretch>
            <a:fillRect/>
          </a:stretch>
        </p:blipFill>
        <p:spPr>
          <a:xfrm>
            <a:off x="4457603" y="3410978"/>
            <a:ext cx="4686396" cy="3447021"/>
          </a:xfrm>
          <a:prstGeom prst="rect">
            <a:avLst/>
          </a:prstGeom>
          <a:ln>
            <a:noFill/>
          </a:ln>
          <a:effectLst>
            <a:softEdge rad="112500"/>
          </a:effectLst>
        </p:spPr>
      </p:pic>
      <p:pic>
        <p:nvPicPr>
          <p:cNvPr id="4" name="図 3"/>
          <p:cNvPicPr>
            <a:picLocks noChangeAspect="1"/>
          </p:cNvPicPr>
          <p:nvPr/>
        </p:nvPicPr>
        <p:blipFill>
          <a:blip r:embed="rId3">
            <a:alphaModFix amt="48000"/>
          </a:blip>
          <a:stretch>
            <a:fillRect/>
          </a:stretch>
        </p:blipFill>
        <p:spPr>
          <a:xfrm>
            <a:off x="0" y="3399427"/>
            <a:ext cx="4519860" cy="3458574"/>
          </a:xfrm>
          <a:prstGeom prst="rect">
            <a:avLst/>
          </a:prstGeom>
          <a:ln>
            <a:noFill/>
          </a:ln>
          <a:effectLst>
            <a:softEdge rad="112500"/>
          </a:effectLst>
        </p:spPr>
      </p:pic>
      <p:pic>
        <p:nvPicPr>
          <p:cNvPr id="3" name="図 2"/>
          <p:cNvPicPr>
            <a:picLocks noChangeAspect="1"/>
          </p:cNvPicPr>
          <p:nvPr/>
        </p:nvPicPr>
        <p:blipFill>
          <a:blip r:embed="rId4">
            <a:alphaModFix amt="49000"/>
          </a:blip>
          <a:stretch>
            <a:fillRect/>
          </a:stretch>
        </p:blipFill>
        <p:spPr>
          <a:xfrm>
            <a:off x="4540802" y="-1"/>
            <a:ext cx="4603198" cy="3287358"/>
          </a:xfrm>
          <a:prstGeom prst="rect">
            <a:avLst/>
          </a:prstGeom>
          <a:ln>
            <a:noFill/>
          </a:ln>
          <a:effectLst>
            <a:softEdge rad="112500"/>
          </a:effectLst>
        </p:spPr>
      </p:pic>
      <p:pic>
        <p:nvPicPr>
          <p:cNvPr id="2" name="図 1"/>
          <p:cNvPicPr>
            <a:picLocks noChangeAspect="1"/>
          </p:cNvPicPr>
          <p:nvPr/>
        </p:nvPicPr>
        <p:blipFill>
          <a:blip r:embed="rId5">
            <a:alphaModFix amt="51000"/>
          </a:blip>
          <a:stretch>
            <a:fillRect/>
          </a:stretch>
        </p:blipFill>
        <p:spPr>
          <a:xfrm>
            <a:off x="-1" y="-1"/>
            <a:ext cx="4532311" cy="3399233"/>
          </a:xfrm>
          <a:prstGeom prst="rect">
            <a:avLst/>
          </a:prstGeom>
          <a:ln>
            <a:noFill/>
          </a:ln>
          <a:effectLst>
            <a:softEdge rad="112500"/>
          </a:effectLst>
        </p:spPr>
      </p:pic>
      <p:grpSp>
        <p:nvGrpSpPr>
          <p:cNvPr id="34" name="図形グループ 33"/>
          <p:cNvGrpSpPr/>
          <p:nvPr/>
        </p:nvGrpSpPr>
        <p:grpSpPr>
          <a:xfrm>
            <a:off x="979164" y="1484416"/>
            <a:ext cx="7122485" cy="5160451"/>
            <a:chOff x="1012423" y="1484416"/>
            <a:chExt cx="7122485" cy="5160451"/>
          </a:xfrm>
        </p:grpSpPr>
        <p:sp>
          <p:nvSpPr>
            <p:cNvPr id="27" name="横巻き 26"/>
            <p:cNvSpPr/>
            <p:nvPr/>
          </p:nvSpPr>
          <p:spPr>
            <a:xfrm>
              <a:off x="1012423" y="1484416"/>
              <a:ext cx="7122485" cy="5160451"/>
            </a:xfrm>
            <a:prstGeom prst="horizontalScroll">
              <a:avLst>
                <a:gd name="adj" fmla="val 5616"/>
              </a:avLst>
            </a:prstGeom>
            <a:blipFill rotWithShape="1">
              <a:blip r:embed="rId6"/>
              <a:tile tx="0" ty="0" sx="100000" sy="100000" flip="none" algn="tl"/>
            </a:blip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ja-JP" altLang="en-US" sz="2800" dirty="0" smtClean="0">
                  <a:solidFill>
                    <a:srgbClr val="000000"/>
                  </a:solidFill>
                </a:rPr>
                <a:t>通学</a:t>
              </a:r>
              <a:r>
                <a:rPr lang="ja-JP" altLang="en-US" sz="2800" smtClean="0">
                  <a:solidFill>
                    <a:srgbClr val="000000"/>
                  </a:solidFill>
                </a:rPr>
                <a:t>路と住民参加</a:t>
              </a:r>
              <a:r>
                <a:rPr lang="ja-JP" altLang="en-US" sz="2800" smtClean="0">
                  <a:solidFill>
                    <a:srgbClr val="000000"/>
                  </a:solidFill>
                </a:rPr>
                <a:t>を</a:t>
              </a:r>
              <a:r>
                <a:rPr lang="ja-JP" altLang="en-US" sz="2800" dirty="0">
                  <a:solidFill>
                    <a:srgbClr val="000000"/>
                  </a:solidFill>
                </a:rPr>
                <a:t>活かした</a:t>
              </a:r>
              <a:endParaRPr lang="en-US" altLang="ja-JP" sz="2800" dirty="0">
                <a:solidFill>
                  <a:srgbClr val="000000"/>
                </a:solidFill>
              </a:endParaRPr>
            </a:p>
            <a:p>
              <a:pPr algn="ctr" defTabSz="457200"/>
              <a:r>
                <a:rPr lang="ja-JP" altLang="en-US" sz="5400" dirty="0" smtClean="0">
                  <a:solidFill>
                    <a:prstClr val="black"/>
                  </a:solidFill>
                  <a:latin typeface="ＤＦＰ勘亭流" charset="2"/>
                  <a:ea typeface="ＤＦＰ勘亭流" charset="2"/>
                  <a:cs typeface="ＤＦＰ勘亭流" charset="2"/>
                </a:rPr>
                <a:t>子育てしやすい</a:t>
              </a:r>
              <a:endParaRPr lang="en-US" altLang="ja-JP" sz="5400" dirty="0" smtClean="0">
                <a:solidFill>
                  <a:prstClr val="black"/>
                </a:solidFill>
                <a:latin typeface="ＤＦＰ勘亭流" charset="2"/>
                <a:ea typeface="ＤＦＰ勘亭流" charset="2"/>
                <a:cs typeface="ＤＦＰ勘亭流" charset="2"/>
              </a:endParaRPr>
            </a:p>
            <a:p>
              <a:pPr algn="ctr" defTabSz="457200"/>
              <a:r>
                <a:rPr lang="ja-JP" altLang="en-US" sz="5400" dirty="0" smtClean="0">
                  <a:solidFill>
                    <a:prstClr val="black"/>
                  </a:solidFill>
                  <a:latin typeface="ＤＦＰ勘亭流" charset="2"/>
                  <a:ea typeface="ＤＦＰ勘亭流" charset="2"/>
                  <a:cs typeface="ＤＦＰ勘亭流" charset="2"/>
                </a:rPr>
                <a:t>安全なまち</a:t>
              </a:r>
              <a:endParaRPr lang="en-US" altLang="ja-JP" sz="5400" dirty="0" smtClean="0">
                <a:solidFill>
                  <a:prstClr val="black"/>
                </a:solidFill>
                <a:latin typeface="ＤＦＰ勘亭流" charset="2"/>
                <a:ea typeface="ＤＦＰ勘亭流" charset="2"/>
                <a:cs typeface="ＤＦＰ勘亭流" charset="2"/>
              </a:endParaRPr>
            </a:p>
          </p:txBody>
        </p:sp>
        <p:pic>
          <p:nvPicPr>
            <p:cNvPr id="21" name="図 20"/>
            <p:cNvPicPr>
              <a:picLocks noChangeAspect="1"/>
            </p:cNvPicPr>
            <p:nvPr/>
          </p:nvPicPr>
          <p:blipFill>
            <a:blip r:embed="rId7">
              <a:alphaModFix amt="19000"/>
              <a:duotone>
                <a:schemeClr val="accent5">
                  <a:shade val="45000"/>
                  <a:satMod val="135000"/>
                </a:schemeClr>
                <a:prstClr val="white"/>
              </a:duotone>
            </a:blip>
            <a:stretch>
              <a:fillRect/>
            </a:stretch>
          </p:blipFill>
          <p:spPr>
            <a:xfrm>
              <a:off x="3730553" y="1844824"/>
              <a:ext cx="1520617" cy="4257727"/>
            </a:xfrm>
            <a:prstGeom prst="rect">
              <a:avLst/>
            </a:prstGeom>
          </p:spPr>
        </p:pic>
      </p:grpSp>
      <p:sp>
        <p:nvSpPr>
          <p:cNvPr id="10" name="下矢印吹き出し 9"/>
          <p:cNvSpPr/>
          <p:nvPr/>
        </p:nvSpPr>
        <p:spPr>
          <a:xfrm>
            <a:off x="1180393" y="260648"/>
            <a:ext cx="6696744" cy="1440160"/>
          </a:xfrm>
          <a:prstGeom prst="downArrowCallout">
            <a:avLst/>
          </a:prstGeom>
          <a:solidFill>
            <a:schemeClr val="accent6">
              <a:lumMod val="20000"/>
              <a:lumOff val="80000"/>
            </a:schemeClr>
          </a:solidFill>
          <a:ln>
            <a:solidFill>
              <a:schemeClr val="accent6">
                <a:lumMod val="75000"/>
              </a:schemeClr>
            </a:solidFill>
          </a:ln>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4000" dirty="0" smtClean="0">
                <a:solidFill>
                  <a:schemeClr val="accent6">
                    <a:lumMod val="75000"/>
                  </a:schemeClr>
                </a:solidFill>
                <a:latin typeface="ヒラギノ明朝 ProN W3"/>
                <a:ea typeface="ヒラギノ明朝 ProN W3"/>
                <a:cs typeface="ヒラギノ明朝 ProN W3"/>
              </a:rPr>
              <a:t>「すこやか」デートプラン</a:t>
            </a:r>
            <a:endParaRPr lang="en-US" altLang="ja-JP" sz="4000" dirty="0">
              <a:solidFill>
                <a:schemeClr val="accent6">
                  <a:lumMod val="75000"/>
                </a:schemeClr>
              </a:solidFill>
              <a:latin typeface="ヒラギノ明朝 ProN W3"/>
              <a:ea typeface="ヒラギノ明朝 ProN W3"/>
              <a:cs typeface="ヒラギノ明朝 ProN W3"/>
            </a:endParaRPr>
          </a:p>
        </p:txBody>
      </p:sp>
    </p:spTree>
    <p:extLst>
      <p:ext uri="{BB962C8B-B14F-4D97-AF65-F5344CB8AC3E}">
        <p14:creationId xmlns:p14="http://schemas.microsoft.com/office/powerpoint/2010/main" val="6476884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図形グループ 10"/>
          <p:cNvGrpSpPr/>
          <p:nvPr/>
        </p:nvGrpSpPr>
        <p:grpSpPr>
          <a:xfrm>
            <a:off x="3751847" y="89175"/>
            <a:ext cx="5411150" cy="1074940"/>
            <a:chOff x="3596112" y="192524"/>
            <a:chExt cx="5411150" cy="1074940"/>
          </a:xfrm>
        </p:grpSpPr>
        <p:pic>
          <p:nvPicPr>
            <p:cNvPr id="18" name="図 17"/>
            <p:cNvPicPr>
              <a:picLocks noChangeAspect="1"/>
            </p:cNvPicPr>
            <p:nvPr/>
          </p:nvPicPr>
          <p:blipFill>
            <a:blip r:embed="rId2">
              <a:lum bright="70000" contrast="-70000"/>
            </a:blip>
            <a:stretch>
              <a:fillRect/>
            </a:stretch>
          </p:blipFill>
          <p:spPr>
            <a:xfrm>
              <a:off x="5694016" y="192524"/>
              <a:ext cx="1048952" cy="1074940"/>
            </a:xfrm>
            <a:prstGeom prst="rect">
              <a:avLst/>
            </a:prstGeom>
            <a:effectLst/>
          </p:spPr>
        </p:pic>
        <p:pic>
          <p:nvPicPr>
            <p:cNvPr id="19" name="図 18"/>
            <p:cNvPicPr>
              <a:picLocks noChangeAspect="1"/>
            </p:cNvPicPr>
            <p:nvPr/>
          </p:nvPicPr>
          <p:blipFill>
            <a:blip r:embed="rId2">
              <a:lum bright="70000" contrast="-70000"/>
            </a:blip>
            <a:stretch>
              <a:fillRect/>
            </a:stretch>
          </p:blipFill>
          <p:spPr>
            <a:xfrm>
              <a:off x="6742968" y="192524"/>
              <a:ext cx="1048952" cy="1074940"/>
            </a:xfrm>
            <a:prstGeom prst="rect">
              <a:avLst/>
            </a:prstGeom>
            <a:effectLst/>
          </p:spPr>
        </p:pic>
        <p:pic>
          <p:nvPicPr>
            <p:cNvPr id="20" name="図 19"/>
            <p:cNvPicPr>
              <a:picLocks noChangeAspect="1"/>
            </p:cNvPicPr>
            <p:nvPr/>
          </p:nvPicPr>
          <p:blipFill>
            <a:blip r:embed="rId2">
              <a:lum bright="70000" contrast="-70000"/>
            </a:blip>
            <a:stretch>
              <a:fillRect/>
            </a:stretch>
          </p:blipFill>
          <p:spPr>
            <a:xfrm>
              <a:off x="7791920" y="192524"/>
              <a:ext cx="1048952" cy="1074940"/>
            </a:xfrm>
            <a:prstGeom prst="rect">
              <a:avLst/>
            </a:prstGeom>
            <a:effectLst/>
          </p:spPr>
        </p:pic>
        <p:pic>
          <p:nvPicPr>
            <p:cNvPr id="21" name="図 20"/>
            <p:cNvPicPr>
              <a:picLocks noChangeAspect="1"/>
            </p:cNvPicPr>
            <p:nvPr/>
          </p:nvPicPr>
          <p:blipFill>
            <a:blip r:embed="rId2"/>
            <a:stretch>
              <a:fillRect/>
            </a:stretch>
          </p:blipFill>
          <p:spPr>
            <a:xfrm>
              <a:off x="3596112" y="192524"/>
              <a:ext cx="1048952" cy="1074940"/>
            </a:xfrm>
            <a:prstGeom prst="rect">
              <a:avLst/>
            </a:prstGeom>
            <a:effectLst/>
          </p:spPr>
        </p:pic>
        <p:sp>
          <p:nvSpPr>
            <p:cNvPr id="22" name="テキスト ボックス 21"/>
            <p:cNvSpPr txBox="1"/>
            <p:nvPr/>
          </p:nvSpPr>
          <p:spPr>
            <a:xfrm>
              <a:off x="3596112" y="519645"/>
              <a:ext cx="1132147" cy="307777"/>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457200"/>
              <a:r>
                <a:rPr lang="ja-JP" altLang="en-US" sz="1400" b="1" dirty="0">
                  <a:solidFill>
                    <a:prstClr val="black"/>
                  </a:solidFill>
                </a:rPr>
                <a:t>目標都市像</a:t>
              </a:r>
              <a:endParaRPr lang="en-US" altLang="ja-JP" sz="1400" b="1" dirty="0">
                <a:solidFill>
                  <a:prstClr val="black"/>
                </a:solidFill>
              </a:endParaRPr>
            </a:p>
          </p:txBody>
        </p:sp>
        <p:sp>
          <p:nvSpPr>
            <p:cNvPr id="23" name="テキスト ボックス 22"/>
            <p:cNvSpPr txBox="1"/>
            <p:nvPr/>
          </p:nvSpPr>
          <p:spPr>
            <a:xfrm>
              <a:off x="5590162" y="519645"/>
              <a:ext cx="1204689" cy="307777"/>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defTabSz="457200"/>
              <a:r>
                <a:rPr lang="ja-JP" altLang="en-US" sz="1400" b="1" dirty="0">
                  <a:solidFill>
                    <a:prstClr val="black"/>
                  </a:solidFill>
                </a:rPr>
                <a:t>土浦市</a:t>
              </a:r>
              <a:r>
                <a:rPr kumimoji="0" lang="ja-JP" altLang="en-US" sz="1400" b="1" dirty="0">
                  <a:solidFill>
                    <a:prstClr val="black"/>
                  </a:solidFill>
                </a:rPr>
                <a:t>調査</a:t>
              </a:r>
              <a:endParaRPr lang="en-US" altLang="ja-JP" sz="1400" b="1" dirty="0">
                <a:solidFill>
                  <a:prstClr val="black"/>
                </a:solidFill>
              </a:endParaRPr>
            </a:p>
          </p:txBody>
        </p:sp>
        <p:sp>
          <p:nvSpPr>
            <p:cNvPr id="24" name="テキスト ボックス 23"/>
            <p:cNvSpPr txBox="1"/>
            <p:nvPr/>
          </p:nvSpPr>
          <p:spPr>
            <a:xfrm>
              <a:off x="6742968" y="519645"/>
              <a:ext cx="1132147" cy="307777"/>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457200"/>
              <a:r>
                <a:rPr lang="ja-JP" altLang="en-US" sz="1400" b="1" dirty="0">
                  <a:solidFill>
                    <a:prstClr val="black"/>
                  </a:solidFill>
                </a:rPr>
                <a:t>今後の方針</a:t>
              </a:r>
              <a:endParaRPr lang="en-US" altLang="ja-JP" sz="1400" b="1" dirty="0">
                <a:solidFill>
                  <a:prstClr val="black"/>
                </a:solidFill>
              </a:endParaRPr>
            </a:p>
          </p:txBody>
        </p:sp>
        <p:sp>
          <p:nvSpPr>
            <p:cNvPr id="25" name="テキスト ボックス 24"/>
            <p:cNvSpPr txBox="1"/>
            <p:nvPr/>
          </p:nvSpPr>
          <p:spPr>
            <a:xfrm>
              <a:off x="7875115" y="519645"/>
              <a:ext cx="1132147" cy="307777"/>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457200"/>
              <a:r>
                <a:rPr lang="ja-JP" altLang="en-US" sz="1400" b="1" dirty="0">
                  <a:solidFill>
                    <a:prstClr val="black"/>
                  </a:solidFill>
                </a:rPr>
                <a:t>参考文献</a:t>
              </a:r>
              <a:endParaRPr lang="en-US" altLang="ja-JP" sz="1400" b="1" dirty="0">
                <a:solidFill>
                  <a:prstClr val="black"/>
                </a:solidFill>
              </a:endParaRPr>
            </a:p>
          </p:txBody>
        </p:sp>
        <p:pic>
          <p:nvPicPr>
            <p:cNvPr id="26" name="図 25"/>
            <p:cNvPicPr>
              <a:picLocks noChangeAspect="1"/>
            </p:cNvPicPr>
            <p:nvPr/>
          </p:nvPicPr>
          <p:blipFill>
            <a:blip r:embed="rId2">
              <a:lum bright="70000" contrast="-70000"/>
            </a:blip>
            <a:stretch>
              <a:fillRect/>
            </a:stretch>
          </p:blipFill>
          <p:spPr>
            <a:xfrm>
              <a:off x="4645064" y="192524"/>
              <a:ext cx="1048952" cy="1074940"/>
            </a:xfrm>
            <a:prstGeom prst="rect">
              <a:avLst/>
            </a:prstGeom>
            <a:effectLst/>
          </p:spPr>
        </p:pic>
        <p:sp>
          <p:nvSpPr>
            <p:cNvPr id="27" name="テキスト ボックス 26"/>
            <p:cNvSpPr txBox="1"/>
            <p:nvPr/>
          </p:nvSpPr>
          <p:spPr>
            <a:xfrm>
              <a:off x="4623267" y="527779"/>
              <a:ext cx="1132147" cy="307777"/>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defTabSz="457200"/>
              <a:r>
                <a:rPr kumimoji="0" lang="ja-JP" altLang="en-US" sz="1400" b="1" dirty="0">
                  <a:solidFill>
                    <a:prstClr val="black"/>
                  </a:solidFill>
                </a:rPr>
                <a:t>市民</a:t>
              </a:r>
              <a:r>
                <a:rPr lang="ja-JP" altLang="en-US" sz="1400" b="1" dirty="0">
                  <a:solidFill>
                    <a:prstClr val="black"/>
                  </a:solidFill>
                </a:rPr>
                <a:t>調査</a:t>
              </a:r>
              <a:endParaRPr lang="en-US" altLang="ja-JP" sz="1400" b="1" dirty="0">
                <a:solidFill>
                  <a:prstClr val="black"/>
                </a:solidFill>
              </a:endParaRPr>
            </a:p>
          </p:txBody>
        </p:sp>
      </p:grpSp>
      <p:sp>
        <p:nvSpPr>
          <p:cNvPr id="13" name="四角形吹き出し 12"/>
          <p:cNvSpPr/>
          <p:nvPr/>
        </p:nvSpPr>
        <p:spPr>
          <a:xfrm>
            <a:off x="2087013" y="5550866"/>
            <a:ext cx="6770904" cy="1217958"/>
          </a:xfrm>
          <a:prstGeom prst="wedgeRectCallout">
            <a:avLst>
              <a:gd name="adj1" fmla="val -56410"/>
              <a:gd name="adj2" fmla="val -2988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defTabSz="457200"/>
            <a:r>
              <a:rPr kumimoji="0" lang="ja-JP" altLang="en-US" sz="4000" dirty="0" smtClean="0">
                <a:solidFill>
                  <a:srgbClr val="FFFFFF"/>
                </a:solidFill>
              </a:rPr>
              <a:t>こどもたちの安全を地域全体で守っていく</a:t>
            </a:r>
            <a:endParaRPr kumimoji="0" lang="en-US" altLang="ja-JP" sz="4000" dirty="0">
              <a:solidFill>
                <a:srgbClr val="FFFFFF"/>
              </a:solidFill>
            </a:endParaRPr>
          </a:p>
        </p:txBody>
      </p:sp>
      <p:sp>
        <p:nvSpPr>
          <p:cNvPr id="14" name="横巻き 13"/>
          <p:cNvSpPr/>
          <p:nvPr/>
        </p:nvSpPr>
        <p:spPr>
          <a:xfrm>
            <a:off x="1816460" y="3506632"/>
            <a:ext cx="6277911" cy="1723829"/>
          </a:xfrm>
          <a:prstGeom prst="horizontalScroll">
            <a:avLst>
              <a:gd name="adj" fmla="val 8952"/>
            </a:avLst>
          </a:prstGeom>
          <a:blipFill rotWithShape="1">
            <a:blip r:embed="rId3"/>
            <a:tile tx="0" ty="0" sx="100000" sy="100000" flip="none" algn="tl"/>
          </a:blip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defTabSz="457200"/>
            <a:r>
              <a:rPr lang="en-US" altLang="ja-JP" sz="3200" dirty="0">
                <a:solidFill>
                  <a:srgbClr val="000000"/>
                </a:solidFill>
                <a:latin typeface="游ゴシック" panose="020B0400000000000000" pitchFamily="50" charset="-128"/>
                <a:cs typeface="ＤＦＰ勘亭流" charset="2"/>
              </a:rPr>
              <a:t>②</a:t>
            </a:r>
            <a:r>
              <a:rPr lang="ja-JP" altLang="en-US" sz="3200" dirty="0">
                <a:solidFill>
                  <a:srgbClr val="000000"/>
                </a:solidFill>
                <a:latin typeface="游ゴシック" panose="020B0400000000000000" pitchFamily="50" charset="-128"/>
                <a:cs typeface="ＤＦＰ勘亭流" charset="2"/>
              </a:rPr>
              <a:t>安全な通学路</a:t>
            </a:r>
            <a:r>
              <a:rPr lang="en-US" altLang="ja-JP" sz="3200" dirty="0">
                <a:solidFill>
                  <a:srgbClr val="000000"/>
                </a:solidFill>
                <a:latin typeface="游ゴシック" panose="020B0400000000000000" pitchFamily="50" charset="-128"/>
                <a:cs typeface="ＤＦＰ勘亭流" charset="2"/>
              </a:rPr>
              <a:t>×</a:t>
            </a:r>
            <a:r>
              <a:rPr lang="ja-JP" altLang="en-US" sz="3200" dirty="0">
                <a:solidFill>
                  <a:srgbClr val="000000"/>
                </a:solidFill>
                <a:latin typeface="游ゴシック" panose="020B0400000000000000" pitchFamily="50" charset="-128"/>
                <a:cs typeface="ＤＦＰ勘亭流" charset="2"/>
              </a:rPr>
              <a:t>住民参加</a:t>
            </a:r>
            <a:endParaRPr kumimoji="0" lang="en-US" altLang="ja-JP" sz="3200" dirty="0">
              <a:solidFill>
                <a:srgbClr val="000000"/>
              </a:solidFill>
              <a:latin typeface="游ゴシック" panose="020B0400000000000000" pitchFamily="50" charset="-128"/>
              <a:cs typeface="ＤＦＰ勘亭流" charset="2"/>
            </a:endParaRPr>
          </a:p>
          <a:p>
            <a:pPr algn="ctr" defTabSz="457200"/>
            <a:r>
              <a:rPr kumimoji="0" lang="en-US" altLang="ja-JP" sz="3200" dirty="0" smtClean="0">
                <a:solidFill>
                  <a:srgbClr val="000000"/>
                </a:solidFill>
                <a:latin typeface="游ゴシック" panose="020B0400000000000000" pitchFamily="50" charset="-128"/>
                <a:cs typeface="ＤＦＰ勘亭流" charset="2"/>
              </a:rPr>
              <a:t>〜</a:t>
            </a:r>
            <a:r>
              <a:rPr kumimoji="0" lang="ja-JP" altLang="en-US" sz="3200" dirty="0" smtClean="0">
                <a:solidFill>
                  <a:srgbClr val="000000"/>
                </a:solidFill>
                <a:latin typeface="游ゴシック" panose="020B0400000000000000" pitchFamily="50" charset="-128"/>
                <a:cs typeface="ＤＦＰ勘亭流" charset="2"/>
              </a:rPr>
              <a:t>花やかまちづくり</a:t>
            </a:r>
            <a:r>
              <a:rPr kumimoji="0" lang="en-US" altLang="ja-JP" sz="3200" dirty="0" smtClean="0">
                <a:solidFill>
                  <a:srgbClr val="000000"/>
                </a:solidFill>
                <a:latin typeface="游ゴシック" panose="020B0400000000000000" pitchFamily="50" charset="-128"/>
                <a:cs typeface="ＤＦＰ勘亭流" charset="2"/>
              </a:rPr>
              <a:t>〜</a:t>
            </a:r>
            <a:endParaRPr kumimoji="0" lang="en-US" altLang="ja-JP" sz="3200" dirty="0">
              <a:solidFill>
                <a:srgbClr val="000000"/>
              </a:solidFill>
              <a:latin typeface="游ゴシック" panose="020B0400000000000000" pitchFamily="50" charset="-128"/>
              <a:cs typeface="ＤＦＰ勘亭流" charset="2"/>
            </a:endParaRPr>
          </a:p>
        </p:txBody>
      </p:sp>
      <p:sp>
        <p:nvSpPr>
          <p:cNvPr id="15" name="横巻き 14"/>
          <p:cNvSpPr/>
          <p:nvPr/>
        </p:nvSpPr>
        <p:spPr>
          <a:xfrm>
            <a:off x="1824754" y="1785495"/>
            <a:ext cx="6277911" cy="1723829"/>
          </a:xfrm>
          <a:prstGeom prst="horizontalScroll">
            <a:avLst>
              <a:gd name="adj" fmla="val 8952"/>
            </a:avLst>
          </a:prstGeom>
          <a:blipFill rotWithShape="1">
            <a:blip r:embed="rId3"/>
            <a:tile tx="0" ty="0" sx="100000" sy="100000" flip="none" algn="tl"/>
          </a:blip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defTabSz="457200"/>
            <a:r>
              <a:rPr lang="en-US" altLang="ja-JP" sz="3200" dirty="0">
                <a:solidFill>
                  <a:srgbClr val="000000"/>
                </a:solidFill>
                <a:latin typeface="游ゴシック" panose="020B0400000000000000" pitchFamily="50" charset="-128"/>
                <a:cs typeface="ＤＦＰ勘亭流" charset="2"/>
              </a:rPr>
              <a:t>①</a:t>
            </a:r>
            <a:r>
              <a:rPr lang="ja-JP" altLang="en-US" sz="3200" dirty="0">
                <a:solidFill>
                  <a:srgbClr val="000000"/>
                </a:solidFill>
                <a:latin typeface="游ゴシック" panose="020B0400000000000000" pitchFamily="50" charset="-128"/>
                <a:cs typeface="ＤＦＰ勘亭流" charset="2"/>
              </a:rPr>
              <a:t>住宅街</a:t>
            </a:r>
            <a:r>
              <a:rPr lang="en-US" altLang="ja-JP" sz="3200" dirty="0">
                <a:solidFill>
                  <a:srgbClr val="000000"/>
                </a:solidFill>
                <a:latin typeface="游ゴシック" panose="020B0400000000000000" pitchFamily="50" charset="-128"/>
                <a:cs typeface="ＤＦＰ勘亭流" charset="2"/>
              </a:rPr>
              <a:t>×</a:t>
            </a:r>
            <a:r>
              <a:rPr lang="ja-JP" altLang="en-US" sz="3200" dirty="0">
                <a:solidFill>
                  <a:srgbClr val="000000"/>
                </a:solidFill>
                <a:latin typeface="游ゴシック" panose="020B0400000000000000" pitchFamily="50" charset="-128"/>
                <a:cs typeface="ＤＦＰ勘亭流" charset="2"/>
              </a:rPr>
              <a:t>こどもの安全</a:t>
            </a:r>
            <a:endParaRPr kumimoji="0" lang="en-US" altLang="ja-JP" sz="3200" dirty="0">
              <a:solidFill>
                <a:srgbClr val="000000"/>
              </a:solidFill>
              <a:latin typeface="游ゴシック" panose="020B0400000000000000" pitchFamily="50" charset="-128"/>
              <a:cs typeface="ＤＦＰ勘亭流" charset="2"/>
            </a:endParaRPr>
          </a:p>
          <a:p>
            <a:pPr algn="ctr" defTabSz="457200"/>
            <a:r>
              <a:rPr kumimoji="0" lang="en-US" altLang="ja-JP" sz="3200" dirty="0" smtClean="0">
                <a:solidFill>
                  <a:srgbClr val="000000"/>
                </a:solidFill>
                <a:latin typeface="游ゴシック" panose="020B0400000000000000" pitchFamily="50" charset="-128"/>
                <a:cs typeface="ＤＦＰ勘亭流" charset="2"/>
              </a:rPr>
              <a:t>〜</a:t>
            </a:r>
            <a:r>
              <a:rPr kumimoji="0" lang="ja-JP" altLang="en-US" sz="3200" dirty="0" smtClean="0">
                <a:solidFill>
                  <a:srgbClr val="000000"/>
                </a:solidFill>
                <a:latin typeface="游ゴシック" panose="020B0400000000000000" pitchFamily="50" charset="-128"/>
                <a:cs typeface="ＤＦＰ勘亭流" charset="2"/>
              </a:rPr>
              <a:t>安全まちづくり</a:t>
            </a:r>
            <a:r>
              <a:rPr kumimoji="0" lang="en-US" altLang="ja-JP" sz="3200" dirty="0" smtClean="0">
                <a:solidFill>
                  <a:srgbClr val="000000"/>
                </a:solidFill>
                <a:latin typeface="游ゴシック" panose="020B0400000000000000" pitchFamily="50" charset="-128"/>
                <a:cs typeface="ＤＦＰ勘亭流" charset="2"/>
              </a:rPr>
              <a:t>〜</a:t>
            </a:r>
            <a:endParaRPr kumimoji="0" lang="en-US" altLang="ja-JP" sz="3200" dirty="0">
              <a:solidFill>
                <a:srgbClr val="000000"/>
              </a:solidFill>
              <a:latin typeface="游ゴシック" panose="020B0400000000000000" pitchFamily="50" charset="-128"/>
              <a:cs typeface="ＤＦＰ勘亭流" charset="2"/>
            </a:endParaRPr>
          </a:p>
        </p:txBody>
      </p:sp>
      <p:pic>
        <p:nvPicPr>
          <p:cNvPr id="28" name="図 27"/>
          <p:cNvPicPr>
            <a:picLocks noChangeAspect="1"/>
          </p:cNvPicPr>
          <p:nvPr/>
        </p:nvPicPr>
        <p:blipFill>
          <a:blip r:embed="rId4">
            <a:alphaModFix/>
            <a:duotone>
              <a:schemeClr val="accent1">
                <a:shade val="45000"/>
                <a:satMod val="135000"/>
              </a:schemeClr>
              <a:prstClr val="white"/>
            </a:duotone>
          </a:blip>
          <a:stretch>
            <a:fillRect/>
          </a:stretch>
        </p:blipFill>
        <p:spPr>
          <a:xfrm>
            <a:off x="71833" y="1649760"/>
            <a:ext cx="1783749" cy="4994497"/>
          </a:xfrm>
          <a:prstGeom prst="rect">
            <a:avLst/>
          </a:prstGeom>
        </p:spPr>
      </p:pic>
      <p:grpSp>
        <p:nvGrpSpPr>
          <p:cNvPr id="32" name="図形グループ 31"/>
          <p:cNvGrpSpPr/>
          <p:nvPr/>
        </p:nvGrpSpPr>
        <p:grpSpPr>
          <a:xfrm>
            <a:off x="0" y="182300"/>
            <a:ext cx="3131545" cy="955205"/>
            <a:chOff x="0" y="182300"/>
            <a:chExt cx="3131545" cy="955205"/>
          </a:xfrm>
        </p:grpSpPr>
        <p:sp>
          <p:nvSpPr>
            <p:cNvPr id="33" name="角丸四角形吹き出し 32"/>
            <p:cNvSpPr/>
            <p:nvPr/>
          </p:nvSpPr>
          <p:spPr>
            <a:xfrm>
              <a:off x="827584" y="182300"/>
              <a:ext cx="2303961" cy="955205"/>
            </a:xfrm>
            <a:prstGeom prst="wedgeRoundRectCallout">
              <a:avLst>
                <a:gd name="adj1" fmla="val -53059"/>
                <a:gd name="adj2" fmla="val -27211"/>
                <a:gd name="adj3" fmla="val 16667"/>
              </a:avLst>
            </a:prstGeom>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2800" dirty="0" smtClean="0">
                  <a:solidFill>
                    <a:schemeClr val="bg1"/>
                  </a:solidFill>
                </a:rPr>
                <a:t>デートプラン</a:t>
              </a:r>
              <a:endParaRPr lang="en-US" altLang="ja-JP" sz="2800" dirty="0" smtClean="0">
                <a:solidFill>
                  <a:schemeClr val="bg1"/>
                </a:solidFill>
              </a:endParaRPr>
            </a:p>
          </p:txBody>
        </p:sp>
        <p:pic>
          <p:nvPicPr>
            <p:cNvPr id="34" name="図 33" descr="810sign_z229xfngkp.jpg"/>
            <p:cNvPicPr>
              <a:picLocks noChangeAspect="1"/>
            </p:cNvPicPr>
            <p:nvPr/>
          </p:nvPicPr>
          <p:blipFill>
            <a:blip r:embed="rId5">
              <a:duotone>
                <a:schemeClr val="accent6">
                  <a:shade val="45000"/>
                  <a:satMod val="135000"/>
                </a:schemeClr>
                <a:prstClr val="white"/>
              </a:duotone>
              <a:extLst>
                <a:ext uri="{BEBA8EAE-BF5A-486C-A8C5-ECC9F3942E4B}">
                  <a14:imgProps xmlns:a14="http://schemas.microsoft.com/office/drawing/2010/main">
                    <a14:imgLayer r:embed="rId6">
                      <a14:imgEffect>
                        <a14:backgroundRemoval t="0" b="100000" l="0" r="100000">
                          <a14:foregroundMark x1="57034" y1="7763" x2="57034" y2="7763"/>
                          <a14:foregroundMark x1="65779" y1="7024" x2="65779" y2="7024"/>
                        </a14:backgroundRemoval>
                      </a14:imgEffect>
                    </a14:imgLayer>
                  </a14:imgProps>
                </a:ext>
                <a:ext uri="{28A0092B-C50C-407E-A947-70E740481C1C}">
                  <a14:useLocalDpi xmlns:a14="http://schemas.microsoft.com/office/drawing/2010/main" val="0"/>
                </a:ext>
              </a:extLst>
            </a:blip>
            <a:stretch>
              <a:fillRect/>
            </a:stretch>
          </p:blipFill>
          <p:spPr>
            <a:xfrm>
              <a:off x="0" y="251995"/>
              <a:ext cx="793420" cy="778278"/>
            </a:xfrm>
            <a:prstGeom prst="rect">
              <a:avLst/>
            </a:prstGeom>
          </p:spPr>
        </p:pic>
      </p:grpSp>
    </p:spTree>
    <p:extLst>
      <p:ext uri="{BB962C8B-B14F-4D97-AF65-F5344CB8AC3E}">
        <p14:creationId xmlns:p14="http://schemas.microsoft.com/office/powerpoint/2010/main" val="3119061328"/>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図 31"/>
          <p:cNvPicPr>
            <a:picLocks noChangeAspect="1"/>
          </p:cNvPicPr>
          <p:nvPr/>
        </p:nvPicPr>
        <p:blipFill>
          <a:blip r:embed="rId2"/>
          <a:stretch>
            <a:fillRect/>
          </a:stretch>
        </p:blipFill>
        <p:spPr>
          <a:xfrm rot="1745555">
            <a:off x="163291" y="-1"/>
            <a:ext cx="2007469" cy="2057204"/>
          </a:xfrm>
          <a:prstGeom prst="rect">
            <a:avLst/>
          </a:prstGeom>
          <a:ln>
            <a:noFill/>
          </a:ln>
          <a:effectLst>
            <a:glow rad="101600">
              <a:schemeClr val="accent6">
                <a:satMod val="175000"/>
                <a:alpha val="40000"/>
              </a:schemeClr>
            </a:glow>
          </a:effectLst>
        </p:spPr>
      </p:pic>
      <p:sp>
        <p:nvSpPr>
          <p:cNvPr id="40" name="テキスト ボックス 39"/>
          <p:cNvSpPr txBox="1"/>
          <p:nvPr/>
        </p:nvSpPr>
        <p:spPr>
          <a:xfrm>
            <a:off x="322444" y="673534"/>
            <a:ext cx="2122287" cy="523220"/>
          </a:xfrm>
          <a:prstGeom prst="rect">
            <a:avLst/>
          </a:prstGeom>
          <a:noFill/>
        </p:spPr>
        <p:txBody>
          <a:bodyPr wrap="square" rtlCol="0">
            <a:spAutoFit/>
          </a:bodyPr>
          <a:lstStyle/>
          <a:p>
            <a:r>
              <a:rPr kumimoji="1" lang="ja-JP" altLang="en-US" sz="2800" b="1" dirty="0" smtClean="0"/>
              <a:t>目標都市像</a:t>
            </a:r>
            <a:endParaRPr kumimoji="1" lang="en-US" altLang="ja-JP" sz="2800" b="1" dirty="0" smtClean="0"/>
          </a:p>
        </p:txBody>
      </p:sp>
      <p:sp>
        <p:nvSpPr>
          <p:cNvPr id="2" name="スライド番号プレースホルダー 1"/>
          <p:cNvSpPr>
            <a:spLocks noGrp="1"/>
          </p:cNvSpPr>
          <p:nvPr>
            <p:ph type="sldNum" sz="quarter" idx="12"/>
          </p:nvPr>
        </p:nvSpPr>
        <p:spPr/>
        <p:txBody>
          <a:bodyPr/>
          <a:lstStyle/>
          <a:p>
            <a:fld id="{920AA0AD-6AFE-3346-954A-B1A9EE2084ED}" type="slidenum">
              <a:rPr kumimoji="1" lang="ja-JP" altLang="en-US" smtClean="0"/>
              <a:t>5</a:t>
            </a:fld>
            <a:endParaRPr kumimoji="1" lang="ja-JP" altLang="en-US" dirty="0"/>
          </a:p>
        </p:txBody>
      </p:sp>
      <p:pic>
        <p:nvPicPr>
          <p:cNvPr id="30" name="図 29"/>
          <p:cNvPicPr>
            <a:picLocks noChangeAspect="1"/>
          </p:cNvPicPr>
          <p:nvPr/>
        </p:nvPicPr>
        <p:blipFill>
          <a:blip r:embed="rId3">
            <a:duotone>
              <a:schemeClr val="accent1">
                <a:shade val="45000"/>
                <a:satMod val="135000"/>
              </a:schemeClr>
              <a:prstClr val="white"/>
            </a:duotone>
            <a:alphaModFix/>
          </a:blip>
          <a:stretch>
            <a:fillRect/>
          </a:stretch>
        </p:blipFill>
        <p:spPr>
          <a:xfrm>
            <a:off x="-7476" y="2302007"/>
            <a:ext cx="1366856" cy="3827196"/>
          </a:xfrm>
          <a:prstGeom prst="rect">
            <a:avLst/>
          </a:prstGeom>
        </p:spPr>
      </p:pic>
      <p:grpSp>
        <p:nvGrpSpPr>
          <p:cNvPr id="10" name="図形グループ 9"/>
          <p:cNvGrpSpPr/>
          <p:nvPr/>
        </p:nvGrpSpPr>
        <p:grpSpPr>
          <a:xfrm>
            <a:off x="1315568" y="1643747"/>
            <a:ext cx="7264752" cy="4248469"/>
            <a:chOff x="1315568" y="1643747"/>
            <a:chExt cx="7264752" cy="4248469"/>
          </a:xfrm>
        </p:grpSpPr>
        <p:pic>
          <p:nvPicPr>
            <p:cNvPr id="5" name="図 4" descr="カップル.jpg"/>
            <p:cNvPicPr>
              <a:picLocks noChangeAspect="1"/>
            </p:cNvPicPr>
            <p:nvPr/>
          </p:nvPicPr>
          <p:blipFill>
            <a:blip r:embed="rId4">
              <a:extLst>
                <a:ext uri="{BEBA8EAE-BF5A-486C-A8C5-ECC9F3942E4B}">
                  <a14:imgProps xmlns:a14="http://schemas.microsoft.com/office/drawing/2010/main">
                    <a14:imgLayer r:embed="rId5">
                      <a14:imgEffect>
                        <a14:backgroundRemoval t="0" b="100000" l="9717" r="89879"/>
                      </a14:imgEffect>
                    </a14:imgLayer>
                  </a14:imgProps>
                </a:ext>
                <a:ext uri="{28A0092B-C50C-407E-A947-70E740481C1C}">
                  <a14:useLocalDpi xmlns:a14="http://schemas.microsoft.com/office/drawing/2010/main" val="0"/>
                </a:ext>
              </a:extLst>
            </a:blip>
            <a:stretch>
              <a:fillRect/>
            </a:stretch>
          </p:blipFill>
          <p:spPr>
            <a:xfrm>
              <a:off x="1704563" y="2626704"/>
              <a:ext cx="3136900" cy="2540000"/>
            </a:xfrm>
            <a:prstGeom prst="rect">
              <a:avLst/>
            </a:prstGeom>
          </p:spPr>
        </p:pic>
        <p:sp>
          <p:nvSpPr>
            <p:cNvPr id="6" name="雲形吹き出し 5"/>
            <p:cNvSpPr/>
            <p:nvPr/>
          </p:nvSpPr>
          <p:spPr>
            <a:xfrm>
              <a:off x="1315568" y="1643747"/>
              <a:ext cx="7264752" cy="4248469"/>
            </a:xfrm>
            <a:prstGeom prst="cloudCallout">
              <a:avLst>
                <a:gd name="adj1" fmla="val -54337"/>
                <a:gd name="adj2" fmla="val -27350"/>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sp>
          <p:nvSpPr>
            <p:cNvPr id="7" name="角丸四角形 6"/>
            <p:cNvSpPr/>
            <p:nvPr/>
          </p:nvSpPr>
          <p:spPr>
            <a:xfrm>
              <a:off x="4268424" y="2739648"/>
              <a:ext cx="3620800" cy="2232248"/>
            </a:xfrm>
            <a:prstGeom prst="roundRect">
              <a:avLst/>
            </a:prstGeom>
            <a:solidFill>
              <a:srgbClr val="F2D4ED"/>
            </a:solidFill>
            <a:ln>
              <a:solidFill>
                <a:srgbClr val="FF99C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800" dirty="0">
                <a:solidFill>
                  <a:schemeClr val="tx1"/>
                </a:solidFill>
              </a:endParaRPr>
            </a:p>
          </p:txBody>
        </p:sp>
        <p:sp>
          <p:nvSpPr>
            <p:cNvPr id="8" name="テキスト ボックス 7"/>
            <p:cNvSpPr txBox="1"/>
            <p:nvPr/>
          </p:nvSpPr>
          <p:spPr>
            <a:xfrm>
              <a:off x="4259311" y="3187158"/>
              <a:ext cx="3620800" cy="1384995"/>
            </a:xfrm>
            <a:prstGeom prst="rect">
              <a:avLst/>
            </a:prstGeom>
            <a:noFill/>
          </p:spPr>
          <p:txBody>
            <a:bodyPr wrap="square" rtlCol="0">
              <a:spAutoFit/>
            </a:bodyPr>
            <a:lstStyle/>
            <a:p>
              <a:pPr algn="ctr"/>
              <a:r>
                <a:rPr lang="ja-JP" altLang="en-US" sz="2800" dirty="0"/>
                <a:t>恋人のような</a:t>
              </a:r>
              <a:endParaRPr lang="en-US" altLang="ja-JP" sz="2800" dirty="0"/>
            </a:p>
            <a:p>
              <a:pPr algn="ctr"/>
              <a:r>
                <a:rPr lang="ja-JP" altLang="en-US" sz="2800" dirty="0">
                  <a:solidFill>
                    <a:srgbClr val="FF0000"/>
                  </a:solidFill>
                </a:rPr>
                <a:t>寄り添いあう</a:t>
              </a:r>
              <a:endParaRPr lang="en-US" altLang="ja-JP" sz="2800" dirty="0">
                <a:solidFill>
                  <a:srgbClr val="FF0000"/>
                </a:solidFill>
              </a:endParaRPr>
            </a:p>
            <a:p>
              <a:pPr algn="ctr"/>
              <a:r>
                <a:rPr lang="ja-JP" altLang="en-US" sz="2800" dirty="0">
                  <a:solidFill>
                    <a:srgbClr val="FF0000"/>
                  </a:solidFill>
                </a:rPr>
                <a:t>相思相愛な</a:t>
              </a:r>
              <a:r>
                <a:rPr lang="ja-JP" altLang="en-US" sz="2800" dirty="0" smtClean="0">
                  <a:solidFill>
                    <a:srgbClr val="FF0000"/>
                  </a:solidFill>
                </a:rPr>
                <a:t>関係</a:t>
              </a:r>
              <a:r>
                <a:rPr lang="ja-JP" altLang="en-US" sz="2800" dirty="0" smtClean="0"/>
                <a:t>に・</a:t>
              </a:r>
              <a:r>
                <a:rPr lang="ja-JP" altLang="en-US" sz="2800" dirty="0"/>
                <a:t>・・</a:t>
              </a:r>
              <a:r>
                <a:rPr lang="ja-JP" altLang="en-US" sz="2800" dirty="0" smtClean="0"/>
                <a:t>。</a:t>
              </a:r>
              <a:endParaRPr lang="ja-JP" altLang="en-US" sz="2800" dirty="0"/>
            </a:p>
          </p:txBody>
        </p:sp>
        <p:sp>
          <p:nvSpPr>
            <p:cNvPr id="29" name="正方形/長方形 28"/>
            <p:cNvSpPr/>
            <p:nvPr/>
          </p:nvSpPr>
          <p:spPr>
            <a:xfrm>
              <a:off x="4401896" y="2334316"/>
              <a:ext cx="3333187" cy="584776"/>
            </a:xfrm>
            <a:prstGeom prst="rect">
              <a:avLst/>
            </a:prstGeom>
            <a:solidFill>
              <a:srgbClr val="FFFFFF"/>
            </a:solidFill>
            <a:ln>
              <a:solidFill>
                <a:schemeClr val="tx2"/>
              </a:solidFill>
            </a:ln>
          </p:spPr>
          <p:txBody>
            <a:bodyPr wrap="square">
              <a:spAutoFit/>
            </a:bodyPr>
            <a:lstStyle/>
            <a:p>
              <a:pPr algn="ctr"/>
              <a:r>
                <a:rPr lang="ja-JP" altLang="en-US" sz="3200" dirty="0" smtClean="0"/>
                <a:t>土浦君の理想</a:t>
              </a:r>
              <a:endParaRPr lang="ja-JP" altLang="en-US" sz="3200" dirty="0"/>
            </a:p>
          </p:txBody>
        </p:sp>
      </p:grpSp>
      <p:grpSp>
        <p:nvGrpSpPr>
          <p:cNvPr id="31" name="図形グループ 30"/>
          <p:cNvGrpSpPr/>
          <p:nvPr/>
        </p:nvGrpSpPr>
        <p:grpSpPr>
          <a:xfrm>
            <a:off x="179512" y="1916832"/>
            <a:ext cx="8507288" cy="4032760"/>
            <a:chOff x="179512" y="1611498"/>
            <a:chExt cx="8507288" cy="4032760"/>
          </a:xfrm>
        </p:grpSpPr>
        <p:pic>
          <p:nvPicPr>
            <p:cNvPr id="47" name="図 46" descr="810sign_z229xfngkp.jpg"/>
            <p:cNvPicPr>
              <a:picLocks noChangeAspect="1"/>
            </p:cNvPicPr>
            <p:nvPr/>
          </p:nvPicPr>
          <p:blipFill>
            <a:blip r:embed="rId6">
              <a:extLst>
                <a:ext uri="{BEBA8EAE-BF5A-486C-A8C5-ECC9F3942E4B}">
                  <a14:imgProps xmlns:a14="http://schemas.microsoft.com/office/drawing/2010/main">
                    <a14:imgLayer r:embed="rId7">
                      <a14:imgEffect>
                        <a14:backgroundRemoval t="0" b="100000" l="0" r="100000">
                          <a14:foregroundMark x1="57034" y1="7763" x2="57034" y2="7763"/>
                          <a14:foregroundMark x1="65779" y1="7024" x2="65779" y2="7024"/>
                        </a14:backgroundRemoval>
                      </a14:imgEffect>
                    </a14:imgLayer>
                  </a14:imgProps>
                </a:ext>
                <a:ext uri="{28A0092B-C50C-407E-A947-70E740481C1C}">
                  <a14:useLocalDpi xmlns:a14="http://schemas.microsoft.com/office/drawing/2010/main" val="0"/>
                </a:ext>
              </a:extLst>
            </a:blip>
            <a:stretch>
              <a:fillRect/>
            </a:stretch>
          </p:blipFill>
          <p:spPr>
            <a:xfrm>
              <a:off x="179512" y="2915095"/>
              <a:ext cx="2782261" cy="2729163"/>
            </a:xfrm>
            <a:prstGeom prst="rect">
              <a:avLst/>
            </a:prstGeom>
          </p:spPr>
        </p:pic>
        <p:sp>
          <p:nvSpPr>
            <p:cNvPr id="48" name="円形吹き出し 47"/>
            <p:cNvSpPr/>
            <p:nvPr/>
          </p:nvSpPr>
          <p:spPr>
            <a:xfrm>
              <a:off x="2544254" y="1611498"/>
              <a:ext cx="6142546" cy="2175187"/>
            </a:xfrm>
            <a:prstGeom prst="wedgeEllipseCallout">
              <a:avLst>
                <a:gd name="adj1" fmla="val -40985"/>
                <a:gd name="adj2" fmla="val 49276"/>
              </a:avLst>
            </a:prstGeom>
            <a:ln/>
          </p:spPr>
          <p:style>
            <a:lnRef idx="2">
              <a:schemeClr val="accent3">
                <a:shade val="50000"/>
              </a:schemeClr>
            </a:lnRef>
            <a:fillRef idx="1">
              <a:schemeClr val="accent3"/>
            </a:fillRef>
            <a:effectRef idx="0">
              <a:schemeClr val="accent3"/>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3600" dirty="0" smtClean="0">
                  <a:solidFill>
                    <a:schemeClr val="bg1"/>
                  </a:solidFill>
                  <a:latin typeface="HGS明朝E"/>
                  <a:ea typeface="HGS明朝E"/>
                  <a:cs typeface="HGS明朝E"/>
                </a:rPr>
                <a:t>その願い</a:t>
              </a:r>
              <a:endParaRPr lang="en-US" altLang="ja-JP" sz="3600" dirty="0" smtClean="0">
                <a:solidFill>
                  <a:schemeClr val="bg1"/>
                </a:solidFill>
                <a:latin typeface="HGS明朝E"/>
                <a:ea typeface="HGS明朝E"/>
                <a:cs typeface="HGS明朝E"/>
              </a:endParaRPr>
            </a:p>
            <a:p>
              <a:pPr algn="ctr"/>
              <a:r>
                <a:rPr lang="ja-JP" altLang="en-US" sz="3600" dirty="0" smtClean="0">
                  <a:solidFill>
                    <a:schemeClr val="bg1"/>
                  </a:solidFill>
                  <a:latin typeface="HGS明朝E"/>
                  <a:ea typeface="HGS明朝E"/>
                  <a:cs typeface="HGS明朝E"/>
                </a:rPr>
                <a:t>叶えてあげましょう</a:t>
              </a:r>
              <a:endParaRPr kumimoji="1" lang="ja-JP" altLang="en-US" sz="3600" dirty="0">
                <a:solidFill>
                  <a:schemeClr val="bg1"/>
                </a:solidFill>
                <a:latin typeface="HGS明朝E"/>
                <a:ea typeface="HGS明朝E"/>
                <a:cs typeface="HGS明朝E"/>
              </a:endParaRPr>
            </a:p>
          </p:txBody>
        </p:sp>
        <p:sp>
          <p:nvSpPr>
            <p:cNvPr id="51" name="テキスト ボックス 50"/>
            <p:cNvSpPr txBox="1"/>
            <p:nvPr/>
          </p:nvSpPr>
          <p:spPr>
            <a:xfrm>
              <a:off x="1979712" y="4986754"/>
              <a:ext cx="5401788" cy="523220"/>
            </a:xfrm>
            <a:prstGeom prst="rect">
              <a:avLst/>
            </a:prstGeom>
            <a:noFill/>
          </p:spPr>
          <p:txBody>
            <a:bodyPr wrap="square" rtlCol="0">
              <a:spAutoFit/>
            </a:bodyPr>
            <a:lstStyle/>
            <a:p>
              <a:r>
                <a:rPr kumimoji="1" lang="ja-JP" altLang="en-US" sz="2800" dirty="0" smtClean="0"/>
                <a:t>恋のキューピッド（マスタープラン）</a:t>
              </a:r>
              <a:endParaRPr kumimoji="1" lang="ja-JP" altLang="en-US" sz="2800" dirty="0"/>
            </a:p>
          </p:txBody>
        </p:sp>
      </p:grpSp>
      <p:pic>
        <p:nvPicPr>
          <p:cNvPr id="26" name="図 25"/>
          <p:cNvPicPr>
            <a:picLocks noChangeAspect="1"/>
          </p:cNvPicPr>
          <p:nvPr/>
        </p:nvPicPr>
        <p:blipFill>
          <a:blip r:embed="rId8">
            <a:duotone>
              <a:schemeClr val="accent2">
                <a:shade val="45000"/>
                <a:satMod val="135000"/>
              </a:schemeClr>
              <a:prstClr val="white"/>
            </a:duotone>
            <a:extLst>
              <a:ext uri="{BEBA8EAE-BF5A-486C-A8C5-ECC9F3942E4B}">
                <a14:imgProps xmlns:a14="http://schemas.microsoft.com/office/drawing/2010/main">
                  <a14:imgLayer r:embed="rId9">
                    <a14:imgEffect>
                      <a14:backgroundRemoval t="0" b="100000" l="0" r="100000"/>
                    </a14:imgEffect>
                  </a14:imgLayer>
                </a14:imgProps>
              </a:ext>
            </a:extLst>
          </a:blip>
          <a:stretch>
            <a:fillRect/>
          </a:stretch>
        </p:blipFill>
        <p:spPr>
          <a:xfrm>
            <a:off x="7500238" y="4190841"/>
            <a:ext cx="888185" cy="2667160"/>
          </a:xfrm>
          <a:prstGeom prst="rect">
            <a:avLst/>
          </a:prstGeom>
        </p:spPr>
      </p:pic>
      <p:grpSp>
        <p:nvGrpSpPr>
          <p:cNvPr id="3" name="図形グループ 2"/>
          <p:cNvGrpSpPr/>
          <p:nvPr/>
        </p:nvGrpSpPr>
        <p:grpSpPr>
          <a:xfrm>
            <a:off x="3135619" y="97531"/>
            <a:ext cx="6008380" cy="955205"/>
            <a:chOff x="3135619" y="97531"/>
            <a:chExt cx="6008380" cy="955205"/>
          </a:xfrm>
        </p:grpSpPr>
        <p:grpSp>
          <p:nvGrpSpPr>
            <p:cNvPr id="78" name="図形グループ 77"/>
            <p:cNvGrpSpPr/>
            <p:nvPr/>
          </p:nvGrpSpPr>
          <p:grpSpPr>
            <a:xfrm>
              <a:off x="3173249" y="97531"/>
              <a:ext cx="5970750" cy="955205"/>
              <a:chOff x="711562" y="1988840"/>
              <a:chExt cx="6293712" cy="1074940"/>
            </a:xfrm>
          </p:grpSpPr>
          <p:pic>
            <p:nvPicPr>
              <p:cNvPr id="79" name="図 78"/>
              <p:cNvPicPr>
                <a:picLocks noChangeAspect="1"/>
              </p:cNvPicPr>
              <p:nvPr/>
            </p:nvPicPr>
            <p:blipFill>
              <a:blip r:embed="rId2">
                <a:lum bright="70000" contrast="-70000"/>
              </a:blip>
              <a:stretch>
                <a:fillRect/>
              </a:stretch>
            </p:blipFill>
            <p:spPr>
              <a:xfrm>
                <a:off x="2809466" y="1988840"/>
                <a:ext cx="1048952" cy="1074940"/>
              </a:xfrm>
              <a:prstGeom prst="rect">
                <a:avLst/>
              </a:prstGeom>
              <a:effectLst/>
            </p:spPr>
          </p:pic>
          <p:pic>
            <p:nvPicPr>
              <p:cNvPr id="80" name="図 79"/>
              <p:cNvPicPr>
                <a:picLocks noChangeAspect="1"/>
              </p:cNvPicPr>
              <p:nvPr/>
            </p:nvPicPr>
            <p:blipFill>
              <a:blip r:embed="rId2">
                <a:lum bright="70000" contrast="-70000"/>
              </a:blip>
              <a:stretch>
                <a:fillRect/>
              </a:stretch>
            </p:blipFill>
            <p:spPr>
              <a:xfrm>
                <a:off x="3858418" y="1988840"/>
                <a:ext cx="1048952" cy="1074940"/>
              </a:xfrm>
              <a:prstGeom prst="rect">
                <a:avLst/>
              </a:prstGeom>
              <a:effectLst/>
            </p:spPr>
          </p:pic>
          <p:pic>
            <p:nvPicPr>
              <p:cNvPr id="81" name="図 80"/>
              <p:cNvPicPr>
                <a:picLocks noChangeAspect="1"/>
              </p:cNvPicPr>
              <p:nvPr/>
            </p:nvPicPr>
            <p:blipFill>
              <a:blip r:embed="rId2">
                <a:lum bright="70000" contrast="-70000"/>
              </a:blip>
              <a:stretch>
                <a:fillRect/>
              </a:stretch>
            </p:blipFill>
            <p:spPr>
              <a:xfrm>
                <a:off x="4907370" y="1988840"/>
                <a:ext cx="1048952" cy="1074940"/>
              </a:xfrm>
              <a:prstGeom prst="rect">
                <a:avLst/>
              </a:prstGeom>
              <a:effectLst/>
            </p:spPr>
          </p:pic>
          <p:pic>
            <p:nvPicPr>
              <p:cNvPr id="82" name="図 81"/>
              <p:cNvPicPr>
                <a:picLocks noChangeAspect="1"/>
              </p:cNvPicPr>
              <p:nvPr/>
            </p:nvPicPr>
            <p:blipFill>
              <a:blip r:embed="rId2">
                <a:lum bright="70000" contrast="-70000"/>
              </a:blip>
              <a:stretch>
                <a:fillRect/>
              </a:stretch>
            </p:blipFill>
            <p:spPr>
              <a:xfrm>
                <a:off x="711562" y="1988840"/>
                <a:ext cx="1048952" cy="1074940"/>
              </a:xfrm>
              <a:prstGeom prst="rect">
                <a:avLst/>
              </a:prstGeom>
              <a:effectLst/>
            </p:spPr>
          </p:pic>
          <p:sp>
            <p:nvSpPr>
              <p:cNvPr id="84" name="テキスト ボックス 83"/>
              <p:cNvSpPr txBox="1"/>
              <p:nvPr/>
            </p:nvSpPr>
            <p:spPr>
              <a:xfrm>
                <a:off x="2705612" y="2315961"/>
                <a:ext cx="1204689" cy="307777"/>
              </a:xfrm>
              <a:prstGeom prst="rect">
                <a:avLst/>
              </a:prstGeom>
              <a:noFill/>
            </p:spPr>
            <p:txBody>
              <a:bodyPr wrap="square" rtlCol="0">
                <a:spAutoFit/>
              </a:bodyPr>
              <a:lstStyle/>
              <a:p>
                <a:pPr algn="ctr"/>
                <a:endParaRPr kumimoji="1" lang="en-US" altLang="ja-JP" sz="1400" b="1" kern="1200" dirty="0" smtClean="0"/>
              </a:p>
            </p:txBody>
          </p:sp>
          <p:sp>
            <p:nvSpPr>
              <p:cNvPr id="85" name="テキスト ボックス 84"/>
              <p:cNvSpPr txBox="1"/>
              <p:nvPr/>
            </p:nvSpPr>
            <p:spPr>
              <a:xfrm>
                <a:off x="4907370" y="2324095"/>
                <a:ext cx="1132147" cy="307777"/>
              </a:xfrm>
              <a:prstGeom prst="rect">
                <a:avLst/>
              </a:prstGeom>
              <a:noFill/>
            </p:spPr>
            <p:txBody>
              <a:bodyPr wrap="square" rtlCol="0">
                <a:spAutoFit/>
              </a:bodyPr>
              <a:lstStyle/>
              <a:p>
                <a:r>
                  <a:rPr kumimoji="1" lang="ja-JP" altLang="en-US" sz="1400" b="1" kern="1200" dirty="0" smtClean="0"/>
                  <a:t>今後の方針</a:t>
                </a:r>
                <a:endParaRPr kumimoji="1" lang="en-US" altLang="ja-JP" sz="1400" b="1" kern="1200" dirty="0" smtClean="0"/>
              </a:p>
            </p:txBody>
          </p:sp>
          <p:sp>
            <p:nvSpPr>
              <p:cNvPr id="86" name="テキスト ボックス 85"/>
              <p:cNvSpPr txBox="1"/>
              <p:nvPr/>
            </p:nvSpPr>
            <p:spPr>
              <a:xfrm>
                <a:off x="3991128" y="2315961"/>
                <a:ext cx="880734" cy="346357"/>
              </a:xfrm>
              <a:prstGeom prst="rect">
                <a:avLst/>
              </a:prstGeom>
              <a:noFill/>
            </p:spPr>
            <p:txBody>
              <a:bodyPr wrap="square" rtlCol="0">
                <a:spAutoFit/>
              </a:bodyPr>
              <a:lstStyle/>
              <a:p>
                <a:r>
                  <a:rPr lang="ja-JP" altLang="en-US" sz="1400" b="1" dirty="0" smtClean="0"/>
                  <a:t>将来像</a:t>
                </a:r>
                <a:endParaRPr kumimoji="1" lang="en-US" altLang="ja-JP" sz="1400" b="1" kern="1200" dirty="0" smtClean="0"/>
              </a:p>
            </p:txBody>
          </p:sp>
          <p:pic>
            <p:nvPicPr>
              <p:cNvPr id="87" name="図 86"/>
              <p:cNvPicPr>
                <a:picLocks noChangeAspect="1"/>
              </p:cNvPicPr>
              <p:nvPr/>
            </p:nvPicPr>
            <p:blipFill>
              <a:blip r:embed="rId2"/>
              <a:stretch>
                <a:fillRect/>
              </a:stretch>
            </p:blipFill>
            <p:spPr>
              <a:xfrm>
                <a:off x="1760514" y="1988840"/>
                <a:ext cx="1048952" cy="1074940"/>
              </a:xfrm>
              <a:prstGeom prst="rect">
                <a:avLst/>
              </a:prstGeom>
              <a:effectLst/>
            </p:spPr>
          </p:pic>
          <p:sp>
            <p:nvSpPr>
              <p:cNvPr id="88" name="テキスト ボックス 87"/>
              <p:cNvSpPr txBox="1"/>
              <p:nvPr/>
            </p:nvSpPr>
            <p:spPr>
              <a:xfrm>
                <a:off x="1738717" y="2324095"/>
                <a:ext cx="1132147" cy="307777"/>
              </a:xfrm>
              <a:prstGeom prst="rect">
                <a:avLst/>
              </a:prstGeom>
              <a:noFill/>
            </p:spPr>
            <p:txBody>
              <a:bodyPr wrap="square" rtlCol="0">
                <a:spAutoFit/>
              </a:bodyPr>
              <a:lstStyle/>
              <a:p>
                <a:pPr algn="ctr"/>
                <a:r>
                  <a:rPr lang="ja-JP" altLang="en-US" sz="1400" b="1" dirty="0" smtClean="0"/>
                  <a:t>目標都市像</a:t>
                </a:r>
                <a:endParaRPr kumimoji="1" lang="en-US" altLang="ja-JP" sz="1400" b="1" kern="1200" dirty="0" smtClean="0"/>
              </a:p>
            </p:txBody>
          </p:sp>
          <p:sp>
            <p:nvSpPr>
              <p:cNvPr id="89" name="正方形/長方形 88"/>
              <p:cNvSpPr/>
              <p:nvPr/>
            </p:nvSpPr>
            <p:spPr>
              <a:xfrm>
                <a:off x="2731418" y="2315961"/>
                <a:ext cx="1181446" cy="346357"/>
              </a:xfrm>
              <a:prstGeom prst="rect">
                <a:avLst/>
              </a:prstGeom>
            </p:spPr>
            <p:txBody>
              <a:bodyPr wrap="none">
                <a:spAutoFit/>
              </a:bodyPr>
              <a:lstStyle/>
              <a:p>
                <a:pPr algn="ctr"/>
                <a:r>
                  <a:rPr lang="ja-JP" altLang="en-US" sz="1400" b="1" dirty="0" smtClean="0"/>
                  <a:t>デートプラン</a:t>
                </a:r>
                <a:endParaRPr lang="ja-JP" altLang="en-US" sz="1400" b="1" dirty="0"/>
              </a:p>
            </p:txBody>
          </p:sp>
          <p:pic>
            <p:nvPicPr>
              <p:cNvPr id="90" name="図 89"/>
              <p:cNvPicPr>
                <a:picLocks noChangeAspect="1"/>
              </p:cNvPicPr>
              <p:nvPr/>
            </p:nvPicPr>
            <p:blipFill>
              <a:blip r:embed="rId2">
                <a:lum bright="70000" contrast="-70000"/>
              </a:blip>
              <a:stretch>
                <a:fillRect/>
              </a:stretch>
            </p:blipFill>
            <p:spPr>
              <a:xfrm>
                <a:off x="5956322" y="1988840"/>
                <a:ext cx="1048952" cy="1074940"/>
              </a:xfrm>
              <a:prstGeom prst="rect">
                <a:avLst/>
              </a:prstGeom>
              <a:effectLst/>
            </p:spPr>
          </p:pic>
          <p:sp>
            <p:nvSpPr>
              <p:cNvPr id="91" name="テキスト ボックス 90"/>
              <p:cNvSpPr txBox="1"/>
              <p:nvPr/>
            </p:nvSpPr>
            <p:spPr>
              <a:xfrm>
                <a:off x="6034774" y="2315961"/>
                <a:ext cx="970500" cy="346357"/>
              </a:xfrm>
              <a:prstGeom prst="rect">
                <a:avLst/>
              </a:prstGeom>
              <a:noFill/>
            </p:spPr>
            <p:txBody>
              <a:bodyPr wrap="square" rtlCol="0">
                <a:spAutoFit/>
              </a:bodyPr>
              <a:lstStyle/>
              <a:p>
                <a:r>
                  <a:rPr kumimoji="1" lang="ja-JP" altLang="en-US" sz="1400" b="1" kern="1200" dirty="0" smtClean="0"/>
                  <a:t>参考文献</a:t>
                </a:r>
                <a:endParaRPr kumimoji="1" lang="en-US" altLang="ja-JP" sz="1400" b="1" kern="1200" dirty="0" smtClean="0"/>
              </a:p>
            </p:txBody>
          </p:sp>
        </p:grpSp>
        <p:sp>
          <p:nvSpPr>
            <p:cNvPr id="33" name="テキスト ボックス 32"/>
            <p:cNvSpPr txBox="1"/>
            <p:nvPr/>
          </p:nvSpPr>
          <p:spPr>
            <a:xfrm>
              <a:off x="3135619" y="388215"/>
              <a:ext cx="1074051" cy="523220"/>
            </a:xfrm>
            <a:prstGeom prst="rect">
              <a:avLst/>
            </a:prstGeom>
            <a:noFill/>
          </p:spPr>
          <p:txBody>
            <a:bodyPr wrap="square" rtlCol="0">
              <a:spAutoFit/>
            </a:bodyPr>
            <a:lstStyle/>
            <a:p>
              <a:pPr algn="ctr"/>
              <a:r>
                <a:rPr kumimoji="1" lang="ja-JP" altLang="en-US" sz="1400" b="1" kern="1200" dirty="0" smtClean="0"/>
                <a:t>前回までのあらすじ</a:t>
              </a:r>
              <a:endParaRPr kumimoji="1" lang="en-US" altLang="ja-JP" sz="1400" b="1" kern="1200" dirty="0" smtClean="0"/>
            </a:p>
          </p:txBody>
        </p:sp>
      </p:grpSp>
      <p:sp>
        <p:nvSpPr>
          <p:cNvPr id="34" name="正方形/長方形 33"/>
          <p:cNvSpPr/>
          <p:nvPr/>
        </p:nvSpPr>
        <p:spPr>
          <a:xfrm>
            <a:off x="5936242" y="6000405"/>
            <a:ext cx="2728485" cy="72107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ja-JP" altLang="en-US" sz="3600" dirty="0" smtClean="0">
                <a:solidFill>
                  <a:schemeClr val="tx1"/>
                </a:solidFill>
              </a:rPr>
              <a:t>第２話へ・・・</a:t>
            </a:r>
            <a:endParaRPr kumimoji="1" lang="ja-JP" altLang="en-US" sz="3600" dirty="0">
              <a:solidFill>
                <a:schemeClr val="tx1"/>
              </a:solidFill>
            </a:endParaRPr>
          </a:p>
        </p:txBody>
      </p:sp>
    </p:spTree>
    <p:extLst>
      <p:ext uri="{BB962C8B-B14F-4D97-AF65-F5344CB8AC3E}">
        <p14:creationId xmlns:p14="http://schemas.microsoft.com/office/powerpoint/2010/main" val="135177328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
                                        </p:tgtEl>
                                      </p:cBhvr>
                                    </p:animEffect>
                                    <p:set>
                                      <p:cBhvr>
                                        <p:cTn id="12" dur="1" fill="hold">
                                          <p:stCondLst>
                                            <p:cond delay="499"/>
                                          </p:stCondLst>
                                        </p:cTn>
                                        <p:tgtEl>
                                          <p:spTgt spid="2"/>
                                        </p:tgtEl>
                                        <p:attrNameLst>
                                          <p:attrName>style.visibility</p:attrName>
                                        </p:attrNameLst>
                                      </p:cBhvr>
                                      <p:to>
                                        <p:strVal val="hidden"/>
                                      </p:to>
                                    </p:set>
                                  </p:childTnLst>
                                </p:cTn>
                              </p:par>
                              <p:par>
                                <p:cTn id="13" presetID="10" presetClass="exit" presetSubtype="0" fill="hold" nodeType="withEffect">
                                  <p:stCondLst>
                                    <p:cond delay="0"/>
                                  </p:stCondLst>
                                  <p:childTnLst>
                                    <p:animEffect transition="out" filter="fade">
                                      <p:cBhvr>
                                        <p:cTn id="14" dur="500"/>
                                        <p:tgtEl>
                                          <p:spTgt spid="30"/>
                                        </p:tgtEl>
                                      </p:cBhvr>
                                    </p:animEffect>
                                    <p:set>
                                      <p:cBhvr>
                                        <p:cTn id="15" dur="1" fill="hold">
                                          <p:stCondLst>
                                            <p:cond delay="499"/>
                                          </p:stCondLst>
                                        </p:cTn>
                                        <p:tgtEl>
                                          <p:spTgt spid="30"/>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500"/>
                                        <p:tgtEl>
                                          <p:spTgt spid="26"/>
                                        </p:tgtEl>
                                      </p:cBhvr>
                                    </p:animEffect>
                                    <p:set>
                                      <p:cBhvr>
                                        <p:cTn id="18" dur="1" fill="hold">
                                          <p:stCondLst>
                                            <p:cond delay="499"/>
                                          </p:stCondLst>
                                        </p:cTn>
                                        <p:tgtEl>
                                          <p:spTgt spid="26"/>
                                        </p:tgtEl>
                                        <p:attrNameLst>
                                          <p:attrName>style.visibility</p:attrName>
                                        </p:attrNameLst>
                                      </p:cBhvr>
                                      <p:to>
                                        <p:strVal val="hidden"/>
                                      </p:to>
                                    </p:set>
                                  </p:childTnLst>
                                </p:cTn>
                              </p:par>
                              <p:par>
                                <p:cTn id="19" presetID="10" presetClass="exit" presetSubtype="0" fill="hold" nodeType="withEffect">
                                  <p:stCondLst>
                                    <p:cond delay="0"/>
                                  </p:stCondLst>
                                  <p:childTnLst>
                                    <p:animEffect transition="out" filter="fade">
                                      <p:cBhvr>
                                        <p:cTn id="20" dur="500"/>
                                        <p:tgtEl>
                                          <p:spTgt spid="10"/>
                                        </p:tgtEl>
                                      </p:cBhvr>
                                    </p:animEffect>
                                    <p:set>
                                      <p:cBhvr>
                                        <p:cTn id="21" dur="1" fill="hold">
                                          <p:stCondLst>
                                            <p:cond delay="499"/>
                                          </p:stCondLst>
                                        </p:cTn>
                                        <p:tgtEl>
                                          <p:spTgt spid="10"/>
                                        </p:tgtEl>
                                        <p:attrNameLst>
                                          <p:attrName>style.visibility</p:attrName>
                                        </p:attrNameLst>
                                      </p:cBhvr>
                                      <p:to>
                                        <p:strVal val="hidden"/>
                                      </p:to>
                                    </p:se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4"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図形グループ 24"/>
          <p:cNvGrpSpPr/>
          <p:nvPr/>
        </p:nvGrpSpPr>
        <p:grpSpPr>
          <a:xfrm>
            <a:off x="0" y="182300"/>
            <a:ext cx="3131545" cy="955205"/>
            <a:chOff x="0" y="182300"/>
            <a:chExt cx="3131545" cy="955205"/>
          </a:xfrm>
        </p:grpSpPr>
        <p:sp>
          <p:nvSpPr>
            <p:cNvPr id="26" name="角丸四角形吹き出し 25"/>
            <p:cNvSpPr/>
            <p:nvPr/>
          </p:nvSpPr>
          <p:spPr>
            <a:xfrm>
              <a:off x="827584" y="182300"/>
              <a:ext cx="2303961" cy="955205"/>
            </a:xfrm>
            <a:prstGeom prst="wedgeRoundRectCallout">
              <a:avLst>
                <a:gd name="adj1" fmla="val -53059"/>
                <a:gd name="adj2" fmla="val -27211"/>
                <a:gd name="adj3" fmla="val 16667"/>
              </a:avLst>
            </a:prstGeom>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3200" dirty="0" smtClean="0">
                  <a:solidFill>
                    <a:schemeClr val="bg1"/>
                  </a:solidFill>
                </a:rPr>
                <a:t>プラン概要</a:t>
              </a:r>
              <a:endParaRPr kumimoji="1" lang="en-US" altLang="ja-JP" sz="3200" dirty="0" smtClean="0">
                <a:solidFill>
                  <a:schemeClr val="bg1"/>
                </a:solidFill>
              </a:endParaRPr>
            </a:p>
          </p:txBody>
        </p:sp>
        <p:pic>
          <p:nvPicPr>
            <p:cNvPr id="27" name="図 26" descr="810sign_z229xfngkp.jpg"/>
            <p:cNvPicPr>
              <a:picLocks noChangeAspect="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backgroundRemoval t="0" b="100000" l="0" r="100000">
                          <a14:foregroundMark x1="57034" y1="7763" x2="57034" y2="7763"/>
                          <a14:foregroundMark x1="65779" y1="7024" x2="65779" y2="7024"/>
                        </a14:backgroundRemoval>
                      </a14:imgEffect>
                    </a14:imgLayer>
                  </a14:imgProps>
                </a:ext>
                <a:ext uri="{28A0092B-C50C-407E-A947-70E740481C1C}">
                  <a14:useLocalDpi xmlns:a14="http://schemas.microsoft.com/office/drawing/2010/main" val="0"/>
                </a:ext>
              </a:extLst>
            </a:blip>
            <a:stretch>
              <a:fillRect/>
            </a:stretch>
          </p:blipFill>
          <p:spPr>
            <a:xfrm>
              <a:off x="0" y="251995"/>
              <a:ext cx="793420" cy="778278"/>
            </a:xfrm>
            <a:prstGeom prst="rect">
              <a:avLst/>
            </a:prstGeom>
          </p:spPr>
        </p:pic>
      </p:grpSp>
      <p:pic>
        <p:nvPicPr>
          <p:cNvPr id="31" name="図 3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1560" y="1345176"/>
            <a:ext cx="2304256" cy="2596588"/>
          </a:xfrm>
          <a:prstGeom prst="rect">
            <a:avLst/>
          </a:prstGeom>
        </p:spPr>
      </p:pic>
      <p:grpSp>
        <p:nvGrpSpPr>
          <p:cNvPr id="28" name="図形グループ 27"/>
          <p:cNvGrpSpPr/>
          <p:nvPr/>
        </p:nvGrpSpPr>
        <p:grpSpPr>
          <a:xfrm>
            <a:off x="3135619" y="97531"/>
            <a:ext cx="6008381" cy="955205"/>
            <a:chOff x="671896" y="1988840"/>
            <a:chExt cx="6333378" cy="1074940"/>
          </a:xfrm>
        </p:grpSpPr>
        <p:pic>
          <p:nvPicPr>
            <p:cNvPr id="29" name="図 28"/>
            <p:cNvPicPr>
              <a:picLocks noChangeAspect="1"/>
            </p:cNvPicPr>
            <p:nvPr/>
          </p:nvPicPr>
          <p:blipFill>
            <a:blip r:embed="rId5"/>
            <a:stretch>
              <a:fillRect/>
            </a:stretch>
          </p:blipFill>
          <p:spPr>
            <a:xfrm>
              <a:off x="2809466" y="1988840"/>
              <a:ext cx="1048952" cy="1074940"/>
            </a:xfrm>
            <a:prstGeom prst="rect">
              <a:avLst/>
            </a:prstGeom>
            <a:effectLst/>
          </p:spPr>
        </p:pic>
        <p:pic>
          <p:nvPicPr>
            <p:cNvPr id="38" name="図 37"/>
            <p:cNvPicPr>
              <a:picLocks noChangeAspect="1"/>
            </p:cNvPicPr>
            <p:nvPr/>
          </p:nvPicPr>
          <p:blipFill>
            <a:blip r:embed="rId5">
              <a:lum bright="70000" contrast="-70000"/>
            </a:blip>
            <a:stretch>
              <a:fillRect/>
            </a:stretch>
          </p:blipFill>
          <p:spPr>
            <a:xfrm>
              <a:off x="3858418" y="1988840"/>
              <a:ext cx="1048952" cy="1074940"/>
            </a:xfrm>
            <a:prstGeom prst="rect">
              <a:avLst/>
            </a:prstGeom>
            <a:effectLst/>
          </p:spPr>
        </p:pic>
        <p:pic>
          <p:nvPicPr>
            <p:cNvPr id="40" name="図 39"/>
            <p:cNvPicPr>
              <a:picLocks noChangeAspect="1"/>
            </p:cNvPicPr>
            <p:nvPr/>
          </p:nvPicPr>
          <p:blipFill>
            <a:blip r:embed="rId5">
              <a:lum bright="70000" contrast="-70000"/>
            </a:blip>
            <a:stretch>
              <a:fillRect/>
            </a:stretch>
          </p:blipFill>
          <p:spPr>
            <a:xfrm>
              <a:off x="4907370" y="1988840"/>
              <a:ext cx="1048952" cy="1074940"/>
            </a:xfrm>
            <a:prstGeom prst="rect">
              <a:avLst/>
            </a:prstGeom>
            <a:effectLst/>
          </p:spPr>
        </p:pic>
        <p:pic>
          <p:nvPicPr>
            <p:cNvPr id="41" name="図 40"/>
            <p:cNvPicPr>
              <a:picLocks noChangeAspect="1"/>
            </p:cNvPicPr>
            <p:nvPr/>
          </p:nvPicPr>
          <p:blipFill>
            <a:blip r:embed="rId5">
              <a:lum bright="70000" contrast="-70000"/>
            </a:blip>
            <a:stretch>
              <a:fillRect/>
            </a:stretch>
          </p:blipFill>
          <p:spPr>
            <a:xfrm>
              <a:off x="711562" y="1988840"/>
              <a:ext cx="1048952" cy="1074940"/>
            </a:xfrm>
            <a:prstGeom prst="rect">
              <a:avLst/>
            </a:prstGeom>
            <a:effectLst/>
          </p:spPr>
        </p:pic>
        <p:sp>
          <p:nvSpPr>
            <p:cNvPr id="42" name="テキスト ボックス 41"/>
            <p:cNvSpPr txBox="1"/>
            <p:nvPr/>
          </p:nvSpPr>
          <p:spPr>
            <a:xfrm>
              <a:off x="671896" y="2315961"/>
              <a:ext cx="1132147" cy="307777"/>
            </a:xfrm>
            <a:prstGeom prst="rect">
              <a:avLst/>
            </a:prstGeom>
            <a:noFill/>
          </p:spPr>
          <p:txBody>
            <a:bodyPr wrap="square" rtlCol="0">
              <a:spAutoFit/>
            </a:bodyPr>
            <a:lstStyle/>
            <a:p>
              <a:pPr algn="ctr"/>
              <a:r>
                <a:rPr lang="ja-JP" altLang="en-US" sz="1400" b="1" dirty="0" smtClean="0"/>
                <a:t>背景</a:t>
              </a:r>
              <a:endParaRPr kumimoji="1" lang="en-US" altLang="ja-JP" sz="1400" b="1" kern="1200" dirty="0" smtClean="0"/>
            </a:p>
          </p:txBody>
        </p:sp>
        <p:sp>
          <p:nvSpPr>
            <p:cNvPr id="43" name="テキスト ボックス 42"/>
            <p:cNvSpPr txBox="1"/>
            <p:nvPr/>
          </p:nvSpPr>
          <p:spPr>
            <a:xfrm>
              <a:off x="2705612" y="2315961"/>
              <a:ext cx="1204689" cy="307777"/>
            </a:xfrm>
            <a:prstGeom prst="rect">
              <a:avLst/>
            </a:prstGeom>
            <a:noFill/>
          </p:spPr>
          <p:txBody>
            <a:bodyPr wrap="square" rtlCol="0">
              <a:spAutoFit/>
            </a:bodyPr>
            <a:lstStyle/>
            <a:p>
              <a:pPr algn="ctr"/>
              <a:endParaRPr kumimoji="1" lang="en-US" altLang="ja-JP" sz="1400" b="1" kern="1200" dirty="0" smtClean="0"/>
            </a:p>
          </p:txBody>
        </p:sp>
        <p:sp>
          <p:nvSpPr>
            <p:cNvPr id="57" name="テキスト ボックス 56"/>
            <p:cNvSpPr txBox="1"/>
            <p:nvPr/>
          </p:nvSpPr>
          <p:spPr>
            <a:xfrm>
              <a:off x="4907370" y="2324095"/>
              <a:ext cx="1132147" cy="307777"/>
            </a:xfrm>
            <a:prstGeom prst="rect">
              <a:avLst/>
            </a:prstGeom>
            <a:noFill/>
          </p:spPr>
          <p:txBody>
            <a:bodyPr wrap="square" rtlCol="0">
              <a:spAutoFit/>
            </a:bodyPr>
            <a:lstStyle/>
            <a:p>
              <a:r>
                <a:rPr kumimoji="1" lang="ja-JP" altLang="en-US" sz="1400" b="1" kern="1200" dirty="0" smtClean="0"/>
                <a:t>今後の方針</a:t>
              </a:r>
              <a:endParaRPr kumimoji="1" lang="en-US" altLang="ja-JP" sz="1400" b="1" kern="1200" dirty="0" smtClean="0"/>
            </a:p>
          </p:txBody>
        </p:sp>
        <p:sp>
          <p:nvSpPr>
            <p:cNvPr id="58" name="テキスト ボックス 57"/>
            <p:cNvSpPr txBox="1"/>
            <p:nvPr/>
          </p:nvSpPr>
          <p:spPr>
            <a:xfrm>
              <a:off x="3991128" y="2315961"/>
              <a:ext cx="880734" cy="346357"/>
            </a:xfrm>
            <a:prstGeom prst="rect">
              <a:avLst/>
            </a:prstGeom>
            <a:noFill/>
          </p:spPr>
          <p:txBody>
            <a:bodyPr wrap="square" rtlCol="0">
              <a:spAutoFit/>
            </a:bodyPr>
            <a:lstStyle/>
            <a:p>
              <a:r>
                <a:rPr lang="ja-JP" altLang="en-US" sz="1400" b="1" dirty="0" smtClean="0"/>
                <a:t>将来像</a:t>
              </a:r>
              <a:endParaRPr kumimoji="1" lang="en-US" altLang="ja-JP" sz="1400" b="1" kern="1200" dirty="0" smtClean="0"/>
            </a:p>
          </p:txBody>
        </p:sp>
        <p:pic>
          <p:nvPicPr>
            <p:cNvPr id="59" name="図 58"/>
            <p:cNvPicPr>
              <a:picLocks noChangeAspect="1"/>
            </p:cNvPicPr>
            <p:nvPr/>
          </p:nvPicPr>
          <p:blipFill>
            <a:blip r:embed="rId5">
              <a:lum bright="70000" contrast="-70000"/>
            </a:blip>
            <a:stretch>
              <a:fillRect/>
            </a:stretch>
          </p:blipFill>
          <p:spPr>
            <a:xfrm>
              <a:off x="1760514" y="1988840"/>
              <a:ext cx="1048952" cy="1074940"/>
            </a:xfrm>
            <a:prstGeom prst="rect">
              <a:avLst/>
            </a:prstGeom>
            <a:effectLst/>
          </p:spPr>
        </p:pic>
        <p:sp>
          <p:nvSpPr>
            <p:cNvPr id="60" name="テキスト ボックス 59"/>
            <p:cNvSpPr txBox="1"/>
            <p:nvPr/>
          </p:nvSpPr>
          <p:spPr>
            <a:xfrm>
              <a:off x="1738717" y="2324095"/>
              <a:ext cx="1132147" cy="307777"/>
            </a:xfrm>
            <a:prstGeom prst="rect">
              <a:avLst/>
            </a:prstGeom>
            <a:noFill/>
          </p:spPr>
          <p:txBody>
            <a:bodyPr wrap="square" rtlCol="0">
              <a:spAutoFit/>
            </a:bodyPr>
            <a:lstStyle/>
            <a:p>
              <a:pPr algn="ctr"/>
              <a:r>
                <a:rPr lang="ja-JP" altLang="en-US" sz="1400" b="1" dirty="0" smtClean="0"/>
                <a:t>目標都市像</a:t>
              </a:r>
              <a:endParaRPr kumimoji="1" lang="en-US" altLang="ja-JP" sz="1400" b="1" kern="1200" dirty="0" smtClean="0"/>
            </a:p>
          </p:txBody>
        </p:sp>
        <p:sp>
          <p:nvSpPr>
            <p:cNvPr id="61" name="正方形/長方形 60"/>
            <p:cNvSpPr/>
            <p:nvPr/>
          </p:nvSpPr>
          <p:spPr>
            <a:xfrm>
              <a:off x="2731418" y="2315961"/>
              <a:ext cx="1181446" cy="346357"/>
            </a:xfrm>
            <a:prstGeom prst="rect">
              <a:avLst/>
            </a:prstGeom>
          </p:spPr>
          <p:txBody>
            <a:bodyPr wrap="none">
              <a:spAutoFit/>
            </a:bodyPr>
            <a:lstStyle/>
            <a:p>
              <a:pPr algn="ctr"/>
              <a:r>
                <a:rPr lang="ja-JP" altLang="en-US" sz="1400" b="1" dirty="0" smtClean="0"/>
                <a:t>デートプラン</a:t>
              </a:r>
              <a:endParaRPr lang="ja-JP" altLang="en-US" sz="1400" b="1" dirty="0"/>
            </a:p>
          </p:txBody>
        </p:sp>
        <p:pic>
          <p:nvPicPr>
            <p:cNvPr id="62" name="図 61"/>
            <p:cNvPicPr>
              <a:picLocks noChangeAspect="1"/>
            </p:cNvPicPr>
            <p:nvPr/>
          </p:nvPicPr>
          <p:blipFill>
            <a:blip r:embed="rId5">
              <a:lum bright="70000" contrast="-70000"/>
            </a:blip>
            <a:stretch>
              <a:fillRect/>
            </a:stretch>
          </p:blipFill>
          <p:spPr>
            <a:xfrm>
              <a:off x="5956322" y="1988840"/>
              <a:ext cx="1048952" cy="1074940"/>
            </a:xfrm>
            <a:prstGeom prst="rect">
              <a:avLst/>
            </a:prstGeom>
            <a:effectLst/>
          </p:spPr>
        </p:pic>
        <p:sp>
          <p:nvSpPr>
            <p:cNvPr id="63" name="テキスト ボックス 62"/>
            <p:cNvSpPr txBox="1"/>
            <p:nvPr/>
          </p:nvSpPr>
          <p:spPr>
            <a:xfrm>
              <a:off x="6034774" y="2315961"/>
              <a:ext cx="970500" cy="346357"/>
            </a:xfrm>
            <a:prstGeom prst="rect">
              <a:avLst/>
            </a:prstGeom>
            <a:noFill/>
          </p:spPr>
          <p:txBody>
            <a:bodyPr wrap="square" rtlCol="0">
              <a:spAutoFit/>
            </a:bodyPr>
            <a:lstStyle/>
            <a:p>
              <a:r>
                <a:rPr kumimoji="1" lang="ja-JP" altLang="en-US" sz="1400" b="1" kern="1200" dirty="0" smtClean="0"/>
                <a:t>参考文献</a:t>
              </a:r>
              <a:endParaRPr kumimoji="1" lang="en-US" altLang="ja-JP" sz="1400" b="1" kern="1200" dirty="0" smtClean="0"/>
            </a:p>
          </p:txBody>
        </p:sp>
      </p:grpSp>
      <p:pic>
        <p:nvPicPr>
          <p:cNvPr id="3" name="図 2" descr="スクリーンショット 2016-12-16 0.54.51 のコピー.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4121" y="4149080"/>
            <a:ext cx="2879156" cy="2281325"/>
          </a:xfrm>
          <a:prstGeom prst="rect">
            <a:avLst/>
          </a:prstGeom>
        </p:spPr>
      </p:pic>
      <p:sp>
        <p:nvSpPr>
          <p:cNvPr id="4" name="円/楕円 3"/>
          <p:cNvSpPr/>
          <p:nvPr/>
        </p:nvSpPr>
        <p:spPr>
          <a:xfrm rot="1874644">
            <a:off x="455551" y="4859833"/>
            <a:ext cx="1296144" cy="792088"/>
          </a:xfrm>
          <a:prstGeom prst="ellipse">
            <a:avLst/>
          </a:prstGeom>
          <a:solidFill>
            <a:schemeClr val="accent2">
              <a:lumMod val="40000"/>
              <a:lumOff val="60000"/>
              <a:alpha val="37000"/>
            </a:schemeClr>
          </a:solidFill>
          <a:ln w="38100"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cxnSp>
        <p:nvCxnSpPr>
          <p:cNvPr id="7" name="直線コネクタ 6"/>
          <p:cNvCxnSpPr>
            <a:stCxn id="5" idx="0"/>
          </p:cNvCxnSpPr>
          <p:nvPr/>
        </p:nvCxnSpPr>
        <p:spPr>
          <a:xfrm flipH="1" flipV="1">
            <a:off x="2267744" y="2636912"/>
            <a:ext cx="852115" cy="699927"/>
          </a:xfrm>
          <a:prstGeom prst="line">
            <a:avLst/>
          </a:prstGeom>
          <a:ln w="76200" cmpd="sng"/>
        </p:spPr>
        <p:style>
          <a:lnRef idx="2">
            <a:schemeClr val="accent6"/>
          </a:lnRef>
          <a:fillRef idx="0">
            <a:schemeClr val="accent6"/>
          </a:fillRef>
          <a:effectRef idx="1">
            <a:schemeClr val="accent6"/>
          </a:effectRef>
          <a:fontRef idx="minor">
            <a:schemeClr val="tx1"/>
          </a:fontRef>
        </p:style>
      </p:cxnSp>
      <p:cxnSp>
        <p:nvCxnSpPr>
          <p:cNvPr id="9" name="直線コネクタ 8"/>
          <p:cNvCxnSpPr>
            <a:endCxn id="5" idx="2"/>
          </p:cNvCxnSpPr>
          <p:nvPr/>
        </p:nvCxnSpPr>
        <p:spPr>
          <a:xfrm flipV="1">
            <a:off x="2915816" y="4294908"/>
            <a:ext cx="204043" cy="862284"/>
          </a:xfrm>
          <a:prstGeom prst="line">
            <a:avLst/>
          </a:prstGeom>
          <a:ln w="76200" cmpd="sng"/>
        </p:spPr>
        <p:style>
          <a:lnRef idx="2">
            <a:schemeClr val="accent6"/>
          </a:lnRef>
          <a:fillRef idx="0">
            <a:schemeClr val="accent6"/>
          </a:fillRef>
          <a:effectRef idx="1">
            <a:schemeClr val="accent6"/>
          </a:effectRef>
          <a:fontRef idx="minor">
            <a:schemeClr val="tx1"/>
          </a:fontRef>
        </p:style>
      </p:cxnSp>
      <p:sp>
        <p:nvSpPr>
          <p:cNvPr id="5" name="正方形/長方形 4"/>
          <p:cNvSpPr/>
          <p:nvPr/>
        </p:nvSpPr>
        <p:spPr>
          <a:xfrm>
            <a:off x="2078418" y="3336839"/>
            <a:ext cx="2082881" cy="958069"/>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ja-JP" altLang="en-US" sz="3200" dirty="0" smtClean="0">
                <a:solidFill>
                  <a:schemeClr val="tx1"/>
                </a:solidFill>
              </a:rPr>
              <a:t>荒川沖駅</a:t>
            </a:r>
            <a:endParaRPr kumimoji="1" lang="ja-JP" altLang="en-US" sz="3200" dirty="0">
              <a:solidFill>
                <a:schemeClr val="tx1"/>
              </a:solidFill>
            </a:endParaRPr>
          </a:p>
        </p:txBody>
      </p:sp>
      <p:sp>
        <p:nvSpPr>
          <p:cNvPr id="47" name="角丸四角形 46"/>
          <p:cNvSpPr/>
          <p:nvPr/>
        </p:nvSpPr>
        <p:spPr>
          <a:xfrm>
            <a:off x="4377790" y="1798752"/>
            <a:ext cx="4298666" cy="1931545"/>
          </a:xfrm>
          <a:prstGeom prst="roundRect">
            <a:avLst>
              <a:gd name="adj" fmla="val 0"/>
            </a:avLst>
          </a:prstGeom>
          <a:noFill/>
          <a:ln>
            <a:solidFill>
              <a:srgbClr val="E46C0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sp>
        <p:nvSpPr>
          <p:cNvPr id="48" name="テキスト ボックス 47"/>
          <p:cNvSpPr txBox="1"/>
          <p:nvPr/>
        </p:nvSpPr>
        <p:spPr>
          <a:xfrm>
            <a:off x="4785876" y="2324945"/>
            <a:ext cx="3890579" cy="1508105"/>
          </a:xfrm>
          <a:prstGeom prst="rect">
            <a:avLst/>
          </a:prstGeom>
          <a:noFill/>
        </p:spPr>
        <p:txBody>
          <a:bodyPr wrap="square" rtlCol="0">
            <a:spAutoFit/>
          </a:bodyPr>
          <a:lstStyle/>
          <a:p>
            <a:r>
              <a:rPr kumimoji="1" lang="ja-JP" altLang="en-US" sz="2400" dirty="0" smtClean="0"/>
              <a:t>候補地：</a:t>
            </a:r>
            <a:r>
              <a:rPr lang="ja-JP" altLang="en-US" sz="2400" dirty="0"/>
              <a:t>荒川沖駅前市道</a:t>
            </a:r>
            <a:endParaRPr lang="en-US" altLang="ja-JP" sz="2400" dirty="0"/>
          </a:p>
          <a:p>
            <a:endParaRPr kumimoji="1" lang="en-US" altLang="ja-JP" sz="2400" dirty="0" smtClean="0"/>
          </a:p>
          <a:p>
            <a:r>
              <a:rPr lang="ja-JP" altLang="en-US" sz="2400" dirty="0" smtClean="0"/>
              <a:t>対象者</a:t>
            </a:r>
            <a:r>
              <a:rPr lang="ja-JP" altLang="en-US" sz="2400" dirty="0"/>
              <a:t>：学生</a:t>
            </a:r>
            <a:endParaRPr lang="en-US" altLang="ja-JP" sz="2400" dirty="0"/>
          </a:p>
          <a:p>
            <a:endParaRPr kumimoji="1" lang="ja-JP" altLang="en-US" sz="2000" dirty="0"/>
          </a:p>
        </p:txBody>
      </p:sp>
      <p:sp>
        <p:nvSpPr>
          <p:cNvPr id="49" name="テキスト ボックス 48"/>
          <p:cNvSpPr txBox="1"/>
          <p:nvPr/>
        </p:nvSpPr>
        <p:spPr>
          <a:xfrm>
            <a:off x="4762091" y="4581127"/>
            <a:ext cx="4103404" cy="1692771"/>
          </a:xfrm>
          <a:prstGeom prst="rect">
            <a:avLst/>
          </a:prstGeom>
          <a:noFill/>
          <a:ln>
            <a:noFill/>
          </a:ln>
        </p:spPr>
        <p:txBody>
          <a:bodyPr wrap="square" rtlCol="0">
            <a:spAutoFit/>
          </a:bodyPr>
          <a:lstStyle/>
          <a:p>
            <a:endParaRPr kumimoji="1" lang="en-US" altLang="ja-JP" sz="2000" dirty="0" smtClean="0"/>
          </a:p>
          <a:p>
            <a:r>
              <a:rPr kumimoji="1" lang="ja-JP" altLang="en-US" sz="2000" dirty="0" smtClean="0"/>
              <a:t>候補地：</a:t>
            </a:r>
            <a:r>
              <a:rPr lang="ja-JP" altLang="en-US" sz="2000" dirty="0"/>
              <a:t>土浦市立乙戸小学校</a:t>
            </a:r>
            <a:r>
              <a:rPr lang="ja-JP" altLang="en-US" sz="2000" dirty="0" smtClean="0"/>
              <a:t>周辺</a:t>
            </a:r>
            <a:endParaRPr lang="en-US" altLang="ja-JP" sz="2000" dirty="0" smtClean="0"/>
          </a:p>
          <a:p>
            <a:endParaRPr lang="en-US" altLang="ja-JP" sz="2000" dirty="0"/>
          </a:p>
          <a:p>
            <a:r>
              <a:rPr lang="ja-JP" altLang="en-US" sz="2000" dirty="0" smtClean="0"/>
              <a:t>対象者：</a:t>
            </a:r>
            <a:r>
              <a:rPr lang="en-US" altLang="ja-JP" sz="2000" dirty="0"/>
              <a:t>	</a:t>
            </a:r>
            <a:r>
              <a:rPr lang="ja-JP" altLang="en-US" sz="2000" dirty="0"/>
              <a:t>学生、地域住民</a:t>
            </a:r>
            <a:endParaRPr lang="en-US" altLang="ja-JP" sz="2000" dirty="0"/>
          </a:p>
          <a:p>
            <a:endParaRPr lang="en-US" altLang="ja-JP" sz="2000" dirty="0" smtClean="0"/>
          </a:p>
        </p:txBody>
      </p:sp>
      <p:sp>
        <p:nvSpPr>
          <p:cNvPr id="50" name="横巻き 49"/>
          <p:cNvSpPr/>
          <p:nvPr/>
        </p:nvSpPr>
        <p:spPr>
          <a:xfrm>
            <a:off x="4673524" y="1379157"/>
            <a:ext cx="3193303" cy="839189"/>
          </a:xfrm>
          <a:prstGeom prst="horizontalScroll">
            <a:avLst>
              <a:gd name="adj" fmla="val 8952"/>
            </a:avLst>
          </a:prstGeom>
          <a:blipFill rotWithShape="1">
            <a:blip r:embed="rId7"/>
            <a:tile tx="0" ty="0" sx="100000" sy="100000" flip="none" algn="tl"/>
          </a:blip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dirty="0" smtClean="0">
                <a:solidFill>
                  <a:srgbClr val="000000"/>
                </a:solidFill>
                <a:latin typeface="+mn-ea"/>
                <a:cs typeface="ＤＦＰ勘亭流" charset="2"/>
              </a:rPr>
              <a:t>①</a:t>
            </a:r>
            <a:r>
              <a:rPr lang="ja-JP" altLang="en-US" dirty="0" smtClean="0">
                <a:solidFill>
                  <a:srgbClr val="000000"/>
                </a:solidFill>
                <a:latin typeface="+mn-ea"/>
                <a:cs typeface="ＤＦＰ勘亭流" charset="2"/>
              </a:rPr>
              <a:t>住宅街</a:t>
            </a:r>
            <a:r>
              <a:rPr kumimoji="1" lang="en-US" altLang="ja-JP" dirty="0" smtClean="0">
                <a:solidFill>
                  <a:srgbClr val="000000"/>
                </a:solidFill>
                <a:latin typeface="+mn-ea"/>
                <a:cs typeface="ＤＦＰ勘亭流" charset="2"/>
              </a:rPr>
              <a:t>×</a:t>
            </a:r>
            <a:r>
              <a:rPr lang="ja-JP" altLang="en-US" dirty="0" smtClean="0">
                <a:solidFill>
                  <a:srgbClr val="000000"/>
                </a:solidFill>
                <a:latin typeface="+mn-ea"/>
                <a:cs typeface="ＤＦＰ勘亭流" charset="2"/>
              </a:rPr>
              <a:t>市民</a:t>
            </a:r>
            <a:endParaRPr lang="en-US" altLang="ja-JP" dirty="0" smtClean="0">
              <a:solidFill>
                <a:srgbClr val="000000"/>
              </a:solidFill>
              <a:latin typeface="+mn-ea"/>
              <a:cs typeface="ＤＦＰ勘亭流" charset="2"/>
            </a:endParaRPr>
          </a:p>
          <a:p>
            <a:pPr algn="ctr"/>
            <a:r>
              <a:rPr kumimoji="1" lang="en-US" altLang="ja-JP" dirty="0" smtClean="0">
                <a:solidFill>
                  <a:srgbClr val="000000"/>
                </a:solidFill>
                <a:latin typeface="+mn-ea"/>
                <a:cs typeface="ＤＦＰ勘亭流" charset="2"/>
              </a:rPr>
              <a:t>〜</a:t>
            </a:r>
            <a:r>
              <a:rPr kumimoji="1" lang="ja-JP" altLang="en-US" dirty="0" smtClean="0">
                <a:solidFill>
                  <a:srgbClr val="000000"/>
                </a:solidFill>
                <a:latin typeface="+mn-ea"/>
                <a:cs typeface="ＤＦＰ勘亭流" charset="2"/>
              </a:rPr>
              <a:t>安全</a:t>
            </a:r>
            <a:r>
              <a:rPr lang="ja-JP" altLang="en-US" dirty="0" smtClean="0">
                <a:solidFill>
                  <a:srgbClr val="000000"/>
                </a:solidFill>
                <a:latin typeface="+mn-ea"/>
                <a:cs typeface="ＤＦＰ勘亭流" charset="2"/>
              </a:rPr>
              <a:t>まちづくり</a:t>
            </a:r>
            <a:r>
              <a:rPr lang="en-US" altLang="ja-JP" dirty="0" smtClean="0">
                <a:solidFill>
                  <a:srgbClr val="000000"/>
                </a:solidFill>
                <a:latin typeface="+mn-ea"/>
                <a:cs typeface="ＤＦＰ勘亭流" charset="2"/>
              </a:rPr>
              <a:t>〜</a:t>
            </a:r>
            <a:endParaRPr kumimoji="1" lang="en-US" altLang="ja-JP" dirty="0" smtClean="0">
              <a:solidFill>
                <a:srgbClr val="000000"/>
              </a:solidFill>
              <a:latin typeface="+mn-ea"/>
              <a:cs typeface="ＤＦＰ勘亭流" charset="2"/>
            </a:endParaRPr>
          </a:p>
        </p:txBody>
      </p:sp>
      <p:sp>
        <p:nvSpPr>
          <p:cNvPr id="51" name="角丸四角形 50"/>
          <p:cNvSpPr/>
          <p:nvPr/>
        </p:nvSpPr>
        <p:spPr>
          <a:xfrm>
            <a:off x="4377790" y="4294908"/>
            <a:ext cx="4298666" cy="1850641"/>
          </a:xfrm>
          <a:prstGeom prst="roundRect">
            <a:avLst>
              <a:gd name="adj" fmla="val 0"/>
            </a:avLst>
          </a:prstGeom>
          <a:noFill/>
          <a:ln>
            <a:solidFill>
              <a:srgbClr val="E46C0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sp>
        <p:nvSpPr>
          <p:cNvPr id="52" name="横巻き 51"/>
          <p:cNvSpPr/>
          <p:nvPr/>
        </p:nvSpPr>
        <p:spPr>
          <a:xfrm>
            <a:off x="4673524" y="3875313"/>
            <a:ext cx="3193303" cy="839189"/>
          </a:xfrm>
          <a:prstGeom prst="horizontalScroll">
            <a:avLst>
              <a:gd name="adj" fmla="val 8952"/>
            </a:avLst>
          </a:prstGeom>
          <a:blipFill rotWithShape="1">
            <a:blip r:embed="rId7"/>
            <a:tile tx="0" ty="0" sx="100000" sy="100000" flip="none" algn="tl"/>
          </a:blip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ja-JP" dirty="0" smtClean="0">
                <a:solidFill>
                  <a:srgbClr val="000000"/>
                </a:solidFill>
                <a:latin typeface="+mn-ea"/>
                <a:cs typeface="ＤＦＰ勘亭流" charset="2"/>
              </a:rPr>
              <a:t>②</a:t>
            </a:r>
            <a:r>
              <a:rPr lang="ja-JP" altLang="en-US" dirty="0" smtClean="0">
                <a:solidFill>
                  <a:srgbClr val="000000"/>
                </a:solidFill>
                <a:latin typeface="+mn-ea"/>
                <a:cs typeface="ＤＦＰ勘亭流" charset="2"/>
              </a:rPr>
              <a:t>料理</a:t>
            </a:r>
            <a:r>
              <a:rPr kumimoji="1" lang="en-US" altLang="ja-JP" dirty="0" smtClean="0">
                <a:solidFill>
                  <a:srgbClr val="000000"/>
                </a:solidFill>
                <a:latin typeface="+mn-ea"/>
                <a:cs typeface="ＤＦＰ勘亭流" charset="2"/>
              </a:rPr>
              <a:t>×</a:t>
            </a:r>
            <a:r>
              <a:rPr lang="ja-JP" altLang="en-US" dirty="0" smtClean="0">
                <a:solidFill>
                  <a:srgbClr val="000000"/>
                </a:solidFill>
                <a:latin typeface="+mn-ea"/>
                <a:cs typeface="ＤＦＰ勘亭流" charset="2"/>
              </a:rPr>
              <a:t>市民</a:t>
            </a:r>
            <a:endParaRPr lang="en-US" altLang="ja-JP" dirty="0" smtClean="0">
              <a:solidFill>
                <a:srgbClr val="000000"/>
              </a:solidFill>
              <a:latin typeface="+mn-ea"/>
              <a:cs typeface="ＤＦＰ勘亭流" charset="2"/>
            </a:endParaRPr>
          </a:p>
          <a:p>
            <a:pPr algn="ctr"/>
            <a:r>
              <a:rPr kumimoji="1" lang="en-US" altLang="ja-JP" dirty="0" smtClean="0">
                <a:solidFill>
                  <a:srgbClr val="000000"/>
                </a:solidFill>
                <a:latin typeface="+mn-ea"/>
                <a:cs typeface="ＤＦＰ勘亭流" charset="2"/>
              </a:rPr>
              <a:t>〜</a:t>
            </a:r>
            <a:r>
              <a:rPr kumimoji="1" lang="ja-JP" altLang="en-US" dirty="0" smtClean="0">
                <a:solidFill>
                  <a:srgbClr val="000000"/>
                </a:solidFill>
                <a:latin typeface="+mn-ea"/>
                <a:cs typeface="ＤＦＰ勘亭流" charset="2"/>
              </a:rPr>
              <a:t>花やか</a:t>
            </a:r>
            <a:r>
              <a:rPr lang="ja-JP" altLang="en-US" dirty="0" smtClean="0">
                <a:solidFill>
                  <a:srgbClr val="000000"/>
                </a:solidFill>
                <a:latin typeface="+mn-ea"/>
                <a:cs typeface="ＤＦＰ勘亭流" charset="2"/>
              </a:rPr>
              <a:t>まちづくり</a:t>
            </a:r>
            <a:r>
              <a:rPr lang="en-US" altLang="ja-JP" dirty="0" smtClean="0">
                <a:solidFill>
                  <a:srgbClr val="000000"/>
                </a:solidFill>
                <a:latin typeface="+mn-ea"/>
                <a:cs typeface="ＤＦＰ勘亭流" charset="2"/>
              </a:rPr>
              <a:t>〜</a:t>
            </a:r>
            <a:endParaRPr kumimoji="1" lang="en-US" altLang="ja-JP" dirty="0" smtClean="0">
              <a:solidFill>
                <a:srgbClr val="000000"/>
              </a:solidFill>
              <a:latin typeface="+mn-ea"/>
              <a:cs typeface="ＤＦＰ勘亭流" charset="2"/>
            </a:endParaRPr>
          </a:p>
        </p:txBody>
      </p:sp>
    </p:spTree>
    <p:extLst>
      <p:ext uri="{BB962C8B-B14F-4D97-AF65-F5344CB8AC3E}">
        <p14:creationId xmlns:p14="http://schemas.microsoft.com/office/powerpoint/2010/main" val="20429542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角丸四角形 30"/>
          <p:cNvSpPr/>
          <p:nvPr/>
        </p:nvSpPr>
        <p:spPr>
          <a:xfrm>
            <a:off x="971600" y="4077072"/>
            <a:ext cx="6984776" cy="2664296"/>
          </a:xfrm>
          <a:prstGeom prst="roundRect">
            <a:avLst>
              <a:gd name="adj" fmla="val 0"/>
            </a:avLst>
          </a:prstGeom>
          <a:solidFill>
            <a:srgbClr val="FFFFFF"/>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grpSp>
        <p:nvGrpSpPr>
          <p:cNvPr id="25" name="図形グループ 24"/>
          <p:cNvGrpSpPr/>
          <p:nvPr/>
        </p:nvGrpSpPr>
        <p:grpSpPr>
          <a:xfrm>
            <a:off x="0" y="182300"/>
            <a:ext cx="3131545" cy="955205"/>
            <a:chOff x="0" y="182300"/>
            <a:chExt cx="3131545" cy="955205"/>
          </a:xfrm>
        </p:grpSpPr>
        <p:sp>
          <p:nvSpPr>
            <p:cNvPr id="26" name="角丸四角形吹き出し 25"/>
            <p:cNvSpPr/>
            <p:nvPr/>
          </p:nvSpPr>
          <p:spPr>
            <a:xfrm>
              <a:off x="827584" y="182300"/>
              <a:ext cx="2303961" cy="955205"/>
            </a:xfrm>
            <a:prstGeom prst="wedgeRoundRectCallout">
              <a:avLst>
                <a:gd name="adj1" fmla="val -53059"/>
                <a:gd name="adj2" fmla="val -27211"/>
                <a:gd name="adj3" fmla="val 16667"/>
              </a:avLst>
            </a:prstGeom>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en-US" altLang="ja-JP" sz="3200" dirty="0" smtClean="0">
                  <a:solidFill>
                    <a:schemeClr val="bg1"/>
                  </a:solidFill>
                </a:rPr>
                <a:t>①</a:t>
              </a:r>
              <a:r>
                <a:rPr lang="ja-JP" altLang="en-US" sz="3200" dirty="0" smtClean="0">
                  <a:solidFill>
                    <a:schemeClr val="bg1"/>
                  </a:solidFill>
                </a:rPr>
                <a:t>安全</a:t>
              </a:r>
              <a:endParaRPr kumimoji="1" lang="en-US" altLang="ja-JP" sz="3200" dirty="0" smtClean="0">
                <a:solidFill>
                  <a:schemeClr val="bg1"/>
                </a:solidFill>
              </a:endParaRPr>
            </a:p>
            <a:p>
              <a:pPr algn="ctr"/>
              <a:r>
                <a:rPr lang="ja-JP" altLang="en-US" sz="3200" dirty="0" smtClean="0">
                  <a:solidFill>
                    <a:schemeClr val="bg1"/>
                  </a:solidFill>
                </a:rPr>
                <a:t>まちづくり</a:t>
              </a:r>
              <a:endParaRPr kumimoji="1" lang="ja-JP" altLang="en-US" sz="3200" dirty="0">
                <a:solidFill>
                  <a:schemeClr val="bg1"/>
                </a:solidFill>
              </a:endParaRPr>
            </a:p>
          </p:txBody>
        </p:sp>
        <p:pic>
          <p:nvPicPr>
            <p:cNvPr id="27" name="図 26" descr="810sign_z229xfngkp.jpg"/>
            <p:cNvPicPr>
              <a:picLocks noChangeAspect="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backgroundRemoval t="0" b="100000" l="0" r="100000">
                          <a14:foregroundMark x1="57034" y1="7763" x2="57034" y2="7763"/>
                          <a14:foregroundMark x1="65779" y1="7024" x2="65779" y2="7024"/>
                        </a14:backgroundRemoval>
                      </a14:imgEffect>
                    </a14:imgLayer>
                  </a14:imgProps>
                </a:ext>
                <a:ext uri="{28A0092B-C50C-407E-A947-70E740481C1C}">
                  <a14:useLocalDpi xmlns:a14="http://schemas.microsoft.com/office/drawing/2010/main" val="0"/>
                </a:ext>
              </a:extLst>
            </a:blip>
            <a:stretch>
              <a:fillRect/>
            </a:stretch>
          </p:blipFill>
          <p:spPr>
            <a:xfrm>
              <a:off x="0" y="251995"/>
              <a:ext cx="793420" cy="778278"/>
            </a:xfrm>
            <a:prstGeom prst="rect">
              <a:avLst/>
            </a:prstGeom>
          </p:spPr>
        </p:pic>
      </p:grpSp>
      <p:pic>
        <p:nvPicPr>
          <p:cNvPr id="30" name="図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38984" y="4256669"/>
            <a:ext cx="1792561" cy="2323012"/>
          </a:xfrm>
          <a:prstGeom prst="rect">
            <a:avLst/>
          </a:prstGeom>
          <a:noFill/>
          <a:ln>
            <a:solidFill>
              <a:schemeClr val="tx1"/>
            </a:solidFill>
          </a:ln>
        </p:spPr>
      </p:pic>
      <p:sp>
        <p:nvSpPr>
          <p:cNvPr id="34" name="テキスト ボックス 33"/>
          <p:cNvSpPr txBox="1"/>
          <p:nvPr/>
        </p:nvSpPr>
        <p:spPr>
          <a:xfrm>
            <a:off x="3374855" y="3899293"/>
            <a:ext cx="2106258" cy="46166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kumimoji="1" lang="ja-JP" altLang="en-US" sz="2400" dirty="0" smtClean="0"/>
              <a:t>施策の課題</a:t>
            </a:r>
            <a:endParaRPr kumimoji="1" lang="ja-JP" altLang="en-US" sz="2400" dirty="0"/>
          </a:p>
        </p:txBody>
      </p:sp>
      <p:sp>
        <p:nvSpPr>
          <p:cNvPr id="35" name="テキスト ボックス 34"/>
          <p:cNvSpPr txBox="1"/>
          <p:nvPr/>
        </p:nvSpPr>
        <p:spPr>
          <a:xfrm>
            <a:off x="3374855" y="4404931"/>
            <a:ext cx="4722853" cy="830997"/>
          </a:xfrm>
          <a:prstGeom prst="rect">
            <a:avLst/>
          </a:prstGeom>
          <a:noFill/>
        </p:spPr>
        <p:txBody>
          <a:bodyPr wrap="square" rtlCol="0">
            <a:spAutoFit/>
          </a:bodyPr>
          <a:lstStyle/>
          <a:p>
            <a:r>
              <a:rPr kumimoji="1" lang="en-US" altLang="ja-JP" sz="2400" dirty="0" smtClean="0"/>
              <a:t>JICA</a:t>
            </a:r>
            <a:r>
              <a:rPr lang="ja-JP" altLang="en-US" sz="2400" dirty="0"/>
              <a:t> </a:t>
            </a:r>
            <a:r>
              <a:rPr lang="en-US" altLang="ja-JP" sz="2400" dirty="0" smtClean="0"/>
              <a:t>STRADA</a:t>
            </a:r>
            <a:r>
              <a:rPr lang="ja-JP" altLang="en-US" sz="2400" dirty="0" smtClean="0"/>
              <a:t>による分析の結果</a:t>
            </a:r>
            <a:endParaRPr lang="en-US" altLang="ja-JP" sz="2400" dirty="0" smtClean="0"/>
          </a:p>
          <a:p>
            <a:r>
              <a:rPr lang="ja-JP" altLang="en-US" sz="2400" dirty="0" smtClean="0">
                <a:solidFill>
                  <a:srgbClr val="FF0000"/>
                </a:solidFill>
              </a:rPr>
              <a:t>国道の混雑度が増加</a:t>
            </a:r>
            <a:r>
              <a:rPr lang="en-US" altLang="ja-JP" sz="2400" dirty="0" smtClean="0"/>
              <a:t>(1.46</a:t>
            </a:r>
            <a:r>
              <a:rPr lang="ja-JP" altLang="en-US" sz="2400" dirty="0" smtClean="0"/>
              <a:t>→</a:t>
            </a:r>
            <a:r>
              <a:rPr lang="en-US" altLang="ja-JP" sz="2400" dirty="0" smtClean="0"/>
              <a:t>1.55)</a:t>
            </a:r>
            <a:endParaRPr kumimoji="1" lang="ja-JP" altLang="en-US" sz="2400" dirty="0"/>
          </a:p>
        </p:txBody>
      </p:sp>
      <p:sp>
        <p:nvSpPr>
          <p:cNvPr id="36" name="正方形/長方形 35"/>
          <p:cNvSpPr/>
          <p:nvPr/>
        </p:nvSpPr>
        <p:spPr>
          <a:xfrm>
            <a:off x="3493074" y="5313886"/>
            <a:ext cx="3976078" cy="1265795"/>
          </a:xfrm>
          <a:prstGeom prst="rect">
            <a:avLst/>
          </a:prstGeom>
          <a:solidFill>
            <a:schemeClr val="accent6">
              <a:lumMod val="40000"/>
              <a:lumOff val="60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kumimoji="1" lang="ja-JP" altLang="en-US" sz="2400" dirty="0" smtClean="0">
                <a:solidFill>
                  <a:schemeClr val="tx1"/>
                </a:solidFill>
              </a:rPr>
              <a:t>国道の車線の拡張など</a:t>
            </a:r>
            <a:endParaRPr kumimoji="1" lang="en-US" altLang="ja-JP" sz="2400" dirty="0" smtClean="0">
              <a:solidFill>
                <a:schemeClr val="tx1"/>
              </a:solidFill>
            </a:endParaRPr>
          </a:p>
          <a:p>
            <a:pPr algn="ctr"/>
            <a:r>
              <a:rPr kumimoji="1" lang="ja-JP" altLang="en-US" sz="2400" dirty="0" smtClean="0">
                <a:solidFill>
                  <a:schemeClr val="tx1"/>
                </a:solidFill>
              </a:rPr>
              <a:t>渋滞緩和のための</a:t>
            </a:r>
            <a:endParaRPr kumimoji="1" lang="en-US" altLang="ja-JP" sz="2400" dirty="0" smtClean="0">
              <a:solidFill>
                <a:schemeClr val="tx1"/>
              </a:solidFill>
            </a:endParaRPr>
          </a:p>
          <a:p>
            <a:pPr algn="ctr"/>
            <a:r>
              <a:rPr kumimoji="1" lang="ja-JP" altLang="en-US" sz="2400" dirty="0" smtClean="0">
                <a:solidFill>
                  <a:schemeClr val="tx1"/>
                </a:solidFill>
              </a:rPr>
              <a:t>施策を行う必要あり</a:t>
            </a:r>
            <a:endParaRPr kumimoji="1" lang="ja-JP" altLang="en-US" sz="2400" dirty="0">
              <a:solidFill>
                <a:schemeClr val="tx1"/>
              </a:solidFill>
            </a:endParaRPr>
          </a:p>
        </p:txBody>
      </p:sp>
      <p:sp>
        <p:nvSpPr>
          <p:cNvPr id="39" name="横巻き 38"/>
          <p:cNvSpPr/>
          <p:nvPr/>
        </p:nvSpPr>
        <p:spPr>
          <a:xfrm>
            <a:off x="308712" y="1137505"/>
            <a:ext cx="4119272" cy="1067359"/>
          </a:xfrm>
          <a:prstGeom prst="horizontalScroll">
            <a:avLst>
              <a:gd name="adj" fmla="val 8952"/>
            </a:avLst>
          </a:prstGeom>
          <a:blipFill rotWithShape="1">
            <a:blip r:embed="rId5"/>
            <a:tile tx="0" ty="0" sx="100000" sy="100000" flip="none" algn="tl"/>
          </a:blip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defTabSz="457200"/>
            <a:r>
              <a:rPr lang="en-US" altLang="ja-JP" sz="2800" dirty="0" smtClean="0">
                <a:solidFill>
                  <a:srgbClr val="000000"/>
                </a:solidFill>
                <a:latin typeface="游ゴシック" panose="020B0400000000000000" pitchFamily="50" charset="-128"/>
                <a:cs typeface="ＤＦＰ勘亭流" charset="2"/>
              </a:rPr>
              <a:t>①</a:t>
            </a:r>
            <a:r>
              <a:rPr lang="ja-JP" altLang="en-US" sz="2800" dirty="0" smtClean="0">
                <a:solidFill>
                  <a:srgbClr val="000000"/>
                </a:solidFill>
                <a:latin typeface="游ゴシック" panose="020B0400000000000000" pitchFamily="50" charset="-128"/>
                <a:cs typeface="ＤＦＰ勘亭流" charset="2"/>
              </a:rPr>
              <a:t>住宅街</a:t>
            </a:r>
            <a:r>
              <a:rPr lang="en-US" altLang="ja-JP" sz="2800" dirty="0" smtClean="0">
                <a:solidFill>
                  <a:srgbClr val="000000"/>
                </a:solidFill>
                <a:latin typeface="游ゴシック" panose="020B0400000000000000" pitchFamily="50" charset="-128"/>
                <a:cs typeface="ＤＦＰ勘亭流" charset="2"/>
              </a:rPr>
              <a:t>×</a:t>
            </a:r>
            <a:r>
              <a:rPr lang="ja-JP" altLang="en-US" sz="2800" dirty="0">
                <a:solidFill>
                  <a:srgbClr val="000000"/>
                </a:solidFill>
                <a:latin typeface="游ゴシック" panose="020B0400000000000000" pitchFamily="50" charset="-128"/>
                <a:cs typeface="ＤＦＰ勘亭流" charset="2"/>
              </a:rPr>
              <a:t>こどもの安全</a:t>
            </a:r>
            <a:endParaRPr kumimoji="0" lang="en-US" altLang="ja-JP" sz="2800" dirty="0">
              <a:solidFill>
                <a:srgbClr val="000000"/>
              </a:solidFill>
              <a:latin typeface="游ゴシック" panose="020B0400000000000000" pitchFamily="50" charset="-128"/>
              <a:cs typeface="ＤＦＰ勘亭流" charset="2"/>
            </a:endParaRPr>
          </a:p>
          <a:p>
            <a:pPr algn="ctr" defTabSz="457200"/>
            <a:r>
              <a:rPr kumimoji="0" lang="en-US" altLang="ja-JP" sz="2800" dirty="0">
                <a:solidFill>
                  <a:srgbClr val="000000"/>
                </a:solidFill>
                <a:latin typeface="游ゴシック" panose="020B0400000000000000" pitchFamily="50" charset="-128"/>
                <a:cs typeface="ＤＦＰ勘亭流" charset="2"/>
              </a:rPr>
              <a:t>〜</a:t>
            </a:r>
            <a:r>
              <a:rPr kumimoji="0" lang="ja-JP" altLang="en-US" sz="2800" dirty="0">
                <a:solidFill>
                  <a:srgbClr val="000000"/>
                </a:solidFill>
                <a:latin typeface="游ゴシック" panose="020B0400000000000000" pitchFamily="50" charset="-128"/>
                <a:cs typeface="ＤＦＰ勘亭流" charset="2"/>
              </a:rPr>
              <a:t>安全まちづくり</a:t>
            </a:r>
            <a:r>
              <a:rPr kumimoji="0" lang="en-US" altLang="ja-JP" sz="2800" dirty="0">
                <a:solidFill>
                  <a:srgbClr val="000000"/>
                </a:solidFill>
                <a:latin typeface="游ゴシック" panose="020B0400000000000000" pitchFamily="50" charset="-128"/>
                <a:cs typeface="ＤＦＰ勘亭流" charset="2"/>
              </a:rPr>
              <a:t>〜</a:t>
            </a:r>
          </a:p>
        </p:txBody>
      </p:sp>
      <p:grpSp>
        <p:nvGrpSpPr>
          <p:cNvPr id="28" name="図形グループ 27"/>
          <p:cNvGrpSpPr/>
          <p:nvPr/>
        </p:nvGrpSpPr>
        <p:grpSpPr>
          <a:xfrm>
            <a:off x="3135619" y="97531"/>
            <a:ext cx="6008381" cy="955205"/>
            <a:chOff x="671896" y="1988840"/>
            <a:chExt cx="6333378" cy="1074940"/>
          </a:xfrm>
        </p:grpSpPr>
        <p:pic>
          <p:nvPicPr>
            <p:cNvPr id="29" name="図 28"/>
            <p:cNvPicPr>
              <a:picLocks noChangeAspect="1"/>
            </p:cNvPicPr>
            <p:nvPr/>
          </p:nvPicPr>
          <p:blipFill>
            <a:blip r:embed="rId6"/>
            <a:stretch>
              <a:fillRect/>
            </a:stretch>
          </p:blipFill>
          <p:spPr>
            <a:xfrm>
              <a:off x="2809466" y="1988840"/>
              <a:ext cx="1048952" cy="1074940"/>
            </a:xfrm>
            <a:prstGeom prst="rect">
              <a:avLst/>
            </a:prstGeom>
            <a:effectLst/>
          </p:spPr>
        </p:pic>
        <p:pic>
          <p:nvPicPr>
            <p:cNvPr id="38" name="図 37"/>
            <p:cNvPicPr>
              <a:picLocks noChangeAspect="1"/>
            </p:cNvPicPr>
            <p:nvPr/>
          </p:nvPicPr>
          <p:blipFill>
            <a:blip r:embed="rId6">
              <a:lum bright="70000" contrast="-70000"/>
            </a:blip>
            <a:stretch>
              <a:fillRect/>
            </a:stretch>
          </p:blipFill>
          <p:spPr>
            <a:xfrm>
              <a:off x="3858418" y="1988840"/>
              <a:ext cx="1048952" cy="1074940"/>
            </a:xfrm>
            <a:prstGeom prst="rect">
              <a:avLst/>
            </a:prstGeom>
            <a:effectLst/>
          </p:spPr>
        </p:pic>
        <p:pic>
          <p:nvPicPr>
            <p:cNvPr id="40" name="図 39"/>
            <p:cNvPicPr>
              <a:picLocks noChangeAspect="1"/>
            </p:cNvPicPr>
            <p:nvPr/>
          </p:nvPicPr>
          <p:blipFill>
            <a:blip r:embed="rId6">
              <a:lum bright="70000" contrast="-70000"/>
            </a:blip>
            <a:stretch>
              <a:fillRect/>
            </a:stretch>
          </p:blipFill>
          <p:spPr>
            <a:xfrm>
              <a:off x="4907370" y="1988840"/>
              <a:ext cx="1048952" cy="1074940"/>
            </a:xfrm>
            <a:prstGeom prst="rect">
              <a:avLst/>
            </a:prstGeom>
            <a:effectLst/>
          </p:spPr>
        </p:pic>
        <p:pic>
          <p:nvPicPr>
            <p:cNvPr id="41" name="図 40"/>
            <p:cNvPicPr>
              <a:picLocks noChangeAspect="1"/>
            </p:cNvPicPr>
            <p:nvPr/>
          </p:nvPicPr>
          <p:blipFill>
            <a:blip r:embed="rId6">
              <a:lum bright="70000" contrast="-70000"/>
            </a:blip>
            <a:stretch>
              <a:fillRect/>
            </a:stretch>
          </p:blipFill>
          <p:spPr>
            <a:xfrm>
              <a:off x="711562" y="1988840"/>
              <a:ext cx="1048952" cy="1074940"/>
            </a:xfrm>
            <a:prstGeom prst="rect">
              <a:avLst/>
            </a:prstGeom>
            <a:effectLst/>
          </p:spPr>
        </p:pic>
        <p:sp>
          <p:nvSpPr>
            <p:cNvPr id="42" name="テキスト ボックス 41"/>
            <p:cNvSpPr txBox="1"/>
            <p:nvPr/>
          </p:nvSpPr>
          <p:spPr>
            <a:xfrm>
              <a:off x="671896" y="2315961"/>
              <a:ext cx="1132147" cy="307777"/>
            </a:xfrm>
            <a:prstGeom prst="rect">
              <a:avLst/>
            </a:prstGeom>
            <a:noFill/>
          </p:spPr>
          <p:txBody>
            <a:bodyPr wrap="square" rtlCol="0">
              <a:spAutoFit/>
            </a:bodyPr>
            <a:lstStyle/>
            <a:p>
              <a:pPr algn="ctr"/>
              <a:r>
                <a:rPr lang="ja-JP" altLang="en-US" sz="1400" b="1" dirty="0" smtClean="0"/>
                <a:t>背景</a:t>
              </a:r>
              <a:endParaRPr kumimoji="1" lang="en-US" altLang="ja-JP" sz="1400" b="1" kern="1200" dirty="0" smtClean="0"/>
            </a:p>
          </p:txBody>
        </p:sp>
        <p:sp>
          <p:nvSpPr>
            <p:cNvPr id="43" name="テキスト ボックス 42"/>
            <p:cNvSpPr txBox="1"/>
            <p:nvPr/>
          </p:nvSpPr>
          <p:spPr>
            <a:xfrm>
              <a:off x="2705612" y="2315961"/>
              <a:ext cx="1204689" cy="307777"/>
            </a:xfrm>
            <a:prstGeom prst="rect">
              <a:avLst/>
            </a:prstGeom>
            <a:noFill/>
          </p:spPr>
          <p:txBody>
            <a:bodyPr wrap="square" rtlCol="0">
              <a:spAutoFit/>
            </a:bodyPr>
            <a:lstStyle/>
            <a:p>
              <a:pPr algn="ctr"/>
              <a:endParaRPr kumimoji="1" lang="en-US" altLang="ja-JP" sz="1400" b="1" kern="1200" dirty="0" smtClean="0"/>
            </a:p>
          </p:txBody>
        </p:sp>
        <p:sp>
          <p:nvSpPr>
            <p:cNvPr id="57" name="テキスト ボックス 56"/>
            <p:cNvSpPr txBox="1"/>
            <p:nvPr/>
          </p:nvSpPr>
          <p:spPr>
            <a:xfrm>
              <a:off x="4907370" y="2324095"/>
              <a:ext cx="1132147" cy="307777"/>
            </a:xfrm>
            <a:prstGeom prst="rect">
              <a:avLst/>
            </a:prstGeom>
            <a:noFill/>
          </p:spPr>
          <p:txBody>
            <a:bodyPr wrap="square" rtlCol="0">
              <a:spAutoFit/>
            </a:bodyPr>
            <a:lstStyle/>
            <a:p>
              <a:r>
                <a:rPr kumimoji="1" lang="ja-JP" altLang="en-US" sz="1400" b="1" kern="1200" dirty="0" smtClean="0"/>
                <a:t>今後の方針</a:t>
              </a:r>
              <a:endParaRPr kumimoji="1" lang="en-US" altLang="ja-JP" sz="1400" b="1" kern="1200" dirty="0" smtClean="0"/>
            </a:p>
          </p:txBody>
        </p:sp>
        <p:sp>
          <p:nvSpPr>
            <p:cNvPr id="58" name="テキスト ボックス 57"/>
            <p:cNvSpPr txBox="1"/>
            <p:nvPr/>
          </p:nvSpPr>
          <p:spPr>
            <a:xfrm>
              <a:off x="3991128" y="2315961"/>
              <a:ext cx="880734" cy="346357"/>
            </a:xfrm>
            <a:prstGeom prst="rect">
              <a:avLst/>
            </a:prstGeom>
            <a:noFill/>
          </p:spPr>
          <p:txBody>
            <a:bodyPr wrap="square" rtlCol="0">
              <a:spAutoFit/>
            </a:bodyPr>
            <a:lstStyle/>
            <a:p>
              <a:r>
                <a:rPr lang="ja-JP" altLang="en-US" sz="1400" b="1" dirty="0" smtClean="0"/>
                <a:t>将来像</a:t>
              </a:r>
              <a:endParaRPr kumimoji="1" lang="en-US" altLang="ja-JP" sz="1400" b="1" kern="1200" dirty="0" smtClean="0"/>
            </a:p>
          </p:txBody>
        </p:sp>
        <p:pic>
          <p:nvPicPr>
            <p:cNvPr id="59" name="図 58"/>
            <p:cNvPicPr>
              <a:picLocks noChangeAspect="1"/>
            </p:cNvPicPr>
            <p:nvPr/>
          </p:nvPicPr>
          <p:blipFill>
            <a:blip r:embed="rId6">
              <a:lum bright="70000" contrast="-70000"/>
            </a:blip>
            <a:stretch>
              <a:fillRect/>
            </a:stretch>
          </p:blipFill>
          <p:spPr>
            <a:xfrm>
              <a:off x="1760514" y="1988840"/>
              <a:ext cx="1048952" cy="1074940"/>
            </a:xfrm>
            <a:prstGeom prst="rect">
              <a:avLst/>
            </a:prstGeom>
            <a:effectLst/>
          </p:spPr>
        </p:pic>
        <p:sp>
          <p:nvSpPr>
            <p:cNvPr id="60" name="テキスト ボックス 59"/>
            <p:cNvSpPr txBox="1"/>
            <p:nvPr/>
          </p:nvSpPr>
          <p:spPr>
            <a:xfrm>
              <a:off x="1738717" y="2324095"/>
              <a:ext cx="1132147" cy="307777"/>
            </a:xfrm>
            <a:prstGeom prst="rect">
              <a:avLst/>
            </a:prstGeom>
            <a:noFill/>
          </p:spPr>
          <p:txBody>
            <a:bodyPr wrap="square" rtlCol="0">
              <a:spAutoFit/>
            </a:bodyPr>
            <a:lstStyle/>
            <a:p>
              <a:pPr algn="ctr"/>
              <a:r>
                <a:rPr lang="ja-JP" altLang="en-US" sz="1400" b="1" dirty="0" smtClean="0"/>
                <a:t>目標都市像</a:t>
              </a:r>
              <a:endParaRPr kumimoji="1" lang="en-US" altLang="ja-JP" sz="1400" b="1" kern="1200" dirty="0" smtClean="0"/>
            </a:p>
          </p:txBody>
        </p:sp>
        <p:sp>
          <p:nvSpPr>
            <p:cNvPr id="61" name="正方形/長方形 60"/>
            <p:cNvSpPr/>
            <p:nvPr/>
          </p:nvSpPr>
          <p:spPr>
            <a:xfrm>
              <a:off x="2731418" y="2315961"/>
              <a:ext cx="1181446" cy="346357"/>
            </a:xfrm>
            <a:prstGeom prst="rect">
              <a:avLst/>
            </a:prstGeom>
          </p:spPr>
          <p:txBody>
            <a:bodyPr wrap="none">
              <a:spAutoFit/>
            </a:bodyPr>
            <a:lstStyle/>
            <a:p>
              <a:pPr algn="ctr"/>
              <a:r>
                <a:rPr lang="ja-JP" altLang="en-US" sz="1400" b="1" dirty="0" smtClean="0"/>
                <a:t>デートプラン</a:t>
              </a:r>
              <a:endParaRPr lang="ja-JP" altLang="en-US" sz="1400" b="1" dirty="0"/>
            </a:p>
          </p:txBody>
        </p:sp>
        <p:pic>
          <p:nvPicPr>
            <p:cNvPr id="62" name="図 61"/>
            <p:cNvPicPr>
              <a:picLocks noChangeAspect="1"/>
            </p:cNvPicPr>
            <p:nvPr/>
          </p:nvPicPr>
          <p:blipFill>
            <a:blip r:embed="rId6">
              <a:lum bright="70000" contrast="-70000"/>
            </a:blip>
            <a:stretch>
              <a:fillRect/>
            </a:stretch>
          </p:blipFill>
          <p:spPr>
            <a:xfrm>
              <a:off x="5956322" y="1988840"/>
              <a:ext cx="1048952" cy="1074940"/>
            </a:xfrm>
            <a:prstGeom prst="rect">
              <a:avLst/>
            </a:prstGeom>
            <a:effectLst/>
          </p:spPr>
        </p:pic>
        <p:sp>
          <p:nvSpPr>
            <p:cNvPr id="63" name="テキスト ボックス 62"/>
            <p:cNvSpPr txBox="1"/>
            <p:nvPr/>
          </p:nvSpPr>
          <p:spPr>
            <a:xfrm>
              <a:off x="6034774" y="2315961"/>
              <a:ext cx="970500" cy="346357"/>
            </a:xfrm>
            <a:prstGeom prst="rect">
              <a:avLst/>
            </a:prstGeom>
            <a:noFill/>
          </p:spPr>
          <p:txBody>
            <a:bodyPr wrap="square" rtlCol="0">
              <a:spAutoFit/>
            </a:bodyPr>
            <a:lstStyle/>
            <a:p>
              <a:r>
                <a:rPr kumimoji="1" lang="ja-JP" altLang="en-US" sz="1400" b="1" kern="1200" dirty="0" smtClean="0"/>
                <a:t>参考文献</a:t>
              </a:r>
              <a:endParaRPr kumimoji="1" lang="en-US" altLang="ja-JP" sz="1400" b="1" kern="1200" dirty="0" smtClean="0"/>
            </a:p>
          </p:txBody>
        </p:sp>
      </p:grpSp>
      <p:grpSp>
        <p:nvGrpSpPr>
          <p:cNvPr id="3" name="図形グループ 2"/>
          <p:cNvGrpSpPr/>
          <p:nvPr/>
        </p:nvGrpSpPr>
        <p:grpSpPr>
          <a:xfrm>
            <a:off x="-468560" y="2204864"/>
            <a:ext cx="10009112" cy="1569660"/>
            <a:chOff x="107504" y="3068960"/>
            <a:chExt cx="5688633" cy="1569660"/>
          </a:xfrm>
        </p:grpSpPr>
        <p:sp>
          <p:nvSpPr>
            <p:cNvPr id="33" name="テキスト ボックス 32"/>
            <p:cNvSpPr txBox="1"/>
            <p:nvPr/>
          </p:nvSpPr>
          <p:spPr>
            <a:xfrm>
              <a:off x="107504" y="3068960"/>
              <a:ext cx="5688633" cy="1569660"/>
            </a:xfrm>
            <a:prstGeom prst="rect">
              <a:avLst/>
            </a:prstGeom>
            <a:solidFill>
              <a:schemeClr val="accent6">
                <a:lumMod val="60000"/>
                <a:lumOff val="40000"/>
              </a:schemeClr>
            </a:solidFill>
          </p:spPr>
          <p:txBody>
            <a:bodyPr wrap="square" rtlCol="0">
              <a:spAutoFit/>
            </a:bodyPr>
            <a:lstStyle/>
            <a:p>
              <a:pPr algn="ctr"/>
              <a:r>
                <a:rPr lang="ja-JP" altLang="en-US" sz="2400" dirty="0" smtClean="0"/>
                <a:t>通学時間帯のみ自動車の通行を</a:t>
              </a:r>
              <a:r>
                <a:rPr lang="ja-JP" altLang="en-US" sz="2400" dirty="0" smtClean="0">
                  <a:solidFill>
                    <a:srgbClr val="FF0000"/>
                  </a:solidFill>
                </a:rPr>
                <a:t>原則禁止</a:t>
              </a:r>
              <a:endParaRPr lang="en-US" altLang="ja-JP" sz="2400" dirty="0" smtClean="0">
                <a:solidFill>
                  <a:srgbClr val="FF0000"/>
                </a:solidFill>
              </a:endParaRPr>
            </a:p>
            <a:p>
              <a:pPr algn="ctr"/>
              <a:endParaRPr lang="en-US" altLang="ja-JP" sz="2400" dirty="0"/>
            </a:p>
            <a:p>
              <a:pPr algn="ctr"/>
              <a:endParaRPr lang="en-US" altLang="ja-JP" sz="2400" dirty="0"/>
            </a:p>
            <a:p>
              <a:pPr algn="ctr"/>
              <a:r>
                <a:rPr lang="ja-JP" altLang="en-US" sz="2400" dirty="0" smtClean="0"/>
                <a:t>歩行者及び自転車のみが通行できるように</a:t>
              </a:r>
              <a:endParaRPr lang="en-US" altLang="ja-JP" sz="2400" dirty="0" smtClean="0"/>
            </a:p>
          </p:txBody>
        </p:sp>
        <p:sp>
          <p:nvSpPr>
            <p:cNvPr id="2" name="下矢印 1"/>
            <p:cNvSpPr/>
            <p:nvPr/>
          </p:nvSpPr>
          <p:spPr>
            <a:xfrm>
              <a:off x="2483768" y="3573016"/>
              <a:ext cx="864096" cy="642037"/>
            </a:xfrm>
            <a:prstGeom prst="downArrow">
              <a:avLst/>
            </a:prstGeom>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grpSp>
    </p:spTree>
    <p:extLst>
      <p:ext uri="{BB962C8B-B14F-4D97-AF65-F5344CB8AC3E}">
        <p14:creationId xmlns:p14="http://schemas.microsoft.com/office/powerpoint/2010/main" val="24667603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10" presetClass="entr" presetSubtype="0"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500"/>
                                        <p:tgtEl>
                                          <p:spTgt spid="3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4" grpId="0" animBg="1"/>
      <p:bldP spid="35" grpId="0"/>
      <p:bldP spid="36"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横巻き 39"/>
          <p:cNvSpPr/>
          <p:nvPr/>
        </p:nvSpPr>
        <p:spPr>
          <a:xfrm>
            <a:off x="2104717" y="1155665"/>
            <a:ext cx="5533606" cy="1159482"/>
          </a:xfrm>
          <a:prstGeom prst="horizontalScroll">
            <a:avLst>
              <a:gd name="adj" fmla="val 8952"/>
            </a:avLst>
          </a:prstGeom>
          <a:blipFill rotWithShape="1">
            <a:blip r:embed="rId3"/>
            <a:tile tx="0" ty="0" sx="100000" sy="100000" flip="none" algn="tl"/>
          </a:blip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defTabSz="457200"/>
            <a:r>
              <a:rPr lang="en-US" altLang="ja-JP" sz="2800" dirty="0">
                <a:solidFill>
                  <a:srgbClr val="000000"/>
                </a:solidFill>
                <a:latin typeface="游ゴシック" panose="020B0400000000000000" pitchFamily="50" charset="-128"/>
                <a:cs typeface="ＤＦＰ勘亭流" charset="2"/>
              </a:rPr>
              <a:t>②</a:t>
            </a:r>
            <a:r>
              <a:rPr lang="ja-JP" altLang="en-US" sz="2800" dirty="0">
                <a:solidFill>
                  <a:srgbClr val="000000"/>
                </a:solidFill>
                <a:latin typeface="游ゴシック" panose="020B0400000000000000" pitchFamily="50" charset="-128"/>
                <a:cs typeface="ＤＦＰ勘亭流" charset="2"/>
              </a:rPr>
              <a:t>安全な通学路</a:t>
            </a:r>
            <a:r>
              <a:rPr lang="en-US" altLang="ja-JP" sz="2800" dirty="0">
                <a:solidFill>
                  <a:srgbClr val="000000"/>
                </a:solidFill>
                <a:latin typeface="游ゴシック" panose="020B0400000000000000" pitchFamily="50" charset="-128"/>
                <a:cs typeface="ＤＦＰ勘亭流" charset="2"/>
              </a:rPr>
              <a:t>×</a:t>
            </a:r>
            <a:r>
              <a:rPr lang="ja-JP" altLang="en-US" sz="2800" dirty="0">
                <a:solidFill>
                  <a:srgbClr val="000000"/>
                </a:solidFill>
                <a:latin typeface="游ゴシック" panose="020B0400000000000000" pitchFamily="50" charset="-128"/>
                <a:cs typeface="ＤＦＰ勘亭流" charset="2"/>
              </a:rPr>
              <a:t>住民参加</a:t>
            </a:r>
            <a:endParaRPr kumimoji="0" lang="en-US" altLang="ja-JP" sz="2800" dirty="0">
              <a:solidFill>
                <a:srgbClr val="000000"/>
              </a:solidFill>
              <a:latin typeface="游ゴシック" panose="020B0400000000000000" pitchFamily="50" charset="-128"/>
              <a:cs typeface="ＤＦＰ勘亭流" charset="2"/>
            </a:endParaRPr>
          </a:p>
          <a:p>
            <a:pPr algn="ctr" defTabSz="457200"/>
            <a:r>
              <a:rPr kumimoji="0" lang="en-US" altLang="ja-JP" sz="2800" dirty="0">
                <a:solidFill>
                  <a:srgbClr val="000000"/>
                </a:solidFill>
                <a:latin typeface="游ゴシック" panose="020B0400000000000000" pitchFamily="50" charset="-128"/>
                <a:cs typeface="ＤＦＰ勘亭流" charset="2"/>
              </a:rPr>
              <a:t>〜</a:t>
            </a:r>
            <a:r>
              <a:rPr kumimoji="0" lang="ja-JP" altLang="en-US" sz="2800" dirty="0">
                <a:solidFill>
                  <a:srgbClr val="000000"/>
                </a:solidFill>
                <a:latin typeface="游ゴシック" panose="020B0400000000000000" pitchFamily="50" charset="-128"/>
                <a:cs typeface="ＤＦＰ勘亭流" charset="2"/>
              </a:rPr>
              <a:t>花やかまちづくり</a:t>
            </a:r>
            <a:r>
              <a:rPr kumimoji="0" lang="en-US" altLang="ja-JP" sz="2800" dirty="0">
                <a:solidFill>
                  <a:srgbClr val="000000"/>
                </a:solidFill>
                <a:latin typeface="游ゴシック" panose="020B0400000000000000" pitchFamily="50" charset="-128"/>
                <a:cs typeface="ＤＦＰ勘亭流" charset="2"/>
              </a:rPr>
              <a:t>〜</a:t>
            </a:r>
          </a:p>
        </p:txBody>
      </p:sp>
      <p:grpSp>
        <p:nvGrpSpPr>
          <p:cNvPr id="36" name="図形グループ 35"/>
          <p:cNvGrpSpPr/>
          <p:nvPr/>
        </p:nvGrpSpPr>
        <p:grpSpPr>
          <a:xfrm>
            <a:off x="3135619" y="97531"/>
            <a:ext cx="6008381" cy="955205"/>
            <a:chOff x="671896" y="1988840"/>
            <a:chExt cx="6333378" cy="1074940"/>
          </a:xfrm>
        </p:grpSpPr>
        <p:pic>
          <p:nvPicPr>
            <p:cNvPr id="41" name="図 40"/>
            <p:cNvPicPr>
              <a:picLocks noChangeAspect="1"/>
            </p:cNvPicPr>
            <p:nvPr/>
          </p:nvPicPr>
          <p:blipFill>
            <a:blip r:embed="rId4"/>
            <a:stretch>
              <a:fillRect/>
            </a:stretch>
          </p:blipFill>
          <p:spPr>
            <a:xfrm>
              <a:off x="2809466" y="1988840"/>
              <a:ext cx="1048952" cy="1074940"/>
            </a:xfrm>
            <a:prstGeom prst="rect">
              <a:avLst/>
            </a:prstGeom>
            <a:effectLst/>
          </p:spPr>
        </p:pic>
        <p:pic>
          <p:nvPicPr>
            <p:cNvPr id="42" name="図 41"/>
            <p:cNvPicPr>
              <a:picLocks noChangeAspect="1"/>
            </p:cNvPicPr>
            <p:nvPr/>
          </p:nvPicPr>
          <p:blipFill>
            <a:blip r:embed="rId4">
              <a:lum bright="70000" contrast="-70000"/>
            </a:blip>
            <a:stretch>
              <a:fillRect/>
            </a:stretch>
          </p:blipFill>
          <p:spPr>
            <a:xfrm>
              <a:off x="3858418" y="1988840"/>
              <a:ext cx="1048952" cy="1074940"/>
            </a:xfrm>
            <a:prstGeom prst="rect">
              <a:avLst/>
            </a:prstGeom>
            <a:effectLst/>
          </p:spPr>
        </p:pic>
        <p:pic>
          <p:nvPicPr>
            <p:cNvPr id="43" name="図 42"/>
            <p:cNvPicPr>
              <a:picLocks noChangeAspect="1"/>
            </p:cNvPicPr>
            <p:nvPr/>
          </p:nvPicPr>
          <p:blipFill>
            <a:blip r:embed="rId4">
              <a:lum bright="70000" contrast="-70000"/>
            </a:blip>
            <a:stretch>
              <a:fillRect/>
            </a:stretch>
          </p:blipFill>
          <p:spPr>
            <a:xfrm>
              <a:off x="4907370" y="1988840"/>
              <a:ext cx="1048952" cy="1074940"/>
            </a:xfrm>
            <a:prstGeom prst="rect">
              <a:avLst/>
            </a:prstGeom>
            <a:effectLst/>
          </p:spPr>
        </p:pic>
        <p:pic>
          <p:nvPicPr>
            <p:cNvPr id="44" name="図 43"/>
            <p:cNvPicPr>
              <a:picLocks noChangeAspect="1"/>
            </p:cNvPicPr>
            <p:nvPr/>
          </p:nvPicPr>
          <p:blipFill>
            <a:blip r:embed="rId4">
              <a:lum bright="70000" contrast="-70000"/>
            </a:blip>
            <a:stretch>
              <a:fillRect/>
            </a:stretch>
          </p:blipFill>
          <p:spPr>
            <a:xfrm>
              <a:off x="711562" y="1988840"/>
              <a:ext cx="1048952" cy="1074940"/>
            </a:xfrm>
            <a:prstGeom prst="rect">
              <a:avLst/>
            </a:prstGeom>
            <a:effectLst/>
          </p:spPr>
        </p:pic>
        <p:sp>
          <p:nvSpPr>
            <p:cNvPr id="45" name="テキスト ボックス 44"/>
            <p:cNvSpPr txBox="1"/>
            <p:nvPr/>
          </p:nvSpPr>
          <p:spPr>
            <a:xfrm>
              <a:off x="671896" y="2315961"/>
              <a:ext cx="1132147" cy="307777"/>
            </a:xfrm>
            <a:prstGeom prst="rect">
              <a:avLst/>
            </a:prstGeom>
            <a:noFill/>
          </p:spPr>
          <p:txBody>
            <a:bodyPr wrap="square" rtlCol="0">
              <a:spAutoFit/>
            </a:bodyPr>
            <a:lstStyle/>
            <a:p>
              <a:pPr algn="ctr"/>
              <a:r>
                <a:rPr lang="ja-JP" altLang="en-US" sz="1400" b="1" dirty="0" smtClean="0"/>
                <a:t>背景</a:t>
              </a:r>
              <a:endParaRPr kumimoji="1" lang="en-US" altLang="ja-JP" sz="1400" b="1" kern="1200" dirty="0" smtClean="0"/>
            </a:p>
          </p:txBody>
        </p:sp>
        <p:sp>
          <p:nvSpPr>
            <p:cNvPr id="46" name="テキスト ボックス 45"/>
            <p:cNvSpPr txBox="1"/>
            <p:nvPr/>
          </p:nvSpPr>
          <p:spPr>
            <a:xfrm>
              <a:off x="2705612" y="2315961"/>
              <a:ext cx="1204689" cy="307777"/>
            </a:xfrm>
            <a:prstGeom prst="rect">
              <a:avLst/>
            </a:prstGeom>
            <a:noFill/>
          </p:spPr>
          <p:txBody>
            <a:bodyPr wrap="square" rtlCol="0">
              <a:spAutoFit/>
            </a:bodyPr>
            <a:lstStyle/>
            <a:p>
              <a:pPr algn="ctr"/>
              <a:endParaRPr kumimoji="1" lang="en-US" altLang="ja-JP" sz="1400" b="1" kern="1200" dirty="0" smtClean="0"/>
            </a:p>
          </p:txBody>
        </p:sp>
        <p:sp>
          <p:nvSpPr>
            <p:cNvPr id="47" name="テキスト ボックス 46"/>
            <p:cNvSpPr txBox="1"/>
            <p:nvPr/>
          </p:nvSpPr>
          <p:spPr>
            <a:xfrm>
              <a:off x="4907370" y="2324095"/>
              <a:ext cx="1132147" cy="307777"/>
            </a:xfrm>
            <a:prstGeom prst="rect">
              <a:avLst/>
            </a:prstGeom>
            <a:noFill/>
          </p:spPr>
          <p:txBody>
            <a:bodyPr wrap="square" rtlCol="0">
              <a:spAutoFit/>
            </a:bodyPr>
            <a:lstStyle/>
            <a:p>
              <a:r>
                <a:rPr kumimoji="1" lang="ja-JP" altLang="en-US" sz="1400" b="1" kern="1200" dirty="0" smtClean="0"/>
                <a:t>今後の方針</a:t>
              </a:r>
              <a:endParaRPr kumimoji="1" lang="en-US" altLang="ja-JP" sz="1400" b="1" kern="1200" dirty="0" smtClean="0"/>
            </a:p>
          </p:txBody>
        </p:sp>
        <p:sp>
          <p:nvSpPr>
            <p:cNvPr id="48" name="テキスト ボックス 47"/>
            <p:cNvSpPr txBox="1"/>
            <p:nvPr/>
          </p:nvSpPr>
          <p:spPr>
            <a:xfrm>
              <a:off x="3991128" y="2315961"/>
              <a:ext cx="880734" cy="346357"/>
            </a:xfrm>
            <a:prstGeom prst="rect">
              <a:avLst/>
            </a:prstGeom>
            <a:noFill/>
          </p:spPr>
          <p:txBody>
            <a:bodyPr wrap="square" rtlCol="0">
              <a:spAutoFit/>
            </a:bodyPr>
            <a:lstStyle/>
            <a:p>
              <a:r>
                <a:rPr lang="ja-JP" altLang="en-US" sz="1400" b="1" dirty="0" smtClean="0"/>
                <a:t>将来像</a:t>
              </a:r>
              <a:endParaRPr kumimoji="1" lang="en-US" altLang="ja-JP" sz="1400" b="1" kern="1200" dirty="0" smtClean="0"/>
            </a:p>
          </p:txBody>
        </p:sp>
        <p:pic>
          <p:nvPicPr>
            <p:cNvPr id="49" name="図 48"/>
            <p:cNvPicPr>
              <a:picLocks noChangeAspect="1"/>
            </p:cNvPicPr>
            <p:nvPr/>
          </p:nvPicPr>
          <p:blipFill>
            <a:blip r:embed="rId4">
              <a:lum bright="70000" contrast="-70000"/>
            </a:blip>
            <a:stretch>
              <a:fillRect/>
            </a:stretch>
          </p:blipFill>
          <p:spPr>
            <a:xfrm>
              <a:off x="1760514" y="1988840"/>
              <a:ext cx="1048952" cy="1074940"/>
            </a:xfrm>
            <a:prstGeom prst="rect">
              <a:avLst/>
            </a:prstGeom>
            <a:effectLst/>
          </p:spPr>
        </p:pic>
        <p:sp>
          <p:nvSpPr>
            <p:cNvPr id="50" name="テキスト ボックス 49"/>
            <p:cNvSpPr txBox="1"/>
            <p:nvPr/>
          </p:nvSpPr>
          <p:spPr>
            <a:xfrm>
              <a:off x="1738717" y="2324095"/>
              <a:ext cx="1132147" cy="307777"/>
            </a:xfrm>
            <a:prstGeom prst="rect">
              <a:avLst/>
            </a:prstGeom>
            <a:noFill/>
          </p:spPr>
          <p:txBody>
            <a:bodyPr wrap="square" rtlCol="0">
              <a:spAutoFit/>
            </a:bodyPr>
            <a:lstStyle/>
            <a:p>
              <a:pPr algn="ctr"/>
              <a:r>
                <a:rPr lang="ja-JP" altLang="en-US" sz="1400" b="1" dirty="0" smtClean="0"/>
                <a:t>目標都市像</a:t>
              </a:r>
              <a:endParaRPr kumimoji="1" lang="en-US" altLang="ja-JP" sz="1400" b="1" kern="1200" dirty="0" smtClean="0"/>
            </a:p>
          </p:txBody>
        </p:sp>
        <p:sp>
          <p:nvSpPr>
            <p:cNvPr id="51" name="正方形/長方形 50"/>
            <p:cNvSpPr/>
            <p:nvPr/>
          </p:nvSpPr>
          <p:spPr>
            <a:xfrm>
              <a:off x="2731418" y="2315961"/>
              <a:ext cx="1181446" cy="346357"/>
            </a:xfrm>
            <a:prstGeom prst="rect">
              <a:avLst/>
            </a:prstGeom>
          </p:spPr>
          <p:txBody>
            <a:bodyPr wrap="none">
              <a:spAutoFit/>
            </a:bodyPr>
            <a:lstStyle/>
            <a:p>
              <a:pPr algn="ctr"/>
              <a:r>
                <a:rPr lang="ja-JP" altLang="en-US" sz="1400" b="1" dirty="0" smtClean="0"/>
                <a:t>デートプラン</a:t>
              </a:r>
              <a:endParaRPr lang="ja-JP" altLang="en-US" sz="1400" b="1" dirty="0"/>
            </a:p>
          </p:txBody>
        </p:sp>
        <p:pic>
          <p:nvPicPr>
            <p:cNvPr id="52" name="図 51"/>
            <p:cNvPicPr>
              <a:picLocks noChangeAspect="1"/>
            </p:cNvPicPr>
            <p:nvPr/>
          </p:nvPicPr>
          <p:blipFill>
            <a:blip r:embed="rId4">
              <a:lum bright="70000" contrast="-70000"/>
            </a:blip>
            <a:stretch>
              <a:fillRect/>
            </a:stretch>
          </p:blipFill>
          <p:spPr>
            <a:xfrm>
              <a:off x="5956322" y="1988840"/>
              <a:ext cx="1048952" cy="1074940"/>
            </a:xfrm>
            <a:prstGeom prst="rect">
              <a:avLst/>
            </a:prstGeom>
            <a:effectLst/>
          </p:spPr>
        </p:pic>
        <p:sp>
          <p:nvSpPr>
            <p:cNvPr id="53" name="テキスト ボックス 52"/>
            <p:cNvSpPr txBox="1"/>
            <p:nvPr/>
          </p:nvSpPr>
          <p:spPr>
            <a:xfrm>
              <a:off x="6034774" y="2315961"/>
              <a:ext cx="970500" cy="346357"/>
            </a:xfrm>
            <a:prstGeom prst="rect">
              <a:avLst/>
            </a:prstGeom>
            <a:noFill/>
          </p:spPr>
          <p:txBody>
            <a:bodyPr wrap="square" rtlCol="0">
              <a:spAutoFit/>
            </a:bodyPr>
            <a:lstStyle/>
            <a:p>
              <a:r>
                <a:rPr kumimoji="1" lang="ja-JP" altLang="en-US" sz="1400" b="1" kern="1200" dirty="0" smtClean="0"/>
                <a:t>参考文献</a:t>
              </a:r>
              <a:endParaRPr kumimoji="1" lang="en-US" altLang="ja-JP" sz="1400" b="1" kern="1200" dirty="0" smtClean="0"/>
            </a:p>
          </p:txBody>
        </p:sp>
      </p:grpSp>
      <p:pic>
        <p:nvPicPr>
          <p:cNvPr id="27" name="コンテンツ プレースホルダー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326487" y="2718919"/>
            <a:ext cx="2419755" cy="1814815"/>
          </a:xfrm>
          <a:prstGeom prst="rect">
            <a:avLst/>
          </a:prstGeom>
        </p:spPr>
      </p:pic>
      <p:sp>
        <p:nvSpPr>
          <p:cNvPr id="54" name="テキスト ボックス 53"/>
          <p:cNvSpPr txBox="1"/>
          <p:nvPr/>
        </p:nvSpPr>
        <p:spPr>
          <a:xfrm>
            <a:off x="628957" y="4836204"/>
            <a:ext cx="1350169" cy="461665"/>
          </a:xfrm>
          <a:prstGeom prst="rect">
            <a:avLst/>
          </a:prstGeom>
          <a:noFill/>
        </p:spPr>
        <p:txBody>
          <a:bodyPr wrap="square" rtlCol="0">
            <a:spAutoFit/>
          </a:bodyPr>
          <a:lstStyle/>
          <a:p>
            <a:pPr defTabSz="457200"/>
            <a:r>
              <a:rPr lang="en-US" altLang="ja-JP" sz="2400" dirty="0">
                <a:solidFill>
                  <a:prstClr val="black"/>
                </a:solidFill>
              </a:rPr>
              <a:t>before</a:t>
            </a:r>
            <a:endParaRPr lang="ja-JP" altLang="en-US" sz="2400" dirty="0">
              <a:solidFill>
                <a:prstClr val="black"/>
              </a:solidFill>
            </a:endParaRPr>
          </a:p>
        </p:txBody>
      </p:sp>
      <p:sp>
        <p:nvSpPr>
          <p:cNvPr id="55" name="テキスト ボックス 54"/>
          <p:cNvSpPr txBox="1"/>
          <p:nvPr/>
        </p:nvSpPr>
        <p:spPr>
          <a:xfrm>
            <a:off x="4218790" y="6396335"/>
            <a:ext cx="892968" cy="461665"/>
          </a:xfrm>
          <a:prstGeom prst="rect">
            <a:avLst/>
          </a:prstGeom>
          <a:noFill/>
        </p:spPr>
        <p:txBody>
          <a:bodyPr wrap="square" rtlCol="0">
            <a:spAutoFit/>
          </a:bodyPr>
          <a:lstStyle/>
          <a:p>
            <a:pPr defTabSz="457200"/>
            <a:r>
              <a:rPr lang="en-US" altLang="ja-JP" sz="2400" dirty="0">
                <a:solidFill>
                  <a:prstClr val="black"/>
                </a:solidFill>
              </a:rPr>
              <a:t>after</a:t>
            </a:r>
            <a:endParaRPr lang="ja-JP" altLang="en-US" dirty="0">
              <a:solidFill>
                <a:prstClr val="black"/>
              </a:solidFill>
            </a:endParaRPr>
          </a:p>
        </p:txBody>
      </p:sp>
      <p:sp>
        <p:nvSpPr>
          <p:cNvPr id="56" name="右矢印 55"/>
          <p:cNvSpPr/>
          <p:nvPr/>
        </p:nvSpPr>
        <p:spPr>
          <a:xfrm>
            <a:off x="2763627" y="3348725"/>
            <a:ext cx="452654" cy="864096"/>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a:endParaRPr lang="ja-JP" altLang="en-US">
              <a:solidFill>
                <a:prstClr val="white"/>
              </a:solidFill>
            </a:endParaRPr>
          </a:p>
        </p:txBody>
      </p:sp>
      <p:pic>
        <p:nvPicPr>
          <p:cNvPr id="57" name="図 56" descr="住宅街.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20622" y="2285904"/>
            <a:ext cx="3102103" cy="4242333"/>
          </a:xfrm>
          <a:prstGeom prst="rect">
            <a:avLst/>
          </a:prstGeom>
        </p:spPr>
      </p:pic>
      <p:grpSp>
        <p:nvGrpSpPr>
          <p:cNvPr id="26" name="図形グループ 25"/>
          <p:cNvGrpSpPr/>
          <p:nvPr/>
        </p:nvGrpSpPr>
        <p:grpSpPr>
          <a:xfrm>
            <a:off x="0" y="182300"/>
            <a:ext cx="3131545" cy="955205"/>
            <a:chOff x="0" y="182300"/>
            <a:chExt cx="3131545" cy="955205"/>
          </a:xfrm>
        </p:grpSpPr>
        <p:sp>
          <p:nvSpPr>
            <p:cNvPr id="29" name="角丸四角形吹き出し 28"/>
            <p:cNvSpPr/>
            <p:nvPr/>
          </p:nvSpPr>
          <p:spPr>
            <a:xfrm>
              <a:off x="827584" y="182300"/>
              <a:ext cx="2303961" cy="955205"/>
            </a:xfrm>
            <a:prstGeom prst="wedgeRoundRectCallout">
              <a:avLst>
                <a:gd name="adj1" fmla="val -53059"/>
                <a:gd name="adj2" fmla="val -27211"/>
                <a:gd name="adj3" fmla="val 16667"/>
              </a:avLst>
            </a:prstGeom>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ltLang="ja-JP" sz="3200" dirty="0" smtClean="0">
                  <a:solidFill>
                    <a:schemeClr val="bg1"/>
                  </a:solidFill>
                </a:rPr>
                <a:t>②</a:t>
              </a:r>
              <a:r>
                <a:rPr lang="ja-JP" altLang="en-US" sz="3200" dirty="0" smtClean="0">
                  <a:solidFill>
                    <a:schemeClr val="bg1"/>
                  </a:solidFill>
                </a:rPr>
                <a:t>花やかまちづくり</a:t>
              </a:r>
              <a:endParaRPr lang="en-US" altLang="ja-JP" sz="3200" dirty="0" smtClean="0">
                <a:solidFill>
                  <a:schemeClr val="bg1"/>
                </a:solidFill>
              </a:endParaRPr>
            </a:p>
          </p:txBody>
        </p:sp>
        <p:pic>
          <p:nvPicPr>
            <p:cNvPr id="30" name="図 29" descr="810sign_z229xfngkp.jpg"/>
            <p:cNvPicPr>
              <a:picLocks noChangeAspect="1"/>
            </p:cNvPicPr>
            <p:nvPr/>
          </p:nvPicPr>
          <p:blipFill>
            <a:blip r:embed="rId7">
              <a:duotone>
                <a:schemeClr val="accent6">
                  <a:shade val="45000"/>
                  <a:satMod val="135000"/>
                </a:schemeClr>
                <a:prstClr val="white"/>
              </a:duotone>
              <a:extLst>
                <a:ext uri="{BEBA8EAE-BF5A-486C-A8C5-ECC9F3942E4B}">
                  <a14:imgProps xmlns:a14="http://schemas.microsoft.com/office/drawing/2010/main">
                    <a14:imgLayer r:embed="rId8">
                      <a14:imgEffect>
                        <a14:backgroundRemoval t="0" b="100000" l="0" r="100000">
                          <a14:foregroundMark x1="57034" y1="7763" x2="57034" y2="7763"/>
                          <a14:foregroundMark x1="65779" y1="7024" x2="65779" y2="7024"/>
                        </a14:backgroundRemoval>
                      </a14:imgEffect>
                    </a14:imgLayer>
                  </a14:imgProps>
                </a:ext>
                <a:ext uri="{28A0092B-C50C-407E-A947-70E740481C1C}">
                  <a14:useLocalDpi xmlns:a14="http://schemas.microsoft.com/office/drawing/2010/main" val="0"/>
                </a:ext>
              </a:extLst>
            </a:blip>
            <a:stretch>
              <a:fillRect/>
            </a:stretch>
          </p:blipFill>
          <p:spPr>
            <a:xfrm>
              <a:off x="0" y="251995"/>
              <a:ext cx="793420" cy="778278"/>
            </a:xfrm>
            <a:prstGeom prst="rect">
              <a:avLst/>
            </a:prstGeom>
          </p:spPr>
        </p:pic>
      </p:grpSp>
      <p:sp>
        <p:nvSpPr>
          <p:cNvPr id="2" name="テキスト ボックス 1"/>
          <p:cNvSpPr txBox="1"/>
          <p:nvPr/>
        </p:nvSpPr>
        <p:spPr>
          <a:xfrm>
            <a:off x="1024597" y="4206767"/>
            <a:ext cx="1080120" cy="369332"/>
          </a:xfrm>
          <a:prstGeom prst="rect">
            <a:avLst/>
          </a:prstGeom>
          <a:solidFill>
            <a:schemeClr val="accent3">
              <a:lumMod val="40000"/>
              <a:lumOff val="60000"/>
            </a:schemeClr>
          </a:solidFill>
        </p:spPr>
        <p:txBody>
          <a:bodyPr wrap="square" rtlCol="0">
            <a:spAutoFit/>
          </a:bodyPr>
          <a:lstStyle/>
          <a:p>
            <a:r>
              <a:rPr kumimoji="1" lang="ja-JP" altLang="en-US" dirty="0" smtClean="0"/>
              <a:t>歩道なし</a:t>
            </a:r>
            <a:endParaRPr kumimoji="1" lang="ja-JP" altLang="en-US" dirty="0"/>
          </a:p>
        </p:txBody>
      </p:sp>
      <p:sp>
        <p:nvSpPr>
          <p:cNvPr id="3" name="テキスト ボックス 2"/>
          <p:cNvSpPr txBox="1"/>
          <p:nvPr/>
        </p:nvSpPr>
        <p:spPr>
          <a:xfrm>
            <a:off x="4178665" y="5742598"/>
            <a:ext cx="1212057" cy="400110"/>
          </a:xfrm>
          <a:prstGeom prst="rect">
            <a:avLst/>
          </a:prstGeom>
          <a:solidFill>
            <a:srgbClr val="FF6600"/>
          </a:solidFill>
        </p:spPr>
        <p:txBody>
          <a:bodyPr wrap="square" rtlCol="0">
            <a:spAutoFit/>
          </a:bodyPr>
          <a:lstStyle/>
          <a:p>
            <a:r>
              <a:rPr kumimoji="1" lang="ja-JP" altLang="en-US" sz="2000" dirty="0" smtClean="0"/>
              <a:t>１車線化</a:t>
            </a:r>
            <a:endParaRPr kumimoji="1" lang="ja-JP" altLang="en-US" sz="2000" dirty="0"/>
          </a:p>
        </p:txBody>
      </p:sp>
      <p:sp>
        <p:nvSpPr>
          <p:cNvPr id="4" name="テキスト ボックス 3"/>
          <p:cNvSpPr txBox="1"/>
          <p:nvPr/>
        </p:nvSpPr>
        <p:spPr>
          <a:xfrm>
            <a:off x="4811497" y="4541331"/>
            <a:ext cx="1511228" cy="400110"/>
          </a:xfrm>
          <a:prstGeom prst="rect">
            <a:avLst/>
          </a:prstGeom>
          <a:solidFill>
            <a:schemeClr val="accent6">
              <a:lumMod val="75000"/>
            </a:schemeClr>
          </a:solidFill>
          <a:ln>
            <a:solidFill>
              <a:srgbClr val="E46C0A"/>
            </a:solidFill>
          </a:ln>
        </p:spPr>
        <p:txBody>
          <a:bodyPr wrap="square" rtlCol="0">
            <a:spAutoFit/>
          </a:bodyPr>
          <a:lstStyle/>
          <a:p>
            <a:r>
              <a:rPr kumimoji="1" lang="ja-JP" altLang="en-US" sz="2000" dirty="0" smtClean="0"/>
              <a:t>花壇の設置</a:t>
            </a:r>
            <a:endParaRPr kumimoji="1" lang="ja-JP" altLang="en-US" sz="2000" dirty="0"/>
          </a:p>
        </p:txBody>
      </p:sp>
      <p:sp>
        <p:nvSpPr>
          <p:cNvPr id="31" name="角丸四角形 30"/>
          <p:cNvSpPr/>
          <p:nvPr/>
        </p:nvSpPr>
        <p:spPr>
          <a:xfrm>
            <a:off x="6444207" y="3528471"/>
            <a:ext cx="2699793" cy="2028474"/>
          </a:xfrm>
          <a:prstGeom prst="roundRect">
            <a:avLst/>
          </a:prstGeom>
          <a:solidFill>
            <a:schemeClr val="accent6">
              <a:lumMod val="60000"/>
              <a:lumOff val="40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r>
              <a:rPr lang="ja-JP" altLang="en-US" sz="2000" dirty="0" smtClean="0">
                <a:solidFill>
                  <a:schemeClr val="tx1"/>
                </a:solidFill>
              </a:rPr>
              <a:t>登</a:t>
            </a:r>
            <a:r>
              <a:rPr lang="ja-JP" altLang="en-US" sz="2000" dirty="0">
                <a:solidFill>
                  <a:schemeClr val="tx1"/>
                </a:solidFill>
              </a:rPr>
              <a:t>下校時間帯</a:t>
            </a:r>
            <a:r>
              <a:rPr lang="ja-JP" altLang="en-US" sz="2000" dirty="0" smtClean="0">
                <a:solidFill>
                  <a:schemeClr val="tx1"/>
                </a:solidFill>
              </a:rPr>
              <a:t>に</a:t>
            </a:r>
            <a:endParaRPr lang="en-US" altLang="ja-JP" sz="2000" dirty="0" smtClean="0">
              <a:solidFill>
                <a:schemeClr val="tx1"/>
              </a:solidFill>
            </a:endParaRPr>
          </a:p>
          <a:p>
            <a:pPr algn="ctr"/>
            <a:r>
              <a:rPr lang="ja-JP" altLang="en-US" sz="2000" dirty="0" smtClean="0">
                <a:solidFill>
                  <a:schemeClr val="tx1"/>
                </a:solidFill>
              </a:rPr>
              <a:t>合わせて花壇</a:t>
            </a:r>
            <a:endParaRPr lang="en-US" altLang="ja-JP" sz="2000" dirty="0" smtClean="0">
              <a:solidFill>
                <a:schemeClr val="tx1"/>
              </a:solidFill>
            </a:endParaRPr>
          </a:p>
          <a:p>
            <a:pPr algn="ctr"/>
            <a:r>
              <a:rPr lang="ja-JP" altLang="en-US" sz="2000" dirty="0" smtClean="0">
                <a:solidFill>
                  <a:schemeClr val="tx1"/>
                </a:solidFill>
              </a:rPr>
              <a:t>の手入れ</a:t>
            </a:r>
            <a:endParaRPr lang="en-US" altLang="ja-JP" sz="2000" dirty="0" smtClean="0">
              <a:solidFill>
                <a:schemeClr val="tx1"/>
              </a:solidFill>
            </a:endParaRPr>
          </a:p>
        </p:txBody>
      </p:sp>
      <p:sp>
        <p:nvSpPr>
          <p:cNvPr id="32" name="角丸四角形 31"/>
          <p:cNvSpPr/>
          <p:nvPr/>
        </p:nvSpPr>
        <p:spPr>
          <a:xfrm>
            <a:off x="104606" y="3737222"/>
            <a:ext cx="3248761" cy="794984"/>
          </a:xfrm>
          <a:prstGeom prst="roundRect">
            <a:avLst/>
          </a:prstGeom>
          <a:solidFill>
            <a:schemeClr val="accent3">
              <a:lumMod val="40000"/>
              <a:lumOff val="60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t"/>
          <a:lstStyle/>
          <a:p>
            <a:pPr marL="285750" indent="-285750">
              <a:buFont typeface="Arial"/>
              <a:buChar char="•"/>
            </a:pPr>
            <a:r>
              <a:rPr lang="ja-JP" altLang="en-US" dirty="0" smtClean="0">
                <a:solidFill>
                  <a:srgbClr val="000000"/>
                </a:solidFill>
              </a:rPr>
              <a:t>ガーデニングコンテスト</a:t>
            </a:r>
            <a:endParaRPr lang="en-US" altLang="ja-JP" dirty="0">
              <a:solidFill>
                <a:srgbClr val="000000"/>
              </a:solidFill>
            </a:endParaRPr>
          </a:p>
          <a:p>
            <a:pPr marL="285750" indent="-285750">
              <a:buFont typeface="Arial"/>
              <a:buChar char="•"/>
            </a:pPr>
            <a:r>
              <a:rPr lang="ja-JP" altLang="en-US" dirty="0" smtClean="0">
                <a:solidFill>
                  <a:srgbClr val="000000"/>
                </a:solidFill>
              </a:rPr>
              <a:t>学校</a:t>
            </a:r>
            <a:r>
              <a:rPr lang="ja-JP" altLang="en-US" dirty="0">
                <a:solidFill>
                  <a:srgbClr val="000000"/>
                </a:solidFill>
              </a:rPr>
              <a:t>の活動で花壇を利用</a:t>
            </a:r>
          </a:p>
        </p:txBody>
      </p:sp>
      <p:sp>
        <p:nvSpPr>
          <p:cNvPr id="33" name="円/楕円 32"/>
          <p:cNvSpPr/>
          <p:nvPr/>
        </p:nvSpPr>
        <p:spPr>
          <a:xfrm>
            <a:off x="6660232" y="3090687"/>
            <a:ext cx="2210884" cy="516075"/>
          </a:xfrm>
          <a:prstGeom prst="ellipse">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kumimoji="1" lang="ja-JP" altLang="en-US" dirty="0" smtClean="0">
                <a:solidFill>
                  <a:srgbClr val="000000"/>
                </a:solidFill>
              </a:rPr>
              <a:t>犯罪の抑止</a:t>
            </a:r>
            <a:endParaRPr kumimoji="1" lang="ja-JP" altLang="en-US" dirty="0">
              <a:solidFill>
                <a:srgbClr val="000000"/>
              </a:solidFill>
            </a:endParaRPr>
          </a:p>
        </p:txBody>
      </p:sp>
      <p:sp>
        <p:nvSpPr>
          <p:cNvPr id="37" name="円/楕円 36"/>
          <p:cNvSpPr/>
          <p:nvPr/>
        </p:nvSpPr>
        <p:spPr>
          <a:xfrm>
            <a:off x="104606" y="3009233"/>
            <a:ext cx="2539291" cy="792089"/>
          </a:xfrm>
          <a:prstGeom prst="ellipse">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ja-JP" altLang="en-US" dirty="0" smtClean="0">
                <a:solidFill>
                  <a:srgbClr val="000000"/>
                </a:solidFill>
              </a:rPr>
              <a:t>地域コミュニティの形成</a:t>
            </a:r>
            <a:endParaRPr kumimoji="1" lang="ja-JP" altLang="en-US" dirty="0">
              <a:solidFill>
                <a:srgbClr val="000000"/>
              </a:solidFill>
            </a:endParaRPr>
          </a:p>
        </p:txBody>
      </p:sp>
      <p:pic>
        <p:nvPicPr>
          <p:cNvPr id="8" name="図 7"/>
          <p:cNvPicPr>
            <a:picLocks noChangeAspect="1"/>
          </p:cNvPicPr>
          <p:nvPr/>
        </p:nvPicPr>
        <p:blipFill>
          <a:blip r:embed="rId9"/>
          <a:stretch>
            <a:fillRect/>
          </a:stretch>
        </p:blipFill>
        <p:spPr>
          <a:xfrm>
            <a:off x="1691680" y="4342836"/>
            <a:ext cx="1307055" cy="1214109"/>
          </a:xfrm>
          <a:prstGeom prst="rect">
            <a:avLst/>
          </a:prstGeom>
        </p:spPr>
      </p:pic>
      <p:pic>
        <p:nvPicPr>
          <p:cNvPr id="9" name="図 8"/>
          <p:cNvPicPr>
            <a:picLocks noChangeAspect="1"/>
          </p:cNvPicPr>
          <p:nvPr/>
        </p:nvPicPr>
        <p:blipFill>
          <a:blip r:embed="rId10"/>
          <a:stretch>
            <a:fillRect/>
          </a:stretch>
        </p:blipFill>
        <p:spPr>
          <a:xfrm>
            <a:off x="6876256" y="4342836"/>
            <a:ext cx="1841435" cy="1241969"/>
          </a:xfrm>
          <a:prstGeom prst="rect">
            <a:avLst/>
          </a:prstGeom>
        </p:spPr>
      </p:pic>
    </p:spTree>
    <p:extLst>
      <p:ext uri="{BB962C8B-B14F-4D97-AF65-F5344CB8AC3E}">
        <p14:creationId xmlns:p14="http://schemas.microsoft.com/office/powerpoint/2010/main" val="360878870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childTnLst>
                                </p:cTn>
                              </p:par>
                              <p:par>
                                <p:cTn id="25" presetID="1" presetClass="exit" presetSubtype="0" fill="hold" nodeType="withEffect">
                                  <p:stCondLst>
                                    <p:cond delay="0"/>
                                  </p:stCondLst>
                                  <p:childTnLst>
                                    <p:set>
                                      <p:cBhvr>
                                        <p:cTn id="26" dur="1" fill="hold">
                                          <p:stCondLst>
                                            <p:cond delay="0"/>
                                          </p:stCondLst>
                                        </p:cTn>
                                        <p:tgtEl>
                                          <p:spTgt spid="27"/>
                                        </p:tgtEl>
                                        <p:attrNameLst>
                                          <p:attrName>style.visibility</p:attrName>
                                        </p:attrNameLst>
                                      </p:cBhvr>
                                      <p:to>
                                        <p:strVal val="hidden"/>
                                      </p:to>
                                    </p:set>
                                  </p:childTnLst>
                                </p:cTn>
                              </p:par>
                              <p:par>
                                <p:cTn id="27" presetID="1" presetClass="exit" presetSubtype="0" fill="hold" grpId="0" nodeType="withEffect">
                                  <p:stCondLst>
                                    <p:cond delay="0"/>
                                  </p:stCondLst>
                                  <p:childTnLst>
                                    <p:set>
                                      <p:cBhvr>
                                        <p:cTn id="28" dur="1" fill="hold">
                                          <p:stCondLst>
                                            <p:cond delay="0"/>
                                          </p:stCondLst>
                                        </p:cTn>
                                        <p:tgtEl>
                                          <p:spTgt spid="2"/>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56"/>
                                        </p:tgtEl>
                                        <p:attrNameLst>
                                          <p:attrName>style.visibility</p:attrName>
                                        </p:attrNameLst>
                                      </p:cBhvr>
                                      <p:to>
                                        <p:strVal val="hidden"/>
                                      </p:to>
                                    </p:set>
                                  </p:childTnLst>
                                </p:cTn>
                              </p:par>
                              <p:par>
                                <p:cTn id="31" presetID="1" presetClass="entr" presetSubtype="0" fill="hold" nodeType="withEffect">
                                  <p:stCondLst>
                                    <p:cond delay="0"/>
                                  </p:stCondLst>
                                  <p:childTnLst>
                                    <p:set>
                                      <p:cBhvr>
                                        <p:cTn id="32" dur="1" fill="hold">
                                          <p:stCondLst>
                                            <p:cond delay="0"/>
                                          </p:stCondLst>
                                        </p:cTn>
                                        <p:tgtEl>
                                          <p:spTgt spid="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9"/>
                                        </p:tgtEl>
                                        <p:attrNameLst>
                                          <p:attrName>style.visibility</p:attrName>
                                        </p:attrNameLst>
                                      </p:cBhvr>
                                      <p:to>
                                        <p:strVal val="visible"/>
                                      </p:to>
                                    </p:set>
                                  </p:childTnLst>
                                </p:cTn>
                              </p:par>
                              <p:par>
                                <p:cTn id="35" presetID="1" presetClass="exit" presetSubtype="0" fill="hold" grpId="0" nodeType="withEffect">
                                  <p:stCondLst>
                                    <p:cond delay="0"/>
                                  </p:stCondLst>
                                  <p:childTnLst>
                                    <p:set>
                                      <p:cBhvr>
                                        <p:cTn id="36" dur="1" fill="hold">
                                          <p:stCondLst>
                                            <p:cond delay="0"/>
                                          </p:stCondLst>
                                        </p:cTn>
                                        <p:tgtEl>
                                          <p:spTgt spid="5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animBg="1"/>
      <p:bldP spid="56" grpId="1" animBg="1"/>
      <p:bldP spid="2" grpId="0" animBg="1"/>
      <p:bldP spid="3" grpId="0" animBg="1"/>
      <p:bldP spid="4" grpId="0" animBg="1"/>
      <p:bldP spid="31" grpId="0" animBg="1"/>
      <p:bldP spid="32" grpId="0" animBg="1"/>
      <p:bldP spid="33" grpId="0" animBg="1"/>
      <p:bldP spid="37"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図形グループ 15"/>
          <p:cNvGrpSpPr/>
          <p:nvPr/>
        </p:nvGrpSpPr>
        <p:grpSpPr>
          <a:xfrm>
            <a:off x="0" y="182301"/>
            <a:ext cx="3131545" cy="847972"/>
            <a:chOff x="0" y="182301"/>
            <a:chExt cx="3131545" cy="847972"/>
          </a:xfrm>
        </p:grpSpPr>
        <p:sp>
          <p:nvSpPr>
            <p:cNvPr id="17" name="角丸四角形吹き出し 16"/>
            <p:cNvSpPr/>
            <p:nvPr/>
          </p:nvSpPr>
          <p:spPr>
            <a:xfrm>
              <a:off x="827584" y="182301"/>
              <a:ext cx="2303961" cy="798428"/>
            </a:xfrm>
            <a:prstGeom prst="wedgeRoundRectCallout">
              <a:avLst>
                <a:gd name="adj1" fmla="val -53059"/>
                <a:gd name="adj2" fmla="val -27211"/>
                <a:gd name="adj3" fmla="val 16667"/>
              </a:avLst>
            </a:prstGeom>
            <a:solidFill>
              <a:srgbClr val="F2D4ED"/>
            </a:solidFill>
            <a:ln/>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ja-JP" altLang="en-US" sz="3200" dirty="0" smtClean="0">
                  <a:solidFill>
                    <a:schemeClr val="tx1"/>
                  </a:solidFill>
                </a:rPr>
                <a:t>将来像</a:t>
              </a:r>
              <a:endParaRPr kumimoji="1" lang="ja-JP" altLang="en-US" sz="3200" dirty="0">
                <a:solidFill>
                  <a:schemeClr val="tx1"/>
                </a:solidFill>
              </a:endParaRPr>
            </a:p>
          </p:txBody>
        </p:sp>
        <p:pic>
          <p:nvPicPr>
            <p:cNvPr id="18" name="図 17" descr="810sign_z229xfngkp.jpg"/>
            <p:cNvPicPr>
              <a:picLocks noChangeAspect="1"/>
            </p:cNvPicPr>
            <p:nvPr/>
          </p:nvPicPr>
          <p:blipFill>
            <a:blip r:embed="rId2">
              <a:extLst>
                <a:ext uri="{BEBA8EAE-BF5A-486C-A8C5-ECC9F3942E4B}">
                  <a14:imgProps xmlns:a14="http://schemas.microsoft.com/office/drawing/2010/main">
                    <a14:imgLayer r:embed="rId3">
                      <a14:imgEffect>
                        <a14:backgroundRemoval t="0" b="100000" l="0" r="100000">
                          <a14:foregroundMark x1="57034" y1="7763" x2="57034" y2="7763"/>
                          <a14:foregroundMark x1="65779" y1="7024" x2="65779" y2="7024"/>
                        </a14:backgroundRemoval>
                      </a14:imgEffect>
                    </a14:imgLayer>
                  </a14:imgProps>
                </a:ext>
                <a:ext uri="{28A0092B-C50C-407E-A947-70E740481C1C}">
                  <a14:useLocalDpi xmlns:a14="http://schemas.microsoft.com/office/drawing/2010/main" val="0"/>
                </a:ext>
              </a:extLst>
            </a:blip>
            <a:stretch>
              <a:fillRect/>
            </a:stretch>
          </p:blipFill>
          <p:spPr>
            <a:xfrm>
              <a:off x="0" y="251995"/>
              <a:ext cx="793420" cy="778278"/>
            </a:xfrm>
            <a:prstGeom prst="rect">
              <a:avLst/>
            </a:prstGeom>
          </p:spPr>
        </p:pic>
      </p:grpSp>
      <p:sp>
        <p:nvSpPr>
          <p:cNvPr id="19" name="正方形/長方形 18"/>
          <p:cNvSpPr/>
          <p:nvPr/>
        </p:nvSpPr>
        <p:spPr>
          <a:xfrm>
            <a:off x="-268794" y="3393507"/>
            <a:ext cx="4930159" cy="2347607"/>
          </a:xfrm>
          <a:prstGeom prst="rect">
            <a:avLst/>
          </a:prstGeom>
          <a:solidFill>
            <a:srgbClr val="F2D4ED">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sp>
        <p:nvSpPr>
          <p:cNvPr id="20" name="正方形/長方形 19"/>
          <p:cNvSpPr/>
          <p:nvPr/>
        </p:nvSpPr>
        <p:spPr>
          <a:xfrm>
            <a:off x="4661365" y="3393507"/>
            <a:ext cx="4646905" cy="2347607"/>
          </a:xfrm>
          <a:prstGeom prst="rect">
            <a:avLst/>
          </a:prstGeom>
          <a:solidFill>
            <a:schemeClr val="accent6">
              <a:lumMod val="60000"/>
              <a:lumOff val="4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sp>
        <p:nvSpPr>
          <p:cNvPr id="21" name="正方形/長方形 20"/>
          <p:cNvSpPr/>
          <p:nvPr/>
        </p:nvSpPr>
        <p:spPr>
          <a:xfrm>
            <a:off x="4675765" y="1052736"/>
            <a:ext cx="4648763" cy="2340771"/>
          </a:xfrm>
          <a:prstGeom prst="rect">
            <a:avLst/>
          </a:prstGeom>
          <a:solidFill>
            <a:schemeClr val="accent5">
              <a:lumMod val="60000"/>
              <a:lumOff val="4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sp>
        <p:nvSpPr>
          <p:cNvPr id="22" name="正方形/長方形 21"/>
          <p:cNvSpPr/>
          <p:nvPr/>
        </p:nvSpPr>
        <p:spPr>
          <a:xfrm>
            <a:off x="-257196" y="1052735"/>
            <a:ext cx="4928301" cy="2340771"/>
          </a:xfrm>
          <a:prstGeom prst="rect">
            <a:avLst/>
          </a:prstGeom>
          <a:solidFill>
            <a:schemeClr val="accent3">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pic>
        <p:nvPicPr>
          <p:cNvPr id="39" name="図 38" descr="名称設定のコピー.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62433" y="1177511"/>
            <a:ext cx="3597864" cy="4195448"/>
          </a:xfrm>
          <a:prstGeom prst="rect">
            <a:avLst/>
          </a:prstGeom>
        </p:spPr>
      </p:pic>
      <p:sp>
        <p:nvSpPr>
          <p:cNvPr id="40" name="正方形/長方形 39"/>
          <p:cNvSpPr/>
          <p:nvPr/>
        </p:nvSpPr>
        <p:spPr>
          <a:xfrm>
            <a:off x="7030" y="1053895"/>
            <a:ext cx="3240360" cy="461665"/>
          </a:xfrm>
          <a:prstGeom prst="rect">
            <a:avLst/>
          </a:prstGeom>
          <a:solidFill>
            <a:schemeClr val="accent3">
              <a:lumMod val="20000"/>
              <a:lumOff val="80000"/>
            </a:schemeClr>
          </a:solidFill>
          <a:ln>
            <a:solidFill>
              <a:schemeClr val="accent3"/>
            </a:solidFill>
          </a:ln>
        </p:spPr>
        <p:txBody>
          <a:bodyPr wrap="square">
            <a:spAutoFit/>
          </a:bodyPr>
          <a:lstStyle/>
          <a:p>
            <a:pPr algn="ctr"/>
            <a:r>
              <a:rPr lang="ja-JP" altLang="en-US" sz="2400" dirty="0" smtClean="0">
                <a:solidFill>
                  <a:srgbClr val="63AD44"/>
                </a:solidFill>
              </a:rPr>
              <a:t>情報発信</a:t>
            </a:r>
            <a:endParaRPr lang="en-US" altLang="ja-JP" sz="2400" dirty="0">
              <a:solidFill>
                <a:srgbClr val="63AD44"/>
              </a:solidFill>
            </a:endParaRPr>
          </a:p>
        </p:txBody>
      </p:sp>
      <p:sp>
        <p:nvSpPr>
          <p:cNvPr id="41" name="正方形/長方形 40"/>
          <p:cNvSpPr/>
          <p:nvPr/>
        </p:nvSpPr>
        <p:spPr>
          <a:xfrm>
            <a:off x="5896610" y="1052735"/>
            <a:ext cx="3247390" cy="461665"/>
          </a:xfrm>
          <a:prstGeom prst="rect">
            <a:avLst/>
          </a:prstGeom>
          <a:solidFill>
            <a:schemeClr val="accent5">
              <a:lumMod val="20000"/>
              <a:lumOff val="80000"/>
            </a:schemeClr>
          </a:solidFill>
          <a:ln w="9525" cmpd="sng">
            <a:solidFill>
              <a:srgbClr val="4BACC6"/>
            </a:solidFill>
          </a:ln>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p>
            <a:pPr algn="ctr"/>
            <a:r>
              <a:rPr lang="ja-JP" altLang="en-US" sz="2400" dirty="0" smtClean="0">
                <a:solidFill>
                  <a:schemeClr val="accent5"/>
                </a:solidFill>
              </a:rPr>
              <a:t>次世代継承</a:t>
            </a:r>
          </a:p>
        </p:txBody>
      </p:sp>
      <p:sp>
        <p:nvSpPr>
          <p:cNvPr id="42" name="正方形/長方形 41"/>
          <p:cNvSpPr/>
          <p:nvPr/>
        </p:nvSpPr>
        <p:spPr>
          <a:xfrm>
            <a:off x="0" y="3388097"/>
            <a:ext cx="3247390" cy="461665"/>
          </a:xfrm>
          <a:prstGeom prst="rect">
            <a:avLst/>
          </a:prstGeom>
          <a:solidFill>
            <a:schemeClr val="accent2">
              <a:lumMod val="20000"/>
              <a:lumOff val="80000"/>
            </a:schemeClr>
          </a:solidFill>
          <a:ln>
            <a:solidFill>
              <a:schemeClr val="accent2"/>
            </a:solidFill>
          </a:ln>
        </p:spPr>
        <p:txBody>
          <a:bodyPr wrap="square">
            <a:spAutoFit/>
          </a:bodyPr>
          <a:lstStyle/>
          <a:p>
            <a:pPr algn="ctr"/>
            <a:r>
              <a:rPr lang="ja-JP" altLang="en-US" sz="2400" dirty="0" smtClean="0">
                <a:solidFill>
                  <a:schemeClr val="accent2"/>
                </a:solidFill>
              </a:rPr>
              <a:t>出会い</a:t>
            </a:r>
            <a:endParaRPr lang="en-US" altLang="ja-JP" sz="2400" dirty="0">
              <a:solidFill>
                <a:schemeClr val="accent2"/>
              </a:solidFill>
            </a:endParaRPr>
          </a:p>
        </p:txBody>
      </p:sp>
      <p:sp>
        <p:nvSpPr>
          <p:cNvPr id="43" name="正方形/長方形 42"/>
          <p:cNvSpPr/>
          <p:nvPr/>
        </p:nvSpPr>
        <p:spPr>
          <a:xfrm>
            <a:off x="5896611" y="3374264"/>
            <a:ext cx="3254178" cy="461665"/>
          </a:xfrm>
          <a:prstGeom prst="rect">
            <a:avLst/>
          </a:prstGeom>
          <a:solidFill>
            <a:schemeClr val="accent6">
              <a:lumMod val="20000"/>
              <a:lumOff val="80000"/>
            </a:schemeClr>
          </a:solidFill>
          <a:ln>
            <a:solidFill>
              <a:schemeClr val="accent6"/>
            </a:solidFill>
          </a:ln>
        </p:spPr>
        <p:txBody>
          <a:bodyPr wrap="square">
            <a:spAutoFit/>
          </a:bodyPr>
          <a:lstStyle/>
          <a:p>
            <a:pPr algn="ctr"/>
            <a:r>
              <a:rPr lang="ja-JP" altLang="en-US" sz="2400" dirty="0" smtClean="0">
                <a:solidFill>
                  <a:schemeClr val="accent6"/>
                </a:solidFill>
              </a:rPr>
              <a:t>子育て</a:t>
            </a:r>
            <a:endParaRPr lang="en-US" altLang="ja-JP" sz="2400" dirty="0">
              <a:solidFill>
                <a:schemeClr val="accent6"/>
              </a:solidFill>
            </a:endParaRPr>
          </a:p>
        </p:txBody>
      </p:sp>
      <p:pic>
        <p:nvPicPr>
          <p:cNvPr id="45" name="図 44"/>
          <p:cNvPicPr>
            <a:picLocks noChangeAspect="1"/>
          </p:cNvPicPr>
          <p:nvPr/>
        </p:nvPicPr>
        <p:blipFill>
          <a:blip r:embed="rId5"/>
          <a:stretch>
            <a:fillRect/>
          </a:stretch>
        </p:blipFill>
        <p:spPr>
          <a:xfrm rot="1745555">
            <a:off x="3622024" y="2221279"/>
            <a:ext cx="495464" cy="507739"/>
          </a:xfrm>
          <a:prstGeom prst="rect">
            <a:avLst/>
          </a:prstGeom>
          <a:ln>
            <a:noFill/>
          </a:ln>
          <a:effectLst>
            <a:glow rad="101600">
              <a:schemeClr val="accent6">
                <a:satMod val="175000"/>
                <a:alpha val="40000"/>
              </a:schemeClr>
            </a:glow>
          </a:effectLst>
        </p:spPr>
      </p:pic>
      <p:pic>
        <p:nvPicPr>
          <p:cNvPr id="46" name="図 45"/>
          <p:cNvPicPr>
            <a:picLocks noChangeAspect="1"/>
          </p:cNvPicPr>
          <p:nvPr/>
        </p:nvPicPr>
        <p:blipFill>
          <a:blip r:embed="rId5"/>
          <a:stretch>
            <a:fillRect/>
          </a:stretch>
        </p:blipFill>
        <p:spPr>
          <a:xfrm rot="1745555">
            <a:off x="5114854" y="2778101"/>
            <a:ext cx="495464" cy="507739"/>
          </a:xfrm>
          <a:prstGeom prst="rect">
            <a:avLst/>
          </a:prstGeom>
          <a:ln>
            <a:noFill/>
          </a:ln>
          <a:effectLst>
            <a:glow rad="101600">
              <a:schemeClr val="accent6">
                <a:satMod val="175000"/>
                <a:alpha val="40000"/>
              </a:schemeClr>
            </a:glow>
          </a:effectLst>
        </p:spPr>
      </p:pic>
      <p:pic>
        <p:nvPicPr>
          <p:cNvPr id="47" name="図 46"/>
          <p:cNvPicPr>
            <a:picLocks noChangeAspect="1"/>
          </p:cNvPicPr>
          <p:nvPr/>
        </p:nvPicPr>
        <p:blipFill>
          <a:blip r:embed="rId5"/>
          <a:stretch>
            <a:fillRect/>
          </a:stretch>
        </p:blipFill>
        <p:spPr>
          <a:xfrm rot="1745555">
            <a:off x="4306209" y="3339335"/>
            <a:ext cx="495464" cy="507739"/>
          </a:xfrm>
          <a:prstGeom prst="rect">
            <a:avLst/>
          </a:prstGeom>
          <a:ln>
            <a:noFill/>
          </a:ln>
          <a:effectLst>
            <a:glow rad="101600">
              <a:schemeClr val="accent6">
                <a:satMod val="175000"/>
                <a:alpha val="40000"/>
              </a:schemeClr>
            </a:glow>
          </a:effectLst>
        </p:spPr>
      </p:pic>
      <p:pic>
        <p:nvPicPr>
          <p:cNvPr id="48" name="図 47"/>
          <p:cNvPicPr>
            <a:picLocks noChangeAspect="1"/>
          </p:cNvPicPr>
          <p:nvPr/>
        </p:nvPicPr>
        <p:blipFill>
          <a:blip r:embed="rId5"/>
          <a:stretch>
            <a:fillRect/>
          </a:stretch>
        </p:blipFill>
        <p:spPr>
          <a:xfrm rot="1745555">
            <a:off x="3733767" y="4179971"/>
            <a:ext cx="495464" cy="507739"/>
          </a:xfrm>
          <a:prstGeom prst="rect">
            <a:avLst/>
          </a:prstGeom>
          <a:ln>
            <a:noFill/>
          </a:ln>
          <a:effectLst>
            <a:glow rad="101600">
              <a:schemeClr val="accent6">
                <a:satMod val="175000"/>
                <a:alpha val="40000"/>
              </a:schemeClr>
            </a:glow>
          </a:effectLst>
        </p:spPr>
      </p:pic>
      <p:pic>
        <p:nvPicPr>
          <p:cNvPr id="55" name="図 54" descr="住宅街.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00544" y="4022245"/>
            <a:ext cx="1220783" cy="1627710"/>
          </a:xfrm>
          <a:prstGeom prst="rect">
            <a:avLst/>
          </a:prstGeom>
          <a:ln>
            <a:noFill/>
          </a:ln>
          <a:effectLst>
            <a:softEdge rad="112500"/>
          </a:effectLst>
        </p:spPr>
      </p:pic>
      <p:pic>
        <p:nvPicPr>
          <p:cNvPr id="56" name="図 55"/>
          <p:cNvPicPr>
            <a:picLocks noChangeAspect="1"/>
          </p:cNvPicPr>
          <p:nvPr/>
        </p:nvPicPr>
        <p:blipFill>
          <a:blip r:embed="rId7">
            <a:extLst>
              <a:ext uri="{BEBA8EAE-BF5A-486C-A8C5-ECC9F3942E4B}">
                <a14:imgProps xmlns:a14="http://schemas.microsoft.com/office/drawing/2010/main">
                  <a14:imgLayer r:embed="rId8">
                    <a14:imgEffect>
                      <a14:backgroundRemoval t="1567" b="94517" l="3474" r="94293">
                        <a14:foregroundMark x1="72333" y1="50131" x2="72333" y2="50131"/>
                        <a14:foregroundMark x1="64888" y1="49347" x2="64888" y2="49347"/>
                        <a14:foregroundMark x1="43300" y1="59791" x2="43300" y2="59791"/>
                      </a14:backgroundRemoval>
                    </a14:imgEffect>
                  </a14:imgLayer>
                </a14:imgProps>
              </a:ext>
            </a:extLst>
          </a:blip>
          <a:stretch>
            <a:fillRect/>
          </a:stretch>
        </p:blipFill>
        <p:spPr>
          <a:xfrm>
            <a:off x="-1175" y="3862784"/>
            <a:ext cx="3051857" cy="1450200"/>
          </a:xfrm>
          <a:prstGeom prst="rect">
            <a:avLst/>
          </a:prstGeom>
        </p:spPr>
      </p:pic>
      <p:pic>
        <p:nvPicPr>
          <p:cNvPr id="57" name="図 56"/>
          <p:cNvPicPr>
            <a:picLocks noChangeAspect="1"/>
          </p:cNvPicPr>
          <p:nvPr/>
        </p:nvPicPr>
        <p:blipFill>
          <a:blip r:embed="rId9">
            <a:extLst>
              <a:ext uri="{BEBA8EAE-BF5A-486C-A8C5-ECC9F3942E4B}">
                <a14:imgProps xmlns:a14="http://schemas.microsoft.com/office/drawing/2010/main">
                  <a14:imgLayer r:embed="rId10">
                    <a14:imgEffect>
                      <a14:backgroundRemoval t="0" b="97941" l="0" r="100000">
                        <a14:foregroundMark x1="96040" y1="80092" x2="96040" y2="80092"/>
                      </a14:backgroundRemoval>
                    </a14:imgEffect>
                  </a14:imgLayer>
                </a14:imgProps>
              </a:ext>
            </a:extLst>
          </a:blip>
          <a:stretch>
            <a:fillRect/>
          </a:stretch>
        </p:blipFill>
        <p:spPr>
          <a:xfrm rot="21274969">
            <a:off x="1797410" y="4978914"/>
            <a:ext cx="1814832" cy="668139"/>
          </a:xfrm>
          <a:prstGeom prst="rect">
            <a:avLst/>
          </a:prstGeom>
          <a:ln>
            <a:noFill/>
          </a:ln>
        </p:spPr>
      </p:pic>
      <p:pic>
        <p:nvPicPr>
          <p:cNvPr id="58" name="図 57" descr="っっっっっっl.jpg"/>
          <p:cNvPicPr>
            <a:picLocks noChangeAspect="1"/>
          </p:cNvPicPr>
          <p:nvPr/>
        </p:nvPicPr>
        <p:blipFill>
          <a:blip r:embed="rId11">
            <a:alphaModFix/>
            <a:extLst>
              <a:ext uri="{28A0092B-C50C-407E-A947-70E740481C1C}">
                <a14:useLocalDpi xmlns:a14="http://schemas.microsoft.com/office/drawing/2010/main" val="0"/>
              </a:ext>
            </a:extLst>
          </a:blip>
          <a:stretch>
            <a:fillRect/>
          </a:stretch>
        </p:blipFill>
        <p:spPr>
          <a:xfrm>
            <a:off x="6076848" y="1644240"/>
            <a:ext cx="1519487" cy="1139615"/>
          </a:xfrm>
          <a:prstGeom prst="rect">
            <a:avLst/>
          </a:prstGeom>
          <a:ln>
            <a:noFill/>
          </a:ln>
          <a:effectLst>
            <a:softEdge rad="112500"/>
          </a:effectLst>
        </p:spPr>
      </p:pic>
      <p:pic>
        <p:nvPicPr>
          <p:cNvPr id="59" name="図 58"/>
          <p:cNvPicPr>
            <a:picLocks noChangeAspect="1"/>
          </p:cNvPicPr>
          <p:nvPr/>
        </p:nvPicPr>
        <p:blipFill>
          <a:blip r:embed="rId12">
            <a:extLst>
              <a:ext uri="{BEBA8EAE-BF5A-486C-A8C5-ECC9F3942E4B}">
                <a14:imgProps xmlns:a14="http://schemas.microsoft.com/office/drawing/2010/main">
                  <a14:imgLayer r:embed="rId13">
                    <a14:imgEffect>
                      <a14:backgroundRemoval t="0" b="100000" l="0" r="100000">
                        <a14:foregroundMark x1="79178" y1="90476" x2="79178" y2="90476"/>
                        <a14:foregroundMark x1="84658" y1="36264" x2="84658" y2="36264"/>
                        <a14:foregroundMark x1="67945" y1="36264" x2="67945" y2="36264"/>
                        <a14:foregroundMark x1="71233" y1="36996" x2="71233" y2="36996"/>
                        <a14:foregroundMark x1="74521" y1="36996" x2="74521" y2="36996"/>
                        <a14:foregroundMark x1="78630" y1="36996" x2="78630" y2="36996"/>
                        <a14:foregroundMark x1="88767" y1="37363" x2="88767" y2="37363"/>
                        <a14:foregroundMark x1="93425" y1="36630" x2="93425" y2="36630"/>
                        <a14:foregroundMark x1="96438" y1="36630" x2="96438" y2="36630"/>
                        <a14:foregroundMark x1="40822" y1="32967" x2="40822" y2="32967"/>
                        <a14:foregroundMark x1="43014" y1="35531" x2="43014" y2="35531"/>
                        <a14:foregroundMark x1="34521" y1="23443" x2="34521" y2="23443"/>
                        <a14:foregroundMark x1="24658" y1="24176" x2="24658" y2="24176"/>
                        <a14:foregroundMark x1="18904" y1="21245" x2="18904" y2="21245"/>
                        <a14:foregroundMark x1="29315" y1="33700" x2="29315" y2="33700"/>
                        <a14:foregroundMark x1="28493" y1="51282" x2="28493" y2="51282"/>
                        <a14:foregroundMark x1="27671" y1="56044" x2="27671" y2="56044"/>
                        <a14:foregroundMark x1="34795" y1="49084" x2="34795" y2="49084"/>
                      </a14:backgroundRemoval>
                    </a14:imgEffect>
                  </a14:imgLayer>
                </a14:imgProps>
              </a:ext>
            </a:extLst>
          </a:blip>
          <a:stretch>
            <a:fillRect/>
          </a:stretch>
        </p:blipFill>
        <p:spPr>
          <a:xfrm>
            <a:off x="153486" y="1988085"/>
            <a:ext cx="1317825" cy="985661"/>
          </a:xfrm>
          <a:prstGeom prst="rect">
            <a:avLst/>
          </a:prstGeom>
        </p:spPr>
      </p:pic>
      <p:pic>
        <p:nvPicPr>
          <p:cNvPr id="61" name="図 60"/>
          <p:cNvPicPr>
            <a:picLocks noChangeAspect="1"/>
          </p:cNvPicPr>
          <p:nvPr/>
        </p:nvPicPr>
        <p:blipFill>
          <a:blip r:embed="rId14"/>
          <a:stretch>
            <a:fillRect/>
          </a:stretch>
        </p:blipFill>
        <p:spPr>
          <a:xfrm>
            <a:off x="167119" y="2973746"/>
            <a:ext cx="1252602" cy="262892"/>
          </a:xfrm>
          <a:prstGeom prst="rect">
            <a:avLst/>
          </a:prstGeom>
        </p:spPr>
      </p:pic>
      <p:pic>
        <p:nvPicPr>
          <p:cNvPr id="62" name="図 61" descr="72f0a7b7.JP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860120" y="2296576"/>
            <a:ext cx="1313130" cy="984847"/>
          </a:xfrm>
          <a:prstGeom prst="rect">
            <a:avLst/>
          </a:prstGeom>
          <a:ln>
            <a:noFill/>
          </a:ln>
          <a:effectLst>
            <a:softEdge rad="112500"/>
          </a:effectLst>
        </p:spPr>
      </p:pic>
      <p:pic>
        <p:nvPicPr>
          <p:cNvPr id="63" name="図 62"/>
          <p:cNvPicPr>
            <a:picLocks noChangeAspect="1"/>
          </p:cNvPicPr>
          <p:nvPr/>
        </p:nvPicPr>
        <p:blipFill>
          <a:blip r:embed="rId16"/>
          <a:stretch>
            <a:fillRect/>
          </a:stretch>
        </p:blipFill>
        <p:spPr>
          <a:xfrm>
            <a:off x="1199434" y="1658076"/>
            <a:ext cx="1140979" cy="684587"/>
          </a:xfrm>
          <a:prstGeom prst="rect">
            <a:avLst/>
          </a:prstGeom>
        </p:spPr>
      </p:pic>
      <p:pic>
        <p:nvPicPr>
          <p:cNvPr id="64" name="図 63"/>
          <p:cNvPicPr>
            <a:picLocks noChangeAspect="1"/>
          </p:cNvPicPr>
          <p:nvPr/>
        </p:nvPicPr>
        <p:blipFill rotWithShape="1">
          <a:blip r:embed="rId17"/>
          <a:srcRect r="19544"/>
          <a:stretch/>
        </p:blipFill>
        <p:spPr>
          <a:xfrm>
            <a:off x="7500544" y="2330378"/>
            <a:ext cx="1308928" cy="944960"/>
          </a:xfrm>
          <a:prstGeom prst="rect">
            <a:avLst/>
          </a:prstGeom>
          <a:ln>
            <a:noFill/>
          </a:ln>
          <a:effectLst>
            <a:softEdge rad="112500"/>
          </a:effectLst>
        </p:spPr>
      </p:pic>
      <p:pic>
        <p:nvPicPr>
          <p:cNvPr id="65" name="図 64"/>
          <p:cNvPicPr>
            <a:picLocks noChangeAspect="1"/>
          </p:cNvPicPr>
          <p:nvPr/>
        </p:nvPicPr>
        <p:blipFill>
          <a:blip r:embed="rId18"/>
          <a:stretch>
            <a:fillRect/>
          </a:stretch>
        </p:blipFill>
        <p:spPr>
          <a:xfrm>
            <a:off x="5459151" y="4169380"/>
            <a:ext cx="2002292" cy="1309499"/>
          </a:xfrm>
          <a:prstGeom prst="ellipse">
            <a:avLst/>
          </a:prstGeom>
          <a:ln>
            <a:noFill/>
          </a:ln>
          <a:effectLst>
            <a:softEdge rad="112500"/>
          </a:effectLst>
        </p:spPr>
      </p:pic>
      <p:pic>
        <p:nvPicPr>
          <p:cNvPr id="66" name="図 65"/>
          <p:cNvPicPr>
            <a:picLocks noChangeAspect="1"/>
          </p:cNvPicPr>
          <p:nvPr/>
        </p:nvPicPr>
        <p:blipFill>
          <a:blip r:embed="rId19">
            <a:duotone>
              <a:schemeClr val="accent2">
                <a:shade val="45000"/>
                <a:satMod val="135000"/>
              </a:schemeClr>
              <a:prstClr val="white"/>
            </a:duotone>
            <a:extLst>
              <a:ext uri="{BEBA8EAE-BF5A-486C-A8C5-ECC9F3942E4B}">
                <a14:imgProps xmlns:a14="http://schemas.microsoft.com/office/drawing/2010/main">
                  <a14:imgLayer r:embed="rId20">
                    <a14:imgEffect>
                      <a14:backgroundRemoval t="0" b="100000" l="0" r="100000"/>
                    </a14:imgEffect>
                  </a14:imgLayer>
                </a14:imgProps>
              </a:ext>
            </a:extLst>
          </a:blip>
          <a:stretch>
            <a:fillRect/>
          </a:stretch>
        </p:blipFill>
        <p:spPr>
          <a:xfrm flipH="1">
            <a:off x="4353803" y="2132856"/>
            <a:ext cx="515702" cy="1548620"/>
          </a:xfrm>
          <a:prstGeom prst="rect">
            <a:avLst/>
          </a:prstGeom>
        </p:spPr>
      </p:pic>
      <p:pic>
        <p:nvPicPr>
          <p:cNvPr id="67" name="図 66"/>
          <p:cNvPicPr>
            <a:picLocks noChangeAspect="1"/>
          </p:cNvPicPr>
          <p:nvPr/>
        </p:nvPicPr>
        <p:blipFill>
          <a:blip r:embed="rId19">
            <a:duotone>
              <a:schemeClr val="accent3">
                <a:shade val="45000"/>
                <a:satMod val="135000"/>
              </a:schemeClr>
              <a:prstClr val="white"/>
            </a:duotone>
            <a:extLst>
              <a:ext uri="{BEBA8EAE-BF5A-486C-A8C5-ECC9F3942E4B}">
                <a14:imgProps xmlns:a14="http://schemas.microsoft.com/office/drawing/2010/main">
                  <a14:imgLayer r:embed="rId20">
                    <a14:imgEffect>
                      <a14:backgroundRemoval t="0" b="100000" l="0" r="100000"/>
                    </a14:imgEffect>
                  </a14:imgLayer>
                </a14:imgProps>
              </a:ext>
            </a:extLst>
          </a:blip>
          <a:stretch>
            <a:fillRect/>
          </a:stretch>
        </p:blipFill>
        <p:spPr>
          <a:xfrm flipH="1">
            <a:off x="3639728" y="818628"/>
            <a:ext cx="559085" cy="1678896"/>
          </a:xfrm>
          <a:prstGeom prst="rect">
            <a:avLst/>
          </a:prstGeom>
        </p:spPr>
      </p:pic>
      <p:pic>
        <p:nvPicPr>
          <p:cNvPr id="68" name="図 67"/>
          <p:cNvPicPr>
            <a:picLocks noChangeAspect="1"/>
          </p:cNvPicPr>
          <p:nvPr/>
        </p:nvPicPr>
        <p:blipFill>
          <a:blip r:embed="rId19">
            <a:duotone>
              <a:schemeClr val="accent5">
                <a:shade val="45000"/>
                <a:satMod val="135000"/>
              </a:schemeClr>
              <a:prstClr val="white"/>
            </a:duotone>
            <a:extLst>
              <a:ext uri="{BEBA8EAE-BF5A-486C-A8C5-ECC9F3942E4B}">
                <a14:imgProps xmlns:a14="http://schemas.microsoft.com/office/drawing/2010/main">
                  <a14:imgLayer r:embed="rId20">
                    <a14:imgEffect>
                      <a14:backgroundRemoval t="0" b="100000" l="0" r="100000"/>
                    </a14:imgEffect>
                  </a14:imgLayer>
                </a14:imgProps>
              </a:ext>
            </a:extLst>
          </a:blip>
          <a:stretch>
            <a:fillRect/>
          </a:stretch>
        </p:blipFill>
        <p:spPr>
          <a:xfrm flipH="1">
            <a:off x="5166738" y="1412776"/>
            <a:ext cx="559085" cy="1678896"/>
          </a:xfrm>
          <a:prstGeom prst="rect">
            <a:avLst/>
          </a:prstGeom>
        </p:spPr>
      </p:pic>
      <p:pic>
        <p:nvPicPr>
          <p:cNvPr id="69" name="図 68"/>
          <p:cNvPicPr>
            <a:picLocks noChangeAspect="1"/>
          </p:cNvPicPr>
          <p:nvPr/>
        </p:nvPicPr>
        <p:blipFill>
          <a:blip r:embed="rId19">
            <a:duotone>
              <a:schemeClr val="accent6">
                <a:shade val="45000"/>
                <a:satMod val="135000"/>
              </a:schemeClr>
              <a:prstClr val="white"/>
            </a:duotone>
            <a:extLst>
              <a:ext uri="{BEBA8EAE-BF5A-486C-A8C5-ECC9F3942E4B}">
                <a14:imgProps xmlns:a14="http://schemas.microsoft.com/office/drawing/2010/main">
                  <a14:imgLayer r:embed="rId20">
                    <a14:imgEffect>
                      <a14:backgroundRemoval t="0" b="100000" l="0" r="100000"/>
                    </a14:imgEffect>
                  </a14:imgLayer>
                </a14:imgProps>
              </a:ext>
            </a:extLst>
          </a:blip>
          <a:stretch>
            <a:fillRect/>
          </a:stretch>
        </p:blipFill>
        <p:spPr>
          <a:xfrm flipH="1">
            <a:off x="3762328" y="2810573"/>
            <a:ext cx="559085" cy="1678896"/>
          </a:xfrm>
          <a:prstGeom prst="rect">
            <a:avLst/>
          </a:prstGeom>
        </p:spPr>
      </p:pic>
      <p:grpSp>
        <p:nvGrpSpPr>
          <p:cNvPr id="73" name="図形グループ 72"/>
          <p:cNvGrpSpPr/>
          <p:nvPr/>
        </p:nvGrpSpPr>
        <p:grpSpPr>
          <a:xfrm>
            <a:off x="102615" y="5700223"/>
            <a:ext cx="8861873" cy="1054664"/>
            <a:chOff x="102615" y="5700223"/>
            <a:chExt cx="8861873" cy="1054664"/>
          </a:xfrm>
        </p:grpSpPr>
        <p:sp>
          <p:nvSpPr>
            <p:cNvPr id="74" name="四角形吹き出し 73"/>
            <p:cNvSpPr/>
            <p:nvPr/>
          </p:nvSpPr>
          <p:spPr>
            <a:xfrm>
              <a:off x="1259632" y="5877271"/>
              <a:ext cx="7704856" cy="873263"/>
            </a:xfrm>
            <a:prstGeom prst="wedgeRectCallout">
              <a:avLst>
                <a:gd name="adj1" fmla="val -54138"/>
                <a:gd name="adj2" fmla="val -35701"/>
              </a:avLst>
            </a:prstGeom>
            <a:solidFill>
              <a:srgbClr val="F2D4E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3200" dirty="0" smtClean="0">
                  <a:ln w="12700" cmpd="sng">
                    <a:noFill/>
                  </a:ln>
                  <a:solidFill>
                    <a:srgbClr val="000000"/>
                  </a:solidFill>
                </a:rPr>
                <a:t>各エリアが持つ特色を活かして</a:t>
              </a:r>
              <a:endParaRPr lang="en-US" altLang="ja-JP" sz="3200" dirty="0" smtClean="0">
                <a:ln w="12700" cmpd="sng">
                  <a:noFill/>
                </a:ln>
                <a:solidFill>
                  <a:srgbClr val="000000"/>
                </a:solidFill>
              </a:endParaRPr>
            </a:p>
            <a:p>
              <a:pPr algn="ctr"/>
              <a:r>
                <a:rPr lang="ja-JP" altLang="en-US" sz="3200" dirty="0" smtClean="0">
                  <a:ln w="12700" cmpd="sng">
                    <a:noFill/>
                  </a:ln>
                  <a:solidFill>
                    <a:srgbClr val="000000"/>
                  </a:solidFill>
                </a:rPr>
                <a:t>市民が土浦に</a:t>
              </a:r>
              <a:r>
                <a:rPr lang="ja-JP" altLang="en-US" sz="3200" dirty="0" smtClean="0">
                  <a:ln w="12700" cmpd="sng">
                    <a:noFill/>
                  </a:ln>
                  <a:solidFill>
                    <a:srgbClr val="FF0000"/>
                  </a:solidFill>
                </a:rPr>
                <a:t>関わる</a:t>
              </a:r>
              <a:endParaRPr lang="en-US" altLang="ja-JP" sz="3200" dirty="0" smtClean="0">
                <a:ln w="12700" cmpd="sng">
                  <a:noFill/>
                </a:ln>
                <a:solidFill>
                  <a:srgbClr val="FF0000"/>
                </a:solidFill>
              </a:endParaRPr>
            </a:p>
          </p:txBody>
        </p:sp>
        <p:pic>
          <p:nvPicPr>
            <p:cNvPr id="75" name="図 74" descr="810sign_z229xfngkp.jpg"/>
            <p:cNvPicPr>
              <a:picLocks noChangeAspect="1"/>
            </p:cNvPicPr>
            <p:nvPr/>
          </p:nvPicPr>
          <p:blipFill>
            <a:blip r:embed="rId2">
              <a:extLst>
                <a:ext uri="{BEBA8EAE-BF5A-486C-A8C5-ECC9F3942E4B}">
                  <a14:imgProps xmlns:a14="http://schemas.microsoft.com/office/drawing/2010/main">
                    <a14:imgLayer r:embed="rId3">
                      <a14:imgEffect>
                        <a14:backgroundRemoval t="0" b="100000" l="0" r="100000">
                          <a14:foregroundMark x1="57034" y1="7763" x2="57034" y2="7763"/>
                          <a14:foregroundMark x1="65779" y1="7024" x2="65779" y2="7024"/>
                        </a14:backgroundRemoval>
                      </a14:imgEffect>
                    </a14:imgLayer>
                  </a14:imgProps>
                </a:ext>
                <a:ext uri="{28A0092B-C50C-407E-A947-70E740481C1C}">
                  <a14:useLocalDpi xmlns:a14="http://schemas.microsoft.com/office/drawing/2010/main" val="0"/>
                </a:ext>
              </a:extLst>
            </a:blip>
            <a:stretch>
              <a:fillRect/>
            </a:stretch>
          </p:blipFill>
          <p:spPr>
            <a:xfrm>
              <a:off x="102615" y="5700223"/>
              <a:ext cx="974396" cy="1054664"/>
            </a:xfrm>
            <a:prstGeom prst="rect">
              <a:avLst/>
            </a:prstGeom>
          </p:spPr>
        </p:pic>
      </p:grpSp>
      <p:grpSp>
        <p:nvGrpSpPr>
          <p:cNvPr id="70" name="図形グループ 69"/>
          <p:cNvGrpSpPr/>
          <p:nvPr/>
        </p:nvGrpSpPr>
        <p:grpSpPr>
          <a:xfrm>
            <a:off x="3135619" y="97531"/>
            <a:ext cx="6008381" cy="955205"/>
            <a:chOff x="671896" y="1988840"/>
            <a:chExt cx="6333378" cy="1074940"/>
          </a:xfrm>
        </p:grpSpPr>
        <p:pic>
          <p:nvPicPr>
            <p:cNvPr id="71" name="図 70"/>
            <p:cNvPicPr>
              <a:picLocks noChangeAspect="1"/>
            </p:cNvPicPr>
            <p:nvPr/>
          </p:nvPicPr>
          <p:blipFill>
            <a:blip r:embed="rId5">
              <a:lum bright="70000" contrast="-70000"/>
            </a:blip>
            <a:stretch>
              <a:fillRect/>
            </a:stretch>
          </p:blipFill>
          <p:spPr>
            <a:xfrm>
              <a:off x="2809466" y="1988840"/>
              <a:ext cx="1048952" cy="1074940"/>
            </a:xfrm>
            <a:prstGeom prst="rect">
              <a:avLst/>
            </a:prstGeom>
            <a:effectLst/>
          </p:spPr>
        </p:pic>
        <p:pic>
          <p:nvPicPr>
            <p:cNvPr id="72" name="図 71"/>
            <p:cNvPicPr>
              <a:picLocks noChangeAspect="1"/>
            </p:cNvPicPr>
            <p:nvPr/>
          </p:nvPicPr>
          <p:blipFill>
            <a:blip r:embed="rId5"/>
            <a:stretch>
              <a:fillRect/>
            </a:stretch>
          </p:blipFill>
          <p:spPr>
            <a:xfrm>
              <a:off x="3858418" y="1988840"/>
              <a:ext cx="1048952" cy="1074940"/>
            </a:xfrm>
            <a:prstGeom prst="rect">
              <a:avLst/>
            </a:prstGeom>
            <a:effectLst/>
          </p:spPr>
        </p:pic>
        <p:pic>
          <p:nvPicPr>
            <p:cNvPr id="76" name="図 75"/>
            <p:cNvPicPr>
              <a:picLocks noChangeAspect="1"/>
            </p:cNvPicPr>
            <p:nvPr/>
          </p:nvPicPr>
          <p:blipFill>
            <a:blip r:embed="rId5">
              <a:lum bright="70000" contrast="-70000"/>
            </a:blip>
            <a:stretch>
              <a:fillRect/>
            </a:stretch>
          </p:blipFill>
          <p:spPr>
            <a:xfrm>
              <a:off x="4907370" y="1988840"/>
              <a:ext cx="1048952" cy="1074940"/>
            </a:xfrm>
            <a:prstGeom prst="rect">
              <a:avLst/>
            </a:prstGeom>
            <a:effectLst/>
          </p:spPr>
        </p:pic>
        <p:pic>
          <p:nvPicPr>
            <p:cNvPr id="77" name="図 76"/>
            <p:cNvPicPr>
              <a:picLocks noChangeAspect="1"/>
            </p:cNvPicPr>
            <p:nvPr/>
          </p:nvPicPr>
          <p:blipFill>
            <a:blip r:embed="rId5">
              <a:lum bright="70000" contrast="-70000"/>
            </a:blip>
            <a:stretch>
              <a:fillRect/>
            </a:stretch>
          </p:blipFill>
          <p:spPr>
            <a:xfrm>
              <a:off x="711562" y="1988840"/>
              <a:ext cx="1048952" cy="1074940"/>
            </a:xfrm>
            <a:prstGeom prst="rect">
              <a:avLst/>
            </a:prstGeom>
            <a:effectLst/>
          </p:spPr>
        </p:pic>
        <p:sp>
          <p:nvSpPr>
            <p:cNvPr id="78" name="テキスト ボックス 77"/>
            <p:cNvSpPr txBox="1"/>
            <p:nvPr/>
          </p:nvSpPr>
          <p:spPr>
            <a:xfrm>
              <a:off x="671896" y="2315961"/>
              <a:ext cx="1132147" cy="307777"/>
            </a:xfrm>
            <a:prstGeom prst="rect">
              <a:avLst/>
            </a:prstGeom>
            <a:noFill/>
          </p:spPr>
          <p:txBody>
            <a:bodyPr wrap="square" rtlCol="0">
              <a:spAutoFit/>
            </a:bodyPr>
            <a:lstStyle/>
            <a:p>
              <a:pPr algn="ctr"/>
              <a:r>
                <a:rPr lang="ja-JP" altLang="en-US" sz="1400" b="1" dirty="0" smtClean="0"/>
                <a:t>背景</a:t>
              </a:r>
              <a:endParaRPr kumimoji="1" lang="en-US" altLang="ja-JP" sz="1400" b="1" kern="1200" dirty="0" smtClean="0"/>
            </a:p>
          </p:txBody>
        </p:sp>
        <p:sp>
          <p:nvSpPr>
            <p:cNvPr id="79" name="テキスト ボックス 78"/>
            <p:cNvSpPr txBox="1"/>
            <p:nvPr/>
          </p:nvSpPr>
          <p:spPr>
            <a:xfrm>
              <a:off x="2705612" y="2315961"/>
              <a:ext cx="1204689" cy="307777"/>
            </a:xfrm>
            <a:prstGeom prst="rect">
              <a:avLst/>
            </a:prstGeom>
            <a:noFill/>
          </p:spPr>
          <p:txBody>
            <a:bodyPr wrap="square" rtlCol="0">
              <a:spAutoFit/>
            </a:bodyPr>
            <a:lstStyle/>
            <a:p>
              <a:pPr algn="ctr"/>
              <a:endParaRPr kumimoji="1" lang="en-US" altLang="ja-JP" sz="1400" b="1" kern="1200" dirty="0" smtClean="0"/>
            </a:p>
          </p:txBody>
        </p:sp>
        <p:sp>
          <p:nvSpPr>
            <p:cNvPr id="80" name="テキスト ボックス 79"/>
            <p:cNvSpPr txBox="1"/>
            <p:nvPr/>
          </p:nvSpPr>
          <p:spPr>
            <a:xfrm>
              <a:off x="4907370" y="2324095"/>
              <a:ext cx="1132147" cy="307777"/>
            </a:xfrm>
            <a:prstGeom prst="rect">
              <a:avLst/>
            </a:prstGeom>
            <a:noFill/>
          </p:spPr>
          <p:txBody>
            <a:bodyPr wrap="square" rtlCol="0">
              <a:spAutoFit/>
            </a:bodyPr>
            <a:lstStyle/>
            <a:p>
              <a:r>
                <a:rPr kumimoji="1" lang="ja-JP" altLang="en-US" sz="1400" b="1" kern="1200" dirty="0" smtClean="0"/>
                <a:t>今後の方針</a:t>
              </a:r>
              <a:endParaRPr kumimoji="1" lang="en-US" altLang="ja-JP" sz="1400" b="1" kern="1200" dirty="0" smtClean="0"/>
            </a:p>
          </p:txBody>
        </p:sp>
        <p:sp>
          <p:nvSpPr>
            <p:cNvPr id="81" name="テキスト ボックス 80"/>
            <p:cNvSpPr txBox="1"/>
            <p:nvPr/>
          </p:nvSpPr>
          <p:spPr>
            <a:xfrm>
              <a:off x="3991128" y="2315961"/>
              <a:ext cx="880734" cy="346357"/>
            </a:xfrm>
            <a:prstGeom prst="rect">
              <a:avLst/>
            </a:prstGeom>
            <a:noFill/>
          </p:spPr>
          <p:txBody>
            <a:bodyPr wrap="square" rtlCol="0">
              <a:spAutoFit/>
            </a:bodyPr>
            <a:lstStyle/>
            <a:p>
              <a:r>
                <a:rPr lang="ja-JP" altLang="en-US" sz="1400" b="1" dirty="0" smtClean="0"/>
                <a:t>将来像</a:t>
              </a:r>
              <a:endParaRPr kumimoji="1" lang="en-US" altLang="ja-JP" sz="1400" b="1" kern="1200" dirty="0" smtClean="0"/>
            </a:p>
          </p:txBody>
        </p:sp>
        <p:pic>
          <p:nvPicPr>
            <p:cNvPr id="82" name="図 81"/>
            <p:cNvPicPr>
              <a:picLocks noChangeAspect="1"/>
            </p:cNvPicPr>
            <p:nvPr/>
          </p:nvPicPr>
          <p:blipFill>
            <a:blip r:embed="rId5">
              <a:lum bright="70000" contrast="-70000"/>
            </a:blip>
            <a:stretch>
              <a:fillRect/>
            </a:stretch>
          </p:blipFill>
          <p:spPr>
            <a:xfrm>
              <a:off x="1760514" y="1988840"/>
              <a:ext cx="1048952" cy="1074940"/>
            </a:xfrm>
            <a:prstGeom prst="rect">
              <a:avLst/>
            </a:prstGeom>
            <a:effectLst/>
          </p:spPr>
        </p:pic>
        <p:sp>
          <p:nvSpPr>
            <p:cNvPr id="83" name="テキスト ボックス 82"/>
            <p:cNvSpPr txBox="1"/>
            <p:nvPr/>
          </p:nvSpPr>
          <p:spPr>
            <a:xfrm>
              <a:off x="1738717" y="2324095"/>
              <a:ext cx="1132147" cy="307777"/>
            </a:xfrm>
            <a:prstGeom prst="rect">
              <a:avLst/>
            </a:prstGeom>
            <a:noFill/>
          </p:spPr>
          <p:txBody>
            <a:bodyPr wrap="square" rtlCol="0">
              <a:spAutoFit/>
            </a:bodyPr>
            <a:lstStyle/>
            <a:p>
              <a:pPr algn="ctr"/>
              <a:r>
                <a:rPr lang="ja-JP" altLang="en-US" sz="1400" b="1" dirty="0" smtClean="0"/>
                <a:t>目標都市像</a:t>
              </a:r>
              <a:endParaRPr kumimoji="1" lang="en-US" altLang="ja-JP" sz="1400" b="1" kern="1200" dirty="0" smtClean="0"/>
            </a:p>
          </p:txBody>
        </p:sp>
        <p:sp>
          <p:nvSpPr>
            <p:cNvPr id="84" name="正方形/長方形 83"/>
            <p:cNvSpPr/>
            <p:nvPr/>
          </p:nvSpPr>
          <p:spPr>
            <a:xfrm>
              <a:off x="2731418" y="2315961"/>
              <a:ext cx="1181446" cy="346357"/>
            </a:xfrm>
            <a:prstGeom prst="rect">
              <a:avLst/>
            </a:prstGeom>
          </p:spPr>
          <p:txBody>
            <a:bodyPr wrap="none">
              <a:spAutoFit/>
            </a:bodyPr>
            <a:lstStyle/>
            <a:p>
              <a:pPr algn="ctr"/>
              <a:r>
                <a:rPr lang="ja-JP" altLang="en-US" sz="1400" b="1" dirty="0" smtClean="0"/>
                <a:t>デートプラン</a:t>
              </a:r>
              <a:endParaRPr lang="ja-JP" altLang="en-US" sz="1400" b="1" dirty="0"/>
            </a:p>
          </p:txBody>
        </p:sp>
        <p:pic>
          <p:nvPicPr>
            <p:cNvPr id="85" name="図 84"/>
            <p:cNvPicPr>
              <a:picLocks noChangeAspect="1"/>
            </p:cNvPicPr>
            <p:nvPr/>
          </p:nvPicPr>
          <p:blipFill>
            <a:blip r:embed="rId5">
              <a:lum bright="70000" contrast="-70000"/>
            </a:blip>
            <a:stretch>
              <a:fillRect/>
            </a:stretch>
          </p:blipFill>
          <p:spPr>
            <a:xfrm>
              <a:off x="5956322" y="1988840"/>
              <a:ext cx="1048952" cy="1074940"/>
            </a:xfrm>
            <a:prstGeom prst="rect">
              <a:avLst/>
            </a:prstGeom>
            <a:effectLst/>
          </p:spPr>
        </p:pic>
        <p:sp>
          <p:nvSpPr>
            <p:cNvPr id="86" name="テキスト ボックス 85"/>
            <p:cNvSpPr txBox="1"/>
            <p:nvPr/>
          </p:nvSpPr>
          <p:spPr>
            <a:xfrm>
              <a:off x="6034774" y="2315961"/>
              <a:ext cx="970500" cy="346357"/>
            </a:xfrm>
            <a:prstGeom prst="rect">
              <a:avLst/>
            </a:prstGeom>
            <a:noFill/>
          </p:spPr>
          <p:txBody>
            <a:bodyPr wrap="square" rtlCol="0">
              <a:spAutoFit/>
            </a:bodyPr>
            <a:lstStyle/>
            <a:p>
              <a:r>
                <a:rPr kumimoji="1" lang="ja-JP" altLang="en-US" sz="1400" b="1" kern="1200" dirty="0" smtClean="0"/>
                <a:t>参考文献</a:t>
              </a:r>
              <a:endParaRPr kumimoji="1" lang="en-US" altLang="ja-JP" sz="1400" b="1" kern="1200" dirty="0" smtClean="0"/>
            </a:p>
          </p:txBody>
        </p:sp>
      </p:grpSp>
    </p:spTree>
    <p:extLst>
      <p:ext uri="{BB962C8B-B14F-4D97-AF65-F5344CB8AC3E}">
        <p14:creationId xmlns:p14="http://schemas.microsoft.com/office/powerpoint/2010/main" val="176961218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wipe(down)">
                                      <p:cBhvr>
                                        <p:cTn id="10" dur="500"/>
                                        <p:tgtEl>
                                          <p:spTgt spid="40"/>
                                        </p:tgtEl>
                                      </p:cBhvr>
                                    </p:animEffect>
                                  </p:childTnLst>
                                </p:cTn>
                              </p:par>
                              <p:par>
                                <p:cTn id="11" presetID="22" presetClass="entr" presetSubtype="4" fill="hold" nodeType="with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wipe(down)">
                                      <p:cBhvr>
                                        <p:cTn id="13" dur="500"/>
                                        <p:tgtEl>
                                          <p:spTgt spid="45"/>
                                        </p:tgtEl>
                                      </p:cBhvr>
                                    </p:animEffect>
                                  </p:childTnLst>
                                </p:cTn>
                              </p:par>
                              <p:par>
                                <p:cTn id="14" presetID="22" presetClass="entr" presetSubtype="4" fill="hold" nodeType="with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wipe(down)">
                                      <p:cBhvr>
                                        <p:cTn id="16" dur="500"/>
                                        <p:tgtEl>
                                          <p:spTgt spid="59"/>
                                        </p:tgtEl>
                                      </p:cBhvr>
                                    </p:animEffect>
                                  </p:childTnLst>
                                </p:cTn>
                              </p:par>
                              <p:par>
                                <p:cTn id="17" presetID="22" presetClass="entr" presetSubtype="4" fill="hold" nodeType="with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down)">
                                      <p:cBhvr>
                                        <p:cTn id="19" dur="500"/>
                                        <p:tgtEl>
                                          <p:spTgt spid="61"/>
                                        </p:tgtEl>
                                      </p:cBhvr>
                                    </p:animEffect>
                                  </p:childTnLst>
                                </p:cTn>
                              </p:par>
                              <p:par>
                                <p:cTn id="20" presetID="22" presetClass="entr" presetSubtype="4" fill="hold" nodeType="withEffect">
                                  <p:stCondLst>
                                    <p:cond delay="0"/>
                                  </p:stCondLst>
                                  <p:childTnLst>
                                    <p:set>
                                      <p:cBhvr>
                                        <p:cTn id="21" dur="1" fill="hold">
                                          <p:stCondLst>
                                            <p:cond delay="0"/>
                                          </p:stCondLst>
                                        </p:cTn>
                                        <p:tgtEl>
                                          <p:spTgt spid="62"/>
                                        </p:tgtEl>
                                        <p:attrNameLst>
                                          <p:attrName>style.visibility</p:attrName>
                                        </p:attrNameLst>
                                      </p:cBhvr>
                                      <p:to>
                                        <p:strVal val="visible"/>
                                      </p:to>
                                    </p:set>
                                    <p:animEffect transition="in" filter="wipe(down)">
                                      <p:cBhvr>
                                        <p:cTn id="22" dur="500"/>
                                        <p:tgtEl>
                                          <p:spTgt spid="62"/>
                                        </p:tgtEl>
                                      </p:cBhvr>
                                    </p:animEffect>
                                  </p:childTnLst>
                                </p:cTn>
                              </p:par>
                              <p:par>
                                <p:cTn id="23" presetID="22" presetClass="entr" presetSubtype="4" fill="hold" nodeType="with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wipe(down)">
                                      <p:cBhvr>
                                        <p:cTn id="25" dur="500"/>
                                        <p:tgtEl>
                                          <p:spTgt spid="63"/>
                                        </p:tgtEl>
                                      </p:cBhvr>
                                    </p:animEffect>
                                  </p:childTnLst>
                                </p:cTn>
                              </p:par>
                              <p:par>
                                <p:cTn id="26" presetID="22" presetClass="entr" presetSubtype="4" fill="hold" nodeType="withEffect">
                                  <p:stCondLst>
                                    <p:cond delay="0"/>
                                  </p:stCondLst>
                                  <p:childTnLst>
                                    <p:set>
                                      <p:cBhvr>
                                        <p:cTn id="27" dur="1" fill="hold">
                                          <p:stCondLst>
                                            <p:cond delay="0"/>
                                          </p:stCondLst>
                                        </p:cTn>
                                        <p:tgtEl>
                                          <p:spTgt spid="67"/>
                                        </p:tgtEl>
                                        <p:attrNameLst>
                                          <p:attrName>style.visibility</p:attrName>
                                        </p:attrNameLst>
                                      </p:cBhvr>
                                      <p:to>
                                        <p:strVal val="visible"/>
                                      </p:to>
                                    </p:set>
                                    <p:animEffect transition="in" filter="wipe(down)">
                                      <p:cBhvr>
                                        <p:cTn id="28" dur="500"/>
                                        <p:tgtEl>
                                          <p:spTgt spid="67"/>
                                        </p:tgtEl>
                                      </p:cBhvr>
                                    </p:animEffect>
                                  </p:childTnLst>
                                </p:cTn>
                              </p:par>
                            </p:childTnLst>
                          </p:cTn>
                        </p:par>
                        <p:par>
                          <p:cTn id="29" fill="hold">
                            <p:stCondLst>
                              <p:cond delay="500"/>
                            </p:stCondLst>
                            <p:childTnLst>
                              <p:par>
                                <p:cTn id="30" presetID="22" presetClass="entr" presetSubtype="4"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down)">
                                      <p:cBhvr>
                                        <p:cTn id="32" dur="500"/>
                                        <p:tgtEl>
                                          <p:spTgt spid="21"/>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wipe(down)">
                                      <p:cBhvr>
                                        <p:cTn id="35" dur="500"/>
                                        <p:tgtEl>
                                          <p:spTgt spid="41"/>
                                        </p:tgtEl>
                                      </p:cBhvr>
                                    </p:animEffect>
                                  </p:childTnLst>
                                </p:cTn>
                              </p:par>
                              <p:par>
                                <p:cTn id="36" presetID="22" presetClass="entr" presetSubtype="4" fill="hold" nodeType="with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wipe(down)">
                                      <p:cBhvr>
                                        <p:cTn id="38" dur="500"/>
                                        <p:tgtEl>
                                          <p:spTgt spid="46"/>
                                        </p:tgtEl>
                                      </p:cBhvr>
                                    </p:animEffect>
                                  </p:childTnLst>
                                </p:cTn>
                              </p:par>
                              <p:par>
                                <p:cTn id="39" presetID="22" presetClass="entr" presetSubtype="4" fill="hold" nodeType="with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wipe(down)">
                                      <p:cBhvr>
                                        <p:cTn id="41" dur="500"/>
                                        <p:tgtEl>
                                          <p:spTgt spid="58"/>
                                        </p:tgtEl>
                                      </p:cBhvr>
                                    </p:animEffect>
                                  </p:childTnLst>
                                </p:cTn>
                              </p:par>
                              <p:par>
                                <p:cTn id="42" presetID="22" presetClass="entr" presetSubtype="4" fill="hold" nodeType="with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wipe(down)">
                                      <p:cBhvr>
                                        <p:cTn id="44" dur="500"/>
                                        <p:tgtEl>
                                          <p:spTgt spid="64"/>
                                        </p:tgtEl>
                                      </p:cBhvr>
                                    </p:animEffect>
                                  </p:childTnLst>
                                </p:cTn>
                              </p:par>
                              <p:par>
                                <p:cTn id="45" presetID="22" presetClass="entr" presetSubtype="4" fill="hold" nodeType="with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wipe(down)">
                                      <p:cBhvr>
                                        <p:cTn id="47" dur="500"/>
                                        <p:tgtEl>
                                          <p:spTgt spid="68"/>
                                        </p:tgtEl>
                                      </p:cBhvr>
                                    </p:animEffect>
                                  </p:childTnLst>
                                </p:cTn>
                              </p:par>
                            </p:childTnLst>
                          </p:cTn>
                        </p:par>
                        <p:par>
                          <p:cTn id="48" fill="hold">
                            <p:stCondLst>
                              <p:cond delay="1000"/>
                            </p:stCondLst>
                            <p:childTnLst>
                              <p:par>
                                <p:cTn id="49" presetID="22" presetClass="entr" presetSubtype="4"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down)">
                                      <p:cBhvr>
                                        <p:cTn id="51" dur="500"/>
                                        <p:tgtEl>
                                          <p:spTgt spid="19"/>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wipe(down)">
                                      <p:cBhvr>
                                        <p:cTn id="54" dur="500"/>
                                        <p:tgtEl>
                                          <p:spTgt spid="42"/>
                                        </p:tgtEl>
                                      </p:cBhvr>
                                    </p:animEffect>
                                  </p:childTnLst>
                                </p:cTn>
                              </p:par>
                              <p:par>
                                <p:cTn id="55" presetID="22" presetClass="entr" presetSubtype="4" fill="hold" nodeType="withEffect">
                                  <p:stCondLst>
                                    <p:cond delay="0"/>
                                  </p:stCondLst>
                                  <p:childTnLst>
                                    <p:set>
                                      <p:cBhvr>
                                        <p:cTn id="56" dur="1" fill="hold">
                                          <p:stCondLst>
                                            <p:cond delay="0"/>
                                          </p:stCondLst>
                                        </p:cTn>
                                        <p:tgtEl>
                                          <p:spTgt spid="56"/>
                                        </p:tgtEl>
                                        <p:attrNameLst>
                                          <p:attrName>style.visibility</p:attrName>
                                        </p:attrNameLst>
                                      </p:cBhvr>
                                      <p:to>
                                        <p:strVal val="visible"/>
                                      </p:to>
                                    </p:set>
                                    <p:animEffect transition="in" filter="wipe(down)">
                                      <p:cBhvr>
                                        <p:cTn id="57" dur="500"/>
                                        <p:tgtEl>
                                          <p:spTgt spid="56"/>
                                        </p:tgtEl>
                                      </p:cBhvr>
                                    </p:animEffect>
                                  </p:childTnLst>
                                </p:cTn>
                              </p:par>
                              <p:par>
                                <p:cTn id="58" presetID="22" presetClass="entr" presetSubtype="4" fill="hold" nodeType="withEffect">
                                  <p:stCondLst>
                                    <p:cond delay="0"/>
                                  </p:stCondLst>
                                  <p:childTnLst>
                                    <p:set>
                                      <p:cBhvr>
                                        <p:cTn id="59" dur="1" fill="hold">
                                          <p:stCondLst>
                                            <p:cond delay="0"/>
                                          </p:stCondLst>
                                        </p:cTn>
                                        <p:tgtEl>
                                          <p:spTgt spid="57"/>
                                        </p:tgtEl>
                                        <p:attrNameLst>
                                          <p:attrName>style.visibility</p:attrName>
                                        </p:attrNameLst>
                                      </p:cBhvr>
                                      <p:to>
                                        <p:strVal val="visible"/>
                                      </p:to>
                                    </p:set>
                                    <p:animEffect transition="in" filter="wipe(down)">
                                      <p:cBhvr>
                                        <p:cTn id="60" dur="500"/>
                                        <p:tgtEl>
                                          <p:spTgt spid="57"/>
                                        </p:tgtEl>
                                      </p:cBhvr>
                                    </p:animEffect>
                                  </p:childTnLst>
                                </p:cTn>
                              </p:par>
                              <p:par>
                                <p:cTn id="61" presetID="22" presetClass="entr" presetSubtype="4" fill="hold" nodeType="with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wipe(down)">
                                      <p:cBhvr>
                                        <p:cTn id="63" dur="500"/>
                                        <p:tgtEl>
                                          <p:spTgt spid="47"/>
                                        </p:tgtEl>
                                      </p:cBhvr>
                                    </p:animEffect>
                                  </p:childTnLst>
                                </p:cTn>
                              </p:par>
                              <p:par>
                                <p:cTn id="64" presetID="22" presetClass="entr" presetSubtype="4" fill="hold" nodeType="withEffect">
                                  <p:stCondLst>
                                    <p:cond delay="0"/>
                                  </p:stCondLst>
                                  <p:childTnLst>
                                    <p:set>
                                      <p:cBhvr>
                                        <p:cTn id="65" dur="1" fill="hold">
                                          <p:stCondLst>
                                            <p:cond delay="0"/>
                                          </p:stCondLst>
                                        </p:cTn>
                                        <p:tgtEl>
                                          <p:spTgt spid="66"/>
                                        </p:tgtEl>
                                        <p:attrNameLst>
                                          <p:attrName>style.visibility</p:attrName>
                                        </p:attrNameLst>
                                      </p:cBhvr>
                                      <p:to>
                                        <p:strVal val="visible"/>
                                      </p:to>
                                    </p:set>
                                    <p:animEffect transition="in" filter="wipe(down)">
                                      <p:cBhvr>
                                        <p:cTn id="66" dur="500"/>
                                        <p:tgtEl>
                                          <p:spTgt spid="66"/>
                                        </p:tgtEl>
                                      </p:cBhvr>
                                    </p:animEffect>
                                  </p:childTnLst>
                                </p:cTn>
                              </p:par>
                            </p:childTnLst>
                          </p:cTn>
                        </p:par>
                        <p:par>
                          <p:cTn id="67" fill="hold">
                            <p:stCondLst>
                              <p:cond delay="1500"/>
                            </p:stCondLst>
                            <p:childTnLst>
                              <p:par>
                                <p:cTn id="68" presetID="22" presetClass="entr" presetSubtype="4" fill="hold" grpId="0" nodeType="afterEffect">
                                  <p:stCondLst>
                                    <p:cond delay="0"/>
                                  </p:stCondLst>
                                  <p:childTnLst>
                                    <p:set>
                                      <p:cBhvr>
                                        <p:cTn id="69" dur="1" fill="hold">
                                          <p:stCondLst>
                                            <p:cond delay="0"/>
                                          </p:stCondLst>
                                        </p:cTn>
                                        <p:tgtEl>
                                          <p:spTgt spid="43"/>
                                        </p:tgtEl>
                                        <p:attrNameLst>
                                          <p:attrName>style.visibility</p:attrName>
                                        </p:attrNameLst>
                                      </p:cBhvr>
                                      <p:to>
                                        <p:strVal val="visible"/>
                                      </p:to>
                                    </p:set>
                                    <p:animEffect transition="in" filter="wipe(down)">
                                      <p:cBhvr>
                                        <p:cTn id="70" dur="500"/>
                                        <p:tgtEl>
                                          <p:spTgt spid="43"/>
                                        </p:tgtEl>
                                      </p:cBhvr>
                                    </p:animEffect>
                                  </p:childTnLst>
                                </p:cTn>
                              </p:par>
                              <p:par>
                                <p:cTn id="71" presetID="22" presetClass="entr" presetSubtype="4" fill="hold" nodeType="withEffect">
                                  <p:stCondLst>
                                    <p:cond delay="0"/>
                                  </p:stCondLst>
                                  <p:childTnLst>
                                    <p:set>
                                      <p:cBhvr>
                                        <p:cTn id="72" dur="1" fill="hold">
                                          <p:stCondLst>
                                            <p:cond delay="0"/>
                                          </p:stCondLst>
                                        </p:cTn>
                                        <p:tgtEl>
                                          <p:spTgt spid="48"/>
                                        </p:tgtEl>
                                        <p:attrNameLst>
                                          <p:attrName>style.visibility</p:attrName>
                                        </p:attrNameLst>
                                      </p:cBhvr>
                                      <p:to>
                                        <p:strVal val="visible"/>
                                      </p:to>
                                    </p:set>
                                    <p:animEffect transition="in" filter="wipe(down)">
                                      <p:cBhvr>
                                        <p:cTn id="73" dur="500"/>
                                        <p:tgtEl>
                                          <p:spTgt spid="48"/>
                                        </p:tgtEl>
                                      </p:cBhvr>
                                    </p:animEffect>
                                  </p:childTnLst>
                                </p:cTn>
                              </p:par>
                              <p:par>
                                <p:cTn id="74" presetID="22" presetClass="entr" presetSubtype="4" fill="hold" nodeType="withEffect">
                                  <p:stCondLst>
                                    <p:cond delay="0"/>
                                  </p:stCondLst>
                                  <p:childTnLst>
                                    <p:set>
                                      <p:cBhvr>
                                        <p:cTn id="75" dur="1" fill="hold">
                                          <p:stCondLst>
                                            <p:cond delay="0"/>
                                          </p:stCondLst>
                                        </p:cTn>
                                        <p:tgtEl>
                                          <p:spTgt spid="55"/>
                                        </p:tgtEl>
                                        <p:attrNameLst>
                                          <p:attrName>style.visibility</p:attrName>
                                        </p:attrNameLst>
                                      </p:cBhvr>
                                      <p:to>
                                        <p:strVal val="visible"/>
                                      </p:to>
                                    </p:set>
                                    <p:animEffect transition="in" filter="wipe(down)">
                                      <p:cBhvr>
                                        <p:cTn id="76" dur="500"/>
                                        <p:tgtEl>
                                          <p:spTgt spid="55"/>
                                        </p:tgtEl>
                                      </p:cBhvr>
                                    </p:animEffect>
                                  </p:childTnLst>
                                </p:cTn>
                              </p:par>
                              <p:par>
                                <p:cTn id="77" presetID="22" presetClass="entr" presetSubtype="4" fill="hold" nodeType="withEffect">
                                  <p:stCondLst>
                                    <p:cond delay="0"/>
                                  </p:stCondLst>
                                  <p:childTnLst>
                                    <p:set>
                                      <p:cBhvr>
                                        <p:cTn id="78" dur="1" fill="hold">
                                          <p:stCondLst>
                                            <p:cond delay="0"/>
                                          </p:stCondLst>
                                        </p:cTn>
                                        <p:tgtEl>
                                          <p:spTgt spid="65"/>
                                        </p:tgtEl>
                                        <p:attrNameLst>
                                          <p:attrName>style.visibility</p:attrName>
                                        </p:attrNameLst>
                                      </p:cBhvr>
                                      <p:to>
                                        <p:strVal val="visible"/>
                                      </p:to>
                                    </p:set>
                                    <p:animEffect transition="in" filter="wipe(down)">
                                      <p:cBhvr>
                                        <p:cTn id="79" dur="500"/>
                                        <p:tgtEl>
                                          <p:spTgt spid="65"/>
                                        </p:tgtEl>
                                      </p:cBhvr>
                                    </p:animEffect>
                                  </p:childTnLst>
                                </p:cTn>
                              </p:par>
                              <p:par>
                                <p:cTn id="80" presetID="22" presetClass="entr" presetSubtype="4" fill="hold" nodeType="withEffect">
                                  <p:stCondLst>
                                    <p:cond delay="0"/>
                                  </p:stCondLst>
                                  <p:childTnLst>
                                    <p:set>
                                      <p:cBhvr>
                                        <p:cTn id="81" dur="1" fill="hold">
                                          <p:stCondLst>
                                            <p:cond delay="0"/>
                                          </p:stCondLst>
                                        </p:cTn>
                                        <p:tgtEl>
                                          <p:spTgt spid="69"/>
                                        </p:tgtEl>
                                        <p:attrNameLst>
                                          <p:attrName>style.visibility</p:attrName>
                                        </p:attrNameLst>
                                      </p:cBhvr>
                                      <p:to>
                                        <p:strVal val="visible"/>
                                      </p:to>
                                    </p:set>
                                    <p:animEffect transition="in" filter="wipe(down)">
                                      <p:cBhvr>
                                        <p:cTn id="82" dur="500"/>
                                        <p:tgtEl>
                                          <p:spTgt spid="69"/>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20"/>
                                        </p:tgtEl>
                                        <p:attrNameLst>
                                          <p:attrName>style.visibility</p:attrName>
                                        </p:attrNameLst>
                                      </p:cBhvr>
                                      <p:to>
                                        <p:strVal val="visible"/>
                                      </p:to>
                                    </p:set>
                                    <p:animEffect transition="in" filter="wipe(down)">
                                      <p:cBhvr>
                                        <p:cTn id="8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40" grpId="0" animBg="1"/>
      <p:bldP spid="41" grpId="0" animBg="1"/>
      <p:bldP spid="42" grpId="0" animBg="1"/>
      <p:bldP spid="43"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p:cNvSpPr/>
          <p:nvPr/>
        </p:nvSpPr>
        <p:spPr>
          <a:xfrm>
            <a:off x="-280988" y="1052736"/>
            <a:ext cx="9673959" cy="1153685"/>
          </a:xfrm>
          <a:prstGeom prst="rect">
            <a:avLst/>
          </a:prstGeom>
          <a:solidFill>
            <a:schemeClr val="accent3">
              <a:lumMod val="40000"/>
              <a:lumOff val="60000"/>
            </a:schemeClr>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ja-JP" altLang="en-US" sz="2800" dirty="0" smtClean="0">
                <a:solidFill>
                  <a:schemeClr val="tx1"/>
                </a:solidFill>
              </a:rPr>
              <a:t>市民が主体的にまちづくりを行うと</a:t>
            </a:r>
            <a:r>
              <a:rPr lang="ja-JP" altLang="en-US" sz="2800" dirty="0" smtClean="0">
                <a:solidFill>
                  <a:schemeClr val="tx1"/>
                </a:solidFill>
              </a:rPr>
              <a:t>・・・</a:t>
            </a:r>
            <a:endParaRPr kumimoji="1" lang="ja-JP" altLang="en-US" sz="2800" dirty="0">
              <a:solidFill>
                <a:schemeClr val="tx1"/>
              </a:solidFill>
            </a:endParaRPr>
          </a:p>
        </p:txBody>
      </p:sp>
      <p:sp>
        <p:nvSpPr>
          <p:cNvPr id="4" name="スライド番号プレースホルダー 3"/>
          <p:cNvSpPr>
            <a:spLocks noGrp="1"/>
          </p:cNvSpPr>
          <p:nvPr>
            <p:ph type="sldNum" sz="quarter" idx="12"/>
          </p:nvPr>
        </p:nvSpPr>
        <p:spPr/>
        <p:txBody>
          <a:bodyPr/>
          <a:lstStyle/>
          <a:p>
            <a:fld id="{920AA0AD-6AFE-3346-954A-B1A9EE2084ED}" type="slidenum">
              <a:rPr kumimoji="1" lang="ja-JP" altLang="en-US" smtClean="0"/>
              <a:t>54</a:t>
            </a:fld>
            <a:endParaRPr kumimoji="1" lang="ja-JP" altLang="en-US"/>
          </a:p>
        </p:txBody>
      </p:sp>
      <p:sp>
        <p:nvSpPr>
          <p:cNvPr id="5" name="角丸四角形 4"/>
          <p:cNvSpPr/>
          <p:nvPr/>
        </p:nvSpPr>
        <p:spPr>
          <a:xfrm>
            <a:off x="975783" y="2715461"/>
            <a:ext cx="7560840" cy="1728192"/>
          </a:xfrm>
          <a:prstGeom prst="roundRect">
            <a:avLst/>
          </a:prstGeom>
          <a:solidFill>
            <a:schemeClr val="accent1">
              <a:lumMod val="20000"/>
              <a:lumOff val="8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ja-JP" sz="2400" dirty="0">
                <a:solidFill>
                  <a:schemeClr val="tx1"/>
                </a:solidFill>
              </a:rPr>
              <a:t>1</a:t>
            </a:r>
            <a:r>
              <a:rPr lang="en-US" altLang="ja-JP" sz="2400" dirty="0" smtClean="0">
                <a:solidFill>
                  <a:schemeClr val="tx1"/>
                </a:solidFill>
              </a:rPr>
              <a:t>.</a:t>
            </a:r>
            <a:r>
              <a:rPr lang="ja-JP" altLang="en-US" sz="2400" dirty="0" smtClean="0">
                <a:solidFill>
                  <a:schemeClr val="tx1"/>
                </a:solidFill>
              </a:rPr>
              <a:t>需要に沿ってまちづくりができる</a:t>
            </a:r>
            <a:endParaRPr lang="en-US" altLang="ja-JP" sz="2400" dirty="0" smtClean="0">
              <a:solidFill>
                <a:schemeClr val="tx1"/>
              </a:solidFill>
            </a:endParaRPr>
          </a:p>
          <a:p>
            <a:pPr algn="ctr"/>
            <a:r>
              <a:rPr lang="ja-JP" altLang="ja-JP" sz="2400" dirty="0">
                <a:solidFill>
                  <a:schemeClr val="tx1"/>
                </a:solidFill>
              </a:rPr>
              <a:t>2</a:t>
            </a:r>
            <a:r>
              <a:rPr lang="en-US" altLang="ja-JP" sz="2400" dirty="0" smtClean="0">
                <a:solidFill>
                  <a:schemeClr val="tx1"/>
                </a:solidFill>
              </a:rPr>
              <a:t>.</a:t>
            </a:r>
            <a:r>
              <a:rPr lang="ja-JP" altLang="en-US" sz="2400" dirty="0" smtClean="0">
                <a:solidFill>
                  <a:schemeClr val="tx1"/>
                </a:solidFill>
              </a:rPr>
              <a:t>市民に</a:t>
            </a:r>
            <a:r>
              <a:rPr kumimoji="1" lang="ja-JP" altLang="en-US" sz="2400" dirty="0" smtClean="0">
                <a:solidFill>
                  <a:schemeClr val="tx1"/>
                </a:solidFill>
              </a:rPr>
              <a:t>ずっと住み続けてもらえ人口安定</a:t>
            </a:r>
            <a:endParaRPr kumimoji="1" lang="en-US" altLang="ja-JP" sz="2400" dirty="0" smtClean="0">
              <a:solidFill>
                <a:schemeClr val="tx1"/>
              </a:solidFill>
            </a:endParaRPr>
          </a:p>
          <a:p>
            <a:pPr algn="ctr"/>
            <a:r>
              <a:rPr lang="ja-JP" altLang="ja-JP" sz="2400" dirty="0">
                <a:solidFill>
                  <a:schemeClr val="tx1"/>
                </a:solidFill>
              </a:rPr>
              <a:t>3</a:t>
            </a:r>
            <a:r>
              <a:rPr lang="en-US" altLang="ja-JP" sz="2400" dirty="0" smtClean="0">
                <a:solidFill>
                  <a:schemeClr val="tx1"/>
                </a:solidFill>
              </a:rPr>
              <a:t>.</a:t>
            </a:r>
            <a:r>
              <a:rPr lang="ja-JP" altLang="en-US" sz="2400" dirty="0" smtClean="0">
                <a:solidFill>
                  <a:schemeClr val="tx1"/>
                </a:solidFill>
              </a:rPr>
              <a:t>公共事業費</a:t>
            </a:r>
            <a:r>
              <a:rPr kumimoji="1" lang="ja-JP" altLang="en-US" sz="2400" dirty="0" smtClean="0">
                <a:solidFill>
                  <a:schemeClr val="tx1"/>
                </a:solidFill>
              </a:rPr>
              <a:t>の削減</a:t>
            </a:r>
            <a:endParaRPr kumimoji="1" lang="ja-JP" altLang="en-US" sz="2400" dirty="0">
              <a:solidFill>
                <a:schemeClr val="tx1"/>
              </a:solidFill>
            </a:endParaRPr>
          </a:p>
        </p:txBody>
      </p:sp>
      <p:sp>
        <p:nvSpPr>
          <p:cNvPr id="6" name="角丸四角形 5"/>
          <p:cNvSpPr/>
          <p:nvPr/>
        </p:nvSpPr>
        <p:spPr>
          <a:xfrm rot="20619648">
            <a:off x="549747" y="2360283"/>
            <a:ext cx="2520280" cy="931242"/>
          </a:xfrm>
          <a:prstGeom prst="roundRect">
            <a:avLst/>
          </a:prstGeom>
          <a:solidFill>
            <a:schemeClr val="accent1">
              <a:lumMod val="20000"/>
              <a:lumOff val="8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ja-JP" altLang="en-US" sz="2000" dirty="0" smtClean="0">
                <a:solidFill>
                  <a:schemeClr val="tx1"/>
                </a:solidFill>
              </a:rPr>
              <a:t>土浦市にとって</a:t>
            </a:r>
            <a:endParaRPr kumimoji="1" lang="ja-JP" altLang="en-US" sz="2000" dirty="0">
              <a:solidFill>
                <a:schemeClr val="tx1"/>
              </a:solidFill>
            </a:endParaRPr>
          </a:p>
        </p:txBody>
      </p:sp>
      <p:sp>
        <p:nvSpPr>
          <p:cNvPr id="7" name="角丸四角形 6"/>
          <p:cNvSpPr/>
          <p:nvPr/>
        </p:nvSpPr>
        <p:spPr>
          <a:xfrm>
            <a:off x="975783" y="4941168"/>
            <a:ext cx="7560840" cy="1590717"/>
          </a:xfrm>
          <a:prstGeom prst="roundRect">
            <a:avLst/>
          </a:prstGeom>
          <a:solidFill>
            <a:srgbClr val="F2D4ED"/>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ltLang="ja-JP" sz="2400" dirty="0" smtClean="0">
                <a:solidFill>
                  <a:schemeClr val="tx1"/>
                </a:solidFill>
              </a:rPr>
              <a:t>1.</a:t>
            </a:r>
            <a:r>
              <a:rPr lang="ja-JP" altLang="en-US" sz="2400" dirty="0" smtClean="0">
                <a:solidFill>
                  <a:schemeClr val="tx1"/>
                </a:solidFill>
              </a:rPr>
              <a:t>自分の意見が取り入れられる</a:t>
            </a:r>
            <a:endParaRPr lang="en-US" altLang="ja-JP" sz="2400" dirty="0" smtClean="0">
              <a:solidFill>
                <a:schemeClr val="tx1"/>
              </a:solidFill>
            </a:endParaRPr>
          </a:p>
          <a:p>
            <a:pPr algn="ctr"/>
            <a:r>
              <a:rPr lang="en-US" altLang="ja-JP" sz="2400" dirty="0" smtClean="0">
                <a:solidFill>
                  <a:schemeClr val="tx1"/>
                </a:solidFill>
              </a:rPr>
              <a:t>2.</a:t>
            </a:r>
            <a:r>
              <a:rPr lang="ja-JP" altLang="en-US" sz="2400" dirty="0" smtClean="0">
                <a:solidFill>
                  <a:schemeClr val="tx1"/>
                </a:solidFill>
              </a:rPr>
              <a:t>自分でまちを変えられる喜び</a:t>
            </a:r>
            <a:endParaRPr lang="en-US" altLang="ja-JP" sz="2400" dirty="0" smtClean="0">
              <a:solidFill>
                <a:schemeClr val="tx1"/>
              </a:solidFill>
            </a:endParaRPr>
          </a:p>
          <a:p>
            <a:pPr algn="ctr"/>
            <a:r>
              <a:rPr lang="en-US" altLang="ja-JP" sz="2400" dirty="0" smtClean="0">
                <a:solidFill>
                  <a:schemeClr val="tx1"/>
                </a:solidFill>
              </a:rPr>
              <a:t>3.</a:t>
            </a:r>
            <a:r>
              <a:rPr lang="ja-JP" altLang="en-US" sz="2400" dirty="0" smtClean="0">
                <a:solidFill>
                  <a:schemeClr val="tx1"/>
                </a:solidFill>
              </a:rPr>
              <a:t>自分の住むまちをもっと好きになる</a:t>
            </a:r>
            <a:endParaRPr lang="en-US" altLang="ja-JP" sz="2400" dirty="0" smtClean="0">
              <a:solidFill>
                <a:schemeClr val="tx1"/>
              </a:solidFill>
            </a:endParaRPr>
          </a:p>
        </p:txBody>
      </p:sp>
      <p:sp>
        <p:nvSpPr>
          <p:cNvPr id="8" name="角丸四角形 7"/>
          <p:cNvSpPr/>
          <p:nvPr/>
        </p:nvSpPr>
        <p:spPr>
          <a:xfrm rot="20619648">
            <a:off x="608500" y="4493447"/>
            <a:ext cx="2647537" cy="931242"/>
          </a:xfrm>
          <a:prstGeom prst="roundRect">
            <a:avLst/>
          </a:prstGeom>
          <a:solidFill>
            <a:srgbClr val="F2D4ED"/>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ja-JP" altLang="en-US" sz="2000" dirty="0" smtClean="0">
                <a:solidFill>
                  <a:schemeClr val="tx1"/>
                </a:solidFill>
              </a:rPr>
              <a:t>市民にとって</a:t>
            </a:r>
            <a:endParaRPr kumimoji="1" lang="ja-JP" altLang="en-US" sz="2000" dirty="0">
              <a:solidFill>
                <a:schemeClr val="tx1"/>
              </a:solidFill>
            </a:endParaRPr>
          </a:p>
        </p:txBody>
      </p:sp>
      <p:pic>
        <p:nvPicPr>
          <p:cNvPr id="9" name="図 8"/>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backgroundRemoval t="1881" b="98433" l="10000" r="90000"/>
                    </a14:imgEffect>
                  </a14:imgLayer>
                </a14:imgProps>
              </a:ext>
            </a:extLst>
          </a:blip>
          <a:stretch>
            <a:fillRect/>
          </a:stretch>
        </p:blipFill>
        <p:spPr>
          <a:xfrm>
            <a:off x="395536" y="2276872"/>
            <a:ext cx="751290" cy="1597744"/>
          </a:xfrm>
          <a:prstGeom prst="rect">
            <a:avLst/>
          </a:prstGeom>
        </p:spPr>
      </p:pic>
      <p:pic>
        <p:nvPicPr>
          <p:cNvPr id="10" name="図 9"/>
          <p:cNvPicPr>
            <a:picLocks noChangeAspect="1"/>
          </p:cNvPicPr>
          <p:nvPr/>
        </p:nvPicPr>
        <p:blipFill>
          <a:blip r:embed="rId4">
            <a:duotone>
              <a:schemeClr val="accent2">
                <a:shade val="45000"/>
                <a:satMod val="135000"/>
              </a:schemeClr>
              <a:prstClr val="white"/>
            </a:duotone>
            <a:extLst>
              <a:ext uri="{BEBA8EAE-BF5A-486C-A8C5-ECC9F3942E4B}">
                <a14:imgProps xmlns:a14="http://schemas.microsoft.com/office/drawing/2010/main">
                  <a14:imgLayer r:embed="rId5">
                    <a14:imgEffect>
                      <a14:backgroundRemoval t="0" b="100000" l="0" r="100000"/>
                    </a14:imgEffect>
                  </a14:imgLayer>
                </a14:imgProps>
              </a:ext>
            </a:extLst>
          </a:blip>
          <a:stretch>
            <a:fillRect/>
          </a:stretch>
        </p:blipFill>
        <p:spPr>
          <a:xfrm flipH="1">
            <a:off x="587741" y="4095814"/>
            <a:ext cx="559085" cy="1678896"/>
          </a:xfrm>
          <a:prstGeom prst="rect">
            <a:avLst/>
          </a:prstGeom>
        </p:spPr>
      </p:pic>
      <p:pic>
        <p:nvPicPr>
          <p:cNvPr id="29" name="図 28"/>
          <p:cNvPicPr>
            <a:picLocks noChangeAspect="1"/>
          </p:cNvPicPr>
          <p:nvPr/>
        </p:nvPicPr>
        <p:blipFill>
          <a:blip r:embed="rId6"/>
          <a:stretch>
            <a:fillRect/>
          </a:stretch>
        </p:blipFill>
        <p:spPr>
          <a:xfrm rot="1313716">
            <a:off x="2655373" y="4505544"/>
            <a:ext cx="407616" cy="391264"/>
          </a:xfrm>
          <a:prstGeom prst="rect">
            <a:avLst/>
          </a:prstGeom>
          <a:effectLst/>
        </p:spPr>
      </p:pic>
      <p:pic>
        <p:nvPicPr>
          <p:cNvPr id="30" name="図 29"/>
          <p:cNvPicPr>
            <a:picLocks noChangeAspect="1"/>
          </p:cNvPicPr>
          <p:nvPr/>
        </p:nvPicPr>
        <p:blipFill>
          <a:blip r:embed="rId6"/>
          <a:stretch>
            <a:fillRect/>
          </a:stretch>
        </p:blipFill>
        <p:spPr>
          <a:xfrm rot="1313716">
            <a:off x="2614029" y="2348566"/>
            <a:ext cx="407616" cy="391264"/>
          </a:xfrm>
          <a:prstGeom prst="rect">
            <a:avLst/>
          </a:prstGeom>
          <a:effectLst/>
        </p:spPr>
      </p:pic>
      <p:grpSp>
        <p:nvGrpSpPr>
          <p:cNvPr id="31" name="図形グループ 30"/>
          <p:cNvGrpSpPr/>
          <p:nvPr/>
        </p:nvGrpSpPr>
        <p:grpSpPr>
          <a:xfrm>
            <a:off x="0" y="182301"/>
            <a:ext cx="3131545" cy="847972"/>
            <a:chOff x="0" y="182301"/>
            <a:chExt cx="3131545" cy="847972"/>
          </a:xfrm>
        </p:grpSpPr>
        <p:sp>
          <p:nvSpPr>
            <p:cNvPr id="32" name="角丸四角形吹き出し 31"/>
            <p:cNvSpPr/>
            <p:nvPr/>
          </p:nvSpPr>
          <p:spPr>
            <a:xfrm>
              <a:off x="827584" y="182301"/>
              <a:ext cx="2303961" cy="798428"/>
            </a:xfrm>
            <a:prstGeom prst="wedgeRoundRectCallout">
              <a:avLst>
                <a:gd name="adj1" fmla="val -53059"/>
                <a:gd name="adj2" fmla="val -27211"/>
                <a:gd name="adj3" fmla="val 16667"/>
              </a:avLst>
            </a:prstGeom>
            <a:solidFill>
              <a:srgbClr val="F2D4ED"/>
            </a:solidFill>
            <a:ln/>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ja-JP" altLang="en-US" sz="3200" dirty="0" smtClean="0">
                  <a:solidFill>
                    <a:schemeClr val="tx1"/>
                  </a:solidFill>
                </a:rPr>
                <a:t>将来像</a:t>
              </a:r>
              <a:endParaRPr kumimoji="1" lang="ja-JP" altLang="en-US" sz="3200" dirty="0">
                <a:solidFill>
                  <a:schemeClr val="tx1"/>
                </a:solidFill>
              </a:endParaRPr>
            </a:p>
          </p:txBody>
        </p:sp>
        <p:pic>
          <p:nvPicPr>
            <p:cNvPr id="33" name="図 32" descr="810sign_z229xfngkp.jpg"/>
            <p:cNvPicPr>
              <a:picLocks noChangeAspect="1"/>
            </p:cNvPicPr>
            <p:nvPr/>
          </p:nvPicPr>
          <p:blipFill>
            <a:blip r:embed="rId7">
              <a:extLst>
                <a:ext uri="{BEBA8EAE-BF5A-486C-A8C5-ECC9F3942E4B}">
                  <a14:imgProps xmlns:a14="http://schemas.microsoft.com/office/drawing/2010/main">
                    <a14:imgLayer r:embed="rId8">
                      <a14:imgEffect>
                        <a14:backgroundRemoval t="0" b="100000" l="0" r="100000">
                          <a14:foregroundMark x1="57034" y1="7763" x2="57034" y2="7763"/>
                          <a14:foregroundMark x1="65779" y1="7024" x2="65779" y2="7024"/>
                        </a14:backgroundRemoval>
                      </a14:imgEffect>
                    </a14:imgLayer>
                  </a14:imgProps>
                </a:ext>
                <a:ext uri="{28A0092B-C50C-407E-A947-70E740481C1C}">
                  <a14:useLocalDpi xmlns:a14="http://schemas.microsoft.com/office/drawing/2010/main" val="0"/>
                </a:ext>
              </a:extLst>
            </a:blip>
            <a:stretch>
              <a:fillRect/>
            </a:stretch>
          </p:blipFill>
          <p:spPr>
            <a:xfrm>
              <a:off x="0" y="251995"/>
              <a:ext cx="793420" cy="778278"/>
            </a:xfrm>
            <a:prstGeom prst="rect">
              <a:avLst/>
            </a:prstGeom>
          </p:spPr>
        </p:pic>
      </p:grpSp>
      <p:grpSp>
        <p:nvGrpSpPr>
          <p:cNvPr id="34" name="図形グループ 33"/>
          <p:cNvGrpSpPr/>
          <p:nvPr/>
        </p:nvGrpSpPr>
        <p:grpSpPr>
          <a:xfrm>
            <a:off x="3135619" y="97531"/>
            <a:ext cx="6008381" cy="955205"/>
            <a:chOff x="671896" y="1988840"/>
            <a:chExt cx="6333378" cy="1074940"/>
          </a:xfrm>
        </p:grpSpPr>
        <p:pic>
          <p:nvPicPr>
            <p:cNvPr id="35" name="図 34"/>
            <p:cNvPicPr>
              <a:picLocks noChangeAspect="1"/>
            </p:cNvPicPr>
            <p:nvPr/>
          </p:nvPicPr>
          <p:blipFill>
            <a:blip r:embed="rId6">
              <a:lum bright="70000" contrast="-70000"/>
            </a:blip>
            <a:stretch>
              <a:fillRect/>
            </a:stretch>
          </p:blipFill>
          <p:spPr>
            <a:xfrm>
              <a:off x="2809466" y="1988840"/>
              <a:ext cx="1048952" cy="1074940"/>
            </a:xfrm>
            <a:prstGeom prst="rect">
              <a:avLst/>
            </a:prstGeom>
            <a:effectLst/>
          </p:spPr>
        </p:pic>
        <p:pic>
          <p:nvPicPr>
            <p:cNvPr id="36" name="図 35"/>
            <p:cNvPicPr>
              <a:picLocks noChangeAspect="1"/>
            </p:cNvPicPr>
            <p:nvPr/>
          </p:nvPicPr>
          <p:blipFill>
            <a:blip r:embed="rId6"/>
            <a:stretch>
              <a:fillRect/>
            </a:stretch>
          </p:blipFill>
          <p:spPr>
            <a:xfrm>
              <a:off x="3858418" y="1988840"/>
              <a:ext cx="1048952" cy="1074940"/>
            </a:xfrm>
            <a:prstGeom prst="rect">
              <a:avLst/>
            </a:prstGeom>
            <a:effectLst/>
          </p:spPr>
        </p:pic>
        <p:pic>
          <p:nvPicPr>
            <p:cNvPr id="37" name="図 36"/>
            <p:cNvPicPr>
              <a:picLocks noChangeAspect="1"/>
            </p:cNvPicPr>
            <p:nvPr/>
          </p:nvPicPr>
          <p:blipFill>
            <a:blip r:embed="rId6">
              <a:lum bright="70000" contrast="-70000"/>
            </a:blip>
            <a:stretch>
              <a:fillRect/>
            </a:stretch>
          </p:blipFill>
          <p:spPr>
            <a:xfrm>
              <a:off x="4907370" y="1988840"/>
              <a:ext cx="1048952" cy="1074940"/>
            </a:xfrm>
            <a:prstGeom prst="rect">
              <a:avLst/>
            </a:prstGeom>
            <a:effectLst/>
          </p:spPr>
        </p:pic>
        <p:pic>
          <p:nvPicPr>
            <p:cNvPr id="38" name="図 37"/>
            <p:cNvPicPr>
              <a:picLocks noChangeAspect="1"/>
            </p:cNvPicPr>
            <p:nvPr/>
          </p:nvPicPr>
          <p:blipFill>
            <a:blip r:embed="rId6">
              <a:lum bright="70000" contrast="-70000"/>
            </a:blip>
            <a:stretch>
              <a:fillRect/>
            </a:stretch>
          </p:blipFill>
          <p:spPr>
            <a:xfrm>
              <a:off x="711562" y="1988840"/>
              <a:ext cx="1048952" cy="1074940"/>
            </a:xfrm>
            <a:prstGeom prst="rect">
              <a:avLst/>
            </a:prstGeom>
            <a:effectLst/>
          </p:spPr>
        </p:pic>
        <p:sp>
          <p:nvSpPr>
            <p:cNvPr id="39" name="テキスト ボックス 38"/>
            <p:cNvSpPr txBox="1"/>
            <p:nvPr/>
          </p:nvSpPr>
          <p:spPr>
            <a:xfrm>
              <a:off x="671896" y="2315961"/>
              <a:ext cx="1132147" cy="307777"/>
            </a:xfrm>
            <a:prstGeom prst="rect">
              <a:avLst/>
            </a:prstGeom>
            <a:noFill/>
          </p:spPr>
          <p:txBody>
            <a:bodyPr wrap="square" rtlCol="0">
              <a:spAutoFit/>
            </a:bodyPr>
            <a:lstStyle/>
            <a:p>
              <a:pPr algn="ctr"/>
              <a:r>
                <a:rPr lang="ja-JP" altLang="en-US" sz="1400" b="1" dirty="0" smtClean="0"/>
                <a:t>背景</a:t>
              </a:r>
              <a:endParaRPr kumimoji="1" lang="en-US" altLang="ja-JP" sz="1400" b="1" kern="1200" dirty="0" smtClean="0"/>
            </a:p>
          </p:txBody>
        </p:sp>
        <p:sp>
          <p:nvSpPr>
            <p:cNvPr id="40" name="テキスト ボックス 39"/>
            <p:cNvSpPr txBox="1"/>
            <p:nvPr/>
          </p:nvSpPr>
          <p:spPr>
            <a:xfrm>
              <a:off x="2705612" y="2315961"/>
              <a:ext cx="1204689" cy="307777"/>
            </a:xfrm>
            <a:prstGeom prst="rect">
              <a:avLst/>
            </a:prstGeom>
            <a:noFill/>
          </p:spPr>
          <p:txBody>
            <a:bodyPr wrap="square" rtlCol="0">
              <a:spAutoFit/>
            </a:bodyPr>
            <a:lstStyle/>
            <a:p>
              <a:pPr algn="ctr"/>
              <a:endParaRPr kumimoji="1" lang="en-US" altLang="ja-JP" sz="1400" b="1" kern="1200" dirty="0" smtClean="0"/>
            </a:p>
          </p:txBody>
        </p:sp>
        <p:sp>
          <p:nvSpPr>
            <p:cNvPr id="41" name="テキスト ボックス 40"/>
            <p:cNvSpPr txBox="1"/>
            <p:nvPr/>
          </p:nvSpPr>
          <p:spPr>
            <a:xfrm>
              <a:off x="4907370" y="2324095"/>
              <a:ext cx="1132147" cy="307777"/>
            </a:xfrm>
            <a:prstGeom prst="rect">
              <a:avLst/>
            </a:prstGeom>
            <a:noFill/>
          </p:spPr>
          <p:txBody>
            <a:bodyPr wrap="square" rtlCol="0">
              <a:spAutoFit/>
            </a:bodyPr>
            <a:lstStyle/>
            <a:p>
              <a:r>
                <a:rPr kumimoji="1" lang="ja-JP" altLang="en-US" sz="1400" b="1" kern="1200" dirty="0" smtClean="0"/>
                <a:t>今後の方針</a:t>
              </a:r>
              <a:endParaRPr kumimoji="1" lang="en-US" altLang="ja-JP" sz="1400" b="1" kern="1200" dirty="0" smtClean="0"/>
            </a:p>
          </p:txBody>
        </p:sp>
        <p:sp>
          <p:nvSpPr>
            <p:cNvPr id="42" name="テキスト ボックス 41"/>
            <p:cNvSpPr txBox="1"/>
            <p:nvPr/>
          </p:nvSpPr>
          <p:spPr>
            <a:xfrm>
              <a:off x="3991128" y="2315961"/>
              <a:ext cx="880734" cy="346357"/>
            </a:xfrm>
            <a:prstGeom prst="rect">
              <a:avLst/>
            </a:prstGeom>
            <a:noFill/>
          </p:spPr>
          <p:txBody>
            <a:bodyPr wrap="square" rtlCol="0">
              <a:spAutoFit/>
            </a:bodyPr>
            <a:lstStyle/>
            <a:p>
              <a:r>
                <a:rPr lang="ja-JP" altLang="en-US" sz="1400" b="1" dirty="0" smtClean="0"/>
                <a:t>将来像</a:t>
              </a:r>
              <a:endParaRPr kumimoji="1" lang="en-US" altLang="ja-JP" sz="1400" b="1" kern="1200" dirty="0" smtClean="0"/>
            </a:p>
          </p:txBody>
        </p:sp>
        <p:pic>
          <p:nvPicPr>
            <p:cNvPr id="43" name="図 42"/>
            <p:cNvPicPr>
              <a:picLocks noChangeAspect="1"/>
            </p:cNvPicPr>
            <p:nvPr/>
          </p:nvPicPr>
          <p:blipFill>
            <a:blip r:embed="rId6">
              <a:lum bright="70000" contrast="-70000"/>
            </a:blip>
            <a:stretch>
              <a:fillRect/>
            </a:stretch>
          </p:blipFill>
          <p:spPr>
            <a:xfrm>
              <a:off x="1760514" y="1988840"/>
              <a:ext cx="1048952" cy="1074940"/>
            </a:xfrm>
            <a:prstGeom prst="rect">
              <a:avLst/>
            </a:prstGeom>
            <a:effectLst/>
          </p:spPr>
        </p:pic>
        <p:sp>
          <p:nvSpPr>
            <p:cNvPr id="44" name="テキスト ボックス 43"/>
            <p:cNvSpPr txBox="1"/>
            <p:nvPr/>
          </p:nvSpPr>
          <p:spPr>
            <a:xfrm>
              <a:off x="1738717" y="2324095"/>
              <a:ext cx="1132147" cy="307777"/>
            </a:xfrm>
            <a:prstGeom prst="rect">
              <a:avLst/>
            </a:prstGeom>
            <a:noFill/>
          </p:spPr>
          <p:txBody>
            <a:bodyPr wrap="square" rtlCol="0">
              <a:spAutoFit/>
            </a:bodyPr>
            <a:lstStyle/>
            <a:p>
              <a:pPr algn="ctr"/>
              <a:r>
                <a:rPr lang="ja-JP" altLang="en-US" sz="1400" b="1" dirty="0" smtClean="0"/>
                <a:t>目標都市像</a:t>
              </a:r>
              <a:endParaRPr kumimoji="1" lang="en-US" altLang="ja-JP" sz="1400" b="1" kern="1200" dirty="0" smtClean="0"/>
            </a:p>
          </p:txBody>
        </p:sp>
        <p:sp>
          <p:nvSpPr>
            <p:cNvPr id="45" name="正方形/長方形 44"/>
            <p:cNvSpPr/>
            <p:nvPr/>
          </p:nvSpPr>
          <p:spPr>
            <a:xfrm>
              <a:off x="2731418" y="2315961"/>
              <a:ext cx="1181446" cy="346357"/>
            </a:xfrm>
            <a:prstGeom prst="rect">
              <a:avLst/>
            </a:prstGeom>
          </p:spPr>
          <p:txBody>
            <a:bodyPr wrap="none">
              <a:spAutoFit/>
            </a:bodyPr>
            <a:lstStyle/>
            <a:p>
              <a:pPr algn="ctr"/>
              <a:r>
                <a:rPr lang="ja-JP" altLang="en-US" sz="1400" b="1" dirty="0" smtClean="0"/>
                <a:t>デートプラン</a:t>
              </a:r>
              <a:endParaRPr lang="ja-JP" altLang="en-US" sz="1400" b="1" dirty="0"/>
            </a:p>
          </p:txBody>
        </p:sp>
        <p:pic>
          <p:nvPicPr>
            <p:cNvPr id="46" name="図 45"/>
            <p:cNvPicPr>
              <a:picLocks noChangeAspect="1"/>
            </p:cNvPicPr>
            <p:nvPr/>
          </p:nvPicPr>
          <p:blipFill>
            <a:blip r:embed="rId6">
              <a:lum bright="70000" contrast="-70000"/>
            </a:blip>
            <a:stretch>
              <a:fillRect/>
            </a:stretch>
          </p:blipFill>
          <p:spPr>
            <a:xfrm>
              <a:off x="5956322" y="1988840"/>
              <a:ext cx="1048952" cy="1074940"/>
            </a:xfrm>
            <a:prstGeom prst="rect">
              <a:avLst/>
            </a:prstGeom>
            <a:effectLst/>
          </p:spPr>
        </p:pic>
        <p:sp>
          <p:nvSpPr>
            <p:cNvPr id="47" name="テキスト ボックス 46"/>
            <p:cNvSpPr txBox="1"/>
            <p:nvPr/>
          </p:nvSpPr>
          <p:spPr>
            <a:xfrm>
              <a:off x="6034774" y="2315961"/>
              <a:ext cx="970500" cy="346357"/>
            </a:xfrm>
            <a:prstGeom prst="rect">
              <a:avLst/>
            </a:prstGeom>
            <a:noFill/>
          </p:spPr>
          <p:txBody>
            <a:bodyPr wrap="square" rtlCol="0">
              <a:spAutoFit/>
            </a:bodyPr>
            <a:lstStyle/>
            <a:p>
              <a:r>
                <a:rPr kumimoji="1" lang="ja-JP" altLang="en-US" sz="1400" b="1" kern="1200" dirty="0" smtClean="0"/>
                <a:t>参考文献</a:t>
              </a:r>
              <a:endParaRPr kumimoji="1" lang="en-US" altLang="ja-JP" sz="1400" b="1" kern="1200" dirty="0" smtClean="0"/>
            </a:p>
          </p:txBody>
        </p:sp>
      </p:grpSp>
    </p:spTree>
    <p:extLst>
      <p:ext uri="{BB962C8B-B14F-4D97-AF65-F5344CB8AC3E}">
        <p14:creationId xmlns:p14="http://schemas.microsoft.com/office/powerpoint/2010/main" val="56706449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nodeType="with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図 21"/>
          <p:cNvPicPr>
            <a:picLocks noChangeAspect="1"/>
          </p:cNvPicPr>
          <p:nvPr/>
        </p:nvPicPr>
        <p:blipFill>
          <a:blip r:embed="rId2">
            <a:alphaModFix amt="15000"/>
            <a:extLst>
              <a:ext uri="{BEBA8EAE-BF5A-486C-A8C5-ECC9F3942E4B}">
                <a14:imgProps xmlns:a14="http://schemas.microsoft.com/office/drawing/2010/main">
                  <a14:imgLayer r:embed="rId3">
                    <a14:imgEffect>
                      <a14:colorTemperature colorTemp="5900"/>
                    </a14:imgEffect>
                  </a14:imgLayer>
                </a14:imgProps>
              </a:ext>
            </a:extLst>
          </a:blip>
          <a:stretch>
            <a:fillRect/>
          </a:stretch>
        </p:blipFill>
        <p:spPr>
          <a:xfrm rot="1745555">
            <a:off x="989778" y="516203"/>
            <a:ext cx="6677249" cy="6842678"/>
          </a:xfrm>
          <a:prstGeom prst="rect">
            <a:avLst/>
          </a:prstGeom>
          <a:effectLst/>
        </p:spPr>
      </p:pic>
      <p:sp>
        <p:nvSpPr>
          <p:cNvPr id="2" name="タイトル 1"/>
          <p:cNvSpPr>
            <a:spLocks noGrp="1"/>
          </p:cNvSpPr>
          <p:nvPr>
            <p:ph type="title" idx="4294967295"/>
          </p:nvPr>
        </p:nvSpPr>
        <p:spPr>
          <a:xfrm>
            <a:off x="404912" y="1015654"/>
            <a:ext cx="8229600" cy="847874"/>
          </a:xfrm>
        </p:spPr>
        <p:txBody>
          <a:bodyPr>
            <a:normAutofit/>
          </a:bodyPr>
          <a:lstStyle/>
          <a:p>
            <a:r>
              <a:rPr kumimoji="1" lang="ja-JP" altLang="en-US" sz="4000" dirty="0" smtClean="0"/>
              <a:t>理想的な寄り添いあうまち</a:t>
            </a:r>
            <a:endParaRPr kumimoji="1" lang="ja-JP" altLang="en-US" sz="4000" dirty="0"/>
          </a:p>
        </p:txBody>
      </p:sp>
      <p:grpSp>
        <p:nvGrpSpPr>
          <p:cNvPr id="23" name="図形グループ 22"/>
          <p:cNvGrpSpPr/>
          <p:nvPr/>
        </p:nvGrpSpPr>
        <p:grpSpPr>
          <a:xfrm>
            <a:off x="0" y="182300"/>
            <a:ext cx="3131545" cy="955205"/>
            <a:chOff x="0" y="182300"/>
            <a:chExt cx="3131545" cy="955205"/>
          </a:xfrm>
        </p:grpSpPr>
        <p:sp>
          <p:nvSpPr>
            <p:cNvPr id="24" name="角丸四角形吹き出し 23"/>
            <p:cNvSpPr/>
            <p:nvPr/>
          </p:nvSpPr>
          <p:spPr>
            <a:xfrm>
              <a:off x="827584" y="182300"/>
              <a:ext cx="2303961" cy="955205"/>
            </a:xfrm>
            <a:prstGeom prst="wedgeRoundRectCallout">
              <a:avLst>
                <a:gd name="adj1" fmla="val -53059"/>
                <a:gd name="adj2" fmla="val -27211"/>
                <a:gd name="adj3" fmla="val 16667"/>
              </a:avLst>
            </a:prstGeom>
            <a:solidFill>
              <a:srgbClr val="F2D4ED"/>
            </a:solidFill>
            <a:ln/>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ja-JP" altLang="en-US" sz="3200" dirty="0" smtClean="0">
                  <a:solidFill>
                    <a:schemeClr val="tx1"/>
                  </a:solidFill>
                </a:rPr>
                <a:t>将来像</a:t>
              </a:r>
              <a:endParaRPr kumimoji="1" lang="ja-JP" altLang="en-US" sz="3200" dirty="0">
                <a:solidFill>
                  <a:schemeClr val="tx1"/>
                </a:solidFill>
              </a:endParaRPr>
            </a:p>
          </p:txBody>
        </p:sp>
        <p:pic>
          <p:nvPicPr>
            <p:cNvPr id="25" name="図 24" descr="810sign_z229xfngkp.jpg"/>
            <p:cNvPicPr>
              <a:picLocks noChangeAspect="1"/>
            </p:cNvPicPr>
            <p:nvPr/>
          </p:nvPicPr>
          <p:blipFill>
            <a:blip r:embed="rId4">
              <a:extLst>
                <a:ext uri="{BEBA8EAE-BF5A-486C-A8C5-ECC9F3942E4B}">
                  <a14:imgProps xmlns:a14="http://schemas.microsoft.com/office/drawing/2010/main">
                    <a14:imgLayer r:embed="rId5">
                      <a14:imgEffect>
                        <a14:backgroundRemoval t="0" b="100000" l="0" r="100000">
                          <a14:foregroundMark x1="57034" y1="7763" x2="57034" y2="7763"/>
                          <a14:foregroundMark x1="65779" y1="7024" x2="65779" y2="7024"/>
                        </a14:backgroundRemoval>
                      </a14:imgEffect>
                    </a14:imgLayer>
                  </a14:imgProps>
                </a:ext>
                <a:ext uri="{28A0092B-C50C-407E-A947-70E740481C1C}">
                  <a14:useLocalDpi xmlns:a14="http://schemas.microsoft.com/office/drawing/2010/main" val="0"/>
                </a:ext>
              </a:extLst>
            </a:blip>
            <a:stretch>
              <a:fillRect/>
            </a:stretch>
          </p:blipFill>
          <p:spPr>
            <a:xfrm>
              <a:off x="0" y="251995"/>
              <a:ext cx="793420" cy="778278"/>
            </a:xfrm>
            <a:prstGeom prst="rect">
              <a:avLst/>
            </a:prstGeom>
          </p:spPr>
        </p:pic>
      </p:grpSp>
      <p:grpSp>
        <p:nvGrpSpPr>
          <p:cNvPr id="26" name="図形グループ 25"/>
          <p:cNvGrpSpPr/>
          <p:nvPr/>
        </p:nvGrpSpPr>
        <p:grpSpPr>
          <a:xfrm>
            <a:off x="3135619" y="97531"/>
            <a:ext cx="6008381" cy="955205"/>
            <a:chOff x="671896" y="1988840"/>
            <a:chExt cx="6333378" cy="1074940"/>
          </a:xfrm>
        </p:grpSpPr>
        <p:pic>
          <p:nvPicPr>
            <p:cNvPr id="27" name="図 26"/>
            <p:cNvPicPr>
              <a:picLocks noChangeAspect="1"/>
            </p:cNvPicPr>
            <p:nvPr/>
          </p:nvPicPr>
          <p:blipFill>
            <a:blip r:embed="rId6">
              <a:lum bright="70000" contrast="-70000"/>
            </a:blip>
            <a:stretch>
              <a:fillRect/>
            </a:stretch>
          </p:blipFill>
          <p:spPr>
            <a:xfrm>
              <a:off x="2809466" y="1988840"/>
              <a:ext cx="1048952" cy="1074940"/>
            </a:xfrm>
            <a:prstGeom prst="rect">
              <a:avLst/>
            </a:prstGeom>
            <a:effectLst/>
          </p:spPr>
        </p:pic>
        <p:pic>
          <p:nvPicPr>
            <p:cNvPr id="28" name="図 27"/>
            <p:cNvPicPr>
              <a:picLocks noChangeAspect="1"/>
            </p:cNvPicPr>
            <p:nvPr/>
          </p:nvPicPr>
          <p:blipFill>
            <a:blip r:embed="rId6"/>
            <a:stretch>
              <a:fillRect/>
            </a:stretch>
          </p:blipFill>
          <p:spPr>
            <a:xfrm>
              <a:off x="3858418" y="1988840"/>
              <a:ext cx="1048952" cy="1074940"/>
            </a:xfrm>
            <a:prstGeom prst="rect">
              <a:avLst/>
            </a:prstGeom>
            <a:effectLst/>
          </p:spPr>
        </p:pic>
        <p:pic>
          <p:nvPicPr>
            <p:cNvPr id="29" name="図 28"/>
            <p:cNvPicPr>
              <a:picLocks noChangeAspect="1"/>
            </p:cNvPicPr>
            <p:nvPr/>
          </p:nvPicPr>
          <p:blipFill>
            <a:blip r:embed="rId6">
              <a:lum bright="70000" contrast="-70000"/>
            </a:blip>
            <a:stretch>
              <a:fillRect/>
            </a:stretch>
          </p:blipFill>
          <p:spPr>
            <a:xfrm>
              <a:off x="4907370" y="1988840"/>
              <a:ext cx="1048952" cy="1074940"/>
            </a:xfrm>
            <a:prstGeom prst="rect">
              <a:avLst/>
            </a:prstGeom>
            <a:effectLst/>
          </p:spPr>
        </p:pic>
        <p:pic>
          <p:nvPicPr>
            <p:cNvPr id="30" name="図 29"/>
            <p:cNvPicPr>
              <a:picLocks noChangeAspect="1"/>
            </p:cNvPicPr>
            <p:nvPr/>
          </p:nvPicPr>
          <p:blipFill>
            <a:blip r:embed="rId6">
              <a:lum bright="70000" contrast="-70000"/>
            </a:blip>
            <a:stretch>
              <a:fillRect/>
            </a:stretch>
          </p:blipFill>
          <p:spPr>
            <a:xfrm>
              <a:off x="711562" y="1988840"/>
              <a:ext cx="1048952" cy="1074940"/>
            </a:xfrm>
            <a:prstGeom prst="rect">
              <a:avLst/>
            </a:prstGeom>
            <a:effectLst/>
          </p:spPr>
        </p:pic>
        <p:sp>
          <p:nvSpPr>
            <p:cNvPr id="31" name="テキスト ボックス 30"/>
            <p:cNvSpPr txBox="1"/>
            <p:nvPr/>
          </p:nvSpPr>
          <p:spPr>
            <a:xfrm>
              <a:off x="671896" y="2315961"/>
              <a:ext cx="1132147" cy="307777"/>
            </a:xfrm>
            <a:prstGeom prst="rect">
              <a:avLst/>
            </a:prstGeom>
            <a:noFill/>
          </p:spPr>
          <p:txBody>
            <a:bodyPr wrap="square" rtlCol="0">
              <a:spAutoFit/>
            </a:bodyPr>
            <a:lstStyle/>
            <a:p>
              <a:pPr algn="ctr"/>
              <a:r>
                <a:rPr lang="ja-JP" altLang="en-US" sz="1400" b="1" dirty="0" smtClean="0"/>
                <a:t>背景</a:t>
              </a:r>
              <a:endParaRPr kumimoji="1" lang="en-US" altLang="ja-JP" sz="1400" b="1" kern="1200" dirty="0" smtClean="0"/>
            </a:p>
          </p:txBody>
        </p:sp>
        <p:sp>
          <p:nvSpPr>
            <p:cNvPr id="32" name="テキスト ボックス 31"/>
            <p:cNvSpPr txBox="1"/>
            <p:nvPr/>
          </p:nvSpPr>
          <p:spPr>
            <a:xfrm>
              <a:off x="2705612" y="2315961"/>
              <a:ext cx="1204689" cy="307777"/>
            </a:xfrm>
            <a:prstGeom prst="rect">
              <a:avLst/>
            </a:prstGeom>
            <a:noFill/>
          </p:spPr>
          <p:txBody>
            <a:bodyPr wrap="square" rtlCol="0">
              <a:spAutoFit/>
            </a:bodyPr>
            <a:lstStyle/>
            <a:p>
              <a:pPr algn="ctr"/>
              <a:endParaRPr kumimoji="1" lang="en-US" altLang="ja-JP" sz="1400" b="1" kern="1200" dirty="0" smtClean="0"/>
            </a:p>
          </p:txBody>
        </p:sp>
        <p:sp>
          <p:nvSpPr>
            <p:cNvPr id="33" name="テキスト ボックス 32"/>
            <p:cNvSpPr txBox="1"/>
            <p:nvPr/>
          </p:nvSpPr>
          <p:spPr>
            <a:xfrm>
              <a:off x="4907370" y="2324095"/>
              <a:ext cx="1132147" cy="307777"/>
            </a:xfrm>
            <a:prstGeom prst="rect">
              <a:avLst/>
            </a:prstGeom>
            <a:noFill/>
          </p:spPr>
          <p:txBody>
            <a:bodyPr wrap="square" rtlCol="0">
              <a:spAutoFit/>
            </a:bodyPr>
            <a:lstStyle/>
            <a:p>
              <a:r>
                <a:rPr kumimoji="1" lang="ja-JP" altLang="en-US" sz="1400" b="1" kern="1200" dirty="0" smtClean="0"/>
                <a:t>今後の方針</a:t>
              </a:r>
              <a:endParaRPr kumimoji="1" lang="en-US" altLang="ja-JP" sz="1400" b="1" kern="1200" dirty="0" smtClean="0"/>
            </a:p>
          </p:txBody>
        </p:sp>
        <p:sp>
          <p:nvSpPr>
            <p:cNvPr id="34" name="テキスト ボックス 33"/>
            <p:cNvSpPr txBox="1"/>
            <p:nvPr/>
          </p:nvSpPr>
          <p:spPr>
            <a:xfrm>
              <a:off x="3991128" y="2315961"/>
              <a:ext cx="880734" cy="346357"/>
            </a:xfrm>
            <a:prstGeom prst="rect">
              <a:avLst/>
            </a:prstGeom>
            <a:noFill/>
          </p:spPr>
          <p:txBody>
            <a:bodyPr wrap="square" rtlCol="0">
              <a:spAutoFit/>
            </a:bodyPr>
            <a:lstStyle/>
            <a:p>
              <a:r>
                <a:rPr lang="ja-JP" altLang="en-US" sz="1400" b="1" dirty="0" smtClean="0"/>
                <a:t>将来像</a:t>
              </a:r>
              <a:endParaRPr kumimoji="1" lang="en-US" altLang="ja-JP" sz="1400" b="1" kern="1200" dirty="0" smtClean="0"/>
            </a:p>
          </p:txBody>
        </p:sp>
        <p:pic>
          <p:nvPicPr>
            <p:cNvPr id="35" name="図 34"/>
            <p:cNvPicPr>
              <a:picLocks noChangeAspect="1"/>
            </p:cNvPicPr>
            <p:nvPr/>
          </p:nvPicPr>
          <p:blipFill>
            <a:blip r:embed="rId6">
              <a:lum bright="70000" contrast="-70000"/>
            </a:blip>
            <a:stretch>
              <a:fillRect/>
            </a:stretch>
          </p:blipFill>
          <p:spPr>
            <a:xfrm>
              <a:off x="1760514" y="1988840"/>
              <a:ext cx="1048952" cy="1074940"/>
            </a:xfrm>
            <a:prstGeom prst="rect">
              <a:avLst/>
            </a:prstGeom>
            <a:effectLst/>
          </p:spPr>
        </p:pic>
        <p:sp>
          <p:nvSpPr>
            <p:cNvPr id="36" name="テキスト ボックス 35"/>
            <p:cNvSpPr txBox="1"/>
            <p:nvPr/>
          </p:nvSpPr>
          <p:spPr>
            <a:xfrm>
              <a:off x="1738717" y="2324095"/>
              <a:ext cx="1132147" cy="307777"/>
            </a:xfrm>
            <a:prstGeom prst="rect">
              <a:avLst/>
            </a:prstGeom>
            <a:noFill/>
          </p:spPr>
          <p:txBody>
            <a:bodyPr wrap="square" rtlCol="0">
              <a:spAutoFit/>
            </a:bodyPr>
            <a:lstStyle/>
            <a:p>
              <a:pPr algn="ctr"/>
              <a:r>
                <a:rPr lang="ja-JP" altLang="en-US" sz="1400" b="1" dirty="0" smtClean="0"/>
                <a:t>目標都市像</a:t>
              </a:r>
              <a:endParaRPr kumimoji="1" lang="en-US" altLang="ja-JP" sz="1400" b="1" kern="1200" dirty="0" smtClean="0"/>
            </a:p>
          </p:txBody>
        </p:sp>
        <p:sp>
          <p:nvSpPr>
            <p:cNvPr id="37" name="正方形/長方形 36"/>
            <p:cNvSpPr/>
            <p:nvPr/>
          </p:nvSpPr>
          <p:spPr>
            <a:xfrm>
              <a:off x="2731418" y="2315961"/>
              <a:ext cx="1181446" cy="346357"/>
            </a:xfrm>
            <a:prstGeom prst="rect">
              <a:avLst/>
            </a:prstGeom>
          </p:spPr>
          <p:txBody>
            <a:bodyPr wrap="none">
              <a:spAutoFit/>
            </a:bodyPr>
            <a:lstStyle/>
            <a:p>
              <a:pPr algn="ctr"/>
              <a:r>
                <a:rPr lang="ja-JP" altLang="en-US" sz="1400" b="1" dirty="0" smtClean="0"/>
                <a:t>デートプラン</a:t>
              </a:r>
              <a:endParaRPr lang="ja-JP" altLang="en-US" sz="1400" b="1" dirty="0"/>
            </a:p>
          </p:txBody>
        </p:sp>
        <p:pic>
          <p:nvPicPr>
            <p:cNvPr id="38" name="図 37"/>
            <p:cNvPicPr>
              <a:picLocks noChangeAspect="1"/>
            </p:cNvPicPr>
            <p:nvPr/>
          </p:nvPicPr>
          <p:blipFill>
            <a:blip r:embed="rId6">
              <a:lum bright="70000" contrast="-70000"/>
            </a:blip>
            <a:stretch>
              <a:fillRect/>
            </a:stretch>
          </p:blipFill>
          <p:spPr>
            <a:xfrm>
              <a:off x="5956322" y="1988840"/>
              <a:ext cx="1048952" cy="1074940"/>
            </a:xfrm>
            <a:prstGeom prst="rect">
              <a:avLst/>
            </a:prstGeom>
            <a:effectLst/>
          </p:spPr>
        </p:pic>
        <p:sp>
          <p:nvSpPr>
            <p:cNvPr id="39" name="テキスト ボックス 38"/>
            <p:cNvSpPr txBox="1"/>
            <p:nvPr/>
          </p:nvSpPr>
          <p:spPr>
            <a:xfrm>
              <a:off x="6034774" y="2315961"/>
              <a:ext cx="970500" cy="346357"/>
            </a:xfrm>
            <a:prstGeom prst="rect">
              <a:avLst/>
            </a:prstGeom>
            <a:noFill/>
          </p:spPr>
          <p:txBody>
            <a:bodyPr wrap="square" rtlCol="0">
              <a:spAutoFit/>
            </a:bodyPr>
            <a:lstStyle/>
            <a:p>
              <a:r>
                <a:rPr kumimoji="1" lang="ja-JP" altLang="en-US" sz="1400" b="1" kern="1200" dirty="0" smtClean="0"/>
                <a:t>参考文献</a:t>
              </a:r>
              <a:endParaRPr kumimoji="1" lang="en-US" altLang="ja-JP" sz="1400" b="1" kern="1200" dirty="0" smtClean="0"/>
            </a:p>
          </p:txBody>
        </p:sp>
      </p:grpSp>
      <p:sp>
        <p:nvSpPr>
          <p:cNvPr id="8" name="正方形/長方形 7"/>
          <p:cNvSpPr/>
          <p:nvPr/>
        </p:nvSpPr>
        <p:spPr>
          <a:xfrm>
            <a:off x="539552" y="2984903"/>
            <a:ext cx="3908152" cy="1368152"/>
          </a:xfrm>
          <a:prstGeom prst="rect">
            <a:avLst/>
          </a:prstGeom>
          <a:solidFill>
            <a:srgbClr val="F2D4ED"/>
          </a:solidFill>
          <a:ln>
            <a:solidFill>
              <a:srgbClr val="C0504D"/>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ja-JP" altLang="en-US" sz="2000" dirty="0" smtClean="0">
                <a:solidFill>
                  <a:schemeClr val="tx1"/>
                </a:solidFill>
              </a:rPr>
              <a:t>市民が積極的にまちづくりに参加</a:t>
            </a:r>
            <a:endParaRPr kumimoji="1" lang="en-US" altLang="ja-JP" sz="2000" dirty="0" smtClean="0">
              <a:solidFill>
                <a:schemeClr val="tx1"/>
              </a:solidFill>
            </a:endParaRPr>
          </a:p>
        </p:txBody>
      </p:sp>
      <p:sp>
        <p:nvSpPr>
          <p:cNvPr id="40" name="正方形/長方形 39"/>
          <p:cNvSpPr/>
          <p:nvPr/>
        </p:nvSpPr>
        <p:spPr>
          <a:xfrm>
            <a:off x="4908391" y="2984903"/>
            <a:ext cx="3736672" cy="1368152"/>
          </a:xfrm>
          <a:prstGeom prst="rect">
            <a:avLst/>
          </a:prstGeom>
          <a:solidFill>
            <a:srgbClr val="F2D4ED"/>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2000" dirty="0" smtClean="0">
                <a:solidFill>
                  <a:schemeClr val="tx1"/>
                </a:solidFill>
              </a:rPr>
              <a:t>市が市民</a:t>
            </a:r>
            <a:r>
              <a:rPr lang="ja-JP" altLang="en-US" sz="2000" dirty="0">
                <a:solidFill>
                  <a:schemeClr val="tx1"/>
                </a:solidFill>
              </a:rPr>
              <a:t>の声に耳を</a:t>
            </a:r>
            <a:r>
              <a:rPr lang="ja-JP" altLang="en-US" sz="2000" dirty="0" smtClean="0">
                <a:solidFill>
                  <a:schemeClr val="tx1"/>
                </a:solidFill>
              </a:rPr>
              <a:t>傾ける</a:t>
            </a:r>
            <a:endParaRPr kumimoji="1" lang="ja-JP" altLang="en-US" sz="2000" dirty="0">
              <a:solidFill>
                <a:schemeClr val="tx1"/>
              </a:solidFill>
            </a:endParaRPr>
          </a:p>
        </p:txBody>
      </p:sp>
      <p:sp>
        <p:nvSpPr>
          <p:cNvPr id="41" name="正方形/長方形 40"/>
          <p:cNvSpPr/>
          <p:nvPr/>
        </p:nvSpPr>
        <p:spPr>
          <a:xfrm>
            <a:off x="2975306" y="5301208"/>
            <a:ext cx="3312368" cy="1368152"/>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2800" dirty="0" smtClean="0">
                <a:solidFill>
                  <a:schemeClr val="tx1"/>
                </a:solidFill>
              </a:rPr>
              <a:t>市と市民が一緒に</a:t>
            </a:r>
            <a:endParaRPr lang="en-US" altLang="ja-JP" sz="2800" dirty="0" smtClean="0">
              <a:solidFill>
                <a:schemeClr val="tx1"/>
              </a:solidFill>
            </a:endParaRPr>
          </a:p>
          <a:p>
            <a:pPr algn="ctr"/>
            <a:r>
              <a:rPr lang="ja-JP" altLang="en-US" sz="2800" dirty="0" smtClean="0">
                <a:solidFill>
                  <a:schemeClr val="tx1"/>
                </a:solidFill>
              </a:rPr>
              <a:t>まちづくりを行う</a:t>
            </a:r>
            <a:endParaRPr kumimoji="1" lang="ja-JP" altLang="en-US" sz="2800" dirty="0">
              <a:solidFill>
                <a:schemeClr val="tx1"/>
              </a:solidFill>
            </a:endParaRPr>
          </a:p>
        </p:txBody>
      </p:sp>
      <p:pic>
        <p:nvPicPr>
          <p:cNvPr id="4" name="図 3"/>
          <p:cNvPicPr>
            <a:picLocks noChangeAspect="1"/>
          </p:cNvPicPr>
          <p:nvPr/>
        </p:nvPicPr>
        <p:blipFill>
          <a:blip r:embed="rId7"/>
          <a:stretch>
            <a:fillRect/>
          </a:stretch>
        </p:blipFill>
        <p:spPr>
          <a:xfrm>
            <a:off x="1619672" y="1562917"/>
            <a:ext cx="2016224" cy="1844845"/>
          </a:xfrm>
          <a:prstGeom prst="rect">
            <a:avLst/>
          </a:prstGeom>
        </p:spPr>
      </p:pic>
      <p:pic>
        <p:nvPicPr>
          <p:cNvPr id="6" name="図 5"/>
          <p:cNvPicPr>
            <a:picLocks noChangeAspect="1"/>
          </p:cNvPicPr>
          <p:nvPr/>
        </p:nvPicPr>
        <p:blipFill>
          <a:blip r:embed="rId8"/>
          <a:stretch>
            <a:fillRect/>
          </a:stretch>
        </p:blipFill>
        <p:spPr>
          <a:xfrm rot="503074">
            <a:off x="6430828" y="4792997"/>
            <a:ext cx="2160240" cy="1951416"/>
          </a:xfrm>
          <a:prstGeom prst="rect">
            <a:avLst/>
          </a:prstGeom>
        </p:spPr>
      </p:pic>
      <p:pic>
        <p:nvPicPr>
          <p:cNvPr id="5" name="図 4"/>
          <p:cNvPicPr>
            <a:picLocks noChangeAspect="1"/>
          </p:cNvPicPr>
          <p:nvPr/>
        </p:nvPicPr>
        <p:blipFill>
          <a:blip r:embed="rId9"/>
          <a:stretch>
            <a:fillRect/>
          </a:stretch>
        </p:blipFill>
        <p:spPr>
          <a:xfrm>
            <a:off x="6012160" y="1844086"/>
            <a:ext cx="1747912" cy="1520683"/>
          </a:xfrm>
          <a:prstGeom prst="rect">
            <a:avLst/>
          </a:prstGeom>
        </p:spPr>
      </p:pic>
      <p:sp>
        <p:nvSpPr>
          <p:cNvPr id="9" name="下矢印 8"/>
          <p:cNvSpPr/>
          <p:nvPr/>
        </p:nvSpPr>
        <p:spPr>
          <a:xfrm>
            <a:off x="3759765" y="4629824"/>
            <a:ext cx="1792456" cy="569211"/>
          </a:xfrm>
          <a:prstGeom prst="downArrow">
            <a:avLst>
              <a:gd name="adj1" fmla="val 50000"/>
              <a:gd name="adj2" fmla="val 65875"/>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sp>
        <p:nvSpPr>
          <p:cNvPr id="10" name="加算記号 9"/>
          <p:cNvSpPr/>
          <p:nvPr/>
        </p:nvSpPr>
        <p:spPr>
          <a:xfrm>
            <a:off x="4209670" y="3284984"/>
            <a:ext cx="953830" cy="864096"/>
          </a:xfrm>
          <a:prstGeom prst="mathPlus">
            <a:avLst/>
          </a:prstGeom>
          <a:solidFill>
            <a:srgbClr val="F79646"/>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spTree>
    <p:extLst>
      <p:ext uri="{BB962C8B-B14F-4D97-AF65-F5344CB8AC3E}">
        <p14:creationId xmlns:p14="http://schemas.microsoft.com/office/powerpoint/2010/main" val="1284114359"/>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図 57"/>
          <p:cNvPicPr>
            <a:picLocks noChangeAspect="1"/>
          </p:cNvPicPr>
          <p:nvPr/>
        </p:nvPicPr>
        <p:blipFill>
          <a:blip r:embed="rId2"/>
          <a:stretch>
            <a:fillRect/>
          </a:stretch>
        </p:blipFill>
        <p:spPr>
          <a:xfrm>
            <a:off x="6377034" y="1376229"/>
            <a:ext cx="1048952" cy="1074940"/>
          </a:xfrm>
          <a:prstGeom prst="rect">
            <a:avLst/>
          </a:prstGeom>
          <a:effectLst/>
        </p:spPr>
      </p:pic>
      <p:sp>
        <p:nvSpPr>
          <p:cNvPr id="6" name="正方形/長方形 5"/>
          <p:cNvSpPr/>
          <p:nvPr/>
        </p:nvSpPr>
        <p:spPr>
          <a:xfrm>
            <a:off x="4566972" y="1412369"/>
            <a:ext cx="4211921" cy="1339407"/>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1"/>
            <a:r>
              <a:rPr lang="ja-JP" altLang="en-US" sz="2000" dirty="0">
                <a:solidFill>
                  <a:schemeClr val="tx1"/>
                </a:solidFill>
              </a:rPr>
              <a:t>まちづくりに参加して</a:t>
            </a:r>
            <a:r>
              <a:rPr lang="ja-JP" altLang="en-US" sz="2000" dirty="0" smtClean="0">
                <a:solidFill>
                  <a:schemeClr val="tx1"/>
                </a:solidFill>
              </a:rPr>
              <a:t>いる</a:t>
            </a:r>
            <a:endParaRPr lang="en-US" altLang="ja-JP" sz="2000" dirty="0" smtClean="0">
              <a:solidFill>
                <a:schemeClr val="tx1"/>
              </a:solidFill>
            </a:endParaRPr>
          </a:p>
          <a:p>
            <a:pPr lvl="1"/>
            <a:r>
              <a:rPr lang="ja-JP" altLang="en-US" sz="2000" dirty="0" smtClean="0">
                <a:solidFill>
                  <a:schemeClr val="tx1"/>
                </a:solidFill>
              </a:rPr>
              <a:t>市民</a:t>
            </a:r>
            <a:r>
              <a:rPr lang="ja-JP" altLang="en-US" sz="2000" dirty="0">
                <a:solidFill>
                  <a:schemeClr val="tx1"/>
                </a:solidFill>
              </a:rPr>
              <a:t>へのヒアリング</a:t>
            </a:r>
            <a:endParaRPr lang="en-US" altLang="ja-JP" sz="2000" dirty="0">
              <a:solidFill>
                <a:schemeClr val="tx1"/>
              </a:solidFill>
            </a:endParaRPr>
          </a:p>
        </p:txBody>
      </p:sp>
      <p:pic>
        <p:nvPicPr>
          <p:cNvPr id="11" name="図 10"/>
          <p:cNvPicPr>
            <a:picLocks noChangeAspect="1"/>
          </p:cNvPicPr>
          <p:nvPr/>
        </p:nvPicPr>
        <p:blipFill>
          <a:blip r:embed="rId2"/>
          <a:stretch>
            <a:fillRect/>
          </a:stretch>
        </p:blipFill>
        <p:spPr>
          <a:xfrm rot="1745555">
            <a:off x="163292" y="-1"/>
            <a:ext cx="2007469" cy="2057204"/>
          </a:xfrm>
          <a:prstGeom prst="rect">
            <a:avLst/>
          </a:prstGeom>
          <a:effectLst>
            <a:glow rad="101600">
              <a:schemeClr val="accent6">
                <a:satMod val="175000"/>
                <a:alpha val="40000"/>
              </a:schemeClr>
            </a:glow>
          </a:effectLst>
        </p:spPr>
      </p:pic>
      <p:sp>
        <p:nvSpPr>
          <p:cNvPr id="14" name="テキスト ボックス 13"/>
          <p:cNvSpPr txBox="1"/>
          <p:nvPr/>
        </p:nvSpPr>
        <p:spPr>
          <a:xfrm>
            <a:off x="263214" y="673534"/>
            <a:ext cx="2122287" cy="523220"/>
          </a:xfrm>
          <a:prstGeom prst="rect">
            <a:avLst/>
          </a:prstGeom>
          <a:noFill/>
        </p:spPr>
        <p:txBody>
          <a:bodyPr wrap="square" rtlCol="0">
            <a:spAutoFit/>
          </a:bodyPr>
          <a:lstStyle/>
          <a:p>
            <a:r>
              <a:rPr kumimoji="1" lang="ja-JP" altLang="en-US" sz="2800" b="1" dirty="0" smtClean="0"/>
              <a:t>今後の方針</a:t>
            </a:r>
            <a:endParaRPr kumimoji="1" lang="en-US" altLang="ja-JP" sz="2800" b="1" dirty="0" smtClean="0"/>
          </a:p>
        </p:txBody>
      </p:sp>
      <p:sp>
        <p:nvSpPr>
          <p:cNvPr id="18" name="角丸四角形 17"/>
          <p:cNvSpPr/>
          <p:nvPr/>
        </p:nvSpPr>
        <p:spPr>
          <a:xfrm>
            <a:off x="992449" y="1911141"/>
            <a:ext cx="2599220" cy="819260"/>
          </a:xfrm>
          <a:prstGeom prst="roundRect">
            <a:avLst/>
          </a:prstGeom>
          <a:solidFill>
            <a:schemeClr val="accent2">
              <a:lumMod val="20000"/>
              <a:lumOff val="8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ja-JP" altLang="en-US" sz="1400" dirty="0" smtClean="0">
                <a:solidFill>
                  <a:schemeClr val="tx1"/>
                </a:solidFill>
              </a:rPr>
              <a:t>相思相愛のための</a:t>
            </a:r>
            <a:endParaRPr kumimoji="1" lang="en-US" altLang="ja-JP" sz="1400" dirty="0" smtClean="0">
              <a:solidFill>
                <a:schemeClr val="tx1"/>
              </a:solidFill>
            </a:endParaRPr>
          </a:p>
          <a:p>
            <a:pPr algn="ctr"/>
            <a:r>
              <a:rPr kumimoji="1" lang="ja-JP" altLang="en-US" sz="2400" dirty="0" smtClean="0">
                <a:solidFill>
                  <a:srgbClr val="BD1D10"/>
                </a:solidFill>
              </a:rPr>
              <a:t>３ＳＴＥＰ</a:t>
            </a:r>
            <a:endParaRPr kumimoji="1" lang="ja-JP" altLang="en-US" sz="2400" dirty="0">
              <a:solidFill>
                <a:srgbClr val="BD1D10"/>
              </a:solidFill>
            </a:endParaRPr>
          </a:p>
        </p:txBody>
      </p:sp>
      <p:sp>
        <p:nvSpPr>
          <p:cNvPr id="19" name="下矢印吹き出し 18"/>
          <p:cNvSpPr/>
          <p:nvPr/>
        </p:nvSpPr>
        <p:spPr>
          <a:xfrm>
            <a:off x="718053" y="3011377"/>
            <a:ext cx="3194112" cy="921679"/>
          </a:xfrm>
          <a:prstGeom prst="downArrowCallout">
            <a:avLst>
              <a:gd name="adj1" fmla="val 23174"/>
              <a:gd name="adj2" fmla="val 24087"/>
              <a:gd name="adj3" fmla="val 22004"/>
              <a:gd name="adj4" fmla="val 64977"/>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dirty="0" smtClean="0">
                <a:solidFill>
                  <a:schemeClr val="tx1"/>
                </a:solidFill>
              </a:rPr>
              <a:t>ＳＴＥＰ１．お互いを知る</a:t>
            </a:r>
            <a:endParaRPr lang="en-US" altLang="ja-JP" dirty="0" smtClean="0">
              <a:solidFill>
                <a:schemeClr val="tx1"/>
              </a:solidFill>
            </a:endParaRPr>
          </a:p>
          <a:p>
            <a:pPr algn="ctr"/>
            <a:r>
              <a:rPr lang="ja-JP" altLang="en-US" dirty="0" smtClean="0">
                <a:solidFill>
                  <a:schemeClr val="tx1"/>
                </a:solidFill>
              </a:rPr>
              <a:t>（満足度調査・現状調査）</a:t>
            </a:r>
            <a:endParaRPr lang="ja-JP" altLang="en-US" dirty="0">
              <a:solidFill>
                <a:schemeClr val="tx1"/>
              </a:solidFill>
            </a:endParaRPr>
          </a:p>
        </p:txBody>
      </p:sp>
      <p:sp>
        <p:nvSpPr>
          <p:cNvPr id="20" name="下矢印吹き出し 19"/>
          <p:cNvSpPr/>
          <p:nvPr/>
        </p:nvSpPr>
        <p:spPr>
          <a:xfrm>
            <a:off x="695003" y="3933056"/>
            <a:ext cx="3194112" cy="921679"/>
          </a:xfrm>
          <a:prstGeom prst="downArrowCallout">
            <a:avLst>
              <a:gd name="adj1" fmla="val 23174"/>
              <a:gd name="adj2" fmla="val 24087"/>
              <a:gd name="adj3" fmla="val 22004"/>
              <a:gd name="adj4" fmla="val 64977"/>
            </a:avLst>
          </a:prstGeom>
          <a:solidFill>
            <a:schemeClr val="accent3">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dirty="0" smtClean="0">
                <a:solidFill>
                  <a:schemeClr val="tx1"/>
                </a:solidFill>
              </a:rPr>
              <a:t>ＳＴＥＰ２．アプローチ</a:t>
            </a:r>
            <a:endParaRPr lang="en-US" altLang="ja-JP" dirty="0" smtClean="0">
              <a:solidFill>
                <a:schemeClr val="tx1"/>
              </a:solidFill>
            </a:endParaRPr>
          </a:p>
          <a:p>
            <a:pPr algn="ctr"/>
            <a:r>
              <a:rPr lang="ja-JP" altLang="en-US" dirty="0" smtClean="0">
                <a:solidFill>
                  <a:schemeClr val="tx1"/>
                </a:solidFill>
              </a:rPr>
              <a:t>（調査を踏まえて方針を立てる）</a:t>
            </a:r>
            <a:endParaRPr lang="ja-JP" altLang="en-US" dirty="0">
              <a:solidFill>
                <a:schemeClr val="tx1"/>
              </a:solidFill>
            </a:endParaRPr>
          </a:p>
        </p:txBody>
      </p:sp>
      <p:sp>
        <p:nvSpPr>
          <p:cNvPr id="21" name="下矢印吹き出し 20"/>
          <p:cNvSpPr/>
          <p:nvPr/>
        </p:nvSpPr>
        <p:spPr>
          <a:xfrm>
            <a:off x="718053" y="4854735"/>
            <a:ext cx="3194112" cy="921679"/>
          </a:xfrm>
          <a:prstGeom prst="downArrowCallout">
            <a:avLst>
              <a:gd name="adj1" fmla="val 23174"/>
              <a:gd name="adj2" fmla="val 24087"/>
              <a:gd name="adj3" fmla="val 22004"/>
              <a:gd name="adj4" fmla="val 64977"/>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dirty="0" smtClean="0">
                <a:solidFill>
                  <a:schemeClr val="tx1"/>
                </a:solidFill>
              </a:rPr>
              <a:t>ＳＴＥＰ３．プロポーズ</a:t>
            </a:r>
            <a:endParaRPr lang="en-US" altLang="ja-JP" dirty="0" smtClean="0">
              <a:solidFill>
                <a:schemeClr val="tx1"/>
              </a:solidFill>
            </a:endParaRPr>
          </a:p>
          <a:p>
            <a:pPr algn="ctr"/>
            <a:r>
              <a:rPr lang="ja-JP" altLang="en-US" dirty="0" smtClean="0">
                <a:solidFill>
                  <a:schemeClr val="tx1"/>
                </a:solidFill>
              </a:rPr>
              <a:t>（プランの提案）</a:t>
            </a:r>
            <a:endParaRPr lang="ja-JP" altLang="en-US" dirty="0">
              <a:solidFill>
                <a:schemeClr val="tx1"/>
              </a:solidFill>
            </a:endParaRPr>
          </a:p>
        </p:txBody>
      </p:sp>
      <p:sp>
        <p:nvSpPr>
          <p:cNvPr id="43" name="正方形/長方形 42"/>
          <p:cNvSpPr/>
          <p:nvPr/>
        </p:nvSpPr>
        <p:spPr>
          <a:xfrm>
            <a:off x="4593429" y="5588931"/>
            <a:ext cx="4185463" cy="837377"/>
          </a:xfrm>
          <a:prstGeom prst="rect">
            <a:avLst/>
          </a:prstGeom>
          <a:solidFill>
            <a:schemeClr val="accent5">
              <a:lumMod val="20000"/>
              <a:lumOff val="8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2000" dirty="0" smtClean="0">
                <a:solidFill>
                  <a:schemeClr val="tx1"/>
                </a:solidFill>
              </a:rPr>
              <a:t>最終発表会にて施策の最終提案</a:t>
            </a:r>
            <a:endParaRPr lang="en-US" altLang="ja-JP" sz="2000" dirty="0" smtClean="0">
              <a:solidFill>
                <a:schemeClr val="tx1"/>
              </a:solidFill>
            </a:endParaRPr>
          </a:p>
        </p:txBody>
      </p:sp>
      <p:sp>
        <p:nvSpPr>
          <p:cNvPr id="5" name="正方形/長方形 4"/>
          <p:cNvSpPr/>
          <p:nvPr/>
        </p:nvSpPr>
        <p:spPr>
          <a:xfrm>
            <a:off x="4226243" y="1229754"/>
            <a:ext cx="2304256" cy="398639"/>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en-US" altLang="ja-JP" sz="2000" dirty="0" smtClean="0">
                <a:solidFill>
                  <a:schemeClr val="tx1"/>
                </a:solidFill>
              </a:rPr>
              <a:t>STEP1</a:t>
            </a:r>
            <a:endParaRPr kumimoji="1" lang="ja-JP" altLang="en-US" sz="2000" dirty="0">
              <a:solidFill>
                <a:schemeClr val="tx1"/>
              </a:solidFill>
            </a:endParaRPr>
          </a:p>
        </p:txBody>
      </p:sp>
      <p:sp>
        <p:nvSpPr>
          <p:cNvPr id="46" name="正方形/長方形 45"/>
          <p:cNvSpPr/>
          <p:nvPr/>
        </p:nvSpPr>
        <p:spPr>
          <a:xfrm>
            <a:off x="4223259" y="5317239"/>
            <a:ext cx="2304256" cy="398639"/>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en-US" altLang="ja-JP" sz="2000" dirty="0" smtClean="0">
                <a:solidFill>
                  <a:schemeClr val="tx1"/>
                </a:solidFill>
              </a:rPr>
              <a:t>STEP3</a:t>
            </a:r>
            <a:endParaRPr kumimoji="1" lang="ja-JP" altLang="en-US" sz="2000" dirty="0">
              <a:solidFill>
                <a:schemeClr val="tx1"/>
              </a:solidFill>
            </a:endParaRPr>
          </a:p>
        </p:txBody>
      </p:sp>
      <p:sp>
        <p:nvSpPr>
          <p:cNvPr id="36" name="正方形/長方形 35"/>
          <p:cNvSpPr/>
          <p:nvPr/>
        </p:nvSpPr>
        <p:spPr>
          <a:xfrm>
            <a:off x="420802" y="5835132"/>
            <a:ext cx="3795193" cy="609700"/>
          </a:xfrm>
          <a:prstGeom prst="rect">
            <a:avLst/>
          </a:prstGeom>
          <a:solidFill>
            <a:srgbClr val="FF99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2000" dirty="0" smtClean="0"/>
              <a:t>寄り添いあう相思相愛な都市</a:t>
            </a:r>
            <a:endParaRPr lang="en-US" altLang="ja-JP" sz="2000" dirty="0"/>
          </a:p>
        </p:txBody>
      </p:sp>
      <p:sp>
        <p:nvSpPr>
          <p:cNvPr id="37" name="正方形/長方形 36"/>
          <p:cNvSpPr/>
          <p:nvPr/>
        </p:nvSpPr>
        <p:spPr>
          <a:xfrm>
            <a:off x="4593429" y="3302408"/>
            <a:ext cx="4185463" cy="1740545"/>
          </a:xfrm>
          <a:prstGeom prst="rect">
            <a:avLst/>
          </a:prstGeom>
          <a:solidFill>
            <a:schemeClr val="accent3">
              <a:lumMod val="20000"/>
              <a:lumOff val="8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285750" indent="-285750">
              <a:buFont typeface="Arial"/>
              <a:buChar char="•"/>
            </a:pPr>
            <a:r>
              <a:rPr lang="ja-JP" altLang="en-US" sz="2000" dirty="0" smtClean="0">
                <a:solidFill>
                  <a:srgbClr val="000000"/>
                </a:solidFill>
              </a:rPr>
              <a:t>施策の</a:t>
            </a:r>
            <a:r>
              <a:rPr lang="ja-JP" altLang="en-US" sz="2000" dirty="0">
                <a:solidFill>
                  <a:srgbClr val="000000"/>
                </a:solidFill>
              </a:rPr>
              <a:t>細部の検討</a:t>
            </a:r>
            <a:endParaRPr lang="en-US" altLang="ja-JP" sz="2000" dirty="0">
              <a:solidFill>
                <a:srgbClr val="000000"/>
              </a:solidFill>
            </a:endParaRPr>
          </a:p>
          <a:p>
            <a:pPr marL="285750" indent="-285750">
              <a:buFont typeface="Arial"/>
              <a:buChar char="•"/>
            </a:pPr>
            <a:r>
              <a:rPr lang="ja-JP" altLang="en-US" sz="2000" dirty="0" smtClean="0">
                <a:solidFill>
                  <a:srgbClr val="000000"/>
                </a:solidFill>
              </a:rPr>
              <a:t>施策の</a:t>
            </a:r>
            <a:r>
              <a:rPr lang="ja-JP" altLang="en-US" sz="2000" dirty="0">
                <a:solidFill>
                  <a:srgbClr val="000000"/>
                </a:solidFill>
              </a:rPr>
              <a:t>問題点の検証</a:t>
            </a:r>
            <a:endParaRPr lang="en-US" altLang="ja-JP" sz="2000" dirty="0">
              <a:solidFill>
                <a:srgbClr val="000000"/>
              </a:solidFill>
            </a:endParaRPr>
          </a:p>
          <a:p>
            <a:pPr marL="285750" indent="-285750">
              <a:buFont typeface="Arial"/>
              <a:buChar char="•"/>
            </a:pPr>
            <a:r>
              <a:rPr lang="ja-JP" altLang="en-US" sz="2000" dirty="0" smtClean="0">
                <a:solidFill>
                  <a:srgbClr val="000000"/>
                </a:solidFill>
              </a:rPr>
              <a:t>施策に</a:t>
            </a:r>
            <a:r>
              <a:rPr lang="ja-JP" altLang="en-US" sz="2000" dirty="0">
                <a:solidFill>
                  <a:srgbClr val="000000"/>
                </a:solidFill>
              </a:rPr>
              <a:t>かかる費用及び効果の算出</a:t>
            </a:r>
            <a:endParaRPr lang="en-US" altLang="ja-JP" sz="2000" dirty="0">
              <a:solidFill>
                <a:srgbClr val="000000"/>
              </a:solidFill>
            </a:endParaRPr>
          </a:p>
        </p:txBody>
      </p:sp>
      <p:sp>
        <p:nvSpPr>
          <p:cNvPr id="38" name="正方形/長方形 37"/>
          <p:cNvSpPr/>
          <p:nvPr/>
        </p:nvSpPr>
        <p:spPr>
          <a:xfrm>
            <a:off x="4223259" y="3030717"/>
            <a:ext cx="2304256" cy="398639"/>
          </a:xfrm>
          <a:prstGeom prst="rect">
            <a:avLst/>
          </a:prstGeom>
          <a:solidFill>
            <a:schemeClr val="accent3">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en-US" altLang="ja-JP" sz="2000" dirty="0" smtClean="0">
                <a:solidFill>
                  <a:schemeClr val="tx1"/>
                </a:solidFill>
              </a:rPr>
              <a:t>STEP2</a:t>
            </a:r>
            <a:endParaRPr kumimoji="1" lang="ja-JP" altLang="en-US" sz="2000" dirty="0">
              <a:solidFill>
                <a:schemeClr val="tx1"/>
              </a:solidFill>
            </a:endParaRPr>
          </a:p>
        </p:txBody>
      </p:sp>
      <p:sp>
        <p:nvSpPr>
          <p:cNvPr id="34" name="正方形/長方形 33"/>
          <p:cNvSpPr/>
          <p:nvPr/>
        </p:nvSpPr>
        <p:spPr>
          <a:xfrm rot="20745290">
            <a:off x="2889699" y="4478354"/>
            <a:ext cx="1459525" cy="307799"/>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ltLang="ja-JP" sz="2400" dirty="0" smtClean="0">
                <a:solidFill>
                  <a:schemeClr val="tx1"/>
                </a:solidFill>
              </a:rPr>
              <a:t>2</a:t>
            </a:r>
            <a:r>
              <a:rPr lang="ja-JP" altLang="en-US" sz="2400" dirty="0" smtClean="0">
                <a:solidFill>
                  <a:schemeClr val="tx1"/>
                </a:solidFill>
              </a:rPr>
              <a:t>話完</a:t>
            </a:r>
            <a:endParaRPr lang="ja-JP" altLang="en-US" sz="2400" dirty="0">
              <a:solidFill>
                <a:schemeClr val="tx1"/>
              </a:solidFill>
            </a:endParaRPr>
          </a:p>
        </p:txBody>
      </p:sp>
      <p:grpSp>
        <p:nvGrpSpPr>
          <p:cNvPr id="29" name="図形グループ 28"/>
          <p:cNvGrpSpPr/>
          <p:nvPr/>
        </p:nvGrpSpPr>
        <p:grpSpPr>
          <a:xfrm>
            <a:off x="3135619" y="97530"/>
            <a:ext cx="6008381" cy="968461"/>
            <a:chOff x="671896" y="1988840"/>
            <a:chExt cx="6333378" cy="1089858"/>
          </a:xfrm>
        </p:grpSpPr>
        <p:pic>
          <p:nvPicPr>
            <p:cNvPr id="30" name="図 29"/>
            <p:cNvPicPr>
              <a:picLocks noChangeAspect="1"/>
            </p:cNvPicPr>
            <p:nvPr/>
          </p:nvPicPr>
          <p:blipFill>
            <a:blip r:embed="rId2">
              <a:lum bright="70000" contrast="-70000"/>
            </a:blip>
            <a:stretch>
              <a:fillRect/>
            </a:stretch>
          </p:blipFill>
          <p:spPr>
            <a:xfrm>
              <a:off x="2809466" y="1988840"/>
              <a:ext cx="1048952" cy="1074940"/>
            </a:xfrm>
            <a:prstGeom prst="rect">
              <a:avLst/>
            </a:prstGeom>
            <a:effectLst/>
          </p:spPr>
        </p:pic>
        <p:pic>
          <p:nvPicPr>
            <p:cNvPr id="31" name="図 30"/>
            <p:cNvPicPr>
              <a:picLocks noChangeAspect="1"/>
            </p:cNvPicPr>
            <p:nvPr/>
          </p:nvPicPr>
          <p:blipFill>
            <a:blip r:embed="rId2"/>
            <a:stretch>
              <a:fillRect/>
            </a:stretch>
          </p:blipFill>
          <p:spPr>
            <a:xfrm>
              <a:off x="4907370" y="2003758"/>
              <a:ext cx="1048952" cy="1074940"/>
            </a:xfrm>
            <a:prstGeom prst="rect">
              <a:avLst/>
            </a:prstGeom>
            <a:effectLst/>
          </p:spPr>
        </p:pic>
        <p:pic>
          <p:nvPicPr>
            <p:cNvPr id="35" name="図 34"/>
            <p:cNvPicPr>
              <a:picLocks noChangeAspect="1"/>
            </p:cNvPicPr>
            <p:nvPr/>
          </p:nvPicPr>
          <p:blipFill>
            <a:blip r:embed="rId2">
              <a:lum bright="70000" contrast="-70000"/>
            </a:blip>
            <a:stretch>
              <a:fillRect/>
            </a:stretch>
          </p:blipFill>
          <p:spPr>
            <a:xfrm>
              <a:off x="3875116" y="1988840"/>
              <a:ext cx="1048952" cy="1074940"/>
            </a:xfrm>
            <a:prstGeom prst="rect">
              <a:avLst/>
            </a:prstGeom>
            <a:effectLst/>
          </p:spPr>
        </p:pic>
        <p:pic>
          <p:nvPicPr>
            <p:cNvPr id="39" name="図 38"/>
            <p:cNvPicPr>
              <a:picLocks noChangeAspect="1"/>
            </p:cNvPicPr>
            <p:nvPr/>
          </p:nvPicPr>
          <p:blipFill>
            <a:blip r:embed="rId2">
              <a:lum bright="70000" contrast="-70000"/>
            </a:blip>
            <a:stretch>
              <a:fillRect/>
            </a:stretch>
          </p:blipFill>
          <p:spPr>
            <a:xfrm>
              <a:off x="711562" y="1988840"/>
              <a:ext cx="1048952" cy="1074940"/>
            </a:xfrm>
            <a:prstGeom prst="rect">
              <a:avLst/>
            </a:prstGeom>
            <a:effectLst/>
          </p:spPr>
        </p:pic>
        <p:sp>
          <p:nvSpPr>
            <p:cNvPr id="40" name="テキスト ボックス 39"/>
            <p:cNvSpPr txBox="1"/>
            <p:nvPr/>
          </p:nvSpPr>
          <p:spPr>
            <a:xfrm>
              <a:off x="671896" y="2315961"/>
              <a:ext cx="1132147" cy="307777"/>
            </a:xfrm>
            <a:prstGeom prst="rect">
              <a:avLst/>
            </a:prstGeom>
            <a:noFill/>
          </p:spPr>
          <p:txBody>
            <a:bodyPr wrap="square" rtlCol="0">
              <a:spAutoFit/>
            </a:bodyPr>
            <a:lstStyle/>
            <a:p>
              <a:pPr algn="ctr"/>
              <a:r>
                <a:rPr lang="ja-JP" altLang="en-US" sz="1400" b="1" dirty="0" smtClean="0"/>
                <a:t>背景</a:t>
              </a:r>
              <a:endParaRPr kumimoji="1" lang="en-US" altLang="ja-JP" sz="1400" b="1" kern="1200" dirty="0" smtClean="0"/>
            </a:p>
          </p:txBody>
        </p:sp>
        <p:sp>
          <p:nvSpPr>
            <p:cNvPr id="41" name="テキスト ボックス 40"/>
            <p:cNvSpPr txBox="1"/>
            <p:nvPr/>
          </p:nvSpPr>
          <p:spPr>
            <a:xfrm>
              <a:off x="2705612" y="2315961"/>
              <a:ext cx="1204689" cy="307777"/>
            </a:xfrm>
            <a:prstGeom prst="rect">
              <a:avLst/>
            </a:prstGeom>
            <a:noFill/>
          </p:spPr>
          <p:txBody>
            <a:bodyPr wrap="square" rtlCol="0">
              <a:spAutoFit/>
            </a:bodyPr>
            <a:lstStyle/>
            <a:p>
              <a:pPr algn="ctr"/>
              <a:endParaRPr kumimoji="1" lang="en-US" altLang="ja-JP" sz="1400" b="1" kern="1200" dirty="0" smtClean="0"/>
            </a:p>
          </p:txBody>
        </p:sp>
        <p:sp>
          <p:nvSpPr>
            <p:cNvPr id="42" name="テキスト ボックス 41"/>
            <p:cNvSpPr txBox="1"/>
            <p:nvPr/>
          </p:nvSpPr>
          <p:spPr>
            <a:xfrm>
              <a:off x="4907370" y="2324095"/>
              <a:ext cx="1132147" cy="307777"/>
            </a:xfrm>
            <a:prstGeom prst="rect">
              <a:avLst/>
            </a:prstGeom>
            <a:noFill/>
          </p:spPr>
          <p:txBody>
            <a:bodyPr wrap="square" rtlCol="0">
              <a:spAutoFit/>
            </a:bodyPr>
            <a:lstStyle/>
            <a:p>
              <a:r>
                <a:rPr kumimoji="1" lang="ja-JP" altLang="en-US" sz="1400" b="1" kern="1200" dirty="0" smtClean="0"/>
                <a:t>今後の方針</a:t>
              </a:r>
              <a:endParaRPr kumimoji="1" lang="en-US" altLang="ja-JP" sz="1400" b="1" kern="1200" dirty="0" smtClean="0"/>
            </a:p>
          </p:txBody>
        </p:sp>
        <p:sp>
          <p:nvSpPr>
            <p:cNvPr id="44" name="テキスト ボックス 43"/>
            <p:cNvSpPr txBox="1"/>
            <p:nvPr/>
          </p:nvSpPr>
          <p:spPr>
            <a:xfrm>
              <a:off x="3991128" y="2315961"/>
              <a:ext cx="880734" cy="346357"/>
            </a:xfrm>
            <a:prstGeom prst="rect">
              <a:avLst/>
            </a:prstGeom>
            <a:noFill/>
          </p:spPr>
          <p:txBody>
            <a:bodyPr wrap="square" rtlCol="0">
              <a:spAutoFit/>
            </a:bodyPr>
            <a:lstStyle/>
            <a:p>
              <a:r>
                <a:rPr lang="ja-JP" altLang="en-US" sz="1400" b="1" dirty="0" smtClean="0"/>
                <a:t>将来像</a:t>
              </a:r>
              <a:endParaRPr kumimoji="1" lang="en-US" altLang="ja-JP" sz="1400" b="1" kern="1200" dirty="0" smtClean="0"/>
            </a:p>
          </p:txBody>
        </p:sp>
        <p:pic>
          <p:nvPicPr>
            <p:cNvPr id="45" name="図 44"/>
            <p:cNvPicPr>
              <a:picLocks noChangeAspect="1"/>
            </p:cNvPicPr>
            <p:nvPr/>
          </p:nvPicPr>
          <p:blipFill>
            <a:blip r:embed="rId2">
              <a:lum bright="70000" contrast="-70000"/>
            </a:blip>
            <a:stretch>
              <a:fillRect/>
            </a:stretch>
          </p:blipFill>
          <p:spPr>
            <a:xfrm>
              <a:off x="1760514" y="1988840"/>
              <a:ext cx="1048952" cy="1074940"/>
            </a:xfrm>
            <a:prstGeom prst="rect">
              <a:avLst/>
            </a:prstGeom>
            <a:effectLst/>
          </p:spPr>
        </p:pic>
        <p:sp>
          <p:nvSpPr>
            <p:cNvPr id="47" name="テキスト ボックス 46"/>
            <p:cNvSpPr txBox="1"/>
            <p:nvPr/>
          </p:nvSpPr>
          <p:spPr>
            <a:xfrm>
              <a:off x="1738717" y="2324095"/>
              <a:ext cx="1132147" cy="307777"/>
            </a:xfrm>
            <a:prstGeom prst="rect">
              <a:avLst/>
            </a:prstGeom>
            <a:noFill/>
          </p:spPr>
          <p:txBody>
            <a:bodyPr wrap="square" rtlCol="0">
              <a:spAutoFit/>
            </a:bodyPr>
            <a:lstStyle/>
            <a:p>
              <a:pPr algn="ctr"/>
              <a:r>
                <a:rPr lang="ja-JP" altLang="en-US" sz="1400" b="1" dirty="0" smtClean="0"/>
                <a:t>目標都市像</a:t>
              </a:r>
              <a:endParaRPr kumimoji="1" lang="en-US" altLang="ja-JP" sz="1400" b="1" kern="1200" dirty="0" smtClean="0"/>
            </a:p>
          </p:txBody>
        </p:sp>
        <p:sp>
          <p:nvSpPr>
            <p:cNvPr id="48" name="正方形/長方形 47"/>
            <p:cNvSpPr/>
            <p:nvPr/>
          </p:nvSpPr>
          <p:spPr>
            <a:xfrm>
              <a:off x="2731418" y="2315961"/>
              <a:ext cx="1181446" cy="346357"/>
            </a:xfrm>
            <a:prstGeom prst="rect">
              <a:avLst/>
            </a:prstGeom>
          </p:spPr>
          <p:txBody>
            <a:bodyPr wrap="none">
              <a:spAutoFit/>
            </a:bodyPr>
            <a:lstStyle/>
            <a:p>
              <a:pPr algn="ctr"/>
              <a:r>
                <a:rPr lang="ja-JP" altLang="en-US" sz="1400" b="1" dirty="0" smtClean="0"/>
                <a:t>デートプラン</a:t>
              </a:r>
              <a:endParaRPr lang="ja-JP" altLang="en-US" sz="1400" b="1" dirty="0"/>
            </a:p>
          </p:txBody>
        </p:sp>
        <p:pic>
          <p:nvPicPr>
            <p:cNvPr id="49" name="図 48"/>
            <p:cNvPicPr>
              <a:picLocks noChangeAspect="1"/>
            </p:cNvPicPr>
            <p:nvPr/>
          </p:nvPicPr>
          <p:blipFill>
            <a:blip r:embed="rId2">
              <a:lum bright="70000" contrast="-70000"/>
            </a:blip>
            <a:stretch>
              <a:fillRect/>
            </a:stretch>
          </p:blipFill>
          <p:spPr>
            <a:xfrm>
              <a:off x="5956322" y="1988840"/>
              <a:ext cx="1048952" cy="1074940"/>
            </a:xfrm>
            <a:prstGeom prst="rect">
              <a:avLst/>
            </a:prstGeom>
            <a:effectLst/>
          </p:spPr>
        </p:pic>
        <p:sp>
          <p:nvSpPr>
            <p:cNvPr id="60" name="テキスト ボックス 59"/>
            <p:cNvSpPr txBox="1"/>
            <p:nvPr/>
          </p:nvSpPr>
          <p:spPr>
            <a:xfrm>
              <a:off x="6034774" y="2315961"/>
              <a:ext cx="970500" cy="346357"/>
            </a:xfrm>
            <a:prstGeom prst="rect">
              <a:avLst/>
            </a:prstGeom>
            <a:noFill/>
          </p:spPr>
          <p:txBody>
            <a:bodyPr wrap="square" rtlCol="0">
              <a:spAutoFit/>
            </a:bodyPr>
            <a:lstStyle/>
            <a:p>
              <a:r>
                <a:rPr kumimoji="1" lang="ja-JP" altLang="en-US" sz="1400" b="1" kern="1200" dirty="0" smtClean="0"/>
                <a:t>参考文献</a:t>
              </a:r>
              <a:endParaRPr kumimoji="1" lang="en-US" altLang="ja-JP" sz="1400" b="1" kern="1200" dirty="0" smtClean="0"/>
            </a:p>
          </p:txBody>
        </p:sp>
      </p:grpSp>
    </p:spTree>
    <p:extLst>
      <p:ext uri="{BB962C8B-B14F-4D97-AF65-F5344CB8AC3E}">
        <p14:creationId xmlns:p14="http://schemas.microsoft.com/office/powerpoint/2010/main" val="24407583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stretch>
            <a:fillRect/>
          </a:stretch>
        </p:blipFill>
        <p:spPr>
          <a:xfrm rot="1745555">
            <a:off x="163292" y="-1"/>
            <a:ext cx="2007469" cy="2057204"/>
          </a:xfrm>
          <a:prstGeom prst="rect">
            <a:avLst/>
          </a:prstGeom>
          <a:effectLst>
            <a:glow rad="101600">
              <a:schemeClr val="accent6">
                <a:satMod val="175000"/>
                <a:alpha val="40000"/>
              </a:schemeClr>
            </a:glow>
          </a:effectLst>
        </p:spPr>
      </p:pic>
      <p:sp>
        <p:nvSpPr>
          <p:cNvPr id="4" name="テキスト ボックス 3"/>
          <p:cNvSpPr txBox="1"/>
          <p:nvPr/>
        </p:nvSpPr>
        <p:spPr>
          <a:xfrm>
            <a:off x="539552" y="723352"/>
            <a:ext cx="2122287" cy="523220"/>
          </a:xfrm>
          <a:prstGeom prst="rect">
            <a:avLst/>
          </a:prstGeom>
          <a:noFill/>
        </p:spPr>
        <p:txBody>
          <a:bodyPr wrap="square" rtlCol="0">
            <a:spAutoFit/>
          </a:bodyPr>
          <a:lstStyle/>
          <a:p>
            <a:r>
              <a:rPr lang="ja-JP" altLang="en-US" sz="2800" b="1" dirty="0" smtClean="0"/>
              <a:t>参考文献</a:t>
            </a:r>
            <a:endParaRPr kumimoji="1" lang="en-US" altLang="ja-JP" sz="2800" b="1" dirty="0" smtClean="0"/>
          </a:p>
        </p:txBody>
      </p:sp>
      <p:sp>
        <p:nvSpPr>
          <p:cNvPr id="5" name="正方形/長方形 4"/>
          <p:cNvSpPr/>
          <p:nvPr/>
        </p:nvSpPr>
        <p:spPr>
          <a:xfrm>
            <a:off x="1043608" y="1772816"/>
            <a:ext cx="7355160" cy="4893647"/>
          </a:xfrm>
          <a:prstGeom prst="rect">
            <a:avLst/>
          </a:prstGeom>
        </p:spPr>
        <p:txBody>
          <a:bodyPr wrap="square">
            <a:spAutoFit/>
          </a:bodyPr>
          <a:lstStyle/>
          <a:p>
            <a:pPr marL="285750" indent="-285750">
              <a:buFont typeface="Arial"/>
              <a:buChar char="•"/>
            </a:pPr>
            <a:r>
              <a:rPr lang="ja-JP" altLang="ja-JP" sz="2400" dirty="0" smtClean="0"/>
              <a:t>土浦市</a:t>
            </a:r>
            <a:r>
              <a:rPr lang="ja-JP" altLang="ja-JP" sz="2400" dirty="0"/>
              <a:t>役所ホームページ</a:t>
            </a:r>
          </a:p>
          <a:p>
            <a:r>
              <a:rPr lang="en-US" altLang="ja-JP" sz="2400" dirty="0"/>
              <a:t>http://www.city.tsuchiura.lg.jp/index.html</a:t>
            </a:r>
            <a:endParaRPr lang="ja-JP" altLang="ja-JP" sz="2400" dirty="0"/>
          </a:p>
          <a:p>
            <a:pPr marL="285750" indent="-285750">
              <a:buFont typeface="Arial"/>
              <a:buChar char="•"/>
            </a:pPr>
            <a:r>
              <a:rPr lang="ja-JP" altLang="ja-JP" sz="2400" dirty="0" smtClean="0"/>
              <a:t>観光客</a:t>
            </a:r>
            <a:r>
              <a:rPr lang="ja-JP" altLang="ja-JP" sz="2400" dirty="0"/>
              <a:t>動態調査結果／茨城県</a:t>
            </a:r>
          </a:p>
          <a:p>
            <a:r>
              <a:rPr lang="en-US" altLang="ja-JP" sz="2400" dirty="0"/>
              <a:t>http://www.pref.ibaraki.jp/shokorodo/kanbutsu/kikaku/doutaityousa.html</a:t>
            </a:r>
            <a:endParaRPr lang="ja-JP" altLang="ja-JP" sz="2400" dirty="0"/>
          </a:p>
          <a:p>
            <a:pPr marL="285750" indent="-285750">
              <a:buFont typeface="Arial"/>
              <a:buChar char="•"/>
            </a:pPr>
            <a:r>
              <a:rPr lang="ja-JP" altLang="ja-JP" sz="2400" dirty="0" smtClean="0"/>
              <a:t>観光</a:t>
            </a:r>
            <a:r>
              <a:rPr lang="ja-JP" altLang="ja-JP" sz="2400" dirty="0"/>
              <a:t>いばらき</a:t>
            </a:r>
            <a:r>
              <a:rPr lang="en-US" altLang="ja-JP" sz="2400" dirty="0"/>
              <a:t>http://www.ibarakiguide.jp</a:t>
            </a:r>
            <a:endParaRPr lang="ja-JP" altLang="ja-JP" sz="2400" dirty="0"/>
          </a:p>
          <a:p>
            <a:pPr marL="285750" indent="-285750">
              <a:buFont typeface="Arial"/>
              <a:buChar char="•"/>
            </a:pPr>
            <a:r>
              <a:rPr lang="ja-JP" altLang="ja-JP" sz="2400" dirty="0" smtClean="0"/>
              <a:t>土浦</a:t>
            </a:r>
            <a:r>
              <a:rPr lang="ja-JP" altLang="ja-JP" sz="2400" dirty="0"/>
              <a:t>観光協会</a:t>
            </a:r>
            <a:r>
              <a:rPr lang="en-US" altLang="ja-JP" sz="2400" dirty="0"/>
              <a:t>http://www.tsuchiura-kankou.jp</a:t>
            </a:r>
            <a:endParaRPr lang="ja-JP" altLang="ja-JP" sz="2400" dirty="0"/>
          </a:p>
          <a:p>
            <a:pPr marL="285750" indent="-285750">
              <a:buFont typeface="Arial"/>
              <a:buChar char="•"/>
            </a:pPr>
            <a:r>
              <a:rPr lang="ja-JP" altLang="ja-JP" sz="2400" dirty="0" smtClean="0"/>
              <a:t>土浦市</a:t>
            </a:r>
            <a:r>
              <a:rPr lang="ja-JP" altLang="ja-JP" sz="2400" dirty="0"/>
              <a:t>公共交通</a:t>
            </a:r>
            <a:r>
              <a:rPr lang="en-US" altLang="ja-JP" sz="2400" dirty="0"/>
              <a:t>http://www.t-koutsu.jp/index.html</a:t>
            </a:r>
            <a:endParaRPr lang="ja-JP" altLang="ja-JP" sz="2400" dirty="0"/>
          </a:p>
          <a:p>
            <a:pPr marL="285750" indent="-285750">
              <a:buFont typeface="Arial"/>
              <a:buChar char="•"/>
            </a:pPr>
            <a:r>
              <a:rPr lang="ja-JP" altLang="ja-JP" sz="2400" dirty="0" smtClean="0"/>
              <a:t>関東</a:t>
            </a:r>
            <a:r>
              <a:rPr lang="ja-JP" altLang="ja-JP" sz="2400" dirty="0"/>
              <a:t>鉄道</a:t>
            </a:r>
            <a:r>
              <a:rPr lang="en-US" altLang="ja-JP" sz="2400" dirty="0"/>
              <a:t>http://kantetsu.co.jp</a:t>
            </a:r>
            <a:endParaRPr lang="ja-JP" altLang="ja-JP" sz="2400" dirty="0"/>
          </a:p>
          <a:p>
            <a:pPr marL="285750" indent="-285750">
              <a:buFont typeface="Arial"/>
              <a:buChar char="•"/>
            </a:pPr>
            <a:r>
              <a:rPr lang="ja-JP" altLang="ja-JP" sz="2400" dirty="0" smtClean="0"/>
              <a:t>総合</a:t>
            </a:r>
            <a:r>
              <a:rPr lang="ja-JP" altLang="ja-JP" sz="2400" dirty="0"/>
              <a:t>病院　土浦協同病院</a:t>
            </a:r>
            <a:r>
              <a:rPr lang="en-US" altLang="ja-JP" sz="2400" dirty="0"/>
              <a:t>http://www.tkgh.jp</a:t>
            </a:r>
            <a:endParaRPr lang="ja-JP" altLang="ja-JP" sz="2400" dirty="0"/>
          </a:p>
          <a:p>
            <a:pPr marL="285750" indent="-285750">
              <a:buFont typeface="Arial"/>
              <a:buChar char="•"/>
            </a:pPr>
            <a:r>
              <a:rPr lang="ja-JP" altLang="ja-JP" sz="2400" dirty="0" smtClean="0"/>
              <a:t>茨城県</a:t>
            </a:r>
            <a:r>
              <a:rPr lang="ja-JP" altLang="ja-JP" sz="2400" dirty="0"/>
              <a:t>警察</a:t>
            </a:r>
            <a:r>
              <a:rPr lang="en-US" altLang="ja-JP" sz="2400" dirty="0"/>
              <a:t>https://www.pref.ibaraki.jp/kenkei</a:t>
            </a:r>
            <a:r>
              <a:rPr lang="en-US" altLang="ja-JP" sz="2400" dirty="0" smtClean="0"/>
              <a:t>/</a:t>
            </a:r>
          </a:p>
          <a:p>
            <a:pPr marL="285750" indent="-285750">
              <a:buFont typeface="Arial"/>
              <a:buChar char="•"/>
            </a:pPr>
            <a:r>
              <a:rPr lang="ja-JP" altLang="en-US" sz="2400" dirty="0" smtClean="0"/>
              <a:t>土浦市公式ホームページ</a:t>
            </a:r>
            <a:endParaRPr lang="en-US" altLang="ja-JP" sz="2400" dirty="0" smtClean="0"/>
          </a:p>
          <a:p>
            <a:r>
              <a:rPr lang="en-US" altLang="ja-JP" sz="2400" dirty="0" smtClean="0"/>
              <a:t>http</a:t>
            </a:r>
            <a:r>
              <a:rPr lang="en-US" altLang="ja-JP" sz="2400" dirty="0"/>
              <a:t>://</a:t>
            </a:r>
            <a:r>
              <a:rPr lang="en-US" altLang="ja-JP" sz="2400" dirty="0" err="1"/>
              <a:t>www.city.tsuchiura.lg.jp</a:t>
            </a:r>
            <a:r>
              <a:rPr lang="en-US" altLang="ja-JP" sz="2400" dirty="0"/>
              <a:t>/page/page000588.html</a:t>
            </a:r>
            <a:endParaRPr lang="ja-JP" altLang="ja-JP" sz="2400" dirty="0"/>
          </a:p>
        </p:txBody>
      </p:sp>
      <p:grpSp>
        <p:nvGrpSpPr>
          <p:cNvPr id="20" name="図形グループ 19"/>
          <p:cNvGrpSpPr/>
          <p:nvPr/>
        </p:nvGrpSpPr>
        <p:grpSpPr>
          <a:xfrm>
            <a:off x="3135619" y="97531"/>
            <a:ext cx="6008381" cy="955205"/>
            <a:chOff x="671896" y="1988840"/>
            <a:chExt cx="6333378" cy="1074940"/>
          </a:xfrm>
        </p:grpSpPr>
        <p:pic>
          <p:nvPicPr>
            <p:cNvPr id="21" name="図 20"/>
            <p:cNvPicPr>
              <a:picLocks noChangeAspect="1"/>
            </p:cNvPicPr>
            <p:nvPr/>
          </p:nvPicPr>
          <p:blipFill>
            <a:blip r:embed="rId2">
              <a:lum bright="70000" contrast="-70000"/>
            </a:blip>
            <a:stretch>
              <a:fillRect/>
            </a:stretch>
          </p:blipFill>
          <p:spPr>
            <a:xfrm>
              <a:off x="2809466" y="1988840"/>
              <a:ext cx="1048952" cy="1074940"/>
            </a:xfrm>
            <a:prstGeom prst="rect">
              <a:avLst/>
            </a:prstGeom>
            <a:effectLst/>
          </p:spPr>
        </p:pic>
        <p:pic>
          <p:nvPicPr>
            <p:cNvPr id="22" name="図 21"/>
            <p:cNvPicPr>
              <a:picLocks noChangeAspect="1"/>
            </p:cNvPicPr>
            <p:nvPr/>
          </p:nvPicPr>
          <p:blipFill>
            <a:blip r:embed="rId2">
              <a:lum bright="70000" contrast="-70000"/>
            </a:blip>
            <a:stretch>
              <a:fillRect/>
            </a:stretch>
          </p:blipFill>
          <p:spPr>
            <a:xfrm>
              <a:off x="3858418" y="1988840"/>
              <a:ext cx="1048952" cy="1074940"/>
            </a:xfrm>
            <a:prstGeom prst="rect">
              <a:avLst/>
            </a:prstGeom>
            <a:effectLst/>
          </p:spPr>
        </p:pic>
        <p:pic>
          <p:nvPicPr>
            <p:cNvPr id="23" name="図 22"/>
            <p:cNvPicPr>
              <a:picLocks noChangeAspect="1"/>
            </p:cNvPicPr>
            <p:nvPr/>
          </p:nvPicPr>
          <p:blipFill>
            <a:blip r:embed="rId2">
              <a:lum bright="70000" contrast="-70000"/>
            </a:blip>
            <a:stretch>
              <a:fillRect/>
            </a:stretch>
          </p:blipFill>
          <p:spPr>
            <a:xfrm>
              <a:off x="4907370" y="1988840"/>
              <a:ext cx="1048952" cy="1074940"/>
            </a:xfrm>
            <a:prstGeom prst="rect">
              <a:avLst/>
            </a:prstGeom>
            <a:effectLst/>
          </p:spPr>
        </p:pic>
        <p:pic>
          <p:nvPicPr>
            <p:cNvPr id="24" name="図 23"/>
            <p:cNvPicPr>
              <a:picLocks noChangeAspect="1"/>
            </p:cNvPicPr>
            <p:nvPr/>
          </p:nvPicPr>
          <p:blipFill>
            <a:blip r:embed="rId2">
              <a:lum bright="70000" contrast="-70000"/>
            </a:blip>
            <a:stretch>
              <a:fillRect/>
            </a:stretch>
          </p:blipFill>
          <p:spPr>
            <a:xfrm>
              <a:off x="711562" y="1988840"/>
              <a:ext cx="1048952" cy="1074940"/>
            </a:xfrm>
            <a:prstGeom prst="rect">
              <a:avLst/>
            </a:prstGeom>
            <a:effectLst/>
          </p:spPr>
        </p:pic>
        <p:sp>
          <p:nvSpPr>
            <p:cNvPr id="25" name="テキスト ボックス 24"/>
            <p:cNvSpPr txBox="1"/>
            <p:nvPr/>
          </p:nvSpPr>
          <p:spPr>
            <a:xfrm>
              <a:off x="671896" y="2315961"/>
              <a:ext cx="1132147" cy="307777"/>
            </a:xfrm>
            <a:prstGeom prst="rect">
              <a:avLst/>
            </a:prstGeom>
            <a:noFill/>
          </p:spPr>
          <p:txBody>
            <a:bodyPr wrap="square" rtlCol="0">
              <a:spAutoFit/>
            </a:bodyPr>
            <a:lstStyle/>
            <a:p>
              <a:pPr algn="ctr"/>
              <a:r>
                <a:rPr lang="ja-JP" altLang="en-US" sz="1400" b="1" dirty="0" smtClean="0"/>
                <a:t>背景</a:t>
              </a:r>
              <a:endParaRPr kumimoji="1" lang="en-US" altLang="ja-JP" sz="1400" b="1" kern="1200" dirty="0" smtClean="0"/>
            </a:p>
          </p:txBody>
        </p:sp>
        <p:sp>
          <p:nvSpPr>
            <p:cNvPr id="26" name="テキスト ボックス 25"/>
            <p:cNvSpPr txBox="1"/>
            <p:nvPr/>
          </p:nvSpPr>
          <p:spPr>
            <a:xfrm>
              <a:off x="2705612" y="2315961"/>
              <a:ext cx="1204689" cy="307777"/>
            </a:xfrm>
            <a:prstGeom prst="rect">
              <a:avLst/>
            </a:prstGeom>
            <a:noFill/>
          </p:spPr>
          <p:txBody>
            <a:bodyPr wrap="square" rtlCol="0">
              <a:spAutoFit/>
            </a:bodyPr>
            <a:lstStyle/>
            <a:p>
              <a:pPr algn="ctr"/>
              <a:endParaRPr kumimoji="1" lang="en-US" altLang="ja-JP" sz="1400" b="1" kern="1200" dirty="0" smtClean="0"/>
            </a:p>
          </p:txBody>
        </p:sp>
        <p:sp>
          <p:nvSpPr>
            <p:cNvPr id="27" name="テキスト ボックス 26"/>
            <p:cNvSpPr txBox="1"/>
            <p:nvPr/>
          </p:nvSpPr>
          <p:spPr>
            <a:xfrm>
              <a:off x="4907370" y="2324095"/>
              <a:ext cx="1132147" cy="307777"/>
            </a:xfrm>
            <a:prstGeom prst="rect">
              <a:avLst/>
            </a:prstGeom>
            <a:noFill/>
          </p:spPr>
          <p:txBody>
            <a:bodyPr wrap="square" rtlCol="0">
              <a:spAutoFit/>
            </a:bodyPr>
            <a:lstStyle/>
            <a:p>
              <a:r>
                <a:rPr kumimoji="1" lang="ja-JP" altLang="en-US" sz="1400" b="1" kern="1200" dirty="0" smtClean="0"/>
                <a:t>今後の方針</a:t>
              </a:r>
              <a:endParaRPr kumimoji="1" lang="en-US" altLang="ja-JP" sz="1400" b="1" kern="1200" dirty="0" smtClean="0"/>
            </a:p>
          </p:txBody>
        </p:sp>
        <p:sp>
          <p:nvSpPr>
            <p:cNvPr id="28" name="テキスト ボックス 27"/>
            <p:cNvSpPr txBox="1"/>
            <p:nvPr/>
          </p:nvSpPr>
          <p:spPr>
            <a:xfrm>
              <a:off x="3991128" y="2315961"/>
              <a:ext cx="880734" cy="346357"/>
            </a:xfrm>
            <a:prstGeom prst="rect">
              <a:avLst/>
            </a:prstGeom>
            <a:noFill/>
          </p:spPr>
          <p:txBody>
            <a:bodyPr wrap="square" rtlCol="0">
              <a:spAutoFit/>
            </a:bodyPr>
            <a:lstStyle/>
            <a:p>
              <a:r>
                <a:rPr lang="ja-JP" altLang="en-US" sz="1400" b="1" dirty="0" smtClean="0"/>
                <a:t>将来像</a:t>
              </a:r>
              <a:endParaRPr kumimoji="1" lang="en-US" altLang="ja-JP" sz="1400" b="1" kern="1200" dirty="0" smtClean="0"/>
            </a:p>
          </p:txBody>
        </p:sp>
        <p:pic>
          <p:nvPicPr>
            <p:cNvPr id="29" name="図 28"/>
            <p:cNvPicPr>
              <a:picLocks noChangeAspect="1"/>
            </p:cNvPicPr>
            <p:nvPr/>
          </p:nvPicPr>
          <p:blipFill>
            <a:blip r:embed="rId2">
              <a:lum bright="70000" contrast="-70000"/>
            </a:blip>
            <a:stretch>
              <a:fillRect/>
            </a:stretch>
          </p:blipFill>
          <p:spPr>
            <a:xfrm>
              <a:off x="1760514" y="1988840"/>
              <a:ext cx="1048952" cy="1074940"/>
            </a:xfrm>
            <a:prstGeom prst="rect">
              <a:avLst/>
            </a:prstGeom>
            <a:effectLst/>
          </p:spPr>
        </p:pic>
        <p:sp>
          <p:nvSpPr>
            <p:cNvPr id="30" name="テキスト ボックス 29"/>
            <p:cNvSpPr txBox="1"/>
            <p:nvPr/>
          </p:nvSpPr>
          <p:spPr>
            <a:xfrm>
              <a:off x="1738717" y="2324095"/>
              <a:ext cx="1132147" cy="307777"/>
            </a:xfrm>
            <a:prstGeom prst="rect">
              <a:avLst/>
            </a:prstGeom>
            <a:noFill/>
          </p:spPr>
          <p:txBody>
            <a:bodyPr wrap="square" rtlCol="0">
              <a:spAutoFit/>
            </a:bodyPr>
            <a:lstStyle/>
            <a:p>
              <a:pPr algn="ctr"/>
              <a:r>
                <a:rPr lang="ja-JP" altLang="en-US" sz="1400" b="1" dirty="0" smtClean="0"/>
                <a:t>目標都市像</a:t>
              </a:r>
              <a:endParaRPr kumimoji="1" lang="en-US" altLang="ja-JP" sz="1400" b="1" kern="1200" dirty="0" smtClean="0"/>
            </a:p>
          </p:txBody>
        </p:sp>
        <p:sp>
          <p:nvSpPr>
            <p:cNvPr id="31" name="正方形/長方形 30"/>
            <p:cNvSpPr/>
            <p:nvPr/>
          </p:nvSpPr>
          <p:spPr>
            <a:xfrm>
              <a:off x="2731418" y="2315961"/>
              <a:ext cx="1181446" cy="346357"/>
            </a:xfrm>
            <a:prstGeom prst="rect">
              <a:avLst/>
            </a:prstGeom>
          </p:spPr>
          <p:txBody>
            <a:bodyPr wrap="none">
              <a:spAutoFit/>
            </a:bodyPr>
            <a:lstStyle/>
            <a:p>
              <a:pPr algn="ctr"/>
              <a:r>
                <a:rPr lang="ja-JP" altLang="en-US" sz="1400" b="1" dirty="0" smtClean="0"/>
                <a:t>デートプラン</a:t>
              </a:r>
              <a:endParaRPr lang="ja-JP" altLang="en-US" sz="1400" b="1" dirty="0"/>
            </a:p>
          </p:txBody>
        </p:sp>
        <p:pic>
          <p:nvPicPr>
            <p:cNvPr id="32" name="図 31"/>
            <p:cNvPicPr>
              <a:picLocks noChangeAspect="1"/>
            </p:cNvPicPr>
            <p:nvPr/>
          </p:nvPicPr>
          <p:blipFill>
            <a:blip r:embed="rId2"/>
            <a:stretch>
              <a:fillRect/>
            </a:stretch>
          </p:blipFill>
          <p:spPr>
            <a:xfrm>
              <a:off x="5956322" y="1988840"/>
              <a:ext cx="1048952" cy="1074940"/>
            </a:xfrm>
            <a:prstGeom prst="rect">
              <a:avLst/>
            </a:prstGeom>
            <a:effectLst/>
          </p:spPr>
        </p:pic>
        <p:sp>
          <p:nvSpPr>
            <p:cNvPr id="33" name="テキスト ボックス 32"/>
            <p:cNvSpPr txBox="1"/>
            <p:nvPr/>
          </p:nvSpPr>
          <p:spPr>
            <a:xfrm>
              <a:off x="6034774" y="2315961"/>
              <a:ext cx="970500" cy="346357"/>
            </a:xfrm>
            <a:prstGeom prst="rect">
              <a:avLst/>
            </a:prstGeom>
            <a:noFill/>
          </p:spPr>
          <p:txBody>
            <a:bodyPr wrap="square" rtlCol="0">
              <a:spAutoFit/>
            </a:bodyPr>
            <a:lstStyle/>
            <a:p>
              <a:r>
                <a:rPr kumimoji="1" lang="ja-JP" altLang="en-US" sz="1400" b="1" kern="1200" dirty="0" smtClean="0"/>
                <a:t>参考文献</a:t>
              </a:r>
              <a:endParaRPr kumimoji="1" lang="en-US" altLang="ja-JP" sz="1400" b="1" kern="1200" dirty="0" smtClean="0"/>
            </a:p>
          </p:txBody>
        </p:sp>
      </p:grpSp>
    </p:spTree>
    <p:extLst>
      <p:ext uri="{BB962C8B-B14F-4D97-AF65-F5344CB8AC3E}">
        <p14:creationId xmlns:p14="http://schemas.microsoft.com/office/powerpoint/2010/main" val="796632566"/>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920AA0AD-6AFE-3346-954A-B1A9EE2084ED}" type="slidenum">
              <a:rPr kumimoji="1" lang="ja-JP" altLang="en-US" smtClean="0"/>
              <a:t>58</a:t>
            </a:fld>
            <a:endParaRPr kumimoji="1" lang="ja-JP" altLang="en-US"/>
          </a:p>
        </p:txBody>
      </p:sp>
      <p:pic>
        <p:nvPicPr>
          <p:cNvPr id="7" name="図 6"/>
          <p:cNvPicPr>
            <a:picLocks noChangeAspect="1"/>
          </p:cNvPicPr>
          <p:nvPr/>
        </p:nvPicPr>
        <p:blipFill>
          <a:blip r:embed="rId2">
            <a:extLst>
              <a:ext uri="{BEBA8EAE-BF5A-486C-A8C5-ECC9F3942E4B}">
                <a14:imgProps xmlns:a14="http://schemas.microsoft.com/office/drawing/2010/main">
                  <a14:imgLayer r:embed="rId3">
                    <a14:imgEffect>
                      <a14:backgroundRemoval t="435" b="100000" l="0" r="100000">
                        <a14:foregroundMark x1="19637" y1="48383" x2="19637" y2="48383"/>
                        <a14:backgroundMark x1="45481" y1="30721" x2="45481" y2="30721"/>
                      </a14:backgroundRemoval>
                    </a14:imgEffect>
                  </a14:imgLayer>
                </a14:imgProps>
              </a:ext>
            </a:extLst>
          </a:blip>
          <a:stretch>
            <a:fillRect/>
          </a:stretch>
        </p:blipFill>
        <p:spPr>
          <a:xfrm>
            <a:off x="1331640" y="3032922"/>
            <a:ext cx="1951236" cy="2649989"/>
          </a:xfrm>
          <a:prstGeom prst="rect">
            <a:avLst/>
          </a:prstGeom>
        </p:spPr>
      </p:pic>
      <p:sp>
        <p:nvSpPr>
          <p:cNvPr id="8" name="円形吹き出し 7"/>
          <p:cNvSpPr/>
          <p:nvPr/>
        </p:nvSpPr>
        <p:spPr>
          <a:xfrm>
            <a:off x="1619672" y="1988840"/>
            <a:ext cx="8208912" cy="2952328"/>
          </a:xfrm>
          <a:prstGeom prst="wedgeEllipseCallout">
            <a:avLst>
              <a:gd name="adj1" fmla="val 43446"/>
              <a:gd name="adj2" fmla="val 52271"/>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3200" b="1" i="1" dirty="0" smtClean="0">
                <a:solidFill>
                  <a:schemeClr val="tx1"/>
                </a:solidFill>
                <a:latin typeface="ヒラギノ明朝 ProN W3"/>
                <a:ea typeface="ヒラギノ明朝 ProN W3"/>
                <a:cs typeface="ヒラギノ明朝 ProN W3"/>
              </a:rPr>
              <a:t>２０年後、３０年後もずっと</a:t>
            </a:r>
            <a:endParaRPr lang="en-US" altLang="ja-JP" sz="3200" b="1" i="1" dirty="0" smtClean="0">
              <a:solidFill>
                <a:schemeClr val="tx1"/>
              </a:solidFill>
              <a:latin typeface="ヒラギノ明朝 ProN W3"/>
              <a:ea typeface="ヒラギノ明朝 ProN W3"/>
              <a:cs typeface="ヒラギノ明朝 ProN W3"/>
            </a:endParaRPr>
          </a:p>
          <a:p>
            <a:pPr algn="ctr"/>
            <a:r>
              <a:rPr lang="ja-JP" altLang="en-US" sz="3200" b="1" i="1" dirty="0" smtClean="0">
                <a:solidFill>
                  <a:schemeClr val="tx1"/>
                </a:solidFill>
                <a:latin typeface="ヒラギノ明朝 ProN W3"/>
                <a:ea typeface="ヒラギノ明朝 ProN W3"/>
                <a:cs typeface="ヒラギノ明朝 ProN W3"/>
              </a:rPr>
              <a:t>　　　一緒にいてください。</a:t>
            </a:r>
            <a:endParaRPr lang="ja-JP" altLang="en-US" sz="3200" b="1" i="1" dirty="0">
              <a:solidFill>
                <a:schemeClr val="tx1"/>
              </a:solidFill>
              <a:latin typeface="ヒラギノ明朝 ProN W3"/>
              <a:ea typeface="ヒラギノ明朝 ProN W3"/>
              <a:cs typeface="ヒラギノ明朝 ProN W3"/>
            </a:endParaRPr>
          </a:p>
        </p:txBody>
      </p:sp>
      <p:pic>
        <p:nvPicPr>
          <p:cNvPr id="9" name="図 8"/>
          <p:cNvPicPr>
            <a:picLocks noChangeAspect="1"/>
          </p:cNvPicPr>
          <p:nvPr/>
        </p:nvPicPr>
        <p:blipFill>
          <a:blip r:embed="rId4"/>
          <a:stretch>
            <a:fillRect/>
          </a:stretch>
        </p:blipFill>
        <p:spPr>
          <a:xfrm rot="1745555">
            <a:off x="163292" y="-1"/>
            <a:ext cx="2007469" cy="2057204"/>
          </a:xfrm>
          <a:prstGeom prst="rect">
            <a:avLst/>
          </a:prstGeom>
          <a:effectLst>
            <a:glow rad="101600">
              <a:schemeClr val="accent6">
                <a:satMod val="175000"/>
                <a:alpha val="40000"/>
              </a:schemeClr>
            </a:glow>
          </a:effectLst>
        </p:spPr>
      </p:pic>
      <p:sp>
        <p:nvSpPr>
          <p:cNvPr id="11" name="テキスト ボックス 10"/>
          <p:cNvSpPr txBox="1"/>
          <p:nvPr/>
        </p:nvSpPr>
        <p:spPr>
          <a:xfrm>
            <a:off x="395536" y="764704"/>
            <a:ext cx="1872207" cy="523220"/>
          </a:xfrm>
          <a:prstGeom prst="rect">
            <a:avLst/>
          </a:prstGeom>
          <a:noFill/>
        </p:spPr>
        <p:txBody>
          <a:bodyPr wrap="square" rtlCol="0">
            <a:spAutoFit/>
          </a:bodyPr>
          <a:lstStyle/>
          <a:p>
            <a:r>
              <a:rPr kumimoji="1" lang="ja-JP" altLang="en-US" sz="2800" b="1" dirty="0" smtClean="0"/>
              <a:t>プロポーズ</a:t>
            </a:r>
            <a:endParaRPr kumimoji="1" lang="en-US" altLang="ja-JP" sz="2800" b="1" dirty="0" smtClean="0"/>
          </a:p>
        </p:txBody>
      </p:sp>
      <p:sp>
        <p:nvSpPr>
          <p:cNvPr id="2" name="正方形/長方形 1"/>
          <p:cNvSpPr/>
          <p:nvPr/>
        </p:nvSpPr>
        <p:spPr>
          <a:xfrm>
            <a:off x="-108520" y="-243408"/>
            <a:ext cx="9361040" cy="7200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spTree>
    <p:extLst>
      <p:ext uri="{BB962C8B-B14F-4D97-AF65-F5344CB8AC3E}">
        <p14:creationId xmlns:p14="http://schemas.microsoft.com/office/powerpoint/2010/main" val="24510179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a:duotone>
              <a:schemeClr val="accent2">
                <a:shade val="45000"/>
                <a:satMod val="135000"/>
              </a:schemeClr>
              <a:prstClr val="white"/>
            </a:duotone>
            <a:extLst>
              <a:ext uri="{BEBA8EAE-BF5A-486C-A8C5-ECC9F3942E4B}">
                <a14:imgProps xmlns:a14="http://schemas.microsoft.com/office/drawing/2010/main">
                  <a14:imgLayer r:embed="rId3">
                    <a14:imgEffect>
                      <a14:backgroundRemoval t="0" b="100000" l="0" r="100000"/>
                    </a14:imgEffect>
                  </a14:imgLayer>
                </a14:imgProps>
              </a:ext>
            </a:extLst>
          </a:blip>
          <a:stretch>
            <a:fillRect/>
          </a:stretch>
        </p:blipFill>
        <p:spPr>
          <a:xfrm>
            <a:off x="6902402" y="2338093"/>
            <a:ext cx="1099909" cy="3302962"/>
          </a:xfrm>
          <a:prstGeom prst="rect">
            <a:avLst/>
          </a:prstGeom>
          <a:effectLst>
            <a:outerShdw blurRad="76200" dir="18900000" sy="23000" kx="-1200000" algn="bl" rotWithShape="0">
              <a:prstClr val="black">
                <a:alpha val="20000"/>
              </a:prstClr>
            </a:outerShdw>
          </a:effectLst>
        </p:spPr>
      </p:pic>
      <p:pic>
        <p:nvPicPr>
          <p:cNvPr id="6" name="図 5"/>
          <p:cNvPicPr>
            <a:picLocks noChangeAspect="1"/>
          </p:cNvPicPr>
          <p:nvPr/>
        </p:nvPicPr>
        <p:blipFill rotWithShape="1">
          <a:blip r:embed="rId4">
            <a:extLst>
              <a:ext uri="{BEBA8EAE-BF5A-486C-A8C5-ECC9F3942E4B}">
                <a14:imgProps xmlns:a14="http://schemas.microsoft.com/office/drawing/2010/main">
                  <a14:imgLayer r:embed="rId5">
                    <a14:imgEffect>
                      <a14:backgroundRemoval t="9264" b="88480" l="0" r="100000"/>
                    </a14:imgEffect>
                  </a14:imgLayer>
                </a14:imgProps>
              </a:ext>
            </a:extLst>
          </a:blip>
          <a:srcRect b="4957"/>
          <a:stretch/>
        </p:blipFill>
        <p:spPr>
          <a:xfrm>
            <a:off x="-828600" y="56670"/>
            <a:ext cx="10152112" cy="6821403"/>
          </a:xfrm>
          <a:prstGeom prst="rect">
            <a:avLst/>
          </a:prstGeom>
          <a:effectLst>
            <a:outerShdw blurRad="76200" dir="18900000" sy="23000" kx="-1200000" algn="bl" rotWithShape="0">
              <a:prstClr val="black">
                <a:alpha val="20000"/>
              </a:prstClr>
            </a:outerShdw>
          </a:effectLst>
        </p:spPr>
      </p:pic>
      <p:sp>
        <p:nvSpPr>
          <p:cNvPr id="2" name="テキスト ボックス 1"/>
          <p:cNvSpPr txBox="1"/>
          <p:nvPr/>
        </p:nvSpPr>
        <p:spPr>
          <a:xfrm>
            <a:off x="823689" y="430715"/>
            <a:ext cx="7920880" cy="707886"/>
          </a:xfrm>
          <a:prstGeom prst="rect">
            <a:avLst/>
          </a:prstGeom>
          <a:noFill/>
        </p:spPr>
        <p:txBody>
          <a:bodyPr wrap="square" rtlCol="0">
            <a:spAutoFit/>
          </a:bodyPr>
          <a:lstStyle/>
          <a:p>
            <a:r>
              <a:rPr lang="ja-JP" altLang="en-US" sz="4000" dirty="0" smtClean="0">
                <a:latin typeface="ヒラギノ丸ゴ ProN W4"/>
                <a:ea typeface="ヒラギノ丸ゴ ProN W4"/>
                <a:cs typeface="ヒラギノ丸ゴ ProN W4"/>
              </a:rPr>
              <a:t>ご清聴ありがとうございました。</a:t>
            </a:r>
            <a:endParaRPr kumimoji="1" lang="ja-JP" altLang="en-US" sz="4000" dirty="0">
              <a:latin typeface="ヒラギノ丸ゴ ProN W4"/>
              <a:ea typeface="ヒラギノ丸ゴ ProN W4"/>
              <a:cs typeface="ヒラギノ丸ゴ ProN W4"/>
            </a:endParaRPr>
          </a:p>
        </p:txBody>
      </p:sp>
      <p:pic>
        <p:nvPicPr>
          <p:cNvPr id="5" name="図 4"/>
          <p:cNvPicPr>
            <a:picLocks noChangeAspect="1"/>
          </p:cNvPicPr>
          <p:nvPr/>
        </p:nvPicPr>
        <p:blipFill>
          <a:blip r:embed="rId6">
            <a:duotone>
              <a:schemeClr val="accent1">
                <a:shade val="45000"/>
                <a:satMod val="135000"/>
              </a:schemeClr>
              <a:prstClr val="white"/>
            </a:duotone>
          </a:blip>
          <a:stretch>
            <a:fillRect/>
          </a:stretch>
        </p:blipFill>
        <p:spPr>
          <a:xfrm>
            <a:off x="1259632" y="1916832"/>
            <a:ext cx="2448272" cy="5479464"/>
          </a:xfrm>
          <a:prstGeom prst="rect">
            <a:avLst/>
          </a:prstGeom>
        </p:spPr>
      </p:pic>
      <p:sp>
        <p:nvSpPr>
          <p:cNvPr id="7" name="テキスト ボックス 6"/>
          <p:cNvSpPr txBox="1"/>
          <p:nvPr/>
        </p:nvSpPr>
        <p:spPr>
          <a:xfrm>
            <a:off x="5377529" y="6352533"/>
            <a:ext cx="3744416" cy="523220"/>
          </a:xfrm>
          <a:prstGeom prst="rect">
            <a:avLst/>
          </a:prstGeom>
          <a:noFill/>
        </p:spPr>
        <p:txBody>
          <a:bodyPr wrap="square" rtlCol="0">
            <a:spAutoFit/>
          </a:bodyPr>
          <a:lstStyle/>
          <a:p>
            <a:r>
              <a:rPr kumimoji="1" lang="en-US" altLang="ja-JP" sz="2800" dirty="0" smtClean="0">
                <a:latin typeface="ヒラギノ丸ゴ ProN W4"/>
                <a:ea typeface="ヒラギノ丸ゴ ProN W4"/>
                <a:cs typeface="ヒラギノ丸ゴ ProN W4"/>
              </a:rPr>
              <a:t>To be continued...</a:t>
            </a:r>
            <a:endParaRPr kumimoji="1" lang="ja-JP" altLang="en-US" sz="2800" dirty="0">
              <a:latin typeface="ヒラギノ丸ゴ ProN W4"/>
              <a:ea typeface="ヒラギノ丸ゴ ProN W4"/>
              <a:cs typeface="ヒラギノ丸ゴ ProN W4"/>
            </a:endParaRPr>
          </a:p>
        </p:txBody>
      </p:sp>
      <p:sp>
        <p:nvSpPr>
          <p:cNvPr id="8" name="テキスト ボックス 7"/>
          <p:cNvSpPr txBox="1"/>
          <p:nvPr/>
        </p:nvSpPr>
        <p:spPr>
          <a:xfrm rot="355294">
            <a:off x="2207758" y="3524046"/>
            <a:ext cx="677108" cy="4455942"/>
          </a:xfrm>
          <a:prstGeom prst="rect">
            <a:avLst/>
          </a:prstGeom>
          <a:noFill/>
        </p:spPr>
        <p:txBody>
          <a:bodyPr vert="eaVert" wrap="square" rtlCol="0">
            <a:spAutoFit/>
          </a:bodyPr>
          <a:lstStyle/>
          <a:p>
            <a:r>
              <a:rPr lang="ja-JP" altLang="en-US" sz="3200" dirty="0" smtClean="0">
                <a:solidFill>
                  <a:schemeClr val="bg1"/>
                </a:solidFill>
                <a:latin typeface="ヒラギノ丸ゴ ProN W4"/>
                <a:ea typeface="ヒラギノ丸ゴ ProN W4"/>
                <a:cs typeface="ヒラギノ丸ゴ ProN W4"/>
              </a:rPr>
              <a:t>想いは届くのか。</a:t>
            </a:r>
            <a:endParaRPr lang="en-US" altLang="ja-JP" sz="3200" dirty="0" smtClean="0">
              <a:solidFill>
                <a:schemeClr val="bg1"/>
              </a:solidFill>
              <a:latin typeface="ヒラギノ丸ゴ ProN W4"/>
              <a:ea typeface="ヒラギノ丸ゴ ProN W4"/>
              <a:cs typeface="ヒラギノ丸ゴ ProN W4"/>
            </a:endParaRPr>
          </a:p>
        </p:txBody>
      </p:sp>
      <p:sp>
        <p:nvSpPr>
          <p:cNvPr id="9" name="テキスト ボックス 8"/>
          <p:cNvSpPr txBox="1"/>
          <p:nvPr/>
        </p:nvSpPr>
        <p:spPr>
          <a:xfrm>
            <a:off x="9441990" y="1925966"/>
            <a:ext cx="184666" cy="369332"/>
          </a:xfrm>
          <a:prstGeom prst="rect">
            <a:avLst/>
          </a:prstGeom>
          <a:noFill/>
        </p:spPr>
        <p:txBody>
          <a:bodyPr wrap="none" rtlCol="0">
            <a:spAutoFit/>
          </a:bodyPr>
          <a:lstStyle/>
          <a:p>
            <a:endParaRPr kumimoji="1" lang="ja-JP" altLang="en-US" dirty="0"/>
          </a:p>
        </p:txBody>
      </p:sp>
      <p:sp>
        <p:nvSpPr>
          <p:cNvPr id="11" name="正方形/長方形 10"/>
          <p:cNvSpPr/>
          <p:nvPr/>
        </p:nvSpPr>
        <p:spPr>
          <a:xfrm rot="20745290">
            <a:off x="295689" y="1470161"/>
            <a:ext cx="2897553" cy="72107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5400" dirty="0">
                <a:solidFill>
                  <a:schemeClr val="tx1"/>
                </a:solidFill>
              </a:rPr>
              <a:t>次回予告</a:t>
            </a:r>
          </a:p>
        </p:txBody>
      </p:sp>
    </p:spTree>
    <p:extLst>
      <p:ext uri="{BB962C8B-B14F-4D97-AF65-F5344CB8AC3E}">
        <p14:creationId xmlns:p14="http://schemas.microsoft.com/office/powerpoint/2010/main" val="3526921455"/>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図 25"/>
          <p:cNvPicPr>
            <a:picLocks noChangeAspect="1"/>
          </p:cNvPicPr>
          <p:nvPr/>
        </p:nvPicPr>
        <p:blipFill>
          <a:blip r:embed="rId2">
            <a:duotone>
              <a:schemeClr val="accent2">
                <a:shade val="45000"/>
                <a:satMod val="135000"/>
              </a:schemeClr>
              <a:prstClr val="white"/>
            </a:duotone>
            <a:extLst>
              <a:ext uri="{BEBA8EAE-BF5A-486C-A8C5-ECC9F3942E4B}">
                <a14:imgProps xmlns:a14="http://schemas.microsoft.com/office/drawing/2010/main">
                  <a14:imgLayer r:embed="rId3">
                    <a14:imgEffect>
                      <a14:backgroundRemoval t="0" b="100000" l="0" r="100000"/>
                    </a14:imgEffect>
                  </a14:imgLayer>
                </a14:imgProps>
              </a:ext>
            </a:extLst>
          </a:blip>
          <a:stretch>
            <a:fillRect/>
          </a:stretch>
        </p:blipFill>
        <p:spPr>
          <a:xfrm>
            <a:off x="7930319" y="2075292"/>
            <a:ext cx="1095523" cy="3441940"/>
          </a:xfrm>
          <a:prstGeom prst="rect">
            <a:avLst/>
          </a:prstGeom>
        </p:spPr>
      </p:pic>
      <p:sp>
        <p:nvSpPr>
          <p:cNvPr id="29" name="正方形/長方形 28"/>
          <p:cNvSpPr/>
          <p:nvPr/>
        </p:nvSpPr>
        <p:spPr>
          <a:xfrm>
            <a:off x="2195736" y="1196754"/>
            <a:ext cx="5788313" cy="584776"/>
          </a:xfrm>
          <a:prstGeom prst="rect">
            <a:avLst/>
          </a:prstGeom>
        </p:spPr>
        <p:txBody>
          <a:bodyPr wrap="square">
            <a:spAutoFit/>
          </a:bodyPr>
          <a:lstStyle/>
          <a:p>
            <a:pPr algn="ctr"/>
            <a:r>
              <a:rPr lang="ja-JP" altLang="en-US" sz="3200" dirty="0"/>
              <a:t>寄り添いあう相思</a:t>
            </a:r>
            <a:r>
              <a:rPr lang="ja-JP" altLang="en-US" sz="3200" dirty="0" smtClean="0"/>
              <a:t>相愛なまち・・・</a:t>
            </a:r>
            <a:endParaRPr lang="ja-JP" altLang="en-US" sz="3200" dirty="0"/>
          </a:p>
        </p:txBody>
      </p:sp>
      <p:pic>
        <p:nvPicPr>
          <p:cNvPr id="32" name="図 31"/>
          <p:cNvPicPr>
            <a:picLocks noChangeAspect="1"/>
          </p:cNvPicPr>
          <p:nvPr/>
        </p:nvPicPr>
        <p:blipFill>
          <a:blip r:embed="rId4"/>
          <a:stretch>
            <a:fillRect/>
          </a:stretch>
        </p:blipFill>
        <p:spPr>
          <a:xfrm rot="1745555">
            <a:off x="163291" y="-1"/>
            <a:ext cx="2007469" cy="2057204"/>
          </a:xfrm>
          <a:prstGeom prst="rect">
            <a:avLst/>
          </a:prstGeom>
          <a:ln>
            <a:noFill/>
          </a:ln>
          <a:effectLst>
            <a:glow rad="101600">
              <a:schemeClr val="accent6">
                <a:satMod val="175000"/>
                <a:alpha val="40000"/>
              </a:schemeClr>
            </a:glow>
          </a:effectLst>
        </p:spPr>
      </p:pic>
      <p:sp>
        <p:nvSpPr>
          <p:cNvPr id="40" name="テキスト ボックス 39"/>
          <p:cNvSpPr txBox="1"/>
          <p:nvPr/>
        </p:nvSpPr>
        <p:spPr>
          <a:xfrm>
            <a:off x="322444" y="673534"/>
            <a:ext cx="2122287" cy="523220"/>
          </a:xfrm>
          <a:prstGeom prst="rect">
            <a:avLst/>
          </a:prstGeom>
          <a:noFill/>
        </p:spPr>
        <p:txBody>
          <a:bodyPr wrap="square" rtlCol="0">
            <a:spAutoFit/>
          </a:bodyPr>
          <a:lstStyle/>
          <a:p>
            <a:r>
              <a:rPr kumimoji="1" lang="ja-JP" altLang="en-US" sz="2800" b="1" dirty="0" smtClean="0"/>
              <a:t>目標都市像</a:t>
            </a:r>
            <a:endParaRPr kumimoji="1" lang="en-US" altLang="ja-JP" sz="2800" b="1" dirty="0" smtClean="0"/>
          </a:p>
        </p:txBody>
      </p:sp>
      <p:sp>
        <p:nvSpPr>
          <p:cNvPr id="2" name="スライド番号プレースホルダー 1"/>
          <p:cNvSpPr>
            <a:spLocks noGrp="1"/>
          </p:cNvSpPr>
          <p:nvPr>
            <p:ph type="sldNum" sz="quarter" idx="12"/>
          </p:nvPr>
        </p:nvSpPr>
        <p:spPr/>
        <p:txBody>
          <a:bodyPr/>
          <a:lstStyle/>
          <a:p>
            <a:fld id="{920AA0AD-6AFE-3346-954A-B1A9EE2084ED}" type="slidenum">
              <a:rPr kumimoji="1" lang="ja-JP" altLang="en-US" smtClean="0"/>
              <a:t>6</a:t>
            </a:fld>
            <a:endParaRPr kumimoji="1" lang="ja-JP" altLang="en-US" dirty="0"/>
          </a:p>
        </p:txBody>
      </p:sp>
      <p:pic>
        <p:nvPicPr>
          <p:cNvPr id="30" name="図 29"/>
          <p:cNvPicPr>
            <a:picLocks noChangeAspect="1"/>
          </p:cNvPicPr>
          <p:nvPr/>
        </p:nvPicPr>
        <p:blipFill>
          <a:blip r:embed="rId5">
            <a:duotone>
              <a:schemeClr val="accent1">
                <a:shade val="45000"/>
                <a:satMod val="135000"/>
              </a:schemeClr>
              <a:prstClr val="white"/>
            </a:duotone>
            <a:alphaModFix/>
          </a:blip>
          <a:stretch>
            <a:fillRect/>
          </a:stretch>
        </p:blipFill>
        <p:spPr>
          <a:xfrm>
            <a:off x="0" y="1939105"/>
            <a:ext cx="1303619" cy="3650135"/>
          </a:xfrm>
          <a:prstGeom prst="rect">
            <a:avLst/>
          </a:prstGeom>
        </p:spPr>
      </p:pic>
      <p:sp>
        <p:nvSpPr>
          <p:cNvPr id="5" name="テキスト ボックス 4"/>
          <p:cNvSpPr txBox="1"/>
          <p:nvPr/>
        </p:nvSpPr>
        <p:spPr>
          <a:xfrm>
            <a:off x="223637" y="3553759"/>
            <a:ext cx="1105748" cy="461665"/>
          </a:xfrm>
          <a:prstGeom prst="rect">
            <a:avLst/>
          </a:prstGeom>
          <a:noFill/>
        </p:spPr>
        <p:txBody>
          <a:bodyPr wrap="square" rtlCol="0">
            <a:spAutoFit/>
          </a:bodyPr>
          <a:lstStyle/>
          <a:p>
            <a:r>
              <a:rPr kumimoji="1" lang="ja-JP" altLang="en-US" sz="2400" dirty="0" smtClean="0">
                <a:solidFill>
                  <a:schemeClr val="bg1"/>
                </a:solidFill>
              </a:rPr>
              <a:t>土浦</a:t>
            </a:r>
            <a:endParaRPr kumimoji="1" lang="ja-JP" altLang="en-US" sz="2400" dirty="0">
              <a:solidFill>
                <a:schemeClr val="bg1"/>
              </a:solidFill>
            </a:endParaRPr>
          </a:p>
        </p:txBody>
      </p:sp>
      <p:sp>
        <p:nvSpPr>
          <p:cNvPr id="28" name="テキスト ボックス 27"/>
          <p:cNvSpPr txBox="1"/>
          <p:nvPr/>
        </p:nvSpPr>
        <p:spPr>
          <a:xfrm>
            <a:off x="8133926" y="3555908"/>
            <a:ext cx="1105748" cy="461665"/>
          </a:xfrm>
          <a:prstGeom prst="rect">
            <a:avLst/>
          </a:prstGeom>
          <a:noFill/>
        </p:spPr>
        <p:txBody>
          <a:bodyPr wrap="square" rtlCol="0">
            <a:spAutoFit/>
          </a:bodyPr>
          <a:lstStyle/>
          <a:p>
            <a:r>
              <a:rPr lang="ja-JP" altLang="en-US" sz="2400" dirty="0" smtClean="0">
                <a:solidFill>
                  <a:schemeClr val="bg1"/>
                </a:solidFill>
              </a:rPr>
              <a:t>市民</a:t>
            </a:r>
            <a:endParaRPr kumimoji="1" lang="ja-JP" altLang="en-US" sz="2400" dirty="0">
              <a:solidFill>
                <a:schemeClr val="bg1"/>
              </a:solidFill>
            </a:endParaRPr>
          </a:p>
        </p:txBody>
      </p:sp>
      <p:pic>
        <p:nvPicPr>
          <p:cNvPr id="47" name="コンテンツ プレースホルダー 5"/>
          <p:cNvPicPr>
            <a:picLocks noChangeAspect="1"/>
          </p:cNvPicPr>
          <p:nvPr/>
        </p:nvPicPr>
        <p:blipFill>
          <a:blip r:embed="rId6">
            <a:alphaModFix/>
          </a:blip>
          <a:stretch>
            <a:fillRect/>
          </a:stretch>
        </p:blipFill>
        <p:spPr>
          <a:xfrm rot="21046127">
            <a:off x="1387479" y="2041817"/>
            <a:ext cx="1720112" cy="128831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1" name="角丸四角形 30"/>
          <p:cNvSpPr/>
          <p:nvPr/>
        </p:nvSpPr>
        <p:spPr>
          <a:xfrm>
            <a:off x="3488059" y="1781530"/>
            <a:ext cx="4309400" cy="1774378"/>
          </a:xfrm>
          <a:prstGeom prst="roundRect">
            <a:avLst/>
          </a:prstGeom>
          <a:solidFill>
            <a:schemeClr val="accent2">
              <a:lumMod val="40000"/>
              <a:lumOff val="60000"/>
            </a:schemeClr>
          </a:solidFill>
          <a:ln w="28575" cmpd="sng">
            <a:solidFill>
              <a:schemeClr val="accent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400" dirty="0" smtClean="0">
                <a:solidFill>
                  <a:srgbClr val="000000"/>
                </a:solidFill>
              </a:rPr>
              <a:t>・市民</a:t>
            </a:r>
            <a:r>
              <a:rPr kumimoji="1" lang="ja-JP" altLang="en-US" sz="2400" dirty="0" smtClean="0">
                <a:solidFill>
                  <a:srgbClr val="000000"/>
                </a:solidFill>
              </a:rPr>
              <a:t>の意見を取り入れた</a:t>
            </a:r>
            <a:endParaRPr kumimoji="1" lang="en-US" altLang="ja-JP" sz="2400" dirty="0" smtClean="0">
              <a:solidFill>
                <a:srgbClr val="000000"/>
              </a:solidFill>
            </a:endParaRPr>
          </a:p>
          <a:p>
            <a:pPr algn="ctr"/>
            <a:r>
              <a:rPr kumimoji="1" lang="ja-JP" altLang="en-US" sz="2400" dirty="0" smtClean="0">
                <a:solidFill>
                  <a:srgbClr val="000000"/>
                </a:solidFill>
              </a:rPr>
              <a:t>まちづくりをしてほしい</a:t>
            </a:r>
            <a:endParaRPr kumimoji="1" lang="en-US" altLang="ja-JP" sz="2400" dirty="0" smtClean="0">
              <a:solidFill>
                <a:srgbClr val="000000"/>
              </a:solidFill>
            </a:endParaRPr>
          </a:p>
          <a:p>
            <a:pPr algn="ctr"/>
            <a:r>
              <a:rPr lang="ja-JP" altLang="en-US" sz="2400" dirty="0" smtClean="0">
                <a:solidFill>
                  <a:srgbClr val="000000"/>
                </a:solidFill>
              </a:rPr>
              <a:t>・</a:t>
            </a:r>
            <a:r>
              <a:rPr lang="ja-JP" altLang="en-US" sz="2400" dirty="0" smtClean="0">
                <a:solidFill>
                  <a:srgbClr val="FF0000"/>
                </a:solidFill>
              </a:rPr>
              <a:t>まちづくり参加機会</a:t>
            </a:r>
            <a:r>
              <a:rPr lang="ja-JP" altLang="en-US" sz="2400" dirty="0" smtClean="0">
                <a:solidFill>
                  <a:srgbClr val="000000"/>
                </a:solidFill>
              </a:rPr>
              <a:t>が少ない</a:t>
            </a:r>
            <a:endParaRPr lang="en-US" altLang="ja-JP" sz="2400" dirty="0" smtClean="0">
              <a:solidFill>
                <a:srgbClr val="000000"/>
              </a:solidFill>
            </a:endParaRPr>
          </a:p>
          <a:p>
            <a:pPr algn="r"/>
            <a:r>
              <a:rPr kumimoji="1" lang="ja-JP" altLang="en-US" sz="2400" dirty="0" smtClean="0">
                <a:solidFill>
                  <a:srgbClr val="000000"/>
                </a:solidFill>
              </a:rPr>
              <a:t>（ヒアリング調査より）</a:t>
            </a:r>
            <a:endParaRPr kumimoji="1" lang="ja-JP" altLang="en-US" sz="2400" dirty="0">
              <a:solidFill>
                <a:srgbClr val="000000"/>
              </a:solidFill>
            </a:endParaRPr>
          </a:p>
        </p:txBody>
      </p:sp>
      <p:sp>
        <p:nvSpPr>
          <p:cNvPr id="3" name="角丸四角形 2"/>
          <p:cNvSpPr/>
          <p:nvPr/>
        </p:nvSpPr>
        <p:spPr>
          <a:xfrm>
            <a:off x="1068850" y="3669078"/>
            <a:ext cx="4511262" cy="1563820"/>
          </a:xfrm>
          <a:prstGeom prst="roundRect">
            <a:avLst/>
          </a:prstGeom>
          <a:solidFill>
            <a:schemeClr val="accent1">
              <a:lumMod val="40000"/>
              <a:lumOff val="60000"/>
            </a:schemeClr>
          </a:solidFill>
          <a:ln w="28575" cmpd="sng">
            <a:solidFill>
              <a:schemeClr val="tx2">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dirty="0" smtClean="0">
                <a:solidFill>
                  <a:schemeClr val="tx1"/>
                </a:solidFill>
              </a:rPr>
              <a:t>市民には都市</a:t>
            </a:r>
            <a:r>
              <a:rPr lang="ja-JP" altLang="en-US" dirty="0">
                <a:solidFill>
                  <a:schemeClr val="tx1"/>
                </a:solidFill>
              </a:rPr>
              <a:t>づくりの主役として</a:t>
            </a:r>
            <a:r>
              <a:rPr lang="ja-JP" altLang="en-US" dirty="0" smtClean="0">
                <a:solidFill>
                  <a:schemeClr val="tx1"/>
                </a:solidFill>
              </a:rPr>
              <a:t>の自覚</a:t>
            </a:r>
            <a:r>
              <a:rPr lang="ja-JP" altLang="en-US" dirty="0">
                <a:solidFill>
                  <a:schemeClr val="tx1"/>
                </a:solidFill>
              </a:rPr>
              <a:t>と責任</a:t>
            </a:r>
            <a:r>
              <a:rPr lang="ja-JP" altLang="en-US" dirty="0" smtClean="0">
                <a:solidFill>
                  <a:schemeClr val="tx1"/>
                </a:solidFill>
              </a:rPr>
              <a:t>を持ち、（</a:t>
            </a:r>
            <a:r>
              <a:rPr lang="ja-JP" altLang="en-US" dirty="0">
                <a:solidFill>
                  <a:schemeClr val="tx1"/>
                </a:solidFill>
              </a:rPr>
              <a:t>中略</a:t>
            </a:r>
            <a:r>
              <a:rPr lang="ja-JP" altLang="en-US" dirty="0" smtClean="0">
                <a:solidFill>
                  <a:schemeClr val="tx1"/>
                </a:solidFill>
              </a:rPr>
              <a:t>）</a:t>
            </a:r>
            <a:r>
              <a:rPr lang="ja-JP" altLang="en-US" dirty="0" smtClean="0">
                <a:solidFill>
                  <a:srgbClr val="FF0000"/>
                </a:solidFill>
              </a:rPr>
              <a:t>主体的に都市</a:t>
            </a:r>
            <a:r>
              <a:rPr lang="ja-JP" altLang="en-US" dirty="0">
                <a:solidFill>
                  <a:srgbClr val="FF0000"/>
                </a:solidFill>
              </a:rPr>
              <a:t>づくり</a:t>
            </a:r>
            <a:r>
              <a:rPr lang="ja-JP" altLang="en-US" dirty="0" smtClean="0">
                <a:solidFill>
                  <a:srgbClr val="FF0000"/>
                </a:solidFill>
              </a:rPr>
              <a:t>に関わって</a:t>
            </a:r>
            <a:r>
              <a:rPr lang="ja-JP" altLang="en-US" dirty="0">
                <a:solidFill>
                  <a:srgbClr val="FF0000"/>
                </a:solidFill>
              </a:rPr>
              <a:t>いくこと</a:t>
            </a:r>
            <a:r>
              <a:rPr lang="ja-JP" altLang="en-US" dirty="0">
                <a:solidFill>
                  <a:schemeClr val="tx1"/>
                </a:solidFill>
              </a:rPr>
              <a:t>が求められます</a:t>
            </a:r>
            <a:r>
              <a:rPr lang="ja-JP" altLang="en-US" sz="2000" dirty="0" smtClean="0">
                <a:solidFill>
                  <a:schemeClr val="tx1"/>
                </a:solidFill>
              </a:rPr>
              <a:t>。</a:t>
            </a:r>
            <a:endParaRPr lang="en-US" altLang="ja-JP" sz="2000" dirty="0" smtClean="0">
              <a:solidFill>
                <a:schemeClr val="tx1"/>
              </a:solidFill>
            </a:endParaRPr>
          </a:p>
          <a:p>
            <a:pPr algn="r"/>
            <a:r>
              <a:rPr lang="ja-JP" altLang="en-US" sz="2000" dirty="0" smtClean="0">
                <a:solidFill>
                  <a:schemeClr val="tx1"/>
                </a:solidFill>
              </a:rPr>
              <a:t>（土浦市マスタープランより）</a:t>
            </a:r>
            <a:endParaRPr lang="ja-JP" altLang="en-US" sz="2000" dirty="0">
              <a:solidFill>
                <a:schemeClr val="tx1"/>
              </a:solidFill>
            </a:endParaRPr>
          </a:p>
        </p:txBody>
      </p:sp>
      <p:grpSp>
        <p:nvGrpSpPr>
          <p:cNvPr id="9" name="図形グループ 8"/>
          <p:cNvGrpSpPr/>
          <p:nvPr/>
        </p:nvGrpSpPr>
        <p:grpSpPr>
          <a:xfrm>
            <a:off x="94455" y="5469120"/>
            <a:ext cx="8870033" cy="1281418"/>
            <a:chOff x="94455" y="5589240"/>
            <a:chExt cx="8870033" cy="1161298"/>
          </a:xfrm>
        </p:grpSpPr>
        <p:sp>
          <p:nvSpPr>
            <p:cNvPr id="49" name="四角形吹き出し 48"/>
            <p:cNvSpPr/>
            <p:nvPr/>
          </p:nvSpPr>
          <p:spPr>
            <a:xfrm>
              <a:off x="1259632" y="5589240"/>
              <a:ext cx="7704856" cy="1161298"/>
            </a:xfrm>
            <a:prstGeom prst="wedgeRectCallout">
              <a:avLst>
                <a:gd name="adj1" fmla="val -54138"/>
                <a:gd name="adj2" fmla="val -35701"/>
              </a:avLst>
            </a:prstGeom>
            <a:solidFill>
              <a:srgbClr val="C3D69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4000" b="1" u="sng" dirty="0" smtClean="0">
                  <a:ln w="12700" cmpd="sng">
                    <a:noFill/>
                  </a:ln>
                  <a:solidFill>
                    <a:srgbClr val="FF0000"/>
                  </a:solidFill>
                </a:rPr>
                <a:t>プラン</a:t>
              </a:r>
              <a:r>
                <a:rPr lang="en-US" altLang="ja-JP" sz="4000" b="1" u="sng" dirty="0" smtClean="0">
                  <a:ln w="12700" cmpd="sng">
                    <a:noFill/>
                  </a:ln>
                  <a:solidFill>
                    <a:srgbClr val="FF0000"/>
                  </a:solidFill>
                </a:rPr>
                <a:t>×</a:t>
              </a:r>
              <a:r>
                <a:rPr lang="ja-JP" altLang="en-US" sz="4000" b="1" u="sng" dirty="0" smtClean="0">
                  <a:ln w="12700" cmpd="sng">
                    <a:noFill/>
                  </a:ln>
                  <a:solidFill>
                    <a:srgbClr val="FF0000"/>
                  </a:solidFill>
                </a:rPr>
                <a:t>市民参加</a:t>
              </a:r>
              <a:endParaRPr lang="en-US" altLang="ja-JP" sz="4000" b="1" u="sng" dirty="0" smtClean="0">
                <a:ln w="12700" cmpd="sng">
                  <a:noFill/>
                </a:ln>
                <a:solidFill>
                  <a:srgbClr val="FF0000"/>
                </a:solidFill>
              </a:endParaRPr>
            </a:p>
            <a:p>
              <a:pPr algn="ctr"/>
              <a:r>
                <a:rPr lang="ja-JP" altLang="en-US" sz="2800" dirty="0" smtClean="0">
                  <a:ln w="12700" cmpd="sng">
                    <a:noFill/>
                  </a:ln>
                  <a:solidFill>
                    <a:srgbClr val="000000"/>
                  </a:solidFill>
                </a:rPr>
                <a:t>双方が歩み寄ることでより良い関係に</a:t>
              </a:r>
              <a:endParaRPr lang="en-US" altLang="ja-JP" sz="2800" dirty="0" smtClean="0">
                <a:ln w="12700" cmpd="sng">
                  <a:noFill/>
                </a:ln>
                <a:solidFill>
                  <a:srgbClr val="000000"/>
                </a:solidFill>
              </a:endParaRPr>
            </a:p>
          </p:txBody>
        </p:sp>
        <p:pic>
          <p:nvPicPr>
            <p:cNvPr id="50" name="図 49" descr="810sign_z229xfngkp.jpg"/>
            <p:cNvPicPr>
              <a:picLocks noChangeAspect="1"/>
            </p:cNvPicPr>
            <p:nvPr/>
          </p:nvPicPr>
          <p:blipFill>
            <a:blip r:embed="rId7">
              <a:extLst>
                <a:ext uri="{BEBA8EAE-BF5A-486C-A8C5-ECC9F3942E4B}">
                  <a14:imgProps xmlns:a14="http://schemas.microsoft.com/office/drawing/2010/main">
                    <a14:imgLayer r:embed="rId8">
                      <a14:imgEffect>
                        <a14:backgroundRemoval t="0" b="100000" l="0" r="100000">
                          <a14:foregroundMark x1="57034" y1="7763" x2="57034" y2="7763"/>
                          <a14:foregroundMark x1="65779" y1="7024" x2="65779" y2="7024"/>
                        </a14:backgroundRemoval>
                      </a14:imgEffect>
                    </a14:imgLayer>
                  </a14:imgProps>
                </a:ext>
                <a:ext uri="{28A0092B-C50C-407E-A947-70E740481C1C}">
                  <a14:useLocalDpi xmlns:a14="http://schemas.microsoft.com/office/drawing/2010/main" val="0"/>
                </a:ext>
              </a:extLst>
            </a:blip>
            <a:stretch>
              <a:fillRect/>
            </a:stretch>
          </p:blipFill>
          <p:spPr>
            <a:xfrm>
              <a:off x="94455" y="5676449"/>
              <a:ext cx="974396" cy="955800"/>
            </a:xfrm>
            <a:prstGeom prst="rect">
              <a:avLst/>
            </a:prstGeom>
          </p:spPr>
        </p:pic>
      </p:grpSp>
    </p:spTree>
    <p:extLst>
      <p:ext uri="{BB962C8B-B14F-4D97-AF65-F5344CB8AC3E}">
        <p14:creationId xmlns:p14="http://schemas.microsoft.com/office/powerpoint/2010/main" val="111967759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10" presetClass="entr" presetSubtype="0"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500"/>
                                        <p:tgtEl>
                                          <p:spTgt spid="4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 grpId="0" animBg="1"/>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コンテンツ プレースホルダー 2"/>
          <p:cNvSpPr>
            <a:spLocks noGrp="1"/>
          </p:cNvSpPr>
          <p:nvPr>
            <p:ph idx="4294967295"/>
          </p:nvPr>
        </p:nvSpPr>
        <p:spPr>
          <a:xfrm>
            <a:off x="0" y="1600200"/>
            <a:ext cx="8229600" cy="4525963"/>
          </a:xfrm>
        </p:spPr>
        <p:txBody>
          <a:bodyPr/>
          <a:lstStyle/>
          <a:p>
            <a:r>
              <a:rPr kumimoji="1" lang="ja-JP" altLang="en-US" dirty="0" smtClean="0"/>
              <a:t>施策に関わる中で土浦というまちを好きになる</a:t>
            </a:r>
            <a:endParaRPr kumimoji="1" lang="en-US" altLang="ja-JP" dirty="0" smtClean="0"/>
          </a:p>
          <a:p>
            <a:r>
              <a:rPr lang="ja-JP" altLang="en-US" dirty="0" smtClean="0"/>
              <a:t>積極的にまちづくりに関わるようになる</a:t>
            </a:r>
            <a:endParaRPr kumimoji="1" lang="ja-JP" altLang="en-US" dirty="0"/>
          </a:p>
        </p:txBody>
      </p:sp>
      <p:sp>
        <p:nvSpPr>
          <p:cNvPr id="2" name="タイトル 1"/>
          <p:cNvSpPr>
            <a:spLocks noGrp="1"/>
          </p:cNvSpPr>
          <p:nvPr>
            <p:ph type="title" idx="4294967295"/>
          </p:nvPr>
        </p:nvSpPr>
        <p:spPr>
          <a:xfrm>
            <a:off x="0" y="274638"/>
            <a:ext cx="8229600" cy="1143000"/>
          </a:xfrm>
        </p:spPr>
        <p:txBody>
          <a:bodyPr/>
          <a:lstStyle/>
          <a:p>
            <a:r>
              <a:rPr lang="ja-JP" altLang="en-US" dirty="0" smtClean="0"/>
              <a:t>市民からの愛</a:t>
            </a:r>
            <a:endParaRPr kumimoji="1" lang="ja-JP" altLang="en-US" dirty="0"/>
          </a:p>
        </p:txBody>
      </p:sp>
      <p:sp>
        <p:nvSpPr>
          <p:cNvPr id="4" name="左矢印 3"/>
          <p:cNvSpPr/>
          <p:nvPr/>
        </p:nvSpPr>
        <p:spPr>
          <a:xfrm>
            <a:off x="3172006" y="4571013"/>
            <a:ext cx="2924557" cy="919035"/>
          </a:xfrm>
          <a:prstGeom prst="leftArrow">
            <a:avLst/>
          </a:prstGeom>
          <a:solidFill>
            <a:srgbClr val="FF99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pic>
        <p:nvPicPr>
          <p:cNvPr id="5" name="図 4"/>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backgroundRemoval t="1881" b="98433" l="10000" r="90000"/>
                    </a14:imgEffect>
                  </a14:imgLayer>
                </a14:imgProps>
              </a:ext>
            </a:extLst>
          </a:blip>
          <a:stretch>
            <a:fillRect/>
          </a:stretch>
        </p:blipFill>
        <p:spPr>
          <a:xfrm>
            <a:off x="1765696" y="3924142"/>
            <a:ext cx="1138169" cy="2420508"/>
          </a:xfrm>
          <a:prstGeom prst="rect">
            <a:avLst/>
          </a:prstGeom>
        </p:spPr>
      </p:pic>
      <p:pic>
        <p:nvPicPr>
          <p:cNvPr id="6" name="図 5"/>
          <p:cNvPicPr>
            <a:picLocks noChangeAspect="1"/>
          </p:cNvPicPr>
          <p:nvPr/>
        </p:nvPicPr>
        <p:blipFill>
          <a:blip r:embed="rId4">
            <a:duotone>
              <a:schemeClr val="accent2">
                <a:shade val="45000"/>
                <a:satMod val="135000"/>
              </a:schemeClr>
              <a:prstClr val="white"/>
            </a:duotone>
            <a:extLst>
              <a:ext uri="{BEBA8EAE-BF5A-486C-A8C5-ECC9F3942E4B}">
                <a14:imgProps xmlns:a14="http://schemas.microsoft.com/office/drawing/2010/main">
                  <a14:imgLayer r:embed="rId5">
                    <a14:imgEffect>
                      <a14:backgroundRemoval t="0" b="100000" l="0" r="100000"/>
                    </a14:imgEffect>
                  </a14:imgLayer>
                </a14:imgProps>
              </a:ext>
            </a:extLst>
          </a:blip>
          <a:stretch>
            <a:fillRect/>
          </a:stretch>
        </p:blipFill>
        <p:spPr>
          <a:xfrm>
            <a:off x="6364704" y="4084490"/>
            <a:ext cx="756527" cy="2271803"/>
          </a:xfrm>
          <a:prstGeom prst="rect">
            <a:avLst/>
          </a:prstGeom>
        </p:spPr>
      </p:pic>
      <p:sp>
        <p:nvSpPr>
          <p:cNvPr id="7" name="円形吹き出し 6"/>
          <p:cNvSpPr/>
          <p:nvPr/>
        </p:nvSpPr>
        <p:spPr>
          <a:xfrm>
            <a:off x="6096563" y="3220394"/>
            <a:ext cx="2590237" cy="864096"/>
          </a:xfrm>
          <a:prstGeom prst="wedgeEllipseCallout">
            <a:avLst>
              <a:gd name="adj1" fmla="val -9930"/>
              <a:gd name="adj2" fmla="val 104040"/>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2000" dirty="0" smtClean="0">
                <a:solidFill>
                  <a:schemeClr val="tx1"/>
                </a:solidFill>
              </a:rPr>
              <a:t>いいまちかも・・</a:t>
            </a:r>
            <a:endParaRPr kumimoji="1" lang="ja-JP" altLang="en-US" sz="2000" dirty="0">
              <a:solidFill>
                <a:schemeClr val="tx1"/>
              </a:solidFill>
            </a:endParaRPr>
          </a:p>
        </p:txBody>
      </p:sp>
      <p:pic>
        <p:nvPicPr>
          <p:cNvPr id="8" name="図 7"/>
          <p:cNvPicPr>
            <a:picLocks noChangeAspect="1"/>
          </p:cNvPicPr>
          <p:nvPr/>
        </p:nvPicPr>
        <p:blipFill>
          <a:blip r:embed="rId6"/>
          <a:stretch>
            <a:fillRect/>
          </a:stretch>
        </p:blipFill>
        <p:spPr>
          <a:xfrm rot="1745555">
            <a:off x="163291" y="-1"/>
            <a:ext cx="2007469" cy="2057204"/>
          </a:xfrm>
          <a:prstGeom prst="rect">
            <a:avLst/>
          </a:prstGeom>
          <a:ln>
            <a:noFill/>
          </a:ln>
          <a:effectLst>
            <a:glow rad="101600">
              <a:schemeClr val="accent6">
                <a:satMod val="175000"/>
                <a:alpha val="40000"/>
              </a:schemeClr>
            </a:glow>
          </a:effectLst>
        </p:spPr>
      </p:pic>
      <p:sp>
        <p:nvSpPr>
          <p:cNvPr id="9" name="テキスト ボックス 8"/>
          <p:cNvSpPr txBox="1"/>
          <p:nvPr/>
        </p:nvSpPr>
        <p:spPr>
          <a:xfrm>
            <a:off x="611560" y="719420"/>
            <a:ext cx="1297228" cy="523220"/>
          </a:xfrm>
          <a:prstGeom prst="rect">
            <a:avLst/>
          </a:prstGeom>
          <a:noFill/>
        </p:spPr>
        <p:txBody>
          <a:bodyPr wrap="square" rtlCol="0">
            <a:spAutoFit/>
          </a:bodyPr>
          <a:lstStyle/>
          <a:p>
            <a:r>
              <a:rPr lang="ja-JP" altLang="en-US" sz="2800" b="1" dirty="0" smtClean="0"/>
              <a:t>将来像</a:t>
            </a:r>
            <a:endParaRPr kumimoji="1" lang="en-US" altLang="ja-JP" sz="2800" b="1" dirty="0" smtClean="0"/>
          </a:p>
        </p:txBody>
      </p:sp>
    </p:spTree>
    <p:extLst>
      <p:ext uri="{BB962C8B-B14F-4D97-AF65-F5344CB8AC3E}">
        <p14:creationId xmlns:p14="http://schemas.microsoft.com/office/powerpoint/2010/main" val="2028791716"/>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0" presetClass="path" presetSubtype="0" accel="50000" decel="50000" fill="hold" nodeType="clickEffect">
                                  <p:stCondLst>
                                    <p:cond delay="0"/>
                                  </p:stCondLst>
                                  <p:childTnLst>
                                    <p:animMotion origin="layout" path="M -2.46442E-7 -4.33264E-6 L 0.14162 -4.33264E-6 " pathEditMode="relative" ptsTypes="AA">
                                      <p:cBhvr>
                                        <p:cTn id="11" dur="2000" fill="hold"/>
                                        <p:tgtEl>
                                          <p:spTgt spid="5"/>
                                        </p:tgtEl>
                                        <p:attrNameLst>
                                          <p:attrName>ppt_x</p:attrName>
                                          <p:attrName>ppt_y</p:attrName>
                                        </p:attrNameLst>
                                      </p:cBhvr>
                                    </p:animMotion>
                                  </p:childTnLst>
                                </p:cTn>
                              </p:par>
                              <p:par>
                                <p:cTn id="12" presetID="0" presetClass="path" presetSubtype="0" accel="50000" decel="50000" fill="hold" nodeType="withEffect">
                                  <p:stCondLst>
                                    <p:cond delay="0"/>
                                  </p:stCondLst>
                                  <p:childTnLst>
                                    <p:animMotion origin="layout" path="M 4.64422E-6 4.62642E-9 L -0.13381 4.62642E-9 " pathEditMode="relative" ptsTypes="AA">
                                      <p:cBhvr>
                                        <p:cTn id="13" dur="2000" fill="hold"/>
                                        <p:tgtEl>
                                          <p:spTgt spid="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コンテンツ プレースホルダー 2"/>
          <p:cNvSpPr>
            <a:spLocks noGrp="1"/>
          </p:cNvSpPr>
          <p:nvPr>
            <p:ph idx="4294967295"/>
          </p:nvPr>
        </p:nvSpPr>
        <p:spPr>
          <a:xfrm>
            <a:off x="0" y="1600200"/>
            <a:ext cx="8229600" cy="4525963"/>
          </a:xfrm>
        </p:spPr>
        <p:txBody>
          <a:bodyPr/>
          <a:lstStyle/>
          <a:p>
            <a:r>
              <a:rPr kumimoji="1" lang="ja-JP" altLang="en-US" dirty="0" smtClean="0"/>
              <a:t>具体的ビジョン</a:t>
            </a:r>
            <a:endParaRPr kumimoji="1" lang="en-US" altLang="ja-JP" dirty="0" smtClean="0"/>
          </a:p>
          <a:p>
            <a:r>
              <a:rPr lang="ja-JP" altLang="en-US" dirty="0" smtClean="0"/>
              <a:t>市民にとって何がいいか</a:t>
            </a:r>
            <a:endParaRPr lang="en-US" altLang="ja-JP" dirty="0" smtClean="0"/>
          </a:p>
          <a:p>
            <a:r>
              <a:rPr kumimoji="1" lang="ja-JP" altLang="en-US" dirty="0" smtClean="0"/>
              <a:t>市にとって何がいいか</a:t>
            </a:r>
            <a:endParaRPr kumimoji="1" lang="en-US" altLang="ja-JP" dirty="0" smtClean="0"/>
          </a:p>
          <a:p>
            <a:pPr marL="0" indent="0">
              <a:buNone/>
            </a:pPr>
            <a:endParaRPr kumimoji="1" lang="ja-JP" altLang="en-US" dirty="0"/>
          </a:p>
        </p:txBody>
      </p:sp>
      <p:sp>
        <p:nvSpPr>
          <p:cNvPr id="2" name="タイトル 1"/>
          <p:cNvSpPr>
            <a:spLocks noGrp="1"/>
          </p:cNvSpPr>
          <p:nvPr>
            <p:ph type="title" idx="4294967295"/>
          </p:nvPr>
        </p:nvSpPr>
        <p:spPr>
          <a:xfrm>
            <a:off x="0" y="274638"/>
            <a:ext cx="8229600" cy="1143000"/>
          </a:xfrm>
        </p:spPr>
        <p:txBody>
          <a:bodyPr/>
          <a:lstStyle/>
          <a:p>
            <a:r>
              <a:rPr kumimoji="1" lang="ja-JP" altLang="en-US" dirty="0" smtClean="0"/>
              <a:t>寄り添い合うまちが実現すると・・</a:t>
            </a:r>
            <a:endParaRPr kumimoji="1" lang="ja-JP" altLang="en-US" dirty="0"/>
          </a:p>
        </p:txBody>
      </p:sp>
      <p:pic>
        <p:nvPicPr>
          <p:cNvPr id="4" name="図 3"/>
          <p:cNvPicPr>
            <a:picLocks noChangeAspect="1"/>
          </p:cNvPicPr>
          <p:nvPr/>
        </p:nvPicPr>
        <p:blipFill>
          <a:blip r:embed="rId2"/>
          <a:stretch>
            <a:fillRect/>
          </a:stretch>
        </p:blipFill>
        <p:spPr>
          <a:xfrm rot="1745555">
            <a:off x="163291" y="-1"/>
            <a:ext cx="2007469" cy="2057204"/>
          </a:xfrm>
          <a:prstGeom prst="rect">
            <a:avLst/>
          </a:prstGeom>
          <a:ln>
            <a:noFill/>
          </a:ln>
          <a:effectLst>
            <a:glow rad="101600">
              <a:schemeClr val="accent6">
                <a:satMod val="175000"/>
                <a:alpha val="40000"/>
              </a:schemeClr>
            </a:glow>
          </a:effectLst>
        </p:spPr>
      </p:pic>
      <p:sp>
        <p:nvSpPr>
          <p:cNvPr id="5" name="テキスト ボックス 4"/>
          <p:cNvSpPr txBox="1"/>
          <p:nvPr/>
        </p:nvSpPr>
        <p:spPr>
          <a:xfrm>
            <a:off x="611560" y="719420"/>
            <a:ext cx="1297228" cy="523220"/>
          </a:xfrm>
          <a:prstGeom prst="rect">
            <a:avLst/>
          </a:prstGeom>
          <a:noFill/>
        </p:spPr>
        <p:txBody>
          <a:bodyPr wrap="square" rtlCol="0">
            <a:spAutoFit/>
          </a:bodyPr>
          <a:lstStyle/>
          <a:p>
            <a:r>
              <a:rPr lang="ja-JP" altLang="en-US" sz="2800" b="1" dirty="0" smtClean="0"/>
              <a:t>将来像</a:t>
            </a:r>
            <a:endParaRPr kumimoji="1" lang="en-US" altLang="ja-JP" sz="2800" b="1" dirty="0" smtClean="0"/>
          </a:p>
        </p:txBody>
      </p:sp>
    </p:spTree>
    <p:extLst>
      <p:ext uri="{BB962C8B-B14F-4D97-AF65-F5344CB8AC3E}">
        <p14:creationId xmlns:p14="http://schemas.microsoft.com/office/powerpoint/2010/main" val="3959282923"/>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コンテンツ プレースホルダー 2"/>
          <p:cNvSpPr>
            <a:spLocks noGrp="1"/>
          </p:cNvSpPr>
          <p:nvPr>
            <p:ph idx="4294967295"/>
          </p:nvPr>
        </p:nvSpPr>
        <p:spPr>
          <a:xfrm>
            <a:off x="0" y="1600200"/>
            <a:ext cx="8229600" cy="4525963"/>
          </a:xfrm>
        </p:spPr>
        <p:txBody>
          <a:bodyPr/>
          <a:lstStyle/>
          <a:p>
            <a:r>
              <a:rPr lang="ja-JP" altLang="en-US" dirty="0" smtClean="0"/>
              <a:t>自分が好きだと思えるまちに住める</a:t>
            </a:r>
            <a:endParaRPr lang="en-US" altLang="ja-JP" dirty="0" smtClean="0"/>
          </a:p>
          <a:p>
            <a:r>
              <a:rPr kumimoji="1" lang="ja-JP" altLang="en-US" dirty="0" smtClean="0"/>
              <a:t>自分で変えられるよろこび</a:t>
            </a:r>
            <a:endParaRPr kumimoji="1" lang="ja-JP" altLang="en-US" dirty="0"/>
          </a:p>
        </p:txBody>
      </p:sp>
      <p:sp>
        <p:nvSpPr>
          <p:cNvPr id="2" name="タイトル 1"/>
          <p:cNvSpPr>
            <a:spLocks noGrp="1"/>
          </p:cNvSpPr>
          <p:nvPr>
            <p:ph type="title" idx="4294967295"/>
          </p:nvPr>
        </p:nvSpPr>
        <p:spPr>
          <a:xfrm>
            <a:off x="0" y="274638"/>
            <a:ext cx="8229600" cy="1143000"/>
          </a:xfrm>
        </p:spPr>
        <p:txBody>
          <a:bodyPr/>
          <a:lstStyle/>
          <a:p>
            <a:r>
              <a:rPr kumimoji="1" lang="ja-JP" altLang="en-US" dirty="0" smtClean="0"/>
              <a:t>市民にとって</a:t>
            </a:r>
            <a:endParaRPr kumimoji="1" lang="ja-JP" altLang="en-US" dirty="0"/>
          </a:p>
        </p:txBody>
      </p:sp>
      <p:pic>
        <p:nvPicPr>
          <p:cNvPr id="4" name="図 3"/>
          <p:cNvPicPr>
            <a:picLocks noChangeAspect="1"/>
          </p:cNvPicPr>
          <p:nvPr/>
        </p:nvPicPr>
        <p:blipFill>
          <a:blip r:embed="rId2"/>
          <a:stretch>
            <a:fillRect/>
          </a:stretch>
        </p:blipFill>
        <p:spPr>
          <a:xfrm rot="1745555">
            <a:off x="163291" y="-1"/>
            <a:ext cx="2007469" cy="2057204"/>
          </a:xfrm>
          <a:prstGeom prst="rect">
            <a:avLst/>
          </a:prstGeom>
          <a:ln>
            <a:noFill/>
          </a:ln>
          <a:effectLst>
            <a:glow rad="101600">
              <a:schemeClr val="accent6">
                <a:satMod val="175000"/>
                <a:alpha val="40000"/>
              </a:schemeClr>
            </a:glow>
          </a:effectLst>
        </p:spPr>
      </p:pic>
      <p:sp>
        <p:nvSpPr>
          <p:cNvPr id="5" name="テキスト ボックス 4"/>
          <p:cNvSpPr txBox="1"/>
          <p:nvPr/>
        </p:nvSpPr>
        <p:spPr>
          <a:xfrm>
            <a:off x="611560" y="719420"/>
            <a:ext cx="1297228" cy="523220"/>
          </a:xfrm>
          <a:prstGeom prst="rect">
            <a:avLst/>
          </a:prstGeom>
          <a:noFill/>
        </p:spPr>
        <p:txBody>
          <a:bodyPr wrap="square" rtlCol="0">
            <a:spAutoFit/>
          </a:bodyPr>
          <a:lstStyle/>
          <a:p>
            <a:r>
              <a:rPr lang="ja-JP" altLang="en-US" sz="2800" b="1" dirty="0" smtClean="0"/>
              <a:t>将来像</a:t>
            </a:r>
            <a:endParaRPr kumimoji="1" lang="en-US" altLang="ja-JP" sz="2800" b="1" dirty="0" smtClean="0"/>
          </a:p>
        </p:txBody>
      </p:sp>
      <p:pic>
        <p:nvPicPr>
          <p:cNvPr id="6" name="図 5"/>
          <p:cNvPicPr>
            <a:picLocks noChangeAspect="1"/>
          </p:cNvPicPr>
          <p:nvPr/>
        </p:nvPicPr>
        <p:blipFill>
          <a:blip r:embed="rId3">
            <a:duotone>
              <a:schemeClr val="accent2">
                <a:shade val="45000"/>
                <a:satMod val="135000"/>
              </a:schemeClr>
              <a:prstClr val="white"/>
            </a:duotone>
            <a:extLst>
              <a:ext uri="{BEBA8EAE-BF5A-486C-A8C5-ECC9F3942E4B}">
                <a14:imgProps xmlns:a14="http://schemas.microsoft.com/office/drawing/2010/main">
                  <a14:imgLayer r:embed="rId4">
                    <a14:imgEffect>
                      <a14:backgroundRemoval t="0" b="100000" l="0" r="100000"/>
                    </a14:imgEffect>
                  </a14:imgLayer>
                </a14:imgProps>
              </a:ext>
            </a:extLst>
          </a:blip>
          <a:stretch>
            <a:fillRect/>
          </a:stretch>
        </p:blipFill>
        <p:spPr>
          <a:xfrm>
            <a:off x="2258058" y="0"/>
            <a:ext cx="572392" cy="1718856"/>
          </a:xfrm>
          <a:prstGeom prst="rect">
            <a:avLst/>
          </a:prstGeom>
        </p:spPr>
      </p:pic>
    </p:spTree>
    <p:extLst>
      <p:ext uri="{BB962C8B-B14F-4D97-AF65-F5344CB8AC3E}">
        <p14:creationId xmlns:p14="http://schemas.microsoft.com/office/powerpoint/2010/main" val="3007129872"/>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withEffect">
                                  <p:stCondLst>
                                    <p:cond delay="0"/>
                                  </p:stCondLst>
                                  <p:childTnLst>
                                    <p:animMotion origin="layout" path="M 4.64422E-6 4.62642E-9 L -0.13381 4.62642E-9 " pathEditMode="relative" ptsTypes="AA">
                                      <p:cBhvr>
                                        <p:cTn id="6" dur="2000" fill="hold"/>
                                        <p:tgtEl>
                                          <p:spTgt spid="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8" name="図 27"/>
          <p:cNvPicPr>
            <a:picLocks noChangeAspect="1"/>
          </p:cNvPicPr>
          <p:nvPr/>
        </p:nvPicPr>
        <p:blipFill>
          <a:blip r:embed="rId2"/>
          <a:stretch>
            <a:fillRect/>
          </a:stretch>
        </p:blipFill>
        <p:spPr>
          <a:xfrm>
            <a:off x="5837437" y="609021"/>
            <a:ext cx="3048891" cy="1319478"/>
          </a:xfrm>
          <a:prstGeom prst="rect">
            <a:avLst/>
          </a:prstGeom>
        </p:spPr>
      </p:pic>
      <p:sp>
        <p:nvSpPr>
          <p:cNvPr id="3" name="コンテンツ プレースホルダー 2"/>
          <p:cNvSpPr>
            <a:spLocks noGrp="1"/>
          </p:cNvSpPr>
          <p:nvPr>
            <p:ph idx="4294967295"/>
          </p:nvPr>
        </p:nvSpPr>
        <p:spPr>
          <a:xfrm>
            <a:off x="0" y="1928813"/>
            <a:ext cx="8229600" cy="4525962"/>
          </a:xfrm>
        </p:spPr>
        <p:txBody>
          <a:bodyPr/>
          <a:lstStyle/>
          <a:p>
            <a:r>
              <a:rPr kumimoji="1" lang="ja-JP" altLang="en-US" dirty="0" smtClean="0"/>
              <a:t>愛着を持ってまちにずっとすみ続けてもらえる</a:t>
            </a:r>
            <a:endParaRPr kumimoji="1" lang="en-US" altLang="ja-JP" dirty="0" smtClean="0"/>
          </a:p>
          <a:p>
            <a:pPr marL="0" indent="0">
              <a:buNone/>
            </a:pPr>
            <a:r>
              <a:rPr lang="en-US" altLang="ja-JP" dirty="0" smtClean="0"/>
              <a:t>→</a:t>
            </a:r>
            <a:r>
              <a:rPr lang="ja-JP" altLang="en-US" dirty="0" smtClean="0"/>
              <a:t>まちがにぎわう</a:t>
            </a:r>
            <a:endParaRPr lang="en-US" altLang="ja-JP" dirty="0" smtClean="0"/>
          </a:p>
          <a:p>
            <a:pPr marL="0" indent="0">
              <a:buNone/>
            </a:pPr>
            <a:r>
              <a:rPr kumimoji="1" lang="ja-JP" altLang="en-US" dirty="0" smtClean="0"/>
              <a:t>・行政の一部の仕事を市民がすることでお金が浮く</a:t>
            </a:r>
            <a:endParaRPr kumimoji="1" lang="ja-JP" altLang="en-US" dirty="0"/>
          </a:p>
        </p:txBody>
      </p:sp>
      <p:sp>
        <p:nvSpPr>
          <p:cNvPr id="2" name="タイトル 1"/>
          <p:cNvSpPr>
            <a:spLocks noGrp="1"/>
          </p:cNvSpPr>
          <p:nvPr>
            <p:ph type="title" idx="4294967295"/>
          </p:nvPr>
        </p:nvSpPr>
        <p:spPr>
          <a:xfrm>
            <a:off x="0" y="274638"/>
            <a:ext cx="8229600" cy="1143000"/>
          </a:xfrm>
        </p:spPr>
        <p:txBody>
          <a:bodyPr/>
          <a:lstStyle/>
          <a:p>
            <a:r>
              <a:rPr kumimoji="1" lang="ja-JP" altLang="en-US" dirty="0" smtClean="0"/>
              <a:t>市にとって</a:t>
            </a:r>
            <a:endParaRPr kumimoji="1" lang="ja-JP" altLang="en-US" dirty="0"/>
          </a:p>
        </p:txBody>
      </p:sp>
      <p:pic>
        <p:nvPicPr>
          <p:cNvPr id="4" name="図 3"/>
          <p:cNvPicPr>
            <a:picLocks noChangeAspect="1"/>
          </p:cNvPicPr>
          <p:nvPr/>
        </p:nvPicPr>
        <p:blipFill>
          <a:blip r:embed="rId3"/>
          <a:stretch>
            <a:fillRect/>
          </a:stretch>
        </p:blipFill>
        <p:spPr>
          <a:xfrm>
            <a:off x="1331640" y="4859336"/>
            <a:ext cx="2880320" cy="1580060"/>
          </a:xfrm>
          <a:prstGeom prst="rect">
            <a:avLst/>
          </a:prstGeom>
        </p:spPr>
      </p:pic>
      <p:sp>
        <p:nvSpPr>
          <p:cNvPr id="5" name="テキスト ボックス 4"/>
          <p:cNvSpPr txBox="1"/>
          <p:nvPr/>
        </p:nvSpPr>
        <p:spPr>
          <a:xfrm>
            <a:off x="2201725" y="5401398"/>
            <a:ext cx="1316146" cy="339868"/>
          </a:xfrm>
          <a:prstGeom prst="rect">
            <a:avLst/>
          </a:prstGeom>
          <a:solidFill>
            <a:schemeClr val="bg1"/>
          </a:solidFill>
        </p:spPr>
        <p:txBody>
          <a:bodyPr wrap="none" rtlCol="0">
            <a:spAutoFit/>
          </a:bodyPr>
          <a:lstStyle/>
          <a:p>
            <a:r>
              <a:rPr kumimoji="1" lang="ja-JP" altLang="en-US" sz="2400" dirty="0" smtClean="0"/>
              <a:t>公共事業費</a:t>
            </a:r>
            <a:endParaRPr kumimoji="1" lang="ja-JP" altLang="en-US" sz="2400" dirty="0"/>
          </a:p>
        </p:txBody>
      </p:sp>
      <p:cxnSp>
        <p:nvCxnSpPr>
          <p:cNvPr id="8" name="直線コネクタ 7"/>
          <p:cNvCxnSpPr/>
          <p:nvPr/>
        </p:nvCxnSpPr>
        <p:spPr>
          <a:xfrm>
            <a:off x="2411760" y="5157192"/>
            <a:ext cx="936105" cy="868380"/>
          </a:xfrm>
          <a:prstGeom prst="line">
            <a:avLst/>
          </a:prstGeom>
          <a:ln w="57150" cmpd="sng">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0" name="直線コネクタ 9"/>
          <p:cNvCxnSpPr/>
          <p:nvPr/>
        </p:nvCxnSpPr>
        <p:spPr>
          <a:xfrm flipH="1">
            <a:off x="2411760" y="5157192"/>
            <a:ext cx="936105" cy="868380"/>
          </a:xfrm>
          <a:prstGeom prst="line">
            <a:avLst/>
          </a:prstGeom>
          <a:ln w="57150" cmpd="sng">
            <a:solidFill>
              <a:srgbClr val="FF0000"/>
            </a:solidFill>
          </a:ln>
        </p:spPr>
        <p:style>
          <a:lnRef idx="2">
            <a:schemeClr val="accent1"/>
          </a:lnRef>
          <a:fillRef idx="0">
            <a:schemeClr val="accent1"/>
          </a:fillRef>
          <a:effectRef idx="1">
            <a:schemeClr val="accent1"/>
          </a:effectRef>
          <a:fontRef idx="minor">
            <a:schemeClr val="tx1"/>
          </a:fontRef>
        </p:style>
      </p:cxnSp>
      <p:pic>
        <p:nvPicPr>
          <p:cNvPr id="15" name="図 14" descr="土浦だお"/>
          <p:cNvPicPr>
            <a:picLocks noChangeAspect="1"/>
          </p:cNvPicPr>
          <p:nvPr/>
        </p:nvPicPr>
        <p:blipFill>
          <a:blip r:embed="rId4">
            <a:alphaModFix/>
            <a:extLst>
              <a:ext uri="{28A0092B-C50C-407E-A947-70E740481C1C}">
                <a14:useLocalDpi xmlns:a14="http://schemas.microsoft.com/office/drawing/2010/main" val="0"/>
              </a:ext>
            </a:extLst>
          </a:blip>
          <a:stretch>
            <a:fillRect/>
          </a:stretch>
        </p:blipFill>
        <p:spPr>
          <a:xfrm>
            <a:off x="6635033" y="3739163"/>
            <a:ext cx="1711201" cy="2836057"/>
          </a:xfrm>
          <a:prstGeom prst="rect">
            <a:avLst/>
          </a:prstGeom>
          <a:effectLst>
            <a:glow rad="825500">
              <a:schemeClr val="accent2">
                <a:satMod val="175000"/>
                <a:alpha val="19000"/>
              </a:schemeClr>
            </a:glow>
            <a:outerShdw blurRad="76200" dir="18900000" sy="23000" kx="-1200000" algn="bl" rotWithShape="0">
              <a:prstClr val="black">
                <a:alpha val="20000"/>
              </a:prstClr>
            </a:outerShdw>
          </a:effectLst>
        </p:spPr>
      </p:pic>
      <p:sp>
        <p:nvSpPr>
          <p:cNvPr id="19" name="フリーフォーム 18"/>
          <p:cNvSpPr/>
          <p:nvPr/>
        </p:nvSpPr>
        <p:spPr>
          <a:xfrm>
            <a:off x="6858449" y="4661660"/>
            <a:ext cx="280833" cy="207495"/>
          </a:xfrm>
          <a:custGeom>
            <a:avLst/>
            <a:gdLst>
              <a:gd name="connsiteX0" fmla="*/ 0 w 280833"/>
              <a:gd name="connsiteY0" fmla="*/ 207495 h 207495"/>
              <a:gd name="connsiteX1" fmla="*/ 59065 w 280833"/>
              <a:gd name="connsiteY1" fmla="*/ 740 h 207495"/>
              <a:gd name="connsiteX2" fmla="*/ 265792 w 280833"/>
              <a:gd name="connsiteY2" fmla="*/ 133654 h 207495"/>
              <a:gd name="connsiteX3" fmla="*/ 265792 w 280833"/>
              <a:gd name="connsiteY3" fmla="*/ 133654 h 207495"/>
              <a:gd name="connsiteX4" fmla="*/ 280558 w 280833"/>
              <a:gd name="connsiteY4" fmla="*/ 118886 h 207495"/>
              <a:gd name="connsiteX5" fmla="*/ 251026 w 280833"/>
              <a:gd name="connsiteY5" fmla="*/ 104118 h 20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833" h="207495">
                <a:moveTo>
                  <a:pt x="0" y="207495"/>
                </a:moveTo>
                <a:cubicBezTo>
                  <a:pt x="7383" y="110271"/>
                  <a:pt x="14766" y="13047"/>
                  <a:pt x="59065" y="740"/>
                </a:cubicBezTo>
                <a:cubicBezTo>
                  <a:pt x="103364" y="-11567"/>
                  <a:pt x="265792" y="133654"/>
                  <a:pt x="265792" y="133654"/>
                </a:cubicBezTo>
                <a:lnTo>
                  <a:pt x="265792" y="133654"/>
                </a:lnTo>
                <a:cubicBezTo>
                  <a:pt x="268253" y="131193"/>
                  <a:pt x="283019" y="123809"/>
                  <a:pt x="280558" y="118886"/>
                </a:cubicBezTo>
                <a:cubicBezTo>
                  <a:pt x="278097" y="113963"/>
                  <a:pt x="251026" y="104118"/>
                  <a:pt x="251026" y="104118"/>
                </a:cubicBezTo>
              </a:path>
            </a:pathLst>
          </a:custGeom>
          <a:ln w="5715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20" name="フリーフォーム 19"/>
          <p:cNvSpPr/>
          <p:nvPr/>
        </p:nvSpPr>
        <p:spPr>
          <a:xfrm>
            <a:off x="7361883" y="4588019"/>
            <a:ext cx="279177" cy="177759"/>
          </a:xfrm>
          <a:custGeom>
            <a:avLst/>
            <a:gdLst>
              <a:gd name="connsiteX0" fmla="*/ 13384 w 279177"/>
              <a:gd name="connsiteY0" fmla="*/ 177759 h 177759"/>
              <a:gd name="connsiteX1" fmla="*/ 28151 w 279177"/>
              <a:gd name="connsiteY1" fmla="*/ 540 h 177759"/>
              <a:gd name="connsiteX2" fmla="*/ 264411 w 279177"/>
              <a:gd name="connsiteY2" fmla="*/ 118686 h 177759"/>
              <a:gd name="connsiteX3" fmla="*/ 264411 w 279177"/>
              <a:gd name="connsiteY3" fmla="*/ 118686 h 177759"/>
              <a:gd name="connsiteX4" fmla="*/ 279177 w 279177"/>
              <a:gd name="connsiteY4" fmla="*/ 118686 h 177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177" h="177759">
                <a:moveTo>
                  <a:pt x="13384" y="177759"/>
                </a:moveTo>
                <a:cubicBezTo>
                  <a:pt x="-152" y="94072"/>
                  <a:pt x="-13687" y="10385"/>
                  <a:pt x="28151" y="540"/>
                </a:cubicBezTo>
                <a:cubicBezTo>
                  <a:pt x="69989" y="-9305"/>
                  <a:pt x="264411" y="118686"/>
                  <a:pt x="264411" y="118686"/>
                </a:cubicBezTo>
                <a:lnTo>
                  <a:pt x="264411" y="118686"/>
                </a:lnTo>
                <a:lnTo>
                  <a:pt x="279177" y="118686"/>
                </a:lnTo>
              </a:path>
            </a:pathLst>
          </a:custGeom>
          <a:ln w="5715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26" name="フリーフォーム 25"/>
          <p:cNvSpPr/>
          <p:nvPr/>
        </p:nvSpPr>
        <p:spPr>
          <a:xfrm>
            <a:off x="7153774" y="4972533"/>
            <a:ext cx="383922" cy="428865"/>
          </a:xfrm>
          <a:custGeom>
            <a:avLst/>
            <a:gdLst>
              <a:gd name="connsiteX0" fmla="*/ 0 w 383922"/>
              <a:gd name="connsiteY0" fmla="*/ 73841 h 428865"/>
              <a:gd name="connsiteX1" fmla="*/ 103363 w 383922"/>
              <a:gd name="connsiteY1" fmla="*/ 428279 h 428865"/>
              <a:gd name="connsiteX2" fmla="*/ 383922 w 383922"/>
              <a:gd name="connsiteY2" fmla="*/ 0 h 428865"/>
              <a:gd name="connsiteX3" fmla="*/ 383922 w 383922"/>
              <a:gd name="connsiteY3" fmla="*/ 0 h 428865"/>
              <a:gd name="connsiteX4" fmla="*/ 0 w 383922"/>
              <a:gd name="connsiteY4" fmla="*/ 73841 h 4288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922" h="428865">
                <a:moveTo>
                  <a:pt x="0" y="73841"/>
                </a:moveTo>
                <a:cubicBezTo>
                  <a:pt x="19688" y="257213"/>
                  <a:pt x="39376" y="440586"/>
                  <a:pt x="103363" y="428279"/>
                </a:cubicBezTo>
                <a:cubicBezTo>
                  <a:pt x="167350" y="415972"/>
                  <a:pt x="383922" y="0"/>
                  <a:pt x="383922" y="0"/>
                </a:cubicBezTo>
                <a:lnTo>
                  <a:pt x="383922" y="0"/>
                </a:lnTo>
                <a:lnTo>
                  <a:pt x="0" y="73841"/>
                </a:lnTo>
                <a:close/>
              </a:path>
            </a:pathLst>
          </a:custGeom>
          <a:solidFill>
            <a:srgbClr val="FF0000"/>
          </a:solidFill>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pic>
        <p:nvPicPr>
          <p:cNvPr id="13" name="図 12"/>
          <p:cNvPicPr>
            <a:picLocks noChangeAspect="1"/>
          </p:cNvPicPr>
          <p:nvPr/>
        </p:nvPicPr>
        <p:blipFill>
          <a:blip r:embed="rId5"/>
          <a:stretch>
            <a:fillRect/>
          </a:stretch>
        </p:blipFill>
        <p:spPr>
          <a:xfrm rot="1745555">
            <a:off x="163291" y="-1"/>
            <a:ext cx="2007469" cy="2057204"/>
          </a:xfrm>
          <a:prstGeom prst="rect">
            <a:avLst/>
          </a:prstGeom>
          <a:ln>
            <a:noFill/>
          </a:ln>
          <a:effectLst>
            <a:glow rad="101600">
              <a:schemeClr val="accent6">
                <a:satMod val="175000"/>
                <a:alpha val="40000"/>
              </a:schemeClr>
            </a:glow>
          </a:effectLst>
        </p:spPr>
      </p:pic>
      <p:sp>
        <p:nvSpPr>
          <p:cNvPr id="14" name="テキスト ボックス 13"/>
          <p:cNvSpPr txBox="1"/>
          <p:nvPr/>
        </p:nvSpPr>
        <p:spPr>
          <a:xfrm>
            <a:off x="611560" y="719420"/>
            <a:ext cx="1297228" cy="523220"/>
          </a:xfrm>
          <a:prstGeom prst="rect">
            <a:avLst/>
          </a:prstGeom>
          <a:noFill/>
        </p:spPr>
        <p:txBody>
          <a:bodyPr wrap="square" rtlCol="0">
            <a:spAutoFit/>
          </a:bodyPr>
          <a:lstStyle/>
          <a:p>
            <a:r>
              <a:rPr lang="ja-JP" altLang="en-US" sz="2800" b="1" dirty="0" smtClean="0"/>
              <a:t>将来像</a:t>
            </a:r>
            <a:endParaRPr kumimoji="1" lang="en-US" altLang="ja-JP" sz="2800" b="1" dirty="0" smtClean="0"/>
          </a:p>
        </p:txBody>
      </p:sp>
      <p:pic>
        <p:nvPicPr>
          <p:cNvPr id="16" name="図 15"/>
          <p:cNvPicPr>
            <a:picLocks noChangeAspect="1"/>
          </p:cNvPicPr>
          <p:nvPr/>
        </p:nvPicPr>
        <p:blipFill>
          <a:blip r:embed="rId6">
            <a:duotone>
              <a:schemeClr val="accent1">
                <a:shade val="45000"/>
                <a:satMod val="135000"/>
              </a:schemeClr>
              <a:prstClr val="white"/>
            </a:duotone>
            <a:extLst>
              <a:ext uri="{BEBA8EAE-BF5A-486C-A8C5-ECC9F3942E4B}">
                <a14:imgProps xmlns:a14="http://schemas.microsoft.com/office/drawing/2010/main">
                  <a14:imgLayer r:embed="rId7">
                    <a14:imgEffect>
                      <a14:backgroundRemoval t="1881" b="98433" l="10000" r="90000"/>
                    </a14:imgEffect>
                  </a14:imgLayer>
                </a14:imgProps>
              </a:ext>
            </a:extLst>
          </a:blip>
          <a:stretch>
            <a:fillRect/>
          </a:stretch>
        </p:blipFill>
        <p:spPr>
          <a:xfrm>
            <a:off x="2392192" y="274638"/>
            <a:ext cx="720080" cy="1531371"/>
          </a:xfrm>
          <a:prstGeom prst="rect">
            <a:avLst/>
          </a:prstGeom>
        </p:spPr>
      </p:pic>
    </p:spTree>
    <p:extLst>
      <p:ext uri="{BB962C8B-B14F-4D97-AF65-F5344CB8AC3E}">
        <p14:creationId xmlns:p14="http://schemas.microsoft.com/office/powerpoint/2010/main" val="1786184021"/>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2.46442E-7 -4.33264E-6 L 0.14162 -4.33264E-6 " pathEditMode="relative" ptsTypes="AA">
                                      <p:cBhvr>
                                        <p:cTn id="6" dur="2000" fill="hold"/>
                                        <p:tgtEl>
                                          <p:spTgt spid="1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コンテンツ プレースホルダー 2"/>
          <p:cNvSpPr>
            <a:spLocks noGrp="1"/>
          </p:cNvSpPr>
          <p:nvPr>
            <p:ph idx="4294967295"/>
          </p:nvPr>
        </p:nvSpPr>
        <p:spPr>
          <a:xfrm>
            <a:off x="0" y="1600200"/>
            <a:ext cx="8229600" cy="4525963"/>
          </a:xfrm>
        </p:spPr>
        <p:txBody>
          <a:bodyPr/>
          <a:lstStyle/>
          <a:p>
            <a:r>
              <a:rPr kumimoji="1" lang="ja-JP" altLang="en-US" dirty="0" smtClean="0"/>
              <a:t>市と市民が歩み寄ることでおたがいによい効果を与え、よりよいまちが出来る</a:t>
            </a:r>
            <a:endParaRPr kumimoji="1" lang="en-US" altLang="ja-JP" dirty="0" smtClean="0"/>
          </a:p>
        </p:txBody>
      </p:sp>
      <p:pic>
        <p:nvPicPr>
          <p:cNvPr id="4" name="図 3"/>
          <p:cNvPicPr>
            <a:picLocks noChangeAspect="1"/>
          </p:cNvPicPr>
          <p:nvPr/>
        </p:nvPicPr>
        <p:blipFill>
          <a:blip r:embed="rId2"/>
          <a:stretch>
            <a:fillRect/>
          </a:stretch>
        </p:blipFill>
        <p:spPr>
          <a:xfrm rot="1745555">
            <a:off x="163291" y="-1"/>
            <a:ext cx="2007469" cy="2057204"/>
          </a:xfrm>
          <a:prstGeom prst="rect">
            <a:avLst/>
          </a:prstGeom>
          <a:ln>
            <a:noFill/>
          </a:ln>
          <a:effectLst>
            <a:glow rad="101600">
              <a:schemeClr val="accent6">
                <a:satMod val="175000"/>
                <a:alpha val="40000"/>
              </a:schemeClr>
            </a:glow>
          </a:effectLst>
        </p:spPr>
      </p:pic>
      <p:sp>
        <p:nvSpPr>
          <p:cNvPr id="5" name="テキスト ボックス 4"/>
          <p:cNvSpPr txBox="1"/>
          <p:nvPr/>
        </p:nvSpPr>
        <p:spPr>
          <a:xfrm>
            <a:off x="611560" y="719420"/>
            <a:ext cx="1297228" cy="523220"/>
          </a:xfrm>
          <a:prstGeom prst="rect">
            <a:avLst/>
          </a:prstGeom>
          <a:noFill/>
        </p:spPr>
        <p:txBody>
          <a:bodyPr wrap="square" rtlCol="0">
            <a:spAutoFit/>
          </a:bodyPr>
          <a:lstStyle/>
          <a:p>
            <a:r>
              <a:rPr lang="ja-JP" altLang="en-US" sz="2800" b="1" dirty="0" smtClean="0"/>
              <a:t>将来像</a:t>
            </a:r>
            <a:endParaRPr kumimoji="1" lang="en-US" altLang="ja-JP" sz="2800" b="1" dirty="0" smtClean="0"/>
          </a:p>
        </p:txBody>
      </p:sp>
    </p:spTree>
    <p:extLst>
      <p:ext uri="{BB962C8B-B14F-4D97-AF65-F5344CB8AC3E}">
        <p14:creationId xmlns:p14="http://schemas.microsoft.com/office/powerpoint/2010/main" val="284057957"/>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コンテンツ プレースホルダー 2"/>
          <p:cNvSpPr>
            <a:spLocks noGrp="1"/>
          </p:cNvSpPr>
          <p:nvPr>
            <p:ph idx="4294967295"/>
          </p:nvPr>
        </p:nvSpPr>
        <p:spPr>
          <a:xfrm>
            <a:off x="0" y="1600200"/>
            <a:ext cx="8229600" cy="4525963"/>
          </a:xfrm>
        </p:spPr>
        <p:txBody>
          <a:bodyPr/>
          <a:lstStyle/>
          <a:p>
            <a:r>
              <a:rPr kumimoji="1" lang="ja-JP" altLang="en-US" dirty="0" smtClean="0"/>
              <a:t>市民がよりすみやすくなるために</a:t>
            </a:r>
            <a:endParaRPr kumimoji="1" lang="en-US" altLang="ja-JP" dirty="0" smtClean="0"/>
          </a:p>
          <a:p>
            <a:pPr marL="0" indent="0">
              <a:buNone/>
            </a:pPr>
            <a:r>
              <a:rPr kumimoji="1" lang="ja-JP" altLang="en-US" dirty="0" smtClean="0"/>
              <a:t>継続的な市民参加を</a:t>
            </a:r>
            <a:endParaRPr kumimoji="1" lang="ja-JP" altLang="en-US" dirty="0"/>
          </a:p>
        </p:txBody>
      </p:sp>
      <p:pic>
        <p:nvPicPr>
          <p:cNvPr id="4" name="図 3"/>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backgroundRemoval t="1881" b="98433" l="10000" r="90000"/>
                    </a14:imgEffect>
                  </a14:imgLayer>
                </a14:imgProps>
              </a:ext>
            </a:extLst>
          </a:blip>
          <a:stretch>
            <a:fillRect/>
          </a:stretch>
        </p:blipFill>
        <p:spPr>
          <a:xfrm>
            <a:off x="6798340" y="3573016"/>
            <a:ext cx="1138169" cy="2420508"/>
          </a:xfrm>
          <a:prstGeom prst="rect">
            <a:avLst/>
          </a:prstGeom>
        </p:spPr>
      </p:pic>
      <p:pic>
        <p:nvPicPr>
          <p:cNvPr id="5" name="図 4"/>
          <p:cNvPicPr>
            <a:picLocks noChangeAspect="1"/>
          </p:cNvPicPr>
          <p:nvPr/>
        </p:nvPicPr>
        <p:blipFill>
          <a:blip r:embed="rId4">
            <a:duotone>
              <a:schemeClr val="accent2">
                <a:shade val="45000"/>
                <a:satMod val="135000"/>
              </a:schemeClr>
              <a:prstClr val="white"/>
            </a:duotone>
            <a:extLst>
              <a:ext uri="{BEBA8EAE-BF5A-486C-A8C5-ECC9F3942E4B}">
                <a14:imgProps xmlns:a14="http://schemas.microsoft.com/office/drawing/2010/main">
                  <a14:imgLayer r:embed="rId5">
                    <a14:imgEffect>
                      <a14:backgroundRemoval t="0" b="100000" l="0" r="100000"/>
                    </a14:imgEffect>
                  </a14:imgLayer>
                </a14:imgProps>
              </a:ext>
            </a:extLst>
          </a:blip>
          <a:stretch>
            <a:fillRect/>
          </a:stretch>
        </p:blipFill>
        <p:spPr>
          <a:xfrm>
            <a:off x="7575477" y="3690922"/>
            <a:ext cx="756527" cy="2271803"/>
          </a:xfrm>
          <a:prstGeom prst="rect">
            <a:avLst/>
          </a:prstGeom>
        </p:spPr>
      </p:pic>
      <p:sp>
        <p:nvSpPr>
          <p:cNvPr id="6" name="四角形吹き出し 5"/>
          <p:cNvSpPr/>
          <p:nvPr/>
        </p:nvSpPr>
        <p:spPr>
          <a:xfrm>
            <a:off x="3275856" y="2816932"/>
            <a:ext cx="2990953" cy="1512168"/>
          </a:xfrm>
          <a:prstGeom prst="wedgeRectCallout">
            <a:avLst>
              <a:gd name="adj1" fmla="val 87732"/>
              <a:gd name="adj2" fmla="val 64855"/>
            </a:avLst>
          </a:prstGeom>
          <a:solidFill>
            <a:schemeClr val="accent1">
              <a:lumMod val="20000"/>
              <a:lumOff val="8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ja-JP" altLang="en-US" sz="2000" dirty="0" smtClean="0">
                <a:solidFill>
                  <a:schemeClr val="tx1"/>
                </a:solidFill>
              </a:rPr>
              <a:t>この関係続けていこう！</a:t>
            </a:r>
            <a:endParaRPr kumimoji="1" lang="ja-JP" altLang="en-US" sz="2000" dirty="0">
              <a:solidFill>
                <a:schemeClr val="tx1"/>
              </a:solidFill>
            </a:endParaRPr>
          </a:p>
        </p:txBody>
      </p:sp>
    </p:spTree>
    <p:extLst>
      <p:ext uri="{BB962C8B-B14F-4D97-AF65-F5344CB8AC3E}">
        <p14:creationId xmlns:p14="http://schemas.microsoft.com/office/powerpoint/2010/main" val="254230105"/>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2.46442E-7 -4.33264E-6 L 0.14162 -4.33264E-6 " pathEditMode="relative" ptsTypes="AA">
                                      <p:cBhvr>
                                        <p:cTn id="6" dur="2000" fill="hold"/>
                                        <p:tgtEl>
                                          <p:spTgt spid="4"/>
                                        </p:tgtEl>
                                        <p:attrNameLst>
                                          <p:attrName>ppt_x</p:attrName>
                                          <p:attrName>ppt_y</p:attrName>
                                        </p:attrNameLst>
                                      </p:cBhvr>
                                    </p:animMotion>
                                  </p:childTnLst>
                                </p:cTn>
                              </p:par>
                              <p:par>
                                <p:cTn id="7" presetID="0" presetClass="path" presetSubtype="0" accel="50000" decel="50000" fill="hold" nodeType="withEffect">
                                  <p:stCondLst>
                                    <p:cond delay="0"/>
                                  </p:stCondLst>
                                  <p:childTnLst>
                                    <p:animMotion origin="layout" path="M 4.64422E-6 4.62642E-9 L -0.13381 4.62642E-9 " pathEditMode="relative" ptsTypes="AA">
                                      <p:cBhvr>
                                        <p:cTn id="8" dur="2000" fill="hold"/>
                                        <p:tgtEl>
                                          <p:spTgt spid="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2" name="図 31"/>
          <p:cNvPicPr>
            <a:picLocks noChangeAspect="1"/>
          </p:cNvPicPr>
          <p:nvPr/>
        </p:nvPicPr>
        <p:blipFill>
          <a:blip r:embed="rId2">
            <a:lum bright="70000" contrast="-70000"/>
          </a:blip>
          <a:stretch>
            <a:fillRect/>
          </a:stretch>
        </p:blipFill>
        <p:spPr>
          <a:xfrm>
            <a:off x="4684806" y="243868"/>
            <a:ext cx="1048952" cy="1074940"/>
          </a:xfrm>
          <a:prstGeom prst="rect">
            <a:avLst/>
          </a:prstGeom>
          <a:effectLst/>
        </p:spPr>
      </p:pic>
      <p:pic>
        <p:nvPicPr>
          <p:cNvPr id="59" name="図 58"/>
          <p:cNvPicPr>
            <a:picLocks noChangeAspect="1"/>
          </p:cNvPicPr>
          <p:nvPr/>
        </p:nvPicPr>
        <p:blipFill>
          <a:blip r:embed="rId2">
            <a:lum bright="70000" contrast="-70000"/>
          </a:blip>
          <a:stretch>
            <a:fillRect/>
          </a:stretch>
        </p:blipFill>
        <p:spPr>
          <a:xfrm>
            <a:off x="6639470" y="155272"/>
            <a:ext cx="1048952" cy="1074940"/>
          </a:xfrm>
          <a:prstGeom prst="rect">
            <a:avLst/>
          </a:prstGeom>
          <a:effectLst/>
        </p:spPr>
      </p:pic>
      <p:pic>
        <p:nvPicPr>
          <p:cNvPr id="58" name="図 57"/>
          <p:cNvPicPr>
            <a:picLocks noChangeAspect="1"/>
          </p:cNvPicPr>
          <p:nvPr/>
        </p:nvPicPr>
        <p:blipFill>
          <a:blip r:embed="rId2"/>
          <a:stretch>
            <a:fillRect/>
          </a:stretch>
        </p:blipFill>
        <p:spPr>
          <a:xfrm>
            <a:off x="6515447" y="1354854"/>
            <a:ext cx="1048952" cy="1074940"/>
          </a:xfrm>
          <a:prstGeom prst="rect">
            <a:avLst/>
          </a:prstGeom>
          <a:effectLst/>
        </p:spPr>
      </p:pic>
      <p:sp>
        <p:nvSpPr>
          <p:cNvPr id="6" name="正方形/長方形 5"/>
          <p:cNvSpPr/>
          <p:nvPr/>
        </p:nvSpPr>
        <p:spPr>
          <a:xfrm>
            <a:off x="4705385" y="1390994"/>
            <a:ext cx="4061045" cy="2794206"/>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pic>
        <p:nvPicPr>
          <p:cNvPr id="11" name="図 10"/>
          <p:cNvPicPr>
            <a:picLocks noChangeAspect="1"/>
          </p:cNvPicPr>
          <p:nvPr/>
        </p:nvPicPr>
        <p:blipFill>
          <a:blip r:embed="rId2"/>
          <a:stretch>
            <a:fillRect/>
          </a:stretch>
        </p:blipFill>
        <p:spPr>
          <a:xfrm rot="1745555">
            <a:off x="163292" y="-1"/>
            <a:ext cx="2007469" cy="2057204"/>
          </a:xfrm>
          <a:prstGeom prst="rect">
            <a:avLst/>
          </a:prstGeom>
          <a:effectLst>
            <a:glow rad="101600">
              <a:schemeClr val="accent6">
                <a:satMod val="175000"/>
                <a:alpha val="40000"/>
              </a:schemeClr>
            </a:glow>
          </a:effectLst>
        </p:spPr>
      </p:pic>
      <p:sp>
        <p:nvSpPr>
          <p:cNvPr id="14" name="テキスト ボックス 13"/>
          <p:cNvSpPr txBox="1"/>
          <p:nvPr/>
        </p:nvSpPr>
        <p:spPr>
          <a:xfrm>
            <a:off x="263214" y="673534"/>
            <a:ext cx="2122287" cy="523220"/>
          </a:xfrm>
          <a:prstGeom prst="rect">
            <a:avLst/>
          </a:prstGeom>
          <a:noFill/>
        </p:spPr>
        <p:txBody>
          <a:bodyPr wrap="square" rtlCol="0">
            <a:spAutoFit/>
          </a:bodyPr>
          <a:lstStyle/>
          <a:p>
            <a:r>
              <a:rPr kumimoji="1" lang="ja-JP" altLang="en-US" sz="2800" b="1" dirty="0" smtClean="0"/>
              <a:t>今後の方針</a:t>
            </a:r>
            <a:endParaRPr kumimoji="1" lang="en-US" altLang="ja-JP" sz="2800" b="1" dirty="0" smtClean="0"/>
          </a:p>
        </p:txBody>
      </p:sp>
      <p:sp>
        <p:nvSpPr>
          <p:cNvPr id="18" name="角丸四角形 17"/>
          <p:cNvSpPr/>
          <p:nvPr/>
        </p:nvSpPr>
        <p:spPr>
          <a:xfrm>
            <a:off x="992449" y="1911141"/>
            <a:ext cx="2599220" cy="819260"/>
          </a:xfrm>
          <a:prstGeom prst="roundRect">
            <a:avLst/>
          </a:prstGeom>
          <a:solidFill>
            <a:schemeClr val="accent2">
              <a:lumMod val="20000"/>
              <a:lumOff val="8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ja-JP" altLang="en-US" sz="1400" dirty="0" smtClean="0">
                <a:solidFill>
                  <a:schemeClr val="tx1"/>
                </a:solidFill>
              </a:rPr>
              <a:t>相思相愛のための</a:t>
            </a:r>
            <a:endParaRPr kumimoji="1" lang="en-US" altLang="ja-JP" sz="1400" dirty="0" smtClean="0">
              <a:solidFill>
                <a:schemeClr val="tx1"/>
              </a:solidFill>
            </a:endParaRPr>
          </a:p>
          <a:p>
            <a:pPr algn="ctr"/>
            <a:r>
              <a:rPr kumimoji="1" lang="ja-JP" altLang="en-US" sz="2400" dirty="0" smtClean="0">
                <a:solidFill>
                  <a:srgbClr val="BD1D10"/>
                </a:solidFill>
              </a:rPr>
              <a:t>３ＳＴＥＰ</a:t>
            </a:r>
            <a:endParaRPr kumimoji="1" lang="ja-JP" altLang="en-US" sz="2400" dirty="0">
              <a:solidFill>
                <a:srgbClr val="BD1D10"/>
              </a:solidFill>
            </a:endParaRPr>
          </a:p>
        </p:txBody>
      </p:sp>
      <p:sp>
        <p:nvSpPr>
          <p:cNvPr id="19" name="下矢印吹き出し 18"/>
          <p:cNvSpPr/>
          <p:nvPr/>
        </p:nvSpPr>
        <p:spPr>
          <a:xfrm>
            <a:off x="718053" y="3011377"/>
            <a:ext cx="3194112" cy="921679"/>
          </a:xfrm>
          <a:prstGeom prst="downArrowCallout">
            <a:avLst>
              <a:gd name="adj1" fmla="val 23174"/>
              <a:gd name="adj2" fmla="val 24087"/>
              <a:gd name="adj3" fmla="val 22004"/>
              <a:gd name="adj4" fmla="val 64977"/>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dirty="0" smtClean="0">
                <a:solidFill>
                  <a:schemeClr val="tx1"/>
                </a:solidFill>
              </a:rPr>
              <a:t>ＳＴＥＰ１．お互いを知る</a:t>
            </a:r>
            <a:endParaRPr lang="en-US" altLang="ja-JP" dirty="0" smtClean="0">
              <a:solidFill>
                <a:schemeClr val="tx1"/>
              </a:solidFill>
            </a:endParaRPr>
          </a:p>
          <a:p>
            <a:pPr algn="ctr"/>
            <a:r>
              <a:rPr lang="ja-JP" altLang="en-US" dirty="0" smtClean="0">
                <a:solidFill>
                  <a:schemeClr val="tx1"/>
                </a:solidFill>
              </a:rPr>
              <a:t>（満足度調査・現状調査）</a:t>
            </a:r>
            <a:endParaRPr lang="ja-JP" altLang="en-US" dirty="0">
              <a:solidFill>
                <a:schemeClr val="tx1"/>
              </a:solidFill>
            </a:endParaRPr>
          </a:p>
        </p:txBody>
      </p:sp>
      <p:sp>
        <p:nvSpPr>
          <p:cNvPr id="20" name="下矢印吹き出し 19"/>
          <p:cNvSpPr/>
          <p:nvPr/>
        </p:nvSpPr>
        <p:spPr>
          <a:xfrm>
            <a:off x="695003" y="3933056"/>
            <a:ext cx="3194112" cy="921679"/>
          </a:xfrm>
          <a:prstGeom prst="downArrowCallout">
            <a:avLst>
              <a:gd name="adj1" fmla="val 23174"/>
              <a:gd name="adj2" fmla="val 24087"/>
              <a:gd name="adj3" fmla="val 22004"/>
              <a:gd name="adj4" fmla="val 64977"/>
            </a:avLst>
          </a:prstGeom>
          <a:solidFill>
            <a:schemeClr val="accent3">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dirty="0" smtClean="0">
                <a:solidFill>
                  <a:schemeClr val="tx1"/>
                </a:solidFill>
              </a:rPr>
              <a:t>ＳＴＥＰ２．アプローチ</a:t>
            </a:r>
            <a:endParaRPr lang="en-US" altLang="ja-JP" dirty="0" smtClean="0">
              <a:solidFill>
                <a:schemeClr val="tx1"/>
              </a:solidFill>
            </a:endParaRPr>
          </a:p>
          <a:p>
            <a:pPr algn="ctr"/>
            <a:r>
              <a:rPr lang="ja-JP" altLang="en-US" dirty="0" smtClean="0">
                <a:solidFill>
                  <a:schemeClr val="tx1"/>
                </a:solidFill>
              </a:rPr>
              <a:t>（調査を踏まえて方針を立てる）</a:t>
            </a:r>
            <a:endParaRPr lang="ja-JP" altLang="en-US" dirty="0">
              <a:solidFill>
                <a:schemeClr val="tx1"/>
              </a:solidFill>
            </a:endParaRPr>
          </a:p>
        </p:txBody>
      </p:sp>
      <p:sp>
        <p:nvSpPr>
          <p:cNvPr id="21" name="下矢印吹き出し 20"/>
          <p:cNvSpPr/>
          <p:nvPr/>
        </p:nvSpPr>
        <p:spPr>
          <a:xfrm>
            <a:off x="718053" y="4854735"/>
            <a:ext cx="3194112" cy="921679"/>
          </a:xfrm>
          <a:prstGeom prst="downArrowCallout">
            <a:avLst>
              <a:gd name="adj1" fmla="val 23174"/>
              <a:gd name="adj2" fmla="val 24087"/>
              <a:gd name="adj3" fmla="val 22004"/>
              <a:gd name="adj4" fmla="val 64977"/>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dirty="0" smtClean="0">
                <a:solidFill>
                  <a:schemeClr val="tx1"/>
                </a:solidFill>
              </a:rPr>
              <a:t>ＳＴＥＰ３．プロポーズ</a:t>
            </a:r>
            <a:endParaRPr lang="en-US" altLang="ja-JP" dirty="0" smtClean="0">
              <a:solidFill>
                <a:schemeClr val="tx1"/>
              </a:solidFill>
            </a:endParaRPr>
          </a:p>
          <a:p>
            <a:pPr algn="ctr"/>
            <a:r>
              <a:rPr lang="ja-JP" altLang="en-US" dirty="0" smtClean="0">
                <a:solidFill>
                  <a:schemeClr val="tx1"/>
                </a:solidFill>
              </a:rPr>
              <a:t>（プランの提案）</a:t>
            </a:r>
            <a:endParaRPr lang="ja-JP" altLang="en-US" dirty="0">
              <a:solidFill>
                <a:schemeClr val="tx1"/>
              </a:solidFill>
            </a:endParaRPr>
          </a:p>
        </p:txBody>
      </p:sp>
      <p:sp>
        <p:nvSpPr>
          <p:cNvPr id="41" name="正方形/長方形 40"/>
          <p:cNvSpPr/>
          <p:nvPr/>
        </p:nvSpPr>
        <p:spPr>
          <a:xfrm>
            <a:off x="4900831" y="2021129"/>
            <a:ext cx="3698543" cy="1110100"/>
          </a:xfrm>
          <a:prstGeom prst="rect">
            <a:avLst/>
          </a:prstGeom>
          <a:solidFill>
            <a:srgbClr val="F5D9F2"/>
          </a:solidFill>
          <a:ln>
            <a:solidFill>
              <a:srgbClr val="F5D9F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altLang="ja-JP" sz="2000" dirty="0" smtClean="0">
              <a:solidFill>
                <a:schemeClr val="tx1"/>
              </a:solidFill>
            </a:endParaRPr>
          </a:p>
          <a:p>
            <a:pPr algn="ctr"/>
            <a:r>
              <a:rPr lang="ja-JP" altLang="en-US" sz="2000" dirty="0" smtClean="0">
                <a:solidFill>
                  <a:schemeClr val="tx1"/>
                </a:solidFill>
              </a:rPr>
              <a:t>市民満足度調査以外の</a:t>
            </a:r>
            <a:endParaRPr lang="en-US" altLang="ja-JP" sz="2000" dirty="0" smtClean="0">
              <a:solidFill>
                <a:schemeClr val="tx1"/>
              </a:solidFill>
            </a:endParaRPr>
          </a:p>
          <a:p>
            <a:pPr algn="ctr"/>
            <a:r>
              <a:rPr lang="ja-JP" altLang="en-US" sz="2000" dirty="0" smtClean="0">
                <a:solidFill>
                  <a:schemeClr val="tx1"/>
                </a:solidFill>
              </a:rPr>
              <a:t>市民の声を聞く</a:t>
            </a:r>
            <a:endParaRPr lang="en-US" altLang="ja-JP" sz="2000" dirty="0" smtClean="0">
              <a:solidFill>
                <a:schemeClr val="tx1"/>
              </a:solidFill>
            </a:endParaRPr>
          </a:p>
          <a:p>
            <a:pPr algn="ctr"/>
            <a:r>
              <a:rPr kumimoji="1" lang="en-US" altLang="ja-JP" sz="2000" dirty="0" smtClean="0">
                <a:solidFill>
                  <a:schemeClr val="tx1"/>
                </a:solidFill>
              </a:rPr>
              <a:t>→</a:t>
            </a:r>
            <a:r>
              <a:rPr kumimoji="1" lang="ja-JP" altLang="en-US" sz="2000" dirty="0" smtClean="0">
                <a:solidFill>
                  <a:schemeClr val="tx1"/>
                </a:solidFill>
              </a:rPr>
              <a:t>アンケート・ヒアリング調査</a:t>
            </a:r>
            <a:endParaRPr kumimoji="1" lang="en-US" altLang="ja-JP" sz="2000" dirty="0" smtClean="0">
              <a:solidFill>
                <a:schemeClr val="tx1"/>
              </a:solidFill>
            </a:endParaRPr>
          </a:p>
          <a:p>
            <a:pPr algn="ctr"/>
            <a:endParaRPr lang="en-US" altLang="ja-JP" sz="2000" dirty="0">
              <a:solidFill>
                <a:schemeClr val="tx1"/>
              </a:solidFill>
            </a:endParaRPr>
          </a:p>
        </p:txBody>
      </p:sp>
      <p:sp>
        <p:nvSpPr>
          <p:cNvPr id="42" name="正方形/長方形 41"/>
          <p:cNvSpPr/>
          <p:nvPr/>
        </p:nvSpPr>
        <p:spPr>
          <a:xfrm>
            <a:off x="4900831" y="3468701"/>
            <a:ext cx="3698543" cy="586589"/>
          </a:xfrm>
          <a:prstGeom prst="rect">
            <a:avLst/>
          </a:prstGeom>
          <a:solidFill>
            <a:srgbClr val="B1ECF2"/>
          </a:solidFill>
          <a:ln>
            <a:solidFill>
              <a:srgbClr val="B1ECF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altLang="ja-JP" sz="2000" dirty="0" smtClean="0">
              <a:solidFill>
                <a:schemeClr val="tx1"/>
              </a:solidFill>
            </a:endParaRPr>
          </a:p>
          <a:p>
            <a:pPr algn="ctr"/>
            <a:r>
              <a:rPr lang="ja-JP" altLang="en-US" sz="2000" dirty="0" smtClean="0">
                <a:solidFill>
                  <a:schemeClr val="tx1"/>
                </a:solidFill>
              </a:rPr>
              <a:t>地区の分野別の詳細調査</a:t>
            </a:r>
            <a:endParaRPr lang="en-US" altLang="ja-JP" sz="2000" dirty="0" smtClean="0">
              <a:solidFill>
                <a:schemeClr val="tx1"/>
              </a:solidFill>
            </a:endParaRPr>
          </a:p>
          <a:p>
            <a:pPr algn="ctr"/>
            <a:endParaRPr lang="en-US" altLang="ja-JP" sz="2000" dirty="0">
              <a:solidFill>
                <a:schemeClr val="tx1"/>
              </a:solidFill>
            </a:endParaRPr>
          </a:p>
        </p:txBody>
      </p:sp>
      <p:sp>
        <p:nvSpPr>
          <p:cNvPr id="43" name="正方形/長方形 42"/>
          <p:cNvSpPr/>
          <p:nvPr/>
        </p:nvSpPr>
        <p:spPr>
          <a:xfrm>
            <a:off x="4734827" y="5835132"/>
            <a:ext cx="4073104" cy="837377"/>
          </a:xfrm>
          <a:prstGeom prst="rect">
            <a:avLst/>
          </a:prstGeom>
          <a:solidFill>
            <a:schemeClr val="accent5">
              <a:lumMod val="20000"/>
              <a:lumOff val="8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altLang="ja-JP" sz="2000" dirty="0" smtClean="0">
              <a:solidFill>
                <a:schemeClr val="tx1"/>
              </a:solidFill>
            </a:endParaRPr>
          </a:p>
          <a:p>
            <a:pPr algn="ctr"/>
            <a:r>
              <a:rPr lang="ja-JP" altLang="en-US" sz="2000" dirty="0" smtClean="0">
                <a:solidFill>
                  <a:schemeClr val="tx1"/>
                </a:solidFill>
              </a:rPr>
              <a:t>テーマに沿った具体的な</a:t>
            </a:r>
            <a:endParaRPr lang="en-US" altLang="ja-JP" sz="2000" dirty="0" smtClean="0">
              <a:solidFill>
                <a:schemeClr val="tx1"/>
              </a:solidFill>
            </a:endParaRPr>
          </a:p>
          <a:p>
            <a:pPr algn="ctr"/>
            <a:r>
              <a:rPr lang="ja-JP" altLang="en-US" sz="2000" dirty="0" smtClean="0">
                <a:solidFill>
                  <a:schemeClr val="tx1"/>
                </a:solidFill>
              </a:rPr>
              <a:t>提案の策定</a:t>
            </a:r>
            <a:endParaRPr lang="en-US" altLang="ja-JP" sz="2000" dirty="0" smtClean="0">
              <a:solidFill>
                <a:schemeClr val="tx1"/>
              </a:solidFill>
            </a:endParaRPr>
          </a:p>
          <a:p>
            <a:pPr algn="ctr"/>
            <a:endParaRPr lang="en-US" altLang="ja-JP" sz="2000" dirty="0">
              <a:solidFill>
                <a:schemeClr val="tx1"/>
              </a:solidFill>
            </a:endParaRPr>
          </a:p>
        </p:txBody>
      </p:sp>
      <p:sp>
        <p:nvSpPr>
          <p:cNvPr id="44" name="正方形/長方形 43"/>
          <p:cNvSpPr/>
          <p:nvPr/>
        </p:nvSpPr>
        <p:spPr>
          <a:xfrm>
            <a:off x="4931443" y="1649047"/>
            <a:ext cx="1584004" cy="426357"/>
          </a:xfrm>
          <a:prstGeom prst="rect">
            <a:avLst/>
          </a:prstGeom>
          <a:solidFill>
            <a:srgbClr val="FF99CC"/>
          </a:solidFill>
          <a:ln>
            <a:solidFill>
              <a:srgbClr val="FF99C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ja-JP" altLang="en-US" sz="2000" dirty="0" smtClean="0">
                <a:solidFill>
                  <a:schemeClr val="tx1"/>
                </a:solidFill>
              </a:rPr>
              <a:t>市民に対して</a:t>
            </a:r>
            <a:endParaRPr kumimoji="1" lang="ja-JP" altLang="en-US" sz="2000" dirty="0">
              <a:solidFill>
                <a:schemeClr val="tx1"/>
              </a:solidFill>
            </a:endParaRPr>
          </a:p>
        </p:txBody>
      </p:sp>
      <p:sp>
        <p:nvSpPr>
          <p:cNvPr id="45" name="正方形/長方形 44"/>
          <p:cNvSpPr/>
          <p:nvPr/>
        </p:nvSpPr>
        <p:spPr>
          <a:xfrm>
            <a:off x="4931443" y="3239949"/>
            <a:ext cx="1584004" cy="350172"/>
          </a:xfrm>
          <a:prstGeom prst="rect">
            <a:avLst/>
          </a:prstGeom>
          <a:solidFill>
            <a:srgbClr val="2BFFE4"/>
          </a:solidFill>
          <a:ln>
            <a:solidFill>
              <a:srgbClr val="2BFFE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2000" dirty="0" smtClean="0">
                <a:solidFill>
                  <a:schemeClr val="tx1"/>
                </a:solidFill>
              </a:rPr>
              <a:t>土浦</a:t>
            </a:r>
            <a:r>
              <a:rPr kumimoji="1" lang="ja-JP" altLang="en-US" sz="2000" dirty="0" smtClean="0">
                <a:solidFill>
                  <a:schemeClr val="tx1"/>
                </a:solidFill>
              </a:rPr>
              <a:t>に対して</a:t>
            </a:r>
            <a:endParaRPr kumimoji="1" lang="ja-JP" altLang="en-US" sz="2000" dirty="0">
              <a:solidFill>
                <a:schemeClr val="tx1"/>
              </a:solidFill>
            </a:endParaRPr>
          </a:p>
        </p:txBody>
      </p:sp>
      <p:sp>
        <p:nvSpPr>
          <p:cNvPr id="5" name="正方形/長方形 4"/>
          <p:cNvSpPr/>
          <p:nvPr/>
        </p:nvSpPr>
        <p:spPr>
          <a:xfrm>
            <a:off x="4364656" y="1208379"/>
            <a:ext cx="2304256" cy="398639"/>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en-US" altLang="ja-JP" sz="2000" dirty="0" smtClean="0">
                <a:solidFill>
                  <a:schemeClr val="tx1"/>
                </a:solidFill>
              </a:rPr>
              <a:t>STEP1</a:t>
            </a:r>
            <a:endParaRPr kumimoji="1" lang="ja-JP" altLang="en-US" sz="2000" dirty="0">
              <a:solidFill>
                <a:schemeClr val="tx1"/>
              </a:solidFill>
            </a:endParaRPr>
          </a:p>
        </p:txBody>
      </p:sp>
      <p:sp>
        <p:nvSpPr>
          <p:cNvPr id="46" name="正方形/長方形 45"/>
          <p:cNvSpPr/>
          <p:nvPr/>
        </p:nvSpPr>
        <p:spPr>
          <a:xfrm>
            <a:off x="4364656" y="5563440"/>
            <a:ext cx="2304256" cy="398639"/>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en-US" altLang="ja-JP" sz="2000" dirty="0" smtClean="0">
                <a:solidFill>
                  <a:schemeClr val="tx1"/>
                </a:solidFill>
              </a:rPr>
              <a:t>STEP3</a:t>
            </a:r>
            <a:endParaRPr kumimoji="1" lang="ja-JP" altLang="en-US" sz="2000" dirty="0">
              <a:solidFill>
                <a:schemeClr val="tx1"/>
              </a:solidFill>
            </a:endParaRPr>
          </a:p>
        </p:txBody>
      </p:sp>
      <p:pic>
        <p:nvPicPr>
          <p:cNvPr id="47" name="図 46"/>
          <p:cNvPicPr>
            <a:picLocks noChangeAspect="1"/>
          </p:cNvPicPr>
          <p:nvPr/>
        </p:nvPicPr>
        <p:blipFill>
          <a:blip r:embed="rId3">
            <a:duotone>
              <a:schemeClr val="accent1">
                <a:shade val="45000"/>
                <a:satMod val="135000"/>
              </a:schemeClr>
              <a:prstClr val="white"/>
            </a:duotone>
            <a:extLst>
              <a:ext uri="{BEBA8EAE-BF5A-486C-A8C5-ECC9F3942E4B}">
                <a14:imgProps xmlns:a14="http://schemas.microsoft.com/office/drawing/2010/main">
                  <a14:imgLayer r:embed="rId4">
                    <a14:imgEffect>
                      <a14:backgroundRemoval t="1881" b="98433" l="10000" r="90000"/>
                    </a14:imgEffect>
                  </a14:imgLayer>
                </a14:imgProps>
              </a:ext>
            </a:extLst>
          </a:blip>
          <a:stretch>
            <a:fillRect/>
          </a:stretch>
        </p:blipFill>
        <p:spPr>
          <a:xfrm>
            <a:off x="8200227" y="3173369"/>
            <a:ext cx="475782" cy="1011831"/>
          </a:xfrm>
          <a:prstGeom prst="rect">
            <a:avLst/>
          </a:prstGeom>
        </p:spPr>
      </p:pic>
      <p:pic>
        <p:nvPicPr>
          <p:cNvPr id="49" name="図 48"/>
          <p:cNvPicPr>
            <a:picLocks noChangeAspect="1"/>
          </p:cNvPicPr>
          <p:nvPr/>
        </p:nvPicPr>
        <p:blipFill>
          <a:blip r:embed="rId5">
            <a:duotone>
              <a:schemeClr val="accent2">
                <a:shade val="45000"/>
                <a:satMod val="135000"/>
              </a:schemeClr>
              <a:prstClr val="white"/>
            </a:duotone>
            <a:extLst>
              <a:ext uri="{BEBA8EAE-BF5A-486C-A8C5-ECC9F3942E4B}">
                <a14:imgProps xmlns:a14="http://schemas.microsoft.com/office/drawing/2010/main">
                  <a14:imgLayer r:embed="rId6">
                    <a14:imgEffect>
                      <a14:backgroundRemoval t="0" b="100000" l="0" r="100000"/>
                    </a14:imgEffect>
                  </a14:imgLayer>
                </a14:imgProps>
              </a:ext>
            </a:extLst>
          </a:blip>
          <a:stretch>
            <a:fillRect/>
          </a:stretch>
        </p:blipFill>
        <p:spPr>
          <a:xfrm>
            <a:off x="8292763" y="2061332"/>
            <a:ext cx="348300" cy="1045925"/>
          </a:xfrm>
          <a:prstGeom prst="rect">
            <a:avLst/>
          </a:prstGeom>
        </p:spPr>
      </p:pic>
      <p:sp>
        <p:nvSpPr>
          <p:cNvPr id="36" name="正方形/長方形 35"/>
          <p:cNvSpPr/>
          <p:nvPr/>
        </p:nvSpPr>
        <p:spPr>
          <a:xfrm>
            <a:off x="420802" y="5835132"/>
            <a:ext cx="3795193" cy="609700"/>
          </a:xfrm>
          <a:prstGeom prst="rect">
            <a:avLst/>
          </a:prstGeom>
          <a:solidFill>
            <a:srgbClr val="FF99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2000" dirty="0" smtClean="0"/>
              <a:t>寄り添いあう相思相愛な都市</a:t>
            </a:r>
            <a:endParaRPr lang="en-US" altLang="ja-JP" sz="2000" dirty="0"/>
          </a:p>
        </p:txBody>
      </p:sp>
      <p:sp>
        <p:nvSpPr>
          <p:cNvPr id="37" name="正方形/長方形 36"/>
          <p:cNvSpPr/>
          <p:nvPr/>
        </p:nvSpPr>
        <p:spPr>
          <a:xfrm>
            <a:off x="4705385" y="4619419"/>
            <a:ext cx="4073104" cy="837377"/>
          </a:xfrm>
          <a:prstGeom prst="rect">
            <a:avLst/>
          </a:prstGeom>
          <a:solidFill>
            <a:schemeClr val="accent3">
              <a:lumMod val="20000"/>
              <a:lumOff val="8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altLang="ja-JP" sz="2000" dirty="0" smtClean="0">
              <a:solidFill>
                <a:schemeClr val="tx1"/>
              </a:solidFill>
            </a:endParaRPr>
          </a:p>
          <a:p>
            <a:pPr algn="ctr"/>
            <a:r>
              <a:rPr lang="en-US" altLang="ja-JP" sz="2000" dirty="0" smtClean="0">
                <a:solidFill>
                  <a:schemeClr val="tx1"/>
                </a:solidFill>
              </a:rPr>
              <a:t>STEP1</a:t>
            </a:r>
            <a:r>
              <a:rPr lang="ja-JP" altLang="en-US" sz="2000" dirty="0" smtClean="0">
                <a:solidFill>
                  <a:schemeClr val="tx1"/>
                </a:solidFill>
              </a:rPr>
              <a:t>をもとに分野別の課題に</a:t>
            </a:r>
            <a:endParaRPr lang="en-US" altLang="ja-JP" sz="2000" dirty="0" smtClean="0">
              <a:solidFill>
                <a:schemeClr val="tx1"/>
              </a:solidFill>
            </a:endParaRPr>
          </a:p>
          <a:p>
            <a:pPr algn="ctr"/>
            <a:r>
              <a:rPr lang="ja-JP" altLang="en-US" sz="2000" dirty="0" smtClean="0">
                <a:solidFill>
                  <a:schemeClr val="tx1"/>
                </a:solidFill>
              </a:rPr>
              <a:t>対する施策の考案と評価</a:t>
            </a:r>
            <a:endParaRPr lang="en-US" altLang="ja-JP" sz="2000" dirty="0" smtClean="0">
              <a:solidFill>
                <a:schemeClr val="tx1"/>
              </a:solidFill>
            </a:endParaRPr>
          </a:p>
          <a:p>
            <a:pPr algn="ctr"/>
            <a:endParaRPr lang="en-US" altLang="ja-JP" sz="2000" dirty="0">
              <a:solidFill>
                <a:schemeClr val="tx1"/>
              </a:solidFill>
            </a:endParaRPr>
          </a:p>
        </p:txBody>
      </p:sp>
      <p:sp>
        <p:nvSpPr>
          <p:cNvPr id="38" name="正方形/長方形 37"/>
          <p:cNvSpPr/>
          <p:nvPr/>
        </p:nvSpPr>
        <p:spPr>
          <a:xfrm>
            <a:off x="4335214" y="4347727"/>
            <a:ext cx="2304256" cy="398639"/>
          </a:xfrm>
          <a:prstGeom prst="rect">
            <a:avLst/>
          </a:prstGeom>
          <a:solidFill>
            <a:schemeClr val="accent3">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en-US" altLang="ja-JP" sz="2000" dirty="0" smtClean="0">
                <a:solidFill>
                  <a:schemeClr val="tx1"/>
                </a:solidFill>
              </a:rPr>
              <a:t>STEP2</a:t>
            </a:r>
            <a:endParaRPr kumimoji="1" lang="ja-JP" altLang="en-US" sz="2000" dirty="0">
              <a:solidFill>
                <a:schemeClr val="tx1"/>
              </a:solidFill>
            </a:endParaRPr>
          </a:p>
        </p:txBody>
      </p:sp>
      <p:pic>
        <p:nvPicPr>
          <p:cNvPr id="50" name="図 49"/>
          <p:cNvPicPr>
            <a:picLocks noChangeAspect="1"/>
          </p:cNvPicPr>
          <p:nvPr/>
        </p:nvPicPr>
        <p:blipFill>
          <a:blip r:embed="rId2">
            <a:lum bright="70000" contrast="-70000"/>
          </a:blip>
          <a:stretch>
            <a:fillRect/>
          </a:stretch>
        </p:blipFill>
        <p:spPr>
          <a:xfrm>
            <a:off x="7634812" y="192524"/>
            <a:ext cx="1048952" cy="1074940"/>
          </a:xfrm>
          <a:prstGeom prst="rect">
            <a:avLst/>
          </a:prstGeom>
          <a:effectLst/>
        </p:spPr>
      </p:pic>
      <p:pic>
        <p:nvPicPr>
          <p:cNvPr id="51" name="図 50"/>
          <p:cNvPicPr>
            <a:picLocks noChangeAspect="1"/>
          </p:cNvPicPr>
          <p:nvPr/>
        </p:nvPicPr>
        <p:blipFill>
          <a:blip r:embed="rId2">
            <a:lum bright="70000" contrast="-70000"/>
          </a:blip>
          <a:stretch>
            <a:fillRect/>
          </a:stretch>
        </p:blipFill>
        <p:spPr>
          <a:xfrm>
            <a:off x="2789077" y="192524"/>
            <a:ext cx="1048952" cy="1074940"/>
          </a:xfrm>
          <a:prstGeom prst="rect">
            <a:avLst/>
          </a:prstGeom>
          <a:effectLst/>
        </p:spPr>
      </p:pic>
      <p:sp>
        <p:nvSpPr>
          <p:cNvPr id="52" name="テキスト ボックス 51"/>
          <p:cNvSpPr txBox="1"/>
          <p:nvPr/>
        </p:nvSpPr>
        <p:spPr>
          <a:xfrm>
            <a:off x="2789077" y="519645"/>
            <a:ext cx="1132147" cy="307777"/>
          </a:xfrm>
          <a:prstGeom prst="rect">
            <a:avLst/>
          </a:prstGeom>
          <a:noFill/>
        </p:spPr>
        <p:txBody>
          <a:bodyPr wrap="square" rtlCol="0">
            <a:spAutoFit/>
          </a:bodyPr>
          <a:lstStyle/>
          <a:p>
            <a:r>
              <a:rPr kumimoji="1" lang="ja-JP" altLang="en-US" sz="1400" b="1" dirty="0" smtClean="0"/>
              <a:t>目標都市像</a:t>
            </a:r>
            <a:endParaRPr kumimoji="1" lang="en-US" altLang="ja-JP" sz="1400" b="1" dirty="0" smtClean="0"/>
          </a:p>
        </p:txBody>
      </p:sp>
      <p:sp>
        <p:nvSpPr>
          <p:cNvPr id="53" name="テキスト ボックス 52"/>
          <p:cNvSpPr txBox="1"/>
          <p:nvPr/>
        </p:nvSpPr>
        <p:spPr>
          <a:xfrm>
            <a:off x="4625558" y="536579"/>
            <a:ext cx="1204689" cy="307777"/>
          </a:xfrm>
          <a:prstGeom prst="rect">
            <a:avLst/>
          </a:prstGeom>
          <a:noFill/>
        </p:spPr>
        <p:txBody>
          <a:bodyPr wrap="square" rtlCol="0">
            <a:spAutoFit/>
          </a:bodyPr>
          <a:lstStyle/>
          <a:p>
            <a:pPr algn="ctr"/>
            <a:r>
              <a:rPr lang="ja-JP" altLang="en-US" sz="1400" b="1" dirty="0" smtClean="0"/>
              <a:t>ゾーン別施策</a:t>
            </a:r>
            <a:endParaRPr kumimoji="1" lang="en-US" altLang="ja-JP" sz="1400" b="1" dirty="0" smtClean="0"/>
          </a:p>
        </p:txBody>
      </p:sp>
      <p:sp>
        <p:nvSpPr>
          <p:cNvPr id="54" name="テキスト ボックス 53"/>
          <p:cNvSpPr txBox="1"/>
          <p:nvPr/>
        </p:nvSpPr>
        <p:spPr>
          <a:xfrm>
            <a:off x="6665928" y="532044"/>
            <a:ext cx="1132147" cy="307777"/>
          </a:xfrm>
          <a:prstGeom prst="rect">
            <a:avLst/>
          </a:prstGeom>
          <a:noFill/>
        </p:spPr>
        <p:txBody>
          <a:bodyPr wrap="square" rtlCol="0">
            <a:spAutoFit/>
          </a:bodyPr>
          <a:lstStyle/>
          <a:p>
            <a:r>
              <a:rPr kumimoji="1" lang="ja-JP" altLang="en-US" sz="1400" b="1" dirty="0" smtClean="0"/>
              <a:t>今後の方針</a:t>
            </a:r>
            <a:endParaRPr kumimoji="1" lang="en-US" altLang="ja-JP" sz="1400" b="1" dirty="0" smtClean="0"/>
          </a:p>
        </p:txBody>
      </p:sp>
      <p:sp>
        <p:nvSpPr>
          <p:cNvPr id="55" name="テキスト ボックス 54"/>
          <p:cNvSpPr txBox="1"/>
          <p:nvPr/>
        </p:nvSpPr>
        <p:spPr>
          <a:xfrm>
            <a:off x="7646746" y="532044"/>
            <a:ext cx="1132147" cy="307777"/>
          </a:xfrm>
          <a:prstGeom prst="rect">
            <a:avLst/>
          </a:prstGeom>
          <a:noFill/>
        </p:spPr>
        <p:txBody>
          <a:bodyPr wrap="square" rtlCol="0">
            <a:spAutoFit/>
          </a:bodyPr>
          <a:lstStyle/>
          <a:p>
            <a:r>
              <a:rPr kumimoji="1" lang="ja-JP" altLang="en-US" sz="1400" b="1" dirty="0" smtClean="0"/>
              <a:t>参考文献</a:t>
            </a:r>
            <a:endParaRPr kumimoji="1" lang="en-US" altLang="ja-JP" sz="1400" b="1" dirty="0" smtClean="0"/>
          </a:p>
        </p:txBody>
      </p:sp>
      <p:pic>
        <p:nvPicPr>
          <p:cNvPr id="56" name="図 55"/>
          <p:cNvPicPr>
            <a:picLocks noChangeAspect="1"/>
          </p:cNvPicPr>
          <p:nvPr/>
        </p:nvPicPr>
        <p:blipFill>
          <a:blip r:embed="rId2">
            <a:lum bright="70000" contrast="-70000"/>
          </a:blip>
          <a:stretch>
            <a:fillRect/>
          </a:stretch>
        </p:blipFill>
        <p:spPr>
          <a:xfrm>
            <a:off x="3734175" y="216257"/>
            <a:ext cx="1048952" cy="1074940"/>
          </a:xfrm>
          <a:prstGeom prst="rect">
            <a:avLst/>
          </a:prstGeom>
          <a:effectLst/>
        </p:spPr>
      </p:pic>
      <p:sp>
        <p:nvSpPr>
          <p:cNvPr id="57" name="テキスト ボックス 56"/>
          <p:cNvSpPr txBox="1"/>
          <p:nvPr/>
        </p:nvSpPr>
        <p:spPr>
          <a:xfrm>
            <a:off x="3730461" y="536579"/>
            <a:ext cx="1132147" cy="307777"/>
          </a:xfrm>
          <a:prstGeom prst="rect">
            <a:avLst/>
          </a:prstGeom>
          <a:noFill/>
        </p:spPr>
        <p:txBody>
          <a:bodyPr wrap="square" rtlCol="0">
            <a:spAutoFit/>
          </a:bodyPr>
          <a:lstStyle/>
          <a:p>
            <a:pPr algn="ctr"/>
            <a:r>
              <a:rPr lang="ja-JP" altLang="en-US" sz="1400" b="1" dirty="0" smtClean="0"/>
              <a:t>現状</a:t>
            </a:r>
            <a:endParaRPr kumimoji="1" lang="en-US" altLang="ja-JP" sz="1400" b="1" dirty="0" smtClean="0"/>
          </a:p>
        </p:txBody>
      </p:sp>
      <p:pic>
        <p:nvPicPr>
          <p:cNvPr id="33" name="図 32"/>
          <p:cNvPicPr>
            <a:picLocks noChangeAspect="1"/>
          </p:cNvPicPr>
          <p:nvPr/>
        </p:nvPicPr>
        <p:blipFill>
          <a:blip r:embed="rId2">
            <a:lum bright="70000" contrast="-70000"/>
          </a:blip>
          <a:stretch>
            <a:fillRect/>
          </a:stretch>
        </p:blipFill>
        <p:spPr>
          <a:xfrm>
            <a:off x="5656443" y="192524"/>
            <a:ext cx="1048952" cy="1074940"/>
          </a:xfrm>
          <a:prstGeom prst="rect">
            <a:avLst/>
          </a:prstGeom>
          <a:effectLst/>
        </p:spPr>
      </p:pic>
      <p:sp>
        <p:nvSpPr>
          <p:cNvPr id="2" name="テキスト ボックス 1"/>
          <p:cNvSpPr txBox="1"/>
          <p:nvPr/>
        </p:nvSpPr>
        <p:spPr>
          <a:xfrm>
            <a:off x="5839251" y="536579"/>
            <a:ext cx="723275" cy="307777"/>
          </a:xfrm>
          <a:prstGeom prst="rect">
            <a:avLst/>
          </a:prstGeom>
          <a:noFill/>
        </p:spPr>
        <p:txBody>
          <a:bodyPr wrap="none" rtlCol="0">
            <a:spAutoFit/>
          </a:bodyPr>
          <a:lstStyle/>
          <a:p>
            <a:r>
              <a:rPr kumimoji="1" lang="ja-JP" altLang="en-US" sz="1400" dirty="0" smtClean="0"/>
              <a:t>将来像</a:t>
            </a:r>
            <a:endParaRPr kumimoji="1" lang="ja-JP" altLang="en-US" sz="1400" dirty="0"/>
          </a:p>
        </p:txBody>
      </p:sp>
    </p:spTree>
    <p:extLst>
      <p:ext uri="{BB962C8B-B14F-4D97-AF65-F5344CB8AC3E}">
        <p14:creationId xmlns:p14="http://schemas.microsoft.com/office/powerpoint/2010/main" val="4097184947"/>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36" grpId="0" animBg="1"/>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2" name="角丸四角形 21"/>
          <p:cNvSpPr/>
          <p:nvPr/>
        </p:nvSpPr>
        <p:spPr>
          <a:xfrm>
            <a:off x="0" y="1772816"/>
            <a:ext cx="4139952" cy="2463812"/>
          </a:xfrm>
          <a:prstGeom prst="roundRect">
            <a:avLst/>
          </a:prstGeom>
          <a:solidFill>
            <a:schemeClr val="accent1">
              <a:lumMod val="20000"/>
              <a:lumOff val="8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sp>
        <p:nvSpPr>
          <p:cNvPr id="17" name="正方形/長方形 16"/>
          <p:cNvSpPr/>
          <p:nvPr/>
        </p:nvSpPr>
        <p:spPr>
          <a:xfrm>
            <a:off x="277960" y="1175222"/>
            <a:ext cx="3373050" cy="1152128"/>
          </a:xfrm>
          <a:prstGeom prst="rect">
            <a:avLst/>
          </a:prstGeom>
          <a:solidFill>
            <a:schemeClr val="accent1">
              <a:lumMod val="20000"/>
              <a:lumOff val="8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3200" dirty="0">
                <a:solidFill>
                  <a:schemeClr val="tx1"/>
                </a:solidFill>
              </a:rPr>
              <a:t>自ら土浦の農業</a:t>
            </a:r>
            <a:r>
              <a:rPr lang="ja-JP" altLang="en-US" sz="3200" dirty="0" smtClean="0">
                <a:solidFill>
                  <a:schemeClr val="tx1"/>
                </a:solidFill>
              </a:rPr>
              <a:t>に</a:t>
            </a:r>
            <a:endParaRPr lang="en-US" altLang="ja-JP" sz="3200" dirty="0" smtClean="0">
              <a:solidFill>
                <a:schemeClr val="tx1"/>
              </a:solidFill>
            </a:endParaRPr>
          </a:p>
          <a:p>
            <a:pPr algn="ctr"/>
            <a:r>
              <a:rPr lang="ja-JP" altLang="en-US" sz="3200" dirty="0" smtClean="0">
                <a:solidFill>
                  <a:schemeClr val="tx1"/>
                </a:solidFill>
              </a:rPr>
              <a:t>積極的</a:t>
            </a:r>
            <a:r>
              <a:rPr lang="ja-JP" altLang="en-US" sz="3200" dirty="0">
                <a:solidFill>
                  <a:schemeClr val="tx1"/>
                </a:solidFill>
              </a:rPr>
              <a:t>に関わる</a:t>
            </a:r>
            <a:endParaRPr lang="en-US" altLang="ja-JP" sz="3200" dirty="0">
              <a:solidFill>
                <a:schemeClr val="tx1"/>
              </a:solidFill>
            </a:endParaRPr>
          </a:p>
        </p:txBody>
      </p:sp>
      <p:sp>
        <p:nvSpPr>
          <p:cNvPr id="23" name="角丸四角形 22"/>
          <p:cNvSpPr/>
          <p:nvPr/>
        </p:nvSpPr>
        <p:spPr>
          <a:xfrm>
            <a:off x="4860032" y="1556792"/>
            <a:ext cx="4247888" cy="3672408"/>
          </a:xfrm>
          <a:prstGeom prst="roundRect">
            <a:avLst/>
          </a:prstGeom>
          <a:solidFill>
            <a:schemeClr val="accent3">
              <a:lumMod val="40000"/>
              <a:lumOff val="6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sp>
        <p:nvSpPr>
          <p:cNvPr id="19" name="正方形/長方形 18"/>
          <p:cNvSpPr/>
          <p:nvPr/>
        </p:nvSpPr>
        <p:spPr>
          <a:xfrm>
            <a:off x="5296232" y="1068938"/>
            <a:ext cx="3390568" cy="1110036"/>
          </a:xfrm>
          <a:prstGeom prst="rect">
            <a:avLst/>
          </a:prstGeom>
          <a:solidFill>
            <a:schemeClr val="accent3">
              <a:lumMod val="40000"/>
              <a:lumOff val="6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3200" dirty="0" smtClean="0">
                <a:solidFill>
                  <a:srgbClr val="000000"/>
                </a:solidFill>
              </a:rPr>
              <a:t>土浦</a:t>
            </a:r>
            <a:r>
              <a:rPr lang="ja-JP" altLang="en-US" sz="3200" dirty="0">
                <a:solidFill>
                  <a:srgbClr val="000000"/>
                </a:solidFill>
              </a:rPr>
              <a:t>農業に関心を持つ人を増やす</a:t>
            </a:r>
            <a:endParaRPr lang="en-US" altLang="ja-JP" sz="3200" dirty="0">
              <a:solidFill>
                <a:srgbClr val="000000"/>
              </a:solidFill>
            </a:endParaRPr>
          </a:p>
        </p:txBody>
      </p:sp>
      <p:sp>
        <p:nvSpPr>
          <p:cNvPr id="21" name="角丸四角形 20"/>
          <p:cNvSpPr/>
          <p:nvPr/>
        </p:nvSpPr>
        <p:spPr>
          <a:xfrm>
            <a:off x="2195736" y="4317642"/>
            <a:ext cx="4608512" cy="2423726"/>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pic>
        <p:nvPicPr>
          <p:cNvPr id="9" name="図 8"/>
          <p:cNvPicPr>
            <a:picLocks noChangeAspect="1"/>
          </p:cNvPicPr>
          <p:nvPr/>
        </p:nvPicPr>
        <p:blipFill>
          <a:blip r:embed="rId2"/>
          <a:stretch>
            <a:fillRect/>
          </a:stretch>
        </p:blipFill>
        <p:spPr>
          <a:xfrm>
            <a:off x="2070445" y="2360031"/>
            <a:ext cx="1462953" cy="1531888"/>
          </a:xfrm>
          <a:prstGeom prst="rect">
            <a:avLst/>
          </a:prstGeom>
        </p:spPr>
      </p:pic>
      <p:sp>
        <p:nvSpPr>
          <p:cNvPr id="18" name="正方形/長方形 17"/>
          <p:cNvSpPr/>
          <p:nvPr/>
        </p:nvSpPr>
        <p:spPr>
          <a:xfrm>
            <a:off x="3131152" y="3775697"/>
            <a:ext cx="2736304" cy="1083890"/>
          </a:xfrm>
          <a:prstGeom prst="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3200" dirty="0" smtClean="0">
                <a:solidFill>
                  <a:srgbClr val="000000"/>
                </a:solidFill>
              </a:rPr>
              <a:t>土浦</a:t>
            </a:r>
            <a:r>
              <a:rPr lang="ja-JP" altLang="en-US" sz="3200" dirty="0">
                <a:solidFill>
                  <a:srgbClr val="000000"/>
                </a:solidFill>
              </a:rPr>
              <a:t>農業</a:t>
            </a:r>
            <a:r>
              <a:rPr lang="ja-JP" altLang="en-US" sz="3200" dirty="0" smtClean="0">
                <a:solidFill>
                  <a:srgbClr val="000000"/>
                </a:solidFill>
              </a:rPr>
              <a:t>を</a:t>
            </a:r>
            <a:endParaRPr lang="en-US" altLang="ja-JP" sz="3200" dirty="0" smtClean="0">
              <a:solidFill>
                <a:srgbClr val="000000"/>
              </a:solidFill>
            </a:endParaRPr>
          </a:p>
          <a:p>
            <a:pPr algn="ctr"/>
            <a:r>
              <a:rPr lang="ja-JP" altLang="en-US" sz="3200" dirty="0" smtClean="0">
                <a:solidFill>
                  <a:srgbClr val="000000"/>
                </a:solidFill>
              </a:rPr>
              <a:t>発信</a:t>
            </a:r>
            <a:r>
              <a:rPr lang="ja-JP" altLang="en-US" sz="3200" dirty="0">
                <a:solidFill>
                  <a:srgbClr val="000000"/>
                </a:solidFill>
              </a:rPr>
              <a:t>する</a:t>
            </a:r>
            <a:endParaRPr lang="en-US" altLang="ja-JP" sz="3200" dirty="0">
              <a:solidFill>
                <a:srgbClr val="000000"/>
              </a:solidFill>
            </a:endParaRPr>
          </a:p>
        </p:txBody>
      </p:sp>
      <p:pic>
        <p:nvPicPr>
          <p:cNvPr id="8" name="図 7"/>
          <p:cNvPicPr>
            <a:picLocks noChangeAspect="1"/>
          </p:cNvPicPr>
          <p:nvPr/>
        </p:nvPicPr>
        <p:blipFill>
          <a:blip r:embed="rId3"/>
          <a:stretch>
            <a:fillRect/>
          </a:stretch>
        </p:blipFill>
        <p:spPr>
          <a:xfrm>
            <a:off x="6997076" y="2867287"/>
            <a:ext cx="1995733" cy="1536714"/>
          </a:xfrm>
          <a:prstGeom prst="rect">
            <a:avLst/>
          </a:prstGeom>
        </p:spPr>
      </p:pic>
      <p:pic>
        <p:nvPicPr>
          <p:cNvPr id="10" name="図 9"/>
          <p:cNvPicPr>
            <a:picLocks noChangeAspect="1"/>
          </p:cNvPicPr>
          <p:nvPr/>
        </p:nvPicPr>
        <p:blipFill>
          <a:blip r:embed="rId4"/>
          <a:stretch>
            <a:fillRect/>
          </a:stretch>
        </p:blipFill>
        <p:spPr>
          <a:xfrm>
            <a:off x="5468553" y="2491917"/>
            <a:ext cx="949505" cy="935263"/>
          </a:xfrm>
          <a:prstGeom prst="rect">
            <a:avLst/>
          </a:prstGeom>
        </p:spPr>
      </p:pic>
      <p:pic>
        <p:nvPicPr>
          <p:cNvPr id="13" name="図 12"/>
          <p:cNvPicPr>
            <a:picLocks noChangeAspect="1"/>
          </p:cNvPicPr>
          <p:nvPr/>
        </p:nvPicPr>
        <p:blipFill>
          <a:blip r:embed="rId5"/>
          <a:stretch>
            <a:fillRect/>
          </a:stretch>
        </p:blipFill>
        <p:spPr>
          <a:xfrm>
            <a:off x="6388243" y="2157886"/>
            <a:ext cx="829652" cy="993595"/>
          </a:xfrm>
          <a:prstGeom prst="rect">
            <a:avLst/>
          </a:prstGeom>
        </p:spPr>
      </p:pic>
      <p:pic>
        <p:nvPicPr>
          <p:cNvPr id="14" name="図 13"/>
          <p:cNvPicPr>
            <a:picLocks noChangeAspect="1"/>
          </p:cNvPicPr>
          <p:nvPr/>
        </p:nvPicPr>
        <p:blipFill>
          <a:blip r:embed="rId6"/>
          <a:stretch>
            <a:fillRect/>
          </a:stretch>
        </p:blipFill>
        <p:spPr>
          <a:xfrm>
            <a:off x="6121513" y="3368137"/>
            <a:ext cx="949505" cy="949505"/>
          </a:xfrm>
          <a:prstGeom prst="rect">
            <a:avLst/>
          </a:prstGeom>
        </p:spPr>
      </p:pic>
      <p:pic>
        <p:nvPicPr>
          <p:cNvPr id="15" name="図 14"/>
          <p:cNvPicPr>
            <a:picLocks noChangeAspect="1"/>
          </p:cNvPicPr>
          <p:nvPr/>
        </p:nvPicPr>
        <p:blipFill>
          <a:blip r:embed="rId7"/>
          <a:stretch>
            <a:fillRect/>
          </a:stretch>
        </p:blipFill>
        <p:spPr>
          <a:xfrm>
            <a:off x="7839260" y="4317642"/>
            <a:ext cx="864096" cy="864096"/>
          </a:xfrm>
          <a:prstGeom prst="rect">
            <a:avLst/>
          </a:prstGeom>
        </p:spPr>
      </p:pic>
      <p:pic>
        <p:nvPicPr>
          <p:cNvPr id="16" name="図 15"/>
          <p:cNvPicPr>
            <a:picLocks noChangeAspect="1"/>
          </p:cNvPicPr>
          <p:nvPr/>
        </p:nvPicPr>
        <p:blipFill>
          <a:blip r:embed="rId8"/>
          <a:stretch>
            <a:fillRect/>
          </a:stretch>
        </p:blipFill>
        <p:spPr>
          <a:xfrm>
            <a:off x="7709761" y="2131359"/>
            <a:ext cx="993595" cy="993595"/>
          </a:xfrm>
          <a:prstGeom prst="rect">
            <a:avLst/>
          </a:prstGeom>
        </p:spPr>
      </p:pic>
      <p:pic>
        <p:nvPicPr>
          <p:cNvPr id="4" name="図 3"/>
          <p:cNvPicPr>
            <a:picLocks noChangeAspect="1"/>
          </p:cNvPicPr>
          <p:nvPr/>
        </p:nvPicPr>
        <p:blipFill>
          <a:blip r:embed="rId8"/>
          <a:stretch>
            <a:fillRect/>
          </a:stretch>
        </p:blipFill>
        <p:spPr>
          <a:xfrm>
            <a:off x="482482" y="2475213"/>
            <a:ext cx="1531888" cy="1531888"/>
          </a:xfrm>
          <a:prstGeom prst="rect">
            <a:avLst/>
          </a:prstGeom>
        </p:spPr>
      </p:pic>
      <p:pic>
        <p:nvPicPr>
          <p:cNvPr id="6" name="図 5"/>
          <p:cNvPicPr>
            <a:picLocks noChangeAspect="1"/>
          </p:cNvPicPr>
          <p:nvPr/>
        </p:nvPicPr>
        <p:blipFill>
          <a:blip r:embed="rId9"/>
          <a:stretch>
            <a:fillRect/>
          </a:stretch>
        </p:blipFill>
        <p:spPr>
          <a:xfrm>
            <a:off x="4531519" y="4979635"/>
            <a:ext cx="1885401" cy="1531888"/>
          </a:xfrm>
          <a:prstGeom prst="rect">
            <a:avLst/>
          </a:prstGeom>
        </p:spPr>
      </p:pic>
      <p:pic>
        <p:nvPicPr>
          <p:cNvPr id="7" name="図 6"/>
          <p:cNvPicPr>
            <a:picLocks noChangeAspect="1"/>
          </p:cNvPicPr>
          <p:nvPr/>
        </p:nvPicPr>
        <p:blipFill>
          <a:blip r:embed="rId10"/>
          <a:stretch>
            <a:fillRect/>
          </a:stretch>
        </p:blipFill>
        <p:spPr>
          <a:xfrm>
            <a:off x="2699792" y="4974491"/>
            <a:ext cx="1730947" cy="1531888"/>
          </a:xfrm>
          <a:prstGeom prst="rect">
            <a:avLst/>
          </a:prstGeom>
        </p:spPr>
      </p:pic>
      <p:sp>
        <p:nvSpPr>
          <p:cNvPr id="12" name="右矢印 11"/>
          <p:cNvSpPr/>
          <p:nvPr/>
        </p:nvSpPr>
        <p:spPr>
          <a:xfrm rot="19669423">
            <a:off x="6356103" y="4773904"/>
            <a:ext cx="1512168" cy="426239"/>
          </a:xfrm>
          <a:prstGeom prst="rightArrow">
            <a:avLst>
              <a:gd name="adj1" fmla="val 48940"/>
              <a:gd name="adj2" fmla="val 59491"/>
            </a:avLst>
          </a:prstGeom>
          <a:solidFill>
            <a:schemeClr val="bg1"/>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sp>
        <p:nvSpPr>
          <p:cNvPr id="24" name="右矢印 23"/>
          <p:cNvSpPr/>
          <p:nvPr/>
        </p:nvSpPr>
        <p:spPr>
          <a:xfrm rot="2333279">
            <a:off x="1221395" y="4347675"/>
            <a:ext cx="1512168" cy="426239"/>
          </a:xfrm>
          <a:prstGeom prst="rightArrow">
            <a:avLst>
              <a:gd name="adj1" fmla="val 48940"/>
              <a:gd name="adj2" fmla="val 59491"/>
            </a:avLst>
          </a:prstGeom>
          <a:solidFill>
            <a:schemeClr val="bg1"/>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sp>
        <p:nvSpPr>
          <p:cNvPr id="26" name="四角形吹き出し 25"/>
          <p:cNvSpPr/>
          <p:nvPr/>
        </p:nvSpPr>
        <p:spPr>
          <a:xfrm>
            <a:off x="80253" y="5191650"/>
            <a:ext cx="2349824" cy="1473701"/>
          </a:xfrm>
          <a:prstGeom prst="wedgeRectCallout">
            <a:avLst>
              <a:gd name="adj1" fmla="val 56060"/>
              <a:gd name="adj2" fmla="val -34180"/>
            </a:avLst>
          </a:prstGeom>
          <a:solidFill>
            <a:schemeClr val="bg1">
              <a:lumMod val="95000"/>
            </a:schemeClr>
          </a:solidFill>
          <a:ln>
            <a:solidFill>
              <a:srgbClr val="8B7E6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ja-JP" altLang="en-US" sz="2000" dirty="0" smtClean="0">
                <a:solidFill>
                  <a:schemeClr val="tx1"/>
                </a:solidFill>
              </a:rPr>
              <a:t>交流が増えれば</a:t>
            </a:r>
            <a:endParaRPr kumimoji="1" lang="en-US" altLang="ja-JP" sz="2000" dirty="0" smtClean="0">
              <a:solidFill>
                <a:schemeClr val="tx1"/>
              </a:solidFill>
            </a:endParaRPr>
          </a:p>
          <a:p>
            <a:pPr algn="ctr"/>
            <a:r>
              <a:rPr kumimoji="1" lang="ja-JP" altLang="en-US" sz="2000" dirty="0" smtClean="0">
                <a:solidFill>
                  <a:schemeClr val="tx1"/>
                </a:solidFill>
              </a:rPr>
              <a:t>地域に対する関心も増えるのでは・・・？</a:t>
            </a:r>
            <a:endParaRPr kumimoji="1" lang="ja-JP" altLang="en-US" sz="2000" dirty="0">
              <a:solidFill>
                <a:schemeClr val="tx1"/>
              </a:solidFill>
            </a:endParaRPr>
          </a:p>
        </p:txBody>
      </p:sp>
      <p:sp>
        <p:nvSpPr>
          <p:cNvPr id="27" name="右矢印 26"/>
          <p:cNvSpPr/>
          <p:nvPr/>
        </p:nvSpPr>
        <p:spPr>
          <a:xfrm rot="10800000">
            <a:off x="3752583" y="2729934"/>
            <a:ext cx="1512168" cy="426239"/>
          </a:xfrm>
          <a:prstGeom prst="rightArrow">
            <a:avLst>
              <a:gd name="adj1" fmla="val 48940"/>
              <a:gd name="adj2" fmla="val 59491"/>
            </a:avLst>
          </a:prstGeom>
          <a:solidFill>
            <a:schemeClr val="bg1"/>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grpSp>
        <p:nvGrpSpPr>
          <p:cNvPr id="25" name="図形グループ 24"/>
          <p:cNvGrpSpPr/>
          <p:nvPr/>
        </p:nvGrpSpPr>
        <p:grpSpPr>
          <a:xfrm>
            <a:off x="0" y="182300"/>
            <a:ext cx="3131545" cy="955205"/>
            <a:chOff x="0" y="182300"/>
            <a:chExt cx="3131545" cy="955205"/>
          </a:xfrm>
        </p:grpSpPr>
        <p:sp>
          <p:nvSpPr>
            <p:cNvPr id="28" name="角丸四角形吹き出し 27"/>
            <p:cNvSpPr/>
            <p:nvPr/>
          </p:nvSpPr>
          <p:spPr>
            <a:xfrm>
              <a:off x="827584" y="182300"/>
              <a:ext cx="2303961" cy="955205"/>
            </a:xfrm>
            <a:prstGeom prst="wedgeRoundRectCallout">
              <a:avLst>
                <a:gd name="adj1" fmla="val -53059"/>
                <a:gd name="adj2" fmla="val -27211"/>
                <a:gd name="adj3" fmla="val 16667"/>
              </a:avLst>
            </a:prstGeom>
            <a:ln/>
          </p:spPr>
          <p:style>
            <a:lnRef idx="2">
              <a:schemeClr val="accent3">
                <a:shade val="50000"/>
              </a:schemeClr>
            </a:lnRef>
            <a:fillRef idx="1">
              <a:schemeClr val="accent3"/>
            </a:fillRef>
            <a:effectRef idx="0">
              <a:schemeClr val="accent3"/>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3200" dirty="0" smtClean="0">
                  <a:solidFill>
                    <a:schemeClr val="bg1"/>
                  </a:solidFill>
                </a:rPr>
                <a:t>デート</a:t>
              </a:r>
              <a:endParaRPr lang="en-US" altLang="ja-JP" sz="3200" dirty="0" smtClean="0">
                <a:solidFill>
                  <a:schemeClr val="bg1"/>
                </a:solidFill>
              </a:endParaRPr>
            </a:p>
            <a:p>
              <a:pPr algn="ctr"/>
              <a:r>
                <a:rPr lang="ja-JP" altLang="en-US" sz="3200" dirty="0" smtClean="0">
                  <a:solidFill>
                    <a:schemeClr val="bg1"/>
                  </a:solidFill>
                </a:rPr>
                <a:t>プラン</a:t>
              </a:r>
              <a:endParaRPr kumimoji="1" lang="ja-JP" altLang="en-US" sz="3200" dirty="0">
                <a:solidFill>
                  <a:schemeClr val="bg1"/>
                </a:solidFill>
              </a:endParaRPr>
            </a:p>
          </p:txBody>
        </p:sp>
        <p:pic>
          <p:nvPicPr>
            <p:cNvPr id="29" name="図 28" descr="810sign_z229xfngkp.jpg"/>
            <p:cNvPicPr>
              <a:picLocks noChangeAspect="1"/>
            </p:cNvPicPr>
            <p:nvPr/>
          </p:nvPicPr>
          <p:blipFill>
            <a:blip r:embed="rId11">
              <a:duotone>
                <a:schemeClr val="accent3">
                  <a:shade val="45000"/>
                  <a:satMod val="135000"/>
                </a:schemeClr>
                <a:prstClr val="white"/>
              </a:duotone>
              <a:extLst>
                <a:ext uri="{BEBA8EAE-BF5A-486C-A8C5-ECC9F3942E4B}">
                  <a14:imgProps xmlns:a14="http://schemas.microsoft.com/office/drawing/2010/main">
                    <a14:imgLayer r:embed="rId12">
                      <a14:imgEffect>
                        <a14:backgroundRemoval t="0" b="100000" l="0" r="100000">
                          <a14:foregroundMark x1="57034" y1="7763" x2="57034" y2="7763"/>
                          <a14:foregroundMark x1="65779" y1="7024" x2="65779" y2="7024"/>
                        </a14:backgroundRemoval>
                      </a14:imgEffect>
                    </a14:imgLayer>
                  </a14:imgProps>
                </a:ext>
                <a:ext uri="{28A0092B-C50C-407E-A947-70E740481C1C}">
                  <a14:useLocalDpi xmlns:a14="http://schemas.microsoft.com/office/drawing/2010/main" val="0"/>
                </a:ext>
              </a:extLst>
            </a:blip>
            <a:stretch>
              <a:fillRect/>
            </a:stretch>
          </p:blipFill>
          <p:spPr>
            <a:xfrm>
              <a:off x="0" y="251995"/>
              <a:ext cx="793420" cy="778278"/>
            </a:xfrm>
            <a:prstGeom prst="rect">
              <a:avLst/>
            </a:prstGeom>
          </p:spPr>
        </p:pic>
      </p:grpSp>
      <p:grpSp>
        <p:nvGrpSpPr>
          <p:cNvPr id="44" name="図形グループ 43"/>
          <p:cNvGrpSpPr/>
          <p:nvPr/>
        </p:nvGrpSpPr>
        <p:grpSpPr>
          <a:xfrm>
            <a:off x="3135619" y="97531"/>
            <a:ext cx="6008381" cy="955205"/>
            <a:chOff x="671896" y="1988840"/>
            <a:chExt cx="6333378" cy="1074940"/>
          </a:xfrm>
        </p:grpSpPr>
        <p:pic>
          <p:nvPicPr>
            <p:cNvPr id="45" name="図 44"/>
            <p:cNvPicPr>
              <a:picLocks noChangeAspect="1"/>
            </p:cNvPicPr>
            <p:nvPr/>
          </p:nvPicPr>
          <p:blipFill>
            <a:blip r:embed="rId13"/>
            <a:stretch>
              <a:fillRect/>
            </a:stretch>
          </p:blipFill>
          <p:spPr>
            <a:xfrm>
              <a:off x="2809466" y="1988840"/>
              <a:ext cx="1048952" cy="1074940"/>
            </a:xfrm>
            <a:prstGeom prst="rect">
              <a:avLst/>
            </a:prstGeom>
            <a:effectLst/>
          </p:spPr>
        </p:pic>
        <p:pic>
          <p:nvPicPr>
            <p:cNvPr id="46" name="図 45"/>
            <p:cNvPicPr>
              <a:picLocks noChangeAspect="1"/>
            </p:cNvPicPr>
            <p:nvPr/>
          </p:nvPicPr>
          <p:blipFill>
            <a:blip r:embed="rId13">
              <a:lum bright="70000" contrast="-70000"/>
            </a:blip>
            <a:stretch>
              <a:fillRect/>
            </a:stretch>
          </p:blipFill>
          <p:spPr>
            <a:xfrm>
              <a:off x="3858418" y="1988840"/>
              <a:ext cx="1048952" cy="1074940"/>
            </a:xfrm>
            <a:prstGeom prst="rect">
              <a:avLst/>
            </a:prstGeom>
            <a:effectLst/>
          </p:spPr>
        </p:pic>
        <p:pic>
          <p:nvPicPr>
            <p:cNvPr id="47" name="図 46"/>
            <p:cNvPicPr>
              <a:picLocks noChangeAspect="1"/>
            </p:cNvPicPr>
            <p:nvPr/>
          </p:nvPicPr>
          <p:blipFill>
            <a:blip r:embed="rId13">
              <a:lum bright="70000" contrast="-70000"/>
            </a:blip>
            <a:stretch>
              <a:fillRect/>
            </a:stretch>
          </p:blipFill>
          <p:spPr>
            <a:xfrm>
              <a:off x="4907370" y="1988840"/>
              <a:ext cx="1048952" cy="1074940"/>
            </a:xfrm>
            <a:prstGeom prst="rect">
              <a:avLst/>
            </a:prstGeom>
            <a:effectLst/>
          </p:spPr>
        </p:pic>
        <p:pic>
          <p:nvPicPr>
            <p:cNvPr id="48" name="図 47"/>
            <p:cNvPicPr>
              <a:picLocks noChangeAspect="1"/>
            </p:cNvPicPr>
            <p:nvPr/>
          </p:nvPicPr>
          <p:blipFill>
            <a:blip r:embed="rId13">
              <a:lum bright="70000" contrast="-70000"/>
            </a:blip>
            <a:stretch>
              <a:fillRect/>
            </a:stretch>
          </p:blipFill>
          <p:spPr>
            <a:xfrm>
              <a:off x="711562" y="1988840"/>
              <a:ext cx="1048952" cy="1074940"/>
            </a:xfrm>
            <a:prstGeom prst="rect">
              <a:avLst/>
            </a:prstGeom>
            <a:effectLst/>
          </p:spPr>
        </p:pic>
        <p:sp>
          <p:nvSpPr>
            <p:cNvPr id="49" name="テキスト ボックス 48"/>
            <p:cNvSpPr txBox="1"/>
            <p:nvPr/>
          </p:nvSpPr>
          <p:spPr>
            <a:xfrm>
              <a:off x="671896" y="2315961"/>
              <a:ext cx="1132147" cy="307777"/>
            </a:xfrm>
            <a:prstGeom prst="rect">
              <a:avLst/>
            </a:prstGeom>
            <a:noFill/>
          </p:spPr>
          <p:txBody>
            <a:bodyPr wrap="square" rtlCol="0">
              <a:spAutoFit/>
            </a:bodyPr>
            <a:lstStyle/>
            <a:p>
              <a:pPr algn="ctr"/>
              <a:r>
                <a:rPr lang="ja-JP" altLang="en-US" sz="1400" b="1" dirty="0" smtClean="0"/>
                <a:t>背景</a:t>
              </a:r>
              <a:endParaRPr kumimoji="1" lang="en-US" altLang="ja-JP" sz="1400" b="1" kern="1200" dirty="0" smtClean="0"/>
            </a:p>
          </p:txBody>
        </p:sp>
        <p:sp>
          <p:nvSpPr>
            <p:cNvPr id="50" name="テキスト ボックス 49"/>
            <p:cNvSpPr txBox="1"/>
            <p:nvPr/>
          </p:nvSpPr>
          <p:spPr>
            <a:xfrm>
              <a:off x="2705612" y="2315961"/>
              <a:ext cx="1204689" cy="307777"/>
            </a:xfrm>
            <a:prstGeom prst="rect">
              <a:avLst/>
            </a:prstGeom>
            <a:noFill/>
          </p:spPr>
          <p:txBody>
            <a:bodyPr wrap="square" rtlCol="0">
              <a:spAutoFit/>
            </a:bodyPr>
            <a:lstStyle/>
            <a:p>
              <a:pPr algn="ctr"/>
              <a:endParaRPr kumimoji="1" lang="en-US" altLang="ja-JP" sz="1400" b="1" kern="1200" dirty="0" smtClean="0"/>
            </a:p>
          </p:txBody>
        </p:sp>
        <p:sp>
          <p:nvSpPr>
            <p:cNvPr id="51" name="テキスト ボックス 50"/>
            <p:cNvSpPr txBox="1"/>
            <p:nvPr/>
          </p:nvSpPr>
          <p:spPr>
            <a:xfrm>
              <a:off x="4907370" y="2324095"/>
              <a:ext cx="1132147" cy="307777"/>
            </a:xfrm>
            <a:prstGeom prst="rect">
              <a:avLst/>
            </a:prstGeom>
            <a:noFill/>
          </p:spPr>
          <p:txBody>
            <a:bodyPr wrap="square" rtlCol="0">
              <a:spAutoFit/>
            </a:bodyPr>
            <a:lstStyle/>
            <a:p>
              <a:r>
                <a:rPr kumimoji="1" lang="ja-JP" altLang="en-US" sz="1400" b="1" kern="1200" dirty="0" smtClean="0"/>
                <a:t>今後の方針</a:t>
              </a:r>
              <a:endParaRPr kumimoji="1" lang="en-US" altLang="ja-JP" sz="1400" b="1" kern="1200" dirty="0" smtClean="0"/>
            </a:p>
          </p:txBody>
        </p:sp>
        <p:sp>
          <p:nvSpPr>
            <p:cNvPr id="52" name="テキスト ボックス 51"/>
            <p:cNvSpPr txBox="1"/>
            <p:nvPr/>
          </p:nvSpPr>
          <p:spPr>
            <a:xfrm>
              <a:off x="3991128" y="2315961"/>
              <a:ext cx="880734" cy="346357"/>
            </a:xfrm>
            <a:prstGeom prst="rect">
              <a:avLst/>
            </a:prstGeom>
            <a:noFill/>
          </p:spPr>
          <p:txBody>
            <a:bodyPr wrap="square" rtlCol="0">
              <a:spAutoFit/>
            </a:bodyPr>
            <a:lstStyle/>
            <a:p>
              <a:r>
                <a:rPr lang="ja-JP" altLang="en-US" sz="1400" b="1" dirty="0" smtClean="0"/>
                <a:t>将来像</a:t>
              </a:r>
              <a:endParaRPr kumimoji="1" lang="en-US" altLang="ja-JP" sz="1400" b="1" kern="1200" dirty="0" smtClean="0"/>
            </a:p>
          </p:txBody>
        </p:sp>
        <p:pic>
          <p:nvPicPr>
            <p:cNvPr id="53" name="図 52"/>
            <p:cNvPicPr>
              <a:picLocks noChangeAspect="1"/>
            </p:cNvPicPr>
            <p:nvPr/>
          </p:nvPicPr>
          <p:blipFill>
            <a:blip r:embed="rId13">
              <a:lum bright="70000" contrast="-70000"/>
            </a:blip>
            <a:stretch>
              <a:fillRect/>
            </a:stretch>
          </p:blipFill>
          <p:spPr>
            <a:xfrm>
              <a:off x="1760514" y="1988840"/>
              <a:ext cx="1048952" cy="1074940"/>
            </a:xfrm>
            <a:prstGeom prst="rect">
              <a:avLst/>
            </a:prstGeom>
            <a:effectLst/>
          </p:spPr>
        </p:pic>
        <p:sp>
          <p:nvSpPr>
            <p:cNvPr id="54" name="テキスト ボックス 53"/>
            <p:cNvSpPr txBox="1"/>
            <p:nvPr/>
          </p:nvSpPr>
          <p:spPr>
            <a:xfrm>
              <a:off x="1738717" y="2324095"/>
              <a:ext cx="1132147" cy="307777"/>
            </a:xfrm>
            <a:prstGeom prst="rect">
              <a:avLst/>
            </a:prstGeom>
            <a:noFill/>
          </p:spPr>
          <p:txBody>
            <a:bodyPr wrap="square" rtlCol="0">
              <a:spAutoFit/>
            </a:bodyPr>
            <a:lstStyle/>
            <a:p>
              <a:pPr algn="ctr"/>
              <a:r>
                <a:rPr lang="ja-JP" altLang="en-US" sz="1400" b="1" dirty="0" smtClean="0"/>
                <a:t>目標都市像</a:t>
              </a:r>
              <a:endParaRPr kumimoji="1" lang="en-US" altLang="ja-JP" sz="1400" b="1" kern="1200" dirty="0" smtClean="0"/>
            </a:p>
          </p:txBody>
        </p:sp>
        <p:sp>
          <p:nvSpPr>
            <p:cNvPr id="55" name="正方形/長方形 54"/>
            <p:cNvSpPr/>
            <p:nvPr/>
          </p:nvSpPr>
          <p:spPr>
            <a:xfrm>
              <a:off x="2731418" y="2315961"/>
              <a:ext cx="1181446" cy="346357"/>
            </a:xfrm>
            <a:prstGeom prst="rect">
              <a:avLst/>
            </a:prstGeom>
          </p:spPr>
          <p:txBody>
            <a:bodyPr wrap="none">
              <a:spAutoFit/>
            </a:bodyPr>
            <a:lstStyle/>
            <a:p>
              <a:pPr algn="ctr"/>
              <a:r>
                <a:rPr lang="ja-JP" altLang="en-US" sz="1400" b="1" dirty="0" smtClean="0"/>
                <a:t>デートプラン</a:t>
              </a:r>
              <a:endParaRPr lang="ja-JP" altLang="en-US" sz="1400" b="1" dirty="0"/>
            </a:p>
          </p:txBody>
        </p:sp>
        <p:pic>
          <p:nvPicPr>
            <p:cNvPr id="56" name="図 55"/>
            <p:cNvPicPr>
              <a:picLocks noChangeAspect="1"/>
            </p:cNvPicPr>
            <p:nvPr/>
          </p:nvPicPr>
          <p:blipFill>
            <a:blip r:embed="rId13">
              <a:lum bright="70000" contrast="-70000"/>
            </a:blip>
            <a:stretch>
              <a:fillRect/>
            </a:stretch>
          </p:blipFill>
          <p:spPr>
            <a:xfrm>
              <a:off x="5956322" y="1988840"/>
              <a:ext cx="1048952" cy="1074940"/>
            </a:xfrm>
            <a:prstGeom prst="rect">
              <a:avLst/>
            </a:prstGeom>
            <a:effectLst/>
          </p:spPr>
        </p:pic>
        <p:sp>
          <p:nvSpPr>
            <p:cNvPr id="57" name="テキスト ボックス 56"/>
            <p:cNvSpPr txBox="1"/>
            <p:nvPr/>
          </p:nvSpPr>
          <p:spPr>
            <a:xfrm>
              <a:off x="6034774" y="2315961"/>
              <a:ext cx="970500" cy="346357"/>
            </a:xfrm>
            <a:prstGeom prst="rect">
              <a:avLst/>
            </a:prstGeom>
            <a:noFill/>
          </p:spPr>
          <p:txBody>
            <a:bodyPr wrap="square" rtlCol="0">
              <a:spAutoFit/>
            </a:bodyPr>
            <a:lstStyle/>
            <a:p>
              <a:r>
                <a:rPr kumimoji="1" lang="ja-JP" altLang="en-US" sz="1400" b="1" kern="1200" dirty="0" smtClean="0"/>
                <a:t>参考文献</a:t>
              </a:r>
              <a:endParaRPr kumimoji="1" lang="en-US" altLang="ja-JP" sz="1400" b="1" kern="1200" dirty="0" smtClean="0"/>
            </a:p>
          </p:txBody>
        </p:sp>
      </p:grpSp>
    </p:spTree>
    <p:extLst>
      <p:ext uri="{BB962C8B-B14F-4D97-AF65-F5344CB8AC3E}">
        <p14:creationId xmlns:p14="http://schemas.microsoft.com/office/powerpoint/2010/main" val="1425800757"/>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2" name="図 21"/>
          <p:cNvPicPr>
            <a:picLocks noChangeAspect="1"/>
          </p:cNvPicPr>
          <p:nvPr/>
        </p:nvPicPr>
        <p:blipFill>
          <a:blip r:embed="rId2">
            <a:alphaModFix amt="15000"/>
            <a:extLst>
              <a:ext uri="{BEBA8EAE-BF5A-486C-A8C5-ECC9F3942E4B}">
                <a14:imgProps xmlns:a14="http://schemas.microsoft.com/office/drawing/2010/main">
                  <a14:imgLayer r:embed="rId3">
                    <a14:imgEffect>
                      <a14:colorTemperature colorTemp="5900"/>
                    </a14:imgEffect>
                  </a14:imgLayer>
                </a14:imgProps>
              </a:ext>
            </a:extLst>
          </a:blip>
          <a:stretch>
            <a:fillRect/>
          </a:stretch>
        </p:blipFill>
        <p:spPr>
          <a:xfrm rot="1745555">
            <a:off x="1224437" y="516205"/>
            <a:ext cx="6677249" cy="6842678"/>
          </a:xfrm>
          <a:prstGeom prst="rect">
            <a:avLst/>
          </a:prstGeom>
          <a:effectLst/>
        </p:spPr>
      </p:pic>
      <p:sp>
        <p:nvSpPr>
          <p:cNvPr id="3" name="コンテンツ プレースホルダー 2"/>
          <p:cNvSpPr>
            <a:spLocks noGrp="1"/>
          </p:cNvSpPr>
          <p:nvPr>
            <p:ph idx="4294967295"/>
          </p:nvPr>
        </p:nvSpPr>
        <p:spPr>
          <a:xfrm>
            <a:off x="430226" y="2060848"/>
            <a:ext cx="8229600" cy="2332856"/>
          </a:xfrm>
        </p:spPr>
        <p:txBody>
          <a:bodyPr>
            <a:normAutofit/>
          </a:bodyPr>
          <a:lstStyle/>
          <a:p>
            <a:pPr marL="0" indent="0">
              <a:buNone/>
            </a:pPr>
            <a:r>
              <a:rPr lang="ja-JP" altLang="en-US" dirty="0" smtClean="0"/>
              <a:t>市民が積極的にまちづくりに参加</a:t>
            </a:r>
            <a:endParaRPr lang="en-US" altLang="ja-JP" dirty="0" smtClean="0"/>
          </a:p>
          <a:p>
            <a:pPr marL="0" indent="0">
              <a:buNone/>
            </a:pPr>
            <a:r>
              <a:rPr lang="ja-JP" altLang="en-US" dirty="0" smtClean="0"/>
              <a:t>定期的に市と市民との意見交流会を開き市民の意見を反映させている</a:t>
            </a:r>
            <a:endParaRPr lang="en-US" altLang="ja-JP" dirty="0" smtClean="0"/>
          </a:p>
          <a:p>
            <a:pPr marL="0" indent="0">
              <a:buNone/>
            </a:pPr>
            <a:r>
              <a:rPr lang="ja-JP" altLang="en-US" dirty="0" smtClean="0"/>
              <a:t>継続的なまちづくりへの経済的支援？</a:t>
            </a:r>
            <a:endParaRPr lang="en-US" altLang="ja-JP" dirty="0" smtClean="0"/>
          </a:p>
        </p:txBody>
      </p:sp>
      <p:sp>
        <p:nvSpPr>
          <p:cNvPr id="2" name="タイトル 1"/>
          <p:cNvSpPr>
            <a:spLocks noGrp="1"/>
          </p:cNvSpPr>
          <p:nvPr>
            <p:ph type="title" idx="4294967295"/>
          </p:nvPr>
        </p:nvSpPr>
        <p:spPr>
          <a:xfrm>
            <a:off x="404912" y="1030183"/>
            <a:ext cx="8229600" cy="847874"/>
          </a:xfrm>
        </p:spPr>
        <p:txBody>
          <a:bodyPr/>
          <a:lstStyle/>
          <a:p>
            <a:r>
              <a:rPr kumimoji="1" lang="ja-JP" altLang="en-US" dirty="0" smtClean="0"/>
              <a:t>理想的な相思相愛な関係</a:t>
            </a:r>
            <a:endParaRPr kumimoji="1" lang="ja-JP" altLang="en-US" dirty="0"/>
          </a:p>
        </p:txBody>
      </p:sp>
      <p:pic>
        <p:nvPicPr>
          <p:cNvPr id="4" name="図 3"/>
          <p:cNvPicPr>
            <a:picLocks noChangeAspect="1"/>
          </p:cNvPicPr>
          <p:nvPr/>
        </p:nvPicPr>
        <p:blipFill>
          <a:blip r:embed="rId4"/>
          <a:stretch>
            <a:fillRect/>
          </a:stretch>
        </p:blipFill>
        <p:spPr>
          <a:xfrm>
            <a:off x="404912" y="4653136"/>
            <a:ext cx="2016224" cy="1844845"/>
          </a:xfrm>
          <a:prstGeom prst="rect">
            <a:avLst/>
          </a:prstGeom>
        </p:spPr>
      </p:pic>
      <p:pic>
        <p:nvPicPr>
          <p:cNvPr id="5" name="図 4"/>
          <p:cNvPicPr>
            <a:picLocks noChangeAspect="1"/>
          </p:cNvPicPr>
          <p:nvPr/>
        </p:nvPicPr>
        <p:blipFill>
          <a:blip r:embed="rId5"/>
          <a:stretch>
            <a:fillRect/>
          </a:stretch>
        </p:blipFill>
        <p:spPr>
          <a:xfrm>
            <a:off x="2771800" y="4977298"/>
            <a:ext cx="1747912" cy="1520683"/>
          </a:xfrm>
          <a:prstGeom prst="rect">
            <a:avLst/>
          </a:prstGeom>
        </p:spPr>
      </p:pic>
      <p:pic>
        <p:nvPicPr>
          <p:cNvPr id="6" name="図 5"/>
          <p:cNvPicPr>
            <a:picLocks noChangeAspect="1"/>
          </p:cNvPicPr>
          <p:nvPr/>
        </p:nvPicPr>
        <p:blipFill>
          <a:blip r:embed="rId6"/>
          <a:stretch>
            <a:fillRect/>
          </a:stretch>
        </p:blipFill>
        <p:spPr>
          <a:xfrm>
            <a:off x="4860032" y="4670692"/>
            <a:ext cx="2160240" cy="1951416"/>
          </a:xfrm>
          <a:prstGeom prst="rect">
            <a:avLst/>
          </a:prstGeom>
        </p:spPr>
      </p:pic>
      <p:pic>
        <p:nvPicPr>
          <p:cNvPr id="7" name="図 6"/>
          <p:cNvPicPr>
            <a:picLocks noChangeAspect="1"/>
          </p:cNvPicPr>
          <p:nvPr/>
        </p:nvPicPr>
        <p:blipFill>
          <a:blip r:embed="rId7"/>
          <a:stretch>
            <a:fillRect/>
          </a:stretch>
        </p:blipFill>
        <p:spPr>
          <a:xfrm>
            <a:off x="7126513" y="4653136"/>
            <a:ext cx="2017487" cy="1968171"/>
          </a:xfrm>
          <a:prstGeom prst="rect">
            <a:avLst/>
          </a:prstGeom>
        </p:spPr>
      </p:pic>
      <p:grpSp>
        <p:nvGrpSpPr>
          <p:cNvPr id="23" name="図形グループ 22"/>
          <p:cNvGrpSpPr/>
          <p:nvPr/>
        </p:nvGrpSpPr>
        <p:grpSpPr>
          <a:xfrm>
            <a:off x="0" y="182300"/>
            <a:ext cx="3131545" cy="955205"/>
            <a:chOff x="0" y="182300"/>
            <a:chExt cx="3131545" cy="955205"/>
          </a:xfrm>
        </p:grpSpPr>
        <p:sp>
          <p:nvSpPr>
            <p:cNvPr id="24" name="角丸四角形吹き出し 23"/>
            <p:cNvSpPr/>
            <p:nvPr/>
          </p:nvSpPr>
          <p:spPr>
            <a:xfrm>
              <a:off x="827584" y="182300"/>
              <a:ext cx="2303961" cy="955205"/>
            </a:xfrm>
            <a:prstGeom prst="wedgeRoundRectCallout">
              <a:avLst>
                <a:gd name="adj1" fmla="val -53059"/>
                <a:gd name="adj2" fmla="val -27211"/>
                <a:gd name="adj3" fmla="val 16667"/>
              </a:avLst>
            </a:prstGeom>
            <a:solidFill>
              <a:srgbClr val="F2D4ED"/>
            </a:solidFill>
            <a:ln/>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ja-JP" altLang="en-US" sz="3200" dirty="0" smtClean="0">
                  <a:solidFill>
                    <a:schemeClr val="tx1"/>
                  </a:solidFill>
                </a:rPr>
                <a:t>将来像</a:t>
              </a:r>
              <a:endParaRPr kumimoji="1" lang="ja-JP" altLang="en-US" sz="3200" dirty="0">
                <a:solidFill>
                  <a:schemeClr val="tx1"/>
                </a:solidFill>
              </a:endParaRPr>
            </a:p>
          </p:txBody>
        </p:sp>
        <p:pic>
          <p:nvPicPr>
            <p:cNvPr id="25" name="図 24" descr="810sign_z229xfngkp.jpg"/>
            <p:cNvPicPr>
              <a:picLocks noChangeAspect="1"/>
            </p:cNvPicPr>
            <p:nvPr/>
          </p:nvPicPr>
          <p:blipFill>
            <a:blip r:embed="rId8">
              <a:extLst>
                <a:ext uri="{BEBA8EAE-BF5A-486C-A8C5-ECC9F3942E4B}">
                  <a14:imgProps xmlns:a14="http://schemas.microsoft.com/office/drawing/2010/main">
                    <a14:imgLayer r:embed="rId9">
                      <a14:imgEffect>
                        <a14:backgroundRemoval t="0" b="100000" l="0" r="100000">
                          <a14:foregroundMark x1="57034" y1="7763" x2="57034" y2="7763"/>
                          <a14:foregroundMark x1="65779" y1="7024" x2="65779" y2="7024"/>
                        </a14:backgroundRemoval>
                      </a14:imgEffect>
                    </a14:imgLayer>
                  </a14:imgProps>
                </a:ext>
                <a:ext uri="{28A0092B-C50C-407E-A947-70E740481C1C}">
                  <a14:useLocalDpi xmlns:a14="http://schemas.microsoft.com/office/drawing/2010/main" val="0"/>
                </a:ext>
              </a:extLst>
            </a:blip>
            <a:stretch>
              <a:fillRect/>
            </a:stretch>
          </p:blipFill>
          <p:spPr>
            <a:xfrm>
              <a:off x="0" y="251995"/>
              <a:ext cx="793420" cy="778278"/>
            </a:xfrm>
            <a:prstGeom prst="rect">
              <a:avLst/>
            </a:prstGeom>
          </p:spPr>
        </p:pic>
      </p:grpSp>
      <p:grpSp>
        <p:nvGrpSpPr>
          <p:cNvPr id="26" name="図形グループ 25"/>
          <p:cNvGrpSpPr/>
          <p:nvPr/>
        </p:nvGrpSpPr>
        <p:grpSpPr>
          <a:xfrm>
            <a:off x="3135619" y="97531"/>
            <a:ext cx="6008381" cy="955205"/>
            <a:chOff x="671896" y="1988840"/>
            <a:chExt cx="6333378" cy="1074940"/>
          </a:xfrm>
        </p:grpSpPr>
        <p:pic>
          <p:nvPicPr>
            <p:cNvPr id="27" name="図 26"/>
            <p:cNvPicPr>
              <a:picLocks noChangeAspect="1"/>
            </p:cNvPicPr>
            <p:nvPr/>
          </p:nvPicPr>
          <p:blipFill>
            <a:blip r:embed="rId10">
              <a:lum bright="70000" contrast="-70000"/>
            </a:blip>
            <a:stretch>
              <a:fillRect/>
            </a:stretch>
          </p:blipFill>
          <p:spPr>
            <a:xfrm>
              <a:off x="2809466" y="1988840"/>
              <a:ext cx="1048952" cy="1074940"/>
            </a:xfrm>
            <a:prstGeom prst="rect">
              <a:avLst/>
            </a:prstGeom>
            <a:effectLst/>
          </p:spPr>
        </p:pic>
        <p:pic>
          <p:nvPicPr>
            <p:cNvPr id="28" name="図 27"/>
            <p:cNvPicPr>
              <a:picLocks noChangeAspect="1"/>
            </p:cNvPicPr>
            <p:nvPr/>
          </p:nvPicPr>
          <p:blipFill>
            <a:blip r:embed="rId10"/>
            <a:stretch>
              <a:fillRect/>
            </a:stretch>
          </p:blipFill>
          <p:spPr>
            <a:xfrm>
              <a:off x="3858418" y="1988840"/>
              <a:ext cx="1048952" cy="1074940"/>
            </a:xfrm>
            <a:prstGeom prst="rect">
              <a:avLst/>
            </a:prstGeom>
            <a:effectLst/>
          </p:spPr>
        </p:pic>
        <p:pic>
          <p:nvPicPr>
            <p:cNvPr id="29" name="図 28"/>
            <p:cNvPicPr>
              <a:picLocks noChangeAspect="1"/>
            </p:cNvPicPr>
            <p:nvPr/>
          </p:nvPicPr>
          <p:blipFill>
            <a:blip r:embed="rId10">
              <a:lum bright="70000" contrast="-70000"/>
            </a:blip>
            <a:stretch>
              <a:fillRect/>
            </a:stretch>
          </p:blipFill>
          <p:spPr>
            <a:xfrm>
              <a:off x="4907370" y="1988840"/>
              <a:ext cx="1048952" cy="1074940"/>
            </a:xfrm>
            <a:prstGeom prst="rect">
              <a:avLst/>
            </a:prstGeom>
            <a:effectLst/>
          </p:spPr>
        </p:pic>
        <p:pic>
          <p:nvPicPr>
            <p:cNvPr id="30" name="図 29"/>
            <p:cNvPicPr>
              <a:picLocks noChangeAspect="1"/>
            </p:cNvPicPr>
            <p:nvPr/>
          </p:nvPicPr>
          <p:blipFill>
            <a:blip r:embed="rId10">
              <a:lum bright="70000" contrast="-70000"/>
            </a:blip>
            <a:stretch>
              <a:fillRect/>
            </a:stretch>
          </p:blipFill>
          <p:spPr>
            <a:xfrm>
              <a:off x="711562" y="1988840"/>
              <a:ext cx="1048952" cy="1074940"/>
            </a:xfrm>
            <a:prstGeom prst="rect">
              <a:avLst/>
            </a:prstGeom>
            <a:effectLst/>
          </p:spPr>
        </p:pic>
        <p:sp>
          <p:nvSpPr>
            <p:cNvPr id="31" name="テキスト ボックス 30"/>
            <p:cNvSpPr txBox="1"/>
            <p:nvPr/>
          </p:nvSpPr>
          <p:spPr>
            <a:xfrm>
              <a:off x="671896" y="2315961"/>
              <a:ext cx="1132147" cy="307777"/>
            </a:xfrm>
            <a:prstGeom prst="rect">
              <a:avLst/>
            </a:prstGeom>
            <a:noFill/>
          </p:spPr>
          <p:txBody>
            <a:bodyPr wrap="square" rtlCol="0">
              <a:spAutoFit/>
            </a:bodyPr>
            <a:lstStyle/>
            <a:p>
              <a:pPr algn="ctr"/>
              <a:r>
                <a:rPr lang="ja-JP" altLang="en-US" sz="1400" b="1" dirty="0" smtClean="0"/>
                <a:t>背景</a:t>
              </a:r>
              <a:endParaRPr kumimoji="1" lang="en-US" altLang="ja-JP" sz="1400" b="1" kern="1200" dirty="0" smtClean="0"/>
            </a:p>
          </p:txBody>
        </p:sp>
        <p:sp>
          <p:nvSpPr>
            <p:cNvPr id="32" name="テキスト ボックス 31"/>
            <p:cNvSpPr txBox="1"/>
            <p:nvPr/>
          </p:nvSpPr>
          <p:spPr>
            <a:xfrm>
              <a:off x="2705612" y="2315961"/>
              <a:ext cx="1204689" cy="307777"/>
            </a:xfrm>
            <a:prstGeom prst="rect">
              <a:avLst/>
            </a:prstGeom>
            <a:noFill/>
          </p:spPr>
          <p:txBody>
            <a:bodyPr wrap="square" rtlCol="0">
              <a:spAutoFit/>
            </a:bodyPr>
            <a:lstStyle/>
            <a:p>
              <a:pPr algn="ctr"/>
              <a:endParaRPr kumimoji="1" lang="en-US" altLang="ja-JP" sz="1400" b="1" kern="1200" dirty="0" smtClean="0"/>
            </a:p>
          </p:txBody>
        </p:sp>
        <p:sp>
          <p:nvSpPr>
            <p:cNvPr id="33" name="テキスト ボックス 32"/>
            <p:cNvSpPr txBox="1"/>
            <p:nvPr/>
          </p:nvSpPr>
          <p:spPr>
            <a:xfrm>
              <a:off x="4907370" y="2324095"/>
              <a:ext cx="1132147" cy="307777"/>
            </a:xfrm>
            <a:prstGeom prst="rect">
              <a:avLst/>
            </a:prstGeom>
            <a:noFill/>
          </p:spPr>
          <p:txBody>
            <a:bodyPr wrap="square" rtlCol="0">
              <a:spAutoFit/>
            </a:bodyPr>
            <a:lstStyle/>
            <a:p>
              <a:r>
                <a:rPr kumimoji="1" lang="ja-JP" altLang="en-US" sz="1400" b="1" kern="1200" dirty="0" smtClean="0"/>
                <a:t>今後の方針</a:t>
              </a:r>
              <a:endParaRPr kumimoji="1" lang="en-US" altLang="ja-JP" sz="1400" b="1" kern="1200" dirty="0" smtClean="0"/>
            </a:p>
          </p:txBody>
        </p:sp>
        <p:sp>
          <p:nvSpPr>
            <p:cNvPr id="34" name="テキスト ボックス 33"/>
            <p:cNvSpPr txBox="1"/>
            <p:nvPr/>
          </p:nvSpPr>
          <p:spPr>
            <a:xfrm>
              <a:off x="3991128" y="2315961"/>
              <a:ext cx="880734" cy="346357"/>
            </a:xfrm>
            <a:prstGeom prst="rect">
              <a:avLst/>
            </a:prstGeom>
            <a:noFill/>
          </p:spPr>
          <p:txBody>
            <a:bodyPr wrap="square" rtlCol="0">
              <a:spAutoFit/>
            </a:bodyPr>
            <a:lstStyle/>
            <a:p>
              <a:r>
                <a:rPr lang="ja-JP" altLang="en-US" sz="1400" b="1" dirty="0" smtClean="0"/>
                <a:t>将来像</a:t>
              </a:r>
              <a:endParaRPr kumimoji="1" lang="en-US" altLang="ja-JP" sz="1400" b="1" kern="1200" dirty="0" smtClean="0"/>
            </a:p>
          </p:txBody>
        </p:sp>
        <p:pic>
          <p:nvPicPr>
            <p:cNvPr id="35" name="図 34"/>
            <p:cNvPicPr>
              <a:picLocks noChangeAspect="1"/>
            </p:cNvPicPr>
            <p:nvPr/>
          </p:nvPicPr>
          <p:blipFill>
            <a:blip r:embed="rId10">
              <a:lum bright="70000" contrast="-70000"/>
            </a:blip>
            <a:stretch>
              <a:fillRect/>
            </a:stretch>
          </p:blipFill>
          <p:spPr>
            <a:xfrm>
              <a:off x="1760514" y="1988840"/>
              <a:ext cx="1048952" cy="1074940"/>
            </a:xfrm>
            <a:prstGeom prst="rect">
              <a:avLst/>
            </a:prstGeom>
            <a:effectLst/>
          </p:spPr>
        </p:pic>
        <p:sp>
          <p:nvSpPr>
            <p:cNvPr id="36" name="テキスト ボックス 35"/>
            <p:cNvSpPr txBox="1"/>
            <p:nvPr/>
          </p:nvSpPr>
          <p:spPr>
            <a:xfrm>
              <a:off x="1738717" y="2324095"/>
              <a:ext cx="1132147" cy="307777"/>
            </a:xfrm>
            <a:prstGeom prst="rect">
              <a:avLst/>
            </a:prstGeom>
            <a:noFill/>
          </p:spPr>
          <p:txBody>
            <a:bodyPr wrap="square" rtlCol="0">
              <a:spAutoFit/>
            </a:bodyPr>
            <a:lstStyle/>
            <a:p>
              <a:pPr algn="ctr"/>
              <a:r>
                <a:rPr lang="ja-JP" altLang="en-US" sz="1400" b="1" dirty="0" smtClean="0"/>
                <a:t>目標都市像</a:t>
              </a:r>
              <a:endParaRPr kumimoji="1" lang="en-US" altLang="ja-JP" sz="1400" b="1" kern="1200" dirty="0" smtClean="0"/>
            </a:p>
          </p:txBody>
        </p:sp>
        <p:sp>
          <p:nvSpPr>
            <p:cNvPr id="37" name="正方形/長方形 36"/>
            <p:cNvSpPr/>
            <p:nvPr/>
          </p:nvSpPr>
          <p:spPr>
            <a:xfrm>
              <a:off x="2731418" y="2315961"/>
              <a:ext cx="1181446" cy="346357"/>
            </a:xfrm>
            <a:prstGeom prst="rect">
              <a:avLst/>
            </a:prstGeom>
          </p:spPr>
          <p:txBody>
            <a:bodyPr wrap="none">
              <a:spAutoFit/>
            </a:bodyPr>
            <a:lstStyle/>
            <a:p>
              <a:pPr algn="ctr"/>
              <a:r>
                <a:rPr lang="ja-JP" altLang="en-US" sz="1400" b="1" dirty="0" smtClean="0"/>
                <a:t>デートプラン</a:t>
              </a:r>
              <a:endParaRPr lang="ja-JP" altLang="en-US" sz="1400" b="1" dirty="0"/>
            </a:p>
          </p:txBody>
        </p:sp>
        <p:pic>
          <p:nvPicPr>
            <p:cNvPr id="38" name="図 37"/>
            <p:cNvPicPr>
              <a:picLocks noChangeAspect="1"/>
            </p:cNvPicPr>
            <p:nvPr/>
          </p:nvPicPr>
          <p:blipFill>
            <a:blip r:embed="rId10">
              <a:lum bright="70000" contrast="-70000"/>
            </a:blip>
            <a:stretch>
              <a:fillRect/>
            </a:stretch>
          </p:blipFill>
          <p:spPr>
            <a:xfrm>
              <a:off x="5956322" y="1988840"/>
              <a:ext cx="1048952" cy="1074940"/>
            </a:xfrm>
            <a:prstGeom prst="rect">
              <a:avLst/>
            </a:prstGeom>
            <a:effectLst/>
          </p:spPr>
        </p:pic>
        <p:sp>
          <p:nvSpPr>
            <p:cNvPr id="39" name="テキスト ボックス 38"/>
            <p:cNvSpPr txBox="1"/>
            <p:nvPr/>
          </p:nvSpPr>
          <p:spPr>
            <a:xfrm>
              <a:off x="6034774" y="2315961"/>
              <a:ext cx="970500" cy="346357"/>
            </a:xfrm>
            <a:prstGeom prst="rect">
              <a:avLst/>
            </a:prstGeom>
            <a:noFill/>
          </p:spPr>
          <p:txBody>
            <a:bodyPr wrap="square" rtlCol="0">
              <a:spAutoFit/>
            </a:bodyPr>
            <a:lstStyle/>
            <a:p>
              <a:r>
                <a:rPr kumimoji="1" lang="ja-JP" altLang="en-US" sz="1400" b="1" kern="1200" dirty="0" smtClean="0"/>
                <a:t>参考文献</a:t>
              </a:r>
              <a:endParaRPr kumimoji="1" lang="en-US" altLang="ja-JP" sz="1400" b="1" kern="1200" dirty="0" smtClean="0"/>
            </a:p>
          </p:txBody>
        </p:sp>
      </p:grpSp>
    </p:spTree>
    <p:extLst>
      <p:ext uri="{BB962C8B-B14F-4D97-AF65-F5344CB8AC3E}">
        <p14:creationId xmlns:p14="http://schemas.microsoft.com/office/powerpoint/2010/main" val="8900738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36" name="図形グループ 35"/>
          <p:cNvGrpSpPr/>
          <p:nvPr/>
        </p:nvGrpSpPr>
        <p:grpSpPr>
          <a:xfrm>
            <a:off x="3135619" y="97531"/>
            <a:ext cx="6008381" cy="955205"/>
            <a:chOff x="671896" y="1988840"/>
            <a:chExt cx="6333378" cy="1074940"/>
          </a:xfrm>
        </p:grpSpPr>
        <p:pic>
          <p:nvPicPr>
            <p:cNvPr id="41" name="図 40"/>
            <p:cNvPicPr>
              <a:picLocks noChangeAspect="1"/>
            </p:cNvPicPr>
            <p:nvPr/>
          </p:nvPicPr>
          <p:blipFill>
            <a:blip r:embed="rId2"/>
            <a:stretch>
              <a:fillRect/>
            </a:stretch>
          </p:blipFill>
          <p:spPr>
            <a:xfrm>
              <a:off x="2809466" y="1988840"/>
              <a:ext cx="1048952" cy="1074940"/>
            </a:xfrm>
            <a:prstGeom prst="rect">
              <a:avLst/>
            </a:prstGeom>
            <a:effectLst/>
          </p:spPr>
        </p:pic>
        <p:pic>
          <p:nvPicPr>
            <p:cNvPr id="42" name="図 41"/>
            <p:cNvPicPr>
              <a:picLocks noChangeAspect="1"/>
            </p:cNvPicPr>
            <p:nvPr/>
          </p:nvPicPr>
          <p:blipFill>
            <a:blip r:embed="rId2">
              <a:lum bright="70000" contrast="-70000"/>
            </a:blip>
            <a:stretch>
              <a:fillRect/>
            </a:stretch>
          </p:blipFill>
          <p:spPr>
            <a:xfrm>
              <a:off x="3858418" y="1988840"/>
              <a:ext cx="1048952" cy="1074940"/>
            </a:xfrm>
            <a:prstGeom prst="rect">
              <a:avLst/>
            </a:prstGeom>
            <a:effectLst/>
          </p:spPr>
        </p:pic>
        <p:pic>
          <p:nvPicPr>
            <p:cNvPr id="43" name="図 42"/>
            <p:cNvPicPr>
              <a:picLocks noChangeAspect="1"/>
            </p:cNvPicPr>
            <p:nvPr/>
          </p:nvPicPr>
          <p:blipFill>
            <a:blip r:embed="rId2">
              <a:lum bright="70000" contrast="-70000"/>
            </a:blip>
            <a:stretch>
              <a:fillRect/>
            </a:stretch>
          </p:blipFill>
          <p:spPr>
            <a:xfrm>
              <a:off x="4907370" y="1988840"/>
              <a:ext cx="1048952" cy="1074940"/>
            </a:xfrm>
            <a:prstGeom prst="rect">
              <a:avLst/>
            </a:prstGeom>
            <a:effectLst/>
          </p:spPr>
        </p:pic>
        <p:pic>
          <p:nvPicPr>
            <p:cNvPr id="44" name="図 43"/>
            <p:cNvPicPr>
              <a:picLocks noChangeAspect="1"/>
            </p:cNvPicPr>
            <p:nvPr/>
          </p:nvPicPr>
          <p:blipFill>
            <a:blip r:embed="rId2">
              <a:lum bright="70000" contrast="-70000"/>
            </a:blip>
            <a:stretch>
              <a:fillRect/>
            </a:stretch>
          </p:blipFill>
          <p:spPr>
            <a:xfrm>
              <a:off x="711562" y="1988840"/>
              <a:ext cx="1048952" cy="1074940"/>
            </a:xfrm>
            <a:prstGeom prst="rect">
              <a:avLst/>
            </a:prstGeom>
            <a:effectLst/>
          </p:spPr>
        </p:pic>
        <p:sp>
          <p:nvSpPr>
            <p:cNvPr id="45" name="テキスト ボックス 44"/>
            <p:cNvSpPr txBox="1"/>
            <p:nvPr/>
          </p:nvSpPr>
          <p:spPr>
            <a:xfrm>
              <a:off x="671896" y="2315961"/>
              <a:ext cx="1132147" cy="307777"/>
            </a:xfrm>
            <a:prstGeom prst="rect">
              <a:avLst/>
            </a:prstGeom>
            <a:noFill/>
          </p:spPr>
          <p:txBody>
            <a:bodyPr wrap="square" rtlCol="0">
              <a:spAutoFit/>
            </a:bodyPr>
            <a:lstStyle/>
            <a:p>
              <a:pPr algn="ctr"/>
              <a:r>
                <a:rPr lang="ja-JP" altLang="en-US" sz="1400" b="1" dirty="0" smtClean="0"/>
                <a:t>背景</a:t>
              </a:r>
              <a:endParaRPr kumimoji="1" lang="en-US" altLang="ja-JP" sz="1400" b="1" kern="1200" dirty="0" smtClean="0"/>
            </a:p>
          </p:txBody>
        </p:sp>
        <p:sp>
          <p:nvSpPr>
            <p:cNvPr id="46" name="テキスト ボックス 45"/>
            <p:cNvSpPr txBox="1"/>
            <p:nvPr/>
          </p:nvSpPr>
          <p:spPr>
            <a:xfrm>
              <a:off x="2705612" y="2315961"/>
              <a:ext cx="1204689" cy="307777"/>
            </a:xfrm>
            <a:prstGeom prst="rect">
              <a:avLst/>
            </a:prstGeom>
            <a:noFill/>
          </p:spPr>
          <p:txBody>
            <a:bodyPr wrap="square" rtlCol="0">
              <a:spAutoFit/>
            </a:bodyPr>
            <a:lstStyle/>
            <a:p>
              <a:pPr algn="ctr"/>
              <a:endParaRPr kumimoji="1" lang="en-US" altLang="ja-JP" sz="1400" b="1" kern="1200" dirty="0" smtClean="0"/>
            </a:p>
          </p:txBody>
        </p:sp>
        <p:sp>
          <p:nvSpPr>
            <p:cNvPr id="47" name="テキスト ボックス 46"/>
            <p:cNvSpPr txBox="1"/>
            <p:nvPr/>
          </p:nvSpPr>
          <p:spPr>
            <a:xfrm>
              <a:off x="4907370" y="2324095"/>
              <a:ext cx="1132147" cy="307777"/>
            </a:xfrm>
            <a:prstGeom prst="rect">
              <a:avLst/>
            </a:prstGeom>
            <a:noFill/>
          </p:spPr>
          <p:txBody>
            <a:bodyPr wrap="square" rtlCol="0">
              <a:spAutoFit/>
            </a:bodyPr>
            <a:lstStyle/>
            <a:p>
              <a:r>
                <a:rPr kumimoji="1" lang="ja-JP" altLang="en-US" sz="1400" b="1" kern="1200" dirty="0" smtClean="0"/>
                <a:t>今後の方針</a:t>
              </a:r>
              <a:endParaRPr kumimoji="1" lang="en-US" altLang="ja-JP" sz="1400" b="1" kern="1200" dirty="0" smtClean="0"/>
            </a:p>
          </p:txBody>
        </p:sp>
        <p:sp>
          <p:nvSpPr>
            <p:cNvPr id="48" name="テキスト ボックス 47"/>
            <p:cNvSpPr txBox="1"/>
            <p:nvPr/>
          </p:nvSpPr>
          <p:spPr>
            <a:xfrm>
              <a:off x="3991128" y="2315961"/>
              <a:ext cx="880734" cy="346357"/>
            </a:xfrm>
            <a:prstGeom prst="rect">
              <a:avLst/>
            </a:prstGeom>
            <a:noFill/>
          </p:spPr>
          <p:txBody>
            <a:bodyPr wrap="square" rtlCol="0">
              <a:spAutoFit/>
            </a:bodyPr>
            <a:lstStyle/>
            <a:p>
              <a:r>
                <a:rPr lang="ja-JP" altLang="en-US" sz="1400" b="1" dirty="0" smtClean="0"/>
                <a:t>将来像</a:t>
              </a:r>
              <a:endParaRPr kumimoji="1" lang="en-US" altLang="ja-JP" sz="1400" b="1" kern="1200" dirty="0" smtClean="0"/>
            </a:p>
          </p:txBody>
        </p:sp>
        <p:pic>
          <p:nvPicPr>
            <p:cNvPr id="49" name="図 48"/>
            <p:cNvPicPr>
              <a:picLocks noChangeAspect="1"/>
            </p:cNvPicPr>
            <p:nvPr/>
          </p:nvPicPr>
          <p:blipFill>
            <a:blip r:embed="rId2">
              <a:lum bright="70000" contrast="-70000"/>
            </a:blip>
            <a:stretch>
              <a:fillRect/>
            </a:stretch>
          </p:blipFill>
          <p:spPr>
            <a:xfrm>
              <a:off x="1760514" y="1988840"/>
              <a:ext cx="1048952" cy="1074940"/>
            </a:xfrm>
            <a:prstGeom prst="rect">
              <a:avLst/>
            </a:prstGeom>
            <a:effectLst/>
          </p:spPr>
        </p:pic>
        <p:sp>
          <p:nvSpPr>
            <p:cNvPr id="50" name="テキスト ボックス 49"/>
            <p:cNvSpPr txBox="1"/>
            <p:nvPr/>
          </p:nvSpPr>
          <p:spPr>
            <a:xfrm>
              <a:off x="1738717" y="2324095"/>
              <a:ext cx="1132147" cy="307777"/>
            </a:xfrm>
            <a:prstGeom prst="rect">
              <a:avLst/>
            </a:prstGeom>
            <a:noFill/>
          </p:spPr>
          <p:txBody>
            <a:bodyPr wrap="square" rtlCol="0">
              <a:spAutoFit/>
            </a:bodyPr>
            <a:lstStyle/>
            <a:p>
              <a:pPr algn="ctr"/>
              <a:r>
                <a:rPr lang="ja-JP" altLang="en-US" sz="1400" b="1" dirty="0" smtClean="0"/>
                <a:t>目標都市像</a:t>
              </a:r>
              <a:endParaRPr kumimoji="1" lang="en-US" altLang="ja-JP" sz="1400" b="1" kern="1200" dirty="0" smtClean="0"/>
            </a:p>
          </p:txBody>
        </p:sp>
        <p:sp>
          <p:nvSpPr>
            <p:cNvPr id="51" name="正方形/長方形 50"/>
            <p:cNvSpPr/>
            <p:nvPr/>
          </p:nvSpPr>
          <p:spPr>
            <a:xfrm>
              <a:off x="2731418" y="2315961"/>
              <a:ext cx="1181446" cy="346357"/>
            </a:xfrm>
            <a:prstGeom prst="rect">
              <a:avLst/>
            </a:prstGeom>
          </p:spPr>
          <p:txBody>
            <a:bodyPr wrap="none">
              <a:spAutoFit/>
            </a:bodyPr>
            <a:lstStyle/>
            <a:p>
              <a:pPr algn="ctr"/>
              <a:r>
                <a:rPr lang="ja-JP" altLang="en-US" sz="1400" b="1" dirty="0" smtClean="0"/>
                <a:t>デートプラン</a:t>
              </a:r>
              <a:endParaRPr lang="ja-JP" altLang="en-US" sz="1400" b="1" dirty="0"/>
            </a:p>
          </p:txBody>
        </p:sp>
        <p:pic>
          <p:nvPicPr>
            <p:cNvPr id="52" name="図 51"/>
            <p:cNvPicPr>
              <a:picLocks noChangeAspect="1"/>
            </p:cNvPicPr>
            <p:nvPr/>
          </p:nvPicPr>
          <p:blipFill>
            <a:blip r:embed="rId2">
              <a:lum bright="70000" contrast="-70000"/>
            </a:blip>
            <a:stretch>
              <a:fillRect/>
            </a:stretch>
          </p:blipFill>
          <p:spPr>
            <a:xfrm>
              <a:off x="5956322" y="1988840"/>
              <a:ext cx="1048952" cy="1074940"/>
            </a:xfrm>
            <a:prstGeom prst="rect">
              <a:avLst/>
            </a:prstGeom>
            <a:effectLst/>
          </p:spPr>
        </p:pic>
        <p:sp>
          <p:nvSpPr>
            <p:cNvPr id="53" name="テキスト ボックス 52"/>
            <p:cNvSpPr txBox="1"/>
            <p:nvPr/>
          </p:nvSpPr>
          <p:spPr>
            <a:xfrm>
              <a:off x="6034774" y="2315961"/>
              <a:ext cx="970500" cy="346357"/>
            </a:xfrm>
            <a:prstGeom prst="rect">
              <a:avLst/>
            </a:prstGeom>
            <a:noFill/>
          </p:spPr>
          <p:txBody>
            <a:bodyPr wrap="square" rtlCol="0">
              <a:spAutoFit/>
            </a:bodyPr>
            <a:lstStyle/>
            <a:p>
              <a:r>
                <a:rPr kumimoji="1" lang="ja-JP" altLang="en-US" sz="1400" b="1" kern="1200" dirty="0" smtClean="0"/>
                <a:t>参考文献</a:t>
              </a:r>
              <a:endParaRPr kumimoji="1" lang="en-US" altLang="ja-JP" sz="1400" b="1" kern="1200" dirty="0" smtClean="0"/>
            </a:p>
          </p:txBody>
        </p:sp>
      </p:grpSp>
      <p:sp>
        <p:nvSpPr>
          <p:cNvPr id="28" name="テキスト ボックス 27"/>
          <p:cNvSpPr txBox="1"/>
          <p:nvPr/>
        </p:nvSpPr>
        <p:spPr>
          <a:xfrm>
            <a:off x="620444" y="2484981"/>
            <a:ext cx="2518329" cy="369332"/>
          </a:xfrm>
          <a:prstGeom prst="rect">
            <a:avLst/>
          </a:prstGeom>
          <a:noFill/>
        </p:spPr>
        <p:txBody>
          <a:bodyPr wrap="square" rtlCol="0">
            <a:spAutoFit/>
          </a:bodyPr>
          <a:lstStyle/>
          <a:p>
            <a:r>
              <a:rPr kumimoji="1" lang="ja-JP" altLang="en-US" dirty="0" smtClean="0"/>
              <a:t>＜具体的な利用方法＞</a:t>
            </a:r>
            <a:endParaRPr kumimoji="1" lang="en-US" altLang="ja-JP" dirty="0" smtClean="0"/>
          </a:p>
        </p:txBody>
      </p:sp>
      <p:sp>
        <p:nvSpPr>
          <p:cNvPr id="54" name="円/楕円 53"/>
          <p:cNvSpPr/>
          <p:nvPr/>
        </p:nvSpPr>
        <p:spPr>
          <a:xfrm>
            <a:off x="7134511" y="3262520"/>
            <a:ext cx="1930758" cy="898226"/>
          </a:xfrm>
          <a:prstGeom prst="ellipse">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kumimoji="1" lang="ja-JP" altLang="en-US" dirty="0" smtClean="0"/>
              <a:t>犯罪の抑止</a:t>
            </a:r>
            <a:endParaRPr kumimoji="1" lang="ja-JP" altLang="en-US" dirty="0"/>
          </a:p>
        </p:txBody>
      </p:sp>
      <p:sp>
        <p:nvSpPr>
          <p:cNvPr id="55" name="円/楕円 54"/>
          <p:cNvSpPr/>
          <p:nvPr/>
        </p:nvSpPr>
        <p:spPr>
          <a:xfrm>
            <a:off x="5595902" y="4635665"/>
            <a:ext cx="3048324" cy="1053093"/>
          </a:xfrm>
          <a:prstGeom prst="ellipse">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ja-JP" altLang="en-US" sz="2000" dirty="0" smtClean="0"/>
              <a:t>地域コミュニティの形成</a:t>
            </a:r>
            <a:endParaRPr kumimoji="1" lang="ja-JP" altLang="en-US" sz="2000" dirty="0"/>
          </a:p>
        </p:txBody>
      </p:sp>
      <p:sp>
        <p:nvSpPr>
          <p:cNvPr id="56" name="角丸四角形 55"/>
          <p:cNvSpPr/>
          <p:nvPr/>
        </p:nvSpPr>
        <p:spPr>
          <a:xfrm>
            <a:off x="154873" y="4584045"/>
            <a:ext cx="3799568" cy="1104713"/>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marL="285750" indent="-285750">
              <a:buFont typeface="Arial"/>
              <a:buChar char="•"/>
            </a:pPr>
            <a:r>
              <a:rPr lang="ja-JP" altLang="en-US" dirty="0"/>
              <a:t>町内会に</a:t>
            </a:r>
            <a:r>
              <a:rPr lang="ja-JP" altLang="en-US" dirty="0" smtClean="0"/>
              <a:t>分かれてガーデニングコンテスト</a:t>
            </a:r>
            <a:endParaRPr lang="en-US" altLang="ja-JP" dirty="0"/>
          </a:p>
          <a:p>
            <a:pPr marL="285750" indent="-285750">
              <a:buFont typeface="Arial"/>
              <a:buChar char="•"/>
            </a:pPr>
            <a:r>
              <a:rPr lang="ja-JP" altLang="en-US" dirty="0"/>
              <a:t>近所の学校の活動で花壇を利用</a:t>
            </a:r>
          </a:p>
        </p:txBody>
      </p:sp>
      <p:sp>
        <p:nvSpPr>
          <p:cNvPr id="57" name="角丸四角形 56"/>
          <p:cNvSpPr/>
          <p:nvPr/>
        </p:nvSpPr>
        <p:spPr>
          <a:xfrm>
            <a:off x="154872" y="3148950"/>
            <a:ext cx="3553032" cy="1104714"/>
          </a:xfrm>
          <a:prstGeom prst="roundRect">
            <a:avLst/>
          </a:prstGeom>
        </p:spPr>
        <p:style>
          <a:lnRef idx="1">
            <a:schemeClr val="accent6"/>
          </a:lnRef>
          <a:fillRef idx="3">
            <a:schemeClr val="accent6"/>
          </a:fillRef>
          <a:effectRef idx="2">
            <a:schemeClr val="accent6"/>
          </a:effectRef>
          <a:fontRef idx="minor">
            <a:schemeClr val="lt1"/>
          </a:fontRef>
        </p:style>
        <p:txBody>
          <a:bodyPr rtlCol="0" anchor="ctr"/>
          <a:lstStyle/>
          <a:p>
            <a:pPr marL="285750" indent="-285750">
              <a:buFont typeface="Arial"/>
              <a:buChar char="•"/>
            </a:pPr>
            <a:r>
              <a:rPr lang="ja-JP" altLang="en-US" sz="2000" dirty="0"/>
              <a:t>子供たちの登下校時間帯</a:t>
            </a:r>
            <a:r>
              <a:rPr lang="ja-JP" altLang="en-US" sz="2000" dirty="0" smtClean="0"/>
              <a:t>に</a:t>
            </a:r>
            <a:endParaRPr lang="en-US" altLang="ja-JP" sz="2000" dirty="0" smtClean="0"/>
          </a:p>
          <a:p>
            <a:r>
              <a:rPr lang="ja-JP" altLang="ja-JP" sz="2000" dirty="0" smtClean="0"/>
              <a:t>　</a:t>
            </a:r>
            <a:r>
              <a:rPr lang="ja-JP" altLang="en-US" sz="2000" dirty="0" smtClean="0"/>
              <a:t>　合わせて</a:t>
            </a:r>
            <a:r>
              <a:rPr lang="ja-JP" altLang="en-US" sz="2000" dirty="0"/>
              <a:t>花壇の手入れ</a:t>
            </a:r>
            <a:endParaRPr lang="en-US" altLang="ja-JP" sz="2000" dirty="0"/>
          </a:p>
        </p:txBody>
      </p:sp>
      <p:sp>
        <p:nvSpPr>
          <p:cNvPr id="58" name="右矢印 57"/>
          <p:cNvSpPr/>
          <p:nvPr/>
        </p:nvSpPr>
        <p:spPr>
          <a:xfrm>
            <a:off x="4068015" y="4873127"/>
            <a:ext cx="1238989" cy="505897"/>
          </a:xfrm>
          <a:prstGeom prst="rightArrow">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kumimoji="1" lang="ja-JP" altLang="en-US"/>
          </a:p>
        </p:txBody>
      </p:sp>
      <p:sp>
        <p:nvSpPr>
          <p:cNvPr id="59" name="円/楕円 58"/>
          <p:cNvSpPr/>
          <p:nvPr/>
        </p:nvSpPr>
        <p:spPr>
          <a:xfrm>
            <a:off x="4445911" y="3148950"/>
            <a:ext cx="1926289" cy="980820"/>
          </a:xfrm>
          <a:prstGeom prst="ellipse">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kumimoji="1" lang="ja-JP" altLang="en-US" sz="2000" dirty="0" smtClean="0"/>
              <a:t>人の目が</a:t>
            </a:r>
            <a:endParaRPr kumimoji="1" lang="en-US" altLang="ja-JP" sz="2000" dirty="0" smtClean="0"/>
          </a:p>
          <a:p>
            <a:pPr algn="ctr"/>
            <a:r>
              <a:rPr kumimoji="1" lang="ja-JP" altLang="en-US" sz="2000" dirty="0" smtClean="0"/>
              <a:t>多くなる</a:t>
            </a:r>
            <a:endParaRPr kumimoji="1" lang="ja-JP" altLang="en-US" sz="2000" dirty="0"/>
          </a:p>
        </p:txBody>
      </p:sp>
      <p:sp>
        <p:nvSpPr>
          <p:cNvPr id="60" name="右矢印 59"/>
          <p:cNvSpPr/>
          <p:nvPr/>
        </p:nvSpPr>
        <p:spPr>
          <a:xfrm>
            <a:off x="3789242" y="3479331"/>
            <a:ext cx="557546" cy="382002"/>
          </a:xfrm>
          <a:prstGeom prst="right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kumimoji="1" lang="ja-JP" altLang="en-US"/>
          </a:p>
        </p:txBody>
      </p:sp>
      <p:sp>
        <p:nvSpPr>
          <p:cNvPr id="61" name="右矢印 60"/>
          <p:cNvSpPr/>
          <p:nvPr/>
        </p:nvSpPr>
        <p:spPr>
          <a:xfrm>
            <a:off x="6479920" y="3479331"/>
            <a:ext cx="640144" cy="382002"/>
          </a:xfrm>
          <a:prstGeom prst="right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kumimoji="1" lang="ja-JP" altLang="en-US"/>
          </a:p>
        </p:txBody>
      </p:sp>
      <p:sp>
        <p:nvSpPr>
          <p:cNvPr id="62" name="テキスト ボックス 61"/>
          <p:cNvSpPr txBox="1"/>
          <p:nvPr/>
        </p:nvSpPr>
        <p:spPr>
          <a:xfrm>
            <a:off x="5771626" y="2457213"/>
            <a:ext cx="2385054" cy="369332"/>
          </a:xfrm>
          <a:prstGeom prst="rect">
            <a:avLst/>
          </a:prstGeom>
          <a:noFill/>
        </p:spPr>
        <p:txBody>
          <a:bodyPr wrap="square" rtlCol="0">
            <a:spAutoFit/>
          </a:bodyPr>
          <a:lstStyle/>
          <a:p>
            <a:r>
              <a:rPr kumimoji="1" lang="ja-JP" altLang="en-US" dirty="0" smtClean="0"/>
              <a:t>＜施策による効果＞</a:t>
            </a:r>
            <a:endParaRPr kumimoji="1" lang="ja-JP" altLang="en-US" dirty="0"/>
          </a:p>
        </p:txBody>
      </p:sp>
      <p:sp>
        <p:nvSpPr>
          <p:cNvPr id="63" name="タイトル 1"/>
          <p:cNvSpPr txBox="1">
            <a:spLocks/>
          </p:cNvSpPr>
          <p:nvPr/>
        </p:nvSpPr>
        <p:spPr>
          <a:xfrm>
            <a:off x="0" y="5801998"/>
            <a:ext cx="9144000" cy="1056001"/>
          </a:xfrm>
          <a:prstGeom prst="rect">
            <a:avLst/>
          </a:prstGeom>
          <a:solidFill>
            <a:schemeClr val="accent2">
              <a:lumMod val="20000"/>
              <a:lumOff val="80000"/>
            </a:schemeClr>
          </a:solidFill>
        </p:spPr>
        <p:txBody>
          <a:bodyPr vert="horz" lIns="91440" tIns="45720" rIns="91440" bIns="45720" rtlCol="0" anchor="ctr">
            <a:normAutofit fontScale="85000" lnSpcReduction="20000"/>
          </a:bodyPr>
          <a:lstStyle>
            <a:lvl1pPr algn="ctr" defTabSz="457200" rtl="0" eaLnBrk="1" latinLnBrk="0" hangingPunct="1">
              <a:spcBef>
                <a:spcPct val="0"/>
              </a:spcBef>
              <a:buNone/>
              <a:defRPr kumimoji="1" sz="4400" kern="1200">
                <a:solidFill>
                  <a:schemeClr val="tx1"/>
                </a:solidFill>
                <a:latin typeface="+mj-lt"/>
                <a:ea typeface="+mj-ea"/>
                <a:cs typeface="+mj-cs"/>
              </a:defRPr>
            </a:lvl1pPr>
          </a:lstStyle>
          <a:p>
            <a:r>
              <a:rPr lang="ja-JP" altLang="en-US" dirty="0">
                <a:solidFill>
                  <a:prstClr val="black"/>
                </a:solidFill>
              </a:rPr>
              <a:t>通学路を安全なものにするのと同時に、</a:t>
            </a:r>
            <a:endParaRPr lang="en-US" altLang="ja-JP" dirty="0">
              <a:solidFill>
                <a:prstClr val="black"/>
              </a:solidFill>
            </a:endParaRPr>
          </a:p>
          <a:p>
            <a:r>
              <a:rPr lang="ja-JP" altLang="en-US" dirty="0">
                <a:solidFill>
                  <a:prstClr val="black"/>
                </a:solidFill>
              </a:rPr>
              <a:t>地域交流の場として活用する</a:t>
            </a:r>
          </a:p>
        </p:txBody>
      </p:sp>
      <p:sp>
        <p:nvSpPr>
          <p:cNvPr id="64" name="横巻き 63"/>
          <p:cNvSpPr/>
          <p:nvPr/>
        </p:nvSpPr>
        <p:spPr>
          <a:xfrm>
            <a:off x="1598172" y="1190598"/>
            <a:ext cx="5533606" cy="1159482"/>
          </a:xfrm>
          <a:prstGeom prst="horizontalScroll">
            <a:avLst>
              <a:gd name="adj" fmla="val 8952"/>
            </a:avLst>
          </a:prstGeom>
          <a:blipFill rotWithShape="1">
            <a:blip r:embed="rId3"/>
            <a:tile tx="0" ty="0" sx="100000" sy="100000" flip="none" algn="tl"/>
          </a:blip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defTabSz="457200"/>
            <a:r>
              <a:rPr lang="en-US" altLang="ja-JP" sz="2800" dirty="0">
                <a:solidFill>
                  <a:srgbClr val="000000"/>
                </a:solidFill>
                <a:latin typeface="游ゴシック" panose="020B0400000000000000" pitchFamily="50" charset="-128"/>
                <a:cs typeface="ＤＦＰ勘亭流" charset="2"/>
              </a:rPr>
              <a:t>②</a:t>
            </a:r>
            <a:r>
              <a:rPr lang="ja-JP" altLang="en-US" sz="2800" dirty="0">
                <a:solidFill>
                  <a:srgbClr val="000000"/>
                </a:solidFill>
                <a:latin typeface="游ゴシック" panose="020B0400000000000000" pitchFamily="50" charset="-128"/>
                <a:cs typeface="ＤＦＰ勘亭流" charset="2"/>
              </a:rPr>
              <a:t>安全な通学路</a:t>
            </a:r>
            <a:r>
              <a:rPr lang="en-US" altLang="ja-JP" sz="2800" dirty="0">
                <a:solidFill>
                  <a:srgbClr val="000000"/>
                </a:solidFill>
                <a:latin typeface="游ゴシック" panose="020B0400000000000000" pitchFamily="50" charset="-128"/>
                <a:cs typeface="ＤＦＰ勘亭流" charset="2"/>
              </a:rPr>
              <a:t>×</a:t>
            </a:r>
            <a:r>
              <a:rPr lang="ja-JP" altLang="en-US" sz="2800" dirty="0">
                <a:solidFill>
                  <a:srgbClr val="000000"/>
                </a:solidFill>
                <a:latin typeface="游ゴシック" panose="020B0400000000000000" pitchFamily="50" charset="-128"/>
                <a:cs typeface="ＤＦＰ勘亭流" charset="2"/>
              </a:rPr>
              <a:t>住民参加</a:t>
            </a:r>
            <a:endParaRPr kumimoji="0" lang="en-US" altLang="ja-JP" sz="2800" dirty="0">
              <a:solidFill>
                <a:srgbClr val="000000"/>
              </a:solidFill>
              <a:latin typeface="游ゴシック" panose="020B0400000000000000" pitchFamily="50" charset="-128"/>
              <a:cs typeface="ＤＦＰ勘亭流" charset="2"/>
            </a:endParaRPr>
          </a:p>
          <a:p>
            <a:pPr algn="ctr" defTabSz="457200"/>
            <a:r>
              <a:rPr kumimoji="0" lang="en-US" altLang="ja-JP" sz="2800" dirty="0">
                <a:solidFill>
                  <a:srgbClr val="000000"/>
                </a:solidFill>
                <a:latin typeface="游ゴシック" panose="020B0400000000000000" pitchFamily="50" charset="-128"/>
                <a:cs typeface="ＤＦＰ勘亭流" charset="2"/>
              </a:rPr>
              <a:t>〜</a:t>
            </a:r>
            <a:r>
              <a:rPr kumimoji="0" lang="ja-JP" altLang="en-US" sz="2800" dirty="0">
                <a:solidFill>
                  <a:srgbClr val="000000"/>
                </a:solidFill>
                <a:latin typeface="游ゴシック" panose="020B0400000000000000" pitchFamily="50" charset="-128"/>
                <a:cs typeface="ＤＦＰ勘亭流" charset="2"/>
              </a:rPr>
              <a:t>花やかまちづくり</a:t>
            </a:r>
            <a:r>
              <a:rPr kumimoji="0" lang="en-US" altLang="ja-JP" sz="2800" dirty="0">
                <a:solidFill>
                  <a:srgbClr val="000000"/>
                </a:solidFill>
                <a:latin typeface="游ゴシック" panose="020B0400000000000000" pitchFamily="50" charset="-128"/>
                <a:cs typeface="ＤＦＰ勘亭流" charset="2"/>
              </a:rPr>
              <a:t>〜</a:t>
            </a:r>
          </a:p>
        </p:txBody>
      </p:sp>
      <p:grpSp>
        <p:nvGrpSpPr>
          <p:cNvPr id="34" name="図形グループ 33"/>
          <p:cNvGrpSpPr/>
          <p:nvPr/>
        </p:nvGrpSpPr>
        <p:grpSpPr>
          <a:xfrm>
            <a:off x="0" y="182300"/>
            <a:ext cx="3131545" cy="955205"/>
            <a:chOff x="0" y="182300"/>
            <a:chExt cx="3131545" cy="955205"/>
          </a:xfrm>
        </p:grpSpPr>
        <p:sp>
          <p:nvSpPr>
            <p:cNvPr id="35" name="角丸四角形吹き出し 34"/>
            <p:cNvSpPr/>
            <p:nvPr/>
          </p:nvSpPr>
          <p:spPr>
            <a:xfrm>
              <a:off x="827584" y="182300"/>
              <a:ext cx="2303961" cy="955205"/>
            </a:xfrm>
            <a:prstGeom prst="wedgeRoundRectCallout">
              <a:avLst>
                <a:gd name="adj1" fmla="val -53059"/>
                <a:gd name="adj2" fmla="val -27211"/>
                <a:gd name="adj3" fmla="val 16667"/>
              </a:avLst>
            </a:prstGeom>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ltLang="ja-JP" sz="3200" dirty="0" smtClean="0">
                  <a:solidFill>
                    <a:schemeClr val="bg1"/>
                  </a:solidFill>
                </a:rPr>
                <a:t>②</a:t>
              </a:r>
              <a:r>
                <a:rPr lang="ja-JP" altLang="en-US" sz="3200" dirty="0" smtClean="0">
                  <a:solidFill>
                    <a:schemeClr val="bg1"/>
                  </a:solidFill>
                </a:rPr>
                <a:t>花やかまちづくり</a:t>
              </a:r>
              <a:endParaRPr lang="en-US" altLang="ja-JP" sz="3200" dirty="0" smtClean="0">
                <a:solidFill>
                  <a:schemeClr val="bg1"/>
                </a:solidFill>
              </a:endParaRPr>
            </a:p>
          </p:txBody>
        </p:sp>
        <p:pic>
          <p:nvPicPr>
            <p:cNvPr id="40" name="図 39" descr="810sign_z229xfngkp.jpg"/>
            <p:cNvPicPr>
              <a:picLocks noChangeAspect="1"/>
            </p:cNvPicPr>
            <p:nvPr/>
          </p:nvPicPr>
          <p:blipFill>
            <a:blip r:embed="rId4">
              <a:duotone>
                <a:schemeClr val="accent6">
                  <a:shade val="45000"/>
                  <a:satMod val="135000"/>
                </a:schemeClr>
                <a:prstClr val="white"/>
              </a:duotone>
              <a:extLst>
                <a:ext uri="{BEBA8EAE-BF5A-486C-A8C5-ECC9F3942E4B}">
                  <a14:imgProps xmlns:a14="http://schemas.microsoft.com/office/drawing/2010/main">
                    <a14:imgLayer r:embed="rId5">
                      <a14:imgEffect>
                        <a14:backgroundRemoval t="0" b="100000" l="0" r="100000">
                          <a14:foregroundMark x1="57034" y1="7763" x2="57034" y2="7763"/>
                          <a14:foregroundMark x1="65779" y1="7024" x2="65779" y2="7024"/>
                        </a14:backgroundRemoval>
                      </a14:imgEffect>
                    </a14:imgLayer>
                  </a14:imgProps>
                </a:ext>
                <a:ext uri="{28A0092B-C50C-407E-A947-70E740481C1C}">
                  <a14:useLocalDpi xmlns:a14="http://schemas.microsoft.com/office/drawing/2010/main" val="0"/>
                </a:ext>
              </a:extLst>
            </a:blip>
            <a:stretch>
              <a:fillRect/>
            </a:stretch>
          </p:blipFill>
          <p:spPr>
            <a:xfrm>
              <a:off x="0" y="251995"/>
              <a:ext cx="793420" cy="778278"/>
            </a:xfrm>
            <a:prstGeom prst="rect">
              <a:avLst/>
            </a:prstGeom>
          </p:spPr>
        </p:pic>
      </p:grpSp>
    </p:spTree>
    <p:extLst>
      <p:ext uri="{BB962C8B-B14F-4D97-AF65-F5344CB8AC3E}">
        <p14:creationId xmlns:p14="http://schemas.microsoft.com/office/powerpoint/2010/main" val="114806493"/>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図 29"/>
          <p:cNvPicPr>
            <a:picLocks noChangeAspect="1"/>
          </p:cNvPicPr>
          <p:nvPr/>
        </p:nvPicPr>
        <p:blipFill rotWithShape="1">
          <a:blip r:embed="rId2"/>
          <a:srcRect l="8" t="1147" b="2222"/>
          <a:stretch/>
        </p:blipFill>
        <p:spPr>
          <a:xfrm rot="5400000">
            <a:off x="1157592" y="-1128947"/>
            <a:ext cx="6828816" cy="9144003"/>
          </a:xfrm>
          <a:prstGeom prst="rect">
            <a:avLst/>
          </a:prstGeom>
        </p:spPr>
      </p:pic>
      <p:sp>
        <p:nvSpPr>
          <p:cNvPr id="3" name="スライド番号プレースホルダー 2"/>
          <p:cNvSpPr>
            <a:spLocks noGrp="1"/>
          </p:cNvSpPr>
          <p:nvPr>
            <p:ph type="sldNum" sz="quarter" idx="12"/>
          </p:nvPr>
        </p:nvSpPr>
        <p:spPr/>
        <p:txBody>
          <a:bodyPr/>
          <a:lstStyle/>
          <a:p>
            <a:fld id="{920AA0AD-6AFE-3346-954A-B1A9EE2084ED}" type="slidenum">
              <a:rPr kumimoji="1" lang="ja-JP" altLang="en-US" smtClean="0"/>
              <a:t>7</a:t>
            </a:fld>
            <a:endParaRPr kumimoji="1" lang="ja-JP" altLang="en-US"/>
          </a:p>
        </p:txBody>
      </p:sp>
      <p:graphicFrame>
        <p:nvGraphicFramePr>
          <p:cNvPr id="29" name="表 28"/>
          <p:cNvGraphicFramePr>
            <a:graphicFrameLocks noGrp="1"/>
          </p:cNvGraphicFramePr>
          <p:nvPr>
            <p:extLst>
              <p:ext uri="{D42A27DB-BD31-4B8C-83A1-F6EECF244321}">
                <p14:modId xmlns:p14="http://schemas.microsoft.com/office/powerpoint/2010/main" val="1634378493"/>
              </p:ext>
            </p:extLst>
          </p:nvPr>
        </p:nvGraphicFramePr>
        <p:xfrm>
          <a:off x="611559" y="1700809"/>
          <a:ext cx="7817196" cy="3816421"/>
        </p:xfrm>
        <a:graphic>
          <a:graphicData uri="http://schemas.openxmlformats.org/drawingml/2006/table">
            <a:tbl>
              <a:tblPr firstRow="1" bandRow="1">
                <a:tableStyleId>{C083E6E3-FA7D-4D7B-A595-EF9225AFEA82}</a:tableStyleId>
              </a:tblPr>
              <a:tblGrid>
                <a:gridCol w="3908598"/>
                <a:gridCol w="3908598"/>
              </a:tblGrid>
              <a:tr h="637874">
                <a:tc>
                  <a:txBody>
                    <a:bodyPr/>
                    <a:lstStyle/>
                    <a:p>
                      <a:pPr algn="ctr"/>
                      <a:r>
                        <a:rPr kumimoji="1" lang="ja-JP" altLang="en-US" sz="3200" b="1" dirty="0" smtClean="0"/>
                        <a:t>恋愛編</a:t>
                      </a:r>
                      <a:endParaRPr kumimoji="1" lang="ja-JP" altLang="en-US" sz="3200" b="1" dirty="0"/>
                    </a:p>
                  </a:txBody>
                  <a:tcPr/>
                </a:tc>
                <a:tc>
                  <a:txBody>
                    <a:bodyPr/>
                    <a:lstStyle/>
                    <a:p>
                      <a:pPr algn="ctr"/>
                      <a:r>
                        <a:rPr kumimoji="1" lang="ja-JP" altLang="en-US" sz="3200" b="1" dirty="0" smtClean="0"/>
                        <a:t>マスタープラン編</a:t>
                      </a:r>
                      <a:endParaRPr kumimoji="1" lang="ja-JP" altLang="en-US" sz="3200" b="1" dirty="0"/>
                    </a:p>
                  </a:txBody>
                  <a:tcPr/>
                </a:tc>
              </a:tr>
              <a:tr h="627051">
                <a:tc>
                  <a:txBody>
                    <a:bodyPr/>
                    <a:lstStyle/>
                    <a:p>
                      <a:pPr algn="ctr"/>
                      <a:r>
                        <a:rPr kumimoji="1" lang="ja-JP" altLang="en-US" sz="3200" dirty="0" smtClean="0">
                          <a:solidFill>
                            <a:srgbClr val="FF0000"/>
                          </a:solidFill>
                        </a:rPr>
                        <a:t>デート</a:t>
                      </a:r>
                      <a:endParaRPr kumimoji="1" lang="ja-JP" altLang="en-US" sz="3200" dirty="0">
                        <a:solidFill>
                          <a:srgbClr val="FF0000"/>
                        </a:solidFill>
                      </a:endParaRPr>
                    </a:p>
                  </a:txBody>
                  <a:tcPr anchor="ctr"/>
                </a:tc>
                <a:tc>
                  <a:txBody>
                    <a:bodyPr/>
                    <a:lstStyle/>
                    <a:p>
                      <a:pPr algn="ctr"/>
                      <a:r>
                        <a:rPr kumimoji="1" lang="ja-JP" altLang="en-US" sz="3200" dirty="0" smtClean="0">
                          <a:solidFill>
                            <a:srgbClr val="FF0000"/>
                          </a:solidFill>
                        </a:rPr>
                        <a:t>特色</a:t>
                      </a:r>
                      <a:r>
                        <a:rPr kumimoji="1" lang="en-US" altLang="ja-JP" sz="3200" dirty="0" smtClean="0">
                          <a:solidFill>
                            <a:srgbClr val="FF0000"/>
                          </a:solidFill>
                        </a:rPr>
                        <a:t>×</a:t>
                      </a:r>
                      <a:r>
                        <a:rPr kumimoji="1" lang="ja-JP" altLang="en-US" sz="3200" dirty="0" smtClean="0">
                          <a:solidFill>
                            <a:srgbClr val="FF0000"/>
                          </a:solidFill>
                        </a:rPr>
                        <a:t>施策</a:t>
                      </a:r>
                      <a:endParaRPr kumimoji="1" lang="en-US" altLang="ja-JP" sz="3200" dirty="0" smtClean="0">
                        <a:solidFill>
                          <a:srgbClr val="FF0000"/>
                        </a:solidFill>
                      </a:endParaRPr>
                    </a:p>
                  </a:txBody>
                  <a:tcPr anchor="ctr"/>
                </a:tc>
              </a:tr>
              <a:tr h="637874">
                <a:tc>
                  <a:txBody>
                    <a:bodyPr/>
                    <a:lstStyle/>
                    <a:p>
                      <a:pPr algn="ctr"/>
                      <a:r>
                        <a:rPr kumimoji="1" lang="ja-JP" altLang="en-US" sz="3200" dirty="0" smtClean="0">
                          <a:solidFill>
                            <a:srgbClr val="FF0000"/>
                          </a:solidFill>
                        </a:rPr>
                        <a:t>共同作業</a:t>
                      </a:r>
                      <a:endParaRPr kumimoji="1" lang="ja-JP" altLang="en-US" sz="3200" dirty="0">
                        <a:solidFill>
                          <a:srgbClr val="FF0000"/>
                        </a:solidFill>
                      </a:endParaRPr>
                    </a:p>
                  </a:txBody>
                  <a:tcPr anchor="ctr"/>
                </a:tc>
                <a:tc>
                  <a:txBody>
                    <a:bodyPr/>
                    <a:lstStyle/>
                    <a:p>
                      <a:pPr algn="ctr"/>
                      <a:r>
                        <a:rPr kumimoji="1" lang="ja-JP" altLang="en-US" sz="3200" dirty="0" smtClean="0">
                          <a:solidFill>
                            <a:srgbClr val="FF0000"/>
                          </a:solidFill>
                        </a:rPr>
                        <a:t>市民参加</a:t>
                      </a:r>
                      <a:endParaRPr kumimoji="1" lang="ja-JP" altLang="en-US" sz="3200" dirty="0">
                        <a:solidFill>
                          <a:srgbClr val="FF0000"/>
                        </a:solidFill>
                      </a:endParaRPr>
                    </a:p>
                  </a:txBody>
                  <a:tcPr anchor="ctr"/>
                </a:tc>
              </a:tr>
              <a:tr h="637874">
                <a:tc>
                  <a:txBody>
                    <a:bodyPr/>
                    <a:lstStyle/>
                    <a:p>
                      <a:pPr algn="ctr"/>
                      <a:r>
                        <a:rPr kumimoji="1" lang="ja-JP" altLang="en-US" sz="2400" dirty="0" smtClean="0"/>
                        <a:t>民子が惹かれる</a:t>
                      </a:r>
                      <a:endParaRPr kumimoji="1" lang="ja-JP" altLang="en-US" sz="2400" dirty="0"/>
                    </a:p>
                  </a:txBody>
                  <a:tcPr anchor="ctr"/>
                </a:tc>
                <a:tc>
                  <a:txBody>
                    <a:bodyPr/>
                    <a:lstStyle/>
                    <a:p>
                      <a:pPr algn="ctr"/>
                      <a:r>
                        <a:rPr kumimoji="1" lang="ja-JP" altLang="en-US" sz="2400" dirty="0" smtClean="0"/>
                        <a:t>愛着増大</a:t>
                      </a:r>
                      <a:endParaRPr kumimoji="1" lang="ja-JP" altLang="en-US" sz="2400" dirty="0"/>
                    </a:p>
                  </a:txBody>
                  <a:tcPr anchor="ctr"/>
                </a:tc>
              </a:tr>
              <a:tr h="637874">
                <a:tc>
                  <a:txBody>
                    <a:bodyPr/>
                    <a:lstStyle/>
                    <a:p>
                      <a:pPr algn="ctr"/>
                      <a:r>
                        <a:rPr kumimoji="1" lang="ja-JP" altLang="en-US" sz="2400" dirty="0" smtClean="0"/>
                        <a:t>民子からのアプローチ</a:t>
                      </a:r>
                      <a:endParaRPr kumimoji="1" lang="ja-JP" altLang="en-US" sz="2400" dirty="0"/>
                    </a:p>
                  </a:txBody>
                  <a:tcPr anchor="ctr"/>
                </a:tc>
                <a:tc>
                  <a:txBody>
                    <a:bodyPr/>
                    <a:lstStyle/>
                    <a:p>
                      <a:pPr algn="ctr"/>
                      <a:r>
                        <a:rPr kumimoji="1" lang="ja-JP" altLang="en-US" sz="2400" dirty="0" smtClean="0"/>
                        <a:t>市民が積極的にまちづくり</a:t>
                      </a:r>
                      <a:endParaRPr kumimoji="1" lang="ja-JP" altLang="en-US" sz="2400" dirty="0"/>
                    </a:p>
                  </a:txBody>
                  <a:tcPr anchor="ctr"/>
                </a:tc>
              </a:tr>
              <a:tr h="637874">
                <a:tc>
                  <a:txBody>
                    <a:bodyPr/>
                    <a:lstStyle/>
                    <a:p>
                      <a:pPr algn="ctr"/>
                      <a:r>
                        <a:rPr kumimoji="1" lang="ja-JP" altLang="en-US" sz="2400" dirty="0" smtClean="0"/>
                        <a:t>互いを尊重しあうカップル</a:t>
                      </a:r>
                      <a:endParaRPr kumimoji="1" lang="ja-JP" altLang="en-US" sz="2400" dirty="0"/>
                    </a:p>
                  </a:txBody>
                  <a:tcPr anchor="ctr"/>
                </a:tc>
                <a:tc>
                  <a:txBody>
                    <a:bodyPr/>
                    <a:lstStyle/>
                    <a:p>
                      <a:pPr algn="ctr"/>
                      <a:r>
                        <a:rPr kumimoji="1" lang="ja-JP" altLang="en-US" sz="2400" dirty="0" smtClean="0"/>
                        <a:t>寄り添いあう相思相愛なまち</a:t>
                      </a:r>
                      <a:endParaRPr kumimoji="1" lang="ja-JP" altLang="en-US" sz="2400" dirty="0"/>
                    </a:p>
                  </a:txBody>
                  <a:tcPr anchor="ctr"/>
                </a:tc>
              </a:tr>
            </a:tbl>
          </a:graphicData>
        </a:graphic>
      </p:graphicFrame>
      <p:pic>
        <p:nvPicPr>
          <p:cNvPr id="10" name="図 9" descr="810sign_z229xfngkp.jpg"/>
          <p:cNvPicPr>
            <a:picLocks noChangeAspect="1"/>
          </p:cNvPicPr>
          <p:nvPr/>
        </p:nvPicPr>
        <p:blipFill>
          <a:blip r:embed="rId3">
            <a:extLst>
              <a:ext uri="{BEBA8EAE-BF5A-486C-A8C5-ECC9F3942E4B}">
                <a14:imgProps xmlns:a14="http://schemas.microsoft.com/office/drawing/2010/main">
                  <a14:imgLayer r:embed="rId4">
                    <a14:imgEffect>
                      <a14:backgroundRemoval t="0" b="100000" l="0" r="100000">
                        <a14:foregroundMark x1="57034" y1="7763" x2="57034" y2="7763"/>
                        <a14:foregroundMark x1="65779" y1="7024" x2="65779" y2="7024"/>
                      </a14:backgroundRemoval>
                    </a14:imgEffect>
                  </a14:imgLayer>
                </a14:imgProps>
              </a:ext>
              <a:ext uri="{28A0092B-C50C-407E-A947-70E740481C1C}">
                <a14:useLocalDpi xmlns:a14="http://schemas.microsoft.com/office/drawing/2010/main" val="0"/>
              </a:ext>
            </a:extLst>
          </a:blip>
          <a:stretch>
            <a:fillRect/>
          </a:stretch>
        </p:blipFill>
        <p:spPr>
          <a:xfrm rot="20319431">
            <a:off x="456293" y="812251"/>
            <a:ext cx="928140" cy="910428"/>
          </a:xfrm>
          <a:prstGeom prst="rect">
            <a:avLst/>
          </a:prstGeom>
        </p:spPr>
      </p:pic>
      <p:sp>
        <p:nvSpPr>
          <p:cNvPr id="4" name="テキスト ボックス 3"/>
          <p:cNvSpPr txBox="1"/>
          <p:nvPr/>
        </p:nvSpPr>
        <p:spPr>
          <a:xfrm>
            <a:off x="1763688" y="1005854"/>
            <a:ext cx="5544616" cy="584776"/>
          </a:xfrm>
          <a:prstGeom prst="rect">
            <a:avLst/>
          </a:prstGeom>
          <a:noFill/>
        </p:spPr>
        <p:txBody>
          <a:bodyPr wrap="square" rtlCol="0">
            <a:spAutoFit/>
          </a:bodyPr>
          <a:lstStyle/>
          <a:p>
            <a:pPr algn="ctr"/>
            <a:r>
              <a:rPr lang="ja-JP" altLang="en-US" sz="3200" dirty="0" smtClean="0"/>
              <a:t>恋愛成就</a:t>
            </a:r>
            <a:r>
              <a:rPr kumimoji="1" lang="ja-JP" altLang="en-US" sz="3200" dirty="0" smtClean="0"/>
              <a:t>のプラン</a:t>
            </a:r>
            <a:endParaRPr kumimoji="1" lang="ja-JP" altLang="en-US" sz="3200" dirty="0"/>
          </a:p>
        </p:txBody>
      </p:sp>
      <p:pic>
        <p:nvPicPr>
          <p:cNvPr id="31" name="図 30" descr="810sign_z229xfngkp.jpg"/>
          <p:cNvPicPr>
            <a:picLocks noChangeAspect="1"/>
          </p:cNvPicPr>
          <p:nvPr/>
        </p:nvPicPr>
        <p:blipFill>
          <a:blip r:embed="rId5">
            <a:extLst>
              <a:ext uri="{BEBA8EAE-BF5A-486C-A8C5-ECC9F3942E4B}">
                <a14:imgProps xmlns:a14="http://schemas.microsoft.com/office/drawing/2010/main">
                  <a14:imgLayer r:embed="rId4">
                    <a14:imgEffect>
                      <a14:backgroundRemoval t="0" b="100000" l="0" r="100000">
                        <a14:foregroundMark x1="57034" y1="7763" x2="57034" y2="7763"/>
                        <a14:foregroundMark x1="65779" y1="7024" x2="65779" y2="7024"/>
                      </a14:backgroundRemoval>
                    </a14:imgEffect>
                    <a14:imgEffect>
                      <a14:colorTemperature colorTemp="5900"/>
                    </a14:imgEffect>
                    <a14:imgEffect>
                      <a14:saturation sat="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20319431">
            <a:off x="7621452" y="812252"/>
            <a:ext cx="928140" cy="910428"/>
          </a:xfrm>
          <a:prstGeom prst="rect">
            <a:avLst/>
          </a:prstGeom>
          <a:scene3d>
            <a:camera prst="orthographicFront">
              <a:rot lat="21599968" lon="10799999" rev="19499999"/>
            </a:camera>
            <a:lightRig rig="threePt" dir="t"/>
          </a:scene3d>
        </p:spPr>
      </p:pic>
      <p:pic>
        <p:nvPicPr>
          <p:cNvPr id="27" name="図 26"/>
          <p:cNvPicPr>
            <a:picLocks noChangeAspect="1"/>
          </p:cNvPicPr>
          <p:nvPr/>
        </p:nvPicPr>
        <p:blipFill>
          <a:blip r:embed="rId6"/>
          <a:stretch>
            <a:fillRect/>
          </a:stretch>
        </p:blipFill>
        <p:spPr>
          <a:xfrm>
            <a:off x="1331640" y="745726"/>
            <a:ext cx="504056" cy="483835"/>
          </a:xfrm>
          <a:prstGeom prst="rect">
            <a:avLst/>
          </a:prstGeom>
          <a:effectLst/>
        </p:spPr>
      </p:pic>
      <p:pic>
        <p:nvPicPr>
          <p:cNvPr id="28" name="図 27"/>
          <p:cNvPicPr>
            <a:picLocks noChangeAspect="1"/>
          </p:cNvPicPr>
          <p:nvPr/>
        </p:nvPicPr>
        <p:blipFill>
          <a:blip r:embed="rId6"/>
          <a:stretch>
            <a:fillRect/>
          </a:stretch>
        </p:blipFill>
        <p:spPr>
          <a:xfrm>
            <a:off x="7164288" y="712919"/>
            <a:ext cx="504056" cy="483835"/>
          </a:xfrm>
          <a:prstGeom prst="rect">
            <a:avLst/>
          </a:prstGeom>
          <a:effectLst/>
        </p:spPr>
      </p:pic>
      <p:sp>
        <p:nvSpPr>
          <p:cNvPr id="40" name="正方形/長方形 39"/>
          <p:cNvSpPr/>
          <p:nvPr/>
        </p:nvSpPr>
        <p:spPr>
          <a:xfrm>
            <a:off x="-2" y="5589239"/>
            <a:ext cx="9144002" cy="1268223"/>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kumimoji="1" lang="ja-JP" altLang="en-US" sz="3200" dirty="0" smtClean="0">
                <a:solidFill>
                  <a:schemeClr val="tx1"/>
                </a:solidFill>
              </a:rPr>
              <a:t>魅力的な施策を提案し、</a:t>
            </a:r>
            <a:endParaRPr kumimoji="1" lang="en-US" altLang="ja-JP" sz="3200" dirty="0" smtClean="0">
              <a:solidFill>
                <a:schemeClr val="tx1"/>
              </a:solidFill>
            </a:endParaRPr>
          </a:p>
          <a:p>
            <a:pPr algn="ctr"/>
            <a:r>
              <a:rPr lang="ja-JP" altLang="en-US" sz="3200" dirty="0" smtClean="0">
                <a:solidFill>
                  <a:schemeClr val="tx1"/>
                </a:solidFill>
              </a:rPr>
              <a:t>市民参加を生み出せれば</a:t>
            </a:r>
            <a:r>
              <a:rPr lang="en-US" altLang="ja-JP" sz="4000" dirty="0" smtClean="0">
                <a:solidFill>
                  <a:srgbClr val="FF0000"/>
                </a:solidFill>
              </a:rPr>
              <a:t>◎</a:t>
            </a:r>
            <a:endParaRPr kumimoji="1" lang="ja-JP" altLang="en-US" sz="4000" dirty="0">
              <a:solidFill>
                <a:srgbClr val="FF0000"/>
              </a:solidFill>
            </a:endParaRPr>
          </a:p>
        </p:txBody>
      </p:sp>
      <p:sp>
        <p:nvSpPr>
          <p:cNvPr id="41" name="下矢印 40"/>
          <p:cNvSpPr/>
          <p:nvPr/>
        </p:nvSpPr>
        <p:spPr>
          <a:xfrm>
            <a:off x="4175956" y="2636912"/>
            <a:ext cx="648072" cy="2381684"/>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2497425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正方形/長方形 41"/>
          <p:cNvSpPr/>
          <p:nvPr/>
        </p:nvSpPr>
        <p:spPr>
          <a:xfrm>
            <a:off x="-597079" y="3270154"/>
            <a:ext cx="5290199" cy="3677392"/>
          </a:xfrm>
          <a:prstGeom prst="rect">
            <a:avLst/>
          </a:prstGeom>
          <a:solidFill>
            <a:srgbClr val="F2D4ED">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sp>
        <p:nvSpPr>
          <p:cNvPr id="43" name="正方形/長方形 42"/>
          <p:cNvSpPr/>
          <p:nvPr/>
        </p:nvSpPr>
        <p:spPr>
          <a:xfrm>
            <a:off x="4693120" y="3252637"/>
            <a:ext cx="5288341" cy="3677392"/>
          </a:xfrm>
          <a:prstGeom prst="rect">
            <a:avLst/>
          </a:prstGeom>
          <a:solidFill>
            <a:schemeClr val="accent6">
              <a:lumMod val="60000"/>
              <a:lumOff val="4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sp>
        <p:nvSpPr>
          <p:cNvPr id="41" name="正方形/長方形 40"/>
          <p:cNvSpPr/>
          <p:nvPr/>
        </p:nvSpPr>
        <p:spPr>
          <a:xfrm>
            <a:off x="4675765" y="-99392"/>
            <a:ext cx="5288341" cy="3369546"/>
          </a:xfrm>
          <a:prstGeom prst="rect">
            <a:avLst/>
          </a:prstGeom>
          <a:solidFill>
            <a:schemeClr val="accent5">
              <a:lumMod val="60000"/>
              <a:lumOff val="4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sp>
        <p:nvSpPr>
          <p:cNvPr id="2" name="正方形/長方形 1"/>
          <p:cNvSpPr/>
          <p:nvPr/>
        </p:nvSpPr>
        <p:spPr>
          <a:xfrm>
            <a:off x="-612576" y="-99392"/>
            <a:ext cx="5288341" cy="3369546"/>
          </a:xfrm>
          <a:prstGeom prst="rect">
            <a:avLst/>
          </a:prstGeom>
          <a:solidFill>
            <a:schemeClr val="accent3">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kumimoji="1" lang="ja-JP" altLang="en-US" sz="2000" dirty="0">
              <a:solidFill>
                <a:schemeClr val="tx1"/>
              </a:solidFill>
            </a:endParaRPr>
          </a:p>
        </p:txBody>
      </p:sp>
      <p:pic>
        <p:nvPicPr>
          <p:cNvPr id="11" name="図 10"/>
          <p:cNvPicPr>
            <a:picLocks noChangeAspect="1"/>
          </p:cNvPicPr>
          <p:nvPr/>
        </p:nvPicPr>
        <p:blipFill>
          <a:blip r:embed="rId2"/>
          <a:stretch>
            <a:fillRect/>
          </a:stretch>
        </p:blipFill>
        <p:spPr>
          <a:xfrm rot="1745555">
            <a:off x="163291" y="-1"/>
            <a:ext cx="2007469" cy="2057204"/>
          </a:xfrm>
          <a:prstGeom prst="rect">
            <a:avLst/>
          </a:prstGeom>
          <a:ln>
            <a:noFill/>
          </a:ln>
          <a:effectLst>
            <a:glow rad="101600">
              <a:schemeClr val="accent6">
                <a:satMod val="175000"/>
                <a:alpha val="40000"/>
              </a:schemeClr>
            </a:glow>
          </a:effectLst>
        </p:spPr>
      </p:pic>
      <p:sp>
        <p:nvSpPr>
          <p:cNvPr id="12" name="テキスト ボックス 11"/>
          <p:cNvSpPr txBox="1"/>
          <p:nvPr/>
        </p:nvSpPr>
        <p:spPr>
          <a:xfrm>
            <a:off x="322444" y="673534"/>
            <a:ext cx="2122287" cy="523220"/>
          </a:xfrm>
          <a:prstGeom prst="rect">
            <a:avLst/>
          </a:prstGeom>
          <a:noFill/>
        </p:spPr>
        <p:txBody>
          <a:bodyPr wrap="square" rtlCol="0">
            <a:spAutoFit/>
          </a:bodyPr>
          <a:lstStyle/>
          <a:p>
            <a:r>
              <a:rPr kumimoji="1" lang="ja-JP" altLang="en-US" sz="2800" b="1" dirty="0" smtClean="0"/>
              <a:t>デートプラン</a:t>
            </a:r>
            <a:endParaRPr kumimoji="1" lang="en-US" altLang="ja-JP" sz="2800" b="1" dirty="0" smtClean="0"/>
          </a:p>
        </p:txBody>
      </p:sp>
      <p:pic>
        <p:nvPicPr>
          <p:cNvPr id="6" name="図 5" descr="名称設定のコピー.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18643" y="1196754"/>
            <a:ext cx="3597864" cy="4195448"/>
          </a:xfrm>
          <a:prstGeom prst="rect">
            <a:avLst/>
          </a:prstGeom>
        </p:spPr>
      </p:pic>
      <p:sp>
        <p:nvSpPr>
          <p:cNvPr id="7" name="正方形/長方形 6"/>
          <p:cNvSpPr/>
          <p:nvPr/>
        </p:nvSpPr>
        <p:spPr>
          <a:xfrm>
            <a:off x="899592" y="1790248"/>
            <a:ext cx="3240360" cy="461665"/>
          </a:xfrm>
          <a:prstGeom prst="rect">
            <a:avLst/>
          </a:prstGeom>
          <a:solidFill>
            <a:schemeClr val="accent3">
              <a:lumMod val="20000"/>
              <a:lumOff val="80000"/>
            </a:schemeClr>
          </a:solidFill>
          <a:ln>
            <a:solidFill>
              <a:schemeClr val="accent3"/>
            </a:solidFill>
          </a:ln>
        </p:spPr>
        <p:txBody>
          <a:bodyPr wrap="square">
            <a:spAutoFit/>
          </a:bodyPr>
          <a:lstStyle/>
          <a:p>
            <a:pPr algn="ctr"/>
            <a:r>
              <a:rPr lang="ja-JP" altLang="en-US" sz="2400" dirty="0" smtClean="0">
                <a:solidFill>
                  <a:srgbClr val="63AD44"/>
                </a:solidFill>
              </a:rPr>
              <a:t>「みどり」のデートプラン</a:t>
            </a:r>
            <a:endParaRPr lang="en-US" altLang="ja-JP" sz="2400" dirty="0">
              <a:solidFill>
                <a:srgbClr val="63AD44"/>
              </a:solidFill>
            </a:endParaRPr>
          </a:p>
        </p:txBody>
      </p:sp>
      <p:sp>
        <p:nvSpPr>
          <p:cNvPr id="24" name="正方形/長方形 23"/>
          <p:cNvSpPr/>
          <p:nvPr/>
        </p:nvSpPr>
        <p:spPr>
          <a:xfrm>
            <a:off x="5378882" y="2348882"/>
            <a:ext cx="3225566" cy="461665"/>
          </a:xfrm>
          <a:prstGeom prst="rect">
            <a:avLst/>
          </a:prstGeom>
          <a:solidFill>
            <a:schemeClr val="accent5">
              <a:lumMod val="20000"/>
              <a:lumOff val="80000"/>
            </a:schemeClr>
          </a:solidFill>
          <a:ln>
            <a:solidFill>
              <a:schemeClr val="accent5"/>
            </a:solidFill>
          </a:ln>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p>
            <a:pPr algn="ctr"/>
            <a:r>
              <a:rPr lang="ja-JP" altLang="en-US" sz="2400" dirty="0" smtClean="0">
                <a:solidFill>
                  <a:schemeClr val="accent5"/>
                </a:solidFill>
              </a:rPr>
              <a:t>「いきいき」デートプラン</a:t>
            </a:r>
            <a:endParaRPr lang="en-US" altLang="ja-JP" sz="2400" dirty="0">
              <a:solidFill>
                <a:schemeClr val="accent5"/>
              </a:solidFill>
            </a:endParaRPr>
          </a:p>
        </p:txBody>
      </p:sp>
      <p:sp>
        <p:nvSpPr>
          <p:cNvPr id="25" name="正方形/長方形 24"/>
          <p:cNvSpPr/>
          <p:nvPr/>
        </p:nvSpPr>
        <p:spPr>
          <a:xfrm>
            <a:off x="1115616" y="3493075"/>
            <a:ext cx="3473143" cy="461665"/>
          </a:xfrm>
          <a:prstGeom prst="rect">
            <a:avLst/>
          </a:prstGeom>
          <a:solidFill>
            <a:schemeClr val="accent2">
              <a:lumMod val="20000"/>
              <a:lumOff val="80000"/>
            </a:schemeClr>
          </a:solidFill>
          <a:ln>
            <a:solidFill>
              <a:schemeClr val="accent2"/>
            </a:solidFill>
          </a:ln>
        </p:spPr>
        <p:txBody>
          <a:bodyPr wrap="square">
            <a:spAutoFit/>
          </a:bodyPr>
          <a:lstStyle/>
          <a:p>
            <a:pPr algn="ctr"/>
            <a:r>
              <a:rPr lang="ja-JP" altLang="en-US" sz="2400" dirty="0" smtClean="0">
                <a:solidFill>
                  <a:schemeClr val="accent2"/>
                </a:solidFill>
              </a:rPr>
              <a:t>「ふれあい」デートプラン</a:t>
            </a:r>
            <a:endParaRPr lang="en-US" altLang="ja-JP" sz="2400" dirty="0">
              <a:solidFill>
                <a:schemeClr val="accent2"/>
              </a:solidFill>
            </a:endParaRPr>
          </a:p>
        </p:txBody>
      </p:sp>
      <p:sp>
        <p:nvSpPr>
          <p:cNvPr id="26" name="正方形/長方形 25"/>
          <p:cNvSpPr/>
          <p:nvPr/>
        </p:nvSpPr>
        <p:spPr>
          <a:xfrm>
            <a:off x="4914584" y="4453083"/>
            <a:ext cx="3401831" cy="461665"/>
          </a:xfrm>
          <a:prstGeom prst="rect">
            <a:avLst/>
          </a:prstGeom>
          <a:solidFill>
            <a:schemeClr val="accent6">
              <a:lumMod val="20000"/>
              <a:lumOff val="80000"/>
            </a:schemeClr>
          </a:solidFill>
          <a:ln>
            <a:solidFill>
              <a:schemeClr val="accent6"/>
            </a:solidFill>
          </a:ln>
        </p:spPr>
        <p:txBody>
          <a:bodyPr wrap="square">
            <a:spAutoFit/>
          </a:bodyPr>
          <a:lstStyle/>
          <a:p>
            <a:pPr algn="ctr"/>
            <a:r>
              <a:rPr lang="ja-JP" altLang="en-US" sz="2400" dirty="0" smtClean="0">
                <a:solidFill>
                  <a:schemeClr val="accent6"/>
                </a:solidFill>
              </a:rPr>
              <a:t>「すこやか」デートプラン</a:t>
            </a:r>
            <a:endParaRPr lang="en-US" altLang="ja-JP" sz="2400" dirty="0">
              <a:solidFill>
                <a:schemeClr val="accent6"/>
              </a:solidFill>
            </a:endParaRPr>
          </a:p>
        </p:txBody>
      </p:sp>
      <p:pic>
        <p:nvPicPr>
          <p:cNvPr id="31" name="図 30"/>
          <p:cNvPicPr>
            <a:picLocks noChangeAspect="1"/>
          </p:cNvPicPr>
          <p:nvPr/>
        </p:nvPicPr>
        <p:blipFill>
          <a:blip r:embed="rId2"/>
          <a:stretch>
            <a:fillRect/>
          </a:stretch>
        </p:blipFill>
        <p:spPr>
          <a:xfrm rot="1745555">
            <a:off x="4088119" y="1787016"/>
            <a:ext cx="495464" cy="507739"/>
          </a:xfrm>
          <a:prstGeom prst="rect">
            <a:avLst/>
          </a:prstGeom>
          <a:ln>
            <a:noFill/>
          </a:ln>
          <a:effectLst>
            <a:glow rad="101600">
              <a:schemeClr val="accent6">
                <a:satMod val="175000"/>
                <a:alpha val="40000"/>
              </a:schemeClr>
            </a:glow>
          </a:effectLst>
        </p:spPr>
      </p:pic>
      <p:pic>
        <p:nvPicPr>
          <p:cNvPr id="32" name="図 31"/>
          <p:cNvPicPr>
            <a:picLocks noChangeAspect="1"/>
          </p:cNvPicPr>
          <p:nvPr/>
        </p:nvPicPr>
        <p:blipFill>
          <a:blip r:embed="rId2"/>
          <a:stretch>
            <a:fillRect/>
          </a:stretch>
        </p:blipFill>
        <p:spPr>
          <a:xfrm rot="1745555">
            <a:off x="5471064" y="2797344"/>
            <a:ext cx="495464" cy="507739"/>
          </a:xfrm>
          <a:prstGeom prst="rect">
            <a:avLst/>
          </a:prstGeom>
          <a:ln>
            <a:noFill/>
          </a:ln>
          <a:effectLst>
            <a:glow rad="101600">
              <a:schemeClr val="accent6">
                <a:satMod val="175000"/>
                <a:alpha val="40000"/>
              </a:schemeClr>
            </a:glow>
          </a:effectLst>
        </p:spPr>
      </p:pic>
      <p:pic>
        <p:nvPicPr>
          <p:cNvPr id="33" name="図 32"/>
          <p:cNvPicPr>
            <a:picLocks noChangeAspect="1"/>
          </p:cNvPicPr>
          <p:nvPr/>
        </p:nvPicPr>
        <p:blipFill>
          <a:blip r:embed="rId2"/>
          <a:stretch>
            <a:fillRect/>
          </a:stretch>
        </p:blipFill>
        <p:spPr>
          <a:xfrm rot="1745555">
            <a:off x="4662419" y="3358578"/>
            <a:ext cx="495464" cy="507739"/>
          </a:xfrm>
          <a:prstGeom prst="rect">
            <a:avLst/>
          </a:prstGeom>
          <a:ln>
            <a:noFill/>
          </a:ln>
          <a:effectLst>
            <a:glow rad="101600">
              <a:schemeClr val="accent6">
                <a:satMod val="175000"/>
                <a:alpha val="40000"/>
              </a:schemeClr>
            </a:glow>
          </a:effectLst>
        </p:spPr>
      </p:pic>
      <p:pic>
        <p:nvPicPr>
          <p:cNvPr id="34" name="図 33"/>
          <p:cNvPicPr>
            <a:picLocks noChangeAspect="1"/>
          </p:cNvPicPr>
          <p:nvPr/>
        </p:nvPicPr>
        <p:blipFill>
          <a:blip r:embed="rId2"/>
          <a:stretch>
            <a:fillRect/>
          </a:stretch>
        </p:blipFill>
        <p:spPr>
          <a:xfrm rot="1745555">
            <a:off x="4089977" y="4199214"/>
            <a:ext cx="495464" cy="507739"/>
          </a:xfrm>
          <a:prstGeom prst="rect">
            <a:avLst/>
          </a:prstGeom>
          <a:ln>
            <a:noFill/>
          </a:ln>
          <a:effectLst>
            <a:glow rad="101600">
              <a:schemeClr val="accent6">
                <a:satMod val="175000"/>
                <a:alpha val="40000"/>
              </a:schemeClr>
            </a:glow>
          </a:effectLst>
        </p:spPr>
      </p:pic>
      <p:pic>
        <p:nvPicPr>
          <p:cNvPr id="36" name="図 35" descr="810sign_z229xfngkp.jpg"/>
          <p:cNvPicPr>
            <a:picLocks noChangeAspect="1"/>
          </p:cNvPicPr>
          <p:nvPr/>
        </p:nvPicPr>
        <p:blipFill>
          <a:blip r:embed="rId4">
            <a:duotone>
              <a:schemeClr val="accent2">
                <a:shade val="45000"/>
                <a:satMod val="135000"/>
              </a:schemeClr>
              <a:prstClr val="white"/>
            </a:duotone>
            <a:extLst>
              <a:ext uri="{BEBA8EAE-BF5A-486C-A8C5-ECC9F3942E4B}">
                <a14:imgProps xmlns:a14="http://schemas.microsoft.com/office/drawing/2010/main">
                  <a14:imgLayer r:embed="rId5">
                    <a14:imgEffect>
                      <a14:backgroundRemoval t="0" b="100000" l="0" r="100000">
                        <a14:foregroundMark x1="57034" y1="7763" x2="57034" y2="7763"/>
                        <a14:foregroundMark x1="65779" y1="7024" x2="65779" y2="7024"/>
                      </a14:backgroundRemoval>
                    </a14:imgEffect>
                  </a14:imgLayer>
                </a14:imgProps>
              </a:ext>
              <a:ext uri="{28A0092B-C50C-407E-A947-70E740481C1C}">
                <a14:useLocalDpi xmlns:a14="http://schemas.microsoft.com/office/drawing/2010/main" val="0"/>
              </a:ext>
            </a:extLst>
          </a:blip>
          <a:stretch>
            <a:fillRect/>
          </a:stretch>
        </p:blipFill>
        <p:spPr>
          <a:xfrm>
            <a:off x="2444731" y="3861048"/>
            <a:ext cx="793420" cy="778278"/>
          </a:xfrm>
          <a:prstGeom prst="rect">
            <a:avLst/>
          </a:prstGeom>
        </p:spPr>
      </p:pic>
      <p:pic>
        <p:nvPicPr>
          <p:cNvPr id="37" name="図 36" descr="810sign_z229xfngkp.jpg"/>
          <p:cNvPicPr>
            <a:picLocks noChangeAspect="1"/>
          </p:cNvPicPr>
          <p:nvPr/>
        </p:nvPicPr>
        <p:blipFill>
          <a:blip r:embed="rId4">
            <a:duotone>
              <a:schemeClr val="accent3">
                <a:shade val="45000"/>
                <a:satMod val="135000"/>
              </a:schemeClr>
              <a:prstClr val="white"/>
            </a:duotone>
            <a:extLst>
              <a:ext uri="{BEBA8EAE-BF5A-486C-A8C5-ECC9F3942E4B}">
                <a14:imgProps xmlns:a14="http://schemas.microsoft.com/office/drawing/2010/main">
                  <a14:imgLayer r:embed="rId5">
                    <a14:imgEffect>
                      <a14:backgroundRemoval t="0" b="100000" l="0" r="100000">
                        <a14:foregroundMark x1="57034" y1="7763" x2="57034" y2="7763"/>
                        <a14:foregroundMark x1="65779" y1="7024" x2="65779" y2="7024"/>
                      </a14:backgroundRemoval>
                    </a14:imgEffect>
                  </a14:imgLayer>
                </a14:imgProps>
              </a:ext>
              <a:ext uri="{28A0092B-C50C-407E-A947-70E740481C1C}">
                <a14:useLocalDpi xmlns:a14="http://schemas.microsoft.com/office/drawing/2010/main" val="0"/>
              </a:ext>
            </a:extLst>
          </a:blip>
          <a:stretch>
            <a:fillRect/>
          </a:stretch>
        </p:blipFill>
        <p:spPr>
          <a:xfrm>
            <a:off x="2048021" y="2132856"/>
            <a:ext cx="793420" cy="778278"/>
          </a:xfrm>
          <a:prstGeom prst="rect">
            <a:avLst/>
          </a:prstGeom>
        </p:spPr>
      </p:pic>
      <p:pic>
        <p:nvPicPr>
          <p:cNvPr id="38" name="図 37" descr="810sign_z229xfngkp.jpg"/>
          <p:cNvPicPr>
            <a:picLocks noChangeAspect="1"/>
          </p:cNvPicPr>
          <p:nvPr/>
        </p:nvPicPr>
        <p:blipFill>
          <a:blip r:embed="rId4">
            <a:duotone>
              <a:schemeClr val="accent1">
                <a:shade val="45000"/>
                <a:satMod val="135000"/>
              </a:schemeClr>
              <a:prstClr val="white"/>
            </a:duotone>
            <a:extLst>
              <a:ext uri="{BEBA8EAE-BF5A-486C-A8C5-ECC9F3942E4B}">
                <a14:imgProps xmlns:a14="http://schemas.microsoft.com/office/drawing/2010/main">
                  <a14:imgLayer r:embed="rId5">
                    <a14:imgEffect>
                      <a14:backgroundRemoval t="0" b="100000" l="0" r="100000">
                        <a14:foregroundMark x1="57034" y1="7763" x2="57034" y2="7763"/>
                        <a14:foregroundMark x1="65779" y1="7024" x2="65779" y2="7024"/>
                      </a14:backgroundRemoval>
                    </a14:imgEffect>
                  </a14:imgLayer>
                </a14:imgProps>
              </a:ext>
              <a:ext uri="{28A0092B-C50C-407E-A947-70E740481C1C}">
                <a14:useLocalDpi xmlns:a14="http://schemas.microsoft.com/office/drawing/2010/main" val="0"/>
              </a:ext>
            </a:extLst>
          </a:blip>
          <a:stretch>
            <a:fillRect/>
          </a:stretch>
        </p:blipFill>
        <p:spPr>
          <a:xfrm>
            <a:off x="6799859" y="2730724"/>
            <a:ext cx="793420" cy="778278"/>
          </a:xfrm>
          <a:prstGeom prst="rect">
            <a:avLst/>
          </a:prstGeom>
        </p:spPr>
      </p:pic>
      <p:pic>
        <p:nvPicPr>
          <p:cNvPr id="39" name="図 38" descr="810sign_z229xfngkp.jpg"/>
          <p:cNvPicPr>
            <a:picLocks noChangeAspect="1"/>
          </p:cNvPicPr>
          <p:nvPr/>
        </p:nvPicPr>
        <p:blipFill>
          <a:blip r:embed="rId4">
            <a:duotone>
              <a:schemeClr val="accent6">
                <a:shade val="45000"/>
                <a:satMod val="135000"/>
              </a:schemeClr>
              <a:prstClr val="white"/>
            </a:duotone>
            <a:extLst>
              <a:ext uri="{BEBA8EAE-BF5A-486C-A8C5-ECC9F3942E4B}">
                <a14:imgProps xmlns:a14="http://schemas.microsoft.com/office/drawing/2010/main">
                  <a14:imgLayer r:embed="rId5">
                    <a14:imgEffect>
                      <a14:backgroundRemoval t="0" b="100000" l="0" r="100000">
                        <a14:foregroundMark x1="57034" y1="7763" x2="57034" y2="7763"/>
                        <a14:foregroundMark x1="65779" y1="7024" x2="65779" y2="7024"/>
                      </a14:backgroundRemoval>
                    </a14:imgEffect>
                  </a14:imgLayer>
                </a14:imgProps>
              </a:ext>
              <a:ext uri="{28A0092B-C50C-407E-A947-70E740481C1C}">
                <a14:useLocalDpi xmlns:a14="http://schemas.microsoft.com/office/drawing/2010/main" val="0"/>
              </a:ext>
            </a:extLst>
          </a:blip>
          <a:stretch>
            <a:fillRect/>
          </a:stretch>
        </p:blipFill>
        <p:spPr>
          <a:xfrm>
            <a:off x="6158625" y="4795377"/>
            <a:ext cx="793420" cy="778278"/>
          </a:xfrm>
          <a:prstGeom prst="rect">
            <a:avLst/>
          </a:prstGeom>
        </p:spPr>
      </p:pic>
      <p:grpSp>
        <p:nvGrpSpPr>
          <p:cNvPr id="4" name="図形グループ 3"/>
          <p:cNvGrpSpPr/>
          <p:nvPr/>
        </p:nvGrpSpPr>
        <p:grpSpPr>
          <a:xfrm>
            <a:off x="94455" y="5565347"/>
            <a:ext cx="8870033" cy="1185188"/>
            <a:chOff x="94455" y="5565347"/>
            <a:chExt cx="8870033" cy="1185188"/>
          </a:xfrm>
        </p:grpSpPr>
        <p:sp>
          <p:nvSpPr>
            <p:cNvPr id="29" name="四角形吹き出し 28"/>
            <p:cNvSpPr/>
            <p:nvPr/>
          </p:nvSpPr>
          <p:spPr>
            <a:xfrm>
              <a:off x="1259632" y="5565347"/>
              <a:ext cx="7704856" cy="1185188"/>
            </a:xfrm>
            <a:prstGeom prst="wedgeRectCallout">
              <a:avLst>
                <a:gd name="adj1" fmla="val -54138"/>
                <a:gd name="adj2" fmla="val -35701"/>
              </a:avLst>
            </a:prstGeom>
            <a:solidFill>
              <a:srgbClr val="FAC09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3600" dirty="0" smtClean="0">
                  <a:ln w="12700" cmpd="sng">
                    <a:noFill/>
                  </a:ln>
                  <a:solidFill>
                    <a:srgbClr val="000000"/>
                  </a:solidFill>
                </a:rPr>
                <a:t>地区ごとの特色を活かした</a:t>
              </a:r>
              <a:endParaRPr lang="en-US" altLang="ja-JP" sz="3600" dirty="0" smtClean="0">
                <a:ln w="12700" cmpd="sng">
                  <a:noFill/>
                </a:ln>
                <a:solidFill>
                  <a:srgbClr val="000000"/>
                </a:solidFill>
              </a:endParaRPr>
            </a:p>
            <a:p>
              <a:pPr algn="ctr"/>
              <a:r>
                <a:rPr lang="en-US" altLang="ja-JP" sz="3600" dirty="0" smtClean="0">
                  <a:ln w="12700" cmpd="sng">
                    <a:noFill/>
                  </a:ln>
                  <a:solidFill>
                    <a:srgbClr val="000000"/>
                  </a:solidFill>
                </a:rPr>
                <a:t>4</a:t>
              </a:r>
              <a:r>
                <a:rPr lang="ja-JP" altLang="en-US" sz="3600" dirty="0" smtClean="0">
                  <a:ln w="12700" cmpd="sng">
                    <a:noFill/>
                  </a:ln>
                  <a:solidFill>
                    <a:srgbClr val="000000"/>
                  </a:solidFill>
                </a:rPr>
                <a:t>つのデートプランで、アプローチ！</a:t>
              </a:r>
              <a:endParaRPr lang="en-US" altLang="ja-JP" sz="3600" dirty="0" smtClean="0">
                <a:ln w="12700" cmpd="sng">
                  <a:noFill/>
                </a:ln>
                <a:solidFill>
                  <a:srgbClr val="000000"/>
                </a:solidFill>
              </a:endParaRPr>
            </a:p>
          </p:txBody>
        </p:sp>
        <p:pic>
          <p:nvPicPr>
            <p:cNvPr id="40" name="図 39" descr="810sign_z229xfngkp.jpg"/>
            <p:cNvPicPr>
              <a:picLocks noChangeAspect="1"/>
            </p:cNvPicPr>
            <p:nvPr/>
          </p:nvPicPr>
          <p:blipFill>
            <a:blip r:embed="rId4">
              <a:extLst>
                <a:ext uri="{BEBA8EAE-BF5A-486C-A8C5-ECC9F3942E4B}">
                  <a14:imgProps xmlns:a14="http://schemas.microsoft.com/office/drawing/2010/main">
                    <a14:imgLayer r:embed="rId5">
                      <a14:imgEffect>
                        <a14:backgroundRemoval t="0" b="100000" l="0" r="100000">
                          <a14:foregroundMark x1="57034" y1="7763" x2="57034" y2="7763"/>
                          <a14:foregroundMark x1="65779" y1="7024" x2="65779" y2="7024"/>
                        </a14:backgroundRemoval>
                      </a14:imgEffect>
                    </a14:imgLayer>
                  </a14:imgProps>
                </a:ext>
                <a:ext uri="{28A0092B-C50C-407E-A947-70E740481C1C}">
                  <a14:useLocalDpi xmlns:a14="http://schemas.microsoft.com/office/drawing/2010/main" val="0"/>
                </a:ext>
              </a:extLst>
            </a:blip>
            <a:stretch>
              <a:fillRect/>
            </a:stretch>
          </p:blipFill>
          <p:spPr>
            <a:xfrm>
              <a:off x="94455" y="5565350"/>
              <a:ext cx="974396" cy="1054664"/>
            </a:xfrm>
            <a:prstGeom prst="rect">
              <a:avLst/>
            </a:prstGeom>
          </p:spPr>
        </p:pic>
      </p:grpSp>
      <p:grpSp>
        <p:nvGrpSpPr>
          <p:cNvPr id="44" name="図形グループ 43"/>
          <p:cNvGrpSpPr/>
          <p:nvPr/>
        </p:nvGrpSpPr>
        <p:grpSpPr>
          <a:xfrm>
            <a:off x="3135619" y="97531"/>
            <a:ext cx="6008381" cy="955205"/>
            <a:chOff x="671896" y="1988840"/>
            <a:chExt cx="6333378" cy="1074940"/>
          </a:xfrm>
        </p:grpSpPr>
        <p:pic>
          <p:nvPicPr>
            <p:cNvPr id="45" name="図 44"/>
            <p:cNvPicPr>
              <a:picLocks noChangeAspect="1"/>
            </p:cNvPicPr>
            <p:nvPr/>
          </p:nvPicPr>
          <p:blipFill>
            <a:blip r:embed="rId2">
              <a:lum bright="70000" contrast="-70000"/>
            </a:blip>
            <a:stretch>
              <a:fillRect/>
            </a:stretch>
          </p:blipFill>
          <p:spPr>
            <a:xfrm>
              <a:off x="2809466" y="1988840"/>
              <a:ext cx="1048952" cy="1074940"/>
            </a:xfrm>
            <a:prstGeom prst="rect">
              <a:avLst/>
            </a:prstGeom>
            <a:effectLst/>
          </p:spPr>
        </p:pic>
        <p:pic>
          <p:nvPicPr>
            <p:cNvPr id="46" name="図 45"/>
            <p:cNvPicPr>
              <a:picLocks noChangeAspect="1"/>
            </p:cNvPicPr>
            <p:nvPr/>
          </p:nvPicPr>
          <p:blipFill>
            <a:blip r:embed="rId2">
              <a:lum bright="70000" contrast="-70000"/>
            </a:blip>
            <a:stretch>
              <a:fillRect/>
            </a:stretch>
          </p:blipFill>
          <p:spPr>
            <a:xfrm>
              <a:off x="3858418" y="1988840"/>
              <a:ext cx="1048952" cy="1074940"/>
            </a:xfrm>
            <a:prstGeom prst="rect">
              <a:avLst/>
            </a:prstGeom>
            <a:effectLst/>
          </p:spPr>
        </p:pic>
        <p:pic>
          <p:nvPicPr>
            <p:cNvPr id="47" name="図 46"/>
            <p:cNvPicPr>
              <a:picLocks noChangeAspect="1"/>
            </p:cNvPicPr>
            <p:nvPr/>
          </p:nvPicPr>
          <p:blipFill>
            <a:blip r:embed="rId2">
              <a:lum bright="70000" contrast="-70000"/>
            </a:blip>
            <a:stretch>
              <a:fillRect/>
            </a:stretch>
          </p:blipFill>
          <p:spPr>
            <a:xfrm>
              <a:off x="4907370" y="1988840"/>
              <a:ext cx="1048952" cy="1074940"/>
            </a:xfrm>
            <a:prstGeom prst="rect">
              <a:avLst/>
            </a:prstGeom>
            <a:effectLst/>
          </p:spPr>
        </p:pic>
        <p:pic>
          <p:nvPicPr>
            <p:cNvPr id="48" name="図 47"/>
            <p:cNvPicPr>
              <a:picLocks noChangeAspect="1"/>
            </p:cNvPicPr>
            <p:nvPr/>
          </p:nvPicPr>
          <p:blipFill>
            <a:blip r:embed="rId2">
              <a:lum bright="70000" contrast="-70000"/>
            </a:blip>
            <a:stretch>
              <a:fillRect/>
            </a:stretch>
          </p:blipFill>
          <p:spPr>
            <a:xfrm>
              <a:off x="711562" y="1988840"/>
              <a:ext cx="1048952" cy="1074940"/>
            </a:xfrm>
            <a:prstGeom prst="rect">
              <a:avLst/>
            </a:prstGeom>
            <a:effectLst/>
          </p:spPr>
        </p:pic>
        <p:sp>
          <p:nvSpPr>
            <p:cNvPr id="49" name="テキスト ボックス 48"/>
            <p:cNvSpPr txBox="1"/>
            <p:nvPr/>
          </p:nvSpPr>
          <p:spPr>
            <a:xfrm>
              <a:off x="671896" y="2315961"/>
              <a:ext cx="1132147" cy="307777"/>
            </a:xfrm>
            <a:prstGeom prst="rect">
              <a:avLst/>
            </a:prstGeom>
            <a:noFill/>
          </p:spPr>
          <p:txBody>
            <a:bodyPr wrap="square" rtlCol="0">
              <a:spAutoFit/>
            </a:bodyPr>
            <a:lstStyle/>
            <a:p>
              <a:pPr algn="ctr"/>
              <a:r>
                <a:rPr lang="ja-JP" altLang="en-US" sz="1400" b="1" dirty="0" smtClean="0"/>
                <a:t>背景</a:t>
              </a:r>
              <a:endParaRPr kumimoji="1" lang="en-US" altLang="ja-JP" sz="1400" b="1" kern="1200" dirty="0" smtClean="0"/>
            </a:p>
          </p:txBody>
        </p:sp>
        <p:sp>
          <p:nvSpPr>
            <p:cNvPr id="50" name="テキスト ボックス 49"/>
            <p:cNvSpPr txBox="1"/>
            <p:nvPr/>
          </p:nvSpPr>
          <p:spPr>
            <a:xfrm>
              <a:off x="2705612" y="2315961"/>
              <a:ext cx="1204689" cy="307777"/>
            </a:xfrm>
            <a:prstGeom prst="rect">
              <a:avLst/>
            </a:prstGeom>
            <a:noFill/>
          </p:spPr>
          <p:txBody>
            <a:bodyPr wrap="square" rtlCol="0">
              <a:spAutoFit/>
            </a:bodyPr>
            <a:lstStyle/>
            <a:p>
              <a:pPr algn="ctr"/>
              <a:endParaRPr kumimoji="1" lang="en-US" altLang="ja-JP" sz="1400" b="1" kern="1200" dirty="0" smtClean="0"/>
            </a:p>
          </p:txBody>
        </p:sp>
        <p:sp>
          <p:nvSpPr>
            <p:cNvPr id="51" name="テキスト ボックス 50"/>
            <p:cNvSpPr txBox="1"/>
            <p:nvPr/>
          </p:nvSpPr>
          <p:spPr>
            <a:xfrm>
              <a:off x="4907370" y="2324095"/>
              <a:ext cx="1132147" cy="307777"/>
            </a:xfrm>
            <a:prstGeom prst="rect">
              <a:avLst/>
            </a:prstGeom>
            <a:noFill/>
          </p:spPr>
          <p:txBody>
            <a:bodyPr wrap="square" rtlCol="0">
              <a:spAutoFit/>
            </a:bodyPr>
            <a:lstStyle/>
            <a:p>
              <a:r>
                <a:rPr kumimoji="1" lang="ja-JP" altLang="en-US" sz="1400" b="1" kern="1200" dirty="0" smtClean="0"/>
                <a:t>今後の方針</a:t>
              </a:r>
              <a:endParaRPr kumimoji="1" lang="en-US" altLang="ja-JP" sz="1400" b="1" kern="1200" dirty="0" smtClean="0"/>
            </a:p>
          </p:txBody>
        </p:sp>
        <p:sp>
          <p:nvSpPr>
            <p:cNvPr id="52" name="テキスト ボックス 51"/>
            <p:cNvSpPr txBox="1"/>
            <p:nvPr/>
          </p:nvSpPr>
          <p:spPr>
            <a:xfrm>
              <a:off x="3991128" y="2315961"/>
              <a:ext cx="880734" cy="346357"/>
            </a:xfrm>
            <a:prstGeom prst="rect">
              <a:avLst/>
            </a:prstGeom>
            <a:noFill/>
          </p:spPr>
          <p:txBody>
            <a:bodyPr wrap="square" rtlCol="0">
              <a:spAutoFit/>
            </a:bodyPr>
            <a:lstStyle/>
            <a:p>
              <a:r>
                <a:rPr lang="ja-JP" altLang="en-US" sz="1400" b="1" dirty="0" smtClean="0"/>
                <a:t>将来像</a:t>
              </a:r>
              <a:endParaRPr kumimoji="1" lang="en-US" altLang="ja-JP" sz="1400" b="1" kern="1200" dirty="0" smtClean="0"/>
            </a:p>
          </p:txBody>
        </p:sp>
        <p:pic>
          <p:nvPicPr>
            <p:cNvPr id="53" name="図 52"/>
            <p:cNvPicPr>
              <a:picLocks noChangeAspect="1"/>
            </p:cNvPicPr>
            <p:nvPr/>
          </p:nvPicPr>
          <p:blipFill>
            <a:blip r:embed="rId2"/>
            <a:stretch>
              <a:fillRect/>
            </a:stretch>
          </p:blipFill>
          <p:spPr>
            <a:xfrm>
              <a:off x="1760514" y="1988840"/>
              <a:ext cx="1048952" cy="1074940"/>
            </a:xfrm>
            <a:prstGeom prst="rect">
              <a:avLst/>
            </a:prstGeom>
            <a:effectLst/>
          </p:spPr>
        </p:pic>
        <p:sp>
          <p:nvSpPr>
            <p:cNvPr id="54" name="テキスト ボックス 53"/>
            <p:cNvSpPr txBox="1"/>
            <p:nvPr/>
          </p:nvSpPr>
          <p:spPr>
            <a:xfrm>
              <a:off x="1738717" y="2324095"/>
              <a:ext cx="1132147" cy="307777"/>
            </a:xfrm>
            <a:prstGeom prst="rect">
              <a:avLst/>
            </a:prstGeom>
            <a:noFill/>
          </p:spPr>
          <p:txBody>
            <a:bodyPr wrap="square" rtlCol="0">
              <a:spAutoFit/>
            </a:bodyPr>
            <a:lstStyle/>
            <a:p>
              <a:pPr algn="ctr"/>
              <a:r>
                <a:rPr lang="ja-JP" altLang="en-US" sz="1400" b="1" dirty="0" smtClean="0"/>
                <a:t>目標都市像</a:t>
              </a:r>
              <a:endParaRPr kumimoji="1" lang="en-US" altLang="ja-JP" sz="1400" b="1" kern="1200" dirty="0" smtClean="0"/>
            </a:p>
          </p:txBody>
        </p:sp>
        <p:sp>
          <p:nvSpPr>
            <p:cNvPr id="55" name="正方形/長方形 54"/>
            <p:cNvSpPr/>
            <p:nvPr/>
          </p:nvSpPr>
          <p:spPr>
            <a:xfrm>
              <a:off x="2731418" y="2315961"/>
              <a:ext cx="1181446" cy="346357"/>
            </a:xfrm>
            <a:prstGeom prst="rect">
              <a:avLst/>
            </a:prstGeom>
          </p:spPr>
          <p:txBody>
            <a:bodyPr wrap="none">
              <a:spAutoFit/>
            </a:bodyPr>
            <a:lstStyle/>
            <a:p>
              <a:pPr algn="ctr"/>
              <a:r>
                <a:rPr lang="ja-JP" altLang="en-US" sz="1400" b="1" dirty="0" smtClean="0"/>
                <a:t>デートプラン</a:t>
              </a:r>
              <a:endParaRPr lang="ja-JP" altLang="en-US" sz="1400" b="1" dirty="0"/>
            </a:p>
          </p:txBody>
        </p:sp>
        <p:pic>
          <p:nvPicPr>
            <p:cNvPr id="56" name="図 55"/>
            <p:cNvPicPr>
              <a:picLocks noChangeAspect="1"/>
            </p:cNvPicPr>
            <p:nvPr/>
          </p:nvPicPr>
          <p:blipFill>
            <a:blip r:embed="rId2">
              <a:lum bright="70000" contrast="-70000"/>
            </a:blip>
            <a:stretch>
              <a:fillRect/>
            </a:stretch>
          </p:blipFill>
          <p:spPr>
            <a:xfrm>
              <a:off x="5956322" y="1988840"/>
              <a:ext cx="1048952" cy="1074940"/>
            </a:xfrm>
            <a:prstGeom prst="rect">
              <a:avLst/>
            </a:prstGeom>
            <a:effectLst/>
          </p:spPr>
        </p:pic>
        <p:sp>
          <p:nvSpPr>
            <p:cNvPr id="57" name="テキスト ボックス 56"/>
            <p:cNvSpPr txBox="1"/>
            <p:nvPr/>
          </p:nvSpPr>
          <p:spPr>
            <a:xfrm>
              <a:off x="6034774" y="2315961"/>
              <a:ext cx="970500" cy="346357"/>
            </a:xfrm>
            <a:prstGeom prst="rect">
              <a:avLst/>
            </a:prstGeom>
            <a:noFill/>
          </p:spPr>
          <p:txBody>
            <a:bodyPr wrap="square" rtlCol="0">
              <a:spAutoFit/>
            </a:bodyPr>
            <a:lstStyle/>
            <a:p>
              <a:r>
                <a:rPr kumimoji="1" lang="ja-JP" altLang="en-US" sz="1400" b="1" kern="1200" dirty="0" smtClean="0"/>
                <a:t>参考文献</a:t>
              </a:r>
              <a:endParaRPr kumimoji="1" lang="en-US" altLang="ja-JP" sz="1400" b="1" kern="1200" dirty="0" smtClean="0"/>
            </a:p>
          </p:txBody>
        </p:sp>
      </p:grpSp>
    </p:spTree>
    <p:extLst>
      <p:ext uri="{BB962C8B-B14F-4D97-AF65-F5344CB8AC3E}">
        <p14:creationId xmlns:p14="http://schemas.microsoft.com/office/powerpoint/2010/main" val="15185817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23" presetClass="entr" presetSubtype="16" fill="hold" nodeType="withEffect">
                                  <p:stCondLst>
                                    <p:cond delay="0"/>
                                  </p:stCondLst>
                                  <p:childTnLst>
                                    <p:set>
                                      <p:cBhvr>
                                        <p:cTn id="9" dur="1" fill="hold">
                                          <p:stCondLst>
                                            <p:cond delay="0"/>
                                          </p:stCondLst>
                                        </p:cTn>
                                        <p:tgtEl>
                                          <p:spTgt spid="31"/>
                                        </p:tgtEl>
                                        <p:attrNameLst>
                                          <p:attrName>style.visibility</p:attrName>
                                        </p:attrNameLst>
                                      </p:cBhvr>
                                      <p:to>
                                        <p:strVal val="visible"/>
                                      </p:to>
                                    </p:set>
                                    <p:anim calcmode="lin" valueType="num">
                                      <p:cBhvr>
                                        <p:cTn id="10" dur="500" fill="hold"/>
                                        <p:tgtEl>
                                          <p:spTgt spid="31"/>
                                        </p:tgtEl>
                                        <p:attrNameLst>
                                          <p:attrName>ppt_w</p:attrName>
                                        </p:attrNameLst>
                                      </p:cBhvr>
                                      <p:tavLst>
                                        <p:tav tm="0">
                                          <p:val>
                                            <p:fltVal val="0"/>
                                          </p:val>
                                        </p:tav>
                                        <p:tav tm="100000">
                                          <p:val>
                                            <p:strVal val="#ppt_w"/>
                                          </p:val>
                                        </p:tav>
                                      </p:tavLst>
                                    </p:anim>
                                    <p:anim calcmode="lin" valueType="num">
                                      <p:cBhvr>
                                        <p:cTn id="11" dur="500" fill="hold"/>
                                        <p:tgtEl>
                                          <p:spTgt spid="31"/>
                                        </p:tgtEl>
                                        <p:attrNameLst>
                                          <p:attrName>ppt_h</p:attrName>
                                        </p:attrNameLst>
                                      </p:cBhvr>
                                      <p:tavLst>
                                        <p:tav tm="0">
                                          <p:val>
                                            <p:fltVal val="0"/>
                                          </p:val>
                                        </p:tav>
                                        <p:tav tm="100000">
                                          <p:val>
                                            <p:strVal val="#ppt_h"/>
                                          </p:val>
                                        </p:tav>
                                      </p:tavLst>
                                    </p:anim>
                                  </p:childTnLst>
                                </p:cTn>
                              </p:par>
                              <p:par>
                                <p:cTn id="12" presetID="10" presetClass="entr" presetSubtype="0" fill="hold" nodeType="with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fade">
                                      <p:cBhvr>
                                        <p:cTn id="14" dur="500"/>
                                        <p:tgtEl>
                                          <p:spTgt spid="37"/>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par>
                                <p:cTn id="23" presetID="23" presetClass="entr" presetSubtype="16" fill="hold" nodeType="with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p:cTn id="25" dur="500" fill="hold"/>
                                        <p:tgtEl>
                                          <p:spTgt spid="32"/>
                                        </p:tgtEl>
                                        <p:attrNameLst>
                                          <p:attrName>ppt_w</p:attrName>
                                        </p:attrNameLst>
                                      </p:cBhvr>
                                      <p:tavLst>
                                        <p:tav tm="0">
                                          <p:val>
                                            <p:fltVal val="0"/>
                                          </p:val>
                                        </p:tav>
                                        <p:tav tm="100000">
                                          <p:val>
                                            <p:strVal val="#ppt_w"/>
                                          </p:val>
                                        </p:tav>
                                      </p:tavLst>
                                    </p:anim>
                                    <p:anim calcmode="lin" valueType="num">
                                      <p:cBhvr>
                                        <p:cTn id="26" dur="500" fill="hold"/>
                                        <p:tgtEl>
                                          <p:spTgt spid="32"/>
                                        </p:tgtEl>
                                        <p:attrNameLst>
                                          <p:attrName>ppt_h</p:attrName>
                                        </p:attrNameLst>
                                      </p:cBhvr>
                                      <p:tavLst>
                                        <p:tav tm="0">
                                          <p:val>
                                            <p:fltVal val="0"/>
                                          </p:val>
                                        </p:tav>
                                        <p:tav tm="100000">
                                          <p:val>
                                            <p:strVal val="#ppt_h"/>
                                          </p:val>
                                        </p:tav>
                                      </p:tavLst>
                                    </p:anim>
                                  </p:childTnLst>
                                </p:cTn>
                              </p:par>
                              <p:par>
                                <p:cTn id="27" presetID="10" presetClass="entr" presetSubtype="0" fill="hold" nodeType="with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fade">
                                      <p:cBhvr>
                                        <p:cTn id="29" dur="500"/>
                                        <p:tgtEl>
                                          <p:spTgt spid="38"/>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wipe(down)">
                                      <p:cBhvr>
                                        <p:cTn id="32" dur="500"/>
                                        <p:tgtEl>
                                          <p:spTgt spid="4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par>
                                <p:cTn id="38" presetID="23" presetClass="entr" presetSubtype="16" fill="hold"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p:cTn id="40" dur="500" fill="hold"/>
                                        <p:tgtEl>
                                          <p:spTgt spid="33"/>
                                        </p:tgtEl>
                                        <p:attrNameLst>
                                          <p:attrName>ppt_w</p:attrName>
                                        </p:attrNameLst>
                                      </p:cBhvr>
                                      <p:tavLst>
                                        <p:tav tm="0">
                                          <p:val>
                                            <p:fltVal val="0"/>
                                          </p:val>
                                        </p:tav>
                                        <p:tav tm="100000">
                                          <p:val>
                                            <p:strVal val="#ppt_w"/>
                                          </p:val>
                                        </p:tav>
                                      </p:tavLst>
                                    </p:anim>
                                    <p:anim calcmode="lin" valueType="num">
                                      <p:cBhvr>
                                        <p:cTn id="41" dur="500" fill="hold"/>
                                        <p:tgtEl>
                                          <p:spTgt spid="33"/>
                                        </p:tgtEl>
                                        <p:attrNameLst>
                                          <p:attrName>ppt_h</p:attrName>
                                        </p:attrNameLst>
                                      </p:cBhvr>
                                      <p:tavLst>
                                        <p:tav tm="0">
                                          <p:val>
                                            <p:fltVal val="0"/>
                                          </p:val>
                                        </p:tav>
                                        <p:tav tm="100000">
                                          <p:val>
                                            <p:strVal val="#ppt_h"/>
                                          </p:val>
                                        </p:tav>
                                      </p:tavLst>
                                    </p:anim>
                                  </p:childTnLst>
                                </p:cTn>
                              </p:par>
                              <p:par>
                                <p:cTn id="42" presetID="10" presetClass="entr" presetSubtype="0" fill="hold" nodeType="with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fade">
                                      <p:cBhvr>
                                        <p:cTn id="44" dur="500"/>
                                        <p:tgtEl>
                                          <p:spTgt spid="36"/>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down)">
                                      <p:cBhvr>
                                        <p:cTn id="47" dur="500"/>
                                        <p:tgtEl>
                                          <p:spTgt spid="4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500"/>
                                        <p:tgtEl>
                                          <p:spTgt spid="26"/>
                                        </p:tgtEl>
                                      </p:cBhvr>
                                    </p:animEffect>
                                  </p:childTnLst>
                                </p:cTn>
                              </p:par>
                              <p:par>
                                <p:cTn id="53" presetID="10" presetClass="entr" presetSubtype="0" fill="hold" nodeType="with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fade">
                                      <p:cBhvr>
                                        <p:cTn id="55" dur="500"/>
                                        <p:tgtEl>
                                          <p:spTgt spid="39"/>
                                        </p:tgtEl>
                                      </p:cBhvr>
                                    </p:animEffect>
                                  </p:childTnLst>
                                </p:cTn>
                              </p:par>
                              <p:par>
                                <p:cTn id="56" presetID="23" presetClass="entr" presetSubtype="16" fill="hold" nodeType="withEffect">
                                  <p:stCondLst>
                                    <p:cond delay="0"/>
                                  </p:stCondLst>
                                  <p:childTnLst>
                                    <p:set>
                                      <p:cBhvr>
                                        <p:cTn id="57" dur="1" fill="hold">
                                          <p:stCondLst>
                                            <p:cond delay="0"/>
                                          </p:stCondLst>
                                        </p:cTn>
                                        <p:tgtEl>
                                          <p:spTgt spid="34"/>
                                        </p:tgtEl>
                                        <p:attrNameLst>
                                          <p:attrName>style.visibility</p:attrName>
                                        </p:attrNameLst>
                                      </p:cBhvr>
                                      <p:to>
                                        <p:strVal val="visible"/>
                                      </p:to>
                                    </p:set>
                                    <p:anim calcmode="lin" valueType="num">
                                      <p:cBhvr>
                                        <p:cTn id="58" dur="500" fill="hold"/>
                                        <p:tgtEl>
                                          <p:spTgt spid="34"/>
                                        </p:tgtEl>
                                        <p:attrNameLst>
                                          <p:attrName>ppt_w</p:attrName>
                                        </p:attrNameLst>
                                      </p:cBhvr>
                                      <p:tavLst>
                                        <p:tav tm="0">
                                          <p:val>
                                            <p:fltVal val="0"/>
                                          </p:val>
                                        </p:tav>
                                        <p:tav tm="100000">
                                          <p:val>
                                            <p:strVal val="#ppt_w"/>
                                          </p:val>
                                        </p:tav>
                                      </p:tavLst>
                                    </p:anim>
                                    <p:anim calcmode="lin" valueType="num">
                                      <p:cBhvr>
                                        <p:cTn id="59" dur="500" fill="hold"/>
                                        <p:tgtEl>
                                          <p:spTgt spid="34"/>
                                        </p:tgtEl>
                                        <p:attrNameLst>
                                          <p:attrName>ppt_h</p:attrName>
                                        </p:attrNameLst>
                                      </p:cBhvr>
                                      <p:tavLst>
                                        <p:tav tm="0">
                                          <p:val>
                                            <p:fltVal val="0"/>
                                          </p:val>
                                        </p:tav>
                                        <p:tav tm="100000">
                                          <p:val>
                                            <p:strVal val="#ppt_h"/>
                                          </p:val>
                                        </p:tav>
                                      </p:tavLst>
                                    </p:anim>
                                  </p:childTnLst>
                                </p:cTn>
                              </p:par>
                              <p:par>
                                <p:cTn id="60" presetID="22" presetClass="entr" presetSubtype="4" fill="hold" grpId="0" nodeType="with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wipe(down)">
                                      <p:cBhvr>
                                        <p:cTn id="6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1" grpId="0" animBg="1"/>
      <p:bldP spid="2" grpId="0" animBg="1"/>
      <p:bldP spid="7" grpId="0" animBg="1"/>
      <p:bldP spid="24" grpId="0" animBg="1"/>
      <p:bldP spid="25" grpId="0" animBg="1"/>
      <p:bldP spid="2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名称設定のコピー.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71800" y="1688881"/>
            <a:ext cx="3597864" cy="4195448"/>
          </a:xfrm>
          <a:prstGeom prst="rect">
            <a:avLst/>
          </a:prstGeom>
        </p:spPr>
      </p:pic>
      <p:sp>
        <p:nvSpPr>
          <p:cNvPr id="6" name="正方形/長方形 5"/>
          <p:cNvSpPr/>
          <p:nvPr/>
        </p:nvSpPr>
        <p:spPr>
          <a:xfrm>
            <a:off x="1393242" y="777244"/>
            <a:ext cx="6402578" cy="707886"/>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p>
            <a:pPr algn="ctr"/>
            <a:r>
              <a:rPr lang="ja-JP" altLang="en-US" sz="4000" dirty="0" smtClean="0">
                <a:solidFill>
                  <a:schemeClr val="accent3">
                    <a:lumMod val="75000"/>
                  </a:schemeClr>
                </a:solidFill>
                <a:latin typeface="ヒラギノ明朝 ProN W3"/>
                <a:ea typeface="ヒラギノ明朝 ProN W3"/>
                <a:cs typeface="ヒラギノ明朝 ProN W3"/>
              </a:rPr>
              <a:t>「みどり」のデートプラン</a:t>
            </a:r>
            <a:endParaRPr lang="en-US" altLang="ja-JP" sz="4000" dirty="0">
              <a:solidFill>
                <a:schemeClr val="accent3">
                  <a:lumMod val="75000"/>
                </a:schemeClr>
              </a:solidFill>
              <a:latin typeface="ヒラギノ明朝 ProN W3"/>
              <a:ea typeface="ヒラギノ明朝 ProN W3"/>
              <a:cs typeface="ヒラギノ明朝 ProN W3"/>
            </a:endParaRPr>
          </a:p>
        </p:txBody>
      </p:sp>
      <p:pic>
        <p:nvPicPr>
          <p:cNvPr id="7" name="図 6"/>
          <p:cNvPicPr>
            <a:picLocks noChangeAspect="1"/>
          </p:cNvPicPr>
          <p:nvPr/>
        </p:nvPicPr>
        <p:blipFill>
          <a:blip r:embed="rId3"/>
          <a:stretch>
            <a:fillRect/>
          </a:stretch>
        </p:blipFill>
        <p:spPr>
          <a:xfrm rot="1745555">
            <a:off x="3195837" y="2170314"/>
            <a:ext cx="1179285" cy="1208502"/>
          </a:xfrm>
          <a:prstGeom prst="rect">
            <a:avLst/>
          </a:prstGeom>
          <a:ln>
            <a:noFill/>
          </a:ln>
          <a:effectLst>
            <a:glow rad="101600">
              <a:schemeClr val="accent6">
                <a:satMod val="175000"/>
                <a:alpha val="40000"/>
              </a:schemeClr>
            </a:glow>
          </a:effectLst>
        </p:spPr>
      </p:pic>
    </p:spTree>
    <p:extLst>
      <p:ext uri="{BB962C8B-B14F-4D97-AF65-F5344CB8AC3E}">
        <p14:creationId xmlns:p14="http://schemas.microsoft.com/office/powerpoint/2010/main" val="11458055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lumMod val="20000"/>
            <a:lumOff val="80000"/>
          </a:schemeClr>
        </a:solidFill>
        <a:ln>
          <a:solidFill>
            <a:schemeClr val="accent5"/>
          </a:solidFill>
        </a:ln>
      </a:spPr>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defPPr algn="ctr">
          <a:defRPr sz="20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ffice テーマ">
  <a:themeElements>
    <a:clrScheme name="ユーザー設定 1">
      <a:dk1>
        <a:sysClr val="windowText" lastClr="000000"/>
      </a:dk1>
      <a:lt1>
        <a:sysClr val="window" lastClr="FFFFFF"/>
      </a:lt1>
      <a:dk2>
        <a:srgbClr val="44546A"/>
      </a:dk2>
      <a:lt2>
        <a:srgbClr val="E7E6E6"/>
      </a:lt2>
      <a:accent1>
        <a:srgbClr val="D57619"/>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8280</TotalTime>
  <Words>3463</Words>
  <Application>Microsoft Macintosh PowerPoint</Application>
  <PresentationFormat>画面に合わせる (4:3)</PresentationFormat>
  <Paragraphs>998</Paragraphs>
  <Slides>69</Slides>
  <Notes>8</Notes>
  <HiddenSlides>14</HiddenSlides>
  <MMClips>0</MMClips>
  <ScaleCrop>false</ScaleCrop>
  <HeadingPairs>
    <vt:vector size="4" baseType="variant">
      <vt:variant>
        <vt:lpstr>テーマ</vt:lpstr>
      </vt:variant>
      <vt:variant>
        <vt:i4>2</vt:i4>
      </vt:variant>
      <vt:variant>
        <vt:lpstr>スライド タイトル</vt:lpstr>
      </vt:variant>
      <vt:variant>
        <vt:i4>69</vt:i4>
      </vt:variant>
    </vt:vector>
  </HeadingPairs>
  <TitlesOfParts>
    <vt:vector size="71" baseType="lpstr">
      <vt:lpstr>ホワイト</vt:lpstr>
      <vt:lpstr>1_Office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理想的な寄り添いあうまち</vt:lpstr>
      <vt:lpstr>PowerPoint プレゼンテーション</vt:lpstr>
      <vt:lpstr>PowerPoint プレゼンテーション</vt:lpstr>
      <vt:lpstr>PowerPoint プレゼンテーション</vt:lpstr>
      <vt:lpstr>PowerPoint プレゼンテーション</vt:lpstr>
      <vt:lpstr>市民からの愛</vt:lpstr>
      <vt:lpstr>寄り添い合うまちが実現すると・・</vt:lpstr>
      <vt:lpstr>市民にとって</vt:lpstr>
      <vt:lpstr>市にとって</vt:lpstr>
      <vt:lpstr>PowerPoint プレゼンテーション</vt:lpstr>
      <vt:lpstr>PowerPoint プレゼンテーション</vt:lpstr>
      <vt:lpstr>PowerPoint プレゼンテーション</vt:lpstr>
      <vt:lpstr>PowerPoint プレゼンテーション</vt:lpstr>
      <vt:lpstr>理想的な相思相愛な関係</vt:lpstr>
      <vt:lpstr>PowerPoint プレゼンテーション</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土浦家族物語</dc:title>
  <dc:creator>江端杏奈</dc:creator>
  <cp:lastModifiedBy>a</cp:lastModifiedBy>
  <cp:revision>656</cp:revision>
  <cp:lastPrinted>2016-12-16T01:26:22Z</cp:lastPrinted>
  <dcterms:created xsi:type="dcterms:W3CDTF">2016-10-21T08:44:38Z</dcterms:created>
  <dcterms:modified xsi:type="dcterms:W3CDTF">2016-12-16T02:29:49Z</dcterms:modified>
</cp:coreProperties>
</file>