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omments/comment1.xml" ContentType="application/vnd.openxmlformats-officedocument.presentationml.comment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3.xml" ContentType="application/vnd.openxmlformats-officedocument.presentationml.comments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3" r:id="rId1"/>
  </p:sldMasterIdLst>
  <p:notesMasterIdLst>
    <p:notesMasterId r:id="rId44"/>
  </p:notesMasterIdLst>
  <p:handoutMasterIdLst>
    <p:handoutMasterId r:id="rId45"/>
  </p:handoutMasterIdLst>
  <p:sldIdLst>
    <p:sldId id="382" r:id="rId2"/>
    <p:sldId id="405" r:id="rId3"/>
    <p:sldId id="440" r:id="rId4"/>
    <p:sldId id="402" r:id="rId5"/>
    <p:sldId id="439" r:id="rId6"/>
    <p:sldId id="383" r:id="rId7"/>
    <p:sldId id="428" r:id="rId8"/>
    <p:sldId id="352" r:id="rId9"/>
    <p:sldId id="392" r:id="rId10"/>
    <p:sldId id="393" r:id="rId11"/>
    <p:sldId id="368" r:id="rId12"/>
    <p:sldId id="374" r:id="rId13"/>
    <p:sldId id="375" r:id="rId14"/>
    <p:sldId id="446" r:id="rId15"/>
    <p:sldId id="373" r:id="rId16"/>
    <p:sldId id="417" r:id="rId17"/>
    <p:sldId id="427" r:id="rId18"/>
    <p:sldId id="409" r:id="rId19"/>
    <p:sldId id="315" r:id="rId20"/>
    <p:sldId id="441" r:id="rId21"/>
    <p:sldId id="391" r:id="rId22"/>
    <p:sldId id="430" r:id="rId23"/>
    <p:sldId id="431" r:id="rId24"/>
    <p:sldId id="432" r:id="rId25"/>
    <p:sldId id="444" r:id="rId26"/>
    <p:sldId id="447" r:id="rId27"/>
    <p:sldId id="433" r:id="rId28"/>
    <p:sldId id="434" r:id="rId29"/>
    <p:sldId id="448" r:id="rId30"/>
    <p:sldId id="449" r:id="rId31"/>
    <p:sldId id="450" r:id="rId32"/>
    <p:sldId id="435" r:id="rId33"/>
    <p:sldId id="436" r:id="rId34"/>
    <p:sldId id="437" r:id="rId35"/>
    <p:sldId id="442" r:id="rId36"/>
    <p:sldId id="443" r:id="rId37"/>
    <p:sldId id="425" r:id="rId38"/>
    <p:sldId id="426" r:id="rId39"/>
    <p:sldId id="414" r:id="rId40"/>
    <p:sldId id="415" r:id="rId41"/>
    <p:sldId id="401" r:id="rId42"/>
    <p:sldId id="429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lu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9DF28F"/>
    <a:srgbClr val="27D03B"/>
    <a:srgbClr val="D7E4BD"/>
    <a:srgbClr val="FCD5B5"/>
    <a:srgbClr val="FFC000"/>
    <a:srgbClr val="8EB4E3"/>
    <a:srgbClr val="0070C0"/>
    <a:srgbClr val="92D050"/>
    <a:srgbClr val="E6B9B8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テーマ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94" autoAdjust="0"/>
    <p:restoredTop sz="88026" autoAdjust="0"/>
  </p:normalViewPr>
  <p:slideViewPr>
    <p:cSldViewPr snapToObjects="1">
      <p:cViewPr varScale="1">
        <p:scale>
          <a:sx n="84" d="100"/>
          <a:sy n="84" d="100"/>
        </p:scale>
        <p:origin x="-7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36" d="100"/>
          <a:sy n="36" d="100"/>
        </p:scale>
        <p:origin x="225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commentAuthors" Target="commentAuthors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2502;&#12483;&#12463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home:shakoug:s1411331:Downloads:&#24037;&#26989;&#12487;&#12540;&#1247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2502;&#12483;&#12463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2502;&#12483;&#12463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236;&#233;&#251;&#207;&#249;&#9552;&#239;M&#251;&#254;:&#12510;&#12473;&#12479;&#12540;&#12503;&#12521;&#12531;&#31574;&#23450;&#23455;&#32722;2016:&#22303;&#28006;exel&#12487;&#12540;&#1247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236;&#233;&#251;&#207;&#249;&#9552;&#239;M&#251;&#254;:&#12510;&#12473;&#12479;&#12540;&#12503;&#12521;&#12531;&#31574;&#23450;&#23455;&#32722;2016:&#22303;&#28006;exel&#12487;&#12540;&#1247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ANNA%20USB:&#22303;&#28006;exel&#12487;&#12540;&#1247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236;&#233;&#251;&#207;&#249;&#9552;&#239;M&#251;&#254;:110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ANNA%20USB:&#21830;&#26989;&#12288;&#12487;&#12540;&#12479;.xlsx" TargetMode="External"/><Relationship Id="rId2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ANNA%20USB:&#22303;&#28006;&#35251;&#20809;.xlsx" TargetMode="External"/><Relationship Id="rId2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370075358541491"/>
          <c:y val="0.0414345083550892"/>
          <c:w val="0.693998597105768"/>
          <c:h val="0.83833625114923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強く持っている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11.9</c:v>
                </c:pt>
                <c:pt idx="1">
                  <c:v>12.9</c:v>
                </c:pt>
                <c:pt idx="2">
                  <c:v>12.1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ある程度持っている</c:v>
                </c:pt>
              </c:strCache>
            </c:strRef>
          </c:tx>
          <c:spPr>
            <a:solidFill>
              <a:schemeClr val="accent6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52.3</c:v>
                </c:pt>
                <c:pt idx="1">
                  <c:v>51.9</c:v>
                </c:pt>
                <c:pt idx="2">
                  <c:v>53.5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あまり持っていない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25.1</c:v>
                </c:pt>
                <c:pt idx="1">
                  <c:v>25.6</c:v>
                </c:pt>
                <c:pt idx="2">
                  <c:v>23.8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全く持っていない</c:v>
                </c:pt>
              </c:strCache>
            </c:strRef>
          </c:tx>
          <c:spPr>
            <a:solidFill>
              <a:schemeClr val="accent4"/>
            </a:solidFill>
            <a:effectLst/>
          </c:spPr>
          <c:invertIfNegative val="0"/>
          <c:dLbls>
            <c:dLbl>
              <c:idx val="0"/>
              <c:layout>
                <c:manualLayout>
                  <c:x val="-0.00345822141766396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103746642529915"/>
                  <c:y val="0.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518733212649587"/>
                  <c:y val="-0.004143450835508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4.6</c:v>
                </c:pt>
                <c:pt idx="1">
                  <c:v>4.2</c:v>
                </c:pt>
                <c:pt idx="2">
                  <c:v>5.2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わからない</c:v>
                </c:pt>
              </c:strCache>
            </c:strRef>
          </c:tx>
          <c:spPr>
            <a:solidFill>
              <a:schemeClr val="accent5"/>
            </a:solidFill>
            <a:effectLst/>
          </c:spPr>
          <c:invertIfNegative val="0"/>
          <c:dLbls>
            <c:dLbl>
              <c:idx val="1"/>
              <c:layout>
                <c:manualLayout>
                  <c:x val="-2.72300899028648E-7"/>
                  <c:y val="-0.02914770847593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6150449641124E-7"/>
                  <c:y val="-0.0325681760790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5.2</c:v>
                </c:pt>
                <c:pt idx="1">
                  <c:v>4.3</c:v>
                </c:pt>
                <c:pt idx="2">
                  <c:v>4.4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無回答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invertIfNegative val="0"/>
          <c:dLbls>
            <c:dLbl>
              <c:idx val="0"/>
              <c:layout>
                <c:manualLayout>
                  <c:x val="0.0160676591489834"/>
                  <c:y val="-0.02091039771255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199472148433551"/>
                  <c:y val="-0.00342068653448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199472148433551"/>
                  <c:y val="0.01710343267240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平成２７年</c:v>
                </c:pt>
                <c:pt idx="1">
                  <c:v>平成２５年</c:v>
                </c:pt>
                <c:pt idx="2">
                  <c:v>平成２３年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0.9</c:v>
                </c:pt>
                <c:pt idx="1">
                  <c:v>1.1</c:v>
                </c:pt>
                <c:pt idx="2">
                  <c:v>1.0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/>
        <c:axId val="2117815960"/>
        <c:axId val="2117818936"/>
      </c:barChart>
      <c:catAx>
        <c:axId val="211781596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117818936"/>
        <c:crosses val="autoZero"/>
        <c:auto val="1"/>
        <c:lblAlgn val="ctr"/>
        <c:lblOffset val="100"/>
        <c:noMultiLvlLbl val="0"/>
      </c:catAx>
      <c:valAx>
        <c:axId val="211781893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ja-JP"/>
          </a:p>
        </c:txPr>
        <c:crossAx val="2117815960"/>
        <c:crosses val="autoZero"/>
        <c:crossBetween val="between"/>
      </c:valAx>
      <c:spPr>
        <a:effectLst/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ja-JP"/>
          </a:p>
        </c:txPr>
      </c:legendEntry>
      <c:layout>
        <c:manualLayout>
          <c:xMode val="edge"/>
          <c:yMode val="edge"/>
          <c:x val="0.741940272922407"/>
          <c:y val="0.129179746812316"/>
          <c:w val="0.256076496363772"/>
          <c:h val="0.687775645513752"/>
        </c:manualLayout>
      </c:layout>
      <c:overlay val="0"/>
      <c:txPr>
        <a:bodyPr/>
        <a:lstStyle/>
        <a:p>
          <a:pPr>
            <a:defRPr sz="14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Sheet1!$F$13</c:f>
              <c:strCache>
                <c:ptCount val="1"/>
                <c:pt idx="0">
                  <c:v>製造品出荷額等</c:v>
                </c:pt>
              </c:strCache>
            </c:strRef>
          </c:tx>
          <c:marker>
            <c:symbol val="none"/>
          </c:marker>
          <c:cat>
            <c:strRef>
              <c:f>Sheet1!$C$14:$C$19</c:f>
              <c:strCache>
                <c:ptCount val="6"/>
                <c:pt idx="0">
                  <c:v>平成20年</c:v>
                </c:pt>
                <c:pt idx="1">
                  <c:v>平成21年</c:v>
                </c:pt>
                <c:pt idx="2">
                  <c:v>平成22年</c:v>
                </c:pt>
                <c:pt idx="3">
                  <c:v>平成23年</c:v>
                </c:pt>
                <c:pt idx="4">
                  <c:v>平成24年</c:v>
                </c:pt>
                <c:pt idx="5">
                  <c:v>平成25年</c:v>
                </c:pt>
              </c:strCache>
            </c:strRef>
          </c:cat>
          <c:val>
            <c:numRef>
              <c:f>Sheet1!$F$14:$F$19</c:f>
              <c:numCache>
                <c:formatCode>#,##0</c:formatCode>
                <c:ptCount val="6"/>
                <c:pt idx="0">
                  <c:v>8.9330287E7</c:v>
                </c:pt>
                <c:pt idx="1">
                  <c:v>5.181146E7</c:v>
                </c:pt>
                <c:pt idx="2">
                  <c:v>6.045703E7</c:v>
                </c:pt>
                <c:pt idx="3">
                  <c:v>6.5180604E7</c:v>
                </c:pt>
                <c:pt idx="4">
                  <c:v>6.8543159E7</c:v>
                </c:pt>
                <c:pt idx="5">
                  <c:v>6.6929288E7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0352616"/>
        <c:axId val="2120977512"/>
      </c:lineChart>
      <c:catAx>
        <c:axId val="2120352616"/>
        <c:scaling>
          <c:orientation val="minMax"/>
        </c:scaling>
        <c:delete val="0"/>
        <c:axPos val="b"/>
        <c:majorTickMark val="out"/>
        <c:minorTickMark val="none"/>
        <c:tickLblPos val="nextTo"/>
        <c:crossAx val="2120977512"/>
        <c:crosses val="autoZero"/>
        <c:auto val="1"/>
        <c:lblAlgn val="ctr"/>
        <c:lblOffset val="100"/>
        <c:noMultiLvlLbl val="0"/>
      </c:catAx>
      <c:valAx>
        <c:axId val="21209775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120352616"/>
        <c:crosses val="autoZero"/>
        <c:crossBetween val="between"/>
        <c:majorUnit val="2.0E7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Sheet1!$A$9</c:f>
              <c:strCache>
                <c:ptCount val="1"/>
                <c:pt idx="0">
                  <c:v>H２７つくば</c:v>
                </c:pt>
              </c:strCache>
            </c:strRef>
          </c:tx>
          <c:dPt>
            <c:idx val="0"/>
            <c:bubble3D val="0"/>
            <c:spPr>
              <a:solidFill>
                <a:srgbClr val="C0504D"/>
              </a:solidFill>
              <a:ln w="76200" cmpd="sng">
                <a:solidFill>
                  <a:srgbClr val="800000"/>
                </a:solidFill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Sheet1!$B$8:$E$8</c:f>
              <c:strCache>
                <c:ptCount val="4"/>
                <c:pt idx="0">
                  <c:v>愛着がある</c:v>
                </c:pt>
                <c:pt idx="1">
                  <c:v>愛着がない</c:v>
                </c:pt>
                <c:pt idx="2">
                  <c:v>わからない</c:v>
                </c:pt>
                <c:pt idx="3">
                  <c:v>無回答</c:v>
                </c:pt>
              </c:strCache>
            </c:strRef>
          </c:cat>
          <c:val>
            <c:numRef>
              <c:f>Sheet1!$B$9:$E$9</c:f>
              <c:numCache>
                <c:formatCode>General</c:formatCode>
                <c:ptCount val="4"/>
                <c:pt idx="0">
                  <c:v>80.0</c:v>
                </c:pt>
                <c:pt idx="1">
                  <c:v>7.3</c:v>
                </c:pt>
                <c:pt idx="2">
                  <c:v>10.8</c:v>
                </c:pt>
                <c:pt idx="3">
                  <c:v>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5572011622072"/>
          <c:y val="0.465424750649552"/>
          <c:w val="0.264082165007048"/>
          <c:h val="0.452146794512304"/>
        </c:manualLayout>
      </c:layout>
      <c:overlay val="0"/>
      <c:txPr>
        <a:bodyPr/>
        <a:lstStyle/>
        <a:p>
          <a:pPr>
            <a:defRPr sz="12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Sheet1!$A$7</c:f>
              <c:strCache>
                <c:ptCount val="1"/>
                <c:pt idx="0">
                  <c:v>H２７土浦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76200" cmpd="sng">
                <a:solidFill>
                  <a:srgbClr val="800000"/>
                </a:solidFill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Sheet1!$B$6:$E$6</c:f>
              <c:strCache>
                <c:ptCount val="4"/>
                <c:pt idx="0">
                  <c:v>愛着がある</c:v>
                </c:pt>
                <c:pt idx="1">
                  <c:v>愛着がない</c:v>
                </c:pt>
                <c:pt idx="2">
                  <c:v>わからない</c:v>
                </c:pt>
                <c:pt idx="3">
                  <c:v>無回答</c:v>
                </c:pt>
              </c:strCache>
            </c:strRef>
          </c:cat>
          <c:val>
            <c:numRef>
              <c:f>Sheet1!$B$7:$E$7</c:f>
              <c:numCache>
                <c:formatCode>General</c:formatCode>
                <c:ptCount val="4"/>
                <c:pt idx="0">
                  <c:v>64.2</c:v>
                </c:pt>
                <c:pt idx="1">
                  <c:v>29.7</c:v>
                </c:pt>
                <c:pt idx="2">
                  <c:v>5.2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291073811675"/>
          <c:y val="0.0605983238329644"/>
          <c:w val="0.61680735885399"/>
          <c:h val="0.79158369867735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Sheet1!$L$62</c:f>
              <c:strCache>
                <c:ptCount val="1"/>
                <c:pt idx="0">
                  <c:v>若年（15-29歳）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Sheet1!$K$63:$K$64</c:f>
              <c:strCache>
                <c:ptCount val="2"/>
                <c:pt idx="0">
                  <c:v>H１２</c:v>
                </c:pt>
                <c:pt idx="1">
                  <c:v>H１７</c:v>
                </c:pt>
              </c:strCache>
            </c:strRef>
          </c:cat>
          <c:val>
            <c:numRef>
              <c:f>Sheet1!$L$63:$L$64</c:f>
              <c:numCache>
                <c:formatCode>General</c:formatCode>
                <c:ptCount val="2"/>
                <c:pt idx="0">
                  <c:v>391.0</c:v>
                </c:pt>
                <c:pt idx="1">
                  <c:v>191.0</c:v>
                </c:pt>
              </c:numCache>
            </c:numRef>
          </c:val>
        </c:ser>
        <c:ser>
          <c:idx val="1"/>
          <c:order val="1"/>
          <c:tx>
            <c:strRef>
              <c:f>Sheet1!$M$62</c:f>
              <c:strCache>
                <c:ptCount val="1"/>
                <c:pt idx="0">
                  <c:v>中年（30-49歳）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Sheet1!$K$63:$K$64</c:f>
              <c:strCache>
                <c:ptCount val="2"/>
                <c:pt idx="0">
                  <c:v>H１２</c:v>
                </c:pt>
                <c:pt idx="1">
                  <c:v>H１７</c:v>
                </c:pt>
              </c:strCache>
            </c:strRef>
          </c:cat>
          <c:val>
            <c:numRef>
              <c:f>Sheet1!$M$63:$M$64</c:f>
              <c:numCache>
                <c:formatCode>General</c:formatCode>
                <c:ptCount val="2"/>
                <c:pt idx="0">
                  <c:v>621.0</c:v>
                </c:pt>
                <c:pt idx="1">
                  <c:v>390.0</c:v>
                </c:pt>
              </c:numCache>
            </c:numRef>
          </c:val>
        </c:ser>
        <c:ser>
          <c:idx val="2"/>
          <c:order val="2"/>
          <c:tx>
            <c:strRef>
              <c:f>Sheet1!$N$62</c:f>
              <c:strCache>
                <c:ptCount val="1"/>
                <c:pt idx="0">
                  <c:v>50歳以上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Sheet1!$K$63:$K$64</c:f>
              <c:strCache>
                <c:ptCount val="2"/>
                <c:pt idx="0">
                  <c:v>H１２</c:v>
                </c:pt>
                <c:pt idx="1">
                  <c:v>H１７</c:v>
                </c:pt>
              </c:strCache>
            </c:strRef>
          </c:cat>
          <c:val>
            <c:numRef>
              <c:f>Sheet1!$N$63:$N$64</c:f>
              <c:numCache>
                <c:formatCode>General</c:formatCode>
                <c:ptCount val="2"/>
                <c:pt idx="0">
                  <c:v>72.0</c:v>
                </c:pt>
                <c:pt idx="1">
                  <c:v>97.0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/>
        <c:axId val="2119077272"/>
        <c:axId val="2121686376"/>
      </c:barChart>
      <c:catAx>
        <c:axId val="2119077272"/>
        <c:scaling>
          <c:orientation val="minMax"/>
        </c:scaling>
        <c:delete val="1"/>
        <c:axPos val="b"/>
        <c:majorTickMark val="out"/>
        <c:minorTickMark val="none"/>
        <c:tickLblPos val="nextTo"/>
        <c:crossAx val="2121686376"/>
        <c:crosses val="autoZero"/>
        <c:auto val="1"/>
        <c:lblAlgn val="ctr"/>
        <c:lblOffset val="100"/>
        <c:noMultiLvlLbl val="0"/>
      </c:catAx>
      <c:valAx>
        <c:axId val="2121686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ja-JP"/>
          </a:p>
        </c:txPr>
        <c:crossAx val="2119077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9865203946677"/>
          <c:y val="0.0788224385324707"/>
          <c:w val="0.245800821241129"/>
          <c:h val="0.793300744361738"/>
        </c:manualLayout>
      </c:layout>
      <c:overlay val="0"/>
      <c:txPr>
        <a:bodyPr/>
        <a:lstStyle/>
        <a:p>
          <a:pPr>
            <a:defRPr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579809893618"/>
          <c:y val="0.0520380738411127"/>
          <c:w val="0.622350704202265"/>
          <c:h val="0.81712005350686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Sheet1!$B$71</c:f>
              <c:strCache>
                <c:ptCount val="1"/>
                <c:pt idx="0">
                  <c:v>若年（15-29歳）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Sheet1!$A$72:$A$74</c:f>
              <c:strCache>
                <c:ptCount val="3"/>
                <c:pt idx="0">
                  <c:v>H22</c:v>
                </c:pt>
                <c:pt idx="1">
                  <c:v>H17</c:v>
                </c:pt>
                <c:pt idx="2">
                  <c:v>H12</c:v>
                </c:pt>
              </c:strCache>
            </c:strRef>
          </c:cat>
          <c:val>
            <c:numRef>
              <c:f>Sheet1!$B$72:$B$74</c:f>
              <c:numCache>
                <c:formatCode>General</c:formatCode>
                <c:ptCount val="3"/>
                <c:pt idx="0">
                  <c:v>13605.0</c:v>
                </c:pt>
                <c:pt idx="1">
                  <c:v>15644.0</c:v>
                </c:pt>
                <c:pt idx="2">
                  <c:v>19857.0</c:v>
                </c:pt>
              </c:numCache>
            </c:numRef>
          </c:val>
        </c:ser>
        <c:ser>
          <c:idx val="1"/>
          <c:order val="1"/>
          <c:tx>
            <c:strRef>
              <c:f>Sheet1!$C$71</c:f>
              <c:strCache>
                <c:ptCount val="1"/>
                <c:pt idx="0">
                  <c:v>中年（30-49歳）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Sheet1!$A$72:$A$74</c:f>
              <c:strCache>
                <c:ptCount val="3"/>
                <c:pt idx="0">
                  <c:v>H22</c:v>
                </c:pt>
                <c:pt idx="1">
                  <c:v>H17</c:v>
                </c:pt>
                <c:pt idx="2">
                  <c:v>H12</c:v>
                </c:pt>
              </c:strCache>
            </c:strRef>
          </c:cat>
          <c:val>
            <c:numRef>
              <c:f>Sheet1!$C$72:$C$74</c:f>
              <c:numCache>
                <c:formatCode>General</c:formatCode>
                <c:ptCount val="3"/>
                <c:pt idx="0">
                  <c:v>38767.0</c:v>
                </c:pt>
                <c:pt idx="1">
                  <c:v>55936.0</c:v>
                </c:pt>
                <c:pt idx="2">
                  <c:v>91027.0</c:v>
                </c:pt>
              </c:numCache>
            </c:numRef>
          </c:val>
        </c:ser>
        <c:ser>
          <c:idx val="2"/>
          <c:order val="2"/>
          <c:tx>
            <c:strRef>
              <c:f>Sheet1!$D$71</c:f>
              <c:strCache>
                <c:ptCount val="1"/>
                <c:pt idx="0">
                  <c:v>50-64歳</c:v>
                </c:pt>
              </c:strCache>
            </c:strRef>
          </c:tx>
          <c:spPr>
            <a:solidFill>
              <a:srgbClr val="8064A2"/>
            </a:solidFill>
          </c:spPr>
          <c:invertIfNegative val="0"/>
          <c:cat>
            <c:strRef>
              <c:f>Sheet1!$A$72:$A$74</c:f>
              <c:strCache>
                <c:ptCount val="3"/>
                <c:pt idx="0">
                  <c:v>H22</c:v>
                </c:pt>
                <c:pt idx="1">
                  <c:v>H17</c:v>
                </c:pt>
                <c:pt idx="2">
                  <c:v>H12</c:v>
                </c:pt>
              </c:strCache>
            </c:strRef>
          </c:cat>
          <c:val>
            <c:numRef>
              <c:f>Sheet1!$D$72:$D$74</c:f>
              <c:numCache>
                <c:formatCode>General</c:formatCode>
                <c:ptCount val="3"/>
                <c:pt idx="0">
                  <c:v>66205.0</c:v>
                </c:pt>
                <c:pt idx="1">
                  <c:v>74605.0</c:v>
                </c:pt>
                <c:pt idx="2">
                  <c:v>83667.0</c:v>
                </c:pt>
              </c:numCache>
            </c:numRef>
          </c:val>
        </c:ser>
        <c:ser>
          <c:idx val="3"/>
          <c:order val="3"/>
          <c:tx>
            <c:strRef>
              <c:f>Sheet1!$E$71</c:f>
              <c:strCache>
                <c:ptCount val="1"/>
                <c:pt idx="0">
                  <c:v>64歳以上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Sheet1!$A$72:$A$74</c:f>
              <c:strCache>
                <c:ptCount val="3"/>
                <c:pt idx="0">
                  <c:v>H22</c:v>
                </c:pt>
                <c:pt idx="1">
                  <c:v>H17</c:v>
                </c:pt>
                <c:pt idx="2">
                  <c:v>H12</c:v>
                </c:pt>
              </c:strCache>
            </c:strRef>
          </c:cat>
          <c:val>
            <c:numRef>
              <c:f>Sheet1!$E$72:$E$74</c:f>
              <c:numCache>
                <c:formatCode>General</c:formatCode>
                <c:ptCount val="3"/>
                <c:pt idx="0">
                  <c:v>76819.0</c:v>
                </c:pt>
                <c:pt idx="1">
                  <c:v>88184.0</c:v>
                </c:pt>
                <c:pt idx="2">
                  <c:v>95045.0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/>
        <c:axId val="2121755304"/>
        <c:axId val="2121576632"/>
      </c:barChart>
      <c:catAx>
        <c:axId val="21217553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ja-JP"/>
          </a:p>
        </c:txPr>
        <c:crossAx val="2121576632"/>
        <c:crosses val="autoZero"/>
        <c:auto val="1"/>
        <c:lblAlgn val="ctr"/>
        <c:lblOffset val="100"/>
        <c:noMultiLvlLbl val="0"/>
      </c:catAx>
      <c:valAx>
        <c:axId val="212157663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ja-JP"/>
          </a:p>
        </c:txPr>
        <c:crossAx val="2121755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65181828613"/>
          <c:y val="0.0704093104970975"/>
          <c:w val="0.265734818171387"/>
          <c:h val="0.907216208898668"/>
        </c:manualLayout>
      </c:layout>
      <c:overlay val="0"/>
      <c:txPr>
        <a:bodyPr/>
        <a:lstStyle/>
        <a:p>
          <a:pPr>
            <a:defRPr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>
                <a:solidFill>
                  <a:srgbClr val="000000"/>
                </a:solidFill>
              </a:rPr>
              <a:t>農家戸数（</a:t>
            </a:r>
            <a:r>
              <a:rPr lang="ja-JP" altLang="en-US" sz="2000" dirty="0" smtClean="0">
                <a:solidFill>
                  <a:srgbClr val="000000"/>
                </a:solidFill>
              </a:rPr>
              <a:t>種別</a:t>
            </a:r>
            <a:r>
              <a:rPr lang="ja-JP" altLang="en-US" sz="2000" dirty="0">
                <a:solidFill>
                  <a:srgbClr val="000000"/>
                </a:solidFill>
              </a:rPr>
              <a:t>）</a:t>
            </a:r>
            <a:endParaRPr lang="ja-JP" altLang="en-US" sz="2800" dirty="0">
              <a:solidFill>
                <a:srgbClr val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8809107035456"/>
          <c:y val="0.174519720069911"/>
          <c:w val="0.850005276049653"/>
          <c:h val="0.58340516716933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Sheet1!$F$1:$F$3</c:f>
              <c:strCache>
                <c:ptCount val="1"/>
                <c:pt idx="0">
                  <c:v>農家数 専業農家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Sheet1!$E$4:$E$11</c:f>
              <c:strCache>
                <c:ptCount val="8"/>
                <c:pt idx="0">
                  <c:v>S61</c:v>
                </c:pt>
                <c:pt idx="1">
                  <c:v>S63</c:v>
                </c:pt>
                <c:pt idx="2">
                  <c:v>H2</c:v>
                </c:pt>
                <c:pt idx="3">
                  <c:v>H7</c:v>
                </c:pt>
                <c:pt idx="4">
                  <c:v>H10</c:v>
                </c:pt>
                <c:pt idx="5">
                  <c:v>H12</c:v>
                </c:pt>
                <c:pt idx="6">
                  <c:v>H17</c:v>
                </c:pt>
                <c:pt idx="7">
                  <c:v>H22</c:v>
                </c:pt>
              </c:strCache>
            </c:strRef>
          </c:cat>
          <c:val>
            <c:numRef>
              <c:f>Sheet1!$F$4:$F$11</c:f>
              <c:numCache>
                <c:formatCode>General</c:formatCode>
                <c:ptCount val="8"/>
                <c:pt idx="0">
                  <c:v>461.0</c:v>
                </c:pt>
                <c:pt idx="1">
                  <c:v>467.0</c:v>
                </c:pt>
                <c:pt idx="2">
                  <c:v>451.0</c:v>
                </c:pt>
                <c:pt idx="3">
                  <c:v>373.0</c:v>
                </c:pt>
                <c:pt idx="4">
                  <c:v>499.0</c:v>
                </c:pt>
                <c:pt idx="5">
                  <c:v>298.0</c:v>
                </c:pt>
                <c:pt idx="6">
                  <c:v>339.0</c:v>
                </c:pt>
                <c:pt idx="7">
                  <c:v>395.0</c:v>
                </c:pt>
              </c:numCache>
            </c:numRef>
          </c:val>
        </c:ser>
        <c:ser>
          <c:idx val="1"/>
          <c:order val="1"/>
          <c:tx>
            <c:strRef>
              <c:f>Sheet1!$G$1:$G$3</c:f>
              <c:strCache>
                <c:ptCount val="1"/>
                <c:pt idx="0">
                  <c:v>農家数 兼業農家 第一種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Sheet1!$E$4:$E$11</c:f>
              <c:strCache>
                <c:ptCount val="8"/>
                <c:pt idx="0">
                  <c:v>S61</c:v>
                </c:pt>
                <c:pt idx="1">
                  <c:v>S63</c:v>
                </c:pt>
                <c:pt idx="2">
                  <c:v>H2</c:v>
                </c:pt>
                <c:pt idx="3">
                  <c:v>H7</c:v>
                </c:pt>
                <c:pt idx="4">
                  <c:v>H10</c:v>
                </c:pt>
                <c:pt idx="5">
                  <c:v>H12</c:v>
                </c:pt>
                <c:pt idx="6">
                  <c:v>H17</c:v>
                </c:pt>
                <c:pt idx="7">
                  <c:v>H22</c:v>
                </c:pt>
              </c:strCache>
            </c:strRef>
          </c:cat>
          <c:val>
            <c:numRef>
              <c:f>Sheet1!$G$4:$G$11</c:f>
              <c:numCache>
                <c:formatCode>General</c:formatCode>
                <c:ptCount val="8"/>
                <c:pt idx="0">
                  <c:v>707.0</c:v>
                </c:pt>
                <c:pt idx="1">
                  <c:v>515.0</c:v>
                </c:pt>
                <c:pt idx="2">
                  <c:v>572.0</c:v>
                </c:pt>
                <c:pt idx="3">
                  <c:v>467.0</c:v>
                </c:pt>
                <c:pt idx="4">
                  <c:v>608.0</c:v>
                </c:pt>
                <c:pt idx="5">
                  <c:v>308.0</c:v>
                </c:pt>
                <c:pt idx="6">
                  <c:v>305.0</c:v>
                </c:pt>
                <c:pt idx="7">
                  <c:v>265.0</c:v>
                </c:pt>
              </c:numCache>
            </c:numRef>
          </c:val>
        </c:ser>
        <c:ser>
          <c:idx val="2"/>
          <c:order val="2"/>
          <c:tx>
            <c:strRef>
              <c:f>Sheet1!$H$1:$H$3</c:f>
              <c:strCache>
                <c:ptCount val="1"/>
                <c:pt idx="0">
                  <c:v>農家数 兼業農家 第二種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Sheet1!$E$4:$E$11</c:f>
              <c:strCache>
                <c:ptCount val="8"/>
                <c:pt idx="0">
                  <c:v>S61</c:v>
                </c:pt>
                <c:pt idx="1">
                  <c:v>S63</c:v>
                </c:pt>
                <c:pt idx="2">
                  <c:v>H2</c:v>
                </c:pt>
                <c:pt idx="3">
                  <c:v>H7</c:v>
                </c:pt>
                <c:pt idx="4">
                  <c:v>H10</c:v>
                </c:pt>
                <c:pt idx="5">
                  <c:v>H12</c:v>
                </c:pt>
                <c:pt idx="6">
                  <c:v>H17</c:v>
                </c:pt>
                <c:pt idx="7">
                  <c:v>H22</c:v>
                </c:pt>
              </c:strCache>
            </c:strRef>
          </c:cat>
          <c:val>
            <c:numRef>
              <c:f>Sheet1!$H$4:$H$11</c:f>
              <c:numCache>
                <c:formatCode>General</c:formatCode>
                <c:ptCount val="8"/>
                <c:pt idx="0">
                  <c:v>1415.0</c:v>
                </c:pt>
                <c:pt idx="1">
                  <c:v>1540.0</c:v>
                </c:pt>
                <c:pt idx="2">
                  <c:v>1365.0</c:v>
                </c:pt>
                <c:pt idx="3">
                  <c:v>1322.0</c:v>
                </c:pt>
                <c:pt idx="4">
                  <c:v>934.0</c:v>
                </c:pt>
                <c:pt idx="5">
                  <c:v>1002.0</c:v>
                </c:pt>
                <c:pt idx="6">
                  <c:v>607.0</c:v>
                </c:pt>
                <c:pt idx="7">
                  <c:v>791.0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4701384"/>
        <c:axId val="2124674488"/>
      </c:barChart>
      <c:catAx>
        <c:axId val="21247013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100" dirty="0" smtClean="0">
                    <a:solidFill>
                      <a:schemeClr val="tx1"/>
                    </a:solidFill>
                  </a:rPr>
                  <a:t>年号</a:t>
                </a:r>
                <a:endParaRPr lang="ja-JP" altLang="en-US" sz="11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245891603746968"/>
              <c:y val="0.8609642386305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4674488"/>
        <c:crosses val="autoZero"/>
        <c:auto val="1"/>
        <c:lblAlgn val="ctr"/>
        <c:lblOffset val="100"/>
        <c:noMultiLvlLbl val="0"/>
      </c:catAx>
      <c:valAx>
        <c:axId val="2124674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4701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3386932010804"/>
          <c:y val="0.856880087832431"/>
          <c:w val="0.64331334920389"/>
          <c:h val="0.14311991216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010013379568"/>
          <c:y val="0.173298628920331"/>
          <c:w val="0.872693083707598"/>
          <c:h val="0.6190760757998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Sheet1!$M$23</c:f>
              <c:strCache>
                <c:ptCount val="1"/>
                <c:pt idx="0">
                  <c:v>土浦（新治除く）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Sheet1!$L$24:$L$27</c:f>
              <c:strCache>
                <c:ptCount val="4"/>
                <c:pt idx="0">
                  <c:v>S５０</c:v>
                </c:pt>
                <c:pt idx="1">
                  <c:v>H７</c:v>
                </c:pt>
                <c:pt idx="2">
                  <c:v>H１７</c:v>
                </c:pt>
                <c:pt idx="3">
                  <c:v>H２０</c:v>
                </c:pt>
              </c:strCache>
            </c:strRef>
          </c:cat>
          <c:val>
            <c:numRef>
              <c:f>Sheet1!$M$24:$M$27</c:f>
              <c:numCache>
                <c:formatCode>General</c:formatCode>
                <c:ptCount val="4"/>
                <c:pt idx="0">
                  <c:v>23.0</c:v>
                </c:pt>
                <c:pt idx="1">
                  <c:v>105.0</c:v>
                </c:pt>
                <c:pt idx="2">
                  <c:v>199.0</c:v>
                </c:pt>
                <c:pt idx="3" formatCode="#,##0">
                  <c:v>221.0</c:v>
                </c:pt>
              </c:numCache>
            </c:numRef>
          </c:val>
        </c:ser>
        <c:ser>
          <c:idx val="1"/>
          <c:order val="1"/>
          <c:tx>
            <c:strRef>
              <c:f>Sheet1!$N$23</c:f>
              <c:strCache>
                <c:ptCount val="1"/>
                <c:pt idx="0">
                  <c:v>新治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Sheet1!$L$24:$L$27</c:f>
              <c:strCache>
                <c:ptCount val="4"/>
                <c:pt idx="0">
                  <c:v>S５０</c:v>
                </c:pt>
                <c:pt idx="1">
                  <c:v>H７</c:v>
                </c:pt>
                <c:pt idx="2">
                  <c:v>H１７</c:v>
                </c:pt>
                <c:pt idx="3">
                  <c:v>H２０</c:v>
                </c:pt>
              </c:strCache>
            </c:strRef>
          </c:cat>
          <c:val>
            <c:numRef>
              <c:f>Sheet1!$N$24:$N$27</c:f>
              <c:numCache>
                <c:formatCode>General</c:formatCode>
                <c:ptCount val="4"/>
                <c:pt idx="0">
                  <c:v>8.0</c:v>
                </c:pt>
                <c:pt idx="1">
                  <c:v>120.0</c:v>
                </c:pt>
                <c:pt idx="2">
                  <c:v>196.0</c:v>
                </c:pt>
                <c:pt idx="3" formatCode="#,##0">
                  <c:v>200.0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2403096"/>
        <c:axId val="2122406072"/>
      </c:barChart>
      <c:catAx>
        <c:axId val="2122403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ja-JP"/>
          </a:p>
        </c:txPr>
        <c:crossAx val="2122406072"/>
        <c:crosses val="autoZero"/>
        <c:auto val="1"/>
        <c:lblAlgn val="ctr"/>
        <c:lblOffset val="100"/>
        <c:noMultiLvlLbl val="0"/>
      </c:catAx>
      <c:valAx>
        <c:axId val="2122406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224030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1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000" dirty="0">
                <a:solidFill>
                  <a:srgbClr val="000000"/>
                </a:solidFill>
              </a:rPr>
              <a:t>中心市街地</a:t>
            </a:r>
            <a:r>
              <a:rPr lang="ja-JP" altLang="en-US" sz="2000" dirty="0" smtClean="0">
                <a:solidFill>
                  <a:srgbClr val="000000"/>
                </a:solidFill>
              </a:rPr>
              <a:t>の店舗数・販売額</a:t>
            </a:r>
            <a:endParaRPr lang="ja-JP" altLang="en-US" sz="2000" dirty="0">
              <a:solidFill>
                <a:srgbClr val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856162235738038"/>
          <c:y val="0.229016114893144"/>
          <c:w val="0.828767552852392"/>
          <c:h val="0.5427225286822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Sheet1!$B$18</c:f>
              <c:strCache>
                <c:ptCount val="1"/>
                <c:pt idx="0">
                  <c:v>店舗数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Sheet1!$A$19:$A$23</c:f>
              <c:strCache>
                <c:ptCount val="5"/>
                <c:pt idx="0">
                  <c:v>H9</c:v>
                </c:pt>
                <c:pt idx="1">
                  <c:v>H11</c:v>
                </c:pt>
                <c:pt idx="2">
                  <c:v>H14</c:v>
                </c:pt>
                <c:pt idx="3">
                  <c:v>H16</c:v>
                </c:pt>
                <c:pt idx="4">
                  <c:v>H19</c:v>
                </c:pt>
              </c:strCache>
            </c:strRef>
          </c:cat>
          <c:val>
            <c:numRef>
              <c:f>Sheet1!$B$19:$B$23</c:f>
              <c:numCache>
                <c:formatCode>General</c:formatCode>
                <c:ptCount val="5"/>
                <c:pt idx="0">
                  <c:v>515.0</c:v>
                </c:pt>
                <c:pt idx="1">
                  <c:v>504.0</c:v>
                </c:pt>
                <c:pt idx="2">
                  <c:v>448.0</c:v>
                </c:pt>
                <c:pt idx="3">
                  <c:v>423.0</c:v>
                </c:pt>
                <c:pt idx="4">
                  <c:v>350.0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4191384"/>
        <c:axId val="2124157336"/>
      </c:barChart>
      <c:lineChart>
        <c:grouping val="standard"/>
        <c:varyColors val="0"/>
        <c:ser>
          <c:idx val="1"/>
          <c:order val="1"/>
          <c:tx>
            <c:strRef>
              <c:f>Sheet1!$C$18</c:f>
              <c:strCache>
                <c:ptCount val="1"/>
                <c:pt idx="0">
                  <c:v>販売額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Sheet1!$A$19:$A$23</c:f>
              <c:strCache>
                <c:ptCount val="5"/>
                <c:pt idx="0">
                  <c:v>H9</c:v>
                </c:pt>
                <c:pt idx="1">
                  <c:v>H11</c:v>
                </c:pt>
                <c:pt idx="2">
                  <c:v>H14</c:v>
                </c:pt>
                <c:pt idx="3">
                  <c:v>H16</c:v>
                </c:pt>
                <c:pt idx="4">
                  <c:v>H19</c:v>
                </c:pt>
              </c:strCache>
            </c:strRef>
          </c:cat>
          <c:val>
            <c:numRef>
              <c:f>Sheet1!$C$19:$C$23</c:f>
              <c:numCache>
                <c:formatCode>General</c:formatCode>
                <c:ptCount val="5"/>
                <c:pt idx="0">
                  <c:v>535.72</c:v>
                </c:pt>
                <c:pt idx="1">
                  <c:v>430.59</c:v>
                </c:pt>
                <c:pt idx="2">
                  <c:v>394.95</c:v>
                </c:pt>
                <c:pt idx="3">
                  <c:v>285.31</c:v>
                </c:pt>
                <c:pt idx="4">
                  <c:v>239.04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4142184"/>
        <c:axId val="2124193896"/>
      </c:lineChart>
      <c:catAx>
        <c:axId val="21241913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>
                    <a:solidFill>
                      <a:srgbClr val="000000"/>
                    </a:solidFill>
                  </a:rPr>
                  <a:t>(</a:t>
                </a:r>
                <a:r>
                  <a:rPr lang="ja-JP" altLang="en-US">
                    <a:solidFill>
                      <a:srgbClr val="000000"/>
                    </a:solidFill>
                  </a:rPr>
                  <a:t>店</a:t>
                </a:r>
                <a:r>
                  <a:rPr lang="en-US" altLang="ja-JP">
                    <a:solidFill>
                      <a:srgbClr val="000000"/>
                    </a:solidFill>
                  </a:rPr>
                  <a:t>)</a:t>
                </a:r>
                <a:endParaRPr lang="ja-JP" altLang="en-US">
                  <a:solidFill>
                    <a:srgbClr val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068510714060086"/>
              <c:y val="0.13188146307384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4157336"/>
        <c:crosses val="autoZero"/>
        <c:auto val="1"/>
        <c:lblAlgn val="ctr"/>
        <c:lblOffset val="100"/>
        <c:noMultiLvlLbl val="0"/>
      </c:catAx>
      <c:valAx>
        <c:axId val="2124157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4191384"/>
        <c:crosses val="autoZero"/>
        <c:crossBetween val="between"/>
      </c:valAx>
      <c:valAx>
        <c:axId val="212419389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4142184"/>
        <c:crosses val="max"/>
        <c:crossBetween val="between"/>
      </c:valAx>
      <c:catAx>
        <c:axId val="2124142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4193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2800" dirty="0">
                <a:solidFill>
                  <a:schemeClr val="tx1"/>
                </a:solidFill>
              </a:rPr>
              <a:t>H26</a:t>
            </a:r>
            <a:r>
              <a:rPr lang="ja-JP" altLang="en-US" sz="2800" dirty="0">
                <a:solidFill>
                  <a:schemeClr val="tx1"/>
                </a:solidFill>
              </a:rPr>
              <a:t>年度土浦市月別観光客数</a:t>
            </a:r>
            <a:endParaRPr lang="en-US" altLang="ja-JP" sz="2800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イベント外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Sheet1!$A$4:$A$15</c:f>
              <c:strCache>
                <c:ptCount val="12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  <c:pt idx="4">
                  <c:v>8月</c:v>
                </c:pt>
                <c:pt idx="5">
                  <c:v>9月</c:v>
                </c:pt>
                <c:pt idx="6">
                  <c:v>10月</c:v>
                </c:pt>
                <c:pt idx="7">
                  <c:v>11月</c:v>
                </c:pt>
                <c:pt idx="8">
                  <c:v>12月</c:v>
                </c:pt>
                <c:pt idx="9">
                  <c:v>1月</c:v>
                </c:pt>
                <c:pt idx="10">
                  <c:v>2月</c:v>
                </c:pt>
                <c:pt idx="11">
                  <c:v>3月</c:v>
                </c:pt>
              </c:strCache>
            </c:strRef>
          </c:cat>
          <c:val>
            <c:numRef>
              <c:f>Sheet1!$B$4:$B$15</c:f>
              <c:numCache>
                <c:formatCode>General</c:formatCode>
                <c:ptCount val="12"/>
                <c:pt idx="0">
                  <c:v>12600.0</c:v>
                </c:pt>
                <c:pt idx="1">
                  <c:v>35100.0</c:v>
                </c:pt>
                <c:pt idx="2">
                  <c:v>34400.0</c:v>
                </c:pt>
                <c:pt idx="3">
                  <c:v>30000.0</c:v>
                </c:pt>
                <c:pt idx="4">
                  <c:v>43000.0</c:v>
                </c:pt>
                <c:pt idx="5">
                  <c:v>30100.0</c:v>
                </c:pt>
                <c:pt idx="6">
                  <c:v>36000.0</c:v>
                </c:pt>
                <c:pt idx="7">
                  <c:v>36200.0</c:v>
                </c:pt>
                <c:pt idx="8">
                  <c:v>37000.0</c:v>
                </c:pt>
                <c:pt idx="9">
                  <c:v>29800.0</c:v>
                </c:pt>
                <c:pt idx="10">
                  <c:v>27000.0</c:v>
                </c:pt>
                <c:pt idx="11">
                  <c:v>55800.0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イベント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Sheet1!$A$4:$A$15</c:f>
              <c:strCache>
                <c:ptCount val="12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  <c:pt idx="4">
                  <c:v>8月</c:v>
                </c:pt>
                <c:pt idx="5">
                  <c:v>9月</c:v>
                </c:pt>
                <c:pt idx="6">
                  <c:v>10月</c:v>
                </c:pt>
                <c:pt idx="7">
                  <c:v>11月</c:v>
                </c:pt>
                <c:pt idx="8">
                  <c:v>12月</c:v>
                </c:pt>
                <c:pt idx="9">
                  <c:v>1月</c:v>
                </c:pt>
                <c:pt idx="10">
                  <c:v>2月</c:v>
                </c:pt>
                <c:pt idx="11">
                  <c:v>3月</c:v>
                </c:pt>
              </c:strCache>
            </c:strRef>
          </c:cat>
          <c:val>
            <c:numRef>
              <c:f>Sheet1!$C$4:$C$15</c:f>
              <c:numCache>
                <c:formatCode>General</c:formatCode>
                <c:ptCount val="12"/>
                <c:pt idx="0" formatCode="#,##0">
                  <c:v>128000.0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 formatCode="#,##0">
                  <c:v>160000.0</c:v>
                </c:pt>
                <c:pt idx="5">
                  <c:v>0.0</c:v>
                </c:pt>
                <c:pt idx="6" formatCode="#,##0">
                  <c:v>700000.0</c:v>
                </c:pt>
                <c:pt idx="7">
                  <c:v>0.0</c:v>
                </c:pt>
                <c:pt idx="8" formatCode="#,##0">
                  <c:v>0.0</c:v>
                </c:pt>
                <c:pt idx="9">
                  <c:v>0.0</c:v>
                </c:pt>
                <c:pt idx="10" formatCode="#,##0">
                  <c:v>0.0</c:v>
                </c:pt>
                <c:pt idx="11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0510232"/>
        <c:axId val="2120268152"/>
      </c:barChart>
      <c:catAx>
        <c:axId val="2120510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0268152"/>
        <c:crosses val="autoZero"/>
        <c:auto val="1"/>
        <c:lblAlgn val="ctr"/>
        <c:lblOffset val="100"/>
        <c:noMultiLvlLbl val="0"/>
      </c:catAx>
      <c:valAx>
        <c:axId val="2120268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20510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1">
    <c:autoUpdate val="0"/>
  </c:externalData>
  <c:userShapes r:id="rId2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0-26T02:38:35.498" idx="1">
    <p:pos x="10" y="10"/>
    <p:text>後継者グラフ年齢まとめるべき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0-26T02:38:35.498" idx="5">
    <p:pos x="10" y="10"/>
    <p:text>後継者グラフ年齢まとめるべき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0-26T02:38:35.498" idx="6">
    <p:pos x="10" y="10"/>
    <p:text>後継者グラフ年齢まとめるべき</p:text>
  </p:cm>
</p:cmLst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DBCE65-6AB9-C544-AB50-B7F836D6156D}" type="doc">
      <dgm:prSet loTypeId="urn:microsoft.com/office/officeart/2005/8/layout/vList5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AFCC2B6-6EF0-A84B-9603-1FBDD8C8AA22}">
      <dgm:prSet phldrT="[テキスト]"/>
      <dgm:spPr/>
      <dgm:t>
        <a:bodyPr/>
        <a:lstStyle/>
        <a:p>
          <a:r>
            <a:rPr kumimoji="1" lang="ja-JP" altLang="en-US" dirty="0" smtClean="0"/>
            <a:t>にぎわい・観光</a:t>
          </a:r>
          <a:endParaRPr kumimoji="1" lang="ja-JP" altLang="en-US" dirty="0"/>
        </a:p>
      </dgm:t>
    </dgm:pt>
    <dgm:pt modelId="{D8BD48AB-2984-7E4B-971D-639D4D0769B4}" type="parTrans" cxnId="{A595B4DE-811B-2E41-BA62-2B588B091E49}">
      <dgm:prSet/>
      <dgm:spPr/>
      <dgm:t>
        <a:bodyPr/>
        <a:lstStyle/>
        <a:p>
          <a:endParaRPr kumimoji="1" lang="ja-JP" altLang="en-US"/>
        </a:p>
      </dgm:t>
    </dgm:pt>
    <dgm:pt modelId="{02C1241A-9CA1-B446-9F78-546F79FF5AC5}" type="sibTrans" cxnId="{A595B4DE-811B-2E41-BA62-2B588B091E49}">
      <dgm:prSet/>
      <dgm:spPr/>
      <dgm:t>
        <a:bodyPr/>
        <a:lstStyle/>
        <a:p>
          <a:endParaRPr kumimoji="1" lang="ja-JP" altLang="en-US"/>
        </a:p>
      </dgm:t>
    </dgm:pt>
    <dgm:pt modelId="{5C8E743F-BF35-3545-8359-578DC8E9646C}">
      <dgm:prSet phldrT="[テキスト]"/>
      <dgm:spPr/>
      <dgm:t>
        <a:bodyPr/>
        <a:lstStyle/>
        <a:p>
          <a:r>
            <a:rPr kumimoji="1" lang="ja-JP" altLang="en-US" dirty="0" smtClean="0"/>
            <a:t>安全・安心</a:t>
          </a:r>
          <a:endParaRPr kumimoji="1" lang="ja-JP" altLang="en-US" dirty="0"/>
        </a:p>
      </dgm:t>
    </dgm:pt>
    <dgm:pt modelId="{D8C2BB91-6AE7-414F-B842-2E7C0AE45BEA}" type="parTrans" cxnId="{81BE2F63-34AD-ED44-B786-BA31BEB26D11}">
      <dgm:prSet/>
      <dgm:spPr/>
      <dgm:t>
        <a:bodyPr/>
        <a:lstStyle/>
        <a:p>
          <a:endParaRPr kumimoji="1" lang="ja-JP" altLang="en-US"/>
        </a:p>
      </dgm:t>
    </dgm:pt>
    <dgm:pt modelId="{54CAB903-FEB8-7D4D-AC6C-83DC35592B27}" type="sibTrans" cxnId="{81BE2F63-34AD-ED44-B786-BA31BEB26D11}">
      <dgm:prSet/>
      <dgm:spPr/>
      <dgm:t>
        <a:bodyPr/>
        <a:lstStyle/>
        <a:p>
          <a:endParaRPr kumimoji="1" lang="ja-JP" altLang="en-US"/>
        </a:p>
      </dgm:t>
    </dgm:pt>
    <dgm:pt modelId="{47AB18A3-8964-F64D-81E4-511D8FD65FF7}">
      <dgm:prSet phldrT="[テキスト]"/>
      <dgm:spPr/>
      <dgm:t>
        <a:bodyPr/>
        <a:lstStyle/>
        <a:p>
          <a:r>
            <a:rPr kumimoji="1" lang="ja-JP" altLang="en-US" dirty="0" smtClean="0"/>
            <a:t>医療</a:t>
          </a:r>
          <a:endParaRPr kumimoji="1" lang="ja-JP" altLang="en-US" dirty="0"/>
        </a:p>
      </dgm:t>
    </dgm:pt>
    <dgm:pt modelId="{AB1090E6-DF4E-2143-B41D-111D0B09AF4A}" type="parTrans" cxnId="{5B71AE01-B00B-E141-97FE-2836079ACC44}">
      <dgm:prSet/>
      <dgm:spPr/>
      <dgm:t>
        <a:bodyPr/>
        <a:lstStyle/>
        <a:p>
          <a:endParaRPr kumimoji="1" lang="ja-JP" altLang="en-US"/>
        </a:p>
      </dgm:t>
    </dgm:pt>
    <dgm:pt modelId="{F6C7ECF6-B83A-A34D-90CA-ED52F63A1989}" type="sibTrans" cxnId="{5B71AE01-B00B-E141-97FE-2836079ACC44}">
      <dgm:prSet/>
      <dgm:spPr/>
      <dgm:t>
        <a:bodyPr/>
        <a:lstStyle/>
        <a:p>
          <a:endParaRPr kumimoji="1" lang="ja-JP" altLang="en-US"/>
        </a:p>
      </dgm:t>
    </dgm:pt>
    <dgm:pt modelId="{E60EDB83-54B7-3942-96A1-9AB6FACA4BC0}">
      <dgm:prSet phldrT="[テキスト]"/>
      <dgm:spPr/>
      <dgm:t>
        <a:bodyPr/>
        <a:lstStyle/>
        <a:p>
          <a:r>
            <a:rPr kumimoji="1" lang="ja-JP" altLang="en-US" dirty="0" smtClean="0"/>
            <a:t>交通</a:t>
          </a:r>
          <a:endParaRPr kumimoji="1" lang="ja-JP" altLang="en-US" dirty="0"/>
        </a:p>
      </dgm:t>
    </dgm:pt>
    <dgm:pt modelId="{E5569106-7A77-0A46-8121-79A67DCA489C}" type="parTrans" cxnId="{4CC7C7FB-26CB-5847-AC7E-D8C0ACE9F0BF}">
      <dgm:prSet/>
      <dgm:spPr/>
      <dgm:t>
        <a:bodyPr/>
        <a:lstStyle/>
        <a:p>
          <a:endParaRPr kumimoji="1" lang="ja-JP" altLang="en-US"/>
        </a:p>
      </dgm:t>
    </dgm:pt>
    <dgm:pt modelId="{58FB275F-0135-A348-B4EB-ADBD616ABFB6}" type="sibTrans" cxnId="{4CC7C7FB-26CB-5847-AC7E-D8C0ACE9F0BF}">
      <dgm:prSet/>
      <dgm:spPr/>
      <dgm:t>
        <a:bodyPr/>
        <a:lstStyle/>
        <a:p>
          <a:endParaRPr kumimoji="1" lang="ja-JP" altLang="en-US"/>
        </a:p>
      </dgm:t>
    </dgm:pt>
    <dgm:pt modelId="{960C517B-09A5-E94C-9951-E82519B7FD7D}">
      <dgm:prSet phldrT="[テキスト]"/>
      <dgm:spPr/>
      <dgm:t>
        <a:bodyPr/>
        <a:lstStyle/>
        <a:p>
          <a:r>
            <a:rPr kumimoji="1" lang="ja-JP" altLang="en-US" dirty="0" smtClean="0"/>
            <a:t>自然環境</a:t>
          </a:r>
          <a:endParaRPr kumimoji="1" lang="ja-JP" altLang="en-US" dirty="0"/>
        </a:p>
      </dgm:t>
    </dgm:pt>
    <dgm:pt modelId="{4913BBD2-05E0-A944-8007-CC29362C2E90}" type="parTrans" cxnId="{988042C7-02BE-D845-A293-644062F6B7DB}">
      <dgm:prSet/>
      <dgm:spPr/>
      <dgm:t>
        <a:bodyPr/>
        <a:lstStyle/>
        <a:p>
          <a:endParaRPr kumimoji="1" lang="ja-JP" altLang="en-US"/>
        </a:p>
      </dgm:t>
    </dgm:pt>
    <dgm:pt modelId="{53D1FECB-954C-7E42-98F9-6DB91BD40554}" type="sibTrans" cxnId="{988042C7-02BE-D845-A293-644062F6B7DB}">
      <dgm:prSet/>
      <dgm:spPr/>
      <dgm:t>
        <a:bodyPr/>
        <a:lstStyle/>
        <a:p>
          <a:endParaRPr kumimoji="1" lang="ja-JP" altLang="en-US"/>
        </a:p>
      </dgm:t>
    </dgm:pt>
    <dgm:pt modelId="{353C8C47-879C-C74E-B7E1-79347E1BB491}" type="pres">
      <dgm:prSet presAssocID="{DEDBCE65-6AB9-C544-AB50-B7F836D6156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78C0B77E-41FC-F74C-AEFB-FED8DF153909}" type="pres">
      <dgm:prSet presAssocID="{0AFCC2B6-6EF0-A84B-9603-1FBDD8C8AA22}" presName="linNode" presStyleCnt="0"/>
      <dgm:spPr/>
      <dgm:t>
        <a:bodyPr/>
        <a:lstStyle/>
        <a:p>
          <a:endParaRPr kumimoji="1" lang="ja-JP" altLang="en-US"/>
        </a:p>
      </dgm:t>
    </dgm:pt>
    <dgm:pt modelId="{1B7B4B8A-76A1-5047-B5AF-FCB80E84082D}" type="pres">
      <dgm:prSet presAssocID="{0AFCC2B6-6EF0-A84B-9603-1FBDD8C8AA22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465C10C-44AD-414C-8127-80985A744C32}" type="pres">
      <dgm:prSet presAssocID="{02C1241A-9CA1-B446-9F78-546F79FF5AC5}" presName="sp" presStyleCnt="0"/>
      <dgm:spPr/>
      <dgm:t>
        <a:bodyPr/>
        <a:lstStyle/>
        <a:p>
          <a:endParaRPr kumimoji="1" lang="ja-JP" altLang="en-US"/>
        </a:p>
      </dgm:t>
    </dgm:pt>
    <dgm:pt modelId="{B7FD8200-AFAD-5847-A01B-D19CFA9460B5}" type="pres">
      <dgm:prSet presAssocID="{960C517B-09A5-E94C-9951-E82519B7FD7D}" presName="linNode" presStyleCnt="0"/>
      <dgm:spPr/>
      <dgm:t>
        <a:bodyPr/>
        <a:lstStyle/>
        <a:p>
          <a:endParaRPr kumimoji="1" lang="ja-JP" altLang="en-US"/>
        </a:p>
      </dgm:t>
    </dgm:pt>
    <dgm:pt modelId="{C8F7B72A-D319-464E-A053-469BE70DF054}" type="pres">
      <dgm:prSet presAssocID="{960C517B-09A5-E94C-9951-E82519B7FD7D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926AB2C-B325-ED40-9F6E-C5B1AFC527BF}" type="pres">
      <dgm:prSet presAssocID="{53D1FECB-954C-7E42-98F9-6DB91BD40554}" presName="sp" presStyleCnt="0"/>
      <dgm:spPr/>
      <dgm:t>
        <a:bodyPr/>
        <a:lstStyle/>
        <a:p>
          <a:endParaRPr kumimoji="1" lang="ja-JP" altLang="en-US"/>
        </a:p>
      </dgm:t>
    </dgm:pt>
    <dgm:pt modelId="{D91FE4BB-A351-B347-BBFE-953CE5284DDB}" type="pres">
      <dgm:prSet presAssocID="{5C8E743F-BF35-3545-8359-578DC8E9646C}" presName="linNode" presStyleCnt="0"/>
      <dgm:spPr/>
      <dgm:t>
        <a:bodyPr/>
        <a:lstStyle/>
        <a:p>
          <a:endParaRPr kumimoji="1" lang="ja-JP" altLang="en-US"/>
        </a:p>
      </dgm:t>
    </dgm:pt>
    <dgm:pt modelId="{00F2477B-6664-994A-99C6-B267E4441351}" type="pres">
      <dgm:prSet presAssocID="{5C8E743F-BF35-3545-8359-578DC8E9646C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E8BA683-3D0D-9546-9E19-83494F3A9943}" type="pres">
      <dgm:prSet presAssocID="{54CAB903-FEB8-7D4D-AC6C-83DC35592B27}" presName="sp" presStyleCnt="0"/>
      <dgm:spPr/>
      <dgm:t>
        <a:bodyPr/>
        <a:lstStyle/>
        <a:p>
          <a:endParaRPr kumimoji="1" lang="ja-JP" altLang="en-US"/>
        </a:p>
      </dgm:t>
    </dgm:pt>
    <dgm:pt modelId="{CADD5CFB-36A7-C84A-BFAE-A7E9EF8777B5}" type="pres">
      <dgm:prSet presAssocID="{47AB18A3-8964-F64D-81E4-511D8FD65FF7}" presName="linNode" presStyleCnt="0"/>
      <dgm:spPr/>
      <dgm:t>
        <a:bodyPr/>
        <a:lstStyle/>
        <a:p>
          <a:endParaRPr kumimoji="1" lang="ja-JP" altLang="en-US"/>
        </a:p>
      </dgm:t>
    </dgm:pt>
    <dgm:pt modelId="{7ED82B5F-97DB-3E4F-99D9-1EE92FE3C354}" type="pres">
      <dgm:prSet presAssocID="{47AB18A3-8964-F64D-81E4-511D8FD65FF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DA2A652-6967-334F-B329-DC220D1C6D2C}" type="pres">
      <dgm:prSet presAssocID="{F6C7ECF6-B83A-A34D-90CA-ED52F63A1989}" presName="sp" presStyleCnt="0"/>
      <dgm:spPr/>
      <dgm:t>
        <a:bodyPr/>
        <a:lstStyle/>
        <a:p>
          <a:endParaRPr kumimoji="1" lang="ja-JP" altLang="en-US"/>
        </a:p>
      </dgm:t>
    </dgm:pt>
    <dgm:pt modelId="{10B0724A-C1FC-FE4B-B68F-2ED7FE574AA7}" type="pres">
      <dgm:prSet presAssocID="{E60EDB83-54B7-3942-96A1-9AB6FACA4BC0}" presName="linNode" presStyleCnt="0"/>
      <dgm:spPr/>
      <dgm:t>
        <a:bodyPr/>
        <a:lstStyle/>
        <a:p>
          <a:endParaRPr kumimoji="1" lang="ja-JP" altLang="en-US"/>
        </a:p>
      </dgm:t>
    </dgm:pt>
    <dgm:pt modelId="{4D509174-6BA7-2843-8A91-E250AD7D4805}" type="pres">
      <dgm:prSet presAssocID="{E60EDB83-54B7-3942-96A1-9AB6FACA4BC0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064C04BC-FB96-A04F-8EE0-C3BDAA46C0CA}" type="presOf" srcId="{47AB18A3-8964-F64D-81E4-511D8FD65FF7}" destId="{7ED82B5F-97DB-3E4F-99D9-1EE92FE3C354}" srcOrd="0" destOrd="0" presId="urn:microsoft.com/office/officeart/2005/8/layout/vList5"/>
    <dgm:cxn modelId="{988042C7-02BE-D845-A293-644062F6B7DB}" srcId="{DEDBCE65-6AB9-C544-AB50-B7F836D6156D}" destId="{960C517B-09A5-E94C-9951-E82519B7FD7D}" srcOrd="1" destOrd="0" parTransId="{4913BBD2-05E0-A944-8007-CC29362C2E90}" sibTransId="{53D1FECB-954C-7E42-98F9-6DB91BD40554}"/>
    <dgm:cxn modelId="{A989EA50-A038-8645-BBE8-5EA925689ACD}" type="presOf" srcId="{E60EDB83-54B7-3942-96A1-9AB6FACA4BC0}" destId="{4D509174-6BA7-2843-8A91-E250AD7D4805}" srcOrd="0" destOrd="0" presId="urn:microsoft.com/office/officeart/2005/8/layout/vList5"/>
    <dgm:cxn modelId="{EBBAD8F9-B532-2243-AFAE-4D58D5FC9440}" type="presOf" srcId="{5C8E743F-BF35-3545-8359-578DC8E9646C}" destId="{00F2477B-6664-994A-99C6-B267E4441351}" srcOrd="0" destOrd="0" presId="urn:microsoft.com/office/officeart/2005/8/layout/vList5"/>
    <dgm:cxn modelId="{C2BC1682-DBDB-304C-96AB-BB45DE93B046}" type="presOf" srcId="{960C517B-09A5-E94C-9951-E82519B7FD7D}" destId="{C8F7B72A-D319-464E-A053-469BE70DF054}" srcOrd="0" destOrd="0" presId="urn:microsoft.com/office/officeart/2005/8/layout/vList5"/>
    <dgm:cxn modelId="{5B71AE01-B00B-E141-97FE-2836079ACC44}" srcId="{DEDBCE65-6AB9-C544-AB50-B7F836D6156D}" destId="{47AB18A3-8964-F64D-81E4-511D8FD65FF7}" srcOrd="3" destOrd="0" parTransId="{AB1090E6-DF4E-2143-B41D-111D0B09AF4A}" sibTransId="{F6C7ECF6-B83A-A34D-90CA-ED52F63A1989}"/>
    <dgm:cxn modelId="{A7AC8730-41B2-CD4F-9D54-4763509836DE}" type="presOf" srcId="{0AFCC2B6-6EF0-A84B-9603-1FBDD8C8AA22}" destId="{1B7B4B8A-76A1-5047-B5AF-FCB80E84082D}" srcOrd="0" destOrd="0" presId="urn:microsoft.com/office/officeart/2005/8/layout/vList5"/>
    <dgm:cxn modelId="{81BE2F63-34AD-ED44-B786-BA31BEB26D11}" srcId="{DEDBCE65-6AB9-C544-AB50-B7F836D6156D}" destId="{5C8E743F-BF35-3545-8359-578DC8E9646C}" srcOrd="2" destOrd="0" parTransId="{D8C2BB91-6AE7-414F-B842-2E7C0AE45BEA}" sibTransId="{54CAB903-FEB8-7D4D-AC6C-83DC35592B27}"/>
    <dgm:cxn modelId="{BBD952B7-67A4-9A42-BE4A-F73AD8899B15}" type="presOf" srcId="{DEDBCE65-6AB9-C544-AB50-B7F836D6156D}" destId="{353C8C47-879C-C74E-B7E1-79347E1BB491}" srcOrd="0" destOrd="0" presId="urn:microsoft.com/office/officeart/2005/8/layout/vList5"/>
    <dgm:cxn modelId="{4CC7C7FB-26CB-5847-AC7E-D8C0ACE9F0BF}" srcId="{DEDBCE65-6AB9-C544-AB50-B7F836D6156D}" destId="{E60EDB83-54B7-3942-96A1-9AB6FACA4BC0}" srcOrd="4" destOrd="0" parTransId="{E5569106-7A77-0A46-8121-79A67DCA489C}" sibTransId="{58FB275F-0135-A348-B4EB-ADBD616ABFB6}"/>
    <dgm:cxn modelId="{A595B4DE-811B-2E41-BA62-2B588B091E49}" srcId="{DEDBCE65-6AB9-C544-AB50-B7F836D6156D}" destId="{0AFCC2B6-6EF0-A84B-9603-1FBDD8C8AA22}" srcOrd="0" destOrd="0" parTransId="{D8BD48AB-2984-7E4B-971D-639D4D0769B4}" sibTransId="{02C1241A-9CA1-B446-9F78-546F79FF5AC5}"/>
    <dgm:cxn modelId="{E1FF7519-B3AB-D647-B1B2-433CAFA50751}" type="presParOf" srcId="{353C8C47-879C-C74E-B7E1-79347E1BB491}" destId="{78C0B77E-41FC-F74C-AEFB-FED8DF153909}" srcOrd="0" destOrd="0" presId="urn:microsoft.com/office/officeart/2005/8/layout/vList5"/>
    <dgm:cxn modelId="{66670D28-B469-BF4B-AC4D-E8A400083B5D}" type="presParOf" srcId="{78C0B77E-41FC-F74C-AEFB-FED8DF153909}" destId="{1B7B4B8A-76A1-5047-B5AF-FCB80E84082D}" srcOrd="0" destOrd="0" presId="urn:microsoft.com/office/officeart/2005/8/layout/vList5"/>
    <dgm:cxn modelId="{A717ADE1-B232-AC45-BC7F-86F45F94E702}" type="presParOf" srcId="{353C8C47-879C-C74E-B7E1-79347E1BB491}" destId="{B465C10C-44AD-414C-8127-80985A744C32}" srcOrd="1" destOrd="0" presId="urn:microsoft.com/office/officeart/2005/8/layout/vList5"/>
    <dgm:cxn modelId="{5AF491E8-BDA1-2641-BA20-1DE472693D40}" type="presParOf" srcId="{353C8C47-879C-C74E-B7E1-79347E1BB491}" destId="{B7FD8200-AFAD-5847-A01B-D19CFA9460B5}" srcOrd="2" destOrd="0" presId="urn:microsoft.com/office/officeart/2005/8/layout/vList5"/>
    <dgm:cxn modelId="{8B67298A-6BA6-FB4E-85CE-3D039F3F8906}" type="presParOf" srcId="{B7FD8200-AFAD-5847-A01B-D19CFA9460B5}" destId="{C8F7B72A-D319-464E-A053-469BE70DF054}" srcOrd="0" destOrd="0" presId="urn:microsoft.com/office/officeart/2005/8/layout/vList5"/>
    <dgm:cxn modelId="{A4218939-2BC8-794B-B84A-759D2A11002B}" type="presParOf" srcId="{353C8C47-879C-C74E-B7E1-79347E1BB491}" destId="{8926AB2C-B325-ED40-9F6E-C5B1AFC527BF}" srcOrd="3" destOrd="0" presId="urn:microsoft.com/office/officeart/2005/8/layout/vList5"/>
    <dgm:cxn modelId="{FFA0369C-EC80-8940-8F9A-BE87BCB49BCD}" type="presParOf" srcId="{353C8C47-879C-C74E-B7E1-79347E1BB491}" destId="{D91FE4BB-A351-B347-BBFE-953CE5284DDB}" srcOrd="4" destOrd="0" presId="urn:microsoft.com/office/officeart/2005/8/layout/vList5"/>
    <dgm:cxn modelId="{662AA774-97E8-0D4F-985E-3485F936B132}" type="presParOf" srcId="{D91FE4BB-A351-B347-BBFE-953CE5284DDB}" destId="{00F2477B-6664-994A-99C6-B267E4441351}" srcOrd="0" destOrd="0" presId="urn:microsoft.com/office/officeart/2005/8/layout/vList5"/>
    <dgm:cxn modelId="{2D08FC5C-6CC8-3745-AFA4-8BC12B004658}" type="presParOf" srcId="{353C8C47-879C-C74E-B7E1-79347E1BB491}" destId="{8E8BA683-3D0D-9546-9E19-83494F3A9943}" srcOrd="5" destOrd="0" presId="urn:microsoft.com/office/officeart/2005/8/layout/vList5"/>
    <dgm:cxn modelId="{77E7D831-73C1-0D45-8881-DDD0125AFBE4}" type="presParOf" srcId="{353C8C47-879C-C74E-B7E1-79347E1BB491}" destId="{CADD5CFB-36A7-C84A-BFAE-A7E9EF8777B5}" srcOrd="6" destOrd="0" presId="urn:microsoft.com/office/officeart/2005/8/layout/vList5"/>
    <dgm:cxn modelId="{452D9DA5-C94C-CF41-A783-11A9957DE9FF}" type="presParOf" srcId="{CADD5CFB-36A7-C84A-BFAE-A7E9EF8777B5}" destId="{7ED82B5F-97DB-3E4F-99D9-1EE92FE3C354}" srcOrd="0" destOrd="0" presId="urn:microsoft.com/office/officeart/2005/8/layout/vList5"/>
    <dgm:cxn modelId="{FF50F0B3-4524-6149-BB95-ED446BA3E2BC}" type="presParOf" srcId="{353C8C47-879C-C74E-B7E1-79347E1BB491}" destId="{8DA2A652-6967-334F-B329-DC220D1C6D2C}" srcOrd="7" destOrd="0" presId="urn:microsoft.com/office/officeart/2005/8/layout/vList5"/>
    <dgm:cxn modelId="{CB257E7E-B26E-2146-8AAB-67BA3FD3D4CB}" type="presParOf" srcId="{353C8C47-879C-C74E-B7E1-79347E1BB491}" destId="{10B0724A-C1FC-FE4B-B68F-2ED7FE574AA7}" srcOrd="8" destOrd="0" presId="urn:microsoft.com/office/officeart/2005/8/layout/vList5"/>
    <dgm:cxn modelId="{E7245340-593A-3545-A2BF-0778BD8E986C}" type="presParOf" srcId="{10B0724A-C1FC-FE4B-B68F-2ED7FE574AA7}" destId="{4D509174-6BA7-2843-8A91-E250AD7D480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6FE2D7-393E-CF4D-88B4-C7244A2E45E6}" type="doc">
      <dgm:prSet loTypeId="urn:microsoft.com/office/officeart/2005/8/layout/radial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4683E9D7-A103-A74C-B717-544A35B78791}">
      <dgm:prSet phldrT="[テキスト]"/>
      <dgm:spPr>
        <a:solidFill>
          <a:schemeClr val="bg1">
            <a:lumMod val="85000"/>
            <a:alpha val="50000"/>
          </a:schemeClr>
        </a:solidFill>
      </dgm:spPr>
      <dgm:t>
        <a:bodyPr/>
        <a:lstStyle/>
        <a:p>
          <a:r>
            <a:rPr kumimoji="1" lang="en-US" altLang="ja-JP" dirty="0" smtClean="0">
              <a:solidFill>
                <a:schemeClr val="bg1"/>
              </a:solidFill>
            </a:rPr>
            <a:t>t</a:t>
          </a:r>
          <a:endParaRPr kumimoji="1" lang="ja-JP" altLang="en-US" dirty="0">
            <a:solidFill>
              <a:schemeClr val="bg1"/>
            </a:solidFill>
          </a:endParaRPr>
        </a:p>
      </dgm:t>
    </dgm:pt>
    <dgm:pt modelId="{0CFFDC69-B866-924A-BFE5-A1A534F1ED79}" type="parTrans" cxnId="{26A7F205-BC16-9840-A9E4-94081F8F765E}">
      <dgm:prSet/>
      <dgm:spPr/>
      <dgm:t>
        <a:bodyPr/>
        <a:lstStyle/>
        <a:p>
          <a:endParaRPr kumimoji="1" lang="ja-JP" altLang="en-US"/>
        </a:p>
      </dgm:t>
    </dgm:pt>
    <dgm:pt modelId="{4638D84C-2940-2649-81F0-7278F2AB29AA}" type="sibTrans" cxnId="{26A7F205-BC16-9840-A9E4-94081F8F765E}">
      <dgm:prSet/>
      <dgm:spPr/>
      <dgm:t>
        <a:bodyPr/>
        <a:lstStyle/>
        <a:p>
          <a:endParaRPr kumimoji="1" lang="ja-JP" altLang="en-US"/>
        </a:p>
      </dgm:t>
    </dgm:pt>
    <dgm:pt modelId="{B81C8C8E-3BDC-704D-BDE6-43C1CD0C3E68}">
      <dgm:prSet phldrT="[テキスト]"/>
      <dgm:spPr>
        <a:gradFill flip="none" rotWithShape="0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  <dgm:t>
        <a:bodyPr/>
        <a:lstStyle/>
        <a:p>
          <a:r>
            <a:rPr kumimoji="1" lang="ja-JP" altLang="en-US" dirty="0" smtClean="0"/>
            <a:t>にぎわい</a:t>
          </a:r>
          <a:endParaRPr kumimoji="1" lang="en-US" altLang="ja-JP" dirty="0" smtClean="0"/>
        </a:p>
        <a:p>
          <a:r>
            <a:rPr kumimoji="1" lang="ja-JP" altLang="en-US" dirty="0" smtClean="0"/>
            <a:t>観光</a:t>
          </a:r>
        </a:p>
      </dgm:t>
    </dgm:pt>
    <dgm:pt modelId="{9479F048-F769-F44A-92FA-F2FBD0919281}" type="parTrans" cxnId="{874C0855-D9CD-AC46-B3E3-6356475EAE9E}">
      <dgm:prSet/>
      <dgm:spPr/>
      <dgm:t>
        <a:bodyPr/>
        <a:lstStyle/>
        <a:p>
          <a:endParaRPr kumimoji="1" lang="ja-JP" altLang="en-US"/>
        </a:p>
      </dgm:t>
    </dgm:pt>
    <dgm:pt modelId="{190229B5-1557-BE4D-B575-A3D86CEC7FDB}" type="sibTrans" cxnId="{874C0855-D9CD-AC46-B3E3-6356475EAE9E}">
      <dgm:prSet/>
      <dgm:spPr/>
      <dgm:t>
        <a:bodyPr/>
        <a:lstStyle/>
        <a:p>
          <a:endParaRPr kumimoji="1" lang="ja-JP" altLang="en-US"/>
        </a:p>
      </dgm:t>
    </dgm:pt>
    <dgm:pt modelId="{84916A18-3AD3-6B40-A15C-8C40FF10B5B8}">
      <dgm:prSet phldrT="[テキスト]" custT="1"/>
      <dgm:spPr>
        <a:gradFill flip="none" rotWithShape="0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  <dgm:t>
        <a:bodyPr/>
        <a:lstStyle/>
        <a:p>
          <a:r>
            <a:rPr kumimoji="1" lang="ja-JP" altLang="en-US" sz="1800" dirty="0" smtClean="0"/>
            <a:t>安全</a:t>
          </a:r>
          <a:endParaRPr kumimoji="1" lang="en-US" altLang="ja-JP" sz="1800" dirty="0" smtClean="0"/>
        </a:p>
        <a:p>
          <a:r>
            <a:rPr kumimoji="1" lang="ja-JP" altLang="en-US" sz="1800" dirty="0" smtClean="0"/>
            <a:t>安心</a:t>
          </a:r>
          <a:endParaRPr kumimoji="1" lang="ja-JP" altLang="en-US" sz="1800" dirty="0"/>
        </a:p>
      </dgm:t>
    </dgm:pt>
    <dgm:pt modelId="{192165FD-62BC-704D-8FED-EEE9E77F4CA0}" type="parTrans" cxnId="{11378EBA-5404-4F41-B579-F47F04D16E82}">
      <dgm:prSet/>
      <dgm:spPr/>
      <dgm:t>
        <a:bodyPr/>
        <a:lstStyle/>
        <a:p>
          <a:endParaRPr kumimoji="1" lang="ja-JP" altLang="en-US"/>
        </a:p>
      </dgm:t>
    </dgm:pt>
    <dgm:pt modelId="{25ED9ED2-3FBC-5F47-97BB-91B6FC02EE65}" type="sibTrans" cxnId="{11378EBA-5404-4F41-B579-F47F04D16E82}">
      <dgm:prSet/>
      <dgm:spPr/>
      <dgm:t>
        <a:bodyPr/>
        <a:lstStyle/>
        <a:p>
          <a:endParaRPr kumimoji="1" lang="ja-JP" altLang="en-US"/>
        </a:p>
      </dgm:t>
    </dgm:pt>
    <dgm:pt modelId="{B293087D-232D-9048-9702-CA6E4CBC9496}">
      <dgm:prSet phldrT="[テキスト]" custT="1"/>
      <dgm:spPr>
        <a:gradFill flip="none" rotWithShape="0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  <dgm:t>
        <a:bodyPr/>
        <a:lstStyle/>
        <a:p>
          <a:r>
            <a:rPr kumimoji="1" lang="ja-JP" altLang="en-US" sz="1800" dirty="0" smtClean="0"/>
            <a:t>医療</a:t>
          </a:r>
          <a:endParaRPr kumimoji="1" lang="ja-JP" altLang="en-US" sz="1800" dirty="0"/>
        </a:p>
      </dgm:t>
    </dgm:pt>
    <dgm:pt modelId="{9466086B-961B-7146-A99B-04B8A186952C}" type="parTrans" cxnId="{7B4FC7D4-85A2-324B-BD28-B19BCDBCF19B}">
      <dgm:prSet/>
      <dgm:spPr/>
      <dgm:t>
        <a:bodyPr/>
        <a:lstStyle/>
        <a:p>
          <a:endParaRPr kumimoji="1" lang="ja-JP" altLang="en-US"/>
        </a:p>
      </dgm:t>
    </dgm:pt>
    <dgm:pt modelId="{59B2DD0A-5C45-0E42-8DDB-3654A5FC3286}" type="sibTrans" cxnId="{7B4FC7D4-85A2-324B-BD28-B19BCDBCF19B}">
      <dgm:prSet/>
      <dgm:spPr/>
      <dgm:t>
        <a:bodyPr/>
        <a:lstStyle/>
        <a:p>
          <a:endParaRPr kumimoji="1" lang="ja-JP" altLang="en-US"/>
        </a:p>
      </dgm:t>
    </dgm:pt>
    <dgm:pt modelId="{30EACB8E-F473-1A4A-B678-16919C1E9508}">
      <dgm:prSet phldrT="[テキスト]" custT="1"/>
      <dgm:spPr/>
      <dgm:t>
        <a:bodyPr/>
        <a:lstStyle/>
        <a:p>
          <a:r>
            <a:rPr kumimoji="1" lang="ja-JP" altLang="en-US" sz="1800" dirty="0" smtClean="0"/>
            <a:t>交通</a:t>
          </a:r>
          <a:endParaRPr kumimoji="1" lang="ja-JP" altLang="en-US" sz="1800" dirty="0"/>
        </a:p>
      </dgm:t>
    </dgm:pt>
    <dgm:pt modelId="{F3C1C751-E5F4-1047-A9D7-19E97E0507A0}" type="parTrans" cxnId="{099F99F1-C01A-1F4B-A084-F699126175B2}">
      <dgm:prSet/>
      <dgm:spPr/>
      <dgm:t>
        <a:bodyPr/>
        <a:lstStyle/>
        <a:p>
          <a:endParaRPr kumimoji="1" lang="ja-JP" altLang="en-US"/>
        </a:p>
      </dgm:t>
    </dgm:pt>
    <dgm:pt modelId="{B7059997-246C-D249-AA81-54DD357B6F18}" type="sibTrans" cxnId="{099F99F1-C01A-1F4B-A084-F699126175B2}">
      <dgm:prSet/>
      <dgm:spPr/>
      <dgm:t>
        <a:bodyPr/>
        <a:lstStyle/>
        <a:p>
          <a:endParaRPr kumimoji="1" lang="ja-JP" altLang="en-US"/>
        </a:p>
      </dgm:t>
    </dgm:pt>
    <dgm:pt modelId="{24F150B7-29D4-7F42-BFCA-246DBE856DDF}">
      <dgm:prSet phldrT="[テキスト]" custT="1"/>
      <dgm:sp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  <dgm:t>
        <a:bodyPr/>
        <a:lstStyle/>
        <a:p>
          <a:r>
            <a:rPr kumimoji="1" lang="ja-JP" altLang="en-US" sz="1600" dirty="0" smtClean="0"/>
            <a:t>自然</a:t>
          </a:r>
          <a:endParaRPr kumimoji="1" lang="en-US" altLang="ja-JP" sz="1600" dirty="0" smtClean="0"/>
        </a:p>
        <a:p>
          <a:r>
            <a:rPr kumimoji="1" lang="ja-JP" altLang="en-US" sz="1600" dirty="0" smtClean="0"/>
            <a:t>環境</a:t>
          </a:r>
        </a:p>
      </dgm:t>
    </dgm:pt>
    <dgm:pt modelId="{53031F6B-4502-8C40-8BEA-3C885DA6319D}" type="sibTrans" cxnId="{3DC39F70-63A5-4F46-BDC2-A0D6D15D2F26}">
      <dgm:prSet/>
      <dgm:spPr/>
      <dgm:t>
        <a:bodyPr/>
        <a:lstStyle/>
        <a:p>
          <a:endParaRPr kumimoji="1" lang="ja-JP" altLang="en-US"/>
        </a:p>
      </dgm:t>
    </dgm:pt>
    <dgm:pt modelId="{CCCD2D74-AE5F-6347-8841-75FB3DF50235}" type="parTrans" cxnId="{3DC39F70-63A5-4F46-BDC2-A0D6D15D2F26}">
      <dgm:prSet/>
      <dgm:spPr/>
      <dgm:t>
        <a:bodyPr/>
        <a:lstStyle/>
        <a:p>
          <a:endParaRPr kumimoji="1" lang="ja-JP" altLang="en-US"/>
        </a:p>
      </dgm:t>
    </dgm:pt>
    <dgm:pt modelId="{28C9832B-624E-D94A-8740-4449C8F4FA89}" type="pres">
      <dgm:prSet presAssocID="{876FE2D7-393E-CF4D-88B4-C7244A2E45E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506E0F0A-B3FF-4547-B7DD-09848C1E8317}" type="pres">
      <dgm:prSet presAssocID="{876FE2D7-393E-CF4D-88B4-C7244A2E45E6}" presName="radial" presStyleCnt="0">
        <dgm:presLayoutVars>
          <dgm:animLvl val="ctr"/>
        </dgm:presLayoutVars>
      </dgm:prSet>
      <dgm:spPr/>
    </dgm:pt>
    <dgm:pt modelId="{C20DDE90-04A0-584C-8970-09D6059F0088}" type="pres">
      <dgm:prSet presAssocID="{4683E9D7-A103-A74C-B717-544A35B78791}" presName="centerShape" presStyleLbl="vennNode1" presStyleIdx="0" presStyleCnt="6"/>
      <dgm:spPr/>
      <dgm:t>
        <a:bodyPr/>
        <a:lstStyle/>
        <a:p>
          <a:endParaRPr kumimoji="1" lang="ja-JP" altLang="en-US"/>
        </a:p>
      </dgm:t>
    </dgm:pt>
    <dgm:pt modelId="{86C0B198-155E-E944-AFA1-EA9E105CF2E9}" type="pres">
      <dgm:prSet presAssocID="{B81C8C8E-3BDC-704D-BDE6-43C1CD0C3E68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9CDD2C-E015-E841-A5F0-2FB6FAA94E87}" type="pres">
      <dgm:prSet presAssocID="{84916A18-3AD3-6B40-A15C-8C40FF10B5B8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8D70946-21ED-1A45-B5C2-A511076963E9}" type="pres">
      <dgm:prSet presAssocID="{B293087D-232D-9048-9702-CA6E4CBC9496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F257B43-2AA9-6E4B-9ABE-D3EB5E5DA416}" type="pres">
      <dgm:prSet presAssocID="{30EACB8E-F473-1A4A-B678-16919C1E9508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4ABFCAB-73DD-CC42-ACA1-89BD9D53B130}" type="pres">
      <dgm:prSet presAssocID="{24F150B7-29D4-7F42-BFCA-246DBE856DDF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B383DD32-78ED-4429-97B3-A5B1CD73D3AD}" type="presOf" srcId="{4683E9D7-A103-A74C-B717-544A35B78791}" destId="{C20DDE90-04A0-584C-8970-09D6059F0088}" srcOrd="0" destOrd="0" presId="urn:microsoft.com/office/officeart/2005/8/layout/radial3"/>
    <dgm:cxn modelId="{11378EBA-5404-4F41-B579-F47F04D16E82}" srcId="{4683E9D7-A103-A74C-B717-544A35B78791}" destId="{84916A18-3AD3-6B40-A15C-8C40FF10B5B8}" srcOrd="1" destOrd="0" parTransId="{192165FD-62BC-704D-8FED-EEE9E77F4CA0}" sibTransId="{25ED9ED2-3FBC-5F47-97BB-91B6FC02EE65}"/>
    <dgm:cxn modelId="{9DF7D6A8-E64C-4D1D-87EB-287AD044A9D3}" type="presOf" srcId="{B293087D-232D-9048-9702-CA6E4CBC9496}" destId="{28D70946-21ED-1A45-B5C2-A511076963E9}" srcOrd="0" destOrd="0" presId="urn:microsoft.com/office/officeart/2005/8/layout/radial3"/>
    <dgm:cxn modelId="{129C146C-8D68-4E4D-B9B7-1E23B572ADC0}" type="presOf" srcId="{876FE2D7-393E-CF4D-88B4-C7244A2E45E6}" destId="{28C9832B-624E-D94A-8740-4449C8F4FA89}" srcOrd="0" destOrd="0" presId="urn:microsoft.com/office/officeart/2005/8/layout/radial3"/>
    <dgm:cxn modelId="{874C0855-D9CD-AC46-B3E3-6356475EAE9E}" srcId="{4683E9D7-A103-A74C-B717-544A35B78791}" destId="{B81C8C8E-3BDC-704D-BDE6-43C1CD0C3E68}" srcOrd="0" destOrd="0" parTransId="{9479F048-F769-F44A-92FA-F2FBD0919281}" sibTransId="{190229B5-1557-BE4D-B575-A3D86CEC7FDB}"/>
    <dgm:cxn modelId="{099F99F1-C01A-1F4B-A084-F699126175B2}" srcId="{4683E9D7-A103-A74C-B717-544A35B78791}" destId="{30EACB8E-F473-1A4A-B678-16919C1E9508}" srcOrd="3" destOrd="0" parTransId="{F3C1C751-E5F4-1047-A9D7-19E97E0507A0}" sibTransId="{B7059997-246C-D249-AA81-54DD357B6F18}"/>
    <dgm:cxn modelId="{6B252881-52A8-4B05-9CA9-B201F54E30C6}" type="presOf" srcId="{30EACB8E-F473-1A4A-B678-16919C1E9508}" destId="{BF257B43-2AA9-6E4B-9ABE-D3EB5E5DA416}" srcOrd="0" destOrd="0" presId="urn:microsoft.com/office/officeart/2005/8/layout/radial3"/>
    <dgm:cxn modelId="{26A7F205-BC16-9840-A9E4-94081F8F765E}" srcId="{876FE2D7-393E-CF4D-88B4-C7244A2E45E6}" destId="{4683E9D7-A103-A74C-B717-544A35B78791}" srcOrd="0" destOrd="0" parTransId="{0CFFDC69-B866-924A-BFE5-A1A534F1ED79}" sibTransId="{4638D84C-2940-2649-81F0-7278F2AB29AA}"/>
    <dgm:cxn modelId="{3DC39F70-63A5-4F46-BDC2-A0D6D15D2F26}" srcId="{4683E9D7-A103-A74C-B717-544A35B78791}" destId="{24F150B7-29D4-7F42-BFCA-246DBE856DDF}" srcOrd="4" destOrd="0" parTransId="{CCCD2D74-AE5F-6347-8841-75FB3DF50235}" sibTransId="{53031F6B-4502-8C40-8BEA-3C885DA6319D}"/>
    <dgm:cxn modelId="{6D312328-2746-4D33-AC5F-393E57F14794}" type="presOf" srcId="{84916A18-3AD3-6B40-A15C-8C40FF10B5B8}" destId="{779CDD2C-E015-E841-A5F0-2FB6FAA94E87}" srcOrd="0" destOrd="0" presId="urn:microsoft.com/office/officeart/2005/8/layout/radial3"/>
    <dgm:cxn modelId="{C2846BA3-2CA9-4920-AB32-A5D708B1B79C}" type="presOf" srcId="{B81C8C8E-3BDC-704D-BDE6-43C1CD0C3E68}" destId="{86C0B198-155E-E944-AFA1-EA9E105CF2E9}" srcOrd="0" destOrd="0" presId="urn:microsoft.com/office/officeart/2005/8/layout/radial3"/>
    <dgm:cxn modelId="{593B6128-6766-4243-962E-9D75B5B6AAE7}" type="presOf" srcId="{24F150B7-29D4-7F42-BFCA-246DBE856DDF}" destId="{C4ABFCAB-73DD-CC42-ACA1-89BD9D53B130}" srcOrd="0" destOrd="0" presId="urn:microsoft.com/office/officeart/2005/8/layout/radial3"/>
    <dgm:cxn modelId="{7B4FC7D4-85A2-324B-BD28-B19BCDBCF19B}" srcId="{4683E9D7-A103-A74C-B717-544A35B78791}" destId="{B293087D-232D-9048-9702-CA6E4CBC9496}" srcOrd="2" destOrd="0" parTransId="{9466086B-961B-7146-A99B-04B8A186952C}" sibTransId="{59B2DD0A-5C45-0E42-8DDB-3654A5FC3286}"/>
    <dgm:cxn modelId="{3D6E8AC2-8963-4AA4-BEB7-0FBE186BE2ED}" type="presParOf" srcId="{28C9832B-624E-D94A-8740-4449C8F4FA89}" destId="{506E0F0A-B3FF-4547-B7DD-09848C1E8317}" srcOrd="0" destOrd="0" presId="urn:microsoft.com/office/officeart/2005/8/layout/radial3"/>
    <dgm:cxn modelId="{B62EAE24-20BA-4773-9292-1455225E667D}" type="presParOf" srcId="{506E0F0A-B3FF-4547-B7DD-09848C1E8317}" destId="{C20DDE90-04A0-584C-8970-09D6059F0088}" srcOrd="0" destOrd="0" presId="urn:microsoft.com/office/officeart/2005/8/layout/radial3"/>
    <dgm:cxn modelId="{76888C98-0D90-4025-B89F-81B2D642A490}" type="presParOf" srcId="{506E0F0A-B3FF-4547-B7DD-09848C1E8317}" destId="{86C0B198-155E-E944-AFA1-EA9E105CF2E9}" srcOrd="1" destOrd="0" presId="urn:microsoft.com/office/officeart/2005/8/layout/radial3"/>
    <dgm:cxn modelId="{41D84212-072F-4E30-A6B2-1537034240C9}" type="presParOf" srcId="{506E0F0A-B3FF-4547-B7DD-09848C1E8317}" destId="{779CDD2C-E015-E841-A5F0-2FB6FAA94E87}" srcOrd="2" destOrd="0" presId="urn:microsoft.com/office/officeart/2005/8/layout/radial3"/>
    <dgm:cxn modelId="{0387B0E8-4317-4D60-9D70-2A0808ABC753}" type="presParOf" srcId="{506E0F0A-B3FF-4547-B7DD-09848C1E8317}" destId="{28D70946-21ED-1A45-B5C2-A511076963E9}" srcOrd="3" destOrd="0" presId="urn:microsoft.com/office/officeart/2005/8/layout/radial3"/>
    <dgm:cxn modelId="{DBF7F4F2-B765-4D45-881E-30E74F882615}" type="presParOf" srcId="{506E0F0A-B3FF-4547-B7DD-09848C1E8317}" destId="{BF257B43-2AA9-6E4B-9ABE-D3EB5E5DA416}" srcOrd="4" destOrd="0" presId="urn:microsoft.com/office/officeart/2005/8/layout/radial3"/>
    <dgm:cxn modelId="{B5D62264-0B3C-4E7D-B79B-BEF2BAA079EE}" type="presParOf" srcId="{506E0F0A-B3FF-4547-B7DD-09848C1E8317}" destId="{C4ABFCAB-73DD-CC42-ACA1-89BD9D53B130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4C8D5F-C8BC-4CCB-9016-FF2A213A585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1DCCE6E-F8B6-4BD7-A557-51E1757BB120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800" dirty="0" err="1" smtClean="0">
              <a:solidFill>
                <a:schemeClr val="tx1"/>
              </a:solidFill>
            </a:rPr>
            <a:t>きららちゃん</a:t>
          </a:r>
          <a:r>
            <a:rPr kumimoji="1" lang="ja-JP" altLang="en-US" sz="2800" dirty="0" smtClean="0">
              <a:solidFill>
                <a:schemeClr val="tx1"/>
              </a:solidFill>
            </a:rPr>
            <a:t>バス</a:t>
          </a:r>
          <a:endParaRPr kumimoji="1" lang="ja-JP" altLang="en-US" sz="2800" dirty="0">
            <a:solidFill>
              <a:schemeClr val="tx1"/>
            </a:solidFill>
          </a:endParaRPr>
        </a:p>
      </dgm:t>
    </dgm:pt>
    <dgm:pt modelId="{7383A32A-CE4D-4ACD-9100-7900D9DA52D0}" type="parTrans" cxnId="{AF2A48E8-99FC-4DA1-A54D-2649524B837A}">
      <dgm:prSet/>
      <dgm:spPr/>
      <dgm:t>
        <a:bodyPr/>
        <a:lstStyle/>
        <a:p>
          <a:endParaRPr kumimoji="1" lang="ja-JP" altLang="en-US"/>
        </a:p>
      </dgm:t>
    </dgm:pt>
    <dgm:pt modelId="{DA0A62BF-64C9-43D6-AC82-9E3DC629F081}" type="sibTrans" cxnId="{AF2A48E8-99FC-4DA1-A54D-2649524B837A}">
      <dgm:prSet/>
      <dgm:spPr/>
      <dgm:t>
        <a:bodyPr/>
        <a:lstStyle/>
        <a:p>
          <a:endParaRPr kumimoji="1" lang="ja-JP" altLang="en-US"/>
        </a:p>
      </dgm:t>
    </dgm:pt>
    <dgm:pt modelId="{ED71C918-4607-41A1-8595-85985D1B50CB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000" dirty="0" smtClean="0">
              <a:solidFill>
                <a:schemeClr val="tx1"/>
              </a:solidFill>
            </a:rPr>
            <a:t>中心市街地の活性化が目的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84E5BDFD-CDC6-4939-824C-A3254F8BACD4}" type="parTrans" cxnId="{D10F473F-8A3E-43D1-9877-F41A10796707}">
      <dgm:prSet/>
      <dgm:spPr/>
      <dgm:t>
        <a:bodyPr/>
        <a:lstStyle/>
        <a:p>
          <a:endParaRPr kumimoji="1" lang="ja-JP" altLang="en-US"/>
        </a:p>
      </dgm:t>
    </dgm:pt>
    <dgm:pt modelId="{B832C419-92FE-4C4A-AA96-3C25DD8495DC}" type="sibTrans" cxnId="{D10F473F-8A3E-43D1-9877-F41A10796707}">
      <dgm:prSet/>
      <dgm:spPr/>
      <dgm:t>
        <a:bodyPr/>
        <a:lstStyle/>
        <a:p>
          <a:endParaRPr kumimoji="1" lang="ja-JP" altLang="en-US"/>
        </a:p>
      </dgm:t>
    </dgm:pt>
    <dgm:pt modelId="{A0C74273-A8FB-4B13-AE21-F36ED0AE60B4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000" dirty="0" smtClean="0">
              <a:solidFill>
                <a:schemeClr val="tx1"/>
              </a:solidFill>
            </a:rPr>
            <a:t>土浦駅を発着する</a:t>
          </a:r>
          <a:r>
            <a:rPr kumimoji="1" lang="en-US" altLang="ja-JP" sz="2000" dirty="0" smtClean="0">
              <a:solidFill>
                <a:schemeClr val="tx1"/>
              </a:solidFill>
            </a:rPr>
            <a:t>3</a:t>
          </a:r>
          <a:r>
            <a:rPr kumimoji="1" lang="ja-JP" altLang="en-US" sz="2000" dirty="0" smtClean="0">
              <a:solidFill>
                <a:schemeClr val="tx1"/>
              </a:solidFill>
            </a:rPr>
            <a:t>路線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F8F2ACD5-C4DB-4E35-9671-FD3BC3D27D10}" type="parTrans" cxnId="{16C994B1-F04D-46D2-8FAC-2E203607EBF3}">
      <dgm:prSet/>
      <dgm:spPr/>
      <dgm:t>
        <a:bodyPr/>
        <a:lstStyle/>
        <a:p>
          <a:endParaRPr kumimoji="1" lang="ja-JP" altLang="en-US"/>
        </a:p>
      </dgm:t>
    </dgm:pt>
    <dgm:pt modelId="{7C5DE35B-8E90-421A-83CF-B93949CD7296}" type="sibTrans" cxnId="{16C994B1-F04D-46D2-8FAC-2E203607EBF3}">
      <dgm:prSet/>
      <dgm:spPr/>
      <dgm:t>
        <a:bodyPr/>
        <a:lstStyle/>
        <a:p>
          <a:endParaRPr kumimoji="1" lang="ja-JP" altLang="en-US"/>
        </a:p>
      </dgm:t>
    </dgm:pt>
    <dgm:pt modelId="{9CC4C080-1E5D-4D16-9AE3-FA3B173039D1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800" dirty="0" smtClean="0">
              <a:solidFill>
                <a:schemeClr val="tx1"/>
              </a:solidFill>
            </a:rPr>
            <a:t>のりあいタクシー土浦</a:t>
          </a:r>
          <a:endParaRPr kumimoji="1" lang="ja-JP" altLang="en-US" sz="2800" dirty="0">
            <a:solidFill>
              <a:schemeClr val="tx1"/>
            </a:solidFill>
          </a:endParaRPr>
        </a:p>
      </dgm:t>
    </dgm:pt>
    <dgm:pt modelId="{FBA9DC25-CB43-4D81-B874-405789515361}" type="parTrans" cxnId="{7BE2D9CD-22A6-4EF1-BF84-7305219CA4F7}">
      <dgm:prSet/>
      <dgm:spPr/>
      <dgm:t>
        <a:bodyPr/>
        <a:lstStyle/>
        <a:p>
          <a:endParaRPr kumimoji="1" lang="ja-JP" altLang="en-US"/>
        </a:p>
      </dgm:t>
    </dgm:pt>
    <dgm:pt modelId="{BB015A05-24B5-43B7-8E5E-85A8DB610C9A}" type="sibTrans" cxnId="{7BE2D9CD-22A6-4EF1-BF84-7305219CA4F7}">
      <dgm:prSet/>
      <dgm:spPr/>
      <dgm:t>
        <a:bodyPr/>
        <a:lstStyle/>
        <a:p>
          <a:endParaRPr kumimoji="1" lang="ja-JP" altLang="en-US"/>
        </a:p>
      </dgm:t>
    </dgm:pt>
    <dgm:pt modelId="{BAFEEB35-A1D9-4F76-9A0B-AFA336EC3AE6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en-US" altLang="ja-JP" sz="2000" dirty="0" smtClean="0">
              <a:solidFill>
                <a:schemeClr val="tx1"/>
              </a:solidFill>
            </a:rPr>
            <a:t>65</a:t>
          </a:r>
          <a:r>
            <a:rPr kumimoji="1" lang="ja-JP" altLang="en-US" sz="2000" dirty="0" smtClean="0">
              <a:solidFill>
                <a:schemeClr val="tx1"/>
              </a:solidFill>
            </a:rPr>
            <a:t>歳以上の人及びその介助者が利用可能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4D107B5B-F225-4207-B85D-1198398AD216}" type="parTrans" cxnId="{74FC0298-3C15-485E-A32C-19F3368C768E}">
      <dgm:prSet/>
      <dgm:spPr/>
      <dgm:t>
        <a:bodyPr/>
        <a:lstStyle/>
        <a:p>
          <a:endParaRPr kumimoji="1" lang="ja-JP" altLang="en-US"/>
        </a:p>
      </dgm:t>
    </dgm:pt>
    <dgm:pt modelId="{B462267E-B268-4886-8E64-2C0C866BB749}" type="sibTrans" cxnId="{74FC0298-3C15-485E-A32C-19F3368C768E}">
      <dgm:prSet/>
      <dgm:spPr/>
      <dgm:t>
        <a:bodyPr/>
        <a:lstStyle/>
        <a:p>
          <a:endParaRPr kumimoji="1" lang="ja-JP" altLang="en-US"/>
        </a:p>
      </dgm:t>
    </dgm:pt>
    <dgm:pt modelId="{E2091BB1-FF2B-41B0-95B1-D8AEB9F06802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000" dirty="0" smtClean="0">
              <a:solidFill>
                <a:schemeClr val="tx1"/>
              </a:solidFill>
            </a:rPr>
            <a:t>地域通貨「きらら」を運賃として利用可能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AD949B59-084F-4751-83DE-363806E98EC0}" type="parTrans" cxnId="{83129225-17BF-476D-854A-18D4EF5C02CA}">
      <dgm:prSet/>
      <dgm:spPr/>
      <dgm:t>
        <a:bodyPr/>
        <a:lstStyle/>
        <a:p>
          <a:endParaRPr kumimoji="1" lang="ja-JP" altLang="en-US"/>
        </a:p>
      </dgm:t>
    </dgm:pt>
    <dgm:pt modelId="{2BCBA42D-2FA1-4802-893C-8C574D82892F}" type="sibTrans" cxnId="{83129225-17BF-476D-854A-18D4EF5C02CA}">
      <dgm:prSet/>
      <dgm:spPr/>
      <dgm:t>
        <a:bodyPr/>
        <a:lstStyle/>
        <a:p>
          <a:endParaRPr kumimoji="1" lang="ja-JP" altLang="en-US"/>
        </a:p>
      </dgm:t>
    </dgm:pt>
    <dgm:pt modelId="{9B2E7624-3D76-468F-8109-3715437E92AF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000" dirty="0" smtClean="0">
              <a:solidFill>
                <a:schemeClr val="tx1"/>
              </a:solidFill>
            </a:rPr>
            <a:t>会員制であり年会費の自己負担は</a:t>
          </a:r>
          <a:r>
            <a:rPr kumimoji="1" lang="en-US" altLang="ja-JP" sz="2000" dirty="0" smtClean="0">
              <a:solidFill>
                <a:schemeClr val="tx1"/>
              </a:solidFill>
            </a:rPr>
            <a:t>2000</a:t>
          </a:r>
          <a:r>
            <a:rPr kumimoji="1" lang="ja-JP" altLang="en-US" sz="2000" dirty="0" smtClean="0">
              <a:solidFill>
                <a:schemeClr val="tx1"/>
              </a:solidFill>
            </a:rPr>
            <a:t>円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0C4897AE-A969-4902-AE2B-552788BBCD32}" type="parTrans" cxnId="{01BAA9AE-D79C-4E20-80FC-43B05E07E0E6}">
      <dgm:prSet/>
      <dgm:spPr/>
      <dgm:t>
        <a:bodyPr/>
        <a:lstStyle/>
        <a:p>
          <a:endParaRPr kumimoji="1" lang="ja-JP" altLang="en-US"/>
        </a:p>
      </dgm:t>
    </dgm:pt>
    <dgm:pt modelId="{C7E532FD-1CF2-4B52-813C-67043B218427}" type="sibTrans" cxnId="{01BAA9AE-D79C-4E20-80FC-43B05E07E0E6}">
      <dgm:prSet/>
      <dgm:spPr/>
      <dgm:t>
        <a:bodyPr/>
        <a:lstStyle/>
        <a:p>
          <a:endParaRPr kumimoji="1" lang="ja-JP" altLang="en-US"/>
        </a:p>
      </dgm:t>
    </dgm:pt>
    <dgm:pt modelId="{8D1D69DA-7C3C-4C86-9190-2F37BF2CC748}">
      <dgm:prSet phldrT="[テキスト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kumimoji="1" lang="ja-JP" altLang="en-US" sz="2000" dirty="0" smtClean="0">
              <a:solidFill>
                <a:schemeClr val="tx1"/>
              </a:solidFill>
            </a:rPr>
            <a:t>利用料金は</a:t>
          </a:r>
          <a:r>
            <a:rPr kumimoji="1" lang="en-US" altLang="ja-JP" sz="2000" dirty="0" smtClean="0">
              <a:solidFill>
                <a:schemeClr val="tx1"/>
              </a:solidFill>
            </a:rPr>
            <a:t>600</a:t>
          </a:r>
          <a:r>
            <a:rPr kumimoji="1" lang="ja-JP" altLang="en-US" sz="2000" dirty="0" smtClean="0">
              <a:solidFill>
                <a:schemeClr val="tx1"/>
              </a:solidFill>
            </a:rPr>
            <a:t>円（区間によっては追加料金がかかる）</a:t>
          </a:r>
          <a:endParaRPr kumimoji="1" lang="ja-JP" altLang="en-US" sz="2000" dirty="0">
            <a:solidFill>
              <a:schemeClr val="tx1"/>
            </a:solidFill>
          </a:endParaRPr>
        </a:p>
      </dgm:t>
    </dgm:pt>
    <dgm:pt modelId="{4D68170D-51E2-4EB9-99A8-D0ACDCD28A68}" type="parTrans" cxnId="{C038E713-D7FA-4BAE-9341-65C5E6A83D8C}">
      <dgm:prSet/>
      <dgm:spPr/>
      <dgm:t>
        <a:bodyPr/>
        <a:lstStyle/>
        <a:p>
          <a:endParaRPr kumimoji="1" lang="ja-JP" altLang="en-US"/>
        </a:p>
      </dgm:t>
    </dgm:pt>
    <dgm:pt modelId="{A9769685-E66E-4A50-9549-958903C0C216}" type="sibTrans" cxnId="{C038E713-D7FA-4BAE-9341-65C5E6A83D8C}">
      <dgm:prSet/>
      <dgm:spPr/>
      <dgm:t>
        <a:bodyPr/>
        <a:lstStyle/>
        <a:p>
          <a:endParaRPr kumimoji="1" lang="ja-JP" altLang="en-US"/>
        </a:p>
      </dgm:t>
    </dgm:pt>
    <dgm:pt modelId="{39EB3184-E6D5-4421-B8FC-93B93D0B9F00}" type="pres">
      <dgm:prSet presAssocID="{204C8D5F-C8BC-4CCB-9016-FF2A213A585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E7DED89A-1E14-404D-B007-4257B2D3762B}" type="pres">
      <dgm:prSet presAssocID="{91DCCE6E-F8B6-4BD7-A557-51E1757BB120}" presName="comp" presStyleCnt="0"/>
      <dgm:spPr/>
    </dgm:pt>
    <dgm:pt modelId="{5EBF4704-B753-4084-B68B-603A497E0240}" type="pres">
      <dgm:prSet presAssocID="{91DCCE6E-F8B6-4BD7-A557-51E1757BB120}" presName="box" presStyleLbl="node1" presStyleIdx="0" presStyleCnt="2" custScaleY="95445" custLinFactNeighborX="193"/>
      <dgm:spPr/>
      <dgm:t>
        <a:bodyPr/>
        <a:lstStyle/>
        <a:p>
          <a:endParaRPr kumimoji="1" lang="ja-JP" altLang="en-US"/>
        </a:p>
      </dgm:t>
    </dgm:pt>
    <dgm:pt modelId="{A1E38E51-005A-4A0B-84DF-D1B00351B4F9}" type="pres">
      <dgm:prSet presAssocID="{91DCCE6E-F8B6-4BD7-A557-51E1757BB120}" presName="img" presStyleLbl="fgImgPlace1" presStyleIdx="0" presStyleCnt="2" custScaleY="7269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31236D82-91CE-4150-9164-21A70ED49525}" type="pres">
      <dgm:prSet presAssocID="{91DCCE6E-F8B6-4BD7-A557-51E1757BB120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C2C1994-CC85-460F-B653-FF71E2AA6E1E}" type="pres">
      <dgm:prSet presAssocID="{DA0A62BF-64C9-43D6-AC82-9E3DC629F081}" presName="spacer" presStyleCnt="0"/>
      <dgm:spPr/>
    </dgm:pt>
    <dgm:pt modelId="{A69394C7-80DA-4EE3-9234-B26C404A026C}" type="pres">
      <dgm:prSet presAssocID="{9CC4C080-1E5D-4D16-9AE3-FA3B173039D1}" presName="comp" presStyleCnt="0"/>
      <dgm:spPr/>
    </dgm:pt>
    <dgm:pt modelId="{5E1169FC-445D-4E09-BD60-2B12F42EC4F3}" type="pres">
      <dgm:prSet presAssocID="{9CC4C080-1E5D-4D16-9AE3-FA3B173039D1}" presName="box" presStyleLbl="node1" presStyleIdx="1" presStyleCnt="2" custScaleY="105217"/>
      <dgm:spPr/>
      <dgm:t>
        <a:bodyPr/>
        <a:lstStyle/>
        <a:p>
          <a:endParaRPr kumimoji="1" lang="ja-JP" altLang="en-US"/>
        </a:p>
      </dgm:t>
    </dgm:pt>
    <dgm:pt modelId="{37FC04F7-B571-42E9-9172-B7C0F5FA5B23}" type="pres">
      <dgm:prSet presAssocID="{9CC4C080-1E5D-4D16-9AE3-FA3B173039D1}" presName="img" presStyleLbl="fgImgPlace1" presStyleIdx="1" presStyleCnt="2" custScaleX="86480" custScaleY="71870" custLinFactNeighborX="1488" custLinFactNeighborY="129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A23F3436-1506-4BC2-A1FD-129098E12F23}" type="pres">
      <dgm:prSet presAssocID="{9CC4C080-1E5D-4D16-9AE3-FA3B173039D1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E19B1698-B043-B240-989F-1E41ECE88262}" type="presOf" srcId="{9B2E7624-3D76-468F-8109-3715437E92AF}" destId="{A23F3436-1506-4BC2-A1FD-129098E12F23}" srcOrd="1" destOrd="2" presId="urn:microsoft.com/office/officeart/2005/8/layout/vList4"/>
    <dgm:cxn modelId="{5DE09DA9-3CF9-2541-A042-6359CF9152C1}" type="presOf" srcId="{E2091BB1-FF2B-41B0-95B1-D8AEB9F06802}" destId="{5EBF4704-B753-4084-B68B-603A497E0240}" srcOrd="0" destOrd="3" presId="urn:microsoft.com/office/officeart/2005/8/layout/vList4"/>
    <dgm:cxn modelId="{C038E713-D7FA-4BAE-9341-65C5E6A83D8C}" srcId="{9CC4C080-1E5D-4D16-9AE3-FA3B173039D1}" destId="{8D1D69DA-7C3C-4C86-9190-2F37BF2CC748}" srcOrd="2" destOrd="0" parTransId="{4D68170D-51E2-4EB9-99A8-D0ACDCD28A68}" sibTransId="{A9769685-E66E-4A50-9549-958903C0C216}"/>
    <dgm:cxn modelId="{A815A50B-DDE2-F043-8CD1-10A733842709}" type="presOf" srcId="{BAFEEB35-A1D9-4F76-9A0B-AFA336EC3AE6}" destId="{5E1169FC-445D-4E09-BD60-2B12F42EC4F3}" srcOrd="0" destOrd="1" presId="urn:microsoft.com/office/officeart/2005/8/layout/vList4"/>
    <dgm:cxn modelId="{74FC0298-3C15-485E-A32C-19F3368C768E}" srcId="{9CC4C080-1E5D-4D16-9AE3-FA3B173039D1}" destId="{BAFEEB35-A1D9-4F76-9A0B-AFA336EC3AE6}" srcOrd="0" destOrd="0" parTransId="{4D107B5B-F225-4207-B85D-1198398AD216}" sibTransId="{B462267E-B268-4886-8E64-2C0C866BB749}"/>
    <dgm:cxn modelId="{01BAA9AE-D79C-4E20-80FC-43B05E07E0E6}" srcId="{9CC4C080-1E5D-4D16-9AE3-FA3B173039D1}" destId="{9B2E7624-3D76-468F-8109-3715437E92AF}" srcOrd="1" destOrd="0" parTransId="{0C4897AE-A969-4902-AE2B-552788BBCD32}" sibTransId="{C7E532FD-1CF2-4B52-813C-67043B218427}"/>
    <dgm:cxn modelId="{4B0C6E61-F666-B744-8A6C-1CA40C0B543D}" type="presOf" srcId="{A0C74273-A8FB-4B13-AE21-F36ED0AE60B4}" destId="{31236D82-91CE-4150-9164-21A70ED49525}" srcOrd="1" destOrd="2" presId="urn:microsoft.com/office/officeart/2005/8/layout/vList4"/>
    <dgm:cxn modelId="{83129225-17BF-476D-854A-18D4EF5C02CA}" srcId="{91DCCE6E-F8B6-4BD7-A557-51E1757BB120}" destId="{E2091BB1-FF2B-41B0-95B1-D8AEB9F06802}" srcOrd="2" destOrd="0" parTransId="{AD949B59-084F-4751-83DE-363806E98EC0}" sibTransId="{2BCBA42D-2FA1-4802-893C-8C574D82892F}"/>
    <dgm:cxn modelId="{AACA9405-C86E-DB42-96BB-E209B0B6AC0F}" type="presOf" srcId="{E2091BB1-FF2B-41B0-95B1-D8AEB9F06802}" destId="{31236D82-91CE-4150-9164-21A70ED49525}" srcOrd="1" destOrd="3" presId="urn:microsoft.com/office/officeart/2005/8/layout/vList4"/>
    <dgm:cxn modelId="{AF2A48E8-99FC-4DA1-A54D-2649524B837A}" srcId="{204C8D5F-C8BC-4CCB-9016-FF2A213A5859}" destId="{91DCCE6E-F8B6-4BD7-A557-51E1757BB120}" srcOrd="0" destOrd="0" parTransId="{7383A32A-CE4D-4ACD-9100-7900D9DA52D0}" sibTransId="{DA0A62BF-64C9-43D6-AC82-9E3DC629F081}"/>
    <dgm:cxn modelId="{3A941161-DCFC-574B-B824-63E470BC3F60}" type="presOf" srcId="{91DCCE6E-F8B6-4BD7-A557-51E1757BB120}" destId="{31236D82-91CE-4150-9164-21A70ED49525}" srcOrd="1" destOrd="0" presId="urn:microsoft.com/office/officeart/2005/8/layout/vList4"/>
    <dgm:cxn modelId="{26A3D107-8C25-6843-AA7C-F02A631E45AB}" type="presOf" srcId="{A0C74273-A8FB-4B13-AE21-F36ED0AE60B4}" destId="{5EBF4704-B753-4084-B68B-603A497E0240}" srcOrd="0" destOrd="2" presId="urn:microsoft.com/office/officeart/2005/8/layout/vList4"/>
    <dgm:cxn modelId="{5FC2091A-066B-E841-BCFC-5C022CC4BBEC}" type="presOf" srcId="{9CC4C080-1E5D-4D16-9AE3-FA3B173039D1}" destId="{A23F3436-1506-4BC2-A1FD-129098E12F23}" srcOrd="1" destOrd="0" presId="urn:microsoft.com/office/officeart/2005/8/layout/vList4"/>
    <dgm:cxn modelId="{90F0DA07-3694-DC49-8F42-63A0B651D740}" type="presOf" srcId="{8D1D69DA-7C3C-4C86-9190-2F37BF2CC748}" destId="{A23F3436-1506-4BC2-A1FD-129098E12F23}" srcOrd="1" destOrd="3" presId="urn:microsoft.com/office/officeart/2005/8/layout/vList4"/>
    <dgm:cxn modelId="{D10F473F-8A3E-43D1-9877-F41A10796707}" srcId="{91DCCE6E-F8B6-4BD7-A557-51E1757BB120}" destId="{ED71C918-4607-41A1-8595-85985D1B50CB}" srcOrd="0" destOrd="0" parTransId="{84E5BDFD-CDC6-4939-824C-A3254F8BACD4}" sibTransId="{B832C419-92FE-4C4A-AA96-3C25DD8495DC}"/>
    <dgm:cxn modelId="{276CB087-F48D-6445-8C47-EE560CB908D5}" type="presOf" srcId="{8D1D69DA-7C3C-4C86-9190-2F37BF2CC748}" destId="{5E1169FC-445D-4E09-BD60-2B12F42EC4F3}" srcOrd="0" destOrd="3" presId="urn:microsoft.com/office/officeart/2005/8/layout/vList4"/>
    <dgm:cxn modelId="{3F5A7A22-A882-EC40-8192-5233516EC217}" type="presOf" srcId="{204C8D5F-C8BC-4CCB-9016-FF2A213A5859}" destId="{39EB3184-E6D5-4421-B8FC-93B93D0B9F00}" srcOrd="0" destOrd="0" presId="urn:microsoft.com/office/officeart/2005/8/layout/vList4"/>
    <dgm:cxn modelId="{BC1E8531-179B-2841-A01E-77FF10D612D5}" type="presOf" srcId="{ED71C918-4607-41A1-8595-85985D1B50CB}" destId="{31236D82-91CE-4150-9164-21A70ED49525}" srcOrd="1" destOrd="1" presId="urn:microsoft.com/office/officeart/2005/8/layout/vList4"/>
    <dgm:cxn modelId="{7BE2D9CD-22A6-4EF1-BF84-7305219CA4F7}" srcId="{204C8D5F-C8BC-4CCB-9016-FF2A213A5859}" destId="{9CC4C080-1E5D-4D16-9AE3-FA3B173039D1}" srcOrd="1" destOrd="0" parTransId="{FBA9DC25-CB43-4D81-B874-405789515361}" sibTransId="{BB015A05-24B5-43B7-8E5E-85A8DB610C9A}"/>
    <dgm:cxn modelId="{16C994B1-F04D-46D2-8FAC-2E203607EBF3}" srcId="{91DCCE6E-F8B6-4BD7-A557-51E1757BB120}" destId="{A0C74273-A8FB-4B13-AE21-F36ED0AE60B4}" srcOrd="1" destOrd="0" parTransId="{F8F2ACD5-C4DB-4E35-9671-FD3BC3D27D10}" sibTransId="{7C5DE35B-8E90-421A-83CF-B93949CD7296}"/>
    <dgm:cxn modelId="{4746A080-C369-6A48-899E-D6532F1EA8E1}" type="presOf" srcId="{9B2E7624-3D76-468F-8109-3715437E92AF}" destId="{5E1169FC-445D-4E09-BD60-2B12F42EC4F3}" srcOrd="0" destOrd="2" presId="urn:microsoft.com/office/officeart/2005/8/layout/vList4"/>
    <dgm:cxn modelId="{C831508B-0659-3E42-AC6A-BECDAB8BD909}" type="presOf" srcId="{91DCCE6E-F8B6-4BD7-A557-51E1757BB120}" destId="{5EBF4704-B753-4084-B68B-603A497E0240}" srcOrd="0" destOrd="0" presId="urn:microsoft.com/office/officeart/2005/8/layout/vList4"/>
    <dgm:cxn modelId="{0C1771B5-28E8-E444-9749-C84A02ED3F40}" type="presOf" srcId="{ED71C918-4607-41A1-8595-85985D1B50CB}" destId="{5EBF4704-B753-4084-B68B-603A497E0240}" srcOrd="0" destOrd="1" presId="urn:microsoft.com/office/officeart/2005/8/layout/vList4"/>
    <dgm:cxn modelId="{4DE1295F-A528-704E-9F25-FE469664E8F7}" type="presOf" srcId="{9CC4C080-1E5D-4D16-9AE3-FA3B173039D1}" destId="{5E1169FC-445D-4E09-BD60-2B12F42EC4F3}" srcOrd="0" destOrd="0" presId="urn:microsoft.com/office/officeart/2005/8/layout/vList4"/>
    <dgm:cxn modelId="{4A8A7132-B1C7-8C45-8C00-EBCDFA05D0AC}" type="presOf" srcId="{BAFEEB35-A1D9-4F76-9A0B-AFA336EC3AE6}" destId="{A23F3436-1506-4BC2-A1FD-129098E12F23}" srcOrd="1" destOrd="1" presId="urn:microsoft.com/office/officeart/2005/8/layout/vList4"/>
    <dgm:cxn modelId="{A88F067D-DFE9-C94A-9586-3657049884D6}" type="presParOf" srcId="{39EB3184-E6D5-4421-B8FC-93B93D0B9F00}" destId="{E7DED89A-1E14-404D-B007-4257B2D3762B}" srcOrd="0" destOrd="0" presId="urn:microsoft.com/office/officeart/2005/8/layout/vList4"/>
    <dgm:cxn modelId="{39A70369-7296-1245-BDCB-9940F0C2B88D}" type="presParOf" srcId="{E7DED89A-1E14-404D-B007-4257B2D3762B}" destId="{5EBF4704-B753-4084-B68B-603A497E0240}" srcOrd="0" destOrd="0" presId="urn:microsoft.com/office/officeart/2005/8/layout/vList4"/>
    <dgm:cxn modelId="{C713A4C7-BE4E-2E4F-9662-1AFF9BE87BD0}" type="presParOf" srcId="{E7DED89A-1E14-404D-B007-4257B2D3762B}" destId="{A1E38E51-005A-4A0B-84DF-D1B00351B4F9}" srcOrd="1" destOrd="0" presId="urn:microsoft.com/office/officeart/2005/8/layout/vList4"/>
    <dgm:cxn modelId="{60C21FA1-D8E4-0945-A42E-40FC2DFABB2C}" type="presParOf" srcId="{E7DED89A-1E14-404D-B007-4257B2D3762B}" destId="{31236D82-91CE-4150-9164-21A70ED49525}" srcOrd="2" destOrd="0" presId="urn:microsoft.com/office/officeart/2005/8/layout/vList4"/>
    <dgm:cxn modelId="{DC8848CA-31AB-CE42-BABE-134F1C60FD96}" type="presParOf" srcId="{39EB3184-E6D5-4421-B8FC-93B93D0B9F00}" destId="{3C2C1994-CC85-460F-B653-FF71E2AA6E1E}" srcOrd="1" destOrd="0" presId="urn:microsoft.com/office/officeart/2005/8/layout/vList4"/>
    <dgm:cxn modelId="{FC8ED046-98AF-1B49-8C88-2B438F53F1FB}" type="presParOf" srcId="{39EB3184-E6D5-4421-B8FC-93B93D0B9F00}" destId="{A69394C7-80DA-4EE3-9234-B26C404A026C}" srcOrd="2" destOrd="0" presId="urn:microsoft.com/office/officeart/2005/8/layout/vList4"/>
    <dgm:cxn modelId="{F56212A7-2B20-134A-AD08-78DBA717191F}" type="presParOf" srcId="{A69394C7-80DA-4EE3-9234-B26C404A026C}" destId="{5E1169FC-445D-4E09-BD60-2B12F42EC4F3}" srcOrd="0" destOrd="0" presId="urn:microsoft.com/office/officeart/2005/8/layout/vList4"/>
    <dgm:cxn modelId="{2ECFADB3-4E75-0841-850A-5E00A8A59B04}" type="presParOf" srcId="{A69394C7-80DA-4EE3-9234-B26C404A026C}" destId="{37FC04F7-B571-42E9-9172-B7C0F5FA5B23}" srcOrd="1" destOrd="0" presId="urn:microsoft.com/office/officeart/2005/8/layout/vList4"/>
    <dgm:cxn modelId="{A6C13D4E-B5DF-6E4D-8C47-9A3411ECF701}" type="presParOf" srcId="{A69394C7-80DA-4EE3-9234-B26C404A026C}" destId="{A23F3436-1506-4BC2-A1FD-129098E12F2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B4B8A-76A1-5047-B5AF-FCB80E84082D}">
      <dsp:nvSpPr>
        <dsp:cNvPr id="0" name=""/>
        <dsp:cNvSpPr/>
      </dsp:nvSpPr>
      <dsp:spPr>
        <a:xfrm>
          <a:off x="1950720" y="1785"/>
          <a:ext cx="2194560" cy="78085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/>
            <a:t>にぎわい・観光</a:t>
          </a:r>
          <a:endParaRPr kumimoji="1" lang="ja-JP" altLang="en-US" sz="2400" kern="1200" dirty="0"/>
        </a:p>
      </dsp:txBody>
      <dsp:txXfrm>
        <a:off x="1988838" y="39903"/>
        <a:ext cx="2118324" cy="704615"/>
      </dsp:txXfrm>
    </dsp:sp>
    <dsp:sp modelId="{C8F7B72A-D319-464E-A053-469BE70DF054}">
      <dsp:nvSpPr>
        <dsp:cNvPr id="0" name=""/>
        <dsp:cNvSpPr/>
      </dsp:nvSpPr>
      <dsp:spPr>
        <a:xfrm>
          <a:off x="1950720" y="821680"/>
          <a:ext cx="2194560" cy="78085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/>
            <a:t>自然環境</a:t>
          </a:r>
          <a:endParaRPr kumimoji="1" lang="ja-JP" altLang="en-US" sz="2400" kern="1200" dirty="0"/>
        </a:p>
      </dsp:txBody>
      <dsp:txXfrm>
        <a:off x="1988838" y="859798"/>
        <a:ext cx="2118324" cy="704615"/>
      </dsp:txXfrm>
    </dsp:sp>
    <dsp:sp modelId="{00F2477B-6664-994A-99C6-B267E4441351}">
      <dsp:nvSpPr>
        <dsp:cNvPr id="0" name=""/>
        <dsp:cNvSpPr/>
      </dsp:nvSpPr>
      <dsp:spPr>
        <a:xfrm>
          <a:off x="1950720" y="1641574"/>
          <a:ext cx="2194560" cy="78085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/>
            <a:t>安全・安心</a:t>
          </a:r>
          <a:endParaRPr kumimoji="1" lang="ja-JP" altLang="en-US" sz="2400" kern="1200" dirty="0"/>
        </a:p>
      </dsp:txBody>
      <dsp:txXfrm>
        <a:off x="1988838" y="1679692"/>
        <a:ext cx="2118324" cy="704615"/>
      </dsp:txXfrm>
    </dsp:sp>
    <dsp:sp modelId="{7ED82B5F-97DB-3E4F-99D9-1EE92FE3C354}">
      <dsp:nvSpPr>
        <dsp:cNvPr id="0" name=""/>
        <dsp:cNvSpPr/>
      </dsp:nvSpPr>
      <dsp:spPr>
        <a:xfrm>
          <a:off x="1950720" y="2461468"/>
          <a:ext cx="2194560" cy="78085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/>
            <a:t>医療</a:t>
          </a:r>
          <a:endParaRPr kumimoji="1" lang="ja-JP" altLang="en-US" sz="2400" kern="1200" dirty="0"/>
        </a:p>
      </dsp:txBody>
      <dsp:txXfrm>
        <a:off x="1988838" y="2499586"/>
        <a:ext cx="2118324" cy="704615"/>
      </dsp:txXfrm>
    </dsp:sp>
    <dsp:sp modelId="{4D509174-6BA7-2843-8A91-E250AD7D4805}">
      <dsp:nvSpPr>
        <dsp:cNvPr id="0" name=""/>
        <dsp:cNvSpPr/>
      </dsp:nvSpPr>
      <dsp:spPr>
        <a:xfrm>
          <a:off x="1950720" y="3281362"/>
          <a:ext cx="2194560" cy="78085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/>
            <a:t>交通</a:t>
          </a:r>
          <a:endParaRPr kumimoji="1" lang="ja-JP" altLang="en-US" sz="2400" kern="1200" dirty="0"/>
        </a:p>
      </dsp:txBody>
      <dsp:txXfrm>
        <a:off x="1988838" y="3319480"/>
        <a:ext cx="2118324" cy="7046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0DDE90-04A0-584C-8970-09D6059F0088}">
      <dsp:nvSpPr>
        <dsp:cNvPr id="0" name=""/>
        <dsp:cNvSpPr/>
      </dsp:nvSpPr>
      <dsp:spPr>
        <a:xfrm>
          <a:off x="1674389" y="953804"/>
          <a:ext cx="2210998" cy="2210998"/>
        </a:xfrm>
        <a:prstGeom prst="ellipse">
          <a:avLst/>
        </a:prstGeom>
        <a:solidFill>
          <a:schemeClr val="bg1">
            <a:lumMod val="8500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6500" kern="1200" dirty="0" smtClean="0">
              <a:solidFill>
                <a:schemeClr val="bg1"/>
              </a:solidFill>
            </a:rPr>
            <a:t>t</a:t>
          </a:r>
          <a:endParaRPr kumimoji="1" lang="ja-JP" altLang="en-US" sz="6500" kern="1200" dirty="0">
            <a:solidFill>
              <a:schemeClr val="bg1"/>
            </a:solidFill>
          </a:endParaRPr>
        </a:p>
      </dsp:txBody>
      <dsp:txXfrm>
        <a:off x="1998182" y="1277597"/>
        <a:ext cx="1563412" cy="1563412"/>
      </dsp:txXfrm>
    </dsp:sp>
    <dsp:sp modelId="{86C0B198-155E-E944-AFA1-EA9E105CF2E9}">
      <dsp:nvSpPr>
        <dsp:cNvPr id="0" name=""/>
        <dsp:cNvSpPr/>
      </dsp:nvSpPr>
      <dsp:spPr>
        <a:xfrm>
          <a:off x="2227139" y="68214"/>
          <a:ext cx="1105499" cy="1105499"/>
        </a:xfrm>
        <a:prstGeom prst="ellipse">
          <a:avLst/>
        </a:prstGeom>
        <a:gradFill flip="none" rotWithShape="0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500" kern="1200" dirty="0" smtClean="0"/>
            <a:t>にぎわい</a:t>
          </a:r>
          <a:endParaRPr kumimoji="1" lang="en-US" altLang="ja-JP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500" kern="1200" dirty="0" smtClean="0"/>
            <a:t>観光</a:t>
          </a:r>
        </a:p>
      </dsp:txBody>
      <dsp:txXfrm>
        <a:off x="2389036" y="230111"/>
        <a:ext cx="781705" cy="781705"/>
      </dsp:txXfrm>
    </dsp:sp>
    <dsp:sp modelId="{779CDD2C-E015-E841-A5F0-2FB6FAA94E87}">
      <dsp:nvSpPr>
        <dsp:cNvPr id="0" name=""/>
        <dsp:cNvSpPr/>
      </dsp:nvSpPr>
      <dsp:spPr>
        <a:xfrm>
          <a:off x="3595081" y="1062082"/>
          <a:ext cx="1105499" cy="1105499"/>
        </a:xfrm>
        <a:prstGeom prst="ellipse">
          <a:avLst/>
        </a:prstGeom>
        <a:gradFill flip="none" rotWithShape="0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安全</a:t>
          </a:r>
          <a:endParaRPr kumimoji="1" lang="en-US" altLang="ja-JP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安心</a:t>
          </a:r>
          <a:endParaRPr kumimoji="1" lang="ja-JP" altLang="en-US" sz="1800" kern="1200" dirty="0"/>
        </a:p>
      </dsp:txBody>
      <dsp:txXfrm>
        <a:off x="3756978" y="1223979"/>
        <a:ext cx="781705" cy="781705"/>
      </dsp:txXfrm>
    </dsp:sp>
    <dsp:sp modelId="{28D70946-21ED-1A45-B5C2-A511076963E9}">
      <dsp:nvSpPr>
        <dsp:cNvPr id="0" name=""/>
        <dsp:cNvSpPr/>
      </dsp:nvSpPr>
      <dsp:spPr>
        <a:xfrm>
          <a:off x="3072574" y="2670195"/>
          <a:ext cx="1105499" cy="1105499"/>
        </a:xfrm>
        <a:prstGeom prst="ellipse">
          <a:avLst/>
        </a:prstGeom>
        <a:gradFill flip="none" rotWithShape="0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医療</a:t>
          </a:r>
          <a:endParaRPr kumimoji="1" lang="ja-JP" altLang="en-US" sz="1800" kern="1200" dirty="0"/>
        </a:p>
      </dsp:txBody>
      <dsp:txXfrm>
        <a:off x="3234471" y="2832092"/>
        <a:ext cx="781705" cy="781705"/>
      </dsp:txXfrm>
    </dsp:sp>
    <dsp:sp modelId="{BF257B43-2AA9-6E4B-9ABE-D3EB5E5DA416}">
      <dsp:nvSpPr>
        <dsp:cNvPr id="0" name=""/>
        <dsp:cNvSpPr/>
      </dsp:nvSpPr>
      <dsp:spPr>
        <a:xfrm>
          <a:off x="1381704" y="2670195"/>
          <a:ext cx="1105499" cy="1105499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800" kern="1200" dirty="0" smtClean="0"/>
            <a:t>交通</a:t>
          </a:r>
          <a:endParaRPr kumimoji="1" lang="ja-JP" altLang="en-US" sz="1800" kern="1200" dirty="0"/>
        </a:p>
      </dsp:txBody>
      <dsp:txXfrm>
        <a:off x="1543601" y="2832092"/>
        <a:ext cx="781705" cy="781705"/>
      </dsp:txXfrm>
    </dsp:sp>
    <dsp:sp modelId="{C4ABFCAB-73DD-CC42-ACA1-89BD9D53B130}">
      <dsp:nvSpPr>
        <dsp:cNvPr id="0" name=""/>
        <dsp:cNvSpPr/>
      </dsp:nvSpPr>
      <dsp:spPr>
        <a:xfrm>
          <a:off x="859197" y="1062082"/>
          <a:ext cx="1105499" cy="1105499"/>
        </a:xfrm>
        <a:prstGeom prst="ellipse">
          <a:avLst/>
        </a:prstGeom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自然</a:t>
          </a:r>
          <a:endParaRPr kumimoji="1" lang="en-US" altLang="ja-JP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kern="1200" dirty="0" smtClean="0"/>
            <a:t>環境</a:t>
          </a:r>
        </a:p>
      </dsp:txBody>
      <dsp:txXfrm>
        <a:off x="1021094" y="1223979"/>
        <a:ext cx="781705" cy="7817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BF4704-B753-4084-B68B-603A497E0240}">
      <dsp:nvSpPr>
        <dsp:cNvPr id="0" name=""/>
        <dsp:cNvSpPr/>
      </dsp:nvSpPr>
      <dsp:spPr>
        <a:xfrm>
          <a:off x="0" y="0"/>
          <a:ext cx="8363262" cy="171049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800" kern="1200" dirty="0" err="1" smtClean="0">
              <a:solidFill>
                <a:schemeClr val="tx1"/>
              </a:solidFill>
            </a:rPr>
            <a:t>きららちゃん</a:t>
          </a:r>
          <a:r>
            <a:rPr kumimoji="1" lang="ja-JP" altLang="en-US" sz="2800" kern="1200" dirty="0" smtClean="0">
              <a:solidFill>
                <a:schemeClr val="tx1"/>
              </a:solidFill>
            </a:rPr>
            <a:t>バス</a:t>
          </a:r>
          <a:endParaRPr kumimoji="1" lang="ja-JP" altLang="en-US" sz="28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000" kern="1200" dirty="0" smtClean="0">
              <a:solidFill>
                <a:schemeClr val="tx1"/>
              </a:solidFill>
            </a:rPr>
            <a:t>中心市街地の活性化が目的</a:t>
          </a:r>
          <a:endParaRPr kumimoji="1" lang="ja-JP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000" kern="1200" dirty="0" smtClean="0">
              <a:solidFill>
                <a:schemeClr val="tx1"/>
              </a:solidFill>
            </a:rPr>
            <a:t>土浦駅を発着する</a:t>
          </a:r>
          <a:r>
            <a:rPr kumimoji="1" lang="en-US" altLang="ja-JP" sz="2000" kern="1200" dirty="0" smtClean="0">
              <a:solidFill>
                <a:schemeClr val="tx1"/>
              </a:solidFill>
            </a:rPr>
            <a:t>3</a:t>
          </a:r>
          <a:r>
            <a:rPr kumimoji="1" lang="ja-JP" altLang="en-US" sz="2000" kern="1200" dirty="0" smtClean="0">
              <a:solidFill>
                <a:schemeClr val="tx1"/>
              </a:solidFill>
            </a:rPr>
            <a:t>路線</a:t>
          </a:r>
          <a:endParaRPr kumimoji="1" lang="ja-JP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000" kern="1200" dirty="0" smtClean="0">
              <a:solidFill>
                <a:schemeClr val="tx1"/>
              </a:solidFill>
            </a:rPr>
            <a:t>地域通貨「きらら」を運賃として利用可能</a:t>
          </a:r>
          <a:endParaRPr kumimoji="1" lang="ja-JP" altLang="en-US" sz="2000" kern="1200" dirty="0">
            <a:solidFill>
              <a:schemeClr val="tx1"/>
            </a:solidFill>
          </a:endParaRPr>
        </a:p>
      </dsp:txBody>
      <dsp:txXfrm>
        <a:off x="1851865" y="0"/>
        <a:ext cx="6511396" cy="1710497"/>
      </dsp:txXfrm>
    </dsp:sp>
    <dsp:sp modelId="{A1E38E51-005A-4A0B-84DF-D1B00351B4F9}">
      <dsp:nvSpPr>
        <dsp:cNvPr id="0" name=""/>
        <dsp:cNvSpPr/>
      </dsp:nvSpPr>
      <dsp:spPr>
        <a:xfrm>
          <a:off x="179212" y="334133"/>
          <a:ext cx="1672652" cy="104223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1169FC-445D-4E09-BD60-2B12F42EC4F3}">
      <dsp:nvSpPr>
        <dsp:cNvPr id="0" name=""/>
        <dsp:cNvSpPr/>
      </dsp:nvSpPr>
      <dsp:spPr>
        <a:xfrm>
          <a:off x="0" y="1889710"/>
          <a:ext cx="8363262" cy="1885624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800" kern="1200" dirty="0" smtClean="0">
              <a:solidFill>
                <a:schemeClr val="tx1"/>
              </a:solidFill>
            </a:rPr>
            <a:t>のりあいタクシー土浦</a:t>
          </a:r>
          <a:endParaRPr kumimoji="1" lang="ja-JP" altLang="en-US" sz="28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altLang="ja-JP" sz="2000" kern="1200" dirty="0" smtClean="0">
              <a:solidFill>
                <a:schemeClr val="tx1"/>
              </a:solidFill>
            </a:rPr>
            <a:t>65</a:t>
          </a:r>
          <a:r>
            <a:rPr kumimoji="1" lang="ja-JP" altLang="en-US" sz="2000" kern="1200" dirty="0" smtClean="0">
              <a:solidFill>
                <a:schemeClr val="tx1"/>
              </a:solidFill>
            </a:rPr>
            <a:t>歳以上の人及びその介助者が利用可能</a:t>
          </a:r>
          <a:endParaRPr kumimoji="1" lang="ja-JP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000" kern="1200" dirty="0" smtClean="0">
              <a:solidFill>
                <a:schemeClr val="tx1"/>
              </a:solidFill>
            </a:rPr>
            <a:t>会員制であり年会費の自己負担は</a:t>
          </a:r>
          <a:r>
            <a:rPr kumimoji="1" lang="en-US" altLang="ja-JP" sz="2000" kern="1200" dirty="0" smtClean="0">
              <a:solidFill>
                <a:schemeClr val="tx1"/>
              </a:solidFill>
            </a:rPr>
            <a:t>2000</a:t>
          </a:r>
          <a:r>
            <a:rPr kumimoji="1" lang="ja-JP" altLang="en-US" sz="2000" kern="1200" dirty="0" smtClean="0">
              <a:solidFill>
                <a:schemeClr val="tx1"/>
              </a:solidFill>
            </a:rPr>
            <a:t>円</a:t>
          </a:r>
          <a:endParaRPr kumimoji="1" lang="ja-JP" altLang="en-US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000" kern="1200" dirty="0" smtClean="0">
              <a:solidFill>
                <a:schemeClr val="tx1"/>
              </a:solidFill>
            </a:rPr>
            <a:t>利用料金は</a:t>
          </a:r>
          <a:r>
            <a:rPr kumimoji="1" lang="en-US" altLang="ja-JP" sz="2000" kern="1200" dirty="0" smtClean="0">
              <a:solidFill>
                <a:schemeClr val="tx1"/>
              </a:solidFill>
            </a:rPr>
            <a:t>600</a:t>
          </a:r>
          <a:r>
            <a:rPr kumimoji="1" lang="ja-JP" altLang="en-US" sz="2000" kern="1200" dirty="0" smtClean="0">
              <a:solidFill>
                <a:schemeClr val="tx1"/>
              </a:solidFill>
            </a:rPr>
            <a:t>円（区間によっては追加料金がかかる）</a:t>
          </a:r>
          <a:endParaRPr kumimoji="1" lang="ja-JP" altLang="en-US" sz="2000" kern="1200" dirty="0">
            <a:solidFill>
              <a:schemeClr val="tx1"/>
            </a:solidFill>
          </a:endParaRPr>
        </a:p>
      </dsp:txBody>
      <dsp:txXfrm>
        <a:off x="1851865" y="1889710"/>
        <a:ext cx="6511396" cy="1885624"/>
      </dsp:txXfrm>
    </dsp:sp>
    <dsp:sp modelId="{37FC04F7-B571-42E9-9172-B7C0F5FA5B23}">
      <dsp:nvSpPr>
        <dsp:cNvPr id="0" name=""/>
        <dsp:cNvSpPr/>
      </dsp:nvSpPr>
      <dsp:spPr>
        <a:xfrm>
          <a:off x="317173" y="2335844"/>
          <a:ext cx="1446509" cy="10304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0.80645</cdr:x>
      <cdr:y>0.11285</cdr:y>
    </cdr:from>
    <cdr:to>
      <cdr:x>1</cdr:x>
      <cdr:y>0.18576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3810000" y="309563"/>
          <a:ext cx="91440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ja-JP" altLang="en-US" sz="1100"/>
        </a:p>
      </cdr:txBody>
    </cdr:sp>
  </cdr:relSizeAnchor>
  <cdr:relSizeAnchor xmlns:cdr="http://schemas.openxmlformats.org/drawingml/2006/chartDrawing">
    <cdr:from>
      <cdr:x>0.87336</cdr:x>
      <cdr:y>0.11165</cdr:y>
    </cdr:from>
    <cdr:to>
      <cdr:x>0.99836</cdr:x>
      <cdr:y>0.20193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3801661" y="383881"/>
          <a:ext cx="544115" cy="3103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ja-JP" sz="1100" dirty="0"/>
            <a:t>(</a:t>
          </a:r>
          <a:r>
            <a:rPr lang="ja-JP" altLang="en-US" sz="1100" dirty="0"/>
            <a:t>億円</a:t>
          </a:r>
          <a:r>
            <a:rPr lang="en-US" altLang="ja-JP" sz="1100" dirty="0"/>
            <a:t>)</a:t>
          </a:r>
          <a:endParaRPr lang="ja-JP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0.0436</cdr:x>
      <cdr:y>0.07246</cdr:y>
    </cdr:from>
    <cdr:to>
      <cdr:x>0.128</cdr:x>
      <cdr:y>0.12217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79891" y="321143"/>
          <a:ext cx="541778" cy="2203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ja-JP" altLang="en-US" sz="1200" dirty="0" smtClean="0"/>
            <a:t>（人）</a:t>
          </a:r>
          <a:endParaRPr lang="ja-JP" altLang="en-US" sz="12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DE39A-6967-1545-9AD4-A28C8D99B0D6}" type="datetimeFigureOut">
              <a:rPr kumimoji="1" lang="en-US" smtClean="0"/>
              <a:t>2016/11/01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E938F-3AEC-854A-A6A3-2BE2F4D54E0D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395193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E50B2-9B9F-314F-BB4B-8E575ED77874}" type="datetimeFigureOut">
              <a:rPr kumimoji="1" lang="en-US" smtClean="0"/>
              <a:t>2016/11/01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53151-7DC9-CA49-92DC-D248AF5A3CA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061025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18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1830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後継者まとめるべき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19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3798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21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633965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Wingdings" charset="2"/>
              <a:buChar char="l"/>
            </a:pPr>
            <a:r>
              <a:rPr lang="ja-JP" altLang="en-US" dirty="0" smtClean="0"/>
              <a:t>ペルチ土浦やモール</a:t>
            </a:r>
            <a:r>
              <a:rPr lang="en-US" altLang="ja-JP" dirty="0" smtClean="0"/>
              <a:t>505</a:t>
            </a:r>
            <a:r>
              <a:rPr lang="ja-JP" altLang="en-US" dirty="0" smtClean="0"/>
              <a:t>などの商業施設</a:t>
            </a:r>
            <a:endParaRPr lang="en-US" altLang="ja-JP" dirty="0" smtClean="0"/>
          </a:p>
          <a:p>
            <a:pPr lvl="1">
              <a:buFont typeface="Wingdings" charset="2"/>
              <a:buChar char="l"/>
            </a:pPr>
            <a:r>
              <a:rPr lang="ja-JP" altLang="en-US" dirty="0" smtClean="0"/>
              <a:t>飲み屋と商店が混在する地区もある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22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7477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 smtClean="0"/>
              <a:t>COD</a:t>
            </a:r>
            <a:r>
              <a:rPr lang="ja-JP" altLang="en-US" dirty="0" smtClean="0"/>
              <a:t>は</a:t>
            </a:r>
            <a:r>
              <a:rPr lang="en-US" altLang="ja-JP" dirty="0" smtClean="0"/>
              <a:t>,</a:t>
            </a:r>
            <a:r>
              <a:rPr lang="ja-JP" altLang="en-US" dirty="0" smtClean="0"/>
              <a:t>目標</a:t>
            </a:r>
          </a:p>
          <a:p>
            <a:r>
              <a:rPr lang="ja-JP" altLang="en-US" dirty="0" smtClean="0"/>
              <a:t>値 </a:t>
            </a:r>
            <a:r>
              <a:rPr lang="en-US" altLang="ja-JP" dirty="0" smtClean="0"/>
              <a:t>7.0mg/</a:t>
            </a:r>
            <a:r>
              <a:rPr lang="ja-JP" altLang="en-US" dirty="0" smtClean="0"/>
              <a:t>リットルに対して年間平均値が </a:t>
            </a:r>
            <a:r>
              <a:rPr lang="en-US" altLang="ja-JP" dirty="0" smtClean="0"/>
              <a:t>8.7mg/</a:t>
            </a:r>
            <a:r>
              <a:rPr lang="ja-JP" altLang="en-US" dirty="0" smtClean="0"/>
              <a:t>リットル</a:t>
            </a:r>
            <a:endParaRPr kumimoji="1" lang="ja-JP" altLang="en-US" dirty="0" smtClean="0"/>
          </a:p>
          <a:p>
            <a:r>
              <a:rPr lang="ja-JP" altLang="en-US" dirty="0" smtClean="0"/>
              <a:t>全りんは目標値 </a:t>
            </a:r>
            <a:r>
              <a:rPr lang="en-US" altLang="ja-JP" dirty="0" smtClean="0"/>
              <a:t>0.092mg/</a:t>
            </a:r>
            <a:r>
              <a:rPr lang="ja-JP" altLang="en-US" dirty="0" smtClean="0"/>
              <a:t>リットルに対して</a:t>
            </a:r>
            <a:endParaRPr lang="en-US" altLang="ja-JP" dirty="0" smtClean="0"/>
          </a:p>
          <a:p>
            <a:r>
              <a:rPr lang="ja-JP" altLang="en-US" dirty="0" smtClean="0"/>
              <a:t>年間平均値が </a:t>
            </a:r>
            <a:r>
              <a:rPr lang="en-US" altLang="ja-JP" dirty="0" smtClean="0"/>
              <a:t>0.10mg/</a:t>
            </a:r>
            <a:r>
              <a:rPr lang="ja-JP" altLang="en-US" dirty="0" smtClean="0"/>
              <a:t>リットル</a:t>
            </a:r>
            <a:endParaRPr kumimoji="1" lang="ja-JP" altLang="en-US" dirty="0" smtClean="0"/>
          </a:p>
          <a:p>
            <a:r>
              <a:rPr lang="ja-JP" altLang="en-US" dirty="0" smtClean="0"/>
              <a:t>全窒素は</a:t>
            </a:r>
            <a:r>
              <a:rPr lang="en-US" altLang="ja-JP" dirty="0" smtClean="0"/>
              <a:t>,</a:t>
            </a:r>
            <a:r>
              <a:rPr lang="ja-JP" altLang="en-US" dirty="0" smtClean="0"/>
              <a:t>目標値 </a:t>
            </a:r>
            <a:r>
              <a:rPr lang="en-US" altLang="ja-JP" dirty="0" smtClean="0"/>
              <a:t>0.88mg/</a:t>
            </a:r>
            <a:r>
              <a:rPr lang="ja-JP" altLang="en-US" dirty="0" smtClean="0"/>
              <a:t>リットルに対して</a:t>
            </a:r>
            <a:endParaRPr lang="en-US" altLang="ja-JP" dirty="0" smtClean="0"/>
          </a:p>
          <a:p>
            <a:r>
              <a:rPr lang="ja-JP" altLang="en-US" dirty="0" smtClean="0"/>
              <a:t>年 間平均値が </a:t>
            </a:r>
            <a:r>
              <a:rPr lang="en-US" altLang="ja-JP" dirty="0" smtClean="0"/>
              <a:t>1.3mg/</a:t>
            </a:r>
            <a:r>
              <a:rPr lang="ja-JP" altLang="en-US" dirty="0" smtClean="0"/>
              <a:t>リットル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29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96893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33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064837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後継者まとめるべき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37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3798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後継者まとめるべき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53151-7DC9-CA49-92DC-D248AF5A3CA9}" type="slidenum">
              <a:rPr kumimoji="1" lang="en-US" smtClean="0"/>
              <a:t>38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3798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9BED-843B-2041-95A5-E0B5197F3242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983848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255F-A2AC-FE43-9D82-FA50926FC565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907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BE56E-DCC9-7645-BB4D-CF1C4D036B7D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06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8F5C-208D-184A-AA63-38E46B08B8B4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232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6225-FF9A-9F46-AB2D-866357406496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947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8CD9-AAD4-3A47-A23D-AF682864532D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2687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8A88-0BE3-3B4F-B1F1-219CCB1D8102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389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D25CA-F74F-634F-AB14-DF74EB488D9D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329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CFE4E-8BE7-1D40-AF60-3D846F73DE18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836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655-EF86-864D-BC32-EC25E9FC65BF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1288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00AC-BD50-F545-BE16-339970F4594A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9571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C0AB-191D-CF46-A2B5-756FFA9CC7A4}" type="datetime1">
              <a:rPr kumimoji="1" lang="ja-JP" altLang="en-US" smtClean="0"/>
              <a:t>2016/11/01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AA0AD-6AFE-3346-954A-B1A9EE2084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56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image" Target="../media/image7.png"/><Relationship Id="rId8" Type="http://schemas.microsoft.com/office/2007/relationships/hdphoto" Target="../media/hdphoto3.wdp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7.png"/><Relationship Id="rId5" Type="http://schemas.microsoft.com/office/2007/relationships/hdphoto" Target="../media/hdphoto3.wdp"/><Relationship Id="rId6" Type="http://schemas.openxmlformats.org/officeDocument/2006/relationships/image" Target="../media/image2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emf"/><Relationship Id="rId12" Type="http://schemas.openxmlformats.org/officeDocument/2006/relationships/image" Target="../media/image2.png"/><Relationship Id="rId13" Type="http://schemas.openxmlformats.org/officeDocument/2006/relationships/image" Target="../media/image5.png"/><Relationship Id="rId14" Type="http://schemas.openxmlformats.org/officeDocument/2006/relationships/image" Target="../media/image7.png"/><Relationship Id="rId15" Type="http://schemas.microsoft.com/office/2007/relationships/hdphoto" Target="../media/hdphoto3.wdp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package" Target="../embeddings/Microsoft_Excel____1.xlsx"/><Relationship Id="rId9" Type="http://schemas.openxmlformats.org/officeDocument/2006/relationships/image" Target="../media/image13.png"/><Relationship Id="rId10" Type="http://schemas.openxmlformats.org/officeDocument/2006/relationships/package" Target="../embeddings/Microsoft_Excel____2.xlsx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8" Type="http://schemas.openxmlformats.org/officeDocument/2006/relationships/image" Target="../media/image6.png"/><Relationship Id="rId9" Type="http://schemas.microsoft.com/office/2007/relationships/hdphoto" Target="../media/hdphoto1.wdp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microsoft.com/office/2007/relationships/hdphoto" Target="../media/hdphoto1.wdp"/><Relationship Id="rId8" Type="http://schemas.openxmlformats.org/officeDocument/2006/relationships/chart" Target="../charts/chart5.xml"/><Relationship Id="rId9" Type="http://schemas.openxmlformats.org/officeDocument/2006/relationships/comments" Target="../comments/comment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microsoft.com/office/2007/relationships/hdphoto" Target="../media/hdphoto1.wdp"/><Relationship Id="rId9" Type="http://schemas.openxmlformats.org/officeDocument/2006/relationships/image" Target="../media/image7.png"/><Relationship Id="rId10" Type="http://schemas.microsoft.com/office/2007/relationships/hdphoto" Target="../media/hdphoto3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4" Type="http://schemas.openxmlformats.org/officeDocument/2006/relationships/image" Target="../media/image21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6.png"/><Relationship Id="rId17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2.jp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.png"/><Relationship Id="rId9" Type="http://schemas.openxmlformats.org/officeDocument/2006/relationships/image" Target="../media/image5.png"/><Relationship Id="rId10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3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6.png"/><Relationship Id="rId1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image" Target="../media/image2.png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2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6.png"/><Relationship Id="rId5" Type="http://schemas.microsoft.com/office/2007/relationships/hdphoto" Target="../media/hdphoto1.wdp"/><Relationship Id="rId6" Type="http://schemas.openxmlformats.org/officeDocument/2006/relationships/image" Target="../media/image48.png"/><Relationship Id="rId7" Type="http://schemas.openxmlformats.org/officeDocument/2006/relationships/image" Target="../media/image49.jpeg"/><Relationship Id="rId8" Type="http://schemas.openxmlformats.org/officeDocument/2006/relationships/image" Target="../media/image50.jpeg"/><Relationship Id="rId9" Type="http://schemas.openxmlformats.org/officeDocument/2006/relationships/image" Target="../media/image2.png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51.jpeg"/><Relationship Id="rId6" Type="http://schemas.microsoft.com/office/2007/relationships/hdphoto" Target="../media/hdphoto4.wdp"/><Relationship Id="rId7" Type="http://schemas.openxmlformats.org/officeDocument/2006/relationships/image" Target="../media/image6.png"/><Relationship Id="rId8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52.jpeg"/><Relationship Id="rId5" Type="http://schemas.microsoft.com/office/2007/relationships/hdphoto" Target="../media/hdphoto5.wdp"/><Relationship Id="rId6" Type="http://schemas.openxmlformats.org/officeDocument/2006/relationships/image" Target="../media/image6.png"/><Relationship Id="rId7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6.png"/><Relationship Id="rId8" Type="http://schemas.microsoft.com/office/2007/relationships/hdphoto" Target="../media/hdphoto1.wdp"/><Relationship Id="rId9" Type="http://schemas.openxmlformats.org/officeDocument/2006/relationships/image" Target="../media/image7.png"/><Relationship Id="rId10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6" Type="http://schemas.openxmlformats.org/officeDocument/2006/relationships/diagramQuickStyle" Target="../diagrams/quickStyle3.xml"/><Relationship Id="rId7" Type="http://schemas.openxmlformats.org/officeDocument/2006/relationships/diagramColors" Target="../diagrams/colors3.xml"/><Relationship Id="rId8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microsoft.com/office/2007/relationships/hdphoto" Target="../media/hdphoto1.wdp"/><Relationship Id="rId7" Type="http://schemas.openxmlformats.org/officeDocument/2006/relationships/image" Target="../media/image63.JPG"/><Relationship Id="rId8" Type="http://schemas.openxmlformats.org/officeDocument/2006/relationships/image" Target="../media/image64.jpeg"/><Relationship Id="rId9" Type="http://schemas.microsoft.com/office/2007/relationships/hdphoto" Target="../media/hdphoto6.wdp"/><Relationship Id="rId10" Type="http://schemas.openxmlformats.org/officeDocument/2006/relationships/comments" Target="../comments/comment2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38.xml.rels><?xml version="1.0" encoding="UTF-8" standalone="yes"?>
<Relationships xmlns="http://schemas.openxmlformats.org/package/2006/relationships"><Relationship Id="rId11" Type="http://schemas.microsoft.com/office/2007/relationships/hdphoto" Target="../media/hdphoto1.wdp"/><Relationship Id="rId12" Type="http://schemas.openxmlformats.org/officeDocument/2006/relationships/image" Target="../media/image68.png"/><Relationship Id="rId13" Type="http://schemas.openxmlformats.org/officeDocument/2006/relationships/image" Target="../media/image69.png"/><Relationship Id="rId14" Type="http://schemas.openxmlformats.org/officeDocument/2006/relationships/comments" Target="../comments/comment3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67.png"/><Relationship Id="rId8" Type="http://schemas.openxmlformats.org/officeDocument/2006/relationships/image" Target="../media/image7.png"/><Relationship Id="rId9" Type="http://schemas.microsoft.com/office/2007/relationships/hdphoto" Target="../media/hdphoto2.wdp"/><Relationship Id="rId10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70.png"/><Relationship Id="rId5" Type="http://schemas.microsoft.com/office/2007/relationships/hdphoto" Target="../media/hdphoto7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microsoft.com/office/2007/relationships/hdphoto" Target="../media/hdphoto1.wdp"/><Relationship Id="rId6" Type="http://schemas.openxmlformats.org/officeDocument/2006/relationships/image" Target="../media/image7.png"/><Relationship Id="rId7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71.png"/><Relationship Id="rId5" Type="http://schemas.microsoft.com/office/2007/relationships/hdphoto" Target="../media/hdphoto8.wdp"/><Relationship Id="rId6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microsoft.com/office/2007/relationships/hdphoto" Target="../media/hdphoto1.wdp"/><Relationship Id="rId6" Type="http://schemas.openxmlformats.org/officeDocument/2006/relationships/image" Target="../media/image7.png"/><Relationship Id="rId7" Type="http://schemas.microsoft.com/office/2007/relationships/hdphoto" Target="../media/hdphoto2.wdp"/><Relationship Id="rId8" Type="http://schemas.openxmlformats.org/officeDocument/2006/relationships/image" Target="../media/image2.png"/><Relationship Id="rId9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microsoft.com/office/2007/relationships/hdphoto" Target="../media/hdphoto1.wdp"/><Relationship Id="rId6" Type="http://schemas.openxmlformats.org/officeDocument/2006/relationships/image" Target="../media/image7.png"/><Relationship Id="rId7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/>
          <a:srcRect l="26048"/>
          <a:stretch/>
        </p:blipFill>
        <p:spPr>
          <a:xfrm>
            <a:off x="1210897" y="884709"/>
            <a:ext cx="8906770" cy="607356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62824">
            <a:off x="2879345" y="1042101"/>
            <a:ext cx="2577346" cy="2877045"/>
          </a:xfrm>
          <a:prstGeom prst="rect">
            <a:avLst/>
          </a:prstGeom>
          <a:effectLst/>
        </p:spPr>
      </p:pic>
      <p:pic>
        <p:nvPicPr>
          <p:cNvPr id="9" name="図 8" descr="土浦だお"/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3" y="1774633"/>
            <a:ext cx="3031878" cy="5024877"/>
          </a:xfrm>
          <a:prstGeom prst="rect">
            <a:avLst/>
          </a:prstGeom>
          <a:effectLst>
            <a:glow rad="825500">
              <a:schemeClr val="accent2">
                <a:satMod val="175000"/>
                <a:alpha val="19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8" name="フリーフォーム 17"/>
          <p:cNvSpPr/>
          <p:nvPr/>
        </p:nvSpPr>
        <p:spPr>
          <a:xfrm>
            <a:off x="2100924" y="3367376"/>
            <a:ext cx="325488" cy="1375090"/>
          </a:xfrm>
          <a:custGeom>
            <a:avLst/>
            <a:gdLst>
              <a:gd name="connsiteX0" fmla="*/ 91535 w 325488"/>
              <a:gd name="connsiteY0" fmla="*/ 1281145 h 1394513"/>
              <a:gd name="connsiteX1" fmla="*/ 7981 w 325488"/>
              <a:gd name="connsiteY1" fmla="*/ 1281145 h 1394513"/>
              <a:gd name="connsiteX2" fmla="*/ 267000 w 325488"/>
              <a:gd name="connsiteY2" fmla="*/ 102981 h 1394513"/>
              <a:gd name="connsiteX3" fmla="*/ 325488 w 325488"/>
              <a:gd name="connsiteY3" fmla="*/ 136404 h 13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488" h="1394513">
                <a:moveTo>
                  <a:pt x="91535" y="1281145"/>
                </a:moveTo>
                <a:cubicBezTo>
                  <a:pt x="35136" y="1379325"/>
                  <a:pt x="-21263" y="1477506"/>
                  <a:pt x="7981" y="1281145"/>
                </a:cubicBezTo>
                <a:cubicBezTo>
                  <a:pt x="37225" y="1084784"/>
                  <a:pt x="214082" y="293771"/>
                  <a:pt x="267000" y="102981"/>
                </a:cubicBezTo>
                <a:cubicBezTo>
                  <a:pt x="319918" y="-87809"/>
                  <a:pt x="322703" y="24297"/>
                  <a:pt x="325488" y="136404"/>
                </a:cubicBezTo>
              </a:path>
            </a:pathLst>
          </a:custGeom>
          <a:ln w="76200" cmpd="sng">
            <a:solidFill>
              <a:srgbClr val="C81E1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423502">
            <a:off x="4799493" y="3553248"/>
            <a:ext cx="1098755" cy="1125977"/>
          </a:xfrm>
          <a:prstGeom prst="rect">
            <a:avLst/>
          </a:prstGeom>
          <a:effectLst/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8315">
            <a:off x="6610082" y="384957"/>
            <a:ext cx="858735" cy="880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2802">
            <a:off x="479392" y="69637"/>
            <a:ext cx="1704001" cy="1746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8828590">
            <a:off x="7987614" y="1241824"/>
            <a:ext cx="620296" cy="572565"/>
          </a:xfrm>
          <a:prstGeom prst="rect">
            <a:avLst/>
          </a:prstGeom>
          <a:effectLst/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9710220">
            <a:off x="2044456" y="1253257"/>
            <a:ext cx="642530" cy="658449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365378">
            <a:off x="4305834" y="152144"/>
            <a:ext cx="1429710" cy="1465131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21040732">
            <a:off x="3480882" y="4516612"/>
            <a:ext cx="607967" cy="62303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21315615">
            <a:off x="6905558" y="4061521"/>
            <a:ext cx="661619" cy="67801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rot="1472999">
            <a:off x="5374219" y="4324165"/>
            <a:ext cx="2947677" cy="3008013"/>
          </a:xfrm>
          <a:prstGeom prst="rect">
            <a:avLst/>
          </a:prstGeom>
          <a:noFill/>
          <a:ln>
            <a:noFill/>
          </a:ln>
          <a:effectLst>
            <a:glow rad="431800">
              <a:schemeClr val="accent2">
                <a:satMod val="175000"/>
                <a:alpha val="12000"/>
              </a:schemeClr>
            </a:glow>
          </a:effectLst>
        </p:spPr>
      </p:pic>
      <p:sp>
        <p:nvSpPr>
          <p:cNvPr id="36" name="テキスト ボックス 35"/>
          <p:cNvSpPr txBox="1"/>
          <p:nvPr/>
        </p:nvSpPr>
        <p:spPr>
          <a:xfrm>
            <a:off x="5171185" y="4885059"/>
            <a:ext cx="34629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　　　１班</a:t>
            </a:r>
            <a:endParaRPr kumimoji="1" lang="en-US" altLang="ja-JP" sz="2800" dirty="0" smtClean="0"/>
          </a:p>
          <a:p>
            <a:pPr algn="ctr"/>
            <a:r>
              <a:rPr lang="ja-JP" altLang="en-US" dirty="0" smtClean="0"/>
              <a:t>班長　メルリーニ愛乃</a:t>
            </a:r>
            <a:endParaRPr lang="en-US" altLang="ja-JP" dirty="0" smtClean="0"/>
          </a:p>
          <a:p>
            <a:pPr algn="ctr"/>
            <a:r>
              <a:rPr kumimoji="1" lang="ja-JP" altLang="en-US" dirty="0" smtClean="0"/>
              <a:t>副班長　江端杏奈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芦田佳樹　</a:t>
            </a:r>
            <a:endParaRPr lang="en-US" altLang="ja-JP" dirty="0" smtClean="0"/>
          </a:p>
          <a:p>
            <a:pPr algn="ctr"/>
            <a:r>
              <a:rPr lang="ja-JP" altLang="en-US" dirty="0" smtClean="0"/>
              <a:t>高木力貴也</a:t>
            </a:r>
            <a:endParaRPr kumimoji="1" lang="ja-JP" altLang="en-US" dirty="0"/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20759044">
            <a:off x="4386101" y="5597865"/>
            <a:ext cx="1060356" cy="1086625"/>
          </a:xfrm>
          <a:prstGeom prst="rect">
            <a:avLst/>
          </a:prstGeom>
          <a:effectLst/>
        </p:spPr>
      </p:pic>
      <p:sp>
        <p:nvSpPr>
          <p:cNvPr id="19" name="テキスト ボックス 18"/>
          <p:cNvSpPr txBox="1"/>
          <p:nvPr/>
        </p:nvSpPr>
        <p:spPr>
          <a:xfrm>
            <a:off x="552814" y="1904113"/>
            <a:ext cx="8987737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ln w="12700" cmpd="sng">
                  <a:noFill/>
                </a:ln>
                <a:latin typeface="ヒラギノ丸ゴ Pro W4"/>
                <a:ea typeface="ヒラギノ丸ゴ Pro W4"/>
                <a:cs typeface="ヒラギノ丸ゴ Pro W4"/>
              </a:rPr>
              <a:t>つちうら　</a:t>
            </a:r>
            <a:r>
              <a:rPr lang="ja-JP" altLang="en-US" sz="7200" b="1" dirty="0" smtClean="0">
                <a:ln w="12700" cmpd="sng">
                  <a:noFill/>
                </a:ln>
                <a:solidFill>
                  <a:schemeClr val="bg1"/>
                </a:solidFill>
                <a:latin typeface="ヒラギノ丸ゴ Pro W4"/>
                <a:ea typeface="ヒラギノ丸ゴ Pro W4"/>
                <a:cs typeface="ヒラギノ丸ゴ Pro W4"/>
              </a:rPr>
              <a:t>恋</a:t>
            </a:r>
            <a:r>
              <a:rPr lang="ja-JP" altLang="en-US" sz="4800" b="1" dirty="0" smtClean="0">
                <a:ln w="12700" cmpd="sng">
                  <a:noFill/>
                </a:ln>
                <a:latin typeface="ヒラギノ丸ゴ Pro W4"/>
                <a:ea typeface="ヒラギノ丸ゴ Pro W4"/>
                <a:cs typeface="ヒラギノ丸ゴ Pro W4"/>
              </a:rPr>
              <a:t>　物語</a:t>
            </a:r>
            <a:endParaRPr lang="en-US" altLang="ja-JP" sz="4800" b="1" dirty="0" smtClean="0">
              <a:ln w="12700" cmpd="sng">
                <a:noFill/>
              </a:ln>
              <a:latin typeface="ヒラギノ丸ゴ Pro W4"/>
              <a:ea typeface="ヒラギノ丸ゴ Pro W4"/>
              <a:cs typeface="ヒラギノ丸ゴ Pro W4"/>
            </a:endParaRPr>
          </a:p>
          <a:p>
            <a:r>
              <a:rPr lang="ja-JP" altLang="ja-JP" sz="4800" b="1" dirty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　</a:t>
            </a:r>
            <a:r>
              <a:rPr lang="ja-JP" altLang="en-US" sz="4800" b="1" dirty="0" smtClean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　　</a:t>
            </a:r>
            <a:r>
              <a:rPr lang="ja-JP" altLang="en-US" sz="4800" b="1" dirty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　</a:t>
            </a:r>
            <a:r>
              <a:rPr lang="en-US" altLang="ja-JP" sz="4800" b="1" dirty="0" smtClean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		</a:t>
            </a:r>
            <a:r>
              <a:rPr lang="en-US" altLang="ja-JP" sz="3600" b="1" dirty="0" smtClean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〜</a:t>
            </a:r>
            <a:r>
              <a:rPr lang="ja-JP" altLang="en-US" sz="3600" b="1" dirty="0" smtClean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寄り添いあうまち</a:t>
            </a:r>
            <a:r>
              <a:rPr lang="en-US" altLang="ja-JP" sz="3600" b="1" dirty="0" smtClean="0">
                <a:ln w="12700" cmpd="sng">
                  <a:solidFill>
                    <a:schemeClr val="bg1"/>
                  </a:solidFill>
                </a:ln>
                <a:latin typeface="ヒラギノ丸ゴ Pro W4"/>
                <a:ea typeface="ヒラギノ丸ゴ Pro W4"/>
                <a:cs typeface="ヒラギノ丸ゴ Pro W4"/>
              </a:rPr>
              <a:t>〜</a:t>
            </a:r>
            <a:endParaRPr kumimoji="1" lang="ja-JP" altLang="en-US" sz="3600" b="1" dirty="0">
              <a:ln w="12700" cmpd="sng">
                <a:solidFill>
                  <a:schemeClr val="bg1"/>
                </a:solidFill>
              </a:ln>
              <a:latin typeface="ヒラギノ丸ゴ Pro W4"/>
              <a:ea typeface="ヒラギノ丸ゴ Pro W4"/>
              <a:cs typeface="ヒラギノ丸ゴ Pro W4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091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89957">
            <a:off x="6654982" y="2180999"/>
            <a:ext cx="1473200" cy="147320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865" y="28647"/>
            <a:ext cx="327754" cy="32775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22444" y="673534"/>
            <a:ext cx="2122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目標都市像</a:t>
            </a:r>
            <a:endParaRPr kumimoji="1" lang="en-US" altLang="ja-JP" sz="2800" b="1" dirty="0" smtClean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676399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642156" y="411924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7" name="角丸四角形 26"/>
          <p:cNvSpPr/>
          <p:nvPr/>
        </p:nvSpPr>
        <p:spPr>
          <a:xfrm>
            <a:off x="2705996" y="1267464"/>
            <a:ext cx="3878135" cy="10091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相思相愛のための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rgbClr val="BD1D10"/>
                </a:solidFill>
              </a:rPr>
              <a:t>３ＳＴＥＰ</a:t>
            </a:r>
            <a:endParaRPr kumimoji="1" lang="ja-JP" altLang="en-US" sz="4000" dirty="0">
              <a:solidFill>
                <a:srgbClr val="BD1D10"/>
              </a:solidFill>
            </a:endParaRPr>
          </a:p>
        </p:txBody>
      </p:sp>
      <p:sp>
        <p:nvSpPr>
          <p:cNvPr id="38" name="下矢印吹き出し 37"/>
          <p:cNvSpPr/>
          <p:nvPr/>
        </p:nvSpPr>
        <p:spPr>
          <a:xfrm>
            <a:off x="2262196" y="3654201"/>
            <a:ext cx="4765736" cy="1135340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ＳＴＥＰ２．アプローチ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（調査を踏まえて方針を立てる）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39" name="下矢印吹き出し 38"/>
          <p:cNvSpPr/>
          <p:nvPr/>
        </p:nvSpPr>
        <p:spPr>
          <a:xfrm>
            <a:off x="2262196" y="4789541"/>
            <a:ext cx="4765736" cy="1135340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ＳＴＥＰ３．プロポーズ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（プランの提案）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673" y="2057812"/>
            <a:ext cx="1138169" cy="2420508"/>
          </a:xfrm>
          <a:prstGeom prst="rect">
            <a:avLst/>
          </a:prstGeom>
        </p:spPr>
      </p:pic>
      <p:sp>
        <p:nvSpPr>
          <p:cNvPr id="41" name="正方形/長方形 40"/>
          <p:cNvSpPr/>
          <p:nvPr/>
        </p:nvSpPr>
        <p:spPr>
          <a:xfrm>
            <a:off x="68832" y="4478320"/>
            <a:ext cx="1458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/>
              <a:t>土浦市</a:t>
            </a: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84345" y="2057812"/>
            <a:ext cx="756527" cy="2271803"/>
          </a:xfrm>
          <a:prstGeom prst="rect">
            <a:avLst/>
          </a:prstGeom>
        </p:spPr>
      </p:pic>
      <p:sp>
        <p:nvSpPr>
          <p:cNvPr id="43" name="正方形/長方形 42"/>
          <p:cNvSpPr/>
          <p:nvPr/>
        </p:nvSpPr>
        <p:spPr>
          <a:xfrm>
            <a:off x="8066636" y="4321107"/>
            <a:ext cx="2025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sp>
        <p:nvSpPr>
          <p:cNvPr id="44" name="正方形/長方形 43"/>
          <p:cNvSpPr/>
          <p:nvPr/>
        </p:nvSpPr>
        <p:spPr>
          <a:xfrm>
            <a:off x="1901815" y="6021288"/>
            <a:ext cx="5493034" cy="609700"/>
          </a:xfrm>
          <a:prstGeom prst="rec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800" dirty="0" smtClean="0"/>
              <a:t>寄り添いあう相思相愛な都市</a:t>
            </a:r>
            <a:endParaRPr lang="en-US" altLang="ja-JP" sz="2800" dirty="0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81439" y="4697130"/>
            <a:ext cx="855741" cy="925321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7624" y="3431088"/>
            <a:ext cx="1021069" cy="117666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99569" y="5924880"/>
            <a:ext cx="947339" cy="949713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7811" y="5876922"/>
            <a:ext cx="995178" cy="997672"/>
          </a:xfrm>
          <a:prstGeom prst="rect">
            <a:avLst/>
          </a:prstGeom>
        </p:spPr>
      </p:pic>
      <p:sp>
        <p:nvSpPr>
          <p:cNvPr id="29" name="下矢印吹き出し 28"/>
          <p:cNvSpPr/>
          <p:nvPr/>
        </p:nvSpPr>
        <p:spPr>
          <a:xfrm>
            <a:off x="2262196" y="2518861"/>
            <a:ext cx="4765736" cy="1135340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ＳＴＥＰ１．お互いを知る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（満足度調査・現状調査）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 rot="20656225">
            <a:off x="1092743" y="2266833"/>
            <a:ext cx="1925823" cy="504054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今回の発表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726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4" grpId="0" animBg="1"/>
      <p:bldP spid="29" grpId="0" animBg="1"/>
      <p:bldP spid="29" grpId="2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5235" y="3352757"/>
            <a:ext cx="1067698" cy="320623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919111" y="2452424"/>
            <a:ext cx="6632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 smtClean="0"/>
              <a:t>①</a:t>
            </a:r>
            <a:r>
              <a:rPr lang="ja-JP" altLang="en-US" sz="3600" dirty="0" smtClean="0"/>
              <a:t>市民を知る（満足度調査）</a:t>
            </a:r>
            <a:endParaRPr lang="ja-JP" altLang="en-US" sz="36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889" y="3767667"/>
            <a:ext cx="1915587" cy="2257092"/>
          </a:xfrm>
          <a:prstGeom prst="rect">
            <a:avLst/>
          </a:prstGeom>
        </p:spPr>
      </p:pic>
      <p:sp>
        <p:nvSpPr>
          <p:cNvPr id="8" name="雲形吹き出し 7"/>
          <p:cNvSpPr/>
          <p:nvPr/>
        </p:nvSpPr>
        <p:spPr>
          <a:xfrm>
            <a:off x="3330222" y="3211644"/>
            <a:ext cx="4826000" cy="3347343"/>
          </a:xfrm>
          <a:prstGeom prst="cloudCallout">
            <a:avLst>
              <a:gd name="adj1" fmla="val -63231"/>
              <a:gd name="adj2" fmla="val -35456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906297" y="3347070"/>
            <a:ext cx="2025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sp>
        <p:nvSpPr>
          <p:cNvPr id="2" name="下矢印吹き出し 1"/>
          <p:cNvSpPr/>
          <p:nvPr/>
        </p:nvSpPr>
        <p:spPr>
          <a:xfrm>
            <a:off x="302584" y="346591"/>
            <a:ext cx="8559193" cy="2105833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4400" dirty="0">
                <a:solidFill>
                  <a:schemeClr val="tx1"/>
                </a:solidFill>
              </a:rPr>
              <a:t>ＳＴＥＰ１．お互いを知る</a:t>
            </a:r>
            <a:endParaRPr lang="en-US" altLang="ja-JP" sz="4400" dirty="0">
              <a:solidFill>
                <a:schemeClr val="tx1"/>
              </a:solidFill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</a:rPr>
              <a:t>（満足度調査・現状調査</a:t>
            </a:r>
            <a:r>
              <a:rPr lang="ja-JP" altLang="en-US" sz="4400" dirty="0" smtClean="0">
                <a:solidFill>
                  <a:schemeClr val="tx1"/>
                </a:solidFill>
              </a:rPr>
              <a:t>）</a:t>
            </a:r>
            <a:endParaRPr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204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グラフ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9094246"/>
              </p:ext>
            </p:extLst>
          </p:nvPr>
        </p:nvGraphicFramePr>
        <p:xfrm>
          <a:off x="1187624" y="2285223"/>
          <a:ext cx="7344816" cy="3065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1274669" y="1729128"/>
            <a:ext cx="6874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/>
              <a:t>土浦市に“わがまち“といった愛着をもっている</a:t>
            </a:r>
            <a:r>
              <a:rPr lang="ja-JP" altLang="en-US" sz="2400" dirty="0" smtClean="0"/>
              <a:t>か</a:t>
            </a:r>
            <a:endParaRPr kumimoji="1" lang="ja-JP" altLang="en-US" sz="24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28647"/>
            <a:ext cx="327754" cy="327754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146980" y="574966"/>
            <a:ext cx="2122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 smtClean="0"/>
              <a:t>市民満足度</a:t>
            </a:r>
            <a:endParaRPr kumimoji="1" lang="en-US" altLang="ja-JP" sz="2800" b="1" dirty="0" smtClean="0"/>
          </a:p>
          <a:p>
            <a:pPr algn="ctr"/>
            <a:r>
              <a:rPr lang="ja-JP" altLang="en-US" sz="2800" b="1" dirty="0" smtClean="0"/>
              <a:t>調査</a:t>
            </a:r>
            <a:endParaRPr kumimoji="1" lang="en-US" altLang="ja-JP" sz="2800" b="1" dirty="0" smtClean="0"/>
          </a:p>
          <a:p>
            <a:endParaRPr kumimoji="1" lang="en-US" altLang="ja-JP" sz="2800" b="1" dirty="0" smtClean="0"/>
          </a:p>
        </p:txBody>
      </p:sp>
      <p:sp>
        <p:nvSpPr>
          <p:cNvPr id="3" name="下矢印 2"/>
          <p:cNvSpPr/>
          <p:nvPr/>
        </p:nvSpPr>
        <p:spPr>
          <a:xfrm rot="400106">
            <a:off x="4383479" y="2758229"/>
            <a:ext cx="225403" cy="1789746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40" name="図形グループ 39"/>
          <p:cNvGrpSpPr/>
          <p:nvPr/>
        </p:nvGrpSpPr>
        <p:grpSpPr>
          <a:xfrm>
            <a:off x="179512" y="5350301"/>
            <a:ext cx="8784976" cy="1400237"/>
            <a:chOff x="179512" y="5350301"/>
            <a:chExt cx="8784976" cy="1400237"/>
          </a:xfrm>
        </p:grpSpPr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512" y="5350301"/>
              <a:ext cx="466288" cy="1400237"/>
            </a:xfrm>
            <a:prstGeom prst="rect">
              <a:avLst/>
            </a:prstGeom>
          </p:spPr>
        </p:pic>
        <p:sp>
          <p:nvSpPr>
            <p:cNvPr id="42" name="四角形吹き出し 41"/>
            <p:cNvSpPr/>
            <p:nvPr/>
          </p:nvSpPr>
          <p:spPr>
            <a:xfrm>
              <a:off x="1043607" y="5589240"/>
              <a:ext cx="7920881" cy="1161298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rgbClr val="FFE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tx1"/>
                  </a:solidFill>
                </a:rPr>
                <a:t>愛着を持っている市民が年々減少傾向</a:t>
              </a:r>
              <a:endParaRPr kumimoji="1" lang="ja-JP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テキスト ボックス 3"/>
          <p:cNvSpPr txBox="1"/>
          <p:nvPr/>
        </p:nvSpPr>
        <p:spPr>
          <a:xfrm>
            <a:off x="661357" y="268179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H17</a:t>
            </a:r>
            <a:endParaRPr kumimoji="1" lang="ja-JP" altLang="en-US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648091" y="347830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H22</a:t>
            </a:r>
            <a:endParaRPr kumimoji="1" lang="ja-JP" altLang="en-US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61357" y="4370343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H27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6502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グラフ 21"/>
          <p:cNvGraphicFramePr/>
          <p:nvPr>
            <p:extLst>
              <p:ext uri="{D42A27DB-BD31-4B8C-83A1-F6EECF244321}">
                <p14:modId xmlns:p14="http://schemas.microsoft.com/office/powerpoint/2010/main" val="3842352644"/>
              </p:ext>
            </p:extLst>
          </p:nvPr>
        </p:nvGraphicFramePr>
        <p:xfrm>
          <a:off x="2717686" y="2639775"/>
          <a:ext cx="4959873" cy="3070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グラフ 22"/>
          <p:cNvGraphicFramePr/>
          <p:nvPr>
            <p:extLst>
              <p:ext uri="{D42A27DB-BD31-4B8C-83A1-F6EECF244321}">
                <p14:modId xmlns:p14="http://schemas.microsoft.com/office/powerpoint/2010/main" val="1970721930"/>
              </p:ext>
            </p:extLst>
          </p:nvPr>
        </p:nvGraphicFramePr>
        <p:xfrm>
          <a:off x="-969923" y="2639775"/>
          <a:ext cx="5009445" cy="3070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2562109" y="3836553"/>
            <a:ext cx="599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 smtClean="0"/>
              <a:t>＜</a:t>
            </a:r>
            <a:endParaRPr kumimoji="1" lang="ja-JP" altLang="en-US" sz="54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39032" y="1812606"/>
            <a:ext cx="6874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土浦市に“わがまち“といった愛着をもっている</a:t>
            </a:r>
            <a:r>
              <a:rPr lang="ja-JP" altLang="en-US" sz="2400" dirty="0" smtClean="0"/>
              <a:t>か</a:t>
            </a:r>
            <a:endParaRPr kumimoji="1" lang="ja-JP" altLang="en-US" sz="2400" dirty="0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2667" y="3615917"/>
            <a:ext cx="628205" cy="1886463"/>
          </a:xfrm>
          <a:prstGeom prst="rect">
            <a:avLst/>
          </a:prstGeom>
        </p:spPr>
      </p:pic>
      <p:sp>
        <p:nvSpPr>
          <p:cNvPr id="28" name="雲形吹き出し 27"/>
          <p:cNvSpPr/>
          <p:nvPr/>
        </p:nvSpPr>
        <p:spPr>
          <a:xfrm>
            <a:off x="6012160" y="2238201"/>
            <a:ext cx="2772829" cy="1348850"/>
          </a:xfrm>
          <a:prstGeom prst="cloudCallout">
            <a:avLst>
              <a:gd name="adj1" fmla="val 23092"/>
              <a:gd name="adj2" fmla="val 88688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つくば市の</a:t>
            </a:r>
            <a:r>
              <a:rPr lang="ja-JP" altLang="en-US" sz="2000" dirty="0" smtClean="0">
                <a:solidFill>
                  <a:schemeClr val="tx1"/>
                </a:solidFill>
              </a:rPr>
              <a:t>方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が</a:t>
            </a:r>
            <a:endParaRPr kumimoji="1"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魅力的ね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♥︎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3928" y="28647"/>
            <a:ext cx="327754" cy="327754"/>
          </a:xfrm>
          <a:prstGeom prst="rect">
            <a:avLst/>
          </a:prstGeom>
        </p:spPr>
      </p:pic>
      <p:sp>
        <p:nvSpPr>
          <p:cNvPr id="50" name="テキスト ボックス 49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146980" y="574966"/>
            <a:ext cx="2122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 smtClean="0"/>
              <a:t>市民満足度</a:t>
            </a:r>
            <a:endParaRPr kumimoji="1" lang="en-US" altLang="ja-JP" sz="2800" b="1" dirty="0" smtClean="0"/>
          </a:p>
          <a:p>
            <a:pPr algn="ctr"/>
            <a:r>
              <a:rPr lang="ja-JP" altLang="en-US" sz="2800" b="1" dirty="0" smtClean="0"/>
              <a:t>調査</a:t>
            </a:r>
            <a:endParaRPr kumimoji="1" lang="en-US" altLang="ja-JP" sz="2800" b="1" dirty="0" smtClean="0"/>
          </a:p>
          <a:p>
            <a:endParaRPr kumimoji="1" lang="en-US" altLang="ja-JP" sz="2800" b="1" dirty="0" smtClean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015871" y="5419294"/>
            <a:ext cx="25603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/>
              <a:t>市民平成</a:t>
            </a:r>
            <a:r>
              <a:rPr kumimoji="1" lang="en-US" altLang="ja-JP" sz="1050" dirty="0" smtClean="0"/>
              <a:t>27</a:t>
            </a:r>
            <a:r>
              <a:rPr lang="ja-JP" altLang="en-US" sz="1050" dirty="0" smtClean="0"/>
              <a:t>年度両市</a:t>
            </a:r>
            <a:r>
              <a:rPr kumimoji="1" lang="ja-JP" altLang="en-US" sz="1050" dirty="0" smtClean="0"/>
              <a:t>満足度調査より作成</a:t>
            </a:r>
            <a:endParaRPr kumimoji="1" lang="ja-JP" altLang="en-US" sz="1050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179512" y="5350301"/>
            <a:ext cx="8784976" cy="1400237"/>
            <a:chOff x="179512" y="5350301"/>
            <a:chExt cx="8784976" cy="1400237"/>
          </a:xfrm>
        </p:grpSpPr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512" y="5350301"/>
              <a:ext cx="466288" cy="1400237"/>
            </a:xfrm>
            <a:prstGeom prst="rect">
              <a:avLst/>
            </a:prstGeom>
          </p:spPr>
        </p:pic>
        <p:sp>
          <p:nvSpPr>
            <p:cNvPr id="31" name="四角形吹き出し 30"/>
            <p:cNvSpPr/>
            <p:nvPr/>
          </p:nvSpPr>
          <p:spPr>
            <a:xfrm>
              <a:off x="1043607" y="5805264"/>
              <a:ext cx="7920881" cy="945274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rgbClr val="FFE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愛着</a:t>
              </a:r>
              <a:r>
                <a:rPr kumimoji="1" lang="ja-JP" altLang="en-US" sz="2800" dirty="0" smtClean="0">
                  <a:solidFill>
                    <a:schemeClr val="tx1"/>
                  </a:solidFill>
                </a:rPr>
                <a:t>を持っている市民が（つくばに比べ）少ない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5066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1043607" y="1587961"/>
            <a:ext cx="3987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満足度が低い施策</a:t>
            </a:r>
            <a:r>
              <a:rPr lang="ja-JP" altLang="en-US" sz="2400" dirty="0" smtClean="0"/>
              <a:t>ランキング</a:t>
            </a:r>
            <a:endParaRPr kumimoji="1" lang="ja-JP" altLang="en-US" sz="2400" dirty="0"/>
          </a:p>
        </p:txBody>
      </p:sp>
      <p:graphicFrame>
        <p:nvGraphicFramePr>
          <p:cNvPr id="28" name="図表 27"/>
          <p:cNvGraphicFramePr/>
          <p:nvPr>
            <p:extLst>
              <p:ext uri="{D42A27DB-BD31-4B8C-83A1-F6EECF244321}">
                <p14:modId xmlns:p14="http://schemas.microsoft.com/office/powerpoint/2010/main" val="106503408"/>
              </p:ext>
            </p:extLst>
          </p:nvPr>
        </p:nvGraphicFramePr>
        <p:xfrm>
          <a:off x="4935547" y="14453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119170"/>
              </p:ext>
            </p:extLst>
          </p:nvPr>
        </p:nvGraphicFramePr>
        <p:xfrm>
          <a:off x="406084" y="2049626"/>
          <a:ext cx="5287932" cy="33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ワークシート" r:id="rId8" imgW="5880100" imgH="3670300" progId="Excel.Sheet.12">
                  <p:embed/>
                </p:oleObj>
              </mc:Choice>
              <mc:Fallback>
                <p:oleObj name="ワークシート" r:id="rId8" imgW="5880100" imgH="36703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084" y="2049626"/>
                        <a:ext cx="5287932" cy="330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411487"/>
              </p:ext>
            </p:extLst>
          </p:nvPr>
        </p:nvGraphicFramePr>
        <p:xfrm>
          <a:off x="491736" y="2095569"/>
          <a:ext cx="5202280" cy="3254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ワークシート" r:id="rId10" imgW="5880100" imgH="3670300" progId="Excel.Sheet.12">
                  <p:embed/>
                </p:oleObj>
              </mc:Choice>
              <mc:Fallback>
                <p:oleObj name="ワークシート" r:id="rId10" imgW="5880100" imgH="36703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1736" y="2095569"/>
                        <a:ext cx="5202280" cy="32547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左中かっこ 29"/>
          <p:cNvSpPr/>
          <p:nvPr/>
        </p:nvSpPr>
        <p:spPr>
          <a:xfrm>
            <a:off x="6166555" y="1267465"/>
            <a:ext cx="776111" cy="4473222"/>
          </a:xfrm>
          <a:prstGeom prst="leftBrace">
            <a:avLst/>
          </a:prstGeom>
          <a:noFill/>
          <a:ln w="57150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0000"/>
              </a:solidFill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2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1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2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2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23928" y="28647"/>
            <a:ext cx="327754" cy="327754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46980" y="574966"/>
            <a:ext cx="2122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 smtClean="0"/>
              <a:t>市民満足度</a:t>
            </a:r>
            <a:endParaRPr kumimoji="1" lang="en-US" altLang="ja-JP" sz="2800" b="1" dirty="0" smtClean="0"/>
          </a:p>
          <a:p>
            <a:pPr algn="ctr"/>
            <a:r>
              <a:rPr lang="ja-JP" altLang="en-US" sz="2800" b="1" dirty="0" smtClean="0"/>
              <a:t>調査</a:t>
            </a:r>
            <a:endParaRPr kumimoji="1" lang="en-US" altLang="ja-JP" sz="2800" b="1" dirty="0" smtClean="0"/>
          </a:p>
          <a:p>
            <a:endParaRPr kumimoji="1" lang="en-US" altLang="ja-JP" sz="2800" b="1" dirty="0" smtClean="0"/>
          </a:p>
        </p:txBody>
      </p:sp>
      <p:grpSp>
        <p:nvGrpSpPr>
          <p:cNvPr id="44" name="図形グループ 43"/>
          <p:cNvGrpSpPr/>
          <p:nvPr/>
        </p:nvGrpSpPr>
        <p:grpSpPr>
          <a:xfrm>
            <a:off x="179512" y="5350301"/>
            <a:ext cx="8784976" cy="1400237"/>
            <a:chOff x="179512" y="5350301"/>
            <a:chExt cx="8784976" cy="1400237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1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512" y="5350301"/>
              <a:ext cx="466288" cy="1400237"/>
            </a:xfrm>
            <a:prstGeom prst="rect">
              <a:avLst/>
            </a:prstGeom>
          </p:spPr>
        </p:pic>
        <p:sp>
          <p:nvSpPr>
            <p:cNvPr id="46" name="四角形吹き出し 45"/>
            <p:cNvSpPr/>
            <p:nvPr/>
          </p:nvSpPr>
          <p:spPr>
            <a:xfrm>
              <a:off x="1043607" y="5870222"/>
              <a:ext cx="7920881" cy="880316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rgbClr val="FFE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ja-JP" sz="2000" dirty="0">
                <a:solidFill>
                  <a:schemeClr val="tx1"/>
                </a:solidFill>
              </a:endParaRPr>
            </a:p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満足度</a:t>
              </a:r>
              <a:r>
                <a:rPr lang="ja-JP" altLang="en-US" sz="2800" dirty="0">
                  <a:solidFill>
                    <a:schemeClr val="tx1"/>
                  </a:solidFill>
                </a:rPr>
                <a:t>が低い施策を５分野に分類</a:t>
              </a:r>
              <a:endParaRPr lang="en-US" altLang="ja-JP" sz="2800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ja-JP" sz="2800" dirty="0">
                  <a:solidFill>
                    <a:schemeClr val="tx1"/>
                  </a:solidFill>
                </a:rPr>
                <a:t>→</a:t>
              </a:r>
              <a:r>
                <a:rPr lang="ja-JP" altLang="en-US" sz="2800" dirty="0">
                  <a:solidFill>
                    <a:schemeClr val="tx1"/>
                  </a:solidFill>
                </a:rPr>
                <a:t>　この５分野について現状分析へ</a:t>
              </a:r>
              <a:endParaRPr lang="en-US" altLang="ja-JP" sz="2800" dirty="0">
                <a:solidFill>
                  <a:schemeClr val="tx1"/>
                </a:solidFill>
              </a:endParaRPr>
            </a:p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テキスト ボックス 3"/>
          <p:cNvSpPr txBox="1"/>
          <p:nvPr/>
        </p:nvSpPr>
        <p:spPr>
          <a:xfrm>
            <a:off x="963241" y="5470112"/>
            <a:ext cx="51845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 smtClean="0"/>
              <a:t>※</a:t>
            </a:r>
            <a:r>
              <a:rPr lang="ja-JP" altLang="en-US" sz="900" dirty="0" smtClean="0"/>
              <a:t>満足度を５段階評価し、それぞれ</a:t>
            </a:r>
            <a:r>
              <a:rPr lang="ja-JP" altLang="en-US" sz="900" dirty="0"/>
              <a:t>のポイントに回答数を掛け，その合計を回答実数で</a:t>
            </a:r>
            <a:r>
              <a:rPr lang="ja-JP" altLang="en-US" sz="900" dirty="0" smtClean="0"/>
              <a:t>割って算出</a:t>
            </a:r>
            <a:endParaRPr kumimoji="1" lang="ja-JP" altLang="en-US" sz="9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894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2116666" y="2452424"/>
            <a:ext cx="6632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 smtClean="0"/>
              <a:t>②</a:t>
            </a:r>
            <a:r>
              <a:rPr lang="ja-JP" altLang="en-US" sz="3600" dirty="0" smtClean="0"/>
              <a:t>土浦を知る（人口調査）</a:t>
            </a:r>
            <a:endParaRPr lang="ja-JP" altLang="en-US" sz="36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9912" y="3212976"/>
            <a:ext cx="1567370" cy="333327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84" y="254541"/>
            <a:ext cx="8559193" cy="2105833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734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345" y="1649689"/>
            <a:ext cx="4598544" cy="3127158"/>
          </a:xfrm>
          <a:prstGeom prst="rect">
            <a:avLst/>
          </a:prstGeom>
        </p:spPr>
      </p:pic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88900" y="1623128"/>
            <a:ext cx="4660900" cy="3129470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425450" y="2540289"/>
            <a:ext cx="8293100" cy="735131"/>
          </a:xfrm>
          <a:prstGeom prst="roundRect">
            <a:avLst/>
          </a:prstGeom>
          <a:solidFill>
            <a:srgbClr val="F2DCDB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425450" y="3275420"/>
            <a:ext cx="8293100" cy="890600"/>
          </a:xfrm>
          <a:prstGeom prst="roundRect">
            <a:avLst/>
          </a:prstGeom>
          <a:solidFill>
            <a:srgbClr val="EBF1DE">
              <a:alpha val="30196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28647"/>
            <a:ext cx="327754" cy="327754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88811" y="764704"/>
            <a:ext cx="1618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人口分析</a:t>
            </a:r>
            <a:endParaRPr kumimoji="1" lang="en-US" altLang="ja-JP" sz="2800" b="1" dirty="0" smtClean="0"/>
          </a:p>
        </p:txBody>
      </p:sp>
      <p:sp>
        <p:nvSpPr>
          <p:cNvPr id="2" name="角丸四角形吹き出し 1"/>
          <p:cNvSpPr/>
          <p:nvPr/>
        </p:nvSpPr>
        <p:spPr>
          <a:xfrm>
            <a:off x="2843808" y="1227084"/>
            <a:ext cx="3528392" cy="792088"/>
          </a:xfrm>
          <a:prstGeom prst="wedgeRoundRectCallout">
            <a:avLst>
              <a:gd name="adj1" fmla="val 23326"/>
              <a:gd name="adj2" fmla="val 12830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E6B9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高齢化率（</a:t>
            </a:r>
            <a:r>
              <a:rPr lang="en-US" altLang="ja-JP" sz="2000" dirty="0">
                <a:solidFill>
                  <a:schemeClr val="tx1"/>
                </a:solidFill>
              </a:rPr>
              <a:t>65</a:t>
            </a:r>
            <a:r>
              <a:rPr lang="ja-JP" altLang="en-US" sz="2000" dirty="0">
                <a:solidFill>
                  <a:schemeClr val="tx1"/>
                </a:solidFill>
              </a:rPr>
              <a:t>歳</a:t>
            </a:r>
            <a:r>
              <a:rPr lang="ja-JP" altLang="en-US" sz="2000" dirty="0" smtClean="0">
                <a:solidFill>
                  <a:schemeClr val="tx1"/>
                </a:solidFill>
              </a:rPr>
              <a:t>以上人口</a:t>
            </a:r>
            <a:r>
              <a:rPr lang="ja-JP" altLang="en-US" sz="2000" dirty="0">
                <a:solidFill>
                  <a:schemeClr val="tx1"/>
                </a:solidFill>
              </a:rPr>
              <a:t>割合</a:t>
            </a:r>
            <a:r>
              <a:rPr lang="ja-JP" altLang="en-US" sz="2000" dirty="0" smtClean="0">
                <a:solidFill>
                  <a:schemeClr val="tx1"/>
                </a:solidFill>
              </a:rPr>
              <a:t>）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rgbClr val="FF0000"/>
                </a:solidFill>
              </a:rPr>
              <a:t>9％</a:t>
            </a:r>
            <a:r>
              <a:rPr lang="ja-JP" altLang="en-US" sz="2000" dirty="0" smtClean="0">
                <a:solidFill>
                  <a:schemeClr val="tx1"/>
                </a:solidFill>
              </a:rPr>
              <a:t>増加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879812" y="4744456"/>
            <a:ext cx="4248472" cy="916793"/>
          </a:xfrm>
          <a:prstGeom prst="wedgeRoundRectCallout">
            <a:avLst>
              <a:gd name="adj1" fmla="val -25473"/>
              <a:gd name="adj2" fmla="val -11988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D7E4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生産年齢人口割合（</a:t>
            </a:r>
            <a:r>
              <a:rPr lang="en-US" altLang="ja-JP" sz="2000" dirty="0">
                <a:solidFill>
                  <a:schemeClr val="tx1"/>
                </a:solidFill>
              </a:rPr>
              <a:t>15~64</a:t>
            </a:r>
            <a:r>
              <a:rPr lang="ja-JP" altLang="en-US" sz="2000" dirty="0">
                <a:solidFill>
                  <a:schemeClr val="tx1"/>
                </a:solidFill>
              </a:rPr>
              <a:t>歳</a:t>
            </a:r>
            <a:r>
              <a:rPr lang="ja-JP" altLang="en-US" sz="2000" dirty="0" smtClean="0">
                <a:solidFill>
                  <a:schemeClr val="tx1"/>
                </a:solidFill>
              </a:rPr>
              <a:t>）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lang="ja-JP" altLang="ja-JP" sz="2000" dirty="0" smtClean="0">
                <a:solidFill>
                  <a:srgbClr val="3366FF"/>
                </a:solidFill>
              </a:rPr>
              <a:t>6</a:t>
            </a:r>
            <a:r>
              <a:rPr lang="en-US" altLang="ja-JP" sz="2000" dirty="0" smtClean="0">
                <a:solidFill>
                  <a:srgbClr val="3366FF"/>
                </a:solidFill>
              </a:rPr>
              <a:t>.5</a:t>
            </a:r>
            <a:r>
              <a:rPr lang="ja-JP" altLang="en-US" sz="2000" dirty="0" smtClean="0">
                <a:solidFill>
                  <a:srgbClr val="3366FF"/>
                </a:solidFill>
              </a:rPr>
              <a:t>％</a:t>
            </a:r>
            <a:r>
              <a:rPr lang="ja-JP" altLang="en-US" sz="2000" dirty="0" smtClean="0">
                <a:solidFill>
                  <a:schemeClr val="tx1"/>
                </a:solidFill>
              </a:rPr>
              <a:t>減少</a:t>
            </a:r>
            <a:endParaRPr lang="ja-JP" altLang="en-US" sz="2000" dirty="0">
              <a:solidFill>
                <a:schemeClr val="tx1"/>
              </a:solidFill>
            </a:endParaRPr>
          </a:p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25" name="図形グループ 5"/>
          <p:cNvGrpSpPr/>
          <p:nvPr/>
        </p:nvGrpSpPr>
        <p:grpSpPr>
          <a:xfrm>
            <a:off x="152673" y="5661249"/>
            <a:ext cx="8811815" cy="1124364"/>
            <a:chOff x="152673" y="5065089"/>
            <a:chExt cx="8811815" cy="1720524"/>
          </a:xfrm>
        </p:grpSpPr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3" y="5065089"/>
              <a:ext cx="674911" cy="1720524"/>
            </a:xfrm>
            <a:prstGeom prst="rect">
              <a:avLst/>
            </a:prstGeom>
          </p:spPr>
        </p:pic>
        <p:sp>
          <p:nvSpPr>
            <p:cNvPr id="27" name="四角形吹き出し 26"/>
            <p:cNvSpPr/>
            <p:nvPr/>
          </p:nvSpPr>
          <p:spPr>
            <a:xfrm>
              <a:off x="1043607" y="5238370"/>
              <a:ext cx="7920881" cy="1512168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高齢化が進行し、生産年齢人口が減少していく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テキスト ボックス 7"/>
          <p:cNvSpPr txBox="1"/>
          <p:nvPr/>
        </p:nvSpPr>
        <p:spPr>
          <a:xfrm>
            <a:off x="6682305" y="2684595"/>
            <a:ext cx="5051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/>
              <a:t>（歳）</a:t>
            </a:r>
            <a:endParaRPr kumimoji="1" lang="ja-JP" altLang="en-US" sz="9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107412" y="2679795"/>
            <a:ext cx="5051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/>
              <a:t>（歳）</a:t>
            </a:r>
            <a:endParaRPr kumimoji="1" lang="ja-JP" altLang="en-US" sz="9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664870" y="2444991"/>
            <a:ext cx="4116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/>
              <a:t>（人）</a:t>
            </a:r>
            <a:endParaRPr kumimoji="1" lang="ja-JP" altLang="en-US" sz="800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111557" y="2446633"/>
            <a:ext cx="4116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/>
              <a:t>（人）</a:t>
            </a:r>
            <a:endParaRPr kumimoji="1" lang="ja-JP" altLang="en-US" sz="8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226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556792"/>
            <a:ext cx="6316263" cy="4875087"/>
          </a:xfrm>
          <a:prstGeom prst="rect">
            <a:avLst/>
          </a:prstGeom>
        </p:spPr>
      </p:pic>
      <p:sp>
        <p:nvSpPr>
          <p:cNvPr id="7" name="四角形吹き出し 6"/>
          <p:cNvSpPr/>
          <p:nvPr/>
        </p:nvSpPr>
        <p:spPr>
          <a:xfrm>
            <a:off x="5213066" y="3648531"/>
            <a:ext cx="3672000" cy="1027670"/>
          </a:xfrm>
          <a:prstGeom prst="wedgeRectCallout">
            <a:avLst>
              <a:gd name="adj1" fmla="val 7449"/>
              <a:gd name="adj2" fmla="val -9566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人口は減少していくと予測される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2051</a:t>
            </a:r>
            <a:r>
              <a:rPr lang="ja-JP" altLang="en-US" sz="2000" dirty="0">
                <a:solidFill>
                  <a:schemeClr val="tx1"/>
                </a:solidFill>
              </a:rPr>
              <a:t>年には</a:t>
            </a:r>
            <a:r>
              <a:rPr lang="en-US" altLang="ja-JP" sz="2000" dirty="0">
                <a:solidFill>
                  <a:schemeClr val="tx1"/>
                </a:solidFill>
              </a:rPr>
              <a:t>12</a:t>
            </a:r>
            <a:r>
              <a:rPr lang="ja-JP" altLang="en-US" sz="2000" dirty="0">
                <a:solidFill>
                  <a:schemeClr val="tx1"/>
                </a:solidFill>
              </a:rPr>
              <a:t>万人を下回る</a:t>
            </a:r>
          </a:p>
        </p:txBody>
      </p:sp>
      <p:sp>
        <p:nvSpPr>
          <p:cNvPr id="14" name="円形吹き出し 13"/>
          <p:cNvSpPr/>
          <p:nvPr/>
        </p:nvSpPr>
        <p:spPr>
          <a:xfrm>
            <a:off x="5965654" y="1259086"/>
            <a:ext cx="3104734" cy="1243431"/>
          </a:xfrm>
          <a:prstGeom prst="wedgeEllipseCallout">
            <a:avLst>
              <a:gd name="adj1" fmla="val -6073"/>
              <a:gd name="adj2" fmla="val 66811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E6B9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人口減少の下げ幅を小さくしたい！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28647"/>
            <a:ext cx="327754" cy="327754"/>
          </a:xfrm>
          <a:prstGeom prst="rect">
            <a:avLst/>
          </a:prstGeom>
        </p:spPr>
      </p:pic>
      <p:sp>
        <p:nvSpPr>
          <p:cNvPr id="57" name="テキスト ボックス 56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88811" y="764704"/>
            <a:ext cx="1618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人口分析</a:t>
            </a:r>
            <a:endParaRPr kumimoji="1" lang="en-US" altLang="ja-JP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506572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684584" y="2986739"/>
            <a:ext cx="5559778" cy="3843909"/>
            <a:chOff x="1721555" y="3030937"/>
            <a:chExt cx="5559778" cy="3843909"/>
          </a:xfrm>
        </p:grpSpPr>
        <p:graphicFrame>
          <p:nvGraphicFramePr>
            <p:cNvPr id="4" name="図表 3"/>
            <p:cNvGraphicFramePr/>
            <p:nvPr>
              <p:extLst>
                <p:ext uri="{D42A27DB-BD31-4B8C-83A1-F6EECF244321}">
                  <p14:modId xmlns:p14="http://schemas.microsoft.com/office/powerpoint/2010/main" val="3723967541"/>
                </p:ext>
              </p:extLst>
            </p:nvPr>
          </p:nvGraphicFramePr>
          <p:xfrm>
            <a:off x="1721555" y="3030937"/>
            <a:ext cx="5559778" cy="38439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84750" y="4191000"/>
              <a:ext cx="854429" cy="1817087"/>
            </a:xfrm>
            <a:prstGeom prst="rect">
              <a:avLst/>
            </a:prstGeom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584" y="254541"/>
            <a:ext cx="8559193" cy="2105833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116666" y="2340408"/>
            <a:ext cx="6632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 smtClean="0"/>
              <a:t>②</a:t>
            </a:r>
            <a:r>
              <a:rPr lang="ja-JP" altLang="en-US" sz="3600" dirty="0" smtClean="0"/>
              <a:t>土浦を知る（現状調査）</a:t>
            </a:r>
            <a:endParaRPr lang="ja-JP" altLang="en-US" sz="3600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5416818" y="3944493"/>
            <a:ext cx="4268806" cy="2221704"/>
            <a:chOff x="5220072" y="4226002"/>
            <a:chExt cx="4268806" cy="2221704"/>
          </a:xfrm>
        </p:grpSpPr>
        <p:grpSp>
          <p:nvGrpSpPr>
            <p:cNvPr id="15" name="グループ化 14"/>
            <p:cNvGrpSpPr/>
            <p:nvPr/>
          </p:nvGrpSpPr>
          <p:grpSpPr>
            <a:xfrm>
              <a:off x="5220072" y="4226002"/>
              <a:ext cx="3957726" cy="1470892"/>
              <a:chOff x="5220072" y="4226002"/>
              <a:chExt cx="3957726" cy="1470892"/>
            </a:xfrm>
          </p:grpSpPr>
          <p:sp>
            <p:nvSpPr>
              <p:cNvPr id="3" name="角丸四角形 2"/>
              <p:cNvSpPr/>
              <p:nvPr/>
            </p:nvSpPr>
            <p:spPr>
              <a:xfrm>
                <a:off x="5220072" y="4976814"/>
                <a:ext cx="1323315" cy="72008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ja-JP" altLang="en-US" sz="3200" dirty="0" smtClean="0">
                    <a:solidFill>
                      <a:schemeClr val="bg1"/>
                    </a:solidFill>
                  </a:rPr>
                  <a:t>現状</a:t>
                </a:r>
                <a:endParaRPr kumimoji="1" lang="ja-JP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角丸四角形 10"/>
              <p:cNvSpPr/>
              <p:nvPr/>
            </p:nvSpPr>
            <p:spPr>
              <a:xfrm>
                <a:off x="6740133" y="4976814"/>
                <a:ext cx="1323315" cy="72008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ja-JP" altLang="en-US" sz="2000" dirty="0" smtClean="0">
                    <a:solidFill>
                      <a:schemeClr val="bg1"/>
                    </a:solidFill>
                  </a:rPr>
                  <a:t>土浦市の</a:t>
                </a:r>
                <a:endParaRPr kumimoji="1" lang="en-US" altLang="ja-JP" sz="2000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kumimoji="1" lang="ja-JP" altLang="en-US" sz="2000" dirty="0" smtClean="0">
                    <a:solidFill>
                      <a:schemeClr val="bg1"/>
                    </a:solidFill>
                  </a:rPr>
                  <a:t>取り組み</a:t>
                </a:r>
                <a:endParaRPr kumimoji="1" lang="ja-JP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5220072" y="4226002"/>
                <a:ext cx="39577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800" dirty="0" smtClean="0"/>
                  <a:t>５分野の</a:t>
                </a:r>
                <a:endParaRPr kumimoji="1" lang="ja-JP" altLang="en-US" sz="2800" dirty="0"/>
              </a:p>
            </p:txBody>
          </p:sp>
        </p:grpSp>
        <p:sp>
          <p:nvSpPr>
            <p:cNvPr id="14" name="テキスト ボックス 13"/>
            <p:cNvSpPr txBox="1"/>
            <p:nvPr/>
          </p:nvSpPr>
          <p:spPr>
            <a:xfrm>
              <a:off x="5220072" y="5924486"/>
              <a:ext cx="4268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 smtClean="0"/>
                <a:t>につい</a:t>
              </a:r>
              <a:r>
                <a:rPr lang="ja-JP" altLang="en-US" sz="2800" dirty="0"/>
                <a:t>て</a:t>
              </a:r>
              <a:r>
                <a:rPr lang="ja-JP" altLang="en-US" sz="2800" dirty="0" smtClean="0"/>
                <a:t>それぞれ調査</a:t>
              </a:r>
              <a:endParaRPr kumimoji="1" lang="ja-JP" altLang="en-US" sz="2800" dirty="0"/>
            </a:p>
          </p:txBody>
        </p:sp>
      </p:grpSp>
      <p:sp>
        <p:nvSpPr>
          <p:cNvPr id="17" name="右矢印 16"/>
          <p:cNvSpPr/>
          <p:nvPr/>
        </p:nvSpPr>
        <p:spPr>
          <a:xfrm>
            <a:off x="4211960" y="4581509"/>
            <a:ext cx="1008112" cy="947672"/>
          </a:xfrm>
          <a:prstGeom prst="rightArrow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rgbClr val="FF99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485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グラフ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92917"/>
              </p:ext>
            </p:extLst>
          </p:nvPr>
        </p:nvGraphicFramePr>
        <p:xfrm>
          <a:off x="181260" y="2204864"/>
          <a:ext cx="467877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" name="図 2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7791920" y="133765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4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25" name="角丸四角形 24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40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41" name="角丸四角形 40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2" name="角丸四角形 41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農業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3" name="乗算記号 42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図形グループ 43"/>
          <p:cNvGrpSpPr/>
          <p:nvPr/>
        </p:nvGrpSpPr>
        <p:grpSpPr>
          <a:xfrm>
            <a:off x="152674" y="5238370"/>
            <a:ext cx="8811814" cy="1547242"/>
            <a:chOff x="152674" y="5238370"/>
            <a:chExt cx="8811814" cy="1547242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6" name="四角形吹き出し 45"/>
            <p:cNvSpPr/>
            <p:nvPr/>
          </p:nvSpPr>
          <p:spPr>
            <a:xfrm>
              <a:off x="1043607" y="5238370"/>
              <a:ext cx="7920881" cy="1512168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若い農業後継者の</a:t>
              </a:r>
              <a:r>
                <a:rPr kumimoji="1" lang="ja-JP" altLang="en-US" sz="2800" dirty="0" smtClean="0">
                  <a:solidFill>
                    <a:srgbClr val="3366FF"/>
                  </a:solidFill>
                </a:rPr>
                <a:t>減少</a:t>
              </a:r>
              <a:r>
                <a:rPr lang="ja-JP" altLang="en-US" sz="2800" dirty="0" smtClean="0">
                  <a:solidFill>
                    <a:schemeClr val="tx1"/>
                  </a:solidFill>
                </a:rPr>
                <a:t>と</a:t>
              </a:r>
              <a:r>
                <a:rPr kumimoji="1" lang="ja-JP" altLang="en-US" sz="2800" dirty="0" smtClean="0">
                  <a:solidFill>
                    <a:schemeClr val="tx1"/>
                  </a:solidFill>
                </a:rPr>
                <a:t>農業従事者の</a:t>
              </a:r>
              <a:r>
                <a:rPr kumimoji="1" lang="ja-JP" altLang="en-US" sz="2800" dirty="0" smtClean="0">
                  <a:solidFill>
                    <a:srgbClr val="FF0000"/>
                  </a:solidFill>
                </a:rPr>
                <a:t>高齢化</a:t>
              </a:r>
            </a:p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将来の農業の</a:t>
              </a:r>
              <a:r>
                <a:rPr lang="ja-JP" altLang="en-US" sz="2800" b="1" u="sng" dirty="0" smtClean="0">
                  <a:solidFill>
                    <a:schemeClr val="tx1"/>
                  </a:solidFill>
                </a:rPr>
                <a:t>人手不足</a:t>
              </a:r>
              <a:r>
                <a:rPr lang="ja-JP" altLang="en-US" sz="2800" dirty="0" smtClean="0">
                  <a:solidFill>
                    <a:schemeClr val="tx1"/>
                  </a:solidFill>
                </a:rPr>
                <a:t>が懸念される</a:t>
              </a:r>
              <a:endParaRPr lang="en-US" altLang="ja-JP" sz="28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49" name="グラフ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123195"/>
              </p:ext>
            </p:extLst>
          </p:nvPr>
        </p:nvGraphicFramePr>
        <p:xfrm>
          <a:off x="4572000" y="1840499"/>
          <a:ext cx="4392488" cy="3172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8" name="テキスト ボックス 17"/>
          <p:cNvSpPr txBox="1"/>
          <p:nvPr/>
        </p:nvSpPr>
        <p:spPr>
          <a:xfrm>
            <a:off x="874169" y="1840499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年齢別農業後継者数</a:t>
            </a:r>
            <a:endParaRPr kumimoji="1" lang="ja-JP" altLang="en-US" sz="2400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314425" y="1290548"/>
            <a:ext cx="3372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農業従事者年齢別割合</a:t>
            </a:r>
            <a:endParaRPr kumimoji="1" lang="ja-JP" altLang="en-US" sz="24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48" name="右矢印 47"/>
          <p:cNvSpPr/>
          <p:nvPr/>
        </p:nvSpPr>
        <p:spPr>
          <a:xfrm rot="2537623">
            <a:off x="2058196" y="2611826"/>
            <a:ext cx="1088166" cy="342274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accent1"/>
              </a:solidFill>
            </a:endParaRPr>
          </a:p>
        </p:txBody>
      </p:sp>
      <p:sp>
        <p:nvSpPr>
          <p:cNvPr id="52" name="右矢印 51"/>
          <p:cNvSpPr/>
          <p:nvPr/>
        </p:nvSpPr>
        <p:spPr>
          <a:xfrm rot="6448242">
            <a:off x="6274422" y="3104548"/>
            <a:ext cx="1088166" cy="342274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accent1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1252550" y="4536130"/>
            <a:ext cx="832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600" dirty="0" smtClean="0"/>
              <a:t>H12</a:t>
            </a:r>
            <a:endParaRPr kumimoji="1" lang="ja-JP" altLang="en-US" sz="1600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2771800" y="4536130"/>
            <a:ext cx="904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600" dirty="0" smtClean="0"/>
              <a:t>H17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965488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250848" y="2810341"/>
            <a:ext cx="8640960" cy="1143000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kumimoji="1" lang="ja-JP" altLang="en-US" sz="3200" dirty="0" smtClean="0">
                <a:latin typeface="ヒラギノ丸ゴ ProN W4"/>
                <a:ea typeface="ヒラギノ丸ゴ ProN W4"/>
                <a:cs typeface="ヒラギノ丸ゴ ProN W4"/>
              </a:rPr>
              <a:t>今、住んでいるまちを思い浮かべてください。</a:t>
            </a:r>
            <a:endParaRPr kumimoji="1" lang="ja-JP" altLang="en-US" sz="3200" dirty="0">
              <a:latin typeface="ヒラギノ丸ゴ ProN W4"/>
              <a:ea typeface="ヒラギノ丸ゴ ProN W4"/>
              <a:cs typeface="ヒラギノ丸ゴ ProN W4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6711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グラフ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7117635"/>
              </p:ext>
            </p:extLst>
          </p:nvPr>
        </p:nvGraphicFramePr>
        <p:xfrm>
          <a:off x="398318" y="2008554"/>
          <a:ext cx="4008681" cy="3493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テキスト ボックス 16"/>
          <p:cNvSpPr txBox="1"/>
          <p:nvPr/>
        </p:nvSpPr>
        <p:spPr>
          <a:xfrm rot="21255364">
            <a:off x="5573014" y="3580613"/>
            <a:ext cx="148677" cy="3337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43" name="テキスト ボックス 42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6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27" name="角丸四角形 26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30" name="角丸四角形 29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1" name="角丸四角形 30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農業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2" name="乗算記号 31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35" name="四角形吹き出し 34"/>
            <p:cNvSpPr/>
            <p:nvPr/>
          </p:nvSpPr>
          <p:spPr>
            <a:xfrm>
              <a:off x="1043607" y="5661248"/>
              <a:ext cx="7920881" cy="1089290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農家数は</a:t>
              </a:r>
              <a:r>
                <a:rPr kumimoji="1" lang="ja-JP" altLang="en-US" sz="2800" dirty="0" smtClean="0">
                  <a:solidFill>
                    <a:srgbClr val="3366FF"/>
                  </a:solidFill>
                </a:rPr>
                <a:t>減少</a:t>
              </a:r>
              <a:r>
                <a:rPr kumimoji="1" lang="ja-JP" altLang="en-US" sz="2800" dirty="0" smtClean="0">
                  <a:solidFill>
                    <a:schemeClr val="tx1"/>
                  </a:solidFill>
                </a:rPr>
                <a:t>し耕作放棄地は</a:t>
              </a:r>
              <a:r>
                <a:rPr kumimoji="1" lang="ja-JP" altLang="en-US" sz="2800" dirty="0" smtClean="0">
                  <a:solidFill>
                    <a:srgbClr val="FF0000"/>
                  </a:solidFill>
                </a:rPr>
                <a:t>増加</a:t>
              </a:r>
              <a:endParaRPr kumimoji="1" lang="en-US" altLang="ja-JP" sz="2800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ja-JP" altLang="en-US" sz="2800" b="1" u="sng" dirty="0" smtClean="0">
                  <a:solidFill>
                    <a:schemeClr val="tx1"/>
                  </a:solidFill>
                </a:rPr>
                <a:t>農地面積の減少</a:t>
              </a:r>
              <a:r>
                <a:rPr lang="ja-JP" altLang="en-US" sz="2800" dirty="0" smtClean="0">
                  <a:solidFill>
                    <a:schemeClr val="tx1"/>
                  </a:solidFill>
                </a:rPr>
                <a:t>の原因になる可能性がある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テキスト ボックス 3"/>
          <p:cNvSpPr txBox="1"/>
          <p:nvPr/>
        </p:nvSpPr>
        <p:spPr>
          <a:xfrm>
            <a:off x="4380983" y="3212976"/>
            <a:ext cx="400110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400" dirty="0" smtClean="0"/>
              <a:t>面積</a:t>
            </a:r>
            <a:r>
              <a:rPr kumimoji="1" lang="en-US" altLang="ja-JP" sz="1400" dirty="0" smtClean="0"/>
              <a:t>(ha)</a:t>
            </a: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52674" y="3212976"/>
            <a:ext cx="400110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1400" dirty="0" smtClean="0"/>
              <a:t>戸数</a:t>
            </a:r>
            <a:endParaRPr kumimoji="1" lang="en-US" altLang="ja-JP" sz="1400" dirty="0" smtClean="0"/>
          </a:p>
        </p:txBody>
      </p:sp>
      <p:sp>
        <p:nvSpPr>
          <p:cNvPr id="8" name="四角形吹き出し 7"/>
          <p:cNvSpPr/>
          <p:nvPr/>
        </p:nvSpPr>
        <p:spPr>
          <a:xfrm>
            <a:off x="5436096" y="1267464"/>
            <a:ext cx="3456384" cy="741091"/>
          </a:xfrm>
          <a:prstGeom prst="wedgeRectCallout">
            <a:avLst>
              <a:gd name="adj1" fmla="val -57138"/>
              <a:gd name="adj2" fmla="val -1298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chemeClr val="tx1"/>
                </a:solidFill>
              </a:rPr>
              <a:t>H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１８　新治村合併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52" name="図 5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5872" y="1361971"/>
            <a:ext cx="457992" cy="973997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20</a:t>
            </a:fld>
            <a:endParaRPr kumimoji="1" lang="ja-JP" altLang="en-US" dirty="0"/>
          </a:p>
        </p:txBody>
      </p:sp>
      <p:graphicFrame>
        <p:nvGraphicFramePr>
          <p:cNvPr id="50" name="グラフ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051183"/>
              </p:ext>
            </p:extLst>
          </p:nvPr>
        </p:nvGraphicFramePr>
        <p:xfrm>
          <a:off x="4706636" y="2008555"/>
          <a:ext cx="4437363" cy="3341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6023632" y="2135913"/>
            <a:ext cx="2292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 smtClean="0"/>
              <a:t>耕作</a:t>
            </a:r>
            <a:r>
              <a:rPr kumimoji="1" lang="ja-JP" altLang="en-US" sz="2000" dirty="0" smtClean="0"/>
              <a:t>放棄地面積</a:t>
            </a:r>
            <a:endParaRPr kumimoji="1" lang="ja-JP" altLang="en-US" sz="2000" dirty="0"/>
          </a:p>
        </p:txBody>
      </p:sp>
      <p:sp>
        <p:nvSpPr>
          <p:cNvPr id="51" name="右矢印 50"/>
          <p:cNvSpPr/>
          <p:nvPr/>
        </p:nvSpPr>
        <p:spPr>
          <a:xfrm rot="1818310">
            <a:off x="2087213" y="2864254"/>
            <a:ext cx="1566224" cy="279412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accent1"/>
              </a:solidFill>
            </a:endParaRPr>
          </a:p>
        </p:txBody>
      </p:sp>
      <p:sp>
        <p:nvSpPr>
          <p:cNvPr id="53" name="右矢印 52"/>
          <p:cNvSpPr/>
          <p:nvPr/>
        </p:nvSpPr>
        <p:spPr>
          <a:xfrm rot="19278400">
            <a:off x="5345399" y="3343709"/>
            <a:ext cx="1893902" cy="266123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2080" y="2707495"/>
            <a:ext cx="3272555" cy="2322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84" y="2635640"/>
            <a:ext cx="3372087" cy="2293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正方形/長方形 5"/>
          <p:cNvSpPr/>
          <p:nvPr/>
        </p:nvSpPr>
        <p:spPr>
          <a:xfrm>
            <a:off x="5836224" y="2083529"/>
            <a:ext cx="2177066" cy="55211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smtClean="0">
                <a:solidFill>
                  <a:srgbClr val="FFFFFF"/>
                </a:solidFill>
              </a:rPr>
              <a:t>ヨリアイ農場</a:t>
            </a:r>
            <a:endParaRPr kumimoji="1" lang="ja-JP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800502" y="2085950"/>
            <a:ext cx="1747815" cy="5534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rgbClr val="FFFFFF"/>
                </a:solidFill>
              </a:rPr>
              <a:t>市民農園</a:t>
            </a:r>
            <a:endParaRPr kumimoji="1" lang="ja-JP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5421261" y="4991390"/>
            <a:ext cx="3143374" cy="645323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</a:rPr>
              <a:t>地域の作物のおいしさを知ってもらう</a:t>
            </a:r>
            <a:endParaRPr kumimoji="1" lang="en-US" altLang="ja-JP" sz="2400" dirty="0" smtClean="0">
              <a:solidFill>
                <a:schemeClr val="bg1"/>
              </a:solidFill>
            </a:endParaRPr>
          </a:p>
        </p:txBody>
      </p:sp>
      <p:sp>
        <p:nvSpPr>
          <p:cNvPr id="18" name="角丸四角形 17"/>
          <p:cNvSpPr/>
          <p:nvPr/>
        </p:nvSpPr>
        <p:spPr>
          <a:xfrm>
            <a:off x="857498" y="4994826"/>
            <a:ext cx="3633823" cy="645323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rgbClr val="FFFFFF"/>
                </a:solidFill>
              </a:rPr>
              <a:t>自ら育てる楽しみを</a:t>
            </a:r>
            <a:endParaRPr lang="en-US" altLang="ja-JP" sz="2400" dirty="0" smtClean="0">
              <a:solidFill>
                <a:srgbClr val="FFFFFF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rgbClr val="FFFFFF"/>
                </a:solidFill>
              </a:rPr>
              <a:t>知るってもらう</a:t>
            </a:r>
            <a:endParaRPr lang="en-US" altLang="ja-JP" sz="2400" dirty="0" smtClean="0">
              <a:solidFill>
                <a:srgbClr val="FFFFFF"/>
              </a:solidFill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8" name="テキスト ボックス 37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6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27" name="角丸四角形 26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30" name="角丸四角形 29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chemeClr val="bg1"/>
                  </a:solidFill>
                </a:rPr>
                <a:t>取組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4" name="角丸四角形 43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>
                  <a:solidFill>
                    <a:schemeClr val="bg1"/>
                  </a:solidFill>
                </a:rPr>
                <a:t>農業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5" name="乗算記号 44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図形グループ 45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47" name="図 46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8" name="四角形吹き出し 47"/>
            <p:cNvSpPr/>
            <p:nvPr/>
          </p:nvSpPr>
          <p:spPr>
            <a:xfrm>
              <a:off x="1043607" y="5733256"/>
              <a:ext cx="7920881" cy="1017282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>
                  <a:solidFill>
                    <a:schemeClr val="tx1"/>
                  </a:solidFill>
                </a:rPr>
                <a:t>若者など</a:t>
              </a:r>
              <a:r>
                <a:rPr lang="ja-JP" altLang="en-US" sz="2800" dirty="0" smtClean="0">
                  <a:solidFill>
                    <a:schemeClr val="tx1"/>
                  </a:solidFill>
                </a:rPr>
                <a:t>市民参加型の農業体験</a:t>
              </a:r>
              <a:endParaRPr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ja-JP" altLang="en-US" sz="3200" b="1" u="sng" dirty="0" smtClean="0">
                  <a:solidFill>
                    <a:schemeClr val="tx1"/>
                  </a:solidFill>
                </a:rPr>
                <a:t>市民に土浦の農業の魅力を知ってもらう</a:t>
              </a:r>
              <a:endParaRPr lang="en-US" altLang="ja-JP" sz="3200" b="1" u="sng" dirty="0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49" name="図 48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1491" y="1280474"/>
            <a:ext cx="466288" cy="1400237"/>
          </a:xfrm>
          <a:prstGeom prst="rect">
            <a:avLst/>
          </a:prstGeom>
        </p:spPr>
      </p:pic>
      <p:sp>
        <p:nvSpPr>
          <p:cNvPr id="50" name="四角形吹き出し 49"/>
          <p:cNvSpPr/>
          <p:nvPr/>
        </p:nvSpPr>
        <p:spPr>
          <a:xfrm>
            <a:off x="4283627" y="1324490"/>
            <a:ext cx="3787109" cy="516009"/>
          </a:xfrm>
          <a:prstGeom prst="wedgeRectCallout">
            <a:avLst>
              <a:gd name="adj1" fmla="val 56927"/>
              <a:gd name="adj2" fmla="val -7734"/>
            </a:avLst>
          </a:prstGeom>
          <a:solidFill>
            <a:srgbClr val="FFE1EE"/>
          </a:solidFill>
          <a:ln>
            <a:solidFill>
              <a:srgbClr val="FFE1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土浦の農業、魅力的じゃない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♥︎︎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51" name="図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274">
            <a:off x="8835642" y="1336823"/>
            <a:ext cx="223599" cy="229139"/>
          </a:xfrm>
          <a:prstGeom prst="rect">
            <a:avLst/>
          </a:prstGeom>
          <a:effectLst/>
        </p:spPr>
      </p:pic>
      <p:sp>
        <p:nvSpPr>
          <p:cNvPr id="53" name="星 4 52"/>
          <p:cNvSpPr/>
          <p:nvPr/>
        </p:nvSpPr>
        <p:spPr>
          <a:xfrm>
            <a:off x="244155" y="2225205"/>
            <a:ext cx="782329" cy="771747"/>
          </a:xfrm>
          <a:prstGeom prst="star4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4" name="星 4 53"/>
          <p:cNvSpPr/>
          <p:nvPr/>
        </p:nvSpPr>
        <p:spPr>
          <a:xfrm>
            <a:off x="8506575" y="4411731"/>
            <a:ext cx="598309" cy="618712"/>
          </a:xfrm>
          <a:prstGeom prst="star4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7493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グラフ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43389"/>
              </p:ext>
            </p:extLst>
          </p:nvPr>
        </p:nvGraphicFramePr>
        <p:xfrm>
          <a:off x="4235459" y="1840500"/>
          <a:ext cx="4352925" cy="3438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図形グループ 13"/>
          <p:cNvGrpSpPr/>
          <p:nvPr/>
        </p:nvGrpSpPr>
        <p:grpSpPr>
          <a:xfrm>
            <a:off x="222287" y="2120999"/>
            <a:ext cx="3800394" cy="2932049"/>
            <a:chOff x="4716686" y="4124703"/>
            <a:chExt cx="4679850" cy="3307530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6686" y="4124703"/>
              <a:ext cx="4679850" cy="3307530"/>
            </a:xfrm>
            <a:prstGeom prst="rect">
              <a:avLst/>
            </a:prstGeom>
          </p:spPr>
        </p:pic>
        <p:grpSp>
          <p:nvGrpSpPr>
            <p:cNvPr id="3" name="図形グループ 2"/>
            <p:cNvGrpSpPr/>
            <p:nvPr/>
          </p:nvGrpSpPr>
          <p:grpSpPr>
            <a:xfrm>
              <a:off x="5243047" y="4762797"/>
              <a:ext cx="3517693" cy="2655391"/>
              <a:chOff x="572557" y="2009251"/>
              <a:chExt cx="3517693" cy="2655391"/>
            </a:xfrm>
          </p:grpSpPr>
          <p:sp>
            <p:nvSpPr>
              <p:cNvPr id="2" name="テキスト ボックス 1"/>
              <p:cNvSpPr txBox="1"/>
              <p:nvPr/>
            </p:nvSpPr>
            <p:spPr>
              <a:xfrm>
                <a:off x="572557" y="2009251"/>
                <a:ext cx="268974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kumimoji="1" lang="en-US" altLang="ja-JP" sz="2400" dirty="0" smtClean="0">
                  <a:solidFill>
                    <a:srgbClr val="FFFFFF"/>
                  </a:solidFill>
                </a:endParaRPr>
              </a:p>
              <a:p>
                <a:endParaRPr kumimoji="1" lang="ja-JP" altLang="en-US" sz="2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1358775" y="2847378"/>
                <a:ext cx="346248" cy="78483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小網屋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1894167" y="2847378"/>
                <a:ext cx="346248" cy="118878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東武ホテル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2429559" y="2847378"/>
                <a:ext cx="346248" cy="1246495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丸井土浦店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2964951" y="2847378"/>
                <a:ext cx="346248" cy="165045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土浦京成ホテル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3500341" y="2847378"/>
                <a:ext cx="346248" cy="181726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イトーヨーカドー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667189" y="2498225"/>
                <a:ext cx="56247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kumimoji="1" lang="en-US" altLang="ja-JP" dirty="0" smtClean="0">
                    <a:solidFill>
                      <a:srgbClr val="FFFFFF"/>
                    </a:solidFill>
                  </a:rPr>
                  <a:t>H10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1240327" y="2498225"/>
                <a:ext cx="706492" cy="322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en-US" altLang="ja-JP" dirty="0" smtClean="0">
                    <a:solidFill>
                      <a:srgbClr val="FFFFFF"/>
                    </a:solidFill>
                  </a:rPr>
                  <a:t>H11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1808356" y="2498225"/>
                <a:ext cx="56247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kumimoji="1" lang="en-US" altLang="ja-JP" dirty="0" smtClean="0">
                    <a:solidFill>
                      <a:srgbClr val="FFFFFF"/>
                    </a:solidFill>
                  </a:rPr>
                  <a:t>H12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2381496" y="2498225"/>
                <a:ext cx="56247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kumimoji="1" lang="en-US" altLang="ja-JP" dirty="0" smtClean="0">
                    <a:solidFill>
                      <a:srgbClr val="FFFFFF"/>
                    </a:solidFill>
                  </a:rPr>
                  <a:t>H15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テキスト ボックス 27"/>
              <p:cNvSpPr txBox="1"/>
              <p:nvPr/>
            </p:nvSpPr>
            <p:spPr>
              <a:xfrm>
                <a:off x="2954635" y="2498225"/>
                <a:ext cx="56247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kumimoji="1" lang="en-US" altLang="ja-JP" dirty="0" smtClean="0">
                    <a:solidFill>
                      <a:srgbClr val="FFFFFF"/>
                    </a:solidFill>
                  </a:rPr>
                  <a:t>H19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3527776" y="2498225"/>
                <a:ext cx="56247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kumimoji="1" lang="en-US" altLang="ja-JP" dirty="0" smtClean="0">
                    <a:solidFill>
                      <a:srgbClr val="FFFFFF"/>
                    </a:solidFill>
                  </a:rPr>
                  <a:t>H25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823383" y="2847378"/>
                <a:ext cx="346248" cy="1246495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just">
                  <a:lnSpc>
                    <a:spcPct val="50000"/>
                  </a:lnSpc>
                  <a:spcAft>
                    <a:spcPts val="7800"/>
                  </a:spcAft>
                </a:pPr>
                <a:r>
                  <a:rPr kumimoji="1" lang="ja-JP" altLang="en-US" dirty="0" smtClean="0">
                    <a:solidFill>
                      <a:srgbClr val="FFFFFF"/>
                    </a:solidFill>
                  </a:rPr>
                  <a:t>西友土浦店</a:t>
                </a:r>
                <a:endParaRPr kumimoji="1" lang="ja-JP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5" name="テキスト ボックス 14"/>
          <p:cNvSpPr txBox="1"/>
          <p:nvPr/>
        </p:nvSpPr>
        <p:spPr>
          <a:xfrm>
            <a:off x="1569381" y="2311350"/>
            <a:ext cx="1150739" cy="646331"/>
          </a:xfrm>
          <a:prstGeom prst="rect">
            <a:avLst/>
          </a:prstGeom>
          <a:solidFill>
            <a:srgbClr val="FFF86F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閉店</a:t>
            </a:r>
            <a:endParaRPr kumimoji="1" lang="ja-JP" altLang="en-US" sz="3600" dirty="0"/>
          </a:p>
        </p:txBody>
      </p:sp>
      <p:grpSp>
        <p:nvGrpSpPr>
          <p:cNvPr id="7" name="図形グループ 6"/>
          <p:cNvGrpSpPr/>
          <p:nvPr/>
        </p:nvGrpSpPr>
        <p:grpSpPr>
          <a:xfrm>
            <a:off x="2544252" y="28647"/>
            <a:ext cx="6296620" cy="1238817"/>
            <a:chOff x="2544252" y="28647"/>
            <a:chExt cx="6296620" cy="1238817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7" name="図 46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8" name="図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9" name="図 48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4168" y="28647"/>
              <a:ext cx="327754" cy="327754"/>
            </a:xfrm>
            <a:prstGeom prst="rect">
              <a:avLst/>
            </a:prstGeom>
          </p:spPr>
        </p:pic>
        <p:sp>
          <p:nvSpPr>
            <p:cNvPr id="52" name="テキスト ボックス 51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53" name="テキスト ボックス 52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56" name="テキスト ボックス 55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</p:grpSp>
      <p:sp>
        <p:nvSpPr>
          <p:cNvPr id="57" name="テキスト ボックス 56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40" name="図形グループ 5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2" name="四角形吹き出し 41"/>
            <p:cNvSpPr/>
            <p:nvPr/>
          </p:nvSpPr>
          <p:spPr>
            <a:xfrm>
              <a:off x="1043607" y="5713874"/>
              <a:ext cx="7920881" cy="1036664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中心市街地の店舗数</a:t>
              </a:r>
              <a:r>
                <a:rPr lang="en-US" altLang="ja-JP" sz="2800" dirty="0" smtClean="0">
                  <a:solidFill>
                    <a:schemeClr val="tx1"/>
                  </a:solidFill>
                </a:rPr>
                <a:t>,</a:t>
              </a:r>
            </a:p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販売額ともに減少している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右矢印 43"/>
          <p:cNvSpPr/>
          <p:nvPr/>
        </p:nvSpPr>
        <p:spPr>
          <a:xfrm rot="1003615">
            <a:off x="5217993" y="3525471"/>
            <a:ext cx="2360870" cy="353478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58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59" name="角丸四角形 58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sp>
        <p:nvSpPr>
          <p:cNvPr id="62" name="角丸四角形 61"/>
          <p:cNvSpPr/>
          <p:nvPr/>
        </p:nvSpPr>
        <p:spPr>
          <a:xfrm>
            <a:off x="1566261" y="1208705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63" name="角丸四角形 62"/>
          <p:cNvSpPr/>
          <p:nvPr/>
        </p:nvSpPr>
        <p:spPr>
          <a:xfrm>
            <a:off x="181261" y="1208705"/>
            <a:ext cx="1323315" cy="54350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商業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64" name="乗算記号 63"/>
          <p:cNvSpPr/>
          <p:nvPr/>
        </p:nvSpPr>
        <p:spPr>
          <a:xfrm>
            <a:off x="1163936" y="1120419"/>
            <a:ext cx="736928" cy="720080"/>
          </a:xfrm>
          <a:prstGeom prst="mathMultiply">
            <a:avLst>
              <a:gd name="adj1" fmla="val 17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217510" y="5378732"/>
            <a:ext cx="2943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/>
              <a:t>平成</a:t>
            </a:r>
            <a:r>
              <a:rPr kumimoji="1" lang="en-US" altLang="ja-JP" sz="1200" dirty="0" smtClean="0"/>
              <a:t>26</a:t>
            </a:r>
            <a:r>
              <a:rPr kumimoji="1" lang="ja-JP" altLang="en-US" sz="1200" dirty="0" smtClean="0"/>
              <a:t>年</a:t>
            </a:r>
            <a:r>
              <a:rPr kumimoji="1" lang="en-US" altLang="ja-JP" sz="1200" dirty="0" smtClean="0"/>
              <a:t> </a:t>
            </a:r>
            <a:r>
              <a:rPr kumimoji="1" lang="ja-JP" altLang="en-US" sz="1200" dirty="0" smtClean="0"/>
              <a:t>中心市街地活性化計画より作成</a:t>
            </a:r>
            <a:endParaRPr kumimoji="1" lang="ja-JP" altLang="en-US" sz="12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3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土浦だお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275" y="1027808"/>
            <a:ext cx="3040918" cy="5039859"/>
          </a:xfrm>
          <a:prstGeom prst="rect">
            <a:avLst/>
          </a:prstGeom>
        </p:spPr>
      </p:pic>
      <p:sp>
        <p:nvSpPr>
          <p:cNvPr id="47" name="四角形吹き出し 46"/>
          <p:cNvSpPr/>
          <p:nvPr/>
        </p:nvSpPr>
        <p:spPr>
          <a:xfrm>
            <a:off x="5054447" y="1752213"/>
            <a:ext cx="1978414" cy="1377272"/>
          </a:xfrm>
          <a:prstGeom prst="wedgeRectCallout">
            <a:avLst>
              <a:gd name="adj1" fmla="val -20574"/>
              <a:gd name="adj2" fmla="val 4434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42" y="1587563"/>
            <a:ext cx="2207710" cy="165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5"/>
          <a:srcRect l="7172" r="6533"/>
          <a:stretch/>
        </p:blipFill>
        <p:spPr>
          <a:xfrm>
            <a:off x="6659181" y="3836619"/>
            <a:ext cx="2298463" cy="1522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249" y="4810299"/>
            <a:ext cx="2207710" cy="165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正方形/長方形 11"/>
          <p:cNvSpPr/>
          <p:nvPr/>
        </p:nvSpPr>
        <p:spPr>
          <a:xfrm>
            <a:off x="555249" y="2921677"/>
            <a:ext cx="1868157" cy="5150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H20</a:t>
            </a:r>
            <a:r>
              <a:rPr kumimoji="1" lang="ja-JP" altLang="en-US" sz="1600" dirty="0" smtClean="0">
                <a:solidFill>
                  <a:schemeClr val="tx1"/>
                </a:solidFill>
              </a:rPr>
              <a:t>開業</a:t>
            </a: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イーアスつくば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534690" y="6050211"/>
            <a:ext cx="2207710" cy="596596"/>
          </a:xfrm>
          <a:prstGeom prst="rect">
            <a:avLst/>
          </a:prstGeom>
          <a:solidFill>
            <a:srgbClr val="E46C0A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H25</a:t>
            </a:r>
            <a:r>
              <a:rPr lang="ja-JP" altLang="en-US" sz="1600" dirty="0" smtClean="0">
                <a:solidFill>
                  <a:schemeClr val="tx1"/>
                </a:solidFill>
              </a:rPr>
              <a:t>開業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イオンモールつくば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6649247" y="5070687"/>
            <a:ext cx="2285345" cy="62956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H21</a:t>
            </a:r>
            <a:r>
              <a:rPr lang="ja-JP" altLang="en-US" sz="1600" dirty="0" smtClean="0">
                <a:solidFill>
                  <a:schemeClr val="tx1"/>
                </a:solidFill>
              </a:rPr>
              <a:t>開業</a:t>
            </a:r>
            <a:endParaRPr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あみ</a:t>
            </a:r>
            <a:r>
              <a:rPr kumimoji="1" lang="ja-JP" altLang="en-US" dirty="0" smtClean="0">
                <a:solidFill>
                  <a:schemeClr val="tx1"/>
                </a:solidFill>
              </a:rPr>
              <a:t>アウトレット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1423" y="3579228"/>
            <a:ext cx="867735" cy="57270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1423" y="3579228"/>
            <a:ext cx="867735" cy="572705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1423" y="3579228"/>
            <a:ext cx="867735" cy="572705"/>
          </a:xfrm>
          <a:prstGeom prst="rect">
            <a:avLst/>
          </a:prstGeom>
        </p:spPr>
      </p:pic>
      <p:grpSp>
        <p:nvGrpSpPr>
          <p:cNvPr id="16" name="図形グループ 15"/>
          <p:cNvGrpSpPr/>
          <p:nvPr/>
        </p:nvGrpSpPr>
        <p:grpSpPr>
          <a:xfrm>
            <a:off x="2544252" y="28647"/>
            <a:ext cx="6480027" cy="1238817"/>
            <a:chOff x="2544252" y="28647"/>
            <a:chExt cx="6480027" cy="1238817"/>
          </a:xfrm>
        </p:grpSpPr>
        <p:grpSp>
          <p:nvGrpSpPr>
            <p:cNvPr id="17" name="図形グループ 16"/>
            <p:cNvGrpSpPr/>
            <p:nvPr/>
          </p:nvGrpSpPr>
          <p:grpSpPr>
            <a:xfrm>
              <a:off x="2544252" y="28647"/>
              <a:ext cx="6296620" cy="1238817"/>
              <a:chOff x="2544252" y="28647"/>
              <a:chExt cx="6296620" cy="1238817"/>
            </a:xfrm>
          </p:grpSpPr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</a:blip>
              <a:stretch>
                <a:fillRect/>
              </a:stretch>
            </p:blipFill>
            <p:spPr>
              <a:xfrm>
                <a:off x="2544252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</a:blip>
              <a:stretch>
                <a:fillRect/>
              </a:stretch>
            </p:blipFill>
            <p:spPr>
              <a:xfrm>
                <a:off x="3593204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</a:blip>
              <a:stretch>
                <a:fillRect/>
              </a:stretch>
            </p:blipFill>
            <p:spPr>
              <a:xfrm>
                <a:off x="4645064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94016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8" name="図 27"/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</a:blip>
              <a:stretch>
                <a:fillRect/>
              </a:stretch>
            </p:blipFill>
            <p:spPr>
              <a:xfrm>
                <a:off x="6742968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</a:blip>
              <a:stretch>
                <a:fillRect/>
              </a:stretch>
            </p:blipFill>
            <p:spPr>
              <a:xfrm>
                <a:off x="7791920" y="192524"/>
                <a:ext cx="1048952" cy="1074940"/>
              </a:xfrm>
              <a:prstGeom prst="rect">
                <a:avLst/>
              </a:prstGeom>
              <a:effectLst/>
            </p:spPr>
          </p:pic>
          <p:sp>
            <p:nvSpPr>
              <p:cNvPr id="30" name="テキスト ボックス 29"/>
              <p:cNvSpPr txBox="1"/>
              <p:nvPr/>
            </p:nvSpPr>
            <p:spPr>
              <a:xfrm>
                <a:off x="2544252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目標都市像</a:t>
                </a:r>
                <a:endParaRPr kumimoji="1" lang="en-US" altLang="ja-JP" sz="1400" b="1" dirty="0" smtClean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3676399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人口分析</a:t>
                </a:r>
                <a:endParaRPr kumimoji="1" lang="en-US" altLang="ja-JP" sz="1400" b="1" dirty="0" smtClean="0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4642156" y="411924"/>
                <a:ext cx="11321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1400" b="1" dirty="0" smtClean="0"/>
                  <a:t>市民満足度</a:t>
                </a:r>
                <a:endParaRPr lang="en-US" altLang="ja-JP" sz="1400" b="1" dirty="0" smtClean="0"/>
              </a:p>
              <a:p>
                <a:pPr algn="ctr"/>
                <a:r>
                  <a:rPr kumimoji="1" lang="ja-JP" altLang="en-US" sz="1400" b="1" dirty="0" smtClean="0"/>
                  <a:t>調査</a:t>
                </a:r>
                <a:endParaRPr kumimoji="1" lang="en-US" altLang="ja-JP" sz="1400" b="1" dirty="0" smtClean="0"/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5694016" y="411222"/>
                <a:ext cx="9651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1400" b="1" dirty="0" smtClean="0"/>
                  <a:t>土浦市</a:t>
                </a:r>
                <a:endParaRPr kumimoji="1" lang="en-US" altLang="ja-JP" sz="1400" b="1" dirty="0" smtClean="0"/>
              </a:p>
              <a:p>
                <a:pPr algn="ctr"/>
                <a:r>
                  <a:rPr lang="ja-JP" altLang="en-US" sz="1400" b="1" dirty="0" smtClean="0"/>
                  <a:t>現状分析</a:t>
                </a:r>
                <a:endParaRPr kumimoji="1" lang="en-US" altLang="ja-JP" sz="1400" b="1" dirty="0" smtClean="0"/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6742968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今後の方針</a:t>
                </a:r>
                <a:endParaRPr kumimoji="1" lang="en-US" altLang="ja-JP" sz="1400" b="1" dirty="0" smtClean="0"/>
              </a:p>
            </p:txBody>
          </p:sp>
          <p:pic>
            <p:nvPicPr>
              <p:cNvPr id="35" name="図 3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053871" y="28647"/>
                <a:ext cx="327754" cy="327754"/>
              </a:xfrm>
              <a:prstGeom prst="rect">
                <a:avLst/>
              </a:prstGeom>
            </p:spPr>
          </p:pic>
        </p:grpSp>
        <p:sp>
          <p:nvSpPr>
            <p:cNvPr id="20" name="テキスト ボックス 19"/>
            <p:cNvSpPr txBox="1"/>
            <p:nvPr/>
          </p:nvSpPr>
          <p:spPr>
            <a:xfrm>
              <a:off x="7892132" y="531290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</p:grpSp>
      <p:sp>
        <p:nvSpPr>
          <p:cNvPr id="9" name="四角形吹き出し 8"/>
          <p:cNvSpPr/>
          <p:nvPr/>
        </p:nvSpPr>
        <p:spPr>
          <a:xfrm>
            <a:off x="7087841" y="1682095"/>
            <a:ext cx="1660623" cy="1717789"/>
          </a:xfrm>
          <a:prstGeom prst="wedgeRectCallout">
            <a:avLst>
              <a:gd name="adj1" fmla="val -42597"/>
              <a:gd name="adj2" fmla="val 43601"/>
            </a:avLst>
          </a:prstGeom>
          <a:blipFill>
            <a:blip r:embed="rId10"/>
            <a:stretch>
              <a:fillRect/>
            </a:stretch>
          </a:blip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2993" y="3436691"/>
            <a:ext cx="2089346" cy="1390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正方形/長方形 35"/>
          <p:cNvSpPr/>
          <p:nvPr/>
        </p:nvSpPr>
        <p:spPr>
          <a:xfrm>
            <a:off x="821711" y="4615731"/>
            <a:ext cx="1868157" cy="4549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H21</a:t>
            </a:r>
            <a:r>
              <a:rPr kumimoji="1" lang="ja-JP" altLang="en-US" sz="1600" dirty="0" smtClean="0">
                <a:solidFill>
                  <a:schemeClr val="tx1"/>
                </a:solidFill>
              </a:rPr>
              <a:t>開業</a:t>
            </a: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イオンモール土浦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0746" y="3579228"/>
            <a:ext cx="871804" cy="57307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31423" y="3578760"/>
            <a:ext cx="871804" cy="573074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7399" y="3578292"/>
            <a:ext cx="871804" cy="573074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05891" y="3582229"/>
            <a:ext cx="871804" cy="573074"/>
          </a:xfrm>
          <a:prstGeom prst="rect">
            <a:avLst/>
          </a:prstGeom>
        </p:spPr>
      </p:pic>
      <p:sp>
        <p:nvSpPr>
          <p:cNvPr id="38" name="角丸四角形 37"/>
          <p:cNvSpPr/>
          <p:nvPr/>
        </p:nvSpPr>
        <p:spPr>
          <a:xfrm>
            <a:off x="2141923" y="1823318"/>
            <a:ext cx="1200953" cy="44777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12.2km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208582" y="3577206"/>
            <a:ext cx="962571" cy="44777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2000" dirty="0" smtClean="0">
                <a:solidFill>
                  <a:schemeClr val="tx1"/>
                </a:solidFill>
              </a:rPr>
              <a:t>2.6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km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191364" y="5134750"/>
            <a:ext cx="972572" cy="44777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2000" dirty="0" smtClean="0">
                <a:solidFill>
                  <a:schemeClr val="tx1"/>
                </a:solidFill>
              </a:rPr>
              <a:t>9.</a:t>
            </a:r>
            <a:r>
              <a:rPr lang="en-US" altLang="ja-JP" sz="2000" dirty="0">
                <a:solidFill>
                  <a:schemeClr val="tx1"/>
                </a:solidFill>
              </a:rPr>
              <a:t>8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km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7200092" y="2990910"/>
            <a:ext cx="1384079" cy="4281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モール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505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5347009" y="2990911"/>
            <a:ext cx="1469253" cy="4281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商店街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43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45" name="角丸四角形 44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49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50" name="角丸四角形 49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1" name="角丸四角形 50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商業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2" name="乗算記号 51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図形グループ 5"/>
          <p:cNvGrpSpPr/>
          <p:nvPr/>
        </p:nvGrpSpPr>
        <p:grpSpPr>
          <a:xfrm>
            <a:off x="2889576" y="5517232"/>
            <a:ext cx="6074912" cy="1268380"/>
            <a:chOff x="152674" y="5350301"/>
            <a:chExt cx="8811814" cy="1435311"/>
          </a:xfrm>
        </p:grpSpPr>
        <p:pic>
          <p:nvPicPr>
            <p:cNvPr id="57" name="図 56"/>
            <p:cNvPicPr>
              <a:picLocks noChangeAspect="1"/>
            </p:cNvPicPr>
            <p:nvPr/>
          </p:nvPicPr>
          <p:blipFill>
            <a:blip r:embed="rId1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58" name="四角形吹き出し 57"/>
            <p:cNvSpPr/>
            <p:nvPr/>
          </p:nvSpPr>
          <p:spPr>
            <a:xfrm>
              <a:off x="1043607" y="5677535"/>
              <a:ext cx="7920881" cy="1073002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郊外のショッピングモールに行く人が増えているのでは・・？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角丸四角形 59"/>
          <p:cNvSpPr/>
          <p:nvPr/>
        </p:nvSpPr>
        <p:spPr>
          <a:xfrm>
            <a:off x="8061708" y="3757760"/>
            <a:ext cx="962571" cy="44777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2000" dirty="0" smtClean="0">
                <a:solidFill>
                  <a:schemeClr val="tx1"/>
                </a:solidFill>
              </a:rPr>
              <a:t>14.5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km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四角形吹き出し 6"/>
          <p:cNvSpPr/>
          <p:nvPr/>
        </p:nvSpPr>
        <p:spPr>
          <a:xfrm>
            <a:off x="4932040" y="1340900"/>
            <a:ext cx="3908832" cy="2248718"/>
          </a:xfrm>
          <a:prstGeom prst="wedgeRectCallout">
            <a:avLst>
              <a:gd name="adj1" fmla="val -36892"/>
              <a:gd name="adj2" fmla="val 59544"/>
            </a:avLst>
          </a:prstGeom>
          <a:noFill/>
          <a:ln>
            <a:solidFill>
              <a:schemeClr val="tx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439064" y="1120419"/>
            <a:ext cx="2913189" cy="493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土浦駅周辺中心市街地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74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L -0.29494 0.251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5" y="125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562E-6 3.42434E-6 L -0.33455 0.0555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27" y="27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23 L 0.26719 0.110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1" y="550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2067E-6 6.75613E-7 L -0.35556 -0.20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87" y="-10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 4"/>
          <p:cNvSpPr/>
          <p:nvPr/>
        </p:nvSpPr>
        <p:spPr>
          <a:xfrm>
            <a:off x="442044" y="1840499"/>
            <a:ext cx="8398828" cy="1586906"/>
          </a:xfrm>
          <a:prstGeom prst="roundRect">
            <a:avLst/>
          </a:prstGeom>
          <a:solidFill>
            <a:srgbClr val="F5D9F2"/>
          </a:solidFill>
          <a:ln>
            <a:solidFill>
              <a:srgbClr val="F5D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2400" dirty="0" smtClean="0">
              <a:solidFill>
                <a:schemeClr val="tx1"/>
              </a:solidFill>
            </a:endParaRPr>
          </a:p>
          <a:p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 smtClean="0">
                <a:solidFill>
                  <a:schemeClr val="tx1"/>
                </a:solidFill>
              </a:rPr>
              <a:t>キララ</a:t>
            </a:r>
            <a:r>
              <a:rPr lang="ja-JP" altLang="en-US" sz="2400" dirty="0">
                <a:solidFill>
                  <a:schemeClr val="tx1"/>
                </a:solidFill>
              </a:rPr>
              <a:t>ちゃんバスを利用し、</a:t>
            </a:r>
            <a:r>
              <a:rPr lang="ja-JP" altLang="en-US" sz="2400" dirty="0">
                <a:solidFill>
                  <a:srgbClr val="FF6600"/>
                </a:solidFill>
              </a:rPr>
              <a:t>協賛店舗で買い物をする</a:t>
            </a:r>
            <a:r>
              <a:rPr lang="ja-JP" altLang="en-US" sz="2400" dirty="0">
                <a:solidFill>
                  <a:schemeClr val="tx1"/>
                </a:solidFill>
              </a:rPr>
              <a:t>と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もらえる運賃補助券</a:t>
            </a:r>
          </a:p>
          <a:p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418517" y="3589791"/>
            <a:ext cx="8422355" cy="1999449"/>
          </a:xfrm>
          <a:prstGeom prst="roundRect">
            <a:avLst/>
          </a:prstGeom>
          <a:solidFill>
            <a:srgbClr val="F5D9F2"/>
          </a:solidFill>
          <a:ln>
            <a:solidFill>
              <a:srgbClr val="F5D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kumimoji="1" lang="en-US" altLang="ja-JP" sz="2000" dirty="0" smtClean="0">
              <a:solidFill>
                <a:schemeClr val="tx1"/>
              </a:solidFill>
            </a:endParaRPr>
          </a:p>
          <a:p>
            <a:r>
              <a:rPr kumimoji="1" lang="ja-JP" altLang="en-US" sz="2400" dirty="0" smtClean="0">
                <a:solidFill>
                  <a:schemeClr val="tx1"/>
                </a:solidFill>
              </a:rPr>
              <a:t>中心市街地の空き店舗で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r>
              <a:rPr kumimoji="1" lang="ja-JP" altLang="en-US" sz="2400" dirty="0" smtClean="0">
                <a:solidFill>
                  <a:schemeClr val="tx1"/>
                </a:solidFill>
              </a:rPr>
              <a:t>新規に</a:t>
            </a:r>
            <a:r>
              <a:rPr lang="ja-JP" altLang="en-US" sz="2400" dirty="0" smtClean="0">
                <a:solidFill>
                  <a:schemeClr val="tx1"/>
                </a:solidFill>
              </a:rPr>
              <a:t>開業すると</a:t>
            </a:r>
            <a:r>
              <a:rPr lang="en-US" altLang="ja-JP" sz="2400" dirty="0" smtClean="0">
                <a:solidFill>
                  <a:schemeClr val="tx1"/>
                </a:solidFill>
              </a:rPr>
              <a:t>1</a:t>
            </a:r>
            <a:r>
              <a:rPr lang="ja-JP" altLang="en-US" sz="2400" dirty="0" smtClean="0">
                <a:solidFill>
                  <a:schemeClr val="tx1"/>
                </a:solidFill>
              </a:rPr>
              <a:t>年間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437102" y="3589790"/>
            <a:ext cx="4371444" cy="61015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中心市街地開業支援事業</a:t>
            </a:r>
            <a:endParaRPr kumimoji="1" lang="en-US" altLang="ja-JP" sz="2400" dirty="0" smtClean="0">
              <a:solidFill>
                <a:schemeClr val="tx1"/>
              </a:solidFill>
            </a:endParaRPr>
          </a:p>
        </p:txBody>
      </p:sp>
      <p:grpSp>
        <p:nvGrpSpPr>
          <p:cNvPr id="17" name="図形グループ 16"/>
          <p:cNvGrpSpPr/>
          <p:nvPr/>
        </p:nvGrpSpPr>
        <p:grpSpPr>
          <a:xfrm>
            <a:off x="2544252" y="28647"/>
            <a:ext cx="6480027" cy="1238817"/>
            <a:chOff x="2544252" y="28647"/>
            <a:chExt cx="6480027" cy="1238817"/>
          </a:xfrm>
        </p:grpSpPr>
        <p:grpSp>
          <p:nvGrpSpPr>
            <p:cNvPr id="18" name="図形グループ 17"/>
            <p:cNvGrpSpPr/>
            <p:nvPr/>
          </p:nvGrpSpPr>
          <p:grpSpPr>
            <a:xfrm>
              <a:off x="2544252" y="28647"/>
              <a:ext cx="6296620" cy="1238817"/>
              <a:chOff x="2544252" y="28647"/>
              <a:chExt cx="6296620" cy="1238817"/>
            </a:xfrm>
          </p:grpSpPr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2544252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3593204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4645064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94016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6742968" y="192524"/>
                <a:ext cx="1048952" cy="1074940"/>
              </a:xfrm>
              <a:prstGeom prst="rect">
                <a:avLst/>
              </a:prstGeom>
              <a:effectLst/>
            </p:spPr>
          </p:pic>
          <p:pic>
            <p:nvPicPr>
              <p:cNvPr id="25" name="図 24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7791920" y="192524"/>
                <a:ext cx="1048952" cy="1074940"/>
              </a:xfrm>
              <a:prstGeom prst="rect">
                <a:avLst/>
              </a:prstGeom>
              <a:effectLst/>
            </p:spPr>
          </p:pic>
          <p:sp>
            <p:nvSpPr>
              <p:cNvPr id="26" name="テキスト ボックス 25"/>
              <p:cNvSpPr txBox="1"/>
              <p:nvPr/>
            </p:nvSpPr>
            <p:spPr>
              <a:xfrm>
                <a:off x="2544252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目標都市像</a:t>
                </a:r>
                <a:endParaRPr kumimoji="1" lang="en-US" altLang="ja-JP" sz="1400" b="1" dirty="0" smtClean="0"/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3676399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人口分析</a:t>
                </a:r>
                <a:endParaRPr kumimoji="1" lang="en-US" altLang="ja-JP" sz="1400" b="1" dirty="0" smtClean="0"/>
              </a:p>
            </p:txBody>
          </p:sp>
          <p:sp>
            <p:nvSpPr>
              <p:cNvPr id="28" name="テキスト ボックス 27"/>
              <p:cNvSpPr txBox="1"/>
              <p:nvPr/>
            </p:nvSpPr>
            <p:spPr>
              <a:xfrm>
                <a:off x="4642156" y="411924"/>
                <a:ext cx="11321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1400" b="1" dirty="0" smtClean="0"/>
                  <a:t>市民満足度</a:t>
                </a:r>
                <a:endParaRPr lang="en-US" altLang="ja-JP" sz="1400" b="1" dirty="0" smtClean="0"/>
              </a:p>
              <a:p>
                <a:pPr algn="ctr"/>
                <a:r>
                  <a:rPr kumimoji="1" lang="ja-JP" altLang="en-US" sz="1400" b="1" dirty="0" smtClean="0"/>
                  <a:t>調査</a:t>
                </a:r>
                <a:endParaRPr kumimoji="1" lang="en-US" altLang="ja-JP" sz="1400" b="1" dirty="0" smtClean="0"/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5694016" y="411222"/>
                <a:ext cx="9651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1400" b="1" dirty="0" smtClean="0"/>
                  <a:t>土浦市</a:t>
                </a:r>
                <a:endParaRPr kumimoji="1" lang="en-US" altLang="ja-JP" sz="1400" b="1" dirty="0" smtClean="0"/>
              </a:p>
              <a:p>
                <a:pPr algn="ctr"/>
                <a:r>
                  <a:rPr lang="ja-JP" altLang="en-US" sz="1400" b="1" dirty="0" smtClean="0"/>
                  <a:t>現状分析</a:t>
                </a:r>
                <a:endParaRPr kumimoji="1" lang="en-US" altLang="ja-JP" sz="1400" b="1" dirty="0" smtClean="0"/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6742968" y="519645"/>
                <a:ext cx="11321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b="1" dirty="0" smtClean="0"/>
                  <a:t>今後の方針</a:t>
                </a:r>
                <a:endParaRPr kumimoji="1" lang="en-US" altLang="ja-JP" sz="1400" b="1" dirty="0" smtClean="0"/>
              </a:p>
            </p:txBody>
          </p:sp>
          <p:pic>
            <p:nvPicPr>
              <p:cNvPr id="31" name="図 3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53871" y="28647"/>
                <a:ext cx="327754" cy="327754"/>
              </a:xfrm>
              <a:prstGeom prst="rect">
                <a:avLst/>
              </a:prstGeom>
            </p:spPr>
          </p:pic>
        </p:grpSp>
        <p:sp>
          <p:nvSpPr>
            <p:cNvPr id="19" name="テキスト ボックス 18"/>
            <p:cNvSpPr txBox="1"/>
            <p:nvPr/>
          </p:nvSpPr>
          <p:spPr>
            <a:xfrm>
              <a:off x="7892132" y="531290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</p:grpSp>
      <p:pic>
        <p:nvPicPr>
          <p:cNvPr id="1026" name="Picture 2" descr="「お金　イラスト」の画像検索結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316" y="4213635"/>
            <a:ext cx="1229679" cy="122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角丸四角形 13"/>
          <p:cNvSpPr/>
          <p:nvPr/>
        </p:nvSpPr>
        <p:spPr>
          <a:xfrm>
            <a:off x="442044" y="1834141"/>
            <a:ext cx="3076251" cy="601434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地域通貨キララ</a:t>
            </a:r>
            <a:endParaRPr kumimoji="1"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16" name="右矢印 15"/>
          <p:cNvSpPr/>
          <p:nvPr/>
        </p:nvSpPr>
        <p:spPr>
          <a:xfrm>
            <a:off x="5288673" y="4213635"/>
            <a:ext cx="1942162" cy="1191564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１ヵ月の家賃半分に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32" name="図形グループ 5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35" name="四角形吹き出し 34"/>
            <p:cNvSpPr/>
            <p:nvPr/>
          </p:nvSpPr>
          <p:spPr>
            <a:xfrm>
              <a:off x="1043607" y="5749921"/>
              <a:ext cx="7920881" cy="1000616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買い手、売り手双方に対する取り組み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36" name="角丸四角形 35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38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39" name="角丸四角形 38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chemeClr val="bg1"/>
                  </a:solidFill>
                </a:rPr>
                <a:t>取組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0" name="角丸四角形 39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商業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1" name="乗算記号 40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24</a:t>
            </a:fld>
            <a:endParaRPr kumimoji="1" lang="ja-JP" altLang="en-US"/>
          </a:p>
        </p:txBody>
      </p:sp>
      <p:pic>
        <p:nvPicPr>
          <p:cNvPr id="42" name="Picture 2" descr="「お金　イラスト」の画像検索結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794" y="4481879"/>
            <a:ext cx="830252" cy="830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1625" y="1266098"/>
            <a:ext cx="2129716" cy="108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37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4" grpId="0" animBg="1"/>
      <p:bldP spid="14" grpId="1" animBg="1"/>
      <p:bldP spid="16" grpId="0" animBg="1"/>
      <p:bldP spid="1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5" name="テキスト ボックス 34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594" y="2015404"/>
            <a:ext cx="3072418" cy="3946838"/>
          </a:xfrm>
          <a:prstGeom prst="rect">
            <a:avLst/>
          </a:prstGeom>
        </p:spPr>
      </p:pic>
      <p:cxnSp>
        <p:nvCxnSpPr>
          <p:cNvPr id="18" name="直線矢印コネクタ 17"/>
          <p:cNvCxnSpPr/>
          <p:nvPr/>
        </p:nvCxnSpPr>
        <p:spPr>
          <a:xfrm>
            <a:off x="2950998" y="2576074"/>
            <a:ext cx="828914" cy="4374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>
            <a:stCxn id="53" idx="0"/>
          </p:cNvCxnSpPr>
          <p:nvPr/>
        </p:nvCxnSpPr>
        <p:spPr>
          <a:xfrm flipH="1">
            <a:off x="5094578" y="3925323"/>
            <a:ext cx="2168553" cy="23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4473303" y="2488102"/>
            <a:ext cx="750190" cy="5253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>
            <a:stCxn id="9" idx="0"/>
          </p:cNvCxnSpPr>
          <p:nvPr/>
        </p:nvCxnSpPr>
        <p:spPr>
          <a:xfrm flipV="1">
            <a:off x="1575241" y="3212976"/>
            <a:ext cx="3066915" cy="7158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61" name="角丸四角形 60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63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64" name="角丸四角形 63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65" name="角丸四角形 64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>
                  <a:solidFill>
                    <a:schemeClr val="bg1"/>
                  </a:solidFill>
                </a:rPr>
                <a:t>工業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66" name="乗算記号 65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図形グループ 3"/>
          <p:cNvGrpSpPr/>
          <p:nvPr/>
        </p:nvGrpSpPr>
        <p:grpSpPr>
          <a:xfrm>
            <a:off x="910047" y="1855313"/>
            <a:ext cx="2147807" cy="1551048"/>
            <a:chOff x="580700" y="1982226"/>
            <a:chExt cx="2147807" cy="1551048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0700" y="1982226"/>
              <a:ext cx="2000250" cy="148947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" name="テキスト ボックス 1"/>
            <p:cNvSpPr txBox="1"/>
            <p:nvPr/>
          </p:nvSpPr>
          <p:spPr>
            <a:xfrm rot="21235889">
              <a:off x="604507" y="3163942"/>
              <a:ext cx="212400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/>
                <a:t>東筑波</a:t>
              </a:r>
              <a:r>
                <a:rPr lang="ja-JP" altLang="en-US" dirty="0" smtClean="0"/>
                <a:t>新治　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完売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図形グループ 6"/>
          <p:cNvGrpSpPr/>
          <p:nvPr/>
        </p:nvGrpSpPr>
        <p:grpSpPr>
          <a:xfrm rot="1314070">
            <a:off x="5238973" y="1556130"/>
            <a:ext cx="2732297" cy="1845988"/>
            <a:chOff x="2773019" y="1759418"/>
            <a:chExt cx="2732297" cy="184598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14014" y="1759418"/>
              <a:ext cx="2591302" cy="18459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46" name="テキスト ボックス 45"/>
            <p:cNvSpPr txBox="1"/>
            <p:nvPr/>
          </p:nvSpPr>
          <p:spPr>
            <a:xfrm rot="21235889">
              <a:off x="2773019" y="1778380"/>
              <a:ext cx="2726949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 smtClean="0"/>
                <a:t>テクノパーク土浦北　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完売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図形グループ 9"/>
          <p:cNvGrpSpPr/>
          <p:nvPr/>
        </p:nvGrpSpPr>
        <p:grpSpPr>
          <a:xfrm rot="752898">
            <a:off x="358167" y="3918884"/>
            <a:ext cx="2098465" cy="2243790"/>
            <a:chOff x="5437370" y="4501332"/>
            <a:chExt cx="2098465" cy="2243790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37370" y="4501332"/>
              <a:ext cx="1942942" cy="22008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48" name="テキスト ボックス 47"/>
            <p:cNvSpPr txBox="1"/>
            <p:nvPr/>
          </p:nvSpPr>
          <p:spPr>
            <a:xfrm rot="21235889">
              <a:off x="5478097" y="6375790"/>
              <a:ext cx="2057738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 smtClean="0"/>
                <a:t>土浦・千代田　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完売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図形グループ 18"/>
          <p:cNvGrpSpPr/>
          <p:nvPr/>
        </p:nvGrpSpPr>
        <p:grpSpPr>
          <a:xfrm rot="20933581">
            <a:off x="6487075" y="3881929"/>
            <a:ext cx="2219108" cy="2506682"/>
            <a:chOff x="5844962" y="3606140"/>
            <a:chExt cx="2335955" cy="2731159"/>
          </a:xfrm>
        </p:grpSpPr>
        <p:pic>
          <p:nvPicPr>
            <p:cNvPr id="17" name="図 16"/>
            <p:cNvPicPr>
              <a:picLocks noChangeAspect="1"/>
            </p:cNvPicPr>
            <p:nvPr/>
          </p:nvPicPr>
          <p:blipFill rotWithShape="1">
            <a:blip r:embed="rId8"/>
            <a:srcRect l="25824" r="15688"/>
            <a:stretch/>
          </p:blipFill>
          <p:spPr>
            <a:xfrm>
              <a:off x="5916083" y="3666364"/>
              <a:ext cx="2264834" cy="26709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53" name="テキスト ボックス 52"/>
            <p:cNvSpPr txBox="1"/>
            <p:nvPr/>
          </p:nvSpPr>
          <p:spPr>
            <a:xfrm rot="21235889">
              <a:off x="5844962" y="3606140"/>
              <a:ext cx="2209635" cy="70421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 smtClean="0"/>
                <a:t>おおつ野ヒルズ</a:t>
              </a:r>
              <a:endParaRPr lang="en-US" altLang="ja-JP" dirty="0" smtClean="0"/>
            </a:p>
            <a:p>
              <a:pPr algn="ctr"/>
              <a:r>
                <a:rPr lang="en-US" altLang="ja-JP" dirty="0" smtClean="0"/>
                <a:t>72</a:t>
              </a:r>
              <a:r>
                <a:rPr lang="en-US" altLang="ja-JP" dirty="0" smtClean="0"/>
                <a:t>%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利用</a:t>
              </a:r>
              <a:r>
                <a:rPr lang="ja-JP" altLang="en-US" dirty="0" smtClean="0"/>
                <a:t>　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正方形/長方形 22"/>
          <p:cNvSpPr/>
          <p:nvPr/>
        </p:nvSpPr>
        <p:spPr>
          <a:xfrm rot="20212513">
            <a:off x="365666" y="2056155"/>
            <a:ext cx="863044" cy="365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ja-JP" sz="2000" dirty="0" smtClean="0">
                <a:solidFill>
                  <a:schemeClr val="tx1"/>
                </a:solidFill>
              </a:rPr>
              <a:t>1</a:t>
            </a:r>
            <a:r>
              <a:rPr lang="en-US" altLang="ja-JP" sz="2000" dirty="0" smtClean="0">
                <a:solidFill>
                  <a:schemeClr val="tx1"/>
                </a:solidFill>
              </a:rPr>
              <a:t>5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社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 rot="1291486">
            <a:off x="1648473" y="4096294"/>
            <a:ext cx="863044" cy="365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48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社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8" name="正方形/長方形 57"/>
          <p:cNvSpPr/>
          <p:nvPr/>
        </p:nvSpPr>
        <p:spPr>
          <a:xfrm rot="1662187">
            <a:off x="5009453" y="2830922"/>
            <a:ext cx="863044" cy="365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ja-JP" sz="2000" dirty="0" smtClean="0">
                <a:solidFill>
                  <a:schemeClr val="tx1"/>
                </a:solidFill>
              </a:rPr>
              <a:t>1</a:t>
            </a:r>
            <a:r>
              <a:rPr lang="en-US" altLang="ja-JP" sz="2000" dirty="0" smtClean="0">
                <a:solidFill>
                  <a:schemeClr val="tx1"/>
                </a:solidFill>
              </a:rPr>
              <a:t>2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社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9" name="正方形/長方形 58"/>
          <p:cNvSpPr/>
          <p:nvPr/>
        </p:nvSpPr>
        <p:spPr>
          <a:xfrm rot="711243">
            <a:off x="8002093" y="4323609"/>
            <a:ext cx="863044" cy="365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4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社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67" name="図形グループ 66"/>
          <p:cNvGrpSpPr/>
          <p:nvPr/>
        </p:nvGrpSpPr>
        <p:grpSpPr>
          <a:xfrm>
            <a:off x="2344592" y="5655283"/>
            <a:ext cx="4177702" cy="1159000"/>
            <a:chOff x="152673" y="5626612"/>
            <a:chExt cx="4177702" cy="1159000"/>
          </a:xfrm>
        </p:grpSpPr>
        <p:pic>
          <p:nvPicPr>
            <p:cNvPr id="68" name="図 67"/>
            <p:cNvPicPr>
              <a:picLocks noChangeAspect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3" y="5626612"/>
              <a:ext cx="544983" cy="1159000"/>
            </a:xfrm>
            <a:prstGeom prst="rect">
              <a:avLst/>
            </a:prstGeom>
          </p:spPr>
        </p:pic>
        <p:sp>
          <p:nvSpPr>
            <p:cNvPr id="69" name="四角形吹き出し 68"/>
            <p:cNvSpPr/>
            <p:nvPr/>
          </p:nvSpPr>
          <p:spPr>
            <a:xfrm>
              <a:off x="768000" y="5702216"/>
              <a:ext cx="3562375" cy="1017281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rgbClr val="000000"/>
                  </a:solidFill>
                </a:rPr>
                <a:t>立地企業は合計</a:t>
              </a:r>
              <a:r>
                <a:rPr lang="en-US" altLang="ja-JP" sz="2800" dirty="0" smtClean="0">
                  <a:solidFill>
                    <a:srgbClr val="000000"/>
                  </a:solidFill>
                </a:rPr>
                <a:t>79</a:t>
              </a:r>
              <a:r>
                <a:rPr lang="ja-JP" altLang="en-US" sz="2800" dirty="0" smtClean="0">
                  <a:solidFill>
                    <a:srgbClr val="000000"/>
                  </a:solidFill>
                </a:rPr>
                <a:t>社</a:t>
              </a:r>
              <a:endParaRPr lang="en-US" altLang="ja-JP" sz="28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330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矢印 3"/>
          <p:cNvSpPr/>
          <p:nvPr/>
        </p:nvSpPr>
        <p:spPr>
          <a:xfrm>
            <a:off x="1691680" y="3835156"/>
            <a:ext cx="1944216" cy="57606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16" name="図形グループ 15"/>
          <p:cNvGrpSpPr/>
          <p:nvPr/>
        </p:nvGrpSpPr>
        <p:grpSpPr>
          <a:xfrm>
            <a:off x="10834" y="3020267"/>
            <a:ext cx="5203979" cy="1730125"/>
            <a:chOff x="3208504" y="1710478"/>
            <a:chExt cx="4457670" cy="1482006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135" y="1710478"/>
              <a:ext cx="1237039" cy="1237124"/>
            </a:xfrm>
            <a:prstGeom prst="rect">
              <a:avLst/>
            </a:prstGeom>
          </p:spPr>
        </p:pic>
        <p:sp>
          <p:nvSpPr>
            <p:cNvPr id="2" name="テキスト ボックス 1"/>
            <p:cNvSpPr txBox="1"/>
            <p:nvPr/>
          </p:nvSpPr>
          <p:spPr>
            <a:xfrm>
              <a:off x="4398377" y="2902483"/>
              <a:ext cx="2277093" cy="29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dirty="0">
                  <a:solidFill>
                    <a:srgbClr val="000000"/>
                  </a:solidFill>
                </a:rPr>
                <a:t>土浦市企業立地促進奨励</a:t>
              </a:r>
              <a:r>
                <a:rPr lang="ja-JP" altLang="en-US" sz="1600" dirty="0" smtClean="0">
                  <a:solidFill>
                    <a:srgbClr val="000000"/>
                  </a:solidFill>
                </a:rPr>
                <a:t>金</a:t>
              </a:r>
              <a:endParaRPr lang="en-US" altLang="ja-JP" sz="1600" dirty="0">
                <a:solidFill>
                  <a:srgbClr val="000000"/>
                </a:solidFill>
              </a:endParaRPr>
            </a:p>
          </p:txBody>
        </p:sp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8504" y="1712078"/>
              <a:ext cx="1189873" cy="1189874"/>
            </a:xfrm>
            <a:prstGeom prst="rect">
              <a:avLst/>
            </a:prstGeom>
          </p:spPr>
        </p:pic>
      </p:grp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437" y="3022136"/>
            <a:ext cx="1080120" cy="1080120"/>
          </a:xfrm>
          <a:prstGeom prst="rect">
            <a:avLst/>
          </a:prstGeom>
        </p:spPr>
      </p:pic>
      <p:grpSp>
        <p:nvGrpSpPr>
          <p:cNvPr id="14" name="図形グループ 13"/>
          <p:cNvGrpSpPr/>
          <p:nvPr/>
        </p:nvGrpSpPr>
        <p:grpSpPr>
          <a:xfrm>
            <a:off x="772834" y="1831858"/>
            <a:ext cx="3135554" cy="1008112"/>
            <a:chOff x="3379816" y="1916833"/>
            <a:chExt cx="3135554" cy="100811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" name="正方形/長方形 5"/>
            <p:cNvSpPr/>
            <p:nvPr/>
          </p:nvSpPr>
          <p:spPr>
            <a:xfrm>
              <a:off x="3379816" y="1916833"/>
              <a:ext cx="3135554" cy="1008112"/>
            </a:xfrm>
            <a:prstGeom prst="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3563888" y="2101655"/>
              <a:ext cx="2843436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/>
                <a:t>対象地域の工業地域</a:t>
              </a:r>
              <a:r>
                <a:rPr lang="ja-JP" altLang="en-US" dirty="0" smtClean="0"/>
                <a:t>に</a:t>
              </a:r>
              <a:endParaRPr lang="en-US" altLang="ja-JP" dirty="0" smtClean="0"/>
            </a:p>
            <a:p>
              <a:pPr algn="ctr"/>
              <a:r>
                <a:rPr lang="ja-JP" altLang="en-US" dirty="0" smtClean="0"/>
                <a:t>新増設</a:t>
              </a:r>
              <a:r>
                <a:rPr lang="ja-JP" altLang="en-US" dirty="0"/>
                <a:t>した法人に</a:t>
              </a:r>
              <a:r>
                <a:rPr lang="ja-JP" altLang="en-US" dirty="0" smtClean="0"/>
                <a:t>は奨励金</a:t>
              </a:r>
              <a:endParaRPr lang="en-US" altLang="ja-JP" dirty="0"/>
            </a:p>
          </p:txBody>
        </p:sp>
      </p:grpSp>
      <p:grpSp>
        <p:nvGrpSpPr>
          <p:cNvPr id="20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21" name="角丸四角形 20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23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32" name="角丸四角形 31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chemeClr val="bg1"/>
                  </a:solidFill>
                </a:rPr>
                <a:t>取組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3" name="角丸四角形 32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工業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4" name="乗算記号 33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図形グループ 37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0" name="四角形吹き出し 39"/>
            <p:cNvSpPr/>
            <p:nvPr/>
          </p:nvSpPr>
          <p:spPr>
            <a:xfrm>
              <a:off x="1043607" y="5445224"/>
              <a:ext cx="7920881" cy="1305313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rgbClr val="000000"/>
                  </a:solidFill>
                </a:rPr>
                <a:t>新増設する企業や中小企業をサポート</a:t>
              </a:r>
              <a:endParaRPr lang="en-US" altLang="ja-JP" sz="3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5" name="テキスト ボックス 4"/>
          <p:cNvSpPr txBox="1"/>
          <p:nvPr/>
        </p:nvSpPr>
        <p:spPr>
          <a:xfrm>
            <a:off x="1718409" y="4750392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固定資産税</a:t>
            </a:r>
            <a:r>
              <a:rPr kumimoji="1" lang="en-US" altLang="ja-JP" dirty="0" smtClean="0"/>
              <a:t>3</a:t>
            </a:r>
            <a:r>
              <a:rPr kumimoji="1" lang="ja-JP" altLang="en-US" dirty="0" smtClean="0"/>
              <a:t>年分</a:t>
            </a:r>
            <a:endParaRPr kumimoji="1" lang="ja-JP" altLang="en-US" dirty="0"/>
          </a:p>
        </p:txBody>
      </p:sp>
      <p:grpSp>
        <p:nvGrpSpPr>
          <p:cNvPr id="9" name="図形グループ 8"/>
          <p:cNvGrpSpPr/>
          <p:nvPr/>
        </p:nvGrpSpPr>
        <p:grpSpPr>
          <a:xfrm>
            <a:off x="5214813" y="2348880"/>
            <a:ext cx="3747760" cy="2357537"/>
            <a:chOff x="5216728" y="1340769"/>
            <a:chExt cx="3747760" cy="1823491"/>
          </a:xfrm>
        </p:grpSpPr>
        <p:sp>
          <p:nvSpPr>
            <p:cNvPr id="8" name="正方形/長方形 7"/>
            <p:cNvSpPr/>
            <p:nvPr/>
          </p:nvSpPr>
          <p:spPr>
            <a:xfrm>
              <a:off x="5216728" y="1340769"/>
              <a:ext cx="3747760" cy="14924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5292080" y="1378834"/>
              <a:ext cx="3600400" cy="1785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u="sng" dirty="0" smtClean="0"/>
                <a:t>平成</a:t>
              </a:r>
              <a:r>
                <a:rPr kumimoji="1" lang="en-US" altLang="ja-JP" sz="2000" b="1" u="sng" dirty="0" smtClean="0"/>
                <a:t>27</a:t>
              </a:r>
              <a:r>
                <a:rPr lang="ja-JP" altLang="en-US" sz="2000" b="1" u="sng" dirty="0" smtClean="0"/>
                <a:t>年度</a:t>
              </a:r>
              <a:endParaRPr kumimoji="1" lang="en-US" altLang="ja-JP" sz="2000" b="1" u="sng" dirty="0" smtClean="0"/>
            </a:p>
            <a:p>
              <a:endParaRPr lang="en-US" altLang="ja-JP" sz="2000" dirty="0"/>
            </a:p>
            <a:p>
              <a:r>
                <a:rPr kumimoji="1" lang="ja-JP" altLang="en-US" sz="2400" dirty="0" smtClean="0"/>
                <a:t>対象地域・企業の</a:t>
              </a:r>
              <a:r>
                <a:rPr kumimoji="1" lang="ja-JP" altLang="en-US" sz="3200" dirty="0" smtClean="0">
                  <a:solidFill>
                    <a:srgbClr val="FF0000"/>
                  </a:solidFill>
                </a:rPr>
                <a:t>拡大</a:t>
              </a:r>
              <a:endParaRPr kumimoji="1" lang="en-US" altLang="ja-JP" sz="3200" dirty="0" smtClean="0">
                <a:solidFill>
                  <a:srgbClr val="FF0000"/>
                </a:solidFill>
              </a:endParaRPr>
            </a:p>
            <a:p>
              <a:r>
                <a:rPr lang="ja-JP" altLang="en-US" sz="2000" dirty="0"/>
                <a:t>市街化区域内や</a:t>
              </a:r>
              <a:r>
                <a:rPr lang="en-US" altLang="ja-JP" sz="2000" dirty="0"/>
                <a:t>IC</a:t>
              </a:r>
              <a:r>
                <a:rPr lang="ja-JP" altLang="en-US" sz="2000" dirty="0"/>
                <a:t>周辺地区にも区域拡大 </a:t>
              </a:r>
            </a:p>
            <a:p>
              <a:endParaRPr kumimoji="1" lang="ja-JP" altLang="en-US" sz="32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59" name="図形グループ 58"/>
          <p:cNvGrpSpPr/>
          <p:nvPr/>
        </p:nvGrpSpPr>
        <p:grpSpPr>
          <a:xfrm>
            <a:off x="2544252" y="28647"/>
            <a:ext cx="6463010" cy="1238817"/>
            <a:chOff x="2544252" y="28647"/>
            <a:chExt cx="6463010" cy="1238817"/>
          </a:xfrm>
        </p:grpSpPr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1" name="図 60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2" name="図 61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3" name="図 6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4" name="図 63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5" name="図 64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6" name="図 6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84168" y="28647"/>
              <a:ext cx="327754" cy="327754"/>
            </a:xfrm>
            <a:prstGeom prst="rect">
              <a:avLst/>
            </a:prstGeom>
          </p:spPr>
        </p:pic>
        <p:sp>
          <p:nvSpPr>
            <p:cNvPr id="67" name="テキスト ボックス 66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69" name="テキスト ボックス 68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7875115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183401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グラフ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937907"/>
              </p:ext>
            </p:extLst>
          </p:nvPr>
        </p:nvGraphicFramePr>
        <p:xfrm>
          <a:off x="2065789" y="1401757"/>
          <a:ext cx="6419507" cy="4432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図形グループ 4"/>
          <p:cNvGrpSpPr/>
          <p:nvPr/>
        </p:nvGrpSpPr>
        <p:grpSpPr>
          <a:xfrm>
            <a:off x="195339" y="2689379"/>
            <a:ext cx="2421040" cy="1613999"/>
            <a:chOff x="159955" y="1423989"/>
            <a:chExt cx="2857500" cy="1817587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3"/>
            <a:srcRect b="-347"/>
            <a:stretch/>
          </p:blipFill>
          <p:spPr>
            <a:xfrm>
              <a:off x="159955" y="1423989"/>
              <a:ext cx="2857500" cy="1812671"/>
            </a:xfrm>
            <a:prstGeom prst="wedgeRectCallout">
              <a:avLst>
                <a:gd name="adj1" fmla="val 46115"/>
                <a:gd name="adj2" fmla="val 73693"/>
              </a:avLst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725030" y="2825657"/>
              <a:ext cx="2052585" cy="415919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土浦さくらまつり</a:t>
              </a:r>
              <a:endParaRPr kumimoji="1" lang="ja-JP" altLang="en-US" dirty="0"/>
            </a:p>
          </p:txBody>
        </p:sp>
      </p:grpSp>
      <p:grpSp>
        <p:nvGrpSpPr>
          <p:cNvPr id="15" name="図形グループ 14"/>
          <p:cNvGrpSpPr/>
          <p:nvPr/>
        </p:nvGrpSpPr>
        <p:grpSpPr>
          <a:xfrm>
            <a:off x="3203848" y="2564904"/>
            <a:ext cx="1893806" cy="1399579"/>
            <a:chOff x="2919363" y="1125233"/>
            <a:chExt cx="2410010" cy="1820652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19363" y="1125233"/>
              <a:ext cx="2410010" cy="1820652"/>
            </a:xfrm>
            <a:prstGeom prst="wedgeRectCallout">
              <a:avLst>
                <a:gd name="adj1" fmla="val 23662"/>
                <a:gd name="adj2" fmla="val 76188"/>
              </a:avLst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テキスト ボックス 13"/>
            <p:cNvSpPr txBox="1"/>
            <p:nvPr/>
          </p:nvSpPr>
          <p:spPr>
            <a:xfrm>
              <a:off x="3277956" y="2364224"/>
              <a:ext cx="1784384" cy="480448"/>
            </a:xfrm>
            <a:prstGeom prst="rect">
              <a:avLst/>
            </a:prstGeom>
            <a:solidFill>
              <a:srgbClr val="FFFFFF">
                <a:alpha val="78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キララまつり</a:t>
              </a:r>
              <a:endParaRPr kumimoji="1" lang="ja-JP" altLang="en-US" dirty="0"/>
            </a:p>
          </p:txBody>
        </p:sp>
      </p:grpSp>
      <p:grpSp>
        <p:nvGrpSpPr>
          <p:cNvPr id="18" name="図形グループ 17"/>
          <p:cNvGrpSpPr/>
          <p:nvPr/>
        </p:nvGrpSpPr>
        <p:grpSpPr>
          <a:xfrm>
            <a:off x="6411922" y="2693000"/>
            <a:ext cx="2521527" cy="1648691"/>
            <a:chOff x="6067766" y="978224"/>
            <a:chExt cx="2522256" cy="1991733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67766" y="978224"/>
              <a:ext cx="2522256" cy="1991733"/>
            </a:xfrm>
            <a:prstGeom prst="wedgeRectCallout">
              <a:avLst>
                <a:gd name="adj1" fmla="val -69818"/>
                <a:gd name="adj2" fmla="val 34892"/>
              </a:avLst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テキスト ボックス 16"/>
            <p:cNvSpPr txBox="1"/>
            <p:nvPr/>
          </p:nvSpPr>
          <p:spPr>
            <a:xfrm>
              <a:off x="6345109" y="2234398"/>
              <a:ext cx="1624816" cy="446179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土浦花火大会</a:t>
              </a:r>
              <a:endParaRPr kumimoji="1" lang="ja-JP" altLang="en-US" dirty="0"/>
            </a:p>
          </p:txBody>
        </p:sp>
      </p:grpSp>
      <p:pic>
        <p:nvPicPr>
          <p:cNvPr id="34" name="図 33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41" name="テキスト ボックス 40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7" name="図形グループ 5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29" name="四角形吹き出し 28"/>
            <p:cNvSpPr/>
            <p:nvPr/>
          </p:nvSpPr>
          <p:spPr>
            <a:xfrm>
              <a:off x="1043607" y="5805264"/>
              <a:ext cx="7920881" cy="945274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イベントのある月しか伸びていない・・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31" name="角丸四角形 30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grpSp>
        <p:nvGrpSpPr>
          <p:cNvPr id="50" name="図形グループ 49"/>
          <p:cNvGrpSpPr/>
          <p:nvPr/>
        </p:nvGrpSpPr>
        <p:grpSpPr>
          <a:xfrm>
            <a:off x="181261" y="1208705"/>
            <a:ext cx="2708315" cy="543508"/>
            <a:chOff x="181261" y="1208705"/>
            <a:chExt cx="2708315" cy="543508"/>
          </a:xfrm>
        </p:grpSpPr>
        <p:sp>
          <p:nvSpPr>
            <p:cNvPr id="51" name="角丸四角形 50"/>
            <p:cNvSpPr/>
            <p:nvPr/>
          </p:nvSpPr>
          <p:spPr>
            <a:xfrm>
              <a:off x="181261" y="1208705"/>
              <a:ext cx="1323315" cy="54350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>
                  <a:solidFill>
                    <a:schemeClr val="bg1"/>
                  </a:solidFill>
                </a:rPr>
                <a:t>観光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2" name="角丸四角形 51"/>
            <p:cNvSpPr/>
            <p:nvPr/>
          </p:nvSpPr>
          <p:spPr>
            <a:xfrm>
              <a:off x="1566261" y="1208705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乗算記号 52"/>
          <p:cNvSpPr/>
          <p:nvPr/>
        </p:nvSpPr>
        <p:spPr>
          <a:xfrm>
            <a:off x="1163936" y="1120419"/>
            <a:ext cx="736928" cy="720080"/>
          </a:xfrm>
          <a:prstGeom prst="mathMultiply">
            <a:avLst>
              <a:gd name="adj1" fmla="val 17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89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 25"/>
          <p:cNvSpPr/>
          <p:nvPr/>
        </p:nvSpPr>
        <p:spPr>
          <a:xfrm>
            <a:off x="1349642" y="1979847"/>
            <a:ext cx="2988332" cy="14972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2C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まちかど蔵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ボランティアガイド</a:t>
            </a:r>
            <a:endParaRPr lang="en-US" altLang="ja-JP" sz="2000" dirty="0" smtClean="0">
              <a:solidFill>
                <a:schemeClr val="tx1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349642" y="1979848"/>
            <a:ext cx="2970330" cy="4805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人的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資産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11" y="1809123"/>
            <a:ext cx="1703041" cy="12772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角丸四角形 6"/>
          <p:cNvSpPr/>
          <p:nvPr/>
        </p:nvSpPr>
        <p:spPr>
          <a:xfrm>
            <a:off x="4630982" y="4024450"/>
            <a:ext cx="2988332" cy="1524838"/>
          </a:xfrm>
          <a:prstGeom prst="roundRect">
            <a:avLst/>
          </a:prstGeom>
          <a:solidFill>
            <a:srgbClr val="FFF86F"/>
          </a:solidFill>
          <a:ln>
            <a:solidFill>
              <a:srgbClr val="FFF8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食文化の発信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→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カレーフェスタ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630982" y="4032359"/>
            <a:ext cx="2988332" cy="480566"/>
          </a:xfrm>
          <a:prstGeom prst="rect">
            <a:avLst/>
          </a:prstGeom>
          <a:solidFill>
            <a:srgbClr val="F2BC4D"/>
          </a:solidFill>
          <a:ln>
            <a:solidFill>
              <a:srgbClr val="F2BC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文化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資産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4338437"/>
            <a:ext cx="2235175" cy="148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図形グループ 5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16" name="四角形吹き出し 15"/>
            <p:cNvSpPr/>
            <p:nvPr/>
          </p:nvSpPr>
          <p:spPr>
            <a:xfrm>
              <a:off x="1043607" y="5823232"/>
              <a:ext cx="7920881" cy="927305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土浦らしさを創出する努力はしている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角丸四角形 23"/>
          <p:cNvSpPr/>
          <p:nvPr/>
        </p:nvSpPr>
        <p:spPr>
          <a:xfrm>
            <a:off x="1331640" y="4024450"/>
            <a:ext cx="2988332" cy="1524838"/>
          </a:xfrm>
          <a:prstGeom prst="roundRect">
            <a:avLst/>
          </a:prstGeom>
          <a:solidFill>
            <a:srgbClr val="B1ECF2"/>
          </a:solidFill>
          <a:ln>
            <a:solidFill>
              <a:srgbClr val="B1E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土浦</a:t>
            </a:r>
            <a:r>
              <a:rPr lang="ja-JP" altLang="en-US" sz="2000" dirty="0">
                <a:solidFill>
                  <a:schemeClr val="tx1"/>
                </a:solidFill>
              </a:rPr>
              <a:t>城址</a:t>
            </a:r>
            <a:r>
              <a:rPr lang="ja-JP" altLang="en-US" sz="2000" dirty="0" smtClean="0">
                <a:solidFill>
                  <a:schemeClr val="tx1"/>
                </a:solidFill>
              </a:rPr>
              <a:t>、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旧水戸</a:t>
            </a:r>
            <a:r>
              <a:rPr lang="ja-JP" altLang="en-US" sz="2000" dirty="0">
                <a:solidFill>
                  <a:schemeClr val="tx1"/>
                </a:solidFill>
              </a:rPr>
              <a:t>街道</a:t>
            </a:r>
            <a:r>
              <a:rPr lang="ja-JP" altLang="en-US" sz="2000" dirty="0" smtClean="0">
                <a:solidFill>
                  <a:schemeClr val="tx1"/>
                </a:solidFill>
              </a:rPr>
              <a:t>の整備</a:t>
            </a:r>
            <a:endParaRPr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1331640" y="4032359"/>
            <a:ext cx="2988332" cy="480566"/>
          </a:xfrm>
          <a:prstGeom prst="rect">
            <a:avLst/>
          </a:prstGeom>
          <a:solidFill>
            <a:srgbClr val="87B1F2"/>
          </a:solidFill>
          <a:ln>
            <a:solidFill>
              <a:srgbClr val="87B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歴史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資産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7490" y="3701441"/>
            <a:ext cx="2182193" cy="16366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角丸四角形 16"/>
          <p:cNvSpPr/>
          <p:nvPr/>
        </p:nvSpPr>
        <p:spPr>
          <a:xfrm>
            <a:off x="4666932" y="1979848"/>
            <a:ext cx="2952382" cy="1497222"/>
          </a:xfrm>
          <a:prstGeom prst="round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/>
            <a:endParaRPr lang="en-US" altLang="ja-JP" sz="20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2000" dirty="0" smtClean="0">
                <a:solidFill>
                  <a:schemeClr val="tx1"/>
                </a:solidFill>
              </a:rPr>
              <a:t>霞ヶ浦での体験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lvl="1"/>
            <a:r>
              <a:rPr kumimoji="1" lang="ja-JP" altLang="en-US" sz="2000" dirty="0" smtClean="0">
                <a:solidFill>
                  <a:schemeClr val="tx1"/>
                </a:solidFill>
              </a:rPr>
              <a:t>りんりんロード</a:t>
            </a:r>
            <a:endParaRPr kumimoji="1" lang="en-US" altLang="ja-JP" sz="2000" dirty="0" smtClean="0">
              <a:solidFill>
                <a:schemeClr val="tx1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666933" y="1957778"/>
            <a:ext cx="2952382" cy="480566"/>
          </a:xfrm>
          <a:prstGeom prst="rect">
            <a:avLst/>
          </a:prstGeom>
          <a:solidFill>
            <a:srgbClr val="A4FF73"/>
          </a:solidFill>
          <a:ln>
            <a:solidFill>
              <a:srgbClr val="A4FF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自然</a:t>
            </a:r>
            <a:r>
              <a:rPr kumimoji="1" lang="ja-JP" altLang="en-US" sz="2400" dirty="0" smtClean="0">
                <a:solidFill>
                  <a:schemeClr val="tx1"/>
                </a:solidFill>
              </a:rPr>
              <a:t>資産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12" name="Picture 2" descr="つくばりんりんロードの写真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786" y="1361533"/>
            <a:ext cx="2085702" cy="15642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湖上に吹く風を受け、霞ヶ浦で「鳥になる」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" r="5582" b="21982"/>
          <a:stretch/>
        </p:blipFill>
        <p:spPr bwMode="auto">
          <a:xfrm>
            <a:off x="7668209" y="2567631"/>
            <a:ext cx="1475791" cy="17607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図形グループ 28"/>
          <p:cNvGrpSpPr/>
          <p:nvPr/>
        </p:nvGrpSpPr>
        <p:grpSpPr>
          <a:xfrm>
            <a:off x="2544252" y="28647"/>
            <a:ext cx="6296620" cy="1238817"/>
            <a:chOff x="2544252" y="28647"/>
            <a:chExt cx="6296620" cy="1238817"/>
          </a:xfrm>
        </p:grpSpPr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36" name="図 3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84168" y="28647"/>
              <a:ext cx="327754" cy="327754"/>
            </a:xfrm>
            <a:prstGeom prst="rect">
              <a:avLst/>
            </a:prstGeom>
          </p:spPr>
        </p:pic>
        <p:sp>
          <p:nvSpPr>
            <p:cNvPr id="37" name="テキスト ボックス 36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</p:grpSp>
      <p:grpSp>
        <p:nvGrpSpPr>
          <p:cNvPr id="42" name="グループ化 21"/>
          <p:cNvGrpSpPr/>
          <p:nvPr/>
        </p:nvGrpSpPr>
        <p:grpSpPr>
          <a:xfrm>
            <a:off x="184169" y="339568"/>
            <a:ext cx="2194560" cy="780851"/>
            <a:chOff x="1950720" y="1785"/>
            <a:chExt cx="2194560" cy="780851"/>
          </a:xfrm>
        </p:grpSpPr>
        <p:sp>
          <p:nvSpPr>
            <p:cNvPr id="43" name="角丸四角形 42"/>
            <p:cNvSpPr/>
            <p:nvPr/>
          </p:nvSpPr>
          <p:spPr>
            <a:xfrm>
              <a:off x="1950720" y="1785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角丸四角形 4"/>
            <p:cNvSpPr/>
            <p:nvPr/>
          </p:nvSpPr>
          <p:spPr>
            <a:xfrm>
              <a:off x="1988838" y="39903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400" kern="1200" dirty="0" smtClean="0"/>
                <a:t>にぎわい・観光</a:t>
              </a:r>
              <a:endParaRPr kumimoji="1" lang="ja-JP" altLang="en-US" sz="2400" kern="1200" dirty="0"/>
            </a:p>
          </p:txBody>
        </p:sp>
      </p:grpSp>
      <p:sp>
        <p:nvSpPr>
          <p:cNvPr id="48" name="乗算記号 47"/>
          <p:cNvSpPr/>
          <p:nvPr/>
        </p:nvSpPr>
        <p:spPr>
          <a:xfrm>
            <a:off x="1163936" y="1120419"/>
            <a:ext cx="736928" cy="720080"/>
          </a:xfrm>
          <a:prstGeom prst="mathMultiply">
            <a:avLst>
              <a:gd name="adj1" fmla="val 17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51" name="グループ化 28"/>
          <p:cNvGrpSpPr/>
          <p:nvPr/>
        </p:nvGrpSpPr>
        <p:grpSpPr>
          <a:xfrm>
            <a:off x="181261" y="1120419"/>
            <a:ext cx="2708315" cy="720080"/>
            <a:chOff x="1530816" y="2188586"/>
            <a:chExt cx="2708315" cy="720080"/>
          </a:xfrm>
        </p:grpSpPr>
        <p:sp>
          <p:nvSpPr>
            <p:cNvPr id="52" name="角丸四角形 51"/>
            <p:cNvSpPr/>
            <p:nvPr/>
          </p:nvSpPr>
          <p:spPr>
            <a:xfrm>
              <a:off x="2915816" y="2276872"/>
              <a:ext cx="1323315" cy="543508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chemeClr val="bg1"/>
                  </a:solidFill>
                </a:rPr>
                <a:t>取組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3" name="角丸四角形 52"/>
            <p:cNvSpPr/>
            <p:nvPr/>
          </p:nvSpPr>
          <p:spPr>
            <a:xfrm>
              <a:off x="1530816" y="2276872"/>
              <a:ext cx="1323315" cy="54350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>
                  <a:solidFill>
                    <a:schemeClr val="bg1"/>
                  </a:solidFill>
                </a:rPr>
                <a:t>観光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54" name="乗算記号 53"/>
            <p:cNvSpPr/>
            <p:nvPr/>
          </p:nvSpPr>
          <p:spPr>
            <a:xfrm>
              <a:off x="2513491" y="2188586"/>
              <a:ext cx="736928" cy="720080"/>
            </a:xfrm>
            <a:prstGeom prst="mathMultiply">
              <a:avLst>
                <a:gd name="adj1" fmla="val 1737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4" name="四角形吹き出し 3"/>
          <p:cNvSpPr/>
          <p:nvPr/>
        </p:nvSpPr>
        <p:spPr>
          <a:xfrm>
            <a:off x="4706637" y="1046114"/>
            <a:ext cx="3559897" cy="688704"/>
          </a:xfrm>
          <a:prstGeom prst="wedgeRectCallout">
            <a:avLst>
              <a:gd name="adj1" fmla="val -30881"/>
              <a:gd name="adj2" fmla="val 7029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土浦市観光基本計画によると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595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5" name="グループ化 24"/>
          <p:cNvGrpSpPr/>
          <p:nvPr/>
        </p:nvGrpSpPr>
        <p:grpSpPr>
          <a:xfrm>
            <a:off x="184169" y="339567"/>
            <a:ext cx="2194560" cy="780851"/>
            <a:chOff x="1950720" y="821680"/>
            <a:chExt cx="2194560" cy="780851"/>
          </a:xfrm>
        </p:grpSpPr>
        <p:sp>
          <p:nvSpPr>
            <p:cNvPr id="26" name="角丸四角形 25"/>
            <p:cNvSpPr/>
            <p:nvPr/>
          </p:nvSpPr>
          <p:spPr>
            <a:xfrm>
              <a:off x="1950720" y="821680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角丸四角形 4"/>
            <p:cNvSpPr/>
            <p:nvPr/>
          </p:nvSpPr>
          <p:spPr>
            <a:xfrm>
              <a:off x="1988838" y="859798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200" kern="1200" dirty="0" smtClean="0"/>
                <a:t>自然環境</a:t>
              </a:r>
              <a:endParaRPr kumimoji="1" lang="ja-JP" altLang="en-US" sz="3200" kern="1200" dirty="0"/>
            </a:p>
          </p:txBody>
        </p:sp>
      </p:grpSp>
      <p:sp>
        <p:nvSpPr>
          <p:cNvPr id="28" name="角丸四角形 27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pic>
        <p:nvPicPr>
          <p:cNvPr id="2" name="図 1" descr="スクリーンショット 2016-11-01 20.02.37.pn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45" y="2018766"/>
            <a:ext cx="7666021" cy="3179219"/>
          </a:xfrm>
          <a:prstGeom prst="rect">
            <a:avLst/>
          </a:prstGeom>
        </p:spPr>
      </p:pic>
      <p:grpSp>
        <p:nvGrpSpPr>
          <p:cNvPr id="43" name="図形グループ 5"/>
          <p:cNvGrpSpPr/>
          <p:nvPr/>
        </p:nvGrpSpPr>
        <p:grpSpPr>
          <a:xfrm>
            <a:off x="195448" y="5862397"/>
            <a:ext cx="8811814" cy="995603"/>
            <a:chOff x="152674" y="5238370"/>
            <a:chExt cx="8811814" cy="1547242"/>
          </a:xfrm>
        </p:grpSpPr>
        <p:pic>
          <p:nvPicPr>
            <p:cNvPr id="44" name="図 43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238370"/>
              <a:ext cx="503977" cy="1547242"/>
            </a:xfrm>
            <a:prstGeom prst="rect">
              <a:avLst/>
            </a:prstGeom>
          </p:spPr>
        </p:pic>
        <p:sp>
          <p:nvSpPr>
            <p:cNvPr id="45" name="四角形吹き出し 44"/>
            <p:cNvSpPr/>
            <p:nvPr/>
          </p:nvSpPr>
          <p:spPr>
            <a:xfrm>
              <a:off x="1043607" y="5485300"/>
              <a:ext cx="7920881" cy="1265238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tx1"/>
                  </a:solidFill>
                </a:rPr>
                <a:t>河川の水質は全体的に</a:t>
              </a:r>
              <a:r>
                <a:rPr kumimoji="1" lang="ja-JP" altLang="en-US" sz="3200" dirty="0" smtClean="0">
                  <a:solidFill>
                    <a:srgbClr val="FF0000"/>
                  </a:solidFill>
                </a:rPr>
                <a:t>改善</a:t>
              </a:r>
              <a:r>
                <a:rPr kumimoji="1" lang="ja-JP" altLang="en-US" sz="3200" dirty="0" smtClean="0">
                  <a:solidFill>
                    <a:schemeClr val="tx1"/>
                  </a:solidFill>
                </a:rPr>
                <a:t>が図られている</a:t>
              </a:r>
              <a:endParaRPr kumimoji="1" lang="ja-JP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テキスト ボックス 7"/>
          <p:cNvSpPr txBox="1"/>
          <p:nvPr/>
        </p:nvSpPr>
        <p:spPr>
          <a:xfrm>
            <a:off x="2079414" y="1415326"/>
            <a:ext cx="55983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土浦の河川の</a:t>
            </a:r>
            <a:r>
              <a:rPr kumimoji="1" lang="en-US" altLang="ja-JP" sz="3200" dirty="0" smtClean="0"/>
              <a:t>BOD</a:t>
            </a:r>
            <a:r>
              <a:rPr kumimoji="1" lang="ja-JP" altLang="en-US" sz="3200" dirty="0" smtClean="0"/>
              <a:t>（水質指標）</a:t>
            </a:r>
            <a:endParaRPr kumimoji="1" lang="ja-JP" altLang="en-US" sz="3200" dirty="0"/>
          </a:p>
        </p:txBody>
      </p:sp>
      <p:sp>
        <p:nvSpPr>
          <p:cNvPr id="11" name="正方形/長方形 10"/>
          <p:cNvSpPr/>
          <p:nvPr/>
        </p:nvSpPr>
        <p:spPr>
          <a:xfrm>
            <a:off x="949190" y="5356207"/>
            <a:ext cx="80648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BOD:</a:t>
            </a:r>
            <a:r>
              <a:rPr lang="ja-JP" altLang="en-US" sz="1400" dirty="0" smtClean="0"/>
              <a:t>河川</a:t>
            </a:r>
            <a:r>
              <a:rPr lang="ja-JP" altLang="en-US" sz="1400" dirty="0"/>
              <a:t>に用いられる汚れの度合いの指標で、微生物が汚れを分解するのに必要な酸素の量で表される。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3491755" y="5600787"/>
            <a:ext cx="87667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/>
              <a:t>http://</a:t>
            </a:r>
            <a:r>
              <a:rPr lang="en-US" altLang="ja-JP" sz="1100" dirty="0" err="1"/>
              <a:t>www.city.tsuchiura.lg.jp</a:t>
            </a:r>
            <a:r>
              <a:rPr lang="en-US" altLang="ja-JP" sz="1100" dirty="0"/>
              <a:t>/</a:t>
            </a:r>
            <a:r>
              <a:rPr lang="en-US" altLang="ja-JP" sz="1100" dirty="0" err="1"/>
              <a:t>jgcms</a:t>
            </a:r>
            <a:r>
              <a:rPr lang="en-US" altLang="ja-JP" sz="1100" dirty="0"/>
              <a:t>/admin74892/data/doc/1398311330_doc_18_0.</a:t>
            </a:r>
            <a:r>
              <a:rPr lang="en-US" altLang="ja-JP" sz="1100" dirty="0" smtClean="0"/>
              <a:t>pdfyo</a:t>
            </a:r>
            <a:r>
              <a:rPr lang="ja-JP" altLang="en-US" sz="1100" dirty="0" smtClean="0"/>
              <a:t>より</a:t>
            </a:r>
            <a:endParaRPr lang="en-US" altLang="ja-JP" sz="1100" dirty="0" smtClean="0"/>
          </a:p>
        </p:txBody>
      </p:sp>
      <p:sp>
        <p:nvSpPr>
          <p:cNvPr id="46" name="右矢印 45"/>
          <p:cNvSpPr/>
          <p:nvPr/>
        </p:nvSpPr>
        <p:spPr>
          <a:xfrm rot="2145846">
            <a:off x="2554785" y="3356774"/>
            <a:ext cx="1981741" cy="333882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47" name="右矢印 46"/>
          <p:cNvSpPr/>
          <p:nvPr/>
        </p:nvSpPr>
        <p:spPr>
          <a:xfrm rot="1244914">
            <a:off x="5898497" y="3579357"/>
            <a:ext cx="1981741" cy="333882"/>
          </a:xfrm>
          <a:prstGeom prst="rightArrow">
            <a:avLst>
              <a:gd name="adj1" fmla="val 48008"/>
              <a:gd name="adj2" fmla="val 9341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70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250848" y="2810341"/>
            <a:ext cx="8640960" cy="1143000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kumimoji="1" lang="ja-JP" altLang="en-US" sz="3200" dirty="0" smtClean="0">
                <a:latin typeface="ヒラギノ丸ゴ ProN W4"/>
                <a:ea typeface="ヒラギノ丸ゴ ProN W4"/>
                <a:cs typeface="ヒラギノ丸ゴ ProN W4"/>
              </a:rPr>
              <a:t>そのまちのこと、</a:t>
            </a:r>
            <a:r>
              <a:rPr kumimoji="1" lang="ja-JP" altLang="en-US" sz="3200" dirty="0" smtClean="0">
                <a:solidFill>
                  <a:srgbClr val="FF0000"/>
                </a:solidFill>
                <a:latin typeface="ヒラギノ丸ゴ ProN W4"/>
                <a:ea typeface="ヒラギノ丸ゴ ProN W4"/>
                <a:cs typeface="ヒラギノ丸ゴ ProN W4"/>
              </a:rPr>
              <a:t>好き</a:t>
            </a:r>
            <a:r>
              <a:rPr kumimoji="1" lang="ja-JP" altLang="en-US" sz="3200" dirty="0" smtClean="0">
                <a:latin typeface="ヒラギノ丸ゴ ProN W4"/>
                <a:ea typeface="ヒラギノ丸ゴ ProN W4"/>
                <a:cs typeface="ヒラギノ丸ゴ ProN W4"/>
              </a:rPr>
              <a:t>ですか？</a:t>
            </a:r>
            <a:endParaRPr kumimoji="1" lang="ja-JP" altLang="en-US" sz="3200" dirty="0">
              <a:latin typeface="ヒラギノ丸ゴ ProN W4"/>
              <a:ea typeface="ヒラギノ丸ゴ ProN W4"/>
              <a:cs typeface="ヒラギノ丸ゴ ProN W4"/>
            </a:endParaRPr>
          </a:p>
        </p:txBody>
      </p:sp>
    </p:spTree>
    <p:extLst>
      <p:ext uri="{BB962C8B-B14F-4D97-AF65-F5344CB8AC3E}">
        <p14:creationId xmlns:p14="http://schemas.microsoft.com/office/powerpoint/2010/main" val="185314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30</a:t>
            </a:fld>
            <a:endParaRPr kumimoji="1" lang="ja-JP" altLang="en-US"/>
          </a:p>
        </p:txBody>
      </p:sp>
      <p:grpSp>
        <p:nvGrpSpPr>
          <p:cNvPr id="22" name="図形グループ 21"/>
          <p:cNvGrpSpPr/>
          <p:nvPr/>
        </p:nvGrpSpPr>
        <p:grpSpPr>
          <a:xfrm>
            <a:off x="184169" y="28647"/>
            <a:ext cx="8823093" cy="1679067"/>
            <a:chOff x="184169" y="28647"/>
            <a:chExt cx="8823093" cy="1679067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4168" y="28647"/>
              <a:ext cx="327754" cy="327754"/>
            </a:xfrm>
            <a:prstGeom prst="rect">
              <a:avLst/>
            </a:prstGeom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7875115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  <p:grpSp>
          <p:nvGrpSpPr>
            <p:cNvPr id="18" name="グループ化 24"/>
            <p:cNvGrpSpPr/>
            <p:nvPr/>
          </p:nvGrpSpPr>
          <p:grpSpPr>
            <a:xfrm>
              <a:off x="184169" y="339567"/>
              <a:ext cx="2194560" cy="780851"/>
              <a:chOff x="1950720" y="821680"/>
              <a:chExt cx="2194560" cy="780851"/>
            </a:xfrm>
          </p:grpSpPr>
          <p:sp>
            <p:nvSpPr>
              <p:cNvPr id="19" name="角丸四角形 18"/>
              <p:cNvSpPr/>
              <p:nvPr/>
            </p:nvSpPr>
            <p:spPr>
              <a:xfrm>
                <a:off x="1950720" y="821680"/>
                <a:ext cx="2194560" cy="780851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角丸四角形 4"/>
              <p:cNvSpPr/>
              <p:nvPr/>
            </p:nvSpPr>
            <p:spPr>
              <a:xfrm>
                <a:off x="1988838" y="859798"/>
                <a:ext cx="2118324" cy="70461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ja-JP" altLang="en-US" sz="3200" kern="1200" dirty="0" smtClean="0"/>
                  <a:t>自然環境</a:t>
                </a:r>
                <a:endParaRPr kumimoji="1" lang="ja-JP" altLang="en-US" sz="3200" kern="1200" dirty="0"/>
              </a:p>
            </p:txBody>
          </p:sp>
        </p:grpSp>
        <p:sp>
          <p:nvSpPr>
            <p:cNvPr id="21" name="角丸四角形 20"/>
            <p:cNvSpPr/>
            <p:nvPr/>
          </p:nvSpPr>
          <p:spPr>
            <a:xfrm>
              <a:off x="619791" y="1164206"/>
              <a:ext cx="1323315" cy="54350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>
                  <a:solidFill>
                    <a:schemeClr val="bg1"/>
                  </a:solidFill>
                </a:rPr>
                <a:t>現状</a:t>
              </a:r>
              <a:endParaRPr kumimoji="1" lang="ja-JP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図 22" descr="スクリーンショット 2016-11-01 20.17.43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59" y="1981124"/>
            <a:ext cx="7897156" cy="3490834"/>
          </a:xfrm>
          <a:prstGeom prst="rect">
            <a:avLst/>
          </a:prstGeom>
        </p:spPr>
      </p:pic>
      <p:grpSp>
        <p:nvGrpSpPr>
          <p:cNvPr id="24" name="図形グループ 5"/>
          <p:cNvGrpSpPr/>
          <p:nvPr/>
        </p:nvGrpSpPr>
        <p:grpSpPr>
          <a:xfrm>
            <a:off x="195448" y="5862397"/>
            <a:ext cx="8811814" cy="995603"/>
            <a:chOff x="152674" y="5238370"/>
            <a:chExt cx="8811814" cy="1547242"/>
          </a:xfrm>
        </p:grpSpPr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238370"/>
              <a:ext cx="503977" cy="1547242"/>
            </a:xfrm>
            <a:prstGeom prst="rect">
              <a:avLst/>
            </a:prstGeom>
          </p:spPr>
        </p:pic>
        <p:sp>
          <p:nvSpPr>
            <p:cNvPr id="26" name="四角形吹き出し 25"/>
            <p:cNvSpPr/>
            <p:nvPr/>
          </p:nvSpPr>
          <p:spPr>
            <a:xfrm>
              <a:off x="1043607" y="5485297"/>
              <a:ext cx="7920881" cy="1265240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3200" dirty="0" smtClean="0">
                  <a:solidFill>
                    <a:schemeClr val="tx1"/>
                  </a:solidFill>
                </a:rPr>
                <a:t>霞ヶ浦の水質は環境基準を</a:t>
              </a:r>
              <a:r>
                <a:rPr kumimoji="1" lang="ja-JP" altLang="en-US" sz="3200" dirty="0" smtClean="0">
                  <a:solidFill>
                    <a:srgbClr val="FF0000"/>
                  </a:solidFill>
                </a:rPr>
                <a:t>大幅に超過</a:t>
              </a:r>
              <a:endParaRPr kumimoji="1" lang="ja-JP" altLang="en-US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7" name="テキスト ボックス 26"/>
          <p:cNvSpPr txBox="1"/>
          <p:nvPr/>
        </p:nvSpPr>
        <p:spPr>
          <a:xfrm>
            <a:off x="2774149" y="1396348"/>
            <a:ext cx="55983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霞ヶ浦の汚染物質量</a:t>
            </a:r>
            <a:endParaRPr kumimoji="1" lang="ja-JP" altLang="en-US" sz="3200" dirty="0"/>
          </a:p>
        </p:txBody>
      </p:sp>
      <p:sp>
        <p:nvSpPr>
          <p:cNvPr id="28" name="正方形/長方形 27"/>
          <p:cNvSpPr/>
          <p:nvPr/>
        </p:nvSpPr>
        <p:spPr>
          <a:xfrm>
            <a:off x="3491755" y="5731592"/>
            <a:ext cx="87667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/>
              <a:t>http://</a:t>
            </a:r>
            <a:r>
              <a:rPr lang="en-US" altLang="ja-JP" sz="1100" dirty="0" err="1"/>
              <a:t>www.city.tsuchiura.lg.jp</a:t>
            </a:r>
            <a:r>
              <a:rPr lang="en-US" altLang="ja-JP" sz="1100" dirty="0"/>
              <a:t>/</a:t>
            </a:r>
            <a:r>
              <a:rPr lang="en-US" altLang="ja-JP" sz="1100" dirty="0" err="1"/>
              <a:t>jgcms</a:t>
            </a:r>
            <a:r>
              <a:rPr lang="en-US" altLang="ja-JP" sz="1100" dirty="0"/>
              <a:t>/admin74892/data/doc/1398311330_doc_18_0.</a:t>
            </a:r>
            <a:r>
              <a:rPr lang="en-US" altLang="ja-JP" sz="1100" dirty="0" smtClean="0"/>
              <a:t>pdfyo</a:t>
            </a:r>
            <a:r>
              <a:rPr lang="ja-JP" altLang="en-US" sz="1100" dirty="0" smtClean="0"/>
              <a:t>より</a:t>
            </a:r>
            <a:endParaRPr lang="en-US" altLang="ja-JP" sz="1100" dirty="0" smtClean="0"/>
          </a:p>
        </p:txBody>
      </p:sp>
      <p:sp>
        <p:nvSpPr>
          <p:cNvPr id="29" name="正方形/長方形 28"/>
          <p:cNvSpPr/>
          <p:nvPr/>
        </p:nvSpPr>
        <p:spPr>
          <a:xfrm>
            <a:off x="949190" y="5471958"/>
            <a:ext cx="80648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C</a:t>
            </a:r>
            <a:r>
              <a:rPr lang="en-US" altLang="ja-JP" sz="1400" dirty="0" smtClean="0"/>
              <a:t>OD:</a:t>
            </a:r>
            <a:r>
              <a:rPr lang="ja-JP" altLang="en-US" sz="1400" dirty="0"/>
              <a:t>湖沼や海域に用いられる汚れの度合いの指標で</a:t>
            </a:r>
            <a:r>
              <a:rPr lang="ja-JP" altLang="en-US" sz="1400" dirty="0" smtClean="0"/>
              <a:t>、汚れ</a:t>
            </a:r>
            <a:r>
              <a:rPr lang="ja-JP" altLang="en-US" sz="1400" dirty="0"/>
              <a:t>を酸化分解するのに必要な酸素の</a:t>
            </a:r>
            <a:r>
              <a:rPr lang="ja-JP" altLang="en-US" sz="1400" dirty="0" smtClean="0"/>
              <a:t>量。</a:t>
            </a:r>
            <a:endParaRPr lang="ja-JP" altLang="en-US" sz="1400" dirty="0"/>
          </a:p>
        </p:txBody>
      </p:sp>
      <p:sp>
        <p:nvSpPr>
          <p:cNvPr id="31" name="四角形吹き出し 30"/>
          <p:cNvSpPr/>
          <p:nvPr/>
        </p:nvSpPr>
        <p:spPr>
          <a:xfrm>
            <a:off x="6553201" y="1267464"/>
            <a:ext cx="2460886" cy="577360"/>
          </a:xfrm>
          <a:prstGeom prst="wedgeRectCallout">
            <a:avLst>
              <a:gd name="adj1" fmla="val 6134"/>
              <a:gd name="adj2" fmla="val 8915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アオコなどの原因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32" name="上下矢印 31"/>
          <p:cNvSpPr/>
          <p:nvPr/>
        </p:nvSpPr>
        <p:spPr>
          <a:xfrm>
            <a:off x="4067944" y="3573016"/>
            <a:ext cx="432048" cy="775498"/>
          </a:xfrm>
          <a:prstGeom prst="up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33" name="上下矢印 32"/>
          <p:cNvSpPr/>
          <p:nvPr/>
        </p:nvSpPr>
        <p:spPr>
          <a:xfrm>
            <a:off x="7791920" y="3573016"/>
            <a:ext cx="432048" cy="907934"/>
          </a:xfrm>
          <a:prstGeom prst="upDownArrow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267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31</a:t>
            </a:fld>
            <a:endParaRPr kumimoji="1" lang="ja-JP" altLang="en-US"/>
          </a:p>
        </p:txBody>
      </p:sp>
      <p:grpSp>
        <p:nvGrpSpPr>
          <p:cNvPr id="5" name="図形グループ 4"/>
          <p:cNvGrpSpPr/>
          <p:nvPr/>
        </p:nvGrpSpPr>
        <p:grpSpPr>
          <a:xfrm>
            <a:off x="184169" y="28647"/>
            <a:ext cx="8823093" cy="1238817"/>
            <a:chOff x="184169" y="28647"/>
            <a:chExt cx="8823093" cy="1238817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4168" y="28647"/>
              <a:ext cx="327754" cy="327754"/>
            </a:xfrm>
            <a:prstGeom prst="rect">
              <a:avLst/>
            </a:prstGeom>
          </p:spPr>
        </p:pic>
        <p:sp>
          <p:nvSpPr>
            <p:cNvPr id="13" name="テキスト ボックス 12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7875115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  <p:grpSp>
          <p:nvGrpSpPr>
            <p:cNvPr id="19" name="グループ化 24"/>
            <p:cNvGrpSpPr/>
            <p:nvPr/>
          </p:nvGrpSpPr>
          <p:grpSpPr>
            <a:xfrm>
              <a:off x="184169" y="339567"/>
              <a:ext cx="2194560" cy="780851"/>
              <a:chOff x="1950720" y="821680"/>
              <a:chExt cx="2194560" cy="780851"/>
            </a:xfrm>
          </p:grpSpPr>
          <p:sp>
            <p:nvSpPr>
              <p:cNvPr id="21" name="角丸四角形 20"/>
              <p:cNvSpPr/>
              <p:nvPr/>
            </p:nvSpPr>
            <p:spPr>
              <a:xfrm>
                <a:off x="1950720" y="821680"/>
                <a:ext cx="2194560" cy="780851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2" name="角丸四角形 4"/>
              <p:cNvSpPr/>
              <p:nvPr/>
            </p:nvSpPr>
            <p:spPr>
              <a:xfrm>
                <a:off x="1988838" y="859798"/>
                <a:ext cx="2118324" cy="70461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ja-JP" altLang="en-US" sz="3200" kern="1200" dirty="0" smtClean="0"/>
                  <a:t>自然環境</a:t>
                </a:r>
                <a:endParaRPr kumimoji="1" lang="ja-JP" altLang="en-US" sz="3200" kern="1200" dirty="0"/>
              </a:p>
            </p:txBody>
          </p:sp>
        </p:grpSp>
      </p:grpSp>
      <p:sp>
        <p:nvSpPr>
          <p:cNvPr id="23" name="角丸四角形 22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取組</a:t>
            </a:r>
            <a:endParaRPr lang="en-US" altLang="ja-JP" sz="3200" dirty="0" smtClean="0">
              <a:solidFill>
                <a:schemeClr val="bg1"/>
              </a:solidFill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640" y="1626419"/>
            <a:ext cx="3250783" cy="2420733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829" y="3500093"/>
            <a:ext cx="3233936" cy="216492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953" y="3485421"/>
            <a:ext cx="3233936" cy="2164014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7" name="図形グループ 5"/>
          <p:cNvGrpSpPr/>
          <p:nvPr/>
        </p:nvGrpSpPr>
        <p:grpSpPr>
          <a:xfrm>
            <a:off x="195448" y="5665937"/>
            <a:ext cx="8811814" cy="1192063"/>
            <a:chOff x="152674" y="5238370"/>
            <a:chExt cx="8811814" cy="1547242"/>
          </a:xfrm>
        </p:grpSpPr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238370"/>
              <a:ext cx="503977" cy="1547242"/>
            </a:xfrm>
            <a:prstGeom prst="rect">
              <a:avLst/>
            </a:prstGeom>
          </p:spPr>
        </p:pic>
        <p:sp>
          <p:nvSpPr>
            <p:cNvPr id="29" name="四角形吹き出し 28"/>
            <p:cNvSpPr/>
            <p:nvPr/>
          </p:nvSpPr>
          <p:spPr>
            <a:xfrm>
              <a:off x="1043607" y="5238370"/>
              <a:ext cx="7920881" cy="1512166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chemeClr val="tx1"/>
                  </a:solidFill>
                </a:rPr>
                <a:t>イベント、体験を通じて自然を身近なものに</a:t>
              </a:r>
              <a:endParaRPr lang="en-US" altLang="ja-JP" sz="28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ja-JP" sz="3200" dirty="0" smtClean="0">
                  <a:solidFill>
                    <a:schemeClr val="tx1"/>
                  </a:solidFill>
                </a:rPr>
                <a:t>→</a:t>
              </a:r>
              <a:r>
                <a:rPr kumimoji="1" lang="ja-JP" altLang="en-US" sz="3200" dirty="0" smtClean="0">
                  <a:solidFill>
                    <a:schemeClr val="tx1"/>
                  </a:solidFill>
                </a:rPr>
                <a:t>市民の</a:t>
              </a:r>
              <a:r>
                <a:rPr lang="ja-JP" altLang="en-US" sz="3200" u="sng" dirty="0" smtClean="0">
                  <a:solidFill>
                    <a:srgbClr val="FF0000"/>
                  </a:solidFill>
                </a:rPr>
                <a:t>環境浄化</a:t>
              </a:r>
              <a:r>
                <a:rPr lang="ja-JP" altLang="en-US" sz="3200" u="sng" dirty="0">
                  <a:solidFill>
                    <a:srgbClr val="FF0000"/>
                  </a:solidFill>
                </a:rPr>
                <a:t>意識の</a:t>
              </a:r>
              <a:r>
                <a:rPr lang="ja-JP" altLang="en-US" sz="3200" u="sng" dirty="0" smtClean="0">
                  <a:solidFill>
                    <a:srgbClr val="FF0000"/>
                  </a:solidFill>
                </a:rPr>
                <a:t>向上</a:t>
              </a:r>
              <a:r>
                <a:rPr lang="ja-JP" altLang="en-US" sz="3200" dirty="0" smtClean="0">
                  <a:solidFill>
                    <a:schemeClr val="tx1"/>
                  </a:solidFill>
                </a:rPr>
                <a:t>を図る</a:t>
              </a:r>
              <a:endParaRPr lang="ja-JP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正方形/長方形 30"/>
          <p:cNvSpPr/>
          <p:nvPr/>
        </p:nvSpPr>
        <p:spPr>
          <a:xfrm>
            <a:off x="2541210" y="1564962"/>
            <a:ext cx="1943357" cy="648072"/>
          </a:xfrm>
          <a:prstGeom prst="rect">
            <a:avLst/>
          </a:prstGeom>
          <a:solidFill>
            <a:srgbClr val="EBF1DE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湖上セミナー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48565" y="3256925"/>
            <a:ext cx="2201569" cy="6480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環境科学センター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夏祭り</a:t>
            </a:r>
            <a:endParaRPr kumimoji="1" lang="en-US" altLang="ja-JP" sz="2000" dirty="0" smtClean="0">
              <a:solidFill>
                <a:schemeClr val="tx1"/>
              </a:solidFill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848563" y="3501008"/>
            <a:ext cx="1943357" cy="648072"/>
          </a:xfrm>
          <a:prstGeom prst="rect">
            <a:avLst/>
          </a:prstGeom>
          <a:solidFill>
            <a:srgbClr val="EBF1DE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水の探検隊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5446" y="1564962"/>
            <a:ext cx="466288" cy="1400237"/>
          </a:xfrm>
          <a:prstGeom prst="rect">
            <a:avLst/>
          </a:prstGeom>
        </p:spPr>
      </p:pic>
      <p:sp>
        <p:nvSpPr>
          <p:cNvPr id="36" name="四角形吹き出し 35"/>
          <p:cNvSpPr/>
          <p:nvPr/>
        </p:nvSpPr>
        <p:spPr>
          <a:xfrm>
            <a:off x="6128123" y="1608978"/>
            <a:ext cx="1986568" cy="707260"/>
          </a:xfrm>
          <a:prstGeom prst="wedgeRectCallout">
            <a:avLst>
              <a:gd name="adj1" fmla="val 56927"/>
              <a:gd name="adj2" fmla="val -7734"/>
            </a:avLst>
          </a:prstGeom>
          <a:solidFill>
            <a:srgbClr val="FFE1EE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私に出来ること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ないかしら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︎︎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37" name="図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0274">
            <a:off x="8879597" y="1621311"/>
            <a:ext cx="223599" cy="22913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8766211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978" y="1617506"/>
            <a:ext cx="6715418" cy="4096314"/>
          </a:xfrm>
          <a:prstGeom prst="rect">
            <a:avLst/>
          </a:prstGeom>
        </p:spPr>
      </p:pic>
      <p:sp>
        <p:nvSpPr>
          <p:cNvPr id="6" name="右矢印 5"/>
          <p:cNvSpPr/>
          <p:nvPr/>
        </p:nvSpPr>
        <p:spPr>
          <a:xfrm rot="659353">
            <a:off x="2571469" y="3246871"/>
            <a:ext cx="2669544" cy="492997"/>
          </a:xfrm>
          <a:prstGeom prst="rightArrow">
            <a:avLst>
              <a:gd name="adj1" fmla="val 50000"/>
              <a:gd name="adj2" fmla="val 42348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0" name="図形グループ 5"/>
          <p:cNvGrpSpPr/>
          <p:nvPr/>
        </p:nvGrpSpPr>
        <p:grpSpPr>
          <a:xfrm>
            <a:off x="195448" y="5862397"/>
            <a:ext cx="8811814" cy="995603"/>
            <a:chOff x="152674" y="5238370"/>
            <a:chExt cx="8811814" cy="1547242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238370"/>
              <a:ext cx="503977" cy="1547242"/>
            </a:xfrm>
            <a:prstGeom prst="rect">
              <a:avLst/>
            </a:prstGeom>
          </p:spPr>
        </p:pic>
        <p:sp>
          <p:nvSpPr>
            <p:cNvPr id="22" name="四角形吹き出し 21"/>
            <p:cNvSpPr/>
            <p:nvPr/>
          </p:nvSpPr>
          <p:spPr>
            <a:xfrm>
              <a:off x="1043607" y="5238370"/>
              <a:ext cx="7920881" cy="1512168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3200" dirty="0" smtClean="0">
                  <a:solidFill>
                    <a:schemeClr val="tx1"/>
                  </a:solidFill>
                </a:rPr>
                <a:t>3</a:t>
              </a:r>
              <a:r>
                <a:rPr kumimoji="1" lang="ja-JP" altLang="en-US" sz="3200" dirty="0" smtClean="0">
                  <a:solidFill>
                    <a:schemeClr val="tx1"/>
                  </a:solidFill>
                </a:rPr>
                <a:t>駅で計</a:t>
              </a:r>
              <a:r>
                <a:rPr kumimoji="1" lang="en-US" altLang="ja-JP" sz="3200" dirty="0" smtClean="0">
                  <a:solidFill>
                    <a:schemeClr val="tx1"/>
                  </a:solidFill>
                </a:rPr>
                <a:t>1</a:t>
              </a:r>
              <a:r>
                <a:rPr kumimoji="1" lang="ja-JP" altLang="en-US" sz="3200" dirty="0" smtClean="0">
                  <a:solidFill>
                    <a:schemeClr val="tx1"/>
                  </a:solidFill>
                </a:rPr>
                <a:t>万人以上減少</a:t>
              </a:r>
              <a:endParaRPr kumimoji="1" lang="ja-JP" altLang="en-US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5"/>
          <p:cNvGrpSpPr/>
          <p:nvPr/>
        </p:nvGrpSpPr>
        <p:grpSpPr>
          <a:xfrm>
            <a:off x="184168" y="339566"/>
            <a:ext cx="2194560" cy="780851"/>
            <a:chOff x="1950720" y="3281362"/>
            <a:chExt cx="2194560" cy="780851"/>
          </a:xfrm>
        </p:grpSpPr>
        <p:sp>
          <p:nvSpPr>
            <p:cNvPr id="24" name="角丸四角形 23"/>
            <p:cNvSpPr/>
            <p:nvPr/>
          </p:nvSpPr>
          <p:spPr>
            <a:xfrm>
              <a:off x="1950720" y="3281362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角丸四角形 4"/>
            <p:cNvSpPr/>
            <p:nvPr/>
          </p:nvSpPr>
          <p:spPr>
            <a:xfrm>
              <a:off x="1988838" y="3319480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kern="1200" dirty="0" smtClean="0"/>
                <a:t>交通</a:t>
              </a:r>
              <a:endParaRPr kumimoji="1" lang="ja-JP" altLang="en-US" sz="3600" kern="1200" dirty="0"/>
            </a:p>
          </p:txBody>
        </p:sp>
      </p:grpSp>
      <p:sp>
        <p:nvSpPr>
          <p:cNvPr id="26" name="角丸四角形 25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974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6" y="1339149"/>
            <a:ext cx="3829912" cy="5403806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594608" y="184088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740320" y="2698112"/>
            <a:ext cx="1937483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/>
              <a:t>バス</a:t>
            </a:r>
            <a:r>
              <a:rPr lang="ja-JP" altLang="en-US" sz="2400" dirty="0"/>
              <a:t>路線</a:t>
            </a:r>
            <a:r>
              <a:rPr kumimoji="1" lang="ja-JP" altLang="en-US" sz="2400" dirty="0" smtClean="0"/>
              <a:t>なし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145845" y="5278246"/>
            <a:ext cx="22642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/>
              <a:t>データ出典：平成</a:t>
            </a:r>
            <a:r>
              <a:rPr kumimoji="1" lang="en-US" altLang="ja-JP" sz="1050" dirty="0" smtClean="0"/>
              <a:t>27</a:t>
            </a:r>
            <a:r>
              <a:rPr kumimoji="1" lang="ja-JP" altLang="en-US" sz="1050" dirty="0" smtClean="0"/>
              <a:t>年度統計つちうら</a:t>
            </a:r>
            <a:endParaRPr kumimoji="1" lang="en-US" altLang="ja-JP" sz="1050" dirty="0" smtClean="0"/>
          </a:p>
          <a:p>
            <a:r>
              <a:rPr lang="ja-JP" altLang="en-US" sz="1050" dirty="0"/>
              <a:t>　</a:t>
            </a:r>
            <a:r>
              <a:rPr lang="ja-JP" altLang="en-US" sz="1050" dirty="0" smtClean="0"/>
              <a:t>　　　　　　　国土数値情報</a:t>
            </a:r>
            <a:endParaRPr kumimoji="1" lang="ja-JP" altLang="en-US" sz="1050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323528" y="5750781"/>
            <a:ext cx="8640960" cy="1065293"/>
            <a:chOff x="323528" y="5750781"/>
            <a:chExt cx="8640960" cy="1065293"/>
          </a:xfrm>
        </p:grpSpPr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3528" y="5750781"/>
              <a:ext cx="456558" cy="970949"/>
            </a:xfrm>
            <a:prstGeom prst="rect">
              <a:avLst/>
            </a:prstGeom>
          </p:spPr>
        </p:pic>
        <p:sp>
          <p:nvSpPr>
            <p:cNvPr id="44" name="四角形吹き出し 43"/>
            <p:cNvSpPr/>
            <p:nvPr/>
          </p:nvSpPr>
          <p:spPr>
            <a:xfrm>
              <a:off x="1043607" y="5949280"/>
              <a:ext cx="7920881" cy="866794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chemeClr val="tx1"/>
                  </a:solidFill>
                </a:rPr>
                <a:t>路線バスだけでは市域</a:t>
              </a:r>
              <a:r>
                <a:rPr lang="ja-JP" altLang="en-US" sz="3200" dirty="0">
                  <a:solidFill>
                    <a:schemeClr val="tx1"/>
                  </a:solidFill>
                </a:rPr>
                <a:t>全体をカバー</a:t>
              </a:r>
              <a:r>
                <a:rPr lang="ja-JP" altLang="en-US" sz="3200" dirty="0" smtClean="0">
                  <a:solidFill>
                    <a:schemeClr val="tx1"/>
                  </a:solidFill>
                </a:rPr>
                <a:t>できない</a:t>
              </a:r>
              <a:endParaRPr lang="ja-JP" altLang="en-US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グループ化 5"/>
          <p:cNvGrpSpPr/>
          <p:nvPr/>
        </p:nvGrpSpPr>
        <p:grpSpPr>
          <a:xfrm>
            <a:off x="184168" y="339566"/>
            <a:ext cx="2194560" cy="780851"/>
            <a:chOff x="1950720" y="3281362"/>
            <a:chExt cx="2194560" cy="780851"/>
          </a:xfrm>
        </p:grpSpPr>
        <p:sp>
          <p:nvSpPr>
            <p:cNvPr id="26" name="角丸四角形 25"/>
            <p:cNvSpPr/>
            <p:nvPr/>
          </p:nvSpPr>
          <p:spPr>
            <a:xfrm>
              <a:off x="1950720" y="3281362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角丸四角形 4"/>
            <p:cNvSpPr/>
            <p:nvPr/>
          </p:nvSpPr>
          <p:spPr>
            <a:xfrm>
              <a:off x="1988838" y="3319480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kern="1200" dirty="0" smtClean="0"/>
                <a:t>交通</a:t>
              </a:r>
              <a:endParaRPr kumimoji="1" lang="ja-JP" altLang="en-US" sz="3600" kern="1200" dirty="0"/>
            </a:p>
          </p:txBody>
        </p:sp>
      </p:grpSp>
      <p:sp>
        <p:nvSpPr>
          <p:cNvPr id="42" name="角丸四角形 41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33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13380" y="1539840"/>
            <a:ext cx="4694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過去には路線バス事業が存在した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975323" y="2343886"/>
            <a:ext cx="36827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 smtClean="0"/>
              <a:t>新治バス</a:t>
            </a:r>
            <a:endParaRPr lang="en-US" altLang="ja-JP" sz="2400" dirty="0"/>
          </a:p>
          <a:p>
            <a:pPr lvl="1"/>
            <a:r>
              <a:rPr lang="ja-JP" altLang="en-US" sz="2400" dirty="0" smtClean="0"/>
              <a:t>平成</a:t>
            </a:r>
            <a:r>
              <a:rPr lang="en-US" altLang="ja-JP" sz="2400" dirty="0"/>
              <a:t>23</a:t>
            </a:r>
            <a:r>
              <a:rPr lang="ja-JP" altLang="en-US" sz="2400" dirty="0"/>
              <a:t>年</a:t>
            </a:r>
            <a:r>
              <a:rPr lang="ja-JP" altLang="en-US" sz="2400" dirty="0" smtClean="0"/>
              <a:t>から新治地区を運行するコミュニティバスの試験運行を実施</a:t>
            </a:r>
            <a:endParaRPr lang="en-US" altLang="ja-JP" sz="2400" dirty="0"/>
          </a:p>
          <a:p>
            <a:pPr lvl="1"/>
            <a:endParaRPr lang="en-US" altLang="ja-JP" sz="2400" dirty="0" smtClean="0"/>
          </a:p>
          <a:p>
            <a:pPr lvl="1"/>
            <a:r>
              <a:rPr lang="ja-JP" altLang="en-US" sz="2400" dirty="0" smtClean="0"/>
              <a:t>しかし・・・</a:t>
            </a:r>
            <a:endParaRPr lang="en-US" altLang="ja-JP" sz="2400" dirty="0" smtClean="0"/>
          </a:p>
          <a:p>
            <a:pPr lvl="1"/>
            <a:r>
              <a:rPr lang="ja-JP" altLang="en-US" sz="2400" dirty="0" smtClean="0"/>
              <a:t>利用者</a:t>
            </a:r>
            <a:r>
              <a:rPr lang="ja-JP" altLang="en-US" sz="2400" dirty="0"/>
              <a:t>数</a:t>
            </a:r>
            <a:r>
              <a:rPr lang="ja-JP" altLang="en-US" sz="2400" dirty="0" smtClean="0"/>
              <a:t>が伸びず平成</a:t>
            </a:r>
            <a:r>
              <a:rPr lang="en-US" altLang="ja-JP" sz="2400" dirty="0" smtClean="0"/>
              <a:t>26</a:t>
            </a:r>
            <a:r>
              <a:rPr lang="ja-JP" altLang="en-US" sz="2400" dirty="0" smtClean="0"/>
              <a:t>年に運行終了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8883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aphicFrame>
        <p:nvGraphicFramePr>
          <p:cNvPr id="4" name="図表 3"/>
          <p:cNvGraphicFramePr/>
          <p:nvPr>
            <p:extLst/>
          </p:nvPr>
        </p:nvGraphicFramePr>
        <p:xfrm>
          <a:off x="456030" y="2133241"/>
          <a:ext cx="8363262" cy="377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角丸四角形 20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 smtClean="0">
                <a:solidFill>
                  <a:schemeClr val="bg1"/>
                </a:solidFill>
              </a:rPr>
              <a:t>取組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22" name="グループ化 5"/>
          <p:cNvGrpSpPr/>
          <p:nvPr/>
        </p:nvGrpSpPr>
        <p:grpSpPr>
          <a:xfrm>
            <a:off x="184168" y="339566"/>
            <a:ext cx="2194560" cy="780851"/>
            <a:chOff x="1950720" y="3281362"/>
            <a:chExt cx="2194560" cy="780851"/>
          </a:xfrm>
        </p:grpSpPr>
        <p:sp>
          <p:nvSpPr>
            <p:cNvPr id="23" name="角丸四角形 22"/>
            <p:cNvSpPr/>
            <p:nvPr/>
          </p:nvSpPr>
          <p:spPr>
            <a:xfrm>
              <a:off x="1950720" y="3281362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角丸四角形 4"/>
            <p:cNvSpPr/>
            <p:nvPr/>
          </p:nvSpPr>
          <p:spPr>
            <a:xfrm>
              <a:off x="1988838" y="3319480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kern="1200" dirty="0" smtClean="0"/>
                <a:t>交通</a:t>
              </a:r>
              <a:endParaRPr kumimoji="1" lang="ja-JP" altLang="en-US" sz="3600" kern="1200" dirty="0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6123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図形グループ 6"/>
          <p:cNvGrpSpPr/>
          <p:nvPr/>
        </p:nvGrpSpPr>
        <p:grpSpPr>
          <a:xfrm>
            <a:off x="2936538" y="1382921"/>
            <a:ext cx="3206699" cy="2105115"/>
            <a:chOff x="152969" y="1266892"/>
            <a:chExt cx="4153008" cy="2395330"/>
          </a:xfrm>
        </p:grpSpPr>
        <p:pic>
          <p:nvPicPr>
            <p:cNvPr id="2" name="図 1" descr="土浦協同病院写真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69" y="1266892"/>
              <a:ext cx="4153008" cy="2328202"/>
            </a:xfrm>
            <a:prstGeom prst="rect">
              <a:avLst/>
            </a:prstGeom>
          </p:spPr>
        </p:pic>
        <p:sp>
          <p:nvSpPr>
            <p:cNvPr id="5" name="テキスト ボックス 4"/>
            <p:cNvSpPr txBox="1"/>
            <p:nvPr/>
          </p:nvSpPr>
          <p:spPr>
            <a:xfrm>
              <a:off x="1150016" y="3177869"/>
              <a:ext cx="2153942" cy="484353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 smtClean="0"/>
                <a:t>土浦協同病院</a:t>
              </a:r>
              <a:endParaRPr kumimoji="1" lang="ja-JP" altLang="en-US" dirty="0"/>
            </a:p>
          </p:txBody>
        </p:sp>
      </p:grpSp>
      <p:sp>
        <p:nvSpPr>
          <p:cNvPr id="32" name="正方形/長方形 31"/>
          <p:cNvSpPr/>
          <p:nvPr/>
        </p:nvSpPr>
        <p:spPr>
          <a:xfrm rot="20046734">
            <a:off x="2394024" y="1391865"/>
            <a:ext cx="1941860" cy="508873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2000" dirty="0" smtClean="0">
                <a:solidFill>
                  <a:schemeClr val="bg1"/>
                </a:solidFill>
              </a:rPr>
              <a:t>2015</a:t>
            </a:r>
            <a:r>
              <a:rPr lang="ja-JP" altLang="en-US" sz="2000" dirty="0" smtClean="0">
                <a:solidFill>
                  <a:schemeClr val="bg1"/>
                </a:solidFill>
              </a:rPr>
              <a:t>年移転！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  <p:pic>
        <p:nvPicPr>
          <p:cNvPr id="51" name="図 5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58" name="テキスト ボックス 57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409685"/>
              </p:ext>
            </p:extLst>
          </p:nvPr>
        </p:nvGraphicFramePr>
        <p:xfrm>
          <a:off x="6338825" y="2292035"/>
          <a:ext cx="2709809" cy="3113574"/>
        </p:xfrm>
        <a:graphic>
          <a:graphicData uri="http://schemas.openxmlformats.org/drawingml/2006/table">
            <a:tbl>
              <a:tblPr/>
              <a:tblGrid>
                <a:gridCol w="1060746"/>
                <a:gridCol w="1649063"/>
              </a:tblGrid>
              <a:tr h="291634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土浦駅西口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7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20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50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8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40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50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9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30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45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11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25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12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45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13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30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14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00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45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15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20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16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10</a:t>
                      </a:r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50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7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17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時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　　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/>
                          <a:ea typeface="メイリオ"/>
                          <a:cs typeface="メイリオ"/>
                        </a:rPr>
                        <a:t>30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0" name="右矢印 29"/>
          <p:cNvSpPr/>
          <p:nvPr/>
        </p:nvSpPr>
        <p:spPr>
          <a:xfrm>
            <a:off x="3347864" y="4005064"/>
            <a:ext cx="2232248" cy="947729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</a:rPr>
              <a:t>しかし！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28" name="四角形吹き出し 27"/>
          <p:cNvSpPr/>
          <p:nvPr/>
        </p:nvSpPr>
        <p:spPr>
          <a:xfrm>
            <a:off x="6270456" y="1325183"/>
            <a:ext cx="2736806" cy="765061"/>
          </a:xfrm>
          <a:prstGeom prst="wedgeRectCallout">
            <a:avLst>
              <a:gd name="adj1" fmla="val -3794"/>
              <a:gd name="adj2" fmla="val 12469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平均運行間隔約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38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分！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grpSp>
        <p:nvGrpSpPr>
          <p:cNvPr id="38" name="図形グループ 37"/>
          <p:cNvGrpSpPr/>
          <p:nvPr/>
        </p:nvGrpSpPr>
        <p:grpSpPr>
          <a:xfrm>
            <a:off x="152674" y="5350301"/>
            <a:ext cx="8811814" cy="1435311"/>
            <a:chOff x="152674" y="5350301"/>
            <a:chExt cx="8811814" cy="1435311"/>
          </a:xfrm>
        </p:grpSpPr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0" name="四角形吹き出し 39"/>
            <p:cNvSpPr/>
            <p:nvPr/>
          </p:nvSpPr>
          <p:spPr>
            <a:xfrm>
              <a:off x="1043607" y="5445224"/>
              <a:ext cx="7920881" cy="1305313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2"/>
              <a:r>
                <a:rPr lang="ja-JP" altLang="en-US" sz="3200" dirty="0">
                  <a:solidFill>
                    <a:srgbClr val="000000"/>
                  </a:solidFill>
                </a:rPr>
                <a:t>アクセスが悪い！</a:t>
              </a:r>
              <a:endParaRPr lang="en-US" altLang="ja-JP" sz="3200" dirty="0">
                <a:solidFill>
                  <a:srgbClr val="000000"/>
                </a:solidFill>
              </a:endParaRPr>
            </a:p>
            <a:p>
              <a:pPr lvl="2"/>
              <a:r>
                <a:rPr lang="en-US" altLang="ja-JP" sz="3600" b="1" u="sng" dirty="0">
                  <a:solidFill>
                    <a:srgbClr val="000000"/>
                  </a:solidFill>
                </a:rPr>
                <a:t>→</a:t>
              </a:r>
              <a:r>
                <a:rPr lang="ja-JP" altLang="en-US" sz="3600" b="1" u="sng" dirty="0">
                  <a:solidFill>
                    <a:srgbClr val="000000"/>
                  </a:solidFill>
                </a:rPr>
                <a:t>交通弱者には利用しにくい</a:t>
              </a:r>
              <a:endParaRPr lang="en-US" altLang="ja-JP" sz="3600" b="1" u="sng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1" name="グループ化 6"/>
          <p:cNvGrpSpPr/>
          <p:nvPr/>
        </p:nvGrpSpPr>
        <p:grpSpPr>
          <a:xfrm>
            <a:off x="184169" y="339566"/>
            <a:ext cx="2194560" cy="780851"/>
            <a:chOff x="1950720" y="2461468"/>
            <a:chExt cx="2194560" cy="780851"/>
          </a:xfrm>
        </p:grpSpPr>
        <p:sp>
          <p:nvSpPr>
            <p:cNvPr id="42" name="角丸四角形 41"/>
            <p:cNvSpPr/>
            <p:nvPr/>
          </p:nvSpPr>
          <p:spPr>
            <a:xfrm>
              <a:off x="1950720" y="2461468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角丸四角形 4"/>
            <p:cNvSpPr/>
            <p:nvPr/>
          </p:nvSpPr>
          <p:spPr>
            <a:xfrm>
              <a:off x="1988838" y="2499586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kern="1200" dirty="0" smtClean="0"/>
                <a:t>医療</a:t>
              </a:r>
              <a:endParaRPr kumimoji="1" lang="ja-JP" altLang="en-US" sz="3600" kern="1200" dirty="0"/>
            </a:p>
          </p:txBody>
        </p:sp>
      </p:grpSp>
      <p:sp>
        <p:nvSpPr>
          <p:cNvPr id="44" name="角丸四角形 43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10" name="図形グループ 9"/>
          <p:cNvGrpSpPr/>
          <p:nvPr/>
        </p:nvGrpSpPr>
        <p:grpSpPr>
          <a:xfrm>
            <a:off x="65929" y="2034150"/>
            <a:ext cx="3086302" cy="3351537"/>
            <a:chOff x="278651" y="2165005"/>
            <a:chExt cx="3086302" cy="3351537"/>
          </a:xfrm>
        </p:grpSpPr>
        <p:grpSp>
          <p:nvGrpSpPr>
            <p:cNvPr id="26" name="図形グループ 25"/>
            <p:cNvGrpSpPr/>
            <p:nvPr/>
          </p:nvGrpSpPr>
          <p:grpSpPr>
            <a:xfrm>
              <a:off x="278651" y="2165005"/>
              <a:ext cx="3086302" cy="3351537"/>
              <a:chOff x="4872917" y="713286"/>
              <a:chExt cx="3086302" cy="3351537"/>
            </a:xfrm>
          </p:grpSpPr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74532" y="2466967"/>
                <a:ext cx="2412448" cy="1597856"/>
              </a:xfrm>
              <a:prstGeom prst="rect">
                <a:avLst/>
              </a:prstGeom>
            </p:spPr>
          </p:pic>
          <p:sp>
            <p:nvSpPr>
              <p:cNvPr id="22" name="雲 21"/>
              <p:cNvSpPr/>
              <p:nvPr/>
            </p:nvSpPr>
            <p:spPr>
              <a:xfrm>
                <a:off x="4991157" y="713286"/>
                <a:ext cx="2533629" cy="1178826"/>
              </a:xfrm>
              <a:prstGeom prst="cloud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4872917" y="2097635"/>
                <a:ext cx="30863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土浦駅から出る関東鉄道バス</a:t>
                </a:r>
                <a:endParaRPr kumimoji="1" lang="en-US" altLang="ja-JP" dirty="0" smtClean="0"/>
              </a:p>
            </p:txBody>
          </p:sp>
        </p:grpSp>
        <p:sp>
          <p:nvSpPr>
            <p:cNvPr id="9" name="テキスト ボックス 8"/>
            <p:cNvSpPr txBox="1"/>
            <p:nvPr/>
          </p:nvSpPr>
          <p:spPr>
            <a:xfrm>
              <a:off x="545511" y="2404650"/>
              <a:ext cx="22114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000" dirty="0"/>
                <a:t>公共交通機関で</a:t>
              </a:r>
              <a:r>
                <a:rPr lang="ja-JP" altLang="en-US" sz="2000" dirty="0" smtClean="0"/>
                <a:t>の</a:t>
              </a:r>
              <a:endParaRPr lang="en-US" altLang="ja-JP" sz="2000" dirty="0" smtClean="0"/>
            </a:p>
            <a:p>
              <a:r>
                <a:rPr lang="ja-JP" altLang="en-US" sz="2000" dirty="0" smtClean="0"/>
                <a:t>アクセス</a:t>
              </a:r>
              <a:r>
                <a:rPr lang="ja-JP" altLang="en-US" sz="2000" dirty="0"/>
                <a:t>方法は</a:t>
              </a:r>
              <a:r>
                <a:rPr lang="ja-JP" altLang="en-US" sz="2000" dirty="0" smtClean="0"/>
                <a:t>？</a:t>
              </a:r>
              <a:endParaRPr lang="ja-JP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147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0" grpId="0" animBg="1"/>
      <p:bldP spid="2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486" y="827422"/>
            <a:ext cx="3404776" cy="4749463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47" name="テキスト ボックス 46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23" name="図形グループ 22"/>
          <p:cNvGrpSpPr/>
          <p:nvPr/>
        </p:nvGrpSpPr>
        <p:grpSpPr>
          <a:xfrm>
            <a:off x="152674" y="5244715"/>
            <a:ext cx="8707569" cy="1540897"/>
            <a:chOff x="152674" y="5244715"/>
            <a:chExt cx="8707569" cy="1540897"/>
          </a:xfrm>
        </p:grpSpPr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25" name="四角形吹き出し 24"/>
            <p:cNvSpPr/>
            <p:nvPr/>
          </p:nvSpPr>
          <p:spPr>
            <a:xfrm>
              <a:off x="939362" y="5244715"/>
              <a:ext cx="7920881" cy="1305313"/>
            </a:xfrm>
            <a:prstGeom prst="wedgeRectCallout">
              <a:avLst>
                <a:gd name="adj1" fmla="val -54067"/>
                <a:gd name="adj2" fmla="val -2988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3200" dirty="0" smtClean="0">
                  <a:solidFill>
                    <a:srgbClr val="000000"/>
                  </a:solidFill>
                </a:rPr>
                <a:t>病院が均等に立地して</a:t>
              </a:r>
              <a:r>
                <a:rPr lang="ja-JP" altLang="en-US" sz="3200" dirty="0" smtClean="0">
                  <a:solidFill>
                    <a:srgbClr val="000000"/>
                  </a:solidFill>
                </a:rPr>
                <a:t>いない</a:t>
              </a:r>
              <a:endParaRPr lang="en-US" altLang="ja-JP" sz="3200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altLang="ja-JP" sz="3600" b="1" u="sng" dirty="0" smtClean="0">
                  <a:solidFill>
                    <a:srgbClr val="000000"/>
                  </a:solidFill>
                </a:rPr>
                <a:t>→</a:t>
              </a:r>
              <a:r>
                <a:rPr lang="ja-JP" altLang="en-US" sz="3600" b="1" u="sng" dirty="0" smtClean="0">
                  <a:solidFill>
                    <a:srgbClr val="000000"/>
                  </a:solidFill>
                </a:rPr>
                <a:t>医療を均一に提供できない</a:t>
              </a:r>
              <a:endParaRPr lang="en-US" altLang="ja-JP" sz="3600" b="1" u="sng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グループ化 6"/>
          <p:cNvGrpSpPr/>
          <p:nvPr/>
        </p:nvGrpSpPr>
        <p:grpSpPr>
          <a:xfrm>
            <a:off x="184169" y="339566"/>
            <a:ext cx="2194560" cy="780851"/>
            <a:chOff x="1950720" y="2461468"/>
            <a:chExt cx="2194560" cy="780851"/>
          </a:xfrm>
        </p:grpSpPr>
        <p:sp>
          <p:nvSpPr>
            <p:cNvPr id="32" name="角丸四角形 31"/>
            <p:cNvSpPr/>
            <p:nvPr/>
          </p:nvSpPr>
          <p:spPr>
            <a:xfrm>
              <a:off x="1950720" y="2461468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角丸四角形 4"/>
            <p:cNvSpPr/>
            <p:nvPr/>
          </p:nvSpPr>
          <p:spPr>
            <a:xfrm>
              <a:off x="1988838" y="2499586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kern="1200" dirty="0" smtClean="0"/>
                <a:t>医療</a:t>
              </a:r>
              <a:endParaRPr kumimoji="1" lang="ja-JP" altLang="en-US" sz="3600" kern="1200" dirty="0"/>
            </a:p>
          </p:txBody>
        </p:sp>
      </p:grpSp>
      <p:sp>
        <p:nvSpPr>
          <p:cNvPr id="28" name="角丸四角形 27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12" name="図形グループ 11"/>
          <p:cNvGrpSpPr/>
          <p:nvPr/>
        </p:nvGrpSpPr>
        <p:grpSpPr>
          <a:xfrm>
            <a:off x="7658141" y="1420886"/>
            <a:ext cx="1299961" cy="624487"/>
            <a:chOff x="1074729" y="2241010"/>
            <a:chExt cx="1422375" cy="725528"/>
          </a:xfrm>
        </p:grpSpPr>
        <p:sp>
          <p:nvSpPr>
            <p:cNvPr id="6" name="円/楕円 5"/>
            <p:cNvSpPr/>
            <p:nvPr/>
          </p:nvSpPr>
          <p:spPr>
            <a:xfrm>
              <a:off x="1124294" y="2348880"/>
              <a:ext cx="135338" cy="144016"/>
            </a:xfrm>
            <a:prstGeom prst="ellipse">
              <a:avLst/>
            </a:prstGeom>
            <a:solidFill>
              <a:srgbClr val="A4FF73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337474" y="2241010"/>
              <a:ext cx="7142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病院</a:t>
              </a:r>
              <a:endParaRPr kumimoji="1" lang="ja-JP" altLang="en-US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389108" y="25972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総合病院</a:t>
              </a:r>
              <a:endParaRPr kumimoji="1" lang="ja-JP" altLang="en-US" dirty="0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1074729" y="2610342"/>
              <a:ext cx="262745" cy="273401"/>
            </a:xfrm>
            <a:prstGeom prst="ellipse">
              <a:avLst/>
            </a:prstGeom>
            <a:solidFill>
              <a:srgbClr val="363FFF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619791" y="1714824"/>
            <a:ext cx="4608512" cy="328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kumimoji="1" lang="ja-JP" altLang="en-US" sz="2800" dirty="0" smtClean="0">
                <a:solidFill>
                  <a:srgbClr val="FF0000"/>
                </a:solidFill>
              </a:rPr>
              <a:t>中心市街地</a:t>
            </a:r>
            <a:r>
              <a:rPr kumimoji="1" lang="ja-JP" altLang="en-US" sz="2800" dirty="0" smtClean="0"/>
              <a:t>に多く分布</a:t>
            </a:r>
            <a:endParaRPr kumimoji="1" lang="en-US" altLang="ja-JP" sz="2800" dirty="0" smtClean="0"/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ja-JP" altLang="en-US" sz="2800" dirty="0" smtClean="0"/>
              <a:t>おおつ野地区と新治地区では</a:t>
            </a:r>
            <a:r>
              <a:rPr lang="ja-JP" altLang="en-US" sz="2800" dirty="0" smtClean="0">
                <a:solidFill>
                  <a:srgbClr val="FF0000"/>
                </a:solidFill>
              </a:rPr>
              <a:t>立地に偏り</a:t>
            </a:r>
            <a:endParaRPr lang="en-US" altLang="ja-JP" sz="2800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ja-JP" altLang="en-US" sz="2800" dirty="0" smtClean="0"/>
              <a:t>土浦市</a:t>
            </a:r>
            <a:r>
              <a:rPr lang="ja-JP" altLang="en-US" sz="2800" b="1" u="sng" dirty="0" smtClean="0"/>
              <a:t>北部には総合病院がない</a:t>
            </a:r>
            <a:endParaRPr kumimoji="1" lang="ja-JP" alt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25059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図形グループ 12"/>
          <p:cNvGrpSpPr/>
          <p:nvPr/>
        </p:nvGrpSpPr>
        <p:grpSpPr>
          <a:xfrm>
            <a:off x="481368" y="1109831"/>
            <a:ext cx="5495805" cy="1827754"/>
            <a:chOff x="1076048" y="800664"/>
            <a:chExt cx="4942084" cy="1827754"/>
          </a:xfrm>
        </p:grpSpPr>
        <p:sp>
          <p:nvSpPr>
            <p:cNvPr id="4" name="テキスト ボックス 3"/>
            <p:cNvSpPr txBox="1"/>
            <p:nvPr/>
          </p:nvSpPr>
          <p:spPr>
            <a:xfrm>
              <a:off x="1076048" y="1551200"/>
              <a:ext cx="44190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土浦市の犯罪率は</a:t>
              </a:r>
              <a:endParaRPr kumimoji="1" lang="en-US" altLang="ja-JP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r>
                <a:rPr kumimoji="1" lang="ja-JP" alt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1F497D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茨城県</a:t>
              </a:r>
              <a:r>
                <a:rPr kumimoji="1" lang="ja-JP" altLang="en-US" sz="3600" dirty="0" smtClean="0">
                  <a:solidFill>
                    <a:srgbClr val="FF0000"/>
                  </a:solidFill>
                </a:rPr>
                <a:t>ワースト</a:t>
              </a:r>
              <a:r>
                <a:rPr kumimoji="1" lang="en-US" altLang="ja-JP" sz="3600" dirty="0" smtClean="0">
                  <a:solidFill>
                    <a:srgbClr val="FF0000"/>
                  </a:solidFill>
                </a:rPr>
                <a:t>1</a:t>
              </a:r>
              <a:r>
                <a:rPr kumimoji="1" lang="ja-JP" altLang="en-US" sz="3600" dirty="0" smtClean="0">
                  <a:solidFill>
                    <a:srgbClr val="FF0000"/>
                  </a:solidFill>
                </a:rPr>
                <a:t>位！！</a:t>
              </a:r>
              <a:endParaRPr kumimoji="1" lang="ja-JP" altLang="en-US" sz="3600" dirty="0">
                <a:solidFill>
                  <a:srgbClr val="FF0000"/>
                </a:solidFill>
              </a:endParaRPr>
            </a:p>
          </p:txBody>
        </p:sp>
        <p:sp>
          <p:nvSpPr>
            <p:cNvPr id="12" name="星 32 11"/>
            <p:cNvSpPr/>
            <p:nvPr/>
          </p:nvSpPr>
          <p:spPr>
            <a:xfrm rot="623318">
              <a:off x="3409632" y="800664"/>
              <a:ext cx="2608500" cy="1221570"/>
            </a:xfrm>
            <a:prstGeom prst="star32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dirty="0" smtClean="0">
                  <a:solidFill>
                    <a:schemeClr val="tx1"/>
                  </a:solidFill>
                </a:rPr>
                <a:t>3</a:t>
              </a:r>
              <a:r>
                <a:rPr kumimoji="1" lang="ja-JP" altLang="en-US" sz="2800" dirty="0" smtClean="0">
                  <a:solidFill>
                    <a:schemeClr val="tx1"/>
                  </a:solidFill>
                </a:rPr>
                <a:t>年連続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テキスト ボックス 17"/>
          <p:cNvSpPr txBox="1"/>
          <p:nvPr/>
        </p:nvSpPr>
        <p:spPr>
          <a:xfrm>
            <a:off x="5803614" y="1253484"/>
            <a:ext cx="32239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/>
              <a:t>https://</a:t>
            </a:r>
            <a:r>
              <a:rPr lang="en-US" altLang="ja-JP" sz="800" dirty="0" err="1"/>
              <a:t>www.pref.ibaraki.jp</a:t>
            </a:r>
            <a:r>
              <a:rPr lang="en-US" altLang="ja-JP" sz="800" dirty="0"/>
              <a:t>/</a:t>
            </a:r>
            <a:r>
              <a:rPr lang="en-US" altLang="ja-JP" sz="800" dirty="0" err="1"/>
              <a:t>kenkei</a:t>
            </a:r>
            <a:r>
              <a:rPr lang="en-US" altLang="ja-JP" sz="800" dirty="0"/>
              <a:t>/a01_safety/statistics/</a:t>
            </a:r>
            <a:r>
              <a:rPr lang="en-US" altLang="ja-JP" sz="800" dirty="0" err="1"/>
              <a:t>shichoson.html</a:t>
            </a:r>
            <a:endParaRPr kumimoji="1" lang="ja-JP" altLang="en-US" sz="800" dirty="0"/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8" name="テキスト ボックス 37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grpSp>
        <p:nvGrpSpPr>
          <p:cNvPr id="40" name="図形グループ 39"/>
          <p:cNvGrpSpPr/>
          <p:nvPr/>
        </p:nvGrpSpPr>
        <p:grpSpPr>
          <a:xfrm>
            <a:off x="152674" y="5398612"/>
            <a:ext cx="8811814" cy="1435311"/>
            <a:chOff x="152674" y="5350301"/>
            <a:chExt cx="8811814" cy="1435311"/>
          </a:xfrm>
        </p:grpSpPr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2" name="四角形吹き出し 41"/>
            <p:cNvSpPr/>
            <p:nvPr/>
          </p:nvSpPr>
          <p:spPr>
            <a:xfrm>
              <a:off x="1043607" y="5612937"/>
              <a:ext cx="7920881" cy="1137600"/>
            </a:xfrm>
            <a:prstGeom prst="wedgeRectCallout">
              <a:avLst>
                <a:gd name="adj1" fmla="val -54067"/>
                <a:gd name="adj2" fmla="val -4942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rgbClr val="000000"/>
                  </a:solidFill>
                </a:rPr>
                <a:t>市民に不安を抱かせてしまっているのでは</a:t>
              </a:r>
              <a:r>
                <a:rPr lang="en-US" altLang="ja-JP" sz="2800" dirty="0" smtClean="0">
                  <a:solidFill>
                    <a:srgbClr val="000000"/>
                  </a:solidFill>
                </a:rPr>
                <a:t>…</a:t>
              </a:r>
              <a:r>
                <a:rPr lang="ja-JP" altLang="en-US" sz="2800" dirty="0" smtClean="0">
                  <a:solidFill>
                    <a:srgbClr val="000000"/>
                  </a:solidFill>
                </a:rPr>
                <a:t>？</a:t>
              </a:r>
              <a:endParaRPr lang="en-US" altLang="ja-JP" sz="2800" dirty="0">
                <a:solidFill>
                  <a:srgbClr val="000000"/>
                </a:solidFill>
              </a:endParaRPr>
            </a:p>
          </p:txBody>
        </p:sp>
      </p:grpSp>
      <p:sp>
        <p:nvSpPr>
          <p:cNvPr id="43" name="角丸四角形 42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>
                <a:solidFill>
                  <a:schemeClr val="bg1"/>
                </a:solidFill>
              </a:rPr>
              <a:t>現状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44" name="グループ化 5"/>
          <p:cNvGrpSpPr/>
          <p:nvPr/>
        </p:nvGrpSpPr>
        <p:grpSpPr>
          <a:xfrm>
            <a:off x="184169" y="339566"/>
            <a:ext cx="2194560" cy="780851"/>
            <a:chOff x="1950720" y="1641574"/>
            <a:chExt cx="2194560" cy="780851"/>
          </a:xfrm>
        </p:grpSpPr>
        <p:sp>
          <p:nvSpPr>
            <p:cNvPr id="45" name="角丸四角形 44"/>
            <p:cNvSpPr/>
            <p:nvPr/>
          </p:nvSpPr>
          <p:spPr>
            <a:xfrm>
              <a:off x="1950720" y="1641574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角丸四角形 4"/>
            <p:cNvSpPr/>
            <p:nvPr/>
          </p:nvSpPr>
          <p:spPr>
            <a:xfrm>
              <a:off x="1988838" y="1679692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200" kern="1200" dirty="0" smtClean="0"/>
                <a:t>安全・安心</a:t>
              </a:r>
              <a:endParaRPr kumimoji="1" lang="ja-JP" altLang="en-US" sz="3200" kern="1200" dirty="0"/>
            </a:p>
          </p:txBody>
        </p:sp>
      </p:grpSp>
      <p:sp>
        <p:nvSpPr>
          <p:cNvPr id="14" name="右矢印 13"/>
          <p:cNvSpPr/>
          <p:nvPr/>
        </p:nvSpPr>
        <p:spPr>
          <a:xfrm>
            <a:off x="497557" y="3098108"/>
            <a:ext cx="3528985" cy="184205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現地調査では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…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4272894" y="2902225"/>
            <a:ext cx="1936607" cy="2477089"/>
            <a:chOff x="3867007" y="2729211"/>
            <a:chExt cx="1936607" cy="2477089"/>
          </a:xfrm>
        </p:grpSpPr>
        <p:pic>
          <p:nvPicPr>
            <p:cNvPr id="19" name="図 18" descr="街灯駅前写真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007" y="2729211"/>
              <a:ext cx="1845300" cy="24726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4051811" y="4836968"/>
              <a:ext cx="1751803" cy="369332"/>
            </a:xfrm>
            <a:prstGeom prst="rect">
              <a:avLst/>
            </a:prstGeom>
            <a:solidFill>
              <a:schemeClr val="bg1"/>
            </a:solidFill>
            <a:scene3d>
              <a:camera prst="orthographicFront">
                <a:rot lat="0" lon="0" rev="36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 smtClean="0"/>
                <a:t>駅前なのに</a:t>
              </a:r>
              <a:r>
                <a:rPr kumimoji="1" lang="ja-JP" altLang="en-US" dirty="0" smtClean="0">
                  <a:solidFill>
                    <a:srgbClr val="363FFF"/>
                  </a:solidFill>
                </a:rPr>
                <a:t>暗い</a:t>
              </a:r>
              <a:endParaRPr kumimoji="1" lang="ja-JP" altLang="en-US" dirty="0">
                <a:solidFill>
                  <a:srgbClr val="363FFF"/>
                </a:solidFill>
              </a:endParaRPr>
            </a:p>
          </p:txBody>
        </p:sp>
      </p:grpSp>
      <p:grpSp>
        <p:nvGrpSpPr>
          <p:cNvPr id="6" name="図形グループ 5"/>
          <p:cNvGrpSpPr/>
          <p:nvPr/>
        </p:nvGrpSpPr>
        <p:grpSpPr>
          <a:xfrm>
            <a:off x="6298776" y="2570958"/>
            <a:ext cx="2362906" cy="2859577"/>
            <a:chOff x="6701074" y="2432140"/>
            <a:chExt cx="2362906" cy="2859577"/>
          </a:xfrm>
        </p:grpSpPr>
        <p:pic>
          <p:nvPicPr>
            <p:cNvPr id="5" name="図 4" descr="image1.JPG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29555">
              <a:off x="6951477" y="2432140"/>
              <a:ext cx="2112503" cy="28306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3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2" name="テキスト ボックス 21"/>
            <p:cNvSpPr txBox="1"/>
            <p:nvPr/>
          </p:nvSpPr>
          <p:spPr>
            <a:xfrm>
              <a:off x="6701074" y="4922385"/>
              <a:ext cx="2181691" cy="369332"/>
            </a:xfrm>
            <a:prstGeom prst="rect">
              <a:avLst/>
            </a:prstGeom>
            <a:solidFill>
              <a:srgbClr val="FFFFFF"/>
            </a:solidFill>
            <a:scene3d>
              <a:camera prst="orthographicFront">
                <a:rot lat="0" lon="0" rev="210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dirty="0" smtClean="0"/>
                <a:t>空き店舗には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落書き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803789" y="4953023"/>
            <a:ext cx="133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10/13</a:t>
            </a:r>
            <a:r>
              <a:rPr kumimoji="1" lang="ja-JP" altLang="en-US" sz="1400" dirty="0" smtClean="0"/>
              <a:t>班員撮影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5707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l="85372" b="15380"/>
          <a:stretch/>
        </p:blipFill>
        <p:spPr>
          <a:xfrm>
            <a:off x="0" y="1153583"/>
            <a:ext cx="673244" cy="182691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/>
          <a:srcRect l="30612" r="17041"/>
          <a:stretch/>
        </p:blipFill>
        <p:spPr>
          <a:xfrm>
            <a:off x="8082124" y="971942"/>
            <a:ext cx="848530" cy="1826915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38" name="テキスト ボックス 37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6" name="角丸四角形 25"/>
          <p:cNvSpPr/>
          <p:nvPr/>
        </p:nvSpPr>
        <p:spPr>
          <a:xfrm>
            <a:off x="590538" y="1782479"/>
            <a:ext cx="3312368" cy="1110822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>
                <a:solidFill>
                  <a:srgbClr val="000000"/>
                </a:solidFill>
              </a:rPr>
              <a:t>防犯灯の設置</a:t>
            </a:r>
            <a:r>
              <a:rPr lang="ja-JP" altLang="en-US" sz="2400" dirty="0" smtClean="0">
                <a:solidFill>
                  <a:srgbClr val="000000"/>
                </a:solidFill>
              </a:rPr>
              <a:t>・</a:t>
            </a:r>
            <a:endParaRPr lang="en-US" altLang="ja-JP" sz="2400" dirty="0" smtClean="0">
              <a:solidFill>
                <a:srgbClr val="000000"/>
              </a:solidFill>
            </a:endParaRPr>
          </a:p>
          <a:p>
            <a:pPr algn="ctr"/>
            <a:r>
              <a:rPr lang="ja-JP" altLang="en-US" sz="2400" dirty="0" smtClean="0">
                <a:solidFill>
                  <a:srgbClr val="000000"/>
                </a:solidFill>
              </a:rPr>
              <a:t>維持管理費の一部補助</a:t>
            </a:r>
            <a:endParaRPr lang="ja-JP" altLang="en-US" sz="2400" dirty="0">
              <a:solidFill>
                <a:srgbClr val="000000"/>
              </a:solidFill>
            </a:endParaRPr>
          </a:p>
        </p:txBody>
      </p:sp>
      <p:grpSp>
        <p:nvGrpSpPr>
          <p:cNvPr id="5" name="図形グループ 4"/>
          <p:cNvGrpSpPr/>
          <p:nvPr/>
        </p:nvGrpSpPr>
        <p:grpSpPr>
          <a:xfrm>
            <a:off x="2796860" y="2136507"/>
            <a:ext cx="6415346" cy="1605585"/>
            <a:chOff x="2513084" y="2128226"/>
            <a:chExt cx="6415346" cy="1605585"/>
          </a:xfrm>
        </p:grpSpPr>
        <p:sp>
          <p:nvSpPr>
            <p:cNvPr id="2" name="上矢印 1"/>
            <p:cNvSpPr/>
            <p:nvPr/>
          </p:nvSpPr>
          <p:spPr>
            <a:xfrm rot="16200000">
              <a:off x="5823595" y="2337991"/>
              <a:ext cx="749440" cy="921732"/>
            </a:xfrm>
            <a:prstGeom prst="upArrow">
              <a:avLst>
                <a:gd name="adj1" fmla="val 46976"/>
                <a:gd name="adj2" fmla="val 50000"/>
              </a:avLst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60215" y="2299498"/>
              <a:ext cx="1358280" cy="1358280"/>
            </a:xfrm>
            <a:prstGeom prst="rect">
              <a:avLst/>
            </a:prstGeom>
          </p:spPr>
        </p:pic>
        <p:grpSp>
          <p:nvGrpSpPr>
            <p:cNvPr id="23" name="図形グループ 22"/>
            <p:cNvGrpSpPr/>
            <p:nvPr/>
          </p:nvGrpSpPr>
          <p:grpSpPr>
            <a:xfrm>
              <a:off x="7043055" y="2610831"/>
              <a:ext cx="1885375" cy="737983"/>
              <a:chOff x="5182403" y="5013819"/>
              <a:chExt cx="2201555" cy="737983"/>
            </a:xfrm>
          </p:grpSpPr>
          <p:sp>
            <p:nvSpPr>
              <p:cNvPr id="11" name="円形吹き出し 10"/>
              <p:cNvSpPr/>
              <p:nvPr/>
            </p:nvSpPr>
            <p:spPr>
              <a:xfrm>
                <a:off x="5182403" y="5013819"/>
                <a:ext cx="2160241" cy="737983"/>
              </a:xfrm>
              <a:prstGeom prst="wedgeEllipseCallout">
                <a:avLst>
                  <a:gd name="adj1" fmla="val -47787"/>
                  <a:gd name="adj2" fmla="val -66671"/>
                </a:avLst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223718" y="5029751"/>
                <a:ext cx="21602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dirty="0" smtClean="0">
                    <a:solidFill>
                      <a:srgbClr val="000000"/>
                    </a:solidFill>
                  </a:rPr>
                  <a:t>補助金を</a:t>
                </a:r>
                <a:endParaRPr lang="en-US" altLang="ja-JP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ja-JP" altLang="en-US" dirty="0" smtClean="0">
                    <a:solidFill>
                      <a:srgbClr val="000000"/>
                    </a:solidFill>
                  </a:rPr>
                  <a:t>使ってください</a:t>
                </a:r>
                <a:endParaRPr lang="ja-JP" altLang="en-US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" name="図形グループ 18"/>
            <p:cNvGrpSpPr/>
            <p:nvPr/>
          </p:nvGrpSpPr>
          <p:grpSpPr>
            <a:xfrm>
              <a:off x="4419384" y="2128226"/>
              <a:ext cx="877163" cy="1605585"/>
              <a:chOff x="3341465" y="1425998"/>
              <a:chExt cx="877163" cy="1605585"/>
            </a:xfrm>
          </p:grpSpPr>
          <p:pic>
            <p:nvPicPr>
              <p:cNvPr id="41" name="図 40"/>
              <p:cNvPicPr>
                <a:picLocks noChangeAspect="1"/>
              </p:cNvPicPr>
              <p:nvPr/>
            </p:nvPicPr>
            <p:blipFill>
              <a:blip r:embed="rId8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508777" y="1425998"/>
                <a:ext cx="431251" cy="1295019"/>
              </a:xfrm>
              <a:prstGeom prst="rect">
                <a:avLst/>
              </a:prstGeom>
            </p:spPr>
          </p:pic>
          <p:sp>
            <p:nvSpPr>
              <p:cNvPr id="18" name="テキスト ボックス 17"/>
              <p:cNvSpPr txBox="1"/>
              <p:nvPr/>
            </p:nvSpPr>
            <p:spPr>
              <a:xfrm>
                <a:off x="3341465" y="266225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町内会</a:t>
                </a:r>
                <a:endParaRPr kumimoji="1" lang="ja-JP" altLang="en-US" dirty="0"/>
              </a:p>
            </p:txBody>
          </p:sp>
        </p:grpSp>
        <p:grpSp>
          <p:nvGrpSpPr>
            <p:cNvPr id="49" name="図形グループ 48"/>
            <p:cNvGrpSpPr/>
            <p:nvPr/>
          </p:nvGrpSpPr>
          <p:grpSpPr>
            <a:xfrm>
              <a:off x="2513084" y="2685262"/>
              <a:ext cx="2228446" cy="737983"/>
              <a:chOff x="5182403" y="4793939"/>
              <a:chExt cx="2228446" cy="737983"/>
            </a:xfrm>
          </p:grpSpPr>
          <p:sp>
            <p:nvSpPr>
              <p:cNvPr id="50" name="円形吹き出し 49"/>
              <p:cNvSpPr/>
              <p:nvPr/>
            </p:nvSpPr>
            <p:spPr>
              <a:xfrm>
                <a:off x="5182403" y="4793939"/>
                <a:ext cx="2160240" cy="737983"/>
              </a:xfrm>
              <a:prstGeom prst="wedgeEllipseCallout">
                <a:avLst>
                  <a:gd name="adj1" fmla="val 45379"/>
                  <a:gd name="adj2" fmla="val -55198"/>
                </a:avLst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テキスト ボックス 50"/>
              <p:cNvSpPr txBox="1"/>
              <p:nvPr/>
            </p:nvSpPr>
            <p:spPr>
              <a:xfrm>
                <a:off x="5250609" y="5000915"/>
                <a:ext cx="216024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dirty="0">
                    <a:solidFill>
                      <a:schemeClr val="tx1"/>
                    </a:solidFill>
                  </a:rPr>
                  <a:t>街灯を設置したい</a:t>
                </a:r>
                <a:r>
                  <a:rPr lang="ja-JP" altLang="en-US" dirty="0" smtClean="0">
                    <a:solidFill>
                      <a:schemeClr val="tx1"/>
                    </a:solidFill>
                  </a:rPr>
                  <a:t>！</a:t>
                </a:r>
                <a:endParaRPr lang="ja-JP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図形グループ 20"/>
            <p:cNvGrpSpPr/>
            <p:nvPr/>
          </p:nvGrpSpPr>
          <p:grpSpPr>
            <a:xfrm>
              <a:off x="6411922" y="2128226"/>
              <a:ext cx="877163" cy="1589920"/>
              <a:chOff x="4834189" y="2267163"/>
              <a:chExt cx="877163" cy="1589920"/>
            </a:xfrm>
          </p:grpSpPr>
          <p:pic>
            <p:nvPicPr>
              <p:cNvPr id="42" name="図 41"/>
              <p:cNvPicPr>
                <a:picLocks noChangeAspect="1"/>
              </p:cNvPicPr>
              <p:nvPr/>
            </p:nvPicPr>
            <p:blipFill>
              <a:blip r:embed="rId10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881" b="98433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62682" y="2267163"/>
                <a:ext cx="608943" cy="1295019"/>
              </a:xfrm>
              <a:prstGeom prst="rect">
                <a:avLst/>
              </a:prstGeom>
            </p:spPr>
          </p:pic>
          <p:sp>
            <p:nvSpPr>
              <p:cNvPr id="20" name="テキスト ボックス 19"/>
              <p:cNvSpPr txBox="1"/>
              <p:nvPr/>
            </p:nvSpPr>
            <p:spPr>
              <a:xfrm>
                <a:off x="4834189" y="348775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土浦市</a:t>
                </a:r>
                <a:endParaRPr kumimoji="1" lang="ja-JP" altLang="en-US" dirty="0"/>
              </a:p>
            </p:txBody>
          </p:sp>
        </p:grpSp>
      </p:grpSp>
      <p:sp>
        <p:nvSpPr>
          <p:cNvPr id="27" name="角丸四角形 26"/>
          <p:cNvSpPr/>
          <p:nvPr/>
        </p:nvSpPr>
        <p:spPr>
          <a:xfrm>
            <a:off x="590538" y="3572783"/>
            <a:ext cx="3312368" cy="1004013"/>
          </a:xfrm>
          <a:prstGeom prst="roundRect">
            <a:avLst/>
          </a:prstGeom>
          <a:solidFill>
            <a:srgbClr val="9DF28F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防犯カメラの設置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grpSp>
        <p:nvGrpSpPr>
          <p:cNvPr id="44" name="グループ化 5"/>
          <p:cNvGrpSpPr/>
          <p:nvPr/>
        </p:nvGrpSpPr>
        <p:grpSpPr>
          <a:xfrm>
            <a:off x="184169" y="339566"/>
            <a:ext cx="2194560" cy="780851"/>
            <a:chOff x="1950720" y="1641574"/>
            <a:chExt cx="2194560" cy="780851"/>
          </a:xfrm>
        </p:grpSpPr>
        <p:sp>
          <p:nvSpPr>
            <p:cNvPr id="52" name="角丸四角形 51"/>
            <p:cNvSpPr/>
            <p:nvPr/>
          </p:nvSpPr>
          <p:spPr>
            <a:xfrm>
              <a:off x="1950720" y="1641574"/>
              <a:ext cx="2194560" cy="78085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角丸四角形 4"/>
            <p:cNvSpPr/>
            <p:nvPr/>
          </p:nvSpPr>
          <p:spPr>
            <a:xfrm>
              <a:off x="1988838" y="1679692"/>
              <a:ext cx="2118324" cy="7046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200" kern="1200" dirty="0" smtClean="0"/>
                <a:t>安全・安心</a:t>
              </a:r>
              <a:endParaRPr kumimoji="1" lang="ja-JP" altLang="en-US" sz="3200" kern="1200" dirty="0"/>
            </a:p>
          </p:txBody>
        </p:sp>
      </p:grpSp>
      <p:sp>
        <p:nvSpPr>
          <p:cNvPr id="58" name="角丸四角形 57"/>
          <p:cNvSpPr/>
          <p:nvPr/>
        </p:nvSpPr>
        <p:spPr>
          <a:xfrm>
            <a:off x="619791" y="1164206"/>
            <a:ext cx="1323315" cy="54350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取組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  <p:grpSp>
        <p:nvGrpSpPr>
          <p:cNvPr id="43" name="図形グループ 42"/>
          <p:cNvGrpSpPr/>
          <p:nvPr/>
        </p:nvGrpSpPr>
        <p:grpSpPr>
          <a:xfrm>
            <a:off x="152674" y="5398612"/>
            <a:ext cx="8811814" cy="1435311"/>
            <a:chOff x="152674" y="5350301"/>
            <a:chExt cx="8811814" cy="1435311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881" b="98433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674" y="5350301"/>
              <a:ext cx="674910" cy="1435311"/>
            </a:xfrm>
            <a:prstGeom prst="rect">
              <a:avLst/>
            </a:prstGeom>
          </p:spPr>
        </p:pic>
        <p:sp>
          <p:nvSpPr>
            <p:cNvPr id="46" name="四角形吹き出し 45"/>
            <p:cNvSpPr/>
            <p:nvPr/>
          </p:nvSpPr>
          <p:spPr>
            <a:xfrm>
              <a:off x="1043607" y="5684945"/>
              <a:ext cx="7920881" cy="1065592"/>
            </a:xfrm>
            <a:prstGeom prst="wedgeRectCallout">
              <a:avLst>
                <a:gd name="adj1" fmla="val -52997"/>
                <a:gd name="adj2" fmla="val -4875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800" dirty="0" smtClean="0">
                  <a:solidFill>
                    <a:srgbClr val="000000"/>
                  </a:solidFill>
                </a:rPr>
                <a:t>市民が</a:t>
              </a:r>
              <a:r>
                <a:rPr lang="ja-JP" altLang="en-US" sz="2800" b="1" u="sng" dirty="0" smtClean="0">
                  <a:solidFill>
                    <a:srgbClr val="000000"/>
                  </a:solidFill>
                </a:rPr>
                <a:t>安心で安全に暮らせる</a:t>
              </a:r>
              <a:r>
                <a:rPr lang="ja-JP" altLang="en-US" sz="2800" dirty="0" smtClean="0">
                  <a:solidFill>
                    <a:srgbClr val="000000"/>
                  </a:solidFill>
                </a:rPr>
                <a:t>生活環境を整備</a:t>
              </a:r>
              <a:endParaRPr lang="en-US" altLang="ja-JP" sz="28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5" name="図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6045" y="4420083"/>
            <a:ext cx="902630" cy="1206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テキスト ボックス 46"/>
          <p:cNvSpPr txBox="1"/>
          <p:nvPr/>
        </p:nvSpPr>
        <p:spPr>
          <a:xfrm>
            <a:off x="5075918" y="4950503"/>
            <a:ext cx="2984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土浦全域で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合計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36</a:t>
            </a:r>
            <a:r>
              <a:rPr lang="ja-JP" altLang="en-US" sz="2000" dirty="0" smtClean="0">
                <a:solidFill>
                  <a:srgbClr val="FF0000"/>
                </a:solidFill>
              </a:rPr>
              <a:t>台</a:t>
            </a:r>
            <a:r>
              <a:rPr lang="ja-JP" altLang="en-US" sz="2000" dirty="0" smtClean="0"/>
              <a:t>設置</a:t>
            </a:r>
            <a:endParaRPr kumimoji="1" lang="ja-JP" altLang="en-US" sz="2000" dirty="0"/>
          </a:p>
        </p:txBody>
      </p:sp>
      <p:pic>
        <p:nvPicPr>
          <p:cNvPr id="48" name="図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32160" y="4718096"/>
            <a:ext cx="908712" cy="90871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195736" y="4941168"/>
            <a:ext cx="2105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犯罪を抑制したい</a:t>
            </a:r>
            <a:endParaRPr kumimoji="1" lang="ja-JP" altLang="en-US" sz="2000" dirty="0"/>
          </a:p>
        </p:txBody>
      </p:sp>
      <p:sp>
        <p:nvSpPr>
          <p:cNvPr id="9" name="右矢印 8"/>
          <p:cNvSpPr/>
          <p:nvPr/>
        </p:nvSpPr>
        <p:spPr>
          <a:xfrm>
            <a:off x="4291737" y="4842063"/>
            <a:ext cx="706654" cy="629621"/>
          </a:xfrm>
          <a:prstGeom prst="rightArrow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30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7" grpId="0"/>
      <p:bldP spid="7" grpId="0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図形グループ 77"/>
          <p:cNvGrpSpPr/>
          <p:nvPr/>
        </p:nvGrpSpPr>
        <p:grpSpPr>
          <a:xfrm>
            <a:off x="2159133" y="2764604"/>
            <a:ext cx="6918445" cy="619248"/>
            <a:chOff x="2128591" y="3721731"/>
            <a:chExt cx="6984867" cy="736714"/>
          </a:xfrm>
        </p:grpSpPr>
        <p:sp>
          <p:nvSpPr>
            <p:cNvPr id="79" name="正方形/長方形 78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商業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0" name="正方形/長方形 79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FCD5B5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000" dirty="0" smtClean="0">
                  <a:solidFill>
                    <a:schemeClr val="tx1"/>
                  </a:solidFill>
                </a:rPr>
                <a:t>中心市街地衰退</a:t>
              </a:r>
              <a:endParaRPr lang="en-US" altLang="ja-JP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ja-JP" altLang="en-US" sz="2000" dirty="0" smtClean="0">
                  <a:solidFill>
                    <a:schemeClr val="tx1"/>
                  </a:solidFill>
                </a:rPr>
                <a:t>空き店舗</a:t>
              </a:r>
              <a:r>
                <a:rPr kumimoji="1" lang="ja-JP" altLang="en-US" sz="2000" dirty="0" smtClean="0">
                  <a:solidFill>
                    <a:schemeClr val="tx1"/>
                  </a:solidFill>
                </a:rPr>
                <a:t>が多い</a:t>
              </a:r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51" name="図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2" name="テキスト ボックス 11"/>
          <p:cNvSpPr txBox="1"/>
          <p:nvPr/>
        </p:nvSpPr>
        <p:spPr>
          <a:xfrm>
            <a:off x="683568" y="747285"/>
            <a:ext cx="1131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/>
              <a:t>まとめ</a:t>
            </a:r>
            <a:endParaRPr kumimoji="1" lang="ja-JP" altLang="en-US" sz="2800" b="1" dirty="0"/>
          </a:p>
        </p:txBody>
      </p:sp>
      <p:grpSp>
        <p:nvGrpSpPr>
          <p:cNvPr id="2" name="図形グループ 1"/>
          <p:cNvGrpSpPr/>
          <p:nvPr/>
        </p:nvGrpSpPr>
        <p:grpSpPr>
          <a:xfrm>
            <a:off x="2159133" y="5258024"/>
            <a:ext cx="6918445" cy="619248"/>
            <a:chOff x="2128591" y="3721731"/>
            <a:chExt cx="6984867" cy="736714"/>
          </a:xfrm>
        </p:grpSpPr>
        <p:sp>
          <p:nvSpPr>
            <p:cNvPr id="40" name="正方形/長方形 39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39B7D8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医療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" name="正方形/長方形 40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tx1"/>
                  </a:solidFill>
                </a:rPr>
                <a:t>地域による偏り</a:t>
              </a:r>
              <a:endParaRPr kumimoji="1" lang="ja-JP" altLang="en-US" sz="2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46" name="図 4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8647"/>
            <a:ext cx="327754" cy="327754"/>
          </a:xfrm>
          <a:prstGeom prst="rect">
            <a:avLst/>
          </a:prstGeom>
        </p:spPr>
      </p:pic>
      <p:sp>
        <p:nvSpPr>
          <p:cNvPr id="60" name="テキスト ボックス 59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10" b="90948" l="15948" r="8836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02148" y="4016395"/>
            <a:ext cx="2946400" cy="2946400"/>
          </a:xfrm>
          <a:prstGeom prst="rect">
            <a:avLst/>
          </a:prstGeom>
        </p:spPr>
      </p:pic>
      <p:sp>
        <p:nvSpPr>
          <p:cNvPr id="6" name="四角形吹き出し 5"/>
          <p:cNvSpPr/>
          <p:nvPr/>
        </p:nvSpPr>
        <p:spPr>
          <a:xfrm>
            <a:off x="114804" y="2387347"/>
            <a:ext cx="1853672" cy="1512168"/>
          </a:xfrm>
          <a:prstGeom prst="wedgeRectCallout">
            <a:avLst>
              <a:gd name="adj1" fmla="val 17527"/>
              <a:gd name="adj2" fmla="val 635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tx1"/>
                </a:solidFill>
              </a:rPr>
              <a:t>土浦の</a:t>
            </a:r>
            <a:endParaRPr kumimoji="1" lang="en-US" altLang="ja-JP" sz="28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直すべき点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72" name="角丸四角形 4"/>
          <p:cNvSpPr/>
          <p:nvPr/>
        </p:nvSpPr>
        <p:spPr>
          <a:xfrm>
            <a:off x="-1692696" y="3460350"/>
            <a:ext cx="2118324" cy="7046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68580" rIns="137160" bIns="6858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1" lang="ja-JP" altLang="en-US" sz="3600" kern="12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39</a:t>
            </a:fld>
            <a:endParaRPr kumimoji="1" lang="ja-JP" altLang="en-US" dirty="0"/>
          </a:p>
        </p:txBody>
      </p:sp>
      <p:grpSp>
        <p:nvGrpSpPr>
          <p:cNvPr id="68" name="図形グループ 67"/>
          <p:cNvGrpSpPr/>
          <p:nvPr/>
        </p:nvGrpSpPr>
        <p:grpSpPr>
          <a:xfrm>
            <a:off x="2159133" y="5877272"/>
            <a:ext cx="6918446" cy="619248"/>
            <a:chOff x="2128591" y="3721731"/>
            <a:chExt cx="6984868" cy="736714"/>
          </a:xfrm>
        </p:grpSpPr>
        <p:sp>
          <p:nvSpPr>
            <p:cNvPr id="69" name="正方形/長方形 68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7F5BAB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安全・安心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4230363" y="3721733"/>
              <a:ext cx="4883096" cy="728546"/>
            </a:xfrm>
            <a:prstGeom prst="rect">
              <a:avLst/>
            </a:prstGeom>
            <a:solidFill>
              <a:srgbClr val="DAC3CE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000" dirty="0" smtClean="0">
                  <a:solidFill>
                    <a:schemeClr val="tx1"/>
                  </a:solidFill>
                </a:rPr>
                <a:t>街灯がなく暗い</a:t>
              </a:r>
              <a:endParaRPr lang="en-US" altLang="ja-JP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</a:rPr>
                <a:t>シャッターに落書き</a:t>
              </a:r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図形グループ 70"/>
          <p:cNvGrpSpPr/>
          <p:nvPr/>
        </p:nvGrpSpPr>
        <p:grpSpPr>
          <a:xfrm>
            <a:off x="2159133" y="4638776"/>
            <a:ext cx="6918445" cy="619248"/>
            <a:chOff x="2128591" y="3721731"/>
            <a:chExt cx="6984867" cy="736714"/>
          </a:xfrm>
        </p:grpSpPr>
        <p:sp>
          <p:nvSpPr>
            <p:cNvPr id="73" name="正方形/長方形 72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FF932B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交通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FAC090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000" dirty="0" smtClean="0">
                  <a:solidFill>
                    <a:schemeClr val="tx1"/>
                  </a:solidFill>
                </a:rPr>
                <a:t>鉄道利用者の減少</a:t>
              </a:r>
              <a:endParaRPr lang="en-US" altLang="ja-JP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</a:rPr>
                <a:t>バス路線の偏り</a:t>
              </a:r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図形グループ 74"/>
          <p:cNvGrpSpPr/>
          <p:nvPr/>
        </p:nvGrpSpPr>
        <p:grpSpPr>
          <a:xfrm>
            <a:off x="2159133" y="3383852"/>
            <a:ext cx="6918445" cy="619248"/>
            <a:chOff x="2128591" y="3721731"/>
            <a:chExt cx="6984867" cy="736714"/>
          </a:xfrm>
        </p:grpSpPr>
        <p:sp>
          <p:nvSpPr>
            <p:cNvPr id="76" name="正方形/長方形 75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C0504D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観光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7" name="正方形/長方形 76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E6B9B8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tx1"/>
                  </a:solidFill>
                </a:rPr>
                <a:t>日常的に人が来ない</a:t>
              </a:r>
              <a:endParaRPr kumimoji="1" lang="ja-JP" alt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1" name="図形グループ 80"/>
          <p:cNvGrpSpPr/>
          <p:nvPr/>
        </p:nvGrpSpPr>
        <p:grpSpPr>
          <a:xfrm>
            <a:off x="2156215" y="2145356"/>
            <a:ext cx="6918445" cy="619248"/>
            <a:chOff x="2128591" y="3721731"/>
            <a:chExt cx="6984867" cy="736714"/>
          </a:xfrm>
        </p:grpSpPr>
        <p:sp>
          <p:nvSpPr>
            <p:cNvPr id="82" name="正方形/長方形 81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工業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8EB4E3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tx1"/>
                  </a:solidFill>
                </a:rPr>
                <a:t>企業向け用地が未使用</a:t>
              </a:r>
              <a:endParaRPr kumimoji="1" lang="ja-JP" alt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4" name="図形グループ 83"/>
          <p:cNvGrpSpPr/>
          <p:nvPr/>
        </p:nvGrpSpPr>
        <p:grpSpPr>
          <a:xfrm>
            <a:off x="2159133" y="1526108"/>
            <a:ext cx="6918445" cy="619248"/>
            <a:chOff x="2128591" y="3721731"/>
            <a:chExt cx="6984867" cy="736714"/>
          </a:xfrm>
        </p:grpSpPr>
        <p:sp>
          <p:nvSpPr>
            <p:cNvPr id="85" name="正方形/長方形 84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農業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6" name="正方形/長方形 85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D7E4BD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tx1"/>
                  </a:solidFill>
                </a:rPr>
                <a:t>耕作放棄地の増加</a:t>
              </a:r>
              <a:endParaRPr lang="en-US" altLang="ja-JP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ja-JP" altLang="en-US" sz="2400" dirty="0" smtClean="0">
                  <a:solidFill>
                    <a:schemeClr val="tx1"/>
                  </a:solidFill>
                </a:rPr>
                <a:t>後継者不足</a:t>
              </a:r>
              <a:endParaRPr kumimoji="1" lang="ja-JP" alt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図形グループ 86"/>
          <p:cNvGrpSpPr/>
          <p:nvPr/>
        </p:nvGrpSpPr>
        <p:grpSpPr>
          <a:xfrm>
            <a:off x="2159134" y="4012662"/>
            <a:ext cx="6918445" cy="619248"/>
            <a:chOff x="2128591" y="3721731"/>
            <a:chExt cx="6984867" cy="736714"/>
          </a:xfrm>
        </p:grpSpPr>
        <p:sp>
          <p:nvSpPr>
            <p:cNvPr id="88" name="正方形/長方形 87"/>
            <p:cNvSpPr/>
            <p:nvPr/>
          </p:nvSpPr>
          <p:spPr>
            <a:xfrm>
              <a:off x="2128591" y="3721731"/>
              <a:ext cx="2101773" cy="736714"/>
            </a:xfrm>
            <a:prstGeom prst="rect">
              <a:avLst/>
            </a:prstGeom>
            <a:solidFill>
              <a:srgbClr val="27D03B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bg1"/>
                  </a:solidFill>
                </a:rPr>
                <a:t>自然環境</a:t>
              </a:r>
              <a:endParaRPr kumimoji="1" lang="ja-JP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9" name="正方形/長方形 88"/>
            <p:cNvSpPr/>
            <p:nvPr/>
          </p:nvSpPr>
          <p:spPr>
            <a:xfrm>
              <a:off x="4230363" y="3721731"/>
              <a:ext cx="4883095" cy="728545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FDEA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altLang="en-US" sz="2400" dirty="0" smtClean="0">
                  <a:solidFill>
                    <a:schemeClr val="tx1"/>
                  </a:solidFill>
                </a:rPr>
                <a:t>水質環境が悪い</a:t>
              </a:r>
              <a:endParaRPr kumimoji="1" lang="ja-JP" altLang="en-US" sz="2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646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496944" cy="3312368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kumimoji="1" lang="ja-JP" altLang="en-US" sz="3600" dirty="0" smtClean="0">
                <a:latin typeface="ヒラギノ丸ゴ ProN W4"/>
                <a:ea typeface="ヒラギノ丸ゴ ProN W4"/>
                <a:cs typeface="ヒラギノ丸ゴ ProN W4"/>
              </a:rPr>
              <a:t>これからも</a:t>
            </a:r>
            <a:r>
              <a:rPr kumimoji="1" lang="ja-JP" altLang="en-US" sz="3600" dirty="0" smtClean="0">
                <a:solidFill>
                  <a:srgbClr val="FF0000"/>
                </a:solidFill>
                <a:latin typeface="ヒラギノ丸ゴ ProN W4"/>
                <a:ea typeface="ヒラギノ丸ゴ ProN W4"/>
                <a:cs typeface="ヒラギノ丸ゴ ProN W4"/>
              </a:rPr>
              <a:t>住み続けたい</a:t>
            </a:r>
            <a:r>
              <a:rPr kumimoji="1" lang="ja-JP" altLang="en-US" sz="3600" dirty="0" smtClean="0">
                <a:latin typeface="ヒラギノ丸ゴ ProN W4"/>
                <a:ea typeface="ヒラギノ丸ゴ ProN W4"/>
                <a:cs typeface="ヒラギノ丸ゴ ProN W4"/>
              </a:rPr>
              <a:t>と思いますか？</a:t>
            </a:r>
            <a:endParaRPr kumimoji="1" lang="ja-JP" altLang="en-US" sz="3600" dirty="0">
              <a:latin typeface="ヒラギノ丸ゴ ProN W4"/>
              <a:ea typeface="ヒラギノ丸ゴ ProN W4"/>
              <a:cs typeface="ヒラギノ丸ゴ ProN W4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541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4705385" y="1390994"/>
            <a:ext cx="4061045" cy="27942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5555">
            <a:off x="163292" y="-1"/>
            <a:ext cx="2007469" cy="20572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4" name="テキスト ボックス 13"/>
          <p:cNvSpPr txBox="1"/>
          <p:nvPr/>
        </p:nvSpPr>
        <p:spPr>
          <a:xfrm>
            <a:off x="263214" y="673534"/>
            <a:ext cx="2122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今後の方針</a:t>
            </a:r>
            <a:endParaRPr kumimoji="1" lang="en-US" altLang="ja-JP" sz="2800" b="1" dirty="0" smtClean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28647"/>
            <a:ext cx="327754" cy="327754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18" name="角丸四角形 17"/>
          <p:cNvSpPr/>
          <p:nvPr/>
        </p:nvSpPr>
        <p:spPr>
          <a:xfrm>
            <a:off x="992449" y="1911141"/>
            <a:ext cx="2599220" cy="8192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dirty="0" smtClean="0">
                <a:solidFill>
                  <a:schemeClr val="tx1"/>
                </a:solidFill>
              </a:rPr>
              <a:t>相思相愛のための</a:t>
            </a:r>
            <a:endParaRPr kumimoji="1" lang="en-US" altLang="ja-JP" sz="1400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400" dirty="0" smtClean="0">
                <a:solidFill>
                  <a:srgbClr val="BD1D10"/>
                </a:solidFill>
              </a:rPr>
              <a:t>３ＳＴＥＰ</a:t>
            </a:r>
            <a:endParaRPr kumimoji="1" lang="ja-JP" altLang="en-US" sz="2400" dirty="0">
              <a:solidFill>
                <a:srgbClr val="BD1D10"/>
              </a:solidFill>
            </a:endParaRPr>
          </a:p>
        </p:txBody>
      </p:sp>
      <p:sp>
        <p:nvSpPr>
          <p:cNvPr id="19" name="下矢印吹き出し 18"/>
          <p:cNvSpPr/>
          <p:nvPr/>
        </p:nvSpPr>
        <p:spPr>
          <a:xfrm>
            <a:off x="718053" y="3011377"/>
            <a:ext cx="3194112" cy="921679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ＳＴＥＰ１．お互いを知る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（満足度調査・現状調査）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0" name="下矢印吹き出し 19"/>
          <p:cNvSpPr/>
          <p:nvPr/>
        </p:nvSpPr>
        <p:spPr>
          <a:xfrm>
            <a:off x="695003" y="3933056"/>
            <a:ext cx="3194112" cy="921679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ＳＴＥＰ２．アプローチ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（調査を踏まえて方針を立てる）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下矢印吹き出し 20"/>
          <p:cNvSpPr/>
          <p:nvPr/>
        </p:nvSpPr>
        <p:spPr>
          <a:xfrm>
            <a:off x="718053" y="4854735"/>
            <a:ext cx="3194112" cy="921679"/>
          </a:xfrm>
          <a:prstGeom prst="downArrowCallout">
            <a:avLst>
              <a:gd name="adj1" fmla="val 23174"/>
              <a:gd name="adj2" fmla="val 24087"/>
              <a:gd name="adj3" fmla="val 22004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ＳＴＥＰ３．プロポーズ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（プランの提案）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4900831" y="2021129"/>
            <a:ext cx="3698543" cy="1110100"/>
          </a:xfrm>
          <a:prstGeom prst="rect">
            <a:avLst/>
          </a:prstGeom>
          <a:solidFill>
            <a:srgbClr val="F5D9F2"/>
          </a:solidFill>
          <a:ln>
            <a:solidFill>
              <a:srgbClr val="F5D9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市民満足度調査以外の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市民の声を聞く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→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アンケート・ヒアリング調査</a:t>
            </a:r>
            <a:endParaRPr kumimoji="1" lang="en-US" altLang="ja-JP" sz="2000" dirty="0" smtClean="0">
              <a:solidFill>
                <a:schemeClr val="tx1"/>
              </a:solidFill>
            </a:endParaRPr>
          </a:p>
          <a:p>
            <a:pPr algn="ctr"/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4900831" y="3468701"/>
            <a:ext cx="3698543" cy="586589"/>
          </a:xfrm>
          <a:prstGeom prst="rect">
            <a:avLst/>
          </a:prstGeom>
          <a:solidFill>
            <a:srgbClr val="B1ECF2"/>
          </a:solidFill>
          <a:ln>
            <a:solidFill>
              <a:srgbClr val="B1E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地区の分野別の詳細調査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4734827" y="5835132"/>
            <a:ext cx="4073104" cy="8373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テーマに沿った具体的な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提案の策定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4931443" y="1649047"/>
            <a:ext cx="1584004" cy="426357"/>
          </a:xfrm>
          <a:prstGeom prst="rect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市民に対して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4931443" y="3239949"/>
            <a:ext cx="1584004" cy="350172"/>
          </a:xfrm>
          <a:prstGeom prst="rect">
            <a:avLst/>
          </a:prstGeom>
          <a:solidFill>
            <a:srgbClr val="2BFFE4"/>
          </a:solidFill>
          <a:ln>
            <a:solidFill>
              <a:srgbClr val="2BF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土浦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に対して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4364656" y="1208379"/>
            <a:ext cx="2304256" cy="3986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STEP1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4364656" y="5563440"/>
            <a:ext cx="2304256" cy="3986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STEP3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47" name="図 4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00227" y="3173369"/>
            <a:ext cx="475782" cy="1011831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92763" y="2061332"/>
            <a:ext cx="348300" cy="1045925"/>
          </a:xfrm>
          <a:prstGeom prst="rect">
            <a:avLst/>
          </a:prstGeom>
        </p:spPr>
      </p:pic>
      <p:sp>
        <p:nvSpPr>
          <p:cNvPr id="36" name="正方形/長方形 35"/>
          <p:cNvSpPr/>
          <p:nvPr/>
        </p:nvSpPr>
        <p:spPr>
          <a:xfrm>
            <a:off x="420802" y="5835132"/>
            <a:ext cx="3795193" cy="609700"/>
          </a:xfrm>
          <a:prstGeom prst="rec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000" dirty="0" smtClean="0"/>
              <a:t>寄り添いあう相思相愛な都市</a:t>
            </a:r>
            <a:endParaRPr lang="en-US" altLang="ja-JP" sz="2000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325679" y="6356350"/>
            <a:ext cx="2133600" cy="365125"/>
          </a:xfrm>
        </p:spPr>
        <p:txBody>
          <a:bodyPr/>
          <a:lstStyle/>
          <a:p>
            <a:fld id="{920AA0AD-6AFE-3346-954A-B1A9EE2084ED}" type="slidenum">
              <a:rPr kumimoji="1" lang="ja-JP" altLang="en-US" smtClean="0"/>
              <a:t>40</a:t>
            </a:fld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4705385" y="4619419"/>
            <a:ext cx="4073104" cy="8373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ja-JP" sz="2000" dirty="0" smtClean="0">
                <a:solidFill>
                  <a:schemeClr val="tx1"/>
                </a:solidFill>
              </a:rPr>
              <a:t>STEP1</a:t>
            </a:r>
            <a:r>
              <a:rPr lang="ja-JP" altLang="en-US" sz="2000" dirty="0" smtClean="0">
                <a:solidFill>
                  <a:schemeClr val="tx1"/>
                </a:solidFill>
              </a:rPr>
              <a:t>をもとに分野別の課題に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dirty="0" smtClean="0">
                <a:solidFill>
                  <a:schemeClr val="tx1"/>
                </a:solidFill>
              </a:rPr>
              <a:t>対する施策の考案と評価</a:t>
            </a:r>
            <a:endParaRPr lang="en-US" altLang="ja-JP" sz="2000" dirty="0" smtClean="0">
              <a:solidFill>
                <a:schemeClr val="tx1"/>
              </a:solidFill>
            </a:endParaRPr>
          </a:p>
          <a:p>
            <a:pPr algn="ctr"/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4335214" y="4347727"/>
            <a:ext cx="2304256" cy="3986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2000" dirty="0" smtClean="0">
                <a:solidFill>
                  <a:schemeClr val="tx1"/>
                </a:solidFill>
              </a:rPr>
              <a:t>STEP2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7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3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2402" y="2338093"/>
            <a:ext cx="1099909" cy="330296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64" b="88480" l="0" r="100000"/>
                    </a14:imgEffect>
                  </a14:imgLayer>
                </a14:imgProps>
              </a:ext>
            </a:extLst>
          </a:blip>
          <a:srcRect b="4957"/>
          <a:stretch/>
        </p:blipFill>
        <p:spPr>
          <a:xfrm>
            <a:off x="-828600" y="56670"/>
            <a:ext cx="10152112" cy="682140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テキスト ボックス 1"/>
          <p:cNvSpPr txBox="1"/>
          <p:nvPr/>
        </p:nvSpPr>
        <p:spPr>
          <a:xfrm>
            <a:off x="827584" y="933417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ヒラギノ丸ゴ ProN W4"/>
                <a:ea typeface="ヒラギノ丸ゴ ProN W4"/>
                <a:cs typeface="ヒラギノ丸ゴ ProN W4"/>
              </a:rPr>
              <a:t>ご清聴ありがとうございました。</a:t>
            </a:r>
            <a:endParaRPr kumimoji="1" lang="ja-JP" altLang="en-US" sz="4000" dirty="0">
              <a:latin typeface="ヒラギノ丸ゴ ProN W4"/>
              <a:ea typeface="ヒラギノ丸ゴ ProN W4"/>
              <a:cs typeface="ヒラギノ丸ゴ ProN W4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59632" y="1916832"/>
            <a:ext cx="2448272" cy="5479464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377529" y="6352533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latin typeface="ヒラギノ丸ゴ ProN W4"/>
                <a:ea typeface="ヒラギノ丸ゴ ProN W4"/>
                <a:cs typeface="ヒラギノ丸ゴ ProN W4"/>
              </a:rPr>
              <a:t>To be continued...</a:t>
            </a:r>
            <a:endParaRPr kumimoji="1" lang="ja-JP" altLang="en-US" sz="2800" dirty="0">
              <a:latin typeface="ヒラギノ丸ゴ ProN W4"/>
              <a:ea typeface="ヒラギノ丸ゴ ProN W4"/>
              <a:cs typeface="ヒラギノ丸ゴ ProN W4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 rot="355294">
            <a:off x="2148470" y="3730856"/>
            <a:ext cx="677108" cy="4455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3200" dirty="0" smtClean="0">
                <a:solidFill>
                  <a:schemeClr val="bg1"/>
                </a:solidFill>
                <a:latin typeface="ヒラギノ丸ゴ ProN W4"/>
                <a:ea typeface="ヒラギノ丸ゴ ProN W4"/>
                <a:cs typeface="ヒラギノ丸ゴ ProN W4"/>
              </a:rPr>
              <a:t>どう動く、土浦</a:t>
            </a:r>
            <a:endParaRPr lang="en-US" altLang="ja-JP" sz="3200" dirty="0" smtClean="0">
              <a:solidFill>
                <a:schemeClr val="bg1"/>
              </a:solidFill>
              <a:latin typeface="ヒラギノ丸ゴ ProN W4"/>
              <a:ea typeface="ヒラギノ丸ゴ ProN W4"/>
              <a:cs typeface="ヒラギノ丸ゴ ProN W4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41</a:t>
            </a:fld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441990" y="19259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35896" y="2420888"/>
            <a:ext cx="267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プロポーズまであと。。。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0458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いる？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42</a:t>
            </a:fld>
            <a:endParaRPr kumimoji="1" lang="ja-JP" altLang="en-US"/>
          </a:p>
        </p:txBody>
      </p:sp>
      <p:grpSp>
        <p:nvGrpSpPr>
          <p:cNvPr id="13" name="図形グループ 12"/>
          <p:cNvGrpSpPr/>
          <p:nvPr/>
        </p:nvGrpSpPr>
        <p:grpSpPr>
          <a:xfrm>
            <a:off x="1475656" y="2286722"/>
            <a:ext cx="4634271" cy="3265066"/>
            <a:chOff x="4396422" y="1805693"/>
            <a:chExt cx="4634271" cy="3265066"/>
          </a:xfrm>
        </p:grpSpPr>
        <p:graphicFrame>
          <p:nvGraphicFramePr>
            <p:cNvPr id="5" name="グラフ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87242787"/>
                </p:ext>
              </p:extLst>
            </p:nvPr>
          </p:nvGraphicFramePr>
          <p:xfrm>
            <a:off x="4396422" y="1805693"/>
            <a:ext cx="4634271" cy="32650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正方形/長方形 6"/>
            <p:cNvSpPr/>
            <p:nvPr/>
          </p:nvSpPr>
          <p:spPr>
            <a:xfrm>
              <a:off x="5364088" y="3866681"/>
              <a:ext cx="1944216" cy="4207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</a:rPr>
                <a:t>リーマンショック</a:t>
              </a:r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線矢印コネクタ 8"/>
            <p:cNvCxnSpPr/>
            <p:nvPr/>
          </p:nvCxnSpPr>
          <p:spPr>
            <a:xfrm>
              <a:off x="5868144" y="2348880"/>
              <a:ext cx="829072" cy="816881"/>
            </a:xfrm>
            <a:prstGeom prst="straightConnector1">
              <a:avLst/>
            </a:prstGeom>
            <a:ln w="101600"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星 5 10"/>
            <p:cNvSpPr/>
            <p:nvPr/>
          </p:nvSpPr>
          <p:spPr>
            <a:xfrm>
              <a:off x="5379442" y="2523406"/>
              <a:ext cx="288032" cy="296953"/>
            </a:xfrm>
            <a:prstGeom prst="star5">
              <a:avLst>
                <a:gd name="adj" fmla="val 25788"/>
                <a:gd name="hf" fmla="val 105146"/>
                <a:gd name="vf" fmla="val 110557"/>
              </a:avLst>
            </a:prstGeom>
            <a:solidFill>
              <a:srgbClr val="FFFF00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2" name="星 5 11"/>
            <p:cNvSpPr/>
            <p:nvPr/>
          </p:nvSpPr>
          <p:spPr>
            <a:xfrm>
              <a:off x="5235426" y="3718204"/>
              <a:ext cx="288032" cy="296953"/>
            </a:xfrm>
            <a:prstGeom prst="star5">
              <a:avLst>
                <a:gd name="adj" fmla="val 25788"/>
                <a:gd name="hf" fmla="val 105146"/>
                <a:gd name="vf" fmla="val 110557"/>
              </a:avLst>
            </a:prstGeom>
            <a:solidFill>
              <a:srgbClr val="FFFF00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734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発表の流れ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1" name="右矢印吹き出し 30"/>
          <p:cNvSpPr/>
          <p:nvPr/>
        </p:nvSpPr>
        <p:spPr>
          <a:xfrm>
            <a:off x="668468" y="1844824"/>
            <a:ext cx="1378496" cy="4104456"/>
          </a:xfrm>
          <a:prstGeom prst="rightArrowCallou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4400" dirty="0" smtClean="0">
                <a:solidFill>
                  <a:schemeClr val="tx1"/>
                </a:solidFill>
              </a:rPr>
              <a:t>目標都市像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36" name="右矢印吹き出し 35"/>
          <p:cNvSpPr/>
          <p:nvPr/>
        </p:nvSpPr>
        <p:spPr>
          <a:xfrm>
            <a:off x="2045090" y="1844824"/>
            <a:ext cx="1378496" cy="4104456"/>
          </a:xfrm>
          <a:prstGeom prst="rightArrowCallou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4400" dirty="0" smtClean="0">
                <a:solidFill>
                  <a:schemeClr val="tx1"/>
                </a:solidFill>
              </a:rPr>
              <a:t>市民満足度調査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37" name="右矢印吹き出し 36"/>
          <p:cNvSpPr/>
          <p:nvPr/>
        </p:nvSpPr>
        <p:spPr>
          <a:xfrm>
            <a:off x="3423586" y="1844824"/>
            <a:ext cx="1378496" cy="4104456"/>
          </a:xfrm>
          <a:prstGeom prst="rightArrowCallou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4400" dirty="0" smtClean="0">
                <a:solidFill>
                  <a:schemeClr val="tx1"/>
                </a:solidFill>
              </a:rPr>
              <a:t>人口分析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38" name="右矢印吹き出し 37"/>
          <p:cNvSpPr/>
          <p:nvPr/>
        </p:nvSpPr>
        <p:spPr>
          <a:xfrm>
            <a:off x="4789696" y="1844824"/>
            <a:ext cx="1378496" cy="4104456"/>
          </a:xfrm>
          <a:prstGeom prst="rightArrowCallou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4400" dirty="0" smtClean="0">
                <a:solidFill>
                  <a:schemeClr val="tx1"/>
                </a:solidFill>
              </a:rPr>
              <a:t>土浦市現状分析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39" name="右矢印吹き出し 38"/>
          <p:cNvSpPr/>
          <p:nvPr/>
        </p:nvSpPr>
        <p:spPr>
          <a:xfrm>
            <a:off x="6168192" y="1844824"/>
            <a:ext cx="1378496" cy="4104456"/>
          </a:xfrm>
          <a:prstGeom prst="rightArrowCallou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4400" dirty="0" smtClean="0">
                <a:solidFill>
                  <a:schemeClr val="tx1"/>
                </a:solidFill>
              </a:rPr>
              <a:t>今後の方針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7546688" y="1844824"/>
            <a:ext cx="919332" cy="4104456"/>
          </a:xfrm>
          <a:prstGeom prst="rect">
            <a:avLst/>
          </a:prstGeom>
          <a:solidFill>
            <a:srgbClr val="FFE1EE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4400" dirty="0" smtClean="0">
                <a:solidFill>
                  <a:schemeClr val="tx1"/>
                </a:solidFill>
              </a:rPr>
              <a:t>参考文献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61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図 36" descr="土浦だお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033" y="1927204"/>
            <a:ext cx="2112366" cy="3500927"/>
          </a:xfrm>
          <a:prstGeom prst="rect">
            <a:avLst/>
          </a:prstGeom>
          <a:effectLst>
            <a:glow rad="825500">
              <a:schemeClr val="accent2">
                <a:satMod val="175000"/>
                <a:alpha val="19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4" name="正方形/長方形 53"/>
          <p:cNvSpPr/>
          <p:nvPr/>
        </p:nvSpPr>
        <p:spPr>
          <a:xfrm>
            <a:off x="0" y="5710353"/>
            <a:ext cx="9144000" cy="1147645"/>
          </a:xfrm>
          <a:prstGeom prst="rect">
            <a:avLst/>
          </a:prstGeom>
          <a:solidFill>
            <a:srgbClr val="FFE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市にとっては市民が住み続けてくれることが</a:t>
            </a:r>
            <a:r>
              <a:rPr lang="ja-JP" altLang="en-US" sz="3600" dirty="0" smtClean="0">
                <a:solidFill>
                  <a:srgbClr val="FF0000"/>
                </a:solidFill>
              </a:rPr>
              <a:t>幸せ</a:t>
            </a:r>
            <a:r>
              <a:rPr lang="ja-JP" altLang="en-US" sz="2800" dirty="0" smtClean="0">
                <a:solidFill>
                  <a:schemeClr val="tx1"/>
                </a:solidFill>
              </a:rPr>
              <a:t>であり</a:t>
            </a:r>
            <a:endParaRPr lang="ja-JP" altLang="en-US" sz="2800" dirty="0">
              <a:solidFill>
                <a:schemeClr val="tx1"/>
              </a:solidFill>
            </a:endParaRPr>
          </a:p>
        </p:txBody>
      </p:sp>
      <p:pic>
        <p:nvPicPr>
          <p:cNvPr id="61" name="図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769" y="2531486"/>
            <a:ext cx="2760823" cy="2659864"/>
          </a:xfrm>
          <a:prstGeom prst="rect">
            <a:avLst/>
          </a:prstGeom>
        </p:spPr>
      </p:pic>
      <p:sp>
        <p:nvSpPr>
          <p:cNvPr id="63" name="正方形/長方形 62"/>
          <p:cNvSpPr/>
          <p:nvPr/>
        </p:nvSpPr>
        <p:spPr>
          <a:xfrm>
            <a:off x="3111358" y="1892248"/>
            <a:ext cx="1412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/>
              <a:t>土浦市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7241082" y="18922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pic>
        <p:nvPicPr>
          <p:cNvPr id="46" name="図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865" y="28647"/>
            <a:ext cx="327754" cy="327754"/>
          </a:xfrm>
          <a:prstGeom prst="rect">
            <a:avLst/>
          </a:prstGeom>
        </p:spPr>
      </p:pic>
      <p:grpSp>
        <p:nvGrpSpPr>
          <p:cNvPr id="4" name="図形グループ 3"/>
          <p:cNvGrpSpPr/>
          <p:nvPr/>
        </p:nvGrpSpPr>
        <p:grpSpPr>
          <a:xfrm>
            <a:off x="163291" y="-1"/>
            <a:ext cx="2281440" cy="2057204"/>
            <a:chOff x="163291" y="-1"/>
            <a:chExt cx="2281440" cy="2057204"/>
          </a:xfrm>
        </p:grpSpPr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45555">
              <a:off x="163291" y="-1"/>
              <a:ext cx="2007469" cy="2057204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</p:pic>
        <p:sp>
          <p:nvSpPr>
            <p:cNvPr id="47" name="テキスト ボックス 46"/>
            <p:cNvSpPr txBox="1"/>
            <p:nvPr/>
          </p:nvSpPr>
          <p:spPr>
            <a:xfrm>
              <a:off x="322444" y="673534"/>
              <a:ext cx="21222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b="1" dirty="0" smtClean="0"/>
                <a:t>目標都市像</a:t>
              </a:r>
              <a:endParaRPr kumimoji="1" lang="en-US" altLang="ja-JP" sz="2800" b="1" dirty="0" smtClean="0"/>
            </a:p>
          </p:txBody>
        </p:sp>
      </p:grpSp>
      <p:grpSp>
        <p:nvGrpSpPr>
          <p:cNvPr id="6" name="図形グループ 5"/>
          <p:cNvGrpSpPr/>
          <p:nvPr/>
        </p:nvGrpSpPr>
        <p:grpSpPr>
          <a:xfrm>
            <a:off x="2544252" y="192524"/>
            <a:ext cx="6463010" cy="1074940"/>
            <a:chOff x="2544252" y="192524"/>
            <a:chExt cx="6463010" cy="1074940"/>
          </a:xfrm>
        </p:grpSpPr>
        <p:pic>
          <p:nvPicPr>
            <p:cNvPr id="40" name="図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44252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359320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2" name="図 41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4645064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5694016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4" name="図 43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742968" y="192524"/>
              <a:ext cx="1048952" cy="1074940"/>
            </a:xfrm>
            <a:prstGeom prst="rect">
              <a:avLst/>
            </a:prstGeom>
            <a:effectLst/>
          </p:spPr>
        </p:pic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7791920" y="192524"/>
              <a:ext cx="1048952" cy="1074940"/>
            </a:xfrm>
            <a:prstGeom prst="rect">
              <a:avLst/>
            </a:prstGeom>
            <a:effectLst/>
          </p:spPr>
        </p:pic>
        <p:sp>
          <p:nvSpPr>
            <p:cNvPr id="48" name="テキスト ボックス 47"/>
            <p:cNvSpPr txBox="1"/>
            <p:nvPr/>
          </p:nvSpPr>
          <p:spPr>
            <a:xfrm>
              <a:off x="2544252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目標都市像</a:t>
              </a:r>
              <a:endParaRPr kumimoji="1" lang="en-US" altLang="ja-JP" sz="1400" b="1" dirty="0" smtClean="0"/>
            </a:p>
          </p:txBody>
        </p:sp>
        <p:sp>
          <p:nvSpPr>
            <p:cNvPr id="49" name="テキスト ボックス 48"/>
            <p:cNvSpPr txBox="1"/>
            <p:nvPr/>
          </p:nvSpPr>
          <p:spPr>
            <a:xfrm>
              <a:off x="4706637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人口分析</a:t>
              </a:r>
              <a:endParaRPr kumimoji="1" lang="en-US" altLang="ja-JP" sz="1400" b="1" dirty="0" smtClean="0"/>
            </a:p>
          </p:txBody>
        </p:sp>
        <p:sp>
          <p:nvSpPr>
            <p:cNvPr id="50" name="テキスト ボックス 49"/>
            <p:cNvSpPr txBox="1"/>
            <p:nvPr/>
          </p:nvSpPr>
          <p:spPr>
            <a:xfrm>
              <a:off x="3545656" y="411222"/>
              <a:ext cx="1132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 smtClean="0"/>
                <a:t>市民満足度</a:t>
              </a:r>
              <a:endParaRPr lang="en-US" altLang="ja-JP" sz="1400" b="1" dirty="0" smtClean="0"/>
            </a:p>
            <a:p>
              <a:pPr algn="ctr"/>
              <a:r>
                <a:rPr kumimoji="1" lang="ja-JP" altLang="en-US" sz="1400" b="1" dirty="0" smtClean="0"/>
                <a:t>調査</a:t>
              </a:r>
              <a:endParaRPr kumimoji="1" lang="en-US" altLang="ja-JP" sz="1400" b="1" dirty="0" smtClean="0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5694016" y="411222"/>
              <a:ext cx="9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 smtClean="0"/>
                <a:t>土浦市</a:t>
              </a:r>
              <a:endParaRPr kumimoji="1" lang="en-US" altLang="ja-JP" sz="1400" b="1" dirty="0" smtClean="0"/>
            </a:p>
            <a:p>
              <a:pPr algn="ctr"/>
              <a:r>
                <a:rPr lang="ja-JP" altLang="en-US" sz="1400" b="1" dirty="0" smtClean="0"/>
                <a:t>現状分析</a:t>
              </a:r>
              <a:endParaRPr kumimoji="1" lang="en-US" altLang="ja-JP" sz="1400" b="1" dirty="0" smtClean="0"/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6742968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今後の方針</a:t>
              </a:r>
              <a:endParaRPr kumimoji="1" lang="en-US" altLang="ja-JP" sz="1400" b="1" dirty="0" smtClean="0"/>
            </a:p>
          </p:txBody>
        </p:sp>
        <p:sp>
          <p:nvSpPr>
            <p:cNvPr id="53" name="テキスト ボックス 52"/>
            <p:cNvSpPr txBox="1"/>
            <p:nvPr/>
          </p:nvSpPr>
          <p:spPr>
            <a:xfrm>
              <a:off x="7875115" y="519645"/>
              <a:ext cx="1132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 smtClean="0"/>
                <a:t>参考文献</a:t>
              </a:r>
              <a:endParaRPr kumimoji="1" lang="en-US" altLang="ja-JP" sz="1400" b="1" dirty="0" smtClean="0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左矢印 2"/>
          <p:cNvSpPr/>
          <p:nvPr/>
        </p:nvSpPr>
        <p:spPr>
          <a:xfrm>
            <a:off x="4181701" y="3284984"/>
            <a:ext cx="926725" cy="864096"/>
          </a:xfrm>
          <a:prstGeom prst="leftArrow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角丸四角形吹き出し 4"/>
          <p:cNvSpPr/>
          <p:nvPr/>
        </p:nvSpPr>
        <p:spPr>
          <a:xfrm>
            <a:off x="3471691" y="2523478"/>
            <a:ext cx="2348493" cy="581484"/>
          </a:xfrm>
          <a:prstGeom prst="wedgeRoundRectCallout">
            <a:avLst>
              <a:gd name="adj1" fmla="val 59214"/>
              <a:gd name="adj2" fmla="val 3740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住み続けたい！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3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図 36" descr="土浦だお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033" y="1927204"/>
            <a:ext cx="2112366" cy="3500927"/>
          </a:xfrm>
          <a:prstGeom prst="rect">
            <a:avLst/>
          </a:prstGeom>
          <a:effectLst>
            <a:glow rad="825500">
              <a:schemeClr val="accent2">
                <a:satMod val="175000"/>
                <a:alpha val="19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4" name="正方形/長方形 53"/>
          <p:cNvSpPr/>
          <p:nvPr/>
        </p:nvSpPr>
        <p:spPr>
          <a:xfrm>
            <a:off x="0" y="5710353"/>
            <a:ext cx="9144000" cy="1147645"/>
          </a:xfrm>
          <a:prstGeom prst="rect">
            <a:avLst/>
          </a:prstGeom>
          <a:solidFill>
            <a:srgbClr val="FFE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</a:rPr>
              <a:t>市民にとっては市が魅力的になっていくのは</a:t>
            </a:r>
            <a:r>
              <a:rPr lang="ja-JP" altLang="en-US" sz="3200" dirty="0" smtClean="0">
                <a:solidFill>
                  <a:srgbClr val="FF0000"/>
                </a:solidFill>
              </a:rPr>
              <a:t>うれしい</a:t>
            </a:r>
            <a:r>
              <a:rPr lang="ja-JP" altLang="en-US" sz="2400" dirty="0" smtClean="0">
                <a:solidFill>
                  <a:schemeClr val="tx1"/>
                </a:solidFill>
              </a:rPr>
              <a:t>ことである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  <p:pic>
        <p:nvPicPr>
          <p:cNvPr id="61" name="図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769" y="2531486"/>
            <a:ext cx="2760823" cy="2659864"/>
          </a:xfrm>
          <a:prstGeom prst="rect">
            <a:avLst/>
          </a:prstGeom>
        </p:spPr>
      </p:pic>
      <p:sp>
        <p:nvSpPr>
          <p:cNvPr id="63" name="正方形/長方形 62"/>
          <p:cNvSpPr/>
          <p:nvPr/>
        </p:nvSpPr>
        <p:spPr>
          <a:xfrm>
            <a:off x="3111358" y="1892248"/>
            <a:ext cx="1412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/>
              <a:t>土浦市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7241082" y="18922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3865" y="28647"/>
            <a:ext cx="327754" cy="327754"/>
          </a:xfrm>
          <a:prstGeom prst="rect">
            <a:avLst/>
          </a:prstGeom>
        </p:spPr>
      </p:pic>
      <p:sp>
        <p:nvSpPr>
          <p:cNvPr id="47" name="テキスト ボックス 46"/>
          <p:cNvSpPr txBox="1"/>
          <p:nvPr/>
        </p:nvSpPr>
        <p:spPr>
          <a:xfrm>
            <a:off x="322444" y="673534"/>
            <a:ext cx="2122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目標都市像</a:t>
            </a:r>
            <a:endParaRPr kumimoji="1" lang="en-US" altLang="ja-JP" sz="2800" b="1" dirty="0" smtClean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25" name="左矢印 24"/>
          <p:cNvSpPr/>
          <p:nvPr/>
        </p:nvSpPr>
        <p:spPr>
          <a:xfrm rot="10800000">
            <a:off x="4181701" y="3284984"/>
            <a:ext cx="926725" cy="864096"/>
          </a:xfrm>
          <a:prstGeom prst="leftArrow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6" name="角丸四角形吹き出し 25"/>
          <p:cNvSpPr/>
          <p:nvPr/>
        </p:nvSpPr>
        <p:spPr>
          <a:xfrm>
            <a:off x="3471691" y="2523478"/>
            <a:ext cx="2348493" cy="581484"/>
          </a:xfrm>
          <a:prstGeom prst="wedgeRoundRectCallout">
            <a:avLst>
              <a:gd name="adj1" fmla="val -58269"/>
              <a:gd name="adj2" fmla="val 323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</a:rPr>
              <a:t>魅力いっぱい！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5278769" y="2531486"/>
            <a:ext cx="2760823" cy="2659864"/>
          </a:xfrm>
          <a:prstGeom prst="rect">
            <a:avLst/>
          </a:prstGeom>
        </p:spPr>
      </p:pic>
      <p:pic>
        <p:nvPicPr>
          <p:cNvPr id="27" name="図 26" descr="土浦だお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033" y="1927204"/>
            <a:ext cx="2112366" cy="3500927"/>
          </a:xfrm>
          <a:prstGeom prst="rect">
            <a:avLst/>
          </a:prstGeom>
          <a:effectLst>
            <a:glow rad="825500">
              <a:schemeClr val="accent2">
                <a:satMod val="175000"/>
                <a:alpha val="19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0" name="正方形/長方形 19"/>
          <p:cNvSpPr/>
          <p:nvPr/>
        </p:nvSpPr>
        <p:spPr>
          <a:xfrm>
            <a:off x="0" y="5710353"/>
            <a:ext cx="9144000" cy="1147645"/>
          </a:xfrm>
          <a:prstGeom prst="rect">
            <a:avLst/>
          </a:prstGeom>
          <a:solidFill>
            <a:srgbClr val="FFE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 smtClean="0">
                <a:solidFill>
                  <a:schemeClr val="tx1"/>
                </a:solidFill>
              </a:rPr>
              <a:t>これからも幸せに付き合い続けられる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rgbClr val="FF0000"/>
                </a:solidFill>
              </a:rPr>
              <a:t>恋人</a:t>
            </a:r>
            <a:r>
              <a:rPr lang="ja-JP" altLang="en-US" sz="3200" dirty="0" smtClean="0">
                <a:solidFill>
                  <a:schemeClr val="tx1"/>
                </a:solidFill>
              </a:rPr>
              <a:t>のように</a:t>
            </a:r>
            <a:r>
              <a:rPr lang="ja-JP" altLang="en-US" sz="3200" dirty="0" smtClean="0">
                <a:solidFill>
                  <a:srgbClr val="FF0000"/>
                </a:solidFill>
              </a:rPr>
              <a:t>寄り添いあう相思相愛な都市</a:t>
            </a:r>
            <a:endParaRPr lang="ja-JP" altLang="en-US" sz="3200" dirty="0">
              <a:solidFill>
                <a:schemeClr val="tx1"/>
              </a:solidFill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6439" y="2001774"/>
            <a:ext cx="1445179" cy="307341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6973" y="2058992"/>
            <a:ext cx="1004416" cy="3016197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3111358" y="1892248"/>
            <a:ext cx="1412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/>
              <a:t>土浦市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7241082" y="18922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7231" y="2531486"/>
            <a:ext cx="1835666" cy="1881145"/>
          </a:xfrm>
          <a:prstGeom prst="rect">
            <a:avLst/>
          </a:prstGeom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3865" y="28647"/>
            <a:ext cx="327754" cy="327754"/>
          </a:xfrm>
          <a:prstGeom prst="rect">
            <a:avLst/>
          </a:prstGeom>
        </p:spPr>
      </p:pic>
      <p:sp>
        <p:nvSpPr>
          <p:cNvPr id="40" name="テキスト ボックス 39"/>
          <p:cNvSpPr txBox="1"/>
          <p:nvPr/>
        </p:nvSpPr>
        <p:spPr>
          <a:xfrm>
            <a:off x="322444" y="673534"/>
            <a:ext cx="2122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目標都市像</a:t>
            </a:r>
            <a:endParaRPr kumimoji="1" lang="en-US" altLang="ja-JP" sz="2800" b="1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706637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3545656" y="411222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022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/>
        </p:nvSpPr>
        <p:spPr>
          <a:xfrm>
            <a:off x="7332668" y="5520890"/>
            <a:ext cx="2025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 smtClean="0"/>
              <a:t>市民</a:t>
            </a:r>
            <a:endParaRPr lang="ja-JP" altLang="en-US" sz="28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176193" y="1169704"/>
            <a:ext cx="6700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/>
              <a:t>寄り添いあう相思相愛な</a:t>
            </a:r>
            <a:r>
              <a:rPr lang="ja-JP" altLang="en-US" sz="3200" dirty="0" smtClean="0"/>
              <a:t>都市</a:t>
            </a:r>
            <a:endParaRPr kumimoji="1" lang="en-US" altLang="ja-JP" sz="3200" dirty="0" smtClean="0"/>
          </a:p>
          <a:p>
            <a:pPr algn="ctr"/>
            <a:endParaRPr kumimoji="1" lang="en-US" altLang="ja-JP" sz="3200" dirty="0" smtClean="0"/>
          </a:p>
          <a:p>
            <a:endParaRPr kumimoji="1" lang="ja-JP" altLang="en-US" sz="3200" dirty="0"/>
          </a:p>
        </p:txBody>
      </p:sp>
      <p:sp>
        <p:nvSpPr>
          <p:cNvPr id="3" name="下矢印 2"/>
          <p:cNvSpPr/>
          <p:nvPr/>
        </p:nvSpPr>
        <p:spPr>
          <a:xfrm>
            <a:off x="4204502" y="1700808"/>
            <a:ext cx="506413" cy="46425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66390" y="2165063"/>
            <a:ext cx="8840872" cy="138325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3200" dirty="0"/>
              <a:t>土浦が市民にとって</a:t>
            </a:r>
            <a:r>
              <a:rPr lang="ja-JP" altLang="en-US" sz="3200" dirty="0" smtClean="0"/>
              <a:t>の</a:t>
            </a:r>
            <a:r>
              <a:rPr lang="ja-JP" altLang="en-US" sz="4000" dirty="0" smtClean="0">
                <a:solidFill>
                  <a:srgbClr val="FFFFFF"/>
                </a:solidFill>
              </a:rPr>
              <a:t>「魅力」</a:t>
            </a:r>
            <a:r>
              <a:rPr lang="ja-JP" altLang="en-US" sz="3200" dirty="0" smtClean="0"/>
              <a:t>を創出し</a:t>
            </a:r>
            <a:endParaRPr lang="en-US" altLang="ja-JP" sz="3200" dirty="0"/>
          </a:p>
          <a:p>
            <a:pPr algn="ctr"/>
            <a:r>
              <a:rPr lang="ja-JP" altLang="en-US" sz="3200" dirty="0" smtClean="0"/>
              <a:t>市民が土浦を</a:t>
            </a:r>
            <a:r>
              <a:rPr lang="ja-JP" altLang="en-US" sz="4000" dirty="0" smtClean="0">
                <a:solidFill>
                  <a:schemeClr val="bg1"/>
                </a:solidFill>
              </a:rPr>
              <a:t>「愛」</a:t>
            </a:r>
            <a:r>
              <a:rPr lang="ja-JP" altLang="en-US" sz="3200" dirty="0" smtClean="0"/>
              <a:t>し地域に寄り添いたくなるまち</a:t>
            </a:r>
            <a:endParaRPr lang="en-US" altLang="ja-JP" sz="3200" dirty="0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5555">
            <a:off x="163291" y="-1"/>
            <a:ext cx="2007469" cy="2057204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252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694016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742968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791920" y="192524"/>
            <a:ext cx="1048952" cy="1074940"/>
          </a:xfrm>
          <a:prstGeom prst="rect">
            <a:avLst/>
          </a:prstGeom>
          <a:effectLst/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865" y="28647"/>
            <a:ext cx="327754" cy="327754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322444" y="673534"/>
            <a:ext cx="2122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目標都市像</a:t>
            </a:r>
            <a:endParaRPr kumimoji="1" lang="en-US" altLang="ja-JP" sz="2800" b="1" dirty="0" smtClean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544252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目標都市像</a:t>
            </a:r>
            <a:endParaRPr kumimoji="1" lang="en-US" altLang="ja-JP" sz="1400" b="1" dirty="0" smtClean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694016" y="411222"/>
            <a:ext cx="9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 smtClean="0"/>
              <a:t>土浦市</a:t>
            </a:r>
            <a:endParaRPr kumimoji="1" lang="en-US" altLang="ja-JP" sz="1400" b="1" dirty="0" smtClean="0"/>
          </a:p>
          <a:p>
            <a:pPr algn="ctr"/>
            <a:r>
              <a:rPr lang="ja-JP" altLang="en-US" sz="1400" b="1" dirty="0" smtClean="0"/>
              <a:t>現状分析</a:t>
            </a:r>
            <a:endParaRPr kumimoji="1" lang="en-US" altLang="ja-JP" sz="1400" b="1" dirty="0" smtClean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742968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今後の方針</a:t>
            </a:r>
            <a:endParaRPr kumimoji="1" lang="en-US" altLang="ja-JP" sz="1400" b="1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875115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参考文献</a:t>
            </a:r>
            <a:endParaRPr kumimoji="1" lang="en-US" altLang="ja-JP" sz="1400" b="1" dirty="0" smtClean="0"/>
          </a:p>
        </p:txBody>
      </p:sp>
      <p:sp>
        <p:nvSpPr>
          <p:cNvPr id="21" name="星 4 20"/>
          <p:cNvSpPr/>
          <p:nvPr/>
        </p:nvSpPr>
        <p:spPr>
          <a:xfrm>
            <a:off x="1357819" y="4322055"/>
            <a:ext cx="648072" cy="634962"/>
          </a:xfrm>
          <a:prstGeom prst="star4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6" name="星 4 45"/>
          <p:cNvSpPr/>
          <p:nvPr/>
        </p:nvSpPr>
        <p:spPr>
          <a:xfrm>
            <a:off x="408310" y="3901727"/>
            <a:ext cx="949509" cy="964579"/>
          </a:xfrm>
          <a:prstGeom prst="star4">
            <a:avLst/>
          </a:prstGeom>
          <a:solidFill>
            <a:srgbClr val="FFFF00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400076" y="5520890"/>
            <a:ext cx="1458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dirty="0"/>
              <a:t>土浦市</a:t>
            </a:r>
          </a:p>
        </p:txBody>
      </p:sp>
      <p:sp>
        <p:nvSpPr>
          <p:cNvPr id="2" name="右矢印 1"/>
          <p:cNvSpPr/>
          <p:nvPr/>
        </p:nvSpPr>
        <p:spPr>
          <a:xfrm>
            <a:off x="3140379" y="4084490"/>
            <a:ext cx="2924557" cy="919035"/>
          </a:xfrm>
          <a:prstGeom prst="rightArrow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ja-JP" sz="2000" dirty="0">
                <a:solidFill>
                  <a:schemeClr val="tx1"/>
                </a:solidFill>
              </a:rPr>
              <a:t>　</a:t>
            </a:r>
            <a:r>
              <a:rPr lang="ja-JP" altLang="en-US" sz="2000" dirty="0" smtClean="0">
                <a:solidFill>
                  <a:schemeClr val="tx1"/>
                </a:solidFill>
              </a:rPr>
              <a:t>　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魅力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20" name="左矢印 19"/>
          <p:cNvSpPr/>
          <p:nvPr/>
        </p:nvSpPr>
        <p:spPr>
          <a:xfrm>
            <a:off x="3140379" y="5303923"/>
            <a:ext cx="2924557" cy="919035"/>
          </a:xfrm>
          <a:prstGeom prst="leftArrow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</a:rPr>
              <a:t>住み続ける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948" y="4431420"/>
            <a:ext cx="1318416" cy="1351080"/>
          </a:xfrm>
          <a:prstGeom prst="rect">
            <a:avLst/>
          </a:prstGeom>
          <a:effectLst/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957" y="4335824"/>
            <a:ext cx="504194" cy="516686"/>
          </a:xfrm>
          <a:prstGeom prst="rect">
            <a:avLst/>
          </a:prstGeom>
          <a:effectLst/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230" y="3901728"/>
            <a:ext cx="739252" cy="757567"/>
          </a:xfrm>
          <a:prstGeom prst="rect">
            <a:avLst/>
          </a:prstGeom>
          <a:effectLst/>
        </p:spPr>
      </p:pic>
      <p:sp>
        <p:nvSpPr>
          <p:cNvPr id="22" name="テキスト ボックス 21"/>
          <p:cNvSpPr txBox="1"/>
          <p:nvPr/>
        </p:nvSpPr>
        <p:spPr>
          <a:xfrm>
            <a:off x="4310001" y="4866306"/>
            <a:ext cx="664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chemeClr val="bg1"/>
                </a:solidFill>
              </a:rPr>
              <a:t>愛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1" b="984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5696" y="3924142"/>
            <a:ext cx="1138169" cy="2420508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64704" y="4084490"/>
            <a:ext cx="756527" cy="2271803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593204" y="192524"/>
            <a:ext cx="1048952" cy="1074940"/>
          </a:xfrm>
          <a:prstGeom prst="rect">
            <a:avLst/>
          </a:prstGeom>
          <a:effectLst/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645064" y="192524"/>
            <a:ext cx="1048952" cy="1074940"/>
          </a:xfrm>
          <a:prstGeom prst="rect">
            <a:avLst/>
          </a:prstGeom>
          <a:effectLst/>
        </p:spPr>
      </p:pic>
      <p:sp>
        <p:nvSpPr>
          <p:cNvPr id="56" name="テキスト ボックス 55"/>
          <p:cNvSpPr txBox="1"/>
          <p:nvPr/>
        </p:nvSpPr>
        <p:spPr>
          <a:xfrm>
            <a:off x="3676399" y="519645"/>
            <a:ext cx="1132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 smtClean="0"/>
              <a:t>人口分析</a:t>
            </a:r>
            <a:endParaRPr kumimoji="1" lang="en-US" altLang="ja-JP" sz="1400" b="1" dirty="0" smtClean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642156" y="411924"/>
            <a:ext cx="113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 smtClean="0"/>
              <a:t>市民満足度</a:t>
            </a:r>
            <a:endParaRPr lang="en-US" altLang="ja-JP" sz="1400" b="1" dirty="0" smtClean="0"/>
          </a:p>
          <a:p>
            <a:pPr algn="ctr"/>
            <a:r>
              <a:rPr kumimoji="1" lang="ja-JP" altLang="en-US" sz="1400" b="1" dirty="0" smtClean="0"/>
              <a:t>調査</a:t>
            </a:r>
            <a:endParaRPr kumimoji="1" lang="en-US" altLang="ja-JP" sz="1400" b="1" dirty="0" smtClean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AA0AD-6AFE-3346-954A-B1A9EE2084ED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191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6442E-7 -4.33264E-6 L 0.14162 -4.33264E-6 " pathEditMode="relative" ptsTypes="AA">
                                      <p:cBhvr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4422E-6 4.62642E-9 L -0.13381 4.62642E-9 " pathEditMode="relative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46" grpId="0" animBg="1"/>
      <p:bldP spid="2" grpId="0" animBg="1"/>
      <p:bldP spid="20" grpId="0" animBg="1"/>
      <p:bldP spid="22" grpId="0"/>
    </p:bld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>
          <a:solidFill>
            <a:schemeClr val="accent5"/>
          </a:solidFill>
        </a:ln>
      </a:spPr>
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4338</TotalTime>
  <Words>2234</Words>
  <Application>Microsoft Macintosh PowerPoint</Application>
  <PresentationFormat>画面に合わせる (4:3)</PresentationFormat>
  <Paragraphs>746</Paragraphs>
  <Slides>42</Slides>
  <Notes>8</Notes>
  <HiddenSlides>1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42</vt:i4>
      </vt:variant>
    </vt:vector>
  </HeadingPairs>
  <TitlesOfParts>
    <vt:vector size="45" baseType="lpstr">
      <vt:lpstr>ホワイト</vt:lpstr>
      <vt:lpstr>ワークシート</vt:lpstr>
      <vt:lpstr>Microsoft Excel シート</vt:lpstr>
      <vt:lpstr>PowerPoint プレゼンテーション</vt:lpstr>
      <vt:lpstr>今、住んでいるまちを思い浮かべてください。</vt:lpstr>
      <vt:lpstr>そのまちのこと、好きですか？</vt:lpstr>
      <vt:lpstr>これからも住み続けたいと思いますか？</vt:lpstr>
      <vt:lpstr>発表の流れ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いる？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土浦家族物語</dc:title>
  <dc:creator>江端杏奈</dc:creator>
  <cp:lastModifiedBy>Microsoft Office ユーザー</cp:lastModifiedBy>
  <cp:revision>373</cp:revision>
  <cp:lastPrinted>2016-10-30T14:24:17Z</cp:lastPrinted>
  <dcterms:created xsi:type="dcterms:W3CDTF">2016-10-21T08:44:38Z</dcterms:created>
  <dcterms:modified xsi:type="dcterms:W3CDTF">2016-11-01T12:14:41Z</dcterms:modified>
</cp:coreProperties>
</file>